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70"/>
  </p:notesMasterIdLst>
  <p:handoutMasterIdLst>
    <p:handoutMasterId r:id="rId71"/>
  </p:handoutMasterIdLst>
  <p:sldIdLst>
    <p:sldId id="256" r:id="rId2"/>
    <p:sldId id="2404" r:id="rId3"/>
    <p:sldId id="2405" r:id="rId4"/>
    <p:sldId id="2406" r:id="rId5"/>
    <p:sldId id="2407" r:id="rId6"/>
    <p:sldId id="2408" r:id="rId7"/>
    <p:sldId id="2409" r:id="rId8"/>
    <p:sldId id="2410" r:id="rId9"/>
    <p:sldId id="2411" r:id="rId10"/>
    <p:sldId id="2412" r:id="rId11"/>
    <p:sldId id="2413" r:id="rId12"/>
    <p:sldId id="2414" r:id="rId13"/>
    <p:sldId id="2415" r:id="rId14"/>
    <p:sldId id="2416" r:id="rId15"/>
    <p:sldId id="2417" r:id="rId16"/>
    <p:sldId id="2418" r:id="rId17"/>
    <p:sldId id="2419" r:id="rId18"/>
    <p:sldId id="2420" r:id="rId19"/>
    <p:sldId id="2421" r:id="rId20"/>
    <p:sldId id="2422" r:id="rId21"/>
    <p:sldId id="2423" r:id="rId22"/>
    <p:sldId id="2424" r:id="rId23"/>
    <p:sldId id="2425" r:id="rId24"/>
    <p:sldId id="2426" r:id="rId25"/>
    <p:sldId id="2427" r:id="rId26"/>
    <p:sldId id="2428" r:id="rId27"/>
    <p:sldId id="2429" r:id="rId28"/>
    <p:sldId id="2430" r:id="rId29"/>
    <p:sldId id="2431" r:id="rId30"/>
    <p:sldId id="2432" r:id="rId31"/>
    <p:sldId id="2433" r:id="rId32"/>
    <p:sldId id="2434" r:id="rId33"/>
    <p:sldId id="2435" r:id="rId34"/>
    <p:sldId id="2436" r:id="rId35"/>
    <p:sldId id="2437" r:id="rId36"/>
    <p:sldId id="2438" r:id="rId37"/>
    <p:sldId id="2439" r:id="rId38"/>
    <p:sldId id="2440" r:id="rId39"/>
    <p:sldId id="2441" r:id="rId40"/>
    <p:sldId id="2315" r:id="rId41"/>
    <p:sldId id="2316" r:id="rId42"/>
    <p:sldId id="2317" r:id="rId43"/>
    <p:sldId id="2318" r:id="rId44"/>
    <p:sldId id="2319" r:id="rId45"/>
    <p:sldId id="2320" r:id="rId46"/>
    <p:sldId id="2321" r:id="rId47"/>
    <p:sldId id="2322" r:id="rId48"/>
    <p:sldId id="2323" r:id="rId49"/>
    <p:sldId id="2324" r:id="rId50"/>
    <p:sldId id="2325" r:id="rId51"/>
    <p:sldId id="2326" r:id="rId52"/>
    <p:sldId id="2327" r:id="rId53"/>
    <p:sldId id="2328" r:id="rId54"/>
    <p:sldId id="2329" r:id="rId55"/>
    <p:sldId id="2330" r:id="rId56"/>
    <p:sldId id="2331" r:id="rId57"/>
    <p:sldId id="2332" r:id="rId58"/>
    <p:sldId id="2333" r:id="rId59"/>
    <p:sldId id="2334" r:id="rId60"/>
    <p:sldId id="2335" r:id="rId61"/>
    <p:sldId id="2336" r:id="rId62"/>
    <p:sldId id="2337" r:id="rId63"/>
    <p:sldId id="2338" r:id="rId64"/>
    <p:sldId id="2339" r:id="rId65"/>
    <p:sldId id="2340" r:id="rId66"/>
    <p:sldId id="2341" r:id="rId67"/>
    <p:sldId id="2342" r:id="rId68"/>
    <p:sldId id="2343" r:id="rId69"/>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9900"/>
    <a:srgbClr val="0000FF"/>
    <a:srgbClr val="CC3300"/>
    <a:srgbClr val="CC9900"/>
    <a:srgbClr val="000000"/>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05"/>
    <p:restoredTop sz="94502"/>
  </p:normalViewPr>
  <p:slideViewPr>
    <p:cSldViewPr>
      <p:cViewPr varScale="1">
        <p:scale>
          <a:sx n="86" d="100"/>
          <a:sy n="86" d="100"/>
        </p:scale>
        <p:origin x="208" y="264"/>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1061254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7"/>
          <p:cNvSpPr>
            <a:spLocks noGrp="1" noChangeArrowheads="1"/>
          </p:cNvSpPr>
          <p:nvPr>
            <p:ph type="sldNum" sz="quarter" idx="5"/>
          </p:nvPr>
        </p:nvSpPr>
        <p:spPr>
          <a:noFill/>
        </p:spPr>
        <p:txBody>
          <a:bodyPr/>
          <a:lstStyle/>
          <a:p>
            <a:fld id="{370B9937-336A-5C45-8476-2EF607674D3E}"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296963" name="Rectangle 2"/>
          <p:cNvSpPr>
            <a:spLocks noGrp="1" noRot="1" noChangeAspect="1" noChangeArrowheads="1" noTextEdit="1"/>
          </p:cNvSpPr>
          <p:nvPr>
            <p:ph type="sldImg"/>
          </p:nvPr>
        </p:nvSpPr>
        <p:spPr>
          <a:ln/>
        </p:spPr>
      </p:sp>
      <p:sp>
        <p:nvSpPr>
          <p:cNvPr id="296964"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85655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7"/>
          <p:cNvSpPr>
            <a:spLocks noGrp="1" noChangeArrowheads="1"/>
          </p:cNvSpPr>
          <p:nvPr>
            <p:ph type="sldNum" sz="quarter" idx="5"/>
          </p:nvPr>
        </p:nvSpPr>
        <p:spPr>
          <a:noFill/>
        </p:spPr>
        <p:txBody>
          <a:bodyPr/>
          <a:lstStyle/>
          <a:p>
            <a:fld id="{580601D0-238F-874A-A484-BB567FC174C7}"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299011" name="Rectangle 2"/>
          <p:cNvSpPr>
            <a:spLocks noGrp="1" noRot="1" noChangeAspect="1" noChangeArrowheads="1" noTextEdit="1"/>
          </p:cNvSpPr>
          <p:nvPr>
            <p:ph type="sldImg"/>
          </p:nvPr>
        </p:nvSpPr>
        <p:spPr>
          <a:ln/>
        </p:spPr>
      </p:sp>
      <p:sp>
        <p:nvSpPr>
          <p:cNvPr id="29901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87241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7"/>
          <p:cNvSpPr>
            <a:spLocks noGrp="1" noChangeArrowheads="1"/>
          </p:cNvSpPr>
          <p:nvPr>
            <p:ph type="sldNum" sz="quarter" idx="5"/>
          </p:nvPr>
        </p:nvSpPr>
        <p:spPr>
          <a:noFill/>
        </p:spPr>
        <p:txBody>
          <a:bodyPr/>
          <a:lstStyle/>
          <a:p>
            <a:fld id="{0EBB2C61-1A4C-A64F-8FF2-05B38C118734}"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
        <p:nvSpPr>
          <p:cNvPr id="301059" name="Rectangle 2"/>
          <p:cNvSpPr>
            <a:spLocks noGrp="1" noRot="1" noChangeAspect="1" noChangeArrowheads="1" noTextEdit="1"/>
          </p:cNvSpPr>
          <p:nvPr>
            <p:ph type="sldImg"/>
          </p:nvPr>
        </p:nvSpPr>
        <p:spPr>
          <a:ln/>
        </p:spPr>
      </p:sp>
      <p:sp>
        <p:nvSpPr>
          <p:cNvPr id="30106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93342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7"/>
          <p:cNvSpPr>
            <a:spLocks noGrp="1" noChangeArrowheads="1"/>
          </p:cNvSpPr>
          <p:nvPr>
            <p:ph type="sldNum" sz="quarter" idx="5"/>
          </p:nvPr>
        </p:nvSpPr>
        <p:spPr>
          <a:noFill/>
        </p:spPr>
        <p:txBody>
          <a:bodyPr/>
          <a:lstStyle/>
          <a:p>
            <a:fld id="{5FCDBB8F-7E4D-4C43-8F93-39C7DE1C6087}"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
        <p:nvSpPr>
          <p:cNvPr id="303107" name="Rectangle 2"/>
          <p:cNvSpPr>
            <a:spLocks noGrp="1" noRot="1" noChangeAspect="1" noChangeArrowheads="1" noTextEdit="1"/>
          </p:cNvSpPr>
          <p:nvPr>
            <p:ph type="sldImg"/>
          </p:nvPr>
        </p:nvSpPr>
        <p:spPr>
          <a:ln/>
        </p:spPr>
      </p:sp>
      <p:sp>
        <p:nvSpPr>
          <p:cNvPr id="303108"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1503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7"/>
          <p:cNvSpPr>
            <a:spLocks noGrp="1" noChangeArrowheads="1"/>
          </p:cNvSpPr>
          <p:nvPr>
            <p:ph type="sldNum" sz="quarter" idx="5"/>
          </p:nvPr>
        </p:nvSpPr>
        <p:spPr>
          <a:noFill/>
        </p:spPr>
        <p:txBody>
          <a:bodyPr/>
          <a:lstStyle/>
          <a:p>
            <a:fld id="{BB55F53D-7941-3C48-9F30-FD20C38F08FA}" type="slidenum">
              <a:rPr lang="en-US">
                <a:latin typeface="Arial" pitchFamily="-111" charset="0"/>
                <a:ea typeface="ＭＳ Ｐゴシック" pitchFamily="-111" charset="-128"/>
                <a:cs typeface="ＭＳ Ｐゴシック" pitchFamily="-111" charset="-128"/>
              </a:rPr>
              <a:pPr/>
              <a:t>14</a:t>
            </a:fld>
            <a:endParaRPr lang="en-US">
              <a:latin typeface="Arial" pitchFamily="-111" charset="0"/>
              <a:ea typeface="ＭＳ Ｐゴシック" pitchFamily="-111" charset="-128"/>
              <a:cs typeface="ＭＳ Ｐゴシック" pitchFamily="-111" charset="-128"/>
            </a:endParaRPr>
          </a:p>
        </p:txBody>
      </p:sp>
      <p:sp>
        <p:nvSpPr>
          <p:cNvPr id="305155" name="Rectangle 2"/>
          <p:cNvSpPr>
            <a:spLocks noGrp="1" noRot="1" noChangeAspect="1" noChangeArrowheads="1" noTextEdit="1"/>
          </p:cNvSpPr>
          <p:nvPr>
            <p:ph type="sldImg"/>
          </p:nvPr>
        </p:nvSpPr>
        <p:spPr>
          <a:ln/>
        </p:spPr>
      </p:sp>
      <p:sp>
        <p:nvSpPr>
          <p:cNvPr id="305156"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05204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a:noFill/>
        </p:spPr>
        <p:txBody>
          <a:bodyPr/>
          <a:lstStyle/>
          <a:p>
            <a:fld id="{41BAD147-0F5A-B44C-82FB-8D5476E7FE16}" type="slidenum">
              <a:rPr lang="en-US">
                <a:latin typeface="Arial" pitchFamily="-111" charset="0"/>
                <a:ea typeface="ＭＳ Ｐゴシック" pitchFamily="-111" charset="-128"/>
                <a:cs typeface="ＭＳ Ｐゴシック" pitchFamily="-111" charset="-128"/>
              </a:rPr>
              <a:pPr/>
              <a:t>15</a:t>
            </a:fld>
            <a:endParaRPr lang="en-US">
              <a:latin typeface="Arial" pitchFamily="-111" charset="0"/>
              <a:ea typeface="ＭＳ Ｐゴシック" pitchFamily="-111" charset="-128"/>
              <a:cs typeface="ＭＳ Ｐゴシック" pitchFamily="-111" charset="-128"/>
            </a:endParaRPr>
          </a:p>
        </p:txBody>
      </p:sp>
      <p:sp>
        <p:nvSpPr>
          <p:cNvPr id="307203" name="Rectangle 2"/>
          <p:cNvSpPr>
            <a:spLocks noGrp="1" noRot="1" noChangeAspect="1" noChangeArrowheads="1" noTextEdit="1"/>
          </p:cNvSpPr>
          <p:nvPr>
            <p:ph type="sldImg"/>
          </p:nvPr>
        </p:nvSpPr>
        <p:spPr>
          <a:ln/>
        </p:spPr>
      </p:sp>
      <p:sp>
        <p:nvSpPr>
          <p:cNvPr id="307204"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35982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7"/>
          <p:cNvSpPr>
            <a:spLocks noGrp="1" noChangeArrowheads="1"/>
          </p:cNvSpPr>
          <p:nvPr>
            <p:ph type="sldNum" sz="quarter" idx="5"/>
          </p:nvPr>
        </p:nvSpPr>
        <p:spPr>
          <a:noFill/>
        </p:spPr>
        <p:txBody>
          <a:bodyPr/>
          <a:lstStyle/>
          <a:p>
            <a:fld id="{4238712F-3562-2E41-ABC6-391F43C91066}" type="slidenum">
              <a:rPr lang="en-US">
                <a:latin typeface="Arial" pitchFamily="-111" charset="0"/>
                <a:ea typeface="ＭＳ Ｐゴシック" pitchFamily="-111" charset="-128"/>
                <a:cs typeface="ＭＳ Ｐゴシック" pitchFamily="-111" charset="-128"/>
              </a:rPr>
              <a:pPr/>
              <a:t>16</a:t>
            </a:fld>
            <a:endParaRPr lang="en-US">
              <a:latin typeface="Arial" pitchFamily="-111" charset="0"/>
              <a:ea typeface="ＭＳ Ｐゴシック" pitchFamily="-111" charset="-128"/>
              <a:cs typeface="ＭＳ Ｐゴシック" pitchFamily="-111" charset="-128"/>
            </a:endParaRPr>
          </a:p>
        </p:txBody>
      </p:sp>
      <p:sp>
        <p:nvSpPr>
          <p:cNvPr id="309251" name="Rectangle 2"/>
          <p:cNvSpPr>
            <a:spLocks noGrp="1" noRot="1" noChangeAspect="1" noChangeArrowheads="1" noTextEdit="1"/>
          </p:cNvSpPr>
          <p:nvPr>
            <p:ph type="sldImg"/>
          </p:nvPr>
        </p:nvSpPr>
        <p:spPr>
          <a:ln/>
        </p:spPr>
      </p:sp>
      <p:sp>
        <p:nvSpPr>
          <p:cNvPr id="30925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34853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7"/>
          <p:cNvSpPr>
            <a:spLocks noGrp="1" noChangeArrowheads="1"/>
          </p:cNvSpPr>
          <p:nvPr>
            <p:ph type="sldNum" sz="quarter" idx="5"/>
          </p:nvPr>
        </p:nvSpPr>
        <p:spPr>
          <a:noFill/>
        </p:spPr>
        <p:txBody>
          <a:bodyPr/>
          <a:lstStyle/>
          <a:p>
            <a:fld id="{F519A75C-D21F-3A4B-8C86-15906960155D}" type="slidenum">
              <a:rPr lang="en-US">
                <a:latin typeface="Arial" pitchFamily="-111" charset="0"/>
                <a:ea typeface="ＭＳ Ｐゴシック" pitchFamily="-111" charset="-128"/>
                <a:cs typeface="ＭＳ Ｐゴシック" pitchFamily="-111" charset="-128"/>
              </a:rPr>
              <a:pPr/>
              <a:t>17</a:t>
            </a:fld>
            <a:endParaRPr lang="en-US">
              <a:latin typeface="Arial" pitchFamily="-111" charset="0"/>
              <a:ea typeface="ＭＳ Ｐゴシック" pitchFamily="-111" charset="-128"/>
              <a:cs typeface="ＭＳ Ｐゴシック" pitchFamily="-111" charset="-128"/>
            </a:endParaRPr>
          </a:p>
        </p:txBody>
      </p:sp>
      <p:sp>
        <p:nvSpPr>
          <p:cNvPr id="311299" name="Rectangle 2"/>
          <p:cNvSpPr>
            <a:spLocks noGrp="1" noRot="1" noChangeAspect="1" noChangeArrowheads="1" noTextEdit="1"/>
          </p:cNvSpPr>
          <p:nvPr>
            <p:ph type="sldImg"/>
          </p:nvPr>
        </p:nvSpPr>
        <p:spPr>
          <a:ln/>
        </p:spPr>
      </p:sp>
      <p:sp>
        <p:nvSpPr>
          <p:cNvPr id="31130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017138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7"/>
          <p:cNvSpPr>
            <a:spLocks noGrp="1" noChangeArrowheads="1"/>
          </p:cNvSpPr>
          <p:nvPr>
            <p:ph type="sldNum" sz="quarter" idx="5"/>
          </p:nvPr>
        </p:nvSpPr>
        <p:spPr>
          <a:noFill/>
        </p:spPr>
        <p:txBody>
          <a:bodyPr/>
          <a:lstStyle/>
          <a:p>
            <a:fld id="{EE536E4E-4AE4-8342-88E0-77BAB8ACD981}" type="slidenum">
              <a:rPr lang="en-US">
                <a:latin typeface="Arial" pitchFamily="-111" charset="0"/>
                <a:ea typeface="ＭＳ Ｐゴシック" pitchFamily="-111" charset="-128"/>
                <a:cs typeface="ＭＳ Ｐゴシック" pitchFamily="-111" charset="-128"/>
              </a:rPr>
              <a:pPr/>
              <a:t>18</a:t>
            </a:fld>
            <a:endParaRPr lang="en-US">
              <a:latin typeface="Arial" pitchFamily="-111" charset="0"/>
              <a:ea typeface="ＭＳ Ｐゴシック" pitchFamily="-111" charset="-128"/>
              <a:cs typeface="ＭＳ Ｐゴシック" pitchFamily="-111" charset="-128"/>
            </a:endParaRPr>
          </a:p>
        </p:txBody>
      </p:sp>
      <p:sp>
        <p:nvSpPr>
          <p:cNvPr id="313347" name="Rectangle 2"/>
          <p:cNvSpPr>
            <a:spLocks noGrp="1" noRot="1" noChangeAspect="1" noChangeArrowheads="1" noTextEdit="1"/>
          </p:cNvSpPr>
          <p:nvPr>
            <p:ph type="sldImg"/>
          </p:nvPr>
        </p:nvSpPr>
        <p:spPr>
          <a:ln/>
        </p:spPr>
      </p:sp>
      <p:sp>
        <p:nvSpPr>
          <p:cNvPr id="313348"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32597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7"/>
          <p:cNvSpPr>
            <a:spLocks noGrp="1" noChangeArrowheads="1"/>
          </p:cNvSpPr>
          <p:nvPr>
            <p:ph type="sldNum" sz="quarter" idx="5"/>
          </p:nvPr>
        </p:nvSpPr>
        <p:spPr>
          <a:noFill/>
        </p:spPr>
        <p:txBody>
          <a:bodyPr/>
          <a:lstStyle/>
          <a:p>
            <a:fld id="{52D74BB8-7F0E-3047-A364-723695458992}" type="slidenum">
              <a:rPr lang="en-US">
                <a:latin typeface="Arial" pitchFamily="-111" charset="0"/>
                <a:ea typeface="ＭＳ Ｐゴシック" pitchFamily="-111" charset="-128"/>
                <a:cs typeface="ＭＳ Ｐゴシック" pitchFamily="-111" charset="-128"/>
              </a:rPr>
              <a:pPr/>
              <a:t>19</a:t>
            </a:fld>
            <a:endParaRPr lang="en-US">
              <a:latin typeface="Arial" pitchFamily="-111" charset="0"/>
              <a:ea typeface="ＭＳ Ｐゴシック" pitchFamily="-111" charset="-128"/>
              <a:cs typeface="ＭＳ Ｐゴシック" pitchFamily="-111" charset="-128"/>
            </a:endParaRPr>
          </a:p>
        </p:txBody>
      </p:sp>
      <p:sp>
        <p:nvSpPr>
          <p:cNvPr id="315395" name="Rectangle 2"/>
          <p:cNvSpPr>
            <a:spLocks noGrp="1" noRot="1" noChangeAspect="1" noChangeArrowheads="1" noTextEdit="1"/>
          </p:cNvSpPr>
          <p:nvPr>
            <p:ph type="sldImg"/>
          </p:nvPr>
        </p:nvSpPr>
        <p:spPr>
          <a:ln/>
        </p:spPr>
      </p:sp>
      <p:sp>
        <p:nvSpPr>
          <p:cNvPr id="315396"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16988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7"/>
          <p:cNvSpPr>
            <a:spLocks noGrp="1" noChangeArrowheads="1"/>
          </p:cNvSpPr>
          <p:nvPr>
            <p:ph type="sldNum" sz="quarter" idx="5"/>
          </p:nvPr>
        </p:nvSpPr>
        <p:spPr>
          <a:noFill/>
        </p:spPr>
        <p:txBody>
          <a:bodyPr/>
          <a:lstStyle/>
          <a:p>
            <a:fld id="{5B59B23A-993E-9D4D-9E8E-9785DFF9DCE1}"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
        <p:nvSpPr>
          <p:cNvPr id="280579" name="Rectangle 2"/>
          <p:cNvSpPr>
            <a:spLocks noGrp="1" noRot="1" noChangeAspect="1" noChangeArrowheads="1" noTextEdit="1"/>
          </p:cNvSpPr>
          <p:nvPr>
            <p:ph type="sldImg"/>
          </p:nvPr>
        </p:nvSpPr>
        <p:spPr>
          <a:ln/>
        </p:spPr>
      </p:sp>
      <p:sp>
        <p:nvSpPr>
          <p:cNvPr id="28058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81836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7"/>
          <p:cNvSpPr>
            <a:spLocks noGrp="1" noChangeArrowheads="1"/>
          </p:cNvSpPr>
          <p:nvPr>
            <p:ph type="sldNum" sz="quarter" idx="5"/>
          </p:nvPr>
        </p:nvSpPr>
        <p:spPr>
          <a:noFill/>
        </p:spPr>
        <p:txBody>
          <a:bodyPr/>
          <a:lstStyle/>
          <a:p>
            <a:fld id="{4D3A432C-F69F-6B42-8142-CA1B592554E5}"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
        <p:nvSpPr>
          <p:cNvPr id="317443" name="Rectangle 2"/>
          <p:cNvSpPr>
            <a:spLocks noGrp="1" noRot="1" noChangeAspect="1" noChangeArrowheads="1" noTextEdit="1"/>
          </p:cNvSpPr>
          <p:nvPr>
            <p:ph type="sldImg"/>
          </p:nvPr>
        </p:nvSpPr>
        <p:spPr>
          <a:ln/>
        </p:spPr>
      </p:sp>
      <p:sp>
        <p:nvSpPr>
          <p:cNvPr id="317444"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36857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7"/>
          <p:cNvSpPr>
            <a:spLocks noGrp="1" noChangeArrowheads="1"/>
          </p:cNvSpPr>
          <p:nvPr>
            <p:ph type="sldNum" sz="quarter" idx="5"/>
          </p:nvPr>
        </p:nvSpPr>
        <p:spPr>
          <a:noFill/>
        </p:spPr>
        <p:txBody>
          <a:bodyPr/>
          <a:lstStyle/>
          <a:p>
            <a:fld id="{BF9D92E1-FDCF-2F40-9834-BA64F7F5B79B}" type="slidenum">
              <a:rPr lang="en-US">
                <a:latin typeface="Arial" pitchFamily="-111" charset="0"/>
                <a:ea typeface="ＭＳ Ｐゴシック" pitchFamily="-111" charset="-128"/>
                <a:cs typeface="ＭＳ Ｐゴシック" pitchFamily="-111" charset="-128"/>
              </a:rPr>
              <a:pPr/>
              <a:t>21</a:t>
            </a:fld>
            <a:endParaRPr lang="en-US">
              <a:latin typeface="Arial" pitchFamily="-111" charset="0"/>
              <a:ea typeface="ＭＳ Ｐゴシック" pitchFamily="-111" charset="-128"/>
              <a:cs typeface="ＭＳ Ｐゴシック" pitchFamily="-111" charset="-128"/>
            </a:endParaRPr>
          </a:p>
        </p:txBody>
      </p:sp>
      <p:sp>
        <p:nvSpPr>
          <p:cNvPr id="319491" name="Rectangle 2"/>
          <p:cNvSpPr>
            <a:spLocks noGrp="1" noRot="1" noChangeAspect="1" noChangeArrowheads="1" noTextEdit="1"/>
          </p:cNvSpPr>
          <p:nvPr>
            <p:ph type="sldImg"/>
          </p:nvPr>
        </p:nvSpPr>
        <p:spPr>
          <a:ln/>
        </p:spPr>
      </p:sp>
      <p:sp>
        <p:nvSpPr>
          <p:cNvPr id="31949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477435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7"/>
          <p:cNvSpPr>
            <a:spLocks noGrp="1" noChangeArrowheads="1"/>
          </p:cNvSpPr>
          <p:nvPr>
            <p:ph type="sldNum" sz="quarter" idx="5"/>
          </p:nvPr>
        </p:nvSpPr>
        <p:spPr>
          <a:noFill/>
        </p:spPr>
        <p:txBody>
          <a:bodyPr/>
          <a:lstStyle/>
          <a:p>
            <a:fld id="{D5CD149D-0153-4443-97F7-0854F347043A}"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321539" name="Rectangle 2"/>
          <p:cNvSpPr>
            <a:spLocks noGrp="1" noRot="1" noChangeAspect="1" noChangeArrowheads="1" noTextEdit="1"/>
          </p:cNvSpPr>
          <p:nvPr>
            <p:ph type="sldImg"/>
          </p:nvPr>
        </p:nvSpPr>
        <p:spPr>
          <a:ln/>
        </p:spPr>
      </p:sp>
      <p:sp>
        <p:nvSpPr>
          <p:cNvPr id="32154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27200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7"/>
          <p:cNvSpPr>
            <a:spLocks noGrp="1" noChangeArrowheads="1"/>
          </p:cNvSpPr>
          <p:nvPr>
            <p:ph type="sldNum" sz="quarter" idx="5"/>
          </p:nvPr>
        </p:nvSpPr>
        <p:spPr>
          <a:noFill/>
        </p:spPr>
        <p:txBody>
          <a:bodyPr/>
          <a:lstStyle/>
          <a:p>
            <a:fld id="{FA985D6C-5DF5-1241-BBE9-8C3922EA4F7B}"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323587" name="Rectangle 2"/>
          <p:cNvSpPr>
            <a:spLocks noGrp="1" noRot="1" noChangeAspect="1" noChangeArrowheads="1" noTextEdit="1"/>
          </p:cNvSpPr>
          <p:nvPr>
            <p:ph type="sldImg"/>
          </p:nvPr>
        </p:nvSpPr>
        <p:spPr>
          <a:ln/>
        </p:spPr>
      </p:sp>
      <p:sp>
        <p:nvSpPr>
          <p:cNvPr id="323588"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088743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a:noFill/>
        </p:spPr>
        <p:txBody>
          <a:bodyPr/>
          <a:lstStyle/>
          <a:p>
            <a:fld id="{BB69F5F1-1C04-CC4E-A5FD-ED7C618CD6BE}"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325635" name="Rectangle 2"/>
          <p:cNvSpPr>
            <a:spLocks noGrp="1" noRot="1" noChangeAspect="1" noChangeArrowheads="1" noTextEdit="1"/>
          </p:cNvSpPr>
          <p:nvPr>
            <p:ph type="sldImg"/>
          </p:nvPr>
        </p:nvSpPr>
        <p:spPr>
          <a:ln/>
        </p:spPr>
      </p:sp>
      <p:sp>
        <p:nvSpPr>
          <p:cNvPr id="325636"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457163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7"/>
          <p:cNvSpPr>
            <a:spLocks noGrp="1" noChangeArrowheads="1"/>
          </p:cNvSpPr>
          <p:nvPr>
            <p:ph type="sldNum" sz="quarter" idx="5"/>
          </p:nvPr>
        </p:nvSpPr>
        <p:spPr>
          <a:noFill/>
        </p:spPr>
        <p:txBody>
          <a:bodyPr/>
          <a:lstStyle/>
          <a:p>
            <a:fld id="{697FADE0-CADF-7549-8082-9C6AA798F12D}"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327683" name="Rectangle 2"/>
          <p:cNvSpPr>
            <a:spLocks noGrp="1" noRot="1" noChangeAspect="1" noChangeArrowheads="1" noTextEdit="1"/>
          </p:cNvSpPr>
          <p:nvPr>
            <p:ph type="sldImg"/>
          </p:nvPr>
        </p:nvSpPr>
        <p:spPr>
          <a:ln/>
        </p:spPr>
      </p:sp>
      <p:sp>
        <p:nvSpPr>
          <p:cNvPr id="327684"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765895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p:spPr>
        <p:txBody>
          <a:bodyPr/>
          <a:lstStyle/>
          <a:p>
            <a:fld id="{16B50DAC-3D4D-3049-8D51-8103003F71D7}"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329731" name="Rectangle 2"/>
          <p:cNvSpPr>
            <a:spLocks noGrp="1" noRot="1" noChangeAspect="1" noChangeArrowheads="1" noTextEdit="1"/>
          </p:cNvSpPr>
          <p:nvPr>
            <p:ph type="sldImg"/>
          </p:nvPr>
        </p:nvSpPr>
        <p:spPr>
          <a:ln/>
        </p:spPr>
      </p:sp>
      <p:sp>
        <p:nvSpPr>
          <p:cNvPr id="32973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71386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7"/>
          <p:cNvSpPr>
            <a:spLocks noGrp="1" noChangeArrowheads="1"/>
          </p:cNvSpPr>
          <p:nvPr>
            <p:ph type="sldNum" sz="quarter" idx="5"/>
          </p:nvPr>
        </p:nvSpPr>
        <p:spPr>
          <a:noFill/>
        </p:spPr>
        <p:txBody>
          <a:bodyPr/>
          <a:lstStyle/>
          <a:p>
            <a:fld id="{04D3B862-91B2-7843-BF5D-43E469078D99}"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
        <p:nvSpPr>
          <p:cNvPr id="331779" name="Rectangle 2"/>
          <p:cNvSpPr>
            <a:spLocks noGrp="1" noRot="1" noChangeAspect="1" noChangeArrowheads="1" noTextEdit="1"/>
          </p:cNvSpPr>
          <p:nvPr>
            <p:ph type="sldImg"/>
          </p:nvPr>
        </p:nvSpPr>
        <p:spPr>
          <a:ln/>
        </p:spPr>
      </p:sp>
      <p:sp>
        <p:nvSpPr>
          <p:cNvPr id="33178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147146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7"/>
          <p:cNvSpPr>
            <a:spLocks noGrp="1" noChangeArrowheads="1"/>
          </p:cNvSpPr>
          <p:nvPr>
            <p:ph type="sldNum" sz="quarter" idx="5"/>
          </p:nvPr>
        </p:nvSpPr>
        <p:spPr>
          <a:noFill/>
        </p:spPr>
        <p:txBody>
          <a:bodyPr/>
          <a:lstStyle/>
          <a:p>
            <a:fld id="{4140C588-F0DA-6E42-B03A-39638F984107}"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
        <p:nvSpPr>
          <p:cNvPr id="333827" name="Rectangle 2"/>
          <p:cNvSpPr>
            <a:spLocks noGrp="1" noRot="1" noChangeAspect="1" noChangeArrowheads="1" noTextEdit="1"/>
          </p:cNvSpPr>
          <p:nvPr>
            <p:ph type="sldImg"/>
          </p:nvPr>
        </p:nvSpPr>
        <p:spPr>
          <a:ln/>
        </p:spPr>
      </p:sp>
      <p:sp>
        <p:nvSpPr>
          <p:cNvPr id="333828"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467927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p:spPr>
        <p:txBody>
          <a:bodyPr/>
          <a:lstStyle/>
          <a:p>
            <a:fld id="{16B50DAC-3D4D-3049-8D51-8103003F71D7}"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
        <p:nvSpPr>
          <p:cNvPr id="329731" name="Rectangle 2"/>
          <p:cNvSpPr>
            <a:spLocks noGrp="1" noRot="1" noChangeAspect="1" noChangeArrowheads="1" noTextEdit="1"/>
          </p:cNvSpPr>
          <p:nvPr>
            <p:ph type="sldImg"/>
          </p:nvPr>
        </p:nvSpPr>
        <p:spPr>
          <a:ln/>
        </p:spPr>
      </p:sp>
      <p:sp>
        <p:nvSpPr>
          <p:cNvPr id="32973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84205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p:spPr>
        <p:txBody>
          <a:bodyPr/>
          <a:lstStyle/>
          <a:p>
            <a:fld id="{BECDA7AF-DBE0-6644-88C1-4D61FFAFB231}"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82627" name="Rectangle 2"/>
          <p:cNvSpPr>
            <a:spLocks noGrp="1" noRot="1" noChangeAspect="1" noChangeArrowheads="1" noTextEdit="1"/>
          </p:cNvSpPr>
          <p:nvPr>
            <p:ph type="sldImg"/>
          </p:nvPr>
        </p:nvSpPr>
        <p:spPr>
          <a:ln/>
        </p:spPr>
      </p:sp>
      <p:sp>
        <p:nvSpPr>
          <p:cNvPr id="282628"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835027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7"/>
          <p:cNvSpPr>
            <a:spLocks noGrp="1" noChangeArrowheads="1"/>
          </p:cNvSpPr>
          <p:nvPr>
            <p:ph type="sldNum" sz="quarter" idx="5"/>
          </p:nvPr>
        </p:nvSpPr>
        <p:spPr>
          <a:noFill/>
        </p:spPr>
        <p:txBody>
          <a:bodyPr/>
          <a:lstStyle/>
          <a:p>
            <a:fld id="{04D3B862-91B2-7843-BF5D-43E469078D99}"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
        <p:nvSpPr>
          <p:cNvPr id="331779" name="Rectangle 2"/>
          <p:cNvSpPr>
            <a:spLocks noGrp="1" noRot="1" noChangeAspect="1" noChangeArrowheads="1" noTextEdit="1"/>
          </p:cNvSpPr>
          <p:nvPr>
            <p:ph type="sldImg"/>
          </p:nvPr>
        </p:nvSpPr>
        <p:spPr>
          <a:ln/>
        </p:spPr>
      </p:sp>
      <p:sp>
        <p:nvSpPr>
          <p:cNvPr id="33178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301473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7"/>
          <p:cNvSpPr>
            <a:spLocks noGrp="1" noChangeArrowheads="1"/>
          </p:cNvSpPr>
          <p:nvPr>
            <p:ph type="sldNum" sz="quarter" idx="5"/>
          </p:nvPr>
        </p:nvSpPr>
        <p:spPr>
          <a:noFill/>
        </p:spPr>
        <p:txBody>
          <a:bodyPr/>
          <a:lstStyle/>
          <a:p>
            <a:fld id="{C2C9FCB9-8B56-C043-A661-A82EBB883B74}"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
        <p:nvSpPr>
          <p:cNvPr id="335875" name="Rectangle 2"/>
          <p:cNvSpPr>
            <a:spLocks noGrp="1" noRot="1" noChangeAspect="1" noChangeArrowheads="1" noTextEdit="1"/>
          </p:cNvSpPr>
          <p:nvPr>
            <p:ph type="sldImg"/>
          </p:nvPr>
        </p:nvSpPr>
        <p:spPr>
          <a:ln/>
        </p:spPr>
      </p:sp>
      <p:sp>
        <p:nvSpPr>
          <p:cNvPr id="335876"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98258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7"/>
          <p:cNvSpPr>
            <a:spLocks noGrp="1" noChangeArrowheads="1"/>
          </p:cNvSpPr>
          <p:nvPr>
            <p:ph type="sldNum" sz="quarter" idx="5"/>
          </p:nvPr>
        </p:nvSpPr>
        <p:spPr>
          <a:noFill/>
        </p:spPr>
        <p:txBody>
          <a:bodyPr/>
          <a:lstStyle/>
          <a:p>
            <a:fld id="{0805F002-04F5-9948-909B-EE27953F9735}" type="slidenum">
              <a:rPr lang="en-US">
                <a:latin typeface="Arial" pitchFamily="-111" charset="0"/>
                <a:ea typeface="ＭＳ Ｐゴシック" pitchFamily="-111" charset="-128"/>
                <a:cs typeface="ＭＳ Ｐゴシック" pitchFamily="-111" charset="-128"/>
              </a:rPr>
              <a:pPr/>
              <a:t>32</a:t>
            </a:fld>
            <a:endParaRPr lang="en-US">
              <a:latin typeface="Arial" pitchFamily="-111" charset="0"/>
              <a:ea typeface="ＭＳ Ｐゴシック" pitchFamily="-111" charset="-128"/>
              <a:cs typeface="ＭＳ Ｐゴシック" pitchFamily="-111" charset="-128"/>
            </a:endParaRPr>
          </a:p>
        </p:txBody>
      </p:sp>
      <p:sp>
        <p:nvSpPr>
          <p:cNvPr id="337923" name="Rectangle 2"/>
          <p:cNvSpPr>
            <a:spLocks noGrp="1" noRot="1" noChangeAspect="1" noChangeArrowheads="1" noTextEdit="1"/>
          </p:cNvSpPr>
          <p:nvPr>
            <p:ph type="sldImg"/>
          </p:nvPr>
        </p:nvSpPr>
        <p:spPr>
          <a:ln/>
        </p:spPr>
      </p:sp>
      <p:sp>
        <p:nvSpPr>
          <p:cNvPr id="337924"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837424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7"/>
          <p:cNvSpPr>
            <a:spLocks noGrp="1" noChangeArrowheads="1"/>
          </p:cNvSpPr>
          <p:nvPr>
            <p:ph type="sldNum" sz="quarter" idx="5"/>
          </p:nvPr>
        </p:nvSpPr>
        <p:spPr>
          <a:noFill/>
        </p:spPr>
        <p:txBody>
          <a:bodyPr/>
          <a:lstStyle/>
          <a:p>
            <a:fld id="{CAA35D10-8C88-C540-A315-40852C9B4149}" type="slidenum">
              <a:rPr lang="en-US">
                <a:latin typeface="Arial" pitchFamily="-111" charset="0"/>
                <a:ea typeface="ＭＳ Ｐゴシック" pitchFamily="-111" charset="-128"/>
                <a:cs typeface="ＭＳ Ｐゴシック" pitchFamily="-111" charset="-128"/>
              </a:rPr>
              <a:pPr/>
              <a:t>33</a:t>
            </a:fld>
            <a:endParaRPr lang="en-US">
              <a:latin typeface="Arial" pitchFamily="-111" charset="0"/>
              <a:ea typeface="ＭＳ Ｐゴシック" pitchFamily="-111" charset="-128"/>
              <a:cs typeface="ＭＳ Ｐゴシック" pitchFamily="-111" charset="-128"/>
            </a:endParaRPr>
          </a:p>
        </p:txBody>
      </p:sp>
      <p:sp>
        <p:nvSpPr>
          <p:cNvPr id="339971" name="Rectangle 2"/>
          <p:cNvSpPr>
            <a:spLocks noGrp="1" noRot="1" noChangeAspect="1" noChangeArrowheads="1" noTextEdit="1"/>
          </p:cNvSpPr>
          <p:nvPr>
            <p:ph type="sldImg"/>
          </p:nvPr>
        </p:nvSpPr>
        <p:spPr>
          <a:ln/>
        </p:spPr>
      </p:sp>
      <p:sp>
        <p:nvSpPr>
          <p:cNvPr id="33997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76793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p:spPr>
        <p:txBody>
          <a:bodyPr/>
          <a:lstStyle/>
          <a:p>
            <a:fld id="{B0F0D6A4-A489-3540-9DD5-BCE5CB55542F}" type="slidenum">
              <a:rPr lang="en-US">
                <a:latin typeface="Arial" pitchFamily="-111" charset="0"/>
                <a:ea typeface="ＭＳ Ｐゴシック" pitchFamily="-111" charset="-128"/>
                <a:cs typeface="ＭＳ Ｐゴシック" pitchFamily="-111" charset="-128"/>
              </a:rPr>
              <a:pPr/>
              <a:t>34</a:t>
            </a:fld>
            <a:endParaRPr lang="en-US">
              <a:latin typeface="Arial" pitchFamily="-111" charset="0"/>
              <a:ea typeface="ＭＳ Ｐゴシック" pitchFamily="-111" charset="-128"/>
              <a:cs typeface="ＭＳ Ｐゴシック" pitchFamily="-111" charset="-128"/>
            </a:endParaRPr>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222873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7"/>
          <p:cNvSpPr>
            <a:spLocks noGrp="1" noChangeArrowheads="1"/>
          </p:cNvSpPr>
          <p:nvPr>
            <p:ph type="sldNum" sz="quarter" idx="5"/>
          </p:nvPr>
        </p:nvSpPr>
        <p:spPr>
          <a:noFill/>
        </p:spPr>
        <p:txBody>
          <a:bodyPr/>
          <a:lstStyle/>
          <a:p>
            <a:fld id="{90948A41-6C21-7946-B441-CFB6E5A22CA9}" type="slidenum">
              <a:rPr lang="en-US">
                <a:latin typeface="Arial" pitchFamily="-111" charset="0"/>
                <a:ea typeface="ＭＳ Ｐゴシック" pitchFamily="-111" charset="-128"/>
                <a:cs typeface="ＭＳ Ｐゴシック" pitchFamily="-111" charset="-128"/>
              </a:rPr>
              <a:pPr/>
              <a:t>35</a:t>
            </a:fld>
            <a:endParaRPr lang="en-US">
              <a:latin typeface="Arial" pitchFamily="-111" charset="0"/>
              <a:ea typeface="ＭＳ Ｐゴシック" pitchFamily="-111" charset="-128"/>
              <a:cs typeface="ＭＳ Ｐゴシック" pitchFamily="-111" charset="-128"/>
            </a:endParaRPr>
          </a:p>
        </p:txBody>
      </p:sp>
      <p:sp>
        <p:nvSpPr>
          <p:cNvPr id="344067" name="Rectangle 2"/>
          <p:cNvSpPr>
            <a:spLocks noGrp="1" noRot="1" noChangeAspect="1" noChangeArrowheads="1" noTextEdit="1"/>
          </p:cNvSpPr>
          <p:nvPr>
            <p:ph type="sldImg"/>
          </p:nvPr>
        </p:nvSpPr>
        <p:spPr>
          <a:ln/>
        </p:spPr>
      </p:sp>
      <p:sp>
        <p:nvSpPr>
          <p:cNvPr id="344068"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846015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7"/>
          <p:cNvSpPr>
            <a:spLocks noGrp="1" noChangeArrowheads="1"/>
          </p:cNvSpPr>
          <p:nvPr>
            <p:ph type="sldNum" sz="quarter" idx="5"/>
          </p:nvPr>
        </p:nvSpPr>
        <p:spPr>
          <a:noFill/>
        </p:spPr>
        <p:txBody>
          <a:bodyPr/>
          <a:lstStyle/>
          <a:p>
            <a:fld id="{D4C4B670-E9AA-F745-B9C3-51D6A0C21B91}" type="slidenum">
              <a:rPr lang="en-US">
                <a:latin typeface="Arial" pitchFamily="-111" charset="0"/>
                <a:ea typeface="ＭＳ Ｐゴシック" pitchFamily="-111" charset="-128"/>
                <a:cs typeface="ＭＳ Ｐゴシック" pitchFamily="-111" charset="-128"/>
              </a:rPr>
              <a:pPr/>
              <a:t>36</a:t>
            </a:fld>
            <a:endParaRPr lang="en-US">
              <a:latin typeface="Arial" pitchFamily="-111" charset="0"/>
              <a:ea typeface="ＭＳ Ｐゴシック" pitchFamily="-111" charset="-128"/>
              <a:cs typeface="ＭＳ Ｐゴシック" pitchFamily="-111" charset="-128"/>
            </a:endParaRPr>
          </a:p>
        </p:txBody>
      </p:sp>
      <p:sp>
        <p:nvSpPr>
          <p:cNvPr id="346115" name="Rectangle 2"/>
          <p:cNvSpPr>
            <a:spLocks noGrp="1" noRot="1" noChangeAspect="1" noChangeArrowheads="1" noTextEdit="1"/>
          </p:cNvSpPr>
          <p:nvPr>
            <p:ph type="sldImg"/>
          </p:nvPr>
        </p:nvSpPr>
        <p:spPr>
          <a:ln/>
        </p:spPr>
      </p:sp>
      <p:sp>
        <p:nvSpPr>
          <p:cNvPr id="346116"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084625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7"/>
          <p:cNvSpPr>
            <a:spLocks noGrp="1" noChangeArrowheads="1"/>
          </p:cNvSpPr>
          <p:nvPr>
            <p:ph type="sldNum" sz="quarter" idx="5"/>
          </p:nvPr>
        </p:nvSpPr>
        <p:spPr>
          <a:noFill/>
        </p:spPr>
        <p:txBody>
          <a:bodyPr/>
          <a:lstStyle/>
          <a:p>
            <a:fld id="{5446C221-D881-4344-BBED-90F56A424934}"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
        <p:nvSpPr>
          <p:cNvPr id="348163" name="Rectangle 2"/>
          <p:cNvSpPr>
            <a:spLocks noGrp="1" noRot="1" noChangeAspect="1" noChangeArrowheads="1" noTextEdit="1"/>
          </p:cNvSpPr>
          <p:nvPr>
            <p:ph type="sldImg"/>
          </p:nvPr>
        </p:nvSpPr>
        <p:spPr>
          <a:ln/>
        </p:spPr>
      </p:sp>
      <p:sp>
        <p:nvSpPr>
          <p:cNvPr id="348164"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433204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7"/>
          <p:cNvSpPr>
            <a:spLocks noGrp="1" noChangeArrowheads="1"/>
          </p:cNvSpPr>
          <p:nvPr>
            <p:ph type="sldNum" sz="quarter" idx="5"/>
          </p:nvPr>
        </p:nvSpPr>
        <p:spPr>
          <a:noFill/>
        </p:spPr>
        <p:txBody>
          <a:bodyPr/>
          <a:lstStyle/>
          <a:p>
            <a:fld id="{9D88C1AA-2ADF-264E-B7D7-FA24F0FEECE1}" type="slidenum">
              <a:rPr lang="en-US">
                <a:latin typeface="Arial" pitchFamily="-111" charset="0"/>
                <a:ea typeface="ＭＳ Ｐゴシック" pitchFamily="-111" charset="-128"/>
                <a:cs typeface="ＭＳ Ｐゴシック" pitchFamily="-111" charset="-128"/>
              </a:rPr>
              <a:pPr/>
              <a:t>39</a:t>
            </a:fld>
            <a:endParaRPr lang="en-US">
              <a:latin typeface="Arial" pitchFamily="-111" charset="0"/>
              <a:ea typeface="ＭＳ Ｐゴシック" pitchFamily="-111" charset="-128"/>
              <a:cs typeface="ＭＳ Ｐゴシック" pitchFamily="-111" charset="-128"/>
            </a:endParaRPr>
          </a:p>
        </p:txBody>
      </p:sp>
      <p:sp>
        <p:nvSpPr>
          <p:cNvPr id="350211" name="Rectangle 2"/>
          <p:cNvSpPr>
            <a:spLocks noGrp="1" noRot="1" noChangeAspect="1" noChangeArrowheads="1" noTextEdit="1"/>
          </p:cNvSpPr>
          <p:nvPr>
            <p:ph type="sldImg"/>
          </p:nvPr>
        </p:nvSpPr>
        <p:spPr>
          <a:ln/>
        </p:spPr>
      </p:sp>
      <p:sp>
        <p:nvSpPr>
          <p:cNvPr id="35021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02261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p:spPr>
        <p:txBody>
          <a:bodyPr/>
          <a:lstStyle/>
          <a:p>
            <a:fld id="{183C19C3-49FE-7941-BC18-CAF27AC80EE0}"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
        <p:nvSpPr>
          <p:cNvPr id="284675" name="Rectangle 2"/>
          <p:cNvSpPr>
            <a:spLocks noGrp="1" noRot="1" noChangeAspect="1" noChangeArrowheads="1" noTextEdit="1"/>
          </p:cNvSpPr>
          <p:nvPr>
            <p:ph type="sldImg"/>
          </p:nvPr>
        </p:nvSpPr>
        <p:spPr>
          <a:ln/>
        </p:spPr>
      </p:sp>
      <p:sp>
        <p:nvSpPr>
          <p:cNvPr id="284676"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57408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p:spPr>
        <p:txBody>
          <a:bodyPr/>
          <a:lstStyle/>
          <a:p>
            <a:fld id="{5655A9D9-9144-7F48-89DC-98495AEF8584}"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86723" name="Rectangle 2"/>
          <p:cNvSpPr>
            <a:spLocks noGrp="1" noRot="1" noChangeAspect="1" noChangeArrowheads="1" noTextEdit="1"/>
          </p:cNvSpPr>
          <p:nvPr>
            <p:ph type="sldImg"/>
          </p:nvPr>
        </p:nvSpPr>
        <p:spPr>
          <a:ln/>
        </p:spPr>
      </p:sp>
      <p:sp>
        <p:nvSpPr>
          <p:cNvPr id="286724"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047188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p:spPr>
        <p:txBody>
          <a:bodyPr/>
          <a:lstStyle/>
          <a:p>
            <a:fld id="{9C464AED-B0C4-154B-9C24-5432636149D4}"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288771" name="Rectangle 2"/>
          <p:cNvSpPr>
            <a:spLocks noGrp="1" noRot="1" noChangeAspect="1" noChangeArrowheads="1" noTextEdit="1"/>
          </p:cNvSpPr>
          <p:nvPr>
            <p:ph type="sldImg"/>
          </p:nvPr>
        </p:nvSpPr>
        <p:spPr>
          <a:ln/>
        </p:spPr>
      </p:sp>
      <p:sp>
        <p:nvSpPr>
          <p:cNvPr id="288772"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221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p:spPr>
        <p:txBody>
          <a:bodyPr/>
          <a:lstStyle/>
          <a:p>
            <a:fld id="{D2468457-A47C-354F-BD8E-04681B0B9F7B}"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24129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7"/>
          <p:cNvSpPr>
            <a:spLocks noGrp="1" noChangeArrowheads="1"/>
          </p:cNvSpPr>
          <p:nvPr>
            <p:ph type="sldNum" sz="quarter" idx="5"/>
          </p:nvPr>
        </p:nvSpPr>
        <p:spPr>
          <a:noFill/>
        </p:spPr>
        <p:txBody>
          <a:bodyPr/>
          <a:lstStyle/>
          <a:p>
            <a:fld id="{E2B8940F-25A7-D442-9EC5-089BEB6F88E7}"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292867" name="Rectangle 2"/>
          <p:cNvSpPr>
            <a:spLocks noGrp="1" noRot="1" noChangeAspect="1" noChangeArrowheads="1" noTextEdit="1"/>
          </p:cNvSpPr>
          <p:nvPr>
            <p:ph type="sldImg"/>
          </p:nvPr>
        </p:nvSpPr>
        <p:spPr>
          <a:ln/>
        </p:spPr>
      </p:sp>
      <p:sp>
        <p:nvSpPr>
          <p:cNvPr id="292868"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862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p:spPr>
        <p:txBody>
          <a:bodyPr/>
          <a:lstStyle/>
          <a:p>
            <a:fld id="{62D38B18-60F5-B045-9A80-E9BF1AF75C6F}"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294915" name="Rectangle 2"/>
          <p:cNvSpPr>
            <a:spLocks noGrp="1" noRot="1" noChangeAspect="1" noChangeArrowheads="1" noTextEdit="1"/>
          </p:cNvSpPr>
          <p:nvPr>
            <p:ph type="sldImg"/>
          </p:nvPr>
        </p:nvSpPr>
        <p:spPr>
          <a:ln/>
        </p:spPr>
      </p:sp>
      <p:sp>
        <p:nvSpPr>
          <p:cNvPr id="294916"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1651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8/21/19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COT 4210 © UCF</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8/21/19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COT 4210 © UCF</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8/21/19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COT 4210 © UCF</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8/21/19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COT 4210 © UCF</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8/21/19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COT 4210 © UCF</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8/21/19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COT 4210 © UCF</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8/21/19</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COT 4210 © UCF</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8/21/19</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COT 4210 © UCF</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8/21/19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COT 4210 © UCF</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8/21/19</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COT 4210 © UCF</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8/21/19</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COT 4210 © UCF</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8/21/19</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a:t>COT 4210 © UCF</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8/21/19</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COT 4210 © UCF</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8/21/19</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COT 4210 © UCF</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34.xml"/><Relationship Id="rId7" Type="http://schemas.openxmlformats.org/officeDocument/2006/relationships/image" Target="../media/image5.e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4.emf"/><Relationship Id="rId4" Type="http://schemas.openxmlformats.org/officeDocument/2006/relationships/oleObject" Target="../embeddings/oleObject3.bin"/><Relationship Id="rId9" Type="http://schemas.openxmlformats.org/officeDocument/2006/relationships/image" Target="../media/image6.e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6.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7.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z="5400" dirty="0">
                <a:latin typeface="Arial" charset="0"/>
                <a:ea typeface="MS PGothic" charset="0"/>
              </a:rPr>
              <a:t>Discrete II</a:t>
            </a:r>
            <a:br>
              <a:rPr lang="en-US" sz="5400" dirty="0">
                <a:latin typeface="Arial" charset="0"/>
                <a:ea typeface="MS PGothic" charset="0"/>
              </a:rPr>
            </a:br>
            <a:r>
              <a:rPr lang="en-US" sz="5400" dirty="0">
                <a:latin typeface="Arial" charset="0"/>
                <a:ea typeface="MS PGothic" charset="0"/>
              </a:rPr>
              <a:t>Theory of Computation</a:t>
            </a:r>
            <a:r>
              <a:rPr lang="en-US" sz="4000" dirty="0">
                <a:latin typeface="Arial" charset="0"/>
                <a:ea typeface="MS PGothic" charset="0"/>
              </a:rPr>
              <a:t> </a:t>
            </a: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b="1" dirty="0">
                <a:solidFill>
                  <a:srgbClr val="009900"/>
                </a:solidFill>
                <a:latin typeface="Arial" charset="0"/>
                <a:ea typeface="MS PGothic" charset="0"/>
              </a:rPr>
              <a:t>Charles E. Hughes</a:t>
            </a:r>
          </a:p>
          <a:p>
            <a:pPr eaLnBrk="1" hangingPunct="1"/>
            <a:r>
              <a:rPr lang="en-US" b="1" dirty="0">
                <a:solidFill>
                  <a:srgbClr val="009900"/>
                </a:solidFill>
                <a:latin typeface="Arial" charset="0"/>
                <a:ea typeface="MS PGothic" charset="0"/>
              </a:rPr>
              <a:t>Supplemental</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5175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295939" name="Slide Number Placeholder 5"/>
          <p:cNvSpPr>
            <a:spLocks noGrp="1"/>
          </p:cNvSpPr>
          <p:nvPr>
            <p:ph type="sldNum" sz="quarter" idx="12"/>
          </p:nvPr>
        </p:nvSpPr>
        <p:spPr>
          <a:noFill/>
        </p:spPr>
        <p:txBody>
          <a:bodyPr/>
          <a:lstStyle/>
          <a:p>
            <a:fld id="{21E9AAE7-C9D0-3F4D-BA36-03C7C0518885}"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295940"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Encoding a TM’s State</a:t>
            </a:r>
          </a:p>
        </p:txBody>
      </p:sp>
      <p:sp>
        <p:nvSpPr>
          <p:cNvPr id="295941" name="Rectangle 3"/>
          <p:cNvSpPr>
            <a:spLocks noGrp="1" noChangeArrowheads="1"/>
          </p:cNvSpPr>
          <p:nvPr>
            <p:ph type="body" idx="1"/>
          </p:nvPr>
        </p:nvSpPr>
        <p:spPr/>
        <p:txBody>
          <a:bodyPr/>
          <a:lstStyle/>
          <a:p>
            <a:pPr>
              <a:lnSpc>
                <a:spcPct val="90000"/>
              </a:lnSpc>
            </a:pPr>
            <a:r>
              <a:rPr lang="en-US" sz="2400" dirty="0">
                <a:ea typeface="ＭＳ Ｐゴシック" pitchFamily="-111" charset="-128"/>
                <a:cs typeface="ＭＳ Ｐゴシック" pitchFamily="-111" charset="-128"/>
              </a:rPr>
              <a:t>Assume that we have an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state Turing machine.  Let the states be numbered </a:t>
            </a:r>
            <a:r>
              <a:rPr lang="en-US" sz="2400" b="1" dirty="0">
                <a:ea typeface="ＭＳ Ｐゴシック" pitchFamily="-111" charset="-128"/>
                <a:cs typeface="ＭＳ Ｐゴシック" pitchFamily="-111" charset="-128"/>
              </a:rPr>
              <a:t>0,…, n-1</a:t>
            </a:r>
            <a:r>
              <a:rPr lang="en-US" sz="2400" dirty="0">
                <a:ea typeface="ＭＳ Ｐゴシック" pitchFamily="-111" charset="-128"/>
                <a:cs typeface="ＭＳ Ｐゴシック" pitchFamily="-111" charset="-128"/>
              </a:rPr>
              <a:t>.  </a:t>
            </a:r>
          </a:p>
          <a:p>
            <a:pPr>
              <a:lnSpc>
                <a:spcPct val="90000"/>
              </a:lnSpc>
            </a:pPr>
            <a:r>
              <a:rPr lang="en-US" sz="2400" dirty="0">
                <a:ea typeface="ＭＳ Ｐゴシック" pitchFamily="-111" charset="-128"/>
                <a:cs typeface="ＭＳ Ｐゴシック" pitchFamily="-111" charset="-128"/>
              </a:rPr>
              <a:t>Assume our machine is in state </a:t>
            </a:r>
            <a:r>
              <a:rPr lang="en-US" sz="2400" b="1" dirty="0">
                <a:ea typeface="ＭＳ Ｐゴシック" pitchFamily="-111" charset="-128"/>
                <a:cs typeface="ＭＳ Ｐゴシック" pitchFamily="-111" charset="-128"/>
              </a:rPr>
              <a:t>7</a:t>
            </a:r>
            <a:r>
              <a:rPr lang="en-US" sz="2400" dirty="0">
                <a:ea typeface="ＭＳ Ｐゴシック" pitchFamily="-111" charset="-128"/>
                <a:cs typeface="ＭＳ Ｐゴシック" pitchFamily="-111" charset="-128"/>
              </a:rPr>
              <a:t>, with its tape containing</a:t>
            </a:r>
            <a:br>
              <a:rPr lang="en-US" sz="2400"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 0 0 1 0 1 0 0 1 1 q7 </a:t>
            </a:r>
            <a:r>
              <a:rPr lang="en-US" sz="2400" b="1" u="sng" dirty="0">
                <a:ea typeface="ＭＳ Ｐゴシック" pitchFamily="-111" charset="-128"/>
                <a:cs typeface="ＭＳ Ｐゴシック" pitchFamily="-111" charset="-128"/>
              </a:rPr>
              <a:t>0</a:t>
            </a:r>
            <a:r>
              <a:rPr lang="en-US" sz="2400" b="1" dirty="0">
                <a:ea typeface="ＭＳ Ｐゴシック" pitchFamily="-111" charset="-128"/>
                <a:cs typeface="ＭＳ Ｐゴシック" pitchFamily="-111" charset="-128"/>
              </a:rPr>
              <a:t> 0 0 …</a:t>
            </a:r>
          </a:p>
          <a:p>
            <a:pPr>
              <a:lnSpc>
                <a:spcPct val="90000"/>
              </a:lnSpc>
            </a:pPr>
            <a:r>
              <a:rPr lang="en-US" sz="2400" dirty="0">
                <a:ea typeface="ＭＳ Ｐゴシック" pitchFamily="-111" charset="-128"/>
                <a:cs typeface="ＭＳ Ｐゴシック" pitchFamily="-111" charset="-128"/>
              </a:rPr>
              <a:t>The underscore indicates the square being read.  We denote this by the finite id</a:t>
            </a:r>
            <a:br>
              <a:rPr lang="en-US" sz="2400"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1 0 1 0 0 1 1 q7 </a:t>
            </a:r>
            <a:r>
              <a:rPr lang="en-US" sz="2400" b="1" u="sng" dirty="0">
                <a:ea typeface="ＭＳ Ｐゴシック" pitchFamily="-111" charset="-128"/>
                <a:cs typeface="ＭＳ Ｐゴシック" pitchFamily="-111" charset="-128"/>
              </a:rPr>
              <a:t>0</a:t>
            </a:r>
            <a:r>
              <a:rPr lang="en-US" sz="2400" b="1" dirty="0">
                <a:ea typeface="ＭＳ Ｐゴシック" pitchFamily="-111" charset="-128"/>
                <a:cs typeface="ＭＳ Ｐゴシック" pitchFamily="-111" charset="-128"/>
              </a:rPr>
              <a:t> </a:t>
            </a:r>
          </a:p>
          <a:p>
            <a:pPr>
              <a:lnSpc>
                <a:spcPct val="90000"/>
              </a:lnSpc>
            </a:pPr>
            <a:r>
              <a:rPr lang="en-US" sz="2400" dirty="0">
                <a:ea typeface="ＭＳ Ｐゴシック" pitchFamily="-111" charset="-128"/>
                <a:cs typeface="ＭＳ Ｐゴシック" pitchFamily="-111" charset="-128"/>
              </a:rPr>
              <a:t>In this notation, we always write down the scanned square, even if it and all symbols to its right are blank.  </a:t>
            </a:r>
          </a:p>
        </p:txBody>
      </p:sp>
      <p:sp>
        <p:nvSpPr>
          <p:cNvPr id="295942" name="Date Placeholder 3"/>
          <p:cNvSpPr>
            <a:spLocks noGrp="1"/>
          </p:cNvSpPr>
          <p:nvPr>
            <p:ph type="dt" sz="quarter" idx="10"/>
          </p:nvPr>
        </p:nvSpPr>
        <p:spPr>
          <a:noFill/>
        </p:spPr>
        <p:txBody>
          <a:bodyPr/>
          <a:lstStyle/>
          <a:p>
            <a:fld id="{EB3494EB-6930-DB41-B77B-4A9077E7B7A9}"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20305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297987" name="Slide Number Placeholder 5"/>
          <p:cNvSpPr>
            <a:spLocks noGrp="1"/>
          </p:cNvSpPr>
          <p:nvPr>
            <p:ph type="sldNum" sz="quarter" idx="12"/>
          </p:nvPr>
        </p:nvSpPr>
        <p:spPr>
          <a:noFill/>
        </p:spPr>
        <p:txBody>
          <a:bodyPr/>
          <a:lstStyle/>
          <a:p>
            <a:fld id="{7619FE98-AAE4-7044-831E-95EC726B3FAD}"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297988"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More on Encoding of TM</a:t>
            </a:r>
          </a:p>
        </p:txBody>
      </p:sp>
      <p:sp>
        <p:nvSpPr>
          <p:cNvPr id="297989" name="Rectangle 3"/>
          <p:cNvSpPr>
            <a:spLocks noGrp="1" noChangeArrowheads="1"/>
          </p:cNvSpPr>
          <p:nvPr>
            <p:ph type="body" idx="1"/>
          </p:nvPr>
        </p:nvSpPr>
        <p:spPr/>
        <p:txBody>
          <a:bodyPr/>
          <a:lstStyle/>
          <a:p>
            <a:pPr>
              <a:lnSpc>
                <a:spcPct val="90000"/>
              </a:lnSpc>
            </a:pPr>
            <a:r>
              <a:rPr lang="en-US" sz="2400" dirty="0">
                <a:ea typeface="ＭＳ Ｐゴシック" pitchFamily="-111" charset="-128"/>
                <a:cs typeface="ＭＳ Ｐゴシック" pitchFamily="-111" charset="-128"/>
              </a:rPr>
              <a:t>An id can be represented by a triple of natural numbers, </a:t>
            </a:r>
            <a:r>
              <a:rPr lang="en-US" sz="2400" b="1" dirty="0">
                <a:ea typeface="ＭＳ Ｐゴシック" pitchFamily="-111" charset="-128"/>
                <a:cs typeface="ＭＳ Ｐゴシック" pitchFamily="-111" charset="-128"/>
              </a:rPr>
              <a:t>(</a:t>
            </a:r>
            <a:r>
              <a:rPr lang="en-US" sz="2400" b="1" dirty="0" err="1">
                <a:ea typeface="ＭＳ Ｐゴシック" pitchFamily="-111" charset="-128"/>
                <a:cs typeface="ＭＳ Ｐゴシック" pitchFamily="-111" charset="-128"/>
              </a:rPr>
              <a:t>R,L,i</a:t>
            </a:r>
            <a:r>
              <a:rPr lang="en-US" sz="2400" b="1" dirty="0">
                <a:ea typeface="ＭＳ Ｐゴシック" pitchFamily="-111" charset="-128"/>
                <a:cs typeface="ＭＳ Ｐゴシック" pitchFamily="-111" charset="-128"/>
              </a:rPr>
              <a:t>)</a:t>
            </a:r>
            <a:r>
              <a:rPr lang="en-US" sz="2400" dirty="0">
                <a:ea typeface="ＭＳ Ｐゴシック" pitchFamily="-111" charset="-128"/>
                <a:cs typeface="ＭＳ Ｐゴシック" pitchFamily="-111" charset="-128"/>
              </a:rPr>
              <a:t>, where </a:t>
            </a:r>
            <a:r>
              <a:rPr lang="en-US" sz="2400" b="1" dirty="0">
                <a:ea typeface="ＭＳ Ｐゴシック" pitchFamily="-111" charset="-128"/>
                <a:cs typeface="ＭＳ Ｐゴシック" pitchFamily="-111" charset="-128"/>
              </a:rPr>
              <a:t>R</a:t>
            </a:r>
            <a:r>
              <a:rPr lang="en-US" sz="2400" dirty="0">
                <a:ea typeface="ＭＳ Ｐゴシック" pitchFamily="-111" charset="-128"/>
                <a:cs typeface="ＭＳ Ｐゴシック" pitchFamily="-111" charset="-128"/>
              </a:rPr>
              <a:t> is the number denoted by the reversal of the binary sequence to the right of the </a:t>
            </a:r>
            <a:r>
              <a:rPr lang="en-US" sz="2400" b="1" dirty="0">
                <a:ea typeface="ＭＳ Ｐゴシック" pitchFamily="-111" charset="-128"/>
                <a:cs typeface="ＭＳ Ｐゴシック" pitchFamily="-111" charset="-128"/>
              </a:rPr>
              <a:t>qi</a:t>
            </a:r>
            <a:r>
              <a:rPr lang="en-US" sz="2400" dirty="0">
                <a:ea typeface="ＭＳ Ｐゴシック" pitchFamily="-111" charset="-128"/>
                <a:cs typeface="ＭＳ Ｐゴシック" pitchFamily="-111" charset="-128"/>
              </a:rPr>
              <a:t>, </a:t>
            </a: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is the number denoted by the binary sequence to the left, and </a:t>
            </a:r>
            <a:r>
              <a:rPr lang="en-US" sz="2400" b="1" dirty="0" err="1">
                <a:ea typeface="ＭＳ Ｐゴシック" pitchFamily="-111" charset="-128"/>
                <a:cs typeface="ＭＳ Ｐゴシック" pitchFamily="-111" charset="-128"/>
              </a:rPr>
              <a:t>i</a:t>
            </a:r>
            <a:r>
              <a:rPr lang="en-US" sz="2400" dirty="0">
                <a:ea typeface="ＭＳ Ｐゴシック" pitchFamily="-111" charset="-128"/>
                <a:cs typeface="ＭＳ Ｐゴシック" pitchFamily="-111" charset="-128"/>
              </a:rPr>
              <a:t> is the state index.  </a:t>
            </a:r>
          </a:p>
          <a:p>
            <a:pPr>
              <a:lnSpc>
                <a:spcPct val="90000"/>
              </a:lnSpc>
            </a:pPr>
            <a:r>
              <a:rPr lang="en-US" sz="2400" dirty="0">
                <a:ea typeface="ＭＳ Ｐゴシック" pitchFamily="-111" charset="-128"/>
                <a:cs typeface="ＭＳ Ｐゴシック" pitchFamily="-111" charset="-128"/>
              </a:rPr>
              <a:t>So, </a:t>
            </a:r>
            <a:br>
              <a:rPr lang="en-US" sz="2400"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 0 0 1 0 1 0 0 1 1 q7 </a:t>
            </a:r>
            <a:r>
              <a:rPr lang="en-US" sz="2400" b="1" u="sng" dirty="0">
                <a:ea typeface="ＭＳ Ｐゴシック" pitchFamily="-111" charset="-128"/>
                <a:cs typeface="ＭＳ Ｐゴシック" pitchFamily="-111" charset="-128"/>
              </a:rPr>
              <a:t>0</a:t>
            </a:r>
            <a:r>
              <a:rPr lang="en-US" sz="2400" b="1" dirty="0">
                <a:ea typeface="ＭＳ Ｐゴシック" pitchFamily="-111" charset="-128"/>
                <a:cs typeface="ＭＳ Ｐゴシック" pitchFamily="-111" charset="-128"/>
              </a:rPr>
              <a:t> 0 0 … </a:t>
            </a:r>
            <a:br>
              <a:rPr lang="en-US" sz="2400" b="1" dirty="0">
                <a:ea typeface="ＭＳ Ｐゴシック" pitchFamily="-111" charset="-128"/>
                <a:cs typeface="ＭＳ Ｐゴシック" pitchFamily="-111" charset="-128"/>
              </a:rPr>
            </a:br>
            <a:r>
              <a:rPr lang="en-US" sz="2400" dirty="0">
                <a:ea typeface="ＭＳ Ｐゴシック" pitchFamily="-111" charset="-128"/>
                <a:cs typeface="ＭＳ Ｐゴシック" pitchFamily="-111" charset="-128"/>
              </a:rPr>
              <a:t>is just (</a:t>
            </a:r>
            <a:r>
              <a:rPr lang="en-US" sz="2400" b="1" dirty="0">
                <a:ea typeface="ＭＳ Ｐゴシック" pitchFamily="-111" charset="-128"/>
                <a:cs typeface="ＭＳ Ｐゴシック" pitchFamily="-111" charset="-128"/>
              </a:rPr>
              <a:t>0, 83, 7</a:t>
            </a:r>
            <a:r>
              <a:rPr lang="en-US" sz="2400" dirty="0">
                <a:ea typeface="ＭＳ Ｐゴシック" pitchFamily="-111" charset="-128"/>
                <a:cs typeface="ＭＳ Ｐゴシック" pitchFamily="-111" charset="-128"/>
              </a:rPr>
              <a:t>).</a:t>
            </a:r>
            <a:br>
              <a:rPr lang="en-US" sz="2400"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 0 0 1 0 q5 </a:t>
            </a:r>
            <a:r>
              <a:rPr lang="en-US" sz="2400" b="1" u="sng"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0 1 1 0 0 …</a:t>
            </a:r>
            <a:br>
              <a:rPr lang="en-US" sz="2400" b="1" dirty="0">
                <a:ea typeface="ＭＳ Ｐゴシック" pitchFamily="-111" charset="-128"/>
                <a:cs typeface="ＭＳ Ｐゴシック" pitchFamily="-111" charset="-128"/>
              </a:rPr>
            </a:br>
            <a:r>
              <a:rPr lang="en-US" sz="2400" dirty="0">
                <a:ea typeface="ＭＳ Ｐゴシック" pitchFamily="-111" charset="-128"/>
                <a:cs typeface="ＭＳ Ｐゴシック" pitchFamily="-111" charset="-128"/>
              </a:rPr>
              <a:t>is represented as (</a:t>
            </a:r>
            <a:r>
              <a:rPr lang="en-US" sz="2400" b="1" dirty="0">
                <a:ea typeface="ＭＳ Ｐゴシック" pitchFamily="-111" charset="-128"/>
                <a:cs typeface="ＭＳ Ｐゴシック" pitchFamily="-111" charset="-128"/>
              </a:rPr>
              <a:t>13, 2, 5</a:t>
            </a:r>
            <a:r>
              <a:rPr lang="en-US" sz="2400" dirty="0">
                <a:ea typeface="ＭＳ Ｐゴシック" pitchFamily="-111" charset="-128"/>
                <a:cs typeface="ＭＳ Ｐゴシック" pitchFamily="-111" charset="-128"/>
              </a:rPr>
              <a:t>).</a:t>
            </a:r>
          </a:p>
          <a:p>
            <a:pPr>
              <a:lnSpc>
                <a:spcPct val="90000"/>
              </a:lnSpc>
            </a:pPr>
            <a:r>
              <a:rPr lang="en-US" sz="2400" dirty="0">
                <a:ea typeface="ＭＳ Ｐゴシック" pitchFamily="-111" charset="-128"/>
                <a:cs typeface="ＭＳ Ｐゴシック" pitchFamily="-111" charset="-128"/>
              </a:rPr>
              <a:t>We can store the </a:t>
            </a:r>
            <a:r>
              <a:rPr lang="en-US" sz="2400" b="1" dirty="0">
                <a:ea typeface="ＭＳ Ｐゴシック" pitchFamily="-111" charset="-128"/>
                <a:cs typeface="ＭＳ Ｐゴシック" pitchFamily="-111" charset="-128"/>
              </a:rPr>
              <a:t>R</a:t>
            </a:r>
            <a:r>
              <a:rPr lang="en-US" sz="2400" dirty="0">
                <a:ea typeface="ＭＳ Ｐゴシック" pitchFamily="-111" charset="-128"/>
                <a:cs typeface="ＭＳ Ｐゴシック" pitchFamily="-111" charset="-128"/>
              </a:rPr>
              <a:t> part in register </a:t>
            </a:r>
            <a:r>
              <a:rPr lang="en-US" sz="2400" b="1" dirty="0">
                <a:ea typeface="ＭＳ Ｐゴシック" pitchFamily="-111" charset="-128"/>
                <a:cs typeface="ＭＳ Ｐゴシック" pitchFamily="-111" charset="-128"/>
              </a:rPr>
              <a:t>1</a:t>
            </a:r>
            <a:r>
              <a:rPr lang="en-US" sz="2400" dirty="0">
                <a:ea typeface="ＭＳ Ｐゴシック" pitchFamily="-111" charset="-128"/>
                <a:cs typeface="ＭＳ Ｐゴシック" pitchFamily="-111" charset="-128"/>
              </a:rPr>
              <a:t>, the </a:t>
            </a: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part in register </a:t>
            </a:r>
            <a:r>
              <a:rPr lang="en-US" sz="2400" b="1" dirty="0">
                <a:ea typeface="ＭＳ Ｐゴシック" pitchFamily="-111" charset="-128"/>
                <a:cs typeface="ＭＳ Ｐゴシック" pitchFamily="-111" charset="-128"/>
              </a:rPr>
              <a:t>2</a:t>
            </a:r>
            <a:r>
              <a:rPr lang="en-US" sz="2400" dirty="0">
                <a:ea typeface="ＭＳ Ｐゴシック" pitchFamily="-111" charset="-128"/>
                <a:cs typeface="ＭＳ Ｐゴシック" pitchFamily="-111" charset="-128"/>
              </a:rPr>
              <a:t>, and the state index in register </a:t>
            </a:r>
            <a:r>
              <a:rPr lang="en-US" sz="2400" b="1" dirty="0">
                <a:ea typeface="ＭＳ Ｐゴシック" pitchFamily="-111" charset="-128"/>
                <a:cs typeface="ＭＳ Ｐゴシック" pitchFamily="-111" charset="-128"/>
              </a:rPr>
              <a:t>3</a:t>
            </a:r>
            <a:r>
              <a:rPr lang="en-US" sz="2400" dirty="0">
                <a:ea typeface="ＭＳ Ｐゴシック" pitchFamily="-111" charset="-128"/>
                <a:cs typeface="ＭＳ Ｐゴシック" pitchFamily="-111" charset="-128"/>
              </a:rPr>
              <a:t>. </a:t>
            </a:r>
          </a:p>
        </p:txBody>
      </p:sp>
      <p:sp>
        <p:nvSpPr>
          <p:cNvPr id="297990" name="Date Placeholder 3"/>
          <p:cNvSpPr>
            <a:spLocks noGrp="1"/>
          </p:cNvSpPr>
          <p:nvPr>
            <p:ph type="dt" sz="quarter" idx="10"/>
          </p:nvPr>
        </p:nvSpPr>
        <p:spPr>
          <a:noFill/>
        </p:spPr>
        <p:txBody>
          <a:bodyPr/>
          <a:lstStyle/>
          <a:p>
            <a:fld id="{68D9495B-0C44-0145-A707-5F405F143E6F}"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85799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00035" name="Slide Number Placeholder 5"/>
          <p:cNvSpPr>
            <a:spLocks noGrp="1"/>
          </p:cNvSpPr>
          <p:nvPr>
            <p:ph type="sldNum" sz="quarter" idx="12"/>
          </p:nvPr>
        </p:nvSpPr>
        <p:spPr>
          <a:noFill/>
        </p:spPr>
        <p:txBody>
          <a:bodyPr/>
          <a:lstStyle/>
          <a:p>
            <a:fld id="{ADF546AB-27E0-D841-B286-EFFA9CDDDC4C}"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
        <p:nvSpPr>
          <p:cNvPr id="300036"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Simulation by RM</a:t>
            </a:r>
          </a:p>
        </p:txBody>
      </p:sp>
      <p:sp>
        <p:nvSpPr>
          <p:cNvPr id="300037" name="Rectangle 3"/>
          <p:cNvSpPr>
            <a:spLocks noGrp="1" noChangeArrowheads="1"/>
          </p:cNvSpPr>
          <p:nvPr>
            <p:ph type="body" idx="1"/>
          </p:nvPr>
        </p:nvSpPr>
        <p:spPr/>
        <p:txBody>
          <a:bodyPr/>
          <a:lstStyle/>
          <a:p>
            <a:pPr>
              <a:lnSpc>
                <a:spcPct val="80000"/>
              </a:lnSpc>
              <a:buFontTx/>
              <a:buNone/>
            </a:pPr>
            <a:r>
              <a:rPr lang="en-US" sz="1400" b="1" dirty="0">
                <a:ea typeface="ＭＳ Ｐゴシック" pitchFamily="-111" charset="-128"/>
                <a:cs typeface="ＭＳ Ｐゴシック" pitchFamily="-111" charset="-128"/>
              </a:rPr>
              <a:t>1.		DEC3[2,q0]	: Go to simulate actions in state 0</a:t>
            </a:r>
          </a:p>
          <a:p>
            <a:pPr>
              <a:lnSpc>
                <a:spcPct val="80000"/>
              </a:lnSpc>
              <a:buFontTx/>
              <a:buNone/>
            </a:pPr>
            <a:r>
              <a:rPr lang="en-US" sz="1400" b="1" dirty="0">
                <a:ea typeface="ＭＳ Ｐゴシック" pitchFamily="-111" charset="-128"/>
                <a:cs typeface="ＭＳ Ｐゴシック" pitchFamily="-111" charset="-128"/>
              </a:rPr>
              <a:t>2.		DEC3[3,q1]	: Go to simulate actions in state 1</a:t>
            </a:r>
          </a:p>
          <a:p>
            <a:pPr>
              <a:lnSpc>
                <a:spcPct val="80000"/>
              </a:lnSpc>
              <a:buFontTx/>
              <a:buNone/>
            </a:pPr>
            <a:r>
              <a:rPr lang="en-US" sz="1400" b="1" dirty="0">
                <a:ea typeface="ＭＳ Ｐゴシック" pitchFamily="-111" charset="-128"/>
                <a:cs typeface="ＭＳ Ｐゴシック" pitchFamily="-111" charset="-128"/>
              </a:rPr>
              <a:t>…</a:t>
            </a:r>
          </a:p>
          <a:p>
            <a:pPr>
              <a:lnSpc>
                <a:spcPct val="80000"/>
              </a:lnSpc>
              <a:buFontTx/>
              <a:buNone/>
            </a:pPr>
            <a:r>
              <a:rPr lang="en-US" sz="1400" b="1" dirty="0">
                <a:ea typeface="ＭＳ Ｐゴシック" pitchFamily="-111" charset="-128"/>
                <a:cs typeface="ＭＳ Ｐゴシック" pitchFamily="-111" charset="-128"/>
              </a:rPr>
              <a:t>n.		DEC3[ERR,qn-1]	: Go to simulate actions in state n-1</a:t>
            </a:r>
          </a:p>
          <a:p>
            <a:pPr>
              <a:lnSpc>
                <a:spcPct val="80000"/>
              </a:lnSpc>
              <a:buFontTx/>
              <a:buNone/>
            </a:pPr>
            <a:r>
              <a:rPr lang="en-US" sz="1400" b="1" dirty="0">
                <a:ea typeface="ＭＳ Ｐゴシック" pitchFamily="-111" charset="-128"/>
                <a:cs typeface="ＭＳ Ｐゴシック" pitchFamily="-111" charset="-128"/>
              </a:rPr>
              <a:t>…</a:t>
            </a:r>
          </a:p>
          <a:p>
            <a:pPr>
              <a:lnSpc>
                <a:spcPct val="80000"/>
              </a:lnSpc>
              <a:buFontTx/>
              <a:buNone/>
            </a:pPr>
            <a:r>
              <a:rPr lang="en-US" sz="1400" b="1" dirty="0" err="1">
                <a:ea typeface="ＭＳ Ｐゴシック" pitchFamily="-111" charset="-128"/>
                <a:cs typeface="ＭＳ Ｐゴシック" pitchFamily="-111" charset="-128"/>
              </a:rPr>
              <a:t>qj</a:t>
            </a:r>
            <a:r>
              <a:rPr lang="en-US" sz="1400" b="1" dirty="0">
                <a:ea typeface="ＭＳ Ｐゴシック" pitchFamily="-111" charset="-128"/>
                <a:cs typeface="ＭＳ Ｐゴシック" pitchFamily="-111" charset="-128"/>
              </a:rPr>
              <a:t>.		IF_r1_ODD[qj+2]	: Jump if scanning a 1</a:t>
            </a:r>
          </a:p>
          <a:p>
            <a:pPr>
              <a:lnSpc>
                <a:spcPct val="80000"/>
              </a:lnSpc>
              <a:buFontTx/>
              <a:buNone/>
            </a:pPr>
            <a:r>
              <a:rPr lang="en-US" sz="1400" b="1" dirty="0">
                <a:ea typeface="ＭＳ Ｐゴシック" pitchFamily="-111" charset="-128"/>
                <a:cs typeface="ＭＳ Ｐゴシック" pitchFamily="-111" charset="-128"/>
              </a:rPr>
              <a:t>qj+1.	JUMP[</a:t>
            </a:r>
            <a:r>
              <a:rPr lang="en-US" sz="1400" b="1" dirty="0" err="1">
                <a:ea typeface="ＭＳ Ｐゴシック" pitchFamily="-111" charset="-128"/>
                <a:cs typeface="ＭＳ Ｐゴシック" pitchFamily="-111" charset="-128"/>
              </a:rPr>
              <a:t>set_k</a:t>
            </a:r>
            <a:r>
              <a:rPr lang="en-US" sz="1400" b="1" dirty="0">
                <a:ea typeface="ＭＳ Ｐゴシック" pitchFamily="-111" charset="-128"/>
                <a:cs typeface="ＭＳ Ｐゴシック" pitchFamily="-111" charset="-128"/>
              </a:rPr>
              <a:t>]	: If (</a:t>
            </a:r>
            <a:r>
              <a:rPr lang="en-US" sz="1400" b="1" dirty="0" err="1">
                <a:ea typeface="ＭＳ Ｐゴシック" pitchFamily="-111" charset="-128"/>
                <a:cs typeface="ＭＳ Ｐゴシック" pitchFamily="-111" charset="-128"/>
              </a:rPr>
              <a:t>qj</a:t>
            </a:r>
            <a:r>
              <a:rPr lang="en-US" sz="1400" b="1" dirty="0">
                <a:ea typeface="ＭＳ Ｐゴシック" pitchFamily="-111" charset="-128"/>
                <a:cs typeface="ＭＳ Ｐゴシック" pitchFamily="-111" charset="-128"/>
              </a:rPr>
              <a:t> 0 0 </a:t>
            </a:r>
            <a:r>
              <a:rPr lang="en-US" sz="1400" b="1" dirty="0" err="1">
                <a:ea typeface="ＭＳ Ｐゴシック" pitchFamily="-111" charset="-128"/>
                <a:cs typeface="ＭＳ Ｐゴシック" pitchFamily="-111" charset="-128"/>
              </a:rPr>
              <a:t>qk</a:t>
            </a:r>
            <a:r>
              <a:rPr lang="en-US" sz="1400" b="1" dirty="0">
                <a:ea typeface="ＭＳ Ｐゴシック" pitchFamily="-111" charset="-128"/>
                <a:cs typeface="ＭＳ Ｐゴシック" pitchFamily="-111" charset="-128"/>
              </a:rPr>
              <a:t>) is rule in TM</a:t>
            </a:r>
          </a:p>
          <a:p>
            <a:pPr>
              <a:lnSpc>
                <a:spcPct val="80000"/>
              </a:lnSpc>
              <a:buFontTx/>
              <a:buNone/>
            </a:pPr>
            <a:r>
              <a:rPr lang="en-US" sz="1400" b="1" dirty="0">
                <a:ea typeface="ＭＳ Ｐゴシック" pitchFamily="-111" charset="-128"/>
                <a:cs typeface="ＭＳ Ｐゴシック" pitchFamily="-111" charset="-128"/>
              </a:rPr>
              <a:t>qj+1.	INC1[</a:t>
            </a:r>
            <a:r>
              <a:rPr lang="en-US" sz="1400" b="1" dirty="0" err="1">
                <a:ea typeface="ＭＳ Ｐゴシック" pitchFamily="-111" charset="-128"/>
                <a:cs typeface="ＭＳ Ｐゴシック" pitchFamily="-111" charset="-128"/>
              </a:rPr>
              <a:t>set_k</a:t>
            </a:r>
            <a:r>
              <a:rPr lang="en-US" sz="1400" b="1" dirty="0">
                <a:ea typeface="ＭＳ Ｐゴシック" pitchFamily="-111" charset="-128"/>
                <a:cs typeface="ＭＳ Ｐゴシック" pitchFamily="-111" charset="-128"/>
              </a:rPr>
              <a:t>]	: If (</a:t>
            </a:r>
            <a:r>
              <a:rPr lang="en-US" sz="1400" b="1" dirty="0" err="1">
                <a:ea typeface="ＭＳ Ｐゴシック" pitchFamily="-111" charset="-128"/>
                <a:cs typeface="ＭＳ Ｐゴシック" pitchFamily="-111" charset="-128"/>
              </a:rPr>
              <a:t>qj</a:t>
            </a:r>
            <a:r>
              <a:rPr lang="en-US" sz="1400" b="1" dirty="0">
                <a:ea typeface="ＭＳ Ｐゴシック" pitchFamily="-111" charset="-128"/>
                <a:cs typeface="ＭＳ Ｐゴシック" pitchFamily="-111" charset="-128"/>
              </a:rPr>
              <a:t> 0 1 </a:t>
            </a:r>
            <a:r>
              <a:rPr lang="en-US" sz="1400" b="1" dirty="0" err="1">
                <a:ea typeface="ＭＳ Ｐゴシック" pitchFamily="-111" charset="-128"/>
                <a:cs typeface="ＭＳ Ｐゴシック" pitchFamily="-111" charset="-128"/>
              </a:rPr>
              <a:t>qk</a:t>
            </a:r>
            <a:r>
              <a:rPr lang="en-US" sz="1400" b="1" dirty="0">
                <a:ea typeface="ＭＳ Ｐゴシック" pitchFamily="-111" charset="-128"/>
                <a:cs typeface="ＭＳ Ｐゴシック" pitchFamily="-111" charset="-128"/>
              </a:rPr>
              <a:t>) is rule in TM</a:t>
            </a:r>
          </a:p>
          <a:p>
            <a:pPr>
              <a:lnSpc>
                <a:spcPct val="80000"/>
              </a:lnSpc>
              <a:buFontTx/>
              <a:buNone/>
            </a:pPr>
            <a:r>
              <a:rPr lang="en-US" sz="1400" b="1" dirty="0">
                <a:ea typeface="ＭＳ Ｐゴシック" pitchFamily="-111" charset="-128"/>
                <a:cs typeface="ＭＳ Ｐゴシック" pitchFamily="-111" charset="-128"/>
              </a:rPr>
              <a:t>qj+1.	DIV_r1_BY_2	: If (</a:t>
            </a:r>
            <a:r>
              <a:rPr lang="en-US" sz="1400" b="1" dirty="0" err="1">
                <a:ea typeface="ＭＳ Ｐゴシック" pitchFamily="-111" charset="-128"/>
                <a:cs typeface="ＭＳ Ｐゴシック" pitchFamily="-111" charset="-128"/>
              </a:rPr>
              <a:t>qj</a:t>
            </a:r>
            <a:r>
              <a:rPr lang="en-US" sz="1400" b="1" dirty="0">
                <a:ea typeface="ＭＳ Ｐゴシック" pitchFamily="-111" charset="-128"/>
                <a:cs typeface="ＭＳ Ｐゴシック" pitchFamily="-111" charset="-128"/>
              </a:rPr>
              <a:t> 0 R </a:t>
            </a:r>
            <a:r>
              <a:rPr lang="en-US" sz="1400" b="1" dirty="0" err="1">
                <a:ea typeface="ＭＳ Ｐゴシック" pitchFamily="-111" charset="-128"/>
                <a:cs typeface="ＭＳ Ｐゴシック" pitchFamily="-111" charset="-128"/>
              </a:rPr>
              <a:t>qk</a:t>
            </a:r>
            <a:r>
              <a:rPr lang="en-US" sz="1400" b="1" dirty="0">
                <a:ea typeface="ＭＳ Ｐゴシック" pitchFamily="-111" charset="-128"/>
                <a:cs typeface="ＭＳ Ｐゴシック" pitchFamily="-111" charset="-128"/>
              </a:rPr>
              <a:t>) is rule in TM</a:t>
            </a:r>
          </a:p>
          <a:p>
            <a:pPr>
              <a:lnSpc>
                <a:spcPct val="80000"/>
              </a:lnSpc>
              <a:buFontTx/>
              <a:buNone/>
            </a:pPr>
            <a:r>
              <a:rPr lang="en-US" sz="1400" b="1" dirty="0">
                <a:ea typeface="ＭＳ Ｐゴシック" pitchFamily="-111" charset="-128"/>
                <a:cs typeface="ＭＳ Ｐゴシック" pitchFamily="-111" charset="-128"/>
              </a:rPr>
              <a:t>		MUL_r2__BY_2</a:t>
            </a:r>
          </a:p>
          <a:p>
            <a:pPr>
              <a:lnSpc>
                <a:spcPct val="80000"/>
              </a:lnSpc>
              <a:buFontTx/>
              <a:buNone/>
            </a:pPr>
            <a:r>
              <a:rPr lang="en-US" sz="1400" b="1" dirty="0">
                <a:ea typeface="ＭＳ Ｐゴシック" pitchFamily="-111" charset="-128"/>
                <a:cs typeface="ＭＳ Ｐゴシック" pitchFamily="-111" charset="-128"/>
              </a:rPr>
              <a:t>		JUMP[</a:t>
            </a:r>
            <a:r>
              <a:rPr lang="en-US" sz="1400" b="1" dirty="0" err="1">
                <a:ea typeface="ＭＳ Ｐゴシック" pitchFamily="-111" charset="-128"/>
                <a:cs typeface="ＭＳ Ｐゴシック" pitchFamily="-111" charset="-128"/>
              </a:rPr>
              <a:t>set_k</a:t>
            </a:r>
            <a:r>
              <a:rPr lang="en-US" sz="1400" b="1" dirty="0">
                <a:ea typeface="ＭＳ Ｐゴシック" pitchFamily="-111" charset="-128"/>
                <a:cs typeface="ＭＳ Ｐゴシック" pitchFamily="-111" charset="-128"/>
              </a:rPr>
              <a:t>]</a:t>
            </a:r>
          </a:p>
          <a:p>
            <a:pPr>
              <a:lnSpc>
                <a:spcPct val="80000"/>
              </a:lnSpc>
              <a:buFontTx/>
              <a:buNone/>
            </a:pPr>
            <a:r>
              <a:rPr lang="en-US" sz="1400" b="1" dirty="0">
                <a:ea typeface="ＭＳ Ｐゴシック" pitchFamily="-111" charset="-128"/>
                <a:cs typeface="ＭＳ Ｐゴシック" pitchFamily="-111" charset="-128"/>
              </a:rPr>
              <a:t>qj+1.	MUL_r1_BY_2	: If (</a:t>
            </a:r>
            <a:r>
              <a:rPr lang="en-US" sz="1400" b="1" dirty="0" err="1">
                <a:ea typeface="ＭＳ Ｐゴシック" pitchFamily="-111" charset="-128"/>
                <a:cs typeface="ＭＳ Ｐゴシック" pitchFamily="-111" charset="-128"/>
              </a:rPr>
              <a:t>qj</a:t>
            </a:r>
            <a:r>
              <a:rPr lang="en-US" sz="1400" b="1" dirty="0">
                <a:ea typeface="ＭＳ Ｐゴシック" pitchFamily="-111" charset="-128"/>
                <a:cs typeface="ＭＳ Ｐゴシック" pitchFamily="-111" charset="-128"/>
              </a:rPr>
              <a:t> 0 L </a:t>
            </a:r>
            <a:r>
              <a:rPr lang="en-US" sz="1400" b="1" dirty="0" err="1">
                <a:ea typeface="ＭＳ Ｐゴシック" pitchFamily="-111" charset="-128"/>
                <a:cs typeface="ＭＳ Ｐゴシック" pitchFamily="-111" charset="-128"/>
              </a:rPr>
              <a:t>qk</a:t>
            </a:r>
            <a:r>
              <a:rPr lang="en-US" sz="1400" b="1" dirty="0">
                <a:ea typeface="ＭＳ Ｐゴシック" pitchFamily="-111" charset="-128"/>
                <a:cs typeface="ＭＳ Ｐゴシック" pitchFamily="-111" charset="-128"/>
              </a:rPr>
              <a:t>) is rule in TM</a:t>
            </a:r>
          </a:p>
          <a:p>
            <a:pPr>
              <a:lnSpc>
                <a:spcPct val="80000"/>
              </a:lnSpc>
              <a:buFontTx/>
              <a:buNone/>
            </a:pPr>
            <a:r>
              <a:rPr lang="en-US" sz="1400" b="1" dirty="0">
                <a:ea typeface="ＭＳ Ｐゴシック" pitchFamily="-111" charset="-128"/>
                <a:cs typeface="ＭＳ Ｐゴシック" pitchFamily="-111" charset="-128"/>
              </a:rPr>
              <a:t>		IF_r2_ODD then INC1</a:t>
            </a:r>
          </a:p>
          <a:p>
            <a:pPr>
              <a:lnSpc>
                <a:spcPct val="80000"/>
              </a:lnSpc>
              <a:buFontTx/>
              <a:buNone/>
            </a:pPr>
            <a:r>
              <a:rPr lang="en-US" sz="1400" b="1" dirty="0">
                <a:ea typeface="ＭＳ Ｐゴシック" pitchFamily="-111" charset="-128"/>
                <a:cs typeface="ＭＳ Ｐゴシック" pitchFamily="-111" charset="-128"/>
              </a:rPr>
              <a:t>		DIV_r2__BY_2[</a:t>
            </a:r>
            <a:r>
              <a:rPr lang="en-US" sz="1400" b="1" dirty="0" err="1">
                <a:ea typeface="ＭＳ Ｐゴシック" pitchFamily="-111" charset="-128"/>
                <a:cs typeface="ＭＳ Ｐゴシック" pitchFamily="-111" charset="-128"/>
              </a:rPr>
              <a:t>set_k</a:t>
            </a:r>
            <a:r>
              <a:rPr lang="en-US" sz="1400" b="1" dirty="0">
                <a:ea typeface="ＭＳ Ｐゴシック" pitchFamily="-111" charset="-128"/>
                <a:cs typeface="ＭＳ Ｐゴシック" pitchFamily="-111" charset="-128"/>
              </a:rPr>
              <a:t>]</a:t>
            </a:r>
          </a:p>
          <a:p>
            <a:pPr>
              <a:lnSpc>
                <a:spcPct val="80000"/>
              </a:lnSpc>
              <a:buFontTx/>
              <a:buNone/>
            </a:pPr>
            <a:r>
              <a:rPr lang="en-US" sz="1400" b="1" dirty="0">
                <a:ea typeface="ＭＳ Ｐゴシック" pitchFamily="-111" charset="-128"/>
                <a:cs typeface="ＭＳ Ｐゴシック" pitchFamily="-111" charset="-128"/>
              </a:rPr>
              <a:t>…</a:t>
            </a:r>
          </a:p>
          <a:p>
            <a:pPr>
              <a:lnSpc>
                <a:spcPct val="80000"/>
              </a:lnSpc>
              <a:buFontTx/>
              <a:buNone/>
            </a:pPr>
            <a:r>
              <a:rPr lang="en-US" sz="1400" b="1" dirty="0">
                <a:ea typeface="ＭＳ Ｐゴシック" pitchFamily="-111" charset="-128"/>
                <a:cs typeface="ＭＳ Ｐゴシック" pitchFamily="-111" charset="-128"/>
              </a:rPr>
              <a:t>set_n-1.	INC3[set_n-2]	: Set r3 to index n-1 for simulating state n-1</a:t>
            </a:r>
          </a:p>
          <a:p>
            <a:pPr>
              <a:lnSpc>
                <a:spcPct val="80000"/>
              </a:lnSpc>
              <a:buFontTx/>
              <a:buNone/>
            </a:pPr>
            <a:r>
              <a:rPr lang="en-US" sz="1400" b="1" dirty="0">
                <a:ea typeface="ＭＳ Ｐゴシック" pitchFamily="-111" charset="-128"/>
                <a:cs typeface="ＭＳ Ｐゴシック" pitchFamily="-111" charset="-128"/>
              </a:rPr>
              <a:t>set_n-2.	INC3[set_n-3]	: Set r3 to index n-2 for simulating state n-2</a:t>
            </a:r>
          </a:p>
          <a:p>
            <a:pPr>
              <a:lnSpc>
                <a:spcPct val="80000"/>
              </a:lnSpc>
              <a:buFontTx/>
              <a:buNone/>
            </a:pPr>
            <a:r>
              <a:rPr lang="en-US" sz="1400" b="1" dirty="0">
                <a:ea typeface="ＭＳ Ｐゴシック" pitchFamily="-111" charset="-128"/>
                <a:cs typeface="ＭＳ Ｐゴシック" pitchFamily="-111" charset="-128"/>
              </a:rPr>
              <a:t>…</a:t>
            </a:r>
          </a:p>
          <a:p>
            <a:pPr>
              <a:lnSpc>
                <a:spcPct val="80000"/>
              </a:lnSpc>
              <a:buFontTx/>
              <a:buNone/>
            </a:pPr>
            <a:r>
              <a:rPr lang="en-US" sz="1400" b="1" dirty="0">
                <a:ea typeface="ＭＳ Ｐゴシック" pitchFamily="-111" charset="-128"/>
                <a:cs typeface="ＭＳ Ｐゴシック" pitchFamily="-111" charset="-128"/>
              </a:rPr>
              <a:t>set_0.	JUMP[1]		: Set r3 to index 0 for simulating state 0</a:t>
            </a:r>
          </a:p>
        </p:txBody>
      </p:sp>
      <p:sp>
        <p:nvSpPr>
          <p:cNvPr id="300038" name="Date Placeholder 3"/>
          <p:cNvSpPr>
            <a:spLocks noGrp="1"/>
          </p:cNvSpPr>
          <p:nvPr>
            <p:ph type="dt" sz="quarter" idx="10"/>
          </p:nvPr>
        </p:nvSpPr>
        <p:spPr>
          <a:noFill/>
        </p:spPr>
        <p:txBody>
          <a:bodyPr/>
          <a:lstStyle/>
          <a:p>
            <a:fld id="{A4AD2812-F1E7-144E-AA6A-AB6024AA159F}"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22807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02083" name="Slide Number Placeholder 5"/>
          <p:cNvSpPr>
            <a:spLocks noGrp="1"/>
          </p:cNvSpPr>
          <p:nvPr>
            <p:ph type="sldNum" sz="quarter" idx="12"/>
          </p:nvPr>
        </p:nvSpPr>
        <p:spPr>
          <a:noFill/>
        </p:spPr>
        <p:txBody>
          <a:bodyPr/>
          <a:lstStyle/>
          <a:p>
            <a:fld id="{5AA0DB16-50DB-DE4A-B6E5-DD144F46EEBA}"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
        <p:nvSpPr>
          <p:cNvPr id="302084"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Fixups</a:t>
            </a:r>
          </a:p>
        </p:txBody>
      </p:sp>
      <p:sp>
        <p:nvSpPr>
          <p:cNvPr id="302085" name="Rectangle 3"/>
          <p:cNvSpPr>
            <a:spLocks noGrp="1" noChangeArrowheads="1"/>
          </p:cNvSpPr>
          <p:nvPr>
            <p:ph type="body" idx="1"/>
          </p:nvPr>
        </p:nvSpPr>
        <p:spPr/>
        <p:txBody>
          <a:bodyPr/>
          <a:lstStyle/>
          <a:p>
            <a:pPr>
              <a:lnSpc>
                <a:spcPct val="90000"/>
              </a:lnSpc>
            </a:pPr>
            <a:r>
              <a:rPr lang="en-US" dirty="0">
                <a:ea typeface="ＭＳ Ｐゴシック" pitchFamily="-111" charset="-128"/>
                <a:cs typeface="ＭＳ Ｐゴシック" pitchFamily="-111" charset="-128"/>
              </a:rPr>
              <a:t>Need epilog so action for missing quad (halting) jumps beyond end of simulation to clean things up, placing result in </a:t>
            </a:r>
            <a:r>
              <a:rPr lang="en-US" b="1" dirty="0">
                <a:ea typeface="ＭＳ Ｐゴシック" pitchFamily="-111" charset="-128"/>
                <a:cs typeface="ＭＳ Ｐゴシック" pitchFamily="-111" charset="-128"/>
              </a:rPr>
              <a:t>r1</a:t>
            </a:r>
            <a:r>
              <a:rPr lang="en-US" dirty="0">
                <a:ea typeface="ＭＳ Ｐゴシック" pitchFamily="-111" charset="-128"/>
                <a:cs typeface="ＭＳ Ｐゴシック" pitchFamily="-111" charset="-128"/>
              </a:rPr>
              <a:t>.  </a:t>
            </a:r>
          </a:p>
          <a:p>
            <a:pPr>
              <a:lnSpc>
                <a:spcPct val="90000"/>
              </a:lnSpc>
            </a:pPr>
            <a:r>
              <a:rPr lang="en-US" dirty="0">
                <a:ea typeface="ＭＳ Ｐゴシック" pitchFamily="-111" charset="-128"/>
                <a:cs typeface="ＭＳ Ｐゴシック" pitchFamily="-111" charset="-128"/>
              </a:rPr>
              <a:t>Can also have a prolog that starts with arguments in first n registers and stores values in </a:t>
            </a:r>
            <a:r>
              <a:rPr lang="en-US" b="1" dirty="0">
                <a:ea typeface="ＭＳ Ｐゴシック" pitchFamily="-111" charset="-128"/>
                <a:cs typeface="ＭＳ Ｐゴシック" pitchFamily="-111" charset="-128"/>
              </a:rPr>
              <a:t>r1</a:t>
            </a: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r2</a:t>
            </a:r>
            <a:r>
              <a:rPr lang="en-US" dirty="0">
                <a:ea typeface="ＭＳ Ｐゴシック" pitchFamily="-111" charset="-128"/>
                <a:cs typeface="ＭＳ Ｐゴシック" pitchFamily="-111" charset="-128"/>
              </a:rPr>
              <a:t> and </a:t>
            </a:r>
            <a:r>
              <a:rPr lang="en-US" b="1" dirty="0">
                <a:ea typeface="ＭＳ Ｐゴシック" pitchFamily="-111" charset="-128"/>
                <a:cs typeface="ＭＳ Ｐゴシック" pitchFamily="-111" charset="-128"/>
              </a:rPr>
              <a:t>r3</a:t>
            </a:r>
            <a:r>
              <a:rPr lang="en-US" dirty="0">
                <a:ea typeface="ＭＳ Ｐゴシック" pitchFamily="-111" charset="-128"/>
                <a:cs typeface="ＭＳ Ｐゴシック" pitchFamily="-111" charset="-128"/>
              </a:rPr>
              <a:t> to represent Turing machines starting configuration.</a:t>
            </a:r>
          </a:p>
        </p:txBody>
      </p:sp>
      <p:sp>
        <p:nvSpPr>
          <p:cNvPr id="302086" name="Date Placeholder 3"/>
          <p:cNvSpPr>
            <a:spLocks noGrp="1"/>
          </p:cNvSpPr>
          <p:nvPr>
            <p:ph type="dt" sz="quarter" idx="10"/>
          </p:nvPr>
        </p:nvSpPr>
        <p:spPr>
          <a:noFill/>
        </p:spPr>
        <p:txBody>
          <a:bodyPr/>
          <a:lstStyle/>
          <a:p>
            <a:fld id="{F87BD4ED-68AA-3342-B073-D6102D0AB702}"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4834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04131" name="Slide Number Placeholder 5"/>
          <p:cNvSpPr>
            <a:spLocks noGrp="1"/>
          </p:cNvSpPr>
          <p:nvPr>
            <p:ph type="sldNum" sz="quarter" idx="12"/>
          </p:nvPr>
        </p:nvSpPr>
        <p:spPr>
          <a:noFill/>
        </p:spPr>
        <p:txBody>
          <a:bodyPr/>
          <a:lstStyle/>
          <a:p>
            <a:fld id="{6FB07059-7B54-9C40-B21F-A57D78811301}" type="slidenum">
              <a:rPr lang="en-US">
                <a:latin typeface="Arial" pitchFamily="-111" charset="0"/>
                <a:ea typeface="ＭＳ Ｐゴシック" pitchFamily="-111" charset="-128"/>
                <a:cs typeface="ＭＳ Ｐゴシック" pitchFamily="-111" charset="-128"/>
              </a:rPr>
              <a:pPr/>
              <a:t>14</a:t>
            </a:fld>
            <a:endParaRPr lang="en-US">
              <a:latin typeface="Arial" pitchFamily="-111" charset="0"/>
              <a:ea typeface="ＭＳ Ｐゴシック" pitchFamily="-111" charset="-128"/>
              <a:cs typeface="ＭＳ Ｐゴシック" pitchFamily="-111" charset="-128"/>
            </a:endParaRPr>
          </a:p>
        </p:txBody>
      </p:sp>
      <p:sp>
        <p:nvSpPr>
          <p:cNvPr id="304132"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Prolog</a:t>
            </a:r>
          </a:p>
        </p:txBody>
      </p:sp>
      <p:sp>
        <p:nvSpPr>
          <p:cNvPr id="304133" name="Rectangle 3"/>
          <p:cNvSpPr>
            <a:spLocks noGrp="1" noChangeArrowheads="1"/>
          </p:cNvSpPr>
          <p:nvPr>
            <p:ph type="body" idx="1"/>
          </p:nvPr>
        </p:nvSpPr>
        <p:spPr/>
        <p:txBody>
          <a:bodyPr/>
          <a:lstStyle/>
          <a:p>
            <a:pPr>
              <a:lnSpc>
                <a:spcPct val="80000"/>
              </a:lnSpc>
              <a:buFontTx/>
              <a:buNone/>
            </a:pPr>
            <a:r>
              <a:rPr lang="en-US" sz="1600" dirty="0">
                <a:ea typeface="ＭＳ Ｐゴシック" pitchFamily="-111" charset="-128"/>
                <a:cs typeface="ＭＳ Ｐゴシック" pitchFamily="-111" charset="-128"/>
              </a:rPr>
              <a:t>Example assuming </a:t>
            </a:r>
            <a:r>
              <a:rPr lang="en-US" sz="1600" b="1" dirty="0">
                <a:ea typeface="ＭＳ Ｐゴシック" pitchFamily="-111" charset="-128"/>
                <a:cs typeface="ＭＳ Ｐゴシック" pitchFamily="-111" charset="-128"/>
              </a:rPr>
              <a:t>n</a:t>
            </a:r>
            <a:r>
              <a:rPr lang="en-US" sz="1600" dirty="0">
                <a:ea typeface="ＭＳ Ｐゴシック" pitchFamily="-111" charset="-128"/>
                <a:cs typeface="ＭＳ Ｐゴシック" pitchFamily="-111" charset="-128"/>
              </a:rPr>
              <a:t> arguments (fix as needed)</a:t>
            </a:r>
          </a:p>
          <a:p>
            <a:pPr>
              <a:lnSpc>
                <a:spcPct val="80000"/>
              </a:lnSpc>
              <a:buFontTx/>
              <a:buNone/>
            </a:pPr>
            <a:r>
              <a:rPr lang="en-US" sz="1600" b="1" dirty="0">
                <a:ea typeface="ＭＳ Ｐゴシック" pitchFamily="-111" charset="-128"/>
                <a:cs typeface="ＭＳ Ｐゴシック" pitchFamily="-111" charset="-128"/>
              </a:rPr>
              <a:t>1.		MUL_rn+1_BY_2[2] : Set rn+1 = 11…10</a:t>
            </a:r>
            <a:r>
              <a:rPr lang="en-US" sz="1600" b="1" baseline="-25000" dirty="0">
                <a:ea typeface="ＭＳ Ｐゴシック" pitchFamily="-111" charset="-128"/>
                <a:cs typeface="ＭＳ Ｐゴシック" pitchFamily="-111" charset="-128"/>
              </a:rPr>
              <a:t>2</a:t>
            </a:r>
            <a:r>
              <a:rPr lang="en-US" sz="1600" b="1" dirty="0">
                <a:ea typeface="ＭＳ Ｐゴシック" pitchFamily="-111" charset="-128"/>
                <a:cs typeface="ＭＳ Ｐゴシック" pitchFamily="-111" charset="-128"/>
              </a:rPr>
              <a:t>, where, #1's = r1</a:t>
            </a:r>
          </a:p>
          <a:p>
            <a:pPr>
              <a:lnSpc>
                <a:spcPct val="80000"/>
              </a:lnSpc>
              <a:buFontTx/>
              <a:buNone/>
            </a:pPr>
            <a:r>
              <a:rPr lang="en-US" sz="1600" b="1" dirty="0">
                <a:ea typeface="ＭＳ Ｐゴシック" pitchFamily="-111" charset="-128"/>
                <a:cs typeface="ＭＳ Ｐゴシック" pitchFamily="-111" charset="-128"/>
              </a:rPr>
              <a:t>2.		DEC1[3,4]	: r1 will be set to 0</a:t>
            </a:r>
          </a:p>
          <a:p>
            <a:pPr>
              <a:lnSpc>
                <a:spcPct val="80000"/>
              </a:lnSpc>
              <a:buFontTx/>
              <a:buNone/>
            </a:pPr>
            <a:r>
              <a:rPr lang="en-US" sz="1600" b="1" dirty="0">
                <a:ea typeface="ＭＳ Ｐゴシック" pitchFamily="-111" charset="-128"/>
                <a:cs typeface="ＭＳ Ｐゴシック" pitchFamily="-111" charset="-128"/>
              </a:rPr>
              <a:t>3.		INCn+1[1]	: </a:t>
            </a:r>
          </a:p>
          <a:p>
            <a:pPr>
              <a:lnSpc>
                <a:spcPct val="80000"/>
              </a:lnSpc>
              <a:buFontTx/>
              <a:buNone/>
            </a:pPr>
            <a:r>
              <a:rPr lang="en-US" sz="1600" b="1" dirty="0">
                <a:ea typeface="ＭＳ Ｐゴシック" pitchFamily="-111" charset="-128"/>
                <a:cs typeface="ＭＳ Ｐゴシック" pitchFamily="-111" charset="-128"/>
              </a:rPr>
              <a:t>4.		MUL_rn+1_BY_2[5] : Set rn+1 = 11…1011…10</a:t>
            </a:r>
            <a:r>
              <a:rPr lang="en-US" sz="1600" b="1" baseline="-25000" dirty="0">
                <a:ea typeface="ＭＳ Ｐゴシック" pitchFamily="-111" charset="-128"/>
                <a:cs typeface="ＭＳ Ｐゴシック" pitchFamily="-111" charset="-128"/>
              </a:rPr>
              <a:t>2</a:t>
            </a:r>
            <a:r>
              <a:rPr lang="en-US" sz="1600" b="1" dirty="0">
                <a:ea typeface="ＭＳ Ｐゴシック" pitchFamily="-111" charset="-128"/>
                <a:cs typeface="ＭＳ Ｐゴシック" pitchFamily="-111" charset="-128"/>
              </a:rPr>
              <a:t>, where, #1's = r1, then r2</a:t>
            </a:r>
          </a:p>
          <a:p>
            <a:pPr>
              <a:lnSpc>
                <a:spcPct val="80000"/>
              </a:lnSpc>
              <a:buFontTx/>
              <a:buNone/>
            </a:pPr>
            <a:r>
              <a:rPr lang="en-US" sz="1600" b="1" dirty="0">
                <a:ea typeface="ＭＳ Ｐゴシック" pitchFamily="-111" charset="-128"/>
                <a:cs typeface="ＭＳ Ｐゴシック" pitchFamily="-111" charset="-128"/>
              </a:rPr>
              <a:t>5.		DEC2[6,7]	: r2 will be set to 0</a:t>
            </a:r>
          </a:p>
          <a:p>
            <a:pPr>
              <a:lnSpc>
                <a:spcPct val="80000"/>
              </a:lnSpc>
              <a:buFontTx/>
              <a:buNone/>
            </a:pPr>
            <a:r>
              <a:rPr lang="en-US" sz="1600" b="1" dirty="0">
                <a:ea typeface="ＭＳ Ｐゴシック" pitchFamily="-111" charset="-128"/>
                <a:cs typeface="ＭＳ Ｐゴシック" pitchFamily="-111" charset="-128"/>
              </a:rPr>
              <a:t>6.		INCn+1[4]	: </a:t>
            </a:r>
          </a:p>
          <a:p>
            <a:pPr>
              <a:lnSpc>
                <a:spcPct val="80000"/>
              </a:lnSpc>
              <a:buFontTx/>
              <a:buNone/>
            </a:pPr>
            <a:r>
              <a:rPr lang="en-US" sz="1600" b="1" dirty="0">
                <a:ea typeface="ＭＳ Ｐゴシック" pitchFamily="-111" charset="-128"/>
                <a:cs typeface="ＭＳ Ｐゴシック" pitchFamily="-111" charset="-128"/>
              </a:rPr>
              <a:t>…</a:t>
            </a:r>
          </a:p>
          <a:p>
            <a:pPr>
              <a:lnSpc>
                <a:spcPct val="80000"/>
              </a:lnSpc>
              <a:buFontTx/>
              <a:buNone/>
            </a:pPr>
            <a:r>
              <a:rPr lang="en-US" sz="1600" b="1" dirty="0">
                <a:ea typeface="ＭＳ Ｐゴシック" pitchFamily="-111" charset="-128"/>
                <a:cs typeface="ＭＳ Ｐゴシック" pitchFamily="-111" charset="-128"/>
              </a:rPr>
              <a:t>3n-2.	</a:t>
            </a:r>
            <a:r>
              <a:rPr lang="en-US" sz="1600" b="1" dirty="0" err="1">
                <a:ea typeface="ＭＳ Ｐゴシック" pitchFamily="-111" charset="-128"/>
                <a:cs typeface="ＭＳ Ｐゴシック" pitchFamily="-111" charset="-128"/>
              </a:rPr>
              <a:t>DECn</a:t>
            </a:r>
            <a:r>
              <a:rPr lang="en-US" sz="1600" b="1" dirty="0">
                <a:ea typeface="ＭＳ Ｐゴシック" pitchFamily="-111" charset="-128"/>
                <a:cs typeface="ＭＳ Ｐゴシック" pitchFamily="-111" charset="-128"/>
              </a:rPr>
              <a:t>[3n-1,3n+1]	: Set rn+1 = 11…1011…1011…1</a:t>
            </a:r>
            <a:r>
              <a:rPr lang="en-US" sz="1600" b="1" baseline="-25000" dirty="0">
                <a:ea typeface="ＭＳ Ｐゴシック" pitchFamily="-111" charset="-128"/>
                <a:cs typeface="ＭＳ Ｐゴシック" pitchFamily="-111" charset="-128"/>
              </a:rPr>
              <a:t>2</a:t>
            </a:r>
            <a:r>
              <a:rPr lang="en-US" sz="1600" b="1" dirty="0">
                <a:ea typeface="ＭＳ Ｐゴシック" pitchFamily="-111" charset="-128"/>
                <a:cs typeface="ＭＳ Ｐゴシック" pitchFamily="-111" charset="-128"/>
              </a:rPr>
              <a:t>, where, #1's = r1, r2,…</a:t>
            </a:r>
          </a:p>
          <a:p>
            <a:pPr>
              <a:lnSpc>
                <a:spcPct val="80000"/>
              </a:lnSpc>
              <a:buFontTx/>
              <a:buNone/>
            </a:pPr>
            <a:r>
              <a:rPr lang="en-US" sz="1600" b="1" dirty="0">
                <a:ea typeface="ＭＳ Ｐゴシック" pitchFamily="-111" charset="-128"/>
                <a:cs typeface="ＭＳ Ｐゴシック" pitchFamily="-111" charset="-128"/>
              </a:rPr>
              <a:t>3n-1.	MUL_rn+1_BY_2[3n] : </a:t>
            </a:r>
            <a:r>
              <a:rPr lang="en-US" sz="1600" b="1" dirty="0" err="1">
                <a:ea typeface="ＭＳ Ｐゴシック" pitchFamily="-111" charset="-128"/>
                <a:cs typeface="ＭＳ Ｐゴシック" pitchFamily="-111" charset="-128"/>
              </a:rPr>
              <a:t>rn</a:t>
            </a:r>
            <a:r>
              <a:rPr lang="en-US" sz="1600" b="1" dirty="0">
                <a:ea typeface="ＭＳ Ｐゴシック" pitchFamily="-111" charset="-128"/>
                <a:cs typeface="ＭＳ Ｐゴシック" pitchFamily="-111" charset="-128"/>
              </a:rPr>
              <a:t> will be set to 0</a:t>
            </a:r>
          </a:p>
          <a:p>
            <a:pPr>
              <a:lnSpc>
                <a:spcPct val="80000"/>
              </a:lnSpc>
              <a:buFontTx/>
              <a:buNone/>
            </a:pPr>
            <a:r>
              <a:rPr lang="en-US" sz="1600" b="1" dirty="0">
                <a:ea typeface="ＭＳ Ｐゴシック" pitchFamily="-111" charset="-128"/>
                <a:cs typeface="ＭＳ Ｐゴシック" pitchFamily="-111" charset="-128"/>
              </a:rPr>
              <a:t>3n.		INCn+1[3n-2]	: </a:t>
            </a:r>
          </a:p>
          <a:p>
            <a:pPr>
              <a:lnSpc>
                <a:spcPct val="80000"/>
              </a:lnSpc>
              <a:buFontTx/>
              <a:buNone/>
            </a:pPr>
            <a:r>
              <a:rPr lang="en-US" sz="1600" b="1" dirty="0">
                <a:ea typeface="ＭＳ Ｐゴシック" pitchFamily="-111" charset="-128"/>
                <a:cs typeface="ＭＳ Ｐゴシック" pitchFamily="-111" charset="-128"/>
              </a:rPr>
              <a:t>3n+1	DECn+1[3n+2,3n+3] : Copy rn+1 to r1, rn+1 is set to 0</a:t>
            </a:r>
          </a:p>
          <a:p>
            <a:pPr>
              <a:lnSpc>
                <a:spcPct val="80000"/>
              </a:lnSpc>
              <a:buFontTx/>
              <a:buNone/>
            </a:pPr>
            <a:r>
              <a:rPr lang="en-US" sz="1600" b="1" dirty="0">
                <a:ea typeface="ＭＳ Ｐゴシック" pitchFamily="-111" charset="-128"/>
                <a:cs typeface="ＭＳ Ｐゴシック" pitchFamily="-111" charset="-128"/>
              </a:rPr>
              <a:t>3n+2.	INC2[3n+1]	: </a:t>
            </a:r>
          </a:p>
          <a:p>
            <a:pPr>
              <a:lnSpc>
                <a:spcPct val="80000"/>
              </a:lnSpc>
              <a:buFontTx/>
              <a:buNone/>
            </a:pPr>
            <a:r>
              <a:rPr lang="en-US" sz="1600" b="1" dirty="0">
                <a:ea typeface="ＭＳ Ｐゴシック" pitchFamily="-111" charset="-128"/>
                <a:cs typeface="ＭＳ Ｐゴシック" pitchFamily="-111" charset="-128"/>
              </a:rPr>
              <a:t>3n+3.			: r2 = left tape, r1 = 0 (right), r3 = 0 (initial state)</a:t>
            </a:r>
          </a:p>
        </p:txBody>
      </p:sp>
      <p:sp>
        <p:nvSpPr>
          <p:cNvPr id="304134" name="Date Placeholder 3"/>
          <p:cNvSpPr>
            <a:spLocks noGrp="1"/>
          </p:cNvSpPr>
          <p:nvPr>
            <p:ph type="dt" sz="quarter" idx="10"/>
          </p:nvPr>
        </p:nvSpPr>
        <p:spPr>
          <a:noFill/>
        </p:spPr>
        <p:txBody>
          <a:bodyPr/>
          <a:lstStyle/>
          <a:p>
            <a:fld id="{EE931FE0-1F4F-D14B-9043-4099C8057ACD}"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96313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06179" name="Slide Number Placeholder 5"/>
          <p:cNvSpPr>
            <a:spLocks noGrp="1"/>
          </p:cNvSpPr>
          <p:nvPr>
            <p:ph type="sldNum" sz="quarter" idx="12"/>
          </p:nvPr>
        </p:nvSpPr>
        <p:spPr>
          <a:noFill/>
        </p:spPr>
        <p:txBody>
          <a:bodyPr/>
          <a:lstStyle/>
          <a:p>
            <a:fld id="{0DC34420-0961-3D4D-BD09-9C438544F487}" type="slidenum">
              <a:rPr lang="en-US">
                <a:latin typeface="Arial" pitchFamily="-111" charset="0"/>
                <a:ea typeface="ＭＳ Ｐゴシック" pitchFamily="-111" charset="-128"/>
                <a:cs typeface="ＭＳ Ｐゴシック" pitchFamily="-111" charset="-128"/>
              </a:rPr>
              <a:pPr/>
              <a:t>15</a:t>
            </a:fld>
            <a:endParaRPr lang="en-US">
              <a:latin typeface="Arial" pitchFamily="-111" charset="0"/>
              <a:ea typeface="ＭＳ Ｐゴシック" pitchFamily="-111" charset="-128"/>
              <a:cs typeface="ＭＳ Ｐゴシック" pitchFamily="-111" charset="-128"/>
            </a:endParaRPr>
          </a:p>
        </p:txBody>
      </p:sp>
      <p:sp>
        <p:nvSpPr>
          <p:cNvPr id="306180"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Epilog</a:t>
            </a:r>
          </a:p>
        </p:txBody>
      </p:sp>
      <p:sp>
        <p:nvSpPr>
          <p:cNvPr id="306181" name="Rectangle 3"/>
          <p:cNvSpPr>
            <a:spLocks noGrp="1" noChangeArrowheads="1"/>
          </p:cNvSpPr>
          <p:nvPr>
            <p:ph type="body" idx="1"/>
          </p:nvPr>
        </p:nvSpPr>
        <p:spPr/>
        <p:txBody>
          <a:bodyPr/>
          <a:lstStyle/>
          <a:p>
            <a:pPr marL="609600" indent="-609600">
              <a:buFontTx/>
              <a:buNone/>
            </a:pPr>
            <a:r>
              <a:rPr lang="en-US" sz="2400" b="1" dirty="0">
                <a:ea typeface="ＭＳ Ｐゴシック" pitchFamily="-111" charset="-128"/>
                <a:cs typeface="ＭＳ Ｐゴシック" pitchFamily="-111" charset="-128"/>
              </a:rPr>
              <a:t>1.		DEC3[1,2]	: Set r3 to 0 (just cleaning up)</a:t>
            </a:r>
          </a:p>
          <a:p>
            <a:pPr marL="609600" indent="-609600">
              <a:buFontTx/>
              <a:buNone/>
            </a:pPr>
            <a:r>
              <a:rPr lang="en-US" sz="2400" b="1" dirty="0">
                <a:ea typeface="ＭＳ Ｐゴシック" pitchFamily="-111" charset="-128"/>
                <a:cs typeface="ＭＳ Ｐゴシック" pitchFamily="-111" charset="-128"/>
              </a:rPr>
              <a:t>2.		IF_r1_ODD[3,5] : Are we done with answer?</a:t>
            </a:r>
          </a:p>
          <a:p>
            <a:pPr marL="609600" indent="-609600">
              <a:buFontTx/>
              <a:buNone/>
            </a:pPr>
            <a:r>
              <a:rPr lang="en-US" sz="2400" b="1" dirty="0">
                <a:ea typeface="ＭＳ Ｐゴシック" pitchFamily="-111" charset="-128"/>
                <a:cs typeface="ＭＳ Ｐゴシック" pitchFamily="-111" charset="-128"/>
              </a:rPr>
              <a:t>3.		INC2[4]	: putting answer in r2</a:t>
            </a:r>
          </a:p>
          <a:p>
            <a:pPr marL="609600" indent="-609600">
              <a:buFontTx/>
              <a:buNone/>
            </a:pPr>
            <a:r>
              <a:rPr lang="en-US" sz="2400" b="1" dirty="0">
                <a:ea typeface="ＭＳ Ｐゴシック" pitchFamily="-111" charset="-128"/>
                <a:cs typeface="ＭＳ Ｐゴシック" pitchFamily="-111" charset="-128"/>
              </a:rPr>
              <a:t>4.		DIV_r1_BY_2[2] : strip a 1 from r1</a:t>
            </a:r>
          </a:p>
          <a:p>
            <a:pPr marL="609600" indent="-609600">
              <a:buFontTx/>
              <a:buAutoNum type="arabicPeriod" startAt="5"/>
            </a:pPr>
            <a:r>
              <a:rPr lang="en-US" sz="2400" b="1" dirty="0">
                <a:ea typeface="ＭＳ Ｐゴシック" pitchFamily="-111" charset="-128"/>
                <a:cs typeface="ＭＳ Ｐゴシック" pitchFamily="-111" charset="-128"/>
              </a:rPr>
              <a:t>    DEC1[5,6]	: Set r1 to 0 (prepare for answer)</a:t>
            </a:r>
          </a:p>
          <a:p>
            <a:pPr marL="609600" indent="-609600">
              <a:buFontTx/>
              <a:buAutoNum type="arabicPeriod" startAt="5"/>
            </a:pPr>
            <a:r>
              <a:rPr lang="en-US" sz="2400" b="1" dirty="0">
                <a:ea typeface="ＭＳ Ｐゴシック" pitchFamily="-111" charset="-128"/>
                <a:cs typeface="ＭＳ Ｐゴシック" pitchFamily="-111" charset="-128"/>
              </a:rPr>
              <a:t>    DEC2[6,7]	: Copy r2 to r1 </a:t>
            </a:r>
          </a:p>
          <a:p>
            <a:pPr marL="609600" indent="-609600">
              <a:buFontTx/>
              <a:buAutoNum type="arabicPeriod" startAt="5"/>
            </a:pPr>
            <a:r>
              <a:rPr lang="en-US" sz="2400" b="1" dirty="0">
                <a:ea typeface="ＭＳ Ｐゴシック" pitchFamily="-111" charset="-128"/>
                <a:cs typeface="ＭＳ Ｐゴシック" pitchFamily="-111" charset="-128"/>
              </a:rPr>
              <a:t>	INC1[6]	: </a:t>
            </a:r>
          </a:p>
          <a:p>
            <a:pPr marL="609600" indent="-609600">
              <a:buFontTx/>
              <a:buAutoNum type="arabicPeriod" startAt="5"/>
            </a:pPr>
            <a:r>
              <a:rPr lang="en-US" sz="2400" b="1" dirty="0">
                <a:ea typeface="ＭＳ Ｐゴシック" pitchFamily="-111" charset="-128"/>
                <a:cs typeface="ＭＳ Ｐゴシック" pitchFamily="-111" charset="-128"/>
              </a:rPr>
              <a:t>			: Answer is now in r1</a:t>
            </a:r>
          </a:p>
        </p:txBody>
      </p:sp>
      <p:sp>
        <p:nvSpPr>
          <p:cNvPr id="306182" name="Date Placeholder 3"/>
          <p:cNvSpPr>
            <a:spLocks noGrp="1"/>
          </p:cNvSpPr>
          <p:nvPr>
            <p:ph type="dt" sz="quarter" idx="10"/>
          </p:nvPr>
        </p:nvSpPr>
        <p:spPr>
          <a:noFill/>
        </p:spPr>
        <p:txBody>
          <a:bodyPr/>
          <a:lstStyle/>
          <a:p>
            <a:fld id="{DD1E3102-8662-A94F-B6E0-12FA489CBFBA}"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87997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4"/>
          <p:cNvSpPr>
            <a:spLocks noGrp="1" noChangeArrowheads="1"/>
          </p:cNvSpPr>
          <p:nvPr>
            <p:ph type="ctrTitle"/>
          </p:nvPr>
        </p:nvSpPr>
        <p:spPr/>
        <p:txBody>
          <a:bodyPr/>
          <a:lstStyle/>
          <a:p>
            <a:r>
              <a:rPr lang="en-US" dirty="0">
                <a:solidFill>
                  <a:srgbClr val="009900"/>
                </a:solidFill>
                <a:ea typeface="ＭＳ Ｐゴシック" pitchFamily="-111" charset="-128"/>
                <a:cs typeface="ＭＳ Ｐゴシック" pitchFamily="-111" charset="-128"/>
              </a:rPr>
              <a:t>REGISTER </a:t>
            </a:r>
            <a:r>
              <a:rPr lang="en-US" dirty="0">
                <a:solidFill>
                  <a:srgbClr val="009900"/>
                </a:solidFill>
                <a:ea typeface="ＭＳ Ｐゴシック" pitchFamily="-111" charset="-128"/>
                <a:cs typeface="ＭＳ Ｐゴシック" pitchFamily="-111" charset="-128"/>
                <a:sym typeface="Symbol" pitchFamily="-111" charset="2"/>
              </a:rPr>
              <a:t></a:t>
            </a:r>
            <a:r>
              <a:rPr lang="en-US" dirty="0">
                <a:solidFill>
                  <a:srgbClr val="009900"/>
                </a:solidFill>
                <a:ea typeface="ＭＳ Ｐゴシック" pitchFamily="-111" charset="-128"/>
                <a:cs typeface="ＭＳ Ｐゴシック" pitchFamily="-111" charset="-128"/>
              </a:rPr>
              <a:t> FACTOR</a:t>
            </a:r>
          </a:p>
        </p:txBody>
      </p:sp>
      <p:sp>
        <p:nvSpPr>
          <p:cNvPr id="308227" name="Rectangle 5"/>
          <p:cNvSpPr>
            <a:spLocks noGrp="1" noChangeArrowheads="1"/>
          </p:cNvSpPr>
          <p:nvPr>
            <p:ph type="subTitle" idx="1"/>
          </p:nvPr>
        </p:nvSpPr>
        <p:spPr/>
        <p:txBody>
          <a:bodyPr/>
          <a:lstStyle/>
          <a:p>
            <a:endParaRPr lang="en-US">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325045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10276" name="Slide Number Placeholder 5"/>
          <p:cNvSpPr>
            <a:spLocks noGrp="1"/>
          </p:cNvSpPr>
          <p:nvPr>
            <p:ph type="sldNum" sz="quarter" idx="12"/>
          </p:nvPr>
        </p:nvSpPr>
        <p:spPr>
          <a:noFill/>
        </p:spPr>
        <p:txBody>
          <a:bodyPr/>
          <a:lstStyle/>
          <a:p>
            <a:fld id="{78F8C258-A12A-3B43-B3D4-4CD4B54D7C8C}" type="slidenum">
              <a:rPr lang="en-US">
                <a:latin typeface="Arial" pitchFamily="-111" charset="0"/>
                <a:ea typeface="ＭＳ Ｐゴシック" pitchFamily="-111" charset="-128"/>
                <a:cs typeface="ＭＳ Ｐゴシック" pitchFamily="-111" charset="-128"/>
              </a:rPr>
              <a:pPr/>
              <a:t>17</a:t>
            </a:fld>
            <a:endParaRPr lang="en-US">
              <a:latin typeface="Arial" pitchFamily="-111" charset="0"/>
              <a:ea typeface="ＭＳ Ｐゴシック" pitchFamily="-111" charset="-128"/>
              <a:cs typeface="ＭＳ Ｐゴシック" pitchFamily="-111" charset="-128"/>
            </a:endParaRPr>
          </a:p>
        </p:txBody>
      </p:sp>
      <p:sp>
        <p:nvSpPr>
          <p:cNvPr id="310277"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Encoding a RM’s State</a:t>
            </a:r>
          </a:p>
        </p:txBody>
      </p:sp>
      <p:sp>
        <p:nvSpPr>
          <p:cNvPr id="310278" name="Rectangle 3"/>
          <p:cNvSpPr>
            <a:spLocks noGrp="1" noChangeArrowheads="1"/>
          </p:cNvSpPr>
          <p:nvPr>
            <p:ph type="body" idx="1"/>
          </p:nvPr>
        </p:nvSpPr>
        <p:spPr/>
        <p:txBody>
          <a:bodyPr/>
          <a:lstStyle/>
          <a:p>
            <a:pPr>
              <a:lnSpc>
                <a:spcPct val="80000"/>
              </a:lnSpc>
            </a:pPr>
            <a:r>
              <a:rPr lang="en-US" sz="2000" dirty="0">
                <a:ea typeface="ＭＳ Ｐゴシック" pitchFamily="-111" charset="-128"/>
                <a:cs typeface="ＭＳ Ｐゴシック" pitchFamily="-111" charset="-128"/>
              </a:rPr>
              <a:t>This is a really easy one based on the fact that every member of </a:t>
            </a:r>
            <a:r>
              <a:rPr lang="en-US" sz="2000" b="1" dirty="0">
                <a:ea typeface="ＭＳ Ｐゴシック" pitchFamily="-111" charset="-128"/>
                <a:cs typeface="ＭＳ Ｐゴシック" pitchFamily="-111" charset="-128"/>
              </a:rPr>
              <a:t>Z</a:t>
            </a:r>
            <a:r>
              <a:rPr lang="en-US" sz="2000" b="1" baseline="30000"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(the positive integers) has a unique prime factorization.  Thus all such numbers can be uniquely written in the form</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where the </a:t>
            </a:r>
            <a:r>
              <a:rPr lang="en-US" sz="2000" b="1" dirty="0">
                <a:ea typeface="ＭＳ Ｐゴシック" pitchFamily="-111" charset="-128"/>
                <a:cs typeface="ＭＳ Ｐゴシック" pitchFamily="-111" charset="-128"/>
              </a:rPr>
              <a:t>p</a:t>
            </a:r>
            <a:r>
              <a:rPr lang="en-US" sz="2000" b="1" baseline="-25000" dirty="0">
                <a:ea typeface="ＭＳ Ｐゴシック" pitchFamily="-111" charset="-128"/>
                <a:cs typeface="ＭＳ Ｐゴシック" pitchFamily="-111" charset="-128"/>
              </a:rPr>
              <a:t>i</a:t>
            </a:r>
            <a:r>
              <a:rPr lang="en-US" sz="2000" dirty="0">
                <a:ea typeface="ＭＳ Ｐゴシック" pitchFamily="-111" charset="-128"/>
                <a:cs typeface="ＭＳ Ｐゴシック" pitchFamily="-111" charset="-128"/>
              </a:rPr>
              <a:t>'s are distinct primes and the </a:t>
            </a:r>
            <a:r>
              <a:rPr lang="en-US" sz="2000" b="1" dirty="0" err="1">
                <a:ea typeface="ＭＳ Ｐゴシック" pitchFamily="-111" charset="-128"/>
                <a:cs typeface="ＭＳ Ｐゴシック" pitchFamily="-111" charset="-128"/>
              </a:rPr>
              <a:t>k</a:t>
            </a:r>
            <a:r>
              <a:rPr lang="en-US" sz="2000" b="1" baseline="-25000" dirty="0" err="1">
                <a:ea typeface="ＭＳ Ｐゴシック" pitchFamily="-111" charset="-128"/>
                <a:cs typeface="ＭＳ Ｐゴシック" pitchFamily="-111" charset="-128"/>
              </a:rPr>
              <a:t>i</a:t>
            </a:r>
            <a:r>
              <a:rPr lang="en-US" sz="2000" dirty="0" err="1">
                <a:ea typeface="ＭＳ Ｐゴシック" pitchFamily="-111" charset="-128"/>
                <a:cs typeface="ＭＳ Ｐゴシック" pitchFamily="-111" charset="-128"/>
              </a:rPr>
              <a:t>'s</a:t>
            </a:r>
            <a:r>
              <a:rPr lang="en-US" sz="2000" dirty="0">
                <a:ea typeface="ＭＳ Ｐゴシック" pitchFamily="-111" charset="-128"/>
                <a:cs typeface="ＭＳ Ｐゴシック" pitchFamily="-111" charset="-128"/>
              </a:rPr>
              <a:t> are non-zero values, except that the number </a:t>
            </a:r>
            <a:r>
              <a:rPr lang="en-US" sz="2000" b="1" dirty="0">
                <a:ea typeface="ＭＳ Ｐゴシック" pitchFamily="-111" charset="-128"/>
                <a:cs typeface="ＭＳ Ｐゴシック" pitchFamily="-111" charset="-128"/>
              </a:rPr>
              <a:t>1</a:t>
            </a:r>
            <a:r>
              <a:rPr lang="en-US" sz="2000" dirty="0">
                <a:ea typeface="ＭＳ Ｐゴシック" pitchFamily="-111" charset="-128"/>
                <a:cs typeface="ＭＳ Ｐゴシック" pitchFamily="-111" charset="-128"/>
              </a:rPr>
              <a:t> would be represented by </a:t>
            </a:r>
            <a:r>
              <a:rPr lang="en-US" sz="2000" b="1" dirty="0">
                <a:ea typeface="ＭＳ Ｐゴシック" pitchFamily="-111" charset="-128"/>
                <a:cs typeface="ＭＳ Ｐゴシック" pitchFamily="-111" charset="-128"/>
              </a:rPr>
              <a:t>2</a:t>
            </a:r>
            <a:r>
              <a:rPr lang="en-US" sz="2000" b="1" baseline="30000" dirty="0">
                <a:ea typeface="ＭＳ Ｐゴシック" pitchFamily="-111" charset="-128"/>
                <a:cs typeface="ＭＳ Ｐゴシック" pitchFamily="-111" charset="-128"/>
              </a:rPr>
              <a:t>0</a:t>
            </a:r>
            <a:r>
              <a:rPr lang="en-US" sz="2000" dirty="0">
                <a:ea typeface="ＭＳ Ｐゴシック" pitchFamily="-111" charset="-128"/>
                <a:cs typeface="ＭＳ Ｐゴシック" pitchFamily="-111" charset="-128"/>
              </a:rPr>
              <a:t>. </a:t>
            </a:r>
          </a:p>
          <a:p>
            <a:pPr>
              <a:lnSpc>
                <a:spcPct val="80000"/>
              </a:lnSpc>
            </a:pPr>
            <a:r>
              <a:rPr lang="en-US" sz="2000" dirty="0">
                <a:ea typeface="ＭＳ Ｐゴシック" pitchFamily="-111" charset="-128"/>
                <a:cs typeface="ＭＳ Ｐゴシック" pitchFamily="-111" charset="-128"/>
              </a:rPr>
              <a:t>Let R be an arbitrary </a:t>
            </a:r>
            <a:r>
              <a:rPr lang="en-US" sz="2000" b="1" dirty="0">
                <a:ea typeface="ＭＳ Ｐゴシック" pitchFamily="-111" charset="-128"/>
                <a:cs typeface="ＭＳ Ｐゴシック" pitchFamily="-111" charset="-128"/>
              </a:rPr>
              <a:t>n</a:t>
            </a:r>
            <a:r>
              <a:rPr lang="en-US" sz="2000" dirty="0">
                <a:ea typeface="ＭＳ Ｐゴシック" pitchFamily="-111" charset="-128"/>
                <a:cs typeface="ＭＳ Ｐゴシック" pitchFamily="-111" charset="-128"/>
              </a:rPr>
              <a:t>-register machine, having m instructions.</a:t>
            </a:r>
          </a:p>
          <a:p>
            <a:pPr>
              <a:lnSpc>
                <a:spcPct val="80000"/>
              </a:lnSpc>
              <a:buFontTx/>
              <a:buNone/>
            </a:pP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Encode the contents of registers </a:t>
            </a:r>
            <a:r>
              <a:rPr lang="en-US" sz="2000" b="1" dirty="0">
                <a:ea typeface="ＭＳ Ｐゴシック" pitchFamily="-111" charset="-128"/>
                <a:cs typeface="ＭＳ Ｐゴシック" pitchFamily="-111" charset="-128"/>
              </a:rPr>
              <a:t>r1,…,</a:t>
            </a:r>
            <a:r>
              <a:rPr lang="en-US" sz="2000" b="1" dirty="0" err="1">
                <a:ea typeface="ＭＳ Ｐゴシック" pitchFamily="-111" charset="-128"/>
                <a:cs typeface="ＭＳ Ｐゴシック" pitchFamily="-111" charset="-128"/>
              </a:rPr>
              <a:t>rn</a:t>
            </a: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by the powers of </a:t>
            </a:r>
            <a:r>
              <a:rPr lang="en-US" sz="2000" b="1" dirty="0">
                <a:ea typeface="ＭＳ Ｐゴシック" pitchFamily="-111" charset="-128"/>
                <a:cs typeface="ＭＳ Ｐゴシック" pitchFamily="-111" charset="-128"/>
              </a:rPr>
              <a:t>p</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p</a:t>
            </a:r>
            <a:r>
              <a:rPr lang="en-US" sz="2000" b="1" baseline="-25000" dirty="0" err="1">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 </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Encode rule number's </a:t>
            </a:r>
            <a:r>
              <a:rPr lang="en-US" sz="2000" b="1" dirty="0">
                <a:ea typeface="ＭＳ Ｐゴシック" pitchFamily="-111" charset="-128"/>
                <a:cs typeface="ＭＳ Ｐゴシック" pitchFamily="-111" charset="-128"/>
              </a:rPr>
              <a:t>1,…,m</a:t>
            </a:r>
            <a:r>
              <a:rPr lang="en-US" sz="2000" dirty="0">
                <a:ea typeface="ＭＳ Ｐゴシック" pitchFamily="-111" charset="-128"/>
                <a:cs typeface="ＭＳ Ｐゴシック" pitchFamily="-111" charset="-128"/>
              </a:rPr>
              <a:t> by primes </a:t>
            </a:r>
            <a:r>
              <a:rPr lang="en-US" sz="2000" b="1" dirty="0">
                <a:ea typeface="ＭＳ Ｐゴシック" pitchFamily="-111" charset="-128"/>
                <a:cs typeface="ＭＳ Ｐゴシック" pitchFamily="-111" charset="-128"/>
              </a:rPr>
              <a:t>p</a:t>
            </a:r>
            <a:r>
              <a:rPr lang="en-US" sz="2000" b="1" baseline="-25000" dirty="0">
                <a:ea typeface="ＭＳ Ｐゴシック" pitchFamily="-111" charset="-128"/>
                <a:cs typeface="ＭＳ Ｐゴシック" pitchFamily="-111" charset="-128"/>
              </a:rPr>
              <a:t>n+1</a:t>
            </a:r>
            <a:r>
              <a:rPr lang="en-US" sz="2000" b="1" dirty="0">
                <a:ea typeface="ＭＳ Ｐゴシック" pitchFamily="-111" charset="-128"/>
                <a:cs typeface="ＭＳ Ｐゴシック" pitchFamily="-111" charset="-128"/>
              </a:rPr>
              <a:t> ,…, </a:t>
            </a:r>
            <a:r>
              <a:rPr lang="en-US" sz="2000" b="1" dirty="0" err="1">
                <a:ea typeface="ＭＳ Ｐゴシック" pitchFamily="-111" charset="-128"/>
                <a:cs typeface="ＭＳ Ｐゴシック" pitchFamily="-111" charset="-128"/>
              </a:rPr>
              <a:t>p</a:t>
            </a:r>
            <a:r>
              <a:rPr lang="en-US" sz="2000" b="1" baseline="-25000" dirty="0" err="1">
                <a:ea typeface="ＭＳ Ｐゴシック" pitchFamily="-111" charset="-128"/>
                <a:cs typeface="ＭＳ Ｐゴシック" pitchFamily="-111" charset="-128"/>
              </a:rPr>
              <a:t>n+m</a:t>
            </a:r>
            <a:r>
              <a:rPr lang="en-US" sz="2000" b="1" dirty="0">
                <a:ea typeface="ＭＳ Ｐゴシック" pitchFamily="-111" charset="-128"/>
                <a:cs typeface="ＭＳ Ｐゴシック" pitchFamily="-111" charset="-128"/>
              </a:rPr>
              <a:t> </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Use </a:t>
            </a:r>
            <a:r>
              <a:rPr lang="en-US" sz="2000" b="1" dirty="0">
                <a:ea typeface="ＭＳ Ｐゴシック" pitchFamily="-111" charset="-128"/>
                <a:cs typeface="ＭＳ Ｐゴシック" pitchFamily="-111" charset="-128"/>
              </a:rPr>
              <a:t>pn+m+1</a:t>
            </a:r>
            <a:r>
              <a:rPr lang="en-US" sz="2000" dirty="0">
                <a:ea typeface="ＭＳ Ｐゴシック" pitchFamily="-111" charset="-128"/>
                <a:cs typeface="ＭＳ Ｐゴシック" pitchFamily="-111" charset="-128"/>
              </a:rPr>
              <a:t> as prime factor that indicates simulation is done.</a:t>
            </a:r>
          </a:p>
          <a:p>
            <a:pPr>
              <a:lnSpc>
                <a:spcPct val="80000"/>
              </a:lnSpc>
            </a:pPr>
            <a:r>
              <a:rPr lang="en-US" sz="2000" dirty="0">
                <a:ea typeface="ＭＳ Ｐゴシック" pitchFamily="-111" charset="-128"/>
                <a:cs typeface="ＭＳ Ｐゴシック" pitchFamily="-111" charset="-128"/>
              </a:rPr>
              <a:t>This is in essence the G</a:t>
            </a:r>
            <a:r>
              <a:rPr lang="en-US" sz="2000" dirty="0">
                <a:ea typeface="Arial" pitchFamily="-111" charset="0"/>
                <a:cs typeface="Arial" pitchFamily="-111" charset="0"/>
              </a:rPr>
              <a:t>ö</a:t>
            </a:r>
            <a:r>
              <a:rPr lang="en-US" sz="2000" dirty="0">
                <a:ea typeface="ＭＳ Ｐゴシック" pitchFamily="-111" charset="-128"/>
                <a:cs typeface="ＭＳ Ｐゴシック" pitchFamily="-111" charset="-128"/>
              </a:rPr>
              <a:t>del number of the RM’s state.</a:t>
            </a:r>
          </a:p>
        </p:txBody>
      </p:sp>
      <p:sp>
        <p:nvSpPr>
          <p:cNvPr id="310279"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sz="1800"/>
          </a:p>
        </p:txBody>
      </p:sp>
      <p:graphicFrame>
        <p:nvGraphicFramePr>
          <p:cNvPr id="310274" name="Object 4"/>
          <p:cNvGraphicFramePr>
            <a:graphicFrameLocks noChangeAspect="1"/>
          </p:cNvGraphicFramePr>
          <p:nvPr/>
        </p:nvGraphicFramePr>
        <p:xfrm>
          <a:off x="3124200" y="2438400"/>
          <a:ext cx="1752600" cy="612775"/>
        </p:xfrm>
        <a:graphic>
          <a:graphicData uri="http://schemas.openxmlformats.org/presentationml/2006/ole">
            <mc:AlternateContent xmlns:mc="http://schemas.openxmlformats.org/markup-compatibility/2006">
              <mc:Choice xmlns:v="urn:schemas-microsoft-com:vml" Requires="v">
                <p:oleObj spid="_x0000_s210220" name="Equation" r:id="rId4" imgW="563880" imgH="198120" progId="Word.Picture.8">
                  <p:embed/>
                </p:oleObj>
              </mc:Choice>
              <mc:Fallback>
                <p:oleObj name="Equation" r:id="rId4" imgW="563880" imgH="19812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2438400"/>
                        <a:ext cx="1752600" cy="6127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10280" name="Date Placeholder 3"/>
          <p:cNvSpPr>
            <a:spLocks noGrp="1"/>
          </p:cNvSpPr>
          <p:nvPr>
            <p:ph type="dt" sz="quarter" idx="10"/>
          </p:nvPr>
        </p:nvSpPr>
        <p:spPr>
          <a:noFill/>
        </p:spPr>
        <p:txBody>
          <a:bodyPr/>
          <a:lstStyle/>
          <a:p>
            <a:fld id="{2BC8B870-C011-824B-B06F-C37951515E07}"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88066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12323" name="Slide Number Placeholder 5"/>
          <p:cNvSpPr>
            <a:spLocks noGrp="1"/>
          </p:cNvSpPr>
          <p:nvPr>
            <p:ph type="sldNum" sz="quarter" idx="12"/>
          </p:nvPr>
        </p:nvSpPr>
        <p:spPr>
          <a:noFill/>
        </p:spPr>
        <p:txBody>
          <a:bodyPr/>
          <a:lstStyle/>
          <a:p>
            <a:fld id="{E94EC615-B063-7442-81B3-BB411606561C}" type="slidenum">
              <a:rPr lang="en-US">
                <a:latin typeface="Arial" pitchFamily="-111" charset="0"/>
                <a:ea typeface="ＭＳ Ｐゴシック" pitchFamily="-111" charset="-128"/>
                <a:cs typeface="ＭＳ Ｐゴシック" pitchFamily="-111" charset="-128"/>
              </a:rPr>
              <a:pPr/>
              <a:t>18</a:t>
            </a:fld>
            <a:endParaRPr lang="en-US">
              <a:latin typeface="Arial" pitchFamily="-111" charset="0"/>
              <a:ea typeface="ＭＳ Ｐゴシック" pitchFamily="-111" charset="-128"/>
              <a:cs typeface="ＭＳ Ｐゴシック" pitchFamily="-111" charset="-128"/>
            </a:endParaRPr>
          </a:p>
        </p:txBody>
      </p:sp>
      <p:sp>
        <p:nvSpPr>
          <p:cNvPr id="312324"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Simulation by FRS</a:t>
            </a:r>
          </a:p>
        </p:txBody>
      </p:sp>
      <p:sp>
        <p:nvSpPr>
          <p:cNvPr id="312325" name="Rectangle 3"/>
          <p:cNvSpPr>
            <a:spLocks noGrp="1" noChangeArrowheads="1"/>
          </p:cNvSpPr>
          <p:nvPr>
            <p:ph type="body" idx="1"/>
          </p:nvPr>
        </p:nvSpPr>
        <p:spPr/>
        <p:txBody>
          <a:bodyPr/>
          <a:lstStyle/>
          <a:p>
            <a:pPr>
              <a:lnSpc>
                <a:spcPct val="80000"/>
              </a:lnSpc>
            </a:pPr>
            <a:r>
              <a:rPr lang="en-US" sz="2800" dirty="0">
                <a:ea typeface="ＭＳ Ｐゴシック" pitchFamily="-111" charset="-128"/>
                <a:cs typeface="ＭＳ Ｐゴシック" pitchFamily="-111" charset="-128"/>
              </a:rPr>
              <a:t>Now, the </a:t>
            </a:r>
            <a:r>
              <a:rPr lang="en-US" sz="2800" b="1" dirty="0">
                <a:ea typeface="ＭＳ Ｐゴシック" pitchFamily="-111" charset="-128"/>
                <a:cs typeface="ＭＳ Ｐゴシック" pitchFamily="-111" charset="-128"/>
              </a:rPr>
              <a:t>j</a:t>
            </a:r>
            <a:r>
              <a:rPr lang="en-US" sz="2800" dirty="0">
                <a:ea typeface="ＭＳ Ｐゴシック" pitchFamily="-111" charset="-128"/>
                <a:cs typeface="ＭＳ Ｐゴシック" pitchFamily="-111" charset="-128"/>
              </a:rPr>
              <a:t>-</a:t>
            </a:r>
            <a:r>
              <a:rPr lang="en-US" sz="2800" dirty="0" err="1">
                <a:ea typeface="ＭＳ Ｐゴシック" pitchFamily="-111" charset="-128"/>
                <a:cs typeface="ＭＳ Ｐゴシック" pitchFamily="-111" charset="-128"/>
              </a:rPr>
              <a:t>th</a:t>
            </a:r>
            <a:r>
              <a:rPr lang="en-US" sz="2800" dirty="0">
                <a:ea typeface="ＭＳ Ｐゴシック" pitchFamily="-111" charset="-128"/>
                <a:cs typeface="ＭＳ Ｐゴシック" pitchFamily="-111" charset="-128"/>
              </a:rPr>
              <a:t> instruction (</a:t>
            </a:r>
            <a:r>
              <a:rPr lang="en-US" sz="2800" b="1" dirty="0">
                <a:ea typeface="ＭＳ Ｐゴシック" pitchFamily="-111" charset="-128"/>
                <a:cs typeface="ＭＳ Ｐゴシック" pitchFamily="-111" charset="-128"/>
              </a:rPr>
              <a:t>1≤j≤m</a:t>
            </a:r>
            <a:r>
              <a:rPr lang="en-US" sz="2800" dirty="0">
                <a:ea typeface="ＭＳ Ｐゴシック" pitchFamily="-111" charset="-128"/>
                <a:cs typeface="ＭＳ Ｐゴシック" pitchFamily="-111" charset="-128"/>
              </a:rPr>
              <a:t>) of </a:t>
            </a:r>
            <a:r>
              <a:rPr lang="en-US" sz="2800" b="1" dirty="0">
                <a:ea typeface="ＭＳ Ｐゴシック" pitchFamily="-111" charset="-128"/>
                <a:cs typeface="ＭＳ Ｐゴシック" pitchFamily="-111" charset="-128"/>
              </a:rPr>
              <a:t>R</a:t>
            </a:r>
            <a:r>
              <a:rPr lang="en-US" sz="2800" dirty="0">
                <a:ea typeface="ＭＳ Ｐゴシック" pitchFamily="-111" charset="-128"/>
                <a:cs typeface="ＭＳ Ｐゴシック" pitchFamily="-111" charset="-128"/>
              </a:rPr>
              <a:t> has associated factor replacement rules as follows:</a:t>
            </a:r>
          </a:p>
          <a:p>
            <a:pPr>
              <a:lnSpc>
                <a:spcPct val="80000"/>
              </a:lnSpc>
              <a:buFontTx/>
              <a:buNone/>
            </a:pP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j.	</a:t>
            </a:r>
            <a:r>
              <a:rPr lang="en-US" sz="2800" b="1" dirty="0" err="1">
                <a:ea typeface="ＭＳ Ｐゴシック" pitchFamily="-111" charset="-128"/>
                <a:cs typeface="ＭＳ Ｐゴシック" pitchFamily="-111" charset="-128"/>
              </a:rPr>
              <a:t>INCr</a:t>
            </a:r>
            <a:r>
              <a:rPr lang="en-US" sz="2800" b="1" dirty="0">
                <a:ea typeface="ＭＳ Ｐゴシック" pitchFamily="-111" charset="-128"/>
                <a:cs typeface="ＭＳ Ｐゴシック" pitchFamily="-111" charset="-128"/>
              </a:rPr>
              <a:t>[</a:t>
            </a:r>
            <a:r>
              <a:rPr lang="en-US" sz="2800" b="1" dirty="0" err="1">
                <a:ea typeface="ＭＳ Ｐゴシック" pitchFamily="-111" charset="-128"/>
                <a:cs typeface="ＭＳ Ｐゴシック" pitchFamily="-111" charset="-128"/>
              </a:rPr>
              <a:t>i</a:t>
            </a:r>
            <a:r>
              <a:rPr lang="en-US" sz="2800" b="1" dirty="0">
                <a:ea typeface="ＭＳ Ｐゴシック" pitchFamily="-111" charset="-128"/>
                <a:cs typeface="ＭＳ Ｐゴシック" pitchFamily="-111" charset="-128"/>
              </a:rPr>
              <a:t>]	</a:t>
            </a:r>
            <a:br>
              <a:rPr lang="en-US" sz="2800" b="1"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n+j</a:t>
            </a:r>
            <a:r>
              <a:rPr lang="en-US" sz="2800" b="1" dirty="0" err="1">
                <a:ea typeface="ＭＳ Ｐゴシック" pitchFamily="-111" charset="-128"/>
                <a:cs typeface="ＭＳ Ｐゴシック" pitchFamily="-111" charset="-128"/>
              </a:rPr>
              <a:t>x</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n+i</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r</a:t>
            </a:r>
            <a:r>
              <a:rPr lang="en-US" sz="2800" b="1" dirty="0" err="1">
                <a:ea typeface="ＭＳ Ｐゴシック" pitchFamily="-111" charset="-128"/>
                <a:cs typeface="ＭＳ Ｐゴシック" pitchFamily="-111" charset="-128"/>
              </a:rPr>
              <a:t>x</a:t>
            </a:r>
            <a:r>
              <a:rPr lang="en-US" sz="2800" b="1" dirty="0">
                <a:ea typeface="ＭＳ Ｐゴシック" pitchFamily="-111" charset="-128"/>
                <a:cs typeface="ＭＳ Ｐゴシック" pitchFamily="-111" charset="-128"/>
              </a:rPr>
              <a:t> </a:t>
            </a:r>
          </a:p>
          <a:p>
            <a:pPr>
              <a:lnSpc>
                <a:spcPct val="80000"/>
              </a:lnSpc>
              <a:buFontTx/>
              <a:buNone/>
            </a:pPr>
            <a:r>
              <a:rPr lang="en-US" sz="2800" b="1" dirty="0">
                <a:ea typeface="ＭＳ Ｐゴシック" pitchFamily="-111" charset="-128"/>
                <a:cs typeface="ＭＳ Ｐゴシック" pitchFamily="-111" charset="-128"/>
              </a:rPr>
              <a:t>	j.	</a:t>
            </a:r>
            <a:r>
              <a:rPr lang="en-US" sz="2800" b="1" dirty="0" err="1">
                <a:ea typeface="ＭＳ Ｐゴシック" pitchFamily="-111" charset="-128"/>
                <a:cs typeface="ＭＳ Ｐゴシック" pitchFamily="-111" charset="-128"/>
              </a:rPr>
              <a:t>DECr</a:t>
            </a:r>
            <a:r>
              <a:rPr lang="en-US" sz="2800" b="1" dirty="0">
                <a:ea typeface="ＭＳ Ｐゴシック" pitchFamily="-111" charset="-128"/>
                <a:cs typeface="ＭＳ Ｐゴシック" pitchFamily="-111" charset="-128"/>
              </a:rPr>
              <a:t>[s, f]	</a:t>
            </a:r>
            <a:br>
              <a:rPr lang="en-US" sz="2800" b="1"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n+j</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r</a:t>
            </a:r>
            <a:r>
              <a:rPr lang="en-US" sz="2800" b="1" dirty="0" err="1">
                <a:ea typeface="ＭＳ Ｐゴシック" pitchFamily="-111" charset="-128"/>
                <a:cs typeface="ＭＳ Ｐゴシック" pitchFamily="-111" charset="-128"/>
              </a:rPr>
              <a:t>x</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n+s</a:t>
            </a:r>
            <a:r>
              <a:rPr lang="en-US" sz="2800" b="1" dirty="0" err="1">
                <a:ea typeface="ＭＳ Ｐゴシック" pitchFamily="-111" charset="-128"/>
                <a:cs typeface="ＭＳ Ｐゴシック" pitchFamily="-111" charset="-128"/>
              </a:rPr>
              <a:t>x</a:t>
            </a:r>
            <a:r>
              <a:rPr lang="en-US" sz="2800" b="1" dirty="0">
                <a:ea typeface="ＭＳ Ｐゴシック" pitchFamily="-111" charset="-128"/>
                <a:cs typeface="ＭＳ Ｐゴシック" pitchFamily="-111" charset="-128"/>
              </a:rPr>
              <a:t> </a:t>
            </a:r>
          </a:p>
          <a:p>
            <a:pPr>
              <a:lnSpc>
                <a:spcPct val="80000"/>
              </a:lnSpc>
              <a:buFontTx/>
              <a:buNone/>
            </a:pP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n+j</a:t>
            </a:r>
            <a:r>
              <a:rPr lang="en-US" sz="2800" b="1" dirty="0" err="1">
                <a:ea typeface="ＭＳ Ｐゴシック" pitchFamily="-111" charset="-128"/>
                <a:cs typeface="ＭＳ Ｐゴシック" pitchFamily="-111" charset="-128"/>
              </a:rPr>
              <a:t>x</a:t>
            </a:r>
            <a:r>
              <a:rPr lang="en-US" sz="2800" b="1"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t>
            </a:r>
            <a:r>
              <a:rPr lang="en-US" sz="2800" b="1" dirty="0" err="1">
                <a:ea typeface="ＭＳ Ｐゴシック" pitchFamily="-111" charset="-128"/>
                <a:cs typeface="ＭＳ Ｐゴシック" pitchFamily="-111" charset="-128"/>
              </a:rPr>
              <a:t>p</a:t>
            </a:r>
            <a:r>
              <a:rPr lang="en-US" sz="2800" b="1" baseline="-25000" dirty="0" err="1">
                <a:ea typeface="ＭＳ Ｐゴシック" pitchFamily="-111" charset="-128"/>
                <a:cs typeface="ＭＳ Ｐゴシック" pitchFamily="-111" charset="-128"/>
              </a:rPr>
              <a:t>n+f</a:t>
            </a:r>
            <a:r>
              <a:rPr lang="en-US" sz="2800" b="1" dirty="0" err="1">
                <a:ea typeface="ＭＳ Ｐゴシック" pitchFamily="-111" charset="-128"/>
                <a:cs typeface="ＭＳ Ｐゴシック" pitchFamily="-111" charset="-128"/>
              </a:rPr>
              <a:t>x</a:t>
            </a:r>
            <a:r>
              <a:rPr lang="en-US" sz="2800" b="1" dirty="0">
                <a:ea typeface="ＭＳ Ｐゴシック" pitchFamily="-111" charset="-128"/>
                <a:cs typeface="ＭＳ Ｐゴシック" pitchFamily="-111" charset="-128"/>
              </a:rPr>
              <a:t> </a:t>
            </a:r>
          </a:p>
          <a:p>
            <a:pPr>
              <a:lnSpc>
                <a:spcPct val="80000"/>
              </a:lnSpc>
            </a:pPr>
            <a:r>
              <a:rPr lang="en-US" sz="2800" dirty="0">
                <a:ea typeface="ＭＳ Ｐゴシック" pitchFamily="-111" charset="-128"/>
                <a:cs typeface="ＭＳ Ｐゴシック" pitchFamily="-111" charset="-128"/>
              </a:rPr>
              <a:t>We also add the halting rule associated with </a:t>
            </a:r>
            <a:r>
              <a:rPr lang="en-US" sz="2800" b="1" dirty="0">
                <a:ea typeface="ＭＳ Ｐゴシック" pitchFamily="-111" charset="-128"/>
                <a:cs typeface="ＭＳ Ｐゴシック" pitchFamily="-111" charset="-128"/>
              </a:rPr>
              <a:t>m+1</a:t>
            </a:r>
            <a:r>
              <a:rPr lang="en-US" sz="2800" dirty="0">
                <a:ea typeface="ＭＳ Ｐゴシック" pitchFamily="-111" charset="-128"/>
                <a:cs typeface="ＭＳ Ｐゴシック" pitchFamily="-111" charset="-128"/>
              </a:rPr>
              <a:t> of</a:t>
            </a:r>
          </a:p>
          <a:p>
            <a:pPr>
              <a:lnSpc>
                <a:spcPct val="80000"/>
              </a:lnSpc>
              <a:buFontTx/>
              <a:buNone/>
            </a:pPr>
            <a:r>
              <a:rPr lang="en-US" sz="2800" dirty="0">
                <a:ea typeface="ＭＳ Ｐゴシック" pitchFamily="-111" charset="-128"/>
                <a:cs typeface="ＭＳ Ｐゴシック" pitchFamily="-111" charset="-128"/>
              </a:rPr>
              <a:t>				</a:t>
            </a:r>
            <a:r>
              <a:rPr lang="en-US" sz="2800" b="1" dirty="0">
                <a:ea typeface="ＭＳ Ｐゴシック" pitchFamily="-111" charset="-128"/>
                <a:cs typeface="ＭＳ Ｐゴシック" pitchFamily="-111" charset="-128"/>
              </a:rPr>
              <a:t>p</a:t>
            </a:r>
            <a:r>
              <a:rPr lang="en-US" sz="2800" b="1" baseline="-25000" dirty="0">
                <a:ea typeface="ＭＳ Ｐゴシック" pitchFamily="-111" charset="-128"/>
                <a:cs typeface="ＭＳ Ｐゴシック" pitchFamily="-111" charset="-128"/>
              </a:rPr>
              <a:t>n+m+1</a:t>
            </a:r>
            <a:r>
              <a:rPr lang="en-US" sz="2800" b="1" dirty="0">
                <a:ea typeface="ＭＳ Ｐゴシック" pitchFamily="-111" charset="-128"/>
                <a:cs typeface="ＭＳ Ｐゴシック" pitchFamily="-111" charset="-128"/>
              </a:rPr>
              <a:t>x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x </a:t>
            </a:r>
          </a:p>
        </p:txBody>
      </p:sp>
      <p:sp>
        <p:nvSpPr>
          <p:cNvPr id="312326" name="Date Placeholder 3"/>
          <p:cNvSpPr>
            <a:spLocks noGrp="1"/>
          </p:cNvSpPr>
          <p:nvPr>
            <p:ph type="dt" sz="quarter" idx="10"/>
          </p:nvPr>
        </p:nvSpPr>
        <p:spPr>
          <a:noFill/>
        </p:spPr>
        <p:txBody>
          <a:bodyPr/>
          <a:lstStyle/>
          <a:p>
            <a:fld id="{5CEDF19D-6BB5-2A4B-93F0-D274C20BA41B}"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06012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14371" name="Slide Number Placeholder 5"/>
          <p:cNvSpPr>
            <a:spLocks noGrp="1"/>
          </p:cNvSpPr>
          <p:nvPr>
            <p:ph type="sldNum" sz="quarter" idx="12"/>
          </p:nvPr>
        </p:nvSpPr>
        <p:spPr>
          <a:noFill/>
        </p:spPr>
        <p:txBody>
          <a:bodyPr/>
          <a:lstStyle/>
          <a:p>
            <a:fld id="{2549C8C6-49DC-394B-BA70-B9ADCAEE1FA5}" type="slidenum">
              <a:rPr lang="en-US">
                <a:latin typeface="Arial" pitchFamily="-111" charset="0"/>
                <a:ea typeface="ＭＳ Ｐゴシック" pitchFamily="-111" charset="-128"/>
                <a:cs typeface="ＭＳ Ｐゴシック" pitchFamily="-111" charset="-128"/>
              </a:rPr>
              <a:pPr/>
              <a:t>19</a:t>
            </a:fld>
            <a:endParaRPr lang="en-US">
              <a:latin typeface="Arial" pitchFamily="-111" charset="0"/>
              <a:ea typeface="ＭＳ Ｐゴシック" pitchFamily="-111" charset="-128"/>
              <a:cs typeface="ＭＳ Ｐゴシック" pitchFamily="-111" charset="-128"/>
            </a:endParaRPr>
          </a:p>
        </p:txBody>
      </p:sp>
      <p:sp>
        <p:nvSpPr>
          <p:cNvPr id="314372"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Importance of Order</a:t>
            </a:r>
          </a:p>
        </p:txBody>
      </p:sp>
      <p:sp>
        <p:nvSpPr>
          <p:cNvPr id="314373" name="Rectangle 3"/>
          <p:cNvSpPr>
            <a:spLocks noGrp="1" noChangeArrowheads="1"/>
          </p:cNvSpPr>
          <p:nvPr>
            <p:ph type="body" idx="1"/>
          </p:nvPr>
        </p:nvSpPr>
        <p:spPr/>
        <p:txBody>
          <a:bodyPr/>
          <a:lstStyle/>
          <a:p>
            <a:pPr>
              <a:lnSpc>
                <a:spcPct val="90000"/>
              </a:lnSpc>
            </a:pPr>
            <a:r>
              <a:rPr lang="en-US" dirty="0">
                <a:ea typeface="ＭＳ Ｐゴシック" pitchFamily="-111" charset="-128"/>
                <a:cs typeface="ＭＳ Ｐゴシック" pitchFamily="-111" charset="-128"/>
              </a:rPr>
              <a:t>The relative order of the two rules to simulate a </a:t>
            </a:r>
            <a:r>
              <a:rPr lang="en-US" b="1" dirty="0">
                <a:ea typeface="ＭＳ Ｐゴシック" pitchFamily="-111" charset="-128"/>
                <a:cs typeface="ＭＳ Ｐゴシック" pitchFamily="-111" charset="-128"/>
              </a:rPr>
              <a:t>DEC</a:t>
            </a:r>
            <a:r>
              <a:rPr lang="en-US" dirty="0">
                <a:ea typeface="ＭＳ Ｐゴシック" pitchFamily="-111" charset="-128"/>
                <a:cs typeface="ＭＳ Ｐゴシック" pitchFamily="-111" charset="-128"/>
              </a:rPr>
              <a:t> are critical.  </a:t>
            </a:r>
          </a:p>
          <a:p>
            <a:pPr>
              <a:lnSpc>
                <a:spcPct val="90000"/>
              </a:lnSpc>
            </a:pPr>
            <a:r>
              <a:rPr lang="en-US" dirty="0">
                <a:ea typeface="ＭＳ Ｐゴシック" pitchFamily="-111" charset="-128"/>
                <a:cs typeface="ＭＳ Ｐゴシック" pitchFamily="-111" charset="-128"/>
              </a:rPr>
              <a:t>To test if register </a:t>
            </a:r>
            <a:r>
              <a:rPr lang="en-US" b="1" dirty="0">
                <a:ea typeface="ＭＳ Ｐゴシック" pitchFamily="-111" charset="-128"/>
                <a:cs typeface="ＭＳ Ｐゴシック" pitchFamily="-111" charset="-128"/>
              </a:rPr>
              <a:t>r</a:t>
            </a:r>
            <a:r>
              <a:rPr lang="en-US" dirty="0">
                <a:ea typeface="ＭＳ Ｐゴシック" pitchFamily="-111" charset="-128"/>
                <a:cs typeface="ＭＳ Ｐゴシック" pitchFamily="-111" charset="-128"/>
              </a:rPr>
              <a:t> has a zero in it, we, in effect, make sure that we cannot execute the rule that is enabled when the </a:t>
            </a:r>
            <a:r>
              <a:rPr lang="en-US" b="1" dirty="0">
                <a:ea typeface="ＭＳ Ｐゴシック" pitchFamily="-111" charset="-128"/>
                <a:cs typeface="ＭＳ Ｐゴシック" pitchFamily="-111" charset="-128"/>
              </a:rPr>
              <a:t>r</a:t>
            </a:r>
            <a:r>
              <a:rPr lang="en-US" dirty="0">
                <a:ea typeface="ＭＳ Ｐゴシック" pitchFamily="-111" charset="-128"/>
                <a:cs typeface="ＭＳ Ｐゴシック" pitchFamily="-111" charset="-128"/>
              </a:rPr>
              <a:t>-</a:t>
            </a:r>
            <a:r>
              <a:rPr lang="en-US" dirty="0" err="1">
                <a:ea typeface="ＭＳ Ｐゴシック" pitchFamily="-111" charset="-128"/>
                <a:cs typeface="ＭＳ Ｐゴシック" pitchFamily="-111" charset="-128"/>
              </a:rPr>
              <a:t>th</a:t>
            </a:r>
            <a:r>
              <a:rPr lang="en-US" dirty="0">
                <a:ea typeface="ＭＳ Ｐゴシック" pitchFamily="-111" charset="-128"/>
                <a:cs typeface="ＭＳ Ｐゴシック" pitchFamily="-111" charset="-128"/>
              </a:rPr>
              <a:t> prime is a factor.  </a:t>
            </a:r>
          </a:p>
          <a:p>
            <a:pPr>
              <a:lnSpc>
                <a:spcPct val="90000"/>
              </a:lnSpc>
            </a:pPr>
            <a:r>
              <a:rPr lang="en-US" dirty="0">
                <a:ea typeface="ＭＳ Ｐゴシック" pitchFamily="-111" charset="-128"/>
                <a:cs typeface="ＭＳ Ｐゴシック" pitchFamily="-111" charset="-128"/>
              </a:rPr>
              <a:t>If the rules were placed in the wrong order, or if they weren't prioritized, we would be non-deterministic.  </a:t>
            </a:r>
          </a:p>
        </p:txBody>
      </p:sp>
      <p:sp>
        <p:nvSpPr>
          <p:cNvPr id="314374" name="Date Placeholder 3"/>
          <p:cNvSpPr>
            <a:spLocks noGrp="1"/>
          </p:cNvSpPr>
          <p:nvPr>
            <p:ph type="dt" sz="quarter" idx="10"/>
          </p:nvPr>
        </p:nvSpPr>
        <p:spPr>
          <a:noFill/>
        </p:spPr>
        <p:txBody>
          <a:bodyPr/>
          <a:lstStyle/>
          <a:p>
            <a:fld id="{A27706C3-63CF-E84C-80C1-6AD76320D5CF}"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1780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ctrTitle"/>
          </p:nvPr>
        </p:nvSpPr>
        <p:spPr/>
        <p:txBody>
          <a:bodyPr/>
          <a:lstStyle/>
          <a:p>
            <a:r>
              <a:rPr lang="en-US" dirty="0">
                <a:solidFill>
                  <a:srgbClr val="009900"/>
                </a:solidFill>
                <a:ea typeface="ＭＳ Ｐゴシック" pitchFamily="-111" charset="-128"/>
                <a:cs typeface="ＭＳ Ｐゴシック" pitchFamily="-111" charset="-128"/>
              </a:rPr>
              <a:t>Equivalence of Models</a:t>
            </a:r>
          </a:p>
        </p:txBody>
      </p:sp>
      <p:sp>
        <p:nvSpPr>
          <p:cNvPr id="279555" name="Rectangle 3"/>
          <p:cNvSpPr>
            <a:spLocks noGrp="1" noChangeArrowheads="1"/>
          </p:cNvSpPr>
          <p:nvPr>
            <p:ph type="subTitle" idx="1"/>
          </p:nvPr>
        </p:nvSpPr>
        <p:spPr/>
        <p:txBody>
          <a:bodyPr/>
          <a:lstStyle/>
          <a:p>
            <a:pPr>
              <a:lnSpc>
                <a:spcPct val="90000"/>
              </a:lnSpc>
            </a:pPr>
            <a:r>
              <a:rPr lang="en-US" sz="2400">
                <a:solidFill>
                  <a:srgbClr val="CC3300"/>
                </a:solidFill>
                <a:ea typeface="ＭＳ Ｐゴシック" pitchFamily="-111" charset="-128"/>
                <a:cs typeface="ＭＳ Ｐゴシック" pitchFamily="-111" charset="-128"/>
              </a:rPr>
              <a:t>Equivalency of computation by </a:t>
            </a:r>
            <a:br>
              <a:rPr lang="en-US" sz="2400">
                <a:solidFill>
                  <a:srgbClr val="CC3300"/>
                </a:solidFill>
                <a:ea typeface="ＭＳ Ｐゴシック" pitchFamily="-111" charset="-128"/>
                <a:cs typeface="ＭＳ Ｐゴシック" pitchFamily="-111" charset="-128"/>
              </a:rPr>
            </a:br>
            <a:r>
              <a:rPr lang="en-US" sz="2400">
                <a:solidFill>
                  <a:srgbClr val="CC3300"/>
                </a:solidFill>
                <a:ea typeface="ＭＳ Ｐゴシック" pitchFamily="-111" charset="-128"/>
                <a:cs typeface="ＭＳ Ｐゴシック" pitchFamily="-111" charset="-128"/>
              </a:rPr>
              <a:t>Turing machines,</a:t>
            </a:r>
          </a:p>
          <a:p>
            <a:pPr>
              <a:lnSpc>
                <a:spcPct val="90000"/>
              </a:lnSpc>
            </a:pPr>
            <a:r>
              <a:rPr lang="en-US" sz="2400">
                <a:solidFill>
                  <a:srgbClr val="CC3300"/>
                </a:solidFill>
                <a:ea typeface="ＭＳ Ｐゴシック" pitchFamily="-111" charset="-128"/>
                <a:cs typeface="ＭＳ Ｐゴシック" pitchFamily="-111" charset="-128"/>
              </a:rPr>
              <a:t>register machines, </a:t>
            </a:r>
            <a:br>
              <a:rPr lang="en-US" sz="2400">
                <a:solidFill>
                  <a:srgbClr val="CC3300"/>
                </a:solidFill>
                <a:ea typeface="ＭＳ Ｐゴシック" pitchFamily="-111" charset="-128"/>
                <a:cs typeface="ＭＳ Ｐゴシック" pitchFamily="-111" charset="-128"/>
              </a:rPr>
            </a:br>
            <a:r>
              <a:rPr lang="en-US" sz="2400">
                <a:solidFill>
                  <a:srgbClr val="CC3300"/>
                </a:solidFill>
                <a:ea typeface="ＭＳ Ｐゴシック" pitchFamily="-111" charset="-128"/>
                <a:cs typeface="ＭＳ Ｐゴシック" pitchFamily="-111" charset="-128"/>
              </a:rPr>
              <a:t>factor replacement systems, </a:t>
            </a:r>
            <a:br>
              <a:rPr lang="en-US" sz="2400">
                <a:solidFill>
                  <a:srgbClr val="CC3300"/>
                </a:solidFill>
                <a:ea typeface="ＭＳ Ｐゴシック" pitchFamily="-111" charset="-128"/>
                <a:cs typeface="ＭＳ Ｐゴシック" pitchFamily="-111" charset="-128"/>
              </a:rPr>
            </a:br>
            <a:r>
              <a:rPr lang="en-US" sz="2400">
                <a:solidFill>
                  <a:srgbClr val="CC3300"/>
                </a:solidFill>
                <a:ea typeface="ＭＳ Ｐゴシック" pitchFamily="-111" charset="-128"/>
                <a:cs typeface="ＭＳ Ｐゴシック" pitchFamily="-111" charset="-128"/>
              </a:rPr>
              <a:t>recursive functions</a:t>
            </a:r>
          </a:p>
        </p:txBody>
      </p:sp>
    </p:spTree>
    <p:extLst>
      <p:ext uri="{BB962C8B-B14F-4D97-AF65-F5344CB8AC3E}">
        <p14:creationId xmlns:p14="http://schemas.microsoft.com/office/powerpoint/2010/main" val="499517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16419" name="Slide Number Placeholder 5"/>
          <p:cNvSpPr>
            <a:spLocks noGrp="1"/>
          </p:cNvSpPr>
          <p:nvPr>
            <p:ph type="sldNum" sz="quarter" idx="12"/>
          </p:nvPr>
        </p:nvSpPr>
        <p:spPr>
          <a:noFill/>
        </p:spPr>
        <p:txBody>
          <a:bodyPr/>
          <a:lstStyle/>
          <a:p>
            <a:fld id="{DE64A0E4-ABD1-1B4B-AB2B-05436751AB0F}"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
        <p:nvSpPr>
          <p:cNvPr id="316420"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Example of Order</a:t>
            </a:r>
          </a:p>
        </p:txBody>
      </p:sp>
      <p:sp>
        <p:nvSpPr>
          <p:cNvPr id="316421" name="Rectangle 3"/>
          <p:cNvSpPr>
            <a:spLocks noGrp="1" noChangeArrowheads="1"/>
          </p:cNvSpPr>
          <p:nvPr>
            <p:ph type="body" idx="1"/>
          </p:nvPr>
        </p:nvSpPr>
        <p:spPr/>
        <p:txBody>
          <a:bodyPr/>
          <a:lstStyle/>
          <a:p>
            <a:pPr>
              <a:buFontTx/>
              <a:buNone/>
            </a:pPr>
            <a:r>
              <a:rPr lang="en-US" dirty="0">
                <a:ea typeface="ＭＳ Ｐゴシック" pitchFamily="-111" charset="-128"/>
                <a:cs typeface="ＭＳ Ｐゴシック" pitchFamily="-111" charset="-128"/>
              </a:rPr>
              <a:t>	Consider the simple machine to compute </a:t>
            </a:r>
            <a:r>
              <a:rPr lang="en-US" b="1" dirty="0">
                <a:ea typeface="ＭＳ Ｐゴシック" pitchFamily="-111" charset="-128"/>
                <a:cs typeface="ＭＳ Ｐゴシック" pitchFamily="-111" charset="-128"/>
              </a:rPr>
              <a:t>r1:=r2 – r3 </a:t>
            </a:r>
            <a:r>
              <a:rPr lang="en-US" dirty="0">
                <a:ea typeface="ＭＳ Ｐゴシック" pitchFamily="-111" charset="-128"/>
                <a:cs typeface="ＭＳ Ｐゴシック" pitchFamily="-111" charset="-128"/>
              </a:rPr>
              <a:t>(limited)</a:t>
            </a:r>
          </a:p>
          <a:p>
            <a:pPr>
              <a:buFontTx/>
              <a:buNone/>
            </a:pPr>
            <a:r>
              <a:rPr lang="en-US" b="1" dirty="0">
                <a:ea typeface="ＭＳ Ｐゴシック" pitchFamily="-111" charset="-128"/>
                <a:cs typeface="ＭＳ Ｐゴシック" pitchFamily="-111" charset="-128"/>
              </a:rPr>
              <a:t>	1.	DEC3[2,3]</a:t>
            </a:r>
          </a:p>
          <a:p>
            <a:pPr>
              <a:buFontTx/>
              <a:buNone/>
            </a:pPr>
            <a:r>
              <a:rPr lang="en-US" b="1" dirty="0">
                <a:ea typeface="ＭＳ Ｐゴシック" pitchFamily="-111" charset="-128"/>
                <a:cs typeface="ＭＳ Ｐゴシック" pitchFamily="-111" charset="-128"/>
              </a:rPr>
              <a:t>	2.	DEC2[1,1]</a:t>
            </a:r>
          </a:p>
          <a:p>
            <a:pPr>
              <a:buFontTx/>
              <a:buNone/>
            </a:pPr>
            <a:r>
              <a:rPr lang="en-US" b="1" dirty="0">
                <a:ea typeface="ＭＳ Ｐゴシック" pitchFamily="-111" charset="-128"/>
                <a:cs typeface="ＭＳ Ｐゴシック" pitchFamily="-111" charset="-128"/>
              </a:rPr>
              <a:t>	3.	DEC2[4,5]</a:t>
            </a:r>
          </a:p>
          <a:p>
            <a:pPr>
              <a:buFontTx/>
              <a:buNone/>
            </a:pPr>
            <a:r>
              <a:rPr lang="en-US" b="1" dirty="0">
                <a:ea typeface="ＭＳ Ｐゴシック" pitchFamily="-111" charset="-128"/>
                <a:cs typeface="ＭＳ Ｐゴシック" pitchFamily="-111" charset="-128"/>
              </a:rPr>
              <a:t>	4.	INC1[3]</a:t>
            </a:r>
          </a:p>
          <a:p>
            <a:pPr>
              <a:buFontTx/>
              <a:buNone/>
            </a:pPr>
            <a:r>
              <a:rPr lang="en-US" b="1" dirty="0">
                <a:ea typeface="ＭＳ Ｐゴシック" pitchFamily="-111" charset="-128"/>
                <a:cs typeface="ＭＳ Ｐゴシック" pitchFamily="-111" charset="-128"/>
              </a:rPr>
              <a:t>	5.	</a:t>
            </a:r>
          </a:p>
        </p:txBody>
      </p:sp>
      <p:sp>
        <p:nvSpPr>
          <p:cNvPr id="316422" name="Date Placeholder 3"/>
          <p:cNvSpPr>
            <a:spLocks noGrp="1"/>
          </p:cNvSpPr>
          <p:nvPr>
            <p:ph type="dt" sz="quarter" idx="10"/>
          </p:nvPr>
        </p:nvSpPr>
        <p:spPr>
          <a:noFill/>
        </p:spPr>
        <p:txBody>
          <a:bodyPr/>
          <a:lstStyle/>
          <a:p>
            <a:fld id="{7013BE97-49B8-A14E-85CF-5AD8B0CD8A35}"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83498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18467" name="Slide Number Placeholder 5"/>
          <p:cNvSpPr>
            <a:spLocks noGrp="1"/>
          </p:cNvSpPr>
          <p:nvPr>
            <p:ph type="sldNum" sz="quarter" idx="12"/>
          </p:nvPr>
        </p:nvSpPr>
        <p:spPr>
          <a:noFill/>
        </p:spPr>
        <p:txBody>
          <a:bodyPr/>
          <a:lstStyle/>
          <a:p>
            <a:fld id="{02BC5527-9FF8-0444-B4CC-9EC3ADCEC8BC}" type="slidenum">
              <a:rPr lang="en-US">
                <a:latin typeface="Arial" pitchFamily="-111" charset="0"/>
                <a:ea typeface="ＭＳ Ｐゴシック" pitchFamily="-111" charset="-128"/>
                <a:cs typeface="ＭＳ Ｐゴシック" pitchFamily="-111" charset="-128"/>
              </a:rPr>
              <a:pPr/>
              <a:t>21</a:t>
            </a:fld>
            <a:endParaRPr lang="en-US">
              <a:latin typeface="Arial" pitchFamily="-111" charset="0"/>
              <a:ea typeface="ＭＳ Ｐゴシック" pitchFamily="-111" charset="-128"/>
              <a:cs typeface="ＭＳ Ｐゴシック" pitchFamily="-111" charset="-128"/>
            </a:endParaRPr>
          </a:p>
        </p:txBody>
      </p:sp>
      <p:sp>
        <p:nvSpPr>
          <p:cNvPr id="318468"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Subtraction Encoding</a:t>
            </a:r>
          </a:p>
        </p:txBody>
      </p:sp>
      <p:sp>
        <p:nvSpPr>
          <p:cNvPr id="318469" name="Rectangle 3"/>
          <p:cNvSpPr>
            <a:spLocks noGrp="1" noChangeArrowheads="1"/>
          </p:cNvSpPr>
          <p:nvPr>
            <p:ph type="body" idx="1"/>
          </p:nvPr>
        </p:nvSpPr>
        <p:spPr/>
        <p:txBody>
          <a:bodyPr/>
          <a:lstStyle/>
          <a:p>
            <a:pPr>
              <a:lnSpc>
                <a:spcPct val="90000"/>
              </a:lnSpc>
              <a:buFontTx/>
              <a:buNone/>
            </a:pPr>
            <a:r>
              <a:rPr lang="en-US" dirty="0">
                <a:ea typeface="ＭＳ Ｐゴシック" pitchFamily="-111" charset="-128"/>
                <a:cs typeface="ＭＳ Ｐゴシック" pitchFamily="-111" charset="-128"/>
              </a:rPr>
              <a:t>Start with </a:t>
            </a:r>
            <a:r>
              <a:rPr lang="en-US" b="1" dirty="0">
                <a:ea typeface="ＭＳ Ｐゴシック" pitchFamily="-111" charset="-128"/>
                <a:cs typeface="ＭＳ Ｐゴシック" pitchFamily="-111" charset="-128"/>
              </a:rPr>
              <a:t>3</a:t>
            </a:r>
            <a:r>
              <a:rPr lang="en-US" b="1" baseline="30000" dirty="0">
                <a:ea typeface="ＭＳ Ｐゴシック" pitchFamily="-111" charset="-128"/>
                <a:cs typeface="ＭＳ Ｐゴシック" pitchFamily="-111" charset="-128"/>
              </a:rPr>
              <a:t>x</a:t>
            </a:r>
            <a:r>
              <a:rPr lang="en-US" b="1" dirty="0">
                <a:ea typeface="ＭＳ Ｐゴシック" pitchFamily="-111" charset="-128"/>
                <a:cs typeface="ＭＳ Ｐゴシック" pitchFamily="-111" charset="-128"/>
              </a:rPr>
              <a:t>5</a:t>
            </a:r>
            <a:r>
              <a:rPr lang="en-US" b="1" baseline="30000" dirty="0">
                <a:ea typeface="ＭＳ Ｐゴシック" pitchFamily="-111" charset="-128"/>
                <a:cs typeface="ＭＳ Ｐゴシック" pitchFamily="-111" charset="-128"/>
              </a:rPr>
              <a:t>y</a:t>
            </a:r>
            <a:r>
              <a:rPr lang="en-US" b="1" dirty="0">
                <a:ea typeface="ＭＳ Ｐゴシック" pitchFamily="-111" charset="-128"/>
                <a:cs typeface="ＭＳ Ｐゴシック" pitchFamily="-111" charset="-128"/>
              </a:rPr>
              <a:t>7</a:t>
            </a:r>
          </a:p>
          <a:p>
            <a:pPr lvl="1">
              <a:lnSpc>
                <a:spcPct val="90000"/>
              </a:lnSpc>
              <a:buFontTx/>
              <a:buNone/>
            </a:pPr>
            <a:r>
              <a:rPr lang="en-US" b="1" dirty="0"/>
              <a:t>7 • 5 x 	</a:t>
            </a:r>
            <a:r>
              <a:rPr lang="en-US" b="1" dirty="0">
                <a:sym typeface="Symbol" pitchFamily="-111" charset="2"/>
              </a:rPr>
              <a:t></a:t>
            </a:r>
            <a:r>
              <a:rPr lang="en-US" b="1" dirty="0"/>
              <a:t> 	11 x</a:t>
            </a:r>
          </a:p>
          <a:p>
            <a:pPr lvl="1">
              <a:lnSpc>
                <a:spcPct val="90000"/>
              </a:lnSpc>
              <a:buFontTx/>
              <a:buNone/>
            </a:pPr>
            <a:r>
              <a:rPr lang="en-US" b="1" dirty="0"/>
              <a:t>7 x 	</a:t>
            </a:r>
            <a:r>
              <a:rPr lang="en-US" b="1" dirty="0">
                <a:sym typeface="Symbol" pitchFamily="-111" charset="2"/>
              </a:rPr>
              <a:t></a:t>
            </a:r>
            <a:r>
              <a:rPr lang="en-US" b="1" dirty="0"/>
              <a:t> 	13 x</a:t>
            </a:r>
          </a:p>
          <a:p>
            <a:pPr lvl="1">
              <a:lnSpc>
                <a:spcPct val="90000"/>
              </a:lnSpc>
              <a:buFontTx/>
              <a:buNone/>
            </a:pPr>
            <a:r>
              <a:rPr lang="en-US" b="1" dirty="0"/>
              <a:t>11 • 3 x 	</a:t>
            </a:r>
            <a:r>
              <a:rPr lang="en-US" b="1" dirty="0">
                <a:sym typeface="Symbol" pitchFamily="-111" charset="2"/>
              </a:rPr>
              <a:t></a:t>
            </a:r>
            <a:r>
              <a:rPr lang="en-US" b="1" dirty="0"/>
              <a:t> 	7 x</a:t>
            </a:r>
          </a:p>
          <a:p>
            <a:pPr lvl="1">
              <a:lnSpc>
                <a:spcPct val="90000"/>
              </a:lnSpc>
              <a:buFontTx/>
              <a:buNone/>
            </a:pPr>
            <a:r>
              <a:rPr lang="en-US" b="1" dirty="0"/>
              <a:t>11 x 	</a:t>
            </a:r>
            <a:r>
              <a:rPr lang="en-US" b="1" dirty="0">
                <a:sym typeface="Symbol" pitchFamily="-111" charset="2"/>
              </a:rPr>
              <a:t></a:t>
            </a:r>
            <a:r>
              <a:rPr lang="en-US" b="1" dirty="0"/>
              <a:t> 	7 x</a:t>
            </a:r>
          </a:p>
          <a:p>
            <a:pPr lvl="1">
              <a:lnSpc>
                <a:spcPct val="90000"/>
              </a:lnSpc>
              <a:buFontTx/>
              <a:buNone/>
            </a:pPr>
            <a:r>
              <a:rPr lang="en-US" b="1" dirty="0"/>
              <a:t>13 • 3 x 	</a:t>
            </a:r>
            <a:r>
              <a:rPr lang="en-US" b="1" dirty="0">
                <a:sym typeface="Symbol" pitchFamily="-111" charset="2"/>
              </a:rPr>
              <a:t></a:t>
            </a:r>
            <a:r>
              <a:rPr lang="en-US" b="1" dirty="0"/>
              <a:t> 	17 x</a:t>
            </a:r>
          </a:p>
          <a:p>
            <a:pPr lvl="1">
              <a:lnSpc>
                <a:spcPct val="90000"/>
              </a:lnSpc>
              <a:buFontTx/>
              <a:buNone/>
            </a:pPr>
            <a:r>
              <a:rPr lang="en-US" b="1" dirty="0"/>
              <a:t>13 x 	</a:t>
            </a:r>
            <a:r>
              <a:rPr lang="en-US" b="1" dirty="0">
                <a:sym typeface="Symbol" pitchFamily="-111" charset="2"/>
              </a:rPr>
              <a:t></a:t>
            </a:r>
            <a:r>
              <a:rPr lang="en-US" b="1" dirty="0"/>
              <a:t> 	19 x</a:t>
            </a:r>
          </a:p>
          <a:p>
            <a:pPr lvl="1">
              <a:lnSpc>
                <a:spcPct val="90000"/>
              </a:lnSpc>
              <a:buFontTx/>
              <a:buNone/>
            </a:pPr>
            <a:r>
              <a:rPr lang="en-US" b="1" dirty="0"/>
              <a:t>17 x 	</a:t>
            </a:r>
            <a:r>
              <a:rPr lang="en-US" b="1" dirty="0">
                <a:sym typeface="Symbol" pitchFamily="-111" charset="2"/>
              </a:rPr>
              <a:t></a:t>
            </a:r>
            <a:r>
              <a:rPr lang="en-US" b="1" dirty="0"/>
              <a:t> 	13 • 2 x</a:t>
            </a:r>
          </a:p>
          <a:p>
            <a:pPr lvl="1">
              <a:lnSpc>
                <a:spcPct val="90000"/>
              </a:lnSpc>
              <a:buFontTx/>
              <a:buNone/>
            </a:pPr>
            <a:r>
              <a:rPr lang="en-US" b="1" dirty="0"/>
              <a:t>19 x 	</a:t>
            </a:r>
            <a:r>
              <a:rPr lang="en-US" b="1" dirty="0">
                <a:sym typeface="Symbol" pitchFamily="-111" charset="2"/>
              </a:rPr>
              <a:t></a:t>
            </a:r>
            <a:r>
              <a:rPr lang="en-US" b="1" dirty="0"/>
              <a:t> 	x</a:t>
            </a:r>
          </a:p>
        </p:txBody>
      </p:sp>
      <p:sp>
        <p:nvSpPr>
          <p:cNvPr id="318470" name="Date Placeholder 3"/>
          <p:cNvSpPr>
            <a:spLocks noGrp="1"/>
          </p:cNvSpPr>
          <p:nvPr>
            <p:ph type="dt" sz="quarter" idx="10"/>
          </p:nvPr>
        </p:nvSpPr>
        <p:spPr>
          <a:noFill/>
        </p:spPr>
        <p:txBody>
          <a:bodyPr/>
          <a:lstStyle/>
          <a:p>
            <a:fld id="{81AFDD03-F823-8145-9DAA-E38DCDE5AC9E}"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059197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20515" name="Slide Number Placeholder 5"/>
          <p:cNvSpPr>
            <a:spLocks noGrp="1"/>
          </p:cNvSpPr>
          <p:nvPr>
            <p:ph type="sldNum" sz="quarter" idx="12"/>
          </p:nvPr>
        </p:nvSpPr>
        <p:spPr>
          <a:noFill/>
        </p:spPr>
        <p:txBody>
          <a:bodyPr/>
          <a:lstStyle/>
          <a:p>
            <a:fld id="{96FB5197-1DB6-F34D-B698-3917E2702BA3}"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320516"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Analysis of Problem</a:t>
            </a:r>
          </a:p>
        </p:txBody>
      </p:sp>
      <p:sp>
        <p:nvSpPr>
          <p:cNvPr id="320517" name="Rectangle 3"/>
          <p:cNvSpPr>
            <a:spLocks noGrp="1" noChangeArrowheads="1"/>
          </p:cNvSpPr>
          <p:nvPr>
            <p:ph type="body" idx="1"/>
          </p:nvPr>
        </p:nvSpPr>
        <p:spPr/>
        <p:txBody>
          <a:bodyPr/>
          <a:lstStyle/>
          <a:p>
            <a:pPr>
              <a:lnSpc>
                <a:spcPct val="80000"/>
              </a:lnSpc>
            </a:pPr>
            <a:r>
              <a:rPr lang="en-US" sz="2800" dirty="0">
                <a:ea typeface="ＭＳ Ｐゴシック" pitchFamily="-111" charset="-128"/>
                <a:cs typeface="ＭＳ Ｐゴシック" pitchFamily="-111" charset="-128"/>
              </a:rPr>
              <a:t>If we don't obey the ordering here, we could take an input like </a:t>
            </a:r>
            <a:r>
              <a:rPr lang="en-US" sz="2800" b="1" dirty="0">
                <a:ea typeface="ＭＳ Ｐゴシック" pitchFamily="-111" charset="-128"/>
                <a:cs typeface="ＭＳ Ｐゴシック" pitchFamily="-111" charset="-128"/>
              </a:rPr>
              <a:t>3</a:t>
            </a:r>
            <a:r>
              <a:rPr lang="en-US" sz="2800" b="1" baseline="30000" dirty="0">
                <a:ea typeface="ＭＳ Ｐゴシック" pitchFamily="-111" charset="-128"/>
                <a:cs typeface="ＭＳ Ｐゴシック" pitchFamily="-111" charset="-128"/>
              </a:rPr>
              <a:t>5</a:t>
            </a:r>
            <a:r>
              <a:rPr lang="en-US" sz="2800" b="1" dirty="0">
                <a:ea typeface="ＭＳ Ｐゴシック" pitchFamily="-111" charset="-128"/>
                <a:cs typeface="ＭＳ Ｐゴシック" pitchFamily="-111" charset="-128"/>
              </a:rPr>
              <a:t>5</a:t>
            </a:r>
            <a:r>
              <a:rPr lang="en-US" sz="2800" b="1" baseline="30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7</a:t>
            </a:r>
            <a:r>
              <a:rPr lang="en-US" sz="2800" dirty="0">
                <a:ea typeface="ＭＳ Ｐゴシック" pitchFamily="-111" charset="-128"/>
                <a:cs typeface="ＭＳ Ｐゴシック" pitchFamily="-111" charset="-128"/>
              </a:rPr>
              <a:t> and immediately apply the second rule (the one that mimics a failed decrement).  </a:t>
            </a:r>
          </a:p>
          <a:p>
            <a:pPr>
              <a:lnSpc>
                <a:spcPct val="80000"/>
              </a:lnSpc>
            </a:pPr>
            <a:r>
              <a:rPr lang="en-US" sz="2800" dirty="0">
                <a:ea typeface="ＭＳ Ｐゴシック" pitchFamily="-111" charset="-128"/>
                <a:cs typeface="ＭＳ Ｐゴシック" pitchFamily="-111" charset="-128"/>
              </a:rPr>
              <a:t>We then have </a:t>
            </a:r>
            <a:r>
              <a:rPr lang="en-US" sz="2800" b="1" dirty="0">
                <a:ea typeface="ＭＳ Ｐゴシック" pitchFamily="-111" charset="-128"/>
                <a:cs typeface="ＭＳ Ｐゴシック" pitchFamily="-111" charset="-128"/>
              </a:rPr>
              <a:t>3</a:t>
            </a:r>
            <a:r>
              <a:rPr lang="en-US" sz="2800" b="1" baseline="30000" dirty="0">
                <a:ea typeface="ＭＳ Ｐゴシック" pitchFamily="-111" charset="-128"/>
                <a:cs typeface="ＭＳ Ｐゴシック" pitchFamily="-111" charset="-128"/>
              </a:rPr>
              <a:t>5</a:t>
            </a:r>
            <a:r>
              <a:rPr lang="en-US" sz="2800" b="1" dirty="0">
                <a:ea typeface="ＭＳ Ｐゴシック" pitchFamily="-111" charset="-128"/>
                <a:cs typeface="ＭＳ Ｐゴシック" pitchFamily="-111" charset="-128"/>
              </a:rPr>
              <a:t>5</a:t>
            </a:r>
            <a:r>
              <a:rPr lang="en-US" sz="2800" b="1" baseline="30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13</a:t>
            </a:r>
            <a:r>
              <a:rPr lang="en-US" sz="2800" dirty="0">
                <a:ea typeface="ＭＳ Ｐゴシック" pitchFamily="-111" charset="-128"/>
                <a:cs typeface="ＭＳ Ｐゴシック" pitchFamily="-111" charset="-128"/>
              </a:rPr>
              <a:t>, signifying that we will mimic instruction number </a:t>
            </a:r>
            <a:r>
              <a:rPr lang="en-US" sz="2800" b="1" dirty="0">
                <a:ea typeface="ＭＳ Ｐゴシック" pitchFamily="-111" charset="-128"/>
                <a:cs typeface="ＭＳ Ｐゴシック" pitchFamily="-111" charset="-128"/>
              </a:rPr>
              <a:t>3</a:t>
            </a:r>
            <a:r>
              <a:rPr lang="en-US" sz="2800" dirty="0">
                <a:ea typeface="ＭＳ Ｐゴシック" pitchFamily="-111" charset="-128"/>
                <a:cs typeface="ＭＳ Ｐゴシック" pitchFamily="-111" charset="-128"/>
              </a:rPr>
              <a:t>, never having subtracted the </a:t>
            </a:r>
            <a:r>
              <a:rPr lang="en-US" sz="2800" b="1" dirty="0">
                <a:ea typeface="ＭＳ Ｐゴシック" pitchFamily="-111" charset="-128"/>
                <a:cs typeface="ＭＳ Ｐゴシック" pitchFamily="-111" charset="-128"/>
              </a:rPr>
              <a:t>2</a:t>
            </a:r>
            <a:r>
              <a:rPr lang="en-US" sz="2800" dirty="0">
                <a:ea typeface="ＭＳ Ｐゴシック" pitchFamily="-111" charset="-128"/>
                <a:cs typeface="ＭＳ Ｐゴシック" pitchFamily="-111" charset="-128"/>
              </a:rPr>
              <a:t> from </a:t>
            </a:r>
            <a:r>
              <a:rPr lang="en-US" sz="2800" b="1" dirty="0">
                <a:ea typeface="ＭＳ Ｐゴシック" pitchFamily="-111" charset="-128"/>
                <a:cs typeface="ＭＳ Ｐゴシック" pitchFamily="-111" charset="-128"/>
              </a:rPr>
              <a:t>5</a:t>
            </a:r>
            <a:r>
              <a:rPr lang="en-US" sz="2800" dirty="0">
                <a:ea typeface="ＭＳ Ｐゴシック" pitchFamily="-111" charset="-128"/>
                <a:cs typeface="ＭＳ Ｐゴシック" pitchFamily="-111" charset="-128"/>
              </a:rPr>
              <a:t>.  </a:t>
            </a:r>
          </a:p>
          <a:p>
            <a:pPr>
              <a:lnSpc>
                <a:spcPct val="80000"/>
              </a:lnSpc>
            </a:pPr>
            <a:r>
              <a:rPr lang="en-US" sz="2800" dirty="0">
                <a:ea typeface="ＭＳ Ｐゴシック" pitchFamily="-111" charset="-128"/>
                <a:cs typeface="ＭＳ Ｐゴシック" pitchFamily="-111" charset="-128"/>
              </a:rPr>
              <a:t>Now, we mimic copying </a:t>
            </a:r>
            <a:r>
              <a:rPr lang="en-US" sz="2800" b="1" dirty="0">
                <a:ea typeface="ＭＳ Ｐゴシック" pitchFamily="-111" charset="-128"/>
                <a:cs typeface="ＭＳ Ｐゴシック" pitchFamily="-111" charset="-128"/>
              </a:rPr>
              <a:t>r2</a:t>
            </a:r>
            <a:r>
              <a:rPr lang="en-US" sz="2800" dirty="0">
                <a:ea typeface="ＭＳ Ｐゴシック" pitchFamily="-111" charset="-128"/>
                <a:cs typeface="ＭＳ Ｐゴシック" pitchFamily="-111" charset="-128"/>
              </a:rPr>
              <a:t> to </a:t>
            </a:r>
            <a:r>
              <a:rPr lang="en-US" sz="2800" b="1" dirty="0">
                <a:ea typeface="ＭＳ Ｐゴシック" pitchFamily="-111" charset="-128"/>
                <a:cs typeface="ＭＳ Ｐゴシック" pitchFamily="-111" charset="-128"/>
              </a:rPr>
              <a:t>r1</a:t>
            </a:r>
            <a:r>
              <a:rPr lang="en-US" sz="2800" dirty="0">
                <a:ea typeface="ＭＳ Ｐゴシック" pitchFamily="-111" charset="-128"/>
                <a:cs typeface="ＭＳ Ｐゴシック" pitchFamily="-111" charset="-128"/>
              </a:rPr>
              <a:t> and get </a:t>
            </a:r>
            <a:r>
              <a:rPr lang="en-US" sz="2800" b="1" dirty="0">
                <a:ea typeface="ＭＳ Ｐゴシック" pitchFamily="-111" charset="-128"/>
                <a:cs typeface="ＭＳ Ｐゴシック" pitchFamily="-111" charset="-128"/>
              </a:rPr>
              <a:t>2</a:t>
            </a:r>
            <a:r>
              <a:rPr lang="en-US" sz="2800" b="1" baseline="30000" dirty="0">
                <a:ea typeface="ＭＳ Ｐゴシック" pitchFamily="-111" charset="-128"/>
                <a:cs typeface="ＭＳ Ｐゴシック" pitchFamily="-111" charset="-128"/>
              </a:rPr>
              <a:t>5</a:t>
            </a:r>
            <a:r>
              <a:rPr lang="en-US" sz="2800" b="1" dirty="0">
                <a:ea typeface="ＭＳ Ｐゴシック" pitchFamily="-111" charset="-128"/>
                <a:cs typeface="ＭＳ Ｐゴシック" pitchFamily="-111" charset="-128"/>
              </a:rPr>
              <a:t>5</a:t>
            </a:r>
            <a:r>
              <a:rPr lang="en-US" sz="2800" b="1" baseline="30000" dirty="0">
                <a:ea typeface="ＭＳ Ｐゴシック" pitchFamily="-111" charset="-128"/>
                <a:cs typeface="ＭＳ Ｐゴシック" pitchFamily="-111" charset="-128"/>
              </a:rPr>
              <a:t>2</a:t>
            </a:r>
            <a:r>
              <a:rPr lang="en-US" sz="2800" b="1" dirty="0">
                <a:ea typeface="ＭＳ Ｐゴシック" pitchFamily="-111" charset="-128"/>
                <a:cs typeface="ＭＳ Ｐゴシック" pitchFamily="-111" charset="-128"/>
              </a:rPr>
              <a:t>19</a:t>
            </a:r>
            <a:r>
              <a:rPr lang="en-US" sz="2800" dirty="0">
                <a:ea typeface="ＭＳ Ｐゴシック" pitchFamily="-111" charset="-128"/>
                <a:cs typeface="ＭＳ Ｐゴシック" pitchFamily="-111" charset="-128"/>
              </a:rPr>
              <a:t> . </a:t>
            </a:r>
          </a:p>
          <a:p>
            <a:pPr>
              <a:lnSpc>
                <a:spcPct val="80000"/>
              </a:lnSpc>
            </a:pPr>
            <a:r>
              <a:rPr lang="en-US" sz="2800" dirty="0">
                <a:ea typeface="ＭＳ Ｐゴシック" pitchFamily="-111" charset="-128"/>
                <a:cs typeface="ＭＳ Ｐゴシック" pitchFamily="-111" charset="-128"/>
              </a:rPr>
              <a:t>We then remove the </a:t>
            </a:r>
            <a:r>
              <a:rPr lang="en-US" sz="2800" b="1" dirty="0">
                <a:ea typeface="ＭＳ Ｐゴシック" pitchFamily="-111" charset="-128"/>
                <a:cs typeface="ＭＳ Ｐゴシック" pitchFamily="-111" charset="-128"/>
              </a:rPr>
              <a:t>19</a:t>
            </a:r>
            <a:r>
              <a:rPr lang="en-US" sz="2800" dirty="0">
                <a:ea typeface="ＭＳ Ｐゴシック" pitchFamily="-111" charset="-128"/>
                <a:cs typeface="ＭＳ Ｐゴシック" pitchFamily="-111" charset="-128"/>
              </a:rPr>
              <a:t> and have the wrong answer.</a:t>
            </a:r>
          </a:p>
        </p:txBody>
      </p:sp>
      <p:sp>
        <p:nvSpPr>
          <p:cNvPr id="320518" name="Date Placeholder 3"/>
          <p:cNvSpPr>
            <a:spLocks noGrp="1"/>
          </p:cNvSpPr>
          <p:nvPr>
            <p:ph type="dt" sz="quarter" idx="10"/>
          </p:nvPr>
        </p:nvSpPr>
        <p:spPr>
          <a:noFill/>
        </p:spPr>
        <p:txBody>
          <a:bodyPr/>
          <a:lstStyle/>
          <a:p>
            <a:fld id="{C801A69F-48DE-D045-A121-7993B9980A94}"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36326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4"/>
          <p:cNvSpPr>
            <a:spLocks noGrp="1" noChangeArrowheads="1"/>
          </p:cNvSpPr>
          <p:nvPr>
            <p:ph type="ctrTitle"/>
          </p:nvPr>
        </p:nvSpPr>
        <p:spPr/>
        <p:txBody>
          <a:bodyPr/>
          <a:lstStyle/>
          <a:p>
            <a:r>
              <a:rPr lang="en-US" dirty="0">
                <a:solidFill>
                  <a:srgbClr val="009900"/>
                </a:solidFill>
                <a:ea typeface="ＭＳ Ｐゴシック" pitchFamily="-111" charset="-128"/>
                <a:cs typeface="ＭＳ Ｐゴシック" pitchFamily="-111" charset="-128"/>
              </a:rPr>
              <a:t>FACTOR </a:t>
            </a:r>
            <a:r>
              <a:rPr lang="en-US" dirty="0">
                <a:solidFill>
                  <a:srgbClr val="009900"/>
                </a:solidFill>
                <a:ea typeface="ＭＳ Ｐゴシック" pitchFamily="-111" charset="-128"/>
                <a:cs typeface="ＭＳ Ｐゴシック" pitchFamily="-111" charset="-128"/>
                <a:sym typeface="Symbol" pitchFamily="-111" charset="2"/>
              </a:rPr>
              <a:t></a:t>
            </a:r>
            <a:r>
              <a:rPr lang="en-US" dirty="0">
                <a:solidFill>
                  <a:srgbClr val="009900"/>
                </a:solidFill>
                <a:ea typeface="ＭＳ Ｐゴシック" pitchFamily="-111" charset="-128"/>
                <a:cs typeface="ＭＳ Ｐゴシック" pitchFamily="-111" charset="-128"/>
              </a:rPr>
              <a:t> RECURSIVE</a:t>
            </a:r>
          </a:p>
        </p:txBody>
      </p:sp>
      <p:sp>
        <p:nvSpPr>
          <p:cNvPr id="322563" name="Rectangle 5"/>
          <p:cNvSpPr>
            <a:spLocks noGrp="1" noChangeArrowheads="1"/>
          </p:cNvSpPr>
          <p:nvPr>
            <p:ph type="subTitle" idx="1"/>
          </p:nvPr>
        </p:nvSpPr>
        <p:spPr/>
        <p:txBody>
          <a:bodyPr/>
          <a:lstStyle/>
          <a:p>
            <a:endParaRPr lang="en-US">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333147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24611" name="Slide Number Placeholder 5"/>
          <p:cNvSpPr>
            <a:spLocks noGrp="1"/>
          </p:cNvSpPr>
          <p:nvPr>
            <p:ph type="sldNum" sz="quarter" idx="12"/>
          </p:nvPr>
        </p:nvSpPr>
        <p:spPr>
          <a:noFill/>
        </p:spPr>
        <p:txBody>
          <a:bodyPr/>
          <a:lstStyle/>
          <a:p>
            <a:fld id="{14668C3C-3924-8645-A110-76D116A3A46A}"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324612"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Universal Machine</a:t>
            </a:r>
          </a:p>
        </p:txBody>
      </p:sp>
      <p:sp>
        <p:nvSpPr>
          <p:cNvPr id="324613" name="Rectangle 3"/>
          <p:cNvSpPr>
            <a:spLocks noGrp="1" noChangeArrowheads="1"/>
          </p:cNvSpPr>
          <p:nvPr>
            <p:ph type="body" idx="1"/>
          </p:nvPr>
        </p:nvSpPr>
        <p:spPr/>
        <p:txBody>
          <a:bodyPr/>
          <a:lstStyle/>
          <a:p>
            <a:r>
              <a:rPr lang="en-US" sz="2800">
                <a:ea typeface="ＭＳ Ｐゴシック" pitchFamily="-111" charset="-128"/>
                <a:cs typeface="ＭＳ Ｐゴシック" pitchFamily="-111" charset="-128"/>
              </a:rPr>
              <a:t>In the process of doing this reduction, we will build a Universal Machine.  </a:t>
            </a:r>
          </a:p>
          <a:p>
            <a:r>
              <a:rPr lang="en-US" sz="2800">
                <a:ea typeface="ＭＳ Ｐゴシック" pitchFamily="-111" charset="-128"/>
                <a:cs typeface="ＭＳ Ｐゴシック" pitchFamily="-111" charset="-128"/>
              </a:rPr>
              <a:t>This is a single recursive function with two arguments.  The first specifies the factor system (encoded) and the second the argument to this factor system.  </a:t>
            </a:r>
          </a:p>
          <a:p>
            <a:r>
              <a:rPr lang="en-US" sz="2800">
                <a:ea typeface="ＭＳ Ｐゴシック" pitchFamily="-111" charset="-128"/>
                <a:cs typeface="ＭＳ Ｐゴシック" pitchFamily="-111" charset="-128"/>
              </a:rPr>
              <a:t>The Universal Machine will then simulate the given machine on the selected input.</a:t>
            </a:r>
          </a:p>
        </p:txBody>
      </p:sp>
      <p:sp>
        <p:nvSpPr>
          <p:cNvPr id="324614" name="Date Placeholder 3"/>
          <p:cNvSpPr>
            <a:spLocks noGrp="1"/>
          </p:cNvSpPr>
          <p:nvPr>
            <p:ph type="dt" sz="quarter" idx="10"/>
          </p:nvPr>
        </p:nvSpPr>
        <p:spPr>
          <a:noFill/>
        </p:spPr>
        <p:txBody>
          <a:bodyPr/>
          <a:lstStyle/>
          <a:p>
            <a:fld id="{D05F9508-9AEA-5B40-812F-B1378407C8CA}"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165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9"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26660" name="Slide Number Placeholder 5"/>
          <p:cNvSpPr>
            <a:spLocks noGrp="1"/>
          </p:cNvSpPr>
          <p:nvPr>
            <p:ph type="sldNum" sz="quarter" idx="12"/>
          </p:nvPr>
        </p:nvSpPr>
        <p:spPr>
          <a:noFill/>
        </p:spPr>
        <p:txBody>
          <a:bodyPr/>
          <a:lstStyle/>
          <a:p>
            <a:fld id="{E07DA33C-97E7-F94B-95B5-255AE3902993}"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326661"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Encoding FRS</a:t>
            </a:r>
          </a:p>
        </p:txBody>
      </p:sp>
      <p:sp>
        <p:nvSpPr>
          <p:cNvPr id="326662" name="Rectangle 3"/>
          <p:cNvSpPr>
            <a:spLocks noGrp="1" noChangeArrowheads="1"/>
          </p:cNvSpPr>
          <p:nvPr>
            <p:ph type="body" idx="1"/>
          </p:nvPr>
        </p:nvSpPr>
        <p:spPr/>
        <p:txBody>
          <a:bodyPr/>
          <a:lstStyle/>
          <a:p>
            <a:r>
              <a:rPr lang="en-US" dirty="0">
                <a:ea typeface="ＭＳ Ｐゴシック" pitchFamily="-111" charset="-128"/>
                <a:cs typeface="ＭＳ Ｐゴシック" pitchFamily="-111" charset="-128"/>
              </a:rPr>
              <a:t>Let </a:t>
            </a:r>
            <a:r>
              <a:rPr lang="en-US" b="1" dirty="0">
                <a:ea typeface="ＭＳ Ｐゴシック" pitchFamily="-111" charset="-128"/>
                <a:cs typeface="ＭＳ Ｐゴシック" pitchFamily="-111" charset="-128"/>
              </a:rPr>
              <a:t>(n, ((a</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,b</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 (a</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,b</a:t>
            </a:r>
            <a:r>
              <a:rPr lang="en-US" b="1" baseline="-25000" dirty="0">
                <a:ea typeface="ＭＳ Ｐゴシック" pitchFamily="-111" charset="-128"/>
                <a:cs typeface="ＭＳ Ｐゴシック" pitchFamily="-111" charset="-128"/>
              </a:rPr>
              <a:t>2</a:t>
            </a:r>
            <a:r>
              <a:rPr lang="en-US" b="1" dirty="0">
                <a:ea typeface="ＭＳ Ｐゴシック" pitchFamily="-111" charset="-128"/>
                <a:cs typeface="ＭＳ Ｐゴシック" pitchFamily="-111" charset="-128"/>
              </a:rPr>
              <a:t>), … ,(</a:t>
            </a:r>
            <a:r>
              <a:rPr lang="en-US" b="1" dirty="0" err="1">
                <a:ea typeface="ＭＳ Ｐゴシック" pitchFamily="-111" charset="-128"/>
                <a:cs typeface="ＭＳ Ｐゴシック" pitchFamily="-111" charset="-128"/>
              </a:rPr>
              <a:t>a</a:t>
            </a:r>
            <a:r>
              <a:rPr lang="en-US" b="1" baseline="-25000" dirty="0" err="1">
                <a:ea typeface="ＭＳ Ｐゴシック" pitchFamily="-111" charset="-128"/>
                <a:cs typeface="ＭＳ Ｐゴシック" pitchFamily="-111" charset="-128"/>
              </a:rPr>
              <a:t>n</a:t>
            </a:r>
            <a:r>
              <a:rPr lang="en-US" b="1" dirty="0" err="1">
                <a:ea typeface="ＭＳ Ｐゴシック" pitchFamily="-111" charset="-128"/>
                <a:cs typeface="ＭＳ Ｐゴシック" pitchFamily="-111" charset="-128"/>
              </a:rPr>
              <a:t>,b</a:t>
            </a:r>
            <a:r>
              <a:rPr lang="en-US" b="1" baseline="-25000" dirty="0" err="1">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be some factor replacement system, where </a:t>
            </a:r>
            <a:r>
              <a:rPr lang="en-US" b="1" dirty="0">
                <a:ea typeface="ＭＳ Ｐゴシック" pitchFamily="-111" charset="-128"/>
                <a:cs typeface="ＭＳ Ｐゴシック" pitchFamily="-111" charset="-128"/>
              </a:rPr>
              <a:t>(</a:t>
            </a:r>
            <a:r>
              <a:rPr lang="en-US" b="1" dirty="0" err="1">
                <a:ea typeface="ＭＳ Ｐゴシック" pitchFamily="-111" charset="-128"/>
                <a:cs typeface="ＭＳ Ｐゴシック" pitchFamily="-111" charset="-128"/>
              </a:rPr>
              <a:t>a</a:t>
            </a:r>
            <a:r>
              <a:rPr lang="en-US" b="1" baseline="-25000" dirty="0" err="1">
                <a:ea typeface="ＭＳ Ｐゴシック" pitchFamily="-111" charset="-128"/>
                <a:cs typeface="ＭＳ Ｐゴシック" pitchFamily="-111" charset="-128"/>
              </a:rPr>
              <a:t>i</a:t>
            </a:r>
            <a:r>
              <a:rPr lang="en-US" b="1" dirty="0" err="1">
                <a:ea typeface="ＭＳ Ｐゴシック" pitchFamily="-111" charset="-128"/>
                <a:cs typeface="ＭＳ Ｐゴシック" pitchFamily="-111" charset="-128"/>
              </a:rPr>
              <a:t>,b</a:t>
            </a:r>
            <a:r>
              <a:rPr lang="en-US" b="1" baseline="-25000" dirty="0" err="1">
                <a:ea typeface="ＭＳ Ｐゴシック" pitchFamily="-111" charset="-128"/>
                <a:cs typeface="ＭＳ Ｐゴシック" pitchFamily="-111" charset="-128"/>
              </a:rPr>
              <a:t>i</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means that the </a:t>
            </a:r>
            <a:r>
              <a:rPr lang="en-US" b="1" dirty="0" err="1">
                <a:ea typeface="ＭＳ Ｐゴシック" pitchFamily="-111" charset="-128"/>
                <a:cs typeface="ＭＳ Ｐゴシック" pitchFamily="-111" charset="-128"/>
              </a:rPr>
              <a:t>i</a:t>
            </a:r>
            <a:r>
              <a:rPr lang="en-US" dirty="0" err="1">
                <a:ea typeface="ＭＳ Ｐゴシック" pitchFamily="-111" charset="-128"/>
                <a:cs typeface="ＭＳ Ｐゴシック" pitchFamily="-111" charset="-128"/>
              </a:rPr>
              <a:t>-th</a:t>
            </a:r>
            <a:r>
              <a:rPr lang="en-US" dirty="0">
                <a:ea typeface="ＭＳ Ｐゴシック" pitchFamily="-111" charset="-128"/>
                <a:cs typeface="ＭＳ Ｐゴシック" pitchFamily="-111" charset="-128"/>
              </a:rPr>
              <a:t> rule is</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a</a:t>
            </a:r>
            <a:r>
              <a:rPr lang="en-US" b="1" baseline="-25000" dirty="0" err="1">
                <a:ea typeface="ＭＳ Ｐゴシック" pitchFamily="-111" charset="-128"/>
                <a:cs typeface="ＭＳ Ｐゴシック" pitchFamily="-111" charset="-128"/>
              </a:rPr>
              <a:t>i</a:t>
            </a:r>
            <a:r>
              <a:rPr lang="en-US" b="1" dirty="0" err="1">
                <a:ea typeface="ＭＳ Ｐゴシック" pitchFamily="-111" charset="-128"/>
                <a:cs typeface="ＭＳ Ｐゴシック" pitchFamily="-111" charset="-128"/>
              </a:rPr>
              <a:t>x</a:t>
            </a:r>
            <a:r>
              <a:rPr lang="en-US" b="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a:t>
            </a:r>
            <a:r>
              <a:rPr lang="en-US" b="1" dirty="0" err="1">
                <a:ea typeface="ＭＳ Ｐゴシック" pitchFamily="-111" charset="-128"/>
                <a:cs typeface="ＭＳ Ｐゴシック" pitchFamily="-111" charset="-128"/>
              </a:rPr>
              <a:t>b</a:t>
            </a:r>
            <a:r>
              <a:rPr lang="en-US" b="1" baseline="-25000" dirty="0" err="1">
                <a:ea typeface="ＭＳ Ｐゴシック" pitchFamily="-111" charset="-128"/>
                <a:cs typeface="ＭＳ Ｐゴシック" pitchFamily="-111" charset="-128"/>
              </a:rPr>
              <a:t>i</a:t>
            </a:r>
            <a:r>
              <a:rPr lang="en-US" b="1" dirty="0" err="1">
                <a:ea typeface="ＭＳ Ｐゴシック" pitchFamily="-111" charset="-128"/>
                <a:cs typeface="ＭＳ Ｐゴシック" pitchFamily="-111" charset="-128"/>
              </a:rPr>
              <a:t>x</a:t>
            </a:r>
            <a:endParaRPr lang="en-US" b="1" dirty="0">
              <a:ea typeface="ＭＳ Ｐゴシック" pitchFamily="-111" charset="-128"/>
              <a:cs typeface="ＭＳ Ｐゴシック" pitchFamily="-111" charset="-128"/>
            </a:endParaRPr>
          </a:p>
          <a:p>
            <a:r>
              <a:rPr lang="en-US" dirty="0">
                <a:ea typeface="ＭＳ Ｐゴシック" pitchFamily="-111" charset="-128"/>
                <a:cs typeface="ＭＳ Ｐゴシック" pitchFamily="-111" charset="-128"/>
              </a:rPr>
              <a:t>Encode this machine by the number </a:t>
            </a:r>
            <a:r>
              <a:rPr lang="en-US" b="1" dirty="0">
                <a:ea typeface="ＭＳ Ｐゴシック" pitchFamily="-111" charset="-128"/>
                <a:cs typeface="ＭＳ Ｐゴシック" pitchFamily="-111" charset="-128"/>
              </a:rPr>
              <a:t>F</a:t>
            </a:r>
            <a:r>
              <a:rPr lang="en-US" dirty="0">
                <a:ea typeface="ＭＳ Ｐゴシック" pitchFamily="-111" charset="-128"/>
                <a:cs typeface="ＭＳ Ｐゴシック" pitchFamily="-111" charset="-128"/>
              </a:rPr>
              <a:t>,</a:t>
            </a:r>
            <a:br>
              <a:rPr lang="en-US"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endParaRPr lang="en-US" dirty="0">
              <a:ea typeface="ＭＳ Ｐゴシック" pitchFamily="-111" charset="-128"/>
              <a:cs typeface="ＭＳ Ｐゴシック" pitchFamily="-111" charset="-128"/>
            </a:endParaRPr>
          </a:p>
        </p:txBody>
      </p:sp>
      <p:sp>
        <p:nvSpPr>
          <p:cNvPr id="326663"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sz="1800"/>
          </a:p>
        </p:txBody>
      </p:sp>
      <p:graphicFrame>
        <p:nvGraphicFramePr>
          <p:cNvPr id="326658" name="Object 4"/>
          <p:cNvGraphicFramePr>
            <a:graphicFrameLocks noChangeAspect="1"/>
          </p:cNvGraphicFramePr>
          <p:nvPr/>
        </p:nvGraphicFramePr>
        <p:xfrm>
          <a:off x="685800" y="4343400"/>
          <a:ext cx="7396163" cy="949325"/>
        </p:xfrm>
        <a:graphic>
          <a:graphicData uri="http://schemas.openxmlformats.org/presentationml/2006/ole">
            <mc:AlternateContent xmlns:mc="http://schemas.openxmlformats.org/markup-compatibility/2006">
              <mc:Choice xmlns:v="urn:schemas-microsoft-com:vml" Requires="v">
                <p:oleObj spid="_x0000_s211244" name="Equation" r:id="rId4" imgW="2679700" imgH="342900" progId="Word.Picture.8">
                  <p:embed/>
                </p:oleObj>
              </mc:Choice>
              <mc:Fallback>
                <p:oleObj name="Equation" r:id="rId4" imgW="2679700" imgH="34290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4343400"/>
                        <a:ext cx="7396163" cy="9493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26664" name="Date Placeholder 3"/>
          <p:cNvSpPr>
            <a:spLocks noGrp="1"/>
          </p:cNvSpPr>
          <p:nvPr>
            <p:ph type="dt" sz="quarter" idx="10"/>
          </p:nvPr>
        </p:nvSpPr>
        <p:spPr>
          <a:noFill/>
        </p:spPr>
        <p:txBody>
          <a:bodyPr/>
          <a:lstStyle/>
          <a:p>
            <a:fld id="{E648C80F-DAA3-8E40-B9AA-3144F6570AF9}"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539626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28707" name="Slide Number Placeholder 5"/>
          <p:cNvSpPr>
            <a:spLocks noGrp="1"/>
          </p:cNvSpPr>
          <p:nvPr>
            <p:ph type="sldNum" sz="quarter" idx="12"/>
          </p:nvPr>
        </p:nvSpPr>
        <p:spPr>
          <a:noFill/>
        </p:spPr>
        <p:txBody>
          <a:bodyPr/>
          <a:lstStyle/>
          <a:p>
            <a:fld id="{50C7700B-0BB3-6B43-8398-282622E9E519}"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328708"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Simulation by Recursive # 1</a:t>
            </a:r>
          </a:p>
        </p:txBody>
      </p:sp>
      <p:sp>
        <p:nvSpPr>
          <p:cNvPr id="328709" name="Rectangle 3"/>
          <p:cNvSpPr>
            <a:spLocks noGrp="1" noChangeArrowheads="1"/>
          </p:cNvSpPr>
          <p:nvPr>
            <p:ph type="body" idx="1"/>
          </p:nvPr>
        </p:nvSpPr>
        <p:spPr/>
        <p:txBody>
          <a:bodyPr/>
          <a:lstStyle/>
          <a:p>
            <a:pPr>
              <a:lnSpc>
                <a:spcPct val="90000"/>
              </a:lnSpc>
            </a:pPr>
            <a:r>
              <a:rPr lang="en-US" sz="2000" dirty="0">
                <a:ea typeface="ＭＳ Ｐゴシック" pitchFamily="-111" charset="-128"/>
                <a:cs typeface="ＭＳ Ｐゴシック" pitchFamily="-111" charset="-128"/>
              </a:rPr>
              <a:t>We can determine the rule of </a:t>
            </a:r>
            <a:r>
              <a:rPr lang="en-US" sz="2000" b="1" dirty="0">
                <a:ea typeface="ＭＳ Ｐゴシック" pitchFamily="-111" charset="-128"/>
                <a:cs typeface="ＭＳ Ｐゴシック" pitchFamily="-111" charset="-128"/>
              </a:rPr>
              <a:t>F</a:t>
            </a:r>
            <a:r>
              <a:rPr lang="en-US" sz="2000" dirty="0">
                <a:ea typeface="ＭＳ Ｐゴシック" pitchFamily="-111" charset="-128"/>
                <a:cs typeface="ＭＳ Ｐゴシック" pitchFamily="-111" charset="-128"/>
              </a:rPr>
              <a:t> that applies to </a:t>
            </a:r>
            <a:r>
              <a:rPr lang="en-US" sz="2000" b="1" dirty="0">
                <a:ea typeface="ＭＳ Ｐゴシック" pitchFamily="-111" charset="-128"/>
                <a:cs typeface="ＭＳ Ｐゴシック" pitchFamily="-111" charset="-128"/>
              </a:rPr>
              <a:t>x</a:t>
            </a:r>
            <a:r>
              <a:rPr lang="en-US" sz="2000" dirty="0">
                <a:ea typeface="ＭＳ Ｐゴシック" pitchFamily="-111" charset="-128"/>
                <a:cs typeface="ＭＳ Ｐゴシック" pitchFamily="-111" charset="-128"/>
              </a:rPr>
              <a:t> by</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rPr>
              <a:t>RULE(F, x) = </a:t>
            </a:r>
            <a:r>
              <a:rPr lang="en-US" sz="2000" b="1" dirty="0">
                <a:ea typeface="ＭＳ Ｐゴシック" pitchFamily="-111" charset="-128"/>
                <a:cs typeface="ＭＳ Ｐゴシック" pitchFamily="-111" charset="-128"/>
                <a:sym typeface="Symbol" pitchFamily="-111" charset="2"/>
              </a:rPr>
              <a:t></a:t>
            </a:r>
            <a:r>
              <a:rPr lang="en-US" sz="2000" b="1" dirty="0">
                <a:ea typeface="ＭＳ Ｐゴシック" pitchFamily="-111" charset="-128"/>
                <a:cs typeface="ＭＳ Ｐゴシック" pitchFamily="-111" charset="-128"/>
              </a:rPr>
              <a:t> z (1 ≤ z ≤ </a:t>
            </a:r>
            <a:r>
              <a:rPr lang="en-US" sz="2000" b="1" dirty="0" err="1">
                <a:ea typeface="ＭＳ Ｐゴシック" pitchFamily="-111" charset="-128"/>
                <a:cs typeface="ＭＳ Ｐゴシック" pitchFamily="-111" charset="-128"/>
              </a:rPr>
              <a:t>exp</a:t>
            </a:r>
            <a:r>
              <a:rPr lang="en-US" sz="2000" b="1" dirty="0">
                <a:ea typeface="ＭＳ Ｐゴシック" pitchFamily="-111" charset="-128"/>
                <a:cs typeface="ＭＳ Ｐゴシック" pitchFamily="-111" charset="-128"/>
              </a:rPr>
              <a:t>(F, 0)+1) [ </a:t>
            </a:r>
            <a:r>
              <a:rPr lang="en-US" sz="2000" b="1" dirty="0" err="1">
                <a:ea typeface="ＭＳ Ｐゴシック" pitchFamily="-111" charset="-128"/>
                <a:cs typeface="ＭＳ Ｐゴシック" pitchFamily="-111" charset="-128"/>
              </a:rPr>
              <a:t>exp</a:t>
            </a:r>
            <a:r>
              <a:rPr lang="en-US" sz="2000" b="1" dirty="0">
                <a:ea typeface="ＭＳ Ｐゴシック" pitchFamily="-111" charset="-128"/>
                <a:cs typeface="ＭＳ Ｐゴシック" pitchFamily="-111" charset="-128"/>
              </a:rPr>
              <a:t>(F, 2*z-1) | x ]</a:t>
            </a:r>
          </a:p>
          <a:p>
            <a:pPr>
              <a:lnSpc>
                <a:spcPct val="90000"/>
              </a:lnSpc>
            </a:pPr>
            <a:r>
              <a:rPr lang="en-US" sz="2000" dirty="0">
                <a:ea typeface="ＭＳ Ｐゴシック" pitchFamily="-111" charset="-128"/>
                <a:cs typeface="ＭＳ Ｐゴシック" pitchFamily="-111" charset="-128"/>
              </a:rPr>
              <a:t>Note: if </a:t>
            </a:r>
            <a:r>
              <a:rPr lang="en-US" sz="2000" b="1" dirty="0">
                <a:ea typeface="ＭＳ Ｐゴシック" pitchFamily="-111" charset="-128"/>
                <a:cs typeface="ＭＳ Ｐゴシック" pitchFamily="-111" charset="-128"/>
              </a:rPr>
              <a:t>x</a:t>
            </a:r>
            <a:r>
              <a:rPr lang="en-US" sz="2000" dirty="0">
                <a:ea typeface="ＭＳ Ｐゴシック" pitchFamily="-111" charset="-128"/>
                <a:cs typeface="ＭＳ Ｐゴシック" pitchFamily="-111" charset="-128"/>
              </a:rPr>
              <a:t> is divisible by </a:t>
            </a:r>
            <a:r>
              <a:rPr lang="en-US" sz="2000" b="1" dirty="0" err="1">
                <a:ea typeface="ＭＳ Ｐゴシック" pitchFamily="-111" charset="-128"/>
                <a:cs typeface="ＭＳ Ｐゴシック" pitchFamily="-111" charset="-128"/>
              </a:rPr>
              <a:t>a</a:t>
            </a:r>
            <a:r>
              <a:rPr lang="en-US" sz="2000" b="1" baseline="-25000" dirty="0" err="1">
                <a:ea typeface="ＭＳ Ｐゴシック" pitchFamily="-111" charset="-128"/>
                <a:cs typeface="ＭＳ Ｐゴシック" pitchFamily="-111" charset="-128"/>
              </a:rPr>
              <a:t>i</a:t>
            </a:r>
            <a:r>
              <a:rPr lang="en-US" sz="2000" dirty="0">
                <a:ea typeface="ＭＳ Ｐゴシック" pitchFamily="-111" charset="-128"/>
                <a:cs typeface="ＭＳ Ｐゴシック" pitchFamily="-111" charset="-128"/>
              </a:rPr>
              <a:t>, and </a:t>
            </a:r>
            <a:r>
              <a:rPr lang="en-US" sz="2000" b="1" dirty="0" err="1">
                <a:ea typeface="ＭＳ Ｐゴシック" pitchFamily="-111" charset="-128"/>
                <a:cs typeface="ＭＳ Ｐゴシック" pitchFamily="-111" charset="-128"/>
              </a:rPr>
              <a:t>i</a:t>
            </a:r>
            <a:r>
              <a:rPr lang="en-US" sz="2000" dirty="0">
                <a:ea typeface="ＭＳ Ｐゴシック" pitchFamily="-111" charset="-128"/>
                <a:cs typeface="ＭＳ Ｐゴシック" pitchFamily="-111" charset="-128"/>
              </a:rPr>
              <a:t> is the least integer for which this is true, then </a:t>
            </a:r>
            <a:r>
              <a:rPr lang="en-US" sz="2000" b="1" dirty="0" err="1">
                <a:ea typeface="ＭＳ Ｐゴシック" pitchFamily="-111" charset="-128"/>
                <a:cs typeface="ＭＳ Ｐゴシック" pitchFamily="-111" charset="-128"/>
              </a:rPr>
              <a:t>exp</a:t>
            </a:r>
            <a:r>
              <a:rPr lang="en-US" sz="2000" b="1" dirty="0">
                <a:ea typeface="ＭＳ Ｐゴシック" pitchFamily="-111" charset="-128"/>
                <a:cs typeface="ＭＳ Ｐゴシック" pitchFamily="-111" charset="-128"/>
              </a:rPr>
              <a:t>(F,2*i-1) = </a:t>
            </a:r>
            <a:r>
              <a:rPr lang="en-US" sz="2000" b="1" dirty="0" err="1">
                <a:ea typeface="ＭＳ Ｐゴシック" pitchFamily="-111" charset="-128"/>
                <a:cs typeface="ＭＳ Ｐゴシック" pitchFamily="-111" charset="-128"/>
              </a:rPr>
              <a:t>a</a:t>
            </a:r>
            <a:r>
              <a:rPr lang="en-US" sz="2000" b="1" baseline="-25000" dirty="0" err="1">
                <a:ea typeface="ＭＳ Ｐゴシック" pitchFamily="-111" charset="-128"/>
                <a:cs typeface="ＭＳ Ｐゴシック" pitchFamily="-111" charset="-128"/>
              </a:rPr>
              <a:t>i</a:t>
            </a: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where </a:t>
            </a:r>
            <a:r>
              <a:rPr lang="en-US" sz="2000" b="1" dirty="0" err="1">
                <a:ea typeface="ＭＳ Ｐゴシック" pitchFamily="-111" charset="-128"/>
                <a:cs typeface="ＭＳ Ｐゴシック" pitchFamily="-111" charset="-128"/>
              </a:rPr>
              <a:t>a</a:t>
            </a:r>
            <a:r>
              <a:rPr lang="en-US" sz="2000" b="1" baseline="-25000" dirty="0" err="1">
                <a:ea typeface="ＭＳ Ｐゴシック" pitchFamily="-111" charset="-128"/>
                <a:cs typeface="ＭＳ Ｐゴシック" pitchFamily="-111" charset="-128"/>
              </a:rPr>
              <a:t>i</a:t>
            </a:r>
            <a:r>
              <a:rPr lang="en-US" sz="2000" dirty="0">
                <a:ea typeface="ＭＳ Ｐゴシック" pitchFamily="-111" charset="-128"/>
                <a:cs typeface="ＭＳ Ｐゴシック" pitchFamily="-111" charset="-128"/>
              </a:rPr>
              <a:t> is the number of prime factors of </a:t>
            </a:r>
            <a:r>
              <a:rPr lang="en-US" sz="2000" b="1" dirty="0">
                <a:ea typeface="ＭＳ Ｐゴシック" pitchFamily="-111" charset="-128"/>
                <a:cs typeface="ＭＳ Ｐゴシック" pitchFamily="-111" charset="-128"/>
              </a:rPr>
              <a:t>F</a:t>
            </a:r>
            <a:r>
              <a:rPr lang="en-US" sz="2000" dirty="0">
                <a:ea typeface="ＭＳ Ｐゴシック" pitchFamily="-111" charset="-128"/>
                <a:cs typeface="ＭＳ Ｐゴシック" pitchFamily="-111" charset="-128"/>
              </a:rPr>
              <a:t> involving </a:t>
            </a:r>
            <a:r>
              <a:rPr lang="en-US" sz="2000" b="1" dirty="0">
                <a:ea typeface="ＭＳ Ｐゴシック" pitchFamily="-111" charset="-128"/>
                <a:cs typeface="ＭＳ Ｐゴシック" pitchFamily="-111" charset="-128"/>
              </a:rPr>
              <a:t>p</a:t>
            </a:r>
            <a:r>
              <a:rPr lang="en-US" sz="2000" b="1" baseline="-25000" dirty="0">
                <a:ea typeface="ＭＳ Ｐゴシック" pitchFamily="-111" charset="-128"/>
                <a:cs typeface="ＭＳ Ｐゴシック" pitchFamily="-111" charset="-128"/>
              </a:rPr>
              <a:t>2i-1</a:t>
            </a:r>
            <a:r>
              <a:rPr lang="en-US" sz="2000" dirty="0">
                <a:ea typeface="ＭＳ Ｐゴシック" pitchFamily="-111" charset="-128"/>
                <a:cs typeface="ＭＳ Ｐゴシック" pitchFamily="-111" charset="-128"/>
              </a:rPr>
              <a:t>.  Thus, </a:t>
            </a:r>
            <a:r>
              <a:rPr lang="en-US" sz="2000" b="1" dirty="0">
                <a:ea typeface="ＭＳ Ｐゴシック" pitchFamily="-111" charset="-128"/>
                <a:cs typeface="ＭＳ Ｐゴシック" pitchFamily="-111" charset="-128"/>
              </a:rPr>
              <a:t>RULE(</a:t>
            </a:r>
            <a:r>
              <a:rPr lang="en-US" sz="2000" b="1" dirty="0" err="1">
                <a:ea typeface="ＭＳ Ｐゴシック" pitchFamily="-111" charset="-128"/>
                <a:cs typeface="ＭＳ Ｐゴシック" pitchFamily="-111" charset="-128"/>
              </a:rPr>
              <a:t>F,x</a:t>
            </a:r>
            <a:r>
              <a:rPr lang="en-US" sz="2000" b="1" dirty="0">
                <a:ea typeface="ＭＳ Ｐゴシック" pitchFamily="-111" charset="-128"/>
                <a:cs typeface="ＭＳ Ｐゴシック" pitchFamily="-111" charset="-128"/>
              </a:rPr>
              <a:t>) = </a:t>
            </a:r>
            <a:r>
              <a:rPr lang="en-US" sz="2000" b="1" dirty="0" err="1">
                <a:ea typeface="ＭＳ Ｐゴシック" pitchFamily="-111" charset="-128"/>
                <a:cs typeface="ＭＳ Ｐゴシック" pitchFamily="-111" charset="-128"/>
              </a:rPr>
              <a:t>i</a:t>
            </a:r>
            <a:r>
              <a:rPr lang="en-US" sz="2000" dirty="0">
                <a:ea typeface="ＭＳ Ｐゴシック" pitchFamily="-111" charset="-128"/>
                <a:cs typeface="ＭＳ Ｐゴシック" pitchFamily="-111" charset="-128"/>
              </a:rPr>
              <a:t>. </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If x is not divisible by any </a:t>
            </a:r>
            <a:r>
              <a:rPr lang="en-US" sz="2000" b="1" dirty="0" err="1">
                <a:ea typeface="ＭＳ Ｐゴシック" pitchFamily="-111" charset="-128"/>
                <a:cs typeface="ＭＳ Ｐゴシック" pitchFamily="-111" charset="-128"/>
              </a:rPr>
              <a:t>a</a:t>
            </a:r>
            <a:r>
              <a:rPr lang="en-US" sz="2000" b="1" baseline="-25000" dirty="0" err="1">
                <a:ea typeface="ＭＳ Ｐゴシック" pitchFamily="-111" charset="-128"/>
                <a:cs typeface="ＭＳ Ｐゴシック" pitchFamily="-111" charset="-128"/>
              </a:rPr>
              <a:t>i</a:t>
            </a: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rPr>
              <a:t>1≤i≤n</a:t>
            </a:r>
            <a:r>
              <a:rPr lang="en-US" sz="2000" dirty="0">
                <a:ea typeface="ＭＳ Ｐゴシック" pitchFamily="-111" charset="-128"/>
                <a:cs typeface="ＭＳ Ｐゴシック" pitchFamily="-111" charset="-128"/>
              </a:rPr>
              <a:t>, then </a:t>
            </a:r>
            <a:r>
              <a:rPr lang="en-US" sz="2000" b="1" dirty="0">
                <a:ea typeface="ＭＳ Ｐゴシック" pitchFamily="-111" charset="-128"/>
                <a:cs typeface="ＭＳ Ｐゴシック" pitchFamily="-111" charset="-128"/>
              </a:rPr>
              <a:t>x</a:t>
            </a:r>
            <a:r>
              <a:rPr lang="en-US" sz="2000" dirty="0">
                <a:ea typeface="ＭＳ Ｐゴシック" pitchFamily="-111" charset="-128"/>
                <a:cs typeface="ＭＳ Ｐゴシック" pitchFamily="-111" charset="-128"/>
              </a:rPr>
              <a:t> is divisible by </a:t>
            </a:r>
            <a:r>
              <a:rPr lang="en-US" sz="2000" b="1" dirty="0">
                <a:ea typeface="ＭＳ Ｐゴシック" pitchFamily="-111" charset="-128"/>
                <a:cs typeface="ＭＳ Ｐゴシック" pitchFamily="-111" charset="-128"/>
              </a:rPr>
              <a:t>1</a:t>
            </a:r>
            <a:r>
              <a:rPr lang="en-US" sz="2000" dirty="0">
                <a:ea typeface="ＭＳ Ｐゴシック" pitchFamily="-111" charset="-128"/>
                <a:cs typeface="ＭＳ Ｐゴシック" pitchFamily="-111" charset="-128"/>
              </a:rPr>
              <a:t>, and </a:t>
            </a:r>
            <a:r>
              <a:rPr lang="en-US" sz="2000" b="1" dirty="0">
                <a:ea typeface="ＭＳ Ｐゴシック" pitchFamily="-111" charset="-128"/>
                <a:cs typeface="ＭＳ Ｐゴシック" pitchFamily="-111" charset="-128"/>
              </a:rPr>
              <a:t>RULE(</a:t>
            </a:r>
            <a:r>
              <a:rPr lang="en-US" sz="2000" b="1" dirty="0" err="1">
                <a:ea typeface="ＭＳ Ｐゴシック" pitchFamily="-111" charset="-128"/>
                <a:cs typeface="ＭＳ Ｐゴシック" pitchFamily="-111" charset="-128"/>
              </a:rPr>
              <a:t>F,x</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returns </a:t>
            </a:r>
            <a:r>
              <a:rPr lang="en-US" sz="2000" b="1" dirty="0">
                <a:ea typeface="ＭＳ Ｐゴシック" pitchFamily="-111" charset="-128"/>
                <a:cs typeface="ＭＳ Ｐゴシック" pitchFamily="-111" charset="-128"/>
              </a:rPr>
              <a:t>n+1</a:t>
            </a:r>
            <a:r>
              <a:rPr lang="en-US" sz="2000" dirty="0">
                <a:ea typeface="ＭＳ Ｐゴシック" pitchFamily="-111" charset="-128"/>
                <a:cs typeface="ＭＳ Ｐゴシック" pitchFamily="-111" charset="-128"/>
              </a:rPr>
              <a:t>.  That’s why we added </a:t>
            </a:r>
            <a:r>
              <a:rPr lang="en-US" sz="2000" b="1" dirty="0">
                <a:ea typeface="ＭＳ Ｐゴシック" pitchFamily="-111" charset="-128"/>
                <a:cs typeface="ＭＳ Ｐゴシック" pitchFamily="-111" charset="-128"/>
              </a:rPr>
              <a:t>p</a:t>
            </a:r>
            <a:r>
              <a:rPr lang="en-US" sz="2000" b="1" baseline="-25000" dirty="0">
                <a:ea typeface="ＭＳ Ｐゴシック" pitchFamily="-111" charset="-128"/>
                <a:cs typeface="ＭＳ Ｐゴシック" pitchFamily="-111" charset="-128"/>
              </a:rPr>
              <a:t>2n+1</a:t>
            </a:r>
            <a:r>
              <a:rPr lang="en-US" sz="2000" b="1" dirty="0">
                <a:ea typeface="ＭＳ Ｐゴシック" pitchFamily="-111" charset="-128"/>
                <a:cs typeface="ＭＳ Ｐゴシック" pitchFamily="-111" charset="-128"/>
              </a:rPr>
              <a:t> p</a:t>
            </a:r>
            <a:r>
              <a:rPr lang="en-US" sz="2000" b="1" baseline="-25000" dirty="0">
                <a:ea typeface="ＭＳ Ｐゴシック" pitchFamily="-111" charset="-128"/>
                <a:cs typeface="ＭＳ Ｐゴシック" pitchFamily="-111" charset="-128"/>
              </a:rPr>
              <a:t>2n+2</a:t>
            </a:r>
            <a:r>
              <a:rPr lang="en-US" sz="2000" dirty="0">
                <a:ea typeface="ＭＳ Ｐゴシック" pitchFamily="-111" charset="-128"/>
                <a:cs typeface="ＭＳ Ｐゴシック" pitchFamily="-111" charset="-128"/>
              </a:rPr>
              <a:t>.</a:t>
            </a:r>
          </a:p>
          <a:p>
            <a:pPr>
              <a:lnSpc>
                <a:spcPct val="90000"/>
              </a:lnSpc>
            </a:pPr>
            <a:r>
              <a:rPr lang="en-US" sz="2000" dirty="0">
                <a:ea typeface="ＭＳ Ｐゴシック" pitchFamily="-111" charset="-128"/>
                <a:cs typeface="ＭＳ Ｐゴシック" pitchFamily="-111" charset="-128"/>
              </a:rPr>
              <a:t>Given the function </a:t>
            </a:r>
            <a:r>
              <a:rPr lang="en-US" sz="2000" b="1" dirty="0">
                <a:ea typeface="ＭＳ Ｐゴシック" pitchFamily="-111" charset="-128"/>
                <a:cs typeface="ＭＳ Ｐゴシック" pitchFamily="-111" charset="-128"/>
              </a:rPr>
              <a:t>RULE(</a:t>
            </a:r>
            <a:r>
              <a:rPr lang="en-US" sz="2000" b="1" dirty="0" err="1">
                <a:ea typeface="ＭＳ Ｐゴシック" pitchFamily="-111" charset="-128"/>
                <a:cs typeface="ＭＳ Ｐゴシック" pitchFamily="-111" charset="-128"/>
              </a:rPr>
              <a:t>F,x</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we can determine </a:t>
            </a:r>
            <a:r>
              <a:rPr lang="en-US" sz="2000" b="1" dirty="0">
                <a:ea typeface="ＭＳ Ｐゴシック" pitchFamily="-111" charset="-128"/>
                <a:cs typeface="ＭＳ Ｐゴシック" pitchFamily="-111" charset="-128"/>
              </a:rPr>
              <a:t>NEXT(</a:t>
            </a:r>
            <a:r>
              <a:rPr lang="en-US" sz="2000" b="1" dirty="0" err="1">
                <a:ea typeface="ＭＳ Ｐゴシック" pitchFamily="-111" charset="-128"/>
                <a:cs typeface="ＭＳ Ｐゴシック" pitchFamily="-111" charset="-128"/>
              </a:rPr>
              <a:t>F,x</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the number that follows </a:t>
            </a:r>
            <a:r>
              <a:rPr lang="en-US" sz="2000" b="1" dirty="0">
                <a:ea typeface="ＭＳ Ｐゴシック" pitchFamily="-111" charset="-128"/>
                <a:cs typeface="ＭＳ Ｐゴシック" pitchFamily="-111" charset="-128"/>
              </a:rPr>
              <a:t>x</a:t>
            </a:r>
            <a:r>
              <a:rPr lang="en-US" sz="2000" dirty="0">
                <a:ea typeface="ＭＳ Ｐゴシック" pitchFamily="-111" charset="-128"/>
                <a:cs typeface="ＭＳ Ｐゴシック" pitchFamily="-111" charset="-128"/>
              </a:rPr>
              <a:t>, when using </a:t>
            </a:r>
            <a:r>
              <a:rPr lang="en-US" sz="2000" b="1" dirty="0">
                <a:ea typeface="ＭＳ Ｐゴシック" pitchFamily="-111" charset="-128"/>
                <a:cs typeface="ＭＳ Ｐゴシック" pitchFamily="-111" charset="-128"/>
              </a:rPr>
              <a:t>F</a:t>
            </a:r>
            <a:r>
              <a:rPr lang="en-US" sz="2000" dirty="0">
                <a:ea typeface="ＭＳ Ｐゴシック" pitchFamily="-111" charset="-128"/>
                <a:cs typeface="ＭＳ Ｐゴシック" pitchFamily="-111" charset="-128"/>
              </a:rPr>
              <a:t>, by</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NEXT(F, x) = (x // </a:t>
            </a:r>
            <a:r>
              <a:rPr lang="en-US" sz="2000" b="1" dirty="0" err="1">
                <a:ea typeface="ＭＳ Ｐゴシック" pitchFamily="-111" charset="-128"/>
                <a:cs typeface="ＭＳ Ｐゴシック" pitchFamily="-111" charset="-128"/>
              </a:rPr>
              <a:t>exp</a:t>
            </a:r>
            <a:r>
              <a:rPr lang="en-US" sz="2000" b="1" dirty="0">
                <a:ea typeface="ＭＳ Ｐゴシック" pitchFamily="-111" charset="-128"/>
                <a:cs typeface="ＭＳ Ｐゴシック" pitchFamily="-111" charset="-128"/>
              </a:rPr>
              <a:t>(F, 2*RULE(F, x)-1)) * </a:t>
            </a:r>
            <a:r>
              <a:rPr lang="en-US" sz="2000" b="1" dirty="0" err="1">
                <a:ea typeface="ＭＳ Ｐゴシック" pitchFamily="-111" charset="-128"/>
                <a:cs typeface="ＭＳ Ｐゴシック" pitchFamily="-111" charset="-128"/>
              </a:rPr>
              <a:t>exp</a:t>
            </a:r>
            <a:r>
              <a:rPr lang="en-US" sz="2000" b="1" dirty="0">
                <a:ea typeface="ＭＳ Ｐゴシック" pitchFamily="-111" charset="-128"/>
                <a:cs typeface="ＭＳ Ｐゴシック" pitchFamily="-111" charset="-128"/>
              </a:rPr>
              <a:t>(F, 2*RULE(F, x))</a:t>
            </a:r>
          </a:p>
        </p:txBody>
      </p:sp>
      <p:sp>
        <p:nvSpPr>
          <p:cNvPr id="328710" name="Date Placeholder 3"/>
          <p:cNvSpPr>
            <a:spLocks noGrp="1"/>
          </p:cNvSpPr>
          <p:nvPr>
            <p:ph type="dt" sz="quarter" idx="10"/>
          </p:nvPr>
        </p:nvSpPr>
        <p:spPr>
          <a:noFill/>
        </p:spPr>
        <p:txBody>
          <a:bodyPr/>
          <a:lstStyle/>
          <a:p>
            <a:fld id="{B2CFF074-FA09-0942-B535-B37214EDD150}"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514740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30755" name="Slide Number Placeholder 5"/>
          <p:cNvSpPr>
            <a:spLocks noGrp="1"/>
          </p:cNvSpPr>
          <p:nvPr>
            <p:ph type="sldNum" sz="quarter" idx="12"/>
          </p:nvPr>
        </p:nvSpPr>
        <p:spPr>
          <a:noFill/>
        </p:spPr>
        <p:txBody>
          <a:bodyPr/>
          <a:lstStyle/>
          <a:p>
            <a:fld id="{61A9262A-F943-B74A-B2DB-5AAE54D37081}"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
        <p:nvSpPr>
          <p:cNvPr id="330756"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Simulation by Recursive # 2</a:t>
            </a:r>
          </a:p>
        </p:txBody>
      </p:sp>
      <p:sp>
        <p:nvSpPr>
          <p:cNvPr id="330757" name="Rectangle 3"/>
          <p:cNvSpPr>
            <a:spLocks noGrp="1" noChangeArrowheads="1"/>
          </p:cNvSpPr>
          <p:nvPr>
            <p:ph type="body" idx="1"/>
          </p:nvPr>
        </p:nvSpPr>
        <p:spPr/>
        <p:txBody>
          <a:bodyPr/>
          <a:lstStyle/>
          <a:p>
            <a:r>
              <a:rPr lang="en-US" dirty="0">
                <a:ea typeface="ＭＳ Ｐゴシック" pitchFamily="-111" charset="-128"/>
                <a:cs typeface="ＭＳ Ｐゴシック" pitchFamily="-111" charset="-128"/>
              </a:rPr>
              <a:t>The configurations listed by </a:t>
            </a:r>
            <a:r>
              <a:rPr lang="en-US" b="1" dirty="0">
                <a:ea typeface="ＭＳ Ｐゴシック" pitchFamily="-111" charset="-128"/>
                <a:cs typeface="ＭＳ Ｐゴシック" pitchFamily="-111" charset="-128"/>
              </a:rPr>
              <a:t>F</a:t>
            </a:r>
            <a:r>
              <a:rPr lang="en-US" dirty="0">
                <a:ea typeface="ＭＳ Ｐゴシック" pitchFamily="-111" charset="-128"/>
                <a:cs typeface="ＭＳ Ｐゴシック" pitchFamily="-111" charset="-128"/>
              </a:rPr>
              <a:t>, when started on </a:t>
            </a:r>
            <a:r>
              <a:rPr lang="en-US" b="1" dirty="0">
                <a:ea typeface="ＭＳ Ｐゴシック" pitchFamily="-111" charset="-128"/>
                <a:cs typeface="ＭＳ Ｐゴシック" pitchFamily="-111" charset="-128"/>
              </a:rPr>
              <a:t>x</a:t>
            </a:r>
            <a:r>
              <a:rPr lang="en-US" dirty="0">
                <a:ea typeface="ＭＳ Ｐゴシック" pitchFamily="-111" charset="-128"/>
                <a:cs typeface="ＭＳ Ｐゴシック" pitchFamily="-111" charset="-128"/>
              </a:rPr>
              <a:t>, are</a:t>
            </a:r>
          </a:p>
          <a:p>
            <a:pPr>
              <a:buFontTx/>
              <a:buNone/>
            </a:pPr>
            <a:r>
              <a:rPr lang="en-US" sz="2400" b="1" dirty="0">
                <a:ea typeface="ＭＳ Ｐゴシック" pitchFamily="-111" charset="-128"/>
                <a:cs typeface="ＭＳ Ｐゴシック" pitchFamily="-111" charset="-128"/>
              </a:rPr>
              <a:t>CONFIG(F, x, 0) = x</a:t>
            </a:r>
          </a:p>
          <a:p>
            <a:pPr>
              <a:buFontTx/>
              <a:buNone/>
            </a:pPr>
            <a:r>
              <a:rPr lang="en-US" sz="2400" b="1" dirty="0">
                <a:ea typeface="ＭＳ Ｐゴシック" pitchFamily="-111" charset="-128"/>
                <a:cs typeface="ＭＳ Ｐゴシック" pitchFamily="-111" charset="-128"/>
              </a:rPr>
              <a:t>CONFIG(F, x, y+1) = NEXT(F, CONFIG(F, x, y))</a:t>
            </a:r>
          </a:p>
          <a:p>
            <a:r>
              <a:rPr lang="en-US" dirty="0">
                <a:ea typeface="ＭＳ Ｐゴシック" pitchFamily="-111" charset="-128"/>
                <a:cs typeface="ＭＳ Ｐゴシック" pitchFamily="-111" charset="-128"/>
              </a:rPr>
              <a:t>The number of the configuration on which </a:t>
            </a:r>
            <a:r>
              <a:rPr lang="en-US" b="1" dirty="0">
                <a:ea typeface="ＭＳ Ｐゴシック" pitchFamily="-111" charset="-128"/>
                <a:cs typeface="ＭＳ Ｐゴシック" pitchFamily="-111" charset="-128"/>
              </a:rPr>
              <a:t>F</a:t>
            </a:r>
            <a:r>
              <a:rPr lang="en-US" dirty="0">
                <a:ea typeface="ＭＳ Ｐゴシック" pitchFamily="-111" charset="-128"/>
                <a:cs typeface="ＭＳ Ｐゴシック" pitchFamily="-111" charset="-128"/>
              </a:rPr>
              <a:t> halts is</a:t>
            </a:r>
          </a:p>
          <a:p>
            <a:pPr>
              <a:buFontTx/>
              <a:buNone/>
            </a:pPr>
            <a:r>
              <a:rPr lang="en-US" sz="2400" b="1" dirty="0">
                <a:ea typeface="ＭＳ Ｐゴシック" pitchFamily="-111" charset="-128"/>
                <a:cs typeface="ＭＳ Ｐゴシック" pitchFamily="-111" charset="-128"/>
              </a:rPr>
              <a:t>HALT(F, x) = </a:t>
            </a:r>
            <a:r>
              <a:rPr lang="en-US" sz="2400" b="1" dirty="0">
                <a:ea typeface="ＭＳ Ｐゴシック" pitchFamily="-111" charset="-128"/>
                <a:cs typeface="ＭＳ Ｐゴシック" pitchFamily="-111" charset="-128"/>
                <a:sym typeface="Symbol" pitchFamily="-111" charset="2"/>
              </a:rPr>
              <a:t></a:t>
            </a:r>
            <a:r>
              <a:rPr lang="en-US" sz="2400" b="1" dirty="0">
                <a:ea typeface="ＭＳ Ｐゴシック" pitchFamily="-111" charset="-128"/>
                <a:cs typeface="ＭＳ Ｐゴシック" pitchFamily="-111" charset="-128"/>
              </a:rPr>
              <a:t> y [CONFIG(F, x, y) == CONFIG(F, x, y+1)]</a:t>
            </a:r>
          </a:p>
          <a:p>
            <a:pPr marL="0" indent="0">
              <a:buFontTx/>
              <a:buNone/>
            </a:pPr>
            <a:r>
              <a:rPr lang="en-US" sz="2400" b="1" i="1" dirty="0">
                <a:solidFill>
                  <a:srgbClr val="FF0000"/>
                </a:solidFill>
                <a:ea typeface="ＭＳ Ｐゴシック" pitchFamily="-111" charset="-128"/>
                <a:cs typeface="ＭＳ Ｐゴシック" pitchFamily="-111" charset="-128"/>
              </a:rPr>
              <a:t>This assumes we converge to a fixed point only if we stop</a:t>
            </a:r>
            <a:endParaRPr lang="en-US" sz="2400" b="1" i="1" dirty="0">
              <a:ea typeface="ＭＳ Ｐゴシック" pitchFamily="-111" charset="-128"/>
              <a:cs typeface="ＭＳ Ｐゴシック" pitchFamily="-111" charset="-128"/>
            </a:endParaRPr>
          </a:p>
        </p:txBody>
      </p:sp>
      <p:sp>
        <p:nvSpPr>
          <p:cNvPr id="330758" name="Date Placeholder 3"/>
          <p:cNvSpPr>
            <a:spLocks noGrp="1"/>
          </p:cNvSpPr>
          <p:nvPr>
            <p:ph type="dt" sz="quarter" idx="10"/>
          </p:nvPr>
        </p:nvSpPr>
        <p:spPr>
          <a:noFill/>
        </p:spPr>
        <p:txBody>
          <a:bodyPr/>
          <a:lstStyle/>
          <a:p>
            <a:fld id="{B87834BF-08AA-1149-8E04-4FBE2B99B84C}"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02313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32803" name="Slide Number Placeholder 5"/>
          <p:cNvSpPr>
            <a:spLocks noGrp="1"/>
          </p:cNvSpPr>
          <p:nvPr>
            <p:ph type="sldNum" sz="quarter" idx="12"/>
          </p:nvPr>
        </p:nvSpPr>
        <p:spPr>
          <a:noFill/>
        </p:spPr>
        <p:txBody>
          <a:bodyPr/>
          <a:lstStyle/>
          <a:p>
            <a:fld id="{6D814A30-0D8C-D64D-983C-F22D0268B3B3}"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
        <p:nvSpPr>
          <p:cNvPr id="332804"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Simulation by Recursive # 3</a:t>
            </a:r>
          </a:p>
        </p:txBody>
      </p:sp>
      <p:sp>
        <p:nvSpPr>
          <p:cNvPr id="332805" name="Rectangle 3"/>
          <p:cNvSpPr>
            <a:spLocks noGrp="1" noChangeArrowheads="1"/>
          </p:cNvSpPr>
          <p:nvPr>
            <p:ph type="body" idx="1"/>
          </p:nvPr>
        </p:nvSpPr>
        <p:spPr/>
        <p:txBody>
          <a:bodyPr/>
          <a:lstStyle/>
          <a:p>
            <a:pPr>
              <a:lnSpc>
                <a:spcPct val="90000"/>
              </a:lnSpc>
            </a:pPr>
            <a:r>
              <a:rPr lang="en-US" sz="2800" dirty="0">
                <a:ea typeface="ＭＳ Ｐゴシック" pitchFamily="-111" charset="-128"/>
                <a:cs typeface="ＭＳ Ｐゴシック" pitchFamily="-111" charset="-128"/>
              </a:rPr>
              <a:t>A Universal Machine that simulates an arbitrary Factor System, Turing Machine, Register Machine, Recursive Function can then be defined by </a:t>
            </a:r>
            <a:br>
              <a:rPr lang="en-US" sz="2800" dirty="0">
                <a:ea typeface="ＭＳ Ｐゴシック" pitchFamily="-111" charset="-128"/>
                <a:cs typeface="ＭＳ Ｐゴシック" pitchFamily="-111" charset="-128"/>
              </a:rPr>
            </a:br>
            <a:br>
              <a:rPr lang="en-US" sz="2800" dirty="0">
                <a:ea typeface="ＭＳ Ｐゴシック" pitchFamily="-111" charset="-128"/>
                <a:cs typeface="ＭＳ Ｐゴシック" pitchFamily="-111" charset="-128"/>
              </a:rPr>
            </a:br>
            <a:r>
              <a:rPr lang="en-US" sz="2400" b="1" dirty="0" err="1">
                <a:ea typeface="ＭＳ Ｐゴシック" pitchFamily="-111" charset="-128"/>
                <a:cs typeface="ＭＳ Ｐゴシック" pitchFamily="-111" charset="-128"/>
              </a:rPr>
              <a:t>Univ</a:t>
            </a:r>
            <a:r>
              <a:rPr lang="en-US" sz="2400" b="1" dirty="0">
                <a:ea typeface="ＭＳ Ｐゴシック" pitchFamily="-111" charset="-128"/>
                <a:cs typeface="ＭＳ Ｐゴシック" pitchFamily="-111" charset="-128"/>
              </a:rPr>
              <a:t>(F, x) =  </a:t>
            </a:r>
            <a:r>
              <a:rPr lang="en-US" sz="2400" b="1" dirty="0" err="1">
                <a:ea typeface="ＭＳ Ｐゴシック" pitchFamily="-111" charset="-128"/>
                <a:cs typeface="ＭＳ Ｐゴシック" pitchFamily="-111" charset="-128"/>
              </a:rPr>
              <a:t>exp</a:t>
            </a:r>
            <a:r>
              <a:rPr lang="en-US" sz="2400" b="1" dirty="0">
                <a:ea typeface="ＭＳ Ｐゴシック" pitchFamily="-111" charset="-128"/>
                <a:cs typeface="ＭＳ Ｐゴシック" pitchFamily="-111" charset="-128"/>
              </a:rPr>
              <a:t> ( CONFIG ( F, x, HALT ( F, x ) ), 0)</a:t>
            </a:r>
            <a:br>
              <a:rPr lang="en-US" sz="2400" b="1" dirty="0">
                <a:ea typeface="ＭＳ Ｐゴシック" pitchFamily="-111" charset="-128"/>
                <a:cs typeface="ＭＳ Ｐゴシック" pitchFamily="-111" charset="-128"/>
              </a:rPr>
            </a:br>
            <a:endParaRPr lang="en-US" sz="2400" b="1" dirty="0">
              <a:ea typeface="ＭＳ Ｐゴシック" pitchFamily="-111" charset="-128"/>
              <a:cs typeface="ＭＳ Ｐゴシック" pitchFamily="-111" charset="-128"/>
            </a:endParaRPr>
          </a:p>
          <a:p>
            <a:pPr>
              <a:lnSpc>
                <a:spcPct val="90000"/>
              </a:lnSpc>
            </a:pPr>
            <a:r>
              <a:rPr lang="en-US" sz="2800" dirty="0">
                <a:ea typeface="ＭＳ Ｐゴシック" pitchFamily="-111" charset="-128"/>
                <a:cs typeface="ＭＳ Ｐゴシック" pitchFamily="-111" charset="-128"/>
              </a:rPr>
              <a:t>This assumes that the answer will be returned as the exponent of the only even prime, </a:t>
            </a:r>
            <a:r>
              <a:rPr lang="en-US" sz="2800" b="1" dirty="0">
                <a:ea typeface="ＭＳ Ｐゴシック" pitchFamily="-111" charset="-128"/>
                <a:cs typeface="ＭＳ Ｐゴシック" pitchFamily="-111" charset="-128"/>
              </a:rPr>
              <a:t>2</a:t>
            </a:r>
            <a:r>
              <a:rPr lang="en-US" sz="2800" dirty="0">
                <a:ea typeface="ＭＳ Ｐゴシック" pitchFamily="-111" charset="-128"/>
                <a:cs typeface="ＭＳ Ｐゴシック" pitchFamily="-111" charset="-128"/>
              </a:rPr>
              <a:t>.  We can fix </a:t>
            </a:r>
            <a:r>
              <a:rPr lang="en-US" sz="2800" b="1" dirty="0">
                <a:ea typeface="ＭＳ Ｐゴシック" pitchFamily="-111" charset="-128"/>
                <a:cs typeface="ＭＳ Ｐゴシック" pitchFamily="-111" charset="-128"/>
              </a:rPr>
              <a:t>F</a:t>
            </a:r>
            <a:r>
              <a:rPr lang="en-US" sz="2800" dirty="0">
                <a:ea typeface="ＭＳ Ｐゴシック" pitchFamily="-111" charset="-128"/>
                <a:cs typeface="ＭＳ Ｐゴシック" pitchFamily="-111" charset="-128"/>
              </a:rPr>
              <a:t> for any given Factor System that we wish to simulate.  </a:t>
            </a:r>
          </a:p>
        </p:txBody>
      </p:sp>
      <p:sp>
        <p:nvSpPr>
          <p:cNvPr id="332806" name="Date Placeholder 3"/>
          <p:cNvSpPr>
            <a:spLocks noGrp="1"/>
          </p:cNvSpPr>
          <p:nvPr>
            <p:ph type="dt" sz="quarter" idx="10"/>
          </p:nvPr>
        </p:nvSpPr>
        <p:spPr>
          <a:noFill/>
        </p:spPr>
        <p:txBody>
          <a:bodyPr/>
          <a:lstStyle/>
          <a:p>
            <a:fld id="{AB6D3D02-C945-A64A-8BF0-185AE51BC722}"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0250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28707" name="Slide Number Placeholder 5"/>
          <p:cNvSpPr>
            <a:spLocks noGrp="1"/>
          </p:cNvSpPr>
          <p:nvPr>
            <p:ph type="sldNum" sz="quarter" idx="12"/>
          </p:nvPr>
        </p:nvSpPr>
        <p:spPr>
          <a:noFill/>
        </p:spPr>
        <p:txBody>
          <a:bodyPr/>
          <a:lstStyle/>
          <a:p>
            <a:fld id="{50C7700B-0BB3-6B43-8398-282622E9E519}"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
        <p:nvSpPr>
          <p:cNvPr id="328708"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FRS Subtraction</a:t>
            </a:r>
          </a:p>
        </p:txBody>
      </p:sp>
      <p:sp>
        <p:nvSpPr>
          <p:cNvPr id="328709" name="Rectangle 3"/>
          <p:cNvSpPr>
            <a:spLocks noGrp="1" noChangeArrowheads="1"/>
          </p:cNvSpPr>
          <p:nvPr>
            <p:ph type="body" idx="1"/>
          </p:nvPr>
        </p:nvSpPr>
        <p:spPr>
          <a:xfrm>
            <a:off x="914400" y="1295400"/>
            <a:ext cx="8229600" cy="4525963"/>
          </a:xfrm>
        </p:spPr>
        <p:txBody>
          <a:bodyPr/>
          <a:lstStyle/>
          <a:p>
            <a:pPr>
              <a:lnSpc>
                <a:spcPct val="90000"/>
              </a:lnSpc>
            </a:pPr>
            <a:r>
              <a:rPr lang="en-US" sz="2000" b="1" dirty="0">
                <a:ea typeface="ＭＳ Ｐゴシック" pitchFamily="-111" charset="-128"/>
                <a:cs typeface="ＭＳ Ｐゴシック" pitchFamily="-111" charset="-128"/>
              </a:rPr>
              <a:t>2</a:t>
            </a:r>
            <a:r>
              <a:rPr lang="en-US" sz="2000" b="1" baseline="30000"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3</a:t>
            </a:r>
            <a:r>
              <a:rPr lang="en-US" sz="2000" b="1" baseline="30000" dirty="0">
                <a:ea typeface="ＭＳ Ｐゴシック" pitchFamily="-111" charset="-128"/>
                <a:cs typeface="ＭＳ Ｐゴシック" pitchFamily="-111" charset="-128"/>
              </a:rPr>
              <a:t>a</a:t>
            </a:r>
            <a:r>
              <a:rPr lang="en-US" sz="2000" b="1" dirty="0">
                <a:ea typeface="ＭＳ Ｐゴシック" pitchFamily="-111" charset="-128"/>
                <a:cs typeface="ＭＳ Ｐゴシック" pitchFamily="-111" charset="-128"/>
              </a:rPr>
              <a:t>5</a:t>
            </a:r>
            <a:r>
              <a:rPr lang="en-US" sz="2000" b="1" baseline="30000" dirty="0">
                <a:ea typeface="ＭＳ Ｐゴシック" pitchFamily="-111" charset="-128"/>
                <a:cs typeface="ＭＳ Ｐゴシック" pitchFamily="-111" charset="-128"/>
              </a:rPr>
              <a:t>b</a:t>
            </a:r>
            <a:r>
              <a:rPr lang="en-US" sz="2000" b="1" dirty="0">
                <a:ea typeface="ＭＳ Ｐゴシック" pitchFamily="-111" charset="-128"/>
                <a:cs typeface="ＭＳ Ｐゴシック" pitchFamily="-111" charset="-128"/>
              </a:rPr>
              <a:t> </a:t>
            </a:r>
            <a:r>
              <a:rPr lang="en-US" sz="2000" b="1" dirty="0" err="1">
                <a:ea typeface="ＭＳ Ｐゴシック" pitchFamily="-111" charset="-128"/>
                <a:cs typeface="ＭＳ Ｐゴシック" pitchFamily="-111" charset="-128"/>
                <a:sym typeface="Symbol" pitchFamily="-111" charset="2"/>
              </a:rPr>
              <a:t></a:t>
            </a:r>
            <a:r>
              <a:rPr lang="en-US" sz="2000" b="1" dirty="0">
                <a:ea typeface="ＭＳ Ｐゴシック" pitchFamily="-111" charset="-128"/>
                <a:cs typeface="ＭＳ Ｐゴシック" pitchFamily="-111" charset="-128"/>
                <a:sym typeface="Symbol" pitchFamily="-111" charset="2"/>
              </a:rPr>
              <a:t> </a:t>
            </a:r>
            <a:r>
              <a:rPr lang="en-US" sz="2000" b="1" dirty="0">
                <a:ea typeface="ＭＳ Ｐゴシック" pitchFamily="-111" charset="-128"/>
                <a:cs typeface="ＭＳ Ｐゴシック" pitchFamily="-111" charset="-128"/>
              </a:rPr>
              <a:t>2</a:t>
            </a:r>
            <a:r>
              <a:rPr lang="en-US" sz="2000" b="1" baseline="30000" dirty="0">
                <a:ea typeface="ＭＳ Ｐゴシック" pitchFamily="-111" charset="-128"/>
                <a:cs typeface="ＭＳ Ｐゴシック" pitchFamily="-111" charset="-128"/>
              </a:rPr>
              <a:t>a-b</a:t>
            </a:r>
            <a:r>
              <a:rPr lang="en-US" sz="2000" b="1" dirty="0">
                <a:ea typeface="ＭＳ Ｐゴシック" pitchFamily="-111" charset="-128"/>
                <a:cs typeface="ＭＳ Ｐゴシック" pitchFamily="-111" charset="-128"/>
                <a:sym typeface="Symbol" pitchFamily="-111" charset="2"/>
              </a:rPr>
              <a:t> </a:t>
            </a:r>
            <a:br>
              <a:rPr lang="en-US" sz="2000" b="1" dirty="0">
                <a:ea typeface="ＭＳ Ｐゴシック" pitchFamily="-111" charset="-128"/>
                <a:cs typeface="ＭＳ Ｐゴシック" pitchFamily="-111" charset="-128"/>
                <a:sym typeface="Symbol" pitchFamily="-111" charset="2"/>
              </a:rPr>
            </a:br>
            <a:r>
              <a:rPr lang="en-US" sz="2000" b="1" dirty="0">
                <a:ea typeface="ＭＳ Ｐゴシック" pitchFamily="-111" charset="-128"/>
                <a:cs typeface="ＭＳ Ｐゴシック" pitchFamily="-111" charset="-128"/>
                <a:sym typeface="Symbol" pitchFamily="-111" charset="2"/>
              </a:rPr>
              <a:t>3*5x </a:t>
            </a:r>
            <a:r>
              <a:rPr lang="en-US" sz="2000" b="1" dirty="0" err="1">
                <a:sym typeface="Symbol" pitchFamily="-111" charset="2"/>
              </a:rPr>
              <a:t></a:t>
            </a:r>
            <a:r>
              <a:rPr lang="en-US" sz="2000" b="1" dirty="0"/>
              <a:t> </a:t>
            </a:r>
            <a:r>
              <a:rPr lang="en-US" sz="2000" b="1" dirty="0" err="1"/>
              <a:t>x</a:t>
            </a:r>
            <a:r>
              <a:rPr lang="en-US" sz="2000" b="1" dirty="0"/>
              <a:t> or 1/15</a:t>
            </a:r>
            <a:br>
              <a:rPr lang="en-US" sz="2000" b="1" dirty="0"/>
            </a:br>
            <a:r>
              <a:rPr lang="en-US" sz="2000" b="1" dirty="0"/>
              <a:t>5x </a:t>
            </a:r>
            <a:r>
              <a:rPr lang="en-US" sz="2000" b="1" dirty="0" err="1">
                <a:sym typeface="Symbol" pitchFamily="-111" charset="2"/>
              </a:rPr>
              <a:t></a:t>
            </a:r>
            <a:r>
              <a:rPr lang="en-US" sz="2000" b="1" dirty="0"/>
              <a:t> </a:t>
            </a:r>
            <a:r>
              <a:rPr lang="en-US" sz="2000" b="1" dirty="0" err="1"/>
              <a:t>x</a:t>
            </a:r>
            <a:r>
              <a:rPr lang="en-US" sz="2000" b="1" dirty="0"/>
              <a:t> or 1/5</a:t>
            </a:r>
            <a:br>
              <a:rPr lang="en-US" sz="2000" b="1" dirty="0"/>
            </a:br>
            <a:r>
              <a:rPr lang="en-US" sz="2000" b="1" dirty="0"/>
              <a:t>3x </a:t>
            </a:r>
            <a:r>
              <a:rPr lang="en-US" sz="2000" b="1" dirty="0" err="1">
                <a:sym typeface="Symbol" pitchFamily="-111" charset="2"/>
              </a:rPr>
              <a:t></a:t>
            </a:r>
            <a:r>
              <a:rPr lang="en-US" sz="2000" b="1" dirty="0"/>
              <a:t> 2x or 2/3</a:t>
            </a:r>
          </a:p>
          <a:p>
            <a:pPr>
              <a:lnSpc>
                <a:spcPct val="90000"/>
              </a:lnSpc>
            </a:pPr>
            <a:r>
              <a:rPr lang="en-US" sz="2000" b="1" dirty="0">
                <a:ea typeface="ＭＳ Ｐゴシック" pitchFamily="-111" charset="-128"/>
                <a:cs typeface="ＭＳ Ｐゴシック" pitchFamily="-111" charset="-128"/>
              </a:rPr>
              <a:t>Encode F = 2</a:t>
            </a:r>
            <a:r>
              <a:rPr lang="en-US" sz="2000" b="1" baseline="30000" dirty="0">
                <a:ea typeface="ＭＳ Ｐゴシック" pitchFamily="-111" charset="-128"/>
                <a:cs typeface="ＭＳ Ｐゴシック" pitchFamily="-111" charset="-128"/>
              </a:rPr>
              <a:t>3 </a:t>
            </a:r>
            <a:r>
              <a:rPr lang="en-US" sz="2000" b="1" dirty="0">
                <a:ea typeface="ＭＳ Ｐゴシック" pitchFamily="-111" charset="-128"/>
                <a:cs typeface="ＭＳ Ｐゴシック" pitchFamily="-111" charset="-128"/>
              </a:rPr>
              <a:t>3</a:t>
            </a:r>
            <a:r>
              <a:rPr lang="en-US" sz="2000" b="1" baseline="30000" dirty="0">
                <a:ea typeface="ＭＳ Ｐゴシック" pitchFamily="-111" charset="-128"/>
                <a:cs typeface="ＭＳ Ｐゴシック" pitchFamily="-111" charset="-128"/>
              </a:rPr>
              <a:t>15 </a:t>
            </a:r>
            <a:r>
              <a:rPr lang="en-US" sz="2000" b="1" dirty="0">
                <a:ea typeface="ＭＳ Ｐゴシック" pitchFamily="-111" charset="-128"/>
                <a:cs typeface="ＭＳ Ｐゴシック" pitchFamily="-111" charset="-128"/>
              </a:rPr>
              <a:t>5</a:t>
            </a:r>
            <a:r>
              <a:rPr lang="en-US" sz="2000" b="1" baseline="30000" dirty="0">
                <a:ea typeface="ＭＳ Ｐゴシック" pitchFamily="-111" charset="-128"/>
                <a:cs typeface="ＭＳ Ｐゴシック" pitchFamily="-111" charset="-128"/>
              </a:rPr>
              <a:t>1 </a:t>
            </a:r>
            <a:r>
              <a:rPr lang="en-US" sz="2000" b="1" dirty="0">
                <a:ea typeface="ＭＳ Ｐゴシック" pitchFamily="-111" charset="-128"/>
                <a:cs typeface="ＭＳ Ｐゴシック" pitchFamily="-111" charset="-128"/>
              </a:rPr>
              <a:t>7</a:t>
            </a:r>
            <a:r>
              <a:rPr lang="en-US" sz="2000" b="1" baseline="30000" dirty="0">
                <a:ea typeface="ＭＳ Ｐゴシック" pitchFamily="-111" charset="-128"/>
                <a:cs typeface="ＭＳ Ｐゴシック" pitchFamily="-111" charset="-128"/>
              </a:rPr>
              <a:t>5 </a:t>
            </a:r>
            <a:r>
              <a:rPr lang="en-US" sz="2000" b="1" dirty="0">
                <a:ea typeface="ＭＳ Ｐゴシック" pitchFamily="-111" charset="-128"/>
                <a:cs typeface="ＭＳ Ｐゴシック" pitchFamily="-111" charset="-128"/>
              </a:rPr>
              <a:t>11</a:t>
            </a:r>
            <a:r>
              <a:rPr lang="en-US" sz="2000" b="1" baseline="30000" dirty="0">
                <a:ea typeface="ＭＳ Ｐゴシック" pitchFamily="-111" charset="-128"/>
                <a:cs typeface="ＭＳ Ｐゴシック" pitchFamily="-111" charset="-128"/>
              </a:rPr>
              <a:t>1 </a:t>
            </a:r>
            <a:r>
              <a:rPr lang="en-US" sz="2000" b="1" dirty="0">
                <a:ea typeface="ＭＳ Ｐゴシック" pitchFamily="-111" charset="-128"/>
                <a:cs typeface="ＭＳ Ｐゴシック" pitchFamily="-111" charset="-128"/>
              </a:rPr>
              <a:t>13</a:t>
            </a:r>
            <a:r>
              <a:rPr lang="en-US" sz="2000" b="1" baseline="30000" dirty="0">
                <a:ea typeface="ＭＳ Ｐゴシック" pitchFamily="-111" charset="-128"/>
                <a:cs typeface="ＭＳ Ｐゴシック" pitchFamily="-111" charset="-128"/>
              </a:rPr>
              <a:t>3 </a:t>
            </a:r>
            <a:r>
              <a:rPr lang="en-US" sz="2000" b="1" dirty="0">
                <a:ea typeface="ＭＳ Ｐゴシック" pitchFamily="-111" charset="-128"/>
                <a:cs typeface="ＭＳ Ｐゴシック" pitchFamily="-111" charset="-128"/>
              </a:rPr>
              <a:t>17</a:t>
            </a:r>
            <a:r>
              <a:rPr lang="en-US" sz="2000" b="1" baseline="30000" dirty="0">
                <a:ea typeface="ＭＳ Ｐゴシック" pitchFamily="-111" charset="-128"/>
                <a:cs typeface="ＭＳ Ｐゴシック" pitchFamily="-111" charset="-128"/>
              </a:rPr>
              <a:t>2 </a:t>
            </a:r>
            <a:r>
              <a:rPr lang="en-US" sz="2000" b="1" dirty="0">
                <a:ea typeface="ＭＳ Ｐゴシック" pitchFamily="-111" charset="-128"/>
                <a:cs typeface="ＭＳ Ｐゴシック" pitchFamily="-111" charset="-128"/>
              </a:rPr>
              <a:t>19</a:t>
            </a:r>
            <a:r>
              <a:rPr lang="en-US" sz="2000" b="1" baseline="30000" dirty="0">
                <a:ea typeface="ＭＳ Ｐゴシック" pitchFamily="-111" charset="-128"/>
                <a:cs typeface="ＭＳ Ｐゴシック" pitchFamily="-111" charset="-128"/>
              </a:rPr>
              <a:t>1 </a:t>
            </a:r>
            <a:r>
              <a:rPr lang="en-US" sz="2000" b="1" dirty="0">
                <a:ea typeface="ＭＳ Ｐゴシック" pitchFamily="-111" charset="-128"/>
                <a:cs typeface="ＭＳ Ｐゴシック" pitchFamily="-111" charset="-128"/>
              </a:rPr>
              <a:t>23</a:t>
            </a:r>
            <a:r>
              <a:rPr lang="en-US" sz="2000" b="1" baseline="30000" dirty="0">
                <a:ea typeface="ＭＳ Ｐゴシック" pitchFamily="-111" charset="-128"/>
                <a:cs typeface="ＭＳ Ｐゴシック" pitchFamily="-111" charset="-128"/>
              </a:rPr>
              <a:t>1</a:t>
            </a:r>
            <a:endParaRPr lang="en-US" sz="2000" b="1" dirty="0">
              <a:ea typeface="ＭＳ Ｐゴシック" pitchFamily="-111" charset="-128"/>
              <a:cs typeface="ＭＳ Ｐゴシック" pitchFamily="-111" charset="-128"/>
            </a:endParaRPr>
          </a:p>
          <a:p>
            <a:pPr>
              <a:lnSpc>
                <a:spcPct val="90000"/>
              </a:lnSpc>
            </a:pPr>
            <a:r>
              <a:rPr lang="en-US" sz="2000" b="1" dirty="0">
                <a:ea typeface="ＭＳ Ｐゴシック" pitchFamily="-111" charset="-128"/>
                <a:cs typeface="ＭＳ Ｐゴシック" pitchFamily="-111" charset="-128"/>
              </a:rPr>
              <a:t>Consider a=4, </a:t>
            </a:r>
            <a:r>
              <a:rPr lang="en-US" sz="2000" b="1" dirty="0" err="1">
                <a:ea typeface="ＭＳ Ｐゴシック" pitchFamily="-111" charset="-128"/>
                <a:cs typeface="ＭＳ Ｐゴシック" pitchFamily="-111" charset="-128"/>
              </a:rPr>
              <a:t>b</a:t>
            </a:r>
            <a:r>
              <a:rPr lang="en-US" sz="2000" b="1" dirty="0">
                <a:ea typeface="ＭＳ Ｐゴシック" pitchFamily="-111" charset="-128"/>
                <a:cs typeface="ＭＳ Ｐゴシック" pitchFamily="-111" charset="-128"/>
              </a:rPr>
              <a:t>=2</a:t>
            </a:r>
            <a:endParaRPr lang="en-US" sz="2000" dirty="0">
              <a:ea typeface="ＭＳ Ｐゴシック" pitchFamily="-111" charset="-128"/>
              <a:cs typeface="ＭＳ Ｐゴシック" pitchFamily="-111" charset="-128"/>
            </a:endParaRPr>
          </a:p>
          <a:p>
            <a:pPr>
              <a:lnSpc>
                <a:spcPct val="90000"/>
              </a:lnSpc>
            </a:pPr>
            <a:r>
              <a:rPr lang="en-US" sz="2000" b="1" dirty="0">
                <a:ea typeface="ＭＳ Ｐゴシック" pitchFamily="-111" charset="-128"/>
                <a:cs typeface="ＭＳ Ｐゴシック" pitchFamily="-111" charset="-128"/>
              </a:rPr>
              <a:t>RULE(F, x) = </a:t>
            </a:r>
            <a:r>
              <a:rPr lang="en-US" sz="2000" b="1" dirty="0">
                <a:ea typeface="ＭＳ Ｐゴシック" pitchFamily="-111" charset="-128"/>
                <a:cs typeface="ＭＳ Ｐゴシック" pitchFamily="-111" charset="-128"/>
                <a:sym typeface="Symbol" pitchFamily="-111" charset="2"/>
              </a:rPr>
              <a:t></a:t>
            </a:r>
            <a:r>
              <a:rPr lang="en-US" sz="2000" b="1" dirty="0">
                <a:ea typeface="ＭＳ Ｐゴシック" pitchFamily="-111" charset="-128"/>
                <a:cs typeface="ＭＳ Ｐゴシック" pitchFamily="-111" charset="-128"/>
              </a:rPr>
              <a:t> z (1 ≤ z ≤ 4) [ </a:t>
            </a:r>
            <a:r>
              <a:rPr lang="en-US" sz="2000" b="1" dirty="0" err="1">
                <a:ea typeface="ＭＳ Ｐゴシック" pitchFamily="-111" charset="-128"/>
                <a:cs typeface="ＭＳ Ｐゴシック" pitchFamily="-111" charset="-128"/>
              </a:rPr>
              <a:t>exp(F</a:t>
            </a:r>
            <a:r>
              <a:rPr lang="en-US" sz="2000" b="1" dirty="0">
                <a:ea typeface="ＭＳ Ｐゴシック" pitchFamily="-111" charset="-128"/>
                <a:cs typeface="ＭＳ Ｐゴシック" pitchFamily="-111" charset="-128"/>
              </a:rPr>
              <a:t>, 2*z-1) | </a:t>
            </a:r>
            <a:r>
              <a:rPr lang="en-US" sz="2000" b="1" dirty="0" err="1">
                <a:ea typeface="ＭＳ Ｐゴシック" pitchFamily="-111" charset="-128"/>
                <a:cs typeface="ＭＳ Ｐゴシック" pitchFamily="-111" charset="-128"/>
              </a:rPr>
              <a:t>x</a:t>
            </a:r>
            <a:r>
              <a:rPr lang="en-US" sz="2000" b="1" dirty="0">
                <a:ea typeface="ＭＳ Ｐゴシック" pitchFamily="-111" charset="-128"/>
                <a:cs typeface="ＭＳ Ｐゴシック" pitchFamily="-111" charset="-128"/>
              </a:rPr>
              <a:t>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RULE (F,3</a:t>
            </a:r>
            <a:r>
              <a:rPr lang="en-US" sz="2000" b="1" baseline="30000" dirty="0">
                <a:ea typeface="ＭＳ Ｐゴシック" pitchFamily="-111" charset="-128"/>
                <a:cs typeface="ＭＳ Ｐゴシック" pitchFamily="-111" charset="-128"/>
              </a:rPr>
              <a:t>4</a:t>
            </a:r>
            <a:r>
              <a:rPr lang="en-US" sz="2000" b="1" dirty="0">
                <a:ea typeface="ＭＳ Ｐゴシック" pitchFamily="-111" charset="-128"/>
                <a:cs typeface="ＭＳ Ｐゴシック" pitchFamily="-111" charset="-128"/>
              </a:rPr>
              <a:t> 5</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 1, as 15 divides 3</a:t>
            </a:r>
            <a:r>
              <a:rPr lang="en-US" sz="2000" b="1" baseline="30000" dirty="0">
                <a:ea typeface="ＭＳ Ｐゴシック" pitchFamily="-111" charset="-128"/>
                <a:cs typeface="ＭＳ Ｐゴシック" pitchFamily="-111" charset="-128"/>
              </a:rPr>
              <a:t>4</a:t>
            </a:r>
            <a:r>
              <a:rPr lang="en-US" sz="2000" b="1" dirty="0">
                <a:ea typeface="ＭＳ Ｐゴシック" pitchFamily="-111" charset="-128"/>
                <a:cs typeface="ＭＳ Ｐゴシック" pitchFamily="-111" charset="-128"/>
              </a:rPr>
              <a:t> 5</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a:t>
            </a:r>
            <a:endParaRPr lang="en-US" sz="2000" dirty="0">
              <a:ea typeface="ＭＳ Ｐゴシック" pitchFamily="-111" charset="-128"/>
              <a:cs typeface="ＭＳ Ｐゴシック" pitchFamily="-111" charset="-128"/>
            </a:endParaRPr>
          </a:p>
          <a:p>
            <a:pPr>
              <a:lnSpc>
                <a:spcPct val="90000"/>
              </a:lnSpc>
            </a:pPr>
            <a:r>
              <a:rPr lang="en-US" sz="2000" b="1" dirty="0">
                <a:ea typeface="ＭＳ Ｐゴシック" pitchFamily="-111" charset="-128"/>
                <a:cs typeface="ＭＳ Ｐゴシック" pitchFamily="-111" charset="-128"/>
              </a:rPr>
              <a:t>NEXT(F, x) = (x // </a:t>
            </a:r>
            <a:r>
              <a:rPr lang="en-US" sz="2000" b="1" dirty="0" err="1">
                <a:ea typeface="ＭＳ Ｐゴシック" pitchFamily="-111" charset="-128"/>
                <a:cs typeface="ＭＳ Ｐゴシック" pitchFamily="-111" charset="-128"/>
              </a:rPr>
              <a:t>exp(F</a:t>
            </a:r>
            <a:r>
              <a:rPr lang="en-US" sz="2000" b="1" dirty="0">
                <a:ea typeface="ＭＳ Ｐゴシック" pitchFamily="-111" charset="-128"/>
                <a:cs typeface="ＭＳ Ｐゴシック" pitchFamily="-111" charset="-128"/>
              </a:rPr>
              <a:t>, 2*RULE(F, x)-1)) * </a:t>
            </a:r>
            <a:r>
              <a:rPr lang="en-US" sz="2000" b="1" dirty="0" err="1">
                <a:ea typeface="ＭＳ Ｐゴシック" pitchFamily="-111" charset="-128"/>
                <a:cs typeface="ＭＳ Ｐゴシック" pitchFamily="-111" charset="-128"/>
              </a:rPr>
              <a:t>exp(F</a:t>
            </a:r>
            <a:r>
              <a:rPr lang="en-US" sz="2000" b="1" dirty="0">
                <a:ea typeface="ＭＳ Ｐゴシック" pitchFamily="-111" charset="-128"/>
                <a:cs typeface="ＭＳ Ｐゴシック" pitchFamily="-111" charset="-128"/>
              </a:rPr>
              <a:t>, 2*RULE(F, x))</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NEXT(F,3</a:t>
            </a:r>
            <a:r>
              <a:rPr lang="en-US" sz="2000" b="1" baseline="30000" dirty="0">
                <a:ea typeface="ＭＳ Ｐゴシック" pitchFamily="-111" charset="-128"/>
                <a:cs typeface="ＭＳ Ｐゴシック" pitchFamily="-111" charset="-128"/>
              </a:rPr>
              <a:t>4</a:t>
            </a:r>
            <a:r>
              <a:rPr lang="en-US" sz="2000" b="1" dirty="0">
                <a:ea typeface="ＭＳ Ｐゴシック" pitchFamily="-111" charset="-128"/>
                <a:cs typeface="ＭＳ Ｐゴシック" pitchFamily="-111" charset="-128"/>
              </a:rPr>
              <a:t> 5</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 (3</a:t>
            </a:r>
            <a:r>
              <a:rPr lang="en-US" sz="2000" b="1" baseline="30000" dirty="0">
                <a:ea typeface="ＭＳ Ｐゴシック" pitchFamily="-111" charset="-128"/>
                <a:cs typeface="ＭＳ Ｐゴシック" pitchFamily="-111" charset="-128"/>
              </a:rPr>
              <a:t>4</a:t>
            </a:r>
            <a:r>
              <a:rPr lang="en-US" sz="2000" b="1" dirty="0">
                <a:ea typeface="ＭＳ Ｐゴシック" pitchFamily="-111" charset="-128"/>
                <a:cs typeface="ＭＳ Ｐゴシック" pitchFamily="-111" charset="-128"/>
              </a:rPr>
              <a:t> 5</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 15 * 1) = 3</a:t>
            </a:r>
            <a:r>
              <a:rPr lang="en-US" sz="2000" b="1" baseline="30000" dirty="0">
                <a:ea typeface="ＭＳ Ｐゴシック" pitchFamily="-111" charset="-128"/>
                <a:cs typeface="ＭＳ Ｐゴシック" pitchFamily="-111" charset="-128"/>
              </a:rPr>
              <a:t>3</a:t>
            </a:r>
            <a:r>
              <a:rPr lang="en-US" sz="2000" b="1" dirty="0">
                <a:ea typeface="ＭＳ Ｐゴシック" pitchFamily="-111" charset="-128"/>
                <a:cs typeface="ＭＳ Ｐゴシック" pitchFamily="-111" charset="-128"/>
              </a:rPr>
              <a:t>5</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NEXT(F,3</a:t>
            </a:r>
            <a:r>
              <a:rPr lang="en-US" sz="2000" b="1" baseline="30000" dirty="0">
                <a:ea typeface="ＭＳ Ｐゴシック" pitchFamily="-111" charset="-128"/>
                <a:cs typeface="ＭＳ Ｐゴシック" pitchFamily="-111" charset="-128"/>
              </a:rPr>
              <a:t>3</a:t>
            </a:r>
            <a:r>
              <a:rPr lang="en-US" sz="2000" b="1" dirty="0">
                <a:ea typeface="ＭＳ Ｐゴシック" pitchFamily="-111" charset="-128"/>
                <a:cs typeface="ＭＳ Ｐゴシック" pitchFamily="-111" charset="-128"/>
              </a:rPr>
              <a:t> 5</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 = (3</a:t>
            </a:r>
            <a:r>
              <a:rPr lang="en-US" sz="2000" b="1" baseline="30000" dirty="0">
                <a:ea typeface="ＭＳ Ｐゴシック" pitchFamily="-111" charset="-128"/>
                <a:cs typeface="ＭＳ Ｐゴシック" pitchFamily="-111" charset="-128"/>
              </a:rPr>
              <a:t>3</a:t>
            </a:r>
            <a:r>
              <a:rPr lang="en-US" sz="2000" b="1" dirty="0">
                <a:ea typeface="ＭＳ Ｐゴシック" pitchFamily="-111" charset="-128"/>
                <a:cs typeface="ＭＳ Ｐゴシック" pitchFamily="-111" charset="-128"/>
              </a:rPr>
              <a:t> 5</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 // 15 * 1) = 3</a:t>
            </a:r>
            <a:r>
              <a:rPr lang="en-US" sz="2000" b="1" baseline="30000" dirty="0">
                <a:ea typeface="ＭＳ Ｐゴシック" pitchFamily="-111" charset="-128"/>
                <a:cs typeface="ＭＳ Ｐゴシック" pitchFamily="-111" charset="-128"/>
              </a:rPr>
              <a:t>2</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NEXT(F,3</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 (3</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 3 * 2) = 2</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3</a:t>
            </a:r>
            <a:r>
              <a:rPr lang="en-US" sz="2000" b="1" baseline="30000" dirty="0">
                <a:ea typeface="ＭＳ Ｐゴシック" pitchFamily="-111" charset="-128"/>
                <a:cs typeface="ＭＳ Ｐゴシック" pitchFamily="-111" charset="-128"/>
              </a:rPr>
              <a:t>1</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NEXT(F, 2</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3</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 = (2</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3</a:t>
            </a:r>
            <a:r>
              <a:rPr lang="en-US" sz="2000" b="1" baseline="30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 // 3 * 2) = 2</a:t>
            </a:r>
            <a:r>
              <a:rPr lang="en-US" sz="2000" b="1" baseline="30000" dirty="0">
                <a:ea typeface="ＭＳ Ｐゴシック" pitchFamily="-111" charset="-128"/>
                <a:cs typeface="ＭＳ Ｐゴシック" pitchFamily="-111" charset="-128"/>
              </a:rPr>
              <a:t>2</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NEXT(F, 2</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 (2</a:t>
            </a:r>
            <a:r>
              <a:rPr lang="en-US" sz="2000" b="1" baseline="30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 // 1 * 1) = 2</a:t>
            </a:r>
            <a:r>
              <a:rPr lang="en-US" sz="2000" b="1" baseline="30000" dirty="0">
                <a:ea typeface="ＭＳ Ｐゴシック" pitchFamily="-111" charset="-128"/>
                <a:cs typeface="ＭＳ Ｐゴシック" pitchFamily="-111" charset="-128"/>
              </a:rPr>
              <a:t>2</a:t>
            </a:r>
            <a:endParaRPr lang="en-US" sz="2000" dirty="0">
              <a:ea typeface="ＭＳ Ｐゴシック" pitchFamily="-111" charset="-128"/>
              <a:cs typeface="ＭＳ Ｐゴシック" pitchFamily="-111" charset="-128"/>
            </a:endParaRPr>
          </a:p>
          <a:p>
            <a:pPr>
              <a:lnSpc>
                <a:spcPct val="90000"/>
              </a:lnSpc>
            </a:pPr>
            <a:endParaRPr lang="en-US" sz="2000" b="1" dirty="0">
              <a:ea typeface="ＭＳ Ｐゴシック" pitchFamily="-111" charset="-128"/>
              <a:cs typeface="ＭＳ Ｐゴシック" pitchFamily="-111" charset="-128"/>
            </a:endParaRPr>
          </a:p>
        </p:txBody>
      </p:sp>
      <p:sp>
        <p:nvSpPr>
          <p:cNvPr id="328710" name="Date Placeholder 3"/>
          <p:cNvSpPr>
            <a:spLocks noGrp="1"/>
          </p:cNvSpPr>
          <p:nvPr>
            <p:ph type="dt" sz="quarter" idx="10"/>
          </p:nvPr>
        </p:nvSpPr>
        <p:spPr>
          <a:noFill/>
        </p:spPr>
        <p:txBody>
          <a:bodyPr/>
          <a:lstStyle/>
          <a:p>
            <a:fld id="{B2CFF074-FA09-0942-B535-B37214EDD150}"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39475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281603" name="Slide Number Placeholder 5"/>
          <p:cNvSpPr>
            <a:spLocks noGrp="1"/>
          </p:cNvSpPr>
          <p:nvPr>
            <p:ph type="sldNum" sz="quarter" idx="12"/>
          </p:nvPr>
        </p:nvSpPr>
        <p:spPr>
          <a:noFill/>
        </p:spPr>
        <p:txBody>
          <a:bodyPr/>
          <a:lstStyle/>
          <a:p>
            <a:fld id="{DC5471C0-CB94-9949-AAB2-B86746157EF7}"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81604"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Proving Equivalence</a:t>
            </a:r>
          </a:p>
        </p:txBody>
      </p:sp>
      <p:sp>
        <p:nvSpPr>
          <p:cNvPr id="281605" name="Rectangle 3"/>
          <p:cNvSpPr>
            <a:spLocks noGrp="1" noChangeArrowheads="1"/>
          </p:cNvSpPr>
          <p:nvPr>
            <p:ph type="body" idx="1"/>
          </p:nvPr>
        </p:nvSpPr>
        <p:spPr/>
        <p:txBody>
          <a:bodyPr/>
          <a:lstStyle/>
          <a:p>
            <a:pPr>
              <a:lnSpc>
                <a:spcPct val="90000"/>
              </a:lnSpc>
            </a:pPr>
            <a:r>
              <a:rPr lang="en-US">
                <a:ea typeface="ＭＳ Ｐゴシック" pitchFamily="-111" charset="-128"/>
                <a:cs typeface="ＭＳ Ｐゴシック" pitchFamily="-111" charset="-128"/>
              </a:rPr>
              <a:t>Constructions do not, by themselves, prove equivalence. </a:t>
            </a:r>
          </a:p>
          <a:p>
            <a:pPr>
              <a:lnSpc>
                <a:spcPct val="90000"/>
              </a:lnSpc>
            </a:pPr>
            <a:r>
              <a:rPr lang="en-US">
                <a:ea typeface="ＭＳ Ｐゴシック" pitchFamily="-111" charset="-128"/>
                <a:cs typeface="ＭＳ Ｐゴシック" pitchFamily="-111" charset="-128"/>
              </a:rPr>
              <a:t>To do so, we need to develop a notion of an “instantaneous description” (id) of each model of computation (well, almost as recursive functions are a bit different). </a:t>
            </a:r>
          </a:p>
          <a:p>
            <a:pPr>
              <a:lnSpc>
                <a:spcPct val="90000"/>
              </a:lnSpc>
            </a:pPr>
            <a:r>
              <a:rPr lang="en-US">
                <a:ea typeface="ＭＳ Ｐゴシック" pitchFamily="-111" charset="-128"/>
                <a:cs typeface="ＭＳ Ｐゴシック" pitchFamily="-111" charset="-128"/>
              </a:rPr>
              <a:t>We then show a mapping of id’s between the models.</a:t>
            </a:r>
          </a:p>
        </p:txBody>
      </p:sp>
      <p:sp>
        <p:nvSpPr>
          <p:cNvPr id="281606" name="Date Placeholder 3"/>
          <p:cNvSpPr>
            <a:spLocks noGrp="1"/>
          </p:cNvSpPr>
          <p:nvPr>
            <p:ph type="dt" sz="quarter" idx="10"/>
          </p:nvPr>
        </p:nvSpPr>
        <p:spPr>
          <a:noFill/>
        </p:spPr>
        <p:txBody>
          <a:bodyPr/>
          <a:lstStyle/>
          <a:p>
            <a:fld id="{2BE59AEA-7242-0749-A054-380E20D1E18A}"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392562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30755" name="Slide Number Placeholder 5"/>
          <p:cNvSpPr>
            <a:spLocks noGrp="1"/>
          </p:cNvSpPr>
          <p:nvPr>
            <p:ph type="sldNum" sz="quarter" idx="12"/>
          </p:nvPr>
        </p:nvSpPr>
        <p:spPr>
          <a:noFill/>
        </p:spPr>
        <p:txBody>
          <a:bodyPr/>
          <a:lstStyle/>
          <a:p>
            <a:fld id="{61A9262A-F943-B74A-B2DB-5AAE54D37081}"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
        <p:nvSpPr>
          <p:cNvPr id="330756"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Rest of simulation</a:t>
            </a:r>
          </a:p>
        </p:txBody>
      </p:sp>
      <p:sp>
        <p:nvSpPr>
          <p:cNvPr id="330757" name="Rectangle 3"/>
          <p:cNvSpPr>
            <a:spLocks noGrp="1" noChangeArrowheads="1"/>
          </p:cNvSpPr>
          <p:nvPr>
            <p:ph type="body" idx="1"/>
          </p:nvPr>
        </p:nvSpPr>
        <p:spPr/>
        <p:txBody>
          <a:bodyPr/>
          <a:lstStyle/>
          <a:p>
            <a:r>
              <a:rPr lang="en-US" sz="2400" b="1" dirty="0">
                <a:ea typeface="ＭＳ Ｐゴシック" pitchFamily="-111" charset="-128"/>
                <a:cs typeface="ＭＳ Ｐゴシック" pitchFamily="-111" charset="-128"/>
              </a:rPr>
              <a:t>CONFIG(F, </a:t>
            </a:r>
            <a:r>
              <a:rPr lang="en-US" sz="2400" b="1"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 0) = </a:t>
            </a:r>
            <a:r>
              <a:rPr lang="en-US" sz="2400" b="1" dirty="0" err="1">
                <a:ea typeface="ＭＳ Ｐゴシック" pitchFamily="-111" charset="-128"/>
                <a:cs typeface="ＭＳ Ｐゴシック" pitchFamily="-111" charset="-128"/>
              </a:rPr>
              <a:t>x</a:t>
            </a:r>
            <a:br>
              <a:rPr lang="en-US" sz="2400" b="1"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CONFIG(F, </a:t>
            </a:r>
            <a:r>
              <a:rPr lang="en-US" sz="2400" b="1"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 y+1) = NEXT(F, CONFIG(F, </a:t>
            </a:r>
            <a:r>
              <a:rPr lang="en-US" sz="2400" b="1"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 </a:t>
            </a:r>
            <a:r>
              <a:rPr lang="en-US" sz="2400" b="1" dirty="0" err="1">
                <a:ea typeface="ＭＳ Ｐゴシック" pitchFamily="-111" charset="-128"/>
                <a:cs typeface="ＭＳ Ｐゴシック" pitchFamily="-111" charset="-128"/>
              </a:rPr>
              <a:t>y</a:t>
            </a:r>
            <a:r>
              <a:rPr lang="en-US" sz="2400" b="1" dirty="0">
                <a:ea typeface="ＭＳ Ｐゴシック" pitchFamily="-111" charset="-128"/>
                <a:cs typeface="ＭＳ Ｐゴシック" pitchFamily="-111" charset="-128"/>
              </a:rPr>
              <a:t>))</a:t>
            </a:r>
          </a:p>
          <a:p>
            <a:r>
              <a:rPr lang="en-US" sz="2400" b="1" dirty="0">
                <a:ea typeface="ＭＳ Ｐゴシック" pitchFamily="-111" charset="-128"/>
                <a:cs typeface="ＭＳ Ｐゴシック" pitchFamily="-111" charset="-128"/>
              </a:rPr>
              <a:t>CONFIG(F,3</a:t>
            </a:r>
            <a:r>
              <a:rPr lang="en-US" sz="2400" b="1" baseline="30000" dirty="0">
                <a:ea typeface="ＭＳ Ｐゴシック" pitchFamily="-111" charset="-128"/>
                <a:cs typeface="ＭＳ Ｐゴシック" pitchFamily="-111" charset="-128"/>
              </a:rPr>
              <a:t>4</a:t>
            </a:r>
            <a:r>
              <a:rPr lang="en-US" sz="2400" b="1" dirty="0">
                <a:ea typeface="ＭＳ Ｐゴシック" pitchFamily="-111" charset="-128"/>
                <a:cs typeface="ＭＳ Ｐゴシック" pitchFamily="-111" charset="-128"/>
              </a:rPr>
              <a:t> 5</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,0) = 3</a:t>
            </a:r>
            <a:r>
              <a:rPr lang="en-US" sz="2400" b="1" baseline="30000" dirty="0">
                <a:ea typeface="ＭＳ Ｐゴシック" pitchFamily="-111" charset="-128"/>
                <a:cs typeface="ＭＳ Ｐゴシック" pitchFamily="-111" charset="-128"/>
              </a:rPr>
              <a:t>4</a:t>
            </a:r>
            <a:r>
              <a:rPr lang="en-US" sz="2400" b="1" dirty="0">
                <a:ea typeface="ＭＳ Ｐゴシック" pitchFamily="-111" charset="-128"/>
                <a:cs typeface="ＭＳ Ｐゴシック" pitchFamily="-111" charset="-128"/>
              </a:rPr>
              <a:t> 5</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 </a:t>
            </a:r>
            <a:br>
              <a:rPr lang="en-US" sz="2400" b="1"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CONFIG(F,3</a:t>
            </a:r>
            <a:r>
              <a:rPr lang="en-US" sz="2400" b="1" baseline="30000" dirty="0">
                <a:ea typeface="ＭＳ Ｐゴシック" pitchFamily="-111" charset="-128"/>
                <a:cs typeface="ＭＳ Ｐゴシック" pitchFamily="-111" charset="-128"/>
              </a:rPr>
              <a:t>4</a:t>
            </a:r>
            <a:r>
              <a:rPr lang="en-US" sz="2400" b="1" dirty="0">
                <a:ea typeface="ＭＳ Ｐゴシック" pitchFamily="-111" charset="-128"/>
                <a:cs typeface="ＭＳ Ｐゴシック" pitchFamily="-111" charset="-128"/>
              </a:rPr>
              <a:t> 5</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,1) = 3</a:t>
            </a:r>
            <a:r>
              <a:rPr lang="en-US" sz="2400" b="1" baseline="30000" dirty="0">
                <a:ea typeface="ＭＳ Ｐゴシック" pitchFamily="-111" charset="-128"/>
                <a:cs typeface="ＭＳ Ｐゴシック" pitchFamily="-111" charset="-128"/>
              </a:rPr>
              <a:t>3</a:t>
            </a:r>
            <a:r>
              <a:rPr lang="en-US" sz="2400" b="1" dirty="0">
                <a:ea typeface="ＭＳ Ｐゴシック" pitchFamily="-111" charset="-128"/>
                <a:cs typeface="ＭＳ Ｐゴシック" pitchFamily="-111" charset="-128"/>
              </a:rPr>
              <a:t>5</a:t>
            </a:r>
            <a:r>
              <a:rPr lang="en-US" sz="2400" b="1" baseline="30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 </a:t>
            </a:r>
            <a:br>
              <a:rPr lang="en-US" sz="2400" b="1"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CONFIG(F,3</a:t>
            </a:r>
            <a:r>
              <a:rPr lang="en-US" sz="2400" b="1" baseline="30000" dirty="0">
                <a:ea typeface="ＭＳ Ｐゴシック" pitchFamily="-111" charset="-128"/>
                <a:cs typeface="ＭＳ Ｐゴシック" pitchFamily="-111" charset="-128"/>
              </a:rPr>
              <a:t>4</a:t>
            </a:r>
            <a:r>
              <a:rPr lang="en-US" sz="2400" b="1" dirty="0">
                <a:ea typeface="ＭＳ Ｐゴシック" pitchFamily="-111" charset="-128"/>
                <a:cs typeface="ＭＳ Ｐゴシック" pitchFamily="-111" charset="-128"/>
              </a:rPr>
              <a:t> 5</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,2) = 3</a:t>
            </a:r>
            <a:r>
              <a:rPr lang="en-US" sz="2400" b="1" baseline="30000" dirty="0">
                <a:ea typeface="ＭＳ Ｐゴシック" pitchFamily="-111" charset="-128"/>
                <a:cs typeface="ＭＳ Ｐゴシック" pitchFamily="-111" charset="-128"/>
              </a:rPr>
              <a:t>2</a:t>
            </a:r>
            <a:br>
              <a:rPr lang="en-US" sz="2400" b="1"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CONFIG(F,3</a:t>
            </a:r>
            <a:r>
              <a:rPr lang="en-US" sz="2400" b="1" baseline="30000" dirty="0">
                <a:ea typeface="ＭＳ Ｐゴシック" pitchFamily="-111" charset="-128"/>
                <a:cs typeface="ＭＳ Ｐゴシック" pitchFamily="-111" charset="-128"/>
              </a:rPr>
              <a:t>4</a:t>
            </a:r>
            <a:r>
              <a:rPr lang="en-US" sz="2400" b="1" dirty="0">
                <a:ea typeface="ＭＳ Ｐゴシック" pitchFamily="-111" charset="-128"/>
                <a:cs typeface="ＭＳ Ｐゴシック" pitchFamily="-111" charset="-128"/>
              </a:rPr>
              <a:t> 5</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,3) = 2</a:t>
            </a:r>
            <a:r>
              <a:rPr lang="en-US" sz="2400" b="1" baseline="30000" dirty="0">
                <a:ea typeface="ＭＳ Ｐゴシック" pitchFamily="-111" charset="-128"/>
                <a:cs typeface="ＭＳ Ｐゴシック" pitchFamily="-111" charset="-128"/>
              </a:rPr>
              <a:t>1</a:t>
            </a:r>
            <a:r>
              <a:rPr lang="en-US" sz="2400" b="1" dirty="0">
                <a:ea typeface="ＭＳ Ｐゴシック" pitchFamily="-111" charset="-128"/>
                <a:cs typeface="ＭＳ Ｐゴシック" pitchFamily="-111" charset="-128"/>
              </a:rPr>
              <a:t>3</a:t>
            </a:r>
            <a:r>
              <a:rPr lang="en-US" sz="2400" b="1" baseline="30000" dirty="0">
                <a:ea typeface="ＭＳ Ｐゴシック" pitchFamily="-111" charset="-128"/>
                <a:cs typeface="ＭＳ Ｐゴシック" pitchFamily="-111" charset="-128"/>
              </a:rPr>
              <a:t>1</a:t>
            </a:r>
            <a:br>
              <a:rPr lang="en-US" sz="2400" b="1"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CONFIG(F,3</a:t>
            </a:r>
            <a:r>
              <a:rPr lang="en-US" sz="2400" b="1" baseline="30000" dirty="0">
                <a:ea typeface="ＭＳ Ｐゴシック" pitchFamily="-111" charset="-128"/>
                <a:cs typeface="ＭＳ Ｐゴシック" pitchFamily="-111" charset="-128"/>
              </a:rPr>
              <a:t>4</a:t>
            </a:r>
            <a:r>
              <a:rPr lang="en-US" sz="2400" b="1" dirty="0">
                <a:ea typeface="ＭＳ Ｐゴシック" pitchFamily="-111" charset="-128"/>
                <a:cs typeface="ＭＳ Ｐゴシック" pitchFamily="-111" charset="-128"/>
              </a:rPr>
              <a:t> 5</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,4) = 2</a:t>
            </a:r>
            <a:r>
              <a:rPr lang="en-US" sz="2400" b="1" baseline="30000" dirty="0">
                <a:ea typeface="ＭＳ Ｐゴシック" pitchFamily="-111" charset="-128"/>
                <a:cs typeface="ＭＳ Ｐゴシック" pitchFamily="-111" charset="-128"/>
              </a:rPr>
              <a:t>2</a:t>
            </a:r>
            <a:br>
              <a:rPr lang="en-US" sz="2400" b="1"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CONFIG(F,3</a:t>
            </a:r>
            <a:r>
              <a:rPr lang="en-US" sz="2400" b="1" baseline="30000" dirty="0">
                <a:ea typeface="ＭＳ Ｐゴシック" pitchFamily="-111" charset="-128"/>
                <a:cs typeface="ＭＳ Ｐゴシック" pitchFamily="-111" charset="-128"/>
              </a:rPr>
              <a:t>4</a:t>
            </a:r>
            <a:r>
              <a:rPr lang="en-US" sz="2400" b="1" dirty="0">
                <a:ea typeface="ＭＳ Ｐゴシック" pitchFamily="-111" charset="-128"/>
                <a:cs typeface="ＭＳ Ｐゴシック" pitchFamily="-111" charset="-128"/>
              </a:rPr>
              <a:t> 5</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,5) = 2</a:t>
            </a:r>
            <a:r>
              <a:rPr lang="en-US" sz="2400" b="1" baseline="30000" dirty="0">
                <a:ea typeface="ＭＳ Ｐゴシック" pitchFamily="-111" charset="-128"/>
                <a:cs typeface="ＭＳ Ｐゴシック" pitchFamily="-111" charset="-128"/>
              </a:rPr>
              <a:t>2</a:t>
            </a:r>
            <a:endParaRPr lang="en-US" dirty="0">
              <a:ea typeface="ＭＳ Ｐゴシック" pitchFamily="-111" charset="-128"/>
              <a:cs typeface="ＭＳ Ｐゴシック" pitchFamily="-111" charset="-128"/>
            </a:endParaRPr>
          </a:p>
          <a:p>
            <a:r>
              <a:rPr lang="en-US" sz="2400" b="1" dirty="0">
                <a:ea typeface="ＭＳ Ｐゴシック" pitchFamily="-111" charset="-128"/>
                <a:cs typeface="ＭＳ Ｐゴシック" pitchFamily="-111" charset="-128"/>
              </a:rPr>
              <a:t>HALT(F, </a:t>
            </a:r>
            <a:r>
              <a:rPr lang="en-US" sz="2400" b="1"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a:t>
            </a:r>
            <a:r>
              <a:rPr lang="en-US" sz="2400" b="1" dirty="0" err="1">
                <a:ea typeface="ＭＳ Ｐゴシック" pitchFamily="-111" charset="-128"/>
                <a:cs typeface="ＭＳ Ｐゴシック" pitchFamily="-111" charset="-128"/>
                <a:sym typeface="Symbol" pitchFamily="-111" charset="2"/>
              </a:rPr>
              <a:t></a:t>
            </a:r>
            <a:r>
              <a:rPr lang="en-US" sz="2400" b="1" dirty="0" err="1">
                <a:ea typeface="ＭＳ Ｐゴシック" pitchFamily="-111" charset="-128"/>
                <a:cs typeface="ＭＳ Ｐゴシック" pitchFamily="-111" charset="-128"/>
              </a:rPr>
              <a:t>y[CONFIG(F,x,y</a:t>
            </a:r>
            <a:r>
              <a:rPr lang="en-US" sz="2400" b="1" dirty="0">
                <a:ea typeface="ＭＳ Ｐゴシック" pitchFamily="-111" charset="-128"/>
                <a:cs typeface="ＭＳ Ｐゴシック" pitchFamily="-111" charset="-128"/>
              </a:rPr>
              <a:t>)==CONFIG(F,x,y+1)] = 4</a:t>
            </a:r>
          </a:p>
          <a:p>
            <a:r>
              <a:rPr lang="en-US" sz="2400" b="1" dirty="0" err="1">
                <a:ea typeface="ＭＳ Ｐゴシック" pitchFamily="-111" charset="-128"/>
                <a:cs typeface="ＭＳ Ｐゴシック" pitchFamily="-111" charset="-128"/>
              </a:rPr>
              <a:t>Univ(F</a:t>
            </a:r>
            <a:r>
              <a:rPr lang="en-US" sz="2400" b="1" dirty="0">
                <a:ea typeface="ＭＳ Ｐゴシック" pitchFamily="-111" charset="-128"/>
                <a:cs typeface="ＭＳ Ｐゴシック" pitchFamily="-111" charset="-128"/>
              </a:rPr>
              <a:t>, </a:t>
            </a:r>
            <a:r>
              <a:rPr lang="en-US" sz="2400" b="1"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 =  exp ( CONFIG ( F, </a:t>
            </a:r>
            <a:r>
              <a:rPr lang="en-US" sz="2400" b="1"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 HALT ( F, </a:t>
            </a:r>
            <a:r>
              <a:rPr lang="en-US" sz="2400" b="1" dirty="0" err="1">
                <a:ea typeface="ＭＳ Ｐゴシック" pitchFamily="-111" charset="-128"/>
                <a:cs typeface="ＭＳ Ｐゴシック" pitchFamily="-111" charset="-128"/>
              </a:rPr>
              <a:t>x</a:t>
            </a:r>
            <a:r>
              <a:rPr lang="en-US" sz="2400" b="1" dirty="0">
                <a:ea typeface="ＭＳ Ｐゴシック" pitchFamily="-111" charset="-128"/>
                <a:cs typeface="ＭＳ Ｐゴシック" pitchFamily="-111" charset="-128"/>
              </a:rPr>
              <a:t> ) ), 0)</a:t>
            </a:r>
            <a:br>
              <a:rPr lang="en-US" sz="2400" b="1" dirty="0">
                <a:ea typeface="ＭＳ Ｐゴシック" pitchFamily="-111" charset="-128"/>
                <a:cs typeface="ＭＳ Ｐゴシック" pitchFamily="-111" charset="-128"/>
              </a:rPr>
            </a:br>
            <a:r>
              <a:rPr lang="en-US" sz="2400" b="1" dirty="0">
                <a:ea typeface="ＭＳ Ｐゴシック" pitchFamily="-111" charset="-128"/>
                <a:cs typeface="ＭＳ Ｐゴシック" pitchFamily="-111" charset="-128"/>
              </a:rPr>
              <a:t>= exp(2</a:t>
            </a:r>
            <a:r>
              <a:rPr lang="en-US" sz="2400" b="1" baseline="30000" dirty="0">
                <a:ea typeface="ＭＳ Ｐゴシック" pitchFamily="-111" charset="-128"/>
                <a:cs typeface="ＭＳ Ｐゴシック" pitchFamily="-111" charset="-128"/>
              </a:rPr>
              <a:t>2</a:t>
            </a:r>
            <a:r>
              <a:rPr lang="en-US" sz="2400" b="1" dirty="0">
                <a:ea typeface="ＭＳ Ｐゴシック" pitchFamily="-111" charset="-128"/>
                <a:cs typeface="ＭＳ Ｐゴシック" pitchFamily="-111" charset="-128"/>
              </a:rPr>
              <a:t>,0) = 2</a:t>
            </a:r>
          </a:p>
          <a:p>
            <a:endParaRPr lang="en-US" sz="2400" b="1" dirty="0">
              <a:ea typeface="ＭＳ Ｐゴシック" pitchFamily="-111" charset="-128"/>
              <a:cs typeface="ＭＳ Ｐゴシック" pitchFamily="-111" charset="-128"/>
            </a:endParaRPr>
          </a:p>
        </p:txBody>
      </p:sp>
      <p:sp>
        <p:nvSpPr>
          <p:cNvPr id="330758" name="Date Placeholder 3"/>
          <p:cNvSpPr>
            <a:spLocks noGrp="1"/>
          </p:cNvSpPr>
          <p:nvPr>
            <p:ph type="dt" sz="quarter" idx="10"/>
          </p:nvPr>
        </p:nvSpPr>
        <p:spPr>
          <a:noFill/>
        </p:spPr>
        <p:txBody>
          <a:bodyPr/>
          <a:lstStyle/>
          <a:p>
            <a:fld id="{B87834BF-08AA-1149-8E04-4FBE2B99B84C}"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145390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34851" name="Slide Number Placeholder 5"/>
          <p:cNvSpPr>
            <a:spLocks noGrp="1"/>
          </p:cNvSpPr>
          <p:nvPr>
            <p:ph type="sldNum" sz="quarter" idx="12"/>
          </p:nvPr>
        </p:nvSpPr>
        <p:spPr>
          <a:noFill/>
        </p:spPr>
        <p:txBody>
          <a:bodyPr/>
          <a:lstStyle/>
          <a:p>
            <a:fld id="{C22AF5BD-3B44-7044-9E04-7FD7B51791E1}"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
        <p:nvSpPr>
          <p:cNvPr id="334852"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Simplicity of Universal</a:t>
            </a:r>
          </a:p>
        </p:txBody>
      </p:sp>
      <p:sp>
        <p:nvSpPr>
          <p:cNvPr id="334853" name="Rectangle 3"/>
          <p:cNvSpPr>
            <a:spLocks noGrp="1" noChangeArrowheads="1"/>
          </p:cNvSpPr>
          <p:nvPr>
            <p:ph type="body" idx="1"/>
          </p:nvPr>
        </p:nvSpPr>
        <p:spPr/>
        <p:txBody>
          <a:bodyPr/>
          <a:lstStyle/>
          <a:p>
            <a:r>
              <a:rPr lang="en-US" dirty="0">
                <a:ea typeface="ＭＳ Ｐゴシック" pitchFamily="-111" charset="-128"/>
                <a:cs typeface="ＭＳ Ｐゴシック" pitchFamily="-111" charset="-128"/>
              </a:rPr>
              <a:t>A side result is that every computable (recursive) function can be expressed in the form</a:t>
            </a:r>
            <a:br>
              <a:rPr lang="en-US"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F(x) = G(</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y H(x, y))</a:t>
            </a:r>
            <a:br>
              <a:rPr lang="en-US" b="1"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where </a:t>
            </a:r>
            <a:r>
              <a:rPr lang="en-US" b="1" dirty="0">
                <a:ea typeface="ＭＳ Ｐゴシック" pitchFamily="-111" charset="-128"/>
                <a:cs typeface="ＭＳ Ｐゴシック" pitchFamily="-111" charset="-128"/>
              </a:rPr>
              <a:t>G</a:t>
            </a:r>
            <a:r>
              <a:rPr lang="en-US" dirty="0">
                <a:ea typeface="ＭＳ Ｐゴシック" pitchFamily="-111" charset="-128"/>
                <a:cs typeface="ＭＳ Ｐゴシック" pitchFamily="-111" charset="-128"/>
              </a:rPr>
              <a:t> and </a:t>
            </a:r>
            <a:r>
              <a:rPr lang="en-US" b="1" dirty="0">
                <a:ea typeface="ＭＳ Ｐゴシック" pitchFamily="-111" charset="-128"/>
                <a:cs typeface="ＭＳ Ｐゴシック" pitchFamily="-111" charset="-128"/>
              </a:rPr>
              <a:t>H</a:t>
            </a:r>
            <a:r>
              <a:rPr lang="en-US" dirty="0">
                <a:ea typeface="ＭＳ Ｐゴシック" pitchFamily="-111" charset="-128"/>
                <a:cs typeface="ＭＳ Ｐゴシック" pitchFamily="-111" charset="-128"/>
              </a:rPr>
              <a:t> are primitive recursive. </a:t>
            </a:r>
          </a:p>
        </p:txBody>
      </p:sp>
      <p:sp>
        <p:nvSpPr>
          <p:cNvPr id="334854" name="Date Placeholder 3"/>
          <p:cNvSpPr>
            <a:spLocks noGrp="1"/>
          </p:cNvSpPr>
          <p:nvPr>
            <p:ph type="dt" sz="quarter" idx="10"/>
          </p:nvPr>
        </p:nvSpPr>
        <p:spPr>
          <a:noFill/>
        </p:spPr>
        <p:txBody>
          <a:bodyPr/>
          <a:lstStyle/>
          <a:p>
            <a:fld id="{474BC2E7-45D9-D740-A7D1-4F2D22EECC7C}"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41053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4"/>
          <p:cNvSpPr>
            <a:spLocks noGrp="1" noChangeArrowheads="1"/>
          </p:cNvSpPr>
          <p:nvPr>
            <p:ph type="ctrTitle"/>
          </p:nvPr>
        </p:nvSpPr>
        <p:spPr/>
        <p:txBody>
          <a:bodyPr/>
          <a:lstStyle/>
          <a:p>
            <a:r>
              <a:rPr lang="en-US" dirty="0">
                <a:solidFill>
                  <a:srgbClr val="009900"/>
                </a:solidFill>
                <a:ea typeface="ＭＳ Ｐゴシック" pitchFamily="-111" charset="-128"/>
                <a:cs typeface="ＭＳ Ｐゴシック" pitchFamily="-111" charset="-128"/>
              </a:rPr>
              <a:t>RECURSIVE </a:t>
            </a:r>
            <a:r>
              <a:rPr lang="en-US" dirty="0">
                <a:solidFill>
                  <a:srgbClr val="009900"/>
                </a:solidFill>
                <a:ea typeface="ＭＳ Ｐゴシック" pitchFamily="-111" charset="-128"/>
                <a:cs typeface="ＭＳ Ｐゴシック" pitchFamily="-111" charset="-128"/>
                <a:sym typeface="Symbol" pitchFamily="-111" charset="2"/>
              </a:rPr>
              <a:t></a:t>
            </a:r>
            <a:r>
              <a:rPr lang="en-US" dirty="0">
                <a:solidFill>
                  <a:srgbClr val="009900"/>
                </a:solidFill>
                <a:ea typeface="ＭＳ Ｐゴシック" pitchFamily="-111" charset="-128"/>
                <a:cs typeface="ＭＳ Ｐゴシック" pitchFamily="-111" charset="-128"/>
              </a:rPr>
              <a:t> TURING</a:t>
            </a:r>
          </a:p>
        </p:txBody>
      </p:sp>
      <p:sp>
        <p:nvSpPr>
          <p:cNvPr id="336899" name="Rectangle 5"/>
          <p:cNvSpPr>
            <a:spLocks noGrp="1" noChangeArrowheads="1"/>
          </p:cNvSpPr>
          <p:nvPr>
            <p:ph type="subTitle" idx="1"/>
          </p:nvPr>
        </p:nvSpPr>
        <p:spPr/>
        <p:txBody>
          <a:bodyPr/>
          <a:lstStyle/>
          <a:p>
            <a:endParaRPr lang="en-US">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03282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38947" name="Slide Number Placeholder 5"/>
          <p:cNvSpPr>
            <a:spLocks noGrp="1"/>
          </p:cNvSpPr>
          <p:nvPr>
            <p:ph type="sldNum" sz="quarter" idx="12"/>
          </p:nvPr>
        </p:nvSpPr>
        <p:spPr>
          <a:noFill/>
        </p:spPr>
        <p:txBody>
          <a:bodyPr/>
          <a:lstStyle/>
          <a:p>
            <a:fld id="{C85D8037-1C22-AC44-8528-7515DED0C5B0}" type="slidenum">
              <a:rPr lang="en-US">
                <a:latin typeface="Arial" pitchFamily="-111" charset="0"/>
                <a:ea typeface="ＭＳ Ｐゴシック" pitchFamily="-111" charset="-128"/>
                <a:cs typeface="ＭＳ Ｐゴシック" pitchFamily="-111" charset="-128"/>
              </a:rPr>
              <a:pPr/>
              <a:t>33</a:t>
            </a:fld>
            <a:endParaRPr lang="en-US">
              <a:latin typeface="Arial" pitchFamily="-111" charset="0"/>
              <a:ea typeface="ＭＳ Ｐゴシック" pitchFamily="-111" charset="-128"/>
              <a:cs typeface="ＭＳ Ｐゴシック" pitchFamily="-111" charset="-128"/>
            </a:endParaRPr>
          </a:p>
        </p:txBody>
      </p:sp>
      <p:sp>
        <p:nvSpPr>
          <p:cNvPr id="338948"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Standard Turing Computation</a:t>
            </a:r>
          </a:p>
        </p:txBody>
      </p:sp>
      <p:sp>
        <p:nvSpPr>
          <p:cNvPr id="338949" name="Rectangle 3"/>
          <p:cNvSpPr>
            <a:spLocks noGrp="1" noChangeArrowheads="1"/>
          </p:cNvSpPr>
          <p:nvPr>
            <p:ph type="body" idx="1"/>
          </p:nvPr>
        </p:nvSpPr>
        <p:spPr/>
        <p:txBody>
          <a:bodyPr/>
          <a:lstStyle/>
          <a:p>
            <a:pPr>
              <a:lnSpc>
                <a:spcPct val="80000"/>
              </a:lnSpc>
            </a:pPr>
            <a:r>
              <a:rPr lang="en-US" sz="2800" dirty="0">
                <a:ea typeface="ＭＳ Ｐゴシック" pitchFamily="-111" charset="-128"/>
                <a:cs typeface="ＭＳ Ｐゴシック" pitchFamily="-111" charset="-128"/>
              </a:rPr>
              <a:t>Our notion of standard Turing computability of some </a:t>
            </a:r>
            <a:r>
              <a:rPr lang="en-US" sz="2800" b="1" dirty="0">
                <a:ea typeface="ＭＳ Ｐゴシック" pitchFamily="-111" charset="-128"/>
                <a:cs typeface="ＭＳ Ｐゴシック" pitchFamily="-111" charset="-128"/>
              </a:rPr>
              <a:t>n</a:t>
            </a:r>
            <a:r>
              <a:rPr lang="en-US" sz="2800" dirty="0">
                <a:ea typeface="ＭＳ Ｐゴシック" pitchFamily="-111" charset="-128"/>
                <a:cs typeface="ＭＳ Ｐゴシック" pitchFamily="-111" charset="-128"/>
              </a:rPr>
              <a:t>-</a:t>
            </a:r>
            <a:r>
              <a:rPr lang="en-US" sz="2800" dirty="0" err="1">
                <a:ea typeface="ＭＳ Ｐゴシック" pitchFamily="-111" charset="-128"/>
                <a:cs typeface="ＭＳ Ｐゴシック" pitchFamily="-111" charset="-128"/>
              </a:rPr>
              <a:t>ary</a:t>
            </a:r>
            <a:r>
              <a:rPr lang="en-US" sz="2800" dirty="0">
                <a:ea typeface="ＭＳ Ｐゴシック" pitchFamily="-111" charset="-128"/>
                <a:cs typeface="ＭＳ Ｐゴシック" pitchFamily="-111" charset="-128"/>
              </a:rPr>
              <a:t> function </a:t>
            </a:r>
            <a:r>
              <a:rPr lang="en-US" sz="2800" b="1" dirty="0">
                <a:ea typeface="ＭＳ Ｐゴシック" pitchFamily="-111" charset="-128"/>
                <a:cs typeface="ＭＳ Ｐゴシック" pitchFamily="-111" charset="-128"/>
              </a:rPr>
              <a:t>F</a:t>
            </a:r>
            <a:r>
              <a:rPr lang="en-US" sz="2800" dirty="0">
                <a:ea typeface="ＭＳ Ｐゴシック" pitchFamily="-111" charset="-128"/>
                <a:cs typeface="ＭＳ Ｐゴシック" pitchFamily="-111" charset="-128"/>
              </a:rPr>
              <a:t> assumes that the machine starts with a tape containing the </a:t>
            </a:r>
            <a:r>
              <a:rPr lang="en-US" sz="2800" b="1" dirty="0">
                <a:ea typeface="ＭＳ Ｐゴシック" pitchFamily="-111" charset="-128"/>
                <a:cs typeface="ＭＳ Ｐゴシック" pitchFamily="-111" charset="-128"/>
              </a:rPr>
              <a:t>n</a:t>
            </a:r>
            <a:r>
              <a:rPr lang="en-US" sz="2800" dirty="0">
                <a:ea typeface="ＭＳ Ｐゴシック" pitchFamily="-111" charset="-128"/>
                <a:cs typeface="ＭＳ Ｐゴシック" pitchFamily="-111" charset="-128"/>
              </a:rPr>
              <a:t> inputs, </a:t>
            </a:r>
            <a:r>
              <a:rPr lang="en-US" sz="2800" b="1" dirty="0">
                <a:ea typeface="ＭＳ Ｐゴシック" pitchFamily="-111" charset="-128"/>
                <a:cs typeface="ＭＳ Ｐゴシック" pitchFamily="-111" charset="-128"/>
              </a:rPr>
              <a:t>x1, … , </a:t>
            </a:r>
            <a:r>
              <a:rPr lang="en-US" sz="2800" b="1" dirty="0" err="1">
                <a:ea typeface="ＭＳ Ｐゴシック" pitchFamily="-111" charset="-128"/>
                <a:cs typeface="ＭＳ Ｐゴシック" pitchFamily="-111" charset="-128"/>
              </a:rPr>
              <a:t>xn</a:t>
            </a:r>
            <a:r>
              <a:rPr lang="en-US" sz="2800" b="1" dirty="0">
                <a:ea typeface="ＭＳ Ｐゴシック" pitchFamily="-111" charset="-128"/>
                <a:cs typeface="ＭＳ Ｐゴシック" pitchFamily="-111" charset="-128"/>
              </a:rPr>
              <a:t> </a:t>
            </a:r>
            <a:r>
              <a:rPr lang="en-US" sz="2800" dirty="0">
                <a:ea typeface="ＭＳ Ｐゴシック" pitchFamily="-111" charset="-128"/>
                <a:cs typeface="ＭＳ Ｐゴシック" pitchFamily="-111" charset="-128"/>
              </a:rPr>
              <a:t>in the form</a:t>
            </a:r>
            <a:br>
              <a:rPr lang="en-US" sz="2800" dirty="0">
                <a:ea typeface="ＭＳ Ｐゴシック" pitchFamily="-111" charset="-128"/>
                <a:cs typeface="ＭＳ Ｐゴシック" pitchFamily="-111" charset="-128"/>
              </a:rPr>
            </a:br>
            <a:br>
              <a:rPr lang="en-US" sz="2800"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…01</a:t>
            </a:r>
            <a:r>
              <a:rPr lang="en-US" sz="2800" b="1" baseline="30000" dirty="0">
                <a:ea typeface="ＭＳ Ｐゴシック" pitchFamily="-111" charset="-128"/>
                <a:cs typeface="ＭＳ Ｐゴシック" pitchFamily="-111" charset="-128"/>
              </a:rPr>
              <a:t>x1</a:t>
            </a:r>
            <a:r>
              <a:rPr lang="en-US" sz="2800" b="1" dirty="0">
                <a:ea typeface="ＭＳ Ｐゴシック" pitchFamily="-111" charset="-128"/>
                <a:cs typeface="ＭＳ Ｐゴシック" pitchFamily="-111" charset="-128"/>
              </a:rPr>
              <a:t>01</a:t>
            </a:r>
            <a:r>
              <a:rPr lang="en-US" sz="2800" b="1" baseline="30000" dirty="0">
                <a:ea typeface="ＭＳ Ｐゴシック" pitchFamily="-111" charset="-128"/>
                <a:cs typeface="ＭＳ Ｐゴシック" pitchFamily="-111" charset="-128"/>
              </a:rPr>
              <a:t>x2</a:t>
            </a:r>
            <a:r>
              <a:rPr lang="en-US" sz="2800" b="1" dirty="0">
                <a:ea typeface="ＭＳ Ｐゴシック" pitchFamily="-111" charset="-128"/>
                <a:cs typeface="ＭＳ Ｐゴシック" pitchFamily="-111" charset="-128"/>
              </a:rPr>
              <a:t>0…01</a:t>
            </a:r>
            <a:r>
              <a:rPr lang="en-US" sz="2800" b="1" baseline="30000" dirty="0">
                <a:ea typeface="ＭＳ Ｐゴシック" pitchFamily="-111" charset="-128"/>
                <a:cs typeface="ＭＳ Ｐゴシック" pitchFamily="-111" charset="-128"/>
              </a:rPr>
              <a:t>xn</a:t>
            </a:r>
            <a:r>
              <a:rPr lang="en-US" sz="2800" b="1" u="sng" dirty="0">
                <a:ea typeface="ＭＳ Ｐゴシック" pitchFamily="-111" charset="-128"/>
                <a:cs typeface="ＭＳ Ｐゴシック" pitchFamily="-111" charset="-128"/>
              </a:rPr>
              <a:t>0</a:t>
            </a:r>
            <a:r>
              <a:rPr lang="en-US" sz="2800" b="1" dirty="0">
                <a:ea typeface="ＭＳ Ｐゴシック" pitchFamily="-111" charset="-128"/>
                <a:cs typeface="ＭＳ Ｐゴシック" pitchFamily="-111" charset="-128"/>
              </a:rPr>
              <a:t>…</a:t>
            </a:r>
            <a:br>
              <a:rPr lang="en-US" sz="2800" b="1" dirty="0">
                <a:ea typeface="ＭＳ Ｐゴシック" pitchFamily="-111" charset="-128"/>
                <a:cs typeface="ＭＳ Ｐゴシック" pitchFamily="-111" charset="-128"/>
              </a:rPr>
            </a:b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and ends with</a:t>
            </a:r>
            <a:br>
              <a:rPr lang="en-US" sz="2800" dirty="0">
                <a:ea typeface="ＭＳ Ｐゴシック" pitchFamily="-111" charset="-128"/>
                <a:cs typeface="ＭＳ Ｐゴシック" pitchFamily="-111" charset="-128"/>
              </a:rPr>
            </a:br>
            <a:br>
              <a:rPr lang="en-US" sz="2800" dirty="0">
                <a:ea typeface="ＭＳ Ｐゴシック" pitchFamily="-111" charset="-128"/>
                <a:cs typeface="ＭＳ Ｐゴシック" pitchFamily="-111" charset="-128"/>
              </a:rPr>
            </a:br>
            <a:r>
              <a:rPr lang="en-US" sz="2800" b="1" dirty="0">
                <a:ea typeface="ＭＳ Ｐゴシック" pitchFamily="-111" charset="-128"/>
                <a:cs typeface="ＭＳ Ｐゴシック" pitchFamily="-111" charset="-128"/>
              </a:rPr>
              <a:t>…01</a:t>
            </a:r>
            <a:r>
              <a:rPr lang="en-US" sz="2800" b="1" baseline="30000" dirty="0">
                <a:ea typeface="ＭＳ Ｐゴシック" pitchFamily="-111" charset="-128"/>
                <a:cs typeface="ＭＳ Ｐゴシック" pitchFamily="-111" charset="-128"/>
              </a:rPr>
              <a:t>x1</a:t>
            </a:r>
            <a:r>
              <a:rPr lang="en-US" sz="2800" b="1" dirty="0">
                <a:ea typeface="ＭＳ Ｐゴシック" pitchFamily="-111" charset="-128"/>
                <a:cs typeface="ＭＳ Ｐゴシック" pitchFamily="-111" charset="-128"/>
              </a:rPr>
              <a:t>01</a:t>
            </a:r>
            <a:r>
              <a:rPr lang="en-US" sz="2800" b="1" baseline="30000" dirty="0">
                <a:ea typeface="ＭＳ Ｐゴシック" pitchFamily="-111" charset="-128"/>
                <a:cs typeface="ＭＳ Ｐゴシック" pitchFamily="-111" charset="-128"/>
              </a:rPr>
              <a:t>x2</a:t>
            </a:r>
            <a:r>
              <a:rPr lang="en-US" sz="2800" b="1" dirty="0">
                <a:ea typeface="ＭＳ Ｐゴシック" pitchFamily="-111" charset="-128"/>
                <a:cs typeface="ＭＳ Ｐゴシック" pitchFamily="-111" charset="-128"/>
              </a:rPr>
              <a:t>0…01</a:t>
            </a:r>
            <a:r>
              <a:rPr lang="en-US" sz="2800" b="1" baseline="30000" dirty="0">
                <a:ea typeface="ＭＳ Ｐゴシック" pitchFamily="-111" charset="-128"/>
                <a:cs typeface="ＭＳ Ｐゴシック" pitchFamily="-111" charset="-128"/>
              </a:rPr>
              <a:t>xn</a:t>
            </a:r>
            <a:r>
              <a:rPr lang="en-US" sz="2800" b="1" dirty="0">
                <a:ea typeface="ＭＳ Ｐゴシック" pitchFamily="-111" charset="-128"/>
                <a:cs typeface="ＭＳ Ｐゴシック" pitchFamily="-111" charset="-128"/>
              </a:rPr>
              <a:t>01</a:t>
            </a:r>
            <a:r>
              <a:rPr lang="en-US" sz="2800" b="1" baseline="30000" dirty="0">
                <a:ea typeface="ＭＳ Ｐゴシック" pitchFamily="-111" charset="-128"/>
                <a:cs typeface="ＭＳ Ｐゴシック" pitchFamily="-111" charset="-128"/>
              </a:rPr>
              <a:t>y</a:t>
            </a:r>
            <a:r>
              <a:rPr lang="en-US" sz="2800" b="1" u="sng" dirty="0">
                <a:ea typeface="ＭＳ Ｐゴシック" pitchFamily="-111" charset="-128"/>
                <a:cs typeface="ＭＳ Ｐゴシック" pitchFamily="-111" charset="-128"/>
              </a:rPr>
              <a:t>0</a:t>
            </a:r>
            <a:r>
              <a:rPr lang="en-US" sz="2800" b="1" dirty="0">
                <a:ea typeface="ＭＳ Ｐゴシック" pitchFamily="-111" charset="-128"/>
                <a:cs typeface="ＭＳ Ｐゴシック" pitchFamily="-111" charset="-128"/>
              </a:rPr>
              <a:t>…</a:t>
            </a:r>
            <a:br>
              <a:rPr lang="en-US" sz="2800" b="1" dirty="0">
                <a:ea typeface="ＭＳ Ｐゴシック" pitchFamily="-111" charset="-128"/>
                <a:cs typeface="ＭＳ Ｐゴシック" pitchFamily="-111" charset="-128"/>
              </a:rPr>
            </a:b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where </a:t>
            </a:r>
            <a:r>
              <a:rPr lang="en-US" sz="2800" b="1" dirty="0">
                <a:ea typeface="ＭＳ Ｐゴシック" pitchFamily="-111" charset="-128"/>
                <a:cs typeface="ＭＳ Ｐゴシック" pitchFamily="-111" charset="-128"/>
              </a:rPr>
              <a:t>y = F(x1, … , </a:t>
            </a:r>
            <a:r>
              <a:rPr lang="en-US" sz="2800" b="1" dirty="0" err="1">
                <a:ea typeface="ＭＳ Ｐゴシック" pitchFamily="-111" charset="-128"/>
                <a:cs typeface="ＭＳ Ｐゴシック" pitchFamily="-111" charset="-128"/>
              </a:rPr>
              <a:t>xn</a:t>
            </a:r>
            <a:r>
              <a:rPr lang="en-US" sz="2800" b="1" dirty="0">
                <a:ea typeface="ＭＳ Ｐゴシック" pitchFamily="-111" charset="-128"/>
                <a:cs typeface="ＭＳ Ｐゴシック" pitchFamily="-111" charset="-128"/>
              </a:rPr>
              <a:t>)</a:t>
            </a:r>
            <a:r>
              <a:rPr lang="en-US" sz="2800" dirty="0">
                <a:ea typeface="ＭＳ Ｐゴシック" pitchFamily="-111" charset="-128"/>
                <a:cs typeface="ＭＳ Ｐゴシック" pitchFamily="-111" charset="-128"/>
              </a:rPr>
              <a:t>.</a:t>
            </a:r>
          </a:p>
        </p:txBody>
      </p:sp>
      <p:sp>
        <p:nvSpPr>
          <p:cNvPr id="338950" name="Date Placeholder 3"/>
          <p:cNvSpPr>
            <a:spLocks noGrp="1"/>
          </p:cNvSpPr>
          <p:nvPr>
            <p:ph type="dt" sz="quarter" idx="10"/>
          </p:nvPr>
        </p:nvSpPr>
        <p:spPr>
          <a:noFill/>
        </p:spPr>
        <p:txBody>
          <a:bodyPr/>
          <a:lstStyle/>
          <a:p>
            <a:fld id="{7F32902A-8755-034C-A08C-15DFCA1B4217}"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561725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7" name="Footer Placeholder 5"/>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40998" name="Slide Number Placeholder 6"/>
          <p:cNvSpPr>
            <a:spLocks noGrp="1"/>
          </p:cNvSpPr>
          <p:nvPr>
            <p:ph type="sldNum" sz="quarter" idx="12"/>
          </p:nvPr>
        </p:nvSpPr>
        <p:spPr>
          <a:noFill/>
        </p:spPr>
        <p:txBody>
          <a:bodyPr/>
          <a:lstStyle/>
          <a:p>
            <a:fld id="{3F04ADFA-BE6F-B34D-B462-27C95A5F4B95}" type="slidenum">
              <a:rPr lang="en-US">
                <a:latin typeface="Arial" pitchFamily="-111" charset="0"/>
                <a:ea typeface="ＭＳ Ｐゴシック" pitchFamily="-111" charset="-128"/>
                <a:cs typeface="ＭＳ Ｐゴシック" pitchFamily="-111" charset="-128"/>
              </a:rPr>
              <a:pPr/>
              <a:t>34</a:t>
            </a:fld>
            <a:endParaRPr lang="en-US">
              <a:latin typeface="Arial" pitchFamily="-111" charset="0"/>
              <a:ea typeface="ＭＳ Ｐゴシック" pitchFamily="-111" charset="-128"/>
              <a:cs typeface="ＭＳ Ｐゴシック" pitchFamily="-111" charset="-128"/>
            </a:endParaRPr>
          </a:p>
        </p:txBody>
      </p:sp>
      <p:sp>
        <p:nvSpPr>
          <p:cNvPr id="340999"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More Helpers</a:t>
            </a:r>
          </a:p>
        </p:txBody>
      </p:sp>
      <p:sp>
        <p:nvSpPr>
          <p:cNvPr id="341000" name="Rectangle 3"/>
          <p:cNvSpPr>
            <a:spLocks noGrp="1" noChangeArrowheads="1"/>
          </p:cNvSpPr>
          <p:nvPr>
            <p:ph type="body" sz="half" idx="1"/>
          </p:nvPr>
        </p:nvSpPr>
        <p:spPr>
          <a:xfrm>
            <a:off x="457200" y="1600200"/>
            <a:ext cx="8153400" cy="4525963"/>
          </a:xfrm>
        </p:spPr>
        <p:txBody>
          <a:bodyPr/>
          <a:lstStyle/>
          <a:p>
            <a:r>
              <a:rPr lang="en-US" sz="2000" dirty="0">
                <a:ea typeface="ＭＳ Ｐゴシック" pitchFamily="-111" charset="-128"/>
                <a:cs typeface="ＭＳ Ｐゴシック" pitchFamily="-111" charset="-128"/>
              </a:rPr>
              <a:t>To build our simulation we need to construct some useful submachines, in addition to the </a:t>
            </a:r>
            <a:r>
              <a:rPr lang="en-US" sz="2000" b="1" dirty="0">
                <a:latin typeface="Monotype Corsiva" pitchFamily="-111" charset="0"/>
                <a:ea typeface="ＭＳ Ｐゴシック" pitchFamily="-111" charset="-128"/>
                <a:cs typeface="ＭＳ Ｐゴシック" pitchFamily="-111" charset="-128"/>
              </a:rPr>
              <a:t>R</a:t>
            </a:r>
            <a:r>
              <a:rPr lang="en-US" sz="2000" dirty="0">
                <a:ea typeface="ＭＳ Ｐゴシック" pitchFamily="-111" charset="-128"/>
                <a:cs typeface="ＭＳ Ｐゴシック" pitchFamily="-111" charset="-128"/>
              </a:rPr>
              <a:t>, </a:t>
            </a:r>
            <a:r>
              <a:rPr lang="en-US" sz="2000" b="1" dirty="0">
                <a:latin typeface="Monotype Corsiva" pitchFamily="-111" charset="0"/>
                <a:ea typeface="ＭＳ Ｐゴシック" pitchFamily="-111" charset="-128"/>
                <a:cs typeface="ＭＳ Ｐゴシック" pitchFamily="-111" charset="-128"/>
              </a:rPr>
              <a:t>L</a:t>
            </a: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rPr>
              <a:t>R</a:t>
            </a: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rPr>
              <a:t>L</a:t>
            </a:r>
            <a:r>
              <a:rPr lang="en-US" sz="2000" dirty="0">
                <a:ea typeface="ＭＳ Ｐゴシック" pitchFamily="-111" charset="-128"/>
                <a:cs typeface="ＭＳ Ｐゴシック" pitchFamily="-111" charset="-128"/>
              </a:rPr>
              <a:t>, and </a:t>
            </a:r>
            <a:r>
              <a:rPr lang="en-US" sz="2000" b="1" dirty="0" err="1">
                <a:ea typeface="ＭＳ Ｐゴシック" pitchFamily="-111" charset="-128"/>
                <a:cs typeface="ＭＳ Ｐゴシック" pitchFamily="-111" charset="-128"/>
              </a:rPr>
              <a:t>C</a:t>
            </a:r>
            <a:r>
              <a:rPr lang="en-US" sz="2000" b="1" baseline="-25000" dirty="0" err="1">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machines already defined.</a:t>
            </a:r>
          </a:p>
          <a:p>
            <a:r>
              <a:rPr lang="en-US" sz="2000" b="1" dirty="0">
                <a:ea typeface="ＭＳ Ｐゴシック" pitchFamily="-111" charset="-128"/>
                <a:cs typeface="ＭＳ Ｐゴシック" pitchFamily="-111" charset="-128"/>
              </a:rPr>
              <a:t>T</a:t>
            </a:r>
            <a:r>
              <a:rPr lang="en-US" sz="2000" dirty="0">
                <a:ea typeface="ＭＳ Ｐゴシック" pitchFamily="-111" charset="-128"/>
                <a:cs typeface="ＭＳ Ｐゴシック" pitchFamily="-111" charset="-128"/>
              </a:rPr>
              <a:t> -- translate moves a value left one tape square </a:t>
            </a: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a:t>
            </a:r>
            <a:r>
              <a:rPr lang="en-US" sz="2000" b="1" u="sng" dirty="0">
                <a:ea typeface="ＭＳ Ｐゴシック" pitchFamily="-111" charset="-128"/>
                <a:cs typeface="ＭＳ Ｐゴシック" pitchFamily="-111" charset="-128"/>
              </a:rPr>
              <a:t>?</a:t>
            </a:r>
            <a:r>
              <a:rPr lang="en-US" sz="2000" b="1" dirty="0">
                <a:ea typeface="ＭＳ Ｐゴシック" pitchFamily="-111" charset="-128"/>
                <a:cs typeface="ＭＳ Ｐゴシック" pitchFamily="-111" charset="-128"/>
              </a:rPr>
              <a:t>01</a:t>
            </a:r>
            <a:r>
              <a:rPr lang="en-US" sz="2000" b="1" baseline="30000" dirty="0">
                <a:ea typeface="ＭＳ Ｐゴシック" pitchFamily="-111" charset="-128"/>
                <a:cs typeface="ＭＳ Ｐゴシック" pitchFamily="-111" charset="-128"/>
              </a:rPr>
              <a:t>x</a:t>
            </a:r>
            <a:r>
              <a:rPr lang="en-US" sz="2000" b="1" dirty="0">
                <a:ea typeface="ＭＳ Ｐゴシック" pitchFamily="-111" charset="-128"/>
                <a:cs typeface="ＭＳ Ｐゴシック" pitchFamily="-111" charset="-128"/>
              </a:rPr>
              <a:t>0… </a:t>
            </a:r>
            <a:r>
              <a:rPr lang="en-US" sz="2000" b="1" dirty="0">
                <a:ea typeface="ＭＳ Ｐゴシック" pitchFamily="-111" charset="-128"/>
                <a:cs typeface="ＭＳ Ｐゴシック" pitchFamily="-111" charset="-128"/>
                <a:sym typeface="Symbol" pitchFamily="-111" charset="2"/>
              </a:rPr>
              <a:t></a:t>
            </a:r>
            <a:r>
              <a:rPr lang="en-US" sz="2000" b="1" dirty="0">
                <a:ea typeface="ＭＳ Ｐゴシック" pitchFamily="-111" charset="-128"/>
                <a:cs typeface="ＭＳ Ｐゴシック" pitchFamily="-111" charset="-128"/>
              </a:rPr>
              <a:t> …?1</a:t>
            </a:r>
            <a:r>
              <a:rPr lang="en-US" sz="2000" b="1" baseline="30000" dirty="0">
                <a:ea typeface="ＭＳ Ｐゴシック" pitchFamily="-111" charset="-128"/>
                <a:cs typeface="ＭＳ Ｐゴシック" pitchFamily="-111" charset="-128"/>
              </a:rPr>
              <a:t>x</a:t>
            </a:r>
            <a:r>
              <a:rPr lang="en-US" sz="2000" b="1" u="sng"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0… </a:t>
            </a:r>
            <a:r>
              <a:rPr lang="en-US" sz="2000" dirty="0">
                <a:ea typeface="ＭＳ Ｐゴシック" pitchFamily="-111" charset="-128"/>
                <a:cs typeface="ＭＳ Ｐゴシック" pitchFamily="-111" charset="-128"/>
              </a:rPr>
              <a:t>	</a:t>
            </a:r>
          </a:p>
          <a:p>
            <a:r>
              <a:rPr lang="en-US" sz="2000" dirty="0">
                <a:ea typeface="ＭＳ Ｐゴシック" pitchFamily="-111" charset="-128"/>
                <a:cs typeface="ＭＳ Ｐゴシック" pitchFamily="-111" charset="-128"/>
              </a:rPr>
              <a:t>Shift -- shift a rightmost value left, destroying value to its left</a:t>
            </a: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…01</a:t>
            </a:r>
            <a:r>
              <a:rPr lang="en-US" sz="2000" b="1" baseline="30000" dirty="0">
                <a:ea typeface="ＭＳ Ｐゴシック" pitchFamily="-111" charset="-128"/>
                <a:cs typeface="ＭＳ Ｐゴシック" pitchFamily="-111" charset="-128"/>
              </a:rPr>
              <a:t>x1</a:t>
            </a:r>
            <a:r>
              <a:rPr lang="en-US" sz="2000" b="1" dirty="0">
                <a:ea typeface="ＭＳ Ｐゴシック" pitchFamily="-111" charset="-128"/>
                <a:cs typeface="ＭＳ Ｐゴシック" pitchFamily="-111" charset="-128"/>
              </a:rPr>
              <a:t>01</a:t>
            </a:r>
            <a:r>
              <a:rPr lang="en-US" sz="2000" b="1" baseline="30000" dirty="0">
                <a:ea typeface="ＭＳ Ｐゴシック" pitchFamily="-111" charset="-128"/>
                <a:cs typeface="ＭＳ Ｐゴシック" pitchFamily="-111" charset="-128"/>
              </a:rPr>
              <a:t>x2</a:t>
            </a:r>
            <a:r>
              <a:rPr lang="en-US" sz="2000" b="1" u="sng"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sym typeface="Symbol" pitchFamily="-111" charset="2"/>
              </a:rPr>
              <a:t></a:t>
            </a:r>
            <a:r>
              <a:rPr lang="en-US" sz="2000" b="1" dirty="0">
                <a:ea typeface="ＭＳ Ｐゴシック" pitchFamily="-111" charset="-128"/>
                <a:cs typeface="ＭＳ Ｐゴシック" pitchFamily="-111" charset="-128"/>
              </a:rPr>
              <a:t> …01</a:t>
            </a:r>
            <a:r>
              <a:rPr lang="en-US" sz="2000" b="1" baseline="30000" dirty="0">
                <a:ea typeface="ＭＳ Ｐゴシック" pitchFamily="-111" charset="-128"/>
                <a:cs typeface="ＭＳ Ｐゴシック" pitchFamily="-111" charset="-128"/>
              </a:rPr>
              <a:t>x2</a:t>
            </a:r>
            <a:r>
              <a:rPr lang="en-US" sz="2000" b="1" u="sng"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 	</a:t>
            </a:r>
            <a:br>
              <a:rPr lang="en-US" sz="2000" b="1"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endParaRPr lang="en-US" sz="2000" dirty="0">
              <a:ea typeface="ＭＳ Ｐゴシック" pitchFamily="-111" charset="-128"/>
              <a:cs typeface="ＭＳ Ｐゴシック" pitchFamily="-111" charset="-128"/>
            </a:endParaRPr>
          </a:p>
          <a:p>
            <a:r>
              <a:rPr lang="en-US" sz="2000" b="1" dirty="0" err="1">
                <a:ea typeface="ＭＳ Ｐゴシック" pitchFamily="-111" charset="-128"/>
                <a:cs typeface="ＭＳ Ｐゴシック" pitchFamily="-111" charset="-128"/>
              </a:rPr>
              <a:t>Rot</a:t>
            </a:r>
            <a:r>
              <a:rPr lang="en-US" sz="2000" b="1" baseline="-25000" dirty="0" err="1">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 Rotate a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value sequence one slot to the left  </a:t>
            </a: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a:t>
            </a:r>
            <a:r>
              <a:rPr lang="en-US" sz="2000" b="1" u="sng"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1</a:t>
            </a:r>
            <a:r>
              <a:rPr lang="en-US" sz="2000" b="1" baseline="30000" dirty="0">
                <a:ea typeface="ＭＳ Ｐゴシック" pitchFamily="-111" charset="-128"/>
                <a:cs typeface="ＭＳ Ｐゴシック" pitchFamily="-111" charset="-128"/>
              </a:rPr>
              <a:t>x1</a:t>
            </a:r>
            <a:r>
              <a:rPr lang="en-US" sz="2000" b="1" dirty="0">
                <a:ea typeface="ＭＳ Ｐゴシック" pitchFamily="-111" charset="-128"/>
                <a:cs typeface="ＭＳ Ｐゴシック" pitchFamily="-111" charset="-128"/>
              </a:rPr>
              <a:t>01</a:t>
            </a:r>
            <a:r>
              <a:rPr lang="en-US" sz="2000" b="1" baseline="30000" dirty="0">
                <a:ea typeface="ＭＳ Ｐゴシック" pitchFamily="-111" charset="-128"/>
                <a:cs typeface="ＭＳ Ｐゴシック" pitchFamily="-111" charset="-128"/>
              </a:rPr>
              <a:t>x2</a:t>
            </a:r>
            <a:r>
              <a:rPr lang="en-US" sz="2000" b="1" dirty="0">
                <a:ea typeface="ＭＳ Ｐゴシック" pitchFamily="-111" charset="-128"/>
                <a:cs typeface="ＭＳ Ｐゴシック" pitchFamily="-111" charset="-128"/>
              </a:rPr>
              <a:t>0…01</a:t>
            </a:r>
            <a:r>
              <a:rPr lang="en-US" sz="2000" b="1" baseline="30000" dirty="0">
                <a:ea typeface="ＭＳ Ｐゴシック" pitchFamily="-111" charset="-128"/>
                <a:cs typeface="ＭＳ Ｐゴシック" pitchFamily="-111" charset="-128"/>
              </a:rPr>
              <a:t>xk</a:t>
            </a:r>
            <a:r>
              <a:rPr lang="en-US" sz="2000" b="1" dirty="0">
                <a:ea typeface="ＭＳ Ｐゴシック" pitchFamily="-111" charset="-128"/>
                <a:cs typeface="ＭＳ Ｐゴシック" pitchFamily="-111" charset="-128"/>
              </a:rPr>
              <a:t>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sym typeface="Symbol" pitchFamily="-111" charset="2"/>
              </a:rPr>
              <a:t></a:t>
            </a:r>
            <a:r>
              <a:rPr lang="en-US" sz="2000" b="1" dirty="0">
                <a:ea typeface="ＭＳ Ｐゴシック" pitchFamily="-111" charset="-128"/>
                <a:cs typeface="ＭＳ Ｐゴシック" pitchFamily="-111" charset="-128"/>
              </a:rPr>
              <a:t> …</a:t>
            </a:r>
            <a:r>
              <a:rPr lang="en-US" sz="2000" b="1" u="sng" dirty="0">
                <a:ea typeface="ＭＳ Ｐゴシック" pitchFamily="-111" charset="-128"/>
                <a:cs typeface="ＭＳ Ｐゴシック" pitchFamily="-111" charset="-128"/>
              </a:rPr>
              <a:t>0</a:t>
            </a:r>
            <a:r>
              <a:rPr lang="en-US" sz="2000" b="1" dirty="0">
                <a:ea typeface="ＭＳ Ｐゴシック" pitchFamily="-111" charset="-128"/>
                <a:cs typeface="ＭＳ Ｐゴシック" pitchFamily="-111" charset="-128"/>
              </a:rPr>
              <a:t>1</a:t>
            </a:r>
            <a:r>
              <a:rPr lang="en-US" sz="2000" b="1" baseline="30000" dirty="0">
                <a:ea typeface="ＭＳ Ｐゴシック" pitchFamily="-111" charset="-128"/>
                <a:cs typeface="ＭＳ Ｐゴシック" pitchFamily="-111" charset="-128"/>
              </a:rPr>
              <a:t>x2</a:t>
            </a:r>
            <a:r>
              <a:rPr lang="en-US" sz="2000" b="1" dirty="0">
                <a:ea typeface="ＭＳ Ｐゴシック" pitchFamily="-111" charset="-128"/>
                <a:cs typeface="ＭＳ Ｐゴシック" pitchFamily="-111" charset="-128"/>
              </a:rPr>
              <a:t>0…01</a:t>
            </a:r>
            <a:r>
              <a:rPr lang="en-US" sz="2000" b="1" baseline="30000" dirty="0">
                <a:ea typeface="ＭＳ Ｐゴシック" pitchFamily="-111" charset="-128"/>
                <a:cs typeface="ＭＳ Ｐゴシック" pitchFamily="-111" charset="-128"/>
              </a:rPr>
              <a:t>xk</a:t>
            </a:r>
            <a:r>
              <a:rPr lang="en-US" sz="2000" b="1" dirty="0">
                <a:ea typeface="ＭＳ Ｐゴシック" pitchFamily="-111" charset="-128"/>
                <a:cs typeface="ＭＳ Ｐゴシック" pitchFamily="-111" charset="-128"/>
              </a:rPr>
              <a:t>01</a:t>
            </a:r>
            <a:r>
              <a:rPr lang="en-US" sz="2000" b="1" baseline="30000" dirty="0">
                <a:ea typeface="ＭＳ Ｐゴシック" pitchFamily="-111" charset="-128"/>
                <a:cs typeface="ＭＳ Ｐゴシック" pitchFamily="-111" charset="-128"/>
              </a:rPr>
              <a:t>x1</a:t>
            </a:r>
            <a:r>
              <a:rPr lang="en-US" sz="2000" b="1" dirty="0">
                <a:ea typeface="ＭＳ Ｐゴシック" pitchFamily="-111" charset="-128"/>
                <a:cs typeface="ＭＳ Ｐゴシック" pitchFamily="-111" charset="-128"/>
              </a:rPr>
              <a:t>0…</a:t>
            </a:r>
          </a:p>
        </p:txBody>
      </p:sp>
      <p:sp>
        <p:nvSpPr>
          <p:cNvPr id="341001" name="Rectangle 7"/>
          <p:cNvSpPr>
            <a:spLocks noChangeArrowheads="1"/>
          </p:cNvSpPr>
          <p:nvPr/>
        </p:nvSpPr>
        <p:spPr bwMode="auto">
          <a:xfrm>
            <a:off x="0" y="3306763"/>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sz="1800"/>
          </a:p>
        </p:txBody>
      </p:sp>
      <p:graphicFrame>
        <p:nvGraphicFramePr>
          <p:cNvPr id="340994" name="Object 6"/>
          <p:cNvGraphicFramePr>
            <a:graphicFrameLocks noChangeAspect="1"/>
          </p:cNvGraphicFramePr>
          <p:nvPr/>
        </p:nvGraphicFramePr>
        <p:xfrm>
          <a:off x="6934200" y="2743200"/>
          <a:ext cx="1295400" cy="495300"/>
        </p:xfrm>
        <a:graphic>
          <a:graphicData uri="http://schemas.openxmlformats.org/presentationml/2006/ole">
            <mc:AlternateContent xmlns:mc="http://schemas.openxmlformats.org/markup-compatibility/2006">
              <mc:Choice xmlns:v="urn:schemas-microsoft-com:vml" Requires="v">
                <p:oleObj spid="_x0000_s212798" name="Picture" r:id="rId4" imgW="641071" imgH="244298" progId="Equation.3">
                  <p:embed/>
                </p:oleObj>
              </mc:Choice>
              <mc:Fallback>
                <p:oleObj name="Picture" r:id="rId4" imgW="641071" imgH="244298"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2743200"/>
                        <a:ext cx="1295400" cy="4953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41002" name="Rectangle 10"/>
          <p:cNvSpPr>
            <a:spLocks noChangeArrowheads="1"/>
          </p:cNvSpPr>
          <p:nvPr/>
        </p:nvSpPr>
        <p:spPr bwMode="auto">
          <a:xfrm>
            <a:off x="0" y="2995613"/>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sz="1800"/>
          </a:p>
        </p:txBody>
      </p:sp>
      <p:graphicFrame>
        <p:nvGraphicFramePr>
          <p:cNvPr id="340995" name="Object 9"/>
          <p:cNvGraphicFramePr>
            <a:graphicFrameLocks noChangeAspect="1"/>
          </p:cNvGraphicFramePr>
          <p:nvPr/>
        </p:nvGraphicFramePr>
        <p:xfrm>
          <a:off x="4572000" y="4953000"/>
          <a:ext cx="4267200" cy="1343025"/>
        </p:xfrm>
        <a:graphic>
          <a:graphicData uri="http://schemas.openxmlformats.org/presentationml/2006/ole">
            <mc:AlternateContent xmlns:mc="http://schemas.openxmlformats.org/markup-compatibility/2006">
              <mc:Choice xmlns:v="urn:schemas-microsoft-com:vml" Requires="v">
                <p:oleObj spid="_x0000_s212799" name="Picture" r:id="rId6" imgW="2761398" imgH="869815" progId="Equation.3">
                  <p:embed/>
                </p:oleObj>
              </mc:Choice>
              <mc:Fallback>
                <p:oleObj name="Picture" r:id="rId6" imgW="2761398" imgH="869815"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4953000"/>
                        <a:ext cx="4267200" cy="13430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41003"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sz="1800"/>
          </a:p>
        </p:txBody>
      </p:sp>
      <p:graphicFrame>
        <p:nvGraphicFramePr>
          <p:cNvPr id="340996" name="Object 11"/>
          <p:cNvGraphicFramePr>
            <a:graphicFrameLocks noChangeAspect="1"/>
          </p:cNvGraphicFramePr>
          <p:nvPr/>
        </p:nvGraphicFramePr>
        <p:xfrm>
          <a:off x="4953000" y="3657600"/>
          <a:ext cx="2819400" cy="1012825"/>
        </p:xfrm>
        <a:graphic>
          <a:graphicData uri="http://schemas.openxmlformats.org/presentationml/2006/ole">
            <mc:AlternateContent xmlns:mc="http://schemas.openxmlformats.org/markup-compatibility/2006">
              <mc:Choice xmlns:v="urn:schemas-microsoft-com:vml" Requires="v">
                <p:oleObj spid="_x0000_s212800" name="Picture" r:id="rId8" imgW="1785197" imgH="641011" progId="Equation.3">
                  <p:embed/>
                </p:oleObj>
              </mc:Choice>
              <mc:Fallback>
                <p:oleObj name="Picture" r:id="rId8" imgW="1785197" imgH="641011"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53000" y="3657600"/>
                        <a:ext cx="2819400" cy="10128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41004" name="Date Placeholder 3"/>
          <p:cNvSpPr>
            <a:spLocks noGrp="1"/>
          </p:cNvSpPr>
          <p:nvPr>
            <p:ph type="dt" sz="quarter" idx="10"/>
          </p:nvPr>
        </p:nvSpPr>
        <p:spPr>
          <a:noFill/>
        </p:spPr>
        <p:txBody>
          <a:bodyPr/>
          <a:lstStyle/>
          <a:p>
            <a:fld id="{1524A9D1-57AF-2C4C-8236-219B8D0099C5}"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39112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3"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43044" name="Slide Number Placeholder 5"/>
          <p:cNvSpPr>
            <a:spLocks noGrp="1"/>
          </p:cNvSpPr>
          <p:nvPr>
            <p:ph type="sldNum" sz="quarter" idx="12"/>
          </p:nvPr>
        </p:nvSpPr>
        <p:spPr>
          <a:noFill/>
        </p:spPr>
        <p:txBody>
          <a:bodyPr/>
          <a:lstStyle/>
          <a:p>
            <a:fld id="{4409EFC4-B464-1542-938B-A4F9A0F7014D}" type="slidenum">
              <a:rPr lang="en-US">
                <a:latin typeface="Arial" pitchFamily="-111" charset="0"/>
                <a:ea typeface="ＭＳ Ｐゴシック" pitchFamily="-111" charset="-128"/>
                <a:cs typeface="ＭＳ Ｐゴシック" pitchFamily="-111" charset="-128"/>
              </a:rPr>
              <a:pPr/>
              <a:t>35</a:t>
            </a:fld>
            <a:endParaRPr lang="en-US">
              <a:latin typeface="Arial" pitchFamily="-111" charset="0"/>
              <a:ea typeface="ＭＳ Ｐゴシック" pitchFamily="-111" charset="-128"/>
              <a:cs typeface="ＭＳ Ｐゴシック" pitchFamily="-111" charset="-128"/>
            </a:endParaRPr>
          </a:p>
        </p:txBody>
      </p:sp>
      <p:sp>
        <p:nvSpPr>
          <p:cNvPr id="343045"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Basic Functions</a:t>
            </a:r>
          </a:p>
        </p:txBody>
      </p:sp>
      <p:sp>
        <p:nvSpPr>
          <p:cNvPr id="343046" name="Rectangle 3"/>
          <p:cNvSpPr>
            <a:spLocks noGrp="1" noChangeArrowheads="1"/>
          </p:cNvSpPr>
          <p:nvPr>
            <p:ph type="body" idx="1"/>
          </p:nvPr>
        </p:nvSpPr>
        <p:spPr/>
        <p:txBody>
          <a:bodyPr/>
          <a:lstStyle/>
          <a:p>
            <a:pPr>
              <a:buFontTx/>
              <a:buNone/>
            </a:pPr>
            <a:r>
              <a:rPr lang="en-US" dirty="0">
                <a:ea typeface="ＭＳ Ｐゴシック" pitchFamily="-111" charset="-128"/>
                <a:cs typeface="ＭＳ Ｐゴシック" pitchFamily="-111" charset="-128"/>
              </a:rPr>
              <a:t>	All Basis Recursive Functions are Turing computable:</a:t>
            </a:r>
          </a:p>
          <a:p>
            <a:r>
              <a:rPr lang="en-US" b="1" dirty="0">
                <a:ea typeface="ＭＳ Ｐゴシック" pitchFamily="-111" charset="-128"/>
                <a:cs typeface="ＭＳ Ｐゴシック" pitchFamily="-111" charset="-128"/>
              </a:rPr>
              <a:t>C</a:t>
            </a:r>
            <a:r>
              <a:rPr lang="en-US" b="1" baseline="-25000" dirty="0">
                <a:ea typeface="ＭＳ Ｐゴシック" pitchFamily="-111" charset="-128"/>
                <a:cs typeface="ＭＳ Ｐゴシック" pitchFamily="-111" charset="-128"/>
              </a:rPr>
              <a:t>a</a:t>
            </a:r>
            <a:r>
              <a:rPr lang="en-US" b="1" baseline="30000" dirty="0">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a:t>
            </a:r>
            <a:r>
              <a:rPr lang="en-US" b="1" dirty="0" err="1">
                <a:ea typeface="ＭＳ Ｐゴシック" pitchFamily="-111" charset="-128"/>
                <a:cs typeface="ＭＳ Ｐゴシック" pitchFamily="-111" charset="-128"/>
              </a:rPr>
              <a:t>x</a:t>
            </a:r>
            <a:r>
              <a:rPr lang="en-US" b="1" baseline="-25000" dirty="0" err="1">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 = a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(R1)</a:t>
            </a:r>
            <a:r>
              <a:rPr lang="en-US" b="1" baseline="30000" dirty="0" err="1">
                <a:ea typeface="ＭＳ Ｐゴシック" pitchFamily="-111" charset="-128"/>
                <a:cs typeface="ＭＳ Ｐゴシック" pitchFamily="-111" charset="-128"/>
              </a:rPr>
              <a:t>a</a:t>
            </a:r>
            <a:r>
              <a:rPr lang="en-US" b="1" dirty="0" err="1">
                <a:ea typeface="ＭＳ Ｐゴシック" pitchFamily="-111" charset="-128"/>
                <a:cs typeface="ＭＳ Ｐゴシック" pitchFamily="-111" charset="-128"/>
              </a:rPr>
              <a:t>R</a:t>
            </a:r>
            <a:endParaRPr lang="en-US" b="1" dirty="0">
              <a:ea typeface="ＭＳ Ｐゴシック" pitchFamily="-111" charset="-128"/>
              <a:cs typeface="ＭＳ Ｐゴシック" pitchFamily="-111" charset="-128"/>
            </a:endParaRPr>
          </a:p>
          <a:p>
            <a:r>
              <a:rPr lang="en-US" b="1" dirty="0">
                <a:ea typeface="ＭＳ Ｐゴシック" pitchFamily="-111" charset="-128"/>
                <a:cs typeface="ＭＳ Ｐゴシック" pitchFamily="-111" charset="-128"/>
              </a:rPr>
              <a:t>    (x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a:t>
            </a:r>
            <a:r>
              <a:rPr lang="en-US" b="1" dirty="0" err="1">
                <a:ea typeface="ＭＳ Ｐゴシック" pitchFamily="-111" charset="-128"/>
                <a:cs typeface="ＭＳ Ｐゴシック" pitchFamily="-111" charset="-128"/>
              </a:rPr>
              <a:t>x</a:t>
            </a:r>
            <a:r>
              <a:rPr lang="en-US" b="1" baseline="-25000" dirty="0" err="1">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 = x</a:t>
            </a:r>
            <a:r>
              <a:rPr lang="en-US" b="1" baseline="-25000" dirty="0">
                <a:ea typeface="ＭＳ Ｐゴシック" pitchFamily="-111" charset="-128"/>
                <a:cs typeface="ＭＳ Ｐゴシック" pitchFamily="-111" charset="-128"/>
              </a:rPr>
              <a:t>i</a:t>
            </a:r>
            <a:r>
              <a:rPr lang="en-US" b="1" dirty="0">
                <a:ea typeface="ＭＳ Ｐゴシック" pitchFamily="-111" charset="-128"/>
                <a:cs typeface="ＭＳ Ｐゴシック" pitchFamily="-111" charset="-128"/>
              </a:rPr>
              <a:t>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a:t>
            </a:r>
            <a:r>
              <a:rPr lang="en-US" sz="3600" b="1" dirty="0">
                <a:ea typeface="ＭＳ Ｐゴシック" pitchFamily="-111" charset="-128"/>
                <a:cs typeface="ＭＳ Ｐゴシック" pitchFamily="-111" charset="-128"/>
              </a:rPr>
              <a:t>C</a:t>
            </a:r>
            <a:r>
              <a:rPr lang="en-US" sz="3600" b="1" baseline="-25000" dirty="0">
                <a:ea typeface="ＭＳ Ｐゴシック" pitchFamily="-111" charset="-128"/>
                <a:cs typeface="ＭＳ Ｐゴシック" pitchFamily="-111" charset="-128"/>
              </a:rPr>
              <a:t>n-i+1</a:t>
            </a:r>
          </a:p>
          <a:p>
            <a:r>
              <a:rPr lang="en-US" b="1" dirty="0">
                <a:ea typeface="ＭＳ Ｐゴシック" pitchFamily="-111" charset="-128"/>
                <a:cs typeface="ＭＳ Ｐゴシック" pitchFamily="-111" charset="-128"/>
              </a:rPr>
              <a:t>S(x) = x+1	</a:t>
            </a:r>
            <a:br>
              <a:rPr lang="en-US" b="1"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					C</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1R</a:t>
            </a:r>
          </a:p>
        </p:txBody>
      </p:sp>
      <p:graphicFrame>
        <p:nvGraphicFramePr>
          <p:cNvPr id="343042" name="Object 4"/>
          <p:cNvGraphicFramePr>
            <a:graphicFrameLocks noChangeAspect="1"/>
          </p:cNvGraphicFramePr>
          <p:nvPr/>
        </p:nvGraphicFramePr>
        <p:xfrm>
          <a:off x="933450" y="3886200"/>
          <a:ext cx="514350" cy="541338"/>
        </p:xfrm>
        <a:graphic>
          <a:graphicData uri="http://schemas.openxmlformats.org/presentationml/2006/ole">
            <mc:AlternateContent xmlns:mc="http://schemas.openxmlformats.org/markup-compatibility/2006">
              <mc:Choice xmlns:v="urn:schemas-microsoft-com:vml" Requires="v">
                <p:oleObj spid="_x0000_s213292" name="Equation" r:id="rId4" imgW="121920" imgH="129540" progId="Equation.3">
                  <p:embed/>
                </p:oleObj>
              </mc:Choice>
              <mc:Fallback>
                <p:oleObj name="Equation" r:id="rId4" imgW="121920" imgH="1295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3450" y="3886200"/>
                        <a:ext cx="514350" cy="5413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43047" name="Date Placeholder 3"/>
          <p:cNvSpPr>
            <a:spLocks noGrp="1"/>
          </p:cNvSpPr>
          <p:nvPr>
            <p:ph type="dt" sz="quarter" idx="10"/>
          </p:nvPr>
        </p:nvSpPr>
        <p:spPr>
          <a:noFill/>
        </p:spPr>
        <p:txBody>
          <a:bodyPr/>
          <a:lstStyle/>
          <a:p>
            <a:fld id="{90DBE1D0-3D56-744C-ADDA-64D480C048F5}"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25903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45091" name="Slide Number Placeholder 5"/>
          <p:cNvSpPr>
            <a:spLocks noGrp="1"/>
          </p:cNvSpPr>
          <p:nvPr>
            <p:ph type="sldNum" sz="quarter" idx="12"/>
          </p:nvPr>
        </p:nvSpPr>
        <p:spPr>
          <a:noFill/>
        </p:spPr>
        <p:txBody>
          <a:bodyPr/>
          <a:lstStyle/>
          <a:p>
            <a:fld id="{FEEA6BD6-D380-984C-A48B-9D8625E00335}" type="slidenum">
              <a:rPr lang="en-US">
                <a:latin typeface="Arial" pitchFamily="-111" charset="0"/>
                <a:ea typeface="ＭＳ Ｐゴシック" pitchFamily="-111" charset="-128"/>
                <a:cs typeface="ＭＳ Ｐゴシック" pitchFamily="-111" charset="-128"/>
              </a:rPr>
              <a:pPr/>
              <a:t>36</a:t>
            </a:fld>
            <a:endParaRPr lang="en-US">
              <a:latin typeface="Arial" pitchFamily="-111" charset="0"/>
              <a:ea typeface="ＭＳ Ｐゴシック" pitchFamily="-111" charset="-128"/>
              <a:cs typeface="ＭＳ Ｐゴシック" pitchFamily="-111" charset="-128"/>
            </a:endParaRPr>
          </a:p>
        </p:txBody>
      </p:sp>
      <p:sp>
        <p:nvSpPr>
          <p:cNvPr id="345092"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Closure Under Composition</a:t>
            </a:r>
          </a:p>
        </p:txBody>
      </p:sp>
      <p:sp>
        <p:nvSpPr>
          <p:cNvPr id="345093" name="Rectangle 3"/>
          <p:cNvSpPr>
            <a:spLocks noGrp="1" noChangeArrowheads="1"/>
          </p:cNvSpPr>
          <p:nvPr>
            <p:ph type="body" idx="1"/>
          </p:nvPr>
        </p:nvSpPr>
        <p:spPr/>
        <p:txBody>
          <a:bodyPr/>
          <a:lstStyle/>
          <a:p>
            <a:pPr>
              <a:lnSpc>
                <a:spcPct val="80000"/>
              </a:lnSpc>
              <a:buFontTx/>
              <a:buNone/>
            </a:pPr>
            <a:r>
              <a:rPr lang="en-US" sz="2000" dirty="0">
                <a:ea typeface="ＭＳ Ｐゴシック" pitchFamily="-111" charset="-128"/>
                <a:cs typeface="ＭＳ Ｐゴシック" pitchFamily="-111" charset="-128"/>
              </a:rPr>
              <a:t>	If </a:t>
            </a:r>
            <a:r>
              <a:rPr lang="en-US" sz="2000" b="1" dirty="0">
                <a:ea typeface="ＭＳ Ｐゴシック" pitchFamily="-111" charset="-128"/>
                <a:cs typeface="ＭＳ Ｐゴシック" pitchFamily="-111" charset="-128"/>
              </a:rPr>
              <a:t>G, H</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 … , </a:t>
            </a:r>
            <a:r>
              <a:rPr lang="en-US" sz="2000" b="1" dirty="0" err="1">
                <a:ea typeface="ＭＳ Ｐゴシック" pitchFamily="-111" charset="-128"/>
                <a:cs typeface="ＭＳ Ｐゴシック" pitchFamily="-111" charset="-128"/>
              </a:rPr>
              <a:t>H</a:t>
            </a:r>
            <a:r>
              <a:rPr lang="en-US" sz="2000" b="1" baseline="-25000" dirty="0" err="1">
                <a:ea typeface="ＭＳ Ｐゴシック" pitchFamily="-111" charset="-128"/>
                <a:cs typeface="ＭＳ Ｐゴシック" pitchFamily="-111" charset="-128"/>
              </a:rPr>
              <a:t>k</a:t>
            </a: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are already known to be Turing computable, then so is </a:t>
            </a:r>
            <a:r>
              <a:rPr lang="en-US" sz="2000" b="1" dirty="0">
                <a:ea typeface="ＭＳ Ｐゴシック" pitchFamily="-111" charset="-128"/>
                <a:cs typeface="ＭＳ Ｐゴシック" pitchFamily="-111" charset="-128"/>
              </a:rPr>
              <a:t>F</a:t>
            </a:r>
            <a:r>
              <a:rPr lang="en-US" sz="2000" dirty="0">
                <a:ea typeface="ＭＳ Ｐゴシック" pitchFamily="-111" charset="-128"/>
                <a:cs typeface="ＭＳ Ｐゴシック" pitchFamily="-111" charset="-128"/>
              </a:rPr>
              <a:t>, where</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F(x</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x</a:t>
            </a:r>
            <a:r>
              <a:rPr lang="en-US" sz="2000" b="1" baseline="-25000" dirty="0" err="1">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 = G(H1(x</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x</a:t>
            </a:r>
            <a:r>
              <a:rPr lang="en-US" sz="2000" b="1" baseline="-25000" dirty="0" err="1">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 … , </a:t>
            </a:r>
            <a:r>
              <a:rPr lang="en-US" sz="2000" b="1" dirty="0" err="1">
                <a:ea typeface="ＭＳ Ｐゴシック" pitchFamily="-111" charset="-128"/>
                <a:cs typeface="ＭＳ Ｐゴシック" pitchFamily="-111" charset="-128"/>
              </a:rPr>
              <a:t>Hk</a:t>
            </a:r>
            <a:r>
              <a:rPr lang="en-US" sz="2000" b="1" dirty="0">
                <a:ea typeface="ＭＳ Ｐゴシック" pitchFamily="-111" charset="-128"/>
                <a:cs typeface="ＭＳ Ｐゴシック" pitchFamily="-111" charset="-128"/>
              </a:rPr>
              <a:t>(x</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x</a:t>
            </a:r>
            <a:r>
              <a:rPr lang="en-US" sz="2000" b="1" baseline="-25000" dirty="0" err="1">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a:t>
            </a:r>
            <a:br>
              <a:rPr lang="en-US" sz="2000" b="1"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To see this, we must first show that if </a:t>
            </a:r>
            <a:r>
              <a:rPr lang="en-US" sz="2000" b="1" dirty="0">
                <a:ea typeface="ＭＳ Ｐゴシック" pitchFamily="-111" charset="-128"/>
                <a:cs typeface="ＭＳ Ｐゴシック" pitchFamily="-111" charset="-128"/>
              </a:rPr>
              <a:t>E(x</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x</a:t>
            </a:r>
            <a:r>
              <a:rPr lang="en-US" sz="2000" b="1" baseline="-25000" dirty="0" err="1">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is Turing computable then so is </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E&lt;m&gt;(x</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x</a:t>
            </a:r>
            <a:r>
              <a:rPr lang="en-US" sz="2000" b="1" baseline="-25000" dirty="0" err="1">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 y</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y</a:t>
            </a:r>
            <a:r>
              <a:rPr lang="en-US" sz="2000" b="1" baseline="-25000" dirty="0" err="1">
                <a:ea typeface="ＭＳ Ｐゴシック" pitchFamily="-111" charset="-128"/>
                <a:cs typeface="ＭＳ Ｐゴシック" pitchFamily="-111" charset="-128"/>
              </a:rPr>
              <a:t>m</a:t>
            </a:r>
            <a:r>
              <a:rPr lang="en-US" sz="2000" b="1" dirty="0">
                <a:ea typeface="ＭＳ Ｐゴシック" pitchFamily="-111" charset="-128"/>
                <a:cs typeface="ＭＳ Ｐゴシック" pitchFamily="-111" charset="-128"/>
              </a:rPr>
              <a:t>) = E(x</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x</a:t>
            </a:r>
            <a:r>
              <a:rPr lang="en-US" sz="2000" b="1" baseline="-25000" dirty="0" err="1">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a:t>
            </a:r>
            <a:br>
              <a:rPr lang="en-US" sz="2000" b="1"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 </a:t>
            </a: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This can be computed by the machine</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b="1" dirty="0" err="1">
                <a:latin typeface="Monotype Corsiva" pitchFamily="-111" charset="0"/>
                <a:ea typeface="ＭＳ Ｐゴシック" pitchFamily="-111" charset="-128"/>
                <a:cs typeface="ＭＳ Ｐゴシック" pitchFamily="-111" charset="-128"/>
              </a:rPr>
              <a:t>L</a:t>
            </a:r>
            <a:r>
              <a:rPr lang="en-US" sz="2000" b="1" baseline="30000" dirty="0" err="1">
                <a:ea typeface="ＭＳ Ｐゴシック" pitchFamily="-111" charset="-128"/>
                <a:cs typeface="ＭＳ Ｐゴシック" pitchFamily="-111" charset="-128"/>
              </a:rPr>
              <a:t>n+m</a:t>
            </a:r>
            <a:r>
              <a:rPr lang="en-US" sz="2000" b="1" dirty="0">
                <a:ea typeface="ＭＳ Ｐゴシック" pitchFamily="-111" charset="-128"/>
                <a:cs typeface="ＭＳ Ｐゴシック" pitchFamily="-111" charset="-128"/>
              </a:rPr>
              <a:t> (</a:t>
            </a:r>
            <a:r>
              <a:rPr lang="en-US" sz="2000" b="1" dirty="0" err="1">
                <a:ea typeface="ＭＳ Ｐゴシック" pitchFamily="-111" charset="-128"/>
                <a:cs typeface="ＭＳ Ｐゴシック" pitchFamily="-111" charset="-128"/>
              </a:rPr>
              <a:t>Rot</a:t>
            </a:r>
            <a:r>
              <a:rPr lang="en-US" sz="2000" b="1" baseline="-25000" dirty="0" err="1">
                <a:ea typeface="ＭＳ Ｐゴシック" pitchFamily="-111" charset="-128"/>
                <a:cs typeface="ＭＳ Ｐゴシック" pitchFamily="-111" charset="-128"/>
              </a:rPr>
              <a:t>n+m</a:t>
            </a:r>
            <a:r>
              <a:rPr lang="en-US" sz="2000" b="1" dirty="0">
                <a:ea typeface="ＭＳ Ｐゴシック" pitchFamily="-111" charset="-128"/>
                <a:cs typeface="ＭＳ Ｐゴシック" pitchFamily="-111" charset="-128"/>
              </a:rPr>
              <a:t>)</a:t>
            </a:r>
            <a:r>
              <a:rPr lang="en-US" sz="2000" b="1" baseline="30000" dirty="0">
                <a:ea typeface="ＭＳ Ｐゴシック" pitchFamily="-111" charset="-128"/>
                <a:cs typeface="ＭＳ Ｐゴシック" pitchFamily="-111" charset="-128"/>
              </a:rPr>
              <a:t>n</a:t>
            </a:r>
            <a:r>
              <a:rPr lang="en-US" sz="2000" b="1" dirty="0">
                <a:ea typeface="ＭＳ Ｐゴシック" pitchFamily="-111" charset="-128"/>
                <a:cs typeface="ＭＳ Ｐゴシック" pitchFamily="-111" charset="-128"/>
              </a:rPr>
              <a:t> </a:t>
            </a:r>
            <a:r>
              <a:rPr lang="en-US" sz="2000" b="1" dirty="0" err="1">
                <a:latin typeface="Monotype Corsiva" pitchFamily="-111" charset="0"/>
                <a:ea typeface="ＭＳ Ｐゴシック" pitchFamily="-111" charset="-128"/>
                <a:cs typeface="ＭＳ Ｐゴシック" pitchFamily="-111" charset="-128"/>
              </a:rPr>
              <a:t>R</a:t>
            </a:r>
            <a:r>
              <a:rPr lang="en-US" sz="2000" b="1" baseline="30000" dirty="0" err="1">
                <a:ea typeface="ＭＳ Ｐゴシック" pitchFamily="-111" charset="-128"/>
                <a:cs typeface="ＭＳ Ｐゴシック" pitchFamily="-111" charset="-128"/>
              </a:rPr>
              <a:t>n+m</a:t>
            </a:r>
            <a:r>
              <a:rPr lang="en-US" sz="2000" b="1" dirty="0">
                <a:ea typeface="ＭＳ Ｐゴシック" pitchFamily="-111" charset="-128"/>
                <a:cs typeface="ＭＳ Ｐゴシック" pitchFamily="-111" charset="-128"/>
              </a:rPr>
              <a:t> E  </a:t>
            </a:r>
            <a:r>
              <a:rPr lang="en-US" sz="2000" b="1" dirty="0">
                <a:latin typeface="Monotype Corsiva" pitchFamily="-111" charset="0"/>
                <a:ea typeface="ＭＳ Ｐゴシック" pitchFamily="-111" charset="-128"/>
                <a:cs typeface="ＭＳ Ｐゴシック" pitchFamily="-111" charset="-128"/>
              </a:rPr>
              <a:t>L</a:t>
            </a:r>
            <a:r>
              <a:rPr lang="en-US" sz="2000" b="1" baseline="30000" dirty="0">
                <a:ea typeface="ＭＳ Ｐゴシック" pitchFamily="-111" charset="-128"/>
                <a:cs typeface="ＭＳ Ｐゴシック" pitchFamily="-111" charset="-128"/>
              </a:rPr>
              <a:t>n+m+1</a:t>
            </a:r>
            <a:r>
              <a:rPr lang="en-US" sz="2000" b="1" dirty="0">
                <a:ea typeface="ＭＳ Ｐゴシック" pitchFamily="-111" charset="-128"/>
                <a:cs typeface="ＭＳ Ｐゴシック" pitchFamily="-111" charset="-128"/>
              </a:rPr>
              <a:t> (</a:t>
            </a:r>
            <a:r>
              <a:rPr lang="en-US" sz="2000" b="1" dirty="0" err="1">
                <a:ea typeface="ＭＳ Ｐゴシック" pitchFamily="-111" charset="-128"/>
                <a:cs typeface="ＭＳ Ｐゴシック" pitchFamily="-111" charset="-128"/>
              </a:rPr>
              <a:t>Rot</a:t>
            </a:r>
            <a:r>
              <a:rPr lang="en-US" sz="2000" b="1" baseline="-25000" dirty="0" err="1">
                <a:ea typeface="ＭＳ Ｐゴシック" pitchFamily="-111" charset="-128"/>
                <a:cs typeface="ＭＳ Ｐゴシック" pitchFamily="-111" charset="-128"/>
              </a:rPr>
              <a:t>n+m</a:t>
            </a:r>
            <a:r>
              <a:rPr lang="en-US" sz="2000" b="1" dirty="0">
                <a:ea typeface="ＭＳ Ｐゴシック" pitchFamily="-111" charset="-128"/>
                <a:cs typeface="ＭＳ Ｐゴシック" pitchFamily="-111" charset="-128"/>
              </a:rPr>
              <a:t>)</a:t>
            </a:r>
            <a:r>
              <a:rPr lang="en-US" sz="2000" b="1" baseline="30000" dirty="0">
                <a:ea typeface="ＭＳ Ｐゴシック" pitchFamily="-111" charset="-128"/>
                <a:cs typeface="ＭＳ Ｐゴシック" pitchFamily="-111" charset="-128"/>
              </a:rPr>
              <a:t>m</a:t>
            </a:r>
            <a:r>
              <a:rPr lang="en-US" sz="2000" b="1" dirty="0">
                <a:ea typeface="ＭＳ Ｐゴシック" pitchFamily="-111" charset="-128"/>
                <a:cs typeface="ＭＳ Ｐゴシック" pitchFamily="-111" charset="-128"/>
              </a:rPr>
              <a:t> </a:t>
            </a:r>
            <a:r>
              <a:rPr lang="en-US" sz="2000" b="1" dirty="0">
                <a:latin typeface="Monotype Corsiva" pitchFamily="-111" charset="0"/>
                <a:ea typeface="ＭＳ Ｐゴシック" pitchFamily="-111" charset="-128"/>
                <a:cs typeface="ＭＳ Ｐゴシック" pitchFamily="-111" charset="-128"/>
              </a:rPr>
              <a:t>R</a:t>
            </a:r>
            <a:r>
              <a:rPr lang="en-US" sz="2000" b="1" baseline="30000" dirty="0">
                <a:ea typeface="ＭＳ Ｐゴシック" pitchFamily="-111" charset="-128"/>
                <a:cs typeface="ＭＳ Ｐゴシック" pitchFamily="-111" charset="-128"/>
              </a:rPr>
              <a:t>n+m+1</a:t>
            </a:r>
            <a:r>
              <a:rPr lang="en-US" sz="2000" b="1" dirty="0">
                <a:ea typeface="ＭＳ Ｐゴシック" pitchFamily="-111" charset="-128"/>
                <a:cs typeface="ＭＳ Ｐゴシック" pitchFamily="-111" charset="-128"/>
              </a:rPr>
              <a:t> </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dirty="0">
                <a:ea typeface="ＭＳ Ｐゴシック" pitchFamily="-111" charset="-128"/>
                <a:cs typeface="ＭＳ Ｐゴシック" pitchFamily="-111" charset="-128"/>
              </a:rPr>
              <a:t>Can now define </a:t>
            </a:r>
            <a:r>
              <a:rPr lang="en-US" sz="2000" b="1" dirty="0">
                <a:ea typeface="ＭＳ Ｐゴシック" pitchFamily="-111" charset="-128"/>
                <a:cs typeface="ＭＳ Ｐゴシック" pitchFamily="-111" charset="-128"/>
              </a:rPr>
              <a:t>F</a:t>
            </a:r>
            <a:r>
              <a:rPr lang="en-US" sz="2000" dirty="0">
                <a:ea typeface="ＭＳ Ｐゴシック" pitchFamily="-111" charset="-128"/>
                <a:cs typeface="ＭＳ Ｐゴシック" pitchFamily="-111" charset="-128"/>
              </a:rPr>
              <a:t> by </a:t>
            </a:r>
            <a:br>
              <a:rPr lang="en-US" sz="2000" dirty="0">
                <a:ea typeface="ＭＳ Ｐゴシック" pitchFamily="-111" charset="-128"/>
                <a:cs typeface="ＭＳ Ｐゴシック" pitchFamily="-111" charset="-128"/>
              </a:rPr>
            </a:b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H</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 H</a:t>
            </a:r>
            <a:r>
              <a:rPr lang="en-US" sz="2000" b="1" baseline="-25000" dirty="0">
                <a:ea typeface="ＭＳ Ｐゴシック" pitchFamily="-111" charset="-128"/>
                <a:cs typeface="ＭＳ Ｐゴシック" pitchFamily="-111" charset="-128"/>
              </a:rPr>
              <a:t>2</a:t>
            </a:r>
            <a:r>
              <a:rPr lang="en-US" sz="2000" b="1" dirty="0">
                <a:ea typeface="ＭＳ Ｐゴシック" pitchFamily="-111" charset="-128"/>
                <a:cs typeface="ＭＳ Ｐゴシック" pitchFamily="-111" charset="-128"/>
              </a:rPr>
              <a:t>&lt;1&gt; H</a:t>
            </a:r>
            <a:r>
              <a:rPr lang="en-US" sz="2000" b="1" baseline="-25000" dirty="0">
                <a:ea typeface="ＭＳ Ｐゴシック" pitchFamily="-111" charset="-128"/>
                <a:cs typeface="ＭＳ Ｐゴシック" pitchFamily="-111" charset="-128"/>
              </a:rPr>
              <a:t>3</a:t>
            </a:r>
            <a:r>
              <a:rPr lang="en-US" sz="2000" b="1" dirty="0">
                <a:ea typeface="ＭＳ Ｐゴシック" pitchFamily="-111" charset="-128"/>
                <a:cs typeface="ＭＳ Ｐゴシック" pitchFamily="-111" charset="-128"/>
              </a:rPr>
              <a:t>&lt;2&gt; … </a:t>
            </a:r>
            <a:r>
              <a:rPr lang="en-US" sz="2000" b="1" dirty="0" err="1">
                <a:ea typeface="ＭＳ Ｐゴシック" pitchFamily="-111" charset="-128"/>
                <a:cs typeface="ＭＳ Ｐゴシック" pitchFamily="-111" charset="-128"/>
              </a:rPr>
              <a:t>H</a:t>
            </a:r>
            <a:r>
              <a:rPr lang="en-US" sz="2000" b="1" baseline="-25000" dirty="0" err="1">
                <a:ea typeface="ＭＳ Ｐゴシック" pitchFamily="-111" charset="-128"/>
                <a:cs typeface="ＭＳ Ｐゴシック" pitchFamily="-111" charset="-128"/>
              </a:rPr>
              <a:t>k</a:t>
            </a:r>
            <a:r>
              <a:rPr lang="en-US" sz="2000" b="1" dirty="0">
                <a:ea typeface="ＭＳ Ｐゴシック" pitchFamily="-111" charset="-128"/>
                <a:cs typeface="ＭＳ Ｐゴシック" pitchFamily="-111" charset="-128"/>
              </a:rPr>
              <a:t>&lt;k-1&gt; G </a:t>
            </a:r>
            <a:r>
              <a:rPr lang="en-US" sz="2000" b="1" dirty="0" err="1">
                <a:ea typeface="ＭＳ Ｐゴシック" pitchFamily="-111" charset="-128"/>
                <a:cs typeface="ＭＳ Ｐゴシック" pitchFamily="-111" charset="-128"/>
              </a:rPr>
              <a:t>Shift</a:t>
            </a:r>
            <a:r>
              <a:rPr lang="en-US" sz="2000" b="1" baseline="30000" dirty="0" err="1">
                <a:ea typeface="ＭＳ Ｐゴシック" pitchFamily="-111" charset="-128"/>
                <a:cs typeface="ＭＳ Ｐゴシック" pitchFamily="-111" charset="-128"/>
              </a:rPr>
              <a:t>k</a:t>
            </a:r>
            <a:endParaRPr lang="en-US" sz="2000" b="1" baseline="30000" dirty="0">
              <a:ea typeface="ＭＳ Ｐゴシック" pitchFamily="-111" charset="-128"/>
              <a:cs typeface="ＭＳ Ｐゴシック" pitchFamily="-111" charset="-128"/>
            </a:endParaRPr>
          </a:p>
        </p:txBody>
      </p:sp>
      <p:sp>
        <p:nvSpPr>
          <p:cNvPr id="345094" name="Date Placeholder 3"/>
          <p:cNvSpPr>
            <a:spLocks noGrp="1"/>
          </p:cNvSpPr>
          <p:nvPr>
            <p:ph type="dt" sz="quarter" idx="10"/>
          </p:nvPr>
        </p:nvSpPr>
        <p:spPr>
          <a:noFill/>
        </p:spPr>
        <p:txBody>
          <a:bodyPr/>
          <a:lstStyle/>
          <a:p>
            <a:fld id="{759C4346-F43D-C447-8E86-D8362B1EAACE}"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541662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9900"/>
                </a:solidFill>
              </a:rPr>
              <a:t>Closure Under Induction</a:t>
            </a:r>
          </a:p>
        </p:txBody>
      </p:sp>
      <p:sp>
        <p:nvSpPr>
          <p:cNvPr id="3" name="Content Placeholder 2"/>
          <p:cNvSpPr>
            <a:spLocks noGrp="1"/>
          </p:cNvSpPr>
          <p:nvPr>
            <p:ph idx="1"/>
          </p:nvPr>
        </p:nvSpPr>
        <p:spPr/>
        <p:txBody>
          <a:bodyPr/>
          <a:lstStyle/>
          <a:p>
            <a:pPr marL="0" indent="0">
              <a:buNone/>
            </a:pPr>
            <a:r>
              <a:rPr lang="en-US" sz="2000" dirty="0"/>
              <a:t>To prove the that Turing Machines are closed under induction (primitive recursion), we must simulate some arbitrary primitive recursive function F(y,x</a:t>
            </a:r>
            <a:r>
              <a:rPr lang="en-US" sz="2000" baseline="-25000" dirty="0"/>
              <a:t>1</a:t>
            </a:r>
            <a:r>
              <a:rPr lang="en-US" sz="2000" dirty="0"/>
              <a:t>,x</a:t>
            </a:r>
            <a:r>
              <a:rPr lang="en-US" sz="2000" baseline="-25000" dirty="0"/>
              <a:t>2</a:t>
            </a:r>
            <a:r>
              <a:rPr lang="en-US" sz="2000" dirty="0"/>
              <a:t>, …, </a:t>
            </a:r>
            <a:r>
              <a:rPr lang="en-US" sz="2000" dirty="0" err="1"/>
              <a:t>x</a:t>
            </a:r>
            <a:r>
              <a:rPr lang="en-US" sz="2000" baseline="-25000" dirty="0" err="1"/>
              <a:t>n</a:t>
            </a:r>
            <a:r>
              <a:rPr lang="en-US" sz="2000" dirty="0"/>
              <a:t>) on a Turing Machine, where</a:t>
            </a:r>
            <a:br>
              <a:rPr lang="en-US" sz="2000" dirty="0"/>
            </a:br>
            <a:r>
              <a:rPr lang="en-US" sz="2000" dirty="0"/>
              <a:t>F(0, x</a:t>
            </a:r>
            <a:r>
              <a:rPr lang="en-US" sz="2000" baseline="-25000" dirty="0"/>
              <a:t>1</a:t>
            </a:r>
            <a:r>
              <a:rPr lang="en-US" sz="2000" dirty="0"/>
              <a:t>,x</a:t>
            </a:r>
            <a:r>
              <a:rPr lang="en-US" sz="2000" baseline="-25000" dirty="0"/>
              <a:t>2</a:t>
            </a:r>
            <a:r>
              <a:rPr lang="en-US" sz="2000" dirty="0"/>
              <a:t>, …, </a:t>
            </a:r>
            <a:r>
              <a:rPr lang="en-US" sz="2000" dirty="0" err="1"/>
              <a:t>x</a:t>
            </a:r>
            <a:r>
              <a:rPr lang="en-US" sz="2000" baseline="-25000" dirty="0" err="1"/>
              <a:t>n</a:t>
            </a:r>
            <a:r>
              <a:rPr lang="en-US" sz="2000" dirty="0"/>
              <a:t>) = G(x</a:t>
            </a:r>
            <a:r>
              <a:rPr lang="en-US" sz="2000" baseline="-25000" dirty="0"/>
              <a:t>1</a:t>
            </a:r>
            <a:r>
              <a:rPr lang="en-US" sz="2000" dirty="0"/>
              <a:t>,x</a:t>
            </a:r>
            <a:r>
              <a:rPr lang="en-US" sz="2000" baseline="-25000" dirty="0"/>
              <a:t>2</a:t>
            </a:r>
            <a:r>
              <a:rPr lang="en-US" sz="2000" dirty="0"/>
              <a:t>, …, </a:t>
            </a:r>
            <a:r>
              <a:rPr lang="en-US" sz="2000" dirty="0" err="1"/>
              <a:t>x</a:t>
            </a:r>
            <a:r>
              <a:rPr lang="en-US" sz="2000" baseline="-25000" dirty="0" err="1"/>
              <a:t>n</a:t>
            </a:r>
            <a:r>
              <a:rPr lang="en-US" sz="2000" dirty="0"/>
              <a:t>)</a:t>
            </a:r>
          </a:p>
          <a:p>
            <a:pPr marL="0" indent="0">
              <a:buNone/>
            </a:pPr>
            <a:r>
              <a:rPr lang="en-US" sz="2000" dirty="0"/>
              <a:t>F(y+1, x</a:t>
            </a:r>
            <a:r>
              <a:rPr lang="en-US" sz="2000" baseline="-25000" dirty="0"/>
              <a:t>1</a:t>
            </a:r>
            <a:r>
              <a:rPr lang="en-US" sz="2000" dirty="0"/>
              <a:t>,x</a:t>
            </a:r>
            <a:r>
              <a:rPr lang="en-US" sz="2000" baseline="-25000" dirty="0"/>
              <a:t>2</a:t>
            </a:r>
            <a:r>
              <a:rPr lang="en-US" sz="2000" dirty="0"/>
              <a:t>, …, </a:t>
            </a:r>
            <a:r>
              <a:rPr lang="en-US" sz="2000" dirty="0" err="1"/>
              <a:t>x</a:t>
            </a:r>
            <a:r>
              <a:rPr lang="en-US" sz="2000" baseline="-25000" dirty="0" err="1"/>
              <a:t>n</a:t>
            </a:r>
            <a:r>
              <a:rPr lang="en-US" sz="2000" dirty="0"/>
              <a:t>) = H(y, x</a:t>
            </a:r>
            <a:r>
              <a:rPr lang="en-US" sz="2000" baseline="-25000" dirty="0"/>
              <a:t>1</a:t>
            </a:r>
            <a:r>
              <a:rPr lang="en-US" sz="2000" dirty="0"/>
              <a:t>,x</a:t>
            </a:r>
            <a:r>
              <a:rPr lang="en-US" sz="2000" baseline="-25000" dirty="0"/>
              <a:t>2</a:t>
            </a:r>
            <a:r>
              <a:rPr lang="en-US" sz="2000" dirty="0"/>
              <a:t>, …, </a:t>
            </a:r>
            <a:r>
              <a:rPr lang="en-US" sz="2000" dirty="0" err="1"/>
              <a:t>x</a:t>
            </a:r>
            <a:r>
              <a:rPr lang="en-US" sz="2000" baseline="-25000" dirty="0" err="1"/>
              <a:t>n</a:t>
            </a:r>
            <a:r>
              <a:rPr lang="en-US" sz="2000" dirty="0"/>
              <a:t>, F(y,x</a:t>
            </a:r>
            <a:r>
              <a:rPr lang="en-US" sz="2000" baseline="-25000" dirty="0"/>
              <a:t>1</a:t>
            </a:r>
            <a:r>
              <a:rPr lang="en-US" sz="2000" dirty="0"/>
              <a:t>,x</a:t>
            </a:r>
            <a:r>
              <a:rPr lang="en-US" sz="2000" baseline="-25000" dirty="0"/>
              <a:t>2</a:t>
            </a:r>
            <a:r>
              <a:rPr lang="en-US" sz="2000" dirty="0"/>
              <a:t>, …, </a:t>
            </a:r>
            <a:r>
              <a:rPr lang="en-US" sz="2000" dirty="0" err="1"/>
              <a:t>x</a:t>
            </a:r>
            <a:r>
              <a:rPr lang="en-US" sz="2000" baseline="-25000" dirty="0" err="1"/>
              <a:t>n</a:t>
            </a:r>
            <a:r>
              <a:rPr lang="en-US" sz="2000" dirty="0"/>
              <a:t>))</a:t>
            </a:r>
          </a:p>
          <a:p>
            <a:pPr marL="0" indent="0">
              <a:buNone/>
            </a:pPr>
            <a:r>
              <a:rPr lang="en-US" sz="2000" dirty="0"/>
              <a:t>Where, G and H are Standard Turing Computable.  We define the function F for the Turing Machine as follows:</a:t>
            </a:r>
          </a:p>
          <a:p>
            <a:pPr marL="0" indent="0">
              <a:buNone/>
            </a:pPr>
            <a:endParaRPr lang="en-US" sz="2000" dirty="0"/>
          </a:p>
          <a:p>
            <a:pPr marL="0" indent="0">
              <a:buNone/>
            </a:pPr>
            <a:r>
              <a:rPr lang="en-US" sz="2000" dirty="0"/>
              <a:t> </a:t>
            </a:r>
          </a:p>
          <a:p>
            <a:pPr marL="0" indent="0">
              <a:buNone/>
            </a:pPr>
            <a:endParaRPr lang="en-US" sz="2000" dirty="0"/>
          </a:p>
          <a:p>
            <a:pPr marL="0" indent="0">
              <a:buNone/>
            </a:pPr>
            <a:r>
              <a:rPr lang="en-US" sz="2000" dirty="0"/>
              <a:t>Since our Turing Machine simulator can produce the same value for any arbitrary PRF, F, we show that Turing Machines are closed under induction (primitive recursion).</a:t>
            </a:r>
          </a:p>
        </p:txBody>
      </p:sp>
      <p:sp>
        <p:nvSpPr>
          <p:cNvPr id="4" name="Date Placeholder 3"/>
          <p:cNvSpPr>
            <a:spLocks noGrp="1"/>
          </p:cNvSpPr>
          <p:nvPr>
            <p:ph type="dt" sz="half" idx="10"/>
          </p:nvPr>
        </p:nvSpPr>
        <p:spPr/>
        <p:txBody>
          <a:bodyPr/>
          <a:lstStyle/>
          <a:p>
            <a:pPr>
              <a:defRPr/>
            </a:pPr>
            <a:fld id="{42E49081-5805-2747-8C6A-5FA478CC53C3}" type="datetime1">
              <a:rPr lang="en-US" smtClean="0"/>
              <a:pPr>
                <a:defRPr/>
              </a:pPr>
              <a:t>8/21/19</a:t>
            </a:fld>
            <a:endParaRPr lang="en-US"/>
          </a:p>
        </p:txBody>
      </p:sp>
      <p:sp>
        <p:nvSpPr>
          <p:cNvPr id="5" name="Footer Placeholder 4"/>
          <p:cNvSpPr>
            <a:spLocks noGrp="1"/>
          </p:cNvSpPr>
          <p:nvPr>
            <p:ph type="ftr" sz="quarter" idx="11"/>
          </p:nvPr>
        </p:nvSpPr>
        <p:spPr/>
        <p:txBody>
          <a:bodyPr/>
          <a:lstStyle/>
          <a:p>
            <a:pPr>
              <a:defRPr/>
            </a:pPr>
            <a:r>
              <a:rPr lang="en-US"/>
              <a:t>© UCF EECS</a:t>
            </a:r>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37</a:t>
            </a:fld>
            <a:endParaRPr lang="en-US"/>
          </a:p>
        </p:txBody>
      </p:sp>
      <p:sp>
        <p:nvSpPr>
          <p:cNvPr id="7" name="Rectangle 14"/>
          <p:cNvSpPr>
            <a:spLocks noChangeArrowheads="1"/>
          </p:cNvSpPr>
          <p:nvPr/>
        </p:nvSpPr>
        <p:spPr bwMode="auto">
          <a:xfrm>
            <a:off x="152400" y="1524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8" name="Group 1"/>
          <p:cNvGrpSpPr>
            <a:grpSpLocks noChangeAspect="1"/>
          </p:cNvGrpSpPr>
          <p:nvPr/>
        </p:nvGrpSpPr>
        <p:grpSpPr bwMode="auto">
          <a:xfrm>
            <a:off x="609600" y="3867150"/>
            <a:ext cx="5600700" cy="1143000"/>
            <a:chOff x="1800" y="1980"/>
            <a:chExt cx="8820" cy="1800"/>
          </a:xfrm>
        </p:grpSpPr>
        <p:sp>
          <p:nvSpPr>
            <p:cNvPr id="9" name="AutoShape 13"/>
            <p:cNvSpPr>
              <a:spLocks noChangeAspect="1" noChangeArrowheads="1" noTextEdit="1"/>
            </p:cNvSpPr>
            <p:nvPr/>
          </p:nvSpPr>
          <p:spPr bwMode="auto">
            <a:xfrm>
              <a:off x="1800" y="1980"/>
              <a:ext cx="8820" cy="1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12"/>
            <p:cNvSpPr>
              <a:spLocks noChangeShapeType="1"/>
            </p:cNvSpPr>
            <p:nvPr/>
          </p:nvSpPr>
          <p:spPr bwMode="auto">
            <a:xfrm>
              <a:off x="4679" y="2520"/>
              <a:ext cx="940" cy="2"/>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ext Box 11"/>
            <p:cNvSpPr txBox="1">
              <a:spLocks noChangeArrowheads="1"/>
            </p:cNvSpPr>
            <p:nvPr/>
          </p:nvSpPr>
          <p:spPr bwMode="auto">
            <a:xfrm>
              <a:off x="3061" y="2311"/>
              <a:ext cx="1979" cy="5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G</a:t>
              </a:r>
              <a:r>
                <a:rPr kumimoji="0" lang="en-US" b="0" i="0" u="none" strike="noStrike" cap="none" normalizeH="0" baseline="0" dirty="0">
                  <a:ln>
                    <a:noFill/>
                  </a:ln>
                  <a:solidFill>
                    <a:schemeClr val="tx1"/>
                  </a:solidFill>
                  <a:effectLst/>
                  <a:latin typeface="Monotype Corsiva" pitchFamily="66" charset="0"/>
                  <a:ea typeface="Times New Roman" pitchFamily="18" charset="0"/>
                  <a:cs typeface="Arial" pitchFamily="34" charset="0"/>
                </a:rPr>
                <a:t>L</a:t>
              </a:r>
              <a:r>
                <a:rPr kumimoji="0" lang="en-US" b="0" i="0" u="none" strike="noStrike" cap="none" normalizeH="0" baseline="30000" dirty="0">
                  <a:ln>
                    <a:noFill/>
                  </a:ln>
                  <a:solidFill>
                    <a:schemeClr val="tx1"/>
                  </a:solidFill>
                  <a:effectLst/>
                  <a:latin typeface="Monotype Corsiva" pitchFamily="66" charset="0"/>
                  <a:ea typeface="Times New Roman" pitchFamily="18" charset="0"/>
                  <a:cs typeface="Arial" pitchFamily="34" charset="0"/>
                </a:rPr>
                <a:t>n+1</a:t>
              </a:r>
              <a:r>
                <a:rPr kumimoji="0" lang="en-US"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 L</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12" name="Text Box 10"/>
            <p:cNvSpPr txBox="1">
              <a:spLocks noChangeArrowheads="1"/>
            </p:cNvSpPr>
            <p:nvPr/>
          </p:nvSpPr>
          <p:spPr bwMode="auto">
            <a:xfrm>
              <a:off x="5039" y="2880"/>
              <a:ext cx="36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1</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13" name="Text Box 9"/>
            <p:cNvSpPr txBox="1">
              <a:spLocks noChangeArrowheads="1"/>
            </p:cNvSpPr>
            <p:nvPr/>
          </p:nvSpPr>
          <p:spPr bwMode="auto">
            <a:xfrm>
              <a:off x="5039" y="2079"/>
              <a:ext cx="36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sp>
          <p:nvSpPr>
            <p:cNvPr id="14" name="Line 8"/>
            <p:cNvSpPr>
              <a:spLocks noChangeShapeType="1"/>
            </p:cNvSpPr>
            <p:nvPr/>
          </p:nvSpPr>
          <p:spPr bwMode="auto">
            <a:xfrm>
              <a:off x="4679" y="2879"/>
              <a:ext cx="973" cy="2"/>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Text Box 7"/>
            <p:cNvSpPr txBox="1">
              <a:spLocks noChangeArrowheads="1"/>
            </p:cNvSpPr>
            <p:nvPr/>
          </p:nvSpPr>
          <p:spPr bwMode="auto">
            <a:xfrm>
              <a:off x="5579" y="2701"/>
              <a:ext cx="4381" cy="5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r>
                <a:rPr kumimoji="0" lang="en-US" b="0" i="0" u="none" strike="noStrike" cap="none" normalizeH="0" baseline="0" dirty="0">
                  <a:ln>
                    <a:noFill/>
                  </a:ln>
                  <a:solidFill>
                    <a:schemeClr val="tx1"/>
                  </a:solidFill>
                  <a:effectLst/>
                  <a:latin typeface="Monotype Corsiva" pitchFamily="66" charset="0"/>
                  <a:ea typeface="Times New Roman" pitchFamily="18" charset="0"/>
                  <a:cs typeface="Arial" pitchFamily="34" charset="0"/>
                </a:rPr>
                <a:t>R</a:t>
              </a:r>
              <a:r>
                <a:rPr kumimoji="0" lang="en-US" b="0" i="0" u="none" strike="noStrike" cap="none" normalizeH="0" baseline="30000" dirty="0">
                  <a:ln>
                    <a:noFill/>
                  </a:ln>
                  <a:solidFill>
                    <a:schemeClr val="tx1"/>
                  </a:solidFill>
                  <a:effectLst/>
                  <a:latin typeface="Monotype Corsiva" pitchFamily="66" charset="0"/>
                  <a:ea typeface="Times New Roman" pitchFamily="18" charset="0"/>
                  <a:cs typeface="Arial" pitchFamily="34" charset="0"/>
                </a:rPr>
                <a:t>n+2 </a:t>
              </a:r>
              <a:r>
                <a:rPr kumimoji="0" lang="en-US" sz="2000"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H Shift </a:t>
              </a:r>
              <a:r>
                <a:rPr kumimoji="0" lang="en-US" b="0" i="0" u="none" strike="noStrike" cap="none" normalizeH="0" dirty="0">
                  <a:ln>
                    <a:noFill/>
                  </a:ln>
                  <a:solidFill>
                    <a:schemeClr val="tx1"/>
                  </a:solidFill>
                  <a:effectLst/>
                  <a:latin typeface="Monotype Corsiva" pitchFamily="66" charset="0"/>
                  <a:ea typeface="Times New Roman" pitchFamily="18" charset="0"/>
                  <a:cs typeface="Arial" pitchFamily="34" charset="0"/>
                </a:rPr>
                <a:t>L</a:t>
              </a:r>
              <a:r>
                <a:rPr kumimoji="0" lang="en-US" b="0" i="0" u="none" strike="noStrike" cap="none" normalizeH="0" baseline="30000" dirty="0">
                  <a:ln>
                    <a:noFill/>
                  </a:ln>
                  <a:solidFill>
                    <a:schemeClr val="tx1"/>
                  </a:solidFill>
                  <a:effectLst/>
                  <a:latin typeface="Monotype Corsiva" pitchFamily="66" charset="0"/>
                  <a:ea typeface="Times New Roman" pitchFamily="18" charset="0"/>
                  <a:cs typeface="Arial" pitchFamily="34" charset="0"/>
                </a:rPr>
                <a:t>n+2 </a:t>
              </a:r>
              <a:r>
                <a:rPr kumimoji="0" lang="en-US"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1</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16" name="Text Box 6"/>
            <p:cNvSpPr txBox="1">
              <a:spLocks noChangeArrowheads="1"/>
            </p:cNvSpPr>
            <p:nvPr/>
          </p:nvSpPr>
          <p:spPr bwMode="auto">
            <a:xfrm>
              <a:off x="5579" y="2160"/>
              <a:ext cx="3240" cy="5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Monotype Corsiva" pitchFamily="66" charset="0"/>
                  <a:ea typeface="Times New Roman" pitchFamily="18" charset="0"/>
                  <a:cs typeface="Arial" pitchFamily="34" charset="0"/>
                </a:rPr>
                <a:t>R</a:t>
              </a:r>
              <a:r>
                <a:rPr kumimoji="0" lang="en-US" b="0" i="0" u="none" strike="noStrike" cap="none" normalizeH="0" baseline="30000" dirty="0">
                  <a:ln>
                    <a:noFill/>
                  </a:ln>
                  <a:solidFill>
                    <a:schemeClr val="tx1"/>
                  </a:solidFill>
                  <a:effectLst/>
                  <a:latin typeface="Monotype Corsiva" pitchFamily="66" charset="0"/>
                  <a:ea typeface="Times New Roman" pitchFamily="18" charset="0"/>
                  <a:cs typeface="Arial" pitchFamily="34" charset="0"/>
                </a:rPr>
                <a:t>n+2 </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17" name="Line 5"/>
            <p:cNvSpPr>
              <a:spLocks noChangeShapeType="1"/>
            </p:cNvSpPr>
            <p:nvPr/>
          </p:nvSpPr>
          <p:spPr bwMode="auto">
            <a:xfrm flipV="1">
              <a:off x="4439" y="2790"/>
              <a:ext cx="1" cy="63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4"/>
            <p:cNvSpPr>
              <a:spLocks noChangeShapeType="1"/>
            </p:cNvSpPr>
            <p:nvPr/>
          </p:nvSpPr>
          <p:spPr bwMode="auto">
            <a:xfrm>
              <a:off x="4435" y="3420"/>
              <a:ext cx="4865"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3"/>
            <p:cNvSpPr>
              <a:spLocks noChangeShapeType="1"/>
            </p:cNvSpPr>
            <p:nvPr/>
          </p:nvSpPr>
          <p:spPr bwMode="auto">
            <a:xfrm>
              <a:off x="9120" y="3060"/>
              <a:ext cx="180"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2"/>
            <p:cNvSpPr>
              <a:spLocks noChangeShapeType="1"/>
            </p:cNvSpPr>
            <p:nvPr/>
          </p:nvSpPr>
          <p:spPr bwMode="auto">
            <a:xfrm>
              <a:off x="9300" y="3060"/>
              <a:ext cx="0" cy="36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4944252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9"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47140" name="Slide Number Placeholder 5"/>
          <p:cNvSpPr>
            <a:spLocks noGrp="1"/>
          </p:cNvSpPr>
          <p:nvPr>
            <p:ph type="sldNum" sz="quarter" idx="12"/>
          </p:nvPr>
        </p:nvSpPr>
        <p:spPr>
          <a:noFill/>
        </p:spPr>
        <p:txBody>
          <a:bodyPr/>
          <a:lstStyle/>
          <a:p>
            <a:fld id="{416177D1-5C74-A44D-9899-82A40F47FF48}"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
        <p:nvSpPr>
          <p:cNvPr id="347141"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Closure Under Minimization</a:t>
            </a:r>
          </a:p>
        </p:txBody>
      </p:sp>
      <p:sp>
        <p:nvSpPr>
          <p:cNvPr id="347142" name="Rectangle 3"/>
          <p:cNvSpPr>
            <a:spLocks noGrp="1" noChangeArrowheads="1"/>
          </p:cNvSpPr>
          <p:nvPr>
            <p:ph type="body" idx="1"/>
          </p:nvPr>
        </p:nvSpPr>
        <p:spPr/>
        <p:txBody>
          <a:bodyPr/>
          <a:lstStyle/>
          <a:p>
            <a:pPr>
              <a:buFontTx/>
              <a:buNone/>
            </a:pPr>
            <a:r>
              <a:rPr lang="en-US" dirty="0">
                <a:ea typeface="ＭＳ Ｐゴシック" pitchFamily="-111" charset="-128"/>
                <a:cs typeface="ＭＳ Ｐゴシック" pitchFamily="-111" charset="-128"/>
              </a:rPr>
              <a:t>	If </a:t>
            </a:r>
            <a:r>
              <a:rPr lang="en-US" b="1" dirty="0">
                <a:ea typeface="ＭＳ Ｐゴシック" pitchFamily="-111" charset="-128"/>
                <a:cs typeface="ＭＳ Ｐゴシック" pitchFamily="-111" charset="-128"/>
              </a:rPr>
              <a:t>G</a:t>
            </a:r>
            <a:r>
              <a:rPr lang="en-US" dirty="0">
                <a:ea typeface="ＭＳ Ｐゴシック" pitchFamily="-111" charset="-128"/>
                <a:cs typeface="ＭＳ Ｐゴシック" pitchFamily="-111" charset="-128"/>
              </a:rPr>
              <a:t> is already known to be Turing computable, then so is </a:t>
            </a:r>
            <a:r>
              <a:rPr lang="en-US" b="1" dirty="0">
                <a:ea typeface="ＭＳ Ｐゴシック" pitchFamily="-111" charset="-128"/>
                <a:cs typeface="ＭＳ Ｐゴシック" pitchFamily="-111" charset="-128"/>
              </a:rPr>
              <a:t>F</a:t>
            </a:r>
            <a:r>
              <a:rPr lang="en-US" dirty="0">
                <a:ea typeface="ＭＳ Ｐゴシック" pitchFamily="-111" charset="-128"/>
                <a:cs typeface="ＭＳ Ｐゴシック" pitchFamily="-111" charset="-128"/>
              </a:rPr>
              <a:t>, where</a:t>
            </a:r>
            <a:br>
              <a:rPr lang="en-US"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F(x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a:t>
            </a:r>
            <a:r>
              <a:rPr lang="en-US" b="1" dirty="0" err="1">
                <a:ea typeface="ＭＳ Ｐゴシック" pitchFamily="-111" charset="-128"/>
                <a:cs typeface="ＭＳ Ｐゴシック" pitchFamily="-111" charset="-128"/>
              </a:rPr>
              <a:t>x</a:t>
            </a:r>
            <a:r>
              <a:rPr lang="en-US" b="1" baseline="-25000" dirty="0" err="1">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 = </a:t>
            </a:r>
            <a:r>
              <a:rPr lang="en-US" b="1" dirty="0">
                <a:latin typeface="Symbol" pitchFamily="-111" charset="2"/>
                <a:ea typeface="ＭＳ Ｐゴシック" pitchFamily="-111" charset="-128"/>
                <a:cs typeface="ＭＳ Ｐゴシック" pitchFamily="-111" charset="-128"/>
              </a:rPr>
              <a:t>m</a:t>
            </a:r>
            <a:r>
              <a:rPr lang="en-US" b="1" dirty="0">
                <a:ea typeface="ＭＳ Ｐゴシック" pitchFamily="-111" charset="-128"/>
                <a:cs typeface="ＭＳ Ｐゴシック" pitchFamily="-111" charset="-128"/>
              </a:rPr>
              <a:t>y (G(x</a:t>
            </a:r>
            <a:r>
              <a:rPr lang="en-US" b="1" baseline="-25000" dirty="0">
                <a:ea typeface="ＭＳ Ｐゴシック" pitchFamily="-111" charset="-128"/>
                <a:cs typeface="ＭＳ Ｐゴシック" pitchFamily="-111" charset="-128"/>
              </a:rPr>
              <a:t>1</a:t>
            </a:r>
            <a:r>
              <a:rPr lang="en-US" b="1" dirty="0">
                <a:ea typeface="ＭＳ Ｐゴシック" pitchFamily="-111" charset="-128"/>
                <a:cs typeface="ＭＳ Ｐゴシック" pitchFamily="-111" charset="-128"/>
              </a:rPr>
              <a:t>,…,</a:t>
            </a:r>
            <a:r>
              <a:rPr lang="en-US" b="1" dirty="0" err="1">
                <a:ea typeface="ＭＳ Ｐゴシック" pitchFamily="-111" charset="-128"/>
                <a:cs typeface="ＭＳ Ｐゴシック" pitchFamily="-111" charset="-128"/>
              </a:rPr>
              <a:t>x</a:t>
            </a:r>
            <a:r>
              <a:rPr lang="en-US" b="1" baseline="-25000" dirty="0" err="1">
                <a:ea typeface="ＭＳ Ｐゴシック" pitchFamily="-111" charset="-128"/>
                <a:cs typeface="ＭＳ Ｐゴシック" pitchFamily="-111" charset="-128"/>
              </a:rPr>
              <a:t>n</a:t>
            </a:r>
            <a:r>
              <a:rPr lang="en-US" b="1" dirty="0">
                <a:ea typeface="ＭＳ Ｐゴシック" pitchFamily="-111" charset="-128"/>
                <a:cs typeface="ＭＳ Ｐゴシック" pitchFamily="-111" charset="-128"/>
              </a:rPr>
              <a:t>, y) == 1)</a:t>
            </a:r>
            <a:br>
              <a:rPr lang="en-US" b="1" dirty="0">
                <a:ea typeface="ＭＳ Ｐゴシック" pitchFamily="-111" charset="-128"/>
                <a:cs typeface="ＭＳ Ｐゴシック" pitchFamily="-111" charset="-128"/>
              </a:rPr>
            </a:br>
            <a:br>
              <a:rPr lang="en-US" b="1"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This can be done by</a:t>
            </a:r>
          </a:p>
          <a:p>
            <a:endParaRPr lang="en-US" dirty="0">
              <a:ea typeface="ＭＳ Ｐゴシック" pitchFamily="-111" charset="-128"/>
              <a:cs typeface="ＭＳ Ｐゴシック" pitchFamily="-111" charset="-128"/>
            </a:endParaRPr>
          </a:p>
        </p:txBody>
      </p:sp>
      <p:sp>
        <p:nvSpPr>
          <p:cNvPr id="347143"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sz="1800"/>
          </a:p>
        </p:txBody>
      </p:sp>
      <p:graphicFrame>
        <p:nvGraphicFramePr>
          <p:cNvPr id="347138" name="Object 4"/>
          <p:cNvGraphicFramePr>
            <a:graphicFrameLocks noChangeAspect="1"/>
          </p:cNvGraphicFramePr>
          <p:nvPr/>
        </p:nvGraphicFramePr>
        <p:xfrm>
          <a:off x="2057400" y="4572000"/>
          <a:ext cx="3810000" cy="1649413"/>
        </p:xfrm>
        <a:graphic>
          <a:graphicData uri="http://schemas.openxmlformats.org/presentationml/2006/ole">
            <mc:AlternateContent xmlns:mc="http://schemas.openxmlformats.org/markup-compatibility/2006">
              <mc:Choice xmlns:v="urn:schemas-microsoft-com:vml" Requires="v">
                <p:oleObj spid="_x0000_s214316" name="Picture" r:id="rId4" imgW="1655469" imgH="717039" progId="Equation.3">
                  <p:embed/>
                </p:oleObj>
              </mc:Choice>
              <mc:Fallback>
                <p:oleObj name="Picture" r:id="rId4" imgW="1655469" imgH="71703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4572000"/>
                        <a:ext cx="3810000" cy="164941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47144" name="Date Placeholder 3"/>
          <p:cNvSpPr>
            <a:spLocks noGrp="1"/>
          </p:cNvSpPr>
          <p:nvPr>
            <p:ph type="dt" sz="quarter" idx="10"/>
          </p:nvPr>
        </p:nvSpPr>
        <p:spPr>
          <a:noFill/>
        </p:spPr>
        <p:txBody>
          <a:bodyPr/>
          <a:lstStyle/>
          <a:p>
            <a:fld id="{072EFFBA-2656-A34E-80AD-C71BF6FC670F}"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835385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349187" name="Slide Number Placeholder 5"/>
          <p:cNvSpPr>
            <a:spLocks noGrp="1"/>
          </p:cNvSpPr>
          <p:nvPr>
            <p:ph type="sldNum" sz="quarter" idx="12"/>
          </p:nvPr>
        </p:nvSpPr>
        <p:spPr>
          <a:noFill/>
        </p:spPr>
        <p:txBody>
          <a:bodyPr/>
          <a:lstStyle/>
          <a:p>
            <a:fld id="{6EC1E326-6306-194A-9408-0B74CAF6060A}" type="slidenum">
              <a:rPr lang="en-US">
                <a:latin typeface="Arial" pitchFamily="-111" charset="0"/>
                <a:ea typeface="ＭＳ Ｐゴシック" pitchFamily="-111" charset="-128"/>
                <a:cs typeface="ＭＳ Ｐゴシック" pitchFamily="-111" charset="-128"/>
              </a:rPr>
              <a:pPr/>
              <a:t>39</a:t>
            </a:fld>
            <a:endParaRPr lang="en-US">
              <a:latin typeface="Arial" pitchFamily="-111" charset="0"/>
              <a:ea typeface="ＭＳ Ｐゴシック" pitchFamily="-111" charset="-128"/>
              <a:cs typeface="ＭＳ Ｐゴシック" pitchFamily="-111" charset="-128"/>
            </a:endParaRPr>
          </a:p>
        </p:txBody>
      </p:sp>
      <p:sp>
        <p:nvSpPr>
          <p:cNvPr id="349188" name="Rectangle 2"/>
          <p:cNvSpPr>
            <a:spLocks noGrp="1" noChangeArrowheads="1"/>
          </p:cNvSpPr>
          <p:nvPr>
            <p:ph type="title"/>
          </p:nvPr>
        </p:nvSpPr>
        <p:spPr/>
        <p:txBody>
          <a:bodyPr/>
          <a:lstStyle/>
          <a:p>
            <a:r>
              <a:rPr lang="en-US" sz="4000" dirty="0">
                <a:solidFill>
                  <a:srgbClr val="009900"/>
                </a:solidFill>
                <a:ea typeface="ＭＳ Ｐゴシック" pitchFamily="-111" charset="-128"/>
                <a:cs typeface="ＭＳ Ｐゴシック" pitchFamily="-111" charset="-128"/>
              </a:rPr>
              <a:t>Consequences of Equivalence</a:t>
            </a:r>
          </a:p>
        </p:txBody>
      </p:sp>
      <p:sp>
        <p:nvSpPr>
          <p:cNvPr id="349189" name="Rectangle 3"/>
          <p:cNvSpPr>
            <a:spLocks noGrp="1" noChangeArrowheads="1"/>
          </p:cNvSpPr>
          <p:nvPr>
            <p:ph type="body" idx="1"/>
          </p:nvPr>
        </p:nvSpPr>
        <p:spPr/>
        <p:txBody>
          <a:bodyPr/>
          <a:lstStyle/>
          <a:p>
            <a:pPr>
              <a:lnSpc>
                <a:spcPct val="90000"/>
              </a:lnSpc>
            </a:pPr>
            <a:r>
              <a:rPr lang="en-US" sz="2800" dirty="0">
                <a:ea typeface="ＭＳ Ｐゴシック" pitchFamily="-111" charset="-128"/>
                <a:cs typeface="ＭＳ Ｐゴシック" pitchFamily="-111" charset="-128"/>
              </a:rPr>
              <a:t>Theorem: The computational power of Recursive Functions, Turing Machines, Register Machine, and Factor Replacement Systems are all equivalent.</a:t>
            </a:r>
          </a:p>
          <a:p>
            <a:pPr>
              <a:lnSpc>
                <a:spcPct val="90000"/>
              </a:lnSpc>
            </a:pPr>
            <a:r>
              <a:rPr lang="en-US" sz="2800" dirty="0">
                <a:ea typeface="ＭＳ Ｐゴシック" pitchFamily="-111" charset="-128"/>
                <a:cs typeface="ＭＳ Ｐゴシック" pitchFamily="-111" charset="-128"/>
              </a:rPr>
              <a:t>Theorem: Every Recursive Function (Turing Computable Function, etc.) can be performed with just one unbounded type of iteration.</a:t>
            </a:r>
          </a:p>
          <a:p>
            <a:pPr>
              <a:lnSpc>
                <a:spcPct val="90000"/>
              </a:lnSpc>
            </a:pPr>
            <a:r>
              <a:rPr lang="en-US" sz="2800" dirty="0">
                <a:ea typeface="ＭＳ Ｐゴシック" pitchFamily="-111" charset="-128"/>
                <a:cs typeface="ＭＳ Ｐゴシック" pitchFamily="-111" charset="-128"/>
              </a:rPr>
              <a:t>Theorem: Universal machines can be constructed for each of our formal models of computation.</a:t>
            </a:r>
          </a:p>
        </p:txBody>
      </p:sp>
      <p:sp>
        <p:nvSpPr>
          <p:cNvPr id="349190" name="Date Placeholder 3"/>
          <p:cNvSpPr>
            <a:spLocks noGrp="1"/>
          </p:cNvSpPr>
          <p:nvPr>
            <p:ph type="dt" sz="quarter" idx="10"/>
          </p:nvPr>
        </p:nvSpPr>
        <p:spPr>
          <a:noFill/>
        </p:spPr>
        <p:txBody>
          <a:bodyPr/>
          <a:lstStyle/>
          <a:p>
            <a:fld id="{14837F19-DDFA-F440-9BE8-2A1A0E0A2CD1}"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863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283651" name="Slide Number Placeholder 5"/>
          <p:cNvSpPr>
            <a:spLocks noGrp="1"/>
          </p:cNvSpPr>
          <p:nvPr>
            <p:ph type="sldNum" sz="quarter" idx="12"/>
          </p:nvPr>
        </p:nvSpPr>
        <p:spPr>
          <a:noFill/>
        </p:spPr>
        <p:txBody>
          <a:bodyPr/>
          <a:lstStyle/>
          <a:p>
            <a:fld id="{F7F9D906-786E-5B49-A1B3-483ED3319F66}"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
        <p:nvSpPr>
          <p:cNvPr id="283652"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Instantaneous Descriptions</a:t>
            </a:r>
          </a:p>
        </p:txBody>
      </p:sp>
      <p:sp>
        <p:nvSpPr>
          <p:cNvPr id="283653" name="Rectangle 3"/>
          <p:cNvSpPr>
            <a:spLocks noGrp="1" noChangeArrowheads="1"/>
          </p:cNvSpPr>
          <p:nvPr>
            <p:ph type="body" idx="1"/>
          </p:nvPr>
        </p:nvSpPr>
        <p:spPr/>
        <p:txBody>
          <a:bodyPr/>
          <a:lstStyle/>
          <a:p>
            <a:pPr>
              <a:lnSpc>
                <a:spcPct val="90000"/>
              </a:lnSpc>
            </a:pPr>
            <a:r>
              <a:rPr lang="en-US" sz="2400" dirty="0">
                <a:ea typeface="ＭＳ Ｐゴシック" pitchFamily="-111" charset="-128"/>
                <a:cs typeface="ＭＳ Ｐゴシック" pitchFamily="-111" charset="-128"/>
              </a:rPr>
              <a:t>An instantaneous description (id) is a finite description of a state achievable by a computational machine, </a:t>
            </a:r>
            <a:r>
              <a:rPr lang="en-US" sz="2400" b="1" i="1" dirty="0">
                <a:ea typeface="ＭＳ Ｐゴシック" pitchFamily="-111" charset="-128"/>
                <a:cs typeface="ＭＳ Ｐゴシック" pitchFamily="-111" charset="-128"/>
              </a:rPr>
              <a:t>M</a:t>
            </a:r>
            <a:r>
              <a:rPr lang="en-US" sz="2400" dirty="0">
                <a:ea typeface="ＭＳ Ｐゴシック" pitchFamily="-111" charset="-128"/>
                <a:cs typeface="ＭＳ Ｐゴシック" pitchFamily="-111" charset="-128"/>
              </a:rPr>
              <a:t>.</a:t>
            </a:r>
          </a:p>
          <a:p>
            <a:pPr>
              <a:lnSpc>
                <a:spcPct val="90000"/>
              </a:lnSpc>
            </a:pPr>
            <a:r>
              <a:rPr lang="en-US" sz="2400" dirty="0">
                <a:ea typeface="ＭＳ Ｐゴシック" pitchFamily="-111" charset="-128"/>
                <a:cs typeface="ＭＳ Ｐゴシック" pitchFamily="-111" charset="-128"/>
              </a:rPr>
              <a:t>Each machine starts in some initial id, id</a:t>
            </a:r>
            <a:r>
              <a:rPr lang="en-US" sz="2400" baseline="-25000" dirty="0">
                <a:ea typeface="ＭＳ Ｐゴシック" pitchFamily="-111" charset="-128"/>
                <a:cs typeface="ＭＳ Ｐゴシック" pitchFamily="-111" charset="-128"/>
              </a:rPr>
              <a:t>0</a:t>
            </a:r>
            <a:r>
              <a:rPr lang="en-US" sz="2400" dirty="0">
                <a:ea typeface="ＭＳ Ｐゴシック" pitchFamily="-111" charset="-128"/>
                <a:cs typeface="ＭＳ Ｐゴシック" pitchFamily="-111" charset="-128"/>
              </a:rPr>
              <a:t>. </a:t>
            </a:r>
          </a:p>
          <a:p>
            <a:pPr>
              <a:lnSpc>
                <a:spcPct val="90000"/>
              </a:lnSpc>
            </a:pPr>
            <a:r>
              <a:rPr lang="en-US" sz="2400" dirty="0">
                <a:ea typeface="ＭＳ Ｐゴシック" pitchFamily="-111" charset="-128"/>
                <a:cs typeface="ＭＳ Ｐゴシック" pitchFamily="-111" charset="-128"/>
              </a:rPr>
              <a:t>The semantics of the instructions of </a:t>
            </a:r>
            <a:r>
              <a:rPr lang="en-US" sz="2400" i="1" dirty="0">
                <a:ea typeface="ＭＳ Ｐゴシック" pitchFamily="-111" charset="-128"/>
                <a:cs typeface="ＭＳ Ｐゴシック" pitchFamily="-111" charset="-128"/>
              </a:rPr>
              <a:t>M</a:t>
            </a:r>
            <a:r>
              <a:rPr lang="en-US" sz="2400" dirty="0">
                <a:ea typeface="ＭＳ Ｐゴシック" pitchFamily="-111" charset="-128"/>
                <a:cs typeface="ＭＳ Ｐゴシック" pitchFamily="-111" charset="-128"/>
              </a:rPr>
              <a:t> define a relation </a:t>
            </a:r>
            <a:r>
              <a:rPr lang="en-US" sz="2400" b="1" dirty="0">
                <a:ea typeface="ＭＳ Ｐゴシック" pitchFamily="-111" charset="-128"/>
                <a:cs typeface="ＭＳ Ｐゴシック" pitchFamily="-111" charset="-128"/>
                <a:sym typeface="Symbol" pitchFamily="-111" charset="2"/>
              </a:rPr>
              <a:t></a:t>
            </a:r>
            <a:r>
              <a:rPr lang="en-US" sz="2400" b="1" i="1" baseline="-25000" dirty="0">
                <a:ea typeface="ＭＳ Ｐゴシック" pitchFamily="-111" charset="-128"/>
                <a:cs typeface="ＭＳ Ｐゴシック" pitchFamily="-111" charset="-128"/>
                <a:sym typeface="Symbol" pitchFamily="-111" charset="2"/>
              </a:rPr>
              <a:t>M</a:t>
            </a:r>
            <a:r>
              <a:rPr lang="en-US" sz="2400" dirty="0">
                <a:ea typeface="ＭＳ Ｐゴシック" pitchFamily="-111" charset="-128"/>
                <a:cs typeface="ＭＳ Ｐゴシック" pitchFamily="-111" charset="-128"/>
                <a:sym typeface="Symbol" pitchFamily="-111" charset="2"/>
              </a:rPr>
              <a:t> such that, </a:t>
            </a:r>
            <a:r>
              <a:rPr lang="en-US" sz="2400" b="1" dirty="0" err="1">
                <a:ea typeface="ＭＳ Ｐゴシック" pitchFamily="-111" charset="-128"/>
                <a:cs typeface="ＭＳ Ｐゴシック" pitchFamily="-111" charset="-128"/>
                <a:sym typeface="Symbol" pitchFamily="-111" charset="2"/>
              </a:rPr>
              <a:t>id</a:t>
            </a:r>
            <a:r>
              <a:rPr lang="en-US" sz="2400" b="1" baseline="-25000" dirty="0" err="1">
                <a:ea typeface="ＭＳ Ｐゴシック" pitchFamily="-111" charset="-128"/>
                <a:cs typeface="ＭＳ Ｐゴシック" pitchFamily="-111" charset="-128"/>
                <a:sym typeface="Symbol" pitchFamily="-111" charset="2"/>
              </a:rPr>
              <a:t>i</a:t>
            </a:r>
            <a:r>
              <a:rPr lang="en-US" sz="2400" b="1" dirty="0">
                <a:ea typeface="ＭＳ Ｐゴシック" pitchFamily="-111" charset="-128"/>
                <a:cs typeface="ＭＳ Ｐゴシック" pitchFamily="-111" charset="-128"/>
                <a:sym typeface="Symbol" pitchFamily="-111" charset="2"/>
              </a:rPr>
              <a:t> </a:t>
            </a:r>
            <a:r>
              <a:rPr lang="en-US" sz="2400" b="1" i="1" baseline="-25000" dirty="0">
                <a:ea typeface="ＭＳ Ｐゴシック" pitchFamily="-111" charset="-128"/>
                <a:cs typeface="ＭＳ Ｐゴシック" pitchFamily="-111" charset="-128"/>
                <a:sym typeface="Symbol" pitchFamily="-111" charset="2"/>
              </a:rPr>
              <a:t>M</a:t>
            </a:r>
            <a:r>
              <a:rPr lang="en-US" sz="2400" b="1" dirty="0">
                <a:ea typeface="ＭＳ Ｐゴシック" pitchFamily="-111" charset="-128"/>
                <a:cs typeface="ＭＳ Ｐゴシック" pitchFamily="-111" charset="-128"/>
                <a:sym typeface="Symbol" pitchFamily="-111" charset="2"/>
              </a:rPr>
              <a:t> id</a:t>
            </a:r>
            <a:r>
              <a:rPr lang="en-US" sz="2400" b="1" baseline="-25000" dirty="0">
                <a:ea typeface="ＭＳ Ｐゴシック" pitchFamily="-111" charset="-128"/>
                <a:cs typeface="ＭＳ Ｐゴシック" pitchFamily="-111" charset="-128"/>
                <a:sym typeface="Symbol" pitchFamily="-111" charset="2"/>
              </a:rPr>
              <a:t>i+1</a:t>
            </a:r>
            <a:r>
              <a:rPr lang="en-US" sz="2400" dirty="0">
                <a:ea typeface="ＭＳ Ｐゴシック" pitchFamily="-111" charset="-128"/>
                <a:cs typeface="ＭＳ Ｐゴシック" pitchFamily="-111" charset="-128"/>
                <a:sym typeface="Symbol" pitchFamily="-111" charset="2"/>
              </a:rPr>
              <a:t>, </a:t>
            </a:r>
            <a:r>
              <a:rPr lang="en-US" sz="2400" b="1" dirty="0">
                <a:ea typeface="ＭＳ Ｐゴシック" pitchFamily="-111" charset="-128"/>
                <a:cs typeface="ＭＳ Ｐゴシック" pitchFamily="-111" charset="-128"/>
                <a:sym typeface="Symbol" pitchFamily="-111" charset="2"/>
              </a:rPr>
              <a:t>i0</a:t>
            </a:r>
            <a:r>
              <a:rPr lang="en-US" sz="2400" dirty="0">
                <a:ea typeface="ＭＳ Ｐゴシック" pitchFamily="-111" charset="-128"/>
                <a:cs typeface="ＭＳ Ｐゴシック" pitchFamily="-111" charset="-128"/>
                <a:sym typeface="Symbol" pitchFamily="-111" charset="2"/>
              </a:rPr>
              <a:t>, if the execution of a single instruction of </a:t>
            </a:r>
            <a:r>
              <a:rPr lang="en-US" sz="2400" b="1" i="1" dirty="0">
                <a:ea typeface="ＭＳ Ｐゴシック" pitchFamily="-111" charset="-128"/>
                <a:cs typeface="ＭＳ Ｐゴシック" pitchFamily="-111" charset="-128"/>
                <a:sym typeface="Symbol" pitchFamily="-111" charset="2"/>
              </a:rPr>
              <a:t>M</a:t>
            </a:r>
            <a:r>
              <a:rPr lang="en-US" sz="2400" dirty="0">
                <a:ea typeface="ＭＳ Ｐゴシック" pitchFamily="-111" charset="-128"/>
                <a:cs typeface="ＭＳ Ｐゴシック" pitchFamily="-111" charset="-128"/>
                <a:sym typeface="Symbol" pitchFamily="-111" charset="2"/>
              </a:rPr>
              <a:t> would alter </a:t>
            </a:r>
            <a:r>
              <a:rPr lang="en-US" sz="2400" b="1" i="1" dirty="0">
                <a:ea typeface="ＭＳ Ｐゴシック" pitchFamily="-111" charset="-128"/>
                <a:cs typeface="ＭＳ Ｐゴシック" pitchFamily="-111" charset="-128"/>
                <a:sym typeface="Symbol" pitchFamily="-111" charset="2"/>
              </a:rPr>
              <a:t>M</a:t>
            </a:r>
            <a:r>
              <a:rPr lang="en-US" sz="2400" dirty="0">
                <a:ea typeface="ＭＳ Ｐゴシック" pitchFamily="-111" charset="-128"/>
                <a:cs typeface="ＭＳ Ｐゴシック" pitchFamily="-111" charset="-128"/>
                <a:sym typeface="Symbol" pitchFamily="-111" charset="2"/>
              </a:rPr>
              <a:t>’s state from </a:t>
            </a:r>
            <a:r>
              <a:rPr lang="en-US" sz="2400" b="1" dirty="0" err="1">
                <a:ea typeface="ＭＳ Ｐゴシック" pitchFamily="-111" charset="-128"/>
                <a:cs typeface="ＭＳ Ｐゴシック" pitchFamily="-111" charset="-128"/>
                <a:sym typeface="Symbol" pitchFamily="-111" charset="2"/>
              </a:rPr>
              <a:t>id</a:t>
            </a:r>
            <a:r>
              <a:rPr lang="en-US" sz="2400" b="1" baseline="-25000" dirty="0" err="1">
                <a:ea typeface="ＭＳ Ｐゴシック" pitchFamily="-111" charset="-128"/>
                <a:cs typeface="ＭＳ Ｐゴシック" pitchFamily="-111" charset="-128"/>
                <a:sym typeface="Symbol" pitchFamily="-111" charset="2"/>
              </a:rPr>
              <a:t>i</a:t>
            </a:r>
            <a:r>
              <a:rPr lang="en-US" sz="2400" dirty="0">
                <a:ea typeface="ＭＳ Ｐゴシック" pitchFamily="-111" charset="-128"/>
                <a:cs typeface="ＭＳ Ｐゴシック" pitchFamily="-111" charset="-128"/>
                <a:sym typeface="Symbol" pitchFamily="-111" charset="2"/>
              </a:rPr>
              <a:t> to </a:t>
            </a:r>
            <a:r>
              <a:rPr lang="en-US" sz="2400" b="1" dirty="0">
                <a:ea typeface="ＭＳ Ｐゴシック" pitchFamily="-111" charset="-128"/>
                <a:cs typeface="ＭＳ Ｐゴシック" pitchFamily="-111" charset="-128"/>
                <a:sym typeface="Symbol" pitchFamily="-111" charset="2"/>
              </a:rPr>
              <a:t>id</a:t>
            </a:r>
            <a:r>
              <a:rPr lang="en-US" sz="2400" b="1" baseline="-25000" dirty="0">
                <a:ea typeface="ＭＳ Ｐゴシック" pitchFamily="-111" charset="-128"/>
                <a:cs typeface="ＭＳ Ｐゴシック" pitchFamily="-111" charset="-128"/>
                <a:sym typeface="Symbol" pitchFamily="-111" charset="2"/>
              </a:rPr>
              <a:t>i+1</a:t>
            </a:r>
            <a:r>
              <a:rPr lang="en-US" sz="2400" dirty="0">
                <a:ea typeface="ＭＳ Ｐゴシック" pitchFamily="-111" charset="-128"/>
                <a:cs typeface="ＭＳ Ｐゴシック" pitchFamily="-111" charset="-128"/>
                <a:sym typeface="Symbol" pitchFamily="-111" charset="2"/>
              </a:rPr>
              <a:t> or if </a:t>
            </a:r>
            <a:r>
              <a:rPr lang="en-US" sz="2400" b="1" i="1" dirty="0">
                <a:ea typeface="ＭＳ Ｐゴシック" pitchFamily="-111" charset="-128"/>
                <a:cs typeface="ＭＳ Ｐゴシック" pitchFamily="-111" charset="-128"/>
                <a:sym typeface="Symbol" pitchFamily="-111" charset="2"/>
              </a:rPr>
              <a:t>M</a:t>
            </a:r>
            <a:r>
              <a:rPr lang="en-US" sz="2400" dirty="0">
                <a:ea typeface="ＭＳ Ｐゴシック" pitchFamily="-111" charset="-128"/>
                <a:cs typeface="ＭＳ Ｐゴシック" pitchFamily="-111" charset="-128"/>
                <a:sym typeface="Symbol" pitchFamily="-111" charset="2"/>
              </a:rPr>
              <a:t> halts in state </a:t>
            </a:r>
            <a:r>
              <a:rPr lang="en-US" sz="2400" b="1" dirty="0" err="1">
                <a:ea typeface="ＭＳ Ｐゴシック" pitchFamily="-111" charset="-128"/>
                <a:cs typeface="ＭＳ Ｐゴシック" pitchFamily="-111" charset="-128"/>
                <a:sym typeface="Symbol" pitchFamily="-111" charset="2"/>
              </a:rPr>
              <a:t>id</a:t>
            </a:r>
            <a:r>
              <a:rPr lang="en-US" sz="2400" b="1" baseline="-25000" dirty="0" err="1">
                <a:ea typeface="ＭＳ Ｐゴシック" pitchFamily="-111" charset="-128"/>
                <a:cs typeface="ＭＳ Ｐゴシック" pitchFamily="-111" charset="-128"/>
                <a:sym typeface="Symbol" pitchFamily="-111" charset="2"/>
              </a:rPr>
              <a:t>i</a:t>
            </a:r>
            <a:r>
              <a:rPr lang="en-US" sz="2400" dirty="0">
                <a:ea typeface="ＭＳ Ｐゴシック" pitchFamily="-111" charset="-128"/>
                <a:cs typeface="ＭＳ Ｐゴシック" pitchFamily="-111" charset="-128"/>
                <a:sym typeface="Symbol" pitchFamily="-111" charset="2"/>
              </a:rPr>
              <a:t> and </a:t>
            </a:r>
            <a:r>
              <a:rPr lang="en-US" sz="2400" b="1" dirty="0">
                <a:ea typeface="ＭＳ Ｐゴシック" pitchFamily="-111" charset="-128"/>
                <a:cs typeface="ＭＳ Ｐゴシック" pitchFamily="-111" charset="-128"/>
                <a:sym typeface="Symbol" pitchFamily="-111" charset="2"/>
              </a:rPr>
              <a:t>id</a:t>
            </a:r>
            <a:r>
              <a:rPr lang="en-US" sz="2400" b="1" baseline="-25000" dirty="0">
                <a:ea typeface="ＭＳ Ｐゴシック" pitchFamily="-111" charset="-128"/>
                <a:cs typeface="ＭＳ Ｐゴシック" pitchFamily="-111" charset="-128"/>
                <a:sym typeface="Symbol" pitchFamily="-111" charset="2"/>
              </a:rPr>
              <a:t>i+1</a:t>
            </a:r>
            <a:r>
              <a:rPr lang="en-US" sz="2400" b="1" dirty="0">
                <a:ea typeface="ＭＳ Ｐゴシック" pitchFamily="-111" charset="-128"/>
                <a:cs typeface="ＭＳ Ｐゴシック" pitchFamily="-111" charset="-128"/>
                <a:sym typeface="Symbol" pitchFamily="-111" charset="2"/>
              </a:rPr>
              <a:t>=</a:t>
            </a:r>
            <a:r>
              <a:rPr lang="en-US" sz="2400" b="1" dirty="0" err="1">
                <a:ea typeface="ＭＳ Ｐゴシック" pitchFamily="-111" charset="-128"/>
                <a:cs typeface="ＭＳ Ｐゴシック" pitchFamily="-111" charset="-128"/>
                <a:sym typeface="Symbol" pitchFamily="-111" charset="2"/>
              </a:rPr>
              <a:t>id</a:t>
            </a:r>
            <a:r>
              <a:rPr lang="en-US" sz="2400" b="1" baseline="-25000" dirty="0" err="1">
                <a:ea typeface="ＭＳ Ｐゴシック" pitchFamily="-111" charset="-128"/>
                <a:cs typeface="ＭＳ Ｐゴシック" pitchFamily="-111" charset="-128"/>
                <a:sym typeface="Symbol" pitchFamily="-111" charset="2"/>
              </a:rPr>
              <a:t>i</a:t>
            </a:r>
            <a:r>
              <a:rPr lang="en-US" sz="2400" dirty="0">
                <a:ea typeface="ＭＳ Ｐゴシック" pitchFamily="-111" charset="-128"/>
                <a:cs typeface="ＭＳ Ｐゴシック" pitchFamily="-111" charset="-128"/>
                <a:sym typeface="Symbol" pitchFamily="-111" charset="2"/>
              </a:rPr>
              <a:t>.</a:t>
            </a:r>
          </a:p>
          <a:p>
            <a:pPr>
              <a:lnSpc>
                <a:spcPct val="90000"/>
              </a:lnSpc>
            </a:pPr>
            <a:r>
              <a:rPr lang="en-US" sz="2400" b="1" dirty="0">
                <a:ea typeface="ＭＳ Ｐゴシック" pitchFamily="-111" charset="-128"/>
                <a:cs typeface="ＭＳ Ｐゴシック" pitchFamily="-111" charset="-128"/>
                <a:sym typeface="Symbol" pitchFamily="-111" charset="2"/>
              </a:rPr>
              <a:t></a:t>
            </a:r>
            <a:r>
              <a:rPr lang="en-US" sz="2400" b="1" baseline="30000" dirty="0">
                <a:ea typeface="ＭＳ Ｐゴシック" pitchFamily="-111" charset="-128"/>
                <a:cs typeface="ＭＳ Ｐゴシック" pitchFamily="-111" charset="-128"/>
                <a:sym typeface="Symbol" pitchFamily="-111" charset="2"/>
              </a:rPr>
              <a:t>+</a:t>
            </a:r>
            <a:r>
              <a:rPr lang="en-US" sz="2400" b="1" i="1" baseline="-25000" dirty="0">
                <a:ea typeface="ＭＳ Ｐゴシック" pitchFamily="-111" charset="-128"/>
                <a:cs typeface="ＭＳ Ｐゴシック" pitchFamily="-111" charset="-128"/>
                <a:sym typeface="Symbol" pitchFamily="-111" charset="2"/>
              </a:rPr>
              <a:t>M</a:t>
            </a:r>
            <a:r>
              <a:rPr lang="en-US" sz="2400" i="1" dirty="0">
                <a:ea typeface="ＭＳ Ｐゴシック" pitchFamily="-111" charset="-128"/>
                <a:cs typeface="ＭＳ Ｐゴシック" pitchFamily="-111" charset="-128"/>
                <a:sym typeface="Symbol" pitchFamily="-111" charset="2"/>
              </a:rPr>
              <a:t> </a:t>
            </a:r>
            <a:r>
              <a:rPr lang="en-US" sz="2400" dirty="0">
                <a:ea typeface="ＭＳ Ｐゴシック" pitchFamily="-111" charset="-128"/>
                <a:cs typeface="ＭＳ Ｐゴシック" pitchFamily="-111" charset="-128"/>
                <a:sym typeface="Symbol" pitchFamily="-111" charset="2"/>
              </a:rPr>
              <a:t>is the transitive closure of </a:t>
            </a:r>
            <a:r>
              <a:rPr lang="en-US" sz="2400" b="1" dirty="0">
                <a:ea typeface="ＭＳ Ｐゴシック" pitchFamily="-111" charset="-128"/>
                <a:cs typeface="ＭＳ Ｐゴシック" pitchFamily="-111" charset="-128"/>
                <a:sym typeface="Symbol" pitchFamily="-111" charset="2"/>
              </a:rPr>
              <a:t></a:t>
            </a:r>
            <a:r>
              <a:rPr lang="en-US" sz="2400" b="1" i="1" baseline="-25000" dirty="0">
                <a:ea typeface="ＭＳ Ｐゴシック" pitchFamily="-111" charset="-128"/>
                <a:cs typeface="ＭＳ Ｐゴシック" pitchFamily="-111" charset="-128"/>
                <a:sym typeface="Symbol" pitchFamily="-111" charset="2"/>
              </a:rPr>
              <a:t>M</a:t>
            </a:r>
          </a:p>
          <a:p>
            <a:pPr>
              <a:lnSpc>
                <a:spcPct val="90000"/>
              </a:lnSpc>
            </a:pPr>
            <a:r>
              <a:rPr lang="en-US" sz="2400" b="1" dirty="0">
                <a:ea typeface="ＭＳ Ｐゴシック" pitchFamily="-111" charset="-128"/>
                <a:cs typeface="ＭＳ Ｐゴシック" pitchFamily="-111" charset="-128"/>
                <a:sym typeface="Symbol" pitchFamily="-111" charset="2"/>
              </a:rPr>
              <a:t>*</a:t>
            </a:r>
            <a:r>
              <a:rPr lang="en-US" sz="2400" b="1" i="1" baseline="-25000" dirty="0">
                <a:ea typeface="ＭＳ Ｐゴシック" pitchFamily="-111" charset="-128"/>
                <a:cs typeface="ＭＳ Ｐゴシック" pitchFamily="-111" charset="-128"/>
                <a:sym typeface="Symbol" pitchFamily="-111" charset="2"/>
              </a:rPr>
              <a:t>M</a:t>
            </a:r>
            <a:r>
              <a:rPr lang="en-US" sz="2400" i="1" dirty="0">
                <a:ea typeface="ＭＳ Ｐゴシック" pitchFamily="-111" charset="-128"/>
                <a:cs typeface="ＭＳ Ｐゴシック" pitchFamily="-111" charset="-128"/>
                <a:sym typeface="Symbol" pitchFamily="-111" charset="2"/>
              </a:rPr>
              <a:t> </a:t>
            </a:r>
            <a:r>
              <a:rPr lang="en-US" sz="2400" dirty="0">
                <a:ea typeface="ＭＳ Ｐゴシック" pitchFamily="-111" charset="-128"/>
                <a:cs typeface="ＭＳ Ｐゴシック" pitchFamily="-111" charset="-128"/>
                <a:sym typeface="Symbol" pitchFamily="-111" charset="2"/>
              </a:rPr>
              <a:t>is the reflexive transitive closure of </a:t>
            </a:r>
            <a:r>
              <a:rPr lang="en-US" sz="2400" b="1" dirty="0">
                <a:ea typeface="ＭＳ Ｐゴシック" pitchFamily="-111" charset="-128"/>
                <a:cs typeface="ＭＳ Ｐゴシック" pitchFamily="-111" charset="-128"/>
                <a:sym typeface="Symbol" pitchFamily="-111" charset="2"/>
              </a:rPr>
              <a:t></a:t>
            </a:r>
            <a:r>
              <a:rPr lang="en-US" sz="2400" b="1" i="1" baseline="-25000" dirty="0">
                <a:ea typeface="ＭＳ Ｐゴシック" pitchFamily="-111" charset="-128"/>
                <a:cs typeface="ＭＳ Ｐゴシック" pitchFamily="-111" charset="-128"/>
                <a:sym typeface="Symbol" pitchFamily="-111" charset="2"/>
              </a:rPr>
              <a:t>M</a:t>
            </a:r>
            <a:r>
              <a:rPr lang="en-US" sz="2800" dirty="0">
                <a:ea typeface="ＭＳ Ｐゴシック" pitchFamily="-111" charset="-128"/>
                <a:cs typeface="ＭＳ Ｐゴシック" pitchFamily="-111" charset="-128"/>
                <a:sym typeface="Symbol" pitchFamily="-111" charset="2"/>
              </a:rPr>
              <a:t> </a:t>
            </a:r>
          </a:p>
        </p:txBody>
      </p:sp>
      <p:sp>
        <p:nvSpPr>
          <p:cNvPr id="283654" name="Date Placeholder 3"/>
          <p:cNvSpPr>
            <a:spLocks noGrp="1"/>
          </p:cNvSpPr>
          <p:nvPr>
            <p:ph type="dt" sz="quarter" idx="10"/>
          </p:nvPr>
        </p:nvSpPr>
        <p:spPr>
          <a:noFill/>
        </p:spPr>
        <p:txBody>
          <a:bodyPr/>
          <a:lstStyle/>
          <a:p>
            <a:fld id="{D552505A-5878-9A4A-AE9C-23B7250EA640}"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224851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2819400"/>
            <a:ext cx="8610600" cy="1362075"/>
          </a:xfrm>
        </p:spPr>
        <p:txBody>
          <a:bodyPr/>
          <a:lstStyle/>
          <a:p>
            <a:pPr algn="ctr"/>
            <a:r>
              <a:rPr lang="en-US"/>
              <a:t>Hamiltonian Circuit (HC) Decision Problem is NP-Hard</a:t>
            </a:r>
          </a:p>
        </p:txBody>
      </p:sp>
      <p:sp>
        <p:nvSpPr>
          <p:cNvPr id="4" name="Date Placeholder 3"/>
          <p:cNvSpPr>
            <a:spLocks noGrp="1"/>
          </p:cNvSpPr>
          <p:nvPr>
            <p:ph type="dt" sz="half" idx="10"/>
          </p:nvPr>
        </p:nvSpPr>
        <p:spPr/>
        <p:txBody>
          <a:bodyPr/>
          <a:lstStyle/>
          <a:p>
            <a:pPr>
              <a:defRPr/>
            </a:pPr>
            <a:fld id="{2FD58CEA-6891-2C49-B275-9B30771BC875}" type="datetime1">
              <a:rPr lang="en-US" smtClean="0">
                <a:solidFill>
                  <a:srgbClr val="000000"/>
                </a:solidFill>
              </a:rPr>
              <a:t>8/21/19</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de-DE">
                <a:solidFill>
                  <a:srgbClr val="000000"/>
                </a:solidFill>
              </a:rPr>
              <a:t>COT 4210 © UCF</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solidFill>
                  <a:srgbClr val="000000"/>
                </a:solidFill>
              </a:rPr>
              <a:pPr>
                <a:defRPr/>
              </a:pPr>
              <a:t>40</a:t>
            </a:fld>
            <a:endParaRPr lang="en-US">
              <a:solidFill>
                <a:srgbClr val="000000"/>
              </a:solidFill>
            </a:endParaRPr>
          </a:p>
        </p:txBody>
      </p:sp>
    </p:spTree>
    <p:extLst>
      <p:ext uri="{BB962C8B-B14F-4D97-AF65-F5344CB8AC3E}">
        <p14:creationId xmlns:p14="http://schemas.microsoft.com/office/powerpoint/2010/main" val="19463476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HC Variable Gadget</a:t>
            </a:r>
          </a:p>
        </p:txBody>
      </p:sp>
      <p:sp>
        <p:nvSpPr>
          <p:cNvPr id="4" name="Date Placeholder 3"/>
          <p:cNvSpPr>
            <a:spLocks noGrp="1"/>
          </p:cNvSpPr>
          <p:nvPr>
            <p:ph type="dt" sz="half" idx="10"/>
          </p:nvPr>
        </p:nvSpPr>
        <p:spPr/>
        <p:txBody>
          <a:bodyPr/>
          <a:lstStyle/>
          <a:p>
            <a:pPr>
              <a:defRPr/>
            </a:pPr>
            <a:fld id="{3B4D1696-9813-F340-99BA-3B6F899102A3}" type="datetime1">
              <a:rPr lang="en-US" smtClean="0">
                <a:solidFill>
                  <a:srgbClr val="000000"/>
                </a:solidFill>
              </a:rPr>
              <a:t>8/21/19</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de-DE">
                <a:solidFill>
                  <a:srgbClr val="000000"/>
                </a:solidFill>
              </a:rPr>
              <a:t>COT 4210 © UCF</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solidFill>
                  <a:srgbClr val="000000"/>
                </a:solidFill>
              </a:rPr>
              <a:pPr>
                <a:defRPr/>
              </a:pPr>
              <a:t>41</a:t>
            </a:fld>
            <a:endParaRPr lang="en-US">
              <a:solidFill>
                <a:srgbClr val="000000"/>
              </a:solidFill>
            </a:endParaRPr>
          </a:p>
        </p:txBody>
      </p:sp>
      <p:pic>
        <p:nvPicPr>
          <p:cNvPr id="7" name="Picture 6"/>
          <p:cNvPicPr>
            <a:picLocks noChangeAspect="1"/>
          </p:cNvPicPr>
          <p:nvPr/>
        </p:nvPicPr>
        <p:blipFill rotWithShape="1">
          <a:blip r:embed="rId2"/>
          <a:srcRect l="5681" t="13230" r="7873" b="6334"/>
          <a:stretch/>
        </p:blipFill>
        <p:spPr>
          <a:xfrm>
            <a:off x="111399" y="1524000"/>
            <a:ext cx="9047277" cy="4114800"/>
          </a:xfrm>
          <a:prstGeom prst="rect">
            <a:avLst/>
          </a:prstGeom>
        </p:spPr>
      </p:pic>
    </p:spTree>
    <p:extLst>
      <p:ext uri="{BB962C8B-B14F-4D97-AF65-F5344CB8AC3E}">
        <p14:creationId xmlns:p14="http://schemas.microsoft.com/office/powerpoint/2010/main" val="17943449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HC Gadgets Combined</a:t>
            </a:r>
          </a:p>
        </p:txBody>
      </p:sp>
      <p:sp>
        <p:nvSpPr>
          <p:cNvPr id="4" name="Date Placeholder 3"/>
          <p:cNvSpPr>
            <a:spLocks noGrp="1"/>
          </p:cNvSpPr>
          <p:nvPr>
            <p:ph type="dt" sz="half" idx="10"/>
          </p:nvPr>
        </p:nvSpPr>
        <p:spPr/>
        <p:txBody>
          <a:bodyPr/>
          <a:lstStyle/>
          <a:p>
            <a:pPr>
              <a:defRPr/>
            </a:pPr>
            <a:fld id="{88ED605D-3BE3-7D47-AA65-BC0BB6D93B67}" type="datetime1">
              <a:rPr lang="en-US" smtClean="0">
                <a:solidFill>
                  <a:srgbClr val="000000"/>
                </a:solidFill>
              </a:rPr>
              <a:t>8/21/19</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de-DE">
                <a:solidFill>
                  <a:srgbClr val="000000"/>
                </a:solidFill>
              </a:rPr>
              <a:t>COT 4210 © UCF</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solidFill>
                  <a:srgbClr val="000000"/>
                </a:solidFill>
              </a:rPr>
              <a:pPr>
                <a:defRPr/>
              </a:pPr>
              <a:t>42</a:t>
            </a:fld>
            <a:endParaRPr lang="en-US">
              <a:solidFill>
                <a:srgbClr val="000000"/>
              </a:solidFill>
            </a:endParaRPr>
          </a:p>
        </p:txBody>
      </p:sp>
      <p:pic>
        <p:nvPicPr>
          <p:cNvPr id="8" name="Picture 7"/>
          <p:cNvPicPr>
            <a:picLocks noChangeAspect="1"/>
          </p:cNvPicPr>
          <p:nvPr/>
        </p:nvPicPr>
        <p:blipFill>
          <a:blip r:embed="rId2"/>
          <a:stretch>
            <a:fillRect/>
          </a:stretch>
        </p:blipFill>
        <p:spPr>
          <a:xfrm>
            <a:off x="340833" y="1524000"/>
            <a:ext cx="8626194" cy="4343400"/>
          </a:xfrm>
          <a:prstGeom prst="rect">
            <a:avLst/>
          </a:prstGeom>
        </p:spPr>
      </p:pic>
    </p:spTree>
    <p:extLst>
      <p:ext uri="{BB962C8B-B14F-4D97-AF65-F5344CB8AC3E}">
        <p14:creationId xmlns:p14="http://schemas.microsoft.com/office/powerpoint/2010/main" val="4430895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Hamiltonian Path</a:t>
            </a:r>
          </a:p>
        </p:txBody>
      </p:sp>
      <p:sp>
        <p:nvSpPr>
          <p:cNvPr id="3" name="Content Placeholder 2"/>
          <p:cNvSpPr>
            <a:spLocks noGrp="1"/>
          </p:cNvSpPr>
          <p:nvPr>
            <p:ph idx="1"/>
          </p:nvPr>
        </p:nvSpPr>
        <p:spPr/>
        <p:txBody>
          <a:bodyPr/>
          <a:lstStyle/>
          <a:p>
            <a:r>
              <a:rPr lang="en-US"/>
              <a:t>Note we can split an arbitrary node, v, into two (</a:t>
            </a:r>
            <a:r>
              <a:rPr lang="en-US" err="1"/>
              <a:t>v’,v</a:t>
            </a:r>
            <a:r>
              <a:rPr lang="en-US"/>
              <a:t>’’ – one, v’, has in-edges of v, other, v’’, has out-edges. Path (not cycle) must start at v’’ and end at v’ and goal is still K.</a:t>
            </a:r>
          </a:p>
        </p:txBody>
      </p:sp>
      <p:sp>
        <p:nvSpPr>
          <p:cNvPr id="4" name="Date Placeholder 3"/>
          <p:cNvSpPr>
            <a:spLocks noGrp="1"/>
          </p:cNvSpPr>
          <p:nvPr>
            <p:ph type="dt" sz="half" idx="10"/>
          </p:nvPr>
        </p:nvSpPr>
        <p:spPr/>
        <p:txBody>
          <a:bodyPr/>
          <a:lstStyle/>
          <a:p>
            <a:pPr>
              <a:defRPr/>
            </a:pPr>
            <a:fld id="{8FE48523-2A19-7545-95D5-0E2CF00F9FE4}"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43</a:t>
            </a:fld>
            <a:endParaRPr lang="en-US"/>
          </a:p>
        </p:txBody>
      </p:sp>
    </p:spTree>
    <p:extLst>
      <p:ext uri="{BB962C8B-B14F-4D97-AF65-F5344CB8AC3E}">
        <p14:creationId xmlns:p14="http://schemas.microsoft.com/office/powerpoint/2010/main" val="1680817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9900"/>
                </a:solidFill>
              </a:rPr>
              <a:t>Travelling Salesman</a:t>
            </a:r>
          </a:p>
        </p:txBody>
      </p:sp>
      <p:sp>
        <p:nvSpPr>
          <p:cNvPr id="3" name="Content Placeholder 2"/>
          <p:cNvSpPr>
            <a:spLocks noGrp="1"/>
          </p:cNvSpPr>
          <p:nvPr>
            <p:ph idx="1"/>
          </p:nvPr>
        </p:nvSpPr>
        <p:spPr/>
        <p:txBody>
          <a:bodyPr/>
          <a:lstStyle/>
          <a:p>
            <a:r>
              <a:rPr lang="en-US"/>
              <a:t>Start with HC = (V,E), K=|V|</a:t>
            </a:r>
          </a:p>
          <a:p>
            <a:r>
              <a:rPr lang="en-US"/>
              <a:t>Set edges from HC instance to 1</a:t>
            </a:r>
          </a:p>
          <a:p>
            <a:r>
              <a:rPr lang="en-US"/>
              <a:t>Add edges between pairs that lack such edges and make those weights 2 (often people make these K+1); this means that the reverse of unidirectional links also get weight 2</a:t>
            </a:r>
          </a:p>
          <a:p>
            <a:r>
              <a:rPr lang="en-US"/>
              <a:t>Goal weight is K for cycle</a:t>
            </a:r>
          </a:p>
        </p:txBody>
      </p:sp>
      <p:sp>
        <p:nvSpPr>
          <p:cNvPr id="4" name="Date Placeholder 3"/>
          <p:cNvSpPr>
            <a:spLocks noGrp="1"/>
          </p:cNvSpPr>
          <p:nvPr>
            <p:ph type="dt" sz="half" idx="10"/>
          </p:nvPr>
        </p:nvSpPr>
        <p:spPr/>
        <p:txBody>
          <a:bodyPr/>
          <a:lstStyle/>
          <a:p>
            <a:pPr>
              <a:defRPr/>
            </a:pPr>
            <a:fld id="{78B93DE1-AA19-3249-A153-1C8234665A77}"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44</a:t>
            </a:fld>
            <a:endParaRPr lang="en-US"/>
          </a:p>
        </p:txBody>
      </p:sp>
    </p:spTree>
    <p:extLst>
      <p:ext uri="{BB962C8B-B14F-4D97-AF65-F5344CB8AC3E}">
        <p14:creationId xmlns:p14="http://schemas.microsoft.com/office/powerpoint/2010/main" val="1497006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a:solidFill>
                  <a:srgbClr val="009900"/>
                </a:solidFill>
              </a:rPr>
              <a:t>Tiling</a:t>
            </a:r>
          </a:p>
        </p:txBody>
      </p:sp>
      <p:sp>
        <p:nvSpPr>
          <p:cNvPr id="497667" name="Rectangle 3"/>
          <p:cNvSpPr>
            <a:spLocks noGrp="1" noChangeArrowheads="1"/>
          </p:cNvSpPr>
          <p:nvPr>
            <p:ph type="subTitle" idx="1"/>
          </p:nvPr>
        </p:nvSpPr>
        <p:spPr/>
        <p:txBody>
          <a:bodyPr/>
          <a:lstStyle/>
          <a:p>
            <a:pPr algn="ctr" eaLnBrk="1" hangingPunct="1">
              <a:lnSpc>
                <a:spcPct val="90000"/>
              </a:lnSpc>
              <a:buFont typeface="Times" charset="0"/>
              <a:buNone/>
              <a:defRPr/>
            </a:pPr>
            <a:r>
              <a:rPr lang="en-US" b="1">
                <a:latin typeface="Times New Roman" charset="0"/>
              </a:rPr>
              <a:t>Undecidable and NP-Complete</a:t>
            </a:r>
            <a:br>
              <a:rPr lang="en-US" b="1">
                <a:latin typeface="Times New Roman" charset="0"/>
              </a:rPr>
            </a:br>
            <a:r>
              <a:rPr lang="en-US" b="1">
                <a:latin typeface="Times New Roman" charset="0"/>
              </a:rPr>
              <a:t>Variants</a:t>
            </a:r>
          </a:p>
        </p:txBody>
      </p:sp>
    </p:spTree>
    <p:extLst>
      <p:ext uri="{BB962C8B-B14F-4D97-AF65-F5344CB8AC3E}">
        <p14:creationId xmlns:p14="http://schemas.microsoft.com/office/powerpoint/2010/main" val="14954619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Basic Idea of Tiling</a:t>
            </a:r>
          </a:p>
        </p:txBody>
      </p:sp>
      <p:pic>
        <p:nvPicPr>
          <p:cNvPr id="9" name="Content Placeholder 8" descr="Tile.jpg"/>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a:stretch/>
        </p:blipFill>
        <p:spPr>
          <a:xfrm>
            <a:off x="1197795" y="1752601"/>
            <a:ext cx="1919356" cy="1904999"/>
          </a:xfrm>
        </p:spPr>
      </p:pic>
      <p:sp>
        <p:nvSpPr>
          <p:cNvPr id="4" name="Date Placeholder 3"/>
          <p:cNvSpPr>
            <a:spLocks noGrp="1"/>
          </p:cNvSpPr>
          <p:nvPr>
            <p:ph type="dt" sz="half" idx="10"/>
          </p:nvPr>
        </p:nvSpPr>
        <p:spPr/>
        <p:txBody>
          <a:bodyPr/>
          <a:lstStyle/>
          <a:p>
            <a:pPr>
              <a:defRPr/>
            </a:pPr>
            <a:fld id="{C5425F07-7EE1-4340-88D8-2B2CD8D5EA74}"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46</a:t>
            </a:fld>
            <a:endParaRPr lang="en-US"/>
          </a:p>
        </p:txBody>
      </p:sp>
      <p:sp>
        <p:nvSpPr>
          <p:cNvPr id="10" name="TextBox 9"/>
          <p:cNvSpPr txBox="1"/>
          <p:nvPr/>
        </p:nvSpPr>
        <p:spPr>
          <a:xfrm>
            <a:off x="3352800" y="1676400"/>
            <a:ext cx="5792020" cy="4524315"/>
          </a:xfrm>
          <a:prstGeom prst="rect">
            <a:avLst/>
          </a:prstGeom>
          <a:noFill/>
        </p:spPr>
        <p:txBody>
          <a:bodyPr wrap="none" rtlCol="0">
            <a:spAutoFit/>
          </a:bodyPr>
          <a:lstStyle/>
          <a:p>
            <a:r>
              <a:rPr lang="en-US"/>
              <a:t>A single tile has colors on all four sides.</a:t>
            </a:r>
            <a:br>
              <a:rPr lang="en-US"/>
            </a:br>
            <a:r>
              <a:rPr lang="en-US"/>
              <a:t>Tiles are often called dominoes as </a:t>
            </a:r>
            <a:br>
              <a:rPr lang="en-US"/>
            </a:br>
            <a:r>
              <a:rPr lang="en-US"/>
              <a:t>assembling them follows the rules of</a:t>
            </a:r>
            <a:br>
              <a:rPr lang="en-US"/>
            </a:br>
            <a:r>
              <a:rPr lang="en-US"/>
              <a:t>placing dominoes. That is, the color </a:t>
            </a:r>
            <a:br>
              <a:rPr lang="en-US"/>
            </a:br>
            <a:r>
              <a:rPr lang="en-US"/>
              <a:t>(or number) of a side must match that</a:t>
            </a:r>
            <a:br>
              <a:rPr lang="en-US"/>
            </a:br>
            <a:r>
              <a:rPr lang="en-US"/>
              <a:t>of its adjacent tile, e.g., tile, t2, to right </a:t>
            </a:r>
            <a:br>
              <a:rPr lang="en-US"/>
            </a:br>
            <a:r>
              <a:rPr lang="en-US"/>
              <a:t>of a tile, t1, must have same color on</a:t>
            </a:r>
          </a:p>
          <a:p>
            <a:r>
              <a:rPr lang="en-US"/>
              <a:t>Its left as is on the right side of t1.</a:t>
            </a:r>
          </a:p>
          <a:p>
            <a:r>
              <a:rPr lang="en-US"/>
              <a:t>This constraint applies to top and as </a:t>
            </a:r>
            <a:br>
              <a:rPr lang="en-US"/>
            </a:br>
            <a:r>
              <a:rPr lang="en-US"/>
              <a:t>well as sides. Boundary tiles do not</a:t>
            </a:r>
            <a:br>
              <a:rPr lang="en-US"/>
            </a:br>
            <a:r>
              <a:rPr lang="en-US"/>
              <a:t>have constraints on their sides that touch</a:t>
            </a:r>
            <a:br>
              <a:rPr lang="en-US"/>
            </a:br>
            <a:r>
              <a:rPr lang="en-US"/>
              <a:t>the boundaries.</a:t>
            </a:r>
          </a:p>
        </p:txBody>
      </p:sp>
      <p:pic>
        <p:nvPicPr>
          <p:cNvPr id="12" name="Content Placeholder 8" descr="Tile.jpg"/>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bwMode="auto">
          <a:xfrm flipV="1">
            <a:off x="1219200" y="3886200"/>
            <a:ext cx="1919356" cy="1904999"/>
          </a:xfrm>
          <a:prstGeom prst="rect">
            <a:avLst/>
          </a:prstGeom>
          <a:noFill/>
          <a:ln w="9525">
            <a:noFill/>
            <a:miter lim="800000"/>
            <a:headEnd/>
            <a:tailEnd/>
          </a:ln>
        </p:spPr>
      </p:pic>
    </p:spTree>
    <p:extLst>
      <p:ext uri="{BB962C8B-B14F-4D97-AF65-F5344CB8AC3E}">
        <p14:creationId xmlns:p14="http://schemas.microsoft.com/office/powerpoint/2010/main" val="795488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Instance of Tiling Problem</a:t>
            </a:r>
          </a:p>
        </p:txBody>
      </p:sp>
      <p:sp>
        <p:nvSpPr>
          <p:cNvPr id="3" name="Content Placeholder 2"/>
          <p:cNvSpPr>
            <a:spLocks noGrp="1"/>
          </p:cNvSpPr>
          <p:nvPr>
            <p:ph idx="1"/>
          </p:nvPr>
        </p:nvSpPr>
        <p:spPr/>
        <p:txBody>
          <a:bodyPr/>
          <a:lstStyle/>
          <a:p>
            <a:r>
              <a:rPr lang="en-US" sz="2800" dirty="0"/>
              <a:t>A finite set of tile types (a type is determined by the colors of its edges)</a:t>
            </a:r>
          </a:p>
          <a:p>
            <a:r>
              <a:rPr lang="en-US" sz="2800" dirty="0"/>
              <a:t>Some 2d area (finite or infinite) on which the tiles are to be laid out</a:t>
            </a:r>
          </a:p>
          <a:p>
            <a:r>
              <a:rPr lang="en-US" sz="2800" dirty="0"/>
              <a:t>An optional starting set of tiles in fixed positions</a:t>
            </a:r>
          </a:p>
          <a:p>
            <a:r>
              <a:rPr lang="en-US" sz="2800" dirty="0"/>
              <a:t>The goal of tiling the plane following the adjacency constraints and whatever constraints are indicated by the starting configuration.</a:t>
            </a:r>
          </a:p>
        </p:txBody>
      </p:sp>
      <p:sp>
        <p:nvSpPr>
          <p:cNvPr id="4" name="Date Placeholder 3"/>
          <p:cNvSpPr>
            <a:spLocks noGrp="1"/>
          </p:cNvSpPr>
          <p:nvPr>
            <p:ph type="dt" sz="half" idx="10"/>
          </p:nvPr>
        </p:nvSpPr>
        <p:spPr/>
        <p:txBody>
          <a:bodyPr/>
          <a:lstStyle/>
          <a:p>
            <a:pPr>
              <a:defRPr/>
            </a:pPr>
            <a:fld id="{54E14ACA-C12D-6D4D-8724-DA7BD0919263}"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47</a:t>
            </a:fld>
            <a:endParaRPr lang="en-US"/>
          </a:p>
        </p:txBody>
      </p:sp>
    </p:spTree>
    <p:extLst>
      <p:ext uri="{BB962C8B-B14F-4D97-AF65-F5344CB8AC3E}">
        <p14:creationId xmlns:p14="http://schemas.microsoft.com/office/powerpoint/2010/main" val="12420548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A Valid 3 by 3 Tiling of Tile Types from Previous Slide</a:t>
            </a:r>
          </a:p>
        </p:txBody>
      </p:sp>
      <p:sp>
        <p:nvSpPr>
          <p:cNvPr id="4" name="Date Placeholder 3"/>
          <p:cNvSpPr>
            <a:spLocks noGrp="1"/>
          </p:cNvSpPr>
          <p:nvPr>
            <p:ph type="dt" sz="half" idx="10"/>
          </p:nvPr>
        </p:nvSpPr>
        <p:spPr/>
        <p:txBody>
          <a:bodyPr/>
          <a:lstStyle/>
          <a:p>
            <a:pPr>
              <a:defRPr/>
            </a:pPr>
            <a:fld id="{BB798F98-37C1-B340-8C10-4C5A87A73813}"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48</a:t>
            </a:fld>
            <a:endParaRPr lang="en-US"/>
          </a:p>
        </p:txBody>
      </p:sp>
      <p:pic>
        <p:nvPicPr>
          <p:cNvPr id="10" name="Picture 9" descr="3 by 3 tiling.jpg"/>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415475" y="1676400"/>
            <a:ext cx="4213925" cy="4199217"/>
          </a:xfrm>
          <a:prstGeom prst="rect">
            <a:avLst/>
          </a:prstGeom>
        </p:spPr>
      </p:pic>
    </p:spTree>
    <p:extLst>
      <p:ext uri="{BB962C8B-B14F-4D97-AF65-F5344CB8AC3E}">
        <p14:creationId xmlns:p14="http://schemas.microsoft.com/office/powerpoint/2010/main" val="16748151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Some Variations</a:t>
            </a:r>
          </a:p>
        </p:txBody>
      </p:sp>
      <p:sp>
        <p:nvSpPr>
          <p:cNvPr id="3" name="Content Placeholder 2"/>
          <p:cNvSpPr>
            <a:spLocks noGrp="1"/>
          </p:cNvSpPr>
          <p:nvPr>
            <p:ph idx="1"/>
          </p:nvPr>
        </p:nvSpPr>
        <p:spPr/>
        <p:txBody>
          <a:bodyPr/>
          <a:lstStyle/>
          <a:p>
            <a:r>
              <a:rPr lang="en-US" sz="2800" dirty="0"/>
              <a:t>Infinite 2d plane (impossible in general)</a:t>
            </a:r>
          </a:p>
          <a:p>
            <a:pPr lvl="1"/>
            <a:r>
              <a:rPr lang="en-US" sz="2400" dirty="0"/>
              <a:t>Our two tile types can easily tile the 2d plane</a:t>
            </a:r>
          </a:p>
          <a:p>
            <a:r>
              <a:rPr lang="en-US" sz="2800" dirty="0"/>
              <a:t>Finite 2d plane (hard in general)</a:t>
            </a:r>
          </a:p>
          <a:p>
            <a:pPr lvl="1"/>
            <a:r>
              <a:rPr lang="en-US" sz="2400" dirty="0"/>
              <a:t>Our two tile types can easily tile any finite 2d plane</a:t>
            </a:r>
          </a:p>
          <a:p>
            <a:pPr lvl="1"/>
            <a:r>
              <a:rPr lang="en-US" sz="2400" dirty="0"/>
              <a:t>This is called the Bounded Tiling Problem.</a:t>
            </a:r>
          </a:p>
          <a:p>
            <a:endParaRPr lang="en-US" sz="2800" dirty="0"/>
          </a:p>
          <a:p>
            <a:r>
              <a:rPr lang="en-US" sz="2800" dirty="0"/>
              <a:t>One dimensional space (hmm?)</a:t>
            </a:r>
          </a:p>
          <a:p>
            <a:r>
              <a:rPr lang="en-US" sz="2800" dirty="0"/>
              <a:t>Infinite 3d space (not even semi-decidable in general)</a:t>
            </a:r>
          </a:p>
        </p:txBody>
      </p:sp>
      <p:sp>
        <p:nvSpPr>
          <p:cNvPr id="4" name="Date Placeholder 3"/>
          <p:cNvSpPr>
            <a:spLocks noGrp="1"/>
          </p:cNvSpPr>
          <p:nvPr>
            <p:ph type="dt" sz="half" idx="10"/>
          </p:nvPr>
        </p:nvSpPr>
        <p:spPr/>
        <p:txBody>
          <a:bodyPr/>
          <a:lstStyle/>
          <a:p>
            <a:pPr>
              <a:defRPr/>
            </a:pPr>
            <a:fld id="{8051F53F-53E4-0A49-ACDD-2FC585EC1C51}"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49</a:t>
            </a:fld>
            <a:endParaRPr lang="en-US"/>
          </a:p>
        </p:txBody>
      </p:sp>
    </p:spTree>
    <p:extLst>
      <p:ext uri="{BB962C8B-B14F-4D97-AF65-F5344CB8AC3E}">
        <p14:creationId xmlns:p14="http://schemas.microsoft.com/office/powerpoint/2010/main" val="1549392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285699" name="Slide Number Placeholder 5"/>
          <p:cNvSpPr>
            <a:spLocks noGrp="1"/>
          </p:cNvSpPr>
          <p:nvPr>
            <p:ph type="sldNum" sz="quarter" idx="12"/>
          </p:nvPr>
        </p:nvSpPr>
        <p:spPr>
          <a:noFill/>
        </p:spPr>
        <p:txBody>
          <a:bodyPr/>
          <a:lstStyle/>
          <a:p>
            <a:fld id="{29ABA4BB-7748-2142-9270-3823E7B9A2AA}"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85700"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id Definitions</a:t>
            </a:r>
          </a:p>
        </p:txBody>
      </p:sp>
      <p:sp>
        <p:nvSpPr>
          <p:cNvPr id="285701" name="Rectangle 3"/>
          <p:cNvSpPr>
            <a:spLocks noGrp="1" noChangeArrowheads="1"/>
          </p:cNvSpPr>
          <p:nvPr>
            <p:ph type="body" idx="1"/>
          </p:nvPr>
        </p:nvSpPr>
        <p:spPr/>
        <p:txBody>
          <a:bodyPr/>
          <a:lstStyle/>
          <a:p>
            <a:r>
              <a:rPr lang="en-US" sz="2000" dirty="0">
                <a:ea typeface="ＭＳ Ｐゴシック" pitchFamily="-111" charset="-128"/>
                <a:cs typeface="ＭＳ Ｐゴシック" pitchFamily="-111" charset="-128"/>
              </a:rPr>
              <a:t>For a register machine, </a:t>
            </a:r>
            <a:r>
              <a:rPr lang="en-US" sz="2000" b="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an id is an </a:t>
            </a:r>
            <a:r>
              <a:rPr lang="en-US" sz="2000" b="1" dirty="0">
                <a:ea typeface="ＭＳ Ｐゴシック" pitchFamily="-111" charset="-128"/>
                <a:cs typeface="ＭＳ Ｐゴシック" pitchFamily="-111" charset="-128"/>
              </a:rPr>
              <a:t>s+1</a:t>
            </a:r>
            <a:r>
              <a:rPr lang="en-US" sz="2000" dirty="0">
                <a:ea typeface="ＭＳ Ｐゴシック" pitchFamily="-111" charset="-128"/>
                <a:cs typeface="ＭＳ Ｐゴシック" pitchFamily="-111" charset="-128"/>
              </a:rPr>
              <a:t> tuple of the form </a:t>
            </a: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i</a:t>
            </a:r>
            <a:r>
              <a:rPr lang="en-US" sz="2000" b="1" dirty="0">
                <a:ea typeface="ＭＳ Ｐゴシック" pitchFamily="-111" charset="-128"/>
                <a:cs typeface="ＭＳ Ｐゴシック" pitchFamily="-111" charset="-128"/>
              </a:rPr>
              <a:t>, r</a:t>
            </a:r>
            <a:r>
              <a:rPr lang="en-US" sz="2000" b="1" baseline="-25000" dirty="0">
                <a:ea typeface="ＭＳ Ｐゴシック" pitchFamily="-111" charset="-128"/>
                <a:cs typeface="ＭＳ Ｐゴシック" pitchFamily="-111" charset="-128"/>
              </a:rPr>
              <a:t>1</a:t>
            </a:r>
            <a:r>
              <a:rPr lang="en-US" sz="2000" b="1" dirty="0">
                <a:ea typeface="ＭＳ Ｐゴシック" pitchFamily="-111" charset="-128"/>
                <a:cs typeface="ＭＳ Ｐゴシック" pitchFamily="-111" charset="-128"/>
              </a:rPr>
              <a:t>,…,</a:t>
            </a:r>
            <a:r>
              <a:rPr lang="en-US" sz="2000" b="1" dirty="0" err="1">
                <a:ea typeface="ＭＳ Ｐゴシック" pitchFamily="-111" charset="-128"/>
                <a:cs typeface="ＭＳ Ｐゴシック" pitchFamily="-111" charset="-128"/>
              </a:rPr>
              <a:t>r</a:t>
            </a:r>
            <a:r>
              <a:rPr lang="en-US" sz="2000" b="1" baseline="-25000" dirty="0" err="1">
                <a:ea typeface="ＭＳ Ｐゴシック" pitchFamily="-111" charset="-128"/>
                <a:cs typeface="ＭＳ Ｐゴシック" pitchFamily="-111" charset="-128"/>
              </a:rPr>
              <a:t>s</a:t>
            </a:r>
            <a:r>
              <a:rPr lang="en-US" sz="2000" b="1" dirty="0">
                <a:ea typeface="ＭＳ Ｐゴシック" pitchFamily="-111" charset="-128"/>
                <a:cs typeface="ＭＳ Ｐゴシック" pitchFamily="-111" charset="-128"/>
              </a:rPr>
              <a:t>)</a:t>
            </a:r>
            <a:r>
              <a:rPr lang="en-US" sz="2000" b="1" baseline="-25000" dirty="0">
                <a:ea typeface="ＭＳ Ｐゴシック" pitchFamily="-111" charset="-128"/>
                <a:cs typeface="ＭＳ Ｐゴシック" pitchFamily="-111" charset="-128"/>
              </a:rPr>
              <a:t>M</a:t>
            </a: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specifying the number of the next instruction to be executed and the values of all registers prior to its execution.  </a:t>
            </a:r>
          </a:p>
          <a:p>
            <a:r>
              <a:rPr lang="en-US" sz="2000" dirty="0">
                <a:ea typeface="ＭＳ Ｐゴシック" pitchFamily="-111" charset="-128"/>
                <a:cs typeface="ＭＳ Ｐゴシック" pitchFamily="-111" charset="-128"/>
              </a:rPr>
              <a:t>For a factor replacement system, an id is just a natural number.</a:t>
            </a:r>
          </a:p>
          <a:p>
            <a:r>
              <a:rPr lang="en-US" sz="2000" dirty="0">
                <a:ea typeface="ＭＳ Ｐゴシック" pitchFamily="-111" charset="-128"/>
                <a:cs typeface="ＭＳ Ｐゴシック" pitchFamily="-111" charset="-128"/>
              </a:rPr>
              <a:t>For a Turing machine, </a:t>
            </a:r>
            <a:r>
              <a:rPr lang="en-US" sz="2000" b="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an id is some finite representation of the tape, the position of the read/write head and the current state. This is usually represented as a string </a:t>
            </a:r>
            <a:r>
              <a:rPr lang="en-US" sz="2000" b="1" dirty="0">
                <a:ea typeface="ＭＳ Ｐゴシック" pitchFamily="-111" charset="-128"/>
                <a:cs typeface="ＭＳ Ｐゴシック" pitchFamily="-111" charset="-128"/>
                <a:sym typeface="Symbol" pitchFamily="-111" charset="2"/>
              </a:rPr>
              <a:t></a:t>
            </a:r>
            <a:r>
              <a:rPr lang="en-US" sz="2000" b="1" dirty="0" err="1">
                <a:ea typeface="ＭＳ Ｐゴシック" pitchFamily="-111" charset="-128"/>
                <a:cs typeface="ＭＳ Ｐゴシック" pitchFamily="-111" charset="-128"/>
              </a:rPr>
              <a:t>qx</a:t>
            </a:r>
            <a:r>
              <a:rPr lang="en-US" sz="2000" b="1" dirty="0">
                <a:ea typeface="ＭＳ Ｐゴシック" pitchFamily="-111" charset="-128"/>
                <a:cs typeface="ＭＳ Ｐゴシック" pitchFamily="-111" charset="-128"/>
                <a:sym typeface="Symbol" pitchFamily="-111" charset="2"/>
              </a:rPr>
              <a:t></a:t>
            </a:r>
            <a:r>
              <a:rPr lang="en-US" sz="2000" dirty="0">
                <a:ea typeface="ＭＳ Ｐゴシック" pitchFamily="-111" charset="-128"/>
                <a:cs typeface="ＭＳ Ｐゴシック" pitchFamily="-111" charset="-128"/>
              </a:rPr>
              <a:t>, where </a:t>
            </a:r>
            <a:r>
              <a:rPr lang="en-US" sz="2000" b="1" dirty="0">
                <a:ea typeface="ＭＳ Ｐゴシック" pitchFamily="-111" charset="-128"/>
                <a:cs typeface="ＭＳ Ｐゴシック" pitchFamily="-111" charset="-128"/>
                <a:sym typeface="Symbol" pitchFamily="-111" charset="2"/>
              </a:rPr>
              <a:t></a:t>
            </a: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sym typeface="Symbol" pitchFamily="-111" charset="2"/>
              </a:rPr>
              <a:t></a:t>
            </a:r>
            <a:r>
              <a:rPr lang="en-US" sz="2000" dirty="0">
                <a:ea typeface="ＭＳ Ｐゴシック" pitchFamily="-111" charset="-128"/>
                <a:cs typeface="ＭＳ Ｐゴシック" pitchFamily="-111" charset="-128"/>
              </a:rPr>
              <a:t>) is the shortest string representing all non-blank squares to the left (right) of the scanned square, </a:t>
            </a:r>
            <a:r>
              <a:rPr lang="en-US" sz="2000" b="1" dirty="0">
                <a:ea typeface="ＭＳ Ｐゴシック" pitchFamily="-111" charset="-128"/>
                <a:cs typeface="ＭＳ Ｐゴシック" pitchFamily="-111" charset="-128"/>
              </a:rPr>
              <a:t>x</a:t>
            </a:r>
            <a:r>
              <a:rPr lang="en-US" sz="2000" dirty="0">
                <a:ea typeface="ＭＳ Ｐゴシック" pitchFamily="-111" charset="-128"/>
                <a:cs typeface="ＭＳ Ｐゴシック" pitchFamily="-111" charset="-128"/>
              </a:rPr>
              <a:t> is the symbol at the scanned square and </a:t>
            </a:r>
            <a:r>
              <a:rPr lang="en-US" sz="2000" b="1" dirty="0">
                <a:ea typeface="ＭＳ Ｐゴシック" pitchFamily="-111" charset="-128"/>
                <a:cs typeface="ＭＳ Ｐゴシック" pitchFamily="-111" charset="-128"/>
              </a:rPr>
              <a:t>q</a:t>
            </a:r>
            <a:r>
              <a:rPr lang="en-US" sz="2000" dirty="0">
                <a:ea typeface="ＭＳ Ｐゴシック" pitchFamily="-111" charset="-128"/>
                <a:cs typeface="ＭＳ Ｐゴシック" pitchFamily="-111" charset="-128"/>
              </a:rPr>
              <a:t> is the current state.</a:t>
            </a:r>
          </a:p>
          <a:p>
            <a:r>
              <a:rPr lang="en-US" sz="2000" dirty="0">
                <a:ea typeface="ＭＳ Ｐゴシック" pitchFamily="-111" charset="-128"/>
                <a:cs typeface="ＭＳ Ｐゴシック" pitchFamily="-111" charset="-128"/>
              </a:rPr>
              <a:t>Recursive functions do not have id’s, so we will handle their simulation by an inductive argument, using the primitive functions are the basis and composition, induction and minimization in the inductive step.</a:t>
            </a:r>
          </a:p>
        </p:txBody>
      </p:sp>
      <p:sp>
        <p:nvSpPr>
          <p:cNvPr id="285702" name="Date Placeholder 3"/>
          <p:cNvSpPr>
            <a:spLocks noGrp="1"/>
          </p:cNvSpPr>
          <p:nvPr>
            <p:ph type="dt" sz="quarter" idx="10"/>
          </p:nvPr>
        </p:nvSpPr>
        <p:spPr>
          <a:noFill/>
        </p:spPr>
        <p:txBody>
          <a:bodyPr/>
          <a:lstStyle/>
          <a:p>
            <a:fld id="{8AF321BB-D4BF-6D40-9E86-5D6D6ADC1686}"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321089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Tiling the Plane</a:t>
            </a:r>
          </a:p>
        </p:txBody>
      </p:sp>
      <p:sp>
        <p:nvSpPr>
          <p:cNvPr id="3" name="Content Placeholder 2"/>
          <p:cNvSpPr>
            <a:spLocks noGrp="1"/>
          </p:cNvSpPr>
          <p:nvPr>
            <p:ph idx="1"/>
          </p:nvPr>
        </p:nvSpPr>
        <p:spPr/>
        <p:txBody>
          <a:bodyPr/>
          <a:lstStyle/>
          <a:p>
            <a:r>
              <a:rPr lang="en-US" sz="2000"/>
              <a:t>We will start with a Post Machine, M = (Q, </a:t>
            </a:r>
            <a:r>
              <a:rPr lang="en-US" sz="2000" err="1"/>
              <a:t>Σ</a:t>
            </a:r>
            <a:r>
              <a:rPr lang="en-US" sz="2000"/>
              <a:t>, </a:t>
            </a:r>
            <a:r>
              <a:rPr lang="en-US" sz="2000" err="1"/>
              <a:t>δ</a:t>
            </a:r>
            <a:r>
              <a:rPr lang="en-US" sz="2000"/>
              <a:t>, q</a:t>
            </a:r>
            <a:r>
              <a:rPr lang="en-US" sz="2000" baseline="-25000"/>
              <a:t>0</a:t>
            </a:r>
            <a:r>
              <a:rPr lang="en-US" sz="2000"/>
              <a:t>), with tape alphabet </a:t>
            </a:r>
            <a:r>
              <a:rPr lang="en-US" sz="2000" err="1"/>
              <a:t>Σ</a:t>
            </a:r>
            <a:r>
              <a:rPr lang="en-US" sz="2000"/>
              <a:t> = {B,1} where B is blank and </a:t>
            </a:r>
            <a:r>
              <a:rPr lang="en-US" sz="2000" err="1"/>
              <a:t>δ</a:t>
            </a:r>
            <a:r>
              <a:rPr lang="en-US" sz="2000"/>
              <a:t> maps pairs from Q×Σ to Q×(</a:t>
            </a:r>
            <a:r>
              <a:rPr lang="en-US" sz="2000" err="1"/>
              <a:t>Σ</a:t>
            </a:r>
            <a:r>
              <a:rPr lang="en-US" sz="2000"/>
              <a:t> </a:t>
            </a:r>
            <a:r>
              <a:rPr lang="en-US" sz="2000">
                <a:sym typeface="Symbol" pitchFamily="-111" charset="2"/>
              </a:rPr>
              <a:t> {R,L}). M starts in state q</a:t>
            </a:r>
            <a:r>
              <a:rPr lang="en-US" sz="2000" baseline="-25000">
                <a:sym typeface="Symbol" pitchFamily="-111" charset="2"/>
              </a:rPr>
              <a:t>0</a:t>
            </a:r>
            <a:endParaRPr lang="en-US" sz="2000" baseline="-25000"/>
          </a:p>
          <a:p>
            <a:pPr lvl="1"/>
            <a:r>
              <a:rPr lang="en-US" sz="1800"/>
              <a:t>(Turing Machine with each action being L, R or Print)</a:t>
            </a:r>
          </a:p>
          <a:p>
            <a:r>
              <a:rPr lang="en-US" sz="2000"/>
              <a:t>We will consider the case of M starting with a blank tape</a:t>
            </a:r>
          </a:p>
          <a:p>
            <a:r>
              <a:rPr lang="en-US" sz="2000"/>
              <a:t>We will constrain our machine to never go to the left of its starting position (semi unbounded tape)</a:t>
            </a:r>
          </a:p>
          <a:p>
            <a:r>
              <a:rPr lang="en-US" sz="2000"/>
              <a:t>We will mimic the computation steps of M</a:t>
            </a:r>
          </a:p>
          <a:p>
            <a:r>
              <a:rPr lang="en-US" sz="2000"/>
              <a:t>Termination occurs if in state q reading b and </a:t>
            </a:r>
            <a:r>
              <a:rPr lang="en-US" sz="2000" err="1"/>
              <a:t>δ</a:t>
            </a:r>
            <a:r>
              <a:rPr lang="en-US" sz="2000"/>
              <a:t>(</a:t>
            </a:r>
            <a:r>
              <a:rPr lang="en-US" sz="2000" err="1"/>
              <a:t>q,b</a:t>
            </a:r>
            <a:r>
              <a:rPr lang="en-US" sz="2000"/>
              <a:t>) is not defined</a:t>
            </a:r>
          </a:p>
          <a:p>
            <a:r>
              <a:rPr lang="en-US" sz="2000"/>
              <a:t>We will use the fact that halting when starting at the left end of a semi unbounded tape in its initial state with a blank tape is </a:t>
            </a:r>
            <a:r>
              <a:rPr lang="en-US" sz="2000" err="1"/>
              <a:t>undecidable</a:t>
            </a:r>
            <a:endParaRPr lang="en-US" sz="2000"/>
          </a:p>
        </p:txBody>
      </p:sp>
      <p:sp>
        <p:nvSpPr>
          <p:cNvPr id="4" name="Date Placeholder 3"/>
          <p:cNvSpPr>
            <a:spLocks noGrp="1"/>
          </p:cNvSpPr>
          <p:nvPr>
            <p:ph type="dt" sz="half" idx="10"/>
          </p:nvPr>
        </p:nvSpPr>
        <p:spPr/>
        <p:txBody>
          <a:bodyPr/>
          <a:lstStyle/>
          <a:p>
            <a:pPr>
              <a:defRPr/>
            </a:pPr>
            <a:fld id="{DD23CC05-7ACB-6242-832A-5591C55DC415}"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50</a:t>
            </a:fld>
            <a:endParaRPr lang="en-US"/>
          </a:p>
        </p:txBody>
      </p:sp>
    </p:spTree>
    <p:extLst>
      <p:ext uri="{BB962C8B-B14F-4D97-AF65-F5344CB8AC3E}">
        <p14:creationId xmlns:p14="http://schemas.microsoft.com/office/powerpoint/2010/main" val="2537330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The Tiling Decision Problem</a:t>
            </a:r>
          </a:p>
        </p:txBody>
      </p:sp>
      <p:sp>
        <p:nvSpPr>
          <p:cNvPr id="3" name="Content Placeholder 2"/>
          <p:cNvSpPr>
            <a:spLocks noGrp="1"/>
          </p:cNvSpPr>
          <p:nvPr>
            <p:ph idx="1"/>
          </p:nvPr>
        </p:nvSpPr>
        <p:spPr/>
        <p:txBody>
          <a:bodyPr/>
          <a:lstStyle/>
          <a:p>
            <a:r>
              <a:rPr lang="en-US" dirty="0"/>
              <a:t>Given a finite set of tile types and a starting tile in lower left corner of 2d plane, can we tile all places in the plane?</a:t>
            </a:r>
          </a:p>
          <a:p>
            <a:r>
              <a:rPr lang="en-US" dirty="0"/>
              <a:t>A place is defined by its coordinates (</a:t>
            </a:r>
            <a:r>
              <a:rPr lang="en-US" dirty="0" err="1"/>
              <a:t>x,y</a:t>
            </a:r>
            <a:r>
              <a:rPr lang="en-US" dirty="0"/>
              <a:t>), x≥0, y≥0</a:t>
            </a:r>
          </a:p>
          <a:p>
            <a:r>
              <a:rPr lang="en-US" dirty="0"/>
              <a:t>The fixed starting tile is at (0,0)</a:t>
            </a:r>
          </a:p>
        </p:txBody>
      </p:sp>
      <p:sp>
        <p:nvSpPr>
          <p:cNvPr id="4" name="Date Placeholder 3"/>
          <p:cNvSpPr>
            <a:spLocks noGrp="1"/>
          </p:cNvSpPr>
          <p:nvPr>
            <p:ph type="dt" sz="half" idx="10"/>
          </p:nvPr>
        </p:nvSpPr>
        <p:spPr/>
        <p:txBody>
          <a:bodyPr/>
          <a:lstStyle/>
          <a:p>
            <a:pPr>
              <a:defRPr/>
            </a:pPr>
            <a:fld id="{BF82683A-FF80-0643-A151-07D702BE440C}"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51</a:t>
            </a:fld>
            <a:endParaRPr lang="en-US"/>
          </a:p>
        </p:txBody>
      </p:sp>
    </p:spTree>
    <p:extLst>
      <p:ext uri="{BB962C8B-B14F-4D97-AF65-F5344CB8AC3E}">
        <p14:creationId xmlns:p14="http://schemas.microsoft.com/office/powerpoint/2010/main" val="17365841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Colors</a:t>
            </a:r>
          </a:p>
        </p:txBody>
      </p:sp>
      <p:sp>
        <p:nvSpPr>
          <p:cNvPr id="3" name="Content Placeholder 2"/>
          <p:cNvSpPr>
            <a:spLocks noGrp="1"/>
          </p:cNvSpPr>
          <p:nvPr>
            <p:ph idx="1"/>
          </p:nvPr>
        </p:nvSpPr>
        <p:spPr/>
        <p:txBody>
          <a:bodyPr/>
          <a:lstStyle/>
          <a:p>
            <a:r>
              <a:rPr lang="en-US"/>
              <a:t>Given M, define our tile colors as </a:t>
            </a:r>
          </a:p>
          <a:p>
            <a:r>
              <a:rPr lang="en-US"/>
              <a:t>{X, Y, *, B, 1, YB, Y1} </a:t>
            </a:r>
            <a:r>
              <a:rPr lang="en-US">
                <a:sym typeface="Symbol" pitchFamily="-111" charset="2"/>
              </a:rPr>
              <a:t> Q×{B,1}  Q×{YB,Y1}  Q×{R,L}</a:t>
            </a:r>
          </a:p>
          <a:p>
            <a:r>
              <a:rPr lang="en-US">
                <a:sym typeface="Symbol" pitchFamily="-111" charset="2"/>
              </a:rPr>
              <a:t>Simplest tile (represents Blank on X axis)</a:t>
            </a:r>
          </a:p>
          <a:p>
            <a:pPr marL="0" indent="0">
              <a:buNone/>
            </a:pPr>
            <a:endParaRPr lang="en-US"/>
          </a:p>
          <a:p>
            <a:endParaRPr lang="en-US"/>
          </a:p>
        </p:txBody>
      </p:sp>
      <p:sp>
        <p:nvSpPr>
          <p:cNvPr id="4" name="Date Placeholder 3"/>
          <p:cNvSpPr>
            <a:spLocks noGrp="1"/>
          </p:cNvSpPr>
          <p:nvPr>
            <p:ph type="dt" sz="half" idx="10"/>
          </p:nvPr>
        </p:nvSpPr>
        <p:spPr/>
        <p:txBody>
          <a:bodyPr/>
          <a:lstStyle/>
          <a:p>
            <a:pPr>
              <a:defRPr/>
            </a:pPr>
            <a:fld id="{95228536-0ECD-174C-8AED-5674F9079C12}"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52</a:t>
            </a:fld>
            <a:endParaRPr lang="en-US"/>
          </a:p>
        </p:txBody>
      </p:sp>
      <p:sp>
        <p:nvSpPr>
          <p:cNvPr id="7" name="Frame 6"/>
          <p:cNvSpPr/>
          <p:nvPr/>
        </p:nvSpPr>
        <p:spPr bwMode="auto">
          <a:xfrm>
            <a:off x="1295400" y="38862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9" name="TextBox 8"/>
          <p:cNvSpPr txBox="1"/>
          <p:nvPr/>
        </p:nvSpPr>
        <p:spPr>
          <a:xfrm>
            <a:off x="1981200" y="4114800"/>
            <a:ext cx="457200" cy="461665"/>
          </a:xfrm>
          <a:prstGeom prst="rect">
            <a:avLst/>
          </a:prstGeom>
          <a:noFill/>
        </p:spPr>
        <p:txBody>
          <a:bodyPr wrap="square" rtlCol="0">
            <a:spAutoFit/>
          </a:bodyPr>
          <a:lstStyle/>
          <a:p>
            <a:pPr algn="ctr"/>
            <a:r>
              <a:rPr lang="en-US"/>
              <a:t>B</a:t>
            </a:r>
          </a:p>
        </p:txBody>
      </p:sp>
      <p:sp>
        <p:nvSpPr>
          <p:cNvPr id="10" name="TextBox 9"/>
          <p:cNvSpPr txBox="1"/>
          <p:nvPr/>
        </p:nvSpPr>
        <p:spPr>
          <a:xfrm>
            <a:off x="2590800" y="4491335"/>
            <a:ext cx="457200" cy="461665"/>
          </a:xfrm>
          <a:prstGeom prst="rect">
            <a:avLst/>
          </a:prstGeom>
          <a:noFill/>
        </p:spPr>
        <p:txBody>
          <a:bodyPr wrap="square" rtlCol="0">
            <a:spAutoFit/>
          </a:bodyPr>
          <a:lstStyle/>
          <a:p>
            <a:pPr algn="ctr"/>
            <a:r>
              <a:rPr lang="en-US"/>
              <a:t>B</a:t>
            </a:r>
          </a:p>
        </p:txBody>
      </p:sp>
      <p:sp>
        <p:nvSpPr>
          <p:cNvPr id="11" name="TextBox 10"/>
          <p:cNvSpPr txBox="1"/>
          <p:nvPr/>
        </p:nvSpPr>
        <p:spPr>
          <a:xfrm>
            <a:off x="1447800" y="4495800"/>
            <a:ext cx="457200" cy="461665"/>
          </a:xfrm>
          <a:prstGeom prst="rect">
            <a:avLst/>
          </a:prstGeom>
          <a:noFill/>
        </p:spPr>
        <p:txBody>
          <a:bodyPr wrap="square" rtlCol="0">
            <a:spAutoFit/>
          </a:bodyPr>
          <a:lstStyle/>
          <a:p>
            <a:pPr algn="ctr"/>
            <a:r>
              <a:rPr lang="en-US"/>
              <a:t>B</a:t>
            </a:r>
          </a:p>
        </p:txBody>
      </p:sp>
      <p:sp>
        <p:nvSpPr>
          <p:cNvPr id="12" name="TextBox 11"/>
          <p:cNvSpPr txBox="1"/>
          <p:nvPr/>
        </p:nvSpPr>
        <p:spPr>
          <a:xfrm>
            <a:off x="1981200" y="4800600"/>
            <a:ext cx="457200" cy="461665"/>
          </a:xfrm>
          <a:prstGeom prst="rect">
            <a:avLst/>
          </a:prstGeom>
          <a:noFill/>
        </p:spPr>
        <p:txBody>
          <a:bodyPr wrap="square" rtlCol="0">
            <a:spAutoFit/>
          </a:bodyPr>
          <a:lstStyle/>
          <a:p>
            <a:pPr algn="ctr"/>
            <a:r>
              <a:rPr lang="en-US"/>
              <a:t>X</a:t>
            </a:r>
          </a:p>
        </p:txBody>
      </p:sp>
    </p:spTree>
    <p:extLst>
      <p:ext uri="{BB962C8B-B14F-4D97-AF65-F5344CB8AC3E}">
        <p14:creationId xmlns:p14="http://schemas.microsoft.com/office/powerpoint/2010/main" val="3197307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Tiles for Copying Tape Cell</a:t>
            </a:r>
          </a:p>
        </p:txBody>
      </p:sp>
      <p:sp>
        <p:nvSpPr>
          <p:cNvPr id="4" name="Date Placeholder 3"/>
          <p:cNvSpPr>
            <a:spLocks noGrp="1"/>
          </p:cNvSpPr>
          <p:nvPr>
            <p:ph type="dt" sz="half" idx="10"/>
          </p:nvPr>
        </p:nvSpPr>
        <p:spPr/>
        <p:txBody>
          <a:bodyPr/>
          <a:lstStyle/>
          <a:p>
            <a:pPr>
              <a:defRPr/>
            </a:pPr>
            <a:fld id="{0D784F09-50A4-6345-AEE4-D51D7A84BB51}"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53</a:t>
            </a:fld>
            <a:endParaRPr lang="en-US"/>
          </a:p>
        </p:txBody>
      </p:sp>
      <p:sp>
        <p:nvSpPr>
          <p:cNvPr id="15" name="Frame 14"/>
          <p:cNvSpPr/>
          <p:nvPr/>
        </p:nvSpPr>
        <p:spPr bwMode="auto">
          <a:xfrm>
            <a:off x="990600" y="14478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6" name="TextBox 15"/>
          <p:cNvSpPr txBox="1"/>
          <p:nvPr/>
        </p:nvSpPr>
        <p:spPr>
          <a:xfrm>
            <a:off x="1676400" y="1676400"/>
            <a:ext cx="457200" cy="461665"/>
          </a:xfrm>
          <a:prstGeom prst="rect">
            <a:avLst/>
          </a:prstGeom>
          <a:noFill/>
        </p:spPr>
        <p:txBody>
          <a:bodyPr wrap="square" rtlCol="0">
            <a:spAutoFit/>
          </a:bodyPr>
          <a:lstStyle/>
          <a:p>
            <a:pPr algn="ctr"/>
            <a:r>
              <a:rPr lang="en-US"/>
              <a:t>B</a:t>
            </a:r>
          </a:p>
        </p:txBody>
      </p:sp>
      <p:sp>
        <p:nvSpPr>
          <p:cNvPr id="17" name="TextBox 16"/>
          <p:cNvSpPr txBox="1"/>
          <p:nvPr/>
        </p:nvSpPr>
        <p:spPr>
          <a:xfrm>
            <a:off x="2286000" y="2052935"/>
            <a:ext cx="457200" cy="461665"/>
          </a:xfrm>
          <a:prstGeom prst="rect">
            <a:avLst/>
          </a:prstGeom>
          <a:noFill/>
        </p:spPr>
        <p:txBody>
          <a:bodyPr wrap="square" rtlCol="0">
            <a:spAutoFit/>
          </a:bodyPr>
          <a:lstStyle/>
          <a:p>
            <a:pPr algn="ctr"/>
            <a:r>
              <a:rPr lang="en-US"/>
              <a:t>*</a:t>
            </a:r>
          </a:p>
        </p:txBody>
      </p:sp>
      <p:sp>
        <p:nvSpPr>
          <p:cNvPr id="18" name="TextBox 17"/>
          <p:cNvSpPr txBox="1"/>
          <p:nvPr/>
        </p:nvSpPr>
        <p:spPr>
          <a:xfrm>
            <a:off x="1143000" y="2057400"/>
            <a:ext cx="457200" cy="461665"/>
          </a:xfrm>
          <a:prstGeom prst="rect">
            <a:avLst/>
          </a:prstGeom>
          <a:noFill/>
        </p:spPr>
        <p:txBody>
          <a:bodyPr wrap="square" rtlCol="0">
            <a:spAutoFit/>
          </a:bodyPr>
          <a:lstStyle/>
          <a:p>
            <a:pPr algn="ctr"/>
            <a:r>
              <a:rPr lang="en-US"/>
              <a:t>*</a:t>
            </a:r>
          </a:p>
        </p:txBody>
      </p:sp>
      <p:sp>
        <p:nvSpPr>
          <p:cNvPr id="19" name="TextBox 18"/>
          <p:cNvSpPr txBox="1"/>
          <p:nvPr/>
        </p:nvSpPr>
        <p:spPr>
          <a:xfrm>
            <a:off x="1676400" y="2362200"/>
            <a:ext cx="457200" cy="461665"/>
          </a:xfrm>
          <a:prstGeom prst="rect">
            <a:avLst/>
          </a:prstGeom>
          <a:noFill/>
        </p:spPr>
        <p:txBody>
          <a:bodyPr wrap="square" rtlCol="0">
            <a:spAutoFit/>
          </a:bodyPr>
          <a:lstStyle/>
          <a:p>
            <a:pPr algn="ctr"/>
            <a:r>
              <a:rPr lang="en-US"/>
              <a:t>B</a:t>
            </a:r>
          </a:p>
        </p:txBody>
      </p:sp>
      <p:sp>
        <p:nvSpPr>
          <p:cNvPr id="20" name="Frame 19"/>
          <p:cNvSpPr/>
          <p:nvPr/>
        </p:nvSpPr>
        <p:spPr bwMode="auto">
          <a:xfrm>
            <a:off x="990600" y="3962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1" name="TextBox 20"/>
          <p:cNvSpPr txBox="1"/>
          <p:nvPr/>
        </p:nvSpPr>
        <p:spPr>
          <a:xfrm>
            <a:off x="1219200" y="4191000"/>
            <a:ext cx="1447800" cy="461665"/>
          </a:xfrm>
          <a:prstGeom prst="rect">
            <a:avLst/>
          </a:prstGeom>
          <a:noFill/>
        </p:spPr>
        <p:txBody>
          <a:bodyPr wrap="square" rtlCol="0">
            <a:spAutoFit/>
          </a:bodyPr>
          <a:lstStyle/>
          <a:p>
            <a:pPr algn="ctr"/>
            <a:r>
              <a:rPr lang="en-US"/>
              <a:t>YB</a:t>
            </a:r>
          </a:p>
        </p:txBody>
      </p:sp>
      <p:sp>
        <p:nvSpPr>
          <p:cNvPr id="22" name="TextBox 21"/>
          <p:cNvSpPr txBox="1"/>
          <p:nvPr/>
        </p:nvSpPr>
        <p:spPr>
          <a:xfrm>
            <a:off x="2286000" y="4567535"/>
            <a:ext cx="457200" cy="461665"/>
          </a:xfrm>
          <a:prstGeom prst="rect">
            <a:avLst/>
          </a:prstGeom>
          <a:noFill/>
        </p:spPr>
        <p:txBody>
          <a:bodyPr wrap="square" rtlCol="0">
            <a:spAutoFit/>
          </a:bodyPr>
          <a:lstStyle/>
          <a:p>
            <a:pPr algn="ctr"/>
            <a:r>
              <a:rPr lang="en-US"/>
              <a:t>*</a:t>
            </a:r>
          </a:p>
        </p:txBody>
      </p:sp>
      <p:sp>
        <p:nvSpPr>
          <p:cNvPr id="23" name="TextBox 22"/>
          <p:cNvSpPr txBox="1"/>
          <p:nvPr/>
        </p:nvSpPr>
        <p:spPr>
          <a:xfrm>
            <a:off x="1143000" y="4572000"/>
            <a:ext cx="457200" cy="461665"/>
          </a:xfrm>
          <a:prstGeom prst="rect">
            <a:avLst/>
          </a:prstGeom>
          <a:noFill/>
        </p:spPr>
        <p:txBody>
          <a:bodyPr wrap="square" rtlCol="0">
            <a:spAutoFit/>
          </a:bodyPr>
          <a:lstStyle/>
          <a:p>
            <a:pPr algn="ctr"/>
            <a:r>
              <a:rPr lang="en-US"/>
              <a:t>Y</a:t>
            </a:r>
          </a:p>
        </p:txBody>
      </p:sp>
      <p:sp>
        <p:nvSpPr>
          <p:cNvPr id="24" name="TextBox 23"/>
          <p:cNvSpPr txBox="1"/>
          <p:nvPr/>
        </p:nvSpPr>
        <p:spPr>
          <a:xfrm>
            <a:off x="1219200" y="4876800"/>
            <a:ext cx="1447800" cy="461665"/>
          </a:xfrm>
          <a:prstGeom prst="rect">
            <a:avLst/>
          </a:prstGeom>
          <a:noFill/>
        </p:spPr>
        <p:txBody>
          <a:bodyPr wrap="square" rtlCol="0">
            <a:spAutoFit/>
          </a:bodyPr>
          <a:lstStyle/>
          <a:p>
            <a:pPr algn="ctr"/>
            <a:r>
              <a:rPr lang="en-US"/>
              <a:t>YB</a:t>
            </a:r>
          </a:p>
        </p:txBody>
      </p:sp>
      <p:sp>
        <p:nvSpPr>
          <p:cNvPr id="25" name="TextBox 24"/>
          <p:cNvSpPr txBox="1"/>
          <p:nvPr/>
        </p:nvSpPr>
        <p:spPr>
          <a:xfrm>
            <a:off x="5562600" y="1524000"/>
            <a:ext cx="2563172" cy="1200328"/>
          </a:xfrm>
          <a:prstGeom prst="rect">
            <a:avLst/>
          </a:prstGeom>
          <a:noFill/>
        </p:spPr>
        <p:txBody>
          <a:bodyPr wrap="none" rtlCol="0">
            <a:spAutoFit/>
          </a:bodyPr>
          <a:lstStyle/>
          <a:p>
            <a:r>
              <a:rPr lang="en-US"/>
              <a:t>Copy cells not on</a:t>
            </a:r>
          </a:p>
          <a:p>
            <a:r>
              <a:rPr lang="en-US"/>
              <a:t>left boundary and </a:t>
            </a:r>
            <a:br>
              <a:rPr lang="en-US"/>
            </a:br>
            <a:r>
              <a:rPr lang="en-US"/>
              <a:t>not scanned</a:t>
            </a:r>
          </a:p>
        </p:txBody>
      </p:sp>
      <p:sp>
        <p:nvSpPr>
          <p:cNvPr id="26" name="Frame 25"/>
          <p:cNvSpPr/>
          <p:nvPr/>
        </p:nvSpPr>
        <p:spPr bwMode="auto">
          <a:xfrm>
            <a:off x="3429000" y="14478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7" name="TextBox 26"/>
          <p:cNvSpPr txBox="1"/>
          <p:nvPr/>
        </p:nvSpPr>
        <p:spPr>
          <a:xfrm>
            <a:off x="4114800" y="1676400"/>
            <a:ext cx="457200" cy="461665"/>
          </a:xfrm>
          <a:prstGeom prst="rect">
            <a:avLst/>
          </a:prstGeom>
          <a:noFill/>
        </p:spPr>
        <p:txBody>
          <a:bodyPr wrap="square" rtlCol="0">
            <a:spAutoFit/>
          </a:bodyPr>
          <a:lstStyle/>
          <a:p>
            <a:pPr algn="ctr"/>
            <a:r>
              <a:rPr lang="en-US"/>
              <a:t>1</a:t>
            </a:r>
          </a:p>
        </p:txBody>
      </p:sp>
      <p:sp>
        <p:nvSpPr>
          <p:cNvPr id="28" name="TextBox 27"/>
          <p:cNvSpPr txBox="1"/>
          <p:nvPr/>
        </p:nvSpPr>
        <p:spPr>
          <a:xfrm>
            <a:off x="4724400" y="2052935"/>
            <a:ext cx="457200" cy="461665"/>
          </a:xfrm>
          <a:prstGeom prst="rect">
            <a:avLst/>
          </a:prstGeom>
          <a:noFill/>
        </p:spPr>
        <p:txBody>
          <a:bodyPr wrap="square" rtlCol="0">
            <a:spAutoFit/>
          </a:bodyPr>
          <a:lstStyle/>
          <a:p>
            <a:pPr algn="ctr"/>
            <a:r>
              <a:rPr lang="en-US"/>
              <a:t>*</a:t>
            </a:r>
          </a:p>
        </p:txBody>
      </p:sp>
      <p:sp>
        <p:nvSpPr>
          <p:cNvPr id="29" name="TextBox 28"/>
          <p:cNvSpPr txBox="1"/>
          <p:nvPr/>
        </p:nvSpPr>
        <p:spPr>
          <a:xfrm>
            <a:off x="3581400" y="2057400"/>
            <a:ext cx="457200" cy="461665"/>
          </a:xfrm>
          <a:prstGeom prst="rect">
            <a:avLst/>
          </a:prstGeom>
          <a:noFill/>
        </p:spPr>
        <p:txBody>
          <a:bodyPr wrap="square" rtlCol="0">
            <a:spAutoFit/>
          </a:bodyPr>
          <a:lstStyle/>
          <a:p>
            <a:pPr algn="ctr"/>
            <a:r>
              <a:rPr lang="en-US"/>
              <a:t>*</a:t>
            </a:r>
          </a:p>
        </p:txBody>
      </p:sp>
      <p:sp>
        <p:nvSpPr>
          <p:cNvPr id="30" name="TextBox 29"/>
          <p:cNvSpPr txBox="1"/>
          <p:nvPr/>
        </p:nvSpPr>
        <p:spPr>
          <a:xfrm>
            <a:off x="4114800" y="2362200"/>
            <a:ext cx="457200" cy="461665"/>
          </a:xfrm>
          <a:prstGeom prst="rect">
            <a:avLst/>
          </a:prstGeom>
          <a:noFill/>
        </p:spPr>
        <p:txBody>
          <a:bodyPr wrap="square" rtlCol="0">
            <a:spAutoFit/>
          </a:bodyPr>
          <a:lstStyle/>
          <a:p>
            <a:pPr algn="ctr"/>
            <a:r>
              <a:rPr lang="en-US"/>
              <a:t>1</a:t>
            </a:r>
          </a:p>
        </p:txBody>
      </p:sp>
      <p:sp>
        <p:nvSpPr>
          <p:cNvPr id="31" name="Frame 30"/>
          <p:cNvSpPr/>
          <p:nvPr/>
        </p:nvSpPr>
        <p:spPr bwMode="auto">
          <a:xfrm>
            <a:off x="3429000" y="3962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32" name="TextBox 31"/>
          <p:cNvSpPr txBox="1"/>
          <p:nvPr/>
        </p:nvSpPr>
        <p:spPr>
          <a:xfrm>
            <a:off x="3657600" y="4191000"/>
            <a:ext cx="1447800" cy="461665"/>
          </a:xfrm>
          <a:prstGeom prst="rect">
            <a:avLst/>
          </a:prstGeom>
          <a:noFill/>
        </p:spPr>
        <p:txBody>
          <a:bodyPr wrap="square" rtlCol="0">
            <a:spAutoFit/>
          </a:bodyPr>
          <a:lstStyle/>
          <a:p>
            <a:pPr algn="ctr"/>
            <a:r>
              <a:rPr lang="en-US"/>
              <a:t>Y1</a:t>
            </a:r>
          </a:p>
        </p:txBody>
      </p:sp>
      <p:sp>
        <p:nvSpPr>
          <p:cNvPr id="33" name="TextBox 32"/>
          <p:cNvSpPr txBox="1"/>
          <p:nvPr/>
        </p:nvSpPr>
        <p:spPr>
          <a:xfrm>
            <a:off x="4724400" y="4567535"/>
            <a:ext cx="457200" cy="461665"/>
          </a:xfrm>
          <a:prstGeom prst="rect">
            <a:avLst/>
          </a:prstGeom>
          <a:noFill/>
        </p:spPr>
        <p:txBody>
          <a:bodyPr wrap="square" rtlCol="0">
            <a:spAutoFit/>
          </a:bodyPr>
          <a:lstStyle/>
          <a:p>
            <a:pPr algn="ctr"/>
            <a:r>
              <a:rPr lang="en-US"/>
              <a:t>*</a:t>
            </a:r>
          </a:p>
        </p:txBody>
      </p:sp>
      <p:sp>
        <p:nvSpPr>
          <p:cNvPr id="34" name="TextBox 33"/>
          <p:cNvSpPr txBox="1"/>
          <p:nvPr/>
        </p:nvSpPr>
        <p:spPr>
          <a:xfrm>
            <a:off x="3581400" y="4572000"/>
            <a:ext cx="457200" cy="461665"/>
          </a:xfrm>
          <a:prstGeom prst="rect">
            <a:avLst/>
          </a:prstGeom>
          <a:noFill/>
        </p:spPr>
        <p:txBody>
          <a:bodyPr wrap="square" rtlCol="0">
            <a:spAutoFit/>
          </a:bodyPr>
          <a:lstStyle/>
          <a:p>
            <a:pPr algn="ctr"/>
            <a:r>
              <a:rPr lang="en-US"/>
              <a:t>Y</a:t>
            </a:r>
          </a:p>
        </p:txBody>
      </p:sp>
      <p:sp>
        <p:nvSpPr>
          <p:cNvPr id="35" name="TextBox 34"/>
          <p:cNvSpPr txBox="1"/>
          <p:nvPr/>
        </p:nvSpPr>
        <p:spPr>
          <a:xfrm>
            <a:off x="3657600" y="4876800"/>
            <a:ext cx="1447800" cy="461665"/>
          </a:xfrm>
          <a:prstGeom prst="rect">
            <a:avLst/>
          </a:prstGeom>
          <a:noFill/>
        </p:spPr>
        <p:txBody>
          <a:bodyPr wrap="square" rtlCol="0">
            <a:spAutoFit/>
          </a:bodyPr>
          <a:lstStyle/>
          <a:p>
            <a:pPr algn="ctr"/>
            <a:r>
              <a:rPr lang="en-US"/>
              <a:t>Y1</a:t>
            </a:r>
          </a:p>
        </p:txBody>
      </p:sp>
      <p:sp>
        <p:nvSpPr>
          <p:cNvPr id="36" name="TextBox 35"/>
          <p:cNvSpPr txBox="1"/>
          <p:nvPr/>
        </p:nvSpPr>
        <p:spPr>
          <a:xfrm>
            <a:off x="5562600" y="4267200"/>
            <a:ext cx="2409133" cy="1200328"/>
          </a:xfrm>
          <a:prstGeom prst="rect">
            <a:avLst/>
          </a:prstGeom>
          <a:noFill/>
        </p:spPr>
        <p:txBody>
          <a:bodyPr wrap="none" rtlCol="0">
            <a:spAutoFit/>
          </a:bodyPr>
          <a:lstStyle/>
          <a:p>
            <a:r>
              <a:rPr lang="en-US"/>
              <a:t>Copy cells on</a:t>
            </a:r>
          </a:p>
          <a:p>
            <a:r>
              <a:rPr lang="en-US"/>
              <a:t>left boundary</a:t>
            </a:r>
          </a:p>
          <a:p>
            <a:r>
              <a:rPr lang="en-US"/>
              <a:t>but not scanned</a:t>
            </a:r>
          </a:p>
        </p:txBody>
      </p:sp>
    </p:spTree>
    <p:extLst>
      <p:ext uri="{BB962C8B-B14F-4D97-AF65-F5344CB8AC3E}">
        <p14:creationId xmlns:p14="http://schemas.microsoft.com/office/powerpoint/2010/main" val="7105128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Right Move </a:t>
            </a:r>
            <a:r>
              <a:rPr lang="en-US" err="1">
                <a:solidFill>
                  <a:srgbClr val="009900"/>
                </a:solidFill>
              </a:rPr>
              <a:t>δ</a:t>
            </a:r>
            <a:r>
              <a:rPr lang="en-US">
                <a:solidFill>
                  <a:srgbClr val="009900"/>
                </a:solidFill>
              </a:rPr>
              <a:t>(</a:t>
            </a:r>
            <a:r>
              <a:rPr lang="en-US" err="1">
                <a:solidFill>
                  <a:srgbClr val="009900"/>
                </a:solidFill>
              </a:rPr>
              <a:t>q,a</a:t>
            </a:r>
            <a:r>
              <a:rPr lang="en-US">
                <a:solidFill>
                  <a:srgbClr val="009900"/>
                </a:solidFill>
              </a:rPr>
              <a:t>) = (</a:t>
            </a:r>
            <a:r>
              <a:rPr lang="en-US" err="1">
                <a:solidFill>
                  <a:srgbClr val="009900"/>
                </a:solidFill>
              </a:rPr>
              <a:t>p,R</a:t>
            </a:r>
            <a:r>
              <a:rPr lang="en-US">
                <a:solidFill>
                  <a:srgbClr val="009900"/>
                </a:solidFill>
              </a:rPr>
              <a:t>)</a:t>
            </a:r>
            <a:r>
              <a:rPr lang="en-US">
                <a:solidFill>
                  <a:srgbClr val="009900"/>
                </a:solidFill>
                <a:ea typeface="ＭＳ Ｐゴシック" pitchFamily="-111" charset="-128"/>
                <a:cs typeface="ＭＳ Ｐゴシック" pitchFamily="-111" charset="-128"/>
                <a:sym typeface="Symbol" pitchFamily="-111" charset="2"/>
              </a:rPr>
              <a:t> </a:t>
            </a:r>
            <a:endParaRPr lang="en-US">
              <a:solidFill>
                <a:srgbClr val="009900"/>
              </a:solidFill>
            </a:endParaRPr>
          </a:p>
        </p:txBody>
      </p:sp>
      <p:sp>
        <p:nvSpPr>
          <p:cNvPr id="4" name="Date Placeholder 3"/>
          <p:cNvSpPr>
            <a:spLocks noGrp="1"/>
          </p:cNvSpPr>
          <p:nvPr>
            <p:ph type="dt" sz="half" idx="10"/>
          </p:nvPr>
        </p:nvSpPr>
        <p:spPr/>
        <p:txBody>
          <a:bodyPr/>
          <a:lstStyle/>
          <a:p>
            <a:pPr>
              <a:defRPr/>
            </a:pPr>
            <a:fld id="{EA69E838-9531-3A42-8E61-E9914A242C6D}"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54</a:t>
            </a:fld>
            <a:endParaRPr lang="en-US"/>
          </a:p>
        </p:txBody>
      </p:sp>
      <p:sp>
        <p:nvSpPr>
          <p:cNvPr id="7" name="Frame 6"/>
          <p:cNvSpPr/>
          <p:nvPr/>
        </p:nvSpPr>
        <p:spPr bwMode="auto">
          <a:xfrm>
            <a:off x="990600" y="3962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8" name="TextBox 7"/>
          <p:cNvSpPr txBox="1"/>
          <p:nvPr/>
        </p:nvSpPr>
        <p:spPr>
          <a:xfrm>
            <a:off x="1219200" y="4191000"/>
            <a:ext cx="1447800" cy="461665"/>
          </a:xfrm>
          <a:prstGeom prst="rect">
            <a:avLst/>
          </a:prstGeom>
          <a:noFill/>
        </p:spPr>
        <p:txBody>
          <a:bodyPr wrap="square" rtlCol="0">
            <a:spAutoFit/>
          </a:bodyPr>
          <a:lstStyle/>
          <a:p>
            <a:pPr algn="ctr"/>
            <a:r>
              <a:rPr lang="en-US" err="1"/>
              <a:t>Ya</a:t>
            </a:r>
            <a:endParaRPr lang="en-US"/>
          </a:p>
        </p:txBody>
      </p:sp>
      <p:sp>
        <p:nvSpPr>
          <p:cNvPr id="9" name="TextBox 8"/>
          <p:cNvSpPr txBox="1"/>
          <p:nvPr/>
        </p:nvSpPr>
        <p:spPr>
          <a:xfrm>
            <a:off x="1981200" y="4567535"/>
            <a:ext cx="762000" cy="461665"/>
          </a:xfrm>
          <a:prstGeom prst="rect">
            <a:avLst/>
          </a:prstGeom>
          <a:noFill/>
        </p:spPr>
        <p:txBody>
          <a:bodyPr wrap="square" rtlCol="0">
            <a:spAutoFit/>
          </a:bodyPr>
          <a:lstStyle/>
          <a:p>
            <a:pPr algn="r"/>
            <a:r>
              <a:rPr lang="en-US" err="1"/>
              <a:t>p,R</a:t>
            </a:r>
            <a:endParaRPr lang="en-US"/>
          </a:p>
        </p:txBody>
      </p:sp>
      <p:sp>
        <p:nvSpPr>
          <p:cNvPr id="10" name="TextBox 9"/>
          <p:cNvSpPr txBox="1"/>
          <p:nvPr/>
        </p:nvSpPr>
        <p:spPr>
          <a:xfrm>
            <a:off x="1143000" y="4572000"/>
            <a:ext cx="838200" cy="461665"/>
          </a:xfrm>
          <a:prstGeom prst="rect">
            <a:avLst/>
          </a:prstGeom>
          <a:noFill/>
        </p:spPr>
        <p:txBody>
          <a:bodyPr wrap="square" rtlCol="0">
            <a:spAutoFit/>
          </a:bodyPr>
          <a:lstStyle/>
          <a:p>
            <a:r>
              <a:rPr lang="en-US"/>
              <a:t>Y</a:t>
            </a:r>
          </a:p>
        </p:txBody>
      </p:sp>
      <p:sp>
        <p:nvSpPr>
          <p:cNvPr id="11" name="TextBox 10"/>
          <p:cNvSpPr txBox="1"/>
          <p:nvPr/>
        </p:nvSpPr>
        <p:spPr>
          <a:xfrm>
            <a:off x="1219200" y="4876800"/>
            <a:ext cx="1447800" cy="461665"/>
          </a:xfrm>
          <a:prstGeom prst="rect">
            <a:avLst/>
          </a:prstGeom>
          <a:noFill/>
        </p:spPr>
        <p:txBody>
          <a:bodyPr wrap="square" rtlCol="0">
            <a:spAutoFit/>
          </a:bodyPr>
          <a:lstStyle/>
          <a:p>
            <a:pPr algn="ctr"/>
            <a:r>
              <a:rPr lang="en-US" err="1"/>
              <a:t>q,Ya</a:t>
            </a:r>
            <a:endParaRPr lang="en-US"/>
          </a:p>
        </p:txBody>
      </p:sp>
      <p:sp>
        <p:nvSpPr>
          <p:cNvPr id="12" name="Frame 11"/>
          <p:cNvSpPr/>
          <p:nvPr/>
        </p:nvSpPr>
        <p:spPr bwMode="auto">
          <a:xfrm>
            <a:off x="990600" y="17526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3" name="TextBox 12"/>
          <p:cNvSpPr txBox="1"/>
          <p:nvPr/>
        </p:nvSpPr>
        <p:spPr>
          <a:xfrm>
            <a:off x="1219200" y="1981200"/>
            <a:ext cx="1447800" cy="461665"/>
          </a:xfrm>
          <a:prstGeom prst="rect">
            <a:avLst/>
          </a:prstGeom>
          <a:noFill/>
        </p:spPr>
        <p:txBody>
          <a:bodyPr wrap="square" rtlCol="0">
            <a:spAutoFit/>
          </a:bodyPr>
          <a:lstStyle/>
          <a:p>
            <a:pPr algn="ctr"/>
            <a:r>
              <a:rPr lang="en-US"/>
              <a:t>a</a:t>
            </a:r>
          </a:p>
        </p:txBody>
      </p:sp>
      <p:sp>
        <p:nvSpPr>
          <p:cNvPr id="14" name="TextBox 13"/>
          <p:cNvSpPr txBox="1"/>
          <p:nvPr/>
        </p:nvSpPr>
        <p:spPr>
          <a:xfrm>
            <a:off x="1981200" y="2357735"/>
            <a:ext cx="762000" cy="461665"/>
          </a:xfrm>
          <a:prstGeom prst="rect">
            <a:avLst/>
          </a:prstGeom>
          <a:noFill/>
        </p:spPr>
        <p:txBody>
          <a:bodyPr wrap="square" rtlCol="0">
            <a:spAutoFit/>
          </a:bodyPr>
          <a:lstStyle/>
          <a:p>
            <a:pPr algn="r"/>
            <a:r>
              <a:rPr lang="en-US" err="1"/>
              <a:t>p,R</a:t>
            </a:r>
            <a:endParaRPr lang="en-US"/>
          </a:p>
        </p:txBody>
      </p:sp>
      <p:sp>
        <p:nvSpPr>
          <p:cNvPr id="15" name="TextBox 14"/>
          <p:cNvSpPr txBox="1"/>
          <p:nvPr/>
        </p:nvSpPr>
        <p:spPr>
          <a:xfrm>
            <a:off x="1143000" y="2362200"/>
            <a:ext cx="762000" cy="461665"/>
          </a:xfrm>
          <a:prstGeom prst="rect">
            <a:avLst/>
          </a:prstGeom>
          <a:noFill/>
        </p:spPr>
        <p:txBody>
          <a:bodyPr wrap="square" rtlCol="0">
            <a:spAutoFit/>
          </a:bodyPr>
          <a:lstStyle/>
          <a:p>
            <a:r>
              <a:rPr lang="en-US"/>
              <a:t>*</a:t>
            </a:r>
          </a:p>
        </p:txBody>
      </p:sp>
      <p:sp>
        <p:nvSpPr>
          <p:cNvPr id="16" name="TextBox 15"/>
          <p:cNvSpPr txBox="1"/>
          <p:nvPr/>
        </p:nvSpPr>
        <p:spPr>
          <a:xfrm>
            <a:off x="1219200" y="2667000"/>
            <a:ext cx="1447800" cy="461665"/>
          </a:xfrm>
          <a:prstGeom prst="rect">
            <a:avLst/>
          </a:prstGeom>
          <a:noFill/>
        </p:spPr>
        <p:txBody>
          <a:bodyPr wrap="square" rtlCol="0">
            <a:spAutoFit/>
          </a:bodyPr>
          <a:lstStyle/>
          <a:p>
            <a:pPr algn="ctr"/>
            <a:r>
              <a:rPr lang="en-US" err="1"/>
              <a:t>q,a</a:t>
            </a:r>
            <a:endParaRPr lang="en-US"/>
          </a:p>
        </p:txBody>
      </p:sp>
      <p:sp>
        <p:nvSpPr>
          <p:cNvPr id="17" name="Frame 16"/>
          <p:cNvSpPr/>
          <p:nvPr/>
        </p:nvSpPr>
        <p:spPr bwMode="auto">
          <a:xfrm>
            <a:off x="3886200" y="28956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8" name="TextBox 17"/>
          <p:cNvSpPr txBox="1"/>
          <p:nvPr/>
        </p:nvSpPr>
        <p:spPr>
          <a:xfrm>
            <a:off x="4114800" y="3124200"/>
            <a:ext cx="1447800" cy="461665"/>
          </a:xfrm>
          <a:prstGeom prst="rect">
            <a:avLst/>
          </a:prstGeom>
          <a:noFill/>
        </p:spPr>
        <p:txBody>
          <a:bodyPr wrap="square" rtlCol="0">
            <a:spAutoFit/>
          </a:bodyPr>
          <a:lstStyle/>
          <a:p>
            <a:pPr algn="ctr"/>
            <a:r>
              <a:rPr lang="en-US" err="1"/>
              <a:t>p,b</a:t>
            </a:r>
            <a:endParaRPr lang="en-US"/>
          </a:p>
        </p:txBody>
      </p:sp>
      <p:sp>
        <p:nvSpPr>
          <p:cNvPr id="19" name="TextBox 18"/>
          <p:cNvSpPr txBox="1"/>
          <p:nvPr/>
        </p:nvSpPr>
        <p:spPr>
          <a:xfrm>
            <a:off x="4876800" y="3500735"/>
            <a:ext cx="762000" cy="461665"/>
          </a:xfrm>
          <a:prstGeom prst="rect">
            <a:avLst/>
          </a:prstGeom>
          <a:noFill/>
        </p:spPr>
        <p:txBody>
          <a:bodyPr wrap="square" rtlCol="0">
            <a:spAutoFit/>
          </a:bodyPr>
          <a:lstStyle/>
          <a:p>
            <a:pPr algn="r"/>
            <a:r>
              <a:rPr lang="en-US"/>
              <a:t>*</a:t>
            </a:r>
          </a:p>
        </p:txBody>
      </p:sp>
      <p:sp>
        <p:nvSpPr>
          <p:cNvPr id="20" name="TextBox 19"/>
          <p:cNvSpPr txBox="1"/>
          <p:nvPr/>
        </p:nvSpPr>
        <p:spPr>
          <a:xfrm>
            <a:off x="4038600" y="3505200"/>
            <a:ext cx="762000" cy="461665"/>
          </a:xfrm>
          <a:prstGeom prst="rect">
            <a:avLst/>
          </a:prstGeom>
          <a:noFill/>
        </p:spPr>
        <p:txBody>
          <a:bodyPr wrap="square" rtlCol="0">
            <a:spAutoFit/>
          </a:bodyPr>
          <a:lstStyle/>
          <a:p>
            <a:r>
              <a:rPr lang="en-US" err="1"/>
              <a:t>p,R</a:t>
            </a:r>
            <a:endParaRPr lang="en-US"/>
          </a:p>
        </p:txBody>
      </p:sp>
      <p:sp>
        <p:nvSpPr>
          <p:cNvPr id="21" name="TextBox 20"/>
          <p:cNvSpPr txBox="1"/>
          <p:nvPr/>
        </p:nvSpPr>
        <p:spPr>
          <a:xfrm>
            <a:off x="4114800" y="3810000"/>
            <a:ext cx="1447800" cy="461665"/>
          </a:xfrm>
          <a:prstGeom prst="rect">
            <a:avLst/>
          </a:prstGeom>
          <a:noFill/>
        </p:spPr>
        <p:txBody>
          <a:bodyPr wrap="square" rtlCol="0">
            <a:spAutoFit/>
          </a:bodyPr>
          <a:lstStyle/>
          <a:p>
            <a:pPr algn="ctr"/>
            <a:r>
              <a:rPr lang="en-US"/>
              <a:t>b</a:t>
            </a:r>
          </a:p>
        </p:txBody>
      </p:sp>
      <p:sp>
        <p:nvSpPr>
          <p:cNvPr id="22" name="TextBox 21"/>
          <p:cNvSpPr txBox="1"/>
          <p:nvPr/>
        </p:nvSpPr>
        <p:spPr>
          <a:xfrm>
            <a:off x="6172200" y="3352800"/>
            <a:ext cx="1702109" cy="461665"/>
          </a:xfrm>
          <a:prstGeom prst="rect">
            <a:avLst/>
          </a:prstGeom>
          <a:noFill/>
        </p:spPr>
        <p:txBody>
          <a:bodyPr wrap="none" rtlCol="0">
            <a:spAutoFit/>
          </a:bodyPr>
          <a:lstStyle/>
          <a:p>
            <a:r>
              <a:rPr lang="en-US"/>
              <a:t>where </a:t>
            </a:r>
            <a:r>
              <a:rPr lang="en-US" err="1"/>
              <a:t>b</a:t>
            </a:r>
            <a:r>
              <a:rPr lang="en-US" err="1">
                <a:sym typeface="Symbol" pitchFamily="-111" charset="2"/>
              </a:rPr>
              <a:t>Σ</a:t>
            </a:r>
            <a:endParaRPr lang="en-US"/>
          </a:p>
        </p:txBody>
      </p:sp>
    </p:spTree>
    <p:extLst>
      <p:ext uri="{BB962C8B-B14F-4D97-AF65-F5344CB8AC3E}">
        <p14:creationId xmlns:p14="http://schemas.microsoft.com/office/powerpoint/2010/main" val="15796699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Left Move </a:t>
            </a:r>
            <a:r>
              <a:rPr lang="en-US" err="1">
                <a:solidFill>
                  <a:srgbClr val="009900"/>
                </a:solidFill>
              </a:rPr>
              <a:t>δ</a:t>
            </a:r>
            <a:r>
              <a:rPr lang="en-US">
                <a:solidFill>
                  <a:srgbClr val="009900"/>
                </a:solidFill>
              </a:rPr>
              <a:t>(</a:t>
            </a:r>
            <a:r>
              <a:rPr lang="en-US" err="1">
                <a:solidFill>
                  <a:srgbClr val="009900"/>
                </a:solidFill>
              </a:rPr>
              <a:t>q,a</a:t>
            </a:r>
            <a:r>
              <a:rPr lang="en-US">
                <a:solidFill>
                  <a:srgbClr val="009900"/>
                </a:solidFill>
              </a:rPr>
              <a:t>) = (</a:t>
            </a:r>
            <a:r>
              <a:rPr lang="en-US" err="1">
                <a:solidFill>
                  <a:srgbClr val="009900"/>
                </a:solidFill>
              </a:rPr>
              <a:t>p,L</a:t>
            </a:r>
            <a:r>
              <a:rPr lang="en-US">
                <a:solidFill>
                  <a:srgbClr val="009900"/>
                </a:solidFill>
              </a:rPr>
              <a:t>)</a:t>
            </a:r>
            <a:r>
              <a:rPr lang="en-US">
                <a:solidFill>
                  <a:srgbClr val="009900"/>
                </a:solidFill>
                <a:ea typeface="ＭＳ Ｐゴシック" pitchFamily="-111" charset="-128"/>
                <a:cs typeface="ＭＳ Ｐゴシック" pitchFamily="-111" charset="-128"/>
                <a:sym typeface="Symbol" pitchFamily="-111" charset="2"/>
              </a:rPr>
              <a:t> </a:t>
            </a:r>
            <a:endParaRPr lang="en-US">
              <a:solidFill>
                <a:srgbClr val="009900"/>
              </a:solidFill>
            </a:endParaRPr>
          </a:p>
        </p:txBody>
      </p:sp>
      <p:sp>
        <p:nvSpPr>
          <p:cNvPr id="4" name="Date Placeholder 3"/>
          <p:cNvSpPr>
            <a:spLocks noGrp="1"/>
          </p:cNvSpPr>
          <p:nvPr>
            <p:ph type="dt" sz="half" idx="10"/>
          </p:nvPr>
        </p:nvSpPr>
        <p:spPr/>
        <p:txBody>
          <a:bodyPr/>
          <a:lstStyle/>
          <a:p>
            <a:pPr>
              <a:defRPr/>
            </a:pPr>
            <a:fld id="{BDB2B9B3-0945-D843-BC53-585291D70A20}"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55</a:t>
            </a:fld>
            <a:endParaRPr lang="en-US"/>
          </a:p>
        </p:txBody>
      </p:sp>
      <p:sp>
        <p:nvSpPr>
          <p:cNvPr id="7" name="Frame 6"/>
          <p:cNvSpPr/>
          <p:nvPr/>
        </p:nvSpPr>
        <p:spPr bwMode="auto">
          <a:xfrm>
            <a:off x="990600" y="3962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8" name="TextBox 7"/>
          <p:cNvSpPr txBox="1"/>
          <p:nvPr/>
        </p:nvSpPr>
        <p:spPr>
          <a:xfrm>
            <a:off x="1219200" y="4191000"/>
            <a:ext cx="1447800" cy="461665"/>
          </a:xfrm>
          <a:prstGeom prst="rect">
            <a:avLst/>
          </a:prstGeom>
          <a:noFill/>
        </p:spPr>
        <p:txBody>
          <a:bodyPr wrap="square" rtlCol="0">
            <a:spAutoFit/>
          </a:bodyPr>
          <a:lstStyle/>
          <a:p>
            <a:pPr algn="ctr"/>
            <a:r>
              <a:rPr lang="en-US" err="1"/>
              <a:t>p,Yb</a:t>
            </a:r>
            <a:endParaRPr lang="en-US"/>
          </a:p>
        </p:txBody>
      </p:sp>
      <p:sp>
        <p:nvSpPr>
          <p:cNvPr id="9" name="TextBox 8"/>
          <p:cNvSpPr txBox="1"/>
          <p:nvPr/>
        </p:nvSpPr>
        <p:spPr>
          <a:xfrm>
            <a:off x="1981200" y="4567535"/>
            <a:ext cx="762000" cy="461665"/>
          </a:xfrm>
          <a:prstGeom prst="rect">
            <a:avLst/>
          </a:prstGeom>
          <a:noFill/>
        </p:spPr>
        <p:txBody>
          <a:bodyPr wrap="square" rtlCol="0">
            <a:spAutoFit/>
          </a:bodyPr>
          <a:lstStyle/>
          <a:p>
            <a:pPr algn="r"/>
            <a:r>
              <a:rPr lang="en-US" err="1"/>
              <a:t>p,L</a:t>
            </a:r>
            <a:endParaRPr lang="en-US"/>
          </a:p>
        </p:txBody>
      </p:sp>
      <p:sp>
        <p:nvSpPr>
          <p:cNvPr id="10" name="TextBox 9"/>
          <p:cNvSpPr txBox="1"/>
          <p:nvPr/>
        </p:nvSpPr>
        <p:spPr>
          <a:xfrm>
            <a:off x="1143000" y="4572000"/>
            <a:ext cx="838200" cy="461665"/>
          </a:xfrm>
          <a:prstGeom prst="rect">
            <a:avLst/>
          </a:prstGeom>
          <a:noFill/>
        </p:spPr>
        <p:txBody>
          <a:bodyPr wrap="square" rtlCol="0">
            <a:spAutoFit/>
          </a:bodyPr>
          <a:lstStyle/>
          <a:p>
            <a:r>
              <a:rPr lang="en-US"/>
              <a:t>Y</a:t>
            </a:r>
          </a:p>
        </p:txBody>
      </p:sp>
      <p:sp>
        <p:nvSpPr>
          <p:cNvPr id="11" name="TextBox 10"/>
          <p:cNvSpPr txBox="1"/>
          <p:nvPr/>
        </p:nvSpPr>
        <p:spPr>
          <a:xfrm>
            <a:off x="1219200" y="4876800"/>
            <a:ext cx="1447800" cy="461665"/>
          </a:xfrm>
          <a:prstGeom prst="rect">
            <a:avLst/>
          </a:prstGeom>
          <a:noFill/>
        </p:spPr>
        <p:txBody>
          <a:bodyPr wrap="square" rtlCol="0">
            <a:spAutoFit/>
          </a:bodyPr>
          <a:lstStyle/>
          <a:p>
            <a:pPr algn="ctr"/>
            <a:r>
              <a:rPr lang="en-US" err="1"/>
              <a:t>Yb</a:t>
            </a:r>
            <a:endParaRPr lang="en-US"/>
          </a:p>
        </p:txBody>
      </p:sp>
      <p:sp>
        <p:nvSpPr>
          <p:cNvPr id="12" name="Frame 11"/>
          <p:cNvSpPr/>
          <p:nvPr/>
        </p:nvSpPr>
        <p:spPr bwMode="auto">
          <a:xfrm>
            <a:off x="990600" y="17526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3" name="TextBox 12"/>
          <p:cNvSpPr txBox="1"/>
          <p:nvPr/>
        </p:nvSpPr>
        <p:spPr>
          <a:xfrm>
            <a:off x="1219200" y="1981200"/>
            <a:ext cx="1447800" cy="461665"/>
          </a:xfrm>
          <a:prstGeom prst="rect">
            <a:avLst/>
          </a:prstGeom>
          <a:noFill/>
        </p:spPr>
        <p:txBody>
          <a:bodyPr wrap="square" rtlCol="0">
            <a:spAutoFit/>
          </a:bodyPr>
          <a:lstStyle/>
          <a:p>
            <a:pPr algn="ctr"/>
            <a:r>
              <a:rPr lang="en-US" err="1"/>
              <a:t>p,b</a:t>
            </a:r>
            <a:endParaRPr lang="en-US"/>
          </a:p>
        </p:txBody>
      </p:sp>
      <p:sp>
        <p:nvSpPr>
          <p:cNvPr id="14" name="TextBox 13"/>
          <p:cNvSpPr txBox="1"/>
          <p:nvPr/>
        </p:nvSpPr>
        <p:spPr>
          <a:xfrm>
            <a:off x="1981200" y="2357735"/>
            <a:ext cx="762000" cy="461665"/>
          </a:xfrm>
          <a:prstGeom prst="rect">
            <a:avLst/>
          </a:prstGeom>
          <a:noFill/>
        </p:spPr>
        <p:txBody>
          <a:bodyPr wrap="square" rtlCol="0">
            <a:spAutoFit/>
          </a:bodyPr>
          <a:lstStyle/>
          <a:p>
            <a:pPr algn="r"/>
            <a:r>
              <a:rPr lang="en-US" err="1"/>
              <a:t>p,L</a:t>
            </a:r>
            <a:endParaRPr lang="en-US"/>
          </a:p>
        </p:txBody>
      </p:sp>
      <p:sp>
        <p:nvSpPr>
          <p:cNvPr id="15" name="TextBox 14"/>
          <p:cNvSpPr txBox="1"/>
          <p:nvPr/>
        </p:nvSpPr>
        <p:spPr>
          <a:xfrm>
            <a:off x="1143000" y="2362200"/>
            <a:ext cx="762000" cy="461665"/>
          </a:xfrm>
          <a:prstGeom prst="rect">
            <a:avLst/>
          </a:prstGeom>
          <a:noFill/>
        </p:spPr>
        <p:txBody>
          <a:bodyPr wrap="square" rtlCol="0">
            <a:spAutoFit/>
          </a:bodyPr>
          <a:lstStyle/>
          <a:p>
            <a:r>
              <a:rPr lang="en-US"/>
              <a:t>*</a:t>
            </a:r>
          </a:p>
        </p:txBody>
      </p:sp>
      <p:sp>
        <p:nvSpPr>
          <p:cNvPr id="16" name="TextBox 15"/>
          <p:cNvSpPr txBox="1"/>
          <p:nvPr/>
        </p:nvSpPr>
        <p:spPr>
          <a:xfrm>
            <a:off x="1219200" y="2667000"/>
            <a:ext cx="1447800" cy="461665"/>
          </a:xfrm>
          <a:prstGeom prst="rect">
            <a:avLst/>
          </a:prstGeom>
          <a:noFill/>
        </p:spPr>
        <p:txBody>
          <a:bodyPr wrap="square" rtlCol="0">
            <a:spAutoFit/>
          </a:bodyPr>
          <a:lstStyle/>
          <a:p>
            <a:pPr algn="ctr"/>
            <a:r>
              <a:rPr lang="en-US"/>
              <a:t>b</a:t>
            </a:r>
          </a:p>
        </p:txBody>
      </p:sp>
      <p:sp>
        <p:nvSpPr>
          <p:cNvPr id="17" name="Frame 16"/>
          <p:cNvSpPr/>
          <p:nvPr/>
        </p:nvSpPr>
        <p:spPr bwMode="auto">
          <a:xfrm>
            <a:off x="3886200" y="28956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8" name="TextBox 17"/>
          <p:cNvSpPr txBox="1"/>
          <p:nvPr/>
        </p:nvSpPr>
        <p:spPr>
          <a:xfrm>
            <a:off x="4114800" y="3124200"/>
            <a:ext cx="1447800" cy="461665"/>
          </a:xfrm>
          <a:prstGeom prst="rect">
            <a:avLst/>
          </a:prstGeom>
          <a:noFill/>
        </p:spPr>
        <p:txBody>
          <a:bodyPr wrap="square" rtlCol="0">
            <a:spAutoFit/>
          </a:bodyPr>
          <a:lstStyle/>
          <a:p>
            <a:pPr algn="ctr"/>
            <a:r>
              <a:rPr lang="en-US"/>
              <a:t>a</a:t>
            </a:r>
          </a:p>
        </p:txBody>
      </p:sp>
      <p:sp>
        <p:nvSpPr>
          <p:cNvPr id="19" name="TextBox 18"/>
          <p:cNvSpPr txBox="1"/>
          <p:nvPr/>
        </p:nvSpPr>
        <p:spPr>
          <a:xfrm>
            <a:off x="4876800" y="3500735"/>
            <a:ext cx="762000" cy="461665"/>
          </a:xfrm>
          <a:prstGeom prst="rect">
            <a:avLst/>
          </a:prstGeom>
          <a:noFill/>
        </p:spPr>
        <p:txBody>
          <a:bodyPr wrap="square" rtlCol="0">
            <a:spAutoFit/>
          </a:bodyPr>
          <a:lstStyle/>
          <a:p>
            <a:pPr algn="r"/>
            <a:r>
              <a:rPr lang="en-US"/>
              <a:t>*</a:t>
            </a:r>
          </a:p>
        </p:txBody>
      </p:sp>
      <p:sp>
        <p:nvSpPr>
          <p:cNvPr id="20" name="TextBox 19"/>
          <p:cNvSpPr txBox="1"/>
          <p:nvPr/>
        </p:nvSpPr>
        <p:spPr>
          <a:xfrm>
            <a:off x="4038600" y="3505200"/>
            <a:ext cx="762000" cy="461665"/>
          </a:xfrm>
          <a:prstGeom prst="rect">
            <a:avLst/>
          </a:prstGeom>
          <a:noFill/>
        </p:spPr>
        <p:txBody>
          <a:bodyPr wrap="square" rtlCol="0">
            <a:spAutoFit/>
          </a:bodyPr>
          <a:lstStyle/>
          <a:p>
            <a:r>
              <a:rPr lang="en-US" err="1"/>
              <a:t>p,L</a:t>
            </a:r>
            <a:endParaRPr lang="en-US"/>
          </a:p>
        </p:txBody>
      </p:sp>
      <p:sp>
        <p:nvSpPr>
          <p:cNvPr id="21" name="TextBox 20"/>
          <p:cNvSpPr txBox="1"/>
          <p:nvPr/>
        </p:nvSpPr>
        <p:spPr>
          <a:xfrm>
            <a:off x="4114800" y="3810000"/>
            <a:ext cx="1447800" cy="461665"/>
          </a:xfrm>
          <a:prstGeom prst="rect">
            <a:avLst/>
          </a:prstGeom>
          <a:noFill/>
        </p:spPr>
        <p:txBody>
          <a:bodyPr wrap="square" rtlCol="0">
            <a:spAutoFit/>
          </a:bodyPr>
          <a:lstStyle/>
          <a:p>
            <a:pPr algn="ctr"/>
            <a:r>
              <a:rPr lang="en-US" err="1"/>
              <a:t>q,a</a:t>
            </a:r>
            <a:endParaRPr lang="en-US"/>
          </a:p>
        </p:txBody>
      </p:sp>
      <p:sp>
        <p:nvSpPr>
          <p:cNvPr id="22" name="TextBox 21"/>
          <p:cNvSpPr txBox="1"/>
          <p:nvPr/>
        </p:nvSpPr>
        <p:spPr>
          <a:xfrm>
            <a:off x="6172200" y="3352800"/>
            <a:ext cx="1702109" cy="461665"/>
          </a:xfrm>
          <a:prstGeom prst="rect">
            <a:avLst/>
          </a:prstGeom>
          <a:noFill/>
        </p:spPr>
        <p:txBody>
          <a:bodyPr wrap="none" rtlCol="0">
            <a:spAutoFit/>
          </a:bodyPr>
          <a:lstStyle/>
          <a:p>
            <a:r>
              <a:rPr lang="en-US"/>
              <a:t>where </a:t>
            </a:r>
            <a:r>
              <a:rPr lang="en-US" err="1"/>
              <a:t>b</a:t>
            </a:r>
            <a:r>
              <a:rPr lang="en-US" err="1">
                <a:sym typeface="Symbol" pitchFamily="-111" charset="2"/>
              </a:rPr>
              <a:t>Σ</a:t>
            </a:r>
            <a:endParaRPr lang="en-US"/>
          </a:p>
        </p:txBody>
      </p:sp>
    </p:spTree>
    <p:extLst>
      <p:ext uri="{BB962C8B-B14F-4D97-AF65-F5344CB8AC3E}">
        <p14:creationId xmlns:p14="http://schemas.microsoft.com/office/powerpoint/2010/main" val="1721688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Print </a:t>
            </a:r>
            <a:r>
              <a:rPr lang="en-US" err="1">
                <a:solidFill>
                  <a:srgbClr val="009900"/>
                </a:solidFill>
              </a:rPr>
              <a:t>δ</a:t>
            </a:r>
            <a:r>
              <a:rPr lang="en-US">
                <a:solidFill>
                  <a:srgbClr val="009900"/>
                </a:solidFill>
              </a:rPr>
              <a:t>(</a:t>
            </a:r>
            <a:r>
              <a:rPr lang="en-US" err="1">
                <a:solidFill>
                  <a:srgbClr val="009900"/>
                </a:solidFill>
              </a:rPr>
              <a:t>q,a</a:t>
            </a:r>
            <a:r>
              <a:rPr lang="en-US">
                <a:solidFill>
                  <a:srgbClr val="009900"/>
                </a:solidFill>
              </a:rPr>
              <a:t>) = (</a:t>
            </a:r>
            <a:r>
              <a:rPr lang="en-US" err="1">
                <a:solidFill>
                  <a:srgbClr val="009900"/>
                </a:solidFill>
              </a:rPr>
              <a:t>p,c</a:t>
            </a:r>
            <a:r>
              <a:rPr lang="en-US">
                <a:solidFill>
                  <a:srgbClr val="009900"/>
                </a:solidFill>
              </a:rPr>
              <a:t>)</a:t>
            </a:r>
            <a:r>
              <a:rPr lang="en-US">
                <a:solidFill>
                  <a:srgbClr val="009900"/>
                </a:solidFill>
                <a:ea typeface="ＭＳ Ｐゴシック" pitchFamily="-111" charset="-128"/>
                <a:cs typeface="ＭＳ Ｐゴシック" pitchFamily="-111" charset="-128"/>
                <a:sym typeface="Symbol" pitchFamily="-111" charset="2"/>
              </a:rPr>
              <a:t> </a:t>
            </a:r>
            <a:endParaRPr lang="en-US">
              <a:solidFill>
                <a:srgbClr val="009900"/>
              </a:solidFill>
            </a:endParaRPr>
          </a:p>
        </p:txBody>
      </p:sp>
      <p:sp>
        <p:nvSpPr>
          <p:cNvPr id="4" name="Date Placeholder 3"/>
          <p:cNvSpPr>
            <a:spLocks noGrp="1"/>
          </p:cNvSpPr>
          <p:nvPr>
            <p:ph type="dt" sz="half" idx="10"/>
          </p:nvPr>
        </p:nvSpPr>
        <p:spPr/>
        <p:txBody>
          <a:bodyPr/>
          <a:lstStyle/>
          <a:p>
            <a:pPr>
              <a:defRPr/>
            </a:pPr>
            <a:fld id="{7ECB83C1-6C30-4646-8116-DE685256AD0F}"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56</a:t>
            </a:fld>
            <a:endParaRPr lang="en-US"/>
          </a:p>
        </p:txBody>
      </p:sp>
      <p:sp>
        <p:nvSpPr>
          <p:cNvPr id="7" name="Frame 6"/>
          <p:cNvSpPr/>
          <p:nvPr/>
        </p:nvSpPr>
        <p:spPr bwMode="auto">
          <a:xfrm>
            <a:off x="3657600" y="3962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8" name="TextBox 7"/>
          <p:cNvSpPr txBox="1"/>
          <p:nvPr/>
        </p:nvSpPr>
        <p:spPr>
          <a:xfrm>
            <a:off x="3886200" y="4191000"/>
            <a:ext cx="1447800" cy="461665"/>
          </a:xfrm>
          <a:prstGeom prst="rect">
            <a:avLst/>
          </a:prstGeom>
          <a:noFill/>
        </p:spPr>
        <p:txBody>
          <a:bodyPr wrap="square" rtlCol="0">
            <a:spAutoFit/>
          </a:bodyPr>
          <a:lstStyle/>
          <a:p>
            <a:pPr algn="ctr"/>
            <a:r>
              <a:rPr lang="en-US" err="1"/>
              <a:t>p,Yc</a:t>
            </a:r>
            <a:endParaRPr lang="en-US"/>
          </a:p>
        </p:txBody>
      </p:sp>
      <p:sp>
        <p:nvSpPr>
          <p:cNvPr id="9" name="TextBox 8"/>
          <p:cNvSpPr txBox="1"/>
          <p:nvPr/>
        </p:nvSpPr>
        <p:spPr>
          <a:xfrm>
            <a:off x="4648200" y="4567535"/>
            <a:ext cx="762000" cy="461665"/>
          </a:xfrm>
          <a:prstGeom prst="rect">
            <a:avLst/>
          </a:prstGeom>
          <a:noFill/>
        </p:spPr>
        <p:txBody>
          <a:bodyPr wrap="square" rtlCol="0">
            <a:spAutoFit/>
          </a:bodyPr>
          <a:lstStyle/>
          <a:p>
            <a:pPr algn="r"/>
            <a:r>
              <a:rPr lang="en-US"/>
              <a:t>*</a:t>
            </a:r>
          </a:p>
        </p:txBody>
      </p:sp>
      <p:sp>
        <p:nvSpPr>
          <p:cNvPr id="10" name="TextBox 9"/>
          <p:cNvSpPr txBox="1"/>
          <p:nvPr/>
        </p:nvSpPr>
        <p:spPr>
          <a:xfrm>
            <a:off x="3810000" y="4572000"/>
            <a:ext cx="838200" cy="461665"/>
          </a:xfrm>
          <a:prstGeom prst="rect">
            <a:avLst/>
          </a:prstGeom>
          <a:noFill/>
        </p:spPr>
        <p:txBody>
          <a:bodyPr wrap="square" rtlCol="0">
            <a:spAutoFit/>
          </a:bodyPr>
          <a:lstStyle/>
          <a:p>
            <a:r>
              <a:rPr lang="en-US"/>
              <a:t>Y</a:t>
            </a:r>
          </a:p>
        </p:txBody>
      </p:sp>
      <p:sp>
        <p:nvSpPr>
          <p:cNvPr id="11" name="TextBox 10"/>
          <p:cNvSpPr txBox="1"/>
          <p:nvPr/>
        </p:nvSpPr>
        <p:spPr>
          <a:xfrm>
            <a:off x="3886200" y="4876800"/>
            <a:ext cx="1447800" cy="461665"/>
          </a:xfrm>
          <a:prstGeom prst="rect">
            <a:avLst/>
          </a:prstGeom>
          <a:noFill/>
        </p:spPr>
        <p:txBody>
          <a:bodyPr wrap="square" rtlCol="0">
            <a:spAutoFit/>
          </a:bodyPr>
          <a:lstStyle/>
          <a:p>
            <a:pPr algn="ctr"/>
            <a:r>
              <a:rPr lang="en-US" err="1"/>
              <a:t>Yc</a:t>
            </a:r>
            <a:endParaRPr lang="en-US"/>
          </a:p>
        </p:txBody>
      </p:sp>
      <p:sp>
        <p:nvSpPr>
          <p:cNvPr id="12" name="Frame 11"/>
          <p:cNvSpPr/>
          <p:nvPr/>
        </p:nvSpPr>
        <p:spPr bwMode="auto">
          <a:xfrm>
            <a:off x="3657600" y="17526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3" name="TextBox 12"/>
          <p:cNvSpPr txBox="1"/>
          <p:nvPr/>
        </p:nvSpPr>
        <p:spPr>
          <a:xfrm>
            <a:off x="3886200" y="1981200"/>
            <a:ext cx="1447800" cy="461665"/>
          </a:xfrm>
          <a:prstGeom prst="rect">
            <a:avLst/>
          </a:prstGeom>
          <a:noFill/>
        </p:spPr>
        <p:txBody>
          <a:bodyPr wrap="square" rtlCol="0">
            <a:spAutoFit/>
          </a:bodyPr>
          <a:lstStyle/>
          <a:p>
            <a:pPr algn="ctr"/>
            <a:r>
              <a:rPr lang="en-US" err="1"/>
              <a:t>p,c</a:t>
            </a:r>
            <a:endParaRPr lang="en-US"/>
          </a:p>
        </p:txBody>
      </p:sp>
      <p:sp>
        <p:nvSpPr>
          <p:cNvPr id="14" name="TextBox 13"/>
          <p:cNvSpPr txBox="1"/>
          <p:nvPr/>
        </p:nvSpPr>
        <p:spPr>
          <a:xfrm>
            <a:off x="4648200" y="2357735"/>
            <a:ext cx="762000" cy="461665"/>
          </a:xfrm>
          <a:prstGeom prst="rect">
            <a:avLst/>
          </a:prstGeom>
          <a:noFill/>
        </p:spPr>
        <p:txBody>
          <a:bodyPr wrap="square" rtlCol="0">
            <a:spAutoFit/>
          </a:bodyPr>
          <a:lstStyle/>
          <a:p>
            <a:pPr algn="r"/>
            <a:r>
              <a:rPr lang="en-US"/>
              <a:t>*</a:t>
            </a:r>
          </a:p>
        </p:txBody>
      </p:sp>
      <p:sp>
        <p:nvSpPr>
          <p:cNvPr id="15" name="TextBox 14"/>
          <p:cNvSpPr txBox="1"/>
          <p:nvPr/>
        </p:nvSpPr>
        <p:spPr>
          <a:xfrm>
            <a:off x="3810000" y="2362200"/>
            <a:ext cx="762000" cy="461665"/>
          </a:xfrm>
          <a:prstGeom prst="rect">
            <a:avLst/>
          </a:prstGeom>
          <a:noFill/>
        </p:spPr>
        <p:txBody>
          <a:bodyPr wrap="square" rtlCol="0">
            <a:spAutoFit/>
          </a:bodyPr>
          <a:lstStyle/>
          <a:p>
            <a:r>
              <a:rPr lang="en-US"/>
              <a:t>*</a:t>
            </a:r>
          </a:p>
        </p:txBody>
      </p:sp>
      <p:sp>
        <p:nvSpPr>
          <p:cNvPr id="16" name="TextBox 15"/>
          <p:cNvSpPr txBox="1"/>
          <p:nvPr/>
        </p:nvSpPr>
        <p:spPr>
          <a:xfrm>
            <a:off x="3886200" y="2667000"/>
            <a:ext cx="1447800" cy="461665"/>
          </a:xfrm>
          <a:prstGeom prst="rect">
            <a:avLst/>
          </a:prstGeom>
          <a:noFill/>
        </p:spPr>
        <p:txBody>
          <a:bodyPr wrap="square" rtlCol="0">
            <a:spAutoFit/>
          </a:bodyPr>
          <a:lstStyle/>
          <a:p>
            <a:pPr algn="ctr"/>
            <a:r>
              <a:rPr lang="en-US" err="1"/>
              <a:t>q,a</a:t>
            </a:r>
            <a:endParaRPr lang="en-US"/>
          </a:p>
        </p:txBody>
      </p:sp>
    </p:spTree>
    <p:extLst>
      <p:ext uri="{BB962C8B-B14F-4D97-AF65-F5344CB8AC3E}">
        <p14:creationId xmlns:p14="http://schemas.microsoft.com/office/powerpoint/2010/main" val="9812549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Corner Tile and Bottom Row</a:t>
            </a:r>
          </a:p>
        </p:txBody>
      </p:sp>
      <p:sp>
        <p:nvSpPr>
          <p:cNvPr id="4" name="Date Placeholder 3"/>
          <p:cNvSpPr>
            <a:spLocks noGrp="1"/>
          </p:cNvSpPr>
          <p:nvPr>
            <p:ph type="dt" sz="half" idx="10"/>
          </p:nvPr>
        </p:nvSpPr>
        <p:spPr/>
        <p:txBody>
          <a:bodyPr/>
          <a:lstStyle/>
          <a:p>
            <a:pPr>
              <a:defRPr/>
            </a:pPr>
            <a:fld id="{68225151-AB8E-394D-9F56-7EDFF6F97B4D}"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57</a:t>
            </a:fld>
            <a:endParaRPr lang="en-US"/>
          </a:p>
        </p:txBody>
      </p:sp>
      <p:sp>
        <p:nvSpPr>
          <p:cNvPr id="7" name="Frame 6"/>
          <p:cNvSpPr/>
          <p:nvPr/>
        </p:nvSpPr>
        <p:spPr bwMode="auto">
          <a:xfrm>
            <a:off x="838200" y="15240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8" name="TextBox 7"/>
          <p:cNvSpPr txBox="1"/>
          <p:nvPr/>
        </p:nvSpPr>
        <p:spPr>
          <a:xfrm>
            <a:off x="1066800" y="1752600"/>
            <a:ext cx="1447800" cy="461665"/>
          </a:xfrm>
          <a:prstGeom prst="rect">
            <a:avLst/>
          </a:prstGeom>
          <a:noFill/>
        </p:spPr>
        <p:txBody>
          <a:bodyPr wrap="square" rtlCol="0">
            <a:spAutoFit/>
          </a:bodyPr>
          <a:lstStyle/>
          <a:p>
            <a:pPr algn="ctr"/>
            <a:r>
              <a:rPr lang="en-US"/>
              <a:t>q</a:t>
            </a:r>
            <a:r>
              <a:rPr lang="en-US" baseline="-25000"/>
              <a:t>0</a:t>
            </a:r>
            <a:r>
              <a:rPr lang="en-US"/>
              <a:t>,YB</a:t>
            </a:r>
          </a:p>
        </p:txBody>
      </p:sp>
      <p:sp>
        <p:nvSpPr>
          <p:cNvPr id="9" name="TextBox 8"/>
          <p:cNvSpPr txBox="1"/>
          <p:nvPr/>
        </p:nvSpPr>
        <p:spPr>
          <a:xfrm>
            <a:off x="1828800" y="2129135"/>
            <a:ext cx="762000" cy="461665"/>
          </a:xfrm>
          <a:prstGeom prst="rect">
            <a:avLst/>
          </a:prstGeom>
          <a:noFill/>
        </p:spPr>
        <p:txBody>
          <a:bodyPr wrap="square" rtlCol="0">
            <a:spAutoFit/>
          </a:bodyPr>
          <a:lstStyle/>
          <a:p>
            <a:pPr algn="r"/>
            <a:r>
              <a:rPr lang="en-US"/>
              <a:t>B</a:t>
            </a:r>
          </a:p>
        </p:txBody>
      </p:sp>
      <p:sp>
        <p:nvSpPr>
          <p:cNvPr id="10" name="TextBox 9"/>
          <p:cNvSpPr txBox="1"/>
          <p:nvPr/>
        </p:nvSpPr>
        <p:spPr>
          <a:xfrm>
            <a:off x="990600" y="2133600"/>
            <a:ext cx="838200" cy="461665"/>
          </a:xfrm>
          <a:prstGeom prst="rect">
            <a:avLst/>
          </a:prstGeom>
          <a:noFill/>
        </p:spPr>
        <p:txBody>
          <a:bodyPr wrap="square" rtlCol="0">
            <a:spAutoFit/>
          </a:bodyPr>
          <a:lstStyle/>
          <a:p>
            <a:r>
              <a:rPr lang="en-US"/>
              <a:t>Y</a:t>
            </a:r>
          </a:p>
        </p:txBody>
      </p:sp>
      <p:sp>
        <p:nvSpPr>
          <p:cNvPr id="11" name="TextBox 10"/>
          <p:cNvSpPr txBox="1"/>
          <p:nvPr/>
        </p:nvSpPr>
        <p:spPr>
          <a:xfrm>
            <a:off x="1066800" y="2438400"/>
            <a:ext cx="1447800" cy="461665"/>
          </a:xfrm>
          <a:prstGeom prst="rect">
            <a:avLst/>
          </a:prstGeom>
          <a:noFill/>
        </p:spPr>
        <p:txBody>
          <a:bodyPr wrap="square" rtlCol="0">
            <a:spAutoFit/>
          </a:bodyPr>
          <a:lstStyle/>
          <a:p>
            <a:pPr algn="ctr"/>
            <a:r>
              <a:rPr lang="en-US"/>
              <a:t>X</a:t>
            </a:r>
          </a:p>
        </p:txBody>
      </p:sp>
      <p:sp>
        <p:nvSpPr>
          <p:cNvPr id="3" name="TextBox 2"/>
          <p:cNvSpPr txBox="1"/>
          <p:nvPr/>
        </p:nvSpPr>
        <p:spPr>
          <a:xfrm>
            <a:off x="914400" y="3657600"/>
            <a:ext cx="6096000" cy="461665"/>
          </a:xfrm>
          <a:prstGeom prst="rect">
            <a:avLst/>
          </a:prstGeom>
          <a:noFill/>
        </p:spPr>
        <p:txBody>
          <a:bodyPr wrap="square" rtlCol="0">
            <a:spAutoFit/>
          </a:bodyPr>
          <a:lstStyle/>
          <a:p>
            <a:r>
              <a:rPr lang="en-US"/>
              <a:t>Zero-</a:t>
            </a:r>
            <a:r>
              <a:rPr lang="en-US" err="1"/>
              <a:t>ed</a:t>
            </a:r>
            <a:r>
              <a:rPr lang="en-US"/>
              <a:t> Row is forced to be</a:t>
            </a:r>
          </a:p>
        </p:txBody>
      </p:sp>
      <p:sp>
        <p:nvSpPr>
          <p:cNvPr id="18" name="Frame 17"/>
          <p:cNvSpPr/>
          <p:nvPr/>
        </p:nvSpPr>
        <p:spPr bwMode="auto">
          <a:xfrm>
            <a:off x="8382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9" name="TextBox 18"/>
          <p:cNvSpPr txBox="1"/>
          <p:nvPr/>
        </p:nvSpPr>
        <p:spPr>
          <a:xfrm>
            <a:off x="1066800" y="4572000"/>
            <a:ext cx="1447800" cy="461665"/>
          </a:xfrm>
          <a:prstGeom prst="rect">
            <a:avLst/>
          </a:prstGeom>
          <a:noFill/>
        </p:spPr>
        <p:txBody>
          <a:bodyPr wrap="square" rtlCol="0">
            <a:spAutoFit/>
          </a:bodyPr>
          <a:lstStyle/>
          <a:p>
            <a:pPr algn="ctr"/>
            <a:r>
              <a:rPr lang="en-US"/>
              <a:t>q</a:t>
            </a:r>
            <a:r>
              <a:rPr lang="en-US" baseline="-25000"/>
              <a:t>0</a:t>
            </a:r>
            <a:r>
              <a:rPr lang="en-US"/>
              <a:t>,YB</a:t>
            </a:r>
          </a:p>
        </p:txBody>
      </p:sp>
      <p:sp>
        <p:nvSpPr>
          <p:cNvPr id="20" name="TextBox 19"/>
          <p:cNvSpPr txBox="1"/>
          <p:nvPr/>
        </p:nvSpPr>
        <p:spPr>
          <a:xfrm>
            <a:off x="1828800" y="4948535"/>
            <a:ext cx="762000" cy="461665"/>
          </a:xfrm>
          <a:prstGeom prst="rect">
            <a:avLst/>
          </a:prstGeom>
          <a:noFill/>
        </p:spPr>
        <p:txBody>
          <a:bodyPr wrap="square" rtlCol="0">
            <a:spAutoFit/>
          </a:bodyPr>
          <a:lstStyle/>
          <a:p>
            <a:pPr algn="r"/>
            <a:r>
              <a:rPr lang="en-US"/>
              <a:t>B</a:t>
            </a:r>
          </a:p>
        </p:txBody>
      </p:sp>
      <p:sp>
        <p:nvSpPr>
          <p:cNvPr id="21" name="TextBox 20"/>
          <p:cNvSpPr txBox="1"/>
          <p:nvPr/>
        </p:nvSpPr>
        <p:spPr>
          <a:xfrm>
            <a:off x="990600" y="4953000"/>
            <a:ext cx="838200" cy="461665"/>
          </a:xfrm>
          <a:prstGeom prst="rect">
            <a:avLst/>
          </a:prstGeom>
          <a:noFill/>
        </p:spPr>
        <p:txBody>
          <a:bodyPr wrap="square" rtlCol="0">
            <a:spAutoFit/>
          </a:bodyPr>
          <a:lstStyle/>
          <a:p>
            <a:r>
              <a:rPr lang="en-US"/>
              <a:t>Y</a:t>
            </a:r>
          </a:p>
        </p:txBody>
      </p:sp>
      <p:sp>
        <p:nvSpPr>
          <p:cNvPr id="22" name="TextBox 21"/>
          <p:cNvSpPr txBox="1"/>
          <p:nvPr/>
        </p:nvSpPr>
        <p:spPr>
          <a:xfrm>
            <a:off x="1066800" y="5257800"/>
            <a:ext cx="1447800" cy="461665"/>
          </a:xfrm>
          <a:prstGeom prst="rect">
            <a:avLst/>
          </a:prstGeom>
          <a:noFill/>
        </p:spPr>
        <p:txBody>
          <a:bodyPr wrap="square" rtlCol="0">
            <a:spAutoFit/>
          </a:bodyPr>
          <a:lstStyle/>
          <a:p>
            <a:pPr algn="ctr"/>
            <a:r>
              <a:rPr lang="en-US"/>
              <a:t>X</a:t>
            </a:r>
          </a:p>
        </p:txBody>
      </p:sp>
      <p:sp>
        <p:nvSpPr>
          <p:cNvPr id="23" name="Frame 22"/>
          <p:cNvSpPr/>
          <p:nvPr/>
        </p:nvSpPr>
        <p:spPr bwMode="auto">
          <a:xfrm>
            <a:off x="29718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4" name="TextBox 23"/>
          <p:cNvSpPr txBox="1"/>
          <p:nvPr/>
        </p:nvSpPr>
        <p:spPr>
          <a:xfrm>
            <a:off x="3657600" y="4572000"/>
            <a:ext cx="457200" cy="461665"/>
          </a:xfrm>
          <a:prstGeom prst="rect">
            <a:avLst/>
          </a:prstGeom>
          <a:noFill/>
        </p:spPr>
        <p:txBody>
          <a:bodyPr wrap="square" rtlCol="0">
            <a:spAutoFit/>
          </a:bodyPr>
          <a:lstStyle/>
          <a:p>
            <a:pPr algn="ctr"/>
            <a:r>
              <a:rPr lang="en-US"/>
              <a:t>B</a:t>
            </a:r>
          </a:p>
        </p:txBody>
      </p:sp>
      <p:sp>
        <p:nvSpPr>
          <p:cNvPr id="25" name="TextBox 24"/>
          <p:cNvSpPr txBox="1"/>
          <p:nvPr/>
        </p:nvSpPr>
        <p:spPr>
          <a:xfrm>
            <a:off x="4267200" y="4948535"/>
            <a:ext cx="457200" cy="461665"/>
          </a:xfrm>
          <a:prstGeom prst="rect">
            <a:avLst/>
          </a:prstGeom>
          <a:noFill/>
        </p:spPr>
        <p:txBody>
          <a:bodyPr wrap="square" rtlCol="0">
            <a:spAutoFit/>
          </a:bodyPr>
          <a:lstStyle/>
          <a:p>
            <a:pPr algn="ctr"/>
            <a:r>
              <a:rPr lang="en-US"/>
              <a:t>B</a:t>
            </a:r>
          </a:p>
        </p:txBody>
      </p:sp>
      <p:sp>
        <p:nvSpPr>
          <p:cNvPr id="26" name="TextBox 25"/>
          <p:cNvSpPr txBox="1"/>
          <p:nvPr/>
        </p:nvSpPr>
        <p:spPr>
          <a:xfrm>
            <a:off x="3124200" y="4953000"/>
            <a:ext cx="457200" cy="461665"/>
          </a:xfrm>
          <a:prstGeom prst="rect">
            <a:avLst/>
          </a:prstGeom>
          <a:noFill/>
        </p:spPr>
        <p:txBody>
          <a:bodyPr wrap="square" rtlCol="0">
            <a:spAutoFit/>
          </a:bodyPr>
          <a:lstStyle/>
          <a:p>
            <a:pPr algn="ctr"/>
            <a:r>
              <a:rPr lang="en-US"/>
              <a:t>B</a:t>
            </a:r>
          </a:p>
        </p:txBody>
      </p:sp>
      <p:sp>
        <p:nvSpPr>
          <p:cNvPr id="27" name="TextBox 26"/>
          <p:cNvSpPr txBox="1"/>
          <p:nvPr/>
        </p:nvSpPr>
        <p:spPr>
          <a:xfrm>
            <a:off x="3657600" y="5257800"/>
            <a:ext cx="457200" cy="461665"/>
          </a:xfrm>
          <a:prstGeom prst="rect">
            <a:avLst/>
          </a:prstGeom>
          <a:noFill/>
        </p:spPr>
        <p:txBody>
          <a:bodyPr wrap="square" rtlCol="0">
            <a:spAutoFit/>
          </a:bodyPr>
          <a:lstStyle/>
          <a:p>
            <a:pPr algn="ctr"/>
            <a:r>
              <a:rPr lang="en-US"/>
              <a:t>X</a:t>
            </a:r>
          </a:p>
        </p:txBody>
      </p:sp>
      <p:sp>
        <p:nvSpPr>
          <p:cNvPr id="28" name="Frame 27"/>
          <p:cNvSpPr/>
          <p:nvPr/>
        </p:nvSpPr>
        <p:spPr bwMode="auto">
          <a:xfrm>
            <a:off x="68580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9" name="TextBox 28"/>
          <p:cNvSpPr txBox="1"/>
          <p:nvPr/>
        </p:nvSpPr>
        <p:spPr>
          <a:xfrm>
            <a:off x="7543800" y="4572000"/>
            <a:ext cx="457200" cy="461665"/>
          </a:xfrm>
          <a:prstGeom prst="rect">
            <a:avLst/>
          </a:prstGeom>
          <a:noFill/>
        </p:spPr>
        <p:txBody>
          <a:bodyPr wrap="square" rtlCol="0">
            <a:spAutoFit/>
          </a:bodyPr>
          <a:lstStyle/>
          <a:p>
            <a:pPr algn="ctr"/>
            <a:r>
              <a:rPr lang="en-US"/>
              <a:t>B</a:t>
            </a:r>
          </a:p>
        </p:txBody>
      </p:sp>
      <p:sp>
        <p:nvSpPr>
          <p:cNvPr id="30" name="TextBox 29"/>
          <p:cNvSpPr txBox="1"/>
          <p:nvPr/>
        </p:nvSpPr>
        <p:spPr>
          <a:xfrm>
            <a:off x="8153400" y="4948535"/>
            <a:ext cx="457200" cy="461665"/>
          </a:xfrm>
          <a:prstGeom prst="rect">
            <a:avLst/>
          </a:prstGeom>
          <a:noFill/>
        </p:spPr>
        <p:txBody>
          <a:bodyPr wrap="square" rtlCol="0">
            <a:spAutoFit/>
          </a:bodyPr>
          <a:lstStyle/>
          <a:p>
            <a:pPr algn="ctr"/>
            <a:r>
              <a:rPr lang="en-US"/>
              <a:t>B</a:t>
            </a:r>
          </a:p>
        </p:txBody>
      </p:sp>
      <p:sp>
        <p:nvSpPr>
          <p:cNvPr id="31" name="TextBox 30"/>
          <p:cNvSpPr txBox="1"/>
          <p:nvPr/>
        </p:nvSpPr>
        <p:spPr>
          <a:xfrm>
            <a:off x="7010400" y="4953000"/>
            <a:ext cx="457200" cy="461665"/>
          </a:xfrm>
          <a:prstGeom prst="rect">
            <a:avLst/>
          </a:prstGeom>
          <a:noFill/>
        </p:spPr>
        <p:txBody>
          <a:bodyPr wrap="square" rtlCol="0">
            <a:spAutoFit/>
          </a:bodyPr>
          <a:lstStyle/>
          <a:p>
            <a:pPr algn="ctr"/>
            <a:r>
              <a:rPr lang="en-US"/>
              <a:t>B</a:t>
            </a:r>
          </a:p>
        </p:txBody>
      </p:sp>
      <p:sp>
        <p:nvSpPr>
          <p:cNvPr id="32" name="TextBox 31"/>
          <p:cNvSpPr txBox="1"/>
          <p:nvPr/>
        </p:nvSpPr>
        <p:spPr>
          <a:xfrm>
            <a:off x="7543800" y="5257800"/>
            <a:ext cx="457200" cy="461665"/>
          </a:xfrm>
          <a:prstGeom prst="rect">
            <a:avLst/>
          </a:prstGeom>
          <a:noFill/>
        </p:spPr>
        <p:txBody>
          <a:bodyPr wrap="square" rtlCol="0">
            <a:spAutoFit/>
          </a:bodyPr>
          <a:lstStyle/>
          <a:p>
            <a:pPr algn="ctr"/>
            <a:r>
              <a:rPr lang="en-US"/>
              <a:t>X</a:t>
            </a:r>
          </a:p>
        </p:txBody>
      </p:sp>
      <p:sp>
        <p:nvSpPr>
          <p:cNvPr id="33" name="TextBox 32"/>
          <p:cNvSpPr txBox="1"/>
          <p:nvPr/>
        </p:nvSpPr>
        <p:spPr>
          <a:xfrm>
            <a:off x="5105400" y="5105400"/>
            <a:ext cx="1371600" cy="461665"/>
          </a:xfrm>
          <a:prstGeom prst="rect">
            <a:avLst/>
          </a:prstGeom>
          <a:noFill/>
        </p:spPr>
        <p:txBody>
          <a:bodyPr wrap="square" rtlCol="0">
            <a:spAutoFit/>
          </a:bodyPr>
          <a:lstStyle/>
          <a:p>
            <a:r>
              <a:rPr lang="en-US"/>
              <a:t>………...</a:t>
            </a:r>
          </a:p>
        </p:txBody>
      </p:sp>
    </p:spTree>
    <p:extLst>
      <p:ext uri="{BB962C8B-B14F-4D97-AF65-F5344CB8AC3E}">
        <p14:creationId xmlns:p14="http://schemas.microsoft.com/office/powerpoint/2010/main" val="14256075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First Action Print</a:t>
            </a:r>
          </a:p>
        </p:txBody>
      </p:sp>
      <p:sp>
        <p:nvSpPr>
          <p:cNvPr id="4" name="Date Placeholder 3"/>
          <p:cNvSpPr>
            <a:spLocks noGrp="1"/>
          </p:cNvSpPr>
          <p:nvPr>
            <p:ph type="dt" sz="half" idx="10"/>
          </p:nvPr>
        </p:nvSpPr>
        <p:spPr/>
        <p:txBody>
          <a:bodyPr/>
          <a:lstStyle/>
          <a:p>
            <a:pPr>
              <a:defRPr/>
            </a:pPr>
            <a:fld id="{8D1B574B-E19C-A44B-B3D2-02483407D704}"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58</a:t>
            </a:fld>
            <a:endParaRPr lang="en-US"/>
          </a:p>
        </p:txBody>
      </p:sp>
      <p:sp>
        <p:nvSpPr>
          <p:cNvPr id="7" name="Frame 6"/>
          <p:cNvSpPr/>
          <p:nvPr/>
        </p:nvSpPr>
        <p:spPr bwMode="auto">
          <a:xfrm>
            <a:off x="838200" y="2438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8" name="TextBox 7"/>
          <p:cNvSpPr txBox="1"/>
          <p:nvPr/>
        </p:nvSpPr>
        <p:spPr>
          <a:xfrm>
            <a:off x="1066800" y="2667000"/>
            <a:ext cx="1447800" cy="461665"/>
          </a:xfrm>
          <a:prstGeom prst="rect">
            <a:avLst/>
          </a:prstGeom>
          <a:noFill/>
        </p:spPr>
        <p:txBody>
          <a:bodyPr wrap="square" rtlCol="0">
            <a:spAutoFit/>
          </a:bodyPr>
          <a:lstStyle/>
          <a:p>
            <a:pPr algn="ctr"/>
            <a:r>
              <a:rPr lang="en-US" err="1"/>
              <a:t>p,Ya</a:t>
            </a:r>
            <a:endParaRPr lang="en-US"/>
          </a:p>
        </p:txBody>
      </p:sp>
      <p:sp>
        <p:nvSpPr>
          <p:cNvPr id="9" name="TextBox 8"/>
          <p:cNvSpPr txBox="1"/>
          <p:nvPr/>
        </p:nvSpPr>
        <p:spPr>
          <a:xfrm>
            <a:off x="1828800" y="3043535"/>
            <a:ext cx="762000" cy="461665"/>
          </a:xfrm>
          <a:prstGeom prst="rect">
            <a:avLst/>
          </a:prstGeom>
          <a:noFill/>
        </p:spPr>
        <p:txBody>
          <a:bodyPr wrap="square" rtlCol="0">
            <a:spAutoFit/>
          </a:bodyPr>
          <a:lstStyle/>
          <a:p>
            <a:pPr algn="r"/>
            <a:r>
              <a:rPr lang="en-US"/>
              <a:t>*</a:t>
            </a:r>
          </a:p>
        </p:txBody>
      </p:sp>
      <p:sp>
        <p:nvSpPr>
          <p:cNvPr id="10" name="TextBox 9"/>
          <p:cNvSpPr txBox="1"/>
          <p:nvPr/>
        </p:nvSpPr>
        <p:spPr>
          <a:xfrm>
            <a:off x="990600" y="3048000"/>
            <a:ext cx="838200" cy="461665"/>
          </a:xfrm>
          <a:prstGeom prst="rect">
            <a:avLst/>
          </a:prstGeom>
          <a:noFill/>
        </p:spPr>
        <p:txBody>
          <a:bodyPr wrap="square" rtlCol="0">
            <a:spAutoFit/>
          </a:bodyPr>
          <a:lstStyle/>
          <a:p>
            <a:r>
              <a:rPr lang="en-US"/>
              <a:t>Y</a:t>
            </a:r>
          </a:p>
        </p:txBody>
      </p:sp>
      <p:sp>
        <p:nvSpPr>
          <p:cNvPr id="11" name="TextBox 10"/>
          <p:cNvSpPr txBox="1"/>
          <p:nvPr/>
        </p:nvSpPr>
        <p:spPr>
          <a:xfrm>
            <a:off x="1066800" y="3352800"/>
            <a:ext cx="1447800" cy="461665"/>
          </a:xfrm>
          <a:prstGeom prst="rect">
            <a:avLst/>
          </a:prstGeom>
          <a:noFill/>
        </p:spPr>
        <p:txBody>
          <a:bodyPr wrap="square" rtlCol="0">
            <a:spAutoFit/>
          </a:bodyPr>
          <a:lstStyle/>
          <a:p>
            <a:pPr algn="ctr"/>
            <a:r>
              <a:rPr lang="en-US"/>
              <a:t>q</a:t>
            </a:r>
            <a:r>
              <a:rPr lang="en-US" baseline="-25000"/>
              <a:t>0</a:t>
            </a:r>
            <a:r>
              <a:rPr lang="en-US"/>
              <a:t>,YB</a:t>
            </a:r>
          </a:p>
        </p:txBody>
      </p:sp>
      <p:sp>
        <p:nvSpPr>
          <p:cNvPr id="3" name="TextBox 2"/>
          <p:cNvSpPr txBox="1"/>
          <p:nvPr/>
        </p:nvSpPr>
        <p:spPr>
          <a:xfrm>
            <a:off x="762000" y="1371600"/>
            <a:ext cx="8001000" cy="830997"/>
          </a:xfrm>
          <a:prstGeom prst="rect">
            <a:avLst/>
          </a:prstGeom>
          <a:noFill/>
        </p:spPr>
        <p:txBody>
          <a:bodyPr wrap="square" rtlCol="0">
            <a:spAutoFit/>
          </a:bodyPr>
          <a:lstStyle/>
          <a:p>
            <a:r>
              <a:rPr lang="en-US"/>
              <a:t>As we cannot move left of leftmost character first action is either right or print. Assume for now that </a:t>
            </a:r>
            <a:r>
              <a:rPr lang="en-US" err="1"/>
              <a:t>δ</a:t>
            </a:r>
            <a:r>
              <a:rPr lang="en-US"/>
              <a:t>(q</a:t>
            </a:r>
            <a:r>
              <a:rPr lang="en-US" baseline="-25000"/>
              <a:t>0</a:t>
            </a:r>
            <a:r>
              <a:rPr lang="en-US"/>
              <a:t>,B) = (</a:t>
            </a:r>
            <a:r>
              <a:rPr lang="en-US" err="1"/>
              <a:t>p,a</a:t>
            </a:r>
            <a:r>
              <a:rPr lang="en-US"/>
              <a:t>)</a:t>
            </a:r>
          </a:p>
        </p:txBody>
      </p:sp>
      <p:sp>
        <p:nvSpPr>
          <p:cNvPr id="18" name="Frame 17"/>
          <p:cNvSpPr/>
          <p:nvPr/>
        </p:nvSpPr>
        <p:spPr bwMode="auto">
          <a:xfrm>
            <a:off x="8382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9" name="TextBox 18"/>
          <p:cNvSpPr txBox="1"/>
          <p:nvPr/>
        </p:nvSpPr>
        <p:spPr>
          <a:xfrm>
            <a:off x="1066800" y="4572000"/>
            <a:ext cx="1447800" cy="461665"/>
          </a:xfrm>
          <a:prstGeom prst="rect">
            <a:avLst/>
          </a:prstGeom>
          <a:noFill/>
        </p:spPr>
        <p:txBody>
          <a:bodyPr wrap="square" rtlCol="0">
            <a:spAutoFit/>
          </a:bodyPr>
          <a:lstStyle/>
          <a:p>
            <a:pPr algn="ctr"/>
            <a:r>
              <a:rPr lang="en-US"/>
              <a:t>q</a:t>
            </a:r>
            <a:r>
              <a:rPr lang="en-US" baseline="-25000"/>
              <a:t>0</a:t>
            </a:r>
            <a:r>
              <a:rPr lang="en-US"/>
              <a:t>,YB</a:t>
            </a:r>
          </a:p>
        </p:txBody>
      </p:sp>
      <p:sp>
        <p:nvSpPr>
          <p:cNvPr id="20" name="TextBox 19"/>
          <p:cNvSpPr txBox="1"/>
          <p:nvPr/>
        </p:nvSpPr>
        <p:spPr>
          <a:xfrm>
            <a:off x="1828800" y="4948535"/>
            <a:ext cx="762000" cy="461665"/>
          </a:xfrm>
          <a:prstGeom prst="rect">
            <a:avLst/>
          </a:prstGeom>
          <a:noFill/>
        </p:spPr>
        <p:txBody>
          <a:bodyPr wrap="square" rtlCol="0">
            <a:spAutoFit/>
          </a:bodyPr>
          <a:lstStyle/>
          <a:p>
            <a:pPr algn="r"/>
            <a:r>
              <a:rPr lang="en-US"/>
              <a:t>B</a:t>
            </a:r>
          </a:p>
        </p:txBody>
      </p:sp>
      <p:sp>
        <p:nvSpPr>
          <p:cNvPr id="21" name="TextBox 20"/>
          <p:cNvSpPr txBox="1"/>
          <p:nvPr/>
        </p:nvSpPr>
        <p:spPr>
          <a:xfrm>
            <a:off x="990600" y="4953000"/>
            <a:ext cx="838200" cy="461665"/>
          </a:xfrm>
          <a:prstGeom prst="rect">
            <a:avLst/>
          </a:prstGeom>
          <a:noFill/>
        </p:spPr>
        <p:txBody>
          <a:bodyPr wrap="square" rtlCol="0">
            <a:spAutoFit/>
          </a:bodyPr>
          <a:lstStyle/>
          <a:p>
            <a:r>
              <a:rPr lang="en-US"/>
              <a:t>Y</a:t>
            </a:r>
          </a:p>
        </p:txBody>
      </p:sp>
      <p:sp>
        <p:nvSpPr>
          <p:cNvPr id="22" name="TextBox 21"/>
          <p:cNvSpPr txBox="1"/>
          <p:nvPr/>
        </p:nvSpPr>
        <p:spPr>
          <a:xfrm>
            <a:off x="1066800" y="5257800"/>
            <a:ext cx="1447800" cy="461665"/>
          </a:xfrm>
          <a:prstGeom prst="rect">
            <a:avLst/>
          </a:prstGeom>
          <a:noFill/>
        </p:spPr>
        <p:txBody>
          <a:bodyPr wrap="square" rtlCol="0">
            <a:spAutoFit/>
          </a:bodyPr>
          <a:lstStyle/>
          <a:p>
            <a:pPr algn="ctr"/>
            <a:r>
              <a:rPr lang="en-US"/>
              <a:t>X</a:t>
            </a:r>
          </a:p>
        </p:txBody>
      </p:sp>
      <p:sp>
        <p:nvSpPr>
          <p:cNvPr id="23" name="Frame 22"/>
          <p:cNvSpPr/>
          <p:nvPr/>
        </p:nvSpPr>
        <p:spPr bwMode="auto">
          <a:xfrm>
            <a:off x="29718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4" name="TextBox 23"/>
          <p:cNvSpPr txBox="1"/>
          <p:nvPr/>
        </p:nvSpPr>
        <p:spPr>
          <a:xfrm>
            <a:off x="3657600" y="4572000"/>
            <a:ext cx="457200" cy="461665"/>
          </a:xfrm>
          <a:prstGeom prst="rect">
            <a:avLst/>
          </a:prstGeom>
          <a:noFill/>
        </p:spPr>
        <p:txBody>
          <a:bodyPr wrap="square" rtlCol="0">
            <a:spAutoFit/>
          </a:bodyPr>
          <a:lstStyle/>
          <a:p>
            <a:pPr algn="ctr"/>
            <a:r>
              <a:rPr lang="en-US"/>
              <a:t>B</a:t>
            </a:r>
          </a:p>
        </p:txBody>
      </p:sp>
      <p:sp>
        <p:nvSpPr>
          <p:cNvPr id="25" name="TextBox 24"/>
          <p:cNvSpPr txBox="1"/>
          <p:nvPr/>
        </p:nvSpPr>
        <p:spPr>
          <a:xfrm>
            <a:off x="4267200" y="4948535"/>
            <a:ext cx="457200" cy="461665"/>
          </a:xfrm>
          <a:prstGeom prst="rect">
            <a:avLst/>
          </a:prstGeom>
          <a:noFill/>
        </p:spPr>
        <p:txBody>
          <a:bodyPr wrap="square" rtlCol="0">
            <a:spAutoFit/>
          </a:bodyPr>
          <a:lstStyle/>
          <a:p>
            <a:pPr algn="ctr"/>
            <a:r>
              <a:rPr lang="en-US"/>
              <a:t>B</a:t>
            </a:r>
          </a:p>
        </p:txBody>
      </p:sp>
      <p:sp>
        <p:nvSpPr>
          <p:cNvPr id="26" name="TextBox 25"/>
          <p:cNvSpPr txBox="1"/>
          <p:nvPr/>
        </p:nvSpPr>
        <p:spPr>
          <a:xfrm>
            <a:off x="3124200" y="4953000"/>
            <a:ext cx="457200" cy="461665"/>
          </a:xfrm>
          <a:prstGeom prst="rect">
            <a:avLst/>
          </a:prstGeom>
          <a:noFill/>
        </p:spPr>
        <p:txBody>
          <a:bodyPr wrap="square" rtlCol="0">
            <a:spAutoFit/>
          </a:bodyPr>
          <a:lstStyle/>
          <a:p>
            <a:pPr algn="ctr"/>
            <a:r>
              <a:rPr lang="en-US"/>
              <a:t>B</a:t>
            </a:r>
          </a:p>
        </p:txBody>
      </p:sp>
      <p:sp>
        <p:nvSpPr>
          <p:cNvPr id="27" name="TextBox 26"/>
          <p:cNvSpPr txBox="1"/>
          <p:nvPr/>
        </p:nvSpPr>
        <p:spPr>
          <a:xfrm>
            <a:off x="3657600" y="5257800"/>
            <a:ext cx="457200" cy="461665"/>
          </a:xfrm>
          <a:prstGeom prst="rect">
            <a:avLst/>
          </a:prstGeom>
          <a:noFill/>
        </p:spPr>
        <p:txBody>
          <a:bodyPr wrap="square" rtlCol="0">
            <a:spAutoFit/>
          </a:bodyPr>
          <a:lstStyle/>
          <a:p>
            <a:pPr algn="ctr"/>
            <a:r>
              <a:rPr lang="en-US"/>
              <a:t>X</a:t>
            </a:r>
          </a:p>
        </p:txBody>
      </p:sp>
      <p:sp>
        <p:nvSpPr>
          <p:cNvPr id="28" name="Frame 27"/>
          <p:cNvSpPr/>
          <p:nvPr/>
        </p:nvSpPr>
        <p:spPr bwMode="auto">
          <a:xfrm>
            <a:off x="68580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9" name="TextBox 28"/>
          <p:cNvSpPr txBox="1"/>
          <p:nvPr/>
        </p:nvSpPr>
        <p:spPr>
          <a:xfrm>
            <a:off x="7543800" y="4572000"/>
            <a:ext cx="457200" cy="461665"/>
          </a:xfrm>
          <a:prstGeom prst="rect">
            <a:avLst/>
          </a:prstGeom>
          <a:noFill/>
        </p:spPr>
        <p:txBody>
          <a:bodyPr wrap="square" rtlCol="0">
            <a:spAutoFit/>
          </a:bodyPr>
          <a:lstStyle/>
          <a:p>
            <a:pPr algn="ctr"/>
            <a:r>
              <a:rPr lang="en-US"/>
              <a:t>B</a:t>
            </a:r>
          </a:p>
        </p:txBody>
      </p:sp>
      <p:sp>
        <p:nvSpPr>
          <p:cNvPr id="30" name="TextBox 29"/>
          <p:cNvSpPr txBox="1"/>
          <p:nvPr/>
        </p:nvSpPr>
        <p:spPr>
          <a:xfrm>
            <a:off x="8153400" y="4948535"/>
            <a:ext cx="457200" cy="461665"/>
          </a:xfrm>
          <a:prstGeom prst="rect">
            <a:avLst/>
          </a:prstGeom>
          <a:noFill/>
        </p:spPr>
        <p:txBody>
          <a:bodyPr wrap="square" rtlCol="0">
            <a:spAutoFit/>
          </a:bodyPr>
          <a:lstStyle/>
          <a:p>
            <a:pPr algn="ctr"/>
            <a:r>
              <a:rPr lang="en-US"/>
              <a:t>B</a:t>
            </a:r>
          </a:p>
        </p:txBody>
      </p:sp>
      <p:sp>
        <p:nvSpPr>
          <p:cNvPr id="31" name="TextBox 30"/>
          <p:cNvSpPr txBox="1"/>
          <p:nvPr/>
        </p:nvSpPr>
        <p:spPr>
          <a:xfrm>
            <a:off x="7010400" y="4953000"/>
            <a:ext cx="457200" cy="461665"/>
          </a:xfrm>
          <a:prstGeom prst="rect">
            <a:avLst/>
          </a:prstGeom>
          <a:noFill/>
        </p:spPr>
        <p:txBody>
          <a:bodyPr wrap="square" rtlCol="0">
            <a:spAutoFit/>
          </a:bodyPr>
          <a:lstStyle/>
          <a:p>
            <a:pPr algn="ctr"/>
            <a:r>
              <a:rPr lang="en-US"/>
              <a:t>B</a:t>
            </a:r>
          </a:p>
        </p:txBody>
      </p:sp>
      <p:sp>
        <p:nvSpPr>
          <p:cNvPr id="32" name="TextBox 31"/>
          <p:cNvSpPr txBox="1"/>
          <p:nvPr/>
        </p:nvSpPr>
        <p:spPr>
          <a:xfrm>
            <a:off x="7543800" y="5257800"/>
            <a:ext cx="457200" cy="461665"/>
          </a:xfrm>
          <a:prstGeom prst="rect">
            <a:avLst/>
          </a:prstGeom>
          <a:noFill/>
        </p:spPr>
        <p:txBody>
          <a:bodyPr wrap="square" rtlCol="0">
            <a:spAutoFit/>
          </a:bodyPr>
          <a:lstStyle/>
          <a:p>
            <a:pPr algn="ctr"/>
            <a:r>
              <a:rPr lang="en-US"/>
              <a:t>X</a:t>
            </a:r>
          </a:p>
        </p:txBody>
      </p:sp>
      <p:sp>
        <p:nvSpPr>
          <p:cNvPr id="33" name="TextBox 32"/>
          <p:cNvSpPr txBox="1"/>
          <p:nvPr/>
        </p:nvSpPr>
        <p:spPr>
          <a:xfrm>
            <a:off x="5105400" y="5105400"/>
            <a:ext cx="1371600" cy="461665"/>
          </a:xfrm>
          <a:prstGeom prst="rect">
            <a:avLst/>
          </a:prstGeom>
          <a:noFill/>
        </p:spPr>
        <p:txBody>
          <a:bodyPr wrap="square" rtlCol="0">
            <a:spAutoFit/>
          </a:bodyPr>
          <a:lstStyle/>
          <a:p>
            <a:r>
              <a:rPr lang="en-US"/>
              <a:t>………...</a:t>
            </a:r>
          </a:p>
        </p:txBody>
      </p:sp>
      <p:sp>
        <p:nvSpPr>
          <p:cNvPr id="34" name="Frame 33"/>
          <p:cNvSpPr/>
          <p:nvPr/>
        </p:nvSpPr>
        <p:spPr bwMode="auto">
          <a:xfrm>
            <a:off x="2971800" y="2438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35" name="TextBox 34"/>
          <p:cNvSpPr txBox="1"/>
          <p:nvPr/>
        </p:nvSpPr>
        <p:spPr>
          <a:xfrm>
            <a:off x="3657600" y="2667000"/>
            <a:ext cx="457200" cy="461665"/>
          </a:xfrm>
          <a:prstGeom prst="rect">
            <a:avLst/>
          </a:prstGeom>
          <a:noFill/>
        </p:spPr>
        <p:txBody>
          <a:bodyPr wrap="square" rtlCol="0">
            <a:spAutoFit/>
          </a:bodyPr>
          <a:lstStyle/>
          <a:p>
            <a:pPr algn="ctr"/>
            <a:r>
              <a:rPr lang="en-US"/>
              <a:t>B</a:t>
            </a:r>
          </a:p>
        </p:txBody>
      </p:sp>
      <p:sp>
        <p:nvSpPr>
          <p:cNvPr id="36" name="TextBox 35"/>
          <p:cNvSpPr txBox="1"/>
          <p:nvPr/>
        </p:nvSpPr>
        <p:spPr>
          <a:xfrm>
            <a:off x="4267200" y="3043535"/>
            <a:ext cx="457200" cy="461665"/>
          </a:xfrm>
          <a:prstGeom prst="rect">
            <a:avLst/>
          </a:prstGeom>
          <a:noFill/>
        </p:spPr>
        <p:txBody>
          <a:bodyPr wrap="square" rtlCol="0">
            <a:spAutoFit/>
          </a:bodyPr>
          <a:lstStyle/>
          <a:p>
            <a:pPr algn="ctr"/>
            <a:r>
              <a:rPr lang="en-US"/>
              <a:t>*</a:t>
            </a:r>
          </a:p>
        </p:txBody>
      </p:sp>
      <p:sp>
        <p:nvSpPr>
          <p:cNvPr id="37" name="TextBox 36"/>
          <p:cNvSpPr txBox="1"/>
          <p:nvPr/>
        </p:nvSpPr>
        <p:spPr>
          <a:xfrm>
            <a:off x="3124200" y="3048000"/>
            <a:ext cx="457200" cy="461665"/>
          </a:xfrm>
          <a:prstGeom prst="rect">
            <a:avLst/>
          </a:prstGeom>
          <a:noFill/>
        </p:spPr>
        <p:txBody>
          <a:bodyPr wrap="square" rtlCol="0">
            <a:spAutoFit/>
          </a:bodyPr>
          <a:lstStyle/>
          <a:p>
            <a:pPr algn="ctr"/>
            <a:r>
              <a:rPr lang="en-US"/>
              <a:t>*</a:t>
            </a:r>
          </a:p>
        </p:txBody>
      </p:sp>
      <p:sp>
        <p:nvSpPr>
          <p:cNvPr id="38" name="TextBox 37"/>
          <p:cNvSpPr txBox="1"/>
          <p:nvPr/>
        </p:nvSpPr>
        <p:spPr>
          <a:xfrm>
            <a:off x="3657600" y="3352800"/>
            <a:ext cx="457200" cy="461665"/>
          </a:xfrm>
          <a:prstGeom prst="rect">
            <a:avLst/>
          </a:prstGeom>
          <a:noFill/>
        </p:spPr>
        <p:txBody>
          <a:bodyPr wrap="square" rtlCol="0">
            <a:spAutoFit/>
          </a:bodyPr>
          <a:lstStyle/>
          <a:p>
            <a:pPr algn="ctr"/>
            <a:r>
              <a:rPr lang="en-US"/>
              <a:t>B</a:t>
            </a:r>
          </a:p>
        </p:txBody>
      </p:sp>
      <p:sp>
        <p:nvSpPr>
          <p:cNvPr id="39" name="Frame 38"/>
          <p:cNvSpPr/>
          <p:nvPr/>
        </p:nvSpPr>
        <p:spPr bwMode="auto">
          <a:xfrm>
            <a:off x="6858000" y="2438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40" name="TextBox 39"/>
          <p:cNvSpPr txBox="1"/>
          <p:nvPr/>
        </p:nvSpPr>
        <p:spPr>
          <a:xfrm>
            <a:off x="7543800" y="2667000"/>
            <a:ext cx="457200" cy="461665"/>
          </a:xfrm>
          <a:prstGeom prst="rect">
            <a:avLst/>
          </a:prstGeom>
          <a:noFill/>
        </p:spPr>
        <p:txBody>
          <a:bodyPr wrap="square" rtlCol="0">
            <a:spAutoFit/>
          </a:bodyPr>
          <a:lstStyle/>
          <a:p>
            <a:pPr algn="ctr"/>
            <a:r>
              <a:rPr lang="en-US"/>
              <a:t>B</a:t>
            </a:r>
          </a:p>
        </p:txBody>
      </p:sp>
      <p:sp>
        <p:nvSpPr>
          <p:cNvPr id="41" name="TextBox 40"/>
          <p:cNvSpPr txBox="1"/>
          <p:nvPr/>
        </p:nvSpPr>
        <p:spPr>
          <a:xfrm>
            <a:off x="8153400" y="3043535"/>
            <a:ext cx="457200" cy="461665"/>
          </a:xfrm>
          <a:prstGeom prst="rect">
            <a:avLst/>
          </a:prstGeom>
          <a:noFill/>
        </p:spPr>
        <p:txBody>
          <a:bodyPr wrap="square" rtlCol="0">
            <a:spAutoFit/>
          </a:bodyPr>
          <a:lstStyle/>
          <a:p>
            <a:pPr algn="ctr"/>
            <a:r>
              <a:rPr lang="en-US"/>
              <a:t>*</a:t>
            </a:r>
          </a:p>
        </p:txBody>
      </p:sp>
      <p:sp>
        <p:nvSpPr>
          <p:cNvPr id="42" name="TextBox 41"/>
          <p:cNvSpPr txBox="1"/>
          <p:nvPr/>
        </p:nvSpPr>
        <p:spPr>
          <a:xfrm>
            <a:off x="7010400" y="3048000"/>
            <a:ext cx="457200" cy="461665"/>
          </a:xfrm>
          <a:prstGeom prst="rect">
            <a:avLst/>
          </a:prstGeom>
          <a:noFill/>
        </p:spPr>
        <p:txBody>
          <a:bodyPr wrap="square" rtlCol="0">
            <a:spAutoFit/>
          </a:bodyPr>
          <a:lstStyle/>
          <a:p>
            <a:pPr algn="ctr"/>
            <a:r>
              <a:rPr lang="en-US"/>
              <a:t>*</a:t>
            </a:r>
          </a:p>
        </p:txBody>
      </p:sp>
      <p:sp>
        <p:nvSpPr>
          <p:cNvPr id="43" name="TextBox 42"/>
          <p:cNvSpPr txBox="1"/>
          <p:nvPr/>
        </p:nvSpPr>
        <p:spPr>
          <a:xfrm>
            <a:off x="7543800" y="3352800"/>
            <a:ext cx="457200" cy="461665"/>
          </a:xfrm>
          <a:prstGeom prst="rect">
            <a:avLst/>
          </a:prstGeom>
          <a:noFill/>
        </p:spPr>
        <p:txBody>
          <a:bodyPr wrap="square" rtlCol="0">
            <a:spAutoFit/>
          </a:bodyPr>
          <a:lstStyle/>
          <a:p>
            <a:pPr algn="ctr"/>
            <a:r>
              <a:rPr lang="en-US"/>
              <a:t>B</a:t>
            </a:r>
          </a:p>
        </p:txBody>
      </p:sp>
      <p:sp>
        <p:nvSpPr>
          <p:cNvPr id="44" name="TextBox 43"/>
          <p:cNvSpPr txBox="1"/>
          <p:nvPr/>
        </p:nvSpPr>
        <p:spPr>
          <a:xfrm>
            <a:off x="5105400" y="3200400"/>
            <a:ext cx="1371600" cy="461665"/>
          </a:xfrm>
          <a:prstGeom prst="rect">
            <a:avLst/>
          </a:prstGeom>
          <a:noFill/>
        </p:spPr>
        <p:txBody>
          <a:bodyPr wrap="square" rtlCol="0">
            <a:spAutoFit/>
          </a:bodyPr>
          <a:lstStyle/>
          <a:p>
            <a:r>
              <a:rPr lang="en-US"/>
              <a:t>………...</a:t>
            </a:r>
          </a:p>
        </p:txBody>
      </p:sp>
    </p:spTree>
    <p:extLst>
      <p:ext uri="{BB962C8B-B14F-4D97-AF65-F5344CB8AC3E}">
        <p14:creationId xmlns:p14="http://schemas.microsoft.com/office/powerpoint/2010/main" val="7115810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First Action Right Move</a:t>
            </a:r>
          </a:p>
        </p:txBody>
      </p:sp>
      <p:sp>
        <p:nvSpPr>
          <p:cNvPr id="4" name="Date Placeholder 3"/>
          <p:cNvSpPr>
            <a:spLocks noGrp="1"/>
          </p:cNvSpPr>
          <p:nvPr>
            <p:ph type="dt" sz="half" idx="10"/>
          </p:nvPr>
        </p:nvSpPr>
        <p:spPr/>
        <p:txBody>
          <a:bodyPr/>
          <a:lstStyle/>
          <a:p>
            <a:pPr>
              <a:defRPr/>
            </a:pPr>
            <a:fld id="{EBFE62C8-0339-3D47-ACFE-6233695AAB81}"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59</a:t>
            </a:fld>
            <a:endParaRPr lang="en-US"/>
          </a:p>
        </p:txBody>
      </p:sp>
      <p:sp>
        <p:nvSpPr>
          <p:cNvPr id="7" name="Frame 6"/>
          <p:cNvSpPr/>
          <p:nvPr/>
        </p:nvSpPr>
        <p:spPr bwMode="auto">
          <a:xfrm>
            <a:off x="838200" y="2438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8" name="TextBox 7"/>
          <p:cNvSpPr txBox="1"/>
          <p:nvPr/>
        </p:nvSpPr>
        <p:spPr>
          <a:xfrm>
            <a:off x="1066800" y="2667000"/>
            <a:ext cx="1447800" cy="461665"/>
          </a:xfrm>
          <a:prstGeom prst="rect">
            <a:avLst/>
          </a:prstGeom>
          <a:noFill/>
        </p:spPr>
        <p:txBody>
          <a:bodyPr wrap="square" rtlCol="0">
            <a:spAutoFit/>
          </a:bodyPr>
          <a:lstStyle/>
          <a:p>
            <a:pPr algn="ctr"/>
            <a:r>
              <a:rPr lang="en-US"/>
              <a:t>YB</a:t>
            </a:r>
          </a:p>
        </p:txBody>
      </p:sp>
      <p:sp>
        <p:nvSpPr>
          <p:cNvPr id="9" name="TextBox 8"/>
          <p:cNvSpPr txBox="1"/>
          <p:nvPr/>
        </p:nvSpPr>
        <p:spPr>
          <a:xfrm>
            <a:off x="1828800" y="3043535"/>
            <a:ext cx="762000" cy="461665"/>
          </a:xfrm>
          <a:prstGeom prst="rect">
            <a:avLst/>
          </a:prstGeom>
          <a:noFill/>
        </p:spPr>
        <p:txBody>
          <a:bodyPr wrap="square" rtlCol="0">
            <a:spAutoFit/>
          </a:bodyPr>
          <a:lstStyle/>
          <a:p>
            <a:pPr algn="r"/>
            <a:r>
              <a:rPr lang="en-US" err="1"/>
              <a:t>p,R</a:t>
            </a:r>
            <a:endParaRPr lang="en-US"/>
          </a:p>
        </p:txBody>
      </p:sp>
      <p:sp>
        <p:nvSpPr>
          <p:cNvPr id="10" name="TextBox 9"/>
          <p:cNvSpPr txBox="1"/>
          <p:nvPr/>
        </p:nvSpPr>
        <p:spPr>
          <a:xfrm>
            <a:off x="990600" y="3048000"/>
            <a:ext cx="838200" cy="461665"/>
          </a:xfrm>
          <a:prstGeom prst="rect">
            <a:avLst/>
          </a:prstGeom>
          <a:noFill/>
        </p:spPr>
        <p:txBody>
          <a:bodyPr wrap="square" rtlCol="0">
            <a:spAutoFit/>
          </a:bodyPr>
          <a:lstStyle/>
          <a:p>
            <a:r>
              <a:rPr lang="en-US"/>
              <a:t>Y</a:t>
            </a:r>
          </a:p>
        </p:txBody>
      </p:sp>
      <p:sp>
        <p:nvSpPr>
          <p:cNvPr id="11" name="TextBox 10"/>
          <p:cNvSpPr txBox="1"/>
          <p:nvPr/>
        </p:nvSpPr>
        <p:spPr>
          <a:xfrm>
            <a:off x="1066800" y="3352800"/>
            <a:ext cx="1447800" cy="461665"/>
          </a:xfrm>
          <a:prstGeom prst="rect">
            <a:avLst/>
          </a:prstGeom>
          <a:noFill/>
        </p:spPr>
        <p:txBody>
          <a:bodyPr wrap="square" rtlCol="0">
            <a:spAutoFit/>
          </a:bodyPr>
          <a:lstStyle/>
          <a:p>
            <a:pPr algn="ctr"/>
            <a:r>
              <a:rPr lang="en-US"/>
              <a:t>q</a:t>
            </a:r>
            <a:r>
              <a:rPr lang="en-US" baseline="-25000"/>
              <a:t>0</a:t>
            </a:r>
            <a:r>
              <a:rPr lang="en-US"/>
              <a:t>,YB</a:t>
            </a:r>
          </a:p>
        </p:txBody>
      </p:sp>
      <p:sp>
        <p:nvSpPr>
          <p:cNvPr id="3" name="TextBox 2"/>
          <p:cNvSpPr txBox="1"/>
          <p:nvPr/>
        </p:nvSpPr>
        <p:spPr>
          <a:xfrm>
            <a:off x="762000" y="1371600"/>
            <a:ext cx="8001000" cy="830997"/>
          </a:xfrm>
          <a:prstGeom prst="rect">
            <a:avLst/>
          </a:prstGeom>
          <a:noFill/>
        </p:spPr>
        <p:txBody>
          <a:bodyPr wrap="square" rtlCol="0">
            <a:spAutoFit/>
          </a:bodyPr>
          <a:lstStyle/>
          <a:p>
            <a:r>
              <a:rPr lang="en-US"/>
              <a:t>As we cannot move left of leftmost character first action is either right or print. Assume for now that </a:t>
            </a:r>
            <a:r>
              <a:rPr lang="en-US" err="1"/>
              <a:t>δ</a:t>
            </a:r>
            <a:r>
              <a:rPr lang="en-US"/>
              <a:t>(q</a:t>
            </a:r>
            <a:r>
              <a:rPr lang="en-US" baseline="-25000"/>
              <a:t>0</a:t>
            </a:r>
            <a:r>
              <a:rPr lang="en-US"/>
              <a:t>,B) = (</a:t>
            </a:r>
            <a:r>
              <a:rPr lang="en-US" err="1"/>
              <a:t>p,R</a:t>
            </a:r>
            <a:r>
              <a:rPr lang="en-US"/>
              <a:t>)</a:t>
            </a:r>
          </a:p>
        </p:txBody>
      </p:sp>
      <p:sp>
        <p:nvSpPr>
          <p:cNvPr id="18" name="Frame 17"/>
          <p:cNvSpPr/>
          <p:nvPr/>
        </p:nvSpPr>
        <p:spPr bwMode="auto">
          <a:xfrm>
            <a:off x="8382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9" name="TextBox 18"/>
          <p:cNvSpPr txBox="1"/>
          <p:nvPr/>
        </p:nvSpPr>
        <p:spPr>
          <a:xfrm>
            <a:off x="1066800" y="4572000"/>
            <a:ext cx="1447800" cy="461665"/>
          </a:xfrm>
          <a:prstGeom prst="rect">
            <a:avLst/>
          </a:prstGeom>
          <a:noFill/>
        </p:spPr>
        <p:txBody>
          <a:bodyPr wrap="square" rtlCol="0">
            <a:spAutoFit/>
          </a:bodyPr>
          <a:lstStyle/>
          <a:p>
            <a:pPr algn="ctr"/>
            <a:r>
              <a:rPr lang="en-US"/>
              <a:t>q</a:t>
            </a:r>
            <a:r>
              <a:rPr lang="en-US" baseline="-25000"/>
              <a:t>0</a:t>
            </a:r>
            <a:r>
              <a:rPr lang="en-US"/>
              <a:t>,YB</a:t>
            </a:r>
          </a:p>
        </p:txBody>
      </p:sp>
      <p:sp>
        <p:nvSpPr>
          <p:cNvPr id="20" name="TextBox 19"/>
          <p:cNvSpPr txBox="1"/>
          <p:nvPr/>
        </p:nvSpPr>
        <p:spPr>
          <a:xfrm>
            <a:off x="1828800" y="4948535"/>
            <a:ext cx="762000" cy="461665"/>
          </a:xfrm>
          <a:prstGeom prst="rect">
            <a:avLst/>
          </a:prstGeom>
          <a:noFill/>
        </p:spPr>
        <p:txBody>
          <a:bodyPr wrap="square" rtlCol="0">
            <a:spAutoFit/>
          </a:bodyPr>
          <a:lstStyle/>
          <a:p>
            <a:pPr algn="r"/>
            <a:r>
              <a:rPr lang="en-US"/>
              <a:t>B</a:t>
            </a:r>
          </a:p>
        </p:txBody>
      </p:sp>
      <p:sp>
        <p:nvSpPr>
          <p:cNvPr id="21" name="TextBox 20"/>
          <p:cNvSpPr txBox="1"/>
          <p:nvPr/>
        </p:nvSpPr>
        <p:spPr>
          <a:xfrm>
            <a:off x="990600" y="4953000"/>
            <a:ext cx="838200" cy="461665"/>
          </a:xfrm>
          <a:prstGeom prst="rect">
            <a:avLst/>
          </a:prstGeom>
          <a:noFill/>
        </p:spPr>
        <p:txBody>
          <a:bodyPr wrap="square" rtlCol="0">
            <a:spAutoFit/>
          </a:bodyPr>
          <a:lstStyle/>
          <a:p>
            <a:r>
              <a:rPr lang="en-US"/>
              <a:t>Y</a:t>
            </a:r>
          </a:p>
        </p:txBody>
      </p:sp>
      <p:sp>
        <p:nvSpPr>
          <p:cNvPr id="22" name="TextBox 21"/>
          <p:cNvSpPr txBox="1"/>
          <p:nvPr/>
        </p:nvSpPr>
        <p:spPr>
          <a:xfrm>
            <a:off x="1066800" y="5257800"/>
            <a:ext cx="1447800" cy="461665"/>
          </a:xfrm>
          <a:prstGeom prst="rect">
            <a:avLst/>
          </a:prstGeom>
          <a:noFill/>
        </p:spPr>
        <p:txBody>
          <a:bodyPr wrap="square" rtlCol="0">
            <a:spAutoFit/>
          </a:bodyPr>
          <a:lstStyle/>
          <a:p>
            <a:pPr algn="ctr"/>
            <a:r>
              <a:rPr lang="en-US"/>
              <a:t>X</a:t>
            </a:r>
          </a:p>
        </p:txBody>
      </p:sp>
      <p:sp>
        <p:nvSpPr>
          <p:cNvPr id="23" name="Frame 22"/>
          <p:cNvSpPr/>
          <p:nvPr/>
        </p:nvSpPr>
        <p:spPr bwMode="auto">
          <a:xfrm>
            <a:off x="29718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4" name="TextBox 23"/>
          <p:cNvSpPr txBox="1"/>
          <p:nvPr/>
        </p:nvSpPr>
        <p:spPr>
          <a:xfrm>
            <a:off x="3657600" y="4572000"/>
            <a:ext cx="457200" cy="461665"/>
          </a:xfrm>
          <a:prstGeom prst="rect">
            <a:avLst/>
          </a:prstGeom>
          <a:noFill/>
        </p:spPr>
        <p:txBody>
          <a:bodyPr wrap="square" rtlCol="0">
            <a:spAutoFit/>
          </a:bodyPr>
          <a:lstStyle/>
          <a:p>
            <a:pPr algn="ctr"/>
            <a:r>
              <a:rPr lang="en-US"/>
              <a:t>B</a:t>
            </a:r>
          </a:p>
        </p:txBody>
      </p:sp>
      <p:sp>
        <p:nvSpPr>
          <p:cNvPr id="25" name="TextBox 24"/>
          <p:cNvSpPr txBox="1"/>
          <p:nvPr/>
        </p:nvSpPr>
        <p:spPr>
          <a:xfrm>
            <a:off x="4267200" y="4948535"/>
            <a:ext cx="457200" cy="461665"/>
          </a:xfrm>
          <a:prstGeom prst="rect">
            <a:avLst/>
          </a:prstGeom>
          <a:noFill/>
        </p:spPr>
        <p:txBody>
          <a:bodyPr wrap="square" rtlCol="0">
            <a:spAutoFit/>
          </a:bodyPr>
          <a:lstStyle/>
          <a:p>
            <a:pPr algn="ctr"/>
            <a:r>
              <a:rPr lang="en-US"/>
              <a:t>B</a:t>
            </a:r>
          </a:p>
        </p:txBody>
      </p:sp>
      <p:sp>
        <p:nvSpPr>
          <p:cNvPr id="26" name="TextBox 25"/>
          <p:cNvSpPr txBox="1"/>
          <p:nvPr/>
        </p:nvSpPr>
        <p:spPr>
          <a:xfrm>
            <a:off x="3124200" y="4953000"/>
            <a:ext cx="457200" cy="461665"/>
          </a:xfrm>
          <a:prstGeom prst="rect">
            <a:avLst/>
          </a:prstGeom>
          <a:noFill/>
        </p:spPr>
        <p:txBody>
          <a:bodyPr wrap="square" rtlCol="0">
            <a:spAutoFit/>
          </a:bodyPr>
          <a:lstStyle/>
          <a:p>
            <a:pPr algn="ctr"/>
            <a:r>
              <a:rPr lang="en-US"/>
              <a:t>B</a:t>
            </a:r>
          </a:p>
        </p:txBody>
      </p:sp>
      <p:sp>
        <p:nvSpPr>
          <p:cNvPr id="27" name="TextBox 26"/>
          <p:cNvSpPr txBox="1"/>
          <p:nvPr/>
        </p:nvSpPr>
        <p:spPr>
          <a:xfrm>
            <a:off x="3657600" y="5257800"/>
            <a:ext cx="457200" cy="461665"/>
          </a:xfrm>
          <a:prstGeom prst="rect">
            <a:avLst/>
          </a:prstGeom>
          <a:noFill/>
        </p:spPr>
        <p:txBody>
          <a:bodyPr wrap="square" rtlCol="0">
            <a:spAutoFit/>
          </a:bodyPr>
          <a:lstStyle/>
          <a:p>
            <a:pPr algn="ctr"/>
            <a:r>
              <a:rPr lang="en-US"/>
              <a:t>X</a:t>
            </a:r>
          </a:p>
        </p:txBody>
      </p:sp>
      <p:sp>
        <p:nvSpPr>
          <p:cNvPr id="28" name="Frame 27"/>
          <p:cNvSpPr/>
          <p:nvPr/>
        </p:nvSpPr>
        <p:spPr bwMode="auto">
          <a:xfrm>
            <a:off x="6858000" y="4343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9" name="TextBox 28"/>
          <p:cNvSpPr txBox="1"/>
          <p:nvPr/>
        </p:nvSpPr>
        <p:spPr>
          <a:xfrm>
            <a:off x="7543800" y="4572000"/>
            <a:ext cx="457200" cy="461665"/>
          </a:xfrm>
          <a:prstGeom prst="rect">
            <a:avLst/>
          </a:prstGeom>
          <a:noFill/>
        </p:spPr>
        <p:txBody>
          <a:bodyPr wrap="square" rtlCol="0">
            <a:spAutoFit/>
          </a:bodyPr>
          <a:lstStyle/>
          <a:p>
            <a:pPr algn="ctr"/>
            <a:r>
              <a:rPr lang="en-US"/>
              <a:t>B</a:t>
            </a:r>
          </a:p>
        </p:txBody>
      </p:sp>
      <p:sp>
        <p:nvSpPr>
          <p:cNvPr id="30" name="TextBox 29"/>
          <p:cNvSpPr txBox="1"/>
          <p:nvPr/>
        </p:nvSpPr>
        <p:spPr>
          <a:xfrm>
            <a:off x="8153400" y="4948535"/>
            <a:ext cx="457200" cy="461665"/>
          </a:xfrm>
          <a:prstGeom prst="rect">
            <a:avLst/>
          </a:prstGeom>
          <a:noFill/>
        </p:spPr>
        <p:txBody>
          <a:bodyPr wrap="square" rtlCol="0">
            <a:spAutoFit/>
          </a:bodyPr>
          <a:lstStyle/>
          <a:p>
            <a:pPr algn="ctr"/>
            <a:r>
              <a:rPr lang="en-US"/>
              <a:t>B</a:t>
            </a:r>
          </a:p>
        </p:txBody>
      </p:sp>
      <p:sp>
        <p:nvSpPr>
          <p:cNvPr id="31" name="TextBox 30"/>
          <p:cNvSpPr txBox="1"/>
          <p:nvPr/>
        </p:nvSpPr>
        <p:spPr>
          <a:xfrm>
            <a:off x="7010400" y="4953000"/>
            <a:ext cx="457200" cy="461665"/>
          </a:xfrm>
          <a:prstGeom prst="rect">
            <a:avLst/>
          </a:prstGeom>
          <a:noFill/>
        </p:spPr>
        <p:txBody>
          <a:bodyPr wrap="square" rtlCol="0">
            <a:spAutoFit/>
          </a:bodyPr>
          <a:lstStyle/>
          <a:p>
            <a:pPr algn="ctr"/>
            <a:r>
              <a:rPr lang="en-US"/>
              <a:t>B</a:t>
            </a:r>
          </a:p>
        </p:txBody>
      </p:sp>
      <p:sp>
        <p:nvSpPr>
          <p:cNvPr id="32" name="TextBox 31"/>
          <p:cNvSpPr txBox="1"/>
          <p:nvPr/>
        </p:nvSpPr>
        <p:spPr>
          <a:xfrm>
            <a:off x="7543800" y="5257800"/>
            <a:ext cx="457200" cy="461665"/>
          </a:xfrm>
          <a:prstGeom prst="rect">
            <a:avLst/>
          </a:prstGeom>
          <a:noFill/>
        </p:spPr>
        <p:txBody>
          <a:bodyPr wrap="square" rtlCol="0">
            <a:spAutoFit/>
          </a:bodyPr>
          <a:lstStyle/>
          <a:p>
            <a:pPr algn="ctr"/>
            <a:r>
              <a:rPr lang="en-US"/>
              <a:t>X</a:t>
            </a:r>
          </a:p>
        </p:txBody>
      </p:sp>
      <p:sp>
        <p:nvSpPr>
          <p:cNvPr id="33" name="TextBox 32"/>
          <p:cNvSpPr txBox="1"/>
          <p:nvPr/>
        </p:nvSpPr>
        <p:spPr>
          <a:xfrm>
            <a:off x="5105400" y="5105400"/>
            <a:ext cx="1371600" cy="461665"/>
          </a:xfrm>
          <a:prstGeom prst="rect">
            <a:avLst/>
          </a:prstGeom>
          <a:noFill/>
        </p:spPr>
        <p:txBody>
          <a:bodyPr wrap="square" rtlCol="0">
            <a:spAutoFit/>
          </a:bodyPr>
          <a:lstStyle/>
          <a:p>
            <a:r>
              <a:rPr lang="en-US"/>
              <a:t>………...</a:t>
            </a:r>
          </a:p>
        </p:txBody>
      </p:sp>
      <p:sp>
        <p:nvSpPr>
          <p:cNvPr id="34" name="Frame 33"/>
          <p:cNvSpPr/>
          <p:nvPr/>
        </p:nvSpPr>
        <p:spPr bwMode="auto">
          <a:xfrm>
            <a:off x="2971800" y="2438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35" name="TextBox 34"/>
          <p:cNvSpPr txBox="1"/>
          <p:nvPr/>
        </p:nvSpPr>
        <p:spPr>
          <a:xfrm>
            <a:off x="3124200" y="2667000"/>
            <a:ext cx="1524000" cy="461665"/>
          </a:xfrm>
          <a:prstGeom prst="rect">
            <a:avLst/>
          </a:prstGeom>
          <a:noFill/>
        </p:spPr>
        <p:txBody>
          <a:bodyPr wrap="square" rtlCol="0">
            <a:spAutoFit/>
          </a:bodyPr>
          <a:lstStyle/>
          <a:p>
            <a:pPr algn="ctr"/>
            <a:r>
              <a:rPr lang="en-US" err="1"/>
              <a:t>p,B</a:t>
            </a:r>
            <a:endParaRPr lang="en-US"/>
          </a:p>
        </p:txBody>
      </p:sp>
      <p:sp>
        <p:nvSpPr>
          <p:cNvPr id="36" name="TextBox 35"/>
          <p:cNvSpPr txBox="1"/>
          <p:nvPr/>
        </p:nvSpPr>
        <p:spPr>
          <a:xfrm>
            <a:off x="4267200" y="3043535"/>
            <a:ext cx="457200" cy="461665"/>
          </a:xfrm>
          <a:prstGeom prst="rect">
            <a:avLst/>
          </a:prstGeom>
          <a:noFill/>
        </p:spPr>
        <p:txBody>
          <a:bodyPr wrap="square" rtlCol="0">
            <a:spAutoFit/>
          </a:bodyPr>
          <a:lstStyle/>
          <a:p>
            <a:pPr algn="ctr"/>
            <a:r>
              <a:rPr lang="en-US"/>
              <a:t>*</a:t>
            </a:r>
          </a:p>
        </p:txBody>
      </p:sp>
      <p:sp>
        <p:nvSpPr>
          <p:cNvPr id="37" name="TextBox 36"/>
          <p:cNvSpPr txBox="1"/>
          <p:nvPr/>
        </p:nvSpPr>
        <p:spPr>
          <a:xfrm>
            <a:off x="3124200" y="3048000"/>
            <a:ext cx="762000" cy="461665"/>
          </a:xfrm>
          <a:prstGeom prst="rect">
            <a:avLst/>
          </a:prstGeom>
          <a:noFill/>
        </p:spPr>
        <p:txBody>
          <a:bodyPr wrap="square" rtlCol="0">
            <a:spAutoFit/>
          </a:bodyPr>
          <a:lstStyle/>
          <a:p>
            <a:r>
              <a:rPr lang="en-US" err="1"/>
              <a:t>p,R</a:t>
            </a:r>
            <a:endParaRPr lang="en-US"/>
          </a:p>
        </p:txBody>
      </p:sp>
      <p:sp>
        <p:nvSpPr>
          <p:cNvPr id="38" name="TextBox 37"/>
          <p:cNvSpPr txBox="1"/>
          <p:nvPr/>
        </p:nvSpPr>
        <p:spPr>
          <a:xfrm>
            <a:off x="3657600" y="3352800"/>
            <a:ext cx="457200" cy="461665"/>
          </a:xfrm>
          <a:prstGeom prst="rect">
            <a:avLst/>
          </a:prstGeom>
          <a:noFill/>
        </p:spPr>
        <p:txBody>
          <a:bodyPr wrap="square" rtlCol="0">
            <a:spAutoFit/>
          </a:bodyPr>
          <a:lstStyle/>
          <a:p>
            <a:pPr algn="ctr"/>
            <a:r>
              <a:rPr lang="en-US"/>
              <a:t>B</a:t>
            </a:r>
          </a:p>
        </p:txBody>
      </p:sp>
      <p:sp>
        <p:nvSpPr>
          <p:cNvPr id="39" name="Frame 38"/>
          <p:cNvSpPr/>
          <p:nvPr/>
        </p:nvSpPr>
        <p:spPr bwMode="auto">
          <a:xfrm>
            <a:off x="6858000" y="2438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40" name="TextBox 39"/>
          <p:cNvSpPr txBox="1"/>
          <p:nvPr/>
        </p:nvSpPr>
        <p:spPr>
          <a:xfrm>
            <a:off x="7543800" y="2667000"/>
            <a:ext cx="457200" cy="461665"/>
          </a:xfrm>
          <a:prstGeom prst="rect">
            <a:avLst/>
          </a:prstGeom>
          <a:noFill/>
        </p:spPr>
        <p:txBody>
          <a:bodyPr wrap="square" rtlCol="0">
            <a:spAutoFit/>
          </a:bodyPr>
          <a:lstStyle/>
          <a:p>
            <a:pPr algn="ctr"/>
            <a:r>
              <a:rPr lang="en-US"/>
              <a:t>B</a:t>
            </a:r>
          </a:p>
        </p:txBody>
      </p:sp>
      <p:sp>
        <p:nvSpPr>
          <p:cNvPr id="41" name="TextBox 40"/>
          <p:cNvSpPr txBox="1"/>
          <p:nvPr/>
        </p:nvSpPr>
        <p:spPr>
          <a:xfrm>
            <a:off x="8153400" y="3043535"/>
            <a:ext cx="457200" cy="461665"/>
          </a:xfrm>
          <a:prstGeom prst="rect">
            <a:avLst/>
          </a:prstGeom>
          <a:noFill/>
        </p:spPr>
        <p:txBody>
          <a:bodyPr wrap="square" rtlCol="0">
            <a:spAutoFit/>
          </a:bodyPr>
          <a:lstStyle/>
          <a:p>
            <a:pPr algn="ctr"/>
            <a:r>
              <a:rPr lang="en-US"/>
              <a:t>*</a:t>
            </a:r>
          </a:p>
        </p:txBody>
      </p:sp>
      <p:sp>
        <p:nvSpPr>
          <p:cNvPr id="42" name="TextBox 41"/>
          <p:cNvSpPr txBox="1"/>
          <p:nvPr/>
        </p:nvSpPr>
        <p:spPr>
          <a:xfrm>
            <a:off x="7010400" y="3048000"/>
            <a:ext cx="457200" cy="461665"/>
          </a:xfrm>
          <a:prstGeom prst="rect">
            <a:avLst/>
          </a:prstGeom>
          <a:noFill/>
        </p:spPr>
        <p:txBody>
          <a:bodyPr wrap="square" rtlCol="0">
            <a:spAutoFit/>
          </a:bodyPr>
          <a:lstStyle/>
          <a:p>
            <a:pPr algn="ctr"/>
            <a:r>
              <a:rPr lang="en-US"/>
              <a:t>*</a:t>
            </a:r>
          </a:p>
        </p:txBody>
      </p:sp>
      <p:sp>
        <p:nvSpPr>
          <p:cNvPr id="43" name="TextBox 42"/>
          <p:cNvSpPr txBox="1"/>
          <p:nvPr/>
        </p:nvSpPr>
        <p:spPr>
          <a:xfrm>
            <a:off x="7543800" y="3352800"/>
            <a:ext cx="457200" cy="461665"/>
          </a:xfrm>
          <a:prstGeom prst="rect">
            <a:avLst/>
          </a:prstGeom>
          <a:noFill/>
        </p:spPr>
        <p:txBody>
          <a:bodyPr wrap="square" rtlCol="0">
            <a:spAutoFit/>
          </a:bodyPr>
          <a:lstStyle/>
          <a:p>
            <a:pPr algn="ctr"/>
            <a:r>
              <a:rPr lang="en-US"/>
              <a:t>B</a:t>
            </a:r>
          </a:p>
        </p:txBody>
      </p:sp>
      <p:sp>
        <p:nvSpPr>
          <p:cNvPr id="44" name="TextBox 43"/>
          <p:cNvSpPr txBox="1"/>
          <p:nvPr/>
        </p:nvSpPr>
        <p:spPr>
          <a:xfrm>
            <a:off x="5105400" y="3200400"/>
            <a:ext cx="1371600" cy="461665"/>
          </a:xfrm>
          <a:prstGeom prst="rect">
            <a:avLst/>
          </a:prstGeom>
          <a:noFill/>
        </p:spPr>
        <p:txBody>
          <a:bodyPr wrap="square" rtlCol="0">
            <a:spAutoFit/>
          </a:bodyPr>
          <a:lstStyle/>
          <a:p>
            <a:r>
              <a:rPr lang="en-US"/>
              <a:t>………...</a:t>
            </a:r>
          </a:p>
        </p:txBody>
      </p:sp>
    </p:spTree>
    <p:extLst>
      <p:ext uri="{BB962C8B-B14F-4D97-AF65-F5344CB8AC3E}">
        <p14:creationId xmlns:p14="http://schemas.microsoft.com/office/powerpoint/2010/main" val="207033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287747" name="Slide Number Placeholder 5"/>
          <p:cNvSpPr>
            <a:spLocks noGrp="1"/>
          </p:cNvSpPr>
          <p:nvPr>
            <p:ph type="sldNum" sz="quarter" idx="12"/>
          </p:nvPr>
        </p:nvSpPr>
        <p:spPr>
          <a:noFill/>
        </p:spPr>
        <p:txBody>
          <a:bodyPr/>
          <a:lstStyle/>
          <a:p>
            <a:fld id="{F8A8671B-5DB2-7F4A-AAE6-68EC132C0A19}"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287748" name="Rectangle 2"/>
          <p:cNvSpPr>
            <a:spLocks noGrp="1" noChangeArrowheads="1"/>
          </p:cNvSpPr>
          <p:nvPr>
            <p:ph type="title"/>
          </p:nvPr>
        </p:nvSpPr>
        <p:spPr/>
        <p:txBody>
          <a:bodyPr/>
          <a:lstStyle/>
          <a:p>
            <a:r>
              <a:rPr lang="en-US" dirty="0">
                <a:solidFill>
                  <a:srgbClr val="009900"/>
                </a:solidFill>
                <a:ea typeface="ＭＳ Ｐゴシック" pitchFamily="-111" charset="-128"/>
                <a:cs typeface="ＭＳ Ｐゴシック" pitchFamily="-111" charset="-128"/>
              </a:rPr>
              <a:t>Equivalence Steps</a:t>
            </a:r>
          </a:p>
        </p:txBody>
      </p:sp>
      <p:sp>
        <p:nvSpPr>
          <p:cNvPr id="287749" name="Rectangle 3"/>
          <p:cNvSpPr>
            <a:spLocks noGrp="1" noChangeArrowheads="1"/>
          </p:cNvSpPr>
          <p:nvPr>
            <p:ph type="body" idx="1"/>
          </p:nvPr>
        </p:nvSpPr>
        <p:spPr/>
        <p:txBody>
          <a:bodyPr/>
          <a:lstStyle/>
          <a:p>
            <a:r>
              <a:rPr lang="en-US" sz="2000" dirty="0">
                <a:ea typeface="ＭＳ Ｐゴシック" pitchFamily="-111" charset="-128"/>
                <a:cs typeface="ＭＳ Ｐゴシック" pitchFamily="-111" charset="-128"/>
              </a:rPr>
              <a:t>Assume we have a machine </a:t>
            </a:r>
            <a:r>
              <a:rPr lang="en-US" sz="2000" b="1" i="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in one model of computation and a mapping of </a:t>
            </a:r>
            <a:r>
              <a:rPr lang="en-US" sz="2000" b="1" i="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into a machine </a:t>
            </a:r>
            <a:r>
              <a:rPr lang="en-US" sz="2000" b="1" i="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in a second model.</a:t>
            </a:r>
          </a:p>
          <a:p>
            <a:r>
              <a:rPr lang="en-US" sz="2000" dirty="0">
                <a:ea typeface="ＭＳ Ｐゴシック" pitchFamily="-111" charset="-128"/>
                <a:cs typeface="ＭＳ Ｐゴシック" pitchFamily="-111" charset="-128"/>
              </a:rPr>
              <a:t>Assume the initial configuration of </a:t>
            </a:r>
            <a:r>
              <a:rPr lang="en-US" sz="2000" b="1" i="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is </a:t>
            </a:r>
            <a:r>
              <a:rPr lang="en-US" sz="2000" b="1" dirty="0">
                <a:ea typeface="ＭＳ Ｐゴシック" pitchFamily="-111" charset="-128"/>
                <a:cs typeface="ＭＳ Ｐゴシック" pitchFamily="-111" charset="-128"/>
              </a:rPr>
              <a:t>id</a:t>
            </a:r>
            <a:r>
              <a:rPr lang="en-US" sz="2000" b="1" baseline="-25000" dirty="0">
                <a:ea typeface="ＭＳ Ｐゴシック" pitchFamily="-111" charset="-128"/>
                <a:cs typeface="ＭＳ Ｐゴシック" pitchFamily="-111" charset="-128"/>
              </a:rPr>
              <a:t>0</a:t>
            </a:r>
            <a:r>
              <a:rPr lang="en-US" sz="2000" dirty="0">
                <a:ea typeface="ＭＳ Ｐゴシック" pitchFamily="-111" charset="-128"/>
                <a:cs typeface="ＭＳ Ｐゴシック" pitchFamily="-111" charset="-128"/>
              </a:rPr>
              <a:t> and that of </a:t>
            </a:r>
            <a:r>
              <a:rPr lang="en-US" sz="2000" b="1" i="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is </a:t>
            </a:r>
            <a:r>
              <a:rPr lang="en-US" sz="2000" b="1" dirty="0">
                <a:ea typeface="ＭＳ Ｐゴシック" pitchFamily="-111" charset="-128"/>
                <a:cs typeface="ＭＳ Ｐゴシック" pitchFamily="-111" charset="-128"/>
              </a:rPr>
              <a:t>id’</a:t>
            </a:r>
            <a:r>
              <a:rPr lang="en-US" sz="2000" b="1" baseline="-25000" dirty="0">
                <a:ea typeface="ＭＳ Ｐゴシック" pitchFamily="-111" charset="-128"/>
                <a:cs typeface="ＭＳ Ｐゴシック" pitchFamily="-111" charset="-128"/>
              </a:rPr>
              <a:t>0</a:t>
            </a:r>
            <a:r>
              <a:rPr lang="en-US" sz="2000" dirty="0">
                <a:ea typeface="ＭＳ Ｐゴシック" pitchFamily="-111" charset="-128"/>
                <a:cs typeface="ＭＳ Ｐゴシック" pitchFamily="-111" charset="-128"/>
              </a:rPr>
              <a:t> </a:t>
            </a:r>
          </a:p>
          <a:p>
            <a:r>
              <a:rPr lang="en-US" sz="2000" dirty="0">
                <a:ea typeface="ＭＳ Ｐゴシック" pitchFamily="-111" charset="-128"/>
                <a:cs typeface="ＭＳ Ｐゴシック" pitchFamily="-111" charset="-128"/>
              </a:rPr>
              <a:t>Define a mapping, </a:t>
            </a:r>
            <a:r>
              <a:rPr lang="en-US" sz="2000" b="1" dirty="0">
                <a:ea typeface="ＭＳ Ｐゴシック" pitchFamily="-111" charset="-128"/>
                <a:cs typeface="ＭＳ Ｐゴシック" pitchFamily="-111" charset="-128"/>
              </a:rPr>
              <a:t>h</a:t>
            </a:r>
            <a:r>
              <a:rPr lang="en-US" sz="2000" dirty="0">
                <a:ea typeface="ＭＳ Ｐゴシック" pitchFamily="-111" charset="-128"/>
                <a:cs typeface="ＭＳ Ｐゴシック" pitchFamily="-111" charset="-128"/>
              </a:rPr>
              <a:t>, from id’s of </a:t>
            </a:r>
            <a:r>
              <a:rPr lang="en-US" sz="2000" b="1" i="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into those of </a:t>
            </a:r>
            <a:r>
              <a:rPr lang="en-US" sz="2000" b="1" i="1" dirty="0">
                <a:ea typeface="ＭＳ Ｐゴシック" pitchFamily="-111" charset="-128"/>
                <a:cs typeface="ＭＳ Ｐゴシック" pitchFamily="-111" charset="-128"/>
              </a:rPr>
              <a:t>M’</a:t>
            </a:r>
            <a:r>
              <a:rPr lang="en-US" sz="2000" dirty="0">
                <a:ea typeface="ＭＳ Ｐゴシック" pitchFamily="-111" charset="-128"/>
                <a:cs typeface="ＭＳ Ｐゴシック" pitchFamily="-111" charset="-128"/>
              </a:rPr>
              <a:t>, such that, </a:t>
            </a:r>
            <a:br>
              <a:rPr lang="en-US" sz="2000"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R</a:t>
            </a:r>
            <a:r>
              <a:rPr lang="en-US" sz="2000" b="1" i="1" baseline="-25000" dirty="0">
                <a:ea typeface="ＭＳ Ｐゴシック" pitchFamily="-111" charset="-128"/>
                <a:cs typeface="ＭＳ Ｐゴシック" pitchFamily="-111" charset="-128"/>
              </a:rPr>
              <a:t>M</a:t>
            </a:r>
            <a:r>
              <a:rPr lang="en-US" sz="2000" b="1" dirty="0">
                <a:ea typeface="ＭＳ Ｐゴシック" pitchFamily="-111" charset="-128"/>
                <a:cs typeface="ＭＳ Ｐゴシック" pitchFamily="-111" charset="-128"/>
              </a:rPr>
              <a:t> = </a:t>
            </a:r>
            <a:r>
              <a:rPr lang="en-US" sz="2000" dirty="0">
                <a:ea typeface="ＭＳ Ｐゴシック" pitchFamily="-111" charset="-128"/>
                <a:cs typeface="ＭＳ Ｐゴシック" pitchFamily="-111" charset="-128"/>
              </a:rPr>
              <a:t>{ </a:t>
            </a:r>
            <a:r>
              <a:rPr lang="en-US" sz="2000" b="1" dirty="0">
                <a:ea typeface="ＭＳ Ｐゴシック" pitchFamily="-111" charset="-128"/>
                <a:cs typeface="ＭＳ Ｐゴシック" pitchFamily="-111" charset="-128"/>
              </a:rPr>
              <a:t>h(d) | d</a:t>
            </a:r>
            <a:r>
              <a:rPr lang="en-US" sz="2000" dirty="0">
                <a:ea typeface="ＭＳ Ｐゴシック" pitchFamily="-111" charset="-128"/>
                <a:cs typeface="ＭＳ Ｐゴシック" pitchFamily="-111" charset="-128"/>
              </a:rPr>
              <a:t> is an instance of an id of </a:t>
            </a:r>
            <a:r>
              <a:rPr lang="en-US" sz="2000" b="1" i="1" dirty="0">
                <a:ea typeface="ＭＳ Ｐゴシック" pitchFamily="-111" charset="-128"/>
                <a:cs typeface="ＭＳ Ｐゴシック" pitchFamily="-111" charset="-128"/>
              </a:rPr>
              <a:t>M </a:t>
            </a:r>
            <a:r>
              <a:rPr lang="en-US" sz="2000" dirty="0">
                <a:ea typeface="ＭＳ Ｐゴシック" pitchFamily="-111" charset="-128"/>
                <a:cs typeface="ＭＳ Ｐゴシック" pitchFamily="-111" charset="-128"/>
              </a:rPr>
              <a:t>}, and</a:t>
            </a:r>
          </a:p>
          <a:p>
            <a:pPr lvl="1"/>
            <a:r>
              <a:rPr lang="en-US" sz="2000" b="1" dirty="0"/>
              <a:t>id’</a:t>
            </a:r>
            <a:r>
              <a:rPr lang="en-US" sz="2000" b="1" baseline="-25000" dirty="0"/>
              <a:t>0</a:t>
            </a:r>
            <a:r>
              <a:rPr lang="en-US" sz="2000" b="1" dirty="0">
                <a:sym typeface="Symbol" pitchFamily="-111" charset="2"/>
              </a:rPr>
              <a:t>*</a:t>
            </a:r>
            <a:r>
              <a:rPr lang="en-US" sz="2000" b="1" i="1" baseline="-25000" dirty="0">
                <a:sym typeface="Symbol" pitchFamily="-111" charset="2"/>
              </a:rPr>
              <a:t>M’</a:t>
            </a:r>
            <a:r>
              <a:rPr lang="en-US" sz="2000" b="1" dirty="0">
                <a:sym typeface="Symbol" pitchFamily="-111" charset="2"/>
              </a:rPr>
              <a:t> h(id</a:t>
            </a:r>
            <a:r>
              <a:rPr lang="en-US" sz="2000" b="1" baseline="-25000" dirty="0">
                <a:sym typeface="Symbol" pitchFamily="-111" charset="2"/>
              </a:rPr>
              <a:t>0</a:t>
            </a:r>
            <a:r>
              <a:rPr lang="en-US" sz="2000" b="1" dirty="0">
                <a:sym typeface="Symbol" pitchFamily="-111" charset="2"/>
              </a:rPr>
              <a:t>)</a:t>
            </a:r>
            <a:r>
              <a:rPr lang="en-US" sz="2000" dirty="0">
                <a:sym typeface="Symbol" pitchFamily="-111" charset="2"/>
              </a:rPr>
              <a:t>, and </a:t>
            </a:r>
            <a:r>
              <a:rPr lang="en-US" sz="2000" b="1" dirty="0">
                <a:sym typeface="Symbol" pitchFamily="-111" charset="2"/>
              </a:rPr>
              <a:t>h(id</a:t>
            </a:r>
            <a:r>
              <a:rPr lang="en-US" sz="2000" b="1" baseline="-25000" dirty="0">
                <a:sym typeface="Symbol" pitchFamily="-111" charset="2"/>
              </a:rPr>
              <a:t>0</a:t>
            </a:r>
            <a:r>
              <a:rPr lang="en-US" sz="2000" b="1" dirty="0">
                <a:sym typeface="Symbol" pitchFamily="-111" charset="2"/>
              </a:rPr>
              <a:t>)</a:t>
            </a:r>
            <a:r>
              <a:rPr lang="en-US" sz="2000" dirty="0">
                <a:sym typeface="Symbol" pitchFamily="-111" charset="2"/>
              </a:rPr>
              <a:t> is the only member of </a:t>
            </a:r>
            <a:r>
              <a:rPr lang="en-US" sz="2000" b="1" dirty="0">
                <a:sym typeface="Symbol" pitchFamily="-111" charset="2"/>
              </a:rPr>
              <a:t>R</a:t>
            </a:r>
            <a:r>
              <a:rPr lang="en-US" sz="2000" b="1" i="1" baseline="-25000" dirty="0">
                <a:sym typeface="Symbol" pitchFamily="-111" charset="2"/>
              </a:rPr>
              <a:t>M</a:t>
            </a:r>
            <a:r>
              <a:rPr lang="en-US" sz="2000" dirty="0">
                <a:sym typeface="Symbol" pitchFamily="-111" charset="2"/>
              </a:rPr>
              <a:t> in the configurations encountered in this derivation.</a:t>
            </a:r>
          </a:p>
          <a:p>
            <a:pPr lvl="1"/>
            <a:r>
              <a:rPr lang="en-US" sz="2000" b="1" dirty="0"/>
              <a:t>h(</a:t>
            </a:r>
            <a:r>
              <a:rPr lang="en-US" sz="2000" b="1" dirty="0" err="1"/>
              <a:t>id</a:t>
            </a:r>
            <a:r>
              <a:rPr lang="en-US" sz="2000" b="1" baseline="-25000" dirty="0" err="1"/>
              <a:t>i</a:t>
            </a:r>
            <a:r>
              <a:rPr lang="en-US" sz="2000" b="1" dirty="0"/>
              <a:t>)</a:t>
            </a:r>
            <a:r>
              <a:rPr lang="en-US" sz="2000" b="1" dirty="0">
                <a:sym typeface="Symbol" pitchFamily="-111" charset="2"/>
              </a:rPr>
              <a:t></a:t>
            </a:r>
            <a:r>
              <a:rPr lang="en-US" sz="2000" b="1" baseline="30000" dirty="0">
                <a:sym typeface="Symbol" pitchFamily="-111" charset="2"/>
              </a:rPr>
              <a:t>+</a:t>
            </a:r>
            <a:r>
              <a:rPr lang="en-US" sz="2000" b="1" i="1" baseline="-25000" dirty="0">
                <a:sym typeface="Symbol" pitchFamily="-111" charset="2"/>
              </a:rPr>
              <a:t>M’</a:t>
            </a:r>
            <a:r>
              <a:rPr lang="en-US" sz="2000" b="1" dirty="0">
                <a:sym typeface="Symbol" pitchFamily="-111" charset="2"/>
              </a:rPr>
              <a:t> h(id</a:t>
            </a:r>
            <a:r>
              <a:rPr lang="en-US" sz="2000" b="1" baseline="-25000" dirty="0">
                <a:sym typeface="Symbol" pitchFamily="-111" charset="2"/>
              </a:rPr>
              <a:t>i+1</a:t>
            </a:r>
            <a:r>
              <a:rPr lang="en-US" sz="2000" b="1" dirty="0">
                <a:sym typeface="Symbol" pitchFamily="-111" charset="2"/>
              </a:rPr>
              <a:t>)</a:t>
            </a:r>
            <a:r>
              <a:rPr lang="en-US" sz="2000" dirty="0">
                <a:sym typeface="Symbol" pitchFamily="-111" charset="2"/>
              </a:rPr>
              <a:t>, </a:t>
            </a:r>
            <a:r>
              <a:rPr lang="en-US" sz="2000" b="1" dirty="0">
                <a:sym typeface="Symbol" pitchFamily="-111" charset="2"/>
              </a:rPr>
              <a:t>i0</a:t>
            </a:r>
            <a:r>
              <a:rPr lang="en-US" sz="2000" dirty="0">
                <a:sym typeface="Symbol" pitchFamily="-111" charset="2"/>
              </a:rPr>
              <a:t>, and </a:t>
            </a:r>
            <a:r>
              <a:rPr lang="en-US" sz="2000" b="1" dirty="0">
                <a:sym typeface="Symbol" pitchFamily="-111" charset="2"/>
              </a:rPr>
              <a:t>h(id</a:t>
            </a:r>
            <a:r>
              <a:rPr lang="en-US" sz="2000" b="1" baseline="-25000" dirty="0">
                <a:sym typeface="Symbol" pitchFamily="-111" charset="2"/>
              </a:rPr>
              <a:t>i+1</a:t>
            </a:r>
            <a:r>
              <a:rPr lang="en-US" sz="2000" b="1" dirty="0">
                <a:sym typeface="Symbol" pitchFamily="-111" charset="2"/>
              </a:rPr>
              <a:t>)</a:t>
            </a:r>
            <a:r>
              <a:rPr lang="en-US" sz="2000" dirty="0">
                <a:sym typeface="Symbol" pitchFamily="-111" charset="2"/>
              </a:rPr>
              <a:t> is the only member of </a:t>
            </a:r>
            <a:r>
              <a:rPr lang="en-US" sz="2000" b="1" dirty="0">
                <a:sym typeface="Symbol" pitchFamily="-111" charset="2"/>
              </a:rPr>
              <a:t>R</a:t>
            </a:r>
            <a:r>
              <a:rPr lang="en-US" sz="2000" b="1" i="1" baseline="-25000" dirty="0">
                <a:sym typeface="Symbol" pitchFamily="-111" charset="2"/>
              </a:rPr>
              <a:t>M</a:t>
            </a:r>
            <a:r>
              <a:rPr lang="en-US" sz="2000" b="1" dirty="0">
                <a:sym typeface="Symbol" pitchFamily="-111" charset="2"/>
              </a:rPr>
              <a:t> </a:t>
            </a:r>
            <a:r>
              <a:rPr lang="en-US" sz="2000" dirty="0">
                <a:sym typeface="Symbol" pitchFamily="-111" charset="2"/>
              </a:rPr>
              <a:t>in this derivation.</a:t>
            </a:r>
          </a:p>
          <a:p>
            <a:r>
              <a:rPr lang="en-US" sz="2400" dirty="0">
                <a:ea typeface="ＭＳ Ｐゴシック" pitchFamily="-111" charset="-128"/>
                <a:cs typeface="ＭＳ Ｐゴシック" pitchFamily="-111" charset="-128"/>
                <a:sym typeface="Symbol" pitchFamily="-111" charset="2"/>
              </a:rPr>
              <a:t>The above, in effect, provides an inductive proof that </a:t>
            </a:r>
          </a:p>
          <a:p>
            <a:pPr lvl="1"/>
            <a:r>
              <a:rPr lang="en-US" sz="2000" b="1" dirty="0"/>
              <a:t>id</a:t>
            </a:r>
            <a:r>
              <a:rPr lang="en-US" sz="2000" b="1" baseline="-25000" dirty="0"/>
              <a:t>0</a:t>
            </a:r>
            <a:r>
              <a:rPr lang="en-US" sz="2000" b="1" dirty="0">
                <a:sym typeface="Symbol" pitchFamily="-111" charset="2"/>
              </a:rPr>
              <a:t>*</a:t>
            </a:r>
            <a:r>
              <a:rPr lang="en-US" sz="2000" b="1" i="1" baseline="-25000" dirty="0">
                <a:sym typeface="Symbol" pitchFamily="-111" charset="2"/>
              </a:rPr>
              <a:t>M</a:t>
            </a:r>
            <a:r>
              <a:rPr lang="en-US" sz="2000" b="1" dirty="0">
                <a:sym typeface="Symbol" pitchFamily="-111" charset="2"/>
              </a:rPr>
              <a:t> id </a:t>
            </a:r>
            <a:r>
              <a:rPr lang="en-US" sz="2000" dirty="0">
                <a:sym typeface="Symbol" pitchFamily="-111" charset="2"/>
              </a:rPr>
              <a:t>implies </a:t>
            </a:r>
            <a:r>
              <a:rPr lang="en-US" sz="2000" b="1" dirty="0"/>
              <a:t>id’</a:t>
            </a:r>
            <a:r>
              <a:rPr lang="en-US" sz="2000" b="1" baseline="-25000" dirty="0"/>
              <a:t>0</a:t>
            </a:r>
            <a:r>
              <a:rPr lang="en-US" sz="2000" b="1" dirty="0">
                <a:sym typeface="Symbol" pitchFamily="-111" charset="2"/>
              </a:rPr>
              <a:t>*</a:t>
            </a:r>
            <a:r>
              <a:rPr lang="en-US" sz="2000" b="1" i="1" baseline="-25000" dirty="0">
                <a:sym typeface="Symbol" pitchFamily="-111" charset="2"/>
              </a:rPr>
              <a:t>M’</a:t>
            </a:r>
            <a:r>
              <a:rPr lang="en-US" sz="2000" b="1" dirty="0">
                <a:sym typeface="Symbol" pitchFamily="-111" charset="2"/>
              </a:rPr>
              <a:t> h(id)</a:t>
            </a:r>
            <a:r>
              <a:rPr lang="en-US" sz="2000" dirty="0">
                <a:sym typeface="Symbol" pitchFamily="-111" charset="2"/>
              </a:rPr>
              <a:t>, and</a:t>
            </a:r>
          </a:p>
          <a:p>
            <a:pPr lvl="1"/>
            <a:r>
              <a:rPr lang="en-US" sz="2000" dirty="0">
                <a:sym typeface="Symbol" pitchFamily="-111" charset="2"/>
              </a:rPr>
              <a:t>If </a:t>
            </a:r>
            <a:r>
              <a:rPr lang="en-US" sz="2000" b="1" dirty="0"/>
              <a:t>id’</a:t>
            </a:r>
            <a:r>
              <a:rPr lang="en-US" sz="2000" b="1" baseline="-25000" dirty="0"/>
              <a:t>0</a:t>
            </a:r>
            <a:r>
              <a:rPr lang="en-US" sz="2000" b="1" dirty="0">
                <a:sym typeface="Symbol" pitchFamily="-111" charset="2"/>
              </a:rPr>
              <a:t>*</a:t>
            </a:r>
            <a:r>
              <a:rPr lang="en-US" sz="2000" b="1" i="1" baseline="-25000" dirty="0">
                <a:sym typeface="Symbol" pitchFamily="-111" charset="2"/>
              </a:rPr>
              <a:t>M’</a:t>
            </a:r>
            <a:r>
              <a:rPr lang="en-US" sz="2000" b="1" dirty="0">
                <a:sym typeface="Symbol" pitchFamily="-111" charset="2"/>
              </a:rPr>
              <a:t> id’ </a:t>
            </a:r>
            <a:r>
              <a:rPr lang="en-US" sz="2000" dirty="0">
                <a:sym typeface="Symbol" pitchFamily="-111" charset="2"/>
              </a:rPr>
              <a:t>then either </a:t>
            </a:r>
            <a:r>
              <a:rPr lang="en-US" sz="2000" b="1" dirty="0"/>
              <a:t>id</a:t>
            </a:r>
            <a:r>
              <a:rPr lang="en-US" sz="2000" b="1" baseline="-25000" dirty="0"/>
              <a:t>0</a:t>
            </a:r>
            <a:r>
              <a:rPr lang="en-US" sz="2000" b="1" dirty="0">
                <a:sym typeface="Symbol" pitchFamily="-111" charset="2"/>
              </a:rPr>
              <a:t>*</a:t>
            </a:r>
            <a:r>
              <a:rPr lang="en-US" sz="2000" b="1" i="1" baseline="-25000" dirty="0">
                <a:sym typeface="Symbol" pitchFamily="-111" charset="2"/>
              </a:rPr>
              <a:t>M</a:t>
            </a:r>
            <a:r>
              <a:rPr lang="en-US" sz="2000" b="1" dirty="0">
                <a:sym typeface="Symbol" pitchFamily="-111" charset="2"/>
              </a:rPr>
              <a:t> id</a:t>
            </a:r>
            <a:r>
              <a:rPr lang="en-US" sz="2000" dirty="0">
                <a:sym typeface="Symbol" pitchFamily="-111" charset="2"/>
              </a:rPr>
              <a:t>, where </a:t>
            </a:r>
            <a:r>
              <a:rPr lang="en-US" sz="2000" b="1" dirty="0">
                <a:sym typeface="Symbol" pitchFamily="-111" charset="2"/>
              </a:rPr>
              <a:t>id’ = h(id)</a:t>
            </a:r>
            <a:r>
              <a:rPr lang="en-US" sz="2000" dirty="0">
                <a:sym typeface="Symbol" pitchFamily="-111" charset="2"/>
              </a:rPr>
              <a:t>, or </a:t>
            </a:r>
            <a:br>
              <a:rPr lang="en-US" sz="2000" dirty="0">
                <a:sym typeface="Symbol" pitchFamily="-111" charset="2"/>
              </a:rPr>
            </a:br>
            <a:r>
              <a:rPr lang="en-US" sz="2000" b="1" dirty="0">
                <a:sym typeface="Symbol" pitchFamily="-111" charset="2"/>
              </a:rPr>
              <a:t>id’  R</a:t>
            </a:r>
            <a:r>
              <a:rPr lang="en-US" sz="2000" b="1" baseline="-25000" dirty="0">
                <a:sym typeface="Symbol" pitchFamily="-111" charset="2"/>
              </a:rPr>
              <a:t>M</a:t>
            </a:r>
            <a:endParaRPr lang="en-US" sz="2000" b="1" dirty="0">
              <a:sym typeface="Symbol" pitchFamily="-111" charset="2"/>
            </a:endParaRPr>
          </a:p>
        </p:txBody>
      </p:sp>
      <p:sp>
        <p:nvSpPr>
          <p:cNvPr id="287750" name="Date Placeholder 3"/>
          <p:cNvSpPr>
            <a:spLocks noGrp="1"/>
          </p:cNvSpPr>
          <p:nvPr>
            <p:ph type="dt" sz="quarter" idx="10"/>
          </p:nvPr>
        </p:nvSpPr>
        <p:spPr>
          <a:noFill/>
        </p:spPr>
        <p:txBody>
          <a:bodyPr/>
          <a:lstStyle/>
          <a:p>
            <a:fld id="{DACC6D7A-F626-5A40-A047-DB6B5D95CB3D}"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704138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The Rest of the Story Part 1</a:t>
            </a:r>
          </a:p>
        </p:txBody>
      </p:sp>
      <p:sp>
        <p:nvSpPr>
          <p:cNvPr id="3" name="Content Placeholder 2"/>
          <p:cNvSpPr>
            <a:spLocks noGrp="1"/>
          </p:cNvSpPr>
          <p:nvPr>
            <p:ph idx="1"/>
          </p:nvPr>
        </p:nvSpPr>
        <p:spPr/>
        <p:txBody>
          <a:bodyPr/>
          <a:lstStyle/>
          <a:p>
            <a:r>
              <a:rPr lang="en-US"/>
              <a:t>Inductively we can show that, if the </a:t>
            </a:r>
            <a:r>
              <a:rPr lang="en-US" err="1"/>
              <a:t>i-th</a:t>
            </a:r>
            <a:r>
              <a:rPr lang="en-US"/>
              <a:t> row represents an infinite transcription of the Turing configuration after step </a:t>
            </a:r>
            <a:r>
              <a:rPr lang="en-US" err="1"/>
              <a:t>i</a:t>
            </a:r>
            <a:r>
              <a:rPr lang="en-US"/>
              <a:t> then the (i+1)-</a:t>
            </a:r>
            <a:r>
              <a:rPr lang="en-US" err="1"/>
              <a:t>st</a:t>
            </a:r>
            <a:r>
              <a:rPr lang="en-US"/>
              <a:t> represents such a transcription after step i+1. Since we have shown the base case, we have a successful simulation.</a:t>
            </a:r>
          </a:p>
        </p:txBody>
      </p:sp>
      <p:sp>
        <p:nvSpPr>
          <p:cNvPr id="4" name="Date Placeholder 3"/>
          <p:cNvSpPr>
            <a:spLocks noGrp="1"/>
          </p:cNvSpPr>
          <p:nvPr>
            <p:ph type="dt" sz="half" idx="10"/>
          </p:nvPr>
        </p:nvSpPr>
        <p:spPr/>
        <p:txBody>
          <a:bodyPr/>
          <a:lstStyle/>
          <a:p>
            <a:pPr>
              <a:defRPr/>
            </a:pPr>
            <a:fld id="{3E56DBA8-7F96-0A4A-95D5-21CFE0BFEBEC}"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60</a:t>
            </a:fld>
            <a:endParaRPr lang="en-US"/>
          </a:p>
        </p:txBody>
      </p:sp>
    </p:spTree>
    <p:extLst>
      <p:ext uri="{BB962C8B-B14F-4D97-AF65-F5344CB8AC3E}">
        <p14:creationId xmlns:p14="http://schemas.microsoft.com/office/powerpoint/2010/main" val="6888961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The Rest of the Story Part 2</a:t>
            </a:r>
          </a:p>
        </p:txBody>
      </p:sp>
      <p:sp>
        <p:nvSpPr>
          <p:cNvPr id="3" name="Content Placeholder 2"/>
          <p:cNvSpPr>
            <a:spLocks noGrp="1"/>
          </p:cNvSpPr>
          <p:nvPr>
            <p:ph idx="1"/>
          </p:nvPr>
        </p:nvSpPr>
        <p:spPr/>
        <p:txBody>
          <a:bodyPr/>
          <a:lstStyle/>
          <a:p>
            <a:r>
              <a:rPr lang="en-US"/>
              <a:t>Consider the case where M eventually halts when started on a blank tape in state q</a:t>
            </a:r>
            <a:r>
              <a:rPr lang="en-US" baseline="-25000"/>
              <a:t>0</a:t>
            </a:r>
            <a:r>
              <a:rPr lang="en-US"/>
              <a:t>. In this case we will reach a point where no actions fill the slots above the one representing the current state. That means that we cannot tile the plane.</a:t>
            </a:r>
          </a:p>
          <a:p>
            <a:r>
              <a:rPr lang="en-US"/>
              <a:t>If M never halts, then we can tile the plane (in the limit).</a:t>
            </a:r>
          </a:p>
        </p:txBody>
      </p:sp>
      <p:sp>
        <p:nvSpPr>
          <p:cNvPr id="4" name="Date Placeholder 3"/>
          <p:cNvSpPr>
            <a:spLocks noGrp="1"/>
          </p:cNvSpPr>
          <p:nvPr>
            <p:ph type="dt" sz="half" idx="10"/>
          </p:nvPr>
        </p:nvSpPr>
        <p:spPr/>
        <p:txBody>
          <a:bodyPr/>
          <a:lstStyle/>
          <a:p>
            <a:pPr>
              <a:defRPr/>
            </a:pPr>
            <a:fld id="{51BFF276-D4C4-D34C-A1AA-0E9DB5B27201}"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61</a:t>
            </a:fld>
            <a:endParaRPr lang="en-US"/>
          </a:p>
        </p:txBody>
      </p:sp>
    </p:spTree>
    <p:extLst>
      <p:ext uri="{BB962C8B-B14F-4D97-AF65-F5344CB8AC3E}">
        <p14:creationId xmlns:p14="http://schemas.microsoft.com/office/powerpoint/2010/main" val="11926470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The Rest of the Story Part 3</a:t>
            </a:r>
          </a:p>
        </p:txBody>
      </p:sp>
      <p:sp>
        <p:nvSpPr>
          <p:cNvPr id="3" name="Content Placeholder 2"/>
          <p:cNvSpPr>
            <a:spLocks noGrp="1"/>
          </p:cNvSpPr>
          <p:nvPr>
            <p:ph idx="1"/>
          </p:nvPr>
        </p:nvSpPr>
        <p:spPr/>
        <p:txBody>
          <a:bodyPr/>
          <a:lstStyle/>
          <a:p>
            <a:r>
              <a:rPr lang="en-US"/>
              <a:t>The consequences of Parts 1 and 2 are that Tiling the plane is as hard as the complement of the Halting problem which is co-RE Complete.</a:t>
            </a:r>
          </a:p>
          <a:p>
            <a:r>
              <a:rPr lang="en-US"/>
              <a:t>This is not surprising as this problem involves a universal quantification over all coordinates (</a:t>
            </a:r>
            <a:r>
              <a:rPr lang="en-US" err="1"/>
              <a:t>x,y</a:t>
            </a:r>
            <a:r>
              <a:rPr lang="en-US"/>
              <a:t>) in the plane.</a:t>
            </a:r>
          </a:p>
        </p:txBody>
      </p:sp>
      <p:sp>
        <p:nvSpPr>
          <p:cNvPr id="4" name="Date Placeholder 3"/>
          <p:cNvSpPr>
            <a:spLocks noGrp="1"/>
          </p:cNvSpPr>
          <p:nvPr>
            <p:ph type="dt" sz="half" idx="10"/>
          </p:nvPr>
        </p:nvSpPr>
        <p:spPr/>
        <p:txBody>
          <a:bodyPr/>
          <a:lstStyle/>
          <a:p>
            <a:pPr>
              <a:defRPr/>
            </a:pPr>
            <a:fld id="{59DEB3D0-BD88-9240-B954-7D4957D01690}"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62</a:t>
            </a:fld>
            <a:endParaRPr lang="en-US"/>
          </a:p>
        </p:txBody>
      </p:sp>
    </p:spTree>
    <p:extLst>
      <p:ext uri="{BB962C8B-B14F-4D97-AF65-F5344CB8AC3E}">
        <p14:creationId xmlns:p14="http://schemas.microsoft.com/office/powerpoint/2010/main" val="2061208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Constraints on M</a:t>
            </a:r>
          </a:p>
        </p:txBody>
      </p:sp>
      <p:sp>
        <p:nvSpPr>
          <p:cNvPr id="3" name="Content Placeholder 2"/>
          <p:cNvSpPr>
            <a:spLocks noGrp="1"/>
          </p:cNvSpPr>
          <p:nvPr>
            <p:ph idx="1"/>
          </p:nvPr>
        </p:nvSpPr>
        <p:spPr/>
        <p:txBody>
          <a:bodyPr/>
          <a:lstStyle/>
          <a:p>
            <a:r>
              <a:rPr lang="en-US" sz="2000" dirty="0"/>
              <a:t>The starting blank tape is not a real constraint as we can create M so its first actions are to write arguments on its tape.</a:t>
            </a:r>
          </a:p>
          <a:p>
            <a:r>
              <a:rPr lang="en-US" sz="2000" dirty="0"/>
              <a:t>The semi unbounded tape is not new. If you look back at Standard Turing Computing (STC), we assumed there that we never moved left of the blank preceding our first argument.</a:t>
            </a:r>
          </a:p>
          <a:p>
            <a:r>
              <a:rPr lang="en-US" sz="2000" dirty="0"/>
              <a:t>If you prefer to consider all computation based on the STC model then we add to M the simple prologue</a:t>
            </a:r>
            <a:br>
              <a:rPr lang="en-US" sz="2000" dirty="0"/>
            </a:br>
            <a:r>
              <a:rPr lang="en-US" sz="2000" dirty="0"/>
              <a:t>(R1)</a:t>
            </a:r>
            <a:r>
              <a:rPr lang="en-US" sz="2000" baseline="30000" dirty="0"/>
              <a:t>x1</a:t>
            </a:r>
            <a:r>
              <a:rPr lang="en-US" sz="2000" dirty="0"/>
              <a:t>R(R1)</a:t>
            </a:r>
            <a:r>
              <a:rPr lang="en-US" sz="2000" baseline="30000" dirty="0"/>
              <a:t>x2</a:t>
            </a:r>
            <a:r>
              <a:rPr lang="en-US" sz="2000" dirty="0"/>
              <a:t>R…(R1)</a:t>
            </a:r>
            <a:r>
              <a:rPr lang="en-US" sz="2000" baseline="30000" dirty="0" err="1"/>
              <a:t>xk</a:t>
            </a:r>
            <a:r>
              <a:rPr lang="en-US" sz="2000" dirty="0" err="1"/>
              <a:t>R</a:t>
            </a:r>
            <a:r>
              <a:rPr lang="en-US" sz="2000" dirty="0"/>
              <a:t> so the actual computation starts with a vector of x1 … </a:t>
            </a:r>
            <a:r>
              <a:rPr lang="en-US" sz="2000" dirty="0" err="1"/>
              <a:t>xk</a:t>
            </a:r>
            <a:r>
              <a:rPr lang="en-US" sz="2000" dirty="0"/>
              <a:t> on the tape and with the scanned square to the blank to right of this vector. The rest of the tape is blank.</a:t>
            </a:r>
          </a:p>
          <a:p>
            <a:r>
              <a:rPr lang="en-US" sz="2000" dirty="0"/>
              <a:t>Think about how, in the preceding pages, you could actually start the tiling in this configuration.</a:t>
            </a:r>
          </a:p>
          <a:p>
            <a:endParaRPr lang="en-US" sz="2000" dirty="0"/>
          </a:p>
          <a:p>
            <a:endParaRPr lang="en-US" sz="2000" dirty="0"/>
          </a:p>
        </p:txBody>
      </p:sp>
      <p:sp>
        <p:nvSpPr>
          <p:cNvPr id="4" name="Date Placeholder 3"/>
          <p:cNvSpPr>
            <a:spLocks noGrp="1"/>
          </p:cNvSpPr>
          <p:nvPr>
            <p:ph type="dt" sz="half" idx="10"/>
          </p:nvPr>
        </p:nvSpPr>
        <p:spPr/>
        <p:txBody>
          <a:bodyPr/>
          <a:lstStyle/>
          <a:p>
            <a:pPr>
              <a:defRPr/>
            </a:pPr>
            <a:fld id="{8F3D37BE-BEB3-AA47-8A92-94F450CF74F1}"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63</a:t>
            </a:fld>
            <a:endParaRPr lang="en-US"/>
          </a:p>
        </p:txBody>
      </p:sp>
    </p:spTree>
    <p:extLst>
      <p:ext uri="{BB962C8B-B14F-4D97-AF65-F5344CB8AC3E}">
        <p14:creationId xmlns:p14="http://schemas.microsoft.com/office/powerpoint/2010/main" val="3819865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Bounded Tiling Problem #1</a:t>
            </a:r>
          </a:p>
        </p:txBody>
      </p:sp>
      <p:sp>
        <p:nvSpPr>
          <p:cNvPr id="3" name="Content Placeholder 2"/>
          <p:cNvSpPr>
            <a:spLocks noGrp="1"/>
          </p:cNvSpPr>
          <p:nvPr>
            <p:ph idx="1"/>
          </p:nvPr>
        </p:nvSpPr>
        <p:spPr/>
        <p:txBody>
          <a:bodyPr/>
          <a:lstStyle/>
          <a:p>
            <a:r>
              <a:rPr lang="en-US" sz="2200"/>
              <a:t>Consider a slight change to our machine M. First, it is non-deterministic, so our transition function maps to sets.</a:t>
            </a:r>
          </a:p>
          <a:p>
            <a:r>
              <a:rPr lang="en-US" sz="2200"/>
              <a:t>Second, we add two auxiliary states </a:t>
            </a:r>
            <a:br>
              <a:rPr lang="en-US" sz="2200"/>
            </a:br>
            <a:r>
              <a:rPr lang="en-US" sz="2200"/>
              <a:t>{</a:t>
            </a:r>
            <a:r>
              <a:rPr lang="en-US" sz="2200" err="1"/>
              <a:t>q</a:t>
            </a:r>
            <a:r>
              <a:rPr lang="en-US" sz="2200" baseline="-25000" err="1"/>
              <a:t>a</a:t>
            </a:r>
            <a:r>
              <a:rPr lang="en-US" sz="2200"/>
              <a:t>, </a:t>
            </a:r>
            <a:r>
              <a:rPr lang="en-US" sz="2200" err="1"/>
              <a:t>q</a:t>
            </a:r>
            <a:r>
              <a:rPr lang="en-US" sz="2200" baseline="-25000" err="1"/>
              <a:t>r</a:t>
            </a:r>
            <a:r>
              <a:rPr lang="en-US" sz="2200"/>
              <a:t>}, where </a:t>
            </a:r>
            <a:r>
              <a:rPr lang="en-US" sz="2200" err="1"/>
              <a:t>q</a:t>
            </a:r>
            <a:r>
              <a:rPr lang="en-US" sz="2200" baseline="-25000" err="1"/>
              <a:t>a</a:t>
            </a:r>
            <a:r>
              <a:rPr lang="en-US" sz="2200"/>
              <a:t> is our only accept state and </a:t>
            </a:r>
            <a:r>
              <a:rPr lang="en-US" sz="2200" err="1"/>
              <a:t>q</a:t>
            </a:r>
            <a:r>
              <a:rPr lang="en-US" sz="2200" baseline="-25000" err="1"/>
              <a:t>r</a:t>
            </a:r>
            <a:r>
              <a:rPr lang="en-US" sz="2200"/>
              <a:t> is our only reject state.</a:t>
            </a:r>
          </a:p>
          <a:p>
            <a:r>
              <a:rPr lang="en-US" sz="2200"/>
              <a:t>We make it so the reject state has no successor states, but the accept state always transitions back to itself rewriting the scanned square unchanged.</a:t>
            </a:r>
          </a:p>
          <a:p>
            <a:r>
              <a:rPr lang="en-US" sz="2200"/>
              <a:t>We also assume our machine accepts or rejects in at most </a:t>
            </a:r>
            <a:r>
              <a:rPr lang="en-US" sz="2200" err="1"/>
              <a:t>n</a:t>
            </a:r>
            <a:r>
              <a:rPr lang="en-US" sz="2200" baseline="30000" err="1"/>
              <a:t>k</a:t>
            </a:r>
            <a:r>
              <a:rPr lang="en-US" sz="2200"/>
              <a:t> steps, where n is the length of its starting input which is written immediately to the right of the initial scanned square.</a:t>
            </a:r>
          </a:p>
        </p:txBody>
      </p:sp>
      <p:sp>
        <p:nvSpPr>
          <p:cNvPr id="4" name="Date Placeholder 3"/>
          <p:cNvSpPr>
            <a:spLocks noGrp="1"/>
          </p:cNvSpPr>
          <p:nvPr>
            <p:ph type="dt" sz="half" idx="10"/>
          </p:nvPr>
        </p:nvSpPr>
        <p:spPr/>
        <p:txBody>
          <a:bodyPr/>
          <a:lstStyle/>
          <a:p>
            <a:pPr>
              <a:defRPr/>
            </a:pPr>
            <a:fld id="{3CCE0665-AF12-3D4F-A1B6-C4AC7597982E}"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64</a:t>
            </a:fld>
            <a:endParaRPr lang="en-US"/>
          </a:p>
        </p:txBody>
      </p:sp>
    </p:spTree>
    <p:extLst>
      <p:ext uri="{BB962C8B-B14F-4D97-AF65-F5344CB8AC3E}">
        <p14:creationId xmlns:p14="http://schemas.microsoft.com/office/powerpoint/2010/main" val="12190224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Bounded Tiling Problem #2</a:t>
            </a:r>
          </a:p>
        </p:txBody>
      </p:sp>
      <p:sp>
        <p:nvSpPr>
          <p:cNvPr id="3" name="Content Placeholder 2"/>
          <p:cNvSpPr>
            <a:spLocks noGrp="1"/>
          </p:cNvSpPr>
          <p:nvPr>
            <p:ph idx="1"/>
          </p:nvPr>
        </p:nvSpPr>
        <p:spPr/>
        <p:txBody>
          <a:bodyPr/>
          <a:lstStyle/>
          <a:p>
            <a:r>
              <a:rPr lang="en-US" sz="2800"/>
              <a:t>We limit our rows and column to be of size </a:t>
            </a:r>
            <a:br>
              <a:rPr lang="en-US" sz="2800"/>
            </a:br>
            <a:r>
              <a:rPr lang="en-US" sz="2800"/>
              <a:t>n</a:t>
            </a:r>
            <a:r>
              <a:rPr lang="en-US" sz="2800" baseline="30000"/>
              <a:t>k</a:t>
            </a:r>
            <a:r>
              <a:rPr lang="en-US" sz="2800"/>
              <a:t>+1. We change our initial condition of the tape to start with the input to M. Thus, it looks like</a:t>
            </a:r>
          </a:p>
          <a:p>
            <a:endParaRPr lang="en-US" sz="2800"/>
          </a:p>
          <a:p>
            <a:endParaRPr lang="en-US" sz="2800"/>
          </a:p>
          <a:p>
            <a:endParaRPr lang="en-US" sz="2800"/>
          </a:p>
          <a:p>
            <a:endParaRPr lang="en-US" sz="2800"/>
          </a:p>
          <a:p>
            <a:r>
              <a:rPr lang="en-US" sz="2400"/>
              <a:t>Note that there are </a:t>
            </a:r>
            <a:r>
              <a:rPr lang="en-US" sz="2400" err="1"/>
              <a:t>n</a:t>
            </a:r>
            <a:r>
              <a:rPr lang="en-US" sz="2400" baseline="30000" err="1"/>
              <a:t>k</a:t>
            </a:r>
            <a:r>
              <a:rPr lang="en-US" sz="2400"/>
              <a:t> – n of these blank representations at the end. But we really only need the first.</a:t>
            </a:r>
          </a:p>
          <a:p>
            <a:endParaRPr lang="en-US" sz="2800"/>
          </a:p>
          <a:p>
            <a:endParaRPr lang="en-US"/>
          </a:p>
          <a:p>
            <a:endParaRPr lang="en-US"/>
          </a:p>
        </p:txBody>
      </p:sp>
      <p:sp>
        <p:nvSpPr>
          <p:cNvPr id="4" name="Date Placeholder 3"/>
          <p:cNvSpPr>
            <a:spLocks noGrp="1"/>
          </p:cNvSpPr>
          <p:nvPr>
            <p:ph type="dt" sz="half" idx="10"/>
          </p:nvPr>
        </p:nvSpPr>
        <p:spPr/>
        <p:txBody>
          <a:bodyPr/>
          <a:lstStyle/>
          <a:p>
            <a:pPr>
              <a:defRPr/>
            </a:pPr>
            <a:fld id="{7B3997E2-C672-E346-A3E7-6FC8445D4A11}"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65</a:t>
            </a:fld>
            <a:endParaRPr lang="en-US"/>
          </a:p>
        </p:txBody>
      </p:sp>
      <p:sp>
        <p:nvSpPr>
          <p:cNvPr id="7" name="Frame 6"/>
          <p:cNvSpPr/>
          <p:nvPr/>
        </p:nvSpPr>
        <p:spPr bwMode="auto">
          <a:xfrm>
            <a:off x="228600" y="3200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8" name="TextBox 7"/>
          <p:cNvSpPr txBox="1"/>
          <p:nvPr/>
        </p:nvSpPr>
        <p:spPr>
          <a:xfrm>
            <a:off x="457200" y="3429000"/>
            <a:ext cx="1447800" cy="461665"/>
          </a:xfrm>
          <a:prstGeom prst="rect">
            <a:avLst/>
          </a:prstGeom>
          <a:noFill/>
        </p:spPr>
        <p:txBody>
          <a:bodyPr wrap="square" rtlCol="0">
            <a:spAutoFit/>
          </a:bodyPr>
          <a:lstStyle/>
          <a:p>
            <a:pPr algn="ctr"/>
            <a:r>
              <a:rPr lang="en-US"/>
              <a:t>q</a:t>
            </a:r>
            <a:r>
              <a:rPr lang="en-US" baseline="-25000"/>
              <a:t>0</a:t>
            </a:r>
            <a:r>
              <a:rPr lang="en-US"/>
              <a:t>,YB</a:t>
            </a:r>
          </a:p>
        </p:txBody>
      </p:sp>
      <p:sp>
        <p:nvSpPr>
          <p:cNvPr id="9" name="TextBox 8"/>
          <p:cNvSpPr txBox="1"/>
          <p:nvPr/>
        </p:nvSpPr>
        <p:spPr>
          <a:xfrm>
            <a:off x="1219200" y="3805535"/>
            <a:ext cx="762000" cy="461665"/>
          </a:xfrm>
          <a:prstGeom prst="rect">
            <a:avLst/>
          </a:prstGeom>
          <a:noFill/>
        </p:spPr>
        <p:txBody>
          <a:bodyPr wrap="square" rtlCol="0">
            <a:spAutoFit/>
          </a:bodyPr>
          <a:lstStyle/>
          <a:p>
            <a:pPr algn="r"/>
            <a:r>
              <a:rPr lang="en-US"/>
              <a:t>B</a:t>
            </a:r>
          </a:p>
        </p:txBody>
      </p:sp>
      <p:sp>
        <p:nvSpPr>
          <p:cNvPr id="10" name="TextBox 9"/>
          <p:cNvSpPr txBox="1"/>
          <p:nvPr/>
        </p:nvSpPr>
        <p:spPr>
          <a:xfrm>
            <a:off x="381000" y="3810000"/>
            <a:ext cx="838200" cy="461665"/>
          </a:xfrm>
          <a:prstGeom prst="rect">
            <a:avLst/>
          </a:prstGeom>
          <a:noFill/>
        </p:spPr>
        <p:txBody>
          <a:bodyPr wrap="square" rtlCol="0">
            <a:spAutoFit/>
          </a:bodyPr>
          <a:lstStyle/>
          <a:p>
            <a:r>
              <a:rPr lang="en-US"/>
              <a:t>Y</a:t>
            </a:r>
          </a:p>
        </p:txBody>
      </p:sp>
      <p:sp>
        <p:nvSpPr>
          <p:cNvPr id="11" name="TextBox 10"/>
          <p:cNvSpPr txBox="1"/>
          <p:nvPr/>
        </p:nvSpPr>
        <p:spPr>
          <a:xfrm>
            <a:off x="457200" y="4114800"/>
            <a:ext cx="1447800" cy="461665"/>
          </a:xfrm>
          <a:prstGeom prst="rect">
            <a:avLst/>
          </a:prstGeom>
          <a:noFill/>
        </p:spPr>
        <p:txBody>
          <a:bodyPr wrap="square" rtlCol="0">
            <a:spAutoFit/>
          </a:bodyPr>
          <a:lstStyle/>
          <a:p>
            <a:pPr algn="ctr"/>
            <a:r>
              <a:rPr lang="en-US"/>
              <a:t>X</a:t>
            </a:r>
          </a:p>
        </p:txBody>
      </p:sp>
      <p:sp>
        <p:nvSpPr>
          <p:cNvPr id="12" name="Frame 11"/>
          <p:cNvSpPr/>
          <p:nvPr/>
        </p:nvSpPr>
        <p:spPr bwMode="auto">
          <a:xfrm>
            <a:off x="2362200" y="3200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3" name="TextBox 12"/>
          <p:cNvSpPr txBox="1"/>
          <p:nvPr/>
        </p:nvSpPr>
        <p:spPr>
          <a:xfrm>
            <a:off x="2590800" y="3429000"/>
            <a:ext cx="1447800" cy="369332"/>
          </a:xfrm>
          <a:prstGeom prst="rect">
            <a:avLst/>
          </a:prstGeom>
          <a:noFill/>
        </p:spPr>
        <p:txBody>
          <a:bodyPr wrap="square" rtlCol="0">
            <a:spAutoFit/>
          </a:bodyPr>
          <a:lstStyle/>
          <a:p>
            <a:pPr algn="ctr"/>
            <a:r>
              <a:rPr lang="en-US"/>
              <a:t>x</a:t>
            </a:r>
            <a:r>
              <a:rPr lang="en-US" baseline="-25000"/>
              <a:t>1</a:t>
            </a:r>
          </a:p>
        </p:txBody>
      </p:sp>
      <p:sp>
        <p:nvSpPr>
          <p:cNvPr id="14" name="TextBox 13"/>
          <p:cNvSpPr txBox="1"/>
          <p:nvPr/>
        </p:nvSpPr>
        <p:spPr>
          <a:xfrm>
            <a:off x="3657600" y="3805535"/>
            <a:ext cx="457200" cy="461665"/>
          </a:xfrm>
          <a:prstGeom prst="rect">
            <a:avLst/>
          </a:prstGeom>
          <a:noFill/>
        </p:spPr>
        <p:txBody>
          <a:bodyPr wrap="square" rtlCol="0">
            <a:spAutoFit/>
          </a:bodyPr>
          <a:lstStyle/>
          <a:p>
            <a:pPr algn="ctr"/>
            <a:r>
              <a:rPr lang="en-US"/>
              <a:t>B</a:t>
            </a:r>
          </a:p>
        </p:txBody>
      </p:sp>
      <p:sp>
        <p:nvSpPr>
          <p:cNvPr id="15" name="TextBox 14"/>
          <p:cNvSpPr txBox="1"/>
          <p:nvPr/>
        </p:nvSpPr>
        <p:spPr>
          <a:xfrm>
            <a:off x="2514600" y="3810000"/>
            <a:ext cx="457200" cy="461665"/>
          </a:xfrm>
          <a:prstGeom prst="rect">
            <a:avLst/>
          </a:prstGeom>
          <a:noFill/>
        </p:spPr>
        <p:txBody>
          <a:bodyPr wrap="square" rtlCol="0">
            <a:spAutoFit/>
          </a:bodyPr>
          <a:lstStyle/>
          <a:p>
            <a:pPr algn="ctr"/>
            <a:r>
              <a:rPr lang="en-US"/>
              <a:t>B</a:t>
            </a:r>
          </a:p>
        </p:txBody>
      </p:sp>
      <p:sp>
        <p:nvSpPr>
          <p:cNvPr id="16" name="TextBox 15"/>
          <p:cNvSpPr txBox="1"/>
          <p:nvPr/>
        </p:nvSpPr>
        <p:spPr>
          <a:xfrm>
            <a:off x="3048000" y="4114800"/>
            <a:ext cx="457200" cy="461665"/>
          </a:xfrm>
          <a:prstGeom prst="rect">
            <a:avLst/>
          </a:prstGeom>
          <a:noFill/>
        </p:spPr>
        <p:txBody>
          <a:bodyPr wrap="square" rtlCol="0">
            <a:spAutoFit/>
          </a:bodyPr>
          <a:lstStyle/>
          <a:p>
            <a:pPr algn="ctr"/>
            <a:r>
              <a:rPr lang="en-US"/>
              <a:t>X</a:t>
            </a:r>
          </a:p>
        </p:txBody>
      </p:sp>
      <p:sp>
        <p:nvSpPr>
          <p:cNvPr id="17" name="Frame 16"/>
          <p:cNvSpPr/>
          <p:nvPr/>
        </p:nvSpPr>
        <p:spPr bwMode="auto">
          <a:xfrm>
            <a:off x="7010400" y="3200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18" name="TextBox 17"/>
          <p:cNvSpPr txBox="1"/>
          <p:nvPr/>
        </p:nvSpPr>
        <p:spPr>
          <a:xfrm>
            <a:off x="7696200" y="3429000"/>
            <a:ext cx="457200" cy="461665"/>
          </a:xfrm>
          <a:prstGeom prst="rect">
            <a:avLst/>
          </a:prstGeom>
          <a:noFill/>
        </p:spPr>
        <p:txBody>
          <a:bodyPr wrap="square" rtlCol="0">
            <a:spAutoFit/>
          </a:bodyPr>
          <a:lstStyle/>
          <a:p>
            <a:pPr algn="ctr"/>
            <a:r>
              <a:rPr lang="en-US"/>
              <a:t>B</a:t>
            </a:r>
          </a:p>
        </p:txBody>
      </p:sp>
      <p:sp>
        <p:nvSpPr>
          <p:cNvPr id="19" name="TextBox 18"/>
          <p:cNvSpPr txBox="1"/>
          <p:nvPr/>
        </p:nvSpPr>
        <p:spPr>
          <a:xfrm>
            <a:off x="8305800" y="3805535"/>
            <a:ext cx="457200" cy="461665"/>
          </a:xfrm>
          <a:prstGeom prst="rect">
            <a:avLst/>
          </a:prstGeom>
          <a:noFill/>
        </p:spPr>
        <p:txBody>
          <a:bodyPr wrap="square" rtlCol="0">
            <a:spAutoFit/>
          </a:bodyPr>
          <a:lstStyle/>
          <a:p>
            <a:pPr algn="ctr"/>
            <a:r>
              <a:rPr lang="en-US"/>
              <a:t>B</a:t>
            </a:r>
          </a:p>
        </p:txBody>
      </p:sp>
      <p:sp>
        <p:nvSpPr>
          <p:cNvPr id="20" name="TextBox 19"/>
          <p:cNvSpPr txBox="1"/>
          <p:nvPr/>
        </p:nvSpPr>
        <p:spPr>
          <a:xfrm>
            <a:off x="7162800" y="3810000"/>
            <a:ext cx="457200" cy="461665"/>
          </a:xfrm>
          <a:prstGeom prst="rect">
            <a:avLst/>
          </a:prstGeom>
          <a:noFill/>
        </p:spPr>
        <p:txBody>
          <a:bodyPr wrap="square" rtlCol="0">
            <a:spAutoFit/>
          </a:bodyPr>
          <a:lstStyle/>
          <a:p>
            <a:pPr algn="ctr"/>
            <a:r>
              <a:rPr lang="en-US"/>
              <a:t>B</a:t>
            </a:r>
          </a:p>
        </p:txBody>
      </p:sp>
      <p:sp>
        <p:nvSpPr>
          <p:cNvPr id="21" name="TextBox 20"/>
          <p:cNvSpPr txBox="1"/>
          <p:nvPr/>
        </p:nvSpPr>
        <p:spPr>
          <a:xfrm>
            <a:off x="7696200" y="4114800"/>
            <a:ext cx="457200" cy="461665"/>
          </a:xfrm>
          <a:prstGeom prst="rect">
            <a:avLst/>
          </a:prstGeom>
          <a:noFill/>
        </p:spPr>
        <p:txBody>
          <a:bodyPr wrap="square" rtlCol="0">
            <a:spAutoFit/>
          </a:bodyPr>
          <a:lstStyle/>
          <a:p>
            <a:pPr algn="ctr"/>
            <a:r>
              <a:rPr lang="en-US"/>
              <a:t>X</a:t>
            </a:r>
          </a:p>
        </p:txBody>
      </p:sp>
      <p:sp>
        <p:nvSpPr>
          <p:cNvPr id="22" name="TextBox 21"/>
          <p:cNvSpPr txBox="1"/>
          <p:nvPr/>
        </p:nvSpPr>
        <p:spPr>
          <a:xfrm>
            <a:off x="4343400" y="3962400"/>
            <a:ext cx="533400" cy="461665"/>
          </a:xfrm>
          <a:prstGeom prst="rect">
            <a:avLst/>
          </a:prstGeom>
          <a:noFill/>
        </p:spPr>
        <p:txBody>
          <a:bodyPr wrap="square" rtlCol="0">
            <a:spAutoFit/>
          </a:bodyPr>
          <a:lstStyle/>
          <a:p>
            <a:r>
              <a:rPr lang="en-US"/>
              <a:t>…</a:t>
            </a:r>
          </a:p>
        </p:txBody>
      </p:sp>
      <p:sp>
        <p:nvSpPr>
          <p:cNvPr id="23" name="Frame 22"/>
          <p:cNvSpPr/>
          <p:nvPr/>
        </p:nvSpPr>
        <p:spPr bwMode="auto">
          <a:xfrm>
            <a:off x="4800600" y="3200400"/>
            <a:ext cx="1905000" cy="1600200"/>
          </a:xfrm>
          <a:prstGeom prst="frame">
            <a:avLst/>
          </a:prstGeom>
          <a:solidFill>
            <a:schemeClr val="accent1"/>
          </a:solidFill>
          <a:ln w="9525" cap="flat" cmpd="sng" algn="ctr">
            <a:solidFill>
              <a:schemeClr val="tx1"/>
            </a:solidFill>
            <a:prstDash val="solid"/>
            <a:round/>
            <a:headEnd type="none" w="med" len="med"/>
            <a:tailEnd type="none" w="med" len="med"/>
          </a:ln>
          <a:effectLst/>
        </p:spPr>
        <p:txBody>
          <a:bodyPr/>
          <a:lstStyle/>
          <a:p>
            <a:endParaRPr lang="en-US"/>
          </a:p>
        </p:txBody>
      </p:sp>
      <p:sp>
        <p:nvSpPr>
          <p:cNvPr id="24" name="TextBox 23"/>
          <p:cNvSpPr txBox="1"/>
          <p:nvPr/>
        </p:nvSpPr>
        <p:spPr>
          <a:xfrm>
            <a:off x="5029200" y="3429000"/>
            <a:ext cx="1447800" cy="461665"/>
          </a:xfrm>
          <a:prstGeom prst="rect">
            <a:avLst/>
          </a:prstGeom>
          <a:noFill/>
        </p:spPr>
        <p:txBody>
          <a:bodyPr wrap="square" rtlCol="0">
            <a:spAutoFit/>
          </a:bodyPr>
          <a:lstStyle/>
          <a:p>
            <a:pPr algn="ctr"/>
            <a:r>
              <a:rPr lang="en-US" err="1"/>
              <a:t>x</a:t>
            </a:r>
            <a:r>
              <a:rPr lang="en-US" baseline="-25000" err="1"/>
              <a:t>n</a:t>
            </a:r>
            <a:endParaRPr lang="en-US" baseline="-25000"/>
          </a:p>
        </p:txBody>
      </p:sp>
      <p:sp>
        <p:nvSpPr>
          <p:cNvPr id="25" name="TextBox 24"/>
          <p:cNvSpPr txBox="1"/>
          <p:nvPr/>
        </p:nvSpPr>
        <p:spPr>
          <a:xfrm>
            <a:off x="6096000" y="3805535"/>
            <a:ext cx="457200" cy="461665"/>
          </a:xfrm>
          <a:prstGeom prst="rect">
            <a:avLst/>
          </a:prstGeom>
          <a:noFill/>
        </p:spPr>
        <p:txBody>
          <a:bodyPr wrap="square" rtlCol="0">
            <a:spAutoFit/>
          </a:bodyPr>
          <a:lstStyle/>
          <a:p>
            <a:pPr algn="ctr"/>
            <a:r>
              <a:rPr lang="en-US"/>
              <a:t>B</a:t>
            </a:r>
          </a:p>
        </p:txBody>
      </p:sp>
      <p:sp>
        <p:nvSpPr>
          <p:cNvPr id="26" name="TextBox 25"/>
          <p:cNvSpPr txBox="1"/>
          <p:nvPr/>
        </p:nvSpPr>
        <p:spPr>
          <a:xfrm>
            <a:off x="4953000" y="3810000"/>
            <a:ext cx="457200" cy="461665"/>
          </a:xfrm>
          <a:prstGeom prst="rect">
            <a:avLst/>
          </a:prstGeom>
          <a:noFill/>
        </p:spPr>
        <p:txBody>
          <a:bodyPr wrap="square" rtlCol="0">
            <a:spAutoFit/>
          </a:bodyPr>
          <a:lstStyle/>
          <a:p>
            <a:pPr algn="ctr"/>
            <a:r>
              <a:rPr lang="en-US"/>
              <a:t>B</a:t>
            </a:r>
          </a:p>
        </p:txBody>
      </p:sp>
      <p:sp>
        <p:nvSpPr>
          <p:cNvPr id="27" name="TextBox 26"/>
          <p:cNvSpPr txBox="1"/>
          <p:nvPr/>
        </p:nvSpPr>
        <p:spPr>
          <a:xfrm>
            <a:off x="5486400" y="4114800"/>
            <a:ext cx="457200" cy="461665"/>
          </a:xfrm>
          <a:prstGeom prst="rect">
            <a:avLst/>
          </a:prstGeom>
          <a:noFill/>
        </p:spPr>
        <p:txBody>
          <a:bodyPr wrap="square" rtlCol="0">
            <a:spAutoFit/>
          </a:bodyPr>
          <a:lstStyle/>
          <a:p>
            <a:pPr algn="ctr"/>
            <a:r>
              <a:rPr lang="en-US"/>
              <a:t>X</a:t>
            </a:r>
          </a:p>
        </p:txBody>
      </p:sp>
      <p:sp>
        <p:nvSpPr>
          <p:cNvPr id="28" name="TextBox 27"/>
          <p:cNvSpPr txBox="1"/>
          <p:nvPr/>
        </p:nvSpPr>
        <p:spPr>
          <a:xfrm>
            <a:off x="6629400" y="3962400"/>
            <a:ext cx="533400" cy="461665"/>
          </a:xfrm>
          <a:prstGeom prst="rect">
            <a:avLst/>
          </a:prstGeom>
          <a:noFill/>
        </p:spPr>
        <p:txBody>
          <a:bodyPr wrap="square" rtlCol="0">
            <a:spAutoFit/>
          </a:bodyPr>
          <a:lstStyle/>
          <a:p>
            <a:r>
              <a:rPr lang="en-US"/>
              <a:t>…</a:t>
            </a:r>
          </a:p>
        </p:txBody>
      </p:sp>
    </p:spTree>
    <p:extLst>
      <p:ext uri="{BB962C8B-B14F-4D97-AF65-F5344CB8AC3E}">
        <p14:creationId xmlns:p14="http://schemas.microsoft.com/office/powerpoint/2010/main" val="11161735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Bounded Tiling Problem #3</a:t>
            </a:r>
          </a:p>
        </p:txBody>
      </p:sp>
      <p:sp>
        <p:nvSpPr>
          <p:cNvPr id="3" name="Content Placeholder 2"/>
          <p:cNvSpPr>
            <a:spLocks noGrp="1"/>
          </p:cNvSpPr>
          <p:nvPr>
            <p:ph idx="1"/>
          </p:nvPr>
        </p:nvSpPr>
        <p:spPr/>
        <p:txBody>
          <a:bodyPr/>
          <a:lstStyle/>
          <a:p>
            <a:r>
              <a:rPr lang="en-US" sz="2000"/>
              <a:t>The finitely bounded Tiling Problem we just described mimics the operation of any given </a:t>
            </a:r>
            <a:r>
              <a:rPr lang="en-US" sz="2000" err="1"/>
              <a:t>polynomially</a:t>
            </a:r>
            <a:r>
              <a:rPr lang="en-US" sz="2000"/>
              <a:t>-bounded non-deterministic Turing machine. </a:t>
            </a:r>
          </a:p>
          <a:p>
            <a:r>
              <a:rPr lang="en-US" sz="2000"/>
              <a:t>This machine can tile the finite plane of size </a:t>
            </a:r>
            <a:br>
              <a:rPr lang="en-US" sz="2000"/>
            </a:br>
            <a:r>
              <a:rPr lang="en-US" sz="2000"/>
              <a:t>(n</a:t>
            </a:r>
            <a:r>
              <a:rPr lang="en-US" sz="2000" baseline="30000"/>
              <a:t>k</a:t>
            </a:r>
            <a:r>
              <a:rPr lang="en-US" sz="2000"/>
              <a:t>+1) * (n</a:t>
            </a:r>
            <a:r>
              <a:rPr lang="en-US" sz="2000" baseline="30000"/>
              <a:t>k</a:t>
            </a:r>
            <a:r>
              <a:rPr lang="en-US" sz="2000"/>
              <a:t>+1) just in case the initial string is accepted in </a:t>
            </a:r>
            <a:r>
              <a:rPr lang="en-US" sz="2000" err="1"/>
              <a:t>n</a:t>
            </a:r>
            <a:r>
              <a:rPr lang="en-US" sz="2000" baseline="30000" err="1"/>
              <a:t>k</a:t>
            </a:r>
            <a:r>
              <a:rPr lang="en-US" sz="2000"/>
              <a:t> or fewer steps on some path. </a:t>
            </a:r>
          </a:p>
          <a:p>
            <a:r>
              <a:rPr lang="en-US" sz="2000"/>
              <a:t>If the string is not accepted then we will hit a reject state on all paths and never complete tiling.</a:t>
            </a:r>
          </a:p>
          <a:p>
            <a:r>
              <a:rPr lang="en-US" sz="2000"/>
              <a:t>This shows that the bounded tiling problem is NP-Hard</a:t>
            </a:r>
          </a:p>
          <a:p>
            <a:r>
              <a:rPr lang="en-US" sz="2000"/>
              <a:t>Is it in NP? Yes. How? Well, we can be shown a tiling (posed solution takes space polynomial in n) and check it for completeness and consistency (this takes linear time in terms of proposed solution). Thus, we can verify the solution in time polynomial in n.</a:t>
            </a:r>
          </a:p>
        </p:txBody>
      </p:sp>
      <p:sp>
        <p:nvSpPr>
          <p:cNvPr id="4" name="Date Placeholder 3"/>
          <p:cNvSpPr>
            <a:spLocks noGrp="1"/>
          </p:cNvSpPr>
          <p:nvPr>
            <p:ph type="dt" sz="half" idx="10"/>
          </p:nvPr>
        </p:nvSpPr>
        <p:spPr/>
        <p:txBody>
          <a:bodyPr/>
          <a:lstStyle/>
          <a:p>
            <a:pPr>
              <a:defRPr/>
            </a:pPr>
            <a:fld id="{CDA2AB44-027F-CE45-B88F-F9F26E421224}"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66</a:t>
            </a:fld>
            <a:endParaRPr lang="en-US"/>
          </a:p>
        </p:txBody>
      </p:sp>
    </p:spTree>
    <p:extLst>
      <p:ext uri="{BB962C8B-B14F-4D97-AF65-F5344CB8AC3E}">
        <p14:creationId xmlns:p14="http://schemas.microsoft.com/office/powerpoint/2010/main" val="12584756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A Final Comment on Tiling</a:t>
            </a:r>
          </a:p>
        </p:txBody>
      </p:sp>
      <p:sp>
        <p:nvSpPr>
          <p:cNvPr id="3" name="Content Placeholder 2"/>
          <p:cNvSpPr>
            <a:spLocks noGrp="1"/>
          </p:cNvSpPr>
          <p:nvPr>
            <p:ph idx="1"/>
          </p:nvPr>
        </p:nvSpPr>
        <p:spPr/>
        <p:txBody>
          <a:bodyPr/>
          <a:lstStyle/>
          <a:p>
            <a:r>
              <a:rPr lang="en-US" sz="2400"/>
              <a:t>If you look back at the unbounded version, you can see that we could have simulated a non-deterministic Turing machine there, but it would have had the problem that the plane would be tiled if any of the non-deterministic choices diverged and that is not what we desired.</a:t>
            </a:r>
          </a:p>
          <a:p>
            <a:r>
              <a:rPr lang="en-US" sz="2400"/>
              <a:t>However, we need to use a non-deterministic machine for the finite case as we made this so it tiled </a:t>
            </a:r>
            <a:r>
              <a:rPr lang="en-US" sz="2400" err="1"/>
              <a:t>iff</a:t>
            </a:r>
            <a:r>
              <a:rPr lang="en-US" sz="2400"/>
              <a:t> some path led to acceptance. If all lead to rejection, we get stalled out on all paths as the reject state can go nowhere.</a:t>
            </a:r>
          </a:p>
        </p:txBody>
      </p:sp>
      <p:sp>
        <p:nvSpPr>
          <p:cNvPr id="4" name="Date Placeholder 3"/>
          <p:cNvSpPr>
            <a:spLocks noGrp="1"/>
          </p:cNvSpPr>
          <p:nvPr>
            <p:ph type="dt" sz="half" idx="10"/>
          </p:nvPr>
        </p:nvSpPr>
        <p:spPr/>
        <p:txBody>
          <a:bodyPr/>
          <a:lstStyle/>
          <a:p>
            <a:pPr>
              <a:defRPr/>
            </a:pPr>
            <a:fld id="{DFCC5BA9-AEC6-0143-A7ED-055BA8724E31}"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67</a:t>
            </a:fld>
            <a:endParaRPr lang="en-US"/>
          </a:p>
        </p:txBody>
      </p:sp>
    </p:spTree>
    <p:extLst>
      <p:ext uri="{BB962C8B-B14F-4D97-AF65-F5344CB8AC3E}">
        <p14:creationId xmlns:p14="http://schemas.microsoft.com/office/powerpoint/2010/main" val="6330371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009900"/>
                </a:solidFill>
              </a:rPr>
              <a:t>Comments on Variations</a:t>
            </a:r>
          </a:p>
        </p:txBody>
      </p:sp>
      <p:sp>
        <p:nvSpPr>
          <p:cNvPr id="3" name="Content Placeholder 2"/>
          <p:cNvSpPr>
            <a:spLocks noGrp="1"/>
          </p:cNvSpPr>
          <p:nvPr>
            <p:ph idx="1"/>
          </p:nvPr>
        </p:nvSpPr>
        <p:spPr/>
        <p:txBody>
          <a:bodyPr/>
          <a:lstStyle/>
          <a:p>
            <a:r>
              <a:rPr lang="en-US" sz="2800"/>
              <a:t>One dimensional space (think about it)</a:t>
            </a:r>
          </a:p>
          <a:p>
            <a:pPr lvl="1"/>
            <a:endParaRPr lang="en-US" sz="2000"/>
          </a:p>
          <a:p>
            <a:r>
              <a:rPr lang="en-US" sz="2800"/>
              <a:t>Infinite 3d space (really impossible in general)</a:t>
            </a:r>
          </a:p>
          <a:p>
            <a:pPr lvl="1"/>
            <a:r>
              <a:rPr lang="en-US" sz="2400"/>
              <a:t>This become a ∀∃ problem</a:t>
            </a:r>
          </a:p>
          <a:p>
            <a:pPr lvl="1"/>
            <a:r>
              <a:rPr lang="en-US" sz="2400"/>
              <a:t>In fact, one can mimic acceptance on all inputs here, meaning M is an algorithm </a:t>
            </a:r>
            <a:r>
              <a:rPr lang="en-US" sz="2400" err="1"/>
              <a:t>iff</a:t>
            </a:r>
            <a:r>
              <a:rPr lang="en-US" sz="2400"/>
              <a:t> we can tile the 3d space</a:t>
            </a:r>
          </a:p>
        </p:txBody>
      </p:sp>
      <p:sp>
        <p:nvSpPr>
          <p:cNvPr id="4" name="Date Placeholder 3"/>
          <p:cNvSpPr>
            <a:spLocks noGrp="1"/>
          </p:cNvSpPr>
          <p:nvPr>
            <p:ph type="dt" sz="half" idx="10"/>
          </p:nvPr>
        </p:nvSpPr>
        <p:spPr/>
        <p:txBody>
          <a:bodyPr/>
          <a:lstStyle/>
          <a:p>
            <a:pPr>
              <a:defRPr/>
            </a:pPr>
            <a:fld id="{2D6FC4BB-D368-7443-ADF0-04093437CE25}" type="datetime1">
              <a:rPr lang="en-US" smtClean="0"/>
              <a:t>8/21/19</a:t>
            </a:fld>
            <a:endParaRPr lang="en-US"/>
          </a:p>
        </p:txBody>
      </p:sp>
      <p:sp>
        <p:nvSpPr>
          <p:cNvPr id="5" name="Footer Placeholder 4"/>
          <p:cNvSpPr>
            <a:spLocks noGrp="1"/>
          </p:cNvSpPr>
          <p:nvPr>
            <p:ph type="ftr" sz="quarter" idx="11"/>
          </p:nvPr>
        </p:nvSpPr>
        <p:spPr/>
        <p:txBody>
          <a:bodyPr/>
          <a:lstStyle/>
          <a:p>
            <a:pPr>
              <a:defRPr/>
            </a:pPr>
            <a:r>
              <a:rPr lang="de-DE"/>
              <a:t>COT 4210 © UCF</a:t>
            </a:r>
            <a:endParaRPr lang="en-US"/>
          </a:p>
        </p:txBody>
      </p:sp>
      <p:sp>
        <p:nvSpPr>
          <p:cNvPr id="6" name="Slide Number Placeholder 5"/>
          <p:cNvSpPr>
            <a:spLocks noGrp="1"/>
          </p:cNvSpPr>
          <p:nvPr>
            <p:ph type="sldNum" sz="quarter" idx="12"/>
          </p:nvPr>
        </p:nvSpPr>
        <p:spPr/>
        <p:txBody>
          <a:bodyPr/>
          <a:lstStyle/>
          <a:p>
            <a:pPr>
              <a:defRPr/>
            </a:pPr>
            <a:fld id="{33E9163E-B168-F542-BBC6-C62085C73ADC}" type="slidenum">
              <a:rPr lang="en-US" smtClean="0"/>
              <a:pPr>
                <a:defRPr/>
              </a:pPr>
              <a:t>68</a:t>
            </a:fld>
            <a:endParaRPr lang="en-US"/>
          </a:p>
        </p:txBody>
      </p:sp>
    </p:spTree>
    <p:extLst>
      <p:ext uri="{BB962C8B-B14F-4D97-AF65-F5344CB8AC3E}">
        <p14:creationId xmlns:p14="http://schemas.microsoft.com/office/powerpoint/2010/main" val="820972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ctrTitle"/>
          </p:nvPr>
        </p:nvSpPr>
        <p:spPr>
          <a:xfrm>
            <a:off x="685800" y="2286000"/>
            <a:ext cx="7772400" cy="1143000"/>
          </a:xfrm>
        </p:spPr>
        <p:txBody>
          <a:bodyPr/>
          <a:lstStyle/>
          <a:p>
            <a:r>
              <a:rPr lang="en-US" dirty="0">
                <a:solidFill>
                  <a:srgbClr val="009900"/>
                </a:solidFill>
                <a:ea typeface="ＭＳ Ｐゴシック" pitchFamily="-111" charset="-128"/>
                <a:cs typeface="ＭＳ Ｐゴシック" pitchFamily="-111" charset="-128"/>
              </a:rPr>
              <a:t>All Models are Equivalent</a:t>
            </a:r>
          </a:p>
        </p:txBody>
      </p:sp>
      <p:sp>
        <p:nvSpPr>
          <p:cNvPr id="289795" name="Rectangle 3"/>
          <p:cNvSpPr>
            <a:spLocks noGrp="1" noChangeArrowheads="1"/>
          </p:cNvSpPr>
          <p:nvPr>
            <p:ph type="subTitle" idx="1"/>
          </p:nvPr>
        </p:nvSpPr>
        <p:spPr/>
        <p:txBody>
          <a:bodyPr/>
          <a:lstStyle/>
          <a:p>
            <a:pPr>
              <a:lnSpc>
                <a:spcPct val="90000"/>
              </a:lnSpc>
            </a:pPr>
            <a:r>
              <a:rPr lang="en-US" sz="2800">
                <a:solidFill>
                  <a:srgbClr val="CC3300"/>
                </a:solidFill>
                <a:ea typeface="ＭＳ Ｐゴシック" pitchFamily="-111" charset="-128"/>
                <a:cs typeface="ＭＳ Ｐゴシック" pitchFamily="-111" charset="-128"/>
              </a:rPr>
              <a:t>Equivalency of computation by </a:t>
            </a:r>
            <a:br>
              <a:rPr lang="en-US" sz="2800">
                <a:solidFill>
                  <a:srgbClr val="CC3300"/>
                </a:solidFill>
                <a:ea typeface="ＭＳ Ｐゴシック" pitchFamily="-111" charset="-128"/>
                <a:cs typeface="ＭＳ Ｐゴシック" pitchFamily="-111" charset="-128"/>
              </a:rPr>
            </a:br>
            <a:r>
              <a:rPr lang="en-US" sz="2800">
                <a:solidFill>
                  <a:srgbClr val="CC3300"/>
                </a:solidFill>
                <a:ea typeface="ＭＳ Ｐゴシック" pitchFamily="-111" charset="-128"/>
                <a:cs typeface="ＭＳ Ｐゴシック" pitchFamily="-111" charset="-128"/>
              </a:rPr>
              <a:t>Turing machines, register machines, </a:t>
            </a:r>
            <a:br>
              <a:rPr lang="en-US" sz="2800">
                <a:solidFill>
                  <a:srgbClr val="CC3300"/>
                </a:solidFill>
                <a:ea typeface="ＭＳ Ｐゴシック" pitchFamily="-111" charset="-128"/>
                <a:cs typeface="ＭＳ Ｐゴシック" pitchFamily="-111" charset="-128"/>
              </a:rPr>
            </a:br>
            <a:r>
              <a:rPr lang="en-US" sz="2800">
                <a:solidFill>
                  <a:srgbClr val="CC3300"/>
                </a:solidFill>
                <a:ea typeface="ＭＳ Ｐゴシック" pitchFamily="-111" charset="-128"/>
                <a:cs typeface="ＭＳ Ｐゴシック" pitchFamily="-111" charset="-128"/>
              </a:rPr>
              <a:t>factor replacement systems, </a:t>
            </a:r>
            <a:br>
              <a:rPr lang="en-US" sz="2800">
                <a:solidFill>
                  <a:srgbClr val="CC3300"/>
                </a:solidFill>
                <a:ea typeface="ＭＳ Ｐゴシック" pitchFamily="-111" charset="-128"/>
                <a:cs typeface="ＭＳ Ｐゴシック" pitchFamily="-111" charset="-128"/>
              </a:rPr>
            </a:br>
            <a:r>
              <a:rPr lang="en-US" sz="2800">
                <a:solidFill>
                  <a:srgbClr val="CC3300"/>
                </a:solidFill>
                <a:ea typeface="ＭＳ Ｐゴシック" pitchFamily="-111" charset="-128"/>
                <a:cs typeface="ＭＳ Ｐゴシック" pitchFamily="-111" charset="-128"/>
              </a:rPr>
              <a:t>recursive functions</a:t>
            </a:r>
            <a:endParaRPr lang="en-US" sz="280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644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Footer Placeholder 4"/>
          <p:cNvSpPr>
            <a:spLocks noGrp="1"/>
          </p:cNvSpPr>
          <p:nvPr>
            <p:ph type="ftr" sz="quarter" idx="11"/>
          </p:nvPr>
        </p:nvSpPr>
        <p:spPr>
          <a:noFill/>
        </p:spPr>
        <p:txBody>
          <a:bodyPr/>
          <a:lstStyle/>
          <a:p>
            <a:r>
              <a:rPr lang="en-US">
                <a:latin typeface="Arial" pitchFamily="-111" charset="0"/>
                <a:ea typeface="ＭＳ Ｐゴシック" pitchFamily="-111" charset="-128"/>
                <a:cs typeface="ＭＳ Ｐゴシック" pitchFamily="-111" charset="-128"/>
              </a:rPr>
              <a:t>© UCF EECS</a:t>
            </a:r>
          </a:p>
        </p:txBody>
      </p:sp>
      <p:sp>
        <p:nvSpPr>
          <p:cNvPr id="291843" name="Slide Number Placeholder 5"/>
          <p:cNvSpPr>
            <a:spLocks noGrp="1"/>
          </p:cNvSpPr>
          <p:nvPr>
            <p:ph type="sldNum" sz="quarter" idx="12"/>
          </p:nvPr>
        </p:nvSpPr>
        <p:spPr>
          <a:noFill/>
        </p:spPr>
        <p:txBody>
          <a:bodyPr/>
          <a:lstStyle/>
          <a:p>
            <a:fld id="{B8F0B143-4A61-6741-9BA7-F30FC38AE476}"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291844" name="Rectangle 2"/>
          <p:cNvSpPr>
            <a:spLocks noGrp="1" noChangeArrowheads="1"/>
          </p:cNvSpPr>
          <p:nvPr>
            <p:ph type="title"/>
          </p:nvPr>
        </p:nvSpPr>
        <p:spPr/>
        <p:txBody>
          <a:bodyPr/>
          <a:lstStyle/>
          <a:p>
            <a:r>
              <a:rPr lang="en-US" sz="4000" dirty="0">
                <a:solidFill>
                  <a:srgbClr val="009900"/>
                </a:solidFill>
                <a:ea typeface="ＭＳ Ｐゴシック" pitchFamily="-111" charset="-128"/>
                <a:cs typeface="ＭＳ Ｐゴシック" pitchFamily="-111" charset="-128"/>
              </a:rPr>
              <a:t>Our Plan of Attack</a:t>
            </a:r>
          </a:p>
        </p:txBody>
      </p:sp>
      <p:sp>
        <p:nvSpPr>
          <p:cNvPr id="291845" name="Rectangle 3"/>
          <p:cNvSpPr>
            <a:spLocks noGrp="1" noChangeArrowheads="1"/>
          </p:cNvSpPr>
          <p:nvPr>
            <p:ph type="body" idx="1"/>
          </p:nvPr>
        </p:nvSpPr>
        <p:spPr/>
        <p:txBody>
          <a:bodyPr/>
          <a:lstStyle/>
          <a:p>
            <a:r>
              <a:rPr lang="en-US" dirty="0">
                <a:ea typeface="ＭＳ Ｐゴシック" pitchFamily="-111" charset="-128"/>
                <a:cs typeface="ＭＳ Ｐゴシック" pitchFamily="-111" charset="-128"/>
              </a:rPr>
              <a:t>We will now show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TURING ≤ REGISTER ≤ FACTOR ≤ 		RECURSIVE ≤ TURING </a:t>
            </a: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where by </a:t>
            </a:r>
            <a:r>
              <a:rPr lang="en-US" b="1" dirty="0">
                <a:ea typeface="ＭＳ Ｐゴシック" pitchFamily="-111" charset="-128"/>
                <a:cs typeface="ＭＳ Ｐゴシック" pitchFamily="-111" charset="-128"/>
              </a:rPr>
              <a:t>A ≤ B</a:t>
            </a:r>
            <a:r>
              <a:rPr lang="en-US" dirty="0">
                <a:ea typeface="ＭＳ Ｐゴシック" pitchFamily="-111" charset="-128"/>
                <a:cs typeface="ＭＳ Ｐゴシック" pitchFamily="-111" charset="-128"/>
              </a:rPr>
              <a:t>, we mean that every instance of </a:t>
            </a:r>
            <a:r>
              <a:rPr lang="en-US" b="1" dirty="0">
                <a:ea typeface="ＭＳ Ｐゴシック" pitchFamily="-111" charset="-128"/>
                <a:cs typeface="ＭＳ Ｐゴシック" pitchFamily="-111" charset="-128"/>
              </a:rPr>
              <a:t>A</a:t>
            </a:r>
            <a:r>
              <a:rPr lang="en-US" dirty="0">
                <a:ea typeface="ＭＳ Ｐゴシック" pitchFamily="-111" charset="-128"/>
                <a:cs typeface="ＭＳ Ｐゴシック" pitchFamily="-111" charset="-128"/>
              </a:rPr>
              <a:t> can be replaced by an equivalent instance of </a:t>
            </a:r>
            <a:r>
              <a:rPr lang="en-US" b="1" dirty="0">
                <a:ea typeface="ＭＳ Ｐゴシック" pitchFamily="-111" charset="-128"/>
                <a:cs typeface="ＭＳ Ｐゴシック" pitchFamily="-111" charset="-128"/>
              </a:rPr>
              <a:t>B</a:t>
            </a:r>
            <a:r>
              <a:rPr lang="en-US" dirty="0">
                <a:ea typeface="ＭＳ Ｐゴシック" pitchFamily="-111" charset="-128"/>
                <a:cs typeface="ＭＳ Ｐゴシック" pitchFamily="-111" charset="-128"/>
              </a:rPr>
              <a:t>. </a:t>
            </a:r>
          </a:p>
          <a:p>
            <a:r>
              <a:rPr lang="en-US" dirty="0">
                <a:ea typeface="ＭＳ Ｐゴシック" pitchFamily="-111" charset="-128"/>
                <a:cs typeface="ＭＳ Ｐゴシック" pitchFamily="-111" charset="-128"/>
              </a:rPr>
              <a:t>The transitive closure will then get us the desired result.</a:t>
            </a:r>
          </a:p>
        </p:txBody>
      </p:sp>
      <p:sp>
        <p:nvSpPr>
          <p:cNvPr id="291846" name="Date Placeholder 3"/>
          <p:cNvSpPr>
            <a:spLocks noGrp="1"/>
          </p:cNvSpPr>
          <p:nvPr>
            <p:ph type="dt" sz="quarter" idx="10"/>
          </p:nvPr>
        </p:nvSpPr>
        <p:spPr>
          <a:noFill/>
        </p:spPr>
        <p:txBody>
          <a:bodyPr/>
          <a:lstStyle/>
          <a:p>
            <a:fld id="{A391A5CB-9016-2B4C-81D1-2AB16DF4F63A}" type="datetime1">
              <a:rPr lang="en-US">
                <a:latin typeface="Arial" pitchFamily="-111" charset="0"/>
                <a:ea typeface="ＭＳ Ｐゴシック" pitchFamily="-111" charset="-128"/>
                <a:cs typeface="ＭＳ Ｐゴシック" pitchFamily="-111" charset="-128"/>
              </a:rPr>
              <a:pPr/>
              <a:t>8/21/19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34777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4"/>
          <p:cNvSpPr>
            <a:spLocks noGrp="1" noChangeArrowheads="1"/>
          </p:cNvSpPr>
          <p:nvPr>
            <p:ph type="ctrTitle"/>
          </p:nvPr>
        </p:nvSpPr>
        <p:spPr/>
        <p:txBody>
          <a:bodyPr/>
          <a:lstStyle/>
          <a:p>
            <a:r>
              <a:rPr lang="en-US" dirty="0">
                <a:solidFill>
                  <a:srgbClr val="009900"/>
                </a:solidFill>
                <a:ea typeface="ＭＳ Ｐゴシック" pitchFamily="-111" charset="-128"/>
                <a:cs typeface="ＭＳ Ｐゴシック" pitchFamily="-111" charset="-128"/>
              </a:rPr>
              <a:t>TURING ≤ REGISTER</a:t>
            </a:r>
          </a:p>
        </p:txBody>
      </p:sp>
      <p:sp>
        <p:nvSpPr>
          <p:cNvPr id="293891" name="Rectangle 5"/>
          <p:cNvSpPr>
            <a:spLocks noGrp="1" noChangeArrowheads="1"/>
          </p:cNvSpPr>
          <p:nvPr>
            <p:ph type="subTitle" idx="1"/>
          </p:nvPr>
        </p:nvSpPr>
        <p:spPr/>
        <p:txBody>
          <a:bodyPr/>
          <a:lstStyle/>
          <a:p>
            <a:endParaRPr lang="en-US">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7738522"/>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208957</TotalTime>
  <Words>2977</Words>
  <Application>Microsoft Macintosh PowerPoint</Application>
  <PresentationFormat>On-screen Show (4:3)</PresentationFormat>
  <Paragraphs>662</Paragraphs>
  <Slides>68</Slides>
  <Notes>38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68</vt:i4>
      </vt:variant>
    </vt:vector>
  </HeadingPairs>
  <TitlesOfParts>
    <vt:vector size="76" baseType="lpstr">
      <vt:lpstr>Arial</vt:lpstr>
      <vt:lpstr>Monotype Corsiva</vt:lpstr>
      <vt:lpstr>Symbol</vt:lpstr>
      <vt:lpstr>Times</vt:lpstr>
      <vt:lpstr>Times New Roman</vt:lpstr>
      <vt:lpstr>Custom Design</vt:lpstr>
      <vt:lpstr>Equation</vt:lpstr>
      <vt:lpstr>Picture</vt:lpstr>
      <vt:lpstr>Discrete II Theory of Computation </vt:lpstr>
      <vt:lpstr>Equivalence of Models</vt:lpstr>
      <vt:lpstr>Proving Equivalence</vt:lpstr>
      <vt:lpstr>Instantaneous Descriptions</vt:lpstr>
      <vt:lpstr>id Definitions</vt:lpstr>
      <vt:lpstr>Equivalence Steps</vt:lpstr>
      <vt:lpstr>All Models are Equivalent</vt:lpstr>
      <vt:lpstr>Our Plan of Attack</vt:lpstr>
      <vt:lpstr>TURING ≤ REGISTER</vt:lpstr>
      <vt:lpstr>Encoding a TM’s State</vt:lpstr>
      <vt:lpstr>More on Encoding of TM</vt:lpstr>
      <vt:lpstr>Simulation by RM</vt:lpstr>
      <vt:lpstr>Fixups</vt:lpstr>
      <vt:lpstr>Prolog</vt:lpstr>
      <vt:lpstr>Epilog</vt:lpstr>
      <vt:lpstr>REGISTER  FACTOR</vt:lpstr>
      <vt:lpstr>Encoding a RM’s State</vt:lpstr>
      <vt:lpstr>Simulation by FRS</vt:lpstr>
      <vt:lpstr>Importance of Order</vt:lpstr>
      <vt:lpstr>Example of Order</vt:lpstr>
      <vt:lpstr>Subtraction Encoding</vt:lpstr>
      <vt:lpstr>Analysis of Problem</vt:lpstr>
      <vt:lpstr>FACTOR  RECURSIVE</vt:lpstr>
      <vt:lpstr>Universal Machine</vt:lpstr>
      <vt:lpstr>Encoding FRS</vt:lpstr>
      <vt:lpstr>Simulation by Recursive # 1</vt:lpstr>
      <vt:lpstr>Simulation by Recursive # 2</vt:lpstr>
      <vt:lpstr>Simulation by Recursive # 3</vt:lpstr>
      <vt:lpstr>FRS Subtraction</vt:lpstr>
      <vt:lpstr>Rest of simulation</vt:lpstr>
      <vt:lpstr>Simplicity of Universal</vt:lpstr>
      <vt:lpstr>RECURSIVE  TURING</vt:lpstr>
      <vt:lpstr>Standard Turing Computation</vt:lpstr>
      <vt:lpstr>More Helpers</vt:lpstr>
      <vt:lpstr>Basic Functions</vt:lpstr>
      <vt:lpstr>Closure Under Composition</vt:lpstr>
      <vt:lpstr>Closure Under Induction</vt:lpstr>
      <vt:lpstr>Closure Under Minimization</vt:lpstr>
      <vt:lpstr>Consequences of Equivalence</vt:lpstr>
      <vt:lpstr>Hamiltonian Circuit (HC) Decision Problem is NP-Hard</vt:lpstr>
      <vt:lpstr>HC Variable Gadget</vt:lpstr>
      <vt:lpstr>HC Gadgets Combined</vt:lpstr>
      <vt:lpstr>Hamiltonian Path</vt:lpstr>
      <vt:lpstr>Travelling Salesman</vt:lpstr>
      <vt:lpstr>Tiling</vt:lpstr>
      <vt:lpstr>Basic Idea of Tiling</vt:lpstr>
      <vt:lpstr>Instance of Tiling Problem</vt:lpstr>
      <vt:lpstr>A Valid 3 by 3 Tiling of Tile Types from Previous Slide</vt:lpstr>
      <vt:lpstr>Some Variations</vt:lpstr>
      <vt:lpstr>Tiling the Plane</vt:lpstr>
      <vt:lpstr>The Tiling Decision Problem</vt:lpstr>
      <vt:lpstr>Colors</vt:lpstr>
      <vt:lpstr>Tiles for Copying Tape Cell</vt:lpstr>
      <vt:lpstr>Right Move δ(q,a) = (p,R) </vt:lpstr>
      <vt:lpstr>Left Move δ(q,a) = (p,L) </vt:lpstr>
      <vt:lpstr>Print δ(q,a) = (p,c) </vt:lpstr>
      <vt:lpstr>Corner Tile and Bottom Row</vt:lpstr>
      <vt:lpstr>First Action Print</vt:lpstr>
      <vt:lpstr>First Action Right Move</vt:lpstr>
      <vt:lpstr>The Rest of the Story Part 1</vt:lpstr>
      <vt:lpstr>The Rest of the Story Part 2</vt:lpstr>
      <vt:lpstr>The Rest of the Story Part 3</vt:lpstr>
      <vt:lpstr>Constraints on M</vt:lpstr>
      <vt:lpstr>Bounded Tiling Problem #1</vt:lpstr>
      <vt:lpstr>Bounded Tiling Problem #2</vt:lpstr>
      <vt:lpstr>Bounded Tiling Problem #3</vt:lpstr>
      <vt:lpstr>A Final Comment on Tiling</vt:lpstr>
      <vt:lpstr>Comments on Variations</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 Hughes</cp:lastModifiedBy>
  <cp:revision>1518</cp:revision>
  <cp:lastPrinted>2018-11-27T16:45:49Z</cp:lastPrinted>
  <dcterms:created xsi:type="dcterms:W3CDTF">2010-04-22T13:58:28Z</dcterms:created>
  <dcterms:modified xsi:type="dcterms:W3CDTF">2019-08-21T18:24:50Z</dcterms:modified>
</cp:coreProperties>
</file>