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68" r:id="rId3"/>
    <p:sldId id="269" r:id="rId4"/>
    <p:sldId id="273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22"/>
    <p:restoredTop sz="93250"/>
  </p:normalViewPr>
  <p:slideViewPr>
    <p:cSldViewPr snapToGrid="0" snapToObjects="1">
      <p:cViewPr varScale="1">
        <p:scale>
          <a:sx n="112" d="100"/>
          <a:sy n="112" d="100"/>
        </p:scale>
        <p:origin x="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895EA-4224-D74B-B06D-7BF44AE2CD0B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5342-FECF-C648-9AF1-18B2A504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68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553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890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74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382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298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26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11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8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5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4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9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2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8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41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5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7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6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ED4E6-A38F-1547-9E04-8A2B927EBDBA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4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11/12/19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>
                <a:solidFill>
                  <a:srgbClr val="CC3300"/>
                </a:solidFill>
                <a:latin typeface="Arial" charset="0"/>
                <a:ea typeface="MS PGothic" charset="0"/>
              </a:rPr>
              <a:t>8.1 Sample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400050" indent="-400050">
              <a:buFontTx/>
              <a:buAutoNum type="arabicPeriod"/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</a:t>
            </a:r>
            <a:r>
              <a:rPr lang="en-US" sz="2400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Halt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to show that one cannot decide </a:t>
            </a: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REPEATS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, where</a:t>
            </a:r>
            <a:b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REPEATS = { f | for some x and y, x ≠ y, </a:t>
            </a: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(x)↓, </a:t>
            </a: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(y)↓ and </a:t>
            </a: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(x) == </a:t>
            </a: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(y) }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be an arbitrary pair of natural numbers. &lt;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is in Halt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∀y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(x). 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Clearly,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∀y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(x), and so, if 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 then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∀y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(y) and is the constant 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(x); 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else if 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(x) then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∀y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(y). 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Formally, 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&lt;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∈ Halt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∀y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(y) and is the constant 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(x), which implies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g  ∈ REPEATS 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&lt;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∉ Halt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∀y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(y), which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implies g ∉ REPEATS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Halt </a:t>
            </a: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sz="2400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sz="2400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REPEATS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as we were to show.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Note: I have not overloaded the index of a function with the function in my proof, but I do not mind if you do such overloading.</a:t>
            </a:r>
          </a:p>
          <a:p>
            <a:pPr marL="46355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1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27994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11/12/19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8.2 Sample Key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Show that </a:t>
            </a:r>
            <a:r>
              <a:rPr lang="en-US" b="1" dirty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  <a:t>REPEATS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reduces to </a:t>
            </a:r>
            <a:r>
              <a:rPr lang="en-US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Halt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. (1 plus 2 show they are equally hard)</a:t>
            </a:r>
          </a:p>
          <a:p>
            <a:pPr marL="0" indent="0">
              <a:buNone/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Let f be an arbitrary natural number. f is in REPEATS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ea typeface="ＭＳ Ｐゴシック" charset="0"/>
                <a:cs typeface="ＭＳ Ｐゴシック" charset="0"/>
              </a:rPr>
              <a:t> for some x and y, x ≠ y, 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(x)↓, 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(y)↓ and 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 == 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(y) 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∀z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(z) = ∃&lt;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x,y,t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&gt; [STP(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f,x,t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&amp; STP(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f,y,t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&amp; (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x≠y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&amp; (VALUE(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f,x,t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= (VALUE(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f,y,t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)].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∈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Repeats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∃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x,y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,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x≠y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, such that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  and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(y) and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b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</a:b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∀z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(z) = 1 which implies g is an algorithm and so &lt;g,0&gt; ∈ Halt (note: 0 is just chosen randomly) 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∉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Repeats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~∃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x,y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,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x≠y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, such that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  and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(y) and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∀z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(z) which implies &lt;g,0&gt; ∉ Halt . 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is in REPEATS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&lt;g,0&gt; is in Halt and so 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REPEATS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Halt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as we were to show.</a:t>
            </a:r>
            <a:endParaRPr lang="en-US" sz="1600" dirty="0">
              <a:latin typeface="Arial" charset="0"/>
              <a:ea typeface="MS PGothic" charset="0"/>
            </a:endParaRP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2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20762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11/12/19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8.3 Sample Key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Total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 show that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DOUBLES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is not even re, where</a:t>
            </a:r>
            <a:b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DOUBLES = { f | for all x,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(x)↓,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(x+1)↓ and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(x+1)=2*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(x) }</a:t>
            </a:r>
          </a:p>
          <a:p>
            <a:pPr marL="463550" lvl="0" indent="-463550">
              <a:spcBef>
                <a:spcPct val="0"/>
              </a:spcBef>
              <a:buFont typeface="+mj-lt"/>
              <a:buAutoNum type="arabicPeriod" startAt="3"/>
            </a:pPr>
            <a:endParaRPr lang="en-US" altLang="en-US" b="1" dirty="0"/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f be an arbitrary natural number. f is in Total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∀x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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∀x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-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(x), for all x.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∈ Total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∀x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∀x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0 which implies ∀x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(x+1) = 2*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0 which implies g ∈ DOUBLES.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∉ Total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∀x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∀x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(x) implies g ∉ DOUBLES. 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is in Total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g is in DOUBLES and so 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TOTAL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DOUBLES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as we were to show.</a:t>
            </a:r>
            <a:endParaRPr lang="en-US" sz="1600" b="1" dirty="0">
              <a:latin typeface="Arial" charset="0"/>
              <a:ea typeface="MS PGothic" charset="0"/>
            </a:endParaRP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3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716069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11/12/19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8.3 Alternate Key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Total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 show that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DOUBLES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is not even re, where</a:t>
            </a:r>
            <a:b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DOUBLES = { f | for all x,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(x)↓,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(x+1)↓ and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(x+1)=2*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(x) }</a:t>
            </a:r>
          </a:p>
          <a:p>
            <a:pPr marL="463550" lvl="0" indent="-463550">
              <a:spcBef>
                <a:spcPct val="0"/>
              </a:spcBef>
              <a:buFont typeface="+mj-lt"/>
              <a:buAutoNum type="arabicPeriod" startAt="3"/>
            </a:pPr>
            <a:endParaRPr lang="en-US" altLang="en-US" b="1" dirty="0"/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f be an arbitrary natural number. f is in Total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∀x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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-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(x)+2^x for all x.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Clearly,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</a:t>
            </a:r>
            <a:r>
              <a:rPr lang="en-US" b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= 2^x,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and so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(x+1) = 2*</a:t>
            </a:r>
            <a:r>
              <a:rPr lang="en-US" b="1" baseline="-2500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2^(x+1)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for all x,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∀x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(x); otherwise 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(x) for some x. 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is in Total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g is in DOUBLES and so 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TOTAL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DOUBLES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as we were to show.</a:t>
            </a:r>
            <a:endParaRPr lang="en-US" sz="1600" b="1" dirty="0">
              <a:latin typeface="Arial" charset="0"/>
              <a:ea typeface="MS PGothic" charset="0"/>
            </a:endParaRP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4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57361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11/12/19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8.4 Sample Key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Show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DOUBLES</a:t>
            </a:r>
            <a:r>
              <a:rPr lang="en-US" b="1" dirty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reduces to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Total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. (3 plus 4 show they are equally hard)</a:t>
            </a:r>
            <a:endParaRPr lang="en-US" altLang="en-US" dirty="0"/>
          </a:p>
          <a:p>
            <a:pPr marL="0" indent="0">
              <a:buNone/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Let f be an arbitrary natural number. f is in DOUBLES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∀x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(x)↓,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(x+1)↓ and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b="1" dirty="0">
                <a:ea typeface="ＭＳ Ｐゴシック" charset="0"/>
                <a:cs typeface="ＭＳ Ｐゴシック" charset="0"/>
              </a:rPr>
              <a:t>(x+1)=2*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(x).</a:t>
            </a:r>
          </a:p>
          <a:p>
            <a:pPr marL="0" indent="0">
              <a:buNone/>
              <a:defRPr/>
            </a:pP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Define g by ∀x </a:t>
            </a:r>
            <a:r>
              <a:rPr lang="en-US" b="1" baseline="-25000" dirty="0"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(x) =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y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[</a:t>
            </a:r>
            <a:r>
              <a:rPr lang="en-US" b="1" baseline="-25000" dirty="0"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(x+1) = 2*</a:t>
            </a:r>
            <a:r>
              <a:rPr lang="en-US" b="1" baseline="-25000" dirty="0"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(x)].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∈ DOUBLES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∀x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(x)↓,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(x+1)↓ and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b="1" dirty="0">
                <a:ea typeface="ＭＳ Ｐゴシック" charset="0"/>
                <a:cs typeface="ＭＳ Ｐゴシック" charset="0"/>
              </a:rPr>
              <a:t>(x+1)=2*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∀x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</a:t>
            </a:r>
            <a:r>
              <a:rPr lang="en-US" b="1" dirty="0">
                <a:ea typeface="ＭＳ Ｐゴシック" charset="0"/>
                <a:cs typeface="ＭＳ Ｐゴシック" charset="0"/>
              </a:rPr>
              <a:t>↓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ea typeface="ＭＳ Ｐゴシック" charset="0"/>
                <a:cs typeface="ＭＳ Ｐゴシック" charset="0"/>
              </a:rPr>
              <a:t> g ∈ TOTAL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. 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is in DOUBLES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g is in Total and so </a:t>
            </a:r>
          </a:p>
          <a:p>
            <a:pPr marL="0" indent="0">
              <a:buNone/>
              <a:defRPr/>
            </a:pP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DOUBLES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b="1" baseline="-25000" dirty="0">
                <a:solidFill>
                  <a:srgbClr val="C00000"/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TOTAL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as we were to show.</a:t>
            </a:r>
            <a:endParaRPr lang="en-US" sz="1600" b="1" dirty="0">
              <a:latin typeface="Arial" charset="0"/>
              <a:ea typeface="MS PGothic" charset="0"/>
            </a:endParaRP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5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74915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11/12/19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8.5 Sample Key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  <a:defRPr/>
            </a:pPr>
            <a:r>
              <a:rPr lang="en-US" b="1" dirty="0">
                <a:ea typeface="Arial" charset="0"/>
                <a:cs typeface="Arial" charset="0"/>
              </a:rPr>
              <a:t>Use Rice</a:t>
            </a:r>
            <a:r>
              <a:rPr lang="ja-JP" altLang="en-US" b="1" dirty="0">
                <a:ea typeface="Arial" charset="0"/>
                <a:cs typeface="Arial" charset="0"/>
              </a:rPr>
              <a:t>’</a:t>
            </a:r>
            <a:r>
              <a:rPr lang="en-US" altLang="ja-JP" b="1" dirty="0">
                <a:ea typeface="Arial" charset="0"/>
                <a:cs typeface="Arial" charset="0"/>
              </a:rPr>
              <a:t>s Theorem to show that </a:t>
            </a:r>
            <a:r>
              <a:rPr lang="en-US" b="1" dirty="0">
                <a:solidFill>
                  <a:srgbClr val="CC3300"/>
                </a:solidFill>
                <a:ea typeface="Arial" charset="0"/>
                <a:cs typeface="Arial" charset="0"/>
              </a:rPr>
              <a:t>REPEATS </a:t>
            </a:r>
            <a:r>
              <a:rPr lang="en-US" altLang="ja-JP" b="1" dirty="0">
                <a:ea typeface="Arial" charset="0"/>
                <a:cs typeface="Arial" charset="0"/>
              </a:rPr>
              <a:t>is undecidable </a:t>
            </a:r>
            <a:endParaRPr lang="en-US" altLang="en-US" b="1" dirty="0">
              <a:ea typeface="Arial" charset="0"/>
              <a:cs typeface="Arial" charset="0"/>
            </a:endParaRPr>
          </a:p>
          <a:p>
            <a:pPr marL="0" indent="0">
              <a:buNone/>
              <a:defRPr/>
            </a:pPr>
            <a:r>
              <a:rPr lang="en-US" b="1" dirty="0">
                <a:ea typeface="Arial" charset="0"/>
                <a:cs typeface="Arial" charset="0"/>
              </a:rPr>
              <a:t>First, REPEATS is non-trivial as C0(x) = 0 is in REPEATS and S(x) = x+1 is not.</a:t>
            </a:r>
          </a:p>
          <a:p>
            <a:pPr marL="0" indent="0">
              <a:buNone/>
              <a:defRPr/>
            </a:pPr>
            <a:r>
              <a:rPr lang="en-US" b="1" dirty="0">
                <a:ea typeface="Arial" charset="0"/>
                <a:cs typeface="Arial" charset="0"/>
              </a:rPr>
              <a:t>Second, REPEATS is an I/O property. </a:t>
            </a:r>
          </a:p>
          <a:p>
            <a:pPr marL="0" indent="0">
              <a:buNone/>
              <a:defRPr/>
            </a:pPr>
            <a:r>
              <a:rPr lang="en-US" b="1" dirty="0">
                <a:ea typeface="Arial" charset="0"/>
                <a:cs typeface="Arial" charset="0"/>
              </a:rPr>
              <a:t>To see this, let f and g are two arbitrary indices such that </a:t>
            </a:r>
            <a:br>
              <a:rPr lang="en-US" b="1" dirty="0">
                <a:ea typeface="Arial" charset="0"/>
                <a:cs typeface="Arial" charset="0"/>
              </a:rPr>
            </a:b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∀x [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 =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(x)]</a:t>
            </a:r>
          </a:p>
          <a:p>
            <a:pPr marL="0" indent="0">
              <a:buNone/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f ∈ REPEATS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∃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y,z</a:t>
            </a:r>
            <a:r>
              <a:rPr lang="en-US" b="1" dirty="0">
                <a:ea typeface="ＭＳ Ｐゴシック" charset="0"/>
                <a:cs typeface="ＭＳ Ｐゴシック" charset="0"/>
              </a:rPr>
              <a:t>, y ≠ z, such that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(y)↓,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(z)↓ and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(y) =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(z) </a:t>
            </a:r>
            <a:br>
              <a:rPr lang="en-US" b="1" dirty="0"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ea typeface="ＭＳ Ｐゴシック" charset="0"/>
                <a:cs typeface="ＭＳ Ｐゴシック" charset="0"/>
              </a:rPr>
              <a:t>,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since</a:t>
            </a:r>
            <a:r>
              <a:rPr lang="en-US" b="1" dirty="0" err="1">
                <a:ea typeface="ＭＳ Ｐゴシック" charset="0"/>
                <a:cs typeface="ＭＳ Ｐゴシック" charset="0"/>
                <a:sym typeface="Symbol"/>
              </a:rPr>
              <a:t>∀x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 [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 = 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∀x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(x)],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∃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y,z</a:t>
            </a:r>
            <a:r>
              <a:rPr lang="en-US" b="1" dirty="0">
                <a:ea typeface="ＭＳ Ｐゴシック" charset="0"/>
                <a:cs typeface="ＭＳ Ｐゴシック" charset="0"/>
              </a:rPr>
              <a:t>, y ≠ z, (same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y,z</a:t>
            </a:r>
            <a:r>
              <a:rPr lang="en-US" b="1" dirty="0">
                <a:ea typeface="ＭＳ Ｐゴシック" charset="0"/>
                <a:cs typeface="ＭＳ Ｐゴシック" charset="0"/>
              </a:rPr>
              <a:t> as above) such that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(y)↓,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(z)↓ and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(y) =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(z)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ea typeface="ＭＳ Ｐゴシック" charset="0"/>
                <a:cs typeface="ＭＳ Ｐゴシック" charset="0"/>
              </a:rPr>
              <a:t> g ∈ REPEATS. </a:t>
            </a:r>
          </a:p>
          <a:p>
            <a:pPr marL="0" indent="0">
              <a:buNone/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Thus,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f ∈ REPEATS </a:t>
            </a:r>
            <a:r>
              <a:rPr lang="en-US" b="1" dirty="0" err="1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g ∈ REPEATS</a:t>
            </a:r>
            <a:r>
              <a:rPr lang="en-US" b="1" dirty="0">
                <a:ea typeface="ＭＳ Ｐゴシック" charset="0"/>
                <a:cs typeface="ＭＳ Ｐゴシック" charset="0"/>
              </a:rPr>
              <a:t>.</a:t>
            </a:r>
          </a:p>
          <a:p>
            <a:pPr marL="0" indent="0">
              <a:buNone/>
              <a:defRPr/>
            </a:pPr>
            <a:endParaRPr lang="en-US" dirty="0">
              <a:ea typeface="Arial" charset="0"/>
              <a:cs typeface="Arial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6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510246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11/12/19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>
                <a:solidFill>
                  <a:srgbClr val="CC3300"/>
                </a:solidFill>
                <a:latin typeface="Arial" charset="0"/>
                <a:ea typeface="MS PGothic" charset="0"/>
              </a:rPr>
              <a:t>8.6 Sample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6"/>
              <a:defRPr/>
            </a:pPr>
            <a:r>
              <a:rPr lang="en-US" b="1" dirty="0">
                <a:latin typeface="Arial" charset="0"/>
                <a:ea typeface="MS PGothic" charset="0"/>
              </a:rPr>
              <a:t>Use Rice’</a:t>
            </a:r>
            <a:r>
              <a:rPr lang="en-US" altLang="ja-JP" b="1" dirty="0">
                <a:latin typeface="Arial" charset="0"/>
                <a:ea typeface="MS PGothic" charset="0"/>
              </a:rPr>
              <a:t>s Theorem to show that </a:t>
            </a:r>
            <a:r>
              <a:rPr lang="en-US" b="1" dirty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  <a:t>DOUBLES </a:t>
            </a:r>
            <a:r>
              <a:rPr lang="en-US" altLang="ja-JP" b="1" dirty="0">
                <a:latin typeface="Arial" charset="0"/>
                <a:ea typeface="MS PGothic" charset="0"/>
              </a:rPr>
              <a:t>is undecidable </a:t>
            </a:r>
          </a:p>
          <a:p>
            <a:pPr marL="0" indent="0">
              <a:buNone/>
              <a:defRPr/>
            </a:pPr>
            <a:r>
              <a:rPr lang="en-US" b="1" dirty="0">
                <a:ea typeface="Arial" charset="0"/>
                <a:cs typeface="Arial" charset="0"/>
              </a:rPr>
              <a:t>First, DOUBLES is non-trivial as C0(x) = 0 (2*0 = 0) is in DOUBLES and S(x) = x+1 is not.</a:t>
            </a:r>
          </a:p>
          <a:p>
            <a:pPr marL="0" indent="0">
              <a:buNone/>
              <a:defRPr/>
            </a:pPr>
            <a:r>
              <a:rPr lang="en-US" b="1" dirty="0">
                <a:ea typeface="Arial" charset="0"/>
                <a:cs typeface="Arial" charset="0"/>
              </a:rPr>
              <a:t>Second, DOUBLES is an I/O property.</a:t>
            </a:r>
          </a:p>
          <a:p>
            <a:pPr marL="0" indent="0">
              <a:buNone/>
              <a:defRPr/>
            </a:pPr>
            <a:r>
              <a:rPr lang="en-US" b="1" dirty="0">
                <a:ea typeface="Arial" charset="0"/>
                <a:cs typeface="Arial" charset="0"/>
              </a:rPr>
              <a:t>To see this, let f and g are two arbitrary indices such that </a:t>
            </a:r>
            <a:br>
              <a:rPr lang="en-US" b="1" dirty="0">
                <a:ea typeface="Arial" charset="0"/>
                <a:cs typeface="Arial" charset="0"/>
              </a:rPr>
            </a:b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∀x [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 =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(x)]. </a:t>
            </a:r>
          </a:p>
          <a:p>
            <a:pPr marL="0" indent="0">
              <a:buNone/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f ∈ DOUBLES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ea typeface="ＭＳ Ｐゴシック" charset="0"/>
                <a:cs typeface="ＭＳ Ｐゴシック" charset="0"/>
              </a:rPr>
              <a:t> for all x,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(x)↓,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(x+1)↓ and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(x+1)=2*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ea typeface="ＭＳ Ｐゴシック" charset="0"/>
                <a:cs typeface="ＭＳ Ｐゴシック" charset="0"/>
              </a:rPr>
              <a:t>, since </a:t>
            </a:r>
            <a:r>
              <a:rPr lang="en-US" b="1" dirty="0">
                <a:ea typeface="ＭＳ Ｐゴシック" charset="0"/>
                <a:cs typeface="ＭＳ Ｐゴシック" charset="0"/>
                <a:sym typeface="Symbol"/>
              </a:rPr>
              <a:t>∀x [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 =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(x)], for all x,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(x)↓,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(x+1)↓ and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(x+1)=2*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b="1" dirty="0">
                <a:ea typeface="ＭＳ Ｐゴシック" charset="0"/>
                <a:cs typeface="ＭＳ Ｐゴシック" charset="0"/>
              </a:rPr>
              <a:t>(x) 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ea typeface="ＭＳ Ｐゴシック" charset="0"/>
                <a:cs typeface="ＭＳ Ｐゴシック" charset="0"/>
              </a:rPr>
              <a:t> g ∈ DOUBLES. </a:t>
            </a:r>
          </a:p>
          <a:p>
            <a:pPr marL="0" indent="0">
              <a:buNone/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Thus,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f ∈ DOUBLES </a:t>
            </a:r>
            <a:r>
              <a:rPr lang="en-US" b="1" dirty="0" err="1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  <a:cs typeface="ＭＳ Ｐゴシック" charset="0"/>
              </a:rPr>
              <a:t> g ∈ DOUBLES</a:t>
            </a:r>
            <a:r>
              <a:rPr lang="en-US" b="1" dirty="0">
                <a:ea typeface="ＭＳ Ｐゴシック" charset="0"/>
                <a:cs typeface="ＭＳ Ｐゴシック" charset="0"/>
              </a:rPr>
              <a:t>.</a:t>
            </a: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7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233035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1550</Words>
  <Application>Microsoft Macintosh PowerPoint</Application>
  <PresentationFormat>Widescreen</PresentationFormat>
  <Paragraphs>80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Assignment # 8.1 Sample Key</vt:lpstr>
      <vt:lpstr>Assignment # 8.2 Sample Key</vt:lpstr>
      <vt:lpstr>Assignment # 8.3 Sample Key</vt:lpstr>
      <vt:lpstr>Assignment # 8.3 Alternate Key</vt:lpstr>
      <vt:lpstr>Assignment # 8.4 Sample Key</vt:lpstr>
      <vt:lpstr>Assignment # 8.5 Sample Key</vt:lpstr>
      <vt:lpstr>Assignment # 8.6 Sample Key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# 6 Key</dc:title>
  <dc:creator>charles.e.hughes</dc:creator>
  <cp:lastModifiedBy>Charles Hughes</cp:lastModifiedBy>
  <cp:revision>48</cp:revision>
  <cp:lastPrinted>2016-12-03T20:40:30Z</cp:lastPrinted>
  <dcterms:created xsi:type="dcterms:W3CDTF">2016-11-01T23:30:50Z</dcterms:created>
  <dcterms:modified xsi:type="dcterms:W3CDTF">2019-11-12T20:49:02Z</dcterms:modified>
</cp:coreProperties>
</file>