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84" r:id="rId3"/>
    <p:sldId id="3085" r:id="rId4"/>
    <p:sldId id="3094" r:id="rId5"/>
    <p:sldId id="3087" r:id="rId6"/>
    <p:sldId id="3096" r:id="rId7"/>
    <p:sldId id="308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1"/>
    <p:restoredTop sz="94622"/>
  </p:normalViewPr>
  <p:slideViewPr>
    <p:cSldViewPr snapToGrid="0" snapToObjects="1">
      <p:cViewPr varScale="1">
        <p:scale>
          <a:sx n="85" d="100"/>
          <a:sy n="85" d="100"/>
        </p:scale>
        <p:origin x="7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76DB4-CE24-2C40-B26D-A35EE30407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1F7768-CC43-A941-9546-C6EE6EF94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188F9-72FA-C24D-9A67-E20ADF77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DF-52F2-E94E-80DC-D380D56F1365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E1ED4-F1A4-D24D-AF6F-884B586E2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1FBFD-3FF4-C745-B123-BC292C53C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0653-8F66-A240-98F8-304FA799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1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33199-3EB8-034D-A984-4793A540B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37A73B-4A02-5D4F-ACDC-212ADDC25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F847F-A0ED-9B42-AC97-20F39867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DF-52F2-E94E-80DC-D380D56F1365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EAF1E-71D4-9143-9384-0D19A44F3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78A59-EC63-E547-A5B2-533D9A05F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0653-8F66-A240-98F8-304FA799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1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90225F-1F84-214B-AC79-9040A5A651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8F9F6-901E-384A-818E-A573F7103A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2EB79-A6FF-2341-9930-3B34F2308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DF-52F2-E94E-80DC-D380D56F1365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CB609-1975-A741-92B3-47A9CA709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17976-85BD-314A-AC7E-858CF6C91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0653-8F66-A240-98F8-304FA799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6EADF-82A7-2047-9A19-C1E58AD5A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6E0F9-BDC9-6841-87C4-A263D9C56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45970-C47A-8649-8725-BDB103D1B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DF-52F2-E94E-80DC-D380D56F1365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E64D5-1BD5-5B49-987F-77C01A67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FE692B-A2A8-F44D-AF4D-55DBA84D5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0653-8F66-A240-98F8-304FA799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8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A732B-338D-1D40-9970-9E8E4D63C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D377D-AEEB-EB46-950B-96F6BD0B7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7F5F9-8532-B546-8502-1904CBCD2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DF-52F2-E94E-80DC-D380D56F1365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F72CE-45F6-4140-8315-108BC862D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A5BF2-D616-494A-96E9-4D061F2FA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0653-8F66-A240-98F8-304FA799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665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C5C77-9CB8-F54E-91B5-323B7D44F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BE892-95A8-9A43-8BEF-DFE75BE1F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AE85E5-5D38-244E-902F-AFB8125A9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713535-77BB-3E4A-8CDD-DDB8048BC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DF-52F2-E94E-80DC-D380D56F1365}" type="datetimeFigureOut">
              <a:rPr lang="en-US" smtClean="0"/>
              <a:t>9/18/18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456AD-D5F2-6345-9967-0EAFC5015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A70D82-1392-CD40-B192-C5DFFCB3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0653-8F66-A240-98F8-304FA799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82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107CB-1618-F246-B891-E9264071D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A5A743-4A46-D740-AD75-C7270607E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D30C64-F40F-8440-BB6A-7E37CCEE9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A0DDF4-7235-F441-8A3B-601955926D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63A5D0-C9B8-AD44-84A0-5A31E6BEF6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FBE285-9A35-5E4A-BB25-1379A9847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DF-52F2-E94E-80DC-D380D56F1365}" type="datetimeFigureOut">
              <a:rPr lang="en-US" smtClean="0"/>
              <a:t>9/18/18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8132B5-1E2B-BE49-87B6-60EAAB48B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6536DB-A7DA-984F-88AC-76AA32DDB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0653-8F66-A240-98F8-304FA799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23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952CE-637A-1641-A497-CE9A63FDA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2CACF9-1AC3-3E48-811B-26F9119B2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DF-52F2-E94E-80DC-D380D56F1365}" type="datetimeFigureOut">
              <a:rPr lang="en-US" smtClean="0"/>
              <a:t>9/18/18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7D7D4-7186-E34E-8C8B-C4CCAC87F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E6B4A5-AF80-214B-B4EB-2B63C1FE5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0653-8F66-A240-98F8-304FA799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9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CA4413-2278-CC48-B63C-B2C94F1C9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DF-52F2-E94E-80DC-D380D56F1365}" type="datetimeFigureOut">
              <a:rPr lang="en-US" smtClean="0"/>
              <a:t>9/18/18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8AD058-6D70-2C44-B02D-C90DCF4E5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9ED09-64D7-EB47-92C4-091E72313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0653-8F66-A240-98F8-304FA799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2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ACA96-A67A-1043-9C37-38EC1BE7E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BAF2F-11E1-2846-AABE-D1CF29773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649009-9691-7F40-88EC-E8BFACD64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AB943-C0D3-C945-911E-54BB7F9F3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DF-52F2-E94E-80DC-D380D56F1365}" type="datetimeFigureOut">
              <a:rPr lang="en-US" smtClean="0"/>
              <a:t>9/18/18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C6F6F-0629-324F-AAE7-30900D5CF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96439-12BE-DA48-B2E2-FF0E2B492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0653-8F66-A240-98F8-304FA799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5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6A5E2-3F25-3F46-A85A-FB1BB5B71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6446D1-3241-6349-8DBB-A317CC2C3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332588-2B38-DE4E-948B-3A3DDE609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CA387-D600-9741-8F71-8B17A1FB7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6BADF-52F2-E94E-80DC-D380D56F1365}" type="datetimeFigureOut">
              <a:rPr lang="en-US" smtClean="0"/>
              <a:t>9/18/18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CEB333-EEA2-F749-9565-8FFAD02AF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1462A-DF35-4747-89CA-9E335D92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0653-8F66-A240-98F8-304FA799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81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A471A6-0DE7-694A-AB34-09ADBFC61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6A981-7122-C442-AB37-1886F41C1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E4E42-F599-CD43-AA6B-391DFAB2E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6BADF-52F2-E94E-80DC-D380D56F1365}" type="datetimeFigureOut">
              <a:rPr lang="en-US" smtClean="0"/>
              <a:t>9/18/18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2BBA4-1E09-1340-BB35-D8F697F20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3DE58-27E0-5243-A5E8-1A63868D6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30653-8F66-A240-98F8-304FA7994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80FE2-52B0-104E-9F5F-A5B17C921C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Parsing from Grammar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3F274D-7710-6F4D-AEC5-8E123600EE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1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itle 1">
            <a:extLst>
              <a:ext uri="{FF2B5EF4-FFF2-40B4-BE49-F238E27FC236}">
                <a16:creationId xmlns:a16="http://schemas.microsoft.com/office/drawing/2014/main" id="{C548830E-F724-A740-BED9-237AE142E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Syntax Directed Left Recursive Grammar</a:t>
            </a:r>
          </a:p>
        </p:txBody>
      </p:sp>
      <p:sp>
        <p:nvSpPr>
          <p:cNvPr id="131075" name="Content Placeholder 2">
            <a:extLst>
              <a:ext uri="{FF2B5EF4-FFF2-40B4-BE49-F238E27FC236}">
                <a16:creationId xmlns:a16="http://schemas.microsoft.com/office/drawing/2014/main" id="{F10A87FA-14BE-394B-AC18-42E719A86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Syntax directed translation adds semantic rules to be carried out when syntactic rules are applied. Let’s do conversion of infix to postfix.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Expr 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 Expr 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Plus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Term 		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{out(“ + “);}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         |  Term	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Term 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 Term 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Times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Factor 		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{out(“ * “);}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         |   Factor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Factor 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 </a:t>
            </a:r>
            <a:r>
              <a:rPr lang="en-US" altLang="en-US" sz="2400" dirty="0" err="1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Lparen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Expr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Rparen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          |    </a:t>
            </a:r>
            <a:r>
              <a:rPr lang="en-US" altLang="en-US" sz="2400" dirty="0" err="1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Int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				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{out(“ “, </a:t>
            </a:r>
            <a:r>
              <a:rPr lang="en-US" altLang="en-US" sz="2400" dirty="0" err="1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Lex.value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, “ “);}</a:t>
            </a:r>
          </a:p>
          <a:p>
            <a:pPr marL="0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31076" name="Date Placeholder 3">
            <a:extLst>
              <a:ext uri="{FF2B5EF4-FFF2-40B4-BE49-F238E27FC236}">
                <a16:creationId xmlns:a16="http://schemas.microsoft.com/office/drawing/2014/main" id="{19710026-DAE1-7F44-8F1E-EB2A9D8E326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E03C7E2-3061-3D4D-941E-1EF201B716D3}" type="datetime1">
              <a:rPr lang="en-US" altLang="en-US" sz="1400"/>
              <a:pPr/>
              <a:t>9/18/18</a:t>
            </a:fld>
            <a:endParaRPr lang="en-US" altLang="en-US" sz="1400"/>
          </a:p>
        </p:txBody>
      </p:sp>
      <p:sp>
        <p:nvSpPr>
          <p:cNvPr id="131077" name="Footer Placeholder 4">
            <a:extLst>
              <a:ext uri="{FF2B5EF4-FFF2-40B4-BE49-F238E27FC236}">
                <a16:creationId xmlns:a16="http://schemas.microsoft.com/office/drawing/2014/main" id="{2E29E5E4-567D-1F46-A59F-DC8CCC0F8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UCF EECS</a:t>
            </a:r>
          </a:p>
        </p:txBody>
      </p:sp>
      <p:sp>
        <p:nvSpPr>
          <p:cNvPr id="131078" name="Slide Number Placeholder 5">
            <a:extLst>
              <a:ext uri="{FF2B5EF4-FFF2-40B4-BE49-F238E27FC236}">
                <a16:creationId xmlns:a16="http://schemas.microsoft.com/office/drawing/2014/main" id="{904A8374-92EB-574A-BAFF-EDDE5509D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D049DDD-C383-B44D-BEBB-5431A27D9455}" type="slidenum">
              <a:rPr lang="en-US" altLang="en-US" sz="1400"/>
              <a:pPr/>
              <a:t>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771821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itle 1">
            <a:extLst>
              <a:ext uri="{FF2B5EF4-FFF2-40B4-BE49-F238E27FC236}">
                <a16:creationId xmlns:a16="http://schemas.microsoft.com/office/drawing/2014/main" id="{73B27AA6-3B3E-A24B-8DDF-CEFFE4A46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How It Works</a:t>
            </a:r>
          </a:p>
        </p:txBody>
      </p:sp>
      <p:sp>
        <p:nvSpPr>
          <p:cNvPr id="132099" name="Content Placeholder 2">
            <a:extLst>
              <a:ext uri="{FF2B5EF4-FFF2-40B4-BE49-F238E27FC236}">
                <a16:creationId xmlns:a16="http://schemas.microsoft.com/office/drawing/2014/main" id="{9869F246-2C89-8B42-BF45-3193C41A3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Examples of applying previous syntax directed translation</a:t>
            </a:r>
          </a:p>
          <a:p>
            <a:pPr marL="0" indent="0"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Input: 15 + 20 + 7 * 3 + 2</a:t>
            </a:r>
          </a:p>
          <a:p>
            <a:pPr marL="0" indent="0"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Output:  15 20 + 7 3 * + 2 +</a:t>
            </a:r>
          </a:p>
          <a:p>
            <a:pPr marL="0" indent="0"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Input: 15 + 20 + 7 + 3 * 2</a:t>
            </a:r>
          </a:p>
          <a:p>
            <a:pPr marL="0" indent="0"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Output:  15 20 + 7 + 3 2 * +</a:t>
            </a:r>
          </a:p>
        </p:txBody>
      </p:sp>
      <p:sp>
        <p:nvSpPr>
          <p:cNvPr id="132100" name="Date Placeholder 3">
            <a:extLst>
              <a:ext uri="{FF2B5EF4-FFF2-40B4-BE49-F238E27FC236}">
                <a16:creationId xmlns:a16="http://schemas.microsoft.com/office/drawing/2014/main" id="{DD11416B-D7CA-F144-A796-1535670BD7F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98F8873-4084-604A-8787-D38C3C4416D4}" type="datetime1">
              <a:rPr lang="en-US" altLang="en-US" sz="1400"/>
              <a:pPr/>
              <a:t>9/18/18</a:t>
            </a:fld>
            <a:endParaRPr lang="en-US" altLang="en-US" sz="1400"/>
          </a:p>
        </p:txBody>
      </p:sp>
      <p:sp>
        <p:nvSpPr>
          <p:cNvPr id="132101" name="Footer Placeholder 4">
            <a:extLst>
              <a:ext uri="{FF2B5EF4-FFF2-40B4-BE49-F238E27FC236}">
                <a16:creationId xmlns:a16="http://schemas.microsoft.com/office/drawing/2014/main" id="{CA77CFC3-031F-6C41-8038-F943C5534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UCF EECS</a:t>
            </a:r>
          </a:p>
        </p:txBody>
      </p:sp>
      <p:sp>
        <p:nvSpPr>
          <p:cNvPr id="132102" name="Slide Number Placeholder 5">
            <a:extLst>
              <a:ext uri="{FF2B5EF4-FFF2-40B4-BE49-F238E27FC236}">
                <a16:creationId xmlns:a16="http://schemas.microsoft.com/office/drawing/2014/main" id="{2671B41E-5939-7D49-9BFB-9585CC696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16066D2-A918-974D-A51B-9CA2FA7EBA9E}" type="slidenum">
              <a:rPr lang="en-US" altLang="en-US" sz="1400"/>
              <a:pPr/>
              <a:t>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340216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1">
            <a:extLst>
              <a:ext uri="{FF2B5EF4-FFF2-40B4-BE49-F238E27FC236}">
                <a16:creationId xmlns:a16="http://schemas.microsoft.com/office/drawing/2014/main" id="{8A149988-1562-A14A-969D-EFEF41DF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Removing Left Recursion</a:t>
            </a:r>
          </a:p>
        </p:txBody>
      </p:sp>
      <p:sp>
        <p:nvSpPr>
          <p:cNvPr id="129027" name="Content Placeholder 2">
            <a:extLst>
              <a:ext uri="{FF2B5EF4-FFF2-40B4-BE49-F238E27FC236}">
                <a16:creationId xmlns:a16="http://schemas.microsoft.com/office/drawing/2014/main" id="{AE816136-DF9A-9141-A2A8-B284407A4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Given left recursive and non left recursive rules</a:t>
            </a:r>
          </a:p>
          <a:p>
            <a:pPr marL="0" indent="0"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A 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 A</a:t>
            </a:r>
            <a:r>
              <a:rPr lang="en-US" altLang="en-US" sz="2400" baseline="-25000" dirty="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 | … | </a:t>
            </a:r>
            <a:r>
              <a:rPr lang="en-US" altLang="en-US" sz="2400" dirty="0" err="1">
                <a:ea typeface="ＭＳ Ｐゴシック" panose="020B0600070205080204" pitchFamily="34" charset="-128"/>
                <a:sym typeface="Symbol" pitchFamily="2" charset="2"/>
              </a:rPr>
              <a:t>A</a:t>
            </a:r>
            <a:r>
              <a:rPr lang="en-US" altLang="en-US" sz="2400" baseline="-25000" dirty="0" err="1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 | </a:t>
            </a:r>
            <a:r>
              <a:rPr lang="en-US" altLang="en-US" sz="2400" baseline="-25000" dirty="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 | … | </a:t>
            </a:r>
            <a:r>
              <a:rPr lang="en-US" altLang="en-US" sz="2400" baseline="-25000" dirty="0">
                <a:ea typeface="ＭＳ Ｐゴシック" panose="020B0600070205080204" pitchFamily="34" charset="-128"/>
                <a:sym typeface="Symbol" pitchFamily="2" charset="2"/>
              </a:rPr>
              <a:t>m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   </a:t>
            </a:r>
          </a:p>
          <a:p>
            <a:pPr marL="0" indent="0">
              <a:buNone/>
            </a:pP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Can view as </a:t>
            </a:r>
          </a:p>
          <a:p>
            <a:pPr marL="0" indent="0"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A 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 (</a:t>
            </a:r>
            <a:r>
              <a:rPr lang="en-US" altLang="en-US" sz="2400" baseline="-25000" dirty="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 | … | </a:t>
            </a:r>
            <a:r>
              <a:rPr lang="en-US" altLang="en-US" sz="2400" baseline="-25000" dirty="0">
                <a:ea typeface="ＭＳ Ｐゴシック" panose="020B0600070205080204" pitchFamily="34" charset="-128"/>
                <a:sym typeface="Symbol" pitchFamily="2" charset="2"/>
              </a:rPr>
              <a:t>m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) (</a:t>
            </a:r>
            <a:r>
              <a:rPr lang="en-US" altLang="en-US" sz="2400" baseline="-25000" dirty="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 | … | </a:t>
            </a:r>
            <a:r>
              <a:rPr lang="en-US" altLang="en-US" sz="2400" baseline="-25000" dirty="0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 )*</a:t>
            </a:r>
          </a:p>
          <a:p>
            <a:pPr marL="0" indent="0">
              <a:buNone/>
            </a:pP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Star notation is an extension to normal notation with obvious meaning</a:t>
            </a:r>
          </a:p>
          <a:p>
            <a:pPr marL="0" indent="0">
              <a:buNone/>
            </a:pP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Now, it should be clear this can be done right recursive as</a:t>
            </a:r>
          </a:p>
          <a:p>
            <a:pPr marL="0" indent="0">
              <a:buNone/>
            </a:pPr>
            <a:r>
              <a:rPr lang="en-US" altLang="en-US" sz="2400" dirty="0">
                <a:ea typeface="ＭＳ Ｐゴシック" panose="020B0600070205080204" pitchFamily="34" charset="-128"/>
              </a:rPr>
              <a:t>A 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 </a:t>
            </a:r>
            <a:r>
              <a:rPr lang="en-US" altLang="en-US" sz="2400" baseline="-25000" dirty="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 B| … | </a:t>
            </a:r>
            <a:r>
              <a:rPr lang="en-US" altLang="en-US" sz="2400" baseline="-25000" dirty="0">
                <a:ea typeface="ＭＳ Ｐゴシック" panose="020B0600070205080204" pitchFamily="34" charset="-128"/>
                <a:sym typeface="Symbol" pitchFamily="2" charset="2"/>
              </a:rPr>
              <a:t>m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 B</a:t>
            </a:r>
          </a:p>
          <a:p>
            <a:pPr marL="0" indent="0">
              <a:buNone/>
            </a:pP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B  </a:t>
            </a:r>
            <a:r>
              <a:rPr lang="en-US" altLang="en-US" sz="2400" baseline="-25000" dirty="0">
                <a:ea typeface="ＭＳ Ｐゴシック" panose="020B0600070205080204" pitchFamily="34" charset="-128"/>
                <a:sym typeface="Symbol" pitchFamily="2" charset="2"/>
              </a:rPr>
              <a:t>1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B| … | </a:t>
            </a:r>
            <a:r>
              <a:rPr lang="en-US" altLang="en-US" sz="2400" baseline="-25000" dirty="0" err="1">
                <a:ea typeface="ＭＳ Ｐゴシック" panose="020B0600070205080204" pitchFamily="34" charset="-128"/>
                <a:sym typeface="Symbol" pitchFamily="2" charset="2"/>
              </a:rPr>
              <a:t>n</a:t>
            </a:r>
            <a:r>
              <a:rPr lang="en-US" altLang="en-US" sz="2400" dirty="0" err="1">
                <a:ea typeface="ＭＳ Ｐゴシック" panose="020B0600070205080204" pitchFamily="34" charset="-128"/>
                <a:sym typeface="Symbol" pitchFamily="2" charset="2"/>
              </a:rPr>
              <a:t>B</a:t>
            </a:r>
            <a:r>
              <a:rPr lang="en-US" altLang="en-US" sz="2400" dirty="0">
                <a:ea typeface="ＭＳ Ｐゴシック" panose="020B0600070205080204" pitchFamily="34" charset="-128"/>
                <a:sym typeface="Symbol" pitchFamily="2" charset="2"/>
              </a:rPr>
              <a:t> | </a:t>
            </a:r>
            <a:r>
              <a:rPr lang="en-US" altLang="en-US" sz="2400" dirty="0" err="1">
                <a:ea typeface="ＭＳ Ｐゴシック" panose="020B0600070205080204" pitchFamily="34" charset="-128"/>
                <a:sym typeface="Symbol" pitchFamily="2" charset="2"/>
              </a:rPr>
              <a:t>λ</a:t>
            </a:r>
            <a:endParaRPr lang="en-US" altLang="en-US" sz="2400" dirty="0">
              <a:ea typeface="ＭＳ Ｐゴシック" panose="020B0600070205080204" pitchFamily="34" charset="-128"/>
              <a:sym typeface="Symbol" pitchFamily="2" charset="2"/>
            </a:endParaRPr>
          </a:p>
          <a:p>
            <a:pPr marL="0" indent="0">
              <a:buNone/>
            </a:pPr>
            <a:endParaRPr lang="en-US" altLang="en-US" sz="2400" dirty="0">
              <a:ea typeface="ＭＳ Ｐゴシック" panose="020B0600070205080204" pitchFamily="34" charset="-128"/>
              <a:sym typeface="Symbol" pitchFamily="2" charset="2"/>
            </a:endParaRPr>
          </a:p>
        </p:txBody>
      </p:sp>
      <p:sp>
        <p:nvSpPr>
          <p:cNvPr id="129028" name="Date Placeholder 3">
            <a:extLst>
              <a:ext uri="{FF2B5EF4-FFF2-40B4-BE49-F238E27FC236}">
                <a16:creationId xmlns:a16="http://schemas.microsoft.com/office/drawing/2014/main" id="{20524D39-5397-A34F-866F-30B20F7A0A4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CCA5917-9CFD-4E4A-8038-09D4273D01AC}" type="datetime1">
              <a:rPr lang="en-US" altLang="en-US" sz="1400"/>
              <a:pPr/>
              <a:t>9/18/18</a:t>
            </a:fld>
            <a:endParaRPr lang="en-US" altLang="en-US" sz="1400"/>
          </a:p>
        </p:txBody>
      </p:sp>
      <p:sp>
        <p:nvSpPr>
          <p:cNvPr id="129029" name="Footer Placeholder 4">
            <a:extLst>
              <a:ext uri="{FF2B5EF4-FFF2-40B4-BE49-F238E27FC236}">
                <a16:creationId xmlns:a16="http://schemas.microsoft.com/office/drawing/2014/main" id="{BAE58E21-BA58-2A44-A552-9EF637706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UCF EECS</a:t>
            </a:r>
          </a:p>
        </p:txBody>
      </p:sp>
      <p:sp>
        <p:nvSpPr>
          <p:cNvPr id="129030" name="Slide Number Placeholder 5">
            <a:extLst>
              <a:ext uri="{FF2B5EF4-FFF2-40B4-BE49-F238E27FC236}">
                <a16:creationId xmlns:a16="http://schemas.microsoft.com/office/drawing/2014/main" id="{5BE4D54A-31B4-1F46-8FE8-DCCF6C1D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C2B4B7D-26DA-CF45-8719-F5093A6AD4C3}" type="slidenum">
              <a:rPr lang="en-US" altLang="en-US" sz="1400"/>
              <a:pPr/>
              <a:t>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45234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itle 1">
            <a:extLst>
              <a:ext uri="{FF2B5EF4-FFF2-40B4-BE49-F238E27FC236}">
                <a16:creationId xmlns:a16="http://schemas.microsoft.com/office/drawing/2014/main" id="{C44AB25E-D77B-9547-8385-76E512A68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Treat Actions from Left Rec as Terminals</a:t>
            </a:r>
          </a:p>
        </p:txBody>
      </p:sp>
      <p:sp>
        <p:nvSpPr>
          <p:cNvPr id="135171" name="Content Placeholder 2">
            <a:extLst>
              <a:ext uri="{FF2B5EF4-FFF2-40B4-BE49-F238E27FC236}">
                <a16:creationId xmlns:a16="http://schemas.microsoft.com/office/drawing/2014/main" id="{75EF2A01-A56A-7C47-ABD8-07D8E7527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Expr 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 Term </a:t>
            </a:r>
            <a:r>
              <a:rPr lang="en-US" altLang="en-US" sz="2400" dirty="0" err="1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ExprRest</a:t>
            </a:r>
            <a:endParaRPr lang="en-US" altLang="en-US" sz="2400" dirty="0">
              <a:solidFill>
                <a:srgbClr val="0000FF"/>
              </a:solidFill>
              <a:ea typeface="ＭＳ Ｐゴシック" panose="020B0600070205080204" pitchFamily="34" charset="-128"/>
              <a:sym typeface="Wingdings" pitchFamily="2" charset="2"/>
            </a:endParaRPr>
          </a:p>
          <a:p>
            <a:pPr marL="0" indent="0">
              <a:buNone/>
            </a:pPr>
            <a:r>
              <a:rPr lang="en-US" altLang="en-US" sz="2400" dirty="0" err="1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ExprRest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 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Plus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Term 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{out (“ + “);} </a:t>
            </a:r>
            <a:r>
              <a:rPr lang="en-US" altLang="en-US" sz="2400" dirty="0" err="1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ExprRest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                |   </a:t>
            </a:r>
            <a:r>
              <a:rPr lang="en-US" altLang="en-US" sz="2400" dirty="0">
                <a:solidFill>
                  <a:srgbClr val="0000FF"/>
                </a:solidFill>
                <a:latin typeface="Symbol" pitchFamily="2" charset="2"/>
                <a:ea typeface="ＭＳ Ｐゴシック" panose="020B0600070205080204" pitchFamily="34" charset="-128"/>
                <a:sym typeface="Wingdings" pitchFamily="2" charset="2"/>
              </a:rPr>
              <a:t>l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Term 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 Factor </a:t>
            </a:r>
            <a:r>
              <a:rPr lang="en-US" altLang="en-US" sz="2400" dirty="0" err="1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TermRest</a:t>
            </a:r>
            <a:endParaRPr lang="en-US" altLang="en-US" sz="2400" dirty="0">
              <a:solidFill>
                <a:srgbClr val="0000FF"/>
              </a:solidFill>
              <a:ea typeface="ＭＳ Ｐゴシック" panose="020B0600070205080204" pitchFamily="34" charset="-128"/>
              <a:sym typeface="Wingdings" pitchFamily="2" charset="2"/>
            </a:endParaRPr>
          </a:p>
          <a:p>
            <a:pPr marL="0" indent="0">
              <a:buNone/>
            </a:pPr>
            <a:r>
              <a:rPr lang="en-US" altLang="en-US" sz="2400" dirty="0" err="1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TermRest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 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Times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Factor 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{out(“ * “);} </a:t>
            </a:r>
            <a:r>
              <a:rPr lang="en-US" altLang="en-US" sz="2400" dirty="0" err="1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TermRest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	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                 |  </a:t>
            </a:r>
            <a:r>
              <a:rPr lang="en-US" altLang="en-US" sz="2400" dirty="0">
                <a:solidFill>
                  <a:srgbClr val="0000FF"/>
                </a:solidFill>
                <a:latin typeface="Symbol" pitchFamily="2" charset="2"/>
                <a:ea typeface="ＭＳ Ｐゴシック" panose="020B0600070205080204" pitchFamily="34" charset="-128"/>
                <a:sym typeface="Wingdings" pitchFamily="2" charset="2"/>
              </a:rPr>
              <a:t>l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</a:t>
            </a: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Factor 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 </a:t>
            </a:r>
            <a:r>
              <a:rPr lang="en-US" altLang="en-US" sz="2400" dirty="0" err="1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Lparen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Expr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Rparen</a:t>
            </a:r>
            <a:endParaRPr lang="en-US" altLang="en-US" sz="2400" dirty="0">
              <a:solidFill>
                <a:srgbClr val="0000FF"/>
              </a:solidFill>
              <a:ea typeface="ＭＳ Ｐゴシック" panose="020B0600070205080204" pitchFamily="34" charset="-128"/>
              <a:sym typeface="Wingdings" pitchFamily="2" charset="2"/>
            </a:endParaRPr>
          </a:p>
          <a:p>
            <a:pPr marL="0" indent="0">
              <a:buNone/>
            </a:pPr>
            <a:r>
              <a:rPr lang="en-US" altLang="en-US" sz="2400" dirty="0">
                <a:solidFill>
                  <a:srgbClr val="0000FF"/>
                </a:solidFill>
                <a:ea typeface="ＭＳ Ｐゴシック" panose="020B0600070205080204" pitchFamily="34" charset="-128"/>
                <a:sym typeface="Wingdings" pitchFamily="2" charset="2"/>
              </a:rPr>
              <a:t>            |   </a:t>
            </a:r>
            <a:r>
              <a:rPr lang="en-US" altLang="en-US" sz="2400" dirty="0" err="1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Int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 {out(“ “,</a:t>
            </a:r>
            <a:r>
              <a:rPr lang="en-US" altLang="en-US" sz="2400" dirty="0" err="1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Lex.value</a:t>
            </a:r>
            <a:r>
              <a:rPr lang="en-US" altLang="en-US" sz="2400" dirty="0">
                <a:solidFill>
                  <a:srgbClr val="FF0000"/>
                </a:solidFill>
                <a:ea typeface="ＭＳ Ｐゴシック" panose="020B0600070205080204" pitchFamily="34" charset="-128"/>
                <a:sym typeface="Wingdings" pitchFamily="2" charset="2"/>
              </a:rPr>
              <a:t>,” “);}			</a:t>
            </a:r>
            <a:endParaRPr lang="en-US" altLang="en-US" sz="2400" dirty="0">
              <a:solidFill>
                <a:srgbClr val="0000FF"/>
              </a:solidFill>
              <a:ea typeface="ＭＳ Ｐゴシック" panose="020B0600070205080204" pitchFamily="34" charset="-128"/>
              <a:sym typeface="Wingdings" pitchFamily="2" charset="2"/>
            </a:endParaRPr>
          </a:p>
          <a:p>
            <a:pPr marL="0" indent="0"/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135172" name="Date Placeholder 3">
            <a:extLst>
              <a:ext uri="{FF2B5EF4-FFF2-40B4-BE49-F238E27FC236}">
                <a16:creationId xmlns:a16="http://schemas.microsoft.com/office/drawing/2014/main" id="{EFA3BFF0-E279-B443-BBF4-7DB579A5204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A6671D5-A3E0-C24E-B73C-3DEBD639DFFE}" type="datetime1">
              <a:rPr lang="en-US" altLang="en-US" sz="1400"/>
              <a:pPr/>
              <a:t>9/18/18</a:t>
            </a:fld>
            <a:endParaRPr lang="en-US" altLang="en-US" sz="1400"/>
          </a:p>
        </p:txBody>
      </p:sp>
      <p:sp>
        <p:nvSpPr>
          <p:cNvPr id="135173" name="Footer Placeholder 4">
            <a:extLst>
              <a:ext uri="{FF2B5EF4-FFF2-40B4-BE49-F238E27FC236}">
                <a16:creationId xmlns:a16="http://schemas.microsoft.com/office/drawing/2014/main" id="{BCF2CFD6-B02A-C740-A272-C9A96D8D7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UCF EECS</a:t>
            </a:r>
          </a:p>
        </p:txBody>
      </p:sp>
      <p:sp>
        <p:nvSpPr>
          <p:cNvPr id="135174" name="Slide Number Placeholder 5">
            <a:extLst>
              <a:ext uri="{FF2B5EF4-FFF2-40B4-BE49-F238E27FC236}">
                <a16:creationId xmlns:a16="http://schemas.microsoft.com/office/drawing/2014/main" id="{C48ED1CE-4136-B942-899F-25BB3D43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8BE72CD-D4FA-964E-A9D4-C6CBB7BBB0F2}" type="slidenum">
              <a:rPr lang="en-US" altLang="en-US" sz="1400"/>
              <a:pPr/>
              <a:t>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827773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itle 1">
            <a:extLst>
              <a:ext uri="{FF2B5EF4-FFF2-40B4-BE49-F238E27FC236}">
                <a16:creationId xmlns:a16="http://schemas.microsoft.com/office/drawing/2014/main" id="{BEB6891C-9D33-7040-A906-E243242E7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Recursive Descent</a:t>
            </a:r>
          </a:p>
        </p:txBody>
      </p:sp>
      <p:sp>
        <p:nvSpPr>
          <p:cNvPr id="137219" name="Date Placeholder 3">
            <a:extLst>
              <a:ext uri="{FF2B5EF4-FFF2-40B4-BE49-F238E27FC236}">
                <a16:creationId xmlns:a16="http://schemas.microsoft.com/office/drawing/2014/main" id="{3E9E9682-789A-9D46-A0DE-6B32A388B08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9332582-145F-064F-B6FD-46D8EB18AF8A}" type="datetime1">
              <a:rPr lang="en-US" altLang="en-US" sz="1400"/>
              <a:pPr/>
              <a:t>9/18/18</a:t>
            </a:fld>
            <a:endParaRPr lang="en-US" altLang="en-US" sz="1400"/>
          </a:p>
        </p:txBody>
      </p:sp>
      <p:sp>
        <p:nvSpPr>
          <p:cNvPr id="137220" name="Footer Placeholder 4">
            <a:extLst>
              <a:ext uri="{FF2B5EF4-FFF2-40B4-BE49-F238E27FC236}">
                <a16:creationId xmlns:a16="http://schemas.microsoft.com/office/drawing/2014/main" id="{826BDA67-0C9C-5840-B55E-F0E57DD5D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UCF EECS</a:t>
            </a:r>
          </a:p>
        </p:txBody>
      </p:sp>
      <p:sp>
        <p:nvSpPr>
          <p:cNvPr id="137221" name="Slide Number Placeholder 5">
            <a:extLst>
              <a:ext uri="{FF2B5EF4-FFF2-40B4-BE49-F238E27FC236}">
                <a16:creationId xmlns:a16="http://schemas.microsoft.com/office/drawing/2014/main" id="{C335803C-31EB-844D-9172-33F8D306F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B0949FD-3AA6-9F48-ACBD-B0413F80C275}" type="slidenum">
              <a:rPr lang="en-US" altLang="en-US" sz="1400"/>
              <a:pPr/>
              <a:t>6</a:t>
            </a:fld>
            <a:endParaRPr lang="en-US" altLang="en-US" sz="1400"/>
          </a:p>
        </p:txBody>
      </p:sp>
      <p:sp>
        <p:nvSpPr>
          <p:cNvPr id="137222" name="Text Box 6">
            <a:extLst>
              <a:ext uri="{FF2B5EF4-FFF2-40B4-BE49-F238E27FC236}">
                <a16:creationId xmlns:a16="http://schemas.microsoft.com/office/drawing/2014/main" id="{918074C3-E5FA-6E4D-BA16-2DF3DA544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541" y="1322388"/>
            <a:ext cx="249299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1" dirty="0"/>
              <a:t>Expr() </a:t>
            </a:r>
            <a:r>
              <a:rPr lang="en-US" altLang="en-US" sz="1800" dirty="0">
                <a:solidFill>
                  <a:srgbClr val="0000FF"/>
                </a:solidFill>
              </a:rPr>
              <a:t>{</a:t>
            </a:r>
            <a:endParaRPr lang="en-US" altLang="en-US" sz="1800" dirty="0"/>
          </a:p>
          <a:p>
            <a:pPr eaLnBrk="1" hangingPunct="1"/>
            <a:r>
              <a:rPr lang="en-US" altLang="en-US" sz="1800" dirty="0"/>
              <a:t>      Term();</a:t>
            </a:r>
          </a:p>
          <a:p>
            <a:pPr eaLnBrk="1" hangingPunct="1"/>
            <a:r>
              <a:rPr lang="en-US" altLang="en-US" sz="1800" dirty="0"/>
              <a:t>      </a:t>
            </a:r>
            <a:r>
              <a:rPr lang="en-US" altLang="en-US" sz="1800" dirty="0" err="1"/>
              <a:t>ExprRest</a:t>
            </a:r>
            <a:r>
              <a:rPr lang="en-US" altLang="en-US" sz="1800" dirty="0"/>
              <a:t>();</a:t>
            </a:r>
          </a:p>
          <a:p>
            <a:pPr eaLnBrk="1" hangingPunct="1"/>
            <a:r>
              <a:rPr lang="en-US" altLang="en-US" sz="1800" dirty="0"/>
              <a:t>}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b="1" dirty="0" err="1"/>
              <a:t>ExprRest</a:t>
            </a:r>
            <a:r>
              <a:rPr lang="en-US" altLang="en-US" sz="1800" b="1" dirty="0"/>
              <a:t>() {</a:t>
            </a:r>
          </a:p>
          <a:p>
            <a:pPr eaLnBrk="1" hangingPunct="1"/>
            <a:r>
              <a:rPr lang="en-US" altLang="en-US" sz="1800" dirty="0">
                <a:solidFill>
                  <a:srgbClr val="0000FF"/>
                </a:solidFill>
              </a:rPr>
              <a:t>      if</a:t>
            </a:r>
            <a:r>
              <a:rPr lang="en-US" altLang="en-US" sz="1800" dirty="0"/>
              <a:t> (token == </a:t>
            </a:r>
            <a:r>
              <a:rPr lang="en-US" altLang="en-US" sz="1800" b="1" dirty="0">
                <a:solidFill>
                  <a:srgbClr val="FF0000"/>
                </a:solidFill>
              </a:rPr>
              <a:t>Plus</a:t>
            </a:r>
            <a:r>
              <a:rPr lang="en-US" altLang="en-US" sz="1800" dirty="0"/>
              <a:t>) {</a:t>
            </a:r>
          </a:p>
          <a:p>
            <a:pPr eaLnBrk="1" hangingPunct="1"/>
            <a:r>
              <a:rPr lang="en-US" altLang="en-US" sz="1800" dirty="0"/>
              <a:t>          </a:t>
            </a:r>
            <a:r>
              <a:rPr lang="en-US" altLang="en-US" sz="1800" dirty="0" err="1"/>
              <a:t>nextsy</a:t>
            </a:r>
            <a:r>
              <a:rPr lang="en-US" altLang="en-US" sz="1800" dirty="0"/>
              <a:t>();</a:t>
            </a:r>
          </a:p>
          <a:p>
            <a:pPr eaLnBrk="1" hangingPunct="1"/>
            <a:r>
              <a:rPr lang="en-US" altLang="en-US" sz="1800" dirty="0"/>
              <a:t>          Term();</a:t>
            </a:r>
          </a:p>
          <a:p>
            <a:pPr eaLnBrk="1" hangingPunct="1"/>
            <a:r>
              <a:rPr lang="en-US" altLang="en-US" sz="1800" dirty="0"/>
              <a:t>          out(“ + “);</a:t>
            </a:r>
          </a:p>
          <a:p>
            <a:pPr eaLnBrk="1" hangingPunct="1"/>
            <a:r>
              <a:rPr lang="en-US" altLang="en-US" sz="1800" dirty="0"/>
              <a:t>          </a:t>
            </a:r>
            <a:r>
              <a:rPr lang="en-US" altLang="en-US" sz="1800" dirty="0" err="1"/>
              <a:t>ExprRest</a:t>
            </a:r>
            <a:r>
              <a:rPr lang="en-US" altLang="en-US" sz="1800" dirty="0"/>
              <a:t>();</a:t>
            </a:r>
          </a:p>
          <a:p>
            <a:pPr eaLnBrk="1" hangingPunct="1"/>
            <a:r>
              <a:rPr lang="en-US" altLang="en-US" sz="1800" dirty="0"/>
              <a:t>       </a:t>
            </a:r>
            <a:r>
              <a:rPr lang="en-US" altLang="en-US" sz="1800" dirty="0">
                <a:solidFill>
                  <a:srgbClr val="0000FF"/>
                </a:solidFill>
              </a:rPr>
              <a:t>}</a:t>
            </a:r>
            <a:r>
              <a:rPr lang="en-US" altLang="en-US" sz="1800" dirty="0"/>
              <a:t> </a:t>
            </a:r>
          </a:p>
          <a:p>
            <a:pPr eaLnBrk="1" hangingPunct="1"/>
            <a:r>
              <a:rPr lang="en-US" altLang="en-US" sz="1800" dirty="0">
                <a:solidFill>
                  <a:srgbClr val="0000FF"/>
                </a:solidFill>
              </a:rPr>
              <a:t>}</a:t>
            </a:r>
            <a:endParaRPr lang="en-US" altLang="en-US" sz="1400" dirty="0"/>
          </a:p>
        </p:txBody>
      </p:sp>
      <p:sp>
        <p:nvSpPr>
          <p:cNvPr id="137223" name="Text Box 8">
            <a:extLst>
              <a:ext uri="{FF2B5EF4-FFF2-40B4-BE49-F238E27FC236}">
                <a16:creationId xmlns:a16="http://schemas.microsoft.com/office/drawing/2014/main" id="{04FE28AE-4995-6448-821F-BF87D2D4F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1" y="1322389"/>
            <a:ext cx="2681183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1" dirty="0"/>
              <a:t>Term() {</a:t>
            </a:r>
          </a:p>
          <a:p>
            <a:pPr eaLnBrk="1" hangingPunct="1"/>
            <a:r>
              <a:rPr lang="en-US" altLang="en-US" sz="1800" dirty="0"/>
              <a:t>      Factor();</a:t>
            </a:r>
          </a:p>
          <a:p>
            <a:pPr eaLnBrk="1" hangingPunct="1"/>
            <a:r>
              <a:rPr lang="en-US" altLang="en-US" sz="1800" dirty="0"/>
              <a:t>      </a:t>
            </a:r>
            <a:r>
              <a:rPr lang="en-US" altLang="en-US" sz="1800" dirty="0" err="1"/>
              <a:t>TermRest</a:t>
            </a:r>
            <a:r>
              <a:rPr lang="en-US" altLang="en-US" sz="1800" dirty="0"/>
              <a:t>();</a:t>
            </a:r>
          </a:p>
          <a:p>
            <a:pPr eaLnBrk="1" hangingPunct="1"/>
            <a:r>
              <a:rPr lang="en-US" altLang="en-US" sz="1800" dirty="0"/>
              <a:t> }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b="1" dirty="0" err="1"/>
              <a:t>TermRest</a:t>
            </a:r>
            <a:r>
              <a:rPr lang="en-US" altLang="en-US" sz="1800" b="1" dirty="0"/>
              <a:t>() {</a:t>
            </a:r>
          </a:p>
          <a:p>
            <a:pPr eaLnBrk="1" hangingPunct="1"/>
            <a:r>
              <a:rPr lang="en-US" altLang="en-US" sz="1800" dirty="0">
                <a:solidFill>
                  <a:srgbClr val="0000FF"/>
                </a:solidFill>
              </a:rPr>
              <a:t>      If</a:t>
            </a:r>
            <a:r>
              <a:rPr lang="en-US" altLang="en-US" sz="1800" dirty="0"/>
              <a:t> (token == </a:t>
            </a:r>
            <a:r>
              <a:rPr lang="en-US" altLang="en-US" sz="1800" b="1" dirty="0">
                <a:solidFill>
                  <a:srgbClr val="FF0000"/>
                </a:solidFill>
              </a:rPr>
              <a:t>Times</a:t>
            </a:r>
            <a:r>
              <a:rPr lang="en-US" altLang="en-US" sz="1800" dirty="0"/>
              <a:t>) </a:t>
            </a:r>
            <a:r>
              <a:rPr lang="en-US" altLang="en-US" sz="1800" dirty="0">
                <a:solidFill>
                  <a:srgbClr val="0000FF"/>
                </a:solidFill>
              </a:rPr>
              <a:t>{</a:t>
            </a:r>
          </a:p>
          <a:p>
            <a:pPr eaLnBrk="1" hangingPunct="1"/>
            <a:r>
              <a:rPr lang="en-US" altLang="en-US" sz="1800" dirty="0">
                <a:solidFill>
                  <a:srgbClr val="0000FF"/>
                </a:solidFill>
              </a:rPr>
              <a:t>          </a:t>
            </a:r>
            <a:r>
              <a:rPr lang="en-US" altLang="en-US" sz="1800" dirty="0" err="1"/>
              <a:t>nextsy</a:t>
            </a:r>
            <a:r>
              <a:rPr lang="en-US" altLang="en-US" sz="1800" dirty="0"/>
              <a:t>();</a:t>
            </a:r>
          </a:p>
          <a:p>
            <a:pPr eaLnBrk="1" hangingPunct="1"/>
            <a:r>
              <a:rPr lang="en-US" altLang="en-US" sz="1800" dirty="0"/>
              <a:t>          Factor();</a:t>
            </a:r>
          </a:p>
          <a:p>
            <a:pPr eaLnBrk="1" hangingPunct="1"/>
            <a:r>
              <a:rPr lang="en-US" altLang="en-US" sz="1800" dirty="0"/>
              <a:t>          out(“ * “);</a:t>
            </a:r>
          </a:p>
          <a:p>
            <a:pPr eaLnBrk="1" hangingPunct="1"/>
            <a:r>
              <a:rPr lang="en-US" altLang="en-US" sz="1800" dirty="0"/>
              <a:t>          </a:t>
            </a:r>
            <a:r>
              <a:rPr lang="en-US" altLang="en-US" sz="1800" dirty="0" err="1"/>
              <a:t>TermRest</a:t>
            </a:r>
            <a:r>
              <a:rPr lang="en-US" altLang="en-US" sz="1800" dirty="0"/>
              <a:t>();</a:t>
            </a:r>
          </a:p>
          <a:p>
            <a:pPr eaLnBrk="1" hangingPunct="1"/>
            <a:r>
              <a:rPr lang="en-US" altLang="en-US" sz="1800" dirty="0"/>
              <a:t>        }</a:t>
            </a:r>
          </a:p>
          <a:p>
            <a:pPr eaLnBrk="1" hangingPunct="1"/>
            <a:r>
              <a:rPr lang="en-US" altLang="en-US" sz="1800" dirty="0">
                <a:solidFill>
                  <a:srgbClr val="0000FF"/>
                </a:solidFill>
              </a:rPr>
              <a:t> }</a:t>
            </a:r>
            <a:endParaRPr lang="en-US" altLang="en-US" sz="1400" dirty="0"/>
          </a:p>
        </p:txBody>
      </p:sp>
      <p:sp>
        <p:nvSpPr>
          <p:cNvPr id="137224" name="Text Box 9">
            <a:extLst>
              <a:ext uri="{FF2B5EF4-FFF2-40B4-BE49-F238E27FC236}">
                <a16:creationId xmlns:a16="http://schemas.microsoft.com/office/drawing/2014/main" id="{BA4E77B1-FA3E-1C43-92C0-6E7951E0D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0424" y="1318022"/>
            <a:ext cx="3441968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1" dirty="0"/>
              <a:t>F() {</a:t>
            </a:r>
          </a:p>
          <a:p>
            <a:pPr eaLnBrk="1" hangingPunct="1"/>
            <a:r>
              <a:rPr lang="en-US" altLang="en-US" sz="1800" b="1" dirty="0">
                <a:solidFill>
                  <a:srgbClr val="0000FF"/>
                </a:solidFill>
              </a:rPr>
              <a:t>      </a:t>
            </a:r>
            <a:r>
              <a:rPr lang="en-US" altLang="en-US" sz="1800" dirty="0">
                <a:solidFill>
                  <a:srgbClr val="0000FF"/>
                </a:solidFill>
              </a:rPr>
              <a:t>switch</a:t>
            </a:r>
            <a:r>
              <a:rPr lang="en-US" altLang="en-US" sz="1800" dirty="0"/>
              <a:t> (token) {</a:t>
            </a:r>
            <a:endParaRPr lang="en-US" altLang="en-US" sz="1800" dirty="0">
              <a:solidFill>
                <a:srgbClr val="0000FF"/>
              </a:solidFill>
            </a:endParaRPr>
          </a:p>
          <a:p>
            <a:pPr lvl="1" eaLnBrk="1" hangingPunct="1"/>
            <a:r>
              <a:rPr lang="en-US" altLang="en-US" sz="1800" b="1" dirty="0"/>
              <a:t>      case </a:t>
            </a:r>
            <a:r>
              <a:rPr lang="en-US" altLang="en-US" sz="1800" b="1" dirty="0" err="1">
                <a:solidFill>
                  <a:srgbClr val="FF0000"/>
                </a:solidFill>
              </a:rPr>
              <a:t>Lparen</a:t>
            </a:r>
            <a:r>
              <a:rPr lang="en-US" altLang="en-US" sz="1800" b="1" dirty="0"/>
              <a:t>:</a:t>
            </a:r>
            <a:r>
              <a:rPr lang="en-US" altLang="en-US" sz="1800" dirty="0"/>
              <a:t> </a:t>
            </a:r>
          </a:p>
          <a:p>
            <a:pPr lvl="1" eaLnBrk="1" hangingPunct="1"/>
            <a:r>
              <a:rPr lang="en-US" altLang="en-US" sz="1800" dirty="0"/>
              <a:t>           </a:t>
            </a:r>
            <a:r>
              <a:rPr lang="en-US" altLang="en-US" sz="1800" dirty="0" err="1"/>
              <a:t>nextsy</a:t>
            </a:r>
            <a:r>
              <a:rPr lang="en-US" altLang="en-US" sz="1800" dirty="0"/>
              <a:t>();</a:t>
            </a:r>
          </a:p>
          <a:p>
            <a:pPr lvl="1" eaLnBrk="1" hangingPunct="1"/>
            <a:r>
              <a:rPr lang="en-US" altLang="en-US" sz="1800" dirty="0"/>
              <a:t>           call E</a:t>
            </a:r>
          </a:p>
          <a:p>
            <a:pPr lvl="1" eaLnBrk="1" hangingPunct="1"/>
            <a:r>
              <a:rPr lang="en-US" altLang="en-US" sz="1800" dirty="0"/>
              <a:t>           </a:t>
            </a:r>
            <a:r>
              <a:rPr lang="en-US" altLang="en-US" sz="1800" dirty="0">
                <a:solidFill>
                  <a:srgbClr val="0000FF"/>
                </a:solidFill>
              </a:rPr>
              <a:t>if</a:t>
            </a:r>
            <a:r>
              <a:rPr lang="en-US" altLang="en-US" sz="1800" dirty="0"/>
              <a:t> (token == </a:t>
            </a:r>
            <a:r>
              <a:rPr lang="en-US" altLang="en-US" sz="1800" b="1" dirty="0" err="1">
                <a:solidFill>
                  <a:srgbClr val="FF0000"/>
                </a:solidFill>
              </a:rPr>
              <a:t>Rparen</a:t>
            </a:r>
            <a:r>
              <a:rPr lang="en-US" altLang="en-US" sz="1800" dirty="0"/>
              <a:t>)</a:t>
            </a:r>
            <a:endParaRPr lang="en-US" altLang="en-US" sz="1800" dirty="0">
              <a:solidFill>
                <a:srgbClr val="0000FF"/>
              </a:solidFill>
            </a:endParaRPr>
          </a:p>
          <a:p>
            <a:pPr lvl="1" eaLnBrk="1" hangingPunct="1"/>
            <a:r>
              <a:rPr lang="en-US" altLang="en-US" sz="1800" dirty="0"/>
              <a:t>             </a:t>
            </a:r>
            <a:r>
              <a:rPr lang="en-US" altLang="en-US" sz="1800" dirty="0" err="1"/>
              <a:t>nextsy</a:t>
            </a:r>
            <a:r>
              <a:rPr lang="en-US" altLang="en-US" sz="1800" dirty="0"/>
              <a:t>();</a:t>
            </a:r>
          </a:p>
          <a:p>
            <a:pPr lvl="1" eaLnBrk="1" hangingPunct="1"/>
            <a:r>
              <a:rPr lang="en-US" altLang="en-US" sz="1800" dirty="0">
                <a:solidFill>
                  <a:srgbClr val="0000FF"/>
                </a:solidFill>
              </a:rPr>
              <a:t>           else</a:t>
            </a:r>
            <a:r>
              <a:rPr lang="en-US" altLang="en-US" sz="1800" dirty="0"/>
              <a:t> </a:t>
            </a:r>
          </a:p>
          <a:p>
            <a:pPr lvl="1" eaLnBrk="1" hangingPunct="1"/>
            <a:r>
              <a:rPr lang="en-US" altLang="en-US" sz="1800" dirty="0">
                <a:solidFill>
                  <a:srgbClr val="FF3300"/>
                </a:solidFill>
              </a:rPr>
              <a:t>             </a:t>
            </a:r>
            <a:r>
              <a:rPr lang="en-US" altLang="en-US" sz="1800" dirty="0"/>
              <a:t>ERROR();</a:t>
            </a:r>
          </a:p>
          <a:p>
            <a:pPr lvl="1" eaLnBrk="1" hangingPunct="1"/>
            <a:r>
              <a:rPr lang="en-US" altLang="en-US" sz="1800" dirty="0"/>
              <a:t>           break;</a:t>
            </a:r>
          </a:p>
          <a:p>
            <a:pPr lvl="1" eaLnBrk="1" hangingPunct="1"/>
            <a:r>
              <a:rPr lang="en-US" altLang="en-US" sz="1800" dirty="0">
                <a:solidFill>
                  <a:srgbClr val="FF3300"/>
                </a:solidFill>
              </a:rPr>
              <a:t>      </a:t>
            </a:r>
            <a:r>
              <a:rPr lang="en-US" altLang="en-US" sz="1800" b="1" dirty="0"/>
              <a:t>case Id:</a:t>
            </a:r>
            <a:endParaRPr lang="en-US" altLang="en-US" sz="1800" dirty="0"/>
          </a:p>
          <a:p>
            <a:pPr lvl="1" eaLnBrk="1" hangingPunct="1"/>
            <a:r>
              <a:rPr lang="en-US" altLang="en-US" sz="1800" dirty="0"/>
              <a:t>           out( </a:t>
            </a:r>
            <a:r>
              <a:rPr lang="en-US" altLang="en-US" sz="1800" b="1" dirty="0" err="1">
                <a:solidFill>
                  <a:srgbClr val="FF0000"/>
                </a:solidFill>
              </a:rPr>
              <a:t>Lex.value</a:t>
            </a:r>
            <a:r>
              <a:rPr lang="en-US" altLang="en-US" sz="1800" b="1" dirty="0">
                <a:solidFill>
                  <a:srgbClr val="FF0000"/>
                </a:solidFill>
              </a:rPr>
              <a:t> </a:t>
            </a:r>
            <a:r>
              <a:rPr lang="en-US" altLang="en-US" sz="1800" dirty="0"/>
              <a:t>);</a:t>
            </a:r>
          </a:p>
          <a:p>
            <a:pPr lvl="1" eaLnBrk="1" hangingPunct="1"/>
            <a:r>
              <a:rPr lang="en-US" altLang="en-US" sz="1800" dirty="0"/>
              <a:t>           </a:t>
            </a:r>
            <a:r>
              <a:rPr lang="en-US" altLang="en-US" sz="1800" dirty="0" err="1"/>
              <a:t>nextsy</a:t>
            </a:r>
            <a:r>
              <a:rPr lang="en-US" altLang="en-US" sz="1800" dirty="0"/>
              <a:t>();</a:t>
            </a:r>
          </a:p>
          <a:p>
            <a:pPr lvl="1" eaLnBrk="1" hangingPunct="1"/>
            <a:r>
              <a:rPr lang="en-US" altLang="en-US" sz="1800" dirty="0"/>
              <a:t>           break;</a:t>
            </a:r>
          </a:p>
          <a:p>
            <a:pPr lvl="1" eaLnBrk="1" hangingPunct="1"/>
            <a:r>
              <a:rPr lang="en-US" altLang="en-US" sz="1800" b="1" dirty="0"/>
              <a:t>      default:</a:t>
            </a:r>
          </a:p>
          <a:p>
            <a:pPr lvl="1" eaLnBrk="1" hangingPunct="1"/>
            <a:r>
              <a:rPr lang="en-US" altLang="en-US" sz="1800" dirty="0"/>
              <a:t>           ERROR();</a:t>
            </a:r>
          </a:p>
          <a:p>
            <a:pPr eaLnBrk="1" hangingPunct="1"/>
            <a:r>
              <a:rPr lang="en-US" altLang="en-US" sz="1800" dirty="0"/>
              <a:t>       }</a:t>
            </a:r>
          </a:p>
          <a:p>
            <a:pPr eaLnBrk="1" hangingPunct="1"/>
            <a:r>
              <a:rPr lang="en-US" altLang="en-US" sz="1800" dirty="0"/>
              <a:t> }</a:t>
            </a:r>
          </a:p>
          <a:p>
            <a:pPr eaLnBrk="1" hangingPunct="1"/>
            <a:endParaRPr lang="en-US" altLang="en-US" sz="1400" dirty="0"/>
          </a:p>
          <a:p>
            <a:pPr eaLnBrk="1" hangingPunct="1"/>
            <a:r>
              <a:rPr lang="en-US" altLang="en-US" sz="1600" b="1" dirty="0"/>
              <a:t> </a:t>
            </a:r>
            <a:r>
              <a:rPr lang="en-US" altLang="en-US" sz="16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101513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itle 1">
            <a:extLst>
              <a:ext uri="{FF2B5EF4-FFF2-40B4-BE49-F238E27FC236}">
                <a16:creationId xmlns:a16="http://schemas.microsoft.com/office/drawing/2014/main" id="{F917ADD1-7CF6-6242-9E06-71D07E611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Process</a:t>
            </a:r>
          </a:p>
        </p:txBody>
      </p:sp>
      <p:sp>
        <p:nvSpPr>
          <p:cNvPr id="138243" name="Content Placeholder 2">
            <a:extLst>
              <a:ext uri="{FF2B5EF4-FFF2-40B4-BE49-F238E27FC236}">
                <a16:creationId xmlns:a16="http://schemas.microsoft.com/office/drawing/2014/main" id="{A176B01F-D247-144E-828F-E74C2953C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Write left recursive grammar with semantic actions.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Rewrite a right recursive with actions treated as terminals in original rules.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Develop recursive descent parser.</a:t>
            </a:r>
          </a:p>
        </p:txBody>
      </p:sp>
      <p:sp>
        <p:nvSpPr>
          <p:cNvPr id="138244" name="Date Placeholder 3">
            <a:extLst>
              <a:ext uri="{FF2B5EF4-FFF2-40B4-BE49-F238E27FC236}">
                <a16:creationId xmlns:a16="http://schemas.microsoft.com/office/drawing/2014/main" id="{9566E25B-424F-3349-B2D6-6129836F39F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AEA55CF-627D-784F-9E98-7893F523447D}" type="datetime1">
              <a:rPr lang="en-US" altLang="en-US" sz="1400"/>
              <a:pPr/>
              <a:t>9/18/18</a:t>
            </a:fld>
            <a:endParaRPr lang="en-US" altLang="en-US" sz="1400"/>
          </a:p>
        </p:txBody>
      </p:sp>
      <p:sp>
        <p:nvSpPr>
          <p:cNvPr id="138245" name="Footer Placeholder 4">
            <a:extLst>
              <a:ext uri="{FF2B5EF4-FFF2-40B4-BE49-F238E27FC236}">
                <a16:creationId xmlns:a16="http://schemas.microsoft.com/office/drawing/2014/main" id="{DA8B26D1-7808-5B4D-9D27-B3FE2586E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© UCF EECS</a:t>
            </a:r>
          </a:p>
        </p:txBody>
      </p:sp>
      <p:sp>
        <p:nvSpPr>
          <p:cNvPr id="138246" name="Slide Number Placeholder 5">
            <a:extLst>
              <a:ext uri="{FF2B5EF4-FFF2-40B4-BE49-F238E27FC236}">
                <a16:creationId xmlns:a16="http://schemas.microsoft.com/office/drawing/2014/main" id="{56700BDD-209E-DF44-8EA2-635D2CB12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EB55D04-0EEB-0F45-B5A0-9AC9F926550C}" type="slidenum">
              <a:rPr lang="en-US" altLang="en-US" sz="1400"/>
              <a:pPr/>
              <a:t>7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455731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430</Words>
  <Application>Microsoft Macintosh PowerPoint</Application>
  <PresentationFormat>Widescreen</PresentationFormat>
  <Paragraphs>104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Symbol</vt:lpstr>
      <vt:lpstr>Wingdings</vt:lpstr>
      <vt:lpstr>Office Theme</vt:lpstr>
      <vt:lpstr>Parsing from Grammar</vt:lpstr>
      <vt:lpstr>Syntax Directed Left Recursive Grammar</vt:lpstr>
      <vt:lpstr>How It Works</vt:lpstr>
      <vt:lpstr>Removing Left Recursion</vt:lpstr>
      <vt:lpstr>Treat Actions from Left Rec as Terminals</vt:lpstr>
      <vt:lpstr>Recursive Descent</vt:lpstr>
      <vt:lpstr>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Hughes</dc:creator>
  <cp:lastModifiedBy>Charles Hughes</cp:lastModifiedBy>
  <cp:revision>7</cp:revision>
  <dcterms:created xsi:type="dcterms:W3CDTF">2018-09-18T13:51:52Z</dcterms:created>
  <dcterms:modified xsi:type="dcterms:W3CDTF">2018-09-18T14:49:20Z</dcterms:modified>
</cp:coreProperties>
</file>