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49"/>
  </p:notesMasterIdLst>
  <p:handoutMasterIdLst>
    <p:handoutMasterId r:id="rId550"/>
  </p:handoutMasterIdLst>
  <p:sldIdLst>
    <p:sldId id="256" r:id="rId2"/>
    <p:sldId id="257" r:id="rId3"/>
    <p:sldId id="259" r:id="rId4"/>
    <p:sldId id="258" r:id="rId5"/>
    <p:sldId id="260" r:id="rId6"/>
    <p:sldId id="261" r:id="rId7"/>
    <p:sldId id="263" r:id="rId8"/>
    <p:sldId id="264" r:id="rId9"/>
    <p:sldId id="265" r:id="rId10"/>
    <p:sldId id="315" r:id="rId11"/>
    <p:sldId id="316" r:id="rId12"/>
    <p:sldId id="1977" r:id="rId13"/>
    <p:sldId id="1222" r:id="rId14"/>
    <p:sldId id="2476" r:id="rId15"/>
    <p:sldId id="1188" r:id="rId16"/>
    <p:sldId id="1198" r:id="rId17"/>
    <p:sldId id="1223" r:id="rId18"/>
    <p:sldId id="1189" r:id="rId19"/>
    <p:sldId id="2220" r:id="rId20"/>
    <p:sldId id="1190" r:id="rId21"/>
    <p:sldId id="1191" r:id="rId22"/>
    <p:sldId id="1200" r:id="rId23"/>
    <p:sldId id="1192" r:id="rId24"/>
    <p:sldId id="1194" r:id="rId25"/>
    <p:sldId id="2157" r:id="rId26"/>
    <p:sldId id="2158" r:id="rId27"/>
    <p:sldId id="2159" r:id="rId28"/>
    <p:sldId id="2160" r:id="rId29"/>
    <p:sldId id="1905" r:id="rId30"/>
    <p:sldId id="1906" r:id="rId31"/>
    <p:sldId id="1907" r:id="rId32"/>
    <p:sldId id="1908" r:id="rId33"/>
    <p:sldId id="1921" r:id="rId34"/>
    <p:sldId id="2351" r:id="rId35"/>
    <p:sldId id="2352" r:id="rId36"/>
    <p:sldId id="2355" r:id="rId37"/>
    <p:sldId id="2354" r:id="rId38"/>
    <p:sldId id="2161" r:id="rId39"/>
    <p:sldId id="2221" r:id="rId40"/>
    <p:sldId id="2222" r:id="rId41"/>
    <p:sldId id="2164" r:id="rId42"/>
    <p:sldId id="2163" r:id="rId43"/>
    <p:sldId id="1219" r:id="rId44"/>
    <p:sldId id="2224" r:id="rId45"/>
    <p:sldId id="275" r:id="rId46"/>
    <p:sldId id="1996" r:id="rId47"/>
    <p:sldId id="1914" r:id="rId48"/>
    <p:sldId id="1917" r:id="rId49"/>
    <p:sldId id="1918" r:id="rId50"/>
    <p:sldId id="1213" r:id="rId51"/>
    <p:sldId id="1214" r:id="rId52"/>
    <p:sldId id="1221" r:id="rId53"/>
    <p:sldId id="1176" r:id="rId54"/>
    <p:sldId id="1177" r:id="rId55"/>
    <p:sldId id="1178" r:id="rId56"/>
    <p:sldId id="2258" r:id="rId57"/>
    <p:sldId id="1926" r:id="rId58"/>
    <p:sldId id="1927" r:id="rId59"/>
    <p:sldId id="1928" r:id="rId60"/>
    <p:sldId id="1929" r:id="rId61"/>
    <p:sldId id="2260" r:id="rId62"/>
    <p:sldId id="2259" r:id="rId63"/>
    <p:sldId id="1957" r:id="rId64"/>
    <p:sldId id="2479" r:id="rId65"/>
    <p:sldId id="2480" r:id="rId66"/>
    <p:sldId id="1224" r:id="rId67"/>
    <p:sldId id="1936" r:id="rId68"/>
    <p:sldId id="2262" r:id="rId69"/>
    <p:sldId id="2261" r:id="rId70"/>
    <p:sldId id="1930" r:id="rId71"/>
    <p:sldId id="1931" r:id="rId72"/>
    <p:sldId id="1932" r:id="rId73"/>
    <p:sldId id="1933" r:id="rId74"/>
    <p:sldId id="1937" r:id="rId75"/>
    <p:sldId id="1226" r:id="rId76"/>
    <p:sldId id="1935" r:id="rId77"/>
    <p:sldId id="2113" r:id="rId78"/>
    <p:sldId id="1938" r:id="rId79"/>
    <p:sldId id="1939" r:id="rId80"/>
    <p:sldId id="1945" r:id="rId81"/>
    <p:sldId id="1934" r:id="rId82"/>
    <p:sldId id="1229" r:id="rId83"/>
    <p:sldId id="2225" r:id="rId84"/>
    <p:sldId id="1768" r:id="rId85"/>
    <p:sldId id="1769" r:id="rId86"/>
    <p:sldId id="1940" r:id="rId87"/>
    <p:sldId id="1942" r:id="rId88"/>
    <p:sldId id="1946" r:id="rId89"/>
    <p:sldId id="1944" r:id="rId90"/>
    <p:sldId id="1953" r:id="rId91"/>
    <p:sldId id="1954" r:id="rId92"/>
    <p:sldId id="1948" r:id="rId93"/>
    <p:sldId id="1949" r:id="rId94"/>
    <p:sldId id="1950" r:id="rId95"/>
    <p:sldId id="1764" r:id="rId96"/>
    <p:sldId id="1765" r:id="rId97"/>
    <p:sldId id="1766" r:id="rId98"/>
    <p:sldId id="1767" r:id="rId99"/>
    <p:sldId id="1947" r:id="rId100"/>
    <p:sldId id="1241" r:id="rId101"/>
    <p:sldId id="1242" r:id="rId102"/>
    <p:sldId id="1955" r:id="rId103"/>
    <p:sldId id="1956" r:id="rId104"/>
    <p:sldId id="2463" r:id="rId105"/>
    <p:sldId id="2464" r:id="rId106"/>
    <p:sldId id="2465" r:id="rId107"/>
    <p:sldId id="2466" r:id="rId108"/>
    <p:sldId id="2467" r:id="rId109"/>
    <p:sldId id="2468" r:id="rId110"/>
    <p:sldId id="2469" r:id="rId111"/>
    <p:sldId id="2470" r:id="rId112"/>
    <p:sldId id="2471" r:id="rId113"/>
    <p:sldId id="2472" r:id="rId114"/>
    <p:sldId id="2473" r:id="rId115"/>
    <p:sldId id="2474" r:id="rId116"/>
    <p:sldId id="2456" r:id="rId117"/>
    <p:sldId id="2457" r:id="rId118"/>
    <p:sldId id="2458" r:id="rId119"/>
    <p:sldId id="2459" r:id="rId120"/>
    <p:sldId id="2460" r:id="rId121"/>
    <p:sldId id="2461" r:id="rId122"/>
    <p:sldId id="2462" r:id="rId123"/>
    <p:sldId id="1775" r:id="rId124"/>
    <p:sldId id="1962" r:id="rId125"/>
    <p:sldId id="1963" r:id="rId126"/>
    <p:sldId id="1964" r:id="rId127"/>
    <p:sldId id="1777" r:id="rId128"/>
    <p:sldId id="1779" r:id="rId129"/>
    <p:sldId id="2155" r:id="rId130"/>
    <p:sldId id="1961" r:id="rId131"/>
    <p:sldId id="2379" r:id="rId132"/>
    <p:sldId id="2380" r:id="rId133"/>
    <p:sldId id="1885" r:id="rId134"/>
    <p:sldId id="2153" r:id="rId135"/>
    <p:sldId id="1886" r:id="rId136"/>
    <p:sldId id="1244" r:id="rId137"/>
    <p:sldId id="2165" r:id="rId138"/>
    <p:sldId id="2166" r:id="rId139"/>
    <p:sldId id="2168" r:id="rId140"/>
    <p:sldId id="2443" r:id="rId141"/>
    <p:sldId id="2444" r:id="rId142"/>
    <p:sldId id="2445" r:id="rId143"/>
    <p:sldId id="2446" r:id="rId144"/>
    <p:sldId id="2447" r:id="rId145"/>
    <p:sldId id="2448" r:id="rId146"/>
    <p:sldId id="2449" r:id="rId147"/>
    <p:sldId id="2450" r:id="rId148"/>
    <p:sldId id="2451" r:id="rId149"/>
    <p:sldId id="2452" r:id="rId150"/>
    <p:sldId id="2453" r:id="rId151"/>
    <p:sldId id="2454" r:id="rId152"/>
    <p:sldId id="2230" r:id="rId153"/>
    <p:sldId id="2231" r:id="rId154"/>
    <p:sldId id="2232" r:id="rId155"/>
    <p:sldId id="2233" r:id="rId156"/>
    <p:sldId id="2235" r:id="rId157"/>
    <p:sldId id="2167" r:id="rId158"/>
    <p:sldId id="2196" r:id="rId159"/>
    <p:sldId id="1792" r:id="rId160"/>
    <p:sldId id="1793" r:id="rId161"/>
    <p:sldId id="1794" r:id="rId162"/>
    <p:sldId id="1795" r:id="rId163"/>
    <p:sldId id="1796" r:id="rId164"/>
    <p:sldId id="1797" r:id="rId165"/>
    <p:sldId id="1798" r:id="rId166"/>
    <p:sldId id="1809" r:id="rId167"/>
    <p:sldId id="1800" r:id="rId168"/>
    <p:sldId id="1802" r:id="rId169"/>
    <p:sldId id="1807" r:id="rId170"/>
    <p:sldId id="1808" r:id="rId171"/>
    <p:sldId id="1784" r:id="rId172"/>
    <p:sldId id="1999" r:id="rId173"/>
    <p:sldId id="2001" r:id="rId174"/>
    <p:sldId id="2008" r:id="rId175"/>
    <p:sldId id="2009" r:id="rId176"/>
    <p:sldId id="2010" r:id="rId177"/>
    <p:sldId id="2013" r:id="rId178"/>
    <p:sldId id="2011" r:id="rId179"/>
    <p:sldId id="2014" r:id="rId180"/>
    <p:sldId id="2000" r:id="rId181"/>
    <p:sldId id="2002" r:id="rId182"/>
    <p:sldId id="2003" r:id="rId183"/>
    <p:sldId id="2004" r:id="rId184"/>
    <p:sldId id="2005" r:id="rId185"/>
    <p:sldId id="2006" r:id="rId186"/>
    <p:sldId id="2007" r:id="rId187"/>
    <p:sldId id="1780" r:id="rId188"/>
    <p:sldId id="1781" r:id="rId189"/>
    <p:sldId id="1782" r:id="rId190"/>
    <p:sldId id="1783" r:id="rId191"/>
    <p:sldId id="1818" r:id="rId192"/>
    <p:sldId id="2455" r:id="rId193"/>
    <p:sldId id="2041" r:id="rId194"/>
    <p:sldId id="2042" r:id="rId195"/>
    <p:sldId id="2039" r:id="rId196"/>
    <p:sldId id="2043" r:id="rId197"/>
    <p:sldId id="2040" r:id="rId198"/>
    <p:sldId id="2279" r:id="rId199"/>
    <p:sldId id="2280" r:id="rId200"/>
    <p:sldId id="2281" r:id="rId201"/>
    <p:sldId id="2282" r:id="rId202"/>
    <p:sldId id="2267" r:id="rId203"/>
    <p:sldId id="2268" r:id="rId204"/>
    <p:sldId id="2269" r:id="rId205"/>
    <p:sldId id="2270" r:id="rId206"/>
    <p:sldId id="2272" r:id="rId207"/>
    <p:sldId id="2273" r:id="rId208"/>
    <p:sldId id="2274" r:id="rId209"/>
    <p:sldId id="2275" r:id="rId210"/>
    <p:sldId id="2277" r:id="rId211"/>
    <p:sldId id="2278" r:id="rId212"/>
    <p:sldId id="2288" r:id="rId213"/>
    <p:sldId id="2284" r:id="rId214"/>
    <p:sldId id="2285" r:id="rId215"/>
    <p:sldId id="2286" r:id="rId216"/>
    <p:sldId id="2287" r:id="rId217"/>
    <p:sldId id="2252" r:id="rId218"/>
    <p:sldId id="2253" r:id="rId219"/>
    <p:sldId id="2254" r:id="rId220"/>
    <p:sldId id="2383" r:id="rId221"/>
    <p:sldId id="2387" r:id="rId222"/>
    <p:sldId id="2388" r:id="rId223"/>
    <p:sldId id="1749" r:id="rId224"/>
    <p:sldId id="1750" r:id="rId225"/>
    <p:sldId id="2348" r:id="rId226"/>
    <p:sldId id="1392" r:id="rId227"/>
    <p:sldId id="1989" r:id="rId228"/>
    <p:sldId id="1995" r:id="rId229"/>
    <p:sldId id="1990" r:id="rId230"/>
    <p:sldId id="1991" r:id="rId231"/>
    <p:sldId id="1992" r:id="rId232"/>
    <p:sldId id="1740" r:id="rId233"/>
    <p:sldId id="1741" r:id="rId234"/>
    <p:sldId id="1924" r:id="rId235"/>
    <p:sldId id="1925" r:id="rId236"/>
    <p:sldId id="1994" r:id="rId237"/>
    <p:sldId id="1732" r:id="rId238"/>
    <p:sldId id="2114" r:id="rId239"/>
    <p:sldId id="1733" r:id="rId240"/>
    <p:sldId id="1734" r:id="rId241"/>
    <p:sldId id="1735" r:id="rId242"/>
    <p:sldId id="1558" r:id="rId243"/>
    <p:sldId id="2115" r:id="rId244"/>
    <p:sldId id="2116" r:id="rId245"/>
    <p:sldId id="1559" r:id="rId246"/>
    <p:sldId id="1560" r:id="rId247"/>
    <p:sldId id="1561" r:id="rId248"/>
    <p:sldId id="1562" r:id="rId249"/>
    <p:sldId id="1563" r:id="rId250"/>
    <p:sldId id="1564" r:id="rId251"/>
    <p:sldId id="1565" r:id="rId252"/>
    <p:sldId id="1831" r:id="rId253"/>
    <p:sldId id="1832" r:id="rId254"/>
    <p:sldId id="1833" r:id="rId255"/>
    <p:sldId id="1834" r:id="rId256"/>
    <p:sldId id="1835" r:id="rId257"/>
    <p:sldId id="1836" r:id="rId258"/>
    <p:sldId id="1837" r:id="rId259"/>
    <p:sldId id="1838" r:id="rId260"/>
    <p:sldId id="1839" r:id="rId261"/>
    <p:sldId id="1840" r:id="rId262"/>
    <p:sldId id="1841" r:id="rId263"/>
    <p:sldId id="1842" r:id="rId264"/>
    <p:sldId id="1843" r:id="rId265"/>
    <p:sldId id="1844" r:id="rId266"/>
    <p:sldId id="1845" r:id="rId267"/>
    <p:sldId id="2183" r:id="rId268"/>
    <p:sldId id="2184" r:id="rId269"/>
    <p:sldId id="2185" r:id="rId270"/>
    <p:sldId id="2294" r:id="rId271"/>
    <p:sldId id="2292" r:id="rId272"/>
    <p:sldId id="2293" r:id="rId273"/>
    <p:sldId id="2295" r:id="rId274"/>
    <p:sldId id="2296" r:id="rId275"/>
    <p:sldId id="2297" r:id="rId276"/>
    <p:sldId id="2298" r:id="rId277"/>
    <p:sldId id="2299" r:id="rId278"/>
    <p:sldId id="2300" r:id="rId279"/>
    <p:sldId id="2301" r:id="rId280"/>
    <p:sldId id="2302" r:id="rId281"/>
    <p:sldId id="2303" r:id="rId282"/>
    <p:sldId id="2304" r:id="rId283"/>
    <p:sldId id="2305" r:id="rId284"/>
    <p:sldId id="2306" r:id="rId285"/>
    <p:sldId id="2307" r:id="rId286"/>
    <p:sldId id="2308" r:id="rId287"/>
    <p:sldId id="2187" r:id="rId288"/>
    <p:sldId id="2188" r:id="rId289"/>
    <p:sldId id="2189" r:id="rId290"/>
    <p:sldId id="2190" r:id="rId291"/>
    <p:sldId id="2191" r:id="rId292"/>
    <p:sldId id="2399" r:id="rId293"/>
    <p:sldId id="2400" r:id="rId294"/>
    <p:sldId id="2401" r:id="rId295"/>
    <p:sldId id="2402" r:id="rId296"/>
    <p:sldId id="2403" r:id="rId297"/>
    <p:sldId id="1639" r:id="rId298"/>
    <p:sldId id="1985" r:id="rId299"/>
    <p:sldId id="1978" r:id="rId300"/>
    <p:sldId id="1979" r:id="rId301"/>
    <p:sldId id="1980" r:id="rId302"/>
    <p:sldId id="1981" r:id="rId303"/>
    <p:sldId id="1982" r:id="rId304"/>
    <p:sldId id="1983" r:id="rId305"/>
    <p:sldId id="1984" r:id="rId306"/>
    <p:sldId id="1986" r:id="rId307"/>
    <p:sldId id="1987" r:id="rId308"/>
    <p:sldId id="1988" r:id="rId309"/>
    <p:sldId id="1566" r:id="rId310"/>
    <p:sldId id="1567" r:id="rId311"/>
    <p:sldId id="2181" r:id="rId312"/>
    <p:sldId id="2182" r:id="rId313"/>
    <p:sldId id="1640" r:id="rId314"/>
    <p:sldId id="1641" r:id="rId315"/>
    <p:sldId id="1570" r:id="rId316"/>
    <p:sldId id="2309" r:id="rId317"/>
    <p:sldId id="1642" r:id="rId318"/>
    <p:sldId id="1643" r:id="rId319"/>
    <p:sldId id="1644" r:id="rId320"/>
    <p:sldId id="1575" r:id="rId321"/>
    <p:sldId id="1343" r:id="rId322"/>
    <p:sldId id="1344" r:id="rId323"/>
    <p:sldId id="1345" r:id="rId324"/>
    <p:sldId id="1346" r:id="rId325"/>
    <p:sldId id="1527" r:id="rId326"/>
    <p:sldId id="1532" r:id="rId327"/>
    <p:sldId id="1533" r:id="rId328"/>
    <p:sldId id="1822" r:id="rId329"/>
    <p:sldId id="1539" r:id="rId330"/>
    <p:sldId id="1540" r:id="rId331"/>
    <p:sldId id="1541" r:id="rId332"/>
    <p:sldId id="1542" r:id="rId333"/>
    <p:sldId id="1543" r:id="rId334"/>
    <p:sldId id="1544" r:id="rId335"/>
    <p:sldId id="1545" r:id="rId336"/>
    <p:sldId id="1546" r:id="rId337"/>
    <p:sldId id="1547" r:id="rId338"/>
    <p:sldId id="1548" r:id="rId339"/>
    <p:sldId id="1549" r:id="rId340"/>
    <p:sldId id="1554" r:id="rId341"/>
    <p:sldId id="2389" r:id="rId342"/>
    <p:sldId id="2391" r:id="rId343"/>
    <p:sldId id="2392" r:id="rId344"/>
    <p:sldId id="2393" r:id="rId345"/>
    <p:sldId id="2394" r:id="rId346"/>
    <p:sldId id="2395" r:id="rId347"/>
    <p:sldId id="2397" r:id="rId348"/>
    <p:sldId id="2398" r:id="rId349"/>
    <p:sldId id="1557" r:id="rId350"/>
    <p:sldId id="2256" r:id="rId351"/>
    <p:sldId id="1859" r:id="rId352"/>
    <p:sldId id="1860" r:id="rId353"/>
    <p:sldId id="1858" r:id="rId354"/>
    <p:sldId id="1861" r:id="rId355"/>
    <p:sldId id="1862" r:id="rId356"/>
    <p:sldId id="1863" r:id="rId357"/>
    <p:sldId id="1864" r:id="rId358"/>
    <p:sldId id="1865" r:id="rId359"/>
    <p:sldId id="1869" r:id="rId360"/>
    <p:sldId id="1871" r:id="rId361"/>
    <p:sldId id="1872" r:id="rId362"/>
    <p:sldId id="1873" r:id="rId363"/>
    <p:sldId id="2477" r:id="rId364"/>
    <p:sldId id="1894" r:id="rId365"/>
    <p:sldId id="1903" r:id="rId366"/>
    <p:sldId id="1902" r:id="rId367"/>
    <p:sldId id="1895" r:id="rId368"/>
    <p:sldId id="2244" r:id="rId369"/>
    <p:sldId id="2139" r:id="rId370"/>
    <p:sldId id="2144" r:id="rId371"/>
    <p:sldId id="2140" r:id="rId372"/>
    <p:sldId id="2141" r:id="rId373"/>
    <p:sldId id="2142" r:id="rId374"/>
    <p:sldId id="2143" r:id="rId375"/>
    <p:sldId id="1367" r:id="rId376"/>
    <p:sldId id="1655" r:id="rId377"/>
    <p:sldId id="1657" r:id="rId378"/>
    <p:sldId id="2145" r:id="rId379"/>
    <p:sldId id="2146" r:id="rId380"/>
    <p:sldId id="1683" r:id="rId381"/>
    <p:sldId id="1692" r:id="rId382"/>
    <p:sldId id="1693" r:id="rId383"/>
    <p:sldId id="1694" r:id="rId384"/>
    <p:sldId id="2148" r:id="rId385"/>
    <p:sldId id="2169" r:id="rId386"/>
    <p:sldId id="2170" r:id="rId387"/>
    <p:sldId id="2174" r:id="rId388"/>
    <p:sldId id="2176" r:id="rId389"/>
    <p:sldId id="2177" r:id="rId390"/>
    <p:sldId id="2178" r:id="rId391"/>
    <p:sldId id="2179" r:id="rId392"/>
    <p:sldId id="2151" r:id="rId393"/>
    <p:sldId id="2152" r:id="rId394"/>
    <p:sldId id="2149" r:id="rId395"/>
    <p:sldId id="2150" r:id="rId396"/>
    <p:sldId id="1699" r:id="rId397"/>
    <p:sldId id="2198" r:id="rId398"/>
    <p:sldId id="2199" r:id="rId399"/>
    <p:sldId id="1645" r:id="rId400"/>
    <p:sldId id="2054" r:id="rId401"/>
    <p:sldId id="2046" r:id="rId402"/>
    <p:sldId id="2045" r:id="rId403"/>
    <p:sldId id="2047" r:id="rId404"/>
    <p:sldId id="2048" r:id="rId405"/>
    <p:sldId id="2049" r:id="rId406"/>
    <p:sldId id="2050" r:id="rId407"/>
    <p:sldId id="2051" r:id="rId408"/>
    <p:sldId id="2052" r:id="rId409"/>
    <p:sldId id="2053" r:id="rId410"/>
    <p:sldId id="1646" r:id="rId411"/>
    <p:sldId id="2200" r:id="rId412"/>
    <p:sldId id="1647" r:id="rId413"/>
    <p:sldId id="2133" r:id="rId414"/>
    <p:sldId id="1648" r:id="rId415"/>
    <p:sldId id="2128" r:id="rId416"/>
    <p:sldId id="2129" r:id="rId417"/>
    <p:sldId id="2130" r:id="rId418"/>
    <p:sldId id="1700" r:id="rId419"/>
    <p:sldId id="1649" r:id="rId420"/>
    <p:sldId id="2201" r:id="rId421"/>
    <p:sldId id="1650" r:id="rId422"/>
    <p:sldId id="2202" r:id="rId423"/>
    <p:sldId id="2204" r:id="rId424"/>
    <p:sldId id="2205" r:id="rId425"/>
    <p:sldId id="2206" r:id="rId426"/>
    <p:sldId id="2207" r:id="rId427"/>
    <p:sldId id="2208" r:id="rId428"/>
    <p:sldId id="2209" r:id="rId429"/>
    <p:sldId id="2210" r:id="rId430"/>
    <p:sldId id="2211" r:id="rId431"/>
    <p:sldId id="2212" r:id="rId432"/>
    <p:sldId id="2213" r:id="rId433"/>
    <p:sldId id="2214" r:id="rId434"/>
    <p:sldId id="2215" r:id="rId435"/>
    <p:sldId id="2216" r:id="rId436"/>
    <p:sldId id="1704" r:id="rId437"/>
    <p:sldId id="2134" r:id="rId438"/>
    <p:sldId id="1887" r:id="rId439"/>
    <p:sldId id="1705" r:id="rId440"/>
    <p:sldId id="1706" r:id="rId441"/>
    <p:sldId id="1751" r:id="rId442"/>
    <p:sldId id="1754" r:id="rId443"/>
    <p:sldId id="2475" r:id="rId444"/>
    <p:sldId id="1889" r:id="rId445"/>
    <p:sldId id="2257" r:id="rId446"/>
    <p:sldId id="2056" r:id="rId447"/>
    <p:sldId id="2055" r:id="rId448"/>
    <p:sldId id="2057" r:id="rId449"/>
    <p:sldId id="2137" r:id="rId450"/>
    <p:sldId id="2059" r:id="rId451"/>
    <p:sldId id="2344" r:id="rId452"/>
    <p:sldId id="2345" r:id="rId453"/>
    <p:sldId id="2346" r:id="rId454"/>
    <p:sldId id="2060" r:id="rId455"/>
    <p:sldId id="2119" r:id="rId456"/>
    <p:sldId id="2061" r:id="rId457"/>
    <p:sldId id="2062" r:id="rId458"/>
    <p:sldId id="2063" r:id="rId459"/>
    <p:sldId id="2310" r:id="rId460"/>
    <p:sldId id="2314" r:id="rId461"/>
    <p:sldId id="2311" r:id="rId462"/>
    <p:sldId id="2312" r:id="rId463"/>
    <p:sldId id="2313" r:id="rId464"/>
    <p:sldId id="2064" r:id="rId465"/>
    <p:sldId id="2065" r:id="rId466"/>
    <p:sldId id="2245" r:id="rId467"/>
    <p:sldId id="2246" r:id="rId468"/>
    <p:sldId id="2247" r:id="rId469"/>
    <p:sldId id="2248" r:id="rId470"/>
    <p:sldId id="2249" r:id="rId471"/>
    <p:sldId id="2250" r:id="rId472"/>
    <p:sldId id="2251" r:id="rId473"/>
    <p:sldId id="2478" r:id="rId474"/>
    <p:sldId id="1877" r:id="rId475"/>
    <p:sldId id="1878" r:id="rId476"/>
    <p:sldId id="1879" r:id="rId477"/>
    <p:sldId id="1880" r:id="rId478"/>
    <p:sldId id="1881" r:id="rId479"/>
    <p:sldId id="1882" r:id="rId480"/>
    <p:sldId id="2442" r:id="rId481"/>
    <p:sldId id="2404" r:id="rId482"/>
    <p:sldId id="2405" r:id="rId483"/>
    <p:sldId id="2406" r:id="rId484"/>
    <p:sldId id="2407" r:id="rId485"/>
    <p:sldId id="2408" r:id="rId486"/>
    <p:sldId id="2409" r:id="rId487"/>
    <p:sldId id="2410" r:id="rId488"/>
    <p:sldId id="2411" r:id="rId489"/>
    <p:sldId id="2412" r:id="rId490"/>
    <p:sldId id="2413" r:id="rId491"/>
    <p:sldId id="2414" r:id="rId492"/>
    <p:sldId id="2415" r:id="rId493"/>
    <p:sldId id="2416" r:id="rId494"/>
    <p:sldId id="2417" r:id="rId495"/>
    <p:sldId id="2418" r:id="rId496"/>
    <p:sldId id="2419" r:id="rId497"/>
    <p:sldId id="2420" r:id="rId498"/>
    <p:sldId id="2421" r:id="rId499"/>
    <p:sldId id="2422" r:id="rId500"/>
    <p:sldId id="2423" r:id="rId501"/>
    <p:sldId id="2424" r:id="rId502"/>
    <p:sldId id="2425" r:id="rId503"/>
    <p:sldId id="2426" r:id="rId504"/>
    <p:sldId id="2427" r:id="rId505"/>
    <p:sldId id="2428" r:id="rId506"/>
    <p:sldId id="2429" r:id="rId507"/>
    <p:sldId id="2430" r:id="rId508"/>
    <p:sldId id="2431" r:id="rId509"/>
    <p:sldId id="2432" r:id="rId510"/>
    <p:sldId id="2433" r:id="rId511"/>
    <p:sldId id="2434" r:id="rId512"/>
    <p:sldId id="2435" r:id="rId513"/>
    <p:sldId id="2436" r:id="rId514"/>
    <p:sldId id="2437" r:id="rId515"/>
    <p:sldId id="2438" r:id="rId516"/>
    <p:sldId id="2439" r:id="rId517"/>
    <p:sldId id="2440" r:id="rId518"/>
    <p:sldId id="2441" r:id="rId519"/>
    <p:sldId id="2315" r:id="rId520"/>
    <p:sldId id="2316" r:id="rId521"/>
    <p:sldId id="2317" r:id="rId522"/>
    <p:sldId id="2318" r:id="rId523"/>
    <p:sldId id="2319" r:id="rId524"/>
    <p:sldId id="2320" r:id="rId525"/>
    <p:sldId id="2321" r:id="rId526"/>
    <p:sldId id="2322" r:id="rId527"/>
    <p:sldId id="2323" r:id="rId528"/>
    <p:sldId id="2324" r:id="rId529"/>
    <p:sldId id="2325" r:id="rId530"/>
    <p:sldId id="2326" r:id="rId531"/>
    <p:sldId id="2327" r:id="rId532"/>
    <p:sldId id="2328" r:id="rId533"/>
    <p:sldId id="2329" r:id="rId534"/>
    <p:sldId id="2330" r:id="rId535"/>
    <p:sldId id="2331" r:id="rId536"/>
    <p:sldId id="2332" r:id="rId537"/>
    <p:sldId id="2333" r:id="rId538"/>
    <p:sldId id="2334" r:id="rId539"/>
    <p:sldId id="2335" r:id="rId540"/>
    <p:sldId id="2336" r:id="rId541"/>
    <p:sldId id="2337" r:id="rId542"/>
    <p:sldId id="2338" r:id="rId543"/>
    <p:sldId id="2339" r:id="rId544"/>
    <p:sldId id="2340" r:id="rId545"/>
    <p:sldId id="2341" r:id="rId546"/>
    <p:sldId id="2342" r:id="rId547"/>
    <p:sldId id="2343" r:id="rId54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3300"/>
    <a:srgbClr val="009900"/>
    <a:srgbClr val="CC9900"/>
    <a:srgbClr val="0000FF"/>
    <a:srgbClr val="000000"/>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p:restoredTop sz="94444"/>
  </p:normalViewPr>
  <p:slideViewPr>
    <p:cSldViewPr>
      <p:cViewPr varScale="1">
        <p:scale>
          <a:sx n="77" d="100"/>
          <a:sy n="77" d="100"/>
        </p:scale>
        <p:origin x="1384" y="184"/>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viewProps" Target="viewProps.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tableStyles" Target="tableStyle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handoutMaster" Target="handoutMasters/handoutMaster1.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presProps" Target="pres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theme" Target="theme/theme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commentAuthors" Target="commentAuthors.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08T17:20:10.902" idx="1">
    <p:pos x="7136" y="905"/>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F5D72A7-50DE-6548-9570-8BE26152BCBB}" type="slidenum">
              <a:rPr lang="en-US"/>
              <a:pPr/>
              <a:t>10</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014526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257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394516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F983729-638B-2147-9873-9EE2C3733385}" type="slidenum">
              <a:rPr lang="en-US"/>
              <a:pPr/>
              <a:t>258</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506022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934F396-4DA7-0E41-A976-5692BA071D50}" type="slidenum">
              <a:rPr lang="en-US"/>
              <a:pPr/>
              <a:t>259</a:t>
            </a:fld>
            <a:endParaRPr lang="en-US"/>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5408286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D19D1E4-4461-AB48-963C-A80207DB7894}" type="slidenum">
              <a:rPr lang="en-US"/>
              <a:pPr/>
              <a:t>260</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708661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E59387-259F-104A-BC67-906AC17B6C84}" type="slidenum">
              <a:rPr lang="en-US"/>
              <a:pPr/>
              <a:t>261</a:t>
            </a:fld>
            <a:endParaRPr lang="en-US"/>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8435435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E4BAE7-6E72-2643-A0D6-CD0CB583FBE9}" type="slidenum">
              <a:rPr lang="en-US"/>
              <a:pPr/>
              <a:t>262</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7880786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7091BF3-D63D-B342-A021-5C24438CF464}" type="slidenum">
              <a:rPr lang="en-US"/>
              <a:pPr/>
              <a:t>263</a:t>
            </a:fld>
            <a:endParaRPr lang="en-US"/>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9256765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377CCC-A4DC-5943-A147-B467BED69AA1}" type="slidenum">
              <a:rPr lang="en-US"/>
              <a:pPr/>
              <a:t>264</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85355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39823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77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227C5-5678-0945-BA1E-317E4DCD59AC}" type="slidenum">
              <a:rPr lang="en-US"/>
              <a:pPr/>
              <a:t>11</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1822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84199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9509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30079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564747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315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163095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95505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78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28470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6065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874514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77516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86700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071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2716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28327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29011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65372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88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969292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195808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74037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48663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01056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245712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297</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5616569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0714870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443895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3450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7367550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022557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6246938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6054944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67796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3DB66AA-C207-0C41-8349-E3438644DA1D}" type="slidenum">
              <a:rPr lang="en-US"/>
              <a:pPr/>
              <a:t>309</a:t>
            </a:fld>
            <a:endParaRPr lang="en-US"/>
          </a:p>
        </p:txBody>
      </p:sp>
    </p:spTree>
    <p:extLst>
      <p:ext uri="{BB962C8B-B14F-4D97-AF65-F5344CB8AC3E}">
        <p14:creationId xmlns:p14="http://schemas.microsoft.com/office/powerpoint/2010/main" val="300875193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3D33A9F-7E0E-F048-B6A2-2E9B4675F6C0}" type="slidenum">
              <a:rPr lang="en-US"/>
              <a:pPr/>
              <a:t>310</a:t>
            </a:fld>
            <a:endParaRPr lang="en-US"/>
          </a:p>
        </p:txBody>
      </p:sp>
    </p:spTree>
    <p:extLst>
      <p:ext uri="{BB962C8B-B14F-4D97-AF65-F5344CB8AC3E}">
        <p14:creationId xmlns:p14="http://schemas.microsoft.com/office/powerpoint/2010/main" val="217057273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1737ABD-E764-7E4E-8504-470F816B19F0}" type="slidenum">
              <a:rPr lang="en-US"/>
              <a:pPr/>
              <a:t>311</a:t>
            </a:fld>
            <a:endParaRPr lang="en-US"/>
          </a:p>
        </p:txBody>
      </p:sp>
    </p:spTree>
    <p:extLst>
      <p:ext uri="{BB962C8B-B14F-4D97-AF65-F5344CB8AC3E}">
        <p14:creationId xmlns:p14="http://schemas.microsoft.com/office/powerpoint/2010/main" val="1577927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1266466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381BA39-C4E9-8846-959A-98D6F65A2DA7}" type="slidenum">
              <a:rPr lang="en-US"/>
              <a:pPr/>
              <a:t>312</a:t>
            </a:fld>
            <a:endParaRPr lang="en-US"/>
          </a:p>
        </p:txBody>
      </p:sp>
    </p:spTree>
    <p:extLst>
      <p:ext uri="{BB962C8B-B14F-4D97-AF65-F5344CB8AC3E}">
        <p14:creationId xmlns:p14="http://schemas.microsoft.com/office/powerpoint/2010/main" val="168648318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3B05421-EBA5-6D47-AA52-77980310405D}" type="slidenum">
              <a:rPr lang="en-US"/>
              <a:pPr/>
              <a:t>313</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2406146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91FD4A6-F24B-2A46-B763-F3EC7A039AE1}" type="slidenum">
              <a:rPr lang="en-US"/>
              <a:pPr/>
              <a:t>314</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896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228E44-BDC2-4549-B9CF-37154F89A6E3}" type="slidenum">
              <a:rPr lang="en-US"/>
              <a:pPr/>
              <a:t>315</a:t>
            </a:fld>
            <a:endParaRPr lang="en-US"/>
          </a:p>
        </p:txBody>
      </p:sp>
    </p:spTree>
    <p:extLst>
      <p:ext uri="{BB962C8B-B14F-4D97-AF65-F5344CB8AC3E}">
        <p14:creationId xmlns:p14="http://schemas.microsoft.com/office/powerpoint/2010/main" val="19754239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BC7D47-EF06-0B4B-A4C5-2BCC69C2D75F}" type="slidenum">
              <a:rPr lang="en-US"/>
              <a:pPr/>
              <a:t>316</a:t>
            </a:fld>
            <a:endParaRPr lang="en-US"/>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4591970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76E5B6F-B6F9-7044-BEEC-8004B7B11258}" type="slidenum">
              <a:rPr lang="en-US"/>
              <a:pPr/>
              <a:t>317</a:t>
            </a:fld>
            <a:endParaRPr lang="en-US"/>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548982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CEBE0A-F54A-2E48-91E2-567A71CE6AD1}" type="slidenum">
              <a:rPr lang="en-US"/>
              <a:pPr/>
              <a:t>318</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45414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48113D8-070E-CB49-8927-6635E05CA6F3}" type="slidenum">
              <a:rPr lang="en-US"/>
              <a:pPr/>
              <a:t>319</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517701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320</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321</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540931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3992EA1-DE4B-FA49-8574-2D66B6C1748D}" type="slidenum">
              <a:rPr lang="en-US"/>
              <a:pPr/>
              <a:t>322</a:t>
            </a:fld>
            <a:endParaRPr lang="en-US"/>
          </a:p>
        </p:txBody>
      </p:sp>
    </p:spTree>
    <p:extLst>
      <p:ext uri="{BB962C8B-B14F-4D97-AF65-F5344CB8AC3E}">
        <p14:creationId xmlns:p14="http://schemas.microsoft.com/office/powerpoint/2010/main" val="38483438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84D200-AF3D-DF4C-8820-242FC3EC6CC8}" type="slidenum">
              <a:rPr lang="en-US"/>
              <a:pPr/>
              <a:t>323</a:t>
            </a:fld>
            <a:endParaRPr lang="en-US"/>
          </a:p>
        </p:txBody>
      </p:sp>
    </p:spTree>
    <p:extLst>
      <p:ext uri="{BB962C8B-B14F-4D97-AF65-F5344CB8AC3E}">
        <p14:creationId xmlns:p14="http://schemas.microsoft.com/office/powerpoint/2010/main" val="59147757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6DE3BE-D35B-294D-88F5-3D70D3CD79C5}" type="slidenum">
              <a:rPr lang="en-US"/>
              <a:pPr/>
              <a:t>324</a:t>
            </a:fld>
            <a:endParaRPr lang="en-US"/>
          </a:p>
        </p:txBody>
      </p:sp>
    </p:spTree>
    <p:extLst>
      <p:ext uri="{BB962C8B-B14F-4D97-AF65-F5344CB8AC3E}">
        <p14:creationId xmlns:p14="http://schemas.microsoft.com/office/powerpoint/2010/main" val="35611740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325</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326</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327</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328</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1D0CF81-7D70-DB4F-B061-96714890BE2B}" type="slidenum">
              <a:rPr lang="en-US"/>
              <a:pPr/>
              <a:t>329</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4516649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70F68B9-AD39-6245-9B4A-995D1BA6CCF6}" type="slidenum">
              <a:rPr lang="en-US"/>
              <a:pPr/>
              <a:t>330</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433141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C47BF20-8A74-1340-B3E9-06C36B1AB75D}" type="slidenum">
              <a:rPr lang="en-US"/>
              <a:pPr/>
              <a:t>331</a:t>
            </a:fld>
            <a:endParaRPr lang="en-US"/>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1055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19</a:t>
            </a:fld>
            <a:endParaRPr lang="en-US"/>
          </a:p>
        </p:txBody>
      </p:sp>
    </p:spTree>
    <p:extLst>
      <p:ext uri="{BB962C8B-B14F-4D97-AF65-F5344CB8AC3E}">
        <p14:creationId xmlns:p14="http://schemas.microsoft.com/office/powerpoint/2010/main" val="79324883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8E8D37D-675D-4042-81A9-F5ED0BEAA977}" type="slidenum">
              <a:rPr lang="en-US"/>
              <a:pPr/>
              <a:t>332</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9926894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5AB192-1FE2-AB4B-B528-7965097DC152}" type="slidenum">
              <a:rPr lang="en-US"/>
              <a:pPr/>
              <a:t>333</a:t>
            </a:fld>
            <a:endParaRPr lang="en-US"/>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88799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9D00F6-4C4C-444D-AA60-E1A3C2161F83}" type="slidenum">
              <a:rPr lang="en-US"/>
              <a:pPr/>
              <a:t>334</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038483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B542D16-A401-A248-9EFF-0B560DEB6902}" type="slidenum">
              <a:rPr lang="en-US"/>
              <a:pPr/>
              <a:t>335</a:t>
            </a:fld>
            <a:endParaRPr lang="en-US"/>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7031896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891FFF1-535A-3B45-922F-65124CDCAA7B}" type="slidenum">
              <a:rPr lang="en-US"/>
              <a:pPr/>
              <a:t>336</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4904298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CA2919B-2BB0-B043-813E-8C0743FC5B9C}" type="slidenum">
              <a:rPr lang="en-US"/>
              <a:pPr/>
              <a:t>337</a:t>
            </a:fld>
            <a:endParaRPr lang="en-US"/>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6368001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DB2473-2633-1F4F-B3D6-F40711E728B7}" type="slidenum">
              <a:rPr lang="en-US"/>
              <a:pPr/>
              <a:t>338</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6136048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7A43231-6AFE-4B42-8D49-7B6076153C56}" type="slidenum">
              <a:rPr lang="en-US"/>
              <a:pPr/>
              <a:t>339</a:t>
            </a:fld>
            <a:endParaRPr lang="en-US"/>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255188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083F3-FBE1-2E4C-B75E-B3ECD370F9DF}" type="slidenum">
              <a:rPr lang="en-US"/>
              <a:pPr/>
              <a:t>340</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7100607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341</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52788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1742686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342</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44866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343</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3889570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344</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621368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345</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6583793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346</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475079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347</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6521367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F8CAC9-DA01-EC4A-909F-3288917776B0}" type="slidenum">
              <a:rPr lang="en-US"/>
              <a:pPr/>
              <a:t>349</a:t>
            </a:fld>
            <a:endParaRPr lang="en-US"/>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1940150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350</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5101177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199885A-7FE3-8042-A96E-14F4942C65A2}" type="slidenum">
              <a:rPr lang="en-US"/>
              <a:pPr/>
              <a:t>351</a:t>
            </a:fld>
            <a:endParaRPr lang="en-US"/>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09000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FC2BA6B-8BA7-9146-9F15-E935206355F0}" type="slidenum">
              <a:rPr lang="en-US"/>
              <a:pPr/>
              <a:t>352</a:t>
            </a:fld>
            <a:endParaRPr lang="en-US"/>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613580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9815376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563315-3D91-9A4D-B0DE-3875D5E18C4F}" type="slidenum">
              <a:rPr lang="en-US"/>
              <a:pPr/>
              <a:t>353</a:t>
            </a:fld>
            <a:endParaRPr lang="en-US"/>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23164151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E22A499-B571-D04B-AFB1-CB6FD284744C}" type="slidenum">
              <a:rPr lang="en-US"/>
              <a:pPr/>
              <a:t>354</a:t>
            </a:fld>
            <a:endParaRPr lang="en-US"/>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2253825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7BF627-A481-F246-8928-51C6344C1FAB}" type="slidenum">
              <a:rPr lang="en-US"/>
              <a:pPr/>
              <a:t>355</a:t>
            </a:fld>
            <a:endParaRPr lang="en-US"/>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22324298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86168D3-398F-8040-845F-E5E5CFAB3CB8}" type="slidenum">
              <a:rPr lang="en-US"/>
              <a:pPr/>
              <a:t>356</a:t>
            </a:fld>
            <a:endParaRPr lang="en-US"/>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6262861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F6190B-1747-A449-8124-482CC0B8F39C}" type="slidenum">
              <a:rPr lang="en-US"/>
              <a:pPr/>
              <a:t>357</a:t>
            </a:fld>
            <a:endParaRPr lang="en-US"/>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12340512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E73D820-3D1A-2847-88FE-F09C9B372F2A}" type="slidenum">
              <a:rPr lang="en-US"/>
              <a:pPr/>
              <a:t>358</a:t>
            </a:fld>
            <a:endParaRPr lang="en-US"/>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01646202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5FD10AF-71B3-0949-8891-2019906DF340}" type="slidenum">
              <a:rPr lang="en-US"/>
              <a:pPr/>
              <a:t>359</a:t>
            </a:fld>
            <a:endParaRPr lang="en-US"/>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4447434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1598E58-F932-EA45-A2B2-0415EDAAD576}" type="slidenum">
              <a:rPr lang="en-US"/>
              <a:pPr/>
              <a:t>360</a:t>
            </a:fld>
            <a:endParaRPr lang="en-US"/>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900509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DA2B9B3-C667-9748-B4CD-F598B7603753}" type="slidenum">
              <a:rPr lang="en-US"/>
              <a:pPr/>
              <a:t>361</a:t>
            </a:fld>
            <a:endParaRPr lang="en-US"/>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9002831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277C8A-2860-404A-9E2D-FF8B07B253B8}" type="slidenum">
              <a:rPr lang="en-US"/>
              <a:pPr/>
              <a:t>362</a:t>
            </a:fld>
            <a:endParaRPr lang="en-US"/>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8464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6E3A48B-9736-9347-BDAF-F1A920ACE193}" type="slidenum">
              <a:rPr lang="en-US"/>
              <a:pPr/>
              <a:t>2</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977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899181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364</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883041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365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241064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366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080055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367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41695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368</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1191937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370</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79427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371</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181419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372</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757642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373</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974488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374</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20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46398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375</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376</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66B1B44-4797-F54C-B264-164160FF8F70}" type="slidenum">
              <a:rPr lang="en-US"/>
              <a:pPr/>
              <a:t>377</a:t>
            </a:fld>
            <a:endParaRPr lang="en-US"/>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7564135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378</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23544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379</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01871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C703F81-C8C5-F942-837D-DF9E282D550C}" type="slidenum">
              <a:rPr lang="en-US"/>
              <a:pPr/>
              <a:t>380</a:t>
            </a:fld>
            <a:endParaRPr lang="en-US"/>
          </a:p>
        </p:txBody>
      </p:sp>
    </p:spTree>
    <p:extLst>
      <p:ext uri="{BB962C8B-B14F-4D97-AF65-F5344CB8AC3E}">
        <p14:creationId xmlns:p14="http://schemas.microsoft.com/office/powerpoint/2010/main" val="127010996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915A254-204E-2D46-9E77-F9CF41C7526E}" type="slidenum">
              <a:rPr lang="en-US"/>
              <a:pPr/>
              <a:t>381</a:t>
            </a:fld>
            <a:endParaRPr lang="en-US"/>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7480022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9C70D42-7F0E-6943-A116-AF5411C13CBC}" type="slidenum">
              <a:rPr lang="en-US"/>
              <a:pPr/>
              <a:t>382</a:t>
            </a:fld>
            <a:endParaRPr lang="en-US"/>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584893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0BDD8DB-F62E-594F-A094-0D1BEAEC2EE2}" type="slidenum">
              <a:rPr lang="en-US"/>
              <a:pPr/>
              <a:t>383</a:t>
            </a:fld>
            <a:endParaRPr lang="en-US"/>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7848763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384</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205521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385</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386</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554791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34193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388</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602851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389</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24413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390</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155143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391</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32946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392</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393</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394</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140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130182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395</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23286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3F6F5C4-FA41-5548-B756-4F2D3AB5C62D}" type="slidenum">
              <a:rPr lang="en-US"/>
              <a:pPr/>
              <a:t>396</a:t>
            </a:fld>
            <a:endParaRPr lang="en-US"/>
          </a:p>
        </p:txBody>
      </p:sp>
      <p:sp>
        <p:nvSpPr>
          <p:cNvPr id="473091" name="Rectangle 2"/>
          <p:cNvSpPr>
            <a:spLocks noGrp="1" noRot="1" noChangeAspect="1" noChangeArrowheads="1" noTextEdit="1"/>
          </p:cNvSpPr>
          <p:nvPr>
            <p:ph type="sldImg"/>
          </p:nvPr>
        </p:nvSpPr>
        <p:spPr>
          <a:xfrm>
            <a:off x="2895600" y="525463"/>
            <a:ext cx="3506788" cy="2630487"/>
          </a:xfrm>
          <a:ln/>
        </p:spPr>
      </p:sp>
      <p:sp>
        <p:nvSpPr>
          <p:cNvPr id="473092"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497869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397</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59480628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398</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22023252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7834F-2894-D44D-8745-3F292D424AE4}" type="slidenum">
              <a:rPr lang="en-US"/>
              <a:pPr/>
              <a:t>399</a:t>
            </a:fld>
            <a:endParaRPr lang="en-US"/>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62770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540A675-FBC7-E849-B48B-53F1977FE179}" type="slidenum">
              <a:rPr lang="en-US"/>
              <a:pPr/>
              <a:t>410</a:t>
            </a:fld>
            <a:endParaRPr lang="en-US"/>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5966320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A91C22-D971-8044-9FEA-EFA65697FC1A}" type="slidenum">
              <a:rPr lang="en-US"/>
              <a:pPr/>
              <a:t>412</a:t>
            </a:fld>
            <a:endParaRPr lang="en-US"/>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8096265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1652EE-3A5C-ED4C-88FA-5AC1BE31DFCC}" type="slidenum">
              <a:rPr lang="en-US"/>
              <a:pPr/>
              <a:t>414</a:t>
            </a:fld>
            <a:endParaRPr lang="en-US"/>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6110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B45AE0A-C1AF-6D47-A7F0-FF5509095B01}" type="slidenum">
              <a:rPr lang="en-US"/>
              <a:pPr/>
              <a:t>419</a:t>
            </a:fld>
            <a:endParaRPr lang="en-US"/>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6770535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421</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95971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5015135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422</a:t>
            </a:fld>
            <a:endParaRPr lang="en-US"/>
          </a:p>
        </p:txBody>
      </p:sp>
    </p:spTree>
    <p:extLst>
      <p:ext uri="{BB962C8B-B14F-4D97-AF65-F5344CB8AC3E}">
        <p14:creationId xmlns:p14="http://schemas.microsoft.com/office/powerpoint/2010/main" val="13148847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445</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863461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480</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007382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481</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183637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482</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350279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483</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5740868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484</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18860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485</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106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486</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12952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487</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62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499842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488</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651885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56554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724180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334201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50328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520433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598230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495</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485374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171387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9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19675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698802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685763"/>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4774356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7200643"/>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502</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87437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571632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658955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1386024"/>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506</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471465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507</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6792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486564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508</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4205218"/>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014734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82585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511</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374249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67931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2287331"/>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460158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8462574"/>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517</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320487"/>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518</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261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71048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9066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355CD7E-8EFE-9747-BF5E-9AEDFC18CC9A}" type="slidenum">
              <a:rPr lang="en-US"/>
              <a:pPr/>
              <a:t>3</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226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24BEAA4-DD96-5243-A851-0AF91A659545}" type="slidenum">
              <a:rPr lang="en-US"/>
              <a:pPr/>
              <a:t>45</a:t>
            </a:fld>
            <a:endParaRPr lang="en-US"/>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8494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46</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25782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E5EAD290-6E2E-FF43-BF5F-3DC7F744F9AA}" type="slidenum">
              <a:rPr lang="en-US" sz="1300"/>
              <a:pPr algn="r" eaLnBrk="1" hangingPunct="1"/>
              <a:t>47</a:t>
            </a:fld>
            <a:endParaRPr lang="en-US" sz="13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20781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244AA0C-5838-FE45-B0D7-95E1264C4FDF}" type="slidenum">
              <a:rPr lang="en-US" sz="1300"/>
              <a:pPr algn="r" eaLnBrk="1" hangingPunct="1"/>
              <a:t>48</a:t>
            </a:fld>
            <a:endParaRPr lang="en-US" sz="13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434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86CBCAA-FBA6-A549-912C-126DD719C55F}" type="slidenum">
              <a:rPr lang="en-US" sz="1300"/>
              <a:pPr algn="r" eaLnBrk="1" hangingPunct="1"/>
              <a:t>49</a:t>
            </a:fld>
            <a:endParaRPr lang="en-US" sz="130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9494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52997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8254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07951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1F3D54F-F0B5-FD46-B007-C70B4EBAE4B9}" type="slidenum">
              <a:rPr lang="en-US" sz="1300"/>
              <a:pPr algn="r" eaLnBrk="1" hangingPunct="1"/>
              <a:t>53</a:t>
            </a:fld>
            <a:endParaRPr lang="en-US" sz="130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2408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C0E6BDB-31ED-6A45-A017-D6C8AD7C567E}" type="slidenum">
              <a:rPr lang="en-US" sz="1300"/>
              <a:pPr algn="r" eaLnBrk="1" hangingPunct="1"/>
              <a:t>54</a:t>
            </a:fld>
            <a:endParaRPr lang="en-US" sz="130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386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72B3AB6-9AC4-3D44-AF3F-D32064885080}" type="slidenum">
              <a:rPr lang="en-US"/>
              <a:pPr/>
              <a:t>4</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7082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69D95E0-4204-1449-996B-A92BEDFB0FD7}" type="slidenum">
              <a:rPr lang="en-US" sz="1300"/>
              <a:pPr algn="r" eaLnBrk="1" hangingPunct="1"/>
              <a:t>55</a:t>
            </a:fld>
            <a:endParaRPr lang="en-US" sz="130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19976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5627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78940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0637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61</a:t>
            </a:fld>
            <a:endParaRPr lang="en-US"/>
          </a:p>
        </p:txBody>
      </p:sp>
    </p:spTree>
    <p:extLst>
      <p:ext uri="{BB962C8B-B14F-4D97-AF65-F5344CB8AC3E}">
        <p14:creationId xmlns:p14="http://schemas.microsoft.com/office/powerpoint/2010/main" val="1668893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08362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8328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7913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23538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2102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292AFA-86B1-BE49-849F-4E88256BCD86}" type="slidenum">
              <a:rPr lang="en-US"/>
              <a:pPr/>
              <a:t>5</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7995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92991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76176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686819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11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69843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301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29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26032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4425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621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C7140D3-5F73-3A48-9415-1C771A8B09AE}" type="slidenum">
              <a:rPr lang="en-US"/>
              <a:pPr/>
              <a:t>6</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73285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8025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6525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428779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6801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77878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28964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9380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565302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65908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856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9E0EC85-7057-814C-952D-080E345DB855}" type="slidenum">
              <a:rPr lang="en-US"/>
              <a:pPr/>
              <a:t>7</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80862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712629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1519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226</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591117-20E5-B749-88E4-407614C728AF}" type="slidenum">
              <a:rPr lang="en-US"/>
              <a:pPr/>
              <a:t>227</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76225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228</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12224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BEA29A3-D734-F24F-8BDD-5F68D7DC8D0D}" type="slidenum">
              <a:rPr lang="en-US"/>
              <a:pPr/>
              <a:t>229</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962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230</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231</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232</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233</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2CC57A7-B8B5-514A-97D7-2D77BEABEE27}" type="slidenum">
              <a:rPr lang="en-US"/>
              <a:pPr/>
              <a:t>8</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5682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234</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236</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237</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238</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239</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240</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19935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241</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934330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242</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245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1256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C23F242-5B1E-5141-A1A0-882E99BE271D}" type="slidenum">
              <a:rPr lang="en-US"/>
              <a:pPr/>
              <a:t>9</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447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246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299372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247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41968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248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2900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249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9832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250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526583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251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63070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252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9324605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254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72449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255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7337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256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71974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11/27/18</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11/27/18</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11/27/18</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11/27/18</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11/27/18</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11/27/18</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11/27/18</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11/27/18</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11/27/18</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11/27/18</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COT 4210 © UCF</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11/27/18</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11/27/18</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COT 4210 © UCF</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11/27/18</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11/27/18</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COT 4210 © UCF</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cs.ucf.edu/courses/cot4210/Fall201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11.xml"/><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3.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5.wmf"/></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wmf"/><Relationship Id="rId4" Type="http://schemas.openxmlformats.org/officeDocument/2006/relationships/oleObject" Target="../embeddings/oleObject11.bin"/></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5.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5.png"/></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wmf"/><Relationship Id="rId4" Type="http://schemas.openxmlformats.org/officeDocument/2006/relationships/oleObject" Target="../embeddings/oleObject12.bin"/></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75.xml"/><Relationship Id="rId7" Type="http://schemas.openxmlformats.org/officeDocument/2006/relationships/image" Target="../media/image38.e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37.emf"/><Relationship Id="rId4" Type="http://schemas.openxmlformats.org/officeDocument/2006/relationships/oleObject" Target="../embeddings/oleObject14.bin"/><Relationship Id="rId9" Type="http://schemas.openxmlformats.org/officeDocument/2006/relationships/image" Target="../media/image39.emf"/></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wmf"/><Relationship Id="rId4" Type="http://schemas.openxmlformats.org/officeDocument/2006/relationships/oleObject" Target="../embeddings/oleObject17.bin"/></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0.emf"/><Relationship Id="rId4" Type="http://schemas.openxmlformats.org/officeDocument/2006/relationships/oleObject" Target="../embeddings/oleObject18.bin"/></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5400" dirty="0">
                <a:latin typeface="Arial" charset="0"/>
                <a:ea typeface="MS PGothic" charset="0"/>
              </a:rPr>
              <a:t>Discrete II</a:t>
            </a:r>
            <a:br>
              <a:rPr lang="en-US" sz="5400" dirty="0">
                <a:latin typeface="Arial" charset="0"/>
                <a:ea typeface="MS PGothic" charset="0"/>
              </a:rPr>
            </a:br>
            <a:r>
              <a:rPr lang="en-US" sz="5400" dirty="0">
                <a:latin typeface="Arial" charset="0"/>
                <a:ea typeface="MS PGothic" charset="0"/>
              </a:rPr>
              <a:t>Theory of Computation</a:t>
            </a:r>
            <a:r>
              <a:rPr lang="en-US" sz="4000" dirty="0">
                <a:latin typeface="Arial" charset="0"/>
                <a:ea typeface="MS PGothic" charset="0"/>
              </a:rPr>
              <a:t> </a:t>
            </a: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 4210 – Fall 2018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7B952-6ADD-6948-BDC0-0AD0235B6DE3}" type="datetime1">
              <a:rPr lang="en-US" smtClean="0"/>
              <a:t>11/27/18</a:t>
            </a:fld>
            <a:endParaRPr lang="en-US"/>
          </a:p>
        </p:txBody>
      </p:sp>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810B69-270E-D446-AEA0-F1D861F81429}" type="slidenum">
              <a:rPr lang="en-US"/>
              <a:pPr/>
              <a:t>10</a:t>
            </a:fld>
            <a:endParaRPr lang="en-US"/>
          </a:p>
        </p:txBody>
      </p:sp>
      <p:sp>
        <p:nvSpPr>
          <p:cNvPr id="11269" name="Rectangle 2"/>
          <p:cNvSpPr>
            <a:spLocks noGrp="1" noChangeArrowheads="1"/>
          </p:cNvSpPr>
          <p:nvPr>
            <p:ph type="title" idx="4294967295"/>
          </p:nvPr>
        </p:nvSpPr>
        <p:spPr/>
        <p:txBody>
          <a:bodyPr/>
          <a:lstStyle/>
          <a:p>
            <a:pPr eaLnBrk="1" hangingPunct="1"/>
            <a:r>
              <a:rPr lang="en-US">
                <a:latin typeface="Arial" charset="0"/>
                <a:ea typeface="MS PGothic" charset="0"/>
              </a:rPr>
              <a:t>Important Dates</a:t>
            </a:r>
          </a:p>
        </p:txBody>
      </p:sp>
      <p:sp>
        <p:nvSpPr>
          <p:cNvPr id="11270"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Exam#1 – Tentatively Thursday, September 27</a:t>
            </a:r>
          </a:p>
          <a:p>
            <a:pPr eaLnBrk="1" hangingPunct="1"/>
            <a:r>
              <a:rPr lang="en-US" sz="2800" dirty="0">
                <a:latin typeface="Arial" charset="0"/>
                <a:ea typeface="MS PGothic" charset="0"/>
              </a:rPr>
              <a:t>Withdraw Deadline – Monday, October 26</a:t>
            </a:r>
          </a:p>
          <a:p>
            <a:pPr eaLnBrk="1" hangingPunct="1"/>
            <a:r>
              <a:rPr lang="en-US" sz="2800" dirty="0">
                <a:latin typeface="Arial" charset="0"/>
                <a:ea typeface="MS PGothic" charset="0"/>
              </a:rPr>
              <a:t>Exam#2 – Tentatively Thursday, October 25</a:t>
            </a:r>
          </a:p>
          <a:p>
            <a:pPr eaLnBrk="1" hangingPunct="1"/>
            <a:r>
              <a:rPr lang="en-US" sz="2800" dirty="0">
                <a:latin typeface="Arial" charset="0"/>
                <a:ea typeface="MS PGothic" charset="0"/>
              </a:rPr>
              <a:t>Final – Tuesday, Dec. 4, 1:00PM–3:50PM </a:t>
            </a:r>
          </a:p>
          <a:p>
            <a:pPr eaLnBrk="1" hangingPunct="1"/>
            <a:r>
              <a:rPr lang="en-US" sz="2800" dirty="0">
                <a:latin typeface="Arial" charset="0"/>
                <a:ea typeface="MS PGothic" charset="0"/>
              </a:rPr>
              <a:t>Known Days Off: 11/22 (Thanksgiving)</a:t>
            </a:r>
          </a:p>
          <a:p>
            <a:pPr eaLnBrk="1" hangingPunct="1"/>
            <a:r>
              <a:rPr lang="en-US" sz="2800" dirty="0">
                <a:latin typeface="Arial" charset="0"/>
                <a:ea typeface="MS PGothic" charset="0"/>
              </a:rPr>
              <a:t>Exam #1/#2 dates are subject to change with appropriate notice. Final exam is, of course, fixed in stone.</a:t>
            </a:r>
          </a:p>
        </p:txBody>
      </p:sp>
      <p:sp>
        <p:nvSpPr>
          <p:cNvPr id="112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55D53D8-2F3A-B54D-8389-218E2D6D95BB}" type="slidenum">
              <a:rPr lang="en-US" sz="1400"/>
              <a:pPr algn="r" eaLnBrk="1" hangingPunct="1"/>
              <a:t>10</a:t>
            </a:fld>
            <a:endParaRPr lang="en-US" sz="1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solidFill>
                  <a:srgbClr val="CC3300"/>
                </a:solidFill>
                <a:latin typeface="Arial" charset="0"/>
                <a:ea typeface="MS PGothic" charset="0"/>
              </a:rPr>
              <a:t>Practice NFAs</a:t>
            </a:r>
          </a:p>
        </p:txBody>
      </p:sp>
      <p:sp>
        <p:nvSpPr>
          <p:cNvPr id="90115" name="Content Placeholder 2"/>
          <p:cNvSpPr>
            <a:spLocks noGrp="1"/>
          </p:cNvSpPr>
          <p:nvPr>
            <p:ph idx="1"/>
          </p:nvPr>
        </p:nvSpPr>
        <p:spPr/>
        <p:txBody>
          <a:bodyPr/>
          <a:lstStyle/>
          <a:p>
            <a:r>
              <a:rPr lang="en-US">
                <a:latin typeface="Arial" charset="0"/>
                <a:ea typeface="MS PGothic" charset="0"/>
              </a:rPr>
              <a:t>Write NFAs for each of the following</a:t>
            </a:r>
          </a:p>
          <a:p>
            <a:pPr marL="971550" lvl="1" indent="-514350"/>
            <a:r>
              <a:rPr lang="en-US">
                <a:latin typeface="Arial" charset="0"/>
                <a:ea typeface="MS PGothic" charset="0"/>
              </a:rPr>
              <a:t>( 111 + 000 )</a:t>
            </a:r>
            <a:r>
              <a:rPr lang="en-US" baseline="30000">
                <a:latin typeface="Arial" charset="0"/>
                <a:ea typeface="MS PGothic" charset="0"/>
              </a:rPr>
              <a:t>+</a:t>
            </a:r>
          </a:p>
          <a:p>
            <a:pPr marL="971550" lvl="1" indent="-514350"/>
            <a:r>
              <a:rPr lang="en-US">
                <a:latin typeface="Arial" charset="0"/>
                <a:ea typeface="MS PGothic" charset="0"/>
              </a:rPr>
              <a:t>(0+1)* 101 (0+1)</a:t>
            </a:r>
            <a:r>
              <a:rPr lang="en-US" baseline="30000">
                <a:latin typeface="Arial" charset="0"/>
                <a:ea typeface="MS PGothic" charset="0"/>
              </a:rPr>
              <a:t>+</a:t>
            </a:r>
            <a:endParaRPr lang="en-US" baseline="30000">
              <a:latin typeface="Arial" charset="0"/>
              <a:ea typeface="MS PGothic" charset="0"/>
              <a:sym typeface="Symbol" charset="0"/>
            </a:endParaRPr>
          </a:p>
          <a:p>
            <a:pPr marL="971550" lvl="1" indent="-514350"/>
            <a:r>
              <a:rPr lang="en-US">
                <a:latin typeface="Arial" charset="0"/>
                <a:ea typeface="MS PGothic" charset="0"/>
                <a:sym typeface="Symbol" charset="0"/>
              </a:rPr>
              <a:t>(1 (0+1)* 0) + (0 (0+1)* 1)</a:t>
            </a:r>
          </a:p>
          <a:p>
            <a:pPr marL="571500" indent="-514350"/>
            <a:r>
              <a:rPr lang="en-US">
                <a:latin typeface="Arial" charset="0"/>
                <a:ea typeface="MS PGothic" charset="0"/>
              </a:rPr>
              <a:t>Convert each NFA you just created to an equivalent DFA.</a:t>
            </a:r>
            <a:endParaRPr lang="en-US">
              <a:latin typeface="Arial" charset="0"/>
              <a:ea typeface="MS PGothic" charset="0"/>
              <a:sym typeface="Symbol" charset="0"/>
            </a:endParaRPr>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37FE21-3FEB-1341-8679-011D0E4C377B}" type="datetime1">
              <a:rPr lang="en-US" smtClean="0"/>
              <a:t>11/27/18</a:t>
            </a:fld>
            <a:endParaRPr lang="en-US"/>
          </a:p>
        </p:txBody>
      </p:sp>
      <p:sp>
        <p:nvSpPr>
          <p:cNvPr id="901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01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D658EFF-FF29-5C47-A1F7-D3BCF97A91FB}" type="slidenum">
              <a:rPr lang="en-US"/>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solidFill>
                  <a:srgbClr val="CC3300"/>
                </a:solidFill>
                <a:latin typeface="Arial" charset="0"/>
                <a:ea typeface="MS PGothic" charset="0"/>
              </a:rPr>
              <a:t>DFAs to REs</a:t>
            </a:r>
          </a:p>
        </p:txBody>
      </p:sp>
      <p:sp>
        <p:nvSpPr>
          <p:cNvPr id="92163" name="Content Placeholder 2"/>
          <p:cNvSpPr>
            <a:spLocks noGrp="1"/>
          </p:cNvSpPr>
          <p:nvPr>
            <p:ph idx="1"/>
          </p:nvPr>
        </p:nvSpPr>
        <p:spPr/>
        <p:txBody>
          <a:bodyPr/>
          <a:lstStyle/>
          <a:p>
            <a:r>
              <a:rPr lang="en-US" dirty="0">
                <a:latin typeface="Arial" charset="0"/>
                <a:ea typeface="MS PGothic" charset="0"/>
              </a:rPr>
              <a:t>For each of the DFAs you created for the previous page, use ripping of states and then regular equations to compute the associated regular expression. Note: You obviously ought to get expressions that are equivalent to the initial expressions.</a:t>
            </a:r>
            <a:endParaRPr lang="en-US" dirty="0">
              <a:latin typeface="Arial" charset="0"/>
              <a:ea typeface="MS PGothic" charset="0"/>
              <a:sym typeface="Symbol" charset="0"/>
            </a:endParaRPr>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786FC7-D0D4-E842-AC74-7986C5470CBC}" type="datetime1">
              <a:rPr lang="en-US" smtClean="0"/>
              <a:t>11/27/18</a:t>
            </a:fld>
            <a:endParaRPr lang="en-US"/>
          </a:p>
        </p:txBody>
      </p:sp>
      <p:sp>
        <p:nvSpPr>
          <p:cNvPr id="921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1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FB9EC-ED59-C14F-84D1-6FDDBA5B9848}" type="slidenum">
              <a:rPr lang="en-US"/>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State Minimization</a:t>
            </a:r>
          </a:p>
        </p:txBody>
      </p:sp>
      <p:sp>
        <p:nvSpPr>
          <p:cNvPr id="3" name="Content Placeholder 2"/>
          <p:cNvSpPr>
            <a:spLocks noGrp="1"/>
          </p:cNvSpPr>
          <p:nvPr>
            <p:ph idx="1"/>
          </p:nvPr>
        </p:nvSpPr>
        <p:spPr/>
        <p:txBody>
          <a:bodyPr/>
          <a:lstStyle/>
          <a:p>
            <a:r>
              <a:rPr lang="en-US" sz="2000" dirty="0"/>
              <a:t>Text makes it an assignment on Page 299 in Edition 2.</a:t>
            </a:r>
          </a:p>
          <a:p>
            <a:r>
              <a:rPr lang="en-US" sz="2000" dirty="0"/>
              <a:t>This is too important to defer, IMHO.</a:t>
            </a:r>
          </a:p>
          <a:p>
            <a:r>
              <a:rPr lang="en-US" sz="2000" dirty="0"/>
              <a:t>First step is to remove any state that is unreachable from the start state; a depth first search rooted at start state will identify all reachable states</a:t>
            </a:r>
          </a:p>
          <a:p>
            <a:r>
              <a:rPr lang="en-US" sz="2000" dirty="0"/>
              <a:t>One seeks to merge compatible states – states q and s are compatible if, for all strings x,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are either both an accepting or both rejecting states</a:t>
            </a:r>
          </a:p>
          <a:p>
            <a:r>
              <a:rPr lang="en-US" sz="2000" dirty="0"/>
              <a:t>One approach is to discover incompatible states – states q and s are incompatible if there exists a string x such that one of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is an accepting state and the other is not</a:t>
            </a:r>
          </a:p>
          <a:p>
            <a:r>
              <a:rPr lang="en-US" sz="2000" dirty="0"/>
              <a:t>There are many ways to approach this but my favorite is to do incompatible states via an n by n lower triangular matrix</a:t>
            </a:r>
            <a:endParaRPr lang="en-US" sz="2800" dirty="0"/>
          </a:p>
        </p:txBody>
      </p:sp>
      <p:sp>
        <p:nvSpPr>
          <p:cNvPr id="4" name="Date Placeholder 3"/>
          <p:cNvSpPr>
            <a:spLocks noGrp="1"/>
          </p:cNvSpPr>
          <p:nvPr>
            <p:ph type="dt" sz="half" idx="10"/>
          </p:nvPr>
        </p:nvSpPr>
        <p:spPr/>
        <p:txBody>
          <a:bodyPr/>
          <a:lstStyle/>
          <a:p>
            <a:fld id="{A8903F13-9EDE-834B-9AE1-8882D354ADCE}"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102</a:t>
            </a:fld>
            <a:endParaRPr lang="en-US"/>
          </a:p>
        </p:txBody>
      </p:sp>
    </p:spTree>
    <p:extLst>
      <p:ext uri="{BB962C8B-B14F-4D97-AF65-F5344CB8AC3E}">
        <p14:creationId xmlns:p14="http://schemas.microsoft.com/office/powerpoint/2010/main" val="12715164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FF"/>
                </a:solidFill>
              </a:rPr>
              <a:t>Sample Minimization</a:t>
            </a:r>
          </a:p>
        </p:txBody>
      </p:sp>
      <p:sp>
        <p:nvSpPr>
          <p:cNvPr id="13" name="Content Placeholder 12"/>
          <p:cNvSpPr>
            <a:spLocks noGrp="1"/>
          </p:cNvSpPr>
          <p:nvPr>
            <p:ph sz="half" idx="1"/>
          </p:nvPr>
        </p:nvSpPr>
        <p:spPr>
          <a:xfrm>
            <a:off x="457200" y="1600201"/>
            <a:ext cx="2895600" cy="4495800"/>
          </a:xfrm>
        </p:spPr>
        <p:txBody>
          <a:bodyPr/>
          <a:lstStyle/>
          <a:p>
            <a:r>
              <a:rPr lang="en-US" sz="1600"/>
              <a:t>This uses a transition table</a:t>
            </a:r>
          </a:p>
          <a:p>
            <a:r>
              <a:rPr lang="en-US" sz="1600"/>
              <a:t>Just an X denotes</a:t>
            </a:r>
            <a:br>
              <a:rPr lang="en-US" sz="1600"/>
            </a:br>
            <a:r>
              <a:rPr lang="en-US" sz="1600"/>
              <a:t>Immediately incompatible</a:t>
            </a:r>
          </a:p>
          <a:p>
            <a:r>
              <a:rPr lang="en-US" sz="1600"/>
              <a:t>Pairs are dependencies for compatibility</a:t>
            </a:r>
          </a:p>
          <a:p>
            <a:r>
              <a:rPr lang="en-US" sz="1600"/>
              <a:t>If a dependent is incompatible, so are pairs that depend on it</a:t>
            </a:r>
          </a:p>
          <a:p>
            <a:r>
              <a:rPr lang="en-US" sz="1600"/>
              <a:t>When done, any not x--</a:t>
            </a:r>
            <a:r>
              <a:rPr lang="en-US" sz="1600" err="1"/>
              <a:t>ed</a:t>
            </a:r>
            <a:r>
              <a:rPr lang="en-US" sz="1600"/>
              <a:t> out are compatible</a:t>
            </a:r>
          </a:p>
          <a:p>
            <a:r>
              <a:rPr lang="en-US" sz="1600"/>
              <a:t>Here, new states are &lt;1,3&gt;, &lt;2,4,5&gt;, &lt;6&gt;; &lt;1,3&gt; is start and not accept; others are accept</a:t>
            </a:r>
          </a:p>
          <a:p>
            <a:r>
              <a:rPr lang="en-US" sz="1600"/>
              <a:t>Write new diagram</a:t>
            </a:r>
          </a:p>
        </p:txBody>
      </p:sp>
      <p:sp>
        <p:nvSpPr>
          <p:cNvPr id="4" name="Date Placeholder 3"/>
          <p:cNvSpPr>
            <a:spLocks noGrp="1"/>
          </p:cNvSpPr>
          <p:nvPr>
            <p:ph type="dt" sz="half" idx="10"/>
          </p:nvPr>
        </p:nvSpPr>
        <p:spPr/>
        <p:txBody>
          <a:bodyPr/>
          <a:lstStyle/>
          <a:p>
            <a:fld id="{1475D655-61EE-DF4B-818B-2AF5D198D227}"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103</a:t>
            </a:fld>
            <a:endParaRPr lang="en-US"/>
          </a:p>
        </p:txBody>
      </p:sp>
      <p:pic>
        <p:nvPicPr>
          <p:cNvPr id="15" name="Picture 14"/>
          <p:cNvPicPr>
            <a:picLocks noChangeAspect="1"/>
          </p:cNvPicPr>
          <p:nvPr/>
        </p:nvPicPr>
        <p:blipFill>
          <a:blip r:embed="rId2"/>
          <a:stretch>
            <a:fillRect/>
          </a:stretch>
        </p:blipFill>
        <p:spPr>
          <a:xfrm>
            <a:off x="3352800" y="1411287"/>
            <a:ext cx="5791200" cy="4725037"/>
          </a:xfrm>
          <a:prstGeom prst="rect">
            <a:avLst/>
          </a:prstGeom>
        </p:spPr>
      </p:pic>
      <p:pic>
        <p:nvPicPr>
          <p:cNvPr id="2" name="Picture 1"/>
          <p:cNvPicPr>
            <a:picLocks noChangeAspect="1"/>
          </p:cNvPicPr>
          <p:nvPr/>
        </p:nvPicPr>
        <p:blipFill>
          <a:blip r:embed="rId3"/>
          <a:stretch>
            <a:fillRect/>
          </a:stretch>
        </p:blipFill>
        <p:spPr>
          <a:xfrm>
            <a:off x="6705600" y="3338831"/>
            <a:ext cx="304800" cy="292100"/>
          </a:xfrm>
          <a:prstGeom prst="rect">
            <a:avLst/>
          </a:prstGeom>
        </p:spPr>
      </p:pic>
    </p:spTree>
    <p:extLst>
      <p:ext uri="{BB962C8B-B14F-4D97-AF65-F5344CB8AC3E}">
        <p14:creationId xmlns:p14="http://schemas.microsoft.com/office/powerpoint/2010/main" val="12629189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Reversal of Regular Sets</a:t>
            </a:r>
          </a:p>
        </p:txBody>
      </p:sp>
      <p:sp>
        <p:nvSpPr>
          <p:cNvPr id="74755" name="Rectangle 3"/>
          <p:cNvSpPr>
            <a:spLocks noGrp="1" noChangeArrowheads="1"/>
          </p:cNvSpPr>
          <p:nvPr>
            <p:ph idx="1"/>
          </p:nvPr>
        </p:nvSpPr>
        <p:spPr/>
        <p:txBody>
          <a:bodyPr/>
          <a:lstStyle/>
          <a:p>
            <a:r>
              <a:rPr lang="en-US" sz="2200">
                <a:latin typeface="Arial" charset="0"/>
                <a:ea typeface="MS PGothic" charset="0"/>
              </a:rPr>
              <a:t>It is easier to do this with regular sets than with DFAs</a:t>
            </a:r>
          </a:p>
          <a:p>
            <a:r>
              <a:rPr lang="en-US" sz="2200">
                <a:latin typeface="Arial" charset="0"/>
                <a:ea typeface="MS PGothic" charset="0"/>
              </a:rPr>
              <a:t>Let E be some arbitrary expression; E</a:t>
            </a:r>
            <a:r>
              <a:rPr lang="en-US" sz="2200" baseline="30000">
                <a:latin typeface="Arial" charset="0"/>
                <a:ea typeface="MS PGothic" charset="0"/>
              </a:rPr>
              <a:t>R</a:t>
            </a:r>
            <a:r>
              <a:rPr lang="en-US" sz="2200">
                <a:latin typeface="Arial" charset="0"/>
                <a:ea typeface="MS PGothic" charset="0"/>
              </a:rPr>
              <a:t> is formed by</a:t>
            </a:r>
          </a:p>
          <a:p>
            <a:pPr lvl="1"/>
            <a:r>
              <a:rPr lang="en-US" sz="2200">
                <a:latin typeface="Arial" charset="0"/>
                <a:ea typeface="MS PGothic" charset="0"/>
              </a:rPr>
              <a:t>Primitives: 	</a:t>
            </a:r>
            <a:r>
              <a:rPr lang="en-US" sz="2200">
                <a:ea typeface="ＭＳ Ｐゴシック" pitchFamily="-111" charset="-128"/>
                <a:cs typeface="ＭＳ Ｐゴシック" pitchFamily="-111" charset="-128"/>
              </a:rPr>
              <a:t> Ø</a:t>
            </a:r>
            <a:r>
              <a:rPr lang="en-US" sz="2200" baseline="30000">
                <a:latin typeface="Arial" charset="0"/>
                <a:ea typeface="MS PGothic" charset="0"/>
              </a:rPr>
              <a:t>R</a:t>
            </a:r>
            <a:r>
              <a:rPr lang="en-US" sz="2200">
                <a:latin typeface="Arial" charset="0"/>
                <a:ea typeface="MS PGothic" charset="0"/>
              </a:rPr>
              <a:t>=</a:t>
            </a:r>
            <a:r>
              <a:rPr lang="en-US" sz="2200" err="1">
                <a:ea typeface="ＭＳ Ｐゴシック" pitchFamily="-111" charset="-128"/>
                <a:cs typeface="ＭＳ Ｐゴシック" pitchFamily="-111" charset="-128"/>
              </a:rPr>
              <a:t>Ø</a:t>
            </a:r>
            <a:r>
              <a:rPr lang="en-US" sz="2200">
                <a:ea typeface="ＭＳ Ｐゴシック" pitchFamily="-111" charset="-128"/>
                <a:cs typeface="ＭＳ Ｐゴシック" pitchFamily="-111" charset="-128"/>
              </a:rPr>
              <a:t> </a:t>
            </a:r>
            <a:r>
              <a:rPr lang="en-US" sz="2200">
                <a:latin typeface="Arial" charset="0"/>
                <a:ea typeface="MS PGothic" charset="0"/>
              </a:rPr>
              <a:t>	</a:t>
            </a:r>
            <a:r>
              <a:rPr lang="en-US" sz="2200" err="1">
                <a:latin typeface="Arial" charset="0"/>
                <a:ea typeface="MS PGothic" charset="0"/>
              </a:rPr>
              <a:t>λ</a:t>
            </a:r>
            <a:r>
              <a:rPr lang="en-US" sz="2200" baseline="30000" err="1">
                <a:latin typeface="Arial" charset="0"/>
                <a:ea typeface="MS PGothic" charset="0"/>
              </a:rPr>
              <a:t>R</a:t>
            </a:r>
            <a:r>
              <a:rPr lang="en-US" sz="2200">
                <a:latin typeface="Arial" charset="0"/>
                <a:ea typeface="MS PGothic" charset="0"/>
              </a:rPr>
              <a:t>=</a:t>
            </a:r>
            <a:r>
              <a:rPr lang="en-US" sz="2200" err="1">
                <a:latin typeface="Arial" charset="0"/>
                <a:ea typeface="MS PGothic" charset="0"/>
              </a:rPr>
              <a:t>λ</a:t>
            </a:r>
            <a:r>
              <a:rPr lang="en-US" sz="2200">
                <a:latin typeface="Arial" charset="0"/>
                <a:ea typeface="MS PGothic" charset="0"/>
              </a:rPr>
              <a:t> 	</a:t>
            </a:r>
            <a:r>
              <a:rPr lang="en-US" sz="2200" err="1">
                <a:latin typeface="Arial" charset="0"/>
                <a:ea typeface="MS PGothic" charset="0"/>
              </a:rPr>
              <a:t>a</a:t>
            </a:r>
            <a:r>
              <a:rPr lang="en-US" sz="2200" baseline="30000" err="1">
                <a:latin typeface="Arial" charset="0"/>
                <a:ea typeface="MS PGothic" charset="0"/>
              </a:rPr>
              <a:t>R</a:t>
            </a:r>
            <a:r>
              <a:rPr lang="en-US" sz="2200">
                <a:latin typeface="Arial" charset="0"/>
                <a:ea typeface="MS PGothic" charset="0"/>
              </a:rPr>
              <a:t>=a		</a:t>
            </a:r>
          </a:p>
          <a:p>
            <a:pPr lvl="1"/>
            <a:r>
              <a:rPr lang="en-US" sz="2200">
                <a:latin typeface="Arial" charset="0"/>
                <a:ea typeface="MS PGothic" charset="0"/>
              </a:rPr>
              <a:t>Closure:</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a:t>
            </a:r>
          </a:p>
          <a:p>
            <a:pPr lvl="2"/>
            <a:r>
              <a:rPr lang="en-US" sz="2200">
                <a:latin typeface="Arial" charset="0"/>
                <a:ea typeface="MS PGothic" charset="0"/>
              </a:rPr>
              <a:t>(A*)</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r>
              <a:rPr lang="en-US" sz="2200">
                <a:latin typeface="Arial" charset="0"/>
                <a:ea typeface="MS PGothic" charset="0"/>
              </a:rPr>
              <a:t>Challenge: How would you do this with FSA models?</a:t>
            </a:r>
          </a:p>
          <a:p>
            <a:pPr lvl="1"/>
            <a:r>
              <a:rPr lang="en-US" sz="2200">
                <a:latin typeface="Arial" charset="0"/>
                <a:ea typeface="MS PGothic" charset="0"/>
              </a:rPr>
              <a:t>Start with DFA; change all final to start states; change start to a final state; and reverse edges</a:t>
            </a:r>
          </a:p>
          <a:p>
            <a:pPr lvl="1"/>
            <a:r>
              <a:rPr lang="en-US" sz="2200">
                <a:latin typeface="Arial" charset="0"/>
                <a:ea typeface="MS PGothic" charset="0"/>
              </a:rPr>
              <a:t>Note that this creates multiple start states; can create a new start state with </a:t>
            </a:r>
            <a:r>
              <a:rPr lang="en-US" sz="2200">
                <a:latin typeface="Symbol" charset="2"/>
                <a:ea typeface="Symbol" charset="2"/>
                <a:cs typeface="Symbol" charset="2"/>
              </a:rPr>
              <a:t>l</a:t>
            </a:r>
            <a:r>
              <a:rPr lang="en-US" sz="2200">
                <a:latin typeface="Arial" charset="0"/>
                <a:ea typeface="MS PGothic" charset="0"/>
              </a:rPr>
              <a:t>-transitions to multiple starts</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173AC0-B882-4743-99A8-9F7773798561}" type="datetime1">
              <a:rPr lang="en-US" smtClean="0"/>
              <a:t>11/27/18</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104</a:t>
            </a:fld>
            <a:endParaRPr lang="en-US"/>
          </a:p>
        </p:txBody>
      </p:sp>
    </p:spTree>
    <p:extLst>
      <p:ext uri="{BB962C8B-B14F-4D97-AF65-F5344CB8AC3E}">
        <p14:creationId xmlns:p14="http://schemas.microsoft.com/office/powerpoint/2010/main" val="12126702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Substitution</a:t>
            </a:r>
          </a:p>
        </p:txBody>
      </p:sp>
      <p:sp>
        <p:nvSpPr>
          <p:cNvPr id="3" name="Content Placeholder 2"/>
          <p:cNvSpPr>
            <a:spLocks noGrp="1"/>
          </p:cNvSpPr>
          <p:nvPr>
            <p:ph idx="1"/>
          </p:nvPr>
        </p:nvSpPr>
        <p:spPr/>
        <p:txBody>
          <a:bodyPr/>
          <a:lstStyle/>
          <a:p>
            <a:r>
              <a:rPr lang="en-US" sz="2800">
                <a:latin typeface="Arial" charset="0"/>
                <a:ea typeface="MS PGothic" charset="0"/>
              </a:rPr>
              <a:t>A substitution is a function, f, from each member, a, of an alphabet, </a:t>
            </a:r>
            <a:r>
              <a:rPr lang="en-US" sz="2800" err="1">
                <a:latin typeface="Arial" charset="0"/>
                <a:ea typeface="MS PGothic" charset="0"/>
              </a:rPr>
              <a:t>Σ</a:t>
            </a:r>
            <a:r>
              <a:rPr lang="en-US" sz="2800">
                <a:latin typeface="Arial" charset="0"/>
                <a:ea typeface="MS PGothic" charset="0"/>
              </a:rPr>
              <a:t>, to a language L</a:t>
            </a:r>
            <a:r>
              <a:rPr lang="en-US" sz="2800" baseline="-25000">
                <a:latin typeface="Arial" charset="0"/>
                <a:ea typeface="MS PGothic" charset="0"/>
              </a:rPr>
              <a:t>a</a:t>
            </a:r>
            <a:endParaRPr lang="en-US" sz="2800">
              <a:latin typeface="Arial" charset="0"/>
              <a:ea typeface="MS PGothic" charset="0"/>
            </a:endParaRPr>
          </a:p>
          <a:p>
            <a:r>
              <a:rPr lang="en-US" sz="2800">
                <a:latin typeface="Arial" charset="0"/>
                <a:ea typeface="MS PGothic" charset="0"/>
              </a:rPr>
              <a:t>Regular languages are closed under substitution of regular languages (i.e., each L</a:t>
            </a:r>
            <a:r>
              <a:rPr lang="en-US" sz="2800" baseline="-25000">
                <a:latin typeface="Arial" charset="0"/>
                <a:ea typeface="MS PGothic" charset="0"/>
              </a:rPr>
              <a:t>a </a:t>
            </a:r>
            <a:r>
              <a:rPr lang="en-US" sz="2800">
                <a:latin typeface="Arial" charset="0"/>
                <a:ea typeface="MS PGothic" charset="0"/>
              </a:rPr>
              <a:t>is regular)</a:t>
            </a:r>
          </a:p>
          <a:p>
            <a:r>
              <a:rPr lang="en-US" sz="2800">
                <a:latin typeface="Arial" charset="0"/>
                <a:ea typeface="MS PGothic" charset="0"/>
              </a:rPr>
              <a:t>Easy to prove by replacing each member of </a:t>
            </a:r>
            <a:r>
              <a:rPr lang="en-US" sz="2800" err="1">
                <a:latin typeface="Arial" charset="0"/>
                <a:ea typeface="MS PGothic" charset="0"/>
              </a:rPr>
              <a:t>Σ</a:t>
            </a:r>
            <a:r>
              <a:rPr lang="en-US" sz="2800">
                <a:latin typeface="Arial" charset="0"/>
                <a:ea typeface="MS PGothic" charset="0"/>
              </a:rPr>
              <a:t> in a regular expression for a language L with regular expression for L</a:t>
            </a:r>
            <a:r>
              <a:rPr lang="en-US" sz="2800" baseline="-25000">
                <a:latin typeface="Arial" charset="0"/>
                <a:ea typeface="MS PGothic" charset="0"/>
              </a:rPr>
              <a:t>a</a:t>
            </a:r>
          </a:p>
          <a:p>
            <a:r>
              <a:rPr lang="en-US" sz="2800">
                <a:latin typeface="Arial" charset="0"/>
                <a:ea typeface="MS PGothic" charset="0"/>
              </a:rPr>
              <a:t>A homomorphism is a substitution where each L</a:t>
            </a:r>
            <a:r>
              <a:rPr lang="en-US" sz="2800" baseline="-25000">
                <a:latin typeface="Arial" charset="0"/>
                <a:ea typeface="MS PGothic" charset="0"/>
              </a:rPr>
              <a:t>a </a:t>
            </a:r>
            <a:r>
              <a:rPr lang="en-US" sz="2800">
                <a:latin typeface="Arial" charset="0"/>
                <a:ea typeface="MS PGothic" charset="0"/>
              </a:rPr>
              <a:t>is a single string</a:t>
            </a:r>
            <a:endParaRPr lang="en-US"/>
          </a:p>
        </p:txBody>
      </p:sp>
      <p:sp>
        <p:nvSpPr>
          <p:cNvPr id="4" name="Date Placeholder 3"/>
          <p:cNvSpPr>
            <a:spLocks noGrp="1"/>
          </p:cNvSpPr>
          <p:nvPr>
            <p:ph type="dt" sz="half" idx="10"/>
          </p:nvPr>
        </p:nvSpPr>
        <p:spPr/>
        <p:txBody>
          <a:bodyPr/>
          <a:lstStyle/>
          <a:p>
            <a:fld id="{24558097-7302-3A48-A4A1-89A61345E176}"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105</a:t>
            </a:fld>
            <a:endParaRPr lang="en-US"/>
          </a:p>
        </p:txBody>
      </p:sp>
    </p:spTree>
    <p:extLst>
      <p:ext uri="{BB962C8B-B14F-4D97-AF65-F5344CB8AC3E}">
        <p14:creationId xmlns:p14="http://schemas.microsoft.com/office/powerpoint/2010/main" val="10979137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with Regular Sets</a:t>
            </a:r>
          </a:p>
        </p:txBody>
      </p:sp>
      <p:sp>
        <p:nvSpPr>
          <p:cNvPr id="3" name="Content Placeholder 2"/>
          <p:cNvSpPr>
            <a:spLocks noGrp="1"/>
          </p:cNvSpPr>
          <p:nvPr>
            <p:ph idx="1"/>
          </p:nvPr>
        </p:nvSpPr>
        <p:spPr/>
        <p:txBody>
          <a:bodyPr/>
          <a:lstStyle/>
          <a:p>
            <a:r>
              <a:rPr lang="en-US" sz="2000">
                <a:latin typeface="Arial" charset="0"/>
                <a:ea typeface="MS PGothic" charset="0"/>
              </a:rPr>
              <a:t>Quotient of two languages B and C, denoted B/C, is defined as </a:t>
            </a:r>
            <a:br>
              <a:rPr lang="en-US" sz="2000">
                <a:latin typeface="Arial" charset="0"/>
                <a:ea typeface="MS PGothic" charset="0"/>
              </a:rPr>
            </a:br>
            <a:r>
              <a:rPr lang="en-US" sz="2000">
                <a:latin typeface="Arial" charset="0"/>
                <a:ea typeface="MS PGothic" charset="0"/>
              </a:rPr>
              <a:t>B/C = {x | ∃</a:t>
            </a:r>
            <a:r>
              <a:rPr lang="en-US" sz="2000" err="1">
                <a:latin typeface="Arial" charset="0"/>
                <a:ea typeface="MS PGothic" charset="0"/>
              </a:rPr>
              <a:t>y∈C</a:t>
            </a:r>
            <a:r>
              <a:rPr lang="en-US" sz="2000">
                <a:latin typeface="Arial" charset="0"/>
                <a:ea typeface="MS PGothic" charset="0"/>
              </a:rPr>
              <a:t> where </a:t>
            </a:r>
            <a:r>
              <a:rPr lang="en-US" sz="2000" err="1">
                <a:latin typeface="Arial" charset="0"/>
                <a:ea typeface="MS PGothic" charset="0"/>
              </a:rPr>
              <a:t>xy∈B</a:t>
            </a:r>
            <a:r>
              <a:rPr lang="en-US" sz="2000">
                <a:latin typeface="Arial" charset="0"/>
                <a:ea typeface="MS PGothic" charset="0"/>
              </a:rPr>
              <a:t>}</a:t>
            </a:r>
          </a:p>
          <a:p>
            <a:r>
              <a:rPr lang="en-US" sz="2000"/>
              <a:t>Let B be recognized by DFA </a:t>
            </a:r>
            <a:br>
              <a:rPr lang="en-US" sz="2000"/>
            </a:br>
            <a:r>
              <a:rPr lang="en-US" sz="2000"/>
              <a:t>A</a:t>
            </a:r>
            <a:r>
              <a:rPr lang="en-US" sz="2000" baseline="-25000"/>
              <a:t>B</a:t>
            </a:r>
            <a:r>
              <a:rPr lang="en-US" sz="2000"/>
              <a:t> = </a:t>
            </a:r>
            <a:r>
              <a:rPr lang="en-US" sz="2000">
                <a:latin typeface="Arial" charset="0"/>
                <a:ea typeface="MS PGothic" charset="0"/>
              </a:rPr>
              <a:t>(Q</a:t>
            </a:r>
            <a:r>
              <a:rPr lang="en-US" sz="2000" baseline="-25000"/>
              <a:t>B</a:t>
            </a:r>
            <a:r>
              <a:rPr lang="en-US" sz="2000">
                <a:latin typeface="Arial" charset="0"/>
                <a:ea typeface="MS PGothic" charset="0"/>
              </a:rPr>
              <a:t>,Σ,δ</a:t>
            </a:r>
            <a:r>
              <a:rPr lang="en-US" sz="2000" baseline="-25000"/>
              <a:t>B</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,F</a:t>
            </a:r>
            <a:r>
              <a:rPr lang="en-US" sz="2000" baseline="-25000"/>
              <a:t>B</a:t>
            </a:r>
            <a:r>
              <a:rPr lang="en-US" sz="2000">
                <a:latin typeface="Arial" charset="0"/>
                <a:ea typeface="MS PGothic" charset="0"/>
              </a:rPr>
              <a:t>) </a:t>
            </a:r>
            <a:r>
              <a:rPr lang="en-US" sz="2000"/>
              <a:t>and C by </a:t>
            </a:r>
            <a:br>
              <a:rPr lang="en-US" sz="2000"/>
            </a:br>
            <a:r>
              <a:rPr lang="en-US" sz="2000"/>
              <a:t>A</a:t>
            </a:r>
            <a:r>
              <a:rPr lang="en-US" sz="2000" baseline="-25000"/>
              <a:t>C</a:t>
            </a:r>
            <a:r>
              <a:rPr lang="en-US" sz="2000"/>
              <a:t> = </a:t>
            </a:r>
            <a:r>
              <a:rPr lang="en-US" sz="2000">
                <a:latin typeface="Arial" charset="0"/>
                <a:ea typeface="MS PGothic" charset="0"/>
              </a:rPr>
              <a:t>(Q</a:t>
            </a:r>
            <a:r>
              <a:rPr lang="en-US" sz="2000" baseline="-25000"/>
              <a:t>C</a:t>
            </a:r>
            <a:r>
              <a:rPr lang="en-US" sz="2000">
                <a:latin typeface="Arial" charset="0"/>
                <a:ea typeface="MS PGothic" charset="0"/>
              </a:rPr>
              <a:t>,Σ,δ</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,F</a:t>
            </a:r>
            <a:r>
              <a:rPr lang="en-US" sz="2000" baseline="-25000"/>
              <a:t>C</a:t>
            </a:r>
            <a:r>
              <a:rPr lang="en-US" sz="2000">
                <a:latin typeface="Arial" charset="0"/>
                <a:ea typeface="MS PGothic" charset="0"/>
              </a:rPr>
              <a:t>)</a:t>
            </a:r>
          </a:p>
          <a:p>
            <a:r>
              <a:rPr lang="en-US" sz="2000">
                <a:latin typeface="Arial" charset="0"/>
                <a:ea typeface="MS PGothic" charset="0"/>
              </a:rPr>
              <a:t>Define the recognizer for B/C by </a:t>
            </a:r>
            <a:br>
              <a:rPr lang="en-US" sz="2000">
                <a:latin typeface="Arial" charset="0"/>
                <a:ea typeface="MS PGothic" charset="0"/>
              </a:rPr>
            </a:br>
            <a:r>
              <a:rPr lang="en-US" sz="2000"/>
              <a:t>A</a:t>
            </a:r>
            <a:r>
              <a:rPr lang="en-US" sz="2000" baseline="-25000"/>
              <a:t>B/C</a:t>
            </a:r>
            <a:r>
              <a:rPr lang="en-US" sz="2000"/>
              <a:t> = </a:t>
            </a:r>
            <a:r>
              <a:rPr lang="en-US" sz="2000">
                <a:latin typeface="Arial" charset="0"/>
                <a:ea typeface="MS PGothic" charset="0"/>
              </a:rPr>
              <a:t>(</a:t>
            </a:r>
            <a:r>
              <a:rPr lang="en-US" sz="2000" err="1">
                <a:latin typeface="Arial" charset="0"/>
                <a:ea typeface="MS PGothic" charset="0"/>
              </a:rPr>
              <a:t>Q</a:t>
            </a:r>
            <a:r>
              <a:rPr lang="en-US" sz="2000" baseline="-25000" err="1"/>
              <a:t>B</a:t>
            </a:r>
            <a:r>
              <a:rPr lang="en-US" sz="2000" err="1"/>
              <a:t>∪</a:t>
            </a:r>
            <a:r>
              <a:rPr lang="en-US" sz="2000" err="1">
                <a:latin typeface="Arial" charset="0"/>
                <a:ea typeface="MS PGothic" charset="0"/>
              </a:rPr>
              <a:t>Q</a:t>
            </a:r>
            <a:r>
              <a:rPr lang="en-US" sz="2000" baseline="-25000" err="1">
                <a:latin typeface="Arial" charset="0"/>
                <a:ea typeface="MS PGothic" charset="0"/>
              </a:rPr>
              <a:t>B</a:t>
            </a:r>
            <a:r>
              <a:rPr lang="en-US" sz="2000" err="1">
                <a:latin typeface="Arial" charset="0"/>
                <a:ea typeface="MS PGothic" charset="0"/>
              </a:rPr>
              <a:t>×Q</a:t>
            </a:r>
            <a:r>
              <a:rPr lang="en-US" sz="2000" baseline="-25000" err="1">
                <a:latin typeface="Arial" charset="0"/>
                <a:ea typeface="MS PGothic" charset="0"/>
              </a:rPr>
              <a:t>C</a:t>
            </a:r>
            <a:r>
              <a:rPr lang="en-US" sz="2000" err="1">
                <a:latin typeface="Arial" charset="0"/>
                <a:ea typeface="MS PGothic" charset="0"/>
              </a:rPr>
              <a:t>,Σ,δ</a:t>
            </a:r>
            <a:r>
              <a:rPr lang="en-US" sz="2000" baseline="-25000" err="1"/>
              <a:t>B</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 F</a:t>
            </a:r>
            <a:r>
              <a:rPr lang="en-US" sz="2000" baseline="-25000">
                <a:latin typeface="Arial" charset="0"/>
                <a:ea typeface="MS PGothic" charset="0"/>
              </a:rPr>
              <a:t>B</a:t>
            </a:r>
            <a:r>
              <a:rPr lang="en-US" sz="2000">
                <a:latin typeface="Arial" charset="0"/>
                <a:ea typeface="MS PGothic" charset="0"/>
              </a:rPr>
              <a:t>×F</a:t>
            </a:r>
            <a:r>
              <a:rPr lang="en-US" sz="2000" baseline="-25000">
                <a:latin typeface="Arial" charset="0"/>
                <a:ea typeface="MS PGothic" charset="0"/>
              </a:rPr>
              <a:t>C</a:t>
            </a:r>
            <a:r>
              <a:rPr lang="en-US" sz="2000">
                <a:latin typeface="Arial" charset="0"/>
                <a:ea typeface="MS PGothic" charset="0"/>
              </a:rPr>
              <a:t>)</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a:t> </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a:t> </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t>
            </a:r>
            <a:r>
              <a:rPr lang="en-US" sz="2000" err="1">
                <a:latin typeface="Symbol" charset="2"/>
                <a:ea typeface="Symbol" charset="2"/>
                <a:cs typeface="Symbol" charset="2"/>
              </a:rPr>
              <a:t>l</a:t>
            </a:r>
            <a:r>
              <a:rPr lang="en-US" sz="2000"/>
              <a:t>) = {&lt;q</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&gt;}			</a:t>
            </a:r>
            <a:r>
              <a:rPr lang="en-US" sz="2000" err="1">
                <a:latin typeface="Arial" charset="0"/>
                <a:ea typeface="MS PGothic" charset="0"/>
              </a:rPr>
              <a:t>q∈Q</a:t>
            </a:r>
            <a:r>
              <a:rPr lang="en-US" sz="2000" baseline="-25000" err="1"/>
              <a:t>B</a:t>
            </a:r>
            <a:br>
              <a:rPr lang="en-US" sz="2000"/>
            </a:br>
            <a:r>
              <a:rPr lang="en-US" sz="2000" err="1">
                <a:latin typeface="Arial" charset="0"/>
                <a:ea typeface="MS PGothic" charset="0"/>
              </a:rPr>
              <a:t>δ</a:t>
            </a:r>
            <a:r>
              <a:rPr lang="en-US" sz="2000" baseline="-25000" err="1"/>
              <a:t>B</a:t>
            </a:r>
            <a:r>
              <a:rPr lang="en-US" sz="2000" baseline="-25000"/>
              <a:t>/C</a:t>
            </a:r>
            <a:r>
              <a:rPr lang="en-US" sz="2000"/>
              <a:t>(&lt;</a:t>
            </a:r>
            <a:r>
              <a:rPr lang="en-US" sz="2000" err="1"/>
              <a:t>q,p</a:t>
            </a:r>
            <a:r>
              <a:rPr lang="en-US" sz="2000"/>
              <a:t>&gt;,</a:t>
            </a:r>
            <a:r>
              <a:rPr lang="en-US" sz="2000">
                <a:latin typeface="Symbol" charset="2"/>
                <a:ea typeface="Symbol" charset="2"/>
                <a:cs typeface="Symbol" charset="2"/>
              </a:rPr>
              <a:t>l</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err="1">
                <a:latin typeface="Arial" charset="0"/>
                <a:ea typeface="MS PGothic" charset="0"/>
              </a:rPr>
              <a:t>δ</a:t>
            </a:r>
            <a:r>
              <a:rPr lang="en-US" sz="2000" baseline="-25000" err="1"/>
              <a:t>C</a:t>
            </a:r>
            <a:r>
              <a:rPr lang="en-US" sz="2000">
                <a:latin typeface="Arial" charset="0"/>
                <a:ea typeface="MS PGothic" charset="0"/>
              </a:rPr>
              <a:t>(</a:t>
            </a:r>
            <a:r>
              <a:rPr lang="en-US" sz="2000" err="1">
                <a:latin typeface="Arial" charset="0"/>
                <a:ea typeface="MS PGothic" charset="0"/>
              </a:rPr>
              <a:t>p,a</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err="1"/>
              <a:t>,</a:t>
            </a:r>
            <a:r>
              <a:rPr lang="en-US" sz="2000" err="1">
                <a:latin typeface="Arial" charset="0"/>
                <a:ea typeface="MS PGothic" charset="0"/>
              </a:rPr>
              <a:t>p∈Q</a:t>
            </a:r>
            <a:r>
              <a:rPr lang="en-US" sz="2000" baseline="-25000" err="1"/>
              <a:t>C</a:t>
            </a:r>
            <a:endParaRPr lang="en-US" sz="2000">
              <a:latin typeface="Arial" charset="0"/>
              <a:ea typeface="MS PGothic" charset="0"/>
            </a:endParaRPr>
          </a:p>
          <a:p>
            <a:r>
              <a:rPr lang="en-US" sz="2000">
                <a:latin typeface="Arial" charset="0"/>
                <a:ea typeface="MS PGothic" charset="0"/>
              </a:rPr>
              <a:t>The basic idea is that we simulate B and then randomly decide it has seen x and continue by looking for y, simulating B continuing after x but with C starting from scratch </a:t>
            </a:r>
            <a:endParaRPr lang="en-US" sz="2000"/>
          </a:p>
        </p:txBody>
      </p:sp>
      <p:sp>
        <p:nvSpPr>
          <p:cNvPr id="4" name="Date Placeholder 3"/>
          <p:cNvSpPr>
            <a:spLocks noGrp="1"/>
          </p:cNvSpPr>
          <p:nvPr>
            <p:ph type="dt" sz="half" idx="10"/>
          </p:nvPr>
        </p:nvSpPr>
        <p:spPr/>
        <p:txBody>
          <a:bodyPr/>
          <a:lstStyle/>
          <a:p>
            <a:fld id="{CE858025-E403-064E-B81B-97BE265200C5}"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106</a:t>
            </a:fld>
            <a:endParaRPr lang="en-US"/>
          </a:p>
        </p:txBody>
      </p:sp>
    </p:spTree>
    <p:extLst>
      <p:ext uri="{BB962C8B-B14F-4D97-AF65-F5344CB8AC3E}">
        <p14:creationId xmlns:p14="http://schemas.microsoft.com/office/powerpoint/2010/main" val="14567331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Again</a:t>
            </a:r>
          </a:p>
        </p:txBody>
      </p:sp>
      <p:sp>
        <p:nvSpPr>
          <p:cNvPr id="3" name="Content Placeholder 2"/>
          <p:cNvSpPr>
            <a:spLocks noGrp="1"/>
          </p:cNvSpPr>
          <p:nvPr>
            <p:ph idx="1"/>
          </p:nvPr>
        </p:nvSpPr>
        <p:spPr/>
        <p:txBody>
          <a:bodyPr/>
          <a:lstStyle/>
          <a:p>
            <a:r>
              <a:rPr lang="en-US" sz="2800">
                <a:latin typeface="Arial" charset="0"/>
                <a:ea typeface="MS PGothic" charset="0"/>
              </a:rPr>
              <a:t>Assume some class of languages, </a:t>
            </a:r>
            <a:r>
              <a:rPr lang="en-US" sz="2800">
                <a:latin typeface="Lucida Blackletter" charset="0"/>
                <a:ea typeface="Lucida Blackletter" charset="0"/>
                <a:cs typeface="Lucida Blackletter" charset="0"/>
              </a:rPr>
              <a:t>C</a:t>
            </a:r>
            <a:r>
              <a:rPr lang="en-US" sz="2800">
                <a:latin typeface="Arial" charset="0"/>
                <a:ea typeface="MS PGothic" charset="0"/>
              </a:rPr>
              <a:t>, is closed under concatenation, intersection with regular and substitution of members of </a:t>
            </a:r>
            <a:r>
              <a:rPr lang="en-US" sz="2800">
                <a:latin typeface="Lucida Blackletter" charset="0"/>
                <a:ea typeface="Lucida Blackletter" charset="0"/>
                <a:cs typeface="Lucida Blackletter" charset="0"/>
              </a:rPr>
              <a:t>C</a:t>
            </a:r>
            <a:r>
              <a:rPr lang="en-US" sz="2800">
                <a:latin typeface="Arial" charset="0"/>
                <a:ea typeface="MS PGothic" charset="0"/>
              </a:rPr>
              <a:t>, show </a:t>
            </a:r>
            <a:r>
              <a:rPr lang="en-US" sz="2800">
                <a:latin typeface="Lucida Blackletter" charset="0"/>
                <a:ea typeface="Lucida Blackletter" charset="0"/>
                <a:cs typeface="Lucida Blackletter" charset="0"/>
              </a:rPr>
              <a:t>C </a:t>
            </a:r>
            <a:r>
              <a:rPr lang="en-US" sz="2800">
                <a:ea typeface="Lucida Blackletter" charset="0"/>
                <a:cs typeface="Lucida Blackletter" charset="0"/>
              </a:rPr>
              <a:t>is closed under Quotient with Regular</a:t>
            </a:r>
          </a:p>
          <a:p>
            <a:r>
              <a:rPr lang="en-US" sz="2800">
                <a:latin typeface="Arial" charset="0"/>
                <a:ea typeface="MS PGothic" charset="0"/>
              </a:rPr>
              <a:t>L/R = { x |∃</a:t>
            </a:r>
            <a:r>
              <a:rPr lang="en-US" sz="2800" err="1">
                <a:latin typeface="Arial" charset="0"/>
                <a:ea typeface="MS PGothic" charset="0"/>
              </a:rPr>
              <a:t>y∈R</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Define </a:t>
            </a:r>
            <a:r>
              <a:rPr lang="en-US" sz="2400" err="1">
                <a:latin typeface="Arial" charset="0"/>
                <a:ea typeface="MS PGothic" charset="0"/>
              </a:rPr>
              <a:t>Σ</a:t>
            </a:r>
            <a:r>
              <a:rPr lang="en-US" sz="2400">
                <a:latin typeface="Arial" charset="0"/>
                <a:ea typeface="MS PGothic" charset="0"/>
              </a:rPr>
              <a:t>’ = { a’ | </a:t>
            </a:r>
            <a:r>
              <a:rPr lang="en-US" sz="2400" err="1">
                <a:latin typeface="Arial" charset="0"/>
                <a:ea typeface="MS PGothic" charset="0"/>
              </a:rPr>
              <a:t>a∈Σ</a:t>
            </a:r>
            <a:r>
              <a:rPr lang="en-US" sz="2400">
                <a:latin typeface="Arial" charset="0"/>
                <a:ea typeface="MS PGothic" charset="0"/>
              </a:rPr>
              <a:t> }</a:t>
            </a:r>
            <a:endParaRPr lang="en-US" sz="2400">
              <a:ea typeface="MS PGothic" charset="0"/>
            </a:endParaRPr>
          </a:p>
          <a:p>
            <a:pPr lvl="1"/>
            <a:r>
              <a:rPr lang="en-US" sz="2400">
                <a:latin typeface="Arial" charset="0"/>
                <a:ea typeface="MS PGothic" charset="0"/>
              </a:rPr>
              <a:t>Let h(a) = a; h(a’) = </a:t>
            </a:r>
            <a:r>
              <a:rPr lang="en-US" sz="2400">
                <a:latin typeface="Symbol" charset="2"/>
                <a:ea typeface="Symbol" charset="2"/>
                <a:cs typeface="Symbol" charset="2"/>
              </a:rPr>
              <a:t>l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g(a) = a’		</a:t>
            </a:r>
            <a:r>
              <a:rPr lang="en-US" sz="2400">
                <a:latin typeface="Symbol" charset="2"/>
                <a:ea typeface="Symbol" charset="2"/>
                <a:cs typeface="Symbol" charset="2"/>
              </a:rPr>
              <a:t>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f(a) = {</a:t>
            </a:r>
            <a:r>
              <a:rPr lang="en-US" sz="2400" err="1">
                <a:latin typeface="Arial" charset="0"/>
                <a:ea typeface="MS PGothic" charset="0"/>
              </a:rPr>
              <a:t>a,a</a:t>
            </a:r>
            <a:r>
              <a:rPr lang="en-US" sz="2400">
                <a:latin typeface="Arial" charset="0"/>
                <a:ea typeface="MS PGothic" charset="0"/>
              </a:rPr>
              <a:t>’}		</a:t>
            </a:r>
            <a:r>
              <a:rPr lang="en-US" sz="2400">
                <a:ea typeface="Symbol" charset="2"/>
                <a:cs typeface="Symbol" charset="2"/>
              </a:rPr>
              <a:t> where </a:t>
            </a:r>
            <a:r>
              <a:rPr lang="en-US" sz="2400" err="1"/>
              <a:t>a</a:t>
            </a:r>
            <a:r>
              <a:rPr lang="en-US" sz="2400" err="1">
                <a:latin typeface="Arial" charset="0"/>
                <a:ea typeface="MS PGothic" charset="0"/>
              </a:rPr>
              <a:t>∈Σ</a:t>
            </a:r>
            <a:endParaRPr lang="en-US" sz="2400">
              <a:latin typeface="Arial" charset="0"/>
              <a:ea typeface="MS PGothic" charset="0"/>
            </a:endParaRPr>
          </a:p>
          <a:p>
            <a:pPr lvl="1"/>
            <a:r>
              <a:rPr lang="en-US" sz="2400">
                <a:latin typeface="Arial" charset="0"/>
                <a:ea typeface="MS PGothic" charset="0"/>
              </a:rPr>
              <a:t>L/R = h( f(L) ∩ ( </a:t>
            </a:r>
            <a:r>
              <a:rPr lang="en-US" sz="2400" err="1">
                <a:latin typeface="Arial" charset="0"/>
                <a:ea typeface="MS PGothic" charset="0"/>
              </a:rPr>
              <a:t>Σ</a:t>
            </a:r>
            <a:r>
              <a:rPr lang="en-US" sz="2400">
                <a:latin typeface="Arial" charset="0"/>
                <a:ea typeface="MS PGothic" charset="0"/>
              </a:rPr>
              <a:t>* ・ g(R) ) )</a:t>
            </a:r>
          </a:p>
        </p:txBody>
      </p:sp>
      <p:sp>
        <p:nvSpPr>
          <p:cNvPr id="4" name="Date Placeholder 3"/>
          <p:cNvSpPr>
            <a:spLocks noGrp="1"/>
          </p:cNvSpPr>
          <p:nvPr>
            <p:ph type="dt" sz="half" idx="10"/>
          </p:nvPr>
        </p:nvSpPr>
        <p:spPr/>
        <p:txBody>
          <a:bodyPr/>
          <a:lstStyle/>
          <a:p>
            <a:fld id="{0F5701D5-0BE5-F74C-B88B-23904139B773}"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107</a:t>
            </a:fld>
            <a:endParaRPr lang="en-US"/>
          </a:p>
        </p:txBody>
      </p:sp>
    </p:spTree>
    <p:extLst>
      <p:ext uri="{BB962C8B-B14F-4D97-AF65-F5344CB8AC3E}">
        <p14:creationId xmlns:p14="http://schemas.microsoft.com/office/powerpoint/2010/main" val="20005770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Applying Meta Approach</a:t>
            </a:r>
            <a:endParaRPr lang="en-US"/>
          </a:p>
        </p:txBody>
      </p:sp>
      <p:sp>
        <p:nvSpPr>
          <p:cNvPr id="3" name="Content Placeholder 2"/>
          <p:cNvSpPr>
            <a:spLocks noGrp="1"/>
          </p:cNvSpPr>
          <p:nvPr>
            <p:ph idx="1"/>
          </p:nvPr>
        </p:nvSpPr>
        <p:spPr/>
        <p:txBody>
          <a:bodyPr/>
          <a:lstStyle/>
          <a:p>
            <a:r>
              <a:rPr lang="en-US" sz="2800" dirty="0">
                <a:latin typeface="Arial" charset="0"/>
                <a:ea typeface="MS PGothic" charset="0"/>
              </a:rPr>
              <a:t>INIT(L) = { x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p>
          <a:p>
            <a:pPr lvl="1"/>
            <a:r>
              <a:rPr lang="en-US" sz="2400" dirty="0">
                <a:latin typeface="Arial" charset="0"/>
                <a:ea typeface="MS PGothic" charset="0"/>
              </a:rPr>
              <a:t>INIT(L)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p>
          <a:p>
            <a:pPr lvl="1"/>
            <a:r>
              <a:rPr lang="en-US" sz="2400" dirty="0">
                <a:latin typeface="Arial" charset="0"/>
                <a:ea typeface="MS PGothic" charset="0"/>
              </a:rPr>
              <a:t>Also INIT(L) = L / </a:t>
            </a:r>
            <a:r>
              <a:rPr lang="en-US" sz="2400" dirty="0" err="1">
                <a:latin typeface="Arial" charset="0"/>
                <a:ea typeface="MS PGothic" charset="0"/>
              </a:rPr>
              <a:t>Σ</a:t>
            </a:r>
            <a:r>
              <a:rPr lang="en-US" sz="2400" dirty="0">
                <a:latin typeface="Arial" charset="0"/>
                <a:ea typeface="MS PGothic" charset="0"/>
              </a:rPr>
              <a:t>*</a:t>
            </a:r>
          </a:p>
          <a:p>
            <a:r>
              <a:rPr lang="en-US" sz="2800" dirty="0">
                <a:latin typeface="Arial" charset="0"/>
                <a:ea typeface="MS PGothic" charset="0"/>
              </a:rPr>
              <a:t>LAST(L) = { y |∃</a:t>
            </a:r>
            <a:r>
              <a:rPr lang="en-US" sz="2800" dirty="0" err="1">
                <a:latin typeface="Arial" charset="0"/>
                <a:ea typeface="MS PGothic" charset="0"/>
              </a:rPr>
              <a:t>x∈Σ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endParaRPr lang="en-US" dirty="0">
              <a:latin typeface="Arial" charset="0"/>
              <a:ea typeface="MS PGothic" charset="0"/>
            </a:endParaRPr>
          </a:p>
          <a:p>
            <a:pPr lvl="1"/>
            <a:r>
              <a:rPr lang="en-US" sz="2400" dirty="0">
                <a:latin typeface="Arial" charset="0"/>
                <a:ea typeface="MS PGothic" charset="0"/>
              </a:rPr>
              <a:t>LAST(L) = h( f(L) ∩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a:p>
            <a:r>
              <a:rPr lang="en-US" sz="2800" dirty="0">
                <a:latin typeface="Arial" charset="0"/>
                <a:ea typeface="MS PGothic" charset="0"/>
              </a:rPr>
              <a:t>MID(L) = { y |∃</a:t>
            </a:r>
            <a:r>
              <a:rPr lang="en-US" sz="2800" dirty="0" err="1">
                <a:latin typeface="Arial" charset="0"/>
                <a:ea typeface="MS PGothic" charset="0"/>
              </a:rPr>
              <a:t>x,z∈Σ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dirty="0"/>
          </a:p>
          <a:p>
            <a:pPr marL="742950" lvl="2" indent="-342900"/>
            <a:r>
              <a:rPr lang="en-US" dirty="0">
                <a:latin typeface="Arial" charset="0"/>
                <a:ea typeface="MS PGothic" charset="0"/>
              </a:rPr>
              <a:t>MID(L) = h( f(L) ∩ ( g(</a:t>
            </a:r>
            <a:r>
              <a:rPr lang="en-US" dirty="0" err="1">
                <a:latin typeface="Arial" charset="0"/>
                <a:ea typeface="MS PGothic" charset="0"/>
              </a:rPr>
              <a:t>Σ</a:t>
            </a:r>
            <a:r>
              <a:rPr lang="en-US" dirty="0">
                <a:latin typeface="Arial" charset="0"/>
                <a:ea typeface="MS PGothic" charset="0"/>
              </a:rPr>
              <a:t>*) ・ </a:t>
            </a:r>
            <a:r>
              <a:rPr lang="en-US" dirty="0" err="1">
                <a:latin typeface="Arial" charset="0"/>
                <a:ea typeface="MS PGothic" charset="0"/>
              </a:rPr>
              <a:t>Σ</a:t>
            </a:r>
            <a:r>
              <a:rPr lang="en-US" dirty="0">
                <a:latin typeface="Arial" charset="0"/>
                <a:ea typeface="MS PGothic" charset="0"/>
              </a:rPr>
              <a:t>* ・ g(</a:t>
            </a:r>
            <a:r>
              <a:rPr lang="en-US" dirty="0" err="1">
                <a:latin typeface="Arial" charset="0"/>
                <a:ea typeface="MS PGothic" charset="0"/>
              </a:rPr>
              <a:t>Σ</a:t>
            </a:r>
            <a:r>
              <a:rPr lang="en-US" dirty="0">
                <a:latin typeface="Arial" charset="0"/>
                <a:ea typeface="MS PGothic" charset="0"/>
              </a:rPr>
              <a:t>*) ) )</a:t>
            </a:r>
          </a:p>
          <a:p>
            <a:r>
              <a:rPr lang="en-US" sz="2800" dirty="0">
                <a:latin typeface="Arial" charset="0"/>
                <a:ea typeface="MS PGothic" charset="0"/>
              </a:rPr>
              <a:t>EXTERIOR(L) = { </a:t>
            </a:r>
            <a:r>
              <a:rPr lang="en-US" sz="2800" dirty="0" err="1">
                <a:latin typeface="Arial" charset="0"/>
                <a:ea typeface="MS PGothic" charset="0"/>
              </a:rPr>
              <a:t>xz</a:t>
            </a:r>
            <a:r>
              <a:rPr lang="en-US" sz="2800" dirty="0">
                <a:latin typeface="Arial" charset="0"/>
                <a:ea typeface="MS PGothic" charset="0"/>
              </a:rPr>
              <a:t>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sz="2800" dirty="0"/>
          </a:p>
          <a:p>
            <a:pPr marL="800100" lvl="3" indent="-342900"/>
            <a:r>
              <a:rPr lang="en-US" sz="2400" dirty="0">
                <a:latin typeface="Arial" charset="0"/>
                <a:ea typeface="MS PGothic" charset="0"/>
              </a:rPr>
              <a:t>EXTERIOR(L)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p:txBody>
      </p:sp>
      <p:sp>
        <p:nvSpPr>
          <p:cNvPr id="4" name="Date Placeholder 3"/>
          <p:cNvSpPr>
            <a:spLocks noGrp="1"/>
          </p:cNvSpPr>
          <p:nvPr>
            <p:ph type="dt" sz="half" idx="10"/>
          </p:nvPr>
        </p:nvSpPr>
        <p:spPr/>
        <p:txBody>
          <a:bodyPr/>
          <a:lstStyle/>
          <a:p>
            <a:fld id="{B80CBA9B-B4DD-F24F-A241-D0E459B8C0C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108</a:t>
            </a:fld>
            <a:endParaRPr lang="en-US"/>
          </a:p>
        </p:txBody>
      </p:sp>
    </p:spTree>
    <p:extLst>
      <p:ext uri="{BB962C8B-B14F-4D97-AF65-F5344CB8AC3E}">
        <p14:creationId xmlns:p14="http://schemas.microsoft.com/office/powerpoint/2010/main" val="5477241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Making Life Easy</a:t>
            </a:r>
          </a:p>
        </p:txBody>
      </p:sp>
      <p:sp>
        <p:nvSpPr>
          <p:cNvPr id="74755" name="Rectangle 3"/>
          <p:cNvSpPr>
            <a:spLocks noGrp="1" noChangeArrowheads="1"/>
          </p:cNvSpPr>
          <p:nvPr>
            <p:ph idx="1"/>
          </p:nvPr>
        </p:nvSpPr>
        <p:spPr/>
        <p:txBody>
          <a:bodyPr/>
          <a:lstStyle/>
          <a:p>
            <a:r>
              <a:rPr lang="en-US" sz="2400" dirty="0">
                <a:latin typeface="Arial" charset="0"/>
                <a:ea typeface="MS PGothic" charset="0"/>
              </a:rPr>
              <a:t>The key in proving closure is to always try to identify the “best” equivalent formal model for regular sets when trying to prove a particular property</a:t>
            </a:r>
          </a:p>
          <a:p>
            <a:r>
              <a:rPr lang="en-US" sz="2400" dirty="0">
                <a:latin typeface="Arial" charset="0"/>
                <a:ea typeface="MS PGothic" charset="0"/>
              </a:rPr>
              <a:t>For example, how could you even conceive of proving closure under intersection and complement in regular expression notations?</a:t>
            </a:r>
          </a:p>
          <a:p>
            <a:r>
              <a:rPr lang="en-US" sz="2400" dirty="0">
                <a:latin typeface="Arial" charset="0"/>
                <a:ea typeface="MS PGothic" charset="0"/>
              </a:rPr>
              <a:t>Note how much easier quotient is when have closure under concatenation, and substitution and intersection with regular languages than showing in FSA notation</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C98F02-0F46-624E-8396-C781746A5773}" type="datetime1">
              <a:rPr lang="en-US" smtClean="0"/>
              <a:t>11/27/18</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109</a:t>
            </a:fld>
            <a:endParaRPr lang="en-US"/>
          </a:p>
        </p:txBody>
      </p:sp>
    </p:spTree>
    <p:extLst>
      <p:ext uri="{BB962C8B-B14F-4D97-AF65-F5344CB8AC3E}">
        <p14:creationId xmlns:p14="http://schemas.microsoft.com/office/powerpoint/2010/main" val="148513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A2F96C-8E3A-B24C-9D9C-8168E5EB0A09}" type="datetime1">
              <a:rPr lang="en-US" smtClean="0"/>
              <a:t>11/27/18</a:t>
            </a:fld>
            <a:endParaRPr lang="en-US"/>
          </a:p>
        </p:txBody>
      </p:sp>
      <p:sp>
        <p:nvSpPr>
          <p:cNvPr id="122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BA822F-C167-6F43-B519-23C60E01FA66}" type="slidenum">
              <a:rPr lang="en-US"/>
              <a:pPr/>
              <a:t>11</a:t>
            </a:fld>
            <a:endParaRPr lang="en-US"/>
          </a:p>
        </p:txBody>
      </p:sp>
      <p:sp>
        <p:nvSpPr>
          <p:cNvPr id="12293" name="Rectangle 2"/>
          <p:cNvSpPr>
            <a:spLocks noGrp="1" noChangeArrowheads="1"/>
          </p:cNvSpPr>
          <p:nvPr>
            <p:ph type="title" idx="4294967295"/>
          </p:nvPr>
        </p:nvSpPr>
        <p:spPr/>
        <p:txBody>
          <a:bodyPr/>
          <a:lstStyle/>
          <a:p>
            <a:pPr eaLnBrk="1" hangingPunct="1"/>
            <a:r>
              <a:rPr lang="en-US">
                <a:latin typeface="Arial" charset="0"/>
                <a:ea typeface="MS PGothic" charset="0"/>
              </a:rPr>
              <a:t>Evaluation (tentative)</a:t>
            </a:r>
          </a:p>
        </p:txBody>
      </p:sp>
      <p:sp>
        <p:nvSpPr>
          <p:cNvPr id="12294"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Mid Terms – 100 points each (combined for 200)</a:t>
            </a:r>
          </a:p>
          <a:p>
            <a:pPr eaLnBrk="1" hangingPunct="1">
              <a:lnSpc>
                <a:spcPct val="90000"/>
              </a:lnSpc>
            </a:pPr>
            <a:r>
              <a:rPr lang="en-US" sz="2800" dirty="0">
                <a:latin typeface="Arial" charset="0"/>
                <a:ea typeface="MS PGothic" charset="0"/>
              </a:rPr>
              <a:t>Final Exam – 175 points </a:t>
            </a:r>
          </a:p>
          <a:p>
            <a:pPr eaLnBrk="1" hangingPunct="1">
              <a:lnSpc>
                <a:spcPct val="90000"/>
              </a:lnSpc>
            </a:pPr>
            <a:r>
              <a:rPr lang="en-US" sz="2800" dirty="0">
                <a:latin typeface="Arial" charset="0"/>
                <a:ea typeface="MS PGothic" charset="0"/>
              </a:rPr>
              <a:t>Quizzes and Assignments – 75 points</a:t>
            </a:r>
          </a:p>
          <a:p>
            <a:pPr eaLnBrk="1" hangingPunct="1">
              <a:lnSpc>
                <a:spcPct val="90000"/>
              </a:lnSpc>
            </a:pPr>
            <a:r>
              <a:rPr lang="en-US" sz="2800" dirty="0">
                <a:latin typeface="Arial" charset="0"/>
                <a:ea typeface="MS PGothic" charset="0"/>
              </a:rPr>
              <a:t>Bonus – best exam (combined midterm or final) weighed +50 points</a:t>
            </a:r>
          </a:p>
          <a:p>
            <a:pPr eaLnBrk="1" hangingPunct="1">
              <a:lnSpc>
                <a:spcPct val="90000"/>
              </a:lnSpc>
            </a:pPr>
            <a:r>
              <a:rPr lang="en-US" sz="2800" dirty="0">
                <a:latin typeface="Arial" charset="0"/>
                <a:ea typeface="MS PGothic" charset="0"/>
              </a:rPr>
              <a:t>Total Available: 500 </a:t>
            </a:r>
          </a:p>
          <a:p>
            <a:pPr eaLnBrk="1" hangingPunct="1">
              <a:lnSpc>
                <a:spcPct val="90000"/>
              </a:lnSpc>
            </a:pPr>
            <a:r>
              <a:rPr lang="en-US" sz="2800" dirty="0">
                <a:latin typeface="Arial" charset="0"/>
                <a:ea typeface="MS PGothic" charset="0"/>
              </a:rPr>
              <a:t>Grading will be A ≥ 90%, A- ≥ 88%, </a:t>
            </a:r>
            <a:br>
              <a:rPr lang="en-US" sz="2800" dirty="0">
                <a:latin typeface="Arial" charset="0"/>
                <a:ea typeface="MS PGothic" charset="0"/>
              </a:rPr>
            </a:br>
            <a:r>
              <a:rPr lang="en-US" sz="2800" dirty="0">
                <a:latin typeface="Arial" charset="0"/>
                <a:ea typeface="MS PGothic" charset="0"/>
              </a:rPr>
              <a:t>B+ ≥  85%, B ≥ 80%,  B- ≥ 78%, </a:t>
            </a:r>
            <a:br>
              <a:rPr lang="en-US" sz="2800" dirty="0">
                <a:latin typeface="Arial" charset="0"/>
                <a:ea typeface="MS PGothic" charset="0"/>
              </a:rPr>
            </a:br>
            <a:r>
              <a:rPr lang="en-US" sz="2800" dirty="0">
                <a:latin typeface="Arial" charset="0"/>
                <a:ea typeface="MS PGothic" charset="0"/>
              </a:rPr>
              <a:t>C+ ≥ 75%, C ≥ 70%, C- ≥ 60%, </a:t>
            </a:r>
            <a:br>
              <a:rPr lang="en-US" sz="2800" dirty="0">
                <a:latin typeface="Arial" charset="0"/>
                <a:ea typeface="MS PGothic" charset="0"/>
              </a:rPr>
            </a:br>
            <a:r>
              <a:rPr lang="en-US" sz="2800" dirty="0">
                <a:latin typeface="Arial" charset="0"/>
                <a:ea typeface="MS PGothic" charset="0"/>
              </a:rPr>
              <a:t>D ≥ 50%, F &lt; 50%</a:t>
            </a:r>
          </a:p>
        </p:txBody>
      </p:sp>
      <p:sp>
        <p:nvSpPr>
          <p:cNvPr id="122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F9AE492-3131-4949-A2C5-DA1DBCD4AF44}" type="slidenum">
              <a:rPr lang="en-US" sz="1400"/>
              <a:pPr algn="r" eaLnBrk="1" hangingPunct="1"/>
              <a:t>11</a:t>
            </a:fld>
            <a:endParaRPr lang="en-US" sz="14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Reachable and Reaching</a:t>
            </a:r>
          </a:p>
        </p:txBody>
      </p:sp>
      <p:sp>
        <p:nvSpPr>
          <p:cNvPr id="3" name="Content Placeholder 2"/>
          <p:cNvSpPr>
            <a:spLocks noGrp="1"/>
          </p:cNvSpPr>
          <p:nvPr>
            <p:ph idx="1"/>
          </p:nvPr>
        </p:nvSpPr>
        <p:spPr/>
        <p:txBody>
          <a:bodyPr/>
          <a:lstStyle/>
          <a:p>
            <a:r>
              <a:rPr lang="en-US" dirty="0" err="1"/>
              <a:t>Reachable</a:t>
            </a:r>
            <a:r>
              <a:rPr lang="en-US" i="1" dirty="0" err="1"/>
              <a:t>from</a:t>
            </a:r>
            <a:r>
              <a:rPr lang="en-US" dirty="0"/>
              <a:t>(q) = { p | ∃w ∍ </a:t>
            </a:r>
            <a:r>
              <a:rPr lang="en-US" dirty="0" err="1"/>
              <a:t>δ</a:t>
            </a:r>
            <a:r>
              <a:rPr lang="en-US" dirty="0"/>
              <a:t>(</a:t>
            </a:r>
            <a:r>
              <a:rPr lang="en-US" dirty="0" err="1"/>
              <a:t>q,w</a:t>
            </a:r>
            <a:r>
              <a:rPr lang="en-US" dirty="0"/>
              <a:t>)=p }</a:t>
            </a:r>
          </a:p>
          <a:p>
            <a:pPr lvl="1"/>
            <a:r>
              <a:rPr lang="en-US" dirty="0"/>
              <a:t>Just do depth first search from q, marking all reachable states. Works for NFA as well.</a:t>
            </a:r>
          </a:p>
          <a:p>
            <a:r>
              <a:rPr lang="en-US" dirty="0" err="1"/>
              <a:t>Reaching</a:t>
            </a:r>
            <a:r>
              <a:rPr lang="en-US" i="1" dirty="0" err="1"/>
              <a:t>to</a:t>
            </a:r>
            <a:r>
              <a:rPr lang="en-US" dirty="0"/>
              <a:t>(q) = { p | ∃w ∍ </a:t>
            </a:r>
            <a:r>
              <a:rPr lang="en-US" dirty="0" err="1"/>
              <a:t>δ</a:t>
            </a:r>
            <a:r>
              <a:rPr lang="en-US" dirty="0"/>
              <a:t>(</a:t>
            </a:r>
            <a:r>
              <a:rPr lang="en-US" dirty="0" err="1"/>
              <a:t>p,w</a:t>
            </a:r>
            <a:r>
              <a:rPr lang="en-US" dirty="0"/>
              <a:t>)=q }</a:t>
            </a:r>
          </a:p>
          <a:p>
            <a:pPr lvl="1"/>
            <a:r>
              <a:rPr lang="en-US" dirty="0"/>
              <a:t>Do depth first from q, going backwards on transitions, marking all reaching states. Works for NFA as well.</a:t>
            </a:r>
          </a:p>
          <a:p>
            <a:endParaRPr lang="en-US" dirty="0"/>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110</a:t>
            </a:fld>
            <a:endParaRPr lang="en-US"/>
          </a:p>
        </p:txBody>
      </p:sp>
    </p:spTree>
    <p:extLst>
      <p:ext uri="{BB962C8B-B14F-4D97-AF65-F5344CB8AC3E}">
        <p14:creationId xmlns:p14="http://schemas.microsoft.com/office/powerpoint/2010/main" val="3625608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dirty="0">
                <a:solidFill>
                  <a:srgbClr val="009900"/>
                </a:solidFill>
                <a:ea typeface="Lucida Blackletter" charset="0"/>
                <a:cs typeface="Lucida Blackletter" charset="0"/>
              </a:rPr>
              <a:t>Min and Max</a:t>
            </a:r>
            <a:endParaRPr lang="en-US" dirty="0"/>
          </a:p>
        </p:txBody>
      </p:sp>
      <p:sp>
        <p:nvSpPr>
          <p:cNvPr id="3" name="Content Placeholder 2"/>
          <p:cNvSpPr>
            <a:spLocks noGrp="1"/>
          </p:cNvSpPr>
          <p:nvPr>
            <p:ph idx="1"/>
          </p:nvPr>
        </p:nvSpPr>
        <p:spPr/>
        <p:txBody>
          <a:bodyPr/>
          <a:lstStyle/>
          <a:p>
            <a:r>
              <a:rPr lang="en-US" sz="2000" dirty="0">
                <a:latin typeface="Arial" charset="0"/>
                <a:ea typeface="MS PGothic" charset="0"/>
              </a:rPr>
              <a:t>Min(L) = { w | </a:t>
            </a:r>
            <a:r>
              <a:rPr lang="en-US" sz="2000" dirty="0" err="1">
                <a:latin typeface="Arial" charset="0"/>
                <a:ea typeface="MS PGothic" charset="0"/>
              </a:rPr>
              <a:t>w∈L</a:t>
            </a:r>
            <a:r>
              <a:rPr lang="en-US" sz="2000" dirty="0">
                <a:latin typeface="Arial" charset="0"/>
                <a:ea typeface="MS PGothic" charset="0"/>
              </a:rPr>
              <a:t> and no proper prefix of w is in L } = </a:t>
            </a:r>
            <a:br>
              <a:rPr lang="en-US" sz="2000" dirty="0">
                <a:latin typeface="Arial" charset="0"/>
                <a:ea typeface="MS PGothic" charset="0"/>
              </a:rPr>
            </a:br>
            <a:r>
              <a:rPr lang="en-US" sz="2000" dirty="0">
                <a:latin typeface="Arial" charset="0"/>
                <a:ea typeface="MS PGothic" charset="0"/>
              </a:rPr>
              <a:t>{ w | </a:t>
            </a:r>
            <a:r>
              <a:rPr lang="en-US" sz="2000" dirty="0" err="1">
                <a:latin typeface="Arial" charset="0"/>
                <a:ea typeface="MS PGothic" charset="0"/>
              </a:rPr>
              <a:t>w∈L</a:t>
            </a:r>
            <a:r>
              <a:rPr lang="en-US" sz="2000" dirty="0">
                <a:latin typeface="Arial" charset="0"/>
                <a:ea typeface="MS PGothic" charset="0"/>
              </a:rPr>
              <a:t> and if w=</a:t>
            </a:r>
            <a:r>
              <a:rPr lang="en-US" sz="2000" dirty="0" err="1">
                <a:latin typeface="Arial" charset="0"/>
                <a:ea typeface="MS PGothic" charset="0"/>
              </a:rPr>
              <a:t>xy</a:t>
            </a:r>
            <a:r>
              <a:rPr lang="en-US" sz="2000" dirty="0">
                <a:latin typeface="Arial" charset="0"/>
                <a:ea typeface="MS PGothic" charset="0"/>
              </a:rPr>
              <a:t>, </a:t>
            </a:r>
            <a:r>
              <a:rPr lang="en-US" sz="2000" dirty="0" err="1">
                <a:latin typeface="Arial" charset="0"/>
                <a:ea typeface="MS PGothic" charset="0"/>
              </a:rPr>
              <a:t>x∈Σ</a:t>
            </a:r>
            <a:r>
              <a:rPr lang="en-US" sz="2000" dirty="0">
                <a:latin typeface="Arial" charset="0"/>
                <a:ea typeface="MS PGothic" charset="0"/>
              </a:rPr>
              <a:t>*,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x∉L</a:t>
            </a:r>
            <a:r>
              <a:rPr lang="en-US" sz="2000" dirty="0">
                <a:latin typeface="Arial" charset="0"/>
                <a:ea typeface="MS PGothic" charset="0"/>
              </a:rPr>
              <a:t>}</a:t>
            </a:r>
          </a:p>
          <a:p>
            <a:r>
              <a:rPr lang="en-US" sz="2000" dirty="0">
                <a:latin typeface="Arial" charset="0"/>
                <a:ea typeface="MS PGothic" charset="0"/>
              </a:rPr>
              <a:t>Max(L) = { w | </a:t>
            </a:r>
            <a:r>
              <a:rPr lang="en-US" sz="2000" dirty="0" err="1">
                <a:latin typeface="Arial" charset="0"/>
                <a:ea typeface="MS PGothic" charset="0"/>
              </a:rPr>
              <a:t>w∈L</a:t>
            </a:r>
            <a:r>
              <a:rPr lang="en-US" sz="2000" dirty="0">
                <a:latin typeface="Arial" charset="0"/>
                <a:ea typeface="MS PGothic" charset="0"/>
              </a:rPr>
              <a:t> and w is not the proper prefix of any word in L } = { w | </a:t>
            </a:r>
            <a:r>
              <a:rPr lang="en-US" sz="2000" dirty="0" err="1">
                <a:latin typeface="Arial" charset="0"/>
                <a:ea typeface="MS PGothic" charset="0"/>
              </a:rPr>
              <a:t>w∈L</a:t>
            </a:r>
            <a:r>
              <a:rPr lang="en-US" sz="2000" dirty="0">
                <a:latin typeface="Arial" charset="0"/>
                <a:ea typeface="MS PGothic" charset="0"/>
              </a:rPr>
              <a:t> and if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wy∉L</a:t>
            </a:r>
            <a:r>
              <a:rPr lang="en-US" sz="2000" dirty="0">
                <a:latin typeface="Arial" charset="0"/>
                <a:ea typeface="MS PGothic" charset="0"/>
              </a:rPr>
              <a:t> }</a:t>
            </a:r>
          </a:p>
          <a:p>
            <a:r>
              <a:rPr lang="en-US" sz="2000" dirty="0">
                <a:latin typeface="Arial" charset="0"/>
                <a:ea typeface="MS PGothic" charset="0"/>
              </a:rPr>
              <a:t>Examples:</a:t>
            </a:r>
          </a:p>
          <a:p>
            <a:pPr lvl="1"/>
            <a:r>
              <a:rPr lang="en-US" sz="1800" dirty="0">
                <a:latin typeface="Arial" charset="0"/>
                <a:ea typeface="MS PGothic" charset="0"/>
              </a:rPr>
              <a:t>Min(0(0+1)*) = {0}</a:t>
            </a:r>
          </a:p>
          <a:p>
            <a:pPr lvl="1"/>
            <a:r>
              <a:rPr lang="en-US" sz="1800" dirty="0">
                <a:latin typeface="Arial" charset="0"/>
                <a:ea typeface="MS PGothic" charset="0"/>
              </a:rPr>
              <a:t>Max(0(0+1)*) = {}</a:t>
            </a:r>
          </a:p>
          <a:p>
            <a:pPr lvl="1"/>
            <a:r>
              <a:rPr lang="en-US" sz="1800" dirty="0">
                <a:latin typeface="Arial" charset="0"/>
                <a:ea typeface="MS PGothic" charset="0"/>
              </a:rPr>
              <a:t>Min(01 + 0 + 10) = {0,10}</a:t>
            </a:r>
          </a:p>
          <a:p>
            <a:pPr lvl="1"/>
            <a:r>
              <a:rPr lang="en-US" sz="1800" dirty="0">
                <a:latin typeface="Arial" charset="0"/>
                <a:ea typeface="MS PGothic" charset="0"/>
              </a:rPr>
              <a:t>Max(01 + 0 + 10) = {01,10}</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min(i, j)}</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 </a:t>
            </a:r>
            <a:r>
              <a:rPr lang="en-US" sz="1800" dirty="0"/>
              <a:t>because</a:t>
            </a:r>
            <a:r>
              <a:rPr lang="hr-HR" sz="1800" dirty="0"/>
              <a:t> k </a:t>
            </a:r>
            <a:r>
              <a:rPr lang="en-US" sz="1800" dirty="0"/>
              <a:t>has</a:t>
            </a:r>
            <a:r>
              <a:rPr lang="hr-HR" sz="1800" dirty="0"/>
              <a:t> no </a:t>
            </a:r>
            <a:r>
              <a:rPr lang="en-US" sz="1800" dirty="0"/>
              <a:t>bound</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λ</a:t>
            </a:r>
            <a:r>
              <a:rPr lang="hr-HR" sz="1800" dirty="0"/>
              <a:t>}</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a:t>
            </a:r>
            <a:r>
              <a:rPr lang="hr-HR" sz="1800" dirty="0" err="1"/>
              <a:t>max</a:t>
            </a:r>
            <a:r>
              <a:rPr lang="hr-HR" sz="1800" dirty="0"/>
              <a:t>(i, j)}</a:t>
            </a:r>
          </a:p>
          <a:p>
            <a:endParaRPr lang="en-US" sz="20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111</a:t>
            </a:fld>
            <a:endParaRPr lang="en-US"/>
          </a:p>
        </p:txBody>
      </p:sp>
    </p:spTree>
    <p:extLst>
      <p:ext uri="{BB962C8B-B14F-4D97-AF65-F5344CB8AC3E}">
        <p14:creationId xmlns:p14="http://schemas.microsoft.com/office/powerpoint/2010/main" val="11487128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Min</a:t>
            </a:r>
            <a:endParaRPr lang="en-US"/>
          </a:p>
        </p:txBody>
      </p:sp>
      <p:sp>
        <p:nvSpPr>
          <p:cNvPr id="3" name="Content Placeholder 2"/>
          <p:cNvSpPr>
            <a:spLocks noGrp="1"/>
          </p:cNvSpPr>
          <p:nvPr>
            <p:ph idx="1"/>
          </p:nvPr>
        </p:nvSpPr>
        <p:spPr/>
        <p:txBody>
          <a:bodyPr/>
          <a:lstStyle/>
          <a:p>
            <a:r>
              <a:rPr lang="en-US" sz="2400" dirty="0">
                <a:latin typeface="Arial" charset="0"/>
                <a:ea typeface="MS PGothic" charset="0"/>
              </a:rPr>
              <a:t>Assume L is regular then Min(L) is regular</a:t>
            </a:r>
          </a:p>
          <a:p>
            <a:r>
              <a:rPr lang="en-US" sz="2400" dirty="0">
                <a:latin typeface="Arial" charset="0"/>
                <a:ea typeface="MS PGothic" charset="0"/>
              </a:rPr>
              <a:t>Let L= </a:t>
            </a:r>
            <a:r>
              <a:rPr lang="en-US" sz="2400" i="1" dirty="0">
                <a:latin typeface="Arial" charset="0"/>
                <a:ea typeface="MS PGothic" charset="0"/>
              </a:rPr>
              <a:t>L</a:t>
            </a:r>
            <a:r>
              <a:rPr lang="en-US" sz="2400" dirty="0">
                <a:latin typeface="Arial" charset="0"/>
                <a:ea typeface="MS PGothic" charset="0"/>
              </a:rPr>
              <a:t>(A), where A = (Q,Σ,δ,q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is a DFA with no state unreachable from q</a:t>
            </a:r>
            <a:r>
              <a:rPr lang="en-US" sz="2400" baseline="-25000" dirty="0">
                <a:latin typeface="Arial" charset="0"/>
                <a:ea typeface="MS PGothic" charset="0"/>
              </a:rPr>
              <a:t>0</a:t>
            </a:r>
            <a:r>
              <a:rPr lang="en-US" sz="2400" dirty="0">
                <a:latin typeface="Arial" charset="0"/>
                <a:ea typeface="MS PGothic" charset="0"/>
              </a:rPr>
              <a:t> </a:t>
            </a:r>
          </a:p>
          <a:p>
            <a:r>
              <a:rPr lang="en-US" sz="2400" dirty="0">
                <a:latin typeface="Arial" charset="0"/>
                <a:ea typeface="MS PGothic" charset="0"/>
              </a:rPr>
              <a:t>Define A</a:t>
            </a:r>
            <a:r>
              <a:rPr lang="en-US" sz="2400" baseline="-25000" dirty="0">
                <a:latin typeface="Arial" charset="0"/>
                <a:ea typeface="MS PGothic" charset="0"/>
              </a:rPr>
              <a:t>min</a:t>
            </a:r>
            <a:r>
              <a:rPr lang="en-US" sz="2400" dirty="0">
                <a:latin typeface="Arial" charset="0"/>
                <a:ea typeface="MS PGothic" charset="0"/>
              </a:rPr>
              <a:t> = (Q∪{dead},Σ,δ</a:t>
            </a:r>
            <a:r>
              <a:rPr lang="en-US" sz="2400" baseline="-25000" dirty="0">
                <a:latin typeface="Arial" charset="0"/>
                <a:ea typeface="MS PGothic" charset="0"/>
              </a:rPr>
              <a:t>min</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where for </a:t>
            </a:r>
            <a:r>
              <a:rPr lang="en-US" sz="2400" dirty="0" err="1">
                <a:latin typeface="Arial" charset="0"/>
                <a:ea typeface="MS PGothic" charset="0"/>
              </a:rPr>
              <a:t>a∈Σ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if </a:t>
            </a:r>
            <a:r>
              <a:rPr lang="en-US" sz="2400" dirty="0" err="1">
                <a:latin typeface="Arial" charset="0"/>
                <a:ea typeface="MS PGothic" charset="0"/>
              </a:rPr>
              <a:t>q∈Q-F</a:t>
            </a:r>
            <a:r>
              <a:rPr lang="en-US" sz="2400" dirty="0">
                <a:latin typeface="Arial" charset="0"/>
                <a:ea typeface="MS PGothic" charset="0"/>
              </a:rPr>
              <a:t>; </a:t>
            </a: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dead, if </a:t>
            </a:r>
            <a:r>
              <a:rPr lang="en-US" sz="2400" dirty="0" err="1">
                <a:latin typeface="Arial" charset="0"/>
                <a:ea typeface="MS PGothic" charset="0"/>
              </a:rPr>
              <a:t>q∈F</a:t>
            </a:r>
            <a:r>
              <a:rPr lang="en-US" sz="2400" dirty="0">
                <a:latin typeface="Arial" charset="0"/>
                <a:ea typeface="MS PGothic" charset="0"/>
              </a:rPr>
              <a:t>;</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dead,a</a:t>
            </a:r>
            <a:r>
              <a:rPr lang="en-US" sz="2400" dirty="0">
                <a:latin typeface="Arial" charset="0"/>
                <a:ea typeface="MS PGothic" charset="0"/>
              </a:rPr>
              <a:t>) = dead</a:t>
            </a:r>
          </a:p>
          <a:p>
            <a:pPr marL="11113" indent="-11113">
              <a:buFontTx/>
              <a:buNone/>
            </a:pPr>
            <a:r>
              <a:rPr lang="en-US" altLang="en-US" sz="1800" dirty="0">
                <a:ea typeface="ＭＳ Ｐゴシック" charset="-128"/>
              </a:rPr>
              <a:t>The reasoning is that the machine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accepts only elements in L that are not extensions of shorter strings in L. By making it so transitions from all final states in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go to the new “dead” state, we guarantee that extensions of accepted strings will not be accepted by this new automaton.</a:t>
            </a:r>
            <a:br>
              <a:rPr lang="en-US" altLang="en-US" sz="1800" dirty="0">
                <a:ea typeface="ＭＳ Ｐゴシック" charset="-128"/>
              </a:rPr>
            </a:br>
            <a:endParaRPr lang="en-US" altLang="en-US" sz="1800" dirty="0">
              <a:ea typeface="ＭＳ Ｐゴシック" charset="-128"/>
            </a:endParaRPr>
          </a:p>
          <a:p>
            <a:pPr marL="11113" indent="-11113">
              <a:buFontTx/>
              <a:buNone/>
            </a:pPr>
            <a:r>
              <a:rPr lang="en-US" altLang="en-US" sz="1800" dirty="0">
                <a:ea typeface="ＭＳ Ｐゴシック" charset="-128"/>
              </a:rPr>
              <a:t>Therefore, Regular Languages are closed under Min.</a:t>
            </a:r>
          </a:p>
          <a:p>
            <a:endParaRPr lang="en-US" sz="24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112</a:t>
            </a:fld>
            <a:endParaRPr lang="en-US"/>
          </a:p>
        </p:txBody>
      </p:sp>
    </p:spTree>
    <p:extLst>
      <p:ext uri="{BB962C8B-B14F-4D97-AF65-F5344CB8AC3E}">
        <p14:creationId xmlns:p14="http://schemas.microsoft.com/office/powerpoint/2010/main" val="5388834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Max</a:t>
            </a:r>
            <a:endParaRPr lang="en-US"/>
          </a:p>
        </p:txBody>
      </p:sp>
      <p:sp>
        <p:nvSpPr>
          <p:cNvPr id="3" name="Content Placeholder 2"/>
          <p:cNvSpPr>
            <a:spLocks noGrp="1"/>
          </p:cNvSpPr>
          <p:nvPr>
            <p:ph idx="1"/>
          </p:nvPr>
        </p:nvSpPr>
        <p:spPr/>
        <p:txBody>
          <a:bodyPr/>
          <a:lstStyle/>
          <a:p>
            <a:r>
              <a:rPr lang="en-US" sz="2000" dirty="0">
                <a:latin typeface="Arial" charset="0"/>
                <a:ea typeface="MS PGothic" charset="0"/>
              </a:rPr>
              <a:t>Assume L is regular then Max(L) is regular</a:t>
            </a:r>
          </a:p>
          <a:p>
            <a:r>
              <a:rPr lang="en-US" sz="2000" dirty="0">
                <a:latin typeface="Arial" charset="0"/>
                <a:ea typeface="MS PGothic" charset="0"/>
              </a:rPr>
              <a:t>Let L= </a:t>
            </a:r>
            <a:r>
              <a:rPr lang="en-US" sz="2000" i="1" dirty="0">
                <a:latin typeface="Arial" charset="0"/>
                <a:ea typeface="MS PGothic" charset="0"/>
              </a:rPr>
              <a:t>L</a:t>
            </a:r>
            <a:r>
              <a:rPr lang="en-US" sz="2000" dirty="0">
                <a:latin typeface="Arial" charset="0"/>
                <a:ea typeface="MS PGothic" charset="0"/>
              </a:rPr>
              <a:t>(A), where A = (Q,Σ,δ,q</a:t>
            </a:r>
            <a:r>
              <a:rPr lang="en-US" sz="2000" baseline="-25000" dirty="0">
                <a:latin typeface="Arial" charset="0"/>
                <a:ea typeface="MS PGothic" charset="0"/>
              </a:rPr>
              <a:t>0</a:t>
            </a:r>
            <a:r>
              <a:rPr lang="en-US" sz="2000" dirty="0">
                <a:latin typeface="Arial" charset="0"/>
                <a:ea typeface="MS PGothic" charset="0"/>
              </a:rPr>
              <a:t>,F</a:t>
            </a:r>
            <a:r>
              <a:rPr lang="en-US" sz="2000" dirty="0"/>
              <a:t>)</a:t>
            </a:r>
            <a:r>
              <a:rPr lang="en-US" sz="2000" dirty="0">
                <a:latin typeface="Arial" charset="0"/>
                <a:ea typeface="MS PGothic" charset="0"/>
              </a:rPr>
              <a:t> is a DFA with no state unreachable from q</a:t>
            </a:r>
            <a:r>
              <a:rPr lang="en-US" sz="2000" baseline="-25000" dirty="0">
                <a:latin typeface="Arial" charset="0"/>
                <a:ea typeface="MS PGothic" charset="0"/>
              </a:rPr>
              <a:t>0</a:t>
            </a:r>
            <a:r>
              <a:rPr lang="en-US" sz="2000" dirty="0">
                <a:latin typeface="Arial" charset="0"/>
                <a:ea typeface="MS PGothic" charset="0"/>
              </a:rPr>
              <a:t> </a:t>
            </a:r>
          </a:p>
          <a:p>
            <a:r>
              <a:rPr lang="en-US" sz="2000" dirty="0">
                <a:latin typeface="Arial" charset="0"/>
                <a:ea typeface="MS PGothic" charset="0"/>
              </a:rPr>
              <a:t>Define A</a:t>
            </a:r>
            <a:r>
              <a:rPr lang="en-US" sz="2000" baseline="-25000" dirty="0">
                <a:latin typeface="Arial" charset="0"/>
                <a:ea typeface="MS PGothic" charset="0"/>
              </a:rPr>
              <a:t>max</a:t>
            </a:r>
            <a:r>
              <a:rPr lang="en-US" sz="2000" dirty="0">
                <a:latin typeface="Arial" charset="0"/>
                <a:ea typeface="MS PGothic" charset="0"/>
              </a:rPr>
              <a:t> = (Q,Σ,δ,q</a:t>
            </a:r>
            <a:r>
              <a:rPr lang="en-US" sz="2000" baseline="-25000" dirty="0">
                <a:latin typeface="Arial" charset="0"/>
                <a:ea typeface="MS PGothic" charset="0"/>
              </a:rPr>
              <a:t>0</a:t>
            </a:r>
            <a:r>
              <a:rPr lang="en-US" sz="2000" dirty="0">
                <a:latin typeface="Arial" charset="0"/>
                <a:ea typeface="MS PGothic" charset="0"/>
              </a:rPr>
              <a:t>,F</a:t>
            </a:r>
            <a:r>
              <a:rPr lang="en-US" sz="2000" baseline="-25000" dirty="0">
                <a:latin typeface="Arial" charset="0"/>
                <a:ea typeface="MS PGothic" charset="0"/>
              </a:rPr>
              <a:t>max</a:t>
            </a:r>
            <a:r>
              <a:rPr lang="en-US" sz="2000" dirty="0"/>
              <a:t>)</a:t>
            </a:r>
            <a:r>
              <a:rPr lang="en-US" sz="2000" dirty="0">
                <a:latin typeface="Arial" charset="0"/>
                <a:ea typeface="MS PGothic" charset="0"/>
              </a:rPr>
              <a:t>, where </a:t>
            </a:r>
            <a:br>
              <a:rPr lang="en-US" sz="2000" dirty="0">
                <a:latin typeface="Arial" charset="0"/>
                <a:ea typeface="MS PGothic" charset="0"/>
              </a:rPr>
            </a:br>
            <a:r>
              <a:rPr lang="en-US" sz="2000" dirty="0" err="1">
                <a:latin typeface="Arial" charset="0"/>
                <a:ea typeface="MS PGothic" charset="0"/>
              </a:rPr>
              <a:t>F</a:t>
            </a:r>
            <a:r>
              <a:rPr lang="en-US" sz="2000" baseline="-25000" dirty="0" err="1">
                <a:latin typeface="Arial" charset="0"/>
                <a:ea typeface="MS PGothic" charset="0"/>
              </a:rPr>
              <a:t>max</a:t>
            </a:r>
            <a:r>
              <a:rPr lang="en-US" sz="2000" dirty="0">
                <a:latin typeface="Arial" charset="0"/>
                <a:ea typeface="MS PGothic" charset="0"/>
              </a:rPr>
              <a:t>= { f | </a:t>
            </a:r>
            <a:r>
              <a:rPr lang="en-US" sz="2000" dirty="0" err="1">
                <a:latin typeface="Arial" charset="0"/>
                <a:ea typeface="MS PGothic" charset="0"/>
              </a:rPr>
              <a:t>f∈F</a:t>
            </a:r>
            <a:r>
              <a:rPr lang="en-US" sz="2000" dirty="0">
                <a:latin typeface="Arial" charset="0"/>
                <a:ea typeface="MS PGothic" charset="0"/>
              </a:rPr>
              <a:t> and </a:t>
            </a:r>
            <a:r>
              <a:rPr lang="en-US" sz="2000" dirty="0" err="1">
                <a:latin typeface="Arial" charset="0"/>
                <a:ea typeface="MS PGothic" charset="0"/>
              </a:rPr>
              <a:t>Reachable</a:t>
            </a:r>
            <a:r>
              <a:rPr lang="en-US" sz="2000" i="1" dirty="0" err="1">
                <a:latin typeface="Arial" charset="0"/>
                <a:ea typeface="MS PGothic" charset="0"/>
              </a:rPr>
              <a:t>from</a:t>
            </a:r>
            <a:r>
              <a:rPr lang="en-US" sz="2000" baseline="30000" dirty="0">
                <a:latin typeface="Arial" charset="0"/>
                <a:ea typeface="MS PGothic" charset="0"/>
              </a:rPr>
              <a:t>+</a:t>
            </a:r>
            <a:r>
              <a:rPr lang="en-US" sz="2000" dirty="0">
                <a:latin typeface="Arial" charset="0"/>
                <a:ea typeface="MS PGothic" charset="0"/>
              </a:rPr>
              <a:t>(f)∩F=</a:t>
            </a:r>
            <a:r>
              <a:rPr lang="en-US" sz="2000" dirty="0" err="1">
                <a:latin typeface="Arial" charset="0"/>
                <a:ea typeface="MS PGothic" charset="0"/>
              </a:rPr>
              <a:t>Φ</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rPr>
              <a:t>where </a:t>
            </a:r>
            <a:r>
              <a:rPr lang="en-US" sz="2000" dirty="0" err="1"/>
              <a:t>Reachable</a:t>
            </a:r>
            <a:r>
              <a:rPr lang="en-US" sz="2000" i="1" dirty="0" err="1">
                <a:latin typeface="Arial" charset="0"/>
                <a:ea typeface="MS PGothic" charset="0"/>
              </a:rPr>
              <a:t>from</a:t>
            </a:r>
            <a:r>
              <a:rPr lang="en-US" sz="2000" baseline="30000" dirty="0"/>
              <a:t>+</a:t>
            </a:r>
            <a:r>
              <a:rPr lang="en-US" sz="2000" dirty="0"/>
              <a:t>(q) = { p | ∃w ∍ |w|&gt;0 and </a:t>
            </a:r>
            <a:r>
              <a:rPr lang="en-US" sz="2000" dirty="0" err="1"/>
              <a:t>δ</a:t>
            </a:r>
            <a:r>
              <a:rPr lang="en-US" sz="2000" dirty="0"/>
              <a:t>(</a:t>
            </a:r>
            <a:r>
              <a:rPr lang="en-US" sz="2000" dirty="0" err="1"/>
              <a:t>q,w</a:t>
            </a:r>
            <a:r>
              <a:rPr lang="en-US" sz="2000" dirty="0"/>
              <a:t>) = p }</a:t>
            </a:r>
          </a:p>
          <a:p>
            <a:pPr marL="11113" indent="-11113">
              <a:buFontTx/>
              <a:buNone/>
            </a:pPr>
            <a:r>
              <a:rPr lang="en-US" altLang="en-US" sz="1600" dirty="0">
                <a:ea typeface="ＭＳ Ｐゴシック" charset="-128"/>
              </a:rPr>
              <a:t>The reasoning is that the machine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accepts only elements in L that cannot be extended. If there is a non-empty string that leads from some final state f to any final state, including f, then f cannot be final in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All other final states can be retained. </a:t>
            </a:r>
            <a:br>
              <a:rPr lang="en-US" altLang="en-US" sz="1600" dirty="0">
                <a:ea typeface="ＭＳ Ｐゴシック" charset="-128"/>
              </a:rPr>
            </a:br>
            <a:r>
              <a:rPr lang="en-US" altLang="en-US" sz="1600" dirty="0">
                <a:ea typeface="ＭＳ Ｐゴシック" charset="-128"/>
              </a:rPr>
              <a:t>The inductive definition of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 is:</a:t>
            </a:r>
            <a:br>
              <a:rPr lang="en-US" altLang="en-US" sz="1600" dirty="0">
                <a:ea typeface="ＭＳ Ｐゴシック" charset="-128"/>
              </a:rPr>
            </a:br>
            <a:r>
              <a:rPr lang="en-US" altLang="en-US" sz="1600" dirty="0">
                <a:ea typeface="ＭＳ Ｐゴシック" charset="-128"/>
              </a:rPr>
              <a:t>1.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(q) contains { s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q,a</a:t>
            </a:r>
            <a:r>
              <a:rPr lang="en-US" altLang="en-US" sz="1600" dirty="0">
                <a:ea typeface="ＭＳ Ｐゴシック" charset="-128"/>
              </a:rPr>
              <a:t>) = s }</a:t>
            </a:r>
            <a:br>
              <a:rPr lang="en-US" altLang="en-US" sz="1600" dirty="0">
                <a:ea typeface="ＭＳ Ｐゴシック" charset="-128"/>
              </a:rPr>
            </a:br>
            <a:r>
              <a:rPr lang="en-US" altLang="en-US" sz="1600" dirty="0">
                <a:ea typeface="ＭＳ Ｐゴシック" charset="-128"/>
              </a:rPr>
              <a:t>2. If s is in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then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contains </a:t>
            </a:r>
            <a:br>
              <a:rPr lang="en-US" altLang="en-US" sz="1600" dirty="0">
                <a:ea typeface="ＭＳ Ｐゴシック" charset="-128"/>
              </a:rPr>
            </a:br>
            <a:r>
              <a:rPr lang="en-US" altLang="en-US" sz="1600" dirty="0">
                <a:ea typeface="ＭＳ Ｐゴシック" charset="-128"/>
              </a:rPr>
              <a:t>    { t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s,a</a:t>
            </a:r>
            <a:r>
              <a:rPr lang="en-US" altLang="en-US" sz="1600" dirty="0">
                <a:ea typeface="ＭＳ Ｐゴシック" charset="-128"/>
              </a:rPr>
              <a:t>) = t }</a:t>
            </a:r>
            <a:br>
              <a:rPr lang="en-US" altLang="en-US" sz="1600" dirty="0">
                <a:ea typeface="ＭＳ Ｐゴシック" charset="-128"/>
              </a:rPr>
            </a:br>
            <a:r>
              <a:rPr lang="en-US" altLang="en-US" sz="1600" dirty="0">
                <a:ea typeface="ＭＳ Ｐゴシック" charset="-128"/>
              </a:rPr>
              <a:t>3. No other states are in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(q)</a:t>
            </a:r>
          </a:p>
          <a:p>
            <a:pPr marL="11113" indent="-11113">
              <a:buFontTx/>
              <a:buNone/>
            </a:pPr>
            <a:r>
              <a:rPr lang="en-US" altLang="en-US" sz="1600" dirty="0">
                <a:ea typeface="ＭＳ Ｐゴシック" charset="-128"/>
              </a:rPr>
              <a:t>	Therefore, Regular Languages are closed under Max.</a:t>
            </a:r>
          </a:p>
          <a:p>
            <a:endParaRPr lang="en-US" sz="16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113</a:t>
            </a:fld>
            <a:endParaRPr lang="en-US"/>
          </a:p>
        </p:txBody>
      </p:sp>
    </p:spTree>
    <p:extLst>
      <p:ext uri="{BB962C8B-B14F-4D97-AF65-F5344CB8AC3E}">
        <p14:creationId xmlns:p14="http://schemas.microsoft.com/office/powerpoint/2010/main" val="10751005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11/27/18</a:t>
            </a:fld>
            <a:endParaRPr lang="en-US" dirty="0"/>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4.1</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114</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114</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Tx/>
              <a:buAutoNum type="arabicPeriod"/>
            </a:pPr>
            <a:r>
              <a:rPr lang="en-US" sz="2000" dirty="0">
                <a:sym typeface="Symbol" charset="0"/>
              </a:rPr>
              <a:t>Convert the DFA below to a regular expression, first by using either the GNFA (or state ripping) or the </a:t>
            </a:r>
            <a:r>
              <a:rPr lang="en-US" sz="2000" dirty="0" err="1">
                <a:sym typeface="Symbol" charset="0"/>
              </a:rPr>
              <a:t>R</a:t>
            </a:r>
            <a:r>
              <a:rPr lang="en-US" sz="2000" baseline="-25000" dirty="0" err="1">
                <a:sym typeface="Symbol" charset="0"/>
              </a:rPr>
              <a:t>ij</a:t>
            </a:r>
            <a:r>
              <a:rPr lang="en-US" sz="2000" baseline="30000" dirty="0" err="1">
                <a:sym typeface="Symbol" charset="0"/>
              </a:rPr>
              <a:t>k</a:t>
            </a:r>
            <a:r>
              <a:rPr lang="en-US" sz="2000" dirty="0">
                <a:sym typeface="Symbol" charset="0"/>
              </a:rPr>
              <a:t> approach, and then by using regular equations. You must show all steps in each part of this solution.</a:t>
            </a:r>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marL="0" indent="0" eaLnBrk="1" hangingPunct="1">
              <a:lnSpc>
                <a:spcPct val="90000"/>
              </a:lnSpc>
              <a:spcBef>
                <a:spcPct val="20000"/>
              </a:spcBef>
            </a:pPr>
            <a:br>
              <a:rPr lang="en-US" sz="2000" dirty="0"/>
            </a:br>
            <a:r>
              <a:rPr lang="en-US" sz="2000" dirty="0">
                <a:sym typeface="Symbol" charset="0"/>
              </a:rPr>
              <a:t>	</a:t>
            </a:r>
          </a:p>
          <a:p>
            <a:pPr eaLnBrk="1" hangingPunct="1">
              <a:lnSpc>
                <a:spcPct val="90000"/>
              </a:lnSpc>
              <a:spcBef>
                <a:spcPct val="20000"/>
              </a:spcBef>
              <a:buFont typeface="+mj-lt"/>
              <a:buAutoNum type="arabicPeriod" startAt="2"/>
            </a:pPr>
            <a:endParaRPr lang="en-US" sz="2000" dirty="0">
              <a:sym typeface="Symbol" charset="0"/>
            </a:endParaRPr>
          </a:p>
          <a:p>
            <a:pPr eaLnBrk="1" hangingPunct="1">
              <a:lnSpc>
                <a:spcPct val="90000"/>
              </a:lnSpc>
              <a:spcBef>
                <a:spcPct val="20000"/>
              </a:spcBef>
              <a:buFont typeface="+mj-lt"/>
              <a:buAutoNum type="arabicPeriod" startAt="2"/>
            </a:pPr>
            <a:endParaRPr lang="en-US" sz="2800" b="1" dirty="0">
              <a:solidFill>
                <a:srgbClr val="CC3300"/>
              </a:solidFill>
            </a:endParaRPr>
          </a:p>
          <a:p>
            <a:pPr eaLnBrk="1" hangingPunct="1">
              <a:lnSpc>
                <a:spcPct val="90000"/>
              </a:lnSpc>
            </a:pPr>
            <a:r>
              <a:rPr lang="en-US" sz="2000" b="1" dirty="0">
                <a:solidFill>
                  <a:srgbClr val="CC3300"/>
                </a:solidFill>
              </a:rPr>
              <a:t>Due: Thursday, September 13, 1:30PM (</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a:p>
            <a:pPr eaLnBrk="1" hangingPunct="1">
              <a:lnSpc>
                <a:spcPct val="90000"/>
              </a:lnSpc>
            </a:pPr>
            <a:endParaRPr lang="en-US" sz="28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5" name="Group 34"/>
          <p:cNvGrpSpPr/>
          <p:nvPr/>
        </p:nvGrpSpPr>
        <p:grpSpPr>
          <a:xfrm>
            <a:off x="1970087" y="3048001"/>
            <a:ext cx="5983683" cy="1123878"/>
            <a:chOff x="2043113" y="2236789"/>
            <a:chExt cx="5905227" cy="1123878"/>
          </a:xfrm>
        </p:grpSpPr>
        <p:sp>
          <p:nvSpPr>
            <p:cNvPr id="36" name="Oval 14"/>
            <p:cNvSpPr>
              <a:spLocks noChangeArrowheads="1"/>
            </p:cNvSpPr>
            <p:nvPr/>
          </p:nvSpPr>
          <p:spPr bwMode="auto">
            <a:xfrm>
              <a:off x="6400800"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grpSp>
          <p:nvGrpSpPr>
            <p:cNvPr id="37" name="Group 6"/>
            <p:cNvGrpSpPr>
              <a:grpSpLocks noChangeAspect="1"/>
            </p:cNvGrpSpPr>
            <p:nvPr/>
          </p:nvGrpSpPr>
          <p:grpSpPr bwMode="auto">
            <a:xfrm>
              <a:off x="2043113" y="2236789"/>
              <a:ext cx="5905227" cy="1123878"/>
              <a:chOff x="3524" y="2427"/>
              <a:chExt cx="7025" cy="1335"/>
            </a:xfrm>
          </p:grpSpPr>
          <p:sp>
            <p:nvSpPr>
              <p:cNvPr id="41" name="Oval 8"/>
              <p:cNvSpPr>
                <a:spLocks noChangeArrowheads="1"/>
              </p:cNvSpPr>
              <p:nvPr/>
            </p:nvSpPr>
            <p:spPr bwMode="auto">
              <a:xfrm>
                <a:off x="10068" y="2562"/>
                <a:ext cx="481" cy="4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2" name="Oval 9"/>
              <p:cNvSpPr>
                <a:spLocks noChangeArrowheads="1"/>
              </p:cNvSpPr>
              <p:nvPr/>
            </p:nvSpPr>
            <p:spPr bwMode="auto">
              <a:xfrm>
                <a:off x="6654" y="2573"/>
                <a:ext cx="481" cy="477"/>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3" name="Oval 10"/>
              <p:cNvSpPr>
                <a:spLocks noChangeArrowheads="1"/>
              </p:cNvSpPr>
              <p:nvPr/>
            </p:nvSpPr>
            <p:spPr bwMode="auto">
              <a:xfrm>
                <a:off x="4552" y="2562"/>
                <a:ext cx="480" cy="479"/>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4" name="Oval 11"/>
              <p:cNvSpPr>
                <a:spLocks noChangeArrowheads="1"/>
              </p:cNvSpPr>
              <p:nvPr/>
            </p:nvSpPr>
            <p:spPr bwMode="auto">
              <a:xfrm>
                <a:off x="4490" y="2790"/>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5" name="Text Box 12"/>
              <p:cNvSpPr txBox="1">
                <a:spLocks noChangeArrowheads="1"/>
              </p:cNvSpPr>
              <p:nvPr/>
            </p:nvSpPr>
            <p:spPr bwMode="auto">
              <a:xfrm>
                <a:off x="4552" y="2922"/>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t>A</a:t>
                </a:r>
                <a:endParaRPr lang="en-US" altLang="x-none" sz="2800" dirty="0"/>
              </a:p>
            </p:txBody>
          </p:sp>
          <p:sp>
            <p:nvSpPr>
              <p:cNvPr id="46" name="Oval 16"/>
              <p:cNvSpPr>
                <a:spLocks noChangeArrowheads="1"/>
              </p:cNvSpPr>
              <p:nvPr/>
            </p:nvSpPr>
            <p:spPr bwMode="auto">
              <a:xfrm>
                <a:off x="6592" y="2801"/>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7" name="Line 18"/>
              <p:cNvSpPr>
                <a:spLocks noChangeShapeType="1"/>
              </p:cNvSpPr>
              <p:nvPr/>
            </p:nvSpPr>
            <p:spPr bwMode="auto">
              <a:xfrm>
                <a:off x="4539" y="2760"/>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19"/>
              <p:cNvSpPr>
                <a:spLocks noChangeShapeType="1"/>
              </p:cNvSpPr>
              <p:nvPr/>
            </p:nvSpPr>
            <p:spPr bwMode="auto">
              <a:xfrm>
                <a:off x="6642" y="2771"/>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20"/>
              <p:cNvSpPr>
                <a:spLocks noChangeShapeType="1"/>
              </p:cNvSpPr>
              <p:nvPr/>
            </p:nvSpPr>
            <p:spPr bwMode="auto">
              <a:xfrm>
                <a:off x="10057" y="2760"/>
                <a:ext cx="11"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21"/>
              <p:cNvSpPr>
                <a:spLocks noChangeShapeType="1"/>
              </p:cNvSpPr>
              <p:nvPr/>
            </p:nvSpPr>
            <p:spPr bwMode="auto">
              <a:xfrm>
                <a:off x="3967" y="3094"/>
                <a:ext cx="4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Text Box 22"/>
              <p:cNvSpPr txBox="1">
                <a:spLocks noChangeArrowheads="1"/>
              </p:cNvSpPr>
              <p:nvPr/>
            </p:nvSpPr>
            <p:spPr bwMode="auto">
              <a:xfrm>
                <a:off x="3524" y="2886"/>
                <a:ext cx="55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800" b="1">
                    <a:latin typeface="Script MT Bold" charset="0"/>
                  </a:rPr>
                  <a:t>A</a:t>
                </a:r>
                <a:r>
                  <a:rPr lang="en-US" altLang="x-none" sz="1800" b="1"/>
                  <a:t>:</a:t>
                </a:r>
                <a:endParaRPr lang="en-US" altLang="x-none" sz="2800"/>
              </a:p>
            </p:txBody>
          </p:sp>
          <p:sp>
            <p:nvSpPr>
              <p:cNvPr id="52" name="Text Box 23"/>
              <p:cNvSpPr txBox="1">
                <a:spLocks noChangeArrowheads="1"/>
              </p:cNvSpPr>
              <p:nvPr/>
            </p:nvSpPr>
            <p:spPr bwMode="auto">
              <a:xfrm>
                <a:off x="4972" y="2427"/>
                <a:ext cx="47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0</a:t>
                </a:r>
                <a:endParaRPr lang="en-US" altLang="x-none" sz="2800" dirty="0"/>
              </a:p>
            </p:txBody>
          </p:sp>
          <p:sp>
            <p:nvSpPr>
              <p:cNvPr id="53" name="Text Box 24"/>
              <p:cNvSpPr txBox="1">
                <a:spLocks noChangeArrowheads="1"/>
              </p:cNvSpPr>
              <p:nvPr/>
            </p:nvSpPr>
            <p:spPr bwMode="auto">
              <a:xfrm>
                <a:off x="7057" y="2445"/>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54" name="Text Box 25"/>
              <p:cNvSpPr txBox="1">
                <a:spLocks noChangeArrowheads="1"/>
              </p:cNvSpPr>
              <p:nvPr/>
            </p:nvSpPr>
            <p:spPr bwMode="auto">
              <a:xfrm>
                <a:off x="9559" y="2794"/>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0</a:t>
                </a:r>
                <a:endParaRPr lang="en-US" altLang="x-none" sz="2800" dirty="0"/>
              </a:p>
            </p:txBody>
          </p:sp>
          <p:sp>
            <p:nvSpPr>
              <p:cNvPr id="55" name="Line 26"/>
              <p:cNvSpPr>
                <a:spLocks noChangeShapeType="1"/>
              </p:cNvSpPr>
              <p:nvPr/>
            </p:nvSpPr>
            <p:spPr bwMode="auto">
              <a:xfrm>
                <a:off x="5137" y="3091"/>
                <a:ext cx="145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28"/>
              <p:cNvSpPr>
                <a:spLocks noChangeShapeType="1"/>
              </p:cNvSpPr>
              <p:nvPr/>
            </p:nvSpPr>
            <p:spPr bwMode="auto">
              <a:xfrm>
                <a:off x="7192" y="3124"/>
                <a:ext cx="14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Line 29"/>
              <p:cNvSpPr>
                <a:spLocks noChangeShapeType="1"/>
              </p:cNvSpPr>
              <p:nvPr/>
            </p:nvSpPr>
            <p:spPr bwMode="auto">
              <a:xfrm flipH="1">
                <a:off x="6832" y="3364"/>
                <a:ext cx="1950" cy="39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30"/>
              <p:cNvSpPr>
                <a:spLocks noChangeShapeType="1"/>
              </p:cNvSpPr>
              <p:nvPr/>
            </p:nvSpPr>
            <p:spPr bwMode="auto">
              <a:xfrm flipH="1" flipV="1">
                <a:off x="5002" y="3334"/>
                <a:ext cx="1830" cy="4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31"/>
              <p:cNvSpPr txBox="1">
                <a:spLocks noChangeArrowheads="1"/>
              </p:cNvSpPr>
              <p:nvPr/>
            </p:nvSpPr>
            <p:spPr bwMode="auto">
              <a:xfrm>
                <a:off x="580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60" name="Text Box 33"/>
              <p:cNvSpPr txBox="1">
                <a:spLocks noChangeArrowheads="1"/>
              </p:cNvSpPr>
              <p:nvPr/>
            </p:nvSpPr>
            <p:spPr bwMode="auto">
              <a:xfrm>
                <a:off x="772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61" name="Text Box 34"/>
              <p:cNvSpPr txBox="1">
                <a:spLocks noChangeArrowheads="1"/>
              </p:cNvSpPr>
              <p:nvPr/>
            </p:nvSpPr>
            <p:spPr bwMode="auto">
              <a:xfrm>
                <a:off x="8010" y="3247"/>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62" name="Oval 14"/>
              <p:cNvSpPr>
                <a:spLocks noChangeArrowheads="1"/>
              </p:cNvSpPr>
              <p:nvPr/>
            </p:nvSpPr>
            <p:spPr bwMode="auto">
              <a:xfrm>
                <a:off x="6644" y="2847"/>
                <a:ext cx="491" cy="493"/>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63" name="Text Box 17"/>
              <p:cNvSpPr txBox="1">
                <a:spLocks noChangeArrowheads="1"/>
              </p:cNvSpPr>
              <p:nvPr/>
            </p:nvSpPr>
            <p:spPr bwMode="auto">
              <a:xfrm>
                <a:off x="6644" y="2933"/>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t>B</a:t>
                </a:r>
                <a:endParaRPr lang="en-US" altLang="x-none" sz="2800" dirty="0"/>
              </a:p>
            </p:txBody>
          </p:sp>
        </p:grpSp>
        <p:sp>
          <p:nvSpPr>
            <p:cNvPr id="38" name="Oval 16"/>
            <p:cNvSpPr>
              <a:spLocks noChangeArrowheads="1"/>
            </p:cNvSpPr>
            <p:nvPr/>
          </p:nvSpPr>
          <p:spPr bwMode="auto">
            <a:xfrm>
              <a:off x="6351588" y="2551113"/>
              <a:ext cx="506412" cy="506412"/>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39" name="Oval 14"/>
            <p:cNvSpPr>
              <a:spLocks noChangeArrowheads="1"/>
            </p:cNvSpPr>
            <p:nvPr/>
          </p:nvSpPr>
          <p:spPr bwMode="auto">
            <a:xfrm>
              <a:off x="6396038"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0" name="Text Box 17"/>
            <p:cNvSpPr txBox="1">
              <a:spLocks noChangeArrowheads="1"/>
            </p:cNvSpPr>
            <p:nvPr/>
          </p:nvSpPr>
          <p:spPr bwMode="auto">
            <a:xfrm>
              <a:off x="6396038" y="2662238"/>
              <a:ext cx="3825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C</a:t>
              </a:r>
              <a:endParaRPr lang="en-US" altLang="x-none" sz="2800"/>
            </a:p>
          </p:txBody>
        </p:sp>
      </p:grpSp>
      <p:sp>
        <p:nvSpPr>
          <p:cNvPr id="65" name="Oval 11">
            <a:extLst>
              <a:ext uri="{FF2B5EF4-FFF2-40B4-BE49-F238E27FC236}">
                <a16:creationId xmlns:a16="http://schemas.microsoft.com/office/drawing/2014/main" id="{81259EE2-D5D1-674A-9A48-DAC52FD89841}"/>
              </a:ext>
            </a:extLst>
          </p:cNvPr>
          <p:cNvSpPr>
            <a:spLocks noChangeArrowheads="1"/>
          </p:cNvSpPr>
          <p:nvPr/>
        </p:nvSpPr>
        <p:spPr bwMode="auto">
          <a:xfrm>
            <a:off x="7494958" y="3353594"/>
            <a:ext cx="506042" cy="505955"/>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800" dirty="0"/>
              <a:t>D</a:t>
            </a:r>
            <a:endParaRPr lang="x-none" altLang="x-none" sz="1800"/>
          </a:p>
        </p:txBody>
      </p:sp>
      <p:sp>
        <p:nvSpPr>
          <p:cNvPr id="67" name="Line 28">
            <a:extLst>
              <a:ext uri="{FF2B5EF4-FFF2-40B4-BE49-F238E27FC236}">
                <a16:creationId xmlns:a16="http://schemas.microsoft.com/office/drawing/2014/main" id="{8135419E-E682-0449-AA89-BF0B53CC7EF1}"/>
              </a:ext>
            </a:extLst>
          </p:cNvPr>
          <p:cNvSpPr>
            <a:spLocks noChangeShapeType="1"/>
          </p:cNvSpPr>
          <p:nvPr/>
        </p:nvSpPr>
        <p:spPr bwMode="auto">
          <a:xfrm>
            <a:off x="6858000" y="3656757"/>
            <a:ext cx="614916" cy="74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 name="Text Box 24">
            <a:extLst>
              <a:ext uri="{FF2B5EF4-FFF2-40B4-BE49-F238E27FC236}">
                <a16:creationId xmlns:a16="http://schemas.microsoft.com/office/drawing/2014/main" id="{E72A19C8-49FA-2F46-92E0-2D70EF0EC5AF}"/>
              </a:ext>
            </a:extLst>
          </p:cNvPr>
          <p:cNvSpPr txBox="1">
            <a:spLocks noChangeArrowheads="1"/>
          </p:cNvSpPr>
          <p:nvPr/>
        </p:nvSpPr>
        <p:spPr bwMode="auto">
          <a:xfrm>
            <a:off x="7848600" y="3048000"/>
            <a:ext cx="204425" cy="3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1</a:t>
            </a:r>
            <a:endParaRPr lang="en-US" altLang="x-none" sz="2800" dirty="0"/>
          </a:p>
        </p:txBody>
      </p:sp>
      <p:sp>
        <p:nvSpPr>
          <p:cNvPr id="69" name="Line 29">
            <a:extLst>
              <a:ext uri="{FF2B5EF4-FFF2-40B4-BE49-F238E27FC236}">
                <a16:creationId xmlns:a16="http://schemas.microsoft.com/office/drawing/2014/main" id="{0E8C6B63-C71B-B740-BC12-91BCF9901CAE}"/>
              </a:ext>
            </a:extLst>
          </p:cNvPr>
          <p:cNvSpPr>
            <a:spLocks noChangeShapeType="1"/>
          </p:cNvSpPr>
          <p:nvPr/>
        </p:nvSpPr>
        <p:spPr bwMode="auto">
          <a:xfrm flipH="1">
            <a:off x="6035249" y="3835256"/>
            <a:ext cx="1660951" cy="3350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 name="Line 30">
            <a:extLst>
              <a:ext uri="{FF2B5EF4-FFF2-40B4-BE49-F238E27FC236}">
                <a16:creationId xmlns:a16="http://schemas.microsoft.com/office/drawing/2014/main" id="{9EEF6930-99D0-1347-8130-D31D940B8843}"/>
              </a:ext>
            </a:extLst>
          </p:cNvPr>
          <p:cNvSpPr>
            <a:spLocks noChangeShapeType="1"/>
          </p:cNvSpPr>
          <p:nvPr/>
        </p:nvSpPr>
        <p:spPr bwMode="auto">
          <a:xfrm flipH="1" flipV="1">
            <a:off x="5016015" y="3836818"/>
            <a:ext cx="1019233" cy="3334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Text Box 25">
            <a:extLst>
              <a:ext uri="{FF2B5EF4-FFF2-40B4-BE49-F238E27FC236}">
                <a16:creationId xmlns:a16="http://schemas.microsoft.com/office/drawing/2014/main" id="{3F09A4F8-0EF2-9C43-836D-09060FACBD9D}"/>
              </a:ext>
            </a:extLst>
          </p:cNvPr>
          <p:cNvSpPr txBox="1">
            <a:spLocks noChangeArrowheads="1"/>
          </p:cNvSpPr>
          <p:nvPr/>
        </p:nvSpPr>
        <p:spPr bwMode="auto">
          <a:xfrm>
            <a:off x="7262918" y="3966657"/>
            <a:ext cx="204425" cy="3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a:t>0</a:t>
            </a:r>
            <a:endParaRPr lang="en-US" altLang="x-none" sz="2800" dirty="0"/>
          </a:p>
        </p:txBody>
      </p:sp>
    </p:spTree>
    <p:extLst>
      <p:ext uri="{BB962C8B-B14F-4D97-AF65-F5344CB8AC3E}">
        <p14:creationId xmlns:p14="http://schemas.microsoft.com/office/powerpoint/2010/main" val="3627069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11/27/18</a:t>
            </a:fld>
            <a:endParaRPr lang="en-US"/>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4.2</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115</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115</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 typeface="+mj-lt"/>
              <a:buAutoNum type="arabicPeriod" startAt="2"/>
            </a:pPr>
            <a:r>
              <a:rPr lang="en-US" sz="2000" dirty="0"/>
              <a:t>Minimize the number of states in the following DFA, showing the determination of incompatible states (table on right).</a:t>
            </a:r>
            <a:endParaRPr lang="en-US" sz="2000" dirty="0">
              <a:sym typeface="Symbol" charset="0"/>
            </a:endParaRPr>
          </a:p>
          <a:p>
            <a:pPr eaLnBrk="1" hangingPunct="1">
              <a:lnSpc>
                <a:spcPct val="90000"/>
              </a:lnSpc>
            </a:pPr>
            <a:r>
              <a:rPr lang="en-US" b="1" dirty="0">
                <a:solidFill>
                  <a:srgbClr val="CC3300"/>
                </a:solidFill>
              </a:rPr>
              <a:t>	</a:t>
            </a:r>
          </a:p>
          <a:p>
            <a:pPr eaLnBrk="1" hangingPunct="1">
              <a:lnSpc>
                <a:spcPct val="90000"/>
              </a:lnSpc>
            </a:pPr>
            <a:r>
              <a:rPr lang="en-US" b="1" dirty="0">
                <a:solidFill>
                  <a:srgbClr val="CC3300"/>
                </a:solidFill>
              </a:rPr>
              <a:t>	</a:t>
            </a: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r>
              <a:rPr lang="en-US" sz="2000" b="1" dirty="0"/>
              <a:t>Construct and write down your new, equivalent automaton!!</a:t>
            </a:r>
            <a:endParaRPr lang="en-US" sz="2000" dirty="0"/>
          </a:p>
          <a:p>
            <a:pPr eaLnBrk="1" hangingPunct="1">
              <a:lnSpc>
                <a:spcPct val="90000"/>
              </a:lnSpc>
            </a:pPr>
            <a:r>
              <a:rPr lang="en-US" sz="2000" b="1" dirty="0">
                <a:solidFill>
                  <a:srgbClr val="CC3300"/>
                </a:solidFill>
              </a:rPr>
              <a:t>Due: Thursday, September 13, 1:30PM (</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3" name="Table 93192"/>
          <p:cNvGraphicFramePr>
            <a:graphicFrameLocks noGrp="1"/>
          </p:cNvGraphicFramePr>
          <p:nvPr>
            <p:extLst>
              <p:ext uri="{D42A27DB-BD31-4B8C-83A1-F6EECF244321}">
                <p14:modId xmlns:p14="http://schemas.microsoft.com/office/powerpoint/2010/main" val="1403946203"/>
              </p:ext>
            </p:extLst>
          </p:nvPr>
        </p:nvGraphicFramePr>
        <p:xfrm>
          <a:off x="838200" y="2286000"/>
          <a:ext cx="7239003" cy="3352802"/>
        </p:xfrm>
        <a:graphic>
          <a:graphicData uri="http://schemas.openxmlformats.org/drawingml/2006/table">
            <a:tbl>
              <a:tblPr>
                <a:tableStyleId>{5C22544A-7EE6-4342-B048-85BDC9FD1C3A}</a:tableStyleId>
              </a:tblPr>
              <a:tblGrid>
                <a:gridCol w="497811">
                  <a:extLst>
                    <a:ext uri="{9D8B030D-6E8A-4147-A177-3AD203B41FA5}">
                      <a16:colId xmlns:a16="http://schemas.microsoft.com/office/drawing/2014/main" val="20000"/>
                    </a:ext>
                  </a:extLst>
                </a:gridCol>
                <a:gridCol w="497811">
                  <a:extLst>
                    <a:ext uri="{9D8B030D-6E8A-4147-A177-3AD203B41FA5}">
                      <a16:colId xmlns:a16="http://schemas.microsoft.com/office/drawing/2014/main" val="20001"/>
                    </a:ext>
                  </a:extLst>
                </a:gridCol>
                <a:gridCol w="497811">
                  <a:extLst>
                    <a:ext uri="{9D8B030D-6E8A-4147-A177-3AD203B41FA5}">
                      <a16:colId xmlns:a16="http://schemas.microsoft.com/office/drawing/2014/main" val="20002"/>
                    </a:ext>
                  </a:extLst>
                </a:gridCol>
                <a:gridCol w="497811">
                  <a:extLst>
                    <a:ext uri="{9D8B030D-6E8A-4147-A177-3AD203B41FA5}">
                      <a16:colId xmlns:a16="http://schemas.microsoft.com/office/drawing/2014/main" val="20003"/>
                    </a:ext>
                  </a:extLst>
                </a:gridCol>
                <a:gridCol w="497811">
                  <a:extLst>
                    <a:ext uri="{9D8B030D-6E8A-4147-A177-3AD203B41FA5}">
                      <a16:colId xmlns:a16="http://schemas.microsoft.com/office/drawing/2014/main" val="20004"/>
                    </a:ext>
                  </a:extLst>
                </a:gridCol>
                <a:gridCol w="791658">
                  <a:extLst>
                    <a:ext uri="{9D8B030D-6E8A-4147-A177-3AD203B41FA5}">
                      <a16:colId xmlns:a16="http://schemas.microsoft.com/office/drawing/2014/main" val="20005"/>
                    </a:ext>
                  </a:extLst>
                </a:gridCol>
                <a:gridCol w="791658">
                  <a:extLst>
                    <a:ext uri="{9D8B030D-6E8A-4147-A177-3AD203B41FA5}">
                      <a16:colId xmlns:a16="http://schemas.microsoft.com/office/drawing/2014/main" val="20006"/>
                    </a:ext>
                  </a:extLst>
                </a:gridCol>
                <a:gridCol w="791658">
                  <a:extLst>
                    <a:ext uri="{9D8B030D-6E8A-4147-A177-3AD203B41FA5}">
                      <a16:colId xmlns:a16="http://schemas.microsoft.com/office/drawing/2014/main" val="20007"/>
                    </a:ext>
                  </a:extLst>
                </a:gridCol>
                <a:gridCol w="805486">
                  <a:extLst>
                    <a:ext uri="{9D8B030D-6E8A-4147-A177-3AD203B41FA5}">
                      <a16:colId xmlns:a16="http://schemas.microsoft.com/office/drawing/2014/main" val="20008"/>
                    </a:ext>
                  </a:extLst>
                </a:gridCol>
                <a:gridCol w="777830">
                  <a:extLst>
                    <a:ext uri="{9D8B030D-6E8A-4147-A177-3AD203B41FA5}">
                      <a16:colId xmlns:a16="http://schemas.microsoft.com/office/drawing/2014/main" val="20009"/>
                    </a:ext>
                  </a:extLst>
                </a:gridCol>
                <a:gridCol w="791658">
                  <a:extLst>
                    <a:ext uri="{9D8B030D-6E8A-4147-A177-3AD203B41FA5}">
                      <a16:colId xmlns:a16="http://schemas.microsoft.com/office/drawing/2014/main" val="20010"/>
                    </a:ext>
                  </a:extLst>
                </a:gridCol>
              </a:tblGrid>
              <a:tr h="430133">
                <a:tc>
                  <a:txBody>
                    <a:bodyPr/>
                    <a:lstStyle/>
                    <a:p>
                      <a:pPr marL="0" marR="0" algn="ctr">
                        <a:spcBef>
                          <a:spcPts val="1600"/>
                        </a:spcBef>
                        <a:spcAft>
                          <a:spcPts val="1600"/>
                        </a:spcAft>
                      </a:pPr>
                      <a:r>
                        <a:rPr lang="en-US" sz="1800" b="1" dirty="0">
                          <a:effectLst/>
                        </a:rPr>
                        <a:t> </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spcBef>
                          <a:spcPts val="1600"/>
                        </a:spcBef>
                        <a:spcAft>
                          <a:spcPts val="1600"/>
                        </a:spcAft>
                      </a:pPr>
                      <a:r>
                        <a:rPr lang="en-US" sz="1800" b="1" dirty="0">
                          <a:effectLst/>
                        </a:rPr>
                        <a:t>a</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b</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c</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87186">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3</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7186">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7186">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7186">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6</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none" dirty="0">
                          <a:solidFill>
                            <a:schemeClr val="tx1"/>
                          </a:solidFill>
                          <a:effectLst/>
                        </a:rPr>
                        <a:t>5</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7186">
                <a:tc>
                  <a:txBody>
                    <a:bodyPr/>
                    <a:lstStyle/>
                    <a:p>
                      <a:pPr marL="0" marR="0" algn="ctr">
                        <a:lnSpc>
                          <a:spcPts val="1800"/>
                        </a:lnSpc>
                        <a:spcBef>
                          <a:spcPts val="600"/>
                        </a:spcBef>
                        <a:spcAft>
                          <a:spcPts val="600"/>
                        </a:spcAft>
                      </a:pPr>
                      <a:r>
                        <a:rPr lang="en-US" sz="1800" b="1" u="none" dirty="0">
                          <a:solidFill>
                            <a:schemeClr val="tx1"/>
                          </a:solidFill>
                          <a:effectLst/>
                        </a:rPr>
                        <a:t>5</a:t>
                      </a:r>
                      <a:endParaRPr lang="en-US" sz="1800" b="1" u="none" dirty="0">
                        <a:solidFill>
                          <a:schemeClr val="tx1"/>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6739">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5</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4</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a:effectLst/>
                          <a:latin typeface="New Century Schlbk" charset="0"/>
                          <a:ea typeface="Times New Roman" charset="0"/>
                          <a:cs typeface="New Century Schlbk" charset="0"/>
                        </a:rPr>
                        <a:t>2</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dirty="0">
                          <a:effectLst/>
                        </a:rPr>
                        <a:t> </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3</a:t>
                      </a:r>
                      <a:endParaRPr lang="en-US" sz="1800" b="1" u="sng"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u="none" dirty="0">
                          <a:solidFill>
                            <a:schemeClr val="tx1"/>
                          </a:solidFill>
                          <a:effectLst/>
                        </a:rPr>
                        <a:t>5</a:t>
                      </a:r>
                      <a:endParaRPr lang="en-US" sz="1800" u="none" dirty="0">
                        <a:solidFill>
                          <a:schemeClr val="tx1"/>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372985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Pumping Lemma Concept</a:t>
            </a:r>
          </a:p>
        </p:txBody>
      </p:sp>
      <p:sp>
        <p:nvSpPr>
          <p:cNvPr id="9" name="Content Placeholder 8"/>
          <p:cNvSpPr>
            <a:spLocks noGrp="1"/>
          </p:cNvSpPr>
          <p:nvPr>
            <p:ph idx="1"/>
          </p:nvPr>
        </p:nvSpPr>
        <p:spPr/>
        <p:txBody>
          <a:bodyPr/>
          <a:lstStyle/>
          <a:p>
            <a:r>
              <a:rPr lang="en-US" sz="2200">
                <a:latin typeface="Arial" charset="0"/>
                <a:ea typeface="MS PGothic" charset="0"/>
              </a:rPr>
              <a:t>Let A = (Q,Σ,δ,q</a:t>
            </a:r>
            <a:r>
              <a:rPr lang="en-US" sz="2200" baseline="-25000">
                <a:latin typeface="Arial" charset="0"/>
                <a:ea typeface="MS PGothic" charset="0"/>
              </a:rPr>
              <a:t>1</a:t>
            </a:r>
            <a:r>
              <a:rPr lang="en-US" sz="2200">
                <a:latin typeface="Arial" charset="0"/>
                <a:ea typeface="MS PGothic" charset="0"/>
              </a:rPr>
              <a:t>,F) be a DFA, where Q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is-IS" sz="2200">
                <a:latin typeface="Arial" charset="0"/>
                <a:ea typeface="MS PGothic" charset="0"/>
              </a:rPr>
              <a:t>… , q</a:t>
            </a:r>
            <a:r>
              <a:rPr lang="is-IS" sz="2200" baseline="-25000">
                <a:latin typeface="Arial" charset="0"/>
                <a:ea typeface="MS PGothic" charset="0"/>
              </a:rPr>
              <a:t>N</a:t>
            </a:r>
            <a:r>
              <a:rPr lang="is-IS" sz="2200">
                <a:latin typeface="Arial" charset="0"/>
                <a:ea typeface="MS PGothic" charset="0"/>
              </a:rPr>
              <a:t>}</a:t>
            </a:r>
          </a:p>
          <a:p>
            <a:r>
              <a:rPr lang="en-US" sz="2200">
                <a:latin typeface="Arial" charset="0"/>
                <a:ea typeface="MS PGothic" charset="0"/>
              </a:rPr>
              <a:t>The “pigeon hole principle” tells us that whenever we visit N+1 or more states, we must visit at least one state more than once (loop)</a:t>
            </a:r>
          </a:p>
          <a:p>
            <a:r>
              <a:rPr lang="en-US" sz="2200">
                <a:latin typeface="Arial" charset="0"/>
                <a:ea typeface="MS PGothic" charset="0"/>
              </a:rPr>
              <a:t>Any string, w, of length N or greater leads to us making N transitions after visiting the start state, and so we visit at least one state more than once when reading w</a:t>
            </a:r>
          </a:p>
        </p:txBody>
      </p:sp>
      <p:sp>
        <p:nvSpPr>
          <p:cNvPr id="5" name="Date Placeholder 4"/>
          <p:cNvSpPr>
            <a:spLocks noGrp="1"/>
          </p:cNvSpPr>
          <p:nvPr>
            <p:ph type="dt" sz="half" idx="10"/>
          </p:nvPr>
        </p:nvSpPr>
        <p:spPr/>
        <p:txBody>
          <a:bodyPr/>
          <a:lstStyle/>
          <a:p>
            <a:fld id="{5690626B-7D61-C449-B0A2-82BBF53A8DD4}" type="datetime1">
              <a:rPr lang="en-US" smtClean="0"/>
              <a:t>11/27/18</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116</a:t>
            </a:fld>
            <a:endParaRPr lang="en-US"/>
          </a:p>
        </p:txBody>
      </p:sp>
    </p:spTree>
    <p:extLst>
      <p:ext uri="{BB962C8B-B14F-4D97-AF65-F5344CB8AC3E}">
        <p14:creationId xmlns:p14="http://schemas.microsoft.com/office/powerpoint/2010/main" val="14702563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Regular</a:t>
            </a:r>
          </a:p>
        </p:txBody>
      </p:sp>
      <p:sp>
        <p:nvSpPr>
          <p:cNvPr id="97283" name="Content Placeholder 2"/>
          <p:cNvSpPr>
            <a:spLocks noGrp="1"/>
          </p:cNvSpPr>
          <p:nvPr>
            <p:ph idx="1"/>
          </p:nvPr>
        </p:nvSpPr>
        <p:spPr/>
        <p:txBody>
          <a:bodyPr/>
          <a:lstStyle/>
          <a:p>
            <a:r>
              <a:rPr lang="en-US">
                <a:latin typeface="Arial" charset="0"/>
                <a:ea typeface="MS PGothic" charset="0"/>
                <a:sym typeface="Symbol" charset="0"/>
              </a:rPr>
              <a:t>Theorem: Let L be regular then there exists an N&gt;0 such that, if w </a:t>
            </a:r>
            <a:r>
              <a:rPr lang="en-US">
                <a:latin typeface="Arial" charset="0"/>
                <a:ea typeface="MS PGothic" charset="0"/>
              </a:rPr>
              <a:t> </a:t>
            </a:r>
            <a:r>
              <a:rPr lang="en-US">
                <a:latin typeface="Arial" charset="0"/>
                <a:ea typeface="MS PGothic" charset="0"/>
                <a:sym typeface="Symbol" charset="0"/>
              </a:rPr>
              <a:t>L and </a:t>
            </a:r>
            <a:br>
              <a:rPr lang="en-US">
                <a:latin typeface="Arial" charset="0"/>
                <a:ea typeface="MS PGothic" charset="0"/>
                <a:sym typeface="Symbol" charset="0"/>
              </a:rPr>
            </a:br>
            <a:r>
              <a:rPr lang="en-US">
                <a:latin typeface="Arial" charset="0"/>
                <a:ea typeface="MS PGothic" charset="0"/>
                <a:sym typeface="Symbol" charset="0"/>
              </a:rPr>
              <a:t>|w| ≥ N, then w can be written in the form xyz, where |</a:t>
            </a:r>
            <a:r>
              <a:rPr lang="en-US" err="1">
                <a:latin typeface="Arial" charset="0"/>
                <a:ea typeface="MS PGothic" charset="0"/>
                <a:sym typeface="Symbol" charset="0"/>
              </a:rPr>
              <a:t>xy</a:t>
            </a:r>
            <a:r>
              <a:rPr lang="en-US">
                <a:latin typeface="Arial" charset="0"/>
                <a:ea typeface="MS PGothic" charset="0"/>
                <a:sym typeface="Symbol" charset="0"/>
              </a:rPr>
              <a:t>| ≤ N, |y|&gt;0, and for all i≥0, </a:t>
            </a:r>
            <a:r>
              <a:rPr lang="en-US" err="1">
                <a:latin typeface="Arial" charset="0"/>
                <a:ea typeface="MS PGothic" charset="0"/>
                <a:sym typeface="Symbol" charset="0"/>
              </a:rPr>
              <a:t>xy</a:t>
            </a:r>
            <a:r>
              <a:rPr lang="en-US" baseline="30000" err="1">
                <a:latin typeface="Arial" charset="0"/>
                <a:ea typeface="MS PGothic" charset="0"/>
                <a:sym typeface="Symbol" charset="0"/>
              </a:rPr>
              <a:t>i</a:t>
            </a:r>
            <a:r>
              <a:rPr lang="en-US" err="1">
                <a:latin typeface="Arial" charset="0"/>
                <a:ea typeface="MS PGothic" charset="0"/>
                <a:sym typeface="Symbol" charset="0"/>
              </a:rPr>
              <a:t>z</a:t>
            </a:r>
            <a:r>
              <a:rPr lang="en-US">
                <a:latin typeface="Arial" charset="0"/>
                <a:ea typeface="MS PGothic" charset="0"/>
                <a:sym typeface="Symbol" charset="0"/>
              </a:rPr>
              <a:t>  L</a:t>
            </a:r>
          </a:p>
          <a:p>
            <a:r>
              <a:rPr lang="en-US">
                <a:latin typeface="Arial" charset="0"/>
                <a:ea typeface="MS PGothic" charset="0"/>
                <a:sym typeface="Symbol" charset="0"/>
              </a:rPr>
              <a:t>This means that interesting regular languages (infinite ones) have a very simple self-embedding property that occurs early in long strings</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4747C1-1299-CB44-9F04-6AE69BA5259D}" type="datetime1">
              <a:rPr lang="en-US" smtClean="0"/>
              <a:t>11/27/18</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117</a:t>
            </a:fld>
            <a:endParaRPr lang="en-US"/>
          </a:p>
        </p:txBody>
      </p:sp>
    </p:spTree>
    <p:extLst>
      <p:ext uri="{BB962C8B-B14F-4D97-AF65-F5344CB8AC3E}">
        <p14:creationId xmlns:p14="http://schemas.microsoft.com/office/powerpoint/2010/main" val="16516320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1800" dirty="0">
                <a:latin typeface="Arial" charset="0"/>
                <a:ea typeface="MS PGothic" charset="0"/>
                <a:sym typeface="Symbol" charset="0"/>
              </a:rPr>
              <a:t>If L is regular then it is recognized by some DFA, A=(Q,</a:t>
            </a:r>
            <a:r>
              <a:rPr lang="en-US" sz="1800" dirty="0">
                <a:latin typeface="Symbol" charset="0"/>
                <a:ea typeface="MS PGothic" charset="0"/>
                <a:sym typeface="Symbol" charset="0"/>
              </a:rPr>
              <a:t>S</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,F). Let |Q| = N states. For any string w, such that |w| ≥ N, A must make N+1 state visits to consume its first N characters, followed by |w|-N more state visits. </a:t>
            </a:r>
          </a:p>
          <a:p>
            <a:r>
              <a:rPr lang="en-US" sz="1800" dirty="0">
                <a:latin typeface="Arial" charset="0"/>
                <a:ea typeface="MS PGothic" charset="0"/>
                <a:sym typeface="Symbol" charset="0"/>
              </a:rPr>
              <a:t>In its first N+1 state visits, A must enter at least one state two or more times.</a:t>
            </a:r>
          </a:p>
          <a:p>
            <a:r>
              <a:rPr lang="en-US" sz="1800" dirty="0">
                <a:latin typeface="Arial" charset="0"/>
                <a:ea typeface="MS PGothic" charset="0"/>
                <a:sym typeface="Symbol" charset="0"/>
              </a:rPr>
              <a:t>Let w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rPr>
              <a:t>, </a:t>
            </a:r>
            <a:r>
              <a:rPr lang="en-US" sz="1800" dirty="0">
                <a:latin typeface="Arial" charset="0"/>
                <a:ea typeface="MS PGothic" charset="0"/>
                <a:sym typeface="Symbol" charset="0"/>
              </a:rPr>
              <a:t>where m =|w|, and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k &gt; j, and let this state represent the first one repeated while A consumes w.</a:t>
            </a:r>
          </a:p>
          <a:p>
            <a:r>
              <a:rPr lang="en-US" sz="1800" dirty="0">
                <a:latin typeface="Arial" charset="0"/>
                <a:ea typeface="MS PGothic" charset="0"/>
                <a:sym typeface="Symbol" charset="0"/>
              </a:rPr>
              <a:t>Define x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y = v</a:t>
            </a:r>
            <a:r>
              <a:rPr lang="en-US" sz="1800" baseline="-25000" dirty="0">
                <a:latin typeface="Arial" charset="0"/>
                <a:ea typeface="MS PGothic" charset="0"/>
                <a:sym typeface="Symbol" charset="0"/>
              </a:rPr>
              <a:t>i+1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and z = v</a:t>
            </a:r>
            <a:r>
              <a:rPr lang="en-US" sz="1800" baseline="-25000" dirty="0">
                <a:latin typeface="Arial" charset="0"/>
                <a:ea typeface="MS PGothic" charset="0"/>
                <a:sym typeface="Symbol" charset="0"/>
              </a:rPr>
              <a:t>k+1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sym typeface="Symbol" charset="0"/>
              </a:rPr>
              <a:t>. Clearly w=xyz. Moreover, since k &gt; j, |y| &gt; 0, and since k ≤ N, |</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a:t>
            </a:r>
          </a:p>
          <a:p>
            <a:r>
              <a:rPr lang="en-US" sz="1800" dirty="0">
                <a:latin typeface="Arial" charset="0"/>
                <a:ea typeface="MS PGothic" charset="0"/>
                <a:sym typeface="Symbol" charset="0"/>
              </a:rPr>
              <a:t>Since A is deterministic,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 for all i ≥ 0.</a:t>
            </a:r>
          </a:p>
          <a:p>
            <a:r>
              <a:rPr lang="en-US" sz="1800" dirty="0">
                <a:latin typeface="Arial" charset="0"/>
                <a:ea typeface="MS PGothic" charset="0"/>
                <a:sym typeface="Symbol" charset="0"/>
              </a:rPr>
              <a:t>Thus, if w </a:t>
            </a:r>
            <a:r>
              <a:rPr lang="en-US" sz="1800" dirty="0">
                <a:latin typeface="Arial" charset="0"/>
                <a:ea typeface="MS PGothic" charset="0"/>
              </a:rPr>
              <a:t> L,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,xyz) </a:t>
            </a:r>
            <a:r>
              <a:rPr lang="en-US" sz="1800" dirty="0">
                <a:latin typeface="Arial" charset="0"/>
                <a:ea typeface="MS PGothic" charset="0"/>
              </a:rPr>
              <a:t> F</a:t>
            </a:r>
            <a:r>
              <a:rPr lang="en-US" sz="1800" dirty="0">
                <a:latin typeface="Arial" charset="0"/>
                <a:ea typeface="MS PGothic" charset="0"/>
                <a:sym typeface="Symbol" charset="0"/>
              </a:rPr>
              <a:t>, and so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z) </a:t>
            </a:r>
            <a:r>
              <a:rPr lang="en-US" sz="1800" dirty="0">
                <a:latin typeface="Arial" charset="0"/>
                <a:ea typeface="MS PGothic" charset="0"/>
              </a:rPr>
              <a:t> F, </a:t>
            </a:r>
            <a:r>
              <a:rPr lang="en-US" sz="1800" dirty="0">
                <a:latin typeface="Arial" charset="0"/>
                <a:ea typeface="MS PGothic" charset="0"/>
                <a:sym typeface="Symbol" charset="0"/>
              </a:rPr>
              <a:t>for all i ≥ 0. </a:t>
            </a:r>
          </a:p>
          <a:p>
            <a:r>
              <a:rPr lang="en-US" sz="1800" dirty="0">
                <a:latin typeface="Arial" charset="0"/>
                <a:ea typeface="MS PGothic" charset="0"/>
                <a:sym typeface="Symbol" charset="0"/>
              </a:rPr>
              <a:t>Consequently, if w </a:t>
            </a:r>
            <a:r>
              <a:rPr lang="en-US" sz="1800" dirty="0">
                <a:latin typeface="Arial" charset="0"/>
                <a:ea typeface="MS PGothic" charset="0"/>
              </a:rPr>
              <a:t> L, |w|</a:t>
            </a:r>
            <a:r>
              <a:rPr lang="en-US" sz="1800" dirty="0">
                <a:latin typeface="Arial" charset="0"/>
                <a:ea typeface="MS PGothic" charset="0"/>
                <a:sym typeface="Symbol" charset="0"/>
              </a:rPr>
              <a:t>≥N,</a:t>
            </a:r>
            <a:r>
              <a:rPr lang="en-US" sz="1800" dirty="0">
                <a:latin typeface="Arial" charset="0"/>
                <a:ea typeface="MS PGothic" charset="0"/>
              </a:rPr>
              <a:t> </a:t>
            </a:r>
            <a:r>
              <a:rPr lang="en-US" sz="1800" dirty="0">
                <a:latin typeface="Arial" charset="0"/>
                <a:ea typeface="MS PGothic" charset="0"/>
                <a:sym typeface="Symbol" charset="0"/>
              </a:rPr>
              <a:t>then w can be written in the form xyz, where </a:t>
            </a:r>
            <a:br>
              <a:rPr lang="en-US" sz="1800" dirty="0">
                <a:latin typeface="Arial" charset="0"/>
                <a:ea typeface="MS PGothic" charset="0"/>
                <a:sym typeface="Symbol" charset="0"/>
              </a:rPr>
            </a:br>
            <a:r>
              <a:rPr lang="en-US" sz="1800" dirty="0">
                <a:latin typeface="Arial" charset="0"/>
                <a:ea typeface="MS PGothic" charset="0"/>
                <a:sym typeface="Symbol" charset="0"/>
              </a:rPr>
              <a:t>|</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 |y| &gt; 0, and for all i ≥ 0, </a:t>
            </a:r>
            <a:r>
              <a:rPr lang="en-US" sz="1800" dirty="0" err="1">
                <a:latin typeface="Arial" charset="0"/>
                <a:ea typeface="MS PGothic" charset="0"/>
                <a:sym typeface="Symbol" charset="0"/>
              </a:rPr>
              <a:t>xy</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z</a:t>
            </a:r>
            <a:r>
              <a:rPr lang="en-US" sz="1800" dirty="0">
                <a:latin typeface="Arial" charset="0"/>
                <a:ea typeface="MS PGothic" charset="0"/>
                <a:sym typeface="Symbol" charset="0"/>
              </a:rPr>
              <a:t>  L.</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4910FF-F0EF-8843-BF0F-0A62B2907B73}" type="datetime1">
              <a:rPr lang="en-US" smtClean="0"/>
              <a:t>11/27/18</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118</a:t>
            </a:fld>
            <a:endParaRPr lang="en-US"/>
          </a:p>
        </p:txBody>
      </p:sp>
    </p:spTree>
    <p:extLst>
      <p:ext uri="{BB962C8B-B14F-4D97-AF65-F5344CB8AC3E}">
        <p14:creationId xmlns:p14="http://schemas.microsoft.com/office/powerpoint/2010/main" val="6065457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2000" dirty="0">
                <a:latin typeface="Arial" charset="0"/>
                <a:ea typeface="MS PGothic" charset="0"/>
                <a:sym typeface="Symbol" charset="0"/>
              </a:rPr>
              <a:t>Assume L =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n&gt;0 } is regular</a:t>
            </a:r>
          </a:p>
          <a:p>
            <a:r>
              <a:rPr lang="en-US" sz="2000" dirty="0">
                <a:latin typeface="Arial" charset="0"/>
                <a:ea typeface="MS PGothic" charset="0"/>
                <a:sym typeface="Symbol" charset="0"/>
              </a:rPr>
              <a:t>P.L.: Provides N &gt; 0</a:t>
            </a:r>
          </a:p>
          <a:p>
            <a:pPr lvl="1"/>
            <a:r>
              <a:rPr lang="en-US" sz="1800" dirty="0">
                <a:solidFill>
                  <a:srgbClr val="CC3300"/>
                </a:solidFill>
                <a:latin typeface="Arial" charset="0"/>
                <a:ea typeface="MS PGothic" charset="0"/>
                <a:sym typeface="Symbol" charset="0"/>
              </a:rPr>
              <a:t>We CANNOT choose N; that’s the P.L.’s job</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a:t>
            </a:r>
          </a:p>
          <a:p>
            <a:pPr lvl="1"/>
            <a:r>
              <a:rPr lang="en-US" sz="1800" dirty="0">
                <a:solidFill>
                  <a:srgbClr val="004E00"/>
                </a:solidFill>
                <a:latin typeface="Arial" charset="0"/>
                <a:ea typeface="MS PGothic" charset="0"/>
                <a:sym typeface="Symbol" charset="0"/>
              </a:rPr>
              <a:t>We get to select a string in L</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xyz, where |</a:t>
            </a:r>
            <a:r>
              <a:rPr lang="en-US" sz="2000" dirty="0" err="1">
                <a:latin typeface="Arial" charset="0"/>
                <a:ea typeface="MS PGothic" charset="0"/>
                <a:sym typeface="Symbol" charset="0"/>
              </a:rPr>
              <a:t>xy</a:t>
            </a:r>
            <a:r>
              <a:rPr lang="en-US" sz="2000" dirty="0">
                <a:latin typeface="Arial" charset="0"/>
                <a:ea typeface="MS PGothic" charset="0"/>
                <a:sym typeface="Symbol" charset="0"/>
              </a:rPr>
              <a:t>| ≤ N, |y| &gt; 0, and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 </a:t>
            </a:r>
            <a:r>
              <a:rPr lang="en-US" sz="2000" dirty="0" err="1">
                <a:latin typeface="Arial" charset="0"/>
                <a:ea typeface="MS PGothic" charset="0"/>
                <a:sym typeface="Symbol" charset="0"/>
              </a:rPr>
              <a:t>xy</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z</a:t>
            </a:r>
            <a:r>
              <a:rPr lang="en-US" sz="2000" dirty="0">
                <a:latin typeface="Arial" charset="0"/>
                <a:ea typeface="MS PGothic" charset="0"/>
                <a:sym typeface="Symbol" charset="0"/>
              </a:rPr>
              <a:t>  L</a:t>
            </a:r>
          </a:p>
          <a:p>
            <a:pPr lvl="1"/>
            <a:r>
              <a:rPr lang="en-US" sz="1800" dirty="0">
                <a:solidFill>
                  <a:srgbClr val="CC3300"/>
                </a:solidFill>
                <a:latin typeface="Arial" charset="0"/>
                <a:ea typeface="MS PGothic" charset="0"/>
                <a:sym typeface="Symbol" charset="0"/>
              </a:rPr>
              <a:t>We CANNOT choose split</a:t>
            </a:r>
            <a:r>
              <a:rPr lang="en-US" sz="1800" dirty="0">
                <a:solidFill>
                  <a:srgbClr val="7030A0"/>
                </a:solidFill>
                <a:latin typeface="Arial" charset="0"/>
                <a:ea typeface="MS PGothic" charset="0"/>
                <a:sym typeface="Symbol" charset="0"/>
              </a:rPr>
              <a:t>, but P.L. is constrained by N</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a:t>
            </a:r>
          </a:p>
          <a:p>
            <a:pPr lvl="1"/>
            <a:r>
              <a:rPr lang="en-US" sz="1800" dirty="0">
                <a:solidFill>
                  <a:srgbClr val="004E00"/>
                </a:solidFill>
                <a:latin typeface="Arial" charset="0"/>
                <a:ea typeface="MS PGothic" charset="0"/>
                <a:sym typeface="Symbol" charset="0"/>
              </a:rPr>
              <a:t>We have the power here</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 just a consequence of P.L.</a:t>
            </a:r>
            <a:endParaRPr lang="en-US" sz="1800" dirty="0">
              <a:latin typeface="Arial" charset="0"/>
              <a:ea typeface="MS PGothic" charset="0"/>
              <a:sym typeface="Symbol" charset="0"/>
            </a:endParaRPr>
          </a:p>
          <a:p>
            <a:r>
              <a:rPr lang="en-US" sz="2000" dirty="0">
                <a:latin typeface="Arial" charset="0"/>
                <a:ea typeface="MS PGothic" charset="0"/>
                <a:sym typeface="Symbol" charset="0"/>
              </a:rPr>
              <a:t>Our turn: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L; just a consequence of L’s structure</a:t>
            </a:r>
          </a:p>
          <a:p>
            <a:r>
              <a:rPr lang="en-US" sz="2000" dirty="0">
                <a:latin typeface="Arial" charset="0"/>
                <a:ea typeface="MS PGothic" charset="0"/>
                <a:sym typeface="Symbol" charset="0"/>
              </a:rPr>
              <a:t>CONTRADICTION, so L is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regular</a:t>
            </a:r>
          </a:p>
          <a:p>
            <a:endParaRPr lang="en-US" sz="1800" dirty="0">
              <a:latin typeface="Arial" charset="0"/>
              <a:ea typeface="MS PGothic" charset="0"/>
              <a:sym typeface="Symbol" charset="0"/>
            </a:endParaRPr>
          </a:p>
          <a:p>
            <a:endParaRPr lang="en-US" sz="1800" dirty="0">
              <a:latin typeface="Arial" charset="0"/>
              <a:ea typeface="MS PGothic" charset="0"/>
              <a:sym typeface="Symbol" charset="0"/>
            </a:endParaRP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D0CE72-0838-2B4F-8E12-BD00493163AB}" type="datetime1">
              <a:rPr lang="en-US" smtClean="0"/>
              <a:t>11/27/18</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119</a:t>
            </a:fld>
            <a:endParaRPr lang="en-US"/>
          </a:p>
        </p:txBody>
      </p:sp>
    </p:spTree>
    <p:extLst>
      <p:ext uri="{BB962C8B-B14F-4D97-AF65-F5344CB8AC3E}">
        <p14:creationId xmlns:p14="http://schemas.microsoft.com/office/powerpoint/2010/main" val="10961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Notes</a:t>
            </a:r>
          </a:p>
        </p:txBody>
      </p:sp>
      <p:sp>
        <p:nvSpPr>
          <p:cNvPr id="3" name="Content Placeholder 2"/>
          <p:cNvSpPr>
            <a:spLocks noGrp="1"/>
          </p:cNvSpPr>
          <p:nvPr>
            <p:ph idx="1"/>
          </p:nvPr>
        </p:nvSpPr>
        <p:spPr/>
        <p:txBody>
          <a:bodyPr/>
          <a:lstStyle/>
          <a:p>
            <a:pPr eaLnBrk="1" hangingPunct="1"/>
            <a:r>
              <a:rPr lang="en-US" dirty="0">
                <a:latin typeface="Arial" charset="0"/>
                <a:ea typeface="MS PGothic" charset="0"/>
              </a:rPr>
              <a:t>When a slide is presenting a problem set, I will highlight the slide title in </a:t>
            </a:r>
            <a:r>
              <a:rPr lang="en-US" b="1" dirty="0">
                <a:solidFill>
                  <a:srgbClr val="CC3300"/>
                </a:solidFill>
                <a:latin typeface="Arial" charset="0"/>
                <a:ea typeface="MS PGothic" charset="0"/>
              </a:rPr>
              <a:t>Red</a:t>
            </a:r>
          </a:p>
          <a:p>
            <a:pPr eaLnBrk="1" hangingPunct="1"/>
            <a:r>
              <a:rPr lang="en-US" dirty="0">
                <a:latin typeface="Arial" charset="0"/>
                <a:ea typeface="MS PGothic" charset="0"/>
              </a:rPr>
              <a:t>When a topic is not in the text, I will highlight the slide title in </a:t>
            </a:r>
            <a:r>
              <a:rPr lang="en-US" b="1" dirty="0">
                <a:solidFill>
                  <a:srgbClr val="009900"/>
                </a:solidFill>
                <a:latin typeface="Arial" charset="0"/>
                <a:ea typeface="MS PGothic" charset="0"/>
              </a:rPr>
              <a:t>Green</a:t>
            </a:r>
          </a:p>
          <a:p>
            <a:pPr eaLnBrk="1" hangingPunct="1"/>
            <a:r>
              <a:rPr lang="en-US" dirty="0">
                <a:latin typeface="Arial" charset="0"/>
                <a:ea typeface="MS PGothic" charset="0"/>
              </a:rPr>
              <a:t>When a topic is covered either in part or only in exercises in the text, I will highlight the slide title in </a:t>
            </a:r>
            <a:r>
              <a:rPr lang="en-US" b="1" dirty="0">
                <a:solidFill>
                  <a:srgbClr val="0000FF"/>
                </a:solidFill>
                <a:latin typeface="Arial" charset="0"/>
                <a:ea typeface="MS PGothic" charset="0"/>
              </a:rPr>
              <a:t>Blue</a:t>
            </a:r>
            <a:endParaRPr lang="en-US" dirty="0">
              <a:solidFill>
                <a:srgbClr val="0000FF"/>
              </a:solidFill>
              <a:latin typeface="Arial" charset="0"/>
              <a:ea typeface="MS PGothic" charset="0"/>
            </a:endParaRPr>
          </a:p>
          <a:p>
            <a:endParaRPr lang="en-US" dirty="0"/>
          </a:p>
        </p:txBody>
      </p:sp>
      <p:sp>
        <p:nvSpPr>
          <p:cNvPr id="4" name="Date Placeholder 3"/>
          <p:cNvSpPr>
            <a:spLocks noGrp="1"/>
          </p:cNvSpPr>
          <p:nvPr>
            <p:ph type="dt" sz="half" idx="10"/>
          </p:nvPr>
        </p:nvSpPr>
        <p:spPr/>
        <p:txBody>
          <a:bodyPr/>
          <a:lstStyle/>
          <a:p>
            <a:fld id="{7085AD03-D314-AC47-8937-B45AAE1B931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a:t>
            </a:fld>
            <a:endParaRPr lang="en-US"/>
          </a:p>
        </p:txBody>
      </p:sp>
    </p:spTree>
    <p:extLst>
      <p:ext uri="{BB962C8B-B14F-4D97-AF65-F5344CB8AC3E}">
        <p14:creationId xmlns:p14="http://schemas.microsoft.com/office/powerpoint/2010/main" val="1466625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latin typeface="Arial" charset="0"/>
                <a:ea typeface="MS PGothic" charset="0"/>
              </a:rPr>
              <a:t>xwx</a:t>
            </a:r>
            <a:r>
              <a:rPr lang="en-US">
                <a:latin typeface="Arial" charset="0"/>
                <a:ea typeface="MS PGothic" charset="0"/>
              </a:rPr>
              <a:t> is not Regular (PL)</a:t>
            </a:r>
          </a:p>
        </p:txBody>
      </p:sp>
      <p:sp>
        <p:nvSpPr>
          <p:cNvPr id="102403" name="Content Placeholder 2"/>
          <p:cNvSpPr>
            <a:spLocks noGrp="1"/>
          </p:cNvSpPr>
          <p:nvPr>
            <p:ph idx="1"/>
          </p:nvPr>
        </p:nvSpPr>
        <p:spPr/>
        <p:txBody>
          <a:bodyPr/>
          <a:lstStyle/>
          <a:p>
            <a:r>
              <a:rPr lang="en-US" sz="2000" b="1" dirty="0">
                <a:latin typeface="Arial" charset="0"/>
                <a:ea typeface="MS PGothic" charset="0"/>
              </a:rPr>
              <a:t>L = { x w x | </a:t>
            </a:r>
            <a:r>
              <a:rPr lang="en-US" sz="2000" b="1" dirty="0" err="1">
                <a:latin typeface="Arial" charset="0"/>
                <a:ea typeface="MS PGothic" charset="0"/>
              </a:rPr>
              <a:t>x,w</a:t>
            </a:r>
            <a:r>
              <a:rPr lang="en-US" sz="2000" dirty="0">
                <a:latin typeface="Arial" charset="0"/>
                <a:ea typeface="MS PGothic" charset="0"/>
              </a:rPr>
              <a:t>∈</a:t>
            </a:r>
            <a:r>
              <a:rPr lang="en-US" sz="2000" b="1" dirty="0">
                <a:latin typeface="Arial" charset="0"/>
                <a:ea typeface="MS PGothic" charset="0"/>
              </a:rPr>
              <a:t>{</a:t>
            </a:r>
            <a:r>
              <a:rPr lang="en-US" sz="2000" b="1" dirty="0" err="1">
                <a:latin typeface="Arial" charset="0"/>
                <a:ea typeface="MS PGothic" charset="0"/>
              </a:rPr>
              <a:t>a,b</a:t>
            </a:r>
            <a:r>
              <a:rPr lang="en-US" sz="2000" b="1" dirty="0">
                <a:latin typeface="Arial" charset="0"/>
                <a:ea typeface="MS PGothic" charset="0"/>
              </a:rPr>
              <a:t>}+} : </a:t>
            </a:r>
          </a:p>
          <a:p>
            <a:r>
              <a:rPr lang="en-US" sz="1800" dirty="0">
                <a:latin typeface="Arial" charset="0"/>
                <a:ea typeface="MS PGothic" charset="0"/>
              </a:rPr>
              <a:t>Assume that L is Regular.</a:t>
            </a:r>
          </a:p>
          <a:p>
            <a:r>
              <a:rPr lang="en-US" sz="1800" dirty="0">
                <a:latin typeface="Arial" charset="0"/>
                <a:ea typeface="MS PGothic" charset="0"/>
              </a:rPr>
              <a:t>PL:    Let N &gt; 0 be given by the Pumping Lemma.</a:t>
            </a:r>
          </a:p>
          <a:p>
            <a:r>
              <a:rPr lang="en-US" sz="1800" dirty="0">
                <a:latin typeface="Arial" charset="0"/>
                <a:ea typeface="MS PGothic" charset="0"/>
              </a:rPr>
              <a:t>YOU: Let s be a string, s ∈ L, such that s = </a:t>
            </a:r>
            <a:r>
              <a:rPr lang="en-US" sz="1800" dirty="0" err="1">
                <a:latin typeface="Arial" charset="0"/>
                <a:ea typeface="MS PGothic" charset="0"/>
              </a:rPr>
              <a:t>a</a:t>
            </a:r>
            <a:r>
              <a:rPr lang="en-US" sz="1800" baseline="30000" dirty="0" err="1">
                <a:latin typeface="Arial" charset="0"/>
                <a:ea typeface="MS PGothic" charset="0"/>
              </a:rPr>
              <a:t>N</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endParaRPr lang="en-US" sz="1800" dirty="0">
              <a:latin typeface="Arial" charset="0"/>
              <a:ea typeface="MS PGothic" charset="0"/>
            </a:endParaRPr>
          </a:p>
          <a:p>
            <a:r>
              <a:rPr lang="en-US" sz="1800" dirty="0">
                <a:latin typeface="Arial" charset="0"/>
                <a:ea typeface="MS PGothic" charset="0"/>
              </a:rPr>
              <a:t>PL:    Since s ∈ L and |s| ≥ N, s can be split into 3 pieces, s = xyz, such that |</a:t>
            </a:r>
            <a:r>
              <a:rPr lang="en-US" sz="1800" dirty="0" err="1">
                <a:latin typeface="Arial" charset="0"/>
                <a:ea typeface="MS PGothic" charset="0"/>
              </a:rPr>
              <a:t>xy</a:t>
            </a:r>
            <a:r>
              <a:rPr lang="en-US" sz="1800" dirty="0">
                <a:latin typeface="Arial" charset="0"/>
                <a:ea typeface="MS PGothic" charset="0"/>
              </a:rPr>
              <a:t>| ≤ N and |y| &gt; 0 and ∀ </a:t>
            </a:r>
            <a:r>
              <a:rPr lang="en-US" sz="1800" dirty="0" err="1">
                <a:latin typeface="Arial" charset="0"/>
                <a:ea typeface="MS PGothic" charset="0"/>
              </a:rPr>
              <a:t>i</a:t>
            </a:r>
            <a:r>
              <a:rPr lang="en-US" sz="1800" dirty="0">
                <a:latin typeface="Arial" charset="0"/>
                <a:ea typeface="MS PGothic" charset="0"/>
              </a:rPr>
              <a:t> ≥ 0 </a:t>
            </a:r>
            <a:r>
              <a:rPr lang="en-US" sz="1800" dirty="0" err="1">
                <a:latin typeface="Arial" charset="0"/>
                <a:ea typeface="MS PGothic" charset="0"/>
              </a:rPr>
              <a:t>xy</a:t>
            </a:r>
            <a:r>
              <a:rPr lang="en-US" sz="1800" baseline="30000" dirty="0" err="1">
                <a:latin typeface="Arial" charset="0"/>
                <a:ea typeface="MS PGothic" charset="0"/>
              </a:rPr>
              <a:t>i</a:t>
            </a:r>
            <a:r>
              <a:rPr lang="en-US" sz="1800" dirty="0" err="1">
                <a:latin typeface="Arial" charset="0"/>
                <a:ea typeface="MS PGothic" charset="0"/>
              </a:rPr>
              <a:t>z</a:t>
            </a:r>
            <a:r>
              <a:rPr lang="en-US" sz="1800" dirty="0">
                <a:latin typeface="Arial" charset="0"/>
                <a:ea typeface="MS PGothic" charset="0"/>
              </a:rPr>
              <a:t> ∈ L</a:t>
            </a:r>
          </a:p>
          <a:p>
            <a:r>
              <a:rPr lang="en-US" sz="1800" dirty="0">
                <a:latin typeface="Arial" charset="0"/>
                <a:ea typeface="MS PGothic" charset="0"/>
              </a:rPr>
              <a:t>YOU: Choose </a:t>
            </a:r>
            <a:r>
              <a:rPr lang="en-US" sz="1800" dirty="0" err="1">
                <a:latin typeface="Arial" charset="0"/>
                <a:ea typeface="MS PGothic" charset="0"/>
              </a:rPr>
              <a:t>i</a:t>
            </a:r>
            <a:r>
              <a:rPr lang="en-US" sz="1800" dirty="0">
                <a:latin typeface="Arial" charset="0"/>
                <a:ea typeface="MS PGothic" charset="0"/>
              </a:rPr>
              <a:t> = 2</a:t>
            </a:r>
          </a:p>
          <a:p>
            <a:r>
              <a:rPr lang="en-US" sz="1800" dirty="0">
                <a:latin typeface="Arial" charset="0"/>
                <a:ea typeface="MS PGothic" charset="0"/>
              </a:rPr>
              <a:t>PL:    xy</a:t>
            </a:r>
            <a:r>
              <a:rPr lang="en-US" sz="1800" baseline="30000" dirty="0">
                <a:latin typeface="Arial" charset="0"/>
                <a:ea typeface="MS PGothic" charset="0"/>
              </a:rPr>
              <a:t>2</a:t>
            </a:r>
            <a:r>
              <a:rPr lang="en-US" sz="1800" dirty="0">
                <a:latin typeface="Arial" charset="0"/>
                <a:ea typeface="MS PGothic" charset="0"/>
              </a:rPr>
              <a:t>z = </a:t>
            </a:r>
            <a:r>
              <a:rPr lang="en-US" sz="1800" dirty="0" err="1">
                <a:latin typeface="Arial" charset="0"/>
                <a:ea typeface="MS PGothic" charset="0"/>
              </a:rPr>
              <a:t>xyyz</a:t>
            </a:r>
            <a:r>
              <a:rPr lang="en-US" sz="1800" dirty="0">
                <a:latin typeface="Arial" charset="0"/>
                <a:ea typeface="MS PGothic" charset="0"/>
              </a:rPr>
              <a:t> ∈ L </a:t>
            </a:r>
          </a:p>
          <a:p>
            <a:r>
              <a:rPr lang="en-US" sz="1800" dirty="0">
                <a:latin typeface="Arial" charset="0"/>
                <a:ea typeface="MS PGothic" charset="0"/>
              </a:rPr>
              <a:t>Thus, </a:t>
            </a:r>
            <a:r>
              <a:rPr lang="en-US" sz="1800" dirty="0" err="1">
                <a:latin typeface="Arial" charset="0"/>
                <a:ea typeface="MS PGothic" charset="0"/>
              </a:rPr>
              <a:t>a</a:t>
            </a:r>
            <a:r>
              <a:rPr lang="en-US" sz="1800" baseline="30000" dirty="0" err="1">
                <a:latin typeface="Arial" charset="0"/>
                <a:ea typeface="MS PGothic" charset="0"/>
              </a:rPr>
              <a:t>N</a:t>
            </a:r>
            <a:r>
              <a:rPr lang="en-US" sz="1800" baseline="30000" dirty="0">
                <a:latin typeface="Arial" charset="0"/>
                <a:ea typeface="MS PGothic" charset="0"/>
              </a:rPr>
              <a:t> + |</a:t>
            </a:r>
            <a:r>
              <a:rPr lang="en-US" sz="1800" baseline="30000" dirty="0" err="1">
                <a:latin typeface="Arial" charset="0"/>
                <a:ea typeface="MS PGothic" charset="0"/>
              </a:rPr>
              <a:t>y|</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r>
              <a:rPr lang="en-US" sz="1800" dirty="0">
                <a:latin typeface="Arial" charset="0"/>
                <a:ea typeface="MS PGothic" charset="0"/>
              </a:rPr>
              <a:t> would be in L, but this is not so since N+|y| ≠ N</a:t>
            </a:r>
          </a:p>
          <a:p>
            <a:r>
              <a:rPr lang="en-US" sz="1800" dirty="0">
                <a:latin typeface="Arial" charset="0"/>
                <a:ea typeface="MS PGothic" charset="0"/>
              </a:rPr>
              <a:t>We have arrived at a contradiction.</a:t>
            </a:r>
          </a:p>
          <a:p>
            <a:r>
              <a:rPr lang="en-US" sz="1800" dirty="0">
                <a:latin typeface="Arial" charset="0"/>
                <a:ea typeface="MS PGothic" charset="0"/>
              </a:rPr>
              <a:t>Therefore L is not Regular.</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C35962-1190-9441-BF4A-C8BAAE9F4BBA}" type="datetime1">
              <a:rPr lang="en-US" smtClean="0"/>
              <a:t>11/27/18</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120</a:t>
            </a:fld>
            <a:endParaRPr lang="en-US"/>
          </a:p>
        </p:txBody>
      </p:sp>
    </p:spTree>
    <p:extLst>
      <p:ext uri="{BB962C8B-B14F-4D97-AF65-F5344CB8AC3E}">
        <p14:creationId xmlns:p14="http://schemas.microsoft.com/office/powerpoint/2010/main" val="19086599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dirty="0" err="1">
                <a:ea typeface="MS PGothic" charset="0"/>
              </a:rPr>
              <a:t>a</a:t>
            </a:r>
            <a:r>
              <a:rPr lang="en-US" baseline="30000" dirty="0" err="1">
                <a:ea typeface="MS PGothic" charset="0"/>
              </a:rPr>
              <a:t>Fib</a:t>
            </a:r>
            <a:r>
              <a:rPr lang="en-US" baseline="30000" dirty="0">
                <a:ea typeface="MS PGothic" charset="0"/>
              </a:rPr>
              <a:t>(k)</a:t>
            </a:r>
            <a:r>
              <a:rPr lang="en-US" dirty="0">
                <a:ea typeface="MS PGothic" charset="0"/>
              </a:rPr>
              <a:t> is </a:t>
            </a:r>
            <a:r>
              <a:rPr lang="en-US" dirty="0">
                <a:latin typeface="Arial" charset="0"/>
                <a:ea typeface="MS PGothic" charset="0"/>
              </a:rPr>
              <a:t>not Regular (PL)</a:t>
            </a:r>
          </a:p>
        </p:txBody>
      </p:sp>
      <p:sp>
        <p:nvSpPr>
          <p:cNvPr id="102403" name="Content Placeholder 2"/>
          <p:cNvSpPr>
            <a:spLocks noGrp="1"/>
          </p:cNvSpPr>
          <p:nvPr>
            <p:ph idx="1"/>
          </p:nvPr>
        </p:nvSpPr>
        <p:spPr/>
        <p:txBody>
          <a:bodyPr/>
          <a:lstStyle/>
          <a:p>
            <a:r>
              <a:rPr lang="pl-PL" sz="2000" b="1" dirty="0">
                <a:latin typeface="Arial" charset="0"/>
                <a:ea typeface="MS PGothic" charset="0"/>
              </a:rPr>
              <a:t>L = {</a:t>
            </a:r>
            <a:r>
              <a:rPr lang="en-US" sz="2000" b="1" dirty="0" err="1">
                <a:ea typeface="MS PGothic" charset="0"/>
              </a:rPr>
              <a:t>a</a:t>
            </a:r>
            <a:r>
              <a:rPr lang="en-US" sz="2000" b="1" baseline="30000" dirty="0" err="1">
                <a:ea typeface="MS PGothic" charset="0"/>
              </a:rPr>
              <a:t>Fib</a:t>
            </a:r>
            <a:r>
              <a:rPr lang="en-US" sz="2000" b="1" baseline="30000" dirty="0">
                <a:ea typeface="MS PGothic" charset="0"/>
              </a:rPr>
              <a:t>(k) </a:t>
            </a:r>
            <a:r>
              <a:rPr lang="en-US" sz="2000" b="1" dirty="0">
                <a:ea typeface="MS PGothic" charset="0"/>
              </a:rPr>
              <a:t>| k&gt;0</a:t>
            </a:r>
            <a:r>
              <a:rPr lang="pl-PL" sz="2000" b="1" dirty="0">
                <a:latin typeface="Arial" charset="0"/>
                <a:ea typeface="MS PGothic" charset="0"/>
              </a:rPr>
              <a:t>} : </a:t>
            </a:r>
          </a:p>
          <a:p>
            <a:r>
              <a:rPr lang="en-US" sz="1800" dirty="0"/>
              <a:t>Assume that L is regular</a:t>
            </a:r>
            <a:endParaRPr lang="en-US" sz="1600" dirty="0"/>
          </a:p>
          <a:p>
            <a:r>
              <a:rPr lang="en-US" sz="1800" dirty="0"/>
              <a:t>Let N be the positive integer given by the Pumping Lemma</a:t>
            </a:r>
            <a:endParaRPr lang="en-US" sz="1600" dirty="0"/>
          </a:p>
          <a:p>
            <a:r>
              <a:rPr lang="en-US" sz="1800" dirty="0"/>
              <a:t>Let </a:t>
            </a:r>
            <a:r>
              <a:rPr lang="en-US" sz="1800" i="1" dirty="0"/>
              <a:t>s</a:t>
            </a:r>
            <a:r>
              <a:rPr lang="en-US" sz="1800" dirty="0"/>
              <a:t> be a string </a:t>
            </a:r>
            <a:r>
              <a:rPr lang="en-US" sz="1800" b="1" dirty="0"/>
              <a:t>s = </a:t>
            </a:r>
            <a:r>
              <a:rPr lang="en-US" sz="1800" b="1" dirty="0" err="1"/>
              <a:t>a</a:t>
            </a:r>
            <a:r>
              <a:rPr lang="en-US" sz="1800" b="1" baseline="30000" dirty="0" err="1">
                <a:ea typeface="MS PGothic" charset="0"/>
              </a:rPr>
              <a:t>Fib</a:t>
            </a:r>
            <a:r>
              <a:rPr lang="en-US" sz="1800" b="1" baseline="30000" dirty="0">
                <a:ea typeface="MS PGothic" charset="0"/>
              </a:rPr>
              <a:t>(N+3)</a:t>
            </a:r>
            <a:r>
              <a:rPr lang="en-US" sz="1800" b="1" dirty="0">
                <a:sym typeface="Symbol"/>
              </a:rPr>
              <a:t></a:t>
            </a:r>
            <a:r>
              <a:rPr lang="en-US" sz="1800" b="1" dirty="0"/>
              <a:t> L</a:t>
            </a:r>
            <a:endParaRPr lang="en-US" sz="1600" b="1" dirty="0"/>
          </a:p>
          <a:p>
            <a:r>
              <a:rPr lang="en-US" sz="1800" dirty="0"/>
              <a:t>Since </a:t>
            </a:r>
            <a:r>
              <a:rPr lang="en-US" sz="1800" i="1" dirty="0"/>
              <a:t>s</a:t>
            </a:r>
            <a:r>
              <a:rPr lang="en-US" sz="1800" dirty="0"/>
              <a:t> </a:t>
            </a:r>
            <a:r>
              <a:rPr lang="en-US" sz="1800" dirty="0">
                <a:sym typeface="Symbol"/>
              </a:rPr>
              <a:t></a:t>
            </a:r>
            <a:r>
              <a:rPr lang="en-US" sz="1800" dirty="0"/>
              <a:t> L and |s| ≥ N (Fib(N+3)&gt;N in all cases; actually Fib(N+2)&gt;N as well), s is split by PL into xyz, where |</a:t>
            </a:r>
            <a:r>
              <a:rPr lang="en-US" sz="1800" dirty="0" err="1"/>
              <a:t>xy</a:t>
            </a:r>
            <a:r>
              <a:rPr lang="en-US" sz="1800" dirty="0"/>
              <a:t>| ≤ N  and |y| &gt; 0 and for all </a:t>
            </a:r>
            <a:r>
              <a:rPr lang="en-US" sz="1800" dirty="0" err="1"/>
              <a:t>i</a:t>
            </a:r>
            <a:r>
              <a:rPr lang="en-US" sz="1800" dirty="0"/>
              <a:t> ≥ 0, </a:t>
            </a:r>
            <a:r>
              <a:rPr lang="en-US" sz="1800" dirty="0" err="1"/>
              <a:t>xy</a:t>
            </a:r>
            <a:r>
              <a:rPr lang="en-US" sz="1800" baseline="30000" dirty="0" err="1"/>
              <a:t>i</a:t>
            </a:r>
            <a:r>
              <a:rPr lang="en-US" sz="1800" dirty="0" err="1"/>
              <a:t>z</a:t>
            </a:r>
            <a:r>
              <a:rPr lang="en-US" sz="1800" dirty="0"/>
              <a:t> </a:t>
            </a:r>
            <a:r>
              <a:rPr lang="en-US" sz="1800" dirty="0">
                <a:sym typeface="Symbol"/>
              </a:rPr>
              <a:t></a:t>
            </a:r>
            <a:r>
              <a:rPr lang="en-US" sz="1800" dirty="0"/>
              <a:t> L</a:t>
            </a:r>
            <a:endParaRPr lang="en-US" sz="1600" dirty="0"/>
          </a:p>
          <a:p>
            <a:r>
              <a:rPr lang="en-US" sz="1800" dirty="0"/>
              <a:t>We choose </a:t>
            </a:r>
            <a:r>
              <a:rPr lang="en-US" sz="1800" dirty="0" err="1"/>
              <a:t>i</a:t>
            </a:r>
            <a:r>
              <a:rPr lang="en-US" sz="1800" dirty="0"/>
              <a:t> = 2; by PL: xy</a:t>
            </a:r>
            <a:r>
              <a:rPr lang="en-US" sz="1800" baseline="30000" dirty="0"/>
              <a:t>2</a:t>
            </a:r>
            <a:r>
              <a:rPr lang="en-US" sz="1800" dirty="0"/>
              <a:t>z = </a:t>
            </a:r>
            <a:r>
              <a:rPr lang="en-US" sz="1800" dirty="0" err="1"/>
              <a:t>xyyz</a:t>
            </a:r>
            <a:r>
              <a:rPr lang="en-US" sz="1800" dirty="0">
                <a:sym typeface="Symbol"/>
              </a:rPr>
              <a:t></a:t>
            </a:r>
            <a:r>
              <a:rPr lang="en-US" sz="1800" dirty="0"/>
              <a:t> L</a:t>
            </a:r>
            <a:endParaRPr lang="en-US" sz="1600" dirty="0"/>
          </a:p>
          <a:p>
            <a:r>
              <a:rPr lang="en-US" sz="1800" dirty="0"/>
              <a:t>Thus, </a:t>
            </a:r>
            <a:r>
              <a:rPr lang="en-US" sz="1800" dirty="0" err="1"/>
              <a:t>a</a:t>
            </a:r>
            <a:r>
              <a:rPr lang="en-US" sz="1800" baseline="30000" dirty="0" err="1"/>
              <a:t>Fib</a:t>
            </a:r>
            <a:r>
              <a:rPr lang="en-US" sz="1800" baseline="30000" dirty="0"/>
              <a:t>(N+3)+|y|</a:t>
            </a:r>
            <a:r>
              <a:rPr lang="en-US" sz="1800" dirty="0"/>
              <a:t> would be </a:t>
            </a:r>
            <a:r>
              <a:rPr lang="en-US" sz="1800" dirty="0">
                <a:sym typeface="Symbol"/>
              </a:rPr>
              <a:t></a:t>
            </a:r>
            <a:r>
              <a:rPr lang="en-US" sz="1800" dirty="0"/>
              <a:t> L. This means that there is a Fibonacci number between Fib(N+3) and Fib(N+3)+N, but the smallest Fibonacci greater than Fib(N+3) is Fib(N+3)+Fib(N+2) and Fib(N+2)&gt;N</a:t>
            </a:r>
            <a:br>
              <a:rPr lang="en-US" sz="1800" dirty="0"/>
            </a:br>
            <a:r>
              <a:rPr lang="en-US" sz="1800" dirty="0"/>
              <a:t>This is a contradiction, therefore L is not regular  ■</a:t>
            </a:r>
          </a:p>
          <a:p>
            <a:r>
              <a:rPr lang="en-US" sz="1800" dirty="0"/>
              <a:t>Note: Using values less than N+3 could be dangerous because N could be 1 and both Fib(2) and Fib(3) are within N (1) of Fib(1).</a:t>
            </a:r>
            <a:endParaRPr lang="en-US" sz="1600" dirty="0"/>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9D7D9-7E71-D245-921C-F1620616D683}" type="datetime1">
              <a:rPr lang="en-US" smtClean="0"/>
              <a:t>11/27/18</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121</a:t>
            </a:fld>
            <a:endParaRPr lang="en-US"/>
          </a:p>
        </p:txBody>
      </p:sp>
    </p:spTree>
    <p:extLst>
      <p:ext uri="{BB962C8B-B14F-4D97-AF65-F5344CB8AC3E}">
        <p14:creationId xmlns:p14="http://schemas.microsoft.com/office/powerpoint/2010/main" val="18837712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Arial" charset="0"/>
                <a:ea typeface="MS PGothic" charset="0"/>
              </a:rPr>
              <a:t>Pumping Lemma Problems</a:t>
            </a:r>
          </a:p>
        </p:txBody>
      </p:sp>
      <p:sp>
        <p:nvSpPr>
          <p:cNvPr id="89091" name="Content Placeholder 2"/>
          <p:cNvSpPr>
            <a:spLocks noGrp="1"/>
          </p:cNvSpPr>
          <p:nvPr>
            <p:ph idx="1"/>
          </p:nvPr>
        </p:nvSpPr>
        <p:spPr/>
        <p:txBody>
          <a:bodyPr/>
          <a:lstStyle/>
          <a:p>
            <a:r>
              <a:rPr lang="en-US">
                <a:latin typeface="Arial" charset="0"/>
                <a:ea typeface="MS PGothic" charset="0"/>
              </a:rPr>
              <a:t>Use the Pumping Lemma to show each of the following is not regular</a:t>
            </a:r>
          </a:p>
          <a:p>
            <a:pPr marL="971550" lvl="1" indent="-514350"/>
            <a:r>
              <a:rPr lang="en-US">
                <a:latin typeface="Arial" charset="0"/>
                <a:ea typeface="MS PGothic" charset="0"/>
              </a:rPr>
              <a:t>{ 0</a:t>
            </a:r>
            <a:r>
              <a:rPr lang="en-US" baseline="30000">
                <a:latin typeface="Arial" charset="0"/>
                <a:ea typeface="MS PGothic" charset="0"/>
              </a:rPr>
              <a:t>m</a:t>
            </a:r>
            <a:r>
              <a:rPr lang="en-US">
                <a:latin typeface="Arial" charset="0"/>
                <a:ea typeface="MS PGothic" charset="0"/>
              </a:rPr>
              <a:t> 1</a:t>
            </a:r>
            <a:r>
              <a:rPr lang="en-US" baseline="30000">
                <a:latin typeface="Arial" charset="0"/>
                <a:ea typeface="MS PGothic" charset="0"/>
              </a:rPr>
              <a:t>2n</a:t>
            </a:r>
            <a:r>
              <a:rPr lang="en-US">
                <a:latin typeface="Arial" charset="0"/>
                <a:ea typeface="MS PGothic" charset="0"/>
              </a:rPr>
              <a:t> | m </a:t>
            </a:r>
            <a:r>
              <a:rPr lang="en-US">
                <a:latin typeface="Arial" charset="0"/>
                <a:ea typeface="MS PGothic" charset="0"/>
                <a:sym typeface="Symbol" charset="0"/>
              </a:rPr>
              <a:t></a:t>
            </a:r>
            <a:r>
              <a:rPr lang="en-US">
                <a:latin typeface="Arial" charset="0"/>
                <a:ea typeface="MS PGothic" charset="0"/>
              </a:rPr>
              <a:t> n }</a:t>
            </a:r>
          </a:p>
          <a:p>
            <a:pPr marL="971550" lvl="1" indent="-514350"/>
            <a:r>
              <a:rPr lang="en-US">
                <a:latin typeface="Arial" charset="0"/>
                <a:ea typeface="MS PGothic" charset="0"/>
              </a:rPr>
              <a:t>{ </a:t>
            </a:r>
            <a:r>
              <a:rPr lang="en-US" err="1">
                <a:latin typeface="Arial" charset="0"/>
                <a:ea typeface="MS PGothic" charset="0"/>
              </a:rPr>
              <a:t>ww</a:t>
            </a:r>
            <a:r>
              <a:rPr lang="en-US" baseline="30000" err="1">
                <a:latin typeface="Arial" charset="0"/>
                <a:ea typeface="MS PGothic" charset="0"/>
              </a:rPr>
              <a:t>R</a:t>
            </a:r>
            <a:r>
              <a:rPr lang="en-US">
                <a:latin typeface="Arial" charset="0"/>
                <a:ea typeface="MS PGothic" charset="0"/>
              </a:rPr>
              <a:t> |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p>
          <a:p>
            <a:pPr marL="971550" lvl="1" indent="-514350"/>
            <a:r>
              <a:rPr lang="en-US">
                <a:latin typeface="Arial" charset="0"/>
                <a:ea typeface="MS PGothic" charset="0"/>
                <a:sym typeface="Symbol" charset="0"/>
              </a:rPr>
              <a:t>{ 1</a:t>
            </a:r>
            <a:r>
              <a:rPr lang="en-US" baseline="30000">
                <a:latin typeface="Arial" charset="0"/>
                <a:ea typeface="MS PGothic" charset="0"/>
                <a:sym typeface="Symbol" charset="0"/>
              </a:rPr>
              <a:t>n</a:t>
            </a:r>
            <a:r>
              <a:rPr lang="en-US" baseline="50000">
                <a:latin typeface="Arial" charset="0"/>
                <a:ea typeface="MS PGothic" charset="0"/>
                <a:sym typeface="Symbol" charset="0"/>
              </a:rPr>
              <a:t>2</a:t>
            </a:r>
            <a:r>
              <a:rPr lang="en-US">
                <a:latin typeface="Arial" charset="0"/>
                <a:ea typeface="MS PGothic" charset="0"/>
                <a:sym typeface="Symbol" charset="0"/>
              </a:rPr>
              <a:t> | n &gt; 0 }</a:t>
            </a:r>
          </a:p>
          <a:p>
            <a:pPr marL="971550" lvl="1" indent="-514350"/>
            <a:r>
              <a:rPr lang="en-US">
                <a:latin typeface="Arial" charset="0"/>
                <a:ea typeface="MS PGothic" charset="0"/>
                <a:sym typeface="Symbol" charset="0"/>
              </a:rPr>
              <a:t>{ </a:t>
            </a:r>
            <a:r>
              <a:rPr lang="en-US" err="1">
                <a:latin typeface="Arial" charset="0"/>
                <a:ea typeface="MS PGothic" charset="0"/>
                <a:sym typeface="Symbol" charset="0"/>
              </a:rPr>
              <a:t>ww</a:t>
            </a:r>
            <a:r>
              <a:rPr lang="en-US">
                <a:latin typeface="Arial" charset="0"/>
                <a:ea typeface="MS PGothic" charset="0"/>
                <a:sym typeface="Symbol" charset="0"/>
              </a:rPr>
              <a:t> </a:t>
            </a:r>
            <a:r>
              <a:rPr lang="en-US">
                <a:latin typeface="Arial" charset="0"/>
                <a:ea typeface="MS PGothic" charset="0"/>
              </a:rPr>
              <a:t>|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endParaRPr lang="en-US">
              <a:latin typeface="Arial" charset="0"/>
              <a:ea typeface="MS PGothic" charset="0"/>
            </a:endParaRPr>
          </a:p>
        </p:txBody>
      </p:sp>
      <p:sp>
        <p:nvSpPr>
          <p:cNvPr id="890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65CD6F-9A58-F340-8E10-E74015EDA7FB}" type="datetime1">
              <a:rPr lang="en-US" smtClean="0"/>
              <a:t>11/27/18</a:t>
            </a:fld>
            <a:endParaRPr lang="en-US"/>
          </a:p>
        </p:txBody>
      </p:sp>
      <p:sp>
        <p:nvSpPr>
          <p:cNvPr id="89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90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4DDC27-95A9-A04E-8EDD-424D6EC34787}" type="slidenum">
              <a:rPr lang="en-US"/>
              <a:pPr/>
              <a:t>122</a:t>
            </a:fld>
            <a:endParaRPr lang="en-US"/>
          </a:p>
        </p:txBody>
      </p:sp>
    </p:spTree>
    <p:extLst>
      <p:ext uri="{BB962C8B-B14F-4D97-AF65-F5344CB8AC3E}">
        <p14:creationId xmlns:p14="http://schemas.microsoft.com/office/powerpoint/2010/main" val="1926465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Theorem</a:t>
            </a:r>
          </a:p>
        </p:txBody>
      </p:sp>
      <p:sp>
        <p:nvSpPr>
          <p:cNvPr id="100355" name="Content Placeholder 2"/>
          <p:cNvSpPr>
            <a:spLocks noGrp="1"/>
          </p:cNvSpPr>
          <p:nvPr>
            <p:ph idx="1"/>
          </p:nvPr>
        </p:nvSpPr>
        <p:spPr/>
        <p:txBody>
          <a:bodyPr/>
          <a:lstStyle/>
          <a:p>
            <a:pPr marL="0" indent="0">
              <a:buFontTx/>
              <a:buNone/>
            </a:pPr>
            <a:r>
              <a:rPr lang="en-US" sz="2400">
                <a:latin typeface="Arial" charset="0"/>
                <a:ea typeface="MS PGothic" charset="0"/>
                <a:sym typeface="Symbol" charset="0"/>
              </a:rPr>
              <a:t>The following are equivalent:</a:t>
            </a:r>
          </a:p>
          <a:p>
            <a:pPr marL="466725" indent="-466725">
              <a:buFontTx/>
              <a:buAutoNum type="arabicPeriod"/>
            </a:pPr>
            <a:r>
              <a:rPr lang="en-US" sz="2400">
                <a:latin typeface="Arial" charset="0"/>
                <a:ea typeface="MS PGothic" charset="0"/>
                <a:sym typeface="Symbol" charset="0"/>
              </a:rPr>
              <a:t>L is accepted by some DFA</a:t>
            </a:r>
          </a:p>
          <a:p>
            <a:pPr marL="466725" indent="-466725">
              <a:buFontTx/>
              <a:buAutoNum type="arabicPeriod"/>
            </a:pPr>
            <a:r>
              <a:rPr lang="en-US" sz="2400">
                <a:latin typeface="Arial" charset="0"/>
                <a:ea typeface="MS PGothic" charset="0"/>
                <a:sym typeface="Symbol" charset="0"/>
              </a:rPr>
              <a:t>L is the union of some of the classes of a right invariant equivalence relation, R, of finite index.</a:t>
            </a:r>
          </a:p>
          <a:p>
            <a:pPr marL="466725" indent="-466725">
              <a:buFontTx/>
              <a:buAutoNum type="arabicPeriod"/>
            </a:pPr>
            <a:r>
              <a:rPr lang="en-US" sz="2400">
                <a:latin typeface="Arial" charset="0"/>
                <a:ea typeface="MS PGothic" charset="0"/>
                <a:sym typeface="Symbol" charset="0"/>
              </a:rPr>
              <a:t>The specific right invariance equivalence relation </a:t>
            </a:r>
            <a:br>
              <a:rPr lang="en-US" sz="2400">
                <a:latin typeface="Arial" charset="0"/>
                <a:ea typeface="MS PGothic" charset="0"/>
                <a:sym typeface="Symbol" charset="0"/>
              </a:rPr>
            </a:br>
            <a:r>
              <a:rPr lang="en-US" sz="2400">
                <a:latin typeface="Arial" charset="0"/>
                <a:ea typeface="MS PGothic" charset="0"/>
                <a:sym typeface="Symbol" charset="0"/>
              </a:rPr>
              <a:t>R</a:t>
            </a:r>
            <a:r>
              <a:rPr lang="en-US" sz="2400" baseline="-25000">
                <a:latin typeface="Arial" charset="0"/>
                <a:ea typeface="MS PGothic" charset="0"/>
                <a:sym typeface="Symbol" charset="0"/>
              </a:rPr>
              <a:t>L</a:t>
            </a:r>
            <a:r>
              <a:rPr lang="en-US" sz="2400">
                <a:latin typeface="Arial" charset="0"/>
                <a:ea typeface="MS PGothic" charset="0"/>
                <a:sym typeface="Symbol" charset="0"/>
              </a:rPr>
              <a:t>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z [ </a:t>
            </a:r>
            <a:r>
              <a:rPr lang="en-US" sz="2400" err="1">
                <a:latin typeface="Arial" charset="0"/>
                <a:ea typeface="MS PGothic" charset="0"/>
                <a:sym typeface="Symbol" charset="0"/>
              </a:rPr>
              <a:t>xz</a:t>
            </a:r>
            <a:r>
              <a:rPr lang="en-US" sz="2400">
                <a:latin typeface="Arial" charset="0"/>
                <a:ea typeface="MS PGothic" charset="0"/>
                <a:sym typeface="Symbol" charset="0"/>
              </a:rPr>
              <a:t>  L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 L ]</a:t>
            </a:r>
            <a:br>
              <a:rPr lang="en-US" sz="2400">
                <a:latin typeface="Arial" charset="0"/>
                <a:ea typeface="MS PGothic" charset="0"/>
                <a:sym typeface="Symbol" charset="0"/>
              </a:rPr>
            </a:br>
            <a:r>
              <a:rPr lang="en-US" sz="2400">
                <a:latin typeface="Arial" charset="0"/>
                <a:ea typeface="MS PGothic" charset="0"/>
                <a:sym typeface="Symbol" charset="0"/>
              </a:rPr>
              <a:t>has finite index</a:t>
            </a:r>
          </a:p>
          <a:p>
            <a:pPr marL="0" indent="0">
              <a:buFontTx/>
              <a:buNone/>
            </a:pPr>
            <a:r>
              <a:rPr lang="en-US" sz="2400">
                <a:latin typeface="Arial" charset="0"/>
                <a:ea typeface="MS PGothic" charset="0"/>
                <a:sym typeface="Symbol" charset="0"/>
              </a:rPr>
              <a:t>Definition. R is a right invariant equivalence relation </a:t>
            </a:r>
            <a:r>
              <a:rPr lang="en-US" sz="2400" err="1">
                <a:latin typeface="Arial" charset="0"/>
                <a:ea typeface="MS PGothic" charset="0"/>
                <a:sym typeface="Symbol" charset="0"/>
              </a:rPr>
              <a:t>iff</a:t>
            </a:r>
            <a:r>
              <a:rPr lang="en-US" sz="2400">
                <a:latin typeface="Arial" charset="0"/>
                <a:ea typeface="MS PGothic" charset="0"/>
                <a:sym typeface="Symbol" charset="0"/>
              </a:rPr>
              <a:t> R is an equivalence relation and z [ x R y implies </a:t>
            </a:r>
            <a:r>
              <a:rPr lang="en-US" sz="2400" err="1">
                <a:latin typeface="Arial" charset="0"/>
                <a:ea typeface="MS PGothic" charset="0"/>
                <a:sym typeface="Symbol" charset="0"/>
              </a:rPr>
              <a:t>xz</a:t>
            </a:r>
            <a:r>
              <a:rPr lang="en-US" sz="2400">
                <a:latin typeface="Arial" charset="0"/>
                <a:ea typeface="MS PGothic" charset="0"/>
                <a:sym typeface="Symbol" charset="0"/>
              </a:rPr>
              <a:t> R </a:t>
            </a:r>
            <a:r>
              <a:rPr lang="en-US" sz="2400" err="1">
                <a:latin typeface="Arial" charset="0"/>
                <a:ea typeface="MS PGothic" charset="0"/>
                <a:sym typeface="Symbol" charset="0"/>
              </a:rPr>
              <a:t>yz</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Note: This is only meaningful for relations over strings.</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95385D-CB98-254F-A384-3C596D292B4A}" type="datetime1">
              <a:rPr lang="en-US" smtClean="0"/>
              <a:t>11/27/18</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1 ⇒ 2</a:t>
            </a:r>
          </a:p>
        </p:txBody>
      </p:sp>
      <p:sp>
        <p:nvSpPr>
          <p:cNvPr id="100355" name="Content Placeholder 2"/>
          <p:cNvSpPr>
            <a:spLocks noGrp="1"/>
          </p:cNvSpPr>
          <p:nvPr>
            <p:ph idx="1"/>
          </p:nvPr>
        </p:nvSpPr>
        <p:spPr/>
        <p:txBody>
          <a:bodyPr/>
          <a:lstStyle/>
          <a:p>
            <a:pPr marL="466725" indent="-466725">
              <a:buFontTx/>
              <a:buAutoNum type="arabicPeriod"/>
            </a:pPr>
            <a:r>
              <a:rPr lang="en-US" sz="2400">
                <a:latin typeface="Arial" charset="0"/>
                <a:ea typeface="MS PGothic" charset="0"/>
                <a:sym typeface="Symbol" charset="0"/>
              </a:rPr>
              <a:t>Assume L is accepted by some DFA, </a:t>
            </a:r>
            <a:r>
              <a:rPr lang="en-US" sz="2400">
                <a:latin typeface="Arial" charset="0"/>
                <a:ea typeface="MS PGothic" charset="0"/>
              </a:rPr>
              <a:t>A = (Q,Σ,δ,q</a:t>
            </a:r>
            <a:r>
              <a:rPr lang="en-US" sz="2400" baseline="-25000">
                <a:latin typeface="Arial" charset="0"/>
                <a:ea typeface="MS PGothic" charset="0"/>
              </a:rPr>
              <a:t>1</a:t>
            </a:r>
            <a:r>
              <a:rPr lang="en-US" sz="2400">
                <a:latin typeface="Arial" charset="0"/>
                <a:ea typeface="MS PGothic" charset="0"/>
              </a:rPr>
              <a:t>,F) </a:t>
            </a:r>
            <a:endParaRPr lang="en-US" sz="2400">
              <a:latin typeface="Arial" charset="0"/>
              <a:ea typeface="MS PGothic" charset="0"/>
              <a:sym typeface="Symbol" charset="0"/>
            </a:endParaRPr>
          </a:p>
          <a:p>
            <a:pPr marL="466725" indent="-466725">
              <a:buFontTx/>
              <a:buAutoNum type="arabicPeriod"/>
            </a:pPr>
            <a:r>
              <a:rPr lang="en-US" sz="2400">
                <a:latin typeface="Arial" charset="0"/>
                <a:ea typeface="MS PGothic" charset="0"/>
                <a:sym typeface="Symbol" charset="0"/>
              </a:rPr>
              <a:t>Define R</a:t>
            </a:r>
            <a:r>
              <a:rPr lang="en-US" sz="2400" baseline="-25000">
                <a:latin typeface="Arial" charset="0"/>
                <a:ea typeface="MS PGothic" charset="0"/>
                <a:sym typeface="Symbol" charset="0"/>
              </a:rPr>
              <a:t>A</a:t>
            </a:r>
            <a:r>
              <a:rPr lang="en-US" sz="2400">
                <a:latin typeface="Arial" charset="0"/>
                <a:ea typeface="MS PGothic" charset="0"/>
                <a:sym typeface="Symbol" charset="0"/>
              </a:rPr>
              <a:t> by x R</a:t>
            </a:r>
            <a:r>
              <a:rPr lang="en-US" sz="2400" baseline="-25000">
                <a:latin typeface="Arial" charset="0"/>
                <a:ea typeface="MS PGothic" charset="0"/>
                <a:sym typeface="Symbol" charset="0"/>
              </a:rPr>
              <a:t>A</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First, R</a:t>
            </a:r>
            <a:r>
              <a:rPr lang="en-US" sz="2400" baseline="-25000">
                <a:latin typeface="Arial" charset="0"/>
                <a:ea typeface="MS PGothic" charset="0"/>
                <a:sym typeface="Symbol" charset="0"/>
              </a:rPr>
              <a:t>A</a:t>
            </a:r>
            <a:r>
              <a:rPr lang="en-US" sz="2400">
                <a:latin typeface="Arial" charset="0"/>
                <a:ea typeface="MS PGothic" charset="0"/>
                <a:sym typeface="Symbol" charset="0"/>
              </a:rPr>
              <a:t> is defined by equality and so is obviously an equivalence relation (Clearly if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then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because A is deterministic. Moreover if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then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just by letting z = </a:t>
            </a:r>
            <a:r>
              <a:rPr lang="en-US" sz="2400">
                <a:latin typeface="Symbol" charset="2"/>
                <a:ea typeface="Symbol" charset="2"/>
                <a:cs typeface="Symbol" charset="2"/>
                <a:sym typeface="Symbol" charset="0"/>
              </a:rPr>
              <a:t>l</a:t>
            </a:r>
            <a:r>
              <a:rPr lang="en-US" sz="2400">
                <a:latin typeface="Arial" charset="0"/>
                <a:ea typeface="MS PGothic" charset="0"/>
                <a:sym typeface="Symbol" charset="0"/>
              </a:rPr>
              <a:t>.  Putting it together x R</a:t>
            </a:r>
            <a:r>
              <a:rPr lang="en-US" sz="2400" baseline="-25000">
                <a:latin typeface="Arial" charset="0"/>
                <a:ea typeface="MS PGothic" charset="0"/>
                <a:sym typeface="Symbol" charset="0"/>
              </a:rPr>
              <a:t>A</a:t>
            </a:r>
            <a:r>
              <a:rPr lang="en-US" sz="2400">
                <a:latin typeface="Arial" charset="0"/>
                <a:ea typeface="MS PGothic" charset="0"/>
                <a:sym typeface="Symbol" charset="0"/>
              </a:rPr>
              <a:t> y L </a:t>
            </a:r>
            <a:r>
              <a:rPr lang="en-US" sz="2400" err="1">
                <a:latin typeface="Arial" charset="0"/>
                <a:ea typeface="MS PGothic" charset="0"/>
                <a:sym typeface="Symbol" charset="0"/>
              </a:rPr>
              <a:t>iff</a:t>
            </a:r>
            <a:r>
              <a:rPr lang="en-US" sz="2400">
                <a:latin typeface="Arial" charset="0"/>
                <a:ea typeface="MS PGothic" charset="0"/>
                <a:sym typeface="Symbol" charset="0"/>
              </a:rPr>
              <a:t> z </a:t>
            </a:r>
            <a:r>
              <a:rPr lang="en-US" sz="2400" err="1">
                <a:latin typeface="Arial" charset="0"/>
                <a:ea typeface="MS PGothic" charset="0"/>
                <a:sym typeface="Symbol" charset="0"/>
              </a:rPr>
              <a:t>xz</a:t>
            </a:r>
            <a:r>
              <a:rPr lang="en-US" sz="2400">
                <a:latin typeface="Arial" charset="0"/>
                <a:ea typeface="MS PGothic" charset="0"/>
                <a:sym typeface="Symbol" charset="0"/>
              </a:rPr>
              <a:t> R</a:t>
            </a:r>
            <a:r>
              <a:rPr lang="en-US" sz="2400" baseline="-25000">
                <a:latin typeface="Arial" charset="0"/>
                <a:ea typeface="MS PGothic" charset="0"/>
                <a:sym typeface="Symbol" charset="0"/>
              </a:rPr>
              <a:t>A</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Thus, R</a:t>
            </a:r>
            <a:r>
              <a:rPr lang="en-US" sz="2400" baseline="-25000">
                <a:latin typeface="Arial" charset="0"/>
                <a:ea typeface="MS PGothic" charset="0"/>
                <a:sym typeface="Symbol" charset="0"/>
              </a:rPr>
              <a:t>A</a:t>
            </a:r>
            <a:r>
              <a:rPr lang="en-US" sz="2400">
                <a:latin typeface="Arial" charset="0"/>
                <a:ea typeface="MS PGothic" charset="0"/>
                <a:sym typeface="Symbol" charset="0"/>
              </a:rPr>
              <a:t> is right invariant; its index is |Q| which is finite; and </a:t>
            </a:r>
            <a:r>
              <a:rPr lang="en-US" sz="2400" i="1">
                <a:latin typeface="Arial" charset="0"/>
                <a:ea typeface="MS PGothic" charset="0"/>
                <a:sym typeface="Symbol" charset="0"/>
              </a:rPr>
              <a:t>L</a:t>
            </a:r>
            <a:r>
              <a:rPr lang="en-US" sz="2400">
                <a:latin typeface="Arial" charset="0"/>
                <a:ea typeface="MS PGothic" charset="0"/>
                <a:sym typeface="Symbol" charset="0"/>
              </a:rPr>
              <a:t>(A) = ∪</a:t>
            </a:r>
            <a:r>
              <a:rPr lang="en-US" sz="2400" baseline="-25000" err="1">
                <a:latin typeface="Arial" charset="0"/>
                <a:ea typeface="MS PGothic" charset="0"/>
              </a:rPr>
              <a:t>δ</a:t>
            </a:r>
            <a:r>
              <a:rPr lang="en-US" sz="2400" baseline="-25000">
                <a:latin typeface="Arial" charset="0"/>
                <a:ea typeface="MS PGothic" charset="0"/>
                <a:sym typeface="Symbol" charset="0"/>
              </a:rPr>
              <a:t>*(x)∊F</a:t>
            </a:r>
            <a:r>
              <a:rPr lang="en-US" sz="2400">
                <a:latin typeface="Arial" charset="0"/>
                <a:ea typeface="MS PGothic" charset="0"/>
                <a:sym typeface="Symbol" charset="0"/>
              </a:rPr>
              <a:t>[x]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where [x]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refers to the equivalence class containing the string x.</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B54AAA-332F-FE41-8C1A-9661DD2D2B90}" type="datetime1">
              <a:rPr lang="en-US" smtClean="0"/>
              <a:t>11/27/18</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124</a:t>
            </a:fld>
            <a:endParaRPr lang="en-US"/>
          </a:p>
        </p:txBody>
      </p:sp>
    </p:spTree>
    <p:extLst>
      <p:ext uri="{BB962C8B-B14F-4D97-AF65-F5344CB8AC3E}">
        <p14:creationId xmlns:p14="http://schemas.microsoft.com/office/powerpoint/2010/main" val="20862120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2 ⇒ 3</a:t>
            </a:r>
          </a:p>
        </p:txBody>
      </p:sp>
      <p:sp>
        <p:nvSpPr>
          <p:cNvPr id="100355" name="Content Placeholder 2"/>
          <p:cNvSpPr>
            <a:spLocks noGrp="1"/>
          </p:cNvSpPr>
          <p:nvPr>
            <p:ph idx="1"/>
          </p:nvPr>
        </p:nvSpPr>
        <p:spPr/>
        <p:txBody>
          <a:bodyPr/>
          <a:lstStyle/>
          <a:p>
            <a:pPr marL="466725" indent="-466725">
              <a:buFont typeface="+mj-lt"/>
              <a:buAutoNum type="arabicPeriod" startAt="2"/>
            </a:pPr>
            <a:r>
              <a:rPr lang="en-US" sz="2400" dirty="0">
                <a:latin typeface="Arial" charset="0"/>
                <a:ea typeface="MS PGothic" charset="0"/>
                <a:sym typeface="Symbol" charset="0"/>
              </a:rPr>
              <a:t>Assume L is the union of some of the classes of a right invariant equivalence relation, R, of finite index.</a:t>
            </a:r>
          </a:p>
          <a:p>
            <a:pPr marL="466725" indent="-466725">
              <a:buFontTx/>
              <a:buAutoNum type="arabicPeriod" startAt="2"/>
            </a:pPr>
            <a:r>
              <a:rPr lang="en-US" sz="2400" dirty="0">
                <a:latin typeface="Arial" charset="0"/>
                <a:ea typeface="MS PGothic" charset="0"/>
                <a:sym typeface="Symbol" charset="0"/>
              </a:rPr>
              <a:t>Since x R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R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R is right invariant and L is the union of some of the equivalence classes, then </a:t>
            </a:r>
            <a:br>
              <a:rPr lang="en-US" sz="2400" dirty="0">
                <a:latin typeface="Arial" charset="0"/>
                <a:ea typeface="MS PGothic" charset="0"/>
                <a:sym typeface="Symbol" charset="0"/>
              </a:rPr>
            </a:br>
            <a:r>
              <a:rPr lang="en-US" sz="2400" dirty="0">
                <a:latin typeface="Arial" charset="0"/>
                <a:ea typeface="MS PGothic" charset="0"/>
                <a:sym typeface="Symbol" charset="0"/>
              </a:rPr>
              <a:t>x R y ⇒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 ⇒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br>
              <a:rPr lang="en-US" sz="2400" dirty="0">
                <a:latin typeface="Arial" charset="0"/>
                <a:ea typeface="MS PGothic" charset="0"/>
                <a:sym typeface="Symbol" charset="0"/>
              </a:rPr>
            </a:br>
            <a:r>
              <a:rPr lang="en-US" sz="2400" dirty="0">
                <a:latin typeface="Arial" charset="0"/>
                <a:ea typeface="MS PGothic" charset="0"/>
                <a:sym typeface="Symbol" charset="0"/>
              </a:rPr>
              <a:t>This means that the index of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is less than or equal to that of R and so is finite. Note than the index of R</a:t>
            </a:r>
            <a:r>
              <a:rPr lang="en-US" sz="2400" baseline="-25000" dirty="0">
                <a:latin typeface="Arial" charset="0"/>
                <a:ea typeface="MS PGothic" charset="0"/>
                <a:sym typeface="Symbol" charset="0"/>
              </a:rPr>
              <a:t>L </a:t>
            </a:r>
            <a:r>
              <a:rPr lang="en-US" sz="2400" dirty="0">
                <a:latin typeface="Arial" charset="0"/>
                <a:ea typeface="MS PGothic" charset="0"/>
                <a:sym typeface="Symbol" charset="0"/>
              </a:rPr>
              <a:t>is then less than or equal to that of any other right invariant equivalence relation, R, of finite index that defines L.</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D9ED5B-92FF-8A4B-BCD8-EACFC4204446}" type="datetime1">
              <a:rPr lang="en-US" smtClean="0"/>
              <a:t>11/27/18</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125</a:t>
            </a:fld>
            <a:endParaRPr lang="en-US"/>
          </a:p>
        </p:txBody>
      </p:sp>
    </p:spTree>
    <p:extLst>
      <p:ext uri="{BB962C8B-B14F-4D97-AF65-F5344CB8AC3E}">
        <p14:creationId xmlns:p14="http://schemas.microsoft.com/office/powerpoint/2010/main" val="5507563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3 ⇒ 1</a:t>
            </a:r>
          </a:p>
        </p:txBody>
      </p:sp>
      <p:sp>
        <p:nvSpPr>
          <p:cNvPr id="100355" name="Content Placeholder 2"/>
          <p:cNvSpPr>
            <a:spLocks noGrp="1"/>
          </p:cNvSpPr>
          <p:nvPr>
            <p:ph idx="1"/>
          </p:nvPr>
        </p:nvSpPr>
        <p:spPr/>
        <p:txBody>
          <a:bodyPr/>
          <a:lstStyle/>
          <a:p>
            <a:pPr marL="466725" indent="-466725">
              <a:buFont typeface="+mj-lt"/>
              <a:buAutoNum type="arabicPeriod" startAt="3"/>
            </a:pPr>
            <a:r>
              <a:rPr lang="en-US" sz="2400" dirty="0">
                <a:latin typeface="Arial" charset="0"/>
                <a:ea typeface="MS PGothic" charset="0"/>
                <a:sym typeface="Symbol" charset="0"/>
              </a:rPr>
              <a:t>Assume the specific right invariance equivalence relation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where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a:t>
            </a:r>
            <a:br>
              <a:rPr lang="en-US" sz="2400" dirty="0">
                <a:latin typeface="Arial" charset="0"/>
                <a:ea typeface="MS PGothic" charset="0"/>
                <a:sym typeface="Symbol" charset="0"/>
              </a:rPr>
            </a:br>
            <a:r>
              <a:rPr lang="en-US" sz="2400" dirty="0">
                <a:latin typeface="Arial" charset="0"/>
                <a:ea typeface="MS PGothic" charset="0"/>
                <a:sym typeface="Symbol" charset="0"/>
              </a:rPr>
              <a:t>has finite index</a:t>
            </a:r>
          </a:p>
          <a:p>
            <a:pPr marL="466725" indent="-466725">
              <a:buFont typeface="+mj-lt"/>
              <a:buAutoNum type="arabicPeriod"/>
            </a:pPr>
            <a:r>
              <a:rPr lang="en-US" sz="2400" dirty="0">
                <a:latin typeface="Arial" charset="0"/>
                <a:ea typeface="MS PGothic" charset="0"/>
                <a:sym typeface="Symbol" charset="0"/>
              </a:rPr>
              <a:t>Define the automaton </a:t>
            </a:r>
            <a:r>
              <a:rPr lang="en-US" sz="2400" dirty="0">
                <a:latin typeface="Arial" charset="0"/>
                <a:ea typeface="MS PGothic" charset="0"/>
              </a:rPr>
              <a:t>A = (Q,Σ,δ,q</a:t>
            </a:r>
            <a:r>
              <a:rPr lang="en-US" sz="2400" baseline="-25000" dirty="0">
                <a:latin typeface="Arial" charset="0"/>
                <a:ea typeface="MS PGothic" charset="0"/>
              </a:rPr>
              <a:t>1</a:t>
            </a:r>
            <a:r>
              <a:rPr lang="en-US" sz="2400" dirty="0">
                <a:latin typeface="Arial" charset="0"/>
                <a:ea typeface="MS PGothic" charset="0"/>
              </a:rPr>
              <a:t>,F) by</a:t>
            </a:r>
            <a:br>
              <a:rPr lang="en-US" sz="2400" dirty="0">
                <a:latin typeface="Arial" charset="0"/>
                <a:ea typeface="MS PGothic" charset="0"/>
              </a:rPr>
            </a:br>
            <a:r>
              <a:rPr lang="en-US" sz="2400" dirty="0">
                <a:latin typeface="Arial" charset="0"/>
                <a:ea typeface="MS PGothic" charset="0"/>
              </a:rPr>
              <a:t>Q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a:t>
            </a:r>
            <a:r>
              <a:rPr lang="en-US" sz="2400" dirty="0" err="1">
                <a:latin typeface="Arial" charset="0"/>
                <a:ea typeface="MS PGothic" charset="0"/>
              </a:rPr>
              <a:t>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dirty="0">
                <a:latin typeface="Arial" charset="0"/>
                <a:ea typeface="MS PGothic" charset="0"/>
              </a:rPr>
              <a:t>([x]</a:t>
            </a:r>
            <a:r>
              <a:rPr lang="en-US" sz="2400" baseline="-25000" dirty="0" err="1">
                <a:latin typeface="Arial" charset="0"/>
                <a:ea typeface="MS PGothic" charset="0"/>
              </a:rPr>
              <a:t>R</a:t>
            </a:r>
            <a:r>
              <a:rPr lang="en-US" sz="2400" baseline="-35000" dirty="0" err="1">
                <a:latin typeface="Arial" charset="0"/>
                <a:ea typeface="MS PGothic" charset="0"/>
              </a:rPr>
              <a:t>L</a:t>
            </a:r>
            <a:r>
              <a:rPr lang="en-US" sz="2400" dirty="0" err="1">
                <a:latin typeface="Arial" charset="0"/>
                <a:ea typeface="MS PGothic" charset="0"/>
              </a:rPr>
              <a:t>,a</a:t>
            </a:r>
            <a:r>
              <a:rPr lang="en-US" sz="2400" dirty="0">
                <a:latin typeface="Arial" charset="0"/>
                <a:ea typeface="MS PGothic" charset="0"/>
              </a:rPr>
              <a:t>) = [</a:t>
            </a:r>
            <a:r>
              <a:rPr lang="en-US" sz="2400" dirty="0" err="1">
                <a:latin typeface="Arial" charset="0"/>
                <a:ea typeface="MS PGothic" charset="0"/>
              </a:rPr>
              <a:t>xa</a:t>
            </a:r>
            <a:r>
              <a:rPr lang="en-US" sz="2400" dirty="0">
                <a:latin typeface="Arial" charset="0"/>
                <a:ea typeface="MS PGothic" charset="0"/>
              </a:rPr>
              <a:t>]</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q1 = [</a:t>
            </a:r>
            <a:r>
              <a:rPr lang="en-US" sz="2400" dirty="0">
                <a:latin typeface="Symbol" charset="2"/>
                <a:ea typeface="Symbol" charset="2"/>
                <a:cs typeface="Symbol" charset="2"/>
              </a:rPr>
              <a:t>l</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F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L }</a:t>
            </a:r>
            <a:br>
              <a:rPr lang="en-US" sz="2400" dirty="0">
                <a:latin typeface="Arial" charset="0"/>
                <a:ea typeface="MS PGothic" charset="0"/>
              </a:rPr>
            </a:br>
            <a:br>
              <a:rPr lang="en-US" sz="2400" dirty="0">
                <a:latin typeface="Arial" charset="0"/>
                <a:ea typeface="MS PGothic" charset="0"/>
              </a:rPr>
            </a:br>
            <a:r>
              <a:rPr lang="en-US" sz="2400" dirty="0">
                <a:latin typeface="Arial" charset="0"/>
                <a:ea typeface="MS PGothic" charset="0"/>
              </a:rPr>
              <a:t>Note: This is the minimum state automaton and all others are either equivalent or have redundant indistinguishable states</a:t>
            </a:r>
            <a:br>
              <a:rPr lang="en-US" sz="2400" dirty="0">
                <a:latin typeface="Arial" charset="0"/>
                <a:ea typeface="MS PGothic" charset="0"/>
              </a:rPr>
            </a:b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0340BF-2F42-364A-8C97-53D60ED11680}" type="datetime1">
              <a:rPr lang="en-US" smtClean="0"/>
              <a:t>11/27/18</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126</a:t>
            </a:fld>
            <a:endParaRPr lang="en-US"/>
          </a:p>
        </p:txBody>
      </p:sp>
    </p:spTree>
    <p:extLst>
      <p:ext uri="{BB962C8B-B14F-4D97-AF65-F5344CB8AC3E}">
        <p14:creationId xmlns:p14="http://schemas.microsoft.com/office/powerpoint/2010/main" val="15074728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solidFill>
                  <a:srgbClr val="009900"/>
                </a:solidFill>
                <a:latin typeface="Arial" charset="0"/>
                <a:ea typeface="MS PGothic" charset="0"/>
              </a:rPr>
              <a:t>Use of </a:t>
            </a:r>
            <a:r>
              <a:rPr lang="en-US" err="1">
                <a:solidFill>
                  <a:srgbClr val="009900"/>
                </a:solidFill>
                <a:latin typeface="Arial" charset="0"/>
                <a:ea typeface="MS PGothic" charset="0"/>
              </a:rPr>
              <a:t>Myhill-Nerode</a:t>
            </a:r>
            <a:endParaRPr lang="en-US">
              <a:solidFill>
                <a:srgbClr val="009900"/>
              </a:solidFill>
              <a:latin typeface="Arial" charset="0"/>
              <a:ea typeface="MS PGothic" charset="0"/>
            </a:endParaRPr>
          </a:p>
        </p:txBody>
      </p:sp>
      <p:sp>
        <p:nvSpPr>
          <p:cNvPr id="101379" name="Content Placeholder 2"/>
          <p:cNvSpPr>
            <a:spLocks noGrp="1"/>
          </p:cNvSpPr>
          <p:nvPr>
            <p:ph idx="1"/>
          </p:nvPr>
        </p:nvSpPr>
        <p:spPr/>
        <p:txBody>
          <a:bodyPr/>
          <a:lstStyle/>
          <a:p>
            <a:r>
              <a:rPr lang="en-US" sz="2400">
                <a:latin typeface="Arial" charset="0"/>
                <a:ea typeface="MS PGothic" charset="0"/>
                <a:sym typeface="Symbol" charset="0"/>
              </a:rPr>
              <a:t>L = {a</a:t>
            </a:r>
            <a:r>
              <a:rPr lang="en-US" sz="2400" baseline="30000">
                <a:latin typeface="Arial" charset="0"/>
                <a:ea typeface="MS PGothic" charset="0"/>
                <a:sym typeface="Symbol" charset="0"/>
              </a:rPr>
              <a:t>n</a:t>
            </a:r>
            <a:r>
              <a:rPr lang="en-US" sz="2400">
                <a:latin typeface="Arial" charset="0"/>
                <a:ea typeface="MS PGothic" charset="0"/>
                <a:sym typeface="Symbol" charset="0"/>
              </a:rPr>
              <a:t>b</a:t>
            </a:r>
            <a:r>
              <a:rPr lang="en-US" sz="2400" baseline="30000">
                <a:latin typeface="Arial" charset="0"/>
                <a:ea typeface="MS PGothic" charset="0"/>
                <a:sym typeface="Symbol" charset="0"/>
              </a:rPr>
              <a:t>n</a:t>
            </a:r>
            <a:r>
              <a:rPr lang="en-US" sz="2400">
                <a:latin typeface="Arial" charset="0"/>
                <a:ea typeface="MS PGothic" charset="0"/>
                <a:sym typeface="Symbol" charset="0"/>
              </a:rPr>
              <a:t> | n&gt;0 } is NOT regular. </a:t>
            </a:r>
          </a:p>
          <a:p>
            <a:r>
              <a:rPr lang="en-US" sz="2400">
                <a:latin typeface="Arial" charset="0"/>
                <a:ea typeface="MS PGothic" charset="0"/>
                <a:sym typeface="Symbol" charset="0"/>
              </a:rPr>
              <a:t>Assume otherwise.</a:t>
            </a:r>
          </a:p>
          <a:p>
            <a:r>
              <a:rPr lang="en-US" sz="2400">
                <a:latin typeface="Arial" charset="0"/>
                <a:ea typeface="MS PGothic" charset="0"/>
                <a:sym typeface="Symbol" charset="0"/>
              </a:rPr>
              <a:t>M-N says that the specific r.i. equiv. relation R</a:t>
            </a:r>
            <a:r>
              <a:rPr lang="en-US" sz="2400" baseline="-25000">
                <a:latin typeface="Arial" charset="0"/>
                <a:ea typeface="MS PGothic" charset="0"/>
                <a:sym typeface="Symbol" charset="0"/>
              </a:rPr>
              <a:t>L</a:t>
            </a:r>
            <a:r>
              <a:rPr lang="en-US" sz="2400">
                <a:latin typeface="Arial" charset="0"/>
                <a:ea typeface="MS PGothic" charset="0"/>
                <a:sym typeface="Symbol" charset="0"/>
              </a:rPr>
              <a:t> has finite index,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p>
          <a:p>
            <a:r>
              <a:rPr lang="en-US" sz="2400">
                <a:latin typeface="Arial" charset="0"/>
                <a:ea typeface="MS PGothic" charset="0"/>
                <a:sym typeface="Symbol" charset="0"/>
              </a:rPr>
              <a:t>Consider the equivalence classes [a</a:t>
            </a:r>
            <a:r>
              <a:rPr lang="en-US" sz="2400" baseline="30000">
                <a:latin typeface="Arial" charset="0"/>
                <a:ea typeface="MS PGothic" charset="0"/>
                <a:sym typeface="Symbol" charset="0"/>
              </a:rPr>
              <a:t>i</a:t>
            </a:r>
            <a:r>
              <a:rPr lang="en-US" sz="2400">
                <a:latin typeface="Arial" charset="0"/>
                <a:ea typeface="MS PGothic" charset="0"/>
                <a:sym typeface="Symbol" charset="0"/>
              </a:rPr>
              <a:t>b] and [a</a:t>
            </a:r>
            <a:r>
              <a:rPr lang="en-US" sz="2400" baseline="30000">
                <a:latin typeface="Arial" charset="0"/>
                <a:ea typeface="MS PGothic" charset="0"/>
                <a:sym typeface="Symbol" charset="0"/>
              </a:rPr>
              <a:t>j</a:t>
            </a:r>
            <a:r>
              <a:rPr lang="en-US" sz="2400">
                <a:latin typeface="Arial" charset="0"/>
                <a:ea typeface="MS PGothic" charset="0"/>
                <a:sym typeface="Symbol" charset="0"/>
              </a:rPr>
              <a:t>b], where i,j&gt;0 and i ≠ j.</a:t>
            </a:r>
          </a:p>
          <a:p>
            <a:r>
              <a:rPr lang="en-US" sz="2400">
                <a:latin typeface="Arial" charset="0"/>
                <a:ea typeface="MS PGothic" charset="0"/>
                <a:sym typeface="Symbol" charset="0"/>
              </a:rPr>
              <a:t>a</a:t>
            </a:r>
            <a:r>
              <a:rPr lang="en-US" sz="2400" baseline="30000">
                <a:latin typeface="Arial" charset="0"/>
                <a:ea typeface="MS PGothic" charset="0"/>
                <a:sym typeface="Symbol" charset="0"/>
              </a:rPr>
              <a:t>i</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but  a</a:t>
            </a:r>
            <a:r>
              <a:rPr lang="en-US" sz="2400" baseline="30000">
                <a:latin typeface="Arial" charset="0"/>
                <a:ea typeface="MS PGothic" charset="0"/>
                <a:sym typeface="Symbol" charset="0"/>
              </a:rPr>
              <a:t>j</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and so [a</a:t>
            </a:r>
            <a:r>
              <a:rPr lang="en-US" sz="2400" baseline="30000">
                <a:latin typeface="Arial" charset="0"/>
                <a:ea typeface="MS PGothic" charset="0"/>
                <a:sym typeface="Symbol" charset="0"/>
              </a:rPr>
              <a:t>i</a:t>
            </a:r>
            <a:r>
              <a:rPr lang="en-US" sz="2400">
                <a:latin typeface="Arial" charset="0"/>
                <a:ea typeface="MS PGothic" charset="0"/>
                <a:sym typeface="Symbol" charset="0"/>
              </a:rPr>
              <a:t>b] is not related to [a</a:t>
            </a:r>
            <a:r>
              <a:rPr lang="en-US" sz="2400" baseline="30000">
                <a:latin typeface="Arial" charset="0"/>
                <a:ea typeface="MS PGothic" charset="0"/>
                <a:sym typeface="Symbol" charset="0"/>
              </a:rPr>
              <a:t>j</a:t>
            </a:r>
            <a:r>
              <a:rPr lang="en-US" sz="2400">
                <a:latin typeface="Arial" charset="0"/>
                <a:ea typeface="MS PGothic" charset="0"/>
                <a:sym typeface="Symbol" charset="0"/>
              </a:rPr>
              <a:t>b] under R</a:t>
            </a:r>
            <a:r>
              <a:rPr lang="en-US" sz="2400" baseline="-25000">
                <a:latin typeface="Arial" charset="0"/>
                <a:ea typeface="MS PGothic" charset="0"/>
                <a:sym typeface="Symbol" charset="0"/>
              </a:rPr>
              <a:t>L</a:t>
            </a:r>
            <a:r>
              <a:rPr lang="en-US" sz="2400">
                <a:latin typeface="Arial" charset="0"/>
                <a:ea typeface="MS PGothic" charset="0"/>
                <a:sym typeface="Symbol" charset="0"/>
              </a:rPr>
              <a:t> and thus [a</a:t>
            </a:r>
            <a:r>
              <a:rPr lang="en-US" sz="2400" baseline="30000">
                <a:latin typeface="Arial" charset="0"/>
                <a:ea typeface="MS PGothic" charset="0"/>
                <a:sym typeface="Symbol" charset="0"/>
              </a:rPr>
              <a:t>i</a:t>
            </a:r>
            <a:r>
              <a:rPr lang="en-US" sz="2400">
                <a:latin typeface="Arial" charset="0"/>
                <a:ea typeface="MS PGothic" charset="0"/>
                <a:sym typeface="Symbol" charset="0"/>
              </a:rPr>
              <a:t>b] ≠ [a</a:t>
            </a:r>
            <a:r>
              <a:rPr lang="en-US" sz="2400" baseline="30000">
                <a:latin typeface="Arial" charset="0"/>
                <a:ea typeface="MS PGothic" charset="0"/>
                <a:sym typeface="Symbol" charset="0"/>
              </a:rPr>
              <a:t>j</a:t>
            </a:r>
            <a:r>
              <a:rPr lang="en-US" sz="2400">
                <a:latin typeface="Arial" charset="0"/>
                <a:ea typeface="MS PGothic" charset="0"/>
                <a:sym typeface="Symbol" charset="0"/>
              </a:rPr>
              <a:t>b].</a:t>
            </a:r>
          </a:p>
          <a:p>
            <a:r>
              <a:rPr lang="en-US" sz="2400">
                <a:latin typeface="Arial" charset="0"/>
                <a:ea typeface="MS PGothic" charset="0"/>
                <a:sym typeface="Symbol" charset="0"/>
              </a:rPr>
              <a:t>This means that R</a:t>
            </a:r>
            <a:r>
              <a:rPr lang="en-US" sz="2400" baseline="-25000">
                <a:latin typeface="Arial" charset="0"/>
                <a:ea typeface="MS PGothic" charset="0"/>
                <a:sym typeface="Symbol" charset="0"/>
              </a:rPr>
              <a:t>L</a:t>
            </a:r>
            <a:r>
              <a:rPr lang="en-US" sz="2400">
                <a:latin typeface="Arial" charset="0"/>
                <a:ea typeface="MS PGothic" charset="0"/>
                <a:sym typeface="Symbol" charset="0"/>
              </a:rPr>
              <a:t> has infinite index.</a:t>
            </a:r>
          </a:p>
          <a:p>
            <a:r>
              <a:rPr lang="en-US" sz="2400">
                <a:latin typeface="Arial" charset="0"/>
                <a:ea typeface="MS PGothic" charset="0"/>
                <a:sym typeface="Symbol" charset="0"/>
              </a:rPr>
              <a:t>Therefore L is not regular.</a:t>
            </a:r>
          </a:p>
        </p:txBody>
      </p:sp>
      <p:sp>
        <p:nvSpPr>
          <p:cNvPr id="1013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7A45F4-1D96-6042-8C78-61BBC6DEC42A}" type="datetime1">
              <a:rPr lang="en-US" smtClean="0"/>
              <a:t>11/27/18</a:t>
            </a:fld>
            <a:endParaRPr lang="en-US"/>
          </a:p>
        </p:txBody>
      </p:sp>
      <p:sp>
        <p:nvSpPr>
          <p:cNvPr id="101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489E81-0239-8846-B0C9-402E4513619A}" type="slidenum">
              <a:rPr lang="en-US"/>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latin typeface="Arial" charset="0"/>
                <a:ea typeface="MS PGothic" charset="0"/>
              </a:rPr>
              <a:t>xwx</a:t>
            </a:r>
            <a:r>
              <a:rPr lang="en-US">
                <a:solidFill>
                  <a:srgbClr val="009900"/>
                </a:solidFill>
                <a:latin typeface="Arial" charset="0"/>
                <a:ea typeface="MS PGothic" charset="0"/>
              </a:rPr>
              <a:t> is not Regular (MN)</a:t>
            </a:r>
          </a:p>
        </p:txBody>
      </p:sp>
      <p:sp>
        <p:nvSpPr>
          <p:cNvPr id="103427" name="Content Placeholder 2"/>
          <p:cNvSpPr>
            <a:spLocks noGrp="1"/>
          </p:cNvSpPr>
          <p:nvPr>
            <p:ph idx="1"/>
          </p:nvPr>
        </p:nvSpPr>
        <p:spPr/>
        <p:txBody>
          <a:bodyPr/>
          <a:lstStyle/>
          <a:p>
            <a:r>
              <a:rPr lang="en-US" sz="2400" b="1" dirty="0">
                <a:latin typeface="Arial" charset="0"/>
                <a:ea typeface="MS PGothic" charset="0"/>
              </a:rPr>
              <a:t>L = { x a x | x</a:t>
            </a:r>
            <a:r>
              <a:rPr lang="en-US" sz="2400" dirty="0">
                <a:latin typeface="Arial" charset="0"/>
                <a:ea typeface="MS PGothic" charset="0"/>
              </a:rPr>
              <a:t>∈</a:t>
            </a:r>
            <a:r>
              <a:rPr lang="en-US" sz="2400" b="1" dirty="0">
                <a:latin typeface="Arial" charset="0"/>
                <a:ea typeface="MS PGothic" charset="0"/>
              </a:rPr>
              <a:t>{</a:t>
            </a:r>
            <a:r>
              <a:rPr lang="en-US" sz="2400" b="1" dirty="0" err="1">
                <a:latin typeface="Arial" charset="0"/>
                <a:ea typeface="MS PGothic" charset="0"/>
              </a:rPr>
              <a:t>a,b</a:t>
            </a:r>
            <a:r>
              <a:rPr lang="en-US" sz="2400" b="1" dirty="0">
                <a:latin typeface="Arial" charset="0"/>
                <a:ea typeface="MS PGothic" charset="0"/>
              </a:rPr>
              <a:t>}+} :</a:t>
            </a:r>
          </a:p>
          <a:p>
            <a:r>
              <a:rPr lang="en-US" sz="2400" dirty="0">
                <a:latin typeface="Arial" charset="0"/>
                <a:ea typeface="MS PGothic" charset="0"/>
              </a:rPr>
              <a:t>We consider the right invariant equivalence class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a:t>
            </a:r>
            <a:r>
              <a:rPr lang="en-US" sz="2400" dirty="0" err="1">
                <a:latin typeface="Arial" charset="0"/>
                <a:ea typeface="MS PGothic" charset="0"/>
              </a:rPr>
              <a:t>i</a:t>
            </a:r>
            <a:r>
              <a:rPr lang="en-US" sz="2400" dirty="0">
                <a:latin typeface="Arial" charset="0"/>
                <a:ea typeface="MS PGothic" charset="0"/>
              </a:rPr>
              <a:t>&gt;0.</a:t>
            </a:r>
          </a:p>
          <a:p>
            <a:r>
              <a:rPr lang="en-US" sz="2400" dirty="0">
                <a:latin typeface="Arial" charset="0"/>
                <a:ea typeface="MS PGothic" charset="0"/>
              </a:rPr>
              <a:t>It’s clear that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is in the language, but </a:t>
            </a:r>
            <a:r>
              <a:rPr lang="en-US" sz="2400" dirty="0" err="1">
                <a:latin typeface="Arial" charset="0"/>
                <a:ea typeface="MS PGothic" charset="0"/>
              </a:rPr>
              <a:t>a</a:t>
            </a:r>
            <a:r>
              <a:rPr lang="en-US" sz="2400" baseline="30000" dirty="0" err="1">
                <a:latin typeface="Arial" charset="0"/>
                <a:ea typeface="MS PGothic" charset="0"/>
              </a:rPr>
              <a:t>k</a:t>
            </a:r>
            <a:r>
              <a:rPr lang="en-US" sz="2400" dirty="0" err="1">
                <a:latin typeface="Arial" charset="0"/>
                <a:ea typeface="MS PGothic" charset="0"/>
              </a:rPr>
              <a:t>baa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is not when k &lt; </a:t>
            </a:r>
            <a:r>
              <a:rPr lang="en-US" sz="2400" dirty="0" err="1">
                <a:latin typeface="Arial" charset="0"/>
                <a:ea typeface="MS PGothic" charset="0"/>
              </a:rPr>
              <a:t>i</a:t>
            </a:r>
            <a:r>
              <a:rPr lang="en-US" sz="2400" dirty="0">
                <a:latin typeface="Arial" charset="0"/>
                <a:ea typeface="MS PGothic" charset="0"/>
              </a:rPr>
              <a:t>. </a:t>
            </a:r>
          </a:p>
          <a:p>
            <a:r>
              <a:rPr lang="en-US" sz="2400" dirty="0">
                <a:latin typeface="Arial" charset="0"/>
                <a:ea typeface="MS PGothic" charset="0"/>
              </a:rPr>
              <a:t>This shows that there is a separate equivalence class, [</a:t>
            </a:r>
            <a:r>
              <a:rPr lang="en-US" sz="2400" dirty="0" err="1">
                <a:latin typeface="Arial" charset="0"/>
                <a:ea typeface="MS PGothic" charset="0"/>
              </a:rPr>
              <a:t>a</a:t>
            </a:r>
            <a:r>
              <a:rPr lang="en-US" sz="2400" baseline="30000" dirty="0" err="1">
                <a:latin typeface="Arial" charset="0"/>
                <a:ea typeface="MS PGothic" charset="0"/>
              </a:rPr>
              <a:t>i</a:t>
            </a:r>
            <a:r>
              <a:rPr lang="en-US" sz="2400" dirty="0" err="1">
                <a:latin typeface="Arial" charset="0"/>
                <a:ea typeface="MS PGothic" charset="0"/>
              </a:rPr>
              <a:t>b</a:t>
            </a:r>
            <a:r>
              <a:rPr lang="en-US" sz="2400" dirty="0">
                <a:latin typeface="Arial" charset="0"/>
                <a:ea typeface="MS PGothic" charset="0"/>
              </a:rPr>
              <a:t>], induced by R</a:t>
            </a:r>
            <a:r>
              <a:rPr lang="en-US" sz="2400" baseline="-25000" dirty="0">
                <a:latin typeface="Arial" charset="0"/>
                <a:ea typeface="MS PGothic" charset="0"/>
              </a:rPr>
              <a:t>L</a:t>
            </a:r>
            <a:r>
              <a:rPr lang="en-US" sz="2400" dirty="0">
                <a:latin typeface="Arial" charset="0"/>
                <a:ea typeface="MS PGothic" charset="0"/>
              </a:rPr>
              <a:t>, for each </a:t>
            </a:r>
            <a:r>
              <a:rPr lang="en-US" sz="2400" dirty="0" err="1">
                <a:latin typeface="Arial" charset="0"/>
                <a:ea typeface="MS PGothic" charset="0"/>
              </a:rPr>
              <a:t>i</a:t>
            </a:r>
            <a:r>
              <a:rPr lang="en-US" sz="2400" dirty="0">
                <a:latin typeface="Arial" charset="0"/>
                <a:ea typeface="MS PGothic" charset="0"/>
              </a:rPr>
              <a:t>&gt;0. Thus, the index of R</a:t>
            </a:r>
            <a:r>
              <a:rPr lang="en-US" sz="2400" baseline="-25000" dirty="0">
                <a:latin typeface="Arial" charset="0"/>
                <a:ea typeface="MS PGothic" charset="0"/>
              </a:rPr>
              <a:t>L</a:t>
            </a:r>
            <a:r>
              <a:rPr lang="en-US" sz="2400" dirty="0">
                <a:latin typeface="Arial" charset="0"/>
                <a:ea typeface="MS PGothic" charset="0"/>
              </a:rPr>
              <a:t> is infinite and </a:t>
            </a:r>
            <a:r>
              <a:rPr lang="en-US" sz="2400" dirty="0" err="1">
                <a:latin typeface="Arial" charset="0"/>
                <a:ea typeface="MS PGothic" charset="0"/>
              </a:rPr>
              <a:t>Myhill‐Nerode</a:t>
            </a:r>
            <a:r>
              <a:rPr lang="en-US" sz="2400" dirty="0">
                <a:latin typeface="Arial" charset="0"/>
                <a:ea typeface="MS PGothic" charset="0"/>
              </a:rPr>
              <a:t> states that L cannot be Regular.</a:t>
            </a:r>
            <a:endParaRPr lang="en-US" sz="2400" dirty="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3BB55E-DA2F-F841-8A50-B444121A3796}" type="datetime1">
              <a:rPr lang="en-US" smtClean="0"/>
              <a:t>11/27/18</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ea typeface="MS PGothic" charset="0"/>
              </a:rPr>
              <a:t>a</a:t>
            </a:r>
            <a:r>
              <a:rPr lang="en-US" baseline="30000" err="1">
                <a:solidFill>
                  <a:srgbClr val="009900"/>
                </a:solidFill>
                <a:ea typeface="MS PGothic" charset="0"/>
              </a:rPr>
              <a:t>Fib</a:t>
            </a:r>
            <a:r>
              <a:rPr lang="en-US" baseline="30000">
                <a:solidFill>
                  <a:srgbClr val="009900"/>
                </a:solidFill>
                <a:ea typeface="MS PGothic" charset="0"/>
              </a:rPr>
              <a:t>(k) </a:t>
            </a:r>
            <a:r>
              <a:rPr lang="en-US">
                <a:solidFill>
                  <a:srgbClr val="009900"/>
                </a:solidFill>
                <a:latin typeface="Arial" charset="0"/>
                <a:ea typeface="MS PGothic" charset="0"/>
              </a:rPr>
              <a:t>is not Regular (MN)</a:t>
            </a:r>
          </a:p>
        </p:txBody>
      </p:sp>
      <p:sp>
        <p:nvSpPr>
          <p:cNvPr id="103427" name="Content Placeholder 2"/>
          <p:cNvSpPr>
            <a:spLocks noGrp="1"/>
          </p:cNvSpPr>
          <p:nvPr>
            <p:ph idx="1"/>
          </p:nvPr>
        </p:nvSpPr>
        <p:spPr/>
        <p:txBody>
          <a:bodyPr/>
          <a:lstStyle/>
          <a:p>
            <a:r>
              <a:rPr lang="pl-PL" sz="2400" b="1">
                <a:latin typeface="Arial" charset="0"/>
                <a:ea typeface="MS PGothic" charset="0"/>
              </a:rPr>
              <a:t>L = {</a:t>
            </a:r>
            <a:r>
              <a:rPr lang="en-US" sz="2400" b="1" err="1">
                <a:ea typeface="MS PGothic" charset="0"/>
              </a:rPr>
              <a:t>a</a:t>
            </a:r>
            <a:r>
              <a:rPr lang="en-US" sz="2400" b="1" baseline="30000" err="1">
                <a:ea typeface="MS PGothic" charset="0"/>
              </a:rPr>
              <a:t>Fib</a:t>
            </a:r>
            <a:r>
              <a:rPr lang="en-US" sz="2400" b="1" baseline="30000">
                <a:ea typeface="MS PGothic" charset="0"/>
              </a:rPr>
              <a:t>(k) </a:t>
            </a:r>
            <a:r>
              <a:rPr lang="en-US" sz="2400" b="1">
                <a:ea typeface="MS PGothic" charset="0"/>
              </a:rPr>
              <a:t>| k&gt;0</a:t>
            </a:r>
            <a:r>
              <a:rPr lang="pl-PL" sz="2400" b="1">
                <a:latin typeface="Arial" charset="0"/>
                <a:ea typeface="MS PGothic" charset="0"/>
              </a:rPr>
              <a:t>} : </a:t>
            </a:r>
          </a:p>
          <a:p>
            <a:r>
              <a:rPr lang="en-US" sz="2400"/>
              <a:t>We consider the collection of right invariant equivalence classes [</a:t>
            </a:r>
            <a:r>
              <a:rPr lang="en-US" sz="2400" err="1"/>
              <a:t>a</a:t>
            </a:r>
            <a:r>
              <a:rPr lang="en-US" sz="2400" baseline="30000" err="1"/>
              <a:t>Fib</a:t>
            </a:r>
            <a:r>
              <a:rPr lang="en-US" sz="2400" baseline="30000"/>
              <a:t>(j)</a:t>
            </a:r>
            <a:r>
              <a:rPr lang="en-US" sz="2400"/>
              <a:t>], j &gt; 2.</a:t>
            </a:r>
          </a:p>
          <a:p>
            <a:r>
              <a:rPr lang="en-US" sz="2400"/>
              <a:t>It’s clear that </a:t>
            </a:r>
            <a:r>
              <a:rPr lang="en-US" sz="2400" err="1"/>
              <a:t>a</a:t>
            </a:r>
            <a:r>
              <a:rPr lang="en-US" sz="2400" baseline="30000" err="1"/>
              <a:t>Fib</a:t>
            </a:r>
            <a:r>
              <a:rPr lang="en-US" sz="2400" baseline="30000"/>
              <a:t>(j)</a:t>
            </a:r>
            <a:r>
              <a:rPr lang="en-US" sz="2400" err="1"/>
              <a:t>a</a:t>
            </a:r>
            <a:r>
              <a:rPr lang="en-US" sz="2400" baseline="30000" err="1"/>
              <a:t>Fib</a:t>
            </a:r>
            <a:r>
              <a:rPr lang="en-US" sz="2400" baseline="30000"/>
              <a:t>(j+1)</a:t>
            </a:r>
            <a:r>
              <a:rPr lang="en-US" sz="2400"/>
              <a:t> is in the language, but </a:t>
            </a:r>
            <a:r>
              <a:rPr lang="en-US" sz="2400" err="1"/>
              <a:t>a</a:t>
            </a:r>
            <a:r>
              <a:rPr lang="en-US" sz="2400" baseline="30000" err="1"/>
              <a:t>Fib</a:t>
            </a:r>
            <a:r>
              <a:rPr lang="en-US" sz="2400" baseline="30000"/>
              <a:t>(k)</a:t>
            </a:r>
            <a:r>
              <a:rPr lang="en-US" sz="2400" err="1"/>
              <a:t>a</a:t>
            </a:r>
            <a:r>
              <a:rPr lang="en-US" sz="2400" baseline="30000" err="1"/>
              <a:t>Fib</a:t>
            </a:r>
            <a:r>
              <a:rPr lang="en-US" sz="2400" baseline="30000"/>
              <a:t>(j+1) </a:t>
            </a:r>
            <a:r>
              <a:rPr lang="en-US" sz="2400"/>
              <a:t>is not when k&gt;2 and </a:t>
            </a:r>
            <a:r>
              <a:rPr lang="en-US" sz="2400" err="1"/>
              <a:t>k≠j</a:t>
            </a:r>
            <a:r>
              <a:rPr lang="en-US" sz="2400"/>
              <a:t> and k≠j+2</a:t>
            </a:r>
          </a:p>
          <a:p>
            <a:r>
              <a:rPr lang="en-US" sz="2400"/>
              <a:t>This shows that there is a separate equivalence class [</a:t>
            </a:r>
            <a:r>
              <a:rPr lang="en-US" sz="2400" err="1"/>
              <a:t>a</a:t>
            </a:r>
            <a:r>
              <a:rPr lang="en-US" sz="2400" baseline="30000" err="1"/>
              <a:t>Fib</a:t>
            </a:r>
            <a:r>
              <a:rPr lang="en-US" sz="2400" baseline="30000"/>
              <a:t>(j)</a:t>
            </a:r>
            <a:r>
              <a:rPr lang="en-US" sz="2400"/>
              <a:t>] induced by R</a:t>
            </a:r>
            <a:r>
              <a:rPr lang="en-US" sz="2400" baseline="-25000"/>
              <a:t>L</a:t>
            </a:r>
            <a:r>
              <a:rPr lang="en-US" sz="2400"/>
              <a:t>, for each j &gt; 2.</a:t>
            </a:r>
          </a:p>
          <a:p>
            <a:r>
              <a:rPr lang="en-US" sz="2400"/>
              <a:t>Thus, the index of R</a:t>
            </a:r>
            <a:r>
              <a:rPr lang="en-US" sz="2400" baseline="-25000"/>
              <a:t>L</a:t>
            </a:r>
            <a:r>
              <a:rPr lang="en-US" sz="2400"/>
              <a:t> is infinite and </a:t>
            </a:r>
            <a:r>
              <a:rPr lang="en-US" sz="2400" err="1"/>
              <a:t>Myhill-Nerode</a:t>
            </a:r>
            <a:r>
              <a:rPr lang="en-US" sz="2400"/>
              <a:t> states that L cannot be Regular.</a:t>
            </a:r>
            <a:endParaRPr lang="en-US" sz="240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59E193-6E10-D348-B527-5CF5D6A0F053}" type="datetime1">
              <a:rPr lang="en-US" smtClean="0"/>
              <a:t>11/27/18</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129</a:t>
            </a:fld>
            <a:endParaRPr lang="en-US"/>
          </a:p>
        </p:txBody>
      </p:sp>
    </p:spTree>
    <p:extLst>
      <p:ext uri="{BB962C8B-B14F-4D97-AF65-F5344CB8AC3E}">
        <p14:creationId xmlns:p14="http://schemas.microsoft.com/office/powerpoint/2010/main" val="142603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1 Includes</a:t>
            </a:r>
            <a:br>
              <a:rPr lang="en-US" dirty="0">
                <a:solidFill>
                  <a:srgbClr val="CC3300"/>
                </a:solidFill>
                <a:latin typeface="Arial" charset="0"/>
                <a:ea typeface="MS PGothic" charset="0"/>
              </a:rPr>
            </a:br>
            <a:r>
              <a:rPr lang="en-US" dirty="0">
                <a:solidFill>
                  <a:srgbClr val="CC3300"/>
                </a:solidFill>
                <a:latin typeface="Arial" charset="0"/>
                <a:ea typeface="MS PGothic" charset="0"/>
              </a:rPr>
              <a:t>Financial Aid Related Activity</a:t>
            </a:r>
          </a:p>
        </p:txBody>
      </p:sp>
      <p:sp>
        <p:nvSpPr>
          <p:cNvPr id="13315" name="Rectangle 3"/>
          <p:cNvSpPr>
            <a:spLocks noGrp="1" noChangeArrowheads="1"/>
          </p:cNvSpPr>
          <p:nvPr>
            <p:ph idx="1"/>
          </p:nvPr>
        </p:nvSpPr>
        <p:spPr/>
        <p:txBody>
          <a:bodyPr/>
          <a:lstStyle/>
          <a:p>
            <a:pPr marL="0" indent="0" eaLnBrk="1" hangingPunct="1">
              <a:lnSpc>
                <a:spcPct val="90000"/>
              </a:lnSpc>
              <a:buNone/>
            </a:pPr>
            <a:r>
              <a:rPr lang="en-US" sz="2000" dirty="0">
                <a:latin typeface="Arial" charset="0"/>
                <a:ea typeface="MS PGothic" charset="0"/>
                <a:sym typeface="Symbol" charset="0"/>
              </a:rPr>
              <a:t>Complete questionnaire on </a:t>
            </a:r>
            <a:r>
              <a:rPr lang="en-US" sz="2000" dirty="0" err="1">
                <a:latin typeface="Arial" charset="0"/>
                <a:ea typeface="MS PGothic" charset="0"/>
                <a:sym typeface="Symbol" charset="0"/>
              </a:rPr>
              <a:t>Webcourses</a:t>
            </a:r>
            <a:r>
              <a:rPr lang="en-US" sz="2000" dirty="0">
                <a:latin typeface="Arial" charset="0"/>
                <a:ea typeface="MS PGothic" charset="0"/>
                <a:sym typeface="Symbol" charset="0"/>
              </a:rPr>
              <a:t>. </a:t>
            </a:r>
          </a:p>
          <a:p>
            <a:pPr marL="0" indent="0" eaLnBrk="1" hangingPunct="1">
              <a:lnSpc>
                <a:spcPct val="90000"/>
              </a:lnSpc>
              <a:buNone/>
            </a:pPr>
            <a:endParaRPr lang="en-US" sz="2000" dirty="0">
              <a:latin typeface="Arial" charset="0"/>
              <a:ea typeface="MS PGothic" charset="0"/>
              <a:sym typeface="Symbol" charset="0"/>
            </a:endParaRPr>
          </a:p>
          <a:p>
            <a:pPr marL="0" indent="0" eaLnBrk="1" hangingPunct="1">
              <a:lnSpc>
                <a:spcPct val="90000"/>
              </a:lnSpc>
              <a:buNone/>
            </a:pPr>
            <a:r>
              <a:rPr lang="en-US" sz="2000" dirty="0">
                <a:latin typeface="Arial" charset="0"/>
                <a:ea typeface="MS PGothic" charset="0"/>
                <a:sym typeface="Symbol" charset="0"/>
              </a:rPr>
              <a:t>Complete all questions on time for a free five points.</a:t>
            </a:r>
            <a:endParaRPr lang="en-US" sz="2000" dirty="0">
              <a:latin typeface="Arial" charset="0"/>
              <a:ea typeface="MS PGothic" charset="0"/>
            </a:endParaRPr>
          </a:p>
          <a:p>
            <a:pPr marL="0" indent="0" eaLnBrk="1" hangingPunct="1">
              <a:lnSpc>
                <a:spcPct val="90000"/>
              </a:lnSpc>
              <a:buFontTx/>
              <a:buNone/>
            </a:pPr>
            <a:endParaRPr lang="en-US" sz="2000" b="1" dirty="0">
              <a:solidFill>
                <a:srgbClr val="CC3300"/>
              </a:solidFill>
              <a:latin typeface="Arial" charset="0"/>
              <a:ea typeface="MS PGothic" charset="0"/>
            </a:endParaRPr>
          </a:p>
          <a:p>
            <a:pPr marL="0" indent="0" eaLnBrk="1" hangingPunct="1">
              <a:lnSpc>
                <a:spcPct val="90000"/>
              </a:lnSpc>
              <a:buFontTx/>
              <a:buNone/>
            </a:pPr>
            <a:r>
              <a:rPr lang="en-US" sz="2000" b="1" dirty="0">
                <a:solidFill>
                  <a:srgbClr val="CC3300"/>
                </a:solidFill>
                <a:latin typeface="Arial" charset="0"/>
                <a:ea typeface="MS PGothic" charset="0"/>
              </a:rPr>
              <a:t>Complete and submit by one minute before Midnight Friday, 8/24</a:t>
            </a:r>
            <a:r>
              <a:rPr lang="en-US" sz="2400" b="1" dirty="0">
                <a:solidFill>
                  <a:srgbClr val="CC3300"/>
                </a:solidFill>
                <a:latin typeface="Arial" charset="0"/>
                <a:ea typeface="MS PGothic" charset="0"/>
              </a:rPr>
              <a:t>.</a:t>
            </a:r>
          </a:p>
        </p:txBody>
      </p:sp>
      <p:sp>
        <p:nvSpPr>
          <p:cNvPr id="133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988CC7-3484-E147-AAF0-FC39A5B13644}" type="datetime1">
              <a:rPr lang="en-US" smtClean="0"/>
              <a:t>11/27/18</a:t>
            </a:fld>
            <a:endParaRPr lang="en-US"/>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CAB8730-97A7-5446-AEA0-CC283E1152B5}" type="slidenum">
              <a:rPr lang="en-US"/>
              <a:pPr/>
              <a:t>13</a:t>
            </a:fld>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Myhill-Nerode</a:t>
            </a:r>
            <a:r>
              <a:rPr lang="en-US">
                <a:solidFill>
                  <a:srgbClr val="009900"/>
                </a:solidFill>
              </a:rPr>
              <a:t> and Minimization</a:t>
            </a:r>
          </a:p>
        </p:txBody>
      </p:sp>
      <p:sp>
        <p:nvSpPr>
          <p:cNvPr id="3" name="Content Placeholder 2"/>
          <p:cNvSpPr>
            <a:spLocks noGrp="1"/>
          </p:cNvSpPr>
          <p:nvPr>
            <p:ph idx="1"/>
          </p:nvPr>
        </p:nvSpPr>
        <p:spPr/>
        <p:txBody>
          <a:bodyPr/>
          <a:lstStyle/>
          <a:p>
            <a:r>
              <a:rPr lang="en-US"/>
              <a:t>Corollary: The minimum state DFA for a regular language, L, is </a:t>
            </a:r>
            <a:r>
              <a:rPr lang="en-US">
                <a:latin typeface="Arial" charset="0"/>
                <a:ea typeface="MS PGothic" charset="0"/>
                <a:sym typeface="Symbol" charset="0"/>
              </a:rPr>
              <a:t>formed from the specific right invariance equivalence relation R</a:t>
            </a:r>
            <a:r>
              <a:rPr lang="en-US" baseline="-25000">
                <a:latin typeface="Arial" charset="0"/>
                <a:ea typeface="MS PGothic" charset="0"/>
                <a:sym typeface="Symbol" charset="0"/>
              </a:rPr>
              <a:t>L</a:t>
            </a:r>
            <a:r>
              <a:rPr lang="en-US">
                <a:latin typeface="Arial" charset="0"/>
                <a:ea typeface="MS PGothic" charset="0"/>
                <a:sym typeface="Symbol" charset="0"/>
              </a:rPr>
              <a:t> where </a:t>
            </a:r>
            <a:br>
              <a:rPr lang="en-US">
                <a:latin typeface="Arial" charset="0"/>
                <a:ea typeface="MS PGothic" charset="0"/>
                <a:sym typeface="Symbol" charset="0"/>
              </a:rPr>
            </a:br>
            <a:r>
              <a:rPr lang="en-US">
                <a:latin typeface="Arial" charset="0"/>
                <a:ea typeface="MS PGothic" charset="0"/>
                <a:sym typeface="Symbol" charset="0"/>
              </a:rPr>
              <a:t>x R</a:t>
            </a:r>
            <a:r>
              <a:rPr lang="en-US" baseline="-25000">
                <a:latin typeface="Arial" charset="0"/>
                <a:ea typeface="MS PGothic" charset="0"/>
                <a:sym typeface="Symbol" charset="0"/>
              </a:rPr>
              <a:t>L</a:t>
            </a:r>
            <a:r>
              <a:rPr lang="en-US">
                <a:latin typeface="Arial" charset="0"/>
                <a:ea typeface="MS PGothic" charset="0"/>
                <a:sym typeface="Symbol" charset="0"/>
              </a:rPr>
              <a:t> y </a:t>
            </a:r>
            <a:r>
              <a:rPr lang="en-US" err="1">
                <a:latin typeface="Arial" charset="0"/>
                <a:ea typeface="MS PGothic" charset="0"/>
                <a:sym typeface="Symbol" charset="0"/>
              </a:rPr>
              <a:t>iff</a:t>
            </a:r>
            <a:r>
              <a:rPr lang="en-US">
                <a:latin typeface="Arial" charset="0"/>
                <a:ea typeface="MS PGothic" charset="0"/>
                <a:sym typeface="Symbol" charset="0"/>
              </a:rPr>
              <a:t> z [ </a:t>
            </a:r>
            <a:r>
              <a:rPr lang="en-US" err="1">
                <a:latin typeface="Arial" charset="0"/>
                <a:ea typeface="MS PGothic" charset="0"/>
                <a:sym typeface="Symbol" charset="0"/>
              </a:rPr>
              <a:t>xz</a:t>
            </a:r>
            <a:r>
              <a:rPr lang="en-US">
                <a:latin typeface="Arial" charset="0"/>
                <a:ea typeface="MS PGothic" charset="0"/>
                <a:sym typeface="Symbol" charset="0"/>
              </a:rPr>
              <a:t>  L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sym typeface="Symbol" charset="0"/>
              </a:rPr>
              <a:t>yz</a:t>
            </a:r>
            <a:r>
              <a:rPr lang="en-US">
                <a:latin typeface="Arial" charset="0"/>
                <a:ea typeface="MS PGothic" charset="0"/>
                <a:sym typeface="Symbol" charset="0"/>
              </a:rPr>
              <a:t>  L ]</a:t>
            </a:r>
          </a:p>
          <a:p>
            <a:r>
              <a:rPr lang="en-US">
                <a:latin typeface="Arial" charset="0"/>
                <a:ea typeface="MS PGothic" charset="0"/>
                <a:sym typeface="Symbol" charset="0"/>
              </a:rPr>
              <a:t>Moreover, all minimum state machines have the same structure as the above, except perhaps for the names of states</a:t>
            </a:r>
          </a:p>
          <a:p>
            <a:endParaRPr lang="en-US"/>
          </a:p>
        </p:txBody>
      </p:sp>
      <p:sp>
        <p:nvSpPr>
          <p:cNvPr id="4" name="Date Placeholder 3"/>
          <p:cNvSpPr>
            <a:spLocks noGrp="1"/>
          </p:cNvSpPr>
          <p:nvPr>
            <p:ph type="dt" sz="half" idx="10"/>
          </p:nvPr>
        </p:nvSpPr>
        <p:spPr/>
        <p:txBody>
          <a:bodyPr/>
          <a:lstStyle/>
          <a:p>
            <a:fld id="{F9AA66B5-53C7-9644-8D1A-F6BFD548849A}"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130</a:t>
            </a:fld>
            <a:endParaRPr lang="en-US"/>
          </a:p>
        </p:txBody>
      </p:sp>
    </p:spTree>
    <p:extLst>
      <p:ext uri="{BB962C8B-B14F-4D97-AF65-F5344CB8AC3E}">
        <p14:creationId xmlns:p14="http://schemas.microsoft.com/office/powerpoint/2010/main" val="2153655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solidFill>
                  <a:srgbClr val="0000FF"/>
                </a:solidFill>
                <a:latin typeface="Arial" charset="0"/>
                <a:ea typeface="MS PGothic" charset="0"/>
              </a:rPr>
              <a:t>What is Regular So Far?</a:t>
            </a:r>
          </a:p>
        </p:txBody>
      </p:sp>
      <p:sp>
        <p:nvSpPr>
          <p:cNvPr id="94211" name="Content Placeholder 2"/>
          <p:cNvSpPr>
            <a:spLocks noGrp="1"/>
          </p:cNvSpPr>
          <p:nvPr>
            <p:ph idx="1"/>
          </p:nvPr>
        </p:nvSpPr>
        <p:spPr/>
        <p:txBody>
          <a:bodyPr/>
          <a:lstStyle/>
          <a:p>
            <a:r>
              <a:rPr lang="en-US" dirty="0">
                <a:latin typeface="Arial" charset="0"/>
                <a:ea typeface="MS PGothic" charset="0"/>
              </a:rPr>
              <a:t>Any language accepted by a DFA</a:t>
            </a:r>
          </a:p>
          <a:p>
            <a:r>
              <a:rPr lang="en-US" dirty="0">
                <a:latin typeface="Arial" charset="0"/>
                <a:ea typeface="MS PGothic" charset="0"/>
                <a:sym typeface="Symbol" charset="0"/>
              </a:rPr>
              <a:t>Any language accepted by an NFA</a:t>
            </a:r>
          </a:p>
          <a:p>
            <a:r>
              <a:rPr lang="en-US" dirty="0">
                <a:latin typeface="Arial" charset="0"/>
                <a:ea typeface="MS PGothic" charset="0"/>
                <a:sym typeface="Symbol" charset="0"/>
              </a:rPr>
              <a:t>Any language specified by a Regular Expression</a:t>
            </a:r>
          </a:p>
          <a:p>
            <a:r>
              <a:rPr lang="en-US" dirty="0">
                <a:latin typeface="Arial" charset="0"/>
                <a:ea typeface="MS PGothic" charset="0"/>
                <a:sym typeface="Symbol" charset="0"/>
              </a:rPr>
              <a:t>Any language representing the unique solution to a set of properly constrained regular equations</a:t>
            </a:r>
          </a:p>
        </p:txBody>
      </p:sp>
      <p:sp>
        <p:nvSpPr>
          <p:cNvPr id="942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14669B-6851-014D-8284-375F8D08C1B6}" type="datetime1">
              <a:rPr lang="en-US" smtClean="0"/>
              <a:t>11/27/18</a:t>
            </a:fld>
            <a:endParaRPr lang="en-US"/>
          </a:p>
        </p:txBody>
      </p:sp>
      <p:sp>
        <p:nvSpPr>
          <p:cNvPr id="942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42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383A05-8A8E-1044-B1A2-75872769343E}" type="slidenum">
              <a:rPr lang="en-US"/>
              <a:pPr/>
              <a:t>131</a:t>
            </a:fld>
            <a:endParaRPr lang="en-US"/>
          </a:p>
        </p:txBody>
      </p:sp>
    </p:spTree>
    <p:extLst>
      <p:ext uri="{BB962C8B-B14F-4D97-AF65-F5344CB8AC3E}">
        <p14:creationId xmlns:p14="http://schemas.microsoft.com/office/powerpoint/2010/main" val="13463821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solidFill>
                  <a:srgbClr val="0000FF"/>
                </a:solidFill>
                <a:latin typeface="Arial" charset="0"/>
                <a:ea typeface="MS PGothic" charset="0"/>
              </a:rPr>
              <a:t>What is </a:t>
            </a:r>
            <a:r>
              <a:rPr lang="en-US" u="sng">
                <a:solidFill>
                  <a:srgbClr val="0000FF"/>
                </a:solidFill>
                <a:latin typeface="Arial" charset="0"/>
                <a:ea typeface="MS PGothic" charset="0"/>
              </a:rPr>
              <a:t>NOT</a:t>
            </a:r>
            <a:r>
              <a:rPr lang="en-US">
                <a:solidFill>
                  <a:srgbClr val="0000FF"/>
                </a:solidFill>
                <a:latin typeface="Arial" charset="0"/>
                <a:ea typeface="MS PGothic" charset="0"/>
              </a:rPr>
              <a:t> Regular?</a:t>
            </a:r>
          </a:p>
        </p:txBody>
      </p:sp>
      <p:sp>
        <p:nvSpPr>
          <p:cNvPr id="96259" name="Content Placeholder 2"/>
          <p:cNvSpPr>
            <a:spLocks noGrp="1"/>
          </p:cNvSpPr>
          <p:nvPr>
            <p:ph idx="1"/>
          </p:nvPr>
        </p:nvSpPr>
        <p:spPr/>
        <p:txBody>
          <a:bodyPr/>
          <a:lstStyle/>
          <a:p>
            <a:r>
              <a:rPr lang="en-US" dirty="0">
                <a:latin typeface="Arial" charset="0"/>
                <a:ea typeface="MS PGothic" charset="0"/>
                <a:sym typeface="Symbol" charset="0"/>
              </a:rPr>
              <a:t>Well, anything for which you cannot write an accepting DFA or NFA, or a defining regular expression, or a right/left linear grammar, or a set of regular equations, but that’s not a very useful statement</a:t>
            </a:r>
          </a:p>
          <a:p>
            <a:r>
              <a:rPr lang="en-US" dirty="0">
                <a:latin typeface="Arial" charset="0"/>
                <a:ea typeface="MS PGothic" charset="0"/>
                <a:sym typeface="Symbol" charset="0"/>
              </a:rPr>
              <a:t>There are two tools we have:</a:t>
            </a:r>
          </a:p>
          <a:p>
            <a:pPr lvl="1"/>
            <a:r>
              <a:rPr lang="en-US" dirty="0">
                <a:latin typeface="Arial" charset="0"/>
                <a:ea typeface="MS PGothic" charset="0"/>
                <a:sym typeface="Symbol" charset="0"/>
              </a:rPr>
              <a:t>Pumping Lemma for Regular </a:t>
            </a:r>
            <a:r>
              <a:rPr lang="en-US" dirty="0" err="1">
                <a:latin typeface="Arial" charset="0"/>
                <a:ea typeface="MS PGothic" charset="0"/>
                <a:sym typeface="Symbol" charset="0"/>
              </a:rPr>
              <a:t>Lnaguges</a:t>
            </a:r>
            <a:endParaRPr lang="en-US" dirty="0">
              <a:latin typeface="Arial" charset="0"/>
              <a:ea typeface="MS PGothic" charset="0"/>
              <a:sym typeface="Symbol" charset="0"/>
            </a:endParaRPr>
          </a:p>
          <a:p>
            <a:pPr lvl="1"/>
            <a:r>
              <a:rPr lang="en-US" dirty="0" err="1">
                <a:latin typeface="Arial" charset="0"/>
                <a:ea typeface="MS PGothic" charset="0"/>
                <a:sym typeface="Symbol" charset="0"/>
              </a:rPr>
              <a:t>Myhill-Nerode</a:t>
            </a:r>
            <a:r>
              <a:rPr lang="en-US" dirty="0">
                <a:latin typeface="Arial" charset="0"/>
                <a:ea typeface="MS PGothic" charset="0"/>
                <a:sym typeface="Symbol" charset="0"/>
              </a:rPr>
              <a:t> Theorem</a:t>
            </a: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5EAA3A-6F15-D842-9FDA-AFC4AED29A4C}" type="datetime1">
              <a:rPr lang="en-US" smtClean="0"/>
              <a:t>11/27/18</a:t>
            </a:fld>
            <a:endParaRPr lang="en-US"/>
          </a:p>
        </p:txBody>
      </p:sp>
      <p:sp>
        <p:nvSpPr>
          <p:cNvPr id="962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6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5B9ACD-F5CF-924B-AF16-BC14CCC1CD99}" type="slidenum">
              <a:rPr lang="en-US"/>
              <a:pPr/>
              <a:t>132</a:t>
            </a:fld>
            <a:endParaRPr lang="en-US"/>
          </a:p>
        </p:txBody>
      </p:sp>
    </p:spTree>
    <p:extLst>
      <p:ext uri="{BB962C8B-B14F-4D97-AF65-F5344CB8AC3E}">
        <p14:creationId xmlns:p14="http://schemas.microsoft.com/office/powerpoint/2010/main" val="6089175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400"/>
              <a:t>A transducer is a machine with output</a:t>
            </a:r>
          </a:p>
          <a:p>
            <a:r>
              <a:rPr lang="en-US" sz="2400"/>
              <a:t>Mealy Model</a:t>
            </a:r>
          </a:p>
          <a:p>
            <a:pPr lvl="1"/>
            <a:r>
              <a:rPr lang="en-US" sz="2000"/>
              <a:t>M =</a:t>
            </a:r>
            <a:r>
              <a:rPr lang="en-US" sz="2000">
                <a:latin typeface="Arial" charset="0"/>
                <a:ea typeface="MS PGothic" charset="0"/>
                <a:sym typeface="Symbol" charset="0"/>
              </a:rPr>
              <a:t> (Q, </a:t>
            </a:r>
            <a:r>
              <a:rPr lang="en-US" sz="2000">
                <a:latin typeface="Symbol" charset="0"/>
                <a:ea typeface="MS PGothic" charset="0"/>
                <a:sym typeface="Symbol" charset="0"/>
              </a:rPr>
              <a:t>S</a:t>
            </a:r>
            <a:r>
              <a:rPr lang="en-US" sz="2000">
                <a:latin typeface="Arial" charset="0"/>
                <a:ea typeface="MS PGothic" charset="0"/>
                <a:sym typeface="Symbol" charset="0"/>
              </a:rPr>
              <a:t>,</a:t>
            </a:r>
            <a:r>
              <a:rPr lang="en-US" sz="2000">
                <a:latin typeface="Symbol" charset="0"/>
                <a:ea typeface="MS PGothic" charset="0"/>
                <a:sym typeface="Symbol" charset="0"/>
              </a:rPr>
              <a:t> G</a:t>
            </a:r>
            <a:r>
              <a:rPr lang="en-US" sz="2000">
                <a:latin typeface="Arial" charset="0"/>
                <a:ea typeface="MS PGothic" charset="0"/>
                <a:sym typeface="Symbol" charset="0"/>
              </a:rPr>
              <a:t>, </a:t>
            </a:r>
            <a:r>
              <a:rPr lang="en-US" sz="2000">
                <a:latin typeface="Symbol" charset="0"/>
                <a:ea typeface="MS PGothic" charset="0"/>
                <a:sym typeface="Symbol" charset="0"/>
              </a:rPr>
              <a:t>d</a:t>
            </a:r>
            <a:r>
              <a:rPr lang="en-US" sz="2000">
                <a:latin typeface="Arial" charset="0"/>
                <a:ea typeface="MS PGothic" charset="0"/>
                <a:sym typeface="Symbol" charset="0"/>
              </a:rPr>
              <a:t>,</a:t>
            </a:r>
            <a:r>
              <a:rPr lang="en-US" sz="2000">
                <a:latin typeface="Symbol" charset="0"/>
                <a:ea typeface="MS PGothic" charset="0"/>
                <a:sym typeface="Symbol" charset="0"/>
              </a:rPr>
              <a:t> g, </a:t>
            </a:r>
            <a:r>
              <a:rPr lang="en-US" sz="2000">
                <a:latin typeface="Arial" charset="0"/>
                <a:ea typeface="MS PGothic" charset="0"/>
                <a:sym typeface="Symbol" charset="0"/>
              </a:rPr>
              <a:t>q</a:t>
            </a:r>
            <a:r>
              <a:rPr lang="en-US" sz="2000" baseline="-25000">
                <a:latin typeface="Arial" charset="0"/>
                <a:ea typeface="MS PGothic" charset="0"/>
                <a:sym typeface="Symbol" charset="0"/>
              </a:rPr>
              <a:t>0</a:t>
            </a:r>
            <a:r>
              <a:rPr lang="en-US" sz="2000">
                <a:latin typeface="Arial" charset="0"/>
                <a:ea typeface="MS PGothic" charset="0"/>
                <a:sym typeface="Symbol" charset="0"/>
              </a:rPr>
              <a:t>)</a:t>
            </a:r>
          </a:p>
          <a:p>
            <a:pPr marL="914400" lvl="2" indent="0">
              <a:buNone/>
            </a:pPr>
            <a:r>
              <a:rPr lang="en-US" sz="1800">
                <a:latin typeface="Symbol" charset="0"/>
                <a:ea typeface="MS PGothic" charset="0"/>
                <a:sym typeface="Symbol" charset="0"/>
              </a:rPr>
              <a:t>G </a:t>
            </a:r>
            <a:r>
              <a:rPr lang="en-US" sz="1800">
                <a:ea typeface="MS PGothic" charset="0"/>
                <a:sym typeface="Symbol" charset="0"/>
              </a:rPr>
              <a:t>is the finite output alphabet</a:t>
            </a:r>
          </a:p>
          <a:p>
            <a:pPr marL="914400" lvl="2" indent="0">
              <a:buNone/>
            </a:pPr>
            <a:r>
              <a:rPr lang="en-US" sz="1800">
                <a:latin typeface="Symbol" charset="0"/>
                <a:ea typeface="MS PGothic" charset="0"/>
                <a:sym typeface="Symbol" charset="0"/>
              </a:rPr>
              <a:t>g: </a:t>
            </a:r>
            <a:r>
              <a:rPr lang="en-US" sz="1800">
                <a:latin typeface="Arial" charset="0"/>
                <a:ea typeface="MS PGothic" charset="0"/>
                <a:sym typeface="Symbol" charset="0"/>
              </a:rPr>
              <a:t>Q × </a:t>
            </a:r>
            <a:r>
              <a:rPr lang="en-US" sz="1800">
                <a:latin typeface="Symbol" charset="0"/>
                <a:ea typeface="MS PGothic" charset="0"/>
                <a:sym typeface="Symbol" charset="0"/>
              </a:rPr>
              <a:t>S </a:t>
            </a:r>
            <a:r>
              <a:rPr lang="en-US" sz="1800" b="1">
                <a:latin typeface="Arial" charset="0"/>
                <a:ea typeface="MS PGothic" charset="0"/>
                <a:sym typeface="Symbol" charset="0"/>
              </a:rPr>
              <a:t> </a:t>
            </a:r>
            <a:r>
              <a:rPr lang="en-US" sz="1800">
                <a:latin typeface="Symbol" charset="0"/>
                <a:ea typeface="MS PGothic" charset="0"/>
                <a:sym typeface="Symbol" charset="0"/>
              </a:rPr>
              <a:t>G</a:t>
            </a:r>
            <a:r>
              <a:rPr lang="en-US" sz="1800">
                <a:ea typeface="MS PGothic" charset="0"/>
                <a:sym typeface="Symbol" charset="0"/>
              </a:rPr>
              <a:t> is the output function</a:t>
            </a:r>
          </a:p>
          <a:p>
            <a:pPr lvl="1"/>
            <a:r>
              <a:rPr lang="en-US" sz="2000">
                <a:ea typeface="MS PGothic" charset="0"/>
                <a:sym typeface="Symbol" charset="0"/>
              </a:rPr>
              <a:t>Essentially a Mealy Model machine produced a character of output for each character of input it consumes, and it does so on the transitions from one state to the next.</a:t>
            </a:r>
            <a:endParaRPr lang="en-US" sz="2000"/>
          </a:p>
          <a:p>
            <a:pPr lvl="1"/>
            <a:r>
              <a:rPr lang="en-US" sz="2000">
                <a:ea typeface="MS PGothic" charset="0"/>
                <a:sym typeface="Symbol" charset="0"/>
              </a:rPr>
              <a:t>A Mealy Model represents a synchronous circuit whose output is triggered each time a new input arrives.</a:t>
            </a:r>
            <a:endParaRPr lang="en-US" sz="2000"/>
          </a:p>
          <a:p>
            <a:pPr lvl="1"/>
            <a:endParaRPr lang="en-US"/>
          </a:p>
          <a:p>
            <a:pPr lvl="1"/>
            <a:endParaRPr lang="en-US"/>
          </a:p>
        </p:txBody>
      </p:sp>
      <p:sp>
        <p:nvSpPr>
          <p:cNvPr id="4" name="Date Placeholder 3"/>
          <p:cNvSpPr>
            <a:spLocks noGrp="1"/>
          </p:cNvSpPr>
          <p:nvPr>
            <p:ph type="dt" sz="half" idx="10"/>
          </p:nvPr>
        </p:nvSpPr>
        <p:spPr/>
        <p:txBody>
          <a:bodyPr/>
          <a:lstStyle/>
          <a:p>
            <a:fld id="{9CC89306-F9DE-C644-864E-ED67E19D9EFA}"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133</a:t>
            </a:fld>
            <a:endParaRPr lang="en-US"/>
          </a:p>
        </p:txBody>
      </p:sp>
    </p:spTree>
    <p:extLst>
      <p:ext uri="{BB962C8B-B14F-4D97-AF65-F5344CB8AC3E}">
        <p14:creationId xmlns:p14="http://schemas.microsoft.com/office/powerpoint/2010/main" val="10735610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Mealy Model</a:t>
            </a:r>
          </a:p>
        </p:txBody>
      </p:sp>
      <p:sp>
        <p:nvSpPr>
          <p:cNvPr id="3" name="Content Placeholder 2"/>
          <p:cNvSpPr>
            <a:spLocks noGrp="1"/>
          </p:cNvSpPr>
          <p:nvPr>
            <p:ph idx="1"/>
          </p:nvPr>
        </p:nvSpPr>
        <p:spPr/>
        <p:txBody>
          <a:bodyPr/>
          <a:lstStyle/>
          <a:p>
            <a:r>
              <a:rPr lang="en-US">
                <a:ea typeface="MS PGothic" charset="0"/>
              </a:rPr>
              <a:t>Write a Mealy finite state machine that produces the 2’s complement result of subtracting 1101 from a binary input stream (assuming at least 4 bits of input)</a:t>
            </a:r>
          </a:p>
          <a:p>
            <a:endParaRPr lang="en-US"/>
          </a:p>
        </p:txBody>
      </p:sp>
      <p:sp>
        <p:nvSpPr>
          <p:cNvPr id="4" name="Date Placeholder 3"/>
          <p:cNvSpPr>
            <a:spLocks noGrp="1"/>
          </p:cNvSpPr>
          <p:nvPr>
            <p:ph type="dt" sz="half" idx="10"/>
          </p:nvPr>
        </p:nvSpPr>
        <p:spPr/>
        <p:txBody>
          <a:bodyPr/>
          <a:lstStyle/>
          <a:p>
            <a:fld id="{CEAB3CED-6BD3-0743-8E36-DAAB0C3779C0}"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134</a:t>
            </a:fld>
            <a:endParaRPr lang="en-US"/>
          </a:p>
        </p:txBody>
      </p:sp>
      <p:grpSp>
        <p:nvGrpSpPr>
          <p:cNvPr id="45" name="Group 44"/>
          <p:cNvGrpSpPr/>
          <p:nvPr/>
        </p:nvGrpSpPr>
        <p:grpSpPr>
          <a:xfrm>
            <a:off x="228600" y="3566532"/>
            <a:ext cx="8458200" cy="2605668"/>
            <a:chOff x="228600" y="2499732"/>
            <a:chExt cx="8839200" cy="2743200"/>
          </a:xfrm>
        </p:grpSpPr>
        <p:sp>
          <p:nvSpPr>
            <p:cNvPr id="7" name="Oval 6"/>
            <p:cNvSpPr/>
            <p:nvPr/>
          </p:nvSpPr>
          <p:spPr bwMode="auto">
            <a:xfrm>
              <a:off x="2479176" y="2971799"/>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6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914400"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NC</a:t>
              </a:r>
              <a:br>
                <a:rPr lang="en-US" sz="1400">
                  <a:solidFill>
                    <a:schemeClr val="tx1"/>
                  </a:solidFill>
                  <a:latin typeface="Arial" pitchFamily="-107" charset="0"/>
                </a:rPr>
              </a:br>
              <a:r>
                <a:rPr lang="en-US" sz="1400">
                  <a:solidFill>
                    <a:schemeClr val="tx1"/>
                  </a:solidFill>
                  <a:latin typeface="Arial" pitchFamily="-107" charset="0"/>
                </a:rPr>
                <a:t>1..1</a:t>
              </a:r>
            </a:p>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0011</a:t>
              </a:r>
              <a:endParaRPr kumimoji="0" lang="en-US" sz="1400" b="0" i="0" u="none" strike="noStrike" cap="none" normalizeH="0" baseline="0">
                <a:ln>
                  <a:noFill/>
                </a:ln>
                <a:solidFill>
                  <a:schemeClr val="tx1"/>
                </a:solidFill>
                <a:effectLst/>
                <a:latin typeface="Arial" pitchFamily="-107" charset="0"/>
              </a:endParaRPr>
            </a:p>
          </p:txBody>
        </p:sp>
        <p:cxnSp>
          <p:nvCxnSpPr>
            <p:cNvPr id="9" name="Straight Arrow Connector 8"/>
            <p:cNvCxnSpPr/>
            <p:nvPr/>
          </p:nvCxnSpPr>
          <p:spPr bwMode="auto">
            <a:xfrm flipV="1">
              <a:off x="1752600" y="3390899"/>
              <a:ext cx="72657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821509" y="3069728"/>
              <a:ext cx="505267" cy="369332"/>
            </a:xfrm>
            <a:prstGeom prst="rect">
              <a:avLst/>
            </a:prstGeom>
            <a:noFill/>
          </p:spPr>
          <p:txBody>
            <a:bodyPr wrap="none" rtlCol="0">
              <a:spAutoFit/>
            </a:bodyPr>
            <a:lstStyle/>
            <a:p>
              <a:r>
                <a:rPr lang="en-US"/>
                <a:t>1/0</a:t>
              </a:r>
            </a:p>
          </p:txBody>
        </p:sp>
        <p:cxnSp>
          <p:nvCxnSpPr>
            <p:cNvPr id="11" name="Straight Arrow Connector 10"/>
            <p:cNvCxnSpPr/>
            <p:nvPr/>
          </p:nvCxnSpPr>
          <p:spPr bwMode="auto">
            <a:xfrm>
              <a:off x="228600" y="3352800"/>
              <a:ext cx="644795"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1447800" y="3962400"/>
              <a:ext cx="505267" cy="369332"/>
            </a:xfrm>
            <a:prstGeom prst="rect">
              <a:avLst/>
            </a:prstGeom>
            <a:noFill/>
          </p:spPr>
          <p:txBody>
            <a:bodyPr wrap="none" rtlCol="0">
              <a:spAutoFit/>
            </a:bodyPr>
            <a:lstStyle/>
            <a:p>
              <a:r>
                <a:rPr lang="en-US"/>
                <a:t>0/1</a:t>
              </a:r>
            </a:p>
          </p:txBody>
        </p:sp>
        <p:cxnSp>
          <p:nvCxnSpPr>
            <p:cNvPr id="13" name="Straight Arrow Connector 12"/>
            <p:cNvCxnSpPr/>
            <p:nvPr/>
          </p:nvCxnSpPr>
          <p:spPr bwMode="auto">
            <a:xfrm>
              <a:off x="1600200" y="3733802"/>
              <a:ext cx="914400" cy="6857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Oval 13"/>
            <p:cNvSpPr/>
            <p:nvPr/>
          </p:nvSpPr>
          <p:spPr bwMode="auto">
            <a:xfrm>
              <a:off x="2514600" y="39624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400" b="0" i="0" u="none" strike="noStrike" cap="none" normalizeH="0" baseline="0">
                <a:ln>
                  <a:noFill/>
                </a:ln>
                <a:solidFill>
                  <a:schemeClr val="tx1"/>
                </a:solidFill>
                <a:effectLst/>
                <a:latin typeface="Arial" pitchFamily="-107" charset="0"/>
              </a:endParaRPr>
            </a:p>
          </p:txBody>
        </p:sp>
        <p:sp>
          <p:nvSpPr>
            <p:cNvPr id="15" name="Oval 14"/>
            <p:cNvSpPr/>
            <p:nvPr/>
          </p:nvSpPr>
          <p:spPr bwMode="auto">
            <a:xfrm>
              <a:off x="4155576"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endParaRPr lang="en-US" sz="1600">
                <a:solidFill>
                  <a:schemeClr val="tx1"/>
                </a:solidFill>
                <a:latin typeface="Arial" pitchFamily="-107" charset="0"/>
              </a:endParaRPr>
            </a:p>
          </p:txBody>
        </p:sp>
        <p:sp>
          <p:nvSpPr>
            <p:cNvPr id="16" name="Oval 15"/>
            <p:cNvSpPr/>
            <p:nvPr/>
          </p:nvSpPr>
          <p:spPr bwMode="auto">
            <a:xfrm>
              <a:off x="4191000" y="39624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p>
          </p:txBody>
        </p:sp>
        <p:cxnSp>
          <p:nvCxnSpPr>
            <p:cNvPr id="17" name="Straight Arrow Connector 16"/>
            <p:cNvCxnSpPr>
              <a:endCxn id="26" idx="3"/>
            </p:cNvCxnSpPr>
            <p:nvPr/>
          </p:nvCxnSpPr>
          <p:spPr bwMode="auto">
            <a:xfrm flipV="1">
              <a:off x="3352800" y="3687248"/>
              <a:ext cx="925528" cy="57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352800" y="3733800"/>
              <a:ext cx="505267" cy="369332"/>
            </a:xfrm>
            <a:prstGeom prst="rect">
              <a:avLst/>
            </a:prstGeom>
            <a:noFill/>
          </p:spPr>
          <p:txBody>
            <a:bodyPr wrap="none" rtlCol="0">
              <a:spAutoFit/>
            </a:bodyPr>
            <a:lstStyle/>
            <a:p>
              <a:r>
                <a:rPr lang="en-US"/>
                <a:t>1/0</a:t>
              </a:r>
            </a:p>
          </p:txBody>
        </p:sp>
        <p:cxnSp>
          <p:nvCxnSpPr>
            <p:cNvPr id="19" name="Straight Arrow Connector 18"/>
            <p:cNvCxnSpPr/>
            <p:nvPr/>
          </p:nvCxnSpPr>
          <p:spPr bwMode="auto">
            <a:xfrm flipV="1">
              <a:off x="3317376" y="33691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3276600" y="3048000"/>
              <a:ext cx="914399" cy="369332"/>
            </a:xfrm>
            <a:prstGeom prst="rect">
              <a:avLst/>
            </a:prstGeom>
            <a:noFill/>
          </p:spPr>
          <p:txBody>
            <a:bodyPr wrap="square" rtlCol="0">
              <a:spAutoFit/>
            </a:bodyPr>
            <a:lstStyle/>
            <a:p>
              <a:r>
                <a:rPr lang="en-US"/>
                <a:t>1/1,0/0</a:t>
              </a:r>
            </a:p>
          </p:txBody>
        </p:sp>
        <p:cxnSp>
          <p:nvCxnSpPr>
            <p:cNvPr id="21" name="Straight Arrow Connector 20"/>
            <p:cNvCxnSpPr>
              <a:stCxn id="25" idx="6"/>
            </p:cNvCxnSpPr>
            <p:nvPr/>
          </p:nvCxnSpPr>
          <p:spPr bwMode="auto">
            <a:xfrm flipV="1">
              <a:off x="3352800" y="43714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3533333" y="4050268"/>
              <a:ext cx="505267" cy="369332"/>
            </a:xfrm>
            <a:prstGeom prst="rect">
              <a:avLst/>
            </a:prstGeom>
            <a:noFill/>
          </p:spPr>
          <p:txBody>
            <a:bodyPr wrap="none" rtlCol="0">
              <a:spAutoFit/>
            </a:bodyPr>
            <a:lstStyle/>
            <a:p>
              <a:r>
                <a:rPr lang="en-US"/>
                <a:t>0/1</a:t>
              </a:r>
            </a:p>
          </p:txBody>
        </p:sp>
        <p:sp>
          <p:nvSpPr>
            <p:cNvPr id="23" name="Oval 22"/>
            <p:cNvSpPr/>
            <p:nvPr/>
          </p:nvSpPr>
          <p:spPr bwMode="auto">
            <a:xfrm>
              <a:off x="5831976" y="28956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sp>
          <p:nvSpPr>
            <p:cNvPr id="24" name="Oval 23"/>
            <p:cNvSpPr/>
            <p:nvPr/>
          </p:nvSpPr>
          <p:spPr bwMode="auto">
            <a:xfrm>
              <a:off x="5867400" y="38862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cxnSp>
          <p:nvCxnSpPr>
            <p:cNvPr id="25" name="Straight Arrow Connector 24"/>
            <p:cNvCxnSpPr>
              <a:endCxn id="37" idx="1"/>
            </p:cNvCxnSpPr>
            <p:nvPr/>
          </p:nvCxnSpPr>
          <p:spPr bwMode="auto">
            <a:xfrm>
              <a:off x="4953000" y="3581400"/>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5362133" y="3516868"/>
              <a:ext cx="505267" cy="369332"/>
            </a:xfrm>
            <a:prstGeom prst="rect">
              <a:avLst/>
            </a:prstGeom>
            <a:noFill/>
          </p:spPr>
          <p:txBody>
            <a:bodyPr wrap="none" rtlCol="0">
              <a:spAutoFit/>
            </a:bodyPr>
            <a:lstStyle/>
            <a:p>
              <a:r>
                <a:rPr lang="en-US"/>
                <a:t>0/1</a:t>
              </a:r>
            </a:p>
          </p:txBody>
        </p:sp>
        <p:cxnSp>
          <p:nvCxnSpPr>
            <p:cNvPr id="27" name="Straight Arrow Connector 26"/>
            <p:cNvCxnSpPr/>
            <p:nvPr/>
          </p:nvCxnSpPr>
          <p:spPr bwMode="auto">
            <a:xfrm flipV="1">
              <a:off x="4993776" y="32929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105400" y="2971800"/>
              <a:ext cx="533400" cy="369332"/>
            </a:xfrm>
            <a:prstGeom prst="rect">
              <a:avLst/>
            </a:prstGeom>
            <a:noFill/>
          </p:spPr>
          <p:txBody>
            <a:bodyPr wrap="square" rtlCol="0">
              <a:spAutoFit/>
            </a:bodyPr>
            <a:lstStyle/>
            <a:p>
              <a:r>
                <a:rPr lang="en-US"/>
                <a:t>1/0</a:t>
              </a:r>
            </a:p>
          </p:txBody>
        </p:sp>
        <p:cxnSp>
          <p:nvCxnSpPr>
            <p:cNvPr id="29" name="Straight Arrow Connector 28"/>
            <p:cNvCxnSpPr/>
            <p:nvPr/>
          </p:nvCxnSpPr>
          <p:spPr bwMode="auto">
            <a:xfrm flipV="1">
              <a:off x="5029200" y="42952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4953000" y="3974068"/>
              <a:ext cx="890576" cy="369332"/>
            </a:xfrm>
            <a:prstGeom prst="rect">
              <a:avLst/>
            </a:prstGeom>
            <a:noFill/>
          </p:spPr>
          <p:txBody>
            <a:bodyPr wrap="none" rtlCol="0">
              <a:spAutoFit/>
            </a:bodyPr>
            <a:lstStyle/>
            <a:p>
              <a:r>
                <a:rPr lang="en-US"/>
                <a:t>0/0,1/1</a:t>
              </a:r>
            </a:p>
          </p:txBody>
        </p:sp>
        <p:cxnSp>
          <p:nvCxnSpPr>
            <p:cNvPr id="31" name="Curved Connector 30"/>
            <p:cNvCxnSpPr/>
            <p:nvPr/>
          </p:nvCxnSpPr>
          <p:spPr bwMode="auto">
            <a:xfrm rot="5400000" flipH="1" flipV="1">
              <a:off x="7986198" y="4267134"/>
              <a:ext cx="12700" cy="592696"/>
            </a:xfrm>
            <a:prstGeom prst="curvedConnector3">
              <a:avLst>
                <a:gd name="adj1" fmla="val -2933449"/>
              </a:avLst>
            </a:prstGeom>
            <a:solidFill>
              <a:schemeClr val="accent1"/>
            </a:solidFill>
            <a:ln w="9525" cap="flat" cmpd="sng" algn="ctr">
              <a:solidFill>
                <a:schemeClr val="tx1"/>
              </a:solidFill>
              <a:prstDash val="solid"/>
              <a:round/>
              <a:headEnd type="none" w="med" len="med"/>
              <a:tailEnd type="arrow"/>
            </a:ln>
            <a:effectLst/>
          </p:spPr>
        </p:cxnSp>
        <p:cxnSp>
          <p:nvCxnSpPr>
            <p:cNvPr id="32" name="Curved Connector 31"/>
            <p:cNvCxnSpPr/>
            <p:nvPr/>
          </p:nvCxnSpPr>
          <p:spPr bwMode="auto">
            <a:xfrm rot="5400000" flipH="1" flipV="1">
              <a:off x="7909998" y="2666934"/>
              <a:ext cx="12700" cy="592696"/>
            </a:xfrm>
            <a:prstGeom prst="curvedConnector3">
              <a:avLst>
                <a:gd name="adj1" fmla="val 276655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7508376" y="2880732"/>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sp>
          <p:nvSpPr>
            <p:cNvPr id="34" name="Oval 33"/>
            <p:cNvSpPr/>
            <p:nvPr/>
          </p:nvSpPr>
          <p:spPr bwMode="auto">
            <a:xfrm>
              <a:off x="7543800" y="3871333"/>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cxnSp>
          <p:nvCxnSpPr>
            <p:cNvPr id="35" name="Straight Arrow Connector 34"/>
            <p:cNvCxnSpPr/>
            <p:nvPr/>
          </p:nvCxnSpPr>
          <p:spPr bwMode="auto">
            <a:xfrm>
              <a:off x="6629400" y="3566532"/>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7038533" y="3502000"/>
              <a:ext cx="505267" cy="369332"/>
            </a:xfrm>
            <a:prstGeom prst="rect">
              <a:avLst/>
            </a:prstGeom>
            <a:noFill/>
          </p:spPr>
          <p:txBody>
            <a:bodyPr wrap="none" rtlCol="0">
              <a:spAutoFit/>
            </a:bodyPr>
            <a:lstStyle/>
            <a:p>
              <a:r>
                <a:rPr lang="en-US"/>
                <a:t>0/1</a:t>
              </a:r>
            </a:p>
          </p:txBody>
        </p:sp>
        <p:cxnSp>
          <p:nvCxnSpPr>
            <p:cNvPr id="37" name="Straight Arrow Connector 36"/>
            <p:cNvCxnSpPr/>
            <p:nvPr/>
          </p:nvCxnSpPr>
          <p:spPr bwMode="auto">
            <a:xfrm flipV="1">
              <a:off x="6670176" y="3278104"/>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6781800" y="2956932"/>
              <a:ext cx="533400" cy="369332"/>
            </a:xfrm>
            <a:prstGeom prst="rect">
              <a:avLst/>
            </a:prstGeom>
            <a:noFill/>
          </p:spPr>
          <p:txBody>
            <a:bodyPr wrap="square" rtlCol="0">
              <a:spAutoFit/>
            </a:bodyPr>
            <a:lstStyle/>
            <a:p>
              <a:r>
                <a:rPr lang="en-US"/>
                <a:t>1/0</a:t>
              </a:r>
            </a:p>
          </p:txBody>
        </p:sp>
        <p:cxnSp>
          <p:nvCxnSpPr>
            <p:cNvPr id="39" name="Straight Arrow Connector 38"/>
            <p:cNvCxnSpPr/>
            <p:nvPr/>
          </p:nvCxnSpPr>
          <p:spPr bwMode="auto">
            <a:xfrm flipV="1">
              <a:off x="6705600" y="4280372"/>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a:off x="6629400" y="3959200"/>
              <a:ext cx="890576" cy="369332"/>
            </a:xfrm>
            <a:prstGeom prst="rect">
              <a:avLst/>
            </a:prstGeom>
            <a:noFill/>
          </p:spPr>
          <p:txBody>
            <a:bodyPr wrap="none" rtlCol="0">
              <a:spAutoFit/>
            </a:bodyPr>
            <a:lstStyle/>
            <a:p>
              <a:r>
                <a:rPr lang="en-US"/>
                <a:t>0/0,1/1</a:t>
              </a:r>
            </a:p>
          </p:txBody>
        </p:sp>
        <p:sp>
          <p:nvSpPr>
            <p:cNvPr id="41" name="TextBox 40"/>
            <p:cNvSpPr txBox="1"/>
            <p:nvPr/>
          </p:nvSpPr>
          <p:spPr>
            <a:xfrm>
              <a:off x="8077201" y="2499732"/>
              <a:ext cx="990599" cy="388826"/>
            </a:xfrm>
            <a:prstGeom prst="rect">
              <a:avLst/>
            </a:prstGeom>
            <a:noFill/>
          </p:spPr>
          <p:txBody>
            <a:bodyPr wrap="square" rtlCol="0">
              <a:spAutoFit/>
            </a:bodyPr>
            <a:lstStyle/>
            <a:p>
              <a:r>
                <a:rPr lang="en-US"/>
                <a:t>1/1,0/0</a:t>
              </a:r>
            </a:p>
          </p:txBody>
        </p:sp>
        <p:sp>
          <p:nvSpPr>
            <p:cNvPr id="42" name="TextBox 41"/>
            <p:cNvSpPr txBox="1"/>
            <p:nvPr/>
          </p:nvSpPr>
          <p:spPr>
            <a:xfrm>
              <a:off x="7800533" y="4873600"/>
              <a:ext cx="505267" cy="369332"/>
            </a:xfrm>
            <a:prstGeom prst="rect">
              <a:avLst/>
            </a:prstGeom>
            <a:noFill/>
          </p:spPr>
          <p:txBody>
            <a:bodyPr wrap="none" rtlCol="0">
              <a:spAutoFit/>
            </a:bodyPr>
            <a:lstStyle/>
            <a:p>
              <a:r>
                <a:rPr lang="en-US"/>
                <a:t>0/1</a:t>
              </a:r>
            </a:p>
          </p:txBody>
        </p:sp>
        <p:sp>
          <p:nvSpPr>
            <p:cNvPr id="43" name="TextBox 42"/>
            <p:cNvSpPr txBox="1"/>
            <p:nvPr/>
          </p:nvSpPr>
          <p:spPr>
            <a:xfrm>
              <a:off x="8562533" y="3642732"/>
              <a:ext cx="505267" cy="369332"/>
            </a:xfrm>
            <a:prstGeom prst="rect">
              <a:avLst/>
            </a:prstGeom>
            <a:noFill/>
          </p:spPr>
          <p:txBody>
            <a:bodyPr wrap="none" rtlCol="0">
              <a:spAutoFit/>
            </a:bodyPr>
            <a:lstStyle/>
            <a:p>
              <a:r>
                <a:rPr lang="en-US"/>
                <a:t>1/0</a:t>
              </a:r>
            </a:p>
          </p:txBody>
        </p:sp>
        <p:cxnSp>
          <p:nvCxnSpPr>
            <p:cNvPr id="44" name="Curved Connector 43"/>
            <p:cNvCxnSpPr/>
            <p:nvPr/>
          </p:nvCxnSpPr>
          <p:spPr bwMode="auto">
            <a:xfrm flipH="1" flipV="1">
              <a:off x="8346576" y="3299832"/>
              <a:ext cx="35424" cy="990601"/>
            </a:xfrm>
            <a:prstGeom prst="curvedConnector3">
              <a:avLst>
                <a:gd name="adj1" fmla="val -645325"/>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169363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800"/>
              <a:t>Moore Model</a:t>
            </a:r>
          </a:p>
          <a:p>
            <a:pPr lvl="1"/>
            <a:r>
              <a:rPr lang="en-US" sz="2400"/>
              <a:t>M =</a:t>
            </a:r>
            <a:r>
              <a:rPr lang="en-US" sz="2400">
                <a:latin typeface="Arial" charset="0"/>
                <a:ea typeface="MS PGothic" charset="0"/>
                <a:sym typeface="Symbol" charset="0"/>
              </a:rPr>
              <a:t> (Q, </a:t>
            </a:r>
            <a:r>
              <a:rPr lang="en-US" sz="2400">
                <a:latin typeface="Symbol" charset="0"/>
                <a:ea typeface="MS PGothic" charset="0"/>
                <a:sym typeface="Symbol" charset="0"/>
              </a:rPr>
              <a:t>S</a:t>
            </a:r>
            <a:r>
              <a:rPr lang="en-US" sz="2400">
                <a:latin typeface="Arial" charset="0"/>
                <a:ea typeface="MS PGothic" charset="0"/>
                <a:sym typeface="Symbol" charset="0"/>
              </a:rPr>
              <a:t>,</a:t>
            </a:r>
            <a:r>
              <a:rPr lang="en-US" sz="2400">
                <a:latin typeface="Symbol" charset="0"/>
                <a:ea typeface="MS PGothic" charset="0"/>
                <a:sym typeface="Symbol" charset="0"/>
              </a:rPr>
              <a:t> G</a:t>
            </a:r>
            <a:r>
              <a:rPr lang="en-US" sz="2400">
                <a:latin typeface="Arial" charset="0"/>
                <a:ea typeface="MS PGothic" charset="0"/>
                <a:sym typeface="Symbol" charset="0"/>
              </a:rPr>
              <a:t>, </a:t>
            </a:r>
            <a:r>
              <a:rPr lang="en-US" sz="2400">
                <a:latin typeface="Symbol" charset="0"/>
                <a:ea typeface="MS PGothic" charset="0"/>
                <a:sym typeface="Symbol" charset="0"/>
              </a:rPr>
              <a:t>d</a:t>
            </a:r>
            <a:r>
              <a:rPr lang="en-US" sz="2400">
                <a:latin typeface="Arial" charset="0"/>
                <a:ea typeface="MS PGothic" charset="0"/>
                <a:sym typeface="Symbol" charset="0"/>
              </a:rPr>
              <a:t>,</a:t>
            </a:r>
            <a:r>
              <a:rPr lang="en-US" sz="2400">
                <a:latin typeface="Symbol" charset="0"/>
                <a:ea typeface="MS PGothic" charset="0"/>
                <a:sym typeface="Symbol" charset="0"/>
              </a:rPr>
              <a:t> g, </a:t>
            </a:r>
            <a:r>
              <a:rPr lang="en-US" sz="2400">
                <a:latin typeface="Arial" charset="0"/>
                <a:ea typeface="MS PGothic" charset="0"/>
                <a:sym typeface="Symbol" charset="0"/>
              </a:rPr>
              <a:t>q</a:t>
            </a:r>
            <a:r>
              <a:rPr lang="en-US" sz="2400" baseline="-25000">
                <a:latin typeface="Arial" charset="0"/>
                <a:ea typeface="MS PGothic" charset="0"/>
                <a:sym typeface="Symbol" charset="0"/>
              </a:rPr>
              <a:t>0</a:t>
            </a:r>
            <a:r>
              <a:rPr lang="en-US" sz="2400">
                <a:latin typeface="Arial" charset="0"/>
                <a:ea typeface="MS PGothic" charset="0"/>
                <a:sym typeface="Symbol" charset="0"/>
              </a:rPr>
              <a:t>)</a:t>
            </a:r>
          </a:p>
          <a:p>
            <a:pPr marL="914400" lvl="2" indent="0">
              <a:buNone/>
            </a:pPr>
            <a:r>
              <a:rPr lang="en-US" sz="2000">
                <a:latin typeface="Symbol" charset="0"/>
                <a:ea typeface="MS PGothic" charset="0"/>
                <a:sym typeface="Symbol" charset="0"/>
              </a:rPr>
              <a:t>G </a:t>
            </a:r>
            <a:r>
              <a:rPr lang="en-US" sz="2000">
                <a:ea typeface="MS PGothic" charset="0"/>
                <a:sym typeface="Symbol" charset="0"/>
              </a:rPr>
              <a:t>is the finite output alphabet</a:t>
            </a:r>
          </a:p>
          <a:p>
            <a:pPr marL="914400" lvl="2" indent="0">
              <a:buNone/>
            </a:pPr>
            <a:r>
              <a:rPr lang="en-US" sz="2000">
                <a:latin typeface="Symbol" charset="0"/>
                <a:ea typeface="MS PGothic" charset="0"/>
                <a:sym typeface="Symbol" charset="0"/>
              </a:rPr>
              <a:t>g: </a:t>
            </a:r>
            <a:r>
              <a:rPr lang="en-US" sz="2000">
                <a:latin typeface="Arial" charset="0"/>
                <a:ea typeface="MS PGothic" charset="0"/>
                <a:sym typeface="Symbol" charset="0"/>
              </a:rPr>
              <a:t>Q </a:t>
            </a:r>
            <a:r>
              <a:rPr lang="en-US" sz="2000" b="1">
                <a:latin typeface="Arial" charset="0"/>
                <a:ea typeface="MS PGothic" charset="0"/>
                <a:sym typeface="Symbol" charset="0"/>
              </a:rPr>
              <a:t> </a:t>
            </a:r>
            <a:r>
              <a:rPr lang="en-US" sz="2000">
                <a:latin typeface="Symbol" charset="0"/>
                <a:ea typeface="MS PGothic" charset="0"/>
                <a:sym typeface="Symbol" charset="0"/>
              </a:rPr>
              <a:t>G</a:t>
            </a:r>
            <a:r>
              <a:rPr lang="en-US" sz="2000">
                <a:ea typeface="MS PGothic" charset="0"/>
                <a:sym typeface="Symbol" charset="0"/>
              </a:rPr>
              <a:t> is the output function</a:t>
            </a:r>
          </a:p>
          <a:p>
            <a:pPr lvl="1"/>
            <a:r>
              <a:rPr lang="en-US" sz="2400">
                <a:ea typeface="MS PGothic" charset="0"/>
                <a:sym typeface="Symbol" charset="0"/>
              </a:rPr>
              <a:t>Essentially a Moore Model machine produced a character of output whenever it enters a state, independent of how it arrived at that state.</a:t>
            </a:r>
          </a:p>
          <a:p>
            <a:pPr lvl="1"/>
            <a:r>
              <a:rPr lang="en-US" sz="2400">
                <a:ea typeface="MS PGothic" charset="0"/>
                <a:sym typeface="Symbol" charset="0"/>
              </a:rPr>
              <a:t>A Moore Model represents an asynchronous circuit whose output is a steady state until new input arrives.</a:t>
            </a:r>
            <a:endParaRPr lang="en-US" sz="2400"/>
          </a:p>
        </p:txBody>
      </p:sp>
      <p:sp>
        <p:nvSpPr>
          <p:cNvPr id="4" name="Date Placeholder 3"/>
          <p:cNvSpPr>
            <a:spLocks noGrp="1"/>
          </p:cNvSpPr>
          <p:nvPr>
            <p:ph type="dt" sz="half" idx="10"/>
          </p:nvPr>
        </p:nvSpPr>
        <p:spPr/>
        <p:txBody>
          <a:bodyPr/>
          <a:lstStyle/>
          <a:p>
            <a:fld id="{DD4251D2-795A-724D-AC88-37CEA0717F60}"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135</a:t>
            </a:fld>
            <a:endParaRPr lang="en-US"/>
          </a:p>
        </p:txBody>
      </p:sp>
    </p:spTree>
    <p:extLst>
      <p:ext uri="{BB962C8B-B14F-4D97-AF65-F5344CB8AC3E}">
        <p14:creationId xmlns:p14="http://schemas.microsoft.com/office/powerpoint/2010/main" val="10817218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11/27/18</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5</a:t>
            </a:r>
          </a:p>
        </p:txBody>
      </p:sp>
      <p:sp>
        <p:nvSpPr>
          <p:cNvPr id="104452" name="Rectangle 3"/>
          <p:cNvSpPr>
            <a:spLocks noGrp="1" noChangeArrowheads="1"/>
          </p:cNvSpPr>
          <p:nvPr>
            <p:ph type="body" idx="4294967295"/>
          </p:nvPr>
        </p:nvSpPr>
        <p:spPr/>
        <p:txBody>
          <a:bodyPr/>
          <a:lstStyle/>
          <a:p>
            <a:pPr marL="346075" indent="-346075" eaLnBrk="1" hangingPunct="1">
              <a:lnSpc>
                <a:spcPct val="90000"/>
              </a:lnSpc>
              <a:buFont typeface="+mj-lt"/>
              <a:buAutoNum type="arabicPeriod"/>
            </a:pPr>
            <a:r>
              <a:rPr lang="en-US" sz="1600" dirty="0">
                <a:latin typeface="Arial" charset="0"/>
                <a:ea typeface="MS PGothic" charset="0"/>
              </a:rPr>
              <a:t>For each of the following, prove it is not regular by using the Pumping Lemma or </a:t>
            </a:r>
            <a:r>
              <a:rPr lang="en-US" sz="1600" dirty="0" err="1">
                <a:latin typeface="Arial" charset="0"/>
                <a:ea typeface="MS PGothic" charset="0"/>
              </a:rPr>
              <a:t>Myhill-Nerode</a:t>
            </a:r>
            <a:r>
              <a:rPr lang="en-US" sz="1600" dirty="0">
                <a:latin typeface="Arial" charset="0"/>
                <a:ea typeface="MS PGothic" charset="0"/>
              </a:rPr>
              <a:t>. You must do at least one of these using the Pumping Lemma and at least one using </a:t>
            </a:r>
            <a:r>
              <a:rPr lang="en-US" sz="1600" dirty="0" err="1">
                <a:latin typeface="Arial" charset="0"/>
                <a:ea typeface="MS PGothic" charset="0"/>
              </a:rPr>
              <a:t>Myhill-Nerode</a:t>
            </a:r>
            <a:r>
              <a:rPr lang="en-US" sz="1600" dirty="0">
                <a:latin typeface="Arial" charset="0"/>
                <a:ea typeface="MS PGothic" charset="0"/>
              </a:rPr>
              <a:t>.</a:t>
            </a:r>
            <a:endParaRPr lang="en-US" sz="1600" dirty="0">
              <a:latin typeface="Arial" charset="0"/>
              <a:ea typeface="MS PGothic" charset="0"/>
              <a:sym typeface="Symbol" charset="0"/>
            </a:endParaRPr>
          </a:p>
          <a:p>
            <a:pPr marL="346075" indent="-346075" eaLnBrk="1" hangingPunct="1">
              <a:lnSpc>
                <a:spcPct val="90000"/>
              </a:lnSpc>
              <a:buFontTx/>
              <a:buAutoNum type="alphaLcPeriod"/>
            </a:pPr>
            <a:r>
              <a:rPr lang="en-US" sz="1600" b="1" dirty="0"/>
              <a:t>L = { </a:t>
            </a:r>
            <a:r>
              <a:rPr lang="en-US" sz="1600" b="1" dirty="0" err="1"/>
              <a:t>x#y</a:t>
            </a:r>
            <a:r>
              <a:rPr lang="en-US" sz="1600" b="1" dirty="0"/>
              <a:t> | x, y</a:t>
            </a:r>
            <a:r>
              <a:rPr lang="en-US" sz="1600" b="1" dirty="0">
                <a:sym typeface="Symbol" charset="2"/>
              </a:rPr>
              <a:t></a:t>
            </a:r>
            <a:r>
              <a:rPr lang="en-US" sz="1600" b="1" dirty="0"/>
              <a:t> {0,1}</a:t>
            </a:r>
            <a:r>
              <a:rPr lang="en-US" sz="1600" b="1" baseline="30000" dirty="0"/>
              <a:t>+</a:t>
            </a:r>
            <a:r>
              <a:rPr lang="en-US" sz="1600" b="1" dirty="0"/>
              <a:t> and y is the ones complement of x }</a:t>
            </a:r>
          </a:p>
          <a:p>
            <a:pPr marL="346075" indent="-346075" eaLnBrk="1" hangingPunct="1">
              <a:lnSpc>
                <a:spcPct val="90000"/>
              </a:lnSpc>
              <a:buFontTx/>
              <a:buAutoNum type="alphaLcPeriod"/>
            </a:pPr>
            <a:r>
              <a:rPr lang="en-US" sz="1600" b="1" dirty="0"/>
              <a:t>L = { </a:t>
            </a:r>
            <a:r>
              <a:rPr lang="en-US" sz="1600" b="1" dirty="0" err="1">
                <a:latin typeface="Arial" charset="0"/>
                <a:ea typeface="MS PGothic" charset="0"/>
              </a:rPr>
              <a:t>a</a:t>
            </a:r>
            <a:r>
              <a:rPr lang="en-US" sz="1600" b="1" baseline="30000" dirty="0" err="1">
                <a:latin typeface="Arial" charset="0"/>
                <a:ea typeface="MS PGothic" charset="0"/>
              </a:rPr>
              <a:t>i</a:t>
            </a:r>
            <a:r>
              <a:rPr lang="en-US" sz="1600" b="1" dirty="0" err="1">
                <a:latin typeface="Arial" charset="0"/>
                <a:ea typeface="MS PGothic" charset="0"/>
              </a:rPr>
              <a:t>b</a:t>
            </a:r>
            <a:r>
              <a:rPr lang="en-US" sz="1600" b="1" baseline="30000" dirty="0" err="1">
                <a:latin typeface="Arial" charset="0"/>
                <a:ea typeface="MS PGothic" charset="0"/>
              </a:rPr>
              <a:t>j</a:t>
            </a:r>
            <a:r>
              <a:rPr lang="en-US" sz="1600" b="1" dirty="0" err="1">
                <a:latin typeface="Arial" charset="0"/>
                <a:ea typeface="MS PGothic" charset="0"/>
              </a:rPr>
              <a:t>c</a:t>
            </a:r>
            <a:r>
              <a:rPr lang="en-US" sz="1600" b="1" baseline="30000" dirty="0" err="1">
                <a:latin typeface="Arial" charset="0"/>
                <a:ea typeface="MS PGothic" charset="0"/>
              </a:rPr>
              <a:t>k</a:t>
            </a:r>
            <a:r>
              <a:rPr lang="en-US" sz="1600" b="1" baseline="30000" dirty="0">
                <a:latin typeface="Arial" charset="0"/>
                <a:ea typeface="MS PGothic" charset="0"/>
              </a:rPr>
              <a:t> </a:t>
            </a:r>
            <a:r>
              <a:rPr lang="en-US" sz="1600" b="1" dirty="0">
                <a:latin typeface="Arial" charset="0"/>
                <a:ea typeface="MS PGothic" charset="0"/>
              </a:rPr>
              <a:t>| </a:t>
            </a:r>
            <a:r>
              <a:rPr lang="en-US" sz="1600" b="1" dirty="0" err="1">
                <a:latin typeface="Arial" charset="0"/>
                <a:ea typeface="MS PGothic" charset="0"/>
              </a:rPr>
              <a:t>i</a:t>
            </a:r>
            <a:r>
              <a:rPr lang="en-US" sz="1600" b="1" dirty="0">
                <a:latin typeface="Arial" charset="0"/>
                <a:ea typeface="MS PGothic" charset="0"/>
              </a:rPr>
              <a:t> </a:t>
            </a:r>
            <a:r>
              <a:rPr lang="en-US" sz="1600" b="1" dirty="0"/>
              <a:t>&gt; j * k }</a:t>
            </a:r>
            <a:endParaRPr lang="en-US" sz="1600" b="1" dirty="0">
              <a:latin typeface="Arial" charset="0"/>
              <a:ea typeface="MS PGothic" charset="0"/>
            </a:endParaRPr>
          </a:p>
          <a:p>
            <a:pPr marL="346075" indent="-346075" eaLnBrk="1" hangingPunct="1">
              <a:lnSpc>
                <a:spcPct val="90000"/>
              </a:lnSpc>
              <a:buFontTx/>
              <a:buAutoNum type="alphaLcPeriod"/>
            </a:pPr>
            <a:r>
              <a:rPr lang="en-US" sz="1600" b="1" dirty="0"/>
              <a:t>L = { x w x | x, w </a:t>
            </a:r>
            <a:r>
              <a:rPr lang="en-US" sz="1600" b="1" dirty="0">
                <a:sym typeface="Symbol" charset="2"/>
              </a:rPr>
              <a:t></a:t>
            </a:r>
            <a:r>
              <a:rPr lang="en-US" sz="1600" b="1" dirty="0"/>
              <a:t> </a:t>
            </a:r>
            <a:r>
              <a:rPr lang="en-US" sz="1600" b="1" dirty="0">
                <a:sym typeface="Symbol" charset="2"/>
              </a:rPr>
              <a:t>{</a:t>
            </a:r>
            <a:r>
              <a:rPr lang="en-US" sz="1600" b="1" dirty="0" err="1">
                <a:sym typeface="Symbol" charset="2"/>
              </a:rPr>
              <a:t>a,b</a:t>
            </a:r>
            <a:r>
              <a:rPr lang="en-US" sz="1600" b="1" dirty="0">
                <a:sym typeface="Symbol" charset="2"/>
              </a:rPr>
              <a:t>}</a:t>
            </a:r>
            <a:r>
              <a:rPr lang="en-US" sz="1600" b="1" baseline="30000" dirty="0"/>
              <a:t>+</a:t>
            </a:r>
            <a:r>
              <a:rPr lang="en-US" sz="1600" b="1" dirty="0"/>
              <a:t> Here |x|&gt;0 and |w|&gt;0 } </a:t>
            </a:r>
          </a:p>
          <a:p>
            <a:pPr marL="346075" indent="-346075" eaLnBrk="1" hangingPunct="1">
              <a:lnSpc>
                <a:spcPct val="90000"/>
              </a:lnSpc>
              <a:buFontTx/>
              <a:buAutoNum type="alphaLcPeriod"/>
            </a:pPr>
            <a:endParaRPr lang="en-US" sz="1600" dirty="0">
              <a:ea typeface="MS PGothic" charset="0"/>
            </a:endParaRPr>
          </a:p>
          <a:p>
            <a:pPr marL="346075" indent="-346075" eaLnBrk="1" hangingPunct="1">
              <a:lnSpc>
                <a:spcPct val="90000"/>
              </a:lnSpc>
              <a:buFont typeface="+mj-lt"/>
              <a:buAutoNum type="arabicPeriod" startAt="2"/>
            </a:pPr>
            <a:r>
              <a:rPr lang="en-US" sz="1600" dirty="0">
                <a:ea typeface="MS PGothic" charset="0"/>
              </a:rPr>
              <a:t>Write a regular (right linear) grammar that generates </a:t>
            </a:r>
            <a:r>
              <a:rPr lang="en-US" sz="1600" b="1" dirty="0">
                <a:ea typeface="MS PGothic" charset="0"/>
              </a:rPr>
              <a:t>L = </a:t>
            </a:r>
            <a:r>
              <a:rPr lang="en-US" sz="1600" b="1" dirty="0"/>
              <a:t>{ w | w </a:t>
            </a:r>
            <a:r>
              <a:rPr lang="en-US" sz="1600" b="1" dirty="0">
                <a:sym typeface="Symbol" charset="2"/>
              </a:rPr>
              <a:t></a:t>
            </a:r>
            <a:r>
              <a:rPr lang="en-US" sz="1600" b="1" dirty="0"/>
              <a:t> {0,1}</a:t>
            </a:r>
            <a:r>
              <a:rPr lang="en-US" sz="1600" b="1" baseline="30000" dirty="0"/>
              <a:t>+</a:t>
            </a:r>
            <a:r>
              <a:rPr lang="en-US" sz="1600" b="1" dirty="0"/>
              <a:t> </a:t>
            </a:r>
            <a:r>
              <a:rPr lang="en-US" sz="1600" dirty="0"/>
              <a:t>and </a:t>
            </a:r>
            <a:r>
              <a:rPr lang="en-US" sz="1600" b="1" dirty="0"/>
              <a:t>w</a:t>
            </a:r>
            <a:r>
              <a:rPr lang="en-US" sz="1600" dirty="0"/>
              <a:t> interpreted as a binary number is divisible by either 2 or 3 or both. </a:t>
            </a:r>
            <a:r>
              <a:rPr lang="en-US" sz="1600" dirty="0">
                <a:ea typeface="MS PGothic" charset="0"/>
              </a:rPr>
              <a:t>. </a:t>
            </a:r>
          </a:p>
          <a:p>
            <a:pPr marL="346075" indent="-346075" eaLnBrk="1" hangingPunct="1">
              <a:lnSpc>
                <a:spcPct val="90000"/>
              </a:lnSpc>
              <a:buFont typeface="+mj-lt"/>
              <a:buAutoNum type="arabicPeriod" startAt="2"/>
            </a:pPr>
            <a:endParaRPr lang="en-US" sz="1600" dirty="0">
              <a:ea typeface="MS PGothic" charset="0"/>
            </a:endParaRPr>
          </a:p>
          <a:p>
            <a:pPr marL="346075" indent="-346075" eaLnBrk="1" hangingPunct="1">
              <a:lnSpc>
                <a:spcPct val="90000"/>
              </a:lnSpc>
              <a:buFont typeface="+mj-lt"/>
              <a:buAutoNum type="arabicPeriod" startAt="2"/>
            </a:pPr>
            <a:r>
              <a:rPr lang="en-US" sz="1600" dirty="0"/>
              <a:t>Present a Mealy Model finite state machine that reads an input </a:t>
            </a:r>
            <a:r>
              <a:rPr lang="en-US" sz="1600" b="1" dirty="0"/>
              <a:t>x </a:t>
            </a:r>
            <a:r>
              <a:rPr lang="en-US" sz="1600" b="1" dirty="0">
                <a:sym typeface="Symbol" charset="2"/>
              </a:rPr>
              <a:t></a:t>
            </a:r>
            <a:r>
              <a:rPr lang="en-US" sz="1600" b="1" dirty="0"/>
              <a:t> {0, 1}</a:t>
            </a:r>
            <a:r>
              <a:rPr lang="en-US" sz="1600" b="1" baseline="30000" dirty="0"/>
              <a:t>+</a:t>
            </a:r>
            <a:r>
              <a:rPr lang="en-US" sz="1600" dirty="0"/>
              <a:t> and produces the binary number that represents the result of adding binary </a:t>
            </a:r>
            <a:r>
              <a:rPr lang="en-US" sz="1600" b="1" dirty="0"/>
              <a:t>1001</a:t>
            </a:r>
            <a:r>
              <a:rPr lang="en-US" sz="1600" dirty="0"/>
              <a:t> to </a:t>
            </a:r>
            <a:r>
              <a:rPr lang="en-US" sz="1600" b="1" dirty="0"/>
              <a:t>x </a:t>
            </a:r>
            <a:r>
              <a:rPr lang="en-US" sz="1600" dirty="0"/>
              <a:t>(assumes all numbers are positive, including results).  Assume that </a:t>
            </a:r>
            <a:r>
              <a:rPr lang="en-US" sz="1600" b="1" dirty="0"/>
              <a:t>x</a:t>
            </a:r>
            <a:r>
              <a:rPr lang="en-US" sz="1600" dirty="0"/>
              <a:t> is read starting with its least significant digit.</a:t>
            </a:r>
            <a:br>
              <a:rPr lang="en-US" sz="1600" dirty="0"/>
            </a:br>
            <a:r>
              <a:rPr lang="en-US" sz="1600" dirty="0"/>
              <a:t>Examples: </a:t>
            </a:r>
            <a:r>
              <a:rPr lang="en-US" sz="1600" b="1" dirty="0"/>
              <a:t>00010 </a:t>
            </a:r>
            <a:r>
              <a:rPr lang="en-US" sz="1600" b="1" dirty="0">
                <a:sym typeface="Symbol" charset="2"/>
              </a:rPr>
              <a:t></a:t>
            </a:r>
            <a:r>
              <a:rPr lang="en-US" sz="1600" b="1" dirty="0"/>
              <a:t> 01011; 00101 </a:t>
            </a:r>
            <a:r>
              <a:rPr lang="en-US" sz="1600" b="1" dirty="0">
                <a:sym typeface="Symbol" charset="2"/>
              </a:rPr>
              <a:t></a:t>
            </a:r>
            <a:r>
              <a:rPr lang="en-US" sz="1600" b="1" dirty="0"/>
              <a:t> 01110; 00111 </a:t>
            </a:r>
            <a:r>
              <a:rPr lang="en-US" sz="1600" b="1" dirty="0">
                <a:sym typeface="Symbol" charset="2"/>
              </a:rPr>
              <a:t></a:t>
            </a:r>
            <a:r>
              <a:rPr lang="en-US" sz="1600" b="1" dirty="0"/>
              <a:t> 10000; 00110 </a:t>
            </a:r>
            <a:r>
              <a:rPr lang="en-US" sz="1600" b="1" dirty="0">
                <a:sym typeface="Symbol" charset="2"/>
              </a:rPr>
              <a:t></a:t>
            </a:r>
            <a:r>
              <a:rPr lang="en-US" sz="1600" b="1" dirty="0"/>
              <a:t> 01111</a:t>
            </a:r>
            <a:endParaRPr lang="en-US" sz="1600" dirty="0"/>
          </a:p>
          <a:p>
            <a:pPr marL="0" indent="0" eaLnBrk="1" hangingPunct="1">
              <a:lnSpc>
                <a:spcPct val="90000"/>
              </a:lnSpc>
              <a:buNone/>
            </a:pPr>
            <a:endParaRPr lang="en-US" sz="2000" b="1" dirty="0">
              <a:solidFill>
                <a:srgbClr val="CC3300"/>
              </a:solidFill>
              <a:latin typeface="Arial" charset="0"/>
              <a:ea typeface="MS PGothic" charset="0"/>
            </a:endParaRPr>
          </a:p>
          <a:p>
            <a:pPr marL="0" indent="0" eaLnBrk="1" hangingPunct="1">
              <a:lnSpc>
                <a:spcPct val="90000"/>
              </a:lnSpc>
              <a:buNone/>
            </a:pPr>
            <a:r>
              <a:rPr lang="en-US" sz="2000" b="1" dirty="0">
                <a:solidFill>
                  <a:srgbClr val="CC3300"/>
                </a:solidFill>
                <a:latin typeface="Arial" charset="0"/>
                <a:ea typeface="MS PGothic" charset="0"/>
              </a:rPr>
              <a:t>Due: Thursday, September 20, 1:30PM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136</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136</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Decision and Closure Properties</a:t>
            </a:r>
          </a:p>
        </p:txBody>
      </p:sp>
      <p:sp>
        <p:nvSpPr>
          <p:cNvPr id="3" name="Subtitle 2"/>
          <p:cNvSpPr>
            <a:spLocks noGrp="1"/>
          </p:cNvSpPr>
          <p:nvPr>
            <p:ph type="subTitle" idx="1"/>
          </p:nvPr>
        </p:nvSpPr>
        <p:spPr/>
        <p:txBody>
          <a:bodyPr/>
          <a:lstStyle/>
          <a:p>
            <a:r>
              <a:rPr lang="en-US"/>
              <a:t>Regular Languages</a:t>
            </a:r>
          </a:p>
        </p:txBody>
      </p:sp>
    </p:spTree>
    <p:extLst>
      <p:ext uri="{BB962C8B-B14F-4D97-AF65-F5344CB8AC3E}">
        <p14:creationId xmlns:p14="http://schemas.microsoft.com/office/powerpoint/2010/main" val="2362823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Decidable Properties</a:t>
            </a:r>
          </a:p>
        </p:txBody>
      </p:sp>
      <p:sp>
        <p:nvSpPr>
          <p:cNvPr id="3" name="Content Placeholder 2"/>
          <p:cNvSpPr>
            <a:spLocks noGrp="1"/>
          </p:cNvSpPr>
          <p:nvPr>
            <p:ph idx="1"/>
          </p:nvPr>
        </p:nvSpPr>
        <p:spPr/>
        <p:txBody>
          <a:bodyPr/>
          <a:lstStyle/>
          <a:p>
            <a:r>
              <a:rPr lang="en-US" sz="2400">
                <a:latin typeface="Arial" charset="0"/>
                <a:ea typeface="MS PGothic" charset="0"/>
              </a:rPr>
              <a:t>Membership (just run DFA over string)</a:t>
            </a:r>
          </a:p>
          <a:p>
            <a:r>
              <a:rPr lang="en-US" sz="2400">
                <a:latin typeface="Arial" charset="0"/>
                <a:ea typeface="MS PGothic" charset="0"/>
              </a:rPr>
              <a:t>L = </a:t>
            </a:r>
            <a:r>
              <a:rPr lang="en-US" sz="2400" err="1">
                <a:ea typeface="ＭＳ Ｐゴシック" pitchFamily="-111" charset="-128"/>
                <a:cs typeface="ＭＳ Ｐゴシック" pitchFamily="-111" charset="-128"/>
              </a:rPr>
              <a:t>Ø</a:t>
            </a:r>
            <a:r>
              <a:rPr lang="en-US" sz="2400">
                <a:latin typeface="Arial" charset="0"/>
                <a:ea typeface="MS PGothic" charset="0"/>
              </a:rPr>
              <a:t>: Minimize and see if minimum state DFA is</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L = </a:t>
            </a:r>
            <a:r>
              <a:rPr lang="en-US" sz="2400" err="1">
                <a:latin typeface="Arial" charset="0"/>
                <a:ea typeface="MS PGothic" charset="0"/>
              </a:rPr>
              <a:t>Σ</a:t>
            </a:r>
            <a:r>
              <a:rPr lang="en-US" sz="2400">
                <a:latin typeface="Arial" charset="0"/>
                <a:ea typeface="MS PGothic" charset="0"/>
              </a:rPr>
              <a:t>*: Minimize and see if minimum state DFA is </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Finiteness: Minimize and see if there are no loops emanating from a final state</a:t>
            </a:r>
          </a:p>
          <a:p>
            <a:r>
              <a:rPr lang="en-US" sz="2400">
                <a:latin typeface="Arial" charset="0"/>
                <a:ea typeface="MS PGothic" charset="0"/>
              </a:rPr>
              <a:t>Equivalence: Minimize both and see if isomorphic</a:t>
            </a:r>
            <a:r>
              <a:rPr lang="en-US" sz="2400" b="1">
                <a:latin typeface="Arial" charset="0"/>
                <a:ea typeface="MS PGothic" charset="0"/>
              </a:rPr>
              <a:t> </a:t>
            </a:r>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9B40B90A-1A10-A240-8CF0-BBA27CFA03C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138</a:t>
            </a:fld>
            <a:endParaRPr lang="en-US"/>
          </a:p>
        </p:txBody>
      </p:sp>
      <p:sp>
        <p:nvSpPr>
          <p:cNvPr id="7" name="Oval 8"/>
          <p:cNvSpPr>
            <a:spLocks noChangeArrowheads="1"/>
          </p:cNvSpPr>
          <p:nvPr/>
        </p:nvSpPr>
        <p:spPr bwMode="auto">
          <a:xfrm>
            <a:off x="7697244" y="2361622"/>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9" name="Rectangle 11"/>
          <p:cNvSpPr>
            <a:spLocks noChangeArrowheads="1"/>
          </p:cNvSpPr>
          <p:nvPr/>
        </p:nvSpPr>
        <p:spPr bwMode="auto">
          <a:xfrm>
            <a:off x="7925844" y="2590280"/>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0" name="Shape 48"/>
          <p:cNvCxnSpPr>
            <a:cxnSpLocks noChangeShapeType="1"/>
          </p:cNvCxnSpPr>
          <p:nvPr/>
        </p:nvCxnSpPr>
        <p:spPr bwMode="auto">
          <a:xfrm rot="16200000" flipH="1">
            <a:off x="8078191" y="2361675"/>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54"/>
          <p:cNvSpPr txBox="1">
            <a:spLocks noChangeArrowheads="1"/>
          </p:cNvSpPr>
          <p:nvPr/>
        </p:nvSpPr>
        <p:spPr bwMode="auto">
          <a:xfrm>
            <a:off x="8154444" y="1751868"/>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2" name="Straight Arrow Connector 15"/>
          <p:cNvCxnSpPr>
            <a:cxnSpLocks noChangeShapeType="1"/>
          </p:cNvCxnSpPr>
          <p:nvPr/>
        </p:nvCxnSpPr>
        <p:spPr bwMode="auto">
          <a:xfrm flipV="1">
            <a:off x="7086600" y="277447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8"/>
          <p:cNvSpPr>
            <a:spLocks noChangeArrowheads="1"/>
          </p:cNvSpPr>
          <p:nvPr/>
        </p:nvSpPr>
        <p:spPr bwMode="auto">
          <a:xfrm>
            <a:off x="7696200" y="3809788"/>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14" name="Oval 10"/>
          <p:cNvSpPr>
            <a:spLocks noChangeArrowheads="1"/>
          </p:cNvSpPr>
          <p:nvPr/>
        </p:nvSpPr>
        <p:spPr bwMode="auto">
          <a:xfrm>
            <a:off x="7822504" y="3924639"/>
            <a:ext cx="609600" cy="609754"/>
          </a:xfrm>
          <a:prstGeom prst="ellipse">
            <a:avLst/>
          </a:prstGeom>
          <a:solidFill>
            <a:schemeClr val="accent1"/>
          </a:solidFill>
          <a:ln w="9525">
            <a:solidFill>
              <a:schemeClr val="tx1"/>
            </a:solidFill>
            <a:round/>
            <a:headEnd/>
            <a:tailEnd/>
          </a:ln>
        </p:spPr>
        <p:txBody>
          <a:bodyPr/>
          <a:lstStyle/>
          <a:p>
            <a:endParaRPr lang="en-US"/>
          </a:p>
        </p:txBody>
      </p:sp>
      <p:sp>
        <p:nvSpPr>
          <p:cNvPr id="15" name="Rectangle 11"/>
          <p:cNvSpPr>
            <a:spLocks noChangeArrowheads="1"/>
          </p:cNvSpPr>
          <p:nvPr/>
        </p:nvSpPr>
        <p:spPr bwMode="auto">
          <a:xfrm>
            <a:off x="7924800" y="4038446"/>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6" name="Shape 48"/>
          <p:cNvCxnSpPr>
            <a:cxnSpLocks noChangeShapeType="1"/>
          </p:cNvCxnSpPr>
          <p:nvPr/>
        </p:nvCxnSpPr>
        <p:spPr bwMode="auto">
          <a:xfrm rot="16200000" flipH="1">
            <a:off x="8077147" y="3809841"/>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54"/>
          <p:cNvSpPr txBox="1">
            <a:spLocks noChangeArrowheads="1"/>
          </p:cNvSpPr>
          <p:nvPr/>
        </p:nvSpPr>
        <p:spPr bwMode="auto">
          <a:xfrm>
            <a:off x="8153400" y="3200034"/>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8" name="Straight Arrow Connector 15"/>
          <p:cNvCxnSpPr>
            <a:cxnSpLocks noChangeShapeType="1"/>
          </p:cNvCxnSpPr>
          <p:nvPr/>
        </p:nvCxnSpPr>
        <p:spPr bwMode="auto">
          <a:xfrm flipV="1">
            <a:off x="7086600" y="4298836"/>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999701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Closure Properties</a:t>
            </a:r>
          </a:p>
        </p:txBody>
      </p:sp>
      <p:sp>
        <p:nvSpPr>
          <p:cNvPr id="3" name="Content Placeholder 2"/>
          <p:cNvSpPr>
            <a:spLocks noGrp="1"/>
          </p:cNvSpPr>
          <p:nvPr>
            <p:ph idx="1"/>
          </p:nvPr>
        </p:nvSpPr>
        <p:spPr/>
        <p:txBody>
          <a:bodyPr/>
          <a:lstStyle/>
          <a:p>
            <a:r>
              <a:rPr lang="en-US" sz="2400">
                <a:latin typeface="Arial" charset="0"/>
                <a:ea typeface="MS PGothic" charset="0"/>
              </a:rPr>
              <a:t>Virtually everything with members of its own class as we have already shown</a:t>
            </a:r>
          </a:p>
          <a:p>
            <a:endParaRPr lang="en-US" sz="2400">
              <a:latin typeface="Arial" charset="0"/>
              <a:ea typeface="MS PGothic" charset="0"/>
            </a:endParaRPr>
          </a:p>
          <a:p>
            <a:r>
              <a:rPr lang="en-US" sz="2400">
                <a:latin typeface="Arial" charset="0"/>
                <a:ea typeface="MS PGothic" charset="0"/>
              </a:rPr>
              <a:t>Union, concatenation, Kleene *, complement, intersection, set difference, reversal, substitution, homomorphism, quotient with regular sets, Prefix, Suffix, Substring, Exterior, Min, Max and so much more</a:t>
            </a:r>
            <a:endParaRPr lang="en-US" sz="2400"/>
          </a:p>
          <a:p>
            <a:endParaRPr lang="en-US" sz="2400">
              <a:ea typeface="MS PGothic" charset="0"/>
            </a:endParaRPr>
          </a:p>
          <a:p>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DE857D7B-C9E4-B34A-8DD8-8A4AB602EC3A}"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139</a:t>
            </a:fld>
            <a:endParaRPr lang="en-US"/>
          </a:p>
        </p:txBody>
      </p:sp>
    </p:spTree>
    <p:extLst>
      <p:ext uri="{BB962C8B-B14F-4D97-AF65-F5344CB8AC3E}">
        <p14:creationId xmlns:p14="http://schemas.microsoft.com/office/powerpoint/2010/main" val="13091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Sets, Sequences, Relations, Cardinality</a:t>
            </a:r>
          </a:p>
        </p:txBody>
      </p:sp>
      <p:sp>
        <p:nvSpPr>
          <p:cNvPr id="3" name="Subtitle 2"/>
          <p:cNvSpPr>
            <a:spLocks noGrp="1"/>
          </p:cNvSpPr>
          <p:nvPr>
            <p:ph type="subTitle" idx="1"/>
          </p:nvPr>
        </p:nvSpPr>
        <p:spPr/>
        <p:txBody>
          <a:bodyPr/>
          <a:lstStyle/>
          <a:p>
            <a:r>
              <a:rPr lang="en-US" dirty="0"/>
              <a:t>Mostly from </a:t>
            </a:r>
            <a:r>
              <a:rPr lang="en-US" dirty="0" err="1"/>
              <a:t>Sipser</a:t>
            </a:r>
            <a:r>
              <a:rPr lang="en-US" dirty="0"/>
              <a:t> Chapter 0</a:t>
            </a:r>
          </a:p>
          <a:p>
            <a:r>
              <a:rPr lang="en-US" dirty="0"/>
              <a:t>This is review material.</a:t>
            </a:r>
          </a:p>
        </p:txBody>
      </p:sp>
    </p:spTree>
    <p:extLst>
      <p:ext uri="{BB962C8B-B14F-4D97-AF65-F5344CB8AC3E}">
        <p14:creationId xmlns:p14="http://schemas.microsoft.com/office/powerpoint/2010/main" val="37480823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Formal Languages</a:t>
            </a:r>
          </a:p>
        </p:txBody>
      </p:sp>
      <p:sp>
        <p:nvSpPr>
          <p:cNvPr id="8" name="Subtitle 7"/>
          <p:cNvSpPr>
            <a:spLocks noGrp="1"/>
          </p:cNvSpPr>
          <p:nvPr>
            <p:ph type="subTitle" idx="1"/>
          </p:nvPr>
        </p:nvSpPr>
        <p:spPr/>
        <p:txBody>
          <a:bodyPr/>
          <a:lstStyle/>
          <a:p>
            <a:r>
              <a:rPr lang="en-US"/>
              <a:t>Includes and Expands on </a:t>
            </a:r>
            <a:br>
              <a:rPr lang="en-US"/>
            </a:br>
            <a:r>
              <a:rPr lang="en-US"/>
              <a:t>Chapter 2 of </a:t>
            </a:r>
            <a:r>
              <a:rPr lang="en-US" err="1"/>
              <a:t>Sipser</a:t>
            </a:r>
            <a:endParaRPr lang="en-US"/>
          </a:p>
        </p:txBody>
      </p:sp>
    </p:spTree>
    <p:extLst>
      <p:ext uri="{BB962C8B-B14F-4D97-AF65-F5344CB8AC3E}">
        <p14:creationId xmlns:p14="http://schemas.microsoft.com/office/powerpoint/2010/main" val="6976994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solidFill>
                  <a:srgbClr val="009900"/>
                </a:solidFill>
                <a:latin typeface="Arial" charset="0"/>
                <a:ea typeface="MS PGothic" charset="0"/>
              </a:rPr>
              <a:t>History of Formal Language</a:t>
            </a:r>
          </a:p>
        </p:txBody>
      </p:sp>
      <p:sp>
        <p:nvSpPr>
          <p:cNvPr id="105475" name="Content Placeholder 2"/>
          <p:cNvSpPr>
            <a:spLocks noGrp="1"/>
          </p:cNvSpPr>
          <p:nvPr>
            <p:ph idx="1"/>
          </p:nvPr>
        </p:nvSpPr>
        <p:spPr/>
        <p:txBody>
          <a:bodyPr/>
          <a:lstStyle/>
          <a:p>
            <a:r>
              <a:rPr lang="en-US" sz="2000">
                <a:latin typeface="Arial" charset="0"/>
                <a:ea typeface="MS PGothic" charset="0"/>
              </a:rPr>
              <a:t>In 1940s, Emil Post (mathematician) devised rewriting systems as a way to describe how mathematicians do proofs. Purpose was to mechanize them.</a:t>
            </a:r>
          </a:p>
          <a:p>
            <a:r>
              <a:rPr lang="en-US" sz="2000">
                <a:latin typeface="Arial" charset="0"/>
                <a:ea typeface="MS PGothic" charset="0"/>
              </a:rPr>
              <a:t>Early 1950s, Noam Chomsky (linguist) developed a hierarchy of rewriting systems (grammars) to describe natural languages.</a:t>
            </a:r>
          </a:p>
          <a:p>
            <a:r>
              <a:rPr lang="en-US" sz="2000">
                <a:latin typeface="Arial" charset="0"/>
                <a:ea typeface="MS PGothic" charset="0"/>
              </a:rPr>
              <a:t>Late 1950s, Backus-Naur (computer scientists) devised BNF (a variant of Chomsky</a:t>
            </a:r>
            <a:r>
              <a:rPr lang="ja-JP" altLang="en-US" sz="2000">
                <a:latin typeface="Arial" charset="0"/>
                <a:ea typeface="MS PGothic" charset="0"/>
              </a:rPr>
              <a:t>’</a:t>
            </a:r>
            <a:r>
              <a:rPr lang="en-US" altLang="ja-JP" sz="2000">
                <a:latin typeface="Arial" charset="0"/>
                <a:ea typeface="MS PGothic" charset="0"/>
              </a:rPr>
              <a:t>s context-free grammars) to describe the programming language Algol.</a:t>
            </a:r>
          </a:p>
          <a:p>
            <a:r>
              <a:rPr lang="en-US" sz="2000">
                <a:latin typeface="Arial" charset="0"/>
                <a:ea typeface="MS PGothic" charset="0"/>
              </a:rPr>
              <a:t>1960s was the time of many advances in parsing. In particular, parsing of context free was shown to be no worse than O(n</a:t>
            </a:r>
            <a:r>
              <a:rPr lang="en-US" sz="2000" baseline="30000">
                <a:latin typeface="Arial" charset="0"/>
                <a:ea typeface="MS PGothic" charset="0"/>
              </a:rPr>
              <a:t>3</a:t>
            </a:r>
            <a:r>
              <a:rPr lang="en-US" sz="2000">
                <a:latin typeface="Arial" charset="0"/>
                <a:ea typeface="MS PGothic" charset="0"/>
              </a:rPr>
              <a:t>). More importantly, useful subsets were found that could be parsed in O(n).</a:t>
            </a:r>
          </a:p>
        </p:txBody>
      </p:sp>
      <p:sp>
        <p:nvSpPr>
          <p:cNvPr id="1054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DB4E8E-DBE7-B440-A1B0-11547534DA85}" type="datetime1">
              <a:rPr lang="en-US" smtClean="0"/>
              <a:t>11/27/18</a:t>
            </a:fld>
            <a:endParaRPr lang="en-US"/>
          </a:p>
        </p:txBody>
      </p:sp>
      <p:sp>
        <p:nvSpPr>
          <p:cNvPr id="1054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54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D5861D-7184-E542-814E-D84E555E12F7}" type="slidenum">
              <a:rPr lang="en-US"/>
              <a:pPr/>
              <a:t>141</a:t>
            </a:fld>
            <a:endParaRPr lang="en-US"/>
          </a:p>
        </p:txBody>
      </p:sp>
    </p:spTree>
    <p:extLst>
      <p:ext uri="{BB962C8B-B14F-4D97-AF65-F5344CB8AC3E}">
        <p14:creationId xmlns:p14="http://schemas.microsoft.com/office/powerpoint/2010/main" val="9743300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atin typeface="Arial" charset="0"/>
                <a:ea typeface="MS PGothic" charset="0"/>
              </a:rPr>
              <a:t>Formalism for Grammars</a:t>
            </a:r>
          </a:p>
        </p:txBody>
      </p:sp>
      <p:sp>
        <p:nvSpPr>
          <p:cNvPr id="106499" name="Content Placeholder 2"/>
          <p:cNvSpPr>
            <a:spLocks noGrp="1"/>
          </p:cNvSpPr>
          <p:nvPr>
            <p:ph idx="1"/>
          </p:nvPr>
        </p:nvSpPr>
        <p:spPr/>
        <p:txBody>
          <a:bodyPr/>
          <a:lstStyle/>
          <a:p>
            <a:pPr marL="0" indent="0" eaLnBrk="1" hangingPunct="1">
              <a:spcBef>
                <a:spcPct val="50000"/>
              </a:spcBef>
              <a:buFontTx/>
              <a:buNone/>
            </a:pPr>
            <a:r>
              <a:rPr lang="en-US" sz="2000" u="sng" dirty="0">
                <a:latin typeface="Times New Roman" charset="0"/>
                <a:ea typeface="MS PGothic" charset="0"/>
              </a:rPr>
              <a:t>Definition </a:t>
            </a:r>
            <a:r>
              <a:rPr lang="en-US" sz="2000" dirty="0">
                <a:latin typeface="Times New Roman" charset="0"/>
                <a:ea typeface="MS PGothic" charset="0"/>
              </a:rPr>
              <a:t>: A </a:t>
            </a:r>
            <a:r>
              <a:rPr lang="en-US" sz="2000" dirty="0">
                <a:solidFill>
                  <a:srgbClr val="0000FF"/>
                </a:solidFill>
                <a:latin typeface="Times New Roman" charset="0"/>
                <a:ea typeface="MS PGothic" charset="0"/>
              </a:rPr>
              <a:t>language</a:t>
            </a:r>
            <a:r>
              <a:rPr lang="en-US" sz="2000" dirty="0">
                <a:latin typeface="Times New Roman" charset="0"/>
                <a:ea typeface="MS PGothic" charset="0"/>
              </a:rPr>
              <a:t> is a set of strings of characters from some alphabet.</a:t>
            </a:r>
          </a:p>
          <a:p>
            <a:pPr marL="0" indent="0" eaLnBrk="1" hangingPunct="1">
              <a:spcBef>
                <a:spcPct val="50000"/>
              </a:spcBef>
              <a:buFontTx/>
              <a:buNone/>
            </a:pPr>
            <a:r>
              <a:rPr lang="en-US" sz="2000" dirty="0">
                <a:latin typeface="Times New Roman" charset="0"/>
                <a:ea typeface="MS PGothic" charset="0"/>
              </a:rPr>
              <a:t>The strings of the language are called </a:t>
            </a:r>
            <a:r>
              <a:rPr lang="en-US" sz="2000" dirty="0">
                <a:solidFill>
                  <a:srgbClr val="0000FF"/>
                </a:solidFill>
                <a:latin typeface="Times New Roman" charset="0"/>
                <a:ea typeface="MS PGothic" charset="0"/>
              </a:rPr>
              <a:t>sentences</a:t>
            </a:r>
            <a:r>
              <a:rPr lang="en-US" sz="2000" dirty="0">
                <a:latin typeface="Times New Roman" charset="0"/>
                <a:ea typeface="MS PGothic" charset="0"/>
              </a:rPr>
              <a:t> or </a:t>
            </a:r>
            <a:r>
              <a:rPr lang="en-US" sz="2000" dirty="0">
                <a:solidFill>
                  <a:srgbClr val="0000FF"/>
                </a:solidFill>
                <a:latin typeface="Times New Roman" charset="0"/>
                <a:ea typeface="MS PGothic" charset="0"/>
              </a:rPr>
              <a:t>statements</a:t>
            </a:r>
            <a:r>
              <a:rPr lang="en-US" sz="2000" dirty="0">
                <a:latin typeface="Times New Roman" charset="0"/>
                <a:ea typeface="MS PGothic" charset="0"/>
              </a:rPr>
              <a:t>.</a:t>
            </a:r>
          </a:p>
          <a:p>
            <a:pPr marL="0" indent="0" eaLnBrk="1" hangingPunct="1">
              <a:spcBef>
                <a:spcPct val="50000"/>
              </a:spcBef>
              <a:buFontTx/>
              <a:buNone/>
            </a:pPr>
            <a:r>
              <a:rPr lang="en-US" sz="2000" dirty="0">
                <a:latin typeface="Times New Roman" charset="0"/>
                <a:ea typeface="MS PGothic" charset="0"/>
              </a:rPr>
              <a:t>A string over some alphabet is a finite sequence of symbols drawn  from that alphabet.</a:t>
            </a:r>
          </a:p>
          <a:p>
            <a:pPr marL="0" indent="0" eaLnBrk="1" hangingPunct="1">
              <a:spcBef>
                <a:spcPct val="50000"/>
              </a:spcBef>
              <a:buFontTx/>
              <a:buNone/>
            </a:pPr>
            <a:r>
              <a:rPr lang="en-US" sz="2000" dirty="0">
                <a:latin typeface="Times New Roman" charset="0"/>
                <a:ea typeface="MS PGothic" charset="0"/>
              </a:rPr>
              <a:t>A </a:t>
            </a:r>
            <a:r>
              <a:rPr lang="en-US" sz="2000" dirty="0">
                <a:solidFill>
                  <a:srgbClr val="0000FF"/>
                </a:solidFill>
                <a:latin typeface="Times New Roman" charset="0"/>
                <a:ea typeface="MS PGothic" charset="0"/>
              </a:rPr>
              <a:t>meta-language</a:t>
            </a:r>
            <a:r>
              <a:rPr lang="en-US" sz="2000" dirty="0">
                <a:latin typeface="Times New Roman" charset="0"/>
                <a:ea typeface="MS PGothic" charset="0"/>
              </a:rPr>
              <a:t> is a language that is used to describe another language.</a:t>
            </a:r>
          </a:p>
          <a:p>
            <a:pPr marL="0" indent="0" eaLnBrk="1" hangingPunct="1">
              <a:spcBef>
                <a:spcPct val="50000"/>
              </a:spcBef>
              <a:buFontTx/>
              <a:buNone/>
            </a:pPr>
            <a:r>
              <a:rPr lang="en-US" sz="2000" dirty="0">
                <a:latin typeface="Times New Roman" charset="0"/>
                <a:ea typeface="MS PGothic" charset="0"/>
              </a:rPr>
              <a:t>A very well known meta-language is BNF (Backus </a:t>
            </a:r>
            <a:r>
              <a:rPr lang="en-US" sz="2000" dirty="0" err="1">
                <a:latin typeface="Times New Roman" charset="0"/>
                <a:ea typeface="MS PGothic" charset="0"/>
              </a:rPr>
              <a:t>Naur</a:t>
            </a:r>
            <a:r>
              <a:rPr lang="en-US" sz="2000" dirty="0">
                <a:latin typeface="Times New Roman" charset="0"/>
                <a:ea typeface="MS PGothic" charset="0"/>
              </a:rPr>
              <a:t> Form)</a:t>
            </a:r>
          </a:p>
          <a:p>
            <a:pPr marL="0" indent="0" eaLnBrk="1" hangingPunct="1">
              <a:spcBef>
                <a:spcPct val="50000"/>
              </a:spcBef>
              <a:buFontTx/>
              <a:buNone/>
            </a:pPr>
            <a:r>
              <a:rPr lang="en-US" sz="2000" dirty="0">
                <a:latin typeface="Times New Roman" charset="0"/>
                <a:ea typeface="MS PGothic" charset="0"/>
              </a:rPr>
              <a:t>It was developed by John Backus and Peter </a:t>
            </a:r>
            <a:r>
              <a:rPr lang="en-US" sz="2000" dirty="0" err="1">
                <a:latin typeface="Times New Roman" charset="0"/>
                <a:ea typeface="MS PGothic" charset="0"/>
              </a:rPr>
              <a:t>Naur</a:t>
            </a:r>
            <a:r>
              <a:rPr lang="en-US" sz="2000" dirty="0">
                <a:latin typeface="Times New Roman" charset="0"/>
                <a:ea typeface="MS PGothic" charset="0"/>
              </a:rPr>
              <a:t>, in the late 50s, to describe programming languages.</a:t>
            </a:r>
          </a:p>
          <a:p>
            <a:pPr marL="0" indent="0" eaLnBrk="1" hangingPunct="1">
              <a:spcBef>
                <a:spcPct val="50000"/>
              </a:spcBef>
              <a:buFontTx/>
              <a:buNone/>
            </a:pPr>
            <a:r>
              <a:rPr lang="en-US" sz="2000" dirty="0">
                <a:latin typeface="Times New Roman" charset="0"/>
                <a:ea typeface="MS PGothic" charset="0"/>
              </a:rPr>
              <a:t>Noam Chomsky</a:t>
            </a:r>
            <a:r>
              <a:rPr lang="en-US" sz="2000" dirty="0">
                <a:solidFill>
                  <a:srgbClr val="0000FF"/>
                </a:solidFill>
                <a:latin typeface="Times New Roman" charset="0"/>
                <a:ea typeface="MS PGothic" charset="0"/>
              </a:rPr>
              <a:t> </a:t>
            </a:r>
            <a:r>
              <a:rPr lang="en-US" sz="2000" dirty="0">
                <a:latin typeface="Times New Roman" charset="0"/>
                <a:ea typeface="MS PGothic" charset="0"/>
              </a:rPr>
              <a:t>in the early 50s developed context free grammars that can be expressed using BNF.</a:t>
            </a:r>
          </a:p>
          <a:p>
            <a:pPr marL="0" indent="0" eaLnBrk="1" hangingPunct="1">
              <a:spcBef>
                <a:spcPct val="50000"/>
              </a:spcBef>
              <a:buFontTx/>
              <a:buNone/>
            </a:pPr>
            <a:endParaRPr lang="en-US" sz="2000" dirty="0">
              <a:latin typeface="Arial" charset="0"/>
              <a:ea typeface="MS PGothic" charset="0"/>
            </a:endParaRPr>
          </a:p>
        </p:txBody>
      </p:sp>
      <p:sp>
        <p:nvSpPr>
          <p:cNvPr id="1065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09F5597-09DF-4644-9BBA-B753F58AAD8C}" type="datetime1">
              <a:rPr lang="en-US" smtClean="0"/>
              <a:t>11/27/18</a:t>
            </a:fld>
            <a:endParaRPr lang="en-US"/>
          </a:p>
        </p:txBody>
      </p:sp>
      <p:sp>
        <p:nvSpPr>
          <p:cNvPr id="1065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65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9C5C996-7719-2446-8BC5-DBB899DD33D8}" type="slidenum">
              <a:rPr lang="en-US"/>
              <a:pPr/>
              <a:t>142</a:t>
            </a:fld>
            <a:endParaRPr lang="en-US"/>
          </a:p>
        </p:txBody>
      </p:sp>
    </p:spTree>
    <p:extLst>
      <p:ext uri="{BB962C8B-B14F-4D97-AF65-F5344CB8AC3E}">
        <p14:creationId xmlns:p14="http://schemas.microsoft.com/office/powerpoint/2010/main" val="10030310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Grammars</a:t>
            </a:r>
          </a:p>
        </p:txBody>
      </p:sp>
      <p:sp>
        <p:nvSpPr>
          <p:cNvPr id="3" name="Content Placeholder 2"/>
          <p:cNvSpPr>
            <a:spLocks noGrp="1"/>
          </p:cNvSpPr>
          <p:nvPr>
            <p:ph idx="1"/>
          </p:nvPr>
        </p:nvSpPr>
        <p:spPr/>
        <p:txBody>
          <a:bodyPr/>
          <a:lstStyle/>
          <a:p>
            <a:r>
              <a:rPr lang="en-US" sz="2400" dirty="0"/>
              <a:t>G = (V, </a:t>
            </a:r>
            <a:r>
              <a:rPr lang="en-US" sz="2400" dirty="0" err="1"/>
              <a:t>Σ</a:t>
            </a:r>
            <a:r>
              <a:rPr lang="en-US" sz="2400" dirty="0"/>
              <a:t>, R, S) is a Phrase Structured Grammar (PSG) where</a:t>
            </a:r>
          </a:p>
          <a:p>
            <a:pPr lvl="1"/>
            <a:r>
              <a:rPr lang="en-US" sz="2400" dirty="0"/>
              <a:t>V: Finite set of non-terminal symbols</a:t>
            </a:r>
          </a:p>
          <a:p>
            <a:pPr lvl="1"/>
            <a:r>
              <a:rPr lang="en-US" sz="2400" dirty="0" err="1"/>
              <a:t>Σ</a:t>
            </a:r>
            <a:r>
              <a:rPr lang="en-US" sz="2400" dirty="0"/>
              <a:t>: Finite set of terminal symbols</a:t>
            </a:r>
          </a:p>
          <a:p>
            <a:pPr lvl="1"/>
            <a:r>
              <a:rPr lang="en-US" sz="2400" dirty="0"/>
              <a:t>R: finite set of rules of form α </a:t>
            </a:r>
            <a:r>
              <a:rPr lang="en-US" sz="2400" b="1" dirty="0">
                <a:latin typeface="Arial" charset="0"/>
                <a:ea typeface="MS PGothic" charset="0"/>
                <a:sym typeface="Symbol" charset="0"/>
              </a:rPr>
              <a:t> </a:t>
            </a:r>
            <a:r>
              <a:rPr lang="en-US" sz="2400" dirty="0"/>
              <a:t>β, </a:t>
            </a:r>
          </a:p>
          <a:p>
            <a:pPr lvl="2"/>
            <a:r>
              <a:rPr lang="en-US" sz="2000" dirty="0"/>
              <a:t>α in (V </a:t>
            </a:r>
            <a:r>
              <a:rPr lang="en-US" sz="2000" dirty="0">
                <a:latin typeface="Arial" charset="0"/>
                <a:ea typeface="MS PGothic" charset="0"/>
                <a:sym typeface="Symbol" charset="0"/>
              </a:rPr>
              <a:t></a:t>
            </a:r>
            <a:r>
              <a:rPr lang="en-US" sz="2000" dirty="0"/>
              <a:t> </a:t>
            </a:r>
            <a:r>
              <a:rPr lang="en-US" sz="2000" dirty="0" err="1"/>
              <a:t>Σ</a:t>
            </a:r>
            <a:r>
              <a:rPr lang="en-US" sz="2000" dirty="0"/>
              <a:t>)* V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2"/>
            <a:r>
              <a:rPr lang="el-GR" sz="2000" dirty="0"/>
              <a:t>β</a:t>
            </a:r>
            <a:r>
              <a:rPr lang="en-US" sz="2000" dirty="0"/>
              <a:t> in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1"/>
            <a:r>
              <a:rPr lang="en-US" sz="2400" dirty="0"/>
              <a:t>S: a member of V called the start symbol</a:t>
            </a:r>
          </a:p>
          <a:p>
            <a:r>
              <a:rPr lang="en-US" sz="2800" dirty="0"/>
              <a:t>Right linear restricts all rules to be of forms</a:t>
            </a:r>
          </a:p>
          <a:p>
            <a:pPr lvl="1"/>
            <a:r>
              <a:rPr lang="el-GR" sz="2400" dirty="0"/>
              <a:t>α</a:t>
            </a:r>
            <a:r>
              <a:rPr lang="en-US" sz="2400" dirty="0"/>
              <a:t> in V</a:t>
            </a:r>
            <a:endParaRPr lang="en-US" dirty="0"/>
          </a:p>
          <a:p>
            <a:pPr lvl="1"/>
            <a:r>
              <a:rPr lang="el-GR" sz="2400" dirty="0"/>
              <a:t>β</a:t>
            </a:r>
            <a:r>
              <a:rPr lang="en-US" sz="2400" dirty="0"/>
              <a:t> of form ΣV, </a:t>
            </a:r>
            <a:r>
              <a:rPr lang="en-US" sz="2400" dirty="0" err="1"/>
              <a:t>Σ</a:t>
            </a:r>
            <a:r>
              <a:rPr lang="en-US" sz="2400" dirty="0"/>
              <a:t> or </a:t>
            </a:r>
            <a:r>
              <a:rPr lang="en-US" sz="2400" dirty="0" err="1"/>
              <a:t>λ</a:t>
            </a:r>
            <a:endParaRPr lang="en-US" sz="2400" dirty="0"/>
          </a:p>
        </p:txBody>
      </p:sp>
      <p:sp>
        <p:nvSpPr>
          <p:cNvPr id="4" name="Date Placeholder 3"/>
          <p:cNvSpPr>
            <a:spLocks noGrp="1"/>
          </p:cNvSpPr>
          <p:nvPr>
            <p:ph type="dt" sz="half" idx="10"/>
          </p:nvPr>
        </p:nvSpPr>
        <p:spPr/>
        <p:txBody>
          <a:bodyPr/>
          <a:lstStyle/>
          <a:p>
            <a:fld id="{C4B02595-1C6B-9C48-92AC-5200107839E8}"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143</a:t>
            </a:fld>
            <a:endParaRPr lang="en-US"/>
          </a:p>
        </p:txBody>
      </p:sp>
    </p:spTree>
    <p:extLst>
      <p:ext uri="{BB962C8B-B14F-4D97-AF65-F5344CB8AC3E}">
        <p14:creationId xmlns:p14="http://schemas.microsoft.com/office/powerpoint/2010/main" val="1964300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Derivations</a:t>
            </a:r>
          </a:p>
        </p:txBody>
      </p:sp>
      <p:sp>
        <p:nvSpPr>
          <p:cNvPr id="3" name="Content Placeholder 2"/>
          <p:cNvSpPr>
            <a:spLocks noGrp="1"/>
          </p:cNvSpPr>
          <p:nvPr>
            <p:ph idx="1"/>
          </p:nvPr>
        </p:nvSpPr>
        <p:spPr/>
        <p:txBody>
          <a:bodyPr/>
          <a:lstStyle/>
          <a:p>
            <a:r>
              <a:rPr lang="en-US">
                <a:sym typeface="Symbol" charset="0"/>
              </a:rPr>
              <a:t>x  y reads as x derives y </a:t>
            </a:r>
            <a:r>
              <a:rPr lang="en-US" err="1">
                <a:sym typeface="Symbol" charset="0"/>
              </a:rPr>
              <a:t>iff</a:t>
            </a:r>
            <a:endParaRPr lang="en-US">
              <a:sym typeface="Symbol" charset="0"/>
            </a:endParaRPr>
          </a:p>
          <a:p>
            <a:pPr lvl="1"/>
            <a:r>
              <a:rPr lang="en-US">
                <a:sym typeface="Symbol" charset="0"/>
              </a:rPr>
              <a:t>x = </a:t>
            </a:r>
            <a:r>
              <a:rPr lang="en-US" err="1">
                <a:sym typeface="Symbol" charset="0"/>
              </a:rPr>
              <a:t>γ</a:t>
            </a:r>
            <a:r>
              <a:rPr lang="en-US">
                <a:sym typeface="Symbol" charset="0"/>
              </a:rPr>
              <a:t>α</a:t>
            </a:r>
            <a:r>
              <a:rPr lang="en-US" err="1">
                <a:sym typeface="Symbol" charset="0"/>
              </a:rPr>
              <a:t>δ</a:t>
            </a:r>
            <a:r>
              <a:rPr lang="en-US">
                <a:sym typeface="Symbol" charset="0"/>
              </a:rPr>
              <a:t>, y = </a:t>
            </a:r>
            <a:r>
              <a:rPr lang="en-US" err="1">
                <a:sym typeface="Symbol" charset="0"/>
              </a:rPr>
              <a:t>γ</a:t>
            </a:r>
            <a:r>
              <a:rPr lang="en-US">
                <a:sym typeface="Symbol" charset="0"/>
              </a:rPr>
              <a:t>β</a:t>
            </a:r>
            <a:r>
              <a:rPr lang="en-US" err="1">
                <a:sym typeface="Symbol" charset="0"/>
              </a:rPr>
              <a:t>δ</a:t>
            </a:r>
            <a:r>
              <a:rPr lang="en-US">
                <a:sym typeface="Symbol" charset="0"/>
              </a:rPr>
              <a:t> and </a:t>
            </a:r>
            <a:r>
              <a:rPr lang="el-GR">
                <a:sym typeface="Symbol" charset="0"/>
              </a:rPr>
              <a:t>α</a:t>
            </a:r>
            <a:r>
              <a:rPr lang="en-US">
                <a:sym typeface="Symbol" charset="0"/>
              </a:rPr>
              <a:t> </a:t>
            </a:r>
            <a:r>
              <a:rPr lang="en-US" b="1">
                <a:latin typeface="Arial" charset="0"/>
                <a:ea typeface="MS PGothic" charset="0"/>
                <a:sym typeface="Symbol" charset="0"/>
              </a:rPr>
              <a:t></a:t>
            </a:r>
            <a:r>
              <a:rPr lang="en-US">
                <a:sym typeface="Symbol" charset="0"/>
              </a:rPr>
              <a:t> β </a:t>
            </a:r>
          </a:p>
          <a:p>
            <a:r>
              <a:rPr lang="en-US">
                <a:sym typeface="Symbol" charset="0"/>
              </a:rPr>
              <a:t>* is the reflexive, transitive closure of </a:t>
            </a:r>
          </a:p>
          <a:p>
            <a:r>
              <a:rPr lang="en-US">
                <a:sym typeface="Symbol" charset="0"/>
              </a:rPr>
              <a:t>+ is the transitive closure of </a:t>
            </a:r>
          </a:p>
          <a:p>
            <a:r>
              <a:rPr lang="en-US">
                <a:sym typeface="Symbol" charset="0"/>
              </a:rPr>
              <a:t>x * y </a:t>
            </a:r>
            <a:r>
              <a:rPr lang="en-US" err="1">
                <a:sym typeface="Symbol" charset="0"/>
              </a:rPr>
              <a:t>iff</a:t>
            </a:r>
            <a:r>
              <a:rPr lang="en-US">
                <a:sym typeface="Symbol" charset="0"/>
              </a:rPr>
              <a:t> x = y or x * z and z  y</a:t>
            </a:r>
          </a:p>
          <a:p>
            <a:r>
              <a:rPr lang="en-US"/>
              <a:t>Or, </a:t>
            </a:r>
            <a:r>
              <a:rPr lang="en-US">
                <a:sym typeface="Symbol" charset="0"/>
              </a:rPr>
              <a:t>x * y </a:t>
            </a:r>
            <a:r>
              <a:rPr lang="en-US" err="1">
                <a:sym typeface="Symbol" charset="0"/>
              </a:rPr>
              <a:t>iff</a:t>
            </a:r>
            <a:r>
              <a:rPr lang="en-US">
                <a:sym typeface="Symbol" charset="0"/>
              </a:rPr>
              <a:t> x = y or x  z and z * y</a:t>
            </a:r>
          </a:p>
          <a:p>
            <a:r>
              <a:rPr lang="en-US" i="1"/>
              <a:t>L</a:t>
            </a:r>
            <a:r>
              <a:rPr lang="en-US"/>
              <a:t>(G) = { w | S </a:t>
            </a:r>
            <a:r>
              <a:rPr lang="en-US">
                <a:sym typeface="Symbol" charset="0"/>
              </a:rPr>
              <a:t>*</a:t>
            </a:r>
            <a:r>
              <a:rPr lang="en-US"/>
              <a:t> w } is the language generated by G.</a:t>
            </a:r>
          </a:p>
          <a:p>
            <a:endParaRPr lang="en-US"/>
          </a:p>
        </p:txBody>
      </p:sp>
      <p:sp>
        <p:nvSpPr>
          <p:cNvPr id="4" name="Date Placeholder 3"/>
          <p:cNvSpPr>
            <a:spLocks noGrp="1"/>
          </p:cNvSpPr>
          <p:nvPr>
            <p:ph type="dt" sz="half" idx="10"/>
          </p:nvPr>
        </p:nvSpPr>
        <p:spPr/>
        <p:txBody>
          <a:bodyPr/>
          <a:lstStyle/>
          <a:p>
            <a:fld id="{B83F9D82-209A-0B49-9FF1-6D8BAC9212A8}"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144</a:t>
            </a:fld>
            <a:endParaRPr lang="en-US"/>
          </a:p>
        </p:txBody>
      </p:sp>
    </p:spTree>
    <p:extLst>
      <p:ext uri="{BB962C8B-B14F-4D97-AF65-F5344CB8AC3E}">
        <p14:creationId xmlns:p14="http://schemas.microsoft.com/office/powerpoint/2010/main" val="7180563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Regular Grammars</a:t>
            </a:r>
          </a:p>
        </p:txBody>
      </p:sp>
      <p:sp>
        <p:nvSpPr>
          <p:cNvPr id="3" name="Content Placeholder 2"/>
          <p:cNvSpPr>
            <a:spLocks noGrp="1"/>
          </p:cNvSpPr>
          <p:nvPr>
            <p:ph idx="1"/>
          </p:nvPr>
        </p:nvSpPr>
        <p:spPr/>
        <p:txBody>
          <a:bodyPr/>
          <a:lstStyle/>
          <a:p>
            <a:r>
              <a:rPr lang="en-US" dirty="0"/>
              <a:t>Regular grammars are also called right linear grammars</a:t>
            </a:r>
          </a:p>
          <a:p>
            <a:r>
              <a:rPr lang="en-US"/>
              <a:t>Each rule of a regular grammar is constrained to be of one of the three forms:</a:t>
            </a:r>
            <a:br>
              <a:rPr lang="en-US"/>
            </a:br>
            <a:r>
              <a:rPr lang="en-US"/>
              <a:t>A → a, 		A ∈ V, a ∈ </a:t>
            </a:r>
            <a:r>
              <a:rPr lang="en-US" err="1"/>
              <a:t>Σ</a:t>
            </a:r>
            <a:r>
              <a:rPr lang="en-US"/>
              <a:t>*</a:t>
            </a:r>
            <a:br>
              <a:rPr lang="en-US"/>
            </a:br>
            <a:r>
              <a:rPr lang="en-US"/>
              <a:t>A → </a:t>
            </a:r>
            <a:r>
              <a:rPr lang="en-US">
                <a:latin typeface="Symbol" charset="2"/>
                <a:ea typeface="Symbol" charset="2"/>
                <a:cs typeface="Symbol" charset="2"/>
              </a:rPr>
              <a:t>l</a:t>
            </a:r>
            <a:r>
              <a:rPr lang="en-US"/>
              <a:t>, 		A ∈ V, a ∈ </a:t>
            </a:r>
            <a:r>
              <a:rPr lang="en-US" err="1"/>
              <a:t>Σ</a:t>
            </a:r>
            <a:r>
              <a:rPr lang="en-US"/>
              <a:t>*</a:t>
            </a:r>
            <a:br>
              <a:rPr lang="en-US"/>
            </a:br>
            <a:r>
              <a:rPr lang="en-US"/>
              <a:t>A → </a:t>
            </a:r>
            <a:r>
              <a:rPr lang="en-US" dirty="0" err="1"/>
              <a:t>aB</a:t>
            </a:r>
            <a:r>
              <a:rPr lang="en-US" dirty="0"/>
              <a:t>, 	A, B ∈ V, a ∈ Σ*</a:t>
            </a:r>
          </a:p>
          <a:p>
            <a:endParaRPr lang="en-US" dirty="0"/>
          </a:p>
        </p:txBody>
      </p:sp>
      <p:sp>
        <p:nvSpPr>
          <p:cNvPr id="4" name="Date Placeholder 3"/>
          <p:cNvSpPr>
            <a:spLocks noGrp="1"/>
          </p:cNvSpPr>
          <p:nvPr>
            <p:ph type="dt" sz="half" idx="10"/>
          </p:nvPr>
        </p:nvSpPr>
        <p:spPr/>
        <p:txBody>
          <a:bodyPr/>
          <a:lstStyle/>
          <a:p>
            <a:fld id="{23ABD2D0-6190-554D-987E-D2C1F13D5A19}"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145</a:t>
            </a:fld>
            <a:endParaRPr lang="en-US"/>
          </a:p>
        </p:txBody>
      </p:sp>
    </p:spTree>
    <p:extLst>
      <p:ext uri="{BB962C8B-B14F-4D97-AF65-F5344CB8AC3E}">
        <p14:creationId xmlns:p14="http://schemas.microsoft.com/office/powerpoint/2010/main" val="16624451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DFA to Regular Grammar</a:t>
            </a:r>
          </a:p>
        </p:txBody>
      </p:sp>
      <p:sp>
        <p:nvSpPr>
          <p:cNvPr id="3" name="Content Placeholder 2"/>
          <p:cNvSpPr>
            <a:spLocks noGrp="1"/>
          </p:cNvSpPr>
          <p:nvPr>
            <p:ph idx="1"/>
          </p:nvPr>
        </p:nvSpPr>
        <p:spPr/>
        <p:txBody>
          <a:bodyPr/>
          <a:lstStyle/>
          <a:p>
            <a:r>
              <a:rPr lang="en-US"/>
              <a:t>Every language recognized by a DFA is generated by an equivalent regular grammar</a:t>
            </a:r>
          </a:p>
          <a:p>
            <a:r>
              <a:rPr lang="en-US"/>
              <a:t>Given </a:t>
            </a:r>
            <a:r>
              <a:rPr lang="en-US">
                <a:latin typeface="Arial" charset="0"/>
                <a:ea typeface="MS PGothic" charset="0"/>
              </a:rPr>
              <a:t>A = (Q,Σ,δ,q</a:t>
            </a:r>
            <a:r>
              <a:rPr lang="en-US" baseline="-25000">
                <a:latin typeface="Arial" charset="0"/>
                <a:ea typeface="MS PGothic" charset="0"/>
              </a:rPr>
              <a:t>0</a:t>
            </a:r>
            <a:r>
              <a:rPr lang="en-US">
                <a:latin typeface="Arial" charset="0"/>
                <a:ea typeface="MS PGothic" charset="0"/>
              </a:rPr>
              <a:t>,F), </a:t>
            </a:r>
            <a:r>
              <a:rPr lang="en-US" i="1">
                <a:latin typeface="Arial" charset="0"/>
                <a:ea typeface="MS PGothic" charset="0"/>
              </a:rPr>
              <a:t>L</a:t>
            </a:r>
            <a:r>
              <a:rPr lang="en-US">
                <a:latin typeface="Arial" charset="0"/>
                <a:ea typeface="MS PGothic" charset="0"/>
              </a:rPr>
              <a:t>(A) is generated by </a:t>
            </a:r>
            <a:r>
              <a:rPr lang="en-US"/>
              <a:t>G</a:t>
            </a:r>
            <a:r>
              <a:rPr lang="en-US" baseline="-25000"/>
              <a:t>A</a:t>
            </a:r>
            <a:r>
              <a:rPr lang="en-US"/>
              <a:t> = (Q,Σ,R,</a:t>
            </a:r>
            <a:r>
              <a:rPr lang="en-US">
                <a:latin typeface="Arial" charset="0"/>
                <a:ea typeface="MS PGothic" charset="0"/>
              </a:rPr>
              <a:t>q</a:t>
            </a:r>
            <a:r>
              <a:rPr lang="en-US" baseline="-25000">
                <a:latin typeface="Arial" charset="0"/>
                <a:ea typeface="MS PGothic" charset="0"/>
              </a:rPr>
              <a:t>0</a:t>
            </a:r>
            <a:r>
              <a:rPr lang="en-US"/>
              <a:t>) where R contains</a:t>
            </a:r>
            <a:br>
              <a:rPr lang="en-US"/>
            </a:br>
            <a:r>
              <a:rPr lang="en-US"/>
              <a:t>q </a:t>
            </a:r>
            <a:r>
              <a:rPr lang="en-US">
                <a:latin typeface="Arial" charset="0"/>
                <a:ea typeface="MS PGothic" charset="0"/>
                <a:sym typeface="Symbol" charset="0"/>
              </a:rPr>
              <a:t> as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a:t>
            </a:r>
            <a:r>
              <a:rPr lang="en-US">
                <a:latin typeface="Arial" charset="0"/>
                <a:ea typeface="MS PGothic" charset="0"/>
              </a:rPr>
              <a:t>) = s</a:t>
            </a:r>
            <a:br>
              <a:rPr lang="en-US">
                <a:latin typeface="Arial" charset="0"/>
                <a:ea typeface="MS PGothic" charset="0"/>
              </a:rPr>
            </a:br>
            <a:r>
              <a:rPr lang="en-US">
                <a:latin typeface="Arial" charset="0"/>
                <a:ea typeface="MS PGothic" charset="0"/>
              </a:rPr>
              <a:t>q </a:t>
            </a:r>
            <a:r>
              <a:rPr lang="en-US">
                <a:latin typeface="Arial" charset="0"/>
                <a:ea typeface="MS PGothic" charset="0"/>
                <a:sym typeface="Symbol" charset="0"/>
              </a:rPr>
              <a:t> </a:t>
            </a:r>
            <a:r>
              <a:rPr lang="en-US">
                <a:latin typeface="Symbol" charset="2"/>
                <a:ea typeface="Symbol" charset="2"/>
                <a:cs typeface="Symbol" charset="2"/>
                <a:sym typeface="Symbol" charset="0"/>
              </a:rPr>
              <a:t>l</a:t>
            </a:r>
            <a:r>
              <a:rPr lang="en-US">
                <a:latin typeface="Arial" charset="0"/>
                <a:ea typeface="MS PGothic" charset="0"/>
                <a:sym typeface="Symbol" charset="0"/>
              </a:rPr>
              <a:t>	 	</a:t>
            </a:r>
            <a:r>
              <a:rPr lang="en-US" err="1">
                <a:latin typeface="Arial" charset="0"/>
                <a:ea typeface="MS PGothic" charset="0"/>
                <a:sym typeface="Symbol" charset="0"/>
              </a:rPr>
              <a:t>iff</a:t>
            </a:r>
            <a:r>
              <a:rPr lang="en-US">
                <a:latin typeface="Arial" charset="0"/>
                <a:ea typeface="MS PGothic" charset="0"/>
                <a:sym typeface="Symbol" charset="0"/>
              </a:rPr>
              <a:t> </a:t>
            </a:r>
            <a:r>
              <a:rPr lang="en-US">
                <a:latin typeface="Arial" charset="0"/>
                <a:ea typeface="MS PGothic" charset="0"/>
              </a:rPr>
              <a:t>q ∈ F</a:t>
            </a:r>
            <a:endParaRPr lang="en-US">
              <a:latin typeface="Symbol" charset="2"/>
              <a:ea typeface="Symbol" charset="2"/>
              <a:cs typeface="Symbol" charset="2"/>
            </a:endParaRPr>
          </a:p>
        </p:txBody>
      </p:sp>
      <p:sp>
        <p:nvSpPr>
          <p:cNvPr id="4" name="Date Placeholder 3"/>
          <p:cNvSpPr>
            <a:spLocks noGrp="1"/>
          </p:cNvSpPr>
          <p:nvPr>
            <p:ph type="dt" sz="half" idx="10"/>
          </p:nvPr>
        </p:nvSpPr>
        <p:spPr/>
        <p:txBody>
          <a:bodyPr/>
          <a:lstStyle/>
          <a:p>
            <a:fld id="{6243480B-6E37-F64B-AF9E-CBA134F0C26D}"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146</a:t>
            </a:fld>
            <a:endParaRPr lang="en-US"/>
          </a:p>
        </p:txBody>
      </p:sp>
    </p:spTree>
    <p:extLst>
      <p:ext uri="{BB962C8B-B14F-4D97-AF65-F5344CB8AC3E}">
        <p14:creationId xmlns:p14="http://schemas.microsoft.com/office/powerpoint/2010/main" val="19533885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Example of DFA to Grammar</a:t>
            </a:r>
          </a:p>
        </p:txBody>
      </p:sp>
      <p:sp>
        <p:nvSpPr>
          <p:cNvPr id="3" name="Content Placeholder 2"/>
          <p:cNvSpPr>
            <a:spLocks noGrp="1"/>
          </p:cNvSpPr>
          <p:nvPr>
            <p:ph idx="1"/>
          </p:nvPr>
        </p:nvSpPr>
        <p:spPr>
          <a:xfrm>
            <a:off x="468086" y="1568450"/>
            <a:ext cx="8229600" cy="4525963"/>
          </a:xfrm>
        </p:spPr>
        <p:txBody>
          <a:bodyPr/>
          <a:lstStyle/>
          <a:p>
            <a:r>
              <a:rPr lang="en-US" b="1" dirty="0"/>
              <a:t>DFA</a:t>
            </a:r>
          </a:p>
          <a:p>
            <a:endParaRPr lang="en-US" b="1" dirty="0"/>
          </a:p>
          <a:p>
            <a:r>
              <a:rPr lang="en-US" b="1" dirty="0"/>
              <a:t>Grammar</a:t>
            </a:r>
          </a:p>
          <a:p>
            <a:pPr marL="0" indent="0">
              <a:buNone/>
            </a:pPr>
            <a:r>
              <a:rPr lang="en-US" b="1" dirty="0"/>
              <a:t>A	</a:t>
            </a:r>
            <a:r>
              <a:rPr lang="en-US" b="1" dirty="0">
                <a:sym typeface="Symbol" charset="2"/>
              </a:rPr>
              <a:t></a:t>
            </a:r>
            <a:r>
              <a:rPr lang="en-US" b="1" dirty="0"/>
              <a:t>	0 B 	|	1 B</a:t>
            </a:r>
            <a:endParaRPr lang="en-US" dirty="0"/>
          </a:p>
          <a:p>
            <a:pPr marL="0" indent="0">
              <a:buNone/>
            </a:pPr>
            <a:r>
              <a:rPr lang="en-US" b="1" dirty="0"/>
              <a:t>B	</a:t>
            </a:r>
            <a:r>
              <a:rPr lang="en-US" b="1" dirty="0">
                <a:sym typeface="Symbol" charset="2"/>
              </a:rPr>
              <a:t></a:t>
            </a:r>
            <a:r>
              <a:rPr lang="en-US" b="1" dirty="0"/>
              <a:t>	0 A	|	1 C	|	</a:t>
            </a:r>
            <a:r>
              <a:rPr lang="en-US" b="1" dirty="0">
                <a:latin typeface="Symbol" charset="2"/>
                <a:ea typeface="Symbol" charset="2"/>
                <a:cs typeface="Symbol" charset="2"/>
              </a:rPr>
              <a:t>l</a:t>
            </a:r>
            <a:endParaRPr lang="en-US" dirty="0">
              <a:latin typeface="Symbol" charset="2"/>
              <a:ea typeface="Symbol" charset="2"/>
              <a:cs typeface="Symbol" charset="2"/>
            </a:endParaRPr>
          </a:p>
          <a:p>
            <a:pPr marL="0" indent="0">
              <a:buNone/>
            </a:pPr>
            <a:r>
              <a:rPr lang="en-US" b="1" dirty="0"/>
              <a:t>C	</a:t>
            </a:r>
            <a:r>
              <a:rPr lang="en-US" b="1" dirty="0">
                <a:sym typeface="Symbol" charset="2"/>
              </a:rPr>
              <a:t></a:t>
            </a:r>
            <a:r>
              <a:rPr lang="en-US" b="1" dirty="0"/>
              <a:t>	0 C	|	1 A	|	</a:t>
            </a:r>
            <a:r>
              <a:rPr lang="en-US" b="1" dirty="0">
                <a:latin typeface="Symbol" charset="2"/>
                <a:ea typeface="Symbol" charset="2"/>
                <a:cs typeface="Symbol" charset="2"/>
              </a:rPr>
              <a:t>l</a:t>
            </a:r>
            <a:endParaRPr lang="en-US" b="1" dirty="0"/>
          </a:p>
          <a:p>
            <a:endParaRPr lang="en-US" b="1" dirty="0"/>
          </a:p>
        </p:txBody>
      </p:sp>
      <p:sp>
        <p:nvSpPr>
          <p:cNvPr id="4" name="Date Placeholder 3"/>
          <p:cNvSpPr>
            <a:spLocks noGrp="1"/>
          </p:cNvSpPr>
          <p:nvPr>
            <p:ph type="dt" sz="half" idx="10"/>
          </p:nvPr>
        </p:nvSpPr>
        <p:spPr/>
        <p:txBody>
          <a:bodyPr/>
          <a:lstStyle/>
          <a:p>
            <a:fld id="{FE7808EA-3B1E-C44D-AEB7-D16CDC80AB0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147</a:t>
            </a:fld>
            <a:endParaRPr lang="en-US"/>
          </a:p>
        </p:txBody>
      </p:sp>
      <p:grpSp>
        <p:nvGrpSpPr>
          <p:cNvPr id="27" name="Canvas 280"/>
          <p:cNvGrpSpPr/>
          <p:nvPr/>
        </p:nvGrpSpPr>
        <p:grpSpPr>
          <a:xfrm>
            <a:off x="1752600" y="1524000"/>
            <a:ext cx="5638800" cy="1229179"/>
            <a:chOff x="0" y="0"/>
            <a:chExt cx="5410200" cy="1066800"/>
          </a:xfrm>
        </p:grpSpPr>
        <p:sp>
          <p:nvSpPr>
            <p:cNvPr id="28" name="Rectangle 27"/>
            <p:cNvSpPr/>
            <p:nvPr/>
          </p:nvSpPr>
          <p:spPr>
            <a:xfrm>
              <a:off x="0" y="0"/>
              <a:ext cx="5410200" cy="1066800"/>
            </a:xfrm>
            <a:prstGeom prst="rect">
              <a:avLst/>
            </a:prstGeom>
            <a:noFill/>
            <a:ln>
              <a:noFill/>
            </a:ln>
          </p:spPr>
        </p:sp>
        <p:sp>
          <p:nvSpPr>
            <p:cNvPr id="29" name="Oval 28"/>
            <p:cNvSpPr>
              <a:spLocks noChangeArrowheads="1"/>
            </p:cNvSpPr>
            <p:nvPr/>
          </p:nvSpPr>
          <p:spPr bwMode="auto">
            <a:xfrm>
              <a:off x="4085590" y="22161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1408430" y="36639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Text Box 7"/>
            <p:cNvSpPr txBox="1">
              <a:spLocks noChangeArrowheads="1"/>
            </p:cNvSpPr>
            <p:nvPr/>
          </p:nvSpPr>
          <p:spPr bwMode="auto">
            <a:xfrm>
              <a:off x="1447800" y="450215"/>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A</a:t>
              </a:r>
              <a:endParaRPr lang="en-US" sz="1200">
                <a:effectLst/>
                <a:latin typeface="New Century Schlbk" charset="0"/>
                <a:ea typeface="Times New Roman" charset="0"/>
                <a:cs typeface="Times New Roman" charset="0"/>
              </a:endParaRPr>
            </a:p>
          </p:txBody>
        </p:sp>
        <p:sp>
          <p:nvSpPr>
            <p:cNvPr id="33" name="Oval 32"/>
            <p:cNvSpPr>
              <a:spLocks noChangeArrowheads="1"/>
            </p:cNvSpPr>
            <p:nvPr/>
          </p:nvSpPr>
          <p:spPr bwMode="auto">
            <a:xfrm>
              <a:off x="4038600" y="37084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4074160" y="403225"/>
              <a:ext cx="311785"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10"/>
            <p:cNvSpPr txBox="1">
              <a:spLocks noChangeArrowheads="1"/>
            </p:cNvSpPr>
            <p:nvPr/>
          </p:nvSpPr>
          <p:spPr bwMode="auto">
            <a:xfrm>
              <a:off x="4085590" y="450215"/>
              <a:ext cx="289560" cy="24257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C</a:t>
              </a:r>
              <a:endParaRPr lang="en-US" sz="1200">
                <a:effectLst/>
                <a:latin typeface="New Century Schlbk" charset="0"/>
                <a:ea typeface="Times New Roman" charset="0"/>
                <a:cs typeface="Times New Roman" charset="0"/>
              </a:endParaRPr>
            </a:p>
          </p:txBody>
        </p:sp>
        <p:sp>
          <p:nvSpPr>
            <p:cNvPr id="36" name="Oval 35"/>
            <p:cNvSpPr>
              <a:spLocks noChangeArrowheads="1"/>
            </p:cNvSpPr>
            <p:nvPr/>
          </p:nvSpPr>
          <p:spPr bwMode="auto">
            <a:xfrm>
              <a:off x="2743200" y="37338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Text Box 12"/>
            <p:cNvSpPr txBox="1">
              <a:spLocks noChangeArrowheads="1"/>
            </p:cNvSpPr>
            <p:nvPr/>
          </p:nvSpPr>
          <p:spPr bwMode="auto">
            <a:xfrm>
              <a:off x="2782570" y="457200"/>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B</a:t>
              </a:r>
              <a:endParaRPr lang="en-US" sz="1200">
                <a:effectLst/>
                <a:latin typeface="New Century Schlbk" charset="0"/>
                <a:ea typeface="Times New Roman" charset="0"/>
                <a:cs typeface="Times New Roman" charset="0"/>
              </a:endParaRPr>
            </a:p>
          </p:txBody>
        </p:sp>
        <p:cxnSp>
          <p:nvCxnSpPr>
            <p:cNvPr id="39" name="Line 14"/>
            <p:cNvCxnSpPr/>
            <p:nvPr/>
          </p:nvCxnSpPr>
          <p:spPr bwMode="auto">
            <a:xfrm>
              <a:off x="4078605" y="347345"/>
              <a:ext cx="6985" cy="11239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0" name="Line 15"/>
            <p:cNvCxnSpPr/>
            <p:nvPr/>
          </p:nvCxnSpPr>
          <p:spPr bwMode="auto">
            <a:xfrm>
              <a:off x="1076325" y="559435"/>
              <a:ext cx="3048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1" name="Text Box 16"/>
            <p:cNvSpPr txBox="1">
              <a:spLocks noChangeArrowheads="1"/>
            </p:cNvSpPr>
            <p:nvPr/>
          </p:nvSpPr>
          <p:spPr bwMode="auto">
            <a:xfrm>
              <a:off x="795020" y="427355"/>
              <a:ext cx="352425" cy="24384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New Century Schlbk" charset="0"/>
                  <a:ea typeface="Times New Roman" charset="0"/>
                  <a:cs typeface="Times New Roman" charset="0"/>
                </a:rPr>
                <a:t>:</a:t>
              </a:r>
              <a:endParaRPr lang="en-US" sz="1200">
                <a:effectLst/>
                <a:latin typeface="New Century Schlbk" charset="0"/>
                <a:ea typeface="Times New Roman" charset="0"/>
                <a:cs typeface="Times New Roman" charset="0"/>
              </a:endParaRPr>
            </a:p>
          </p:txBody>
        </p:sp>
        <p:sp>
          <p:nvSpPr>
            <p:cNvPr id="43" name="Text Box 18"/>
            <p:cNvSpPr txBox="1">
              <a:spLocks noChangeArrowheads="1"/>
            </p:cNvSpPr>
            <p:nvPr/>
          </p:nvSpPr>
          <p:spPr bwMode="auto">
            <a:xfrm>
              <a:off x="4343400" y="147320"/>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cxnSp>
          <p:nvCxnSpPr>
            <p:cNvPr id="44" name="Line 19"/>
            <p:cNvCxnSpPr/>
            <p:nvPr/>
          </p:nvCxnSpPr>
          <p:spPr bwMode="auto">
            <a:xfrm>
              <a:off x="1819275" y="526415"/>
              <a:ext cx="923925"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5" name="Line 20"/>
            <p:cNvCxnSpPr/>
            <p:nvPr/>
          </p:nvCxnSpPr>
          <p:spPr bwMode="auto">
            <a:xfrm flipH="1">
              <a:off x="1752600" y="602615"/>
              <a:ext cx="9906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6" name="Line 21"/>
            <p:cNvCxnSpPr/>
            <p:nvPr/>
          </p:nvCxnSpPr>
          <p:spPr bwMode="auto">
            <a:xfrm>
              <a:off x="3124200" y="578485"/>
              <a:ext cx="9144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7" name="Line 22"/>
            <p:cNvCxnSpPr/>
            <p:nvPr/>
          </p:nvCxnSpPr>
          <p:spPr bwMode="auto">
            <a:xfrm flipH="1">
              <a:off x="2895600" y="730885"/>
              <a:ext cx="1238250" cy="25273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8" name="Line 23"/>
            <p:cNvCxnSpPr/>
            <p:nvPr/>
          </p:nvCxnSpPr>
          <p:spPr bwMode="auto">
            <a:xfrm flipH="1" flipV="1">
              <a:off x="1733550" y="711835"/>
              <a:ext cx="1162050" cy="27178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9" name="Text Box 24"/>
            <p:cNvSpPr txBox="1">
              <a:spLocks noChangeArrowheads="1"/>
            </p:cNvSpPr>
            <p:nvPr/>
          </p:nvSpPr>
          <p:spPr bwMode="auto">
            <a:xfrm>
              <a:off x="2099945" y="396802"/>
              <a:ext cx="369569" cy="14351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0,1</a:t>
              </a:r>
              <a:endParaRPr lang="en-US" sz="1200">
                <a:effectLst/>
                <a:latin typeface="New Century Schlbk" charset="0"/>
                <a:ea typeface="Times New Roman" charset="0"/>
                <a:cs typeface="Times New Roman" charset="0"/>
              </a:endParaRPr>
            </a:p>
          </p:txBody>
        </p:sp>
        <p:sp>
          <p:nvSpPr>
            <p:cNvPr id="50" name="Text Box 25"/>
            <p:cNvSpPr txBox="1">
              <a:spLocks noChangeArrowheads="1"/>
            </p:cNvSpPr>
            <p:nvPr/>
          </p:nvSpPr>
          <p:spPr bwMode="auto">
            <a:xfrm>
              <a:off x="2242820" y="6026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sp>
          <p:nvSpPr>
            <p:cNvPr id="51" name="Text Box 26"/>
            <p:cNvSpPr txBox="1">
              <a:spLocks noChangeArrowheads="1"/>
            </p:cNvSpPr>
            <p:nvPr/>
          </p:nvSpPr>
          <p:spPr bwMode="auto">
            <a:xfrm>
              <a:off x="3462020" y="3740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2" name="Text Box 27"/>
            <p:cNvSpPr txBox="1">
              <a:spLocks noChangeArrowheads="1"/>
            </p:cNvSpPr>
            <p:nvPr/>
          </p:nvSpPr>
          <p:spPr bwMode="auto">
            <a:xfrm>
              <a:off x="3843020" y="8312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3" name="Oval 52"/>
            <p:cNvSpPr>
              <a:spLocks noChangeArrowheads="1"/>
            </p:cNvSpPr>
            <p:nvPr/>
          </p:nvSpPr>
          <p:spPr bwMode="auto">
            <a:xfrm>
              <a:off x="2774950" y="398780"/>
              <a:ext cx="311785" cy="313055"/>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New Century Schlbk" charset="0"/>
                  <a:ea typeface="Times New Roman" charset="0"/>
                  <a:cs typeface="Times New Roman" charset="0"/>
                </a:rPr>
                <a:t> </a:t>
              </a:r>
            </a:p>
          </p:txBody>
        </p:sp>
      </p:grpSp>
    </p:spTree>
    <p:extLst>
      <p:ext uri="{BB962C8B-B14F-4D97-AF65-F5344CB8AC3E}">
        <p14:creationId xmlns:p14="http://schemas.microsoft.com/office/powerpoint/2010/main" val="20193523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Regular Grammar to NFA</a:t>
            </a:r>
          </a:p>
        </p:txBody>
      </p:sp>
      <p:sp>
        <p:nvSpPr>
          <p:cNvPr id="3" name="Content Placeholder 2"/>
          <p:cNvSpPr>
            <a:spLocks noGrp="1"/>
          </p:cNvSpPr>
          <p:nvPr>
            <p:ph idx="1"/>
          </p:nvPr>
        </p:nvSpPr>
        <p:spPr/>
        <p:txBody>
          <a:bodyPr/>
          <a:lstStyle/>
          <a:p>
            <a:r>
              <a:rPr lang="en-US" sz="2800"/>
              <a:t>Every language generated by a regular grammar is recognized by an equivalent NFA</a:t>
            </a:r>
          </a:p>
          <a:p>
            <a:r>
              <a:rPr lang="en-US" sz="2800"/>
              <a:t>Given G = (V, </a:t>
            </a:r>
            <a:r>
              <a:rPr lang="en-US" sz="2800" err="1"/>
              <a:t>Σ</a:t>
            </a:r>
            <a:r>
              <a:rPr lang="en-US" sz="2800"/>
              <a:t>, R, S), </a:t>
            </a:r>
            <a:r>
              <a:rPr lang="en-US" sz="2800" i="1">
                <a:latin typeface="Arial" charset="0"/>
                <a:ea typeface="MS PGothic" charset="0"/>
              </a:rPr>
              <a:t>L</a:t>
            </a:r>
            <a:r>
              <a:rPr lang="en-US" sz="2800">
                <a:latin typeface="Arial" charset="0"/>
                <a:ea typeface="MS PGothic" charset="0"/>
              </a:rPr>
              <a:t>(G) is recognized by </a:t>
            </a:r>
            <a:br>
              <a:rPr lang="en-US" sz="2800">
                <a:latin typeface="Arial" charset="0"/>
                <a:ea typeface="MS PGothic" charset="0"/>
              </a:rPr>
            </a:br>
            <a:r>
              <a:rPr lang="en-US" sz="2800"/>
              <a:t>A</a:t>
            </a:r>
            <a:r>
              <a:rPr lang="en-US" sz="2800" baseline="-25000"/>
              <a:t>G</a:t>
            </a:r>
            <a:r>
              <a:rPr lang="en-US" sz="2800"/>
              <a:t> = (V∪{f},</a:t>
            </a:r>
            <a:r>
              <a:rPr lang="en-US" sz="2800" err="1"/>
              <a:t>Σ,</a:t>
            </a:r>
            <a:r>
              <a:rPr lang="en-US" sz="2800" err="1">
                <a:latin typeface="Arial" charset="0"/>
                <a:ea typeface="MS PGothic" charset="0"/>
              </a:rPr>
              <a:t>δ,S</a:t>
            </a:r>
            <a:r>
              <a:rPr lang="en-US" sz="2800">
                <a:latin typeface="Arial" charset="0"/>
                <a:ea typeface="MS PGothic" charset="0"/>
              </a:rPr>
              <a:t>,{f}</a:t>
            </a:r>
            <a:r>
              <a:rPr lang="en-US" sz="2800"/>
              <a:t>) where </a:t>
            </a:r>
            <a:r>
              <a:rPr lang="en-US" sz="2800" err="1">
                <a:latin typeface="Arial" charset="0"/>
                <a:ea typeface="MS PGothic" charset="0"/>
              </a:rPr>
              <a:t>δ</a:t>
            </a:r>
            <a:r>
              <a:rPr lang="en-US" sz="2800"/>
              <a:t> is defined by</a:t>
            </a:r>
            <a:br>
              <a:rPr lang="en-US" sz="2800"/>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⊆{B}		</a:t>
            </a:r>
            <a:r>
              <a:rPr lang="en-US" sz="2800" err="1">
                <a:latin typeface="Arial" charset="0"/>
                <a:ea typeface="MS PGothic" charset="0"/>
              </a:rPr>
              <a:t>iff</a:t>
            </a:r>
            <a:r>
              <a:rPr lang="en-US" sz="2800">
                <a:latin typeface="Arial" charset="0"/>
                <a:ea typeface="MS PGothic" charset="0"/>
              </a:rPr>
              <a:t> A </a:t>
            </a:r>
            <a:r>
              <a:rPr lang="en-US" sz="2800"/>
              <a:t>→ </a:t>
            </a:r>
            <a:r>
              <a:rPr lang="en-US" sz="2800" err="1"/>
              <a:t>aB</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t>
            </a:r>
            <a:r>
              <a:rPr lang="en-US" sz="2800" err="1">
                <a:latin typeface="Symbol" charset="2"/>
                <a:ea typeface="Symbol" charset="2"/>
                <a:cs typeface="Symbol" charset="2"/>
              </a:rPr>
              <a:t>l</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t>
            </a:r>
            <a:r>
              <a:rPr lang="en-US" sz="2800">
                <a:latin typeface="Symbol" charset="2"/>
                <a:ea typeface="Symbol" charset="2"/>
                <a:cs typeface="Symbol" charset="2"/>
              </a:rPr>
              <a:t>l</a:t>
            </a:r>
            <a:br>
              <a:rPr lang="en-US" sz="2800">
                <a:latin typeface="Symbol" charset="2"/>
                <a:ea typeface="Symbol" charset="2"/>
                <a:cs typeface="Symbol" charset="2"/>
              </a:rPr>
            </a:br>
            <a:endParaRPr lang="en-US" sz="2800"/>
          </a:p>
        </p:txBody>
      </p:sp>
      <p:sp>
        <p:nvSpPr>
          <p:cNvPr id="4" name="Date Placeholder 3"/>
          <p:cNvSpPr>
            <a:spLocks noGrp="1"/>
          </p:cNvSpPr>
          <p:nvPr>
            <p:ph type="dt" sz="half" idx="10"/>
          </p:nvPr>
        </p:nvSpPr>
        <p:spPr/>
        <p:txBody>
          <a:bodyPr/>
          <a:lstStyle/>
          <a:p>
            <a:fld id="{C522B2F7-F026-BD4C-A710-D66712FA2708}"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148</a:t>
            </a:fld>
            <a:endParaRPr lang="en-US"/>
          </a:p>
        </p:txBody>
      </p:sp>
    </p:spTree>
    <p:extLst>
      <p:ext uri="{BB962C8B-B14F-4D97-AF65-F5344CB8AC3E}">
        <p14:creationId xmlns:p14="http://schemas.microsoft.com/office/powerpoint/2010/main" val="4237422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Example of Grammar to NFA</a:t>
            </a:r>
          </a:p>
        </p:txBody>
      </p:sp>
      <p:sp>
        <p:nvSpPr>
          <p:cNvPr id="3" name="Content Placeholder 2"/>
          <p:cNvSpPr>
            <a:spLocks noGrp="1"/>
          </p:cNvSpPr>
          <p:nvPr>
            <p:ph idx="1"/>
          </p:nvPr>
        </p:nvSpPr>
        <p:spPr>
          <a:xfrm>
            <a:off x="457200" y="1600200"/>
            <a:ext cx="8229600" cy="4419600"/>
          </a:xfrm>
        </p:spPr>
        <p:txBody>
          <a:bodyPr/>
          <a:lstStyle/>
          <a:p>
            <a:r>
              <a:rPr lang="en-US" b="1"/>
              <a:t>Grammar</a:t>
            </a:r>
          </a:p>
          <a:p>
            <a:pPr marL="0" indent="0">
              <a:buNone/>
            </a:pPr>
            <a:r>
              <a:rPr lang="en-US" b="1"/>
              <a:t>S	</a:t>
            </a:r>
            <a:r>
              <a:rPr lang="en-US" b="1">
                <a:sym typeface="Symbol" charset="2"/>
              </a:rPr>
              <a:t></a:t>
            </a:r>
            <a:r>
              <a:rPr lang="en-US" b="1"/>
              <a:t>	0 S 	|	1 A</a:t>
            </a:r>
            <a:endParaRPr lang="en-US"/>
          </a:p>
          <a:p>
            <a:pPr marL="0" indent="0">
              <a:buNone/>
            </a:pPr>
            <a:r>
              <a:rPr lang="en-US" b="1"/>
              <a:t>A	</a:t>
            </a:r>
            <a:r>
              <a:rPr lang="en-US" b="1">
                <a:sym typeface="Symbol" charset="2"/>
              </a:rPr>
              <a:t></a:t>
            </a:r>
            <a:r>
              <a:rPr lang="en-US" b="1"/>
              <a:t>	0 S	|	0 A	|	1 B	|	</a:t>
            </a:r>
            <a:r>
              <a:rPr lang="en-US" b="1">
                <a:latin typeface="Symbol" charset="2"/>
                <a:ea typeface="Symbol" charset="2"/>
                <a:cs typeface="Symbol" charset="2"/>
              </a:rPr>
              <a:t>l</a:t>
            </a:r>
            <a:endParaRPr lang="en-US">
              <a:latin typeface="Symbol" charset="2"/>
              <a:ea typeface="Symbol" charset="2"/>
              <a:cs typeface="Symbol" charset="2"/>
            </a:endParaRPr>
          </a:p>
          <a:p>
            <a:pPr marL="0" indent="0">
              <a:buNone/>
            </a:pPr>
            <a:r>
              <a:rPr lang="en-US" b="1"/>
              <a:t>B	</a:t>
            </a:r>
            <a:r>
              <a:rPr lang="en-US" b="1">
                <a:sym typeface="Symbol" charset="2"/>
              </a:rPr>
              <a:t></a:t>
            </a:r>
            <a:r>
              <a:rPr lang="en-US" b="1"/>
              <a:t>	1 S	|	0 B</a:t>
            </a:r>
          </a:p>
          <a:p>
            <a:r>
              <a:rPr lang="en-US" b="1"/>
              <a:t>DFA</a:t>
            </a:r>
            <a:endParaRPr lang="en-US"/>
          </a:p>
        </p:txBody>
      </p:sp>
      <p:sp>
        <p:nvSpPr>
          <p:cNvPr id="4" name="Date Placeholder 3"/>
          <p:cNvSpPr>
            <a:spLocks noGrp="1"/>
          </p:cNvSpPr>
          <p:nvPr>
            <p:ph type="dt" sz="half" idx="10"/>
          </p:nvPr>
        </p:nvSpPr>
        <p:spPr/>
        <p:txBody>
          <a:bodyPr/>
          <a:lstStyle/>
          <a:p>
            <a:fld id="{BCFB7C59-D8BF-834D-94C3-1247EA55BFA7}"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149</a:t>
            </a:fld>
            <a:endParaRPr lang="en-US"/>
          </a:p>
        </p:txBody>
      </p:sp>
      <p:grpSp>
        <p:nvGrpSpPr>
          <p:cNvPr id="7" name="Canvas 580"/>
          <p:cNvGrpSpPr/>
          <p:nvPr/>
        </p:nvGrpSpPr>
        <p:grpSpPr>
          <a:xfrm>
            <a:off x="381000" y="4267200"/>
            <a:ext cx="8382000" cy="1295400"/>
            <a:chOff x="0" y="0"/>
            <a:chExt cx="6858000" cy="1066800"/>
          </a:xfrm>
        </p:grpSpPr>
        <p:sp>
          <p:nvSpPr>
            <p:cNvPr id="8" name="Rectangle 7"/>
            <p:cNvSpPr/>
            <p:nvPr/>
          </p:nvSpPr>
          <p:spPr>
            <a:xfrm>
              <a:off x="0" y="0"/>
              <a:ext cx="6858000" cy="1066800"/>
            </a:xfrm>
            <a:prstGeom prst="rect">
              <a:avLst/>
            </a:prstGeom>
            <a:noFill/>
            <a:ln>
              <a:noFill/>
            </a:ln>
          </p:spPr>
        </p:sp>
        <p:sp>
          <p:nvSpPr>
            <p:cNvPr id="9" name="Oval 8"/>
            <p:cNvSpPr>
              <a:spLocks noChangeArrowheads="1"/>
            </p:cNvSpPr>
            <p:nvPr/>
          </p:nvSpPr>
          <p:spPr bwMode="auto">
            <a:xfrm>
              <a:off x="3163570" y="168910"/>
              <a:ext cx="305435" cy="30289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3124200" y="31369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466590" y="16192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1828800" y="161925"/>
              <a:ext cx="304800" cy="3041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1789430" y="30670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Text Box 587"/>
            <p:cNvSpPr txBox="1">
              <a:spLocks noChangeArrowheads="1"/>
            </p:cNvSpPr>
            <p:nvPr/>
          </p:nvSpPr>
          <p:spPr bwMode="auto">
            <a:xfrm>
              <a:off x="1828800" y="390525"/>
              <a:ext cx="289560"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S</a:t>
              </a:r>
              <a:endParaRPr lang="en-US" sz="1200">
                <a:effectLst/>
                <a:latin typeface="New Century Schlbk" charset="0"/>
                <a:ea typeface="Times New Roman" charset="0"/>
                <a:cs typeface="New Century Schlbk" charset="0"/>
              </a:endParaRPr>
            </a:p>
          </p:txBody>
        </p:sp>
        <p:sp>
          <p:nvSpPr>
            <p:cNvPr id="15" name="Oval 14"/>
            <p:cNvSpPr>
              <a:spLocks noChangeArrowheads="1"/>
            </p:cNvSpPr>
            <p:nvPr/>
          </p:nvSpPr>
          <p:spPr bwMode="auto">
            <a:xfrm>
              <a:off x="4419600" y="31115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Text Box 589"/>
            <p:cNvSpPr txBox="1">
              <a:spLocks noChangeArrowheads="1"/>
            </p:cNvSpPr>
            <p:nvPr/>
          </p:nvSpPr>
          <p:spPr bwMode="auto">
            <a:xfrm>
              <a:off x="4466590" y="390525"/>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cxnSp>
          <p:nvCxnSpPr>
            <p:cNvPr id="17" name="Line 590"/>
            <p:cNvCxnSpPr/>
            <p:nvPr/>
          </p:nvCxnSpPr>
          <p:spPr bwMode="auto">
            <a:xfrm>
              <a:off x="1820545" y="28765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91"/>
            <p:cNvCxnSpPr/>
            <p:nvPr/>
          </p:nvCxnSpPr>
          <p:spPr bwMode="auto">
            <a:xfrm>
              <a:off x="3155950" y="294640"/>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92"/>
            <p:cNvCxnSpPr/>
            <p:nvPr/>
          </p:nvCxnSpPr>
          <p:spPr bwMode="auto">
            <a:xfrm>
              <a:off x="4459605" y="28765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93"/>
            <p:cNvCxnSpPr/>
            <p:nvPr/>
          </p:nvCxnSpPr>
          <p:spPr bwMode="auto">
            <a:xfrm>
              <a:off x="1457325" y="499745"/>
              <a:ext cx="3048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94"/>
            <p:cNvSpPr txBox="1">
              <a:spLocks noChangeArrowheads="1"/>
            </p:cNvSpPr>
            <p:nvPr/>
          </p:nvSpPr>
          <p:spPr bwMode="auto">
            <a:xfrm>
              <a:off x="1176020" y="367665"/>
              <a:ext cx="35242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sp>
          <p:nvSpPr>
            <p:cNvPr id="22" name="Text Box 595"/>
            <p:cNvSpPr txBox="1">
              <a:spLocks noChangeArrowheads="1"/>
            </p:cNvSpPr>
            <p:nvPr/>
          </p:nvSpPr>
          <p:spPr bwMode="auto">
            <a:xfrm>
              <a:off x="2095500" y="7620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3" name="Text Box 596"/>
            <p:cNvSpPr txBox="1">
              <a:spLocks noChangeArrowheads="1"/>
            </p:cNvSpPr>
            <p:nvPr/>
          </p:nvSpPr>
          <p:spPr bwMode="auto">
            <a:xfrm>
              <a:off x="3419475"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4" name="Text Box 597"/>
            <p:cNvSpPr txBox="1">
              <a:spLocks noChangeArrowheads="1"/>
            </p:cNvSpPr>
            <p:nvPr/>
          </p:nvSpPr>
          <p:spPr bwMode="auto">
            <a:xfrm>
              <a:off x="4724400"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25" name="Line 598"/>
            <p:cNvCxnSpPr/>
            <p:nvPr/>
          </p:nvCxnSpPr>
          <p:spPr bwMode="auto">
            <a:xfrm>
              <a:off x="2200275" y="466725"/>
              <a:ext cx="92392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599"/>
            <p:cNvCxnSpPr/>
            <p:nvPr/>
          </p:nvCxnSpPr>
          <p:spPr bwMode="auto">
            <a:xfrm flipH="1">
              <a:off x="2133600" y="542925"/>
              <a:ext cx="9906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600"/>
            <p:cNvCxnSpPr/>
            <p:nvPr/>
          </p:nvCxnSpPr>
          <p:spPr bwMode="auto">
            <a:xfrm>
              <a:off x="3505200" y="518795"/>
              <a:ext cx="9144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601"/>
            <p:cNvCxnSpPr/>
            <p:nvPr/>
          </p:nvCxnSpPr>
          <p:spPr bwMode="auto">
            <a:xfrm flipH="1">
              <a:off x="3276600" y="671195"/>
              <a:ext cx="1238250" cy="2527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602"/>
            <p:cNvCxnSpPr/>
            <p:nvPr/>
          </p:nvCxnSpPr>
          <p:spPr bwMode="auto">
            <a:xfrm flipH="1" flipV="1">
              <a:off x="2114550" y="652145"/>
              <a:ext cx="1162050" cy="271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 name="Text Box 603"/>
            <p:cNvSpPr txBox="1">
              <a:spLocks noChangeArrowheads="1"/>
            </p:cNvSpPr>
            <p:nvPr/>
          </p:nvSpPr>
          <p:spPr bwMode="auto">
            <a:xfrm>
              <a:off x="26238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1" name="Text Box 604"/>
            <p:cNvSpPr txBox="1">
              <a:spLocks noChangeArrowheads="1"/>
            </p:cNvSpPr>
            <p:nvPr/>
          </p:nvSpPr>
          <p:spPr bwMode="auto">
            <a:xfrm>
              <a:off x="2623820" y="5429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05"/>
            <p:cNvSpPr txBox="1">
              <a:spLocks noChangeArrowheads="1"/>
            </p:cNvSpPr>
            <p:nvPr/>
          </p:nvSpPr>
          <p:spPr bwMode="auto">
            <a:xfrm>
              <a:off x="38430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06"/>
            <p:cNvSpPr txBox="1">
              <a:spLocks noChangeArrowheads="1"/>
            </p:cNvSpPr>
            <p:nvPr/>
          </p:nvSpPr>
          <p:spPr bwMode="auto">
            <a:xfrm>
              <a:off x="4224020" y="7715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4" name="Oval 33"/>
            <p:cNvSpPr>
              <a:spLocks noChangeArrowheads="1"/>
            </p:cNvSpPr>
            <p:nvPr/>
          </p:nvSpPr>
          <p:spPr bwMode="auto">
            <a:xfrm>
              <a:off x="3158490" y="349250"/>
              <a:ext cx="313690" cy="313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608"/>
            <p:cNvSpPr txBox="1">
              <a:spLocks noChangeArrowheads="1"/>
            </p:cNvSpPr>
            <p:nvPr/>
          </p:nvSpPr>
          <p:spPr bwMode="auto">
            <a:xfrm>
              <a:off x="3168650" y="387350"/>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grpSp>
    </p:spTree>
    <p:extLst>
      <p:ext uri="{BB962C8B-B14F-4D97-AF65-F5344CB8AC3E}">
        <p14:creationId xmlns:p14="http://schemas.microsoft.com/office/powerpoint/2010/main" val="77953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a:latin typeface="Arial" charset="0"/>
                <a:ea typeface="MS PGothic" charset="0"/>
              </a:rPr>
              <a:t>Sets</a:t>
            </a:r>
          </a:p>
        </p:txBody>
      </p:sp>
      <p:sp>
        <p:nvSpPr>
          <p:cNvPr id="30723" name="Rectangle 3"/>
          <p:cNvSpPr>
            <a:spLocks noGrp="1" noChangeArrowheads="1"/>
          </p:cNvSpPr>
          <p:nvPr>
            <p:ph idx="1"/>
          </p:nvPr>
        </p:nvSpPr>
        <p:spPr>
          <a:xfrm>
            <a:off x="457200" y="1524000"/>
            <a:ext cx="8077200" cy="4419600"/>
          </a:xfrm>
        </p:spPr>
        <p:txBody>
          <a:bodyPr/>
          <a:lstStyle/>
          <a:p>
            <a:pPr eaLnBrk="1" hangingPunct="1">
              <a:lnSpc>
                <a:spcPct val="90000"/>
              </a:lnSpc>
            </a:pPr>
            <a:r>
              <a:rPr lang="en-US" sz="2000" i="1" dirty="0">
                <a:solidFill>
                  <a:srgbClr val="0000FF"/>
                </a:solidFill>
                <a:latin typeface="Arial" charset="0"/>
                <a:ea typeface="MS PGothic" charset="0"/>
              </a:rPr>
              <a:t>Sets</a:t>
            </a:r>
            <a:r>
              <a:rPr lang="en-US" sz="2000" dirty="0">
                <a:latin typeface="Arial" charset="0"/>
                <a:ea typeface="MS PGothic" charset="0"/>
              </a:rPr>
              <a:t> are unordered collections of distinct objects.</a:t>
            </a:r>
          </a:p>
          <a:p>
            <a:pPr eaLnBrk="1" hangingPunct="1">
              <a:lnSpc>
                <a:spcPct val="90000"/>
              </a:lnSpc>
            </a:pPr>
            <a:r>
              <a:rPr lang="en-US" sz="2000" dirty="0">
                <a:latin typeface="Arial" charset="0"/>
                <a:ea typeface="MS PGothic" charset="0"/>
              </a:rPr>
              <a:t>Sets can be defined or specified in many ways:</a:t>
            </a:r>
          </a:p>
          <a:p>
            <a:pPr lvl="1" eaLnBrk="1" hangingPunct="1">
              <a:lnSpc>
                <a:spcPct val="90000"/>
              </a:lnSpc>
            </a:pPr>
            <a:r>
              <a:rPr lang="en-US" sz="1800" dirty="0">
                <a:latin typeface="Arial" charset="0"/>
                <a:ea typeface="MS PGothic" charset="0"/>
              </a:rPr>
              <a:t>By explicitly enumerating their members or elements</a:t>
            </a:r>
            <a:br>
              <a:rPr lang="en-US" sz="1800" dirty="0">
                <a:latin typeface="Arial" charset="0"/>
                <a:ea typeface="MS PGothic" charset="0"/>
              </a:rPr>
            </a:br>
            <a:r>
              <a:rPr lang="en-US" sz="1800" dirty="0">
                <a:latin typeface="Arial" charset="0"/>
                <a:ea typeface="MS PGothic" charset="0"/>
              </a:rPr>
              <a:t>e.g.  S = { a, b, c}</a:t>
            </a:r>
            <a:br>
              <a:rPr lang="en-US" sz="1800" dirty="0">
                <a:latin typeface="Arial" charset="0"/>
                <a:ea typeface="MS PGothic" charset="0"/>
              </a:rPr>
            </a:br>
            <a:r>
              <a:rPr lang="en-US" sz="1800" dirty="0">
                <a:latin typeface="Arial" charset="0"/>
                <a:ea typeface="MS PGothic" charset="0"/>
              </a:rPr>
              <a:t>Note: If S' = { b, c, a}, then S and S' denote the same set (that is, S' = S)</a:t>
            </a:r>
          </a:p>
          <a:p>
            <a:pPr lvl="1" eaLnBrk="1" hangingPunct="1">
              <a:lnSpc>
                <a:spcPct val="90000"/>
              </a:lnSpc>
            </a:pPr>
            <a:r>
              <a:rPr lang="en-US" sz="1800" dirty="0">
                <a:latin typeface="Arial" charset="0"/>
                <a:ea typeface="MS PGothic" charset="0"/>
              </a:rPr>
              <a:t>By specifying a condition for membership</a:t>
            </a:r>
            <a:br>
              <a:rPr lang="en-US" sz="1800" dirty="0">
                <a:latin typeface="Arial" charset="0"/>
                <a:ea typeface="MS PGothic" charset="0"/>
              </a:rPr>
            </a:br>
            <a:r>
              <a:rPr lang="en-US" sz="1800" dirty="0">
                <a:latin typeface="Arial" charset="0"/>
                <a:ea typeface="MS PGothic" charset="0"/>
              </a:rPr>
              <a:t>S =  { x </a:t>
            </a:r>
            <a:r>
              <a:rPr lang="en-US" sz="1800" dirty="0">
                <a:latin typeface="Arial" charset="0"/>
                <a:ea typeface="MS PGothic" charset="0"/>
                <a:sym typeface="Symbol" charset="0"/>
              </a:rPr>
              <a:t> </a:t>
            </a:r>
            <a:r>
              <a:rPr lang="en-US" sz="1800" dirty="0">
                <a:latin typeface="Arial" charset="0"/>
                <a:ea typeface="MS PGothic" charset="0"/>
              </a:rPr>
              <a:t>  |  P(x) }, reads "S is the set of all x in </a:t>
            </a:r>
            <a:r>
              <a:rPr lang="en-US" sz="1800" dirty="0">
                <a:latin typeface="Arial" charset="0"/>
                <a:ea typeface="MS PGothic" charset="0"/>
                <a:sym typeface="Symbol" charset="0"/>
              </a:rPr>
              <a:t></a:t>
            </a:r>
            <a:r>
              <a:rPr lang="en-US" sz="1800" dirty="0">
                <a:latin typeface="Arial" charset="0"/>
                <a:ea typeface="MS PGothic" charset="0"/>
              </a:rPr>
              <a:t> such that P(x) is true"</a:t>
            </a:r>
            <a:br>
              <a:rPr lang="en-US" sz="1800" dirty="0">
                <a:latin typeface="Arial" charset="0"/>
                <a:ea typeface="MS PGothic" charset="0"/>
              </a:rPr>
            </a:br>
            <a:r>
              <a:rPr lang="en-US" sz="1800" dirty="0">
                <a:latin typeface="Arial" charset="0"/>
                <a:ea typeface="MS PGothic" charset="0"/>
              </a:rPr>
              <a:t>P is called a "predicate" ( a function from set </a:t>
            </a:r>
            <a:r>
              <a:rPr lang="en-US" sz="1800" dirty="0">
                <a:latin typeface="Arial" charset="0"/>
                <a:ea typeface="MS PGothic" charset="0"/>
                <a:sym typeface="Symbol" charset="0"/>
              </a:rPr>
              <a:t></a:t>
            </a:r>
            <a:r>
              <a:rPr lang="en-US" sz="1800" dirty="0">
                <a:latin typeface="Arial" charset="0"/>
                <a:ea typeface="MS PGothic" charset="0"/>
              </a:rPr>
              <a:t>  to {true, false} )</a:t>
            </a:r>
            <a:br>
              <a:rPr lang="en-US" sz="1800" dirty="0">
                <a:latin typeface="Arial" charset="0"/>
                <a:ea typeface="MS PGothic" charset="0"/>
              </a:rPr>
            </a:br>
            <a:r>
              <a:rPr lang="en-US" sz="1800" dirty="0">
                <a:latin typeface="Arial" charset="0"/>
                <a:ea typeface="MS PGothic" charset="0"/>
              </a:rPr>
              <a:t>E.g.  S = { x </a:t>
            </a:r>
            <a:r>
              <a:rPr lang="en-US" sz="1800" dirty="0">
                <a:latin typeface="Arial" charset="0"/>
                <a:ea typeface="MS PGothic" charset="0"/>
                <a:sym typeface="Symbol" charset="0"/>
              </a:rPr>
              <a:t> </a:t>
            </a:r>
            <a:r>
              <a:rPr lang="en-US" sz="1800" dirty="0" err="1">
                <a:latin typeface="Arial" charset="0"/>
                <a:ea typeface="MS PGothic" charset="0"/>
                <a:sym typeface="Symbol" charset="0"/>
              </a:rPr>
              <a:t>UCF_Students</a:t>
            </a:r>
            <a:r>
              <a:rPr lang="en-US" sz="1800" dirty="0">
                <a:latin typeface="Arial" charset="0"/>
                <a:ea typeface="MS PGothic" charset="0"/>
                <a:sym typeface="Symbol" charset="0"/>
              </a:rPr>
              <a:t> | x is a </a:t>
            </a:r>
            <a:r>
              <a:rPr lang="en-US" sz="1800" dirty="0" err="1">
                <a:latin typeface="Arial" charset="0"/>
                <a:ea typeface="MS PGothic" charset="0"/>
                <a:sym typeface="Symbol" charset="0"/>
              </a:rPr>
              <a:t>CS_major</a:t>
            </a:r>
            <a:r>
              <a:rPr lang="en-US" sz="1800" dirty="0">
                <a:latin typeface="Arial" charset="0"/>
                <a:ea typeface="MS PGothic" charset="0"/>
                <a:sym typeface="Symbol" charset="0"/>
              </a:rPr>
              <a:t> }</a:t>
            </a:r>
          </a:p>
          <a:p>
            <a:pPr eaLnBrk="1" hangingPunct="1">
              <a:lnSpc>
                <a:spcPct val="90000"/>
              </a:lnSpc>
            </a:pPr>
            <a:r>
              <a:rPr lang="en-US" sz="2000" dirty="0">
                <a:latin typeface="Arial" charset="0"/>
                <a:ea typeface="MS PGothic" charset="0"/>
                <a:sym typeface="Symbol" charset="0"/>
              </a:rPr>
              <a:t>The </a:t>
            </a:r>
            <a:r>
              <a:rPr lang="en-US" sz="2000" dirty="0">
                <a:solidFill>
                  <a:srgbClr val="0066FF"/>
                </a:solidFill>
                <a:latin typeface="Arial" charset="0"/>
                <a:ea typeface="MS PGothic" charset="0"/>
                <a:sym typeface="Symbol" charset="0"/>
              </a:rPr>
              <a:t>empty set</a:t>
            </a:r>
            <a:r>
              <a:rPr lang="en-US" sz="2000" dirty="0">
                <a:latin typeface="Arial" charset="0"/>
                <a:ea typeface="MS PGothic" charset="0"/>
                <a:sym typeface="Symbol" charset="0"/>
              </a:rPr>
              <a:t> is denoted, </a:t>
            </a:r>
            <a:r>
              <a:rPr lang="en-US" sz="2000" dirty="0" err="1">
                <a:solidFill>
                  <a:srgbClr val="3366FF"/>
                </a:solidFill>
              </a:rPr>
              <a:t>Ø</a:t>
            </a:r>
            <a:r>
              <a:rPr lang="en-US" sz="2000" dirty="0">
                <a:latin typeface="Arial" charset="0"/>
                <a:ea typeface="MS PGothic" charset="0"/>
                <a:sym typeface="Symbol" charset="0"/>
              </a:rPr>
              <a:t>, and is the set with no members; that is,</a:t>
            </a:r>
            <a:br>
              <a:rPr lang="en-US" sz="2000" dirty="0">
                <a:latin typeface="Arial" charset="0"/>
                <a:ea typeface="MS PGothic" charset="0"/>
                <a:sym typeface="Symbol" charset="0"/>
              </a:rPr>
            </a:br>
            <a:r>
              <a:rPr lang="en-US" sz="2000" dirty="0">
                <a:latin typeface="Arial" charset="0"/>
                <a:ea typeface="MS PGothic" charset="0"/>
                <a:sym typeface="Symbol" charset="0"/>
              </a:rPr>
              <a:t> </a:t>
            </a:r>
            <a:r>
              <a:rPr lang="en-US" sz="2000" dirty="0" err="1">
                <a:solidFill>
                  <a:srgbClr val="3366FF"/>
                </a:solidFill>
              </a:rPr>
              <a:t>Ø</a:t>
            </a:r>
            <a:r>
              <a:rPr lang="en-US" sz="2000" dirty="0">
                <a:solidFill>
                  <a:srgbClr val="0066FF"/>
                </a:solidFill>
                <a:latin typeface="Arial" charset="0"/>
                <a:ea typeface="MS PGothic" charset="0"/>
                <a:sym typeface="Symbol" charset="0"/>
              </a:rPr>
              <a:t> = { }.</a:t>
            </a:r>
            <a:r>
              <a:rPr lang="en-US" sz="2000" dirty="0">
                <a:latin typeface="Arial" charset="0"/>
                <a:ea typeface="MS PGothic" charset="0"/>
                <a:sym typeface="Symbol" charset="0"/>
              </a:rPr>
              <a:t>  Also, the predicate, </a:t>
            </a:r>
            <a:r>
              <a:rPr lang="en-US" sz="2000" dirty="0">
                <a:solidFill>
                  <a:srgbClr val="0066FF"/>
                </a:solidFill>
                <a:latin typeface="Arial" charset="0"/>
                <a:ea typeface="MS PGothic" charset="0"/>
                <a:sym typeface="Symbol" charset="0"/>
              </a:rPr>
              <a:t>x  </a:t>
            </a:r>
            <a:r>
              <a:rPr lang="en-US" sz="2000" dirty="0" err="1">
                <a:solidFill>
                  <a:srgbClr val="3366FF"/>
                </a:solidFill>
              </a:rPr>
              <a:t>Ø</a:t>
            </a:r>
            <a:r>
              <a:rPr lang="en-US" sz="2000" dirty="0">
                <a:solidFill>
                  <a:srgbClr val="0066FF"/>
                </a:solidFill>
                <a:latin typeface="Arial" charset="0"/>
                <a:ea typeface="MS PGothic" charset="0"/>
                <a:sym typeface="Symbol" charset="0"/>
              </a:rPr>
              <a:t> is always false</a:t>
            </a:r>
            <a:r>
              <a:rPr lang="en-US" sz="2000" dirty="0">
                <a:latin typeface="Arial" charset="0"/>
                <a:ea typeface="MS PGothic" charset="0"/>
                <a:sym typeface="Symbol" charset="0"/>
              </a:rPr>
              <a:t>!</a:t>
            </a:r>
          </a:p>
          <a:p>
            <a:pPr eaLnBrk="1" hangingPunct="1">
              <a:lnSpc>
                <a:spcPct val="90000"/>
              </a:lnSpc>
            </a:pPr>
            <a:r>
              <a:rPr lang="en-US" sz="2000" i="1" dirty="0">
                <a:solidFill>
                  <a:srgbClr val="0000FF"/>
                </a:solidFill>
                <a:latin typeface="Arial" charset="0"/>
                <a:ea typeface="MS PGothic" charset="0"/>
              </a:rPr>
              <a:t>Multisets</a:t>
            </a:r>
            <a:r>
              <a:rPr lang="en-US" sz="2000" dirty="0">
                <a:latin typeface="Arial" charset="0"/>
                <a:ea typeface="MS PGothic" charset="0"/>
              </a:rPr>
              <a:t> or </a:t>
            </a:r>
            <a:r>
              <a:rPr lang="en-US" sz="2000" i="1" dirty="0">
                <a:solidFill>
                  <a:srgbClr val="0000FF"/>
                </a:solidFill>
                <a:latin typeface="Arial" charset="0"/>
                <a:ea typeface="MS PGothic" charset="0"/>
              </a:rPr>
              <a:t>Bags </a:t>
            </a:r>
            <a:r>
              <a:rPr lang="en-US" sz="2000" dirty="0">
                <a:latin typeface="Arial" charset="0"/>
                <a:ea typeface="MS PGothic" charset="0"/>
              </a:rPr>
              <a:t>are unordered collections of objects where we keep track of repeated elements (usually with a count per element)</a:t>
            </a:r>
          </a:p>
        </p:txBody>
      </p:sp>
      <p:sp>
        <p:nvSpPr>
          <p:cNvPr id="3072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84FDDFC-53DB-6146-86C1-21F35795ECB8}" type="datetime1">
              <a:rPr lang="en-US" smtClean="0"/>
              <a:t>11/27/18</a:t>
            </a:fld>
            <a:endParaRPr lang="en-US"/>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6592B-CAC8-6F49-9592-F217E166C6F0}" type="slidenum">
              <a:rPr lang="en-US"/>
              <a:pPr/>
              <a:t>15</a:t>
            </a:fld>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What More is Regular?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Any language, L, generated by a right linear grammar</a:t>
            </a:r>
          </a:p>
          <a:p>
            <a:r>
              <a:rPr lang="en-US" sz="2400">
                <a:latin typeface="Arial" charset="0"/>
                <a:ea typeface="MS PGothic" charset="0"/>
                <a:sym typeface="Symbol" charset="0"/>
              </a:rPr>
              <a:t>Any language, L, generated by a left linear grammar </a:t>
            </a:r>
            <a:br>
              <a:rPr lang="en-US" sz="2400">
                <a:latin typeface="Arial" charset="0"/>
                <a:ea typeface="MS PGothic" charset="0"/>
                <a:sym typeface="Symbol" charset="0"/>
              </a:rPr>
            </a:br>
            <a:r>
              <a:rPr lang="en-US" sz="2400">
                <a:latin typeface="Arial" charset="0"/>
                <a:ea typeface="MS PGothic" charset="0"/>
                <a:sym typeface="Symbol" charset="0"/>
              </a:rPr>
              <a:t>(</a:t>
            </a:r>
            <a:r>
              <a:rPr lang="en-US" sz="2400"/>
              <a:t>A → a, A → </a:t>
            </a:r>
            <a:r>
              <a:rPr lang="en-US" sz="2400">
                <a:latin typeface="Symbol" charset="2"/>
                <a:ea typeface="Symbol" charset="2"/>
                <a:cs typeface="Symbol" charset="2"/>
              </a:rPr>
              <a:t>l</a:t>
            </a:r>
            <a:r>
              <a:rPr lang="en-US" sz="2400"/>
              <a:t>, A → Ba)</a:t>
            </a:r>
          </a:p>
          <a:p>
            <a:pPr lvl="1"/>
            <a:r>
              <a:rPr lang="en-US" sz="2000">
                <a:latin typeface="Arial" charset="0"/>
                <a:ea typeface="MS PGothic" charset="0"/>
                <a:sym typeface="Symbol" charset="0"/>
              </a:rPr>
              <a:t>Easy to see L is regular as we can reverse these rules and get a right linear grammar that generates L</a:t>
            </a:r>
            <a:r>
              <a:rPr lang="en-US" sz="2000" baseline="30000">
                <a:latin typeface="Arial" charset="0"/>
                <a:ea typeface="MS PGothic" charset="0"/>
                <a:sym typeface="Symbol" charset="0"/>
              </a:rPr>
              <a:t>R</a:t>
            </a:r>
            <a:r>
              <a:rPr lang="en-US" sz="2000">
                <a:latin typeface="Arial" charset="0"/>
                <a:ea typeface="MS PGothic" charset="0"/>
                <a:sym typeface="Symbol" charset="0"/>
              </a:rPr>
              <a:t>, but then L is the reverse of a regular language which is regular</a:t>
            </a:r>
          </a:p>
          <a:p>
            <a:pPr lvl="1"/>
            <a:r>
              <a:rPr lang="en-US" sz="2000">
                <a:latin typeface="Arial" charset="0"/>
                <a:ea typeface="MS PGothic" charset="0"/>
                <a:sym typeface="Symbol" charset="0"/>
              </a:rPr>
              <a:t>Similarly, the reverse L</a:t>
            </a:r>
            <a:r>
              <a:rPr lang="en-US" sz="2000" baseline="30000">
                <a:latin typeface="Arial" charset="0"/>
                <a:ea typeface="MS PGothic" charset="0"/>
                <a:sym typeface="Symbol" charset="0"/>
              </a:rPr>
              <a:t>R</a:t>
            </a:r>
            <a:r>
              <a:rPr lang="en-US" sz="2000">
                <a:latin typeface="Arial" charset="0"/>
                <a:ea typeface="MS PGothic" charset="0"/>
                <a:sym typeface="Symbol" charset="0"/>
              </a:rPr>
              <a:t> of any regular language L is right linear and hence the language itself is left linear</a:t>
            </a:r>
          </a:p>
          <a:p>
            <a:r>
              <a:rPr lang="en-US" sz="2400">
                <a:latin typeface="Arial" charset="0"/>
                <a:ea typeface="MS PGothic" charset="0"/>
                <a:sym typeface="Symbol" charset="0"/>
              </a:rPr>
              <a:t>Any language, L, that is the union of some of the classes of a right invariant equivalence relation </a:t>
            </a:r>
            <a:r>
              <a:rPr lang="en-US" sz="2800">
                <a:latin typeface="Arial" charset="0"/>
                <a:ea typeface="MS PGothic" charset="0"/>
                <a:sym typeface="Symbol" charset="0"/>
              </a:rPr>
              <a:t>of finite index</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11/27/18</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150</a:t>
            </a:fld>
            <a:endParaRPr lang="en-US"/>
          </a:p>
        </p:txBody>
      </p:sp>
    </p:spTree>
    <p:extLst>
      <p:ext uri="{BB962C8B-B14F-4D97-AF65-F5344CB8AC3E}">
        <p14:creationId xmlns:p14="http://schemas.microsoft.com/office/powerpoint/2010/main" val="19644305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Mixing Right and Left Linear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We can get non-Regular languages if we present grammars that have both right and left linear rules</a:t>
            </a:r>
          </a:p>
          <a:p>
            <a:r>
              <a:rPr lang="en-US" sz="2400">
                <a:latin typeface="Arial" charset="0"/>
                <a:ea typeface="MS PGothic" charset="0"/>
                <a:sym typeface="Symbol" charset="0"/>
              </a:rPr>
              <a:t>To see this, consider </a:t>
            </a:r>
            <a:r>
              <a:rPr lang="en-US" sz="2400"/>
              <a:t>G = ({S,T}, </a:t>
            </a:r>
            <a:r>
              <a:rPr lang="en-US" sz="2400" err="1"/>
              <a:t>Σ</a:t>
            </a:r>
            <a:r>
              <a:rPr lang="en-US" sz="2400"/>
              <a:t>, R, S), where R is:</a:t>
            </a:r>
          </a:p>
          <a:p>
            <a:pPr lvl="1"/>
            <a:r>
              <a:rPr lang="en-US" sz="2000"/>
              <a:t>S → </a:t>
            </a:r>
            <a:r>
              <a:rPr lang="en-US" sz="2000" err="1"/>
              <a:t>aT</a:t>
            </a:r>
            <a:r>
              <a:rPr lang="en-US" sz="2000"/>
              <a:t> </a:t>
            </a:r>
          </a:p>
          <a:p>
            <a:pPr lvl="1"/>
            <a:r>
              <a:rPr lang="en-US" sz="2000"/>
              <a:t>T → </a:t>
            </a:r>
            <a:r>
              <a:rPr lang="en-US" sz="2000">
                <a:ea typeface="Symbol" charset="2"/>
                <a:cs typeface="Symbol" charset="2"/>
              </a:rPr>
              <a:t>Sb | b</a:t>
            </a:r>
            <a:endParaRPr lang="en-US" sz="2000"/>
          </a:p>
          <a:p>
            <a:r>
              <a:rPr lang="en-US" sz="2400" i="1">
                <a:latin typeface="Arial" charset="0"/>
                <a:ea typeface="MS PGothic" charset="0"/>
              </a:rPr>
              <a:t>L</a:t>
            </a:r>
            <a:r>
              <a:rPr lang="en-US" sz="2400">
                <a:latin typeface="Arial" charset="0"/>
                <a:ea typeface="MS PGothic" charset="0"/>
              </a:rPr>
              <a:t>(G) = { </a:t>
            </a:r>
            <a:r>
              <a:rPr lang="en-US" sz="2400" err="1">
                <a:latin typeface="Arial" charset="0"/>
                <a:ea typeface="MS PGothic" charset="0"/>
              </a:rPr>
              <a:t>a</a:t>
            </a:r>
            <a:r>
              <a:rPr lang="en-US" sz="2400" baseline="30000" err="1">
                <a:latin typeface="Arial" charset="0"/>
                <a:ea typeface="MS PGothic" charset="0"/>
              </a:rPr>
              <a:t>n</a:t>
            </a:r>
            <a:r>
              <a:rPr lang="en-US" sz="2400" err="1">
                <a:latin typeface="Arial" charset="0"/>
                <a:ea typeface="MS PGothic" charset="0"/>
              </a:rPr>
              <a:t>b</a:t>
            </a:r>
            <a:r>
              <a:rPr lang="en-US" sz="2400" baseline="30000" err="1">
                <a:latin typeface="Arial" charset="0"/>
                <a:ea typeface="MS PGothic" charset="0"/>
              </a:rPr>
              <a:t>n</a:t>
            </a:r>
            <a:r>
              <a:rPr lang="en-US" sz="2400">
                <a:latin typeface="Arial" charset="0"/>
                <a:ea typeface="MS PGothic" charset="0"/>
              </a:rPr>
              <a:t> | n &gt; 0 } which is a classic non-regular, context-free language</a:t>
            </a:r>
            <a:endParaRPr lang="en-US" sz="2400">
              <a:latin typeface="Arial" charset="0"/>
              <a:ea typeface="MS PGothic" charset="0"/>
              <a:sym typeface="Symbol" charset="0"/>
            </a:endParaRPr>
          </a:p>
          <a:p>
            <a:endParaRPr lang="en-US" sz="2800">
              <a:latin typeface="Arial" charset="0"/>
              <a:ea typeface="MS PGothic" charset="0"/>
              <a:sym typeface="Symbol" charset="0"/>
            </a:endParaRP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11/27/18</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151</a:t>
            </a:fld>
            <a:endParaRPr lang="en-US"/>
          </a:p>
        </p:txBody>
      </p:sp>
    </p:spTree>
    <p:extLst>
      <p:ext uri="{BB962C8B-B14F-4D97-AF65-F5344CB8AC3E}">
        <p14:creationId xmlns:p14="http://schemas.microsoft.com/office/powerpoint/2010/main" val="7711186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dirty="0">
                <a:latin typeface="Arial" charset="0"/>
                <a:ea typeface="MS PGothic" charset="0"/>
              </a:rPr>
              <a:t>Midterm#1 Topics.1</a:t>
            </a:r>
          </a:p>
        </p:txBody>
      </p:sp>
      <p:sp>
        <p:nvSpPr>
          <p:cNvPr id="142339" name="Content Placeholder 2"/>
          <p:cNvSpPr>
            <a:spLocks noGrp="1"/>
          </p:cNvSpPr>
          <p:nvPr>
            <p:ph idx="1"/>
          </p:nvPr>
        </p:nvSpPr>
        <p:spPr/>
        <p:txBody>
          <a:bodyPr/>
          <a:lstStyle/>
          <a:p>
            <a:r>
              <a:rPr lang="en-US" sz="2800"/>
              <a:t>Properties of sets, sequences, relations, functions and graphs</a:t>
            </a:r>
          </a:p>
          <a:p>
            <a:pPr lvl="1"/>
            <a:r>
              <a:rPr lang="en-US" sz="2400"/>
              <a:t>Basic notions </a:t>
            </a:r>
          </a:p>
          <a:p>
            <a:pPr lvl="1"/>
            <a:r>
              <a:rPr lang="en-US" sz="2400"/>
              <a:t>Proof techniques </a:t>
            </a:r>
          </a:p>
          <a:p>
            <a:r>
              <a:rPr lang="en-US" sz="2800"/>
              <a:t>Computability, complexity, languages</a:t>
            </a:r>
          </a:p>
          <a:p>
            <a:pPr lvl="1"/>
            <a:r>
              <a:rPr lang="en-US" sz="2400"/>
              <a:t>Basic notions</a:t>
            </a:r>
            <a:endParaRPr lang="en-US">
              <a:latin typeface="Arial" charset="0"/>
              <a:ea typeface="MS PGothic" charset="0"/>
            </a:endParaRPr>
          </a:p>
        </p:txBody>
      </p:sp>
      <p:sp>
        <p:nvSpPr>
          <p:cNvPr id="142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E5CF4B-03A9-1546-B225-DA812AF1D58D}" type="datetime1">
              <a:rPr lang="en-US" smtClean="0"/>
              <a:t>11/27/18</a:t>
            </a:fld>
            <a:endParaRPr lang="en-US"/>
          </a:p>
        </p:txBody>
      </p:sp>
      <p:sp>
        <p:nvSpPr>
          <p:cNvPr id="142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2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785F17-89F3-8243-9F6A-803504CFBF07}" type="slidenum">
              <a:rPr lang="en-US"/>
              <a:pPr/>
              <a:t>152</a:t>
            </a:fld>
            <a:endParaRPr lang="en-US"/>
          </a:p>
        </p:txBody>
      </p:sp>
    </p:spTree>
    <p:extLst>
      <p:ext uri="{BB962C8B-B14F-4D97-AF65-F5344CB8AC3E}">
        <p14:creationId xmlns:p14="http://schemas.microsoft.com/office/powerpoint/2010/main" val="26670299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Midterm#1 Topics.2</a:t>
            </a:r>
          </a:p>
        </p:txBody>
      </p:sp>
      <p:sp>
        <p:nvSpPr>
          <p:cNvPr id="143363" name="Content Placeholder 2"/>
          <p:cNvSpPr>
            <a:spLocks noGrp="1"/>
          </p:cNvSpPr>
          <p:nvPr>
            <p:ph idx="1"/>
          </p:nvPr>
        </p:nvSpPr>
        <p:spPr/>
        <p:txBody>
          <a:bodyPr/>
          <a:lstStyle/>
          <a:p>
            <a:r>
              <a:rPr lang="en-US" sz="2000"/>
              <a:t>Finite state automata and Regular languages </a:t>
            </a:r>
          </a:p>
          <a:p>
            <a:pPr lvl="1"/>
            <a:r>
              <a:rPr lang="en-US" sz="1600"/>
              <a:t>Definitions: Deterministic and Non-Deterministic </a:t>
            </a:r>
          </a:p>
          <a:p>
            <a:pPr lvl="1"/>
            <a:r>
              <a:rPr lang="en-US" sz="1600"/>
              <a:t>Notions of state transitions, acceptance and language accepted </a:t>
            </a:r>
          </a:p>
          <a:p>
            <a:pPr lvl="1"/>
            <a:r>
              <a:rPr lang="en-US" sz="1600"/>
              <a:t>State diagrams and state tables </a:t>
            </a:r>
          </a:p>
          <a:p>
            <a:pPr lvl="1"/>
            <a:r>
              <a:rPr lang="en-US" sz="1600"/>
              <a:t>Construction from descriptions of languages </a:t>
            </a:r>
          </a:p>
          <a:p>
            <a:pPr lvl="1"/>
            <a:r>
              <a:rPr lang="en-US" sz="1600"/>
              <a:t>Conversion of NFA to DFA</a:t>
            </a:r>
          </a:p>
          <a:p>
            <a:pPr lvl="2"/>
            <a:r>
              <a:rPr lang="en-US" sz="1400">
                <a:latin typeface="Symbol" charset="2"/>
                <a:ea typeface="Symbol" charset="2"/>
                <a:cs typeface="Symbol" charset="2"/>
              </a:rPr>
              <a:t>l</a:t>
            </a:r>
            <a:r>
              <a:rPr lang="en-US" sz="1400"/>
              <a:t>-Closure</a:t>
            </a:r>
          </a:p>
          <a:p>
            <a:pPr lvl="2"/>
            <a:r>
              <a:rPr lang="en-US" sz="1400"/>
              <a:t>Subset construction</a:t>
            </a:r>
          </a:p>
          <a:p>
            <a:pPr lvl="2"/>
            <a:r>
              <a:rPr lang="en-US" sz="1400"/>
              <a:t>Reachable states </a:t>
            </a:r>
          </a:p>
          <a:p>
            <a:pPr lvl="2"/>
            <a:r>
              <a:rPr lang="en-US" sz="1400"/>
              <a:t>Reaching states </a:t>
            </a:r>
          </a:p>
          <a:p>
            <a:pPr lvl="2"/>
            <a:r>
              <a:rPr lang="en-US" sz="1400"/>
              <a:t>Minimizing DFAs (distinguishable states)</a:t>
            </a:r>
            <a:endParaRPr lang="en-US" sz="1050">
              <a:latin typeface="Arial" charset="0"/>
              <a:ea typeface="MS PGothic" charset="0"/>
            </a:endParaRP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11/27/18</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153</a:t>
            </a:fld>
            <a:endParaRPr lang="en-US"/>
          </a:p>
        </p:txBody>
      </p:sp>
    </p:spTree>
    <p:extLst>
      <p:ext uri="{BB962C8B-B14F-4D97-AF65-F5344CB8AC3E}">
        <p14:creationId xmlns:p14="http://schemas.microsoft.com/office/powerpoint/2010/main" val="17157778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Topics.3</a:t>
            </a:r>
          </a:p>
        </p:txBody>
      </p:sp>
      <p:sp>
        <p:nvSpPr>
          <p:cNvPr id="144387" name="Content Placeholder 2"/>
          <p:cNvSpPr>
            <a:spLocks noGrp="1"/>
          </p:cNvSpPr>
          <p:nvPr>
            <p:ph idx="1"/>
          </p:nvPr>
        </p:nvSpPr>
        <p:spPr/>
        <p:txBody>
          <a:bodyPr/>
          <a:lstStyle/>
          <a:p>
            <a:r>
              <a:rPr lang="en-US" sz="2800"/>
              <a:t>Regular expressions and Regular Sets </a:t>
            </a:r>
          </a:p>
          <a:p>
            <a:pPr lvl="1"/>
            <a:r>
              <a:rPr lang="en-US" sz="2400"/>
              <a:t>Definition of regular expressions and regular sets </a:t>
            </a:r>
          </a:p>
          <a:p>
            <a:pPr lvl="1"/>
            <a:r>
              <a:rPr lang="en-US" sz="2400"/>
              <a:t>Every regular sets is a regular language </a:t>
            </a:r>
          </a:p>
          <a:p>
            <a:pPr lvl="1"/>
            <a:r>
              <a:rPr lang="en-US" sz="2400"/>
              <a:t>Every regular language is a regular set </a:t>
            </a:r>
          </a:p>
          <a:p>
            <a:pPr lvl="2"/>
            <a:r>
              <a:rPr lang="en-US"/>
              <a:t>Ripping states (GNFA) </a:t>
            </a:r>
          </a:p>
          <a:p>
            <a:pPr lvl="2"/>
            <a:r>
              <a:rPr lang="en-US" err="1"/>
              <a:t>R</a:t>
            </a:r>
            <a:r>
              <a:rPr lang="en-US" baseline="-25000" err="1"/>
              <a:t>i,j</a:t>
            </a:r>
            <a:r>
              <a:rPr lang="en-US" baseline="30000" err="1"/>
              <a:t>k</a:t>
            </a:r>
            <a:r>
              <a:rPr lang="en-US"/>
              <a:t> expressions</a:t>
            </a:r>
          </a:p>
          <a:p>
            <a:pPr lvl="3"/>
            <a:r>
              <a:rPr lang="en-US">
                <a:latin typeface="Arial" charset="0"/>
                <a:ea typeface="MS PGothic" charset="0"/>
              </a:rPr>
              <a:t>R</a:t>
            </a:r>
            <a:r>
              <a:rPr lang="en-US" baseline="-25000">
                <a:latin typeface="Arial" charset="0"/>
                <a:ea typeface="MS PGothic" charset="0"/>
              </a:rPr>
              <a:t>ij</a:t>
            </a:r>
            <a:r>
              <a:rPr lang="en-US" baseline="30000">
                <a:latin typeface="Arial" charset="0"/>
                <a:ea typeface="MS PGothic" charset="0"/>
              </a:rPr>
              <a:t>k+1</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ij</a:t>
            </a:r>
            <a:r>
              <a:rPr lang="en-US" baseline="30000" err="1">
                <a:latin typeface="Arial" charset="0"/>
                <a:ea typeface="MS PGothic" charset="0"/>
              </a:rPr>
              <a:t>k</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kj</a:t>
            </a:r>
            <a:r>
              <a:rPr lang="en-US" baseline="30000" err="1">
                <a:latin typeface="Arial" charset="0"/>
                <a:ea typeface="MS PGothic" charset="0"/>
              </a:rPr>
              <a:t>k</a:t>
            </a:r>
            <a:r>
              <a:rPr lang="en-US">
                <a:latin typeface="Arial" charset="0"/>
                <a:ea typeface="MS PGothic" charset="0"/>
              </a:rPr>
              <a:t>)</a:t>
            </a:r>
          </a:p>
          <a:p>
            <a:pPr lvl="3"/>
            <a:r>
              <a:rPr lang="en-US" i="1">
                <a:latin typeface="Arial" charset="0"/>
                <a:ea typeface="MS PGothic" charset="0"/>
              </a:rPr>
              <a:t>L</a:t>
            </a:r>
            <a:r>
              <a:rPr lang="en-US">
                <a:latin typeface="Arial" charset="0"/>
                <a:ea typeface="MS PGothic" charset="0"/>
              </a:rPr>
              <a:t>(A) = +</a:t>
            </a:r>
            <a:r>
              <a:rPr lang="en-US" baseline="-25000" err="1">
                <a:latin typeface="Arial" charset="0"/>
                <a:ea typeface="MS PGothic" charset="0"/>
              </a:rPr>
              <a:t>f∈F</a:t>
            </a:r>
            <a:r>
              <a:rPr lang="en-US">
                <a:latin typeface="Arial" charset="0"/>
                <a:ea typeface="MS PGothic" charset="0"/>
              </a:rPr>
              <a:t> R</a:t>
            </a:r>
            <a:r>
              <a:rPr lang="en-US" baseline="-25000">
                <a:latin typeface="Arial" charset="0"/>
                <a:ea typeface="MS PGothic" charset="0"/>
              </a:rPr>
              <a:t>1f</a:t>
            </a:r>
            <a:r>
              <a:rPr lang="en-US" baseline="30000">
                <a:latin typeface="Arial" charset="0"/>
                <a:ea typeface="MS PGothic" charset="0"/>
              </a:rPr>
              <a:t>n</a:t>
            </a:r>
            <a:r>
              <a:rPr lang="en-US">
                <a:latin typeface="Arial" charset="0"/>
                <a:ea typeface="MS PGothic" charset="0"/>
              </a:rPr>
              <a:t> </a:t>
            </a:r>
            <a:endParaRPr lang="en-US"/>
          </a:p>
          <a:p>
            <a:pPr lvl="2"/>
            <a:r>
              <a:rPr lang="en-US"/>
              <a:t>Regular equations </a:t>
            </a:r>
          </a:p>
          <a:p>
            <a:pPr lvl="3"/>
            <a:r>
              <a:rPr lang="en-US"/>
              <a:t>Uniqueness of solution to R=Q+RP </a:t>
            </a:r>
          </a:p>
          <a:p>
            <a:pPr lvl="3"/>
            <a:r>
              <a:rPr lang="en-US"/>
              <a:t>Solving for expressions associated with states</a:t>
            </a:r>
            <a:endParaRPr lang="en-US" sz="280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11/27/18</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154</a:t>
            </a:fld>
            <a:endParaRPr lang="en-US"/>
          </a:p>
        </p:txBody>
      </p:sp>
    </p:spTree>
    <p:extLst>
      <p:ext uri="{BB962C8B-B14F-4D97-AF65-F5344CB8AC3E}">
        <p14:creationId xmlns:p14="http://schemas.microsoft.com/office/powerpoint/2010/main" val="39557211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Topics.4</a:t>
            </a:r>
          </a:p>
        </p:txBody>
      </p:sp>
      <p:sp>
        <p:nvSpPr>
          <p:cNvPr id="144387" name="Content Placeholder 2"/>
          <p:cNvSpPr>
            <a:spLocks noGrp="1"/>
          </p:cNvSpPr>
          <p:nvPr>
            <p:ph idx="1"/>
          </p:nvPr>
        </p:nvSpPr>
        <p:spPr/>
        <p:txBody>
          <a:bodyPr/>
          <a:lstStyle/>
          <a:p>
            <a:r>
              <a:rPr lang="en-US" sz="2400" dirty="0"/>
              <a:t>Pumping Lemma </a:t>
            </a:r>
          </a:p>
          <a:p>
            <a:pPr lvl="1"/>
            <a:r>
              <a:rPr lang="en-US" sz="2000" dirty="0"/>
              <a:t>Classic non-regular languages {0</a:t>
            </a:r>
            <a:r>
              <a:rPr lang="en-US" sz="2000" baseline="30000" dirty="0"/>
              <a:t>n</a:t>
            </a:r>
            <a:r>
              <a:rPr lang="en-US" sz="2000" dirty="0"/>
              <a:t> 1</a:t>
            </a:r>
            <a:r>
              <a:rPr lang="en-US" sz="2000" baseline="30000" dirty="0"/>
              <a:t>n</a:t>
            </a:r>
            <a:r>
              <a:rPr lang="en-US" sz="2000" dirty="0"/>
              <a:t> | n &gt;= 0} </a:t>
            </a:r>
          </a:p>
          <a:p>
            <a:pPr lvl="1"/>
            <a:r>
              <a:rPr lang="en-US" sz="2000" dirty="0"/>
              <a:t>Formal statement and proof of Pumping Lemma for Regular Languages </a:t>
            </a:r>
          </a:p>
          <a:p>
            <a:pPr lvl="1"/>
            <a:r>
              <a:rPr lang="en-US" sz="2000" dirty="0"/>
              <a:t>Use of Pumping Lemma</a:t>
            </a:r>
          </a:p>
          <a:p>
            <a:r>
              <a:rPr lang="en-US" sz="2400" dirty="0"/>
              <a:t>Minimization (using distinguishable states)</a:t>
            </a:r>
          </a:p>
          <a:p>
            <a:r>
              <a:rPr lang="en-US" sz="2400" dirty="0" err="1"/>
              <a:t>Myhill-Nerode</a:t>
            </a:r>
            <a:endParaRPr lang="en-US" sz="2400" dirty="0"/>
          </a:p>
          <a:p>
            <a:pPr lvl="1"/>
            <a:r>
              <a:rPr lang="en-US" sz="2000" dirty="0"/>
              <a:t>Right Invariant Equivalence Relations (RIER)</a:t>
            </a:r>
          </a:p>
          <a:p>
            <a:pPr lvl="1"/>
            <a:r>
              <a:rPr lang="en-US" sz="2000" dirty="0"/>
              <a:t>Specific RIER, x R</a:t>
            </a:r>
            <a:r>
              <a:rPr lang="en-US" sz="2000" baseline="-25000" dirty="0"/>
              <a:t>L</a:t>
            </a:r>
            <a:r>
              <a:rPr lang="en-US" sz="2000" dirty="0"/>
              <a:t> y ∀z [</a:t>
            </a:r>
            <a:r>
              <a:rPr lang="en-US" sz="2000" dirty="0" err="1"/>
              <a:t>xz∈L</a:t>
            </a:r>
            <a:r>
              <a:rPr lang="en-US" sz="2000" dirty="0"/>
              <a:t> ⇔ </a:t>
            </a:r>
            <a:r>
              <a:rPr lang="en-US" sz="2000" dirty="0" err="1"/>
              <a:t>yz∈L</a:t>
            </a:r>
            <a:r>
              <a:rPr lang="en-US" sz="2000" dirty="0"/>
              <a:t>] is minimal</a:t>
            </a:r>
          </a:p>
          <a:p>
            <a:pPr lvl="1"/>
            <a:r>
              <a:rPr lang="en-US" sz="2000" dirty="0"/>
              <a:t>Uniqueness of minimum state DFA based on R</a:t>
            </a:r>
            <a:r>
              <a:rPr lang="en-US" sz="2000" baseline="-25000" dirty="0"/>
              <a:t>L</a:t>
            </a:r>
          </a:p>
          <a:p>
            <a:pPr lvl="1"/>
            <a:r>
              <a:rPr lang="en-US" sz="2000" dirty="0"/>
              <a:t>Use to show languages are no Regular</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11/27/18</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155</a:t>
            </a:fld>
            <a:endParaRPr lang="en-US"/>
          </a:p>
        </p:txBody>
      </p:sp>
    </p:spTree>
    <p:extLst>
      <p:ext uri="{BB962C8B-B14F-4D97-AF65-F5344CB8AC3E}">
        <p14:creationId xmlns:p14="http://schemas.microsoft.com/office/powerpoint/2010/main" val="20941084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Topics.5</a:t>
            </a:r>
          </a:p>
        </p:txBody>
      </p:sp>
      <p:sp>
        <p:nvSpPr>
          <p:cNvPr id="144387" name="Content Placeholder 2"/>
          <p:cNvSpPr>
            <a:spLocks noGrp="1"/>
          </p:cNvSpPr>
          <p:nvPr>
            <p:ph idx="1"/>
          </p:nvPr>
        </p:nvSpPr>
        <p:spPr/>
        <p:txBody>
          <a:bodyPr/>
          <a:lstStyle/>
          <a:p>
            <a:r>
              <a:rPr lang="en-US" sz="1800" dirty="0"/>
              <a:t>Grammars </a:t>
            </a:r>
          </a:p>
          <a:p>
            <a:pPr lvl="1"/>
            <a:r>
              <a:rPr lang="en-US" sz="1400" dirty="0"/>
              <a:t>Definition of grammar and notions of derivation and language </a:t>
            </a:r>
          </a:p>
          <a:p>
            <a:pPr lvl="1"/>
            <a:r>
              <a:rPr lang="en-US" sz="1400" dirty="0"/>
              <a:t>Restricted grammars: Regular (right and left linear)</a:t>
            </a:r>
          </a:p>
          <a:p>
            <a:pPr lvl="1"/>
            <a:r>
              <a:rPr lang="en-US" sz="1400" dirty="0"/>
              <a:t>Why you can’t mix right and left linear and stay in Regular domain </a:t>
            </a:r>
          </a:p>
          <a:p>
            <a:pPr lvl="1"/>
            <a:r>
              <a:rPr lang="en-US" sz="1400" dirty="0"/>
              <a:t>Relation of regular grammars to finite state automata </a:t>
            </a:r>
          </a:p>
          <a:p>
            <a:r>
              <a:rPr lang="en-US" sz="1800" dirty="0"/>
              <a:t>Closures</a:t>
            </a:r>
          </a:p>
          <a:p>
            <a:pPr lvl="1"/>
            <a:r>
              <a:rPr lang="en-US" sz="1400" dirty="0"/>
              <a:t>Union, Concatenation, Keene star </a:t>
            </a:r>
          </a:p>
          <a:p>
            <a:pPr lvl="1"/>
            <a:r>
              <a:rPr lang="en-US" sz="1400" dirty="0"/>
              <a:t>Complement, Exclusive Union, Intersection, Set Difference, Reversal</a:t>
            </a:r>
          </a:p>
          <a:p>
            <a:pPr lvl="1"/>
            <a:r>
              <a:rPr lang="en-US" sz="1400" dirty="0"/>
              <a:t>Substitution, Homomorphism, Quotient, Prefix, Suffix, Substring </a:t>
            </a:r>
          </a:p>
          <a:p>
            <a:pPr lvl="1"/>
            <a:r>
              <a:rPr lang="en-US" sz="1400" dirty="0"/>
              <a:t>Max, Min </a:t>
            </a:r>
          </a:p>
          <a:p>
            <a:r>
              <a:rPr lang="en-US" sz="1600" dirty="0"/>
              <a:t>Decidable Properties </a:t>
            </a:r>
          </a:p>
          <a:p>
            <a:pPr lvl="1"/>
            <a:r>
              <a:rPr lang="en-US" sz="1400" dirty="0">
                <a:latin typeface="Arial" charset="0"/>
                <a:ea typeface="MS PGothic" charset="0"/>
              </a:rPr>
              <a:t>Membership</a:t>
            </a:r>
          </a:p>
          <a:p>
            <a:pPr lvl="1"/>
            <a:r>
              <a:rPr lang="en-US" sz="1400" dirty="0">
                <a:latin typeface="Arial" charset="0"/>
                <a:ea typeface="MS PGothic" charset="0"/>
              </a:rPr>
              <a:t>L = </a:t>
            </a:r>
            <a:r>
              <a:rPr lang="en-US" sz="1400" dirty="0" err="1">
                <a:ea typeface="ＭＳ Ｐゴシック" pitchFamily="-111" charset="-128"/>
                <a:cs typeface="ＭＳ Ｐゴシック" pitchFamily="-111" charset="-128"/>
              </a:rPr>
              <a:t>Ø</a:t>
            </a:r>
            <a:endParaRPr lang="en-US" sz="1400" dirty="0">
              <a:ea typeface="ＭＳ Ｐゴシック" pitchFamily="-111" charset="-128"/>
              <a:cs typeface="ＭＳ Ｐゴシック" pitchFamily="-111" charset="-128"/>
            </a:endParaRPr>
          </a:p>
          <a:p>
            <a:pPr lvl="1"/>
            <a:r>
              <a:rPr lang="en-US" sz="1400" dirty="0">
                <a:latin typeface="Arial" charset="0"/>
                <a:ea typeface="MS PGothic" charset="0"/>
              </a:rPr>
              <a:t>L = </a:t>
            </a:r>
            <a:r>
              <a:rPr lang="en-US" sz="1400" dirty="0" err="1">
                <a:latin typeface="Arial" charset="0"/>
                <a:ea typeface="MS PGothic" charset="0"/>
              </a:rPr>
              <a:t>Σ</a:t>
            </a:r>
            <a:r>
              <a:rPr lang="en-US" sz="1400" dirty="0">
                <a:latin typeface="Arial" charset="0"/>
                <a:ea typeface="MS PGothic" charset="0"/>
              </a:rPr>
              <a:t>*</a:t>
            </a:r>
          </a:p>
          <a:p>
            <a:pPr lvl="1"/>
            <a:r>
              <a:rPr lang="en-US" sz="1400" dirty="0">
                <a:latin typeface="Arial" charset="0"/>
                <a:ea typeface="MS PGothic" charset="0"/>
              </a:rPr>
              <a:t>Finiteness / Infiniteness</a:t>
            </a:r>
          </a:p>
          <a:p>
            <a:pPr lvl="1"/>
            <a:r>
              <a:rPr lang="en-US" sz="1400" dirty="0">
                <a:latin typeface="Arial" charset="0"/>
                <a:ea typeface="MS PGothic" charset="0"/>
              </a:rPr>
              <a:t>Equivalence</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11/27/18</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156</a:t>
            </a:fld>
            <a:endParaRPr lang="en-US"/>
          </a:p>
        </p:txBody>
      </p:sp>
    </p:spTree>
    <p:extLst>
      <p:ext uri="{BB962C8B-B14F-4D97-AF65-F5344CB8AC3E}">
        <p14:creationId xmlns:p14="http://schemas.microsoft.com/office/powerpoint/2010/main" val="177708020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 Free Languages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1331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Free Grammar</a:t>
            </a:r>
          </a:p>
        </p:txBody>
      </p:sp>
      <p:sp>
        <p:nvSpPr>
          <p:cNvPr id="3" name="Content Placeholder 2"/>
          <p:cNvSpPr>
            <a:spLocks noGrp="1"/>
          </p:cNvSpPr>
          <p:nvPr>
            <p:ph idx="1"/>
          </p:nvPr>
        </p:nvSpPr>
        <p:spPr/>
        <p:txBody>
          <a:bodyPr/>
          <a:lstStyle/>
          <a:p>
            <a:pPr marL="0" indent="0">
              <a:buFontTx/>
              <a:buNone/>
            </a:pPr>
            <a:r>
              <a:rPr lang="en-US" sz="2200">
                <a:latin typeface="Arial" charset="0"/>
                <a:ea typeface="MS PGothic" charset="0"/>
              </a:rPr>
              <a:t>G = (V, </a:t>
            </a:r>
            <a:r>
              <a:rPr lang="en-US" sz="2200">
                <a:latin typeface="Arial" charset="0"/>
                <a:ea typeface="MS PGothic" charset="0"/>
                <a:sym typeface="Symbol" charset="0"/>
              </a:rPr>
              <a:t>, R, S) is a PSG where</a:t>
            </a:r>
          </a:p>
          <a:p>
            <a:pPr marL="0" indent="0">
              <a:buFontTx/>
              <a:buNone/>
            </a:pPr>
            <a:r>
              <a:rPr lang="en-US" sz="2200">
                <a:latin typeface="Arial" charset="0"/>
                <a:ea typeface="MS PGothic" charset="0"/>
                <a:sym typeface="Symbol" charset="0"/>
              </a:rPr>
              <a:t>Each member of R is of the form</a:t>
            </a:r>
          </a:p>
          <a:p>
            <a:pPr marL="0" indent="0">
              <a:buFontTx/>
              <a:buNone/>
            </a:pPr>
            <a:r>
              <a:rPr lang="en-US" sz="2200">
                <a:latin typeface="Arial" charset="0"/>
                <a:ea typeface="MS PGothic" charset="0"/>
                <a:sym typeface="Symbol" charset="0"/>
              </a:rPr>
              <a:t>A   where  is a strings (V)*</a:t>
            </a:r>
          </a:p>
          <a:p>
            <a:pPr marL="0" indent="0">
              <a:buFontTx/>
              <a:buNone/>
            </a:pPr>
            <a:r>
              <a:rPr lang="en-US" sz="2200">
                <a:latin typeface="Arial" charset="0"/>
                <a:ea typeface="MS PGothic" charset="0"/>
                <a:sym typeface="Symbol" charset="0"/>
              </a:rPr>
              <a:t>Note that the left hand side of a rule is a letter in V;</a:t>
            </a:r>
          </a:p>
          <a:p>
            <a:pPr marL="0" indent="0">
              <a:buFontTx/>
              <a:buNone/>
            </a:pPr>
            <a:r>
              <a:rPr lang="en-US" sz="2200">
                <a:latin typeface="Arial" charset="0"/>
                <a:ea typeface="MS PGothic" charset="0"/>
                <a:sym typeface="Symbol" charset="0"/>
              </a:rPr>
              <a:t>The right hand side is a string from the combined alphabets</a:t>
            </a:r>
          </a:p>
          <a:p>
            <a:pPr marL="0" indent="0">
              <a:buFontTx/>
              <a:buNone/>
            </a:pPr>
            <a:r>
              <a:rPr lang="en-US" sz="2200">
                <a:latin typeface="Arial" charset="0"/>
                <a:ea typeface="MS PGothic" charset="0"/>
                <a:sym typeface="Symbol" charset="0"/>
              </a:rPr>
              <a:t>The right hand side can even be empty ( or </a:t>
            </a:r>
            <a:r>
              <a:rPr lang="en-US" sz="2200" err="1">
                <a:latin typeface="Arial" charset="0"/>
                <a:ea typeface="MS PGothic" charset="0"/>
                <a:sym typeface="Symbol" charset="0"/>
              </a:rPr>
              <a:t>λ</a:t>
            </a:r>
            <a:r>
              <a:rPr lang="en-US" sz="2200">
                <a:latin typeface="Arial" charset="0"/>
                <a:ea typeface="MS PGothic" charset="0"/>
                <a:sym typeface="Symbol" charset="0"/>
              </a:rPr>
              <a:t>) </a:t>
            </a:r>
          </a:p>
          <a:p>
            <a:pPr marL="0" indent="0">
              <a:buNone/>
            </a:pPr>
            <a:r>
              <a:rPr lang="en-US" sz="2200">
                <a:latin typeface="Arial" charset="0"/>
                <a:ea typeface="MS PGothic" charset="0"/>
                <a:sym typeface="Symbol" charset="0"/>
              </a:rPr>
              <a:t>A context free grammar is denoted as a CFG and the language generated is a Context Free Language (CFL).</a:t>
            </a:r>
          </a:p>
          <a:p>
            <a:pPr marL="0" indent="0">
              <a:buNone/>
            </a:pPr>
            <a:r>
              <a:rPr lang="en-US" sz="2200">
                <a:latin typeface="Arial" charset="0"/>
                <a:ea typeface="MS PGothic" charset="0"/>
                <a:sym typeface="Symbol" charset="0"/>
              </a:rPr>
              <a:t>A CFL is recognized by a Push Down Automaton (PDA) to be discussed a bit later.</a:t>
            </a:r>
          </a:p>
        </p:txBody>
      </p:sp>
      <p:sp>
        <p:nvSpPr>
          <p:cNvPr id="4" name="Date Placeholder 3"/>
          <p:cNvSpPr>
            <a:spLocks noGrp="1"/>
          </p:cNvSpPr>
          <p:nvPr>
            <p:ph type="dt" sz="half" idx="10"/>
          </p:nvPr>
        </p:nvSpPr>
        <p:spPr/>
        <p:txBody>
          <a:bodyPr/>
          <a:lstStyle/>
          <a:p>
            <a:fld id="{788492FE-54E2-3B4E-927F-85C6DDAD2C8B}"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158</a:t>
            </a:fld>
            <a:endParaRPr lang="en-US"/>
          </a:p>
        </p:txBody>
      </p:sp>
    </p:spTree>
    <p:extLst>
      <p:ext uri="{BB962C8B-B14F-4D97-AF65-F5344CB8AC3E}">
        <p14:creationId xmlns:p14="http://schemas.microsoft.com/office/powerpoint/2010/main" val="11284614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a:latin typeface="Arial" charset="0"/>
                <a:ea typeface="MS PGothic" charset="0"/>
              </a:rPr>
              <a:t>Sample CFG</a:t>
            </a:r>
          </a:p>
        </p:txBody>
      </p:sp>
      <p:sp>
        <p:nvSpPr>
          <p:cNvPr id="108547" name="Content Placeholder 2"/>
          <p:cNvSpPr>
            <a:spLocks noGrp="1"/>
          </p:cNvSpPr>
          <p:nvPr>
            <p:ph idx="1"/>
          </p:nvPr>
        </p:nvSpPr>
        <p:spPr/>
        <p:txBody>
          <a:bodyPr/>
          <a:lstStyle/>
          <a:p>
            <a:pPr marL="0" indent="0" eaLnBrk="1" hangingPunct="1">
              <a:spcBef>
                <a:spcPct val="50000"/>
              </a:spcBef>
              <a:buFontTx/>
              <a:buNone/>
            </a:pPr>
            <a:r>
              <a:rPr lang="en-US" sz="2000" dirty="0">
                <a:latin typeface="Times New Roman" charset="0"/>
                <a:ea typeface="MS PGothic" charset="0"/>
              </a:rPr>
              <a:t>Example of a grammar for a small language: </a:t>
            </a:r>
          </a:p>
          <a:p>
            <a:pPr marL="0" indent="0" eaLnBrk="1" hangingPunct="1">
              <a:spcBef>
                <a:spcPct val="50000"/>
              </a:spcBef>
              <a:buFontTx/>
              <a:buNone/>
            </a:pPr>
            <a:r>
              <a:rPr lang="en-US" sz="2000" dirty="0">
                <a:latin typeface="Times New Roman" charset="0"/>
                <a:ea typeface="MS PGothic" charset="0"/>
              </a:rPr>
              <a:t>G = ({&lt;program&gt;, &lt;</a:t>
            </a:r>
            <a:r>
              <a:rPr lang="en-US" sz="2000" dirty="0" err="1">
                <a:latin typeface="Times New Roman" charset="0"/>
                <a:ea typeface="MS PGothic" charset="0"/>
              </a:rPr>
              <a:t>stmt</a:t>
            </a:r>
            <a:r>
              <a:rPr lang="en-US" sz="2000" dirty="0">
                <a:latin typeface="Times New Roman" charset="0"/>
                <a:ea typeface="MS PGothic" charset="0"/>
              </a:rPr>
              <a:t>-list&gt;, &lt;</a:t>
            </a:r>
            <a:r>
              <a:rPr lang="en-US" sz="2000" dirty="0" err="1">
                <a:latin typeface="Times New Roman" charset="0"/>
                <a:ea typeface="MS PGothic" charset="0"/>
              </a:rPr>
              <a:t>stmt</a:t>
            </a:r>
            <a:r>
              <a:rPr lang="en-US" sz="2000" dirty="0">
                <a:latin typeface="Times New Roman" charset="0"/>
                <a:ea typeface="MS PGothic" charset="0"/>
              </a:rPr>
              <a:t>&gt;, &lt;expression&gt;}, </a:t>
            </a:r>
            <a:br>
              <a:rPr lang="en-US" sz="2000" dirty="0">
                <a:latin typeface="Times New Roman" charset="0"/>
                <a:ea typeface="MS PGothic" charset="0"/>
              </a:rPr>
            </a:br>
            <a:r>
              <a:rPr lang="en-US" sz="2000" dirty="0">
                <a:latin typeface="Times New Roman" charset="0"/>
                <a:ea typeface="MS PGothic" charset="0"/>
              </a:rPr>
              <a:t>        {begin, end, ident, ;, =, +, -}, R, &lt;program&gt;) where R is</a:t>
            </a:r>
          </a:p>
          <a:p>
            <a:pPr marL="0" indent="0" eaLnBrk="1" hangingPunct="1">
              <a:spcBef>
                <a:spcPct val="50000"/>
              </a:spcBef>
              <a:buFontTx/>
              <a:buNone/>
            </a:pPr>
            <a:r>
              <a:rPr lang="en-US" sz="2000" dirty="0">
                <a:latin typeface="Times New Roman" charset="0"/>
                <a:ea typeface="MS PGothic" charset="0"/>
              </a:rPr>
              <a:t>	&lt;program&gt;	</a:t>
            </a:r>
            <a:r>
              <a:rPr lang="en-US" sz="2000" dirty="0">
                <a:latin typeface="Times New Roman" charset="0"/>
                <a:ea typeface="MS PGothic" charset="0"/>
                <a:sym typeface="Wingdings" charset="0"/>
              </a:rPr>
              <a:t> begin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end</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ident = &lt;expression&gt;</a:t>
            </a:r>
          </a:p>
          <a:p>
            <a:pPr marL="0" indent="0" eaLnBrk="1" hangingPunct="1">
              <a:spcBef>
                <a:spcPct val="50000"/>
              </a:spcBef>
              <a:buFontTx/>
              <a:buNone/>
            </a:pPr>
            <a:r>
              <a:rPr lang="en-US" sz="2000" dirty="0">
                <a:latin typeface="Times New Roman" charset="0"/>
                <a:ea typeface="MS PGothic" charset="0"/>
                <a:sym typeface="Wingdings" charset="0"/>
              </a:rPr>
              <a:t>	&lt;expression&gt; 	 ident + ident | ident - ident | ident </a:t>
            </a:r>
          </a:p>
          <a:p>
            <a:pPr marL="0" indent="0" eaLnBrk="1" hangingPunct="1">
              <a:spcBef>
                <a:spcPct val="50000"/>
              </a:spcBef>
              <a:buFontTx/>
              <a:buNone/>
            </a:pPr>
            <a:r>
              <a:rPr lang="en-US" sz="2000" dirty="0">
                <a:latin typeface="Times New Roman" charset="0"/>
                <a:ea typeface="MS PGothic" charset="0"/>
                <a:sym typeface="Wingdings" charset="0"/>
              </a:rPr>
              <a:t>Here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ident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token return from a scanner, as are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begin</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end</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endParaRPr lang="en-US" altLang="ja-JP" sz="2000" dirty="0">
              <a:latin typeface="Times New Roman" charset="0"/>
              <a:ea typeface="MS PGothic" charset="0"/>
              <a:sym typeface="Wingdings" charset="0"/>
            </a:endParaRPr>
          </a:p>
          <a:p>
            <a:pPr marL="0" indent="0" eaLnBrk="1" hangingPunct="1">
              <a:spcBef>
                <a:spcPct val="50000"/>
              </a:spcBef>
              <a:buFontTx/>
              <a:buNone/>
            </a:pPr>
            <a:r>
              <a:rPr lang="en-US" sz="2000" dirty="0">
                <a:latin typeface="Times New Roman" charset="0"/>
                <a:ea typeface="MS PGothic" charset="0"/>
                <a:sym typeface="Wingdings" charset="0"/>
              </a:rPr>
              <a:t>Note that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separator (Pascal style) not a terminator (C style).</a:t>
            </a:r>
            <a:endParaRPr lang="en-US" sz="2000" dirty="0">
              <a:latin typeface="Times New Roman" charset="0"/>
              <a:ea typeface="MS PGothic" charset="0"/>
              <a:sym typeface="Wingdings" charset="0"/>
            </a:endParaRPr>
          </a:p>
        </p:txBody>
      </p:sp>
      <p:sp>
        <p:nvSpPr>
          <p:cNvPr id="1085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794B4C-BD89-5B4B-8457-1AA3587CE1F1}" type="datetime1">
              <a:rPr lang="en-US" smtClean="0"/>
              <a:t>11/27/18</a:t>
            </a:fld>
            <a:endParaRPr lang="en-US"/>
          </a:p>
        </p:txBody>
      </p:sp>
      <p:sp>
        <p:nvSpPr>
          <p:cNvPr id="108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85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CB42F-14BB-7446-B800-7F35DAA94E08}" type="slidenum">
              <a:rPr lang="en-US"/>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ea typeface="MS PGothic" charset="0"/>
              </a:rPr>
              <a:t>More on Sets</a:t>
            </a:r>
          </a:p>
        </p:txBody>
      </p:sp>
      <p:sp>
        <p:nvSpPr>
          <p:cNvPr id="31747" name="Rectangle 3"/>
          <p:cNvSpPr>
            <a:spLocks noGrp="1" noChangeArrowheads="1"/>
          </p:cNvSpPr>
          <p:nvPr>
            <p:ph idx="1"/>
          </p:nvPr>
        </p:nvSpPr>
        <p:spPr/>
        <p:txBody>
          <a:bodyPr/>
          <a:lstStyle/>
          <a:p>
            <a:pPr eaLnBrk="1" hangingPunct="1"/>
            <a:r>
              <a:rPr lang="en-US" sz="1800" dirty="0">
                <a:latin typeface="Arial" charset="0"/>
                <a:ea typeface="MS PGothic" charset="0"/>
                <a:sym typeface="Symbol" charset="0"/>
              </a:rPr>
              <a:t>If S  </a:t>
            </a:r>
            <a:r>
              <a:rPr lang="en-US" sz="1800" dirty="0" err="1"/>
              <a:t>Ø</a:t>
            </a:r>
            <a:r>
              <a:rPr lang="en-US" sz="1800" dirty="0">
                <a:latin typeface="Arial" charset="0"/>
                <a:ea typeface="MS PGothic" charset="0"/>
                <a:sym typeface="Symbol" charset="0"/>
              </a:rPr>
              <a:t>, then there exists an x for which x  S is true; this predicate is read "</a:t>
            </a:r>
            <a:r>
              <a:rPr lang="en-US" sz="1800" dirty="0">
                <a:solidFill>
                  <a:srgbClr val="0066FF"/>
                </a:solidFill>
                <a:latin typeface="Arial" charset="0"/>
                <a:ea typeface="MS PGothic" charset="0"/>
                <a:sym typeface="Symbol" charset="0"/>
              </a:rPr>
              <a:t>x is an </a:t>
            </a:r>
            <a:r>
              <a:rPr lang="en-US" sz="1800" u="sng" dirty="0">
                <a:solidFill>
                  <a:srgbClr val="0066FF"/>
                </a:solidFill>
                <a:latin typeface="Arial" charset="0"/>
                <a:ea typeface="MS PGothic" charset="0"/>
                <a:sym typeface="Symbol" charset="0"/>
              </a:rPr>
              <a:t>element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or "</a:t>
            </a:r>
            <a:r>
              <a:rPr lang="en-US" sz="1800" dirty="0">
                <a:solidFill>
                  <a:srgbClr val="0066FF"/>
                </a:solidFill>
                <a:latin typeface="Arial" charset="0"/>
                <a:ea typeface="MS PGothic" charset="0"/>
                <a:sym typeface="Symbol" charset="0"/>
              </a:rPr>
              <a:t>x is a </a:t>
            </a:r>
            <a:r>
              <a:rPr lang="en-US" sz="1800" u="sng" dirty="0">
                <a:solidFill>
                  <a:srgbClr val="0066FF"/>
                </a:solidFill>
                <a:latin typeface="Arial" charset="0"/>
                <a:ea typeface="MS PGothic" charset="0"/>
                <a:sym typeface="Symbol" charset="0"/>
              </a:rPr>
              <a:t>member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The symbol  "" denotes the </a:t>
            </a:r>
            <a:r>
              <a:rPr lang="en-US" sz="1800" u="sng" dirty="0">
                <a:latin typeface="Arial" charset="0"/>
                <a:ea typeface="MS PGothic" charset="0"/>
                <a:sym typeface="Symbol" charset="0"/>
              </a:rPr>
              <a:t>member relation</a:t>
            </a:r>
            <a:r>
              <a:rPr lang="en-US" sz="1800" dirty="0">
                <a:latin typeface="Arial" charset="0"/>
                <a:ea typeface="MS PGothic" charset="0"/>
                <a:sym typeface="Symbol" charset="0"/>
              </a:rPr>
              <a:t>. x  S is true when x is not in S. </a:t>
            </a:r>
          </a:p>
          <a:p>
            <a:pPr eaLnBrk="1" hangingPunct="1"/>
            <a:r>
              <a:rPr lang="en-US" sz="1800" dirty="0">
                <a:latin typeface="Arial" charset="0"/>
                <a:ea typeface="MS PGothic" charset="0"/>
                <a:sym typeface="Symbol" charset="0"/>
              </a:rPr>
              <a:t>We use normal set operation of union (A  B), intersection (A  B) and complement ~A (usually A with a bar on it).</a:t>
            </a:r>
          </a:p>
          <a:p>
            <a:pPr eaLnBrk="1" hangingPunct="1"/>
            <a:r>
              <a:rPr lang="en-US" sz="1800" dirty="0">
                <a:latin typeface="Arial" charset="0"/>
                <a:ea typeface="MS PGothic" charset="0"/>
                <a:sym typeface="Symbol" charset="0"/>
              </a:rPr>
              <a:t>If  A and B are sets,  then we write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to mean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This means that for all x  A, x  B.  Or, x [x  A  x  B].</a:t>
            </a:r>
          </a:p>
          <a:p>
            <a:pPr eaLnBrk="1" hangingPunct="1"/>
            <a:r>
              <a:rPr lang="en-US" sz="1800" dirty="0">
                <a:latin typeface="Arial" charset="0"/>
                <a:ea typeface="MS PGothic" charset="0"/>
                <a:sym typeface="Symbol" charset="0"/>
              </a:rPr>
              <a:t>The expression, ”</a:t>
            </a:r>
            <a:r>
              <a:rPr lang="en-US" sz="1800" dirty="0">
                <a:solidFill>
                  <a:srgbClr val="0066FF"/>
                </a:solidFill>
                <a:latin typeface="Arial" charset="0"/>
                <a:ea typeface="MS PGothic" charset="0"/>
                <a:sym typeface="Symbol" charset="0"/>
              </a:rPr>
              <a:t>A </a:t>
            </a:r>
            <a:r>
              <a:rPr lang="en-US" sz="1800" b="1" dirty="0">
                <a:solidFill>
                  <a:srgbClr val="0066FF"/>
                </a:solidFill>
                <a:latin typeface="Arial" charset="0"/>
                <a:ea typeface="MS PGothic" charset="0"/>
                <a:sym typeface="Symbol" charset="0"/>
              </a:rPr>
              <a:t>⊊</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means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proper 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Mathematically, x [x  A  x  B] and y [ y  B and y A]</a:t>
            </a:r>
          </a:p>
          <a:p>
            <a:pPr eaLnBrk="1" hangingPunct="1"/>
            <a:r>
              <a:rPr lang="en-US" sz="1800" dirty="0">
                <a:latin typeface="Arial" charset="0"/>
                <a:ea typeface="MS PGothic" charset="0"/>
                <a:sym typeface="Symbol" charset="0"/>
              </a:rPr>
              <a:t>The </a:t>
            </a:r>
            <a:r>
              <a:rPr lang="en-US" sz="1800" dirty="0">
                <a:solidFill>
                  <a:srgbClr val="0066FF"/>
                </a:solidFill>
                <a:latin typeface="Arial" charset="0"/>
                <a:ea typeface="MS PGothic" charset="0"/>
                <a:sym typeface="Symbol" charset="0"/>
              </a:rPr>
              <a:t>cross (Cartesian) product of two sets A and B</a:t>
            </a:r>
            <a:r>
              <a:rPr lang="en-US" sz="1800" dirty="0">
                <a:latin typeface="Arial" charset="0"/>
                <a:ea typeface="MS PGothic" charset="0"/>
                <a:sym typeface="Symbol" charset="0"/>
              </a:rPr>
              <a:t> is denoted,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and is the set defined as follows: </a:t>
            </a:r>
            <a:r>
              <a:rPr lang="en-US" sz="1800" dirty="0">
                <a:solidFill>
                  <a:srgbClr val="0066FF"/>
                </a:solidFill>
                <a:latin typeface="Arial" charset="0"/>
                <a:ea typeface="MS PGothic" charset="0"/>
                <a:sym typeface="Symbol" charset="0"/>
              </a:rPr>
              <a:t>A  B = { (</a:t>
            </a:r>
            <a:r>
              <a:rPr lang="en-US" sz="1800" dirty="0" err="1">
                <a:solidFill>
                  <a:srgbClr val="0066FF"/>
                </a:solidFill>
                <a:latin typeface="Arial" charset="0"/>
                <a:ea typeface="MS PGothic" charset="0"/>
                <a:sym typeface="Symbol" charset="0"/>
              </a:rPr>
              <a:t>a,b</a:t>
            </a:r>
            <a:r>
              <a:rPr lang="en-US" sz="1800" dirty="0">
                <a:solidFill>
                  <a:srgbClr val="0066FF"/>
                </a:solidFill>
                <a:latin typeface="Arial" charset="0"/>
                <a:ea typeface="MS PGothic" charset="0"/>
                <a:sym typeface="Symbol" charset="0"/>
              </a:rPr>
              <a:t>) |  a  A and b  B }</a:t>
            </a:r>
            <a:r>
              <a:rPr lang="en-US" sz="1800" dirty="0">
                <a:latin typeface="Arial" charset="0"/>
                <a:ea typeface="MS PGothic" charset="0"/>
                <a:sym typeface="Symbol" charset="0"/>
              </a:rPr>
              <a:t> .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an expression composed from elements, </a:t>
            </a:r>
            <a:r>
              <a:rPr lang="en-US" sz="1800" dirty="0" err="1">
                <a:latin typeface="Arial" charset="0"/>
                <a:ea typeface="MS PGothic" charset="0"/>
                <a:sym typeface="Symbol" charset="0"/>
              </a:rPr>
              <a:t>a,b</a:t>
            </a:r>
            <a:r>
              <a:rPr lang="en-US" sz="1800" dirty="0">
                <a:latin typeface="Arial" charset="0"/>
                <a:ea typeface="MS PGothic" charset="0"/>
                <a:sym typeface="Symbol" charset="0"/>
              </a:rPr>
              <a:t>, selected arbitrarily from sets A and B, respectively.  If A  B, then A  B  B  A.</a:t>
            </a:r>
            <a:br>
              <a:rPr lang="en-US" sz="1800" dirty="0">
                <a:latin typeface="Arial" charset="0"/>
                <a:ea typeface="MS PGothic" charset="0"/>
                <a:sym typeface="Symbol" charset="0"/>
              </a:rPr>
            </a:br>
            <a:r>
              <a:rPr lang="en-US" sz="1800" dirty="0">
                <a:latin typeface="Arial" charset="0"/>
                <a:ea typeface="MS PGothic" charset="0"/>
                <a:sym typeface="Symbol" charset="0"/>
              </a:rPr>
              <a:t>Note: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 sequence not a set. See next slide.</a:t>
            </a:r>
          </a:p>
        </p:txBody>
      </p:sp>
      <p:sp>
        <p:nvSpPr>
          <p:cNvPr id="3174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270CBE-D88D-5047-BB68-8CAB38E44F69}" type="datetime1">
              <a:rPr lang="en-US" smtClean="0"/>
              <a:t>11/27/18</a:t>
            </a:fld>
            <a:endParaRPr lang="en-US"/>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87F73D-34C5-944E-956E-D8195A2CA48C}" type="slidenum">
              <a:rPr lang="en-US"/>
              <a:pPr/>
              <a:t>16</a:t>
            </a:fld>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atin typeface="Arial" charset="0"/>
                <a:ea typeface="MS PGothic" charset="0"/>
              </a:rPr>
              <a:t>Derivation</a:t>
            </a:r>
          </a:p>
        </p:txBody>
      </p:sp>
      <p:sp>
        <p:nvSpPr>
          <p:cNvPr id="1095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9BD0C-331B-A04F-A212-0FA45BCC7621}" type="datetime1">
              <a:rPr lang="en-US" smtClean="0"/>
              <a:t>11/27/18</a:t>
            </a:fld>
            <a:endParaRPr lang="en-US"/>
          </a:p>
        </p:txBody>
      </p:sp>
      <p:sp>
        <p:nvSpPr>
          <p:cNvPr id="109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EBF15B-242F-104F-ACE4-57D9BA958B03}" type="slidenum">
              <a:rPr lang="en-US"/>
              <a:pPr/>
              <a:t>160</a:t>
            </a:fld>
            <a:endParaRPr lang="en-US"/>
          </a:p>
        </p:txBody>
      </p:sp>
      <p:sp>
        <p:nvSpPr>
          <p:cNvPr id="109574" name="Line 4"/>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6"/>
          <p:cNvSpPr txBox="1">
            <a:spLocks noChangeArrowheads="1"/>
          </p:cNvSpPr>
          <p:nvPr/>
        </p:nvSpPr>
        <p:spPr bwMode="auto">
          <a:xfrm>
            <a:off x="838200" y="1371600"/>
            <a:ext cx="505085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dirty="0"/>
              <a:t>A sentence generation is called a derivation.</a:t>
            </a:r>
          </a:p>
          <a:p>
            <a:pPr eaLnBrk="1" hangingPunct="1"/>
            <a:endParaRPr lang="en-US" b="1" u="sng" dirty="0"/>
          </a:p>
          <a:p>
            <a:pPr eaLnBrk="1" hangingPunct="1"/>
            <a:r>
              <a:rPr lang="en-US" b="1" dirty="0"/>
              <a:t>Grammar for a simple </a:t>
            </a:r>
          </a:p>
          <a:p>
            <a:pPr eaLnBrk="1" hangingPunct="1"/>
            <a:r>
              <a:rPr lang="en-US" b="1" dirty="0"/>
              <a:t>assignment statement:</a:t>
            </a:r>
          </a:p>
          <a:p>
            <a:pPr eaLnBrk="1" hangingPunct="1"/>
            <a:endParaRPr lang="en-US" b="1" dirty="0"/>
          </a:p>
          <a:p>
            <a:pPr eaLnBrk="1" hangingPunct="1"/>
            <a:r>
              <a:rPr lang="en-US" b="1" dirty="0"/>
              <a:t>R1  &lt;</a:t>
            </a:r>
            <a:r>
              <a:rPr lang="en-US" b="1" dirty="0" err="1"/>
              <a:t>assgn</a:t>
            </a:r>
            <a:r>
              <a:rPr lang="en-US" b="1" dirty="0"/>
              <a:t>&gt; </a:t>
            </a:r>
            <a:r>
              <a:rPr lang="en-US" b="1" dirty="0">
                <a:sym typeface="Wingdings" charset="0"/>
              </a:rPr>
              <a:t> &lt;id&gt; := &lt;expr&gt;</a:t>
            </a:r>
          </a:p>
          <a:p>
            <a:pPr eaLnBrk="1" hangingPunct="1"/>
            <a:r>
              <a:rPr lang="en-US" b="1" dirty="0">
                <a:sym typeface="Wingdings" charset="0"/>
              </a:rPr>
              <a:t>R2  &lt;id&gt;	         a | b | c</a:t>
            </a:r>
          </a:p>
          <a:p>
            <a:pPr eaLnBrk="1" hangingPunct="1"/>
            <a:r>
              <a:rPr lang="en-US" b="1" dirty="0">
                <a:sym typeface="Wingdings" charset="0"/>
              </a:rPr>
              <a:t>R3  &lt;expr&gt;     &lt;id&gt; + &lt;expr&gt;</a:t>
            </a:r>
          </a:p>
          <a:p>
            <a:pPr eaLnBrk="1" hangingPunct="1"/>
            <a:r>
              <a:rPr lang="en-US" b="1" dirty="0">
                <a:sym typeface="Wingdings" charset="0"/>
              </a:rPr>
              <a:t>R4	         |   &lt;id&gt; * &lt;expr&gt;</a:t>
            </a:r>
          </a:p>
          <a:p>
            <a:pPr eaLnBrk="1" hangingPunct="1"/>
            <a:r>
              <a:rPr lang="en-US" b="1" dirty="0">
                <a:sym typeface="Wingdings" charset="0"/>
              </a:rPr>
              <a:t>R5	         |   ( &lt;expr&gt; )</a:t>
            </a:r>
          </a:p>
          <a:p>
            <a:pPr eaLnBrk="1" hangingPunct="1"/>
            <a:r>
              <a:rPr lang="en-US" b="1" dirty="0">
                <a:sym typeface="Wingdings" charset="0"/>
              </a:rPr>
              <a:t>R6                   | &lt;id&gt;</a:t>
            </a:r>
            <a:endParaRPr lang="en-US" b="1" dirty="0"/>
          </a:p>
        </p:txBody>
      </p:sp>
      <p:sp>
        <p:nvSpPr>
          <p:cNvPr id="109576" name="Text Box 7"/>
          <p:cNvSpPr txBox="1">
            <a:spLocks noChangeArrowheads="1"/>
          </p:cNvSpPr>
          <p:nvPr/>
        </p:nvSpPr>
        <p:spPr bwMode="auto">
          <a:xfrm>
            <a:off x="4602163" y="1905000"/>
            <a:ext cx="45862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a:t>The statement a := b * ( a + c ) </a:t>
            </a:r>
          </a:p>
          <a:p>
            <a:pPr eaLnBrk="1" hangingPunct="1"/>
            <a:r>
              <a:rPr lang="en-US" b="1"/>
              <a:t>Is generated by the </a:t>
            </a:r>
            <a:r>
              <a:rPr lang="en-US" b="1">
                <a:solidFill>
                  <a:srgbClr val="0000FF"/>
                </a:solidFill>
              </a:rPr>
              <a:t>leftmost derivation</a:t>
            </a:r>
            <a:r>
              <a:rPr lang="en-US" b="1"/>
              <a:t>:</a:t>
            </a:r>
          </a:p>
          <a:p>
            <a:pPr eaLnBrk="1" hangingPunct="1"/>
            <a:endParaRPr lang="en-US" b="1"/>
          </a:p>
          <a:p>
            <a:pPr eaLnBrk="1" hangingPunct="1"/>
            <a:r>
              <a:rPr lang="en-US" b="1"/>
              <a:t>&lt;</a:t>
            </a:r>
            <a:r>
              <a:rPr lang="en-US" b="1" err="1"/>
              <a:t>assgn</a:t>
            </a:r>
            <a:r>
              <a:rPr lang="en-US" b="1"/>
              <a:t>&gt; </a:t>
            </a:r>
            <a:r>
              <a:rPr lang="en-US" b="1">
                <a:sym typeface="Symbol" charset="0"/>
              </a:rPr>
              <a:t></a:t>
            </a:r>
            <a:r>
              <a:rPr lang="en-US" b="1">
                <a:sym typeface="Wingdings" charset="0"/>
              </a:rPr>
              <a:t> &lt;id&gt; := &lt;</a:t>
            </a:r>
            <a:r>
              <a:rPr lang="en-US" b="1" err="1">
                <a:sym typeface="Wingdings" charset="0"/>
              </a:rPr>
              <a:t>expr</a:t>
            </a:r>
            <a:r>
              <a:rPr lang="en-US" b="1">
                <a:sym typeface="Wingdings" charset="0"/>
              </a:rPr>
              <a:t>&gt;	      R1</a:t>
            </a:r>
          </a:p>
          <a:p>
            <a:pPr eaLnBrk="1" hangingPunct="1"/>
            <a:r>
              <a:rPr lang="en-US" b="1">
                <a:sym typeface="Wingdings" charset="0"/>
              </a:rPr>
              <a:t> 	 </a:t>
            </a:r>
            <a:r>
              <a:rPr lang="en-US" b="1">
                <a:sym typeface="Symbol" charset="0"/>
              </a:rPr>
              <a:t></a:t>
            </a:r>
            <a:r>
              <a:rPr lang="en-US" b="1">
                <a:sym typeface="Wingdings" charset="0"/>
              </a:rPr>
              <a:t> a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&lt;id&gt; * &lt;</a:t>
            </a:r>
            <a:r>
              <a:rPr lang="en-US" b="1" err="1">
                <a:sym typeface="Wingdings" charset="0"/>
              </a:rPr>
              <a:t>expr</a:t>
            </a:r>
            <a:r>
              <a:rPr lang="en-US" b="1">
                <a:sym typeface="Wingdings" charset="0"/>
              </a:rPr>
              <a:t>&gt;	      R4</a:t>
            </a:r>
          </a:p>
          <a:p>
            <a:pPr eaLnBrk="1" hangingPunct="1"/>
            <a:r>
              <a:rPr lang="en-US" b="1">
                <a:sym typeface="Wingdings" charset="0"/>
              </a:rPr>
              <a:t>	 </a:t>
            </a:r>
            <a:r>
              <a:rPr lang="en-US" b="1">
                <a:sym typeface="Symbol" charset="0"/>
              </a:rPr>
              <a:t> </a:t>
            </a:r>
            <a:r>
              <a:rPr lang="en-US" b="1">
                <a:sym typeface="Wingdings" charset="0"/>
              </a:rPr>
              <a:t>a := b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b * ( &lt;</a:t>
            </a:r>
            <a:r>
              <a:rPr lang="en-US" b="1" err="1">
                <a:sym typeface="Wingdings" charset="0"/>
              </a:rPr>
              <a:t>expr</a:t>
            </a:r>
            <a:r>
              <a:rPr lang="en-US" b="1">
                <a:sym typeface="Wingdings" charset="0"/>
              </a:rPr>
              <a:t>&gt; )               R5</a:t>
            </a:r>
          </a:p>
          <a:p>
            <a:pPr eaLnBrk="1" hangingPunct="1"/>
            <a:r>
              <a:rPr lang="en-US" b="1">
                <a:sym typeface="Wingdings" charset="0"/>
              </a:rPr>
              <a:t>	 </a:t>
            </a:r>
            <a:r>
              <a:rPr lang="en-US" b="1">
                <a:sym typeface="Symbol" charset="0"/>
              </a:rPr>
              <a:t> </a:t>
            </a:r>
            <a:r>
              <a:rPr lang="en-US" b="1">
                <a:sym typeface="Wingdings" charset="0"/>
              </a:rPr>
              <a:t>a := b * ( &lt;id&gt; + &lt;</a:t>
            </a:r>
            <a:r>
              <a:rPr lang="en-US" b="1" err="1">
                <a:sym typeface="Wingdings" charset="0"/>
              </a:rPr>
              <a:t>expr</a:t>
            </a:r>
            <a:r>
              <a:rPr lang="en-US" b="1">
                <a:sym typeface="Wingdings" charset="0"/>
              </a:rPr>
              <a:t>&gt; )   R3</a:t>
            </a:r>
          </a:p>
          <a:p>
            <a:pPr eaLnBrk="1" hangingPunct="1"/>
            <a:r>
              <a:rPr lang="en-US" b="1">
                <a:sym typeface="Wingdings" charset="0"/>
              </a:rPr>
              <a:t>	 </a:t>
            </a:r>
            <a:r>
              <a:rPr lang="en-US" b="1">
                <a:sym typeface="Symbol" charset="0"/>
              </a:rPr>
              <a:t> </a:t>
            </a:r>
            <a:r>
              <a:rPr lang="en-US" b="1">
                <a:sym typeface="Wingdings" charset="0"/>
              </a:rPr>
              <a:t>a := b * ( a + &lt;</a:t>
            </a:r>
            <a:r>
              <a:rPr lang="en-US" b="1" err="1">
                <a:sym typeface="Wingdings" charset="0"/>
              </a:rPr>
              <a:t>expr</a:t>
            </a:r>
            <a:r>
              <a:rPr lang="en-US" b="1">
                <a:sym typeface="Wingdings" charset="0"/>
              </a:rPr>
              <a:t>&gt; )	      R2</a:t>
            </a:r>
          </a:p>
          <a:p>
            <a:pPr eaLnBrk="1" hangingPunct="1"/>
            <a:r>
              <a:rPr lang="en-US" b="1">
                <a:sym typeface="Wingdings" charset="0"/>
              </a:rPr>
              <a:t>	 </a:t>
            </a:r>
            <a:r>
              <a:rPr lang="en-US" b="1">
                <a:sym typeface="Symbol" charset="0"/>
              </a:rPr>
              <a:t> </a:t>
            </a:r>
            <a:r>
              <a:rPr lang="en-US" b="1">
                <a:sym typeface="Wingdings" charset="0"/>
              </a:rPr>
              <a:t>a := b * ( a + &lt;id&gt; )	      R6</a:t>
            </a:r>
          </a:p>
          <a:p>
            <a:pPr eaLnBrk="1" hangingPunct="1"/>
            <a:r>
              <a:rPr lang="en-US" b="1">
                <a:sym typeface="Wingdings" charset="0"/>
              </a:rPr>
              <a:t>	 </a:t>
            </a:r>
            <a:r>
              <a:rPr lang="en-US" b="1">
                <a:sym typeface="Symbol" charset="0"/>
              </a:rPr>
              <a:t> </a:t>
            </a:r>
            <a:r>
              <a:rPr lang="en-US" b="1">
                <a:sym typeface="Wingdings" charset="0"/>
              </a:rPr>
              <a:t>a := b * ( a + c )	      R2</a:t>
            </a:r>
          </a:p>
        </p:txBody>
      </p:sp>
      <p:sp>
        <p:nvSpPr>
          <p:cNvPr id="109577" name="Text Box 8"/>
          <p:cNvSpPr txBox="1">
            <a:spLocks noChangeArrowheads="1"/>
          </p:cNvSpPr>
          <p:nvPr/>
        </p:nvSpPr>
        <p:spPr bwMode="auto">
          <a:xfrm>
            <a:off x="822325" y="498951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In a </a:t>
            </a:r>
            <a:r>
              <a:rPr lang="en-US" b="1">
                <a:solidFill>
                  <a:srgbClr val="0000FF"/>
                </a:solidFill>
              </a:rPr>
              <a:t>leftmost derivation</a:t>
            </a:r>
            <a:r>
              <a:rPr lang="en-US"/>
              <a:t> only the</a:t>
            </a:r>
          </a:p>
          <a:p>
            <a:pPr eaLnBrk="1" hangingPunct="1"/>
            <a:r>
              <a:rPr lang="en-US"/>
              <a:t>leftmost non-terminal is replaced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atin typeface="Arial" charset="0"/>
                <a:ea typeface="MS PGothic" charset="0"/>
              </a:rPr>
              <a:t>Parse Trees</a:t>
            </a:r>
          </a:p>
        </p:txBody>
      </p:sp>
      <p:sp>
        <p:nvSpPr>
          <p:cNvPr id="110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BEF192-ECFF-DF49-A8EF-597CA503F4C4}" type="datetime1">
              <a:rPr lang="en-US" smtClean="0"/>
              <a:t>11/27/18</a:t>
            </a:fld>
            <a:endParaRPr lang="en-US"/>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7F6765-E9A9-7044-AE94-FA90A32F0FBA}" type="slidenum">
              <a:rPr lang="en-US"/>
              <a:pPr/>
              <a:t>161</a:t>
            </a:fld>
            <a:endParaRPr lang="en-US"/>
          </a:p>
        </p:txBody>
      </p:sp>
      <p:sp>
        <p:nvSpPr>
          <p:cNvPr id="110598" name="Line 3"/>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9" name="Text Box 4"/>
          <p:cNvSpPr txBox="1">
            <a:spLocks noChangeArrowheads="1"/>
          </p:cNvSpPr>
          <p:nvPr/>
        </p:nvSpPr>
        <p:spPr bwMode="auto">
          <a:xfrm>
            <a:off x="838200" y="1143000"/>
            <a:ext cx="8062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u="sng"/>
              <a:t>A parse tree is a graphical representation of a derivation</a:t>
            </a:r>
          </a:p>
          <a:p>
            <a:pPr eaLnBrk="1" hangingPunct="1"/>
            <a:r>
              <a:rPr lang="en-US" sz="1600" b="1"/>
              <a:t>For instance the parse tree for the statement  a := b * ( a + c )  is:</a:t>
            </a:r>
          </a:p>
          <a:p>
            <a:pPr eaLnBrk="1" hangingPunct="1"/>
            <a:endParaRPr lang="en-US" sz="1600" b="1"/>
          </a:p>
          <a:p>
            <a:pPr eaLnBrk="1" hangingPunct="1"/>
            <a:r>
              <a:rPr lang="en-US" b="1"/>
              <a:t>			</a:t>
            </a:r>
            <a:r>
              <a:rPr lang="en-US" sz="1400" b="1"/>
              <a:t>&lt;assign&gt;</a:t>
            </a:r>
          </a:p>
          <a:p>
            <a:pPr eaLnBrk="1" hangingPunct="1"/>
            <a:endParaRPr lang="en-US" sz="1400" b="1"/>
          </a:p>
          <a:p>
            <a:pPr eaLnBrk="1" hangingPunct="1"/>
            <a:endParaRPr lang="en-US" sz="1400" b="1"/>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		      *		&lt;expr&gt;</a:t>
            </a:r>
          </a:p>
          <a:p>
            <a:pPr eaLnBrk="1" hangingPunct="1"/>
            <a:endParaRPr lang="en-US" sz="1400" b="1"/>
          </a:p>
          <a:p>
            <a:pPr eaLnBrk="1" hangingPunct="1"/>
            <a:endParaRPr lang="en-US" sz="1400" b="1"/>
          </a:p>
          <a:p>
            <a:pPr eaLnBrk="1" hangingPunct="1"/>
            <a:r>
              <a:rPr lang="en-US" b="1"/>
              <a:t>		</a:t>
            </a:r>
            <a:r>
              <a:rPr lang="en-US" sz="1400" b="1"/>
              <a:t>	        b			      (	&lt;expr&gt;            )</a:t>
            </a:r>
          </a:p>
          <a:p>
            <a:pPr eaLnBrk="1" hangingPunct="1"/>
            <a:endParaRPr lang="en-US" sz="1400" b="1"/>
          </a:p>
          <a:p>
            <a:pPr eaLnBrk="1" hangingPunct="1"/>
            <a:r>
              <a:rPr lang="en-US" sz="1400" b="1"/>
              <a:t>						     </a:t>
            </a:r>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a:t>
            </a:r>
          </a:p>
          <a:p>
            <a:pPr eaLnBrk="1" hangingPunct="1"/>
            <a:endParaRPr lang="en-US" sz="1400" b="1"/>
          </a:p>
          <a:p>
            <a:pPr eaLnBrk="1" hangingPunct="1"/>
            <a:endParaRPr lang="en-US" sz="1400" b="1"/>
          </a:p>
          <a:p>
            <a:pPr eaLnBrk="1" hangingPunct="1"/>
            <a:r>
              <a:rPr lang="en-US" sz="1400" b="1"/>
              <a:t>								      c</a:t>
            </a:r>
          </a:p>
          <a:p>
            <a:pPr eaLnBrk="1" hangingPunct="1"/>
            <a:r>
              <a:rPr lang="en-US" b="1"/>
              <a:t> </a:t>
            </a:r>
            <a:endParaRPr lang="en-US" b="1">
              <a:sym typeface="Wingdings" charset="0"/>
            </a:endParaRPr>
          </a:p>
        </p:txBody>
      </p:sp>
      <p:sp>
        <p:nvSpPr>
          <p:cNvPr id="110600" name="Line 7"/>
          <p:cNvSpPr>
            <a:spLocks noChangeShapeType="1"/>
          </p:cNvSpPr>
          <p:nvPr/>
        </p:nvSpPr>
        <p:spPr bwMode="auto">
          <a:xfrm flipH="1">
            <a:off x="2590800" y="2133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1" name="Line 8"/>
          <p:cNvSpPr>
            <a:spLocks noChangeShapeType="1"/>
          </p:cNvSpPr>
          <p:nvPr/>
        </p:nvSpPr>
        <p:spPr bwMode="auto">
          <a:xfrm>
            <a:off x="40386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2" name="Line 9"/>
          <p:cNvSpPr>
            <a:spLocks noChangeShapeType="1"/>
          </p:cNvSpPr>
          <p:nvPr/>
        </p:nvSpPr>
        <p:spPr bwMode="auto">
          <a:xfrm>
            <a:off x="4419600" y="2133600"/>
            <a:ext cx="1143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0"/>
          <p:cNvSpPr>
            <a:spLocks noChangeShapeType="1"/>
          </p:cNvSpPr>
          <p:nvPr/>
        </p:nvSpPr>
        <p:spPr bwMode="auto">
          <a:xfrm flipH="1">
            <a:off x="4343400" y="28194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1"/>
          <p:cNvSpPr>
            <a:spLocks noChangeShapeType="1"/>
          </p:cNvSpPr>
          <p:nvPr/>
        </p:nvSpPr>
        <p:spPr bwMode="auto">
          <a:xfrm>
            <a:off x="6096000" y="2743200"/>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5" name="Line 12"/>
          <p:cNvSpPr>
            <a:spLocks noChangeShapeType="1"/>
          </p:cNvSpPr>
          <p:nvPr/>
        </p:nvSpPr>
        <p:spPr bwMode="auto">
          <a:xfrm>
            <a:off x="5791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6" name="Line 13"/>
          <p:cNvSpPr>
            <a:spLocks noChangeShapeType="1"/>
          </p:cNvSpPr>
          <p:nvPr/>
        </p:nvSpPr>
        <p:spPr bwMode="auto">
          <a:xfrm>
            <a:off x="4114800" y="3505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7" name="Line 14"/>
          <p:cNvSpPr>
            <a:spLocks noChangeShapeType="1"/>
          </p:cNvSpPr>
          <p:nvPr/>
        </p:nvSpPr>
        <p:spPr bwMode="auto">
          <a:xfrm flipH="1">
            <a:off x="6781800" y="3429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8" name="Line 15"/>
          <p:cNvSpPr>
            <a:spLocks noChangeShapeType="1"/>
          </p:cNvSpPr>
          <p:nvPr/>
        </p:nvSpPr>
        <p:spPr bwMode="auto">
          <a:xfrm>
            <a:off x="7924800" y="3429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9" name="Line 16"/>
          <p:cNvSpPr>
            <a:spLocks noChangeShapeType="1"/>
          </p:cNvSpPr>
          <p:nvPr/>
        </p:nvSpPr>
        <p:spPr bwMode="auto">
          <a:xfrm>
            <a:off x="7620000" y="4191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0" name="Line 17"/>
          <p:cNvSpPr>
            <a:spLocks noChangeShapeType="1"/>
          </p:cNvSpPr>
          <p:nvPr/>
        </p:nvSpPr>
        <p:spPr bwMode="auto">
          <a:xfrm flipH="1">
            <a:off x="6858000" y="4114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1" name="Line 18"/>
          <p:cNvSpPr>
            <a:spLocks noChangeShapeType="1"/>
          </p:cNvSpPr>
          <p:nvPr/>
        </p:nvSpPr>
        <p:spPr bwMode="auto">
          <a:xfrm>
            <a:off x="7924800" y="41148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2" name="Line 19"/>
          <p:cNvSpPr>
            <a:spLocks noChangeShapeType="1"/>
          </p:cNvSpPr>
          <p:nvPr/>
        </p:nvSpPr>
        <p:spPr bwMode="auto">
          <a:xfrm>
            <a:off x="67818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3" name="Line 20"/>
          <p:cNvSpPr>
            <a:spLocks noChangeShapeType="1"/>
          </p:cNvSpPr>
          <p:nvPr/>
        </p:nvSpPr>
        <p:spPr bwMode="auto">
          <a:xfrm>
            <a:off x="85344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4" name="Line 21"/>
          <p:cNvSpPr>
            <a:spLocks noChangeShapeType="1"/>
          </p:cNvSpPr>
          <p:nvPr/>
        </p:nvSpPr>
        <p:spPr bwMode="auto">
          <a:xfrm>
            <a:off x="7620000" y="3505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5" name="Line 22"/>
          <p:cNvSpPr>
            <a:spLocks noChangeShapeType="1"/>
          </p:cNvSpPr>
          <p:nvPr/>
        </p:nvSpPr>
        <p:spPr bwMode="auto">
          <a:xfrm>
            <a:off x="8534400" y="5486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6" name="Text Box 23"/>
          <p:cNvSpPr txBox="1">
            <a:spLocks noChangeArrowheads="1"/>
          </p:cNvSpPr>
          <p:nvPr/>
        </p:nvSpPr>
        <p:spPr bwMode="auto">
          <a:xfrm>
            <a:off x="441325" y="3870325"/>
            <a:ext cx="299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Every internal node of a</a:t>
            </a:r>
          </a:p>
          <a:p>
            <a:pPr eaLnBrk="1" hangingPunct="1"/>
            <a:r>
              <a:rPr lang="en-US" sz="1600" b="1"/>
              <a:t>parse tree is labeled with</a:t>
            </a:r>
          </a:p>
          <a:p>
            <a:pPr eaLnBrk="1" hangingPunct="1"/>
            <a:r>
              <a:rPr lang="en-US" sz="1600" b="1"/>
              <a:t>a non-terminal symbol.</a:t>
            </a:r>
          </a:p>
          <a:p>
            <a:pPr eaLnBrk="1" hangingPunct="1"/>
            <a:endParaRPr lang="en-US" sz="1600" b="1"/>
          </a:p>
          <a:p>
            <a:pPr eaLnBrk="1" hangingPunct="1"/>
            <a:r>
              <a:rPr lang="en-US" sz="1600" b="1"/>
              <a:t>Every leaf is labeled with a </a:t>
            </a:r>
          </a:p>
          <a:p>
            <a:pPr eaLnBrk="1" hangingPunct="1"/>
            <a:r>
              <a:rPr lang="en-US" sz="1600" b="1"/>
              <a:t>terminal symbol.</a:t>
            </a:r>
          </a:p>
          <a:p>
            <a:pPr eaLnBrk="1" hangingPunct="1"/>
            <a:endParaRPr lang="en-US" sz="1600" b="1"/>
          </a:p>
          <a:p>
            <a:pPr eaLnBrk="1" hangingPunct="1"/>
            <a:r>
              <a:rPr lang="en-US" sz="1600" b="1"/>
              <a:t>The generated string is read </a:t>
            </a:r>
            <a:br>
              <a:rPr lang="en-US" sz="1600" b="1"/>
            </a:br>
            <a:r>
              <a:rPr lang="en-US" sz="1600" b="1"/>
              <a:t>left to right</a:t>
            </a:r>
          </a:p>
        </p:txBody>
      </p:sp>
      <p:sp>
        <p:nvSpPr>
          <p:cNvPr id="110617" name="Line 24"/>
          <p:cNvSpPr>
            <a:spLocks noChangeShapeType="1"/>
          </p:cNvSpPr>
          <p:nvPr/>
        </p:nvSpPr>
        <p:spPr bwMode="auto">
          <a:xfrm>
            <a:off x="2362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atin typeface="Arial" charset="0"/>
                <a:ea typeface="MS PGothic" charset="0"/>
              </a:rPr>
              <a:t>Ambiguity</a:t>
            </a:r>
          </a:p>
        </p:txBody>
      </p:sp>
      <p:sp>
        <p:nvSpPr>
          <p:cNvPr id="11161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A grammar that generates a sentence for which there are two or more </a:t>
            </a:r>
          </a:p>
          <a:p>
            <a:pPr marL="0" indent="0" eaLnBrk="1" hangingPunct="1">
              <a:buFontTx/>
              <a:buNone/>
            </a:pPr>
            <a:r>
              <a:rPr lang="en-US" sz="1800" b="1">
                <a:latin typeface="Arial" charset="0"/>
                <a:ea typeface="MS PGothic" charset="0"/>
              </a:rPr>
              <a:t>distinct parse trees is said to be </a:t>
            </a:r>
            <a:r>
              <a:rPr lang="ja-JP" altLang="en-US" sz="1800" b="1">
                <a:latin typeface="Arial" charset="0"/>
                <a:ea typeface="MS PGothic" charset="0"/>
              </a:rPr>
              <a:t>“</a:t>
            </a:r>
            <a:r>
              <a:rPr lang="en-US" altLang="ja-JP" sz="1800" b="1" u="sng">
                <a:latin typeface="Arial" charset="0"/>
                <a:ea typeface="MS PGothic" charset="0"/>
              </a:rPr>
              <a:t>ambiguous</a:t>
            </a:r>
            <a:r>
              <a:rPr lang="ja-JP" altLang="en-US" sz="1800" b="1">
                <a:latin typeface="Arial" charset="0"/>
                <a:ea typeface="MS PGothic" charset="0"/>
              </a:rPr>
              <a:t>”</a:t>
            </a:r>
            <a:endParaRPr lang="en-US" altLang="ja-JP" sz="1800" b="1">
              <a:latin typeface="Arial" charset="0"/>
              <a:ea typeface="MS PGothic" charset="0"/>
            </a:endParaRP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For instance, the following grammar is ambiguous because it generates </a:t>
            </a:r>
          </a:p>
          <a:p>
            <a:pPr marL="0" indent="0" eaLnBrk="1" hangingPunct="1">
              <a:buFontTx/>
              <a:buNone/>
            </a:pPr>
            <a:r>
              <a:rPr lang="en-US" sz="1800" b="1">
                <a:latin typeface="Arial" charset="0"/>
                <a:ea typeface="MS PGothic" charset="0"/>
              </a:rPr>
              <a:t>distinct  parse trees for the expression a := b + c * a</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  &lt;assgn&gt; </a:t>
            </a:r>
            <a:r>
              <a:rPr lang="en-US" sz="1800" b="1">
                <a:latin typeface="Arial" charset="0"/>
                <a:ea typeface="MS PGothic" charset="0"/>
                <a:sym typeface="Wingdings" charset="0"/>
              </a:rPr>
              <a:t> &lt;id&gt; := &lt;expr&gt;</a:t>
            </a:r>
          </a:p>
          <a:p>
            <a:pPr marL="0" indent="0" eaLnBrk="1" hangingPunct="1">
              <a:buFontTx/>
              <a:buNone/>
            </a:pPr>
            <a:r>
              <a:rPr lang="en-US" sz="1800" b="1">
                <a:latin typeface="Arial" charset="0"/>
                <a:ea typeface="MS PGothic" charset="0"/>
                <a:sym typeface="Wingdings" charset="0"/>
              </a:rPr>
              <a:t>  &lt;id&gt;	    a | b | c</a:t>
            </a:r>
          </a:p>
          <a:p>
            <a:pPr marL="0" indent="0" eaLnBrk="1" hangingPunct="1">
              <a:buFontTx/>
              <a:buNone/>
            </a:pPr>
            <a:r>
              <a:rPr lang="en-US" sz="1800" b="1">
                <a:latin typeface="Arial" charset="0"/>
                <a:ea typeface="MS PGothic" charset="0"/>
                <a:sym typeface="Wingdings" charset="0"/>
              </a:rPr>
              <a:t>  &lt;expr&gt;     &lt;expr&gt; + &lt;expr&gt;</a:t>
            </a:r>
          </a:p>
          <a:p>
            <a:pPr marL="0" indent="0" eaLnBrk="1" hangingPunct="1">
              <a:buFontTx/>
              <a:buNone/>
            </a:pPr>
            <a:r>
              <a:rPr lang="en-US" sz="1800" b="1">
                <a:latin typeface="Arial" charset="0"/>
                <a:ea typeface="MS PGothic" charset="0"/>
                <a:sym typeface="Wingdings" charset="0"/>
              </a:rPr>
              <a:t>	     |   &lt;expr&gt; * &lt;expr&gt;</a:t>
            </a:r>
          </a:p>
          <a:p>
            <a:pPr marL="0" indent="0" eaLnBrk="1" hangingPunct="1">
              <a:buFontTx/>
              <a:buNone/>
            </a:pPr>
            <a:r>
              <a:rPr lang="en-US" sz="1800" b="1">
                <a:latin typeface="Arial" charset="0"/>
                <a:ea typeface="MS PGothic" charset="0"/>
                <a:sym typeface="Wingdings" charset="0"/>
              </a:rPr>
              <a:t>	     |   ( &lt;expr&gt; )</a:t>
            </a:r>
          </a:p>
          <a:p>
            <a:pPr marL="0" indent="0" eaLnBrk="1" hangingPunct="1">
              <a:buFontTx/>
              <a:buNone/>
            </a:pPr>
            <a:r>
              <a:rPr lang="en-US" sz="1800" b="1">
                <a:latin typeface="Arial" charset="0"/>
                <a:ea typeface="MS PGothic" charset="0"/>
                <a:sym typeface="Wingdings" charset="0"/>
              </a:rPr>
              <a:t>                   | &lt;id&gt;</a:t>
            </a:r>
            <a:endParaRPr lang="en-US" sz="1800" b="1">
              <a:latin typeface="Arial" charset="0"/>
              <a:ea typeface="MS PGothic" charset="0"/>
            </a:endParaRPr>
          </a:p>
          <a:p>
            <a:pPr marL="0" indent="0">
              <a:buFontTx/>
              <a:buNone/>
            </a:pPr>
            <a:endParaRPr lang="en-US" sz="1800">
              <a:latin typeface="Arial" charset="0"/>
              <a:ea typeface="MS PGothic" charset="0"/>
            </a:endParaRPr>
          </a:p>
        </p:txBody>
      </p:sp>
      <p:sp>
        <p:nvSpPr>
          <p:cNvPr id="1116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D4951E-4738-E642-8541-77E4EE6092CC}" type="datetime1">
              <a:rPr lang="en-US" smtClean="0"/>
              <a:t>11/27/18</a:t>
            </a:fld>
            <a:endParaRPr lang="en-US"/>
          </a:p>
        </p:txBody>
      </p:sp>
      <p:sp>
        <p:nvSpPr>
          <p:cNvPr id="111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1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882992-CBD8-5C4F-A3B7-F98EBE9CDF65}" type="slidenum">
              <a:rPr lang="en-US"/>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atin typeface="Arial" charset="0"/>
                <a:ea typeface="MS PGothic" charset="0"/>
              </a:rPr>
              <a:t>Ambiguous Parse</a:t>
            </a:r>
          </a:p>
        </p:txBody>
      </p:sp>
      <p:sp>
        <p:nvSpPr>
          <p:cNvPr id="1126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906EB1-599A-B643-9973-F29E7AD75E36}" type="datetime1">
              <a:rPr lang="en-US" smtClean="0"/>
              <a:t>11/27/18</a:t>
            </a:fld>
            <a:endParaRPr lang="en-US"/>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01CAC9-A1EE-A449-8B68-F8EE6B3246DF}" type="slidenum">
              <a:rPr lang="en-US"/>
              <a:pPr/>
              <a:t>163</a:t>
            </a:fld>
            <a:endParaRPr lang="en-US"/>
          </a:p>
        </p:txBody>
      </p:sp>
      <p:sp>
        <p:nvSpPr>
          <p:cNvPr id="112646" name="Text Box 59"/>
          <p:cNvSpPr txBox="1">
            <a:spLocks noChangeArrowheads="1"/>
          </p:cNvSpPr>
          <p:nvPr/>
        </p:nvSpPr>
        <p:spPr bwMode="auto">
          <a:xfrm>
            <a:off x="152400" y="4699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000" b="1">
                <a:solidFill>
                  <a:srgbClr val="0000FF"/>
                </a:solidFill>
              </a:rPr>
              <a:t>This grammar generates two parse trees  for the same expression.</a:t>
            </a:r>
          </a:p>
          <a:p>
            <a:pPr algn="ctr" eaLnBrk="1" hangingPunct="1"/>
            <a:endParaRPr lang="en-US" sz="2000" b="1">
              <a:solidFill>
                <a:srgbClr val="0000FF"/>
              </a:solidFill>
            </a:endParaRPr>
          </a:p>
          <a:p>
            <a:pPr eaLnBrk="1" hangingPunct="1"/>
            <a:r>
              <a:rPr lang="en-US" sz="2000" b="1">
                <a:solidFill>
                  <a:srgbClr val="0000FF"/>
                </a:solidFill>
              </a:rPr>
              <a:t>If a language structure has more than one parse tree, </a:t>
            </a:r>
            <a:br>
              <a:rPr lang="en-US" sz="2000" b="1">
                <a:solidFill>
                  <a:srgbClr val="0000FF"/>
                </a:solidFill>
              </a:rPr>
            </a:br>
            <a:r>
              <a:rPr lang="en-US" sz="2000" b="1">
                <a:solidFill>
                  <a:srgbClr val="0000FF"/>
                </a:solidFill>
              </a:rPr>
              <a:t>the meaning of the structure cannot be determined uniquely.</a:t>
            </a:r>
            <a:r>
              <a:rPr lang="en-US">
                <a:solidFill>
                  <a:srgbClr val="0000FF"/>
                </a:solidFill>
              </a:rPr>
              <a:t>  </a:t>
            </a:r>
          </a:p>
        </p:txBody>
      </p:sp>
      <p:sp>
        <p:nvSpPr>
          <p:cNvPr id="112647" name="Text Box 23"/>
          <p:cNvSpPr txBox="1">
            <a:spLocks noChangeArrowheads="1"/>
          </p:cNvSpPr>
          <p:nvPr/>
        </p:nvSpPr>
        <p:spPr bwMode="auto">
          <a:xfrm>
            <a:off x="457200" y="1447800"/>
            <a:ext cx="3717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           &lt;expr&gt;</a:t>
            </a:r>
          </a:p>
          <a:p>
            <a:pPr eaLnBrk="1" hangingPunct="1"/>
            <a:endParaRPr lang="en-US" sz="1200" b="1"/>
          </a:p>
          <a:p>
            <a:pPr eaLnBrk="1" hangingPunct="1"/>
            <a:endParaRPr lang="en-US" sz="1200" b="1"/>
          </a:p>
          <a:p>
            <a:pPr eaLnBrk="1" hangingPunct="1"/>
            <a:r>
              <a:rPr lang="en-US" sz="1200" b="1"/>
              <a:t>	       &lt;id&gt;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B	      &lt;id&gt;	       &lt;id&gt;</a:t>
            </a:r>
          </a:p>
          <a:p>
            <a:pPr eaLnBrk="1" hangingPunct="1"/>
            <a:endParaRPr lang="en-US" sz="1200" b="1"/>
          </a:p>
          <a:p>
            <a:pPr eaLnBrk="1" hangingPunct="1"/>
            <a:endParaRPr lang="en-US" sz="1200" b="1"/>
          </a:p>
          <a:p>
            <a:pPr eaLnBrk="1" hangingPunct="1"/>
            <a:r>
              <a:rPr lang="en-US" sz="1200" b="1"/>
              <a:t>		        C	         A</a:t>
            </a:r>
          </a:p>
        </p:txBody>
      </p:sp>
      <p:sp>
        <p:nvSpPr>
          <p:cNvPr id="112648" name="Line 25"/>
          <p:cNvSpPr>
            <a:spLocks noChangeShapeType="1"/>
          </p:cNvSpPr>
          <p:nvPr/>
        </p:nvSpPr>
        <p:spPr bwMode="auto">
          <a:xfrm flipH="1">
            <a:off x="10668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9" name="Line 26"/>
          <p:cNvSpPr>
            <a:spLocks noChangeShapeType="1"/>
          </p:cNvSpPr>
          <p:nvPr/>
        </p:nvSpPr>
        <p:spPr bwMode="auto">
          <a:xfrm>
            <a:off x="19812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27"/>
          <p:cNvSpPr>
            <a:spLocks noChangeShapeType="1"/>
          </p:cNvSpPr>
          <p:nvPr/>
        </p:nvSpPr>
        <p:spPr bwMode="auto">
          <a:xfrm>
            <a:off x="16002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28"/>
          <p:cNvSpPr>
            <a:spLocks noChangeShapeType="1"/>
          </p:cNvSpPr>
          <p:nvPr/>
        </p:nvSpPr>
        <p:spPr bwMode="auto">
          <a:xfrm flipH="1">
            <a:off x="1828800" y="2286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2" name="Line 29"/>
          <p:cNvSpPr>
            <a:spLocks noChangeShapeType="1"/>
          </p:cNvSpPr>
          <p:nvPr/>
        </p:nvSpPr>
        <p:spPr bwMode="auto">
          <a:xfrm>
            <a:off x="26670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3" name="Line 30"/>
          <p:cNvSpPr>
            <a:spLocks noChangeShapeType="1"/>
          </p:cNvSpPr>
          <p:nvPr/>
        </p:nvSpPr>
        <p:spPr bwMode="auto">
          <a:xfrm>
            <a:off x="24384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4" name="Line 31"/>
          <p:cNvSpPr>
            <a:spLocks noChangeShapeType="1"/>
          </p:cNvSpPr>
          <p:nvPr/>
        </p:nvSpPr>
        <p:spPr bwMode="auto">
          <a:xfrm>
            <a:off x="19050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5" name="Line 32"/>
          <p:cNvSpPr>
            <a:spLocks noChangeShapeType="1"/>
          </p:cNvSpPr>
          <p:nvPr/>
        </p:nvSpPr>
        <p:spPr bwMode="auto">
          <a:xfrm>
            <a:off x="19050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6" name="Line 33"/>
          <p:cNvSpPr>
            <a:spLocks noChangeShapeType="1"/>
          </p:cNvSpPr>
          <p:nvPr/>
        </p:nvSpPr>
        <p:spPr bwMode="auto">
          <a:xfrm>
            <a:off x="27432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7" name="Line 34"/>
          <p:cNvSpPr>
            <a:spLocks noChangeShapeType="1"/>
          </p:cNvSpPr>
          <p:nvPr/>
        </p:nvSpPr>
        <p:spPr bwMode="auto">
          <a:xfrm>
            <a:off x="27432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8" name="Line 35"/>
          <p:cNvSpPr>
            <a:spLocks noChangeShapeType="1"/>
          </p:cNvSpPr>
          <p:nvPr/>
        </p:nvSpPr>
        <p:spPr bwMode="auto">
          <a:xfrm>
            <a:off x="3733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9" name="Line 36"/>
          <p:cNvSpPr>
            <a:spLocks noChangeShapeType="1"/>
          </p:cNvSpPr>
          <p:nvPr/>
        </p:nvSpPr>
        <p:spPr bwMode="auto">
          <a:xfrm>
            <a:off x="3733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0" name="Line 37"/>
          <p:cNvSpPr>
            <a:spLocks noChangeShapeType="1"/>
          </p:cNvSpPr>
          <p:nvPr/>
        </p:nvSpPr>
        <p:spPr bwMode="auto">
          <a:xfrm flipH="1">
            <a:off x="27432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1" name="Line 38"/>
          <p:cNvSpPr>
            <a:spLocks noChangeShapeType="1"/>
          </p:cNvSpPr>
          <p:nvPr/>
        </p:nvSpPr>
        <p:spPr bwMode="auto">
          <a:xfrm>
            <a:off x="3276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2" name="Line 39"/>
          <p:cNvSpPr>
            <a:spLocks noChangeShapeType="1"/>
          </p:cNvSpPr>
          <p:nvPr/>
        </p:nvSpPr>
        <p:spPr bwMode="auto">
          <a:xfrm>
            <a:off x="34290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3" name="Line 41"/>
          <p:cNvSpPr>
            <a:spLocks noChangeShapeType="1"/>
          </p:cNvSpPr>
          <p:nvPr/>
        </p:nvSpPr>
        <p:spPr bwMode="auto">
          <a:xfrm>
            <a:off x="9144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24"/>
          <p:cNvSpPr txBox="1">
            <a:spLocks noChangeArrowheads="1"/>
          </p:cNvSpPr>
          <p:nvPr/>
        </p:nvSpPr>
        <p:spPr bwMode="auto">
          <a:xfrm>
            <a:off x="4775200" y="1447800"/>
            <a:ext cx="31845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&lt;expr&gt;       +      &lt;expr&gt;             &lt;id&gt;</a:t>
            </a:r>
          </a:p>
          <a:p>
            <a:pPr eaLnBrk="1" hangingPunct="1"/>
            <a:endParaRPr lang="en-US" sz="1200" b="1"/>
          </a:p>
          <a:p>
            <a:pPr eaLnBrk="1" hangingPunct="1"/>
            <a:endParaRPr lang="en-US" sz="1200" b="1"/>
          </a:p>
          <a:p>
            <a:pPr eaLnBrk="1" hangingPunct="1"/>
            <a:r>
              <a:rPr lang="en-US" sz="1200" b="1"/>
              <a:t>              &lt;id&gt;                  &lt;id&gt;	A</a:t>
            </a:r>
          </a:p>
          <a:p>
            <a:pPr eaLnBrk="1" hangingPunct="1"/>
            <a:endParaRPr lang="en-US" sz="1200" b="1"/>
          </a:p>
          <a:p>
            <a:pPr eaLnBrk="1" hangingPunct="1"/>
            <a:endParaRPr lang="en-US" sz="1200" b="1"/>
          </a:p>
          <a:p>
            <a:pPr eaLnBrk="1" hangingPunct="1"/>
            <a:r>
              <a:rPr lang="en-US" sz="1200" b="1"/>
              <a:t>                 B	                     C</a:t>
            </a:r>
          </a:p>
        </p:txBody>
      </p:sp>
      <p:sp>
        <p:nvSpPr>
          <p:cNvPr id="112665" name="Line 42"/>
          <p:cNvSpPr>
            <a:spLocks noChangeShapeType="1"/>
          </p:cNvSpPr>
          <p:nvPr/>
        </p:nvSpPr>
        <p:spPr bwMode="auto">
          <a:xfrm>
            <a:off x="52578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6" name="Line 43"/>
          <p:cNvSpPr>
            <a:spLocks noChangeShapeType="1"/>
          </p:cNvSpPr>
          <p:nvPr/>
        </p:nvSpPr>
        <p:spPr bwMode="auto">
          <a:xfrm>
            <a:off x="56388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7" name="Line 44"/>
          <p:cNvSpPr>
            <a:spLocks noChangeShapeType="1"/>
          </p:cNvSpPr>
          <p:nvPr/>
        </p:nvSpPr>
        <p:spPr bwMode="auto">
          <a:xfrm>
            <a:off x="67056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8" name="Line 45"/>
          <p:cNvSpPr>
            <a:spLocks noChangeShapeType="1"/>
          </p:cNvSpPr>
          <p:nvPr/>
        </p:nvSpPr>
        <p:spPr bwMode="auto">
          <a:xfrm>
            <a:off x="76962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9" name="Line 46"/>
          <p:cNvSpPr>
            <a:spLocks noChangeShapeType="1"/>
          </p:cNvSpPr>
          <p:nvPr/>
        </p:nvSpPr>
        <p:spPr bwMode="auto">
          <a:xfrm flipH="1">
            <a:off x="54102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0" name="Line 47"/>
          <p:cNvSpPr>
            <a:spLocks noChangeShapeType="1"/>
          </p:cNvSpPr>
          <p:nvPr/>
        </p:nvSpPr>
        <p:spPr bwMode="auto">
          <a:xfrm>
            <a:off x="59436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1" name="Line 48"/>
          <p:cNvSpPr>
            <a:spLocks noChangeShapeType="1"/>
          </p:cNvSpPr>
          <p:nvPr/>
        </p:nvSpPr>
        <p:spPr bwMode="auto">
          <a:xfrm>
            <a:off x="63246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2" name="Line 49"/>
          <p:cNvSpPr>
            <a:spLocks noChangeShapeType="1"/>
          </p:cNvSpPr>
          <p:nvPr/>
        </p:nvSpPr>
        <p:spPr bwMode="auto">
          <a:xfrm flipH="1">
            <a:off x="61722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50"/>
          <p:cNvSpPr>
            <a:spLocks noChangeShapeType="1"/>
          </p:cNvSpPr>
          <p:nvPr/>
        </p:nvSpPr>
        <p:spPr bwMode="auto">
          <a:xfrm>
            <a:off x="7086600" y="22860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51"/>
          <p:cNvSpPr>
            <a:spLocks noChangeShapeType="1"/>
          </p:cNvSpPr>
          <p:nvPr/>
        </p:nvSpPr>
        <p:spPr bwMode="auto">
          <a:xfrm>
            <a:off x="68580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52"/>
          <p:cNvSpPr>
            <a:spLocks noChangeShapeType="1"/>
          </p:cNvSpPr>
          <p:nvPr/>
        </p:nvSpPr>
        <p:spPr bwMode="auto">
          <a:xfrm>
            <a:off x="61722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53"/>
          <p:cNvSpPr>
            <a:spLocks noChangeShapeType="1"/>
          </p:cNvSpPr>
          <p:nvPr/>
        </p:nvSpPr>
        <p:spPr bwMode="auto">
          <a:xfrm>
            <a:off x="5638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54"/>
          <p:cNvSpPr>
            <a:spLocks noChangeShapeType="1"/>
          </p:cNvSpPr>
          <p:nvPr/>
        </p:nvSpPr>
        <p:spPr bwMode="auto">
          <a:xfrm>
            <a:off x="6705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8" name="Line 55"/>
          <p:cNvSpPr>
            <a:spLocks noChangeShapeType="1"/>
          </p:cNvSpPr>
          <p:nvPr/>
        </p:nvSpPr>
        <p:spPr bwMode="auto">
          <a:xfrm>
            <a:off x="7696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79" name="Line 56"/>
          <p:cNvSpPr>
            <a:spLocks noChangeShapeType="1"/>
          </p:cNvSpPr>
          <p:nvPr/>
        </p:nvSpPr>
        <p:spPr bwMode="auto">
          <a:xfrm flipH="1">
            <a:off x="56388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0" name="Line 57"/>
          <p:cNvSpPr>
            <a:spLocks noChangeShapeType="1"/>
          </p:cNvSpPr>
          <p:nvPr/>
        </p:nvSpPr>
        <p:spPr bwMode="auto">
          <a:xfrm>
            <a:off x="6477000" y="28956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atin typeface="Arial" charset="0"/>
                <a:ea typeface="MS PGothic" charset="0"/>
              </a:rPr>
              <a:t>Precedence</a:t>
            </a:r>
          </a:p>
        </p:txBody>
      </p:sp>
      <p:sp>
        <p:nvSpPr>
          <p:cNvPr id="1136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8DCA4C-8358-754A-BFFD-2844C469EA52}" type="datetime1">
              <a:rPr lang="en-US" smtClean="0"/>
              <a:t>11/27/18</a:t>
            </a:fld>
            <a:endParaRPr lang="en-US"/>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C9520-C40B-A340-B9FB-FB624940A88B}" type="slidenum">
              <a:rPr lang="en-US"/>
              <a:pPr/>
              <a:t>164</a:t>
            </a:fld>
            <a:endParaRPr lang="en-US"/>
          </a:p>
        </p:txBody>
      </p:sp>
      <p:sp>
        <p:nvSpPr>
          <p:cNvPr id="113670" name="Text Box 25"/>
          <p:cNvSpPr txBox="1">
            <a:spLocks noChangeArrowheads="1"/>
          </p:cNvSpPr>
          <p:nvPr/>
        </p:nvSpPr>
        <p:spPr bwMode="auto">
          <a:xfrm>
            <a:off x="593725" y="1484313"/>
            <a:ext cx="74961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a:t>Operator precedence:</a:t>
            </a:r>
          </a:p>
          <a:p>
            <a:pPr eaLnBrk="1" hangingPunct="1"/>
            <a:r>
              <a:rPr lang="en-US" sz="1600" b="1"/>
              <a:t>If an operator is generated lower in the parse tree, it indicates that the </a:t>
            </a:r>
          </a:p>
          <a:p>
            <a:pPr eaLnBrk="1" hangingPunct="1"/>
            <a:r>
              <a:rPr lang="en-US" sz="1600" b="1"/>
              <a:t>operator has precedence over the operator generated higher up in the tree.</a:t>
            </a:r>
          </a:p>
          <a:p>
            <a:pPr eaLnBrk="1" hangingPunct="1"/>
            <a:endParaRPr lang="en-US" sz="1600" b="1"/>
          </a:p>
          <a:p>
            <a:pPr eaLnBrk="1" hangingPunct="1"/>
            <a:r>
              <a:rPr lang="en-US" sz="1600" b="1"/>
              <a:t>An unambiguous grammar for expressions:</a:t>
            </a:r>
          </a:p>
          <a:p>
            <a:pPr eaLnBrk="1" hangingPunct="1"/>
            <a:endParaRPr lang="en-US" sz="1600" b="1"/>
          </a:p>
          <a:p>
            <a:pPr eaLnBrk="1" hangingPunct="1"/>
            <a:r>
              <a:rPr lang="en-US" b="1"/>
              <a:t> &lt;assign&gt; </a:t>
            </a:r>
            <a:r>
              <a:rPr lang="en-US" b="1">
                <a:sym typeface="Wingdings" charset="0"/>
              </a:rPr>
              <a:t> &lt;id&gt; := &lt;expr&gt;</a:t>
            </a:r>
          </a:p>
          <a:p>
            <a:pPr eaLnBrk="1" hangingPunct="1"/>
            <a:r>
              <a:rPr lang="en-US" b="1">
                <a:sym typeface="Wingdings" charset="0"/>
              </a:rPr>
              <a:t>  &lt;id&gt;	    a | b | c</a:t>
            </a:r>
          </a:p>
          <a:p>
            <a:pPr eaLnBrk="1" hangingPunct="1"/>
            <a:r>
              <a:rPr lang="en-US" b="1">
                <a:sym typeface="Wingdings" charset="0"/>
              </a:rPr>
              <a:t>  &lt;expr&gt;     &lt;expr&gt; + &lt;term&gt;</a:t>
            </a:r>
          </a:p>
          <a:p>
            <a:pPr eaLnBrk="1" hangingPunct="1"/>
            <a:r>
              <a:rPr lang="en-US" b="1">
                <a:sym typeface="Wingdings" charset="0"/>
              </a:rPr>
              <a:t>	     |  &lt;term&gt; </a:t>
            </a:r>
          </a:p>
          <a:p>
            <a:pPr eaLnBrk="1" hangingPunct="1"/>
            <a:r>
              <a:rPr lang="en-US" b="1">
                <a:sym typeface="Wingdings" charset="0"/>
              </a:rPr>
              <a:t>  &lt;term&gt;     &lt;term&gt; * &lt;factor&gt;</a:t>
            </a:r>
          </a:p>
          <a:p>
            <a:pPr eaLnBrk="1" hangingPunct="1"/>
            <a:r>
              <a:rPr lang="en-US" b="1">
                <a:sym typeface="Wingdings" charset="0"/>
              </a:rPr>
              <a:t>	     |   &lt;factor&gt;</a:t>
            </a:r>
          </a:p>
          <a:p>
            <a:pPr eaLnBrk="1" hangingPunct="1"/>
            <a:r>
              <a:rPr lang="en-US" b="1">
                <a:sym typeface="Wingdings" charset="0"/>
              </a:rPr>
              <a:t>  &lt;factor&gt;    ( &lt;expr&gt; )</a:t>
            </a:r>
          </a:p>
          <a:p>
            <a:pPr eaLnBrk="1" hangingPunct="1"/>
            <a:r>
              <a:rPr lang="en-US" b="1">
                <a:sym typeface="Wingdings" charset="0"/>
              </a:rPr>
              <a:t>                    | &lt;id&gt;</a:t>
            </a:r>
            <a:endParaRPr lang="en-US" b="1"/>
          </a:p>
          <a:p>
            <a:pPr eaLnBrk="1" hangingPunct="1"/>
            <a:endParaRPr lang="en-US"/>
          </a:p>
          <a:p>
            <a:pPr eaLnBrk="1" hangingPunct="1"/>
            <a:r>
              <a:rPr lang="en-US" sz="1600"/>
              <a:t> </a:t>
            </a:r>
          </a:p>
        </p:txBody>
      </p:sp>
      <p:sp>
        <p:nvSpPr>
          <p:cNvPr id="113671" name="Text Box 26"/>
          <p:cNvSpPr txBox="1">
            <a:spLocks noChangeArrowheads="1"/>
          </p:cNvSpPr>
          <p:nvPr/>
        </p:nvSpPr>
        <p:spPr bwMode="auto">
          <a:xfrm>
            <a:off x="4876800" y="3276600"/>
            <a:ext cx="3989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solidFill>
                  <a:srgbClr val="0000FF"/>
                </a:solidFill>
              </a:rPr>
              <a:t>This grammar indicates the usual </a:t>
            </a:r>
          </a:p>
          <a:p>
            <a:pPr eaLnBrk="1" hangingPunct="1"/>
            <a:r>
              <a:rPr lang="en-US" sz="1600" b="1">
                <a:solidFill>
                  <a:srgbClr val="0000FF"/>
                </a:solidFill>
              </a:rPr>
              <a:t>precedence order of multiplication and </a:t>
            </a:r>
          </a:p>
          <a:p>
            <a:pPr eaLnBrk="1" hangingPunct="1"/>
            <a:r>
              <a:rPr lang="en-US" sz="1600" b="1">
                <a:solidFill>
                  <a:srgbClr val="0000FF"/>
                </a:solidFill>
              </a:rPr>
              <a:t>addition operators.</a:t>
            </a:r>
          </a:p>
          <a:p>
            <a:pPr eaLnBrk="1" hangingPunct="1"/>
            <a:endParaRPr lang="en-US" sz="1600" b="1">
              <a:solidFill>
                <a:srgbClr val="0000FF"/>
              </a:solidFill>
            </a:endParaRPr>
          </a:p>
          <a:p>
            <a:pPr eaLnBrk="1" hangingPunct="1"/>
            <a:r>
              <a:rPr lang="en-US" sz="1600" b="1">
                <a:solidFill>
                  <a:srgbClr val="0000FF"/>
                </a:solidFill>
              </a:rPr>
              <a:t>This grammar generates unique parse</a:t>
            </a:r>
          </a:p>
          <a:p>
            <a:pPr eaLnBrk="1" hangingPunct="1"/>
            <a:r>
              <a:rPr lang="en-US" sz="1600" b="1">
                <a:solidFill>
                  <a:srgbClr val="0000FF"/>
                </a:solidFill>
              </a:rPr>
              <a:t>trees independently of doing a </a:t>
            </a:r>
          </a:p>
          <a:p>
            <a:pPr eaLnBrk="1" hangingPunct="1"/>
            <a:r>
              <a:rPr lang="en-US" sz="1600" b="1">
                <a:solidFill>
                  <a:srgbClr val="0000FF"/>
                </a:solidFill>
              </a:rPr>
              <a:t>rightmost or leftmost derivation </a:t>
            </a:r>
          </a:p>
          <a:p>
            <a:pPr eaLnBrk="1" hangingPunct="1"/>
            <a:endParaRPr lang="en-US" sz="1600" b="1">
              <a:solidFill>
                <a:srgbClr val="0000FF"/>
              </a:solidFill>
            </a:endParaRPr>
          </a:p>
          <a:p>
            <a:pPr eaLnBrk="1" hangingPunct="1"/>
            <a:r>
              <a:rPr lang="en-US" sz="1600" b="1">
                <a:solidFill>
                  <a:srgbClr val="0000FF"/>
                </a:solidFill>
              </a:rPr>
              <a:t>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atin typeface="Arial" charset="0"/>
                <a:ea typeface="MS PGothic" charset="0"/>
              </a:rPr>
              <a:t>Left (right)most Derivations</a:t>
            </a:r>
          </a:p>
        </p:txBody>
      </p:sp>
      <p:sp>
        <p:nvSpPr>
          <p:cNvPr id="1146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9ECA5E-A1E6-3349-87F7-B9FB1CEA7EB0}" type="datetime1">
              <a:rPr lang="en-US" smtClean="0"/>
              <a:t>11/27/18</a:t>
            </a:fld>
            <a:endParaRPr lang="en-US"/>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9A1559-B455-E444-B219-CAFD202673CE}" type="slidenum">
              <a:rPr lang="en-US"/>
              <a:pPr/>
              <a:t>165</a:t>
            </a:fld>
            <a:endParaRPr lang="en-US"/>
          </a:p>
        </p:txBody>
      </p:sp>
      <p:sp>
        <p:nvSpPr>
          <p:cNvPr id="114694" name="Text Box 6"/>
          <p:cNvSpPr txBox="1">
            <a:spLocks noChangeArrowheads="1"/>
          </p:cNvSpPr>
          <p:nvPr/>
        </p:nvSpPr>
        <p:spPr bwMode="auto">
          <a:xfrm>
            <a:off x="4114800" y="16002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Rightmost derivation:</a:t>
            </a:r>
          </a:p>
          <a:p>
            <a:pPr eaLnBrk="1" hangingPunct="1"/>
            <a:r>
              <a:rPr lang="en-US" sz="1600" b="1"/>
              <a:t> &lt;assgn&gt;  </a:t>
            </a:r>
            <a:r>
              <a:rPr lang="en-US" sz="1600" b="1">
                <a:sym typeface="Symbol" charset="0"/>
              </a:rPr>
              <a:t></a:t>
            </a:r>
            <a:r>
              <a:rPr lang="en-US" sz="1600" b="1">
                <a:sym typeface="Wingdings" charset="0"/>
              </a:rPr>
              <a:t> &lt;id&gt; := &lt;expr&gt;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*&lt;factor&gt;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*&lt;id&gt;</a:t>
            </a:r>
            <a:r>
              <a:rPr lang="en-US">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&lt;term&gt; *  a</a:t>
            </a:r>
            <a:r>
              <a:rPr lang="en-US" sz="1600">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&lt;factor&gt; *  a</a:t>
            </a:r>
          </a:p>
          <a:p>
            <a:pPr eaLnBrk="1" hangingPunct="1"/>
            <a:r>
              <a:rPr lang="en-US" sz="1600" b="1">
                <a:sym typeface="Wingdings" charset="0"/>
              </a:rPr>
              <a:t>	 </a:t>
            </a:r>
            <a:r>
              <a:rPr lang="en-US" sz="1600" b="1">
                <a:sym typeface="Symbol" charset="0"/>
              </a:rPr>
              <a:t></a:t>
            </a:r>
            <a:r>
              <a:rPr lang="en-US" sz="1600" b="1">
                <a:sym typeface="Wingdings" charset="0"/>
              </a:rPr>
              <a:t> &lt;id&gt; := &lt;expr&gt; + &lt;id&gt; *  a</a:t>
            </a:r>
          </a:p>
          <a:p>
            <a:pPr eaLnBrk="1" hangingPunct="1"/>
            <a:r>
              <a:rPr lang="en-US" sz="1600" b="1">
                <a:sym typeface="Wingdings" charset="0"/>
              </a:rPr>
              <a:t>	 </a:t>
            </a:r>
            <a:r>
              <a:rPr lang="en-US" sz="1600" b="1">
                <a:sym typeface="Symbol" charset="0"/>
              </a:rPr>
              <a:t></a:t>
            </a:r>
            <a:r>
              <a:rPr lang="en-US" sz="1600" b="1">
                <a:sym typeface="Wingdings" charset="0"/>
              </a:rPr>
              <a:t> &lt;id&gt; := &lt;expr&gt; + c  *  a</a:t>
            </a:r>
            <a:r>
              <a:rPr lang="en-US" sz="1600">
                <a:sym typeface="Wingdings" charset="0"/>
              </a:rPr>
              <a:t> </a:t>
            </a:r>
            <a:endParaRPr lang="en-US" sz="1600" b="1">
              <a:sym typeface="Wingdings" charset="0"/>
            </a:endParaRPr>
          </a:p>
          <a:p>
            <a:pPr eaLnBrk="1" hangingPunct="1"/>
            <a:r>
              <a:rPr lang="en-US" b="1">
                <a:sym typeface="Wingdings" charset="0"/>
              </a:rPr>
              <a:t>	 </a:t>
            </a:r>
            <a:r>
              <a:rPr lang="en-US" sz="1600" b="1">
                <a:sym typeface="Symbol" charset="0"/>
              </a:rPr>
              <a:t></a:t>
            </a:r>
            <a:r>
              <a:rPr lang="en-US" sz="1600" b="1">
                <a:sym typeface="Wingdings" charset="0"/>
              </a:rPr>
              <a:t> &lt;id&gt; := &lt;term&gt;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&lt;factor&gt; + c  *  a </a:t>
            </a:r>
          </a:p>
          <a:p>
            <a:pPr eaLnBrk="1" hangingPunct="1"/>
            <a:r>
              <a:rPr lang="en-US" sz="1600" b="1">
                <a:sym typeface="Wingdings" charset="0"/>
              </a:rPr>
              <a:t>	 </a:t>
            </a:r>
            <a:r>
              <a:rPr lang="en-US" sz="1600" b="1">
                <a:sym typeface="Symbol" charset="0"/>
              </a:rPr>
              <a:t></a:t>
            </a:r>
            <a:r>
              <a:rPr lang="en-US" sz="1600" b="1">
                <a:sym typeface="Wingdings" charset="0"/>
              </a:rPr>
              <a:t> &lt;id&gt; := &lt;id&gt;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b + c  * a</a:t>
            </a:r>
          </a:p>
          <a:p>
            <a:pPr eaLnBrk="1" hangingPunct="1"/>
            <a:r>
              <a:rPr lang="en-US" sz="1600" b="1">
                <a:sym typeface="Wingdings" charset="0"/>
              </a:rPr>
              <a:t>	 </a:t>
            </a:r>
            <a:r>
              <a:rPr lang="en-US" sz="1600" b="1">
                <a:sym typeface="Symbol" charset="0"/>
              </a:rPr>
              <a:t></a:t>
            </a:r>
            <a:r>
              <a:rPr lang="en-US" sz="1600" b="1">
                <a:sym typeface="Wingdings" charset="0"/>
              </a:rPr>
              <a:t> a := b +   c  *  a</a:t>
            </a:r>
            <a:endParaRPr lang="en-US" b="1">
              <a:sym typeface="Wingdings" charset="0"/>
            </a:endParaRPr>
          </a:p>
        </p:txBody>
      </p:sp>
      <p:sp>
        <p:nvSpPr>
          <p:cNvPr id="114695" name="Line 7"/>
          <p:cNvSpPr>
            <a:spLocks noChangeShapeType="1"/>
          </p:cNvSpPr>
          <p:nvPr/>
        </p:nvSpPr>
        <p:spPr bwMode="auto">
          <a:xfrm>
            <a:off x="4114800" y="1447800"/>
            <a:ext cx="76200" cy="40386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6" name="Text Box 4"/>
          <p:cNvSpPr txBox="1">
            <a:spLocks noChangeArrowheads="1"/>
          </p:cNvSpPr>
          <p:nvPr/>
        </p:nvSpPr>
        <p:spPr bwMode="auto">
          <a:xfrm>
            <a:off x="152400" y="1636713"/>
            <a:ext cx="4038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Leftmost derivation:</a:t>
            </a:r>
          </a:p>
          <a:p>
            <a:pPr eaLnBrk="1" hangingPunct="1"/>
            <a:r>
              <a:rPr lang="en-US" sz="1600" b="1"/>
              <a:t> &lt;assgn&gt; </a:t>
            </a:r>
            <a:r>
              <a:rPr lang="en-US" sz="1600" b="1">
                <a:sym typeface="Wingdings" charset="0"/>
              </a:rPr>
              <a:t> &lt;id&gt; := &lt;expr&gt;	       </a:t>
            </a:r>
          </a:p>
          <a:p>
            <a:pPr eaLnBrk="1" hangingPunct="1"/>
            <a:r>
              <a:rPr lang="en-US" sz="1600" b="1">
                <a:sym typeface="Wingdings" charset="0"/>
              </a:rPr>
              <a:t> 	  a := &lt;expr&gt;		       </a:t>
            </a:r>
          </a:p>
          <a:p>
            <a:pPr eaLnBrk="1" hangingPunct="1"/>
            <a:r>
              <a:rPr lang="en-US" sz="1600" b="1">
                <a:sym typeface="Wingdings" charset="0"/>
              </a:rPr>
              <a:t> 	  a := &lt;expr&gt; + &lt;term&gt;	       </a:t>
            </a:r>
          </a:p>
          <a:p>
            <a:pPr eaLnBrk="1" hangingPunct="1"/>
            <a:r>
              <a:rPr lang="en-US" sz="1600" b="1">
                <a:sym typeface="Wingdings" charset="0"/>
              </a:rPr>
              <a:t>	  a := &lt;term&gt; + &lt;term&gt;	       </a:t>
            </a:r>
          </a:p>
          <a:p>
            <a:pPr eaLnBrk="1" hangingPunct="1"/>
            <a:r>
              <a:rPr lang="en-US" sz="1600" b="1">
                <a:sym typeface="Wingdings" charset="0"/>
              </a:rPr>
              <a:t>	  a := &lt;factor&gt; + &lt;term&gt;</a:t>
            </a:r>
          </a:p>
          <a:p>
            <a:pPr eaLnBrk="1" hangingPunct="1"/>
            <a:r>
              <a:rPr lang="en-US" sz="1600" b="1">
                <a:sym typeface="Wingdings" charset="0"/>
              </a:rPr>
              <a:t>	  a := &lt;id&gt; + &lt;term&gt;</a:t>
            </a:r>
          </a:p>
          <a:p>
            <a:pPr eaLnBrk="1" hangingPunct="1"/>
            <a:r>
              <a:rPr lang="en-US" sz="1600" b="1">
                <a:sym typeface="Wingdings" charset="0"/>
              </a:rPr>
              <a:t>	  a := b + &lt;term&gt;    </a:t>
            </a:r>
          </a:p>
          <a:p>
            <a:pPr eaLnBrk="1" hangingPunct="1"/>
            <a:r>
              <a:rPr lang="en-US" sz="1600" b="1">
                <a:sym typeface="Wingdings" charset="0"/>
              </a:rPr>
              <a:t>	  a := b + &lt;term&gt; *&lt;factor&gt;       </a:t>
            </a:r>
          </a:p>
          <a:p>
            <a:pPr eaLnBrk="1" hangingPunct="1"/>
            <a:r>
              <a:rPr lang="en-US" sz="1600" b="1">
                <a:sym typeface="Wingdings" charset="0"/>
              </a:rPr>
              <a:t>	  a := b + &lt;factor&gt; * &lt;factor&gt; 	  a := b + &lt;id&gt; * &lt;factor&gt;</a:t>
            </a:r>
          </a:p>
          <a:p>
            <a:pPr eaLnBrk="1" hangingPunct="1"/>
            <a:r>
              <a:rPr lang="en-US" sz="1600" b="1">
                <a:sym typeface="Wingdings" charset="0"/>
              </a:rPr>
              <a:t> 	  a := b +   c  * &lt;factor&gt;</a:t>
            </a:r>
          </a:p>
          <a:p>
            <a:pPr eaLnBrk="1" hangingPunct="1"/>
            <a:r>
              <a:rPr lang="en-US" sz="1600" b="1">
                <a:sym typeface="Wingdings" charset="0"/>
              </a:rPr>
              <a:t>	  a := b +   c  * &lt;id&gt;</a:t>
            </a:r>
          </a:p>
          <a:p>
            <a:pPr eaLnBrk="1" hangingPunct="1"/>
            <a:r>
              <a:rPr lang="en-US" sz="1600" b="1">
                <a:sym typeface="Wingdings" charset="0"/>
              </a:rPr>
              <a:t>	  a := b +   c  *   a</a:t>
            </a:r>
            <a:r>
              <a:rPr lang="en-US" b="1">
                <a:sym typeface="Wingdings" charset="0"/>
              </a:rPr>
              <a:t>	     </a:t>
            </a:r>
            <a:endParaRPr lang="en-US" sz="16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atin typeface="Arial" charset="0"/>
                <a:ea typeface="MS PGothic" charset="0"/>
              </a:rPr>
              <a:t>Ambiguity Test</a:t>
            </a:r>
          </a:p>
        </p:txBody>
      </p:sp>
      <p:sp>
        <p:nvSpPr>
          <p:cNvPr id="115715" name="Content Placeholder 2"/>
          <p:cNvSpPr>
            <a:spLocks noGrp="1"/>
          </p:cNvSpPr>
          <p:nvPr>
            <p:ph idx="1"/>
          </p:nvPr>
        </p:nvSpPr>
        <p:spPr/>
        <p:txBody>
          <a:bodyPr/>
          <a:lstStyle/>
          <a:p>
            <a:r>
              <a:rPr lang="en-US" sz="2800">
                <a:latin typeface="Arial" charset="0"/>
                <a:ea typeface="MS PGothic" charset="0"/>
              </a:rPr>
              <a:t>A Grammar is Ambiguous if there are two distinct parse trees for some string</a:t>
            </a:r>
          </a:p>
          <a:p>
            <a:r>
              <a:rPr lang="en-US" sz="2800">
                <a:latin typeface="Arial" charset="0"/>
                <a:ea typeface="MS PGothic" charset="0"/>
              </a:rPr>
              <a:t>Or, two distinct leftmost derivations </a:t>
            </a:r>
          </a:p>
          <a:p>
            <a:r>
              <a:rPr lang="en-US" sz="2800">
                <a:latin typeface="Arial" charset="0"/>
                <a:ea typeface="MS PGothic" charset="0"/>
              </a:rPr>
              <a:t>Or, two distinct rightmost derivations</a:t>
            </a:r>
          </a:p>
          <a:p>
            <a:r>
              <a:rPr lang="en-US" sz="2800">
                <a:latin typeface="Arial" charset="0"/>
                <a:ea typeface="MS PGothic" charset="0"/>
              </a:rPr>
              <a:t>Some languages are inherently ambiguous but many are not</a:t>
            </a:r>
          </a:p>
          <a:p>
            <a:r>
              <a:rPr lang="en-US" sz="2800">
                <a:latin typeface="Arial" charset="0"/>
                <a:ea typeface="MS PGothic" charset="0"/>
              </a:rPr>
              <a:t>Unfortunately (to be shown later) there is no systematic test for ambiguity of context free grammars</a:t>
            </a:r>
          </a:p>
        </p:txBody>
      </p:sp>
      <p:sp>
        <p:nvSpPr>
          <p:cNvPr id="1157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8DF172-030A-C847-BE54-D6F359FD104B}" type="datetime1">
              <a:rPr lang="en-US" smtClean="0"/>
              <a:t>11/27/18</a:t>
            </a:fld>
            <a:endParaRPr lang="en-US"/>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57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789586-E11A-1647-83AA-EBBCA874B0DB}" type="slidenum">
              <a:rPr lang="en-US"/>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atin typeface="Arial" charset="0"/>
                <a:ea typeface="MS PGothic" charset="0"/>
              </a:rPr>
              <a:t>Unambiguous Grammar</a:t>
            </a:r>
          </a:p>
        </p:txBody>
      </p:sp>
      <p:sp>
        <p:nvSpPr>
          <p:cNvPr id="11673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When we encounter ambiguity, we try to rewrite the grammar to avoid ambiguity.</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The ambiguous expression grammar:</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solidFill>
                  <a:srgbClr val="0000FF"/>
                </a:solidFill>
                <a:latin typeface="Arial" charset="0"/>
                <a:ea typeface="MS PGothic" charset="0"/>
              </a:rPr>
              <a:t>&lt;expr&gt; </a:t>
            </a:r>
            <a:r>
              <a:rPr lang="en-US" sz="1800" b="1">
                <a:solidFill>
                  <a:srgbClr val="0000FF"/>
                </a:solidFill>
                <a:latin typeface="Arial" charset="0"/>
                <a:ea typeface="MS PGothic" charset="0"/>
                <a:sym typeface="Wingdings" charset="0"/>
              </a:rPr>
              <a:t> &lt;expr&gt; &lt;op&gt; &lt;expr&gt; | id | int | (&lt;expr&gt;)</a:t>
            </a:r>
          </a:p>
          <a:p>
            <a:pPr marL="0" indent="0" eaLnBrk="1" hangingPunct="1">
              <a:buFontTx/>
              <a:buNone/>
            </a:pPr>
            <a:r>
              <a:rPr lang="en-US" sz="1800" b="1">
                <a:solidFill>
                  <a:srgbClr val="0000FF"/>
                </a:solidFill>
                <a:latin typeface="Arial" charset="0"/>
                <a:ea typeface="MS PGothic" charset="0"/>
                <a:sym typeface="Wingdings" charset="0"/>
              </a:rPr>
              <a:t>&lt;op&gt;     + | - | * | /</a:t>
            </a:r>
          </a:p>
          <a:p>
            <a:pPr marL="0" indent="0" eaLnBrk="1" hangingPunct="1">
              <a:buFontTx/>
              <a:buNone/>
            </a:pPr>
            <a:endParaRPr lang="en-US" sz="1800" b="1">
              <a:solidFill>
                <a:srgbClr val="0000FF"/>
              </a:solidFill>
              <a:latin typeface="Arial" charset="0"/>
              <a:ea typeface="MS PGothic" charset="0"/>
              <a:sym typeface="Wingdings" charset="0"/>
            </a:endParaRPr>
          </a:p>
          <a:p>
            <a:pPr marL="0" indent="0" eaLnBrk="1" hangingPunct="1">
              <a:buFontTx/>
              <a:buNone/>
            </a:pPr>
            <a:r>
              <a:rPr lang="en-US" sz="1800" b="1">
                <a:latin typeface="Arial" charset="0"/>
                <a:ea typeface="MS PGothic" charset="0"/>
                <a:sym typeface="Wingdings" charset="0"/>
              </a:rPr>
              <a:t>Can be rewritten as:</a:t>
            </a:r>
          </a:p>
          <a:p>
            <a:pPr marL="0" indent="0" eaLnBrk="1" hangingPunct="1">
              <a:buFontTx/>
              <a:buNone/>
            </a:pPr>
            <a:endParaRPr lang="en-US" sz="1800" b="1">
              <a:latin typeface="Arial" charset="0"/>
              <a:ea typeface="MS PGothic" charset="0"/>
              <a:sym typeface="Wingdings" charset="0"/>
            </a:endParaRPr>
          </a:p>
          <a:p>
            <a:pPr marL="0" indent="0" eaLnBrk="1" hangingPunct="1">
              <a:buFontTx/>
              <a:buNone/>
            </a:pPr>
            <a:r>
              <a:rPr lang="en-US" sz="1800" b="1">
                <a:solidFill>
                  <a:srgbClr val="0000FF"/>
                </a:solidFill>
                <a:latin typeface="Arial" charset="0"/>
                <a:ea typeface="MS PGothic" charset="0"/>
                <a:sym typeface="Wingdings" charset="0"/>
              </a:rPr>
              <a:t>&lt;expr&gt;  &lt;term&gt; | &lt;expr&gt; + &lt;term&gt; | &lt;expr&gt; - &lt;term&gt;</a:t>
            </a:r>
          </a:p>
          <a:p>
            <a:pPr marL="0" indent="0" eaLnBrk="1" hangingPunct="1">
              <a:buFontTx/>
              <a:buNone/>
            </a:pPr>
            <a:r>
              <a:rPr lang="en-US" sz="1800" b="1">
                <a:solidFill>
                  <a:srgbClr val="0000FF"/>
                </a:solidFill>
                <a:latin typeface="Arial" charset="0"/>
                <a:ea typeface="MS PGothic" charset="0"/>
                <a:sym typeface="Wingdings" charset="0"/>
              </a:rPr>
              <a:t>&lt;term&gt;  &lt;factor&gt; | &lt;term&gt; * &lt;factor&gt; | &lt;term&gt; / &lt;factor&gt;.</a:t>
            </a:r>
          </a:p>
          <a:p>
            <a:pPr marL="0" indent="0" eaLnBrk="1" hangingPunct="1">
              <a:buFontTx/>
              <a:buNone/>
            </a:pPr>
            <a:r>
              <a:rPr lang="en-US" sz="1800" b="1">
                <a:solidFill>
                  <a:srgbClr val="0000FF"/>
                </a:solidFill>
                <a:latin typeface="Arial" charset="0"/>
                <a:ea typeface="MS PGothic" charset="0"/>
                <a:sym typeface="Wingdings" charset="0"/>
              </a:rPr>
              <a:t>&lt;factor&gt;  id | int | (&lt;expr&gt;)</a:t>
            </a:r>
            <a:endParaRPr lang="en-US" sz="1800" b="1">
              <a:solidFill>
                <a:srgbClr val="0000FF"/>
              </a:solidFill>
              <a:latin typeface="Arial" charset="0"/>
              <a:ea typeface="MS PGothic" charset="0"/>
            </a:endParaRPr>
          </a:p>
        </p:txBody>
      </p:sp>
      <p:sp>
        <p:nvSpPr>
          <p:cNvPr id="1167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47104A-4ECC-6F49-A837-3B74FAAFAC12}" type="datetime1">
              <a:rPr lang="en-US" smtClean="0"/>
              <a:t>11/27/18</a:t>
            </a:fld>
            <a:endParaRPr lang="en-US"/>
          </a:p>
        </p:txBody>
      </p:sp>
      <p:sp>
        <p:nvSpPr>
          <p:cNvPr id="1167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67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5F0B5E-B131-7946-B39A-E9E487A6C57C}" type="slidenum">
              <a:rPr lang="en-US"/>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a:latin typeface="Arial" charset="0"/>
                <a:ea typeface="MS PGothic" charset="0"/>
              </a:rPr>
              <a:t>Parsing Problem</a:t>
            </a:r>
          </a:p>
        </p:txBody>
      </p:sp>
      <p:sp>
        <p:nvSpPr>
          <p:cNvPr id="117763" name="Content Placeholder 7"/>
          <p:cNvSpPr>
            <a:spLocks noGrp="1"/>
          </p:cNvSpPr>
          <p:nvPr>
            <p:ph idx="1"/>
          </p:nvPr>
        </p:nvSpPr>
        <p:spPr/>
        <p:txBody>
          <a:bodyPr/>
          <a:lstStyle/>
          <a:p>
            <a:pPr marL="0" indent="0" eaLnBrk="1" hangingPunct="1">
              <a:spcBef>
                <a:spcPct val="50000"/>
              </a:spcBef>
              <a:buFontTx/>
              <a:buNone/>
            </a:pPr>
            <a:r>
              <a:rPr lang="en-US" sz="2000" b="1" u="sng" dirty="0">
                <a:solidFill>
                  <a:srgbClr val="0000FF"/>
                </a:solidFill>
                <a:latin typeface="Arial" charset="0"/>
                <a:ea typeface="MS PGothic" charset="0"/>
              </a:rPr>
              <a:t>The parsing Problem</a:t>
            </a:r>
            <a:r>
              <a:rPr lang="en-US" sz="2000" dirty="0">
                <a:latin typeface="Arial" charset="0"/>
                <a:ea typeface="MS PGothic" charset="0"/>
              </a:rPr>
              <a:t>: Take a string of symbols in a language (tokens) and a grammar for that language to construct the parse tree or report that the sentence is syntactically incorrect.</a:t>
            </a:r>
          </a:p>
          <a:p>
            <a:pPr marL="0" indent="0" eaLnBrk="1" hangingPunct="1">
              <a:spcBef>
                <a:spcPct val="50000"/>
              </a:spcBef>
              <a:buFontTx/>
              <a:buNone/>
            </a:pPr>
            <a:r>
              <a:rPr lang="en-US" sz="2000" dirty="0">
                <a:latin typeface="Arial" charset="0"/>
                <a:ea typeface="MS PGothic" charset="0"/>
              </a:rPr>
              <a:t>	For correct strings:</a:t>
            </a:r>
          </a:p>
          <a:p>
            <a:pPr marL="0" indent="0" eaLnBrk="1" hangingPunct="1">
              <a:spcBef>
                <a:spcPct val="50000"/>
              </a:spcBef>
              <a:buFontTx/>
              <a:buNone/>
            </a:pPr>
            <a:r>
              <a:rPr lang="en-US" sz="2000" dirty="0">
                <a:latin typeface="Arial" charset="0"/>
                <a:ea typeface="MS PGothic" charset="0"/>
              </a:rPr>
              <a:t>	Sentence + grammar </a:t>
            </a:r>
            <a:r>
              <a:rPr lang="en-US" sz="2000" dirty="0">
                <a:latin typeface="Arial" charset="0"/>
                <a:ea typeface="MS PGothic" charset="0"/>
                <a:sym typeface="Wingdings" charset="0"/>
              </a:rPr>
              <a:t> parse tree</a:t>
            </a:r>
          </a:p>
          <a:p>
            <a:pPr marL="0" indent="0" eaLnBrk="1" hangingPunct="1">
              <a:spcBef>
                <a:spcPct val="50000"/>
              </a:spcBef>
              <a:buFontTx/>
              <a:buNone/>
            </a:pPr>
            <a:r>
              <a:rPr lang="en-US" sz="2000" dirty="0">
                <a:latin typeface="Arial" charset="0"/>
                <a:ea typeface="MS PGothic" charset="0"/>
                <a:sym typeface="Wingdings" charset="0"/>
              </a:rPr>
              <a:t>	For a compiler,  a sentence is a program:</a:t>
            </a:r>
          </a:p>
          <a:p>
            <a:pPr marL="0" indent="0" eaLnBrk="1" hangingPunct="1">
              <a:spcBef>
                <a:spcPct val="50000"/>
              </a:spcBef>
              <a:buFontTx/>
              <a:buNone/>
            </a:pPr>
            <a:r>
              <a:rPr lang="en-US" sz="2000" dirty="0">
                <a:latin typeface="Arial" charset="0"/>
                <a:ea typeface="MS PGothic" charset="0"/>
                <a:sym typeface="Wingdings" charset="0"/>
              </a:rPr>
              <a:t>	Program + grammar  parse tree</a:t>
            </a:r>
          </a:p>
          <a:p>
            <a:pPr marL="0" indent="0" eaLnBrk="1" hangingPunct="1">
              <a:spcBef>
                <a:spcPct val="50000"/>
              </a:spcBef>
              <a:buFontTx/>
              <a:buNone/>
            </a:pPr>
            <a:r>
              <a:rPr lang="en-US" sz="2000" dirty="0">
                <a:latin typeface="Arial" charset="0"/>
                <a:ea typeface="MS PGothic" charset="0"/>
              </a:rPr>
              <a:t>	</a:t>
            </a:r>
            <a:r>
              <a:rPr lang="en-US" sz="2000" b="1" u="sng" dirty="0">
                <a:solidFill>
                  <a:srgbClr val="0000FF"/>
                </a:solidFill>
                <a:latin typeface="Arial" charset="0"/>
                <a:ea typeface="MS PGothic" charset="0"/>
              </a:rPr>
              <a:t>Types of parsers</a:t>
            </a:r>
            <a:r>
              <a:rPr lang="en-US" sz="2000" dirty="0">
                <a:latin typeface="Arial" charset="0"/>
                <a:ea typeface="MS PGothic" charset="0"/>
              </a:rPr>
              <a:t>:</a:t>
            </a:r>
          </a:p>
          <a:p>
            <a:pPr marL="0" indent="0" eaLnBrk="1" hangingPunct="1">
              <a:spcBef>
                <a:spcPct val="50000"/>
              </a:spcBef>
              <a:buFontTx/>
              <a:buNone/>
            </a:pPr>
            <a:r>
              <a:rPr lang="en-US" sz="2000" dirty="0">
                <a:latin typeface="Arial" charset="0"/>
                <a:ea typeface="MS PGothic" charset="0"/>
              </a:rPr>
              <a:t>	Top-down aka predictive (recursive descent parsing)</a:t>
            </a:r>
          </a:p>
          <a:p>
            <a:pPr marL="0" indent="0" eaLnBrk="1" hangingPunct="1">
              <a:spcBef>
                <a:spcPct val="50000"/>
              </a:spcBef>
              <a:buFontTx/>
              <a:buNone/>
            </a:pPr>
            <a:r>
              <a:rPr lang="en-US" sz="2000" dirty="0">
                <a:latin typeface="Arial" charset="0"/>
                <a:ea typeface="MS PGothic" charset="0"/>
              </a:rPr>
              <a:t>	Bottom-up aka shift-reduce</a:t>
            </a:r>
          </a:p>
        </p:txBody>
      </p:sp>
      <p:sp>
        <p:nvSpPr>
          <p:cNvPr id="117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896CC7-940E-2D4F-A210-13D84958412F}" type="datetime1">
              <a:rPr lang="en-US" smtClean="0"/>
              <a:t>11/27/18</a:t>
            </a:fld>
            <a:endParaRPr lang="en-US"/>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7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4D3BB4-D2D9-584D-8ED0-0F6A57C05642}" type="slidenum">
              <a:rPr lang="en-US"/>
              <a:pPr/>
              <a:t>168</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solidFill>
                  <a:srgbClr val="009900"/>
                </a:solidFill>
                <a:latin typeface="Arial" charset="0"/>
                <a:ea typeface="MS PGothic" charset="0"/>
              </a:rPr>
              <a:t>Removing Left Recursion if doing Top Down</a:t>
            </a:r>
          </a:p>
        </p:txBody>
      </p:sp>
      <p:sp>
        <p:nvSpPr>
          <p:cNvPr id="118787" name="Content Placeholder 2"/>
          <p:cNvSpPr>
            <a:spLocks noGrp="1"/>
          </p:cNvSpPr>
          <p:nvPr>
            <p:ph idx="1"/>
          </p:nvPr>
        </p:nvSpPr>
        <p:spPr/>
        <p:txBody>
          <a:bodyPr/>
          <a:lstStyle/>
          <a:p>
            <a:pPr marL="0" indent="0">
              <a:buFontTx/>
              <a:buNone/>
            </a:pPr>
            <a:r>
              <a:rPr lang="en-US" sz="2400" dirty="0">
                <a:latin typeface="Arial" charset="0"/>
                <a:ea typeface="MS PGothic" charset="0"/>
              </a:rPr>
              <a:t>Given left recursive and non left recursive rules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dirty="0" err="1">
                <a:latin typeface="Arial" charset="0"/>
                <a:ea typeface="MS PGothic" charset="0"/>
                <a:sym typeface="Symbol" charset="0"/>
              </a:rPr>
              <a:t>A</a:t>
            </a:r>
            <a:r>
              <a:rPr lang="en-US" sz="2400" baseline="-25000" dirty="0" err="1">
                <a:latin typeface="Arial" charset="0"/>
                <a:ea typeface="MS PGothic" charset="0"/>
                <a:sym typeface="Symbol" charset="0"/>
              </a:rPr>
              <a:t>n</a:t>
            </a:r>
            <a:r>
              <a:rPr lang="en-US" sz="2400" dirty="0">
                <a:latin typeface="Arial" charset="0"/>
                <a:ea typeface="MS PGothic" charset="0"/>
                <a:sym typeface="Symbol" charset="0"/>
              </a:rPr>
              <a:t>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Can view as </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n</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Star notation is an extension to normal notation with obvious meaning</a:t>
            </a:r>
          </a:p>
          <a:p>
            <a:pPr marL="0" indent="0">
              <a:buFontTx/>
              <a:buNone/>
            </a:pPr>
            <a:r>
              <a:rPr lang="en-US" sz="2400" dirty="0">
                <a:latin typeface="Arial" charset="0"/>
                <a:ea typeface="MS PGothic" charset="0"/>
                <a:sym typeface="Symbol" charset="0"/>
              </a:rPr>
              <a:t>Now, it should be clear this can be done right recursive as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B</a:t>
            </a:r>
          </a:p>
          <a:p>
            <a:pPr marL="0" indent="0">
              <a:buFontTx/>
              <a:buNone/>
            </a:pPr>
            <a:r>
              <a:rPr lang="en-US" sz="2400" dirty="0">
                <a:latin typeface="Arial" charset="0"/>
                <a:ea typeface="MS PGothic" charset="0"/>
                <a:sym typeface="Symbol" charset="0"/>
              </a:rPr>
              <a:t>B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a:t>
            </a:r>
            <a:r>
              <a:rPr lang="en-US" sz="2400" baseline="-25000" dirty="0" err="1">
                <a:latin typeface="Arial" charset="0"/>
                <a:ea typeface="MS PGothic" charset="0"/>
                <a:sym typeface="Symbol" charset="0"/>
              </a:rPr>
              <a:t>n</a:t>
            </a:r>
            <a:r>
              <a:rPr lang="en-US" sz="2400" dirty="0" err="1">
                <a:latin typeface="Arial" charset="0"/>
                <a:ea typeface="MS PGothic" charset="0"/>
                <a:sym typeface="Symbol" charset="0"/>
              </a:rPr>
              <a:t>B</a:t>
            </a:r>
            <a:r>
              <a:rPr lang="en-US" sz="2400" dirty="0">
                <a:latin typeface="Arial" charset="0"/>
                <a:ea typeface="MS PGothic" charset="0"/>
                <a:sym typeface="Symbol" charset="0"/>
              </a:rPr>
              <a:t> | </a:t>
            </a:r>
            <a:r>
              <a:rPr lang="en-US" sz="2400" dirty="0" err="1">
                <a:latin typeface="Arial" charset="0"/>
                <a:ea typeface="MS PGothic" charset="0"/>
                <a:sym typeface="Symbol" charset="0"/>
              </a:rPr>
              <a:t>λ</a:t>
            </a:r>
            <a:endParaRPr lang="en-US" sz="2400" dirty="0">
              <a:latin typeface="Arial" charset="0"/>
              <a:ea typeface="MS PGothic" charset="0"/>
              <a:sym typeface="Symbol" charset="0"/>
            </a:endParaRPr>
          </a:p>
          <a:p>
            <a:pPr marL="0" indent="0">
              <a:buFontTx/>
              <a:buNone/>
            </a:pPr>
            <a:endParaRPr lang="en-US" sz="2400" dirty="0">
              <a:latin typeface="Arial" charset="0"/>
              <a:ea typeface="MS PGothic" charset="0"/>
              <a:sym typeface="Symbol" charset="0"/>
            </a:endParaRPr>
          </a:p>
        </p:txBody>
      </p:sp>
      <p:sp>
        <p:nvSpPr>
          <p:cNvPr id="118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7283B1-9461-C54E-BB74-2D3B68D897A3}" type="datetime1">
              <a:rPr lang="en-US" smtClean="0"/>
              <a:t>11/27/18</a:t>
            </a:fld>
            <a:endParaRPr lang="en-US"/>
          </a:p>
        </p:txBody>
      </p:sp>
      <p:sp>
        <p:nvSpPr>
          <p:cNvPr id="1187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870AC8-34C8-394E-AE1E-0011BDADD1C8}" type="slidenum">
              <a:rPr lang="en-US"/>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ea typeface="MS PGothic" charset="0"/>
              </a:rPr>
              <a:t>Sequences</a:t>
            </a:r>
          </a:p>
        </p:txBody>
      </p:sp>
      <p:sp>
        <p:nvSpPr>
          <p:cNvPr id="32771" name="Rectangle 3"/>
          <p:cNvSpPr>
            <a:spLocks noGrp="1" noChangeArrowheads="1"/>
          </p:cNvSpPr>
          <p:nvPr>
            <p:ph idx="1"/>
          </p:nvPr>
        </p:nvSpPr>
        <p:spPr/>
        <p:txBody>
          <a:bodyPr/>
          <a:lstStyle/>
          <a:p>
            <a:pPr eaLnBrk="1" hangingPunct="1">
              <a:lnSpc>
                <a:spcPct val="80000"/>
              </a:lnSpc>
            </a:pPr>
            <a:r>
              <a:rPr lang="en-US" sz="2400">
                <a:latin typeface="Arial" charset="0"/>
                <a:ea typeface="MS PGothic" charset="0"/>
              </a:rPr>
              <a:t>While sets have no order and no repeated elements, </a:t>
            </a:r>
            <a:r>
              <a:rPr lang="en-US" sz="2400" i="1">
                <a:solidFill>
                  <a:srgbClr val="0000FF"/>
                </a:solidFill>
                <a:latin typeface="Arial" charset="0"/>
                <a:ea typeface="MS PGothic" charset="0"/>
              </a:rPr>
              <a:t>sequences</a:t>
            </a:r>
            <a:r>
              <a:rPr lang="en-US" sz="2400">
                <a:latin typeface="Arial" charset="0"/>
                <a:ea typeface="MS PGothic" charset="0"/>
              </a:rPr>
              <a:t> have order and can contain repeats at differing positions in the order.</a:t>
            </a:r>
          </a:p>
          <a:p>
            <a:pPr lvl="1" eaLnBrk="1" hangingPunct="1">
              <a:lnSpc>
                <a:spcPct val="80000"/>
              </a:lnSpc>
            </a:pPr>
            <a:r>
              <a:rPr lang="en-US" sz="2000">
                <a:latin typeface="Arial" charset="0"/>
                <a:ea typeface="MS PGothic" charset="0"/>
              </a:rPr>
              <a:t>The set {5,2,5} = {5,2} = {2,5}</a:t>
            </a:r>
          </a:p>
          <a:p>
            <a:pPr lvl="1" eaLnBrk="1" hangingPunct="1">
              <a:lnSpc>
                <a:spcPct val="80000"/>
              </a:lnSpc>
            </a:pPr>
            <a:r>
              <a:rPr lang="en-US" sz="2000">
                <a:latin typeface="Arial" charset="0"/>
                <a:ea typeface="MS PGothic" charset="0"/>
              </a:rPr>
              <a:t>The sequence (5,2,5) </a:t>
            </a:r>
            <a:r>
              <a:rPr lang="en-US" sz="2000">
                <a:latin typeface="Arial" charset="0"/>
                <a:ea typeface="MS PGothic" charset="0"/>
                <a:sym typeface="Symbol" charset="0"/>
              </a:rPr>
              <a:t> (2,5,5)  (5,5,2)  (5,2)  (2,5)</a:t>
            </a:r>
          </a:p>
          <a:p>
            <a:pPr eaLnBrk="1" hangingPunct="1">
              <a:lnSpc>
                <a:spcPct val="80000"/>
              </a:lnSpc>
            </a:pPr>
            <a:r>
              <a:rPr lang="en-US" sz="2400">
                <a:latin typeface="Arial" charset="0"/>
                <a:ea typeface="MS PGothic" charset="0"/>
              </a:rPr>
              <a:t>Actually, there is a notion of a </a:t>
            </a:r>
            <a:r>
              <a:rPr lang="en-US" sz="2400" i="1">
                <a:solidFill>
                  <a:srgbClr val="0000FF"/>
                </a:solidFill>
                <a:latin typeface="Arial" charset="0"/>
                <a:ea typeface="MS PGothic" charset="0"/>
              </a:rPr>
              <a:t>multiset</a:t>
            </a:r>
            <a:r>
              <a:rPr lang="en-US" sz="2400">
                <a:latin typeface="Arial" charset="0"/>
                <a:ea typeface="MS PGothic" charset="0"/>
              </a:rPr>
              <a:t> or </a:t>
            </a:r>
            <a:r>
              <a:rPr lang="en-US" sz="2400" i="1">
                <a:solidFill>
                  <a:srgbClr val="0000FF"/>
                </a:solidFill>
                <a:latin typeface="Arial" charset="0"/>
                <a:ea typeface="MS PGothic" charset="0"/>
              </a:rPr>
              <a:t>bag</a:t>
            </a:r>
            <a:r>
              <a:rPr lang="en-US" sz="2400" i="1">
                <a:solidFill>
                  <a:srgbClr val="00B0F0"/>
                </a:solidFill>
                <a:latin typeface="Arial" charset="0"/>
                <a:ea typeface="MS PGothic" charset="0"/>
              </a:rPr>
              <a:t> </a:t>
            </a:r>
            <a:r>
              <a:rPr lang="en-US" sz="2400">
                <a:latin typeface="Arial" charset="0"/>
                <a:ea typeface="MS PGothic" charset="0"/>
              </a:rPr>
              <a:t>that we sometimes use. It has no order, but repeated elements are allowed. Since position is irrelevant, we just record each unique elements with a count.</a:t>
            </a:r>
          </a:p>
          <a:p>
            <a:pPr eaLnBrk="1" hangingPunct="1">
              <a:lnSpc>
                <a:spcPct val="80000"/>
              </a:lnSpc>
            </a:pPr>
            <a:r>
              <a:rPr lang="en-US" sz="2400">
                <a:latin typeface="Arial" charset="0"/>
                <a:ea typeface="MS PGothic" charset="0"/>
              </a:rPr>
              <a:t>We can talk about the </a:t>
            </a:r>
            <a:r>
              <a:rPr lang="en-US" sz="2400" i="1">
                <a:solidFill>
                  <a:srgbClr val="0000FF"/>
                </a:solidFill>
                <a:latin typeface="Arial" charset="0"/>
                <a:ea typeface="MS PGothic" charset="0"/>
              </a:rPr>
              <a:t>k-</a:t>
            </a:r>
            <a:r>
              <a:rPr lang="en-US" sz="2400" i="1" err="1">
                <a:solidFill>
                  <a:srgbClr val="0000FF"/>
                </a:solidFill>
                <a:latin typeface="Arial" charset="0"/>
                <a:ea typeface="MS PGothic" charset="0"/>
              </a:rPr>
              <a:t>th</a:t>
            </a:r>
            <a:r>
              <a:rPr lang="en-US" sz="2400" i="1">
                <a:solidFill>
                  <a:srgbClr val="0000FF"/>
                </a:solidFill>
                <a:latin typeface="Arial" charset="0"/>
                <a:ea typeface="MS PGothic" charset="0"/>
              </a:rPr>
              <a:t> element</a:t>
            </a:r>
            <a:r>
              <a:rPr lang="en-US" sz="2400">
                <a:solidFill>
                  <a:srgbClr val="0000FF"/>
                </a:solidFill>
                <a:latin typeface="Arial" charset="0"/>
                <a:ea typeface="MS PGothic" charset="0"/>
              </a:rPr>
              <a:t> </a:t>
            </a:r>
            <a:r>
              <a:rPr lang="en-US" sz="2400">
                <a:latin typeface="Arial" charset="0"/>
                <a:ea typeface="MS PGothic" charset="0"/>
              </a:rPr>
              <a:t>of a sequence, but not of a set or multiset.</a:t>
            </a:r>
          </a:p>
          <a:p>
            <a:pPr eaLnBrk="1" hangingPunct="1">
              <a:lnSpc>
                <a:spcPct val="80000"/>
              </a:lnSpc>
            </a:pPr>
            <a:r>
              <a:rPr lang="en-US" sz="2400">
                <a:latin typeface="Arial" charset="0"/>
                <a:ea typeface="MS PGothic" charset="0"/>
              </a:rPr>
              <a:t>Finite sequences are often called </a:t>
            </a:r>
            <a:r>
              <a:rPr lang="en-US" sz="2400" i="1">
                <a:solidFill>
                  <a:srgbClr val="0000FF"/>
                </a:solidFill>
                <a:latin typeface="Arial" charset="0"/>
                <a:ea typeface="MS PGothic" charset="0"/>
              </a:rPr>
              <a:t>tuples</a:t>
            </a:r>
            <a:r>
              <a:rPr lang="en-US" sz="2400">
                <a:latin typeface="Arial" charset="0"/>
                <a:ea typeface="MS PGothic" charset="0"/>
              </a:rPr>
              <a:t>. Those of length k are </a:t>
            </a:r>
            <a:r>
              <a:rPr lang="en-US" sz="2400" i="1">
                <a:solidFill>
                  <a:srgbClr val="0000FF"/>
                </a:solidFill>
                <a:latin typeface="Arial" charset="0"/>
                <a:ea typeface="MS PGothic" charset="0"/>
              </a:rPr>
              <a:t>k-tuples</a:t>
            </a:r>
            <a:r>
              <a:rPr lang="en-US" sz="2400">
                <a:latin typeface="Arial" charset="0"/>
                <a:ea typeface="MS PGothic" charset="0"/>
              </a:rPr>
              <a:t>. A 2-tuple is also called a </a:t>
            </a:r>
            <a:r>
              <a:rPr lang="en-US" sz="2400" i="1">
                <a:solidFill>
                  <a:srgbClr val="0000FF"/>
                </a:solidFill>
                <a:latin typeface="Arial" charset="0"/>
                <a:ea typeface="MS PGothic" charset="0"/>
              </a:rPr>
              <a:t>pair</a:t>
            </a:r>
            <a:r>
              <a:rPr lang="en-US" sz="2400">
                <a:latin typeface="Arial" charset="0"/>
                <a:ea typeface="MS PGothic" charset="0"/>
              </a:rPr>
              <a:t>.</a:t>
            </a:r>
          </a:p>
        </p:txBody>
      </p:sp>
      <p:sp>
        <p:nvSpPr>
          <p:cNvPr id="3277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58F2E2-4314-4E40-867C-9AF3C965FEE2}" type="datetime1">
              <a:rPr lang="en-US" smtClean="0"/>
              <a:t>11/27/18</a:t>
            </a:fld>
            <a:endParaRPr lang="en-US"/>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3CE187-94EA-7246-BFB4-F42E822335A1}" type="slidenum">
              <a:rPr lang="en-US"/>
              <a:pPr/>
              <a:t>17</a:t>
            </a:fld>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solidFill>
                  <a:srgbClr val="009900"/>
                </a:solidFill>
                <a:latin typeface="Arial" charset="0"/>
                <a:ea typeface="MS PGothic" charset="0"/>
              </a:rPr>
              <a:t>Right Recursive Expressions</a:t>
            </a:r>
          </a:p>
        </p:txBody>
      </p:sp>
      <p:sp>
        <p:nvSpPr>
          <p:cNvPr id="119811" name="Content Placeholder 2"/>
          <p:cNvSpPr>
            <a:spLocks noGrp="1"/>
          </p:cNvSpPr>
          <p:nvPr>
            <p:ph idx="1"/>
          </p:nvPr>
        </p:nvSpPr>
        <p:spPr/>
        <p:txBody>
          <a:bodyPr/>
          <a:lstStyle/>
          <a:p>
            <a:pPr marL="0" indent="0" eaLnBrk="1" hangingPunct="1">
              <a:buFontTx/>
              <a:buNone/>
            </a:pPr>
            <a:r>
              <a:rPr lang="en-US" sz="2000">
                <a:latin typeface="Arial" charset="0"/>
                <a:ea typeface="MS PGothic" charset="0"/>
                <a:sym typeface="Wingdings" charset="0"/>
              </a:rPr>
              <a:t>Grammar: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Expr + Term | Term</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Term * Factor | Factor</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a:p>
            <a:pPr marL="0" indent="0" eaLnBrk="1" hangingPunct="1">
              <a:buFontTx/>
              <a:buNone/>
            </a:pPr>
            <a:r>
              <a:rPr lang="en-US" sz="2000">
                <a:latin typeface="Arial" charset="0"/>
                <a:ea typeface="MS PGothic" charset="0"/>
                <a:sym typeface="Wingdings" charset="0"/>
              </a:rPr>
              <a:t>Fix: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Term </a:t>
            </a:r>
            <a:r>
              <a:rPr lang="en-US" sz="2000" err="1">
                <a:solidFill>
                  <a:srgbClr val="0000FF"/>
                </a:solidFill>
                <a:latin typeface="Arial" charset="0"/>
                <a:ea typeface="MS PGothic" charset="0"/>
                <a:sym typeface="Wingdings" charset="0"/>
              </a:rPr>
              <a:t>ExprRest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 Term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Factor </a:t>
            </a:r>
            <a:r>
              <a:rPr lang="en-US" sz="2000" err="1">
                <a:solidFill>
                  <a:srgbClr val="0000FF"/>
                </a:solidFill>
                <a:latin typeface="Arial" charset="0"/>
                <a:ea typeface="MS PGothic" charset="0"/>
                <a:sym typeface="Wingdings" charset="0"/>
              </a:rPr>
              <a:t>TermRest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 Factor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p:txBody>
      </p:sp>
      <p:sp>
        <p:nvSpPr>
          <p:cNvPr id="119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560FD-34FD-5E4E-8109-DCB2F05A5AE1}" type="datetime1">
              <a:rPr lang="en-US" smtClean="0"/>
              <a:t>11/27/18</a:t>
            </a:fld>
            <a:endParaRPr lang="en-US"/>
          </a:p>
        </p:txBody>
      </p:sp>
      <p:sp>
        <p:nvSpPr>
          <p:cNvPr id="119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98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7203BF-8DE6-7046-9D82-3B60F665E823}" type="slidenum">
              <a:rPr lang="en-US"/>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solidFill>
                  <a:srgbClr val="009900"/>
                </a:solidFill>
                <a:latin typeface="Arial" charset="0"/>
                <a:ea typeface="MS PGothic" charset="0"/>
              </a:rPr>
              <a:t>Bottom Up vs Top Down</a:t>
            </a:r>
          </a:p>
        </p:txBody>
      </p:sp>
      <p:sp>
        <p:nvSpPr>
          <p:cNvPr id="120835" name="Content Placeholder 2"/>
          <p:cNvSpPr>
            <a:spLocks noGrp="1"/>
          </p:cNvSpPr>
          <p:nvPr>
            <p:ph idx="1"/>
          </p:nvPr>
        </p:nvSpPr>
        <p:spPr/>
        <p:txBody>
          <a:bodyPr/>
          <a:lstStyle/>
          <a:p>
            <a:r>
              <a:rPr lang="en-US" sz="2400" dirty="0">
                <a:latin typeface="Arial" charset="0"/>
                <a:ea typeface="MS PGothic" charset="0"/>
              </a:rPr>
              <a:t>Bottom-Up: Two stack operations</a:t>
            </a:r>
          </a:p>
          <a:p>
            <a:pPr lvl="1"/>
            <a:r>
              <a:rPr lang="en-US" sz="2000" dirty="0">
                <a:latin typeface="Arial" charset="0"/>
                <a:ea typeface="MS PGothic" charset="0"/>
              </a:rPr>
              <a:t>Shift (move input symbol to stack)</a:t>
            </a:r>
          </a:p>
          <a:p>
            <a:pPr lvl="1"/>
            <a:r>
              <a:rPr lang="en-US" sz="2000" dirty="0">
                <a:latin typeface="Arial" charset="0"/>
                <a:ea typeface="MS PGothic" charset="0"/>
              </a:rPr>
              <a:t>Reduce (replace top of stack </a:t>
            </a:r>
            <a:r>
              <a:rPr lang="en-US" sz="2000" dirty="0">
                <a:latin typeface="Symbol" charset="0"/>
                <a:ea typeface="MS PGothic" charset="0"/>
              </a:rPr>
              <a:t>a</a:t>
            </a:r>
            <a:r>
              <a:rPr lang="en-US" sz="2000" dirty="0">
                <a:latin typeface="Arial" charset="0"/>
                <a:ea typeface="MS PGothic" charset="0"/>
              </a:rPr>
              <a:t> with A, when </a:t>
            </a:r>
            <a:r>
              <a:rPr lang="en-US" sz="2000" dirty="0" err="1">
                <a:latin typeface="Arial" charset="0"/>
                <a:ea typeface="MS PGothic" charset="0"/>
              </a:rPr>
              <a:t>A</a:t>
            </a:r>
            <a:r>
              <a:rPr lang="en-US" sz="2000" b="1" dirty="0" err="1">
                <a:latin typeface="Arial" charset="0"/>
                <a:ea typeface="MS PGothic" charset="0"/>
                <a:sym typeface="Symbol" charset="0"/>
              </a:rPr>
              <a:t></a:t>
            </a:r>
            <a:r>
              <a:rPr lang="en-US" sz="2000" dirty="0" err="1">
                <a:latin typeface="Symbol" charset="0"/>
                <a:ea typeface="MS PGothic" charset="0"/>
              </a:rPr>
              <a:t>a</a:t>
            </a:r>
            <a:r>
              <a:rPr lang="en-US" sz="2000" dirty="0">
                <a:latin typeface="Symbol" charset="0"/>
                <a:ea typeface="MS PGothic" charset="0"/>
              </a:rPr>
              <a:t>)</a:t>
            </a:r>
          </a:p>
          <a:p>
            <a:pPr lvl="1"/>
            <a:r>
              <a:rPr lang="en-US" sz="2000" dirty="0">
                <a:latin typeface="Arial" charset="0"/>
                <a:ea typeface="MS PGothic" charset="0"/>
              </a:rPr>
              <a:t>Challenge is when to do shift or reduce and what reduce to do.</a:t>
            </a:r>
          </a:p>
          <a:p>
            <a:pPr lvl="2"/>
            <a:r>
              <a:rPr lang="en-US" sz="1800" dirty="0">
                <a:latin typeface="Arial" charset="0"/>
                <a:ea typeface="MS PGothic" charset="0"/>
              </a:rPr>
              <a:t>Can have both kinds of conflict</a:t>
            </a:r>
          </a:p>
          <a:p>
            <a:r>
              <a:rPr lang="en-US" sz="2400" dirty="0">
                <a:latin typeface="Arial" charset="0"/>
                <a:ea typeface="MS PGothic" charset="0"/>
              </a:rPr>
              <a:t>Top-Down:  </a:t>
            </a:r>
          </a:p>
          <a:p>
            <a:pPr lvl="1"/>
            <a:r>
              <a:rPr lang="en-US" sz="2000" dirty="0">
                <a:latin typeface="Arial" charset="0"/>
                <a:ea typeface="MS PGothic" charset="0"/>
              </a:rPr>
              <a:t>If top of stack is terminal</a:t>
            </a:r>
          </a:p>
          <a:p>
            <a:pPr lvl="2"/>
            <a:r>
              <a:rPr lang="en-US" sz="1800" dirty="0">
                <a:latin typeface="Arial" charset="0"/>
                <a:ea typeface="MS PGothic" charset="0"/>
              </a:rPr>
              <a:t>If same as input, read and pop</a:t>
            </a:r>
          </a:p>
          <a:p>
            <a:pPr lvl="2"/>
            <a:r>
              <a:rPr lang="en-US" sz="1800" dirty="0">
                <a:latin typeface="Arial" charset="0"/>
                <a:ea typeface="MS PGothic" charset="0"/>
              </a:rPr>
              <a:t>If not, we have an error</a:t>
            </a:r>
          </a:p>
          <a:p>
            <a:pPr lvl="1"/>
            <a:r>
              <a:rPr lang="en-US" sz="2000" dirty="0">
                <a:latin typeface="Arial" charset="0"/>
                <a:ea typeface="MS PGothic" charset="0"/>
              </a:rPr>
              <a:t>If top of stack is a non-terminal A</a:t>
            </a:r>
          </a:p>
          <a:p>
            <a:pPr lvl="2"/>
            <a:r>
              <a:rPr lang="en-US" sz="1800" dirty="0">
                <a:latin typeface="Arial" charset="0"/>
                <a:ea typeface="MS PGothic" charset="0"/>
              </a:rPr>
              <a:t>Replace A with some </a:t>
            </a:r>
            <a:r>
              <a:rPr lang="en-US" sz="1800" dirty="0">
                <a:latin typeface="Symbol" charset="0"/>
                <a:ea typeface="MS PGothic" charset="0"/>
              </a:rPr>
              <a:t>a</a:t>
            </a:r>
            <a:r>
              <a:rPr lang="en-US" sz="1800" dirty="0">
                <a:latin typeface="Arial" charset="0"/>
                <a:ea typeface="MS PGothic" charset="0"/>
              </a:rPr>
              <a:t>, when </a:t>
            </a:r>
            <a:r>
              <a:rPr lang="en-US" sz="1800" dirty="0" err="1">
                <a:latin typeface="Arial" charset="0"/>
                <a:ea typeface="MS PGothic" charset="0"/>
              </a:rPr>
              <a:t>A</a:t>
            </a:r>
            <a:r>
              <a:rPr lang="en-US" sz="1800" b="1" dirty="0" err="1">
                <a:latin typeface="Arial" charset="0"/>
                <a:ea typeface="MS PGothic" charset="0"/>
                <a:sym typeface="Symbol" charset="0"/>
              </a:rPr>
              <a:t></a:t>
            </a:r>
            <a:r>
              <a:rPr lang="en-US" sz="1800" dirty="0" err="1">
                <a:latin typeface="Symbol" charset="0"/>
                <a:ea typeface="MS PGothic" charset="0"/>
              </a:rPr>
              <a:t>a</a:t>
            </a:r>
            <a:endParaRPr lang="en-US" sz="1800" dirty="0">
              <a:latin typeface="Symbol" charset="0"/>
              <a:ea typeface="MS PGothic" charset="0"/>
            </a:endParaRPr>
          </a:p>
          <a:p>
            <a:pPr lvl="2"/>
            <a:r>
              <a:rPr lang="en-US" sz="1800" dirty="0">
                <a:latin typeface="Arial" charset="0"/>
                <a:ea typeface="MS PGothic" charset="0"/>
              </a:rPr>
              <a:t>Challenge is what A-rule to use</a:t>
            </a:r>
          </a:p>
        </p:txBody>
      </p:sp>
      <p:sp>
        <p:nvSpPr>
          <p:cNvPr id="120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E418CC-27A4-8945-A280-33B159C57169}" type="datetime1">
              <a:rPr lang="en-US" smtClean="0"/>
              <a:t>11/27/18</a:t>
            </a:fld>
            <a:endParaRPr lang="en-US"/>
          </a:p>
        </p:txBody>
      </p:sp>
      <p:sp>
        <p:nvSpPr>
          <p:cNvPr id="120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208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B2741-8901-054B-8161-3B3D2543FA9A}" type="slidenum">
              <a:rPr lang="en-US"/>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Chomsky Normal Form</a:t>
            </a:r>
          </a:p>
        </p:txBody>
      </p:sp>
      <p:sp>
        <p:nvSpPr>
          <p:cNvPr id="3" name="Content Placeholder 2"/>
          <p:cNvSpPr>
            <a:spLocks noGrp="1"/>
          </p:cNvSpPr>
          <p:nvPr>
            <p:ph idx="1"/>
          </p:nvPr>
        </p:nvSpPr>
        <p:spPr/>
        <p:txBody>
          <a:bodyPr/>
          <a:lstStyle/>
          <a:p>
            <a:r>
              <a:rPr lang="en-US" dirty="0"/>
              <a:t>Each rule of a CFG is constrained to be of one of the three forms:</a:t>
            </a:r>
            <a:br>
              <a:rPr lang="en-US" dirty="0"/>
            </a:br>
            <a:r>
              <a:rPr lang="en-US" dirty="0"/>
              <a:t>A → a, 		A ∈ V, a ∈ </a:t>
            </a:r>
            <a:r>
              <a:rPr lang="en-US" dirty="0" err="1"/>
              <a:t>Σ</a:t>
            </a:r>
            <a:br>
              <a:rPr lang="en-US" dirty="0"/>
            </a:br>
            <a:r>
              <a:rPr lang="en-US" dirty="0"/>
              <a:t>A → BC, 	A,B,C ∈ V</a:t>
            </a:r>
          </a:p>
          <a:p>
            <a:r>
              <a:rPr lang="en-US" dirty="0"/>
              <a:t>If the language contains </a:t>
            </a:r>
            <a:r>
              <a:rPr lang="en-US" dirty="0">
                <a:latin typeface="Symbol" charset="2"/>
                <a:ea typeface="Symbol" charset="2"/>
                <a:cs typeface="Symbol" charset="2"/>
              </a:rPr>
              <a:t>l</a:t>
            </a:r>
            <a:r>
              <a:rPr lang="en-US" dirty="0"/>
              <a:t> then we allow</a:t>
            </a:r>
            <a:br>
              <a:rPr lang="en-US" dirty="0"/>
            </a:br>
            <a:r>
              <a:rPr lang="en-US" dirty="0"/>
              <a:t>S → </a:t>
            </a:r>
            <a:r>
              <a:rPr lang="en-US" dirty="0">
                <a:latin typeface="Symbol" charset="2"/>
                <a:ea typeface="Symbol" charset="2"/>
                <a:cs typeface="Symbol" charset="2"/>
              </a:rPr>
              <a:t>l</a:t>
            </a:r>
            <a:br>
              <a:rPr lang="en-US" dirty="0"/>
            </a:br>
            <a:r>
              <a:rPr lang="en-US" dirty="0"/>
              <a:t>and constrain </a:t>
            </a:r>
            <a:r>
              <a:rPr lang="en-US"/>
              <a:t>all non-terminating rules </a:t>
            </a:r>
            <a:r>
              <a:rPr lang="en-US" dirty="0"/>
              <a:t>of form to be</a:t>
            </a:r>
            <a:br>
              <a:rPr lang="en-US" dirty="0"/>
            </a:br>
            <a:r>
              <a:rPr lang="en-US" dirty="0"/>
              <a:t>A → BC, 	A ∈ V, B,C ∈ V-{S}</a:t>
            </a:r>
          </a:p>
        </p:txBody>
      </p:sp>
      <p:sp>
        <p:nvSpPr>
          <p:cNvPr id="4" name="Date Placeholder 3"/>
          <p:cNvSpPr>
            <a:spLocks noGrp="1"/>
          </p:cNvSpPr>
          <p:nvPr>
            <p:ph type="dt" sz="half" idx="10"/>
          </p:nvPr>
        </p:nvSpPr>
        <p:spPr/>
        <p:txBody>
          <a:bodyPr/>
          <a:lstStyle/>
          <a:p>
            <a:fld id="{272A8DD1-6A1C-DB44-9BE3-9F86B2D6733F}"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172</a:t>
            </a:fld>
            <a:endParaRPr lang="en-US"/>
          </a:p>
        </p:txBody>
      </p:sp>
    </p:spTree>
    <p:extLst>
      <p:ext uri="{BB962C8B-B14F-4D97-AF65-F5344CB8AC3E}">
        <p14:creationId xmlns:p14="http://schemas.microsoft.com/office/powerpoint/2010/main" val="20626085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Nullable</a:t>
            </a:r>
            <a:r>
              <a:rPr lang="en-US"/>
              <a:t> Symbols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a:t>
            </a:r>
          </a:p>
          <a:p>
            <a:r>
              <a:rPr lang="en-US" sz="2800" dirty="0">
                <a:latin typeface="Arial" charset="0"/>
                <a:ea typeface="MS PGothic" charset="0"/>
                <a:sym typeface="Symbol" charset="0"/>
              </a:rPr>
              <a:t>Compute the set </a:t>
            </a: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{A | A ⇒*</a:t>
            </a:r>
            <a:r>
              <a:rPr lang="en-US" sz="2800" dirty="0">
                <a:latin typeface="Symbol" charset="2"/>
                <a:ea typeface="Symbol" charset="2"/>
                <a:cs typeface="Symbol" charset="2"/>
              </a:rPr>
              <a:t> l</a:t>
            </a:r>
            <a:r>
              <a:rPr lang="en-US" sz="2800" dirty="0">
                <a:ea typeface="Symbol" charset="2"/>
                <a:cs typeface="Symbol" charset="2"/>
              </a:rPr>
              <a:t> }</a:t>
            </a:r>
          </a:p>
          <a:p>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is computed as follows</a:t>
            </a:r>
            <a:br>
              <a:rPr lang="en-US" sz="2800" dirty="0">
                <a:latin typeface="Arial" charset="0"/>
                <a:ea typeface="MS PGothic" charset="0"/>
                <a:sym typeface="Symbol" charset="0"/>
              </a:rPr>
            </a:b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 A | A → </a:t>
            </a:r>
            <a:r>
              <a:rPr lang="en-US" sz="2800" dirty="0">
                <a:latin typeface="Symbol" charset="2"/>
                <a:ea typeface="Symbol" charset="2"/>
                <a:cs typeface="Symbol" charset="2"/>
              </a:rPr>
              <a:t>l</a:t>
            </a:r>
            <a:r>
              <a:rPr lang="en-US" sz="2800" dirty="0">
                <a:ea typeface="Symbol" charset="2"/>
                <a:cs typeface="Symbol" charset="2"/>
              </a:rPr>
              <a:t> }</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a:t>
            </a:r>
            <a:r>
              <a:rPr lang="en-US" sz="2800" dirty="0" err="1">
                <a:ea typeface="Symbol" charset="2"/>
                <a:cs typeface="Symbol" charset="2"/>
              </a:rPr>
              <a:t>Nullable</a:t>
            </a:r>
            <a:r>
              <a:rPr lang="en-US" sz="2800" dirty="0">
                <a:ea typeface="Symbol" charset="2"/>
                <a:cs typeface="Symbol" charset="2"/>
              </a:rPr>
              <a:t>(G) </a:t>
            </a:r>
            <a:r>
              <a:rPr lang="en-US" sz="2800" dirty="0">
                <a:latin typeface="Arial" charset="0"/>
                <a:ea typeface="MS PGothic" charset="0"/>
                <a:sym typeface="Symbol" charset="0"/>
              </a:rPr>
              <a:t>⊇ { B | B → </a:t>
            </a:r>
            <a:r>
              <a:rPr lang="en-US" sz="2800" dirty="0">
                <a:latin typeface="Symbol" charset="2"/>
                <a:ea typeface="Symbol" charset="2"/>
                <a:cs typeface="Symbol" charset="2"/>
              </a:rPr>
              <a:t>a</a:t>
            </a:r>
            <a:r>
              <a:rPr lang="en-US" sz="2800" dirty="0">
                <a:ea typeface="Symbol" charset="2"/>
                <a:cs typeface="Symbol" charset="2"/>
              </a:rPr>
              <a:t> and </a:t>
            </a:r>
            <a:r>
              <a:rPr lang="en-US" sz="2800" dirty="0">
                <a:latin typeface="Symbol" charset="2"/>
                <a:ea typeface="Symbol" charset="2"/>
                <a:cs typeface="Symbol" charset="2"/>
              </a:rPr>
              <a:t>a ∈ </a:t>
            </a:r>
            <a:r>
              <a:rPr lang="en-US" sz="2800" dirty="0" err="1">
                <a:ea typeface="Symbol" charset="2"/>
                <a:cs typeface="Symbol" charset="2"/>
              </a:rPr>
              <a:t>Nullable</a:t>
            </a:r>
            <a:r>
              <a:rPr lang="en-US" sz="2800" dirty="0">
                <a:ea typeface="Symbol" charset="2"/>
                <a:cs typeface="Symbol" charset="2"/>
              </a:rPr>
              <a:t>* } </a:t>
            </a:r>
            <a:br>
              <a:rPr lang="en-US" sz="2800" dirty="0">
                <a:ea typeface="Symbol" charset="2"/>
                <a:cs typeface="Symbol" charset="2"/>
              </a:rPr>
            </a:br>
            <a:r>
              <a:rPr lang="en-US" sz="2800" dirty="0">
                <a:ea typeface="Symbol" charset="2"/>
                <a:cs typeface="Symbol" charset="2"/>
              </a:rPr>
              <a:t>until no new symbols are added</a:t>
            </a:r>
          </a:p>
        </p:txBody>
      </p:sp>
      <p:sp>
        <p:nvSpPr>
          <p:cNvPr id="4" name="Date Placeholder 3"/>
          <p:cNvSpPr>
            <a:spLocks noGrp="1"/>
          </p:cNvSpPr>
          <p:nvPr>
            <p:ph type="dt" sz="half" idx="10"/>
          </p:nvPr>
        </p:nvSpPr>
        <p:spPr/>
        <p:txBody>
          <a:bodyPr/>
          <a:lstStyle/>
          <a:p>
            <a:fld id="{162E817A-97BE-474D-B2C2-1397180CB157}"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173</a:t>
            </a:fld>
            <a:endParaRPr lang="en-US"/>
          </a:p>
        </p:txBody>
      </p:sp>
    </p:spTree>
    <p:extLst>
      <p:ext uri="{BB962C8B-B14F-4D97-AF65-F5344CB8AC3E}">
        <p14:creationId xmlns:p14="http://schemas.microsoft.com/office/powerpoint/2010/main" val="6978818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latin typeface="Symbol" charset="2"/>
                <a:ea typeface="Symbol" charset="2"/>
                <a:cs typeface="Symbol" charset="2"/>
              </a:rPr>
              <a:t>l</a:t>
            </a:r>
            <a:r>
              <a:rPr lang="en-US">
                <a:ea typeface="Symbol" charset="2"/>
                <a:cs typeface="Symbol" charset="2"/>
              </a:rPr>
              <a: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a:t>
            </a:r>
          </a:p>
          <a:p>
            <a:r>
              <a:rPr lang="en-US" sz="2400">
                <a:latin typeface="Arial" charset="0"/>
                <a:ea typeface="MS PGothic" charset="0"/>
                <a:sym typeface="Symbol" charset="0"/>
              </a:rPr>
              <a:t>Compute the set </a:t>
            </a:r>
            <a:r>
              <a:rPr lang="en-US" sz="2400" err="1">
                <a:latin typeface="Arial" charset="0"/>
                <a:ea typeface="MS PGothic" charset="0"/>
                <a:sym typeface="Symbol" charset="0"/>
              </a:rPr>
              <a:t>Nullable</a:t>
            </a:r>
            <a:r>
              <a:rPr lang="en-US" sz="2400">
                <a:latin typeface="Arial" charset="0"/>
                <a:ea typeface="MS PGothic" charset="0"/>
                <a:sym typeface="Symbol" charset="0"/>
              </a:rPr>
              <a:t>(G)</a:t>
            </a:r>
          </a:p>
          <a:p>
            <a:r>
              <a:rPr lang="en-US" sz="2400">
                <a:latin typeface="Arial" charset="0"/>
                <a:ea typeface="MS PGothic" charset="0"/>
                <a:sym typeface="Symbol" charset="0"/>
              </a:rPr>
              <a:t>Remove all </a:t>
            </a:r>
            <a:r>
              <a:rPr lang="en-US" sz="2400">
                <a:latin typeface="Symbol" charset="2"/>
                <a:ea typeface="Symbol" charset="2"/>
                <a:cs typeface="Symbol" charset="2"/>
              </a:rPr>
              <a:t>l</a:t>
            </a:r>
            <a:r>
              <a:rPr lang="en-US" sz="2400">
                <a:ea typeface="Symbol" charset="2"/>
                <a:cs typeface="Symbol" charset="2"/>
              </a:rPr>
              <a:t>-rules</a:t>
            </a:r>
            <a:endParaRPr lang="en-US" sz="2400">
              <a:latin typeface="Arial" charset="0"/>
              <a:ea typeface="MS PGothic" charset="0"/>
              <a:sym typeface="Symbol" charset="0"/>
            </a:endParaRPr>
          </a:p>
          <a:p>
            <a:r>
              <a:rPr lang="en-US" sz="2400">
                <a:ea typeface="MS PGothic" charset="0"/>
                <a:sym typeface="Symbol" charset="0"/>
              </a:rPr>
              <a:t>For</a:t>
            </a:r>
            <a:r>
              <a:rPr lang="en-US" sz="2400">
                <a:latin typeface="Arial" charset="0"/>
                <a:ea typeface="MS PGothic" charset="0"/>
                <a:sym typeface="Symbol" charset="0"/>
              </a:rPr>
              <a:t> each rule of form </a:t>
            </a:r>
            <a:r>
              <a:rPr lang="en-US" sz="2400">
                <a:ea typeface="Symbol" charset="2"/>
                <a:cs typeface="Symbol" charset="2"/>
              </a:rPr>
              <a:t>B </a:t>
            </a:r>
            <a:r>
              <a:rPr lang="en-US" sz="2400">
                <a:latin typeface="Arial" charset="0"/>
                <a:ea typeface="MS PGothic" charset="0"/>
                <a:sym typeface="Symbol" charset="0"/>
              </a:rPr>
              <a:t>→ </a:t>
            </a:r>
            <a:r>
              <a:rPr lang="en-US" sz="2400" err="1">
                <a:latin typeface="Symbol" charset="2"/>
                <a:ea typeface="Symbol" charset="2"/>
                <a:cs typeface="Symbol" charset="2"/>
              </a:rPr>
              <a:t>a</a:t>
            </a:r>
            <a:r>
              <a:rPr lang="en-US" sz="2400" err="1">
                <a:latin typeface="Arial" charset="0"/>
                <a:ea typeface="MS PGothic" charset="0"/>
                <a:sym typeface="Symbol" charset="0"/>
              </a:rPr>
              <a:t>A</a:t>
            </a:r>
            <a:r>
              <a:rPr lang="en-US" sz="2400" err="1">
                <a:latin typeface="Symbol" charset="2"/>
                <a:ea typeface="Symbol" charset="2"/>
                <a:cs typeface="Symbol" charset="2"/>
              </a:rPr>
              <a:t>b</a:t>
            </a:r>
            <a:r>
              <a:rPr lang="en-US" sz="2400">
                <a:latin typeface="Symbol" charset="2"/>
                <a:ea typeface="Symbol" charset="2"/>
                <a:cs typeface="Symbol" charset="2"/>
              </a:rPr>
              <a:t> </a:t>
            </a:r>
            <a:r>
              <a:rPr lang="en-US" sz="2400">
                <a:ea typeface="Symbol" charset="2"/>
                <a:cs typeface="Symbol" charset="2"/>
              </a:rPr>
              <a:t>where A is </a:t>
            </a:r>
            <a:r>
              <a:rPr lang="en-US" sz="2400" err="1">
                <a:ea typeface="Symbol" charset="2"/>
                <a:cs typeface="Symbol" charset="2"/>
              </a:rPr>
              <a:t>nullable</a:t>
            </a:r>
            <a:r>
              <a:rPr lang="en-US" sz="2400">
                <a:ea typeface="Symbol" charset="2"/>
                <a:cs typeface="Symbol" charset="2"/>
              </a:rPr>
              <a:t>, add in the rule B </a:t>
            </a:r>
            <a:r>
              <a:rPr lang="en-US" sz="2400">
                <a:latin typeface="Arial" charset="0"/>
                <a:ea typeface="MS PGothic" charset="0"/>
                <a:sym typeface="Symbol" charset="0"/>
              </a:rPr>
              <a:t>→ </a:t>
            </a:r>
            <a:r>
              <a:rPr lang="en-US" sz="2400">
                <a:latin typeface="Symbol" charset="2"/>
                <a:ea typeface="Symbol" charset="2"/>
                <a:cs typeface="Symbol" charset="2"/>
              </a:rPr>
              <a:t>ab </a:t>
            </a:r>
          </a:p>
          <a:p>
            <a:r>
              <a:rPr lang="en-US" sz="2400">
                <a:ea typeface="MS PGothic" charset="0"/>
                <a:sym typeface="Symbol" charset="0"/>
              </a:rPr>
              <a:t>The above has the potential to greatly increase the number of rules and add unit rules </a:t>
            </a:r>
            <a:br>
              <a:rPr lang="en-US" sz="2400">
                <a:ea typeface="MS PGothic" charset="0"/>
                <a:sym typeface="Symbol" charset="0"/>
              </a:rPr>
            </a:br>
            <a:r>
              <a:rPr lang="en-US" sz="2400">
                <a:ea typeface="MS PGothic" charset="0"/>
                <a:sym typeface="Symbol" charset="0"/>
              </a:rPr>
              <a:t>(those of form B </a:t>
            </a:r>
            <a:r>
              <a:rPr lang="en-US" sz="2400">
                <a:latin typeface="Arial" charset="0"/>
                <a:ea typeface="MS PGothic" charset="0"/>
                <a:sym typeface="Symbol" charset="0"/>
              </a:rPr>
              <a:t>→ C, where B,C∈V</a:t>
            </a:r>
            <a:r>
              <a:rPr lang="en-US" sz="2400">
                <a:ea typeface="MS PGothic" charset="0"/>
                <a:sym typeface="Symbol" charset="0"/>
              </a:rPr>
              <a:t>)</a:t>
            </a:r>
          </a:p>
          <a:p>
            <a:r>
              <a:rPr lang="en-US" sz="2400">
                <a:ea typeface="MS PGothic" charset="0"/>
                <a:sym typeface="Symbol" charset="0"/>
              </a:rPr>
              <a:t>If S is </a:t>
            </a:r>
            <a:r>
              <a:rPr lang="en-US" sz="2400" err="1">
                <a:ea typeface="MS PGothic" charset="0"/>
                <a:sym typeface="Symbol" charset="0"/>
              </a:rPr>
              <a:t>nullable</a:t>
            </a:r>
            <a:r>
              <a:rPr lang="en-US" sz="2400">
                <a:ea typeface="MS PGothic" charset="0"/>
                <a:sym typeface="Symbol" charset="0"/>
              </a:rPr>
              <a:t>, add new start symbol S</a:t>
            </a:r>
            <a:r>
              <a:rPr lang="en-US" sz="2400" baseline="-25000">
                <a:ea typeface="MS PGothic" charset="0"/>
                <a:sym typeface="Symbol" charset="0"/>
              </a:rPr>
              <a:t>0</a:t>
            </a:r>
            <a:r>
              <a:rPr lang="en-US" sz="2400">
                <a:ea typeface="MS PGothic" charset="0"/>
                <a:sym typeface="Symbol" charset="0"/>
              </a:rPr>
              <a:t>, as new start state, plus rules S</a:t>
            </a:r>
            <a:r>
              <a:rPr lang="en-US" sz="2400" baseline="-25000">
                <a:ea typeface="MS PGothic" charset="0"/>
                <a:sym typeface="Symbol" charset="0"/>
              </a:rPr>
              <a:t>0</a:t>
            </a:r>
            <a:r>
              <a:rPr lang="en-US" sz="2400">
                <a:ea typeface="MS PGothic" charset="0"/>
                <a:sym typeface="Symbol" charset="0"/>
              </a:rPr>
              <a:t>,</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l</a:t>
            </a:r>
            <a:r>
              <a:rPr lang="en-US" sz="2400">
                <a:ea typeface="Symbol" charset="2"/>
                <a:cs typeface="Symbol" charset="2"/>
                <a:sym typeface="Symbol" charset="0"/>
              </a:rPr>
              <a:t> and </a:t>
            </a:r>
            <a:r>
              <a:rPr lang="en-US" sz="2400">
                <a:ea typeface="MS PGothic" charset="0"/>
                <a:sym typeface="Symbol" charset="0"/>
              </a:rPr>
              <a:t>S</a:t>
            </a:r>
            <a:r>
              <a:rPr lang="en-US" sz="2400" baseline="-25000">
                <a:ea typeface="MS PGothic" charset="0"/>
                <a:sym typeface="Symbol" charset="0"/>
              </a:rPr>
              <a:t>0</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r>
              <a:rPr lang="en-US" sz="2400">
                <a:ea typeface="MS PGothic" charset="0"/>
                <a:sym typeface="Symbol" charset="0"/>
              </a:rPr>
              <a:t>, where S</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endParaRPr lang="en-US" sz="2400">
              <a:ea typeface="MS PGothic" charset="0"/>
              <a:sym typeface="Symbol" charset="0"/>
            </a:endParaRPr>
          </a:p>
        </p:txBody>
      </p:sp>
      <p:sp>
        <p:nvSpPr>
          <p:cNvPr id="4" name="Date Placeholder 3"/>
          <p:cNvSpPr>
            <a:spLocks noGrp="1"/>
          </p:cNvSpPr>
          <p:nvPr>
            <p:ph type="dt" sz="half" idx="10"/>
          </p:nvPr>
        </p:nvSpPr>
        <p:spPr/>
        <p:txBody>
          <a:bodyPr/>
          <a:lstStyle/>
          <a:p>
            <a:fld id="{A56858D0-8E86-A14B-89B7-14BC7D941B12}"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174</a:t>
            </a:fld>
            <a:endParaRPr lang="en-US"/>
          </a:p>
        </p:txBody>
      </p:sp>
    </p:spTree>
    <p:extLst>
      <p:ext uri="{BB962C8B-B14F-4D97-AF65-F5344CB8AC3E}">
        <p14:creationId xmlns:p14="http://schemas.microsoft.com/office/powerpoint/2010/main" val="2342029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Chains (Unit Rules)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 that has had its </a:t>
            </a:r>
            <a:r>
              <a:rPr lang="en-US" sz="2800" dirty="0">
                <a:latin typeface="Symbol" charset="2"/>
                <a:ea typeface="Symbol" charset="2"/>
                <a:cs typeface="Symbol" charset="2"/>
              </a:rPr>
              <a:t>l</a:t>
            </a:r>
            <a:r>
              <a:rPr lang="en-US" sz="2800" dirty="0">
                <a:ea typeface="Symbol" charset="2"/>
                <a:cs typeface="Symbol" charset="2"/>
              </a:rPr>
              <a:t>-rules</a:t>
            </a:r>
            <a:r>
              <a:rPr lang="en-US" sz="2800" dirty="0">
                <a:latin typeface="Arial" charset="0"/>
                <a:ea typeface="MS PGothic" charset="0"/>
                <a:sym typeface="Symbol" charset="0"/>
              </a:rPr>
              <a:t> removed</a:t>
            </a:r>
          </a:p>
          <a:p>
            <a:r>
              <a:rPr lang="en-US" sz="2800" dirty="0">
                <a:latin typeface="Arial" charset="0"/>
                <a:ea typeface="MS PGothic" charset="0"/>
                <a:sym typeface="Symbol" charset="0"/>
              </a:rPr>
              <a:t>For </a:t>
            </a:r>
            <a:r>
              <a:rPr lang="en-US" sz="2800" dirty="0"/>
              <a:t>A∈V,</a:t>
            </a:r>
            <a:r>
              <a:rPr lang="en-US" sz="2800" dirty="0">
                <a:latin typeface="Arial" charset="0"/>
                <a:ea typeface="MS PGothic" charset="0"/>
                <a:sym typeface="Symbol" charset="0"/>
              </a:rPr>
              <a:t> Chain(A) = { B | A ⇒*</a:t>
            </a:r>
            <a:r>
              <a:rPr lang="en-US" sz="2800" dirty="0">
                <a:ea typeface="Symbol" charset="2"/>
                <a:cs typeface="Symbol" charset="2"/>
              </a:rPr>
              <a:t> B, </a:t>
            </a:r>
            <a:r>
              <a:rPr lang="en-US" sz="2800" dirty="0"/>
              <a:t>B∈V }</a:t>
            </a:r>
          </a:p>
          <a:p>
            <a:r>
              <a:rPr lang="en-US" sz="2800" dirty="0">
                <a:latin typeface="Arial" charset="0"/>
                <a:ea typeface="MS PGothic" charset="0"/>
                <a:sym typeface="Symbol" charset="0"/>
              </a:rPr>
              <a:t>Chain(A) is computed as follows</a:t>
            </a:r>
            <a:br>
              <a:rPr lang="en-US" sz="2800" dirty="0">
                <a:latin typeface="Arial" charset="0"/>
                <a:ea typeface="MS PGothic" charset="0"/>
                <a:sym typeface="Symbol" charset="0"/>
              </a:rPr>
            </a:br>
            <a:r>
              <a:rPr lang="en-US" sz="2800" dirty="0">
                <a:latin typeface="Arial" charset="0"/>
                <a:ea typeface="MS PGothic" charset="0"/>
                <a:sym typeface="Symbol" charset="0"/>
              </a:rPr>
              <a:t>Chain(A) ⊇ { A </a:t>
            </a:r>
            <a:r>
              <a:rPr lang="en-US" sz="2800" dirty="0">
                <a:ea typeface="Symbol" charset="2"/>
                <a:cs typeface="Symbol" charset="2"/>
              </a:rPr>
              <a:t>}</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Chain(A</a:t>
            </a:r>
            <a:r>
              <a:rPr lang="en-US" sz="2800">
                <a:ea typeface="Symbol" charset="2"/>
                <a:cs typeface="Symbol" charset="2"/>
              </a:rPr>
              <a:t>) </a:t>
            </a:r>
            <a:r>
              <a:rPr lang="en-US" sz="2800">
                <a:latin typeface="Arial" charset="0"/>
                <a:ea typeface="MS PGothic" charset="0"/>
                <a:sym typeface="Symbol" charset="0"/>
              </a:rPr>
              <a:t>⊇ </a:t>
            </a:r>
            <a:r>
              <a:rPr lang="en-US" sz="2800" dirty="0">
                <a:latin typeface="Arial" charset="0"/>
                <a:ea typeface="MS PGothic" charset="0"/>
                <a:sym typeface="Symbol" charset="0"/>
              </a:rPr>
              <a:t>{ C | B → </a:t>
            </a:r>
            <a:r>
              <a:rPr lang="en-US" sz="2800" dirty="0">
                <a:ea typeface="Symbol" charset="2"/>
                <a:cs typeface="Symbol" charset="2"/>
              </a:rPr>
              <a:t>C and B</a:t>
            </a:r>
            <a:r>
              <a:rPr lang="en-US" sz="2800" dirty="0">
                <a:latin typeface="Symbol" charset="2"/>
                <a:ea typeface="Symbol" charset="2"/>
                <a:cs typeface="Symbol" charset="2"/>
              </a:rPr>
              <a:t> ∈ </a:t>
            </a:r>
            <a:r>
              <a:rPr lang="en-US" sz="2800" dirty="0">
                <a:ea typeface="Symbol" charset="2"/>
                <a:cs typeface="Symbol" charset="2"/>
              </a:rPr>
              <a:t>Chain(A) }</a:t>
            </a:r>
            <a:br>
              <a:rPr lang="en-US" sz="2800" dirty="0">
                <a:ea typeface="Symbol" charset="2"/>
                <a:cs typeface="Symbol" charset="2"/>
              </a:rPr>
            </a:br>
            <a:r>
              <a:rPr lang="en-US" sz="2800" dirty="0">
                <a:ea typeface="Symbol" charset="2"/>
                <a:cs typeface="Symbol" charset="2"/>
              </a:rPr>
              <a:t>until no new symbols are added</a:t>
            </a:r>
            <a:endParaRPr lang="en-US" sz="2800" dirty="0"/>
          </a:p>
        </p:txBody>
      </p:sp>
      <p:sp>
        <p:nvSpPr>
          <p:cNvPr id="4" name="Date Placeholder 3"/>
          <p:cNvSpPr>
            <a:spLocks noGrp="1"/>
          </p:cNvSpPr>
          <p:nvPr>
            <p:ph type="dt" sz="half" idx="10"/>
          </p:nvPr>
        </p:nvSpPr>
        <p:spPr/>
        <p:txBody>
          <a:bodyPr/>
          <a:lstStyle/>
          <a:p>
            <a:fld id="{E7A14124-367A-124F-8F64-87C7136613DF}"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175</a:t>
            </a:fld>
            <a:endParaRPr lang="en-US"/>
          </a:p>
        </p:txBody>
      </p:sp>
    </p:spTree>
    <p:extLst>
      <p:ext uri="{BB962C8B-B14F-4D97-AF65-F5344CB8AC3E}">
        <p14:creationId xmlns:p14="http://schemas.microsoft.com/office/powerpoint/2010/main" val="10876467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ea typeface="Symbol" charset="2"/>
                <a:cs typeface="Symbol" charset="2"/>
              </a:rPr>
              <a:t>Unit-Rules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 that has had its </a:t>
            </a:r>
            <a:r>
              <a:rPr lang="en-US" sz="2400">
                <a:latin typeface="Symbol" charset="2"/>
                <a:ea typeface="Symbol" charset="2"/>
                <a:cs typeface="Symbol" charset="2"/>
              </a:rPr>
              <a:t>l</a:t>
            </a:r>
            <a:r>
              <a:rPr lang="en-US" sz="2400">
                <a:ea typeface="Symbol" charset="2"/>
                <a:cs typeface="Symbol" charset="2"/>
              </a:rPr>
              <a:t>-rules</a:t>
            </a:r>
            <a:r>
              <a:rPr lang="en-US" sz="2400">
                <a:latin typeface="Arial" charset="0"/>
                <a:ea typeface="MS PGothic" charset="0"/>
                <a:sym typeface="Symbol" charset="0"/>
              </a:rPr>
              <a:t> removed, except perhaps from start symbol</a:t>
            </a:r>
          </a:p>
          <a:p>
            <a:r>
              <a:rPr lang="en-US" sz="2400">
                <a:latin typeface="Arial" charset="0"/>
                <a:ea typeface="MS PGothic" charset="0"/>
                <a:sym typeface="Symbol" charset="0"/>
              </a:rPr>
              <a:t>Compute Chain(A) for all </a:t>
            </a:r>
            <a:r>
              <a:rPr lang="en-US" sz="2400"/>
              <a:t>A∈V</a:t>
            </a:r>
            <a:endParaRPr lang="en-US" sz="2400">
              <a:latin typeface="Arial" charset="0"/>
              <a:ea typeface="MS PGothic" charset="0"/>
              <a:sym typeface="Symbol" charset="0"/>
            </a:endParaRPr>
          </a:p>
          <a:p>
            <a:r>
              <a:rPr lang="en-US" sz="2400">
                <a:latin typeface="Arial" charset="0"/>
                <a:ea typeface="MS PGothic" charset="0"/>
                <a:sym typeface="Symbol" charset="0"/>
              </a:rPr>
              <a:t>Create the new grammar </a:t>
            </a:r>
            <a:r>
              <a:rPr lang="en-US" sz="2400">
                <a:latin typeface="Arial" charset="0"/>
                <a:ea typeface="MS PGothic" charset="0"/>
              </a:rPr>
              <a:t>G = (V, </a:t>
            </a:r>
            <a:r>
              <a:rPr lang="en-US" sz="2400">
                <a:latin typeface="Arial" charset="0"/>
                <a:ea typeface="MS PGothic" charset="0"/>
                <a:sym typeface="Symbol" charset="0"/>
              </a:rPr>
              <a:t>, R, S) where R is defined by including for each </a:t>
            </a:r>
            <a:r>
              <a:rPr lang="en-US" sz="2400"/>
              <a:t>A∈V, all rules of the form</a:t>
            </a:r>
            <a:br>
              <a:rPr lang="en-US" sz="2400"/>
            </a:br>
            <a:r>
              <a:rPr lang="en-US" sz="2400"/>
              <a:t>A</a:t>
            </a:r>
            <a:r>
              <a:rPr lang="en-US" sz="2400">
                <a:latin typeface="Arial" charset="0"/>
                <a:ea typeface="MS PGothic" charset="0"/>
                <a:sym typeface="Symbol" charset="0"/>
              </a:rPr>
              <a:t> → </a:t>
            </a:r>
            <a:r>
              <a:rPr lang="en-US" sz="2400">
                <a:latin typeface="Symbol" charset="2"/>
                <a:ea typeface="Symbol" charset="2"/>
                <a:cs typeface="Symbol" charset="2"/>
              </a:rPr>
              <a:t>a</a:t>
            </a:r>
            <a:r>
              <a:rPr lang="en-US" sz="2400">
                <a:latin typeface="Arial" charset="0"/>
                <a:ea typeface="MS PGothic" charset="0"/>
                <a:sym typeface="Symbol" charset="0"/>
              </a:rPr>
              <a:t>, where </a:t>
            </a:r>
            <a:r>
              <a:rPr lang="en-US" sz="2400">
                <a:sym typeface="Symbol" charset="0"/>
              </a:rPr>
              <a:t>B </a:t>
            </a:r>
            <a:r>
              <a:rPr lang="en-US" sz="2400">
                <a:latin typeface="Arial" charset="0"/>
                <a:ea typeface="MS PGothic" charset="0"/>
                <a:sym typeface="Symbol" charset="0"/>
              </a:rPr>
              <a:t>→ </a:t>
            </a:r>
            <a:r>
              <a:rPr lang="en-US" sz="2400">
                <a:latin typeface="Symbol" charset="2"/>
                <a:ea typeface="Symbol" charset="2"/>
                <a:cs typeface="Symbol" charset="2"/>
              </a:rPr>
              <a:t>a </a:t>
            </a:r>
            <a:r>
              <a:rPr lang="en-US" sz="2400"/>
              <a:t>∈ R, </a:t>
            </a:r>
            <a:r>
              <a:rPr lang="en-US" sz="2400">
                <a:latin typeface="Symbol" charset="2"/>
                <a:ea typeface="Symbol" charset="2"/>
                <a:cs typeface="Symbol" charset="2"/>
              </a:rPr>
              <a:t>a </a:t>
            </a:r>
            <a:r>
              <a:rPr lang="en-US" sz="2400"/>
              <a:t>∉ V and B ∈</a:t>
            </a:r>
            <a:r>
              <a:rPr lang="en-US" sz="2400">
                <a:latin typeface="Arial" charset="0"/>
                <a:ea typeface="MS PGothic" charset="0"/>
                <a:sym typeface="Symbol" charset="0"/>
              </a:rPr>
              <a:t> Chain(A)</a:t>
            </a:r>
            <a:br>
              <a:rPr lang="en-US" sz="2400">
                <a:latin typeface="Arial" charset="0"/>
                <a:ea typeface="MS PGothic" charset="0"/>
                <a:sym typeface="Symbol" charset="0"/>
              </a:rPr>
            </a:br>
            <a:r>
              <a:rPr lang="en-US" sz="2400">
                <a:latin typeface="Arial" charset="0"/>
                <a:ea typeface="MS PGothic" charset="0"/>
                <a:sym typeface="Symbol" charset="0"/>
              </a:rPr>
              <a:t>  Note: </a:t>
            </a:r>
            <a:r>
              <a:rPr lang="en-US" sz="2400" err="1">
                <a:latin typeface="Arial" charset="0"/>
                <a:ea typeface="MS PGothic" charset="0"/>
                <a:sym typeface="Symbol" charset="0"/>
              </a:rPr>
              <a:t>A</a:t>
            </a:r>
            <a:r>
              <a:rPr lang="en-US" sz="2400" err="1"/>
              <a:t>∈</a:t>
            </a:r>
            <a:r>
              <a:rPr lang="en-US" sz="2400" err="1">
                <a:latin typeface="Arial" charset="0"/>
                <a:ea typeface="MS PGothic" charset="0"/>
                <a:sym typeface="Symbol" charset="0"/>
              </a:rPr>
              <a:t>Chain</a:t>
            </a:r>
            <a:r>
              <a:rPr lang="en-US" sz="2400">
                <a:latin typeface="Arial" charset="0"/>
                <a:ea typeface="MS PGothic" charset="0"/>
                <a:sym typeface="Symbol" charset="0"/>
              </a:rPr>
              <a:t>(A) so all its non unit-rules are included</a:t>
            </a:r>
            <a:br>
              <a:rPr lang="en-US" sz="2400">
                <a:latin typeface="Arial" charset="0"/>
                <a:ea typeface="MS PGothic" charset="0"/>
                <a:sym typeface="Symbol" charset="0"/>
              </a:rPr>
            </a:br>
            <a:endParaRPr lang="en-US" sz="2400">
              <a:latin typeface="Arial" charset="0"/>
              <a:ea typeface="MS PGothic" charset="0"/>
              <a:sym typeface="Symbol" charset="0"/>
            </a:endParaRPr>
          </a:p>
        </p:txBody>
      </p:sp>
      <p:sp>
        <p:nvSpPr>
          <p:cNvPr id="4" name="Date Placeholder 3"/>
          <p:cNvSpPr>
            <a:spLocks noGrp="1"/>
          </p:cNvSpPr>
          <p:nvPr>
            <p:ph type="dt" sz="half" idx="10"/>
          </p:nvPr>
        </p:nvSpPr>
        <p:spPr/>
        <p:txBody>
          <a:bodyPr/>
          <a:lstStyle/>
          <a:p>
            <a:fld id="{BEA02990-BAC1-034C-B4A3-E32A12526E4D}"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176</a:t>
            </a:fld>
            <a:endParaRPr lang="en-US"/>
          </a:p>
        </p:txBody>
      </p:sp>
    </p:spTree>
    <p:extLst>
      <p:ext uri="{BB962C8B-B14F-4D97-AF65-F5344CB8AC3E}">
        <p14:creationId xmlns:p14="http://schemas.microsoft.com/office/powerpoint/2010/main" val="6985105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Non-Productive Symbols</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an arbitrary CFG that has had its </a:t>
            </a:r>
            <a:r>
              <a:rPr lang="en-US" sz="2400" dirty="0">
                <a:latin typeface="Symbol" charset="2"/>
                <a:ea typeface="Symbol" charset="2"/>
                <a:cs typeface="Symbol" charset="2"/>
              </a:rPr>
              <a:t>l</a:t>
            </a:r>
            <a:r>
              <a:rPr lang="en-US" sz="2400" dirty="0">
                <a:ea typeface="Symbol" charset="2"/>
                <a:cs typeface="Symbol" charset="2"/>
              </a:rPr>
              <a:t>-rules and unit-rules</a:t>
            </a:r>
            <a:r>
              <a:rPr lang="en-US" sz="2400" dirty="0">
                <a:latin typeface="Arial" charset="0"/>
                <a:ea typeface="MS PGothic" charset="0"/>
                <a:sym typeface="Symbol" charset="0"/>
              </a:rPr>
              <a:t> removed</a:t>
            </a:r>
          </a:p>
          <a:p>
            <a:r>
              <a:rPr lang="en-US" sz="2400" dirty="0">
                <a:latin typeface="Arial" charset="0"/>
                <a:ea typeface="MS PGothic" charset="0"/>
                <a:sym typeface="Symbol" charset="0"/>
              </a:rPr>
              <a:t>Non-productive non-terminal symbols never lead to a terminal string (not productive)</a:t>
            </a:r>
          </a:p>
          <a:p>
            <a:r>
              <a:rPr lang="en-US" sz="2400" dirty="0">
                <a:latin typeface="Arial" charset="0"/>
                <a:ea typeface="MS PGothic" charset="0"/>
                <a:sym typeface="Symbol" charset="0"/>
              </a:rPr>
              <a:t>Productive(G) is computed by</a:t>
            </a:r>
            <a:br>
              <a:rPr lang="en-US" sz="2400" dirty="0">
                <a:latin typeface="Arial" charset="0"/>
                <a:ea typeface="MS PGothic" charset="0"/>
                <a:sym typeface="Symbol" charset="0"/>
              </a:rPr>
            </a:br>
            <a:r>
              <a:rPr lang="en-US" sz="2400" dirty="0">
                <a:latin typeface="Arial" charset="0"/>
                <a:ea typeface="MS PGothic" charset="0"/>
                <a:sym typeface="Symbol" charset="0"/>
              </a:rPr>
              <a:t>Productive(G) ⊇ { A |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Repeat</a:t>
            </a:r>
            <a:br>
              <a:rPr lang="en-US" sz="2400" dirty="0">
                <a:ea typeface="Symbol" charset="2"/>
                <a:cs typeface="Symbol" charset="2"/>
              </a:rPr>
            </a:br>
            <a:r>
              <a:rPr lang="en-US" sz="2400" dirty="0">
                <a:ea typeface="Symbol" charset="2"/>
                <a:cs typeface="Symbol" charset="2"/>
              </a:rPr>
              <a:t>    </a:t>
            </a:r>
            <a:r>
              <a:rPr lang="en-US" sz="2400" dirty="0">
                <a:latin typeface="Arial" charset="0"/>
                <a:ea typeface="MS PGothic" charset="0"/>
                <a:sym typeface="Symbol" charset="0"/>
              </a:rPr>
              <a:t>Productive(G</a:t>
            </a:r>
            <a:r>
              <a:rPr lang="en-US" sz="2400" dirty="0">
                <a:ea typeface="Symbol" charset="2"/>
                <a:cs typeface="Symbol" charset="2"/>
              </a:rPr>
              <a:t>) </a:t>
            </a:r>
            <a:r>
              <a:rPr lang="en-US" sz="2400" dirty="0">
                <a:latin typeface="Arial" charset="0"/>
                <a:ea typeface="MS PGothic" charset="0"/>
                <a:sym typeface="Symbol" charset="0"/>
              </a:rPr>
              <a:t>⊇ { B | B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∪Productive)*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until no new symbols are added</a:t>
            </a:r>
            <a:endParaRPr lang="en-US" sz="2400" dirty="0"/>
          </a:p>
          <a:p>
            <a:r>
              <a:rPr lang="en-US" sz="2400" dirty="0">
                <a:ea typeface="Symbol" charset="2"/>
                <a:cs typeface="Symbol" charset="2"/>
              </a:rPr>
              <a:t>Keep only those rules that involve productive symbols</a:t>
            </a:r>
          </a:p>
          <a:p>
            <a:r>
              <a:rPr lang="en-US" sz="2400" dirty="0">
                <a:ea typeface="Symbol" charset="2"/>
                <a:cs typeface="Symbol" charset="2"/>
              </a:rPr>
              <a:t>If no rules remain, grammar generates nothing</a:t>
            </a:r>
          </a:p>
        </p:txBody>
      </p:sp>
      <p:sp>
        <p:nvSpPr>
          <p:cNvPr id="4" name="Date Placeholder 3"/>
          <p:cNvSpPr>
            <a:spLocks noGrp="1"/>
          </p:cNvSpPr>
          <p:nvPr>
            <p:ph type="dt" sz="half" idx="10"/>
          </p:nvPr>
        </p:nvSpPr>
        <p:spPr/>
        <p:txBody>
          <a:bodyPr/>
          <a:lstStyle/>
          <a:p>
            <a:fld id="{94D7AE4C-3A8B-C946-8BBE-BA3966ED66A2}"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177</a:t>
            </a:fld>
            <a:endParaRPr lang="en-US"/>
          </a:p>
        </p:txBody>
      </p:sp>
    </p:spTree>
    <p:extLst>
      <p:ext uri="{BB962C8B-B14F-4D97-AF65-F5344CB8AC3E}">
        <p14:creationId xmlns:p14="http://schemas.microsoft.com/office/powerpoint/2010/main" val="7551059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Unreachable Symbols</a:t>
            </a:r>
          </a:p>
        </p:txBody>
      </p:sp>
      <p:sp>
        <p:nvSpPr>
          <p:cNvPr id="3" name="Content Placeholder 2"/>
          <p:cNvSpPr>
            <a:spLocks noGrp="1"/>
          </p:cNvSpPr>
          <p:nvPr>
            <p:ph idx="1"/>
          </p:nvPr>
        </p:nvSpPr>
        <p:spPr/>
        <p:txBody>
          <a:bodyPr/>
          <a:lstStyle/>
          <a:p>
            <a:r>
              <a:rPr lang="en-US" sz="2200" dirty="0"/>
              <a:t>Let </a:t>
            </a:r>
            <a:r>
              <a:rPr lang="en-US" sz="2200" dirty="0">
                <a:latin typeface="Arial" charset="0"/>
                <a:ea typeface="MS PGothic" charset="0"/>
              </a:rPr>
              <a:t>G = (V, </a:t>
            </a:r>
            <a:r>
              <a:rPr lang="en-US" sz="2200" dirty="0">
                <a:latin typeface="Arial" charset="0"/>
                <a:ea typeface="MS PGothic" charset="0"/>
                <a:sym typeface="Symbol" charset="0"/>
              </a:rPr>
              <a:t>, R, S) be an arbitrary CFG that has had its </a:t>
            </a:r>
            <a:r>
              <a:rPr lang="en-US" sz="2200" dirty="0">
                <a:latin typeface="Symbol" charset="2"/>
                <a:ea typeface="Symbol" charset="2"/>
                <a:cs typeface="Symbol" charset="2"/>
              </a:rPr>
              <a:t>l</a:t>
            </a:r>
            <a:r>
              <a:rPr lang="en-US" sz="2200" dirty="0">
                <a:ea typeface="Symbol" charset="2"/>
                <a:cs typeface="Symbol" charset="2"/>
              </a:rPr>
              <a:t>-rules, unit-rules</a:t>
            </a:r>
            <a:r>
              <a:rPr lang="en-US" sz="2200" dirty="0">
                <a:latin typeface="Arial" charset="0"/>
                <a:ea typeface="MS PGothic" charset="0"/>
                <a:sym typeface="Symbol" charset="0"/>
              </a:rPr>
              <a:t> and non-productive symbols removed</a:t>
            </a:r>
          </a:p>
          <a:p>
            <a:r>
              <a:rPr lang="en-US" sz="2200" dirty="0">
                <a:latin typeface="Arial" charset="0"/>
                <a:ea typeface="MS PGothic" charset="0"/>
                <a:sym typeface="Symbol" charset="0"/>
              </a:rPr>
              <a:t>Unreachable symbols are ones that are inaccessible from start symbol</a:t>
            </a:r>
          </a:p>
          <a:p>
            <a:r>
              <a:rPr lang="en-US" sz="2200" dirty="0">
                <a:latin typeface="Arial" charset="0"/>
                <a:ea typeface="MS PGothic" charset="0"/>
                <a:sym typeface="Symbol" charset="0"/>
              </a:rPr>
              <a:t>We compute the complement (Useful)</a:t>
            </a:r>
          </a:p>
          <a:p>
            <a:r>
              <a:rPr lang="en-US" sz="2200" dirty="0">
                <a:latin typeface="Arial" charset="0"/>
                <a:ea typeface="MS PGothic" charset="0"/>
                <a:sym typeface="Symbol" charset="0"/>
              </a:rPr>
              <a:t>Useful(G) is computed by</a:t>
            </a:r>
            <a:br>
              <a:rPr lang="en-US" sz="2200" dirty="0">
                <a:latin typeface="Arial" charset="0"/>
                <a:ea typeface="MS PGothic" charset="0"/>
                <a:sym typeface="Symbol" charset="0"/>
              </a:rPr>
            </a:br>
            <a:r>
              <a:rPr lang="en-US" sz="2200" dirty="0">
                <a:latin typeface="Arial" charset="0"/>
                <a:ea typeface="MS PGothic" charset="0"/>
                <a:sym typeface="Symbol" charset="0"/>
              </a:rPr>
              <a:t>Useful(G) ⊇ { S </a:t>
            </a:r>
            <a:r>
              <a:rPr lang="en-US" sz="2200" dirty="0">
                <a:ea typeface="Symbol" charset="2"/>
                <a:cs typeface="Symbol" charset="2"/>
              </a:rPr>
              <a:t>}</a:t>
            </a:r>
            <a:br>
              <a:rPr lang="en-US" sz="2200" dirty="0">
                <a:ea typeface="Symbol" charset="2"/>
                <a:cs typeface="Symbol" charset="2"/>
              </a:rPr>
            </a:br>
            <a:r>
              <a:rPr lang="en-US" sz="2200" dirty="0">
                <a:ea typeface="Symbol" charset="2"/>
                <a:cs typeface="Symbol" charset="2"/>
              </a:rPr>
              <a:t>Repeat</a:t>
            </a:r>
            <a:br>
              <a:rPr lang="en-US" sz="2200" dirty="0">
                <a:ea typeface="Symbol" charset="2"/>
                <a:cs typeface="Symbol" charset="2"/>
              </a:rPr>
            </a:br>
            <a:r>
              <a:rPr lang="en-US" sz="2200" dirty="0">
                <a:ea typeface="Symbol" charset="2"/>
                <a:cs typeface="Symbol" charset="2"/>
              </a:rPr>
              <a:t>    </a:t>
            </a:r>
            <a:r>
              <a:rPr lang="en-US" sz="2200" dirty="0">
                <a:latin typeface="Arial" charset="0"/>
                <a:ea typeface="MS PGothic" charset="0"/>
                <a:sym typeface="Symbol" charset="0"/>
              </a:rPr>
              <a:t>Useful(G</a:t>
            </a:r>
            <a:r>
              <a:rPr lang="en-US" sz="2200" dirty="0">
                <a:ea typeface="Symbol" charset="2"/>
                <a:cs typeface="Symbol" charset="2"/>
              </a:rPr>
              <a:t>) </a:t>
            </a:r>
            <a:r>
              <a:rPr lang="en-US" sz="2200" dirty="0">
                <a:latin typeface="Arial" charset="0"/>
                <a:ea typeface="MS PGothic" charset="0"/>
                <a:sym typeface="Symbol" charset="0"/>
              </a:rPr>
              <a:t>⊇ { C | B → </a:t>
            </a:r>
            <a:r>
              <a:rPr lang="en-US" sz="2200" dirty="0" err="1">
                <a:latin typeface="Symbol" charset="2"/>
                <a:ea typeface="Symbol" charset="2"/>
                <a:cs typeface="Symbol" charset="2"/>
              </a:rPr>
              <a:t>a</a:t>
            </a:r>
            <a:r>
              <a:rPr lang="en-US" sz="2200" dirty="0" err="1">
                <a:ea typeface="Symbol" charset="2"/>
                <a:cs typeface="Symbol" charset="2"/>
              </a:rPr>
              <a:t>C</a:t>
            </a:r>
            <a:r>
              <a:rPr lang="en-US" sz="2200" dirty="0" err="1">
                <a:latin typeface="Symbol" charset="2"/>
                <a:ea typeface="Symbol" charset="2"/>
                <a:cs typeface="Symbol" charset="2"/>
              </a:rPr>
              <a:t>b</a:t>
            </a:r>
            <a:r>
              <a:rPr lang="en-US" sz="2200" dirty="0">
                <a:ea typeface="Symbol" charset="2"/>
                <a:cs typeface="Symbol" charset="2"/>
              </a:rPr>
              <a:t>, C</a:t>
            </a:r>
            <a:r>
              <a:rPr lang="en-US" sz="2200" dirty="0">
                <a:latin typeface="Symbol" charset="2"/>
                <a:ea typeface="Symbol" charset="2"/>
                <a:cs typeface="Symbol" charset="2"/>
              </a:rPr>
              <a:t>∈</a:t>
            </a:r>
            <a:r>
              <a:rPr lang="en-US" sz="2200" dirty="0">
                <a:ea typeface="Symbol" charset="2"/>
                <a:cs typeface="Symbol" charset="2"/>
              </a:rPr>
              <a:t>V∪Σ,</a:t>
            </a:r>
            <a:r>
              <a:rPr lang="en-US" sz="2200" dirty="0">
                <a:latin typeface="Arial" charset="0"/>
                <a:ea typeface="MS PGothic" charset="0"/>
                <a:sym typeface="Symbol" charset="0"/>
              </a:rPr>
              <a:t> </a:t>
            </a:r>
            <a:r>
              <a:rPr lang="en-US" sz="2200" dirty="0">
                <a:ea typeface="Symbol" charset="2"/>
                <a:cs typeface="Symbol" charset="2"/>
              </a:rPr>
              <a:t>B</a:t>
            </a:r>
            <a:r>
              <a:rPr lang="en-US" sz="2200" dirty="0">
                <a:latin typeface="Symbol" charset="2"/>
                <a:ea typeface="Symbol" charset="2"/>
                <a:cs typeface="Symbol" charset="2"/>
              </a:rPr>
              <a:t>∈</a:t>
            </a:r>
            <a:r>
              <a:rPr lang="en-US" sz="2200" dirty="0">
                <a:latin typeface="Arial" charset="0"/>
                <a:ea typeface="MS PGothic" charset="0"/>
                <a:sym typeface="Symbol" charset="0"/>
              </a:rPr>
              <a:t> Useful(G</a:t>
            </a:r>
            <a:r>
              <a:rPr lang="en-US" sz="2200" dirty="0">
                <a:ea typeface="Symbol" charset="2"/>
                <a:cs typeface="Symbol" charset="2"/>
              </a:rPr>
              <a:t>) }</a:t>
            </a:r>
            <a:br>
              <a:rPr lang="en-US" sz="2200" dirty="0">
                <a:ea typeface="Symbol" charset="2"/>
                <a:cs typeface="Symbol" charset="2"/>
              </a:rPr>
            </a:br>
            <a:r>
              <a:rPr lang="en-US" sz="2000" dirty="0">
                <a:ea typeface="Symbol" charset="2"/>
                <a:cs typeface="Symbol" charset="2"/>
              </a:rPr>
              <a:t> until no new symbols are added</a:t>
            </a:r>
            <a:endParaRPr lang="en-US" sz="2200" dirty="0"/>
          </a:p>
          <a:p>
            <a:r>
              <a:rPr lang="en-US" sz="2200" dirty="0">
                <a:ea typeface="Symbol" charset="2"/>
                <a:cs typeface="Symbol" charset="2"/>
              </a:rPr>
              <a:t>Keep only those rules that involve useful symbols</a:t>
            </a:r>
          </a:p>
          <a:p>
            <a:r>
              <a:rPr lang="en-US" sz="2200" dirty="0">
                <a:ea typeface="Symbol" charset="2"/>
                <a:cs typeface="Symbol" charset="2"/>
              </a:rPr>
              <a:t>If no rules remain, grammar generates nothing </a:t>
            </a:r>
          </a:p>
        </p:txBody>
      </p:sp>
      <p:sp>
        <p:nvSpPr>
          <p:cNvPr id="4" name="Date Placeholder 3"/>
          <p:cNvSpPr>
            <a:spLocks noGrp="1"/>
          </p:cNvSpPr>
          <p:nvPr>
            <p:ph type="dt" sz="half" idx="10"/>
          </p:nvPr>
        </p:nvSpPr>
        <p:spPr/>
        <p:txBody>
          <a:bodyPr/>
          <a:lstStyle/>
          <a:p>
            <a:fld id="{531401F3-A3E8-0245-9761-2F57EE57FB0F}"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178</a:t>
            </a:fld>
            <a:endParaRPr lang="en-US"/>
          </a:p>
        </p:txBody>
      </p:sp>
    </p:spTree>
    <p:extLst>
      <p:ext uri="{BB962C8B-B14F-4D97-AF65-F5344CB8AC3E}">
        <p14:creationId xmlns:p14="http://schemas.microsoft.com/office/powerpoint/2010/main" val="66539578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Reduced CFG</a:t>
            </a:r>
          </a:p>
        </p:txBody>
      </p:sp>
      <p:sp>
        <p:nvSpPr>
          <p:cNvPr id="3" name="Content Placeholder 2"/>
          <p:cNvSpPr>
            <a:spLocks noGrp="1"/>
          </p:cNvSpPr>
          <p:nvPr>
            <p:ph idx="1"/>
          </p:nvPr>
        </p:nvSpPr>
        <p:spPr/>
        <p:txBody>
          <a:bodyPr/>
          <a:lstStyle/>
          <a:p>
            <a:r>
              <a:rPr lang="en-US"/>
              <a:t>A reduced CFG is one without </a:t>
            </a:r>
            <a:r>
              <a:rPr lang="en-US">
                <a:latin typeface="Symbol" charset="2"/>
                <a:ea typeface="Symbol" charset="2"/>
                <a:cs typeface="Symbol" charset="2"/>
              </a:rPr>
              <a:t>l</a:t>
            </a:r>
            <a:r>
              <a:rPr lang="en-US"/>
              <a:t>-rules (except possibly for start symbol), no unit-rules, no non-productive symbols and no useless symbols</a:t>
            </a:r>
          </a:p>
        </p:txBody>
      </p:sp>
      <p:sp>
        <p:nvSpPr>
          <p:cNvPr id="4" name="Date Placeholder 3"/>
          <p:cNvSpPr>
            <a:spLocks noGrp="1"/>
          </p:cNvSpPr>
          <p:nvPr>
            <p:ph type="dt" sz="half" idx="10"/>
          </p:nvPr>
        </p:nvSpPr>
        <p:spPr/>
        <p:txBody>
          <a:bodyPr/>
          <a:lstStyle/>
          <a:p>
            <a:fld id="{39197661-1169-AE4F-8E5D-F6CE1F7AD14A}"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179</a:t>
            </a:fld>
            <a:endParaRPr lang="en-US"/>
          </a:p>
        </p:txBody>
      </p:sp>
    </p:spTree>
    <p:extLst>
      <p:ext uri="{BB962C8B-B14F-4D97-AF65-F5344CB8AC3E}">
        <p14:creationId xmlns:p14="http://schemas.microsoft.com/office/powerpoint/2010/main" val="177155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latin typeface="Arial" charset="0"/>
                <a:ea typeface="MS PGothic" charset="0"/>
              </a:rPr>
              <a:t>Relations</a:t>
            </a:r>
          </a:p>
        </p:txBody>
      </p:sp>
      <p:sp>
        <p:nvSpPr>
          <p:cNvPr id="33795" name="Rectangle 3"/>
          <p:cNvSpPr>
            <a:spLocks noGrp="1" noChangeArrowheads="1"/>
          </p:cNvSpPr>
          <p:nvPr>
            <p:ph idx="1"/>
          </p:nvPr>
        </p:nvSpPr>
        <p:spPr>
          <a:xfrm>
            <a:off x="304800" y="1600200"/>
            <a:ext cx="8382000" cy="4572000"/>
          </a:xfrm>
        </p:spPr>
        <p:txBody>
          <a:bodyPr/>
          <a:lstStyle/>
          <a:p>
            <a:pPr eaLnBrk="1" hangingPunct="1"/>
            <a:r>
              <a:rPr lang="en-US" sz="2800">
                <a:latin typeface="Arial" charset="0"/>
                <a:ea typeface="MS PGothic" charset="0"/>
              </a:rPr>
              <a:t>A </a:t>
            </a:r>
            <a:r>
              <a:rPr lang="en-US" sz="2800" i="1">
                <a:solidFill>
                  <a:srgbClr val="0000FF"/>
                </a:solidFill>
                <a:latin typeface="Arial" charset="0"/>
                <a:ea typeface="MS PGothic" charset="0"/>
              </a:rPr>
              <a:t>relation</a:t>
            </a:r>
            <a:r>
              <a:rPr lang="en-US" sz="2800">
                <a:latin typeface="Arial" charset="0"/>
                <a:ea typeface="MS PGothic" charset="0"/>
              </a:rPr>
              <a:t>, r, is a mapping from some set A to some set B;</a:t>
            </a:r>
          </a:p>
          <a:p>
            <a:pPr lvl="1" eaLnBrk="1" hangingPunct="1">
              <a:buFontTx/>
              <a:buNone/>
            </a:pPr>
            <a:r>
              <a:rPr lang="en-US" sz="2400">
                <a:latin typeface="Arial" charset="0"/>
                <a:ea typeface="MS PGothic" charset="0"/>
              </a:rPr>
              <a:t>We write,  r: A </a:t>
            </a:r>
            <a:r>
              <a:rPr lang="en-US" sz="2400">
                <a:latin typeface="Arial" charset="0"/>
                <a:ea typeface="MS PGothic" charset="0"/>
                <a:sym typeface="Symbol" charset="0"/>
              </a:rPr>
              <a:t> B, and we mean that r assigns </a:t>
            </a:r>
            <a:r>
              <a:rPr lang="en-US" sz="2400" u="sng">
                <a:latin typeface="Arial" charset="0"/>
                <a:ea typeface="MS PGothic" charset="0"/>
                <a:sym typeface="Symbol" charset="0"/>
              </a:rPr>
              <a:t>to every member of A</a:t>
            </a:r>
            <a:r>
              <a:rPr lang="en-US" sz="2400">
                <a:latin typeface="Arial" charset="0"/>
                <a:ea typeface="MS PGothic" charset="0"/>
                <a:sym typeface="Symbol" charset="0"/>
              </a:rPr>
              <a:t> a subset of B; that is, for every a  A, </a:t>
            </a:r>
            <a:br>
              <a:rPr lang="en-US" sz="2400">
                <a:latin typeface="Arial" charset="0"/>
                <a:ea typeface="MS PGothic" charset="0"/>
                <a:sym typeface="Symbol" charset="0"/>
              </a:rPr>
            </a:br>
            <a:r>
              <a:rPr lang="en-US" sz="2400">
                <a:latin typeface="Arial" charset="0"/>
                <a:ea typeface="MS PGothic" charset="0"/>
                <a:sym typeface="Symbol" charset="0"/>
              </a:rPr>
              <a:t>r(a)  B and r(a)  </a:t>
            </a:r>
            <a:r>
              <a:rPr lang="en-US" sz="2400" err="1">
                <a:solidFill>
                  <a:schemeClr val="accent4"/>
                </a:solidFill>
              </a:rPr>
              <a:t>Ø</a:t>
            </a:r>
            <a:r>
              <a:rPr lang="en-US" sz="2400">
                <a:latin typeface="Arial" charset="0"/>
                <a:ea typeface="MS PGothic" charset="0"/>
                <a:sym typeface="Symbol" charset="0"/>
              </a:rPr>
              <a:t>.</a:t>
            </a:r>
            <a:r>
              <a:rPr lang="en-US" sz="2000">
                <a:latin typeface="Arial" charset="0"/>
                <a:ea typeface="MS PGothic" charset="0"/>
                <a:sym typeface="Symbol" charset="0"/>
              </a:rPr>
              <a:t> </a:t>
            </a:r>
          </a:p>
          <a:p>
            <a:pPr lvl="1" eaLnBrk="1" hangingPunct="1">
              <a:buFontTx/>
              <a:buNone/>
            </a:pPr>
            <a:r>
              <a:rPr lang="en-US" sz="2400">
                <a:latin typeface="Arial" charset="0"/>
                <a:ea typeface="MS PGothic" charset="0"/>
                <a:sym typeface="Symbol" charset="0"/>
              </a:rPr>
              <a:t>A relation, r, can also be defined in terms of the cross product of A and B: </a:t>
            </a:r>
            <a:br>
              <a:rPr lang="en-US" sz="2400">
                <a:latin typeface="Arial" charset="0"/>
                <a:ea typeface="MS PGothic" charset="0"/>
                <a:sym typeface="Symbol" charset="0"/>
              </a:rPr>
            </a:br>
            <a:r>
              <a:rPr lang="en-US" sz="2400">
                <a:latin typeface="Arial" charset="0"/>
                <a:ea typeface="MS PGothic" charset="0"/>
                <a:sym typeface="Symbol" charset="0"/>
              </a:rPr>
              <a:t>r  A  B such that for every a  A there is at least one b  B such that (a, b)  r.</a:t>
            </a:r>
          </a:p>
          <a:p>
            <a:pPr eaLnBrk="1" hangingPunct="1">
              <a:spcBef>
                <a:spcPct val="0"/>
              </a:spcBef>
            </a:pPr>
            <a:r>
              <a:rPr lang="en-US" sz="2400">
                <a:solidFill>
                  <a:srgbClr val="FF0000"/>
                </a:solidFill>
                <a:latin typeface="Arial" charset="0"/>
                <a:ea typeface="MS PGothic" charset="0"/>
              </a:rPr>
              <a:t>We say that a relation, r, from A to B is a </a:t>
            </a:r>
            <a:r>
              <a:rPr lang="en-US" sz="2400" i="1">
                <a:solidFill>
                  <a:srgbClr val="0066FF"/>
                </a:solidFill>
                <a:latin typeface="Arial" charset="0"/>
                <a:ea typeface="MS PGothic" charset="0"/>
              </a:rPr>
              <a:t>partial relation</a:t>
            </a:r>
            <a:r>
              <a:rPr lang="en-US" sz="2400">
                <a:solidFill>
                  <a:srgbClr val="FF0000"/>
                </a:solidFill>
                <a:latin typeface="Arial" charset="0"/>
                <a:ea typeface="MS PGothic" charset="0"/>
              </a:rPr>
              <a:t> if and only if for some</a:t>
            </a:r>
            <a:r>
              <a:rPr lang="en-US" sz="2400" b="1">
                <a:solidFill>
                  <a:srgbClr val="FF0000"/>
                </a:solidFill>
                <a:latin typeface="Arial" charset="0"/>
                <a:ea typeface="MS PGothic" charset="0"/>
              </a:rPr>
              <a:t> </a:t>
            </a:r>
            <a:r>
              <a:rPr lang="en-US" sz="2400">
                <a:solidFill>
                  <a:srgbClr val="FF0000"/>
                </a:solidFill>
                <a:latin typeface="Arial" charset="0"/>
                <a:ea typeface="MS PGothic" charset="0"/>
                <a:sym typeface="Symbol" charset="0"/>
              </a:rPr>
              <a:t>a  A,  r(a) = </a:t>
            </a:r>
            <a:r>
              <a:rPr lang="en-US" sz="2400" err="1">
                <a:solidFill>
                  <a:srgbClr val="FF0000"/>
                </a:solidFill>
              </a:rPr>
              <a:t>Ø</a:t>
            </a:r>
            <a:r>
              <a:rPr lang="en-US" sz="2400" b="1">
                <a:solidFill>
                  <a:srgbClr val="FF0000"/>
                </a:solidFill>
              </a:rPr>
              <a:t> </a:t>
            </a:r>
            <a:r>
              <a:rPr lang="en-US" sz="2400">
                <a:solidFill>
                  <a:srgbClr val="FF0000"/>
                </a:solidFill>
              </a:rPr>
              <a:t>= { }</a:t>
            </a:r>
            <a:r>
              <a:rPr lang="en-US" sz="2400">
                <a:solidFill>
                  <a:srgbClr val="FF0000"/>
                </a:solidFill>
                <a:latin typeface="Arial" charset="0"/>
                <a:ea typeface="MS PGothic" charset="0"/>
                <a:sym typeface="Symbol" charset="0"/>
              </a:rPr>
              <a:t>. </a:t>
            </a:r>
            <a:r>
              <a:rPr lang="en-US" sz="2400" b="1">
                <a:solidFill>
                  <a:srgbClr val="FF0000"/>
                </a:solidFill>
                <a:latin typeface="Arial" charset="0"/>
                <a:ea typeface="MS PGothic" charset="0"/>
              </a:rPr>
              <a:t> </a:t>
            </a:r>
            <a:endParaRPr lang="en-US" sz="2000">
              <a:latin typeface="Arial" charset="0"/>
              <a:ea typeface="MS PGothic" charset="0"/>
              <a:sym typeface="Symbol" charset="0"/>
            </a:endParaRPr>
          </a:p>
        </p:txBody>
      </p:sp>
      <p:sp>
        <p:nvSpPr>
          <p:cNvPr id="3379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7BF119C-6D95-EA49-BEBA-E2FD333E001C}" type="datetime1">
              <a:rPr lang="en-US" smtClean="0"/>
              <a:t>11/27/18</a:t>
            </a:fld>
            <a:endParaRPr lang="en-US"/>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4933BB-4373-194E-93E8-AE2D780FFB06}" type="slidenum">
              <a:rPr lang="en-US"/>
              <a:pPr/>
              <a:t>18</a:t>
            </a:fld>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CFG to CNF</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arbitrary reduced CFG </a:t>
            </a:r>
          </a:p>
          <a:p>
            <a:r>
              <a:rPr lang="en-US" sz="2400" dirty="0">
                <a:latin typeface="Arial" charset="0"/>
                <a:ea typeface="MS PGothic" charset="0"/>
                <a:sym typeface="Symbol" charset="0"/>
              </a:rPr>
              <a:t>Define </a:t>
            </a:r>
            <a:r>
              <a:rPr lang="en-US" sz="2400" dirty="0">
                <a:latin typeface="Arial" charset="0"/>
                <a:ea typeface="MS PGothic" charset="0"/>
              </a:rPr>
              <a:t>G’=(V∪{&lt;a&gt;|</a:t>
            </a:r>
            <a:r>
              <a:rPr lang="en-US" sz="2400" dirty="0" err="1">
                <a:latin typeface="Arial" charset="0"/>
                <a:ea typeface="MS PGothic" charset="0"/>
              </a:rPr>
              <a:t>a∈Σ</a:t>
            </a:r>
            <a:r>
              <a:rPr lang="en-US" sz="2400" dirty="0">
                <a:latin typeface="Arial" charset="0"/>
                <a:ea typeface="MS PGothic" charset="0"/>
              </a:rPr>
              <a:t>}, </a:t>
            </a:r>
            <a:r>
              <a:rPr lang="en-US" sz="2400" dirty="0">
                <a:latin typeface="Arial" charset="0"/>
                <a:ea typeface="MS PGothic" charset="0"/>
                <a:sym typeface="Symbol" charset="0"/>
              </a:rPr>
              <a:t>, R, S)</a:t>
            </a:r>
          </a:p>
          <a:p>
            <a:r>
              <a:rPr lang="en-US" sz="2400" dirty="0">
                <a:latin typeface="Arial" charset="0"/>
                <a:ea typeface="MS PGothic" charset="0"/>
                <a:sym typeface="Symbol" charset="0"/>
              </a:rPr>
              <a:t>Add the rules &lt;a&gt; → a, for all </a:t>
            </a:r>
            <a:r>
              <a:rPr lang="en-US" sz="2400" dirty="0" err="1">
                <a:latin typeface="Arial" charset="0"/>
                <a:ea typeface="MS PGothic" charset="0"/>
              </a:rPr>
              <a:t>a∈Σ</a:t>
            </a:r>
            <a:endParaRPr lang="en-US" sz="2400" dirty="0">
              <a:latin typeface="Arial" charset="0"/>
              <a:ea typeface="MS PGothic" charset="0"/>
              <a:sym typeface="Symbol" charset="0"/>
            </a:endParaRPr>
          </a:p>
          <a:p>
            <a:r>
              <a:rPr lang="en-US" sz="2400" dirty="0">
                <a:latin typeface="Arial" charset="0"/>
                <a:ea typeface="MS PGothic" charset="0"/>
                <a:sym typeface="Symbol" charset="0"/>
              </a:rPr>
              <a:t>For any rule,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1, change each terminal symbol, a, in </a:t>
            </a:r>
            <a:r>
              <a:rPr lang="en-US" sz="2400" dirty="0">
                <a:latin typeface="Symbol" charset="2"/>
                <a:ea typeface="Symbol" charset="2"/>
                <a:cs typeface="Symbol" charset="2"/>
              </a:rPr>
              <a:t>a</a:t>
            </a:r>
            <a:r>
              <a:rPr lang="en-US" sz="2400" dirty="0">
                <a:latin typeface="Arial" charset="0"/>
                <a:ea typeface="MS PGothic" charset="0"/>
                <a:sym typeface="Symbol" charset="0"/>
              </a:rPr>
              <a:t> to the non-terminal &lt;a&gt; </a:t>
            </a:r>
          </a:p>
          <a:p>
            <a:r>
              <a:rPr lang="en-US" sz="2400" dirty="0"/>
              <a:t>Now, for each rule </a:t>
            </a:r>
            <a:r>
              <a:rPr lang="en-US" sz="2400" dirty="0">
                <a:latin typeface="Arial" charset="0"/>
                <a:ea typeface="MS PGothic" charset="0"/>
                <a:sym typeface="Symbol" charset="0"/>
              </a:rPr>
              <a:t>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0, introduce the new non-terminal </a:t>
            </a:r>
            <a:r>
              <a:rPr lang="en-US" sz="2400" dirty="0">
                <a:ea typeface="Symbol" charset="2"/>
                <a:cs typeface="Symbol" charset="2"/>
              </a:rPr>
              <a:t>B&lt;C</a:t>
            </a:r>
            <a:r>
              <a:rPr lang="en-US" sz="2400" dirty="0">
                <a:latin typeface="Symbol" charset="2"/>
                <a:ea typeface="Symbol" charset="2"/>
                <a:cs typeface="Symbol" charset="2"/>
              </a:rPr>
              <a:t>a&gt;</a:t>
            </a:r>
            <a:r>
              <a:rPr lang="en-US" sz="2400" dirty="0">
                <a:ea typeface="Symbol" charset="2"/>
                <a:cs typeface="Symbol" charset="2"/>
              </a:rPr>
              <a:t>, and </a:t>
            </a:r>
            <a:r>
              <a:rPr lang="en-US" sz="2400" dirty="0">
                <a:latin typeface="Arial" charset="0"/>
                <a:ea typeface="MS PGothic" charset="0"/>
                <a:sym typeface="Symbol" charset="0"/>
              </a:rPr>
              <a:t>replace the rule 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latin typeface="Symbol" charset="2"/>
                <a:ea typeface="Symbol" charset="2"/>
                <a:cs typeface="Symbol" charset="2"/>
              </a:rPr>
              <a:t> </a:t>
            </a:r>
            <a:r>
              <a:rPr lang="en-US" sz="2400" dirty="0">
                <a:ea typeface="Symbol" charset="2"/>
                <a:cs typeface="Symbol" charset="2"/>
              </a:rPr>
              <a:t>with the </a:t>
            </a:r>
            <a:r>
              <a:rPr lang="en-US" sz="2400" dirty="0">
                <a:latin typeface="Arial" charset="0"/>
                <a:ea typeface="MS PGothic" charset="0"/>
                <a:sym typeface="Symbol" charset="0"/>
              </a:rPr>
              <a:t>rule A → </a:t>
            </a:r>
            <a:r>
              <a:rPr lang="en-US" sz="2400" dirty="0">
                <a:ea typeface="Symbol" charset="2"/>
                <a:cs typeface="Symbol" charset="2"/>
              </a:rPr>
              <a:t>B&lt;C</a:t>
            </a:r>
            <a:r>
              <a:rPr lang="en-US" sz="2400" dirty="0">
                <a:latin typeface="Symbol" charset="2"/>
                <a:ea typeface="Symbol" charset="2"/>
                <a:cs typeface="Symbol" charset="2"/>
              </a:rPr>
              <a:t>a&gt;</a:t>
            </a:r>
            <a:r>
              <a:rPr lang="en-US" sz="2400" dirty="0">
                <a:ea typeface="Symbol" charset="2"/>
                <a:cs typeface="Symbol" charset="2"/>
              </a:rPr>
              <a:t> and add the </a:t>
            </a:r>
            <a:r>
              <a:rPr lang="en-US" sz="2400">
                <a:ea typeface="Symbol" charset="2"/>
                <a:cs typeface="Symbol" charset="2"/>
              </a:rPr>
              <a:t>rule &lt;</a:t>
            </a:r>
            <a:r>
              <a:rPr lang="en-US" sz="2400" dirty="0">
                <a:ea typeface="Symbol" charset="2"/>
                <a:cs typeface="Symbol" charset="2"/>
              </a:rPr>
              <a:t>C</a:t>
            </a:r>
            <a:r>
              <a:rPr lang="en-US" sz="2400" dirty="0">
                <a:latin typeface="Symbol" charset="2"/>
                <a:ea typeface="Symbol" charset="2"/>
                <a:cs typeface="Symbol" charset="2"/>
              </a:rPr>
              <a:t>a&gt;</a:t>
            </a:r>
            <a:r>
              <a:rPr lang="en-US" sz="2400" dirty="0">
                <a:latin typeface="Arial" charset="0"/>
                <a:ea typeface="MS PGothic" charset="0"/>
                <a:sym typeface="Symbol" charset="0"/>
              </a:rPr>
              <a:t> → C</a:t>
            </a:r>
            <a:r>
              <a:rPr lang="en-US" sz="2400" dirty="0">
                <a:latin typeface="Symbol" charset="2"/>
                <a:ea typeface="Symbol" charset="2"/>
                <a:cs typeface="Symbol" charset="2"/>
              </a:rPr>
              <a:t>a</a:t>
            </a:r>
            <a:endParaRPr lang="en-US" sz="2400" dirty="0">
              <a:ea typeface="Symbol" charset="2"/>
              <a:cs typeface="Symbol" charset="2"/>
            </a:endParaRPr>
          </a:p>
          <a:p>
            <a:r>
              <a:rPr lang="en-US" sz="2400" dirty="0">
                <a:ea typeface="Symbol" charset="2"/>
                <a:cs typeface="Symbol" charset="2"/>
              </a:rPr>
              <a:t>Iteratively apply the above step until all rules are in CNF </a:t>
            </a:r>
            <a:endParaRPr lang="en-US" sz="2400" dirty="0"/>
          </a:p>
        </p:txBody>
      </p:sp>
      <p:sp>
        <p:nvSpPr>
          <p:cNvPr id="4" name="Date Placeholder 3"/>
          <p:cNvSpPr>
            <a:spLocks noGrp="1"/>
          </p:cNvSpPr>
          <p:nvPr>
            <p:ph type="dt" sz="half" idx="10"/>
          </p:nvPr>
        </p:nvSpPr>
        <p:spPr/>
        <p:txBody>
          <a:bodyPr/>
          <a:lstStyle/>
          <a:p>
            <a:fld id="{2F352995-C8EA-A541-BC1D-E67CD95A01A5}"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180</a:t>
            </a:fld>
            <a:endParaRPr lang="en-US"/>
          </a:p>
        </p:txBody>
      </p:sp>
    </p:spTree>
    <p:extLst>
      <p:ext uri="{BB962C8B-B14F-4D97-AF65-F5344CB8AC3E}">
        <p14:creationId xmlns:p14="http://schemas.microsoft.com/office/powerpoint/2010/main" val="15480796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Example of CNF Conversion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49740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Starting Grammars</a:t>
            </a:r>
          </a:p>
        </p:txBody>
      </p:sp>
      <p:sp>
        <p:nvSpPr>
          <p:cNvPr id="3" name="Content Placeholder 2"/>
          <p:cNvSpPr>
            <a:spLocks noGrp="1"/>
          </p:cNvSpPr>
          <p:nvPr>
            <p:ph idx="1"/>
          </p:nvPr>
        </p:nvSpPr>
        <p:spPr/>
        <p:txBody>
          <a:bodyPr>
            <a:normAutofit/>
          </a:bodyPr>
          <a:lstStyle/>
          <a:p>
            <a:r>
              <a:rPr lang="en-US" b="1" dirty="0"/>
              <a:t>L = { </a:t>
            </a:r>
            <a:r>
              <a:rPr lang="en-US" b="1" dirty="0" err="1"/>
              <a:t>a</a:t>
            </a:r>
            <a:r>
              <a:rPr lang="en-US" b="1" baseline="30000" dirty="0" err="1"/>
              <a:t>i</a:t>
            </a:r>
            <a:r>
              <a:rPr lang="en-US" b="1" dirty="0"/>
              <a:t> </a:t>
            </a:r>
            <a:r>
              <a:rPr lang="en-US" b="1" dirty="0" err="1"/>
              <a:t>b</a:t>
            </a:r>
            <a:r>
              <a:rPr lang="en-US" b="1" baseline="30000" dirty="0" err="1"/>
              <a:t>j</a:t>
            </a:r>
            <a:r>
              <a:rPr lang="en-US" b="1" dirty="0"/>
              <a:t> </a:t>
            </a:r>
            <a:r>
              <a:rPr lang="en-US" b="1" dirty="0" err="1"/>
              <a:t>c</a:t>
            </a:r>
            <a:r>
              <a:rPr lang="en-US" b="1" baseline="30000" dirty="0" err="1"/>
              <a:t>k</a:t>
            </a:r>
            <a:r>
              <a:rPr lang="en-US" b="1" dirty="0"/>
              <a:t> | </a:t>
            </a:r>
            <a:r>
              <a:rPr lang="en-US" b="1" dirty="0" err="1"/>
              <a:t>i</a:t>
            </a:r>
            <a:r>
              <a:rPr lang="en-US" b="1" dirty="0"/>
              <a:t>=j or j=k }</a:t>
            </a:r>
          </a:p>
          <a:p>
            <a:r>
              <a:rPr lang="en-US" b="1" dirty="0"/>
              <a:t>G = ({S,A,&lt;B=C&gt;,C,&lt;A=B&gt;}, {</a:t>
            </a:r>
            <a:r>
              <a:rPr lang="en-US" b="1" dirty="0" err="1"/>
              <a:t>a,b</a:t>
            </a:r>
            <a:r>
              <a:rPr lang="en-US" b="1" dirty="0"/>
              <a:t>}, R, S)</a:t>
            </a:r>
          </a:p>
          <a:p>
            <a:r>
              <a:rPr lang="en-US" b="1" dirty="0"/>
              <a:t>R: </a:t>
            </a:r>
          </a:p>
          <a:p>
            <a:pPr lvl="1"/>
            <a:r>
              <a:rPr lang="en-US" b="1" dirty="0"/>
              <a:t>S </a:t>
            </a:r>
            <a:r>
              <a:rPr lang="en-US" b="1" dirty="0">
                <a:sym typeface="Wingdings" charset="0"/>
              </a:rPr>
              <a:t> A | C</a:t>
            </a:r>
          </a:p>
          <a:p>
            <a:pPr lvl="1"/>
            <a:r>
              <a:rPr lang="en-US" b="1" dirty="0">
                <a:sym typeface="Wingdings" charset="0"/>
              </a:rPr>
              <a:t>A  a A | &lt;B=C&gt;</a:t>
            </a:r>
          </a:p>
          <a:p>
            <a:pPr lvl="1"/>
            <a:r>
              <a:rPr lang="en-US" b="1" dirty="0">
                <a:sym typeface="Wingdings" charset="0"/>
              </a:rPr>
              <a:t>&lt;B=C&gt;  b &lt;B=C&gt; c | </a:t>
            </a:r>
            <a:r>
              <a:rPr lang="en-US" b="1" dirty="0" err="1">
                <a:latin typeface="Arial" charset="0"/>
                <a:ea typeface="MS PGothic" charset="0"/>
                <a:sym typeface="Symbol" charset="0"/>
              </a:rPr>
              <a:t>λ</a:t>
            </a:r>
            <a:endParaRPr lang="en-US" b="1" dirty="0">
              <a:sym typeface="Wingdings" charset="0"/>
            </a:endParaRPr>
          </a:p>
          <a:p>
            <a:pPr lvl="1"/>
            <a:r>
              <a:rPr lang="en-US" b="1" dirty="0">
                <a:sym typeface="Wingdings" charset="0"/>
              </a:rPr>
              <a:t>C  C c | &lt;A=B&gt;</a:t>
            </a:r>
          </a:p>
          <a:p>
            <a:pPr lvl="1"/>
            <a:r>
              <a:rPr lang="en-US" b="1" dirty="0">
                <a:sym typeface="Wingdings" charset="0"/>
              </a:rPr>
              <a:t>&lt;A=B&gt;  a &lt;A=B&gt; b | </a:t>
            </a:r>
            <a:r>
              <a:rPr lang="en-US" b="1" dirty="0" err="1">
                <a:latin typeface="Arial" charset="0"/>
                <a:ea typeface="MS PGothic" charset="0"/>
                <a:sym typeface="Symbol" charset="0"/>
              </a:rPr>
              <a:t>λ</a:t>
            </a:r>
            <a:endParaRPr lang="en-US" b="1" dirty="0">
              <a:sym typeface="Wingdings" charset="0"/>
            </a:endParaRPr>
          </a:p>
          <a:p>
            <a:endParaRPr lang="en-US" dirty="0"/>
          </a:p>
          <a:p>
            <a:endParaRPr lang="en-US" dirty="0"/>
          </a:p>
        </p:txBody>
      </p:sp>
      <p:sp>
        <p:nvSpPr>
          <p:cNvPr id="4" name="Date Placeholder 3"/>
          <p:cNvSpPr>
            <a:spLocks noGrp="1"/>
          </p:cNvSpPr>
          <p:nvPr>
            <p:ph type="dt" sz="half" idx="10"/>
          </p:nvPr>
        </p:nvSpPr>
        <p:spPr/>
        <p:txBody>
          <a:bodyPr/>
          <a:lstStyle/>
          <a:p>
            <a:fld id="{85631C6E-260A-9A4D-BD8C-DD8BC037EA08}"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182</a:t>
            </a:fld>
            <a:endParaRPr lang="en-US"/>
          </a:p>
        </p:txBody>
      </p:sp>
    </p:spTree>
    <p:extLst>
      <p:ext uri="{BB962C8B-B14F-4D97-AF65-F5344CB8AC3E}">
        <p14:creationId xmlns:p14="http://schemas.microsoft.com/office/powerpoint/2010/main" val="30896975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Null Rules</a:t>
            </a:r>
          </a:p>
        </p:txBody>
      </p:sp>
      <p:sp>
        <p:nvSpPr>
          <p:cNvPr id="3" name="Content Placeholder 2"/>
          <p:cNvSpPr>
            <a:spLocks noGrp="1"/>
          </p:cNvSpPr>
          <p:nvPr>
            <p:ph idx="1"/>
          </p:nvPr>
        </p:nvSpPr>
        <p:spPr/>
        <p:txBody>
          <a:bodyPr>
            <a:normAutofit/>
          </a:bodyPr>
          <a:lstStyle/>
          <a:p>
            <a:r>
              <a:rPr lang="en-US" b="1" err="1"/>
              <a:t>Nullable</a:t>
            </a:r>
            <a:r>
              <a:rPr lang="en-US" b="1"/>
              <a:t> = {&lt;B=C&gt;, &lt;A=B&gt;, A, C, S}</a:t>
            </a:r>
          </a:p>
          <a:p>
            <a:pPr lvl="1"/>
            <a:r>
              <a:rPr lang="en-US" b="1"/>
              <a:t>S’ </a:t>
            </a:r>
            <a:r>
              <a:rPr lang="en-US" b="1">
                <a:sym typeface="Wingdings" charset="0"/>
              </a:rPr>
              <a:t> S | </a:t>
            </a:r>
            <a:r>
              <a:rPr lang="en-US" b="1" err="1">
                <a:latin typeface="Arial" charset="0"/>
                <a:ea typeface="MS PGothic" charset="0"/>
                <a:sym typeface="Symbol" charset="0"/>
              </a:rPr>
              <a:t>λ</a:t>
            </a:r>
            <a:r>
              <a:rPr lang="en-US" b="1">
                <a:latin typeface="Arial" charset="0"/>
                <a:ea typeface="MS PGothic" charset="0"/>
                <a:sym typeface="Symbol" charset="0"/>
              </a:rPr>
              <a:t>			// S’ added to V</a:t>
            </a:r>
            <a:endParaRPr lang="en-US" b="1">
              <a:sym typeface="Wingdings" charset="0"/>
            </a:endParaRPr>
          </a:p>
          <a:p>
            <a:pPr lvl="1"/>
            <a:r>
              <a:rPr lang="en-US" b="1"/>
              <a:t>S </a:t>
            </a:r>
            <a:r>
              <a:rPr lang="en-US" b="1">
                <a:sym typeface="Wingdings" charset="0"/>
              </a:rPr>
              <a:t> A | C</a:t>
            </a:r>
          </a:p>
          <a:p>
            <a:pPr lvl="1"/>
            <a:r>
              <a:rPr lang="en-US" b="1">
                <a:sym typeface="Wingdings" charset="0"/>
              </a:rPr>
              <a:t>A  a A | a |&lt;B=C&gt;</a:t>
            </a:r>
          </a:p>
          <a:p>
            <a:pPr lvl="1"/>
            <a:r>
              <a:rPr lang="en-US" b="1">
                <a:sym typeface="Wingdings" charset="0"/>
              </a:rPr>
              <a:t>&lt;B=C&gt;  b &lt;B=C&gt; c | </a:t>
            </a:r>
            <a:r>
              <a:rPr lang="en-US" b="1">
                <a:latin typeface="Arial" charset="0"/>
                <a:ea typeface="MS PGothic" charset="0"/>
                <a:sym typeface="Symbol" charset="0"/>
              </a:rPr>
              <a:t>b c</a:t>
            </a:r>
            <a:endParaRPr lang="en-US" b="1">
              <a:sym typeface="Wingdings" charset="0"/>
            </a:endParaRPr>
          </a:p>
          <a:p>
            <a:pPr lvl="1"/>
            <a:r>
              <a:rPr lang="en-US" b="1">
                <a:sym typeface="Wingdings" charset="0"/>
              </a:rPr>
              <a:t>C  C c | c | &lt;A=B&gt;</a:t>
            </a:r>
          </a:p>
          <a:p>
            <a:pPr lvl="1"/>
            <a:r>
              <a:rPr lang="en-US" b="1">
                <a:sym typeface="Wingdings" charset="0"/>
              </a:rPr>
              <a:t>&lt;A=B&gt;  a &lt;A=B&gt; b | </a:t>
            </a:r>
            <a:r>
              <a:rPr lang="en-US" b="1" err="1">
                <a:latin typeface="Arial" charset="0"/>
                <a:ea typeface="MS PGothic" charset="0"/>
                <a:sym typeface="Symbol" charset="0"/>
              </a:rPr>
              <a:t>ab</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0812E4AA-D56D-364F-965B-827A23E7D86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183</a:t>
            </a:fld>
            <a:endParaRPr lang="en-US"/>
          </a:p>
        </p:txBody>
      </p:sp>
    </p:spTree>
    <p:extLst>
      <p:ext uri="{BB962C8B-B14F-4D97-AF65-F5344CB8AC3E}">
        <p14:creationId xmlns:p14="http://schemas.microsoft.com/office/powerpoint/2010/main" val="2391802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Unit Rules</a:t>
            </a:r>
          </a:p>
        </p:txBody>
      </p:sp>
      <p:sp>
        <p:nvSpPr>
          <p:cNvPr id="3" name="Content Placeholder 2"/>
          <p:cNvSpPr>
            <a:spLocks noGrp="1"/>
          </p:cNvSpPr>
          <p:nvPr>
            <p:ph idx="1"/>
          </p:nvPr>
        </p:nvSpPr>
        <p:spPr/>
        <p:txBody>
          <a:bodyPr>
            <a:normAutofit lnSpcReduction="10000"/>
          </a:bodyPr>
          <a:lstStyle/>
          <a:p>
            <a:pPr marL="231775" indent="-231775"/>
            <a:r>
              <a:rPr lang="en-US" sz="2800" b="1"/>
              <a:t>Chains= {[S’:S’,S,A,C,&lt;A=B&gt;,&lt;B=C&gt;],[S:S,A,C,&lt;A=B&gt;,&lt;B=C&gt;], [A:A,&lt;B=C&gt;],[C:C,&lt;B=C&gt;],[&lt;B=C&gt;:&lt;B=C&gt;], [&lt;A=B&gt;:&lt;A=B&gt;]}</a:t>
            </a: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λ</a:t>
            </a:r>
            <a:r>
              <a:rPr lang="en-US" sz="2400" b="1">
                <a:latin typeface="Arial" charset="0"/>
                <a:ea typeface="MS PGothic" charset="0"/>
                <a:sym typeface="Symbol" charset="0"/>
              </a:rPr>
              <a:t> |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sym typeface="Wingdings" charset="0"/>
            </a:endParaRP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A  </a:t>
            </a:r>
            <a:r>
              <a:rPr lang="en-US" sz="2400" b="1" err="1">
                <a:sym typeface="Wingdings" charset="0"/>
              </a:rPr>
              <a:t>aA</a:t>
            </a:r>
            <a:r>
              <a:rPr lang="en-US" sz="2400" b="1">
                <a:sym typeface="Wingdings" charset="0"/>
              </a:rPr>
              <a:t> | a | </a:t>
            </a:r>
            <a:r>
              <a:rPr lang="en-US" sz="2400" b="1">
                <a:latin typeface="Arial" charset="0"/>
                <a:ea typeface="MS PGothic" charset="0"/>
                <a:sym typeface="Symbol" charset="0"/>
              </a:rPr>
              <a:t>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a:t>
            </a:r>
            <a:endParaRPr lang="en-US" sz="2400" b="1">
              <a:sym typeface="Wingdings" charset="0"/>
            </a:endParaRPr>
          </a:p>
          <a:p>
            <a:pPr marL="461963" lvl="1" indent="-236538"/>
            <a:r>
              <a:rPr lang="en-US" sz="2400" b="1">
                <a:sym typeface="Wingdings" charset="0"/>
              </a:rPr>
              <a:t>&lt;B=C&gt;  b&lt;B=C&gt;c | </a:t>
            </a:r>
            <a:r>
              <a:rPr lang="en-US" sz="2400" b="1" err="1">
                <a:latin typeface="Arial" charset="0"/>
                <a:ea typeface="MS PGothic" charset="0"/>
                <a:sym typeface="Symbol" charset="0"/>
              </a:rPr>
              <a:t>bc</a:t>
            </a:r>
            <a:endParaRPr lang="en-US" sz="2400" b="1">
              <a:sym typeface="Wingdings" charset="0"/>
            </a:endParaRPr>
          </a:p>
          <a:p>
            <a:pPr marL="461963" lvl="1" indent="-236538"/>
            <a:r>
              <a:rPr lang="en-US" sz="2400" b="1">
                <a:sym typeface="Wingdings" charset="0"/>
              </a:rPr>
              <a:t>C  </a:t>
            </a:r>
            <a:r>
              <a:rPr lang="en-US" sz="2400" b="1">
                <a:latin typeface="Arial" charset="0"/>
                <a:ea typeface="MS PGothic" charset="0"/>
                <a:sym typeface="Symbol" charset="0"/>
              </a:rPr>
              <a:t>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&lt;A=B&gt;  a&lt;A=B&gt;b | </a:t>
            </a:r>
            <a:r>
              <a:rPr lang="en-US" sz="2400" b="1" err="1">
                <a:latin typeface="Arial" charset="0"/>
                <a:ea typeface="MS PGothic" charset="0"/>
                <a:sym typeface="Symbol" charset="0"/>
              </a:rPr>
              <a:t>ab</a:t>
            </a:r>
            <a:endParaRPr lang="en-US" sz="2400"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D5E19032-829A-F74A-92BB-2EC17895B21E}"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184</a:t>
            </a:fld>
            <a:endParaRPr lang="en-US"/>
          </a:p>
        </p:txBody>
      </p:sp>
    </p:spTree>
    <p:extLst>
      <p:ext uri="{BB962C8B-B14F-4D97-AF65-F5344CB8AC3E}">
        <p14:creationId xmlns:p14="http://schemas.microsoft.com/office/powerpoint/2010/main" val="19601380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Useless Symbols</a:t>
            </a:r>
          </a:p>
        </p:txBody>
      </p:sp>
      <p:sp>
        <p:nvSpPr>
          <p:cNvPr id="3" name="Content Placeholder 2"/>
          <p:cNvSpPr>
            <a:spLocks noGrp="1"/>
          </p:cNvSpPr>
          <p:nvPr>
            <p:ph idx="1"/>
          </p:nvPr>
        </p:nvSpPr>
        <p:spPr/>
        <p:txBody>
          <a:bodyPr>
            <a:normAutofit/>
          </a:bodyPr>
          <a:lstStyle/>
          <a:p>
            <a:r>
              <a:rPr lang="en-US" sz="3000"/>
              <a:t>All non-terminal symbols are productive (lead to terminal string)</a:t>
            </a:r>
          </a:p>
          <a:p>
            <a:endParaRPr lang="en-US" sz="3000">
              <a:sym typeface="Wingdings" charset="0"/>
            </a:endParaRPr>
          </a:p>
          <a:p>
            <a:r>
              <a:rPr lang="en-US" sz="3000">
                <a:sym typeface="Wingdings" charset="0"/>
              </a:rPr>
              <a:t>S is useless as it is unreachable from S’ (new start). </a:t>
            </a:r>
          </a:p>
          <a:p>
            <a:r>
              <a:rPr lang="en-US" sz="3000">
                <a:sym typeface="Wingdings" charset="0"/>
              </a:rPr>
              <a:t>All other symbols are reachable from S’</a:t>
            </a:r>
            <a:endParaRPr lang="en-US"/>
          </a:p>
          <a:p>
            <a:endParaRPr lang="en-US"/>
          </a:p>
        </p:txBody>
      </p:sp>
      <p:sp>
        <p:nvSpPr>
          <p:cNvPr id="4" name="Date Placeholder 3"/>
          <p:cNvSpPr>
            <a:spLocks noGrp="1"/>
          </p:cNvSpPr>
          <p:nvPr>
            <p:ph type="dt" sz="half" idx="10"/>
          </p:nvPr>
        </p:nvSpPr>
        <p:spPr/>
        <p:txBody>
          <a:bodyPr/>
          <a:lstStyle/>
          <a:p>
            <a:fld id="{5DB2A3A7-EB49-9A45-84DA-A13441B8D6CF}"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185</a:t>
            </a:fld>
            <a:endParaRPr lang="en-US"/>
          </a:p>
        </p:txBody>
      </p:sp>
    </p:spTree>
    <p:extLst>
      <p:ext uri="{BB962C8B-B14F-4D97-AF65-F5344CB8AC3E}">
        <p14:creationId xmlns:p14="http://schemas.microsoft.com/office/powerpoint/2010/main" val="16408596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Normalize </a:t>
            </a:r>
            <a:r>
              <a:rPr lang="en-US" b="1" err="1"/>
              <a:t>rhs</a:t>
            </a:r>
            <a:r>
              <a:rPr lang="en-US" b="1"/>
              <a:t> as CNF</a:t>
            </a:r>
          </a:p>
        </p:txBody>
      </p:sp>
      <p:sp>
        <p:nvSpPr>
          <p:cNvPr id="3" name="Content Placeholder 2"/>
          <p:cNvSpPr>
            <a:spLocks noGrp="1"/>
          </p:cNvSpPr>
          <p:nvPr>
            <p:ph idx="1"/>
          </p:nvPr>
        </p:nvSpPr>
        <p:spPr/>
        <p:txBody>
          <a:bodyPr>
            <a:normAutofit fontScale="77500" lnSpcReduction="20000"/>
          </a:bodyPr>
          <a:lstStyle/>
          <a:p>
            <a:pPr marL="280988" indent="-280988"/>
            <a:r>
              <a:rPr lang="en-US" sz="3300" b="1"/>
              <a:t>S’ </a:t>
            </a:r>
            <a:r>
              <a:rPr lang="en-US" sz="3300" b="1">
                <a:sym typeface="Wingdings" charset="0"/>
              </a:rPr>
              <a:t> </a:t>
            </a:r>
            <a:r>
              <a:rPr lang="en-US" sz="3300" b="1" err="1">
                <a:latin typeface="Arial" charset="0"/>
                <a:ea typeface="MS PGothic" charset="0"/>
                <a:sym typeface="Symbol" charset="0"/>
              </a:rPr>
              <a:t>λ</a:t>
            </a:r>
            <a:r>
              <a:rPr lang="en-US" sz="3300" b="1">
                <a:latin typeface="Arial" charset="0"/>
                <a:ea typeface="MS PGothic" charset="0"/>
                <a:sym typeface="Symbol" charset="0"/>
              </a:rPr>
              <a:t> | &lt;a&gt;A | a | &lt;b&gt;&lt;&lt;B=C&gt;&lt;c&gt;&gt; | &lt;b&gt;&lt;c&gt; | C&lt;c&gt; | c | &lt;a&gt;&lt;&lt;A=B&gt;&lt;b&gt;&gt; | &lt;a&gt;&lt;b&gt;</a:t>
            </a:r>
            <a:endParaRPr lang="en-US" sz="3300" b="1">
              <a:sym typeface="Wingdings" charset="0"/>
            </a:endParaRPr>
          </a:p>
          <a:p>
            <a:pPr marL="280988" indent="-280988"/>
            <a:r>
              <a:rPr lang="en-US" sz="3300" b="1">
                <a:sym typeface="Wingdings" charset="0"/>
              </a:rPr>
              <a:t>A  &lt;a&gt;A | a |&lt;</a:t>
            </a:r>
            <a:r>
              <a:rPr lang="en-US" sz="3300" b="1">
                <a:latin typeface="Arial" charset="0"/>
                <a:ea typeface="MS PGothic" charset="0"/>
                <a:sym typeface="Symbol" charset="0"/>
              </a:rPr>
              <a:t>b&gt;&lt;&lt;B=C&gt;&lt;c&gt;&gt; | &lt;b&gt;&lt;c&gt; </a:t>
            </a:r>
            <a:endParaRPr lang="en-US" sz="3300" b="1">
              <a:sym typeface="Wingdings" charset="0"/>
            </a:endParaRPr>
          </a:p>
          <a:p>
            <a:pPr marL="280988" indent="-280988"/>
            <a:r>
              <a:rPr lang="en-US" sz="3300" b="1">
                <a:sym typeface="Wingdings" charset="0"/>
              </a:rPr>
              <a:t>&lt;B=C&gt;  &lt;b&gt;&lt;&lt;B=C&gt;&lt;c&gt;&gt; | &lt;</a:t>
            </a:r>
            <a:r>
              <a:rPr lang="en-US" sz="3300" b="1">
                <a:latin typeface="Arial" charset="0"/>
                <a:ea typeface="MS PGothic" charset="0"/>
                <a:sym typeface="Symbol" charset="0"/>
              </a:rPr>
              <a:t>b&gt;&lt;c&gt;</a:t>
            </a:r>
            <a:endParaRPr lang="en-US" sz="3300" b="1">
              <a:sym typeface="Wingdings" charset="0"/>
            </a:endParaRPr>
          </a:p>
          <a:p>
            <a:pPr marL="280988" indent="-280988"/>
            <a:r>
              <a:rPr lang="en-US" sz="3300" b="1">
                <a:sym typeface="Wingdings" charset="0"/>
              </a:rPr>
              <a:t>C  </a:t>
            </a:r>
            <a:r>
              <a:rPr lang="en-US" sz="3300" b="1">
                <a:latin typeface="Arial" charset="0"/>
                <a:ea typeface="MS PGothic" charset="0"/>
                <a:sym typeface="Symbol" charset="0"/>
              </a:rPr>
              <a:t>C&lt;c&gt; | c | &lt;a&gt;&lt;&lt;A=B&gt;&lt;b&gt;&gt; | &lt;a&gt;&lt;b&gt;</a:t>
            </a:r>
          </a:p>
          <a:p>
            <a:pPr marL="280988" indent="-280988"/>
            <a:r>
              <a:rPr lang="en-US" sz="3300" b="1">
                <a:sym typeface="Wingdings" charset="0"/>
              </a:rPr>
              <a:t>&lt;A=B&gt;  &lt;a&gt; &lt;&lt;A=B&gt;&lt;b&gt;&gt; | &lt;</a:t>
            </a:r>
            <a:r>
              <a:rPr lang="en-US" sz="3300" b="1">
                <a:latin typeface="Arial" charset="0"/>
                <a:ea typeface="MS PGothic" charset="0"/>
                <a:sym typeface="Symbol" charset="0"/>
              </a:rPr>
              <a:t>a&gt;&lt;b&gt;</a:t>
            </a:r>
          </a:p>
          <a:p>
            <a:pPr marL="280988" indent="-280988"/>
            <a:r>
              <a:rPr lang="en-US" sz="3300" b="1">
                <a:latin typeface="Arial" charset="0"/>
                <a:ea typeface="MS PGothic" charset="0"/>
                <a:sym typeface="Symbol" charset="0"/>
              </a:rPr>
              <a:t>&lt;&lt;B=C&gt;&lt;c&gt;&gt; </a:t>
            </a:r>
            <a:r>
              <a:rPr lang="en-US" sz="3300" b="1">
                <a:sym typeface="Wingdings" charset="0"/>
              </a:rPr>
              <a:t> </a:t>
            </a:r>
            <a:r>
              <a:rPr lang="en-US" sz="3300" b="1">
                <a:latin typeface="Arial" charset="0"/>
                <a:ea typeface="MS PGothic" charset="0"/>
                <a:sym typeface="Symbol" charset="0"/>
              </a:rPr>
              <a:t>&lt;B=C&gt;&lt;c&gt;</a:t>
            </a:r>
          </a:p>
          <a:p>
            <a:pPr marL="280988" indent="-280988"/>
            <a:r>
              <a:rPr lang="en-US" sz="3300" b="1">
                <a:latin typeface="Arial" charset="0"/>
                <a:ea typeface="MS PGothic" charset="0"/>
                <a:sym typeface="Symbol" charset="0"/>
              </a:rPr>
              <a:t>&lt;&lt;A=B&gt;&lt;b&gt;&gt; </a:t>
            </a:r>
            <a:r>
              <a:rPr lang="en-US" sz="3300" b="1">
                <a:sym typeface="Wingdings" charset="0"/>
              </a:rPr>
              <a:t> </a:t>
            </a:r>
            <a:r>
              <a:rPr lang="en-US" sz="3300" b="1">
                <a:latin typeface="Arial" charset="0"/>
                <a:ea typeface="MS PGothic" charset="0"/>
                <a:sym typeface="Symbol" charset="0"/>
              </a:rPr>
              <a:t>&lt;A=B&gt;&lt;b&gt;</a:t>
            </a:r>
          </a:p>
          <a:p>
            <a:pPr marL="280988" indent="-280988"/>
            <a:r>
              <a:rPr lang="en-US" sz="3300" b="1">
                <a:latin typeface="Arial" charset="0"/>
                <a:ea typeface="MS PGothic" charset="0"/>
                <a:sym typeface="Symbol" charset="0"/>
              </a:rPr>
              <a:t>&lt;a&gt; </a:t>
            </a:r>
            <a:r>
              <a:rPr lang="en-US" sz="3300" b="1">
                <a:sym typeface="Wingdings" charset="0"/>
              </a:rPr>
              <a:t> a</a:t>
            </a:r>
          </a:p>
          <a:p>
            <a:pPr marL="280988" indent="-280988"/>
            <a:r>
              <a:rPr lang="en-US" sz="3300" b="1">
                <a:latin typeface="Arial" charset="0"/>
                <a:ea typeface="MS PGothic" charset="0"/>
                <a:sym typeface="Symbol" charset="0"/>
              </a:rPr>
              <a:t>&lt;b&gt; </a:t>
            </a:r>
            <a:r>
              <a:rPr lang="en-US" sz="3300" b="1">
                <a:sym typeface="Wingdings" charset="0"/>
              </a:rPr>
              <a:t> b</a:t>
            </a:r>
          </a:p>
          <a:p>
            <a:pPr marL="280988" indent="-280988"/>
            <a:r>
              <a:rPr lang="en-US" sz="3300" b="1">
                <a:latin typeface="Arial" charset="0"/>
                <a:ea typeface="MS PGothic" charset="0"/>
                <a:sym typeface="Symbol" charset="0"/>
              </a:rPr>
              <a:t>&lt;c&gt; </a:t>
            </a:r>
            <a:r>
              <a:rPr lang="en-US" sz="3300" b="1">
                <a:sym typeface="Wingdings" charset="0"/>
              </a:rPr>
              <a:t> c</a:t>
            </a:r>
          </a:p>
          <a:p>
            <a:endParaRPr lang="en-US"/>
          </a:p>
          <a:p>
            <a:endParaRPr lang="en-US"/>
          </a:p>
        </p:txBody>
      </p:sp>
      <p:sp>
        <p:nvSpPr>
          <p:cNvPr id="4" name="Date Placeholder 3"/>
          <p:cNvSpPr>
            <a:spLocks noGrp="1"/>
          </p:cNvSpPr>
          <p:nvPr>
            <p:ph type="dt" sz="half" idx="10"/>
          </p:nvPr>
        </p:nvSpPr>
        <p:spPr/>
        <p:txBody>
          <a:bodyPr/>
          <a:lstStyle/>
          <a:p>
            <a:fld id="{0E77020B-71E0-8149-BD09-7FA39447194A}"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186</a:t>
            </a:fld>
            <a:endParaRPr lang="en-US"/>
          </a:p>
        </p:txBody>
      </p:sp>
    </p:spTree>
    <p:extLst>
      <p:ext uri="{BB962C8B-B14F-4D97-AF65-F5344CB8AC3E}">
        <p14:creationId xmlns:p14="http://schemas.microsoft.com/office/powerpoint/2010/main" val="20912314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a:xfrm>
            <a:off x="304800" y="2590800"/>
            <a:ext cx="8610600" cy="1362075"/>
          </a:xfrm>
        </p:spPr>
        <p:txBody>
          <a:bodyPr/>
          <a:lstStyle/>
          <a:p>
            <a:pPr algn="ctr"/>
            <a:r>
              <a:rPr lang="en-US" cap="none">
                <a:solidFill>
                  <a:srgbClr val="009900"/>
                </a:solidFill>
                <a:latin typeface="Arial" charset="0"/>
                <a:ea typeface="MS PGothic" charset="0"/>
              </a:rPr>
              <a:t>CKY (</a:t>
            </a:r>
            <a:r>
              <a:rPr lang="en-US" cap="none" err="1">
                <a:solidFill>
                  <a:srgbClr val="009900"/>
                </a:solidFill>
                <a:latin typeface="Arial" charset="0"/>
                <a:ea typeface="MS PGothic" charset="0"/>
              </a:rPr>
              <a:t>Cocke</a:t>
            </a:r>
            <a:r>
              <a:rPr lang="en-US" cap="none">
                <a:solidFill>
                  <a:srgbClr val="009900"/>
                </a:solidFill>
                <a:latin typeface="Arial" charset="0"/>
                <a:ea typeface="MS PGothic" charset="0"/>
              </a:rPr>
              <a:t>, </a:t>
            </a:r>
            <a:r>
              <a:rPr lang="en-US" cap="none" err="1">
                <a:solidFill>
                  <a:srgbClr val="009900"/>
                </a:solidFill>
                <a:latin typeface="Arial" charset="0"/>
                <a:ea typeface="MS PGothic" charset="0"/>
              </a:rPr>
              <a:t>Kasami</a:t>
            </a:r>
            <a:r>
              <a:rPr lang="en-US" cap="none">
                <a:solidFill>
                  <a:srgbClr val="009900"/>
                </a:solidFill>
                <a:latin typeface="Arial" charset="0"/>
                <a:ea typeface="MS PGothic" charset="0"/>
              </a:rPr>
              <a:t>, Younger)</a:t>
            </a:r>
            <a:br>
              <a:rPr lang="en-US" cap="none">
                <a:solidFill>
                  <a:srgbClr val="009900"/>
                </a:solidFill>
                <a:latin typeface="Arial" charset="0"/>
                <a:ea typeface="MS PGothic" charset="0"/>
              </a:rPr>
            </a:br>
            <a:r>
              <a:rPr lang="en-US" cap="none">
                <a:solidFill>
                  <a:srgbClr val="009900"/>
                </a:solidFill>
                <a:latin typeface="Arial" charset="0"/>
                <a:ea typeface="MS PGothic" charset="0"/>
              </a:rPr>
              <a:t>O(N</a:t>
            </a:r>
            <a:r>
              <a:rPr lang="en-US" cap="none" baseline="30000">
                <a:solidFill>
                  <a:srgbClr val="009900"/>
                </a:solidFill>
                <a:latin typeface="Arial" charset="0"/>
                <a:ea typeface="MS PGothic" charset="0"/>
              </a:rPr>
              <a:t>3</a:t>
            </a:r>
            <a:r>
              <a:rPr lang="en-US" cap="none">
                <a:solidFill>
                  <a:srgbClr val="009900"/>
                </a:solidFill>
                <a:latin typeface="Arial" charset="0"/>
                <a:ea typeface="MS PGothic" charset="0"/>
              </a:rPr>
              <a:t>) PARSING</a:t>
            </a:r>
          </a:p>
        </p:txBody>
      </p:sp>
      <p:sp>
        <p:nvSpPr>
          <p:cNvPr id="134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DF89E4D-6DD7-084A-83B8-E64FEAE89CED}" type="datetime1">
              <a:rPr lang="en-US" smtClean="0"/>
              <a:t>11/27/18</a:t>
            </a:fld>
            <a:endParaRPr lang="en-US"/>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DA0B5-C86E-F74F-B663-D2B8A40A8846}" type="slidenum">
              <a:rPr lang="en-US"/>
              <a:pPr/>
              <a:t>187</a:t>
            </a:fld>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solidFill>
                  <a:srgbClr val="009900"/>
                </a:solidFill>
                <a:latin typeface="Arial" charset="0"/>
                <a:ea typeface="MS PGothic" charset="0"/>
              </a:rPr>
              <a:t>Dynamic Programming</a:t>
            </a:r>
          </a:p>
        </p:txBody>
      </p:sp>
      <p:sp>
        <p:nvSpPr>
          <p:cNvPr id="135171" name="Content Placeholder 2"/>
          <p:cNvSpPr>
            <a:spLocks noGrp="1"/>
          </p:cNvSpPr>
          <p:nvPr>
            <p:ph idx="1"/>
          </p:nvPr>
        </p:nvSpPr>
        <p:spPr/>
        <p:txBody>
          <a:bodyPr/>
          <a:lstStyle/>
          <a:p>
            <a:pPr marL="0" indent="0">
              <a:buFontTx/>
              <a:buNone/>
            </a:pPr>
            <a:r>
              <a:rPr lang="en-US" sz="1800">
                <a:latin typeface="Arial" charset="0"/>
                <a:ea typeface="MS PGothic" charset="0"/>
              </a:rPr>
              <a:t>To solve a given problem, we solve small parts of the problem (</a:t>
            </a:r>
            <a:r>
              <a:rPr lang="en-US" sz="1800" err="1">
                <a:latin typeface="Arial" charset="0"/>
                <a:ea typeface="MS PGothic" charset="0"/>
              </a:rPr>
              <a:t>subproblems</a:t>
            </a:r>
            <a:r>
              <a:rPr lang="en-US" sz="1800">
                <a:latin typeface="Arial" charset="0"/>
                <a:ea typeface="MS PGothic" charset="0"/>
              </a:rPr>
              <a:t>), then combine the solutions of the </a:t>
            </a:r>
            <a:r>
              <a:rPr lang="en-US" sz="1800" err="1">
                <a:latin typeface="Arial" charset="0"/>
                <a:ea typeface="MS PGothic" charset="0"/>
              </a:rPr>
              <a:t>subproblems</a:t>
            </a:r>
            <a:r>
              <a:rPr lang="en-US" sz="1800">
                <a:latin typeface="Arial" charset="0"/>
                <a:ea typeface="MS PGothic" charset="0"/>
              </a:rPr>
              <a:t> to reach an overall solution.</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The Parsing problem for arbitrary CFGs was elusive, in that its complexity was unknown until the late 1960s. In the meantime, theoreticians developed notion of simplified forms that were as powerful as arbitrary CFGs. The one most relevant here is the Chomsky Normal Form – CNF. It states that the only rule forms needed are:</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BC		where B and C are non-terminals</a:t>
            </a: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a		where a is a terminal</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This is provided the string of length zero is not part of the language.</a:t>
            </a:r>
          </a:p>
        </p:txBody>
      </p:sp>
      <p:sp>
        <p:nvSpPr>
          <p:cNvPr id="135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25D3F8-CF1C-EC49-A700-31D12535DAA5}" type="datetime1">
              <a:rPr lang="en-US" smtClean="0"/>
              <a:t>11/27/18</a:t>
            </a:fld>
            <a:endParaRPr lang="en-US"/>
          </a:p>
        </p:txBody>
      </p:sp>
      <p:sp>
        <p:nvSpPr>
          <p:cNvPr id="135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5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B35EA4-D3BD-694F-95B8-A7D22A4B70B9}" type="slidenum">
              <a:rPr lang="en-US"/>
              <a:pPr/>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solidFill>
                  <a:srgbClr val="009900"/>
                </a:solidFill>
                <a:latin typeface="Arial" charset="0"/>
                <a:ea typeface="MS PGothic" charset="0"/>
              </a:rPr>
              <a:t>CKY (Bottom-Up Technique)</a:t>
            </a:r>
          </a:p>
        </p:txBody>
      </p:sp>
      <p:sp>
        <p:nvSpPr>
          <p:cNvPr id="136195" name="Content Placeholder 2"/>
          <p:cNvSpPr>
            <a:spLocks noGrp="1"/>
          </p:cNvSpPr>
          <p:nvPr>
            <p:ph idx="1"/>
          </p:nvPr>
        </p:nvSpPr>
        <p:spPr/>
        <p:txBody>
          <a:bodyPr/>
          <a:lstStyle/>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input string be a sequence of </a:t>
            </a:r>
            <a:r>
              <a:rPr lang="en-US" sz="1600" i="1">
                <a:latin typeface="Arial" charset="0"/>
                <a:ea typeface="MS PGothic" charset="0"/>
              </a:rPr>
              <a:t>n</a:t>
            </a:r>
            <a:r>
              <a:rPr lang="en-US" sz="1600">
                <a:latin typeface="Arial" charset="0"/>
                <a:ea typeface="MS PGothic" charset="0"/>
              </a:rPr>
              <a:t> letters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grammar contain </a:t>
            </a:r>
            <a:r>
              <a:rPr lang="en-US" sz="1600" i="1">
                <a:latin typeface="Arial" charset="0"/>
                <a:ea typeface="MS PGothic" charset="0"/>
              </a:rPr>
              <a:t>r</a:t>
            </a:r>
            <a:r>
              <a:rPr lang="en-US" sz="1600">
                <a:latin typeface="Arial" charset="0"/>
                <a:ea typeface="MS PGothic" charset="0"/>
              </a:rPr>
              <a:t> terminal and nonterminal symbols </a:t>
            </a:r>
            <a:r>
              <a:rPr lang="en-US" sz="1600" i="1">
                <a:latin typeface="Arial" charset="0"/>
                <a:ea typeface="MS PGothic" charset="0"/>
              </a:rPr>
              <a:t>R</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R</a:t>
            </a:r>
            <a:r>
              <a:rPr lang="en-US" sz="1600" i="1" baseline="-25000">
                <a:latin typeface="Arial" charset="0"/>
                <a:ea typeface="MS PGothic" charset="0"/>
              </a:rPr>
              <a:t>r</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R</a:t>
            </a:r>
            <a:r>
              <a:rPr lang="en-US" sz="1600" baseline="-25000">
                <a:latin typeface="Arial" charset="0"/>
                <a:ea typeface="MS PGothic" charset="0"/>
              </a:rPr>
              <a:t>1</a:t>
            </a:r>
            <a:r>
              <a:rPr lang="en-US" sz="1600">
                <a:latin typeface="Arial" charset="0"/>
                <a:ea typeface="MS PGothic" charset="0"/>
              </a:rPr>
              <a:t> be the start symbol.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P[n,n,r] be an array of Booleans. Initialize all elements of P to false.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For each i = 1 to n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unit production R</a:t>
            </a:r>
            <a:r>
              <a:rPr lang="en-US" sz="1600" baseline="-25000">
                <a:latin typeface="Arial" charset="0"/>
                <a:ea typeface="MS PGothic" charset="0"/>
              </a:rPr>
              <a:t>j</a:t>
            </a:r>
            <a:r>
              <a:rPr lang="en-US" sz="1600">
                <a:latin typeface="Arial" charset="0"/>
                <a:ea typeface="MS PGothic" charset="0"/>
              </a:rPr>
              <a:t> → a</a:t>
            </a:r>
            <a:r>
              <a:rPr lang="en-US" sz="1600" baseline="-25000">
                <a:latin typeface="Arial" charset="0"/>
                <a:ea typeface="MS PGothic" charset="0"/>
              </a:rPr>
              <a:t>i</a:t>
            </a:r>
            <a:r>
              <a:rPr lang="en-US" sz="1600">
                <a:latin typeface="Arial" charset="0"/>
                <a:ea typeface="MS PGothic" charset="0"/>
              </a:rPr>
              <a:t>, set P[i,1,j]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i = 2 to n</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j = 1 to n-i+1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k = 1 to 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production R</a:t>
            </a:r>
            <a:r>
              <a:rPr lang="en-US" sz="1600" baseline="-25000">
                <a:latin typeface="Arial" charset="0"/>
                <a:ea typeface="MS PGothic" charset="0"/>
              </a:rPr>
              <a:t>A</a:t>
            </a:r>
            <a:r>
              <a:rPr lang="en-US" sz="1600">
                <a:latin typeface="Arial" charset="0"/>
                <a:ea typeface="MS PGothic" charset="0"/>
              </a:rPr>
              <a:t> -&gt; R</a:t>
            </a:r>
            <a:r>
              <a:rPr lang="en-US" sz="1600" baseline="-25000">
                <a:latin typeface="Arial" charset="0"/>
                <a:ea typeface="MS PGothic" charset="0"/>
              </a:rPr>
              <a:t>B</a:t>
            </a:r>
            <a:r>
              <a:rPr lang="en-US" sz="1600">
                <a:latin typeface="Arial" charset="0"/>
                <a:ea typeface="MS PGothic" charset="0"/>
              </a:rPr>
              <a:t> R</a:t>
            </a:r>
            <a:r>
              <a:rPr lang="en-US" sz="1600" baseline="-25000">
                <a:latin typeface="Arial" charset="0"/>
                <a:ea typeface="MS PGothic" charset="0"/>
              </a:rPr>
              <a:t>C</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If P[j,k,B] and P[j+k,i-k,C] then set P[j,i,A]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If P[1,n,1] is true then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 </a:t>
            </a:r>
            <a:r>
              <a:rPr lang="en-US" sz="1600">
                <a:latin typeface="Arial" charset="0"/>
                <a:ea typeface="MS PGothic" charset="0"/>
              </a:rPr>
              <a:t>is member of language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else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is not member of language </a:t>
            </a:r>
          </a:p>
          <a:p>
            <a:pPr marL="0" indent="0">
              <a:buFontTx/>
              <a:buNone/>
              <a:tabLst>
                <a:tab pos="228600" algn="l"/>
                <a:tab pos="458788" algn="l"/>
                <a:tab pos="687388" algn="l"/>
                <a:tab pos="915988" algn="l"/>
                <a:tab pos="1146175" algn="l"/>
                <a:tab pos="1374775" algn="l"/>
                <a:tab pos="1604963" algn="l"/>
                <a:tab pos="1833563" algn="l"/>
              </a:tabLst>
            </a:pPr>
            <a:endParaRPr lang="en-US" sz="2000">
              <a:latin typeface="Arial" charset="0"/>
              <a:ea typeface="MS PGothic" charset="0"/>
            </a:endParaRPr>
          </a:p>
        </p:txBody>
      </p:sp>
      <p:sp>
        <p:nvSpPr>
          <p:cNvPr id="136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B31FA9-42B1-2646-91F3-00FAA6C76102}" type="datetime1">
              <a:rPr lang="en-US" smtClean="0"/>
              <a:t>11/27/18</a:t>
            </a:fld>
            <a:endParaRPr lang="en-US"/>
          </a:p>
        </p:txBody>
      </p:sp>
      <p:sp>
        <p:nvSpPr>
          <p:cNvPr id="136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6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0BB01-A910-8A45-986E-FB325609B938}" type="slidenum">
              <a:rPr lang="en-US"/>
              <a:pPr/>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Relations</a:t>
            </a:r>
          </a:p>
        </p:txBody>
      </p:sp>
      <p:sp>
        <p:nvSpPr>
          <p:cNvPr id="3" name="Content Placeholder 2"/>
          <p:cNvSpPr>
            <a:spLocks noGrp="1"/>
          </p:cNvSpPr>
          <p:nvPr>
            <p:ph idx="1"/>
          </p:nvPr>
        </p:nvSpPr>
        <p:spPr/>
        <p:txBody>
          <a:bodyPr/>
          <a:lstStyle/>
          <a:p>
            <a:r>
              <a:rPr lang="en-US" sz="2400"/>
              <a:t>A </a:t>
            </a:r>
            <a:r>
              <a:rPr lang="en-US" sz="2400" i="1"/>
              <a:t>predicate</a:t>
            </a:r>
            <a:r>
              <a:rPr lang="en-US" sz="2400"/>
              <a:t> or </a:t>
            </a:r>
            <a:r>
              <a:rPr lang="en-US" sz="2400" i="1"/>
              <a:t>property</a:t>
            </a:r>
            <a:r>
              <a:rPr lang="en-US" sz="2400"/>
              <a:t> is a function with range {TRUE, FALSE}</a:t>
            </a:r>
          </a:p>
          <a:p>
            <a:r>
              <a:rPr lang="en-US" sz="2400"/>
              <a:t>A property with a domain of </a:t>
            </a:r>
            <a:r>
              <a:rPr lang="en-US" sz="2400" i="1"/>
              <a:t>n</a:t>
            </a:r>
            <a:r>
              <a:rPr lang="en-US" sz="2400"/>
              <a:t>-tuples </a:t>
            </a:r>
            <a:r>
              <a:rPr lang="en-US" sz="2400" i="1"/>
              <a:t>A</a:t>
            </a:r>
            <a:r>
              <a:rPr lang="en-US" sz="2400" i="1" baseline="30000"/>
              <a:t>n</a:t>
            </a:r>
            <a:r>
              <a:rPr lang="en-US" sz="2400"/>
              <a:t> is an </a:t>
            </a:r>
            <a:r>
              <a:rPr lang="en-US" sz="2400" i="1"/>
              <a:t>n</a:t>
            </a:r>
            <a:r>
              <a:rPr lang="en-US" sz="2400"/>
              <a:t>-</a:t>
            </a:r>
            <a:r>
              <a:rPr lang="en-US" sz="2400" err="1"/>
              <a:t>ary</a:t>
            </a:r>
            <a:r>
              <a:rPr lang="en-US" sz="2400"/>
              <a:t> relation</a:t>
            </a:r>
          </a:p>
          <a:p>
            <a:r>
              <a:rPr lang="en-US" sz="2400"/>
              <a:t>Binary relations are common, and like binary functions, we use infix notations for them</a:t>
            </a:r>
          </a:p>
          <a:p>
            <a:r>
              <a:rPr lang="en-US" sz="2400"/>
              <a:t>Let </a:t>
            </a:r>
            <a:r>
              <a:rPr lang="en-US" sz="2400" i="1"/>
              <a:t>R</a:t>
            </a:r>
            <a:r>
              <a:rPr lang="en-US" sz="2400"/>
              <a:t> be a binary relation on </a:t>
            </a:r>
            <a:r>
              <a:rPr lang="en-US" sz="2400" i="1"/>
              <a:t>A</a:t>
            </a:r>
            <a:r>
              <a:rPr lang="en-US" sz="2400" baseline="30000"/>
              <a:t>2</a:t>
            </a:r>
            <a:r>
              <a:rPr lang="en-US" sz="2400"/>
              <a:t>.  </a:t>
            </a:r>
            <a:r>
              <a:rPr lang="en-US" sz="2400" i="1"/>
              <a:t>R</a:t>
            </a:r>
            <a:r>
              <a:rPr lang="en-US" sz="2400"/>
              <a:t> is:</a:t>
            </a:r>
          </a:p>
          <a:p>
            <a:pPr lvl="1"/>
            <a:r>
              <a:rPr lang="en-US" sz="2000" i="1"/>
              <a:t>Reflexive</a:t>
            </a:r>
            <a:r>
              <a:rPr lang="en-US" sz="2000"/>
              <a:t> if </a:t>
            </a:r>
            <a:r>
              <a:rPr lang="en-US" sz="2000">
                <a:sym typeface="Symbol" panose="05050102010706020507" pitchFamily="18" charset="2"/>
              </a:rPr>
              <a:t> </a:t>
            </a:r>
            <a:r>
              <a:rPr lang="en-US" sz="2000" i="1">
                <a:sym typeface="Symbol" panose="05050102010706020507" pitchFamily="18" charset="2"/>
              </a:rPr>
              <a:t>x</a:t>
            </a:r>
            <a:r>
              <a:rPr lang="en-US" sz="2000">
                <a:sym typeface="Symbol" panose="05050102010706020507" pitchFamily="18" charset="2"/>
              </a:rPr>
              <a:t>  </a:t>
            </a:r>
            <a:r>
              <a:rPr lang="en-US" sz="2000" i="1">
                <a:sym typeface="Symbol" panose="05050102010706020507" pitchFamily="18" charset="2"/>
              </a:rPr>
              <a:t>a</a:t>
            </a:r>
            <a:r>
              <a:rPr lang="en-US" sz="2000">
                <a:sym typeface="Symbol" panose="05050102010706020507" pitchFamily="18" charset="2"/>
              </a:rPr>
              <a:t>,</a:t>
            </a:r>
            <a:r>
              <a:rPr lang="en-US" sz="2000"/>
              <a:t> </a:t>
            </a:r>
            <a:r>
              <a:rPr lang="en-US" sz="2000" i="1"/>
              <a:t>x</a:t>
            </a:r>
            <a:r>
              <a:rPr lang="en-US" sz="2000"/>
              <a:t> </a:t>
            </a:r>
            <a:r>
              <a:rPr lang="en-US" sz="2000" i="1"/>
              <a:t>R</a:t>
            </a:r>
            <a:r>
              <a:rPr lang="en-US" sz="2000"/>
              <a:t> </a:t>
            </a:r>
            <a:r>
              <a:rPr lang="en-US" sz="2000" i="1"/>
              <a:t>x </a:t>
            </a:r>
            <a:endParaRPr lang="en-US" sz="2000"/>
          </a:p>
          <a:p>
            <a:pPr lvl="1"/>
            <a:r>
              <a:rPr lang="en-US" sz="2000" i="1"/>
              <a:t>Symmetric</a:t>
            </a:r>
            <a:r>
              <a:rPr lang="en-US" sz="2000"/>
              <a:t> if </a:t>
            </a:r>
            <a:r>
              <a:rPr lang="en-US" sz="2000" i="1"/>
              <a:t>x R y</a:t>
            </a:r>
            <a:r>
              <a:rPr lang="en-US" sz="2000"/>
              <a:t> </a:t>
            </a:r>
            <a:r>
              <a:rPr lang="en-US" sz="2000">
                <a:sym typeface="Symbol" panose="05050102010706020507" pitchFamily="18" charset="2"/>
              </a:rPr>
              <a:t> </a:t>
            </a:r>
            <a:r>
              <a:rPr lang="en-US" sz="2000" i="1">
                <a:sym typeface="Symbol" panose="05050102010706020507" pitchFamily="18" charset="2"/>
              </a:rPr>
              <a:t>y R x</a:t>
            </a:r>
            <a:endParaRPr lang="en-US" sz="2000">
              <a:sym typeface="Symbol" panose="05050102010706020507" pitchFamily="18" charset="2"/>
            </a:endParaRPr>
          </a:p>
          <a:p>
            <a:pPr lvl="1"/>
            <a:r>
              <a:rPr lang="en-US" sz="2000" i="1"/>
              <a:t>Transitive </a:t>
            </a:r>
            <a:r>
              <a:rPr lang="en-US" sz="2000"/>
              <a:t>if ( </a:t>
            </a:r>
            <a:r>
              <a:rPr lang="en-US" sz="2000" i="1"/>
              <a:t>x R y</a:t>
            </a:r>
            <a:r>
              <a:rPr lang="en-US" sz="2000"/>
              <a:t>,</a:t>
            </a:r>
            <a:r>
              <a:rPr lang="en-US" sz="2000" i="1"/>
              <a:t> y R z</a:t>
            </a:r>
            <a:r>
              <a:rPr lang="en-US" sz="2000"/>
              <a:t> ) </a:t>
            </a:r>
            <a:r>
              <a:rPr lang="en-US" sz="2000">
                <a:sym typeface="Symbol" panose="05050102010706020507" pitchFamily="18" charset="2"/>
              </a:rPr>
              <a:t> </a:t>
            </a:r>
            <a:r>
              <a:rPr lang="en-US" sz="2000" i="1">
                <a:sym typeface="Symbol" panose="05050102010706020507" pitchFamily="18" charset="2"/>
              </a:rPr>
              <a:t>x R z</a:t>
            </a:r>
            <a:endParaRPr lang="en-US" sz="2000">
              <a:sym typeface="Symbol" panose="05050102010706020507" pitchFamily="18" charset="2"/>
            </a:endParaRPr>
          </a:p>
          <a:p>
            <a:pPr lvl="1"/>
            <a:r>
              <a:rPr lang="en-US" sz="2000">
                <a:sym typeface="Symbol" panose="05050102010706020507" pitchFamily="18" charset="2"/>
              </a:rPr>
              <a:t>An </a:t>
            </a:r>
            <a:r>
              <a:rPr lang="en-US" sz="2000" i="1">
                <a:sym typeface="Symbol" panose="05050102010706020507" pitchFamily="18" charset="2"/>
              </a:rPr>
              <a:t>equivalence</a:t>
            </a:r>
            <a:r>
              <a:rPr lang="en-US" sz="2000">
                <a:sym typeface="Symbol" panose="05050102010706020507" pitchFamily="18" charset="2"/>
              </a:rPr>
              <a:t> relation if it is reflexive, symmetric and transitive</a:t>
            </a:r>
          </a:p>
          <a:p>
            <a:endParaRPr lang="en-US"/>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a:t>
            </a:fld>
            <a:endParaRPr lang="en-US"/>
          </a:p>
        </p:txBody>
      </p:sp>
    </p:spTree>
    <p:extLst>
      <p:ext uri="{BB962C8B-B14F-4D97-AF65-F5344CB8AC3E}">
        <p14:creationId xmlns:p14="http://schemas.microsoft.com/office/powerpoint/2010/main" val="135185192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solidFill>
                  <a:srgbClr val="009900"/>
                </a:solidFill>
                <a:latin typeface="Arial" charset="0"/>
                <a:ea typeface="MS PGothic" charset="0"/>
              </a:rPr>
              <a:t>CKY Parser</a:t>
            </a:r>
          </a:p>
        </p:txBody>
      </p:sp>
      <p:sp>
        <p:nvSpPr>
          <p:cNvPr id="137219" name="Content Placeholder 2"/>
          <p:cNvSpPr>
            <a:spLocks noGrp="1"/>
          </p:cNvSpPr>
          <p:nvPr>
            <p:ph idx="1"/>
          </p:nvPr>
        </p:nvSpPr>
        <p:spPr/>
        <p:txBody>
          <a:bodyPr/>
          <a:lstStyle/>
          <a:p>
            <a:pPr>
              <a:buFontTx/>
              <a:buNone/>
            </a:pPr>
            <a:r>
              <a:rPr lang="en-US" sz="1200">
                <a:latin typeface="Arial" charset="0"/>
                <a:ea typeface="MS PGothic" charset="0"/>
              </a:rPr>
              <a:t>	</a:t>
            </a:r>
            <a:r>
              <a:rPr lang="en-US" sz="1600">
                <a:latin typeface="Arial" charset="0"/>
                <a:ea typeface="MS PGothic" charset="0"/>
              </a:rPr>
              <a:t>Present the </a:t>
            </a:r>
            <a:r>
              <a:rPr lang="en-US" sz="1600" b="1">
                <a:latin typeface="Arial" charset="0"/>
                <a:ea typeface="MS PGothic" charset="0"/>
              </a:rPr>
              <a:t>CKY</a:t>
            </a:r>
            <a:r>
              <a:rPr lang="en-US" sz="1600">
                <a:latin typeface="Arial" charset="0"/>
                <a:ea typeface="MS PGothic" charset="0"/>
              </a:rPr>
              <a:t> recognition matrix for the string  </a:t>
            </a:r>
            <a:r>
              <a:rPr lang="en-US" sz="1600" b="1" err="1">
                <a:latin typeface="Arial" charset="0"/>
                <a:ea typeface="MS PGothic" charset="0"/>
              </a:rPr>
              <a:t>abba</a:t>
            </a:r>
            <a:r>
              <a:rPr lang="en-US" sz="1600" b="1">
                <a:latin typeface="Arial" charset="0"/>
                <a:ea typeface="MS PGothic" charset="0"/>
              </a:rPr>
              <a:t>  </a:t>
            </a:r>
            <a:r>
              <a:rPr lang="en-US" sz="1600">
                <a:latin typeface="Arial" charset="0"/>
                <a:ea typeface="MS PGothic" charset="0"/>
              </a:rPr>
              <a:t>assuming the Chomsky Normal Form grammar, </a:t>
            </a:r>
            <a:r>
              <a:rPr lang="en-US" sz="1600" b="1">
                <a:latin typeface="Arial" charset="0"/>
                <a:ea typeface="MS PGothic" charset="0"/>
              </a:rPr>
              <a:t>G = ({S,A,B,C,D,E}, {</a:t>
            </a:r>
            <a:r>
              <a:rPr lang="en-US" sz="1600" b="1" err="1">
                <a:latin typeface="Arial" charset="0"/>
                <a:ea typeface="MS PGothic" charset="0"/>
              </a:rPr>
              <a:t>a,b</a:t>
            </a:r>
            <a:r>
              <a:rPr lang="en-US" sz="1600" b="1">
                <a:latin typeface="Arial" charset="0"/>
                <a:ea typeface="MS PGothic" charset="0"/>
              </a:rPr>
              <a:t>}, R, S)</a:t>
            </a:r>
            <a:r>
              <a:rPr lang="en-US" sz="1600">
                <a:latin typeface="Arial" charset="0"/>
                <a:ea typeface="MS PGothic" charset="0"/>
              </a:rPr>
              <a:t>, specified by the rules </a:t>
            </a:r>
            <a:r>
              <a:rPr lang="en-US" sz="1600" b="1">
                <a:latin typeface="Arial" charset="0"/>
                <a:ea typeface="MS PGothic" charset="0"/>
              </a:rPr>
              <a:t>R</a:t>
            </a:r>
            <a:r>
              <a:rPr lang="en-US" sz="1600">
                <a:latin typeface="Arial" charset="0"/>
                <a:ea typeface="MS PGothic" charset="0"/>
              </a:rPr>
              <a:t>:</a:t>
            </a:r>
          </a:p>
          <a:p>
            <a:pPr>
              <a:buFontTx/>
              <a:buNone/>
            </a:pPr>
            <a:r>
              <a:rPr lang="en-US" sz="1600" b="1">
                <a:latin typeface="Arial" charset="0"/>
                <a:ea typeface="MS PGothic" charset="0"/>
              </a:rPr>
              <a:t>S  </a:t>
            </a:r>
            <a:r>
              <a:rPr lang="en-US" sz="1600" b="1">
                <a:latin typeface="Arial" charset="0"/>
                <a:ea typeface="MS PGothic" charset="0"/>
                <a:sym typeface="Symbol" charset="0"/>
              </a:rPr>
              <a:t>	</a:t>
            </a:r>
            <a:r>
              <a:rPr lang="en-US" sz="1600" b="1">
                <a:latin typeface="Arial" charset="0"/>
                <a:ea typeface="MS PGothic" charset="0"/>
              </a:rPr>
              <a:t>AB  |  BA</a:t>
            </a:r>
            <a:endParaRPr lang="en-US" sz="1600">
              <a:latin typeface="Arial" charset="0"/>
              <a:ea typeface="MS PGothic" charset="0"/>
            </a:endParaRPr>
          </a:p>
          <a:p>
            <a:pPr>
              <a:buFontTx/>
              <a:buNone/>
            </a:pPr>
            <a:r>
              <a:rPr lang="en-US" sz="1600" b="1">
                <a:latin typeface="Arial" charset="0"/>
                <a:ea typeface="MS PGothic" charset="0"/>
              </a:rPr>
              <a:t>A  </a:t>
            </a:r>
            <a:r>
              <a:rPr lang="en-US" sz="1600" b="1">
                <a:latin typeface="Arial" charset="0"/>
                <a:ea typeface="MS PGothic" charset="0"/>
                <a:sym typeface="Symbol" charset="0"/>
              </a:rPr>
              <a:t></a:t>
            </a:r>
            <a:r>
              <a:rPr lang="en-US" sz="1600" b="1">
                <a:latin typeface="Arial" charset="0"/>
                <a:ea typeface="MS PGothic" charset="0"/>
              </a:rPr>
              <a:t>	CD  |  a</a:t>
            </a:r>
            <a:endParaRPr lang="en-US" sz="1600">
              <a:latin typeface="Arial" charset="0"/>
              <a:ea typeface="MS PGothic" charset="0"/>
            </a:endParaRPr>
          </a:p>
          <a:p>
            <a:pPr>
              <a:buFontTx/>
              <a:buNone/>
            </a:pPr>
            <a:r>
              <a:rPr lang="en-US" sz="1600" b="1">
                <a:latin typeface="Arial" charset="0"/>
                <a:ea typeface="MS PGothic" charset="0"/>
              </a:rPr>
              <a:t>B  </a:t>
            </a:r>
            <a:r>
              <a:rPr lang="en-US" sz="1600" b="1">
                <a:latin typeface="Arial" charset="0"/>
                <a:ea typeface="MS PGothic" charset="0"/>
                <a:sym typeface="Symbol" charset="0"/>
              </a:rPr>
              <a:t></a:t>
            </a:r>
            <a:r>
              <a:rPr lang="en-US" sz="1600" b="1">
                <a:latin typeface="Arial" charset="0"/>
                <a:ea typeface="MS PGothic" charset="0"/>
              </a:rPr>
              <a:t> 	CE  |  b </a:t>
            </a:r>
            <a:endParaRPr lang="en-US" sz="1600">
              <a:latin typeface="Arial" charset="0"/>
              <a:ea typeface="MS PGothic" charset="0"/>
            </a:endParaRPr>
          </a:p>
          <a:p>
            <a:pPr>
              <a:buFontTx/>
              <a:buNone/>
            </a:pPr>
            <a:r>
              <a:rPr lang="en-US" sz="1600" b="1">
                <a:latin typeface="Arial" charset="0"/>
                <a:ea typeface="MS PGothic" charset="0"/>
              </a:rPr>
              <a:t>C  </a:t>
            </a:r>
            <a:r>
              <a:rPr lang="en-US" sz="1600" b="1">
                <a:latin typeface="Arial" charset="0"/>
                <a:ea typeface="MS PGothic" charset="0"/>
                <a:sym typeface="Symbol" charset="0"/>
              </a:rPr>
              <a:t></a:t>
            </a:r>
            <a:r>
              <a:rPr lang="en-US" sz="1600" b="1">
                <a:latin typeface="Arial" charset="0"/>
                <a:ea typeface="MS PGothic" charset="0"/>
              </a:rPr>
              <a:t> 	a      |  b</a:t>
            </a:r>
            <a:endParaRPr lang="en-US" sz="1600">
              <a:latin typeface="Arial" charset="0"/>
              <a:ea typeface="MS PGothic" charset="0"/>
            </a:endParaRPr>
          </a:p>
          <a:p>
            <a:pPr>
              <a:buFontTx/>
              <a:buNone/>
            </a:pPr>
            <a:r>
              <a:rPr lang="en-US" sz="1600" b="1">
                <a:latin typeface="Arial" charset="0"/>
                <a:ea typeface="MS PGothic" charset="0"/>
              </a:rPr>
              <a:t>D  </a:t>
            </a:r>
            <a:r>
              <a:rPr lang="en-US" sz="1600" b="1">
                <a:latin typeface="Arial" charset="0"/>
                <a:ea typeface="MS PGothic" charset="0"/>
                <a:sym typeface="Symbol" charset="0"/>
              </a:rPr>
              <a:t></a:t>
            </a:r>
            <a:r>
              <a:rPr lang="en-US" sz="1600" b="1">
                <a:latin typeface="Arial" charset="0"/>
                <a:ea typeface="MS PGothic" charset="0"/>
              </a:rPr>
              <a:t>	AC</a:t>
            </a:r>
            <a:endParaRPr lang="en-US" sz="1600">
              <a:latin typeface="Arial" charset="0"/>
              <a:ea typeface="MS PGothic" charset="0"/>
            </a:endParaRPr>
          </a:p>
          <a:p>
            <a:pPr>
              <a:buFontTx/>
              <a:buNone/>
            </a:pPr>
            <a:r>
              <a:rPr lang="en-US" sz="1600" b="1">
                <a:latin typeface="Arial" charset="0"/>
                <a:ea typeface="MS PGothic" charset="0"/>
              </a:rPr>
              <a:t>E  </a:t>
            </a:r>
            <a:r>
              <a:rPr lang="en-US" sz="1600" b="1">
                <a:latin typeface="Arial" charset="0"/>
                <a:ea typeface="MS PGothic" charset="0"/>
                <a:sym typeface="Symbol" charset="0"/>
              </a:rPr>
              <a:t></a:t>
            </a:r>
            <a:r>
              <a:rPr lang="en-US" sz="1600" b="1">
                <a:latin typeface="Arial" charset="0"/>
                <a:ea typeface="MS PGothic" charset="0"/>
              </a:rPr>
              <a:t> 	BC </a:t>
            </a:r>
            <a:endParaRPr lang="en-US" sz="1200">
              <a:latin typeface="Arial" charset="0"/>
              <a:ea typeface="MS PGothic" charset="0"/>
            </a:endParaRPr>
          </a:p>
          <a:p>
            <a:pPr>
              <a:buFontTx/>
              <a:buNone/>
            </a:pPr>
            <a:r>
              <a:rPr lang="en-US" sz="1200" b="1">
                <a:latin typeface="Arial" charset="0"/>
                <a:ea typeface="MS PGothic" charset="0"/>
              </a:rPr>
              <a:t> </a:t>
            </a:r>
          </a:p>
          <a:p>
            <a:pPr>
              <a:buFontTx/>
              <a:buNone/>
            </a:pPr>
            <a:endParaRPr lang="en-US" sz="1200">
              <a:latin typeface="Arial" charset="0"/>
              <a:ea typeface="MS PGothic" charset="0"/>
            </a:endParaRPr>
          </a:p>
          <a:p>
            <a:pPr>
              <a:buFontTx/>
              <a:buNone/>
            </a:pPr>
            <a:r>
              <a:rPr lang="en-US" sz="900" b="1">
                <a:latin typeface="Arial" charset="0"/>
                <a:ea typeface="MS PGothic" charset="0"/>
              </a:rPr>
              <a:t> </a:t>
            </a:r>
            <a:endParaRPr lang="en-US" sz="900">
              <a:latin typeface="Arial" charset="0"/>
              <a:ea typeface="MS PGothic" charset="0"/>
            </a:endParaRPr>
          </a:p>
          <a:p>
            <a:pPr>
              <a:buFontTx/>
              <a:buNone/>
            </a:pPr>
            <a:endParaRPr lang="en-US" sz="900">
              <a:latin typeface="Arial" charset="0"/>
              <a:ea typeface="MS PGothic" charset="0"/>
            </a:endParaRPr>
          </a:p>
        </p:txBody>
      </p:sp>
      <p:sp>
        <p:nvSpPr>
          <p:cNvPr id="137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2F9FB-F75E-494D-8859-2305E54A7980}" type="datetime1">
              <a:rPr lang="en-US" smtClean="0"/>
              <a:t>11/27/18</a:t>
            </a:fld>
            <a:endParaRPr lang="en-US"/>
          </a:p>
        </p:txBody>
      </p:sp>
      <p:sp>
        <p:nvSpPr>
          <p:cNvPr id="137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72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7BF46-E7E1-4E49-9C41-96A6514507E0}" type="slidenum">
              <a:rPr lang="en-US"/>
              <a:pPr/>
              <a:t>190</a:t>
            </a:fld>
            <a:endParaRPr lang="en-US"/>
          </a:p>
        </p:txBody>
      </p:sp>
      <p:graphicFrame>
        <p:nvGraphicFramePr>
          <p:cNvPr id="7" name="Table 6"/>
          <p:cNvGraphicFramePr>
            <a:graphicFrameLocks noGrp="1"/>
          </p:cNvGraphicFramePr>
          <p:nvPr/>
        </p:nvGraphicFramePr>
        <p:xfrm>
          <a:off x="1447800" y="4089400"/>
          <a:ext cx="6096000" cy="1857375"/>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solidFill>
                  <a:srgbClr val="009900"/>
                </a:solidFill>
                <a:latin typeface="Arial" charset="0"/>
                <a:ea typeface="MS PGothic" charset="0"/>
              </a:rPr>
              <a:t>2</a:t>
            </a:r>
            <a:r>
              <a:rPr lang="en-US" baseline="30000">
                <a:solidFill>
                  <a:srgbClr val="009900"/>
                </a:solidFill>
                <a:latin typeface="Arial" charset="0"/>
                <a:ea typeface="MS PGothic" charset="0"/>
              </a:rPr>
              <a:t>nd</a:t>
            </a:r>
            <a:r>
              <a:rPr lang="en-US">
                <a:solidFill>
                  <a:srgbClr val="009900"/>
                </a:solidFill>
                <a:latin typeface="Arial" charset="0"/>
                <a:ea typeface="MS PGothic" charset="0"/>
              </a:rPr>
              <a:t> CKY Example</a:t>
            </a:r>
          </a:p>
        </p:txBody>
      </p:sp>
      <p:sp>
        <p:nvSpPr>
          <p:cNvPr id="138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F4977E-3FFC-F647-A4DC-54895E43FCED}" type="datetime1">
              <a:rPr lang="en-US" smtClean="0"/>
              <a:t>11/27/18</a:t>
            </a:fld>
            <a:endParaRPr lang="en-US"/>
          </a:p>
        </p:txBody>
      </p:sp>
      <p:sp>
        <p:nvSpPr>
          <p:cNvPr id="138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8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A81A13-C81A-8244-9BDD-69B351396B95}" type="slidenum">
              <a:rPr lang="en-US"/>
              <a:pPr/>
              <a:t>191</a:t>
            </a:fld>
            <a:endParaRPr lang="en-US"/>
          </a:p>
        </p:txBody>
      </p:sp>
      <p:graphicFrame>
        <p:nvGraphicFramePr>
          <p:cNvPr id="7" name="Table 6"/>
          <p:cNvGraphicFramePr>
            <a:graphicFrameLocks noGrp="1"/>
          </p:cNvGraphicFramePr>
          <p:nvPr/>
        </p:nvGraphicFramePr>
        <p:xfrm>
          <a:off x="1143000" y="3048000"/>
          <a:ext cx="5743575" cy="2947989"/>
        </p:xfrm>
        <a:graphic>
          <a:graphicData uri="http://schemas.openxmlformats.org/drawingml/2006/table">
            <a:tbl>
              <a:tblPr/>
              <a:tblGrid>
                <a:gridCol w="511175">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747713">
                  <a:extLst>
                    <a:ext uri="{9D8B030D-6E8A-4147-A177-3AD203B41FA5}">
                      <a16:colId xmlns:a16="http://schemas.microsoft.com/office/drawing/2014/main" val="20002"/>
                    </a:ext>
                  </a:extLst>
                </a:gridCol>
                <a:gridCol w="747712">
                  <a:extLst>
                    <a:ext uri="{9D8B030D-6E8A-4147-A177-3AD203B41FA5}">
                      <a16:colId xmlns:a16="http://schemas.microsoft.com/office/drawing/2014/main" val="20003"/>
                    </a:ext>
                  </a:extLst>
                </a:gridCol>
                <a:gridCol w="747713">
                  <a:extLst>
                    <a:ext uri="{9D8B030D-6E8A-4147-A177-3AD203B41FA5}">
                      <a16:colId xmlns:a16="http://schemas.microsoft.com/office/drawing/2014/main" val="20004"/>
                    </a:ext>
                  </a:extLst>
                </a:gridCol>
                <a:gridCol w="747712">
                  <a:extLst>
                    <a:ext uri="{9D8B030D-6E8A-4147-A177-3AD203B41FA5}">
                      <a16:colId xmlns:a16="http://schemas.microsoft.com/office/drawing/2014/main" val="20005"/>
                    </a:ext>
                  </a:extLst>
                </a:gridCol>
                <a:gridCol w="747713">
                  <a:extLst>
                    <a:ext uri="{9D8B030D-6E8A-4147-A177-3AD203B41FA5}">
                      <a16:colId xmlns:a16="http://schemas.microsoft.com/office/drawing/2014/main" val="20006"/>
                    </a:ext>
                  </a:extLst>
                </a:gridCol>
                <a:gridCol w="747712">
                  <a:extLst>
                    <a:ext uri="{9D8B030D-6E8A-4147-A177-3AD203B41FA5}">
                      <a16:colId xmlns:a16="http://schemas.microsoft.com/office/drawing/2014/main" val="20007"/>
                    </a:ext>
                  </a:extLst>
                </a:gridCol>
              </a:tblGrid>
              <a:tr h="219075">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1</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P</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2</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3</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4</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5</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6</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7</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8" name="Rectangle 1"/>
          <p:cNvSpPr>
            <a:spLocks noChangeArrowheads="1"/>
          </p:cNvSpPr>
          <p:nvPr/>
        </p:nvSpPr>
        <p:spPr bwMode="auto">
          <a:xfrm>
            <a:off x="1347788" y="1676400"/>
            <a:ext cx="650081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Lst>
              <a:defRPr/>
            </a:pPr>
            <a:r>
              <a:rPr lang="en-US" sz="1600" b="1">
                <a:latin typeface="+mj-lt"/>
                <a:ea typeface="MS PGothic" pitchFamily="34" charset="-128"/>
                <a:cs typeface="Times New Roman" pitchFamily="18" charset="0"/>
              </a:rPr>
              <a:t>E  </a:t>
            </a:r>
            <a:r>
              <a:rPr lang="en-US" sz="1600" b="1">
                <a:latin typeface="+mj-lt"/>
                <a:ea typeface="MS PGothic" pitchFamily="34" charset="-128"/>
                <a:cs typeface="Times New Roman" pitchFamily="18" charset="0"/>
                <a:sym typeface="Symbol" pitchFamily="18" charset="2"/>
              </a:rPr>
              <a:t></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E F  | M E | P E | a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F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M F | P F | M E | P E</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P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M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a:t>
            </a:r>
            <a:r>
              <a:rPr lang="en-US" sz="1600" b="1">
                <a:latin typeface="+mj-lt"/>
                <a:ea typeface="MS PGothic" pitchFamily="34" charset="-128"/>
                <a:cs typeface="Times New Roman" pitchFamily="18" charset="0"/>
              </a:rPr>
              <a:t> </a:t>
            </a:r>
            <a:endParaRPr lang="en-US" sz="1600">
              <a:latin typeface="+mj-lt"/>
              <a:ea typeface="MS PGothic" pitchFamily="34" charset="-128"/>
              <a:cs typeface="+mn-cs"/>
              <a:sym typeface="Symbol" pitchFamily="18" charset="2"/>
            </a:endParaRPr>
          </a:p>
          <a:p>
            <a:pPr>
              <a:tabLst>
                <a:tab pos="914400" algn="l"/>
              </a:tabLst>
              <a:defRPr/>
            </a:pPr>
            <a:endParaRPr lang="en-US" sz="1200" b="1">
              <a:latin typeface="Times New Roman" pitchFamily="18" charset="0"/>
              <a:ea typeface="MS PGothic" pitchFamily="34" charset="-128"/>
              <a:cs typeface="Times New Roman" pitchFamily="18" charset="0"/>
              <a:sym typeface="Symbol" pitchFamily="18" charset="2"/>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11/27/18</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6</a:t>
            </a:r>
          </a:p>
        </p:txBody>
      </p:sp>
      <p:sp>
        <p:nvSpPr>
          <p:cNvPr id="104452" name="Rectangle 3"/>
          <p:cNvSpPr>
            <a:spLocks noGrp="1" noChangeArrowheads="1"/>
          </p:cNvSpPr>
          <p:nvPr>
            <p:ph type="body" idx="4294967295"/>
          </p:nvPr>
        </p:nvSpPr>
        <p:spPr/>
        <p:txBody>
          <a:bodyPr/>
          <a:lstStyle/>
          <a:p>
            <a:pPr eaLnBrk="1" hangingPunct="1">
              <a:lnSpc>
                <a:spcPct val="90000"/>
              </a:lnSpc>
              <a:buFont typeface="+mj-lt"/>
              <a:buAutoNum type="arabicPeriod"/>
            </a:pPr>
            <a:r>
              <a:rPr lang="en-US" sz="1400" dirty="0">
                <a:ea typeface="MS PGothic" charset="0"/>
              </a:rPr>
              <a:t>Write a CFG for the following languages: </a:t>
            </a:r>
            <a:br>
              <a:rPr lang="en-US" sz="1400" dirty="0">
                <a:ea typeface="MS PGothic" charset="0"/>
              </a:rPr>
            </a:br>
            <a:r>
              <a:rPr lang="en-US" sz="1400" b="1" dirty="0"/>
              <a:t>L = {a</a:t>
            </a:r>
            <a:r>
              <a:rPr lang="en-US" sz="1400" b="1" baseline="30000" dirty="0"/>
              <a:t>n</a:t>
            </a:r>
            <a:r>
              <a:rPr lang="en-US" sz="1400" b="1" dirty="0"/>
              <a:t> </a:t>
            </a:r>
            <a:r>
              <a:rPr lang="en-US" sz="1400" b="1" dirty="0" err="1"/>
              <a:t>b</a:t>
            </a:r>
            <a:r>
              <a:rPr lang="en-US" sz="1400" b="1" baseline="30000" dirty="0" err="1"/>
              <a:t>m</a:t>
            </a:r>
            <a:r>
              <a:rPr lang="en-US" sz="1400" b="1" dirty="0"/>
              <a:t> </a:t>
            </a:r>
            <a:r>
              <a:rPr lang="en-US" sz="1400" b="1" dirty="0" err="1"/>
              <a:t>c</a:t>
            </a:r>
            <a:r>
              <a:rPr lang="en-US" sz="1400" b="1" baseline="30000" dirty="0" err="1"/>
              <a:t>t</a:t>
            </a:r>
            <a:r>
              <a:rPr lang="en-US" sz="1400" b="1" dirty="0"/>
              <a:t> | n </a:t>
            </a:r>
            <a:r>
              <a:rPr lang="en-US" sz="1400" dirty="0"/>
              <a:t>&lt;</a:t>
            </a:r>
            <a:r>
              <a:rPr lang="en-US" sz="1400" b="1" dirty="0"/>
              <a:t> m or m &gt;</a:t>
            </a:r>
            <a:r>
              <a:rPr lang="en-US" sz="1400" dirty="0"/>
              <a:t> </a:t>
            </a:r>
            <a:r>
              <a:rPr lang="en-US" sz="1400" b="1" dirty="0"/>
              <a:t>t or n = t }</a:t>
            </a:r>
            <a:br>
              <a:rPr lang="en-US" sz="1400" dirty="0"/>
            </a:br>
            <a:endParaRPr lang="en-US" sz="1400" dirty="0">
              <a:ea typeface="MS PGothic" charset="0"/>
            </a:endParaRPr>
          </a:p>
          <a:p>
            <a:pPr>
              <a:buFont typeface="+mj-lt"/>
              <a:buAutoNum type="arabicPeriod"/>
            </a:pPr>
            <a:r>
              <a:rPr lang="en-US" sz="1400" dirty="0">
                <a:ea typeface="MS PGothic" charset="0"/>
              </a:rPr>
              <a:t>Convert the following grammar to a CNF equivalent grammar. Show all steps.</a:t>
            </a:r>
            <a:br>
              <a:rPr lang="en-US" sz="1400" dirty="0">
                <a:ea typeface="MS PGothic" charset="0"/>
              </a:rPr>
            </a:br>
            <a:r>
              <a:rPr lang="en-US" sz="1400" b="1" dirty="0"/>
              <a:t>G = ( { S, S1, S2, B, C} , { a , b, c } , R , S )</a:t>
            </a:r>
            <a:r>
              <a:rPr lang="en-US" sz="1400" dirty="0"/>
              <a:t>, where </a:t>
            </a:r>
            <a:r>
              <a:rPr lang="en-US" sz="1400" b="1" dirty="0"/>
              <a:t>R</a:t>
            </a:r>
            <a:r>
              <a:rPr lang="en-US" sz="1400" dirty="0"/>
              <a:t> is:</a:t>
            </a:r>
          </a:p>
          <a:p>
            <a:pPr marL="400050" lvl="1" indent="0">
              <a:buNone/>
            </a:pPr>
            <a:r>
              <a:rPr lang="en-US" sz="1400" b="1" dirty="0"/>
              <a:t>S   </a:t>
            </a:r>
            <a:r>
              <a:rPr lang="en-US" sz="1400" b="1" dirty="0">
                <a:sym typeface="Symbol" charset="2"/>
              </a:rPr>
              <a:t></a:t>
            </a:r>
            <a:r>
              <a:rPr lang="en-US" sz="1400" b="1" dirty="0"/>
              <a:t> S1 | S2</a:t>
            </a:r>
          </a:p>
          <a:p>
            <a:pPr marL="400050" lvl="1" indent="0">
              <a:buNone/>
            </a:pPr>
            <a:r>
              <a:rPr lang="en-US" sz="1400" b="1" dirty="0"/>
              <a:t>S1 </a:t>
            </a:r>
            <a:r>
              <a:rPr lang="en-US" sz="1400" b="1" dirty="0">
                <a:sym typeface="Symbol" charset="2"/>
              </a:rPr>
              <a:t></a:t>
            </a:r>
            <a:r>
              <a:rPr lang="en-US" sz="1400" b="1" dirty="0"/>
              <a:t> a S1 b | S1 b | b</a:t>
            </a:r>
          </a:p>
          <a:p>
            <a:pPr marL="400050" lvl="1" indent="0">
              <a:buNone/>
            </a:pPr>
            <a:r>
              <a:rPr lang="en-US" sz="1400" b="1" dirty="0"/>
              <a:t>S2</a:t>
            </a:r>
            <a:r>
              <a:rPr lang="en-US" sz="1400" b="1" dirty="0">
                <a:sym typeface="Symbol" charset="2"/>
              </a:rPr>
              <a:t> </a:t>
            </a:r>
            <a:r>
              <a:rPr lang="en-US" sz="1400" b="1" dirty="0"/>
              <a:t> c </a:t>
            </a:r>
            <a:r>
              <a:rPr lang="en-US" sz="1400" b="1" dirty="0">
                <a:sym typeface="Symbol" charset="2"/>
              </a:rPr>
              <a:t>C a B</a:t>
            </a:r>
          </a:p>
          <a:p>
            <a:pPr marL="400050" lvl="1" indent="0">
              <a:buNone/>
            </a:pPr>
            <a:r>
              <a:rPr lang="en-US" sz="1400" b="1" dirty="0">
                <a:sym typeface="Symbol" charset="2"/>
              </a:rPr>
              <a:t>C   </a:t>
            </a:r>
            <a:r>
              <a:rPr lang="en-US" sz="1400" b="1" dirty="0"/>
              <a:t> </a:t>
            </a:r>
            <a:r>
              <a:rPr lang="en-US" sz="1400" b="1" dirty="0">
                <a:sym typeface="Symbol" charset="2"/>
              </a:rPr>
              <a:t>c C a | C a | a</a:t>
            </a:r>
          </a:p>
          <a:p>
            <a:pPr marL="400050" lvl="1" indent="0">
              <a:buNone/>
            </a:pPr>
            <a:r>
              <a:rPr lang="en-US" sz="1400" b="1" dirty="0">
                <a:sym typeface="Symbol" charset="2"/>
              </a:rPr>
              <a:t>B   </a:t>
            </a:r>
            <a:r>
              <a:rPr lang="en-US" sz="1400" b="1" dirty="0"/>
              <a:t> </a:t>
            </a:r>
            <a:r>
              <a:rPr lang="en-US" sz="1400" b="1" dirty="0">
                <a:sym typeface="Symbol" charset="2"/>
              </a:rPr>
              <a:t>a B b | </a:t>
            </a:r>
            <a:endParaRPr lang="en-US" sz="1400" dirty="0">
              <a:latin typeface="Arial" charset="0"/>
              <a:ea typeface="MS PGothic" charset="0"/>
              <a:sym typeface="Symbol" charset="2"/>
            </a:endParaRPr>
          </a:p>
          <a:p>
            <a:pPr marL="400050" lvl="1" indent="0">
              <a:buNone/>
            </a:pPr>
            <a:endParaRPr lang="en-US" sz="1400" b="1" dirty="0"/>
          </a:p>
          <a:p>
            <a:pPr>
              <a:buFont typeface="+mj-lt"/>
              <a:buAutoNum type="arabicPeriod"/>
            </a:pPr>
            <a:r>
              <a:rPr lang="en-US" sz="1400" dirty="0"/>
              <a:t>Present the </a:t>
            </a:r>
            <a:r>
              <a:rPr lang="en-US" sz="1400" b="1" dirty="0"/>
              <a:t>CKY</a:t>
            </a:r>
            <a:r>
              <a:rPr lang="en-US" sz="1400" dirty="0"/>
              <a:t> recognition matrix for the string  </a:t>
            </a:r>
            <a:r>
              <a:rPr lang="en-US" sz="1400" b="1" dirty="0"/>
              <a:t>b a a b a </a:t>
            </a:r>
            <a:r>
              <a:rPr lang="en-US" sz="1400" dirty="0"/>
              <a:t>assuming the Chomsky Normal Form grammar </a:t>
            </a:r>
            <a:r>
              <a:rPr lang="en-US" sz="1400" b="1" dirty="0"/>
              <a:t>G = ( { S,T, B } , { </a:t>
            </a:r>
            <a:r>
              <a:rPr lang="en-US" sz="1400" b="1" dirty="0" err="1"/>
              <a:t>a,b</a:t>
            </a:r>
            <a:r>
              <a:rPr lang="en-US" sz="1400" b="1" dirty="0"/>
              <a:t> } , R, S )</a:t>
            </a:r>
            <a:r>
              <a:rPr lang="en-US" sz="1400" dirty="0"/>
              <a:t>, where </a:t>
            </a:r>
            <a:r>
              <a:rPr lang="en-US" sz="1400" b="1" dirty="0"/>
              <a:t>R</a:t>
            </a:r>
            <a:r>
              <a:rPr lang="en-US" sz="1400" dirty="0"/>
              <a:t> is specified by the rules </a:t>
            </a:r>
          </a:p>
          <a:p>
            <a:pPr marL="400050" lvl="1" indent="0">
              <a:buNone/>
            </a:pPr>
            <a:r>
              <a:rPr lang="en-US" sz="1400" b="1" dirty="0"/>
              <a:t>S  </a:t>
            </a:r>
            <a:r>
              <a:rPr lang="en-US" sz="1400" b="1" dirty="0">
                <a:sym typeface="Symbol" pitchFamily="2" charset="2"/>
              </a:rPr>
              <a:t></a:t>
            </a:r>
            <a:r>
              <a:rPr lang="en-US" sz="1400" b="1" dirty="0"/>
              <a:t>  S T  | T S | a</a:t>
            </a:r>
            <a:endParaRPr lang="en-US" sz="1400" dirty="0"/>
          </a:p>
          <a:p>
            <a:pPr marL="400050" lvl="1" indent="0">
              <a:buNone/>
            </a:pPr>
            <a:r>
              <a:rPr lang="en-US" sz="1400" b="1" dirty="0"/>
              <a:t>T  </a:t>
            </a:r>
            <a:r>
              <a:rPr lang="en-US" sz="1400" b="1" dirty="0">
                <a:sym typeface="Symbol" pitchFamily="2" charset="2"/>
              </a:rPr>
              <a:t></a:t>
            </a:r>
            <a:r>
              <a:rPr lang="en-US" sz="1400" b="1" dirty="0"/>
              <a:t>  B S |  b  </a:t>
            </a:r>
            <a:endParaRPr lang="en-US" sz="1400" dirty="0"/>
          </a:p>
          <a:p>
            <a:pPr marL="400050" lvl="1" indent="0">
              <a:buNone/>
            </a:pPr>
            <a:r>
              <a:rPr lang="en-US" sz="1400" b="1" dirty="0"/>
              <a:t>B  </a:t>
            </a:r>
            <a:r>
              <a:rPr lang="en-US" sz="1400" b="1" dirty="0">
                <a:sym typeface="Symbol" pitchFamily="2" charset="2"/>
              </a:rPr>
              <a:t></a:t>
            </a:r>
            <a:r>
              <a:rPr lang="en-US" sz="1400" b="1" dirty="0"/>
              <a:t>  B T |  SS  | b</a:t>
            </a:r>
            <a:endParaRPr lang="en-US" sz="1400" dirty="0"/>
          </a:p>
          <a:p>
            <a:pPr marL="346075" indent="-346075" eaLnBrk="1" hangingPunct="1">
              <a:lnSpc>
                <a:spcPct val="90000"/>
              </a:lnSpc>
              <a:spcBef>
                <a:spcPct val="0"/>
              </a:spcBef>
              <a:buNone/>
            </a:pPr>
            <a:endParaRPr lang="en-US" sz="1400" b="1" dirty="0">
              <a:solidFill>
                <a:srgbClr val="CC3300"/>
              </a:solidFill>
              <a:latin typeface="Arial" charset="0"/>
              <a:ea typeface="MS PGothic" charset="0"/>
            </a:endParaRPr>
          </a:p>
          <a:p>
            <a:pPr marL="346075" indent="-346075" eaLnBrk="1" hangingPunct="1">
              <a:lnSpc>
                <a:spcPct val="90000"/>
              </a:lnSpc>
              <a:spcBef>
                <a:spcPct val="0"/>
              </a:spcBef>
              <a:buNone/>
            </a:pPr>
            <a:r>
              <a:rPr lang="en-US" sz="1800" b="1" dirty="0">
                <a:solidFill>
                  <a:srgbClr val="CC3300"/>
                </a:solidFill>
                <a:latin typeface="Arial" charset="0"/>
                <a:ea typeface="MS PGothic" charset="0"/>
              </a:rPr>
              <a:t>Due: Thursday 10/11, 11:59 PM (</a:t>
            </a:r>
            <a:r>
              <a:rPr lang="en-US" sz="1800" b="1" dirty="0">
                <a:solidFill>
                  <a:srgbClr val="CC3300"/>
                </a:solidFill>
                <a:ea typeface="MS PGothic" charset="0"/>
                <a:sym typeface="Symbol" charset="0"/>
              </a:rPr>
              <a:t>use </a:t>
            </a:r>
            <a:r>
              <a:rPr lang="en-US" sz="1800" b="1" dirty="0" err="1">
                <a:solidFill>
                  <a:srgbClr val="CC3300"/>
                </a:solidFill>
                <a:ea typeface="MS PGothic" charset="0"/>
                <a:sym typeface="Symbol" charset="0"/>
              </a:rPr>
              <a:t>Webcourses</a:t>
            </a:r>
            <a:r>
              <a:rPr lang="en-US" sz="1800" b="1" dirty="0">
                <a:solidFill>
                  <a:srgbClr val="CC3300"/>
                </a:solidFill>
                <a:ea typeface="MS PGothic" charset="0"/>
                <a:sym typeface="Symbol" charset="0"/>
              </a:rPr>
              <a:t> to turn in)</a:t>
            </a:r>
            <a:endParaRPr lang="en-US" sz="18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192</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192</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324379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CFL Pumping Lemma Concept</a:t>
            </a:r>
          </a:p>
        </p:txBody>
      </p:sp>
      <p:sp>
        <p:nvSpPr>
          <p:cNvPr id="9" name="Content Placeholder 8"/>
          <p:cNvSpPr>
            <a:spLocks noGrp="1"/>
          </p:cNvSpPr>
          <p:nvPr>
            <p:ph idx="1"/>
          </p:nvPr>
        </p:nvSpPr>
        <p:spPr/>
        <p:txBody>
          <a:bodyPr/>
          <a:lstStyle/>
          <a:p>
            <a:r>
              <a:rPr lang="en-US" sz="1800" dirty="0">
                <a:latin typeface="Arial" charset="0"/>
                <a:ea typeface="MS PGothic" charset="0"/>
              </a:rPr>
              <a:t>Let L be a context free language the there is CNF grammar </a:t>
            </a:r>
            <a:br>
              <a:rPr lang="en-US" sz="1800" dirty="0">
                <a:latin typeface="Arial" charset="0"/>
                <a:ea typeface="MS PGothic" charset="0"/>
              </a:rPr>
            </a:br>
            <a:r>
              <a:rPr lang="en-US" sz="1800" dirty="0">
                <a:latin typeface="Arial" charset="0"/>
                <a:ea typeface="MS PGothic" charset="0"/>
              </a:rPr>
              <a:t>G = (V, </a:t>
            </a:r>
            <a:r>
              <a:rPr lang="en-US" sz="1800" dirty="0" err="1">
                <a:latin typeface="Arial" charset="0"/>
                <a:ea typeface="MS PGothic" charset="0"/>
              </a:rPr>
              <a:t>Σ</a:t>
            </a:r>
            <a:r>
              <a:rPr lang="en-US" sz="1800" dirty="0">
                <a:latin typeface="Arial" charset="0"/>
                <a:ea typeface="MS PGothic" charset="0"/>
              </a:rPr>
              <a:t>, R, S) such that </a:t>
            </a:r>
            <a:r>
              <a:rPr lang="en-US" sz="1800" i="1" dirty="0">
                <a:latin typeface="Arial" charset="0"/>
                <a:ea typeface="MS PGothic" charset="0"/>
              </a:rPr>
              <a:t>L</a:t>
            </a:r>
            <a:r>
              <a:rPr lang="en-US" sz="1800" dirty="0">
                <a:latin typeface="Arial" charset="0"/>
                <a:ea typeface="MS PGothic" charset="0"/>
              </a:rPr>
              <a:t>(G) = L.</a:t>
            </a:r>
            <a:endParaRPr lang="is-IS" sz="1800" dirty="0">
              <a:latin typeface="Arial" charset="0"/>
              <a:ea typeface="MS PGothic" charset="0"/>
            </a:endParaRPr>
          </a:p>
          <a:p>
            <a:r>
              <a:rPr lang="en-US" sz="1800" dirty="0">
                <a:latin typeface="Arial" charset="0"/>
                <a:ea typeface="MS PGothic" charset="0"/>
              </a:rPr>
              <a:t>As G is in CNF all its rules that allow the string to grow are of the form </a:t>
            </a:r>
            <a:br>
              <a:rPr lang="en-US" sz="1800" dirty="0">
                <a:latin typeface="Arial" charset="0"/>
                <a:ea typeface="MS PGothic" charset="0"/>
              </a:rPr>
            </a:br>
            <a:r>
              <a:rPr lang="en-US" sz="1800" dirty="0">
                <a:latin typeface="Arial" charset="0"/>
                <a:ea typeface="MS PGothic" charset="0"/>
              </a:rPr>
              <a:t>A ➝ BC, and thus growth has a binary nature.</a:t>
            </a:r>
          </a:p>
          <a:p>
            <a:r>
              <a:rPr lang="en-US" sz="1800" dirty="0">
                <a:latin typeface="Arial" charset="0"/>
                <a:ea typeface="MS PGothic" charset="0"/>
              </a:rPr>
              <a:t>Any sufficiently long string z in L will have a parse tree that must have deep branches to accommodate z’s growth.</a:t>
            </a:r>
          </a:p>
          <a:p>
            <a:r>
              <a:rPr lang="en-US" sz="1800" dirty="0">
                <a:latin typeface="Arial" charset="0"/>
                <a:ea typeface="MS PGothic" charset="0"/>
              </a:rPr>
              <a:t>Because of the binary nature of growth, the width of a tree with maximum branch length k at its deepest nodes is at most 2</a:t>
            </a:r>
            <a:r>
              <a:rPr lang="en-US" sz="1800" baseline="30000" dirty="0">
                <a:latin typeface="Arial" charset="0"/>
                <a:ea typeface="MS PGothic" charset="0"/>
              </a:rPr>
              <a:t>k</a:t>
            </a:r>
            <a:r>
              <a:rPr lang="en-US" sz="1800" dirty="0">
                <a:latin typeface="Arial" charset="0"/>
                <a:ea typeface="MS PGothic" charset="0"/>
              </a:rPr>
              <a:t>; moreover, if the frontier of the tree is all terminal, then the string so produced is of length at most </a:t>
            </a:r>
            <a:br>
              <a:rPr lang="en-US" sz="1800" dirty="0">
                <a:latin typeface="Arial" charset="0"/>
                <a:ea typeface="MS PGothic" charset="0"/>
              </a:rPr>
            </a:br>
            <a:r>
              <a:rPr lang="en-US" sz="1800" dirty="0">
                <a:latin typeface="Arial" charset="0"/>
                <a:ea typeface="MS PGothic" charset="0"/>
              </a:rPr>
              <a:t>2</a:t>
            </a:r>
            <a:r>
              <a:rPr lang="en-US" sz="1800" baseline="30000" dirty="0">
                <a:latin typeface="Arial" charset="0"/>
                <a:ea typeface="MS PGothic" charset="0"/>
              </a:rPr>
              <a:t>k-1</a:t>
            </a:r>
            <a:r>
              <a:rPr lang="en-US" sz="1800" dirty="0">
                <a:latin typeface="Arial" charset="0"/>
                <a:ea typeface="MS PGothic" charset="0"/>
              </a:rPr>
              <a:t>; since the last rule applied for each leaf is of the form A ➝ a.</a:t>
            </a:r>
          </a:p>
          <a:p>
            <a:r>
              <a:rPr lang="en-US" sz="1800" dirty="0">
                <a:latin typeface="Arial" charset="0"/>
                <a:ea typeface="MS PGothic" charset="0"/>
              </a:rPr>
              <a:t>Any terminal branch in a derivation tree of height &gt; |V| has more than |V| internal nodes labelled with non-terminals. The “pigeon hole principle” tells us that whenever we visit |V| +1 or more nodes, we must use at least one </a:t>
            </a:r>
            <a:r>
              <a:rPr lang="en-US" sz="1800">
                <a:latin typeface="Arial" charset="0"/>
                <a:ea typeface="MS PGothic" charset="0"/>
              </a:rPr>
              <a:t>variable label more </a:t>
            </a:r>
            <a:r>
              <a:rPr lang="en-US" sz="1800" dirty="0">
                <a:latin typeface="Arial" charset="0"/>
                <a:ea typeface="MS PGothic" charset="0"/>
              </a:rPr>
              <a:t>than once. This creates a self-embedding property that is key to the repetition patterns that occur in the derivation of sufficiently long strings.</a:t>
            </a:r>
          </a:p>
          <a:p>
            <a:endParaRPr lang="en-US" sz="1800" dirty="0">
              <a:latin typeface="Arial" charset="0"/>
              <a:ea typeface="MS PGothic" charset="0"/>
            </a:endParaRPr>
          </a:p>
        </p:txBody>
      </p:sp>
      <p:sp>
        <p:nvSpPr>
          <p:cNvPr id="5" name="Date Placeholder 4"/>
          <p:cNvSpPr>
            <a:spLocks noGrp="1"/>
          </p:cNvSpPr>
          <p:nvPr>
            <p:ph type="dt" sz="half" idx="10"/>
          </p:nvPr>
        </p:nvSpPr>
        <p:spPr/>
        <p:txBody>
          <a:bodyPr/>
          <a:lstStyle/>
          <a:p>
            <a:fld id="{DE633ECC-1281-6540-9C18-67E886C23239}" type="datetime1">
              <a:rPr lang="en-US" smtClean="0"/>
              <a:t>11/27/18</a:t>
            </a:fld>
            <a:endParaRPr lang="en-US"/>
          </a:p>
        </p:txBody>
      </p:sp>
      <p:sp>
        <p:nvSpPr>
          <p:cNvPr id="6" name="Footer Placeholder 5"/>
          <p:cNvSpPr>
            <a:spLocks noGrp="1"/>
          </p:cNvSpPr>
          <p:nvPr>
            <p:ph type="ftr" sz="quarter" idx="11"/>
          </p:nvPr>
        </p:nvSpPr>
        <p:spPr/>
        <p:txBody>
          <a:bodyPr/>
          <a:lstStyle/>
          <a:p>
            <a:r>
              <a:rPr lang="de-DE"/>
              <a:t>COT 4210 © UCF</a:t>
            </a:r>
            <a:endParaRPr lang="en-US"/>
          </a:p>
        </p:txBody>
      </p:sp>
      <p:sp>
        <p:nvSpPr>
          <p:cNvPr id="7" name="Slide Number Placeholder 6"/>
          <p:cNvSpPr>
            <a:spLocks noGrp="1"/>
          </p:cNvSpPr>
          <p:nvPr>
            <p:ph type="sldNum" sz="quarter" idx="12"/>
          </p:nvPr>
        </p:nvSpPr>
        <p:spPr/>
        <p:txBody>
          <a:bodyPr/>
          <a:lstStyle/>
          <a:p>
            <a:fld id="{D90E1FD5-8788-F846-A31B-26E5EF73593D}" type="slidenum">
              <a:rPr lang="en-US" smtClean="0"/>
              <a:pPr/>
              <a:t>193</a:t>
            </a:fld>
            <a:endParaRPr lang="en-US"/>
          </a:p>
        </p:txBody>
      </p:sp>
    </p:spTree>
    <p:extLst>
      <p:ext uri="{BB962C8B-B14F-4D97-AF65-F5344CB8AC3E}">
        <p14:creationId xmlns:p14="http://schemas.microsoft.com/office/powerpoint/2010/main" val="3208054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CFL</a:t>
            </a:r>
          </a:p>
        </p:txBody>
      </p:sp>
      <p:sp>
        <p:nvSpPr>
          <p:cNvPr id="97283" name="Content Placeholder 2"/>
          <p:cNvSpPr>
            <a:spLocks noGrp="1"/>
          </p:cNvSpPr>
          <p:nvPr>
            <p:ph idx="1"/>
          </p:nvPr>
        </p:nvSpPr>
        <p:spPr/>
        <p:txBody>
          <a:bodyPr/>
          <a:lstStyle/>
          <a:p>
            <a:r>
              <a:rPr lang="en-US" sz="2800">
                <a:latin typeface="Arial" charset="0"/>
                <a:ea typeface="MS PGothic" charset="0"/>
                <a:sym typeface="Symbol" charset="0"/>
              </a:rPr>
              <a:t>Let L be a CFL then there exists an N&gt;0 such that, if z </a:t>
            </a:r>
            <a:r>
              <a:rPr lang="en-US" sz="2800">
                <a:latin typeface="Arial" charset="0"/>
                <a:ea typeface="MS PGothic" charset="0"/>
              </a:rPr>
              <a:t> </a:t>
            </a:r>
            <a:r>
              <a:rPr lang="en-US" sz="2800">
                <a:latin typeface="Arial" charset="0"/>
                <a:ea typeface="MS PGothic" charset="0"/>
                <a:sym typeface="Symbol" charset="0"/>
              </a:rPr>
              <a:t>L and |z| ≥ N, then z can be written in the form </a:t>
            </a:r>
            <a:r>
              <a:rPr lang="en-US" sz="2800" err="1">
                <a:latin typeface="Arial" charset="0"/>
                <a:ea typeface="MS PGothic" charset="0"/>
                <a:sym typeface="Symbol" charset="0"/>
              </a:rPr>
              <a:t>uvwxy</a:t>
            </a:r>
            <a:r>
              <a:rPr lang="en-US" sz="2800">
                <a:latin typeface="Arial" charset="0"/>
                <a:ea typeface="MS PGothic" charset="0"/>
                <a:sym typeface="Symbol" charset="0"/>
              </a:rPr>
              <a:t>, where |</a:t>
            </a:r>
            <a:r>
              <a:rPr lang="en-US" sz="2800" err="1">
                <a:latin typeface="Arial" charset="0"/>
                <a:ea typeface="MS PGothic" charset="0"/>
                <a:sym typeface="Symbol" charset="0"/>
              </a:rPr>
              <a:t>vwy</a:t>
            </a:r>
            <a:r>
              <a:rPr lang="en-US" sz="2800">
                <a:latin typeface="Arial" charset="0"/>
                <a:ea typeface="MS PGothic" charset="0"/>
                <a:sym typeface="Symbol" charset="0"/>
              </a:rPr>
              <a:t>| ≤ N, |</a:t>
            </a:r>
            <a:r>
              <a:rPr lang="en-US" sz="2800" err="1">
                <a:latin typeface="Arial" charset="0"/>
                <a:ea typeface="MS PGothic" charset="0"/>
                <a:sym typeface="Symbol" charset="0"/>
              </a:rPr>
              <a:t>vx</a:t>
            </a:r>
            <a:r>
              <a:rPr lang="en-US" sz="2800">
                <a:latin typeface="Arial" charset="0"/>
                <a:ea typeface="MS PGothic" charset="0"/>
                <a:sym typeface="Symbol" charset="0"/>
              </a:rPr>
              <a:t>|&gt;0, and for all i≥0, </a:t>
            </a:r>
            <a:r>
              <a:rPr lang="en-US" sz="2800" err="1">
                <a:latin typeface="Arial" charset="0"/>
                <a:ea typeface="MS PGothic" charset="0"/>
                <a:sym typeface="Symbol" charset="0"/>
              </a:rPr>
              <a:t>uv</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wx</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y</a:t>
            </a:r>
            <a:r>
              <a:rPr lang="en-US" sz="2800">
                <a:latin typeface="Arial" charset="0"/>
                <a:ea typeface="MS PGothic" charset="0"/>
                <a:sym typeface="Symbol" charset="0"/>
              </a:rPr>
              <a:t>  L.</a:t>
            </a:r>
          </a:p>
          <a:p>
            <a:r>
              <a:rPr lang="en-US" sz="2800">
                <a:latin typeface="Arial" charset="0"/>
                <a:ea typeface="MS PGothic" charset="0"/>
                <a:sym typeface="Symbol" charset="0"/>
              </a:rPr>
              <a:t>This means that interesting context free languages (infinite ones) have a self-embedding property that is symmetric around some central area, unlike regular where the repetition has no symmetry and occurs at the start.</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BF7174-1EB5-9C43-927F-098C03FCC188}" type="datetime1">
              <a:rPr lang="en-US" smtClean="0"/>
              <a:t>11/27/18</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194</a:t>
            </a:fld>
            <a:endParaRPr lang="en-US"/>
          </a:p>
        </p:txBody>
      </p:sp>
    </p:spTree>
    <p:extLst>
      <p:ext uri="{BB962C8B-B14F-4D97-AF65-F5344CB8AC3E}">
        <p14:creationId xmlns:p14="http://schemas.microsoft.com/office/powerpoint/2010/main" val="15940004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2000" dirty="0">
                <a:latin typeface="Arial" charset="0"/>
                <a:ea typeface="MS PGothic" charset="0"/>
                <a:sym typeface="Symbol" charset="0"/>
              </a:rPr>
              <a:t>If L is a CFL then it is generated by some CNF grammar, </a:t>
            </a:r>
            <a:r>
              <a:rPr lang="en-US" sz="2000" dirty="0">
                <a:latin typeface="Arial" charset="0"/>
                <a:ea typeface="MS PGothic" charset="0"/>
              </a:rPr>
              <a:t>G = (V, </a:t>
            </a:r>
            <a:r>
              <a:rPr lang="en-US" sz="2000" dirty="0" err="1">
                <a:latin typeface="Arial" charset="0"/>
                <a:ea typeface="MS PGothic" charset="0"/>
              </a:rPr>
              <a:t>Σ</a:t>
            </a:r>
            <a:r>
              <a:rPr lang="en-US" sz="2000" dirty="0">
                <a:latin typeface="Arial" charset="0"/>
                <a:ea typeface="MS PGothic" charset="0"/>
              </a:rPr>
              <a:t>, R, S). </a:t>
            </a:r>
            <a:r>
              <a:rPr lang="en-US" sz="2000" dirty="0">
                <a:latin typeface="Arial" charset="0"/>
                <a:ea typeface="MS PGothic" charset="0"/>
                <a:sym typeface="Symbol" charset="0"/>
              </a:rPr>
              <a:t>Let |V| = k. For any string z, such that |z| ≥ N = 2</a:t>
            </a:r>
            <a:r>
              <a:rPr lang="en-US" sz="2000" baseline="30000" dirty="0">
                <a:latin typeface="Arial" charset="0"/>
                <a:ea typeface="MS PGothic" charset="0"/>
                <a:sym typeface="Symbol" charset="0"/>
              </a:rPr>
              <a:t>k</a:t>
            </a:r>
            <a:r>
              <a:rPr lang="en-US" sz="2000" dirty="0">
                <a:latin typeface="Arial" charset="0"/>
                <a:ea typeface="MS PGothic" charset="0"/>
                <a:sym typeface="Symbol" charset="0"/>
              </a:rPr>
              <a:t>, the derivation tree for z based on G must have a branch with at least k+1 nodes labelled with variables from G. </a:t>
            </a:r>
          </a:p>
          <a:p>
            <a:r>
              <a:rPr lang="en-US" sz="2000" dirty="0">
                <a:latin typeface="Arial" charset="0"/>
                <a:ea typeface="MS PGothic" charset="0"/>
                <a:sym typeface="Symbol" charset="0"/>
              </a:rPr>
              <a:t>By the Pigeon Hole Principle at least two of these labels must be the same. Let the first repeated variable be T and consider the last two instances of T on this path.</a:t>
            </a:r>
          </a:p>
          <a:p>
            <a:r>
              <a:rPr lang="en-US" sz="2000" dirty="0">
                <a:latin typeface="Arial" charset="0"/>
                <a:ea typeface="MS PGothic" charset="0"/>
                <a:sym typeface="Symbol" charset="0"/>
              </a:rPr>
              <a:t>Let z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where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uvTxy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a:t>
            </a:r>
          </a:p>
          <a:p>
            <a:r>
              <a:rPr lang="en-US" sz="2000" dirty="0">
                <a:latin typeface="Arial" charset="0"/>
                <a:ea typeface="MS PGothic" charset="0"/>
                <a:sym typeface="Symbol" charset="0"/>
              </a:rPr>
              <a:t>Clearly, then, we know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and T ⇒* w</a:t>
            </a:r>
          </a:p>
          <a:p>
            <a:r>
              <a:rPr lang="en-US" sz="2000" dirty="0">
                <a:latin typeface="Arial" charset="0"/>
                <a:ea typeface="MS PGothic" charset="0"/>
                <a:sym typeface="Symbol" charset="0"/>
              </a:rPr>
              <a:t>But then, we can start with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repeat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zero or more times; and then apply T ⇒* w.</a:t>
            </a:r>
          </a:p>
          <a:p>
            <a:r>
              <a:rPr lang="en-US" sz="2000" dirty="0">
                <a:latin typeface="Arial" charset="0"/>
                <a:ea typeface="MS PGothic" charset="0"/>
                <a:sym typeface="Symbol" charset="0"/>
              </a:rPr>
              <a:t>But then, S ⇒*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for all i≥0, and thus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 L,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≥0.</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66B781-1047-C04F-A4FB-50537A5BA2FD}" type="datetime1">
              <a:rPr lang="en-US" smtClean="0"/>
              <a:t>11/27/18</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195</a:t>
            </a:fld>
            <a:endParaRPr lang="en-US"/>
          </a:p>
        </p:txBody>
      </p:sp>
    </p:spTree>
    <p:extLst>
      <p:ext uri="{BB962C8B-B14F-4D97-AF65-F5344CB8AC3E}">
        <p14:creationId xmlns:p14="http://schemas.microsoft.com/office/powerpoint/2010/main" val="9770896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 Support of Proof</a:t>
            </a:r>
          </a:p>
        </p:txBody>
      </p:sp>
      <p:sp>
        <p:nvSpPr>
          <p:cNvPr id="3" name="Date Placeholder 2"/>
          <p:cNvSpPr>
            <a:spLocks noGrp="1"/>
          </p:cNvSpPr>
          <p:nvPr>
            <p:ph type="dt" sz="half" idx="10"/>
          </p:nvPr>
        </p:nvSpPr>
        <p:spPr/>
        <p:txBody>
          <a:bodyPr/>
          <a:lstStyle/>
          <a:p>
            <a:fld id="{D663C487-EA58-2D4E-AC70-3BBE1376CB39}" type="datetime1">
              <a:rPr lang="en-US" smtClean="0"/>
              <a:t>11/27/18</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196</a:t>
            </a:fld>
            <a:endParaRPr lang="en-US"/>
          </a:p>
        </p:txBody>
      </p:sp>
      <p:grpSp>
        <p:nvGrpSpPr>
          <p:cNvPr id="6" name="Group 5"/>
          <p:cNvGrpSpPr/>
          <p:nvPr/>
        </p:nvGrpSpPr>
        <p:grpSpPr>
          <a:xfrm>
            <a:off x="299990" y="1743052"/>
            <a:ext cx="2643206" cy="2928958"/>
            <a:chOff x="571472" y="1571612"/>
            <a:chExt cx="2643206" cy="2928958"/>
          </a:xfrm>
        </p:grpSpPr>
        <p:cxnSp>
          <p:nvCxnSpPr>
            <p:cNvPr id="7" name="Straight Connector 6"/>
            <p:cNvCxnSpPr/>
            <p:nvPr/>
          </p:nvCxnSpPr>
          <p:spPr>
            <a:xfrm rot="16200000" flipH="1">
              <a:off x="1464447"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71472" y="1571612"/>
              <a:ext cx="2643206" cy="2928958"/>
              <a:chOff x="571472" y="1571612"/>
              <a:chExt cx="2643206" cy="2928958"/>
            </a:xfrm>
          </p:grpSpPr>
          <p:sp>
            <p:nvSpPr>
              <p:cNvPr id="9" name="Isosceles Triangle 6"/>
              <p:cNvSpPr/>
              <p:nvPr/>
            </p:nvSpPr>
            <p:spPr>
              <a:xfrm>
                <a:off x="571472" y="1571612"/>
                <a:ext cx="2643206" cy="29289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1500166" y="3786190"/>
                <a:ext cx="92869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35819" y="3821909"/>
                <a:ext cx="928694" cy="4286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1" idx="0"/>
              </p:cNvCxnSpPr>
              <p:nvPr/>
            </p:nvCxnSpPr>
            <p:spPr>
              <a:xfrm rot="16200000" flipH="1" flipV="1">
                <a:off x="1267992" y="20895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572398" y="32146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3042" y="26431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15" name="TextBox 14"/>
              <p:cNvSpPr txBox="1"/>
              <p:nvPr/>
            </p:nvSpPr>
            <p:spPr>
              <a:xfrm>
                <a:off x="1571604" y="33575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cxnSp>
            <p:nvCxnSpPr>
              <p:cNvPr id="16" name="Straight Connector 15"/>
              <p:cNvCxnSpPr/>
              <p:nvPr/>
            </p:nvCxnSpPr>
            <p:spPr>
              <a:xfrm rot="5400000">
                <a:off x="535753"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a:stCxn id="53" idx="0"/>
          </p:cNvCxnSpPr>
          <p:nvPr/>
        </p:nvCxnSpPr>
        <p:spPr>
          <a:xfrm rot="16200000" flipH="1" flipV="1">
            <a:off x="3801652" y="22419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3" idx="4"/>
          </p:cNvCxnSpPr>
          <p:nvPr/>
        </p:nvCxnSpPr>
        <p:spPr>
          <a:xfrm>
            <a:off x="4748206" y="4643446"/>
            <a:ext cx="100013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105132" y="1724012"/>
            <a:ext cx="2643206" cy="3848128"/>
            <a:chOff x="3714744" y="1724012"/>
            <a:chExt cx="2643206" cy="3848128"/>
          </a:xfrm>
        </p:grpSpPr>
        <p:cxnSp>
          <p:nvCxnSpPr>
            <p:cNvPr id="23" name="Straight Connector 22"/>
            <p:cNvCxnSpPr/>
            <p:nvPr/>
          </p:nvCxnSpPr>
          <p:spPr>
            <a:xfrm rot="16200000" flipH="1">
              <a:off x="4536281" y="4241014"/>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714744" y="1724012"/>
              <a:ext cx="2643206" cy="3848128"/>
              <a:chOff x="3748074" y="1724012"/>
              <a:chExt cx="2643206" cy="3848128"/>
            </a:xfrm>
          </p:grpSpPr>
          <p:grpSp>
            <p:nvGrpSpPr>
              <p:cNvPr id="25" name="Group 24"/>
              <p:cNvGrpSpPr/>
              <p:nvPr/>
            </p:nvGrpSpPr>
            <p:grpSpPr>
              <a:xfrm>
                <a:off x="3748075" y="1724012"/>
                <a:ext cx="2633649" cy="3848128"/>
                <a:chOff x="3714744" y="1724012"/>
                <a:chExt cx="2633649" cy="3848128"/>
              </a:xfrm>
            </p:grpSpPr>
            <p:cxnSp>
              <p:nvCxnSpPr>
                <p:cNvPr id="37" name="Straight Connector 36"/>
                <p:cNvCxnSpPr/>
                <p:nvPr/>
              </p:nvCxnSpPr>
              <p:spPr>
                <a:xfrm rot="5400000">
                  <a:off x="3607587" y="4250537"/>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79025" y="3402805"/>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07719" y="3393282"/>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4607322" y="4750206"/>
                  <a:ext cx="1072364" cy="571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071537" y="4785925"/>
                  <a:ext cx="107236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3" idx="0"/>
                  <a:endCxn id="53" idx="4"/>
                </p:cNvCxnSpPr>
                <p:nvPr/>
              </p:nvCxnSpPr>
              <p:spPr>
                <a:xfrm rot="16200000" flipH="1">
                  <a:off x="4223113"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3" idx="0"/>
                </p:cNvCxnSpPr>
                <p:nvPr/>
              </p:nvCxnSpPr>
              <p:spPr>
                <a:xfrm rot="16200000" flipH="1" flipV="1">
                  <a:off x="2949159" y="2522927"/>
                  <a:ext cx="2919434"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14744" y="4643446"/>
                  <a:ext cx="7143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00496" y="5500702"/>
                  <a:ext cx="17859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48074" y="1724012"/>
                <a:ext cx="2643206" cy="3695729"/>
                <a:chOff x="3714744" y="1724012"/>
                <a:chExt cx="2643206" cy="3695729"/>
              </a:xfrm>
            </p:grpSpPr>
            <p:cxnSp>
              <p:nvCxnSpPr>
                <p:cNvPr id="27" name="Straight Connector 26"/>
                <p:cNvCxnSpPr/>
                <p:nvPr/>
              </p:nvCxnSpPr>
              <p:spPr>
                <a:xfrm rot="5400000">
                  <a:off x="4715670" y="33670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15670" y="41425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58546" y="4643446"/>
                  <a:ext cx="3587" cy="7762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714744" y="1724012"/>
                  <a:ext cx="2643206" cy="2928958"/>
                  <a:chOff x="3714744" y="1724012"/>
                  <a:chExt cx="2643206" cy="2928958"/>
                </a:xfrm>
              </p:grpSpPr>
              <p:sp>
                <p:nvSpPr>
                  <p:cNvPr id="31" name="Isosceles Triangle 48"/>
                  <p:cNvSpPr/>
                  <p:nvPr/>
                </p:nvSpPr>
                <p:spPr>
                  <a:xfrm>
                    <a:off x="3714744" y="1724012"/>
                    <a:ext cx="2643206" cy="2928958"/>
                  </a:xfrm>
                  <a:prstGeom prst="triangle">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714876" y="2795582"/>
                    <a:ext cx="500066" cy="1776426"/>
                    <a:chOff x="4714876" y="2795582"/>
                    <a:chExt cx="500066" cy="1776426"/>
                  </a:xfrm>
                </p:grpSpPr>
                <p:sp>
                  <p:nvSpPr>
                    <p:cNvPr id="33" name="TextBox 32"/>
                    <p:cNvSpPr txBox="1"/>
                    <p:nvPr/>
                  </p:nvSpPr>
                  <p:spPr>
                    <a:xfrm>
                      <a:off x="4786314" y="27955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4" name="TextBox 33"/>
                    <p:cNvSpPr txBox="1"/>
                    <p:nvPr/>
                  </p:nvSpPr>
                  <p:spPr>
                    <a:xfrm>
                      <a:off x="4714876" y="35099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5" name="TextBox 34"/>
                    <p:cNvSpPr txBox="1"/>
                    <p:nvPr/>
                  </p:nvSpPr>
                  <p:spPr>
                    <a:xfrm>
                      <a:off x="4714876" y="420267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grpSp>
          </p:grpSp>
        </p:grpSp>
      </p:grpSp>
      <p:graphicFrame>
        <p:nvGraphicFramePr>
          <p:cNvPr id="47" name="Object 7"/>
          <p:cNvGraphicFramePr>
            <a:graphicFrameLocks noChangeAspect="1"/>
          </p:cNvGraphicFramePr>
          <p:nvPr/>
        </p:nvGraphicFramePr>
        <p:xfrm>
          <a:off x="2571736" y="2571744"/>
          <a:ext cx="952500" cy="457200"/>
        </p:xfrm>
        <a:graphic>
          <a:graphicData uri="http://schemas.openxmlformats.org/presentationml/2006/ole">
            <mc:AlternateContent xmlns:mc="http://schemas.openxmlformats.org/markup-compatibility/2006">
              <mc:Choice xmlns:v="urn:schemas-microsoft-com:vml" Requires="v">
                <p:oleObj spid="_x0000_s215484" name="משוואה" r:id="rId3" imgW="317160" imgH="152280" progId="Equation.3">
                  <p:embed/>
                </p:oleObj>
              </mc:Choice>
              <mc:Fallback>
                <p:oleObj name="משוואה" r:id="rId3" imgW="31716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571744"/>
                        <a:ext cx="952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a:off x="2571736"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7"/>
          <p:cNvGraphicFramePr>
            <a:graphicFrameLocks noChangeAspect="1"/>
          </p:cNvGraphicFramePr>
          <p:nvPr/>
        </p:nvGraphicFramePr>
        <p:xfrm>
          <a:off x="5376858" y="2543172"/>
          <a:ext cx="914400" cy="457200"/>
        </p:xfrm>
        <a:graphic>
          <a:graphicData uri="http://schemas.openxmlformats.org/presentationml/2006/ole">
            <mc:AlternateContent xmlns:mc="http://schemas.openxmlformats.org/markup-compatibility/2006">
              <mc:Choice xmlns:v="urn:schemas-microsoft-com:vml" Requires="v">
                <p:oleObj spid="_x0000_s215485" name="משוואה" r:id="rId5" imgW="304560" imgH="152280" progId="Equation.3">
                  <p:embed/>
                </p:oleObj>
              </mc:Choice>
              <mc:Fallback>
                <p:oleObj name="משוואה" r:id="rId5" imgW="30456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58" y="2543172"/>
                        <a:ext cx="91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p:cNvCxnSpPr/>
          <p:nvPr/>
        </p:nvCxnSpPr>
        <p:spPr>
          <a:xfrm>
            <a:off x="5286380"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929322" y="1724012"/>
            <a:ext cx="2643206" cy="2990872"/>
            <a:chOff x="5929322" y="1724012"/>
            <a:chExt cx="2643206" cy="2990872"/>
          </a:xfrm>
        </p:grpSpPr>
        <p:cxnSp>
          <p:nvCxnSpPr>
            <p:cNvPr id="52" name="Straight Connector 51"/>
            <p:cNvCxnSpPr/>
            <p:nvPr/>
          </p:nvCxnSpPr>
          <p:spPr>
            <a:xfrm>
              <a:off x="6715140" y="407194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929322" y="1724012"/>
              <a:ext cx="2643206" cy="2990872"/>
              <a:chOff x="6572264" y="1724012"/>
              <a:chExt cx="2643206" cy="2990872"/>
            </a:xfrm>
          </p:grpSpPr>
          <p:cxnSp>
            <p:nvCxnSpPr>
              <p:cNvPr id="54" name="Straight Connector 53"/>
              <p:cNvCxnSpPr/>
              <p:nvPr/>
            </p:nvCxnSpPr>
            <p:spPr>
              <a:xfrm rot="5400000">
                <a:off x="6572264" y="3500438"/>
                <a:ext cx="1571636" cy="7143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572396" y="285749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nvGrpSpPr>
              <p:cNvPr id="56" name="Group 55"/>
              <p:cNvGrpSpPr/>
              <p:nvPr/>
            </p:nvGrpSpPr>
            <p:grpSpPr>
              <a:xfrm>
                <a:off x="6572264" y="1724012"/>
                <a:ext cx="2643206" cy="2990872"/>
                <a:chOff x="6500826" y="1724012"/>
                <a:chExt cx="2643206" cy="2990872"/>
              </a:xfrm>
            </p:grpSpPr>
            <p:grpSp>
              <p:nvGrpSpPr>
                <p:cNvPr id="57" name="Group 46"/>
                <p:cNvGrpSpPr/>
                <p:nvPr/>
              </p:nvGrpSpPr>
              <p:grpSpPr>
                <a:xfrm>
                  <a:off x="6500826" y="1724012"/>
                  <a:ext cx="2643206" cy="2928958"/>
                  <a:chOff x="571472" y="1571612"/>
                  <a:chExt cx="2643206" cy="2928958"/>
                </a:xfrm>
              </p:grpSpPr>
              <p:sp>
                <p:nvSpPr>
                  <p:cNvPr id="64" name="Isosceles Triangle 90"/>
                  <p:cNvSpPr/>
                  <p:nvPr/>
                </p:nvSpPr>
                <p:spPr>
                  <a:xfrm>
                    <a:off x="571472" y="1571612"/>
                    <a:ext cx="2643206" cy="2928958"/>
                  </a:xfrm>
                  <a:prstGeom prst="triangle">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flipV="1">
                    <a:off x="1267992" y="2089538"/>
                    <a:ext cx="1143010" cy="107157"/>
                  </a:xfrm>
                  <a:prstGeom prst="line">
                    <a:avLst/>
                  </a:prstGeom>
                  <a:ln>
                    <a:noFill/>
                    <a:prstDash val="sysDash"/>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16200000" flipH="1">
                  <a:off x="7322363" y="3464719"/>
                  <a:ext cx="1643074" cy="857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018751"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flipV="1">
                  <a:off x="5697149" y="2527689"/>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00826" y="4643446"/>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72528" y="4643446"/>
                  <a:ext cx="571504"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7" name="Straight Connector 66"/>
          <p:cNvCxnSpPr/>
          <p:nvPr/>
        </p:nvCxnSpPr>
        <p:spPr>
          <a:xfrm rot="16200000" flipH="1" flipV="1">
            <a:off x="6625842" y="2303853"/>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47800" y="139064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69" name="TextBox 68"/>
          <p:cNvSpPr txBox="1"/>
          <p:nvPr/>
        </p:nvSpPr>
        <p:spPr>
          <a:xfrm>
            <a:off x="4295772" y="137160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70" name="TextBox 69"/>
          <p:cNvSpPr txBox="1"/>
          <p:nvPr/>
        </p:nvSpPr>
        <p:spPr>
          <a:xfrm>
            <a:off x="7115172" y="1371600"/>
            <a:ext cx="428628" cy="369332"/>
          </a:xfrm>
          <a:prstGeom prst="rect">
            <a:avLst/>
          </a:prstGeom>
          <a:noFill/>
        </p:spPr>
        <p:txBody>
          <a:bodyPr wrap="square" rtlCol="0">
            <a:spAutoFit/>
          </a:bodyPr>
          <a:lstStyle/>
          <a:p>
            <a:r>
              <a:rPr lang="en-US" i="1" dirty="0">
                <a:latin typeface="Times New Roman" pitchFamily="18" charset="0"/>
                <a:cs typeface="Times New Roman" pitchFamily="18" charset="0"/>
              </a:rPr>
              <a:t>S</a:t>
            </a:r>
          </a:p>
        </p:txBody>
      </p:sp>
      <p:cxnSp>
        <p:nvCxnSpPr>
          <p:cNvPr id="71" name="Straight Connector 70"/>
          <p:cNvCxnSpPr/>
          <p:nvPr/>
        </p:nvCxnSpPr>
        <p:spPr>
          <a:xfrm flipH="1">
            <a:off x="7046142" y="3226828"/>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7318" y="3879294"/>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33342" y="4757169"/>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w     x    y</a:t>
            </a:r>
          </a:p>
        </p:txBody>
      </p:sp>
      <p:sp>
        <p:nvSpPr>
          <p:cNvPr id="77" name="TextBox 76"/>
          <p:cNvSpPr txBox="1"/>
          <p:nvPr/>
        </p:nvSpPr>
        <p:spPr>
          <a:xfrm>
            <a:off x="6881810" y="4117169"/>
            <a:ext cx="509590" cy="400110"/>
          </a:xfrm>
          <a:prstGeom prst="rect">
            <a:avLst/>
          </a:prstGeom>
          <a:noFill/>
        </p:spPr>
        <p:txBody>
          <a:bodyPr wrap="square" rtlCol="0">
            <a:spAutoFit/>
          </a:bodyPr>
          <a:lstStyle/>
          <a:p>
            <a:r>
              <a:rPr lang="en-US" sz="2000">
                <a:latin typeface="Segoe Print" charset="0"/>
                <a:ea typeface="Segoe Print" charset="0"/>
                <a:cs typeface="Segoe Print" charset="0"/>
              </a:rPr>
              <a:t>w</a:t>
            </a:r>
            <a:endParaRPr lang="en-US" sz="2000" dirty="0"/>
          </a:p>
        </p:txBody>
      </p:sp>
      <p:sp>
        <p:nvSpPr>
          <p:cNvPr id="78" name="TextBox 77"/>
          <p:cNvSpPr txBox="1"/>
          <p:nvPr/>
        </p:nvSpPr>
        <p:spPr>
          <a:xfrm>
            <a:off x="5929322" y="4705360"/>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y</a:t>
            </a:r>
          </a:p>
        </p:txBody>
      </p:sp>
      <p:sp>
        <p:nvSpPr>
          <p:cNvPr id="79" name="TextBox 78"/>
          <p:cNvSpPr txBox="1"/>
          <p:nvPr/>
        </p:nvSpPr>
        <p:spPr>
          <a:xfrm>
            <a:off x="3098013" y="4580014"/>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x    y</a:t>
            </a:r>
          </a:p>
        </p:txBody>
      </p:sp>
      <p:sp>
        <p:nvSpPr>
          <p:cNvPr id="80" name="TextBox 79"/>
          <p:cNvSpPr txBox="1"/>
          <p:nvPr/>
        </p:nvSpPr>
        <p:spPr>
          <a:xfrm>
            <a:off x="3428985" y="5491178"/>
            <a:ext cx="1819287" cy="400110"/>
          </a:xfrm>
          <a:prstGeom prst="rect">
            <a:avLst/>
          </a:prstGeom>
          <a:noFill/>
        </p:spPr>
        <p:txBody>
          <a:bodyPr wrap="square" rtlCol="0">
            <a:spAutoFit/>
          </a:bodyPr>
          <a:lstStyle/>
          <a:p>
            <a:r>
              <a:rPr lang="en-US" sz="2000">
                <a:latin typeface="Segoe Print" charset="0"/>
                <a:ea typeface="Segoe Print" charset="0"/>
                <a:cs typeface="Segoe Print" charset="0"/>
              </a:rPr>
              <a:t>v     w     x</a:t>
            </a:r>
            <a:endParaRPr lang="en-US" sz="2000" dirty="0">
              <a:latin typeface="Segoe Print" charset="0"/>
              <a:ea typeface="Segoe Print" charset="0"/>
              <a:cs typeface="Segoe Print" charset="0"/>
            </a:endParaRPr>
          </a:p>
        </p:txBody>
      </p:sp>
    </p:spTree>
    <p:extLst>
      <p:ext uri="{BB962C8B-B14F-4D97-AF65-F5344CB8AC3E}">
        <p14:creationId xmlns:p14="http://schemas.microsoft.com/office/powerpoint/2010/main" val="14304681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1800" dirty="0">
                <a:latin typeface="Arial" charset="0"/>
                <a:ea typeface="MS PGothic" charset="0"/>
                <a:sym typeface="Symbol" charset="0"/>
              </a:rPr>
              <a:t>Assume L =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n&gt;0 } is a CFL</a:t>
            </a:r>
          </a:p>
          <a:p>
            <a:r>
              <a:rPr lang="en-US" sz="1800" dirty="0">
                <a:latin typeface="Arial" charset="0"/>
                <a:ea typeface="MS PGothic" charset="0"/>
                <a:sym typeface="Symbol" charset="0"/>
              </a:rPr>
              <a:t>P.L.: Provides N&gt;0	</a:t>
            </a:r>
            <a:r>
              <a:rPr lang="en-US" sz="1600" dirty="0">
                <a:solidFill>
                  <a:srgbClr val="CC3300"/>
                </a:solidFill>
                <a:latin typeface="Arial" charset="0"/>
                <a:ea typeface="MS PGothic" charset="0"/>
                <a:sym typeface="Symbol" charset="0"/>
              </a:rPr>
              <a:t>We CANNOT choose N; that’s the P.L.’s job</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L	</a:t>
            </a:r>
            <a:r>
              <a:rPr lang="en-US" sz="1600" dirty="0">
                <a:solidFill>
                  <a:srgbClr val="004E00"/>
                </a:solidFill>
                <a:latin typeface="Arial" charset="0"/>
                <a:ea typeface="MS PGothic" charset="0"/>
                <a:sym typeface="Symbol" charset="0"/>
              </a:rPr>
              <a:t>We get to select a string in L</a:t>
            </a:r>
          </a:p>
          <a:p>
            <a:r>
              <a:rPr lang="en-US" sz="1800" dirty="0">
                <a:latin typeface="Arial" charset="0"/>
                <a:ea typeface="MS PGothic" charset="0"/>
                <a:sym typeface="Symbol" charset="0"/>
              </a:rPr>
              <a:t>P.L.: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a:t>
            </a:r>
            <a:r>
              <a:rPr lang="en-US" sz="1800" dirty="0" err="1">
                <a:latin typeface="Arial" charset="0"/>
                <a:ea typeface="MS PGothic" charset="0"/>
                <a:sym typeface="Symbol" charset="0"/>
              </a:rPr>
              <a:t>uvwxy</a:t>
            </a:r>
            <a:r>
              <a:rPr lang="en-US" sz="1800" dirty="0">
                <a:latin typeface="Arial" charset="0"/>
                <a:ea typeface="MS PGothic" charset="0"/>
                <a:sym typeface="Symbol" charset="0"/>
              </a:rPr>
              <a:t>, where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 N, |</a:t>
            </a:r>
            <a:r>
              <a:rPr lang="en-US" sz="1800" dirty="0" err="1">
                <a:latin typeface="Arial" charset="0"/>
                <a:ea typeface="MS PGothic" charset="0"/>
                <a:sym typeface="Symbol" charset="0"/>
              </a:rPr>
              <a:t>vx</a:t>
            </a:r>
            <a:r>
              <a:rPr lang="en-US" sz="1800" dirty="0">
                <a:latin typeface="Arial" charset="0"/>
                <a:ea typeface="MS PGothic" charset="0"/>
                <a:sym typeface="Symbol" charset="0"/>
              </a:rPr>
              <a:t>|&gt;0, and for all i≥0, </a:t>
            </a:r>
            <a:br>
              <a:rPr lang="en-US" sz="1800" dirty="0">
                <a:latin typeface="Arial" charset="0"/>
                <a:ea typeface="MS PGothic" charset="0"/>
                <a:sym typeface="Symbol" charset="0"/>
              </a:rPr>
            </a:br>
            <a:r>
              <a:rPr lang="en-US" sz="1800" dirty="0" err="1">
                <a:latin typeface="Arial" charset="0"/>
                <a:ea typeface="MS PGothic" charset="0"/>
                <a:sym typeface="Symbol" charset="0"/>
              </a:rPr>
              <a:t>uv</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wx</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y</a:t>
            </a:r>
            <a:r>
              <a:rPr lang="en-US" sz="1800" dirty="0">
                <a:latin typeface="Arial" charset="0"/>
                <a:ea typeface="MS PGothic" charset="0"/>
                <a:sym typeface="Symbol" charset="0"/>
              </a:rPr>
              <a:t>  L		</a:t>
            </a:r>
            <a:r>
              <a:rPr lang="en-US" sz="1600" dirty="0">
                <a:solidFill>
                  <a:srgbClr val="CC3300"/>
                </a:solidFill>
                <a:latin typeface="Arial" charset="0"/>
                <a:ea typeface="MS PGothic" charset="0"/>
                <a:sym typeface="Symbol" charset="0"/>
              </a:rPr>
              <a:t>We CANNOT choose split</a:t>
            </a:r>
            <a:r>
              <a:rPr lang="en-US" sz="1600" dirty="0">
                <a:solidFill>
                  <a:srgbClr val="7030A0"/>
                </a:solidFill>
                <a:latin typeface="Arial" charset="0"/>
                <a:ea typeface="MS PGothic" charset="0"/>
                <a:sym typeface="Symbol" charset="0"/>
              </a:rPr>
              <a:t>, but P.L. is constrained by N</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i</a:t>
            </a:r>
            <a:r>
              <a:rPr lang="en-US" sz="1800" dirty="0">
                <a:latin typeface="Arial" charset="0"/>
                <a:ea typeface="MS PGothic" charset="0"/>
                <a:sym typeface="Symbol" charset="0"/>
              </a:rPr>
              <a:t>=0.		</a:t>
            </a:r>
            <a:r>
              <a:rPr lang="en-US" sz="1600" dirty="0">
                <a:solidFill>
                  <a:srgbClr val="004E00"/>
                </a:solidFill>
                <a:latin typeface="Arial" charset="0"/>
                <a:ea typeface="MS PGothic" charset="0"/>
                <a:sym typeface="Symbol" charset="0"/>
              </a:rPr>
              <a:t>We have the power here</a:t>
            </a:r>
          </a:p>
          <a:p>
            <a:r>
              <a:rPr lang="en-US" sz="1800" dirty="0">
                <a:latin typeface="Arial" charset="0"/>
                <a:ea typeface="MS PGothic" charset="0"/>
                <a:sym typeface="Symbol" charset="0"/>
              </a:rPr>
              <a:t>P.L: Two cases: </a:t>
            </a:r>
            <a:br>
              <a:rPr lang="en-US" sz="1800" dirty="0">
                <a:latin typeface="Arial" charset="0"/>
                <a:ea typeface="MS PGothic" charset="0"/>
                <a:sym typeface="Symbol" charset="0"/>
              </a:rPr>
            </a:br>
            <a:r>
              <a:rPr lang="en-US" sz="1800" dirty="0">
                <a:latin typeface="Arial" charset="0"/>
                <a:ea typeface="MS PGothic" charset="0"/>
                <a:sym typeface="Symbol" charset="0"/>
              </a:rPr>
              <a:t>(1)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contains some a’s and maybe some b’s. Because </a:t>
            </a:r>
            <a:r>
              <a:rPr lang="en-US" sz="1600" dirty="0">
                <a:latin typeface="Arial" charset="0"/>
                <a:ea typeface="MS PGothic" charset="0"/>
                <a:sym typeface="Symbol" charset="0"/>
              </a:rPr>
              <a:t>|</a:t>
            </a:r>
            <a:r>
              <a:rPr lang="en-US" sz="1600" dirty="0" err="1">
                <a:latin typeface="Arial" charset="0"/>
                <a:ea typeface="MS PGothic" charset="0"/>
                <a:sym typeface="Symbol" charset="0"/>
              </a:rPr>
              <a:t>vwx</a:t>
            </a:r>
            <a:r>
              <a:rPr lang="en-US" sz="1600" dirty="0">
                <a:latin typeface="Arial" charset="0"/>
                <a:ea typeface="MS PGothic" charset="0"/>
                <a:sym typeface="Symbol" charset="0"/>
              </a:rPr>
              <a:t>| ≤ N, it cannot contain c’s if it has a’s.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a’s but we still have N c’s so </a:t>
            </a:r>
            <a:r>
              <a:rPr lang="en-US" sz="1600" dirty="0" err="1">
                <a:latin typeface="Arial" charset="0"/>
                <a:ea typeface="MS PGothic" charset="0"/>
                <a:sym typeface="Symbol" charset="0"/>
              </a:rPr>
              <a:t>uwy∉L</a:t>
            </a:r>
            <a:br>
              <a:rPr lang="en-US" sz="1600" dirty="0">
                <a:latin typeface="Arial" charset="0"/>
                <a:ea typeface="MS PGothic" charset="0"/>
                <a:sym typeface="Symbol" charset="0"/>
              </a:rPr>
            </a:br>
            <a:r>
              <a:rPr lang="en-US" sz="1600" dirty="0">
                <a:latin typeface="Arial" charset="0"/>
                <a:ea typeface="MS PGothic" charset="0"/>
                <a:sym typeface="Symbol" charset="0"/>
              </a:rPr>
              <a:t>(2) </a:t>
            </a:r>
            <a:r>
              <a:rPr lang="en-US" sz="1600" dirty="0" err="1">
                <a:latin typeface="Arial" charset="0"/>
                <a:ea typeface="MS PGothic" charset="0"/>
                <a:sym typeface="Symbol" charset="0"/>
              </a:rPr>
              <a:t>vwx</a:t>
            </a:r>
            <a:r>
              <a:rPr lang="en-US" sz="1600" dirty="0">
                <a:latin typeface="Arial" charset="0"/>
                <a:ea typeface="MS PGothic" charset="0"/>
                <a:sym typeface="Symbol" charset="0"/>
              </a:rPr>
              <a:t> contains no a’s. Because |</a:t>
            </a:r>
            <a:r>
              <a:rPr lang="en-US" sz="1600" dirty="0" err="1">
                <a:latin typeface="Arial" charset="0"/>
                <a:ea typeface="MS PGothic" charset="0"/>
                <a:sym typeface="Symbol" charset="0"/>
              </a:rPr>
              <a:t>vx</a:t>
            </a:r>
            <a:r>
              <a:rPr lang="en-US" sz="1600" dirty="0">
                <a:latin typeface="Arial" charset="0"/>
                <a:ea typeface="MS PGothic" charset="0"/>
                <a:sym typeface="Symbol" charset="0"/>
              </a:rPr>
              <a:t>|&gt;0, </a:t>
            </a:r>
            <a:r>
              <a:rPr lang="en-US" sz="1600" dirty="0" err="1">
                <a:latin typeface="Arial" charset="0"/>
                <a:ea typeface="MS PGothic" charset="0"/>
                <a:sym typeface="Symbol" charset="0"/>
              </a:rPr>
              <a:t>vx</a:t>
            </a:r>
            <a:r>
              <a:rPr lang="en-US" sz="1600" dirty="0">
                <a:latin typeface="Arial" charset="0"/>
                <a:ea typeface="MS PGothic" charset="0"/>
                <a:sym typeface="Symbol" charset="0"/>
              </a:rPr>
              <a:t> contains some b’s or c’s or some of each.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b’s and/or c’s but we still have N a’s so </a:t>
            </a:r>
            <a:r>
              <a:rPr lang="en-US" sz="1600" dirty="0" err="1">
                <a:latin typeface="Arial" charset="0"/>
                <a:ea typeface="MS PGothic" charset="0"/>
                <a:sym typeface="Symbol" charset="0"/>
              </a:rPr>
              <a:t>uwy∉L</a:t>
            </a:r>
            <a:endParaRPr lang="en-US" sz="1800" dirty="0">
              <a:latin typeface="Arial" charset="0"/>
              <a:ea typeface="MS PGothic" charset="0"/>
              <a:sym typeface="Symbol" charset="0"/>
            </a:endParaRPr>
          </a:p>
          <a:p>
            <a:r>
              <a:rPr lang="en-US" sz="1800" dirty="0">
                <a:latin typeface="Arial" charset="0"/>
                <a:ea typeface="MS PGothic" charset="0"/>
                <a:sym typeface="Symbol" charset="0"/>
              </a:rPr>
              <a:t>CONTRADICTION, so L is </a:t>
            </a:r>
            <a:r>
              <a:rPr lang="en-US" sz="1800" u="sng" dirty="0">
                <a:latin typeface="Arial" charset="0"/>
                <a:ea typeface="MS PGothic" charset="0"/>
                <a:sym typeface="Symbol" charset="0"/>
              </a:rPr>
              <a:t>NOT</a:t>
            </a:r>
            <a:r>
              <a:rPr lang="en-US" sz="1800" dirty="0">
                <a:latin typeface="Arial" charset="0"/>
                <a:ea typeface="MS PGothic" charset="0"/>
                <a:sym typeface="Symbol" charset="0"/>
              </a:rPr>
              <a:t> a CFL</a:t>
            </a: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0AE1E1-E213-E14D-9D09-F1E5C45D761F}" type="datetime1">
              <a:rPr lang="en-US" smtClean="0"/>
              <a:t>11/27/18</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197</a:t>
            </a:fld>
            <a:endParaRPr lang="en-US"/>
          </a:p>
        </p:txBody>
      </p:sp>
    </p:spTree>
    <p:extLst>
      <p:ext uri="{BB962C8B-B14F-4D97-AF65-F5344CB8AC3E}">
        <p14:creationId xmlns:p14="http://schemas.microsoft.com/office/powerpoint/2010/main" val="1389208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Non-Closure</a:t>
            </a:r>
          </a:p>
        </p:txBody>
      </p:sp>
      <p:sp>
        <p:nvSpPr>
          <p:cNvPr id="3" name="Content Placeholder 2"/>
          <p:cNvSpPr>
            <a:spLocks noGrp="1"/>
          </p:cNvSpPr>
          <p:nvPr>
            <p:ph idx="1"/>
          </p:nvPr>
        </p:nvSpPr>
        <p:spPr/>
        <p:txBody>
          <a:bodyPr/>
          <a:lstStyle/>
          <a:p>
            <a:r>
              <a:rPr lang="en-US"/>
              <a:t>Intersection ({ </a:t>
            </a:r>
            <a:r>
              <a:rPr lang="en-US" err="1"/>
              <a:t>a</a:t>
            </a:r>
            <a:r>
              <a:rPr lang="en-US" baseline="30000" err="1"/>
              <a:t>n</a:t>
            </a:r>
            <a:r>
              <a:rPr lang="en-US" err="1"/>
              <a:t>b</a:t>
            </a:r>
            <a:r>
              <a:rPr lang="en-US" baseline="30000" err="1"/>
              <a:t>n</a:t>
            </a:r>
            <a:r>
              <a:rPr lang="en-US" err="1"/>
              <a:t>c</a:t>
            </a:r>
            <a:r>
              <a:rPr lang="en-US" baseline="30000" err="1"/>
              <a:t>n</a:t>
            </a:r>
            <a:r>
              <a:rPr lang="en-US"/>
              <a:t> | n≥0 } is not a CFL)</a:t>
            </a:r>
            <a:br>
              <a:rPr lang="en-US"/>
            </a:br>
            <a:r>
              <a:rPr lang="en-US"/>
              <a:t>{ </a:t>
            </a:r>
            <a:r>
              <a:rPr lang="en-US" err="1"/>
              <a:t>a</a:t>
            </a:r>
            <a:r>
              <a:rPr lang="en-US" baseline="30000" err="1"/>
              <a:t>n</a:t>
            </a:r>
            <a:r>
              <a:rPr lang="en-US" err="1"/>
              <a:t>b</a:t>
            </a:r>
            <a:r>
              <a:rPr lang="en-US" baseline="30000" err="1"/>
              <a:t>n</a:t>
            </a:r>
            <a:r>
              <a:rPr lang="en-US" err="1"/>
              <a:t>c</a:t>
            </a:r>
            <a:r>
              <a:rPr lang="en-US" baseline="30000" err="1"/>
              <a:t>n</a:t>
            </a:r>
            <a:r>
              <a:rPr lang="en-US"/>
              <a:t> | n≥0 } = </a:t>
            </a:r>
            <a:br>
              <a:rPr lang="en-US"/>
            </a:br>
            <a:r>
              <a:rPr lang="en-US"/>
              <a:t>{ </a:t>
            </a:r>
            <a:r>
              <a:rPr lang="en-US" err="1"/>
              <a:t>a</a:t>
            </a:r>
            <a:r>
              <a:rPr lang="en-US" baseline="30000" err="1"/>
              <a:t>n</a:t>
            </a:r>
            <a:r>
              <a:rPr lang="en-US" err="1"/>
              <a:t>b</a:t>
            </a:r>
            <a:r>
              <a:rPr lang="en-US" baseline="30000" err="1"/>
              <a:t>n</a:t>
            </a:r>
            <a:r>
              <a:rPr lang="en-US" err="1"/>
              <a:t>c</a:t>
            </a:r>
            <a:r>
              <a:rPr lang="en-US" baseline="30000" err="1"/>
              <a:t>m</a:t>
            </a:r>
            <a:r>
              <a:rPr lang="en-US"/>
              <a:t> | n,m≥0 } ∩ { </a:t>
            </a:r>
            <a:r>
              <a:rPr lang="en-US" err="1"/>
              <a:t>a</a:t>
            </a:r>
            <a:r>
              <a:rPr lang="en-US" baseline="30000" err="1"/>
              <a:t>m</a:t>
            </a:r>
            <a:r>
              <a:rPr lang="en-US" err="1"/>
              <a:t>b</a:t>
            </a:r>
            <a:r>
              <a:rPr lang="en-US" baseline="30000" err="1"/>
              <a:t>n</a:t>
            </a:r>
            <a:r>
              <a:rPr lang="en-US" err="1"/>
              <a:t>c</a:t>
            </a:r>
            <a:r>
              <a:rPr lang="en-US" baseline="30000" err="1"/>
              <a:t>n</a:t>
            </a:r>
            <a:r>
              <a:rPr lang="en-US"/>
              <a:t> | n,m≥0 }</a:t>
            </a:r>
            <a:br>
              <a:rPr lang="en-US"/>
            </a:br>
            <a:r>
              <a:rPr lang="en-US"/>
              <a:t>Both of the above are CFLs</a:t>
            </a:r>
          </a:p>
          <a:p>
            <a:r>
              <a:rPr lang="en-US"/>
              <a:t>Complement</a:t>
            </a:r>
            <a:br>
              <a:rPr lang="en-US"/>
            </a:br>
            <a:r>
              <a:rPr lang="en-US"/>
              <a:t>If closed under complement then would be closed under Intersection as </a:t>
            </a:r>
            <a:br>
              <a:rPr lang="en-US"/>
            </a:br>
            <a:r>
              <a:rPr lang="en-US"/>
              <a:t>A ∩ B = ~(~A ∪ ~B)</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198</a:t>
            </a:fld>
            <a:endParaRPr lang="en-US"/>
          </a:p>
        </p:txBody>
      </p:sp>
    </p:spTree>
    <p:extLst>
      <p:ext uri="{BB962C8B-B14F-4D97-AF65-F5344CB8AC3E}">
        <p14:creationId xmlns:p14="http://schemas.microsoft.com/office/powerpoint/2010/main" val="11080404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and Min of CFL</a:t>
            </a:r>
          </a:p>
        </p:txBody>
      </p:sp>
      <p:sp>
        <p:nvSpPr>
          <p:cNvPr id="3" name="Content Placeholder 2"/>
          <p:cNvSpPr>
            <a:spLocks noGrp="1"/>
          </p:cNvSpPr>
          <p:nvPr>
            <p:ph idx="1"/>
          </p:nvPr>
        </p:nvSpPr>
        <p:spPr/>
        <p:txBody>
          <a:bodyPr/>
          <a:lstStyle/>
          <a:p>
            <a:r>
              <a:rPr lang="en-US" sz="2000"/>
              <a:t>Consider the two operations on languages max and min, where</a:t>
            </a:r>
          </a:p>
          <a:p>
            <a:pPr lvl="1"/>
            <a:r>
              <a:rPr lang="en-US" sz="2000"/>
              <a:t>max(L) = { x | x ∈ L and, for no non-null y does </a:t>
            </a:r>
            <a:r>
              <a:rPr lang="en-US" sz="2000" err="1"/>
              <a:t>xy</a:t>
            </a:r>
            <a:r>
              <a:rPr lang="en-US" sz="2000"/>
              <a:t> ∈ L } and</a:t>
            </a:r>
          </a:p>
          <a:p>
            <a:pPr lvl="1"/>
            <a:r>
              <a:rPr lang="en-US" sz="2000"/>
              <a:t>min(L) = { x | x ∈ L and, for no proper prefix of x, y, does y ∈ L }</a:t>
            </a:r>
          </a:p>
          <a:p>
            <a:r>
              <a:rPr lang="en-US" sz="2000"/>
              <a:t>Describe the languages produced by max and min. for each of :</a:t>
            </a:r>
          </a:p>
          <a:p>
            <a:pPr lvl="1"/>
            <a:r>
              <a:rPr lang="hr-HR" sz="2000"/>
              <a:t>L1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 i </a:t>
            </a:r>
            <a:r>
              <a:rPr lang="hr-HR" sz="2000" err="1"/>
              <a:t>or</a:t>
            </a:r>
            <a:r>
              <a:rPr lang="hr-HR" sz="2000"/>
              <a:t> k ≤ j } 			CFL</a:t>
            </a:r>
          </a:p>
          <a:p>
            <a:pPr lvl="2"/>
            <a:r>
              <a:rPr lang="ro-RO" sz="2000" err="1"/>
              <a:t>max</a:t>
            </a:r>
            <a:r>
              <a:rPr lang="ro-RO" sz="2000"/>
              <a:t>(L1)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a:t>
            </a:r>
            <a:r>
              <a:rPr lang="ro-RO" sz="2000" err="1"/>
              <a:t>max</a:t>
            </a:r>
            <a:r>
              <a:rPr lang="ro-RO" sz="2000"/>
              <a:t>(i, j)  } 		Non-CFL  </a:t>
            </a:r>
          </a:p>
          <a:p>
            <a:pPr lvl="2"/>
            <a:r>
              <a:rPr lang="en-US" sz="2000"/>
              <a:t>min(L1) =      { </a:t>
            </a:r>
            <a:r>
              <a:rPr lang="en-US" sz="2000" err="1"/>
              <a:t>λ</a:t>
            </a:r>
            <a:r>
              <a:rPr lang="en-US" sz="2000"/>
              <a:t> } (string of length 0)  		Regular </a:t>
            </a:r>
          </a:p>
          <a:p>
            <a:pPr lvl="1"/>
            <a:r>
              <a:rPr lang="hr-HR" sz="2000"/>
              <a:t>L2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&gt; i </a:t>
            </a:r>
            <a:r>
              <a:rPr lang="hr-HR" sz="2000" err="1"/>
              <a:t>or</a:t>
            </a:r>
            <a:r>
              <a:rPr lang="hr-HR" sz="2000"/>
              <a:t> k &gt; j } 			CFL</a:t>
            </a:r>
          </a:p>
          <a:p>
            <a:pPr lvl="2"/>
            <a:r>
              <a:rPr lang="de-DE" sz="2000" err="1"/>
              <a:t>max</a:t>
            </a:r>
            <a:r>
              <a:rPr lang="de-DE" sz="2000"/>
              <a:t>(L2) =     {  } (</a:t>
            </a:r>
            <a:r>
              <a:rPr lang="de-DE" sz="2000" err="1"/>
              <a:t>empty</a:t>
            </a:r>
            <a:r>
              <a:rPr lang="de-DE" sz="2000"/>
              <a:t>) 			Regular       </a:t>
            </a:r>
          </a:p>
          <a:p>
            <a:pPr lvl="2"/>
            <a:r>
              <a:rPr lang="ro-RO" sz="2000"/>
              <a:t>min(L2)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=min(i, j)+1 }		Non-CFL</a:t>
            </a:r>
          </a:p>
          <a:p>
            <a:r>
              <a:rPr lang="ro-RO" sz="2000"/>
              <a:t>m</a:t>
            </a:r>
            <a:r>
              <a:rPr lang="en-US" sz="2000"/>
              <a:t>ax(L1) shows CFL not closed under max</a:t>
            </a:r>
          </a:p>
          <a:p>
            <a:r>
              <a:rPr lang="en-US" sz="2000"/>
              <a:t>min(L2) shows CFL not closed under min</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199</a:t>
            </a:fld>
            <a:endParaRPr lang="en-US"/>
          </a:p>
        </p:txBody>
      </p:sp>
    </p:spTree>
    <p:extLst>
      <p:ext uri="{BB962C8B-B14F-4D97-AF65-F5344CB8AC3E}">
        <p14:creationId xmlns:p14="http://schemas.microsoft.com/office/powerpoint/2010/main" val="20054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8D74F8-9FF3-F043-84AB-5BD340BD9B06}" type="datetime1">
              <a:rPr lang="en-US" smtClean="0"/>
              <a:t>11/27/18</a:t>
            </a:fld>
            <a:endParaRPr lang="en-US" dirty="0"/>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F1EDFB-0635-9245-BA37-6F6F1F612B5D}" type="slidenum">
              <a:rPr lang="en-US"/>
              <a:pPr/>
              <a:t>2</a:t>
            </a:fld>
            <a:endParaRPr lang="en-US" dirty="0"/>
          </a:p>
        </p:txBody>
      </p:sp>
      <p:sp>
        <p:nvSpPr>
          <p:cNvPr id="3077" name="Rectangle 2"/>
          <p:cNvSpPr>
            <a:spLocks noGrp="1" noChangeArrowheads="1"/>
          </p:cNvSpPr>
          <p:nvPr>
            <p:ph type="title" idx="4294967295"/>
          </p:nvPr>
        </p:nvSpPr>
        <p:spPr/>
        <p:txBody>
          <a:bodyPr/>
          <a:lstStyle/>
          <a:p>
            <a:pPr eaLnBrk="1" hangingPunct="1"/>
            <a:r>
              <a:rPr lang="en-US" dirty="0">
                <a:latin typeface="Arial" charset="0"/>
                <a:ea typeface="MS PGothic" charset="0"/>
              </a:rPr>
              <a:t>Who, What, Where and When</a:t>
            </a:r>
          </a:p>
        </p:txBody>
      </p:sp>
      <p:sp>
        <p:nvSpPr>
          <p:cNvPr id="3078" name="Rectangle 3"/>
          <p:cNvSpPr>
            <a:spLocks noGrp="1" noChangeArrowheads="1"/>
          </p:cNvSpPr>
          <p:nvPr>
            <p:ph type="body" idx="4294967295"/>
          </p:nvPr>
        </p:nvSpPr>
        <p:spPr/>
        <p:txBody>
          <a:bodyPr/>
          <a:lstStyle/>
          <a:p>
            <a:pPr eaLnBrk="1" hangingPunct="1">
              <a:lnSpc>
                <a:spcPct val="80000"/>
              </a:lnSpc>
            </a:pPr>
            <a:r>
              <a:rPr lang="en-US" sz="2400" b="1" dirty="0">
                <a:latin typeface="Arial" charset="0"/>
                <a:ea typeface="MS PGothic" charset="0"/>
              </a:rPr>
              <a:t>Instructor</a:t>
            </a:r>
            <a:r>
              <a:rPr lang="en-US" sz="2400" dirty="0">
                <a:latin typeface="Arial" charset="0"/>
                <a:ea typeface="MS PGothic" charset="0"/>
              </a:rPr>
              <a:t>: Charles Hughes; </a:t>
            </a:r>
            <a:br>
              <a:rPr lang="en-US" sz="2400" dirty="0">
                <a:latin typeface="Arial" charset="0"/>
                <a:ea typeface="MS PGothic" charset="0"/>
              </a:rPr>
            </a:br>
            <a:r>
              <a:rPr lang="en-US" sz="2400" dirty="0">
                <a:latin typeface="Arial" charset="0"/>
                <a:ea typeface="MS PGothic" charset="0"/>
              </a:rPr>
              <a:t>Harris Engineering 247C; 823-2762 </a:t>
            </a:r>
            <a:br>
              <a:rPr lang="en-US" sz="2400" dirty="0">
                <a:latin typeface="Arial" charset="0"/>
                <a:ea typeface="MS PGothic" charset="0"/>
              </a:rPr>
            </a:br>
            <a:r>
              <a:rPr lang="en-US" sz="2400" dirty="0">
                <a:latin typeface="Arial" charset="0"/>
                <a:ea typeface="MS PGothic" charset="0"/>
              </a:rPr>
              <a:t>(phone is not a good way to get me); </a:t>
            </a:r>
            <a:br>
              <a:rPr lang="en-US" sz="2400" dirty="0">
                <a:latin typeface="Arial" charset="0"/>
                <a:ea typeface="MS PGothic" charset="0"/>
              </a:rPr>
            </a:br>
            <a:r>
              <a:rPr lang="en-US" sz="2000" dirty="0">
                <a:latin typeface="Arial" charset="0"/>
                <a:ea typeface="MS PGothic" charset="0"/>
                <a:hlinkClick r:id="rId3"/>
              </a:rPr>
              <a:t>charles.e.hughes@knights.ucf.edu</a:t>
            </a:r>
            <a:br>
              <a:rPr lang="en-US" sz="2000" dirty="0">
                <a:latin typeface="Arial" charset="0"/>
                <a:ea typeface="MS PGothic" charset="0"/>
              </a:rPr>
            </a:br>
            <a:r>
              <a:rPr lang="en-US" sz="2000" dirty="0">
                <a:latin typeface="Arial" charset="0"/>
                <a:ea typeface="MS PGothic" charset="0"/>
              </a:rPr>
              <a:t>(e-mail is a good way to get me)</a:t>
            </a:r>
            <a:br>
              <a:rPr lang="en-US" sz="2000" dirty="0">
                <a:latin typeface="Arial" charset="0"/>
                <a:ea typeface="MS PGothic" charset="0"/>
              </a:rPr>
            </a:br>
            <a:r>
              <a:rPr lang="en-US" sz="2000" dirty="0">
                <a:latin typeface="Arial" charset="0"/>
                <a:ea typeface="MS PGothic" charset="0"/>
              </a:rPr>
              <a:t>Please use Subject: COT4210 </a:t>
            </a:r>
          </a:p>
          <a:p>
            <a:pPr eaLnBrk="1" hangingPunct="1">
              <a:lnSpc>
                <a:spcPct val="80000"/>
              </a:lnSpc>
            </a:pPr>
            <a:r>
              <a:rPr lang="en-US" sz="2400" b="1" dirty="0">
                <a:latin typeface="Arial" charset="0"/>
                <a:ea typeface="MS PGothic" charset="0"/>
              </a:rPr>
              <a:t>Web Page</a:t>
            </a:r>
            <a:r>
              <a:rPr lang="en-US" sz="2400" dirty="0">
                <a:latin typeface="Arial" charset="0"/>
                <a:ea typeface="MS PGothic" charset="0"/>
              </a:rPr>
              <a:t>: </a:t>
            </a:r>
            <a:r>
              <a:rPr lang="en-US" sz="2000" dirty="0">
                <a:latin typeface="Arial" charset="0"/>
                <a:ea typeface="MS PGothic" charset="0"/>
                <a:hlinkClick r:id="rId4"/>
              </a:rPr>
              <a:t>http://www.cs.ucf.edu/courses/cot4210/Fall2018 </a:t>
            </a:r>
            <a:endParaRPr lang="en-US" sz="2000" dirty="0">
              <a:latin typeface="Arial" charset="0"/>
              <a:ea typeface="MS PGothic" charset="0"/>
            </a:endParaRPr>
          </a:p>
          <a:p>
            <a:pPr eaLnBrk="1" hangingPunct="1">
              <a:lnSpc>
                <a:spcPct val="80000"/>
              </a:lnSpc>
            </a:pPr>
            <a:r>
              <a:rPr lang="en-US" sz="2400" b="1" dirty="0">
                <a:latin typeface="Arial" charset="0"/>
                <a:ea typeface="MS PGothic" charset="0"/>
              </a:rPr>
              <a:t>Meetings</a:t>
            </a:r>
            <a:r>
              <a:rPr lang="en-US" sz="2400" dirty="0">
                <a:latin typeface="Arial" charset="0"/>
                <a:ea typeface="MS PGothic" charset="0"/>
              </a:rPr>
              <a:t>: TR 1:30PM – 2:45PM, BA1-119; </a:t>
            </a:r>
            <a:br>
              <a:rPr lang="en-US" sz="2400" dirty="0">
                <a:latin typeface="Arial" charset="0"/>
                <a:ea typeface="MS PGothic" charset="0"/>
              </a:rPr>
            </a:br>
            <a:r>
              <a:rPr lang="en-US" sz="2000" dirty="0">
                <a:latin typeface="Arial" charset="0"/>
                <a:ea typeface="MS PGothic" charset="0"/>
              </a:rPr>
              <a:t>29 class periods, each 75 minutes long.  </a:t>
            </a:r>
          </a:p>
          <a:p>
            <a:pPr eaLnBrk="1" hangingPunct="1">
              <a:lnSpc>
                <a:spcPct val="80000"/>
              </a:lnSpc>
              <a:buFontTx/>
              <a:buNone/>
            </a:pPr>
            <a:r>
              <a:rPr lang="en-US" sz="2000" dirty="0">
                <a:latin typeface="Arial" charset="0"/>
                <a:ea typeface="MS PGothic" charset="0"/>
              </a:rPr>
              <a:t>	Office Hours: TR 3:15PM – 4:45PM in HEC-247C</a:t>
            </a:r>
          </a:p>
          <a:p>
            <a:pPr eaLnBrk="1" hangingPunct="1">
              <a:lnSpc>
                <a:spcPct val="80000"/>
              </a:lnSpc>
            </a:pPr>
            <a:r>
              <a:rPr lang="en-US" sz="2400" b="1" dirty="0">
                <a:latin typeface="Arial" charset="0"/>
                <a:ea typeface="MS PGothic" charset="0"/>
              </a:rPr>
              <a:t>GTA</a:t>
            </a:r>
            <a:r>
              <a:rPr lang="en-US" sz="2400" dirty="0">
                <a:latin typeface="Arial" charset="0"/>
                <a:ea typeface="MS PGothic" charset="0"/>
              </a:rPr>
              <a:t>: </a:t>
            </a:r>
            <a:r>
              <a:rPr lang="en-US" sz="2400" dirty="0" err="1">
                <a:latin typeface="Arial" charset="0"/>
                <a:ea typeface="MS PGothic" charset="0"/>
                <a:sym typeface="Symbol" charset="0"/>
              </a:rPr>
              <a:t>Amirfarhad</a:t>
            </a:r>
            <a:r>
              <a:rPr lang="en-US" sz="2400" dirty="0">
                <a:latin typeface="Arial" charset="0"/>
                <a:ea typeface="MS PGothic" charset="0"/>
                <a:sym typeface="Symbol" charset="0"/>
              </a:rPr>
              <a:t> </a:t>
            </a:r>
            <a:r>
              <a:rPr lang="en-US" sz="2400" dirty="0" err="1">
                <a:latin typeface="Arial" charset="0"/>
                <a:ea typeface="MS PGothic" charset="0"/>
                <a:sym typeface="Symbol" charset="0"/>
              </a:rPr>
              <a:t>Nilizadeh</a:t>
            </a:r>
            <a:br>
              <a:rPr lang="en-US" sz="2400" dirty="0">
                <a:latin typeface="Arial" charset="0"/>
                <a:ea typeface="MS PGothic" charset="0"/>
                <a:sym typeface="Symbol" charset="0"/>
              </a:rPr>
            </a:br>
            <a:r>
              <a:rPr lang="en-US" sz="2000" dirty="0" err="1"/>
              <a:t>af.nilizadeh@knights.ucf.edu</a:t>
            </a:r>
            <a:r>
              <a:rPr lang="en-US" sz="2000" dirty="0"/>
              <a:t>) </a:t>
            </a:r>
            <a:br>
              <a:rPr lang="en-US" sz="2000" dirty="0">
                <a:ea typeface="MS PGothic" charset="0"/>
                <a:sym typeface="Symbol" charset="0"/>
              </a:rPr>
            </a:br>
            <a:r>
              <a:rPr lang="en-US" sz="2000" dirty="0">
                <a:ea typeface="MS PGothic" charset="0"/>
              </a:rPr>
              <a:t>Please use Subject: COT4210 </a:t>
            </a:r>
            <a:br>
              <a:rPr lang="en-US" sz="2000" dirty="0">
                <a:ea typeface="MS PGothic" charset="0"/>
              </a:rPr>
            </a:br>
            <a:r>
              <a:rPr lang="en-US" sz="2000" b="1" dirty="0"/>
              <a:t>Office Hours:</a:t>
            </a:r>
            <a:r>
              <a:rPr lang="en-US" sz="2000" dirty="0"/>
              <a:t> MF 10:00AM-11:45AM; HEC-308</a:t>
            </a:r>
            <a:endParaRPr lang="en-US" sz="2000" dirty="0">
              <a:ea typeface="MS PGothic" charset="0"/>
            </a:endParaRPr>
          </a:p>
        </p:txBody>
      </p:sp>
      <p:sp>
        <p:nvSpPr>
          <p:cNvPr id="30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6E6C145-2DD8-D445-A438-67DB28AE0737}" type="slidenum">
              <a:rPr lang="en-US" sz="1400"/>
              <a:pPr algn="r" eaLnBrk="1" hangingPunct="1"/>
              <a:t>2</a:t>
            </a:fld>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latin typeface="Arial" charset="0"/>
                <a:ea typeface="MS PGothic" charset="0"/>
              </a:rPr>
              <a:t>Functions</a:t>
            </a:r>
          </a:p>
        </p:txBody>
      </p:sp>
      <p:sp>
        <p:nvSpPr>
          <p:cNvPr id="35843" name="Rectangle 3"/>
          <p:cNvSpPr>
            <a:spLocks noGrp="1" noChangeArrowheads="1"/>
          </p:cNvSpPr>
          <p:nvPr>
            <p:ph idx="1"/>
          </p:nvPr>
        </p:nvSpPr>
        <p:spPr>
          <a:xfrm>
            <a:off x="381000" y="1371600"/>
            <a:ext cx="8458200" cy="4648200"/>
          </a:xfrm>
        </p:spPr>
        <p:txBody>
          <a:bodyPr/>
          <a:lstStyle/>
          <a:p>
            <a:pPr eaLnBrk="1" hangingPunct="1">
              <a:lnSpc>
                <a:spcPct val="80000"/>
              </a:lnSpc>
            </a:pPr>
            <a:r>
              <a:rPr lang="en-US" sz="1800">
                <a:latin typeface="Arial" charset="0"/>
                <a:ea typeface="MS PGothic" charset="0"/>
              </a:rPr>
              <a:t>Functions are special types of relations.  Specifically, a relation</a:t>
            </a:r>
            <a:br>
              <a:rPr lang="en-US" sz="1800">
                <a:latin typeface="Arial" charset="0"/>
                <a:ea typeface="MS PGothic" charset="0"/>
              </a:rPr>
            </a:br>
            <a:r>
              <a:rPr lang="en-US" sz="1800">
                <a:latin typeface="Arial" charset="0"/>
                <a:ea typeface="MS PGothic" charset="0"/>
              </a:rPr>
              <a:t>f: A</a:t>
            </a:r>
            <a:r>
              <a:rPr lang="en-US" sz="1800">
                <a:latin typeface="Arial" charset="0"/>
                <a:ea typeface="MS PGothic" charset="0"/>
                <a:sym typeface="Symbol" charset="0"/>
              </a:rPr>
              <a:t> B, is said to be a </a:t>
            </a:r>
            <a:r>
              <a:rPr lang="en-US" sz="1800">
                <a:solidFill>
                  <a:srgbClr val="0066FF"/>
                </a:solidFill>
                <a:latin typeface="Arial" charset="0"/>
                <a:ea typeface="MS PGothic" charset="0"/>
                <a:sym typeface="Symbol" charset="0"/>
              </a:rPr>
              <a:t>(total)</a:t>
            </a:r>
            <a:r>
              <a:rPr lang="en-US" sz="1800">
                <a:latin typeface="Arial" charset="0"/>
                <a:ea typeface="MS PGothic" charset="0"/>
                <a:sym typeface="Symbol" charset="0"/>
              </a:rPr>
              <a:t> </a:t>
            </a:r>
            <a:r>
              <a:rPr lang="en-US" sz="1800">
                <a:solidFill>
                  <a:srgbClr val="0066FF"/>
                </a:solidFill>
                <a:latin typeface="Arial" charset="0"/>
                <a:ea typeface="MS PGothic" charset="0"/>
                <a:sym typeface="Symbol" charset="0"/>
              </a:rPr>
              <a:t>function from A to B </a:t>
            </a:r>
            <a:r>
              <a:rPr lang="en-US" sz="1800">
                <a:latin typeface="Arial" charset="0"/>
                <a:ea typeface="MS PGothic" charset="0"/>
                <a:sym typeface="Symbol" charset="0"/>
              </a:rPr>
              <a:t>if and only if,</a:t>
            </a:r>
            <a:br>
              <a:rPr lang="en-US" sz="1800">
                <a:latin typeface="Arial" charset="0"/>
                <a:ea typeface="MS PGothic" charset="0"/>
                <a:sym typeface="Symbol" charset="0"/>
              </a:rPr>
            </a:br>
            <a:r>
              <a:rPr lang="en-US" sz="1800">
                <a:latin typeface="Arial" charset="0"/>
                <a:ea typeface="MS PGothic" charset="0"/>
                <a:sym typeface="Symbol" charset="0"/>
              </a:rPr>
              <a:t>for every a  A, f(a) has exactly </a:t>
            </a:r>
            <a:r>
              <a:rPr lang="en-US" sz="1800" u="sng">
                <a:latin typeface="Arial" charset="0"/>
                <a:ea typeface="MS PGothic" charset="0"/>
                <a:sym typeface="Symbol" charset="0"/>
              </a:rPr>
              <a:t>one element</a:t>
            </a:r>
            <a:r>
              <a:rPr lang="en-US" sz="1800">
                <a:latin typeface="Arial" charset="0"/>
                <a:ea typeface="MS PGothic" charset="0"/>
                <a:sym typeface="Symbol" charset="0"/>
              </a:rPr>
              <a:t>;  that is, |f(a)| = 1.</a:t>
            </a:r>
          </a:p>
          <a:p>
            <a:pPr eaLnBrk="1" hangingPunct="1">
              <a:lnSpc>
                <a:spcPct val="80000"/>
              </a:lnSpc>
            </a:pPr>
            <a:r>
              <a:rPr lang="en-US" sz="1800">
                <a:latin typeface="Arial" charset="0"/>
                <a:ea typeface="MS PGothic" charset="0"/>
                <a:sym typeface="Symbol" charset="0"/>
              </a:rPr>
              <a:t>If f is a </a:t>
            </a:r>
            <a:r>
              <a:rPr lang="en-US" sz="1800" i="1">
                <a:solidFill>
                  <a:srgbClr val="0066FF"/>
                </a:solidFill>
                <a:latin typeface="Arial" charset="0"/>
                <a:ea typeface="MS PGothic" charset="0"/>
                <a:sym typeface="Symbol" charset="0"/>
              </a:rPr>
              <a:t>partial</a:t>
            </a:r>
            <a:r>
              <a:rPr lang="en-US" sz="1800">
                <a:solidFill>
                  <a:srgbClr val="0066FF"/>
                </a:solidFill>
                <a:latin typeface="Arial" charset="0"/>
                <a:ea typeface="MS PGothic" charset="0"/>
                <a:sym typeface="Symbol" charset="0"/>
              </a:rPr>
              <a:t> function from A to B</a:t>
            </a:r>
            <a:r>
              <a:rPr lang="en-US" sz="1800">
                <a:latin typeface="Arial" charset="0"/>
                <a:ea typeface="MS PGothic" charset="0"/>
                <a:sym typeface="Symbol" charset="0"/>
              </a:rPr>
              <a:t>, then f may not be defined for every a  A.  In this case we write |f(a)|  1, for every a in A; note that |f(a)| = 0 if and only if f(a) = </a:t>
            </a:r>
            <a:r>
              <a:rPr lang="en-US" sz="1800" err="1">
                <a:solidFill>
                  <a:schemeClr val="accent4"/>
                </a:solidFill>
              </a:rPr>
              <a:t>Ø</a:t>
            </a:r>
            <a:r>
              <a:rPr lang="en-US" sz="1800">
                <a:latin typeface="Arial" charset="0"/>
                <a:ea typeface="MS PGothic" charset="0"/>
                <a:sym typeface="Symbol" charset="0"/>
              </a:rPr>
              <a:t>, and we say the function is </a:t>
            </a:r>
            <a:r>
              <a:rPr lang="en-US" sz="1800" i="1">
                <a:solidFill>
                  <a:srgbClr val="0066FF"/>
                </a:solidFill>
                <a:latin typeface="Arial" charset="0"/>
                <a:ea typeface="MS PGothic" charset="0"/>
                <a:sym typeface="Symbol" charset="0"/>
              </a:rPr>
              <a:t>undefined</a:t>
            </a:r>
            <a:r>
              <a:rPr lang="en-US" sz="1800">
                <a:solidFill>
                  <a:srgbClr val="0066FF"/>
                </a:solidFill>
                <a:latin typeface="Arial" charset="0"/>
                <a:ea typeface="MS PGothic" charset="0"/>
                <a:sym typeface="Symbol" charset="0"/>
              </a:rPr>
              <a:t> at a. </a:t>
            </a:r>
            <a:br>
              <a:rPr lang="en-US" sz="1800">
                <a:solidFill>
                  <a:srgbClr val="0066FF"/>
                </a:solidFill>
                <a:latin typeface="Arial" charset="0"/>
                <a:ea typeface="MS PGothic" charset="0"/>
                <a:sym typeface="Symbol" charset="0"/>
              </a:rPr>
            </a:br>
            <a:r>
              <a:rPr lang="en-US" sz="1800">
                <a:solidFill>
                  <a:srgbClr val="CC3300"/>
                </a:solidFill>
                <a:latin typeface="Arial" charset="0"/>
                <a:ea typeface="MS PGothic" charset="0"/>
                <a:sym typeface="Symbol" charset="0"/>
              </a:rPr>
              <a:t>Note: Text calls the set of possible inputs a function’</a:t>
            </a:r>
            <a:r>
              <a:rPr lang="en-US" altLang="ja-JP" sz="1800">
                <a:solidFill>
                  <a:srgbClr val="CC3300"/>
                </a:solidFill>
                <a:latin typeface="Arial" charset="0"/>
                <a:ea typeface="MS PGothic" charset="0"/>
                <a:sym typeface="Symbol" charset="0"/>
              </a:rPr>
              <a:t>s </a:t>
            </a:r>
            <a:r>
              <a:rPr lang="en-US" altLang="ja-JP" sz="1800" i="1">
                <a:solidFill>
                  <a:srgbClr val="CC3300"/>
                </a:solidFill>
                <a:latin typeface="Arial" charset="0"/>
                <a:ea typeface="MS PGothic" charset="0"/>
                <a:sym typeface="Symbol" charset="0"/>
              </a:rPr>
              <a:t>domain</a:t>
            </a:r>
            <a:r>
              <a:rPr lang="en-US" altLang="ja-JP" sz="1800">
                <a:solidFill>
                  <a:srgbClr val="CC3300"/>
                </a:solidFill>
                <a:latin typeface="Arial" charset="0"/>
                <a:ea typeface="MS PGothic" charset="0"/>
                <a:sym typeface="Symbol" charset="0"/>
              </a:rPr>
              <a:t>.</a:t>
            </a:r>
            <a:r>
              <a:rPr lang="en-US" altLang="ja-JP" sz="1800">
                <a:solidFill>
                  <a:srgbClr val="0066FF"/>
                </a:solidFill>
                <a:latin typeface="Arial" charset="0"/>
                <a:ea typeface="MS PGothic" charset="0"/>
                <a:sym typeface="Symbol" charset="0"/>
              </a:rPr>
              <a:t> </a:t>
            </a:r>
            <a:r>
              <a:rPr lang="en-US" altLang="ja-JP" sz="1800">
                <a:solidFill>
                  <a:srgbClr val="CC3300"/>
                </a:solidFill>
                <a:latin typeface="Arial" charset="0"/>
                <a:ea typeface="MS PGothic" charset="0"/>
                <a:sym typeface="Symbol" charset="0"/>
              </a:rPr>
              <a:t>We will often use domain for the set of input values on which f is defined, referring to the input set as the universe of discourse. If a function is </a:t>
            </a:r>
            <a:r>
              <a:rPr lang="en-US" altLang="ja-JP" sz="1800" i="1">
                <a:solidFill>
                  <a:srgbClr val="CC3300"/>
                </a:solidFill>
                <a:latin typeface="Arial" charset="0"/>
                <a:ea typeface="MS PGothic" charset="0"/>
                <a:sym typeface="Symbol" charset="0"/>
              </a:rPr>
              <a:t>total</a:t>
            </a:r>
            <a:r>
              <a:rPr lang="en-US" altLang="ja-JP" sz="1800">
                <a:solidFill>
                  <a:srgbClr val="CC3300"/>
                </a:solidFill>
                <a:latin typeface="Arial" charset="0"/>
                <a:ea typeface="MS PGothic" charset="0"/>
                <a:sym typeface="Symbol" charset="0"/>
              </a:rPr>
              <a:t> (defined everywhere) then there is no terminology difference.</a:t>
            </a:r>
          </a:p>
          <a:p>
            <a:pPr eaLnBrk="1" hangingPunct="1">
              <a:lnSpc>
                <a:spcPct val="80000"/>
              </a:lnSpc>
            </a:pPr>
            <a:r>
              <a:rPr lang="en-US" sz="1800">
                <a:latin typeface="Arial" charset="0"/>
                <a:ea typeface="MS PGothic" charset="0"/>
                <a:sym typeface="Symbol" charset="0"/>
              </a:rPr>
              <a:t>A function, f, is said to be </a:t>
            </a:r>
            <a:r>
              <a:rPr lang="en-US" sz="1800">
                <a:solidFill>
                  <a:srgbClr val="0066FF"/>
                </a:solidFill>
                <a:latin typeface="Arial" charset="0"/>
                <a:ea typeface="MS PGothic" charset="0"/>
                <a:sym typeface="Symbol" charset="0"/>
              </a:rPr>
              <a:t>one-to-one (1-1)</a:t>
            </a:r>
            <a:r>
              <a:rPr lang="en-US" sz="1800">
                <a:latin typeface="Arial" charset="0"/>
                <a:ea typeface="MS PGothic" charset="0"/>
                <a:sym typeface="Symbol" charset="0"/>
              </a:rPr>
              <a:t> if and only if x  y implies</a:t>
            </a:r>
            <a:br>
              <a:rPr lang="en-US" sz="1800">
                <a:latin typeface="Arial" charset="0"/>
                <a:ea typeface="MS PGothic" charset="0"/>
                <a:sym typeface="Symbol" charset="0"/>
              </a:rPr>
            </a:br>
            <a:r>
              <a:rPr lang="en-US" sz="1800">
                <a:latin typeface="Arial" charset="0"/>
                <a:ea typeface="MS PGothic" charset="0"/>
                <a:sym typeface="Symbol" charset="0"/>
              </a:rPr>
              <a:t>f(x)  f(y). A total function that is one-to-one is sometimes called an </a:t>
            </a:r>
            <a:r>
              <a:rPr lang="en-US" sz="1800" i="1" u="sng">
                <a:solidFill>
                  <a:srgbClr val="0066FF"/>
                </a:solidFill>
                <a:latin typeface="Arial" charset="0"/>
                <a:ea typeface="MS PGothic" charset="0"/>
                <a:sym typeface="Symbol" charset="0"/>
              </a:rPr>
              <a:t>injection.</a:t>
            </a:r>
          </a:p>
          <a:p>
            <a:pPr eaLnBrk="1" hangingPunct="1">
              <a:lnSpc>
                <a:spcPct val="80000"/>
              </a:lnSpc>
            </a:pPr>
            <a:r>
              <a:rPr lang="en-US" sz="1800">
                <a:latin typeface="Arial" charset="0"/>
                <a:ea typeface="MS PGothic" charset="0"/>
                <a:sym typeface="Symbol" charset="0"/>
              </a:rPr>
              <a:t>A function, </a:t>
            </a:r>
            <a:r>
              <a:rPr lang="en-US" sz="1800">
                <a:latin typeface="Arial" charset="0"/>
                <a:ea typeface="MS PGothic" charset="0"/>
              </a:rPr>
              <a:t>f: A</a:t>
            </a:r>
            <a:r>
              <a:rPr lang="en-US" sz="1800">
                <a:latin typeface="Arial" charset="0"/>
                <a:ea typeface="MS PGothic" charset="0"/>
                <a:sym typeface="Symbol" charset="0"/>
              </a:rPr>
              <a:t> B, is said to be </a:t>
            </a:r>
            <a:r>
              <a:rPr lang="en-US" sz="1800">
                <a:solidFill>
                  <a:srgbClr val="0066FF"/>
                </a:solidFill>
                <a:latin typeface="Arial" charset="0"/>
                <a:ea typeface="MS PGothic" charset="0"/>
                <a:sym typeface="Symbol" charset="0"/>
              </a:rPr>
              <a:t>onto</a:t>
            </a:r>
            <a:r>
              <a:rPr lang="en-US" sz="1800">
                <a:latin typeface="Arial" charset="0"/>
                <a:ea typeface="MS PGothic" charset="0"/>
                <a:sym typeface="Symbol" charset="0"/>
              </a:rPr>
              <a:t> if and only if for every y  B there is an x  A such that y = f(x).  </a:t>
            </a:r>
            <a:br>
              <a:rPr lang="en-US" sz="1800">
                <a:latin typeface="Arial" charset="0"/>
                <a:ea typeface="MS PGothic" charset="0"/>
                <a:sym typeface="Symbol" charset="0"/>
              </a:rPr>
            </a:br>
            <a:r>
              <a:rPr lang="en-US" sz="1800">
                <a:latin typeface="Arial" charset="0"/>
                <a:ea typeface="MS PGothic" charset="0"/>
                <a:sym typeface="Symbol" charset="0"/>
              </a:rPr>
              <a:t>Note: technically we should write {y} = f(x), since functions are relations, however, the more convenient and less baroque notation is used when dealing with functions.  Total functions that are onto are called </a:t>
            </a:r>
            <a:r>
              <a:rPr lang="en-US" sz="1800" i="1" u="sng">
                <a:solidFill>
                  <a:srgbClr val="0066FF"/>
                </a:solidFill>
                <a:latin typeface="Arial" charset="0"/>
                <a:ea typeface="MS PGothic" charset="0"/>
                <a:sym typeface="Symbol" charset="0"/>
              </a:rPr>
              <a:t>surjections</a:t>
            </a:r>
            <a:r>
              <a:rPr lang="en-US" sz="1800">
                <a:latin typeface="Arial" charset="0"/>
                <a:ea typeface="MS PGothic" charset="0"/>
                <a:sym typeface="Symbol" charset="0"/>
              </a:rPr>
              <a:t>. Ones that are 1-1 and onto are called </a:t>
            </a:r>
            <a:r>
              <a:rPr lang="en-US" sz="1800" i="1" u="sng" err="1">
                <a:solidFill>
                  <a:srgbClr val="0066FF"/>
                </a:solidFill>
                <a:latin typeface="Arial" charset="0"/>
                <a:ea typeface="MS PGothic" charset="0"/>
                <a:sym typeface="Symbol" charset="0"/>
              </a:rPr>
              <a:t>bijections</a:t>
            </a:r>
            <a:r>
              <a:rPr lang="en-US" sz="1800">
                <a:latin typeface="Arial" charset="0"/>
                <a:ea typeface="MS PGothic" charset="0"/>
                <a:sym typeface="Symbol" charset="0"/>
              </a:rPr>
              <a:t>.</a:t>
            </a:r>
          </a:p>
        </p:txBody>
      </p:sp>
      <p:sp>
        <p:nvSpPr>
          <p:cNvPr id="3584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0ED84F-ABDE-934F-BB43-3578F38F56F9}" type="datetime1">
              <a:rPr lang="en-US" smtClean="0"/>
              <a:t>11/27/18</a:t>
            </a:fld>
            <a:endParaRPr lang="en-US"/>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A48FCC-C755-6444-A4FA-3B74394B8950}" type="slidenum">
              <a:rPr lang="en-US"/>
              <a:pPr/>
              <a:t>20</a:t>
            </a:fld>
            <a:endParaRPr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Complement of </a:t>
            </a:r>
            <a:r>
              <a:rPr lang="en-US" err="1">
                <a:solidFill>
                  <a:srgbClr val="009900"/>
                </a:solidFill>
              </a:rPr>
              <a:t>ww</a:t>
            </a:r>
            <a:endParaRPr lang="en-US">
              <a:solidFill>
                <a:srgbClr val="009900"/>
              </a:solidFill>
            </a:endParaRPr>
          </a:p>
        </p:txBody>
      </p:sp>
      <p:sp>
        <p:nvSpPr>
          <p:cNvPr id="3" name="Content Placeholder 2"/>
          <p:cNvSpPr>
            <a:spLocks noGrp="1"/>
          </p:cNvSpPr>
          <p:nvPr>
            <p:ph idx="1"/>
          </p:nvPr>
        </p:nvSpPr>
        <p:spPr/>
        <p:txBody>
          <a:bodyPr/>
          <a:lstStyle/>
          <a:p>
            <a:r>
              <a:rPr lang="en-US" sz="2000" dirty="0"/>
              <a:t>Let L = { </a:t>
            </a:r>
            <a:r>
              <a:rPr lang="en-US" sz="2000" dirty="0" err="1"/>
              <a:t>ww</a:t>
            </a:r>
            <a:r>
              <a:rPr lang="en-US" sz="2000" dirty="0"/>
              <a:t> | w ∈ {</a:t>
            </a:r>
            <a:r>
              <a:rPr lang="en-US" sz="2000" dirty="0" err="1"/>
              <a:t>a,b</a:t>
            </a:r>
            <a:r>
              <a:rPr lang="en-US" sz="2000" dirty="0"/>
              <a:t>}</a:t>
            </a:r>
            <a:r>
              <a:rPr lang="en-US" sz="2000" baseline="30000" dirty="0"/>
              <a:t>+</a:t>
            </a:r>
            <a:r>
              <a:rPr lang="en-US" sz="2000" dirty="0"/>
              <a:t> }. L is not a CFL</a:t>
            </a:r>
          </a:p>
          <a:p>
            <a:r>
              <a:rPr lang="en-US" sz="2000" dirty="0"/>
              <a:t>Consider L’s complement, it must be of form </a:t>
            </a:r>
            <a:r>
              <a:rPr lang="en-US" sz="2000" dirty="0" err="1"/>
              <a:t>xayx’by</a:t>
            </a:r>
            <a:r>
              <a:rPr lang="en-US" sz="2000" dirty="0"/>
              <a:t>’ or </a:t>
            </a:r>
            <a:r>
              <a:rPr lang="en-US" sz="2000" dirty="0" err="1"/>
              <a:t>xbyx’ay</a:t>
            </a:r>
            <a:r>
              <a:rPr lang="en-US" sz="2000" dirty="0"/>
              <a:t>’, </a:t>
            </a:r>
            <a:br>
              <a:rPr lang="en-US" sz="2000" dirty="0"/>
            </a:br>
            <a:r>
              <a:rPr lang="en-US" sz="2000" dirty="0"/>
              <a:t>where |x|=|x’| and |y|=|y’|</a:t>
            </a:r>
          </a:p>
          <a:p>
            <a:r>
              <a:rPr lang="en-US" sz="2000" dirty="0"/>
              <a:t>The above reflects that </a:t>
            </a:r>
            <a:r>
              <a:rPr lang="en-US" sz="2000"/>
              <a:t>this language </a:t>
            </a:r>
            <a:r>
              <a:rPr lang="en-US" sz="2000" dirty="0"/>
              <a:t>has one “transcription error”</a:t>
            </a:r>
          </a:p>
          <a:p>
            <a:r>
              <a:rPr lang="en-US" sz="2000" dirty="0"/>
              <a:t>This seems really hard to write a CFG but it’s all a matter of how you view it</a:t>
            </a:r>
          </a:p>
          <a:p>
            <a:r>
              <a:rPr lang="en-US" sz="2000" dirty="0"/>
              <a:t>We don’t care about what precedes or follows the errors so long as the lengths are right</a:t>
            </a:r>
          </a:p>
          <a:p>
            <a:r>
              <a:rPr lang="en-US" sz="2000" dirty="0"/>
              <a:t>Thus, we can view above as </a:t>
            </a:r>
            <a:r>
              <a:rPr lang="en-US" sz="2000" dirty="0" err="1"/>
              <a:t>xax’yby</a:t>
            </a:r>
            <a:r>
              <a:rPr lang="en-US" sz="2000" dirty="0"/>
              <a:t>’ or </a:t>
            </a:r>
            <a:r>
              <a:rPr lang="en-US" sz="2000" dirty="0" err="1"/>
              <a:t>xbx’y’ay</a:t>
            </a:r>
            <a:r>
              <a:rPr lang="en-US" sz="2000" dirty="0"/>
              <a:t>’, </a:t>
            </a:r>
            <a:br>
              <a:rPr lang="en-US" sz="2000" dirty="0"/>
            </a:br>
            <a:r>
              <a:rPr lang="en-US" sz="2000" dirty="0"/>
              <a:t>where |x|=|x’| and |y|=|y’|</a:t>
            </a:r>
          </a:p>
          <a:p>
            <a:r>
              <a:rPr lang="en-US" sz="2000" dirty="0"/>
              <a:t>The grammar for this has rules </a:t>
            </a:r>
            <a:br>
              <a:rPr lang="en-US" sz="2000" dirty="0"/>
            </a:br>
            <a:r>
              <a:rPr lang="en-US" sz="2000" b="1" dirty="0">
                <a:latin typeface="Arial" charset="0"/>
                <a:ea typeface="MS PGothic" charset="0"/>
              </a:rPr>
              <a:t>S </a:t>
            </a:r>
            <a:r>
              <a:rPr lang="en-US" sz="2000" b="1" dirty="0">
                <a:latin typeface="Arial" charset="0"/>
                <a:ea typeface="MS PGothic" charset="0"/>
                <a:sym typeface="Symbol" charset="0"/>
              </a:rPr>
              <a:t>➝ </a:t>
            </a:r>
            <a:r>
              <a:rPr lang="en-US" sz="2000" b="1" dirty="0">
                <a:latin typeface="Arial" charset="0"/>
                <a:ea typeface="MS PGothic" charset="0"/>
              </a:rPr>
              <a:t>AB  |  BA ; A </a:t>
            </a:r>
            <a:r>
              <a:rPr lang="en-US" sz="2000" b="1" dirty="0">
                <a:latin typeface="Arial" charset="0"/>
                <a:ea typeface="MS PGothic" charset="0"/>
                <a:sym typeface="Symbol" charset="0"/>
              </a:rPr>
              <a:t>➝ </a:t>
            </a:r>
            <a:r>
              <a:rPr lang="en-US" sz="2000" b="1" dirty="0">
                <a:latin typeface="Arial" charset="0"/>
                <a:ea typeface="MS PGothic" charset="0"/>
              </a:rPr>
              <a:t>XAX  |  a ; B </a:t>
            </a:r>
            <a:r>
              <a:rPr lang="en-US" sz="2000" b="1" dirty="0">
                <a:latin typeface="Arial" charset="0"/>
                <a:ea typeface="MS PGothic" charset="0"/>
                <a:sym typeface="Symbol" charset="0"/>
              </a:rPr>
              <a:t>➝ </a:t>
            </a:r>
            <a:r>
              <a:rPr lang="en-US" sz="2000" b="1" dirty="0">
                <a:latin typeface="Arial" charset="0"/>
                <a:ea typeface="MS PGothic" charset="0"/>
              </a:rPr>
              <a:t>XBX  |  b </a:t>
            </a:r>
            <a:br>
              <a:rPr lang="en-US" sz="2000" dirty="0">
                <a:latin typeface="Arial" charset="0"/>
                <a:ea typeface="MS PGothic" charset="0"/>
              </a:rPr>
            </a:br>
            <a:r>
              <a:rPr lang="en-US" sz="2000" b="1" dirty="0">
                <a:latin typeface="Arial" charset="0"/>
                <a:ea typeface="MS PGothic" charset="0"/>
              </a:rPr>
              <a:t>X </a:t>
            </a:r>
            <a:r>
              <a:rPr lang="en-US" sz="2000" b="1" dirty="0">
                <a:latin typeface="Arial" charset="0"/>
                <a:ea typeface="MS PGothic" charset="0"/>
                <a:sym typeface="Symbol" charset="0"/>
              </a:rPr>
              <a:t>➝ </a:t>
            </a:r>
            <a:r>
              <a:rPr lang="en-US" sz="2000" b="1" dirty="0">
                <a:latin typeface="Arial" charset="0"/>
                <a:ea typeface="MS PGothic" charset="0"/>
              </a:rPr>
              <a:t>	a  |  b</a:t>
            </a:r>
            <a:br>
              <a:rPr lang="en-US" sz="2000" dirty="0"/>
            </a:br>
            <a:endParaRPr lang="en-US" sz="2000" dirty="0"/>
          </a:p>
          <a:p>
            <a:endParaRPr lang="en-US" sz="2000" dirty="0"/>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200</a:t>
            </a:fld>
            <a:endParaRPr lang="en-US"/>
          </a:p>
        </p:txBody>
      </p:sp>
    </p:spTree>
    <p:extLst>
      <p:ext uri="{BB962C8B-B14F-4D97-AF65-F5344CB8AC3E}">
        <p14:creationId xmlns:p14="http://schemas.microsoft.com/office/powerpoint/2010/main" val="1519628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Solvable CFL Problems</a:t>
            </a:r>
          </a:p>
        </p:txBody>
      </p:sp>
      <p:sp>
        <p:nvSpPr>
          <p:cNvPr id="3" name="Content Placeholder 2"/>
          <p:cNvSpPr>
            <a:spLocks noGrp="1"/>
          </p:cNvSpPr>
          <p:nvPr>
            <p:ph idx="1"/>
          </p:nvPr>
        </p:nvSpPr>
        <p:spPr/>
        <p:txBody>
          <a:bodyPr/>
          <a:lstStyle/>
          <a:p>
            <a:r>
              <a:rPr lang="en-US" sz="2800"/>
              <a:t>Let L be an arbitrary CFL generated by CFG G with start symbol S then the following are all decidable</a:t>
            </a:r>
          </a:p>
          <a:p>
            <a:pPr lvl="1"/>
            <a:r>
              <a:rPr lang="en-US" sz="2400"/>
              <a:t>Is w in L? 			Run CKY</a:t>
            </a:r>
            <a:br>
              <a:rPr lang="en-US" sz="2400"/>
            </a:br>
            <a:r>
              <a:rPr lang="en-US" sz="2400"/>
              <a:t>					If S in final cell then </a:t>
            </a:r>
            <a:r>
              <a:rPr lang="en-US" sz="2400" err="1"/>
              <a:t>w∈L</a:t>
            </a:r>
            <a:endParaRPr lang="en-US" sz="2400"/>
          </a:p>
          <a:p>
            <a:pPr lvl="1"/>
            <a:r>
              <a:rPr lang="en-US" sz="2400"/>
              <a:t>Is L empty (non-empty)?	Reduce G</a:t>
            </a:r>
            <a:br>
              <a:rPr lang="en-US" sz="2400"/>
            </a:br>
            <a:r>
              <a:rPr lang="en-US" sz="2400"/>
              <a:t>					If no rules left then empty</a:t>
            </a:r>
          </a:p>
          <a:p>
            <a:pPr lvl="1"/>
            <a:r>
              <a:rPr lang="en-US" sz="2400"/>
              <a:t>Is L finite (infinite)?		Reduce G</a:t>
            </a:r>
            <a:br>
              <a:rPr lang="en-US" sz="2400"/>
            </a:br>
            <a:r>
              <a:rPr lang="en-US" sz="2400"/>
              <a:t>					Run DFS(S) </a:t>
            </a:r>
            <a:br>
              <a:rPr lang="en-US" sz="2400"/>
            </a:br>
            <a:r>
              <a:rPr lang="en-US" sz="2400"/>
              <a:t>					If no loops then finite</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201</a:t>
            </a:fld>
            <a:endParaRPr lang="en-US"/>
          </a:p>
        </p:txBody>
      </p:sp>
    </p:spTree>
    <p:extLst>
      <p:ext uri="{BB962C8B-B14F-4D97-AF65-F5344CB8AC3E}">
        <p14:creationId xmlns:p14="http://schemas.microsoft.com/office/powerpoint/2010/main" val="68089138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MS PGothic" charset="0"/>
              </a:rPr>
              <a:t>Formalization of PDA</a:t>
            </a:r>
          </a:p>
        </p:txBody>
      </p:sp>
      <p:sp>
        <p:nvSpPr>
          <p:cNvPr id="121859" name="Content Placeholder 2"/>
          <p:cNvSpPr>
            <a:spLocks noGrp="1"/>
          </p:cNvSpPr>
          <p:nvPr>
            <p:ph idx="1"/>
          </p:nvPr>
        </p:nvSpPr>
        <p:spPr/>
        <p:txBody>
          <a:bodyPr/>
          <a:lstStyle/>
          <a:p>
            <a:r>
              <a:rPr lang="en-US" sz="2800" dirty="0">
                <a:latin typeface="Arial" charset="0"/>
                <a:ea typeface="MS PGothic" charset="0"/>
              </a:rPr>
              <a:t>A = (Q, </a:t>
            </a:r>
            <a:r>
              <a:rPr lang="en-US" sz="2800" dirty="0" err="1">
                <a:latin typeface="Arial" charset="0"/>
                <a:ea typeface="MS PGothic" charset="0"/>
              </a:rPr>
              <a:t>Σ</a:t>
            </a:r>
            <a:r>
              <a:rPr lang="en-US" sz="2800" dirty="0">
                <a:latin typeface="Arial" charset="0"/>
                <a:ea typeface="MS PGothic" charset="0"/>
              </a:rPr>
              <a:t>, </a:t>
            </a:r>
            <a:r>
              <a:rPr lang="en-US" sz="2800" dirty="0" err="1">
                <a:latin typeface="Arial" charset="0"/>
                <a:ea typeface="MS PGothic" charset="0"/>
              </a:rPr>
              <a:t>Γ</a:t>
            </a:r>
            <a:r>
              <a:rPr lang="en-US" sz="2800" dirty="0">
                <a:latin typeface="Arial" charset="0"/>
                <a:ea typeface="MS PGothic" charset="0"/>
              </a:rPr>
              <a:t>, </a:t>
            </a:r>
            <a:r>
              <a:rPr lang="en-US" sz="2800" dirty="0" err="1">
                <a:latin typeface="Arial" charset="0"/>
                <a:ea typeface="MS PGothic" charset="0"/>
              </a:rPr>
              <a:t>δ</a:t>
            </a:r>
            <a:r>
              <a:rPr lang="en-US" sz="2800" dirty="0">
                <a:latin typeface="Arial" charset="0"/>
                <a:ea typeface="MS PGothic" charset="0"/>
              </a:rPr>
              <a:t>, q</a:t>
            </a:r>
            <a:r>
              <a:rPr lang="en-US" sz="2800" baseline="-25000" dirty="0">
                <a:latin typeface="Arial" charset="0"/>
                <a:ea typeface="MS PGothic" charset="0"/>
              </a:rPr>
              <a:t>0</a:t>
            </a:r>
            <a:r>
              <a:rPr lang="en-US" sz="2800" dirty="0">
                <a:latin typeface="Arial" charset="0"/>
                <a:ea typeface="MS PGothic" charset="0"/>
              </a:rPr>
              <a:t>, Z</a:t>
            </a:r>
            <a:r>
              <a:rPr lang="en-US" sz="2800" baseline="-25000" dirty="0">
                <a:latin typeface="Arial" charset="0"/>
                <a:ea typeface="MS PGothic" charset="0"/>
              </a:rPr>
              <a:t>0</a:t>
            </a:r>
            <a:r>
              <a:rPr lang="en-US" sz="2800" dirty="0">
                <a:latin typeface="Arial" charset="0"/>
                <a:ea typeface="MS PGothic" charset="0"/>
              </a:rPr>
              <a:t>, F)</a:t>
            </a:r>
          </a:p>
          <a:p>
            <a:r>
              <a:rPr lang="en-US" sz="2800" dirty="0">
                <a:latin typeface="Arial" charset="0"/>
                <a:ea typeface="MS PGothic" charset="0"/>
              </a:rPr>
              <a:t>Q is finite set of states</a:t>
            </a:r>
          </a:p>
          <a:p>
            <a:r>
              <a:rPr lang="en-US" sz="2800" dirty="0" err="1">
                <a:latin typeface="Arial" charset="0"/>
                <a:ea typeface="MS PGothic" charset="0"/>
              </a:rPr>
              <a:t>Σ</a:t>
            </a:r>
            <a:r>
              <a:rPr lang="en-US" sz="2800" dirty="0">
                <a:latin typeface="Arial" charset="0"/>
                <a:ea typeface="MS PGothic" charset="0"/>
              </a:rPr>
              <a:t> is finite input alphabet</a:t>
            </a:r>
          </a:p>
          <a:p>
            <a:r>
              <a:rPr lang="en-US" sz="2800" dirty="0" err="1">
                <a:latin typeface="Arial" charset="0"/>
                <a:ea typeface="MS PGothic" charset="0"/>
              </a:rPr>
              <a:t>Γ</a:t>
            </a:r>
            <a:r>
              <a:rPr lang="en-US" sz="2800" dirty="0">
                <a:latin typeface="Arial" charset="0"/>
                <a:ea typeface="MS PGothic" charset="0"/>
              </a:rPr>
              <a:t> is finite set of stack symbols</a:t>
            </a:r>
          </a:p>
          <a:p>
            <a:r>
              <a:rPr lang="el-GR" sz="2800" dirty="0">
                <a:latin typeface="Arial" charset="0"/>
                <a:ea typeface="MS PGothic" charset="0"/>
              </a:rPr>
              <a:t>δ</a:t>
            </a:r>
            <a:r>
              <a:rPr lang="en-US" sz="2800" dirty="0">
                <a:latin typeface="Arial" charset="0"/>
                <a:ea typeface="MS PGothic" charset="0"/>
              </a:rPr>
              <a:t> : </a:t>
            </a:r>
            <a:r>
              <a:rPr lang="en-US" sz="2800" dirty="0" err="1">
                <a:latin typeface="Arial" charset="0"/>
                <a:ea typeface="MS PGothic" charset="0"/>
              </a:rPr>
              <a:t>Q×Σ</a:t>
            </a:r>
            <a:r>
              <a:rPr lang="en-US" sz="2800" baseline="-25000" dirty="0" err="1">
                <a:latin typeface="Arial" charset="0"/>
                <a:ea typeface="MS PGothic" charset="0"/>
              </a:rPr>
              <a:t>e</a:t>
            </a:r>
            <a:r>
              <a:rPr lang="en-US" sz="2800" dirty="0" err="1">
                <a:latin typeface="Arial" charset="0"/>
                <a:ea typeface="MS PGothic" charset="0"/>
              </a:rPr>
              <a:t>×Γ</a:t>
            </a:r>
            <a:r>
              <a:rPr lang="en-US" sz="2800" baseline="-25000" dirty="0" err="1">
                <a:latin typeface="Arial" charset="0"/>
                <a:ea typeface="MS PGothic" charset="0"/>
              </a:rPr>
              <a:t>e</a:t>
            </a:r>
            <a:r>
              <a:rPr lang="en-US" sz="2800" dirty="0">
                <a:latin typeface="Arial" charset="0"/>
                <a:ea typeface="MS PGothic" charset="0"/>
              </a:rPr>
              <a:t> → 2</a:t>
            </a:r>
            <a:r>
              <a:rPr lang="en-US" sz="2800" baseline="30000" dirty="0">
                <a:latin typeface="Arial" charset="0"/>
                <a:ea typeface="MS PGothic" charset="0"/>
              </a:rPr>
              <a:t>Q×Γ*</a:t>
            </a:r>
            <a:r>
              <a:rPr lang="en-US" sz="2800" dirty="0">
                <a:latin typeface="Arial" charset="0"/>
                <a:ea typeface="MS PGothic" charset="0"/>
              </a:rPr>
              <a:t> is transition function</a:t>
            </a:r>
          </a:p>
          <a:p>
            <a:pPr lvl="1"/>
            <a:r>
              <a:rPr lang="en-US" sz="2400" dirty="0">
                <a:latin typeface="Arial" charset="0"/>
                <a:ea typeface="MS PGothic" charset="0"/>
              </a:rPr>
              <a:t>Note: Can limit stack push to </a:t>
            </a:r>
            <a:r>
              <a:rPr lang="en-US" sz="2400" dirty="0" err="1">
                <a:latin typeface="Arial" charset="0"/>
                <a:ea typeface="MS PGothic" charset="0"/>
              </a:rPr>
              <a:t>Γ</a:t>
            </a:r>
            <a:r>
              <a:rPr lang="en-US" sz="2400" baseline="-25000" dirty="0" err="1">
                <a:latin typeface="Arial" charset="0"/>
                <a:ea typeface="MS PGothic" charset="0"/>
              </a:rPr>
              <a:t>e</a:t>
            </a:r>
            <a:r>
              <a:rPr lang="en-US" sz="2400" dirty="0">
                <a:latin typeface="Arial" charset="0"/>
                <a:ea typeface="MS PGothic" charset="0"/>
              </a:rPr>
              <a:t> but it’s equivalent!!</a:t>
            </a:r>
          </a:p>
          <a:p>
            <a:r>
              <a:rPr lang="en-US" sz="2800" dirty="0">
                <a:latin typeface="Arial" charset="0"/>
                <a:ea typeface="MS PGothic" charset="0"/>
              </a:rPr>
              <a:t>Z</a:t>
            </a:r>
            <a:r>
              <a:rPr lang="en-US" sz="2800" baseline="-25000" dirty="0">
                <a:latin typeface="Arial" charset="0"/>
                <a:ea typeface="MS PGothic" charset="0"/>
              </a:rPr>
              <a:t>0</a:t>
            </a:r>
            <a:r>
              <a:rPr lang="en-US" sz="2800" dirty="0">
                <a:latin typeface="Arial" charset="0"/>
                <a:ea typeface="MS PGothic" charset="0"/>
              </a:rPr>
              <a:t> ∈ </a:t>
            </a:r>
            <a:r>
              <a:rPr lang="en-US" sz="2800" dirty="0" err="1">
                <a:latin typeface="Arial" charset="0"/>
                <a:ea typeface="MS PGothic" charset="0"/>
              </a:rPr>
              <a:t>Γ</a:t>
            </a:r>
            <a:r>
              <a:rPr lang="en-US" sz="2800" dirty="0">
                <a:latin typeface="Arial" charset="0"/>
                <a:ea typeface="MS PGothic" charset="0"/>
              </a:rPr>
              <a:t> is an optional initial symbol on stack</a:t>
            </a:r>
          </a:p>
          <a:p>
            <a:r>
              <a:rPr lang="en-US" sz="2800" dirty="0">
                <a:latin typeface="Arial" charset="0"/>
                <a:ea typeface="MS PGothic" charset="0"/>
              </a:rPr>
              <a:t>F ⊆ Q is final set of states and can be omitted for some notions of a PDA</a:t>
            </a:r>
          </a:p>
        </p:txBody>
      </p:sp>
      <p:sp>
        <p:nvSpPr>
          <p:cNvPr id="1218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7DD753F-3321-A346-970F-A802F55EAED7}" type="datetime1">
              <a:rPr lang="en-US" smtClean="0"/>
              <a:t>11/27/18</a:t>
            </a:fld>
            <a:endParaRPr lang="en-US"/>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18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2A852-D9A2-5344-9DE2-5833599C48F5}" type="slidenum">
              <a:rPr lang="en-US"/>
              <a:pPr/>
              <a:t>202</a:t>
            </a:fld>
            <a:endParaRPr lang="en-US"/>
          </a:p>
        </p:txBody>
      </p:sp>
    </p:spTree>
    <p:extLst>
      <p:ext uri="{BB962C8B-B14F-4D97-AF65-F5344CB8AC3E}">
        <p14:creationId xmlns:p14="http://schemas.microsoft.com/office/powerpoint/2010/main" val="10083477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atin typeface="Arial" charset="0"/>
                <a:ea typeface="MS PGothic" charset="0"/>
              </a:rPr>
              <a:t>Notion of ID for PDA</a:t>
            </a:r>
          </a:p>
        </p:txBody>
      </p:sp>
      <p:sp>
        <p:nvSpPr>
          <p:cNvPr id="122883" name="Content Placeholder 2"/>
          <p:cNvSpPr>
            <a:spLocks noGrp="1"/>
          </p:cNvSpPr>
          <p:nvPr>
            <p:ph idx="1"/>
          </p:nvPr>
        </p:nvSpPr>
        <p:spPr/>
        <p:txBody>
          <a:bodyPr/>
          <a:lstStyle/>
          <a:p>
            <a:r>
              <a:rPr lang="en-US" sz="2800">
                <a:latin typeface="Arial" charset="0"/>
                <a:ea typeface="MS PGothic" charset="0"/>
              </a:rPr>
              <a:t>An instantaneous description for a PDA is</a:t>
            </a:r>
            <a:br>
              <a:rPr lang="en-US" sz="2800">
                <a:latin typeface="Arial" charset="0"/>
                <a:ea typeface="MS PGothic" charset="0"/>
              </a:rPr>
            </a:br>
            <a:r>
              <a:rPr lang="en-US" sz="2800">
                <a:latin typeface="Arial" charset="0"/>
                <a:ea typeface="MS PGothic" charset="0"/>
              </a:rPr>
              <a:t>[q, w, </a:t>
            </a:r>
            <a:r>
              <a:rPr lang="en-US" sz="2800" err="1">
                <a:latin typeface="Arial" charset="0"/>
                <a:ea typeface="MS PGothic" charset="0"/>
              </a:rPr>
              <a:t>γ</a:t>
            </a:r>
            <a:r>
              <a:rPr lang="en-US" sz="2800">
                <a:latin typeface="Arial" charset="0"/>
                <a:ea typeface="MS PGothic" charset="0"/>
              </a:rPr>
              <a:t>] where </a:t>
            </a:r>
          </a:p>
          <a:p>
            <a:pPr lvl="1"/>
            <a:r>
              <a:rPr lang="en-US" sz="2400">
                <a:latin typeface="Arial" charset="0"/>
                <a:ea typeface="MS PGothic" charset="0"/>
              </a:rPr>
              <a:t>q is current state</a:t>
            </a:r>
          </a:p>
          <a:p>
            <a:pPr lvl="1"/>
            <a:r>
              <a:rPr lang="en-US" sz="2400">
                <a:latin typeface="Arial" charset="0"/>
                <a:ea typeface="MS PGothic" charset="0"/>
              </a:rPr>
              <a:t>w is remaining input </a:t>
            </a:r>
          </a:p>
          <a:p>
            <a:pPr lvl="1"/>
            <a:r>
              <a:rPr lang="en-US" sz="2400" err="1">
                <a:latin typeface="Arial" charset="0"/>
                <a:ea typeface="MS PGothic" charset="0"/>
              </a:rPr>
              <a:t>γ</a:t>
            </a:r>
            <a:r>
              <a:rPr lang="en-US" sz="2400">
                <a:latin typeface="Arial" charset="0"/>
                <a:ea typeface="MS PGothic" charset="0"/>
              </a:rPr>
              <a:t> is contents of stack (leftmost symbol is top) </a:t>
            </a:r>
          </a:p>
          <a:p>
            <a:r>
              <a:rPr lang="en-US" sz="2800">
                <a:latin typeface="Arial" charset="0"/>
                <a:ea typeface="MS PGothic" charset="0"/>
              </a:rPr>
              <a:t>Single step derivation is defined by</a:t>
            </a:r>
          </a:p>
          <a:p>
            <a:pPr lvl="1"/>
            <a:r>
              <a:rPr lang="en-US" sz="2400">
                <a:latin typeface="Arial" charset="0"/>
                <a:ea typeface="MS PGothic" charset="0"/>
              </a:rPr>
              <a:t>[</a:t>
            </a:r>
            <a:r>
              <a:rPr lang="en-US" sz="2400" err="1">
                <a:latin typeface="Arial" charset="0"/>
                <a:ea typeface="MS PGothic" charset="0"/>
              </a:rPr>
              <a:t>q,ax,Z</a:t>
            </a:r>
            <a:r>
              <a:rPr lang="en-US" sz="2400">
                <a:latin typeface="Arial" charset="0"/>
                <a:ea typeface="MS PGothic" charset="0"/>
              </a:rPr>
              <a:t>α] |— [</a:t>
            </a:r>
            <a:r>
              <a:rPr lang="en-US" sz="2400" err="1">
                <a:latin typeface="Arial" charset="0"/>
                <a:ea typeface="MS PGothic" charset="0"/>
              </a:rPr>
              <a:t>p,x</a:t>
            </a:r>
            <a:r>
              <a:rPr lang="en-US" sz="2400">
                <a:latin typeface="Arial" charset="0"/>
                <a:ea typeface="MS PGothic" charset="0"/>
              </a:rPr>
              <a:t>,βα] if </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q,a,Z</a:t>
            </a:r>
            <a:r>
              <a:rPr lang="en-US" sz="2400">
                <a:latin typeface="Arial" charset="0"/>
                <a:ea typeface="MS PGothic" charset="0"/>
              </a:rPr>
              <a:t>) contains (p,β)</a:t>
            </a:r>
          </a:p>
          <a:p>
            <a:r>
              <a:rPr lang="en-US" sz="2800">
                <a:latin typeface="Arial" charset="0"/>
                <a:ea typeface="MS PGothic" charset="0"/>
              </a:rPr>
              <a:t>Multistep derivation (|—*) is reflexive transitive closure of single step.</a:t>
            </a:r>
          </a:p>
        </p:txBody>
      </p:sp>
      <p:sp>
        <p:nvSpPr>
          <p:cNvPr id="1228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8ECEA-8982-544B-945F-42B034C8AB32}" type="datetime1">
              <a:rPr lang="en-US" smtClean="0"/>
              <a:t>11/27/18</a:t>
            </a:fld>
            <a:endParaRPr lang="en-US"/>
          </a:p>
        </p:txBody>
      </p:sp>
      <p:sp>
        <p:nvSpPr>
          <p:cNvPr id="1228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8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6022E8-FBF5-DE4C-8D41-C23A726753AF}" type="slidenum">
              <a:rPr lang="en-US"/>
              <a:pPr/>
              <a:t>203</a:t>
            </a:fld>
            <a:endParaRPr lang="en-US"/>
          </a:p>
        </p:txBody>
      </p:sp>
    </p:spTree>
    <p:extLst>
      <p:ext uri="{BB962C8B-B14F-4D97-AF65-F5344CB8AC3E}">
        <p14:creationId xmlns:p14="http://schemas.microsoft.com/office/powerpoint/2010/main" val="15069572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00" y="274638"/>
            <a:ext cx="8458200" cy="1143000"/>
          </a:xfrm>
        </p:spPr>
        <p:txBody>
          <a:bodyPr/>
          <a:lstStyle/>
          <a:p>
            <a:r>
              <a:rPr lang="en-US">
                <a:latin typeface="Arial" charset="0"/>
                <a:ea typeface="MS PGothic" charset="0"/>
              </a:rPr>
              <a:t>Language Recognized by PDA</a:t>
            </a:r>
          </a:p>
        </p:txBody>
      </p:sp>
      <p:sp>
        <p:nvSpPr>
          <p:cNvPr id="123907" name="Content Placeholder 2"/>
          <p:cNvSpPr>
            <a:spLocks noGrp="1"/>
          </p:cNvSpPr>
          <p:nvPr>
            <p:ph idx="1"/>
          </p:nvPr>
        </p:nvSpPr>
        <p:spPr/>
        <p:txBody>
          <a:bodyPr/>
          <a:lstStyle/>
          <a:p>
            <a:r>
              <a:rPr lang="en-US">
                <a:latin typeface="Arial" charset="0"/>
                <a:ea typeface="MS PGothic" charset="0"/>
              </a:rPr>
              <a:t>Given A = (Q, </a:t>
            </a:r>
            <a:r>
              <a:rPr lang="en-US" err="1">
                <a:latin typeface="Arial" charset="0"/>
                <a:ea typeface="MS PGothic" charset="0"/>
              </a:rPr>
              <a:t>Σ</a:t>
            </a:r>
            <a:r>
              <a:rPr lang="en-US">
                <a:latin typeface="Arial" charset="0"/>
                <a:ea typeface="MS PGothic" charset="0"/>
              </a:rPr>
              <a:t>, </a:t>
            </a:r>
            <a:r>
              <a:rPr lang="en-US" err="1">
                <a:latin typeface="Arial" charset="0"/>
                <a:ea typeface="MS PGothic" charset="0"/>
              </a:rPr>
              <a:t>Γ</a:t>
            </a:r>
            <a:r>
              <a:rPr lang="en-US">
                <a:latin typeface="Arial" charset="0"/>
                <a:ea typeface="MS PGothic" charset="0"/>
              </a:rPr>
              <a:t>, </a:t>
            </a:r>
            <a:r>
              <a:rPr lang="en-US" err="1">
                <a:latin typeface="Arial" charset="0"/>
                <a:ea typeface="MS PGothic" charset="0"/>
              </a:rPr>
              <a:t>δ</a:t>
            </a:r>
            <a:r>
              <a:rPr lang="en-US">
                <a:latin typeface="Arial" charset="0"/>
                <a:ea typeface="MS PGothic" charset="0"/>
              </a:rPr>
              <a:t>, q</a:t>
            </a:r>
            <a:r>
              <a:rPr lang="en-US" baseline="-25000">
                <a:latin typeface="Arial" charset="0"/>
                <a:ea typeface="MS PGothic" charset="0"/>
              </a:rPr>
              <a:t>0</a:t>
            </a:r>
            <a:r>
              <a:rPr lang="en-US">
                <a:latin typeface="Arial" charset="0"/>
                <a:ea typeface="MS PGothic" charset="0"/>
              </a:rPr>
              <a:t>, Z</a:t>
            </a:r>
            <a:r>
              <a:rPr lang="en-US" baseline="-25000">
                <a:latin typeface="Arial" charset="0"/>
                <a:ea typeface="MS PGothic" charset="0"/>
              </a:rPr>
              <a:t>0</a:t>
            </a:r>
            <a:r>
              <a:rPr lang="en-US">
                <a:latin typeface="Arial" charset="0"/>
                <a:ea typeface="MS PGothic" charset="0"/>
              </a:rPr>
              <a:t>, F)</a:t>
            </a:r>
            <a:br>
              <a:rPr lang="en-US">
                <a:latin typeface="Arial" charset="0"/>
                <a:ea typeface="MS PGothic" charset="0"/>
              </a:rPr>
            </a:br>
            <a:r>
              <a:rPr lang="en-US">
                <a:latin typeface="Arial" charset="0"/>
                <a:ea typeface="MS PGothic" charset="0"/>
              </a:rPr>
              <a:t>there are three senses of recognition</a:t>
            </a:r>
          </a:p>
          <a:p>
            <a:r>
              <a:rPr lang="en-US">
                <a:latin typeface="Arial" charset="0"/>
                <a:ea typeface="MS PGothic" charset="0"/>
              </a:rPr>
              <a:t>By final state </a:t>
            </a:r>
            <a:br>
              <a:rPr lang="en-US">
                <a:latin typeface="Arial" charset="0"/>
                <a:ea typeface="MS PGothic" charset="0"/>
              </a:rPr>
            </a:br>
            <a:r>
              <a:rPr lang="en-US">
                <a:latin typeface="Arial" charset="0"/>
                <a:ea typeface="MS PGothic" charset="0"/>
              </a:rPr>
              <a:t>L(A)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a:t>
            </a:r>
            <a:r>
              <a:rPr lang="en-US">
                <a:latin typeface="Arial" charset="0"/>
                <a:ea typeface="MS PGothic" charset="0"/>
              </a:rPr>
              <a:t>,β]}, where </a:t>
            </a:r>
            <a:r>
              <a:rPr lang="en-US" err="1">
                <a:latin typeface="Arial" charset="0"/>
                <a:ea typeface="MS PGothic" charset="0"/>
              </a:rPr>
              <a:t>f∈F</a:t>
            </a:r>
            <a:endParaRPr lang="en-US">
              <a:latin typeface="Arial" charset="0"/>
              <a:ea typeface="MS PGothic" charset="0"/>
            </a:endParaRPr>
          </a:p>
          <a:p>
            <a:r>
              <a:rPr lang="en-US">
                <a:latin typeface="Arial" charset="0"/>
                <a:ea typeface="MS PGothic" charset="0"/>
              </a:rPr>
              <a:t>By empty stack</a:t>
            </a:r>
            <a:br>
              <a:rPr lang="en-US">
                <a:latin typeface="Arial" charset="0"/>
                <a:ea typeface="MS PGothic" charset="0"/>
              </a:rPr>
            </a:br>
            <a:r>
              <a:rPr lang="en-US">
                <a:latin typeface="Arial" charset="0"/>
                <a:ea typeface="MS PGothic" charset="0"/>
              </a:rPr>
              <a:t>N(A)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q,λ,λ</a:t>
            </a:r>
            <a:r>
              <a:rPr lang="en-US">
                <a:latin typeface="Arial" charset="0"/>
                <a:ea typeface="MS PGothic" charset="0"/>
              </a:rPr>
              <a:t>]} </a:t>
            </a:r>
          </a:p>
          <a:p>
            <a:r>
              <a:rPr lang="en-US">
                <a:latin typeface="Arial" charset="0"/>
                <a:ea typeface="MS PGothic" charset="0"/>
              </a:rPr>
              <a:t>By empty stack and final state </a:t>
            </a:r>
            <a:br>
              <a:rPr lang="en-US">
                <a:latin typeface="Arial" charset="0"/>
                <a:ea typeface="MS PGothic" charset="0"/>
              </a:rPr>
            </a:br>
            <a:r>
              <a:rPr lang="en-US">
                <a:latin typeface="Arial" charset="0"/>
                <a:ea typeface="MS PGothic" charset="0"/>
              </a:rPr>
              <a:t>E(A)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f,λ,λ</a:t>
            </a:r>
            <a:r>
              <a:rPr lang="en-US">
                <a:latin typeface="Arial" charset="0"/>
                <a:ea typeface="MS PGothic" charset="0"/>
              </a:rPr>
              <a:t>]}, where </a:t>
            </a:r>
            <a:r>
              <a:rPr lang="en-US" err="1">
                <a:latin typeface="Arial" charset="0"/>
                <a:ea typeface="MS PGothic" charset="0"/>
              </a:rPr>
              <a:t>f∈F</a:t>
            </a:r>
            <a:endParaRPr lang="en-US">
              <a:latin typeface="Arial" charset="0"/>
              <a:ea typeface="MS PGothic" charset="0"/>
            </a:endParaRPr>
          </a:p>
        </p:txBody>
      </p:sp>
      <p:sp>
        <p:nvSpPr>
          <p:cNvPr id="123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EB81E3-6160-F343-BB8A-09AC29C52869}" type="datetime1">
              <a:rPr lang="en-US" smtClean="0"/>
              <a:t>11/27/18</a:t>
            </a:fld>
            <a:endParaRPr lang="en-US"/>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39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E2273-8858-A242-ACB2-7824465A5DE2}" type="slidenum">
              <a:rPr lang="en-US"/>
              <a:pPr/>
              <a:t>204</a:t>
            </a:fld>
            <a:endParaRPr lang="en-US"/>
          </a:p>
        </p:txBody>
      </p:sp>
    </p:spTree>
    <p:extLst>
      <p:ext uri="{BB962C8B-B14F-4D97-AF65-F5344CB8AC3E}">
        <p14:creationId xmlns:p14="http://schemas.microsoft.com/office/powerpoint/2010/main" val="89058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atin typeface="Arial" charset="0"/>
                <a:ea typeface="MS PGothic" charset="0"/>
              </a:rPr>
              <a:t>Top Down Parsing by PDA</a:t>
            </a:r>
          </a:p>
        </p:txBody>
      </p:sp>
      <p:sp>
        <p:nvSpPr>
          <p:cNvPr id="124931" name="Content Placeholder 2"/>
          <p:cNvSpPr>
            <a:spLocks noGrp="1"/>
          </p:cNvSpPr>
          <p:nvPr>
            <p:ph idx="1"/>
          </p:nvPr>
        </p:nvSpPr>
        <p:spPr/>
        <p:txBody>
          <a:bodyPr/>
          <a:lstStyle/>
          <a:p>
            <a:r>
              <a:rPr lang="en-US" dirty="0">
                <a:latin typeface="Arial" charset="0"/>
                <a:ea typeface="MS PGothic" charset="0"/>
              </a:rPr>
              <a:t>Given G = (V, </a:t>
            </a:r>
            <a:r>
              <a:rPr lang="en-US" dirty="0" err="1">
                <a:latin typeface="Arial" charset="0"/>
                <a:ea typeface="MS PGothic" charset="0"/>
              </a:rPr>
              <a:t>Σ</a:t>
            </a:r>
            <a:r>
              <a:rPr lang="en-US" dirty="0">
                <a:latin typeface="Arial" charset="0"/>
                <a:ea typeface="MS PGothic" charset="0"/>
              </a:rPr>
              <a:t>, R, S), define </a:t>
            </a:r>
            <a:br>
              <a:rPr lang="en-US" dirty="0">
                <a:latin typeface="Arial" charset="0"/>
                <a:ea typeface="MS PGothic" charset="0"/>
              </a:rPr>
            </a:br>
            <a:r>
              <a:rPr lang="en-US" dirty="0">
                <a:latin typeface="Arial" charset="0"/>
                <a:ea typeface="MS PGothic" charset="0"/>
              </a:rPr>
              <a:t>A = ({q}, </a:t>
            </a:r>
            <a:r>
              <a:rPr lang="en-US" dirty="0" err="1">
                <a:latin typeface="Arial" charset="0"/>
                <a:ea typeface="MS PGothic" charset="0"/>
              </a:rPr>
              <a:t>Σ</a:t>
            </a:r>
            <a:r>
              <a:rPr lang="en-US" dirty="0">
                <a:latin typeface="Arial" charset="0"/>
                <a:ea typeface="MS PGothic" charset="0"/>
              </a:rPr>
              <a:t>, Σ∪V, </a:t>
            </a:r>
            <a:r>
              <a:rPr lang="en-US" dirty="0" err="1">
                <a:latin typeface="Arial" charset="0"/>
                <a:ea typeface="MS PGothic" charset="0"/>
              </a:rPr>
              <a:t>δ</a:t>
            </a:r>
            <a:r>
              <a:rPr lang="en-US" dirty="0">
                <a:latin typeface="Arial" charset="0"/>
                <a:ea typeface="MS PGothic" charset="0"/>
              </a:rPr>
              <a:t>, q, S, </a:t>
            </a:r>
            <a:r>
              <a:rPr lang="en-US" dirty="0" err="1">
                <a:latin typeface="Arial" charset="0"/>
                <a:ea typeface="MS PGothic" charset="0"/>
              </a:rPr>
              <a:t>ϕ</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q,a,a</a:t>
            </a:r>
            <a:r>
              <a:rPr lang="en-US" dirty="0">
                <a:latin typeface="Arial" charset="0"/>
                <a:ea typeface="MS PGothic" charset="0"/>
              </a:rPr>
              <a:t>) = {(</a:t>
            </a:r>
            <a:r>
              <a:rPr lang="en-US" dirty="0" err="1">
                <a:latin typeface="Arial" charset="0"/>
                <a:ea typeface="MS PGothic" charset="0"/>
              </a:rPr>
              <a:t>q,λ</a:t>
            </a:r>
            <a:r>
              <a:rPr lang="en-US" dirty="0">
                <a:latin typeface="Arial" charset="0"/>
                <a:ea typeface="MS PGothic" charset="0"/>
              </a:rPr>
              <a:t>)} for all a ∈ </a:t>
            </a:r>
            <a:r>
              <a:rPr lang="en-US" dirty="0" err="1">
                <a:latin typeface="Arial" charset="0"/>
                <a:ea typeface="MS PGothic" charset="0"/>
              </a:rPr>
              <a:t>Σ</a:t>
            </a:r>
            <a:endParaRPr lang="en-US" dirty="0">
              <a:latin typeface="Arial" charset="0"/>
              <a:ea typeface="MS PGothic" charset="0"/>
            </a:endParaRP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a:t>
            </a:r>
            <a:r>
              <a:rPr lang="en-US" dirty="0">
                <a:latin typeface="Arial" charset="0"/>
                <a:ea typeface="MS PGothic" charset="0"/>
              </a:rPr>
              <a:t>) = {(q,α) |  A → α ∈ R (guess) }</a:t>
            </a:r>
          </a:p>
          <a:p>
            <a:r>
              <a:rPr lang="en-US" dirty="0">
                <a:latin typeface="Arial" charset="0"/>
                <a:ea typeface="MS PGothic" charset="0"/>
              </a:rPr>
              <a:t>N(A) = </a:t>
            </a:r>
            <a:r>
              <a:rPr lang="en-US" altLang="ja-JP" i="1" dirty="0">
                <a:latin typeface="Gigi" charset="0"/>
                <a:ea typeface="MS PGothic" charset="0"/>
                <a:sym typeface="Symbol" charset="0"/>
              </a:rPr>
              <a:t>L</a:t>
            </a:r>
            <a:r>
              <a:rPr lang="en-US" dirty="0">
                <a:latin typeface="Arial" charset="0"/>
                <a:ea typeface="MS PGothic" charset="0"/>
              </a:rPr>
              <a:t>(G)</a:t>
            </a:r>
          </a:p>
          <a:p>
            <a:endParaRPr lang="en-US" dirty="0">
              <a:latin typeface="Arial" charset="0"/>
              <a:ea typeface="MS PGothic" charset="0"/>
            </a:endParaRPr>
          </a:p>
          <a:p>
            <a:r>
              <a:rPr lang="en-US" dirty="0">
                <a:latin typeface="Arial" charset="0"/>
                <a:ea typeface="MS PGothic" charset="0"/>
              </a:rPr>
              <a:t>Give just one state, this is essentially stateless, except for stack</a:t>
            </a:r>
          </a:p>
        </p:txBody>
      </p:sp>
      <p:sp>
        <p:nvSpPr>
          <p:cNvPr id="124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A706EB-661C-3448-B883-76021A5F085F}" type="datetime1">
              <a:rPr lang="en-US" smtClean="0"/>
              <a:t>11/27/18</a:t>
            </a:fld>
            <a:endParaRPr lang="en-US"/>
          </a:p>
        </p:txBody>
      </p:sp>
      <p:sp>
        <p:nvSpPr>
          <p:cNvPr id="124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4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C239A4-98C7-0544-A541-7B9D6343D342}" type="slidenum">
              <a:rPr lang="en-US"/>
              <a:pPr/>
              <a:t>205</a:t>
            </a:fld>
            <a:endParaRPr lang="en-US"/>
          </a:p>
        </p:txBody>
      </p:sp>
    </p:spTree>
    <p:extLst>
      <p:ext uri="{BB962C8B-B14F-4D97-AF65-F5344CB8AC3E}">
        <p14:creationId xmlns:p14="http://schemas.microsoft.com/office/powerpoint/2010/main" val="1504350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atin typeface="Arial" charset="0"/>
                <a:ea typeface="MS PGothic" charset="0"/>
              </a:rPr>
              <a:t>Top Down Parsing by PDA</a:t>
            </a:r>
          </a:p>
        </p:txBody>
      </p:sp>
      <p:sp>
        <p:nvSpPr>
          <p:cNvPr id="125955" name="Content Placeholder 2"/>
          <p:cNvSpPr>
            <a:spLocks noGrp="1"/>
          </p:cNvSpPr>
          <p:nvPr>
            <p:ph idx="1"/>
          </p:nvPr>
        </p:nvSpPr>
        <p:spPr/>
        <p:txBody>
          <a:bodyPr/>
          <a:lstStyle/>
          <a:p>
            <a:pPr marL="0" indent="0" eaLnBrk="1" hangingPunct="1">
              <a:buFontTx/>
              <a:buNone/>
            </a:pPr>
            <a:r>
              <a:rPr lang="en-US" sz="2800" dirty="0">
                <a:solidFill>
                  <a:srgbClr val="0000FF"/>
                </a:solidFill>
                <a:latin typeface="Arial" charset="0"/>
                <a:ea typeface="MS PGothic" charset="0"/>
              </a:rPr>
              <a:t>E </a:t>
            </a:r>
            <a:r>
              <a:rPr lang="en-US" sz="2800" dirty="0">
                <a:solidFill>
                  <a:srgbClr val="0000FF"/>
                </a:solidFill>
                <a:latin typeface="Arial" charset="0"/>
                <a:ea typeface="MS PGothic" charset="0"/>
                <a:sym typeface="Wingdings" charset="0"/>
              </a:rPr>
              <a:t> E + T | T</a:t>
            </a:r>
          </a:p>
          <a:p>
            <a:pPr marL="0" indent="0" eaLnBrk="1" hangingPunct="1">
              <a:buFontTx/>
              <a:buNone/>
            </a:pPr>
            <a:r>
              <a:rPr lang="en-US" sz="2800" dirty="0">
                <a:solidFill>
                  <a:srgbClr val="0000FF"/>
                </a:solidFill>
                <a:latin typeface="Arial" charset="0"/>
                <a:ea typeface="MS PGothic" charset="0"/>
              </a:rPr>
              <a:t>T </a:t>
            </a:r>
            <a:r>
              <a:rPr lang="en-US" sz="2800" dirty="0">
                <a:solidFill>
                  <a:srgbClr val="0000FF"/>
                </a:solidFill>
                <a:latin typeface="Arial" charset="0"/>
                <a:ea typeface="MS PGothic" charset="0"/>
                <a:sym typeface="Wingdings" charset="0"/>
              </a:rPr>
              <a:t> T * F | F </a:t>
            </a:r>
          </a:p>
          <a:p>
            <a:pPr marL="0" indent="0" eaLnBrk="1" hangingPunct="1">
              <a:buFontTx/>
              <a:buNone/>
            </a:pPr>
            <a:r>
              <a:rPr lang="en-US" sz="2800" dirty="0">
                <a:solidFill>
                  <a:srgbClr val="0000FF"/>
                </a:solidFill>
                <a:latin typeface="Arial" charset="0"/>
                <a:ea typeface="MS PGothic" charset="0"/>
              </a:rPr>
              <a:t>F </a:t>
            </a:r>
            <a:r>
              <a:rPr lang="en-US" sz="2800" dirty="0">
                <a:solidFill>
                  <a:srgbClr val="0000FF"/>
                </a:solidFill>
                <a:latin typeface="Arial" charset="0"/>
                <a:ea typeface="MS PGothic" charset="0"/>
                <a:sym typeface="Wingdings" charset="0"/>
              </a:rPr>
              <a:t> (E) | </a:t>
            </a:r>
            <a:r>
              <a:rPr lang="en-US" sz="2800" dirty="0" err="1">
                <a:solidFill>
                  <a:srgbClr val="0000FF"/>
                </a:solidFill>
                <a:latin typeface="Arial" charset="0"/>
                <a:ea typeface="MS PGothic" charset="0"/>
                <a:sym typeface="Wingdings" charset="0"/>
              </a:rPr>
              <a:t>Int</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q,Int,Int</a:t>
            </a:r>
            <a:r>
              <a:rPr lang="en-US" sz="2800" dirty="0">
                <a:latin typeface="Arial" charset="0"/>
                <a:ea typeface="MS PGothic" charset="0"/>
              </a:rPr>
              <a:t>)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q,λ,E</a:t>
            </a:r>
            <a:r>
              <a:rPr lang="en-US" sz="2800" dirty="0">
                <a:latin typeface="Arial" charset="0"/>
                <a:ea typeface="MS PGothic" charset="0"/>
              </a:rPr>
              <a:t>) = {(</a:t>
            </a:r>
            <a:r>
              <a:rPr lang="en-US" sz="2800" dirty="0" err="1">
                <a:latin typeface="Arial" charset="0"/>
                <a:ea typeface="MS PGothic" charset="0"/>
              </a:rPr>
              <a:t>q,E+T</a:t>
            </a:r>
            <a:r>
              <a:rPr lang="en-US" sz="2800" dirty="0">
                <a:latin typeface="Arial" charset="0"/>
                <a:ea typeface="MS PGothic" charset="0"/>
              </a:rPr>
              <a:t>), (</a:t>
            </a:r>
            <a:r>
              <a:rPr lang="en-US" sz="2800" dirty="0" err="1">
                <a:latin typeface="Arial" charset="0"/>
                <a:ea typeface="MS PGothic" charset="0"/>
              </a:rPr>
              <a:t>q,T</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q,λ,T</a:t>
            </a:r>
            <a:r>
              <a:rPr lang="en-US" sz="2800" dirty="0">
                <a:latin typeface="Arial" charset="0"/>
                <a:ea typeface="MS PGothic" charset="0"/>
              </a:rPr>
              <a:t>) = {(</a:t>
            </a:r>
            <a:r>
              <a:rPr lang="en-US" sz="2800" dirty="0" err="1">
                <a:latin typeface="Arial" charset="0"/>
                <a:ea typeface="MS PGothic" charset="0"/>
              </a:rPr>
              <a:t>q,T</a:t>
            </a:r>
            <a:r>
              <a:rPr lang="en-US" sz="2800" dirty="0">
                <a:latin typeface="Arial" charset="0"/>
                <a:ea typeface="MS PGothic" charset="0"/>
              </a:rPr>
              <a:t>*F), (</a:t>
            </a:r>
            <a:r>
              <a:rPr lang="en-US" sz="2800" dirty="0" err="1">
                <a:latin typeface="Arial" charset="0"/>
                <a:ea typeface="MS PGothic" charset="0"/>
              </a:rPr>
              <a:t>q,F</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q,λ,F</a:t>
            </a:r>
            <a:r>
              <a:rPr lang="en-US" sz="2800" dirty="0">
                <a:latin typeface="Arial" charset="0"/>
                <a:ea typeface="MS PGothic" charset="0"/>
              </a:rPr>
              <a:t>) = {(q,(E)), (</a:t>
            </a:r>
            <a:r>
              <a:rPr lang="en-US" sz="2800" dirty="0" err="1">
                <a:latin typeface="Arial" charset="0"/>
                <a:ea typeface="MS PGothic" charset="0"/>
              </a:rPr>
              <a:t>q,Int</a:t>
            </a:r>
            <a:r>
              <a:rPr lang="en-US" sz="2800" dirty="0">
                <a:latin typeface="Arial" charset="0"/>
                <a:ea typeface="MS PGothic" charset="0"/>
              </a:rPr>
              <a:t>)}</a:t>
            </a: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59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4D48C2-FDBB-3143-BCC6-75FDB33B7E30}" type="datetime1">
              <a:rPr lang="en-US" smtClean="0"/>
              <a:t>11/27/18</a:t>
            </a:fld>
            <a:endParaRPr lang="en-US"/>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59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9A180A-14DC-104E-B507-012B5BE3C148}" type="slidenum">
              <a:rPr lang="en-US"/>
              <a:pPr/>
              <a:t>206</a:t>
            </a:fld>
            <a:endParaRPr lang="en-US"/>
          </a:p>
        </p:txBody>
      </p:sp>
    </p:spTree>
    <p:extLst>
      <p:ext uri="{BB962C8B-B14F-4D97-AF65-F5344CB8AC3E}">
        <p14:creationId xmlns:p14="http://schemas.microsoft.com/office/powerpoint/2010/main" val="41296662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atin typeface="Arial" charset="0"/>
                <a:ea typeface="MS PGothic" charset="0"/>
              </a:rPr>
              <a:t>Bottom Up Parsing by PDA</a:t>
            </a:r>
          </a:p>
        </p:txBody>
      </p:sp>
      <p:sp>
        <p:nvSpPr>
          <p:cNvPr id="126979" name="Content Placeholder 2"/>
          <p:cNvSpPr>
            <a:spLocks noGrp="1"/>
          </p:cNvSpPr>
          <p:nvPr>
            <p:ph idx="1"/>
          </p:nvPr>
        </p:nvSpPr>
        <p:spPr/>
        <p:txBody>
          <a:bodyPr/>
          <a:lstStyle/>
          <a:p>
            <a:r>
              <a:rPr lang="en-US" sz="3000" dirty="0">
                <a:latin typeface="Arial" charset="0"/>
                <a:ea typeface="MS PGothic" charset="0"/>
              </a:rPr>
              <a:t>Given G = (V, </a:t>
            </a:r>
            <a:r>
              <a:rPr lang="en-US" sz="3000" dirty="0" err="1">
                <a:latin typeface="Arial" charset="0"/>
                <a:ea typeface="MS PGothic" charset="0"/>
              </a:rPr>
              <a:t>Σ</a:t>
            </a:r>
            <a:r>
              <a:rPr lang="en-US" sz="3000" dirty="0">
                <a:latin typeface="Arial" charset="0"/>
                <a:ea typeface="MS PGothic" charset="0"/>
              </a:rPr>
              <a:t>, R, S), define </a:t>
            </a:r>
            <a:br>
              <a:rPr lang="en-US" sz="3000" dirty="0">
                <a:latin typeface="Arial" charset="0"/>
                <a:ea typeface="MS PGothic" charset="0"/>
              </a:rPr>
            </a:br>
            <a:r>
              <a:rPr lang="en-US" sz="3000" dirty="0">
                <a:latin typeface="Arial" charset="0"/>
                <a:ea typeface="MS PGothic" charset="0"/>
              </a:rPr>
              <a:t>A = ({</a:t>
            </a:r>
            <a:r>
              <a:rPr lang="en-US" sz="3000" dirty="0" err="1">
                <a:latin typeface="Arial" charset="0"/>
                <a:ea typeface="MS PGothic" charset="0"/>
              </a:rPr>
              <a:t>q,f</a:t>
            </a:r>
            <a:r>
              <a:rPr lang="en-US" sz="3000" dirty="0">
                <a:latin typeface="Arial" charset="0"/>
                <a:ea typeface="MS PGothic" charset="0"/>
              </a:rPr>
              <a:t>}, </a:t>
            </a:r>
            <a:r>
              <a:rPr lang="en-US" sz="3000" dirty="0" err="1">
                <a:latin typeface="Arial" charset="0"/>
                <a:ea typeface="MS PGothic" charset="0"/>
              </a:rPr>
              <a:t>Σ</a:t>
            </a:r>
            <a:r>
              <a:rPr lang="en-US" sz="3000" dirty="0">
                <a:latin typeface="Arial" charset="0"/>
                <a:ea typeface="MS PGothic" charset="0"/>
              </a:rPr>
              <a:t>, Σ∪V∪{$}, </a:t>
            </a:r>
            <a:r>
              <a:rPr lang="en-US" sz="3000" dirty="0" err="1">
                <a:latin typeface="Arial" charset="0"/>
                <a:ea typeface="MS PGothic" charset="0"/>
              </a:rPr>
              <a:t>δ</a:t>
            </a:r>
            <a:r>
              <a:rPr lang="en-US" sz="3000" dirty="0">
                <a:latin typeface="Arial" charset="0"/>
                <a:ea typeface="MS PGothic" charset="0"/>
              </a:rPr>
              <a:t>, q, $, {f})</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q,a,λ</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for all a ∈ </a:t>
            </a:r>
            <a:r>
              <a:rPr lang="en-US" sz="3000" dirty="0" err="1">
                <a:latin typeface="Arial" charset="0"/>
                <a:ea typeface="MS PGothic" charset="0"/>
              </a:rPr>
              <a:t>Σ</a:t>
            </a:r>
            <a:r>
              <a:rPr lang="en-US" sz="3000" dirty="0">
                <a:latin typeface="Arial" charset="0"/>
                <a:ea typeface="MS PGothic" charset="0"/>
              </a:rPr>
              <a:t> , SHIFT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,α</a:t>
            </a:r>
            <a:r>
              <a:rPr lang="en-US" sz="3000" baseline="30000" dirty="0">
                <a:latin typeface="Arial" charset="0"/>
                <a:ea typeface="MS PGothic" charset="0"/>
              </a:rPr>
              <a:t>R</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if A → α ∈ R, REDUCE</a:t>
            </a:r>
            <a:br>
              <a:rPr lang="en-US" sz="3000" dirty="0">
                <a:latin typeface="Arial" charset="0"/>
                <a:ea typeface="MS PGothic" charset="0"/>
              </a:rPr>
            </a:br>
            <a:r>
              <a:rPr lang="en-US" sz="3000" dirty="0">
                <a:latin typeface="Arial" charset="0"/>
                <a:ea typeface="MS PGothic" charset="0"/>
              </a:rPr>
              <a:t>Cheat: looking at more than top of stack</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f,λ</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			, ACCEPT</a:t>
            </a:r>
          </a:p>
          <a:p>
            <a:r>
              <a:rPr lang="en-US" sz="3000" dirty="0">
                <a:latin typeface="Arial" charset="0"/>
                <a:ea typeface="MS PGothic" charset="0"/>
              </a:rPr>
              <a:t>E(A) = </a:t>
            </a:r>
            <a:r>
              <a:rPr lang="en-US" altLang="ja-JP" sz="2800" i="1" dirty="0">
                <a:latin typeface="Gigi" charset="0"/>
                <a:ea typeface="MS PGothic" charset="0"/>
                <a:sym typeface="Symbol" charset="0"/>
              </a:rPr>
              <a:t>L</a:t>
            </a:r>
            <a:r>
              <a:rPr lang="en-US" sz="3000" dirty="0">
                <a:latin typeface="Arial" charset="0"/>
                <a:ea typeface="MS PGothic" charset="0"/>
              </a:rPr>
              <a:t>(G)</a:t>
            </a:r>
          </a:p>
          <a:p>
            <a:r>
              <a:rPr lang="en-US" sz="3000" dirty="0">
                <a:latin typeface="Arial" charset="0"/>
                <a:ea typeface="MS PGothic" charset="0"/>
              </a:rPr>
              <a:t>Could also do </a:t>
            </a:r>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 N(A) = </a:t>
            </a:r>
            <a:r>
              <a:rPr lang="en-US" altLang="ja-JP" sz="2800" i="1" dirty="0">
                <a:latin typeface="Gigi" charset="0"/>
                <a:ea typeface="MS PGothic" charset="0"/>
                <a:sym typeface="Symbol" charset="0"/>
              </a:rPr>
              <a:t>L</a:t>
            </a:r>
            <a:r>
              <a:rPr lang="en-US" sz="3000" dirty="0">
                <a:latin typeface="Arial" charset="0"/>
                <a:ea typeface="MS PGothic" charset="0"/>
              </a:rPr>
              <a:t>(G)</a:t>
            </a:r>
          </a:p>
        </p:txBody>
      </p:sp>
      <p:sp>
        <p:nvSpPr>
          <p:cNvPr id="126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F0E2A-F81C-0D46-A145-CB78371844FC}" type="datetime1">
              <a:rPr lang="en-US" smtClean="0"/>
              <a:t>11/27/18</a:t>
            </a:fld>
            <a:endParaRPr lang="en-US" dirty="0"/>
          </a:p>
        </p:txBody>
      </p:sp>
      <p:sp>
        <p:nvSpPr>
          <p:cNvPr id="1269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69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E4077B-88BB-2E4B-9B6A-9BAE2C7A51FB}" type="slidenum">
              <a:rPr lang="en-US"/>
              <a:pPr/>
              <a:t>207</a:t>
            </a:fld>
            <a:endParaRPr lang="en-US"/>
          </a:p>
        </p:txBody>
      </p:sp>
    </p:spTree>
    <p:extLst>
      <p:ext uri="{BB962C8B-B14F-4D97-AF65-F5344CB8AC3E}">
        <p14:creationId xmlns:p14="http://schemas.microsoft.com/office/powerpoint/2010/main" val="6290246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atin typeface="Arial" charset="0"/>
                <a:ea typeface="MS PGothic" charset="0"/>
              </a:rPr>
              <a:t>Bottom Up Parsing by PDA</a:t>
            </a:r>
          </a:p>
        </p:txBody>
      </p:sp>
      <p:sp>
        <p:nvSpPr>
          <p:cNvPr id="128003" name="Content Placeholder 2"/>
          <p:cNvSpPr>
            <a:spLocks noGrp="1"/>
          </p:cNvSpPr>
          <p:nvPr>
            <p:ph idx="1"/>
          </p:nvPr>
        </p:nvSpPr>
        <p:spPr/>
        <p:txBody>
          <a:bodyPr/>
          <a:lstStyle/>
          <a:p>
            <a:pPr marL="0" indent="0" eaLnBrk="1" hangingPunct="1">
              <a:buFontTx/>
              <a:buNone/>
            </a:pPr>
            <a:r>
              <a:rPr lang="en-US" sz="2400" dirty="0">
                <a:solidFill>
                  <a:srgbClr val="0000FF"/>
                </a:solidFill>
                <a:latin typeface="Arial" charset="0"/>
                <a:ea typeface="MS PGothic" charset="0"/>
              </a:rPr>
              <a:t>E </a:t>
            </a:r>
            <a:r>
              <a:rPr lang="en-US" sz="2400" dirty="0">
                <a:solidFill>
                  <a:srgbClr val="0000FF"/>
                </a:solidFill>
                <a:latin typeface="Arial" charset="0"/>
                <a:ea typeface="MS PGothic" charset="0"/>
                <a:sym typeface="Wingdings" charset="0"/>
              </a:rPr>
              <a:t> E + T | T</a:t>
            </a:r>
          </a:p>
          <a:p>
            <a:pPr marL="0" indent="0" eaLnBrk="1" hangingPunct="1">
              <a:buFontTx/>
              <a:buNone/>
            </a:pPr>
            <a:r>
              <a:rPr lang="en-US" sz="2400" dirty="0">
                <a:solidFill>
                  <a:srgbClr val="0000FF"/>
                </a:solidFill>
                <a:latin typeface="Arial" charset="0"/>
                <a:ea typeface="MS PGothic" charset="0"/>
              </a:rPr>
              <a:t>T </a:t>
            </a:r>
            <a:r>
              <a:rPr lang="en-US" sz="2400" dirty="0">
                <a:solidFill>
                  <a:srgbClr val="0000FF"/>
                </a:solidFill>
                <a:latin typeface="Arial" charset="0"/>
                <a:ea typeface="MS PGothic" charset="0"/>
                <a:sym typeface="Wingdings" charset="0"/>
              </a:rPr>
              <a:t> T * F | F </a:t>
            </a:r>
          </a:p>
          <a:p>
            <a:pPr marL="0" indent="0" eaLnBrk="1" hangingPunct="1">
              <a:buFontTx/>
              <a:buNone/>
            </a:pPr>
            <a:r>
              <a:rPr lang="en-US" sz="2400" dirty="0">
                <a:solidFill>
                  <a:srgbClr val="0000FF"/>
                </a:solidFill>
                <a:latin typeface="Arial" charset="0"/>
                <a:ea typeface="MS PGothic" charset="0"/>
              </a:rPr>
              <a:t>F </a:t>
            </a:r>
            <a:r>
              <a:rPr lang="en-US" sz="2400" dirty="0">
                <a:solidFill>
                  <a:srgbClr val="0000FF"/>
                </a:solidFill>
                <a:latin typeface="Arial" charset="0"/>
                <a:ea typeface="MS PGothic" charset="0"/>
                <a:sym typeface="Wingdings" charset="0"/>
              </a:rPr>
              <a:t> (E) | </a:t>
            </a:r>
            <a:r>
              <a:rPr lang="en-US" sz="2400" dirty="0" err="1">
                <a:solidFill>
                  <a:srgbClr val="0000FF"/>
                </a:solidFill>
                <a:latin typeface="Arial" charset="0"/>
                <a:ea typeface="MS PGothic" charset="0"/>
                <a:sym typeface="Wingdings" charset="0"/>
              </a:rPr>
              <a:t>Int</a:t>
            </a:r>
            <a:r>
              <a:rPr lang="en-US" sz="2400" dirty="0">
                <a:latin typeface="Arial" charset="0"/>
                <a:ea typeface="MS PGothic" charset="0"/>
              </a:rPr>
              <a:t>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)={(q,+)}, </a:t>
            </a: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q,Int,λ</a:t>
            </a:r>
            <a:r>
              <a:rPr lang="en-US" sz="2400" dirty="0">
                <a:latin typeface="Arial" charset="0"/>
                <a:ea typeface="MS PGothic" charset="0"/>
              </a:rPr>
              <a:t>)={(</a:t>
            </a:r>
            <a:r>
              <a:rPr lang="en-US" sz="2400" dirty="0" err="1">
                <a:latin typeface="Arial" charset="0"/>
                <a:ea typeface="MS PGothic" charset="0"/>
              </a:rPr>
              <a:t>q,Int</a:t>
            </a:r>
            <a:r>
              <a:rPr lang="en-US" sz="2400" dirty="0">
                <a:latin typeface="Arial" charset="0"/>
                <a:ea typeface="MS PGothic" charset="0"/>
              </a:rPr>
              <a:t>)},</a:t>
            </a:r>
            <a:br>
              <a:rPr lang="en-US" sz="2400" dirty="0">
                <a:latin typeface="Arial" charset="0"/>
                <a:ea typeface="MS PGothic" charset="0"/>
              </a:rPr>
            </a:b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(q,),λ)={(q,))}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q,λ,T+E</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*T) ⊇ {(</a:t>
            </a:r>
            <a:r>
              <a:rPr lang="en-US" sz="2400" dirty="0" err="1">
                <a:latin typeface="Arial" charset="0"/>
                <a:ea typeface="MS PGothic" charset="0"/>
              </a:rPr>
              <a:t>q,T</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 ⊇ {(</a:t>
            </a:r>
            <a:r>
              <a:rPr lang="en-US" sz="2400" dirty="0" err="1">
                <a:latin typeface="Arial" charset="0"/>
                <a:ea typeface="MS PGothic" charset="0"/>
              </a:rPr>
              <a:t>q,T</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,)E() ⊇ {(</a:t>
            </a:r>
            <a:r>
              <a:rPr lang="en-US" sz="2400" dirty="0" err="1">
                <a:latin typeface="Arial" charset="0"/>
                <a:ea typeface="MS PGothic" charset="0"/>
              </a:rPr>
              <a:t>q,F</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q,λ,Int</a:t>
            </a:r>
            <a:r>
              <a:rPr lang="en-US" sz="2400" dirty="0">
                <a:latin typeface="Arial" charset="0"/>
                <a:ea typeface="MS PGothic" charset="0"/>
              </a:rPr>
              <a:t>) ⊇ {(</a:t>
            </a:r>
            <a:r>
              <a:rPr lang="en-US" sz="2400" dirty="0" err="1">
                <a:latin typeface="Arial" charset="0"/>
                <a:ea typeface="MS PGothic" charset="0"/>
              </a:rPr>
              <a:t>q,F</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q,λ,E</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f,λ</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n-US" sz="2400" dirty="0">
                <a:latin typeface="Arial" charset="0"/>
                <a:ea typeface="MS PGothic" charset="0"/>
              </a:rPr>
              <a:t>E(A) = </a:t>
            </a:r>
            <a:r>
              <a:rPr lang="en-US" altLang="ja-JP" sz="2000" i="1" dirty="0">
                <a:latin typeface="Gigi" charset="0"/>
                <a:ea typeface="MS PGothic" charset="0"/>
                <a:sym typeface="Symbol" charset="0"/>
              </a:rPr>
              <a:t>L</a:t>
            </a:r>
            <a:r>
              <a:rPr lang="en-US" sz="2400" dirty="0">
                <a:latin typeface="Arial" charset="0"/>
                <a:ea typeface="MS PGothic" charset="0"/>
              </a:rPr>
              <a:t>(G)</a:t>
            </a:r>
          </a:p>
          <a:p>
            <a:pPr marL="0" indent="0"/>
            <a:endParaRPr lang="en-US" sz="2400" dirty="0">
              <a:latin typeface="Arial" charset="0"/>
              <a:ea typeface="MS PGothic" charset="0"/>
            </a:endParaRP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80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5BE063-C219-1640-9CC2-44E3C7B822D1}" type="datetime1">
              <a:rPr lang="en-US" smtClean="0"/>
              <a:t>11/27/18</a:t>
            </a:fld>
            <a:endParaRPr lang="en-US"/>
          </a:p>
        </p:txBody>
      </p:sp>
      <p:sp>
        <p:nvSpPr>
          <p:cNvPr id="1280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80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7F2608-B308-DE43-9FD4-F3C12F3FD28B}" type="slidenum">
              <a:rPr lang="en-US"/>
              <a:pPr/>
              <a:t>208</a:t>
            </a:fld>
            <a:endParaRPr lang="en-US"/>
          </a:p>
        </p:txBody>
      </p:sp>
    </p:spTree>
    <p:extLst>
      <p:ext uri="{BB962C8B-B14F-4D97-AF65-F5344CB8AC3E}">
        <p14:creationId xmlns:p14="http://schemas.microsoft.com/office/powerpoint/2010/main" val="6397581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atin typeface="Arial" charset="0"/>
                <a:ea typeface="MS PGothic" charset="0"/>
              </a:rPr>
              <a:t>Challenge</a:t>
            </a:r>
          </a:p>
        </p:txBody>
      </p:sp>
      <p:sp>
        <p:nvSpPr>
          <p:cNvPr id="129027" name="Content Placeholder 2"/>
          <p:cNvSpPr>
            <a:spLocks noGrp="1"/>
          </p:cNvSpPr>
          <p:nvPr>
            <p:ph idx="1"/>
          </p:nvPr>
        </p:nvSpPr>
        <p:spPr/>
        <p:txBody>
          <a:bodyPr/>
          <a:lstStyle/>
          <a:p>
            <a:r>
              <a:rPr lang="en-US">
                <a:latin typeface="Arial" charset="0"/>
                <a:ea typeface="MS PGothic" charset="0"/>
              </a:rPr>
              <a:t>Use the two recognizers on some sets of expressions like</a:t>
            </a:r>
          </a:p>
          <a:p>
            <a:pPr lvl="1"/>
            <a:r>
              <a:rPr lang="en-US">
                <a:latin typeface="Arial" charset="0"/>
                <a:ea typeface="MS PGothic" charset="0"/>
              </a:rPr>
              <a:t>5 + 7 * 2</a:t>
            </a:r>
          </a:p>
          <a:p>
            <a:pPr lvl="1"/>
            <a:r>
              <a:rPr lang="en-US">
                <a:latin typeface="Arial" charset="0"/>
                <a:ea typeface="MS PGothic" charset="0"/>
              </a:rPr>
              <a:t>5 * 7 + 2</a:t>
            </a:r>
          </a:p>
          <a:p>
            <a:pPr lvl="1"/>
            <a:r>
              <a:rPr lang="en-US">
                <a:latin typeface="Arial" charset="0"/>
                <a:ea typeface="MS PGothic" charset="0"/>
              </a:rPr>
              <a:t>(5 + 7) * 2</a:t>
            </a:r>
          </a:p>
        </p:txBody>
      </p:sp>
      <p:sp>
        <p:nvSpPr>
          <p:cNvPr id="129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DCE9D1-2EED-2F4D-94D2-DE09E78BEB1F}" type="datetime1">
              <a:rPr lang="en-US" smtClean="0"/>
              <a:t>11/27/18</a:t>
            </a:fld>
            <a:endParaRPr lang="en-US"/>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9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BAB52D-9DBE-D447-99A7-58F78DFA74E6}" type="slidenum">
              <a:rPr lang="en-US"/>
              <a:pPr/>
              <a:t>209</a:t>
            </a:fld>
            <a:endParaRPr lang="en-US"/>
          </a:p>
        </p:txBody>
      </p:sp>
    </p:spTree>
    <p:extLst>
      <p:ext uri="{BB962C8B-B14F-4D97-AF65-F5344CB8AC3E}">
        <p14:creationId xmlns:p14="http://schemas.microsoft.com/office/powerpoint/2010/main" val="211165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Arial" charset="0"/>
                <a:ea typeface="MS PGothic" charset="0"/>
              </a:rPr>
              <a:t>Ordinal and Cardinal Numbers</a:t>
            </a:r>
          </a:p>
        </p:txBody>
      </p:sp>
      <p:sp>
        <p:nvSpPr>
          <p:cNvPr id="36867" name="Rectangle 3"/>
          <p:cNvSpPr>
            <a:spLocks noGrp="1" noChangeArrowheads="1"/>
          </p:cNvSpPr>
          <p:nvPr>
            <p:ph type="body" sz="half" idx="1"/>
          </p:nvPr>
        </p:nvSpPr>
        <p:spPr>
          <a:xfrm>
            <a:off x="457200" y="1600200"/>
            <a:ext cx="8077200" cy="4525963"/>
          </a:xfrm>
        </p:spPr>
        <p:txBody>
          <a:bodyPr/>
          <a:lstStyle/>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a:t>
            </a:r>
            <a:r>
              <a:rPr lang="en-US" sz="2000" i="1" dirty="0">
                <a:solidFill>
                  <a:srgbClr val="0066FF"/>
                </a:solidFill>
                <a:latin typeface="Arial" charset="0"/>
                <a:ea typeface="MS PGothic" charset="0"/>
              </a:rPr>
              <a:t>Ordinal numbers</a:t>
            </a:r>
            <a:r>
              <a:rPr lang="en-US" sz="2000" dirty="0">
                <a:latin typeface="Arial" charset="0"/>
                <a:ea typeface="MS PGothic" charset="0"/>
              </a:rPr>
              <a:t> are symbols used to designate relative position in an ordered collection.  The ordinals correspond to the natural numbers: 0, 1, 2, … The set of all natural (ordinal) numbers is denoted,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latin typeface="Arial" charset="0"/>
                <a:ea typeface="MS PGothic" charset="0"/>
              </a:rPr>
              <a:t>. (Note: Here we include 0 as a natural number.)</a:t>
            </a:r>
          </a:p>
          <a:p>
            <a:pPr eaLnBrk="1" hangingPunct="1">
              <a:lnSpc>
                <a:spcPct val="80000"/>
              </a:lnSpc>
              <a:buFontTx/>
              <a:buNone/>
            </a:pPr>
            <a:r>
              <a:rPr lang="en-US" sz="2000" dirty="0">
                <a:latin typeface="Arial" charset="0"/>
                <a:ea typeface="MS PGothic" charset="0"/>
              </a:rPr>
              <a:t>A fundamental concept in set theory is the </a:t>
            </a:r>
            <a:r>
              <a:rPr lang="en-US" sz="2000" dirty="0">
                <a:solidFill>
                  <a:srgbClr val="0066FF"/>
                </a:solidFill>
                <a:latin typeface="Arial" charset="0"/>
                <a:ea typeface="MS PGothic" charset="0"/>
              </a:rPr>
              <a:t>size of a set, S.</a:t>
            </a:r>
            <a:r>
              <a:rPr lang="en-US" sz="2000" dirty="0">
                <a:latin typeface="Arial" charset="0"/>
                <a:ea typeface="MS PGothic" charset="0"/>
              </a:rPr>
              <a:t>   We begin with a definition.</a:t>
            </a:r>
          </a:p>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Let S be any set.  We associate with S, the unique symbol </a:t>
            </a:r>
            <a:r>
              <a:rPr lang="en-US" sz="2000" dirty="0">
                <a:solidFill>
                  <a:srgbClr val="0066FF"/>
                </a:solidFill>
                <a:latin typeface="Arial" charset="0"/>
                <a:ea typeface="MS PGothic" charset="0"/>
              </a:rPr>
              <a:t>|S|</a:t>
            </a:r>
            <a:r>
              <a:rPr lang="en-US" sz="2000" dirty="0">
                <a:latin typeface="Arial" charset="0"/>
                <a:ea typeface="MS PGothic" charset="0"/>
              </a:rPr>
              <a:t> called its </a:t>
            </a:r>
            <a:r>
              <a:rPr lang="en-US" sz="2000" i="1" dirty="0">
                <a:solidFill>
                  <a:srgbClr val="0066FF"/>
                </a:solidFill>
                <a:latin typeface="Arial" charset="0"/>
                <a:ea typeface="MS PGothic" charset="0"/>
              </a:rPr>
              <a:t>cardinality</a:t>
            </a:r>
            <a:r>
              <a:rPr lang="en-US" sz="2000" dirty="0">
                <a:latin typeface="Arial" charset="0"/>
                <a:ea typeface="MS PGothic" charset="0"/>
              </a:rPr>
              <a:t>. Symbols of this kind are called </a:t>
            </a:r>
            <a:r>
              <a:rPr lang="en-US" sz="2000" i="1" dirty="0">
                <a:solidFill>
                  <a:srgbClr val="0066FF"/>
                </a:solidFill>
                <a:latin typeface="Arial" charset="0"/>
                <a:ea typeface="MS PGothic" charset="0"/>
              </a:rPr>
              <a:t>cardinal numbers</a:t>
            </a:r>
            <a:r>
              <a:rPr lang="en-US" sz="2000" dirty="0">
                <a:latin typeface="Arial" charset="0"/>
                <a:ea typeface="MS PGothic" charset="0"/>
              </a:rPr>
              <a:t> and denote the size of the set with which they are associated.</a:t>
            </a:r>
            <a:br>
              <a:rPr lang="en-US" sz="2000" dirty="0">
                <a:latin typeface="Arial" charset="0"/>
                <a:ea typeface="MS PGothic" charset="0"/>
              </a:rPr>
            </a:br>
            <a:r>
              <a:rPr lang="en-US" sz="2000" dirty="0">
                <a:solidFill>
                  <a:srgbClr val="0066FF"/>
                </a:solidFill>
                <a:latin typeface="Arial" charset="0"/>
                <a:ea typeface="MS PGothic" charset="0"/>
              </a:rPr>
              <a:t>|</a:t>
            </a:r>
            <a:r>
              <a:rPr lang="en-US" sz="2000" dirty="0">
                <a:solidFill>
                  <a:srgbClr val="3366FF"/>
                </a:solidFill>
              </a:rPr>
              <a:t>Ø</a:t>
            </a:r>
            <a:r>
              <a:rPr lang="en-US" sz="2000" dirty="0">
                <a:solidFill>
                  <a:srgbClr val="0066FF"/>
                </a:solidFill>
                <a:latin typeface="Arial" charset="0"/>
                <a:ea typeface="MS PGothic" charset="0"/>
                <a:sym typeface="Symbol" charset="0"/>
              </a:rPr>
              <a:t>| = 0</a:t>
            </a:r>
            <a:r>
              <a:rPr lang="en-US" sz="2000" dirty="0">
                <a:latin typeface="Arial" charset="0"/>
                <a:ea typeface="MS PGothic" charset="0"/>
                <a:sym typeface="Symbol" charset="0"/>
              </a:rPr>
              <a:t>   (the cardinal number defining the size of the empty set is the ordinal, 0)</a:t>
            </a:r>
            <a:br>
              <a:rPr lang="en-US" sz="2000" dirty="0">
                <a:latin typeface="Arial" charset="0"/>
                <a:ea typeface="MS PGothic" charset="0"/>
                <a:sym typeface="Symbol" charset="0"/>
              </a:rPr>
            </a:br>
            <a:r>
              <a:rPr lang="en-US" sz="2000" dirty="0">
                <a:solidFill>
                  <a:srgbClr val="0066FF"/>
                </a:solidFill>
                <a:latin typeface="Arial" charset="0"/>
                <a:ea typeface="MS PGothic" charset="0"/>
                <a:sym typeface="Symbol" charset="0"/>
              </a:rPr>
              <a:t>If S = {0, 1, 2, 3, …, n-1}, for some natural number n&gt;0, then |S|=n.</a:t>
            </a:r>
            <a:br>
              <a:rPr lang="en-US" sz="2000" dirty="0">
                <a:solidFill>
                  <a:srgbClr val="0066FF"/>
                </a:solidFill>
                <a:latin typeface="Arial" charset="0"/>
                <a:ea typeface="MS PGothic" charset="0"/>
                <a:sym typeface="Symbol" charset="0"/>
              </a:rPr>
            </a:br>
            <a:r>
              <a:rPr lang="en-US" sz="2000" dirty="0">
                <a:latin typeface="Arial" charset="0"/>
                <a:ea typeface="MS PGothic" charset="0"/>
                <a:sym typeface="Symbol" charset="0"/>
              </a:rPr>
              <a:t>To summarize,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the cardinality of any </a:t>
            </a:r>
            <a:r>
              <a:rPr lang="en-US" sz="2000" u="sng" dirty="0">
                <a:latin typeface="Arial" charset="0"/>
                <a:ea typeface="MS PGothic" charset="0"/>
                <a:sym typeface="Symbol" charset="0"/>
              </a:rPr>
              <a:t>finite set</a:t>
            </a:r>
            <a:r>
              <a:rPr lang="en-US" sz="2000" dirty="0">
                <a:latin typeface="Arial" charset="0"/>
                <a:ea typeface="MS PGothic" charset="0"/>
                <a:sym typeface="Symbol" charset="0"/>
              </a:rPr>
              <a:t> (including the empty set) is simply the ordinal number that specifies the number of elements in that set.</a:t>
            </a:r>
          </a:p>
        </p:txBody>
      </p:sp>
      <p:sp>
        <p:nvSpPr>
          <p:cNvPr id="3686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2D4007-9F8E-D346-89AD-559BF2172097}" type="datetime1">
              <a:rPr lang="en-US" smtClean="0"/>
              <a:t>11/27/18</a:t>
            </a:fld>
            <a:endParaRPr lang="en-US"/>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68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BF3BAD-CF31-F64F-920C-8CEB89E65D73}" type="slidenum">
              <a:rPr lang="en-US"/>
              <a:pPr/>
              <a:t>21</a:t>
            </a:fld>
            <a:endParaRPr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atin typeface="Arial" charset="0"/>
                <a:ea typeface="MS PGothic" charset="0"/>
              </a:rPr>
              <a:t>Converting a PDA to CFG</a:t>
            </a:r>
          </a:p>
        </p:txBody>
      </p:sp>
      <p:sp>
        <p:nvSpPr>
          <p:cNvPr id="139267" name="Content Placeholder 2"/>
          <p:cNvSpPr>
            <a:spLocks noGrp="1"/>
          </p:cNvSpPr>
          <p:nvPr>
            <p:ph idx="1"/>
          </p:nvPr>
        </p:nvSpPr>
        <p:spPr/>
        <p:txBody>
          <a:bodyPr/>
          <a:lstStyle/>
          <a:p>
            <a:r>
              <a:rPr lang="en-US" sz="1800" dirty="0">
                <a:latin typeface="Arial" charset="0"/>
                <a:ea typeface="MS PGothic" charset="0"/>
              </a:rPr>
              <a:t>Book has one approach; here is another</a:t>
            </a:r>
          </a:p>
          <a:p>
            <a:r>
              <a:rPr lang="en-US" sz="1800" dirty="0">
                <a:latin typeface="Arial" charset="0"/>
                <a:ea typeface="MS PGothic" charset="0"/>
              </a:rPr>
              <a:t>Let A = ( Q,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Z, F) accept L by empty stack and final state</a:t>
            </a:r>
          </a:p>
          <a:p>
            <a:r>
              <a:rPr lang="en-US" sz="1800" dirty="0">
                <a:latin typeface="Arial" charset="0"/>
                <a:ea typeface="MS PGothic" charset="0"/>
              </a:rPr>
              <a:t>Define A’ = (Q</a:t>
            </a:r>
            <a:r>
              <a:rPr lang="en-US" sz="1800" dirty="0">
                <a:latin typeface="Arial" charset="0"/>
                <a:ea typeface="MS PGothic" charset="0"/>
                <a:sym typeface="Symbol" charset="0"/>
              </a:rPr>
              <a: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’,f},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 where</a:t>
            </a:r>
          </a:p>
          <a:p>
            <a:pPr lvl="1"/>
            <a:r>
              <a:rPr lang="en-US" sz="1400" dirty="0">
                <a:latin typeface="Arial" charset="0"/>
                <a:ea typeface="MS PGothic" charset="0"/>
                <a:sym typeface="Symbol" charset="0"/>
              </a:rPr>
              <a:t>’(</a:t>
            </a:r>
            <a:r>
              <a:rPr lang="en-US" sz="1400" dirty="0">
                <a:latin typeface="Arial" charset="0"/>
                <a:ea typeface="MS PGothic" charset="0"/>
              </a:rPr>
              <a:t>q</a:t>
            </a:r>
            <a:r>
              <a:rPr lang="en-US" sz="1400" baseline="-25000" dirty="0">
                <a:latin typeface="Arial" charset="0"/>
                <a:ea typeface="MS PGothic" charset="0"/>
              </a:rPr>
              <a:t>0</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 {(q</a:t>
            </a:r>
            <a:r>
              <a:rPr lang="en-US" sz="1400" baseline="-25000" dirty="0">
                <a:latin typeface="Arial" charset="0"/>
                <a:ea typeface="MS PGothic" charset="0"/>
              </a:rPr>
              <a:t>0</a:t>
            </a:r>
            <a:r>
              <a:rPr lang="en-US" sz="1400" dirty="0">
                <a:latin typeface="Arial" charset="0"/>
                <a:ea typeface="MS PGothic" charset="0"/>
              </a:rPr>
              <a:t>, PUSH(Z)) or in normal notation {(q</a:t>
            </a:r>
            <a:r>
              <a:rPr lang="en-US" sz="1400" baseline="-25000" dirty="0">
                <a:latin typeface="Arial" charset="0"/>
                <a:ea typeface="MS PGothic" charset="0"/>
              </a:rPr>
              <a:t>0</a:t>
            </a:r>
            <a:r>
              <a:rPr lang="en-US" sz="1400" dirty="0">
                <a:latin typeface="Arial" charset="0"/>
                <a:ea typeface="MS PGothic" charset="0"/>
              </a:rPr>
              <a:t>, Z$)}</a:t>
            </a:r>
          </a:p>
          <a:p>
            <a:pPr lvl="1"/>
            <a:r>
              <a:rPr lang="en-US" sz="1400" dirty="0">
                <a:latin typeface="Arial" charset="0"/>
                <a:ea typeface="MS PGothic" charset="0"/>
                <a:sym typeface="Symbol" charset="0"/>
              </a:rPr>
              <a:t>’ does what  does but only uses PUSH and POP instructions, always reading top of stack Note1: we need to consider using the $ for cases of the original machine looking at empty stack, when using </a:t>
            </a:r>
            <a:r>
              <a:rPr lang="en-US" sz="1400" dirty="0" err="1">
                <a:latin typeface="Arial" charset="0"/>
                <a:ea typeface="MS PGothic" charset="0"/>
              </a:rPr>
              <a:t>λ</a:t>
            </a:r>
            <a:r>
              <a:rPr lang="en-US" sz="1400" dirty="0">
                <a:latin typeface="Arial" charset="0"/>
                <a:ea typeface="MS PGothic" charset="0"/>
              </a:rPr>
              <a:t> for stack check. This guarantees we have top of stack until very end.</a:t>
            </a:r>
            <a:br>
              <a:rPr lang="en-US" sz="1400" dirty="0">
                <a:latin typeface="Arial" charset="0"/>
                <a:ea typeface="MS PGothic" charset="0"/>
              </a:rPr>
            </a:br>
            <a:r>
              <a:rPr lang="en-US" sz="1400" dirty="0">
                <a:latin typeface="Arial" charset="0"/>
                <a:ea typeface="MS PGothic" charset="0"/>
              </a:rPr>
              <a:t>Note2: If original adds stuff to stack, we do pop, followed by a bunch of pushes.</a:t>
            </a:r>
          </a:p>
          <a:p>
            <a:pPr lvl="1"/>
            <a:r>
              <a:rPr lang="en-US" sz="1400" dirty="0">
                <a:latin typeface="Arial" charset="0"/>
                <a:ea typeface="MS PGothic" charset="0"/>
              </a:rPr>
              <a:t>We add (f, </a:t>
            </a:r>
            <a:r>
              <a:rPr lang="en-US" sz="1400" dirty="0" err="1">
                <a:latin typeface="Arial" charset="0"/>
                <a:ea typeface="MS PGothic" charset="0"/>
              </a:rPr>
              <a:t>λ</a:t>
            </a:r>
            <a:r>
              <a:rPr lang="en-US" sz="1400" dirty="0">
                <a:latin typeface="Arial" charset="0"/>
                <a:ea typeface="MS PGothic" charset="0"/>
              </a:rPr>
              <a:t>) = (f, POP) to </a:t>
            </a:r>
            <a:r>
              <a:rPr lang="en-US" sz="1400" dirty="0">
                <a:latin typeface="Arial" charset="0"/>
                <a:ea typeface="MS PGothic" charset="0"/>
                <a:sym typeface="Symbol" charset="0"/>
              </a:rPr>
              <a:t>’(</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whenever </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is in F, so we jump to a fixed final state.</a:t>
            </a:r>
          </a:p>
          <a:p>
            <a:r>
              <a:rPr lang="en-US" sz="1800" dirty="0">
                <a:latin typeface="Arial" charset="0"/>
                <a:ea typeface="MS PGothic" charset="0"/>
              </a:rPr>
              <a:t>Now, </a:t>
            </a:r>
            <a:r>
              <a:rPr lang="en-US" sz="1800" dirty="0" err="1">
                <a:latin typeface="Arial" charset="0"/>
                <a:ea typeface="MS PGothic" charset="0"/>
              </a:rPr>
              <a:t>wlog</a:t>
            </a:r>
            <a:r>
              <a:rPr lang="en-US" sz="1800" dirty="0">
                <a:latin typeface="Arial" charset="0"/>
                <a:ea typeface="MS PGothic" charset="0"/>
              </a:rPr>
              <a:t>, we can assume our PDA uses only POP and PUSH, has just one final state and accepts by empty stack and final state. We will assume the original machine is of this form and that its bottom of stack is $.</a:t>
            </a:r>
          </a:p>
          <a:p>
            <a:r>
              <a:rPr lang="en-US" sz="1800" dirty="0">
                <a:latin typeface="Arial" charset="0"/>
                <a:ea typeface="MS PGothic" charset="0"/>
              </a:rPr>
              <a:t>Define G = (V, </a:t>
            </a:r>
            <a:r>
              <a:rPr lang="en-US" sz="1800" dirty="0">
                <a:latin typeface="Arial" charset="0"/>
                <a:ea typeface="MS PGothic" charset="0"/>
                <a:sym typeface="Symbol" charset="0"/>
              </a:rPr>
              <a:t>, R, S) where</a:t>
            </a:r>
          </a:p>
          <a:p>
            <a:pPr lvl="1"/>
            <a:r>
              <a:rPr lang="en-US" sz="1800" dirty="0">
                <a:latin typeface="Arial" charset="0"/>
                <a:ea typeface="MS PGothic" charset="0"/>
                <a:sym typeface="Symbol" charset="0"/>
              </a:rPr>
              <a:t>V = {S}  { &lt;q, X, p&gt; | </a:t>
            </a:r>
            <a:r>
              <a:rPr lang="en-US" sz="1800" dirty="0" err="1">
                <a:latin typeface="Arial" charset="0"/>
                <a:ea typeface="MS PGothic" charset="0"/>
                <a:sym typeface="Symbol" charset="0"/>
              </a:rPr>
              <a:t>q,p</a:t>
            </a:r>
            <a:r>
              <a:rPr lang="en-US" sz="1800" dirty="0">
                <a:latin typeface="Arial" charset="0"/>
                <a:ea typeface="MS PGothic" charset="0"/>
                <a:sym typeface="Symbol" charset="0"/>
              </a:rPr>
              <a:t>  Q, X   }</a:t>
            </a:r>
          </a:p>
          <a:p>
            <a:pPr lvl="1"/>
            <a:r>
              <a:rPr lang="en-US" sz="1800" dirty="0">
                <a:latin typeface="Arial" charset="0"/>
                <a:ea typeface="MS PGothic" charset="0"/>
                <a:sym typeface="Symbol" charset="0"/>
              </a:rPr>
              <a:t>R on next page</a:t>
            </a:r>
            <a:endParaRPr lang="en-US" sz="1800" dirty="0">
              <a:latin typeface="Arial" charset="0"/>
              <a:ea typeface="MS PGothic" charset="0"/>
            </a:endParaRPr>
          </a:p>
        </p:txBody>
      </p:sp>
      <p:sp>
        <p:nvSpPr>
          <p:cNvPr id="139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B3A573-9FAE-DE4B-9DC9-134C1991B8C9}" type="datetime1">
              <a:rPr lang="en-US" smtClean="0"/>
              <a:t>11/27/18</a:t>
            </a:fld>
            <a:endParaRPr lang="en-US"/>
          </a:p>
        </p:txBody>
      </p:sp>
      <p:sp>
        <p:nvSpPr>
          <p:cNvPr id="139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9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B60AA4-A183-5243-B9BE-5EBAFA5BF0DE}" type="slidenum">
              <a:rPr lang="en-US"/>
              <a:pPr/>
              <a:t>210</a:t>
            </a:fld>
            <a:endParaRPr lang="en-US"/>
          </a:p>
        </p:txBody>
      </p:sp>
    </p:spTree>
    <p:extLst>
      <p:ext uri="{BB962C8B-B14F-4D97-AF65-F5344CB8AC3E}">
        <p14:creationId xmlns:p14="http://schemas.microsoft.com/office/powerpoint/2010/main" val="8845700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atin typeface="Arial" charset="0"/>
                <a:ea typeface="MS PGothic" charset="0"/>
              </a:rPr>
              <a:t>Rules for PDA to CFG</a:t>
            </a:r>
          </a:p>
        </p:txBody>
      </p:sp>
      <p:sp>
        <p:nvSpPr>
          <p:cNvPr id="140291" name="Content Placeholder 2"/>
          <p:cNvSpPr>
            <a:spLocks noGrp="1"/>
          </p:cNvSpPr>
          <p:nvPr>
            <p:ph idx="1"/>
          </p:nvPr>
        </p:nvSpPr>
        <p:spPr/>
        <p:txBody>
          <a:bodyPr/>
          <a:lstStyle/>
          <a:p>
            <a:r>
              <a:rPr lang="en-US" sz="2800" dirty="0">
                <a:latin typeface="Arial" charset="0"/>
                <a:ea typeface="MS PGothic" charset="0"/>
              </a:rPr>
              <a:t>R contains rules as follows:</a:t>
            </a:r>
            <a:br>
              <a:rPr lang="en-US" sz="2800" dirty="0">
                <a:latin typeface="Arial" charset="0"/>
                <a:ea typeface="MS PGothic" charset="0"/>
              </a:rPr>
            </a:br>
            <a:r>
              <a:rPr lang="en-US" sz="2800" dirty="0">
                <a:latin typeface="Arial" charset="0"/>
                <a:ea typeface="MS PGothic" charset="0"/>
              </a:rPr>
              <a:t>S </a:t>
            </a:r>
            <a:r>
              <a:rPr lang="en-US" sz="2800" dirty="0">
                <a:latin typeface="Arial" charset="0"/>
                <a:ea typeface="MS PGothic" charset="0"/>
                <a:sym typeface="Symbol" charset="0"/>
              </a:rPr>
              <a:t></a:t>
            </a:r>
            <a:r>
              <a:rPr lang="en-US" sz="2800" dirty="0">
                <a:latin typeface="Arial" charset="0"/>
                <a:ea typeface="MS PGothic" charset="0"/>
              </a:rPr>
              <a:t> &lt;q</a:t>
            </a:r>
            <a:r>
              <a:rPr lang="en-US" sz="2800" baseline="-25000" dirty="0">
                <a:latin typeface="Arial" charset="0"/>
                <a:ea typeface="MS PGothic" charset="0"/>
              </a:rPr>
              <a:t>0</a:t>
            </a:r>
            <a:r>
              <a:rPr lang="en-US" sz="2800" dirty="0">
                <a:latin typeface="Arial" charset="0"/>
                <a:ea typeface="MS PGothic" charset="0"/>
              </a:rPr>
              <a:t>,$,f&gt; where F = {f}</a:t>
            </a:r>
            <a:br>
              <a:rPr lang="en-US" sz="2800" dirty="0">
                <a:latin typeface="Arial" charset="0"/>
                <a:ea typeface="MS PGothic" charset="0"/>
              </a:rPr>
            </a:br>
            <a:r>
              <a:rPr lang="en-US" sz="2800" dirty="0">
                <a:latin typeface="Arial" charset="0"/>
                <a:ea typeface="MS PGothic" charset="0"/>
              </a:rPr>
              <a:t>meaning: want to generate w whenever </a:t>
            </a:r>
            <a:br>
              <a:rPr lang="en-US" sz="2800" dirty="0">
                <a:latin typeface="Arial" charset="0"/>
                <a:ea typeface="MS PGothic" charset="0"/>
              </a:rPr>
            </a:br>
            <a:r>
              <a:rPr lang="en-US" sz="2800" dirty="0">
                <a:latin typeface="Arial" charset="0"/>
                <a:ea typeface="MS PGothic" charset="0"/>
              </a:rPr>
              <a:t>[q</a:t>
            </a:r>
            <a:r>
              <a:rPr lang="en-US" sz="2800" baseline="-25000" dirty="0">
                <a:latin typeface="Arial" charset="0"/>
                <a:ea typeface="MS PGothic" charset="0"/>
              </a:rPr>
              <a:t>0</a:t>
            </a:r>
            <a:r>
              <a:rPr lang="en-US" sz="2800" dirty="0">
                <a:latin typeface="Arial" charset="0"/>
                <a:ea typeface="MS PGothic" charset="0"/>
              </a:rPr>
              <a:t>,w,$]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f,λ,λ</a:t>
            </a:r>
            <a:r>
              <a:rPr lang="en-US" sz="2800" dirty="0">
                <a:latin typeface="Arial" charset="0"/>
                <a:ea typeface="MS PGothic" charset="0"/>
              </a:rPr>
              <a:t>]</a:t>
            </a:r>
          </a:p>
          <a:p>
            <a:r>
              <a:rPr lang="en-US" sz="2800" dirty="0">
                <a:latin typeface="Arial" charset="0"/>
                <a:ea typeface="MS PGothic" charset="0"/>
              </a:rPr>
              <a:t>Remaining rules are:</a:t>
            </a:r>
            <a:br>
              <a:rPr lang="en-US" sz="2800" dirty="0">
                <a:latin typeface="Arial" charset="0"/>
                <a:ea typeface="MS PGothic"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a&lt;</a:t>
            </a:r>
            <a:r>
              <a:rPr lang="en-US" sz="2800" dirty="0" err="1">
                <a:latin typeface="Arial" charset="0"/>
                <a:ea typeface="MS PGothic" charset="0"/>
              </a:rPr>
              <a:t>s,Y,t</a:t>
            </a:r>
            <a:r>
              <a:rPr lang="en-US" sz="2800" dirty="0">
                <a:latin typeface="Arial" charset="0"/>
                <a:ea typeface="MS PGothic" charset="0"/>
              </a:rPr>
              <a:t>&gt;&lt;</a:t>
            </a:r>
            <a:r>
              <a:rPr lang="en-US" sz="2800" dirty="0" err="1">
                <a:latin typeface="Arial" charset="0"/>
                <a:ea typeface="MS PGothic" charset="0"/>
              </a:rPr>
              <a:t>t,X,p</a:t>
            </a:r>
            <a:r>
              <a:rPr lang="en-US" sz="2800" dirty="0">
                <a:latin typeface="Arial" charset="0"/>
                <a:ea typeface="MS PGothic" charset="0"/>
              </a:rPr>
              <a:t>&gt;</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s,PUSH</a:t>
            </a:r>
            <a:r>
              <a:rPr lang="en-US" sz="2800" dirty="0">
                <a:latin typeface="Arial" charset="0"/>
                <a:ea typeface="MS PGothic" charset="0"/>
                <a:sym typeface="Symbol" charset="0"/>
              </a:rPr>
              <a:t>(Y))}</a:t>
            </a:r>
            <a:br>
              <a:rPr lang="en-US" sz="2800" dirty="0">
                <a:latin typeface="Arial" charset="0"/>
                <a:ea typeface="MS PGothic" charset="0"/>
                <a:sym typeface="Symbol"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p,POP</a:t>
            </a:r>
            <a:r>
              <a:rPr lang="en-US" sz="2800" dirty="0">
                <a:latin typeface="Arial" charset="0"/>
                <a:ea typeface="MS PGothic" charset="0"/>
                <a:sym typeface="Symbol" charset="0"/>
              </a:rPr>
              <a:t>)}</a:t>
            </a:r>
          </a:p>
          <a:p>
            <a:r>
              <a:rPr lang="en-US" sz="2800" dirty="0">
                <a:latin typeface="Arial" charset="0"/>
                <a:ea typeface="MS PGothic" charset="0"/>
              </a:rPr>
              <a:t>Want &lt;</a:t>
            </a:r>
            <a:r>
              <a:rPr lang="en-US" sz="2800" dirty="0" err="1">
                <a:latin typeface="Arial" charset="0"/>
                <a:ea typeface="MS PGothic" charset="0"/>
              </a:rPr>
              <a:t>q,X,p</a:t>
            </a:r>
            <a:r>
              <a:rPr lang="en-US" sz="2800" dirty="0">
                <a:latin typeface="Arial" charset="0"/>
                <a:ea typeface="MS PGothic" charset="0"/>
              </a:rPr>
              <a:t>&gt;</a:t>
            </a:r>
            <a:r>
              <a:rPr lang="en-US" altLang="ja-JP" sz="2800" dirty="0">
                <a:latin typeface="Arial" charset="0"/>
                <a:ea typeface="MS PGothic" charset="0"/>
                <a:sym typeface="Symbol" charset="0"/>
              </a:rPr>
              <a:t>*</a:t>
            </a:r>
            <a:r>
              <a:rPr lang="en-US" sz="2800" dirty="0">
                <a:latin typeface="Arial" charset="0"/>
                <a:ea typeface="MS PGothic" charset="0"/>
              </a:rPr>
              <a:t>w when [</a:t>
            </a:r>
            <a:r>
              <a:rPr lang="en-US" sz="2800" dirty="0" err="1">
                <a:latin typeface="Arial" charset="0"/>
                <a:ea typeface="MS PGothic" charset="0"/>
              </a:rPr>
              <a:t>q,w,X</a:t>
            </a:r>
            <a:r>
              <a:rPr lang="en-US" sz="2800" dirty="0">
                <a:latin typeface="Arial" charset="0"/>
                <a:ea typeface="MS PGothic" charset="0"/>
              </a:rPr>
              <a:t>]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p,λ,λ</a:t>
            </a:r>
            <a:r>
              <a:rPr lang="en-US" sz="2800">
                <a:latin typeface="Arial" charset="0"/>
                <a:ea typeface="MS PGothic" charset="0"/>
              </a:rPr>
              <a:t>]</a:t>
            </a:r>
            <a:br>
              <a:rPr lang="en-US" sz="2800">
                <a:latin typeface="Arial" charset="0"/>
                <a:ea typeface="MS PGothic" charset="0"/>
              </a:rPr>
            </a:br>
            <a:endParaRPr lang="en-US" sz="2800" dirty="0">
              <a:latin typeface="Arial" charset="0"/>
              <a:ea typeface="MS PGothic" charset="0"/>
            </a:endParaRPr>
          </a:p>
        </p:txBody>
      </p:sp>
      <p:sp>
        <p:nvSpPr>
          <p:cNvPr id="140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DDA0BE-D15F-EF4F-A70C-4111F07E291A}" type="datetime1">
              <a:rPr lang="en-US" smtClean="0"/>
              <a:t>11/27/18</a:t>
            </a:fld>
            <a:endParaRPr lang="en-US" dirty="0"/>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0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56B04F-FCE7-2E49-98AE-0ABBBDD22FEE}" type="slidenum">
              <a:rPr lang="en-US"/>
              <a:pPr/>
              <a:t>211</a:t>
            </a:fld>
            <a:endParaRPr lang="en-US"/>
          </a:p>
        </p:txBody>
      </p:sp>
    </p:spTree>
    <p:extLst>
      <p:ext uri="{BB962C8B-B14F-4D97-AF65-F5344CB8AC3E}">
        <p14:creationId xmlns:p14="http://schemas.microsoft.com/office/powerpoint/2010/main" val="19001665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Greibach</a:t>
            </a:r>
            <a:r>
              <a:rPr lang="en-US">
                <a:solidFill>
                  <a:srgbClr val="009900"/>
                </a:solidFill>
              </a:rPr>
              <a:t> Normal Form</a:t>
            </a:r>
          </a:p>
        </p:txBody>
      </p:sp>
      <p:sp>
        <p:nvSpPr>
          <p:cNvPr id="3" name="Content Placeholder 2"/>
          <p:cNvSpPr>
            <a:spLocks noGrp="1"/>
          </p:cNvSpPr>
          <p:nvPr>
            <p:ph idx="1"/>
          </p:nvPr>
        </p:nvSpPr>
        <p:spPr/>
        <p:txBody>
          <a:bodyPr/>
          <a:lstStyle/>
          <a:p>
            <a:r>
              <a:rPr lang="en-US" sz="2400" dirty="0"/>
              <a:t>Each rule of a GNF is constrained to be of form:</a:t>
            </a:r>
            <a:br>
              <a:rPr lang="en-US" sz="2400" dirty="0"/>
            </a:br>
            <a:r>
              <a:rPr lang="en-US" sz="2400" dirty="0"/>
              <a:t>A → a</a:t>
            </a:r>
            <a:r>
              <a:rPr lang="en-US" sz="2400" dirty="0">
                <a:latin typeface="Symbol" charset="2"/>
                <a:ea typeface="Symbol" charset="2"/>
                <a:cs typeface="Symbol" charset="2"/>
              </a:rPr>
              <a:t>a</a:t>
            </a:r>
            <a:r>
              <a:rPr lang="en-US" sz="2400" dirty="0"/>
              <a:t>, 	A ∈ V, a ∈ </a:t>
            </a:r>
            <a:r>
              <a:rPr lang="en-US" sz="2400" dirty="0" err="1"/>
              <a:t>Σ</a:t>
            </a:r>
            <a:r>
              <a:rPr lang="en-US" sz="2400" dirty="0"/>
              <a:t>, </a:t>
            </a:r>
            <a:r>
              <a:rPr lang="en-US" sz="2400" dirty="0">
                <a:latin typeface="Symbol" charset="2"/>
                <a:ea typeface="Symbol" charset="2"/>
                <a:cs typeface="Symbol" charset="2"/>
              </a:rPr>
              <a:t>a</a:t>
            </a:r>
            <a:r>
              <a:rPr lang="en-US" sz="2400" dirty="0"/>
              <a:t> ∈ V* </a:t>
            </a:r>
          </a:p>
          <a:p>
            <a:r>
              <a:rPr lang="en-US" sz="2400" dirty="0"/>
              <a:t>If the language contains </a:t>
            </a:r>
            <a:r>
              <a:rPr lang="en-US" sz="2400" dirty="0">
                <a:latin typeface="Symbol" charset="2"/>
                <a:ea typeface="Symbol" charset="2"/>
                <a:cs typeface="Symbol" charset="2"/>
              </a:rPr>
              <a:t>l</a:t>
            </a:r>
            <a:r>
              <a:rPr lang="en-US" sz="2400" dirty="0"/>
              <a:t> then we allow</a:t>
            </a:r>
            <a:br>
              <a:rPr lang="en-US" sz="2400" dirty="0"/>
            </a:br>
            <a:r>
              <a:rPr lang="en-US" sz="2400" dirty="0"/>
              <a:t>S → </a:t>
            </a:r>
            <a:r>
              <a:rPr lang="en-US" sz="2400" dirty="0">
                <a:latin typeface="Symbol" charset="2"/>
                <a:ea typeface="Symbol" charset="2"/>
                <a:cs typeface="Symbol" charset="2"/>
              </a:rPr>
              <a:t>l</a:t>
            </a:r>
            <a:r>
              <a:rPr lang="en-US" sz="2400" dirty="0"/>
              <a:t> </a:t>
            </a:r>
            <a:br>
              <a:rPr lang="en-US" sz="2400" dirty="0"/>
            </a:br>
            <a:r>
              <a:rPr lang="en-US" sz="2400" dirty="0"/>
              <a:t>and constrain S to not be on right hand side of any rule</a:t>
            </a:r>
          </a:p>
          <a:p>
            <a:r>
              <a:rPr lang="en-US" sz="2400" dirty="0"/>
              <a:t>The beauty of this form is that, in a bottom up parse, every step consumes an input character and so parse is linear (if we guess right)</a:t>
            </a:r>
          </a:p>
          <a:p>
            <a:r>
              <a:rPr lang="en-US" sz="2400"/>
              <a:t>We will not show details of conversion but it is dependent on starting in CNF and then removing left recursion, both of which we have already shown</a:t>
            </a:r>
          </a:p>
          <a:p>
            <a:endParaRPr lang="en-US" dirty="0"/>
          </a:p>
        </p:txBody>
      </p:sp>
      <p:sp>
        <p:nvSpPr>
          <p:cNvPr id="4" name="Date Placeholder 3"/>
          <p:cNvSpPr>
            <a:spLocks noGrp="1"/>
          </p:cNvSpPr>
          <p:nvPr>
            <p:ph type="dt" sz="half" idx="10"/>
          </p:nvPr>
        </p:nvSpPr>
        <p:spPr/>
        <p:txBody>
          <a:bodyPr/>
          <a:lstStyle/>
          <a:p>
            <a:fld id="{86968307-B11F-8E4A-BA38-193E6B8D0932}"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212</a:t>
            </a:fld>
            <a:endParaRPr lang="en-US"/>
          </a:p>
        </p:txBody>
      </p:sp>
    </p:spTree>
    <p:extLst>
      <p:ext uri="{BB962C8B-B14F-4D97-AF65-F5344CB8AC3E}">
        <p14:creationId xmlns:p14="http://schemas.microsoft.com/office/powerpoint/2010/main" val="283400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en-US">
                <a:solidFill>
                  <a:srgbClr val="009900"/>
                </a:solidFill>
                <a:latin typeface="Arial" charset="0"/>
                <a:ea typeface="MS PGothic" charset="0"/>
              </a:rPr>
              <a:t>Closure Properties</a:t>
            </a:r>
          </a:p>
        </p:txBody>
      </p:sp>
      <p:sp>
        <p:nvSpPr>
          <p:cNvPr id="130051" name="Subtitle 2"/>
          <p:cNvSpPr>
            <a:spLocks noGrp="1"/>
          </p:cNvSpPr>
          <p:nvPr>
            <p:ph type="subTitle" idx="1"/>
          </p:nvPr>
        </p:nvSpPr>
        <p:spPr/>
        <p:txBody>
          <a:bodyPr/>
          <a:lstStyle/>
          <a:p>
            <a:r>
              <a:rPr lang="en-US">
                <a:latin typeface="Arial" charset="0"/>
                <a:ea typeface="MS PGothic" charset="0"/>
              </a:rPr>
              <a:t>Context Free Languages</a:t>
            </a:r>
          </a:p>
        </p:txBody>
      </p:sp>
    </p:spTree>
    <p:extLst>
      <p:ext uri="{BB962C8B-B14F-4D97-AF65-F5344CB8AC3E}">
        <p14:creationId xmlns:p14="http://schemas.microsoft.com/office/powerpoint/2010/main" val="149684816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solidFill>
                  <a:srgbClr val="009900"/>
                </a:solidFill>
                <a:latin typeface="Arial" charset="0"/>
                <a:ea typeface="MS PGothic" charset="0"/>
              </a:rPr>
              <a:t>Intersection with Regular</a:t>
            </a:r>
          </a:p>
        </p:txBody>
      </p:sp>
      <p:sp>
        <p:nvSpPr>
          <p:cNvPr id="131075"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rPr>
              <a:t>CFLs are closed under intersection with Regular sets</a:t>
            </a:r>
          </a:p>
          <a:p>
            <a:pPr lvl="1"/>
            <a:r>
              <a:rPr lang="en-US" sz="1800" dirty="0">
                <a:latin typeface="Arial" charset="0"/>
                <a:ea typeface="MS PGothic" charset="0"/>
              </a:rPr>
              <a:t>To show this we use the equivalence of CFGs generative power with the recognition power of PDAs.</a:t>
            </a:r>
          </a:p>
          <a:p>
            <a:pPr lvl="1"/>
            <a:r>
              <a:rPr lang="en-US" sz="1800" dirty="0">
                <a:latin typeface="Arial" charset="0"/>
                <a:ea typeface="MS PGothic" charset="0"/>
              </a:rPr>
              <a:t>Let A</a:t>
            </a:r>
            <a:r>
              <a:rPr lang="en-US" sz="1800" baseline="-25000" dirty="0">
                <a:latin typeface="Arial" charset="0"/>
                <a:ea typeface="MS PGothic" charset="0"/>
              </a:rPr>
              <a:t>0</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0</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a:t>
            </a:r>
            <a:r>
              <a:rPr lang="en-US" sz="1800" baseline="-25000" dirty="0">
                <a:latin typeface="Arial" charset="0"/>
                <a:ea typeface="MS PGothic" charset="0"/>
              </a:rPr>
              <a:t>0</a:t>
            </a:r>
            <a:r>
              <a:rPr lang="en-US" sz="1800" dirty="0">
                <a:latin typeface="Arial" charset="0"/>
                <a:ea typeface="MS PGothic" charset="0"/>
              </a:rPr>
              <a:t>) be an arbitrary PDA</a:t>
            </a:r>
          </a:p>
          <a:p>
            <a:pPr lvl="1"/>
            <a:r>
              <a:rPr lang="en-US" sz="1800" dirty="0">
                <a:latin typeface="Arial" charset="0"/>
                <a:ea typeface="MS PGothic" charset="0"/>
              </a:rPr>
              <a:t>Let A</a:t>
            </a:r>
            <a:r>
              <a:rPr lang="en-US" sz="1800" baseline="-25000" dirty="0">
                <a:latin typeface="Arial" charset="0"/>
                <a:ea typeface="MS PGothic" charset="0"/>
              </a:rPr>
              <a:t>1</a:t>
            </a:r>
            <a:r>
              <a:rPr lang="en-US" sz="1800" dirty="0">
                <a:latin typeface="Arial" charset="0"/>
                <a:ea typeface="MS PGothic" charset="0"/>
              </a:rPr>
              <a:t> = ( 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1</a:t>
            </a:r>
            <a:r>
              <a:rPr lang="en-US" sz="1800" dirty="0">
                <a:latin typeface="Arial" charset="0"/>
                <a:ea typeface="MS PGothic" charset="0"/>
              </a:rPr>
              <a:t>, q</a:t>
            </a:r>
            <a:r>
              <a:rPr lang="en-US" sz="1800" baseline="-25000" dirty="0">
                <a:latin typeface="Arial" charset="0"/>
                <a:ea typeface="MS PGothic" charset="0"/>
              </a:rPr>
              <a:t>1</a:t>
            </a:r>
            <a:r>
              <a:rPr lang="en-US" sz="1800" dirty="0">
                <a:latin typeface="Arial" charset="0"/>
                <a:ea typeface="MS PGothic" charset="0"/>
              </a:rPr>
              <a:t>, F</a:t>
            </a:r>
            <a:r>
              <a:rPr lang="en-US" sz="1800" baseline="-25000" dirty="0">
                <a:latin typeface="Arial" charset="0"/>
                <a:ea typeface="MS PGothic" charset="0"/>
              </a:rPr>
              <a:t>1</a:t>
            </a:r>
            <a:r>
              <a:rPr lang="en-US" sz="1800" dirty="0">
                <a:latin typeface="Arial" charset="0"/>
                <a:ea typeface="MS PGothic" charset="0"/>
              </a:rPr>
              <a:t>) be an arbitrary DFA</a:t>
            </a:r>
          </a:p>
          <a:p>
            <a:pPr lvl="1"/>
            <a:r>
              <a:rPr lang="en-US" sz="1800" dirty="0">
                <a:latin typeface="Arial" charset="0"/>
                <a:ea typeface="MS PGothic" charset="0"/>
              </a:rPr>
              <a:t>Define A</a:t>
            </a:r>
            <a:r>
              <a:rPr lang="en-US" sz="1800" baseline="-25000" dirty="0">
                <a:latin typeface="Arial" charset="0"/>
                <a:ea typeface="MS PGothic" charset="0"/>
              </a:rPr>
              <a:t>2</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2</a:t>
            </a:r>
            <a:r>
              <a:rPr lang="en-US" sz="1800" dirty="0">
                <a:latin typeface="Arial" charset="0"/>
                <a:ea typeface="MS PGothic" charset="0"/>
              </a:rPr>
              <a:t>, &lt;q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 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where</a:t>
            </a:r>
          </a:p>
          <a:p>
            <a:pPr lvl="2"/>
            <a:r>
              <a:rPr lang="en-US" sz="1400" dirty="0">
                <a:latin typeface="Arial" charset="0"/>
                <a:ea typeface="MS PGothic" charset="0"/>
                <a:sym typeface="Symbol" charset="0"/>
              </a:rPr>
              <a:t></a:t>
            </a:r>
            <a:r>
              <a:rPr lang="en-US" sz="1400" baseline="-25000" dirty="0">
                <a:latin typeface="Arial" charset="0"/>
                <a:ea typeface="MS PGothic" charset="0"/>
                <a:sym typeface="Symbol" charset="0"/>
              </a:rPr>
              <a:t>2</a:t>
            </a:r>
            <a:r>
              <a:rPr lang="en-US" sz="1400" dirty="0">
                <a:latin typeface="Arial" charset="0"/>
                <a:ea typeface="MS PGothic" charset="0"/>
              </a:rPr>
              <a:t>(&lt;</a:t>
            </a:r>
            <a:r>
              <a:rPr lang="en-US" sz="1400" dirty="0" err="1">
                <a:latin typeface="Arial" charset="0"/>
                <a:ea typeface="MS PGothic" charset="0"/>
              </a:rPr>
              <a:t>q,s</a:t>
            </a:r>
            <a:r>
              <a:rPr lang="en-US" sz="1400" dirty="0">
                <a:latin typeface="Arial" charset="0"/>
                <a:ea typeface="MS PGothic" charset="0"/>
              </a:rPr>
              <a:t>&gt;, a, X) </a:t>
            </a:r>
            <a:r>
              <a:rPr lang="en-US" sz="1400" dirty="0">
                <a:latin typeface="Arial" charset="0"/>
                <a:ea typeface="MS PGothic" charset="0"/>
                <a:sym typeface="Symbol" charset="0"/>
              </a:rPr>
              <a:t>⊇</a:t>
            </a:r>
            <a:r>
              <a:rPr lang="en-US" sz="1400" dirty="0">
                <a:latin typeface="Arial" charset="0"/>
                <a:ea typeface="MS PGothic" charset="0"/>
              </a:rPr>
              <a:t> {(&lt;q</a:t>
            </a:r>
            <a:r>
              <a:rPr lang="ja-JP" altLang="en-US" sz="1400" dirty="0">
                <a:latin typeface="Arial" charset="0"/>
                <a:ea typeface="MS PGothic" charset="0"/>
              </a:rPr>
              <a:t>’</a:t>
            </a:r>
            <a:r>
              <a:rPr lang="en-US" altLang="ja-JP" sz="1400" dirty="0">
                <a:latin typeface="Arial" charset="0"/>
                <a:ea typeface="MS PGothic" charset="0"/>
              </a:rPr>
              <a:t>,s</a:t>
            </a:r>
            <a:r>
              <a:rPr lang="ja-JP" altLang="en-US" sz="1400" dirty="0">
                <a:latin typeface="Arial" charset="0"/>
                <a:ea typeface="MS PGothic" charset="0"/>
              </a:rPr>
              <a:t>’</a:t>
            </a:r>
            <a:r>
              <a:rPr lang="en-US" altLang="ja-JP" sz="1400" dirty="0">
                <a:latin typeface="Arial" charset="0"/>
                <a:ea typeface="MS PGothic" charset="0"/>
              </a:rPr>
              <a:t>&gt;, </a:t>
            </a:r>
            <a:r>
              <a:rPr lang="en-US" altLang="ja-JP" sz="1400" dirty="0">
                <a:latin typeface="Arial" charset="0"/>
                <a:ea typeface="MS PGothic" charset="0"/>
                <a:sym typeface="Symbol" charset="0"/>
              </a:rPr>
              <a:t>)}, a{}, X </a:t>
            </a:r>
            <a:r>
              <a:rPr lang="en-US" altLang="ja-JP" sz="1400" dirty="0" err="1">
                <a:latin typeface="Arial" charset="0"/>
                <a:ea typeface="MS PGothic" charset="0"/>
                <a:sym typeface="Symbol" charset="0"/>
              </a:rPr>
              <a:t>iff</a:t>
            </a:r>
            <a:r>
              <a:rPr lang="en-US" altLang="ja-JP" sz="1400" dirty="0">
                <a:latin typeface="Arial" charset="0"/>
                <a:ea typeface="MS PGothic" charset="0"/>
                <a:sym typeface="Symbol" charset="0"/>
              </a:rPr>
              <a:t>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0</a:t>
            </a:r>
            <a:r>
              <a:rPr lang="en-US" altLang="ja-JP" sz="1400" dirty="0">
                <a:latin typeface="Arial" charset="0"/>
                <a:ea typeface="MS PGothic" charset="0"/>
              </a:rPr>
              <a:t>(q, a, X) </a:t>
            </a:r>
            <a:r>
              <a:rPr lang="en-US" altLang="ja-JP" sz="1400" dirty="0">
                <a:latin typeface="Arial" charset="0"/>
                <a:ea typeface="MS PGothic" charset="0"/>
                <a:sym typeface="Symbol" charset="0"/>
              </a:rPr>
              <a:t>⊇</a:t>
            </a:r>
            <a:r>
              <a:rPr lang="en-US" altLang="ja-JP" sz="1400" dirty="0">
                <a:latin typeface="Arial" charset="0"/>
                <a:ea typeface="MS PGothic" charset="0"/>
              </a:rPr>
              <a:t> {(q</a:t>
            </a:r>
            <a:r>
              <a:rPr lang="ja-JP" altLang="en-US" sz="1400" dirty="0">
                <a:latin typeface="Arial" charset="0"/>
                <a:ea typeface="MS PGothic" charset="0"/>
              </a:rPr>
              <a:t>’</a:t>
            </a:r>
            <a:r>
              <a:rPr lang="en-US" altLang="ja-JP" sz="1400" dirty="0">
                <a:latin typeface="Arial" charset="0"/>
                <a:ea typeface="MS PGothic" charset="0"/>
              </a:rPr>
              <a:t>, </a:t>
            </a:r>
            <a:r>
              <a:rPr lang="en-US" altLang="ja-JP" sz="1400" dirty="0">
                <a:latin typeface="Arial" charset="0"/>
                <a:ea typeface="MS PGothic" charset="0"/>
                <a:sym typeface="Symbol" charset="0"/>
              </a:rPr>
              <a:t>)} and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1</a:t>
            </a:r>
            <a:r>
              <a:rPr lang="en-US" altLang="ja-JP" sz="1400" dirty="0">
                <a:latin typeface="Arial" charset="0"/>
                <a:ea typeface="MS PGothic" charset="0"/>
              </a:rPr>
              <a:t>(</a:t>
            </a:r>
            <a:r>
              <a:rPr lang="en-US" altLang="ja-JP" sz="1400" dirty="0" err="1">
                <a:latin typeface="Arial" charset="0"/>
                <a:ea typeface="MS PGothic" charset="0"/>
              </a:rPr>
              <a:t>s,a</a:t>
            </a:r>
            <a:r>
              <a:rPr lang="en-US" altLang="ja-JP" sz="1400" dirty="0">
                <a:latin typeface="Arial" charset="0"/>
                <a:ea typeface="MS PGothic" charset="0"/>
              </a:rPr>
              <a:t>) = s</a:t>
            </a:r>
            <a:r>
              <a:rPr lang="ja-JP" altLang="en-US" sz="1400" dirty="0">
                <a:latin typeface="Arial" charset="0"/>
                <a:ea typeface="MS PGothic" charset="0"/>
              </a:rPr>
              <a:t>’</a:t>
            </a:r>
            <a:r>
              <a:rPr lang="en-US" altLang="ja-JP" sz="1400" dirty="0">
                <a:latin typeface="Arial" charset="0"/>
                <a:ea typeface="MS PGothic" charset="0"/>
              </a:rPr>
              <a:t> (if a=</a:t>
            </a:r>
            <a:r>
              <a:rPr lang="en-US" altLang="ja-JP" sz="1400" dirty="0">
                <a:latin typeface="Arial" charset="0"/>
                <a:ea typeface="MS PGothic" charset="0"/>
                <a:sym typeface="Symbol" charset="0"/>
              </a:rPr>
              <a:t> then s</a:t>
            </a:r>
            <a:r>
              <a:rPr lang="ja-JP" altLang="en-US" sz="1400" dirty="0">
                <a:latin typeface="Arial" charset="0"/>
                <a:ea typeface="MS PGothic" charset="0"/>
                <a:sym typeface="Symbol" charset="0"/>
              </a:rPr>
              <a:t>’</a:t>
            </a:r>
            <a:r>
              <a:rPr lang="en-US" altLang="ja-JP" sz="1400" dirty="0">
                <a:latin typeface="Arial" charset="0"/>
                <a:ea typeface="MS PGothic" charset="0"/>
                <a:sym typeface="Symbol" charset="0"/>
              </a:rPr>
              <a:t> = s).</a:t>
            </a:r>
          </a:p>
          <a:p>
            <a:pPr lvl="1"/>
            <a:r>
              <a:rPr lang="en-US" sz="1800" dirty="0">
                <a:latin typeface="Arial" charset="0"/>
                <a:ea typeface="MS PGothic" charset="0"/>
                <a:sym typeface="Symbol" charset="0"/>
              </a:rPr>
              <a:t>Using the definition of derivations we see that</a:t>
            </a:r>
            <a:br>
              <a:rPr lang="en-US" sz="1800" dirty="0">
                <a:latin typeface="Arial" charset="0"/>
                <a:ea typeface="MS PGothic" charset="0"/>
                <a:sym typeface="Symbol" charset="0"/>
              </a:rPr>
            </a:br>
            <a:r>
              <a:rPr lang="en-US" sz="1800" dirty="0">
                <a:latin typeface="Arial" charset="0"/>
                <a:ea typeface="MS PGothic" charset="0"/>
                <a:sym typeface="Symbol" charset="0"/>
              </a:rPr>
              <a:t>  [&lt;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w, $] |</a:t>
            </a:r>
            <a:r>
              <a:rPr lang="en-US" sz="1800" dirty="0">
                <a:latin typeface="Arial" charset="0"/>
                <a:ea typeface="MS PGothic" charset="0"/>
                <a:sym typeface="Symbol" charset="0"/>
              </a:rPr>
              <a:t>* </a:t>
            </a:r>
            <a:r>
              <a:rPr lang="en-US" sz="1800" dirty="0">
                <a:latin typeface="Arial" charset="0"/>
                <a:ea typeface="MS PGothic" charset="0"/>
              </a:rPr>
              <a:t> [&lt;</a:t>
            </a:r>
            <a:r>
              <a:rPr lang="en-US" sz="1800" dirty="0" err="1">
                <a:latin typeface="Arial" charset="0"/>
                <a:ea typeface="MS PGothic" charset="0"/>
              </a:rPr>
              <a:t>t,s</a:t>
            </a:r>
            <a:r>
              <a:rPr lang="en-US" sz="1800" dirty="0">
                <a:latin typeface="Arial" charset="0"/>
                <a:ea typeface="MS PGothic" charset="0"/>
              </a:rPr>
              <a:t>&gt;,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a:t>
            </a:r>
            <a:br>
              <a:rPr lang="en-US" sz="1800" dirty="0">
                <a:latin typeface="Arial" charset="0"/>
                <a:ea typeface="MS PGothic" charset="0"/>
                <a:sym typeface="Symbol" charset="0"/>
              </a:rPr>
            </a:b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 w, $] |</a:t>
            </a:r>
            <a:r>
              <a:rPr lang="en-US" sz="1800" dirty="0">
                <a:latin typeface="Arial" charset="0"/>
                <a:ea typeface="MS PGothic" charset="0"/>
                <a:sym typeface="Symbol" charset="0"/>
              </a:rPr>
              <a:t>* </a:t>
            </a:r>
            <a:r>
              <a:rPr lang="en-US" sz="1800" dirty="0">
                <a:latin typeface="Arial" charset="0"/>
                <a:ea typeface="MS PGothic" charset="0"/>
              </a:rPr>
              <a:t> [t,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rPr>
              <a:t> and</a:t>
            </a:r>
            <a:br>
              <a:rPr lang="en-US" sz="1800" dirty="0">
                <a:latin typeface="Arial" charset="0"/>
                <a:ea typeface="MS PGothic" charset="0"/>
              </a:rPr>
            </a:b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w] |</a:t>
            </a:r>
            <a:r>
              <a:rPr lang="en-US" sz="1800" dirty="0">
                <a:latin typeface="Arial" charset="0"/>
                <a:ea typeface="MS PGothic" charset="0"/>
                <a:sym typeface="Symbol" charset="0"/>
              </a:rPr>
              <a:t>* </a:t>
            </a:r>
            <a:r>
              <a:rPr lang="en-US" sz="1800" dirty="0">
                <a:latin typeface="Arial" charset="0"/>
                <a:ea typeface="MS PGothic" charset="0"/>
              </a:rPr>
              <a:t> [s, </a:t>
            </a:r>
            <a:r>
              <a:rPr lang="en-US" sz="1800" dirty="0">
                <a:latin typeface="Arial" charset="0"/>
                <a:ea typeface="MS PGothic" charset="0"/>
                <a:sym typeface="Symbol" charset="0"/>
              </a:rPr>
              <a:t>] in </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But then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t</a:t>
            </a:r>
            <a:r>
              <a:rPr lang="en-US" sz="1800" dirty="0">
                <a:latin typeface="Arial" charset="0"/>
                <a:ea typeface="MS PGothic" charset="0"/>
              </a:rPr>
              <a:t>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and s</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a:t>
            </a:r>
            <a:r>
              <a:rPr lang="en-US" sz="1800" dirty="0" err="1">
                <a:latin typeface="Arial" charset="0"/>
                <a:ea typeface="MS PGothic" charset="0"/>
              </a:rPr>
              <a:t>iff</a:t>
            </a:r>
            <a:r>
              <a:rPr lang="en-US" sz="1800" dirty="0">
                <a:latin typeface="Arial" charset="0"/>
                <a:ea typeface="MS PGothic" charset="0"/>
              </a:rPr>
              <a:t>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sym typeface="Symbol" charset="0"/>
              </a:rPr>
              <a:t>) and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sym typeface="Symbol" charset="0"/>
              </a:rPr>
              <a:t>)</a:t>
            </a:r>
            <a:endParaRPr lang="en-US" sz="1800" dirty="0">
              <a:latin typeface="Arial" charset="0"/>
              <a:ea typeface="MS PGothic" charset="0"/>
            </a:endParaRPr>
          </a:p>
        </p:txBody>
      </p:sp>
      <p:sp>
        <p:nvSpPr>
          <p:cNvPr id="131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D2CFC1-ACCF-D146-A78A-AC4872BD81DD}" type="datetime1">
              <a:rPr lang="en-US" smtClean="0"/>
              <a:t>11/27/18</a:t>
            </a:fld>
            <a:endParaRPr lang="en-US"/>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1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72C920-30A8-4F47-AA88-25930B5D1397}" type="slidenum">
              <a:rPr lang="en-US"/>
              <a:pPr/>
              <a:t>214</a:t>
            </a:fld>
            <a:endParaRPr lang="en-US"/>
          </a:p>
        </p:txBody>
      </p:sp>
    </p:spTree>
    <p:extLst>
      <p:ext uri="{BB962C8B-B14F-4D97-AF65-F5344CB8AC3E}">
        <p14:creationId xmlns:p14="http://schemas.microsoft.com/office/powerpoint/2010/main" val="19036513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solidFill>
                  <a:srgbClr val="009900"/>
                </a:solidFill>
                <a:latin typeface="Arial" charset="0"/>
                <a:ea typeface="MS PGothic" charset="0"/>
              </a:rPr>
              <a:t>Substitution</a:t>
            </a:r>
          </a:p>
        </p:txBody>
      </p:sp>
      <p:sp>
        <p:nvSpPr>
          <p:cNvPr id="132099" name="Content Placeholder 2"/>
          <p:cNvSpPr>
            <a:spLocks noGrp="1"/>
          </p:cNvSpPr>
          <p:nvPr>
            <p:ph idx="1"/>
          </p:nvPr>
        </p:nvSpPr>
        <p:spPr>
          <a:xfrm>
            <a:off x="457200" y="1600200"/>
            <a:ext cx="8382000" cy="4525963"/>
          </a:xfrm>
        </p:spPr>
        <p:txBody>
          <a:bodyPr/>
          <a:lstStyle/>
          <a:p>
            <a:r>
              <a:rPr lang="en-US" sz="2400" dirty="0">
                <a:latin typeface="Arial" charset="0"/>
                <a:ea typeface="MS PGothic" charset="0"/>
              </a:rPr>
              <a:t>CFLs are closed under CFL substitution</a:t>
            </a:r>
          </a:p>
          <a:p>
            <a:pPr lvl="1"/>
            <a:r>
              <a:rPr lang="en-US" sz="2000" dirty="0">
                <a:latin typeface="Arial" charset="0"/>
                <a:ea typeface="MS PGothic" charset="0"/>
              </a:rPr>
              <a:t>Let G=(V,</a:t>
            </a:r>
            <a:r>
              <a:rPr lang="en-US" sz="2000" dirty="0">
                <a:latin typeface="Arial" charset="0"/>
                <a:ea typeface="MS PGothic" charset="0"/>
                <a:sym typeface="Symbol" charset="0"/>
              </a:rPr>
              <a:t></a:t>
            </a:r>
            <a:r>
              <a:rPr lang="en-US" sz="2000" dirty="0">
                <a:latin typeface="Arial" charset="0"/>
                <a:ea typeface="MS PGothic" charset="0"/>
              </a:rPr>
              <a:t>,R,S) be a CFG.</a:t>
            </a:r>
          </a:p>
          <a:p>
            <a:pPr lvl="1"/>
            <a:r>
              <a:rPr lang="en-US" sz="2000" dirty="0">
                <a:latin typeface="Arial" charset="0"/>
                <a:ea typeface="MS PGothic" charset="0"/>
              </a:rPr>
              <a:t>Let f be a substitution over </a:t>
            </a:r>
            <a:r>
              <a:rPr lang="en-US" sz="2000" dirty="0">
                <a:latin typeface="Arial" charset="0"/>
                <a:ea typeface="MS PGothic" charset="0"/>
                <a:sym typeface="Symbol" charset="0"/>
              </a:rPr>
              <a:t> such that</a:t>
            </a:r>
          </a:p>
          <a:p>
            <a:pPr lvl="2"/>
            <a:r>
              <a:rPr lang="en-US" sz="1800" dirty="0">
                <a:latin typeface="Arial" charset="0"/>
                <a:ea typeface="MS PGothic" charset="0"/>
                <a:sym typeface="Symbol" charset="0"/>
              </a:rPr>
              <a:t>f(a) = L</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for a  </a:t>
            </a:r>
          </a:p>
          <a:p>
            <a:pPr lvl="2"/>
            <a:r>
              <a:rPr lang="en-US" sz="1800" dirty="0">
                <a:latin typeface="Arial" charset="0"/>
                <a:ea typeface="MS PGothic" charset="0"/>
                <a:sym typeface="Symbol" charset="0"/>
              </a:rPr>
              <a:t>G</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 (</a:t>
            </a:r>
            <a:r>
              <a:rPr lang="en-US" sz="1800" dirty="0" err="1">
                <a:latin typeface="Arial" charset="0"/>
                <a:ea typeface="MS PGothic" charset="0"/>
              </a:rPr>
              <a:t>V</a:t>
            </a:r>
            <a:r>
              <a:rPr lang="en-US" sz="1800" baseline="-25000" dirty="0" err="1">
                <a:latin typeface="Arial" charset="0"/>
                <a:ea typeface="MS PGothic" charset="0"/>
                <a:sym typeface="Symbol" charset="0"/>
              </a:rPr>
              <a:t>a</a:t>
            </a:r>
            <a:r>
              <a:rPr lang="en-US" sz="1800" dirty="0">
                <a:latin typeface="Arial" charset="0"/>
                <a:ea typeface="MS PGothic" charset="0"/>
              </a:rPr>
              <a:t>,</a:t>
            </a:r>
            <a:r>
              <a:rPr lang="en-US" sz="1800" dirty="0">
                <a:latin typeface="Arial" charset="0"/>
                <a:ea typeface="MS PGothic" charset="0"/>
                <a:sym typeface="Symbol" charset="0"/>
              </a:rPr>
              <a:t></a:t>
            </a:r>
            <a:r>
              <a:rPr lang="en-US" sz="1800" baseline="-25000" dirty="0" err="1">
                <a:latin typeface="Arial" charset="0"/>
                <a:ea typeface="MS PGothic" charset="0"/>
                <a:sym typeface="Symbol" charset="0"/>
              </a:rPr>
              <a:t>a</a:t>
            </a:r>
            <a:r>
              <a:rPr lang="en-US" sz="1800" dirty="0" err="1">
                <a:latin typeface="Arial" charset="0"/>
                <a:ea typeface="MS PGothic" charset="0"/>
              </a:rPr>
              <a:t>,R</a:t>
            </a:r>
            <a:r>
              <a:rPr lang="en-US" sz="1800" baseline="-25000" dirty="0" err="1">
                <a:latin typeface="Arial" charset="0"/>
                <a:ea typeface="MS PGothic" charset="0"/>
                <a:sym typeface="Symbol" charset="0"/>
              </a:rPr>
              <a:t>a</a:t>
            </a:r>
            <a:r>
              <a:rPr lang="en-US" sz="1800" dirty="0" err="1">
                <a:latin typeface="Arial" charset="0"/>
                <a:ea typeface="MS PGothic" charset="0"/>
              </a:rPr>
              <a:t>,S</a:t>
            </a:r>
            <a:r>
              <a:rPr lang="en-US" sz="1800" baseline="-25000" dirty="0" err="1">
                <a:latin typeface="Arial" charset="0"/>
                <a:ea typeface="MS PGothic" charset="0"/>
                <a:sym typeface="Symbol" charset="0"/>
              </a:rPr>
              <a:t>a</a:t>
            </a:r>
            <a:r>
              <a:rPr lang="en-US" sz="1800" dirty="0">
                <a:latin typeface="Arial" charset="0"/>
                <a:ea typeface="MS PGothic" charset="0"/>
              </a:rPr>
              <a:t>) is a CFG that produces L</a:t>
            </a:r>
            <a:r>
              <a:rPr lang="en-US" sz="1800" baseline="-25000" dirty="0">
                <a:latin typeface="Arial" charset="0"/>
                <a:ea typeface="MS PGothic" charset="0"/>
                <a:sym typeface="Symbol" charset="0"/>
              </a:rPr>
              <a:t>a</a:t>
            </a:r>
            <a:r>
              <a:rPr lang="en-US" sz="1800" dirty="0">
                <a:latin typeface="Arial" charset="0"/>
                <a:ea typeface="MS PGothic" charset="0"/>
              </a:rPr>
              <a:t>.</a:t>
            </a:r>
          </a:p>
          <a:p>
            <a:pPr lvl="2"/>
            <a:r>
              <a:rPr lang="en-US" sz="1800" dirty="0">
                <a:latin typeface="Arial" charset="0"/>
                <a:ea typeface="MS PGothic" charset="0"/>
              </a:rPr>
              <a:t>No symbol appears in more than one of V or any </a:t>
            </a:r>
            <a:r>
              <a:rPr lang="en-US" sz="1800" dirty="0" err="1">
                <a:latin typeface="Arial" charset="0"/>
                <a:ea typeface="MS PGothic" charset="0"/>
              </a:rPr>
              <a:t>V</a:t>
            </a:r>
            <a:r>
              <a:rPr lang="en-US" sz="1800" baseline="-25000" dirty="0" err="1">
                <a:latin typeface="Arial" charset="0"/>
                <a:ea typeface="MS PGothic" charset="0"/>
                <a:sym typeface="Symbol" charset="0"/>
              </a:rPr>
              <a:t>a</a:t>
            </a:r>
            <a:endParaRPr lang="en-US" sz="1800" baseline="-25000" dirty="0">
              <a:latin typeface="Arial" charset="0"/>
              <a:ea typeface="MS PGothic" charset="0"/>
              <a:sym typeface="Symbol" charset="0"/>
            </a:endParaRPr>
          </a:p>
          <a:p>
            <a:pPr lvl="1"/>
            <a:r>
              <a:rPr lang="en-US" sz="2000" dirty="0">
                <a:latin typeface="Arial" charset="0"/>
                <a:ea typeface="MS PGothic" charset="0"/>
                <a:sym typeface="Symbol" charset="0"/>
              </a:rPr>
              <a:t>Define G</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 (V </a:t>
            </a:r>
            <a:r>
              <a:rPr lang="en-US" sz="2000" baseline="-25000" dirty="0">
                <a:latin typeface="Arial" charset="0"/>
                <a:ea typeface="MS PGothic" charset="0"/>
                <a:sym typeface="Symbol" charset="0"/>
              </a:rPr>
              <a:t>a</a:t>
            </a:r>
            <a:r>
              <a:rPr lang="en-US" sz="2000" dirty="0" err="1">
                <a:latin typeface="Arial" charset="0"/>
                <a:ea typeface="MS PGothic" charset="0"/>
                <a:sym typeface="Symbol" charset="0"/>
              </a:rPr>
              <a:t>V</a:t>
            </a:r>
            <a:r>
              <a:rPr lang="en-US" sz="2000" baseline="-25000" dirty="0" err="1">
                <a:latin typeface="Arial" charset="0"/>
                <a:ea typeface="MS PGothic" charset="0"/>
                <a:sym typeface="Symbol" charset="0"/>
              </a:rPr>
              <a:t>a</a:t>
            </a:r>
            <a:r>
              <a:rPr lang="en-US" sz="2000" dirty="0">
                <a:latin typeface="Arial" charset="0"/>
                <a:ea typeface="MS PGothic" charset="0"/>
                <a:sym typeface="Symbol" charset="0"/>
              </a:rPr>
              <a:t>, </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 R</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R</a:t>
            </a:r>
            <a:r>
              <a:rPr lang="en-US" altLang="ja-JP" sz="2000" baseline="-25000" dirty="0">
                <a:latin typeface="Arial" charset="0"/>
                <a:ea typeface="MS PGothic" charset="0"/>
                <a:sym typeface="Symbol" charset="0"/>
              </a:rPr>
              <a:t>a</a:t>
            </a:r>
            <a:r>
              <a:rPr lang="en-US" sz="2000" dirty="0">
                <a:latin typeface="Arial" charset="0"/>
                <a:ea typeface="MS PGothic" charset="0"/>
                <a:sym typeface="Symbol" charset="0"/>
              </a:rPr>
              <a:t>, S</a:t>
            </a:r>
            <a:r>
              <a:rPr lang="en-US" altLang="ja-JP" sz="2000" dirty="0">
                <a:latin typeface="Arial" charset="0"/>
                <a:ea typeface="MS PGothic" charset="0"/>
                <a:sym typeface="Symbol" charset="0"/>
              </a:rPr>
              <a:t>)</a:t>
            </a:r>
          </a:p>
          <a:p>
            <a:pPr lvl="2"/>
            <a:r>
              <a:rPr lang="en-US" sz="1800" dirty="0">
                <a:latin typeface="Arial" charset="0"/>
                <a:ea typeface="MS PGothic" charset="0"/>
              </a:rPr>
              <a:t>R</a:t>
            </a:r>
            <a:r>
              <a:rPr lang="ja-JP" altLang="en-US" sz="1800" dirty="0">
                <a:latin typeface="Arial" charset="0"/>
                <a:ea typeface="MS PGothic" charset="0"/>
              </a:rPr>
              <a:t>’</a:t>
            </a:r>
            <a:r>
              <a:rPr lang="en-US" altLang="ja-JP" sz="1800" dirty="0">
                <a:latin typeface="Arial" charset="0"/>
                <a:ea typeface="MS PGothic" charset="0"/>
              </a:rPr>
              <a:t> = { A </a:t>
            </a:r>
            <a:r>
              <a:rPr lang="en-US" altLang="ja-JP" sz="1800" dirty="0">
                <a:latin typeface="Arial" charset="0"/>
                <a:ea typeface="MS PGothic" charset="0"/>
                <a:sym typeface="Symbol" charset="0"/>
              </a:rPr>
              <a:t> g() where </a:t>
            </a:r>
            <a:r>
              <a:rPr lang="en-US" altLang="ja-JP" sz="1800" dirty="0">
                <a:latin typeface="Arial" charset="0"/>
                <a:ea typeface="MS PGothic" charset="0"/>
              </a:rPr>
              <a:t>A </a:t>
            </a:r>
            <a:r>
              <a:rPr lang="en-US" altLang="ja-JP" sz="1800" dirty="0">
                <a:latin typeface="Arial" charset="0"/>
                <a:ea typeface="MS PGothic" charset="0"/>
                <a:sym typeface="Symbol" charset="0"/>
              </a:rPr>
              <a:t>  is in R }</a:t>
            </a:r>
          </a:p>
          <a:p>
            <a:pPr lvl="2"/>
            <a:r>
              <a:rPr lang="en-US" sz="1800" dirty="0">
                <a:latin typeface="Arial" charset="0"/>
                <a:ea typeface="MS PGothic" charset="0"/>
                <a:sym typeface="Symbol" charset="0"/>
              </a:rPr>
              <a:t>g: (</a:t>
            </a:r>
            <a:r>
              <a:rPr lang="en-US" sz="1800" dirty="0">
                <a:latin typeface="Arial" charset="0"/>
                <a:ea typeface="MS PGothic" charset="0"/>
              </a:rPr>
              <a:t>V</a:t>
            </a:r>
            <a:r>
              <a:rPr lang="en-US" sz="1800" dirty="0">
                <a:latin typeface="Arial" charset="0"/>
                <a:ea typeface="MS PGothic" charset="0"/>
                <a:sym typeface="Symbol" charset="0"/>
              </a:rPr>
              <a:t>)*  (V </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t>
            </a:r>
          </a:p>
          <a:p>
            <a:pPr lvl="2"/>
            <a:r>
              <a:rPr lang="en-US" sz="1800" dirty="0">
                <a:latin typeface="Arial" charset="0"/>
                <a:ea typeface="MS PGothic" charset="0"/>
                <a:sym typeface="Symbol" charset="0"/>
              </a:rPr>
              <a:t>g() = ; g(B) = B, B  V; g(a) = 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   </a:t>
            </a:r>
          </a:p>
          <a:p>
            <a:pPr lvl="2"/>
            <a:r>
              <a:rPr lang="en-US" sz="1800" dirty="0">
                <a:latin typeface="Arial" charset="0"/>
                <a:ea typeface="MS PGothic" charset="0"/>
                <a:sym typeface="Symbol" charset="0"/>
              </a:rPr>
              <a:t>g(X) = g() g(X), || &gt; 0, X  </a:t>
            </a:r>
            <a:r>
              <a:rPr lang="en-US" sz="1800" dirty="0">
                <a:latin typeface="Arial" charset="0"/>
                <a:ea typeface="MS PGothic" charset="0"/>
              </a:rPr>
              <a:t>V</a:t>
            </a:r>
            <a:r>
              <a:rPr lang="en-US" sz="1800" dirty="0">
                <a:latin typeface="Arial" charset="0"/>
                <a:ea typeface="MS PGothic" charset="0"/>
                <a:sym typeface="Symbol" charset="0"/>
              </a:rPr>
              <a:t></a:t>
            </a:r>
          </a:p>
          <a:p>
            <a:pPr lvl="1"/>
            <a:r>
              <a:rPr lang="en-US" sz="2400" dirty="0">
                <a:latin typeface="Arial" charset="0"/>
                <a:ea typeface="MS PGothic" charset="0"/>
                <a:sym typeface="Symbol" charset="0"/>
              </a:rPr>
              <a:t>Claim, f(</a:t>
            </a:r>
            <a:r>
              <a:rPr lang="en-US" sz="2400" dirty="0">
                <a:latin typeface="Gigi" charset="0"/>
                <a:ea typeface="MS PGothic" charset="0"/>
                <a:sym typeface="Symbol" charset="0"/>
              </a:rPr>
              <a:t>L</a:t>
            </a:r>
            <a:r>
              <a:rPr lang="en-US" sz="2400" dirty="0">
                <a:latin typeface="Arial" charset="0"/>
                <a:ea typeface="MS PGothic" charset="0"/>
                <a:sym typeface="Symbol" charset="0"/>
              </a:rPr>
              <a:t>(G)) = </a:t>
            </a:r>
            <a:r>
              <a:rPr lang="en-US" sz="2400" dirty="0">
                <a:latin typeface="Gigi" charset="0"/>
                <a:ea typeface="MS PGothic" charset="0"/>
                <a:sym typeface="Symbol" charset="0"/>
              </a:rPr>
              <a:t>L</a:t>
            </a:r>
            <a:r>
              <a:rPr lang="en-US" sz="2400" dirty="0">
                <a:latin typeface="Arial" charset="0"/>
                <a:ea typeface="MS PGothic" charset="0"/>
                <a:sym typeface="Symbol" charset="0"/>
              </a:rPr>
              <a:t>(G</a:t>
            </a:r>
            <a:r>
              <a:rPr lang="en-US" sz="2400" baseline="-25000" dirty="0">
                <a:latin typeface="Arial" charset="0"/>
                <a:ea typeface="MS PGothic" charset="0"/>
                <a:sym typeface="Symbol" charset="0"/>
              </a:rPr>
              <a:t>f</a:t>
            </a:r>
            <a:r>
              <a:rPr lang="en-US" sz="2400" dirty="0">
                <a:latin typeface="Arial" charset="0"/>
                <a:ea typeface="MS PGothic" charset="0"/>
                <a:sym typeface="Symbol" charset="0"/>
              </a:rPr>
              <a:t>), and so CFLs closed under substitution and homomorphism.</a:t>
            </a:r>
            <a:endParaRPr lang="en-US" sz="2400" dirty="0">
              <a:latin typeface="Arial" charset="0"/>
              <a:ea typeface="MS PGothic" charset="0"/>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613CFC-2015-CD45-A78B-6969E8B23CA6}" type="datetime1">
              <a:rPr lang="en-US" smtClean="0"/>
              <a:t>11/27/18</a:t>
            </a:fld>
            <a:endParaRPr lang="en-US"/>
          </a:p>
        </p:txBody>
      </p:sp>
      <p:sp>
        <p:nvSpPr>
          <p:cNvPr id="132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D453C-4D14-7D42-9561-A7CC22DCEED1}" type="slidenum">
              <a:rPr lang="en-US"/>
              <a:pPr/>
              <a:t>215</a:t>
            </a:fld>
            <a:endParaRPr lang="en-US"/>
          </a:p>
        </p:txBody>
      </p:sp>
    </p:spTree>
    <p:extLst>
      <p:ext uri="{BB962C8B-B14F-4D97-AF65-F5344CB8AC3E}">
        <p14:creationId xmlns:p14="http://schemas.microsoft.com/office/powerpoint/2010/main" val="1457538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solidFill>
                  <a:srgbClr val="009900"/>
                </a:solidFill>
                <a:latin typeface="Arial" charset="0"/>
                <a:ea typeface="MS PGothic" charset="0"/>
              </a:rPr>
              <a:t>More on Substitution</a:t>
            </a:r>
          </a:p>
        </p:txBody>
      </p:sp>
      <p:sp>
        <p:nvSpPr>
          <p:cNvPr id="133123"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sym typeface="Symbol" charset="0"/>
              </a:rPr>
              <a:t>Consider G</a:t>
            </a:r>
            <a:r>
              <a:rPr lang="ja-JP" altLang="en-US" sz="2000" dirty="0">
                <a:latin typeface="Arial" charset="0"/>
                <a:ea typeface="MS PGothic" charset="0"/>
                <a:sym typeface="Symbol" charset="0"/>
              </a:rPr>
              <a:t>’</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If we limit derivations to the rules </a:t>
            </a:r>
            <a:r>
              <a:rPr lang="en-US" altLang="ja-JP" sz="2000" dirty="0">
                <a:latin typeface="Arial" charset="0"/>
                <a:ea typeface="MS PGothic" charset="0"/>
              </a:rPr>
              <a:t>R</a:t>
            </a:r>
            <a:r>
              <a:rPr lang="ja-JP" altLang="en-US" sz="2000" dirty="0">
                <a:latin typeface="Arial" charset="0"/>
                <a:ea typeface="MS PGothic" charset="0"/>
              </a:rPr>
              <a:t>’</a:t>
            </a:r>
            <a:r>
              <a:rPr lang="en-US" altLang="ja-JP" sz="2000" dirty="0">
                <a:latin typeface="Arial" charset="0"/>
                <a:ea typeface="MS PGothic" charset="0"/>
              </a:rPr>
              <a:t> = { A </a:t>
            </a:r>
            <a:r>
              <a:rPr lang="en-US" altLang="ja-JP" sz="2000" dirty="0">
                <a:latin typeface="Arial" charset="0"/>
                <a:ea typeface="MS PGothic" charset="0"/>
                <a:sym typeface="Symbol" charset="0"/>
              </a:rPr>
              <a:t> g() where </a:t>
            </a:r>
            <a:r>
              <a:rPr lang="en-US" altLang="ja-JP" sz="2000" dirty="0">
                <a:latin typeface="Arial" charset="0"/>
                <a:ea typeface="MS PGothic" charset="0"/>
              </a:rPr>
              <a:t>A </a:t>
            </a:r>
            <a:r>
              <a:rPr lang="en-US" altLang="ja-JP" sz="2000" dirty="0">
                <a:latin typeface="Arial" charset="0"/>
                <a:ea typeface="MS PGothic" charset="0"/>
                <a:sym typeface="Symbol" charset="0"/>
              </a:rPr>
              <a:t>  is in R } and consider only sentential forms over  the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S</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 , then S * S</a:t>
            </a:r>
            <a:r>
              <a:rPr lang="en-US" altLang="ja-JP" sz="2000" baseline="-25000" dirty="0">
                <a:latin typeface="Arial" charset="0"/>
                <a:ea typeface="MS PGothic" charset="0"/>
                <a:sym typeface="Symbol" charset="0"/>
              </a:rPr>
              <a:t>a1</a:t>
            </a:r>
            <a:r>
              <a:rPr lang="en-US" altLang="ja-JP" sz="2000" dirty="0">
                <a:latin typeface="Arial" charset="0"/>
                <a:ea typeface="MS PGothic" charset="0"/>
                <a:sym typeface="Symbol" charset="0"/>
              </a:rPr>
              <a:t> S</a:t>
            </a:r>
            <a:r>
              <a:rPr lang="en-US" altLang="ja-JP" sz="2000" baseline="-25000" dirty="0">
                <a:latin typeface="Arial" charset="0"/>
                <a:ea typeface="MS PGothic" charset="0"/>
                <a:sym typeface="Symbol" charset="0"/>
              </a:rPr>
              <a:t>a2</a:t>
            </a:r>
            <a:r>
              <a:rPr lang="en-US" altLang="ja-JP" sz="2000" dirty="0">
                <a:latin typeface="Arial" charset="0"/>
                <a:ea typeface="MS PGothic" charset="0"/>
                <a:sym typeface="Symbol" charset="0"/>
              </a:rPr>
              <a:t> … S</a:t>
            </a:r>
            <a:r>
              <a:rPr lang="en-US" altLang="ja-JP" sz="2000" baseline="-25000" dirty="0">
                <a:latin typeface="Arial" charset="0"/>
                <a:ea typeface="MS PGothic" charset="0"/>
                <a:sym typeface="Symbol" charset="0"/>
              </a:rPr>
              <a:t>an</a:t>
            </a:r>
            <a:r>
              <a:rPr lang="en-US" altLang="ja-JP" sz="2000" dirty="0">
                <a:latin typeface="Arial" charset="0"/>
                <a:ea typeface="MS PGothic" charset="0"/>
                <a:sym typeface="Symbol" charset="0"/>
              </a:rPr>
              <a:t> in G</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S * a1 a2 … an </a:t>
            </a:r>
            <a:br>
              <a:rPr lang="en-US" altLang="ja-JP" sz="2000" dirty="0">
                <a:latin typeface="Arial" charset="0"/>
                <a:ea typeface="MS PGothic" charset="0"/>
                <a:sym typeface="Symbol" charset="0"/>
              </a:rPr>
            </a:b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a1 a2 … an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But, then 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f(w)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and, thus, f(</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Given that CFLs are closed under intersection, substitution, homomorphism and intersection with regular sets, we can recast previous proofs to show that CFLs are closed under</a:t>
            </a:r>
          </a:p>
          <a:p>
            <a:pPr lvl="1"/>
            <a:r>
              <a:rPr lang="en-US" sz="2000" dirty="0">
                <a:latin typeface="Arial" charset="0"/>
                <a:ea typeface="MS PGothic" charset="0"/>
                <a:sym typeface="Symbol" charset="0"/>
              </a:rPr>
              <a:t>Prefix, Suffix, Substring, Quotient with Regular Sets</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Later we will show that CFLs are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closed under Quotient with CFLs.</a:t>
            </a:r>
          </a:p>
        </p:txBody>
      </p:sp>
      <p:sp>
        <p:nvSpPr>
          <p:cNvPr id="133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6DC91B-F20B-BC40-A592-37D32FDDDD26}" type="datetime1">
              <a:rPr lang="en-US" smtClean="0"/>
              <a:t>11/27/18</a:t>
            </a:fld>
            <a:endParaRPr lang="en-US"/>
          </a:p>
        </p:txBody>
      </p:sp>
      <p:sp>
        <p:nvSpPr>
          <p:cNvPr id="133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6DAB53-BF38-F64F-836A-0F2549D10E84}" type="slidenum">
              <a:rPr lang="en-US"/>
              <a:pPr/>
              <a:t>216</a:t>
            </a:fld>
            <a:endParaRPr lang="en-US"/>
          </a:p>
        </p:txBody>
      </p:sp>
    </p:spTree>
    <p:extLst>
      <p:ext uri="{BB962C8B-B14F-4D97-AF65-F5344CB8AC3E}">
        <p14:creationId xmlns:p14="http://schemas.microsoft.com/office/powerpoint/2010/main" val="5073729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009900"/>
                </a:solidFill>
              </a:rPr>
              <a:t>Context Sensitive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38098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solidFill>
                  <a:srgbClr val="009900"/>
                </a:solidFill>
                <a:latin typeface="Arial" charset="0"/>
                <a:ea typeface="MS PGothic" charset="0"/>
              </a:rPr>
              <a:t>Context Sensitive Grammar</a:t>
            </a:r>
          </a:p>
        </p:txBody>
      </p:sp>
      <p:sp>
        <p:nvSpPr>
          <p:cNvPr id="107523" name="Content Placeholder 2"/>
          <p:cNvSpPr>
            <a:spLocks noGrp="1"/>
          </p:cNvSpPr>
          <p:nvPr>
            <p:ph idx="1"/>
          </p:nvPr>
        </p:nvSpPr>
        <p:spPr/>
        <p:txBody>
          <a:bodyPr/>
          <a:lstStyle/>
          <a:p>
            <a:pPr marL="0" indent="0">
              <a:buFontTx/>
              <a:buNone/>
            </a:pPr>
            <a:r>
              <a:rPr lang="en-US" sz="2000" dirty="0">
                <a:latin typeface="Arial" charset="0"/>
                <a:ea typeface="MS PGothic" charset="0"/>
              </a:rPr>
              <a:t>G = (V, </a:t>
            </a:r>
            <a:r>
              <a:rPr lang="en-US" sz="2000" dirty="0">
                <a:latin typeface="Arial" charset="0"/>
                <a:ea typeface="MS PGothic" charset="0"/>
                <a:sym typeface="Symbol" charset="0"/>
              </a:rPr>
              <a:t>, R, S) is a PSG where</a:t>
            </a:r>
          </a:p>
          <a:p>
            <a:pPr marL="0" indent="0">
              <a:buFontTx/>
              <a:buNone/>
            </a:pPr>
            <a:r>
              <a:rPr lang="en-US" sz="2000" dirty="0">
                <a:latin typeface="Arial" charset="0"/>
                <a:ea typeface="MS PGothic" charset="0"/>
                <a:sym typeface="Symbol" charset="0"/>
              </a:rPr>
              <a:t>Each member of R is a rule whose right side is no shorter than its left side.</a:t>
            </a:r>
          </a:p>
          <a:p>
            <a:pPr marL="0" indent="0">
              <a:buFontTx/>
              <a:buNone/>
            </a:pPr>
            <a:r>
              <a:rPr lang="en-US" sz="2000" dirty="0">
                <a:latin typeface="Arial" charset="0"/>
                <a:ea typeface="MS PGothic" charset="0"/>
                <a:sym typeface="Symbol" charset="0"/>
              </a:rPr>
              <a:t>The essential idea is that rules are length preserving, although we do allow S  </a:t>
            </a:r>
            <a:r>
              <a:rPr lang="en-US" sz="2000" dirty="0" err="1">
                <a:latin typeface="Arial" charset="0"/>
                <a:ea typeface="MS PGothic" charset="0"/>
                <a:sym typeface="Symbol" charset="0"/>
              </a:rPr>
              <a:t>λ</a:t>
            </a:r>
            <a:r>
              <a:rPr lang="en-US" sz="2000" dirty="0">
                <a:latin typeface="Arial" charset="0"/>
                <a:ea typeface="MS PGothic" charset="0"/>
                <a:sym typeface="Symbol" charset="0"/>
              </a:rPr>
              <a:t> so long as S never appears on the right hand side of any rule.</a:t>
            </a:r>
          </a:p>
          <a:p>
            <a:pPr marL="0" indent="0">
              <a:buNone/>
            </a:pPr>
            <a:r>
              <a:rPr lang="en-US" sz="2000" dirty="0">
                <a:latin typeface="Arial" charset="0"/>
                <a:ea typeface="MS PGothic" charset="0"/>
                <a:sym typeface="Symbol" charset="0"/>
              </a:rPr>
              <a:t>A context sensitive grammar is denoted as a CSG and the language generated is a Context Sensitive Language (CSL).</a:t>
            </a:r>
          </a:p>
          <a:p>
            <a:pPr marL="0" indent="0">
              <a:buNone/>
            </a:pPr>
            <a:r>
              <a:rPr lang="en-US" sz="2000" dirty="0">
                <a:latin typeface="Arial" charset="0"/>
                <a:ea typeface="MS PGothic" charset="0"/>
                <a:sym typeface="Symbol" charset="0"/>
              </a:rPr>
              <a:t>The recognizer for a CSL is a Linear Bounded Automaton (LBA), a form of Turing Machine (soon to be discussed), but with the constraint that it is limited to moving along a tape that contains just the input surrounded by a start and end symbol.</a:t>
            </a: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11/27/18</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218</a:t>
            </a:fld>
            <a:endParaRPr lang="en-US"/>
          </a:p>
        </p:txBody>
      </p:sp>
    </p:spTree>
    <p:extLst>
      <p:ext uri="{BB962C8B-B14F-4D97-AF65-F5344CB8AC3E}">
        <p14:creationId xmlns:p14="http://schemas.microsoft.com/office/powerpoint/2010/main" val="136795246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Phrase Structured Grammar</a:t>
            </a:r>
          </a:p>
        </p:txBody>
      </p:sp>
      <p:sp>
        <p:nvSpPr>
          <p:cNvPr id="3" name="Content Placeholder 2"/>
          <p:cNvSpPr>
            <a:spLocks noGrp="1"/>
          </p:cNvSpPr>
          <p:nvPr>
            <p:ph idx="1"/>
          </p:nvPr>
        </p:nvSpPr>
        <p:spPr/>
        <p:txBody>
          <a:bodyPr/>
          <a:lstStyle/>
          <a:p>
            <a:pPr marL="0" indent="0">
              <a:buFontTx/>
              <a:buNone/>
            </a:pPr>
            <a:r>
              <a:rPr lang="en-US" sz="2400" dirty="0">
                <a:latin typeface="Arial" charset="0"/>
                <a:ea typeface="MS PGothic" charset="0"/>
              </a:rPr>
              <a:t>We previously defined PSGs. The language generated by a PSG is a Phrase Structured Language (PSL) but is more commonly called a recursively enumerable (re) language. The reason for this will become evident a bit later in the course.</a:t>
            </a:r>
          </a:p>
          <a:p>
            <a:pPr marL="0" indent="0">
              <a:buFontTx/>
              <a:buNone/>
            </a:pPr>
            <a:endParaRPr lang="en-US" sz="2400" dirty="0">
              <a:latin typeface="Arial" charset="0"/>
              <a:ea typeface="MS PGothic" charset="0"/>
              <a:sym typeface="Symbol" charset="0"/>
            </a:endParaRPr>
          </a:p>
          <a:p>
            <a:pPr marL="0" indent="0">
              <a:buFontTx/>
              <a:buNone/>
            </a:pPr>
            <a:r>
              <a:rPr lang="en-US" sz="2400" dirty="0">
                <a:latin typeface="Arial" charset="0"/>
                <a:ea typeface="MS PGothic" charset="0"/>
                <a:sym typeface="Symbol" charset="0"/>
              </a:rPr>
              <a:t>The recognizer for a PSL (re language) is a Turing Machine, a model of computation we will soon discuss.</a:t>
            </a:r>
          </a:p>
        </p:txBody>
      </p:sp>
      <p:sp>
        <p:nvSpPr>
          <p:cNvPr id="4" name="Date Placeholder 3"/>
          <p:cNvSpPr>
            <a:spLocks noGrp="1"/>
          </p:cNvSpPr>
          <p:nvPr>
            <p:ph type="dt" sz="half" idx="10"/>
          </p:nvPr>
        </p:nvSpPr>
        <p:spPr/>
        <p:txBody>
          <a:bodyPr/>
          <a:lstStyle/>
          <a:p>
            <a:fld id="{314DA019-C796-C141-BF50-7BDF3A4F1C68}"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219</a:t>
            </a:fld>
            <a:endParaRPr lang="en-US"/>
          </a:p>
        </p:txBody>
      </p:sp>
    </p:spTree>
    <p:extLst>
      <p:ext uri="{BB962C8B-B14F-4D97-AF65-F5344CB8AC3E}">
        <p14:creationId xmlns:p14="http://schemas.microsoft.com/office/powerpoint/2010/main" val="21722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ea typeface="MS PGothic" charset="0"/>
              </a:rPr>
              <a:t>More on Cardinality</a:t>
            </a:r>
          </a:p>
        </p:txBody>
      </p:sp>
      <p:sp>
        <p:nvSpPr>
          <p:cNvPr id="3789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sym typeface="Symbol" charset="0"/>
              </a:rPr>
              <a:t>To determine the relative size of two sets, we need the following definitions:</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there exists an injection, f, from A to B; f is a 1-1 function from A </a:t>
            </a:r>
            <a:r>
              <a:rPr lang="en-US" sz="2000" u="sng" dirty="0">
                <a:latin typeface="Arial" charset="0"/>
                <a:ea typeface="MS PGothic" charset="0"/>
                <a:sym typeface="Symbol" charset="0"/>
              </a:rPr>
              <a:t>into</a:t>
            </a:r>
            <a:r>
              <a:rPr lang="en-US" sz="2000" dirty="0">
                <a:latin typeface="Arial" charset="0"/>
                <a:ea typeface="MS PGothic" charset="0"/>
                <a:sym typeface="Symbol" charset="0"/>
              </a:rPr>
              <a:t> B.</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|B|  |A|</a:t>
            </a:r>
            <a:r>
              <a:rPr lang="en-US" sz="2000" dirty="0">
                <a:latin typeface="Arial" charset="0"/>
                <a:ea typeface="MS PGothic" charset="0"/>
                <a:sym typeface="Symbol" charset="0"/>
              </a:rPr>
              <a:t>. We may also say that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there is a bijection, f, from A to B; f is a 1-1 function from A </a:t>
            </a:r>
            <a:r>
              <a:rPr lang="en-US" sz="2000" u="sng" dirty="0">
                <a:latin typeface="Arial" charset="0"/>
                <a:ea typeface="MS PGothic" charset="0"/>
                <a:sym typeface="Symbol" charset="0"/>
              </a:rPr>
              <a:t>onto</a:t>
            </a:r>
            <a:r>
              <a:rPr lang="en-US" sz="2000" dirty="0">
                <a:latin typeface="Arial" charset="0"/>
                <a:ea typeface="MS PGothic" charset="0"/>
                <a:sym typeface="Symbol" charset="0"/>
              </a:rPr>
              <a:t> B.</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&lt;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|A|  |B|.</a:t>
            </a:r>
          </a:p>
          <a:p>
            <a:pPr eaLnBrk="1" hangingPunct="1">
              <a:buFontTx/>
              <a:buNone/>
            </a:pPr>
            <a:r>
              <a:rPr lang="en-US" sz="2000" dirty="0">
                <a:solidFill>
                  <a:srgbClr val="0066FF"/>
                </a:solidFill>
                <a:latin typeface="Arial" charset="0"/>
                <a:ea typeface="MS PGothic" charset="0"/>
                <a:sym typeface="Symbol" charset="0"/>
              </a:rPr>
              <a:t>Definition.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finite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a:t>
            </a:r>
            <a:r>
              <a:rPr lang="en-US" sz="2000" dirty="0">
                <a:solidFill>
                  <a:srgbClr val="0066FF"/>
                </a:solidFill>
                <a:latin typeface="Arial" charset="0"/>
                <a:ea typeface="MS PGothic" charset="0"/>
                <a:sym typeface="Symbol" charset="0"/>
              </a:rPr>
              <a:t>|S| 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latin typeface="Arial" charset="0"/>
                <a:ea typeface="MS PGothic" charset="0"/>
              </a:rPr>
              <a:t>; otherwise, S is said to be </a:t>
            </a:r>
            <a:r>
              <a:rPr lang="en-US" sz="2000" u="sng" dirty="0">
                <a:solidFill>
                  <a:srgbClr val="0066FF"/>
                </a:solidFill>
                <a:latin typeface="Arial" charset="0"/>
                <a:ea typeface="MS PGothic" charset="0"/>
              </a:rPr>
              <a:t>infinite</a:t>
            </a:r>
            <a:r>
              <a:rPr lang="en-US" sz="2000" dirty="0">
                <a:solidFill>
                  <a:srgbClr val="0066FF"/>
                </a:solidFill>
                <a:latin typeface="Arial" charset="0"/>
                <a:ea typeface="MS PGothic" charset="0"/>
              </a:rPr>
              <a:t>.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countable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S is</a:t>
            </a:r>
            <a:r>
              <a:rPr lang="en-US" sz="2000" dirty="0">
                <a:solidFill>
                  <a:srgbClr val="0066FF"/>
                </a:solidFill>
                <a:latin typeface="Arial" charset="0"/>
                <a:ea typeface="MS PGothic" charset="0"/>
                <a:sym typeface="Symbol" charset="0"/>
              </a:rPr>
              <a:t> finite or |S| = |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solidFill>
                  <a:srgbClr val="0066FF"/>
                </a:solidFill>
                <a:latin typeface="Forte" charset="0"/>
                <a:ea typeface="MS PGothic" charset="0"/>
              </a:rPr>
              <a:t> </a:t>
            </a:r>
            <a:r>
              <a:rPr lang="en-US" sz="2000" dirty="0">
                <a:solidFill>
                  <a:srgbClr val="0066FF"/>
                </a:solidFill>
                <a:latin typeface="Arial" charset="0"/>
                <a:ea typeface="MS PGothic" charset="0"/>
                <a:sym typeface="Symbol" charset="0"/>
              </a:rPr>
              <a:t>|</a:t>
            </a:r>
            <a:r>
              <a:rPr lang="en-US" sz="2000" dirty="0">
                <a:latin typeface="Arial" charset="0"/>
                <a:ea typeface="MS PGothic" charset="0"/>
                <a:sym typeface="Symbol" charset="0"/>
              </a:rPr>
              <a:t>; otherwise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uncountable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We discuss cardinality in more details later.</a:t>
            </a:r>
          </a:p>
        </p:txBody>
      </p:sp>
      <p:sp>
        <p:nvSpPr>
          <p:cNvPr id="378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A110FE-5357-754E-A132-3A3B119702E4}" type="datetime1">
              <a:rPr lang="en-US" smtClean="0"/>
              <a:t>11/27/18</a:t>
            </a:fld>
            <a:endParaRPr lang="en-US"/>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78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57DEBF-D99E-914D-A0CF-2F811043D247}" type="slidenum">
              <a:rPr lang="en-US"/>
              <a:pPr/>
              <a:t>22</a:t>
            </a:fld>
            <a:endParaRPr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11/27/18</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7</a:t>
            </a:r>
          </a:p>
        </p:txBody>
      </p:sp>
      <p:sp>
        <p:nvSpPr>
          <p:cNvPr id="104452" name="Rectangle 3"/>
          <p:cNvSpPr>
            <a:spLocks noGrp="1" noChangeArrowheads="1"/>
          </p:cNvSpPr>
          <p:nvPr>
            <p:ph type="body" idx="4294967295"/>
          </p:nvPr>
        </p:nvSpPr>
        <p:spPr/>
        <p:txBody>
          <a:bodyPr/>
          <a:lstStyle/>
          <a:p>
            <a:pPr lvl="0">
              <a:spcBef>
                <a:spcPct val="0"/>
              </a:spcBef>
              <a:buFont typeface="+mj-lt"/>
              <a:buAutoNum type="arabicPeriod"/>
            </a:pPr>
            <a:r>
              <a:rPr lang="en-US" altLang="en-US" sz="2000" dirty="0">
                <a:latin typeface="Arial" charset="0"/>
              </a:rPr>
              <a:t>Write a CFG to show the language is a CFL or use the Pumping Lemma for CFLs to prove that it is not for each of the following.</a:t>
            </a:r>
          </a:p>
          <a:p>
            <a:pPr marL="685800" lvl="1" indent="-228600">
              <a:spcBef>
                <a:spcPct val="0"/>
              </a:spcBef>
              <a:buFont typeface="+mj-lt"/>
              <a:buAutoNum type="alphaLcParenR"/>
            </a:pPr>
            <a:r>
              <a:rPr lang="en-US" sz="2000" b="1" dirty="0">
                <a:latin typeface="Arial" charset="0"/>
                <a:ea typeface="MS PGothic" charset="0"/>
              </a:rPr>
              <a:t> L = { </a:t>
            </a:r>
            <a:r>
              <a:rPr lang="en-US" sz="2000" b="1" dirty="0" err="1">
                <a:latin typeface="Arial" charset="0"/>
                <a:ea typeface="MS PGothic" charset="0"/>
              </a:rPr>
              <a:t>a</a:t>
            </a:r>
            <a:r>
              <a:rPr lang="en-US" sz="2000" b="1" baseline="30000" dirty="0" err="1">
                <a:latin typeface="Arial" charset="0"/>
                <a:ea typeface="MS PGothic" charset="0"/>
              </a:rPr>
              <a:t>i</a:t>
            </a:r>
            <a:r>
              <a:rPr lang="en-US" sz="2000" b="1" dirty="0" err="1">
                <a:latin typeface="Arial" charset="0"/>
                <a:ea typeface="MS PGothic" charset="0"/>
              </a:rPr>
              <a:t>b</a:t>
            </a:r>
            <a:r>
              <a:rPr lang="en-US" sz="2000" b="1" baseline="30000" dirty="0" err="1">
                <a:latin typeface="Arial" charset="0"/>
                <a:ea typeface="MS PGothic" charset="0"/>
              </a:rPr>
              <a:t>j</a:t>
            </a:r>
            <a:r>
              <a:rPr lang="en-US" sz="2000" b="1" dirty="0">
                <a:latin typeface="Arial" charset="0"/>
                <a:ea typeface="MS PGothic" charset="0"/>
              </a:rPr>
              <a:t> | j &gt; i</a:t>
            </a:r>
            <a:r>
              <a:rPr lang="en-US" sz="2000" b="1" baseline="30000" dirty="0">
                <a:latin typeface="Arial" charset="0"/>
                <a:ea typeface="MS PGothic" charset="0"/>
              </a:rPr>
              <a:t>3 </a:t>
            </a:r>
            <a:r>
              <a:rPr lang="en-US" sz="2000" b="1" dirty="0">
                <a:latin typeface="Arial" charset="0"/>
                <a:ea typeface="MS PGothic" charset="0"/>
              </a:rPr>
              <a:t> , I&gt;0}</a:t>
            </a:r>
          </a:p>
          <a:p>
            <a:pPr marL="685800" lvl="1" indent="-228600">
              <a:spcBef>
                <a:spcPct val="0"/>
              </a:spcBef>
              <a:buFont typeface="+mj-lt"/>
              <a:buAutoNum type="alphaLcParenR"/>
            </a:pPr>
            <a:r>
              <a:rPr lang="en-US" sz="2000" b="1" dirty="0"/>
              <a:t> L = {</a:t>
            </a:r>
            <a:r>
              <a:rPr lang="en-US" sz="2000" b="1" dirty="0" err="1">
                <a:latin typeface="Arial" charset="0"/>
                <a:ea typeface="MS PGothic" charset="0"/>
              </a:rPr>
              <a:t>a</a:t>
            </a:r>
            <a:r>
              <a:rPr lang="en-US" sz="2000" b="1" baseline="30000" dirty="0" err="1">
                <a:latin typeface="Arial" charset="0"/>
                <a:ea typeface="MS PGothic" charset="0"/>
              </a:rPr>
              <a:t>i</a:t>
            </a:r>
            <a:r>
              <a:rPr lang="en-US" sz="2000" b="1" dirty="0" err="1">
                <a:latin typeface="Arial" charset="0"/>
                <a:ea typeface="MS PGothic" charset="0"/>
              </a:rPr>
              <a:t>b</a:t>
            </a:r>
            <a:r>
              <a:rPr lang="en-US" sz="2000" b="1" baseline="30000" dirty="0" err="1">
                <a:latin typeface="Arial" charset="0"/>
                <a:ea typeface="MS PGothic" charset="0"/>
              </a:rPr>
              <a:t>j</a:t>
            </a:r>
            <a:r>
              <a:rPr lang="en-US" sz="2000" b="1" dirty="0">
                <a:latin typeface="Arial" charset="0"/>
                <a:ea typeface="MS PGothic" charset="0"/>
              </a:rPr>
              <a:t> | j &lt; 3*</a:t>
            </a:r>
            <a:r>
              <a:rPr lang="en-US" sz="2000" b="1" dirty="0" err="1">
                <a:latin typeface="Arial" charset="0"/>
                <a:ea typeface="MS PGothic" charset="0"/>
              </a:rPr>
              <a:t>i</a:t>
            </a:r>
            <a:r>
              <a:rPr lang="en-US" sz="2000" b="1" baseline="30000" dirty="0">
                <a:latin typeface="Arial" charset="0"/>
                <a:ea typeface="MS PGothic" charset="0"/>
              </a:rPr>
              <a:t> </a:t>
            </a:r>
            <a:r>
              <a:rPr lang="en-US" sz="2000" b="1" dirty="0">
                <a:latin typeface="Arial" charset="0"/>
                <a:ea typeface="MS PGothic" charset="0"/>
              </a:rPr>
              <a:t> , </a:t>
            </a:r>
            <a:r>
              <a:rPr lang="en-US" sz="2000" b="1" dirty="0" err="1">
                <a:latin typeface="Arial" charset="0"/>
                <a:ea typeface="MS PGothic" charset="0"/>
              </a:rPr>
              <a:t>i</a:t>
            </a:r>
            <a:r>
              <a:rPr lang="en-US" sz="2000" b="1" dirty="0">
                <a:latin typeface="Arial" charset="0"/>
                <a:ea typeface="MS PGothic" charset="0"/>
              </a:rPr>
              <a:t>&gt;0}</a:t>
            </a:r>
          </a:p>
          <a:p>
            <a:pPr marL="685800" lvl="1" indent="-228600">
              <a:spcBef>
                <a:spcPct val="0"/>
              </a:spcBef>
              <a:buFont typeface="+mj-lt"/>
              <a:buAutoNum type="alphaLcParenR"/>
            </a:pPr>
            <a:endParaRPr lang="en-US" sz="2000" b="1" dirty="0">
              <a:latin typeface="Arial" charset="0"/>
              <a:ea typeface="MS PGothic" charset="0"/>
            </a:endParaRPr>
          </a:p>
          <a:p>
            <a:pPr marL="457200" lvl="0" indent="-457200">
              <a:spcBef>
                <a:spcPct val="0"/>
              </a:spcBef>
              <a:buFont typeface="+mj-lt"/>
              <a:buAutoNum type="arabicPeriod" startAt="2"/>
            </a:pPr>
            <a:r>
              <a:rPr lang="en-US" altLang="en-US" sz="2000" dirty="0">
                <a:latin typeface="Arial" charset="0"/>
              </a:rPr>
              <a:t>Consider the context-free grammar </a:t>
            </a:r>
            <a:r>
              <a:rPr lang="en-US" altLang="en-US" sz="2000" b="1" dirty="0">
                <a:latin typeface="Arial" charset="0"/>
              </a:rPr>
              <a:t>G = { {S}, {</a:t>
            </a:r>
            <a:r>
              <a:rPr lang="en-US" altLang="en-US" sz="2000" b="1" dirty="0" err="1">
                <a:latin typeface="Arial" charset="0"/>
              </a:rPr>
              <a:t>a,b</a:t>
            </a:r>
            <a:r>
              <a:rPr lang="en-US" altLang="en-US" sz="2000" b="1" dirty="0">
                <a:latin typeface="Arial" charset="0"/>
              </a:rPr>
              <a:t>}, R, S }</a:t>
            </a:r>
            <a:br>
              <a:rPr lang="en-US" altLang="en-US" sz="2000" b="1" dirty="0">
                <a:latin typeface="Arial" charset="0"/>
              </a:rPr>
            </a:br>
            <a:r>
              <a:rPr lang="en-US" altLang="en-US" sz="2000" b="1" dirty="0">
                <a:latin typeface="Arial" charset="0"/>
              </a:rPr>
              <a:t>R: </a:t>
            </a:r>
            <a:br>
              <a:rPr lang="en-US" altLang="en-US" sz="2000" b="1" dirty="0">
                <a:latin typeface="Arial" charset="0"/>
              </a:rPr>
            </a:br>
            <a:r>
              <a:rPr lang="en-US" altLang="en-US" sz="2000" b="1" dirty="0">
                <a:latin typeface="Arial" charset="0"/>
              </a:rPr>
              <a:t> S </a:t>
            </a:r>
            <a:r>
              <a:rPr lang="en-US" sz="2000" b="1" dirty="0">
                <a:latin typeface="Arial" charset="0"/>
                <a:ea typeface="MS PGothic" charset="0"/>
                <a:sym typeface="Symbol" charset="0"/>
              </a:rPr>
              <a:t>→ a S b </a:t>
            </a:r>
            <a:r>
              <a:rPr lang="en-US" sz="2000" b="1">
                <a:latin typeface="Arial" charset="0"/>
                <a:ea typeface="MS PGothic" charset="0"/>
                <a:sym typeface="Symbol" charset="0"/>
              </a:rPr>
              <a:t>S b S </a:t>
            </a:r>
            <a:r>
              <a:rPr lang="en-US" sz="2000" b="1" dirty="0">
                <a:latin typeface="Arial" charset="0"/>
                <a:ea typeface="MS PGothic" charset="0"/>
                <a:sym typeface="Symbol" charset="0"/>
              </a:rPr>
              <a:t>| b S a </a:t>
            </a:r>
            <a:r>
              <a:rPr lang="en-US" sz="2000" b="1">
                <a:latin typeface="Arial" charset="0"/>
                <a:ea typeface="MS PGothic" charset="0"/>
                <a:sym typeface="Symbol" charset="0"/>
              </a:rPr>
              <a:t>S b S </a:t>
            </a:r>
            <a:r>
              <a:rPr lang="en-US" sz="2000" b="1" dirty="0">
                <a:latin typeface="Arial" charset="0"/>
                <a:ea typeface="MS PGothic" charset="0"/>
                <a:sym typeface="Symbol" charset="0"/>
              </a:rPr>
              <a:t>| b S b </a:t>
            </a:r>
            <a:r>
              <a:rPr lang="en-US" sz="2000" b="1">
                <a:latin typeface="Arial" charset="0"/>
                <a:ea typeface="MS PGothic" charset="0"/>
                <a:sym typeface="Symbol" charset="0"/>
              </a:rPr>
              <a:t>S a S </a:t>
            </a:r>
            <a:r>
              <a:rPr lang="en-US" sz="2000" b="1" dirty="0">
                <a:latin typeface="Arial" charset="0"/>
                <a:ea typeface="MS PGothic" charset="0"/>
                <a:sym typeface="Symbol" charset="0"/>
              </a:rPr>
              <a:t>| </a:t>
            </a:r>
            <a:r>
              <a:rPr lang="en-US" sz="2000" b="1" dirty="0" err="1">
                <a:latin typeface="Arial" charset="0"/>
                <a:ea typeface="MS PGothic" charset="0"/>
                <a:sym typeface="Symbol" charset="0"/>
              </a:rPr>
              <a:t>λ</a:t>
            </a:r>
            <a:br>
              <a:rPr lang="en-US" altLang="en-US" sz="2000" b="1" dirty="0">
                <a:latin typeface="Arial" charset="0"/>
              </a:rPr>
            </a:br>
            <a:r>
              <a:rPr lang="en-US" altLang="en-US" sz="2000" dirty="0">
                <a:latin typeface="Arial" charset="0"/>
              </a:rPr>
              <a:t>Provide a proof that shows</a:t>
            </a:r>
          </a:p>
          <a:p>
            <a:pPr marL="400050" lvl="1" indent="0">
              <a:spcBef>
                <a:spcPct val="0"/>
              </a:spcBef>
              <a:buNone/>
            </a:pPr>
            <a:r>
              <a:rPr lang="en-US" altLang="en-US" sz="2000" b="1" dirty="0">
                <a:latin typeface="Arial" charset="0"/>
              </a:rPr>
              <a:t>	L = { w | |</a:t>
            </a:r>
            <a:r>
              <a:rPr lang="en-US" altLang="en-US" sz="2000" b="1" dirty="0" err="1">
                <a:latin typeface="Arial" charset="0"/>
              </a:rPr>
              <a:t>w</a:t>
            </a:r>
            <a:r>
              <a:rPr lang="en-US" altLang="en-US" sz="2000" b="1" baseline="-25000" dirty="0" err="1">
                <a:latin typeface="Arial" charset="0"/>
              </a:rPr>
              <a:t>b</a:t>
            </a:r>
            <a:r>
              <a:rPr lang="en-US" altLang="en-US" sz="2000" b="1" dirty="0">
                <a:latin typeface="Arial" charset="0"/>
              </a:rPr>
              <a:t>| = 2|w</a:t>
            </a:r>
            <a:r>
              <a:rPr lang="en-US" altLang="en-US" sz="2000" b="1" baseline="-25000" dirty="0">
                <a:latin typeface="Arial" charset="0"/>
              </a:rPr>
              <a:t>a</a:t>
            </a:r>
            <a:r>
              <a:rPr lang="en-US" altLang="en-US" sz="2000" b="1" dirty="0">
                <a:latin typeface="Arial" charset="0"/>
              </a:rPr>
              <a:t>| </a:t>
            </a:r>
            <a:r>
              <a:rPr lang="en-US" sz="2000" b="1" dirty="0">
                <a:latin typeface="Arial" charset="0"/>
                <a:ea typeface="MS PGothic" charset="0"/>
              </a:rPr>
              <a:t>}</a:t>
            </a:r>
          </a:p>
          <a:p>
            <a:pPr marL="400050" lvl="1" indent="0">
              <a:spcBef>
                <a:spcPct val="0"/>
              </a:spcBef>
              <a:buNone/>
            </a:pPr>
            <a:r>
              <a:rPr lang="en-US" altLang="en-US" sz="2000" dirty="0">
                <a:latin typeface="Arial" charset="0"/>
                <a:ea typeface="MS PGothic" charset="0"/>
              </a:rPr>
              <a:t>That is, the number of </a:t>
            </a:r>
            <a:r>
              <a:rPr lang="en-US" altLang="en-US" sz="2000" b="1" dirty="0">
                <a:latin typeface="Arial" charset="0"/>
                <a:ea typeface="MS PGothic" charset="0"/>
              </a:rPr>
              <a:t>b</a:t>
            </a:r>
            <a:r>
              <a:rPr lang="en-US" altLang="en-US" sz="2000" dirty="0">
                <a:latin typeface="Arial" charset="0"/>
                <a:ea typeface="MS PGothic" charset="0"/>
              </a:rPr>
              <a:t>’s in </a:t>
            </a:r>
            <a:r>
              <a:rPr lang="en-US" altLang="en-US" sz="2000" b="1" dirty="0">
                <a:latin typeface="Arial" charset="0"/>
                <a:ea typeface="MS PGothic" charset="0"/>
              </a:rPr>
              <a:t>w</a:t>
            </a:r>
            <a:r>
              <a:rPr lang="en-US" altLang="en-US" sz="2000" dirty="0">
                <a:latin typeface="Arial" charset="0"/>
                <a:ea typeface="MS PGothic" charset="0"/>
              </a:rPr>
              <a:t> is twice that of the </a:t>
            </a:r>
            <a:r>
              <a:rPr lang="en-US" altLang="en-US" sz="2000" b="1" dirty="0">
                <a:latin typeface="Arial" charset="0"/>
                <a:ea typeface="MS PGothic" charset="0"/>
              </a:rPr>
              <a:t>a</a:t>
            </a:r>
            <a:r>
              <a:rPr lang="en-US" altLang="en-US" sz="2000" dirty="0">
                <a:latin typeface="Arial" charset="0"/>
                <a:ea typeface="MS PGothic" charset="0"/>
              </a:rPr>
              <a:t>’s</a:t>
            </a:r>
            <a:endParaRPr lang="en-US" altLang="en-US" sz="2000" dirty="0">
              <a:latin typeface="Arial" charset="0"/>
            </a:endParaRPr>
          </a:p>
          <a:p>
            <a:pPr marL="400050" lvl="1" indent="0">
              <a:spcBef>
                <a:spcPct val="0"/>
              </a:spcBef>
              <a:buNone/>
            </a:pPr>
            <a:r>
              <a:rPr lang="en-US" altLang="en-US" sz="2000" dirty="0">
                <a:latin typeface="Arial" charset="0"/>
              </a:rPr>
              <a:t>You will need to provide an inductive proof in both directions</a:t>
            </a:r>
            <a:endParaRPr lang="en-US" sz="2000" dirty="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10/23 (Tuesday), 12:59PM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220</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220</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6699826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a:solidFill>
                  <a:srgbClr val="009900"/>
                </a:solidFill>
                <a:latin typeface="Arial" charset="0"/>
                <a:ea typeface="MS PGothic" charset="0"/>
              </a:rPr>
              <a:t>CSG Example#1</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FontTx/>
              <a:buNone/>
            </a:pPr>
            <a:r>
              <a:rPr lang="en-US" sz="2400" dirty="0">
                <a:latin typeface="Arial" charset="0"/>
                <a:ea typeface="MS PGothic" charset="0"/>
              </a:rPr>
              <a:t>L = { </a:t>
            </a:r>
            <a:r>
              <a:rPr lang="en-US" sz="2400" dirty="0" err="1">
                <a:latin typeface="Arial" charset="0"/>
                <a:ea typeface="MS PGothic" charset="0"/>
              </a:rPr>
              <a:t>a</a:t>
            </a:r>
            <a:r>
              <a:rPr lang="en-US" sz="2400" baseline="30000" dirty="0" err="1">
                <a:latin typeface="Arial" charset="0"/>
                <a:ea typeface="MS PGothic" charset="0"/>
              </a:rPr>
              <a:t>n</a:t>
            </a:r>
            <a:r>
              <a:rPr lang="en-US" sz="2400" dirty="0" err="1">
                <a:latin typeface="Arial" charset="0"/>
                <a:ea typeface="MS PGothic" charset="0"/>
              </a:rPr>
              <a:t>b</a:t>
            </a:r>
            <a:r>
              <a:rPr lang="en-US" sz="2400" baseline="30000" dirty="0" err="1">
                <a:latin typeface="Arial" charset="0"/>
                <a:ea typeface="MS PGothic" charset="0"/>
              </a:rPr>
              <a:t>n</a:t>
            </a:r>
            <a:r>
              <a:rPr lang="en-US" sz="2400" dirty="0" err="1">
                <a:latin typeface="Arial" charset="0"/>
                <a:ea typeface="MS PGothic" charset="0"/>
              </a:rPr>
              <a:t>c</a:t>
            </a:r>
            <a:r>
              <a:rPr lang="en-US" sz="2400" baseline="30000" dirty="0" err="1">
                <a:latin typeface="Arial" charset="0"/>
                <a:ea typeface="MS PGothic" charset="0"/>
              </a:rPr>
              <a:t>n</a:t>
            </a:r>
            <a:r>
              <a:rPr lang="en-US" sz="2400" dirty="0">
                <a:latin typeface="Arial" charset="0"/>
                <a:ea typeface="MS PGothic" charset="0"/>
              </a:rPr>
              <a:t> | n.0 }</a:t>
            </a:r>
          </a:p>
          <a:p>
            <a:pPr marL="0" indent="0">
              <a:buFontTx/>
              <a:buNone/>
            </a:pPr>
            <a:r>
              <a:rPr lang="en-US" sz="2400" dirty="0">
                <a:latin typeface="Arial" charset="0"/>
                <a:ea typeface="MS PGothic" charset="0"/>
              </a:rPr>
              <a:t>G = ({A,B,C}, </a:t>
            </a:r>
            <a:r>
              <a:rPr lang="en-US" sz="2400" dirty="0">
                <a:latin typeface="Arial" charset="0"/>
                <a:ea typeface="MS PGothic" charset="0"/>
                <a:sym typeface="Symbol" charset="0"/>
              </a:rPr>
              <a:t>{</a:t>
            </a:r>
            <a:r>
              <a:rPr lang="en-US" sz="2400" dirty="0" err="1">
                <a:latin typeface="Arial" charset="0"/>
                <a:ea typeface="MS PGothic" charset="0"/>
                <a:sym typeface="Symbol" charset="0"/>
              </a:rPr>
              <a:t>a,b,c</a:t>
            </a:r>
            <a:r>
              <a:rPr lang="en-US" sz="2400" dirty="0">
                <a:latin typeface="Arial" charset="0"/>
                <a:ea typeface="MS PGothic" charset="0"/>
                <a:sym typeface="Symbol" charset="0"/>
              </a:rPr>
              <a:t>}, R, A) where R is</a:t>
            </a:r>
          </a:p>
          <a:p>
            <a:pPr marL="0" indent="0">
              <a:buFontTx/>
              <a:buNone/>
            </a:pPr>
            <a:r>
              <a:rPr lang="en-US" sz="2400" dirty="0">
                <a:latin typeface="Arial" charset="0"/>
                <a:ea typeface="MS PGothic" charset="0"/>
                <a:sym typeface="Symbol" charset="0"/>
              </a:rPr>
              <a:t>A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 </a:t>
            </a:r>
            <a:r>
              <a:rPr lang="en-US" sz="2400" dirty="0" err="1">
                <a:latin typeface="Arial" charset="0"/>
                <a:ea typeface="MS PGothic" charset="0"/>
                <a:sym typeface="Symbol" charset="0"/>
              </a:rPr>
              <a:t>abc</a:t>
            </a:r>
            <a:endParaRPr lang="en-US" sz="2400" dirty="0">
              <a:latin typeface="Arial" charset="0"/>
              <a:ea typeface="MS PGothic" charset="0"/>
              <a:sym typeface="Symbol" charset="0"/>
            </a:endParaRPr>
          </a:p>
          <a:p>
            <a:pPr marL="0" indent="0">
              <a:buNone/>
            </a:pPr>
            <a:r>
              <a:rPr lang="en-US" sz="2400" dirty="0">
                <a:latin typeface="Arial" charset="0"/>
                <a:ea typeface="MS PGothic" charset="0"/>
                <a:sym typeface="Symbol" charset="0"/>
              </a:rPr>
              <a:t>B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 </a:t>
            </a:r>
            <a:r>
              <a:rPr lang="en-US" sz="2400" dirty="0" err="1">
                <a:latin typeface="Arial" charset="0"/>
                <a:ea typeface="MS PGothic" charset="0"/>
                <a:sym typeface="Symbol" charset="0"/>
              </a:rPr>
              <a:t>abC</a:t>
            </a:r>
            <a:endParaRPr lang="en-US" sz="2400" dirty="0">
              <a:latin typeface="Arial" charset="0"/>
              <a:ea typeface="MS PGothic" charset="0"/>
              <a:sym typeface="Symbol" charset="0"/>
            </a:endParaRPr>
          </a:p>
          <a:p>
            <a:pPr marL="0" indent="0">
              <a:buNone/>
            </a:pPr>
            <a:r>
              <a:rPr lang="en-US" sz="2400" dirty="0">
                <a:latin typeface="Arial" charset="0"/>
                <a:ea typeface="MS PGothic" charset="0"/>
                <a:sym typeface="Symbol" charset="0"/>
              </a:rPr>
              <a:t>Note: A ⇒ </a:t>
            </a:r>
            <a:r>
              <a:rPr lang="en-US" sz="2400" dirty="0" err="1">
                <a:latin typeface="Arial" charset="0"/>
                <a:ea typeface="MS PGothic" charset="0"/>
                <a:sym typeface="Symbol" charset="0"/>
              </a:rPr>
              <a:t>aBbc</a:t>
            </a:r>
            <a:r>
              <a:rPr lang="en-US" sz="2400" dirty="0">
                <a:latin typeface="Arial" charset="0"/>
                <a:ea typeface="MS PGothic" charset="0"/>
                <a:sym typeface="Symbol" charset="0"/>
              </a:rPr>
              <a:t> ⇒n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a:t>
            </a:r>
            <a:r>
              <a:rPr lang="en-US" sz="2400" dirty="0" err="1">
                <a:latin typeface="Arial" charset="0"/>
                <a:ea typeface="MS PGothic" charset="0"/>
                <a:sym typeface="Symbol" charset="0"/>
              </a:rPr>
              <a:t>bC</a:t>
            </a:r>
            <a:r>
              <a:rPr lang="en-US" sz="2400" dirty="0">
                <a:latin typeface="Arial" charset="0"/>
                <a:ea typeface="MS PGothic" charset="0"/>
                <a:sym typeface="Symbol" charset="0"/>
              </a:rPr>
              <a:t>)</a:t>
            </a:r>
            <a:r>
              <a:rPr lang="en-US" sz="2400" baseline="30000" dirty="0">
                <a:latin typeface="Arial" charset="0"/>
                <a:ea typeface="MS PGothic" charset="0"/>
                <a:sym typeface="Symbol" charset="0"/>
              </a:rPr>
              <a:t>n</a:t>
            </a:r>
            <a:r>
              <a:rPr lang="en-US" sz="2400" dirty="0">
                <a:latin typeface="Arial" charset="0"/>
                <a:ea typeface="MS PGothic" charset="0"/>
                <a:sym typeface="Symbol" charset="0"/>
              </a:rPr>
              <a:t>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n&gt;0</a:t>
            </a:r>
          </a:p>
          <a:p>
            <a:pPr marL="0" indent="0">
              <a:buNone/>
            </a:pPr>
            <a:r>
              <a:rPr lang="en-US" sz="2400" dirty="0" err="1">
                <a:latin typeface="Arial" charset="0"/>
                <a:ea typeface="MS PGothic" charset="0"/>
                <a:sym typeface="Symbol" charset="0"/>
              </a:rPr>
              <a:t>Cb</a:t>
            </a:r>
            <a:r>
              <a:rPr lang="en-US" sz="2400" dirty="0">
                <a:latin typeface="Arial" charset="0"/>
                <a:ea typeface="MS PGothic" charset="0"/>
                <a:sym typeface="Symbol" charset="0"/>
              </a:rPr>
              <a:t> →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Shuttle C over to a c</a:t>
            </a:r>
          </a:p>
          <a:p>
            <a:pPr marL="0" indent="0">
              <a:buNone/>
            </a:pPr>
            <a:r>
              <a:rPr lang="en-US" sz="2400" dirty="0">
                <a:latin typeface="Arial" charset="0"/>
                <a:ea typeface="MS PGothic" charset="0"/>
                <a:sym typeface="Symbol" charset="0"/>
              </a:rPr>
              <a:t>Cc → cc		// Change C to a c</a:t>
            </a:r>
          </a:p>
          <a:p>
            <a:pPr marL="0" indent="0">
              <a:buNone/>
            </a:pPr>
            <a:r>
              <a:rPr lang="en-US" sz="2400" dirty="0">
                <a:latin typeface="Arial" charset="0"/>
                <a:ea typeface="MS PGothic" charset="0"/>
                <a:sym typeface="Symbol" charset="0"/>
              </a:rPr>
              <a:t>Note: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a:t>
            </a:r>
            <a:r>
              <a:rPr lang="en-US" sz="2400" dirty="0" err="1">
                <a:latin typeface="Arial" charset="0"/>
                <a:ea typeface="MS PGothic" charset="0"/>
                <a:sym typeface="Symbol" charset="0"/>
              </a:rPr>
              <a:t>bC</a:t>
            </a:r>
            <a:r>
              <a:rPr lang="en-US" sz="2400" dirty="0">
                <a:latin typeface="Arial" charset="0"/>
                <a:ea typeface="MS PGothic" charset="0"/>
                <a:sym typeface="Symbol" charset="0"/>
              </a:rPr>
              <a:t>)</a:t>
            </a:r>
            <a:r>
              <a:rPr lang="en-US" sz="2400" baseline="30000" dirty="0">
                <a:latin typeface="Arial" charset="0"/>
                <a:ea typeface="MS PGothic" charset="0"/>
                <a:sym typeface="Symbol" charset="0"/>
              </a:rPr>
              <a:t>n</a:t>
            </a:r>
            <a:r>
              <a:rPr lang="en-US" sz="2400" dirty="0">
                <a:latin typeface="Arial" charset="0"/>
                <a:ea typeface="MS PGothic" charset="0"/>
                <a:sym typeface="Symbol" charset="0"/>
              </a:rPr>
              <a:t> </a:t>
            </a:r>
            <a:r>
              <a:rPr lang="en-US" sz="2400" dirty="0" err="1">
                <a:latin typeface="Arial" charset="0"/>
                <a:ea typeface="MS PGothic" charset="0"/>
                <a:sym typeface="Symbol" charset="0"/>
              </a:rPr>
              <a:t>bc</a:t>
            </a:r>
            <a:r>
              <a:rPr lang="en-US" sz="2400" dirty="0">
                <a:latin typeface="Arial" charset="0"/>
                <a:ea typeface="MS PGothic" charset="0"/>
                <a:sym typeface="Symbol" charset="0"/>
              </a:rPr>
              <a:t> ⇒* a</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b</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c</a:t>
            </a:r>
            <a:r>
              <a:rPr lang="en-US" sz="2400" baseline="30000" dirty="0">
                <a:latin typeface="Arial" charset="0"/>
                <a:ea typeface="MS PGothic" charset="0"/>
                <a:sym typeface="Symbol" charset="0"/>
              </a:rPr>
              <a:t>n+1</a:t>
            </a:r>
            <a:r>
              <a:rPr lang="en-US" sz="2400" dirty="0">
                <a:latin typeface="Arial" charset="0"/>
                <a:ea typeface="MS PGothic" charset="0"/>
                <a:sym typeface="Symbol" charset="0"/>
              </a:rPr>
              <a:t> </a:t>
            </a:r>
          </a:p>
          <a:p>
            <a:pPr marL="0" indent="0">
              <a:buNone/>
            </a:pPr>
            <a:r>
              <a:rPr lang="en-US" sz="2400" dirty="0">
                <a:latin typeface="Arial" charset="0"/>
                <a:ea typeface="MS PGothic" charset="0"/>
                <a:sym typeface="Symbol" charset="0"/>
              </a:rPr>
              <a:t>Thus, A ⇒* </a:t>
            </a:r>
            <a:r>
              <a:rPr lang="en-US" sz="2400" dirty="0" err="1">
                <a:latin typeface="Arial" charset="0"/>
                <a:ea typeface="MS PGothic" charset="0"/>
                <a:sym typeface="Symbol" charset="0"/>
              </a:rPr>
              <a:t>a</a:t>
            </a:r>
            <a:r>
              <a:rPr lang="en-US" sz="2400" baseline="30000" dirty="0" err="1">
                <a:latin typeface="Arial" charset="0"/>
                <a:ea typeface="MS PGothic" charset="0"/>
                <a:sym typeface="Symbol" charset="0"/>
              </a:rPr>
              <a:t>n</a:t>
            </a:r>
            <a:r>
              <a:rPr lang="en-US" sz="2400" dirty="0" err="1">
                <a:latin typeface="Arial" charset="0"/>
                <a:ea typeface="MS PGothic" charset="0"/>
                <a:sym typeface="Symbol" charset="0"/>
              </a:rPr>
              <a:t>b</a:t>
            </a:r>
            <a:r>
              <a:rPr lang="en-US" sz="2400" baseline="30000" dirty="0" err="1">
                <a:latin typeface="Arial" charset="0"/>
                <a:ea typeface="MS PGothic" charset="0"/>
                <a:sym typeface="Symbol" charset="0"/>
              </a:rPr>
              <a:t>n</a:t>
            </a:r>
            <a:r>
              <a:rPr lang="en-US" sz="2400" dirty="0" err="1">
                <a:latin typeface="Arial" charset="0"/>
                <a:ea typeface="MS PGothic" charset="0"/>
                <a:sym typeface="Symbol" charset="0"/>
              </a:rPr>
              <a:t>c</a:t>
            </a:r>
            <a:r>
              <a:rPr lang="en-US" sz="2400" baseline="30000" dirty="0" err="1">
                <a:latin typeface="Arial" charset="0"/>
                <a:ea typeface="MS PGothic" charset="0"/>
                <a:sym typeface="Symbol" charset="0"/>
              </a:rPr>
              <a:t>n</a:t>
            </a:r>
            <a:r>
              <a:rPr lang="en-US" sz="2400" dirty="0">
                <a:latin typeface="Arial" charset="0"/>
                <a:ea typeface="MS PGothic" charset="0"/>
                <a:sym typeface="Symbol" charset="0"/>
              </a:rPr>
              <a:t> , n&gt;0</a:t>
            </a: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11/27/18</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221</a:t>
            </a:fld>
            <a:endParaRPr lang="en-US"/>
          </a:p>
        </p:txBody>
      </p:sp>
    </p:spTree>
    <p:extLst>
      <p:ext uri="{BB962C8B-B14F-4D97-AF65-F5344CB8AC3E}">
        <p14:creationId xmlns:p14="http://schemas.microsoft.com/office/powerpoint/2010/main" val="8178228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a:solidFill>
                  <a:srgbClr val="009900"/>
                </a:solidFill>
                <a:latin typeface="Arial" charset="0"/>
                <a:ea typeface="MS PGothic" charset="0"/>
              </a:rPr>
              <a:t>CSG Example#2</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None/>
            </a:pPr>
            <a:r>
              <a:rPr lang="en-US" sz="2000" dirty="0">
                <a:latin typeface="Arial" charset="0"/>
                <a:ea typeface="MS PGothic" charset="0"/>
                <a:sym typeface="Symbol" charset="0"/>
              </a:rPr>
              <a:t>L = { </a:t>
            </a:r>
            <a:r>
              <a:rPr lang="en-US" sz="2000" dirty="0" err="1">
                <a:latin typeface="Arial" charset="0"/>
                <a:ea typeface="MS PGothic" charset="0"/>
                <a:sym typeface="Symbol" charset="0"/>
              </a:rPr>
              <a:t>ww</a:t>
            </a:r>
            <a:r>
              <a:rPr lang="en-US" sz="2000" dirty="0">
                <a:latin typeface="Arial" charset="0"/>
                <a:ea typeface="MS PGothic" charset="0"/>
                <a:sym typeface="Symbol" charset="0"/>
              </a:rPr>
              <a:t> | w ∈{0,1}</a:t>
            </a:r>
            <a:r>
              <a:rPr lang="en-US" sz="2000" baseline="30000" dirty="0">
                <a:latin typeface="Arial" charset="0"/>
                <a:ea typeface="MS PGothic" charset="0"/>
                <a:sym typeface="Symbol" charset="0"/>
              </a:rPr>
              <a:t>+</a:t>
            </a:r>
            <a:r>
              <a:rPr lang="en-US" sz="2000" dirty="0">
                <a:latin typeface="Arial" charset="0"/>
                <a:ea typeface="MS PGothic" charset="0"/>
                <a:sym typeface="Symbol" charset="0"/>
              </a:rPr>
              <a:t> }</a:t>
            </a:r>
          </a:p>
          <a:p>
            <a:pPr marL="0" indent="0">
              <a:buFontTx/>
              <a:buNone/>
            </a:pPr>
            <a:r>
              <a:rPr lang="en-US" sz="2000" dirty="0">
                <a:latin typeface="Arial" charset="0"/>
                <a:ea typeface="MS PGothic" charset="0"/>
              </a:rPr>
              <a:t>G = ({S,A,X,Z,&lt;0&gt;,&lt;1&gt;}, </a:t>
            </a:r>
            <a:r>
              <a:rPr lang="en-US" sz="2000" dirty="0">
                <a:latin typeface="Arial" charset="0"/>
                <a:ea typeface="MS PGothic" charset="0"/>
                <a:sym typeface="Symbol" charset="0"/>
              </a:rPr>
              <a:t>{0,1}, R, S) where R is</a:t>
            </a:r>
          </a:p>
          <a:p>
            <a:pPr marL="0" indent="0">
              <a:buNone/>
            </a:pPr>
            <a:r>
              <a:rPr lang="en-US" sz="2000" dirty="0">
                <a:latin typeface="Arial" charset="0"/>
                <a:ea typeface="MS PGothic" charset="0"/>
                <a:sym typeface="Symbol" charset="0"/>
              </a:rPr>
              <a:t>S   → 00 | 11 | 0A&lt;0&gt; | </a:t>
            </a:r>
            <a:r>
              <a:rPr lang="en-US" sz="2000" dirty="0" err="1">
                <a:latin typeface="Arial" charset="0"/>
                <a:ea typeface="MS PGothic" charset="0"/>
                <a:sym typeface="Symbol" charset="0"/>
              </a:rPr>
              <a:t>aA</a:t>
            </a:r>
            <a:r>
              <a:rPr lang="en-US" sz="2000" dirty="0">
                <a:latin typeface="Arial" charset="0"/>
                <a:ea typeface="MS PGothic" charset="0"/>
                <a:sym typeface="Symbol" charset="0"/>
              </a:rPr>
              <a:t>&lt;1&gt; | 1A&lt;1&gt;</a:t>
            </a:r>
          </a:p>
          <a:p>
            <a:pPr marL="0" indent="0">
              <a:buNone/>
            </a:pPr>
            <a:r>
              <a:rPr lang="en-US" sz="2000" dirty="0">
                <a:latin typeface="Arial" charset="0"/>
                <a:ea typeface="MS PGothic" charset="0"/>
                <a:sym typeface="Symbol" charset="0"/>
              </a:rPr>
              <a:t>A   → 0AZ | 1AX | 0Z | 1X</a:t>
            </a:r>
          </a:p>
          <a:p>
            <a:pPr marL="0" indent="0">
              <a:buNone/>
            </a:pPr>
            <a:r>
              <a:rPr lang="en-US" sz="2000" dirty="0">
                <a:latin typeface="Arial" charset="0"/>
                <a:ea typeface="MS PGothic" charset="0"/>
                <a:sym typeface="Symbol" charset="0"/>
              </a:rPr>
              <a:t>Z0 → 0Z	Z1 → 1Z	// Shuttle Z (for owe zero)</a:t>
            </a:r>
          </a:p>
          <a:p>
            <a:pPr marL="0" indent="0">
              <a:buNone/>
            </a:pPr>
            <a:r>
              <a:rPr lang="en-US" sz="2000" dirty="0">
                <a:latin typeface="Arial" charset="0"/>
                <a:ea typeface="MS PGothic" charset="0"/>
                <a:sym typeface="Symbol" charset="0"/>
              </a:rPr>
              <a:t>X0 → 0X	X1 → 1X	// Shuttle X (for owe one)</a:t>
            </a:r>
          </a:p>
          <a:p>
            <a:pPr marL="0" indent="0">
              <a:buNone/>
            </a:pPr>
            <a:r>
              <a:rPr lang="en-US" sz="2000" dirty="0">
                <a:latin typeface="Arial" charset="0"/>
                <a:ea typeface="MS PGothic" charset="0"/>
                <a:sym typeface="Symbol" charset="0"/>
              </a:rPr>
              <a:t>Z&lt;0&gt; → 0&lt;0&gt;	Z&lt;1&gt; → 1&lt;0&gt;	// New 0 must be on </a:t>
            </a:r>
            <a:r>
              <a:rPr lang="en-US" sz="2000" dirty="0" err="1">
                <a:latin typeface="Arial" charset="0"/>
                <a:ea typeface="MS PGothic" charset="0"/>
                <a:sym typeface="Symbol" charset="0"/>
              </a:rPr>
              <a:t>rhs</a:t>
            </a:r>
            <a:r>
              <a:rPr lang="en-US" sz="2000" dirty="0">
                <a:latin typeface="Arial" charset="0"/>
                <a:ea typeface="MS PGothic" charset="0"/>
                <a:sym typeface="Symbol" charset="0"/>
              </a:rPr>
              <a:t> of old 0/1’s</a:t>
            </a:r>
          </a:p>
          <a:p>
            <a:pPr marL="0" indent="0">
              <a:buNone/>
            </a:pPr>
            <a:r>
              <a:rPr lang="en-US" sz="2000" dirty="0">
                <a:latin typeface="Arial" charset="0"/>
                <a:ea typeface="MS PGothic" charset="0"/>
                <a:sym typeface="Symbol" charset="0"/>
              </a:rPr>
              <a:t>X&lt;0&gt; → 0&lt;1&gt;	X&lt;1&gt; → 1&lt;1&gt;	// New 1 must be on </a:t>
            </a:r>
            <a:r>
              <a:rPr lang="en-US" sz="2000" dirty="0" err="1">
                <a:latin typeface="Arial" charset="0"/>
                <a:ea typeface="MS PGothic" charset="0"/>
                <a:sym typeface="Symbol" charset="0"/>
              </a:rPr>
              <a:t>rhs</a:t>
            </a:r>
            <a:r>
              <a:rPr lang="en-US" sz="2000" dirty="0">
                <a:latin typeface="Arial" charset="0"/>
                <a:ea typeface="MS PGothic" charset="0"/>
                <a:sym typeface="Symbol" charset="0"/>
              </a:rPr>
              <a:t> of old 0/1’s</a:t>
            </a:r>
          </a:p>
          <a:p>
            <a:pPr marL="0" indent="0">
              <a:buNone/>
            </a:pPr>
            <a:r>
              <a:rPr lang="en-US" sz="2000" dirty="0">
                <a:latin typeface="Arial" charset="0"/>
                <a:ea typeface="MS PGothic" charset="0"/>
                <a:sym typeface="Symbol" charset="0"/>
              </a:rPr>
              <a:t>&lt;0&gt; → 0			// Guess we are done</a:t>
            </a:r>
          </a:p>
          <a:p>
            <a:pPr marL="0" indent="0">
              <a:buNone/>
            </a:pPr>
            <a:r>
              <a:rPr lang="en-US" sz="2000" dirty="0">
                <a:latin typeface="Arial" charset="0"/>
                <a:ea typeface="MS PGothic" charset="0"/>
                <a:sym typeface="Symbol" charset="0"/>
              </a:rPr>
              <a:t>&lt;1&gt; → 1			// Guess we are done</a:t>
            </a:r>
          </a:p>
          <a:p>
            <a:pPr marL="0" indent="0">
              <a:buNone/>
            </a:pPr>
            <a:endParaRPr lang="en-US" sz="2000" dirty="0">
              <a:latin typeface="Arial" charset="0"/>
              <a:ea typeface="MS PGothic" charset="0"/>
              <a:sym typeface="Symbol" charset="0"/>
            </a:endParaRP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11/27/18</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222</a:t>
            </a:fld>
            <a:endParaRPr lang="en-US"/>
          </a:p>
        </p:txBody>
      </p:sp>
    </p:spTree>
    <p:extLst>
      <p:ext uri="{BB962C8B-B14F-4D97-AF65-F5344CB8AC3E}">
        <p14:creationId xmlns:p14="http://schemas.microsoft.com/office/powerpoint/2010/main" val="12306250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Midterm#2 Topics</a:t>
            </a:r>
          </a:p>
        </p:txBody>
      </p:sp>
      <p:sp>
        <p:nvSpPr>
          <p:cNvPr id="143363" name="Content Placeholder 2"/>
          <p:cNvSpPr>
            <a:spLocks noGrp="1"/>
          </p:cNvSpPr>
          <p:nvPr>
            <p:ph idx="1"/>
          </p:nvPr>
        </p:nvSpPr>
        <p:spPr/>
        <p:txBody>
          <a:bodyPr/>
          <a:lstStyle/>
          <a:p>
            <a:r>
              <a:rPr lang="en-US" sz="1800" dirty="0">
                <a:latin typeface="Arial" charset="0"/>
                <a:ea typeface="MS PGothic" charset="0"/>
              </a:rPr>
              <a:t>Context free grammars</a:t>
            </a:r>
          </a:p>
          <a:p>
            <a:pPr lvl="1"/>
            <a:r>
              <a:rPr lang="en-US" sz="1600" dirty="0">
                <a:latin typeface="Arial" charset="0"/>
                <a:ea typeface="MS PGothic" charset="0"/>
              </a:rPr>
              <a:t>Writing grammars for specific languages</a:t>
            </a:r>
          </a:p>
          <a:p>
            <a:pPr lvl="1"/>
            <a:r>
              <a:rPr lang="en-US" sz="1600" dirty="0">
                <a:latin typeface="Arial" charset="0"/>
                <a:ea typeface="MS PGothic" charset="0"/>
              </a:rPr>
              <a:t>Leftmost and rightmost derivations, Parse trees, Ambiguity</a:t>
            </a:r>
          </a:p>
          <a:p>
            <a:pPr lvl="1"/>
            <a:r>
              <a:rPr lang="en-US" sz="1600" dirty="0">
                <a:latin typeface="Arial" charset="0"/>
                <a:ea typeface="MS PGothic" charset="0"/>
              </a:rPr>
              <a:t>Closure (union, concatenation, reversal, substitution, homomorphism)</a:t>
            </a:r>
          </a:p>
          <a:p>
            <a:pPr lvl="1"/>
            <a:r>
              <a:rPr lang="en-US" sz="1600" dirty="0">
                <a:latin typeface="Arial" charset="0"/>
                <a:ea typeface="MS PGothic" charset="0"/>
              </a:rPr>
              <a:t>Pumping Lemma for CFLs</a:t>
            </a:r>
          </a:p>
          <a:p>
            <a:pPr lvl="1"/>
            <a:r>
              <a:rPr lang="en-US" sz="1600" dirty="0">
                <a:latin typeface="Arial" charset="0"/>
                <a:ea typeface="MS PGothic" charset="0"/>
              </a:rPr>
              <a:t>Chomsky Normal Form</a:t>
            </a:r>
          </a:p>
          <a:p>
            <a:pPr lvl="2"/>
            <a:r>
              <a:rPr lang="en-US" sz="1400" dirty="0">
                <a:latin typeface="Arial" charset="0"/>
                <a:ea typeface="MS PGothic" charset="0"/>
              </a:rPr>
              <a:t>Remove lambda rules</a:t>
            </a:r>
          </a:p>
          <a:p>
            <a:pPr lvl="2"/>
            <a:r>
              <a:rPr lang="en-US" sz="1400" dirty="0">
                <a:latin typeface="Arial" charset="0"/>
                <a:ea typeface="MS PGothic" charset="0"/>
              </a:rPr>
              <a:t>Remove chain rules</a:t>
            </a:r>
          </a:p>
          <a:p>
            <a:pPr lvl="2"/>
            <a:r>
              <a:rPr lang="en-US" sz="1400" dirty="0">
                <a:latin typeface="Arial" charset="0"/>
                <a:ea typeface="MS PGothic" charset="0"/>
              </a:rPr>
              <a:t>Remove non-generating (unproductive) non-terminals (and rules)</a:t>
            </a:r>
          </a:p>
          <a:p>
            <a:pPr lvl="2"/>
            <a:r>
              <a:rPr lang="en-US" sz="1400" dirty="0">
                <a:latin typeface="Arial" charset="0"/>
                <a:ea typeface="MS PGothic" charset="0"/>
              </a:rPr>
              <a:t>Remove unreachable non-terminals (and rules)</a:t>
            </a:r>
          </a:p>
          <a:p>
            <a:pPr lvl="2"/>
            <a:r>
              <a:rPr lang="en-US" sz="1400" dirty="0">
                <a:latin typeface="Arial" charset="0"/>
                <a:ea typeface="MS PGothic" charset="0"/>
              </a:rPr>
              <a:t>Make </a:t>
            </a:r>
            <a:r>
              <a:rPr lang="en-US" sz="1400" dirty="0" err="1">
                <a:latin typeface="Arial" charset="0"/>
                <a:ea typeface="MS PGothic" charset="0"/>
              </a:rPr>
              <a:t>rhs</a:t>
            </a:r>
            <a:r>
              <a:rPr lang="en-US" sz="1400" dirty="0">
                <a:latin typeface="Arial" charset="0"/>
                <a:ea typeface="MS PGothic" charset="0"/>
              </a:rPr>
              <a:t> match CNF constraints</a:t>
            </a:r>
          </a:p>
          <a:p>
            <a:pPr lvl="1"/>
            <a:r>
              <a:rPr lang="en-US" sz="1800" dirty="0">
                <a:latin typeface="Arial" charset="0"/>
                <a:ea typeface="MS PGothic" charset="0"/>
              </a:rPr>
              <a:t>CKY algorithm</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11/27/18</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223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2000" dirty="0">
                <a:latin typeface="Arial" charset="0"/>
                <a:ea typeface="MS PGothic" charset="0"/>
              </a:rPr>
              <a:t>Push-down automata</a:t>
            </a:r>
          </a:p>
          <a:p>
            <a:pPr lvl="1"/>
            <a:r>
              <a:rPr lang="en-US" sz="1800" dirty="0">
                <a:latin typeface="Arial" charset="0"/>
                <a:ea typeface="MS PGothic" charset="0"/>
              </a:rPr>
              <a:t>Various notions of acceptance and their equivalence</a:t>
            </a:r>
          </a:p>
          <a:p>
            <a:pPr lvl="1"/>
            <a:r>
              <a:rPr lang="en-US" sz="1800" dirty="0">
                <a:latin typeface="Arial" charset="0"/>
                <a:ea typeface="MS PGothic" charset="0"/>
              </a:rPr>
              <a:t>Deterministic vs non-deterministic</a:t>
            </a:r>
          </a:p>
          <a:p>
            <a:pPr lvl="1"/>
            <a:r>
              <a:rPr lang="en-US" sz="1800" dirty="0">
                <a:latin typeface="Arial" charset="0"/>
                <a:ea typeface="MS PGothic" charset="0"/>
              </a:rPr>
              <a:t>Equivalence to CFLs</a:t>
            </a:r>
          </a:p>
          <a:p>
            <a:pPr lvl="2"/>
            <a:r>
              <a:rPr lang="en-US" sz="1800" dirty="0">
                <a:latin typeface="Arial" charset="0"/>
                <a:ea typeface="MS PGothic" charset="0"/>
              </a:rPr>
              <a:t>CFG to PDA definitely; PDA to CFG, only conceptually</a:t>
            </a:r>
          </a:p>
          <a:p>
            <a:pPr lvl="1"/>
            <a:r>
              <a:rPr lang="en-US" sz="1800" dirty="0">
                <a:latin typeface="Arial" charset="0"/>
                <a:ea typeface="MS PGothic" charset="0"/>
              </a:rPr>
              <a:t>Top-down vs bottom up parsing</a:t>
            </a:r>
          </a:p>
          <a:p>
            <a:r>
              <a:rPr lang="en-US" sz="2000" dirty="0">
                <a:latin typeface="Arial" charset="0"/>
                <a:ea typeface="MS PGothic" charset="0"/>
              </a:rPr>
              <a:t>Closure</a:t>
            </a:r>
          </a:p>
          <a:p>
            <a:pPr lvl="1"/>
            <a:r>
              <a:rPr lang="en-US" sz="1800" dirty="0">
                <a:latin typeface="Arial" charset="0"/>
                <a:ea typeface="MS PGothic" charset="0"/>
              </a:rPr>
              <a:t>Union, concatenation, star</a:t>
            </a:r>
          </a:p>
          <a:p>
            <a:pPr lvl="1"/>
            <a:r>
              <a:rPr lang="en-US" sz="1800" dirty="0">
                <a:latin typeface="Arial" charset="0"/>
                <a:ea typeface="MS PGothic" charset="0"/>
              </a:rPr>
              <a:t>Substitution</a:t>
            </a:r>
          </a:p>
          <a:p>
            <a:pPr lvl="1"/>
            <a:r>
              <a:rPr lang="en-US" sz="1800" dirty="0">
                <a:latin typeface="Arial" charset="0"/>
                <a:ea typeface="MS PGothic" charset="0"/>
              </a:rPr>
              <a:t>Intersection with regular</a:t>
            </a:r>
          </a:p>
          <a:p>
            <a:pPr lvl="1"/>
            <a:r>
              <a:rPr lang="en-US" sz="1800" dirty="0">
                <a:latin typeface="Arial" charset="0"/>
                <a:ea typeface="MS PGothic" charset="0"/>
              </a:rPr>
              <a:t>Quotient with regular, Prefix, Suffix, Substring</a:t>
            </a:r>
          </a:p>
          <a:p>
            <a:r>
              <a:rPr lang="en-US" sz="2000" dirty="0">
                <a:latin typeface="Arial" charset="0"/>
                <a:ea typeface="MS PGothic" charset="0"/>
              </a:rPr>
              <a:t>Non-Closure</a:t>
            </a:r>
          </a:p>
          <a:p>
            <a:pPr lvl="1"/>
            <a:r>
              <a:rPr lang="en-US" sz="1800" dirty="0">
                <a:latin typeface="Arial" charset="0"/>
                <a:ea typeface="MS PGothic" charset="0"/>
              </a:rPr>
              <a:t>Intersection, complement, min, max</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11/27/18</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1800" dirty="0">
                <a:latin typeface="Arial" charset="0"/>
                <a:ea typeface="MS PGothic" charset="0"/>
              </a:rPr>
              <a:t>Context sensitive grammars and LBAs</a:t>
            </a:r>
          </a:p>
          <a:p>
            <a:pPr lvl="1"/>
            <a:r>
              <a:rPr lang="en-US" sz="1800" dirty="0">
                <a:latin typeface="Arial" charset="0"/>
                <a:ea typeface="MS PGothic" charset="0"/>
              </a:rPr>
              <a:t>Rules for CSG</a:t>
            </a:r>
          </a:p>
          <a:p>
            <a:pPr lvl="1"/>
            <a:r>
              <a:rPr lang="en-US" sz="1800" dirty="0">
                <a:latin typeface="Arial" charset="0"/>
                <a:ea typeface="MS PGothic" charset="0"/>
              </a:rPr>
              <a:t>Ability to shuttle symbols to preset places</a:t>
            </a:r>
          </a:p>
          <a:p>
            <a:pPr lvl="1"/>
            <a:r>
              <a:rPr lang="en-US" sz="1800" dirty="0">
                <a:latin typeface="Arial" charset="0"/>
                <a:ea typeface="MS PGothic" charset="0"/>
              </a:rPr>
              <a:t>Just basic definition of LBA</a:t>
            </a:r>
          </a:p>
          <a:p>
            <a:r>
              <a:rPr lang="en-US" sz="1800" dirty="0">
                <a:latin typeface="Arial" charset="0"/>
                <a:ea typeface="MS PGothic" charset="0"/>
              </a:rPr>
              <a:t>Other</a:t>
            </a:r>
          </a:p>
          <a:p>
            <a:pPr lvl="1"/>
            <a:r>
              <a:rPr lang="en-US" sz="1800" dirty="0">
                <a:latin typeface="Arial" charset="0"/>
                <a:ea typeface="MS PGothic" charset="0"/>
              </a:rPr>
              <a:t>Guarantee right linear grammar</a:t>
            </a:r>
          </a:p>
          <a:p>
            <a:pPr lvl="1"/>
            <a:r>
              <a:rPr lang="en-US" sz="1800" dirty="0">
                <a:latin typeface="Arial" charset="0"/>
                <a:ea typeface="MS PGothic" charset="0"/>
              </a:rPr>
              <a:t>Guarantee context free grammar</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11/27/18</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225</a:t>
            </a:fld>
            <a:endParaRPr lang="en-US"/>
          </a:p>
        </p:txBody>
      </p:sp>
    </p:spTree>
    <p:extLst>
      <p:ext uri="{BB962C8B-B14F-4D97-AF65-F5344CB8AC3E}">
        <p14:creationId xmlns:p14="http://schemas.microsoft.com/office/powerpoint/2010/main" val="65218253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a:solidFill>
                  <a:srgbClr val="CC3300"/>
                </a:solidFill>
                <a:latin typeface="Arial" charset="0"/>
                <a:ea typeface="MS PGothic" charset="0"/>
              </a:rPr>
              <a:t>The study of what can/cannot be done via purely mechanical means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z="6000">
                <a:latin typeface="Arial" charset="0"/>
                <a:ea typeface="MS PGothic" charset="0"/>
              </a:rPr>
              <a:t>Basic Definitions</a:t>
            </a:r>
          </a:p>
        </p:txBody>
      </p:sp>
      <p:sp>
        <p:nvSpPr>
          <p:cNvPr id="5120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Preliminaries</a:t>
            </a:r>
          </a:p>
        </p:txBody>
      </p:sp>
    </p:spTree>
    <p:extLst>
      <p:ext uri="{BB962C8B-B14F-4D97-AF65-F5344CB8AC3E}">
        <p14:creationId xmlns:p14="http://schemas.microsoft.com/office/powerpoint/2010/main" val="70292706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22F9E7-6B1F-CC46-9E4E-D9B3BDA0BD44}" type="datetime1">
              <a:rPr lang="en-US" smtClean="0"/>
              <a:t>11/27/18</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228</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228</a:t>
            </a:fld>
            <a:endParaRPr lang="en-US" sz="1400"/>
          </a:p>
        </p:txBody>
      </p:sp>
    </p:spTree>
    <p:extLst>
      <p:ext uri="{BB962C8B-B14F-4D97-AF65-F5344CB8AC3E}">
        <p14:creationId xmlns:p14="http://schemas.microsoft.com/office/powerpoint/2010/main" val="88317178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292C9B-4742-F54B-9AC8-FDB0AC1FD486}" type="datetime1">
              <a:rPr lang="en-US" smtClean="0"/>
              <a:t>11/27/18</a:t>
            </a:fld>
            <a:endParaRPr lang="en-US"/>
          </a:p>
        </p:txBody>
      </p:sp>
      <p:sp>
        <p:nvSpPr>
          <p:cNvPr id="522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9E506F-28DC-EF42-A537-2798C91B4D5E}" type="slidenum">
              <a:rPr lang="en-US"/>
              <a:pPr/>
              <a:t>229</a:t>
            </a:fld>
            <a:endParaRPr lang="en-US"/>
          </a:p>
        </p:txBody>
      </p:sp>
      <p:sp>
        <p:nvSpPr>
          <p:cNvPr id="52229" name="Rectangle 2"/>
          <p:cNvSpPr>
            <a:spLocks noGrp="1" noChangeArrowheads="1"/>
          </p:cNvSpPr>
          <p:nvPr>
            <p:ph type="title" idx="4294967295"/>
          </p:nvPr>
        </p:nvSpPr>
        <p:spPr/>
        <p:txBody>
          <a:bodyPr/>
          <a:lstStyle/>
          <a:p>
            <a:pPr eaLnBrk="1" hangingPunct="1"/>
            <a:r>
              <a:rPr lang="en-US">
                <a:latin typeface="Arial" charset="0"/>
                <a:ea typeface="MS PGothic" charset="0"/>
              </a:rPr>
              <a:t>Effective Procedure</a:t>
            </a:r>
          </a:p>
        </p:txBody>
      </p:sp>
      <p:sp>
        <p:nvSpPr>
          <p:cNvPr id="52230"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latin typeface="Arial" charset="0"/>
                <a:ea typeface="MS PGothic" charset="0"/>
              </a:rPr>
              <a:t>A process whose execution is clearly specified to the smallest detail</a:t>
            </a:r>
            <a:endParaRPr lang="en-US" sz="2400">
              <a:solidFill>
                <a:srgbClr val="CC3300"/>
              </a:solidFill>
              <a:latin typeface="Arial" charset="0"/>
              <a:ea typeface="MS PGothic" charset="0"/>
            </a:endParaRPr>
          </a:p>
          <a:p>
            <a:pPr eaLnBrk="1" hangingPunct="1">
              <a:lnSpc>
                <a:spcPct val="80000"/>
              </a:lnSpc>
            </a:pPr>
            <a:r>
              <a:rPr lang="en-US" sz="2400">
                <a:latin typeface="Arial" charset="0"/>
                <a:ea typeface="MS PGothic" charset="0"/>
              </a:rPr>
              <a:t>Such procedures have, among other properties, the following:</a:t>
            </a:r>
          </a:p>
          <a:p>
            <a:pPr lvl="1" eaLnBrk="1" hangingPunct="1">
              <a:lnSpc>
                <a:spcPct val="80000"/>
              </a:lnSpc>
            </a:pPr>
            <a:r>
              <a:rPr lang="en-US" sz="2000">
                <a:latin typeface="Arial" charset="0"/>
                <a:ea typeface="MS PGothic" charset="0"/>
              </a:rPr>
              <a:t>Processes must be finitely describable and the language used to describe them must be over a finite alphabet.</a:t>
            </a:r>
          </a:p>
          <a:p>
            <a:pPr lvl="1" eaLnBrk="1" hangingPunct="1">
              <a:lnSpc>
                <a:spcPct val="80000"/>
              </a:lnSpc>
            </a:pPr>
            <a:r>
              <a:rPr lang="en-US" sz="2000">
                <a:latin typeface="Arial" charset="0"/>
                <a:ea typeface="MS PGothic" charset="0"/>
              </a:rPr>
              <a:t>The current state of the machine model must be finitely presentable.</a:t>
            </a:r>
          </a:p>
          <a:p>
            <a:pPr lvl="1" eaLnBrk="1" hangingPunct="1">
              <a:lnSpc>
                <a:spcPct val="80000"/>
              </a:lnSpc>
            </a:pPr>
            <a:r>
              <a:rPr lang="en-US" sz="2000">
                <a:latin typeface="Arial" charset="0"/>
                <a:ea typeface="MS PGothic" charset="0"/>
              </a:rPr>
              <a:t>Given the current state, the choice of actions (steps) to move to the next state must be easily determinable from the procedure</a:t>
            </a:r>
            <a:r>
              <a:rPr lang="ja-JP" altLang="en-US" sz="2000">
                <a:latin typeface="Arial" charset="0"/>
                <a:ea typeface="MS PGothic" charset="0"/>
              </a:rPr>
              <a:t>’</a:t>
            </a:r>
            <a:r>
              <a:rPr lang="en-US" altLang="ja-JP" sz="2000">
                <a:latin typeface="Arial" charset="0"/>
                <a:ea typeface="MS PGothic" charset="0"/>
              </a:rPr>
              <a:t>s description.</a:t>
            </a:r>
          </a:p>
          <a:p>
            <a:pPr lvl="1" eaLnBrk="1" hangingPunct="1">
              <a:lnSpc>
                <a:spcPct val="80000"/>
              </a:lnSpc>
            </a:pPr>
            <a:r>
              <a:rPr lang="en-US" sz="2000">
                <a:latin typeface="Arial" charset="0"/>
                <a:ea typeface="MS PGothic" charset="0"/>
              </a:rPr>
              <a:t>Each action (step) of the process must be capable of being carried out in a finite amount of time.</a:t>
            </a:r>
          </a:p>
          <a:p>
            <a:pPr lvl="1" eaLnBrk="1" hangingPunct="1">
              <a:lnSpc>
                <a:spcPct val="80000"/>
              </a:lnSpc>
            </a:pPr>
            <a:r>
              <a:rPr lang="en-US" sz="2000">
                <a:latin typeface="Arial" charset="0"/>
                <a:ea typeface="MS PGothic" charset="0"/>
              </a:rPr>
              <a:t>The semantics associated with each step must be clear and unambiguous.</a:t>
            </a:r>
          </a:p>
        </p:txBody>
      </p:sp>
      <p:sp>
        <p:nvSpPr>
          <p:cNvPr id="522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2913263-5800-AA4D-9345-F2A3D84485B8}" type="slidenum">
              <a:rPr lang="en-US" sz="1400"/>
              <a:pPr algn="r" eaLnBrk="1" hangingPunct="1"/>
              <a:t>229</a:t>
            </a:fld>
            <a:endParaRPr lang="en-US" sz="1400"/>
          </a:p>
        </p:txBody>
      </p:sp>
    </p:spTree>
    <p:extLst>
      <p:ext uri="{BB962C8B-B14F-4D97-AF65-F5344CB8AC3E}">
        <p14:creationId xmlns:p14="http://schemas.microsoft.com/office/powerpoint/2010/main" val="48217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ea typeface="MS PGothic" charset="0"/>
              </a:rPr>
              <a:t>Infinities</a:t>
            </a:r>
          </a:p>
        </p:txBody>
      </p:sp>
      <p:sp>
        <p:nvSpPr>
          <p:cNvPr id="38915" name="Rectangle 3"/>
          <p:cNvSpPr>
            <a:spLocks noGrp="1" noChangeArrowheads="1"/>
          </p:cNvSpPr>
          <p:nvPr>
            <p:ph idx="1"/>
          </p:nvPr>
        </p:nvSpPr>
        <p:spPr>
          <a:xfrm>
            <a:off x="533400" y="1371600"/>
            <a:ext cx="8229600" cy="4724400"/>
          </a:xfrm>
        </p:spPr>
        <p:txBody>
          <a:bodyPr/>
          <a:lstStyle/>
          <a:p>
            <a:pPr eaLnBrk="1" hangingPunct="1">
              <a:buFontTx/>
              <a:buNone/>
            </a:pPr>
            <a:r>
              <a:rPr lang="en-US" sz="2800" dirty="0">
                <a:latin typeface="Arial" charset="0"/>
                <a:ea typeface="MS PGothic" charset="0"/>
              </a:rPr>
              <a:t>By the definitions above, there are many infinite sets with which you are familiar.</a:t>
            </a:r>
          </a:p>
          <a:p>
            <a:pPr eaLnBrk="1" hangingPunct="1">
              <a:buFontTx/>
              <a:buNone/>
            </a:pPr>
            <a:r>
              <a:rPr lang="en-US" sz="2800" dirty="0">
                <a:latin typeface="Arial" charset="0"/>
                <a:ea typeface="MS PGothic" charset="0"/>
              </a:rPr>
              <a:t>For example:</a:t>
            </a:r>
            <a:br>
              <a:rPr lang="en-US" sz="2800" dirty="0">
                <a:latin typeface="Arial" charset="0"/>
                <a:ea typeface="MS PGothic" charset="0"/>
              </a:rPr>
            </a:br>
            <a:r>
              <a:rPr lang="en-US" sz="2800" b="1" i="1" dirty="0">
                <a:latin typeface="Cambria Math" panose="02040503050406030204" pitchFamily="18" charset="0"/>
                <a:ea typeface="Cambria Math" panose="02040503050406030204" pitchFamily="18" charset="0"/>
                <a:sym typeface="Symbol" panose="05050102010706020507" pitchFamily="18" charset="2"/>
              </a:rPr>
              <a:t>N</a:t>
            </a:r>
            <a:r>
              <a:rPr lang="en-US" sz="2800" dirty="0">
                <a:latin typeface="Arial" charset="0"/>
                <a:ea typeface="MS PGothic" charset="0"/>
              </a:rPr>
              <a:t> (the set of Natural numbers), </a:t>
            </a:r>
            <a:r>
              <a:rPr lang="en-US" sz="2800" b="1" i="1" dirty="0">
                <a:latin typeface="Cambria Math" panose="02040503050406030204" pitchFamily="18" charset="0"/>
                <a:ea typeface="Cambria Math" panose="02040503050406030204" pitchFamily="18" charset="0"/>
              </a:rPr>
              <a:t>Z</a:t>
            </a:r>
            <a:r>
              <a:rPr lang="en-US" sz="2800" dirty="0">
                <a:latin typeface="Arial" charset="0"/>
                <a:ea typeface="MS PGothic" charset="0"/>
              </a:rPr>
              <a:t> (the set of Integers), </a:t>
            </a:r>
            <a:r>
              <a:rPr lang="en-US" sz="2800" b="1" i="1" dirty="0">
                <a:latin typeface="Cambria Math" panose="02040503050406030204" pitchFamily="18" charset="0"/>
                <a:ea typeface="Cambria Math" panose="02040503050406030204" pitchFamily="18" charset="0"/>
              </a:rPr>
              <a:t>Z</a:t>
            </a:r>
            <a:r>
              <a:rPr lang="en-US" sz="2800" b="1" i="1" baseline="30000" dirty="0">
                <a:latin typeface="Cambria Math" panose="02040503050406030204" pitchFamily="18" charset="0"/>
                <a:ea typeface="Cambria Math" panose="02040503050406030204" pitchFamily="18" charset="0"/>
              </a:rPr>
              <a:t>+</a:t>
            </a:r>
            <a:r>
              <a:rPr lang="en-US" sz="2800" dirty="0">
                <a:latin typeface="Arial" charset="0"/>
                <a:ea typeface="MS PGothic" charset="0"/>
              </a:rPr>
              <a:t> (the set of Positive Integers), </a:t>
            </a:r>
            <a:r>
              <a:rPr lang="en-US" sz="2800" b="1" i="1" dirty="0">
                <a:latin typeface="Cambria Math" panose="02040503050406030204" pitchFamily="18" charset="0"/>
                <a:ea typeface="Cambria Math" panose="02040503050406030204" pitchFamily="18" charset="0"/>
              </a:rPr>
              <a:t>Q</a:t>
            </a:r>
            <a:r>
              <a:rPr lang="en-US" sz="2800" dirty="0">
                <a:latin typeface="Arial" charset="0"/>
                <a:ea typeface="MS PGothic" charset="0"/>
              </a:rPr>
              <a:t> (the set of Rational numbers) and </a:t>
            </a:r>
            <a:r>
              <a:rPr lang="en-US" sz="2800" b="1" i="1" dirty="0">
                <a:latin typeface="Cambria Math" panose="02040503050406030204" pitchFamily="18" charset="0"/>
                <a:ea typeface="Cambria Math" panose="02040503050406030204" pitchFamily="18" charset="0"/>
                <a:sym typeface="Symbol" panose="05050102010706020507" pitchFamily="18" charset="2"/>
              </a:rPr>
              <a:t>R</a:t>
            </a:r>
            <a:r>
              <a:rPr lang="en-US" sz="2800" dirty="0">
                <a:latin typeface="Arial" charset="0"/>
                <a:ea typeface="MS PGothic" charset="0"/>
              </a:rPr>
              <a:t> (the set of Real numbers).</a:t>
            </a:r>
          </a:p>
          <a:p>
            <a:pPr eaLnBrk="1" hangingPunct="1">
              <a:buFontTx/>
              <a:buNone/>
            </a:pPr>
            <a:r>
              <a:rPr lang="en-US" sz="2800" dirty="0">
                <a:latin typeface="Arial" charset="0"/>
                <a:ea typeface="MS PGothic" charset="0"/>
              </a:rPr>
              <a:t>But, are all these infinite sets the same size?? </a:t>
            </a:r>
          </a:p>
          <a:p>
            <a:pPr eaLnBrk="1" hangingPunct="1">
              <a:buFontTx/>
              <a:buNone/>
            </a:pPr>
            <a:r>
              <a:rPr lang="en-US" sz="2800" dirty="0">
                <a:solidFill>
                  <a:srgbClr val="CC3300"/>
                </a:solidFill>
                <a:latin typeface="Arial" charset="0"/>
                <a:ea typeface="MS PGothic" charset="0"/>
              </a:rPr>
              <a:t>Brash statement:</a:t>
            </a:r>
            <a:r>
              <a:rPr lang="en-US" sz="2800" dirty="0">
                <a:latin typeface="Arial" charset="0"/>
                <a:ea typeface="MS PGothic" charset="0"/>
              </a:rPr>
              <a:t> |</a:t>
            </a:r>
            <a:r>
              <a:rPr lang="en-US" sz="2800" b="1" i="1" dirty="0">
                <a:latin typeface="Cambria Math" panose="02040503050406030204" pitchFamily="18" charset="0"/>
                <a:ea typeface="Cambria Math" panose="02040503050406030204" pitchFamily="18" charset="0"/>
                <a:sym typeface="Symbol" panose="05050102010706020507" pitchFamily="18" charset="2"/>
              </a:rPr>
              <a:t>N </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Z</a:t>
            </a:r>
            <a:r>
              <a:rPr lang="en-US" sz="2800" b="1" i="1" baseline="30000" dirty="0">
                <a:latin typeface="Cambria Math" panose="02040503050406030204" pitchFamily="18" charset="0"/>
                <a:ea typeface="Cambria Math" panose="02040503050406030204" pitchFamily="18" charset="0"/>
              </a:rPr>
              <a:t>+</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Z </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Q </a:t>
            </a:r>
            <a:r>
              <a:rPr lang="en-US" sz="2800" dirty="0">
                <a:latin typeface="Arial" charset="0"/>
                <a:ea typeface="MS PGothic" charset="0"/>
              </a:rPr>
              <a:t>| &lt; |</a:t>
            </a:r>
            <a:r>
              <a:rPr lang="en-US" sz="2800" b="1" i="1" dirty="0">
                <a:latin typeface="Cambria Math" panose="02040503050406030204" pitchFamily="18" charset="0"/>
                <a:ea typeface="Cambria Math" panose="02040503050406030204" pitchFamily="18" charset="0"/>
                <a:sym typeface="Symbol" panose="05050102010706020507" pitchFamily="18" charset="2"/>
              </a:rPr>
              <a:t>R </a:t>
            </a:r>
            <a:r>
              <a:rPr lang="en-US" sz="2800" dirty="0">
                <a:latin typeface="Arial" charset="0"/>
                <a:ea typeface="MS PGothic" charset="0"/>
              </a:rPr>
              <a:t>|.</a:t>
            </a:r>
            <a:endParaRPr lang="en-US" sz="2800" dirty="0">
              <a:solidFill>
                <a:srgbClr val="0066FF"/>
              </a:solidFill>
              <a:latin typeface="Arial" charset="0"/>
              <a:ea typeface="MS PGothic" charset="0"/>
            </a:endParaRPr>
          </a:p>
        </p:txBody>
      </p:sp>
      <p:sp>
        <p:nvSpPr>
          <p:cNvPr id="389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213A63-73AE-AB49-B93B-006BF12C6CD0}" type="datetime1">
              <a:rPr lang="en-US" smtClean="0"/>
              <a:t>11/27/18</a:t>
            </a:fld>
            <a:endParaRPr lang="en-US"/>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B1CE2E-F16D-C147-8AB7-0B8E3AAC0BCA}" type="slidenum">
              <a:rPr lang="en-US"/>
              <a:pPr/>
              <a:t>23</a:t>
            </a:fld>
            <a:endParaRPr lang="en-US"/>
          </a:p>
        </p:txBody>
      </p:sp>
      <p:sp>
        <p:nvSpPr>
          <p:cNvPr id="38919" name="Rectangle 4"/>
          <p:cNvSpPr>
            <a:spLocks noChangeArrowheads="1"/>
          </p:cNvSpPr>
          <p:nvPr/>
        </p:nvSpPr>
        <p:spPr bwMode="auto">
          <a:xfrm>
            <a:off x="381000" y="5029200"/>
            <a:ext cx="7543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accent2"/>
              </a:solidFil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11/27/18</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230</a:t>
            </a:fld>
            <a:endParaRPr lang="en-US"/>
          </a:p>
        </p:txBody>
      </p:sp>
      <p:sp>
        <p:nvSpPr>
          <p:cNvPr id="53253" name="Rectangle 2"/>
          <p:cNvSpPr>
            <a:spLocks noGrp="1" noChangeArrowheads="1"/>
          </p:cNvSpPr>
          <p:nvPr>
            <p:ph type="title" idx="4294967295"/>
          </p:nvPr>
        </p:nvSpPr>
        <p:spPr/>
        <p:txBody>
          <a:bodyPr/>
          <a:lstStyle/>
          <a:p>
            <a:pPr eaLnBrk="1" hangingPunct="1"/>
            <a:r>
              <a:rPr lang="en-US">
                <a:latin typeface="Arial" charset="0"/>
                <a:ea typeface="MS PGothic" charset="0"/>
              </a:rPr>
              <a:t>Algorithm</a:t>
            </a:r>
          </a:p>
        </p:txBody>
      </p:sp>
      <p:sp>
        <p:nvSpPr>
          <p:cNvPr id="53254" name="Rectangle 3"/>
          <p:cNvSpPr>
            <a:spLocks noGrp="1" noChangeArrowheads="1"/>
          </p:cNvSpPr>
          <p:nvPr>
            <p:ph type="body" idx="4294967295"/>
          </p:nvPr>
        </p:nvSpPr>
        <p:spPr/>
        <p:txBody>
          <a:bodyPr/>
          <a:lstStyle/>
          <a:p>
            <a:pPr eaLnBrk="1" hangingPunct="1"/>
            <a:r>
              <a:rPr lang="en-US" i="1">
                <a:solidFill>
                  <a:srgbClr val="CC3300"/>
                </a:solidFill>
                <a:latin typeface="Arial" charset="0"/>
                <a:ea typeface="MS PGothic" charset="0"/>
              </a:rPr>
              <a:t>An effective procedure that halts on all input</a:t>
            </a:r>
          </a:p>
          <a:p>
            <a:pPr eaLnBrk="1" hangingPunct="1"/>
            <a:r>
              <a:rPr lang="en-US">
                <a:latin typeface="Arial" charset="0"/>
                <a:ea typeface="MS PGothic" charset="0"/>
              </a:rPr>
              <a:t>The key term here is </a:t>
            </a:r>
            <a:r>
              <a:rPr lang="ja-JP" altLang="en-US">
                <a:latin typeface="Arial" charset="0"/>
                <a:ea typeface="MS PGothic" charset="0"/>
              </a:rPr>
              <a:t>“</a:t>
            </a:r>
            <a:r>
              <a:rPr lang="en-US" altLang="ja-JP" i="1">
                <a:latin typeface="Arial" charset="0"/>
                <a:ea typeface="MS PGothic" charset="0"/>
              </a:rPr>
              <a:t>halts on all input</a:t>
            </a:r>
            <a:r>
              <a:rPr lang="ja-JP" altLang="en-US" i="1">
                <a:latin typeface="Arial" charset="0"/>
                <a:ea typeface="MS PGothic" charset="0"/>
              </a:rPr>
              <a:t>”</a:t>
            </a:r>
            <a:endParaRPr lang="en-US" altLang="ja-JP" i="1">
              <a:latin typeface="Arial" charset="0"/>
              <a:ea typeface="MS PGothic" charset="0"/>
            </a:endParaRPr>
          </a:p>
          <a:p>
            <a:pPr eaLnBrk="1" hangingPunct="1"/>
            <a:r>
              <a:rPr lang="en-US">
                <a:latin typeface="Arial" charset="0"/>
                <a:ea typeface="MS PGothic" charset="0"/>
              </a:rPr>
              <a:t>By contrast, an effective procedure may halt on all, none or some of its input.</a:t>
            </a:r>
          </a:p>
          <a:p>
            <a:pPr eaLnBrk="1" hangingPunct="1"/>
            <a:r>
              <a:rPr lang="en-US">
                <a:latin typeface="Arial" charset="0"/>
                <a:ea typeface="MS PGothic" charset="0"/>
              </a:rPr>
              <a:t>The domain of an algorithm is its entire domain of possible inputs.</a:t>
            </a: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230</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11/27/18</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231</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a:ea typeface="ＭＳ Ｐゴシック" pitchFamily="-111" charset="-128"/>
                <a:cs typeface="ＭＳ Ｐゴシック" pitchFamily="-111" charset="-128"/>
              </a:rPr>
              <a:t>Set</a:t>
            </a:r>
            <a:r>
              <a:rPr lang="en-US">
                <a:ea typeface="ＭＳ Ｐゴシック" pitchFamily="-111" charset="-128"/>
                <a:cs typeface="ＭＳ Ｐゴシック" pitchFamily="-111" charset="-128"/>
              </a:rPr>
              <a:t> -- A collection of atoms from some universe </a:t>
            </a:r>
            <a:r>
              <a:rPr lang="en-US" b="1">
                <a:ea typeface="ＭＳ Ｐゴシック" pitchFamily="-111" charset="-128"/>
                <a:cs typeface="ＭＳ Ｐゴシック" pitchFamily="-111" charset="-128"/>
              </a:rPr>
              <a:t>U</a:t>
            </a:r>
            <a:r>
              <a:rPr lang="en-US">
                <a:ea typeface="ＭＳ Ｐゴシック" pitchFamily="-111" charset="-128"/>
                <a:cs typeface="ＭＳ Ｐゴシック" pitchFamily="-111" charset="-128"/>
              </a:rPr>
              <a:t>.  </a:t>
            </a:r>
            <a:r>
              <a:rPr lang="en-US" b="1" err="1">
                <a:ea typeface="ＭＳ Ｐゴシック" pitchFamily="-111" charset="-128"/>
                <a:cs typeface="ＭＳ Ｐゴシック" pitchFamily="-111" charset="-128"/>
              </a:rPr>
              <a:t>Ø</a:t>
            </a:r>
            <a:r>
              <a:rPr lang="en-US">
                <a:ea typeface="ＭＳ Ｐゴシック" pitchFamily="-111" charset="-128"/>
                <a:cs typeface="ＭＳ Ｐゴシック" pitchFamily="-111" charset="-128"/>
              </a:rPr>
              <a:t> denotes the empty set.</a:t>
            </a:r>
            <a:endParaRPr lang="en-US" u="sng">
              <a:ea typeface="ＭＳ Ｐゴシック" pitchFamily="-111" charset="-128"/>
              <a:cs typeface="ＭＳ Ｐゴシック" pitchFamily="-111" charset="-128"/>
            </a:endParaRPr>
          </a:p>
          <a:p>
            <a:pPr eaLnBrk="1" hangingPunct="1"/>
            <a:r>
              <a:rPr lang="en-US" u="sng">
                <a:ea typeface="ＭＳ Ｐゴシック" pitchFamily="-111" charset="-128"/>
                <a:cs typeface="ＭＳ Ｐゴシック" pitchFamily="-111" charset="-128"/>
              </a:rPr>
              <a:t>(Decision) Problem</a:t>
            </a:r>
            <a:r>
              <a:rPr lang="en-US">
                <a:ea typeface="ＭＳ Ｐゴシック" pitchFamily="-111" charset="-128"/>
                <a:cs typeface="ＭＳ Ｐゴシック" pitchFamily="-111" charset="-128"/>
              </a:rPr>
              <a:t> -- A set of questions, each of which has answer “yes” or “no”.</a:t>
            </a:r>
            <a:endParaRPr lang="en-US" u="sng">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231</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11/27/18</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232</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800" u="sng">
                <a:latin typeface="Arial" charset="0"/>
                <a:ea typeface="MS PGothic" charset="0"/>
              </a:rPr>
              <a:t>Solvable or Decidable</a:t>
            </a:r>
            <a:r>
              <a:rPr lang="en-US" sz="2800">
                <a:latin typeface="Arial" charset="0"/>
                <a:ea typeface="MS PGothic" charset="0"/>
              </a:rPr>
              <a:t> -- A problem P is said to be solvable (decidable) if there exists an algorithm F which, when applied to a question q in P, produces the correct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or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altLang="ja-JP" sz="2800" u="sng">
              <a:latin typeface="Arial" charset="0"/>
              <a:ea typeface="MS PGothic" charset="0"/>
            </a:endParaRPr>
          </a:p>
          <a:p>
            <a:pPr eaLnBrk="1" hangingPunct="1"/>
            <a:r>
              <a:rPr lang="en-US" sz="2800" u="sng">
                <a:latin typeface="Arial" charset="0"/>
                <a:ea typeface="MS PGothic" charset="0"/>
              </a:rPr>
              <a:t>Solved</a:t>
            </a:r>
            <a:r>
              <a:rPr lang="en-US" sz="2800">
                <a:latin typeface="Arial" charset="0"/>
                <a:ea typeface="MS PGothic" charset="0"/>
              </a:rPr>
              <a:t> -- A problem P is said to solved if P is solvable and we have produced its solution.</a:t>
            </a:r>
            <a:endParaRPr lang="en-US" sz="2800" u="sng">
              <a:latin typeface="Arial" charset="0"/>
              <a:ea typeface="MS PGothic" charset="0"/>
            </a:endParaRPr>
          </a:p>
          <a:p>
            <a:pPr eaLnBrk="1" hangingPunct="1"/>
            <a:r>
              <a:rPr lang="en-US" sz="2800" u="sng">
                <a:latin typeface="Arial" charset="0"/>
                <a:ea typeface="MS PGothic" charset="0"/>
              </a:rPr>
              <a:t>Unsolved, Unsolvable (Undecidable) </a:t>
            </a:r>
            <a:r>
              <a:rPr lang="en-US" sz="280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232</a:t>
            </a:fld>
            <a:endParaRPr lang="en-US" sz="140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11/27/18</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233</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233</a:t>
            </a:fld>
            <a:endParaRPr lang="en-US" sz="140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234</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11/27/18</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236</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236</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11/27/18</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238</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238</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11/27/18</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239</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239</a:t>
            </a:fld>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ea typeface="MS PGothic" charset="0"/>
              </a:rPr>
              <a:t>Power Set</a:t>
            </a:r>
          </a:p>
        </p:txBody>
      </p:sp>
      <p:sp>
        <p:nvSpPr>
          <p:cNvPr id="40963"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4F451-2B4F-9B45-B3D1-234B616A540D}" type="datetime1">
              <a:rPr lang="en-US" smtClean="0"/>
              <a:t>11/27/18</a:t>
            </a:fld>
            <a:endParaRPr lang="en-US"/>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A8D50C-3B00-6149-AD4F-D3CAA13EA9C5}" type="slidenum">
              <a:rPr lang="en-US"/>
              <a:pPr/>
              <a:t>24</a:t>
            </a:fld>
            <a:endParaRPr lang="en-US"/>
          </a:p>
        </p:txBody>
      </p:sp>
      <p:sp>
        <p:nvSpPr>
          <p:cNvPr id="40966" name="Text Box 4"/>
          <p:cNvSpPr txBox="1">
            <a:spLocks noChangeArrowheads="1"/>
          </p:cNvSpPr>
          <p:nvPr/>
        </p:nvSpPr>
        <p:spPr bwMode="auto">
          <a:xfrm>
            <a:off x="838200" y="1524000"/>
            <a:ext cx="73152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000" b="1" dirty="0"/>
              <a:t>Definition.  Let S be a set, then the </a:t>
            </a:r>
            <a:r>
              <a:rPr lang="en-US" sz="2000" b="1" dirty="0">
                <a:solidFill>
                  <a:srgbClr val="0066FF"/>
                </a:solidFill>
              </a:rPr>
              <a:t>power set of S</a:t>
            </a:r>
            <a:r>
              <a:rPr lang="en-US" sz="2000" b="1" dirty="0"/>
              <a:t>, denoted </a:t>
            </a:r>
            <a:r>
              <a:rPr lang="en-US" sz="2000" b="1" dirty="0">
                <a:solidFill>
                  <a:srgbClr val="0066FF"/>
                </a:solidFill>
                <a:latin typeface="Lucida Handwriting" charset="0"/>
              </a:rPr>
              <a:t>P</a:t>
            </a:r>
            <a:r>
              <a:rPr lang="en-US" sz="2000" b="1" dirty="0">
                <a:solidFill>
                  <a:srgbClr val="0066FF"/>
                </a:solidFill>
              </a:rPr>
              <a:t>(S) or 2</a:t>
            </a:r>
            <a:r>
              <a:rPr lang="en-US" sz="2000" b="1" baseline="30000" dirty="0">
                <a:solidFill>
                  <a:srgbClr val="0066FF"/>
                </a:solidFill>
              </a:rPr>
              <a:t>S</a:t>
            </a:r>
            <a:r>
              <a:rPr lang="en-US" sz="2000" b="1" dirty="0"/>
              <a:t>, is defined by</a:t>
            </a:r>
            <a:br>
              <a:rPr lang="en-US" sz="2000" b="1" dirty="0"/>
            </a:br>
            <a:r>
              <a:rPr lang="en-US" sz="2000" b="1" dirty="0">
                <a:solidFill>
                  <a:srgbClr val="0066FF"/>
                </a:solidFill>
                <a:latin typeface="Lucida Handwriting" charset="0"/>
              </a:rPr>
              <a:t>P</a:t>
            </a:r>
            <a:r>
              <a:rPr lang="en-US" sz="2000" b="1" dirty="0">
                <a:solidFill>
                  <a:srgbClr val="0066FF"/>
                </a:solidFill>
              </a:rPr>
              <a:t>(S)</a:t>
            </a:r>
            <a:r>
              <a:rPr lang="en-US" sz="2000" b="1" dirty="0"/>
              <a:t> </a:t>
            </a:r>
            <a:r>
              <a:rPr lang="en-US" sz="2000" b="1" dirty="0">
                <a:solidFill>
                  <a:srgbClr val="0066FF"/>
                </a:solidFill>
              </a:rPr>
              <a:t>= { A |  A </a:t>
            </a:r>
            <a:r>
              <a:rPr lang="en-US" sz="2000" b="1" dirty="0">
                <a:solidFill>
                  <a:srgbClr val="0066FF"/>
                </a:solidFill>
                <a:sym typeface="Symbol" charset="0"/>
              </a:rPr>
              <a:t> S }.</a:t>
            </a:r>
          </a:p>
          <a:p>
            <a:endParaRPr lang="en-US" sz="2000" b="1" dirty="0">
              <a:solidFill>
                <a:srgbClr val="0066FF"/>
              </a:solidFill>
              <a:sym typeface="Symbol" charset="0"/>
            </a:endParaRPr>
          </a:p>
          <a:p>
            <a:r>
              <a:rPr lang="en-US" sz="2000" b="1" dirty="0">
                <a:solidFill>
                  <a:srgbClr val="0066FF"/>
                </a:solidFill>
                <a:sym typeface="Symbol" charset="0"/>
              </a:rPr>
              <a:t>Examples.</a:t>
            </a:r>
          </a:p>
          <a:p>
            <a:r>
              <a:rPr lang="en-US" sz="2000" b="1" dirty="0">
                <a:solidFill>
                  <a:srgbClr val="0066FF"/>
                </a:solidFill>
                <a:latin typeface="Lucida Handwriting" charset="0"/>
              </a:rPr>
              <a:t>P</a:t>
            </a:r>
            <a:r>
              <a:rPr lang="en-US" sz="2000" b="1" dirty="0">
                <a:solidFill>
                  <a:srgbClr val="0066FF"/>
                </a:solidFill>
              </a:rPr>
              <a:t>(</a:t>
            </a:r>
            <a:r>
              <a:rPr lang="en-US" sz="2000" b="1" dirty="0">
                <a:solidFill>
                  <a:srgbClr val="3366FF"/>
                </a:solidFill>
              </a:rPr>
              <a:t>Ø</a:t>
            </a:r>
            <a:r>
              <a:rPr lang="en-US" sz="2000" b="1" dirty="0">
                <a:solidFill>
                  <a:srgbClr val="0066FF"/>
                </a:solidFill>
              </a:rPr>
              <a:t>)           = {</a:t>
            </a:r>
            <a:r>
              <a:rPr lang="en-US" sz="2000" b="1" dirty="0">
                <a:solidFill>
                  <a:srgbClr val="3366FF"/>
                </a:solidFill>
              </a:rPr>
              <a:t>Ø</a:t>
            </a:r>
            <a:r>
              <a:rPr lang="en-US" sz="2000" b="1" dirty="0">
                <a:solidFill>
                  <a:srgbClr val="0066FF"/>
                </a:solidFill>
                <a:sym typeface="Symbol" charset="0"/>
              </a:rPr>
              <a:t>}</a:t>
            </a:r>
            <a:r>
              <a:rPr lang="en-US" sz="2000" b="1" dirty="0"/>
              <a:t>,</a:t>
            </a:r>
          </a:p>
          <a:p>
            <a:r>
              <a:rPr lang="en-US" sz="2000" b="1" dirty="0">
                <a:solidFill>
                  <a:srgbClr val="0066FF"/>
                </a:solidFill>
                <a:latin typeface="Lucida Handwriting" charset="0"/>
              </a:rPr>
              <a:t>P</a:t>
            </a:r>
            <a:r>
              <a:rPr lang="en-US" sz="2000" b="1" dirty="0">
                <a:solidFill>
                  <a:srgbClr val="0066FF"/>
                </a:solidFill>
              </a:rPr>
              <a:t>( {1,2,3} ) = {</a:t>
            </a:r>
            <a:r>
              <a:rPr lang="en-US" sz="2000" b="1" dirty="0">
                <a:solidFill>
                  <a:srgbClr val="3366FF"/>
                </a:solidFill>
              </a:rPr>
              <a:t>Ø</a:t>
            </a:r>
            <a:r>
              <a:rPr lang="en-US" sz="2000" b="1" dirty="0">
                <a:solidFill>
                  <a:srgbClr val="0066FF"/>
                </a:solidFill>
                <a:sym typeface="Symbol" charset="0"/>
              </a:rPr>
              <a:t>, {1}, {2}, {3}, {1,2}, {1,3}, {2,3}, {1,2,3}}</a:t>
            </a:r>
          </a:p>
          <a:p>
            <a:r>
              <a:rPr lang="en-US" sz="2000" b="1" dirty="0">
                <a:solidFill>
                  <a:srgbClr val="0066FF"/>
                </a:solidFill>
                <a:latin typeface="Lucida Handwriting" charset="0"/>
              </a:rPr>
              <a:t>P(</a:t>
            </a:r>
            <a:r>
              <a:rPr lang="en-US" sz="2400" b="1" i="1" dirty="0">
                <a:solidFill>
                  <a:srgbClr val="FF0000"/>
                </a:solidFill>
                <a:latin typeface="Cambria Math" panose="02040503050406030204" pitchFamily="18" charset="0"/>
                <a:ea typeface="Cambria Math" panose="02040503050406030204" pitchFamily="18" charset="0"/>
                <a:sym typeface="Symbol" panose="05050102010706020507" pitchFamily="18" charset="2"/>
              </a:rPr>
              <a:t>N</a:t>
            </a:r>
            <a:r>
              <a:rPr lang="en-US" sz="2000" b="1" dirty="0">
                <a:solidFill>
                  <a:srgbClr val="0066FF"/>
                </a:solidFill>
                <a:latin typeface="Lucida Handwriting" charset="0"/>
              </a:rPr>
              <a:t>) </a:t>
            </a:r>
            <a:r>
              <a:rPr lang="en-US" sz="2800" dirty="0"/>
              <a:t>= </a:t>
            </a:r>
            <a:r>
              <a:rPr lang="en-US" sz="2000" b="1" dirty="0">
                <a:solidFill>
                  <a:srgbClr val="0066FF"/>
                </a:solidFill>
              </a:rPr>
              <a:t>{</a:t>
            </a:r>
            <a:r>
              <a:rPr lang="en-US" sz="2000" b="1" dirty="0">
                <a:solidFill>
                  <a:srgbClr val="3366FF"/>
                </a:solidFill>
              </a:rPr>
              <a:t>Ø</a:t>
            </a:r>
            <a:r>
              <a:rPr lang="en-US" sz="2000" b="1" dirty="0">
                <a:solidFill>
                  <a:srgbClr val="0066FF"/>
                </a:solidFill>
                <a:sym typeface="Symbol" charset="0"/>
              </a:rPr>
              <a:t>, {0}, {1}, {2}, {3}, …</a:t>
            </a:r>
            <a:br>
              <a:rPr lang="en-US" sz="2000" b="1" dirty="0">
                <a:solidFill>
                  <a:srgbClr val="0066FF"/>
                </a:solidFill>
                <a:sym typeface="Symbol" charset="0"/>
              </a:rPr>
            </a:br>
            <a:r>
              <a:rPr lang="en-US" sz="2000" b="1" dirty="0">
                <a:solidFill>
                  <a:srgbClr val="0066FF"/>
                </a:solidFill>
                <a:sym typeface="Symbol" charset="0"/>
              </a:rPr>
              <a:t>                     , {0,1}, {0,2}, {0,3}, …</a:t>
            </a:r>
            <a:br>
              <a:rPr lang="en-US" sz="2000" b="1" dirty="0">
                <a:solidFill>
                  <a:srgbClr val="0066FF"/>
                </a:solidFill>
                <a:sym typeface="Symbol" charset="0"/>
              </a:rPr>
            </a:br>
            <a:r>
              <a:rPr lang="en-US" sz="2000" b="1" dirty="0">
                <a:solidFill>
                  <a:srgbClr val="0066FF"/>
                </a:solidFill>
                <a:sym typeface="Symbol" charset="0"/>
              </a:rPr>
              <a:t>                     , {0,1,2}, …</a:t>
            </a:r>
          </a:p>
          <a:p>
            <a:r>
              <a:rPr lang="en-US" sz="2000" b="1" dirty="0">
                <a:solidFill>
                  <a:srgbClr val="0066FF"/>
                </a:solidFill>
                <a:sym typeface="Symbol" charset="0"/>
              </a:rPr>
              <a:t>                  … { </a:t>
            </a:r>
            <a:r>
              <a:rPr lang="en-US" sz="2400" b="1" i="1" dirty="0">
                <a:solidFill>
                  <a:srgbClr val="FF0000"/>
                </a:solidFill>
                <a:latin typeface="Cambria Math" panose="02040503050406030204" pitchFamily="18" charset="0"/>
                <a:ea typeface="Cambria Math" panose="02040503050406030204" pitchFamily="18" charset="0"/>
                <a:sym typeface="Symbol" panose="05050102010706020507" pitchFamily="18" charset="2"/>
              </a:rPr>
              <a:t>N</a:t>
            </a:r>
            <a:r>
              <a:rPr lang="en-US" sz="2400" b="1" i="1" dirty="0">
                <a:solidFill>
                  <a:srgbClr val="FF0000"/>
                </a:solidFill>
                <a:latin typeface="Forte" charset="0"/>
                <a:sym typeface="Symbol" panose="05050102010706020507" pitchFamily="18" charset="2"/>
              </a:rPr>
              <a:t> </a:t>
            </a:r>
            <a:r>
              <a:rPr lang="en-US" sz="2400" b="1" dirty="0">
                <a:solidFill>
                  <a:srgbClr val="0066FF"/>
                </a:solidFill>
              </a:rPr>
              <a:t>}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11/27/18</a:t>
            </a:fld>
            <a:endParaRPr lang="en-US"/>
          </a:p>
        </p:txBody>
      </p:sp>
      <p:sp>
        <p:nvSpPr>
          <p:cNvPr id="1525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240</a:t>
            </a:fld>
            <a:endParaRPr lang="en-US"/>
          </a:p>
        </p:txBody>
      </p:sp>
      <p:sp>
        <p:nvSpPr>
          <p:cNvPr id="152581"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240</a:t>
            </a:fld>
            <a:endParaRPr lang="en-US" sz="140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11/27/18</a:t>
            </a:fld>
            <a:endParaRPr lang="en-US"/>
          </a:p>
        </p:txBody>
      </p:sp>
      <p:sp>
        <p:nvSpPr>
          <p:cNvPr id="1536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241</a:t>
            </a:fld>
            <a:endParaRPr lang="en-US"/>
          </a:p>
        </p:txBody>
      </p:sp>
      <p:sp>
        <p:nvSpPr>
          <p:cNvPr id="153605"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241</a:t>
            </a:fld>
            <a:endParaRPr lang="en-US" sz="140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243</a:t>
            </a:fld>
            <a:endParaRPr lang="en-US"/>
          </a:p>
        </p:txBody>
      </p:sp>
    </p:spTree>
    <p:extLst>
      <p:ext uri="{BB962C8B-B14F-4D97-AF65-F5344CB8AC3E}">
        <p14:creationId xmlns:p14="http://schemas.microsoft.com/office/powerpoint/2010/main" val="1852371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Turing versus Post</a:t>
            </a:r>
          </a:p>
        </p:txBody>
      </p:sp>
      <p:sp>
        <p:nvSpPr>
          <p:cNvPr id="3" name="Content Placeholder 2"/>
          <p:cNvSpPr>
            <a:spLocks noGrp="1"/>
          </p:cNvSpPr>
          <p:nvPr>
            <p:ph idx="1"/>
          </p:nvPr>
        </p:nvSpPr>
        <p:spPr/>
        <p:txBody>
          <a:bodyPr/>
          <a:lstStyle/>
          <a:p>
            <a:r>
              <a:rPr lang="en-US" sz="2000"/>
              <a:t>The Turing description just given requires you to write a new symbol and move off the current tape square</a:t>
            </a:r>
          </a:p>
          <a:p>
            <a:r>
              <a:rPr lang="en-US" sz="2000"/>
              <a:t>Post had a variant where</a:t>
            </a:r>
            <a:br>
              <a:rPr lang="en-US" sz="2000"/>
            </a:br>
            <a:r>
              <a:rPr lang="en-US" sz="2000" err="1">
                <a:latin typeface="Arial" charset="0"/>
                <a:ea typeface="MS PGothic" charset="0"/>
              </a:rPr>
              <a:t>δ</a:t>
            </a:r>
            <a:r>
              <a:rPr lang="en-US" sz="2000">
                <a:latin typeface="Arial" charset="0"/>
                <a:ea typeface="MS PGothic" charset="0"/>
              </a:rPr>
              <a:t>: Q×Γ➝ Q×(</a:t>
            </a:r>
            <a:r>
              <a:rPr lang="en-US" sz="2000" err="1">
                <a:latin typeface="Arial" charset="0"/>
                <a:ea typeface="MS PGothic" charset="0"/>
              </a:rPr>
              <a:t>Γ</a:t>
            </a:r>
            <a:r>
              <a:rPr lang="en-US" sz="2000">
                <a:latin typeface="Arial" charset="0"/>
                <a:ea typeface="MS PGothic" charset="0"/>
              </a:rPr>
              <a:t>∪{R,L})</a:t>
            </a:r>
          </a:p>
          <a:p>
            <a:r>
              <a:rPr lang="en-US" sz="2000">
                <a:latin typeface="Arial" charset="0"/>
                <a:ea typeface="MS PGothic" charset="0"/>
              </a:rPr>
              <a:t>Here, you either write or move, not both</a:t>
            </a:r>
          </a:p>
          <a:p>
            <a:r>
              <a:rPr lang="en-US" sz="200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a:latin typeface="Arial" charset="0"/>
                <a:ea typeface="MS PGothic" charset="0"/>
              </a:rPr>
              <a:t>The way we stop our machines from running is to omit actions for some discriminants making the transition function partial</a:t>
            </a:r>
          </a:p>
          <a:p>
            <a:r>
              <a:rPr lang="en-US" sz="2000">
                <a:latin typeface="Arial" charset="0"/>
                <a:ea typeface="MS PGothic" charset="0"/>
              </a:rPr>
              <a:t>I tend to use Post’s notation and to create macros so machines are easy to create</a:t>
            </a:r>
          </a:p>
          <a:p>
            <a:r>
              <a:rPr lang="en-US" sz="2000">
                <a:latin typeface="Arial" charset="0"/>
                <a:ea typeface="MS PGothic" charset="0"/>
              </a:rPr>
              <a:t>I am not a fan of having you build Turing tables</a:t>
            </a:r>
          </a:p>
          <a:p>
            <a:endParaRPr lang="en-US"/>
          </a:p>
        </p:txBody>
      </p:sp>
      <p:sp>
        <p:nvSpPr>
          <p:cNvPr id="4" name="Date Placeholder 3"/>
          <p:cNvSpPr>
            <a:spLocks noGrp="1"/>
          </p:cNvSpPr>
          <p:nvPr>
            <p:ph type="dt" sz="half" idx="10"/>
          </p:nvPr>
        </p:nvSpPr>
        <p:spPr/>
        <p:txBody>
          <a:bodyPr/>
          <a:lstStyle/>
          <a:p>
            <a:fld id="{67B4E428-1241-4F4D-9FBF-744DBDBB1E5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244</a:t>
            </a:fld>
            <a:endParaRPr lang="en-US"/>
          </a:p>
        </p:txBody>
      </p:sp>
    </p:spTree>
    <p:extLst>
      <p:ext uri="{BB962C8B-B14F-4D97-AF65-F5344CB8AC3E}">
        <p14:creationId xmlns:p14="http://schemas.microsoft.com/office/powerpoint/2010/main" val="108432884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11/27/18</a:t>
            </a:fld>
            <a:endParaRPr lang="en-US"/>
          </a:p>
        </p:txBody>
      </p:sp>
      <p:sp>
        <p:nvSpPr>
          <p:cNvPr id="155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245</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11/27/18</a:t>
            </a:fld>
            <a:endParaRPr lang="en-US"/>
          </a:p>
        </p:txBody>
      </p:sp>
      <p:sp>
        <p:nvSpPr>
          <p:cNvPr id="156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11/27/18</a:t>
            </a:fld>
            <a:endParaRPr lang="en-US"/>
          </a:p>
        </p:txBody>
      </p:sp>
      <p:sp>
        <p:nvSpPr>
          <p:cNvPr id="1577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247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11/27/18</a:t>
            </a:fld>
            <a:endParaRPr lang="en-US"/>
          </a:p>
        </p:txBody>
      </p:sp>
      <p:sp>
        <p:nvSpPr>
          <p:cNvPr id="158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248</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a:latin typeface="Arial" charset="0"/>
                <a:ea typeface="MS PGothic" charset="0"/>
              </a:rPr>
              <a:t>	A reasonably standard definition of a Turing computation of some n-ary function F is to assume that the machine starts with a tape containing the n inputs, x1, … , xn in the form</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and ends with</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a:latin typeface="Arial" charset="0"/>
                <a:ea typeface="MS PGothic" charset="0"/>
              </a:rPr>
              <a:t>01</a:t>
            </a:r>
            <a:r>
              <a:rPr lang="en-US" sz="2800" baseline="30000">
                <a:latin typeface="Arial" charset="0"/>
                <a:ea typeface="MS PGothic" charset="0"/>
              </a:rPr>
              <a:t>y</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where y = F(x1, … , xn).</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11/27/18</a:t>
            </a:fld>
            <a:endParaRPr lang="en-US"/>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249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Undirected Graphs	</a:t>
            </a:r>
          </a:p>
        </p:txBody>
      </p:sp>
      <p:sp>
        <p:nvSpPr>
          <p:cNvPr id="3" name="Content Placeholder 2"/>
          <p:cNvSpPr>
            <a:spLocks noGrp="1"/>
          </p:cNvSpPr>
          <p:nvPr>
            <p:ph idx="1"/>
          </p:nvPr>
        </p:nvSpPr>
        <p:spPr/>
        <p:txBody>
          <a:bodyPr/>
          <a:lstStyle/>
          <a:p>
            <a:r>
              <a:rPr lang="en-US" sz="2400" dirty="0"/>
              <a:t>An </a:t>
            </a:r>
            <a:r>
              <a:rPr lang="en-US" sz="2400" b="1" dirty="0"/>
              <a:t>undirected</a:t>
            </a:r>
            <a:r>
              <a:rPr lang="en-US" sz="2400" dirty="0"/>
              <a:t> </a:t>
            </a:r>
            <a:r>
              <a:rPr lang="en-US" sz="2400" b="1" dirty="0"/>
              <a:t>Graph</a:t>
            </a:r>
            <a:r>
              <a:rPr lang="en-US" sz="2400" dirty="0"/>
              <a:t> </a:t>
            </a:r>
            <a:r>
              <a:rPr lang="en-US" sz="2400" b="1" dirty="0"/>
              <a:t>G</a:t>
            </a:r>
            <a:r>
              <a:rPr lang="en-US" sz="2400" dirty="0"/>
              <a:t> is defined by a pair </a:t>
            </a:r>
            <a:r>
              <a:rPr lang="en-US" sz="2400" b="1" dirty="0"/>
              <a:t>(V, E)</a:t>
            </a:r>
          </a:p>
          <a:p>
            <a:r>
              <a:rPr lang="en-US" sz="2400" b="1" dirty="0"/>
              <a:t>V</a:t>
            </a:r>
            <a:r>
              <a:rPr lang="en-US" sz="2400" dirty="0"/>
              <a:t>: Finite Set of </a:t>
            </a:r>
            <a:r>
              <a:rPr lang="en-US" sz="2400" b="1" dirty="0"/>
              <a:t>Nodes/Vertices</a:t>
            </a:r>
          </a:p>
          <a:p>
            <a:r>
              <a:rPr lang="en-US" sz="2400" b="1" dirty="0"/>
              <a:t>E</a:t>
            </a:r>
            <a:r>
              <a:rPr lang="en-US" sz="2400" dirty="0"/>
              <a:t>: { &lt;</a:t>
            </a:r>
            <a:r>
              <a:rPr lang="en-US" sz="2400" dirty="0" err="1"/>
              <a:t>a,b</a:t>
            </a:r>
            <a:r>
              <a:rPr lang="en-US" sz="2400" dirty="0"/>
              <a:t>&gt; | </a:t>
            </a:r>
            <a:r>
              <a:rPr lang="en-US" sz="2400" dirty="0" err="1"/>
              <a:t>a,b∈</a:t>
            </a:r>
            <a:r>
              <a:rPr lang="en-US" sz="2400" b="1" dirty="0" err="1"/>
              <a:t>V</a:t>
            </a:r>
            <a:r>
              <a:rPr lang="en-US" sz="2400" dirty="0"/>
              <a:t> are called </a:t>
            </a:r>
            <a:r>
              <a:rPr lang="en-US" sz="2400" b="1" dirty="0"/>
              <a:t>Edges/Arcs</a:t>
            </a:r>
            <a:r>
              <a:rPr lang="en-US" sz="2400" dirty="0"/>
              <a:t>}</a:t>
            </a:r>
          </a:p>
          <a:p>
            <a:pPr lvl="1"/>
            <a:r>
              <a:rPr lang="en-US" sz="2000" b="1" dirty="0"/>
              <a:t>E⊆V×V</a:t>
            </a:r>
            <a:r>
              <a:rPr lang="en-US" sz="2000" dirty="0"/>
              <a:t> such that &lt;</a:t>
            </a:r>
            <a:r>
              <a:rPr lang="en-US" sz="2000" dirty="0" err="1"/>
              <a:t>a,b</a:t>
            </a:r>
            <a:r>
              <a:rPr lang="en-US" sz="2000" dirty="0"/>
              <a:t>&gt;∈</a:t>
            </a:r>
            <a:r>
              <a:rPr lang="en-US" sz="2000" b="1" dirty="0"/>
              <a:t>E</a:t>
            </a:r>
            <a:r>
              <a:rPr lang="en-US" sz="2000" dirty="0"/>
              <a:t> implies &lt;</a:t>
            </a:r>
            <a:r>
              <a:rPr lang="en-US" sz="2000" dirty="0" err="1"/>
              <a:t>b,a</a:t>
            </a:r>
            <a:r>
              <a:rPr lang="en-US" sz="2000" dirty="0"/>
              <a:t>&gt;∈</a:t>
            </a:r>
            <a:r>
              <a:rPr lang="en-US" sz="2000" b="1" dirty="0"/>
              <a:t>E</a:t>
            </a:r>
          </a:p>
          <a:p>
            <a:r>
              <a:rPr lang="en-US" sz="2400" b="1" dirty="0"/>
              <a:t>Degree</a:t>
            </a:r>
            <a:r>
              <a:rPr lang="en-US" sz="2400" dirty="0"/>
              <a:t> of node is number of edges at that node </a:t>
            </a:r>
            <a:br>
              <a:rPr lang="en-US" sz="2400" dirty="0"/>
            </a:br>
            <a:r>
              <a:rPr lang="en-US" sz="2400" dirty="0"/>
              <a:t>(number of nodes it relates to)</a:t>
            </a:r>
          </a:p>
          <a:p>
            <a:r>
              <a:rPr lang="en-US" sz="2400" dirty="0"/>
              <a:t>Graphs can be </a:t>
            </a:r>
            <a:r>
              <a:rPr lang="en-US" sz="2400" b="1" dirty="0"/>
              <a:t>labeled</a:t>
            </a:r>
            <a:r>
              <a:rPr lang="en-US" sz="2400" dirty="0"/>
              <a:t>, as we did above on the nodes, or unlabeled. </a:t>
            </a:r>
          </a:p>
          <a:p>
            <a:r>
              <a:rPr lang="en-US" sz="2400" dirty="0"/>
              <a:t>Labels can go on nodes, edges or both.</a:t>
            </a:r>
          </a:p>
        </p:txBody>
      </p:sp>
      <p:sp>
        <p:nvSpPr>
          <p:cNvPr id="4" name="Date Placeholder 3"/>
          <p:cNvSpPr>
            <a:spLocks noGrp="1"/>
          </p:cNvSpPr>
          <p:nvPr>
            <p:ph type="dt" sz="half" idx="10"/>
          </p:nvPr>
        </p:nvSpPr>
        <p:spPr/>
        <p:txBody>
          <a:bodyPr/>
          <a:lstStyle/>
          <a:p>
            <a:fld id="{51061836-CE1D-0E47-9984-F62CE3A68D10}"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25</a:t>
            </a:fld>
            <a:endParaRPr lang="en-US"/>
          </a:p>
        </p:txBody>
      </p:sp>
    </p:spTree>
    <p:extLst>
      <p:ext uri="{BB962C8B-B14F-4D97-AF65-F5344CB8AC3E}">
        <p14:creationId xmlns:p14="http://schemas.microsoft.com/office/powerpoint/2010/main" val="142761596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a:latin typeface="Arial" charset="0"/>
                <a:ea typeface="MS PGothic" charset="0"/>
              </a:rPr>
              <a:t>	Need the copy family of useful submachines, where C</a:t>
            </a:r>
            <a:r>
              <a:rPr lang="en-US" baseline="-25000">
                <a:latin typeface="Arial" charset="0"/>
                <a:ea typeface="MS PGothic" charset="0"/>
              </a:rPr>
              <a:t>k</a:t>
            </a:r>
            <a:r>
              <a:rPr lang="en-US">
                <a:latin typeface="Arial" charset="0"/>
                <a:ea typeface="MS PGothic" charset="0"/>
              </a:rPr>
              <a:t> copies k-th preceding value.</a:t>
            </a:r>
          </a:p>
          <a:p>
            <a:pPr eaLnBrk="1" hangingPunct="1">
              <a:buFontTx/>
              <a:buNone/>
            </a:pPr>
            <a:endParaRPr lang="en-US">
              <a:latin typeface="Arial" charset="0"/>
              <a:ea typeface="MS PGothic" charset="0"/>
            </a:endParaRPr>
          </a:p>
          <a:p>
            <a:pPr eaLnBrk="1" hangingPunct="1">
              <a:buFontTx/>
              <a:buNone/>
            </a:pPr>
            <a:endParaRPr lang="en-US">
              <a:latin typeface="Arial" charset="0"/>
              <a:ea typeface="MS PGothic" charset="0"/>
            </a:endParaRPr>
          </a:p>
          <a:p>
            <a:pPr eaLnBrk="1" hangingPunct="1">
              <a:buFontTx/>
              <a:buNone/>
            </a:pPr>
            <a:r>
              <a:rPr lang="en-US">
                <a:latin typeface="Arial" charset="0"/>
                <a:ea typeface="MS PGothic" charset="0"/>
              </a:rPr>
              <a:t>	The add machine is then</a:t>
            </a:r>
          </a:p>
          <a:p>
            <a:pPr eaLnBrk="1" hangingPunct="1">
              <a:buFontTx/>
              <a:buNone/>
            </a:pP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a:t>
            </a:r>
            <a:r>
              <a:rPr lang="en-US">
                <a:latin typeface="Monotype Corsiva" charset="0"/>
                <a:ea typeface="MS PGothic" charset="0"/>
              </a:rPr>
              <a:t>L</a:t>
            </a:r>
            <a:r>
              <a:rPr lang="en-US">
                <a:latin typeface="Arial" charset="0"/>
                <a:ea typeface="MS PGothic" charset="0"/>
              </a:rPr>
              <a:t> 1 </a:t>
            </a:r>
            <a:r>
              <a:rPr lang="en-US">
                <a:latin typeface="Monotype Corsiva" charset="0"/>
                <a:ea typeface="MS PGothic" charset="0"/>
              </a:rPr>
              <a:t>R</a:t>
            </a:r>
            <a:r>
              <a:rPr lang="en-US">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11/27/18</a:t>
            </a:fld>
            <a:endParaRPr lang="en-US"/>
          </a:p>
        </p:txBody>
      </p:sp>
      <p:sp>
        <p:nvSpPr>
          <p:cNvPr id="160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250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161721" name="Picture" r:id="rId4" imgW="5143500" imgH="1003300" progId="Word.Picture.8">
                  <p:embed/>
                </p:oleObj>
              </mc:Choice>
              <mc:Fallback>
                <p:oleObj name="Picture" r:id="rId4" imgW="5143500" imgH="10033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11/27/18</a:t>
            </a:fld>
            <a:endParaRPr lang="en-US"/>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a:solidFill>
                  <a:srgbClr val="009900"/>
                </a:solidFill>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solidFill>
                  <a:srgbClr val="009900"/>
                </a:solidFill>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11/27/18</a:t>
            </a:fld>
            <a:endParaRPr lang="en-US"/>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253</a:t>
            </a:fld>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254</a:t>
            </a:fld>
            <a:endParaRPr lang="en-US"/>
          </a:p>
        </p:txBody>
      </p:sp>
      <p:sp>
        <p:nvSpPr>
          <p:cNvPr id="164868" name="Rectangle 2"/>
          <p:cNvSpPr>
            <a:spLocks noGrp="1" noChangeArrowheads="1"/>
          </p:cNvSpPr>
          <p:nvPr>
            <p:ph type="title"/>
          </p:nvPr>
        </p:nvSpPr>
        <p:spPr/>
        <p:txBody>
          <a:bodyPr/>
          <a:lstStyle/>
          <a:p>
            <a:r>
              <a:rPr lang="en-US" sz="4000">
                <a:solidFill>
                  <a:srgbClr val="009900"/>
                </a:solidFill>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a:latin typeface="Arial" charset="0"/>
                <a:ea typeface="MS PGothic" charset="0"/>
              </a:rPr>
              <a:t>A register machine partially computing some </a:t>
            </a:r>
            <a:r>
              <a:rPr lang="en-US" sz="2800" b="1">
                <a:latin typeface="Arial" charset="0"/>
                <a:ea typeface="MS PGothic" charset="0"/>
              </a:rPr>
              <a:t>n</a:t>
            </a:r>
            <a:r>
              <a:rPr lang="en-US" sz="2800">
                <a:latin typeface="Arial" charset="0"/>
                <a:ea typeface="MS PGothic" charset="0"/>
              </a:rPr>
              <a:t>-ary function </a:t>
            </a:r>
            <a:r>
              <a:rPr lang="en-US" sz="2800" b="1">
                <a:latin typeface="Arial" charset="0"/>
                <a:ea typeface="MS PGothic" charset="0"/>
              </a:rPr>
              <a:t>F</a:t>
            </a:r>
            <a:r>
              <a:rPr lang="en-US" sz="2800">
                <a:latin typeface="Arial" charset="0"/>
                <a:ea typeface="MS PGothic" charset="0"/>
              </a:rPr>
              <a:t> typically starts with its argument values in the first n registers and ends with the result in the </a:t>
            </a:r>
            <a:r>
              <a:rPr lang="en-US" sz="2800" b="1">
                <a:latin typeface="Arial" charset="0"/>
                <a:ea typeface="MS PGothic" charset="0"/>
              </a:rPr>
              <a:t>n+1</a:t>
            </a:r>
            <a:r>
              <a:rPr lang="en-US" sz="2800">
                <a:latin typeface="Arial" charset="0"/>
                <a:ea typeface="MS PGothic" charset="0"/>
              </a:rPr>
              <a:t>-st register.</a:t>
            </a:r>
          </a:p>
          <a:p>
            <a:pPr>
              <a:lnSpc>
                <a:spcPct val="80000"/>
              </a:lnSpc>
            </a:pPr>
            <a:r>
              <a:rPr lang="en-US" sz="2800">
                <a:latin typeface="Arial" charset="0"/>
                <a:ea typeface="MS PGothic" charset="0"/>
              </a:rPr>
              <a:t>We extend this slightly to allow the computation to start with values in its </a:t>
            </a:r>
            <a:r>
              <a:rPr lang="en-US" sz="2800" b="1">
                <a:latin typeface="Arial" charset="0"/>
                <a:ea typeface="MS PGothic" charset="0"/>
              </a:rPr>
              <a:t>k+1</a:t>
            </a:r>
            <a:r>
              <a:rPr lang="en-US" sz="2800">
                <a:latin typeface="Arial" charset="0"/>
                <a:ea typeface="MS PGothic" charset="0"/>
              </a:rPr>
              <a:t>-st through </a:t>
            </a:r>
            <a:r>
              <a:rPr lang="en-US" sz="2800" b="1">
                <a:latin typeface="Arial" charset="0"/>
                <a:ea typeface="MS PGothic" charset="0"/>
              </a:rPr>
              <a:t>k+n</a:t>
            </a:r>
            <a:r>
              <a:rPr lang="en-US" sz="2800">
                <a:latin typeface="Arial" charset="0"/>
                <a:ea typeface="MS PGothic" charset="0"/>
              </a:rPr>
              <a:t>-th register, with the result appearing in the </a:t>
            </a:r>
            <a:r>
              <a:rPr lang="en-US" sz="2800" b="1">
                <a:latin typeface="Arial" charset="0"/>
                <a:ea typeface="MS PGothic" charset="0"/>
              </a:rPr>
              <a:t>k+n+1</a:t>
            </a:r>
            <a:r>
              <a:rPr lang="en-US" sz="2800">
                <a:latin typeface="Arial" charset="0"/>
                <a:ea typeface="MS PGothic" charset="0"/>
              </a:rPr>
              <a:t>-th register, for any </a:t>
            </a:r>
            <a:r>
              <a:rPr lang="en-US" sz="2800" b="1">
                <a:latin typeface="Arial" charset="0"/>
                <a:ea typeface="MS PGothic" charset="0"/>
              </a:rPr>
              <a:t>k</a:t>
            </a:r>
            <a:r>
              <a:rPr lang="en-US" sz="2800">
                <a:latin typeface="Arial" charset="0"/>
                <a:ea typeface="MS PGothic" charset="0"/>
              </a:rPr>
              <a:t>, such that there are at least k</a:t>
            </a:r>
            <a:r>
              <a:rPr lang="en-US" sz="2800" b="1">
                <a:latin typeface="Arial" charset="0"/>
                <a:ea typeface="MS PGothic" charset="0"/>
              </a:rPr>
              <a:t>+n+1</a:t>
            </a:r>
            <a:r>
              <a:rPr lang="en-US" sz="2800">
                <a:latin typeface="Arial" charset="0"/>
                <a:ea typeface="MS PGothic" charset="0"/>
              </a:rPr>
              <a:t> registers.</a:t>
            </a:r>
          </a:p>
          <a:p>
            <a:pPr>
              <a:lnSpc>
                <a:spcPct val="80000"/>
              </a:lnSpc>
            </a:pPr>
            <a:r>
              <a:rPr lang="en-US" sz="2800">
                <a:latin typeface="Arial" charset="0"/>
                <a:ea typeface="MS PGothic" charset="0"/>
              </a:rPr>
              <a:t>Sometimes, we use the notation of finishing with the results in the first register, and the arguments appearing in </a:t>
            </a:r>
            <a:r>
              <a:rPr lang="en-US" sz="2800" b="1">
                <a:latin typeface="Arial" charset="0"/>
                <a:ea typeface="MS PGothic" charset="0"/>
              </a:rPr>
              <a:t>2</a:t>
            </a:r>
            <a:r>
              <a:rPr lang="en-US" sz="2800">
                <a:latin typeface="Arial" charset="0"/>
                <a:ea typeface="MS PGothic" charset="0"/>
              </a:rPr>
              <a:t> to </a:t>
            </a:r>
            <a:r>
              <a:rPr lang="en-US" sz="2800" b="1">
                <a:latin typeface="Arial" charset="0"/>
                <a:ea typeface="MS PGothic" charset="0"/>
              </a:rPr>
              <a:t>n+1</a:t>
            </a:r>
            <a:r>
              <a:rPr lang="en-US" sz="2800">
                <a:latin typeface="Arial" charset="0"/>
                <a:ea typeface="MS PGothic" charset="0"/>
              </a:rPr>
              <a:t>.</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11/27/18</a:t>
            </a:fld>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255</a:t>
            </a:fld>
            <a:endParaRPr lang="en-US"/>
          </a:p>
        </p:txBody>
      </p:sp>
      <p:sp>
        <p:nvSpPr>
          <p:cNvPr id="165892" name="Rectangle 2"/>
          <p:cNvSpPr>
            <a:spLocks noGrp="1" noChangeArrowheads="1"/>
          </p:cNvSpPr>
          <p:nvPr>
            <p:ph type="title"/>
          </p:nvPr>
        </p:nvSpPr>
        <p:spPr/>
        <p:txBody>
          <a:bodyPr/>
          <a:lstStyle/>
          <a:p>
            <a:r>
              <a:rPr lang="en-US">
                <a:solidFill>
                  <a:srgbClr val="009900"/>
                </a:solidFill>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11/27/18</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256</a:t>
            </a:fld>
            <a:endParaRPr lang="en-US"/>
          </a:p>
        </p:txBody>
      </p:sp>
      <p:sp>
        <p:nvSpPr>
          <p:cNvPr id="166916" name="Rectangle 2"/>
          <p:cNvSpPr>
            <a:spLocks noGrp="1" noChangeArrowheads="1"/>
          </p:cNvSpPr>
          <p:nvPr>
            <p:ph type="title"/>
          </p:nvPr>
        </p:nvSpPr>
        <p:spPr/>
        <p:txBody>
          <a:bodyPr/>
          <a:lstStyle/>
          <a:p>
            <a:r>
              <a:rPr lang="en-US">
                <a:solidFill>
                  <a:srgbClr val="009900"/>
                </a:solidFill>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Addition (r3 </a:t>
            </a:r>
            <a:r>
              <a:rPr lang="en-US" sz="1800" b="1">
                <a:latin typeface="Arial" charset="0"/>
                <a:ea typeface="MS PGothic" charset="0"/>
                <a:sym typeface="Symbol" charset="0"/>
              </a:rPr>
              <a:t></a:t>
            </a:r>
            <a:r>
              <a:rPr lang="en-US" sz="1800" b="1">
                <a:latin typeface="Arial" charset="0"/>
                <a:ea typeface="MS PGothic" charset="0"/>
              </a:rPr>
              <a:t> r1 + r2)</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Add r2 to r3, saving original r2 in r4</a:t>
            </a:r>
          </a:p>
          <a:p>
            <a:pPr>
              <a:lnSpc>
                <a:spcPct val="80000"/>
              </a:lnSpc>
              <a:buFontTx/>
              <a:buNone/>
            </a:pPr>
            <a:r>
              <a:rPr lang="en-US" sz="1800" b="1">
                <a:latin typeface="Arial" charset="0"/>
                <a:ea typeface="MS PGothic" charset="0"/>
              </a:rPr>
              <a:t>9.	INC3[10]</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11/27/18</a:t>
            </a:fld>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257</a:t>
            </a:fld>
            <a:endParaRPr lang="en-US"/>
          </a:p>
        </p:txBody>
      </p:sp>
      <p:sp>
        <p:nvSpPr>
          <p:cNvPr id="167940"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Subtraction (r3 </a:t>
            </a:r>
            <a:r>
              <a:rPr lang="en-US" sz="1800" b="1">
                <a:latin typeface="Arial" charset="0"/>
                <a:ea typeface="MS PGothic" charset="0"/>
                <a:sym typeface="Symbol" charset="0"/>
              </a:rPr>
              <a:t></a:t>
            </a:r>
            <a:r>
              <a:rPr lang="en-US" sz="1800" b="1">
                <a:latin typeface="Arial" charset="0"/>
                <a:ea typeface="MS PGothic" charset="0"/>
              </a:rPr>
              <a:t> r1 - r2, if r1≥r2; 0, otherwise)</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Subtract r2 from r3, saving original r2 in r4</a:t>
            </a:r>
          </a:p>
          <a:p>
            <a:pPr>
              <a:lnSpc>
                <a:spcPct val="80000"/>
              </a:lnSpc>
              <a:buFontTx/>
              <a:buNone/>
            </a:pPr>
            <a:r>
              <a:rPr lang="en-US" sz="1800" b="1">
                <a:latin typeface="Arial" charset="0"/>
                <a:ea typeface="MS PGothic" charset="0"/>
              </a:rPr>
              <a:t>9.	DEC3[10,10]   : Note that decrementing 0 does nothing</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11/27/18</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r>
              <a:rPr lang="en-US">
                <a:solidFill>
                  <a:srgbClr val="009900"/>
                </a:solidFill>
                <a:latin typeface="Arial" charset="0"/>
                <a:ea typeface="MS PGothic" charset="0"/>
              </a:rPr>
              <a:t>Factor Replacement Systems</a:t>
            </a:r>
          </a:p>
        </p:txBody>
      </p:sp>
      <p:sp>
        <p:nvSpPr>
          <p:cNvPr id="168963" name="Rectangle 5"/>
          <p:cNvSpPr>
            <a:spLocks noGrp="1" noChangeArrowheads="1"/>
          </p:cNvSpPr>
          <p:nvPr>
            <p:ph type="subTitle" idx="1"/>
          </p:nvPr>
        </p:nvSpPr>
        <p:spPr/>
        <p:txBody>
          <a:bodyPr/>
          <a:lstStyle/>
          <a:p>
            <a:r>
              <a:rPr lang="en-US">
                <a:solidFill>
                  <a:srgbClr val="CC3300"/>
                </a:solidFill>
                <a:latin typeface="Arial" charset="0"/>
                <a:ea typeface="MS PGothic" charset="0"/>
              </a:rPr>
              <a:t>3</a:t>
            </a:r>
            <a:r>
              <a:rPr lang="en-US" baseline="30000">
                <a:solidFill>
                  <a:srgbClr val="CC3300"/>
                </a:solidFill>
                <a:latin typeface="Arial" charset="0"/>
                <a:ea typeface="MS PGothic" charset="0"/>
              </a:rPr>
              <a:t>rd</a:t>
            </a:r>
            <a:r>
              <a:rPr lang="en-US">
                <a:solidFill>
                  <a:srgbClr val="CC3300"/>
                </a:solidFill>
                <a:latin typeface="Arial" charset="0"/>
                <a:ea typeface="MS PGothic" charset="0"/>
              </a:rPr>
              <a:t> Model</a:t>
            </a:r>
          </a:p>
          <a:p>
            <a:r>
              <a:rPr lang="en-US">
                <a:solidFill>
                  <a:srgbClr val="CC3300"/>
                </a:solidFill>
                <a:latin typeface="Arial" charset="0"/>
                <a:ea typeface="MS PGothic" charset="0"/>
              </a:rPr>
              <a:t>Deceptively Simple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9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52685B-A61B-F841-9C13-C55D12353326}" type="slidenum">
              <a:rPr lang="en-US"/>
              <a:pPr/>
              <a:t>259</a:t>
            </a:fld>
            <a:endParaRPr lang="en-US"/>
          </a:p>
        </p:txBody>
      </p:sp>
      <p:sp>
        <p:nvSpPr>
          <p:cNvPr id="169988" name="Rectangle 2"/>
          <p:cNvSpPr>
            <a:spLocks noGrp="1" noChangeArrowheads="1"/>
          </p:cNvSpPr>
          <p:nvPr>
            <p:ph type="title"/>
          </p:nvPr>
        </p:nvSpPr>
        <p:spPr/>
        <p:txBody>
          <a:bodyPr/>
          <a:lstStyle/>
          <a:p>
            <a:r>
              <a:rPr lang="en-US">
                <a:solidFill>
                  <a:srgbClr val="009900"/>
                </a:solidFill>
                <a:latin typeface="Arial" charset="0"/>
                <a:ea typeface="MS PGothic" charset="0"/>
              </a:rPr>
              <a:t>Factor Replacement Concepts</a:t>
            </a:r>
          </a:p>
        </p:txBody>
      </p:sp>
      <p:sp>
        <p:nvSpPr>
          <p:cNvPr id="169989" name="Rectangle 3"/>
          <p:cNvSpPr>
            <a:spLocks noGrp="1" noChangeArrowheads="1"/>
          </p:cNvSpPr>
          <p:nvPr>
            <p:ph type="body" idx="1"/>
          </p:nvPr>
        </p:nvSpPr>
        <p:spPr/>
        <p:txBody>
          <a:bodyPr/>
          <a:lstStyle/>
          <a:p>
            <a:pPr>
              <a:lnSpc>
                <a:spcPct val="80000"/>
              </a:lnSpc>
            </a:pPr>
            <a:r>
              <a:rPr lang="en-US" sz="2400">
                <a:latin typeface="Arial" charset="0"/>
                <a:ea typeface="MS PGothic" charset="0"/>
              </a:rPr>
              <a:t>A factor replacement system (FRS) consists of a finite (ordered) sequence of fractions, and some starting natural number </a:t>
            </a:r>
            <a:r>
              <a:rPr lang="en-US" sz="2400" b="1">
                <a:latin typeface="Arial" charset="0"/>
                <a:ea typeface="MS PGothic" charset="0"/>
              </a:rPr>
              <a:t>x</a:t>
            </a:r>
            <a:r>
              <a:rPr lang="en-US" sz="2400">
                <a:latin typeface="Arial" charset="0"/>
                <a:ea typeface="MS PGothic" charset="0"/>
              </a:rPr>
              <a:t>.  </a:t>
            </a:r>
          </a:p>
          <a:p>
            <a:pPr>
              <a:lnSpc>
                <a:spcPct val="80000"/>
              </a:lnSpc>
            </a:pPr>
            <a:r>
              <a:rPr lang="en-US" sz="2400">
                <a:latin typeface="Arial" charset="0"/>
                <a:ea typeface="MS PGothic" charset="0"/>
              </a:rPr>
              <a:t>A fraction </a:t>
            </a:r>
            <a:r>
              <a:rPr lang="en-US" sz="2400" b="1">
                <a:latin typeface="Arial" charset="0"/>
                <a:ea typeface="MS PGothic" charset="0"/>
              </a:rPr>
              <a:t>a/b</a:t>
            </a:r>
            <a:r>
              <a:rPr lang="en-US" sz="2400">
                <a:latin typeface="Arial" charset="0"/>
                <a:ea typeface="MS PGothic" charset="0"/>
              </a:rPr>
              <a:t> is applicable to some natural number </a:t>
            </a:r>
            <a:r>
              <a:rPr lang="en-US" sz="2400" b="1">
                <a:latin typeface="Arial" charset="0"/>
                <a:ea typeface="MS PGothic" charset="0"/>
              </a:rPr>
              <a:t>x</a:t>
            </a:r>
            <a:r>
              <a:rPr lang="en-US" sz="2400">
                <a:latin typeface="Arial" charset="0"/>
                <a:ea typeface="MS PGothic" charset="0"/>
              </a:rPr>
              <a:t>, just in case </a:t>
            </a:r>
            <a:r>
              <a:rPr lang="en-US" sz="2400" b="1">
                <a:latin typeface="Arial" charset="0"/>
                <a:ea typeface="MS PGothic" charset="0"/>
              </a:rPr>
              <a:t>x</a:t>
            </a:r>
            <a:r>
              <a:rPr lang="en-US" sz="2400">
                <a:latin typeface="Arial" charset="0"/>
                <a:ea typeface="MS PGothic" charset="0"/>
              </a:rPr>
              <a:t> is divisible by </a:t>
            </a:r>
            <a:r>
              <a:rPr lang="en-US" sz="2400" b="1">
                <a:latin typeface="Arial" charset="0"/>
                <a:ea typeface="MS PGothic" charset="0"/>
              </a:rPr>
              <a:t>b</a:t>
            </a:r>
            <a:r>
              <a:rPr lang="en-US" sz="2400">
                <a:latin typeface="Arial" charset="0"/>
                <a:ea typeface="MS PGothic" charset="0"/>
              </a:rPr>
              <a:t>.  We always chose the first applicable fraction (</a:t>
            </a:r>
            <a:r>
              <a:rPr lang="en-US" sz="2400" b="1">
                <a:latin typeface="Arial" charset="0"/>
                <a:ea typeface="MS PGothic" charset="0"/>
              </a:rPr>
              <a:t>a/b</a:t>
            </a:r>
            <a:r>
              <a:rPr lang="en-US" sz="2400">
                <a:latin typeface="Arial" charset="0"/>
                <a:ea typeface="MS PGothic" charset="0"/>
              </a:rPr>
              <a:t>), multiplying it times </a:t>
            </a:r>
            <a:r>
              <a:rPr lang="en-US" sz="2400" b="1">
                <a:latin typeface="Arial" charset="0"/>
                <a:ea typeface="MS PGothic" charset="0"/>
              </a:rPr>
              <a:t>x</a:t>
            </a:r>
            <a:r>
              <a:rPr lang="en-US" sz="2400">
                <a:latin typeface="Arial" charset="0"/>
                <a:ea typeface="MS PGothic" charset="0"/>
              </a:rPr>
              <a:t> to produce a new natural number </a:t>
            </a:r>
            <a:r>
              <a:rPr lang="en-US" sz="2400" b="1">
                <a:latin typeface="Arial" charset="0"/>
                <a:ea typeface="MS PGothic" charset="0"/>
              </a:rPr>
              <a:t>x*a/b</a:t>
            </a:r>
            <a:r>
              <a:rPr lang="en-US" sz="2400">
                <a:latin typeface="Arial" charset="0"/>
                <a:ea typeface="MS PGothic" charset="0"/>
              </a:rPr>
              <a:t>.  The process is then applied to this new number.  </a:t>
            </a:r>
          </a:p>
          <a:p>
            <a:pPr>
              <a:lnSpc>
                <a:spcPct val="80000"/>
              </a:lnSpc>
            </a:pPr>
            <a:r>
              <a:rPr lang="en-US" sz="2400">
                <a:latin typeface="Arial" charset="0"/>
                <a:ea typeface="MS PGothic" charset="0"/>
              </a:rPr>
              <a:t>Termination occurs when no fraction is applicable.  </a:t>
            </a:r>
          </a:p>
          <a:p>
            <a:pPr>
              <a:lnSpc>
                <a:spcPct val="80000"/>
              </a:lnSpc>
            </a:pPr>
            <a:r>
              <a:rPr lang="en-US" sz="2400">
                <a:latin typeface="Arial" charset="0"/>
                <a:ea typeface="MS PGothic" charset="0"/>
              </a:rPr>
              <a:t>A factor replacement system partially computing </a:t>
            </a:r>
            <a:r>
              <a:rPr lang="en-US" sz="2400" b="1">
                <a:latin typeface="Arial" charset="0"/>
                <a:ea typeface="MS PGothic" charset="0"/>
              </a:rPr>
              <a:t>n</a:t>
            </a:r>
            <a:r>
              <a:rPr lang="en-US" sz="2400">
                <a:latin typeface="Arial" charset="0"/>
                <a:ea typeface="MS PGothic" charset="0"/>
              </a:rPr>
              <a:t>-</a:t>
            </a:r>
            <a:r>
              <a:rPr lang="en-US" sz="2400" err="1">
                <a:latin typeface="Arial" charset="0"/>
                <a:ea typeface="MS PGothic" charset="0"/>
              </a:rPr>
              <a:t>ary</a:t>
            </a:r>
            <a:r>
              <a:rPr lang="en-US" sz="2400">
                <a:latin typeface="Arial" charset="0"/>
                <a:ea typeface="MS PGothic" charset="0"/>
              </a:rPr>
              <a:t> function </a:t>
            </a:r>
            <a:r>
              <a:rPr lang="en-US" sz="2400" b="1">
                <a:latin typeface="Arial" charset="0"/>
                <a:ea typeface="MS PGothic" charset="0"/>
              </a:rPr>
              <a:t>F</a:t>
            </a:r>
            <a:r>
              <a:rPr lang="en-US" sz="2400">
                <a:latin typeface="Arial" charset="0"/>
                <a:ea typeface="MS PGothic" charset="0"/>
              </a:rPr>
              <a:t> typically starts with its argument encoded as powers of the first </a:t>
            </a:r>
            <a:r>
              <a:rPr lang="en-US" sz="2400" b="1">
                <a:latin typeface="Arial" charset="0"/>
                <a:ea typeface="MS PGothic" charset="0"/>
              </a:rPr>
              <a:t>n</a:t>
            </a:r>
            <a:r>
              <a:rPr lang="en-US" sz="2400">
                <a:latin typeface="Arial" charset="0"/>
                <a:ea typeface="MS PGothic" charset="0"/>
              </a:rPr>
              <a:t> odd primes.  Thus, arguments </a:t>
            </a:r>
            <a:r>
              <a:rPr lang="en-US" sz="2400" b="1">
                <a:latin typeface="Arial" charset="0"/>
                <a:ea typeface="MS PGothic" charset="0"/>
              </a:rPr>
              <a:t>x1</a:t>
            </a:r>
            <a:r>
              <a:rPr lang="en-US" sz="2400">
                <a:latin typeface="Arial" charset="0"/>
                <a:ea typeface="MS PGothic" charset="0"/>
              </a:rPr>
              <a:t>,</a:t>
            </a:r>
            <a:r>
              <a:rPr lang="en-US" sz="2400" b="1">
                <a:latin typeface="Arial" charset="0"/>
                <a:ea typeface="MS PGothic" charset="0"/>
              </a:rPr>
              <a:t>x2</a:t>
            </a:r>
            <a:r>
              <a:rPr lang="en-US" sz="2400">
                <a:latin typeface="Arial" charset="0"/>
                <a:ea typeface="MS PGothic" charset="0"/>
              </a:rPr>
              <a:t>,…,</a:t>
            </a:r>
            <a:r>
              <a:rPr lang="en-US" sz="2400" b="1" err="1">
                <a:latin typeface="Arial" charset="0"/>
                <a:ea typeface="MS PGothic" charset="0"/>
              </a:rPr>
              <a:t>xn</a:t>
            </a:r>
            <a:r>
              <a:rPr lang="en-US" sz="2400">
                <a:latin typeface="Arial" charset="0"/>
                <a:ea typeface="MS PGothic" charset="0"/>
              </a:rPr>
              <a:t> are encoded as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b="1">
                <a:latin typeface="Arial" charset="0"/>
                <a:ea typeface="MS PGothic" charset="0"/>
              </a:rPr>
              <a:t>…</a:t>
            </a:r>
            <a:r>
              <a:rPr lang="en-US" sz="2400" b="1" err="1">
                <a:latin typeface="Arial" charset="0"/>
                <a:ea typeface="MS PGothic" charset="0"/>
              </a:rPr>
              <a:t>p</a:t>
            </a:r>
            <a:r>
              <a:rPr lang="en-US" sz="2400" b="1" baseline="-25000" err="1">
                <a:latin typeface="Arial" charset="0"/>
                <a:ea typeface="MS PGothic" charset="0"/>
              </a:rPr>
              <a:t>n</a:t>
            </a:r>
            <a:r>
              <a:rPr lang="en-US" sz="2400" b="1" baseline="30000" err="1">
                <a:latin typeface="Arial" charset="0"/>
                <a:ea typeface="MS PGothic" charset="0"/>
              </a:rPr>
              <a:t>xn</a:t>
            </a:r>
            <a:r>
              <a:rPr lang="en-US" sz="2400">
                <a:latin typeface="Arial" charset="0"/>
                <a:ea typeface="MS PGothic" charset="0"/>
              </a:rPr>
              <a:t>.  The result then appears as the power of the prime </a:t>
            </a:r>
            <a:r>
              <a:rPr lang="en-US" sz="2400" b="1">
                <a:latin typeface="Arial" charset="0"/>
                <a:ea typeface="MS PGothic" charset="0"/>
              </a:rPr>
              <a:t>2</a:t>
            </a:r>
            <a:r>
              <a:rPr lang="en-US" sz="2400">
                <a:latin typeface="Arial" charset="0"/>
                <a:ea typeface="MS PGothic" charset="0"/>
              </a:rPr>
              <a:t>.</a:t>
            </a:r>
          </a:p>
        </p:txBody>
      </p:sp>
      <p:sp>
        <p:nvSpPr>
          <p:cNvPr id="1699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F55F2B-DB84-8B4B-908D-F8C1C4CD4FF6}" type="datetime1">
              <a:rPr lang="en-US" smtClean="0"/>
              <a:t>11/27/18</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Graphs</a:t>
            </a:r>
          </a:p>
        </p:txBody>
      </p:sp>
      <p:sp>
        <p:nvSpPr>
          <p:cNvPr id="3" name="Content Placeholder 2"/>
          <p:cNvSpPr>
            <a:spLocks noGrp="1"/>
          </p:cNvSpPr>
          <p:nvPr>
            <p:ph idx="1"/>
          </p:nvPr>
        </p:nvSpPr>
        <p:spPr/>
        <p:txBody>
          <a:bodyPr/>
          <a:lstStyle/>
          <a:p>
            <a:r>
              <a:rPr lang="en-US" sz="2000" dirty="0"/>
              <a:t>A </a:t>
            </a:r>
            <a:r>
              <a:rPr lang="en-US" sz="2000" b="1" dirty="0"/>
              <a:t>subgraph</a:t>
            </a:r>
            <a:r>
              <a:rPr lang="en-US" sz="2000" dirty="0"/>
              <a:t> H of a graph G is a subset of the nodes of G with all edges retained from G that involve node pairs in H.</a:t>
            </a:r>
          </a:p>
          <a:p>
            <a:r>
              <a:rPr lang="en-US" sz="2000" dirty="0"/>
              <a:t>A </a:t>
            </a:r>
            <a:r>
              <a:rPr lang="en-US" sz="2000" b="1" dirty="0"/>
              <a:t>path</a:t>
            </a:r>
            <a:r>
              <a:rPr lang="en-US" sz="2000" dirty="0"/>
              <a:t> is a sequence of nodes connected by edges.</a:t>
            </a:r>
          </a:p>
          <a:p>
            <a:r>
              <a:rPr lang="en-US" sz="2000" dirty="0"/>
              <a:t>A graph is </a:t>
            </a:r>
            <a:r>
              <a:rPr lang="en-US" sz="2000" b="1" dirty="0"/>
              <a:t>connected</a:t>
            </a:r>
            <a:r>
              <a:rPr lang="en-US" sz="2000" dirty="0"/>
              <a:t> if every two nodes are connected by a path.</a:t>
            </a:r>
          </a:p>
          <a:p>
            <a:r>
              <a:rPr lang="en-US" sz="2000" dirty="0"/>
              <a:t>A </a:t>
            </a:r>
            <a:r>
              <a:rPr lang="en-US" sz="2000" b="1" dirty="0"/>
              <a:t>cycle</a:t>
            </a:r>
            <a:r>
              <a:rPr lang="en-US" sz="2000" dirty="0"/>
              <a:t> is a path that starts and ends in the same node.</a:t>
            </a:r>
          </a:p>
          <a:p>
            <a:r>
              <a:rPr lang="en-US" sz="2000" dirty="0"/>
              <a:t>A </a:t>
            </a:r>
            <a:r>
              <a:rPr lang="en-US" sz="2000" b="1" dirty="0"/>
              <a:t>simple cycle </a:t>
            </a:r>
            <a:r>
              <a:rPr lang="en-US" sz="2000" dirty="0"/>
              <a:t>is a path that involves at least three nodes and starts and ends in the same node. (excludes self loop)</a:t>
            </a:r>
          </a:p>
          <a:p>
            <a:r>
              <a:rPr lang="en-US" sz="2000" dirty="0"/>
              <a:t>A </a:t>
            </a:r>
            <a:r>
              <a:rPr lang="en-US" sz="2000" b="1" dirty="0"/>
              <a:t>tree</a:t>
            </a:r>
            <a:r>
              <a:rPr lang="en-US" sz="2000" dirty="0"/>
              <a:t> is a graph that is connected and has no simple cycles.</a:t>
            </a:r>
          </a:p>
          <a:p>
            <a:r>
              <a:rPr lang="en-US" sz="2000" dirty="0"/>
              <a:t>A tree may contain a special node called the </a:t>
            </a:r>
            <a:r>
              <a:rPr lang="en-US" sz="2000" b="1" dirty="0"/>
              <a:t>root</a:t>
            </a:r>
            <a:r>
              <a:rPr lang="en-US" sz="2000" dirty="0"/>
              <a:t>.</a:t>
            </a:r>
          </a:p>
          <a:p>
            <a:r>
              <a:rPr lang="en-US" sz="2000" dirty="0"/>
              <a:t>The nodes of degree 1 in a tree, excepting the root, are called </a:t>
            </a:r>
            <a:r>
              <a:rPr lang="en-US" sz="2000" b="1" dirty="0"/>
              <a:t>leaves</a:t>
            </a:r>
            <a:r>
              <a:rPr lang="en-US" sz="2000" dirty="0"/>
              <a:t>.</a:t>
            </a:r>
          </a:p>
          <a:p>
            <a:r>
              <a:rPr lang="en-US" sz="2000" dirty="0"/>
              <a:t>The set of leaves of a tree are called the </a:t>
            </a:r>
            <a:r>
              <a:rPr lang="en-US" sz="2000" b="1" dirty="0"/>
              <a:t>frontier</a:t>
            </a:r>
            <a:r>
              <a:rPr lang="en-US" sz="2000" dirty="0"/>
              <a:t>.</a:t>
            </a:r>
          </a:p>
          <a:p>
            <a:r>
              <a:rPr lang="en-US" sz="2000" dirty="0"/>
              <a:t>If the edges have direction then a graph is called </a:t>
            </a:r>
            <a:r>
              <a:rPr lang="en-US" sz="2000" b="1" dirty="0"/>
              <a:t>directed</a:t>
            </a:r>
          </a:p>
        </p:txBody>
      </p:sp>
      <p:sp>
        <p:nvSpPr>
          <p:cNvPr id="4" name="Date Placeholder 3"/>
          <p:cNvSpPr>
            <a:spLocks noGrp="1"/>
          </p:cNvSpPr>
          <p:nvPr>
            <p:ph type="dt" sz="half" idx="10"/>
          </p:nvPr>
        </p:nvSpPr>
        <p:spPr/>
        <p:txBody>
          <a:bodyPr/>
          <a:lstStyle/>
          <a:p>
            <a:fld id="{D8261B9B-637B-AC47-A0A7-B803AE0DB03E}"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26</a:t>
            </a:fld>
            <a:endParaRPr lang="en-US"/>
          </a:p>
        </p:txBody>
      </p:sp>
    </p:spTree>
    <p:extLst>
      <p:ext uri="{BB962C8B-B14F-4D97-AF65-F5344CB8AC3E}">
        <p14:creationId xmlns:p14="http://schemas.microsoft.com/office/powerpoint/2010/main" val="10673582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1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0C9F347-BDB3-5547-B3E3-2C94A384974C}" type="slidenum">
              <a:rPr lang="en-US"/>
              <a:pPr/>
              <a:t>260</a:t>
            </a:fld>
            <a:endParaRPr lang="en-US"/>
          </a:p>
        </p:txBody>
      </p:sp>
      <p:sp>
        <p:nvSpPr>
          <p:cNvPr id="171012" name="Rectangle 2"/>
          <p:cNvSpPr>
            <a:spLocks noGrp="1" noChangeArrowheads="1"/>
          </p:cNvSpPr>
          <p:nvPr>
            <p:ph type="title"/>
          </p:nvPr>
        </p:nvSpPr>
        <p:spPr/>
        <p:txBody>
          <a:bodyPr/>
          <a:lstStyle/>
          <a:p>
            <a:r>
              <a:rPr lang="en-US">
                <a:solidFill>
                  <a:srgbClr val="009900"/>
                </a:solidFill>
                <a:latin typeface="Arial" charset="0"/>
                <a:ea typeface="MS PGothic" charset="0"/>
              </a:rPr>
              <a:t>Addition by FRS</a:t>
            </a:r>
          </a:p>
        </p:txBody>
      </p:sp>
      <p:sp>
        <p:nvSpPr>
          <p:cNvPr id="171013"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Addition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a:t>
            </a:r>
            <a:r>
              <a:rPr lang="en-US" sz="2400" baseline="30000">
                <a:latin typeface="Arial" charset="0"/>
                <a:ea typeface="MS PGothic" charset="0"/>
              </a:rPr>
              <a:t> </a:t>
            </a:r>
            <a:endParaRPr lang="en-US" sz="2400">
              <a:latin typeface="Arial" charset="0"/>
              <a:ea typeface="MS PGothic" charset="0"/>
            </a:endParaRPr>
          </a:p>
          <a:p>
            <a:pPr>
              <a:lnSpc>
                <a:spcPct val="80000"/>
              </a:lnSpc>
              <a:buFontTx/>
              <a:buNone/>
            </a:pPr>
            <a:r>
              <a:rPr lang="en-US" sz="2400">
                <a:latin typeface="Arial" charset="0"/>
                <a:ea typeface="MS PGothic" charset="0"/>
              </a:rPr>
              <a:t>	or, in more details, </a:t>
            </a:r>
            <a:r>
              <a:rPr lang="en-US" sz="2400" b="1">
                <a:latin typeface="Arial" charset="0"/>
                <a:ea typeface="MS PGothic" charset="0"/>
              </a:rPr>
              <a:t>2</a:t>
            </a:r>
            <a:r>
              <a:rPr lang="en-US" sz="2400" b="1" baseline="30000">
                <a:latin typeface="Arial" charset="0"/>
                <a:ea typeface="MS PGothic" charset="0"/>
              </a:rPr>
              <a:t>0</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 </a:t>
            </a:r>
            <a:r>
              <a:rPr lang="en-US" sz="2400" b="1">
                <a:latin typeface="Arial" charset="0"/>
                <a:ea typeface="MS PGothic" charset="0"/>
              </a:rPr>
              <a:t>3</a:t>
            </a:r>
            <a:r>
              <a:rPr lang="en-US" sz="2400" b="1" baseline="30000">
                <a:latin typeface="Arial" charset="0"/>
                <a:ea typeface="MS PGothic" charset="0"/>
              </a:rPr>
              <a:t>0</a:t>
            </a:r>
            <a:r>
              <a:rPr lang="en-US" sz="2400" b="1">
                <a:latin typeface="Arial" charset="0"/>
                <a:ea typeface="MS PGothic" charset="0"/>
              </a:rPr>
              <a:t>5</a:t>
            </a:r>
            <a:r>
              <a:rPr lang="en-US" sz="2400" b="1" baseline="30000">
                <a:latin typeface="Arial" charset="0"/>
                <a:ea typeface="MS PGothic" charset="0"/>
              </a:rPr>
              <a:t>0</a:t>
            </a:r>
            <a:endParaRPr lang="en-US" sz="2400" b="1">
              <a:latin typeface="Arial" charset="0"/>
              <a:ea typeface="MS PGothic" charset="0"/>
            </a:endParaRPr>
          </a:p>
          <a:p>
            <a:pPr>
              <a:lnSpc>
                <a:spcPct val="80000"/>
              </a:lnSpc>
              <a:buFontTx/>
              <a:buNone/>
            </a:pPr>
            <a:r>
              <a:rPr lang="en-US" sz="2400">
                <a:latin typeface="Arial" charset="0"/>
                <a:ea typeface="MS PGothic" charset="0"/>
              </a:rPr>
              <a:t>		</a:t>
            </a:r>
            <a:r>
              <a:rPr lang="en-US" sz="2400" b="1">
                <a:latin typeface="Arial" charset="0"/>
                <a:ea typeface="MS PGothic" charset="0"/>
              </a:rPr>
              <a:t>2 / 3</a:t>
            </a:r>
          </a:p>
          <a:p>
            <a:pPr>
              <a:lnSpc>
                <a:spcPct val="80000"/>
              </a:lnSpc>
              <a:buFontTx/>
              <a:buNone/>
            </a:pPr>
            <a:r>
              <a:rPr lang="en-US" sz="2400">
                <a:latin typeface="Arial" charset="0"/>
                <a:ea typeface="MS PGothic" charset="0"/>
              </a:rPr>
              <a:t>		</a:t>
            </a:r>
            <a:r>
              <a:rPr lang="en-US" sz="2400" b="1">
                <a:latin typeface="Arial" charset="0"/>
                <a:ea typeface="MS PGothic" charset="0"/>
              </a:rPr>
              <a:t>2 / 5</a:t>
            </a:r>
          </a:p>
          <a:p>
            <a:pPr>
              <a:lnSpc>
                <a:spcPct val="80000"/>
              </a:lnSpc>
              <a:buFontTx/>
              <a:buNone/>
            </a:pPr>
            <a:r>
              <a:rPr lang="en-US" sz="2400">
                <a:latin typeface="Arial" charset="0"/>
                <a:ea typeface="MS PGothic" charset="0"/>
              </a:rPr>
              <a:t>	Note that these systems are sometimes presented as rewriting rules of the form</a:t>
            </a:r>
          </a:p>
          <a:p>
            <a:pPr>
              <a:lnSpc>
                <a:spcPct val="80000"/>
              </a:lnSpc>
              <a:buFontTx/>
              <a:buNone/>
            </a:pPr>
            <a:r>
              <a:rPr lang="en-US" sz="2400">
                <a:latin typeface="Arial" charset="0"/>
                <a:ea typeface="MS PGothic" charset="0"/>
              </a:rPr>
              <a:t>		</a:t>
            </a:r>
            <a:r>
              <a:rPr lang="en-US" sz="2400" b="1">
                <a:latin typeface="Arial" charset="0"/>
                <a:ea typeface="MS PGothic" charset="0"/>
              </a:rPr>
              <a:t>bx  </a:t>
            </a:r>
            <a:r>
              <a:rPr lang="en-US" sz="2400" b="1">
                <a:latin typeface="Arial" charset="0"/>
                <a:ea typeface="MS PGothic" charset="0"/>
                <a:sym typeface="Symbol" charset="0"/>
              </a:rPr>
              <a:t></a:t>
            </a:r>
            <a:r>
              <a:rPr lang="en-US" sz="2400" b="1">
                <a:latin typeface="Arial" charset="0"/>
                <a:ea typeface="MS PGothic" charset="0"/>
              </a:rPr>
              <a:t>  ax</a:t>
            </a:r>
          </a:p>
          <a:p>
            <a:pPr>
              <a:lnSpc>
                <a:spcPct val="80000"/>
              </a:lnSpc>
              <a:buFontTx/>
              <a:buNone/>
            </a:pPr>
            <a:r>
              <a:rPr lang="en-US" sz="2400">
                <a:latin typeface="Arial" charset="0"/>
                <a:ea typeface="MS PGothic" charset="0"/>
              </a:rPr>
              <a:t>	meaning that a number that has can be factored as </a:t>
            </a:r>
            <a:r>
              <a:rPr lang="en-US" sz="2400" b="1">
                <a:latin typeface="Arial" charset="0"/>
                <a:ea typeface="MS PGothic" charset="0"/>
              </a:rPr>
              <a:t>bx</a:t>
            </a:r>
            <a:r>
              <a:rPr lang="en-US" sz="2400">
                <a:latin typeface="Arial" charset="0"/>
                <a:ea typeface="MS PGothic" charset="0"/>
              </a:rPr>
              <a:t> can have the factor </a:t>
            </a:r>
            <a:r>
              <a:rPr lang="en-US" sz="2400" b="1">
                <a:latin typeface="Arial" charset="0"/>
                <a:ea typeface="MS PGothic" charset="0"/>
              </a:rPr>
              <a:t>b</a:t>
            </a:r>
            <a:r>
              <a:rPr lang="en-US" sz="2400">
                <a:latin typeface="Arial" charset="0"/>
                <a:ea typeface="MS PGothic" charset="0"/>
              </a:rPr>
              <a:t> replaced by an </a:t>
            </a:r>
            <a:r>
              <a:rPr lang="en-US" sz="2400" b="1">
                <a:latin typeface="Arial" charset="0"/>
                <a:ea typeface="MS PGothic" charset="0"/>
              </a:rPr>
              <a:t>a</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The previous rules would then be written</a:t>
            </a:r>
          </a:p>
          <a:p>
            <a:pPr>
              <a:lnSpc>
                <a:spcPct val="80000"/>
              </a:lnSpc>
              <a:buFontTx/>
              <a:buNone/>
            </a:pPr>
            <a:r>
              <a:rPr lang="en-US" sz="2400">
                <a:latin typeface="Arial" charset="0"/>
                <a:ea typeface="MS PGothic" charset="0"/>
              </a:rPr>
              <a:t>		</a:t>
            </a:r>
            <a:r>
              <a:rPr lang="en-US" sz="2400" b="1">
                <a:latin typeface="Arial" charset="0"/>
                <a:ea typeface="MS PGothic" charset="0"/>
              </a:rPr>
              <a:t>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2x</a:t>
            </a:r>
          </a:p>
        </p:txBody>
      </p:sp>
      <p:sp>
        <p:nvSpPr>
          <p:cNvPr id="1710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87EE4D-05D5-2344-8A9C-0540B6891D1C}" type="datetime1">
              <a:rPr lang="en-US" smtClean="0"/>
              <a:t>11/27/18</a:t>
            </a:fld>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2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43D3CF1-A909-BD4A-9D2F-22D94BC15B48}" type="slidenum">
              <a:rPr lang="en-US"/>
              <a:pPr/>
              <a:t>261</a:t>
            </a:fld>
            <a:endParaRPr lang="en-US"/>
          </a:p>
        </p:txBody>
      </p:sp>
      <p:sp>
        <p:nvSpPr>
          <p:cNvPr id="172036"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FRS</a:t>
            </a:r>
          </a:p>
        </p:txBody>
      </p:sp>
      <p:sp>
        <p:nvSpPr>
          <p:cNvPr id="172037"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Subtraction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max(0,x1-x2)</a:t>
            </a:r>
            <a:r>
              <a:rPr lang="en-US" sz="2400" baseline="30000">
                <a:latin typeface="Arial" charset="0"/>
                <a:ea typeface="MS PGothic" charset="0"/>
              </a:rPr>
              <a:t> </a:t>
            </a:r>
            <a:r>
              <a:rPr lang="en-US" sz="2400">
                <a:latin typeface="Arial" charset="0"/>
                <a:ea typeface="MS PGothic" charset="0"/>
              </a:rPr>
              <a:t>	</a:t>
            </a:r>
          </a:p>
          <a:p>
            <a:pPr>
              <a:lnSpc>
                <a:spcPct val="80000"/>
              </a:lnSpc>
              <a:buFontTx/>
              <a:buNone/>
            </a:pPr>
            <a:endParaRPr lang="en-US" sz="2400">
              <a:latin typeface="Arial" charset="0"/>
              <a:ea typeface="MS PGothic" charset="0"/>
            </a:endParaRPr>
          </a:p>
          <a:p>
            <a:pPr>
              <a:lnSpc>
                <a:spcPct val="80000"/>
              </a:lnSpc>
              <a:buFontTx/>
              <a:buNone/>
            </a:pPr>
            <a:r>
              <a:rPr lang="en-US" sz="2400" b="1">
                <a:latin typeface="Arial" charset="0"/>
                <a:ea typeface="MS PGothic" charset="0"/>
              </a:rPr>
              <a:t>		3</a:t>
            </a:r>
            <a:r>
              <a:rPr lang="en-US" sz="2400" b="1">
                <a:latin typeface="Arial" charset="0"/>
                <a:ea typeface="MS PGothic" charset="0"/>
                <a:sym typeface="Symbol" charset="0"/>
              </a:rPr>
              <a:t>5</a:t>
            </a:r>
            <a:r>
              <a:rPr lang="en-US" sz="2400" b="1">
                <a:latin typeface="Arial" charset="0"/>
                <a:ea typeface="MS PGothic" charset="0"/>
              </a:rPr>
              <a:t>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r>
              <a:rPr lang="en-US" sz="2400" b="1">
                <a:latin typeface="Arial" charset="0"/>
                <a:ea typeface="MS PGothic" charset="0"/>
              </a:rPr>
              <a:t>		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endParaRPr lang="en-US" sz="2400" b="1">
              <a:latin typeface="Arial" charset="0"/>
              <a:ea typeface="MS PGothic" charset="0"/>
            </a:endParaRPr>
          </a:p>
        </p:txBody>
      </p:sp>
      <p:sp>
        <p:nvSpPr>
          <p:cNvPr id="1720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FC3B812-FFDB-3D41-A0D3-36F7DEDA1E6E}" type="datetime1">
              <a:rPr lang="en-US" smtClean="0"/>
              <a:t>11/27/18</a:t>
            </a:fld>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3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A8F125-F033-7743-A5A6-4F58B080C01C}" type="slidenum">
              <a:rPr lang="en-US"/>
              <a:pPr/>
              <a:t>262</a:t>
            </a:fld>
            <a:endParaRPr lang="en-US"/>
          </a:p>
        </p:txBody>
      </p:sp>
      <p:sp>
        <p:nvSpPr>
          <p:cNvPr id="173060" name="Rectangle 2"/>
          <p:cNvSpPr>
            <a:spLocks noGrp="1" noChangeArrowheads="1"/>
          </p:cNvSpPr>
          <p:nvPr>
            <p:ph type="title"/>
          </p:nvPr>
        </p:nvSpPr>
        <p:spPr/>
        <p:txBody>
          <a:bodyPr/>
          <a:lstStyle/>
          <a:p>
            <a:r>
              <a:rPr lang="en-US">
                <a:solidFill>
                  <a:srgbClr val="009900"/>
                </a:solidFill>
                <a:latin typeface="Arial" charset="0"/>
                <a:ea typeface="MS PGothic" charset="0"/>
              </a:rPr>
              <a:t>Ordering of Rules</a:t>
            </a:r>
          </a:p>
        </p:txBody>
      </p:sp>
      <p:sp>
        <p:nvSpPr>
          <p:cNvPr id="173061" name="Rectangle 3"/>
          <p:cNvSpPr>
            <a:spLocks noGrp="1" noChangeArrowheads="1"/>
          </p:cNvSpPr>
          <p:nvPr>
            <p:ph type="body" idx="1"/>
          </p:nvPr>
        </p:nvSpPr>
        <p:spPr/>
        <p:txBody>
          <a:bodyPr/>
          <a:lstStyle/>
          <a:p>
            <a:pPr>
              <a:lnSpc>
                <a:spcPct val="90000"/>
              </a:lnSpc>
            </a:pPr>
            <a:r>
              <a:rPr lang="en-US" sz="2800">
                <a:latin typeface="Arial" charset="0"/>
                <a:ea typeface="MS PGothic" charset="0"/>
              </a:rPr>
              <a:t>The ordering of rules are immaterial for the addition example, but are critical to the workings of limited subtraction.</a:t>
            </a:r>
          </a:p>
          <a:p>
            <a:pPr>
              <a:lnSpc>
                <a:spcPct val="90000"/>
              </a:lnSpc>
            </a:pPr>
            <a:r>
              <a:rPr lang="en-US" sz="2800">
                <a:latin typeface="Arial" charset="0"/>
                <a:ea typeface="MS PGothic" charset="0"/>
              </a:rPr>
              <a:t>In fact, if we ignore the order and just allow any applicable rule to be used we get a form of non-determinism that makes these systems equivalent to Petri nets.  </a:t>
            </a:r>
          </a:p>
          <a:p>
            <a:pPr>
              <a:lnSpc>
                <a:spcPct val="90000"/>
              </a:lnSpc>
            </a:pPr>
            <a:r>
              <a:rPr lang="en-US" sz="2800">
                <a:latin typeface="Arial" charset="0"/>
                <a:ea typeface="MS PGothic" charset="0"/>
              </a:rPr>
              <a:t>The ordered kind are deterministic and are equivalent to a Petri net in which the transitions are prioritized.</a:t>
            </a:r>
          </a:p>
        </p:txBody>
      </p:sp>
      <p:sp>
        <p:nvSpPr>
          <p:cNvPr id="1730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C78B6B-2118-CA4A-8EBD-8BA6BA049C3A}" type="datetime1">
              <a:rPr lang="en-US" smtClean="0"/>
              <a:t>11/27/18</a:t>
            </a:fld>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D6C940-50FA-8B4C-A4CB-314606CE79FA}" type="slidenum">
              <a:rPr lang="en-US"/>
              <a:pPr/>
              <a:t>263</a:t>
            </a:fld>
            <a:endParaRPr lang="en-US"/>
          </a:p>
        </p:txBody>
      </p:sp>
      <p:sp>
        <p:nvSpPr>
          <p:cNvPr id="174084" name="Rectangle 2"/>
          <p:cNvSpPr>
            <a:spLocks noGrp="1" noChangeArrowheads="1"/>
          </p:cNvSpPr>
          <p:nvPr>
            <p:ph type="title"/>
          </p:nvPr>
        </p:nvSpPr>
        <p:spPr/>
        <p:txBody>
          <a:bodyPr/>
          <a:lstStyle/>
          <a:p>
            <a:r>
              <a:rPr lang="en-US">
                <a:solidFill>
                  <a:srgbClr val="009900"/>
                </a:solidFill>
                <a:latin typeface="Arial" charset="0"/>
                <a:ea typeface="MS PGothic" charset="0"/>
              </a:rPr>
              <a:t>Why Deterministic?</a:t>
            </a:r>
          </a:p>
        </p:txBody>
      </p:sp>
      <p:sp>
        <p:nvSpPr>
          <p:cNvPr id="174085"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To see why determinism makes a difference, consider</a:t>
            </a:r>
          </a:p>
          <a:p>
            <a:pPr>
              <a:lnSpc>
                <a:spcPct val="80000"/>
              </a:lnSpc>
              <a:buFontTx/>
              <a:buNone/>
            </a:pPr>
            <a:r>
              <a:rPr lang="en-US" sz="1800" b="1">
                <a:latin typeface="Arial" charset="0"/>
                <a:ea typeface="MS PGothic" charset="0"/>
              </a:rPr>
              <a:t>		3</a:t>
            </a:r>
            <a:r>
              <a:rPr lang="en-US" sz="1800" b="1">
                <a:latin typeface="Arial" charset="0"/>
                <a:ea typeface="MS PGothic" charset="0"/>
                <a:sym typeface="Symbol" charset="0"/>
              </a:rPr>
              <a:t>5</a:t>
            </a:r>
            <a:r>
              <a:rPr lang="en-US" sz="1800" b="1">
                <a:latin typeface="Arial" charset="0"/>
                <a:ea typeface="MS PGothic" charset="0"/>
              </a:rPr>
              <a:t>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b="1">
                <a:latin typeface="Arial" charset="0"/>
                <a:ea typeface="MS PGothic" charset="0"/>
              </a:rPr>
              <a:t>		3x     </a:t>
            </a:r>
            <a:r>
              <a:rPr lang="en-US" sz="1800" b="1">
                <a:latin typeface="Arial" charset="0"/>
                <a:ea typeface="MS PGothic" charset="0"/>
                <a:sym typeface="Symbol" charset="0"/>
              </a:rPr>
              <a:t></a:t>
            </a:r>
            <a:r>
              <a:rPr lang="en-US" sz="1800" b="1">
                <a:latin typeface="Arial" charset="0"/>
                <a:ea typeface="MS PGothic" charset="0"/>
              </a:rPr>
              <a:t>  2x</a:t>
            </a:r>
          </a:p>
          <a:p>
            <a:pPr>
              <a:lnSpc>
                <a:spcPct val="80000"/>
              </a:lnSpc>
              <a:buFontTx/>
              <a:buNone/>
            </a:pPr>
            <a:r>
              <a:rPr lang="en-US" sz="1800" b="1">
                <a:latin typeface="Arial" charset="0"/>
                <a:ea typeface="MS PGothic" charset="0"/>
              </a:rPr>
              <a:t>		5x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a:latin typeface="Arial" charset="0"/>
                <a:ea typeface="MS PGothic" charset="0"/>
              </a:rPr>
              <a:t>Starting with </a:t>
            </a:r>
            <a:r>
              <a:rPr lang="en-US" sz="1800" b="1">
                <a:latin typeface="Arial" charset="0"/>
                <a:ea typeface="MS PGothic" charset="0"/>
              </a:rPr>
              <a:t>135 = 3</a:t>
            </a:r>
            <a:r>
              <a:rPr lang="en-US" sz="1800" b="1" baseline="30000">
                <a:latin typeface="Arial" charset="0"/>
                <a:ea typeface="MS PGothic" charset="0"/>
              </a:rPr>
              <a:t>3</a:t>
            </a:r>
            <a:r>
              <a:rPr lang="en-US" sz="1800" b="1">
                <a:latin typeface="Arial" charset="0"/>
                <a:ea typeface="MS PGothic" charset="0"/>
              </a:rPr>
              <a:t>5</a:t>
            </a:r>
            <a:r>
              <a:rPr lang="en-US" sz="1800" b="1" baseline="30000">
                <a:latin typeface="Arial" charset="0"/>
                <a:ea typeface="MS PGothic" charset="0"/>
              </a:rPr>
              <a:t>1</a:t>
            </a:r>
            <a:r>
              <a:rPr lang="en-US" sz="1800">
                <a:latin typeface="Arial" charset="0"/>
                <a:ea typeface="MS PGothic" charset="0"/>
              </a:rPr>
              <a:t>, deterministically we get</a:t>
            </a:r>
          </a:p>
          <a:p>
            <a:pPr>
              <a:lnSpc>
                <a:spcPct val="80000"/>
              </a:lnSpc>
              <a:buFontTx/>
              <a:buNone/>
            </a:pPr>
            <a:r>
              <a:rPr lang="en-US" sz="1800">
                <a:latin typeface="Arial" charset="0"/>
                <a:ea typeface="MS PGothic" charset="0"/>
              </a:rPr>
              <a:t>		</a:t>
            </a:r>
            <a:r>
              <a:rPr lang="en-US" sz="1800" b="1">
                <a:latin typeface="Arial" charset="0"/>
                <a:ea typeface="MS PGothic" charset="0"/>
              </a:rPr>
              <a:t>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a:latin typeface="Arial" charset="0"/>
                <a:ea typeface="MS PGothic" charset="0"/>
              </a:rPr>
              <a:t>Non-deterministically we get a larger, less selective set.</a:t>
            </a: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p>
          <a:p>
            <a:pPr>
              <a:lnSpc>
                <a:spcPct val="80000"/>
              </a:lnSpc>
              <a:buFontTx/>
              <a:buNone/>
            </a:pPr>
            <a:r>
              <a:rPr lang="en-US" sz="1800">
                <a:latin typeface="Arial" charset="0"/>
                <a:ea typeface="MS PGothic" charset="0"/>
              </a:rPr>
              <a:t>		… </a:t>
            </a:r>
          </a:p>
          <a:p>
            <a:pPr>
              <a:lnSpc>
                <a:spcPct val="80000"/>
              </a:lnSpc>
              <a:buFontTx/>
              <a:buNone/>
            </a:pPr>
            <a:r>
              <a:rPr lang="en-US" sz="1800">
                <a:latin typeface="Arial" charset="0"/>
                <a:ea typeface="MS PGothic" charset="0"/>
              </a:rPr>
              <a:t>This computes </a:t>
            </a:r>
            <a:r>
              <a:rPr lang="en-US" sz="1800" b="1">
                <a:latin typeface="Arial" charset="0"/>
                <a:ea typeface="MS PGothic" charset="0"/>
              </a:rPr>
              <a:t>2</a:t>
            </a:r>
            <a:r>
              <a:rPr lang="en-US" sz="1800" b="1" baseline="30000">
                <a:latin typeface="Arial" charset="0"/>
                <a:ea typeface="MS PGothic" charset="0"/>
              </a:rPr>
              <a:t>z</a:t>
            </a:r>
            <a:r>
              <a:rPr lang="en-US" sz="1800">
                <a:latin typeface="Arial" charset="0"/>
                <a:ea typeface="MS PGothic" charset="0"/>
              </a:rPr>
              <a:t> where </a:t>
            </a:r>
            <a:r>
              <a:rPr lang="en-US" sz="1800" b="1">
                <a:latin typeface="Arial" charset="0"/>
                <a:ea typeface="MS PGothic" charset="0"/>
              </a:rPr>
              <a:t>0 ≤ z≤x</a:t>
            </a:r>
            <a:r>
              <a:rPr lang="en-US" sz="1800" b="1" baseline="-25000">
                <a:latin typeface="Arial" charset="0"/>
                <a:ea typeface="MS PGothic" charset="0"/>
              </a:rPr>
              <a:t>1</a:t>
            </a:r>
            <a:r>
              <a:rPr lang="en-US" sz="1800">
                <a:latin typeface="Arial" charset="0"/>
                <a:ea typeface="MS PGothic" charset="0"/>
              </a:rPr>
              <a:t>. Think about it.</a:t>
            </a:r>
          </a:p>
        </p:txBody>
      </p:sp>
      <p:sp>
        <p:nvSpPr>
          <p:cNvPr id="1740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4502E2-2251-9545-BFE7-B9DE0C0949C0}" type="datetime1">
              <a:rPr lang="en-US" smtClean="0"/>
              <a:t>11/27/18</a:t>
            </a:fld>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5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619E6-6A98-8842-ABCE-8926D0764B3A}" type="slidenum">
              <a:rPr lang="en-US"/>
              <a:pPr/>
              <a:t>264</a:t>
            </a:fld>
            <a:endParaRPr lang="en-US"/>
          </a:p>
        </p:txBody>
      </p:sp>
      <p:sp>
        <p:nvSpPr>
          <p:cNvPr id="175108" name="Rectangle 2"/>
          <p:cNvSpPr>
            <a:spLocks noGrp="1" noChangeArrowheads="1"/>
          </p:cNvSpPr>
          <p:nvPr>
            <p:ph type="title"/>
          </p:nvPr>
        </p:nvSpPr>
        <p:spPr/>
        <p:txBody>
          <a:bodyPr/>
          <a:lstStyle/>
          <a:p>
            <a:r>
              <a:rPr lang="en-US">
                <a:solidFill>
                  <a:srgbClr val="009900"/>
                </a:solidFill>
                <a:latin typeface="Arial" charset="0"/>
                <a:ea typeface="MS PGothic" charset="0"/>
              </a:rPr>
              <a:t>More on Determinism</a:t>
            </a:r>
          </a:p>
        </p:txBody>
      </p:sp>
      <p:sp>
        <p:nvSpPr>
          <p:cNvPr id="175109" name="Rectangle 3"/>
          <p:cNvSpPr>
            <a:spLocks noGrp="1" noChangeArrowheads="1"/>
          </p:cNvSpPr>
          <p:nvPr>
            <p:ph type="body" idx="1"/>
          </p:nvPr>
        </p:nvSpPr>
        <p:spPr/>
        <p:txBody>
          <a:bodyPr/>
          <a:lstStyle/>
          <a:p>
            <a:pPr>
              <a:buFontTx/>
              <a:buNone/>
            </a:pPr>
            <a:r>
              <a:rPr lang="en-US">
                <a:latin typeface="Arial" charset="0"/>
                <a:ea typeface="MS PGothic" charset="0"/>
              </a:rPr>
              <a:t>	In general, we might get an infinite set using non-determinism, whereas determinism might produce a finite set.  To see this consider a system</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x</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4x</a:t>
            </a:r>
          </a:p>
          <a:p>
            <a:pPr>
              <a:buFontTx/>
              <a:buNone/>
            </a:pPr>
            <a:r>
              <a:rPr lang="en-US">
                <a:latin typeface="Arial" charset="0"/>
                <a:ea typeface="MS PGothic" charset="0"/>
              </a:rPr>
              <a:t>	starting with the number </a:t>
            </a:r>
            <a:r>
              <a:rPr lang="en-US" b="1">
                <a:latin typeface="Arial" charset="0"/>
                <a:ea typeface="MS PGothic" charset="0"/>
              </a:rPr>
              <a:t>2</a:t>
            </a:r>
            <a:r>
              <a:rPr lang="en-US">
                <a:latin typeface="Arial" charset="0"/>
                <a:ea typeface="MS PGothic" charset="0"/>
              </a:rPr>
              <a:t>.</a:t>
            </a:r>
          </a:p>
        </p:txBody>
      </p:sp>
      <p:sp>
        <p:nvSpPr>
          <p:cNvPr id="1751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620641-D2C8-274A-91FB-FE228EDA1F39}" type="datetime1">
              <a:rPr lang="en-US" smtClean="0"/>
              <a:t>11/27/18</a:t>
            </a:fld>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a:solidFill>
                  <a:srgbClr val="009900"/>
                </a:solidFill>
                <a:latin typeface="Arial" charset="0"/>
                <a:ea typeface="MS PGothic" charset="0"/>
              </a:rPr>
              <a:t>Sample RM and FRS</a:t>
            </a:r>
          </a:p>
        </p:txBody>
      </p:sp>
      <p:sp>
        <p:nvSpPr>
          <p:cNvPr id="176131" name="Content Placeholder 2"/>
          <p:cNvSpPr>
            <a:spLocks noGrp="1"/>
          </p:cNvSpPr>
          <p:nvPr>
            <p:ph idx="1"/>
          </p:nvPr>
        </p:nvSpPr>
        <p:spPr/>
        <p:txBody>
          <a:bodyPr/>
          <a:lstStyle/>
          <a:p>
            <a:pPr marL="0" indent="0">
              <a:buFontTx/>
              <a:buNone/>
            </a:pPr>
            <a:r>
              <a:rPr lang="en-US" sz="2000" b="1">
                <a:latin typeface="Arial" charset="0"/>
                <a:ea typeface="MS PGothic" charset="0"/>
              </a:rPr>
              <a:t>Present a Register Machine that computes IsOdd. Assume R2=x; at termination, set R2=1 if x is odd; 0 otherwise.</a:t>
            </a:r>
            <a:r>
              <a:rPr lang="en-US" sz="2000">
                <a:latin typeface="Arial" charset="0"/>
                <a:ea typeface="MS PGothic" charset="0"/>
              </a:rPr>
              <a:t> </a:t>
            </a:r>
          </a:p>
          <a:p>
            <a:pPr marL="0" indent="0">
              <a:buFontTx/>
              <a:buNone/>
            </a:pPr>
            <a:r>
              <a:rPr lang="en-US" sz="2000">
                <a:latin typeface="Arial" charset="0"/>
                <a:ea typeface="MS PGothic" charset="0"/>
              </a:rPr>
              <a:t>1. DEC2[2, 4]</a:t>
            </a:r>
            <a:endParaRPr lang="en-US">
              <a:latin typeface="Arial" charset="0"/>
              <a:ea typeface="MS PGothic" charset="0"/>
            </a:endParaRPr>
          </a:p>
          <a:p>
            <a:pPr marL="0" indent="0">
              <a:buFontTx/>
              <a:buNone/>
            </a:pPr>
            <a:r>
              <a:rPr lang="en-US" sz="2000">
                <a:latin typeface="Arial" charset="0"/>
                <a:ea typeface="MS PGothic" charset="0"/>
              </a:rPr>
              <a:t>2. DEC2[1, 3]</a:t>
            </a:r>
            <a:endParaRPr lang="en-US">
              <a:latin typeface="Arial" charset="0"/>
              <a:ea typeface="MS PGothic" charset="0"/>
            </a:endParaRPr>
          </a:p>
          <a:p>
            <a:pPr marL="0" indent="0">
              <a:buFontTx/>
              <a:buNone/>
            </a:pPr>
            <a:r>
              <a:rPr lang="en-US" sz="2000">
                <a:latin typeface="Arial" charset="0"/>
                <a:ea typeface="MS PGothic" charset="0"/>
              </a:rPr>
              <a:t>3. INC1[4]</a:t>
            </a:r>
          </a:p>
          <a:p>
            <a:pPr marL="0" indent="0">
              <a:buFontTx/>
              <a:buNone/>
            </a:pPr>
            <a:r>
              <a:rPr lang="en-US" sz="2000">
                <a:latin typeface="Arial" charset="0"/>
                <a:ea typeface="MS PGothic" charset="0"/>
              </a:rPr>
              <a:t>4. </a:t>
            </a:r>
          </a:p>
          <a:p>
            <a:pPr marL="0" indent="0">
              <a:buFontTx/>
              <a:buNone/>
            </a:pPr>
            <a:r>
              <a:rPr lang="en-US" sz="2000" b="1">
                <a:latin typeface="Arial" charset="0"/>
                <a:ea typeface="MS PGothic" charset="0"/>
              </a:rPr>
              <a:t>Present a Factor Replacement System that computes IsOdd. Assume starting number is 3^x; at termination, result is 2=2^1 if x is odd; 1= 2^0 otherwise.</a:t>
            </a:r>
            <a:r>
              <a:rPr lang="en-US" sz="2000">
                <a:latin typeface="Arial" charset="0"/>
                <a:ea typeface="MS PGothic" charset="0"/>
              </a:rPr>
              <a:t> </a:t>
            </a:r>
          </a:p>
          <a:p>
            <a:pPr marL="0" indent="0">
              <a:buFontTx/>
              <a:buNone/>
            </a:pPr>
            <a:r>
              <a:rPr lang="en-US" sz="2000">
                <a:latin typeface="Arial" charset="0"/>
                <a:ea typeface="MS PGothic" charset="0"/>
              </a:rPr>
              <a:t>3*3 x </a:t>
            </a:r>
            <a:r>
              <a:rPr lang="en-US" sz="2000">
                <a:latin typeface="Arial" charset="0"/>
                <a:ea typeface="MS PGothic" charset="0"/>
                <a:sym typeface="Symbol" charset="0"/>
              </a:rPr>
              <a:t></a:t>
            </a:r>
            <a:r>
              <a:rPr lang="en-US" sz="2000">
                <a:latin typeface="Arial" charset="0"/>
                <a:ea typeface="MS PGothic" charset="0"/>
              </a:rPr>
              <a:t> x</a:t>
            </a:r>
          </a:p>
          <a:p>
            <a:pPr marL="0" indent="0">
              <a:buFontTx/>
              <a:buNone/>
            </a:pPr>
            <a:r>
              <a:rPr lang="en-US" sz="2000">
                <a:latin typeface="Arial" charset="0"/>
                <a:ea typeface="MS PGothic" charset="0"/>
              </a:rPr>
              <a:t>3 x </a:t>
            </a:r>
            <a:r>
              <a:rPr lang="en-US" sz="2000">
                <a:latin typeface="Arial" charset="0"/>
                <a:ea typeface="MS PGothic" charset="0"/>
                <a:sym typeface="Symbol" charset="0"/>
              </a:rPr>
              <a:t></a:t>
            </a:r>
            <a:r>
              <a:rPr lang="en-US" sz="2000">
                <a:latin typeface="Arial" charset="0"/>
                <a:ea typeface="MS PGothic" charset="0"/>
              </a:rPr>
              <a:t> 2 x</a:t>
            </a:r>
          </a:p>
        </p:txBody>
      </p:sp>
      <p:sp>
        <p:nvSpPr>
          <p:cNvPr id="176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730DF-9F43-404F-8D4A-19EDF616101D}" type="datetime1">
              <a:rPr lang="en-US" smtClean="0"/>
              <a:t>11/27/18</a:t>
            </a:fld>
            <a:endParaRPr lang="en-US"/>
          </a:p>
        </p:txBody>
      </p:sp>
      <p:sp>
        <p:nvSpPr>
          <p:cNvPr id="176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6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311F2B-84A6-034E-A19F-091FF00FA3E7}" type="slidenum">
              <a:rPr lang="en-US"/>
              <a:pPr/>
              <a:t>265</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solidFill>
                  <a:srgbClr val="009900"/>
                </a:solidFill>
                <a:latin typeface="Arial" charset="0"/>
                <a:ea typeface="MS PGothic" charset="0"/>
              </a:rPr>
              <a:t>Sample FRS</a:t>
            </a:r>
          </a:p>
        </p:txBody>
      </p:sp>
      <p:sp>
        <p:nvSpPr>
          <p:cNvPr id="3" name="Content Placeholder 2"/>
          <p:cNvSpPr>
            <a:spLocks noGrp="1"/>
          </p:cNvSpPr>
          <p:nvPr>
            <p:ph idx="1"/>
          </p:nvPr>
        </p:nvSpPr>
        <p:spPr/>
        <p:txBody>
          <a:bodyPr/>
          <a:lstStyle/>
          <a:p>
            <a:pPr marL="0" indent="0">
              <a:buFontTx/>
              <a:buNone/>
              <a:defRPr/>
            </a:pPr>
            <a:r>
              <a:rPr lang="en-US" sz="2000" b="1"/>
              <a:t>Present a Factor Replacement System that computes IsPowerOf2. Assume starting number is 3</a:t>
            </a:r>
            <a:r>
              <a:rPr lang="en-US" sz="2000" b="1" baseline="30000"/>
              <a:t>x</a:t>
            </a:r>
            <a:r>
              <a:rPr lang="en-US" sz="2000" b="1"/>
              <a:t> 5; at termination, result is 2=2</a:t>
            </a:r>
            <a:r>
              <a:rPr lang="en-US" sz="2000" b="1" baseline="30000"/>
              <a:t>1</a:t>
            </a:r>
            <a:r>
              <a:rPr lang="en-US" sz="2000" b="1"/>
              <a:t> if x is a power of 2; 1= 2</a:t>
            </a:r>
            <a:r>
              <a:rPr lang="en-US" sz="2000" b="1" baseline="30000"/>
              <a:t>0</a:t>
            </a:r>
            <a:r>
              <a:rPr lang="en-US" sz="2000" b="1"/>
              <a:t> otherwise</a:t>
            </a:r>
            <a:endParaRPr lang="en-US" sz="2000"/>
          </a:p>
          <a:p>
            <a:pPr marL="0" indent="0">
              <a:buFontTx/>
              <a:buNone/>
              <a:defRPr/>
            </a:pPr>
            <a:r>
              <a:rPr lang="en-US" sz="1800"/>
              <a:t>3</a:t>
            </a:r>
            <a:r>
              <a:rPr lang="en-US" sz="1800" baseline="30000"/>
              <a:t>2</a:t>
            </a:r>
            <a:r>
              <a:rPr lang="en-US" sz="1800"/>
              <a:t>*5 x </a:t>
            </a:r>
            <a:r>
              <a:rPr lang="en-US" sz="1800">
                <a:sym typeface="Symbol"/>
              </a:rPr>
              <a:t></a:t>
            </a:r>
            <a:r>
              <a:rPr lang="en-US" sz="1800"/>
              <a:t> 5*7 x</a:t>
            </a:r>
            <a:endParaRPr lang="en-US"/>
          </a:p>
          <a:p>
            <a:pPr marL="0" indent="0">
              <a:buFontTx/>
              <a:buNone/>
              <a:defRPr/>
            </a:pPr>
            <a:r>
              <a:rPr lang="en-US" sz="1800"/>
              <a:t>3*5*7 x </a:t>
            </a:r>
            <a:r>
              <a:rPr lang="en-US" sz="1800">
                <a:sym typeface="Symbol"/>
              </a:rPr>
              <a:t></a:t>
            </a:r>
            <a:r>
              <a:rPr lang="en-US" sz="1800"/>
              <a:t> x</a:t>
            </a:r>
            <a:endParaRPr lang="en-US"/>
          </a:p>
          <a:p>
            <a:pPr marL="0" indent="0">
              <a:buFontTx/>
              <a:buNone/>
              <a:defRPr/>
            </a:pPr>
            <a:r>
              <a:rPr lang="en-US" sz="1800"/>
              <a:t>3*5 x </a:t>
            </a:r>
            <a:r>
              <a:rPr lang="en-US" sz="1800">
                <a:sym typeface="Symbol"/>
              </a:rPr>
              <a:t></a:t>
            </a:r>
            <a:r>
              <a:rPr lang="en-US" sz="1800"/>
              <a:t> 2 x</a:t>
            </a:r>
            <a:endParaRPr lang="en-US"/>
          </a:p>
          <a:p>
            <a:pPr marL="0" indent="0">
              <a:buFontTx/>
              <a:buNone/>
              <a:defRPr/>
            </a:pPr>
            <a:r>
              <a:rPr lang="en-US" sz="1800"/>
              <a:t>5*7 x </a:t>
            </a:r>
            <a:r>
              <a:rPr lang="en-US" sz="1800">
                <a:sym typeface="Symbol"/>
              </a:rPr>
              <a:t></a:t>
            </a:r>
            <a:r>
              <a:rPr lang="en-US" sz="1800"/>
              <a:t> 7*11 x</a:t>
            </a:r>
            <a:endParaRPr lang="en-US"/>
          </a:p>
          <a:p>
            <a:pPr marL="0" indent="0">
              <a:buFontTx/>
              <a:buNone/>
              <a:defRPr/>
            </a:pPr>
            <a:r>
              <a:rPr lang="en-US" sz="1800"/>
              <a:t>7*11 x </a:t>
            </a:r>
            <a:r>
              <a:rPr lang="en-US" sz="1800">
                <a:sym typeface="Symbol"/>
              </a:rPr>
              <a:t></a:t>
            </a:r>
            <a:r>
              <a:rPr lang="en-US" sz="1800"/>
              <a:t> 3*11 x</a:t>
            </a:r>
            <a:endParaRPr lang="en-US"/>
          </a:p>
          <a:p>
            <a:pPr marL="0" indent="0">
              <a:buFontTx/>
              <a:buNone/>
              <a:defRPr/>
            </a:pPr>
            <a:r>
              <a:rPr lang="en-US" sz="1800"/>
              <a:t>11 x </a:t>
            </a:r>
            <a:r>
              <a:rPr lang="en-US" sz="1800">
                <a:sym typeface="Symbol"/>
              </a:rPr>
              <a:t></a:t>
            </a:r>
            <a:r>
              <a:rPr lang="en-US" sz="1800"/>
              <a:t> 5 x</a:t>
            </a:r>
            <a:endParaRPr lang="en-US"/>
          </a:p>
          <a:p>
            <a:pPr marL="0" indent="0">
              <a:buFontTx/>
              <a:buNone/>
              <a:defRPr/>
            </a:pPr>
            <a:r>
              <a:rPr lang="en-US" sz="1800"/>
              <a:t>5 x </a:t>
            </a:r>
            <a:r>
              <a:rPr lang="en-US" sz="1800">
                <a:sym typeface="Symbol"/>
              </a:rPr>
              <a:t></a:t>
            </a:r>
            <a:r>
              <a:rPr lang="en-US" sz="1800"/>
              <a:t> x</a:t>
            </a:r>
            <a:endParaRPr lang="en-US"/>
          </a:p>
          <a:p>
            <a:pPr marL="0" indent="0">
              <a:buFontTx/>
              <a:buNone/>
              <a:defRPr/>
            </a:pPr>
            <a:r>
              <a:rPr lang="en-US" sz="1800"/>
              <a:t>7 x </a:t>
            </a:r>
            <a:r>
              <a:rPr lang="en-US" sz="1800">
                <a:sym typeface="Symbol"/>
              </a:rPr>
              <a:t></a:t>
            </a:r>
            <a:r>
              <a:rPr lang="en-US" sz="1800"/>
              <a:t> x</a:t>
            </a:r>
            <a:endParaRPr lang="en-US"/>
          </a:p>
          <a:p>
            <a:pPr>
              <a:defRPr/>
            </a:pPr>
            <a:endParaRPr lang="en-US"/>
          </a:p>
        </p:txBody>
      </p:sp>
      <p:sp>
        <p:nvSpPr>
          <p:cNvPr id="177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35335B-2E10-CB4F-8864-D9F4144BCB21}" type="datetime1">
              <a:rPr lang="en-US" smtClean="0"/>
              <a:t>11/27/18</a:t>
            </a:fld>
            <a:endParaRPr lang="en-US"/>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7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CB2BBF-E8DE-0940-840D-064402DBF12B}" type="slidenum">
              <a:rPr lang="en-US"/>
              <a:pPr/>
              <a:t>266</a:t>
            </a:fld>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solidFill>
                  <a:srgbClr val="009900"/>
                </a:solidFill>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04825470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a:ea typeface="ＭＳ Ｐゴシック" pitchFamily="-111" charset="-128"/>
                <a:cs typeface="ＭＳ Ｐゴシック" pitchFamily="-111" charset="-128"/>
              </a:rPr>
              <a:t>The </a:t>
            </a:r>
            <a:r>
              <a:rPr lang="en-US" sz="2800" b="1">
                <a:solidFill>
                  <a:srgbClr val="FF0000"/>
                </a:solidFill>
                <a:ea typeface="ＭＳ Ｐゴシック" pitchFamily="-111" charset="-128"/>
                <a:cs typeface="ＭＳ Ｐゴシック" pitchFamily="-111" charset="-128"/>
              </a:rPr>
              <a:t>base functions </a:t>
            </a:r>
            <a:r>
              <a:rPr lang="en-US" sz="2800">
                <a:ea typeface="ＭＳ Ｐゴシック" pitchFamily="-111" charset="-128"/>
                <a:cs typeface="ＭＳ Ｐゴシック" pitchFamily="-111" charset="-128"/>
              </a:rPr>
              <a:t>are:</a:t>
            </a:r>
          </a:p>
          <a:p>
            <a:pPr>
              <a:lnSpc>
                <a:spcPct val="80000"/>
              </a:lnSpc>
              <a:buFontTx/>
              <a:buNone/>
            </a:pPr>
            <a:r>
              <a:rPr lang="en-US" sz="2800">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C</a:t>
            </a:r>
            <a:r>
              <a:rPr lang="en-US" sz="2800" b="1" baseline="-25000" err="1">
                <a:ea typeface="ＭＳ Ｐゴシック" pitchFamily="-111" charset="-128"/>
                <a:cs typeface="ＭＳ Ｐゴシック" pitchFamily="-111" charset="-128"/>
              </a:rPr>
              <a:t>a</a:t>
            </a:r>
            <a:r>
              <a:rPr lang="en-US" sz="2800" b="1">
                <a:ea typeface="ＭＳ Ｐゴシック" pitchFamily="-111" charset="-128"/>
                <a:cs typeface="ＭＳ Ｐゴシック" pitchFamily="-111" charset="-128"/>
              </a:rPr>
              <a:t>(x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a	</a:t>
            </a:r>
            <a:r>
              <a:rPr lang="en-US" sz="2800">
                <a:ea typeface="ＭＳ Ｐゴシック" pitchFamily="-111" charset="-128"/>
                <a:cs typeface="ＭＳ Ｐゴシック" pitchFamily="-111" charset="-128"/>
              </a:rPr>
              <a:t>: constant functions</a:t>
            </a:r>
          </a:p>
          <a:p>
            <a:pPr>
              <a:lnSpc>
                <a:spcPct val="80000"/>
              </a:lnSpc>
              <a:buFontTx/>
              <a:buNone/>
            </a:pPr>
            <a:r>
              <a:rPr lang="en-US" sz="2800" b="1">
                <a:ea typeface="ＭＳ Ｐゴシック" pitchFamily="-111" charset="-128"/>
                <a:cs typeface="ＭＳ Ｐゴシック" pitchFamily="-111" charset="-128"/>
              </a:rPr>
              <a:t>	    (x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x</a:t>
            </a:r>
            <a:r>
              <a:rPr lang="en-US" sz="2800" b="1" baseline="-25000">
                <a:ea typeface="ＭＳ Ｐゴシック" pitchFamily="-111" charset="-128"/>
                <a:cs typeface="ＭＳ Ｐゴシック" pitchFamily="-111" charset="-128"/>
              </a:rPr>
              <a:t>i</a:t>
            </a:r>
            <a:r>
              <a:rPr lang="en-US" sz="2800">
                <a:ea typeface="ＭＳ Ｐゴシック" pitchFamily="-111" charset="-128"/>
                <a:cs typeface="ＭＳ Ｐゴシック" pitchFamily="-111" charset="-128"/>
              </a:rPr>
              <a:t>	: identity functions</a:t>
            </a:r>
          </a:p>
          <a:p>
            <a:pPr>
              <a:lnSpc>
                <a:spcPct val="80000"/>
              </a:lnSpc>
              <a:buFontTx/>
              <a:buNone/>
            </a:pPr>
            <a:r>
              <a:rPr lang="en-US" sz="2800">
                <a:ea typeface="ＭＳ Ｐゴシック" pitchFamily="-111" charset="-128"/>
                <a:cs typeface="ＭＳ Ｐゴシック" pitchFamily="-111" charset="-128"/>
              </a:rPr>
              <a:t>					: aka projection </a:t>
            </a:r>
          </a:p>
          <a:p>
            <a:pPr>
              <a:lnSpc>
                <a:spcPct val="80000"/>
              </a:lnSpc>
              <a:buFontTx/>
              <a:buNone/>
            </a:pP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S(x) = x+1</a:t>
            </a:r>
            <a:r>
              <a:rPr lang="en-US" sz="280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extLst/>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199327"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546C97F9-87B5-AA45-8C2E-58B625E4CE2B}"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784102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a:solidFill>
                  <a:srgbClr val="CC3300"/>
                </a:solidFill>
                <a:ea typeface="ＭＳ Ｐゴシック" pitchFamily="-111" charset="-128"/>
                <a:cs typeface="ＭＳ Ｐゴシック" pitchFamily="-111" charset="-128"/>
              </a:rPr>
              <a:t>Composition:</a:t>
            </a:r>
            <a:r>
              <a:rPr lang="en-US" sz="2400">
                <a:solidFill>
                  <a:srgbClr val="CC3300"/>
                </a:solidFill>
                <a:ea typeface="ＭＳ Ｐゴシック" pitchFamily="-111" charset="-128"/>
                <a:cs typeface="ＭＳ Ｐゴシック" pitchFamily="-111" charset="-128"/>
              </a:rPr>
              <a:t>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b="1"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F(x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G(H</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pPr>
            <a:r>
              <a:rPr lang="en-US" sz="2400" b="1">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b="1">
                <a:ea typeface="ＭＳ Ｐゴシック" pitchFamily="-111" charset="-128"/>
                <a:cs typeface="ＭＳ Ｐゴシック" pitchFamily="-111" charset="-128"/>
              </a:rPr>
              <a:t>		F(0,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b="1">
                <a:ea typeface="ＭＳ Ｐゴシック" pitchFamily="-111" charset="-128"/>
                <a:cs typeface="ＭＳ Ｐゴシック" pitchFamily="-111" charset="-128"/>
              </a:rPr>
              <a:t>		F(y+1,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H(y,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F(y,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10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Directed vs Undirected</a:t>
            </a:r>
          </a:p>
        </p:txBody>
      </p:sp>
      <p:sp>
        <p:nvSpPr>
          <p:cNvPr id="3" name="Content Placeholder 2"/>
          <p:cNvSpPr>
            <a:spLocks noGrp="1"/>
          </p:cNvSpPr>
          <p:nvPr>
            <p:ph idx="1"/>
          </p:nvPr>
        </p:nvSpPr>
        <p:spPr/>
        <p:txBody>
          <a:bodyPr/>
          <a:lstStyle/>
          <a:p>
            <a:endParaRPr lang="en-US"/>
          </a:p>
          <a:p>
            <a:r>
              <a:rPr lang="en-US"/>
              <a:t>If directed, we differentiate </a:t>
            </a:r>
            <a:r>
              <a:rPr lang="en-US" b="1"/>
              <a:t>in-degree</a:t>
            </a:r>
            <a:r>
              <a:rPr lang="en-US"/>
              <a:t> (edges into node) from </a:t>
            </a:r>
            <a:r>
              <a:rPr lang="en-US" b="1"/>
              <a:t>out-degree (edges out of node)</a:t>
            </a:r>
            <a:r>
              <a:rPr lang="en-US"/>
              <a:t>.</a:t>
            </a:r>
            <a:endParaRPr lang="en-US" b="1"/>
          </a:p>
          <a:p>
            <a:r>
              <a:rPr lang="en-US"/>
              <a:t>Undirected		     	Directed</a:t>
            </a:r>
          </a:p>
          <a:p>
            <a:endParaRPr lang="en-US"/>
          </a:p>
        </p:txBody>
      </p:sp>
      <p:sp>
        <p:nvSpPr>
          <p:cNvPr id="4" name="Date Placeholder 3"/>
          <p:cNvSpPr>
            <a:spLocks noGrp="1"/>
          </p:cNvSpPr>
          <p:nvPr>
            <p:ph type="dt" sz="half" idx="10"/>
          </p:nvPr>
        </p:nvSpPr>
        <p:spPr/>
        <p:txBody>
          <a:bodyPr/>
          <a:lstStyle/>
          <a:p>
            <a:fld id="{57E99941-D894-B142-BCE0-9435EB9982DF}"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27</a:t>
            </a:fld>
            <a:endParaRPr lang="en-US"/>
          </a:p>
        </p:txBody>
      </p:sp>
      <p:sp>
        <p:nvSpPr>
          <p:cNvPr id="7" name="Oval 23"/>
          <p:cNvSpPr>
            <a:spLocks noChangeAspect="1" noChangeArrowheads="1"/>
          </p:cNvSpPr>
          <p:nvPr/>
        </p:nvSpPr>
        <p:spPr bwMode="auto">
          <a:xfrm>
            <a:off x="6781800"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8" name="Oval 23"/>
          <p:cNvSpPr>
            <a:spLocks noChangeAspect="1" noChangeArrowheads="1"/>
          </p:cNvSpPr>
          <p:nvPr/>
        </p:nvSpPr>
        <p:spPr bwMode="auto">
          <a:xfrm>
            <a:off x="8043069"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9" name="TextBox 8"/>
          <p:cNvSpPr txBox="1"/>
          <p:nvPr/>
        </p:nvSpPr>
        <p:spPr>
          <a:xfrm>
            <a:off x="6815763" y="3886200"/>
            <a:ext cx="312906" cy="369332"/>
          </a:xfrm>
          <a:prstGeom prst="rect">
            <a:avLst/>
          </a:prstGeom>
          <a:noFill/>
        </p:spPr>
        <p:txBody>
          <a:bodyPr wrap="none" rtlCol="0">
            <a:spAutoFit/>
          </a:bodyPr>
          <a:lstStyle/>
          <a:p>
            <a:r>
              <a:rPr lang="en-US"/>
              <a:t>a</a:t>
            </a:r>
          </a:p>
        </p:txBody>
      </p:sp>
      <p:sp>
        <p:nvSpPr>
          <p:cNvPr id="10" name="TextBox 9"/>
          <p:cNvSpPr txBox="1"/>
          <p:nvPr/>
        </p:nvSpPr>
        <p:spPr>
          <a:xfrm>
            <a:off x="8111163" y="3886200"/>
            <a:ext cx="312906" cy="369332"/>
          </a:xfrm>
          <a:prstGeom prst="rect">
            <a:avLst/>
          </a:prstGeom>
          <a:noFill/>
        </p:spPr>
        <p:txBody>
          <a:bodyPr wrap="none" rtlCol="0">
            <a:spAutoFit/>
          </a:bodyPr>
          <a:lstStyle/>
          <a:p>
            <a:r>
              <a:rPr lang="en-US"/>
              <a:t>b</a:t>
            </a:r>
          </a:p>
        </p:txBody>
      </p:sp>
      <p:sp>
        <p:nvSpPr>
          <p:cNvPr id="11" name="Oval 23"/>
          <p:cNvSpPr>
            <a:spLocks noChangeAspect="1" noChangeArrowheads="1"/>
          </p:cNvSpPr>
          <p:nvPr/>
        </p:nvSpPr>
        <p:spPr bwMode="auto">
          <a:xfrm>
            <a:off x="3074193"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2" name="Oval 23"/>
          <p:cNvSpPr>
            <a:spLocks noChangeAspect="1" noChangeArrowheads="1"/>
          </p:cNvSpPr>
          <p:nvPr/>
        </p:nvSpPr>
        <p:spPr bwMode="auto">
          <a:xfrm>
            <a:off x="4335462"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cxnSp>
        <p:nvCxnSpPr>
          <p:cNvPr id="13" name="Straight Connector 12"/>
          <p:cNvCxnSpPr/>
          <p:nvPr/>
        </p:nvCxnSpPr>
        <p:spPr bwMode="auto">
          <a:xfrm>
            <a:off x="3463131" y="4072731"/>
            <a:ext cx="8723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3108156" y="3886200"/>
            <a:ext cx="312906" cy="369332"/>
          </a:xfrm>
          <a:prstGeom prst="rect">
            <a:avLst/>
          </a:prstGeom>
          <a:noFill/>
        </p:spPr>
        <p:txBody>
          <a:bodyPr wrap="none" rtlCol="0">
            <a:spAutoFit/>
          </a:bodyPr>
          <a:lstStyle/>
          <a:p>
            <a:r>
              <a:rPr lang="en-US"/>
              <a:t>a</a:t>
            </a:r>
          </a:p>
        </p:txBody>
      </p:sp>
      <p:sp>
        <p:nvSpPr>
          <p:cNvPr id="15" name="TextBox 14"/>
          <p:cNvSpPr txBox="1"/>
          <p:nvPr/>
        </p:nvSpPr>
        <p:spPr>
          <a:xfrm>
            <a:off x="4403556" y="3886200"/>
            <a:ext cx="312906" cy="369332"/>
          </a:xfrm>
          <a:prstGeom prst="rect">
            <a:avLst/>
          </a:prstGeom>
          <a:noFill/>
        </p:spPr>
        <p:txBody>
          <a:bodyPr wrap="none" rtlCol="0">
            <a:spAutoFit/>
          </a:bodyPr>
          <a:lstStyle/>
          <a:p>
            <a:r>
              <a:rPr lang="en-US"/>
              <a:t>b</a:t>
            </a:r>
          </a:p>
        </p:txBody>
      </p:sp>
      <p:cxnSp>
        <p:nvCxnSpPr>
          <p:cNvPr id="16" name="Straight Arrow Connector 15"/>
          <p:cNvCxnSpPr/>
          <p:nvPr/>
        </p:nvCxnSpPr>
        <p:spPr bwMode="auto">
          <a:xfrm flipV="1">
            <a:off x="7170738" y="4072731"/>
            <a:ext cx="872331" cy="60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6014872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extLst/>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1523" name="Equation" r:id="rId4" imgW="99060" imgH="106680" progId="Equation.3">
                  <p:embed/>
                </p:oleObj>
              </mc:Choice>
              <mc:Fallback>
                <p:oleObj name="Equation" r:id="rId4" imgW="99060" imgH="106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1524" name="Equation" r:id="rId6" imgW="91440" imgH="106680" progId="Equation.3">
                  <p:embed/>
                </p:oleObj>
              </mc:Choice>
              <mc:Fallback>
                <p:oleObj name="Equation" r:id="rId6" imgW="91440" imgH="106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extLst/>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1525" name="Equation" r:id="rId8" imgW="99060" imgH="114300" progId="Equation.3">
                  <p:embed/>
                </p:oleObj>
              </mc:Choice>
              <mc:Fallback>
                <p:oleObj name="Equation" r:id="rId8" imgW="99060" imgH="114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extLst/>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1526" name="Equation" r:id="rId10" imgW="99060" imgH="114300" progId="Equation.3">
                  <p:embed/>
                </p:oleObj>
              </mc:Choice>
              <mc:Fallback>
                <p:oleObj name="Equation" r:id="rId10" imgW="99060" imgH="1143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50CC6D00-7E65-164A-B282-172EA58A6046}"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222159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Composition</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a:ea typeface="ＭＳ Ｐゴシック" pitchFamily="-111" charset="-128"/>
                <a:cs typeface="ＭＳ Ｐゴシック" pitchFamily="-111" charset="-128"/>
              </a:rPr>
              <a:t>Exaple#1: If g and h are primitive recursive functions (</a:t>
            </a:r>
            <a:r>
              <a:rPr lang="en-US" sz="2400" dirty="0" err="1">
                <a:ea typeface="ＭＳ Ｐゴシック" pitchFamily="-111" charset="-128"/>
                <a:cs typeface="ＭＳ Ｐゴシック" pitchFamily="-111" charset="-128"/>
              </a:rPr>
              <a:t>prf</a:t>
            </a:r>
            <a:r>
              <a:rPr lang="en-US" sz="2400" dirty="0">
                <a:ea typeface="ＭＳ Ｐゴシック" pitchFamily="-111" charset="-128"/>
                <a:cs typeface="ＭＳ Ｐゴシック" pitchFamily="-111" charset="-128"/>
              </a:rPr>
              <a:t>) then so is f(x) = g(h(x)). As an explicit example</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Add2(x) = S(S(x))  = x+2 is a </a:t>
            </a:r>
            <a:r>
              <a:rPr lang="en-US" sz="2400" dirty="0" err="1">
                <a:ea typeface="ＭＳ Ｐゴシック" pitchFamily="-111" charset="-128"/>
                <a:cs typeface="ＭＳ Ｐゴシック" pitchFamily="-111" charset="-128"/>
              </a:rPr>
              <a:t>prf</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Example#2: This can also involve multiple functions and multiple arguments like, if g, h and j are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then so is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f(</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 g(h(x), j(y))</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Inductions</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defined inductively using existing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Typically, we have one used for the basis and another for building inductively.</a:t>
            </a:r>
          </a:p>
          <a:p>
            <a:pPr>
              <a:lnSpc>
                <a:spcPct val="90000"/>
              </a:lnSpc>
            </a:pPr>
            <a:r>
              <a:rPr lang="en-US" sz="2400" dirty="0">
                <a:ea typeface="ＭＳ Ｐゴシック" pitchFamily="-111" charset="-128"/>
                <a:cs typeface="ＭＳ Ｐゴシック" pitchFamily="-111" charset="-128"/>
              </a:rPr>
              <a:t>Example#1: We can build addition from successor (S)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x  (formally +(x,0) = I(x)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(formally +(x,y+1)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Example#2: We can build multiplication from addition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0  (formally *(x,0) = C</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a:t>
            </a:r>
            <a:r>
              <a:rPr lang="en-US" sz="2400" dirty="0" err="1">
                <a:ea typeface="ＭＳ Ｐゴシック" pitchFamily="-111" charset="-128"/>
                <a:cs typeface="ＭＳ Ｐゴシック" pitchFamily="-111" charset="-128"/>
              </a:rPr>
              <a:t>x,x</a:t>
            </a:r>
            <a:r>
              <a:rPr lang="en-US" sz="2400" dirty="0">
                <a:ea typeface="ＭＳ Ｐゴシック" pitchFamily="-111" charset="-128"/>
                <a:cs typeface="ＭＳ Ｐゴシック" pitchFamily="-111" charset="-128"/>
              </a:rPr>
              <a:t>*y))  (formally *(x,y+1) = +(x,*(</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18769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893984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843553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172041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180742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451477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158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 G = (V, E)</a:t>
            </a:r>
          </a:p>
        </p:txBody>
      </p:sp>
      <p:sp>
        <p:nvSpPr>
          <p:cNvPr id="4" name="Date Placeholder 3"/>
          <p:cNvSpPr>
            <a:spLocks noGrp="1"/>
          </p:cNvSpPr>
          <p:nvPr>
            <p:ph type="dt" sz="half" idx="10"/>
          </p:nvPr>
        </p:nvSpPr>
        <p:spPr/>
        <p:txBody>
          <a:bodyPr/>
          <a:lstStyle/>
          <a:p>
            <a:fld id="{070963BB-E688-1945-929E-29A467E3E993}"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28</a:t>
            </a:fld>
            <a:endParaRPr lang="en-US"/>
          </a:p>
        </p:txBody>
      </p:sp>
      <p:grpSp>
        <p:nvGrpSpPr>
          <p:cNvPr id="7" name="Group 4"/>
          <p:cNvGrpSpPr>
            <a:grpSpLocks/>
          </p:cNvGrpSpPr>
          <p:nvPr/>
        </p:nvGrpSpPr>
        <p:grpSpPr bwMode="auto">
          <a:xfrm>
            <a:off x="408442" y="2467429"/>
            <a:ext cx="2414588" cy="3238500"/>
            <a:chOff x="330" y="1774"/>
            <a:chExt cx="1521" cy="2040"/>
          </a:xfrm>
        </p:grpSpPr>
        <p:sp>
          <p:nvSpPr>
            <p:cNvPr id="8" name="Line 5"/>
            <p:cNvSpPr>
              <a:spLocks noChangeAspect="1" noChangeShapeType="1"/>
            </p:cNvSpPr>
            <p:nvPr/>
          </p:nvSpPr>
          <p:spPr bwMode="auto">
            <a:xfrm flipV="1">
              <a:off x="539" y="1954"/>
              <a:ext cx="452" cy="33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
            <p:cNvSpPr>
              <a:spLocks noChangeAspect="1" noChangeShapeType="1"/>
            </p:cNvSpPr>
            <p:nvPr/>
          </p:nvSpPr>
          <p:spPr bwMode="auto">
            <a:xfrm>
              <a:off x="512" y="2489"/>
              <a:ext cx="145" cy="4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8"/>
            <p:cNvSpPr>
              <a:spLocks noChangeAspect="1" noChangeShapeType="1"/>
            </p:cNvSpPr>
            <p:nvPr/>
          </p:nvSpPr>
          <p:spPr bwMode="auto">
            <a:xfrm flipH="1">
              <a:off x="1554" y="2500"/>
              <a:ext cx="163" cy="4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9"/>
            <p:cNvSpPr>
              <a:spLocks noChangeAspect="1" noChangeShapeType="1"/>
            </p:cNvSpPr>
            <p:nvPr/>
          </p:nvSpPr>
          <p:spPr bwMode="auto">
            <a:xfrm>
              <a:off x="820" y="3045"/>
              <a:ext cx="57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0"/>
            <p:cNvSpPr>
              <a:spLocks noChangeAspect="1" noChangeShapeType="1"/>
            </p:cNvSpPr>
            <p:nvPr/>
          </p:nvSpPr>
          <p:spPr bwMode="auto">
            <a:xfrm flipH="1">
              <a:off x="745" y="2005"/>
              <a:ext cx="299" cy="91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Aspect="1" noChangeShapeType="1"/>
            </p:cNvSpPr>
            <p:nvPr/>
          </p:nvSpPr>
          <p:spPr bwMode="auto">
            <a:xfrm>
              <a:off x="1132" y="2004"/>
              <a:ext cx="326" cy="90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2"/>
            <p:cNvSpPr>
              <a:spLocks noChangeAspect="1" noChangeShapeType="1"/>
            </p:cNvSpPr>
            <p:nvPr/>
          </p:nvSpPr>
          <p:spPr bwMode="auto">
            <a:xfrm>
              <a:off x="582" y="2345"/>
              <a:ext cx="10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3"/>
            <p:cNvSpPr>
              <a:spLocks noChangeAspect="1" noChangeShapeType="1"/>
            </p:cNvSpPr>
            <p:nvPr/>
          </p:nvSpPr>
          <p:spPr bwMode="auto">
            <a:xfrm>
              <a:off x="582" y="2420"/>
              <a:ext cx="843"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4"/>
            <p:cNvSpPr>
              <a:spLocks noChangeAspect="1" noChangeShapeType="1"/>
            </p:cNvSpPr>
            <p:nvPr/>
          </p:nvSpPr>
          <p:spPr bwMode="auto">
            <a:xfrm flipV="1">
              <a:off x="806" y="244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p:cNvSpPr>
              <a:spLocks noChangeAspect="1" noChangeShapeType="1"/>
            </p:cNvSpPr>
            <p:nvPr/>
          </p:nvSpPr>
          <p:spPr bwMode="auto">
            <a:xfrm flipH="1">
              <a:off x="541" y="3168"/>
              <a:ext cx="143" cy="40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6"/>
            <p:cNvSpPr>
              <a:spLocks noChangeAspect="1" noChangeShapeType="1"/>
            </p:cNvSpPr>
            <p:nvPr/>
          </p:nvSpPr>
          <p:spPr bwMode="auto">
            <a:xfrm>
              <a:off x="602" y="3698"/>
              <a:ext cx="102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7"/>
            <p:cNvSpPr>
              <a:spLocks noChangeAspect="1" noChangeShapeType="1"/>
            </p:cNvSpPr>
            <p:nvPr/>
          </p:nvSpPr>
          <p:spPr bwMode="auto">
            <a:xfrm>
              <a:off x="1561" y="3147"/>
              <a:ext cx="136" cy="42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8"/>
            <p:cNvSpPr>
              <a:spLocks noChangeAspect="1" noChangeShapeType="1"/>
            </p:cNvSpPr>
            <p:nvPr/>
          </p:nvSpPr>
          <p:spPr bwMode="auto">
            <a:xfrm>
              <a:off x="1777" y="2494"/>
              <a:ext cx="0" cy="108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9"/>
            <p:cNvSpPr>
              <a:spLocks noChangeAspect="1" noChangeShapeType="1"/>
            </p:cNvSpPr>
            <p:nvPr/>
          </p:nvSpPr>
          <p:spPr bwMode="auto">
            <a:xfrm>
              <a:off x="772" y="3134"/>
              <a:ext cx="877" cy="49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0"/>
            <p:cNvSpPr>
              <a:spLocks noChangeAspect="1" noChangeShapeType="1"/>
            </p:cNvSpPr>
            <p:nvPr/>
          </p:nvSpPr>
          <p:spPr bwMode="auto">
            <a:xfrm flipH="1">
              <a:off x="419" y="2508"/>
              <a:ext cx="0" cy="108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21"/>
            <p:cNvSpPr>
              <a:spLocks noChangeAspect="1" noChangeArrowheads="1"/>
            </p:cNvSpPr>
            <p:nvPr/>
          </p:nvSpPr>
          <p:spPr bwMode="auto">
            <a:xfrm>
              <a:off x="357" y="356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5"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6" name="Oval 23"/>
            <p:cNvSpPr>
              <a:spLocks noChangeAspect="1" noChangeArrowheads="1"/>
            </p:cNvSpPr>
            <p:nvPr/>
          </p:nvSpPr>
          <p:spPr bwMode="auto">
            <a:xfrm>
              <a:off x="330" y="226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7" name="Oval 24"/>
            <p:cNvSpPr>
              <a:spLocks noChangeAspect="1" noChangeArrowheads="1"/>
            </p:cNvSpPr>
            <p:nvPr/>
          </p:nvSpPr>
          <p:spPr bwMode="auto">
            <a:xfrm>
              <a:off x="575"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8" name="Oval 25"/>
            <p:cNvSpPr>
              <a:spLocks noChangeAspect="1" noChangeArrowheads="1"/>
            </p:cNvSpPr>
            <p:nvPr/>
          </p:nvSpPr>
          <p:spPr bwMode="auto">
            <a:xfrm>
              <a:off x="1362"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9"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30" name="Oval 27"/>
            <p:cNvSpPr>
              <a:spLocks noChangeAspect="1" noChangeArrowheads="1"/>
            </p:cNvSpPr>
            <p:nvPr/>
          </p:nvSpPr>
          <p:spPr bwMode="auto">
            <a:xfrm>
              <a:off x="1607" y="356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sp>
        <p:nvSpPr>
          <p:cNvPr id="31" name="AutoShape 29"/>
          <p:cNvSpPr>
            <a:spLocks/>
          </p:cNvSpPr>
          <p:nvPr/>
        </p:nvSpPr>
        <p:spPr bwMode="auto">
          <a:xfrm>
            <a:off x="3352800" y="2057400"/>
            <a:ext cx="1274762" cy="317500"/>
          </a:xfrm>
          <a:prstGeom prst="borderCallout2">
            <a:avLst>
              <a:gd name="adj1" fmla="val 36000"/>
              <a:gd name="adj2" fmla="val -7500"/>
              <a:gd name="adj3" fmla="val 36000"/>
              <a:gd name="adj4" fmla="val -66250"/>
              <a:gd name="adj5" fmla="val 254000"/>
              <a:gd name="adj6" fmla="val -115940"/>
            </a:avLst>
          </a:prstGeom>
          <a:solidFill>
            <a:srgbClr val="C0C0C0">
              <a:alpha val="43137"/>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Edges / Arcs</a:t>
            </a:r>
          </a:p>
        </p:txBody>
      </p:sp>
      <p:sp>
        <p:nvSpPr>
          <p:cNvPr id="32" name="AutoShape 30"/>
          <p:cNvSpPr>
            <a:spLocks/>
          </p:cNvSpPr>
          <p:nvPr/>
        </p:nvSpPr>
        <p:spPr bwMode="auto">
          <a:xfrm>
            <a:off x="2199142" y="1626395"/>
            <a:ext cx="1687513" cy="360362"/>
          </a:xfrm>
          <a:prstGeom prst="borderCallout2">
            <a:avLst>
              <a:gd name="adj1" fmla="val 31718"/>
              <a:gd name="adj2" fmla="val -4514"/>
              <a:gd name="adj3" fmla="val 31718"/>
              <a:gd name="adj4" fmla="val -18343"/>
              <a:gd name="adj5" fmla="val 235241"/>
              <a:gd name="adj6" fmla="val -36782"/>
            </a:avLst>
          </a:prstGeom>
          <a:solidFill>
            <a:srgbClr val="C0C0C0">
              <a:alpha val="45882"/>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Nodes / Vertices</a:t>
            </a:r>
          </a:p>
        </p:txBody>
      </p:sp>
      <p:sp>
        <p:nvSpPr>
          <p:cNvPr id="33" name="Rectangle 28"/>
          <p:cNvSpPr>
            <a:spLocks noChangeArrowheads="1"/>
          </p:cNvSpPr>
          <p:nvPr/>
        </p:nvSpPr>
        <p:spPr bwMode="auto">
          <a:xfrm>
            <a:off x="125413" y="1676400"/>
            <a:ext cx="1819275" cy="457200"/>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Undirected</a:t>
            </a:r>
            <a:endParaRPr lang="en-US">
              <a:latin typeface="Georgia" pitchFamily="18" charset="0"/>
              <a:ea typeface="+mn-ea"/>
            </a:endParaRPr>
          </a:p>
        </p:txBody>
      </p:sp>
      <p:grpSp>
        <p:nvGrpSpPr>
          <p:cNvPr id="34" name="Group 31"/>
          <p:cNvGrpSpPr>
            <a:grpSpLocks/>
          </p:cNvGrpSpPr>
          <p:nvPr/>
        </p:nvGrpSpPr>
        <p:grpSpPr bwMode="auto">
          <a:xfrm>
            <a:off x="3048000" y="2627313"/>
            <a:ext cx="2951163" cy="3470275"/>
            <a:chOff x="3814" y="1578"/>
            <a:chExt cx="1859" cy="2186"/>
          </a:xfrm>
        </p:grpSpPr>
        <p:sp>
          <p:nvSpPr>
            <p:cNvPr id="35" name="Line 32"/>
            <p:cNvSpPr>
              <a:spLocks noChangeAspect="1" noChangeShapeType="1"/>
            </p:cNvSpPr>
            <p:nvPr/>
          </p:nvSpPr>
          <p:spPr bwMode="auto">
            <a:xfrm flipV="1">
              <a:off x="4023" y="1904"/>
              <a:ext cx="452" cy="335"/>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3"/>
            <p:cNvSpPr>
              <a:spLocks noChangeAspect="1" noChangeShapeType="1"/>
            </p:cNvSpPr>
            <p:nvPr/>
          </p:nvSpPr>
          <p:spPr bwMode="auto">
            <a:xfrm>
              <a:off x="3996" y="2439"/>
              <a:ext cx="145" cy="427"/>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4"/>
            <p:cNvSpPr>
              <a:spLocks noChangeAspect="1" noChangeShapeType="1"/>
            </p:cNvSpPr>
            <p:nvPr/>
          </p:nvSpPr>
          <p:spPr bwMode="auto">
            <a:xfrm>
              <a:off x="4670" y="1900"/>
              <a:ext cx="469" cy="32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5"/>
            <p:cNvSpPr>
              <a:spLocks noChangeAspect="1" noChangeShapeType="1"/>
            </p:cNvSpPr>
            <p:nvPr/>
          </p:nvSpPr>
          <p:spPr bwMode="auto">
            <a:xfrm flipH="1">
              <a:off x="5038" y="2450"/>
              <a:ext cx="163" cy="42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6"/>
            <p:cNvSpPr>
              <a:spLocks noChangeAspect="1" noChangeShapeType="1"/>
            </p:cNvSpPr>
            <p:nvPr/>
          </p:nvSpPr>
          <p:spPr bwMode="auto">
            <a:xfrm>
              <a:off x="4304" y="2995"/>
              <a:ext cx="539"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7"/>
            <p:cNvSpPr>
              <a:spLocks noChangeAspect="1" noChangeShapeType="1"/>
            </p:cNvSpPr>
            <p:nvPr/>
          </p:nvSpPr>
          <p:spPr bwMode="auto">
            <a:xfrm flipH="1">
              <a:off x="4229" y="1955"/>
              <a:ext cx="299" cy="918"/>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8"/>
            <p:cNvSpPr>
              <a:spLocks noChangeAspect="1" noChangeShapeType="1"/>
            </p:cNvSpPr>
            <p:nvPr/>
          </p:nvSpPr>
          <p:spPr bwMode="auto">
            <a:xfrm>
              <a:off x="4616" y="1954"/>
              <a:ext cx="326" cy="9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9"/>
            <p:cNvSpPr>
              <a:spLocks noChangeAspect="1" noChangeShapeType="1"/>
            </p:cNvSpPr>
            <p:nvPr/>
          </p:nvSpPr>
          <p:spPr bwMode="auto">
            <a:xfrm>
              <a:off x="4066" y="2295"/>
              <a:ext cx="1054" cy="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0"/>
            <p:cNvSpPr>
              <a:spLocks noChangeAspect="1" noChangeShapeType="1"/>
            </p:cNvSpPr>
            <p:nvPr/>
          </p:nvSpPr>
          <p:spPr bwMode="auto">
            <a:xfrm>
              <a:off x="4066" y="2370"/>
              <a:ext cx="843" cy="53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1"/>
            <p:cNvSpPr>
              <a:spLocks noChangeAspect="1" noChangeShapeType="1"/>
            </p:cNvSpPr>
            <p:nvPr/>
          </p:nvSpPr>
          <p:spPr bwMode="auto">
            <a:xfrm flipV="1">
              <a:off x="4290" y="239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2"/>
            <p:cNvSpPr>
              <a:spLocks noChangeAspect="1" noChangeShapeType="1"/>
            </p:cNvSpPr>
            <p:nvPr/>
          </p:nvSpPr>
          <p:spPr bwMode="auto">
            <a:xfrm flipH="1">
              <a:off x="4025" y="3118"/>
              <a:ext cx="143" cy="401"/>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3"/>
            <p:cNvSpPr>
              <a:spLocks noChangeAspect="1" noChangeShapeType="1"/>
            </p:cNvSpPr>
            <p:nvPr/>
          </p:nvSpPr>
          <p:spPr bwMode="auto">
            <a:xfrm>
              <a:off x="4086" y="3648"/>
              <a:ext cx="102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4"/>
            <p:cNvSpPr>
              <a:spLocks noChangeAspect="1" noChangeShapeType="1"/>
            </p:cNvSpPr>
            <p:nvPr/>
          </p:nvSpPr>
          <p:spPr bwMode="auto">
            <a:xfrm>
              <a:off x="5045" y="3097"/>
              <a:ext cx="136" cy="4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5"/>
            <p:cNvSpPr>
              <a:spLocks noChangeAspect="1" noChangeShapeType="1"/>
            </p:cNvSpPr>
            <p:nvPr/>
          </p:nvSpPr>
          <p:spPr bwMode="auto">
            <a:xfrm>
              <a:off x="5261" y="2444"/>
              <a:ext cx="0" cy="1082"/>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6"/>
            <p:cNvSpPr>
              <a:spLocks noChangeAspect="1" noChangeShapeType="1"/>
            </p:cNvSpPr>
            <p:nvPr/>
          </p:nvSpPr>
          <p:spPr bwMode="auto">
            <a:xfrm>
              <a:off x="4251" y="3084"/>
              <a:ext cx="877" cy="496"/>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7"/>
            <p:cNvSpPr>
              <a:spLocks noChangeAspect="1" noChangeShapeType="1"/>
            </p:cNvSpPr>
            <p:nvPr/>
          </p:nvSpPr>
          <p:spPr bwMode="auto">
            <a:xfrm flipH="1">
              <a:off x="3903" y="2458"/>
              <a:ext cx="0" cy="1081"/>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Oval 48"/>
            <p:cNvSpPr>
              <a:spLocks noChangeAspect="1" noChangeArrowheads="1"/>
            </p:cNvSpPr>
            <p:nvPr/>
          </p:nvSpPr>
          <p:spPr bwMode="auto">
            <a:xfrm>
              <a:off x="3841" y="351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2" name="Oval 49"/>
            <p:cNvSpPr>
              <a:spLocks noChangeAspect="1" noChangeArrowheads="1"/>
            </p:cNvSpPr>
            <p:nvPr/>
          </p:nvSpPr>
          <p:spPr bwMode="auto">
            <a:xfrm>
              <a:off x="4438" y="172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3" name="Oval 50"/>
            <p:cNvSpPr>
              <a:spLocks noChangeAspect="1" noChangeArrowheads="1"/>
            </p:cNvSpPr>
            <p:nvPr/>
          </p:nvSpPr>
          <p:spPr bwMode="auto">
            <a:xfrm>
              <a:off x="3814" y="221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4" name="Oval 51"/>
            <p:cNvSpPr>
              <a:spLocks noChangeAspect="1" noChangeArrowheads="1"/>
            </p:cNvSpPr>
            <p:nvPr/>
          </p:nvSpPr>
          <p:spPr bwMode="auto">
            <a:xfrm>
              <a:off x="4059"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5" name="Oval 52"/>
            <p:cNvSpPr>
              <a:spLocks noChangeAspect="1" noChangeArrowheads="1"/>
            </p:cNvSpPr>
            <p:nvPr/>
          </p:nvSpPr>
          <p:spPr bwMode="auto">
            <a:xfrm>
              <a:off x="4846"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6" name="Oval 53"/>
            <p:cNvSpPr>
              <a:spLocks noChangeAspect="1" noChangeArrowheads="1"/>
            </p:cNvSpPr>
            <p:nvPr/>
          </p:nvSpPr>
          <p:spPr bwMode="auto">
            <a:xfrm>
              <a:off x="5091" y="221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7" name="Oval 54"/>
            <p:cNvSpPr>
              <a:spLocks noChangeAspect="1" noChangeArrowheads="1"/>
            </p:cNvSpPr>
            <p:nvPr/>
          </p:nvSpPr>
          <p:spPr bwMode="auto">
            <a:xfrm>
              <a:off x="5091" y="351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8" name="Rectangle 55"/>
            <p:cNvSpPr>
              <a:spLocks noChangeArrowheads="1"/>
            </p:cNvSpPr>
            <p:nvPr/>
          </p:nvSpPr>
          <p:spPr bwMode="auto">
            <a:xfrm>
              <a:off x="4781" y="1578"/>
              <a:ext cx="892" cy="288"/>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Directed</a:t>
              </a:r>
              <a:endParaRPr lang="en-US">
                <a:latin typeface="Georgia" pitchFamily="18" charset="0"/>
                <a:ea typeface="+mn-ea"/>
              </a:endParaRPr>
            </a:p>
          </p:txBody>
        </p:sp>
      </p:grpSp>
      <p:graphicFrame>
        <p:nvGraphicFramePr>
          <p:cNvPr id="60" name="Object 57"/>
          <p:cNvGraphicFramePr>
            <a:graphicFrameLocks noChangeAspect="1"/>
          </p:cNvGraphicFramePr>
          <p:nvPr/>
        </p:nvGraphicFramePr>
        <p:xfrm>
          <a:off x="914400" y="5791200"/>
          <a:ext cx="1538288" cy="379413"/>
        </p:xfrm>
        <a:graphic>
          <a:graphicData uri="http://schemas.openxmlformats.org/presentationml/2006/ole">
            <mc:AlternateContent xmlns:mc="http://schemas.openxmlformats.org/markup-compatibility/2006">
              <mc:Choice xmlns:v="urn:schemas-microsoft-com:vml" Requires="v">
                <p:oleObj spid="_x0000_s198319" name="Equation" r:id="rId3" imgW="977900" imgH="241300" progId="Equation.DSMT4">
                  <p:embed/>
                </p:oleObj>
              </mc:Choice>
              <mc:Fallback>
                <p:oleObj name="Equation" r:id="rId3" imgW="9779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791200"/>
                        <a:ext cx="1538288" cy="379413"/>
                      </a:xfrm>
                      <a:prstGeom prst="rect">
                        <a:avLst/>
                      </a:prstGeom>
                      <a:noFill/>
                      <a:ln>
                        <a:noFill/>
                      </a:ln>
                      <a:effectLst/>
                    </p:spPr>
                  </p:pic>
                </p:oleObj>
              </mc:Fallback>
            </mc:AlternateContent>
          </a:graphicData>
        </a:graphic>
      </p:graphicFrame>
      <p:sp>
        <p:nvSpPr>
          <p:cNvPr id="63" name="TextBox 62"/>
          <p:cNvSpPr txBox="1"/>
          <p:nvPr/>
        </p:nvSpPr>
        <p:spPr>
          <a:xfrm>
            <a:off x="4991100" y="1626395"/>
            <a:ext cx="3467100" cy="646331"/>
          </a:xfrm>
          <a:prstGeom prst="rect">
            <a:avLst/>
          </a:prstGeom>
          <a:noFill/>
        </p:spPr>
        <p:txBody>
          <a:bodyPr wrap="square" rtlCol="0">
            <a:spAutoFit/>
          </a:bodyPr>
          <a:lstStyle/>
          <a:p>
            <a:r>
              <a:rPr lang="en-US"/>
              <a:t>V: Finite Set of Nodes/Vertices</a:t>
            </a:r>
          </a:p>
          <a:p>
            <a:r>
              <a:rPr lang="en-US"/>
              <a:t>E: V×V ➝ V are Edges/Arcs</a:t>
            </a:r>
          </a:p>
        </p:txBody>
      </p:sp>
      <p:sp>
        <p:nvSpPr>
          <p:cNvPr id="90" name="Rectangle 55"/>
          <p:cNvSpPr>
            <a:spLocks noChangeArrowheads="1"/>
          </p:cNvSpPr>
          <p:nvPr/>
        </p:nvSpPr>
        <p:spPr bwMode="auto">
          <a:xfrm>
            <a:off x="5686425" y="4973519"/>
            <a:ext cx="3305174" cy="635000"/>
          </a:xfrm>
          <a:prstGeom prst="rect">
            <a:avLst/>
          </a:prstGeom>
          <a:noFill/>
          <a:ln w="9525">
            <a:noFill/>
            <a:miter lim="800000"/>
            <a:headEnd/>
            <a:tailEnd/>
          </a:ln>
          <a:effectLst/>
        </p:spPr>
        <p:txBody>
          <a:bodyPr/>
          <a:lstStyle/>
          <a:p>
            <a:pPr marL="9525" indent="-9525">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Tree has no simple cycles and often has a root</a:t>
            </a:r>
            <a:endParaRPr lang="en-US">
              <a:latin typeface="Georgia" pitchFamily="18" charset="0"/>
              <a:ea typeface="+mn-ea"/>
            </a:endParaRPr>
          </a:p>
        </p:txBody>
      </p:sp>
      <p:grpSp>
        <p:nvGrpSpPr>
          <p:cNvPr id="91" name="Group 4"/>
          <p:cNvGrpSpPr>
            <a:grpSpLocks/>
          </p:cNvGrpSpPr>
          <p:nvPr/>
        </p:nvGrpSpPr>
        <p:grpSpPr bwMode="auto">
          <a:xfrm>
            <a:off x="6024109" y="2614266"/>
            <a:ext cx="2627313" cy="2363788"/>
            <a:chOff x="230" y="1774"/>
            <a:chExt cx="1655" cy="1489"/>
          </a:xfrm>
        </p:grpSpPr>
        <p:sp>
          <p:nvSpPr>
            <p:cNvPr id="92" name="Line 5"/>
            <p:cNvSpPr>
              <a:spLocks noChangeAspect="1" noChangeShapeType="1"/>
            </p:cNvSpPr>
            <p:nvPr/>
          </p:nvSpPr>
          <p:spPr bwMode="auto">
            <a:xfrm flipV="1">
              <a:off x="716" y="1977"/>
              <a:ext cx="262" cy="19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8"/>
            <p:cNvSpPr>
              <a:spLocks noChangeAspect="1" noChangeShapeType="1"/>
            </p:cNvSpPr>
            <p:nvPr/>
          </p:nvSpPr>
          <p:spPr bwMode="auto">
            <a:xfrm>
              <a:off x="1763" y="2479"/>
              <a:ext cx="0" cy="54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Oval 21"/>
            <p:cNvSpPr>
              <a:spLocks noChangeAspect="1" noChangeArrowheads="1"/>
            </p:cNvSpPr>
            <p:nvPr/>
          </p:nvSpPr>
          <p:spPr bwMode="auto">
            <a:xfrm>
              <a:off x="230"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09"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0" name="Oval 23"/>
            <p:cNvSpPr>
              <a:spLocks noChangeAspect="1" noChangeArrowheads="1"/>
            </p:cNvSpPr>
            <p:nvPr/>
          </p:nvSpPr>
          <p:spPr bwMode="auto">
            <a:xfrm>
              <a:off x="476" y="213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1" name="Oval 24"/>
            <p:cNvSpPr>
              <a:spLocks noChangeAspect="1" noChangeArrowheads="1"/>
            </p:cNvSpPr>
            <p:nvPr/>
          </p:nvSpPr>
          <p:spPr bwMode="auto">
            <a:xfrm>
              <a:off x="774"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2" name="Oval 25"/>
            <p:cNvSpPr>
              <a:spLocks noChangeAspect="1" noChangeArrowheads="1"/>
            </p:cNvSpPr>
            <p:nvPr/>
          </p:nvSpPr>
          <p:spPr bwMode="auto">
            <a:xfrm>
              <a:off x="990" y="219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3"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4" name="Oval 27"/>
            <p:cNvSpPr>
              <a:spLocks noChangeAspect="1" noChangeArrowheads="1"/>
            </p:cNvSpPr>
            <p:nvPr/>
          </p:nvSpPr>
          <p:spPr bwMode="auto">
            <a:xfrm>
              <a:off x="1641" y="3018"/>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cxnSp>
        <p:nvCxnSpPr>
          <p:cNvPr id="116" name="Straight Connector 115"/>
          <p:cNvCxnSpPr/>
          <p:nvPr/>
        </p:nvCxnSpPr>
        <p:spPr bwMode="auto">
          <a:xfrm flipH="1">
            <a:off x="6171144" y="3563841"/>
            <a:ext cx="343503" cy="6951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110" idx="4"/>
            <a:endCxn id="111" idx="0"/>
          </p:cNvCxnSpPr>
          <p:nvPr/>
        </p:nvCxnSpPr>
        <p:spPr bwMode="auto">
          <a:xfrm>
            <a:off x="6609103" y="3573116"/>
            <a:ext cx="473075" cy="6715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a:stCxn id="109" idx="4"/>
            <a:endCxn id="112" idx="0"/>
          </p:cNvCxnSpPr>
          <p:nvPr/>
        </p:nvCxnSpPr>
        <p:spPr bwMode="auto">
          <a:xfrm>
            <a:off x="7367928" y="3001615"/>
            <a:ext cx="57150" cy="2746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Line 14"/>
          <p:cNvSpPr>
            <a:spLocks noChangeAspect="1" noChangeShapeType="1"/>
          </p:cNvSpPr>
          <p:nvPr/>
        </p:nvSpPr>
        <p:spPr bwMode="auto">
          <a:xfrm flipV="1">
            <a:off x="825956" y="4540250"/>
            <a:ext cx="1317625" cy="8413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393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670739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82631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95359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228312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Pairing Function is 1-1 Onto</a:t>
            </a:r>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11/27/18</a:t>
            </a:fld>
            <a:endParaRPr lang="en-US"/>
          </a:p>
        </p:txBody>
      </p:sp>
      <p:sp>
        <p:nvSpPr>
          <p:cNvPr id="5" name="Footer Placeholder 4"/>
          <p:cNvSpPr>
            <a:spLocks noGrp="1"/>
          </p:cNvSpPr>
          <p:nvPr>
            <p:ph type="ftr" sz="quarter" idx="11"/>
          </p:nvPr>
        </p:nvSpPr>
        <p:spPr/>
        <p:txBody>
          <a:bodyPr/>
          <a:lstStyle/>
          <a:p>
            <a:pPr>
              <a:defRPr/>
            </a:pPr>
            <a:r>
              <a:rPr lang="en-US" dirty="0"/>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284</a:t>
            </a:fld>
            <a:endParaRPr lang="en-US"/>
          </a:p>
        </p:txBody>
      </p:sp>
    </p:spTree>
    <p:extLst>
      <p:ext uri="{BB962C8B-B14F-4D97-AF65-F5344CB8AC3E}">
        <p14:creationId xmlns:p14="http://schemas.microsoft.com/office/powerpoint/2010/main" val="80713265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11/27/18</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285</a:t>
            </a:fld>
            <a:endParaRPr lang="en-US"/>
          </a:p>
        </p:txBody>
      </p:sp>
    </p:spTree>
    <p:extLst>
      <p:ext uri="{BB962C8B-B14F-4D97-AF65-F5344CB8AC3E}">
        <p14:creationId xmlns:p14="http://schemas.microsoft.com/office/powerpoint/2010/main" val="197178451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11/27/18</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286</a:t>
            </a:fld>
            <a:endParaRPr lang="en-US"/>
          </a:p>
        </p:txBody>
      </p:sp>
    </p:spTree>
    <p:extLst>
      <p:ext uri="{BB962C8B-B14F-4D97-AF65-F5344CB8AC3E}">
        <p14:creationId xmlns:p14="http://schemas.microsoft.com/office/powerpoint/2010/main" val="196225397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133751440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All primitive recursive functions are algorithms since the only iterator is bounded.  That’s a clear limitation.</a:t>
            </a:r>
          </a:p>
          <a:p>
            <a:r>
              <a:rPr lang="en-US" sz="280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a:ea typeface="ＭＳ Ｐゴシック" pitchFamily="-111" charset="-128"/>
                <a:cs typeface="ＭＳ Ｐゴシック" pitchFamily="-111" charset="-128"/>
              </a:rPr>
              <a:t>The class of recursive functions adds one more iterator, the minimization operator (</a:t>
            </a:r>
            <a:r>
              <a:rPr lang="en-US" sz="2800" b="1">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82058D92-E5D8-514C-9DC5-6F5E7D7695EB}"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202900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400" b="1">
                <a:ea typeface="ＭＳ Ｐゴシック" pitchFamily="-111" charset="-128"/>
                <a:cs typeface="ＭＳ Ｐゴシック" pitchFamily="-111" charset="-128"/>
              </a:rPr>
              <a:t>A(1, j)=2j for j ≥ 1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1)=A(i-1, 2)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 2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j)=A(i-1, 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j-1))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 ≥ 2</a:t>
            </a:r>
            <a:r>
              <a:rPr lang="en-US" sz="2400">
                <a:ea typeface="ＭＳ Ｐゴシック" pitchFamily="-111" charset="-128"/>
                <a:cs typeface="ＭＳ Ｐゴシック" pitchFamily="-111" charset="-128"/>
              </a:rPr>
              <a:t> </a:t>
            </a:r>
          </a:p>
          <a:p>
            <a:pPr>
              <a:lnSpc>
                <a:spcPct val="90000"/>
              </a:lnSpc>
            </a:pPr>
            <a:r>
              <a:rPr lang="en-US" sz="220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a:ea typeface="ＭＳ Ｐゴシック" pitchFamily="-111" charset="-128"/>
                <a:cs typeface="ＭＳ Ｐゴシック" pitchFamily="-111" charset="-128"/>
              </a:rPr>
              <a:t>Ackermann’s function grows too fast to have a for-loop implementation.</a:t>
            </a:r>
          </a:p>
          <a:p>
            <a:pPr>
              <a:lnSpc>
                <a:spcPct val="90000"/>
              </a:lnSpc>
            </a:pPr>
            <a:r>
              <a:rPr lang="en-US" sz="2200">
                <a:ea typeface="ＭＳ Ｐゴシック" pitchFamily="-111" charset="-128"/>
                <a:cs typeface="ＭＳ Ｐゴシック" pitchFamily="-111" charset="-128"/>
              </a:rPr>
              <a:t>The inverse of Ackermann’s function is important to analyze Union/Find algorithm. Note: A(4,4) is </a:t>
            </a:r>
            <a:br>
              <a:rPr lang="en-US" sz="2200">
                <a:ea typeface="ＭＳ Ｐゴシック" pitchFamily="-111" charset="-128"/>
                <a:cs typeface="ＭＳ Ｐゴシック" pitchFamily="-111" charset="-128"/>
              </a:rPr>
            </a:br>
            <a:r>
              <a:rPr lang="en-US" sz="2200">
                <a:ea typeface="ＭＳ Ｐゴシック" pitchFamily="-111" charset="-128"/>
                <a:cs typeface="ＭＳ Ｐゴシック" pitchFamily="-111" charset="-128"/>
              </a:rPr>
              <a:t>a super exponential number involving six levels of exponentiation. </a:t>
            </a:r>
            <a:r>
              <a:rPr lang="en-US" sz="2200">
                <a:latin typeface="Symbol" charset="2"/>
                <a:ea typeface="ＭＳ Ｐゴシック" pitchFamily="-111" charset="-128"/>
                <a:cs typeface="Symbol" charset="2"/>
              </a:rPr>
              <a:t>a</a:t>
            </a:r>
            <a:r>
              <a:rPr lang="en-US" sz="2200">
                <a:ea typeface="ＭＳ Ｐゴシック" pitchFamily="-111" charset="-128"/>
                <a:cs typeface="ＭＳ Ｐゴシック" pitchFamily="-111" charset="-128"/>
              </a:rPr>
              <a:t>(n) = A</a:t>
            </a:r>
            <a:r>
              <a:rPr lang="en-US" sz="2200" baseline="30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(n, n) grows so slowly that it is less than 5 for any value of n that can be written using the number of atoms in our universe.</a:t>
            </a:r>
          </a:p>
        </p:txBody>
      </p:sp>
      <p:sp>
        <p:nvSpPr>
          <p:cNvPr id="273414" name="Date Placeholder 3"/>
          <p:cNvSpPr>
            <a:spLocks noGrp="1"/>
          </p:cNvSpPr>
          <p:nvPr>
            <p:ph type="dt" sz="quarter" idx="10"/>
          </p:nvPr>
        </p:nvSpPr>
        <p:spPr>
          <a:noFill/>
        </p:spPr>
        <p:txBody>
          <a:bodyPr/>
          <a:lstStyle/>
          <a:p>
            <a:fld id="{CBE0AB4C-E812-7048-8541-E692FCEC0899}"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018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Alphabets and Strings</a:t>
            </a:r>
          </a:p>
        </p:txBody>
      </p:sp>
      <p:sp>
        <p:nvSpPr>
          <p:cNvPr id="23555" name="Rectangle 3"/>
          <p:cNvSpPr>
            <a:spLocks noGrp="1" noChangeArrowheads="1"/>
          </p:cNvSpPr>
          <p:nvPr>
            <p:ph idx="1"/>
          </p:nvPr>
        </p:nvSpPr>
        <p:spPr/>
        <p:txBody>
          <a:bodyPr/>
          <a:lstStyle/>
          <a:p>
            <a:pPr eaLnBrk="1" hangingPunct="1">
              <a:lnSpc>
                <a:spcPct val="80000"/>
              </a:lnSpc>
            </a:pPr>
            <a:r>
              <a:rPr lang="en-US" sz="2400" dirty="0">
                <a:latin typeface="Arial" charset="0"/>
                <a:ea typeface="MS PGothic" charset="0"/>
              </a:rPr>
              <a:t>DEFINITION 1.  An </a:t>
            </a:r>
            <a:r>
              <a:rPr lang="en-US" sz="2400" i="1" dirty="0">
                <a:latin typeface="Arial" charset="0"/>
                <a:ea typeface="MS PGothic" charset="0"/>
              </a:rPr>
              <a:t>alphabet</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is a finite, non-empty set of abstract symbols.</a:t>
            </a:r>
          </a:p>
          <a:p>
            <a:pPr eaLnBrk="1" hangingPunct="1">
              <a:lnSpc>
                <a:spcPct val="80000"/>
              </a:lnSpc>
            </a:pPr>
            <a:r>
              <a:rPr lang="en-US" sz="2400" dirty="0">
                <a:latin typeface="Arial" charset="0"/>
                <a:ea typeface="MS PGothic" charset="0"/>
              </a:rPr>
              <a:t>DEFINITION 2. </a:t>
            </a:r>
            <a:r>
              <a:rPr lang="en-US" sz="2400" dirty="0">
                <a:latin typeface="Arial" charset="0"/>
                <a:ea typeface="MS PGothic" charset="0"/>
                <a:sym typeface="Symbol" charset="0"/>
              </a:rPr>
              <a:t></a:t>
            </a:r>
            <a:r>
              <a:rPr lang="en-US" sz="2400" i="1" dirty="0">
                <a:latin typeface="Arial" charset="0"/>
                <a:ea typeface="MS PGothic" charset="0"/>
              </a:rPr>
              <a:t>*</a:t>
            </a:r>
            <a:r>
              <a:rPr lang="en-US" sz="2400" dirty="0">
                <a:latin typeface="Arial" charset="0"/>
                <a:ea typeface="MS PGothic" charset="0"/>
              </a:rPr>
              <a:t>, the set of </a:t>
            </a:r>
            <a:r>
              <a:rPr lang="en-US" sz="2400" u="sng" dirty="0">
                <a:latin typeface="Arial" charset="0"/>
                <a:ea typeface="MS PGothic" charset="0"/>
              </a:rPr>
              <a:t>all strings over the alphabet, S</a:t>
            </a:r>
            <a:r>
              <a:rPr lang="en-US" sz="2400" dirty="0">
                <a:latin typeface="Arial" charset="0"/>
                <a:ea typeface="MS PGothic" charset="0"/>
              </a:rPr>
              <a:t>, is given inductively as follows.</a:t>
            </a:r>
          </a:p>
          <a:p>
            <a:pPr lvl="1" eaLnBrk="1" hangingPunct="1">
              <a:lnSpc>
                <a:spcPct val="80000"/>
              </a:lnSpc>
            </a:pPr>
            <a:r>
              <a:rPr lang="en-US" sz="2000" dirty="0">
                <a:latin typeface="Arial" charset="0"/>
                <a:ea typeface="MS PGothic" charset="0"/>
              </a:rPr>
              <a:t>Basis: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 the </a:t>
            </a:r>
            <a:r>
              <a:rPr lang="en-US" sz="2000" i="1" dirty="0">
                <a:latin typeface="Arial" charset="0"/>
                <a:ea typeface="MS PGothic" charset="0"/>
              </a:rPr>
              <a:t>null string</a:t>
            </a:r>
            <a:r>
              <a:rPr lang="en-US" sz="2000" dirty="0">
                <a:latin typeface="Arial" charset="0"/>
                <a:ea typeface="MS PGothic" charset="0"/>
              </a:rPr>
              <a:t> is denoted by </a:t>
            </a:r>
            <a:r>
              <a:rPr lang="en-US" sz="2000" dirty="0">
                <a:latin typeface="Arial" charset="0"/>
                <a:ea typeface="MS PGothic" charset="0"/>
                <a:sym typeface="Symbol" charset="0"/>
              </a:rPr>
              <a:t></a:t>
            </a:r>
            <a:r>
              <a:rPr lang="en-US" sz="2000" dirty="0">
                <a:latin typeface="Arial" charset="0"/>
                <a:ea typeface="MS PGothic" charset="0"/>
              </a:rPr>
              <a:t>, it is the </a:t>
            </a:r>
            <a:r>
              <a:rPr lang="en-US" sz="2000" u="sng" dirty="0">
                <a:latin typeface="Arial" charset="0"/>
                <a:ea typeface="MS PGothic" charset="0"/>
              </a:rPr>
              <a:t>string of length 0</a:t>
            </a:r>
            <a:r>
              <a:rPr lang="en-US" sz="2000" dirty="0">
                <a:latin typeface="Arial" charset="0"/>
                <a:ea typeface="MS PGothic" charset="0"/>
              </a:rPr>
              <a:t>, that is |</a:t>
            </a:r>
            <a:r>
              <a:rPr lang="en-US" sz="2000" dirty="0">
                <a:latin typeface="Arial" charset="0"/>
                <a:ea typeface="MS PGothic" charset="0"/>
                <a:sym typeface="Symbol" charset="0"/>
              </a:rPr>
              <a:t></a:t>
            </a:r>
            <a:r>
              <a:rPr lang="en-US" sz="2000" dirty="0">
                <a:latin typeface="Arial" charset="0"/>
                <a:ea typeface="MS PGothic" charset="0"/>
              </a:rPr>
              <a:t>| = 0) [text uses </a:t>
            </a:r>
            <a:r>
              <a:rPr lang="en-US" sz="2000" dirty="0">
                <a:latin typeface="Arial" charset="0"/>
                <a:ea typeface="MS PGothic" charset="0"/>
                <a:sym typeface="Symbol" panose="05050102010706020507" pitchFamily="18" charset="2"/>
              </a:rPr>
              <a:t> but I avoid that as hate saying 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 it’s really confusing when manually written]</a:t>
            </a:r>
            <a:br>
              <a:rPr lang="en-US" sz="2000" dirty="0">
                <a:latin typeface="Arial" charset="0"/>
                <a:ea typeface="MS PGothic" charset="0"/>
              </a:rPr>
            </a:b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(the members of S are </a:t>
            </a:r>
            <a:r>
              <a:rPr lang="en-US" sz="2000" u="sng" dirty="0">
                <a:latin typeface="Arial" charset="0"/>
                <a:ea typeface="MS PGothic" charset="0"/>
              </a:rPr>
              <a:t>strings of length 1</a:t>
            </a:r>
            <a:r>
              <a:rPr lang="en-US" sz="2000" dirty="0">
                <a:latin typeface="Arial" charset="0"/>
                <a:ea typeface="MS PGothic" charset="0"/>
              </a:rPr>
              <a:t>, |a| = 1)</a:t>
            </a:r>
          </a:p>
          <a:p>
            <a:pPr lvl="1" eaLnBrk="1" hangingPunct="1">
              <a:lnSpc>
                <a:spcPct val="80000"/>
              </a:lnSpc>
            </a:pPr>
            <a:r>
              <a:rPr lang="en-US" sz="2000" dirty="0">
                <a:latin typeface="Arial" charset="0"/>
                <a:ea typeface="MS PGothic" charset="0"/>
              </a:rPr>
              <a:t>Induction rule:  If  x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then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Furthermore, </a:t>
            </a:r>
            <a:r>
              <a:rPr lang="en-US" sz="2000" dirty="0">
                <a:latin typeface="Arial" charset="0"/>
                <a:ea typeface="MS PGothic" charset="0"/>
                <a:sym typeface="Symbol" charset="0"/>
              </a:rPr>
              <a:t></a:t>
            </a:r>
            <a:r>
              <a:rPr lang="en-US" sz="2000" dirty="0">
                <a:latin typeface="Arial" charset="0"/>
                <a:ea typeface="MS PGothic" charset="0"/>
              </a:rPr>
              <a:t>x = x</a:t>
            </a:r>
            <a:r>
              <a:rPr lang="en-US" sz="2000" dirty="0">
                <a:latin typeface="Arial" charset="0"/>
                <a:ea typeface="MS PGothic" charset="0"/>
                <a:sym typeface="Symbol" charset="0"/>
              </a:rPr>
              <a:t></a:t>
            </a:r>
            <a:r>
              <a:rPr lang="en-US" sz="2000" dirty="0">
                <a:latin typeface="Arial" charset="0"/>
                <a:ea typeface="MS PGothic" charset="0"/>
              </a:rPr>
              <a:t> = x, and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 1+ |x|.</a:t>
            </a:r>
            <a:endParaRPr lang="en-US" sz="2000" i="1" dirty="0">
              <a:latin typeface="Arial" charset="0"/>
              <a:ea typeface="MS PGothic" charset="0"/>
            </a:endParaRPr>
          </a:p>
          <a:p>
            <a:pPr lvl="1" eaLnBrk="1" hangingPunct="1">
              <a:lnSpc>
                <a:spcPct val="80000"/>
              </a:lnSpc>
            </a:pPr>
            <a:r>
              <a:rPr lang="en-US" sz="2000" i="1" dirty="0">
                <a:latin typeface="Arial" charset="0"/>
                <a:ea typeface="MS PGothic" charset="0"/>
              </a:rPr>
              <a:t>NOTE:</a:t>
            </a:r>
            <a:r>
              <a:rPr lang="en-US" sz="2000" dirty="0">
                <a:latin typeface="Arial" charset="0"/>
                <a:ea typeface="MS PGothic" charset="0"/>
              </a:rPr>
              <a:t> </a:t>
            </a:r>
            <a:r>
              <a:rPr lang="ja-JP" altLang="en-US" sz="2000" dirty="0">
                <a:latin typeface="Arial" charset="0"/>
                <a:ea typeface="MS PGothic" charset="0"/>
              </a:rPr>
              <a:t>“</a:t>
            </a:r>
            <a:r>
              <a:rPr lang="en-US" altLang="ja-JP" sz="2000" dirty="0" err="1">
                <a:latin typeface="Arial" charset="0"/>
                <a:ea typeface="MS PGothic" charset="0"/>
              </a:rPr>
              <a:t>a</a:t>
            </a:r>
            <a:r>
              <a:rPr lang="en-US" altLang="ja-JP" sz="2000" dirty="0" err="1">
                <a:latin typeface="Arial" charset="0"/>
                <a:ea typeface="MS PGothic" charset="0"/>
                <a:sym typeface="Symbol" charset="0"/>
              </a:rPr>
              <a:t></a:t>
            </a:r>
            <a:r>
              <a:rPr lang="en-US" altLang="ja-JP" sz="2000" dirty="0" err="1">
                <a:latin typeface="Arial" charset="0"/>
                <a:ea typeface="MS PGothic" charset="0"/>
              </a:rPr>
              <a:t>x</a:t>
            </a:r>
            <a:r>
              <a:rPr lang="ja-JP" altLang="en-US" sz="2000" dirty="0">
                <a:latin typeface="Arial" charset="0"/>
                <a:ea typeface="MS PGothic" charset="0"/>
              </a:rPr>
              <a:t>”</a:t>
            </a:r>
            <a:r>
              <a:rPr lang="en-US" altLang="ja-JP" sz="2000" dirty="0">
                <a:latin typeface="Arial" charset="0"/>
                <a:ea typeface="MS PGothic" charset="0"/>
              </a:rPr>
              <a:t> denotes </a:t>
            </a:r>
            <a:r>
              <a:rPr lang="ja-JP" altLang="en-US" sz="2000" dirty="0">
                <a:latin typeface="Arial" charset="0"/>
                <a:ea typeface="MS PGothic" charset="0"/>
              </a:rPr>
              <a:t>“</a:t>
            </a:r>
            <a:r>
              <a:rPr lang="en-US" altLang="ja-JP" sz="2000" dirty="0">
                <a:latin typeface="Arial" charset="0"/>
                <a:ea typeface="MS PGothic" charset="0"/>
              </a:rPr>
              <a:t>a </a:t>
            </a:r>
            <a:r>
              <a:rPr lang="en-US" altLang="ja-JP" sz="2000" i="1" dirty="0">
                <a:latin typeface="Arial" charset="0"/>
                <a:ea typeface="MS PGothic" charset="0"/>
              </a:rPr>
              <a:t>concatenated to</a:t>
            </a:r>
            <a:r>
              <a:rPr lang="en-US" altLang="ja-JP" sz="2000" dirty="0">
                <a:latin typeface="Arial" charset="0"/>
                <a:ea typeface="MS PGothic" charset="0"/>
              </a:rPr>
              <a:t> x</a:t>
            </a:r>
            <a:r>
              <a:rPr lang="ja-JP" altLang="en-US" sz="2000" dirty="0">
                <a:latin typeface="Arial" charset="0"/>
                <a:ea typeface="MS PGothic" charset="0"/>
              </a:rPr>
              <a:t>”</a:t>
            </a:r>
            <a:r>
              <a:rPr lang="en-US" altLang="ja-JP" sz="2000" dirty="0">
                <a:latin typeface="Arial" charset="0"/>
                <a:ea typeface="MS PGothic" charset="0"/>
              </a:rPr>
              <a:t> and is formed by appending the symbol a to the left end of x.  Similarly, </a:t>
            </a:r>
            <a:r>
              <a:rPr lang="en-US" altLang="ja-JP" sz="2000" dirty="0" err="1">
                <a:latin typeface="Arial" charset="0"/>
                <a:ea typeface="MS PGothic" charset="0"/>
              </a:rPr>
              <a:t>x</a:t>
            </a:r>
            <a:r>
              <a:rPr lang="en-US" altLang="ja-JP" sz="2000" dirty="0" err="1">
                <a:latin typeface="Arial" charset="0"/>
                <a:ea typeface="MS PGothic" charset="0"/>
                <a:sym typeface="Symbol" charset="0"/>
              </a:rPr>
              <a:t></a:t>
            </a:r>
            <a:r>
              <a:rPr lang="en-US" altLang="ja-JP" sz="2000" dirty="0" err="1">
                <a:latin typeface="Arial" charset="0"/>
                <a:ea typeface="MS PGothic" charset="0"/>
              </a:rPr>
              <a:t>a</a:t>
            </a:r>
            <a:r>
              <a:rPr lang="en-US" altLang="ja-JP" sz="2000" dirty="0">
                <a:latin typeface="Arial" charset="0"/>
                <a:ea typeface="MS PGothic" charset="0"/>
              </a:rPr>
              <a:t>, denotes appending a to the right end of x.  In either case, if x is the null string (</a:t>
            </a:r>
            <a:r>
              <a:rPr lang="en-US" altLang="ja-JP" sz="2000" dirty="0">
                <a:latin typeface="Arial" charset="0"/>
                <a:ea typeface="MS PGothic" charset="0"/>
                <a:sym typeface="Symbol" charset="0"/>
              </a:rPr>
              <a:t></a:t>
            </a:r>
            <a:r>
              <a:rPr lang="en-US" altLang="ja-JP" sz="2000" dirty="0">
                <a:latin typeface="Arial" charset="0"/>
                <a:ea typeface="MS PGothic" charset="0"/>
              </a:rPr>
              <a:t>), then the resultant string is </a:t>
            </a:r>
            <a:r>
              <a:rPr lang="ja-JP" altLang="en-US" sz="2000" dirty="0">
                <a:latin typeface="Arial" charset="0"/>
                <a:ea typeface="MS PGothic" charset="0"/>
              </a:rPr>
              <a:t>“</a:t>
            </a:r>
            <a:r>
              <a:rPr lang="en-US" altLang="ja-JP" sz="2000" dirty="0">
                <a:latin typeface="Arial" charset="0"/>
                <a:ea typeface="MS PGothic" charset="0"/>
              </a:rPr>
              <a:t>a</a:t>
            </a:r>
            <a:r>
              <a:rPr lang="ja-JP" altLang="en-US" sz="2000" dirty="0">
                <a:latin typeface="Arial" charset="0"/>
                <a:ea typeface="MS PGothic" charset="0"/>
              </a:rPr>
              <a:t>”</a:t>
            </a:r>
            <a:r>
              <a:rPr lang="en-US" altLang="ja-JP" sz="2000" dirty="0">
                <a:latin typeface="Arial" charset="0"/>
                <a:ea typeface="MS PGothic" charset="0"/>
              </a:rPr>
              <a:t>.</a:t>
            </a:r>
          </a:p>
          <a:p>
            <a:pPr lvl="1" eaLnBrk="1" hangingPunct="1">
              <a:lnSpc>
                <a:spcPct val="80000"/>
              </a:lnSpc>
            </a:pPr>
            <a:r>
              <a:rPr lang="en-US" altLang="ja-JP" sz="2000" dirty="0">
                <a:latin typeface="Arial" charset="0"/>
                <a:ea typeface="MS PGothic" charset="0"/>
              </a:rPr>
              <a:t>We could have skipped saying </a:t>
            </a: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as this is covered by the induction step.</a:t>
            </a:r>
            <a:endParaRPr lang="en-US" altLang="ja-JP" sz="2000" dirty="0">
              <a:latin typeface="Arial" charset="0"/>
              <a:ea typeface="MS PGothic" charset="0"/>
            </a:endParaRPr>
          </a:p>
        </p:txBody>
      </p:sp>
      <p:sp>
        <p:nvSpPr>
          <p:cNvPr id="235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9022F9-9BF8-134A-8E71-93EDDC844AAE}" type="datetime1">
              <a:rPr lang="en-US" smtClean="0"/>
              <a:t>11/27/18</a:t>
            </a:fld>
            <a:endParaRPr lang="en-US"/>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925B2D-9D64-FB4A-9399-A8B6B2321B84}" type="slidenum">
              <a:rPr lang="en-US"/>
              <a:pPr/>
              <a:t>29</a:t>
            </a:fld>
            <a:endParaRPr lang="en-US"/>
          </a:p>
        </p:txBody>
      </p:sp>
    </p:spTree>
    <p:extLst>
      <p:ext uri="{BB962C8B-B14F-4D97-AF65-F5344CB8AC3E}">
        <p14:creationId xmlns:p14="http://schemas.microsoft.com/office/powerpoint/2010/main" val="72216763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Start with a collection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of unrelated elements – singleton equivalence classes</a:t>
            </a:r>
          </a:p>
          <a:p>
            <a:r>
              <a:rPr lang="en-US" sz="2800" b="1">
                <a:ea typeface="ＭＳ Ｐゴシック" pitchFamily="-111" charset="-128"/>
                <a:cs typeface="ＭＳ Ｐゴシック" pitchFamily="-111" charset="-128"/>
              </a:rPr>
              <a:t>Union(</a:t>
            </a:r>
            <a:r>
              <a:rPr lang="en-US" sz="2800" b="1" err="1">
                <a:ea typeface="ＭＳ Ｐゴシック" pitchFamily="-111" charset="-128"/>
                <a:cs typeface="ＭＳ Ｐゴシック" pitchFamily="-111" charset="-128"/>
              </a:rPr>
              <a:t>x,y</a:t>
            </a:r>
            <a:r>
              <a:rPr lang="en-US" sz="2800" b="1">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and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are in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merges the class containing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with that containing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a:t>
            </a:r>
          </a:p>
          <a:p>
            <a:r>
              <a:rPr lang="en-US" sz="2800" b="1">
                <a:ea typeface="ＭＳ Ｐゴシック" pitchFamily="-111" charset="-128"/>
                <a:cs typeface="ＭＳ Ｐゴシック" pitchFamily="-111" charset="-128"/>
              </a:rPr>
              <a:t>Find(x)</a:t>
            </a:r>
            <a:r>
              <a:rPr lang="en-US" sz="2800">
                <a:ea typeface="ＭＳ Ｐゴシック" pitchFamily="-111" charset="-128"/>
                <a:cs typeface="ＭＳ Ｐゴシック" pitchFamily="-111" charset="-128"/>
              </a:rPr>
              <a:t> returns the canonical element of </a:t>
            </a:r>
            <a:r>
              <a:rPr lang="en-US" sz="2800" b="1">
                <a:ea typeface="ＭＳ Ｐゴシック" pitchFamily="-111" charset="-128"/>
                <a:cs typeface="ＭＳ Ｐゴシック" pitchFamily="-111" charset="-128"/>
              </a:rPr>
              <a:t>[x]</a:t>
            </a:r>
          </a:p>
          <a:p>
            <a:r>
              <a:rPr lang="en-US" sz="2800">
                <a:ea typeface="ＭＳ Ｐゴシック" pitchFamily="-111" charset="-128"/>
                <a:cs typeface="ＭＳ Ｐゴシック" pitchFamily="-111" charset="-128"/>
              </a:rPr>
              <a:t>Can see if </a:t>
            </a:r>
            <a:r>
              <a:rPr lang="en-US" sz="2800" b="1" err="1">
                <a:ea typeface="ＭＳ Ｐゴシック" pitchFamily="-111" charset="-128"/>
                <a:cs typeface="ＭＳ Ｐゴシック" pitchFamily="-111" charset="-128"/>
              </a:rPr>
              <a:t>x</a:t>
            </a:r>
            <a:r>
              <a:rPr lang="en-US" sz="2800" b="1" err="1">
                <a:ea typeface="ＭＳ Ｐゴシック" pitchFamily="-111" charset="-128"/>
                <a:cs typeface="ＭＳ Ｐゴシック" pitchFamily="-111" charset="-128"/>
                <a:sym typeface="Symbol" pitchFamily="-111" charset="2"/>
              </a:rPr>
              <a:t>y</a:t>
            </a:r>
            <a:r>
              <a:rPr lang="en-US" sz="2800">
                <a:ea typeface="ＭＳ Ｐゴシック" pitchFamily="-111" charset="-128"/>
                <a:cs typeface="ＭＳ Ｐゴシック" pitchFamily="-111" charset="-128"/>
                <a:sym typeface="Symbol" pitchFamily="-111" charset="2"/>
              </a:rPr>
              <a:t>, by seeing if </a:t>
            </a:r>
            <a:r>
              <a:rPr lang="en-US" sz="2800" b="1">
                <a:ea typeface="ＭＳ Ｐゴシック" pitchFamily="-111" charset="-128"/>
                <a:cs typeface="ＭＳ Ｐゴシック" pitchFamily="-111" charset="-128"/>
                <a:sym typeface="Symbol" pitchFamily="-111" charset="2"/>
              </a:rPr>
              <a:t>Find(x)==Find(y)</a:t>
            </a:r>
          </a:p>
          <a:p>
            <a:r>
              <a:rPr lang="en-US" sz="2800">
                <a:ea typeface="ＭＳ Ｐゴシック" pitchFamily="-111" charset="-128"/>
                <a:cs typeface="ＭＳ Ｐゴシック" pitchFamily="-111" charset="-128"/>
              </a:rPr>
              <a:t>How do we represent the classes? </a:t>
            </a:r>
          </a:p>
          <a:p>
            <a:r>
              <a:rPr lang="en-US" sz="2800">
                <a:ea typeface="ＭＳ Ｐゴシック" pitchFamily="-111" charset="-128"/>
                <a:cs typeface="ＭＳ Ｐゴシック" pitchFamily="-111" charset="-128"/>
              </a:rPr>
              <a:t>You should have learned that in CS2</a:t>
            </a:r>
          </a:p>
        </p:txBody>
      </p:sp>
      <p:sp>
        <p:nvSpPr>
          <p:cNvPr id="275462" name="Date Placeholder 3"/>
          <p:cNvSpPr>
            <a:spLocks noGrp="1"/>
          </p:cNvSpPr>
          <p:nvPr>
            <p:ph type="dt" sz="quarter" idx="10"/>
          </p:nvPr>
        </p:nvSpPr>
        <p:spPr>
          <a:noFill/>
        </p:spPr>
        <p:txBody>
          <a:bodyPr/>
          <a:lstStyle/>
          <a:p>
            <a:fld id="{C3A650B3-80FC-7740-868B-BBF689D1ED7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8691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The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Minimization: </a:t>
            </a:r>
          </a:p>
          <a:p>
            <a:pPr>
              <a:buFontTx/>
              <a:buNone/>
            </a:pPr>
            <a:r>
              <a:rPr lang="en-US">
                <a:ea typeface="ＭＳ Ｐゴシック" pitchFamily="-111" charset="-128"/>
                <a:cs typeface="ＭＳ Ｐゴシック" pitchFamily="-111" charset="-128"/>
              </a:rPr>
              <a:t>	If </a:t>
            </a:r>
            <a:r>
              <a:rPr lang="en-US" b="1">
                <a:ea typeface="ＭＳ Ｐゴシック" pitchFamily="-111" charset="-128"/>
                <a:cs typeface="ＭＳ Ｐゴシック" pitchFamily="-111" charset="-128"/>
              </a:rPr>
              <a:t>G</a:t>
            </a:r>
            <a:r>
              <a:rPr lang="en-US">
                <a:ea typeface="ＭＳ Ｐゴシック" pitchFamily="-111" charset="-128"/>
                <a:cs typeface="ＭＳ Ｐゴシック" pitchFamily="-111" charset="-128"/>
              </a:rPr>
              <a:t> is already known to be recursive, then so is </a:t>
            </a:r>
            <a:r>
              <a:rPr lang="en-US" b="1">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 where</a:t>
            </a:r>
          </a:p>
          <a:p>
            <a:pPr>
              <a:buFontTx/>
              <a:buNone/>
            </a:pP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F(x1,…,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a:t>
            </a:r>
            <a:r>
              <a:rPr lang="en-US" b="1">
                <a:latin typeface="Symbol" pitchFamily="-111" charset="2"/>
                <a:ea typeface="ＭＳ Ｐゴシック" pitchFamily="-111" charset="-128"/>
                <a:cs typeface="ＭＳ Ｐゴシック" pitchFamily="-111" charset="-128"/>
              </a:rPr>
              <a:t>m</a:t>
            </a:r>
            <a:r>
              <a:rPr lang="en-US" b="1">
                <a:ea typeface="ＭＳ Ｐゴシック" pitchFamily="-111" charset="-128"/>
                <a:cs typeface="ＭＳ Ｐゴシック" pitchFamily="-111" charset="-128"/>
              </a:rPr>
              <a:t>y (G(y,x1,…,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1)</a:t>
            </a:r>
          </a:p>
          <a:p>
            <a:r>
              <a:rPr lang="en-US">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55D057AE-756E-2348-BF0F-ACC694645966}"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17315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dirty="0">
                <a:solidFill>
                  <a:srgbClr val="0000FF"/>
                </a:solidFill>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In the process of doing this reduction, we will build a Universal Machine.  </a:t>
            </a:r>
          </a:p>
          <a:p>
            <a:r>
              <a:rPr lang="en-US">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39334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1143001" y="672585"/>
            <a:ext cx="184731" cy="369332"/>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graphicFrame>
        <p:nvGraphicFramePr>
          <p:cNvPr id="326658" name="Object 4"/>
          <p:cNvGraphicFramePr>
            <a:graphicFrameLocks noChangeAspect="1"/>
          </p:cNvGraphicFramePr>
          <p:nvPr/>
        </p:nvGraphicFramePr>
        <p:xfrm>
          <a:off x="1657351" y="4114801"/>
          <a:ext cx="5547122" cy="711994"/>
        </p:xfrm>
        <a:graphic>
          <a:graphicData uri="http://schemas.openxmlformats.org/presentationml/2006/ole">
            <mc:AlternateContent xmlns:mc="http://schemas.openxmlformats.org/markup-compatibility/2006">
              <mc:Choice xmlns:v="urn:schemas-microsoft-com:vml" Requires="v">
                <p:oleObj spid="_x0000_s207116" name="Equation" r:id="rId4" imgW="2679700" imgH="342900" progId="Word.Picture.8">
                  <p:embed/>
                </p:oleObj>
              </mc:Choice>
              <mc:Fallback>
                <p:oleObj name="Equation" r:id="rId4" imgW="2679700" imgH="342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1" y="4114801"/>
                        <a:ext cx="5547122" cy="7119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00635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for which this is true, then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number of prime factors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involving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Thus,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323725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endParaRPr lang="en-US" sz="2000" b="1" dirty="0">
              <a:ea typeface="ＭＳ Ｐゴシック" pitchFamily="-111" charset="-128"/>
              <a:cs typeface="ＭＳ Ｐゴシック" pitchFamily="-111" charset="-128"/>
            </a:endParaRPr>
          </a:p>
          <a:p>
            <a:pPr marL="0" indent="0">
              <a:buNone/>
            </a:pPr>
            <a:r>
              <a:rPr lang="en-US" sz="1800" b="1" i="1" dirty="0">
                <a:solidFill>
                  <a:srgbClr val="FF0000"/>
                </a:solidFill>
                <a:ea typeface="ＭＳ Ｐゴシック" pitchFamily="-111" charset="-128"/>
                <a:cs typeface="ＭＳ Ｐゴシック" pitchFamily="-111" charset="-128"/>
              </a:rPr>
              <a:t>This assumes we converge to a fixed point only if we stop</a:t>
            </a:r>
            <a:endParaRPr lang="en-US" sz="18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30200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dirty="0">
                <a:ea typeface="ＭＳ Ｐゴシック" pitchFamily="-111" charset="-128"/>
                <a:cs typeface="ＭＳ Ｐゴシック" pitchFamily="-111" charset="-128"/>
              </a:rPr>
              <a:t>This assumes that the answer will be returned as the exponent of the only even prime,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We can fix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2812582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Cantor and Infinities</a:t>
            </a:r>
          </a:p>
        </p:txBody>
      </p:sp>
      <p:sp>
        <p:nvSpPr>
          <p:cNvPr id="39939" name="Rectangle 3"/>
          <p:cNvSpPr>
            <a:spLocks noGrp="1" noChangeArrowheads="1"/>
          </p:cNvSpPr>
          <p:nvPr>
            <p:ph idx="1"/>
          </p:nvPr>
        </p:nvSpPr>
        <p:spPr/>
        <p:txBody>
          <a:bodyPr/>
          <a:lstStyle/>
          <a:p>
            <a:pPr eaLnBrk="1" hangingPunct="1">
              <a:lnSpc>
                <a:spcPct val="90000"/>
              </a:lnSpc>
              <a:buFontTx/>
              <a:buNone/>
            </a:pPr>
            <a:r>
              <a:rPr lang="en-US" sz="2000" dirty="0">
                <a:latin typeface="Arial" charset="0"/>
                <a:ea typeface="MS PGothic" charset="0"/>
              </a:rPr>
              <a:t>The previous </a:t>
            </a:r>
            <a:r>
              <a:rPr lang="ja-JP" altLang="en-US" sz="2000" dirty="0">
                <a:latin typeface="Arial" charset="0"/>
                <a:ea typeface="MS PGothic" charset="0"/>
              </a:rPr>
              <a:t>“</a:t>
            </a:r>
            <a:r>
              <a:rPr lang="en-US" altLang="ja-JP" sz="2000" dirty="0">
                <a:latin typeface="Arial" charset="0"/>
                <a:ea typeface="MS PGothic" charset="0"/>
              </a:rPr>
              <a:t>brash</a:t>
            </a:r>
            <a:r>
              <a:rPr lang="ja-JP" altLang="en-US" sz="2000" dirty="0">
                <a:latin typeface="Arial" charset="0"/>
                <a:ea typeface="MS PGothic" charset="0"/>
              </a:rPr>
              <a:t>”</a:t>
            </a:r>
            <a:r>
              <a:rPr lang="en-US" altLang="ja-JP" sz="2000" dirty="0">
                <a:latin typeface="Arial" charset="0"/>
                <a:ea typeface="MS PGothic" charset="0"/>
              </a:rPr>
              <a:t> statement (page 24) suggests there are at least two infinite cardinals,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altLang="ja-JP" sz="2000" dirty="0">
                <a:latin typeface="Arial" charset="0"/>
                <a:ea typeface="MS PGothic" charset="0"/>
              </a:rPr>
              <a:t>| and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altLang="ja-JP" sz="2000" dirty="0">
                <a:latin typeface="Arial" charset="0"/>
                <a:ea typeface="MS PGothic" charset="0"/>
              </a:rPr>
              <a:t>|.  Furthermore,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altLang="ja-JP" sz="2000" dirty="0">
                <a:latin typeface="Arial" charset="0"/>
                <a:ea typeface="MS PGothic" charset="0"/>
              </a:rPr>
              <a:t>| is a countable cardinal and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altLang="ja-JP" sz="2000" dirty="0">
                <a:latin typeface="Arial" charset="0"/>
                <a:ea typeface="MS PGothic" charset="0"/>
              </a:rPr>
              <a:t>| is an uncountable cardinal.  In fact there are infinitely many distinct cardinal numbers representing infinite sets!</a:t>
            </a:r>
          </a:p>
          <a:p>
            <a:pPr eaLnBrk="1" hangingPunct="1">
              <a:lnSpc>
                <a:spcPct val="90000"/>
              </a:lnSpc>
              <a:buFontTx/>
              <a:buNone/>
            </a:pPr>
            <a:r>
              <a:rPr lang="en-US" sz="2000" dirty="0">
                <a:latin typeface="Arial" charset="0"/>
                <a:ea typeface="MS PGothic" charset="0"/>
              </a:rPr>
              <a:t>In addition to these facts, Cantor proved that there is a smallest infinite cardinal number. He designated this smallest infinite cardinal number,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baseline="-25000" dirty="0">
                <a:latin typeface="Arial" charset="0"/>
                <a:ea typeface="MS PGothic" charset="0"/>
              </a:rPr>
              <a:t> </a:t>
            </a:r>
            <a:r>
              <a:rPr lang="en-US" sz="2000" dirty="0">
                <a:latin typeface="Arial" charset="0"/>
                <a:ea typeface="MS PGothic" charset="0"/>
              </a:rPr>
              <a:t>, named </a:t>
            </a:r>
            <a:r>
              <a:rPr lang="ja-JP" altLang="en-US" sz="2000" dirty="0">
                <a:latin typeface="Arial" charset="0"/>
                <a:ea typeface="MS PGothic" charset="0"/>
              </a:rPr>
              <a:t>“</a:t>
            </a:r>
            <a:r>
              <a:rPr lang="en-US" altLang="ja-JP" sz="2000" dirty="0">
                <a:latin typeface="Arial" charset="0"/>
                <a:ea typeface="MS PGothic" charset="0"/>
              </a:rPr>
              <a:t>aleph-null</a:t>
            </a:r>
            <a:r>
              <a:rPr lang="ja-JP" altLang="en-US" sz="2000" dirty="0">
                <a:latin typeface="Arial" charset="0"/>
                <a:ea typeface="MS PGothic" charset="0"/>
              </a:rPr>
              <a:t>”</a:t>
            </a:r>
            <a:r>
              <a:rPr lang="en-US" altLang="ja-JP" sz="2000" dirty="0">
                <a:latin typeface="Arial" charset="0"/>
                <a:ea typeface="MS PGothic" charset="0"/>
              </a:rPr>
              <a:t>; aleph is a symbol in the Hebrew alphabet.  He further showed that given any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a:t>
            </a:r>
            <a:r>
              <a:rPr lang="en-US" altLang="ja-JP" sz="2000" baseline="-25000" dirty="0">
                <a:latin typeface="Arial" charset="0"/>
                <a:ea typeface="MS PGothic" charset="0"/>
              </a:rPr>
              <a:t> </a:t>
            </a:r>
            <a:r>
              <a:rPr lang="en-US" altLang="ja-JP" sz="2000" dirty="0">
                <a:latin typeface="Arial" charset="0"/>
                <a:ea typeface="MS PGothic" charset="0"/>
              </a:rPr>
              <a:t>, there is a next smallest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k+1</a:t>
            </a:r>
            <a:r>
              <a:rPr lang="en-US" altLang="ja-JP" sz="2400" dirty="0">
                <a:latin typeface="Arial" charset="0"/>
                <a:ea typeface="MS PGothic" charset="0"/>
              </a:rPr>
              <a:t>.</a:t>
            </a:r>
          </a:p>
          <a:p>
            <a:pPr eaLnBrk="1" hangingPunct="1">
              <a:lnSpc>
                <a:spcPct val="90000"/>
              </a:lnSpc>
              <a:buFontTx/>
              <a:buNone/>
            </a:pPr>
            <a:r>
              <a:rPr lang="en-US" sz="2000" dirty="0">
                <a:latin typeface="Arial" charset="0"/>
                <a:ea typeface="MS PGothic" charset="0"/>
              </a:rPr>
              <a:t>Cantor was able to prove that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 N  </a:t>
            </a:r>
            <a:r>
              <a:rPr lang="en-US" sz="2000" dirty="0">
                <a:latin typeface="Arial" charset="0"/>
                <a:ea typeface="MS PGothic" charset="0"/>
              </a:rPr>
              <a:t>| =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dirty="0">
                <a:latin typeface="Arial" charset="0"/>
                <a:ea typeface="MS PGothic" charset="0"/>
              </a:rPr>
              <a:t>, and although many mathematicians believe that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1</a:t>
            </a:r>
            <a:r>
              <a:rPr lang="en-US" sz="2000" baseline="-25000" dirty="0">
                <a:latin typeface="Arial" charset="0"/>
                <a:ea typeface="MS PGothic" charset="0"/>
              </a:rPr>
              <a:t> </a:t>
            </a:r>
            <a:r>
              <a:rPr lang="en-US" sz="2000"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sz="2000" dirty="0">
                <a:latin typeface="Arial" charset="0"/>
                <a:ea typeface="MS PGothic" charset="0"/>
              </a:rPr>
              <a:t>|, this has never been proven from the axioms of mathematical set theory.</a:t>
            </a:r>
          </a:p>
        </p:txBody>
      </p:sp>
      <p:sp>
        <p:nvSpPr>
          <p:cNvPr id="3994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87A06E-336E-9946-BDC3-6F7E7C8A4E1E}" type="datetime1">
              <a:rPr lang="en-US" smtClean="0"/>
              <a:t>11/27/18</a:t>
            </a:fld>
            <a:endParaRPr lang="en-US"/>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B2CD8C8-7542-954D-B2D7-063666684033}" type="slidenum">
              <a:rPr lang="en-US"/>
              <a:pPr/>
              <a:t>298</a:t>
            </a:fld>
            <a:endParaRPr lang="en-US"/>
          </a:p>
        </p:txBody>
      </p:sp>
    </p:spTree>
    <p:extLst>
      <p:ext uri="{BB962C8B-B14F-4D97-AF65-F5344CB8AC3E}">
        <p14:creationId xmlns:p14="http://schemas.microsoft.com/office/powerpoint/2010/main" val="42678952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How Many Infinities?</a:t>
            </a:r>
          </a:p>
        </p:txBody>
      </p:sp>
      <p:sp>
        <p:nvSpPr>
          <p:cNvPr id="41987" name="Text Box 4"/>
          <p:cNvSpPr>
            <a:spLocks noGrp="1" noChangeArrowheads="1"/>
          </p:cNvSpPr>
          <p:nvPr>
            <p:ph idx="1"/>
          </p:nvPr>
        </p:nvSpPr>
        <p:spPr/>
        <p:txBody>
          <a:bodyPr/>
          <a:lstStyle/>
          <a:p>
            <a:pPr eaLnBrk="1" hangingPunct="1">
              <a:lnSpc>
                <a:spcPct val="90000"/>
              </a:lnSpc>
            </a:pPr>
            <a:r>
              <a:rPr lang="en-US" sz="2400">
                <a:latin typeface="Arial" charset="0"/>
                <a:ea typeface="MS PGothic" charset="0"/>
              </a:rPr>
              <a:t>The theorem stated and proven next is due to Cantor and gives us a mechanism for defining two sets of distinctly different cardinality (one being strictly larger than the other).  By inductively applying Cantor</a:t>
            </a:r>
            <a:r>
              <a:rPr lang="ja-JP" altLang="en-US" sz="2400">
                <a:latin typeface="Arial" charset="0"/>
                <a:ea typeface="MS PGothic" charset="0"/>
              </a:rPr>
              <a:t>’</a:t>
            </a:r>
            <a:r>
              <a:rPr lang="en-US" altLang="ja-JP" sz="2400">
                <a:latin typeface="Arial" charset="0"/>
                <a:ea typeface="MS PGothic" charset="0"/>
              </a:rPr>
              <a:t>s theorem it follows that there are infinitely many cardinal numbers denoting the sizes of infinite sets.  Cantor</a:t>
            </a:r>
            <a:r>
              <a:rPr lang="ja-JP" altLang="en-US" sz="2400">
                <a:latin typeface="Arial" charset="0"/>
                <a:ea typeface="MS PGothic" charset="0"/>
              </a:rPr>
              <a:t>’</a:t>
            </a:r>
            <a:r>
              <a:rPr lang="en-US" altLang="ja-JP" sz="2400">
                <a:latin typeface="Arial" charset="0"/>
                <a:ea typeface="MS PGothic" charset="0"/>
              </a:rPr>
              <a:t>s theorem uses the power set of a given set.</a:t>
            </a:r>
            <a:endParaRPr lang="en-US" sz="2400">
              <a:latin typeface="Arial" charset="0"/>
              <a:ea typeface="MS PGothic" charset="0"/>
            </a:endParaRPr>
          </a:p>
        </p:txBody>
      </p:sp>
      <p:sp>
        <p:nvSpPr>
          <p:cNvPr id="4198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C0CC72-193A-184D-BCBE-B20FA2B5EBFF}" type="datetime1">
              <a:rPr lang="en-US" smtClean="0"/>
              <a:t>11/27/18</a:t>
            </a:fld>
            <a:endParaRPr lang="en-US"/>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C72C6E-6945-D54E-AFD5-F7A326ACAE73}" type="slidenum">
              <a:rPr lang="en-US"/>
              <a:pPr/>
              <a:t>299</a:t>
            </a:fld>
            <a:endParaRPr lang="en-US"/>
          </a:p>
        </p:txBody>
      </p:sp>
    </p:spTree>
    <p:extLst>
      <p:ext uri="{BB962C8B-B14F-4D97-AF65-F5344CB8AC3E}">
        <p14:creationId xmlns:p14="http://schemas.microsoft.com/office/powerpoint/2010/main" val="154814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03A842-28F5-1C41-8FC6-8962F335F3B3}" type="datetime1">
              <a:rPr lang="en-US" smtClean="0"/>
              <a:t>11/27/18</a:t>
            </a:fld>
            <a:endParaRPr lang="en-US"/>
          </a:p>
        </p:txBody>
      </p:sp>
      <p:sp>
        <p:nvSpPr>
          <p:cNvPr id="40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BF77BC-2BA9-A240-A173-F2F8BF3D9EB6}" type="slidenum">
              <a:rPr lang="en-US"/>
              <a:pPr/>
              <a:t>3</a:t>
            </a:fld>
            <a:endParaRPr lang="en-US"/>
          </a:p>
        </p:txBody>
      </p:sp>
      <p:sp>
        <p:nvSpPr>
          <p:cNvPr id="4101" name="Rectangle 2"/>
          <p:cNvSpPr>
            <a:spLocks noGrp="1" noChangeArrowheads="1"/>
          </p:cNvSpPr>
          <p:nvPr>
            <p:ph type="title" idx="4294967295"/>
          </p:nvPr>
        </p:nvSpPr>
        <p:spPr/>
        <p:txBody>
          <a:bodyPr/>
          <a:lstStyle/>
          <a:p>
            <a:pPr eaLnBrk="1" hangingPunct="1"/>
            <a:r>
              <a:rPr lang="en-US">
                <a:latin typeface="Arial" charset="0"/>
                <a:ea typeface="MS PGothic" charset="0"/>
              </a:rPr>
              <a:t>Text Material</a:t>
            </a:r>
          </a:p>
        </p:txBody>
      </p:sp>
      <p:sp>
        <p:nvSpPr>
          <p:cNvPr id="4102"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This and other material linked from web site. </a:t>
            </a:r>
          </a:p>
          <a:p>
            <a:pPr eaLnBrk="1" hangingPunct="1"/>
            <a:r>
              <a:rPr lang="en-US" sz="2800" dirty="0">
                <a:latin typeface="Arial" charset="0"/>
                <a:ea typeface="MS PGothic" charset="0"/>
              </a:rPr>
              <a:t>Text:</a:t>
            </a:r>
          </a:p>
          <a:p>
            <a:pPr lvl="1" eaLnBrk="1" hangingPunct="1"/>
            <a:r>
              <a:rPr lang="en-US" sz="2400" b="1" dirty="0" err="1">
                <a:latin typeface="Arial" charset="0"/>
                <a:ea typeface="MS PGothic" charset="0"/>
              </a:rPr>
              <a:t>Sipser</a:t>
            </a:r>
            <a:r>
              <a:rPr lang="en-US" sz="2400" b="1" dirty="0">
                <a:latin typeface="Arial" charset="0"/>
                <a:ea typeface="MS PGothic" charset="0"/>
              </a:rPr>
              <a:t>, </a:t>
            </a:r>
            <a:r>
              <a:rPr lang="en-US" sz="2400" b="1" i="1" dirty="0">
                <a:latin typeface="Arial" charset="0"/>
                <a:ea typeface="MS PGothic" charset="0"/>
              </a:rPr>
              <a:t>Introduction to the Theory of Computation 2nd or 3rd Ed.</a:t>
            </a:r>
            <a:r>
              <a:rPr lang="en-US" sz="2400" b="1" dirty="0">
                <a:latin typeface="Arial" charset="0"/>
                <a:ea typeface="MS PGothic" charset="0"/>
              </a:rPr>
              <a:t>, Course Technologies, 2005/2013.</a:t>
            </a:r>
          </a:p>
          <a:p>
            <a:pPr lvl="1" eaLnBrk="1" hangingPunct="1"/>
            <a:r>
              <a:rPr lang="en-US" sz="2400" b="1" dirty="0">
                <a:latin typeface="Arial" charset="0"/>
                <a:ea typeface="MS PGothic" charset="0"/>
              </a:rPr>
              <a:t>Focus on Chapters 1-5,7</a:t>
            </a:r>
          </a:p>
          <a:p>
            <a:pPr eaLnBrk="1" hangingPunct="1"/>
            <a:r>
              <a:rPr lang="en-US" sz="2800" dirty="0">
                <a:latin typeface="Arial" charset="0"/>
                <a:ea typeface="MS PGothic" charset="0"/>
              </a:rPr>
              <a:t>Reference: </a:t>
            </a:r>
          </a:p>
          <a:p>
            <a:pPr lvl="1" eaLnBrk="1" hangingPunct="1"/>
            <a:r>
              <a:rPr lang="en-US" sz="2400" b="1" dirty="0">
                <a:latin typeface="Arial" charset="0"/>
                <a:ea typeface="MS PGothic" charset="0"/>
              </a:rPr>
              <a:t>Hopcroft, </a:t>
            </a:r>
            <a:r>
              <a:rPr lang="en-US" sz="2400" b="1" dirty="0" err="1">
                <a:latin typeface="Arial" charset="0"/>
                <a:ea typeface="MS PGothic" charset="0"/>
              </a:rPr>
              <a:t>Motwani</a:t>
            </a:r>
            <a:r>
              <a:rPr lang="en-US" sz="2400" b="1" dirty="0">
                <a:latin typeface="Arial" charset="0"/>
                <a:ea typeface="MS PGothic" charset="0"/>
              </a:rPr>
              <a:t> and Ullman, </a:t>
            </a:r>
            <a:r>
              <a:rPr lang="en-US" sz="2400" b="1" i="1" dirty="0">
                <a:latin typeface="Arial" charset="0"/>
                <a:ea typeface="MS PGothic" charset="0"/>
              </a:rPr>
              <a:t>Introduction to Automata Theory, Languages and Computation</a:t>
            </a:r>
            <a:r>
              <a:rPr lang="en-US" sz="2400" b="1" dirty="0">
                <a:latin typeface="Arial" charset="0"/>
                <a:ea typeface="MS PGothic" charset="0"/>
              </a:rPr>
              <a:t> </a:t>
            </a:r>
            <a:r>
              <a:rPr lang="en-US" sz="2400" b="1" i="1" dirty="0">
                <a:latin typeface="Arial" charset="0"/>
                <a:ea typeface="MS PGothic" charset="0"/>
              </a:rPr>
              <a:t>3rd Ed.</a:t>
            </a:r>
            <a:r>
              <a:rPr lang="en-US" sz="2400" b="1" dirty="0">
                <a:latin typeface="Arial" charset="0"/>
                <a:ea typeface="MS PGothic" charset="0"/>
              </a:rPr>
              <a:t>, Addison-Wesley, 2006.</a:t>
            </a:r>
          </a:p>
        </p:txBody>
      </p:sp>
      <p:sp>
        <p:nvSpPr>
          <p:cNvPr id="410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338E4D5-FEE1-F54F-B296-10A79AAF71AB}" type="slidenum">
              <a:rPr lang="en-US" sz="1400"/>
              <a:pPr algn="r" eaLnBrk="1" hangingPunct="1"/>
              <a:t>3</a:t>
            </a:fld>
            <a:endParaRPr 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Languages</a:t>
            </a:r>
          </a:p>
        </p:txBody>
      </p:sp>
      <p:sp>
        <p:nvSpPr>
          <p:cNvPr id="25603" name="Rectangle 3"/>
          <p:cNvSpPr>
            <a:spLocks noGrp="1" noChangeArrowheads="1"/>
          </p:cNvSpPr>
          <p:nvPr>
            <p:ph idx="1"/>
          </p:nvPr>
        </p:nvSpPr>
        <p:spPr/>
        <p:txBody>
          <a:bodyPr/>
          <a:lstStyle/>
          <a:p>
            <a:pPr eaLnBrk="1" hangingPunct="1">
              <a:lnSpc>
                <a:spcPct val="80000"/>
              </a:lnSpc>
            </a:pPr>
            <a:r>
              <a:rPr lang="en-US" sz="1800" dirty="0">
                <a:latin typeface="Arial" charset="0"/>
                <a:ea typeface="MS PGothic" charset="0"/>
              </a:rPr>
              <a:t>DEFINITION 3.  Let </a:t>
            </a:r>
            <a:r>
              <a:rPr lang="en-US" sz="2400" dirty="0">
                <a:latin typeface="Arial" charset="0"/>
                <a:ea typeface="MS PGothic" charset="0"/>
                <a:sym typeface="Symbol" charset="0"/>
              </a:rPr>
              <a:t></a:t>
            </a:r>
            <a:r>
              <a:rPr lang="en-US" sz="1800" dirty="0">
                <a:latin typeface="Arial" charset="0"/>
                <a:ea typeface="MS PGothic" charset="0"/>
              </a:rPr>
              <a:t> be an alphabet. A </a:t>
            </a:r>
            <a:r>
              <a:rPr lang="en-US" sz="1800" i="1" dirty="0">
                <a:latin typeface="Arial" charset="0"/>
                <a:ea typeface="MS PGothic" charset="0"/>
              </a:rPr>
              <a:t>language over </a:t>
            </a:r>
            <a:r>
              <a:rPr lang="en-US" sz="2400" dirty="0">
                <a:latin typeface="Arial" charset="0"/>
                <a:ea typeface="MS PGothic" charset="0"/>
                <a:sym typeface="Symbol" charset="0"/>
              </a:rPr>
              <a:t></a:t>
            </a:r>
            <a:r>
              <a:rPr lang="en-US" sz="1800" dirty="0">
                <a:latin typeface="Arial" charset="0"/>
                <a:ea typeface="MS PGothic" charset="0"/>
              </a:rPr>
              <a:t> is a subset, L, of </a:t>
            </a:r>
            <a:r>
              <a:rPr lang="en-US" sz="2400" dirty="0">
                <a:latin typeface="Arial" charset="0"/>
                <a:ea typeface="MS PGothic" charset="0"/>
                <a:sym typeface="Symbol" charset="0"/>
              </a:rPr>
              <a:t></a:t>
            </a:r>
            <a:r>
              <a:rPr lang="en-US" sz="2400" dirty="0">
                <a:latin typeface="Arial" charset="0"/>
                <a:ea typeface="MS PGothic" charset="0"/>
              </a:rPr>
              <a:t>*</a:t>
            </a:r>
            <a:r>
              <a:rPr lang="en-US" sz="1800" dirty="0">
                <a:latin typeface="Arial" charset="0"/>
                <a:ea typeface="MS PGothic" charset="0"/>
              </a:rPr>
              <a:t>.</a:t>
            </a:r>
          </a:p>
          <a:p>
            <a:pPr eaLnBrk="1" hangingPunct="1">
              <a:lnSpc>
                <a:spcPct val="80000"/>
              </a:lnSpc>
            </a:pPr>
            <a:r>
              <a:rPr lang="en-US" sz="1800" dirty="0">
                <a:latin typeface="Arial" charset="0"/>
                <a:ea typeface="MS PGothic" charset="0"/>
              </a:rPr>
              <a:t>Example.  Languages over the alphabet </a:t>
            </a:r>
            <a:r>
              <a:rPr lang="en-US" sz="2400" dirty="0">
                <a:latin typeface="Arial" charset="0"/>
                <a:ea typeface="MS PGothic" charset="0"/>
                <a:sym typeface="Symbol" charset="0"/>
              </a:rPr>
              <a:t></a:t>
            </a:r>
            <a:r>
              <a:rPr lang="en-US" sz="1800" dirty="0">
                <a:latin typeface="Arial" charset="0"/>
                <a:ea typeface="MS PGothic" charset="0"/>
              </a:rPr>
              <a:t> = {a, b}.</a:t>
            </a:r>
          </a:p>
          <a:p>
            <a:pPr lvl="1" eaLnBrk="1" hangingPunct="1">
              <a:lnSpc>
                <a:spcPct val="80000"/>
              </a:lnSpc>
            </a:pPr>
            <a:r>
              <a:rPr lang="en-US" sz="1600" dirty="0">
                <a:solidFill>
                  <a:srgbClr val="000000"/>
                </a:solidFill>
              </a:rPr>
              <a:t>Ø</a:t>
            </a:r>
            <a:r>
              <a:rPr lang="en-US" sz="1600" dirty="0">
                <a:latin typeface="Arial" charset="0"/>
                <a:ea typeface="MS PGothic" charset="0"/>
              </a:rPr>
              <a:t> (the empty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(the universal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1600" dirty="0">
                <a:latin typeface="Arial" charset="0"/>
                <a:ea typeface="MS PGothic" charset="0"/>
              </a:rPr>
              <a:t>{a, bb, aba } (a finite subset of </a:t>
            </a: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is a language over </a:t>
            </a:r>
            <a:r>
              <a:rPr lang="en-US" sz="2000" dirty="0">
                <a:latin typeface="Arial" charset="0"/>
                <a:ea typeface="MS PGothic" charset="0"/>
                <a:sym typeface="Symbol" charset="0"/>
              </a:rPr>
              <a:t></a:t>
            </a:r>
            <a:r>
              <a:rPr lang="en-US" sz="1600" dirty="0">
                <a:latin typeface="Arial" charset="0"/>
                <a:ea typeface="MS PGothic" charset="0"/>
              </a:rPr>
              <a:t>.</a:t>
            </a:r>
          </a:p>
          <a:p>
            <a:pPr lvl="1" eaLnBrk="1" hangingPunct="1">
              <a:lnSpc>
                <a:spcPct val="80000"/>
              </a:lnSpc>
            </a:pPr>
            <a:r>
              <a:rPr lang="en-US" sz="1600" dirty="0">
                <a:latin typeface="Arial" charset="0"/>
                <a:ea typeface="MS PGothic" charset="0"/>
              </a:rPr>
              <a:t>{ </a:t>
            </a:r>
            <a:r>
              <a:rPr lang="en-US" sz="1600" dirty="0" err="1">
                <a:latin typeface="Arial" charset="0"/>
                <a:ea typeface="MS PGothic" charset="0"/>
              </a:rPr>
              <a:t>ab</a:t>
            </a:r>
            <a:r>
              <a:rPr lang="en-US" sz="1600" baseline="30000" dirty="0" err="1">
                <a:latin typeface="Arial" charset="0"/>
                <a:ea typeface="MS PGothic" charset="0"/>
              </a:rPr>
              <a:t>n</a:t>
            </a:r>
            <a:r>
              <a:rPr lang="en-US" sz="1600" dirty="0" err="1">
                <a:latin typeface="Arial" charset="0"/>
                <a:ea typeface="MS PGothic" charset="0"/>
              </a:rPr>
              <a:t>a</a:t>
            </a:r>
            <a:r>
              <a:rPr lang="en-US" sz="1600" baseline="30000" dirty="0" err="1">
                <a:latin typeface="Arial" charset="0"/>
                <a:ea typeface="MS PGothic" charset="0"/>
              </a:rPr>
              <a:t>m</a:t>
            </a:r>
            <a:r>
              <a:rPr lang="en-US" sz="1600" dirty="0">
                <a:latin typeface="Arial" charset="0"/>
                <a:ea typeface="MS PGothic" charset="0"/>
              </a:rPr>
              <a:t> | n = m</a:t>
            </a:r>
            <a:r>
              <a:rPr lang="en-US" sz="1600" baseline="30000" dirty="0">
                <a:latin typeface="Arial" charset="0"/>
                <a:ea typeface="MS PGothic" charset="0"/>
              </a:rPr>
              <a:t>2</a:t>
            </a:r>
            <a:r>
              <a:rPr lang="en-US" sz="1600" dirty="0">
                <a:latin typeface="Arial" charset="0"/>
                <a:ea typeface="MS PGothic" charset="0"/>
              </a:rPr>
              <a:t>, n, m  </a:t>
            </a:r>
            <a:r>
              <a:rPr lang="en-US" sz="1600" dirty="0">
                <a:latin typeface="Arial" charset="0"/>
                <a:ea typeface="MS PGothic" charset="0"/>
                <a:sym typeface="Symbol" charset="0"/>
              </a:rPr>
              <a:t></a:t>
            </a:r>
            <a:r>
              <a:rPr lang="en-US" sz="1600" dirty="0">
                <a:latin typeface="Arial" charset="0"/>
                <a:ea typeface="MS PGothic" charset="0"/>
              </a:rPr>
              <a:t> 0 } (infinite subset) is a language over </a:t>
            </a:r>
            <a:r>
              <a:rPr lang="en-US" sz="2000" dirty="0">
                <a:latin typeface="Arial" charset="0"/>
                <a:ea typeface="MS PGothic" charset="0"/>
                <a:sym typeface="Symbol" charset="0"/>
              </a:rPr>
              <a:t></a:t>
            </a:r>
            <a:r>
              <a:rPr lang="en-US" sz="1600" dirty="0">
                <a:latin typeface="Arial" charset="0"/>
                <a:ea typeface="MS PGothic" charset="0"/>
              </a:rPr>
              <a:t>.</a:t>
            </a:r>
          </a:p>
          <a:p>
            <a:pPr eaLnBrk="1" hangingPunct="1">
              <a:lnSpc>
                <a:spcPct val="80000"/>
              </a:lnSpc>
            </a:pPr>
            <a:r>
              <a:rPr lang="en-US" sz="1800" dirty="0">
                <a:latin typeface="Arial" charset="0"/>
                <a:ea typeface="MS PGothic" charset="0"/>
              </a:rPr>
              <a:t>DEFINITION 4.  Let L and M be two languages over </a:t>
            </a:r>
            <a:r>
              <a:rPr lang="en-US" sz="2400" dirty="0">
                <a:latin typeface="Arial" charset="0"/>
                <a:ea typeface="MS PGothic" charset="0"/>
                <a:sym typeface="Symbol" charset="0"/>
              </a:rPr>
              <a:t></a:t>
            </a:r>
            <a:r>
              <a:rPr lang="en-US" sz="1800" dirty="0">
                <a:latin typeface="Arial" charset="0"/>
                <a:ea typeface="MS PGothic" charset="0"/>
              </a:rPr>
              <a:t>.  Then the</a:t>
            </a:r>
            <a:r>
              <a:rPr lang="en-US" sz="1800" i="1" dirty="0">
                <a:latin typeface="Arial" charset="0"/>
                <a:ea typeface="MS PGothic" charset="0"/>
              </a:rPr>
              <a:t> concatenation of L with M</a:t>
            </a:r>
            <a:r>
              <a:rPr lang="en-US" sz="1800" dirty="0">
                <a:latin typeface="Arial" charset="0"/>
                <a:ea typeface="MS PGothic" charset="0"/>
              </a:rPr>
              <a:t>, denoted L</a:t>
            </a:r>
            <a:r>
              <a:rPr lang="en-US" sz="1800" dirty="0">
                <a:latin typeface="Arial" charset="0"/>
                <a:ea typeface="MS PGothic" charset="0"/>
                <a:sym typeface="Symbol" charset="0"/>
              </a:rPr>
              <a:t></a:t>
            </a:r>
            <a:r>
              <a:rPr lang="en-US" sz="1800" dirty="0">
                <a:latin typeface="Arial" charset="0"/>
                <a:ea typeface="MS PGothic" charset="0"/>
              </a:rPr>
              <a:t>M is the set,</a:t>
            </a:r>
            <a:br>
              <a:rPr lang="en-US" sz="1800" dirty="0">
                <a:latin typeface="Arial" charset="0"/>
                <a:ea typeface="MS PGothic" charset="0"/>
              </a:rPr>
            </a:br>
            <a:r>
              <a:rPr lang="fr-FR" sz="1800" dirty="0">
                <a:latin typeface="Arial" charset="0"/>
                <a:ea typeface="MS PGothic" charset="0"/>
              </a:rPr>
              <a:t>L</a:t>
            </a:r>
            <a:r>
              <a:rPr lang="en-US" sz="1800" dirty="0">
                <a:latin typeface="Arial" charset="0"/>
                <a:ea typeface="MS PGothic" charset="0"/>
                <a:sym typeface="Symbol" charset="0"/>
              </a:rPr>
              <a:t></a:t>
            </a:r>
            <a:r>
              <a:rPr lang="fr-FR" sz="1800" dirty="0">
                <a:latin typeface="Arial" charset="0"/>
                <a:ea typeface="MS PGothic" charset="0"/>
              </a:rPr>
              <a:t>M = { x</a:t>
            </a:r>
            <a:r>
              <a:rPr lang="en-US" sz="1800" dirty="0">
                <a:latin typeface="Arial" charset="0"/>
                <a:ea typeface="MS PGothic" charset="0"/>
                <a:sym typeface="Symbol" charset="0"/>
              </a:rPr>
              <a:t></a:t>
            </a:r>
            <a:r>
              <a:rPr lang="fr-FR" sz="1800" dirty="0">
                <a:latin typeface="Arial" charset="0"/>
                <a:ea typeface="MS PGothic" charset="0"/>
              </a:rPr>
              <a:t>y | x </a:t>
            </a:r>
            <a:r>
              <a:rPr lang="en-US" sz="1800" dirty="0">
                <a:latin typeface="Arial" charset="0"/>
                <a:ea typeface="MS PGothic" charset="0"/>
                <a:sym typeface="Symbol" charset="0"/>
              </a:rPr>
              <a:t></a:t>
            </a:r>
            <a:r>
              <a:rPr lang="fr-FR" sz="1800" dirty="0">
                <a:latin typeface="Arial" charset="0"/>
                <a:ea typeface="MS PGothic" charset="0"/>
              </a:rPr>
              <a:t> L and y </a:t>
            </a:r>
            <a:r>
              <a:rPr lang="en-US" sz="1800" dirty="0">
                <a:latin typeface="Arial" charset="0"/>
                <a:ea typeface="MS PGothic" charset="0"/>
                <a:sym typeface="Symbol" charset="0"/>
              </a:rPr>
              <a:t></a:t>
            </a:r>
            <a:r>
              <a:rPr lang="fr-FR" sz="1800" dirty="0">
                <a:latin typeface="Arial" charset="0"/>
                <a:ea typeface="MS PGothic" charset="0"/>
              </a:rPr>
              <a:t> M }</a:t>
            </a:r>
            <a:br>
              <a:rPr lang="en-US" sz="1800" dirty="0">
                <a:latin typeface="Arial" charset="0"/>
                <a:ea typeface="MS PGothic" charset="0"/>
              </a:rPr>
            </a:br>
            <a:r>
              <a:rPr lang="en-US" sz="1800" dirty="0">
                <a:latin typeface="Arial" charset="0"/>
                <a:ea typeface="MS PGothic" charset="0"/>
              </a:rPr>
              <a:t>The concatenation of arbitrary strings x and y is defined inductively as follows. </a:t>
            </a:r>
            <a:br>
              <a:rPr lang="en-US" sz="1800" dirty="0">
                <a:latin typeface="Arial" charset="0"/>
                <a:ea typeface="MS PGothic" charset="0"/>
              </a:rPr>
            </a:br>
            <a:r>
              <a:rPr lang="en-US" sz="1600" dirty="0">
                <a:latin typeface="Arial" charset="0"/>
                <a:ea typeface="MS PGothic" charset="0"/>
              </a:rPr>
              <a:t>Basis:  When |x| </a:t>
            </a:r>
            <a:r>
              <a:rPr lang="en-US" sz="1600" dirty="0">
                <a:latin typeface="Arial" charset="0"/>
                <a:ea typeface="MS PGothic" charset="0"/>
                <a:sym typeface="Symbol" charset="0"/>
              </a:rPr>
              <a:t></a:t>
            </a:r>
            <a:r>
              <a:rPr lang="en-US" sz="1600" dirty="0">
                <a:latin typeface="Arial" charset="0"/>
                <a:ea typeface="MS PGothic" charset="0"/>
              </a:rPr>
              <a:t> 1 or |y| </a:t>
            </a:r>
            <a:r>
              <a:rPr lang="en-US" sz="1600" dirty="0">
                <a:latin typeface="Arial" charset="0"/>
                <a:ea typeface="MS PGothic" charset="0"/>
                <a:sym typeface="Symbol" charset="0"/>
              </a:rPr>
              <a:t></a:t>
            </a:r>
            <a:r>
              <a:rPr lang="en-US" sz="1600" dirty="0">
                <a:latin typeface="Arial" charset="0"/>
                <a:ea typeface="MS PGothic" charset="0"/>
              </a:rPr>
              <a:t> 1, then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is defined as in Definition 2. </a:t>
            </a:r>
            <a:br>
              <a:rPr lang="en-US" sz="1600" dirty="0">
                <a:latin typeface="Arial" charset="0"/>
                <a:ea typeface="MS PGothic" charset="0"/>
              </a:rPr>
            </a:br>
            <a:r>
              <a:rPr lang="en-US" sz="1600" dirty="0">
                <a:latin typeface="Arial" charset="0"/>
                <a:ea typeface="MS PGothic" charset="0"/>
              </a:rPr>
              <a:t>Inductive rule: when |x| &gt; 1 and |y| &gt; 1, then x = x’</a:t>
            </a:r>
            <a:r>
              <a:rPr lang="en-US" sz="1600" dirty="0">
                <a:latin typeface="Arial" charset="0"/>
                <a:ea typeface="MS PGothic" charset="0"/>
                <a:sym typeface="Symbol" charset="0"/>
              </a:rPr>
              <a:t>  </a:t>
            </a:r>
            <a:r>
              <a:rPr lang="en-US" altLang="ja-JP" sz="1600" dirty="0">
                <a:latin typeface="Arial" charset="0"/>
                <a:ea typeface="MS PGothic" charset="0"/>
              </a:rPr>
              <a:t>a for some a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1600" dirty="0">
                <a:latin typeface="Arial" charset="0"/>
                <a:ea typeface="MS PGothic" charset="0"/>
              </a:rPr>
              <a:t> and x</a:t>
            </a:r>
            <a:r>
              <a:rPr lang="ja-JP" altLang="en-US" sz="1600" dirty="0">
                <a:latin typeface="Arial" charset="0"/>
                <a:ea typeface="MS PGothic" charset="0"/>
              </a:rPr>
              <a:t>’</a:t>
            </a:r>
            <a:r>
              <a:rPr lang="en-US" altLang="ja-JP" sz="1600" dirty="0">
                <a:latin typeface="Arial" charset="0"/>
                <a:ea typeface="MS PGothic" charset="0"/>
              </a:rPr>
              <a:t>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2000" dirty="0">
                <a:latin typeface="Arial" charset="0"/>
                <a:ea typeface="MS PGothic" charset="0"/>
              </a:rPr>
              <a:t>*</a:t>
            </a:r>
            <a:r>
              <a:rPr lang="en-US" altLang="ja-JP" sz="1600" dirty="0">
                <a:latin typeface="Arial" charset="0"/>
                <a:ea typeface="MS PGothic" charset="0"/>
              </a:rPr>
              <a:t>, where |x</a:t>
            </a:r>
            <a:r>
              <a:rPr lang="ja-JP" altLang="en-US" sz="1600" dirty="0">
                <a:latin typeface="Arial" charset="0"/>
                <a:ea typeface="MS PGothic" charset="0"/>
              </a:rPr>
              <a:t>’</a:t>
            </a:r>
            <a:r>
              <a:rPr lang="en-US" altLang="ja-JP" sz="1600" dirty="0">
                <a:latin typeface="Arial" charset="0"/>
                <a:ea typeface="MS PGothic" charset="0"/>
              </a:rPr>
              <a:t>| = |x|-1.  </a:t>
            </a:r>
            <a:r>
              <a:rPr lang="fr-FR" altLang="ja-JP" sz="1600" dirty="0" err="1">
                <a:latin typeface="Arial" charset="0"/>
                <a:ea typeface="MS PGothic" charset="0"/>
              </a:rPr>
              <a:t>Then</a:t>
            </a:r>
            <a:r>
              <a:rPr lang="fr-FR" altLang="ja-JP" sz="1600" dirty="0">
                <a:latin typeface="Arial" charset="0"/>
                <a:ea typeface="MS PGothic" charset="0"/>
              </a:rPr>
              <a:t>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a:t>
            </a:r>
            <a:r>
              <a:rPr lang="fr-FR" altLang="ja-JP" sz="1600" dirty="0">
                <a:latin typeface="Arial" charset="0"/>
                <a:ea typeface="MS PGothic" charset="0"/>
              </a:rPr>
              <a:t>= x</a:t>
            </a:r>
            <a:r>
              <a:rPr lang="fr-FR" sz="1600" dirty="0">
                <a:latin typeface="Arial" charset="0"/>
                <a:ea typeface="MS PGothic" charset="0"/>
              </a:rPr>
              <a:t>’</a:t>
            </a:r>
            <a:r>
              <a:rPr lang="en-US" sz="1600" dirty="0">
                <a:latin typeface="Arial" charset="0"/>
                <a:ea typeface="MS PGothic" charset="0"/>
                <a:sym typeface="Symbol" charset="0"/>
              </a:rPr>
              <a:t>(</a:t>
            </a:r>
            <a:r>
              <a:rPr lang="fr-FR" altLang="ja-JP" sz="1600" dirty="0">
                <a:latin typeface="Arial" charset="0"/>
                <a:ea typeface="MS PGothic" charset="0"/>
              </a:rPr>
              <a:t>a</a:t>
            </a:r>
            <a:r>
              <a:rPr lang="en-US" sz="1600" dirty="0">
                <a:latin typeface="Arial" charset="0"/>
                <a:ea typeface="MS PGothic" charset="0"/>
                <a:sym typeface="Symbol" charset="0"/>
              </a:rPr>
              <a:t></a:t>
            </a:r>
            <a:r>
              <a:rPr lang="fr-FR" altLang="ja-JP" sz="1600" dirty="0">
                <a:latin typeface="Arial" charset="0"/>
                <a:ea typeface="MS PGothic" charset="0"/>
              </a:rPr>
              <a:t>y).</a:t>
            </a:r>
            <a:endParaRPr lang="en-US" sz="1600" dirty="0">
              <a:latin typeface="Arial" charset="0"/>
              <a:ea typeface="MS PGothic" charset="0"/>
            </a:endParaRPr>
          </a:p>
        </p:txBody>
      </p:sp>
      <p:sp>
        <p:nvSpPr>
          <p:cNvPr id="256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E7A6BA-A3DA-7F40-A408-4BC3ABB4415D}" type="datetime1">
              <a:rPr lang="en-US" smtClean="0"/>
              <a:t>11/27/18</a:t>
            </a:fld>
            <a:endParaRPr lang="en-US"/>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D538F-387E-6D4A-9D95-B428B774E1D1}" type="slidenum">
              <a:rPr lang="en-US"/>
              <a:pPr/>
              <a:t>30</a:t>
            </a:fld>
            <a:endParaRPr lang="en-US"/>
          </a:p>
        </p:txBody>
      </p:sp>
    </p:spTree>
    <p:extLst>
      <p:ext uri="{BB962C8B-B14F-4D97-AF65-F5344CB8AC3E}">
        <p14:creationId xmlns:p14="http://schemas.microsoft.com/office/powerpoint/2010/main" val="210854556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ea typeface="MS PGothic" charset="0"/>
              </a:rPr>
              <a:t>Cantor</a:t>
            </a:r>
            <a:r>
              <a:rPr lang="ja-JP" altLang="en-US">
                <a:latin typeface="Arial" charset="0"/>
                <a:ea typeface="MS PGothic" charset="0"/>
              </a:rPr>
              <a:t>’</a:t>
            </a:r>
            <a:r>
              <a:rPr lang="en-US" altLang="ja-JP">
                <a:latin typeface="Arial" charset="0"/>
                <a:ea typeface="MS PGothic" charset="0"/>
              </a:rPr>
              <a:t>s Theorem</a:t>
            </a:r>
            <a:endParaRPr lang="en-US">
              <a:latin typeface="Arial" charset="0"/>
              <a:ea typeface="MS PGothic" charset="0"/>
            </a:endParaRPr>
          </a:p>
        </p:txBody>
      </p:sp>
      <p:sp>
        <p:nvSpPr>
          <p:cNvPr id="4301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EB2DD9-BCD3-F14F-AF90-68115E923D85}" type="datetime1">
              <a:rPr lang="en-US" smtClean="0"/>
              <a:t>11/27/18</a:t>
            </a:fld>
            <a:endParaRPr lang="en-US"/>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07729A-0DB6-2B4F-A3B8-0FDA9F2C667D}" type="slidenum">
              <a:rPr lang="en-US"/>
              <a:pPr/>
              <a:t>300</a:t>
            </a:fld>
            <a:endParaRPr lang="en-US"/>
          </a:p>
        </p:txBody>
      </p:sp>
      <p:sp>
        <p:nvSpPr>
          <p:cNvPr id="43014" name="Text Box 3"/>
          <p:cNvSpPr txBox="1">
            <a:spLocks noChangeArrowheads="1"/>
          </p:cNvSpPr>
          <p:nvPr/>
        </p:nvSpPr>
        <p:spPr bwMode="auto">
          <a:xfrm>
            <a:off x="457200" y="1295400"/>
            <a:ext cx="85344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b="1"/>
              <a:t>Theorem (Cantor).  Let S be any set.  Then |S| &lt; |</a:t>
            </a:r>
            <a:r>
              <a:rPr lang="en-US" sz="1600" b="1">
                <a:latin typeface="Lucida Handwriting" charset="0"/>
              </a:rPr>
              <a:t>P</a:t>
            </a:r>
            <a:r>
              <a:rPr lang="en-US" sz="1600" b="1"/>
              <a:t>(S)|.</a:t>
            </a:r>
          </a:p>
          <a:p>
            <a:r>
              <a:rPr lang="en-US" sz="1600" b="1"/>
              <a:t>Proof.  </a:t>
            </a:r>
          </a:p>
          <a:p>
            <a:r>
              <a:rPr lang="en-US" sz="1600" b="1">
                <a:solidFill>
                  <a:srgbClr val="FF0000"/>
                </a:solidFill>
              </a:rPr>
              <a:t>Case1:</a:t>
            </a:r>
            <a:r>
              <a:rPr lang="en-US" sz="1600" b="1">
                <a:solidFill>
                  <a:srgbClr val="0066FF"/>
                </a:solidFill>
              </a:rPr>
              <a:t>  Suppose S = </a:t>
            </a:r>
            <a:r>
              <a:rPr lang="en-US" sz="1600" b="1" err="1">
                <a:solidFill>
                  <a:srgbClr val="3366FF"/>
                </a:solidFill>
              </a:rPr>
              <a:t>Ø</a:t>
            </a:r>
            <a:r>
              <a:rPr lang="en-US" sz="1600" b="1">
                <a:solidFill>
                  <a:srgbClr val="3366FF"/>
                </a:solidFill>
                <a:sym typeface="Symbol" charset="0"/>
              </a:rPr>
              <a:t>. Then </a:t>
            </a:r>
            <a:r>
              <a:rPr lang="en-US" sz="1600" b="1">
                <a:solidFill>
                  <a:srgbClr val="3366FF"/>
                </a:solidFill>
                <a:latin typeface="Lucida Handwriting" charset="0"/>
              </a:rPr>
              <a:t>P</a:t>
            </a:r>
            <a:r>
              <a:rPr lang="en-US" sz="1600" b="1">
                <a:solidFill>
                  <a:srgbClr val="3366FF"/>
                </a:solidFill>
              </a:rPr>
              <a:t>(S) = {</a:t>
            </a:r>
            <a:r>
              <a:rPr lang="en-US" sz="1600" b="1" err="1">
                <a:solidFill>
                  <a:srgbClr val="3366FF"/>
                </a:solidFill>
              </a:rPr>
              <a:t>Ø</a:t>
            </a:r>
            <a:r>
              <a:rPr lang="en-US" sz="1600" b="1">
                <a:solidFill>
                  <a:srgbClr val="3366FF"/>
                </a:solidFill>
              </a:rPr>
              <a:t>}</a:t>
            </a:r>
            <a:r>
              <a:rPr lang="en-US" sz="1600" b="1">
                <a:solidFill>
                  <a:srgbClr val="0066FF"/>
                </a:solidFill>
              </a:rPr>
              <a:t>. Since |S| = 0 and |</a:t>
            </a:r>
            <a:r>
              <a:rPr lang="en-US" sz="1600" b="1">
                <a:solidFill>
                  <a:srgbClr val="0066FF"/>
                </a:solidFill>
                <a:latin typeface="Lucida Handwriting" charset="0"/>
              </a:rPr>
              <a:t>P</a:t>
            </a:r>
            <a:r>
              <a:rPr lang="en-US" sz="1600" b="1">
                <a:solidFill>
                  <a:srgbClr val="0066FF"/>
                </a:solidFill>
              </a:rPr>
              <a:t>(S)| = 1, the result holds.</a:t>
            </a:r>
          </a:p>
          <a:p>
            <a:r>
              <a:rPr lang="en-US" sz="1600" b="1">
                <a:solidFill>
                  <a:srgbClr val="FF0000"/>
                </a:solidFill>
              </a:rPr>
              <a:t>Case2:</a:t>
            </a:r>
            <a:r>
              <a:rPr lang="en-US" sz="1600" b="1">
                <a:solidFill>
                  <a:srgbClr val="0066FF"/>
                </a:solidFill>
              </a:rPr>
              <a:t>  Assume S </a:t>
            </a:r>
            <a:r>
              <a:rPr lang="en-US" sz="1600" b="1">
                <a:solidFill>
                  <a:srgbClr val="0066FF"/>
                </a:solidFill>
                <a:sym typeface="Symbol" charset="0"/>
              </a:rPr>
              <a:t> </a:t>
            </a:r>
            <a:r>
              <a:rPr lang="en-US" sz="1600" b="1" err="1">
                <a:solidFill>
                  <a:srgbClr val="3366FF"/>
                </a:solidFill>
              </a:rPr>
              <a:t>Ø</a:t>
            </a:r>
            <a:r>
              <a:rPr lang="en-US" sz="1600" b="1">
                <a:solidFill>
                  <a:srgbClr val="0066FF"/>
                </a:solidFill>
                <a:sym typeface="Symbol" charset="0"/>
              </a:rPr>
              <a:t>. </a:t>
            </a:r>
          </a:p>
          <a:p>
            <a:r>
              <a:rPr lang="en-US" sz="1600" b="1">
                <a:solidFill>
                  <a:srgbClr val="FF0000"/>
                </a:solidFill>
                <a:sym typeface="Symbol" charset="0"/>
              </a:rPr>
              <a:t>(a)</a:t>
            </a:r>
            <a:r>
              <a:rPr lang="en-US" sz="1600" b="1">
                <a:solidFill>
                  <a:srgbClr val="0066FF"/>
                </a:solidFill>
                <a:sym typeface="Symbol" charset="0"/>
              </a:rPr>
              <a:t>  </a:t>
            </a:r>
            <a:r>
              <a:rPr lang="en-US" sz="1600" b="1">
                <a:solidFill>
                  <a:srgbClr val="0066FF"/>
                </a:solidFill>
              </a:rPr>
              <a:t>First we show that </a:t>
            </a:r>
            <a:r>
              <a:rPr lang="en-US" sz="1600" b="1">
                <a:solidFill>
                  <a:srgbClr val="FF0000"/>
                </a:solidFill>
              </a:rPr>
              <a:t>|S| </a:t>
            </a:r>
            <a:r>
              <a:rPr lang="en-US" sz="1600" b="1">
                <a:solidFill>
                  <a:srgbClr val="FF0000"/>
                </a:solidFill>
                <a:sym typeface="Symbol" charset="0"/>
              </a:rPr>
              <a:t> </a:t>
            </a:r>
            <a:r>
              <a:rPr lang="en-US" sz="1600" b="1">
                <a:solidFill>
                  <a:srgbClr val="FF0000"/>
                </a:solidFill>
              </a:rPr>
              <a:t>|</a:t>
            </a:r>
            <a:r>
              <a:rPr lang="en-US" sz="1600" b="1">
                <a:solidFill>
                  <a:srgbClr val="FF0000"/>
                </a:solidFill>
                <a:latin typeface="Lucida Handwriting" charset="0"/>
              </a:rPr>
              <a:t>P</a:t>
            </a:r>
            <a:r>
              <a:rPr lang="en-US" sz="1600" b="1">
                <a:solidFill>
                  <a:srgbClr val="FF0000"/>
                </a:solidFill>
              </a:rPr>
              <a:t>(S)|.</a:t>
            </a:r>
            <a:br>
              <a:rPr lang="en-US" sz="1600" b="1">
                <a:solidFill>
                  <a:srgbClr val="FF0000"/>
                </a:solidFill>
              </a:rPr>
            </a:br>
            <a:r>
              <a:rPr lang="en-US" sz="1600" b="1">
                <a:solidFill>
                  <a:srgbClr val="0066FF"/>
                </a:solidFill>
              </a:rPr>
              <a:t>To show this we must find an injection, f, from S to </a:t>
            </a:r>
            <a:r>
              <a:rPr lang="en-US" sz="1600" b="1">
                <a:solidFill>
                  <a:srgbClr val="0066FF"/>
                </a:solidFill>
                <a:latin typeface="Lucida Handwriting" charset="0"/>
              </a:rPr>
              <a:t>P</a:t>
            </a:r>
            <a:r>
              <a:rPr lang="en-US" sz="1600" b="1">
                <a:solidFill>
                  <a:srgbClr val="0066FF"/>
                </a:solidFill>
              </a:rPr>
              <a:t>(S).  </a:t>
            </a:r>
            <a:br>
              <a:rPr lang="en-US" sz="1600" b="1">
                <a:solidFill>
                  <a:srgbClr val="0066FF"/>
                </a:solidFill>
              </a:rPr>
            </a:br>
            <a:r>
              <a:rPr lang="en-US" sz="1600" b="1">
                <a:solidFill>
                  <a:srgbClr val="0066FF"/>
                </a:solidFill>
              </a:rPr>
              <a:t>Consider f(x) = {x}.  Clearly, f(x) </a:t>
            </a:r>
            <a:r>
              <a:rPr lang="en-US" sz="1600" b="1">
                <a:solidFill>
                  <a:srgbClr val="0066FF"/>
                </a:solidFill>
                <a:sym typeface="Symbol" charset="0"/>
              </a:rPr>
              <a:t> </a:t>
            </a:r>
            <a:r>
              <a:rPr lang="en-US" sz="1600" b="1">
                <a:solidFill>
                  <a:srgbClr val="0066FF"/>
                </a:solidFill>
                <a:latin typeface="Lucida Handwriting" charset="0"/>
              </a:rPr>
              <a:t>P</a:t>
            </a:r>
            <a:r>
              <a:rPr lang="en-US" sz="1600" b="1">
                <a:solidFill>
                  <a:srgbClr val="0066FF"/>
                </a:solidFill>
              </a:rPr>
              <a:t>(S) for all x </a:t>
            </a:r>
            <a:r>
              <a:rPr lang="en-US" sz="1600" b="1">
                <a:solidFill>
                  <a:srgbClr val="0066FF"/>
                </a:solidFill>
                <a:sym typeface="Symbol" charset="0"/>
              </a:rPr>
              <a:t>S. </a:t>
            </a:r>
            <a:br>
              <a:rPr lang="en-US" sz="1600" b="1">
                <a:solidFill>
                  <a:srgbClr val="0066FF"/>
                </a:solidFill>
                <a:sym typeface="Symbol" charset="0"/>
              </a:rPr>
            </a:br>
            <a:r>
              <a:rPr lang="en-US" sz="1600" b="1">
                <a:solidFill>
                  <a:srgbClr val="0066FF"/>
                </a:solidFill>
                <a:sym typeface="Symbol" charset="0"/>
              </a:rPr>
              <a:t>Furthermore,</a:t>
            </a:r>
            <a:r>
              <a:rPr lang="en-US" sz="1600" b="1">
                <a:solidFill>
                  <a:srgbClr val="0066FF"/>
                </a:solidFill>
              </a:rPr>
              <a:t> if x </a:t>
            </a:r>
            <a:r>
              <a:rPr lang="en-US" sz="1600" b="1">
                <a:solidFill>
                  <a:srgbClr val="0066FF"/>
                </a:solidFill>
                <a:sym typeface="Symbol" charset="0"/>
              </a:rPr>
              <a:t> y, then f(x) = {x}  {y} = f(y). </a:t>
            </a:r>
            <a:br>
              <a:rPr lang="en-US" sz="1600" b="1">
                <a:solidFill>
                  <a:srgbClr val="0066FF"/>
                </a:solidFill>
                <a:sym typeface="Symbol" charset="0"/>
              </a:rPr>
            </a:br>
            <a:r>
              <a:rPr lang="en-US" sz="1600" b="1">
                <a:solidFill>
                  <a:srgbClr val="0066FF"/>
                </a:solidFill>
                <a:sym typeface="Symbol" charset="0"/>
              </a:rPr>
              <a:t>Thus f is the desired function and we may conclude that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a:t>
            </a:r>
          </a:p>
          <a:p>
            <a:r>
              <a:rPr lang="en-US" sz="1600" b="1">
                <a:solidFill>
                  <a:srgbClr val="FF0000"/>
                </a:solidFill>
              </a:rPr>
              <a:t>(b)</a:t>
            </a:r>
            <a:r>
              <a:rPr lang="en-US" sz="1600" b="1">
                <a:solidFill>
                  <a:srgbClr val="0066FF"/>
                </a:solidFill>
              </a:rPr>
              <a:t> Next we wish to show |S| </a:t>
            </a:r>
            <a:r>
              <a:rPr lang="en-US" sz="1600" b="1">
                <a:solidFill>
                  <a:srgbClr val="0066FF"/>
                </a:solidFill>
                <a:sym typeface="Symbol" charset="0"/>
              </a:rPr>
              <a:t></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We do this by contradiction.</a:t>
            </a:r>
            <a:br>
              <a:rPr lang="en-US" sz="1600" b="1">
                <a:solidFill>
                  <a:srgbClr val="0066FF"/>
                </a:solidFill>
              </a:rPr>
            </a:br>
            <a:r>
              <a:rPr lang="en-US" sz="1600" b="1">
                <a:solidFill>
                  <a:srgbClr val="0066FF"/>
                </a:solidFill>
              </a:rPr>
              <a:t>Assume |S|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then by definition of equality of cardinal numbers, there is a function, f, that is 1-1 and onto from S to </a:t>
            </a:r>
            <a:r>
              <a:rPr lang="en-US" sz="1600" b="1">
                <a:solidFill>
                  <a:srgbClr val="0066FF"/>
                </a:solidFill>
                <a:latin typeface="Lucida Handwriting" charset="0"/>
              </a:rPr>
              <a:t>P</a:t>
            </a:r>
            <a:r>
              <a:rPr lang="en-US" sz="1600" b="1">
                <a:solidFill>
                  <a:srgbClr val="0066FF"/>
                </a:solidFill>
              </a:rPr>
              <a:t>(S).</a:t>
            </a:r>
            <a:br>
              <a:rPr lang="en-US" sz="1600" b="1">
                <a:solidFill>
                  <a:srgbClr val="0066FF"/>
                </a:solidFill>
              </a:rPr>
            </a:br>
            <a:r>
              <a:rPr lang="en-US" sz="1600" b="1">
                <a:solidFill>
                  <a:srgbClr val="0066FF"/>
                </a:solidFill>
              </a:rPr>
              <a:t>Define Z = { x </a:t>
            </a:r>
            <a:r>
              <a:rPr lang="en-US" sz="1600" b="1">
                <a:solidFill>
                  <a:srgbClr val="0066FF"/>
                </a:solidFill>
                <a:sym typeface="Symbol" charset="0"/>
              </a:rPr>
              <a:t> S | x  f(x) }. Clearly, Z is a subset (possibly empty) of S.</a:t>
            </a:r>
            <a:br>
              <a:rPr lang="en-US" sz="1600" b="1">
                <a:solidFill>
                  <a:srgbClr val="0066FF"/>
                </a:solidFill>
                <a:sym typeface="Symbol" charset="0"/>
              </a:rPr>
            </a:br>
            <a:r>
              <a:rPr lang="en-US" sz="1600" b="1">
                <a:solidFill>
                  <a:srgbClr val="0066FF"/>
                </a:solidFill>
                <a:sym typeface="Symbol" charset="0"/>
              </a:rPr>
              <a:t>Therefore there is a y  S such that f(y) = Z.  This follows from our assumption that f is onto </a:t>
            </a:r>
            <a:r>
              <a:rPr lang="en-US" sz="1600" b="1">
                <a:solidFill>
                  <a:srgbClr val="0066FF"/>
                </a:solidFill>
                <a:latin typeface="Lucida Handwriting" charset="0"/>
              </a:rPr>
              <a:t>P</a:t>
            </a:r>
            <a:r>
              <a:rPr lang="en-US" sz="1600" b="1">
                <a:solidFill>
                  <a:srgbClr val="0066FF"/>
                </a:solidFill>
              </a:rPr>
              <a:t>(S).  Then either y </a:t>
            </a:r>
            <a:r>
              <a:rPr lang="en-US" sz="1600" b="1">
                <a:solidFill>
                  <a:srgbClr val="0066FF"/>
                </a:solidFill>
                <a:sym typeface="Symbol" charset="0"/>
              </a:rPr>
              <a:t> Z or y  Z.</a:t>
            </a:r>
            <a:br>
              <a:rPr lang="en-US" sz="1600" b="1">
                <a:solidFill>
                  <a:srgbClr val="0066FF"/>
                </a:solidFill>
                <a:sym typeface="Symbol" charset="0"/>
              </a:rPr>
            </a:br>
            <a:r>
              <a:rPr lang="en-US" sz="1600" b="1">
                <a:solidFill>
                  <a:srgbClr val="FF0000"/>
                </a:solidFill>
                <a:sym typeface="Symbol" charset="0"/>
              </a:rPr>
              <a:t>(b.1)  Suppose </a:t>
            </a:r>
            <a:r>
              <a:rPr lang="en-US" sz="1600" b="1">
                <a:solidFill>
                  <a:srgbClr val="FF0000"/>
                </a:solidFill>
              </a:rPr>
              <a:t>y </a:t>
            </a:r>
            <a:r>
              <a:rPr lang="en-US" sz="1600" b="1">
                <a:solidFill>
                  <a:srgbClr val="FF0000"/>
                </a:solidFill>
                <a:sym typeface="Symbol" charset="0"/>
              </a:rPr>
              <a:t> Z</a:t>
            </a:r>
            <a:r>
              <a:rPr lang="en-US" sz="1600" b="1">
                <a:solidFill>
                  <a:srgbClr val="0066FF"/>
                </a:solidFill>
                <a:sym typeface="Symbol" charset="0"/>
              </a:rPr>
              <a:t> , then by definition of Z, y  f(y) = Z; a contradiction.</a:t>
            </a:r>
            <a:br>
              <a:rPr lang="en-US" sz="1600" b="1">
                <a:solidFill>
                  <a:srgbClr val="0066FF"/>
                </a:solidFill>
                <a:sym typeface="Symbol" charset="0"/>
              </a:rPr>
            </a:br>
            <a:r>
              <a:rPr lang="en-US" sz="1600" b="1">
                <a:solidFill>
                  <a:srgbClr val="FF0000"/>
                </a:solidFill>
                <a:sym typeface="Symbol" charset="0"/>
              </a:rPr>
              <a:t>(b.2)  Suppose y  Z, </a:t>
            </a:r>
            <a:r>
              <a:rPr lang="en-US" sz="1600" b="1">
                <a:solidFill>
                  <a:srgbClr val="0066FF"/>
                </a:solidFill>
                <a:sym typeface="Symbol" charset="0"/>
              </a:rPr>
              <a:t>then by definition of Z, y  f(y) = Z; a contradiction.</a:t>
            </a:r>
            <a:br>
              <a:rPr lang="en-US" sz="1600" b="1">
                <a:solidFill>
                  <a:srgbClr val="0066FF"/>
                </a:solidFill>
                <a:sym typeface="Symbol" charset="0"/>
              </a:rPr>
            </a:br>
            <a:r>
              <a:rPr lang="en-US" sz="1600" b="1">
                <a:solidFill>
                  <a:srgbClr val="0066FF"/>
                </a:solidFill>
                <a:sym typeface="Symbol" charset="0"/>
              </a:rPr>
              <a:t>Since the existence of f led to this logical absurdity, we must conclude that f cannot exist and thus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is false. This establishes (b).</a:t>
            </a:r>
          </a:p>
          <a:p>
            <a:r>
              <a:rPr lang="en-US" sz="1600" b="1">
                <a:solidFill>
                  <a:srgbClr val="0066FF"/>
                </a:solidFill>
              </a:rPr>
              <a:t>             </a:t>
            </a:r>
            <a:r>
              <a:rPr lang="en-US" sz="1600" b="1">
                <a:solidFill>
                  <a:srgbClr val="FF0000"/>
                </a:solidFill>
              </a:rPr>
              <a:t>(a) and (b) together imply</a:t>
            </a:r>
            <a:r>
              <a:rPr lang="en-US" sz="1600" b="1">
                <a:solidFill>
                  <a:srgbClr val="0066FF"/>
                </a:solidFill>
              </a:rPr>
              <a:t> </a:t>
            </a:r>
            <a:r>
              <a:rPr lang="en-US" sz="1600" b="1"/>
              <a:t>|S| &lt; |</a:t>
            </a:r>
            <a:r>
              <a:rPr lang="en-US" sz="1600" b="1">
                <a:latin typeface="Lucida Handwriting" charset="0"/>
              </a:rPr>
              <a:t>P</a:t>
            </a:r>
            <a:r>
              <a:rPr lang="en-US" sz="1600" b="1"/>
              <a:t>(S)|.</a:t>
            </a:r>
          </a:p>
          <a:p>
            <a:endParaRPr lang="en-US" sz="1600" b="1"/>
          </a:p>
        </p:txBody>
      </p:sp>
    </p:spTree>
    <p:extLst>
      <p:ext uri="{BB962C8B-B14F-4D97-AF65-F5344CB8AC3E}">
        <p14:creationId xmlns:p14="http://schemas.microsoft.com/office/powerpoint/2010/main" val="9412045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ea typeface="MS PGothic" charset="0"/>
              </a:rPr>
              <a:t>Corollaries</a:t>
            </a:r>
          </a:p>
        </p:txBody>
      </p:sp>
      <p:sp>
        <p:nvSpPr>
          <p:cNvPr id="44035" name="Rectangle 3"/>
          <p:cNvSpPr>
            <a:spLocks noGrp="1" noChangeArrowheads="1"/>
          </p:cNvSpPr>
          <p:nvPr>
            <p:ph idx="1"/>
          </p:nvPr>
        </p:nvSpPr>
        <p:spPr>
          <a:xfrm>
            <a:off x="457200" y="1600200"/>
            <a:ext cx="7848600" cy="4572000"/>
          </a:xfrm>
        </p:spPr>
        <p:txBody>
          <a:bodyPr/>
          <a:lstStyle/>
          <a:p>
            <a:pPr marL="533400" indent="-533400" eaLnBrk="1" hangingPunct="1">
              <a:lnSpc>
                <a:spcPct val="90000"/>
              </a:lnSpc>
            </a:pPr>
            <a:r>
              <a:rPr lang="en-US" sz="2400" dirty="0">
                <a:latin typeface="Arial" charset="0"/>
                <a:ea typeface="MS PGothic" charset="0"/>
              </a:rPr>
              <a:t>If </a:t>
            </a:r>
            <a:r>
              <a:rPr lang="en-US" sz="2400" b="1" dirty="0">
                <a:latin typeface="Arial" charset="0"/>
                <a:ea typeface="MS PGothic" charset="0"/>
              </a:rPr>
              <a:t>|S| =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 N  </a:t>
            </a:r>
            <a:r>
              <a:rPr lang="en-US" sz="2400" b="1" dirty="0">
                <a:latin typeface="Arial" charset="0"/>
                <a:ea typeface="MS PGothic" charset="0"/>
              </a:rPr>
              <a:t>|</a:t>
            </a:r>
            <a:r>
              <a:rPr lang="en-US" sz="2400" dirty="0">
                <a:latin typeface="Arial" charset="0"/>
                <a:ea typeface="MS PGothic" charset="0"/>
              </a:rPr>
              <a:t>, then </a:t>
            </a:r>
            <a:r>
              <a:rPr lang="en-US" sz="2400" b="1" dirty="0">
                <a:latin typeface="Arial" charset="0"/>
                <a:ea typeface="MS PGothic" charset="0"/>
              </a:rPr>
              <a:t>|</a:t>
            </a:r>
            <a:r>
              <a:rPr lang="en-US" sz="2400" b="1" dirty="0">
                <a:latin typeface="Lucida Handwriting" charset="0"/>
                <a:ea typeface="MS PGothic" charset="0"/>
              </a:rPr>
              <a:t>P</a:t>
            </a:r>
            <a:r>
              <a:rPr lang="en-US" sz="2400" b="1" dirty="0">
                <a:latin typeface="Arial" charset="0"/>
                <a:ea typeface="MS PGothic" charset="0"/>
              </a:rPr>
              <a:t>(S)| &gt;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 N  </a:t>
            </a:r>
            <a:r>
              <a:rPr lang="en-US" sz="2400" b="1" dirty="0">
                <a:latin typeface="Arial" charset="0"/>
                <a:ea typeface="MS PGothic" charset="0"/>
              </a:rPr>
              <a:t>| =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1800" b="1" baseline="-25000" dirty="0">
                <a:latin typeface="Arial" charset="0"/>
                <a:ea typeface="MS PGothic" charset="0"/>
              </a:rPr>
              <a:t> </a:t>
            </a:r>
            <a:r>
              <a:rPr lang="en-US" sz="2400" dirty="0">
                <a:latin typeface="Arial" charset="0"/>
                <a:ea typeface="MS PGothic" charset="0"/>
              </a:rPr>
              <a:t>.</a:t>
            </a:r>
          </a:p>
          <a:p>
            <a:pPr marL="533400" indent="-533400" eaLnBrk="1" hangingPunct="1">
              <a:lnSpc>
                <a:spcPct val="90000"/>
              </a:lnSpc>
            </a:pPr>
            <a:endParaRPr lang="en-US" sz="2400" dirty="0">
              <a:latin typeface="Arial" charset="0"/>
              <a:ea typeface="MS PGothic" charset="0"/>
            </a:endParaRPr>
          </a:p>
          <a:p>
            <a:pPr marL="533400" indent="-533400" eaLnBrk="1" hangingPunct="1">
              <a:lnSpc>
                <a:spcPct val="90000"/>
              </a:lnSpc>
            </a:pPr>
            <a:r>
              <a:rPr lang="en-US" sz="2400" dirty="0">
                <a:latin typeface="Arial" charset="0"/>
                <a:ea typeface="MS PGothic" charset="0"/>
              </a:rPr>
              <a:t>There are sets whose cardinalities are greater than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2400" dirty="0">
                <a:latin typeface="Arial" charset="0"/>
                <a:ea typeface="MS PGothic" charset="0"/>
              </a:rPr>
              <a:t>. These sets are </a:t>
            </a:r>
            <a:r>
              <a:rPr lang="en-US" sz="2400" dirty="0" err="1">
                <a:latin typeface="Arial" charset="0"/>
                <a:ea typeface="MS PGothic" charset="0"/>
              </a:rPr>
              <a:t>uncountably</a:t>
            </a:r>
            <a:r>
              <a:rPr lang="en-US" sz="2400" dirty="0">
                <a:latin typeface="Arial" charset="0"/>
                <a:ea typeface="MS PGothic" charset="0"/>
              </a:rPr>
              <a:t> infinite, whereas those that correspond to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N</a:t>
            </a:r>
            <a:r>
              <a:rPr lang="en-US" sz="2400" dirty="0">
                <a:latin typeface="Arial" charset="0"/>
                <a:ea typeface="MS PGothic" charset="0"/>
              </a:rPr>
              <a:t> are countably infinite. </a:t>
            </a:r>
          </a:p>
          <a:p>
            <a:pPr marL="533400" indent="-533400" eaLnBrk="1" hangingPunct="1">
              <a:lnSpc>
                <a:spcPct val="90000"/>
              </a:lnSpc>
            </a:pPr>
            <a:r>
              <a:rPr lang="en-US" sz="2400" dirty="0">
                <a:latin typeface="Arial" charset="0"/>
                <a:ea typeface="MS PGothic" charset="0"/>
              </a:rPr>
              <a:t>Note that a set can be countable and yet there is no effective way to describe its correspondence with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N </a:t>
            </a:r>
            <a:r>
              <a:rPr lang="en-US" sz="2400" dirty="0">
                <a:latin typeface="Arial" charset="0"/>
                <a:ea typeface="MS PGothic" charset="0"/>
              </a:rPr>
              <a:t>. Look back and you will see that the definition just says that an injective function exists, not that this function is actually computable.</a:t>
            </a:r>
          </a:p>
        </p:txBody>
      </p:sp>
      <p:sp>
        <p:nvSpPr>
          <p:cNvPr id="440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373FB1B-2E3B-624D-9FAE-069778EB660A}" type="datetime1">
              <a:rPr lang="en-US" smtClean="0"/>
              <a:t>11/27/18</a:t>
            </a:fld>
            <a:endParaRPr lang="en-US"/>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CFD916-530A-5947-B7DA-06A3F2481B46}" type="slidenum">
              <a:rPr lang="en-US"/>
              <a:pPr/>
              <a:t>301</a:t>
            </a:fld>
            <a:endParaRPr lang="en-US"/>
          </a:p>
        </p:txBody>
      </p:sp>
    </p:spTree>
    <p:extLst>
      <p:ext uri="{BB962C8B-B14F-4D97-AF65-F5344CB8AC3E}">
        <p14:creationId xmlns:p14="http://schemas.microsoft.com/office/powerpoint/2010/main" val="174384148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latin typeface="Arial" charset="0"/>
                <a:ea typeface="MS PGothic" charset="0"/>
              </a:rPr>
              <a:t>Cardinalities of </a:t>
            </a:r>
            <a:r>
              <a:rPr lang="en-US" altLang="ja-JP" i="1" dirty="0">
                <a:latin typeface="Cambria Math" panose="02040503050406030204" pitchFamily="18" charset="0"/>
                <a:ea typeface="Cambria Math" panose="02040503050406030204" pitchFamily="18" charset="0"/>
                <a:sym typeface="Symbol" panose="05050102010706020507" pitchFamily="18" charset="2"/>
              </a:rPr>
              <a:t>Z</a:t>
            </a:r>
            <a:r>
              <a:rPr lang="en-US" dirty="0">
                <a:latin typeface="Arial" charset="0"/>
                <a:ea typeface="MS PGothic" charset="0"/>
              </a:rPr>
              <a:t> and </a:t>
            </a:r>
            <a:r>
              <a:rPr lang="en-US" altLang="ja-JP" i="1" dirty="0">
                <a:latin typeface="Cambria Math" panose="02040503050406030204" pitchFamily="18" charset="0"/>
                <a:ea typeface="Cambria Math" panose="02040503050406030204" pitchFamily="18" charset="0"/>
                <a:sym typeface="Symbol" panose="05050102010706020507" pitchFamily="18" charset="2"/>
              </a:rPr>
              <a:t>Q </a:t>
            </a:r>
            <a:endParaRPr lang="en-US" i="1" dirty="0">
              <a:latin typeface="Arial" charset="0"/>
              <a:ea typeface="MS PGothic" charset="0"/>
            </a:endParaRPr>
          </a:p>
        </p:txBody>
      </p:sp>
      <p:sp>
        <p:nvSpPr>
          <p:cNvPr id="45059" name="Rectangle 3"/>
          <p:cNvSpPr>
            <a:spLocks noGrp="1" noChangeArrowheads="1"/>
          </p:cNvSpPr>
          <p:nvPr>
            <p:ph idx="1"/>
          </p:nvPr>
        </p:nvSpPr>
        <p:spPr>
          <a:xfrm>
            <a:off x="457200" y="1600200"/>
            <a:ext cx="7848600" cy="4572000"/>
          </a:xfrm>
        </p:spPr>
        <p:txBody>
          <a:bodyPr/>
          <a:lstStyle/>
          <a:p>
            <a:pPr marL="533400" indent="-533400" eaLnBrk="1" hangingPunct="1">
              <a:buFontTx/>
              <a:buAutoNum type="arabicPeriod"/>
            </a:pPr>
            <a:r>
              <a:rPr lang="en-US" sz="2000" dirty="0">
                <a:latin typeface="Arial" charset="0"/>
                <a:ea typeface="MS PGothic" charset="0"/>
              </a:rPr>
              <a:t>We show that </a:t>
            </a: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a:t>
            </a:r>
            <a:br>
              <a:rPr lang="en-US" sz="2000" dirty="0">
                <a:latin typeface="Arial" charset="0"/>
                <a:ea typeface="MS PGothic" charset="0"/>
              </a:rPr>
            </a:b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 Define </a:t>
            </a:r>
            <a:r>
              <a:rPr lang="en-US" sz="2000" b="1" dirty="0">
                <a:latin typeface="Arial" charset="0"/>
                <a:ea typeface="MS PGothic" charset="0"/>
              </a:rPr>
              <a:t>g: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b="1" dirty="0">
                <a:latin typeface="Forte" charset="0"/>
                <a:ea typeface="MS PGothic" charset="0"/>
              </a:rPr>
              <a:t> </a:t>
            </a:r>
            <a:r>
              <a:rPr lang="en-US" sz="2000" b="1" dirty="0">
                <a:latin typeface="Forte" charset="0"/>
                <a:ea typeface="MS PGothic" charset="0"/>
                <a:sym typeface="Symbol" charset="0"/>
              </a:rPr>
              <a:t> </a:t>
            </a:r>
            <a:r>
              <a:rPr lang="en-US" sz="2000" b="1" i="1" dirty="0">
                <a:latin typeface="Cambria Math" panose="02040503050406030204" pitchFamily="18" charset="0"/>
                <a:ea typeface="Cambria Math" panose="02040503050406030204" pitchFamily="18" charset="0"/>
              </a:rPr>
              <a:t>Z</a:t>
            </a:r>
            <a:r>
              <a:rPr lang="en-US" sz="2000" b="1" dirty="0">
                <a:latin typeface="Forte" charset="0"/>
                <a:ea typeface="MS PGothic" charset="0"/>
              </a:rPr>
              <a:t> </a:t>
            </a:r>
            <a:r>
              <a:rPr lang="en-US" sz="2000" dirty="0">
                <a:latin typeface="Arial" charset="0"/>
                <a:ea typeface="MS PGothic" charset="0"/>
              </a:rPr>
              <a:t>as follows: </a:t>
            </a:r>
            <a:r>
              <a:rPr lang="en-US" sz="2000" b="1" dirty="0">
                <a:latin typeface="Arial" charset="0"/>
                <a:ea typeface="MS PGothic" charset="0"/>
              </a:rPr>
              <a:t>g(</a:t>
            </a:r>
            <a:r>
              <a:rPr lang="en-US" sz="2000" b="1" dirty="0" err="1">
                <a:latin typeface="Arial" charset="0"/>
                <a:ea typeface="MS PGothic" charset="0"/>
              </a:rPr>
              <a:t>i</a:t>
            </a:r>
            <a:r>
              <a:rPr lang="en-US" sz="2000" b="1" dirty="0">
                <a:latin typeface="Arial" charset="0"/>
                <a:ea typeface="MS PGothic" charset="0"/>
              </a:rPr>
              <a:t>) = </a:t>
            </a:r>
            <a:r>
              <a:rPr lang="en-US" sz="2000" b="1" dirty="0" err="1">
                <a:latin typeface="Arial" charset="0"/>
                <a:ea typeface="MS PGothic" charset="0"/>
              </a:rPr>
              <a:t>i</a:t>
            </a:r>
            <a:r>
              <a:rPr lang="en-US" sz="2000" b="1" dirty="0">
                <a:latin typeface="Arial" charset="0"/>
                <a:ea typeface="MS PGothic" charset="0"/>
              </a:rPr>
              <a:t> </a:t>
            </a:r>
            <a:br>
              <a:rPr lang="en-US" sz="2000" b="1" dirty="0">
                <a:latin typeface="Arial" charset="0"/>
                <a:ea typeface="MS PGothic" charset="0"/>
              </a:rPr>
            </a:br>
            <a:r>
              <a:rPr lang="en-US" sz="2000" b="1" dirty="0">
                <a:latin typeface="Arial" charset="0"/>
                <a:ea typeface="MS PGothic" charset="0"/>
              </a:rPr>
              <a:t>|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 Define  </a:t>
            </a:r>
            <a:r>
              <a:rPr lang="en-US" sz="2000" b="1" dirty="0">
                <a:latin typeface="Arial" charset="0"/>
                <a:ea typeface="MS PGothic" charset="0"/>
              </a:rPr>
              <a:t>f: </a:t>
            </a:r>
            <a:r>
              <a:rPr lang="en-US" sz="2000" b="1" i="1" dirty="0">
                <a:latin typeface="Cambria Math" panose="02040503050406030204" pitchFamily="18" charset="0"/>
                <a:ea typeface="Cambria Math" panose="02040503050406030204" pitchFamily="18" charset="0"/>
              </a:rPr>
              <a:t>Z</a:t>
            </a:r>
            <a:r>
              <a:rPr lang="en-US" sz="2000" b="1" dirty="0">
                <a:latin typeface="Forte" charset="0"/>
                <a:ea typeface="MS PGothic" charset="0"/>
              </a:rPr>
              <a:t> </a:t>
            </a:r>
            <a:r>
              <a:rPr lang="en-US" sz="2000" b="1" dirty="0">
                <a:latin typeface="Forte" charset="0"/>
                <a:ea typeface="MS PGothic" charset="0"/>
                <a:sym typeface="Symbol" charset="0"/>
              </a:rPr>
              <a:t> </a:t>
            </a:r>
            <a:r>
              <a:rPr lang="en-US" sz="2000" b="1" i="1" dirty="0">
                <a:latin typeface="Cambria Math" panose="02040503050406030204" pitchFamily="18" charset="0"/>
                <a:ea typeface="Cambria Math" panose="02040503050406030204" pitchFamily="18" charset="0"/>
              </a:rPr>
              <a:t>N</a:t>
            </a:r>
            <a:r>
              <a:rPr lang="en-US" sz="2000" b="1" dirty="0">
                <a:latin typeface="Forte" charset="0"/>
                <a:ea typeface="MS PGothic" charset="0"/>
              </a:rPr>
              <a:t> </a:t>
            </a:r>
            <a:r>
              <a:rPr lang="en-US" sz="2000" dirty="0">
                <a:latin typeface="Arial" charset="0"/>
                <a:ea typeface="MS PGothic" charset="0"/>
              </a:rPr>
              <a:t>as follows: </a:t>
            </a: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r>
              <a:rPr lang="en-US" sz="2000" dirty="0">
                <a:latin typeface="Arial" charset="0"/>
                <a:ea typeface="MS PGothic" charset="0"/>
              </a:rPr>
              <a:t>To show </a:t>
            </a:r>
            <a:r>
              <a:rPr lang="en-US" sz="2000" b="1" dirty="0">
                <a:latin typeface="Arial" charset="0"/>
                <a:ea typeface="MS PGothic" charset="0"/>
              </a:rPr>
              <a:t>|</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dirty="0">
                <a:latin typeface="Forte" charset="0"/>
                <a:ea typeface="MS PGothic" charset="0"/>
              </a:rPr>
              <a:t> </a:t>
            </a:r>
            <a:r>
              <a:rPr lang="en-US" sz="2000" b="1" dirty="0">
                <a:latin typeface="Arial" charset="0"/>
                <a:ea typeface="MS PGothic" charset="0"/>
              </a:rPr>
              <a:t>| = |</a:t>
            </a:r>
            <a:r>
              <a:rPr lang="en-US" sz="2000" b="1" dirty="0">
                <a:latin typeface="Forte" charset="0"/>
                <a:ea typeface="MS PGothic" charset="0"/>
              </a:rPr>
              <a:t> </a:t>
            </a:r>
            <a:r>
              <a:rPr lang="en-US" sz="2000" b="1" i="1" dirty="0">
                <a:latin typeface="Cambria Math" panose="02040503050406030204" pitchFamily="18" charset="0"/>
                <a:ea typeface="Cambria Math" panose="02040503050406030204" pitchFamily="18" charset="0"/>
              </a:rPr>
              <a:t>Q</a:t>
            </a:r>
            <a:r>
              <a:rPr lang="en-US" sz="2000" b="1" dirty="0">
                <a:latin typeface="Forte" charset="0"/>
                <a:ea typeface="MS PGothic" charset="0"/>
              </a:rPr>
              <a:t> </a:t>
            </a:r>
            <a:r>
              <a:rPr lang="en-US" sz="2000" b="1" dirty="0">
                <a:latin typeface="Arial" charset="0"/>
                <a:ea typeface="MS PGothic" charset="0"/>
              </a:rPr>
              <a:t>| </a:t>
            </a:r>
            <a:r>
              <a:rPr lang="en-US" sz="2000" dirty="0">
                <a:latin typeface="Arial" charset="0"/>
                <a:ea typeface="MS PGothic" charset="0"/>
              </a:rPr>
              <a:t>we develop the proof in two steps:</a:t>
            </a:r>
            <a:br>
              <a:rPr lang="en-US" sz="2000" dirty="0">
                <a:latin typeface="Arial" charset="0"/>
                <a:ea typeface="MS PGothic" charset="0"/>
              </a:rPr>
            </a:br>
            <a:r>
              <a:rPr lang="en-US" sz="2000" dirty="0">
                <a:latin typeface="Arial" charset="0"/>
                <a:ea typeface="MS PGothic" charset="0"/>
              </a:rPr>
              <a:t>(a) Lemma – prove that </a:t>
            </a:r>
            <a:r>
              <a:rPr lang="en-US" sz="2000" b="1" dirty="0">
                <a:latin typeface="Arial" charset="0"/>
                <a:ea typeface="MS PGothic" charset="0"/>
              </a:rPr>
              <a:t>|A| </a:t>
            </a:r>
            <a:r>
              <a:rPr lang="en-US" sz="2000" b="1" dirty="0">
                <a:latin typeface="Arial" charset="0"/>
                <a:ea typeface="MS PGothic" charset="0"/>
                <a:sym typeface="Symbol" charset="0"/>
              </a:rPr>
              <a:t></a:t>
            </a:r>
            <a:r>
              <a:rPr lang="en-US" sz="2000" b="1" dirty="0">
                <a:latin typeface="Arial" charset="0"/>
                <a:ea typeface="MS PGothic" charset="0"/>
              </a:rPr>
              <a:t> |S| </a:t>
            </a:r>
            <a:r>
              <a:rPr lang="en-US" sz="2000" dirty="0">
                <a:latin typeface="Arial" charset="0"/>
                <a:ea typeface="MS PGothic" charset="0"/>
              </a:rPr>
              <a:t>for every subset </a:t>
            </a:r>
            <a:r>
              <a:rPr lang="en-US" sz="2000" b="1" dirty="0">
                <a:latin typeface="Arial" charset="0"/>
                <a:ea typeface="MS PGothic" charset="0"/>
              </a:rPr>
              <a:t>A</a:t>
            </a:r>
            <a:r>
              <a:rPr lang="en-US" sz="2000" dirty="0">
                <a:latin typeface="Arial" charset="0"/>
                <a:ea typeface="MS PGothic" charset="0"/>
              </a:rPr>
              <a:t> of </a:t>
            </a:r>
            <a:r>
              <a:rPr lang="en-US" sz="2000" b="1" dirty="0">
                <a:latin typeface="Arial" charset="0"/>
                <a:ea typeface="MS PGothic" charset="0"/>
              </a:rPr>
              <a:t>S</a:t>
            </a:r>
            <a:r>
              <a:rPr lang="en-US" sz="2000" dirty="0">
                <a:latin typeface="Arial" charset="0"/>
                <a:ea typeface="MS PGothic" charset="0"/>
              </a:rPr>
              <a:t>.</a:t>
            </a:r>
            <a:br>
              <a:rPr lang="en-US" sz="2000" dirty="0">
                <a:latin typeface="Arial" charset="0"/>
                <a:ea typeface="MS PGothic" charset="0"/>
              </a:rPr>
            </a:br>
            <a:r>
              <a:rPr lang="en-US" sz="2000" dirty="0">
                <a:latin typeface="Arial" charset="0"/>
                <a:ea typeface="MS PGothic" charset="0"/>
              </a:rPr>
              <a:t>		Note: This is what we did for </a:t>
            </a: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Forte" charset="0"/>
                <a:ea typeface="MS PGothic" charset="0"/>
              </a:rPr>
              <a:t>|</a:t>
            </a:r>
            <a:r>
              <a:rPr lang="en-US" sz="2000" b="1" dirty="0">
                <a:latin typeface="Arial" charset="0"/>
                <a:ea typeface="MS PGothic" charset="0"/>
              </a:rPr>
              <a:t> </a:t>
            </a:r>
            <a:br>
              <a:rPr lang="en-US" sz="2000" b="1" dirty="0">
                <a:latin typeface="Arial" charset="0"/>
                <a:ea typeface="MS PGothic" charset="0"/>
              </a:rPr>
            </a:br>
            <a:r>
              <a:rPr lang="en-US" sz="2000" dirty="0">
                <a:latin typeface="Arial" charset="0"/>
                <a:ea typeface="MS PGothic" charset="0"/>
              </a:rPr>
              <a:t> (b) Prove that </a:t>
            </a:r>
            <a:r>
              <a:rPr lang="en-US" sz="2000" b="1" dirty="0">
                <a:latin typeface="Arial" charset="0"/>
                <a:ea typeface="MS PGothic" charset="0"/>
              </a:rPr>
              <a:t>|</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b="1" i="1" dirty="0">
                <a:latin typeface="Arial" charset="0"/>
                <a:ea typeface="MS PGothic" charset="0"/>
              </a:rPr>
              <a:t>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 |</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dirty="0">
                <a:latin typeface="Arial" charset="0"/>
                <a:ea typeface="MS PGothic" charset="0"/>
              </a:rPr>
              <a:t>|</a:t>
            </a:r>
            <a:r>
              <a:rPr lang="en-US" sz="2000" dirty="0">
                <a:latin typeface="Arial" charset="0"/>
                <a:ea typeface="MS PGothic" charset="0"/>
              </a:rPr>
              <a:t>.</a:t>
            </a:r>
            <a:r>
              <a:rPr lang="en-US" sz="2800" dirty="0">
                <a:latin typeface="Arial" charset="0"/>
                <a:ea typeface="MS PGothic" charset="0"/>
              </a:rPr>
              <a:t> </a:t>
            </a:r>
          </a:p>
        </p:txBody>
      </p:sp>
      <p:sp>
        <p:nvSpPr>
          <p:cNvPr id="450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B48F74-E6F8-D447-AF97-4D8BC226F797}" type="datetime1">
              <a:rPr lang="en-US" smtClean="0"/>
              <a:t>11/27/18</a:t>
            </a:fld>
            <a:endParaRPr lang="en-US"/>
          </a:p>
        </p:txBody>
      </p:sp>
      <p:sp>
        <p:nvSpPr>
          <p:cNvPr id="450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50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739371-C21E-A040-ADB7-540EB6BA88B5}" type="slidenum">
              <a:rPr lang="en-US"/>
              <a:pPr/>
              <a:t>302</a:t>
            </a:fld>
            <a:endParaRPr lang="en-US"/>
          </a:p>
        </p:txBody>
      </p:sp>
      <p:graphicFrame>
        <p:nvGraphicFramePr>
          <p:cNvPr id="1006596" name="Group 4"/>
          <p:cNvGraphicFramePr>
            <a:graphicFrameLocks noGrp="1"/>
          </p:cNvGraphicFramePr>
          <p:nvPr>
            <p:extLst/>
          </p:nvPr>
        </p:nvGraphicFramePr>
        <p:xfrm>
          <a:off x="3200400" y="2943225"/>
          <a:ext cx="4495800" cy="792168"/>
        </p:xfrm>
        <a:graphic>
          <a:graphicData uri="http://schemas.openxmlformats.org/drawingml/2006/table">
            <a:tbl>
              <a:tblPr/>
              <a:tblGrid>
                <a:gridCol w="1090613">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682625">
                  <a:extLst>
                    <a:ext uri="{9D8B030D-6E8A-4147-A177-3AD203B41FA5}">
                      <a16:colId xmlns:a16="http://schemas.microsoft.com/office/drawing/2014/main" val="20002"/>
                    </a:ext>
                  </a:extLst>
                </a:gridCol>
                <a:gridCol w="681037">
                  <a:extLst>
                    <a:ext uri="{9D8B030D-6E8A-4147-A177-3AD203B41FA5}">
                      <a16:colId xmlns:a16="http://schemas.microsoft.com/office/drawing/2014/main" val="20003"/>
                    </a:ext>
                  </a:extLst>
                </a:gridCol>
                <a:gridCol w="682625">
                  <a:extLst>
                    <a:ext uri="{9D8B030D-6E8A-4147-A177-3AD203B41FA5}">
                      <a16:colId xmlns:a16="http://schemas.microsoft.com/office/drawing/2014/main" val="20004"/>
                    </a:ext>
                  </a:extLst>
                </a:gridCol>
                <a:gridCol w="679450">
                  <a:extLst>
                    <a:ext uri="{9D8B030D-6E8A-4147-A177-3AD203B41FA5}">
                      <a16:colId xmlns:a16="http://schemas.microsoft.com/office/drawing/2014/main" val="20005"/>
                    </a:ext>
                  </a:extLst>
                </a:gridCol>
              </a:tblGrid>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f(x)=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3</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4</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5086" name="Object 2"/>
          <p:cNvGraphicFramePr>
            <a:graphicFrameLocks noChangeAspect="1"/>
          </p:cNvGraphicFramePr>
          <p:nvPr/>
        </p:nvGraphicFramePr>
        <p:xfrm>
          <a:off x="914400" y="2838450"/>
          <a:ext cx="2057400" cy="1047750"/>
        </p:xfrm>
        <a:graphic>
          <a:graphicData uri="http://schemas.openxmlformats.org/presentationml/2006/ole">
            <mc:AlternateContent xmlns:mc="http://schemas.openxmlformats.org/markup-compatibility/2006">
              <mc:Choice xmlns:v="urn:schemas-microsoft-com:vml" Requires="v">
                <p:oleObj spid="_x0000_s162539" name="Equation" r:id="rId4" imgW="1397000" imgH="711200" progId="Equation.3">
                  <p:embed/>
                </p:oleObj>
              </mc:Choice>
              <mc:Fallback>
                <p:oleObj name="Equation" r:id="rId4" imgW="13970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38450"/>
                        <a:ext cx="2057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773176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latin typeface="Arial" charset="0"/>
                <a:ea typeface="MS PGothic" charset="0"/>
              </a:rPr>
              <a:t>|Subset| </a:t>
            </a:r>
            <a:r>
              <a:rPr lang="en-US" sz="4000">
                <a:latin typeface="Arial" charset="0"/>
                <a:ea typeface="MS PGothic" charset="0"/>
                <a:sym typeface="Symbol" charset="0"/>
              </a:rPr>
              <a:t> </a:t>
            </a:r>
            <a:r>
              <a:rPr lang="en-US" sz="4000">
                <a:latin typeface="Arial" charset="0"/>
                <a:ea typeface="MS PGothic" charset="0"/>
              </a:rPr>
              <a:t>|Parent Set|</a:t>
            </a:r>
            <a:endParaRPr lang="en-US" sz="4000" i="1">
              <a:latin typeface="Arial" charset="0"/>
              <a:ea typeface="MS PGothic" charset="0"/>
            </a:endParaRPr>
          </a:p>
        </p:txBody>
      </p:sp>
      <p:sp>
        <p:nvSpPr>
          <p:cNvPr id="46083" name="Rectangle 3"/>
          <p:cNvSpPr>
            <a:spLocks noGrp="1" noChangeArrowheads="1"/>
          </p:cNvSpPr>
          <p:nvPr>
            <p:ph type="body" sz="half" idx="1"/>
          </p:nvPr>
        </p:nvSpPr>
        <p:spPr>
          <a:xfrm>
            <a:off x="457200" y="1600200"/>
            <a:ext cx="8305800" cy="4343400"/>
          </a:xfrm>
        </p:spPr>
        <p:txBody>
          <a:bodyPr/>
          <a:lstStyle/>
          <a:p>
            <a:pPr eaLnBrk="1" hangingPunct="1">
              <a:spcBef>
                <a:spcPct val="0"/>
              </a:spcBef>
              <a:buFontTx/>
              <a:buNone/>
            </a:pPr>
            <a:r>
              <a:rPr lang="en-US" sz="2400" b="1">
                <a:latin typeface="Arial" charset="0"/>
                <a:ea typeface="MS PGothic" charset="0"/>
              </a:rPr>
              <a:t>Lemma A</a:t>
            </a:r>
            <a:r>
              <a:rPr lang="en-US" sz="2400">
                <a:latin typeface="Arial" charset="0"/>
                <a:ea typeface="MS PGothic" charset="0"/>
              </a:rPr>
              <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a:t>
            </a:r>
            <a:r>
              <a:rPr lang="en-US" sz="2400">
                <a:latin typeface="Arial" charset="0"/>
                <a:ea typeface="MS PGothic" charset="0"/>
              </a:rPr>
              <a:t>, for every subset </a:t>
            </a:r>
            <a:r>
              <a:rPr lang="en-US" sz="2400" b="1">
                <a:latin typeface="Arial" charset="0"/>
                <a:ea typeface="MS PGothic" charset="0"/>
              </a:rPr>
              <a:t>A</a:t>
            </a:r>
            <a:r>
              <a:rPr lang="en-US" sz="2400">
                <a:latin typeface="Arial" charset="0"/>
                <a:ea typeface="MS PGothic" charset="0"/>
              </a:rPr>
              <a:t> of </a:t>
            </a:r>
            <a:r>
              <a:rPr lang="en-US" sz="2400" b="1">
                <a:latin typeface="Arial" charset="0"/>
                <a:ea typeface="MS PGothic" charset="0"/>
              </a:rPr>
              <a:t>S</a:t>
            </a:r>
            <a:r>
              <a:rPr lang="en-US" sz="2400">
                <a:latin typeface="Arial" charset="0"/>
                <a:ea typeface="MS PGothic" charset="0"/>
              </a:rPr>
              <a:t>.</a:t>
            </a:r>
            <a:br>
              <a:rPr lang="en-US" sz="2400">
                <a:latin typeface="Arial" charset="0"/>
                <a:ea typeface="MS PGothic" charset="0"/>
              </a:rPr>
            </a:br>
            <a:endParaRPr lang="en-US" sz="2400">
              <a:latin typeface="Arial" charset="0"/>
              <a:ea typeface="MS PGothic" charset="0"/>
            </a:endParaRPr>
          </a:p>
          <a:p>
            <a:pPr eaLnBrk="1" hangingPunct="1">
              <a:spcBef>
                <a:spcPct val="0"/>
              </a:spcBef>
              <a:buFontTx/>
              <a:buNone/>
            </a:pPr>
            <a:r>
              <a:rPr lang="en-US" sz="2400" b="1">
                <a:latin typeface="Arial" charset="0"/>
                <a:ea typeface="MS PGothic" charset="0"/>
              </a:rPr>
              <a:t>Proof</a:t>
            </a:r>
            <a:r>
              <a:rPr lang="en-US" sz="2400">
                <a:latin typeface="Arial" charset="0"/>
                <a:ea typeface="MS PGothic" charset="0"/>
              </a:rPr>
              <a:t>.  Let </a:t>
            </a:r>
            <a:r>
              <a:rPr lang="en-US" sz="2400" b="1">
                <a:latin typeface="Arial" charset="0"/>
                <a:ea typeface="MS PGothic" charset="0"/>
              </a:rPr>
              <a:t>A</a:t>
            </a:r>
            <a:r>
              <a:rPr lang="en-US" sz="2400">
                <a:latin typeface="Arial" charset="0"/>
                <a:ea typeface="MS PGothic" charset="0"/>
              </a:rPr>
              <a:t> be a subset of </a:t>
            </a:r>
            <a:r>
              <a:rPr lang="en-US" sz="2400" b="1">
                <a:latin typeface="Arial" charset="0"/>
                <a:ea typeface="MS PGothic" charset="0"/>
              </a:rPr>
              <a:t>S</a:t>
            </a:r>
            <a:r>
              <a:rPr lang="en-US" sz="2400">
                <a:latin typeface="Arial" charset="0"/>
                <a:ea typeface="MS PGothic" charset="0"/>
              </a:rPr>
              <a:t>.  To establish that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 </a:t>
            </a:r>
            <a:r>
              <a:rPr lang="en-US" sz="2400">
                <a:latin typeface="Arial" charset="0"/>
                <a:ea typeface="MS PGothic" charset="0"/>
              </a:rPr>
              <a:t>we need to find a 1-1 function from </a:t>
            </a:r>
            <a:r>
              <a:rPr lang="en-US" sz="2400" b="1">
                <a:latin typeface="Arial" charset="0"/>
                <a:ea typeface="MS PGothic" charset="0"/>
              </a:rPr>
              <a:t>A</a:t>
            </a:r>
            <a:r>
              <a:rPr lang="en-US" sz="2400">
                <a:latin typeface="Arial" charset="0"/>
                <a:ea typeface="MS PGothic" charset="0"/>
              </a:rPr>
              <a:t> into </a:t>
            </a:r>
            <a:r>
              <a:rPr lang="en-US" sz="2400" b="1">
                <a:latin typeface="Arial" charset="0"/>
                <a:ea typeface="MS PGothic" charset="0"/>
              </a:rPr>
              <a:t>S</a:t>
            </a:r>
            <a:r>
              <a:rPr lang="en-US" sz="2400">
                <a:latin typeface="Arial" charset="0"/>
                <a:ea typeface="MS PGothic" charset="0"/>
              </a:rPr>
              <a:t>.  The identity function, </a:t>
            </a:r>
            <a:r>
              <a:rPr lang="en-US" sz="2400" b="1">
                <a:latin typeface="Arial" charset="0"/>
                <a:ea typeface="MS PGothic" charset="0"/>
              </a:rPr>
              <a:t>f(x) = x</a:t>
            </a:r>
            <a:r>
              <a:rPr lang="en-US" sz="2400">
                <a:latin typeface="Arial" charset="0"/>
                <a:ea typeface="MS PGothic" charset="0"/>
              </a:rPr>
              <a:t>, is the desired function; clearly, if </a:t>
            </a:r>
            <a:r>
              <a:rPr lang="en-US" sz="2400" b="1">
                <a:latin typeface="Arial" charset="0"/>
                <a:ea typeface="MS PGothic" charset="0"/>
              </a:rPr>
              <a:t>x </a:t>
            </a:r>
            <a:r>
              <a:rPr lang="en-US" sz="2400" b="1">
                <a:latin typeface="Arial" charset="0"/>
                <a:ea typeface="MS PGothic" charset="0"/>
                <a:sym typeface="Symbol" charset="0"/>
              </a:rPr>
              <a:t> y</a:t>
            </a:r>
            <a:r>
              <a:rPr lang="en-US" sz="2400">
                <a:latin typeface="Arial" charset="0"/>
                <a:ea typeface="MS PGothic" charset="0"/>
                <a:sym typeface="Symbol" charset="0"/>
              </a:rPr>
              <a:t>, then </a:t>
            </a:r>
            <a:r>
              <a:rPr lang="en-US" sz="2400" b="1">
                <a:latin typeface="Arial" charset="0"/>
                <a:ea typeface="MS PGothic" charset="0"/>
                <a:sym typeface="Symbol" charset="0"/>
              </a:rPr>
              <a:t>f(x) = x  y = f(y)</a:t>
            </a:r>
            <a:r>
              <a:rPr lang="en-US" sz="2400">
                <a:latin typeface="Arial" charset="0"/>
                <a:ea typeface="MS PGothic" charset="0"/>
                <a:sym typeface="Symbol" charset="0"/>
              </a:rPr>
              <a:t>.  Since, </a:t>
            </a:r>
            <a:r>
              <a:rPr lang="en-US" sz="2400" b="1">
                <a:latin typeface="Arial" charset="0"/>
                <a:ea typeface="MS PGothic" charset="0"/>
                <a:sym typeface="Symbol" charset="0"/>
              </a:rPr>
              <a:t>f(x)  S</a:t>
            </a:r>
            <a:r>
              <a:rPr lang="en-US" sz="2400">
                <a:latin typeface="Arial" charset="0"/>
                <a:ea typeface="MS PGothic" charset="0"/>
                <a:sym typeface="Symbol" charset="0"/>
              </a:rPr>
              <a:t>, for every </a:t>
            </a:r>
            <a:r>
              <a:rPr lang="en-US" sz="2400" b="1">
                <a:latin typeface="Arial" charset="0"/>
                <a:ea typeface="MS PGothic" charset="0"/>
                <a:sym typeface="Symbol" charset="0"/>
              </a:rPr>
              <a:t>x</a:t>
            </a:r>
            <a:r>
              <a:rPr lang="en-US" sz="2400">
                <a:latin typeface="Arial" charset="0"/>
                <a:ea typeface="MS PGothic" charset="0"/>
                <a:sym typeface="Symbol" charset="0"/>
              </a:rPr>
              <a:t> in </a:t>
            </a:r>
            <a:r>
              <a:rPr lang="en-US" sz="2400" b="1">
                <a:latin typeface="Arial" charset="0"/>
                <a:ea typeface="MS PGothic" charset="0"/>
                <a:sym typeface="Symbol" charset="0"/>
              </a:rPr>
              <a:t>A</a:t>
            </a:r>
            <a:r>
              <a:rPr lang="en-US" sz="2400">
                <a:latin typeface="Arial" charset="0"/>
                <a:ea typeface="MS PGothic" charset="0"/>
                <a:sym typeface="Symbol" charset="0"/>
              </a:rPr>
              <a:t>, the lemma is proved.</a:t>
            </a:r>
          </a:p>
        </p:txBody>
      </p:sp>
      <p:sp>
        <p:nvSpPr>
          <p:cNvPr id="460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112EB-893B-6A40-98C6-688B182D30F9}" type="datetime1">
              <a:rPr lang="en-US" smtClean="0"/>
              <a:t>11/27/18</a:t>
            </a:fld>
            <a:endParaRPr lang="en-US"/>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60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A7400E-26AC-8F41-A423-63FFE6C28A03}" type="slidenum">
              <a:rPr lang="en-US"/>
              <a:pPr/>
              <a:t>303</a:t>
            </a:fld>
            <a:endParaRPr lang="en-US"/>
          </a:p>
        </p:txBody>
      </p:sp>
    </p:spTree>
    <p:extLst>
      <p:ext uri="{BB962C8B-B14F-4D97-AF65-F5344CB8AC3E}">
        <p14:creationId xmlns:p14="http://schemas.microsoft.com/office/powerpoint/2010/main" val="31961796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dirty="0">
                <a:latin typeface="Arial"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rPr>
              <a:t> </a:t>
            </a:r>
            <a:r>
              <a:rPr lang="en-US" sz="4000" dirty="0">
                <a:latin typeface="Arial" charset="0"/>
                <a:ea typeface="MS PGothic" charset="0"/>
                <a:sym typeface="Symbol" charset="0"/>
              </a:rPr>
              <a:t></a:t>
            </a:r>
            <a:r>
              <a:rPr lang="en-US" sz="4000" i="1" dirty="0">
                <a:latin typeface="Arial" charset="0"/>
                <a:ea typeface="MS PGothic" charset="0"/>
                <a:sym typeface="Symbol"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sym typeface="Symbol" charset="0"/>
              </a:rPr>
              <a:t> </a:t>
            </a:r>
            <a:r>
              <a:rPr lang="en-US" sz="4000" dirty="0">
                <a:latin typeface="Arial" charset="0"/>
                <a:ea typeface="MS PGothic" charset="0"/>
              </a:rPr>
              <a:t>| = </a:t>
            </a:r>
            <a:r>
              <a:rPr lang="en-US" sz="4000" i="1" dirty="0">
                <a:latin typeface="Arial"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rPr>
              <a:t> |</a:t>
            </a:r>
          </a:p>
        </p:txBody>
      </p:sp>
      <p:sp>
        <p:nvSpPr>
          <p:cNvPr id="47107" name="Rectangle 3"/>
          <p:cNvSpPr>
            <a:spLocks noGrp="1" noChangeArrowheads="1"/>
          </p:cNvSpPr>
          <p:nvPr>
            <p:ph type="body" sz="half" idx="1"/>
          </p:nvPr>
        </p:nvSpPr>
        <p:spPr>
          <a:xfrm>
            <a:off x="457200" y="1219200"/>
            <a:ext cx="8305800" cy="4953000"/>
          </a:xfrm>
        </p:spPr>
        <p:txBody>
          <a:bodyPr/>
          <a:lstStyle/>
          <a:p>
            <a:pPr eaLnBrk="1" hangingPunct="1">
              <a:spcBef>
                <a:spcPct val="0"/>
              </a:spcBef>
              <a:buFontTx/>
              <a:buNone/>
            </a:pPr>
            <a:r>
              <a:rPr lang="en-US" sz="1600" b="1" dirty="0">
                <a:latin typeface="Arial" charset="0"/>
                <a:ea typeface="MS PGothic" charset="0"/>
              </a:rPr>
              <a:t>Lemma B.  |</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Arial" charset="0"/>
                <a:ea typeface="MS PGothic" charset="0"/>
              </a:rPr>
              <a:t> </a:t>
            </a:r>
            <a:r>
              <a:rPr lang="en-US" sz="1600" b="1" dirty="0">
                <a:latin typeface="Arial" charset="0"/>
                <a:ea typeface="MS PGothic" charset="0"/>
                <a:sym typeface="Symbol" charset="0"/>
              </a:rPr>
              <a:t>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rPr>
              <a:t>| = |</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rPr>
              <a:t>|.</a:t>
            </a:r>
            <a:r>
              <a:rPr lang="en-US" sz="1600" dirty="0">
                <a:latin typeface="Arial" charset="0"/>
                <a:ea typeface="MS PGothic" charset="0"/>
              </a:rPr>
              <a:t> </a:t>
            </a:r>
          </a:p>
          <a:p>
            <a:pPr eaLnBrk="1" hangingPunct="1">
              <a:spcBef>
                <a:spcPts val="600"/>
              </a:spcBef>
              <a:buFontTx/>
              <a:buNone/>
            </a:pPr>
            <a:r>
              <a:rPr lang="en-US" sz="1600" b="1" dirty="0">
                <a:latin typeface="Arial" charset="0"/>
                <a:ea typeface="MS PGothic" charset="0"/>
              </a:rPr>
              <a:t>Proof</a:t>
            </a:r>
            <a:r>
              <a:rPr lang="en-US" sz="1600" dirty="0">
                <a:latin typeface="Arial" charset="0"/>
                <a:ea typeface="MS PGothic" charset="0"/>
              </a:rPr>
              <a:t>. Let </a:t>
            </a:r>
            <a:r>
              <a:rPr lang="en-US" sz="1600" b="1" dirty="0">
                <a:latin typeface="Arial" charset="0"/>
                <a:ea typeface="MS PGothic" charset="0"/>
              </a:rPr>
              <a:t>S =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sym typeface="Symbol" charset="0"/>
              </a:rPr>
              <a:t></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Arial" charset="0"/>
                <a:ea typeface="MS PGothic" charset="0"/>
              </a:rPr>
              <a:t> = {(</a:t>
            </a:r>
            <a:r>
              <a:rPr lang="en-US" sz="1600" b="1" dirty="0" err="1">
                <a:latin typeface="Arial" charset="0"/>
                <a:ea typeface="MS PGothic" charset="0"/>
              </a:rPr>
              <a:t>k,j</a:t>
            </a:r>
            <a:r>
              <a:rPr lang="en-US" sz="1600" b="1" dirty="0">
                <a:latin typeface="Arial" charset="0"/>
                <a:ea typeface="MS PGothic" charset="0"/>
              </a:rPr>
              <a:t>) | </a:t>
            </a:r>
            <a:r>
              <a:rPr lang="en-US" sz="1600" b="1" dirty="0" err="1">
                <a:latin typeface="Arial" charset="0"/>
                <a:ea typeface="MS PGothic" charset="0"/>
              </a:rPr>
              <a:t>k,j</a:t>
            </a:r>
            <a:r>
              <a:rPr lang="en-US" sz="1600" b="1" dirty="0">
                <a:latin typeface="Arial" charset="0"/>
                <a:ea typeface="MS PGothic" charset="0"/>
              </a:rPr>
              <a:t> </a:t>
            </a:r>
            <a:r>
              <a:rPr lang="en-US" sz="1600" b="1" dirty="0">
                <a:latin typeface="Arial" charset="0"/>
                <a:ea typeface="MS PGothic" charset="0"/>
                <a:sym typeface="Symbol" charset="0"/>
              </a:rPr>
              <a:t> </a:t>
            </a:r>
            <a:r>
              <a:rPr lang="en-US" sz="1600" b="1" i="1" dirty="0">
                <a:latin typeface="Cambria Math" panose="02040503050406030204" pitchFamily="18" charset="0"/>
                <a:ea typeface="Cambria Math" panose="02040503050406030204" pitchFamily="18" charset="0"/>
              </a:rPr>
              <a:t>N </a:t>
            </a:r>
            <a:r>
              <a:rPr lang="en-US" sz="1600" b="1" dirty="0">
                <a:latin typeface="Arial" charset="0"/>
                <a:ea typeface="MS PGothic" charset="0"/>
                <a:sym typeface="Symbol" charset="0"/>
              </a:rPr>
              <a:t>}</a:t>
            </a:r>
            <a:r>
              <a:rPr lang="en-US" sz="1600" dirty="0">
                <a:latin typeface="Arial" charset="0"/>
                <a:ea typeface="MS PGothic" charset="0"/>
                <a:sym typeface="Symbol" charset="0"/>
              </a:rPr>
              <a:t>.  Define the function,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)(k+j+1))/2 + j.</a:t>
            </a:r>
            <a:br>
              <a:rPr lang="en-US" sz="1600" dirty="0">
                <a:latin typeface="Arial" charset="0"/>
                <a:ea typeface="MS PGothic" charset="0"/>
                <a:sym typeface="Symbol" charset="0"/>
              </a:rPr>
            </a:br>
            <a:r>
              <a:rPr lang="en-US" sz="1600" dirty="0">
                <a:latin typeface="Arial" charset="0"/>
                <a:ea typeface="MS PGothic" charset="0"/>
                <a:sym typeface="Symbol" charset="0"/>
              </a:rPr>
              <a:t>Clearly f is a function, since the defining expression is single-valued.</a:t>
            </a:r>
          </a:p>
          <a:p>
            <a:pPr eaLnBrk="1" hangingPunct="1">
              <a:spcBef>
                <a:spcPts val="600"/>
              </a:spcBef>
              <a:buFontTx/>
              <a:buNone/>
            </a:pPr>
            <a:r>
              <a:rPr lang="en-US" sz="1600" dirty="0">
                <a:latin typeface="Arial" charset="0"/>
                <a:ea typeface="MS PGothic" charset="0"/>
                <a:sym typeface="Symbol" charset="0"/>
              </a:rPr>
              <a:t>	Furthermore,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b="1" i="1" dirty="0">
                <a:latin typeface="Cambria Math" panose="02040503050406030204" pitchFamily="18" charset="0"/>
                <a:ea typeface="Cambria Math" panose="02040503050406030204" pitchFamily="18" charset="0"/>
              </a:rPr>
              <a:t>N </a:t>
            </a:r>
            <a:r>
              <a:rPr lang="en-US" sz="1600" dirty="0">
                <a:latin typeface="Arial" charset="0"/>
                <a:ea typeface="MS PGothic" charset="0"/>
                <a:sym typeface="Symbol" charset="0"/>
              </a:rPr>
              <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0. We have to show that f is 1-1 and onto </a:t>
            </a:r>
            <a:r>
              <a:rPr lang="en-US" sz="1600" b="1" i="1" dirty="0">
                <a:latin typeface="Cambria Math" panose="02040503050406030204" pitchFamily="18" charset="0"/>
                <a:ea typeface="Cambria Math" panose="02040503050406030204" pitchFamily="18" charset="0"/>
              </a:rPr>
              <a:t>N</a:t>
            </a:r>
            <a:r>
              <a:rPr lang="en-US" sz="1600" dirty="0">
                <a:latin typeface="Arial" charset="0"/>
                <a:ea typeface="MS PGothic" charset="0"/>
                <a:sym typeface="Symbol" charset="0"/>
              </a:rPr>
              <a:t>.</a:t>
            </a:r>
            <a:br>
              <a:rPr lang="en-US" sz="1600" dirty="0">
                <a:latin typeface="Arial" charset="0"/>
                <a:ea typeface="MS PGothic" charset="0"/>
                <a:sym typeface="Symbol" charset="0"/>
              </a:rPr>
            </a:br>
            <a:r>
              <a:rPr lang="en-US" sz="1600" dirty="0">
                <a:latin typeface="Arial" charset="0"/>
                <a:ea typeface="MS PGothic" charset="0"/>
                <a:sym typeface="Symbol" charset="0"/>
              </a:rPr>
              <a:t>To show f is 1-1, let (k, j) and (k', j') be two distinct elements of S.   </a:t>
            </a:r>
            <a:br>
              <a:rPr lang="en-US" sz="1600" dirty="0">
                <a:latin typeface="Arial" charset="0"/>
                <a:ea typeface="MS PGothic" charset="0"/>
                <a:sym typeface="Symbol" charset="0"/>
              </a:rPr>
            </a:br>
            <a:r>
              <a:rPr lang="en-US" sz="1600" dirty="0">
                <a:latin typeface="Arial" charset="0"/>
                <a:ea typeface="MS PGothic" charset="0"/>
                <a:sym typeface="Symbol" charset="0"/>
              </a:rPr>
              <a:t>There are two cases to consider.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(b)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(a).</a:t>
            </a:r>
            <a:r>
              <a:rPr lang="en-US" sz="1600" dirty="0">
                <a:latin typeface="Arial" charset="0"/>
                <a:ea typeface="MS PGothic" charset="0"/>
                <a:sym typeface="Symbol" charset="0"/>
              </a:rPr>
              <a:t> Then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j – j' (we can assume without loss of generality that j-j'  0). If j-j' = 0, then j = j'.  Thus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implies k = k', but this contradicts our assumption that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are distinct elements of S.  Thus we must assume that j-j' &gt; 0.  It follows immediately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(b).</a:t>
            </a:r>
            <a:r>
              <a:rPr lang="en-US" sz="1600" dirty="0">
                <a:latin typeface="Arial" charset="0"/>
                <a:ea typeface="MS PGothic" charset="0"/>
                <a:sym typeface="Symbol" charset="0"/>
              </a:rPr>
              <a:t>  Then we can assume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some a &gt; 0. Now suppose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Substituting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in the formula for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equating to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doing the algebra we arrive at j = </a:t>
            </a:r>
            <a:r>
              <a:rPr lang="en-US" sz="1600" dirty="0" err="1">
                <a:latin typeface="Arial" charset="0"/>
                <a:ea typeface="MS PGothic" charset="0"/>
                <a:sym typeface="Symbol" charset="0"/>
              </a:rPr>
              <a:t>aj</a:t>
            </a:r>
            <a:r>
              <a:rPr lang="en-US" sz="1600" dirty="0">
                <a:latin typeface="Arial" charset="0"/>
                <a:ea typeface="MS PGothic" charset="0"/>
                <a:sym typeface="Symbol" charset="0"/>
              </a:rPr>
              <a:t> + y, where y is some positive number. Clearly this relation cannot hold for any non-negative j and a &gt; 0.  We must conclude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Thus f is 1-1.</a:t>
            </a:r>
          </a:p>
          <a:p>
            <a:pPr eaLnBrk="1" hangingPunct="1">
              <a:spcBef>
                <a:spcPts val="600"/>
              </a:spcBef>
              <a:buFontTx/>
              <a:buNone/>
            </a:pPr>
            <a:r>
              <a:rPr lang="en-US" sz="1600" dirty="0">
                <a:latin typeface="Arial" charset="0"/>
                <a:ea typeface="MS PGothic" charset="0"/>
                <a:sym typeface="Symbol" charset="0"/>
              </a:rPr>
              <a:t> 	To show that f is onto </a:t>
            </a:r>
            <a:r>
              <a:rPr lang="en-US" sz="1600" b="1" i="1" dirty="0">
                <a:latin typeface="Cambria Math" panose="02040503050406030204" pitchFamily="18" charset="0"/>
                <a:ea typeface="Cambria Math" panose="02040503050406030204" pitchFamily="18" charset="0"/>
              </a:rPr>
              <a:t>N</a:t>
            </a:r>
            <a:r>
              <a:rPr lang="en-US" sz="1600" dirty="0">
                <a:latin typeface="Arial" charset="0"/>
                <a:ea typeface="MS PGothic" charset="0"/>
                <a:sym typeface="Symbol" charset="0"/>
              </a:rPr>
              <a:t>, we need to show that given any m  0, there is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such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  Let x be the largest non-negative integer such that x(x+1)/2   m.  It follows that (x+1)(x+2)/2 &gt; m.  Now choose j = m - x(x+1)/2 and k = x-j.   It follows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a:t>
            </a:r>
          </a:p>
        </p:txBody>
      </p:sp>
      <p:sp>
        <p:nvSpPr>
          <p:cNvPr id="4710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86C29E-77FE-4445-A0F4-2AED6F45E6B3}" type="datetime1">
              <a:rPr lang="en-US" smtClean="0"/>
              <a:t>11/27/18</a:t>
            </a:fld>
            <a:endParaRPr lang="en-US"/>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71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65CC0A-4BD3-F94E-B533-C19E03092893}" type="slidenum">
              <a:rPr lang="en-US"/>
              <a:pPr/>
              <a:t>304</a:t>
            </a:fld>
            <a:endParaRPr lang="en-US"/>
          </a:p>
        </p:txBody>
      </p:sp>
    </p:spTree>
    <p:extLst>
      <p:ext uri="{BB962C8B-B14F-4D97-AF65-F5344CB8AC3E}">
        <p14:creationId xmlns:p14="http://schemas.microsoft.com/office/powerpoint/2010/main" val="137604045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dirty="0">
                <a:latin typeface="Arial" charset="0"/>
                <a:ea typeface="MS PGothic" charset="0"/>
              </a:rPr>
              <a:t>Proof That |</a:t>
            </a:r>
            <a:r>
              <a:rPr lang="en-US" sz="4000" dirty="0">
                <a:latin typeface="Forte"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dirty="0">
                <a:latin typeface="Forte" charset="0"/>
                <a:ea typeface="MS PGothic" charset="0"/>
              </a:rPr>
              <a:t> </a:t>
            </a:r>
            <a:r>
              <a:rPr lang="en-US" sz="4000" dirty="0">
                <a:latin typeface="Arial" charset="0"/>
                <a:ea typeface="MS PGothic" charset="0"/>
              </a:rPr>
              <a:t>| = </a:t>
            </a:r>
            <a:r>
              <a:rPr lang="en-US" sz="4000" i="1" dirty="0">
                <a:latin typeface="Arial" charset="0"/>
                <a:ea typeface="MS PGothic" charset="0"/>
              </a:rPr>
              <a:t>|</a:t>
            </a:r>
            <a:r>
              <a:rPr lang="en-US" sz="4000" dirty="0">
                <a:latin typeface="Forte" charset="0"/>
                <a:ea typeface="MS PGothic" charset="0"/>
              </a:rPr>
              <a:t> </a:t>
            </a:r>
            <a:r>
              <a:rPr lang="en-US" sz="4000" i="1" dirty="0">
                <a:latin typeface="Cambria Math" panose="02040503050406030204" pitchFamily="18" charset="0"/>
                <a:ea typeface="Cambria Math" panose="02040503050406030204" pitchFamily="18" charset="0"/>
              </a:rPr>
              <a:t>Q</a:t>
            </a:r>
            <a:r>
              <a:rPr lang="en-US" sz="4000" dirty="0">
                <a:latin typeface="Forte" charset="0"/>
                <a:ea typeface="MS PGothic" charset="0"/>
              </a:rPr>
              <a:t> </a:t>
            </a:r>
            <a:r>
              <a:rPr lang="en-US" sz="4000" i="1" dirty="0">
                <a:latin typeface="Arial" charset="0"/>
                <a:ea typeface="MS PGothic" charset="0"/>
              </a:rPr>
              <a:t>|</a:t>
            </a:r>
          </a:p>
        </p:txBody>
      </p:sp>
      <p:sp>
        <p:nvSpPr>
          <p:cNvPr id="48131" name="Rectangle 3"/>
          <p:cNvSpPr>
            <a:spLocks noGrp="1" noChangeArrowheads="1"/>
          </p:cNvSpPr>
          <p:nvPr>
            <p:ph type="body" sz="half" idx="1"/>
          </p:nvPr>
        </p:nvSpPr>
        <p:spPr>
          <a:xfrm>
            <a:off x="457200" y="1524000"/>
            <a:ext cx="8305800" cy="4572000"/>
          </a:xfrm>
        </p:spPr>
        <p:txBody>
          <a:bodyPr/>
          <a:lstStyle/>
          <a:p>
            <a:pPr eaLnBrk="1" hangingPunct="1">
              <a:lnSpc>
                <a:spcPct val="90000"/>
              </a:lnSpc>
              <a:spcBef>
                <a:spcPct val="0"/>
              </a:spcBef>
              <a:buFontTx/>
              <a:buNone/>
            </a:pPr>
            <a:r>
              <a:rPr lang="en-US" sz="2400" dirty="0">
                <a:latin typeface="Arial" charset="0"/>
                <a:ea typeface="MS PGothic" charset="0"/>
                <a:sym typeface="Symbol" charset="0"/>
              </a:rPr>
              <a:t>By definition,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 { (</a:t>
            </a:r>
            <a:r>
              <a:rPr lang="en-US" sz="2400" dirty="0" err="1">
                <a:latin typeface="Arial" charset="0"/>
                <a:ea typeface="MS PGothic" charset="0"/>
                <a:sym typeface="Symbol" charset="0"/>
              </a:rPr>
              <a:t>a,b</a:t>
            </a:r>
            <a:r>
              <a:rPr lang="en-US" sz="2400" dirty="0">
                <a:latin typeface="Arial" charset="0"/>
                <a:ea typeface="MS PGothic" charset="0"/>
                <a:sym typeface="Symbol" charset="0"/>
              </a:rPr>
              <a:t>) | a  </a:t>
            </a:r>
            <a:r>
              <a:rPr lang="en-US" sz="2400" b="1" i="1" dirty="0">
                <a:latin typeface="Cambria Math" panose="02040503050406030204" pitchFamily="18" charset="0"/>
                <a:ea typeface="Cambria Math" panose="02040503050406030204" pitchFamily="18" charset="0"/>
              </a:rPr>
              <a:t>Z</a:t>
            </a:r>
            <a:r>
              <a:rPr lang="en-US" sz="2400" dirty="0">
                <a:latin typeface="Forte" charset="0"/>
                <a:ea typeface="MS PGothic" charset="0"/>
              </a:rPr>
              <a:t> </a:t>
            </a:r>
            <a:r>
              <a:rPr lang="en-US" sz="2400" dirty="0">
                <a:latin typeface="Arial" charset="0"/>
                <a:ea typeface="MS PGothic" charset="0"/>
                <a:sym typeface="Symbol" charset="0"/>
              </a:rPr>
              <a:t>and b  </a:t>
            </a:r>
            <a:r>
              <a:rPr lang="en-US" sz="2400" b="1" i="1" dirty="0">
                <a:latin typeface="Cambria Math" panose="02040503050406030204" pitchFamily="18" charset="0"/>
                <a:ea typeface="Cambria Math" panose="02040503050406030204" pitchFamily="18" charset="0"/>
              </a:rPr>
              <a:t>Z</a:t>
            </a:r>
            <a:r>
              <a:rPr lang="en-US" sz="2400" b="1" i="1" baseline="30000" dirty="0">
                <a:latin typeface="Forte" charset="0"/>
                <a:ea typeface="MS PGothic" charset="0"/>
              </a:rPr>
              <a:t>+</a:t>
            </a:r>
            <a:r>
              <a:rPr lang="en-US" sz="2400" dirty="0">
                <a:latin typeface="Arial" charset="0"/>
                <a:ea typeface="MS PGothic" charset="0"/>
                <a:sym typeface="Symbol" charset="0"/>
              </a:rPr>
              <a:t> } </a:t>
            </a:r>
          </a:p>
          <a:p>
            <a:pPr eaLnBrk="1" hangingPunct="1">
              <a:lnSpc>
                <a:spcPct val="90000"/>
              </a:lnSpc>
              <a:spcBef>
                <a:spcPct val="0"/>
              </a:spcBef>
              <a:buFontTx/>
              <a:buNone/>
            </a:pP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a:t>
            </a:r>
            <a:r>
              <a:rPr lang="en-US" sz="2400" b="1" i="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  Thus |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i="1" dirty="0">
                <a:latin typeface="Arial" charset="0"/>
                <a:ea typeface="MS PGothic" charset="0"/>
              </a:rPr>
              <a:t> </a:t>
            </a:r>
            <a:r>
              <a:rPr lang="en-US" sz="2400" dirty="0">
                <a:latin typeface="Arial" charset="0"/>
                <a:ea typeface="MS PGothic" charset="0"/>
              </a:rPr>
              <a:t>| by Lemma A.  </a:t>
            </a:r>
            <a:br>
              <a:rPr lang="en-US" sz="2400" dirty="0">
                <a:latin typeface="Arial" charset="0"/>
                <a:ea typeface="MS PGothic" charset="0"/>
              </a:rPr>
            </a:br>
            <a:r>
              <a:rPr lang="en-US" sz="2400" dirty="0">
                <a:latin typeface="Arial" charset="0"/>
                <a:ea typeface="MS PGothic" charset="0"/>
              </a:rPr>
              <a:t>But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dirty="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b="1" dirty="0">
                <a:latin typeface="Arial"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dirty="0">
                <a:latin typeface="Cambria Math" panose="02040503050406030204" pitchFamily="18" charset="0"/>
                <a:ea typeface="Cambria Math" panose="02040503050406030204" pitchFamily="18" charset="0"/>
              </a:rPr>
              <a:t> </a:t>
            </a:r>
            <a:r>
              <a:rPr lang="en-US" sz="2400" dirty="0">
                <a:latin typeface="Arial" charset="0"/>
                <a:ea typeface="MS PGothic" charset="0"/>
              </a:rPr>
              <a:t>| using an argument similar to that showing | </a:t>
            </a:r>
            <a:r>
              <a:rPr lang="en-US" sz="2400" b="1" i="1" dirty="0">
                <a:latin typeface="Cambria Math" panose="02040503050406030204" pitchFamily="18" charset="0"/>
                <a:ea typeface="Cambria Math" panose="02040503050406030204" pitchFamily="18" charset="0"/>
              </a:rPr>
              <a:t>Z</a:t>
            </a:r>
            <a:r>
              <a:rPr lang="en-US" sz="2400" dirty="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(Define g by g(</a:t>
            </a:r>
            <a:r>
              <a:rPr lang="en-US" sz="2400" dirty="0" err="1">
                <a:latin typeface="Arial" charset="0"/>
                <a:ea typeface="MS PGothic" charset="0"/>
              </a:rPr>
              <a:t>a,b</a:t>
            </a:r>
            <a:r>
              <a:rPr lang="en-US" sz="2400" dirty="0">
                <a:latin typeface="Arial" charset="0"/>
                <a:ea typeface="MS PGothic" charset="0"/>
              </a:rPr>
              <a:t>) = (</a:t>
            </a:r>
            <a:r>
              <a:rPr lang="en-US" sz="2400" i="1" dirty="0">
                <a:latin typeface="Arial" charset="0"/>
                <a:ea typeface="MS PGothic" charset="0"/>
              </a:rPr>
              <a:t>f</a:t>
            </a:r>
            <a:r>
              <a:rPr lang="en-US" sz="2400" dirty="0">
                <a:latin typeface="Arial" charset="0"/>
                <a:ea typeface="MS PGothic" charset="0"/>
              </a:rPr>
              <a:t>(a),b)) where </a:t>
            </a:r>
            <a:r>
              <a:rPr lang="en-US" sz="2400" i="1" dirty="0">
                <a:latin typeface="Arial" charset="0"/>
                <a:ea typeface="MS PGothic" charset="0"/>
              </a:rPr>
              <a:t>f</a:t>
            </a:r>
            <a:r>
              <a:rPr lang="en-US" sz="2400" dirty="0">
                <a:latin typeface="Arial" charset="0"/>
                <a:ea typeface="MS PGothic" charset="0"/>
              </a:rPr>
              <a:t> is the function used to map </a:t>
            </a:r>
            <a:r>
              <a:rPr lang="en-US" sz="2400" b="1" i="1" dirty="0">
                <a:latin typeface="Cambria Math" panose="02040503050406030204" pitchFamily="18" charset="0"/>
                <a:ea typeface="Cambria Math" panose="02040503050406030204" pitchFamily="18" charset="0"/>
              </a:rPr>
              <a:t>Z</a:t>
            </a:r>
            <a:r>
              <a:rPr lang="en-US" sz="2400" dirty="0">
                <a:latin typeface="Cambria Math" panose="02040503050406030204" pitchFamily="18" charset="0"/>
                <a:ea typeface="Cambria Math" panose="02040503050406030204" pitchFamily="18" charset="0"/>
              </a:rPr>
              <a:t>  </a:t>
            </a:r>
            <a:r>
              <a:rPr lang="en-US" sz="2400" dirty="0">
                <a:latin typeface="Arial" charset="0"/>
                <a:ea typeface="MS PGothic" charset="0"/>
              </a:rPr>
              <a:t>to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By Lemma B it follows that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rPr>
              <a:t>	Define f(a) = (a,1). This is a 1-1 mapping from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 into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rPr>
              <a:t>, showing</a:t>
            </a:r>
            <a:r>
              <a:rPr lang="en-US" sz="2400" i="1" dirty="0">
                <a:latin typeface="Arial" charset="0"/>
                <a:ea typeface="MS PGothic" charset="0"/>
              </a:rPr>
              <a:t> </a:t>
            </a:r>
            <a:r>
              <a:rPr lang="en-US" sz="2400" dirty="0">
                <a:latin typeface="Arial" charset="0"/>
                <a:ea typeface="MS PGothic" charset="0"/>
              </a:rPr>
              <a:t>|</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endParaRPr lang="en-US" sz="2400" dirty="0">
              <a:latin typeface="Arial" charset="0"/>
              <a:ea typeface="MS PGothic" charset="0"/>
            </a:endParaRPr>
          </a:p>
          <a:p>
            <a:pPr eaLnBrk="1" hangingPunct="1">
              <a:lnSpc>
                <a:spcPct val="90000"/>
              </a:lnSpc>
              <a:spcBef>
                <a:spcPct val="0"/>
              </a:spcBef>
              <a:buFontTx/>
              <a:buNone/>
            </a:pPr>
            <a:r>
              <a:rPr lang="en-US" sz="2400" dirty="0">
                <a:latin typeface="Arial" charset="0"/>
                <a:ea typeface="MS PGothic" charset="0"/>
              </a:rPr>
              <a:t>Thus, </a:t>
            </a: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a:t>
            </a:r>
          </a:p>
        </p:txBody>
      </p:sp>
      <p:sp>
        <p:nvSpPr>
          <p:cNvPr id="4813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4A9928-2227-BA4D-8C8D-3A4EE24687DB}" type="datetime1">
              <a:rPr lang="en-US" smtClean="0"/>
              <a:t>11/27/18</a:t>
            </a:fld>
            <a:endParaRPr lang="en-US"/>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81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8AB19F-FBC0-B34B-9167-B0E5F304CF97}" type="slidenum">
              <a:rPr lang="en-US"/>
              <a:pPr/>
              <a:t>305</a:t>
            </a:fld>
            <a:endParaRPr lang="en-US"/>
          </a:p>
        </p:txBody>
      </p:sp>
    </p:spTree>
    <p:extLst>
      <p:ext uri="{BB962C8B-B14F-4D97-AF65-F5344CB8AC3E}">
        <p14:creationId xmlns:p14="http://schemas.microsoft.com/office/powerpoint/2010/main" val="209971044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en-US" altLang="ja-JP" sz="2000" dirty="0">
                <a:latin typeface="Arial" charset="0"/>
                <a:ea typeface="MS PGothic" charset="0"/>
              </a:rPr>
              <a:t>s go over some important facts to this point:</a:t>
            </a:r>
          </a:p>
          <a:p>
            <a:pPr eaLnBrk="1" hangingPunct="1">
              <a:buFontTx/>
              <a:buAutoNum type="arabicPeriod"/>
            </a:pPr>
            <a:r>
              <a:rPr lang="en-US" sz="2000" dirty="0">
                <a:latin typeface="Arial" charset="0"/>
                <a:ea typeface="MS PGothic" charset="0"/>
                <a:sym typeface="Symbol" charset="0"/>
              </a:rPr>
              <a:t>* denotes the set of all strings over some finite alphabet </a:t>
            </a:r>
          </a:p>
          <a:p>
            <a:pPr eaLnBrk="1" hangingPunct="1">
              <a:buFontTx/>
              <a:buAutoNum type="arabicPeriod"/>
            </a:pPr>
            <a:r>
              <a:rPr lang="en-US" sz="2000" dirty="0">
                <a:latin typeface="Arial" charset="0"/>
                <a:ea typeface="MS PGothic" charset="0"/>
                <a:sym typeface="Symbol" charset="0"/>
              </a:rPr>
              <a:t>| * | =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where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dirty="0">
                <a:latin typeface="Arial" charset="0"/>
                <a:ea typeface="MS PGothic" charset="0"/>
                <a:sym typeface="Symbol" charset="0"/>
              </a:rPr>
              <a:t>A language L over  is a subset of *; that is, L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 2</a:t>
            </a:r>
            <a:r>
              <a:rPr lang="en-US" sz="2000" baseline="30000" dirty="0">
                <a:latin typeface="Arial" charset="0"/>
                <a:ea typeface="MS PGothic" charset="0"/>
                <a:sym typeface="Symbol" charset="0"/>
              </a:rPr>
              <a:t>*</a:t>
            </a:r>
            <a:r>
              <a:rPr lang="en-US" sz="2000"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a:latin typeface="Arial" charset="0"/>
                <a:ea typeface="MS PGothic" charset="0"/>
                <a:sym typeface="Symbol" charset="0"/>
              </a:rPr>
              <a:t> denotes the power set constructor</a:t>
            </a:r>
          </a:p>
          <a:p>
            <a:pPr eaLnBrk="1" hangingPunct="1">
              <a:buFontTx/>
              <a:buAutoNum type="arabicPeriod"/>
            </a:pPr>
            <a:r>
              <a:rPr lang="en-US" sz="2000" dirty="0">
                <a:latin typeface="Arial" charset="0"/>
                <a:ea typeface="MS PGothic" charset="0"/>
                <a:sym typeface="Symbol" charset="0"/>
              </a:rPr>
              <a:t>| L | is countable because L  * (that is, | L | </a:t>
            </a:r>
            <a:r>
              <a:rPr lang="en-US" sz="2000" dirty="0">
                <a:latin typeface="Arial" charset="0"/>
                <a:ea typeface="MS PGothic" charset="0"/>
                <a:cs typeface="Arial" charset="0"/>
                <a:sym typeface="Symbol" charset="0"/>
              </a:rPr>
              <a:t>≤ </a:t>
            </a:r>
            <a:r>
              <a:rPr lang="en-US" sz="2000" dirty="0">
                <a:latin typeface="Arial" charset="0"/>
                <a:ea typeface="MS PGothic" charset="0"/>
                <a:sym typeface="Symbol" charset="0"/>
              </a:rPr>
              <a:t>| * | = |</a:t>
            </a:r>
            <a:r>
              <a:rPr lang="en-US" sz="2000" b="1" i="1" dirty="0">
                <a:latin typeface="Script MT Bold" charset="0"/>
                <a:ea typeface="MS PGothic" charset="0"/>
                <a:sym typeface="Symbol" charset="0"/>
              </a:rPr>
              <a:t>N</a:t>
            </a:r>
            <a:r>
              <a:rPr lang="en-US" sz="2000" dirty="0">
                <a:latin typeface="Arial" charset="0"/>
                <a:ea typeface="MS PGothic" charset="0"/>
                <a:sym typeface="Symbol" charset="0"/>
              </a:rPr>
              <a:t>| )</a:t>
            </a:r>
            <a:endParaRPr lang="en-US" sz="2000" dirty="0">
              <a:latin typeface="Arial" charset="0"/>
              <a:ea typeface="MS PGothic" charset="0"/>
              <a:cs typeface="Arial" charset="0"/>
              <a:sym typeface="Symbol" charset="0"/>
            </a:endParaRPr>
          </a:p>
          <a:p>
            <a:pPr eaLnBrk="1" hangingPunct="1">
              <a:buFontTx/>
              <a:buAutoNum type="arabicPeriod"/>
            </a:pPr>
            <a:r>
              <a:rPr lang="en-US" sz="2000" dirty="0">
                <a:latin typeface="Arial" charset="0"/>
                <a:ea typeface="MS PGothic" charset="0"/>
                <a:sym typeface="Symbol" charset="0"/>
              </a:rPr>
              <a:t>| * | &lt;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a:t>
            </a:r>
            <a:r>
              <a:rPr lang="en-US" sz="2000" dirty="0">
                <a:latin typeface="Arial" charset="0"/>
                <a:ea typeface="MS PGothic" charset="0"/>
                <a:sym typeface="Symbol" charset="0"/>
              </a:rPr>
              <a:t>| (uncountable infinity) implies there are an uncountable number of languages over a given alphabet, .</a:t>
            </a:r>
          </a:p>
          <a:p>
            <a:pPr eaLnBrk="1" hangingPunct="1">
              <a:buFontTx/>
              <a:buAutoNum type="arabicPeriod"/>
            </a:pPr>
            <a:r>
              <a:rPr lang="en-US" sz="2000" dirty="0">
                <a:latin typeface="Arial" charset="0"/>
                <a:ea typeface="MS PGothic" charset="0"/>
                <a:sym typeface="Symbol" charset="0"/>
              </a:rPr>
              <a:t>A program, P, in some programming language L, can be represented as a string over a finite alphabet,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that obeys the rules of constructing programs defined by L.  As P 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there are at most a countably infinite number of programs that can be formed in the language L.</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11/27/18</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306</a:t>
            </a:fld>
            <a:endParaRPr lang="en-US"/>
          </a:p>
        </p:txBody>
      </p:sp>
    </p:spTree>
    <p:extLst>
      <p:ext uri="{BB962C8B-B14F-4D97-AF65-F5344CB8AC3E}">
        <p14:creationId xmlns:p14="http://schemas.microsoft.com/office/powerpoint/2010/main" val="49117140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P, in a programming language L, defines a function,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where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the input alphabet and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output alphabet.</a:t>
            </a:r>
          </a:p>
          <a:p>
            <a:pPr marL="609600" indent="-609600" eaLnBrk="1" hangingPunct="1">
              <a:lnSpc>
                <a:spcPct val="90000"/>
              </a:lnSpc>
              <a:buFontTx/>
              <a:buAutoNum type="arabicPeriod" startAt="7"/>
            </a:pPr>
            <a:r>
              <a:rPr lang="en-US" sz="1800" dirty="0">
                <a:latin typeface="Arial" charset="0"/>
                <a:ea typeface="MS PGothic" charset="0"/>
                <a:sym typeface="Symbol" charset="0"/>
              </a:rPr>
              <a:t>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defines an input language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for which FP is defined (halts and produces an output). This is referred to as its domain in our terminology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its universe of discourse). The range of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set of outputs. That is,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 { y | ∃x in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and y =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(x) }</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P, there can be at most a countable number of functions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P.</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11/27/18</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307</a:t>
            </a:fld>
            <a:endParaRPr lang="en-US"/>
          </a:p>
        </p:txBody>
      </p:sp>
    </p:spTree>
    <p:extLst>
      <p:ext uri="{BB962C8B-B14F-4D97-AF65-F5344CB8AC3E}">
        <p14:creationId xmlns:p14="http://schemas.microsoft.com/office/powerpoint/2010/main" val="17466239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However, before focusing on #5 we should recall that finite 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11/27/18</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308</a:t>
            </a:fld>
            <a:endParaRPr lang="en-US"/>
          </a:p>
        </p:txBody>
      </p:sp>
    </p:spTree>
    <p:extLst>
      <p:ext uri="{BB962C8B-B14F-4D97-AF65-F5344CB8AC3E}">
        <p14:creationId xmlns:p14="http://schemas.microsoft.com/office/powerpoint/2010/main" val="51888746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atin typeface="Arial" charset="0"/>
                <a:ea typeface="MS PGothic" charset="0"/>
              </a:rPr>
              <a:t>Classic Unsolvable Problem</a:t>
            </a:r>
          </a:p>
        </p:txBody>
      </p:sp>
      <p:sp>
        <p:nvSpPr>
          <p:cNvPr id="187395" name="Content Placeholder 2"/>
          <p:cNvSpPr>
            <a:spLocks noGrp="1"/>
          </p:cNvSpPr>
          <p:nvPr>
            <p:ph idx="1"/>
          </p:nvPr>
        </p:nvSpPr>
        <p:spPr/>
        <p:txBody>
          <a:bodyPr/>
          <a:lstStyle/>
          <a:p>
            <a:pPr>
              <a:buFont typeface="Times" charset="0"/>
              <a:buNone/>
            </a:pPr>
            <a:r>
              <a:rPr lang="en-US" sz="2000" b="1">
                <a:latin typeface="Arial" charset="0"/>
                <a:ea typeface="MS PGothic" charset="0"/>
              </a:rPr>
              <a:t>	</a:t>
            </a:r>
            <a:r>
              <a:rPr lang="en-US" sz="2400">
                <a:latin typeface="Arial" charset="0"/>
                <a:ea typeface="MS PGothic" charset="0"/>
              </a:rPr>
              <a:t>Given an arbitrary program </a:t>
            </a:r>
            <a:r>
              <a:rPr lang="en-US" sz="2400" i="1">
                <a:latin typeface="Arial" charset="0"/>
                <a:ea typeface="MS PGothic" charset="0"/>
              </a:rPr>
              <a:t>P</a:t>
            </a:r>
            <a:r>
              <a:rPr lang="en-US" sz="2400">
                <a:latin typeface="Arial" charset="0"/>
                <a:ea typeface="MS PGothic" charset="0"/>
              </a:rPr>
              <a:t>, in some language </a:t>
            </a:r>
            <a:r>
              <a:rPr lang="en-US" sz="2400" i="1">
                <a:latin typeface="Arial" charset="0"/>
                <a:ea typeface="MS PGothic" charset="0"/>
              </a:rPr>
              <a:t>L</a:t>
            </a:r>
            <a:r>
              <a:rPr lang="en-US" sz="2400">
                <a:latin typeface="Arial" charset="0"/>
                <a:ea typeface="MS PGothic" charset="0"/>
              </a:rPr>
              <a:t>, and an input </a:t>
            </a:r>
            <a:r>
              <a:rPr lang="en-US" sz="2400" i="1">
                <a:latin typeface="Arial" charset="0"/>
                <a:ea typeface="MS PGothic" charset="0"/>
              </a:rPr>
              <a:t>x</a:t>
            </a:r>
            <a:r>
              <a:rPr lang="en-US" sz="2400">
                <a:latin typeface="Arial" charset="0"/>
                <a:ea typeface="MS PGothic" charset="0"/>
              </a:rPr>
              <a:t> to </a:t>
            </a:r>
            <a:r>
              <a:rPr lang="en-US" sz="2400" i="1">
                <a:latin typeface="Arial" charset="0"/>
                <a:ea typeface="MS PGothic" charset="0"/>
              </a:rPr>
              <a:t>P</a:t>
            </a:r>
            <a:r>
              <a:rPr lang="en-US" sz="2400">
                <a:latin typeface="Arial" charset="0"/>
                <a:ea typeface="MS PGothic" charset="0"/>
              </a:rPr>
              <a:t>, will </a:t>
            </a:r>
            <a:r>
              <a:rPr lang="en-US" sz="2400" i="1">
                <a:latin typeface="Arial" charset="0"/>
                <a:ea typeface="MS PGothic" charset="0"/>
              </a:rPr>
              <a:t>P</a:t>
            </a:r>
            <a:r>
              <a:rPr lang="en-US" sz="2400">
                <a:latin typeface="Arial" charset="0"/>
                <a:ea typeface="MS PGothic" charset="0"/>
              </a:rPr>
              <a:t> eventually stop when run with input </a:t>
            </a:r>
            <a:r>
              <a:rPr lang="en-US" sz="2400" i="1">
                <a:latin typeface="Arial" charset="0"/>
                <a:ea typeface="MS PGothic" charset="0"/>
              </a:rPr>
              <a:t>x</a:t>
            </a:r>
            <a:r>
              <a:rPr lang="en-US" sz="2400">
                <a:latin typeface="Arial" charset="0"/>
                <a:ea typeface="MS PGothic" charset="0"/>
              </a:rPr>
              <a:t>?</a:t>
            </a:r>
          </a:p>
          <a:p>
            <a:pPr>
              <a:buFontTx/>
              <a:buNone/>
            </a:pPr>
            <a:r>
              <a:rPr lang="en-US" sz="2400">
                <a:latin typeface="Arial" charset="0"/>
                <a:ea typeface="MS PGothic" charset="0"/>
              </a:rPr>
              <a:t>	The above problem is called the </a:t>
            </a:r>
            <a:r>
              <a:rPr lang="ja-JP" altLang="en-US" sz="2400">
                <a:latin typeface="Arial" charset="0"/>
                <a:ea typeface="MS PGothic" charset="0"/>
              </a:rPr>
              <a:t>“</a:t>
            </a:r>
            <a:r>
              <a:rPr lang="en-US" altLang="ja-JP" sz="2400">
                <a:latin typeface="Arial" charset="0"/>
                <a:ea typeface="MS PGothic" charset="0"/>
              </a:rPr>
              <a:t>Halting Problem.</a:t>
            </a:r>
            <a:r>
              <a:rPr lang="ja-JP" altLang="en-US" sz="2400">
                <a:latin typeface="Arial" charset="0"/>
                <a:ea typeface="MS PGothic" charset="0"/>
              </a:rPr>
              <a:t>”</a:t>
            </a:r>
            <a:r>
              <a:rPr lang="en-US" altLang="ja-JP" sz="2400">
                <a:latin typeface="Arial" charset="0"/>
                <a:ea typeface="MS PGothic" charset="0"/>
              </a:rPr>
              <a:t> Book denotes the Halting Problem as A</a:t>
            </a:r>
            <a:r>
              <a:rPr lang="en-US" altLang="ja-JP" sz="2400" baseline="-25000">
                <a:latin typeface="Arial" charset="0"/>
                <a:ea typeface="MS PGothic" charset="0"/>
              </a:rPr>
              <a:t>TM</a:t>
            </a:r>
            <a:r>
              <a:rPr lang="en-US" altLang="ja-JP" sz="2400">
                <a:latin typeface="Arial" charset="0"/>
                <a:ea typeface="MS PGothic" charset="0"/>
              </a:rPr>
              <a:t>.</a:t>
            </a:r>
          </a:p>
          <a:p>
            <a:pPr>
              <a:buFontTx/>
              <a:buNone/>
            </a:pPr>
            <a:r>
              <a:rPr lang="en-US" altLang="ja-JP" sz="2400">
                <a:latin typeface="Arial" charset="0"/>
                <a:ea typeface="MS PGothic" charset="0"/>
              </a:rPr>
              <a:t>	It is clearly an important and practical one – wouldn't it be nice to not be embarrassed by having your program run </a:t>
            </a:r>
            <a:r>
              <a:rPr lang="ja-JP" altLang="en-US" sz="2400">
                <a:latin typeface="Arial" charset="0"/>
                <a:ea typeface="MS PGothic" charset="0"/>
              </a:rPr>
              <a:t>“</a:t>
            </a:r>
            <a:r>
              <a:rPr lang="en-US" altLang="ja-JP" sz="2400">
                <a:latin typeface="Arial" charset="0"/>
                <a:ea typeface="MS PGothic" charset="0"/>
              </a:rPr>
              <a:t>forever</a:t>
            </a:r>
            <a:r>
              <a:rPr lang="ja-JP" altLang="en-US" sz="2400">
                <a:latin typeface="Arial" charset="0"/>
                <a:ea typeface="MS PGothic" charset="0"/>
              </a:rPr>
              <a:t>”</a:t>
            </a:r>
            <a:r>
              <a:rPr lang="en-US" altLang="ja-JP" sz="2400">
                <a:latin typeface="Arial" charset="0"/>
                <a:ea typeface="MS PGothic" charset="0"/>
              </a:rPr>
              <a:t> when you try to do a demo for the boss or professor? Unfortunately, there’s a fly in the ointment as one can prove that no algorithm can be written in </a:t>
            </a:r>
            <a:r>
              <a:rPr lang="en-US" altLang="ja-JP" sz="2400" i="1">
                <a:latin typeface="Arial" charset="0"/>
                <a:ea typeface="MS PGothic" charset="0"/>
              </a:rPr>
              <a:t>L</a:t>
            </a:r>
            <a:r>
              <a:rPr lang="en-US" altLang="ja-JP" sz="2400">
                <a:latin typeface="Arial" charset="0"/>
                <a:ea typeface="MS PGothic" charset="0"/>
              </a:rPr>
              <a:t> that solves the halting problem for </a:t>
            </a:r>
            <a:r>
              <a:rPr lang="en-US" altLang="ja-JP" sz="2400" i="1">
                <a:latin typeface="Arial" charset="0"/>
                <a:ea typeface="MS PGothic" charset="0"/>
              </a:rPr>
              <a:t>L</a:t>
            </a:r>
            <a:r>
              <a:rPr lang="en-US" altLang="ja-JP" sz="2400">
                <a:latin typeface="Arial" charset="0"/>
                <a:ea typeface="MS PGothic" charset="0"/>
              </a:rPr>
              <a:t>.</a:t>
            </a:r>
            <a:endParaRPr lang="en-US" sz="2400">
              <a:latin typeface="Arial" charset="0"/>
              <a:ea typeface="MS PGothic" charset="0"/>
            </a:endParaRPr>
          </a:p>
        </p:txBody>
      </p:sp>
      <p:sp>
        <p:nvSpPr>
          <p:cNvPr id="187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0277EC-3942-024F-BF1C-54B862D9E121}" type="datetime1">
              <a:rPr lang="en-US" smtClean="0"/>
              <a:t>11/27/18</a:t>
            </a:fld>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72BDCD-56E3-CA44-BC89-F577B28A596A}" type="slidenum">
              <a:rPr lang="en-US"/>
              <a:pPr/>
              <a:t>309</a:t>
            </a:fld>
            <a:endParaRPr lang="en-US"/>
          </a:p>
        </p:txBody>
      </p:sp>
      <p:sp>
        <p:nvSpPr>
          <p:cNvPr id="1873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MS PGothic" charset="0"/>
              </a:rPr>
              <a:t>Operations on Strings</a:t>
            </a:r>
          </a:p>
        </p:txBody>
      </p:sp>
      <p:sp>
        <p:nvSpPr>
          <p:cNvPr id="24579" name="Rectangle 3"/>
          <p:cNvSpPr>
            <a:spLocks noGrp="1" noChangeArrowheads="1"/>
          </p:cNvSpPr>
          <p:nvPr>
            <p:ph idx="1"/>
          </p:nvPr>
        </p:nvSpPr>
        <p:spPr/>
        <p:txBody>
          <a:bodyPr/>
          <a:lstStyle/>
          <a:p>
            <a:pPr eaLnBrk="1" hangingPunct="1">
              <a:lnSpc>
                <a:spcPct val="80000"/>
              </a:lnSpc>
            </a:pPr>
            <a:r>
              <a:rPr lang="en-US" sz="2800">
                <a:latin typeface="Arial" charset="0"/>
                <a:ea typeface="MS PGothic" charset="0"/>
              </a:rPr>
              <a:t>Let s, t be arbitrary strings over </a:t>
            </a:r>
            <a:r>
              <a:rPr lang="en-US" sz="2800">
                <a:latin typeface="Arial" charset="0"/>
                <a:ea typeface="MS PGothic" charset="0"/>
                <a:sym typeface="Symbol" charset="0"/>
              </a:rPr>
              <a:t></a:t>
            </a:r>
          </a:p>
          <a:p>
            <a:pPr lvl="1" eaLnBrk="1" hangingPunct="1">
              <a:lnSpc>
                <a:spcPct val="80000"/>
              </a:lnSpc>
            </a:pPr>
            <a:r>
              <a:rPr lang="en-US" sz="2400">
                <a:latin typeface="Arial" charset="0"/>
                <a:ea typeface="MS PGothic" charset="0"/>
                <a:sym typeface="Symbol" charset="0"/>
              </a:rPr>
              <a:t>s = a</a:t>
            </a:r>
            <a:r>
              <a:rPr lang="en-US" sz="2400" baseline="-25000">
                <a:latin typeface="Arial" charset="0"/>
                <a:ea typeface="MS PGothic" charset="0"/>
                <a:sym typeface="Symbol" charset="0"/>
              </a:rPr>
              <a:t>1</a:t>
            </a:r>
            <a:r>
              <a:rPr lang="en-US" sz="2400">
                <a:latin typeface="Arial" charset="0"/>
                <a:ea typeface="MS PGothic" charset="0"/>
                <a:sym typeface="Symbol" charset="0"/>
              </a:rPr>
              <a:t> a</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j</a:t>
            </a:r>
            <a:r>
              <a:rPr lang="en-US" sz="2400">
                <a:latin typeface="Arial" charset="0"/>
                <a:ea typeface="MS PGothic" charset="0"/>
                <a:sym typeface="Symbol" charset="0"/>
              </a:rPr>
              <a:t> , j  0, where each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i</a:t>
            </a:r>
            <a:r>
              <a:rPr lang="en-US" sz="2400">
                <a:latin typeface="Arial" charset="0"/>
                <a:ea typeface="MS PGothic" charset="0"/>
                <a:sym typeface="Symbol" charset="0"/>
              </a:rPr>
              <a:t>  </a:t>
            </a:r>
          </a:p>
          <a:p>
            <a:pPr lvl="1" eaLnBrk="1" hangingPunct="1">
              <a:lnSpc>
                <a:spcPct val="80000"/>
              </a:lnSpc>
            </a:pPr>
            <a:r>
              <a:rPr lang="en-US" sz="2400">
                <a:latin typeface="Arial" charset="0"/>
                <a:ea typeface="MS PGothic" charset="0"/>
                <a:sym typeface="Symbol" charset="0"/>
              </a:rPr>
              <a:t>t = b</a:t>
            </a:r>
            <a:r>
              <a:rPr lang="en-US" sz="2400" baseline="-25000">
                <a:latin typeface="Arial" charset="0"/>
                <a:ea typeface="MS PGothic" charset="0"/>
                <a:sym typeface="Symbol" charset="0"/>
              </a:rPr>
              <a:t>1</a:t>
            </a:r>
            <a:r>
              <a:rPr lang="en-US" sz="2400">
                <a:latin typeface="Arial" charset="0"/>
                <a:ea typeface="MS PGothic" charset="0"/>
                <a:sym typeface="Symbol" charset="0"/>
              </a:rPr>
              <a:t> b</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b</a:t>
            </a:r>
            <a:r>
              <a:rPr lang="en-US" sz="2400" baseline="-25000" err="1">
                <a:latin typeface="Arial" charset="0"/>
                <a:ea typeface="MS PGothic" charset="0"/>
                <a:sym typeface="Symbol" charset="0"/>
              </a:rPr>
              <a:t>k</a:t>
            </a:r>
            <a:r>
              <a:rPr lang="en-US" sz="2400">
                <a:latin typeface="Arial" charset="0"/>
                <a:ea typeface="MS PGothic" charset="0"/>
                <a:sym typeface="Symbol" charset="0"/>
              </a:rPr>
              <a:t> , k  0, where each b</a:t>
            </a:r>
            <a:r>
              <a:rPr lang="en-US" sz="2400" baseline="-25000">
                <a:latin typeface="Arial" charset="0"/>
                <a:ea typeface="MS PGothic" charset="0"/>
                <a:sym typeface="Symbol" charset="0"/>
              </a:rPr>
              <a:t>i</a:t>
            </a:r>
            <a:r>
              <a:rPr lang="en-US" sz="2400">
                <a:latin typeface="Arial" charset="0"/>
                <a:ea typeface="MS PGothic" charset="0"/>
                <a:sym typeface="Symbol" charset="0"/>
              </a:rPr>
              <a:t>  </a:t>
            </a:r>
          </a:p>
          <a:p>
            <a:pPr eaLnBrk="1" hangingPunct="1">
              <a:lnSpc>
                <a:spcPct val="80000"/>
              </a:lnSpc>
            </a:pPr>
            <a:r>
              <a:rPr lang="en-US" sz="2800">
                <a:latin typeface="Arial" charset="0"/>
                <a:ea typeface="MS PGothic" charset="0"/>
              </a:rPr>
              <a:t>length: |s| = j ; |t| = k </a:t>
            </a:r>
          </a:p>
          <a:p>
            <a:pPr eaLnBrk="1" hangingPunct="1">
              <a:lnSpc>
                <a:spcPct val="80000"/>
              </a:lnSpc>
            </a:pPr>
            <a:r>
              <a:rPr lang="en-US" sz="2800">
                <a:latin typeface="Arial" charset="0"/>
                <a:ea typeface="MS PGothic" charset="0"/>
              </a:rPr>
              <a:t>concatenate: = </a:t>
            </a:r>
            <a:r>
              <a:rPr lang="en-US" sz="2800" err="1">
                <a:latin typeface="Arial" charset="0"/>
                <a:ea typeface="MS PGothic" charset="0"/>
              </a:rPr>
              <a:t>s</a:t>
            </a:r>
            <a:r>
              <a:rPr lang="en-US" sz="2800" err="1">
                <a:latin typeface="Arial" charset="0"/>
                <a:ea typeface="MS PGothic" charset="0"/>
                <a:sym typeface="Symbol" charset="0"/>
              </a:rPr>
              <a:t>t</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br>
              <a:rPr lang="en-US" sz="2800">
                <a:latin typeface="Arial" charset="0"/>
                <a:ea typeface="MS PGothic" charset="0"/>
                <a:sym typeface="Symbol" charset="0"/>
              </a:rPr>
            </a:br>
            <a:r>
              <a:rPr lang="en-US" sz="2800">
                <a:latin typeface="Arial" charset="0"/>
                <a:ea typeface="MS PGothic" charset="0"/>
                <a:sym typeface="Symbol" charset="0"/>
              </a:rPr>
              <a:t>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b</a:t>
            </a:r>
            <a:r>
              <a:rPr lang="en-US" sz="2800" baseline="-25000">
                <a:latin typeface="Arial" charset="0"/>
                <a:ea typeface="MS PGothic" charset="0"/>
                <a:sym typeface="Symbol" charset="0"/>
              </a:rPr>
              <a:t>1</a:t>
            </a:r>
            <a:r>
              <a:rPr lang="en-US" sz="2800">
                <a:latin typeface="Arial" charset="0"/>
                <a:ea typeface="MS PGothic" charset="0"/>
                <a:sym typeface="Symbol" charset="0"/>
              </a:rPr>
              <a:t> b</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b</a:t>
            </a:r>
            <a:r>
              <a:rPr lang="en-US" sz="2800" baseline="-25000" err="1">
                <a:latin typeface="Arial" charset="0"/>
                <a:ea typeface="MS PGothic" charset="0"/>
                <a:sym typeface="Symbol" charset="0"/>
              </a:rPr>
              <a:t>k</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r>
              <a:rPr lang="en-US" sz="2800" err="1">
                <a:latin typeface="Arial" charset="0"/>
                <a:ea typeface="MS PGothic" charset="0"/>
                <a:sym typeface="Symbol" charset="0"/>
              </a:rPr>
              <a:t>j+k</a:t>
            </a:r>
            <a:endParaRPr lang="en-US" sz="2800">
              <a:latin typeface="Arial" charset="0"/>
              <a:ea typeface="MS PGothic" charset="0"/>
              <a:sym typeface="Symbol" charset="0"/>
            </a:endParaRPr>
          </a:p>
          <a:p>
            <a:pPr eaLnBrk="1" hangingPunct="1">
              <a:lnSpc>
                <a:spcPct val="80000"/>
              </a:lnSpc>
            </a:pPr>
            <a:r>
              <a:rPr lang="en-US" sz="2800">
                <a:latin typeface="Arial" charset="0"/>
                <a:ea typeface="MS PGothic" charset="0"/>
                <a:sym typeface="Symbol" charset="0"/>
              </a:rPr>
              <a:t>power: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n</a:t>
            </a:r>
            <a:r>
              <a:rPr lang="en-US" sz="2800">
                <a:latin typeface="Arial" charset="0"/>
                <a:ea typeface="MS PGothic" charset="0"/>
                <a:sym typeface="Symbol" charset="0"/>
              </a:rPr>
              <a:t> = </a:t>
            </a:r>
            <a:r>
              <a:rPr lang="en-US" sz="2800" err="1">
                <a:latin typeface="Arial" charset="0"/>
                <a:ea typeface="MS PGothic" charset="0"/>
                <a:sym typeface="Symbol" charset="0"/>
              </a:rPr>
              <a:t>ss</a:t>
            </a:r>
            <a:r>
              <a:rPr lang="en-US" sz="2800">
                <a:latin typeface="Arial" charset="0"/>
                <a:ea typeface="MS PGothic" charset="0"/>
                <a:sym typeface="Symbol" charset="0"/>
              </a:rPr>
              <a:t> … s (n times) Note: s</a:t>
            </a:r>
            <a:r>
              <a:rPr lang="en-US" sz="2800" baseline="30000">
                <a:latin typeface="Arial" charset="0"/>
                <a:ea typeface="MS PGothic" charset="0"/>
                <a:sym typeface="Symbol" charset="0"/>
              </a:rPr>
              <a:t>0</a:t>
            </a:r>
            <a:r>
              <a:rPr lang="en-US" sz="2800">
                <a:latin typeface="Arial" charset="0"/>
                <a:ea typeface="MS PGothic" charset="0"/>
                <a:sym typeface="Symbol" charset="0"/>
              </a:rPr>
              <a:t> = </a:t>
            </a:r>
          </a:p>
          <a:p>
            <a:pPr eaLnBrk="1" hangingPunct="1">
              <a:lnSpc>
                <a:spcPct val="80000"/>
              </a:lnSpc>
            </a:pPr>
            <a:r>
              <a:rPr lang="en-US" sz="2800">
                <a:latin typeface="Arial" charset="0"/>
                <a:ea typeface="MS PGothic" charset="0"/>
                <a:sym typeface="Symbol" charset="0"/>
              </a:rPr>
              <a:t>reverse: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R</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a</a:t>
            </a:r>
            <a:r>
              <a:rPr lang="en-US" sz="2800" baseline="-25000">
                <a:latin typeface="Arial" charset="0"/>
                <a:ea typeface="MS PGothic" charset="0"/>
                <a:sym typeface="Symbol" charset="0"/>
              </a:rPr>
              <a:t>j-1</a:t>
            </a:r>
            <a:r>
              <a:rPr lang="en-US" sz="2800">
                <a:latin typeface="Arial" charset="0"/>
                <a:ea typeface="MS PGothic" charset="0"/>
                <a:sym typeface="Symbol" charset="0"/>
              </a:rPr>
              <a:t> … a</a:t>
            </a:r>
            <a:r>
              <a:rPr lang="en-US" sz="2800" baseline="-25000">
                <a:latin typeface="Arial" charset="0"/>
                <a:ea typeface="MS PGothic" charset="0"/>
                <a:sym typeface="Symbol" charset="0"/>
              </a:rPr>
              <a:t>1</a:t>
            </a:r>
            <a:r>
              <a:rPr lang="en-US" sz="2800">
                <a:latin typeface="Arial" charset="0"/>
                <a:ea typeface="MS PGothic" charset="0"/>
                <a:sym typeface="Symbol" charset="0"/>
              </a:rPr>
              <a:t> </a:t>
            </a:r>
          </a:p>
          <a:p>
            <a:pPr eaLnBrk="1" hangingPunct="1">
              <a:lnSpc>
                <a:spcPct val="80000"/>
              </a:lnSpc>
            </a:pPr>
            <a:r>
              <a:rPr lang="en-US" sz="2800">
                <a:latin typeface="Arial" charset="0"/>
                <a:ea typeface="MS PGothic" charset="0"/>
                <a:sym typeface="Symbol" charset="0"/>
              </a:rPr>
              <a:t>substring: for s = 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 any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p</a:t>
            </a:r>
            <a:r>
              <a:rPr lang="en-US" sz="2800">
                <a:latin typeface="Arial" charset="0"/>
                <a:ea typeface="MS PGothic" charset="0"/>
                <a:sym typeface="Symbol" charset="0"/>
              </a:rPr>
              <a:t> a</a:t>
            </a:r>
            <a:r>
              <a:rPr lang="en-US" sz="2800" baseline="-25000">
                <a:latin typeface="Arial" charset="0"/>
                <a:ea typeface="MS PGothic" charset="0"/>
                <a:sym typeface="Symbol" charset="0"/>
              </a:rPr>
              <a:t>p+1</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q</a:t>
            </a:r>
            <a:r>
              <a:rPr lang="en-US" sz="2800">
                <a:latin typeface="Arial" charset="0"/>
                <a:ea typeface="MS PGothic" charset="0"/>
                <a:sym typeface="Symbol" charset="0"/>
              </a:rPr>
              <a:t> where 1pqj or </a:t>
            </a:r>
          </a:p>
        </p:txBody>
      </p:sp>
      <p:sp>
        <p:nvSpPr>
          <p:cNvPr id="2458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03065-302E-2140-BFCC-4FC13250BDBA}" type="datetime1">
              <a:rPr lang="en-US" smtClean="0"/>
              <a:t>11/27/18</a:t>
            </a:fld>
            <a:endParaRPr lang="en-US"/>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CA6CC3-AD7B-824C-A9A8-47905084FE36}" type="slidenum">
              <a:rPr lang="en-US"/>
              <a:pPr/>
              <a:t>31</a:t>
            </a:fld>
            <a:endParaRPr lang="en-US"/>
          </a:p>
        </p:txBody>
      </p:sp>
    </p:spTree>
    <p:extLst>
      <p:ext uri="{BB962C8B-B14F-4D97-AF65-F5344CB8AC3E}">
        <p14:creationId xmlns:p14="http://schemas.microsoft.com/office/powerpoint/2010/main" val="147670634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atin typeface="Arial" charset="0"/>
                <a:ea typeface="MS PGothic" charset="0"/>
              </a:rPr>
              <a:t>Some terminology</a:t>
            </a:r>
          </a:p>
        </p:txBody>
      </p:sp>
      <p:sp>
        <p:nvSpPr>
          <p:cNvPr id="188419" name="Content Placeholder 2"/>
          <p:cNvSpPr>
            <a:spLocks noGrp="1"/>
          </p:cNvSpPr>
          <p:nvPr>
            <p:ph idx="1"/>
          </p:nvPr>
        </p:nvSpPr>
        <p:spPr>
          <a:xfrm>
            <a:off x="381000" y="1600200"/>
            <a:ext cx="8229600" cy="4525963"/>
          </a:xfrm>
        </p:spPr>
        <p:txBody>
          <a:bodyPr/>
          <a:lstStyle/>
          <a:p>
            <a:pPr>
              <a:buFontTx/>
              <a:buNone/>
            </a:pPr>
            <a:r>
              <a:rPr lang="en-US" sz="2000" b="1">
                <a:latin typeface="Arial" charset="0"/>
                <a:ea typeface="MS PGothic"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converges on input </a:t>
            </a:r>
            <a:r>
              <a:rPr lang="en-US" sz="2000" b="1" i="1">
                <a:latin typeface="Arial" charset="0"/>
                <a:ea typeface="MS PGothic" charset="0"/>
              </a:rPr>
              <a:t>x</a:t>
            </a:r>
            <a:r>
              <a:rPr lang="en-US" sz="2000">
                <a:latin typeface="Arial" charset="0"/>
                <a:ea typeface="MS PGothic" charset="0"/>
              </a:rPr>
              <a:t> if it eventually halts when it receives </a:t>
            </a:r>
            <a:r>
              <a:rPr lang="en-US" sz="2000" b="1"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diverges on input </a:t>
            </a:r>
            <a:r>
              <a:rPr lang="en-US" sz="2000" b="1" i="1">
                <a:latin typeface="Arial" charset="0"/>
                <a:ea typeface="MS PGothic" charset="0"/>
              </a:rPr>
              <a:t>x</a:t>
            </a:r>
            <a:r>
              <a:rPr lang="en-US" sz="2000">
                <a:latin typeface="Arial" charset="0"/>
                <a:ea typeface="MS PGothic" charset="0"/>
              </a:rPr>
              <a:t> if it never halts when it receives </a:t>
            </a:r>
            <a:r>
              <a:rPr lang="en-US" sz="2000"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Of course,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then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defines a value for </a:t>
            </a:r>
            <a:r>
              <a:rPr lang="en-US" sz="2000" b="1" i="1">
                <a:latin typeface="Arial" charset="0"/>
                <a:ea typeface="MS PGothic" charset="0"/>
                <a:sym typeface="Symbol" charset="0"/>
              </a:rPr>
              <a:t>x</a:t>
            </a:r>
            <a:r>
              <a:rPr lang="en-US" sz="2000">
                <a:latin typeface="Arial" charset="0"/>
                <a:ea typeface="MS PGothic" charset="0"/>
                <a:sym typeface="Symbol" charset="0"/>
              </a:rPr>
              <a:t>. In fact we also say that </a:t>
            </a:r>
            <a:r>
              <a:rPr lang="en-US" sz="2000" b="1" i="1">
                <a:latin typeface="Arial" charset="0"/>
                <a:ea typeface="MS PGothic" charset="0"/>
                <a:sym typeface="Symbol" charset="0"/>
              </a:rPr>
              <a:t>f(x)</a:t>
            </a:r>
            <a:r>
              <a:rPr lang="en-US" sz="2000">
                <a:latin typeface="Arial" charset="0"/>
                <a:ea typeface="MS PGothic" charset="0"/>
                <a:sym typeface="Symbol" charset="0"/>
              </a:rPr>
              <a:t> is 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undefined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Finally, we define the domain of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as </a:t>
            </a:r>
            <a:r>
              <a:rPr lang="en-US" sz="2000" b="1">
                <a:latin typeface="Arial" charset="0"/>
                <a:ea typeface="MS PGothic" charset="0"/>
                <a:sym typeface="Symbol" charset="0"/>
              </a:rPr>
              <a:t>{</a:t>
            </a:r>
            <a:r>
              <a:rPr lang="en-US" sz="2000" b="1" i="1">
                <a:latin typeface="Arial" charset="0"/>
                <a:ea typeface="MS PGothic" charset="0"/>
                <a:sym typeface="Symbol" charset="0"/>
              </a:rPr>
              <a:t>x</a:t>
            </a:r>
            <a:r>
              <a:rPr lang="en-US" sz="2000" b="1">
                <a:latin typeface="Arial" charset="0"/>
                <a:ea typeface="MS PGothic" charset="0"/>
                <a:sym typeface="Symbol" charset="0"/>
              </a:rPr>
              <a:t> |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br>
              <a:rPr lang="en-US" sz="2000">
                <a:latin typeface="Arial" charset="0"/>
                <a:ea typeface="MS PGothic" charset="0"/>
                <a:sym typeface="Symbol" charset="0"/>
              </a:rPr>
            </a:br>
            <a:r>
              <a:rPr lang="en-US" sz="2000">
                <a:latin typeface="Arial" charset="0"/>
                <a:ea typeface="MS PGothic" charset="0"/>
                <a:sym typeface="Symbol" charset="0"/>
              </a:rPr>
              <a:t>The range of </a:t>
            </a:r>
            <a:r>
              <a:rPr lang="en-US" sz="2000" b="1" i="1">
                <a:latin typeface="Arial" charset="0"/>
                <a:ea typeface="MS PGothic" charset="0"/>
                <a:sym typeface="Symbol" charset="0"/>
              </a:rPr>
              <a:t>f</a:t>
            </a:r>
            <a:r>
              <a:rPr lang="en-US" sz="2000">
                <a:latin typeface="Arial" charset="0"/>
                <a:ea typeface="MS PGothic" charset="0"/>
                <a:sym typeface="Symbol" charset="0"/>
              </a:rPr>
              <a:t> is </a:t>
            </a:r>
            <a:r>
              <a:rPr lang="en-US" sz="2000" b="1">
                <a:latin typeface="Arial" charset="0"/>
                <a:ea typeface="MS PGothic" charset="0"/>
                <a:sym typeface="Symbol" charset="0"/>
              </a:rPr>
              <a:t>{</a:t>
            </a:r>
            <a:r>
              <a:rPr lang="en-US" sz="2000" b="1" i="1">
                <a:latin typeface="Arial" charset="0"/>
                <a:ea typeface="MS PGothic" charset="0"/>
                <a:sym typeface="Symbol" charset="0"/>
              </a:rPr>
              <a:t>y</a:t>
            </a:r>
            <a:r>
              <a:rPr lang="en-US" sz="2000" b="1">
                <a:latin typeface="Arial" charset="0"/>
                <a:ea typeface="MS PGothic" charset="0"/>
                <a:sym typeface="Symbol" charset="0"/>
              </a:rPr>
              <a:t> | </a:t>
            </a:r>
            <a:r>
              <a:rPr lang="en-US" sz="2000">
                <a:latin typeface="Arial" charset="0"/>
                <a:ea typeface="MS PGothic" charset="0"/>
                <a:sym typeface="Symbol" charset="0"/>
              </a:rPr>
              <a:t>there exists an x,</a:t>
            </a:r>
            <a:r>
              <a:rPr lang="en-US" sz="2000" b="1">
                <a:latin typeface="Arial" charset="0"/>
                <a:ea typeface="MS PGothic" charset="0"/>
                <a:sym typeface="Symbol" charset="0"/>
              </a:rPr>
              <a:t>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a:t>
            </a:r>
            <a:r>
              <a:rPr lang="en-US" sz="2000" b="1" i="1">
                <a:latin typeface="Arial" charset="0"/>
                <a:ea typeface="MS PGothic" charset="0"/>
                <a:sym typeface="Symbol" charset="0"/>
              </a:rPr>
              <a:t>f(x) = y </a:t>
            </a:r>
            <a:r>
              <a:rPr lang="en-US" sz="2000">
                <a:latin typeface="Arial" charset="0"/>
                <a:ea typeface="MS PGothic" charset="0"/>
                <a:sym typeface="Symbol" charset="0"/>
              </a:rPr>
              <a:t>}.</a:t>
            </a:r>
            <a:endParaRPr lang="en-US" sz="2000">
              <a:latin typeface="Arial" charset="0"/>
              <a:ea typeface="MS PGothic" charset="0"/>
            </a:endParaRPr>
          </a:p>
        </p:txBody>
      </p:sp>
      <p:sp>
        <p:nvSpPr>
          <p:cNvPr id="188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30EDBC-3003-724D-88C2-372CF0AF67F0}" type="datetime1">
              <a:rPr lang="en-US" smtClean="0"/>
              <a:t>11/27/18</a:t>
            </a:fld>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EE2CE7-7D07-AA41-970C-BE47C459B2F0}" type="slidenum">
              <a:rPr lang="en-US"/>
              <a:pPr/>
              <a:t>310</a:t>
            </a:fld>
            <a:endParaRPr lang="en-US"/>
          </a:p>
        </p:txBody>
      </p:sp>
      <p:sp>
        <p:nvSpPr>
          <p:cNvPr id="1884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atin typeface="Arial" charset="0"/>
                <a:ea typeface="MS PGothic" charset="0"/>
              </a:rPr>
              <a:t>Numbering Procedures</a:t>
            </a:r>
          </a:p>
        </p:txBody>
      </p:sp>
      <p:sp>
        <p:nvSpPr>
          <p:cNvPr id="192515" name="Content Placeholder 2"/>
          <p:cNvSpPr>
            <a:spLocks noGrp="1"/>
          </p:cNvSpPr>
          <p:nvPr>
            <p:ph idx="1"/>
          </p:nvPr>
        </p:nvSpPr>
        <p:spPr/>
        <p:txBody>
          <a:bodyPr/>
          <a:lstStyle/>
          <a:p>
            <a:pPr eaLnBrk="1" hangingPunct="1">
              <a:lnSpc>
                <a:spcPct val="80000"/>
              </a:lnSpc>
              <a:buFontTx/>
              <a:buNone/>
            </a:pPr>
            <a:r>
              <a:rPr lang="en-US" sz="2000" b="1" dirty="0">
                <a:latin typeface="Arial" charset="0"/>
                <a:ea typeface="MS PGothic" charset="0"/>
              </a:rPr>
              <a:t>	</a:t>
            </a:r>
            <a:endParaRPr lang="en-US" sz="2000" dirty="0">
              <a:latin typeface="Arial" charset="0"/>
              <a:ea typeface="MS PGothic" charset="0"/>
            </a:endParaRPr>
          </a:p>
          <a:p>
            <a:pPr eaLnBrk="1" hangingPunct="1">
              <a:lnSpc>
                <a:spcPct val="80000"/>
              </a:lnSpc>
              <a:buFontTx/>
              <a:buNone/>
            </a:pPr>
            <a:r>
              <a:rPr lang="en-US" altLang="ja-JP" sz="2000" dirty="0">
                <a:latin typeface="Arial" charset="0"/>
                <a:ea typeface="MS PGothic" charset="0"/>
              </a:rPr>
              <a:t>	</a:t>
            </a:r>
            <a:r>
              <a:rPr lang="en-US" altLang="ja-JP" sz="2400" dirty="0">
                <a:latin typeface="Arial" charset="0"/>
                <a:ea typeface="MS PGothic" charset="0"/>
              </a:rPr>
              <a:t>Any programming language needs to have an associated grammar that can be used to generate all legitimate programs.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By ordering the rules of the grammar in a way that generates programs in some lexical or syntactic order, we have a means to recursively enumerate the set of all programs. Thus, the set of procedures (programs) is re.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Using this fact, we will employ the notation that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dirty="0">
                <a:latin typeface="Arial" charset="0"/>
                <a:ea typeface="MS PGothic" charset="0"/>
                <a:sym typeface="Symbol" charset="0"/>
              </a:rPr>
              <a:t> is the </a:t>
            </a:r>
            <a:r>
              <a:rPr lang="en-US" altLang="ja-JP" sz="2400" b="1" dirty="0">
                <a:latin typeface="Arial" charset="0"/>
                <a:ea typeface="MS PGothic" charset="0"/>
                <a:sym typeface="Symbol" charset="0"/>
              </a:rPr>
              <a:t>x</a:t>
            </a:r>
            <a:r>
              <a:rPr lang="en-US" altLang="ja-JP" sz="2400" dirty="0">
                <a:latin typeface="Arial" charset="0"/>
                <a:ea typeface="MS PGothic" charset="0"/>
                <a:sym typeface="Symbol" charset="0"/>
              </a:rPr>
              <a:t>-</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and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b="1" dirty="0">
                <a:latin typeface="Arial" charset="0"/>
                <a:ea typeface="MS PGothic" charset="0"/>
                <a:sym typeface="Symbol" charset="0"/>
              </a:rPr>
              <a:t>(y) </a:t>
            </a:r>
            <a:r>
              <a:rPr lang="en-US" altLang="ja-JP" sz="2400" dirty="0">
                <a:latin typeface="Arial" charset="0"/>
                <a:ea typeface="MS PGothic" charset="0"/>
                <a:sym typeface="Symbol" charset="0"/>
              </a:rPr>
              <a:t>is the x-</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with input </a:t>
            </a:r>
            <a:r>
              <a:rPr lang="en-US" altLang="ja-JP" sz="2400" b="1" dirty="0">
                <a:latin typeface="Arial" charset="0"/>
                <a:ea typeface="MS PGothic" charset="0"/>
                <a:sym typeface="Symbol" charset="0"/>
              </a:rPr>
              <a:t>y</a:t>
            </a:r>
            <a:r>
              <a:rPr lang="en-US" altLang="ja-JP" sz="2400" dirty="0">
                <a:latin typeface="Arial" charset="0"/>
                <a:ea typeface="MS PGothic" charset="0"/>
                <a:sym typeface="Symbol" charset="0"/>
              </a:rPr>
              <a:t>.</a:t>
            </a:r>
            <a:r>
              <a:rPr lang="en-US" altLang="ja-JP" sz="2400" dirty="0">
                <a:latin typeface="Arial" charset="0"/>
                <a:ea typeface="MS PGothic" charset="0"/>
              </a:rPr>
              <a:t> We also refer to </a:t>
            </a:r>
            <a:r>
              <a:rPr lang="en-US" altLang="ja-JP" sz="2400" b="1" dirty="0">
                <a:latin typeface="Arial" charset="0"/>
                <a:ea typeface="MS PGothic" charset="0"/>
              </a:rPr>
              <a:t>x</a:t>
            </a:r>
            <a:r>
              <a:rPr lang="en-US" altLang="ja-JP" sz="2400" dirty="0">
                <a:latin typeface="Arial" charset="0"/>
                <a:ea typeface="MS PGothic" charset="0"/>
              </a:rPr>
              <a:t> as the procedure’s index.</a:t>
            </a:r>
          </a:p>
          <a:p>
            <a:pPr eaLnBrk="1" hangingPunct="1">
              <a:lnSpc>
                <a:spcPct val="80000"/>
              </a:lnSpc>
              <a:buFontTx/>
              <a:buNone/>
            </a:pPr>
            <a:endParaRPr lang="en-US" sz="2000" b="1" dirty="0">
              <a:latin typeface="Arial" charset="0"/>
              <a:ea typeface="MS PGothic" charset="0"/>
            </a:endParaRPr>
          </a:p>
          <a:p>
            <a:pPr eaLnBrk="1" hangingPunct="1">
              <a:lnSpc>
                <a:spcPct val="80000"/>
              </a:lnSpc>
              <a:buFontTx/>
              <a:buNone/>
            </a:pPr>
            <a:r>
              <a:rPr lang="en-US" sz="2000" b="1" dirty="0">
                <a:latin typeface="Arial" charset="0"/>
                <a:ea typeface="MS PGothic" charset="0"/>
              </a:rPr>
              <a:t>	</a:t>
            </a:r>
          </a:p>
        </p:txBody>
      </p:sp>
      <p:sp>
        <p:nvSpPr>
          <p:cNvPr id="1925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EEA459-7712-A945-8D07-161F3DB1BE0A}" type="datetime1">
              <a:rPr lang="en-US" smtClean="0"/>
              <a:t>11/27/18</a:t>
            </a:fld>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B677DD-8992-974F-9476-954CACC2BD87}" type="slidenum">
              <a:rPr lang="en-US"/>
              <a:pPr/>
              <a:t>311</a:t>
            </a:fld>
            <a:endParaRPr lang="en-US"/>
          </a:p>
        </p:txBody>
      </p:sp>
      <p:sp>
        <p:nvSpPr>
          <p:cNvPr id="1925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167494458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atin typeface="Arial" charset="0"/>
                <a:ea typeface="MS PGothic" charset="0"/>
              </a:rPr>
              <a:t>The universal machine</a:t>
            </a:r>
          </a:p>
        </p:txBody>
      </p:sp>
      <p:sp>
        <p:nvSpPr>
          <p:cNvPr id="193539"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400">
                <a:latin typeface="Arial" charset="0"/>
                <a:ea typeface="MS PGothic" charset="0"/>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latin typeface="Arial" charset="0"/>
              <a:ea typeface="MS PGothic" charset="0"/>
            </a:endParaRPr>
          </a:p>
          <a:p>
            <a:pPr eaLnBrk="1" hangingPunct="1">
              <a:lnSpc>
                <a:spcPct val="80000"/>
              </a:lnSpc>
              <a:buFontTx/>
              <a:buNone/>
            </a:pPr>
            <a:r>
              <a:rPr lang="en-US" sz="2400">
                <a:latin typeface="Arial" charset="0"/>
                <a:ea typeface="MS PGothic" charset="0"/>
              </a:rPr>
              <a:t>	</a:t>
            </a:r>
            <a:r>
              <a:rPr lang="en-US" sz="2400" b="1" err="1">
                <a:latin typeface="Arial" charset="0"/>
                <a:ea typeface="MS PGothic" charset="0"/>
              </a:rPr>
              <a:t>Univ</a:t>
            </a:r>
            <a:r>
              <a:rPr lang="en-US" sz="2400" b="1">
                <a:latin typeface="Arial" charset="0"/>
                <a:ea typeface="MS PGothic" charset="0"/>
              </a:rPr>
              <a:t>(</a:t>
            </a:r>
            <a:r>
              <a:rPr lang="en-US" sz="2400" b="1" err="1">
                <a:latin typeface="Arial" charset="0"/>
                <a:ea typeface="MS PGothic" charset="0"/>
              </a:rPr>
              <a:t>x,y</a:t>
            </a:r>
            <a:r>
              <a:rPr lang="en-US" sz="2400" b="1">
                <a:latin typeface="Arial" charset="0"/>
                <a:ea typeface="MS PGothic" charset="0"/>
              </a:rPr>
              <a:t>) = </a:t>
            </a:r>
            <a:r>
              <a:rPr lang="en-US" sz="2400" b="1">
                <a:latin typeface="Arial" charset="0"/>
                <a:ea typeface="MS PGothic" charset="0"/>
                <a:sym typeface="Symbol" charset="0"/>
              </a:rPr>
              <a:t></a:t>
            </a:r>
            <a:r>
              <a:rPr lang="en-US" sz="2400" b="1" baseline="-25000">
                <a:latin typeface="Arial" charset="0"/>
                <a:ea typeface="MS PGothic" charset="0"/>
                <a:sym typeface="Symbol" charset="0"/>
              </a:rPr>
              <a:t>x</a:t>
            </a:r>
            <a:r>
              <a:rPr lang="en-US" sz="2400" b="1">
                <a:latin typeface="Arial" charset="0"/>
                <a:ea typeface="MS PGothic" charset="0"/>
                <a:sym typeface="Symbol" charset="0"/>
              </a:rPr>
              <a:t>(y)</a:t>
            </a:r>
            <a:endParaRPr lang="en-US" sz="2400" b="1">
              <a:latin typeface="Arial" charset="0"/>
              <a:ea typeface="MS PGothic" charset="0"/>
            </a:endParaRPr>
          </a:p>
          <a:p>
            <a:pPr eaLnBrk="1" hangingPunct="1">
              <a:lnSpc>
                <a:spcPct val="80000"/>
              </a:lnSpc>
              <a:buFontTx/>
              <a:buNone/>
            </a:pPr>
            <a:r>
              <a:rPr lang="en-US" sz="2400">
                <a:latin typeface="Arial" charset="0"/>
                <a:ea typeface="MS PGothic" charset="0"/>
              </a:rPr>
              <a:t>	</a:t>
            </a:r>
          </a:p>
        </p:txBody>
      </p:sp>
      <p:sp>
        <p:nvSpPr>
          <p:cNvPr id="1935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2D46DD-4903-C442-BE24-41771E5F18D4}" type="datetime1">
              <a:rPr lang="en-US" smtClean="0"/>
              <a:t>11/27/18</a:t>
            </a:fld>
            <a:endParaRPr lang="en-US"/>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17EC62-3C56-4B49-92D6-DD8C81A30720}" type="slidenum">
              <a:rPr lang="en-US"/>
              <a:pPr/>
              <a:t>312</a:t>
            </a:fld>
            <a:endParaRPr lang="en-US"/>
          </a:p>
        </p:txBody>
      </p:sp>
      <p:sp>
        <p:nvSpPr>
          <p:cNvPr id="1935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6018793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1D441E-C67D-E341-84DA-B47020B40102}" type="datetime1">
              <a:rPr lang="en-US" smtClean="0"/>
              <a:t>11/27/18</a:t>
            </a:fld>
            <a:endParaRPr lang="en-US"/>
          </a:p>
        </p:txBody>
      </p:sp>
      <p:sp>
        <p:nvSpPr>
          <p:cNvPr id="189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77636-F079-EF48-B2CE-5BD8D5DEDC13}" type="slidenum">
              <a:rPr lang="en-US"/>
              <a:pPr/>
              <a:t>313</a:t>
            </a:fld>
            <a:endParaRPr lang="en-US"/>
          </a:p>
        </p:txBody>
      </p:sp>
      <p:sp>
        <p:nvSpPr>
          <p:cNvPr id="189445" name="Rectangle 2"/>
          <p:cNvSpPr>
            <a:spLocks noGrp="1" noChangeArrowheads="1"/>
          </p:cNvSpPr>
          <p:nvPr>
            <p:ph type="title"/>
          </p:nvPr>
        </p:nvSpPr>
        <p:spPr/>
        <p:txBody>
          <a:bodyPr/>
          <a:lstStyle/>
          <a:p>
            <a:pPr eaLnBrk="1" hangingPunct="1"/>
            <a:r>
              <a:rPr lang="en-US">
                <a:latin typeface="Arial" charset="0"/>
                <a:ea typeface="MS PGothic" charset="0"/>
              </a:rPr>
              <a:t>Halting Problem (A</a:t>
            </a:r>
            <a:r>
              <a:rPr lang="en-US" baseline="-25000">
                <a:latin typeface="Arial" charset="0"/>
                <a:ea typeface="MS PGothic" charset="0"/>
              </a:rPr>
              <a:t>TM</a:t>
            </a:r>
            <a:r>
              <a:rPr lang="en-US">
                <a:latin typeface="Arial" charset="0"/>
                <a:ea typeface="MS PGothic" charset="0"/>
              </a:rPr>
              <a:t>)</a:t>
            </a:r>
          </a:p>
        </p:txBody>
      </p:sp>
      <p:sp>
        <p:nvSpPr>
          <p:cNvPr id="189446" name="Rectangle 3"/>
          <p:cNvSpPr>
            <a:spLocks noGrp="1" noChangeArrowheads="1"/>
          </p:cNvSpPr>
          <p:nvPr>
            <p:ph type="body" idx="1"/>
          </p:nvPr>
        </p:nvSpPr>
        <p:spPr/>
        <p:txBody>
          <a:bodyPr/>
          <a:lstStyle/>
          <a:p>
            <a:pPr eaLnBrk="1" hangingPunct="1">
              <a:lnSpc>
                <a:spcPct val="80000"/>
              </a:lnSpc>
              <a:buFontTx/>
              <a:buNone/>
            </a:pPr>
            <a:r>
              <a:rPr lang="en-US" sz="1800" dirty="0">
                <a:latin typeface="Arial" charset="0"/>
                <a:ea typeface="MS PGothic" charset="0"/>
              </a:rPr>
              <a:t>	Assume we can decide the halting problem.  Then there exists some total function Halt such that</a:t>
            </a:r>
          </a:p>
          <a:p>
            <a:pPr eaLnBrk="1" hangingPunct="1">
              <a:lnSpc>
                <a:spcPct val="80000"/>
              </a:lnSpc>
              <a:buFontTx/>
              <a:buNone/>
            </a:pPr>
            <a:r>
              <a:rPr lang="en-US" sz="1800" dirty="0">
                <a:latin typeface="Arial" charset="0"/>
                <a:ea typeface="MS PGothic" charset="0"/>
              </a:rPr>
              <a:t>				1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defined</a:t>
            </a:r>
          </a:p>
          <a:p>
            <a:pPr eaLnBrk="1" hangingPunct="1">
              <a:lnSpc>
                <a:spcPct val="80000"/>
              </a:lnSpc>
              <a:buFontTx/>
              <a:buNone/>
            </a:pPr>
            <a:r>
              <a:rPr lang="en-US" sz="1800" dirty="0">
                <a:latin typeface="Arial" charset="0"/>
                <a:ea typeface="MS PGothic" charset="0"/>
              </a:rPr>
              <a:t>	Halt(</a:t>
            </a:r>
            <a:r>
              <a:rPr lang="en-US" sz="1800" dirty="0" err="1">
                <a:latin typeface="Arial" charset="0"/>
                <a:ea typeface="MS PGothic" charset="0"/>
              </a:rPr>
              <a:t>x,y</a:t>
            </a: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0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not defined</a:t>
            </a:r>
          </a:p>
          <a:p>
            <a:pPr eaLnBrk="1" hangingPunct="1">
              <a:lnSpc>
                <a:spcPct val="80000"/>
              </a:lnSpc>
              <a:buFontTx/>
              <a:buNone/>
            </a:pP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Now we can view Halt as a mapping from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into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by treating its input as a single number representing the pairing of two numbers via the one-one onto function pair discussed earlier.</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pair(</a:t>
            </a:r>
            <a:r>
              <a:rPr lang="en-US" sz="1800" dirty="0" err="1">
                <a:latin typeface="Arial" charset="0"/>
                <a:ea typeface="MS PGothic" charset="0"/>
              </a:rPr>
              <a:t>x,y</a:t>
            </a:r>
            <a:r>
              <a:rPr lang="en-US" sz="1800" dirty="0">
                <a:latin typeface="Arial" charset="0"/>
                <a:ea typeface="MS PGothic" charset="0"/>
              </a:rPr>
              <a:t>) = &lt;</a:t>
            </a:r>
            <a:r>
              <a:rPr lang="en-US" sz="1800" dirty="0" err="1">
                <a:latin typeface="Arial" charset="0"/>
                <a:ea typeface="MS PGothic" charset="0"/>
              </a:rPr>
              <a:t>x,y</a:t>
            </a:r>
            <a:r>
              <a:rPr lang="en-US" sz="1800" dirty="0">
                <a:latin typeface="Arial" charset="0"/>
                <a:ea typeface="MS PGothic" charset="0"/>
              </a:rPr>
              <a:t>&gt; = 2</a:t>
            </a:r>
            <a:r>
              <a:rPr lang="en-US" sz="1800" baseline="30000" dirty="0">
                <a:latin typeface="Arial" charset="0"/>
                <a:ea typeface="MS PGothic" charset="0"/>
              </a:rPr>
              <a:t>x</a:t>
            </a:r>
            <a:r>
              <a:rPr lang="en-US" sz="1800" dirty="0">
                <a:latin typeface="Arial" charset="0"/>
                <a:ea typeface="MS PGothic" charset="0"/>
              </a:rPr>
              <a:t>  (2y + 1) – 1</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with inverses	</a:t>
            </a:r>
          </a:p>
          <a:p>
            <a:pPr eaLnBrk="1" hangingPunct="1">
              <a:lnSpc>
                <a:spcPct val="80000"/>
              </a:lnSpc>
              <a:buFontTx/>
              <a:buNone/>
            </a:pPr>
            <a:r>
              <a:rPr lang="en-US" sz="1800" dirty="0">
                <a:latin typeface="Arial" charset="0"/>
                <a:ea typeface="MS PGothic" charset="0"/>
              </a:rPr>
              <a:t>		&lt;z&gt;</a:t>
            </a:r>
            <a:r>
              <a:rPr lang="en-US" sz="1800" baseline="-25000" dirty="0">
                <a:latin typeface="Arial" charset="0"/>
                <a:ea typeface="MS PGothic" charset="0"/>
              </a:rPr>
              <a:t>1</a:t>
            </a:r>
            <a:r>
              <a:rPr lang="en-US" sz="1800" dirty="0">
                <a:latin typeface="Arial" charset="0"/>
                <a:ea typeface="MS PGothic" charset="0"/>
              </a:rPr>
              <a:t> = </a:t>
            </a:r>
            <a:r>
              <a:rPr lang="en-US" sz="1800" dirty="0" err="1">
                <a:latin typeface="Arial" charset="0"/>
                <a:ea typeface="MS PGothic" charset="0"/>
              </a:rPr>
              <a:t>exp</a:t>
            </a:r>
            <a:r>
              <a:rPr lang="en-US" sz="1800" dirty="0">
                <a:latin typeface="Arial" charset="0"/>
                <a:ea typeface="MS PGothic" charset="0"/>
              </a:rPr>
              <a:t>(z+1,1)</a:t>
            </a:r>
            <a:br>
              <a:rPr lang="en-US" sz="1800" dirty="0">
                <a:latin typeface="Arial" charset="0"/>
                <a:ea typeface="MS PGothic" charset="0"/>
              </a:rPr>
            </a:b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	&lt;z&gt;</a:t>
            </a:r>
            <a:r>
              <a:rPr lang="en-US" sz="1800" baseline="-25000" dirty="0">
                <a:latin typeface="Arial" charset="0"/>
                <a:ea typeface="MS PGothic" charset="0"/>
              </a:rPr>
              <a:t>2</a:t>
            </a:r>
            <a:r>
              <a:rPr lang="en-US" sz="1800" dirty="0">
                <a:latin typeface="Arial" charset="0"/>
                <a:ea typeface="MS PGothic" charset="0"/>
              </a:rPr>
              <a:t> = ((( z + 1 ) // 2 </a:t>
            </a:r>
            <a:r>
              <a:rPr lang="en-US" sz="1800" baseline="30000" dirty="0">
                <a:latin typeface="Arial" charset="0"/>
                <a:ea typeface="MS PGothic" charset="0"/>
              </a:rPr>
              <a:t>&lt;z&gt;</a:t>
            </a:r>
            <a:r>
              <a:rPr lang="en-US" sz="1800" baseline="10000" dirty="0">
                <a:latin typeface="Arial" charset="0"/>
                <a:ea typeface="MS PGothic" charset="0"/>
              </a:rPr>
              <a:t>1</a:t>
            </a:r>
            <a:r>
              <a:rPr lang="en-US" sz="1800" dirty="0">
                <a:latin typeface="Arial" charset="0"/>
                <a:ea typeface="MS PGothic" charset="0"/>
              </a:rPr>
              <a:t>  ) – 1 ) // 2</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2A00E0-F9DB-9841-BC2B-31A553F10636}" type="datetime1">
              <a:rPr lang="en-US" smtClean="0"/>
              <a:t>11/27/18</a:t>
            </a:fld>
            <a:endParaRPr lang="en-US"/>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6CB34A-DE7A-8041-89A3-A24B67AE98A9}" type="slidenum">
              <a:rPr lang="en-US"/>
              <a:pPr/>
              <a:t>314</a:t>
            </a:fld>
            <a:endParaRPr lang="en-US"/>
          </a:p>
        </p:txBody>
      </p:sp>
      <p:sp>
        <p:nvSpPr>
          <p:cNvPr id="19046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0470" name="Rectangle 3"/>
          <p:cNvSpPr>
            <a:spLocks noGrp="1" noChangeArrowheads="1"/>
          </p:cNvSpPr>
          <p:nvPr>
            <p:ph type="body" idx="1"/>
          </p:nvPr>
        </p:nvSpPr>
        <p:spPr/>
        <p:txBody>
          <a:bodyPr/>
          <a:lstStyle/>
          <a:p>
            <a:pPr eaLnBrk="1" hangingPunct="1">
              <a:lnSpc>
                <a:spcPct val="80000"/>
              </a:lnSpc>
              <a:buFontTx/>
              <a:buNone/>
            </a:pPr>
            <a:r>
              <a:rPr lang="en-US" sz="2000" dirty="0">
                <a:latin typeface="Arial" charset="0"/>
                <a:ea typeface="MS PGothic" charset="0"/>
              </a:rPr>
              <a:t>	Now if Halt exist, then so does Disagree, where</a:t>
            </a:r>
          </a:p>
          <a:p>
            <a:pPr eaLnBrk="1" hangingPunct="1">
              <a:lnSpc>
                <a:spcPct val="80000"/>
              </a:lnSpc>
              <a:buFontTx/>
              <a:buNone/>
            </a:pPr>
            <a:r>
              <a:rPr lang="en-US" sz="1600" dirty="0">
                <a:latin typeface="Arial" charset="0"/>
                <a:ea typeface="MS PGothic" charset="0"/>
              </a:rPr>
              <a:t>			0 		if Halt(</a:t>
            </a:r>
            <a:r>
              <a:rPr lang="en-US" sz="1600" dirty="0" err="1">
                <a:latin typeface="Arial" charset="0"/>
                <a:ea typeface="MS PGothic" charset="0"/>
              </a:rPr>
              <a:t>x,x</a:t>
            </a:r>
            <a:r>
              <a:rPr lang="en-US" sz="1600" dirty="0">
                <a:latin typeface="Arial" charset="0"/>
                <a:ea typeface="MS PGothic" charset="0"/>
              </a:rPr>
              <a:t>) = 0,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not defined</a:t>
            </a:r>
          </a:p>
          <a:p>
            <a:pPr eaLnBrk="1" hangingPunct="1">
              <a:lnSpc>
                <a:spcPct val="80000"/>
              </a:lnSpc>
              <a:buFontTx/>
              <a:buNone/>
            </a:pPr>
            <a:r>
              <a:rPr lang="en-US" sz="1600" dirty="0">
                <a:latin typeface="Arial" charset="0"/>
                <a:ea typeface="MS PGothic" charset="0"/>
              </a:rPr>
              <a:t>	Disagree(x) =</a:t>
            </a:r>
          </a:p>
          <a:p>
            <a:pPr eaLnBrk="1" hangingPunct="1">
              <a:lnSpc>
                <a:spcPct val="80000"/>
              </a:lnSpc>
              <a:buFontTx/>
              <a:buNone/>
            </a:pPr>
            <a:r>
              <a:rPr lang="en-US" sz="1600" dirty="0">
                <a:latin typeface="Arial" charset="0"/>
                <a:ea typeface="MS PGothic" charset="0"/>
              </a:rPr>
              <a:t> 	 		</a:t>
            </a:r>
            <a:r>
              <a:rPr lang="en-US" sz="1600" dirty="0">
                <a:latin typeface="Symbol" charset="0"/>
                <a:ea typeface="MS PGothic" charset="0"/>
              </a:rPr>
              <a:t>m</a:t>
            </a:r>
            <a:r>
              <a:rPr lang="en-US" sz="1600" dirty="0">
                <a:latin typeface="Arial" charset="0"/>
                <a:ea typeface="MS PGothic" charset="0"/>
              </a:rPr>
              <a:t>y (y == y+1) 	if Halt(</a:t>
            </a:r>
            <a:r>
              <a:rPr lang="en-US" sz="1600" dirty="0" err="1">
                <a:latin typeface="Arial" charset="0"/>
                <a:ea typeface="MS PGothic" charset="0"/>
              </a:rPr>
              <a:t>x,x</a:t>
            </a:r>
            <a:r>
              <a:rPr lang="en-US" sz="1600" dirty="0">
                <a:latin typeface="Arial" charset="0"/>
                <a:ea typeface="MS PGothic" charset="0"/>
              </a:rPr>
              <a:t>) = 1,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defined</a:t>
            </a:r>
          </a:p>
          <a:p>
            <a:pPr eaLnBrk="1" hangingPunct="1">
              <a:lnSpc>
                <a:spcPct val="80000"/>
              </a:lnSpc>
              <a:buFontTx/>
              <a:buNone/>
            </a:pPr>
            <a:r>
              <a:rPr lang="en-US" sz="2000" dirty="0">
                <a:latin typeface="Arial" charset="0"/>
                <a:ea typeface="MS PGothic" charset="0"/>
              </a:rPr>
              <a:t>	</a:t>
            </a:r>
          </a:p>
          <a:p>
            <a:pPr eaLnBrk="1" hangingPunct="1">
              <a:lnSpc>
                <a:spcPct val="80000"/>
              </a:lnSpc>
              <a:buFontTx/>
              <a:buNone/>
            </a:pPr>
            <a:r>
              <a:rPr lang="en-US" sz="2000" dirty="0">
                <a:latin typeface="Arial" charset="0"/>
                <a:ea typeface="MS PGothic" charset="0"/>
              </a:rPr>
              <a:t>	Since Disagree is a program from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into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 Disagree can be reasoned about by Halt.  Let d be such that Disagree = [d], then</a:t>
            </a:r>
          </a:p>
          <a:p>
            <a:pPr eaLnBrk="1" hangingPunct="1">
              <a:lnSpc>
                <a:spcPct val="80000"/>
              </a:lnSpc>
              <a:buFontTx/>
              <a:buNone/>
            </a:pPr>
            <a:r>
              <a:rPr lang="en-US" sz="2000" dirty="0">
                <a:latin typeface="Arial" charset="0"/>
                <a:ea typeface="MS PGothic" charset="0"/>
              </a:rPr>
              <a:t>	Disagree(d) is defined 	</a:t>
            </a:r>
            <a:r>
              <a:rPr lang="en-US" sz="2000" dirty="0">
                <a:latin typeface="Arial" charset="0"/>
                <a:ea typeface="MS PGothic" charset="0"/>
                <a:sym typeface="Symbol" charset="0"/>
              </a:rPr>
              <a:t></a:t>
            </a:r>
            <a:r>
              <a:rPr lang="en-US" sz="2000" dirty="0">
                <a:latin typeface="Arial" charset="0"/>
                <a:ea typeface="MS PGothic" charset="0"/>
              </a:rPr>
              <a:t> Halt(</a:t>
            </a:r>
            <a:r>
              <a:rPr lang="en-US" sz="2000" dirty="0" err="1">
                <a:latin typeface="Arial" charset="0"/>
                <a:ea typeface="MS PGothic" charset="0"/>
              </a:rPr>
              <a:t>d,d</a:t>
            </a:r>
            <a:r>
              <a:rPr lang="en-US" sz="2000" dirty="0">
                <a:latin typeface="Arial" charset="0"/>
                <a:ea typeface="MS PGothic" charset="0"/>
              </a:rPr>
              <a:t>) = 0 </a:t>
            </a:r>
            <a:br>
              <a:rPr lang="en-US" sz="2000" dirty="0">
                <a:latin typeface="Arial" charset="0"/>
                <a:ea typeface="MS PGothic" charset="0"/>
              </a:rPr>
            </a:b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d</a:t>
            </a:r>
            <a:r>
              <a:rPr lang="en-US" sz="2000" b="1" dirty="0">
                <a:latin typeface="Arial" charset="0"/>
                <a:ea typeface="MS PGothic" charset="0"/>
                <a:sym typeface="Symbol" charset="0"/>
              </a:rPr>
              <a:t>(d) </a:t>
            </a:r>
            <a:r>
              <a:rPr lang="en-US" sz="2000" dirty="0">
                <a:latin typeface="Arial" charset="0"/>
                <a:ea typeface="MS PGothic" charset="0"/>
              </a:rPr>
              <a:t>is undefined </a:t>
            </a:r>
          </a:p>
          <a:p>
            <a:pPr eaLnBrk="1" hangingPunct="1">
              <a:lnSpc>
                <a:spcPct val="80000"/>
              </a:lnSpc>
              <a:buFontTx/>
              <a:buNone/>
            </a:pPr>
            <a:r>
              <a:rPr lang="en-US" sz="2000" dirty="0">
                <a:latin typeface="Arial" charset="0"/>
                <a:ea typeface="MS PGothic" charset="0"/>
                <a:sym typeface="Symbol" charset="0"/>
              </a:rPr>
              <a:t>	</a:t>
            </a:r>
            <a:r>
              <a:rPr lang="en-US" sz="2000" dirty="0">
                <a:latin typeface="Arial" charset="0"/>
                <a:ea typeface="MS PGothic" charset="0"/>
              </a:rPr>
              <a:t> Disagree(d) is undefined</a:t>
            </a:r>
          </a:p>
          <a:p>
            <a:pPr eaLnBrk="1" hangingPunct="1">
              <a:lnSpc>
                <a:spcPct val="80000"/>
              </a:lnSpc>
              <a:buFontTx/>
              <a:buNone/>
            </a:pPr>
            <a:r>
              <a:rPr lang="en-US" sz="2000" dirty="0">
                <a:latin typeface="Arial" charset="0"/>
                <a:ea typeface="MS PGothic" charset="0"/>
              </a:rPr>
              <a:t>	But this means that Disagree contradicts its own existence.  Since every step we took was constructive, except for the original assumption, we must presume that the original assumption was in error.  Thus, the Halting Problem (A</a:t>
            </a:r>
            <a:r>
              <a:rPr lang="en-US" sz="2000" baseline="-25000" dirty="0">
                <a:latin typeface="Arial" charset="0"/>
                <a:ea typeface="MS PGothic" charset="0"/>
              </a:rPr>
              <a:t>TM</a:t>
            </a:r>
            <a:r>
              <a:rPr lang="en-US" sz="2000" dirty="0">
                <a:latin typeface="Arial" charset="0"/>
                <a:ea typeface="MS PGothic" charset="0"/>
              </a:rPr>
              <a:t>) is not solvable.</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atin typeface="Arial" charset="0"/>
                <a:ea typeface="MS PGothic" charset="0"/>
              </a:rPr>
              <a:t>Halting (A</a:t>
            </a:r>
            <a:r>
              <a:rPr lang="en-US" baseline="-25000">
                <a:latin typeface="Arial" charset="0"/>
                <a:ea typeface="MS PGothic" charset="0"/>
              </a:rPr>
              <a:t>TM</a:t>
            </a:r>
            <a:r>
              <a:rPr lang="en-US">
                <a:latin typeface="Arial" charset="0"/>
                <a:ea typeface="MS PGothic" charset="0"/>
              </a:rPr>
              <a:t>) is recognizable</a:t>
            </a:r>
          </a:p>
        </p:txBody>
      </p:sp>
      <p:sp>
        <p:nvSpPr>
          <p:cNvPr id="191491"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000">
                <a:latin typeface="Arial" charset="0"/>
                <a:ea typeface="MS PGothic" charset="0"/>
              </a:rPr>
              <a:t>While the Halting Problem is not solvable, it is re, recognizable or semi-decidable. </a:t>
            </a:r>
          </a:p>
          <a:p>
            <a:pPr eaLnBrk="1" hangingPunct="1">
              <a:lnSpc>
                <a:spcPct val="80000"/>
              </a:lnSpc>
              <a:buFontTx/>
              <a:buNone/>
            </a:pPr>
            <a:r>
              <a:rPr lang="en-US" sz="2000" i="1">
                <a:latin typeface="Arial" charset="0"/>
                <a:ea typeface="MS PGothic" charset="0"/>
              </a:rPr>
              <a:t>	</a:t>
            </a:r>
            <a:r>
              <a:rPr lang="en-US" sz="2000">
                <a:latin typeface="Arial" charset="0"/>
                <a:ea typeface="MS PGothic" charset="0"/>
              </a:rPr>
              <a:t>To see this, consider the following semi-decision procedure. Let </a:t>
            </a:r>
            <a:r>
              <a:rPr lang="en-US" sz="2000" i="1">
                <a:latin typeface="Arial" charset="0"/>
                <a:ea typeface="MS PGothic" charset="0"/>
              </a:rPr>
              <a:t>P</a:t>
            </a:r>
            <a:r>
              <a:rPr lang="en-US" sz="2000">
                <a:latin typeface="Arial" charset="0"/>
                <a:ea typeface="MS PGothic" charset="0"/>
              </a:rPr>
              <a:t> be an arbitrary procedure and let </a:t>
            </a:r>
            <a:r>
              <a:rPr lang="en-US" sz="2000" i="1">
                <a:latin typeface="Arial" charset="0"/>
                <a:ea typeface="MS PGothic" charset="0"/>
              </a:rPr>
              <a:t>x</a:t>
            </a:r>
            <a:r>
              <a:rPr lang="en-US" sz="2000">
                <a:latin typeface="Arial" charset="0"/>
                <a:ea typeface="MS PGothic" charset="0"/>
              </a:rPr>
              <a:t> be an arbitrary natural number.  Run the procedure </a:t>
            </a:r>
            <a:r>
              <a:rPr lang="en-US" sz="2000" i="1">
                <a:latin typeface="Arial" charset="0"/>
                <a:ea typeface="MS PGothic" charset="0"/>
              </a:rPr>
              <a:t>P</a:t>
            </a:r>
            <a:r>
              <a:rPr lang="en-US" sz="2000">
                <a:latin typeface="Arial" charset="0"/>
                <a:ea typeface="MS PGothic" charset="0"/>
              </a:rPr>
              <a:t> on input </a:t>
            </a:r>
            <a:r>
              <a:rPr lang="en-US" sz="2000" i="1">
                <a:latin typeface="Arial" charset="0"/>
                <a:ea typeface="MS PGothic" charset="0"/>
              </a:rPr>
              <a:t>x</a:t>
            </a:r>
            <a:r>
              <a:rPr lang="en-US" sz="2000">
                <a:latin typeface="Arial" charset="0"/>
                <a:ea typeface="MS PGothic" charset="0"/>
              </a:rPr>
              <a:t> until it stops. If it stops, say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 If P does not stop, we will provide no answer. This semi-decides the Halting Problem. Here is a procedural description.</a:t>
            </a:r>
          </a:p>
          <a:p>
            <a:pPr eaLnBrk="1" hangingPunct="1">
              <a:lnSpc>
                <a:spcPct val="80000"/>
              </a:lnSpc>
              <a:buFontTx/>
              <a:buNone/>
            </a:pPr>
            <a:endParaRPr lang="en-US" sz="2000">
              <a:latin typeface="Arial" charset="0"/>
              <a:ea typeface="MS PGothic" charset="0"/>
            </a:endParaRPr>
          </a:p>
          <a:p>
            <a:pPr eaLnBrk="1" hangingPunct="1">
              <a:lnSpc>
                <a:spcPct val="80000"/>
              </a:lnSpc>
              <a:buFontTx/>
              <a:buNone/>
            </a:pPr>
            <a:r>
              <a:rPr lang="en-US" sz="2000">
                <a:latin typeface="Arial" charset="0"/>
                <a:ea typeface="MS PGothic" charset="0"/>
              </a:rPr>
              <a:t>	</a:t>
            </a:r>
            <a:r>
              <a:rPr lang="en-US" sz="2000" err="1">
                <a:latin typeface="Arial" charset="0"/>
                <a:ea typeface="MS PGothic" charset="0"/>
              </a:rPr>
              <a:t>Semi_Decide_Halting</a:t>
            </a:r>
            <a:r>
              <a:rPr lang="en-US" sz="2000">
                <a:latin typeface="Arial" charset="0"/>
                <a:ea typeface="MS PGothic" charset="0"/>
              </a:rPr>
              <a:t>() {</a:t>
            </a:r>
          </a:p>
          <a:p>
            <a:pPr eaLnBrk="1" hangingPunct="1">
              <a:lnSpc>
                <a:spcPct val="80000"/>
              </a:lnSpc>
              <a:buFontTx/>
              <a:buNone/>
            </a:pPr>
            <a:r>
              <a:rPr lang="en-US" sz="2000">
                <a:latin typeface="Arial" charset="0"/>
                <a:ea typeface="MS PGothic" charset="0"/>
              </a:rPr>
              <a:t>		Read P, x;</a:t>
            </a:r>
          </a:p>
          <a:p>
            <a:pPr eaLnBrk="1" hangingPunct="1">
              <a:lnSpc>
                <a:spcPct val="80000"/>
              </a:lnSpc>
              <a:buFontTx/>
              <a:buNone/>
            </a:pPr>
            <a:r>
              <a:rPr lang="en-US" sz="2000">
                <a:latin typeface="Arial" charset="0"/>
                <a:ea typeface="MS PGothic" charset="0"/>
              </a:rPr>
              <a:t>		P(x);</a:t>
            </a:r>
          </a:p>
          <a:p>
            <a:pPr eaLnBrk="1" hangingPunct="1">
              <a:lnSpc>
                <a:spcPct val="80000"/>
              </a:lnSpc>
              <a:buFontTx/>
              <a:buNone/>
            </a:pPr>
            <a:r>
              <a:rPr lang="en-US" sz="2000">
                <a:latin typeface="Arial" charset="0"/>
                <a:ea typeface="MS PGothic" charset="0"/>
              </a:rPr>
              <a:t>		Print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a:t>
            </a:r>
          </a:p>
          <a:p>
            <a:pPr eaLnBrk="1" hangingPunct="1">
              <a:lnSpc>
                <a:spcPct val="80000"/>
              </a:lnSpc>
              <a:buFontTx/>
              <a:buNone/>
            </a:pPr>
            <a:r>
              <a:rPr lang="en-US" sz="2000">
                <a:latin typeface="Arial" charset="0"/>
                <a:ea typeface="MS PGothic" charset="0"/>
              </a:rPr>
              <a:t>	}</a:t>
            </a:r>
          </a:p>
        </p:txBody>
      </p:sp>
      <p:sp>
        <p:nvSpPr>
          <p:cNvPr id="1914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3EA12A-2C24-124C-8CDE-8813007E2708}" type="datetime1">
              <a:rPr lang="en-US" smtClean="0"/>
              <a:t>11/27/18</a:t>
            </a:fld>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4C80F3-829E-D64E-ABD6-0B668888BD45}" type="slidenum">
              <a:rPr lang="en-US"/>
              <a:pPr/>
              <a:t>315</a:t>
            </a:fld>
            <a:endParaRPr lang="en-US"/>
          </a:p>
        </p:txBody>
      </p:sp>
      <p:sp>
        <p:nvSpPr>
          <p:cNvPr id="1914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96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A85D1B-12FD-7B4C-90B5-AD767209AE7A}" type="slidenum">
              <a:rPr lang="en-US"/>
              <a:pPr/>
              <a:t>316</a:t>
            </a:fld>
            <a:endParaRPr lang="en-US"/>
          </a:p>
        </p:txBody>
      </p:sp>
      <p:sp>
        <p:nvSpPr>
          <p:cNvPr id="196612" name="Rectangle 2"/>
          <p:cNvSpPr>
            <a:spLocks noGrp="1" noChangeArrowheads="1"/>
          </p:cNvSpPr>
          <p:nvPr>
            <p:ph type="title"/>
          </p:nvPr>
        </p:nvSpPr>
        <p:spPr/>
        <p:txBody>
          <a:bodyPr/>
          <a:lstStyle/>
          <a:p>
            <a:r>
              <a:rPr lang="en-US">
                <a:latin typeface="Arial" charset="0"/>
                <a:ea typeface="MS PGothic" charset="0"/>
              </a:rPr>
              <a:t>Enumeration Theorem</a:t>
            </a:r>
          </a:p>
        </p:txBody>
      </p:sp>
      <p:sp>
        <p:nvSpPr>
          <p:cNvPr id="196613" name="Rectangle 3"/>
          <p:cNvSpPr>
            <a:spLocks noGrp="1" noChangeArrowheads="1"/>
          </p:cNvSpPr>
          <p:nvPr>
            <p:ph type="body" idx="1"/>
          </p:nvPr>
        </p:nvSpPr>
        <p:spPr/>
        <p:txBody>
          <a:bodyPr/>
          <a:lstStyle/>
          <a:p>
            <a:pPr>
              <a:lnSpc>
                <a:spcPct val="90000"/>
              </a:lnSpc>
            </a:pPr>
            <a:r>
              <a:rPr lang="en-US" dirty="0">
                <a:latin typeface="Arial" charset="0"/>
                <a:ea typeface="MS PGothic" charset="0"/>
              </a:rPr>
              <a:t>Define </a:t>
            </a:r>
            <a:br>
              <a:rPr lang="en-US" dirty="0">
                <a:latin typeface="Arial" charset="0"/>
                <a:ea typeface="MS PGothic" charset="0"/>
              </a:rPr>
            </a:br>
            <a:r>
              <a:rPr lang="en-US" dirty="0">
                <a:latin typeface="Arial" charset="0"/>
                <a:ea typeface="MS PGothic" charset="0"/>
              </a:rPr>
              <a:t>	</a:t>
            </a:r>
            <a:r>
              <a:rPr lang="en-US" b="1" dirty="0" err="1">
                <a:latin typeface="Arial" charset="0"/>
                <a:ea typeface="MS PGothic" charset="0"/>
              </a:rPr>
              <a:t>W</a:t>
            </a:r>
            <a:r>
              <a:rPr lang="en-US" b="1" baseline="-25000" dirty="0" err="1">
                <a:latin typeface="Arial" charset="0"/>
                <a:ea typeface="MS PGothic" charset="0"/>
              </a:rPr>
              <a:t>n</a:t>
            </a:r>
            <a:r>
              <a:rPr lang="en-US" b="1" dirty="0">
                <a:latin typeface="Arial" charset="0"/>
                <a:ea typeface="MS PGothic" charset="0"/>
              </a:rPr>
              <a:t> = { x </a:t>
            </a:r>
            <a:r>
              <a:rPr lang="en-US" b="1"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b="1" i="1" dirty="0">
                <a:latin typeface="Arial" charset="0"/>
                <a:ea typeface="MS PGothic" charset="0"/>
              </a:rPr>
              <a:t> </a:t>
            </a:r>
            <a:r>
              <a:rPr lang="en-US" b="1" dirty="0">
                <a:latin typeface="Arial" charset="0"/>
                <a:ea typeface="MS PGothic" charset="0"/>
              </a:rPr>
              <a:t>|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 }</a:t>
            </a:r>
          </a:p>
          <a:p>
            <a:pPr>
              <a:lnSpc>
                <a:spcPct val="90000"/>
              </a:lnSpc>
            </a:pPr>
            <a:r>
              <a:rPr lang="en-US" dirty="0">
                <a:latin typeface="Arial" charset="0"/>
                <a:ea typeface="MS PGothic" charset="0"/>
                <a:sym typeface="Symbol" charset="0"/>
              </a:rPr>
              <a:t>Theorem: A set </a:t>
            </a:r>
            <a:r>
              <a:rPr lang="en-US" b="1" dirty="0">
                <a:latin typeface="Arial" charset="0"/>
                <a:ea typeface="MS PGothic" charset="0"/>
                <a:sym typeface="Symbol" charset="0"/>
              </a:rPr>
              <a:t>B</a:t>
            </a:r>
            <a:r>
              <a:rPr lang="en-US" dirty="0">
                <a:latin typeface="Arial" charset="0"/>
                <a:ea typeface="MS PGothic" charset="0"/>
                <a:sym typeface="Symbol" charset="0"/>
              </a:rPr>
              <a:t> is re </a:t>
            </a:r>
            <a:r>
              <a:rPr lang="en-US" dirty="0" err="1">
                <a:latin typeface="Arial" charset="0"/>
                <a:ea typeface="MS PGothic" charset="0"/>
                <a:sym typeface="Symbol" charset="0"/>
              </a:rPr>
              <a:t>iff</a:t>
            </a:r>
            <a:r>
              <a:rPr lang="en-US" dirty="0">
                <a:latin typeface="Arial" charset="0"/>
                <a:ea typeface="MS PGothic" charset="0"/>
                <a:sym typeface="Symbol" charset="0"/>
              </a:rPr>
              <a:t> there exists an </a:t>
            </a:r>
            <a:r>
              <a:rPr lang="en-US" b="1" dirty="0">
                <a:latin typeface="Arial" charset="0"/>
                <a:ea typeface="MS PGothic" charset="0"/>
                <a:sym typeface="Symbol" charset="0"/>
              </a:rPr>
              <a:t>n</a:t>
            </a:r>
            <a:r>
              <a:rPr lang="en-US" dirty="0">
                <a:latin typeface="Arial" charset="0"/>
                <a:ea typeface="MS PGothic" charset="0"/>
                <a:sym typeface="Symbol" charset="0"/>
              </a:rPr>
              <a:t> such that </a:t>
            </a:r>
            <a:r>
              <a:rPr lang="en-US" b="1" dirty="0">
                <a:latin typeface="Arial" charset="0"/>
                <a:ea typeface="MS PGothic" charset="0"/>
                <a:sym typeface="Symbol" charset="0"/>
              </a:rPr>
              <a:t>B = </a:t>
            </a:r>
            <a:r>
              <a:rPr lang="en-US" b="1" dirty="0" err="1">
                <a:latin typeface="Arial" charset="0"/>
                <a:ea typeface="MS PGothic" charset="0"/>
                <a:sym typeface="Symbol" charset="0"/>
              </a:rPr>
              <a:t>W</a:t>
            </a:r>
            <a:r>
              <a:rPr lang="en-US" b="1" baseline="-25000" dirty="0" err="1">
                <a:latin typeface="Arial" charset="0"/>
                <a:ea typeface="MS PGothic" charset="0"/>
                <a:sym typeface="Symbol" charset="0"/>
              </a:rPr>
              <a:t>n</a:t>
            </a:r>
            <a:r>
              <a:rPr lang="en-US" dirty="0">
                <a:latin typeface="Arial" charset="0"/>
                <a:ea typeface="MS PGothic" charset="0"/>
                <a:sym typeface="Symbol" charset="0"/>
              </a:rPr>
              <a:t>.</a:t>
            </a:r>
            <a:br>
              <a:rPr lang="en-US" dirty="0">
                <a:latin typeface="Arial" charset="0"/>
                <a:ea typeface="MS PGothic" charset="0"/>
                <a:sym typeface="Symbol" charset="0"/>
              </a:rPr>
            </a:br>
            <a:r>
              <a:rPr lang="en-US" dirty="0">
                <a:latin typeface="Arial" charset="0"/>
                <a:ea typeface="MS PGothic" charset="0"/>
                <a:sym typeface="Symbol" charset="0"/>
              </a:rPr>
              <a:t>Proof: Follows from definition of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a:t>
            </a:r>
            <a:r>
              <a:rPr lang="en-US" dirty="0">
                <a:latin typeface="Arial" charset="0"/>
                <a:ea typeface="MS PGothic" charset="0"/>
                <a:sym typeface="Symbol" charset="0"/>
              </a:rPr>
              <a:t>.</a:t>
            </a:r>
          </a:p>
          <a:p>
            <a:pPr>
              <a:lnSpc>
                <a:spcPct val="90000"/>
              </a:lnSpc>
            </a:pPr>
            <a:r>
              <a:rPr lang="en-US" dirty="0">
                <a:latin typeface="Arial" charset="0"/>
                <a:ea typeface="MS PGothic" charset="0"/>
                <a:sym typeface="Symbol" charset="0"/>
              </a:rPr>
              <a:t>This gives us a way to enumerate the recursively enumerable (semi-decidable) sets.</a:t>
            </a:r>
          </a:p>
        </p:txBody>
      </p:sp>
      <p:sp>
        <p:nvSpPr>
          <p:cNvPr id="196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9E00C5-227D-0C49-BD7B-2CCA3FDD8EC8}" type="datetime1">
              <a:rPr lang="en-US" smtClean="0"/>
              <a:t>11/27/18</a:t>
            </a:fld>
            <a:endParaRPr lang="en-US"/>
          </a:p>
        </p:txBody>
      </p:sp>
    </p:spTree>
    <p:extLst>
      <p:ext uri="{BB962C8B-B14F-4D97-AF65-F5344CB8AC3E}">
        <p14:creationId xmlns:p14="http://schemas.microsoft.com/office/powerpoint/2010/main" val="125606653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ECB60F-669F-C644-9449-1CC851663831}" type="datetime1">
              <a:rPr lang="en-US" smtClean="0"/>
              <a:t>11/27/18</a:t>
            </a:fld>
            <a:endParaRPr lang="en-US"/>
          </a:p>
        </p:txBody>
      </p:sp>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25EDB2-1A20-8F40-9200-F283226BFD32}" type="slidenum">
              <a:rPr lang="en-US"/>
              <a:pPr/>
              <a:t>317</a:t>
            </a:fld>
            <a:endParaRPr lang="en-US"/>
          </a:p>
        </p:txBody>
      </p:sp>
      <p:sp>
        <p:nvSpPr>
          <p:cNvPr id="194565" name="Rectangle 2"/>
          <p:cNvSpPr>
            <a:spLocks noGrp="1" noChangeArrowheads="1"/>
          </p:cNvSpPr>
          <p:nvPr>
            <p:ph type="title"/>
          </p:nvPr>
        </p:nvSpPr>
        <p:spPr/>
        <p:txBody>
          <a:bodyPr/>
          <a:lstStyle/>
          <a:p>
            <a:pPr eaLnBrk="1" hangingPunct="1"/>
            <a:r>
              <a:rPr lang="en-US">
                <a:latin typeface="Arial" charset="0"/>
                <a:ea typeface="MS PGothic" charset="0"/>
              </a:rPr>
              <a:t>Non-re Problems</a:t>
            </a:r>
          </a:p>
        </p:txBody>
      </p:sp>
      <p:sp>
        <p:nvSpPr>
          <p:cNvPr id="194566"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There are even </a:t>
            </a:r>
            <a:r>
              <a:rPr lang="ja-JP" altLang="en-US" sz="2400">
                <a:latin typeface="Arial" charset="0"/>
                <a:ea typeface="MS PGothic" charset="0"/>
              </a:rPr>
              <a:t>“</a:t>
            </a:r>
            <a:r>
              <a:rPr lang="en-US" altLang="ja-JP" sz="2400">
                <a:latin typeface="Arial" charset="0"/>
                <a:ea typeface="MS PGothic" charset="0"/>
              </a:rPr>
              <a:t>practical</a:t>
            </a:r>
            <a:r>
              <a:rPr lang="ja-JP" altLang="en-US" sz="2400">
                <a:latin typeface="Arial" charset="0"/>
                <a:ea typeface="MS PGothic" charset="0"/>
              </a:rPr>
              <a:t>”</a:t>
            </a:r>
            <a:r>
              <a:rPr lang="en-US" altLang="ja-JP" sz="2400">
                <a:latin typeface="Arial" charset="0"/>
                <a:ea typeface="MS PGothic" charset="0"/>
              </a:rPr>
              <a:t> problems that are worse than unsolvable -- they</a:t>
            </a:r>
            <a:r>
              <a:rPr lang="ja-JP" altLang="en-US" sz="2400">
                <a:latin typeface="Arial" charset="0"/>
                <a:ea typeface="MS PGothic" charset="0"/>
              </a:rPr>
              <a:t>’</a:t>
            </a:r>
            <a:r>
              <a:rPr lang="en-US" altLang="ja-JP" sz="2400">
                <a:latin typeface="Arial" charset="0"/>
                <a:ea typeface="MS PGothic" charset="0"/>
              </a:rPr>
              <a:t>re not even semi-decidable.  </a:t>
            </a:r>
          </a:p>
          <a:p>
            <a:pPr eaLnBrk="1" hangingPunct="1">
              <a:lnSpc>
                <a:spcPct val="90000"/>
              </a:lnSpc>
            </a:pPr>
            <a:r>
              <a:rPr lang="en-US" sz="2400">
                <a:latin typeface="Arial" charset="0"/>
                <a:ea typeface="MS PGothic" charset="0"/>
              </a:rPr>
              <a:t>The classic non-re problem is the Uniform Halting Problem, that is, the problem to decide of an arbitrary effective procedure P, whether or not P is an algorithm.  </a:t>
            </a:r>
          </a:p>
          <a:p>
            <a:pPr eaLnBrk="1" hangingPunct="1">
              <a:lnSpc>
                <a:spcPct val="90000"/>
              </a:lnSpc>
            </a:pPr>
            <a:r>
              <a:rPr lang="en-US" sz="2400">
                <a:latin typeface="Arial" charset="0"/>
                <a:ea typeface="MS PGothic" charset="0"/>
              </a:rPr>
              <a:t>Assume that the set of algorithms (TOTAL) can be enumerated, and that F accomplishes this.  Then</a:t>
            </a:r>
            <a:br>
              <a:rPr lang="en-US" sz="2400">
                <a:latin typeface="Arial" charset="0"/>
                <a:ea typeface="MS PGothic" charset="0"/>
              </a:rPr>
            </a:br>
            <a:br>
              <a:rPr lang="en-US" sz="2400">
                <a:latin typeface="Arial" charset="0"/>
                <a:ea typeface="MS PGothic" charset="0"/>
              </a:rPr>
            </a:br>
            <a:r>
              <a:rPr lang="en-US" sz="2400">
                <a:latin typeface="Arial" charset="0"/>
                <a:ea typeface="MS PGothic" charset="0"/>
              </a:rPr>
              <a:t>F(x) =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a:t>
            </a:r>
            <a:br>
              <a:rPr lang="en-US" sz="2400">
                <a:latin typeface="Arial" charset="0"/>
                <a:ea typeface="MS PGothic" charset="0"/>
              </a:rPr>
            </a:br>
            <a:br>
              <a:rPr lang="en-US" sz="2400">
                <a:latin typeface="Arial" charset="0"/>
                <a:ea typeface="MS PGothic" charset="0"/>
              </a:rPr>
            </a:br>
            <a:r>
              <a:rPr lang="en-US" sz="2400">
                <a:latin typeface="Arial" charset="0"/>
                <a:ea typeface="MS PGothic" charset="0"/>
              </a:rPr>
              <a:t>where F</a:t>
            </a:r>
            <a:r>
              <a:rPr lang="en-US" sz="2400" baseline="-25000">
                <a:latin typeface="Arial" charset="0"/>
                <a:ea typeface="MS PGothic" charset="0"/>
              </a:rPr>
              <a:t>0</a:t>
            </a:r>
            <a:r>
              <a:rPr lang="en-US" sz="2400">
                <a:latin typeface="Arial" charset="0"/>
                <a:ea typeface="MS PGothic" charset="0"/>
              </a:rPr>
              <a:t>, F</a:t>
            </a:r>
            <a:r>
              <a:rPr lang="en-US" sz="2400" baseline="-25000">
                <a:latin typeface="Arial" charset="0"/>
                <a:ea typeface="MS PGothic" charset="0"/>
              </a:rPr>
              <a:t>1</a:t>
            </a:r>
            <a:r>
              <a:rPr lang="en-US" sz="2400">
                <a:latin typeface="Arial" charset="0"/>
                <a:ea typeface="MS PGothic" charset="0"/>
              </a:rPr>
              <a:t>, F</a:t>
            </a:r>
            <a:r>
              <a:rPr lang="en-US" sz="2400" baseline="-25000">
                <a:latin typeface="Arial" charset="0"/>
                <a:ea typeface="MS PGothic" charset="0"/>
              </a:rPr>
              <a:t>2</a:t>
            </a:r>
            <a:r>
              <a:rPr lang="en-US" sz="2400">
                <a:latin typeface="Arial" charset="0"/>
                <a:ea typeface="MS PGothic" charset="0"/>
              </a:rPr>
              <a:t>, … is a list of indexes of all and only the algorithms</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3B5A45-5E28-DB48-9415-E19F04E7A50E}" type="datetime1">
              <a:rPr lang="en-US" smtClean="0"/>
              <a:t>11/27/18</a:t>
            </a:fld>
            <a:endParaRPr lang="en-US"/>
          </a:p>
        </p:txBody>
      </p:sp>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A462A3-2717-794C-96DA-AAC801A607C2}" type="slidenum">
              <a:rPr lang="en-US"/>
              <a:pPr/>
              <a:t>318</a:t>
            </a:fld>
            <a:endParaRPr lang="en-US"/>
          </a:p>
        </p:txBody>
      </p:sp>
      <p:sp>
        <p:nvSpPr>
          <p:cNvPr id="19558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5590"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Define 	G( x ) = </a:t>
            </a:r>
            <a:r>
              <a:rPr lang="en-US" sz="2000" err="1">
                <a:latin typeface="Arial" charset="0"/>
                <a:ea typeface="MS PGothic" charset="0"/>
              </a:rPr>
              <a:t>Univ</a:t>
            </a:r>
            <a:r>
              <a:rPr lang="en-US" sz="2000">
                <a:latin typeface="Arial" charset="0"/>
                <a:ea typeface="MS PGothic" charset="0"/>
              </a:rPr>
              <a:t> ( F(x) , x ) + 1 = </a:t>
            </a:r>
            <a:r>
              <a:rPr lang="en-US" sz="2000" b="1">
                <a:latin typeface="Arial" charset="0"/>
                <a:ea typeface="MS PGothic" charset="0"/>
                <a:sym typeface="Symbol" charset="0"/>
              </a:rPr>
              <a:t></a:t>
            </a:r>
            <a:r>
              <a:rPr lang="en-US" sz="2000" baseline="-25000">
                <a:latin typeface="Arial" charset="0"/>
                <a:ea typeface="MS PGothic" charset="0"/>
                <a:sym typeface="Symbol" charset="0"/>
              </a:rPr>
              <a:t>F(x)</a:t>
            </a:r>
            <a:r>
              <a:rPr lang="en-US" sz="2000">
                <a:latin typeface="Arial" charset="0"/>
                <a:ea typeface="MS PGothic" charset="0"/>
                <a:sym typeface="Symbol" charset="0"/>
              </a:rPr>
              <a:t>( x )</a:t>
            </a:r>
            <a:r>
              <a:rPr lang="en-US" sz="2000">
                <a:latin typeface="Arial" charset="0"/>
                <a:ea typeface="MS PGothic" charset="0"/>
              </a:rPr>
              <a:t> = </a:t>
            </a:r>
            <a:r>
              <a:rPr lang="en-US" sz="2000" err="1">
                <a:latin typeface="Arial" charset="0"/>
                <a:ea typeface="MS PGothic" charset="0"/>
              </a:rPr>
              <a:t>F</a:t>
            </a:r>
            <a:r>
              <a:rPr lang="en-US" sz="2000" baseline="-25000" err="1">
                <a:latin typeface="Arial" charset="0"/>
                <a:ea typeface="MS PGothic" charset="0"/>
              </a:rPr>
              <a:t>x</a:t>
            </a:r>
            <a:r>
              <a:rPr lang="en-US" sz="2000">
                <a:latin typeface="Arial" charset="0"/>
                <a:ea typeface="MS PGothic" charset="0"/>
              </a:rPr>
              <a:t>(x) + 1</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But then G is itself an algorithm.  Assume it is the g-</a:t>
            </a:r>
            <a:r>
              <a:rPr lang="en-US" sz="2000" err="1">
                <a:latin typeface="Arial" charset="0"/>
                <a:ea typeface="MS PGothic" charset="0"/>
              </a:rPr>
              <a:t>th</a:t>
            </a:r>
            <a:r>
              <a:rPr lang="en-US" sz="2000">
                <a:latin typeface="Arial" charset="0"/>
                <a:ea typeface="MS PGothic" charset="0"/>
              </a:rPr>
              <a:t> one</a:t>
            </a:r>
            <a:br>
              <a:rPr lang="en-US" sz="2000">
                <a:latin typeface="Arial" charset="0"/>
                <a:ea typeface="MS PGothic" charset="0"/>
              </a:rPr>
            </a:br>
            <a:br>
              <a:rPr lang="en-US" sz="2000">
                <a:latin typeface="Arial" charset="0"/>
                <a:ea typeface="MS PGothic" charset="0"/>
              </a:rPr>
            </a:br>
            <a:r>
              <a:rPr lang="en-US" sz="2000">
                <a:latin typeface="Arial" charset="0"/>
                <a:ea typeface="MS PGothic" charset="0"/>
              </a:rPr>
              <a:t>		F(g)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 = G</a:t>
            </a:r>
            <a:br>
              <a:rPr lang="en-US" sz="2000">
                <a:latin typeface="Arial" charset="0"/>
                <a:ea typeface="MS PGothic" charset="0"/>
              </a:rPr>
            </a:br>
            <a:br>
              <a:rPr lang="en-US" sz="2000">
                <a:latin typeface="Arial" charset="0"/>
                <a:ea typeface="MS PGothic" charset="0"/>
              </a:rPr>
            </a:br>
            <a:r>
              <a:rPr lang="en-US" sz="2000">
                <a:latin typeface="Arial" charset="0"/>
                <a:ea typeface="MS PGothic" charset="0"/>
              </a:rPr>
              <a:t>Then, 	G(g)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(g) + 1 = G(g) + 1</a:t>
            </a:r>
            <a:br>
              <a:rPr lang="en-US" sz="2000">
                <a:latin typeface="Arial" charset="0"/>
                <a:ea typeface="MS PGothic" charset="0"/>
              </a:rPr>
            </a:br>
            <a:endParaRPr lang="en-US" sz="2000">
              <a:latin typeface="Arial" charset="0"/>
              <a:ea typeface="MS PGothic" charset="0"/>
            </a:endParaRPr>
          </a:p>
          <a:p>
            <a:pPr eaLnBrk="1" hangingPunct="1">
              <a:lnSpc>
                <a:spcPct val="80000"/>
              </a:lnSpc>
            </a:pPr>
            <a:r>
              <a:rPr lang="en-US" sz="2000">
                <a:latin typeface="Arial" charset="0"/>
                <a:ea typeface="MS PGothic" charset="0"/>
              </a:rPr>
              <a:t>But then G contradicts its own existence since G would need to be an algorithm.</a:t>
            </a:r>
          </a:p>
          <a:p>
            <a:pPr eaLnBrk="1" hangingPunct="1">
              <a:lnSpc>
                <a:spcPct val="80000"/>
              </a:lnSpc>
            </a:pPr>
            <a:r>
              <a:rPr lang="en-US" sz="2000">
                <a:latin typeface="Arial" charset="0"/>
                <a:ea typeface="MS PGothic" charset="0"/>
              </a:rPr>
              <a:t>This cannot be used to show that the effective procedures are non-enumerable, since the above is not a contradiction when G(g) is undefined.  In fact, we already have shown how to enumerate the (partial) recursive functions.</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4D8130-3F5B-2448-A272-58E5677075EA}" type="datetime1">
              <a:rPr lang="en-US" smtClean="0"/>
              <a:t>11/27/18</a:t>
            </a:fld>
            <a:endParaRPr lang="en-US"/>
          </a:p>
        </p:txBody>
      </p:sp>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CA2012-1802-F644-95C7-CAAC207026D2}" type="slidenum">
              <a:rPr lang="en-US"/>
              <a:pPr/>
              <a:t>319</a:t>
            </a:fld>
            <a:endParaRPr lang="en-US"/>
          </a:p>
        </p:txBody>
      </p:sp>
      <p:sp>
        <p:nvSpPr>
          <p:cNvPr id="197637" name="Rectangle 2"/>
          <p:cNvSpPr>
            <a:spLocks noGrp="1" noChangeArrowheads="1"/>
          </p:cNvSpPr>
          <p:nvPr>
            <p:ph type="title"/>
          </p:nvPr>
        </p:nvSpPr>
        <p:spPr/>
        <p:txBody>
          <a:bodyPr/>
          <a:lstStyle/>
          <a:p>
            <a:pPr eaLnBrk="1" hangingPunct="1"/>
            <a:r>
              <a:rPr lang="en-US">
                <a:latin typeface="Arial" charset="0"/>
                <a:ea typeface="MS PGothic" charset="0"/>
              </a:rPr>
              <a:t>The Set TOTAL</a:t>
            </a:r>
          </a:p>
        </p:txBody>
      </p:sp>
      <p:sp>
        <p:nvSpPr>
          <p:cNvPr id="197638" name="Rectangle 3"/>
          <p:cNvSpPr>
            <a:spLocks noGrp="1" noChangeArrowheads="1"/>
          </p:cNvSpPr>
          <p:nvPr>
            <p:ph type="body" idx="1"/>
          </p:nvPr>
        </p:nvSpPr>
        <p:spPr/>
        <p:txBody>
          <a:bodyPr/>
          <a:lstStyle/>
          <a:p>
            <a:pPr eaLnBrk="1" hangingPunct="1"/>
            <a:r>
              <a:rPr lang="en-US" dirty="0">
                <a:latin typeface="Arial" charset="0"/>
                <a:ea typeface="MS PGothic" charset="0"/>
              </a:rPr>
              <a:t>The listing of all algorithms can be viewed as</a:t>
            </a:r>
            <a:br>
              <a:rPr lang="en-US" dirty="0">
                <a:latin typeface="Arial" charset="0"/>
                <a:ea typeface="MS PGothic"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a:latin typeface="Arial" charset="0"/>
                <a:ea typeface="MS PGothic" charset="0"/>
                <a:sym typeface="Symbol" charset="0"/>
              </a:rPr>
              <a:t>x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r>
              <a:rPr lang="en-US" dirty="0">
                <a:latin typeface="Arial" charset="0"/>
                <a:ea typeface="MS PGothic" charset="0"/>
                <a:sym typeface="Symbol" charset="0"/>
              </a:rPr>
              <a:t> (x) }</a:t>
            </a:r>
          </a:p>
          <a:p>
            <a:pPr eaLnBrk="1" hangingPunct="1"/>
            <a:r>
              <a:rPr lang="en-US" dirty="0">
                <a:latin typeface="Arial" charset="0"/>
                <a:ea typeface="MS PGothic" charset="0"/>
                <a:sym typeface="Symbol" charset="0"/>
              </a:rPr>
              <a:t>We can also note that</a:t>
            </a:r>
            <a:br>
              <a:rPr lang="en-US" dirty="0">
                <a:latin typeface="Arial" charset="0"/>
                <a:ea typeface="MS PGothic" charset="0"/>
                <a:sym typeface="Symbol"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sym typeface="Symbol" charset="0"/>
              </a:rPr>
              <a:t> }, where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is the domain of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endParaRPr lang="en-US" dirty="0">
              <a:latin typeface="Arial" charset="0"/>
              <a:ea typeface="MS PGothic" charset="0"/>
              <a:sym typeface="Symbol" charset="0"/>
            </a:endParaRPr>
          </a:p>
          <a:p>
            <a:pPr eaLnBrk="1" hangingPunct="1"/>
            <a:r>
              <a:rPr lang="en-US" dirty="0">
                <a:latin typeface="Arial" charset="0"/>
                <a:ea typeface="MS PGothic" charset="0"/>
                <a:sym typeface="Symbol" charset="0"/>
              </a:rPr>
              <a:t>Theorem: TOTAL is not re.</a:t>
            </a:r>
            <a:br>
              <a:rPr lang="en-US" dirty="0">
                <a:latin typeface="Arial" charset="0"/>
                <a:ea typeface="MS PGothic" charset="0"/>
                <a:sym typeface="Symbol" charset="0"/>
              </a:rPr>
            </a:br>
            <a:r>
              <a:rPr lang="en-US" dirty="0">
                <a:latin typeface="Arial" charset="0"/>
                <a:ea typeface="MS PGothic" charset="0"/>
                <a:sym typeface="Symbol" charset="0"/>
              </a:rPr>
              <a:t>Proof: Shown earlier.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MS PGothic" charset="0"/>
              </a:rPr>
              <a:t>Properties of Languages</a:t>
            </a:r>
          </a:p>
        </p:txBody>
      </p:sp>
      <p:sp>
        <p:nvSpPr>
          <p:cNvPr id="26627" name="Rectangle 3"/>
          <p:cNvSpPr>
            <a:spLocks noGrp="1" noChangeArrowheads="1"/>
          </p:cNvSpPr>
          <p:nvPr>
            <p:ph idx="1"/>
          </p:nvPr>
        </p:nvSpPr>
        <p:spPr/>
        <p:txBody>
          <a:bodyPr/>
          <a:lstStyle/>
          <a:p>
            <a:pPr eaLnBrk="1" hangingPunct="1">
              <a:lnSpc>
                <a:spcPct val="90000"/>
              </a:lnSpc>
            </a:pPr>
            <a:r>
              <a:rPr lang="en-US" sz="2400" dirty="0">
                <a:latin typeface="Arial" charset="0"/>
                <a:ea typeface="MS PGothic" charset="0"/>
              </a:rPr>
              <a:t>Let L, M and N be languages over </a:t>
            </a:r>
            <a:r>
              <a:rPr lang="en-US" sz="2400" dirty="0">
                <a:latin typeface="Arial" charset="0"/>
                <a:ea typeface="MS PGothic" charset="0"/>
                <a:sym typeface="Symbol" charset="0"/>
              </a:rPr>
              <a:t></a:t>
            </a:r>
            <a:r>
              <a:rPr lang="en-US" sz="2400" dirty="0">
                <a:latin typeface="Arial" charset="0"/>
                <a:ea typeface="MS PGothic" charset="0"/>
              </a:rPr>
              <a:t>, then:</a:t>
            </a:r>
            <a:endParaRPr lang="en-US" sz="2400" dirty="0">
              <a:latin typeface="Arial" charset="0"/>
              <a:ea typeface="MS PGothic" charset="0"/>
              <a:sym typeface="Symbol" charset="0"/>
            </a:endParaRPr>
          </a:p>
          <a:p>
            <a:pPr lvl="1" eaLnBrk="1" hangingPunct="1">
              <a:lnSpc>
                <a:spcPct val="90000"/>
              </a:lnSpc>
            </a:pPr>
            <a:r>
              <a:rPr lang="en-US" sz="2000" dirty="0">
                <a:solidFill>
                  <a:srgbClr val="000000"/>
                </a:solidFill>
              </a:rPr>
              <a:t>Ø</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solidFill>
                  <a:srgbClr val="000000"/>
                </a:solidFill>
              </a:rPr>
              <a:t>Ø</a:t>
            </a:r>
            <a:r>
              <a:rPr lang="en-US" sz="2000" dirty="0">
                <a:latin typeface="Arial" charset="0"/>
                <a:ea typeface="MS PGothic" charset="0"/>
              </a:rPr>
              <a:t> = </a:t>
            </a:r>
            <a:r>
              <a:rPr lang="en-US" sz="2000" dirty="0">
                <a:solidFill>
                  <a:srgbClr val="000000"/>
                </a:solidFill>
              </a:rPr>
              <a:t>Ø</a:t>
            </a:r>
            <a:endParaRPr lang="en-US" sz="2000" dirty="0">
              <a:latin typeface="Arial" charset="0"/>
              <a:ea typeface="MS PGothic" charset="0"/>
            </a:endParaRPr>
          </a:p>
          <a:p>
            <a:pPr lvl="1" eaLnBrk="1" hangingPunct="1">
              <a:lnSpc>
                <a:spcPct val="90000"/>
              </a:lnSpc>
            </a:pP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 = L</a:t>
            </a:r>
          </a:p>
          <a:p>
            <a:pPr lvl="1" eaLnBrk="1" hangingPunct="1">
              <a:lnSpc>
                <a:spcPct val="90000"/>
              </a:lnSpc>
            </a:pPr>
            <a:r>
              <a:rPr lang="en-US" sz="2000" dirty="0">
                <a:latin typeface="Arial" charset="0"/>
                <a:ea typeface="MS PGothic" charset="0"/>
              </a:rPr>
              <a:t>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N) = 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L</a:t>
            </a:r>
            <a:r>
              <a:rPr lang="en-US" sz="2000" dirty="0">
                <a:latin typeface="Arial" charset="0"/>
                <a:ea typeface="MS PGothic" charset="0"/>
                <a:sym typeface="Symbol" charset="0"/>
              </a:rPr>
              <a:t></a:t>
            </a:r>
            <a:r>
              <a:rPr lang="en-US" sz="2000" dirty="0">
                <a:latin typeface="Arial" charset="0"/>
                <a:ea typeface="MS PGothic" charset="0"/>
              </a:rPr>
              <a:t>N  and (M </a:t>
            </a:r>
            <a:r>
              <a:rPr lang="en-US" sz="2000" dirty="0">
                <a:latin typeface="Arial" charset="0"/>
                <a:ea typeface="MS PGothic" charset="0"/>
                <a:sym typeface="Symbol" charset="0"/>
              </a:rPr>
              <a:t></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L = M</a:t>
            </a:r>
            <a:r>
              <a:rPr lang="en-US" sz="2000" dirty="0">
                <a:latin typeface="Arial" charset="0"/>
                <a:ea typeface="MS PGothic" charset="0"/>
                <a:sym typeface="Symbol" charset="0"/>
              </a:rPr>
              <a:t></a:t>
            </a:r>
            <a:r>
              <a:rPr lang="en-US" sz="2000" dirty="0">
                <a:latin typeface="Arial" charset="0"/>
                <a:ea typeface="MS PGothic" charset="0"/>
              </a:rPr>
              <a:t>L </a:t>
            </a:r>
            <a:r>
              <a:rPr lang="en-US" sz="2000" dirty="0">
                <a:latin typeface="Arial" charset="0"/>
                <a:ea typeface="MS PGothic" charset="0"/>
                <a:sym typeface="Symbol" charset="0"/>
              </a:rPr>
              <a:t></a:t>
            </a:r>
            <a:r>
              <a:rPr lang="en-US" sz="2000" dirty="0">
                <a:latin typeface="Arial" charset="0"/>
                <a:ea typeface="MS PGothic" charset="0"/>
              </a:rPr>
              <a:t> N</a:t>
            </a:r>
            <a:r>
              <a:rPr lang="en-US" sz="2000" dirty="0">
                <a:latin typeface="Arial" charset="0"/>
                <a:ea typeface="MS PGothic" charset="0"/>
                <a:sym typeface="Symbol" charset="0"/>
              </a:rPr>
              <a:t></a:t>
            </a:r>
            <a:r>
              <a:rPr lang="en-US" sz="2000" dirty="0">
                <a:latin typeface="Arial" charset="0"/>
                <a:ea typeface="MS PGothic" charset="0"/>
              </a:rPr>
              <a:t>L</a:t>
            </a:r>
          </a:p>
          <a:p>
            <a:pPr lvl="2" eaLnBrk="1" hangingPunct="1">
              <a:lnSpc>
                <a:spcPct val="90000"/>
              </a:lnSpc>
            </a:pPr>
            <a:r>
              <a:rPr lang="en-US" sz="1800" dirty="0">
                <a:latin typeface="Arial" charset="0"/>
                <a:ea typeface="MS PGothic" charset="0"/>
              </a:rPr>
              <a:t>Concatenation does </a:t>
            </a:r>
            <a:r>
              <a:rPr lang="en-US" sz="1800" b="1" dirty="0">
                <a:latin typeface="Arial" charset="0"/>
                <a:ea typeface="MS PGothic" charset="0"/>
              </a:rPr>
              <a:t>NOT</a:t>
            </a:r>
            <a:r>
              <a:rPr lang="en-US" sz="1800" dirty="0">
                <a:latin typeface="Arial" charset="0"/>
                <a:ea typeface="MS PGothic" charset="0"/>
              </a:rPr>
              <a:t> distribute over </a:t>
            </a:r>
            <a:r>
              <a:rPr lang="en-US" sz="1800" b="1" dirty="0">
                <a:latin typeface="Arial" charset="0"/>
                <a:ea typeface="MS PGothic" charset="0"/>
              </a:rPr>
              <a:t>intersection</a:t>
            </a:r>
            <a:r>
              <a:rPr lang="en-US" sz="1800" dirty="0">
                <a:latin typeface="Arial" charset="0"/>
                <a:ea typeface="MS PGothic" charset="0"/>
              </a:rPr>
              <a:t>.</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0</a:t>
            </a:r>
            <a:r>
              <a:rPr lang="en-US" sz="2000" dirty="0">
                <a:latin typeface="Arial" charset="0"/>
                <a:ea typeface="MS PGothic" charset="0"/>
              </a:rPr>
              <a:t> = {</a:t>
            </a:r>
            <a:r>
              <a:rPr lang="en-US" sz="2000" dirty="0">
                <a:latin typeface="Arial" charset="0"/>
                <a:ea typeface="MS PGothic" charset="0"/>
                <a:sym typeface="Symbol" charset="0"/>
              </a:rPr>
              <a:t></a:t>
            </a:r>
            <a:r>
              <a:rPr lang="en-US" sz="2000" dirty="0">
                <a:latin typeface="Arial" charset="0"/>
                <a:ea typeface="MS PGothic" charset="0"/>
              </a:rPr>
              <a:t>}  (definition)</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n+1</a:t>
            </a:r>
            <a:r>
              <a:rPr lang="en-US" sz="2000" dirty="0">
                <a:latin typeface="Arial" charset="0"/>
                <a:ea typeface="MS PGothic" charset="0"/>
              </a:rPr>
              <a:t> = </a:t>
            </a:r>
            <a:r>
              <a:rPr lang="en-US" sz="2000" dirty="0" err="1">
                <a:latin typeface="Arial" charset="0"/>
                <a:ea typeface="MS PGothic" charset="0"/>
              </a:rPr>
              <a:t>LL</a:t>
            </a:r>
            <a:r>
              <a:rPr lang="en-US" sz="2000" baseline="30000" dirty="0" err="1">
                <a:latin typeface="Arial" charset="0"/>
                <a:ea typeface="MS PGothic" charset="0"/>
              </a:rPr>
              <a:t>n</a:t>
            </a:r>
            <a:r>
              <a:rPr lang="en-US" sz="2000" dirty="0">
                <a:latin typeface="Arial" charset="0"/>
                <a:ea typeface="MS PGothic" charset="0"/>
              </a:rPr>
              <a:t> = </a:t>
            </a:r>
            <a:r>
              <a:rPr lang="en-US" sz="2000" dirty="0" err="1">
                <a:latin typeface="Arial" charset="0"/>
                <a:ea typeface="MS PGothic" charset="0"/>
              </a:rPr>
              <a:t>L</a:t>
            </a:r>
            <a:r>
              <a:rPr lang="en-US" sz="2000" baseline="30000" dirty="0" err="1">
                <a:latin typeface="Arial" charset="0"/>
                <a:ea typeface="MS PGothic" charset="0"/>
              </a:rPr>
              <a:t>n</a:t>
            </a:r>
            <a:r>
              <a:rPr lang="en-US" sz="2000" dirty="0" err="1">
                <a:latin typeface="Arial" charset="0"/>
                <a:ea typeface="MS PGothic" charset="0"/>
              </a:rPr>
              <a:t>L</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0. (definition)</a:t>
            </a:r>
          </a:p>
          <a:p>
            <a:pPr lvl="1" eaLnBrk="1" hangingPunct="1">
              <a:lnSpc>
                <a:spcPct val="90000"/>
              </a:lnSpc>
            </a:pPr>
            <a:r>
              <a:rPr lang="en-US" sz="2000" dirty="0">
                <a:latin typeface="Arial" charset="0"/>
                <a:ea typeface="MS PGothic" charset="0"/>
              </a:rPr>
              <a:t>L</a:t>
            </a:r>
            <a:r>
              <a:rPr lang="en-US" sz="2400" baseline="30000" dirty="0">
                <a:latin typeface="Arial" charset="0"/>
                <a:ea typeface="MS PGothic" charset="0"/>
              </a:rPr>
              <a:t>+</a:t>
            </a:r>
            <a:r>
              <a:rPr lang="en-US" sz="2000" dirty="0">
                <a:latin typeface="Arial" charset="0"/>
                <a:ea typeface="MS PGothic" charset="0"/>
              </a:rPr>
              <a:t> =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a:t>
            </a:r>
          </a:p>
          <a:p>
            <a:pPr lvl="1" eaLnBrk="1" hangingPunct="1">
              <a:lnSpc>
                <a:spcPct val="90000"/>
              </a:lnSpc>
            </a:pPr>
            <a:r>
              <a:rPr lang="en-US" sz="2000" dirty="0">
                <a:latin typeface="Arial" charset="0"/>
                <a:ea typeface="MS PGothic" charset="0"/>
              </a:rPr>
              <a:t>L*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a:t>
            </a:r>
            <a:endParaRPr lang="fr-FR" sz="2000" baseline="30000" dirty="0">
              <a:latin typeface="Arial" charset="0"/>
              <a:ea typeface="MS PGothic" charset="0"/>
            </a:endParaRPr>
          </a:p>
          <a:p>
            <a:pPr lvl="1" eaLnBrk="1" hangingPunct="1">
              <a:lnSpc>
                <a:spcPct val="90000"/>
              </a:lnSpc>
            </a:pPr>
            <a:r>
              <a:rPr lang="fr-FR" sz="2000" dirty="0">
                <a:latin typeface="Arial" charset="0"/>
                <a:ea typeface="MS PGothic" charset="0"/>
              </a:rPr>
              <a:t>(L*)* = L*</a:t>
            </a:r>
          </a:p>
          <a:p>
            <a:pPr lvl="1" eaLnBrk="1" hangingPunct="1">
              <a:lnSpc>
                <a:spcPct val="90000"/>
              </a:lnSpc>
            </a:pPr>
            <a:r>
              <a:rPr lang="fr-FR" sz="2000" dirty="0">
                <a:latin typeface="Arial" charset="0"/>
                <a:ea typeface="MS PGothic" charset="0"/>
              </a:rPr>
              <a:t>(LM)*L = L(ML)*</a:t>
            </a:r>
          </a:p>
          <a:p>
            <a:pPr lvl="1" eaLnBrk="1" hangingPunct="1">
              <a:lnSpc>
                <a:spcPct val="90000"/>
              </a:lnSpc>
            </a:pPr>
            <a:r>
              <a:rPr lang="fr-FR" sz="2000" dirty="0">
                <a:latin typeface="Arial" charset="0"/>
                <a:ea typeface="MS PGothic" charset="0"/>
              </a:rPr>
              <a:t>(L*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a:t>
            </a:r>
          </a:p>
          <a:p>
            <a:pPr lvl="1" eaLnBrk="1" hangingPunct="1">
              <a:lnSpc>
                <a:spcPct val="90000"/>
              </a:lnSpc>
            </a:pPr>
            <a:r>
              <a:rPr lang="fr-FR" sz="2000" dirty="0">
                <a:latin typeface="Arial" charset="0"/>
                <a:ea typeface="MS PGothic" charset="0"/>
              </a:rPr>
              <a:t>(L</a:t>
            </a:r>
            <a:r>
              <a:rPr lang="fr-FR" sz="2000" baseline="30000" dirty="0">
                <a:latin typeface="Arial" charset="0"/>
                <a:ea typeface="MS PGothic" charset="0"/>
              </a:rPr>
              <a:t>0</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1</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2</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 </a:t>
            </a:r>
            <a:r>
              <a:rPr lang="en-US" sz="2000" dirty="0">
                <a:latin typeface="Arial" charset="0"/>
                <a:ea typeface="MS PGothic" charset="0"/>
              </a:rPr>
              <a:t>L</a:t>
            </a:r>
            <a:r>
              <a:rPr lang="en-US" sz="2000" baseline="30000" dirty="0">
                <a:latin typeface="Arial" charset="0"/>
                <a:ea typeface="MS PGothic" charset="0"/>
              </a:rPr>
              <a:t>n</a:t>
            </a:r>
            <a:r>
              <a:rPr lang="en-US" sz="2000" dirty="0">
                <a:latin typeface="Arial" charset="0"/>
                <a:ea typeface="MS PGothic" charset="0"/>
              </a:rPr>
              <a:t>)L* = L*, for all n </a:t>
            </a:r>
            <a:r>
              <a:rPr lang="en-US" sz="2000" dirty="0">
                <a:latin typeface="Arial" charset="0"/>
                <a:ea typeface="MS PGothic" charset="0"/>
                <a:sym typeface="Symbol" charset="0"/>
              </a:rPr>
              <a:t></a:t>
            </a:r>
            <a:r>
              <a:rPr lang="en-US" sz="2000" dirty="0">
                <a:latin typeface="Arial" charset="0"/>
                <a:ea typeface="MS PGothic" charset="0"/>
              </a:rPr>
              <a:t>.</a:t>
            </a:r>
          </a:p>
        </p:txBody>
      </p:sp>
      <p:sp>
        <p:nvSpPr>
          <p:cNvPr id="266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44F3D4-DBCD-9A47-A099-829BD2ED94B0}" type="datetime1">
              <a:rPr lang="en-US" smtClean="0"/>
              <a:t>11/27/18</a:t>
            </a:fld>
            <a:endParaRPr lang="en-US"/>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D33B28-1770-6647-B09B-D4CB768711F0}" type="slidenum">
              <a:rPr lang="en-US"/>
              <a:pPr/>
              <a:t>32</a:t>
            </a:fld>
            <a:endParaRPr lang="en-US"/>
          </a:p>
        </p:txBody>
      </p:sp>
    </p:spTree>
    <p:extLst>
      <p:ext uri="{BB962C8B-B14F-4D97-AF65-F5344CB8AC3E}">
        <p14:creationId xmlns:p14="http://schemas.microsoft.com/office/powerpoint/2010/main" val="20444856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dirty="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Since the potential for non-termination is required, every complete model must have some form of iteration that is potentially unbounded.</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11/27/18</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320</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a:latin typeface="Arial" charset="0"/>
                <a:ea typeface="MS PGothic" charset="0"/>
              </a:rPr>
              <a:t>Insights</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atin typeface="Arial" charset="0"/>
                <a:ea typeface="MS PGothic" charset="0"/>
              </a:rPr>
              <a:t>Non-re nature of algorithms</a:t>
            </a:r>
          </a:p>
        </p:txBody>
      </p:sp>
      <p:sp>
        <p:nvSpPr>
          <p:cNvPr id="200707" name="Content Placeholder 2"/>
          <p:cNvSpPr>
            <a:spLocks noGrp="1"/>
          </p:cNvSpPr>
          <p:nvPr>
            <p:ph idx="1"/>
          </p:nvPr>
        </p:nvSpPr>
        <p:spPr/>
        <p:txBody>
          <a:bodyPr/>
          <a:lstStyle/>
          <a:p>
            <a:pPr marL="457200" indent="-457200" eaLnBrk="1" hangingPunct="1"/>
            <a:r>
              <a:rPr lang="en-US" sz="2400" dirty="0">
                <a:latin typeface="Arial" charset="0"/>
                <a:ea typeface="MS PGothic" charset="0"/>
                <a:sym typeface="Symbol" charset="0"/>
              </a:rPr>
              <a:t>No generative system (e.g., grammar) can produce descriptions of all and only algorithms</a:t>
            </a:r>
          </a:p>
          <a:p>
            <a:pPr marL="457200" indent="-457200" eaLnBrk="1" hangingPunct="1"/>
            <a:r>
              <a:rPr lang="en-US" sz="2400" dirty="0">
                <a:latin typeface="Arial" charset="0"/>
                <a:ea typeface="MS PGothic" charset="0"/>
                <a:sym typeface="Symbol" charset="0"/>
              </a:rPr>
              <a:t>No parsing system (even one that rejects by divergence) can accept all and only algorithms</a:t>
            </a:r>
          </a:p>
          <a:p>
            <a:pPr marL="457200" indent="-457200" eaLnBrk="1" hangingPunct="1"/>
            <a:endParaRPr lang="en-US" sz="2400" dirty="0">
              <a:latin typeface="Arial" charset="0"/>
              <a:ea typeface="MS PGothic" charset="0"/>
              <a:sym typeface="Symbol" charset="0"/>
            </a:endParaRPr>
          </a:p>
          <a:p>
            <a:pPr marL="457200" indent="-457200" eaLnBrk="1" hangingPunct="1"/>
            <a:r>
              <a:rPr lang="en-US" sz="2400" dirty="0">
                <a:latin typeface="Arial" charset="0"/>
                <a:ea typeface="MS PGothic" charset="0"/>
                <a:sym typeface="Symbol" charset="0"/>
              </a:rPr>
              <a:t>Of course, if you buy Church</a:t>
            </a:r>
            <a:r>
              <a:rPr lang="ja-JP" altLang="en-US" sz="2400" dirty="0">
                <a:latin typeface="Arial" charset="0"/>
                <a:ea typeface="MS PGothic" charset="0"/>
                <a:sym typeface="Symbol" charset="0"/>
              </a:rPr>
              <a:t>’</a:t>
            </a:r>
            <a:r>
              <a:rPr lang="en-US" altLang="ja-JP" sz="2400" dirty="0">
                <a:latin typeface="Arial" charset="0"/>
                <a:ea typeface="MS PGothic" charset="0"/>
                <a:sym typeface="Symbol" charset="0"/>
              </a:rPr>
              <a:t>s Theorem, the set of all procedures can be generated. In fact, we can build an algorithmic acceptor of such programs. </a:t>
            </a:r>
            <a:endParaRPr lang="en-US" sz="2400" dirty="0">
              <a:latin typeface="Arial" charset="0"/>
              <a:ea typeface="MS PGothic" charset="0"/>
              <a:sym typeface="Symbol" charset="0"/>
            </a:endParaRPr>
          </a:p>
        </p:txBody>
      </p:sp>
      <p:sp>
        <p:nvSpPr>
          <p:cNvPr id="200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DC576F-9AF2-3341-9E43-2DF8D892872B}" type="datetime1">
              <a:rPr lang="en-US" smtClean="0"/>
              <a:t>11/27/18</a:t>
            </a:fld>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16599E-C8D1-D04C-AA26-54337BB8860E}" type="slidenum">
              <a:rPr lang="en-US"/>
              <a:pPr/>
              <a:t>322</a:t>
            </a:fld>
            <a:endParaRPr lang="en-US"/>
          </a:p>
        </p:txBody>
      </p:sp>
      <p:sp>
        <p:nvSpPr>
          <p:cNvPr id="2007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atin typeface="Arial" charset="0"/>
                <a:ea typeface="MS PGothic" charset="0"/>
              </a:rPr>
              <a:t>Many unbounded ways</a:t>
            </a:r>
          </a:p>
        </p:txBody>
      </p:sp>
      <p:sp>
        <p:nvSpPr>
          <p:cNvPr id="201731"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How do you achieve divergence, i.e., what are the various means of unbounded computation in each of our models?</a:t>
            </a:r>
          </a:p>
          <a:p>
            <a:pPr marL="457200" indent="-457200" eaLnBrk="1" hangingPunct="1"/>
            <a:r>
              <a:rPr lang="en-US" sz="2400">
                <a:latin typeface="Arial" charset="0"/>
                <a:ea typeface="MS PGothic" charset="0"/>
                <a:sym typeface="Symbol" charset="0"/>
              </a:rPr>
              <a:t>GOTO: Turing Machines and Register Machines</a:t>
            </a:r>
          </a:p>
          <a:p>
            <a:pPr marL="457200" indent="-457200" eaLnBrk="1" hangingPunct="1"/>
            <a:r>
              <a:rPr lang="en-US" sz="2400">
                <a:latin typeface="Arial" charset="0"/>
                <a:ea typeface="MS PGothic" charset="0"/>
                <a:sym typeface="Symbol" charset="0"/>
              </a:rPr>
              <a:t>Minimization: Recursive Functions</a:t>
            </a:r>
          </a:p>
          <a:p>
            <a:pPr marL="857250" lvl="1" indent="-457200" eaLnBrk="1" hangingPunct="1"/>
            <a:r>
              <a:rPr lang="en-US" sz="2000">
                <a:solidFill>
                  <a:srgbClr val="002060"/>
                </a:solidFill>
                <a:latin typeface="Arial" charset="0"/>
                <a:ea typeface="MS PGothic" charset="0"/>
                <a:sym typeface="Symbol" charset="0"/>
              </a:rPr>
              <a:t>Why not primitive recursion/iteration?</a:t>
            </a:r>
          </a:p>
          <a:p>
            <a:pPr marL="457200" indent="-457200" eaLnBrk="1" hangingPunct="1"/>
            <a:r>
              <a:rPr lang="en-US" sz="2400">
                <a:latin typeface="Arial" charset="0"/>
                <a:ea typeface="MS PGothic" charset="0"/>
                <a:sym typeface="Symbol" charset="0"/>
              </a:rPr>
              <a:t>Fixed Point: (Ordered) Factor Replacement Systems</a:t>
            </a:r>
          </a:p>
          <a:p>
            <a:pPr marL="457200" indent="-457200" eaLnBrk="1" hangingPunct="1"/>
            <a:endParaRPr lang="en-US" sz="2400" b="1">
              <a:latin typeface="Arial" charset="0"/>
              <a:ea typeface="MS PGothic" charset="0"/>
              <a:sym typeface="Symbol" charset="0"/>
            </a:endParaRPr>
          </a:p>
        </p:txBody>
      </p:sp>
      <p:sp>
        <p:nvSpPr>
          <p:cNvPr id="201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0CCEA-AFAE-874D-B0A2-3B24C39D699A}" type="datetime1">
              <a:rPr lang="en-US" smtClean="0"/>
              <a:t>11/27/18</a:t>
            </a:fld>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7D39AD-5B9B-0041-9BBE-CF228F2186C2}" type="slidenum">
              <a:rPr lang="en-US"/>
              <a:pPr/>
              <a:t>323</a:t>
            </a:fld>
            <a:endParaRPr lang="en-US"/>
          </a:p>
        </p:txBody>
      </p:sp>
      <p:sp>
        <p:nvSpPr>
          <p:cNvPr id="2017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atin typeface="Arial" charset="0"/>
                <a:ea typeface="MS PGothic" charset="0"/>
              </a:rPr>
              <a:t>Non-determinism</a:t>
            </a:r>
          </a:p>
        </p:txBody>
      </p:sp>
      <p:sp>
        <p:nvSpPr>
          <p:cNvPr id="202755" name="Content Placeholder 2"/>
          <p:cNvSpPr>
            <a:spLocks noGrp="1"/>
          </p:cNvSpPr>
          <p:nvPr>
            <p:ph idx="1"/>
          </p:nvPr>
        </p:nvSpPr>
        <p:spPr/>
        <p:txBody>
          <a:bodyPr/>
          <a:lstStyle/>
          <a:p>
            <a:pPr marL="457200" indent="-457200" eaLnBrk="1" hangingPunct="1"/>
            <a:r>
              <a:rPr lang="en-US" sz="2800" dirty="0">
                <a:latin typeface="Arial" charset="0"/>
                <a:ea typeface="MS PGothic" charset="0"/>
                <a:sym typeface="Symbol" charset="0"/>
              </a:rPr>
              <a:t>It sometimes doesn’</a:t>
            </a:r>
            <a:r>
              <a:rPr lang="en-US" altLang="ja-JP" sz="2800" dirty="0">
                <a:latin typeface="Arial" charset="0"/>
                <a:ea typeface="MS PGothic" charset="0"/>
                <a:sym typeface="Symbol" charset="0"/>
              </a:rPr>
              <a:t>t matter</a:t>
            </a:r>
          </a:p>
          <a:p>
            <a:pPr marL="857250" lvl="1" indent="-457200" eaLnBrk="1" hangingPunct="1"/>
            <a:r>
              <a:rPr lang="en-US" sz="2400" dirty="0">
                <a:latin typeface="Arial" charset="0"/>
                <a:ea typeface="MS PGothic" charset="0"/>
                <a:sym typeface="Symbol" charset="0"/>
              </a:rPr>
              <a:t>Turing Machines, Finite State Automata, </a:t>
            </a:r>
            <a:br>
              <a:rPr lang="en-US" sz="2400" dirty="0">
                <a:latin typeface="Arial" charset="0"/>
                <a:ea typeface="MS PGothic" charset="0"/>
                <a:sym typeface="Symbol" charset="0"/>
              </a:rPr>
            </a:br>
            <a:r>
              <a:rPr lang="en-US" sz="2400" dirty="0">
                <a:latin typeface="Arial" charset="0"/>
                <a:ea typeface="MS PGothic" charset="0"/>
                <a:sym typeface="Symbol" charset="0"/>
              </a:rPr>
              <a:t>Linear Bounded Automata</a:t>
            </a:r>
          </a:p>
          <a:p>
            <a:pPr marL="857250" lvl="1" indent="-457200" eaLnBrk="1" hangingPunct="1"/>
            <a:endParaRPr lang="en-US" sz="2400" dirty="0">
              <a:latin typeface="Arial" charset="0"/>
              <a:ea typeface="MS PGothic" charset="0"/>
              <a:sym typeface="Symbol" charset="0"/>
            </a:endParaRPr>
          </a:p>
          <a:p>
            <a:pPr marL="457200" indent="-457200" eaLnBrk="1" hangingPunct="1"/>
            <a:r>
              <a:rPr lang="en-US" sz="2800" dirty="0">
                <a:latin typeface="Arial" charset="0"/>
                <a:ea typeface="MS PGothic" charset="0"/>
                <a:sym typeface="Symbol" charset="0"/>
              </a:rPr>
              <a:t>It sometimes helps</a:t>
            </a:r>
          </a:p>
          <a:p>
            <a:pPr marL="857250" lvl="1" indent="-457200" eaLnBrk="1" hangingPunct="1"/>
            <a:r>
              <a:rPr lang="en-US" sz="2400" dirty="0">
                <a:latin typeface="Arial" charset="0"/>
                <a:ea typeface="MS PGothic" charset="0"/>
                <a:sym typeface="Symbol" charset="0"/>
              </a:rPr>
              <a:t>Push Down Automata</a:t>
            </a:r>
          </a:p>
          <a:p>
            <a:pPr marL="857250" lvl="1" indent="-457200" eaLnBrk="1" hangingPunct="1"/>
            <a:endParaRPr lang="en-US" sz="2400" dirty="0">
              <a:latin typeface="Arial" charset="0"/>
              <a:ea typeface="MS PGothic" charset="0"/>
              <a:sym typeface="Symbol" charset="0"/>
            </a:endParaRPr>
          </a:p>
          <a:p>
            <a:pPr marL="457200" indent="-457200" eaLnBrk="1" hangingPunct="1"/>
            <a:r>
              <a:rPr lang="en-US" sz="2800" dirty="0">
                <a:latin typeface="Arial" charset="0"/>
                <a:ea typeface="MS PGothic" charset="0"/>
                <a:sym typeface="Symbol" charset="0"/>
              </a:rPr>
              <a:t>It sometimes hinders</a:t>
            </a:r>
          </a:p>
          <a:p>
            <a:pPr marL="857250" lvl="1" indent="-457200" eaLnBrk="1" hangingPunct="1"/>
            <a:r>
              <a:rPr lang="en-US" sz="2400" dirty="0">
                <a:latin typeface="Arial" charset="0"/>
                <a:ea typeface="MS PGothic" charset="0"/>
                <a:sym typeface="Symbol" charset="0"/>
              </a:rPr>
              <a:t>Factor Replacement Systems, Petri Nets</a:t>
            </a:r>
          </a:p>
        </p:txBody>
      </p:sp>
      <p:sp>
        <p:nvSpPr>
          <p:cNvPr id="202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EDC4C8-554E-904A-ABCD-C600B209B380}" type="datetime1">
              <a:rPr lang="en-US" smtClean="0"/>
              <a:t>11/27/18</a:t>
            </a:fld>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205980-1850-E944-8B5B-81346F4ED1C1}" type="slidenum">
              <a:rPr lang="en-US"/>
              <a:pPr/>
              <a:t>324</a:t>
            </a:fld>
            <a:endParaRPr lang="en-US"/>
          </a:p>
        </p:txBody>
      </p:sp>
      <p:sp>
        <p:nvSpPr>
          <p:cNvPr id="2027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11/27/18</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326</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a:latin typeface="Arial" charset="0"/>
                <a:ea typeface="MS PGothic" charset="0"/>
              </a:rPr>
              <a:t>Proofs by contradiction are tedious after you</a:t>
            </a:r>
            <a:r>
              <a:rPr lang="ja-JP" altLang="en-US" sz="2800">
                <a:latin typeface="Arial" charset="0"/>
                <a:ea typeface="MS PGothic" charset="0"/>
              </a:rPr>
              <a:t>’</a:t>
            </a:r>
            <a:r>
              <a:rPr lang="en-US" altLang="ja-JP" sz="2800">
                <a:latin typeface="Arial" charset="0"/>
                <a:ea typeface="MS PGothic" charset="0"/>
              </a:rPr>
              <a:t>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a:latin typeface="Arial" charset="0"/>
              <a:ea typeface="MS PGothic"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11/27/18</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327</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000" dirty="0">
                <a:latin typeface="Arial" charset="0"/>
                <a:ea typeface="MS PGothic" charset="0"/>
              </a:rPr>
              <a:t>We can show that the Halting Problem is no harder than the Uniform Halting Problem.  Since we already know that the Halting Problem is unsolvable, we would now know that the Uniform Halting Problem is also unsolvable.  We cannot reduce in the other direction since the Uniform Halting Problem is in fact harder.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Let F be some arbitrary effective procedure and let x be some arbitrary natural number.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Define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(y) = F(x), for all  y </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rPr>
              <a:t>Then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 is an algorithm if and only if F halts on x.</a:t>
            </a:r>
          </a:p>
          <a:p>
            <a:pPr eaLnBrk="1" hangingPunct="1">
              <a:lnSpc>
                <a:spcPct val="80000"/>
              </a:lnSpc>
            </a:pPr>
            <a:endParaRPr lang="en-US" sz="2000" baseline="30000" dirty="0">
              <a:latin typeface="Arial" charset="0"/>
              <a:ea typeface="MS PGothic" charset="0"/>
            </a:endParaRPr>
          </a:p>
          <a:p>
            <a:pPr eaLnBrk="1" hangingPunct="1">
              <a:lnSpc>
                <a:spcPct val="80000"/>
              </a:lnSpc>
            </a:pPr>
            <a:r>
              <a:rPr lang="en-US" sz="2000" dirty="0">
                <a:latin typeface="Arial" charset="0"/>
                <a:ea typeface="MS PGothic" charset="0"/>
              </a:rPr>
              <a:t>Thus a solution to the Uniform Halting Problem (TOTAL) would provide a solution to the Halting Problem (HALT).</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11/27/18</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328</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dirty="0">
                <a:latin typeface="Arial" charset="0"/>
                <a:ea typeface="MS PGothic" charset="0"/>
              </a:rPr>
              <a:t>In all cases below we are assuming our variables are over </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marL="0" indent="0" eaLnBrk="1" hangingPunct="1">
              <a:lnSpc>
                <a:spcPct val="80000"/>
              </a:lnSpc>
              <a:buNone/>
            </a:pPr>
            <a:r>
              <a:rPr lang="en-US" sz="2000" dirty="0">
                <a:latin typeface="Arial" charset="0"/>
                <a:ea typeface="MS PGothic" charset="0"/>
              </a:rPr>
              <a:t>HALT = { &lt;</a:t>
            </a:r>
            <a:r>
              <a:rPr lang="en-US" sz="2000" dirty="0" err="1">
                <a:latin typeface="Arial" charset="0"/>
                <a:ea typeface="MS PGothic" charset="0"/>
              </a:rPr>
              <a:t>f,x</a:t>
            </a:r>
            <a:r>
              <a:rPr lang="en-US" sz="2000" dirty="0">
                <a:latin typeface="Arial" charset="0"/>
                <a:ea typeface="MS PGothic" charset="0"/>
              </a:rPr>
              <a:t>&gt;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is unsolvable (undecidable, non-recursive)</a:t>
            </a:r>
            <a:endParaRPr lang="en-US" sz="2000" dirty="0">
              <a:latin typeface="Arial" charset="0"/>
              <a:ea typeface="MS PGothic" charset="0"/>
            </a:endParaRPr>
          </a:p>
          <a:p>
            <a:pPr marL="0" indent="0" eaLnBrk="1" hangingPunct="1">
              <a:lnSpc>
                <a:spcPct val="80000"/>
              </a:lnSpc>
              <a:buNone/>
            </a:pPr>
            <a:r>
              <a:rPr lang="en-US" sz="2000" dirty="0">
                <a:latin typeface="Arial" charset="0"/>
                <a:ea typeface="MS PGothic" charset="0"/>
              </a:rPr>
              <a:t>TOTAL = { f | </a:t>
            </a:r>
            <a:r>
              <a:rPr lang="en-US" sz="2000" dirty="0">
                <a:latin typeface="Arial" charset="0"/>
                <a:ea typeface="MS PGothic" charset="0"/>
                <a:sym typeface="Symbol" charset="0"/>
              </a:rPr>
              <a:t>x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dirty="0">
                <a:latin typeface="Arial" charset="0"/>
                <a:ea typeface="MS PGothic" charset="0"/>
              </a:rPr>
              <a:t> { f | </a:t>
            </a:r>
            <a:r>
              <a:rPr lang="en-US" sz="2000" dirty="0" err="1">
                <a:latin typeface="Arial" charset="0"/>
                <a:ea typeface="MS PGothic" charset="0"/>
                <a:sym typeface="Symbol" charset="0"/>
              </a:rPr>
              <a:t>W</a:t>
            </a:r>
            <a:r>
              <a:rPr lang="en-US" sz="2000" baseline="-25000" dirty="0" err="1">
                <a:latin typeface="Arial" charset="0"/>
                <a:ea typeface="MS PGothic" charset="0"/>
                <a:sym typeface="Symbol" charset="0"/>
              </a:rPr>
              <a:t>f</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 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unsolvable.</a:t>
            </a:r>
            <a:br>
              <a:rPr lang="en-US" sz="2000" dirty="0">
                <a:latin typeface="Arial" charset="0"/>
                <a:ea typeface="MS PGothic" charset="0"/>
                <a:sym typeface="Symbol" charset="0"/>
              </a:rPr>
            </a:br>
            <a:r>
              <a:rPr lang="en-US" sz="2000" dirty="0">
                <a:latin typeface="Arial" charset="0"/>
                <a:ea typeface="MS PGothic" charset="0"/>
                <a:sym typeface="Symbol" charset="0"/>
              </a:rPr>
              <a:t>&lt;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g(y)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y.</a:t>
            </a:r>
            <a:br>
              <a:rPr lang="en-US" sz="2000" dirty="0">
                <a:latin typeface="Arial" charset="0"/>
                <a:ea typeface="MS PGothic" charset="0"/>
                <a:sym typeface="Symbol" charset="0"/>
              </a:rPr>
            </a:br>
            <a:r>
              <a:rPr lang="en-US" sz="2000" dirty="0">
                <a:latin typeface="Arial" charset="0"/>
                <a:ea typeface="MS PGothic" charset="0"/>
                <a:sym typeface="Symbol" charset="0"/>
              </a:rPr>
              <a:t>Thus, &lt;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  ZERO (really the index of g).</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ZERO implies one for HALT, so ZERO is unsolvable.</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non-re.</a:t>
            </a:r>
            <a:br>
              <a:rPr lang="en-US" sz="2000" dirty="0">
                <a:latin typeface="Arial" charset="0"/>
                <a:ea typeface="MS PGothic" charset="0"/>
                <a:sym typeface="Symbol" charset="0"/>
              </a:rPr>
            </a:br>
            <a:r>
              <a:rPr lang="en-US" sz="2000" dirty="0">
                <a:latin typeface="Arial" charset="0"/>
                <a:ea typeface="MS PGothic" charset="0"/>
                <a:sym typeface="Symbol" charset="0"/>
              </a:rPr>
              <a:t>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x.</a:t>
            </a:r>
            <a:br>
              <a:rPr lang="en-US" sz="2000" dirty="0">
                <a:latin typeface="Arial" charset="0"/>
                <a:ea typeface="MS PGothic" charset="0"/>
                <a:sym typeface="Symbol" charset="0"/>
              </a:rPr>
            </a:br>
            <a:r>
              <a:rPr lang="en-US" sz="2000" dirty="0">
                <a:latin typeface="Arial" charset="0"/>
                <a:ea typeface="MS PGothic" charset="0"/>
                <a:sym typeface="Symbol" charset="0"/>
              </a:rPr>
              <a:t>Thus, 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  ZERO (really the index of h).</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ZERO implies one for TOTAL, so ZERO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Reduction and Equivalence</a:t>
            </a:r>
          </a:p>
        </p:txBody>
      </p:sp>
      <p:sp>
        <p:nvSpPr>
          <p:cNvPr id="208899" name="Rectangle 3"/>
          <p:cNvSpPr>
            <a:spLocks noGrp="1" noChangeArrowheads="1"/>
          </p:cNvSpPr>
          <p:nvPr>
            <p:ph type="subTitle" idx="1"/>
          </p:nvPr>
        </p:nvSpPr>
        <p:spPr/>
        <p:txBody>
          <a:bodyPr/>
          <a:lstStyle/>
          <a:p>
            <a:pPr eaLnBrk="1" hangingPunct="1"/>
            <a:r>
              <a:rPr lang="en-US">
                <a:latin typeface="Arial" charset="0"/>
                <a:ea typeface="MS PGothic" charset="0"/>
              </a:rPr>
              <a:t>m-1, 1-1, Turing Degrees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Recognizer and Generators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When we discuss languages and classes of languages, we discuss recognizers and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recognizer for a specific language is a program or computational model that differentiates members from non-members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portion of the job of a compiler is to check to see if an input is a legitimate member of some specific programming language – we refer to this as a syntactic recognizer</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generator for a specific language is a program that generates all and only 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In general, it is not individual languages that interest us, but rather classes of languages that are definable by some specific class of recognizers or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recognizer is called an automata and there are multiple classes of automata</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generator is called a grammar and there are multiple classes of grammars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Our first journey will be through automata and grammars </a:t>
            </a:r>
          </a:p>
          <a:p>
            <a:pPr eaLnBrk="1" fontAlgn="auto" hangingPunct="1">
              <a:lnSpc>
                <a:spcPct val="90000"/>
              </a:lnSpc>
              <a:spcBef>
                <a:spcPts val="0"/>
              </a:spcBef>
              <a:spcAft>
                <a:spcPts val="0"/>
              </a:spcAft>
              <a:buFont typeface="+mj-lt"/>
              <a:buAutoNum type="arabicPeriod"/>
            </a:pPr>
            <a:endParaRPr lang="en-US" sz="1800" dirty="0">
              <a:latin typeface="Arial" charset="0"/>
              <a:ea typeface="MS PGothic" charset="0"/>
              <a:sym typeface="Symbol"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040802-3158-7943-81B3-53583B862392}" type="datetime1">
              <a:rPr lang="en-US" smtClean="0"/>
              <a:t>11/27/18</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33</a:t>
            </a:fld>
            <a:endParaRPr lang="en-US"/>
          </a:p>
        </p:txBody>
      </p:sp>
    </p:spTree>
    <p:extLst>
      <p:ext uri="{BB962C8B-B14F-4D97-AF65-F5344CB8AC3E}">
        <p14:creationId xmlns:p14="http://schemas.microsoft.com/office/powerpoint/2010/main" val="108186879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270F13-1727-854E-98DF-74B7806719C8}" type="datetime1">
              <a:rPr lang="en-US" smtClean="0"/>
              <a:t>11/27/18</a:t>
            </a:fld>
            <a:endParaRPr lang="en-US"/>
          </a:p>
        </p:txBody>
      </p:sp>
      <p:sp>
        <p:nvSpPr>
          <p:cNvPr id="209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9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DF5747-5F3F-2841-B97F-EF1FDF4FA604}" type="slidenum">
              <a:rPr lang="en-US"/>
              <a:pPr/>
              <a:t>330</a:t>
            </a:fld>
            <a:endParaRPr lang="en-US"/>
          </a:p>
        </p:txBody>
      </p:sp>
      <p:sp>
        <p:nvSpPr>
          <p:cNvPr id="209925" name="Rectangle 2"/>
          <p:cNvSpPr>
            <a:spLocks noGrp="1" noChangeArrowheads="1"/>
          </p:cNvSpPr>
          <p:nvPr>
            <p:ph type="title"/>
          </p:nvPr>
        </p:nvSpPr>
        <p:spPr/>
        <p:txBody>
          <a:bodyPr/>
          <a:lstStyle/>
          <a:p>
            <a:pPr eaLnBrk="1" hangingPunct="1"/>
            <a:r>
              <a:rPr lang="en-US">
                <a:latin typeface="Arial" charset="0"/>
                <a:ea typeface="MS PGothic" charset="0"/>
              </a:rPr>
              <a:t>Many-One Reduction</a:t>
            </a:r>
          </a:p>
        </p:txBody>
      </p:sp>
      <p:sp>
        <p:nvSpPr>
          <p:cNvPr id="20992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many-one reduces to B, </a:t>
            </a:r>
            <a:br>
              <a:rPr lang="en-US" sz="2800">
                <a:latin typeface="Arial" charset="0"/>
                <a:ea typeface="MS PGothic"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there exists an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many-one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many-one equivalent are in some sense equally hard or easy.</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FFA9B8-C3F2-6943-BD16-8AD236502757}" type="datetime1">
              <a:rPr lang="en-US" smtClean="0"/>
              <a:t>11/27/18</a:t>
            </a:fld>
            <a:endParaRPr lang="en-US"/>
          </a:p>
        </p:txBody>
      </p:sp>
      <p:sp>
        <p:nvSpPr>
          <p:cNvPr id="210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0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0B76A-AC03-E34F-9401-D4C044892DFB}" type="slidenum">
              <a:rPr lang="en-US"/>
              <a:pPr/>
              <a:t>331</a:t>
            </a:fld>
            <a:endParaRPr lang="en-US"/>
          </a:p>
        </p:txBody>
      </p:sp>
      <p:sp>
        <p:nvSpPr>
          <p:cNvPr id="210949" name="Rectangle 2"/>
          <p:cNvSpPr>
            <a:spLocks noGrp="1" noChangeArrowheads="1"/>
          </p:cNvSpPr>
          <p:nvPr>
            <p:ph type="title"/>
          </p:nvPr>
        </p:nvSpPr>
        <p:spPr/>
        <p:txBody>
          <a:bodyPr/>
          <a:lstStyle/>
          <a:p>
            <a:pPr eaLnBrk="1" hangingPunct="1"/>
            <a:r>
              <a:rPr lang="en-US">
                <a:latin typeface="Arial" charset="0"/>
                <a:ea typeface="MS PGothic" charset="0"/>
              </a:rPr>
              <a:t>Many-One Degrees</a:t>
            </a:r>
          </a:p>
        </p:txBody>
      </p:sp>
      <p:sp>
        <p:nvSpPr>
          <p:cNvPr id="210950" name="Rectangle 3"/>
          <p:cNvSpPr>
            <a:spLocks noGrp="1" noChangeArrowheads="1"/>
          </p:cNvSpPr>
          <p:nvPr>
            <p:ph type="body" idx="1"/>
          </p:nvPr>
        </p:nvSpPr>
        <p:spPr/>
        <p:txBody>
          <a:bodyPr/>
          <a:lstStyle/>
          <a:p>
            <a:pPr eaLnBrk="1" hangingPunct="1"/>
            <a:r>
              <a:rPr lang="en-US" sz="2800" dirty="0">
                <a:latin typeface="Arial" charset="0"/>
                <a:ea typeface="MS PGothic" charset="0"/>
              </a:rPr>
              <a:t>The relationship A </a:t>
            </a:r>
            <a:r>
              <a:rPr lang="en-US" sz="2800" dirty="0">
                <a:latin typeface="Arial" charset="0"/>
                <a:ea typeface="MS PGothic" charset="0"/>
                <a:sym typeface="Symbol" charset="0"/>
              </a:rPr>
              <a:t></a:t>
            </a:r>
            <a:r>
              <a:rPr lang="en-US" sz="2800" baseline="-25000" dirty="0">
                <a:latin typeface="Arial" charset="0"/>
                <a:ea typeface="MS PGothic" charset="0"/>
              </a:rPr>
              <a:t>m</a:t>
            </a:r>
            <a:r>
              <a:rPr lang="en-US" sz="2800" dirty="0">
                <a:latin typeface="Arial" charset="0"/>
                <a:ea typeface="MS PGothic" charset="0"/>
              </a:rPr>
              <a:t> B is an equivalence relationship (why?)</a:t>
            </a:r>
          </a:p>
          <a:p>
            <a:pPr eaLnBrk="1" hangingPunct="1">
              <a:lnSpc>
                <a:spcPct val="90000"/>
              </a:lnSpc>
            </a:pPr>
            <a:r>
              <a:rPr lang="en-US" sz="2800" dirty="0">
                <a:latin typeface="Arial" charset="0"/>
                <a:ea typeface="MS PGothic" charset="0"/>
                <a:sym typeface="Symbol" charset="0"/>
              </a:rPr>
              <a:t>If </a:t>
            </a: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we say A and B are of the same many-one degree (of </a:t>
            </a:r>
            <a:r>
              <a:rPr lang="en-US" sz="2800" dirty="0" err="1">
                <a:latin typeface="Arial" charset="0"/>
                <a:ea typeface="MS PGothic" charset="0"/>
                <a:sym typeface="Symbol" charset="0"/>
              </a:rPr>
              <a:t>unsolvability</a:t>
            </a:r>
            <a:r>
              <a:rPr lang="en-US" sz="2800" dirty="0">
                <a:latin typeface="Arial" charset="0"/>
                <a:ea typeface="MS PGothic" charset="0"/>
                <a:sym typeface="Symbol" charset="0"/>
              </a:rPr>
              <a:t>).</a:t>
            </a:r>
          </a:p>
          <a:p>
            <a:pPr eaLnBrk="1" hangingPunct="1">
              <a:lnSpc>
                <a:spcPct val="90000"/>
              </a:lnSpc>
            </a:pPr>
            <a:r>
              <a:rPr lang="en-US" sz="2800" dirty="0">
                <a:latin typeface="Arial" charset="0"/>
                <a:ea typeface="MS PGothic" charset="0"/>
                <a:sym typeface="Symbol" charset="0"/>
              </a:rPr>
              <a:t>Decidable problems occupy three m-1 degrees: , </a:t>
            </a:r>
            <a:r>
              <a:rPr lang="en-US" sz="2800" b="1" i="1" dirty="0">
                <a:latin typeface="Cambria Math" panose="02040503050406030204" pitchFamily="18" charset="0"/>
                <a:ea typeface="Cambria Math" panose="02040503050406030204" pitchFamily="18" charset="0"/>
                <a:sym typeface="Symbol" charset="0"/>
              </a:rPr>
              <a:t>N</a:t>
            </a:r>
            <a:r>
              <a:rPr lang="en-US" sz="2800" dirty="0">
                <a:latin typeface="Arial" charset="0"/>
                <a:ea typeface="MS PGothic" charset="0"/>
                <a:sym typeface="Symbol" charset="0"/>
              </a:rPr>
              <a:t>, all others.</a:t>
            </a:r>
          </a:p>
          <a:p>
            <a:pPr eaLnBrk="1" hangingPunct="1">
              <a:lnSpc>
                <a:spcPct val="90000"/>
              </a:lnSpc>
            </a:pPr>
            <a:r>
              <a:rPr lang="en-US" sz="2800" dirty="0">
                <a:latin typeface="Arial" charset="0"/>
                <a:ea typeface="MS PGothic" charset="0"/>
                <a:sym typeface="Symbol" charset="0"/>
              </a:rPr>
              <a:t>The hierarchy of undecidable m-1 degrees is an infinite lattice (I’</a:t>
            </a:r>
            <a:r>
              <a:rPr lang="en-US" altLang="ja-JP" sz="2800" dirty="0">
                <a:latin typeface="Arial" charset="0"/>
                <a:ea typeface="MS PGothic" charset="0"/>
                <a:sym typeface="Symbol" charset="0"/>
              </a:rPr>
              <a:t>ll discuss in class)</a:t>
            </a:r>
            <a:endParaRPr lang="en-US" sz="2800" dirty="0">
              <a:latin typeface="Arial" charset="0"/>
              <a:ea typeface="MS PGothic" charset="0"/>
              <a:sym typeface="Symbol" charset="0"/>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0B4D27-D6A3-7B40-AAA3-02AFCFF3181C}" type="datetime1">
              <a:rPr lang="en-US" smtClean="0"/>
              <a:t>11/27/18</a:t>
            </a:fld>
            <a:endParaRPr lang="en-US"/>
          </a:p>
        </p:txBody>
      </p:sp>
      <p:sp>
        <p:nvSpPr>
          <p:cNvPr id="211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1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878C27-41F7-B545-B5D4-F4761CA14798}" type="slidenum">
              <a:rPr lang="en-US"/>
              <a:pPr/>
              <a:t>332</a:t>
            </a:fld>
            <a:endParaRPr lang="en-US"/>
          </a:p>
        </p:txBody>
      </p:sp>
      <p:sp>
        <p:nvSpPr>
          <p:cNvPr id="211973"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Reduction</a:t>
            </a:r>
          </a:p>
        </p:txBody>
      </p:sp>
      <p:sp>
        <p:nvSpPr>
          <p:cNvPr id="211974"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one-one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t>
            </a:r>
            <a:br>
              <a:rPr lang="en-US" sz="2800">
                <a:latin typeface="Arial" charset="0"/>
                <a:ea typeface="MS PGothic" charset="0"/>
                <a:sym typeface="Symbol" charset="0"/>
              </a:rPr>
            </a:br>
            <a:r>
              <a:rPr lang="en-US" sz="2800">
                <a:latin typeface="Arial" charset="0"/>
                <a:ea typeface="MS PGothic" charset="0"/>
                <a:sym typeface="Symbol" charset="0"/>
              </a:rPr>
              <a:t>if </a:t>
            </a:r>
            <a:r>
              <a:rPr lang="en-US" sz="2800">
                <a:latin typeface="Arial" charset="0"/>
                <a:ea typeface="MS PGothic" charset="0"/>
              </a:rPr>
              <a:t>there exists a 1-1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one-one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one-one equivalent are in a strong sense equally hard or easy.</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3D4F11-7390-4144-B650-138290567E3F}" type="datetime1">
              <a:rPr lang="en-US" smtClean="0"/>
              <a:t>11/27/18</a:t>
            </a:fld>
            <a:endParaRPr lang="en-US"/>
          </a:p>
        </p:txBody>
      </p:sp>
      <p:sp>
        <p:nvSpPr>
          <p:cNvPr id="2129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2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33693F-1197-A642-92D2-A3E9739AD4AB}" type="slidenum">
              <a:rPr lang="en-US"/>
              <a:pPr/>
              <a:t>333</a:t>
            </a:fld>
            <a:endParaRPr lang="en-US"/>
          </a:p>
        </p:txBody>
      </p:sp>
      <p:sp>
        <p:nvSpPr>
          <p:cNvPr id="2129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Degrees</a:t>
            </a:r>
          </a:p>
        </p:txBody>
      </p:sp>
      <p:sp>
        <p:nvSpPr>
          <p:cNvPr id="212998"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1</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we say A and B are of the same one-one degree (of unsolvability).</a:t>
            </a:r>
          </a:p>
          <a:p>
            <a:pPr eaLnBrk="1" hangingPunct="1">
              <a:lnSpc>
                <a:spcPct val="90000"/>
              </a:lnSpc>
            </a:pPr>
            <a:r>
              <a:rPr lang="en-US" sz="2800">
                <a:latin typeface="Arial" charset="0"/>
                <a:ea typeface="MS PGothic" charset="0"/>
                <a:sym typeface="Symbol" charset="0"/>
              </a:rPr>
              <a:t>Decidable problems occupy infinitely many 1-1 degrees: each cardinality defines another 1-1 degree (think about it).</a:t>
            </a:r>
          </a:p>
          <a:p>
            <a:pPr eaLnBrk="1" hangingPunct="1">
              <a:lnSpc>
                <a:spcPct val="90000"/>
              </a:lnSpc>
            </a:pPr>
            <a:r>
              <a:rPr lang="en-US" sz="2800">
                <a:latin typeface="Arial" charset="0"/>
                <a:ea typeface="MS PGothic" charset="0"/>
                <a:sym typeface="Symbol" charset="0"/>
              </a:rPr>
              <a:t>The hierarchy of undecidable 1-1 degrees is an infinite lattice.</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A467B2-E5FB-F14E-98FE-C45839ECABAE}" type="datetime1">
              <a:rPr lang="en-US" smtClean="0"/>
              <a:t>11/27/18</a:t>
            </a:fld>
            <a:endParaRPr lang="en-US"/>
          </a:p>
        </p:txBody>
      </p:sp>
      <p:sp>
        <p:nvSpPr>
          <p:cNvPr id="2140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4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EA7C3-01F8-6749-830D-CD91E7190547}" type="slidenum">
              <a:rPr lang="en-US"/>
              <a:pPr/>
              <a:t>334</a:t>
            </a:fld>
            <a:endParaRPr lang="en-US"/>
          </a:p>
        </p:txBody>
      </p:sp>
      <p:sp>
        <p:nvSpPr>
          <p:cNvPr id="214021"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(Oracle) Reduction</a:t>
            </a:r>
          </a:p>
        </p:txBody>
      </p:sp>
      <p:sp>
        <p:nvSpPr>
          <p:cNvPr id="214022"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Turing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the existence of </a:t>
            </a:r>
            <a:r>
              <a:rPr lang="en-US" sz="2800">
                <a:latin typeface="Arial" charset="0"/>
                <a:ea typeface="MS PGothic" charset="0"/>
              </a:rPr>
              <a:t>an oracle for B would provide us with a decision procedure for A.</a:t>
            </a:r>
            <a:endParaRPr lang="en-US" sz="2800">
              <a:latin typeface="Arial" charset="0"/>
              <a:ea typeface="MS PGothic" charset="0"/>
              <a:sym typeface="Symbol" charset="0"/>
            </a:endParaRPr>
          </a:p>
          <a:p>
            <a:pPr eaLnBrk="1" hangingPunct="1">
              <a:lnSpc>
                <a:spcPct val="90000"/>
              </a:lnSpc>
            </a:pPr>
            <a:r>
              <a:rPr lang="en-US" sz="2800">
                <a:latin typeface="Arial" charset="0"/>
                <a:ea typeface="MS PGothic" charset="0"/>
                <a:sym typeface="Symbol" charset="0"/>
              </a:rPr>
              <a:t>We say that A is Turing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Turing equivalent are in a very loose sense equally hard or easy.</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7A49D5-36D7-C149-A750-8F671B358A4D}" type="datetime1">
              <a:rPr lang="en-US" smtClean="0"/>
              <a:t>11/27/18</a:t>
            </a:fld>
            <a:endParaRPr lang="en-US"/>
          </a:p>
        </p:txBody>
      </p:sp>
      <p:sp>
        <p:nvSpPr>
          <p:cNvPr id="2150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5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53C2D-5C92-974E-8D25-96B65120EDB0}" type="slidenum">
              <a:rPr lang="en-US"/>
              <a:pPr/>
              <a:t>335</a:t>
            </a:fld>
            <a:endParaRPr lang="en-US"/>
          </a:p>
        </p:txBody>
      </p:sp>
      <p:sp>
        <p:nvSpPr>
          <p:cNvPr id="21504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Degrees</a:t>
            </a:r>
          </a:p>
        </p:txBody>
      </p:sp>
      <p:sp>
        <p:nvSpPr>
          <p:cNvPr id="21504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t</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we say A and B are of the same Turing degree (of </a:t>
            </a:r>
            <a:r>
              <a:rPr lang="en-US" sz="2800" err="1">
                <a:latin typeface="Arial" charset="0"/>
                <a:ea typeface="MS PGothic" charset="0"/>
                <a:sym typeface="Symbol" charset="0"/>
              </a:rPr>
              <a:t>unsolvability</a:t>
            </a:r>
            <a:r>
              <a:rPr lang="en-US" sz="2800">
                <a:latin typeface="Arial" charset="0"/>
                <a:ea typeface="MS PGothic" charset="0"/>
                <a:sym typeface="Symbol" charset="0"/>
              </a:rPr>
              <a:t>).</a:t>
            </a:r>
          </a:p>
          <a:p>
            <a:pPr eaLnBrk="1" hangingPunct="1">
              <a:lnSpc>
                <a:spcPct val="90000"/>
              </a:lnSpc>
            </a:pPr>
            <a:r>
              <a:rPr lang="en-US" sz="2800">
                <a:latin typeface="Arial" charset="0"/>
                <a:ea typeface="MS PGothic" charset="0"/>
                <a:sym typeface="Symbol" charset="0"/>
              </a:rPr>
              <a:t>Decidable problems occupy one Turing degree. We really don’</a:t>
            </a:r>
            <a:r>
              <a:rPr lang="en-US" altLang="ja-JP" sz="2800">
                <a:latin typeface="Arial" charset="0"/>
                <a:ea typeface="MS PGothic" charset="0"/>
                <a:sym typeface="Symbol" charset="0"/>
              </a:rPr>
              <a:t>t even need the oracle.</a:t>
            </a:r>
          </a:p>
          <a:p>
            <a:pPr eaLnBrk="1" hangingPunct="1">
              <a:lnSpc>
                <a:spcPct val="90000"/>
              </a:lnSpc>
            </a:pPr>
            <a:r>
              <a:rPr lang="en-US" sz="2800">
                <a:latin typeface="Arial" charset="0"/>
                <a:ea typeface="MS PGothic" charset="0"/>
                <a:sym typeface="Symbol" charset="0"/>
              </a:rPr>
              <a:t>The hierarchy of undecidable Turing degrees is an infinite lattice.</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428E52-E6BF-3844-83F1-A862F82EC10E}" type="datetime1">
              <a:rPr lang="en-US" smtClean="0"/>
              <a:t>11/27/18</a:t>
            </a:fld>
            <a:endParaRPr lang="en-US"/>
          </a:p>
        </p:txBody>
      </p:sp>
      <p:sp>
        <p:nvSpPr>
          <p:cNvPr id="216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6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94BC99-46A1-7C4D-A935-4E75215FA856}" type="slidenum">
              <a:rPr lang="en-US"/>
              <a:pPr/>
              <a:t>336</a:t>
            </a:fld>
            <a:endParaRPr lang="en-US"/>
          </a:p>
        </p:txBody>
      </p:sp>
      <p:sp>
        <p:nvSpPr>
          <p:cNvPr id="216069"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Complete re Sets</a:t>
            </a:r>
          </a:p>
        </p:txBody>
      </p:sp>
      <p:sp>
        <p:nvSpPr>
          <p:cNvPr id="216070"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A set C is re 1-1 (m-1, Turing) complete if, for any re set A, A </a:t>
            </a:r>
            <a:r>
              <a:rPr lang="en-US">
                <a:latin typeface="Arial" charset="0"/>
                <a:ea typeface="MS PGothic" charset="0"/>
                <a:sym typeface="Symbol" charset="0"/>
              </a:rPr>
              <a:t></a:t>
            </a:r>
            <a:r>
              <a:rPr lang="en-US" baseline="-25000">
                <a:latin typeface="Arial" charset="0"/>
                <a:ea typeface="MS PGothic" charset="0"/>
              </a:rPr>
              <a:t>1</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 C.</a:t>
            </a:r>
            <a:endParaRPr lang="en-US" sz="2800">
              <a:latin typeface="Arial" charset="0"/>
              <a:ea typeface="MS PGothic" charset="0"/>
            </a:endParaRPr>
          </a:p>
          <a:p>
            <a:pPr eaLnBrk="1" hangingPunct="1">
              <a:lnSpc>
                <a:spcPct val="90000"/>
              </a:lnSpc>
            </a:pPr>
            <a:r>
              <a:rPr lang="en-US" sz="2800">
                <a:latin typeface="Arial" charset="0"/>
                <a:ea typeface="MS PGothic" charset="0"/>
              </a:rPr>
              <a:t>The set HALT is an re complete set (in regard to 1-1, m-1 and Turing reducibility).</a:t>
            </a:r>
          </a:p>
          <a:p>
            <a:pPr eaLnBrk="1" hangingPunct="1">
              <a:lnSpc>
                <a:spcPct val="90000"/>
              </a:lnSpc>
            </a:pPr>
            <a:r>
              <a:rPr lang="en-US" sz="2800">
                <a:latin typeface="Arial" charset="0"/>
                <a:ea typeface="MS PGothic" charset="0"/>
              </a:rPr>
              <a:t>The re complete degree (in each sense of degree) sits at the top of the lattice of re degrees.</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627C5C-7909-9B42-9D89-FAC7B2CD844A}" type="datetime1">
              <a:rPr lang="en-US" smtClean="0"/>
              <a:t>11/27/18</a:t>
            </a:fld>
            <a:endParaRPr lang="en-US"/>
          </a:p>
        </p:txBody>
      </p:sp>
      <p:sp>
        <p:nvSpPr>
          <p:cNvPr id="217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5D65E2-90B9-194C-B29A-232DB224C383}" type="slidenum">
              <a:rPr lang="en-US"/>
              <a:pPr/>
              <a:t>337</a:t>
            </a:fld>
            <a:endParaRPr lang="en-US"/>
          </a:p>
        </p:txBody>
      </p:sp>
      <p:sp>
        <p:nvSpPr>
          <p:cNvPr id="217093" name="Rectangle 2"/>
          <p:cNvSpPr>
            <a:spLocks noGrp="1" noChangeArrowheads="1"/>
          </p:cNvSpPr>
          <p:nvPr>
            <p:ph type="title"/>
          </p:nvPr>
        </p:nvSpPr>
        <p:spPr/>
        <p:txBody>
          <a:bodyPr/>
          <a:lstStyle/>
          <a:p>
            <a:pPr eaLnBrk="1" hangingPunct="1"/>
            <a:r>
              <a:rPr lang="en-US" dirty="0">
                <a:latin typeface="Arial" charset="0"/>
                <a:ea typeface="MS PGothic" charset="0"/>
              </a:rPr>
              <a:t>The Set Halt = K</a:t>
            </a:r>
            <a:r>
              <a:rPr lang="en-US" baseline="-25000" dirty="0">
                <a:latin typeface="Arial" charset="0"/>
                <a:ea typeface="MS PGothic" charset="0"/>
              </a:rPr>
              <a:t>0</a:t>
            </a:r>
            <a:endParaRPr lang="en-US" dirty="0">
              <a:latin typeface="Arial" charset="0"/>
              <a:ea typeface="MS PGothic" charset="0"/>
            </a:endParaRPr>
          </a:p>
        </p:txBody>
      </p:sp>
      <p:sp>
        <p:nvSpPr>
          <p:cNvPr id="217094"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Halt = K</a:t>
            </a:r>
            <a:r>
              <a:rPr lang="en-US" sz="2400" baseline="-25000">
                <a:latin typeface="Arial" charset="0"/>
                <a:ea typeface="MS PGothic" charset="0"/>
              </a:rPr>
              <a:t>0</a:t>
            </a:r>
            <a:r>
              <a:rPr lang="en-US" sz="2400">
                <a:latin typeface="Arial" charset="0"/>
                <a:ea typeface="MS PGothic" charset="0"/>
              </a:rPr>
              <a:t> = { &lt;f, x&gt; | </a:t>
            </a:r>
            <a:r>
              <a:rPr lang="en-US" sz="2400" b="1">
                <a:latin typeface="Arial" charset="0"/>
                <a:ea typeface="MS PGothic" charset="0"/>
                <a:sym typeface="Symbol" charset="0"/>
              </a:rPr>
              <a:t></a:t>
            </a:r>
            <a:r>
              <a:rPr lang="en-US" sz="2400" baseline="-25000">
                <a:latin typeface="Arial" charset="0"/>
                <a:ea typeface="MS PGothic" charset="0"/>
              </a:rPr>
              <a:t>f </a:t>
            </a:r>
            <a:r>
              <a:rPr lang="en-US" sz="2400">
                <a:latin typeface="Arial" charset="0"/>
                <a:ea typeface="MS PGothic" charset="0"/>
              </a:rPr>
              <a:t>(x) is defined }</a:t>
            </a:r>
          </a:p>
          <a:p>
            <a:pPr eaLnBrk="1" hangingPunct="1">
              <a:lnSpc>
                <a:spcPct val="90000"/>
              </a:lnSpc>
            </a:pPr>
            <a:r>
              <a:rPr lang="en-US" sz="2400">
                <a:latin typeface="Arial" charset="0"/>
                <a:ea typeface="MS PGothic" charset="0"/>
              </a:rPr>
              <a:t>Let A be an arbitrary re set. By definition, there exists an effective procedure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such that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 A. Put equivalently, there exists an index, a, such that A = </a:t>
            </a:r>
            <a:r>
              <a:rPr lang="en-US" sz="2400" err="1">
                <a:latin typeface="Arial" charset="0"/>
                <a:ea typeface="MS PGothic" charset="0"/>
              </a:rPr>
              <a:t>W</a:t>
            </a:r>
            <a:r>
              <a:rPr lang="en-US" sz="2400" baseline="-25000" err="1">
                <a:latin typeface="Arial" charset="0"/>
                <a:ea typeface="MS PGothic" charset="0"/>
              </a:rPr>
              <a:t>a</a:t>
            </a:r>
            <a:r>
              <a:rPr lang="en-US" sz="2400">
                <a:latin typeface="Arial" charset="0"/>
                <a:ea typeface="MS PGothic" charset="0"/>
              </a:rPr>
              <a:t>.</a:t>
            </a:r>
          </a:p>
          <a:p>
            <a:pPr eaLnBrk="1" hangingPunct="1">
              <a:lnSpc>
                <a:spcPct val="90000"/>
              </a:lnSpc>
            </a:pPr>
            <a:r>
              <a:rPr lang="en-US" sz="2400">
                <a:latin typeface="Arial" charset="0"/>
                <a:ea typeface="MS PGothic" charset="0"/>
              </a:rPr>
              <a:t>x </a:t>
            </a:r>
            <a:r>
              <a:rPr lang="en-US" sz="2400">
                <a:latin typeface="Arial" charset="0"/>
                <a:ea typeface="MS PGothic" charset="0"/>
                <a:sym typeface="Symbol" charset="0"/>
              </a:rPr>
              <a:t> A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(x)</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&lt;</a:t>
            </a:r>
            <a:r>
              <a:rPr lang="en-US" sz="2400" err="1">
                <a:latin typeface="Arial" charset="0"/>
                <a:ea typeface="MS PGothic" charset="0"/>
              </a:rPr>
              <a:t>a,x</a:t>
            </a:r>
            <a:r>
              <a:rPr lang="en-US" sz="2400">
                <a:latin typeface="Arial" charset="0"/>
                <a:ea typeface="MS PGothic" charset="0"/>
              </a:rPr>
              <a:t>&gt; </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A to K</a:t>
            </a:r>
            <a:r>
              <a:rPr lang="en-US" sz="2400" baseline="-25000">
                <a:latin typeface="Arial" charset="0"/>
                <a:ea typeface="MS PGothic" charset="0"/>
              </a:rPr>
              <a:t>0</a:t>
            </a:r>
            <a:r>
              <a:rPr lang="en-US" sz="2800" baseline="-25000">
                <a:latin typeface="Arial" charset="0"/>
                <a:ea typeface="MS PGothic" charset="0"/>
              </a:rPr>
              <a:t> </a:t>
            </a:r>
            <a:r>
              <a:rPr lang="en-US" sz="2800">
                <a:latin typeface="Arial" charset="0"/>
                <a:ea typeface="MS PGothic" charset="0"/>
              </a:rPr>
              <a:t>(</a:t>
            </a:r>
            <a:r>
              <a:rPr lang="en-US" sz="2400">
                <a:latin typeface="Arial" charset="0"/>
                <a:ea typeface="MS PGothic" charset="0"/>
              </a:rPr>
              <a:t>A </a:t>
            </a:r>
            <a:r>
              <a:rPr lang="en-US" sz="2400">
                <a:latin typeface="Arial" charset="0"/>
                <a:ea typeface="MS PGothic" charset="0"/>
                <a:sym typeface="Symbol" charset="0"/>
              </a:rPr>
              <a:t></a:t>
            </a:r>
            <a:r>
              <a:rPr lang="en-US" sz="2400" baseline="-25000">
                <a:latin typeface="Arial" charset="0"/>
                <a:ea typeface="MS PGothic" charset="0"/>
                <a:sym typeface="Symbol" charset="0"/>
              </a:rPr>
              <a:t>1</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r>
              <a:rPr lang="en-US" sz="2400">
                <a:latin typeface="Arial" charset="0"/>
                <a:ea typeface="MS PGothic" charset="0"/>
                <a:sym typeface="Symbol" charset="0"/>
              </a:rPr>
              <a:t>) </a:t>
            </a:r>
            <a:endParaRPr lang="en-US" sz="2400">
              <a:latin typeface="Arial" charset="0"/>
              <a:ea typeface="MS PGothic" charset="0"/>
            </a:endParaRPr>
          </a:p>
          <a:p>
            <a:pPr eaLnBrk="1" hangingPunct="1">
              <a:lnSpc>
                <a:spcPct val="90000"/>
              </a:lnSpc>
            </a:pPr>
            <a:r>
              <a:rPr lang="en-US" sz="2400">
                <a:latin typeface="Arial" charset="0"/>
                <a:ea typeface="MS PGothic" charset="0"/>
              </a:rPr>
              <a:t>Thus the universal set, Halt = K</a:t>
            </a:r>
            <a:r>
              <a:rPr lang="en-US" sz="2400" baseline="-25000">
                <a:latin typeface="Arial" charset="0"/>
                <a:ea typeface="MS PGothic" charset="0"/>
              </a:rPr>
              <a:t>0</a:t>
            </a:r>
            <a:r>
              <a:rPr lang="en-US" sz="2400">
                <a:latin typeface="Arial" charset="0"/>
                <a:ea typeface="MS PGothic" charset="0"/>
              </a:rPr>
              <a:t>, is an re </a:t>
            </a:r>
            <a:br>
              <a:rPr lang="en-US" sz="2400">
                <a:latin typeface="Arial" charset="0"/>
                <a:ea typeface="MS PGothic" charset="0"/>
              </a:rPr>
            </a:br>
            <a:r>
              <a:rPr lang="en-US" sz="2400">
                <a:latin typeface="Arial" charset="0"/>
                <a:ea typeface="MS PGothic" charset="0"/>
              </a:rPr>
              <a:t>(1-1, m-1, Turing) complete set.</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84586E-7BD4-3D4F-A5A7-20A18778DBD4}" type="datetime1">
              <a:rPr lang="en-US" smtClean="0"/>
              <a:t>11/27/18</a:t>
            </a:fld>
            <a:endParaRPr lang="en-US"/>
          </a:p>
        </p:txBody>
      </p:sp>
      <p:sp>
        <p:nvSpPr>
          <p:cNvPr id="218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1AA862-1AF7-674F-A188-83F2B1CF0CE4}" type="slidenum">
              <a:rPr lang="en-US"/>
              <a:pPr/>
              <a:t>338</a:t>
            </a:fld>
            <a:endParaRPr lang="en-US"/>
          </a:p>
        </p:txBody>
      </p:sp>
      <p:sp>
        <p:nvSpPr>
          <p:cNvPr id="218117" name="Rectangle 2"/>
          <p:cNvSpPr>
            <a:spLocks noGrp="1" noChangeArrowheads="1"/>
          </p:cNvSpPr>
          <p:nvPr>
            <p:ph type="title"/>
          </p:nvPr>
        </p:nvSpPr>
        <p:spPr/>
        <p:txBody>
          <a:bodyPr/>
          <a:lstStyle/>
          <a:p>
            <a:pPr eaLnBrk="1" hangingPunct="1"/>
            <a:r>
              <a:rPr lang="en-US">
                <a:latin typeface="Arial" charset="0"/>
                <a:ea typeface="MS PGothic" charset="0"/>
              </a:rPr>
              <a:t>The Set K</a:t>
            </a:r>
          </a:p>
        </p:txBody>
      </p:sp>
      <p:sp>
        <p:nvSpPr>
          <p:cNvPr id="218118"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K = { f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(f) is defined }</a:t>
            </a:r>
          </a:p>
          <a:p>
            <a:pPr eaLnBrk="1" hangingPunct="1">
              <a:lnSpc>
                <a:spcPct val="90000"/>
              </a:lnSpc>
            </a:pPr>
            <a:r>
              <a:rPr lang="en-US" sz="2400">
                <a:latin typeface="Arial" charset="0"/>
                <a:ea typeface="MS PGothic" charset="0"/>
              </a:rPr>
              <a:t>Define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That is, </a:t>
            </a:r>
            <a:r>
              <a:rPr lang="en-US" sz="2400">
                <a:latin typeface="Arial" charset="0"/>
                <a:ea typeface="MS PGothic" charset="0"/>
                <a:sym typeface="Symbol" charset="0"/>
              </a:rPr>
              <a:t>y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Let the index of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be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(Yeah, that</a:t>
            </a:r>
            <a:r>
              <a:rPr lang="ja-JP" altLang="en-US" sz="2400">
                <a:latin typeface="Arial" charset="0"/>
                <a:ea typeface="MS PGothic" charset="0"/>
              </a:rPr>
              <a:t>’</a:t>
            </a:r>
            <a:r>
              <a:rPr lang="en-US" altLang="ja-JP" sz="2400">
                <a:latin typeface="Arial" charset="0"/>
                <a:ea typeface="MS PGothic" charset="0"/>
              </a:rPr>
              <a:t>s overloading.)</a:t>
            </a:r>
          </a:p>
          <a:p>
            <a:pPr eaLnBrk="1" hangingPunct="1">
              <a:lnSpc>
                <a:spcPct val="90000"/>
              </a:lnSpc>
            </a:pPr>
            <a:endParaRPr lang="en-US" sz="2400">
              <a:latin typeface="Arial" charset="0"/>
              <a:ea typeface="MS PGothic" charset="0"/>
            </a:endParaRP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a:latin typeface="Arial" charset="0"/>
                <a:ea typeface="MS PGothic" charset="0"/>
                <a:sym typeface="Symbol" charset="0"/>
              </a:rPr>
              <a:t> 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a:latin typeface="Arial" charset="0"/>
                <a:ea typeface="MS PGothic" charset="0"/>
                <a:sym typeface="Symbol" charset="0"/>
              </a:rPr>
              <a:t> </a:t>
            </a:r>
            <a:r>
              <a:rPr lang="en-US" sz="2400">
                <a:latin typeface="Arial" charset="0"/>
                <a:ea typeface="MS PGothic" charset="0"/>
              </a:rPr>
              <a:t>K.</a:t>
            </a: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b="1">
                <a:solidFill>
                  <a:schemeClr val="tx2"/>
                </a:solidFill>
                <a:sym typeface="Symbol" charset="0"/>
              </a:rPr>
              <a:t></a:t>
            </a:r>
            <a:r>
              <a:rPr lang="en-US" sz="2400">
                <a:solidFill>
                  <a:schemeClr val="tx2"/>
                </a:solidFill>
                <a:latin typeface="Arial" charset="0"/>
                <a:ea typeface="MS PGothic" charset="0"/>
                <a:sym typeface="Symbol" charset="0"/>
              </a:rPr>
              <a:t> </a:t>
            </a:r>
            <a:r>
              <a:rPr lang="en-US" sz="2400">
                <a:latin typeface="Arial" charset="0"/>
                <a:ea typeface="MS PGothic" charset="0"/>
                <a:sym typeface="Symbol" charset="0"/>
              </a:rPr>
              <a:t>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b="1">
                <a:solidFill>
                  <a:schemeClr val="tx2"/>
                </a:solidFill>
                <a:sym typeface="Symbol" charset="0"/>
              </a:rPr>
              <a:t></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b="1">
                <a:latin typeface="Arial" charset="0"/>
                <a:ea typeface="MS PGothic" charset="0"/>
                <a:sym typeface="Symbol" charset="0"/>
              </a:rPr>
              <a:t> </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b="1">
                <a:solidFill>
                  <a:schemeClr val="tx2"/>
                </a:solidFill>
                <a:sym typeface="Symbol" charset="0"/>
              </a:rPr>
              <a:t></a:t>
            </a:r>
            <a:r>
              <a:rPr lang="en-US" sz="2400">
                <a:latin typeface="Arial" charset="0"/>
                <a:ea typeface="MS PGothic" charset="0"/>
                <a:sym typeface="Symbol" charset="0"/>
              </a:rPr>
              <a:t> </a:t>
            </a:r>
            <a:r>
              <a:rPr lang="en-US" sz="2400">
                <a:latin typeface="Arial" charset="0"/>
                <a:ea typeface="MS PGothic" charset="0"/>
              </a:rPr>
              <a:t>K.</a:t>
            </a:r>
          </a:p>
          <a:p>
            <a:pPr marL="0" indent="0" eaLnBrk="1" hangingPunct="1">
              <a:lnSpc>
                <a:spcPct val="90000"/>
              </a:lnSpc>
              <a:buNone/>
            </a:pP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K</a:t>
            </a:r>
            <a:r>
              <a:rPr lang="en-US" sz="2400" baseline="-25000">
                <a:latin typeface="Arial" charset="0"/>
                <a:ea typeface="MS PGothic" charset="0"/>
              </a:rPr>
              <a:t>0 </a:t>
            </a:r>
            <a:r>
              <a:rPr lang="en-US" sz="2400">
                <a:latin typeface="Arial" charset="0"/>
                <a:ea typeface="MS PGothic" charset="0"/>
              </a:rPr>
              <a:t>to K. </a:t>
            </a:r>
          </a:p>
          <a:p>
            <a:pPr eaLnBrk="1" hangingPunct="1">
              <a:lnSpc>
                <a:spcPct val="90000"/>
              </a:lnSpc>
            </a:pPr>
            <a:r>
              <a:rPr lang="en-US" sz="2400">
                <a:latin typeface="Arial" charset="0"/>
                <a:ea typeface="MS PGothic" charset="0"/>
              </a:rPr>
              <a:t>Since K</a:t>
            </a:r>
            <a:r>
              <a:rPr lang="en-US" sz="2400" baseline="-25000">
                <a:latin typeface="Arial" charset="0"/>
                <a:ea typeface="MS PGothic" charset="0"/>
              </a:rPr>
              <a:t>0</a:t>
            </a:r>
            <a:r>
              <a:rPr lang="en-US" sz="2400">
                <a:latin typeface="Arial" charset="0"/>
                <a:ea typeface="MS PGothic" charset="0"/>
              </a:rPr>
              <a:t> is an re (1-1, m-1, Turing) complete set and K is re, then K is also re (1-1, m-1, Turing) complete.</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0000FF"/>
                </a:solidFill>
                <a:latin typeface="Arial" charset="0"/>
                <a:ea typeface="MS PGothic" charset="0"/>
              </a:rPr>
              <a:t>Reduction and Rice’</a:t>
            </a:r>
            <a:r>
              <a:rPr lang="en-US" altLang="ja-JP" dirty="0">
                <a:solidFill>
                  <a:srgbClr val="0000FF"/>
                </a:solidFill>
                <a:latin typeface="Arial" charset="0"/>
                <a:ea typeface="MS PGothic" charset="0"/>
              </a:rPr>
              <a:t>s</a:t>
            </a:r>
            <a:endParaRPr lang="en-US" dirty="0">
              <a:solidFill>
                <a:srgbClr val="0000FF"/>
              </a:solidFill>
              <a:latin typeface="Arial" charset="0"/>
              <a:ea typeface="MS PGothic" charset="0"/>
            </a:endParaRPr>
          </a:p>
        </p:txBody>
      </p:sp>
      <p:sp>
        <p:nvSpPr>
          <p:cNvPr id="21913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1063187"/>
            <a:ext cx="8686800" cy="48232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4" name="Oval 3"/>
          <p:cNvSpPr/>
          <p:nvPr/>
        </p:nvSpPr>
        <p:spPr>
          <a:xfrm>
            <a:off x="749300" y="1710562"/>
            <a:ext cx="4978400" cy="18659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solidFill>
                  <a:srgbClr val="C00000"/>
                </a:solidFill>
              </a:rPr>
              <a:t>S</a:t>
            </a:r>
            <a:br>
              <a:rPr lang="en-US" sz="2100" b="1" dirty="0">
                <a:solidFill>
                  <a:schemeClr val="tx1"/>
                </a:solidFill>
              </a:rPr>
            </a:br>
            <a:r>
              <a:rPr lang="en-US" sz="2100" b="1" dirty="0">
                <a:solidFill>
                  <a:schemeClr val="tx1"/>
                </a:solidFill>
              </a:rPr>
              <a:t>Subset of interest,</a:t>
            </a:r>
            <a:br>
              <a:rPr lang="en-US" sz="2100" b="1" dirty="0">
                <a:solidFill>
                  <a:schemeClr val="tx1"/>
                </a:solidFill>
              </a:rPr>
            </a:br>
            <a:r>
              <a:rPr lang="en-US" sz="2100" b="1" dirty="0">
                <a:solidFill>
                  <a:schemeClr val="tx1"/>
                </a:solidFill>
              </a:rPr>
              <a:t>maybe </a:t>
            </a:r>
            <a:r>
              <a:rPr lang="en-US" sz="2100" b="1">
                <a:solidFill>
                  <a:schemeClr val="tx1"/>
                </a:solidFill>
              </a:rPr>
              <a:t>with ordered elements</a:t>
            </a:r>
            <a:endParaRPr lang="en-US" sz="2100" b="1" dirty="0">
              <a:solidFill>
                <a:schemeClr val="tx1"/>
              </a:solidFill>
            </a:endParaRPr>
          </a:p>
        </p:txBody>
      </p:sp>
      <p:sp>
        <p:nvSpPr>
          <p:cNvPr id="25" name="TextBox 24"/>
          <p:cNvSpPr txBox="1"/>
          <p:nvPr/>
        </p:nvSpPr>
        <p:spPr>
          <a:xfrm>
            <a:off x="1127124" y="139856"/>
            <a:ext cx="6737351" cy="923330"/>
          </a:xfrm>
          <a:prstGeom prst="rect">
            <a:avLst/>
          </a:prstGeom>
          <a:noFill/>
        </p:spPr>
        <p:txBody>
          <a:bodyPr wrap="square" rtlCol="0">
            <a:spAutoFit/>
          </a:bodyPr>
          <a:lstStyle/>
          <a:p>
            <a:pPr algn="ctr"/>
            <a:r>
              <a:rPr lang="en-US" sz="3000" b="1" dirty="0"/>
              <a:t>UNIVERSE OF DISCOURSE</a:t>
            </a:r>
          </a:p>
          <a:p>
            <a:pPr algn="ctr"/>
            <a:r>
              <a:rPr lang="en-US" sz="2400" b="1" dirty="0"/>
              <a:t>USUALLY STRINGS OR NATURAL NUMBERS</a:t>
            </a:r>
          </a:p>
        </p:txBody>
      </p:sp>
      <p:sp>
        <p:nvSpPr>
          <p:cNvPr id="27" name="TextBox 26"/>
          <p:cNvSpPr txBox="1"/>
          <p:nvPr/>
        </p:nvSpPr>
        <p:spPr>
          <a:xfrm>
            <a:off x="5638800" y="1768270"/>
            <a:ext cx="2209800" cy="646331"/>
          </a:xfrm>
          <a:prstGeom prst="rect">
            <a:avLst/>
          </a:prstGeom>
          <a:noFill/>
        </p:spPr>
        <p:txBody>
          <a:bodyPr wrap="square" rtlCol="0">
            <a:spAutoFit/>
          </a:bodyPr>
          <a:lstStyle/>
          <a:p>
            <a:r>
              <a:rPr lang="en-US" b="1" dirty="0">
                <a:solidFill>
                  <a:schemeClr val="accent2">
                    <a:lumMod val="50000"/>
                  </a:schemeClr>
                </a:solidFill>
              </a:rPr>
              <a:t>For some element, x, is x in S? </a:t>
            </a:r>
          </a:p>
        </p:txBody>
      </p:sp>
      <p:sp>
        <p:nvSpPr>
          <p:cNvPr id="28" name="TextBox 27"/>
          <p:cNvSpPr txBox="1"/>
          <p:nvPr/>
        </p:nvSpPr>
        <p:spPr>
          <a:xfrm>
            <a:off x="2463801" y="1143000"/>
            <a:ext cx="3937000" cy="461665"/>
          </a:xfrm>
          <a:prstGeom prst="rect">
            <a:avLst/>
          </a:prstGeom>
          <a:noFill/>
        </p:spPr>
        <p:txBody>
          <a:bodyPr wrap="square" rtlCol="0">
            <a:spAutoFit/>
          </a:bodyPr>
          <a:lstStyle/>
          <a:p>
            <a:pPr algn="ctr"/>
            <a:r>
              <a:rPr lang="en-US" sz="2400" b="1" dirty="0"/>
              <a:t>DECISION PROBLEMS</a:t>
            </a:r>
          </a:p>
        </p:txBody>
      </p:sp>
      <p:sp>
        <p:nvSpPr>
          <p:cNvPr id="29" name="TextBox 28"/>
          <p:cNvSpPr txBox="1"/>
          <p:nvPr/>
        </p:nvSpPr>
        <p:spPr>
          <a:xfrm>
            <a:off x="228600" y="3886221"/>
            <a:ext cx="8839200" cy="1477328"/>
          </a:xfrm>
          <a:prstGeom prst="rect">
            <a:avLst/>
          </a:prstGeom>
          <a:noFill/>
        </p:spPr>
        <p:txBody>
          <a:bodyPr wrap="square" rtlCol="0">
            <a:spAutoFit/>
          </a:bodyPr>
          <a:lstStyle/>
          <a:p>
            <a:r>
              <a:rPr lang="en-US" b="1" dirty="0"/>
              <a:t>Example 1: S is set of Primes and x is a natural number; is x in S (is x a prime)?</a:t>
            </a:r>
          </a:p>
          <a:p>
            <a:r>
              <a:rPr lang="en-US" b="1" dirty="0"/>
              <a:t>Example 2: S is an undirected graph (pairs for neighbors); is S 3-colorable?</a:t>
            </a:r>
          </a:p>
          <a:p>
            <a:r>
              <a:rPr lang="en-US" b="1" dirty="0"/>
              <a:t>Example 3: S is a program in C; is S syntactically correct?</a:t>
            </a:r>
          </a:p>
          <a:p>
            <a:r>
              <a:rPr lang="en-US" b="1" dirty="0"/>
              <a:t>Example 4: S is program in C; does S halt on all input?</a:t>
            </a:r>
          </a:p>
          <a:p>
            <a:r>
              <a:rPr lang="en-US" b="1" dirty="0"/>
              <a:t>Example 5: S is a set of strings; is the language S Regular, Context-Free, </a:t>
            </a:r>
            <a:r>
              <a:rPr lang="mr-IN" b="1" dirty="0"/>
              <a:t>…</a:t>
            </a:r>
            <a:r>
              <a:rPr lang="en-US" b="1" dirty="0"/>
              <a:t> ?</a:t>
            </a:r>
          </a:p>
        </p:txBody>
      </p:sp>
      <p:sp>
        <p:nvSpPr>
          <p:cNvPr id="30" name="TextBox 29"/>
          <p:cNvSpPr txBox="1"/>
          <p:nvPr/>
        </p:nvSpPr>
        <p:spPr>
          <a:xfrm>
            <a:off x="6146800" y="2483850"/>
            <a:ext cx="2127251" cy="784830"/>
          </a:xfrm>
          <a:prstGeom prst="rect">
            <a:avLst/>
          </a:prstGeom>
          <a:noFill/>
        </p:spPr>
        <p:txBody>
          <a:bodyPr wrap="square" rtlCol="0">
            <a:spAutoFit/>
          </a:bodyPr>
          <a:lstStyle/>
          <a:p>
            <a:r>
              <a:rPr lang="en-US" sz="1500" b="1" dirty="0">
                <a:solidFill>
                  <a:srgbClr val="FF0000"/>
                </a:solidFill>
              </a:rPr>
              <a:t>Question: How many subsets of Natural Numbers are there?</a:t>
            </a:r>
          </a:p>
        </p:txBody>
      </p:sp>
    </p:spTree>
    <p:extLst>
      <p:ext uri="{BB962C8B-B14F-4D97-AF65-F5344CB8AC3E}">
        <p14:creationId xmlns:p14="http://schemas.microsoft.com/office/powerpoint/2010/main" val="15148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9" grpId="0"/>
      <p:bldP spid="30"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D03BE26-8B0E-6F4E-9748-5FA87981D9C7}" type="datetime1">
              <a:rPr lang="en-US" smtClean="0"/>
              <a:t>11/27/18</a:t>
            </a:fld>
            <a:endParaRPr lang="en-US"/>
          </a:p>
        </p:txBody>
      </p:sp>
      <p:sp>
        <p:nvSpPr>
          <p:cNvPr id="220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0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DEAE3-C8DE-A545-A2B0-408F9A428CB4}" type="slidenum">
              <a:rPr lang="en-US"/>
              <a:pPr/>
              <a:t>340</a:t>
            </a:fld>
            <a:endParaRPr lang="en-US"/>
          </a:p>
        </p:txBody>
      </p:sp>
      <p:sp>
        <p:nvSpPr>
          <p:cNvPr id="220165"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Either Trivial or Undecidable</a:t>
            </a:r>
          </a:p>
        </p:txBody>
      </p:sp>
      <p:sp>
        <p:nvSpPr>
          <p:cNvPr id="220166"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Let P be some set of re languages, e.g. P = { L | L is infinite re }.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We call P a property of re languages since it divides the class of all re languages into two subsets, those having property P and those not having property P.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P is said to be trivial if it is empty (this is not the same as saying P contains the empty set) or contains all re languages.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Trivial properties are not very discriminating in the way they divide up the re languages (all or nothing).</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11/27/18</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341</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Theorem</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undecidable.  </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extLst>
      <p:ext uri="{BB962C8B-B14F-4D97-AF65-F5344CB8AC3E}">
        <p14:creationId xmlns:p14="http://schemas.microsoft.com/office/powerpoint/2010/main" val="18449972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11/27/18</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342</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Proof-1</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endParaRPr lang="en-US" sz="2800" dirty="0">
              <a:latin typeface="Arial" charset="0"/>
              <a:ea typeface="MS PGothic" charset="0"/>
            </a:endParaRPr>
          </a:p>
        </p:txBody>
      </p:sp>
    </p:spTree>
    <p:extLst>
      <p:ext uri="{BB962C8B-B14F-4D97-AF65-F5344CB8AC3E}">
        <p14:creationId xmlns:p14="http://schemas.microsoft.com/office/powerpoint/2010/main" val="138517196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11/27/18</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343</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Proof-2</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141613614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11/27/18</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344</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Rice’</a:t>
            </a:r>
            <a:r>
              <a:rPr lang="en-US" altLang="ja-JP" dirty="0">
                <a:solidFill>
                  <a:srgbClr val="0000FF"/>
                </a:solidFill>
                <a:latin typeface="Arial" charset="0"/>
                <a:ea typeface="MS PGothic" charset="0"/>
              </a:rPr>
              <a:t>s Proof-3</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p:txBody>
      </p:sp>
    </p:spTree>
    <p:extLst>
      <p:ext uri="{BB962C8B-B14F-4D97-AF65-F5344CB8AC3E}">
        <p14:creationId xmlns:p14="http://schemas.microsoft.com/office/powerpoint/2010/main" val="129080989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11/27/18</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345</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B050"/>
                </a:solidFill>
                <a:latin typeface="Arial" charset="0"/>
                <a:ea typeface="MS PGothic" charset="0"/>
              </a:rPr>
              <a:t>I/O Properties</a:t>
            </a:r>
          </a:p>
        </p:txBody>
      </p:sp>
      <p:sp>
        <p:nvSpPr>
          <p:cNvPr id="221190"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Tree>
    <p:extLst>
      <p:ext uri="{BB962C8B-B14F-4D97-AF65-F5344CB8AC3E}">
        <p14:creationId xmlns:p14="http://schemas.microsoft.com/office/powerpoint/2010/main" val="30917646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11/27/18</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346</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B050"/>
                </a:solidFill>
                <a:latin typeface="Arial" charset="0"/>
                <a:ea typeface="MS PGothic" charset="0"/>
              </a:rPr>
              <a:t>Strong Rice’</a:t>
            </a:r>
            <a:r>
              <a:rPr lang="en-US" altLang="ja-JP" dirty="0">
                <a:solidFill>
                  <a:srgbClr val="00B050"/>
                </a:solidFill>
                <a:latin typeface="Arial" charset="0"/>
                <a:ea typeface="MS PGothic" charset="0"/>
              </a:rPr>
              <a:t>s Theorem</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x</a:t>
            </a:r>
            <a:r>
              <a:rPr lang="en-US" sz="2800" b="1" dirty="0">
                <a:ea typeface="ＭＳ Ｐゴシック" pitchFamily="-111" charset="-128"/>
                <a:cs typeface="ＭＳ Ｐゴシック" pitchFamily="-111" charset="-128"/>
              </a:rPr>
              <a:t> has property </a:t>
            </a:r>
            <a:r>
              <a:rPr lang="en-US" sz="2800" b="1"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a:t>
            </a:r>
          </a:p>
          <a:p>
            <a:pPr eaLnBrk="1" hangingPunct="1">
              <a:lnSpc>
                <a:spcPct val="95000"/>
              </a:lnSpc>
              <a:buFontTx/>
              <a:buNone/>
            </a:pPr>
            <a:r>
              <a:rPr lang="en-US" sz="2800" dirty="0">
                <a:ea typeface="ＭＳ Ｐゴシック" pitchFamily="-111" charset="-128"/>
                <a:cs typeface="ＭＳ Ｐゴシック" pitchFamily="-111" charset="-128"/>
              </a:rPr>
              <a:t>	is undecidable.  </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that membership in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input/output behavior of a function, not on any aspect of its implementation.</a:t>
            </a:r>
          </a:p>
        </p:txBody>
      </p:sp>
    </p:spTree>
    <p:extLst>
      <p:ext uri="{BB962C8B-B14F-4D97-AF65-F5344CB8AC3E}">
        <p14:creationId xmlns:p14="http://schemas.microsoft.com/office/powerpoint/2010/main" val="94770637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11/27/18</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347</a:t>
            </a:fld>
            <a:endParaRPr lang="en-US"/>
          </a:p>
        </p:txBody>
      </p:sp>
      <p:sp>
        <p:nvSpPr>
          <p:cNvPr id="221189" name="Rectangle 2"/>
          <p:cNvSpPr>
            <a:spLocks noGrp="1" noChangeArrowheads="1"/>
          </p:cNvSpPr>
          <p:nvPr>
            <p:ph type="title"/>
          </p:nvPr>
        </p:nvSpPr>
        <p:spPr/>
        <p:txBody>
          <a:bodyPr/>
          <a:lstStyle/>
          <a:p>
            <a:pPr eaLnBrk="1" hangingPunct="1"/>
            <a:r>
              <a:rPr lang="en-US" dirty="0">
                <a:solidFill>
                  <a:srgbClr val="00B050"/>
                </a:solidFill>
                <a:latin typeface="Arial" charset="0"/>
                <a:ea typeface="MS PGothic" charset="0"/>
              </a:rPr>
              <a:t>Strong Rice’</a:t>
            </a:r>
            <a:r>
              <a:rPr lang="en-US" altLang="ja-JP" dirty="0">
                <a:solidFill>
                  <a:srgbClr val="00B050"/>
                </a:solidFill>
                <a:latin typeface="Arial" charset="0"/>
                <a:ea typeface="MS PGothic" charset="0"/>
              </a:rPr>
              <a:t>s Proof</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Tree>
    <p:extLst>
      <p:ext uri="{BB962C8B-B14F-4D97-AF65-F5344CB8AC3E}">
        <p14:creationId xmlns:p14="http://schemas.microsoft.com/office/powerpoint/2010/main" val="52875305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dirty="0">
                <a:solidFill>
                  <a:srgbClr val="00B050"/>
                </a:solidFill>
                <a:ea typeface="ＭＳ Ｐゴシック" pitchFamily="-111" charset="-128"/>
                <a:cs typeface="ＭＳ Ｐゴシック" pitchFamily="-111" charset="-128"/>
              </a:rPr>
              <a:t>Rice’s 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344650"/>
            <a:ext cx="2938463" cy="144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a:t>
            </a:r>
          </a:p>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endParaRPr lang="en-US" sz="2400"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819400"/>
            <a:ext cx="3040063" cy="107721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25000" dirty="0">
                <a:solidFill>
                  <a:srgbClr val="0000FF"/>
                </a:solidFill>
                <a:latin typeface="Trebuchet MS" pitchFamily="-111" charset="0"/>
                <a:sym typeface="Symbol" pitchFamily="-111" charset="2"/>
              </a:rPr>
              <a:t>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 </a:t>
            </a:r>
          </a:p>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25000" dirty="0">
                <a:latin typeface="Trebuchet MS" pitchFamily="-111" charset="0"/>
                <a:sym typeface="Symbol" pitchFamily="-111" charset="2"/>
              </a:rPr>
              <a:t>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extLst>
      <p:ext uri="{BB962C8B-B14F-4D97-AF65-F5344CB8AC3E}">
        <p14:creationId xmlns:p14="http://schemas.microsoft.com/office/powerpoint/2010/main" val="100851231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BD9034-9610-2C42-8AC0-41EB0999F0CD}" type="datetime1">
              <a:rPr lang="en-US" smtClean="0"/>
              <a:t>11/27/18</a:t>
            </a:fld>
            <a:endParaRPr lang="en-US"/>
          </a:p>
        </p:txBody>
      </p:sp>
      <p:sp>
        <p:nvSpPr>
          <p:cNvPr id="2232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3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F664FC-C14A-BD4F-AF84-0E348CAB5955}" type="slidenum">
              <a:rPr lang="en-US"/>
              <a:pPr/>
              <a:t>349</a:t>
            </a:fld>
            <a:endParaRPr lang="en-US"/>
          </a:p>
        </p:txBody>
      </p:sp>
      <p:sp>
        <p:nvSpPr>
          <p:cNvPr id="223237"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Corollaries to Rice</a:t>
            </a:r>
            <a:r>
              <a:rPr lang="ja-JP" altLang="en-US">
                <a:solidFill>
                  <a:srgbClr val="0000FF"/>
                </a:solidFill>
                <a:latin typeface="Arial" charset="0"/>
                <a:ea typeface="MS PGothic" charset="0"/>
              </a:rPr>
              <a:t>’</a:t>
            </a:r>
            <a:r>
              <a:rPr lang="en-US" altLang="ja-JP">
                <a:solidFill>
                  <a:srgbClr val="0000FF"/>
                </a:solidFill>
                <a:latin typeface="Arial" charset="0"/>
                <a:ea typeface="MS PGothic" charset="0"/>
              </a:rPr>
              <a:t>s</a:t>
            </a:r>
            <a:endParaRPr lang="en-US">
              <a:solidFill>
                <a:srgbClr val="0000FF"/>
              </a:solidFill>
              <a:latin typeface="Arial" charset="0"/>
              <a:ea typeface="MS PGothic" charset="0"/>
            </a:endParaRPr>
          </a:p>
        </p:txBody>
      </p:sp>
      <p:sp>
        <p:nvSpPr>
          <p:cNvPr id="223238" name="Rectangle 3"/>
          <p:cNvSpPr>
            <a:spLocks noGrp="1" noChangeArrowheads="1"/>
          </p:cNvSpPr>
          <p:nvPr>
            <p:ph type="body" idx="1"/>
          </p:nvPr>
        </p:nvSpPr>
        <p:spPr/>
        <p:txBody>
          <a:bodyPr/>
          <a:lstStyle/>
          <a:p>
            <a:pPr eaLnBrk="1" hangingPunct="1">
              <a:buFontTx/>
              <a:buNone/>
            </a:pPr>
            <a:r>
              <a:rPr lang="en-US">
                <a:latin typeface="Arial" charset="0"/>
                <a:ea typeface="MS PGothic" charset="0"/>
              </a:rPr>
              <a:t>	Corollary:  The following properties of re sets are undecidable</a:t>
            </a:r>
          </a:p>
          <a:p>
            <a:pPr eaLnBrk="1" hangingPunct="1">
              <a:buFontTx/>
              <a:buNone/>
            </a:pPr>
            <a:r>
              <a:rPr lang="en-US">
                <a:latin typeface="Arial" charset="0"/>
                <a:ea typeface="MS PGothic" charset="0"/>
              </a:rPr>
              <a:t>		a)		L = Ø</a:t>
            </a:r>
          </a:p>
          <a:p>
            <a:pPr eaLnBrk="1" hangingPunct="1">
              <a:buFontTx/>
              <a:buNone/>
            </a:pPr>
            <a:r>
              <a:rPr lang="en-US">
                <a:latin typeface="Arial" charset="0"/>
                <a:ea typeface="MS PGothic" charset="0"/>
              </a:rPr>
              <a:t>		b)		L is finite</a:t>
            </a:r>
          </a:p>
          <a:p>
            <a:pPr eaLnBrk="1" hangingPunct="1">
              <a:buFontTx/>
              <a:buNone/>
            </a:pPr>
            <a:r>
              <a:rPr lang="en-US">
                <a:latin typeface="Arial" charset="0"/>
                <a:ea typeface="MS PGothic" charset="0"/>
              </a:rPr>
              <a:t>		c)		L is a regular set</a:t>
            </a:r>
          </a:p>
          <a:p>
            <a:pPr eaLnBrk="1" hangingPunct="1">
              <a:buFontTx/>
              <a:buNone/>
            </a:pPr>
            <a:r>
              <a:rPr lang="en-US">
                <a:latin typeface="Arial" charset="0"/>
                <a:ea typeface="MS PGothic" charset="0"/>
              </a:rPr>
              <a:t>		d)		L is a context-free set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05586"/>
            <a:ext cx="8762999" cy="605241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159254"/>
            <a:ext cx="7543800" cy="646331"/>
          </a:xfrm>
          <a:prstGeom prst="rect">
            <a:avLst/>
          </a:prstGeom>
          <a:noFill/>
        </p:spPr>
        <p:txBody>
          <a:bodyPr wrap="square" rtlCol="0">
            <a:spAutoFit/>
          </a:bodyPr>
          <a:lstStyle/>
          <a:p>
            <a:pPr algn="ctr"/>
            <a:r>
              <a:rPr lang="en-US" sz="3600" b="1" dirty="0"/>
              <a:t>UNIVERSE OF LANGUAGES</a:t>
            </a:r>
          </a:p>
        </p:txBody>
      </p:sp>
      <p:sp>
        <p:nvSpPr>
          <p:cNvPr id="10" name="TextBox 9"/>
          <p:cNvSpPr txBox="1"/>
          <p:nvPr/>
        </p:nvSpPr>
        <p:spPr>
          <a:xfrm>
            <a:off x="3349624" y="6104373"/>
            <a:ext cx="2216151" cy="646331"/>
          </a:xfrm>
          <a:prstGeom prst="rect">
            <a:avLst/>
          </a:prstGeom>
          <a:noFill/>
        </p:spPr>
        <p:txBody>
          <a:bodyPr wrap="square" rtlCol="0">
            <a:spAutoFit/>
          </a:bodyPr>
          <a:lstStyle/>
          <a:p>
            <a:r>
              <a:rPr lang="en-US" sz="3600" b="1" dirty="0"/>
              <a:t>Non-RE</a:t>
            </a:r>
          </a:p>
        </p:txBody>
      </p:sp>
      <p:sp>
        <p:nvSpPr>
          <p:cNvPr id="4" name="Oval 3"/>
          <p:cNvSpPr/>
          <p:nvPr/>
        </p:nvSpPr>
        <p:spPr>
          <a:xfrm>
            <a:off x="533399" y="990600"/>
            <a:ext cx="8001000" cy="511377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0" y="1279466"/>
            <a:ext cx="3821331" cy="346249"/>
          </a:xfrm>
          <a:prstGeom prst="rect">
            <a:avLst/>
          </a:prstGeom>
          <a:noFill/>
        </p:spPr>
        <p:txBody>
          <a:bodyPr wrap="square" rtlCol="0">
            <a:spAutoFit/>
          </a:bodyPr>
          <a:lstStyle/>
          <a:p>
            <a:r>
              <a:rPr lang="en-US" sz="1650" b="1" dirty="0"/>
              <a:t>RE = Semi-Dec = Phrase-Structured</a:t>
            </a:r>
          </a:p>
        </p:txBody>
      </p:sp>
      <p:sp>
        <p:nvSpPr>
          <p:cNvPr id="14" name="Oval 13"/>
          <p:cNvSpPr/>
          <p:nvPr/>
        </p:nvSpPr>
        <p:spPr>
          <a:xfrm>
            <a:off x="1885951" y="1625715"/>
            <a:ext cx="4914899" cy="4478658"/>
          </a:xfrm>
          <a:prstGeom prst="ellipse">
            <a:avLst/>
          </a:prstGeom>
          <a:solidFill>
            <a:schemeClr val="accent2">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0249" y="2002444"/>
            <a:ext cx="2527299" cy="346249"/>
          </a:xfrm>
          <a:prstGeom prst="rect">
            <a:avLst/>
          </a:prstGeom>
          <a:noFill/>
        </p:spPr>
        <p:txBody>
          <a:bodyPr wrap="square" rtlCol="0">
            <a:spAutoFit/>
          </a:bodyPr>
          <a:lstStyle/>
          <a:p>
            <a:r>
              <a:rPr lang="en-US" sz="1650" b="1" dirty="0"/>
              <a:t>Recursive = Decidable</a:t>
            </a:r>
          </a:p>
        </p:txBody>
      </p:sp>
      <p:sp>
        <p:nvSpPr>
          <p:cNvPr id="16" name="Oval 15"/>
          <p:cNvSpPr/>
          <p:nvPr/>
        </p:nvSpPr>
        <p:spPr>
          <a:xfrm>
            <a:off x="2343151" y="2348693"/>
            <a:ext cx="3962399" cy="37556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49624" y="2545310"/>
            <a:ext cx="2073275" cy="346249"/>
          </a:xfrm>
          <a:prstGeom prst="rect">
            <a:avLst/>
          </a:prstGeom>
          <a:noFill/>
        </p:spPr>
        <p:txBody>
          <a:bodyPr wrap="square" rtlCol="0">
            <a:spAutoFit/>
          </a:bodyPr>
          <a:lstStyle/>
          <a:p>
            <a:r>
              <a:rPr lang="en-US" sz="1650" b="1" dirty="0"/>
              <a:t>Context-Sensitive</a:t>
            </a:r>
          </a:p>
        </p:txBody>
      </p:sp>
      <p:sp>
        <p:nvSpPr>
          <p:cNvPr id="18" name="Oval 17"/>
          <p:cNvSpPr/>
          <p:nvPr/>
        </p:nvSpPr>
        <p:spPr>
          <a:xfrm>
            <a:off x="2667000" y="2891559"/>
            <a:ext cx="3429000" cy="32128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25849" y="3048571"/>
            <a:ext cx="1524001" cy="346249"/>
          </a:xfrm>
          <a:prstGeom prst="rect">
            <a:avLst/>
          </a:prstGeom>
          <a:noFill/>
        </p:spPr>
        <p:txBody>
          <a:bodyPr wrap="square" rtlCol="0">
            <a:spAutoFit/>
          </a:bodyPr>
          <a:lstStyle/>
          <a:p>
            <a:r>
              <a:rPr lang="en-US" sz="1650" b="1" dirty="0"/>
              <a:t>Context-Free</a:t>
            </a:r>
          </a:p>
        </p:txBody>
      </p:sp>
      <p:sp>
        <p:nvSpPr>
          <p:cNvPr id="20" name="Oval 19"/>
          <p:cNvSpPr/>
          <p:nvPr/>
        </p:nvSpPr>
        <p:spPr>
          <a:xfrm>
            <a:off x="3048000" y="3456889"/>
            <a:ext cx="2749548" cy="266343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52874" y="3658668"/>
            <a:ext cx="742952" cy="346249"/>
          </a:xfrm>
          <a:prstGeom prst="rect">
            <a:avLst/>
          </a:prstGeom>
          <a:noFill/>
        </p:spPr>
        <p:txBody>
          <a:bodyPr wrap="square" rtlCol="0">
            <a:spAutoFit/>
          </a:bodyPr>
          <a:lstStyle/>
          <a:p>
            <a:r>
              <a:rPr lang="en-US" sz="1650" b="1" dirty="0"/>
              <a:t>DCFL</a:t>
            </a:r>
          </a:p>
        </p:txBody>
      </p:sp>
      <p:sp>
        <p:nvSpPr>
          <p:cNvPr id="22" name="Oval 21"/>
          <p:cNvSpPr/>
          <p:nvPr/>
        </p:nvSpPr>
        <p:spPr>
          <a:xfrm>
            <a:off x="3494583" y="4448149"/>
            <a:ext cx="1879602" cy="158093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REGULAR =  Right Linear</a:t>
            </a:r>
          </a:p>
        </p:txBody>
      </p:sp>
    </p:spTree>
    <p:extLst>
      <p:ext uri="{BB962C8B-B14F-4D97-AF65-F5344CB8AC3E}">
        <p14:creationId xmlns:p14="http://schemas.microsoft.com/office/powerpoint/2010/main" val="90294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11/27/18</a:t>
            </a:fld>
            <a:endParaRPr lang="en-US"/>
          </a:p>
        </p:txBody>
      </p:sp>
      <p:sp>
        <p:nvSpPr>
          <p:cNvPr id="207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350</a:t>
            </a:fld>
            <a:endParaRPr lang="en-US"/>
          </a:p>
        </p:txBody>
      </p:sp>
      <p:sp>
        <p:nvSpPr>
          <p:cNvPr id="207877"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8</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a:solidFill>
                  <a:srgbClr val="CC3300"/>
                </a:solidFill>
                <a:ea typeface="ＭＳ Ｐゴシック" charset="0"/>
                <a:cs typeface="ＭＳ Ｐゴシック" charset="0"/>
              </a:rPr>
              <a:t>HALT = { &lt;</a:t>
            </a:r>
            <a:r>
              <a:rPr lang="en-US" sz="1800" b="1" dirty="0" err="1">
                <a:solidFill>
                  <a:srgbClr val="CC3300"/>
                </a:solidFill>
                <a:ea typeface="ＭＳ Ｐゴシック" charset="0"/>
                <a:cs typeface="ＭＳ Ｐゴシック" charset="0"/>
              </a:rPr>
              <a:t>f,x</a:t>
            </a:r>
            <a:r>
              <a:rPr lang="en-US" sz="1800" b="1" dirty="0">
                <a:solidFill>
                  <a:srgbClr val="CC3300"/>
                </a:solidFill>
                <a:ea typeface="ＭＳ Ｐゴシック" charset="0"/>
                <a:cs typeface="ＭＳ Ｐゴシック" charset="0"/>
              </a:rPr>
              <a:t>&gt; | f(x)</a:t>
            </a:r>
            <a:r>
              <a:rPr lang="en-US" sz="1800" b="1" dirty="0">
                <a:solidFill>
                  <a:srgbClr val="CC3300"/>
                </a:solidFill>
                <a:sym typeface="Symbol" charset="0"/>
              </a:rPr>
              <a:t> } is re (semi-decidable) but undecidable</a:t>
            </a:r>
          </a:p>
          <a:p>
            <a:pPr marL="0" indent="0" eaLnBrk="1" hangingPunct="1">
              <a:buFontTx/>
              <a:buNone/>
              <a:defRPr/>
            </a:pPr>
            <a:r>
              <a:rPr lang="en-US" sz="1800" b="1" dirty="0">
                <a:solidFill>
                  <a:srgbClr val="CC3300"/>
                </a:solidFill>
                <a:ea typeface="ＭＳ Ｐゴシック" charset="0"/>
                <a:cs typeface="ＭＳ Ｐゴシック" charset="0"/>
              </a:rPr>
              <a:t>TOTAL = {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HALT</a:t>
            </a:r>
            <a:r>
              <a:rPr lang="en-US" sz="1800"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err="1">
                <a:solidFill>
                  <a:srgbClr val="CC3300"/>
                </a:solidFill>
                <a:ea typeface="ＭＳ Ｐゴシック" charset="0"/>
                <a:cs typeface="ＭＳ Ｐゴシック" charset="0"/>
              </a:rPr>
              <a:t>NonTrivial</a:t>
            </a:r>
            <a:r>
              <a:rPr lang="en-US" sz="1800" dirty="0">
                <a:solidFill>
                  <a:schemeClr val="tx1">
                    <a:lumMod val="95000"/>
                    <a:lumOff val="5000"/>
                  </a:schemeClr>
                </a:solidFill>
                <a:ea typeface="ＭＳ Ｐゴシック" charset="0"/>
                <a:cs typeface="ＭＳ Ｐゴシック" charset="0"/>
              </a:rPr>
              <a:t>, where</a:t>
            </a:r>
            <a:r>
              <a:rPr lang="en-US" sz="1800" b="1" dirty="0">
                <a:solidFill>
                  <a:srgbClr val="CC3300"/>
                </a:solidFill>
                <a:ea typeface="ＭＳ Ｐゴシック" charset="0"/>
                <a:cs typeface="ＭＳ Ｐゴシック" charset="0"/>
              </a:rPr>
              <a:t> </a:t>
            </a:r>
            <a:br>
              <a:rPr lang="en-US" sz="1800" b="1" dirty="0">
                <a:solidFill>
                  <a:srgbClr val="CC3300"/>
                </a:solidFill>
                <a:ea typeface="ＭＳ Ｐゴシック" charset="0"/>
                <a:cs typeface="ＭＳ Ｐゴシック" charset="0"/>
              </a:rPr>
            </a:b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that </a:t>
            </a:r>
            <a:r>
              <a:rPr lang="en-US" sz="1800" b="1" dirty="0">
                <a:solidFill>
                  <a:srgbClr val="CC3300"/>
                </a:solidFill>
                <a:ea typeface="ＭＳ Ｐゴシック" charset="0"/>
                <a:cs typeface="ＭＳ Ｐゴシック" charset="0"/>
              </a:rPr>
              <a:t>Non-Trivial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HALT</a:t>
            </a:r>
            <a:r>
              <a:rPr lang="en-US" sz="1800" dirty="0">
                <a:solidFill>
                  <a:schemeClr val="tx1">
                    <a:lumMod val="95000"/>
                    <a:lumOff val="5000"/>
                  </a:schemeClr>
                </a:solidFill>
                <a:ea typeface="ＭＳ Ｐゴシック" charset="0"/>
                <a:cs typeface="ＭＳ Ｐゴシック" charset="0"/>
              </a:rPr>
              <a:t>. (1 plus 2 show they are equally hard)</a:t>
            </a: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TOTAL </a:t>
            </a:r>
            <a:r>
              <a:rPr lang="en-US" sz="1800" dirty="0">
                <a:solidFill>
                  <a:schemeClr val="tx1">
                    <a:lumMod val="95000"/>
                    <a:lumOff val="5000"/>
                  </a:schemeClr>
                </a:solidFill>
                <a:ea typeface="ＭＳ Ｐゴシック" charset="0"/>
                <a:cs typeface="ＭＳ Ｐゴシック" charset="0"/>
              </a:rPr>
              <a:t>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is not even re, where</a:t>
            </a:r>
            <a:br>
              <a:rPr lang="en-US" sz="1800" dirty="0">
                <a:solidFill>
                  <a:schemeClr val="tx1">
                    <a:lumMod val="95000"/>
                    <a:lumOff val="5000"/>
                  </a:schemeClr>
                </a:solidFill>
                <a:ea typeface="ＭＳ Ｐゴシック" charset="0"/>
                <a:cs typeface="ＭＳ Ｐゴシック" charset="0"/>
              </a:rPr>
            </a:br>
            <a:r>
              <a:rPr lang="en-US" sz="1800" b="1" dirty="0">
                <a:solidFill>
                  <a:srgbClr val="CC3300"/>
                </a:solidFill>
                <a:ea typeface="ＭＳ Ｐゴシック" charset="0"/>
                <a:cs typeface="ＭＳ Ｐゴシック" charset="0"/>
              </a:rPr>
              <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TOTAL</a:t>
            </a:r>
            <a:r>
              <a:rPr lang="en-US" sz="1800" dirty="0">
                <a:solidFill>
                  <a:schemeClr val="tx1">
                    <a:lumMod val="95000"/>
                    <a:lumOff val="5000"/>
                  </a:schemeClr>
                </a:solidFill>
                <a:ea typeface="ＭＳ Ｐゴシック" charset="0"/>
                <a:cs typeface="ＭＳ Ｐゴシック" charset="0"/>
              </a:rPr>
              <a:t>. (3 plus 4 show they are equally hard)</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endParaRPr lang="en-US" sz="1800" dirty="0">
              <a:solidFill>
                <a:schemeClr val="tx1">
                  <a:lumMod val="95000"/>
                  <a:lumOff val="5000"/>
                </a:schemeClr>
              </a:solidFill>
              <a:ea typeface="ＭＳ Ｐゴシック" charset="0"/>
              <a:cs typeface="ＭＳ Ｐゴシック" charset="0"/>
            </a:endParaRPr>
          </a:p>
          <a:p>
            <a:pPr marL="0" indent="0">
              <a:buNone/>
              <a:defRPr/>
            </a:pPr>
            <a:r>
              <a:rPr lang="en-US" sz="1600" dirty="0">
                <a:solidFill>
                  <a:schemeClr val="tx1">
                    <a:lumMod val="95000"/>
                    <a:lumOff val="5000"/>
                  </a:schemeClr>
                </a:solidFill>
                <a:ea typeface="ＭＳ Ｐゴシック" charset="0"/>
                <a:cs typeface="ＭＳ Ｐゴシック" charset="0"/>
              </a:rPr>
              <a:t>	</a:t>
            </a:r>
            <a:endParaRPr lang="en-US" sz="2000" dirty="0">
              <a:solidFill>
                <a:srgbClr val="CC3300"/>
              </a:solidFill>
              <a:ea typeface="ＭＳ Ｐゴシック" charset="0"/>
              <a:cs typeface="ＭＳ Ｐゴシック" charset="0"/>
            </a:endParaRPr>
          </a:p>
          <a:p>
            <a:pPr marL="609600" indent="-609600" eaLnBrk="1" hangingPunct="1">
              <a:lnSpc>
                <a:spcPct val="80000"/>
              </a:lnSpc>
              <a:buNone/>
              <a:defRPr/>
            </a:pPr>
            <a:r>
              <a:rPr lang="en-US" sz="2000" b="1" dirty="0">
                <a:solidFill>
                  <a:srgbClr val="CC3300"/>
                </a:solidFill>
                <a:ea typeface="ＭＳ Ｐゴシック" charset="0"/>
                <a:cs typeface="ＭＳ Ｐゴシック" charset="0"/>
              </a:rPr>
              <a:t>Due: Tuesday, 11/13, 11:59 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Tree>
    <p:extLst>
      <p:ext uri="{BB962C8B-B14F-4D97-AF65-F5344CB8AC3E}">
        <p14:creationId xmlns:p14="http://schemas.microsoft.com/office/powerpoint/2010/main" val="176247355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685800" y="2286000"/>
            <a:ext cx="7772400" cy="1143000"/>
          </a:xfrm>
        </p:spPr>
        <p:txBody>
          <a:bodyPr/>
          <a:lstStyle/>
          <a:p>
            <a:r>
              <a:rPr lang="en-US">
                <a:latin typeface="Arial" charset="0"/>
                <a:ea typeface="MS PGothic" charset="0"/>
              </a:rPr>
              <a:t>Recursively Enumerable</a:t>
            </a:r>
          </a:p>
        </p:txBody>
      </p:sp>
      <p:sp>
        <p:nvSpPr>
          <p:cNvPr id="225283" name="Rectangle 3"/>
          <p:cNvSpPr>
            <a:spLocks noGrp="1" noChangeArrowheads="1"/>
          </p:cNvSpPr>
          <p:nvPr>
            <p:ph type="subTitle" idx="1"/>
          </p:nvPr>
        </p:nvSpPr>
        <p:spPr/>
        <p:txBody>
          <a:bodyPr/>
          <a:lstStyle/>
          <a:p>
            <a:r>
              <a:rPr lang="en-US">
                <a:latin typeface="Arial" charset="0"/>
                <a:ea typeface="MS PGothic" charset="0"/>
              </a:rPr>
              <a:t>Properties of re Sets</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6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F3886-C105-DF4B-9FE6-D2692D5337EC}" type="slidenum">
              <a:rPr lang="en-US"/>
              <a:pPr/>
              <a:t>352</a:t>
            </a:fld>
            <a:endParaRPr lang="en-US"/>
          </a:p>
        </p:txBody>
      </p:sp>
      <p:sp>
        <p:nvSpPr>
          <p:cNvPr id="226308" name="Rectangle 2"/>
          <p:cNvSpPr>
            <a:spLocks noGrp="1" noChangeArrowheads="1"/>
          </p:cNvSpPr>
          <p:nvPr>
            <p:ph type="title"/>
          </p:nvPr>
        </p:nvSpPr>
        <p:spPr/>
        <p:txBody>
          <a:bodyPr/>
          <a:lstStyle/>
          <a:p>
            <a:r>
              <a:rPr lang="en-US">
                <a:latin typeface="Arial" charset="0"/>
                <a:ea typeface="MS PGothic" charset="0"/>
              </a:rPr>
              <a:t>Definition of re</a:t>
            </a:r>
          </a:p>
        </p:txBody>
      </p:sp>
      <p:sp>
        <p:nvSpPr>
          <p:cNvPr id="226309" name="Rectangle 3"/>
          <p:cNvSpPr>
            <a:spLocks noGrp="1" noChangeArrowheads="1"/>
          </p:cNvSpPr>
          <p:nvPr>
            <p:ph type="body" idx="1"/>
          </p:nvPr>
        </p:nvSpPr>
        <p:spPr/>
        <p:txBody>
          <a:bodyPr/>
          <a:lstStyle/>
          <a:p>
            <a:pPr>
              <a:lnSpc>
                <a:spcPct val="90000"/>
              </a:lnSpc>
            </a:pPr>
            <a:r>
              <a:rPr lang="en-US" sz="2400" dirty="0">
                <a:latin typeface="Arial" charset="0"/>
                <a:ea typeface="MS PGothic" charset="0"/>
              </a:rPr>
              <a:t>Some texts define re in the same way as I have defined semi-decidable.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semi-decidable </a:t>
            </a:r>
            <a:r>
              <a:rPr lang="en-US" sz="2400" dirty="0" err="1">
                <a:latin typeface="Arial" charset="0"/>
                <a:ea typeface="MS PGothic" charset="0"/>
              </a:rPr>
              <a:t>iff</a:t>
            </a:r>
            <a:r>
              <a:rPr lang="en-US" sz="2400" dirty="0">
                <a:latin typeface="Arial" charset="0"/>
                <a:ea typeface="MS PGothic" charset="0"/>
              </a:rPr>
              <a:t> there exists a partially computable function </a:t>
            </a:r>
            <a:r>
              <a:rPr lang="en-US" sz="2400" b="1" dirty="0">
                <a:latin typeface="Arial" charset="0"/>
                <a:ea typeface="MS PGothic" charset="0"/>
              </a:rPr>
              <a:t>g</a:t>
            </a:r>
            <a:r>
              <a:rPr lang="en-US" sz="2400" dirty="0">
                <a:latin typeface="Arial" charset="0"/>
                <a:ea typeface="MS PGothic" charset="0"/>
              </a:rPr>
              <a:t> where</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x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rPr>
              <a:t> | g(x)</a:t>
            </a:r>
            <a:r>
              <a:rPr lang="en-US" sz="2400" b="1" dirty="0">
                <a:latin typeface="Arial" charset="0"/>
                <a:ea typeface="MS PGothic" charset="0"/>
                <a:sym typeface="Symbol" charset="0"/>
              </a:rPr>
              <a:t></a:t>
            </a:r>
            <a:r>
              <a:rPr lang="en-US" sz="2400" b="1" dirty="0">
                <a:latin typeface="Arial" charset="0"/>
                <a:ea typeface="MS PGothic" charset="0"/>
              </a:rPr>
              <a:t> }</a:t>
            </a:r>
          </a:p>
          <a:p>
            <a:pPr>
              <a:lnSpc>
                <a:spcPct val="90000"/>
              </a:lnSpc>
            </a:pPr>
            <a:r>
              <a:rPr lang="en-US" sz="2400" dirty="0">
                <a:latin typeface="Arial" charset="0"/>
                <a:ea typeface="MS PGothic" charset="0"/>
              </a:rPr>
              <a:t>I prefer the definition of re that says </a:t>
            </a:r>
            <a:br>
              <a:rPr lang="en-US" sz="2400" dirty="0">
                <a:latin typeface="Arial" charset="0"/>
                <a:ea typeface="MS PGothic" charset="0"/>
              </a:rPr>
            </a:b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 = </a:t>
            </a:r>
            <a:r>
              <a:rPr lang="en-US" sz="2400" b="1" dirty="0">
                <a:latin typeface="Arial" charset="0"/>
                <a:ea typeface="MS PGothic" charset="0"/>
                <a:sym typeface="Symbol" charset="0"/>
              </a:rPr>
              <a:t> </a:t>
            </a:r>
            <a:r>
              <a:rPr lang="en-US" sz="2400" dirty="0">
                <a:latin typeface="Arial" charset="0"/>
                <a:ea typeface="MS PGothic" charset="0"/>
                <a:sym typeface="Symbol" charset="0"/>
              </a:rPr>
              <a:t>or there exists an algorithm f where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y | </a:t>
            </a:r>
            <a:r>
              <a:rPr lang="en-US" sz="2400" b="1" dirty="0">
                <a:latin typeface="Arial" charset="0"/>
                <a:ea typeface="MS PGothic" charset="0"/>
                <a:sym typeface="Symbol" charset="0"/>
              </a:rPr>
              <a:t></a:t>
            </a:r>
            <a:r>
              <a:rPr lang="en-US" sz="2400" b="1" dirty="0">
                <a:latin typeface="Arial" charset="0"/>
                <a:ea typeface="MS PGothic" charset="0"/>
              </a:rPr>
              <a:t>x f(x)</a:t>
            </a:r>
            <a:r>
              <a:rPr lang="en-US" sz="2400" b="1" dirty="0">
                <a:latin typeface="Arial" charset="0"/>
                <a:ea typeface="MS PGothic" charset="0"/>
                <a:sym typeface="Symbol" charset="0"/>
              </a:rPr>
              <a:t> == y</a:t>
            </a:r>
            <a:r>
              <a:rPr lang="en-US" sz="2400" b="1" dirty="0">
                <a:latin typeface="Arial" charset="0"/>
                <a:ea typeface="MS PGothic" charset="0"/>
              </a:rPr>
              <a:t> }</a:t>
            </a:r>
          </a:p>
          <a:p>
            <a:pPr>
              <a:lnSpc>
                <a:spcPct val="90000"/>
              </a:lnSpc>
            </a:pPr>
            <a:r>
              <a:rPr lang="en-US" sz="2400" dirty="0">
                <a:latin typeface="Arial" charset="0"/>
                <a:ea typeface="MS PGothic" charset="0"/>
              </a:rPr>
              <a:t>We will prove these equivalent. Actually, </a:t>
            </a:r>
            <a:r>
              <a:rPr lang="en-US" sz="2400" b="1" dirty="0">
                <a:latin typeface="Arial" charset="0"/>
                <a:ea typeface="MS PGothic" charset="0"/>
              </a:rPr>
              <a:t>f</a:t>
            </a:r>
            <a:r>
              <a:rPr lang="en-US" sz="2400" dirty="0">
                <a:latin typeface="Arial" charset="0"/>
                <a:ea typeface="MS PGothic" charset="0"/>
              </a:rPr>
              <a:t> can be a primitive recursive function. (described briefly in class)</a:t>
            </a:r>
            <a:endParaRPr lang="en-US" sz="2800" dirty="0">
              <a:latin typeface="Arial" charset="0"/>
              <a:ea typeface="MS PGothic" charset="0"/>
            </a:endParaRPr>
          </a:p>
        </p:txBody>
      </p:sp>
      <p:sp>
        <p:nvSpPr>
          <p:cNvPr id="2263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413391-0B23-0E43-AC3C-E60A3D4C34B6}" type="datetime1">
              <a:rPr lang="en-US" smtClean="0"/>
              <a:t>11/27/18</a:t>
            </a:fld>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7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ECDBBF-4363-1F4E-9307-6D66AAD4C9B4}" type="slidenum">
              <a:rPr lang="en-US"/>
              <a:pPr/>
              <a:t>353</a:t>
            </a:fld>
            <a:endParaRPr lang="en-US"/>
          </a:p>
        </p:txBody>
      </p:sp>
      <p:sp>
        <p:nvSpPr>
          <p:cNvPr id="227332" name="Rectangle 2"/>
          <p:cNvSpPr>
            <a:spLocks noGrp="1" noChangeArrowheads="1"/>
          </p:cNvSpPr>
          <p:nvPr>
            <p:ph type="title"/>
          </p:nvPr>
        </p:nvSpPr>
        <p:spPr/>
        <p:txBody>
          <a:bodyPr/>
          <a:lstStyle/>
          <a:p>
            <a:r>
              <a:rPr lang="en-US">
                <a:solidFill>
                  <a:srgbClr val="009900"/>
                </a:solidFill>
                <a:latin typeface="Arial" charset="0"/>
                <a:ea typeface="MS PGothic" charset="0"/>
              </a:rPr>
              <a:t>STP Predicate</a:t>
            </a:r>
          </a:p>
        </p:txBody>
      </p:sp>
      <p:sp>
        <p:nvSpPr>
          <p:cNvPr id="227333" name="Rectangle 3"/>
          <p:cNvSpPr>
            <a:spLocks noGrp="1" noChangeArrowheads="1"/>
          </p:cNvSpPr>
          <p:nvPr>
            <p:ph type="body" idx="1"/>
          </p:nvPr>
        </p:nvSpPr>
        <p:spPr/>
        <p:txBody>
          <a:bodyPr/>
          <a:lstStyle/>
          <a:p>
            <a:r>
              <a:rPr lang="en-US" b="1">
                <a:latin typeface="Arial" charset="0"/>
                <a:ea typeface="MS PGothic" charset="0"/>
              </a:rPr>
              <a:t>STP(f, x1,…,</a:t>
            </a:r>
            <a:r>
              <a:rPr lang="en-US" b="1" err="1">
                <a:latin typeface="Arial" charset="0"/>
                <a:ea typeface="MS PGothic" charset="0"/>
              </a:rPr>
              <a:t>xn</a:t>
            </a:r>
            <a:r>
              <a:rPr lang="en-US" b="1">
                <a:latin typeface="Arial" charset="0"/>
                <a:ea typeface="MS PGothic" charset="0"/>
              </a:rPr>
              <a:t>, t ) </a:t>
            </a:r>
            <a:r>
              <a:rPr lang="en-US">
                <a:latin typeface="Arial" charset="0"/>
                <a:ea typeface="MS PGothic" charset="0"/>
              </a:rPr>
              <a:t>is a predicate defined to be true </a:t>
            </a:r>
            <a:r>
              <a:rPr lang="en-US" err="1">
                <a:latin typeface="Arial" charset="0"/>
                <a:ea typeface="MS PGothic" charset="0"/>
              </a:rPr>
              <a:t>iff</a:t>
            </a:r>
            <a:r>
              <a:rPr lang="en-US">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rPr>
              <a:t>f</a:t>
            </a:r>
            <a:r>
              <a:rPr lang="en-US" b="1">
                <a:latin typeface="Arial" charset="0"/>
                <a:ea typeface="MS PGothic" charset="0"/>
              </a:rPr>
              <a:t>(x1,…,</a:t>
            </a:r>
            <a:r>
              <a:rPr lang="en-US" b="1" err="1">
                <a:latin typeface="Arial" charset="0"/>
                <a:ea typeface="MS PGothic" charset="0"/>
              </a:rPr>
              <a:t>xn</a:t>
            </a:r>
            <a:r>
              <a:rPr lang="en-US" b="1">
                <a:latin typeface="Arial" charset="0"/>
                <a:ea typeface="MS PGothic" charset="0"/>
              </a:rPr>
              <a:t>) </a:t>
            </a:r>
            <a:r>
              <a:rPr lang="en-US">
                <a:latin typeface="Arial" charset="0"/>
                <a:ea typeface="MS PGothic" charset="0"/>
              </a:rPr>
              <a:t>converges in at most </a:t>
            </a:r>
            <a:r>
              <a:rPr lang="en-US" b="1">
                <a:latin typeface="Arial" charset="0"/>
                <a:ea typeface="MS PGothic" charset="0"/>
              </a:rPr>
              <a:t>t</a:t>
            </a:r>
            <a:r>
              <a:rPr lang="en-US">
                <a:latin typeface="Arial" charset="0"/>
                <a:ea typeface="MS PGothic" charset="0"/>
              </a:rPr>
              <a:t> steps.</a:t>
            </a:r>
          </a:p>
          <a:p>
            <a:r>
              <a:rPr lang="en-US" b="1">
                <a:latin typeface="Arial" charset="0"/>
                <a:ea typeface="MS PGothic" charset="0"/>
              </a:rPr>
              <a:t>STP</a:t>
            </a:r>
            <a:r>
              <a:rPr lang="en-US">
                <a:latin typeface="Arial" charset="0"/>
                <a:ea typeface="MS PGothic" charset="0"/>
              </a:rPr>
              <a:t> can be shown to be a simple algorithm. Consider, for instance, a universal machine (interpreter) that is told the maximum number of step to simulate.</a:t>
            </a:r>
            <a:endParaRPr lang="en-US" sz="2800">
              <a:latin typeface="Arial" charset="0"/>
              <a:ea typeface="MS PGothic" charset="0"/>
            </a:endParaRPr>
          </a:p>
        </p:txBody>
      </p:sp>
      <p:sp>
        <p:nvSpPr>
          <p:cNvPr id="2273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AFB1287-9D29-AF40-A84A-D4BA723CB86C}" type="datetime1">
              <a:rPr lang="en-US" smtClean="0"/>
              <a:t>11/27/18</a:t>
            </a:fld>
            <a:endParaRPr 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8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F7C0FB-6DB8-4E44-9A67-CAF0FEF4F541}" type="slidenum">
              <a:rPr lang="en-US"/>
              <a:pPr/>
              <a:t>354</a:t>
            </a:fld>
            <a:endParaRPr lang="en-US"/>
          </a:p>
        </p:txBody>
      </p:sp>
      <p:sp>
        <p:nvSpPr>
          <p:cNvPr id="228356" name="Rectangle 2"/>
          <p:cNvSpPr>
            <a:spLocks noGrp="1" noChangeArrowheads="1"/>
          </p:cNvSpPr>
          <p:nvPr>
            <p:ph type="title"/>
          </p:nvPr>
        </p:nvSpPr>
        <p:spPr/>
        <p:txBody>
          <a:bodyPr/>
          <a:lstStyle/>
          <a:p>
            <a:r>
              <a:rPr lang="en-US">
                <a:solidFill>
                  <a:srgbClr val="009900"/>
                </a:solidFill>
                <a:latin typeface="Arial" charset="0"/>
                <a:ea typeface="MS PGothic" charset="0"/>
              </a:rPr>
              <a:t>Semi-Decidable Implies re</a:t>
            </a:r>
          </a:p>
        </p:txBody>
      </p:sp>
      <p:sp>
        <p:nvSpPr>
          <p:cNvPr id="228357" name="Rectangle 3"/>
          <p:cNvSpPr>
            <a:spLocks noGrp="1" noChangeArrowheads="1"/>
          </p:cNvSpPr>
          <p:nvPr>
            <p:ph type="body" idx="1"/>
          </p:nvPr>
        </p:nvSpPr>
        <p:spPr/>
        <p:txBody>
          <a:bodyPr/>
          <a:lstStyle/>
          <a:p>
            <a:pPr>
              <a:lnSpc>
                <a:spcPct val="90000"/>
              </a:lnSpc>
              <a:buFontTx/>
              <a:buNone/>
            </a:pPr>
            <a:r>
              <a:rPr lang="en-US" sz="2800" dirty="0">
                <a:latin typeface="Arial" charset="0"/>
                <a:ea typeface="MS PGothic" charset="0"/>
              </a:rPr>
              <a:t>Theorem: Let </a:t>
            </a:r>
            <a:r>
              <a:rPr lang="en-US" sz="2800" b="1" dirty="0">
                <a:latin typeface="Arial" charset="0"/>
                <a:ea typeface="MS PGothic" charset="0"/>
              </a:rPr>
              <a:t>S</a:t>
            </a:r>
            <a:r>
              <a:rPr lang="en-US" sz="2800" dirty="0">
                <a:latin typeface="Arial" charset="0"/>
                <a:ea typeface="MS PGothic" charset="0"/>
              </a:rPr>
              <a:t> be semi-decided by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Assume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is the </a:t>
            </a:r>
            <a:r>
              <a:rPr lang="en-US" sz="2800" b="1" dirty="0" err="1">
                <a:latin typeface="Arial" charset="0"/>
                <a:ea typeface="MS PGothic" charset="0"/>
              </a:rPr>
              <a:t>g</a:t>
            </a:r>
            <a:r>
              <a:rPr lang="en-US" sz="2800" b="1" baseline="-25000" dirty="0" err="1">
                <a:latin typeface="Arial" charset="0"/>
                <a:ea typeface="MS PGothic" charset="0"/>
              </a:rPr>
              <a:t>S</a:t>
            </a:r>
            <a:r>
              <a:rPr lang="en-US" sz="2800" dirty="0">
                <a:latin typeface="Arial" charset="0"/>
                <a:ea typeface="MS PGothic" charset="0"/>
              </a:rPr>
              <a:t> function in our enumeration of effective procedures.  If </a:t>
            </a:r>
            <a:r>
              <a:rPr lang="en-US" sz="2800" b="1" dirty="0">
                <a:latin typeface="Arial" charset="0"/>
                <a:ea typeface="MS PGothic" charset="0"/>
              </a:rPr>
              <a:t>S = </a:t>
            </a:r>
            <a:r>
              <a:rPr lang="en-US" sz="2800" b="1" dirty="0" err="1">
                <a:latin typeface="Arial" charset="0"/>
                <a:ea typeface="MS PGothic" charset="0"/>
              </a:rPr>
              <a:t>Ø</a:t>
            </a:r>
            <a:r>
              <a:rPr lang="en-US" sz="2800" b="1" dirty="0">
                <a:latin typeface="Arial" charset="0"/>
                <a:ea typeface="MS PGothic" charset="0"/>
              </a:rPr>
              <a:t> </a:t>
            </a:r>
            <a:r>
              <a:rPr lang="en-US" sz="2800" dirty="0">
                <a:latin typeface="Arial" charset="0"/>
                <a:ea typeface="MS PGothic" charset="0"/>
              </a:rPr>
              <a:t>then </a:t>
            </a:r>
            <a:r>
              <a:rPr lang="en-US" sz="2800" b="1" dirty="0">
                <a:latin typeface="Arial" charset="0"/>
                <a:ea typeface="MS PGothic" charset="0"/>
              </a:rPr>
              <a:t>S</a:t>
            </a:r>
            <a:r>
              <a:rPr lang="en-US" sz="2800" dirty="0">
                <a:latin typeface="Arial" charset="0"/>
                <a:ea typeface="MS PGothic" charset="0"/>
              </a:rPr>
              <a:t> is re by definition, so we will assume </a:t>
            </a:r>
            <a:r>
              <a:rPr lang="en-US" sz="2800" dirty="0" err="1">
                <a:latin typeface="Arial" charset="0"/>
                <a:ea typeface="MS PGothic" charset="0"/>
              </a:rPr>
              <a:t>wlog</a:t>
            </a:r>
            <a:r>
              <a:rPr lang="en-US" sz="2800" dirty="0">
                <a:latin typeface="Arial" charset="0"/>
                <a:ea typeface="MS PGothic" charset="0"/>
              </a:rPr>
              <a:t> that there is some </a:t>
            </a:r>
            <a:r>
              <a:rPr lang="en-US" sz="2800" b="1" i="1" dirty="0">
                <a:latin typeface="Arial" charset="0"/>
                <a:ea typeface="MS PGothic" charset="0"/>
              </a:rPr>
              <a:t>a</a:t>
            </a:r>
            <a:r>
              <a:rPr lang="en-US" sz="2800" b="1" dirty="0">
                <a:latin typeface="Arial" charset="0"/>
                <a:ea typeface="MS PGothic" charset="0"/>
              </a:rPr>
              <a:t> </a:t>
            </a:r>
            <a:r>
              <a:rPr lang="en-US" sz="2800" b="1" dirty="0">
                <a:latin typeface="Arial" charset="0"/>
                <a:ea typeface="MS PGothic" charset="0"/>
                <a:sym typeface="Symbol" charset="0"/>
              </a:rPr>
              <a:t></a:t>
            </a:r>
            <a:r>
              <a:rPr lang="en-US" sz="2800" b="1" dirty="0">
                <a:latin typeface="Arial" charset="0"/>
                <a:ea typeface="MS PGothic" charset="0"/>
              </a:rPr>
              <a:t> S</a:t>
            </a:r>
            <a:r>
              <a:rPr lang="en-US" sz="2800" dirty="0">
                <a:latin typeface="Arial" charset="0"/>
                <a:ea typeface="MS PGothic" charset="0"/>
              </a:rPr>
              <a:t>. Define the enumerating algorithm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by</a:t>
            </a:r>
          </a:p>
          <a:p>
            <a:pPr>
              <a:lnSpc>
                <a:spcPct val="90000"/>
              </a:lnSpc>
              <a:buFontTx/>
              <a:buNone/>
            </a:pPr>
            <a:r>
              <a:rPr lang="en-US" sz="2800" dirty="0">
                <a:latin typeface="Arial" charset="0"/>
                <a:ea typeface="MS PGothic" charset="0"/>
              </a:rPr>
              <a:t>	</a:t>
            </a:r>
            <a:r>
              <a:rPr lang="en-US" sz="2800" b="1" dirty="0">
                <a:latin typeface="Arial" charset="0"/>
                <a:ea typeface="MS PGothic" charset="0"/>
              </a:rPr>
              <a:t>F</a:t>
            </a:r>
            <a:r>
              <a:rPr lang="en-US" sz="2800" b="1" baseline="-25000" dirty="0">
                <a:latin typeface="Arial" charset="0"/>
                <a:ea typeface="MS PGothic" charset="0"/>
              </a:rPr>
              <a:t>S</a:t>
            </a:r>
            <a:r>
              <a:rPr lang="en-US" sz="2800" b="1" dirty="0">
                <a:latin typeface="Arial" charset="0"/>
                <a:ea typeface="MS PGothic" charset="0"/>
              </a:rPr>
              <a:t>(&lt;</a:t>
            </a:r>
            <a:r>
              <a:rPr lang="en-US" sz="2800" b="1" dirty="0" err="1">
                <a:latin typeface="Arial" charset="0"/>
                <a:ea typeface="MS PGothic" charset="0"/>
              </a:rPr>
              <a:t>x,t</a:t>
            </a:r>
            <a:r>
              <a:rPr lang="en-US" sz="2800" b="1" dirty="0">
                <a:latin typeface="Arial" charset="0"/>
                <a:ea typeface="MS PGothic" charset="0"/>
              </a:rPr>
              <a:t>&gt;) = 	x * 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 </a:t>
            </a:r>
          </a:p>
          <a:p>
            <a:pPr>
              <a:lnSpc>
                <a:spcPct val="90000"/>
              </a:lnSpc>
              <a:buFontTx/>
              <a:buNone/>
            </a:pPr>
            <a:r>
              <a:rPr lang="en-US" sz="2800" b="1" dirty="0">
                <a:latin typeface="Arial" charset="0"/>
                <a:ea typeface="MS PGothic" charset="0"/>
              </a:rPr>
              <a:t>				+ </a:t>
            </a:r>
            <a:r>
              <a:rPr lang="en-US" sz="2800" b="1" i="1" dirty="0">
                <a:latin typeface="Arial" charset="0"/>
                <a:ea typeface="MS PGothic" charset="0"/>
              </a:rPr>
              <a:t>a</a:t>
            </a:r>
            <a:r>
              <a:rPr lang="en-US" sz="2800" b="1" dirty="0">
                <a:latin typeface="Arial" charset="0"/>
                <a:ea typeface="MS PGothic" charset="0"/>
              </a:rPr>
              <a:t> * (1-STP(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a:t>
            </a:r>
          </a:p>
          <a:p>
            <a:pPr>
              <a:lnSpc>
                <a:spcPct val="90000"/>
              </a:lnSpc>
              <a:buFontTx/>
              <a:buNone/>
            </a:pPr>
            <a:r>
              <a:rPr lang="en-US" sz="2800" dirty="0">
                <a:latin typeface="Arial" charset="0"/>
                <a:ea typeface="MS PGothic" charset="0"/>
              </a:rPr>
              <a:t>	Note: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is </a:t>
            </a:r>
            <a:r>
              <a:rPr lang="en-US" sz="2800" u="sng" dirty="0">
                <a:latin typeface="Arial" charset="0"/>
                <a:ea typeface="MS PGothic" charset="0"/>
              </a:rPr>
              <a:t>primitive recursive</a:t>
            </a:r>
            <a:r>
              <a:rPr lang="en-US" sz="2800" dirty="0">
                <a:latin typeface="Arial" charset="0"/>
                <a:ea typeface="MS PGothic" charset="0"/>
              </a:rPr>
              <a:t> and it enumerates every value in </a:t>
            </a:r>
            <a:r>
              <a:rPr lang="en-US" sz="2800" b="1" dirty="0">
                <a:latin typeface="Arial" charset="0"/>
                <a:ea typeface="MS PGothic" charset="0"/>
              </a:rPr>
              <a:t>S</a:t>
            </a:r>
            <a:r>
              <a:rPr lang="en-US" sz="2800" dirty="0">
                <a:latin typeface="Arial" charset="0"/>
                <a:ea typeface="MS PGothic" charset="0"/>
              </a:rPr>
              <a:t> infinitely often. </a:t>
            </a:r>
          </a:p>
        </p:txBody>
      </p:sp>
      <p:sp>
        <p:nvSpPr>
          <p:cNvPr id="2283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FC5139-0D51-0A48-AB27-CF3BB602EA60}" type="datetime1">
              <a:rPr lang="en-US" smtClean="0"/>
              <a:t>11/27/18</a:t>
            </a:fld>
            <a:endParaRPr lang="en-US"/>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9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EBBF95-077C-C348-901B-2150E8151708}" type="slidenum">
              <a:rPr lang="en-US"/>
              <a:pPr/>
              <a:t>355</a:t>
            </a:fld>
            <a:endParaRPr lang="en-US"/>
          </a:p>
        </p:txBody>
      </p:sp>
      <p:sp>
        <p:nvSpPr>
          <p:cNvPr id="229380" name="Rectangle 2"/>
          <p:cNvSpPr>
            <a:spLocks noGrp="1" noChangeArrowheads="1"/>
          </p:cNvSpPr>
          <p:nvPr>
            <p:ph type="title"/>
          </p:nvPr>
        </p:nvSpPr>
        <p:spPr/>
        <p:txBody>
          <a:bodyPr/>
          <a:lstStyle/>
          <a:p>
            <a:r>
              <a:rPr lang="en-US">
                <a:solidFill>
                  <a:srgbClr val="009900"/>
                </a:solidFill>
                <a:latin typeface="Arial" charset="0"/>
                <a:ea typeface="MS PGothic" charset="0"/>
              </a:rPr>
              <a:t>re Implies Semi-Decidable</a:t>
            </a:r>
          </a:p>
        </p:txBody>
      </p:sp>
      <p:sp>
        <p:nvSpPr>
          <p:cNvPr id="229381"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Theorem:</a:t>
            </a:r>
            <a:r>
              <a:rPr lang="en-US">
                <a:latin typeface="Arial" charset="0"/>
                <a:ea typeface="MS PGothic" charset="0"/>
              </a:rPr>
              <a:t> </a:t>
            </a:r>
            <a:r>
              <a:rPr lang="en-US" sz="2800">
                <a:latin typeface="Arial" charset="0"/>
                <a:ea typeface="MS PGothic" charset="0"/>
              </a:rPr>
              <a:t>By definition, </a:t>
            </a:r>
            <a:r>
              <a:rPr lang="en-US" sz="2800" b="1">
                <a:latin typeface="Arial" charset="0"/>
                <a:ea typeface="MS PGothic" charset="0"/>
              </a:rPr>
              <a:t>S</a:t>
            </a:r>
            <a:r>
              <a:rPr lang="en-US" sz="2800">
                <a:latin typeface="Arial" charset="0"/>
                <a:ea typeface="MS PGothic" charset="0"/>
              </a:rPr>
              <a:t> is re </a:t>
            </a:r>
            <a:r>
              <a:rPr lang="en-US" sz="2800" err="1">
                <a:latin typeface="Arial" charset="0"/>
                <a:ea typeface="MS PGothic" charset="0"/>
              </a:rPr>
              <a:t>iff</a:t>
            </a:r>
            <a:r>
              <a:rPr lang="en-US" sz="2800">
                <a:latin typeface="Arial" charset="0"/>
                <a:ea typeface="MS PGothic" charset="0"/>
              </a:rPr>
              <a:t>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r>
              <a:rPr lang="en-US" sz="2800">
                <a:latin typeface="Arial" charset="0"/>
                <a:ea typeface="MS PGothic" charset="0"/>
              </a:rPr>
              <a:t>or there exists an algorithm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over the natural numbers </a:t>
            </a:r>
            <a:r>
              <a:rPr lang="en-US" sz="2800" b="1">
                <a:latin typeface="Arial" charset="0"/>
                <a:ea typeface="MS PGothic" charset="0"/>
                <a:sym typeface="Symbol" charset="0"/>
              </a:rPr>
              <a:t></a:t>
            </a:r>
            <a:r>
              <a:rPr lang="en-US" sz="2800">
                <a:latin typeface="Arial" charset="0"/>
                <a:ea typeface="MS PGothic" charset="0"/>
              </a:rPr>
              <a:t>, whose range is exactly </a:t>
            </a:r>
            <a:r>
              <a:rPr lang="en-US" sz="2800" b="1">
                <a:latin typeface="Arial" charset="0"/>
                <a:ea typeface="MS PGothic" charset="0"/>
              </a:rPr>
              <a:t>S</a:t>
            </a:r>
            <a:r>
              <a:rPr lang="en-US" sz="2800">
                <a:latin typeface="Arial" charset="0"/>
                <a:ea typeface="MS PGothic" charset="0"/>
              </a:rPr>
              <a:t>. Define</a:t>
            </a:r>
            <a:br>
              <a:rPr lang="en-US" sz="2800">
                <a:latin typeface="Arial" charset="0"/>
                <a:ea typeface="MS PGothic" charset="0"/>
              </a:rPr>
            </a:br>
            <a:r>
              <a:rPr lang="en-US" sz="2800">
                <a:latin typeface="Arial" charset="0"/>
                <a:ea typeface="MS PGothic" charset="0"/>
              </a:rPr>
              <a:t> </a:t>
            </a:r>
            <a:br>
              <a:rPr lang="en-US" sz="2800">
                <a:latin typeface="Arial" charset="0"/>
                <a:ea typeface="MS PGothic" charset="0"/>
              </a:rPr>
            </a:br>
            <a:r>
              <a:rPr lang="en-US" sz="2800">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p>
          <a:p>
            <a:pPr>
              <a:lnSpc>
                <a:spcPct val="90000"/>
              </a:lnSpc>
              <a:buFontTx/>
              <a:buNone/>
            </a:pPr>
            <a:r>
              <a:rPr lang="en-US" sz="2800" b="1">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otherwise</a:t>
            </a:r>
          </a:p>
          <a:p>
            <a:pPr>
              <a:lnSpc>
                <a:spcPct val="90000"/>
              </a:lnSpc>
              <a:buFontTx/>
              <a:buNone/>
            </a:pPr>
            <a:r>
              <a:rPr lang="en-US" sz="2800">
                <a:latin typeface="Arial" charset="0"/>
                <a:ea typeface="MS PGothic" charset="0"/>
              </a:rPr>
              <a:t>	This achieves our result as the domain of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a:latin typeface="Arial" charset="0"/>
                <a:ea typeface="MS PGothic" charset="0"/>
              </a:rPr>
              <a:t> is the range of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or empty if </a:t>
            </a:r>
            <a:r>
              <a:rPr lang="en-US" sz="2800" b="1">
                <a:latin typeface="Arial" charset="0"/>
                <a:ea typeface="MS PGothic" charset="0"/>
              </a:rPr>
              <a:t>S == </a:t>
            </a:r>
            <a:r>
              <a:rPr lang="en-US" sz="2800" b="1" err="1">
                <a:latin typeface="Arial" charset="0"/>
                <a:ea typeface="MS PGothic" charset="0"/>
              </a:rPr>
              <a:t>Ø</a:t>
            </a:r>
            <a:r>
              <a:rPr lang="en-US" sz="2800">
                <a:latin typeface="Arial" charset="0"/>
                <a:ea typeface="MS PGothic" charset="0"/>
              </a:rPr>
              <a:t>.</a:t>
            </a:r>
          </a:p>
        </p:txBody>
      </p:sp>
      <p:sp>
        <p:nvSpPr>
          <p:cNvPr id="2293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5943D76-39F3-9F41-90FE-7D4156FB8CD1}" type="datetime1">
              <a:rPr lang="en-US" smtClean="0"/>
              <a:t>11/27/18</a:t>
            </a:fld>
            <a:endParaRPr lang="en-US"/>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0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6D50B6-6A7D-D74D-ABAB-18864B76DF80}" type="slidenum">
              <a:rPr lang="en-US"/>
              <a:pPr/>
              <a:t>356</a:t>
            </a:fld>
            <a:endParaRPr lang="en-US"/>
          </a:p>
        </p:txBody>
      </p:sp>
      <p:sp>
        <p:nvSpPr>
          <p:cNvPr id="230404" name="Rectangle 2"/>
          <p:cNvSpPr>
            <a:spLocks noGrp="1" noChangeArrowheads="1"/>
          </p:cNvSpPr>
          <p:nvPr>
            <p:ph type="title"/>
          </p:nvPr>
        </p:nvSpPr>
        <p:spPr/>
        <p:txBody>
          <a:bodyPr/>
          <a:lstStyle/>
          <a:p>
            <a:r>
              <a:rPr lang="en-US">
                <a:solidFill>
                  <a:srgbClr val="0000FF"/>
                </a:solidFill>
                <a:latin typeface="Arial" charset="0"/>
                <a:ea typeface="MS PGothic" charset="0"/>
              </a:rPr>
              <a:t>Domain of a Procedure</a:t>
            </a:r>
          </a:p>
        </p:txBody>
      </p:sp>
      <p:sp>
        <p:nvSpPr>
          <p:cNvPr id="230405"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Corollary: </a:t>
            </a:r>
            <a:r>
              <a:rPr lang="en-US" sz="2800" b="1">
                <a:latin typeface="Arial" charset="0"/>
                <a:ea typeface="MS PGothic" charset="0"/>
              </a:rPr>
              <a:t>S</a:t>
            </a:r>
            <a:r>
              <a:rPr lang="en-US" sz="2800">
                <a:latin typeface="Arial" charset="0"/>
                <a:ea typeface="MS PGothic" charset="0"/>
              </a:rPr>
              <a:t> is re/semi-decidable iff </a:t>
            </a:r>
            <a:r>
              <a:rPr lang="en-US" sz="2800" b="1">
                <a:latin typeface="Arial" charset="0"/>
                <a:ea typeface="MS PGothic" charset="0"/>
              </a:rPr>
              <a:t>S</a:t>
            </a:r>
            <a:r>
              <a:rPr lang="en-US" sz="2800">
                <a:latin typeface="Arial" charset="0"/>
                <a:ea typeface="MS PGothic" charset="0"/>
              </a:rPr>
              <a:t> is the domain / range of a partial recursive predicate </a:t>
            </a:r>
            <a:r>
              <a:rPr lang="en-US" sz="2800" b="1">
                <a:latin typeface="Arial" charset="0"/>
                <a:ea typeface="MS PGothic" charset="0"/>
                <a:sym typeface="Symbol" charset="0"/>
              </a:rPr>
              <a:t>F</a:t>
            </a:r>
            <a:r>
              <a:rPr lang="en-US" sz="2800" b="1" baseline="-25000">
                <a:latin typeface="Arial" charset="0"/>
                <a:ea typeface="MS PGothic" charset="0"/>
                <a:sym typeface="Symbol" charset="0"/>
              </a:rPr>
              <a:t>S</a:t>
            </a:r>
            <a:r>
              <a:rPr lang="en-US" sz="2800">
                <a:latin typeface="Arial" charset="0"/>
                <a:ea typeface="MS PGothic" charset="0"/>
              </a:rPr>
              <a:t>.</a:t>
            </a:r>
          </a:p>
          <a:p>
            <a:pPr>
              <a:lnSpc>
                <a:spcPct val="90000"/>
              </a:lnSpc>
              <a:buFontTx/>
              <a:buNone/>
            </a:pPr>
            <a:r>
              <a:rPr lang="en-US" sz="2800">
                <a:latin typeface="Arial" charset="0"/>
                <a:ea typeface="MS PGothic" charset="0"/>
              </a:rPr>
              <a:t>Proof: The predicate </a:t>
            </a:r>
            <a:r>
              <a:rPr lang="en-US" sz="2800" b="1">
                <a:latin typeface="Arial" charset="0"/>
                <a:ea typeface="MS PGothic" charset="0"/>
                <a:sym typeface="Symbol" charset="0"/>
              </a:rPr>
              <a:t></a:t>
            </a:r>
            <a:r>
              <a:rPr lang="en-US" sz="2800" b="1" baseline="-25000">
                <a:latin typeface="Arial" charset="0"/>
                <a:ea typeface="MS PGothic" charset="0"/>
                <a:sym typeface="Symbol" charset="0"/>
              </a:rPr>
              <a:t>S</a:t>
            </a:r>
            <a:r>
              <a:rPr lang="en-US" sz="2800">
                <a:latin typeface="Arial" charset="0"/>
                <a:ea typeface="MS PGothic" charset="0"/>
              </a:rPr>
              <a:t> we defined earlier to semi-decide </a:t>
            </a:r>
            <a:r>
              <a:rPr lang="en-US" sz="2800" b="1">
                <a:latin typeface="Arial" charset="0"/>
                <a:ea typeface="MS PGothic" charset="0"/>
              </a:rPr>
              <a:t>S</a:t>
            </a:r>
            <a:r>
              <a:rPr lang="en-US" sz="2800">
                <a:latin typeface="Arial" charset="0"/>
                <a:ea typeface="MS PGothic" charset="0"/>
              </a:rPr>
              <a:t>, given its enumerating function, can be easily adapted to have this property.</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a:t>
            </a:r>
            <a:r>
              <a:rPr lang="en-US" sz="2800" b="1">
                <a:latin typeface="Arial" charset="0"/>
                <a:ea typeface="MS PGothic" charset="0"/>
              </a:rPr>
              <a:t> S == Ø </a:t>
            </a:r>
          </a:p>
          <a:p>
            <a:pPr>
              <a:lnSpc>
                <a:spcPct val="90000"/>
              </a:lnSpc>
              <a:buFontTx/>
              <a:buNone/>
            </a:pPr>
            <a:r>
              <a:rPr lang="en-US" b="1">
                <a:latin typeface="Arial" charset="0"/>
                <a:ea typeface="MS PGothic" charset="0"/>
                <a:sym typeface="Symbol" charset="0"/>
              </a:rPr>
              <a:t>	</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x*(</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a:t>
            </a:r>
            <a:r>
              <a:rPr lang="en-US" sz="2400">
                <a:latin typeface="Arial" charset="0"/>
                <a:ea typeface="MS PGothic" charset="0"/>
              </a:rPr>
              <a:t>otherwise</a:t>
            </a:r>
          </a:p>
        </p:txBody>
      </p:sp>
      <p:sp>
        <p:nvSpPr>
          <p:cNvPr id="2304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FB00A-E561-9E42-9DE4-8F5278B5DEF9}" type="datetime1">
              <a:rPr lang="en-US" smtClean="0"/>
              <a:t>11/27/18</a:t>
            </a:fld>
            <a:endParaRPr lang="en-US"/>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1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E2B7222-84E4-5C42-BBEA-2999934FD1A4}" type="slidenum">
              <a:rPr lang="en-US"/>
              <a:pPr/>
              <a:t>357</a:t>
            </a:fld>
            <a:endParaRPr lang="en-US"/>
          </a:p>
        </p:txBody>
      </p:sp>
      <p:sp>
        <p:nvSpPr>
          <p:cNvPr id="231428" name="Rectangle 2"/>
          <p:cNvSpPr>
            <a:spLocks noGrp="1" noChangeArrowheads="1"/>
          </p:cNvSpPr>
          <p:nvPr>
            <p:ph type="title"/>
          </p:nvPr>
        </p:nvSpPr>
        <p:spPr/>
        <p:txBody>
          <a:bodyPr/>
          <a:lstStyle/>
          <a:p>
            <a:r>
              <a:rPr lang="en-US">
                <a:solidFill>
                  <a:srgbClr val="0000FF"/>
                </a:solidFill>
                <a:latin typeface="Arial" charset="0"/>
                <a:ea typeface="MS PGothic" charset="0"/>
              </a:rPr>
              <a:t>Recursive Implies re </a:t>
            </a:r>
          </a:p>
        </p:txBody>
      </p:sp>
      <p:sp>
        <p:nvSpPr>
          <p:cNvPr id="231429" name="Rectangle 3"/>
          <p:cNvSpPr>
            <a:spLocks noGrp="1" noChangeArrowheads="1"/>
          </p:cNvSpPr>
          <p:nvPr>
            <p:ph type="body" idx="1"/>
          </p:nvPr>
        </p:nvSpPr>
        <p:spPr>
          <a:xfrm>
            <a:off x="457200" y="1600200"/>
            <a:ext cx="8229600" cy="4645025"/>
          </a:xfrm>
        </p:spPr>
        <p:txBody>
          <a:bodyPr/>
          <a:lstStyle/>
          <a:p>
            <a:pPr>
              <a:buFontTx/>
              <a:buNone/>
            </a:pPr>
            <a:r>
              <a:rPr lang="en-US" sz="2800" dirty="0">
                <a:latin typeface="Arial" charset="0"/>
                <a:ea typeface="MS PGothic" charset="0"/>
              </a:rPr>
              <a:t>Theorem: Recursive implies re.</a:t>
            </a:r>
          </a:p>
          <a:p>
            <a:pPr>
              <a:buFontTx/>
              <a:buNone/>
            </a:pPr>
            <a:r>
              <a:rPr lang="en-US" sz="2800" dirty="0">
                <a:latin typeface="Arial" charset="0"/>
                <a:ea typeface="MS PGothic" charset="0"/>
              </a:rPr>
              <a:t>Proof: </a:t>
            </a:r>
            <a:r>
              <a:rPr lang="en-US" sz="2800" b="1" dirty="0">
                <a:latin typeface="Arial" charset="0"/>
                <a:ea typeface="MS PGothic" charset="0"/>
              </a:rPr>
              <a:t>S</a:t>
            </a:r>
            <a:r>
              <a:rPr lang="en-US" sz="2800" dirty="0">
                <a:latin typeface="Arial" charset="0"/>
                <a:ea typeface="MS PGothic" charset="0"/>
              </a:rPr>
              <a:t> is recursive implies there is an algorithm (predicate) </a:t>
            </a:r>
            <a:r>
              <a:rPr lang="en-US" sz="2800" b="1" dirty="0">
                <a:latin typeface="Arial" charset="0"/>
                <a:ea typeface="MS PGothic" charset="0"/>
              </a:rPr>
              <a:t>𝛘</a:t>
            </a:r>
            <a:r>
              <a:rPr lang="en-US" sz="2800" b="1" baseline="-25000" dirty="0">
                <a:latin typeface="Arial" charset="0"/>
                <a:ea typeface="MS PGothic" charset="0"/>
              </a:rPr>
              <a:t>S</a:t>
            </a:r>
            <a:r>
              <a:rPr lang="en-US" sz="2800" dirty="0">
                <a:latin typeface="Arial" charset="0"/>
                <a:ea typeface="MS PGothic" charset="0"/>
              </a:rPr>
              <a:t> (called the characteristic function for S) such that</a:t>
            </a:r>
          </a:p>
          <a:p>
            <a:pPr>
              <a:buFontTx/>
              <a:buNone/>
            </a:pPr>
            <a:r>
              <a:rPr lang="en-US" sz="2800" dirty="0">
                <a:latin typeface="Arial" charset="0"/>
                <a:ea typeface="MS PGothic" charset="0"/>
              </a:rPr>
              <a:t>		</a:t>
            </a:r>
            <a:r>
              <a:rPr lang="en-US" sz="2800" b="1" dirty="0">
                <a:latin typeface="Arial" charset="0"/>
                <a:ea typeface="MS PGothic" charset="0"/>
              </a:rPr>
              <a:t>S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𝛘</a:t>
            </a:r>
            <a:r>
              <a:rPr lang="en-US" sz="2800" b="1" baseline="-25000" dirty="0">
                <a:latin typeface="Arial" charset="0"/>
                <a:ea typeface="MS PGothic" charset="0"/>
              </a:rPr>
              <a:t>s</a:t>
            </a:r>
            <a:r>
              <a:rPr lang="en-US" sz="2800" b="1" dirty="0">
                <a:latin typeface="Arial" charset="0"/>
                <a:ea typeface="MS PGothic" charset="0"/>
              </a:rPr>
              <a:t>(x) }</a:t>
            </a:r>
          </a:p>
          <a:p>
            <a:pPr>
              <a:buFontTx/>
              <a:buNone/>
            </a:pPr>
            <a:r>
              <a:rPr lang="en-US" sz="2800" dirty="0">
                <a:latin typeface="Arial" charset="0"/>
                <a:ea typeface="MS PGothic" charset="0"/>
              </a:rPr>
              <a:t>	Define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 = </a:t>
            </a:r>
            <a:r>
              <a:rPr lang="en-US" sz="2800" b="1" dirty="0">
                <a:latin typeface="Symbol" charset="0"/>
                <a:ea typeface="MS PGothic" charset="0"/>
                <a:sym typeface="Symbol" charset="0"/>
              </a:rPr>
              <a:t></a:t>
            </a:r>
            <a:r>
              <a:rPr lang="en-US" sz="2800" b="1" dirty="0">
                <a:latin typeface="Arial" charset="0"/>
                <a:ea typeface="MS PGothic" charset="0"/>
              </a:rPr>
              <a:t>y ( 𝛘</a:t>
            </a:r>
            <a:r>
              <a:rPr lang="en-US" sz="2800" b="1" baseline="-25000" dirty="0">
                <a:latin typeface="Arial" charset="0"/>
                <a:ea typeface="MS PGothic" charset="0"/>
              </a:rPr>
              <a:t>s</a:t>
            </a:r>
            <a:r>
              <a:rPr lang="en-US" sz="2800" b="1" dirty="0">
                <a:latin typeface="Arial" charset="0"/>
                <a:ea typeface="MS PGothic" charset="0"/>
              </a:rPr>
              <a:t>(x) ) – diverges if false</a:t>
            </a:r>
          </a:p>
          <a:p>
            <a:pPr>
              <a:buFontTx/>
              <a:buNone/>
            </a:pPr>
            <a:r>
              <a:rPr lang="en-US" sz="2800" dirty="0">
                <a:latin typeface="Arial" charset="0"/>
                <a:ea typeface="MS PGothic" charset="0"/>
              </a:rPr>
              <a:t>	Clearly </a:t>
            </a:r>
            <a:br>
              <a:rPr lang="en-US" sz="2800" dirty="0">
                <a:latin typeface="Arial" charset="0"/>
                <a:ea typeface="MS PGothic" charset="0"/>
              </a:rPr>
            </a:br>
            <a:r>
              <a:rPr lang="en-US" sz="2800" b="1" dirty="0" err="1">
                <a:latin typeface="Arial" charset="0"/>
                <a:ea typeface="MS PGothic" charset="0"/>
              </a:rPr>
              <a:t>dom</a:t>
            </a:r>
            <a:r>
              <a:rPr lang="en-US" sz="2800" b="1" dirty="0">
                <a:latin typeface="Arial" charset="0"/>
                <a:ea typeface="MS PGothic" charset="0"/>
              </a:rPr>
              <a:t>(</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a:t>
            </a:r>
            <a:r>
              <a:rPr lang="en-US" sz="2800" b="1" dirty="0">
                <a:latin typeface="Arial" charset="0"/>
                <a:ea typeface="MS PGothic" charset="0"/>
                <a:sym typeface="Symbol" charset="0"/>
              </a:rPr>
              <a:t> </a:t>
            </a:r>
            <a:r>
              <a:rPr lang="en-US" sz="2800" b="1" dirty="0">
                <a:latin typeface="Arial" charset="0"/>
                <a:ea typeface="MS PGothic" charset="0"/>
              </a:rPr>
              <a:t>} </a:t>
            </a:r>
            <a:br>
              <a:rPr lang="en-US" sz="2800" b="1" dirty="0">
                <a:latin typeface="Arial" charset="0"/>
                <a:ea typeface="MS PGothic" charset="0"/>
              </a:rPr>
            </a:b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𝛘</a:t>
            </a:r>
            <a:r>
              <a:rPr lang="en-US" sz="2800" b="1" baseline="-25000" dirty="0">
                <a:latin typeface="Arial" charset="0"/>
                <a:ea typeface="MS PGothic" charset="0"/>
              </a:rPr>
              <a:t>s</a:t>
            </a:r>
            <a:r>
              <a:rPr lang="en-US" sz="2800" b="1" dirty="0">
                <a:latin typeface="Arial" charset="0"/>
                <a:ea typeface="MS PGothic" charset="0"/>
              </a:rPr>
              <a:t>(x) } </a:t>
            </a:r>
            <a:br>
              <a:rPr lang="en-US" sz="2800" b="1" dirty="0">
                <a:latin typeface="Arial" charset="0"/>
                <a:ea typeface="MS PGothic" charset="0"/>
              </a:rPr>
            </a:br>
            <a:r>
              <a:rPr lang="en-US" sz="2800" b="1" dirty="0">
                <a:latin typeface="Arial" charset="0"/>
                <a:ea typeface="MS PGothic" charset="0"/>
              </a:rPr>
              <a:t>		= S</a:t>
            </a:r>
          </a:p>
        </p:txBody>
      </p:sp>
      <p:sp>
        <p:nvSpPr>
          <p:cNvPr id="2314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C58B9F-761A-A54A-A04A-AC1A3041592D}" type="datetime1">
              <a:rPr lang="en-US" smtClean="0"/>
              <a:t>11/27/18</a:t>
            </a:fld>
            <a:endParaRPr lang="en-US"/>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2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21CB9C-1D90-804D-BD9B-A5B5EEE1179E}" type="slidenum">
              <a:rPr lang="en-US"/>
              <a:pPr/>
              <a:t>358</a:t>
            </a:fld>
            <a:endParaRPr lang="en-US"/>
          </a:p>
        </p:txBody>
      </p:sp>
      <p:sp>
        <p:nvSpPr>
          <p:cNvPr id="232452" name="Rectangle 2"/>
          <p:cNvSpPr>
            <a:spLocks noGrp="1" noChangeArrowheads="1"/>
          </p:cNvSpPr>
          <p:nvPr>
            <p:ph type="title"/>
          </p:nvPr>
        </p:nvSpPr>
        <p:spPr/>
        <p:txBody>
          <a:bodyPr/>
          <a:lstStyle/>
          <a:p>
            <a:r>
              <a:rPr lang="en-US">
                <a:solidFill>
                  <a:srgbClr val="009900"/>
                </a:solidFill>
                <a:latin typeface="Arial" charset="0"/>
                <a:ea typeface="MS PGothic" charset="0"/>
              </a:rPr>
              <a:t>Related Results</a:t>
            </a:r>
          </a:p>
        </p:txBody>
      </p:sp>
      <p:sp>
        <p:nvSpPr>
          <p:cNvPr id="232453" name="Rectangle 3"/>
          <p:cNvSpPr>
            <a:spLocks noGrp="1" noChangeArrowheads="1"/>
          </p:cNvSpPr>
          <p:nvPr>
            <p:ph type="body" idx="1"/>
          </p:nvPr>
        </p:nvSpPr>
        <p:spPr/>
        <p:txBody>
          <a:bodyPr/>
          <a:lstStyle/>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is semi-decidable.</a:t>
            </a:r>
          </a:p>
          <a:p>
            <a:pPr>
              <a:lnSpc>
                <a:spcPct val="90000"/>
              </a:lnSpc>
              <a:buFontTx/>
              <a:buNone/>
            </a:pPr>
            <a:r>
              <a:rPr lang="en-US" sz="2400" dirty="0">
                <a:latin typeface="Arial" charset="0"/>
                <a:ea typeface="MS PGothic" charset="0"/>
              </a:rPr>
              <a:t>Proof: That</a:t>
            </a:r>
            <a:r>
              <a:rPr lang="ja-JP" altLang="en-US" sz="2400" dirty="0">
                <a:latin typeface="Arial" charset="0"/>
                <a:ea typeface="MS PGothic" charset="0"/>
              </a:rPr>
              <a:t>’</a:t>
            </a:r>
            <a:r>
              <a:rPr lang="en-US" altLang="ja-JP" sz="2400" dirty="0">
                <a:latin typeface="Arial" charset="0"/>
                <a:ea typeface="MS PGothic" charset="0"/>
              </a:rPr>
              <a:t>s what we proved.</a:t>
            </a:r>
          </a:p>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and </a:t>
            </a:r>
            <a:r>
              <a:rPr lang="en-US" sz="2400" b="1" dirty="0">
                <a:latin typeface="Arial" charset="0"/>
                <a:ea typeface="MS PGothic" charset="0"/>
              </a:rPr>
              <a:t>~S</a:t>
            </a:r>
            <a:r>
              <a:rPr lang="en-US" sz="2400" dirty="0">
                <a:latin typeface="Arial" charset="0"/>
                <a:ea typeface="MS PGothic" charset="0"/>
              </a:rPr>
              <a:t> are both re (semi-decidable)</a:t>
            </a:r>
            <a:br>
              <a:rPr lang="en-US" sz="2400" dirty="0">
                <a:latin typeface="Arial" charset="0"/>
                <a:ea typeface="MS PGothic" charset="0"/>
              </a:rPr>
            </a:b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(equivalently </a:t>
            </a:r>
            <a:r>
              <a:rPr lang="en-US" sz="2400" b="1" dirty="0">
                <a:latin typeface="Arial" charset="0"/>
                <a:ea typeface="MS PGothic" charset="0"/>
              </a:rPr>
              <a:t>~S</a:t>
            </a:r>
            <a:r>
              <a:rPr lang="en-US" sz="2400" dirty="0">
                <a:latin typeface="Arial" charset="0"/>
                <a:ea typeface="MS PGothic" charset="0"/>
              </a:rPr>
              <a:t>) is recursive (decidable).</a:t>
            </a:r>
          </a:p>
          <a:p>
            <a:pPr>
              <a:lnSpc>
                <a:spcPct val="90000"/>
              </a:lnSpc>
              <a:buFontTx/>
              <a:buNone/>
            </a:pPr>
            <a:r>
              <a:rPr lang="en-US" sz="2400" dirty="0">
                <a:latin typeface="Arial" charset="0"/>
                <a:ea typeface="MS PGothic" charset="0"/>
              </a:rPr>
              <a:t>Proof: Let </a:t>
            </a:r>
            <a:r>
              <a:rPr lang="en-US" sz="2400" b="1" dirty="0" err="1">
                <a:latin typeface="Arial" charset="0"/>
                <a:ea typeface="MS PGothic" charset="0"/>
              </a:rPr>
              <a:t>f</a:t>
            </a:r>
            <a:r>
              <a:rPr lang="en-US" sz="2400" b="1" baseline="-25000" dirty="0" err="1">
                <a:latin typeface="Arial" charset="0"/>
                <a:ea typeface="MS PGothic" charset="0"/>
              </a:rPr>
              <a:t>S</a:t>
            </a:r>
            <a:r>
              <a:rPr lang="en-US" sz="2400" dirty="0">
                <a:latin typeface="Arial" charset="0"/>
                <a:ea typeface="MS PGothic" charset="0"/>
              </a:rPr>
              <a:t> semi-decide </a:t>
            </a:r>
            <a:r>
              <a:rPr lang="en-US" sz="2400" b="1" dirty="0">
                <a:latin typeface="Arial" charset="0"/>
                <a:ea typeface="MS PGothic" charset="0"/>
              </a:rPr>
              <a:t>S</a:t>
            </a:r>
            <a:r>
              <a:rPr lang="en-US" sz="2400" dirty="0">
                <a:latin typeface="Arial" charset="0"/>
                <a:ea typeface="MS PGothic" charset="0"/>
              </a:rPr>
              <a:t> and </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aseline="-25000" dirty="0">
                <a:latin typeface="Arial" charset="0"/>
                <a:ea typeface="MS PGothic" charset="0"/>
              </a:rPr>
              <a:t>’</a:t>
            </a:r>
            <a:r>
              <a:rPr lang="en-US" altLang="ja-JP" sz="2400" dirty="0">
                <a:latin typeface="Arial" charset="0"/>
                <a:ea typeface="MS PGothic" charset="0"/>
              </a:rPr>
              <a:t> semi-decide </a:t>
            </a:r>
            <a:r>
              <a:rPr lang="en-US" altLang="ja-JP" sz="2400" b="1" dirty="0">
                <a:latin typeface="Arial" charset="0"/>
                <a:ea typeface="MS PGothic" charset="0"/>
              </a:rPr>
              <a:t>~S</a:t>
            </a:r>
            <a:r>
              <a:rPr lang="en-US" altLang="ja-JP" sz="2400" dirty="0">
                <a:latin typeface="Arial" charset="0"/>
                <a:ea typeface="MS PGothic" charset="0"/>
              </a:rPr>
              <a:t>. We can decide </a:t>
            </a:r>
            <a:r>
              <a:rPr lang="en-US" altLang="ja-JP" sz="2400" b="1" dirty="0">
                <a:latin typeface="Arial" charset="0"/>
                <a:ea typeface="MS PGothic" charset="0"/>
              </a:rPr>
              <a:t>S</a:t>
            </a:r>
            <a:r>
              <a:rPr lang="en-US" altLang="ja-JP" sz="2400" dirty="0">
                <a:latin typeface="Arial" charset="0"/>
                <a:ea typeface="MS PGothic" charset="0"/>
              </a:rPr>
              <a:t> by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dirty="0">
                <a:latin typeface="Arial" charset="0"/>
                <a:ea typeface="MS PGothic" charset="0"/>
              </a:rPr>
              <a:t> </a:t>
            </a:r>
          </a:p>
          <a:p>
            <a:pPr>
              <a:lnSpc>
                <a:spcPct val="90000"/>
              </a:lnSpc>
              <a:buFontTx/>
              <a:buNone/>
            </a:pPr>
            <a:r>
              <a:rPr lang="en-US" sz="2000" dirty="0">
                <a:latin typeface="Arial" charset="0"/>
                <a:ea typeface="MS PGothic" charset="0"/>
              </a:rPr>
              <a:t>	</a:t>
            </a:r>
            <a:r>
              <a:rPr lang="en-US" sz="2400" b="1" dirty="0" err="1">
                <a:latin typeface="Arial" charset="0"/>
                <a:ea typeface="MS PGothic" charset="0"/>
              </a:rPr>
              <a:t>g</a:t>
            </a:r>
            <a:r>
              <a:rPr lang="en-US" sz="2400" b="1" baseline="-25000" dirty="0" err="1">
                <a:latin typeface="Arial" charset="0"/>
                <a:ea typeface="MS PGothic" charset="0"/>
              </a:rPr>
              <a:t>S</a:t>
            </a:r>
            <a:r>
              <a:rPr lang="en-US" sz="2400" b="1" dirty="0">
                <a:latin typeface="Arial" charset="0"/>
                <a:ea typeface="MS PGothic" charset="0"/>
              </a:rPr>
              <a:t>(x) =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a:t>
            </a:r>
            <a:r>
              <a:rPr lang="en-US" sz="2400" b="1" dirty="0" err="1">
                <a:latin typeface="Symbol" charset="0"/>
                <a:ea typeface="MS PGothic" charset="0"/>
              </a:rPr>
              <a:t>m</a:t>
            </a:r>
            <a:r>
              <a:rPr lang="en-US" sz="2400" b="1" dirty="0" err="1">
                <a:latin typeface="Arial" charset="0"/>
                <a:ea typeface="MS PGothic" charset="0"/>
              </a:rPr>
              <a:t>t</a:t>
            </a:r>
            <a:r>
              <a:rPr lang="en-US" sz="2400" b="1" dirty="0">
                <a:latin typeface="Arial" charset="0"/>
                <a:ea typeface="MS PGothic" charset="0"/>
              </a:rPr>
              <a:t>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t) || STP(</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baseline="-25000" dirty="0">
                <a:latin typeface="Arial" charset="0"/>
                <a:ea typeface="MS PGothic" charset="0"/>
              </a:rPr>
              <a:t> </a:t>
            </a:r>
            <a:r>
              <a:rPr lang="en-US" altLang="ja-JP" sz="2400" b="1" dirty="0">
                <a:latin typeface="Arial" charset="0"/>
                <a:ea typeface="MS PGothic" charset="0"/>
              </a:rPr>
              <a:t>,x, t)))</a:t>
            </a:r>
            <a:br>
              <a:rPr lang="en-US" altLang="ja-JP" sz="2800" b="1" dirty="0">
                <a:latin typeface="Arial" charset="0"/>
                <a:ea typeface="MS PGothic" charset="0"/>
              </a:rPr>
            </a:br>
            <a:r>
              <a:rPr lang="en-US" sz="2400" b="1" dirty="0">
                <a:latin typeface="Arial" charset="0"/>
                <a:ea typeface="MS PGothic" charset="0"/>
              </a:rPr>
              <a:t>	~S </a:t>
            </a:r>
            <a:r>
              <a:rPr lang="en-US" sz="2400" dirty="0">
                <a:latin typeface="Arial" charset="0"/>
                <a:ea typeface="MS PGothic" charset="0"/>
              </a:rPr>
              <a:t>is decided by </a:t>
            </a:r>
            <a:r>
              <a:rPr lang="en-US" sz="2400" b="1" dirty="0" err="1">
                <a:latin typeface="Arial" charset="0"/>
                <a:ea typeface="MS PGothic" charset="0"/>
              </a:rPr>
              <a:t>g</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dirty="0">
                <a:latin typeface="Arial" charset="0"/>
                <a:ea typeface="MS PGothic" charset="0"/>
              </a:rPr>
              <a:t>(x) =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 = 1-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a:t>
            </a:r>
            <a:r>
              <a:rPr lang="en-US" altLang="ja-JP" sz="2400" dirty="0">
                <a:latin typeface="Arial" charset="0"/>
                <a:ea typeface="MS PGothic" charset="0"/>
              </a:rPr>
              <a:t>.</a:t>
            </a:r>
            <a:endParaRPr lang="en-US" altLang="ja-JP" sz="2800" dirty="0">
              <a:latin typeface="Arial" charset="0"/>
              <a:ea typeface="MS PGothic" charset="0"/>
            </a:endParaRPr>
          </a:p>
          <a:p>
            <a:pPr>
              <a:lnSpc>
                <a:spcPct val="90000"/>
              </a:lnSpc>
              <a:buFontTx/>
              <a:buNone/>
            </a:pPr>
            <a:r>
              <a:rPr lang="en-US" sz="2800" dirty="0">
                <a:latin typeface="Arial" charset="0"/>
                <a:ea typeface="MS PGothic" charset="0"/>
              </a:rPr>
              <a:t>	</a:t>
            </a:r>
            <a:r>
              <a:rPr lang="en-US" sz="2400" dirty="0">
                <a:latin typeface="Arial" charset="0"/>
                <a:ea typeface="MS PGothic" charset="0"/>
              </a:rPr>
              <a:t>The other direction is immediate since, if </a:t>
            </a:r>
            <a:r>
              <a:rPr lang="en-US" sz="2400" b="1" dirty="0">
                <a:latin typeface="Arial" charset="0"/>
                <a:ea typeface="MS PGothic" charset="0"/>
              </a:rPr>
              <a:t>S</a:t>
            </a:r>
            <a:r>
              <a:rPr lang="en-US" sz="2400" dirty="0">
                <a:latin typeface="Arial" charset="0"/>
                <a:ea typeface="MS PGothic" charset="0"/>
              </a:rPr>
              <a:t> is decidable then </a:t>
            </a:r>
            <a:r>
              <a:rPr lang="en-US" sz="2400" b="1" dirty="0">
                <a:latin typeface="Arial" charset="0"/>
                <a:ea typeface="MS PGothic" charset="0"/>
              </a:rPr>
              <a:t>~S</a:t>
            </a:r>
            <a:r>
              <a:rPr lang="en-US" sz="2400" dirty="0">
                <a:latin typeface="Arial" charset="0"/>
                <a:ea typeface="MS PGothic" charset="0"/>
              </a:rPr>
              <a:t> is decidable (just complement </a:t>
            </a:r>
            <a:r>
              <a:rPr lang="en-US" sz="2400" b="1" dirty="0" err="1">
                <a:latin typeface="Arial" charset="0"/>
                <a:ea typeface="MS PGothic" charset="0"/>
              </a:rPr>
              <a:t>g</a:t>
            </a:r>
            <a:r>
              <a:rPr lang="en-US" sz="2400" b="1" baseline="-25000" dirty="0" err="1">
                <a:latin typeface="Arial" charset="0"/>
                <a:ea typeface="MS PGothic" charset="0"/>
              </a:rPr>
              <a:t>S</a:t>
            </a:r>
            <a:r>
              <a:rPr lang="en-US" sz="2400" dirty="0">
                <a:latin typeface="Arial" charset="0"/>
                <a:ea typeface="MS PGothic" charset="0"/>
              </a:rPr>
              <a:t>) and hence they are both re (semi-decidable).</a:t>
            </a:r>
          </a:p>
        </p:txBody>
      </p:sp>
      <p:sp>
        <p:nvSpPr>
          <p:cNvPr id="2324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551AAB-75B8-9B4E-B8EA-0B876D8AC768}" type="datetime1">
              <a:rPr lang="en-US" smtClean="0"/>
              <a:t>11/27/18</a:t>
            </a:fld>
            <a:endParaRPr 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3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B03ACD-B580-D243-A791-27419C7F4C10}" type="slidenum">
              <a:rPr lang="en-US"/>
              <a:pPr/>
              <a:t>359</a:t>
            </a:fld>
            <a:endParaRPr lang="en-US"/>
          </a:p>
        </p:txBody>
      </p:sp>
      <p:sp>
        <p:nvSpPr>
          <p:cNvPr id="233476" name="Rectangle 2"/>
          <p:cNvSpPr>
            <a:spLocks noGrp="1" noChangeArrowheads="1"/>
          </p:cNvSpPr>
          <p:nvPr>
            <p:ph type="title"/>
          </p:nvPr>
        </p:nvSpPr>
        <p:spPr/>
        <p:txBody>
          <a:bodyPr/>
          <a:lstStyle/>
          <a:p>
            <a:r>
              <a:rPr lang="en-US">
                <a:solidFill>
                  <a:srgbClr val="0000FF"/>
                </a:solidFill>
                <a:latin typeface="Arial" charset="0"/>
                <a:ea typeface="MS PGothic" charset="0"/>
              </a:rPr>
              <a:t>re Characterizations</a:t>
            </a:r>
          </a:p>
        </p:txBody>
      </p:sp>
      <p:sp>
        <p:nvSpPr>
          <p:cNvPr id="233477" name="Rectangle 3"/>
          <p:cNvSpPr>
            <a:spLocks noGrp="1" noChangeArrowheads="1"/>
          </p:cNvSpPr>
          <p:nvPr>
            <p:ph type="body" idx="1"/>
          </p:nvPr>
        </p:nvSpPr>
        <p:spPr/>
        <p:txBody>
          <a:bodyPr/>
          <a:lstStyle/>
          <a:p>
            <a:pPr marL="609600" indent="-609600">
              <a:buFont typeface="Times" charset="0"/>
              <a:buNone/>
            </a:pPr>
            <a:r>
              <a:rPr lang="en-US" sz="2800" dirty="0">
                <a:latin typeface="Arial" charset="0"/>
                <a:ea typeface="MS PGothic" charset="0"/>
              </a:rPr>
              <a:t>Theorem: Suppose </a:t>
            </a:r>
            <a:r>
              <a:rPr lang="en-US" sz="2800" b="1" dirty="0">
                <a:latin typeface="Arial" charset="0"/>
                <a:ea typeface="MS PGothic" charset="0"/>
              </a:rPr>
              <a:t>S </a:t>
            </a:r>
            <a:r>
              <a:rPr lang="en-US" sz="2800" b="1" dirty="0">
                <a:latin typeface="Arial" charset="0"/>
                <a:ea typeface="MS PGothic" charset="0"/>
                <a:sym typeface="Symbol" charset="0"/>
              </a:rPr>
              <a:t> </a:t>
            </a:r>
            <a:r>
              <a:rPr lang="en-US" sz="2800" dirty="0">
                <a:latin typeface="Arial" charset="0"/>
                <a:ea typeface="MS PGothic" charset="0"/>
                <a:sym typeface="Symbol" charset="0"/>
              </a:rPr>
              <a:t>then the following are equivalent:</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re</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 of a primitive rec. function</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 of a total recursive function</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domain of a partial rec. function</a:t>
            </a:r>
            <a:endParaRPr lang="en-US" sz="2800" dirty="0">
              <a:latin typeface="Arial" charset="0"/>
              <a:ea typeface="MS PGothic" charset="0"/>
            </a:endParaRP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range/domain of a partial rec. function whose domain is the same as its range and which acts as an identity when it converges</a:t>
            </a:r>
          </a:p>
        </p:txBody>
      </p:sp>
      <p:sp>
        <p:nvSpPr>
          <p:cNvPr id="2334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D7874C0-6FC4-804E-91DB-CB74F3EB90AC}" type="datetime1">
              <a:rPr lang="en-US" smtClean="0"/>
              <a:t>11/27/18</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44519"/>
            <a:ext cx="8001000" cy="504193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844518"/>
            <a:ext cx="7289800" cy="480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70148" y="1013267"/>
            <a:ext cx="3708402" cy="415498"/>
          </a:xfrm>
          <a:prstGeom prst="rect">
            <a:avLst/>
          </a:prstGeom>
          <a:noFill/>
        </p:spPr>
        <p:txBody>
          <a:bodyPr wrap="square" rtlCol="0">
            <a:spAutoFit/>
          </a:bodyPr>
          <a:lstStyle/>
          <a:p>
            <a:pPr algn="ctr"/>
            <a:r>
              <a:rPr lang="en-US" sz="2100" b="1" dirty="0"/>
              <a:t>GRAMMARS</a:t>
            </a:r>
          </a:p>
        </p:txBody>
      </p:sp>
      <p:sp>
        <p:nvSpPr>
          <p:cNvPr id="13" name="TextBox 12"/>
          <p:cNvSpPr txBox="1"/>
          <p:nvPr/>
        </p:nvSpPr>
        <p:spPr>
          <a:xfrm>
            <a:off x="2564063" y="1447549"/>
            <a:ext cx="3647574" cy="415498"/>
          </a:xfrm>
          <a:prstGeom prst="rect">
            <a:avLst/>
          </a:prstGeom>
          <a:noFill/>
        </p:spPr>
        <p:txBody>
          <a:bodyPr wrap="square" rtlCol="0">
            <a:spAutoFit/>
          </a:bodyPr>
          <a:lstStyle/>
          <a:p>
            <a:pPr algn="ctr"/>
            <a:r>
              <a:rPr lang="en-US" sz="2100" b="1" dirty="0"/>
              <a:t>Type 0=Phrase-Structured</a:t>
            </a:r>
          </a:p>
        </p:txBody>
      </p:sp>
      <p:sp>
        <p:nvSpPr>
          <p:cNvPr id="16" name="Oval 15"/>
          <p:cNvSpPr/>
          <p:nvPr/>
        </p:nvSpPr>
        <p:spPr>
          <a:xfrm>
            <a:off x="1536700" y="2031795"/>
            <a:ext cx="5676899" cy="3604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6850" y="2227358"/>
            <a:ext cx="3441700" cy="415498"/>
          </a:xfrm>
          <a:prstGeom prst="rect">
            <a:avLst/>
          </a:prstGeom>
          <a:noFill/>
        </p:spPr>
        <p:txBody>
          <a:bodyPr wrap="square" rtlCol="0">
            <a:spAutoFit/>
          </a:bodyPr>
          <a:lstStyle/>
          <a:p>
            <a:pPr algn="ctr"/>
            <a:r>
              <a:rPr lang="en-US" sz="2100" b="1" dirty="0"/>
              <a:t>Type 1=Context-Sensitive</a:t>
            </a:r>
          </a:p>
        </p:txBody>
      </p:sp>
      <p:sp>
        <p:nvSpPr>
          <p:cNvPr id="18" name="Oval 17"/>
          <p:cNvSpPr/>
          <p:nvPr/>
        </p:nvSpPr>
        <p:spPr>
          <a:xfrm>
            <a:off x="1981201" y="2811604"/>
            <a:ext cx="4800600" cy="282463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71559" y="3031604"/>
            <a:ext cx="3067051" cy="415498"/>
          </a:xfrm>
          <a:prstGeom prst="rect">
            <a:avLst/>
          </a:prstGeom>
          <a:noFill/>
        </p:spPr>
        <p:txBody>
          <a:bodyPr wrap="square" rtlCol="0">
            <a:spAutoFit/>
          </a:bodyPr>
          <a:lstStyle/>
          <a:p>
            <a:pPr algn="ctr"/>
            <a:r>
              <a:rPr lang="en-US" sz="2100" b="1" dirty="0"/>
              <a:t>Type 2=Context-Free</a:t>
            </a:r>
            <a:endParaRPr lang="en-US" sz="1650" b="1" dirty="0"/>
          </a:p>
        </p:txBody>
      </p:sp>
      <p:sp>
        <p:nvSpPr>
          <p:cNvPr id="23" name="Oval 22"/>
          <p:cNvSpPr/>
          <p:nvPr/>
        </p:nvSpPr>
        <p:spPr>
          <a:xfrm>
            <a:off x="2197101" y="3447103"/>
            <a:ext cx="4279899" cy="2172460"/>
          </a:xfrm>
          <a:prstGeom prst="ellipse">
            <a:avLst/>
          </a:prstGeom>
          <a:solidFill>
            <a:schemeClr val="accent5">
              <a:lumMod val="75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57487" y="3947762"/>
            <a:ext cx="3133725" cy="168847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57599" y="3949472"/>
            <a:ext cx="1333500" cy="415498"/>
          </a:xfrm>
          <a:prstGeom prst="rect">
            <a:avLst/>
          </a:prstGeom>
          <a:noFill/>
        </p:spPr>
        <p:txBody>
          <a:bodyPr wrap="square" rtlCol="0">
            <a:spAutoFit/>
          </a:bodyPr>
          <a:lstStyle/>
          <a:p>
            <a:pPr algn="ctr"/>
            <a:r>
              <a:rPr lang="en-US" sz="2100" b="1" dirty="0"/>
              <a:t>LR(k)</a:t>
            </a:r>
          </a:p>
        </p:txBody>
      </p:sp>
      <p:sp>
        <p:nvSpPr>
          <p:cNvPr id="22" name="Oval 21"/>
          <p:cNvSpPr/>
          <p:nvPr/>
        </p:nvSpPr>
        <p:spPr>
          <a:xfrm>
            <a:off x="2971800" y="4363261"/>
            <a:ext cx="2697912" cy="125630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Type 3=</a:t>
            </a:r>
            <a:br>
              <a:rPr lang="en-US" sz="2100" b="1" dirty="0">
                <a:solidFill>
                  <a:schemeClr val="tx1"/>
                </a:solidFill>
              </a:rPr>
            </a:br>
            <a:r>
              <a:rPr lang="en-US" sz="2100" b="1" dirty="0">
                <a:solidFill>
                  <a:schemeClr val="tx1"/>
                </a:solidFill>
              </a:rPr>
              <a:t>Regular = </a:t>
            </a:r>
          </a:p>
          <a:p>
            <a:pPr algn="ctr"/>
            <a:r>
              <a:rPr lang="en-US" sz="2100" b="1" dirty="0">
                <a:solidFill>
                  <a:schemeClr val="tx1"/>
                </a:solidFill>
              </a:rPr>
              <a:t>Right Linear</a:t>
            </a:r>
          </a:p>
        </p:txBody>
      </p:sp>
      <p:sp>
        <p:nvSpPr>
          <p:cNvPr id="24" name="TextBox 23"/>
          <p:cNvSpPr txBox="1"/>
          <p:nvPr/>
        </p:nvSpPr>
        <p:spPr>
          <a:xfrm>
            <a:off x="3144000" y="3532264"/>
            <a:ext cx="2525712" cy="415498"/>
          </a:xfrm>
          <a:prstGeom prst="rect">
            <a:avLst/>
          </a:prstGeom>
          <a:noFill/>
        </p:spPr>
        <p:txBody>
          <a:bodyPr wrap="square" rtlCol="0">
            <a:spAutoFit/>
          </a:bodyPr>
          <a:lstStyle/>
          <a:p>
            <a:r>
              <a:rPr lang="en-US" sz="2100" b="1" dirty="0"/>
              <a:t>Deterministic CFG</a:t>
            </a:r>
          </a:p>
        </p:txBody>
      </p:sp>
      <p:sp>
        <p:nvSpPr>
          <p:cNvPr id="25" name="TextBox 24"/>
          <p:cNvSpPr txBox="1"/>
          <p:nvPr/>
        </p:nvSpPr>
        <p:spPr>
          <a:xfrm>
            <a:off x="1460499" y="290520"/>
            <a:ext cx="5842001" cy="553998"/>
          </a:xfrm>
          <a:prstGeom prst="rect">
            <a:avLst/>
          </a:prstGeom>
          <a:noFill/>
        </p:spPr>
        <p:txBody>
          <a:bodyPr wrap="square" rtlCol="0">
            <a:spAutoFit/>
          </a:bodyPr>
          <a:lstStyle/>
          <a:p>
            <a:pPr algn="ctr"/>
            <a:r>
              <a:rPr lang="en-US" sz="3000" b="1" dirty="0"/>
              <a:t>REWRITING SYSTEMS</a:t>
            </a:r>
          </a:p>
        </p:txBody>
      </p:sp>
    </p:spTree>
    <p:extLst>
      <p:ext uri="{BB962C8B-B14F-4D97-AF65-F5344CB8AC3E}">
        <p14:creationId xmlns:p14="http://schemas.microsoft.com/office/powerpoint/2010/main" val="15502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0" grpId="0" animBg="1"/>
      <p:bldP spid="21" grpId="0"/>
      <p:bldP spid="22" grpId="0" animBg="1"/>
      <p:bldP spid="24" grpId="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4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15CA29-6DA7-764E-95D4-284FFC4D5518}" type="slidenum">
              <a:rPr lang="en-US"/>
              <a:pPr/>
              <a:t>360</a:t>
            </a:fld>
            <a:endParaRPr lang="en-US"/>
          </a:p>
        </p:txBody>
      </p:sp>
      <p:sp>
        <p:nvSpPr>
          <p:cNvPr id="234500"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Quantification#1</a:t>
            </a:r>
          </a:p>
        </p:txBody>
      </p:sp>
      <p:sp>
        <p:nvSpPr>
          <p:cNvPr id="234501" name="Rectangle 3"/>
          <p:cNvSpPr>
            <a:spLocks noGrp="1" noChangeArrowheads="1"/>
          </p:cNvSpPr>
          <p:nvPr>
            <p:ph type="body" idx="1"/>
          </p:nvPr>
        </p:nvSpPr>
        <p:spPr/>
        <p:txBody>
          <a:bodyPr/>
          <a:lstStyle/>
          <a:p>
            <a:r>
              <a:rPr lang="en-US" sz="2400" b="1" dirty="0">
                <a:latin typeface="Arial" charset="0"/>
                <a:ea typeface="MS PGothic" charset="0"/>
              </a:rPr>
              <a:t>S</a:t>
            </a:r>
            <a:r>
              <a:rPr lang="en-US" sz="2400" dirty="0">
                <a:latin typeface="Arial" charset="0"/>
                <a:ea typeface="MS PGothic" charset="0"/>
              </a:rPr>
              <a:t> is decidable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t>
            </a:r>
            <a:r>
              <a:rPr lang="en-US" sz="2400" b="1" baseline="-25000" dirty="0">
                <a:latin typeface="Arial" charset="0"/>
                <a:ea typeface="MS PGothic" charset="0"/>
              </a:rPr>
              <a:t>S</a:t>
            </a:r>
            <a:r>
              <a:rPr lang="en-US" sz="2400" dirty="0">
                <a:latin typeface="Arial" charset="0"/>
                <a:ea typeface="MS PGothic" charset="0"/>
              </a:rPr>
              <a:t> (called </a:t>
            </a:r>
            <a:r>
              <a:rPr lang="en-US" sz="2400" b="1" dirty="0">
                <a:latin typeface="Arial" charset="0"/>
                <a:ea typeface="MS PGothic" charset="0"/>
              </a:rPr>
              <a:t>S</a:t>
            </a:r>
            <a:r>
              <a:rPr lang="ja-JP" altLang="en-US" sz="2400" dirty="0">
                <a:latin typeface="Arial" charset="0"/>
                <a:ea typeface="MS PGothic" charset="0"/>
              </a:rPr>
              <a:t>’</a:t>
            </a:r>
            <a:r>
              <a:rPr lang="en-US" altLang="ja-JP" sz="2400" dirty="0">
                <a:latin typeface="Arial" charset="0"/>
                <a:ea typeface="MS PGothic" charset="0"/>
              </a:rPr>
              <a:t>s characteristic function) such that</a:t>
            </a:r>
            <a:br>
              <a:rPr lang="en-US" altLang="ja-JP" sz="2400" dirty="0">
                <a:latin typeface="Arial" charset="0"/>
                <a:ea typeface="MS PGothic" charset="0"/>
              </a:rPr>
            </a:br>
            <a:r>
              <a:rPr lang="en-US" altLang="ja-JP" sz="2400" b="1" dirty="0">
                <a:latin typeface="Arial" charset="0"/>
                <a:ea typeface="MS PGothic" charset="0"/>
              </a:rPr>
              <a:t>x </a:t>
            </a:r>
            <a:r>
              <a:rPr lang="en-US" altLang="ja-JP" sz="2400" b="1" dirty="0">
                <a:latin typeface="Arial" charset="0"/>
                <a:ea typeface="MS PGothic" charset="0"/>
                <a:sym typeface="Symbol" charset="0"/>
              </a:rPr>
              <a:t> S  </a:t>
            </a:r>
            <a:r>
              <a:rPr lang="en-US" altLang="ja-JP" sz="2400" b="1" baseline="-25000" dirty="0">
                <a:latin typeface="Arial" charset="0"/>
                <a:ea typeface="MS PGothic" charset="0"/>
                <a:sym typeface="Symbol" charset="0"/>
              </a:rPr>
              <a:t>S</a:t>
            </a:r>
            <a:r>
              <a:rPr lang="en-US" altLang="ja-JP" sz="2400" b="1" dirty="0">
                <a:latin typeface="Arial" charset="0"/>
                <a:ea typeface="MS PGothic" charset="0"/>
                <a:sym typeface="Symbol" charset="0"/>
              </a:rPr>
              <a:t>(x)</a:t>
            </a:r>
            <a:br>
              <a:rPr lang="en-US" altLang="ja-JP" sz="2400" b="1" dirty="0">
                <a:latin typeface="Arial" charset="0"/>
                <a:ea typeface="MS PGothic" charset="0"/>
                <a:sym typeface="Symbol" charset="0"/>
              </a:rPr>
            </a:br>
            <a:r>
              <a:rPr lang="en-US" altLang="ja-JP" sz="2400" dirty="0">
                <a:latin typeface="Arial" charset="0"/>
                <a:ea typeface="MS PGothic" charset="0"/>
                <a:sym typeface="Symbol" charset="0"/>
              </a:rPr>
              <a:t>This is just the definition of decidable.</a:t>
            </a:r>
          </a:p>
          <a:p>
            <a:endParaRPr lang="en-US" sz="2400" dirty="0">
              <a:latin typeface="Arial" charset="0"/>
              <a:ea typeface="MS PGothic" charset="0"/>
              <a:sym typeface="Symbol" charset="0"/>
            </a:endParaRPr>
          </a:p>
          <a:p>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a:t>
            </a:r>
            <a:r>
              <a:rPr lang="en-US" sz="2400" b="1" baseline="-25000" dirty="0">
                <a:latin typeface="Arial" charset="0"/>
                <a:ea typeface="MS PGothic" charset="0"/>
              </a:rPr>
              <a:t>S</a:t>
            </a:r>
            <a:r>
              <a:rPr lang="en-US" sz="2400" dirty="0">
                <a:latin typeface="Arial" charset="0"/>
                <a:ea typeface="MS PGothic" charset="0"/>
              </a:rPr>
              <a:t> where </a:t>
            </a:r>
            <a:br>
              <a:rPr lang="en-US" sz="2400" dirty="0">
                <a:latin typeface="Arial" charset="0"/>
                <a:ea typeface="MS PGothic" charset="0"/>
              </a:rPr>
            </a:br>
            <a:r>
              <a:rPr lang="en-US" sz="2400" dirty="0">
                <a:latin typeface="Arial" charset="0"/>
                <a:ea typeface="MS PGothic" charset="0"/>
              </a:rPr>
              <a:t> </a:t>
            </a:r>
            <a:r>
              <a:rPr lang="en-US" sz="2400" b="1" dirty="0">
                <a:latin typeface="Arial" charset="0"/>
                <a:ea typeface="MS PGothic" charset="0"/>
              </a:rPr>
              <a:t>x </a:t>
            </a:r>
            <a:r>
              <a:rPr lang="en-US" sz="2400" b="1" dirty="0">
                <a:latin typeface="Arial" charset="0"/>
                <a:ea typeface="MS PGothic" charset="0"/>
                <a:sym typeface="Symbol" charset="0"/>
              </a:rPr>
              <a:t> S  t 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a:t>
            </a:r>
            <a:br>
              <a:rPr lang="en-US" sz="2400" b="1" dirty="0">
                <a:latin typeface="Arial" charset="0"/>
                <a:ea typeface="MS PGothic" charset="0"/>
                <a:sym typeface="Symbol" charset="0"/>
              </a:rPr>
            </a:br>
            <a:r>
              <a:rPr lang="en-US" sz="2400" dirty="0">
                <a:latin typeface="Arial" charset="0"/>
                <a:ea typeface="MS PGothic" charset="0"/>
                <a:sym typeface="Symbol" charset="0"/>
              </a:rPr>
              <a:t>This is clear since, if </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index of a procedure that semi-decides </a:t>
            </a:r>
            <a:r>
              <a:rPr lang="en-US" sz="2400" b="1" dirty="0">
                <a:latin typeface="Arial" charset="0"/>
                <a:ea typeface="MS PGothic" charset="0"/>
                <a:sym typeface="Symbol" charset="0"/>
              </a:rPr>
              <a:t>S,</a:t>
            </a:r>
            <a:r>
              <a:rPr lang="en-US" sz="2400" dirty="0">
                <a:latin typeface="Arial" charset="0"/>
                <a:ea typeface="MS PGothic" charset="0"/>
                <a:sym typeface="Symbol" charset="0"/>
              </a:rPr>
              <a:t> then</a:t>
            </a:r>
            <a:br>
              <a:rPr lang="en-US" sz="2400" dirty="0">
                <a:latin typeface="Arial" charset="0"/>
                <a:ea typeface="MS PGothic" charset="0"/>
                <a:sym typeface="Symbol" charset="0"/>
              </a:rPr>
            </a:br>
            <a:r>
              <a:rPr lang="en-US" sz="2400" dirty="0">
                <a:latin typeface="Arial" charset="0"/>
                <a:ea typeface="MS PGothic" charset="0"/>
                <a:sym typeface="Symbol" charset="0"/>
              </a:rPr>
              <a:t> </a:t>
            </a:r>
            <a:r>
              <a:rPr lang="en-US" sz="2400" b="1" dirty="0">
                <a:latin typeface="Arial" charset="0"/>
                <a:ea typeface="MS PGothic" charset="0"/>
              </a:rPr>
              <a:t>x </a:t>
            </a:r>
            <a:r>
              <a:rPr lang="en-US" sz="2400" b="1" dirty="0">
                <a:latin typeface="Arial" charset="0"/>
                <a:ea typeface="MS PGothic" charset="0"/>
                <a:sym typeface="Symbol" charset="0"/>
              </a:rPr>
              <a:t> S  t STP(</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a:t>
            </a:r>
            <a:br>
              <a:rPr lang="en-US" sz="2400" b="1" dirty="0">
                <a:latin typeface="Arial" charset="0"/>
                <a:ea typeface="MS PGothic" charset="0"/>
                <a:sym typeface="Symbol" charset="0"/>
              </a:rPr>
            </a:br>
            <a:r>
              <a:rPr lang="en-US" sz="2400" dirty="0">
                <a:latin typeface="Arial" charset="0"/>
                <a:ea typeface="MS PGothic" charset="0"/>
                <a:sym typeface="Symbol" charset="0"/>
              </a:rPr>
              <a:t>So, </a:t>
            </a:r>
            <a:r>
              <a:rPr lang="en-US" sz="2400" b="1" dirty="0">
                <a:latin typeface="Arial" charset="0"/>
                <a:ea typeface="MS PGothic" charset="0"/>
                <a:sym typeface="Symbol" charset="0"/>
              </a:rPr>
              <a:t>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 =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 )</a:t>
            </a:r>
            <a:r>
              <a:rPr lang="en-US" sz="2400" dirty="0">
                <a:latin typeface="Arial" charset="0"/>
                <a:ea typeface="MS PGothic" charset="0"/>
                <a:sym typeface="Symbol" charset="0"/>
              </a:rPr>
              <a:t>, where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a:t>
            </a:r>
            <a:r>
              <a:rPr lang="en-US" sz="2400" b="1" dirty="0">
                <a:latin typeface="Arial" charset="0"/>
                <a:ea typeface="MS PGothic" charset="0"/>
                <a:sym typeface="Symbol" charset="0"/>
              </a:rPr>
              <a:t>STP</a:t>
            </a:r>
            <a:r>
              <a:rPr lang="en-US" sz="2400" dirty="0">
                <a:latin typeface="Arial" charset="0"/>
                <a:ea typeface="MS PGothic" charset="0"/>
                <a:sym typeface="Symbol" charset="0"/>
              </a:rPr>
              <a:t> function with its first argument fixed. </a:t>
            </a:r>
          </a:p>
        </p:txBody>
      </p:sp>
      <p:sp>
        <p:nvSpPr>
          <p:cNvPr id="2345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75FED7-651A-C049-80AA-A70EEB634A95}" type="datetime1">
              <a:rPr lang="en-US" smtClean="0"/>
              <a:t>11/27/18</a:t>
            </a:fld>
            <a:endParaRPr lang="en-US"/>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5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160B133-59D4-A54B-A341-1280F187F839}" type="slidenum">
              <a:rPr lang="en-US"/>
              <a:pPr/>
              <a:t>361</a:t>
            </a:fld>
            <a:endParaRPr lang="en-US"/>
          </a:p>
        </p:txBody>
      </p:sp>
      <p:sp>
        <p:nvSpPr>
          <p:cNvPr id="235524"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Quantification#2</a:t>
            </a:r>
          </a:p>
        </p:txBody>
      </p:sp>
      <p:sp>
        <p:nvSpPr>
          <p:cNvPr id="235525" name="Rectangle 3"/>
          <p:cNvSpPr>
            <a:spLocks noGrp="1" noChangeArrowheads="1"/>
          </p:cNvSpPr>
          <p:nvPr>
            <p:ph type="body" idx="1"/>
          </p:nvPr>
        </p:nvSpPr>
        <p:spPr>
          <a:xfrm>
            <a:off x="381000" y="1447800"/>
            <a:ext cx="8229600" cy="4525963"/>
          </a:xfrm>
        </p:spPr>
        <p:txBody>
          <a:bodyPr/>
          <a:lstStyle/>
          <a:p>
            <a:r>
              <a:rPr lang="en-US" sz="2200" b="1" dirty="0">
                <a:latin typeface="Arial" charset="0"/>
                <a:ea typeface="MS PGothic" charset="0"/>
              </a:rPr>
              <a:t>S</a:t>
            </a:r>
            <a:r>
              <a:rPr lang="en-US" sz="2200" dirty="0">
                <a:latin typeface="Arial" charset="0"/>
                <a:ea typeface="MS PGothic" charset="0"/>
              </a:rPr>
              <a:t> is re </a:t>
            </a:r>
            <a:r>
              <a:rPr lang="en-US" sz="2200" dirty="0" err="1">
                <a:latin typeface="Arial" charset="0"/>
                <a:ea typeface="MS PGothic" charset="0"/>
              </a:rPr>
              <a:t>iff</a:t>
            </a:r>
            <a:r>
              <a:rPr lang="en-US" sz="2200" dirty="0">
                <a:latin typeface="Arial" charset="0"/>
                <a:ea typeface="MS PGothic" charset="0"/>
              </a:rPr>
              <a:t> there exists an algorithm </a:t>
            </a:r>
            <a:r>
              <a:rPr lang="en-US" sz="2200" b="1" dirty="0">
                <a:latin typeface="Arial" charset="0"/>
                <a:ea typeface="MS PGothic" charset="0"/>
              </a:rPr>
              <a:t>A</a:t>
            </a:r>
            <a:r>
              <a:rPr lang="en-US" sz="2200" b="1" baseline="-25000" dirty="0">
                <a:latin typeface="Arial" charset="0"/>
                <a:ea typeface="MS PGothic" charset="0"/>
              </a:rPr>
              <a:t>S</a:t>
            </a:r>
            <a:r>
              <a:rPr lang="en-US" sz="2200" dirty="0">
                <a:latin typeface="Arial" charset="0"/>
                <a:ea typeface="MS PGothic" charset="0"/>
              </a:rPr>
              <a:t> such that</a:t>
            </a:r>
            <a:br>
              <a:rPr lang="en-US" sz="2200" dirty="0">
                <a:latin typeface="Arial" charset="0"/>
                <a:ea typeface="MS PGothic" charset="0"/>
              </a:rPr>
            </a:br>
            <a:r>
              <a:rPr lang="en-US" sz="2200" dirty="0">
                <a:latin typeface="Arial" charset="0"/>
                <a:ea typeface="MS PGothic" charset="0"/>
              </a:rPr>
              <a:t> </a:t>
            </a:r>
            <a:r>
              <a:rPr lang="en-US" sz="2200" b="1" dirty="0">
                <a:latin typeface="Arial" charset="0"/>
                <a:ea typeface="MS PGothic" charset="0"/>
              </a:rPr>
              <a:t>x </a:t>
            </a:r>
            <a:r>
              <a:rPr lang="en-US" sz="2200" b="1" dirty="0">
                <a:latin typeface="Arial" charset="0"/>
                <a:ea typeface="MS PGothic" charset="0"/>
                <a:sym typeface="Symbol" charset="0"/>
              </a:rPr>
              <a:t> S  t 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a:t>
            </a:r>
            <a:br>
              <a:rPr lang="en-US" sz="2200" b="1" dirty="0">
                <a:latin typeface="Arial" charset="0"/>
                <a:ea typeface="MS PGothic" charset="0"/>
                <a:sym typeface="Symbol" charset="0"/>
              </a:rPr>
            </a:br>
            <a:r>
              <a:rPr lang="en-US" sz="2200" dirty="0">
                <a:latin typeface="Arial" charset="0"/>
                <a:ea typeface="MS PGothic" charset="0"/>
                <a:sym typeface="Symbol" charset="0"/>
              </a:rPr>
              <a:t>This is clear since, if </a:t>
            </a:r>
            <a:r>
              <a:rPr lang="en-US" sz="2200" dirty="0" err="1">
                <a:latin typeface="Arial" charset="0"/>
                <a:ea typeface="MS PGothic" charset="0"/>
                <a:sym typeface="Symbol" charset="0"/>
              </a:rPr>
              <a:t>g</a:t>
            </a:r>
            <a:r>
              <a:rPr lang="en-US" sz="2200" baseline="-25000" dirty="0" err="1">
                <a:latin typeface="Arial" charset="0"/>
                <a:ea typeface="MS PGothic" charset="0"/>
                <a:sym typeface="Symbol" charset="0"/>
              </a:rPr>
              <a:t>S</a:t>
            </a:r>
            <a:r>
              <a:rPr lang="en-US" sz="2200" dirty="0">
                <a:latin typeface="Arial" charset="0"/>
                <a:ea typeface="MS PGothic" charset="0"/>
                <a:sym typeface="Symbol" charset="0"/>
              </a:rPr>
              <a:t> is the index of the procedure </a:t>
            </a:r>
            <a:r>
              <a:rPr lang="en-US" sz="2200" b="1" dirty="0">
                <a:latin typeface="Arial" charset="0"/>
                <a:ea typeface="MS PGothic" charset="0"/>
                <a:sym typeface="Symbol" charset="0"/>
              </a:rPr>
              <a:t></a:t>
            </a:r>
            <a:r>
              <a:rPr lang="en-US" sz="2200" b="1" baseline="-25000" dirty="0">
                <a:latin typeface="Arial" charset="0"/>
                <a:ea typeface="MS PGothic" charset="0"/>
                <a:sym typeface="Symbol" charset="0"/>
              </a:rPr>
              <a:t>S</a:t>
            </a:r>
            <a:r>
              <a:rPr lang="en-US" sz="2200" dirty="0">
                <a:latin typeface="Arial" charset="0"/>
                <a:ea typeface="MS PGothic" charset="0"/>
                <a:sym typeface="Symbol" charset="0"/>
              </a:rPr>
              <a:t> that semi-decides </a:t>
            </a:r>
            <a:r>
              <a:rPr lang="en-US" sz="2200" b="1" dirty="0">
                <a:latin typeface="Arial" charset="0"/>
                <a:ea typeface="MS PGothic" charset="0"/>
                <a:sym typeface="Symbol" charset="0"/>
              </a:rPr>
              <a:t>S</a:t>
            </a:r>
            <a:r>
              <a:rPr lang="en-US" sz="2200" dirty="0">
                <a:latin typeface="Arial" charset="0"/>
                <a:ea typeface="MS PGothic" charset="0"/>
                <a:sym typeface="Symbol" charset="0"/>
              </a:rPr>
              <a:t>, then</a:t>
            </a:r>
            <a:br>
              <a:rPr lang="en-US" sz="2200" dirty="0">
                <a:latin typeface="Arial" charset="0"/>
                <a:ea typeface="MS PGothic" charset="0"/>
                <a:sym typeface="Symbol" charset="0"/>
              </a:rPr>
            </a:br>
            <a:r>
              <a:rPr lang="en-US" sz="2200" dirty="0">
                <a:latin typeface="Arial" charset="0"/>
                <a:ea typeface="MS PGothic" charset="0"/>
                <a:sym typeface="Symbol" charset="0"/>
              </a:rPr>
              <a:t> </a:t>
            </a:r>
            <a:r>
              <a:rPr lang="en-US" sz="2200" b="1" dirty="0">
                <a:latin typeface="Arial" charset="0"/>
                <a:ea typeface="MS PGothic" charset="0"/>
              </a:rPr>
              <a:t>x </a:t>
            </a:r>
            <a:r>
              <a:rPr lang="en-US" sz="2200" b="1" dirty="0">
                <a:latin typeface="Arial" charset="0"/>
                <a:ea typeface="MS PGothic" charset="0"/>
                <a:sym typeface="Symbol" charset="0"/>
              </a:rPr>
              <a:t> S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a:t>
            </a:r>
            <a:br>
              <a:rPr lang="en-US" sz="2200" b="1" dirty="0">
                <a:latin typeface="Arial" charset="0"/>
                <a:ea typeface="MS PGothic" charset="0"/>
                <a:sym typeface="Symbol" charset="0"/>
              </a:rPr>
            </a:br>
            <a:r>
              <a:rPr lang="en-US" sz="2200" dirty="0">
                <a:latin typeface="Arial" charset="0"/>
                <a:ea typeface="MS PGothic" charset="0"/>
                <a:sym typeface="Symbol" charset="0"/>
              </a:rPr>
              <a:t>So, </a:t>
            </a:r>
            <a:r>
              <a:rPr lang="en-US" sz="2200" b="1" dirty="0">
                <a:latin typeface="Arial" charset="0"/>
                <a:ea typeface="MS PGothic" charset="0"/>
                <a:sym typeface="Symbol" charset="0"/>
              </a:rPr>
              <a:t>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 =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a:t>
            </a:r>
            <a:r>
              <a:rPr lang="en-US" sz="2200" dirty="0">
                <a:latin typeface="Arial" charset="0"/>
                <a:ea typeface="MS PGothic" charset="0"/>
                <a:sym typeface="Symbol" charset="0"/>
              </a:rPr>
              <a:t>, where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dirty="0">
                <a:latin typeface="Arial" charset="0"/>
                <a:ea typeface="MS PGothic" charset="0"/>
                <a:sym typeface="Symbol" charset="0"/>
              </a:rPr>
              <a:t> is the </a:t>
            </a:r>
            <a:r>
              <a:rPr lang="en-US" sz="2200" b="1" dirty="0">
                <a:latin typeface="Arial" charset="0"/>
                <a:ea typeface="MS PGothic" charset="0"/>
                <a:sym typeface="Symbol" charset="0"/>
              </a:rPr>
              <a:t>STP</a:t>
            </a:r>
            <a:r>
              <a:rPr lang="en-US" sz="2200" dirty="0">
                <a:latin typeface="Arial" charset="0"/>
                <a:ea typeface="MS PGothic" charset="0"/>
                <a:sym typeface="Symbol" charset="0"/>
              </a:rPr>
              <a:t> function with its first argument fixed. </a:t>
            </a:r>
          </a:p>
          <a:p>
            <a:r>
              <a:rPr lang="en-US" sz="2200" dirty="0">
                <a:latin typeface="Arial" charset="0"/>
                <a:ea typeface="MS PGothic" charset="0"/>
                <a:sym typeface="Symbol" charset="0"/>
              </a:rPr>
              <a:t>Note that this works even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(decidable). The important thing there is that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then it may be viewed in two normal forms, one with existential quantification and the other with universal quantification.</a:t>
            </a:r>
          </a:p>
          <a:p>
            <a:r>
              <a:rPr lang="en-US" sz="2200" dirty="0">
                <a:latin typeface="Arial" charset="0"/>
                <a:ea typeface="MS PGothic" charset="0"/>
                <a:sym typeface="Symbol" charset="0"/>
              </a:rPr>
              <a:t>The complement of an re set is </a:t>
            </a:r>
            <a:r>
              <a:rPr lang="en-US" sz="2200" b="1" dirty="0">
                <a:solidFill>
                  <a:srgbClr val="C00000"/>
                </a:solidFill>
                <a:latin typeface="Arial" charset="0"/>
                <a:ea typeface="MS PGothic" charset="0"/>
                <a:sym typeface="Symbol" charset="0"/>
              </a:rPr>
              <a:t>co-re</a:t>
            </a:r>
            <a:r>
              <a:rPr lang="en-US" sz="2200" dirty="0">
                <a:latin typeface="Arial" charset="0"/>
                <a:ea typeface="MS PGothic" charset="0"/>
                <a:sym typeface="Symbol" charset="0"/>
              </a:rPr>
              <a:t>. A set is recursive (decidable) </a:t>
            </a:r>
            <a:r>
              <a:rPr lang="en-US" sz="2200" dirty="0" err="1">
                <a:latin typeface="Arial" charset="0"/>
                <a:ea typeface="MS PGothic" charset="0"/>
                <a:sym typeface="Symbol" charset="0"/>
              </a:rPr>
              <a:t>iff</a:t>
            </a:r>
            <a:r>
              <a:rPr lang="en-US" sz="2200" dirty="0">
                <a:latin typeface="Arial" charset="0"/>
                <a:ea typeface="MS PGothic" charset="0"/>
                <a:sym typeface="Symbol" charset="0"/>
              </a:rPr>
              <a:t> it is both re and co-re.</a:t>
            </a:r>
          </a:p>
        </p:txBody>
      </p:sp>
      <p:sp>
        <p:nvSpPr>
          <p:cNvPr id="2355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0A59A9-2210-0745-911D-C563442899BE}" type="datetime1">
              <a:rPr lang="en-US" smtClean="0"/>
              <a:t>11/27/18</a:t>
            </a:fld>
            <a:endParaRPr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6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9DF829-02E9-5640-819A-61AE98F2925F}" type="slidenum">
              <a:rPr lang="en-US"/>
              <a:pPr/>
              <a:t>362</a:t>
            </a:fld>
            <a:endParaRPr lang="en-US"/>
          </a:p>
        </p:txBody>
      </p:sp>
      <p:sp>
        <p:nvSpPr>
          <p:cNvPr id="236548"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Quantification#3</a:t>
            </a:r>
          </a:p>
        </p:txBody>
      </p:sp>
      <p:sp>
        <p:nvSpPr>
          <p:cNvPr id="236549" name="Rectangle 3"/>
          <p:cNvSpPr>
            <a:spLocks noGrp="1" noChangeArrowheads="1"/>
          </p:cNvSpPr>
          <p:nvPr>
            <p:ph type="body" idx="1"/>
          </p:nvPr>
        </p:nvSpPr>
        <p:spPr/>
        <p:txBody>
          <a:bodyPr/>
          <a:lstStyle/>
          <a:p>
            <a:r>
              <a:rPr lang="en-US" sz="2800">
                <a:latin typeface="Arial" charset="0"/>
                <a:ea typeface="MS PGothic" charset="0"/>
              </a:rPr>
              <a:t>The </a:t>
            </a:r>
            <a:r>
              <a:rPr lang="en-US" sz="2800" b="1">
                <a:latin typeface="Arial" charset="0"/>
                <a:ea typeface="MS PGothic" charset="0"/>
              </a:rPr>
              <a:t>Uniform Halting Problem </a:t>
            </a:r>
            <a:r>
              <a:rPr lang="en-US" sz="2800">
                <a:latin typeface="Arial" charset="0"/>
                <a:ea typeface="MS PGothic" charset="0"/>
              </a:rPr>
              <a:t>was already shown to be non-re. It turns out its complement is also not re. In fact, we can (but won’t) show that </a:t>
            </a:r>
            <a:r>
              <a:rPr lang="en-US" sz="2800" b="1">
                <a:latin typeface="Arial" charset="0"/>
                <a:ea typeface="MS PGothic" charset="0"/>
              </a:rPr>
              <a:t>TOTAL</a:t>
            </a:r>
            <a:r>
              <a:rPr lang="en-US" sz="2800">
                <a:latin typeface="Arial" charset="0"/>
                <a:ea typeface="MS PGothic" charset="0"/>
              </a:rPr>
              <a:t> requires an alternation of quantifiers. Specifically,</a:t>
            </a:r>
            <a:br>
              <a:rPr lang="en-US" sz="2800">
                <a:latin typeface="Arial" charset="0"/>
                <a:ea typeface="MS PGothic" charset="0"/>
              </a:rPr>
            </a:br>
            <a:br>
              <a:rPr lang="en-US" sz="2800">
                <a:latin typeface="Arial" charset="0"/>
                <a:ea typeface="MS PGothic" charset="0"/>
              </a:rPr>
            </a:br>
            <a:r>
              <a:rPr lang="en-US" sz="2800" b="1">
                <a:latin typeface="Arial" charset="0"/>
                <a:ea typeface="MS PGothic" charset="0"/>
              </a:rPr>
              <a:t>f </a:t>
            </a:r>
            <a:r>
              <a:rPr lang="en-US" sz="2800" b="1">
                <a:latin typeface="Arial" charset="0"/>
                <a:ea typeface="MS PGothic" charset="0"/>
                <a:sym typeface="Symbol" charset="0"/>
              </a:rPr>
              <a:t> TOTAL  </a:t>
            </a:r>
            <a:r>
              <a:rPr lang="en-US" sz="2800" b="1" err="1">
                <a:latin typeface="Arial" charset="0"/>
                <a:ea typeface="MS PGothic" charset="0"/>
                <a:sym typeface="Symbol" charset="0"/>
              </a:rPr>
              <a:t>xt</a:t>
            </a:r>
            <a:r>
              <a:rPr lang="en-US" sz="2800" b="1">
                <a:latin typeface="Arial" charset="0"/>
                <a:ea typeface="MS PGothic" charset="0"/>
                <a:sym typeface="Symbol" charset="0"/>
              </a:rPr>
              <a:t> ( STP( f, x, t ) )</a:t>
            </a:r>
            <a:br>
              <a:rPr lang="en-US" sz="2800" b="1">
                <a:latin typeface="Arial" charset="0"/>
                <a:ea typeface="MS PGothic" charset="0"/>
                <a:sym typeface="Symbol" charset="0"/>
              </a:rPr>
            </a:br>
            <a:r>
              <a:rPr lang="en-US" sz="2800">
                <a:latin typeface="Arial" charset="0"/>
                <a:ea typeface="MS PGothic" charset="0"/>
                <a:sym typeface="Symbol" charset="0"/>
              </a:rPr>
              <a:t>and this is the minimum quantification we can use, given that the quantified predicate is recursive.</a:t>
            </a:r>
            <a:endParaRPr lang="en-US" sz="2800">
              <a:latin typeface="Arial" charset="0"/>
              <a:ea typeface="MS PGothic" charset="0"/>
            </a:endParaRPr>
          </a:p>
        </p:txBody>
      </p:sp>
      <p:sp>
        <p:nvSpPr>
          <p:cNvPr id="2365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2EFDC1-35CD-B841-9F5E-121DE5479C57}" type="datetime1">
              <a:rPr lang="en-US" smtClean="0"/>
              <a:t>11/27/18</a:t>
            </a:fld>
            <a:endParaRPr 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47800" y="1981200"/>
            <a:ext cx="33534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a:t>NonRE</a:t>
            </a:r>
            <a:r>
              <a:rPr lang="en-US" sz="3600" dirty="0"/>
              <a:t> = (NRNC ∪ Co-RE) - REC</a:t>
            </a:r>
          </a:p>
        </p:txBody>
      </p:sp>
      <p:sp>
        <p:nvSpPr>
          <p:cNvPr id="12" name="Oval 11"/>
          <p:cNvSpPr/>
          <p:nvPr/>
        </p:nvSpPr>
        <p:spPr bwMode="auto">
          <a:xfrm>
            <a:off x="1447801" y="2800350"/>
            <a:ext cx="1826860"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spTree>
    <p:extLst>
      <p:ext uri="{BB962C8B-B14F-4D97-AF65-F5344CB8AC3E}">
        <p14:creationId xmlns:p14="http://schemas.microsoft.com/office/powerpoint/2010/main" val="11473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10" grpId="0"/>
      <p:bldP spid="11" grpId="0"/>
      <p:bldP spid="12" grpId="0" animBg="1"/>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364</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864718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365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503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366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410330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367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a:t>
            </a:r>
            <a:r>
              <a:rPr lang="en-US" sz="2800">
                <a:ea typeface="ＭＳ Ｐゴシック" pitchFamily="-111" charset="-128"/>
                <a:cs typeface="ＭＳ Ｐゴシック" pitchFamily="-111" charset="-128"/>
              </a:rPr>
              <a:t>recursive non-empty set</a:t>
            </a:r>
            <a:r>
              <a:rPr lang="en-US" sz="2800" dirty="0">
                <a:ea typeface="ＭＳ Ｐゴシック" pitchFamily="-111" charset="-128"/>
                <a:cs typeface="ＭＳ Ｐゴシック" pitchFamily="-111" charset="-128"/>
              </a:rPr>
              <a: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51345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11/27/18</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368</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9</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 typeface="+mj-lt"/>
              <a:buAutoNum type="arabicPeriod"/>
            </a:pPr>
            <a:r>
              <a:rPr lang="en-US" altLang="ja-JP" sz="18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600" b="1" dirty="0" err="1">
                <a:solidFill>
                  <a:srgbClr val="CC3300"/>
                </a:solidFill>
                <a:ea typeface="ＭＳ Ｐゴシック" charset="0"/>
                <a:cs typeface="ＭＳ Ｐゴシック" charset="0"/>
              </a:rPr>
              <a:t>NonTrivial</a:t>
            </a:r>
            <a:r>
              <a:rPr lang="en-US" sz="1600" b="1" dirty="0">
                <a:solidFill>
                  <a:srgbClr val="CC3300"/>
                </a:solidFill>
                <a:ea typeface="ＭＳ Ｐゴシック" charset="0"/>
                <a:cs typeface="ＭＳ Ｐゴシック" charset="0"/>
              </a:rPr>
              <a:t> = { f | for some x, y, x ≠ y, f</a:t>
            </a:r>
            <a:r>
              <a:rPr lang="en-US" sz="1600" b="1" dirty="0">
                <a:solidFill>
                  <a:srgbClr val="FF0000"/>
                </a:solidFill>
                <a:ea typeface="ＭＳ Ｐゴシック" charset="0"/>
                <a:cs typeface="ＭＳ Ｐゴシック" charset="0"/>
              </a:rPr>
              <a:t>(x)</a:t>
            </a:r>
            <a:r>
              <a:rPr lang="en-US" sz="1600" b="1" dirty="0">
                <a:solidFill>
                  <a:srgbClr val="CC3300"/>
                </a:solidFill>
                <a:sym typeface="Symbol" charset="0"/>
              </a:rPr>
              <a:t></a:t>
            </a:r>
            <a:r>
              <a:rPr lang="en-US" sz="1600" b="1" dirty="0">
                <a:solidFill>
                  <a:srgbClr val="FF0000"/>
                </a:solidFill>
                <a:ea typeface="ＭＳ Ｐゴシック" pitchFamily="-111" charset="-128"/>
                <a:cs typeface="ＭＳ Ｐゴシック" pitchFamily="-111" charset="-128"/>
                <a:sym typeface="Symbol" pitchFamily="-111" charset="2"/>
              </a:rPr>
              <a:t> </a:t>
            </a:r>
            <a:r>
              <a:rPr lang="en-US" sz="1600" b="1" dirty="0">
                <a:solidFill>
                  <a:srgbClr val="FF0000"/>
                </a:solidFill>
                <a:ea typeface="ＭＳ Ｐゴシック" charset="0"/>
                <a:cs typeface="ＭＳ Ｐゴシック" charset="0"/>
              </a:rPr>
              <a:t>and f(y)</a:t>
            </a:r>
            <a:r>
              <a:rPr lang="en-US" sz="1600" b="1" dirty="0">
                <a:solidFill>
                  <a:srgbClr val="CC3300"/>
                </a:solidFill>
                <a:sym typeface="Symbol" charset="0"/>
              </a:rPr>
              <a:t></a:t>
            </a:r>
            <a:r>
              <a:rPr lang="en-US" sz="1600" b="1" dirty="0">
                <a:solidFill>
                  <a:srgbClr val="FF0000"/>
                </a:solidFill>
                <a:ea typeface="ＭＳ Ｐゴシック" charset="0"/>
                <a:cs typeface="ＭＳ Ｐゴシック" charset="0"/>
              </a:rPr>
              <a:t> </a:t>
            </a:r>
            <a:r>
              <a:rPr lang="en-US" sz="1600" b="1" dirty="0">
                <a:solidFill>
                  <a:srgbClr val="CC3300"/>
                </a:solidFill>
                <a:ea typeface="ＭＳ Ｐゴシック" charset="0"/>
                <a:cs typeface="ＭＳ Ｐゴシック" charset="0"/>
              </a:rPr>
              <a:t>and f(x) ≠ f(y) }</a:t>
            </a:r>
          </a:p>
          <a:p>
            <a:pPr marL="919163" lvl="1" indent="-454025">
              <a:buFontTx/>
              <a:buAutoNum type="alphaLcParenR"/>
              <a:defRPr/>
            </a:pPr>
            <a:r>
              <a:rPr lang="en-US" sz="1600" b="1" dirty="0" err="1">
                <a:solidFill>
                  <a:srgbClr val="CC3300"/>
                </a:solidFill>
                <a:ea typeface="ＭＳ Ｐゴシック" charset="0"/>
                <a:cs typeface="ＭＳ Ｐゴシック" charset="0"/>
              </a:rPr>
              <a:t>NoRepeats</a:t>
            </a:r>
            <a:r>
              <a:rPr lang="en-US" sz="1600" b="1" dirty="0">
                <a:solidFill>
                  <a:srgbClr val="CC3300"/>
                </a:solidFill>
                <a:ea typeface="ＭＳ Ｐゴシック" charset="0"/>
                <a:cs typeface="ＭＳ Ｐゴシック" charset="0"/>
              </a:rPr>
              <a:t> = { f | for all x, y, f</a:t>
            </a:r>
            <a:r>
              <a:rPr lang="en-US" sz="1600" b="1" dirty="0">
                <a:solidFill>
                  <a:srgbClr val="FF0000"/>
                </a:solidFill>
                <a:ea typeface="ＭＳ Ｐゴシック" charset="0"/>
                <a:cs typeface="ＭＳ Ｐゴシック" charset="0"/>
              </a:rPr>
              <a:t>(x)</a:t>
            </a:r>
            <a:r>
              <a:rPr lang="en-US" sz="1600" b="1" dirty="0">
                <a:solidFill>
                  <a:srgbClr val="CC3300"/>
                </a:solidFill>
                <a:sym typeface="Symbol" charset="0"/>
              </a:rPr>
              <a:t></a:t>
            </a:r>
            <a:r>
              <a:rPr lang="en-US" sz="1600" b="1" dirty="0">
                <a:solidFill>
                  <a:srgbClr val="FF0000"/>
                </a:solidFill>
                <a:ea typeface="ＭＳ Ｐゴシック" pitchFamily="-111" charset="-128"/>
                <a:cs typeface="ＭＳ Ｐゴシック" pitchFamily="-111" charset="-128"/>
                <a:sym typeface="Symbol" pitchFamily="-111" charset="2"/>
              </a:rPr>
              <a:t> </a:t>
            </a:r>
            <a:r>
              <a:rPr lang="en-US" sz="1600" b="1" dirty="0">
                <a:solidFill>
                  <a:srgbClr val="FF0000"/>
                </a:solidFill>
                <a:ea typeface="ＭＳ Ｐゴシック" charset="0"/>
                <a:cs typeface="ＭＳ Ｐゴシック" charset="0"/>
              </a:rPr>
              <a:t>and f(y)</a:t>
            </a:r>
            <a:r>
              <a:rPr lang="en-US" sz="1600" b="1" dirty="0">
                <a:solidFill>
                  <a:srgbClr val="CC3300"/>
                </a:solidFill>
                <a:sym typeface="Symbol" charset="0"/>
              </a:rPr>
              <a:t>,</a:t>
            </a:r>
            <a:r>
              <a:rPr lang="en-US" sz="1600" b="1" dirty="0">
                <a:solidFill>
                  <a:srgbClr val="FF0000"/>
                </a:solidFill>
                <a:ea typeface="ＭＳ Ｐゴシック" charset="0"/>
                <a:cs typeface="ＭＳ Ｐゴシック" charset="0"/>
              </a:rPr>
              <a:t> </a:t>
            </a:r>
            <a:r>
              <a:rPr lang="en-US" sz="1600" b="1" dirty="0">
                <a:solidFill>
                  <a:srgbClr val="CC3300"/>
                </a:solidFill>
                <a:ea typeface="ＭＳ Ｐゴシック" charset="0"/>
                <a:cs typeface="ＭＳ Ｐゴシック" charset="0"/>
              </a:rPr>
              <a:t>and x ≠ y ⇒ f(x) ≠ f(y) }</a:t>
            </a:r>
            <a:endParaRPr lang="en-US" sz="1600" dirty="0"/>
          </a:p>
          <a:p>
            <a:pPr marL="919163" lvl="1" indent="-454025">
              <a:buFontTx/>
              <a:buAutoNum type="alphaLcParenR"/>
              <a:defRPr/>
            </a:pPr>
            <a:r>
              <a:rPr lang="en-US" sz="1600" b="1" dirty="0">
                <a:solidFill>
                  <a:srgbClr val="CC3300"/>
                </a:solidFill>
                <a:ea typeface="ＭＳ Ｐゴシック" charset="0"/>
              </a:rPr>
              <a:t>FIN = { f | domain(f) is finite }</a:t>
            </a:r>
          </a:p>
          <a:p>
            <a:pPr marL="465138" indent="-400050">
              <a:buFontTx/>
              <a:buAutoNum type="arabicPeriod"/>
              <a:defRPr/>
            </a:pPr>
            <a:r>
              <a:rPr lang="en-US" sz="1800" dirty="0"/>
              <a:t>Let set </a:t>
            </a:r>
            <a:r>
              <a:rPr lang="en-US" sz="1800" b="1" dirty="0"/>
              <a:t>A</a:t>
            </a:r>
            <a:r>
              <a:rPr lang="en-US" sz="1800" dirty="0"/>
              <a:t> be non-empty recursive, and let </a:t>
            </a:r>
            <a:r>
              <a:rPr lang="en-US" sz="1800" b="1" dirty="0"/>
              <a:t>B</a:t>
            </a:r>
            <a:r>
              <a:rPr lang="en-US" sz="1800" dirty="0"/>
              <a:t> be re non-recursive.</a:t>
            </a:r>
            <a:br>
              <a:rPr lang="en-US" sz="1800" dirty="0"/>
            </a:br>
            <a:r>
              <a:rPr lang="en-US" sz="1800" dirty="0"/>
              <a:t>Consider </a:t>
            </a:r>
            <a:r>
              <a:rPr lang="en-US" sz="1800" b="1" dirty="0"/>
              <a:t>C = { z | z = x * y, </a:t>
            </a:r>
            <a:r>
              <a:rPr lang="en-US" sz="1800" dirty="0"/>
              <a:t>where</a:t>
            </a:r>
            <a:r>
              <a:rPr lang="en-US" sz="1800" b="1" dirty="0"/>
              <a:t> x </a:t>
            </a:r>
            <a:r>
              <a:rPr lang="en-US" sz="1800" b="1" dirty="0">
                <a:sym typeface="Symbol" pitchFamily="2" charset="2"/>
              </a:rPr>
              <a:t></a:t>
            </a:r>
            <a:r>
              <a:rPr lang="en-US" sz="1800" b="1" dirty="0"/>
              <a:t> A </a:t>
            </a:r>
            <a:r>
              <a:rPr lang="en-US" sz="1800" dirty="0"/>
              <a:t>and</a:t>
            </a:r>
            <a:r>
              <a:rPr lang="en-US" sz="1800" b="1" dirty="0"/>
              <a:t> y </a:t>
            </a:r>
            <a:r>
              <a:rPr lang="en-US" sz="1800" b="1" dirty="0">
                <a:sym typeface="Symbol" pitchFamily="2" charset="2"/>
              </a:rPr>
              <a:t></a:t>
            </a:r>
            <a:r>
              <a:rPr lang="en-US" sz="1800" b="1" dirty="0"/>
              <a:t> B }</a:t>
            </a:r>
            <a:r>
              <a:rPr lang="en-US" sz="1800" dirty="0"/>
              <a:t>. </a:t>
            </a:r>
            <a:r>
              <a:rPr lang="en-US" sz="1800" b="1" dirty="0">
                <a:solidFill>
                  <a:srgbClr val="FF0000"/>
                </a:solidFill>
              </a:rPr>
              <a:t>. </a:t>
            </a:r>
            <a:r>
              <a:rPr lang="en-US" sz="1800" dirty="0"/>
              <a:t>For (a)-(c), either show sets </a:t>
            </a:r>
            <a:r>
              <a:rPr lang="en-US" sz="1800" b="1" dirty="0"/>
              <a:t>A</a:t>
            </a:r>
            <a:r>
              <a:rPr lang="en-US" sz="1800" dirty="0"/>
              <a:t> and </a:t>
            </a:r>
            <a:r>
              <a:rPr lang="en-US" sz="1800" b="1" dirty="0"/>
              <a:t>B</a:t>
            </a:r>
            <a:r>
              <a:rPr lang="en-US" sz="1800" dirty="0"/>
              <a:t> with the specified property or demonstrate that this property cannot hold. </a:t>
            </a:r>
          </a:p>
          <a:p>
            <a:pPr marL="914400" lvl="1" indent="-457200">
              <a:buFont typeface="+mj-lt"/>
              <a:buAutoNum type="alphaLcParenR"/>
            </a:pPr>
            <a:r>
              <a:rPr lang="en-US" sz="1600" b="1" dirty="0"/>
              <a:t>Can C be recursive? </a:t>
            </a:r>
          </a:p>
          <a:p>
            <a:pPr marL="914400" lvl="1" indent="-457200">
              <a:buFont typeface="+mj-lt"/>
              <a:buAutoNum type="alphaLcParenR"/>
            </a:pPr>
            <a:r>
              <a:rPr lang="en-US" sz="1600" b="1" dirty="0"/>
              <a:t>Can C be re non-recursive (undecidable)? </a:t>
            </a:r>
          </a:p>
          <a:p>
            <a:pPr marL="914400" lvl="1" indent="-457200">
              <a:buFont typeface="+mj-lt"/>
              <a:buAutoNum type="alphaLcParenR"/>
            </a:pPr>
            <a:r>
              <a:rPr lang="en-US" sz="1600" b="1" dirty="0"/>
              <a:t>Can C be non-re? </a:t>
            </a:r>
          </a:p>
          <a:p>
            <a:pPr marL="57150" indent="0">
              <a:buNone/>
            </a:pPr>
            <a:endParaRPr lang="en-US" sz="2000" b="1" dirty="0">
              <a:solidFill>
                <a:srgbClr val="CC3300"/>
              </a:solidFill>
              <a:ea typeface="ＭＳ Ｐゴシック" charset="0"/>
              <a:cs typeface="ＭＳ Ｐゴシック" charset="0"/>
            </a:endParaRPr>
          </a:p>
          <a:p>
            <a:pPr marL="57150" indent="0">
              <a:buNone/>
            </a:pPr>
            <a:r>
              <a:rPr lang="en-US" sz="2000" b="1" dirty="0">
                <a:solidFill>
                  <a:srgbClr val="CC3300"/>
                </a:solidFill>
                <a:ea typeface="ＭＳ Ｐゴシック" charset="0"/>
                <a:cs typeface="ＭＳ Ｐゴシック" charset="0"/>
              </a:rPr>
              <a:t>Due: Thursday, 11/20, 11:59PM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91702915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solidFill>
                  <a:srgbClr val="009900"/>
                </a:solidFill>
              </a:rPr>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04519"/>
            <a:ext cx="8001000" cy="5081932"/>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1066800"/>
            <a:ext cx="7289800" cy="4578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60680" y="1183339"/>
            <a:ext cx="4005219" cy="646331"/>
          </a:xfrm>
          <a:prstGeom prst="rect">
            <a:avLst/>
          </a:prstGeom>
          <a:noFill/>
        </p:spPr>
        <p:txBody>
          <a:bodyPr wrap="square" rtlCol="0">
            <a:spAutoFit/>
          </a:bodyPr>
          <a:lstStyle/>
          <a:p>
            <a:pPr algn="ctr"/>
            <a:r>
              <a:rPr lang="en-US" b="1" dirty="0"/>
              <a:t>AUTOMATA </a:t>
            </a:r>
          </a:p>
          <a:p>
            <a:pPr algn="ctr"/>
            <a:r>
              <a:rPr lang="en-US" b="1" dirty="0"/>
              <a:t>Recognizers that use State &amp; Tape</a:t>
            </a:r>
          </a:p>
        </p:txBody>
      </p:sp>
      <p:sp>
        <p:nvSpPr>
          <p:cNvPr id="13" name="TextBox 12"/>
          <p:cNvSpPr txBox="1"/>
          <p:nvPr/>
        </p:nvSpPr>
        <p:spPr>
          <a:xfrm>
            <a:off x="2362200" y="1828800"/>
            <a:ext cx="4368799" cy="415498"/>
          </a:xfrm>
          <a:prstGeom prst="rect">
            <a:avLst/>
          </a:prstGeom>
          <a:noFill/>
        </p:spPr>
        <p:txBody>
          <a:bodyPr wrap="square" rtlCol="0">
            <a:spAutoFit/>
          </a:bodyPr>
          <a:lstStyle/>
          <a:p>
            <a:pPr algn="ctr"/>
            <a:r>
              <a:rPr lang="en-US" sz="2100" b="1" dirty="0"/>
              <a:t>Turing Machines (DTM = NDTM)</a:t>
            </a:r>
          </a:p>
        </p:txBody>
      </p:sp>
      <p:sp>
        <p:nvSpPr>
          <p:cNvPr id="16" name="Oval 15"/>
          <p:cNvSpPr/>
          <p:nvPr/>
        </p:nvSpPr>
        <p:spPr>
          <a:xfrm>
            <a:off x="1536700" y="2366553"/>
            <a:ext cx="5676899" cy="32696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60680" y="2770510"/>
            <a:ext cx="3535320" cy="415498"/>
          </a:xfrm>
          <a:prstGeom prst="rect">
            <a:avLst/>
          </a:prstGeom>
          <a:noFill/>
        </p:spPr>
        <p:txBody>
          <a:bodyPr wrap="square" rtlCol="0">
            <a:spAutoFit/>
          </a:bodyPr>
          <a:lstStyle/>
          <a:p>
            <a:pPr algn="ctr"/>
            <a:r>
              <a:rPr lang="en-US" sz="2100" b="1"/>
              <a:t>LBAs (DLBAs = NDLBAs)</a:t>
            </a:r>
            <a:endParaRPr lang="en-US" sz="2100" b="1" dirty="0"/>
          </a:p>
        </p:txBody>
      </p:sp>
      <p:sp>
        <p:nvSpPr>
          <p:cNvPr id="18" name="Oval 17"/>
          <p:cNvSpPr/>
          <p:nvPr/>
        </p:nvSpPr>
        <p:spPr>
          <a:xfrm>
            <a:off x="2197101" y="3162926"/>
            <a:ext cx="4368799" cy="24733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62300" y="3267781"/>
            <a:ext cx="2552701" cy="415498"/>
          </a:xfrm>
          <a:prstGeom prst="rect">
            <a:avLst/>
          </a:prstGeom>
          <a:noFill/>
        </p:spPr>
        <p:txBody>
          <a:bodyPr wrap="square" rtlCol="0">
            <a:spAutoFit/>
          </a:bodyPr>
          <a:lstStyle/>
          <a:p>
            <a:pPr algn="ctr"/>
            <a:r>
              <a:rPr lang="en-US" sz="2100" b="1" dirty="0"/>
              <a:t>NPDAs</a:t>
            </a:r>
            <a:endParaRPr lang="en-US" sz="1650" b="1" dirty="0"/>
          </a:p>
        </p:txBody>
      </p:sp>
      <p:sp>
        <p:nvSpPr>
          <p:cNvPr id="23" name="Oval 22"/>
          <p:cNvSpPr/>
          <p:nvPr/>
        </p:nvSpPr>
        <p:spPr>
          <a:xfrm>
            <a:off x="2489200" y="3634797"/>
            <a:ext cx="3797300" cy="1984765"/>
          </a:xfrm>
          <a:prstGeom prst="ellipse">
            <a:avLst/>
          </a:prstGeom>
          <a:solidFill>
            <a:schemeClr val="accent1">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62300" y="4249190"/>
            <a:ext cx="2336800" cy="137037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DFAs = NDFAs</a:t>
            </a:r>
          </a:p>
        </p:txBody>
      </p:sp>
      <p:sp>
        <p:nvSpPr>
          <p:cNvPr id="24" name="TextBox 23"/>
          <p:cNvSpPr txBox="1"/>
          <p:nvPr/>
        </p:nvSpPr>
        <p:spPr>
          <a:xfrm>
            <a:off x="3187698" y="3795167"/>
            <a:ext cx="2463800" cy="415498"/>
          </a:xfrm>
          <a:prstGeom prst="rect">
            <a:avLst/>
          </a:prstGeom>
          <a:noFill/>
        </p:spPr>
        <p:txBody>
          <a:bodyPr wrap="square" rtlCol="0">
            <a:spAutoFit/>
          </a:bodyPr>
          <a:lstStyle/>
          <a:p>
            <a:pPr algn="ctr"/>
            <a:r>
              <a:rPr lang="en-US" sz="2100" b="1" dirty="0"/>
              <a:t>DPDAs</a:t>
            </a:r>
          </a:p>
        </p:txBody>
      </p:sp>
      <p:sp>
        <p:nvSpPr>
          <p:cNvPr id="25" name="TextBox 24"/>
          <p:cNvSpPr txBox="1"/>
          <p:nvPr/>
        </p:nvSpPr>
        <p:spPr>
          <a:xfrm>
            <a:off x="1454148" y="250520"/>
            <a:ext cx="5842001" cy="553998"/>
          </a:xfrm>
          <a:prstGeom prst="rect">
            <a:avLst/>
          </a:prstGeom>
          <a:noFill/>
        </p:spPr>
        <p:txBody>
          <a:bodyPr wrap="square" rtlCol="0">
            <a:spAutoFit/>
          </a:bodyPr>
          <a:lstStyle/>
          <a:p>
            <a:pPr algn="ctr"/>
            <a:r>
              <a:rPr lang="en-US" sz="3000" b="1" dirty="0"/>
              <a:t>MODELS OF COMPUTATION</a:t>
            </a:r>
          </a:p>
        </p:txBody>
      </p:sp>
      <p:sp>
        <p:nvSpPr>
          <p:cNvPr id="2" name="TextBox 1"/>
          <p:cNvSpPr txBox="1"/>
          <p:nvPr/>
        </p:nvSpPr>
        <p:spPr>
          <a:xfrm>
            <a:off x="1143000" y="6096000"/>
            <a:ext cx="6858000" cy="369332"/>
          </a:xfrm>
          <a:prstGeom prst="rect">
            <a:avLst/>
          </a:prstGeom>
          <a:noFill/>
        </p:spPr>
        <p:txBody>
          <a:bodyPr wrap="square" rtlCol="0">
            <a:spAutoFit/>
          </a:bodyPr>
          <a:lstStyle/>
          <a:p>
            <a:pPr algn="ctr"/>
            <a:r>
              <a:rPr lang="en-US" b="1" dirty="0"/>
              <a:t>Of these models, only TMs can do general computation</a:t>
            </a:r>
          </a:p>
        </p:txBody>
      </p:sp>
    </p:spTree>
    <p:extLst>
      <p:ext uri="{BB962C8B-B14F-4D97-AF65-F5344CB8AC3E}">
        <p14:creationId xmlns:p14="http://schemas.microsoft.com/office/powerpoint/2010/main" val="6914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2" grpId="0" animBg="1"/>
      <p:bldP spid="24" grpId="0"/>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370</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Post based on earlier work by Axel </a:t>
            </a:r>
            <a:r>
              <a:rPr lang="en-US" dirty="0" err="1">
                <a:ea typeface="ＭＳ Ｐゴシック" pitchFamily="-111" charset="-128"/>
                <a:cs typeface="ＭＳ Ｐゴシック" pitchFamily="-111" charset="-128"/>
              </a:rPr>
              <a:t>Thue</a:t>
            </a:r>
            <a:endParaRPr lang="en-US" dirty="0">
              <a:ea typeface="ＭＳ Ｐゴシック" pitchFamily="-111" charset="-128"/>
              <a:cs typeface="ＭＳ Ｐゴシック" pitchFamily="-111" charset="-128"/>
            </a:endParaRPr>
          </a:p>
          <a:p>
            <a:pPr eaLnBrk="1" hangingPunct="1">
              <a:lnSpc>
                <a:spcPct val="90000"/>
              </a:lnSpc>
            </a:pPr>
            <a:r>
              <a:rPr lang="en-US" dirty="0">
                <a:ea typeface="ＭＳ Ｐゴシック" pitchFamily="-111" charset="-128"/>
                <a:cs typeface="ＭＳ Ｐゴシック" pitchFamily="-111" charset="-128"/>
              </a:rPr>
              <a:t>S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rules of form </a:t>
            </a:r>
            <a:br>
              <a:rPr lang="en-US" dirty="0">
                <a:ea typeface="ＭＳ Ｐゴシック" pitchFamily="-111" charset="-128"/>
                <a:cs typeface="ＭＳ Ｐゴシック" pitchFamily="-111" charset="-128"/>
              </a:rPr>
            </a:b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DDA56981-FA18-9E46-8055-C58F6B33558F}"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41722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371</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 being the scanned symbol.</a:t>
            </a:r>
          </a:p>
          <a:p>
            <a:pPr eaLnBrk="1" hangingPunct="1">
              <a:lnSpc>
                <a:spcPct val="80000"/>
              </a:lnSpc>
            </a:pPr>
            <a:r>
              <a:rPr lang="en-US" sz="2800" dirty="0">
                <a:ea typeface="ＭＳ Ｐゴシック" pitchFamily="-111" charset="-128"/>
                <a:cs typeface="ＭＳ Ｐゴシック" pitchFamily="-111" charset="-128"/>
              </a:rPr>
              <a:t>The tuple q a b s leads to </a:t>
            </a:r>
            <a:br>
              <a:rPr lang="en-US" sz="2800" dirty="0">
                <a:ea typeface="ＭＳ Ｐゴシック" pitchFamily="-111" charset="-128"/>
                <a:cs typeface="ＭＳ Ｐゴシック" pitchFamily="-111" charset="-128"/>
              </a:rPr>
            </a:br>
            <a:r>
              <a:rPr lang="en-US" sz="2800" dirty="0" err="1">
                <a:ea typeface="ＭＳ Ｐゴシック" pitchFamily="-111" charset="-128"/>
                <a:cs typeface="ＭＳ Ｐゴシック" pitchFamily="-111" charset="-128"/>
              </a:rPr>
              <a:t>qa</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 </a:t>
            </a:r>
            <a:r>
              <a:rPr lang="en-US" sz="2800" dirty="0" err="1">
                <a:ea typeface="ＭＳ Ｐゴシック" pitchFamily="-111" charset="-128"/>
                <a:cs typeface="ＭＳ Ｐゴシック" pitchFamily="-111" charset="-128"/>
              </a:rPr>
              <a:t>sb</a:t>
            </a:r>
            <a:endParaRPr lang="en-US" sz="28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AE58AE12-8D86-5841-A01E-0507848FF6B7}"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851870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372</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Details of Halt(TM) </a:t>
            </a:r>
            <a:r>
              <a:rPr lang="en-US">
                <a:solidFill>
                  <a:srgbClr val="009900"/>
                </a:solidFill>
                <a:ea typeface="ＭＳ Ｐゴシック" pitchFamily="-111" charset="-128"/>
                <a:cs typeface="ＭＳ Ｐゴシック" pitchFamily="-111" charset="-128"/>
                <a:sym typeface="Symbol" pitchFamily="-111" charset="2"/>
              </a:rPr>
              <a:t> Word(ST)</a:t>
            </a:r>
            <a:endParaRPr lang="en-US">
              <a:solidFill>
                <a:srgbClr val="0099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a:ea typeface="ＭＳ Ｐゴシック" pitchFamily="-111" charset="-128"/>
                <a:cs typeface="ＭＳ Ｐゴシック" pitchFamily="-111" charset="-128"/>
              </a:rPr>
              <a:t>Let M = (Q, {0,1}, T), T is Turing table.</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qabs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 </a:t>
            </a:r>
            <a:r>
              <a:rPr lang="en-US" sz="2000" err="1">
                <a:ea typeface="ＭＳ Ｐゴシック" pitchFamily="-111" charset="-128"/>
                <a:cs typeface="ＭＳ Ｐゴシック" pitchFamily="-111" charset="-128"/>
                <a:sym typeface="Symbol" pitchFamily="-111" charset="2"/>
              </a:rPr>
              <a:t>qa</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sb</a:t>
            </a:r>
            <a:endParaRPr lang="en-US" sz="2000">
              <a:ea typeface="ＭＳ Ｐゴシック" pitchFamily="-111" charset="-128"/>
              <a:cs typeface="ＭＳ Ｐゴシック" pitchFamily="-111" charset="-128"/>
              <a:sym typeface="Symbol" pitchFamily="-111" charset="2"/>
            </a:endParaRP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qaRs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a:sym typeface="Symbol" pitchFamily="-111" charset="2"/>
              </a:rPr>
              <a:t>q1b </a:t>
            </a:r>
            <a:r>
              <a:rPr lang="en-US" sz="1600" err="1">
                <a:sym typeface="Symbol" pitchFamily="-111" charset="2"/>
              </a:rPr>
              <a:t></a:t>
            </a:r>
            <a:r>
              <a:rPr lang="en-US" sz="1600">
                <a:sym typeface="Symbol" pitchFamily="-111" charset="2"/>
              </a:rPr>
              <a:t> 1sb 		a=1, b{0,1}</a:t>
            </a:r>
          </a:p>
          <a:p>
            <a:pPr lvl="1" eaLnBrk="1" hangingPunct="1">
              <a:lnSpc>
                <a:spcPct val="90000"/>
              </a:lnSpc>
            </a:pPr>
            <a:r>
              <a:rPr lang="en-US" sz="1600">
                <a:sym typeface="Symbol" pitchFamily="-111" charset="2"/>
              </a:rPr>
              <a:t>q1h </a:t>
            </a:r>
            <a:r>
              <a:rPr lang="en-US" sz="1600" err="1">
                <a:sym typeface="Symbol" pitchFamily="-111" charset="2"/>
              </a:rPr>
              <a:t></a:t>
            </a:r>
            <a:r>
              <a:rPr lang="en-US" sz="1600">
                <a:sym typeface="Symbol" pitchFamily="-111" charset="2"/>
              </a:rPr>
              <a:t> 1s0h	a=1</a:t>
            </a:r>
          </a:p>
          <a:p>
            <a:pPr lvl="1" eaLnBrk="1" hangingPunct="1">
              <a:lnSpc>
                <a:spcPct val="90000"/>
              </a:lnSpc>
            </a:pPr>
            <a:r>
              <a:rPr lang="en-US" sz="1600">
                <a:sym typeface="Symbol" pitchFamily="-111" charset="2"/>
              </a:rPr>
              <a:t>cq0b </a:t>
            </a:r>
            <a:r>
              <a:rPr lang="en-US" sz="1600" err="1">
                <a:sym typeface="Symbol" pitchFamily="-111" charset="2"/>
              </a:rPr>
              <a:t></a:t>
            </a:r>
            <a:r>
              <a:rPr lang="en-US" sz="1600">
                <a:sym typeface="Symbol" pitchFamily="-111" charset="2"/>
              </a:rPr>
              <a:t> c0sb 	a=0, b,c{0,1}</a:t>
            </a:r>
          </a:p>
          <a:p>
            <a:pPr lvl="1" eaLnBrk="1" hangingPunct="1">
              <a:lnSpc>
                <a:spcPct val="90000"/>
              </a:lnSpc>
            </a:pPr>
            <a:r>
              <a:rPr lang="en-US" sz="1600">
                <a:sym typeface="Symbol" pitchFamily="-111" charset="2"/>
              </a:rPr>
              <a:t>hq0b </a:t>
            </a:r>
            <a:r>
              <a:rPr lang="en-US" sz="1600" err="1">
                <a:sym typeface="Symbol" pitchFamily="-111" charset="2"/>
              </a:rPr>
              <a:t></a:t>
            </a:r>
            <a:r>
              <a:rPr lang="en-US" sz="1600">
                <a:sym typeface="Symbol" pitchFamily="-111" charset="2"/>
              </a:rPr>
              <a:t> </a:t>
            </a:r>
            <a:r>
              <a:rPr lang="en-US" sz="1600" err="1">
                <a:sym typeface="Symbol" pitchFamily="-111" charset="2"/>
              </a:rPr>
              <a:t>hsb</a:t>
            </a:r>
            <a:r>
              <a:rPr lang="en-US" sz="1600">
                <a:sym typeface="Symbol" pitchFamily="-111" charset="2"/>
              </a:rPr>
              <a:t> 	a=0, b{0,1}</a:t>
            </a:r>
          </a:p>
          <a:p>
            <a:pPr lvl="1" eaLnBrk="1" hangingPunct="1">
              <a:lnSpc>
                <a:spcPct val="90000"/>
              </a:lnSpc>
            </a:pPr>
            <a:r>
              <a:rPr lang="en-US" sz="1600">
                <a:sym typeface="Symbol" pitchFamily="-111" charset="2"/>
              </a:rPr>
              <a:t>cq0h </a:t>
            </a:r>
            <a:r>
              <a:rPr lang="en-US" sz="1600" err="1">
                <a:sym typeface="Symbol" pitchFamily="-111" charset="2"/>
              </a:rPr>
              <a:t></a:t>
            </a:r>
            <a:r>
              <a:rPr lang="en-US" sz="1600">
                <a:sym typeface="Symbol" pitchFamily="-111" charset="2"/>
              </a:rPr>
              <a:t> c0s0h 	a=0, c{0,1}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qaLs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err="1">
                <a:sym typeface="Symbol" pitchFamily="-111" charset="2"/>
              </a:rPr>
              <a:t>bqac</a:t>
            </a:r>
            <a:r>
              <a:rPr lang="en-US" sz="1600">
                <a:sym typeface="Symbol" pitchFamily="-111" charset="2"/>
              </a:rPr>
              <a:t> </a:t>
            </a:r>
            <a:r>
              <a:rPr lang="en-US" sz="1600" err="1">
                <a:sym typeface="Symbol" pitchFamily="-111" charset="2"/>
              </a:rPr>
              <a:t></a:t>
            </a:r>
            <a:r>
              <a:rPr lang="en-US" sz="1600">
                <a:sym typeface="Symbol" pitchFamily="-111" charset="2"/>
              </a:rPr>
              <a:t> </a:t>
            </a:r>
            <a:r>
              <a:rPr lang="en-US" sz="1600" err="1">
                <a:sym typeface="Symbol" pitchFamily="-111" charset="2"/>
              </a:rPr>
              <a:t>sbac</a:t>
            </a:r>
            <a:r>
              <a:rPr lang="en-US" sz="1600">
                <a:sym typeface="Symbol" pitchFamily="-111" charset="2"/>
              </a:rPr>
              <a:t> 	a,b,c{0,1}</a:t>
            </a:r>
          </a:p>
          <a:p>
            <a:pPr lvl="1" eaLnBrk="1" hangingPunct="1">
              <a:lnSpc>
                <a:spcPct val="90000"/>
              </a:lnSpc>
            </a:pPr>
            <a:r>
              <a:rPr lang="en-US" sz="1600" err="1">
                <a:sym typeface="Symbol" pitchFamily="-111" charset="2"/>
              </a:rPr>
              <a:t>hqac</a:t>
            </a:r>
            <a:r>
              <a:rPr lang="en-US" sz="1600">
                <a:sym typeface="Symbol" pitchFamily="-111" charset="2"/>
              </a:rPr>
              <a:t> </a:t>
            </a:r>
            <a:r>
              <a:rPr lang="en-US" sz="1600" err="1">
                <a:sym typeface="Symbol" pitchFamily="-111" charset="2"/>
              </a:rPr>
              <a:t></a:t>
            </a:r>
            <a:r>
              <a:rPr lang="en-US" sz="1600">
                <a:sym typeface="Symbol" pitchFamily="-111" charset="2"/>
              </a:rPr>
              <a:t> hs0ac	a,c{0,1}</a:t>
            </a:r>
          </a:p>
          <a:p>
            <a:pPr lvl="1" eaLnBrk="1" hangingPunct="1">
              <a:lnSpc>
                <a:spcPct val="90000"/>
              </a:lnSpc>
            </a:pPr>
            <a:r>
              <a:rPr lang="en-US" sz="1600">
                <a:sym typeface="Symbol" pitchFamily="-111" charset="2"/>
              </a:rPr>
              <a:t>bq1h </a:t>
            </a:r>
            <a:r>
              <a:rPr lang="en-US" sz="1600" err="1">
                <a:sym typeface="Symbol" pitchFamily="-111" charset="2"/>
              </a:rPr>
              <a:t></a:t>
            </a:r>
            <a:r>
              <a:rPr lang="en-US" sz="1600">
                <a:sym typeface="Symbol" pitchFamily="-111" charset="2"/>
              </a:rPr>
              <a:t> sb1h 	a=1, b{0,1}</a:t>
            </a:r>
          </a:p>
          <a:p>
            <a:pPr lvl="1" eaLnBrk="1" hangingPunct="1">
              <a:lnSpc>
                <a:spcPct val="90000"/>
              </a:lnSpc>
            </a:pPr>
            <a:r>
              <a:rPr lang="en-US" sz="1600">
                <a:sym typeface="Symbol" pitchFamily="-111" charset="2"/>
              </a:rPr>
              <a:t>hq1h </a:t>
            </a:r>
            <a:r>
              <a:rPr lang="en-US" sz="1600" err="1">
                <a:sym typeface="Symbol" pitchFamily="-111" charset="2"/>
              </a:rPr>
              <a:t></a:t>
            </a:r>
            <a:r>
              <a:rPr lang="en-US" sz="1600">
                <a:sym typeface="Symbol" pitchFamily="-111" charset="2"/>
              </a:rPr>
              <a:t> hs01h 	a=1</a:t>
            </a:r>
          </a:p>
          <a:p>
            <a:pPr lvl="1" eaLnBrk="1" hangingPunct="1">
              <a:lnSpc>
                <a:spcPct val="90000"/>
              </a:lnSpc>
            </a:pPr>
            <a:r>
              <a:rPr lang="en-US" sz="1600">
                <a:sym typeface="Symbol" pitchFamily="-111" charset="2"/>
              </a:rPr>
              <a:t>bq0h </a:t>
            </a:r>
            <a:r>
              <a:rPr lang="en-US" sz="1600" err="1">
                <a:sym typeface="Symbol" pitchFamily="-111" charset="2"/>
              </a:rPr>
              <a:t></a:t>
            </a:r>
            <a:r>
              <a:rPr lang="en-US" sz="1600">
                <a:sym typeface="Symbol" pitchFamily="-111" charset="2"/>
              </a:rPr>
              <a:t> </a:t>
            </a:r>
            <a:r>
              <a:rPr lang="en-US" sz="1600" err="1">
                <a:sym typeface="Symbol" pitchFamily="-111" charset="2"/>
              </a:rPr>
              <a:t>sbh</a:t>
            </a:r>
            <a:r>
              <a:rPr lang="en-US" sz="1600">
                <a:sym typeface="Symbol" pitchFamily="-111" charset="2"/>
              </a:rPr>
              <a:t> 	a=0, b{0,1}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p:txBody>
      </p:sp>
      <p:sp>
        <p:nvSpPr>
          <p:cNvPr id="521221" name="Date Placeholder 3"/>
          <p:cNvSpPr>
            <a:spLocks noGrp="1"/>
          </p:cNvSpPr>
          <p:nvPr>
            <p:ph type="dt" sz="quarter" idx="10"/>
          </p:nvPr>
        </p:nvSpPr>
        <p:spPr>
          <a:noFill/>
        </p:spPr>
        <p:txBody>
          <a:bodyPr/>
          <a:lstStyle/>
          <a:p>
            <a:fld id="{E099B450-61F3-E940-8C03-4210CFB594FB}"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089539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373</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200">
                <a:ea typeface="ＭＳ Ｐゴシック" pitchFamily="-111" charset="-128"/>
                <a:cs typeface="ＭＳ Ｐゴシック" pitchFamily="-111" charset="-128"/>
              </a:rPr>
              <a:t>Assume 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 is start state and only one accepting state exists q</a:t>
            </a:r>
            <a:r>
              <a:rPr lang="en-US" sz="2200" baseline="-25000">
                <a:ea typeface="ＭＳ Ｐゴシック" pitchFamily="-111" charset="-128"/>
                <a:cs typeface="ＭＳ Ｐゴシック" pitchFamily="-111" charset="-128"/>
              </a:rPr>
              <a:t>0</a:t>
            </a:r>
          </a:p>
          <a:p>
            <a:pPr eaLnBrk="1" hangingPunct="1">
              <a:lnSpc>
                <a:spcPct val="90000"/>
              </a:lnSpc>
            </a:pPr>
            <a:r>
              <a:rPr lang="en-US" sz="2200">
                <a:ea typeface="ＭＳ Ｐゴシック" pitchFamily="-111" charset="-128"/>
                <a:cs typeface="ＭＳ Ｐゴシック" pitchFamily="-111" charset="-128"/>
              </a:rPr>
              <a:t>We will start in h1</a:t>
            </a:r>
            <a:r>
              <a:rPr lang="en-US" sz="2200" baseline="30000">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0h, seeking to accept </a:t>
            </a:r>
            <a:r>
              <a:rPr lang="en-US" sz="2200" err="1">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 (enter 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 or reject (run forever).</a:t>
            </a:r>
          </a:p>
          <a:p>
            <a:pPr eaLnBrk="1" hangingPunct="1">
              <a:lnSpc>
                <a:spcPct val="90000"/>
              </a:lnSpc>
            </a:pPr>
            <a:r>
              <a:rPr lang="en-US" sz="220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200">
                <a:sym typeface="Symbol" pitchFamily="-111" charset="2"/>
              </a:rPr>
              <a:t>q</a:t>
            </a:r>
            <a:r>
              <a:rPr lang="en-US" sz="2200" baseline="-25000">
                <a:sym typeface="Symbol" pitchFamily="-111" charset="2"/>
              </a:rPr>
              <a:t>0</a:t>
            </a:r>
            <a:r>
              <a:rPr lang="en-US" sz="2200">
                <a:sym typeface="Symbol" pitchFamily="-111" charset="2"/>
              </a:rPr>
              <a:t>a </a:t>
            </a:r>
            <a:r>
              <a:rPr lang="en-US" sz="2200" err="1">
                <a:sym typeface="Symbol" pitchFamily="-111" charset="2"/>
              </a:rPr>
              <a:t></a:t>
            </a:r>
            <a:r>
              <a:rPr lang="en-US" sz="2200">
                <a:sym typeface="Symbol" pitchFamily="-111" charset="2"/>
              </a:rPr>
              <a:t> q</a:t>
            </a:r>
            <a:r>
              <a:rPr lang="en-US" sz="2200" baseline="-25000">
                <a:sym typeface="Symbol" pitchFamily="-111" charset="2"/>
              </a:rPr>
              <a:t>0</a:t>
            </a:r>
            <a:r>
              <a:rPr lang="en-US" sz="2200">
                <a:sym typeface="Symbol" pitchFamily="-111" charset="2"/>
              </a:rPr>
              <a:t> 		a{0,1}</a:t>
            </a:r>
          </a:p>
          <a:p>
            <a:pPr lvl="1" eaLnBrk="1" hangingPunct="1">
              <a:lnSpc>
                <a:spcPct val="90000"/>
              </a:lnSpc>
            </a:pPr>
            <a:r>
              <a:rPr lang="en-US" sz="2200">
                <a:sym typeface="Symbol" pitchFamily="-111" charset="2"/>
              </a:rPr>
              <a:t>bq</a:t>
            </a:r>
            <a:r>
              <a:rPr lang="en-US" sz="2200" baseline="-25000">
                <a:sym typeface="Symbol" pitchFamily="-111" charset="2"/>
              </a:rPr>
              <a:t>0</a:t>
            </a:r>
            <a:r>
              <a:rPr lang="en-US" sz="2200">
                <a:sym typeface="Symbol" pitchFamily="-111" charset="2"/>
              </a:rPr>
              <a:t>  q</a:t>
            </a:r>
            <a:r>
              <a:rPr lang="en-US" sz="2200" baseline="-25000">
                <a:sym typeface="Symbol" pitchFamily="-111" charset="2"/>
              </a:rPr>
              <a:t>0</a:t>
            </a:r>
            <a:r>
              <a:rPr lang="en-US" sz="2200">
                <a:sym typeface="Symbol" pitchFamily="-111" charset="2"/>
              </a:rPr>
              <a:t> 		b{0,1}</a:t>
            </a:r>
          </a:p>
          <a:p>
            <a:pPr eaLnBrk="1" hangingPunct="1">
              <a:lnSpc>
                <a:spcPct val="90000"/>
              </a:lnSpc>
            </a:pPr>
            <a:endParaRPr lang="en-US" sz="2200">
              <a:sym typeface="Symbol" pitchFamily="-111" charset="2"/>
            </a:endParaRPr>
          </a:p>
          <a:p>
            <a:pPr eaLnBrk="1" hangingPunct="1">
              <a:lnSpc>
                <a:spcPct val="90000"/>
              </a:lnSpc>
            </a:pPr>
            <a:r>
              <a:rPr lang="en-US" sz="2200">
                <a:sym typeface="Symbol" pitchFamily="-111" charset="2"/>
              </a:rPr>
              <a:t>The added rule allows us to “erase” the tape if we accept x.</a:t>
            </a:r>
          </a:p>
          <a:p>
            <a:pPr eaLnBrk="1" hangingPunct="1">
              <a:lnSpc>
                <a:spcPct val="90000"/>
              </a:lnSpc>
            </a:pPr>
            <a:r>
              <a:rPr lang="en-US" sz="2200">
                <a:sym typeface="Symbol" pitchFamily="-111" charset="2"/>
              </a:rPr>
              <a:t>This means that acceptance can be changed to generating </a:t>
            </a:r>
            <a:r>
              <a:rPr lang="en-US" sz="2200">
                <a:ea typeface="ＭＳ Ｐゴシック" pitchFamily="-111" charset="-128"/>
                <a:cs typeface="ＭＳ Ｐゴシック" pitchFamily="-111" charset="-128"/>
                <a:sym typeface="Symbol" pitchFamily="-111" charset="2"/>
              </a:rPr>
              <a:t>h</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h.</a:t>
            </a:r>
          </a:p>
          <a:p>
            <a:pPr eaLnBrk="1" hangingPunct="1">
              <a:lnSpc>
                <a:spcPct val="90000"/>
              </a:lnSpc>
            </a:pPr>
            <a:endParaRPr lang="en-US" sz="2200">
              <a:ea typeface="ＭＳ Ｐゴシック" pitchFamily="-111" charset="-128"/>
              <a:cs typeface="ＭＳ Ｐゴシック" pitchFamily="-111" charset="-128"/>
              <a:sym typeface="Symbol" pitchFamily="-111" charset="2"/>
            </a:endParaRPr>
          </a:p>
          <a:p>
            <a:pPr eaLnBrk="1" hangingPunct="1">
              <a:lnSpc>
                <a:spcPct val="90000"/>
              </a:lnSpc>
            </a:pPr>
            <a:r>
              <a:rPr lang="en-US" sz="2200">
                <a:ea typeface="ＭＳ Ｐゴシック" pitchFamily="-111" charset="-128"/>
                <a:cs typeface="ＭＳ Ｐゴシック" pitchFamily="-111" charset="-128"/>
                <a:sym typeface="Symbol" pitchFamily="-111" charset="2"/>
              </a:rPr>
              <a:t>The next slide shows the consequences.</a:t>
            </a:r>
            <a:endParaRPr lang="en-US" sz="2200">
              <a:sym typeface="Symbol" pitchFamily="-111" charset="2"/>
            </a:endParaRPr>
          </a:p>
        </p:txBody>
      </p:sp>
      <p:sp>
        <p:nvSpPr>
          <p:cNvPr id="521221" name="Date Placeholder 3"/>
          <p:cNvSpPr>
            <a:spLocks noGrp="1"/>
          </p:cNvSpPr>
          <p:nvPr>
            <p:ph type="dt" sz="quarter" idx="10"/>
          </p:nvPr>
        </p:nvSpPr>
        <p:spPr>
          <a:noFill/>
        </p:spPr>
        <p:txBody>
          <a:bodyPr/>
          <a:lstStyle/>
          <a:p>
            <a:fld id="{00297C8B-E69D-1846-9664-68DAD76E696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719968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374</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Construction from TM, M, gets:</a:t>
            </a:r>
          </a:p>
          <a:p>
            <a:pPr eaLnBrk="1" hangingPunct="1"/>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 (M)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rPr>
              <a:t>.</a:t>
            </a:r>
          </a:p>
          <a:p>
            <a:pPr lvl="1" eaLnBrk="1" hangingPunct="1"/>
            <a:r>
              <a:rPr lang="en-US" sz="2400">
                <a:ea typeface="ＭＳ Ｐゴシック" pitchFamily="-111" charset="-128"/>
                <a:cs typeface="ＭＳ Ｐゴシック" pitchFamily="-111" charset="-128"/>
              </a:rPr>
              <a:t>This is called a </a:t>
            </a:r>
            <a:r>
              <a:rPr lang="en-US" sz="2400" err="1">
                <a:ea typeface="ＭＳ Ｐゴシック" pitchFamily="-111" charset="-128"/>
                <a:cs typeface="ＭＳ Ｐゴシック" pitchFamily="-111" charset="-128"/>
              </a:rPr>
              <a:t>Thue</a:t>
            </a:r>
            <a:r>
              <a:rPr lang="en-US" sz="2400">
                <a:ea typeface="ＭＳ Ｐゴシック" pitchFamily="-111" charset="-128"/>
                <a:cs typeface="ＭＳ Ｐゴシック" pitchFamily="-111" charset="-128"/>
              </a:rPr>
              <a:t> system where rules can be applied in either direction (</a:t>
            </a:r>
            <a:r>
              <a:rPr lang="en-US" sz="2400">
                <a:latin typeface="Symbol" pitchFamily="-111" charset="2"/>
                <a:ea typeface="ＭＳ Ｐゴシック" pitchFamily="-111" charset="-128"/>
                <a:cs typeface="ＭＳ Ｐゴシック" pitchFamily="-111" charset="-128"/>
                <a:sym typeface="Symbol" pitchFamily="-111" charset="2"/>
              </a:rPr>
              <a:t>a </a:t>
            </a:r>
            <a:r>
              <a:rPr lang="en-US" sz="2400">
                <a:ea typeface="ＭＳ Ｐゴシック" pitchFamily="-111" charset="-128"/>
                <a:cs typeface="ＭＳ Ｐゴシック" pitchFamily="-111" charset="-128"/>
                <a:sym typeface="Symbol" pitchFamily="-111" charset="2"/>
              </a:rPr>
              <a:t> </a:t>
            </a:r>
            <a:r>
              <a:rPr lang="en-US" sz="2400">
                <a:latin typeface="Symbol" pitchFamily="-111" charset="2"/>
                <a:ea typeface="ＭＳ Ｐゴシック" pitchFamily="-111" charset="-128"/>
                <a:cs typeface="ＭＳ Ｐゴシック" pitchFamily="-111" charset="-128"/>
                <a:sym typeface="Symbol" pitchFamily="-111" charset="2"/>
              </a:rPr>
              <a:t>b</a:t>
            </a:r>
            <a:r>
              <a:rPr lang="en-US" sz="2400">
                <a:ea typeface="ＭＳ Ｐゴシック" pitchFamily="-111" charset="-128"/>
                <a:cs typeface="ＭＳ Ｐゴシック" pitchFamily="-111" charset="-128"/>
                <a:sym typeface="Symbol" pitchFamily="-111" charset="2"/>
              </a:rPr>
              <a:t>)</a:t>
            </a:r>
            <a:endParaRPr lang="en-US" sz="2400">
              <a:ea typeface="ＭＳ Ｐゴシック" pitchFamily="-111" charset="-128"/>
              <a:cs typeface="ＭＳ Ｐゴシック" pitchFamily="-111" charset="-128"/>
            </a:endParaRPr>
          </a:p>
          <a:p>
            <a:pPr eaLnBrk="1" hangingPunct="1"/>
            <a:r>
              <a:rPr lang="en-US" sz="2800">
                <a:ea typeface="ＭＳ Ｐゴシック" pitchFamily="-111" charset="-128"/>
                <a:cs typeface="ＭＳ Ｐゴシック" pitchFamily="-111" charset="-128"/>
              </a:rPr>
              <a:t>Can recast both Semi-</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and </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Systems to ones over alphabet {</a:t>
            </a:r>
            <a:r>
              <a:rPr lang="en-US" sz="2800" err="1">
                <a:ea typeface="ＭＳ Ｐゴシック" pitchFamily="-111" charset="-128"/>
                <a:cs typeface="ＭＳ Ｐゴシック" pitchFamily="-111" charset="-128"/>
              </a:rPr>
              <a:t>a,b</a:t>
            </a:r>
            <a:r>
              <a:rPr lang="en-US" sz="2800">
                <a:ea typeface="ＭＳ Ｐゴシック" pitchFamily="-111" charset="-128"/>
                <a:cs typeface="ＭＳ Ｐゴシック" pitchFamily="-111" charset="-128"/>
              </a:rPr>
              <a:t>} or {0,1}. That is, a binary alphabet is sufficient for </a:t>
            </a:r>
            <a:r>
              <a:rPr lang="en-US" sz="2800" err="1">
                <a:ea typeface="ＭＳ Ｐゴシック" pitchFamily="-111" charset="-128"/>
                <a:cs typeface="ＭＳ Ｐゴシック" pitchFamily="-111" charset="-128"/>
              </a:rPr>
              <a:t>undecidability</a:t>
            </a:r>
            <a:r>
              <a:rPr lang="en-US" sz="2800">
                <a:ea typeface="ＭＳ Ｐゴシック" pitchFamily="-111" charset="-128"/>
                <a:cs typeface="ＭＳ Ｐゴシック" pitchFamily="-111" charset="-128"/>
              </a:rPr>
              <a:t>.</a:t>
            </a:r>
          </a:p>
        </p:txBody>
      </p:sp>
      <p:sp>
        <p:nvSpPr>
          <p:cNvPr id="523269" name="Date Placeholder 3"/>
          <p:cNvSpPr>
            <a:spLocks noGrp="1"/>
          </p:cNvSpPr>
          <p:nvPr>
            <p:ph type="dt" sz="quarter" idx="10"/>
          </p:nvPr>
        </p:nvSpPr>
        <p:spPr>
          <a:noFill/>
        </p:spPr>
        <p:txBody>
          <a:bodyPr/>
          <a:lstStyle/>
          <a:p>
            <a:fld id="{A82C3E67-77B0-3449-A682-70D9411D0219}"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961304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a:solidFill>
                  <a:srgbClr val="009900"/>
                </a:solidFill>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11/27/18</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376</a:t>
            </a:fld>
            <a:endParaRPr lang="en-US"/>
          </a:p>
        </p:txBody>
      </p:sp>
      <p:sp>
        <p:nvSpPr>
          <p:cNvPr id="2385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a:latin typeface="Arial" charset="0"/>
                <a:ea typeface="MS PGothic" charset="0"/>
              </a:rPr>
              <a:t>Every grammar lists an re set.</a:t>
            </a:r>
          </a:p>
          <a:p>
            <a:pPr eaLnBrk="1" hangingPunct="1"/>
            <a:r>
              <a:rPr lang="en-US">
                <a:latin typeface="Arial" charset="0"/>
                <a:ea typeface="MS PGothic" charset="0"/>
              </a:rPr>
              <a:t>Some grammars (regular, CFL and CSG) produce recursive sets.</a:t>
            </a:r>
          </a:p>
          <a:p>
            <a:pPr eaLnBrk="1" hangingPunct="1"/>
            <a:r>
              <a:rPr lang="en-US">
                <a:latin typeface="Arial" charset="0"/>
                <a:ea typeface="MS PGothic" charset="0"/>
              </a:rPr>
              <a:t>Type 0 grammars are as powerful at generating (producing) re sets as Turing machines are at enumerating them </a:t>
            </a:r>
            <a:br>
              <a:rPr lang="en-US">
                <a:latin typeface="Arial" charset="0"/>
                <a:ea typeface="MS PGothic" charset="0"/>
              </a:rPr>
            </a:br>
            <a:r>
              <a:rPr lang="en-US">
                <a:latin typeface="Arial" charset="0"/>
                <a:ea typeface="MS PGothic" charset="0"/>
              </a:rPr>
              <a:t>(Proof later).</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AAEDAD-178A-5544-B1E6-88FBAFAF23F7}" type="datetime1">
              <a:rPr lang="en-US" smtClean="0"/>
              <a:t>11/27/18</a:t>
            </a:fld>
            <a:endParaRPr lang="en-US"/>
          </a:p>
        </p:txBody>
      </p:sp>
      <p:sp>
        <p:nvSpPr>
          <p:cNvPr id="2396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9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9C4C0-62FA-A94A-A7BF-E731E4FF4751}" type="slidenum">
              <a:rPr lang="en-US"/>
              <a:pPr/>
              <a:t>377</a:t>
            </a:fld>
            <a:endParaRPr lang="en-US"/>
          </a:p>
        </p:txBody>
      </p:sp>
      <p:sp>
        <p:nvSpPr>
          <p:cNvPr id="239621" name="Rectangle 2"/>
          <p:cNvSpPr>
            <a:spLocks noGrp="1" noChangeArrowheads="1"/>
          </p:cNvSpPr>
          <p:nvPr>
            <p:ph type="title"/>
          </p:nvPr>
        </p:nvSpPr>
        <p:spPr/>
        <p:txBody>
          <a:bodyPr/>
          <a:lstStyle/>
          <a:p>
            <a:pPr eaLnBrk="1" hangingPunct="1"/>
            <a:r>
              <a:rPr lang="en-US" sz="4000">
                <a:latin typeface="Arial" charset="0"/>
                <a:ea typeface="MS PGothic" charset="0"/>
              </a:rPr>
              <a:t>Post Correspondence Problem</a:t>
            </a:r>
          </a:p>
        </p:txBody>
      </p:sp>
      <p:sp>
        <p:nvSpPr>
          <p:cNvPr id="239622" name="Rectangle 3"/>
          <p:cNvSpPr>
            <a:spLocks noGrp="1" noChangeArrowheads="1"/>
          </p:cNvSpPr>
          <p:nvPr>
            <p:ph type="body" idx="1"/>
          </p:nvPr>
        </p:nvSpPr>
        <p:spPr/>
        <p:txBody>
          <a:bodyPr/>
          <a:lstStyle/>
          <a:p>
            <a:pPr eaLnBrk="1" hangingPunct="1">
              <a:lnSpc>
                <a:spcPct val="80000"/>
              </a:lnSpc>
            </a:pPr>
            <a:r>
              <a:rPr lang="en-US" sz="2400" dirty="0">
                <a:latin typeface="Arial" charset="0"/>
                <a:ea typeface="MS PGothic" charset="0"/>
              </a:rPr>
              <a:t>Many problems related to grammars can be shown to be no more complex than the Post Correspondence Problem (PCP).  </a:t>
            </a:r>
          </a:p>
          <a:p>
            <a:pPr eaLnBrk="1" hangingPunct="1">
              <a:lnSpc>
                <a:spcPct val="80000"/>
              </a:lnSpc>
            </a:pPr>
            <a:r>
              <a:rPr lang="en-US" sz="2400" dirty="0">
                <a:latin typeface="Arial" charset="0"/>
                <a:ea typeface="MS PGothic" charset="0"/>
              </a:rPr>
              <a:t>Each instance of PCP is denoted: Given n&gt;0, </a:t>
            </a:r>
            <a:r>
              <a:rPr lang="en-US" sz="2400" dirty="0">
                <a:latin typeface="Arial" charset="0"/>
                <a:ea typeface="MS PGothic" charset="0"/>
                <a:sym typeface="Symbol" charset="0"/>
              </a:rPr>
              <a:t></a:t>
            </a:r>
            <a:r>
              <a:rPr lang="en-US" sz="2400" dirty="0">
                <a:latin typeface="Arial" charset="0"/>
                <a:ea typeface="MS PGothic" charset="0"/>
              </a:rPr>
              <a:t> a finite alphabet, and two n-tuples of words  </a:t>
            </a:r>
            <a:br>
              <a:rPr lang="en-US" sz="2400" dirty="0">
                <a:latin typeface="Arial" charset="0"/>
                <a:ea typeface="MS PGothic" charset="0"/>
              </a:rPr>
            </a:br>
            <a:r>
              <a:rPr lang="en-US" sz="2400" dirty="0">
                <a:latin typeface="Arial" charset="0"/>
                <a:ea typeface="MS PGothic" charset="0"/>
              </a:rPr>
              <a:t>( x</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x</a:t>
            </a:r>
            <a:r>
              <a:rPr lang="en-US" sz="2400" baseline="-25000" dirty="0" err="1">
                <a:latin typeface="Arial" charset="0"/>
                <a:ea typeface="MS PGothic" charset="0"/>
              </a:rPr>
              <a:t>n</a:t>
            </a:r>
            <a:r>
              <a:rPr lang="en-US" sz="2400" dirty="0">
                <a:latin typeface="Arial" charset="0"/>
                <a:ea typeface="MS PGothic" charset="0"/>
              </a:rPr>
              <a:t> ), ( y</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y</a:t>
            </a:r>
            <a:r>
              <a:rPr lang="en-US" sz="2400" baseline="-25000" dirty="0" err="1">
                <a:latin typeface="Arial" charset="0"/>
                <a:ea typeface="MS PGothic" charset="0"/>
              </a:rPr>
              <a:t>n</a:t>
            </a:r>
            <a:r>
              <a:rPr lang="en-US" sz="2400" dirty="0">
                <a:latin typeface="Arial" charset="0"/>
                <a:ea typeface="MS PGothic" charset="0"/>
              </a:rPr>
              <a:t> ) over </a:t>
            </a:r>
            <a:r>
              <a:rPr lang="en-US" sz="2400" dirty="0">
                <a:latin typeface="Arial" charset="0"/>
                <a:ea typeface="MS PGothic" charset="0"/>
                <a:sym typeface="Symbol" charset="0"/>
              </a:rPr>
              <a:t></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does there exist a sequence i</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i</a:t>
            </a:r>
            <a:r>
              <a:rPr lang="en-US" sz="2400" baseline="-25000" dirty="0" err="1">
                <a:latin typeface="Arial" charset="0"/>
                <a:ea typeface="MS PGothic" charset="0"/>
              </a:rPr>
              <a:t>k</a:t>
            </a:r>
            <a:r>
              <a:rPr lang="en-US" sz="2400" dirty="0">
                <a:latin typeface="Arial" charset="0"/>
                <a:ea typeface="MS PGothic" charset="0"/>
              </a:rPr>
              <a:t>  , k&gt;0, 1 ≤ </a:t>
            </a:r>
            <a:r>
              <a:rPr lang="en-US" sz="2400" dirty="0" err="1">
                <a:latin typeface="Arial" charset="0"/>
                <a:ea typeface="MS PGothic" charset="0"/>
              </a:rPr>
              <a:t>i</a:t>
            </a:r>
            <a:r>
              <a:rPr lang="en-US" sz="2400" baseline="-25000" dirty="0" err="1">
                <a:latin typeface="Arial" charset="0"/>
                <a:ea typeface="MS PGothic" charset="0"/>
              </a:rPr>
              <a:t>j</a:t>
            </a:r>
            <a:r>
              <a:rPr lang="en-US" sz="2400" dirty="0">
                <a:latin typeface="Arial" charset="0"/>
                <a:ea typeface="MS PGothic" charset="0"/>
              </a:rPr>
              <a:t> ≤ n, such that</a:t>
            </a:r>
            <a:br>
              <a:rPr lang="en-US" sz="2400" dirty="0">
                <a:latin typeface="Arial" charset="0"/>
                <a:ea typeface="MS PGothic" charset="0"/>
              </a:rPr>
            </a:br>
            <a:r>
              <a:rPr lang="en-US" sz="2400" dirty="0">
                <a:latin typeface="Arial" charset="0"/>
                <a:ea typeface="MS PGothic" charset="0"/>
              </a:rPr>
              <a:t>x</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x</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y</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y</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a:t>
            </a:r>
          </a:p>
          <a:p>
            <a:pPr eaLnBrk="1" hangingPunct="1">
              <a:lnSpc>
                <a:spcPct val="80000"/>
              </a:lnSpc>
            </a:pPr>
            <a:r>
              <a:rPr lang="en-US" sz="2400" dirty="0">
                <a:latin typeface="Arial" charset="0"/>
                <a:ea typeface="MS PGothic" charset="0"/>
              </a:rPr>
              <a:t>Example of PCP: </a:t>
            </a:r>
            <a:br>
              <a:rPr lang="en-US" sz="2400" dirty="0">
                <a:latin typeface="Arial" charset="0"/>
                <a:ea typeface="MS PGothic" charset="0"/>
              </a:rPr>
            </a:br>
            <a:r>
              <a:rPr lang="en-US" sz="2400" dirty="0">
                <a:latin typeface="Arial" charset="0"/>
                <a:ea typeface="MS PGothic" charset="0"/>
              </a:rPr>
              <a:t>n = 3, </a:t>
            </a:r>
            <a:r>
              <a:rPr lang="en-US" sz="2400" dirty="0">
                <a:latin typeface="Arial" charset="0"/>
                <a:ea typeface="MS PGothic" charset="0"/>
                <a:sym typeface="Symbol" charset="0"/>
              </a:rPr>
              <a:t></a:t>
            </a:r>
            <a:r>
              <a:rPr lang="en-US" sz="2400" dirty="0">
                <a:latin typeface="Arial" charset="0"/>
                <a:ea typeface="MS PGothic" charset="0"/>
              </a:rPr>
              <a:t> = { a , b }, ( a b a , b b , a ),  ( b a b , b , b a a ).</a:t>
            </a:r>
            <a:br>
              <a:rPr lang="en-US" sz="2400" dirty="0">
                <a:latin typeface="Arial" charset="0"/>
                <a:ea typeface="MS PGothic" charset="0"/>
              </a:rPr>
            </a:br>
            <a:r>
              <a:rPr lang="en-US" sz="2400" dirty="0">
                <a:latin typeface="Arial" charset="0"/>
                <a:ea typeface="MS PGothic" charset="0"/>
              </a:rPr>
              <a:t>Solution 2 , 3, 1 , 2    </a:t>
            </a:r>
            <a:br>
              <a:rPr lang="en-US" sz="2400" dirty="0">
                <a:latin typeface="Arial" charset="0"/>
                <a:ea typeface="MS PGothic" charset="0"/>
              </a:rPr>
            </a:br>
            <a:r>
              <a:rPr lang="en-US" sz="2400" dirty="0">
                <a:latin typeface="Arial" charset="0"/>
                <a:ea typeface="MS PGothic" charset="0"/>
              </a:rPr>
              <a:t>b b   a   a b a   b b   =   b   b a a   b a b   b</a:t>
            </a:r>
          </a:p>
          <a:p>
            <a:pPr eaLnBrk="1" hangingPunct="1">
              <a:lnSpc>
                <a:spcPct val="80000"/>
              </a:lnSpc>
            </a:pPr>
            <a:r>
              <a:rPr lang="en-US" sz="2400" dirty="0">
                <a:latin typeface="Arial" charset="0"/>
                <a:ea typeface="MS PGothic" charset="0"/>
              </a:rPr>
              <a:t>In general, PCP is undecidable (no proof will be given)</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378</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PCP</a:t>
            </a:r>
          </a:p>
        </p:txBody>
      </p:sp>
      <p:sp>
        <p:nvSpPr>
          <p:cNvPr id="5376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Start with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a:t>
            </a:r>
          </a:p>
          <a:p>
            <a:pPr lvl="1" eaLnBrk="1" hangingPunct="1"/>
            <a:r>
              <a:rPr lang="en-US"/>
              <a:t>aba </a:t>
            </a:r>
            <a:r>
              <a:rPr lang="en-US">
                <a:sym typeface="Symbol" pitchFamily="-111" charset="2"/>
              </a:rPr>
              <a:t> </a:t>
            </a:r>
            <a:r>
              <a:rPr lang="en-US" err="1">
                <a:sym typeface="Symbol" pitchFamily="-111" charset="2"/>
              </a:rPr>
              <a:t>ab</a:t>
            </a:r>
            <a:r>
              <a:rPr lang="en-US">
                <a:sym typeface="Symbol" pitchFamily="-111" charset="2"/>
              </a:rPr>
              <a:t>; a  </a:t>
            </a:r>
            <a:r>
              <a:rPr lang="en-US" err="1">
                <a:sym typeface="Symbol" pitchFamily="-111" charset="2"/>
              </a:rPr>
              <a:t>aa</a:t>
            </a:r>
            <a:r>
              <a:rPr lang="en-US">
                <a:sym typeface="Symbol" pitchFamily="-111" charset="2"/>
              </a:rPr>
              <a:t>; b  a</a:t>
            </a:r>
          </a:p>
          <a:p>
            <a:pPr lvl="1" eaLnBrk="1" hangingPunct="1"/>
            <a:r>
              <a:rPr lang="en-US">
                <a:sym typeface="Symbol" pitchFamily="-111" charset="2"/>
              </a:rPr>
              <a:t>Instance of word problem: </a:t>
            </a:r>
            <a:r>
              <a:rPr lang="en-US" err="1">
                <a:sym typeface="Symbol" pitchFamily="-111" charset="2"/>
              </a:rPr>
              <a:t>bbbb</a:t>
            </a:r>
            <a:r>
              <a:rPr lang="en-US">
                <a:sym typeface="Symbol" pitchFamily="-111" charset="2"/>
              </a:rPr>
              <a:t> *? </a:t>
            </a:r>
            <a:r>
              <a:rPr lang="en-US" err="1">
                <a:sym typeface="Symbol" pitchFamily="-111" charset="2"/>
              </a:rPr>
              <a:t>aa</a:t>
            </a:r>
            <a:endParaRPr lang="en-US">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Convert to PCP</a:t>
            </a:r>
          </a:p>
          <a:p>
            <a:pPr lvl="1" eaLnBrk="1" hangingPunct="1"/>
            <a:r>
              <a:rPr lang="en-US">
                <a:sym typeface="Symbol" pitchFamily="-111" charset="2"/>
              </a:rPr>
              <a:t>[</a:t>
            </a:r>
            <a:r>
              <a:rPr lang="en-US" err="1">
                <a:sym typeface="Symbol" pitchFamily="-111" charset="2"/>
              </a:rPr>
              <a:t>bbbb</a:t>
            </a:r>
            <a:r>
              <a:rPr lang="en-US">
                <a:sym typeface="Symbol" pitchFamily="-111" charset="2"/>
              </a:rPr>
              <a:t>*	</a:t>
            </a:r>
            <a:r>
              <a:rPr lang="en-US" err="1">
                <a:sym typeface="Symbol" pitchFamily="-111" charset="2"/>
              </a:rPr>
              <a:t>ab</a:t>
            </a:r>
            <a:r>
              <a:rPr lang="en-US">
                <a:sym typeface="Symbol" pitchFamily="-111" charset="2"/>
              </a:rPr>
              <a:t>	</a:t>
            </a:r>
            <a:r>
              <a:rPr lang="en-US" u="sng" err="1">
                <a:sym typeface="Symbol" pitchFamily="-111" charset="2"/>
              </a:rPr>
              <a:t>ab</a:t>
            </a:r>
            <a:r>
              <a:rPr lang="en-US">
                <a:sym typeface="Symbol" pitchFamily="-111" charset="2"/>
              </a:rPr>
              <a:t>	</a:t>
            </a:r>
            <a:r>
              <a:rPr lang="en-US" err="1">
                <a:sym typeface="Symbol" pitchFamily="-111" charset="2"/>
              </a:rPr>
              <a:t>aa</a:t>
            </a:r>
            <a:r>
              <a:rPr lang="en-US">
                <a:sym typeface="Symbol" pitchFamily="-111" charset="2"/>
              </a:rPr>
              <a:t>	</a:t>
            </a:r>
            <a:r>
              <a:rPr lang="en-US" u="sng" err="1">
                <a:sym typeface="Symbol" pitchFamily="-111" charset="2"/>
              </a:rPr>
              <a:t>aa</a:t>
            </a:r>
            <a:r>
              <a:rPr lang="en-US">
                <a:sym typeface="Symbol" pitchFamily="-111" charset="2"/>
              </a:rPr>
              <a:t>	a	</a:t>
            </a:r>
            <a:r>
              <a:rPr lang="en-US" u="sng">
                <a:sym typeface="Symbol" pitchFamily="-111" charset="2"/>
              </a:rPr>
              <a:t>a</a:t>
            </a:r>
            <a:r>
              <a:rPr lang="en-US">
                <a:sym typeface="Symbol" pitchFamily="-111" charset="2"/>
              </a:rPr>
              <a:t>	]</a:t>
            </a:r>
          </a:p>
          <a:p>
            <a:pPr lvl="1" eaLnBrk="1" hangingPunct="1">
              <a:buFontTx/>
              <a:buNone/>
            </a:pPr>
            <a:r>
              <a:rPr lang="en-US">
                <a:sym typeface="Symbol" pitchFamily="-111" charset="2"/>
              </a:rPr>
              <a:t>	[		</a:t>
            </a:r>
            <a:r>
              <a:rPr lang="en-US" u="sng">
                <a:sym typeface="Symbol" pitchFamily="-111" charset="2"/>
              </a:rPr>
              <a:t>aba</a:t>
            </a:r>
            <a:r>
              <a:rPr lang="en-US">
                <a:sym typeface="Symbol" pitchFamily="-111" charset="2"/>
              </a:rPr>
              <a:t>	aba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	</a:t>
            </a:r>
            <a:r>
              <a:rPr lang="en-US" u="sng">
                <a:sym typeface="Symbol" pitchFamily="-111" charset="2"/>
              </a:rPr>
              <a:t>*</a:t>
            </a:r>
            <a:r>
              <a:rPr lang="en-US" err="1">
                <a:sym typeface="Symbol" pitchFamily="-111" charset="2"/>
              </a:rPr>
              <a:t>aa</a:t>
            </a:r>
            <a:r>
              <a:rPr lang="en-US">
                <a:sym typeface="Symbol" pitchFamily="-111" charset="2"/>
              </a:rPr>
              <a:t>]</a:t>
            </a:r>
          </a:p>
          <a:p>
            <a:pPr lvl="1" eaLnBrk="1" hangingPunct="1"/>
            <a:r>
              <a:rPr lang="en-US">
                <a:sym typeface="Symbol" pitchFamily="-111" charset="2"/>
              </a:rPr>
              <a:t>And 	*	</a:t>
            </a:r>
            <a:r>
              <a:rPr lang="en-US" u="sng">
                <a:sym typeface="Symbol" pitchFamily="-111" charset="2"/>
              </a:rPr>
              <a:t>*</a:t>
            </a:r>
            <a:r>
              <a:rPr lang="en-US">
                <a:sym typeface="Symbol" pitchFamily="-111" charset="2"/>
              </a:rPr>
              <a:t>	a	</a:t>
            </a:r>
            <a:r>
              <a:rPr lang="en-US" u="sng">
                <a:sym typeface="Symbol" pitchFamily="-111" charset="2"/>
              </a:rPr>
              <a:t>a</a:t>
            </a:r>
            <a:r>
              <a:rPr lang="en-US">
                <a:sym typeface="Symbol" pitchFamily="-111" charset="2"/>
              </a:rPr>
              <a:t>	b	</a:t>
            </a:r>
            <a:r>
              <a:rPr lang="en-US" u="sng">
                <a:sym typeface="Symbol" pitchFamily="-111" charset="2"/>
              </a:rPr>
              <a:t>b</a:t>
            </a:r>
          </a:p>
          <a:p>
            <a:pPr lvl="1" eaLnBrk="1" hangingPunct="1">
              <a:buFontTx/>
              <a:buNone/>
            </a:pPr>
            <a:r>
              <a:rPr lang="en-US">
                <a:sym typeface="Symbol" pitchFamily="-111" charset="2"/>
              </a:rPr>
              <a:t>		 	</a:t>
            </a:r>
            <a:r>
              <a:rPr lang="en-US" u="sng">
                <a:sym typeface="Symbol" pitchFamily="-111" charset="2"/>
              </a:rPr>
              <a:t>*</a:t>
            </a:r>
            <a:r>
              <a:rPr lang="en-US">
                <a:sym typeface="Symbol" pitchFamily="-111" charset="2"/>
              </a:rPr>
              <a:t>	*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a:t>
            </a:r>
            <a:endParaRPr lang="en-US" u="sng">
              <a:sym typeface="Symbol" pitchFamily="-111" charset="2"/>
            </a:endParaRPr>
          </a:p>
        </p:txBody>
      </p:sp>
      <p:sp>
        <p:nvSpPr>
          <p:cNvPr id="537605" name="Date Placeholder 3"/>
          <p:cNvSpPr>
            <a:spLocks noGrp="1"/>
          </p:cNvSpPr>
          <p:nvPr>
            <p:ph type="dt" sz="quarter" idx="10"/>
          </p:nvPr>
        </p:nvSpPr>
        <p:spPr>
          <a:noFill/>
        </p:spPr>
        <p:txBody>
          <a:bodyPr/>
          <a:lstStyle/>
          <a:p>
            <a:fld id="{1C65B517-FBBB-7C42-85FC-63647958DF2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702419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379</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solidFill>
                  <a:srgbClr val="0099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123D1D16-67DC-B343-BDCB-857735D51D3C}"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490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Proofs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015008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a:latin typeface="Arial" charset="0"/>
                <a:ea typeface="MS PGothic" charset="0"/>
              </a:rPr>
              <a:t>PCP is undecidable</a:t>
            </a:r>
          </a:p>
        </p:txBody>
      </p:sp>
      <p:sp>
        <p:nvSpPr>
          <p:cNvPr id="240643" name="Content Placeholder 2"/>
          <p:cNvSpPr>
            <a:spLocks noGrp="1"/>
          </p:cNvSpPr>
          <p:nvPr>
            <p:ph idx="1"/>
          </p:nvPr>
        </p:nvSpPr>
        <p:spPr/>
        <p:txBody>
          <a:bodyPr/>
          <a:lstStyle/>
          <a:p>
            <a:pPr eaLnBrk="1" hangingPunct="1">
              <a:lnSpc>
                <a:spcPct val="80000"/>
              </a:lnSpc>
            </a:pPr>
            <a:r>
              <a:rPr lang="en-US" sz="2800">
                <a:latin typeface="Arial" charset="0"/>
                <a:ea typeface="MS PGothic" charset="0"/>
              </a:rPr>
              <a:t>The essential ideas is that we can embed computational traces in instances of PCP, such that a solution exists if and only if the computation terminates.</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Such a construction shows that the Halting Problem is reducible to PCP and so PCP must also be undecidable</a:t>
            </a:r>
            <a:r>
              <a:rPr lang="en-US" sz="2800" b="1">
                <a:latin typeface="Arial" charset="0"/>
                <a:ea typeface="MS PGothic" charset="0"/>
              </a:rPr>
              <a:t>.</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As we will see PCP can often be reduced to problems about grammars, showing those problems to also be undecidable.</a:t>
            </a:r>
            <a:endParaRPr lang="en-US" sz="2000">
              <a:latin typeface="Arial" charset="0"/>
              <a:ea typeface="MS PGothic" charset="0"/>
            </a:endParaRPr>
          </a:p>
        </p:txBody>
      </p:sp>
      <p:sp>
        <p:nvSpPr>
          <p:cNvPr id="2406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E7D48E-CFA1-2044-B37D-6AE85C80BF10}" type="datetime1">
              <a:rPr lang="en-US" smtClean="0"/>
              <a:t>11/27/18</a:t>
            </a:fld>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3545544-F8A1-D243-AA90-FFE52C301384}" type="slidenum">
              <a:rPr lang="en-US"/>
              <a:pPr/>
              <a:t>380</a:t>
            </a:fld>
            <a:endParaRPr lang="en-US"/>
          </a:p>
        </p:txBody>
      </p:sp>
      <p:sp>
        <p:nvSpPr>
          <p:cNvPr id="2406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3DDD98-4EA4-D143-BF5B-614970D1060C}" type="datetime1">
              <a:rPr lang="en-US" smtClean="0"/>
              <a:t>11/27/18</a:t>
            </a:fld>
            <a:endParaRPr lang="en-US"/>
          </a:p>
        </p:txBody>
      </p:sp>
      <p:sp>
        <p:nvSpPr>
          <p:cNvPr id="2416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CEDC6A3-EB44-2649-AAF8-D768C57AC0AF}" type="slidenum">
              <a:rPr lang="en-US"/>
              <a:pPr/>
              <a:t>381</a:t>
            </a:fld>
            <a:endParaRPr lang="en-US"/>
          </a:p>
        </p:txBody>
      </p:sp>
      <p:sp>
        <p:nvSpPr>
          <p:cNvPr id="241669" name="Rectangle 2"/>
          <p:cNvSpPr>
            <a:spLocks noGrp="1" noChangeArrowheads="1"/>
          </p:cNvSpPr>
          <p:nvPr>
            <p:ph type="title"/>
          </p:nvPr>
        </p:nvSpPr>
        <p:spPr/>
        <p:txBody>
          <a:bodyPr/>
          <a:lstStyle/>
          <a:p>
            <a:pPr eaLnBrk="1" hangingPunct="1"/>
            <a:r>
              <a:rPr lang="en-US">
                <a:latin typeface="Arial" charset="0"/>
                <a:ea typeface="MS PGothic" charset="0"/>
              </a:rPr>
              <a:t>Ambiguity of CFG</a:t>
            </a:r>
          </a:p>
        </p:txBody>
      </p:sp>
      <p:sp>
        <p:nvSpPr>
          <p:cNvPr id="241670" name="Rectangle 3"/>
          <p:cNvSpPr>
            <a:spLocks noGrp="1" noChangeArrowheads="1"/>
          </p:cNvSpPr>
          <p:nvPr>
            <p:ph type="body" idx="1"/>
          </p:nvPr>
        </p:nvSpPr>
        <p:spPr/>
        <p:txBody>
          <a:bodyPr/>
          <a:lstStyle/>
          <a:p>
            <a:pPr eaLnBrk="1" hangingPunct="1">
              <a:lnSpc>
                <a:spcPct val="90000"/>
              </a:lnSpc>
            </a:pPr>
            <a:r>
              <a:rPr lang="en-US" sz="2800" dirty="0">
                <a:latin typeface="Arial" charset="0"/>
                <a:ea typeface="MS PGothic" charset="0"/>
              </a:rPr>
              <a:t>Arbitrary instance of PCP, </a:t>
            </a:r>
            <a:br>
              <a:rPr lang="en-US" sz="2800" dirty="0">
                <a:latin typeface="Arial" charset="0"/>
                <a:ea typeface="MS PGothic" charset="0"/>
              </a:rPr>
            </a:br>
            <a:r>
              <a:rPr lang="en-US" sz="2800" b="1" dirty="0">
                <a:latin typeface="Arial" charset="0"/>
                <a:ea typeface="MS PGothic" charset="0"/>
              </a:rPr>
              <a:t>P = (</a:t>
            </a:r>
            <a:r>
              <a:rPr lang="en-US" sz="2800" b="1" dirty="0">
                <a:latin typeface="Arial" charset="0"/>
                <a:ea typeface="MS PGothic" charset="0"/>
                <a:sym typeface="Symbol" charset="0"/>
              </a:rPr>
              <a:t>,</a:t>
            </a:r>
            <a:r>
              <a:rPr lang="en-US" sz="2800" b="1" dirty="0">
                <a:latin typeface="Arial" charset="0"/>
                <a:ea typeface="MS PGothic" charset="0"/>
              </a:rPr>
              <a:t> n, (( x</a:t>
            </a:r>
            <a:r>
              <a:rPr lang="en-US" sz="2800" b="1" baseline="-25000" dirty="0">
                <a:latin typeface="Arial" charset="0"/>
                <a:ea typeface="MS PGothic" charset="0"/>
              </a:rPr>
              <a:t>1</a:t>
            </a:r>
            <a:r>
              <a:rPr lang="en-US" sz="2800" b="1" dirty="0">
                <a:latin typeface="Arial" charset="0"/>
                <a:ea typeface="MS PGothic" charset="0"/>
              </a:rPr>
              <a:t>, … , </a:t>
            </a:r>
            <a:r>
              <a:rPr lang="en-US" sz="2800" b="1" dirty="0" err="1">
                <a:latin typeface="Arial" charset="0"/>
                <a:ea typeface="MS PGothic" charset="0"/>
              </a:rPr>
              <a:t>x</a:t>
            </a:r>
            <a:r>
              <a:rPr lang="en-US" sz="2800" b="1" baseline="-25000" dirty="0" err="1">
                <a:latin typeface="Arial" charset="0"/>
                <a:ea typeface="MS PGothic" charset="0"/>
              </a:rPr>
              <a:t>n</a:t>
            </a:r>
            <a:r>
              <a:rPr lang="en-US" sz="2800" b="1" dirty="0">
                <a:latin typeface="Arial" charset="0"/>
                <a:ea typeface="MS PGothic" charset="0"/>
              </a:rPr>
              <a:t> ), ( y</a:t>
            </a:r>
            <a:r>
              <a:rPr lang="en-US" sz="2800" b="1" baseline="-25000" dirty="0">
                <a:latin typeface="Arial" charset="0"/>
                <a:ea typeface="MS PGothic" charset="0"/>
              </a:rPr>
              <a:t>1</a:t>
            </a:r>
            <a:r>
              <a:rPr lang="en-US" sz="2800" b="1" dirty="0">
                <a:latin typeface="Arial" charset="0"/>
                <a:ea typeface="MS PGothic" charset="0"/>
              </a:rPr>
              <a:t>, … , </a:t>
            </a:r>
            <a:r>
              <a:rPr lang="en-US" sz="2800" b="1" dirty="0" err="1">
                <a:latin typeface="Arial" charset="0"/>
                <a:ea typeface="MS PGothic" charset="0"/>
              </a:rPr>
              <a:t>y</a:t>
            </a:r>
            <a:r>
              <a:rPr lang="en-US" sz="2800" b="1" baseline="-25000" dirty="0" err="1">
                <a:latin typeface="Arial" charset="0"/>
                <a:ea typeface="MS PGothic" charset="0"/>
              </a:rPr>
              <a:t>n</a:t>
            </a:r>
            <a:r>
              <a:rPr lang="en-US" sz="2800" b="1" dirty="0">
                <a:latin typeface="Arial" charset="0"/>
                <a:ea typeface="MS PGothic" charset="0"/>
              </a:rPr>
              <a:t> ) )</a:t>
            </a:r>
          </a:p>
          <a:p>
            <a:pPr eaLnBrk="1" hangingPunct="1">
              <a:lnSpc>
                <a:spcPct val="90000"/>
              </a:lnSpc>
            </a:pPr>
            <a:r>
              <a:rPr lang="en-US" sz="2800" b="1" dirty="0">
                <a:latin typeface="Arial" charset="0"/>
                <a:ea typeface="MS PGothic" charset="0"/>
              </a:rPr>
              <a:t>G = ({S,A,B}, </a:t>
            </a:r>
            <a:r>
              <a:rPr lang="en-US" sz="2800" b="1" dirty="0">
                <a:latin typeface="Arial" charset="0"/>
                <a:ea typeface="MS PGothic" charset="0"/>
                <a:sym typeface="Symbol" charset="0"/>
              </a:rPr>
              <a:t>, R, S), where R is:</a:t>
            </a:r>
            <a:endParaRPr lang="en-US" sz="2800" b="1" dirty="0">
              <a:latin typeface="Arial" charset="0"/>
              <a:ea typeface="MS PGothic" charset="0"/>
            </a:endParaRPr>
          </a:p>
          <a:p>
            <a:pPr lvl="1" eaLnBrk="1" hangingPunct="1">
              <a:lnSpc>
                <a:spcPct val="90000"/>
              </a:lnSpc>
              <a:buFontTx/>
              <a:buNone/>
            </a:pPr>
            <a:r>
              <a:rPr lang="en-US" sz="2400" b="1" dirty="0">
                <a:latin typeface="Arial" charset="0"/>
                <a:ea typeface="MS PGothic" charset="0"/>
              </a:rPr>
              <a:t>S	</a:t>
            </a:r>
            <a:r>
              <a:rPr lang="en-US" sz="2400" b="1" dirty="0">
                <a:latin typeface="Arial" charset="0"/>
                <a:ea typeface="MS PGothic" charset="0"/>
                <a:sym typeface="Symbol" charset="0"/>
              </a:rPr>
              <a:t> </a:t>
            </a:r>
            <a:r>
              <a:rPr lang="en-US" sz="2400" b="1" dirty="0">
                <a:latin typeface="Arial" charset="0"/>
                <a:ea typeface="MS PGothic" charset="0"/>
              </a:rPr>
              <a:t>A  |  B</a:t>
            </a:r>
          </a:p>
          <a:p>
            <a:pPr lvl="1" eaLnBrk="1" hangingPunct="1">
              <a:lnSpc>
                <a:spcPct val="90000"/>
              </a:lnSpc>
              <a:buFontTx/>
              <a:buNone/>
            </a:pPr>
            <a:r>
              <a:rPr lang="en-US" sz="2400" b="1" dirty="0">
                <a:latin typeface="Arial" charset="0"/>
                <a:ea typeface="MS PGothic" charset="0"/>
              </a:rPr>
              <a:t>A	</a:t>
            </a:r>
            <a:r>
              <a:rPr lang="en-US" sz="2400" b="1" dirty="0">
                <a:latin typeface="Arial" charset="0"/>
                <a:ea typeface="MS PGothic" charset="0"/>
                <a:sym typeface="Symbol" charset="0"/>
              </a:rPr>
              <a:t> </a:t>
            </a:r>
            <a:r>
              <a:rPr lang="en-US" sz="2400" b="1" dirty="0">
                <a:latin typeface="Arial" charset="0"/>
                <a:ea typeface="MS PGothic" charset="0"/>
              </a:rPr>
              <a:t>x</a:t>
            </a:r>
            <a:r>
              <a:rPr lang="en-US" sz="2400" b="1" baseline="-25000" dirty="0">
                <a:latin typeface="Arial" charset="0"/>
                <a:ea typeface="MS PGothic" charset="0"/>
              </a:rPr>
              <a:t>i</a:t>
            </a:r>
            <a:r>
              <a:rPr lang="en-US" sz="2400" b="1" dirty="0">
                <a:latin typeface="Arial" charset="0"/>
                <a:ea typeface="MS PGothic" charset="0"/>
              </a:rPr>
              <a:t> A [</a:t>
            </a:r>
            <a:r>
              <a:rPr lang="en-US" sz="2400" b="1" dirty="0" err="1">
                <a:latin typeface="Arial" charset="0"/>
                <a:ea typeface="MS PGothic" charset="0"/>
              </a:rPr>
              <a:t>i</a:t>
            </a:r>
            <a:r>
              <a:rPr lang="en-US" sz="2400" b="1" dirty="0">
                <a:latin typeface="Arial" charset="0"/>
                <a:ea typeface="MS PGothic" charset="0"/>
              </a:rPr>
              <a:t>]  |   x</a:t>
            </a:r>
            <a:r>
              <a:rPr lang="en-US" sz="2400" b="1" baseline="-25000" dirty="0">
                <a:latin typeface="Arial" charset="0"/>
                <a:ea typeface="MS PGothic" charset="0"/>
              </a:rPr>
              <a:t>i</a:t>
            </a:r>
            <a:r>
              <a:rPr lang="en-US" sz="2400" b="1" dirty="0">
                <a:latin typeface="Arial" charset="0"/>
                <a:ea typeface="MS PGothic" charset="0"/>
              </a:rPr>
              <a:t> [</a:t>
            </a:r>
            <a:r>
              <a:rPr lang="en-US" sz="2400" b="1" dirty="0" err="1">
                <a:latin typeface="Arial" charset="0"/>
                <a:ea typeface="MS PGothic" charset="0"/>
              </a:rPr>
              <a:t>i</a:t>
            </a:r>
            <a:r>
              <a:rPr lang="en-US" sz="2400" b="1" dirty="0">
                <a:latin typeface="Arial" charset="0"/>
                <a:ea typeface="MS PGothic" charset="0"/>
              </a:rPr>
              <a:t>]		1 ≤ </a:t>
            </a:r>
            <a:r>
              <a:rPr lang="en-US" sz="2400" b="1" dirty="0" err="1">
                <a:latin typeface="Arial" charset="0"/>
                <a:ea typeface="MS PGothic" charset="0"/>
              </a:rPr>
              <a:t>i</a:t>
            </a:r>
            <a:r>
              <a:rPr lang="en-US" sz="2400" b="1" dirty="0">
                <a:latin typeface="Arial" charset="0"/>
                <a:ea typeface="MS PGothic" charset="0"/>
              </a:rPr>
              <a:t> ≤ n</a:t>
            </a:r>
          </a:p>
          <a:p>
            <a:pPr lvl="1" eaLnBrk="1" hangingPunct="1">
              <a:lnSpc>
                <a:spcPct val="90000"/>
              </a:lnSpc>
              <a:buFontTx/>
              <a:buNone/>
            </a:pPr>
            <a:r>
              <a:rPr lang="en-US" sz="2400" b="1" dirty="0">
                <a:latin typeface="Arial" charset="0"/>
                <a:ea typeface="MS PGothic" charset="0"/>
              </a:rPr>
              <a:t>B	</a:t>
            </a:r>
            <a:r>
              <a:rPr lang="en-US" sz="2400" b="1" dirty="0">
                <a:latin typeface="Arial" charset="0"/>
                <a:ea typeface="MS PGothic" charset="0"/>
                <a:sym typeface="Symbol" charset="0"/>
              </a:rPr>
              <a:t> </a:t>
            </a:r>
            <a:r>
              <a:rPr lang="en-US" sz="2400" b="1" dirty="0" err="1">
                <a:latin typeface="Arial" charset="0"/>
                <a:ea typeface="MS PGothic" charset="0"/>
              </a:rPr>
              <a:t>y</a:t>
            </a:r>
            <a:r>
              <a:rPr lang="en-US" sz="2400" b="1" baseline="-25000" dirty="0" err="1">
                <a:latin typeface="Arial" charset="0"/>
                <a:ea typeface="MS PGothic" charset="0"/>
              </a:rPr>
              <a:t>i</a:t>
            </a:r>
            <a:r>
              <a:rPr lang="en-US" sz="2400" b="1" dirty="0">
                <a:latin typeface="Arial" charset="0"/>
                <a:ea typeface="MS PGothic" charset="0"/>
              </a:rPr>
              <a:t> B [</a:t>
            </a:r>
            <a:r>
              <a:rPr lang="en-US" sz="2400" b="1" dirty="0" err="1">
                <a:latin typeface="Arial" charset="0"/>
                <a:ea typeface="MS PGothic" charset="0"/>
              </a:rPr>
              <a:t>i</a:t>
            </a:r>
            <a:r>
              <a:rPr lang="en-US" sz="2400" b="1" dirty="0">
                <a:latin typeface="Arial" charset="0"/>
                <a:ea typeface="MS PGothic" charset="0"/>
              </a:rPr>
              <a:t>]  |   </a:t>
            </a:r>
            <a:r>
              <a:rPr lang="en-US" sz="2400" b="1" dirty="0" err="1">
                <a:latin typeface="Arial" charset="0"/>
                <a:ea typeface="MS PGothic" charset="0"/>
              </a:rPr>
              <a:t>y</a:t>
            </a:r>
            <a:r>
              <a:rPr lang="en-US" sz="2400" b="1" baseline="-25000" dirty="0" err="1">
                <a:latin typeface="Arial" charset="0"/>
                <a:ea typeface="MS PGothic" charset="0"/>
              </a:rPr>
              <a:t>i</a:t>
            </a:r>
            <a:r>
              <a:rPr lang="en-US" sz="2400" b="1" dirty="0">
                <a:latin typeface="Arial" charset="0"/>
                <a:ea typeface="MS PGothic" charset="0"/>
              </a:rPr>
              <a:t> [</a:t>
            </a:r>
            <a:r>
              <a:rPr lang="en-US" sz="2400" b="1" dirty="0" err="1">
                <a:latin typeface="Arial" charset="0"/>
                <a:ea typeface="MS PGothic" charset="0"/>
              </a:rPr>
              <a:t>i</a:t>
            </a:r>
            <a:r>
              <a:rPr lang="en-US" sz="2400" b="1" dirty="0">
                <a:latin typeface="Arial" charset="0"/>
                <a:ea typeface="MS PGothic" charset="0"/>
              </a:rPr>
              <a:t>]		1 ≤ </a:t>
            </a:r>
            <a:r>
              <a:rPr lang="en-US" sz="2400" b="1" dirty="0" err="1">
                <a:latin typeface="Arial" charset="0"/>
                <a:ea typeface="MS PGothic" charset="0"/>
              </a:rPr>
              <a:t>i</a:t>
            </a:r>
            <a:r>
              <a:rPr lang="en-US" sz="2400" b="1" dirty="0">
                <a:latin typeface="Arial" charset="0"/>
                <a:ea typeface="MS PGothic" charset="0"/>
              </a:rPr>
              <a:t> ≤ n</a:t>
            </a:r>
          </a:p>
          <a:p>
            <a:pPr lvl="1" eaLnBrk="1" hangingPunct="1">
              <a:lnSpc>
                <a:spcPct val="90000"/>
              </a:lnSpc>
              <a:buFontTx/>
              <a:buNone/>
            </a:pPr>
            <a:r>
              <a:rPr lang="en-US" sz="2400" b="1" dirty="0">
                <a:latin typeface="Arial" charset="0"/>
                <a:ea typeface="MS PGothic" charset="0"/>
              </a:rPr>
              <a:t>A</a:t>
            </a:r>
            <a:r>
              <a:rPr lang="en-US" sz="2400" b="1" i="1" dirty="0">
                <a:latin typeface="Arial" charset="0"/>
                <a:ea typeface="MS PGothic" charset="0"/>
              </a:rPr>
              <a:t> </a:t>
            </a:r>
            <a:r>
              <a:rPr lang="en-US" sz="2400" b="1" dirty="0">
                <a:latin typeface="Arial" charset="0"/>
                <a:ea typeface="MS PGothic" charset="0"/>
                <a:sym typeface="Symbol" charset="0"/>
              </a:rPr>
              <a:t>*</a:t>
            </a:r>
            <a:r>
              <a:rPr lang="en-US" sz="2400" b="1" dirty="0">
                <a:latin typeface="Arial" charset="0"/>
                <a:ea typeface="MS PGothic" charset="0"/>
              </a:rPr>
              <a:t>  x</a:t>
            </a:r>
            <a:r>
              <a:rPr lang="en-US" sz="2400" b="1" baseline="-25000" dirty="0">
                <a:latin typeface="Arial" charset="0"/>
                <a:ea typeface="MS PGothic" charset="0"/>
              </a:rPr>
              <a:t>i</a:t>
            </a:r>
            <a:r>
              <a:rPr lang="en-US" sz="2400" b="1" baseline="-40000" dirty="0">
                <a:latin typeface="Arial" charset="0"/>
                <a:ea typeface="MS PGothic" charset="0"/>
              </a:rPr>
              <a:t>1</a:t>
            </a:r>
            <a:r>
              <a:rPr lang="en-US" sz="2400" b="1" dirty="0">
                <a:latin typeface="Arial" charset="0"/>
                <a:ea typeface="MS PGothic" charset="0"/>
              </a:rPr>
              <a:t> … </a:t>
            </a:r>
            <a:r>
              <a:rPr lang="en-US" sz="2400" b="1" dirty="0" err="1">
                <a:latin typeface="Arial" charset="0"/>
                <a:ea typeface="MS PGothic" charset="0"/>
              </a:rPr>
              <a:t>x</a:t>
            </a:r>
            <a:r>
              <a:rPr lang="en-US" sz="2400" b="1" baseline="-25000" dirty="0" err="1">
                <a:latin typeface="Arial" charset="0"/>
                <a:ea typeface="MS PGothic" charset="0"/>
              </a:rPr>
              <a:t>i</a:t>
            </a:r>
            <a:r>
              <a:rPr lang="en-US" sz="2400" b="1" baseline="-40000" dirty="0" err="1">
                <a:latin typeface="Arial" charset="0"/>
                <a:ea typeface="MS PGothic" charset="0"/>
              </a:rPr>
              <a:t>k</a:t>
            </a:r>
            <a:r>
              <a:rPr lang="en-US" sz="2400" b="1" dirty="0">
                <a:latin typeface="Arial" charset="0"/>
                <a:ea typeface="MS PGothic" charset="0"/>
              </a:rPr>
              <a:t> [</a:t>
            </a:r>
            <a:r>
              <a:rPr lang="en-US" sz="2400" b="1" dirty="0" err="1">
                <a:latin typeface="Arial" charset="0"/>
                <a:ea typeface="MS PGothic" charset="0"/>
              </a:rPr>
              <a:t>i</a:t>
            </a:r>
            <a:r>
              <a:rPr lang="en-US" sz="2400" b="1" baseline="-25000" dirty="0" err="1">
                <a:latin typeface="Arial" charset="0"/>
                <a:ea typeface="MS PGothic" charset="0"/>
              </a:rPr>
              <a:t>k</a:t>
            </a:r>
            <a:r>
              <a:rPr lang="en-US" sz="2400" b="1" dirty="0">
                <a:latin typeface="Arial" charset="0"/>
                <a:ea typeface="MS PGothic" charset="0"/>
              </a:rPr>
              <a:t>] … [i</a:t>
            </a:r>
            <a:r>
              <a:rPr lang="en-US" sz="2400" b="1" baseline="-25000" dirty="0">
                <a:latin typeface="Arial" charset="0"/>
                <a:ea typeface="MS PGothic" charset="0"/>
              </a:rPr>
              <a:t>1</a:t>
            </a:r>
            <a:r>
              <a:rPr lang="en-US" sz="2400" b="1" dirty="0">
                <a:latin typeface="Arial" charset="0"/>
                <a:ea typeface="MS PGothic" charset="0"/>
              </a:rPr>
              <a:t>]		k &gt; 0</a:t>
            </a:r>
          </a:p>
          <a:p>
            <a:pPr lvl="1" eaLnBrk="1" hangingPunct="1">
              <a:lnSpc>
                <a:spcPct val="90000"/>
              </a:lnSpc>
              <a:buFontTx/>
              <a:buNone/>
            </a:pPr>
            <a:r>
              <a:rPr lang="en-US" sz="2400" b="1" dirty="0">
                <a:latin typeface="Arial" charset="0"/>
                <a:ea typeface="MS PGothic" charset="0"/>
              </a:rPr>
              <a:t>B </a:t>
            </a:r>
            <a:r>
              <a:rPr lang="en-US" sz="2400" b="1" dirty="0">
                <a:latin typeface="Arial" charset="0"/>
                <a:ea typeface="MS PGothic" charset="0"/>
                <a:sym typeface="Symbol" charset="0"/>
              </a:rPr>
              <a:t>*</a:t>
            </a:r>
            <a:r>
              <a:rPr lang="en-US" sz="2400" b="1" dirty="0">
                <a:latin typeface="Arial" charset="0"/>
                <a:ea typeface="MS PGothic" charset="0"/>
              </a:rPr>
              <a:t> y</a:t>
            </a:r>
            <a:r>
              <a:rPr lang="en-US" sz="2400" b="1" baseline="-25000" dirty="0">
                <a:latin typeface="Arial" charset="0"/>
                <a:ea typeface="MS PGothic" charset="0"/>
              </a:rPr>
              <a:t>i</a:t>
            </a:r>
            <a:r>
              <a:rPr lang="en-US" sz="2400" b="1" baseline="-40000" dirty="0">
                <a:latin typeface="Arial" charset="0"/>
                <a:ea typeface="MS PGothic" charset="0"/>
              </a:rPr>
              <a:t>1</a:t>
            </a:r>
            <a:r>
              <a:rPr lang="en-US" sz="2400" b="1" dirty="0">
                <a:latin typeface="Arial" charset="0"/>
                <a:ea typeface="MS PGothic" charset="0"/>
              </a:rPr>
              <a:t> … </a:t>
            </a:r>
            <a:r>
              <a:rPr lang="en-US" sz="2400" b="1" dirty="0" err="1">
                <a:latin typeface="Arial" charset="0"/>
                <a:ea typeface="MS PGothic" charset="0"/>
              </a:rPr>
              <a:t>y</a:t>
            </a:r>
            <a:r>
              <a:rPr lang="en-US" sz="2400" b="1" baseline="-25000" dirty="0" err="1">
                <a:latin typeface="Arial" charset="0"/>
                <a:ea typeface="MS PGothic" charset="0"/>
              </a:rPr>
              <a:t>i</a:t>
            </a:r>
            <a:r>
              <a:rPr lang="en-US" sz="2400" b="1" baseline="-40000" dirty="0" err="1">
                <a:latin typeface="Arial" charset="0"/>
                <a:ea typeface="MS PGothic" charset="0"/>
              </a:rPr>
              <a:t>k</a:t>
            </a:r>
            <a:r>
              <a:rPr lang="en-US" sz="2400" b="1" dirty="0">
                <a:latin typeface="Arial" charset="0"/>
                <a:ea typeface="MS PGothic" charset="0"/>
              </a:rPr>
              <a:t> [</a:t>
            </a:r>
            <a:r>
              <a:rPr lang="en-US" sz="2400" b="1" dirty="0" err="1">
                <a:latin typeface="Arial" charset="0"/>
                <a:ea typeface="MS PGothic" charset="0"/>
              </a:rPr>
              <a:t>i</a:t>
            </a:r>
            <a:r>
              <a:rPr lang="en-US" sz="2400" b="1" baseline="-25000" dirty="0" err="1">
                <a:latin typeface="Arial" charset="0"/>
                <a:ea typeface="MS PGothic" charset="0"/>
              </a:rPr>
              <a:t>k</a:t>
            </a:r>
            <a:r>
              <a:rPr lang="en-US" sz="2400" b="1" dirty="0">
                <a:latin typeface="Arial" charset="0"/>
                <a:ea typeface="MS PGothic" charset="0"/>
              </a:rPr>
              <a:t>] … [i</a:t>
            </a:r>
            <a:r>
              <a:rPr lang="en-US" sz="2400" b="1" baseline="-25000" dirty="0">
                <a:latin typeface="Arial" charset="0"/>
                <a:ea typeface="MS PGothic" charset="0"/>
              </a:rPr>
              <a:t>1</a:t>
            </a:r>
            <a:r>
              <a:rPr lang="en-US" sz="2400" b="1" dirty="0">
                <a:latin typeface="Arial" charset="0"/>
                <a:ea typeface="MS PGothic" charset="0"/>
              </a:rPr>
              <a:t>]		k &gt; 0</a:t>
            </a:r>
          </a:p>
          <a:p>
            <a:pPr eaLnBrk="1" hangingPunct="1">
              <a:lnSpc>
                <a:spcPct val="90000"/>
              </a:lnSpc>
            </a:pPr>
            <a:r>
              <a:rPr lang="en-US" sz="2800" dirty="0">
                <a:latin typeface="Arial" charset="0"/>
                <a:ea typeface="MS PGothic" charset="0"/>
              </a:rPr>
              <a:t>Ambiguous if and only if there is a solution to this PCP instance, </a:t>
            </a:r>
            <a:r>
              <a:rPr lang="en-US" sz="2800" b="1" dirty="0">
                <a:latin typeface="Arial" charset="0"/>
                <a:ea typeface="MS PGothic" charset="0"/>
              </a:rPr>
              <a:t>P</a:t>
            </a:r>
            <a:r>
              <a:rPr lang="en-US" sz="2800" dirty="0">
                <a:latin typeface="Arial" charset="0"/>
                <a:ea typeface="MS PGothic" charset="0"/>
              </a:rPr>
              <a:t>. </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EE7F0-294B-AA42-937E-27271AFF83AE}" type="datetime1">
              <a:rPr lang="en-US" smtClean="0"/>
              <a:t>11/27/18</a:t>
            </a:fld>
            <a:endParaRPr lang="en-US"/>
          </a:p>
        </p:txBody>
      </p:sp>
      <p:sp>
        <p:nvSpPr>
          <p:cNvPr id="2426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2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C0A8A-EB04-C54F-93CA-C3E2499E2F98}" type="slidenum">
              <a:rPr lang="en-US"/>
              <a:pPr/>
              <a:t>382</a:t>
            </a:fld>
            <a:endParaRPr lang="en-US"/>
          </a:p>
        </p:txBody>
      </p:sp>
      <p:sp>
        <p:nvSpPr>
          <p:cNvPr id="242693" name="Rectangle 2"/>
          <p:cNvSpPr>
            <a:spLocks noGrp="1" noChangeArrowheads="1"/>
          </p:cNvSpPr>
          <p:nvPr>
            <p:ph type="title"/>
          </p:nvPr>
        </p:nvSpPr>
        <p:spPr/>
        <p:txBody>
          <a:bodyPr/>
          <a:lstStyle/>
          <a:p>
            <a:pPr eaLnBrk="1" hangingPunct="1"/>
            <a:r>
              <a:rPr lang="en-US">
                <a:latin typeface="Arial" charset="0"/>
                <a:ea typeface="MS PGothic" charset="0"/>
              </a:rPr>
              <a:t>Intersection of CFLs</a:t>
            </a:r>
          </a:p>
        </p:txBody>
      </p:sp>
      <p:sp>
        <p:nvSpPr>
          <p:cNvPr id="242694" name="Rectangle 3"/>
          <p:cNvSpPr>
            <a:spLocks noGrp="1" noChangeArrowheads="1"/>
          </p:cNvSpPr>
          <p:nvPr>
            <p:ph type="body" idx="1"/>
          </p:nvPr>
        </p:nvSpPr>
        <p:spPr/>
        <p:txBody>
          <a:bodyPr/>
          <a:lstStyle/>
          <a:p>
            <a:pPr eaLnBrk="1" hangingPunct="1">
              <a:lnSpc>
                <a:spcPct val="90000"/>
              </a:lnSpc>
            </a:pPr>
            <a:r>
              <a:rPr lang="en-US" dirty="0">
                <a:latin typeface="Arial" charset="0"/>
                <a:ea typeface="MS PGothic" charset="0"/>
              </a:rPr>
              <a:t>Problem to determine if arbitrary CFG’</a:t>
            </a:r>
            <a:r>
              <a:rPr lang="en-US" altLang="ja-JP" dirty="0">
                <a:latin typeface="Arial" charset="0"/>
                <a:ea typeface="MS PGothic" charset="0"/>
              </a:rPr>
              <a:t>s define overlapping languages</a:t>
            </a:r>
          </a:p>
          <a:p>
            <a:pPr eaLnBrk="1" hangingPunct="1">
              <a:lnSpc>
                <a:spcPct val="90000"/>
              </a:lnSpc>
            </a:pPr>
            <a:r>
              <a:rPr lang="en-US" dirty="0">
                <a:latin typeface="Arial" charset="0"/>
                <a:ea typeface="MS PGothic" charset="0"/>
              </a:rPr>
              <a:t>Just take the grammar consisting of all the A-rules from previous, and a second grammar consisting of all the B-rules.  Call the languages generated by these grammars, L</a:t>
            </a:r>
            <a:r>
              <a:rPr lang="en-US" baseline="-25000" dirty="0">
                <a:latin typeface="Arial" charset="0"/>
                <a:ea typeface="MS PGothic" charset="0"/>
              </a:rPr>
              <a:t>A</a:t>
            </a:r>
            <a:r>
              <a:rPr lang="en-US" dirty="0">
                <a:latin typeface="Arial" charset="0"/>
                <a:ea typeface="MS PGothic" charset="0"/>
              </a:rPr>
              <a:t> and L</a:t>
            </a:r>
            <a:r>
              <a:rPr lang="en-US" baseline="-25000" dirty="0">
                <a:latin typeface="Arial" charset="0"/>
                <a:ea typeface="MS PGothic" charset="0"/>
              </a:rPr>
              <a:t>B</a:t>
            </a:r>
            <a:r>
              <a:rPr lang="en-US" dirty="0">
                <a:latin typeface="Arial" charset="0"/>
                <a:ea typeface="MS PGothic" charset="0"/>
              </a:rPr>
              <a:t>. </a:t>
            </a:r>
            <a:br>
              <a:rPr lang="en-US" dirty="0">
                <a:latin typeface="Arial" charset="0"/>
                <a:ea typeface="MS PGothic" charset="0"/>
              </a:rPr>
            </a:br>
            <a:r>
              <a:rPr lang="en-US" dirty="0">
                <a:latin typeface="Arial" charset="0"/>
                <a:ea typeface="MS PGothic" charset="0"/>
              </a:rPr>
              <a:t>L</a:t>
            </a:r>
            <a:r>
              <a:rPr lang="en-US" baseline="-25000" dirty="0">
                <a:latin typeface="Arial" charset="0"/>
                <a:ea typeface="MS PGothic" charset="0"/>
              </a:rPr>
              <a:t>A</a:t>
            </a:r>
            <a:r>
              <a:rPr lang="en-US" dirty="0">
                <a:latin typeface="Arial" charset="0"/>
                <a:ea typeface="MS PGothic" charset="0"/>
              </a:rPr>
              <a:t> </a:t>
            </a:r>
            <a:r>
              <a:rPr lang="en-US" dirty="0">
                <a:latin typeface="Arial" charset="0"/>
                <a:ea typeface="MS PGothic" charset="0"/>
                <a:sym typeface="Symbol" charset="0"/>
              </a:rPr>
              <a:t></a:t>
            </a:r>
            <a:r>
              <a:rPr lang="en-US" dirty="0">
                <a:latin typeface="Arial" charset="0"/>
                <a:ea typeface="MS PGothic" charset="0"/>
              </a:rPr>
              <a:t> L</a:t>
            </a:r>
            <a:r>
              <a:rPr lang="en-US" baseline="-25000" dirty="0">
                <a:latin typeface="Arial" charset="0"/>
                <a:ea typeface="MS PGothic" charset="0"/>
              </a:rPr>
              <a:t>B</a:t>
            </a:r>
            <a:r>
              <a:rPr lang="en-US" dirty="0">
                <a:latin typeface="Arial" charset="0"/>
                <a:ea typeface="MS PGothic" charset="0"/>
              </a:rPr>
              <a:t> ≠  </a:t>
            </a:r>
            <a:r>
              <a:rPr lang="en-US" dirty="0" err="1">
                <a:latin typeface="Arial" charset="0"/>
                <a:ea typeface="MS PGothic" charset="0"/>
              </a:rPr>
              <a:t>Ø</a:t>
            </a:r>
            <a:r>
              <a:rPr lang="en-US" dirty="0">
                <a:latin typeface="Arial" charset="0"/>
                <a:ea typeface="MS PGothic" charset="0"/>
              </a:rPr>
              <a:t>, if and only there is a solution to this PCP instance.</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2D2840-2E4F-C14D-8B38-B4FBC87EB148}" type="datetime1">
              <a:rPr lang="en-US" smtClean="0"/>
              <a:t>11/27/18</a:t>
            </a:fld>
            <a:endParaRPr lang="en-US"/>
          </a:p>
        </p:txBody>
      </p:sp>
      <p:sp>
        <p:nvSpPr>
          <p:cNvPr id="2437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308F26-B087-EA4B-91A7-5350C13D542C}" type="slidenum">
              <a:rPr lang="en-US"/>
              <a:pPr/>
              <a:t>383</a:t>
            </a:fld>
            <a:endParaRPr lang="en-US"/>
          </a:p>
        </p:txBody>
      </p:sp>
      <p:sp>
        <p:nvSpPr>
          <p:cNvPr id="243717" name="Rectangle 2"/>
          <p:cNvSpPr>
            <a:spLocks noGrp="1" noChangeArrowheads="1"/>
          </p:cNvSpPr>
          <p:nvPr>
            <p:ph type="title"/>
          </p:nvPr>
        </p:nvSpPr>
        <p:spPr/>
        <p:txBody>
          <a:bodyPr/>
          <a:lstStyle/>
          <a:p>
            <a:pPr eaLnBrk="1" hangingPunct="1"/>
            <a:r>
              <a:rPr lang="en-US" dirty="0">
                <a:latin typeface="Arial" charset="0"/>
                <a:ea typeface="MS PGothic" charset="0"/>
              </a:rPr>
              <a:t>Non-emptiness of CSL</a:t>
            </a:r>
          </a:p>
        </p:txBody>
      </p:sp>
      <p:sp>
        <p:nvSpPr>
          <p:cNvPr id="243718" name="Rectangle 3"/>
          <p:cNvSpPr>
            <a:spLocks noGrp="1" noChangeArrowheads="1"/>
          </p:cNvSpPr>
          <p:nvPr>
            <p:ph type="body" idx="1"/>
          </p:nvPr>
        </p:nvSpPr>
        <p:spPr/>
        <p:txBody>
          <a:bodyPr/>
          <a:lstStyle/>
          <a:p>
            <a:pPr eaLnBrk="1" hangingPunct="1">
              <a:lnSpc>
                <a:spcPct val="90000"/>
              </a:lnSpc>
            </a:pPr>
            <a:r>
              <a:rPr lang="en-US" dirty="0">
                <a:latin typeface="Arial" charset="0"/>
                <a:ea typeface="MS PGothic" charset="0"/>
              </a:rPr>
              <a:t>Arbitrary instance of PCP, </a:t>
            </a:r>
            <a:br>
              <a:rPr lang="en-US" dirty="0">
                <a:latin typeface="Arial" charset="0"/>
                <a:ea typeface="MS PGothic" charset="0"/>
              </a:rPr>
            </a:br>
            <a:r>
              <a:rPr lang="en-US" b="1" dirty="0">
                <a:latin typeface="Arial" charset="0"/>
                <a:ea typeface="MS PGothic" charset="0"/>
              </a:rPr>
              <a:t>P = (</a:t>
            </a:r>
            <a:r>
              <a:rPr lang="en-US" b="1" dirty="0">
                <a:latin typeface="Arial" charset="0"/>
                <a:ea typeface="MS PGothic" charset="0"/>
                <a:sym typeface="Symbol" charset="0"/>
              </a:rPr>
              <a:t>,</a:t>
            </a:r>
            <a:r>
              <a:rPr lang="en-US" b="1" dirty="0">
                <a:latin typeface="Arial" charset="0"/>
                <a:ea typeface="MS PGothic" charset="0"/>
              </a:rPr>
              <a:t> n, (( x</a:t>
            </a:r>
            <a:r>
              <a:rPr lang="en-US" b="1" baseline="-25000" dirty="0">
                <a:latin typeface="Arial" charset="0"/>
                <a:ea typeface="MS PGothic" charset="0"/>
              </a:rPr>
              <a:t>1</a:t>
            </a:r>
            <a:r>
              <a:rPr lang="en-US" b="1" dirty="0">
                <a:latin typeface="Arial" charset="0"/>
                <a:ea typeface="MS PGothic" charset="0"/>
              </a:rPr>
              <a:t>, … , </a:t>
            </a:r>
            <a:r>
              <a:rPr lang="en-US" b="1" dirty="0" err="1">
                <a:latin typeface="Arial" charset="0"/>
                <a:ea typeface="MS PGothic" charset="0"/>
              </a:rPr>
              <a:t>x</a:t>
            </a:r>
            <a:r>
              <a:rPr lang="en-US" b="1" baseline="-25000" dirty="0" err="1">
                <a:latin typeface="Arial" charset="0"/>
                <a:ea typeface="MS PGothic" charset="0"/>
              </a:rPr>
              <a:t>n</a:t>
            </a:r>
            <a:r>
              <a:rPr lang="en-US" b="1" dirty="0">
                <a:latin typeface="Arial" charset="0"/>
                <a:ea typeface="MS PGothic" charset="0"/>
              </a:rPr>
              <a:t> ), ( y</a:t>
            </a:r>
            <a:r>
              <a:rPr lang="en-US" b="1" baseline="-25000" dirty="0">
                <a:latin typeface="Arial" charset="0"/>
                <a:ea typeface="MS PGothic" charset="0"/>
              </a:rPr>
              <a:t>1</a:t>
            </a:r>
            <a:r>
              <a:rPr lang="en-US" b="1" dirty="0">
                <a:latin typeface="Arial" charset="0"/>
                <a:ea typeface="MS PGothic" charset="0"/>
              </a:rPr>
              <a:t>, … , </a:t>
            </a:r>
            <a:r>
              <a:rPr lang="en-US" b="1" dirty="0" err="1">
                <a:latin typeface="Arial" charset="0"/>
                <a:ea typeface="MS PGothic" charset="0"/>
              </a:rPr>
              <a:t>y</a:t>
            </a:r>
            <a:r>
              <a:rPr lang="en-US" b="1" baseline="-25000" dirty="0" err="1">
                <a:latin typeface="Arial" charset="0"/>
                <a:ea typeface="MS PGothic" charset="0"/>
              </a:rPr>
              <a:t>n</a:t>
            </a:r>
            <a:r>
              <a:rPr lang="en-US" b="1" dirty="0">
                <a:latin typeface="Arial" charset="0"/>
                <a:ea typeface="MS PGothic" charset="0"/>
              </a:rPr>
              <a:t> ) )</a:t>
            </a:r>
          </a:p>
          <a:p>
            <a:pPr eaLnBrk="1" hangingPunct="1">
              <a:lnSpc>
                <a:spcPct val="90000"/>
              </a:lnSpc>
            </a:pPr>
            <a:r>
              <a:rPr lang="en-US" b="1" dirty="0">
                <a:latin typeface="Arial" charset="0"/>
                <a:ea typeface="MS PGothic" charset="0"/>
              </a:rPr>
              <a:t>G = ({S,T} ∪ </a:t>
            </a:r>
            <a:r>
              <a:rPr lang="en-US" b="1" dirty="0">
                <a:latin typeface="Arial" charset="0"/>
                <a:ea typeface="MS PGothic" charset="0"/>
                <a:sym typeface="Symbol" charset="0"/>
              </a:rPr>
              <a:t>, {*}, R, S), where R is:</a:t>
            </a:r>
            <a:endParaRPr lang="en-US" b="1" dirty="0">
              <a:latin typeface="Arial" charset="0"/>
              <a:ea typeface="MS PGothic" charset="0"/>
            </a:endParaRPr>
          </a:p>
          <a:p>
            <a:pPr eaLnBrk="1" hangingPunct="1">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S </a:t>
            </a:r>
            <a:r>
              <a:rPr lang="en-US" b="1" dirty="0" err="1">
                <a:ea typeface="ＭＳ Ｐゴシック" pitchFamily="-111" charset="-128"/>
                <a:cs typeface="ＭＳ Ｐゴシック" pitchFamily="-111" charset="-128"/>
              </a:rPr>
              <a:t>y</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T </a:t>
            </a:r>
            <a:r>
              <a:rPr lang="en-US" b="1" dirty="0" err="1">
                <a:ea typeface="ＭＳ Ｐゴシック" pitchFamily="-111" charset="-128"/>
                <a:cs typeface="ＭＳ Ｐゴシック" pitchFamily="-111" charset="-128"/>
              </a:rPr>
              <a:t>y</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1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 n</a:t>
            </a:r>
          </a:p>
          <a:p>
            <a:pPr eaLnBrk="1" hangingPunct="1">
              <a:lnSpc>
                <a:spcPct val="90000"/>
              </a:lnSpc>
              <a:buFontTx/>
              <a:buNone/>
            </a:pPr>
            <a:r>
              <a:rPr lang="en-US" b="1" dirty="0">
                <a:ea typeface="ＭＳ Ｐゴシック" pitchFamily="-111" charset="-128"/>
                <a:cs typeface="ＭＳ Ｐゴシック" pitchFamily="-111" charset="-128"/>
              </a:rPr>
              <a:t>	a T a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T *</a:t>
            </a:r>
          </a:p>
          <a:p>
            <a:pPr eaLnBrk="1" hangingPunct="1">
              <a:lnSpc>
                <a:spcPct val="90000"/>
              </a:lnSpc>
              <a:buFontTx/>
              <a:buNone/>
            </a:pPr>
            <a:r>
              <a:rPr lang="en-US" b="1" dirty="0">
                <a:ea typeface="ＭＳ Ｐゴシック" pitchFamily="-111" charset="-128"/>
                <a:cs typeface="ＭＳ Ｐゴシック" pitchFamily="-111" charset="-128"/>
              </a:rPr>
              <a:t>	* a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a *</a:t>
            </a:r>
          </a:p>
          <a:p>
            <a:pPr eaLnBrk="1" hangingPunct="1">
              <a:lnSpc>
                <a:spcPct val="90000"/>
              </a:lnSpc>
              <a:buFontTx/>
              <a:buNone/>
            </a:pPr>
            <a:r>
              <a:rPr lang="en-US" b="1" dirty="0">
                <a:ea typeface="ＭＳ Ｐゴシック" pitchFamily="-111" charset="-128"/>
                <a:cs typeface="ＭＳ Ｐゴシック" pitchFamily="-111" charset="-128"/>
              </a:rPr>
              <a:t>	a *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a</a:t>
            </a:r>
          </a:p>
          <a:p>
            <a:pPr eaLnBrk="1" hangingPunct="1">
              <a:lnSpc>
                <a:spcPct val="90000"/>
              </a:lnSpc>
              <a:buFontTx/>
              <a:buNone/>
            </a:pPr>
            <a:r>
              <a:rPr lang="en-US" b="1" dirty="0">
                <a:ea typeface="ＭＳ Ｐゴシック" pitchFamily="-111" charset="-128"/>
                <a:cs typeface="ＭＳ Ｐゴシック" pitchFamily="-111" charset="-128"/>
              </a:rPr>
              <a:t>	T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a:t>
            </a:r>
          </a:p>
          <a:p>
            <a:pPr eaLnBrk="1" hangingPunct="1">
              <a:lnSpc>
                <a:spcPct val="90000"/>
              </a:lnSpc>
            </a:pPr>
            <a:endParaRPr lang="en-US" b="1" dirty="0">
              <a:latin typeface="Arial" charset="0"/>
              <a:ea typeface="MS PGothic" charset="0"/>
            </a:endParaRPr>
          </a:p>
          <a:p>
            <a:pPr eaLnBrk="1" hangingPunct="1">
              <a:lnSpc>
                <a:spcPct val="90000"/>
              </a:lnSpc>
            </a:pPr>
            <a:endParaRPr lang="en-US" b="1" dirty="0">
              <a:latin typeface="Arial" charset="0"/>
              <a:ea typeface="MS PGothic" charset="0"/>
            </a:endParaRPr>
          </a:p>
          <a:p>
            <a:pPr eaLnBrk="1" hangingPunct="1">
              <a:lnSpc>
                <a:spcPct val="90000"/>
              </a:lnSpc>
            </a:pPr>
            <a:endParaRPr lang="en-US" dirty="0">
              <a:latin typeface="Arial" charset="0"/>
              <a:ea typeface="MS PGothic" charset="0"/>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384</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Our only terminal in previous grammar is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We get strings of form </a:t>
            </a:r>
            <a:r>
              <a:rPr lang="en-US" sz="4400" b="1" baseline="-25000" dirty="0">
                <a:ea typeface="ＭＳ Ｐゴシック" pitchFamily="-111" charset="-128"/>
                <a:cs typeface="ＭＳ Ｐゴシック" pitchFamily="-111" charset="-128"/>
              </a:rPr>
              <a:t>*</a:t>
            </a:r>
            <a:r>
              <a:rPr lang="en-US" b="1"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a:t>
            </a:r>
            <a:r>
              <a:rPr lang="en-US" b="1" dirty="0">
                <a:ea typeface="ＭＳ Ｐゴシック" pitchFamily="-111" charset="-128"/>
                <a:cs typeface="ＭＳ Ｐゴシック" pitchFamily="-111" charset="-128"/>
              </a:rPr>
              <a:t>j</a:t>
            </a:r>
            <a:r>
              <a:rPr lang="en-US" dirty="0">
                <a:ea typeface="ＭＳ Ｐゴシック" pitchFamily="-111" charset="-128"/>
                <a:cs typeface="ＭＳ Ｐゴシック" pitchFamily="-111" charset="-128"/>
              </a:rPr>
              <a:t>’s if and only if there is a solution to this PCP instance. Get </a:t>
            </a:r>
            <a:r>
              <a:rPr lang="en-US" b="1" dirty="0" err="1">
                <a:ea typeface="Arial" pitchFamily="-111" charset="0"/>
                <a:cs typeface="Arial" pitchFamily="-111" charset="0"/>
              </a:rPr>
              <a:t>Ø</a:t>
            </a:r>
            <a:r>
              <a:rPr lang="en-US" dirty="0">
                <a:ea typeface="Arial" pitchFamily="-111" charset="0"/>
                <a:cs typeface="Arial" pitchFamily="-111" charset="0"/>
              </a:rPr>
              <a:t> otherwise.</a:t>
            </a:r>
          </a:p>
          <a:p>
            <a:pPr eaLnBrk="1" hangingPunct="1">
              <a:lnSpc>
                <a:spcPct val="90000"/>
              </a:lnSpc>
            </a:pPr>
            <a:endParaRPr lang="en-US" dirty="0">
              <a:ea typeface="Arial" pitchFamily="-111" charset="0"/>
              <a:cs typeface="Arial" pitchFamily="-111" charset="0"/>
            </a:endParaRPr>
          </a:p>
          <a:p>
            <a:pPr eaLnBrk="1" hangingPunct="1">
              <a:lnSpc>
                <a:spcPct val="90000"/>
              </a:lnSpc>
            </a:pPr>
            <a:r>
              <a:rPr lang="en-US" dirty="0">
                <a:ea typeface="Arial" pitchFamily="-111" charset="0"/>
                <a:cs typeface="Arial" pitchFamily="-111" charset="0"/>
              </a:rPr>
              <a:t>Thus, </a:t>
            </a:r>
            <a:r>
              <a:rPr lang="en-US" b="1" dirty="0">
                <a:ea typeface="Arial" pitchFamily="-111" charset="0"/>
                <a:cs typeface="Arial" pitchFamily="-111" charset="0"/>
              </a:rPr>
              <a:t>P</a:t>
            </a:r>
            <a:r>
              <a:rPr lang="en-US" dirty="0">
                <a:ea typeface="Arial" pitchFamily="-111" charset="0"/>
                <a:cs typeface="Arial" pitchFamily="-111" charset="0"/>
              </a:rPr>
              <a:t> has a solution </a:t>
            </a:r>
            <a:r>
              <a:rPr lang="en-US" dirty="0" err="1">
                <a:ea typeface="Arial" pitchFamily="-111" charset="0"/>
                <a:cs typeface="Arial" pitchFamily="-111" charset="0"/>
              </a:rPr>
              <a:t>iff</a:t>
            </a:r>
            <a:r>
              <a:rPr lang="en-US" dirty="0">
                <a:ea typeface="Arial" pitchFamily="-111" charset="0"/>
                <a:cs typeface="Arial" pitchFamily="-111" charset="0"/>
              </a:rPr>
              <a:t> </a:t>
            </a:r>
          </a:p>
          <a:p>
            <a:pPr lvl="1" eaLnBrk="1" hangingPunct="1">
              <a:lnSpc>
                <a:spcPct val="90000"/>
              </a:lnSpc>
            </a:pPr>
            <a:r>
              <a:rPr lang="en-US" b="1" dirty="0">
                <a:ea typeface="Arial" pitchFamily="-111" charset="0"/>
                <a:cs typeface="Arial" pitchFamily="-111" charset="0"/>
              </a:rPr>
              <a:t>L(G) ≠ </a:t>
            </a:r>
            <a:r>
              <a:rPr lang="en-US" b="1" dirty="0" err="1">
                <a:ea typeface="Arial" pitchFamily="-111" charset="0"/>
                <a:cs typeface="Arial" pitchFamily="-111" charset="0"/>
              </a:rPr>
              <a:t>Ø</a:t>
            </a:r>
            <a:endParaRPr lang="en-US" b="1" dirty="0">
              <a:ea typeface="Arial" pitchFamily="-111" charset="0"/>
              <a:cs typeface="Arial" pitchFamily="-111" charset="0"/>
            </a:endParaRPr>
          </a:p>
          <a:p>
            <a:pPr lvl="1" eaLnBrk="1" hangingPunct="1">
              <a:lnSpc>
                <a:spcPct val="90000"/>
              </a:lnSpc>
            </a:pPr>
            <a:r>
              <a:rPr lang="en-US" b="1" dirty="0">
                <a:ea typeface="Arial" pitchFamily="-111" charset="0"/>
                <a:cs typeface="Arial" pitchFamily="-111" charset="0"/>
              </a:rPr>
              <a:t>L(G) is infinite</a:t>
            </a:r>
            <a:endParaRPr lang="en-US" b="1" dirty="0">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386</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A trace of a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 word of the form</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 … # X</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X</a:t>
            </a:r>
            <a:r>
              <a:rPr lang="en-US" sz="2000" b="1" baseline="-25000" dirty="0">
                <a:ea typeface="ＭＳ Ｐゴシック" pitchFamily="-111" charset="-128"/>
                <a:cs typeface="ＭＳ Ｐゴシック" pitchFamily="-111" charset="-128"/>
              </a:rPr>
              <a:t>i+1</a:t>
            </a:r>
            <a:r>
              <a:rPr lang="en-US" sz="2000" b="1" dirty="0">
                <a:ea typeface="ＭＳ Ｐゴシック" pitchFamily="-111" charset="-128"/>
                <a:cs typeface="ＭＳ Ｐゴシック" pitchFamily="-111" charset="-128"/>
              </a:rPr>
              <a:t> 0 ≤ </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&lt; k,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a starting configuration and </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is a terminating configuration.  </a:t>
            </a:r>
          </a:p>
          <a:p>
            <a:pPr eaLnBrk="1" hangingPunct="1">
              <a:lnSpc>
                <a:spcPct val="80000"/>
              </a:lnSpc>
            </a:pPr>
            <a:r>
              <a:rPr lang="en-US" sz="2000" dirty="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then to intersect the two languages, so the result is a trace.  This then allows us to create CFLs </a:t>
            </a:r>
            <a:r>
              <a:rPr lang="en-US" sz="2000" b="1" dirty="0">
                <a:ea typeface="ＭＳ Ｐゴシック" pitchFamily="-111" charset="-128"/>
                <a:cs typeface="ＭＳ Ｐゴシック" pitchFamily="-111" charset="-128"/>
              </a:rPr>
              <a:t>L1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L2</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L1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L2 ≠ </a:t>
            </a:r>
            <a:r>
              <a:rPr lang="en-US" sz="2000" b="1" dirty="0" err="1">
                <a:ea typeface="ＭＳ Ｐゴシック" pitchFamily="-111" charset="-128"/>
                <a:cs typeface="ＭＳ Ｐゴシック" pitchFamily="-111" charset="-128"/>
              </a:rPr>
              <a:t>Ø</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97722F4C-DEFD-8545-931D-430B78F95F4E}"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633592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800" b="1" dirty="0"/>
              <a:t>Let L1 =  L( G1 )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marL="339725" lvl="1" indent="-4763"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marL="339725" lvl="1" indent="-4763" eaLnBrk="1" hangingPunct="1">
              <a:lnSpc>
                <a:spcPct val="80000"/>
              </a:lnSpc>
              <a:buFontTx/>
              <a:buNone/>
            </a:pPr>
            <a:r>
              <a:rPr lang="en-US" sz="1800" b="1" dirty="0"/>
              <a:t>This checks the even/odd steps of an even length computation.</a:t>
            </a:r>
          </a:p>
          <a:p>
            <a:pPr marL="339725" lvl="1" indent="-4763" eaLnBrk="1" hangingPunct="1">
              <a:lnSpc>
                <a:spcPct val="80000"/>
              </a:lnSpc>
              <a:buFontTx/>
              <a:buNone/>
            </a:pPr>
            <a:r>
              <a:rPr lang="en-US" sz="1800" b="1" dirty="0"/>
              <a:t>Now, let L2 =  L( G2 ) = {X</a:t>
            </a:r>
            <a:r>
              <a:rPr lang="en-US" sz="1800" b="1" baseline="-25000" dirty="0"/>
              <a:t>0 </a:t>
            </a:r>
            <a:r>
              <a:rPr lang="en-US" sz="1800" b="1" dirty="0"/>
              <a:t>$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a:t>
            </a:r>
          </a:p>
          <a:p>
            <a:pPr marL="339725" lvl="1" indent="-4763"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Z is a unique halting configuration.</a:t>
            </a:r>
          </a:p>
          <a:p>
            <a:pPr marL="339725" lvl="1" indent="-4763" eaLnBrk="1" hangingPunct="1">
              <a:lnSpc>
                <a:spcPct val="80000"/>
              </a:lnSpc>
              <a:buFontTx/>
              <a:buNone/>
            </a:pPr>
            <a:r>
              <a:rPr lang="en-US" sz="1800" b="1" dirty="0"/>
              <a:t>This checks the odd/steps of an even length computation, and includes an extra copy of the starting number prior to its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halts}. </a:t>
            </a:r>
          </a:p>
          <a:p>
            <a:pPr eaLnBrk="1" hangingPunct="1">
              <a:lnSpc>
                <a:spcPct val="80000"/>
              </a:lnSpc>
              <a:buFontTx/>
              <a:buNone/>
            </a:pPr>
            <a:r>
              <a:rPr lang="en-US" sz="18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5BD1A099-3234-B942-99F0-8476A93195B4}"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447284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388</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of </a:t>
            </a:r>
            <a:r>
              <a:rPr lang="en-US" sz="2800" b="1" dirty="0">
                <a:ea typeface="ＭＳ Ｐゴシック" pitchFamily="-111" charset="-128"/>
                <a:cs typeface="ＭＳ Ｐゴシック" pitchFamily="-111" charset="-128"/>
              </a:rPr>
              <a:t>L2 / L1 </a:t>
            </a:r>
            <a:r>
              <a:rPr lang="en-US" sz="2800" dirty="0">
                <a:ea typeface="ＭＳ Ｐゴシック" pitchFamily="-111" charset="-128"/>
                <a:cs typeface="ＭＳ Ｐゴシック" pitchFamily="-111" charset="-128"/>
              </a:rPr>
              <a:t>.  The only ways a member of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can match a final substring in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is to line up the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L2 / L1  = { X | the system F halts on zero }</a:t>
            </a:r>
            <a:r>
              <a:rPr lang="en-US" sz="2800" dirty="0">
                <a:ea typeface="ＭＳ Ｐゴシック" pitchFamily="-111" charset="-128"/>
                <a:cs typeface="ＭＳ Ｐゴシック" pitchFamily="-111" charset="-128"/>
              </a:rPr>
              <a:t>.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dirty="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C65EF336-6EFD-8B4A-A865-7C0355DE612D}"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782194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389</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Traces and Type 0 (PSG)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a:ea typeface="ＭＳ Ｐゴシック" pitchFamily="-111" charset="-128"/>
                <a:cs typeface="ＭＳ Ｐゴシック" pitchFamily="-111" charset="-128"/>
              </a:rPr>
              <a:t>Assume we are given some machine M, with Turing table T (using Post notation). We assume a tape alphabet of </a:t>
            </a:r>
            <a:r>
              <a:rPr lang="en-US" sz="1600">
                <a:ea typeface="ＭＳ Ｐゴシック" pitchFamily="-111" charset="-128"/>
                <a:cs typeface="ＭＳ Ｐゴシック" pitchFamily="-111" charset="-128"/>
                <a:sym typeface="Symbol" pitchFamily="-111" charset="2"/>
              </a:rPr>
              <a:t></a:t>
            </a:r>
            <a:r>
              <a:rPr lang="en-US" sz="1600">
                <a:ea typeface="ＭＳ Ｐゴシック" pitchFamily="-111" charset="-128"/>
                <a:cs typeface="ＭＳ Ｐゴシック" pitchFamily="-111" charset="-128"/>
              </a:rPr>
              <a:t> that includes a blank symbol B.</a:t>
            </a:r>
          </a:p>
          <a:p>
            <a:pPr eaLnBrk="1" hangingPunct="1">
              <a:lnSpc>
                <a:spcPct val="80000"/>
              </a:lnSpc>
            </a:pPr>
            <a:r>
              <a:rPr lang="en-US" sz="160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a:t>S			</a:t>
            </a:r>
            <a:r>
              <a:rPr lang="en-US" sz="1400" b="1">
                <a:sym typeface="Symbol" pitchFamily="-111" charset="2"/>
              </a:rPr>
              <a:t></a:t>
            </a:r>
            <a:r>
              <a:rPr lang="en-US" sz="1400" b="1"/>
              <a:t> 	# C0 #	where C0 = Yq0aX is initial ID</a:t>
            </a:r>
          </a:p>
          <a:p>
            <a:pPr lvl="1" eaLnBrk="1" hangingPunct="1">
              <a:lnSpc>
                <a:spcPct val="80000"/>
              </a:lnSpc>
              <a:buFontTx/>
              <a:buNone/>
            </a:pPr>
            <a:r>
              <a:rPr lang="en-US" sz="1400" b="1"/>
              <a:t>q a			</a:t>
            </a:r>
            <a:r>
              <a:rPr lang="en-US" sz="1400" b="1">
                <a:sym typeface="Symbol" pitchFamily="-111" charset="2"/>
              </a:rPr>
              <a:t></a:t>
            </a:r>
            <a:r>
              <a:rPr lang="en-US" sz="1400" b="1"/>
              <a:t> 	s b	if q a b s </a:t>
            </a:r>
            <a:r>
              <a:rPr lang="en-US" sz="1400" b="1">
                <a:sym typeface="Symbol" pitchFamily="-111" charset="2"/>
              </a:rPr>
              <a:t></a:t>
            </a:r>
            <a:r>
              <a:rPr lang="en-US" sz="1400" b="1"/>
              <a:t> T</a:t>
            </a:r>
          </a:p>
          <a:p>
            <a:pPr lvl="1" eaLnBrk="1" hangingPunct="1">
              <a:lnSpc>
                <a:spcPct val="80000"/>
              </a:lnSpc>
              <a:buFontTx/>
              <a:buNone/>
            </a:pPr>
            <a:r>
              <a:rPr lang="en-US" sz="1400" b="1"/>
              <a:t>b q a x 	</a:t>
            </a:r>
            <a:r>
              <a:rPr lang="en-US" sz="1400" b="1">
                <a:sym typeface="Symbol" pitchFamily="-111" charset="2"/>
              </a:rPr>
              <a:t></a:t>
            </a:r>
            <a:r>
              <a:rPr lang="en-US" sz="1400" b="1"/>
              <a:t>  	b a s x	if q a R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b a s B #	if q a R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a s x	if q a R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a s B #	if q a R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x 	</a:t>
            </a:r>
            <a:r>
              <a:rPr lang="en-US" sz="1400" b="1">
                <a:sym typeface="Symbol" pitchFamily="-111" charset="2"/>
              </a:rPr>
              <a:t></a:t>
            </a:r>
            <a:r>
              <a:rPr lang="en-US" sz="1400" b="1"/>
              <a:t>  	# s x #	if q a R s </a:t>
            </a:r>
            <a:r>
              <a:rPr lang="en-US" sz="1400" b="1">
                <a:sym typeface="Symbol" pitchFamily="-111" charset="2"/>
              </a:rPr>
              <a:t></a:t>
            </a:r>
            <a:r>
              <a:rPr lang="en-US" sz="1400" b="1"/>
              <a:t> T, 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R s </a:t>
            </a:r>
            <a:r>
              <a:rPr lang="en-US" sz="1400" b="1">
                <a:sym typeface="Symbol" pitchFamily="-111" charset="2"/>
              </a:rPr>
              <a:t></a:t>
            </a:r>
            <a:r>
              <a:rPr lang="en-US" sz="1400" b="1"/>
              <a:t> T, a=B</a:t>
            </a:r>
          </a:p>
          <a:p>
            <a:pPr lvl="1" eaLnBrk="1" hangingPunct="1">
              <a:lnSpc>
                <a:spcPct val="80000"/>
              </a:lnSpc>
              <a:buFontTx/>
              <a:buNone/>
            </a:pPr>
            <a:r>
              <a:rPr lang="en-US" sz="1400" b="1"/>
              <a:t>b q a x 	</a:t>
            </a:r>
            <a:r>
              <a:rPr lang="en-US" sz="1400" b="1">
                <a:sym typeface="Symbol" pitchFamily="-111" charset="2"/>
              </a:rPr>
              <a:t></a:t>
            </a:r>
            <a:r>
              <a:rPr lang="en-US" sz="1400" b="1"/>
              <a:t>  	s b a x	if q a L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s B a x	if q a L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s b a #	if q a L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a #	if q a L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b q a # 	</a:t>
            </a:r>
            <a:r>
              <a:rPr lang="en-US" sz="1400" b="1">
                <a:sym typeface="Symbol" pitchFamily="-111" charset="2"/>
              </a:rPr>
              <a:t></a:t>
            </a:r>
            <a:r>
              <a:rPr lang="en-US" sz="1400" b="1"/>
              <a:t>  	s b #	if q a L s </a:t>
            </a:r>
            <a:r>
              <a:rPr lang="en-US" sz="1400" b="1">
                <a:sym typeface="Symbol" pitchFamily="-111" charset="2"/>
              </a:rPr>
              <a:t></a:t>
            </a:r>
            <a:r>
              <a:rPr lang="en-US" sz="1400" b="1"/>
              <a:t> T, 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L s </a:t>
            </a:r>
            <a:r>
              <a:rPr lang="en-US" sz="1400" b="1">
                <a:sym typeface="Symbol" pitchFamily="-111" charset="2"/>
              </a:rPr>
              <a:t></a:t>
            </a:r>
            <a:r>
              <a:rPr lang="en-US" sz="1400" b="1"/>
              <a:t> T, a=B</a:t>
            </a:r>
          </a:p>
          <a:p>
            <a:pPr lvl="1" eaLnBrk="1" hangingPunct="1">
              <a:lnSpc>
                <a:spcPct val="80000"/>
              </a:lnSpc>
              <a:buFontTx/>
              <a:buNone/>
            </a:pPr>
            <a:r>
              <a:rPr lang="en-US" sz="1400" b="1"/>
              <a:t>f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if f is a final state</a:t>
            </a:r>
          </a:p>
          <a:p>
            <a:pPr lvl="1" eaLnBrk="1" hangingPunct="1">
              <a:lnSpc>
                <a:spcPct val="80000"/>
              </a:lnSpc>
              <a:buFontTx/>
              <a:buNone/>
            </a:pPr>
            <a:r>
              <a:rPr lang="en-US" sz="1400" b="1"/>
              <a:t>#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just cleaning up the dirty linen </a:t>
            </a:r>
          </a:p>
        </p:txBody>
      </p:sp>
      <p:sp>
        <p:nvSpPr>
          <p:cNvPr id="562181" name="Date Placeholder 3"/>
          <p:cNvSpPr>
            <a:spLocks noGrp="1"/>
          </p:cNvSpPr>
          <p:nvPr>
            <p:ph type="dt" sz="quarter" idx="10"/>
          </p:nvPr>
        </p:nvSpPr>
        <p:spPr>
          <a:noFill/>
        </p:spPr>
        <p:txBody>
          <a:bodyPr/>
          <a:lstStyle/>
          <a:p>
            <a:fld id="{E272AE1B-030D-0A4D-9438-51B769678AC1}"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488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Terminology</a:t>
            </a:r>
          </a:p>
        </p:txBody>
      </p:sp>
      <p:sp>
        <p:nvSpPr>
          <p:cNvPr id="8" name="Content Placeholder 7"/>
          <p:cNvSpPr>
            <a:spLocks noGrp="1"/>
          </p:cNvSpPr>
          <p:nvPr>
            <p:ph idx="1"/>
          </p:nvPr>
        </p:nvSpPr>
        <p:spPr/>
        <p:txBody>
          <a:bodyPr/>
          <a:lstStyle/>
          <a:p>
            <a:r>
              <a:rPr lang="en-US" sz="2400" b="1"/>
              <a:t>Definitions</a:t>
            </a:r>
            <a:r>
              <a:rPr lang="en-US" sz="2400"/>
              <a:t> describe the mathematical objects and ideas we want to work with</a:t>
            </a:r>
          </a:p>
          <a:p>
            <a:r>
              <a:rPr lang="en-US" sz="2400" b="1"/>
              <a:t>Statements </a:t>
            </a:r>
            <a:r>
              <a:rPr lang="en-US" sz="2400"/>
              <a:t>or </a:t>
            </a:r>
            <a:r>
              <a:rPr lang="en-US" sz="2400" b="1"/>
              <a:t>assertions </a:t>
            </a:r>
            <a:r>
              <a:rPr lang="en-US" sz="2400"/>
              <a:t>are things we say about mathematics; they can be true or false</a:t>
            </a:r>
          </a:p>
          <a:p>
            <a:r>
              <a:rPr lang="en-US" sz="2400" b="1"/>
              <a:t>Proofs</a:t>
            </a:r>
            <a:r>
              <a:rPr lang="en-US" sz="2400"/>
              <a:t> are unassailable logical demonstrations that statements are true</a:t>
            </a:r>
          </a:p>
          <a:p>
            <a:r>
              <a:rPr lang="en-US" sz="2400" b="1"/>
              <a:t>Theorems</a:t>
            </a:r>
            <a:r>
              <a:rPr lang="en-US" sz="2400"/>
              <a:t> are statements that have been proven true</a:t>
            </a:r>
          </a:p>
          <a:p>
            <a:r>
              <a:rPr lang="en-US" sz="2400" b="1"/>
              <a:t>Lemmas</a:t>
            </a:r>
            <a:r>
              <a:rPr lang="en-US" sz="2400"/>
              <a:t> are theorems that are not interesting on their own but are useful for proving other theorems</a:t>
            </a:r>
          </a:p>
          <a:p>
            <a:r>
              <a:rPr lang="en-US" sz="2400" b="1"/>
              <a:t>Corollaries</a:t>
            </a:r>
            <a:r>
              <a:rPr lang="en-US" sz="2400"/>
              <a:t> are follow-on theorems that are easy to prove once you prove their parent theorems</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39</a:t>
            </a:fld>
            <a:endParaRPr lang="en-US"/>
          </a:p>
        </p:txBody>
      </p:sp>
    </p:spTree>
    <p:extLst>
      <p:ext uri="{BB962C8B-B14F-4D97-AF65-F5344CB8AC3E}">
        <p14:creationId xmlns:p14="http://schemas.microsoft.com/office/powerpoint/2010/main" val="14337048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390</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CSG and </a:t>
            </a:r>
            <a:r>
              <a:rPr lang="en-US" err="1">
                <a:solidFill>
                  <a:srgbClr val="009900"/>
                </a:solidFill>
                <a:ea typeface="ＭＳ Ｐゴシック" pitchFamily="-111" charset="-128"/>
                <a:cs typeface="ＭＳ Ｐゴシック" pitchFamily="-111" charset="-128"/>
              </a:rPr>
              <a:t>Undecidability</a:t>
            </a:r>
            <a:endParaRPr lang="en-US">
              <a:solidFill>
                <a:srgbClr val="009900"/>
              </a:solidFill>
              <a:ea typeface="ＭＳ Ｐゴシック" pitchFamily="-111" charset="-128"/>
              <a:cs typeface="ＭＳ Ｐゴシック" pitchFamily="-111" charset="-128"/>
            </a:endParaRPr>
          </a:p>
        </p:txBody>
      </p:sp>
      <p:sp>
        <p:nvSpPr>
          <p:cNvPr id="564228"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dirty="0">
                <a:ea typeface="ＭＳ Ｐゴシック" pitchFamily="-111" charset="-128"/>
                <a:cs typeface="ＭＳ Ｐゴシック" pitchFamily="-111" charset="-128"/>
              </a:rPr>
              <a:t>Let G = ( V, T, P , S) be an arbitrary Type 0 grammar.</a:t>
            </a:r>
          </a:p>
          <a:p>
            <a:pPr eaLnBrk="1" hangingPunct="1">
              <a:lnSpc>
                <a:spcPct val="80000"/>
              </a:lnSpc>
            </a:pPr>
            <a:r>
              <a:rPr lang="en-US" sz="1800" dirty="0">
                <a:ea typeface="ＭＳ Ｐゴシック" pitchFamily="-111" charset="-128"/>
                <a:cs typeface="ＭＳ Ｐゴシック" pitchFamily="-111" charset="-128"/>
              </a:rPr>
              <a:t>Define the CSG G’ = (V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{S’, D}, 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{d, e}, S’, P’), where P’ is</a:t>
            </a:r>
          </a:p>
          <a:p>
            <a:pPr lvl="1" eaLnBrk="1" hangingPunct="1">
              <a:lnSpc>
                <a:spcPct val="80000"/>
              </a:lnSpc>
              <a:buFontTx/>
              <a:buNone/>
            </a:pPr>
            <a:r>
              <a:rPr lang="en-US" sz="1600" b="1" dirty="0"/>
              <a:t>S’ 		</a:t>
            </a:r>
            <a:r>
              <a:rPr lang="en-US" sz="1600" b="1" dirty="0">
                <a:sym typeface="Symbol" pitchFamily="-111" charset="2"/>
              </a:rPr>
              <a:t></a:t>
            </a:r>
            <a:r>
              <a:rPr lang="en-US" sz="1600" b="1" dirty="0"/>
              <a:t>	e S e</a:t>
            </a:r>
          </a:p>
          <a:p>
            <a:pPr lvl="1" eaLnBrk="1" hangingPunct="1">
              <a:lnSpc>
                <a:spcPct val="80000"/>
              </a:lnSpc>
              <a:buFontTx/>
              <a:buNone/>
            </a:pPr>
            <a:r>
              <a:rPr lang="en-US" sz="1600" b="1" dirty="0"/>
              <a:t>D x	</a:t>
            </a:r>
            <a:r>
              <a:rPr lang="en-US" sz="1600" b="1" dirty="0">
                <a:sym typeface="Symbol" pitchFamily="-111" charset="2"/>
              </a:rPr>
              <a:t></a:t>
            </a:r>
            <a:r>
              <a:rPr lang="en-US" sz="1600" b="1" dirty="0"/>
              <a:t>	x D	when x </a:t>
            </a:r>
            <a:r>
              <a:rPr lang="en-US" sz="1600" b="1" dirty="0">
                <a:sym typeface="Symbol" pitchFamily="-111" charset="2"/>
              </a:rPr>
              <a:t></a:t>
            </a:r>
            <a:r>
              <a:rPr lang="en-US" sz="1600" b="1" dirty="0"/>
              <a:t> V </a:t>
            </a:r>
            <a:r>
              <a:rPr lang="en-US" sz="1600" b="1" dirty="0">
                <a:sym typeface="Symbol" pitchFamily="-111" charset="2"/>
              </a:rPr>
              <a:t></a:t>
            </a:r>
            <a:r>
              <a:rPr lang="en-US" sz="1600" b="1" dirty="0"/>
              <a:t> T</a:t>
            </a:r>
          </a:p>
          <a:p>
            <a:pPr lvl="1" eaLnBrk="1" hangingPunct="1">
              <a:lnSpc>
                <a:spcPct val="80000"/>
              </a:lnSpc>
              <a:buFontTx/>
              <a:buNone/>
            </a:pPr>
            <a:r>
              <a:rPr lang="en-US" sz="1600" b="1" dirty="0"/>
              <a:t>D e	</a:t>
            </a:r>
            <a:r>
              <a:rPr lang="en-US" sz="1600" b="1" dirty="0">
                <a:sym typeface="Symbol" pitchFamily="-111" charset="2"/>
              </a:rPr>
              <a:t></a:t>
            </a:r>
            <a:r>
              <a:rPr lang="en-US" sz="1600" b="1" dirty="0"/>
              <a:t>	e d	push the delete characters to far right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err="1">
                <a:latin typeface="Symbol" pitchFamily="-111" charset="2"/>
              </a:rPr>
              <a:t>b</a:t>
            </a:r>
            <a:r>
              <a:rPr lang="en-US" sz="1600" b="1" dirty="0" err="1"/>
              <a:t>D</a:t>
            </a:r>
            <a:r>
              <a:rPr lang="en-US" sz="1600" b="1" baseline="30000" dirty="0" err="1"/>
              <a:t>k</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 = k &gt; 0</a:t>
            </a:r>
          </a:p>
          <a:p>
            <a:pPr eaLnBrk="1" hangingPunct="1">
              <a:lnSpc>
                <a:spcPct val="80000"/>
              </a:lnSpc>
            </a:pPr>
            <a:r>
              <a:rPr lang="en-US" sz="1800" dirty="0">
                <a:ea typeface="ＭＳ Ｐゴシック" pitchFamily="-111" charset="-128"/>
                <a:cs typeface="ＭＳ Ｐゴシック" pitchFamily="-111" charset="-128"/>
              </a:rPr>
              <a:t>Clearly, L(G’) = {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and m≥0 is some integer }</a:t>
            </a:r>
          </a:p>
          <a:p>
            <a:pPr eaLnBrk="1" hangingPunct="1">
              <a:lnSpc>
                <a:spcPct val="80000"/>
              </a:lnSpc>
            </a:pPr>
            <a:r>
              <a:rPr lang="en-US" sz="1800" dirty="0">
                <a:ea typeface="ＭＳ Ｐゴシック" pitchFamily="-111" charset="-128"/>
                <a:cs typeface="ＭＳ Ｐゴシック" pitchFamily="-111" charset="-128"/>
              </a:rPr>
              <a:t>For each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cannot, in general, determine for which values of m,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would need to ask a potentially infinite number of questions of the form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“does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to determine if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FCDABD4C-F44A-234F-BFBA-E69DBFFEA614}"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1571630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391</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a:t>
            </a:r>
            <a:r>
              <a:rPr lang="en-US" sz="2400" err="1">
                <a:ea typeface="ＭＳ Ｐゴシック" pitchFamily="-111" charset="-128"/>
                <a:cs typeface="ＭＳ Ｐゴシック" pitchFamily="-111" charset="-128"/>
              </a:rPr>
              <a:t>Init</a:t>
            </a:r>
            <a:r>
              <a:rPr lang="en-US" sz="2400">
                <a:ea typeface="ＭＳ Ｐゴシック" pitchFamily="-111" charset="-128"/>
                <a:cs typeface="ＭＳ Ｐゴシック" pitchFamily="-111" charset="-128"/>
              </a:rPr>
              <a: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09595D92-FB31-2C46-BCC3-379E516CBE01}"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582460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392</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Is L =</a:t>
            </a:r>
            <a:r>
              <a:rPr lang="en-US" sz="2400" b="1" dirty="0">
                <a:ea typeface="ＭＳ Ｐゴシック" pitchFamily="-111" charset="-128"/>
                <a:cs typeface="ＭＳ Ｐゴシック" pitchFamily="-111" charset="-128"/>
                <a:sym typeface="Symbol" pitchFamily="-111" charset="2"/>
              </a:rPr>
              <a:t>, for </a:t>
            </a:r>
            <a:r>
              <a:rPr lang="en-US" sz="2400" b="1" dirty="0">
                <a:ea typeface="ＭＳ Ｐゴシック" pitchFamily="-111" charset="-128"/>
                <a:cs typeface="ＭＳ Ｐゴシック" pitchFamily="-111" charset="-128"/>
              </a:rPr>
              <a:t>CSL,</a:t>
            </a:r>
            <a:r>
              <a:rPr lang="en-US" sz="2400" b="1" dirty="0">
                <a:ea typeface="ＭＳ Ｐゴシック" pitchFamily="-111" charset="-128"/>
                <a:cs typeface="ＭＳ Ｐゴシック" pitchFamily="-111" charset="-128"/>
                <a:sym typeface="Symbol" pitchFamily="-111" charset="2"/>
              </a:rPr>
              <a:t> L</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for CFL (CSL), L?</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 regular, for CFL (CSL), L?</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 CFL for CFLs,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 CFL, for CFL, L?</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393</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solidFill>
                  <a:srgbClr val="0000FF"/>
                </a:solidFill>
                <a:ea typeface="ＭＳ Ｐゴシック" pitchFamily="-111" charset="-128"/>
                <a:cs typeface="ＭＳ Ｐゴシック" pitchFamily="-111" charset="-128"/>
              </a:rPr>
              <a:t>More </a:t>
            </a:r>
            <a:r>
              <a:rPr lang="en-US" err="1">
                <a:solidFill>
                  <a:srgbClr val="0000FF"/>
                </a:solidFill>
                <a:ea typeface="ＭＳ Ｐゴシック" pitchFamily="-111" charset="-128"/>
                <a:cs typeface="ＭＳ Ｐゴシック" pitchFamily="-111" charset="-128"/>
              </a:rPr>
              <a:t>Undecidability</a:t>
            </a:r>
            <a:endParaRPr lang="en-US">
              <a:solidFill>
                <a:srgbClr val="0000FF"/>
              </a:solidFill>
              <a:ea typeface="ＭＳ Ｐゴシック" pitchFamily="-111" charset="-128"/>
              <a:cs typeface="ＭＳ Ｐゴシック" pitchFamily="-111" charset="-128"/>
            </a:endParaRPr>
          </a:p>
        </p:txBody>
      </p:sp>
      <p:sp>
        <p:nvSpPr>
          <p:cNvPr id="574468"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rPr>
              <a:t>Is CFL, L, ambiguous?</a:t>
            </a:r>
          </a:p>
          <a:p>
            <a:pPr eaLnBrk="1" hangingPunct="1"/>
            <a:r>
              <a:rPr lang="en-US" b="1" dirty="0">
                <a:ea typeface="ＭＳ Ｐゴシック" pitchFamily="-111" charset="-128"/>
                <a:cs typeface="ＭＳ Ｐゴシック" pitchFamily="-111" charset="-128"/>
              </a:rPr>
              <a:t>Is L=L</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 a CFL?</a:t>
            </a:r>
          </a:p>
          <a:p>
            <a:pPr eaLnBrk="1" hangingPunct="1"/>
            <a:r>
              <a:rPr lang="en-US" b="1" dirty="0">
                <a:ea typeface="ＭＳ Ｐゴシック" pitchFamily="-111" charset="-128"/>
                <a:cs typeface="ＭＳ Ｐゴシック" pitchFamily="-111" charset="-128"/>
              </a:rPr>
              <a:t>Is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finite,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p>
          <a:p>
            <a:pPr eaLnBrk="1" hangingPunct="1"/>
            <a:r>
              <a:rPr lang="en-US" b="1" dirty="0">
                <a:ea typeface="ＭＳ Ｐゴシック" pitchFamily="-111" charset="-128"/>
                <a:cs typeface="ＭＳ Ｐゴシック" pitchFamily="-111" charset="-128"/>
              </a:rPr>
              <a:t>Membership in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394</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PSL(Membership)</a:t>
            </a:r>
          </a:p>
        </p:txBody>
      </p:sp>
      <p:sp>
        <p:nvSpPr>
          <p:cNvPr id="57651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Recast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 making all symbols non-terminal, adding S and T to non-terminals and terminal set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a:t>
            </a:r>
          </a:p>
          <a:p>
            <a:pPr lvl="1" eaLnBrk="1" hangingPunct="1">
              <a:lnSpc>
                <a:spcPct val="90000"/>
              </a:lnSpc>
              <a:buFontTx/>
              <a:buNone/>
            </a:pPr>
            <a:r>
              <a:rPr lang="en-US"/>
              <a:t>G:	S </a:t>
            </a:r>
            <a:r>
              <a:rPr lang="en-US">
                <a:sym typeface="Symbol" pitchFamily="-111" charset="2"/>
              </a:rPr>
              <a:t> </a:t>
            </a:r>
            <a:r>
              <a:rPr lang="en-US"/>
              <a:t>h1</a:t>
            </a:r>
            <a:r>
              <a:rPr lang="en-US" baseline="30000"/>
              <a:t>x</a:t>
            </a:r>
            <a:r>
              <a:rPr lang="en-US"/>
              <a:t>q</a:t>
            </a:r>
            <a:r>
              <a:rPr lang="en-US" baseline="-25000"/>
              <a:t>1</a:t>
            </a:r>
            <a:r>
              <a:rPr lang="en-US"/>
              <a:t>0h</a:t>
            </a:r>
          </a:p>
          <a:p>
            <a:pPr lvl="1" eaLnBrk="1" hangingPunct="1">
              <a:lnSpc>
                <a:spcPct val="90000"/>
              </a:lnSpc>
              <a:buFontTx/>
              <a:buNone/>
            </a:pPr>
            <a:r>
              <a:rPr lang="en-US"/>
              <a:t>		</a:t>
            </a:r>
            <a:r>
              <a:rPr lang="en-US">
                <a:sym typeface="Symbol" pitchFamily="-111" charset="2"/>
              </a:rPr>
              <a:t>h</a:t>
            </a:r>
            <a:r>
              <a:rPr lang="en-US"/>
              <a:t>q</a:t>
            </a:r>
            <a:r>
              <a:rPr lang="en-US" baseline="-25000"/>
              <a:t>0</a:t>
            </a:r>
            <a:r>
              <a:rPr lang="en-US"/>
              <a:t>h </a:t>
            </a:r>
            <a:r>
              <a:rPr lang="en-US">
                <a:sym typeface="Symbol" pitchFamily="-111" charset="2"/>
              </a:rPr>
              <a:t> T</a:t>
            </a:r>
          </a:p>
          <a:p>
            <a:pPr lvl="1" eaLnBrk="1" hangingPunct="1">
              <a:lnSpc>
                <a:spcPct val="90000"/>
              </a:lnSpc>
              <a:buFontTx/>
              <a:buNone/>
            </a:pPr>
            <a:r>
              <a:rPr lang="en-US">
                <a:sym typeface="Symbol" pitchFamily="-111" charset="2"/>
              </a:rPr>
              <a:t>		T  </a:t>
            </a:r>
            <a:r>
              <a:rPr lang="en-US" err="1">
                <a:sym typeface="Symbol" pitchFamily="-111" charset="2"/>
              </a:rPr>
              <a:t>aT</a:t>
            </a:r>
            <a:endParaRPr lang="en-US">
              <a:sym typeface="Symbol" pitchFamily="-111" charset="2"/>
            </a:endParaRPr>
          </a:p>
          <a:p>
            <a:pPr lvl="1" eaLnBrk="1" hangingPunct="1">
              <a:lnSpc>
                <a:spcPct val="90000"/>
              </a:lnSpc>
              <a:buFontTx/>
              <a:buNone/>
            </a:pPr>
            <a:r>
              <a:rPr lang="en-US">
                <a:sym typeface="Symbol" pitchFamily="-111" charset="2"/>
              </a:rPr>
              <a:t>		T   </a:t>
            </a:r>
          </a:p>
          <a:p>
            <a:pPr eaLnBrk="1" hangingPunct="1">
              <a:lnSpc>
                <a:spcPct val="90000"/>
              </a:lnSpc>
            </a:pPr>
            <a:r>
              <a:rPr lang="en-US" err="1">
                <a:ea typeface="ＭＳ Ｐゴシック" pitchFamily="-111" charset="-128"/>
                <a:cs typeface="ＭＳ Ｐゴシック" pitchFamily="-111" charset="-128"/>
              </a:rPr>
              <a:t>x</a:t>
            </a:r>
            <a:r>
              <a:rPr lang="en-US" err="1">
                <a:ea typeface="ＭＳ Ｐゴシック" pitchFamily="-111" charset="-128"/>
                <a:cs typeface="ＭＳ Ｐゴシック" pitchFamily="-111" charset="-128"/>
                <a:sym typeface="Symbol" pitchFamily="-111" charset="2"/>
              </a:rPr>
              <a:t></a:t>
            </a:r>
            <a:r>
              <a:rPr lang="en-US" err="1">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 </a:t>
            </a:r>
            <a:r>
              <a:rPr lang="en-US" err="1">
                <a:ea typeface="ＭＳ Ｐゴシック" pitchFamily="-111" charset="-128"/>
                <a:cs typeface="ＭＳ Ｐゴシック" pitchFamily="-111" charset="-128"/>
                <a:sym typeface="Symbol" pitchFamily="-111" charset="2"/>
              </a:rPr>
              <a:t>iff</a:t>
            </a:r>
            <a:r>
              <a:rPr lang="en-US">
                <a:latin typeface="Monotype Corsiva" pitchFamily="-111" charset="0"/>
                <a:ea typeface="ＭＳ Ｐゴシック" pitchFamily="-111" charset="-128"/>
                <a:cs typeface="ＭＳ Ｐゴシック" pitchFamily="-111" charset="-128"/>
              </a:rPr>
              <a:t> L</a:t>
            </a:r>
            <a:r>
              <a:rPr lang="en-US">
                <a:ea typeface="ＭＳ Ｐゴシック" pitchFamily="-111" charset="-128"/>
                <a:cs typeface="ＭＳ Ｐゴシック" pitchFamily="-111" charset="-128"/>
              </a:rPr>
              <a:t>(G) </a:t>
            </a:r>
            <a:r>
              <a:rPr lang="en-US">
                <a:ea typeface="Arial" pitchFamily="-111" charset="0"/>
                <a:cs typeface="Arial" pitchFamily="-111" charset="0"/>
              </a:rPr>
              <a:t>≠</a:t>
            </a:r>
            <a:r>
              <a:rPr lang="en-US">
                <a:ea typeface="ＭＳ Ｐゴシック" pitchFamily="-111" charset="-128"/>
                <a:cs typeface="ＭＳ Ｐゴシック" pitchFamily="-111" charset="-128"/>
              </a:rPr>
              <a:t> </a:t>
            </a:r>
            <a:r>
              <a:rPr lang="en-US">
                <a:ea typeface="Arial" pitchFamily="-111" charset="0"/>
                <a:cs typeface="Arial" pitchFamily="-111" charset="0"/>
              </a:rPr>
              <a:t>Ø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 </a:t>
            </a:r>
            <a:br>
              <a:rPr lang="en-US">
                <a:ea typeface="Arial" pitchFamily="-111" charset="0"/>
                <a:cs typeface="Arial" pitchFamily="-111" charset="0"/>
              </a:rPr>
            </a:br>
            <a:r>
              <a:rPr lang="en-US" err="1">
                <a:ea typeface="Arial" pitchFamily="-111" charset="0"/>
                <a:cs typeface="Arial" pitchFamily="-111" charset="0"/>
              </a:rPr>
              <a:t>iff</a:t>
            </a:r>
            <a:r>
              <a:rPr lang="en-US">
                <a:ea typeface="Arial" pitchFamily="-111" charset="0"/>
                <a:cs typeface="Arial" pitchFamily="-111" charset="0"/>
              </a:rPr>
              <a:t> </a:t>
            </a:r>
            <a:r>
              <a:rPr lang="en-US">
                <a:ea typeface="Arial" pitchFamily="-111" charset="0"/>
                <a:cs typeface="Arial" pitchFamily="-111" charset="0"/>
                <a:sym typeface="Symbol"/>
              </a:rPr>
              <a:t></a:t>
            </a:r>
            <a:r>
              <a:rPr lang="en-US">
                <a:ea typeface="Arial" pitchFamily="-111" charset="0"/>
                <a:cs typeface="Arial" pitchFamily="-111" charset="0"/>
              </a:rPr>
              <a:t>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 </a:t>
            </a:r>
            <a:r>
              <a:rPr lang="en-US">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BC9DAECA-CA1C-D94C-9892-F52A828CE3D2}"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222451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395</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err="1">
                <a:ea typeface="ＭＳ Ｐゴシック" pitchFamily="-111" charset="-128"/>
                <a:cs typeface="ＭＳ Ｐゴシック" pitchFamily="-111" charset="-128"/>
              </a:rPr>
              <a:t>Unsolvables</a:t>
            </a:r>
            <a:endParaRPr lang="en-US">
              <a:ea typeface="ＭＳ Ｐゴシック" pitchFamily="-111" charset="-128"/>
              <a:cs typeface="ＭＳ Ｐゴシック" pitchFamily="-111" charset="-128"/>
            </a:endParaRPr>
          </a:p>
          <a:p>
            <a:pPr lvl="1" eaLnBrk="1" hangingPunct="1">
              <a:lnSpc>
                <a:spcPct val="90000"/>
              </a:lnSpc>
            </a:pPr>
            <a:r>
              <a:rPr lang="en-US">
                <a:latin typeface="Monotype Corsiva" pitchFamily="-111" charset="0"/>
              </a:rPr>
              <a:t>L</a:t>
            </a:r>
            <a:r>
              <a:rPr lang="en-US"/>
              <a:t>(G) = </a:t>
            </a:r>
            <a:r>
              <a:rPr lang="en-US" err="1">
                <a:ea typeface="Arial" pitchFamily="-111" charset="0"/>
                <a:cs typeface="Arial" pitchFamily="-111" charset="0"/>
              </a:rPr>
              <a:t>Ø</a:t>
            </a:r>
            <a:endParaRPr lang="en-US">
              <a:ea typeface="Arial" pitchFamily="-111" charset="0"/>
              <a:cs typeface="Arial" pitchFamily="-111" charset="0"/>
            </a:endParaRP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t>
            </a:r>
            <a:r>
              <a:rPr lang="en-US" err="1">
                <a:ea typeface="Arial" pitchFamily="-111" charset="0"/>
                <a:cs typeface="Arial" pitchFamily="-111" charset="0"/>
                <a:sym typeface="Symbol" pitchFamily="-111" charset="2"/>
              </a:rPr>
              <a:t>aS</a:t>
            </a:r>
            <a:r>
              <a:rPr lang="en-US">
                <a:ea typeface="Arial" pitchFamily="-111" charset="0"/>
                <a:cs typeface="Arial" pitchFamily="-111" charset="0"/>
                <a:sym typeface="Symbol" pitchFamily="-111" charset="2"/>
              </a:rPr>
              <a:t> |    a</a:t>
            </a:r>
          </a:p>
        </p:txBody>
      </p:sp>
      <p:sp>
        <p:nvSpPr>
          <p:cNvPr id="578565" name="Date Placeholder 3"/>
          <p:cNvSpPr>
            <a:spLocks noGrp="1"/>
          </p:cNvSpPr>
          <p:nvPr>
            <p:ph type="dt" sz="quarter" idx="10"/>
          </p:nvPr>
        </p:nvSpPr>
        <p:spPr>
          <a:noFill/>
        </p:spPr>
        <p:txBody>
          <a:bodyPr/>
          <a:lstStyle/>
          <a:p>
            <a:fld id="{F057052C-914D-B440-9961-392D26BCC98A}"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94554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5D352D-C263-0345-88E2-E37219A0BE75}" type="datetime1">
              <a:rPr lang="en-US" smtClean="0"/>
              <a:t>11/27/18</a:t>
            </a:fld>
            <a:endParaRPr lang="en-US"/>
          </a:p>
        </p:txBody>
      </p:sp>
      <p:sp>
        <p:nvSpPr>
          <p:cNvPr id="250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DDFC6E-0654-9F4F-A52D-2041C40D8499}" type="slidenum">
              <a:rPr lang="en-US"/>
              <a:pPr/>
              <a:t>396</a:t>
            </a:fld>
            <a:endParaRPr lang="en-US"/>
          </a:p>
        </p:txBody>
      </p:sp>
      <p:sp>
        <p:nvSpPr>
          <p:cNvPr id="25088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L = </a:t>
            </a:r>
            <a:r>
              <a:rPr lang="en-US">
                <a:solidFill>
                  <a:srgbClr val="009900"/>
                </a:solidFill>
                <a:latin typeface="Arial" charset="0"/>
                <a:ea typeface="MS PGothic" charset="0"/>
                <a:sym typeface="Symbol" charset="0"/>
              </a:rPr>
              <a:t>*?</a:t>
            </a:r>
            <a:r>
              <a:rPr lang="en-US">
                <a:solidFill>
                  <a:srgbClr val="009900"/>
                </a:solidFill>
                <a:latin typeface="Arial" charset="0"/>
                <a:ea typeface="MS PGothic" charset="0"/>
              </a:rPr>
              <a:t> </a:t>
            </a:r>
          </a:p>
        </p:txBody>
      </p:sp>
      <p:sp>
        <p:nvSpPr>
          <p:cNvPr id="250886" name="Rectangle 3"/>
          <p:cNvSpPr>
            <a:spLocks noGrp="1" noChangeArrowheads="1"/>
          </p:cNvSpPr>
          <p:nvPr>
            <p:ph type="body" idx="1"/>
          </p:nvPr>
        </p:nvSpPr>
        <p:spPr/>
        <p:txBody>
          <a:bodyPr/>
          <a:lstStyle/>
          <a:p>
            <a:pPr eaLnBrk="1" hangingPunct="1"/>
            <a:r>
              <a:rPr lang="en-US" sz="2800" dirty="0">
                <a:latin typeface="Arial" charset="0"/>
                <a:ea typeface="MS PGothic" charset="0"/>
              </a:rPr>
              <a:t>If </a:t>
            </a:r>
            <a:r>
              <a:rPr lang="en-US" sz="2800" b="1" dirty="0">
                <a:latin typeface="Arial" charset="0"/>
                <a:ea typeface="MS PGothic" charset="0"/>
              </a:rPr>
              <a:t>L</a:t>
            </a:r>
            <a:r>
              <a:rPr lang="en-US" sz="2800" dirty="0">
                <a:latin typeface="Arial" charset="0"/>
                <a:ea typeface="MS PGothic" charset="0"/>
              </a:rPr>
              <a:t> is regular, then </a:t>
            </a:r>
            <a:r>
              <a:rPr lang="en-US" sz="2800" b="1" dirty="0">
                <a:latin typeface="Arial" charset="0"/>
                <a:ea typeface="MS PGothic" charset="0"/>
              </a:rPr>
              <a:t>L = </a:t>
            </a:r>
            <a:r>
              <a:rPr lang="en-US" sz="2800" b="1" dirty="0">
                <a:latin typeface="Arial" charset="0"/>
                <a:ea typeface="MS PGothic" charset="0"/>
                <a:sym typeface="Symbol" charset="0"/>
              </a:rPr>
              <a:t>*</a:t>
            </a:r>
            <a:r>
              <a:rPr lang="en-US" sz="2800" dirty="0">
                <a:latin typeface="Arial" charset="0"/>
                <a:ea typeface="MS PGothic" charset="0"/>
                <a:sym typeface="Symbol" charset="0"/>
              </a:rPr>
              <a:t>?</a:t>
            </a:r>
            <a:r>
              <a:rPr lang="en-US" sz="2800" dirty="0">
                <a:latin typeface="Arial" charset="0"/>
                <a:ea typeface="MS PGothic" charset="0"/>
              </a:rPr>
              <a:t>  is decidable</a:t>
            </a:r>
          </a:p>
          <a:p>
            <a:pPr lvl="1" eaLnBrk="1" hangingPunct="1"/>
            <a:r>
              <a:rPr lang="en-US" sz="2400" dirty="0">
                <a:latin typeface="Arial" charset="0"/>
                <a:ea typeface="MS PGothic" charset="0"/>
              </a:rPr>
              <a:t>Easy – Reduce to minimal state deterministic FSA, </a:t>
            </a:r>
            <a:r>
              <a:rPr lang="en-US" sz="2400" b="1" dirty="0">
                <a:latin typeface="Script MT Bold" charset="0"/>
                <a:ea typeface="MS PGothic" charset="0"/>
              </a:rPr>
              <a:t>A</a:t>
            </a:r>
            <a:r>
              <a:rPr lang="en-US" sz="2400" b="1" baseline="-25000" dirty="0">
                <a:latin typeface="Arial" charset="0"/>
                <a:ea typeface="MS PGothic" charset="0"/>
              </a:rPr>
              <a:t>L</a:t>
            </a:r>
            <a:r>
              <a:rPr lang="en-US" sz="2400" dirty="0">
                <a:latin typeface="Arial" charset="0"/>
                <a:ea typeface="MS PGothic" charset="0"/>
              </a:rPr>
              <a:t> accepting </a:t>
            </a:r>
            <a:r>
              <a:rPr lang="en-US" sz="2400" b="1" dirty="0">
                <a:latin typeface="Arial" charset="0"/>
                <a:ea typeface="MS PGothic" charset="0"/>
              </a:rPr>
              <a:t>L</a:t>
            </a:r>
            <a:r>
              <a:rPr lang="en-US" sz="2400" dirty="0">
                <a:latin typeface="Arial" charset="0"/>
                <a:ea typeface="MS PGothic" charset="0"/>
              </a:rPr>
              <a:t>. </a:t>
            </a:r>
            <a:r>
              <a:rPr lang="en-US" sz="2400" b="1" dirty="0">
                <a:latin typeface="Arial" charset="0"/>
                <a:ea typeface="MS PGothic" charset="0"/>
              </a:rPr>
              <a:t>L = </a:t>
            </a:r>
            <a:r>
              <a:rPr lang="en-US" sz="2400" b="1"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b="1" dirty="0">
                <a:latin typeface="Script MT Bold" charset="0"/>
                <a:ea typeface="MS PGothic" charset="0"/>
              </a:rPr>
              <a:t>A</a:t>
            </a:r>
            <a:r>
              <a:rPr lang="en-US" sz="2400" b="1" baseline="-25000" dirty="0">
                <a:latin typeface="Arial" charset="0"/>
                <a:ea typeface="MS PGothic" charset="0"/>
              </a:rPr>
              <a:t>L</a:t>
            </a:r>
            <a:r>
              <a:rPr lang="en-US" sz="2400" dirty="0">
                <a:latin typeface="Arial" charset="0"/>
                <a:ea typeface="MS PGothic" charset="0"/>
              </a:rPr>
              <a:t> is a one-state machine, whose only state is accepting</a:t>
            </a:r>
          </a:p>
          <a:p>
            <a:pPr eaLnBrk="1" hangingPunct="1"/>
            <a:r>
              <a:rPr lang="en-US" sz="2800" dirty="0">
                <a:latin typeface="Arial" charset="0"/>
                <a:ea typeface="MS PGothic" charset="0"/>
              </a:rPr>
              <a:t>If </a:t>
            </a:r>
            <a:r>
              <a:rPr lang="en-US" sz="2800" b="1" dirty="0">
                <a:latin typeface="Arial" charset="0"/>
                <a:ea typeface="MS PGothic" charset="0"/>
              </a:rPr>
              <a:t>L</a:t>
            </a:r>
            <a:r>
              <a:rPr lang="en-US" sz="2800" dirty="0">
                <a:latin typeface="Arial" charset="0"/>
                <a:ea typeface="MS PGothic" charset="0"/>
              </a:rPr>
              <a:t> is context free, then </a:t>
            </a:r>
            <a:r>
              <a:rPr lang="en-US" sz="2800" b="1" dirty="0">
                <a:latin typeface="Arial" charset="0"/>
                <a:ea typeface="MS PGothic" charset="0"/>
              </a:rPr>
              <a:t>L = </a:t>
            </a:r>
            <a:r>
              <a:rPr lang="en-US" sz="2800" b="1" dirty="0">
                <a:latin typeface="Arial" charset="0"/>
                <a:ea typeface="MS PGothic" charset="0"/>
                <a:sym typeface="Symbol" charset="0"/>
              </a:rPr>
              <a:t>*</a:t>
            </a:r>
            <a:r>
              <a:rPr lang="en-US" sz="2800" dirty="0">
                <a:latin typeface="Arial" charset="0"/>
                <a:ea typeface="MS PGothic" charset="0"/>
                <a:sym typeface="Symbol" charset="0"/>
              </a:rPr>
              <a:t>?</a:t>
            </a:r>
            <a:r>
              <a:rPr lang="en-US" sz="2800" dirty="0">
                <a:latin typeface="Arial" charset="0"/>
                <a:ea typeface="MS PGothic" charset="0"/>
              </a:rPr>
              <a:t>  is undecidable</a:t>
            </a:r>
          </a:p>
          <a:p>
            <a:pPr lvl="1" eaLnBrk="1" hangingPunct="1"/>
            <a:r>
              <a:rPr lang="en-US" sz="2400" dirty="0">
                <a:latin typeface="Arial" charset="0"/>
                <a:ea typeface="MS PGothic" charset="0"/>
              </a:rPr>
              <a:t>The key here is that the complement of a Turing Machine</a:t>
            </a:r>
            <a:r>
              <a:rPr lang="ja-JP" altLang="en-US" sz="2400" dirty="0">
                <a:latin typeface="Arial" charset="0"/>
                <a:ea typeface="MS PGothic" charset="0"/>
              </a:rPr>
              <a:t>’</a:t>
            </a:r>
            <a:r>
              <a:rPr lang="en-US" altLang="ja-JP" sz="2400" dirty="0">
                <a:latin typeface="Arial" charset="0"/>
                <a:ea typeface="MS PGothic" charset="0"/>
              </a:rPr>
              <a:t>s valid terminating traces is a CFL – requires just one error which is context free; requiring all pairs to be correct is a CSL</a:t>
            </a:r>
            <a:endParaRPr lang="en-US" sz="2400" dirty="0">
              <a:latin typeface="Arial" charset="0"/>
              <a:ea typeface="MS PGothic" charset="0"/>
            </a:endParaRPr>
          </a:p>
        </p:txBody>
      </p:sp>
    </p:spTree>
  </p:cSld>
  <p:clrMapOvr>
    <a:masterClrMapping/>
  </p:clrMapOvr>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0A153D09-FE28-A144-80FF-7991BC642DDA}"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302287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a:t>
            </a:r>
          </a:p>
          <a:p>
            <a:pPr eaLnBrk="1" hangingPunct="1">
              <a:lnSpc>
                <a:spcPct val="90000"/>
              </a:lnSpc>
            </a:pPr>
            <a:r>
              <a:rPr lang="en-US" sz="2800" b="1" dirty="0">
                <a:ea typeface="ＭＳ Ｐゴシック" pitchFamily="-111" charset="-128"/>
                <a:cs typeface="ＭＳ Ｐゴシック" pitchFamily="-111" charset="-128"/>
              </a:rPr>
              <a:t>Membership in a CFL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a:t>
            </a:r>
            <a:endParaRPr lang="en-US" b="1" dirty="0"/>
          </a:p>
        </p:txBody>
      </p:sp>
      <p:sp>
        <p:nvSpPr>
          <p:cNvPr id="595972" name="Date Placeholder 1"/>
          <p:cNvSpPr>
            <a:spLocks noGrp="1"/>
          </p:cNvSpPr>
          <p:nvPr>
            <p:ph type="dt" sz="quarter" idx="10"/>
          </p:nvPr>
        </p:nvSpPr>
        <p:spPr>
          <a:noFill/>
        </p:spPr>
        <p:txBody>
          <a:bodyPr/>
          <a:lstStyle/>
          <a:p>
            <a:fld id="{764AC5F9-BC0D-C148-BCE5-F9D52A586FF8}"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85521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p:txBody>
          <a:bodyPr/>
          <a:lstStyle/>
          <a:p>
            <a:pPr eaLnBrk="1" hangingPunct="1"/>
            <a:r>
              <a:rPr lang="en-US">
                <a:latin typeface="Arial" charset="0"/>
                <a:ea typeface="MS PGothic" charset="0"/>
              </a:rPr>
              <a:t>Computational Complexity</a:t>
            </a:r>
          </a:p>
        </p:txBody>
      </p:sp>
      <p:sp>
        <p:nvSpPr>
          <p:cNvPr id="260099" name="Rectangle 3"/>
          <p:cNvSpPr>
            <a:spLocks noGrp="1" noChangeArrowheads="1"/>
          </p:cNvSpPr>
          <p:nvPr>
            <p:ph type="subTitle" idx="1"/>
          </p:nvPr>
        </p:nvSpPr>
        <p:spPr>
          <a:xfrm>
            <a:off x="1219200" y="3886200"/>
            <a:ext cx="6781800" cy="1752600"/>
          </a:xfrm>
        </p:spPr>
        <p:txBody>
          <a:bodyPr/>
          <a:lstStyle/>
          <a:p>
            <a:pPr eaLnBrk="1" hangingPunct="1"/>
            <a:r>
              <a:rPr lang="en-US">
                <a:latin typeface="Arial" charset="0"/>
                <a:ea typeface="MS PGothic" charset="0"/>
              </a:rPr>
              <a:t>Limited to Concepts of P and NP</a:t>
            </a:r>
          </a:p>
          <a:p>
            <a:pPr eaLnBrk="1" hangingPunct="1"/>
            <a:r>
              <a:rPr lang="en-US">
                <a:latin typeface="Arial" charset="0"/>
                <a:ea typeface="MS PGothic" charset="0"/>
              </a:rPr>
              <a:t>COT6410 covers much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EDC929-2E88-0449-9EE4-D22F0D92A8FE}" type="datetime1">
              <a:rPr lang="en-US" smtClean="0"/>
              <a:t>11/27/18</a:t>
            </a:fld>
            <a:endParaRPr lang="en-US"/>
          </a:p>
        </p:txBody>
      </p:sp>
      <p:sp>
        <p:nvSpPr>
          <p:cNvPr id="51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D4FA7F-49C6-0D4F-AC58-0208CB27061F}" type="slidenum">
              <a:rPr lang="en-US"/>
              <a:pPr/>
              <a:t>4</a:t>
            </a:fld>
            <a:endParaRPr lang="en-US"/>
          </a:p>
        </p:txBody>
      </p:sp>
      <p:sp>
        <p:nvSpPr>
          <p:cNvPr id="5125" name="Rectangle 2"/>
          <p:cNvSpPr>
            <a:spLocks noGrp="1" noChangeArrowheads="1"/>
          </p:cNvSpPr>
          <p:nvPr>
            <p:ph type="title" idx="4294967295"/>
          </p:nvPr>
        </p:nvSpPr>
        <p:spPr>
          <a:xfrm>
            <a:off x="457200" y="228600"/>
            <a:ext cx="8229600" cy="1143000"/>
          </a:xfrm>
        </p:spPr>
        <p:txBody>
          <a:bodyPr/>
          <a:lstStyle/>
          <a:p>
            <a:pPr eaLnBrk="1" hangingPunct="1"/>
            <a:r>
              <a:rPr lang="en-US">
                <a:latin typeface="Arial" charset="0"/>
                <a:ea typeface="MS PGothic" charset="0"/>
              </a:rPr>
              <a:t>Expectations</a:t>
            </a:r>
          </a:p>
        </p:txBody>
      </p:sp>
      <p:sp>
        <p:nvSpPr>
          <p:cNvPr id="5126" name="Rectangle 3"/>
          <p:cNvSpPr>
            <a:spLocks noGrp="1" noChangeArrowheads="1"/>
          </p:cNvSpPr>
          <p:nvPr>
            <p:ph type="body" idx="4294967295"/>
          </p:nvPr>
        </p:nvSpPr>
        <p:spPr/>
        <p:txBody>
          <a:bodyPr/>
          <a:lstStyle/>
          <a:p>
            <a:pPr eaLnBrk="1" hangingPunct="1">
              <a:lnSpc>
                <a:spcPct val="80000"/>
              </a:lnSpc>
            </a:pPr>
            <a:r>
              <a:rPr lang="en-US" sz="2200" b="1" dirty="0">
                <a:latin typeface="Arial" charset="0"/>
                <a:ea typeface="MS PGothic" charset="0"/>
              </a:rPr>
              <a:t>Prerequisites</a:t>
            </a:r>
            <a:r>
              <a:rPr lang="en-US" sz="2200" dirty="0">
                <a:latin typeface="Arial" charset="0"/>
                <a:ea typeface="MS PGothic" charset="0"/>
              </a:rPr>
              <a:t>: COT3100 (discrete structure I); COP3503 (undergraduate algorithm design and analysis).</a:t>
            </a:r>
          </a:p>
          <a:p>
            <a:pPr eaLnBrk="1" hangingPunct="1">
              <a:lnSpc>
                <a:spcPct val="80000"/>
              </a:lnSpc>
            </a:pPr>
            <a:r>
              <a:rPr lang="en-US" sz="2200" b="1" dirty="0">
                <a:latin typeface="Arial" charset="0"/>
                <a:ea typeface="MS PGothic" charset="0"/>
              </a:rPr>
              <a:t>Assignments</a:t>
            </a:r>
            <a:r>
              <a:rPr lang="en-US" sz="2200" dirty="0">
                <a:latin typeface="Arial" charset="0"/>
                <a:ea typeface="MS PGothic" charset="0"/>
              </a:rPr>
              <a:t>: Assignments will be graded but there may also be ungraded practice problems.</a:t>
            </a:r>
          </a:p>
          <a:p>
            <a:pPr eaLnBrk="1" hangingPunct="1">
              <a:lnSpc>
                <a:spcPct val="80000"/>
              </a:lnSpc>
            </a:pPr>
            <a:r>
              <a:rPr lang="en-US" sz="2200" b="1" dirty="0">
                <a:latin typeface="Arial" charset="0"/>
                <a:ea typeface="MS PGothic" charset="0"/>
              </a:rPr>
              <a:t>Quizzes: </a:t>
            </a:r>
            <a:r>
              <a:rPr lang="en-US" sz="2200" dirty="0">
                <a:latin typeface="Arial" charset="0"/>
                <a:ea typeface="MS PGothic" charset="0"/>
              </a:rPr>
              <a:t>There may be occasional quizzes. These will include the same types of questions asked on assignments</a:t>
            </a:r>
            <a:r>
              <a:rPr lang="en-US" sz="2200" dirty="0"/>
              <a:t>.</a:t>
            </a:r>
            <a:endParaRPr lang="en-US" sz="2200" dirty="0">
              <a:latin typeface="Arial" charset="0"/>
              <a:ea typeface="MS PGothic" charset="0"/>
            </a:endParaRPr>
          </a:p>
          <a:p>
            <a:pPr eaLnBrk="1" hangingPunct="1">
              <a:lnSpc>
                <a:spcPct val="80000"/>
              </a:lnSpc>
            </a:pPr>
            <a:r>
              <a:rPr lang="en-US" sz="2200" b="1" dirty="0">
                <a:latin typeface="Arial" charset="0"/>
                <a:ea typeface="MS PGothic" charset="0"/>
              </a:rPr>
              <a:t>Exams</a:t>
            </a:r>
            <a:r>
              <a:rPr lang="en-US" sz="2200" dirty="0">
                <a:latin typeface="Arial" charset="0"/>
                <a:ea typeface="MS PGothic" charset="0"/>
              </a:rPr>
              <a:t>: Two (2) midterms and a final. </a:t>
            </a:r>
          </a:p>
          <a:p>
            <a:pPr eaLnBrk="1" hangingPunct="1">
              <a:lnSpc>
                <a:spcPct val="80000"/>
              </a:lnSpc>
            </a:pPr>
            <a:r>
              <a:rPr lang="en-US" sz="2200" b="1" dirty="0">
                <a:latin typeface="Arial" charset="0"/>
                <a:ea typeface="MS PGothic" charset="0"/>
              </a:rPr>
              <a:t>Material</a:t>
            </a:r>
            <a:r>
              <a:rPr lang="en-US" sz="2200" dirty="0">
                <a:latin typeface="Arial" charset="0"/>
                <a:ea typeface="MS PGothic" charset="0"/>
              </a:rPr>
              <a:t>: I will draw heavily from the text by </a:t>
            </a:r>
            <a:r>
              <a:rPr lang="en-US" sz="2200" dirty="0" err="1">
                <a:latin typeface="Arial" charset="0"/>
                <a:ea typeface="MS PGothic" charset="0"/>
              </a:rPr>
              <a:t>Sipser</a:t>
            </a:r>
            <a:r>
              <a:rPr lang="en-US" sz="2200" dirty="0">
                <a:latin typeface="Arial" charset="0"/>
                <a:ea typeface="MS PGothic" charset="0"/>
              </a:rPr>
              <a:t> (Chapters 1-5 and 7). Some material will also come from Hopcroft. Class notes and in-class discussions are, however, comprehensive and cover models, closure properties and undecidable problems that may not be addressed in either of these texts. Note, however, that the Notes are often guidelines to topics in the text, so do not ignore </a:t>
            </a:r>
            <a:r>
              <a:rPr lang="en-US" sz="2200" dirty="0" err="1">
                <a:latin typeface="Arial" charset="0"/>
                <a:ea typeface="MS PGothic" charset="0"/>
              </a:rPr>
              <a:t>Sipser</a:t>
            </a:r>
            <a:r>
              <a:rPr lang="en-US" sz="2200" dirty="0">
                <a:latin typeface="Arial" charset="0"/>
                <a:ea typeface="MS PGothic" charset="0"/>
              </a:rPr>
              <a:t>.</a:t>
            </a:r>
          </a:p>
        </p:txBody>
      </p:sp>
      <p:sp>
        <p:nvSpPr>
          <p:cNvPr id="512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5389235-9CE8-A642-AF42-32AA4B137B49}" type="slidenum">
              <a:rPr lang="en-US" sz="1400"/>
              <a:pPr algn="r" eaLnBrk="1" hangingPunct="1"/>
              <a:t>4</a:t>
            </a:fld>
            <a:endParaRPr 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Proofs</a:t>
            </a:r>
          </a:p>
        </p:txBody>
      </p:sp>
      <p:sp>
        <p:nvSpPr>
          <p:cNvPr id="3" name="Content Placeholder 2"/>
          <p:cNvSpPr>
            <a:spLocks noGrp="1"/>
          </p:cNvSpPr>
          <p:nvPr>
            <p:ph sz="half" idx="1"/>
          </p:nvPr>
        </p:nvSpPr>
        <p:spPr>
          <a:xfrm>
            <a:off x="304800" y="1600200"/>
            <a:ext cx="4343400" cy="4525963"/>
          </a:xfrm>
        </p:spPr>
        <p:txBody>
          <a:bodyPr>
            <a:normAutofit/>
          </a:bodyPr>
          <a:lstStyle/>
          <a:p>
            <a:r>
              <a:rPr lang="en-US" sz="2100" b="1"/>
              <a:t>Direct Argument</a:t>
            </a:r>
          </a:p>
          <a:p>
            <a:pPr lvl="1"/>
            <a:r>
              <a:rPr lang="en-US" sz="1800"/>
              <a:t>Use assertions from theorem statement, known true properties and valid rules of inference</a:t>
            </a:r>
          </a:p>
          <a:p>
            <a:r>
              <a:rPr lang="en-US" sz="2100" b="1"/>
              <a:t>Construction</a:t>
            </a:r>
          </a:p>
          <a:p>
            <a:pPr lvl="1"/>
            <a:r>
              <a:rPr lang="en-US" sz="1800"/>
              <a:t>Prove something exists by showing how to make it</a:t>
            </a:r>
          </a:p>
          <a:p>
            <a:r>
              <a:rPr lang="en-US" sz="2100" b="1"/>
              <a:t>Contradiction</a:t>
            </a:r>
          </a:p>
          <a:p>
            <a:pPr lvl="1"/>
            <a:r>
              <a:rPr lang="en-US" sz="1800"/>
              <a:t>Prove something is true by showing it can’t be false</a:t>
            </a:r>
          </a:p>
          <a:p>
            <a:pPr lvl="1"/>
            <a:r>
              <a:rPr lang="en-US" sz="1800"/>
              <a:t>One specific kind of proof by contradiction uses a technique called diagonalization</a:t>
            </a:r>
          </a:p>
        </p:txBody>
      </p:sp>
      <p:sp>
        <p:nvSpPr>
          <p:cNvPr id="4" name="Content Placeholder 3"/>
          <p:cNvSpPr>
            <a:spLocks noGrp="1"/>
          </p:cNvSpPr>
          <p:nvPr>
            <p:ph sz="half" idx="2"/>
          </p:nvPr>
        </p:nvSpPr>
        <p:spPr>
          <a:xfrm>
            <a:off x="4648200" y="1600200"/>
            <a:ext cx="4191000" cy="4525963"/>
          </a:xfrm>
        </p:spPr>
        <p:txBody>
          <a:bodyPr>
            <a:normAutofit/>
          </a:bodyPr>
          <a:lstStyle/>
          <a:p>
            <a:r>
              <a:rPr lang="en-US" sz="2100" b="1" dirty="0"/>
              <a:t>Weak Induction</a:t>
            </a:r>
          </a:p>
          <a:p>
            <a:pPr lvl="1"/>
            <a:r>
              <a:rPr lang="en-US" sz="1650" dirty="0"/>
              <a:t>Show that a statement is true for some base case (often 0 or 1)</a:t>
            </a:r>
          </a:p>
          <a:p>
            <a:pPr lvl="1"/>
            <a:r>
              <a:rPr lang="en-US" sz="1650" dirty="0"/>
              <a:t>Show that </a:t>
            </a:r>
            <a:r>
              <a:rPr lang="en-US" sz="1650" i="1" dirty="0"/>
              <a:t>if </a:t>
            </a:r>
            <a:r>
              <a:rPr lang="en-US" sz="1650" dirty="0"/>
              <a:t>it’s true for the case of some </a:t>
            </a:r>
            <a:r>
              <a:rPr lang="en-US" sz="1650" i="1" dirty="0"/>
              <a:t>i </a:t>
            </a:r>
            <a:r>
              <a:rPr lang="en-US" sz="1650" dirty="0"/>
              <a:t>≥ base case, it’s also true for the case of </a:t>
            </a:r>
            <a:r>
              <a:rPr lang="en-US" sz="1650" i="1" dirty="0" err="1"/>
              <a:t>i</a:t>
            </a:r>
            <a:r>
              <a:rPr lang="en-US" sz="1650" i="1" dirty="0"/>
              <a:t> + 1</a:t>
            </a:r>
          </a:p>
          <a:p>
            <a:r>
              <a:rPr lang="en-US" sz="1950" b="1" dirty="0"/>
              <a:t>Strong Induction</a:t>
            </a:r>
          </a:p>
          <a:p>
            <a:pPr lvl="1"/>
            <a:r>
              <a:rPr lang="en-US" sz="1650" dirty="0"/>
              <a:t>Show that it’s true for </a:t>
            </a:r>
            <a:r>
              <a:rPr lang="en-US" sz="1650" dirty="0" err="1"/>
              <a:t>for</a:t>
            </a:r>
            <a:r>
              <a:rPr lang="en-US" sz="1650" dirty="0"/>
              <a:t> some base case (often 0 or 1) </a:t>
            </a:r>
          </a:p>
          <a:p>
            <a:pPr lvl="1"/>
            <a:r>
              <a:rPr lang="en-US" sz="1650" dirty="0"/>
              <a:t>Show that </a:t>
            </a:r>
            <a:r>
              <a:rPr lang="en-US" sz="1650" i="1" dirty="0"/>
              <a:t>if </a:t>
            </a:r>
            <a:r>
              <a:rPr lang="en-US" sz="1650" dirty="0"/>
              <a:t>it’s true for all cases where ≤ </a:t>
            </a:r>
            <a:r>
              <a:rPr lang="en-US" sz="1650" i="1" dirty="0" err="1"/>
              <a:t>i</a:t>
            </a:r>
            <a:r>
              <a:rPr lang="en-US" sz="1650" dirty="0"/>
              <a:t>, where </a:t>
            </a:r>
            <a:r>
              <a:rPr lang="en-US" sz="1650" i="1" dirty="0"/>
              <a:t>i </a:t>
            </a:r>
            <a:r>
              <a:rPr lang="en-US" sz="1650" dirty="0"/>
              <a:t>≥ base case, it’s true for the case of </a:t>
            </a:r>
            <a:r>
              <a:rPr lang="en-US" sz="1650" i="1" dirty="0"/>
              <a:t>i + 1</a:t>
            </a:r>
            <a:endParaRPr lang="en-US" sz="1650" dirty="0"/>
          </a:p>
        </p:txBody>
      </p:sp>
    </p:spTree>
    <p:extLst>
      <p:ext uri="{BB962C8B-B14F-4D97-AF65-F5344CB8AC3E}">
        <p14:creationId xmlns:p14="http://schemas.microsoft.com/office/powerpoint/2010/main" val="1345272876"/>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32FC47D2-BFAC-1D44-BD87-FB72C5341A38}"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400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998660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ea typeface="ＭＳ Ｐゴシック" pitchFamily="-111" charset="-128"/>
                <a:cs typeface="ＭＳ Ｐゴシック" pitchFamily="-111" charset="-128"/>
              </a:rPr>
              <a:t>Decision </a:t>
            </a:r>
            <a:r>
              <a:rPr lang="en-US" err="1">
                <a:ea typeface="ＭＳ Ｐゴシック" pitchFamily="-111" charset="-128"/>
                <a:cs typeface="ＭＳ Ｐゴシック" pitchFamily="-111" charset="-128"/>
              </a:rPr>
              <a:t>vs</a:t>
            </a:r>
            <a:r>
              <a:rPr lang="en-US">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a:ea typeface="ＭＳ Ｐゴシック" pitchFamily="-111" charset="-128"/>
              </a:rPr>
              <a:t>Two types of problems are of particular interest: </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Decision Problems   ("Yes/No" answers)</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Optimization problems  ("best" answers)</a:t>
            </a:r>
          </a:p>
          <a:p>
            <a:pPr lvl="2" eaLnBrk="1" hangingPunct="1">
              <a:buFont typeface="Times" pitchFamily="-111" charset="0"/>
              <a:buNone/>
            </a:pPr>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36D69652-9FDF-3D4F-A184-4C8A92C9E63A}"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401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492941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dirty="0">
                <a:ea typeface="ＭＳ Ｐゴシック" pitchFamily="-111" charset="-128"/>
              </a:rPr>
              <a:t>	Interestingly, these usually come in pairs </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 </a:t>
            </a:r>
            <a:r>
              <a:rPr lang="en-US" sz="2000" i="1" dirty="0">
                <a:ea typeface="ＭＳ Ｐゴシック" pitchFamily="-111" charset="-128"/>
              </a:rPr>
              <a:t>decision </a:t>
            </a:r>
            <a:r>
              <a:rPr lang="en-US" sz="2000" dirty="0">
                <a:ea typeface="ＭＳ Ｐゴシック" pitchFamily="-111" charset="-128"/>
              </a:rPr>
              <a:t>problem, and</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 		an </a:t>
            </a:r>
            <a:r>
              <a:rPr lang="en-US" sz="2000" i="1" dirty="0">
                <a:ea typeface="ＭＳ Ｐゴシック" pitchFamily="-111" charset="-128"/>
              </a:rPr>
              <a:t>optimization</a:t>
            </a:r>
            <a:r>
              <a:rPr lang="en-US" sz="2000" dirty="0">
                <a:ea typeface="ＭＳ Ｐゴシック" pitchFamily="-111" charset="-128"/>
              </a:rPr>
              <a:t> problem.</a:t>
            </a:r>
          </a:p>
          <a:p>
            <a:pPr lvl="2" eaLnBrk="1" hangingPunct="1">
              <a:lnSpc>
                <a:spcPct val="90000"/>
              </a:lnSpc>
              <a:buFont typeface="Times" pitchFamily="-111" charset="0"/>
              <a:buNone/>
            </a:pPr>
            <a:endParaRPr lang="en-US" sz="2000" dirty="0">
              <a:ea typeface="ＭＳ Ｐゴシック" pitchFamily="-111" charset="-128"/>
            </a:endParaRPr>
          </a:p>
          <a:p>
            <a:pPr lvl="2" eaLnBrk="1" hangingPunct="1">
              <a:lnSpc>
                <a:spcPct val="90000"/>
              </a:lnSpc>
              <a:buFont typeface="Times" pitchFamily="-111" charset="0"/>
              <a:buNone/>
            </a:pPr>
            <a:r>
              <a:rPr lang="en-US" sz="2000" dirty="0">
                <a:ea typeface="ＭＳ Ｐゴシック" pitchFamily="-111" charset="-128"/>
              </a:rPr>
              <a:t>Equally easy, or equally difficult, to solve.</a:t>
            </a:r>
          </a:p>
          <a:p>
            <a:pPr lvl="2" eaLnBrk="1" hangingPunct="1">
              <a:lnSpc>
                <a:spcPct val="90000"/>
              </a:lnSpc>
              <a:buFont typeface="Times" pitchFamily="-111" charset="0"/>
              <a:buNone/>
            </a:pPr>
            <a:r>
              <a:rPr lang="en-US" sz="2000" dirty="0">
                <a:ea typeface="ＭＳ Ｐゴシック" pitchFamily="-111" charset="-128"/>
              </a:rPr>
              <a:t>	</a:t>
            </a:r>
          </a:p>
          <a:p>
            <a:pPr lvl="2" eaLnBrk="1" hangingPunct="1">
              <a:lnSpc>
                <a:spcPct val="90000"/>
              </a:lnSpc>
              <a:buFont typeface="Times" pitchFamily="-111" charset="0"/>
              <a:buNone/>
            </a:pPr>
            <a:r>
              <a:rPr lang="en-US" sz="2000" dirty="0">
                <a:ea typeface="ＭＳ Ｐゴシック" pitchFamily="-111" charset="-128"/>
              </a:rPr>
              <a:t>Both can be solved in polynomial time, or both require at least exponential time.</a:t>
            </a:r>
          </a:p>
        </p:txBody>
      </p:sp>
      <p:sp>
        <p:nvSpPr>
          <p:cNvPr id="123908" name="Date Placeholder 3"/>
          <p:cNvSpPr>
            <a:spLocks noGrp="1"/>
          </p:cNvSpPr>
          <p:nvPr>
            <p:ph type="dt" sz="quarter" idx="10"/>
          </p:nvPr>
        </p:nvSpPr>
        <p:spPr>
          <a:noFill/>
        </p:spPr>
        <p:txBody>
          <a:bodyPr/>
          <a:lstStyle/>
          <a:p>
            <a:fld id="{097C84D1-36AA-3247-B80C-977CEBE6CAA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402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481330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pPr>
            <a:r>
              <a:rPr lang="en-US" sz="2400" dirty="0">
                <a:ea typeface="Arial" pitchFamily="-111" charset="0"/>
                <a:cs typeface="Arial" pitchFamily="-111" charset="0"/>
              </a:rPr>
              <a:t>Some problems have no algorithm (e. g., Halting Problem.) 		</a:t>
            </a:r>
          </a:p>
          <a:p>
            <a:pPr eaLnBrk="1" hangingPunct="1">
              <a:lnSpc>
                <a:spcPct val="90000"/>
              </a:lnSpc>
            </a:pPr>
            <a:r>
              <a:rPr lang="en-US" sz="2400" u="sng" dirty="0">
                <a:ea typeface="Arial" pitchFamily="-111" charset="0"/>
                <a:cs typeface="Arial" pitchFamily="-111" charset="0"/>
              </a:rPr>
              <a:t>No</a:t>
            </a:r>
            <a:r>
              <a:rPr lang="en-US" sz="2400" dirty="0">
                <a:ea typeface="Arial" pitchFamily="-111" charset="0"/>
                <a:cs typeface="Arial" pitchFamily="-111" charset="0"/>
              </a:rPr>
              <a:t> mechanical/logical procedure will ever solve all instances of any such problem!!</a:t>
            </a:r>
          </a:p>
          <a:p>
            <a:pPr eaLnBrk="1" hangingPunct="1">
              <a:lnSpc>
                <a:spcPct val="90000"/>
              </a:lnSpc>
            </a:pPr>
            <a:r>
              <a:rPr lang="en-US" sz="2400" dirty="0">
                <a:ea typeface="Arial" pitchFamily="-111" charset="0"/>
                <a:cs typeface="Arial" pitchFamily="-111" charset="0"/>
              </a:rPr>
              <a:t>Some problems have only exponential algorithms (provably so – they must take at least order </a:t>
            </a:r>
            <a:r>
              <a:rPr lang="en-US" sz="2400" b="1" dirty="0">
                <a:ea typeface="Arial" pitchFamily="-111" charset="0"/>
                <a:cs typeface="Arial" pitchFamily="-111" charset="0"/>
              </a:rPr>
              <a:t>2</a:t>
            </a:r>
            <a:r>
              <a:rPr lang="en-US" sz="2400" b="1" baseline="30000" dirty="0">
                <a:ea typeface="Arial" pitchFamily="-111" charset="0"/>
                <a:cs typeface="Arial" pitchFamily="-111" charset="0"/>
              </a:rPr>
              <a:t>n</a:t>
            </a:r>
            <a:r>
              <a:rPr lang="en-US" sz="2400" dirty="0">
                <a:ea typeface="Arial" pitchFamily="-111" charset="0"/>
                <a:cs typeface="Arial" pitchFamily="-111" charset="0"/>
              </a:rPr>
              <a:t> steps) So far, only a few have been proven, but there may be many. We suspect so.</a:t>
            </a:r>
          </a:p>
          <a:p>
            <a:pPr eaLnBrk="1" hangingPunct="1">
              <a:lnSpc>
                <a:spcPct val="90000"/>
              </a:lnSpc>
            </a:pPr>
            <a:r>
              <a:rPr lang="en-US" sz="2400" dirty="0">
                <a:cs typeface="Arial" pitchFamily="-111" charset="0"/>
              </a:rPr>
              <a:t>Provably exponential</a:t>
            </a:r>
            <a:r>
              <a:rPr lang="en-US" sz="2400" dirty="0"/>
              <a:t> include</a:t>
            </a:r>
          </a:p>
          <a:p>
            <a:pPr lvl="1" eaLnBrk="1" hangingPunct="1">
              <a:lnSpc>
                <a:spcPct val="90000"/>
              </a:lnSpc>
            </a:pPr>
            <a:r>
              <a:rPr lang="en-US" sz="2000" dirty="0"/>
              <a:t>Towers of Hanoi: we can prove that any algorithm that solves this problem must have a worst-case running time that is at least 2</a:t>
            </a:r>
            <a:r>
              <a:rPr lang="en-US" sz="2000" baseline="30000" dirty="0"/>
              <a:t>n</a:t>
            </a:r>
            <a:r>
              <a:rPr lang="en-US" sz="2000" dirty="0"/>
              <a:t> − 1.</a:t>
            </a:r>
          </a:p>
          <a:p>
            <a:pPr lvl="1" eaLnBrk="1" hangingPunct="1">
              <a:lnSpc>
                <a:spcPct val="90000"/>
              </a:lnSpc>
            </a:pPr>
            <a:r>
              <a:rPr lang="en-US" sz="2000" dirty="0"/>
              <a:t>List all permutations (all possible orderings) of n numbers.</a:t>
            </a:r>
            <a:endParaRPr lang="en-US" sz="2000" dirty="0">
              <a:ea typeface="Arial" pitchFamily="-111" charset="0"/>
              <a:cs typeface="Arial" pitchFamily="-111" charset="0"/>
            </a:endParaRPr>
          </a:p>
        </p:txBody>
      </p:sp>
      <p:sp>
        <p:nvSpPr>
          <p:cNvPr id="129028" name="Date Placeholder 3"/>
          <p:cNvSpPr>
            <a:spLocks noGrp="1"/>
          </p:cNvSpPr>
          <p:nvPr>
            <p:ph type="dt" sz="quarter" idx="10"/>
          </p:nvPr>
        </p:nvSpPr>
        <p:spPr>
          <a:noFill/>
        </p:spPr>
        <p:txBody>
          <a:bodyPr/>
          <a:lstStyle/>
          <a:p>
            <a:fld id="{84A1BC5D-3DC4-1244-A663-59CBEDDF31F2}"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403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57657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a:t>	</a:t>
            </a:r>
            <a:r>
              <a:rPr lang="en-US">
                <a:ea typeface="Arial" pitchFamily="-111" charset="0"/>
                <a:cs typeface="Arial" pitchFamily="-111" charset="0"/>
              </a:rPr>
              <a:t>Many problems have polynomial algorithms (Fortunately). </a:t>
            </a:r>
          </a:p>
          <a:p>
            <a:pPr lvl="1" eaLnBrk="1" hangingPunct="1"/>
            <a:endParaRPr lang="en-US">
              <a:ea typeface="Arial" pitchFamily="-111" charset="0"/>
              <a:cs typeface="Arial" pitchFamily="-111" charset="0"/>
            </a:endParaRPr>
          </a:p>
          <a:p>
            <a:pPr lvl="1" eaLnBrk="1" hangingPunct="1">
              <a:buFont typeface="Times" pitchFamily="-111" charset="0"/>
              <a:buNone/>
            </a:pPr>
            <a:r>
              <a:rPr lang="en-US">
                <a:ea typeface="Arial" pitchFamily="-111" charset="0"/>
                <a:cs typeface="Arial" pitchFamily="-111" charset="0"/>
              </a:rPr>
              <a:t>	Why fortunately? Because, most exponential algorithms are essentially useless for problem instances with </a:t>
            </a:r>
            <a:r>
              <a:rPr lang="en-US" b="1">
                <a:ea typeface="Arial" pitchFamily="-111" charset="0"/>
                <a:cs typeface="Arial" pitchFamily="-111" charset="0"/>
              </a:rPr>
              <a:t>n</a:t>
            </a:r>
            <a:r>
              <a:rPr lang="en-US">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a:latin typeface="Times New Roman" pitchFamily="-111" charset="0"/>
            </a:endParaRPr>
          </a:p>
        </p:txBody>
      </p:sp>
      <p:sp>
        <p:nvSpPr>
          <p:cNvPr id="130052" name="Date Placeholder 3"/>
          <p:cNvSpPr>
            <a:spLocks noGrp="1"/>
          </p:cNvSpPr>
          <p:nvPr>
            <p:ph type="dt" sz="quarter" idx="10"/>
          </p:nvPr>
        </p:nvSpPr>
        <p:spPr>
          <a:noFill/>
        </p:spPr>
        <p:txBody>
          <a:bodyPr/>
          <a:lstStyle/>
          <a:p>
            <a:fld id="{ECCBF057-79A3-C745-B84B-946516247BB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404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644631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Undecidable, Exponential, and Polynomial.</a:t>
            </a:r>
          </a:p>
          <a:p>
            <a:pPr marL="457200" lvl="1" indent="0" eaLnBrk="1" hangingPunct="1">
              <a:buNone/>
            </a:pPr>
            <a:endParaRPr lang="en-US" dirty="0"/>
          </a:p>
          <a:p>
            <a:pPr lvl="1" eaLnBrk="1" hangingPunct="1">
              <a:buFont typeface="Times" pitchFamily="-111" charset="0"/>
              <a:buNone/>
            </a:pPr>
            <a:r>
              <a:rPr lang="en-US" dirty="0"/>
              <a:t>	Theoretically, all problems belong to exactly one of these three classes, where Exponential is any problem that is not solvable by a polynomial time algorithm.</a:t>
            </a:r>
          </a:p>
        </p:txBody>
      </p:sp>
      <p:sp>
        <p:nvSpPr>
          <p:cNvPr id="131076" name="Date Placeholder 3"/>
          <p:cNvSpPr>
            <a:spLocks noGrp="1"/>
          </p:cNvSpPr>
          <p:nvPr>
            <p:ph type="dt" sz="quarter" idx="10"/>
          </p:nvPr>
        </p:nvSpPr>
        <p:spPr>
          <a:noFill/>
        </p:spPr>
        <p:txBody>
          <a:bodyPr/>
          <a:lstStyle/>
          <a:p>
            <a:fld id="{8293B223-E95C-CB47-92AF-125191D210D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405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784372"/>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Practically, there are a lot of problems (maybe, most) that </a:t>
            </a:r>
            <a:r>
              <a:rPr lang="en-US" sz="2400" b="1" u="sng" dirty="0">
                <a:ea typeface="ＭＳ Ｐゴシック" pitchFamily="-111" charset="-128"/>
                <a:cs typeface="ＭＳ Ｐゴシック" pitchFamily="-111" charset="-128"/>
              </a:rPr>
              <a:t>have not</a:t>
            </a:r>
            <a:r>
              <a:rPr lang="en-US" sz="2400" b="1" dirty="0">
                <a:ea typeface="ＭＳ Ｐゴシック" pitchFamily="-111" charset="-128"/>
                <a:cs typeface="ＭＳ Ｐゴシック" pitchFamily="-111" charset="-128"/>
              </a:rPr>
              <a:t> been proven to be in any of the classes (Yet, maybe never will be). </a:t>
            </a:r>
          </a:p>
          <a:p>
            <a:pPr eaLnBrk="1" hangingPunct="1">
              <a:lnSpc>
                <a:spcPct val="90000"/>
              </a:lnSpc>
            </a:pPr>
            <a:r>
              <a:rPr lang="en-US" sz="2400" b="1" dirty="0">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pPr>
            <a:r>
              <a:rPr lang="en-US" sz="2400" b="1" dirty="0">
                <a:ea typeface="ＭＳ Ｐゴシック" pitchFamily="-111" charset="-128"/>
                <a:cs typeface="ＭＳ Ｐゴシック" pitchFamily="-111" charset="-128"/>
              </a:rPr>
              <a:t>Some may have polynomial algorithms, but we have not yet been clever enough to discover them.</a:t>
            </a:r>
          </a:p>
          <a:p>
            <a:pPr eaLnBrk="1" hangingPunct="1">
              <a:lnSpc>
                <a:spcPct val="90000"/>
              </a:lnSpc>
            </a:pPr>
            <a:r>
              <a:rPr lang="en-US" sz="2400" b="1" dirty="0">
                <a:ea typeface="ＭＳ Ｐゴシック" pitchFamily="-111" charset="-128"/>
                <a:cs typeface="ＭＳ Ｐゴシック" pitchFamily="-111" charset="-128"/>
              </a:rPr>
              <a:t>Linear Programming (real solutions) is O(n</a:t>
            </a:r>
            <a:r>
              <a:rPr lang="en-US" sz="2400" b="1" baseline="30000" dirty="0">
                <a:ea typeface="ＭＳ Ｐゴシック" pitchFamily="-111" charset="-128"/>
                <a:cs typeface="ＭＳ Ｐゴシック" pitchFamily="-111" charset="-128"/>
              </a:rPr>
              <a:t>3.5</a:t>
            </a:r>
            <a:r>
              <a:rPr lang="en-US" sz="2400" b="1" dirty="0">
                <a:ea typeface="ＭＳ Ｐゴシック" pitchFamily="-111" charset="-128"/>
                <a:cs typeface="ＭＳ Ｐゴシック" pitchFamily="-111" charset="-128"/>
              </a:rPr>
              <a:t>). That was shown in early 1980s. Prior technique, Simplex, has good observed performance and can be shown polynomial for some subclasses.</a:t>
            </a:r>
          </a:p>
        </p:txBody>
      </p:sp>
      <p:sp>
        <p:nvSpPr>
          <p:cNvPr id="132100" name="Date Placeholder 3"/>
          <p:cNvSpPr>
            <a:spLocks noGrp="1"/>
          </p:cNvSpPr>
          <p:nvPr>
            <p:ph type="dt" sz="quarter" idx="10"/>
          </p:nvPr>
        </p:nvSpPr>
        <p:spPr>
          <a:noFill/>
        </p:spPr>
        <p:txBody>
          <a:bodyPr/>
          <a:lstStyle/>
          <a:p>
            <a:fld id="{C6D1DC65-8C6C-C44D-8B08-0F9232E81693}"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406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603480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a:ea typeface="ＭＳ Ｐゴシック" pitchFamily="-111" charset="-128"/>
                <a:cs typeface="ＭＳ Ｐゴシック" pitchFamily="-111" charset="-128"/>
              </a:rPr>
              <a:t>	If an algorithm is </a:t>
            </a:r>
            <a:r>
              <a:rPr lang="en-US" sz="2400" b="1">
                <a:ea typeface="ＭＳ Ｐゴシック" pitchFamily="-111" charset="-128"/>
                <a:cs typeface="ＭＳ Ｐゴシック" pitchFamily="-111" charset="-128"/>
              </a:rPr>
              <a:t>O(</a:t>
            </a:r>
            <a:r>
              <a:rPr lang="en-US" sz="2400" b="1" err="1">
                <a:ea typeface="ＭＳ Ｐゴシック" pitchFamily="-111" charset="-128"/>
                <a:cs typeface="ＭＳ Ｐゴシック" pitchFamily="-111" charset="-128"/>
              </a:rPr>
              <a:t>n</a:t>
            </a:r>
            <a:r>
              <a:rPr lang="en-US" sz="2400" b="1" baseline="30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increasing the size of an instance by one gives a running time that is </a:t>
            </a:r>
            <a:r>
              <a:rPr lang="en-US" sz="2400" b="1">
                <a:ea typeface="ＭＳ Ｐゴシック" pitchFamily="-111" charset="-128"/>
                <a:cs typeface="ＭＳ Ｐゴシック" pitchFamily="-111" charset="-128"/>
              </a:rPr>
              <a:t>O((n+1)</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That’s really not much more.</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With an increase of one in an exponential algorithm,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changes to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n+1</a:t>
            </a:r>
            <a:r>
              <a:rPr lang="en-US" sz="2400" b="1">
                <a:ea typeface="ＭＳ Ｐゴシック" pitchFamily="-111" charset="-128"/>
                <a:cs typeface="ＭＳ Ｐゴシック" pitchFamily="-111" charset="-128"/>
              </a:rPr>
              <a:t>) = O(2*2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2*O(2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 that is, it takes about twice as long.</a:t>
            </a:r>
            <a:endParaRPr lang="en-US" sz="360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452B9103-C2F5-A549-ADBE-A221574CE6A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407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780699"/>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a:t>	</a:t>
            </a:r>
          </a:p>
          <a:p>
            <a:pPr lvl="1" eaLnBrk="1" hangingPunct="1">
              <a:lnSpc>
                <a:spcPct val="90000"/>
              </a:lnSpc>
              <a:buFont typeface="Times" pitchFamily="-111" charset="0"/>
              <a:buNone/>
            </a:pPr>
            <a:r>
              <a:rPr lang="en-US" sz="2000"/>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a:p>
          <a:p>
            <a:pPr lvl="1" eaLnBrk="1" hangingPunct="1">
              <a:lnSpc>
                <a:spcPct val="90000"/>
              </a:lnSpc>
              <a:buFont typeface="Times" pitchFamily="-111" charset="0"/>
              <a:buNone/>
            </a:pPr>
            <a:r>
              <a:rPr lang="en-US" sz="2000"/>
              <a:t>	When dealing with more general problems there is usually a parameter (number of vertices, processors, variables, etc.) that is </a:t>
            </a:r>
            <a:r>
              <a:rPr lang="en-US" sz="2000" err="1"/>
              <a:t>polynomially</a:t>
            </a:r>
            <a:r>
              <a:rPr lang="en-US" sz="2000"/>
              <a:t> related to the length of the instance. Then, we are justified in using the parameter as a measure of the length (size), since anything </a:t>
            </a:r>
            <a:r>
              <a:rPr lang="en-US" sz="2000" err="1"/>
              <a:t>polynomially</a:t>
            </a:r>
            <a:r>
              <a:rPr lang="en-US" sz="2000"/>
              <a:t> related to one will be </a:t>
            </a:r>
            <a:r>
              <a:rPr lang="en-US" sz="2000" err="1"/>
              <a:t>polynomially</a:t>
            </a:r>
            <a:r>
              <a:rPr lang="en-US" sz="2000"/>
              <a:t> related to the other. </a:t>
            </a:r>
          </a:p>
        </p:txBody>
      </p:sp>
      <p:sp>
        <p:nvSpPr>
          <p:cNvPr id="134148" name="Date Placeholder 3"/>
          <p:cNvSpPr>
            <a:spLocks noGrp="1"/>
          </p:cNvSpPr>
          <p:nvPr>
            <p:ph type="dt" sz="quarter" idx="10"/>
          </p:nvPr>
        </p:nvSpPr>
        <p:spPr>
          <a:noFill/>
        </p:spPr>
        <p:txBody>
          <a:bodyPr/>
          <a:lstStyle/>
          <a:p>
            <a:fld id="{07579F00-5C21-6C45-AC22-7844712154B0}"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408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949473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But, be careful.</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So, an algorithm that takes n time is running in n = 2</a:t>
            </a:r>
            <a:r>
              <a:rPr lang="en-US" sz="2400" baseline="30000">
                <a:ea typeface="ＭＳ Ｐゴシック" pitchFamily="-111" charset="-128"/>
                <a:cs typeface="ＭＳ Ｐゴシック" pitchFamily="-111" charset="-128"/>
              </a:rPr>
              <a:t>log2(n)</a:t>
            </a:r>
            <a:r>
              <a:rPr lang="en-US" sz="2400">
                <a:ea typeface="ＭＳ Ｐゴシック" pitchFamily="-111" charset="-128"/>
                <a:cs typeface="ＭＳ Ｐゴシック" pitchFamily="-111" charset="-128"/>
              </a:rPr>
              <a:t> time, which is exponential in terms of the length,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4E44097D-9A22-B24D-A4F4-36D319BB71AB}"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409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6896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Proof by Induction</a:t>
            </a:r>
          </a:p>
        </p:txBody>
      </p:sp>
      <p:sp>
        <p:nvSpPr>
          <p:cNvPr id="3" name="Content Placeholder 2"/>
          <p:cNvSpPr>
            <a:spLocks noGrp="1"/>
          </p:cNvSpPr>
          <p:nvPr>
            <p:ph idx="1"/>
          </p:nvPr>
        </p:nvSpPr>
        <p:spPr/>
        <p:txBody>
          <a:bodyPr/>
          <a:lstStyle/>
          <a:p>
            <a:pPr marL="9525" indent="-9525">
              <a:buFontTx/>
              <a:buNone/>
            </a:pPr>
            <a:r>
              <a:rPr lang="en-US" altLang="en-US" sz="1800" dirty="0">
                <a:ea typeface="ＭＳ Ｐゴシック" charset="-128"/>
              </a:rPr>
              <a:t>Prove, if n is a positive whole number and n</a:t>
            </a:r>
            <a:r>
              <a:rPr lang="en-US" altLang="en-US" sz="1800" u="sng" dirty="0">
                <a:ea typeface="ＭＳ Ｐゴシック" charset="-128"/>
              </a:rPr>
              <a:t>&gt;</a:t>
            </a:r>
            <a:r>
              <a:rPr lang="en-US" altLang="en-US" sz="1800" dirty="0">
                <a:ea typeface="ＭＳ Ｐゴシック" charset="-128"/>
              </a:rPr>
              <a:t>4, then 2</a:t>
            </a:r>
            <a:r>
              <a:rPr lang="en-US" altLang="en-US" sz="1800" baseline="30000" dirty="0">
                <a:ea typeface="ＭＳ Ｐゴシック" charset="-128"/>
              </a:rPr>
              <a:t>n</a:t>
            </a:r>
            <a:r>
              <a:rPr lang="en-US" altLang="en-US" sz="1800" dirty="0">
                <a:ea typeface="ＭＳ Ｐゴシック" charset="-128"/>
              </a:rPr>
              <a:t>≥ n</a:t>
            </a:r>
            <a:r>
              <a:rPr lang="en-US" altLang="en-US" sz="1800" baseline="30000" dirty="0">
                <a:ea typeface="ＭＳ Ｐゴシック" charset="-128"/>
              </a:rPr>
              <a:t>2</a:t>
            </a:r>
            <a:r>
              <a:rPr lang="en-US" altLang="en-US" sz="1800" dirty="0">
                <a:ea typeface="ＭＳ Ｐゴシック" charset="-128"/>
              </a:rPr>
              <a:t> .  Hint: use induction with a base of n=4.</a:t>
            </a:r>
          </a:p>
          <a:p>
            <a:pPr marL="9525" indent="-9525">
              <a:buFontTx/>
              <a:buNone/>
            </a:pPr>
            <a:r>
              <a:rPr lang="en-US" altLang="en-US" sz="1800" dirty="0">
                <a:ea typeface="ＭＳ Ｐゴシック" charset="-128"/>
              </a:rPr>
              <a:t>	</a:t>
            </a:r>
          </a:p>
          <a:p>
            <a:pPr marL="9525" indent="-9525">
              <a:buFontTx/>
              <a:buNone/>
            </a:pPr>
            <a:r>
              <a:rPr lang="en-US" altLang="en-US" sz="1800" dirty="0">
                <a:ea typeface="ＭＳ Ｐゴシック" charset="-128"/>
              </a:rPr>
              <a:t>	Proof by Induction:</a:t>
            </a:r>
          </a:p>
          <a:p>
            <a:pPr marL="9525" indent="-9525">
              <a:buFontTx/>
              <a:buNone/>
            </a:pPr>
            <a:r>
              <a:rPr lang="en-US" altLang="en-US" sz="1800" dirty="0">
                <a:ea typeface="ＭＳ Ｐゴシック" charset="-128"/>
              </a:rPr>
              <a:t>	Base Case: n = 4:  2</a:t>
            </a:r>
            <a:r>
              <a:rPr lang="en-US" altLang="en-US" sz="1800" baseline="30000" dirty="0">
                <a:ea typeface="ＭＳ Ｐゴシック" charset="-128"/>
              </a:rPr>
              <a:t>4</a:t>
            </a:r>
            <a:r>
              <a:rPr lang="en-US" altLang="en-US" sz="1800" dirty="0">
                <a:ea typeface="ＭＳ Ｐゴシック" charset="-128"/>
              </a:rPr>
              <a:t>≥ 4</a:t>
            </a:r>
            <a:r>
              <a:rPr lang="en-US" altLang="en-US" sz="1800" baseline="30000" dirty="0">
                <a:ea typeface="ＭＳ Ｐゴシック" charset="-128"/>
              </a:rPr>
              <a:t>2</a:t>
            </a:r>
            <a:r>
              <a:rPr lang="en-US" altLang="en-US" sz="1800" dirty="0">
                <a:ea typeface="ＭＳ Ｐゴシック" charset="-128"/>
              </a:rPr>
              <a:t> since 16 ≥ 16.</a:t>
            </a:r>
          </a:p>
          <a:p>
            <a:pPr marL="9525" indent="-9525">
              <a:buFontTx/>
              <a:buNone/>
            </a:pPr>
            <a:r>
              <a:rPr lang="en-US" altLang="en-US" sz="1800" dirty="0">
                <a:ea typeface="ＭＳ Ｐゴシック" charset="-128"/>
              </a:rPr>
              <a:t>	Induction Hypothesis:  Assume 2</a:t>
            </a:r>
            <a:r>
              <a:rPr lang="en-US" altLang="en-US" sz="1800" baseline="30000" dirty="0">
                <a:ea typeface="ＭＳ Ｐゴシック" charset="-128"/>
              </a:rPr>
              <a:t>k</a:t>
            </a:r>
            <a:r>
              <a:rPr lang="en-US" altLang="en-US" sz="1800" dirty="0">
                <a:ea typeface="ＭＳ Ｐゴシック" charset="-128"/>
              </a:rPr>
              <a:t>≥ k</a:t>
            </a:r>
            <a:r>
              <a:rPr lang="en-US" altLang="en-US" sz="1800" baseline="30000" dirty="0">
                <a:ea typeface="ＭＳ Ｐゴシック" charset="-128"/>
              </a:rPr>
              <a:t>2</a:t>
            </a:r>
            <a:r>
              <a:rPr lang="en-US" altLang="en-US" sz="1800" dirty="0">
                <a:ea typeface="ＭＳ Ｐゴシック" charset="-128"/>
              </a:rPr>
              <a:t>, for some k ≥ 4.</a:t>
            </a:r>
          </a:p>
          <a:p>
            <a:pPr marL="9525" indent="-9525">
              <a:buFontTx/>
              <a:buNone/>
            </a:pPr>
            <a:r>
              <a:rPr lang="en-US" altLang="en-US" sz="1800" dirty="0">
                <a:ea typeface="ＭＳ Ｐゴシック" charset="-128"/>
              </a:rPr>
              <a:t>	Induction Step:  Prove 2</a:t>
            </a:r>
            <a:r>
              <a:rPr lang="en-US" altLang="en-US" sz="1800" baseline="30000" dirty="0">
                <a:ea typeface="ＭＳ Ｐゴシック" charset="-128"/>
              </a:rPr>
              <a:t>(k+1)  </a:t>
            </a:r>
            <a:r>
              <a:rPr lang="en-US" altLang="en-US" sz="1800" dirty="0">
                <a:ea typeface="ＭＳ Ｐゴシック" charset="-128"/>
              </a:rPr>
              <a:t>≥ (k+1)</a:t>
            </a:r>
            <a:r>
              <a:rPr lang="en-US" altLang="en-US" sz="1800" baseline="30000" dirty="0">
                <a:ea typeface="ＭＳ Ｐゴシック" charset="-128"/>
              </a:rPr>
              <a:t>2</a:t>
            </a:r>
            <a:r>
              <a:rPr lang="en-US" altLang="en-US" sz="1800" dirty="0">
                <a:ea typeface="ＭＳ Ｐゴシック" charset="-128"/>
              </a:rPr>
              <a:t> </a:t>
            </a:r>
          </a:p>
          <a:p>
            <a:pPr marL="9525" indent="-9525">
              <a:buFontTx/>
              <a:buNone/>
            </a:pPr>
            <a:r>
              <a:rPr lang="en-US" altLang="en-US" sz="1800" dirty="0">
                <a:ea typeface="ＭＳ Ｐゴシック" charset="-128"/>
              </a:rPr>
              <a:t>	First, we observe that k</a:t>
            </a:r>
            <a:r>
              <a:rPr lang="en-US" altLang="en-US" sz="1800" baseline="30000" dirty="0">
                <a:ea typeface="ＭＳ Ｐゴシック" charset="-128"/>
              </a:rPr>
              <a:t>2</a:t>
            </a:r>
            <a:r>
              <a:rPr lang="en-US" altLang="en-US" sz="1800" dirty="0">
                <a:ea typeface="ＭＳ Ｐゴシック" charset="-128"/>
              </a:rPr>
              <a:t> ≥ 2k+1 when k ≥ 3. </a:t>
            </a:r>
          </a:p>
          <a:p>
            <a:pPr marL="9525" indent="-9525">
              <a:buFontTx/>
              <a:buNone/>
            </a:pPr>
            <a:r>
              <a:rPr lang="en-US" altLang="en-US" sz="1800" dirty="0">
                <a:ea typeface="ＭＳ Ｐゴシック" charset="-128"/>
              </a:rPr>
              <a:t>		Consider k=m+1, where k ≥ 3; and so m ≥ 2 </a:t>
            </a:r>
          </a:p>
          <a:p>
            <a:pPr marL="9525" indent="-9525">
              <a:buFontTx/>
              <a:buNone/>
            </a:pPr>
            <a:r>
              <a:rPr lang="en-US" altLang="en-US" sz="1800" dirty="0">
                <a:ea typeface="ＭＳ Ｐゴシック" charset="-128"/>
              </a:rPr>
              <a:t>		k</a:t>
            </a:r>
            <a:r>
              <a:rPr lang="en-US" altLang="en-US" sz="1800" baseline="30000" dirty="0">
                <a:ea typeface="ＭＳ Ｐゴシック" charset="-128"/>
              </a:rPr>
              <a:t>2</a:t>
            </a:r>
            <a:r>
              <a:rPr lang="en-US" altLang="en-US" sz="1800" dirty="0">
                <a:ea typeface="ＭＳ Ｐゴシック" charset="-128"/>
              </a:rPr>
              <a:t> = (m+1)</a:t>
            </a:r>
            <a:r>
              <a:rPr lang="en-US" altLang="en-US" sz="1800" baseline="30000" dirty="0">
                <a:ea typeface="ＭＳ Ｐゴシック" charset="-128"/>
              </a:rPr>
              <a:t>2</a:t>
            </a:r>
            <a:r>
              <a:rPr lang="en-US" altLang="en-US" sz="1800" dirty="0">
                <a:ea typeface="ＭＳ Ｐゴシック" charset="-128"/>
              </a:rPr>
              <a:t> = m</a:t>
            </a:r>
            <a:r>
              <a:rPr lang="en-US" altLang="en-US" sz="1800" baseline="30000" dirty="0">
                <a:ea typeface="ＭＳ Ｐゴシック" charset="-128"/>
              </a:rPr>
              <a:t>2</a:t>
            </a:r>
            <a:r>
              <a:rPr lang="en-US" altLang="en-US" sz="1800" dirty="0">
                <a:ea typeface="ＭＳ Ｐゴシック" charset="-128"/>
              </a:rPr>
              <a:t> + 2m+1 ≥ 4 + 2m+1 &gt; 2m+3 = 2(m+1) + 1 = 2k+1.</a:t>
            </a:r>
          </a:p>
          <a:p>
            <a:pPr marL="9525" indent="-9525">
              <a:buFontTx/>
              <a:buNone/>
            </a:pPr>
            <a:r>
              <a:rPr lang="en-US" altLang="en-US" sz="1800" dirty="0">
                <a:ea typeface="ＭＳ Ｐゴシック" charset="-128"/>
              </a:rPr>
              <a:t>	Using this,</a:t>
            </a:r>
          </a:p>
          <a:p>
            <a:pPr marL="9525" indent="-9525">
              <a:buFontTx/>
              <a:buNone/>
            </a:pPr>
            <a:r>
              <a:rPr lang="en-US" altLang="en-US" sz="1800" dirty="0">
                <a:ea typeface="ＭＳ Ｐゴシック" charset="-128"/>
              </a:rPr>
              <a:t>	2</a:t>
            </a:r>
            <a:r>
              <a:rPr lang="en-US" altLang="en-US" sz="1800" baseline="30000" dirty="0">
                <a:ea typeface="ＭＳ Ｐゴシック" charset="-128"/>
              </a:rPr>
              <a:t>(k+1)  </a:t>
            </a:r>
            <a:r>
              <a:rPr lang="en-US" altLang="en-US" sz="1800" dirty="0">
                <a:ea typeface="ＭＳ Ｐゴシック" charset="-128"/>
              </a:rPr>
              <a:t>= 2</a:t>
            </a:r>
            <a:r>
              <a:rPr lang="en-US" altLang="en-US" sz="1800" baseline="30000" dirty="0">
                <a:ea typeface="ＭＳ Ｐゴシック" charset="-128"/>
              </a:rPr>
              <a:t>k</a:t>
            </a:r>
            <a:r>
              <a:rPr lang="en-US" altLang="en-US" sz="1800" dirty="0">
                <a:ea typeface="ＭＳ Ｐゴシック" charset="-128"/>
              </a:rPr>
              <a:t> * 2 = 2</a:t>
            </a:r>
            <a:r>
              <a:rPr lang="en-US" altLang="en-US" sz="1800" baseline="30000" dirty="0">
                <a:ea typeface="ＭＳ Ｐゴシック" charset="-128"/>
              </a:rPr>
              <a:t>k</a:t>
            </a:r>
            <a:r>
              <a:rPr lang="en-US" altLang="en-US" sz="1800" dirty="0">
                <a:ea typeface="ＭＳ Ｐゴシック" charset="-128"/>
              </a:rPr>
              <a:t>+2</a:t>
            </a:r>
            <a:r>
              <a:rPr lang="en-US" altLang="en-US" sz="1800" baseline="30000" dirty="0">
                <a:ea typeface="ＭＳ Ｐゴシック" charset="-128"/>
              </a:rPr>
              <a:t>k</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+ 2k + 1 = (k+1)</a:t>
            </a:r>
            <a:r>
              <a:rPr lang="en-US" altLang="en-US" sz="1800" baseline="30000" dirty="0">
                <a:ea typeface="ＭＳ Ｐゴシック" charset="-128"/>
              </a:rPr>
              <a:t>2</a:t>
            </a:r>
            <a:endParaRPr lang="en-US" altLang="en-US" sz="1800" u="sng" baseline="30000" dirty="0">
              <a:ea typeface="ＭＳ Ｐゴシック" charset="-128"/>
            </a:endParaRPr>
          </a:p>
          <a:p>
            <a:pPr marL="9525" indent="-9525">
              <a:buFontTx/>
              <a:buNone/>
            </a:pPr>
            <a:r>
              <a:rPr lang="en-US" altLang="en-US" sz="1800" dirty="0">
                <a:ea typeface="ＭＳ Ｐゴシック" charset="-128"/>
              </a:rPr>
              <a:t>	</a:t>
            </a:r>
            <a:r>
              <a:rPr lang="en-US" altLang="en-US" sz="1800" dirty="0">
                <a:solidFill>
                  <a:schemeClr val="accent2"/>
                </a:solidFill>
                <a:ea typeface="ＭＳ Ｐゴシック" charset="-128"/>
              </a:rPr>
              <a:t>QED</a:t>
            </a:r>
          </a:p>
        </p:txBody>
      </p:sp>
      <p:sp>
        <p:nvSpPr>
          <p:cNvPr id="4" name="Date Placeholder 3"/>
          <p:cNvSpPr>
            <a:spLocks noGrp="1"/>
          </p:cNvSpPr>
          <p:nvPr>
            <p:ph type="dt" sz="half" idx="10"/>
          </p:nvPr>
        </p:nvSpPr>
        <p:spPr/>
        <p:txBody>
          <a:bodyPr/>
          <a:lstStyle/>
          <a:p>
            <a:fld id="{D237BB53-B5C7-FD40-B352-A04FF754F3DE}"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a:t>
            </a:fld>
            <a:endParaRPr lang="en-US"/>
          </a:p>
        </p:txBody>
      </p:sp>
    </p:spTree>
    <p:extLst>
      <p:ext uri="{BB962C8B-B14F-4D97-AF65-F5344CB8AC3E}">
        <p14:creationId xmlns:p14="http://schemas.microsoft.com/office/powerpoint/2010/main" val="102162761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a:latin typeface="Arial" charset="0"/>
                <a:ea typeface="MS PGothic" charset="0"/>
              </a:rPr>
              <a:t>P = Polynomial Time</a:t>
            </a:r>
          </a:p>
        </p:txBody>
      </p:sp>
      <p:sp>
        <p:nvSpPr>
          <p:cNvPr id="26112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P is the class of decision problems containing all those that can be solved by a deterministic Turing machine using polynomial time in the size of each instance of the problem.</a:t>
            </a:r>
          </a:p>
          <a:p>
            <a:pPr eaLnBrk="1" hangingPunct="1">
              <a:lnSpc>
                <a:spcPct val="90000"/>
              </a:lnSpc>
            </a:pPr>
            <a:r>
              <a:rPr lang="en-US" sz="2800">
                <a:latin typeface="Arial" charset="0"/>
                <a:ea typeface="MS PGothic" charset="0"/>
              </a:rPr>
              <a:t>P contain linear programming over real numbers, but not when the solution is constrained to integers. </a:t>
            </a:r>
          </a:p>
          <a:p>
            <a:pPr eaLnBrk="1" hangingPunct="1">
              <a:lnSpc>
                <a:spcPct val="90000"/>
              </a:lnSpc>
            </a:pPr>
            <a:r>
              <a:rPr lang="en-US" sz="2800">
                <a:latin typeface="Arial" charset="0"/>
                <a:ea typeface="MS PGothic" charset="0"/>
              </a:rPr>
              <a:t>P even contains the problem of determining if a number is prime.</a:t>
            </a:r>
          </a:p>
        </p:txBody>
      </p:sp>
      <p:sp>
        <p:nvSpPr>
          <p:cNvPr id="261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9B43A6-E7F2-234C-8123-7A9792691DC9}" type="datetime1">
              <a:rPr lang="en-US" smtClean="0"/>
              <a:t>11/27/18</a:t>
            </a:fld>
            <a:endParaRPr lang="en-US"/>
          </a:p>
        </p:txBody>
      </p:sp>
      <p:sp>
        <p:nvSpPr>
          <p:cNvPr id="261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1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05669-83EF-8445-9F7D-F1B7DF8B211F}" type="slidenum">
              <a:rPr lang="en-US"/>
              <a:pPr/>
              <a:t>410</a:t>
            </a:fld>
            <a:endParaRPr lang="en-US"/>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Problems in P</a:t>
            </a:r>
          </a:p>
        </p:txBody>
      </p:sp>
      <p:sp>
        <p:nvSpPr>
          <p:cNvPr id="3" name="Content Placeholder 2"/>
          <p:cNvSpPr>
            <a:spLocks noGrp="1"/>
          </p:cNvSpPr>
          <p:nvPr>
            <p:ph idx="1"/>
          </p:nvPr>
        </p:nvSpPr>
        <p:spPr/>
        <p:txBody>
          <a:bodyPr/>
          <a:lstStyle/>
          <a:p>
            <a:r>
              <a:rPr lang="en-US" sz="2000"/>
              <a:t>Given G = (V,E) and two vertices </a:t>
            </a:r>
            <a:r>
              <a:rPr lang="en-US" sz="2000" err="1"/>
              <a:t>u,v∈V</a:t>
            </a:r>
            <a:r>
              <a:rPr lang="en-US" sz="2000"/>
              <a:t>,</a:t>
            </a:r>
            <a:br>
              <a:rPr lang="en-US" sz="2000"/>
            </a:br>
            <a:r>
              <a:rPr lang="en-US" sz="2000"/>
              <a:t>is there a path from u to v?</a:t>
            </a:r>
            <a:br>
              <a:rPr lang="en-US" sz="2000"/>
            </a:br>
            <a:r>
              <a:rPr lang="en-US" sz="2000"/>
              <a:t>Just use depth first search starting at u to determine all vertices reachable from u and see if v is one of them. Can do with undirected or directed graphs. O(|V|+|E|)</a:t>
            </a:r>
          </a:p>
          <a:p>
            <a:r>
              <a:rPr lang="en-US" sz="2000"/>
              <a:t>Given two positive integers, </a:t>
            </a:r>
            <a:r>
              <a:rPr lang="en-US" sz="2000" err="1"/>
              <a:t>n,m</a:t>
            </a:r>
            <a:r>
              <a:rPr lang="en-US" sz="2000"/>
              <a:t>,</a:t>
            </a:r>
            <a:br>
              <a:rPr lang="en-US" sz="2000"/>
            </a:br>
            <a:r>
              <a:rPr lang="en-US" sz="2000"/>
              <a:t>are n and m relatively prime?</a:t>
            </a:r>
            <a:br>
              <a:rPr lang="en-US" sz="2000"/>
            </a:br>
            <a:r>
              <a:rPr lang="en-US" sz="2000"/>
              <a:t>Just run Euclidean algorithm to see if GCD(</a:t>
            </a:r>
            <a:r>
              <a:rPr lang="en-US" sz="2000" err="1"/>
              <a:t>n,m</a:t>
            </a:r>
            <a:r>
              <a:rPr lang="en-US" sz="2000"/>
              <a:t>) = 1. </a:t>
            </a:r>
            <a:br>
              <a:rPr lang="en-US" sz="2000"/>
            </a:br>
            <a:r>
              <a:rPr lang="en-US" sz="2000"/>
              <a:t>O(min(log</a:t>
            </a:r>
            <a:r>
              <a:rPr lang="en-US" sz="2000" baseline="-25000"/>
              <a:t>2</a:t>
            </a:r>
            <a:r>
              <a:rPr lang="en-US" sz="2000"/>
              <a:t>(n),log</a:t>
            </a:r>
            <a:r>
              <a:rPr lang="en-US" sz="2000" baseline="-25000"/>
              <a:t>2</a:t>
            </a:r>
            <a:r>
              <a:rPr lang="en-US" sz="2000"/>
              <a:t>(m)) which is order of the problem representation.</a:t>
            </a:r>
          </a:p>
          <a:p>
            <a:r>
              <a:rPr lang="en-US" sz="2000"/>
              <a:t>Given a CFG, G = (V,</a:t>
            </a:r>
            <a:r>
              <a:rPr lang="en-US" sz="2000">
                <a:latin typeface="Symbol" charset="2"/>
                <a:ea typeface="Symbol" charset="2"/>
                <a:cs typeface="Symbol" charset="2"/>
              </a:rPr>
              <a:t>S</a:t>
            </a:r>
            <a:r>
              <a:rPr lang="en-US" sz="2000"/>
              <a:t>,S,R) and a word </a:t>
            </a:r>
            <a:r>
              <a:rPr lang="en-US" sz="2000" err="1"/>
              <a:t>w∈</a:t>
            </a:r>
            <a:r>
              <a:rPr lang="en-US" sz="2000" err="1">
                <a:latin typeface="Symbol" charset="2"/>
                <a:ea typeface="Symbol" charset="2"/>
                <a:cs typeface="Symbol" charset="2"/>
              </a:rPr>
              <a:t>S</a:t>
            </a:r>
            <a:r>
              <a:rPr lang="en-US" sz="2000">
                <a:ea typeface="Symbol" charset="2"/>
                <a:cs typeface="Symbol" charset="2"/>
              </a:rPr>
              <a:t>*,</a:t>
            </a:r>
            <a:br>
              <a:rPr lang="en-US" sz="2000">
                <a:ea typeface="Symbol" charset="2"/>
                <a:cs typeface="Symbol" charset="2"/>
              </a:rPr>
            </a:br>
            <a:r>
              <a:rPr lang="en-US" sz="2000">
                <a:ea typeface="Symbol" charset="2"/>
                <a:cs typeface="Symbol" charset="2"/>
              </a:rPr>
              <a:t>is w in </a:t>
            </a:r>
            <a:r>
              <a:rPr lang="en-US" sz="2000" i="1">
                <a:ea typeface="Symbol" charset="2"/>
                <a:cs typeface="Symbol" charset="2"/>
              </a:rPr>
              <a:t>L</a:t>
            </a:r>
            <a:r>
              <a:rPr lang="en-US" sz="2000">
                <a:ea typeface="Symbol" charset="2"/>
                <a:cs typeface="Symbol" charset="2"/>
              </a:rPr>
              <a:t>(G)?</a:t>
            </a:r>
            <a:br>
              <a:rPr lang="en-US" sz="2000">
                <a:ea typeface="Symbol" charset="2"/>
                <a:cs typeface="Symbol" charset="2"/>
              </a:rPr>
            </a:br>
            <a:r>
              <a:rPr lang="en-US" sz="2000">
                <a:ea typeface="Symbol" charset="2"/>
                <a:cs typeface="Symbol" charset="2"/>
              </a:rPr>
              <a:t>Convert G to CNF and run CKY algorithm, O(|w|</a:t>
            </a:r>
            <a:r>
              <a:rPr lang="en-US" sz="2000" baseline="30000">
                <a:ea typeface="Symbol" charset="2"/>
                <a:cs typeface="Symbol" charset="2"/>
              </a:rPr>
              <a:t>3</a:t>
            </a:r>
            <a:r>
              <a:rPr lang="en-US" sz="2000">
                <a:ea typeface="Symbol" charset="2"/>
                <a:cs typeface="Symbol" charset="2"/>
              </a:rPr>
              <a:t>) or if you are really an algorithm junkie, O(|w|</a:t>
            </a:r>
            <a:r>
              <a:rPr lang="en-US" sz="2000" baseline="30000">
                <a:ea typeface="Symbol" charset="2"/>
                <a:cs typeface="Symbol" charset="2"/>
              </a:rPr>
              <a:t>2.3728639</a:t>
            </a:r>
            <a:r>
              <a:rPr lang="en-US" sz="2000">
                <a:ea typeface="Symbol" charset="2"/>
                <a:cs typeface="Symbol" charset="2"/>
              </a:rPr>
              <a:t>)</a:t>
            </a:r>
            <a:endParaRPr lang="en-US" sz="2000"/>
          </a:p>
        </p:txBody>
      </p:sp>
      <p:sp>
        <p:nvSpPr>
          <p:cNvPr id="4" name="Date Placeholder 3"/>
          <p:cNvSpPr>
            <a:spLocks noGrp="1"/>
          </p:cNvSpPr>
          <p:nvPr>
            <p:ph type="dt" sz="half" idx="10"/>
          </p:nvPr>
        </p:nvSpPr>
        <p:spPr/>
        <p:txBody>
          <a:bodyPr/>
          <a:lstStyle/>
          <a:p>
            <a:fld id="{D67F9FAD-8248-5A40-999E-59151243DF9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411</a:t>
            </a:fld>
            <a:endParaRPr lang="en-US"/>
          </a:p>
        </p:txBody>
      </p:sp>
    </p:spTree>
    <p:extLst>
      <p:ext uri="{BB962C8B-B14F-4D97-AF65-F5344CB8AC3E}">
        <p14:creationId xmlns:p14="http://schemas.microsoft.com/office/powerpoint/2010/main" val="27188647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0BB6D9-29CD-FC47-93C8-B38584F562A6}" type="datetime1">
              <a:rPr lang="en-US" smtClean="0"/>
              <a:t>11/27/18</a:t>
            </a:fld>
            <a:endParaRPr lang="en-US"/>
          </a:p>
        </p:txBody>
      </p:sp>
      <p:sp>
        <p:nvSpPr>
          <p:cNvPr id="262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2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60BA0A-F146-0A4D-A250-7032554DD619}" type="slidenum">
              <a:rPr lang="en-US"/>
              <a:pPr/>
              <a:t>412</a:t>
            </a:fld>
            <a:endParaRPr lang="en-US"/>
          </a:p>
        </p:txBody>
      </p:sp>
      <p:sp>
        <p:nvSpPr>
          <p:cNvPr id="262149" name="Rectangle 2"/>
          <p:cNvSpPr>
            <a:spLocks noGrp="1" noChangeArrowheads="1"/>
          </p:cNvSpPr>
          <p:nvPr>
            <p:ph type="title"/>
          </p:nvPr>
        </p:nvSpPr>
        <p:spPr/>
        <p:txBody>
          <a:bodyPr/>
          <a:lstStyle/>
          <a:p>
            <a:pPr eaLnBrk="1" hangingPunct="1"/>
            <a:r>
              <a:rPr lang="en-US">
                <a:latin typeface="Arial" charset="0"/>
                <a:ea typeface="MS PGothic" charset="0"/>
              </a:rPr>
              <a:t>NP = Non-Det. Poly Time</a:t>
            </a:r>
          </a:p>
        </p:txBody>
      </p:sp>
      <p:sp>
        <p:nvSpPr>
          <p:cNvPr id="26215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rPr>
              <a:t>NP is the class of decision problems solvable in polynomial time on a non-deterministic Turing machine. </a:t>
            </a:r>
          </a:p>
          <a:p>
            <a:pPr eaLnBrk="1" hangingPunct="1">
              <a:lnSpc>
                <a:spcPct val="90000"/>
              </a:lnSpc>
            </a:pPr>
            <a:r>
              <a:rPr lang="en-US" sz="2400" dirty="0">
                <a:latin typeface="Arial" charset="0"/>
                <a:ea typeface="MS PGothic" charset="0"/>
              </a:rPr>
              <a:t>Clearly P </a:t>
            </a:r>
            <a:r>
              <a:rPr lang="en-US" sz="2400" dirty="0">
                <a:latin typeface="Arial" charset="0"/>
                <a:ea typeface="MS PGothic" charset="0"/>
                <a:sym typeface="Symbol" charset="0"/>
              </a:rPr>
              <a:t></a:t>
            </a:r>
            <a:r>
              <a:rPr lang="en-US" sz="2400" dirty="0">
                <a:latin typeface="Arial" charset="0"/>
                <a:ea typeface="MS PGothic" charset="0"/>
              </a:rPr>
              <a:t> NP. Whether or not this is proper inclusion is the well-known challenge P </a:t>
            </a:r>
            <a:r>
              <a:rPr lang="en-US" sz="2400" dirty="0">
                <a:latin typeface="Arial" charset="0"/>
                <a:ea typeface="MS PGothic" charset="0"/>
                <a:sym typeface="Symbol" charset="0"/>
              </a:rPr>
              <a:t>=</a:t>
            </a:r>
            <a:r>
              <a:rPr lang="en-US" sz="2400" dirty="0">
                <a:latin typeface="Arial" charset="0"/>
                <a:ea typeface="MS PGothic" charset="0"/>
              </a:rPr>
              <a:t> NP?</a:t>
            </a:r>
          </a:p>
          <a:p>
            <a:pPr eaLnBrk="1" hangingPunct="1">
              <a:lnSpc>
                <a:spcPct val="90000"/>
              </a:lnSpc>
            </a:pPr>
            <a:r>
              <a:rPr lang="en-US" sz="2400" dirty="0">
                <a:solidFill>
                  <a:srgbClr val="FF0000"/>
                </a:solidFill>
                <a:latin typeface="Arial" charset="0"/>
                <a:ea typeface="MS PGothic" charset="0"/>
              </a:rPr>
              <a:t>NP can also be described as the class of decision problems that can be verified in polynomial time.  This is the most useful version of a definition of NP.</a:t>
            </a:r>
          </a:p>
          <a:p>
            <a:pPr eaLnBrk="1" hangingPunct="1">
              <a:lnSpc>
                <a:spcPct val="90000"/>
              </a:lnSpc>
            </a:pPr>
            <a:r>
              <a:rPr lang="en-US" sz="2400" dirty="0">
                <a:latin typeface="Arial" charset="0"/>
                <a:ea typeface="MS PGothic" charset="0"/>
              </a:rPr>
              <a:t>NP can even be described as the class of decision problems that can be solved in polynomial time when no a priori bound is placed on the number of processors that can be used in the algorithm.</a:t>
            </a:r>
          </a:p>
          <a:p>
            <a:pPr eaLnBrk="1" hangingPunct="1">
              <a:lnSpc>
                <a:spcPct val="90000"/>
              </a:lnSpc>
            </a:pPr>
            <a:r>
              <a:rPr lang="en-US" sz="2400" dirty="0">
                <a:latin typeface="Arial" charset="0"/>
                <a:ea typeface="MS PGothic" charset="0"/>
              </a:rPr>
              <a:t>An example is the problem to determine if a </a:t>
            </a:r>
            <a:r>
              <a:rPr lang="en-US" sz="2400" dirty="0" err="1">
                <a:latin typeface="Arial" charset="0"/>
                <a:ea typeface="MS PGothic" charset="0"/>
              </a:rPr>
              <a:t>boolean</a:t>
            </a:r>
            <a:r>
              <a:rPr lang="en-US" sz="2400" dirty="0">
                <a:latin typeface="Arial" charset="0"/>
                <a:ea typeface="MS PGothic" charset="0"/>
              </a:rPr>
              <a:t> expression is </a:t>
            </a:r>
            <a:r>
              <a:rPr lang="en-US" sz="2400" dirty="0" err="1">
                <a:latin typeface="Arial" charset="0"/>
                <a:ea typeface="MS PGothic" charset="0"/>
              </a:rPr>
              <a:t>satisfiable</a:t>
            </a:r>
            <a:r>
              <a:rPr lang="en-US" sz="2400" dirty="0">
                <a:latin typeface="Arial" charset="0"/>
                <a:ea typeface="MS PGothic" charset="0"/>
              </a:rPr>
              <a:t> (more about this later)</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a:latin typeface="Arial" charset="0"/>
                <a:ea typeface="MS PGothic" charset="0"/>
              </a:rPr>
              <a:t>NP-Hard</a:t>
            </a:r>
          </a:p>
        </p:txBody>
      </p:sp>
      <p:sp>
        <p:nvSpPr>
          <p:cNvPr id="281603"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is NP-Hard if all NP problems polynomial reduce to A.</a:t>
            </a:r>
          </a:p>
          <a:p>
            <a:pPr eaLnBrk="1" hangingPunct="1">
              <a:lnSpc>
                <a:spcPct val="90000"/>
              </a:lnSpc>
            </a:pPr>
            <a:r>
              <a:rPr lang="en-US" sz="2800" dirty="0">
                <a:latin typeface="Arial" charset="0"/>
                <a:ea typeface="MS PGothic" charset="0"/>
              </a:rPr>
              <a:t>If A is NP-Hard and in NP, then A is NP-Complete.</a:t>
            </a:r>
          </a:p>
          <a:p>
            <a:pPr eaLnBrk="1" hangingPunct="1">
              <a:lnSpc>
                <a:spcPct val="90000"/>
              </a:lnSpc>
            </a:pPr>
            <a:r>
              <a:rPr lang="en-US" sz="2800" dirty="0">
                <a:latin typeface="Arial" charset="0"/>
                <a:ea typeface="MS PGothic" charset="0"/>
              </a:rPr>
              <a:t>QSAT (Quantified SAT) is the problem to determine if an arbitrary fully quantified Boolean expression is true. </a:t>
            </a:r>
            <a:br>
              <a:rPr lang="en-US" sz="2800" dirty="0">
                <a:latin typeface="Arial" charset="0"/>
                <a:ea typeface="MS PGothic" charset="0"/>
              </a:rPr>
            </a:br>
            <a:r>
              <a:rPr lang="en-US" sz="2800" dirty="0">
                <a:latin typeface="Arial" charset="0"/>
                <a:ea typeface="MS PGothic" charset="0"/>
              </a:rPr>
              <a:t>Note: SAT only uses existential.</a:t>
            </a:r>
          </a:p>
          <a:p>
            <a:pPr eaLnBrk="1" hangingPunct="1">
              <a:lnSpc>
                <a:spcPct val="90000"/>
              </a:lnSpc>
            </a:pPr>
            <a:r>
              <a:rPr lang="en-US" sz="2800" dirty="0">
                <a:latin typeface="Arial" charset="0"/>
                <a:ea typeface="MS PGothic" charset="0"/>
              </a:rPr>
              <a:t>QSAT is NP-Hard, but may not be in NP.</a:t>
            </a:r>
          </a:p>
          <a:p>
            <a:pPr eaLnBrk="1" hangingPunct="1">
              <a:lnSpc>
                <a:spcPct val="90000"/>
              </a:lnSpc>
            </a:pPr>
            <a:r>
              <a:rPr lang="en-US" sz="2800" dirty="0">
                <a:latin typeface="Arial" charset="0"/>
                <a:ea typeface="MS PGothic" charset="0"/>
              </a:rPr>
              <a:t>QSAT can be solved in polynomial space (PSPACE).</a:t>
            </a:r>
          </a:p>
        </p:txBody>
      </p:sp>
      <p:sp>
        <p:nvSpPr>
          <p:cNvPr id="2" name="Date Placeholder 1"/>
          <p:cNvSpPr>
            <a:spLocks noGrp="1"/>
          </p:cNvSpPr>
          <p:nvPr>
            <p:ph type="dt" sz="half" idx="10"/>
          </p:nvPr>
        </p:nvSpPr>
        <p:spPr/>
        <p:txBody>
          <a:bodyPr/>
          <a:lstStyle/>
          <a:p>
            <a:fld id="{E8538DCF-FCCF-384D-B8DC-38C94FE83C13}"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413</a:t>
            </a:fld>
            <a:endParaRPr lang="en-US"/>
          </a:p>
        </p:txBody>
      </p:sp>
    </p:spTree>
    <p:extLst>
      <p:ext uri="{BB962C8B-B14F-4D97-AF65-F5344CB8AC3E}">
        <p14:creationId xmlns:p14="http://schemas.microsoft.com/office/powerpoint/2010/main" val="71415845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1CCC0B-CDD3-7B43-8203-B16E47F7F048}" type="datetime1">
              <a:rPr lang="en-US" smtClean="0"/>
              <a:t>11/27/18</a:t>
            </a:fld>
            <a:endParaRPr lang="en-US"/>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C953B4-17F5-8043-86A5-4D8BA678F3C3}" type="slidenum">
              <a:rPr lang="en-US"/>
              <a:pPr/>
              <a:t>414</a:t>
            </a:fld>
            <a:endParaRPr lang="en-US"/>
          </a:p>
        </p:txBody>
      </p:sp>
      <p:sp>
        <p:nvSpPr>
          <p:cNvPr id="263173" name="Rectangle 2"/>
          <p:cNvSpPr>
            <a:spLocks noGrp="1" noChangeArrowheads="1"/>
          </p:cNvSpPr>
          <p:nvPr>
            <p:ph type="title"/>
          </p:nvPr>
        </p:nvSpPr>
        <p:spPr/>
        <p:txBody>
          <a:bodyPr/>
          <a:lstStyle/>
          <a:p>
            <a:pPr eaLnBrk="1" hangingPunct="1"/>
            <a:r>
              <a:rPr lang="en-US">
                <a:latin typeface="Arial" charset="0"/>
                <a:ea typeface="MS PGothic" charset="0"/>
              </a:rPr>
              <a:t>NP-Complete; NP-Hard</a:t>
            </a:r>
          </a:p>
        </p:txBody>
      </p:sp>
      <p:sp>
        <p:nvSpPr>
          <p:cNvPr id="263174"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A decision problem, </a:t>
            </a:r>
            <a:r>
              <a:rPr lang="en-US" sz="2000" i="1">
                <a:latin typeface="Arial" charset="0"/>
                <a:ea typeface="MS PGothic" charset="0"/>
              </a:rPr>
              <a:t>C</a:t>
            </a:r>
            <a:r>
              <a:rPr lang="en-US" sz="2000">
                <a:latin typeface="Arial" charset="0"/>
                <a:ea typeface="MS PGothic" charset="0"/>
              </a:rPr>
              <a:t>, is NP-complete if:</a:t>
            </a:r>
          </a:p>
          <a:p>
            <a:pPr lvl="1" eaLnBrk="1" hangingPunct="1">
              <a:lnSpc>
                <a:spcPct val="80000"/>
              </a:lnSpc>
            </a:pPr>
            <a:r>
              <a:rPr lang="en-US" sz="1800" b="1">
                <a:solidFill>
                  <a:srgbClr val="FF0000"/>
                </a:solidFill>
                <a:latin typeface="Arial" charset="0"/>
                <a:ea typeface="MS PGothic" charset="0"/>
              </a:rPr>
              <a:t>C is in NP and </a:t>
            </a:r>
          </a:p>
          <a:p>
            <a:pPr lvl="1" eaLnBrk="1" hangingPunct="1">
              <a:lnSpc>
                <a:spcPct val="80000"/>
              </a:lnSpc>
            </a:pPr>
            <a:r>
              <a:rPr lang="en-US" sz="1800" b="1">
                <a:solidFill>
                  <a:srgbClr val="FF0000"/>
                </a:solidFill>
                <a:latin typeface="Arial" charset="0"/>
                <a:ea typeface="MS PGothic" charset="0"/>
              </a:rPr>
              <a:t>C is NP-hard. That is, every problem in NP is </a:t>
            </a:r>
            <a:r>
              <a:rPr lang="en-US" sz="1800" b="1" err="1">
                <a:solidFill>
                  <a:srgbClr val="FF0000"/>
                </a:solidFill>
                <a:latin typeface="Arial" charset="0"/>
                <a:ea typeface="MS PGothic" charset="0"/>
              </a:rPr>
              <a:t>polynomially</a:t>
            </a:r>
            <a:r>
              <a:rPr lang="en-US" sz="1800" b="1">
                <a:solidFill>
                  <a:srgbClr val="FF0000"/>
                </a:solidFill>
                <a:latin typeface="Arial" charset="0"/>
                <a:ea typeface="MS PGothic" charset="0"/>
              </a:rPr>
              <a:t> reducible to C.</a:t>
            </a:r>
          </a:p>
          <a:p>
            <a:pPr eaLnBrk="1" hangingPunct="1">
              <a:lnSpc>
                <a:spcPct val="80000"/>
              </a:lnSpc>
            </a:pPr>
            <a:r>
              <a:rPr lang="en-US" sz="2000" i="1">
                <a:latin typeface="Arial" charset="0"/>
                <a:ea typeface="MS PGothic" charset="0"/>
              </a:rPr>
              <a:t>D</a:t>
            </a:r>
            <a:r>
              <a:rPr lang="en-US" sz="2000">
                <a:latin typeface="Arial" charset="0"/>
                <a:ea typeface="MS PGothic" charset="0"/>
              </a:rPr>
              <a:t>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C</a:t>
            </a:r>
            <a:r>
              <a:rPr lang="en-US" sz="2000">
                <a:latin typeface="Arial" charset="0"/>
                <a:ea typeface="MS PGothic" charset="0"/>
              </a:rPr>
              <a:t>  means that there is a deterministic polynomial-time many-one algorithm, </a:t>
            </a:r>
            <a:r>
              <a:rPr lang="en-US" sz="2000" i="1">
                <a:latin typeface="Arial" charset="0"/>
                <a:ea typeface="MS PGothic" charset="0"/>
              </a:rPr>
              <a:t>f</a:t>
            </a:r>
            <a:r>
              <a:rPr lang="en-US" sz="2000">
                <a:latin typeface="Arial" charset="0"/>
                <a:ea typeface="MS PGothic" charset="0"/>
              </a:rPr>
              <a:t>, that transforms each instance </a:t>
            </a:r>
            <a:r>
              <a:rPr lang="en-US" sz="2000" i="1">
                <a:latin typeface="Arial" charset="0"/>
                <a:ea typeface="MS PGothic" charset="0"/>
              </a:rPr>
              <a:t>x</a:t>
            </a:r>
            <a:r>
              <a:rPr lang="en-US" sz="2000">
                <a:latin typeface="Arial" charset="0"/>
                <a:ea typeface="MS PGothic" charset="0"/>
              </a:rPr>
              <a:t> of </a:t>
            </a:r>
            <a:r>
              <a:rPr lang="en-US" sz="2000" i="1">
                <a:latin typeface="Arial" charset="0"/>
                <a:ea typeface="MS PGothic" charset="0"/>
              </a:rPr>
              <a:t>D</a:t>
            </a:r>
            <a:r>
              <a:rPr lang="en-US" sz="2000">
                <a:latin typeface="Arial" charset="0"/>
                <a:ea typeface="MS PGothic" charset="0"/>
              </a:rPr>
              <a:t> into an instance f(x) of </a:t>
            </a:r>
            <a:r>
              <a:rPr lang="en-US" sz="2000" i="1">
                <a:latin typeface="Arial" charset="0"/>
                <a:ea typeface="MS PGothic" charset="0"/>
              </a:rPr>
              <a:t>C</a:t>
            </a:r>
            <a:r>
              <a:rPr lang="en-US" sz="2000">
                <a:latin typeface="Arial" charset="0"/>
                <a:ea typeface="MS PGothic" charset="0"/>
              </a:rPr>
              <a:t>, such that the answer to </a:t>
            </a:r>
            <a:r>
              <a:rPr lang="en-US" sz="2000" i="1">
                <a:latin typeface="Arial" charset="0"/>
                <a:ea typeface="MS PGothic" charset="0"/>
              </a:rPr>
              <a:t>f(x) </a:t>
            </a:r>
            <a:r>
              <a:rPr lang="en-US" sz="2000">
                <a:latin typeface="Arial" charset="0"/>
                <a:ea typeface="MS PGothic" charset="0"/>
              </a:rPr>
              <a:t>is YES if and only if the answer to </a:t>
            </a:r>
            <a:r>
              <a:rPr lang="en-US" sz="2000" i="1">
                <a:latin typeface="Arial" charset="0"/>
                <a:ea typeface="MS PGothic" charset="0"/>
              </a:rPr>
              <a:t>x</a:t>
            </a:r>
            <a:r>
              <a:rPr lang="en-US" sz="2000">
                <a:latin typeface="Arial" charset="0"/>
                <a:ea typeface="MS PGothic" charset="0"/>
              </a:rPr>
              <a:t> is YES. </a:t>
            </a:r>
          </a:p>
          <a:p>
            <a:pPr eaLnBrk="1" hangingPunct="1">
              <a:lnSpc>
                <a:spcPct val="80000"/>
              </a:lnSpc>
            </a:pPr>
            <a:r>
              <a:rPr lang="en-US" sz="2000">
                <a:latin typeface="Arial" charset="0"/>
                <a:ea typeface="MS PGothic" charset="0"/>
              </a:rPr>
              <a:t>To prove that an NP problem </a:t>
            </a:r>
            <a:r>
              <a:rPr lang="en-US" sz="2000" i="1">
                <a:latin typeface="Arial" charset="0"/>
                <a:ea typeface="MS PGothic" charset="0"/>
              </a:rPr>
              <a:t>A</a:t>
            </a:r>
            <a:r>
              <a:rPr lang="en-US" sz="2000">
                <a:latin typeface="Arial" charset="0"/>
                <a:ea typeface="MS PGothic" charset="0"/>
              </a:rPr>
              <a:t> is NP-complete, it is sufficient to show that an already known NP-complete problem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A</a:t>
            </a:r>
            <a:r>
              <a:rPr lang="en-US" sz="2000">
                <a:latin typeface="Arial" charset="0"/>
                <a:ea typeface="MS PGothic" charset="0"/>
              </a:rPr>
              <a:t>. By transitivity, this shows that </a:t>
            </a:r>
            <a:r>
              <a:rPr lang="en-US" sz="2000" i="1">
                <a:latin typeface="Arial" charset="0"/>
                <a:ea typeface="MS PGothic" charset="0"/>
              </a:rPr>
              <a:t>A</a:t>
            </a:r>
            <a:r>
              <a:rPr lang="en-US" sz="2000">
                <a:latin typeface="Arial" charset="0"/>
                <a:ea typeface="MS PGothic" charset="0"/>
              </a:rPr>
              <a:t> is NP-hard.</a:t>
            </a:r>
          </a:p>
          <a:p>
            <a:pPr eaLnBrk="1" hangingPunct="1">
              <a:lnSpc>
                <a:spcPct val="80000"/>
              </a:lnSpc>
            </a:pPr>
            <a:r>
              <a:rPr lang="en-US" sz="2000">
                <a:latin typeface="Arial" charset="0"/>
                <a:ea typeface="MS PGothic" charset="0"/>
              </a:rPr>
              <a:t>A consequence of this definition is that if we had a polynomial time algorithm for any NP-complete problem </a:t>
            </a:r>
            <a:r>
              <a:rPr lang="en-US" sz="2000" i="1">
                <a:latin typeface="Arial" charset="0"/>
                <a:ea typeface="MS PGothic" charset="0"/>
              </a:rPr>
              <a:t>C</a:t>
            </a:r>
            <a:r>
              <a:rPr lang="en-US" sz="2000">
                <a:latin typeface="Arial" charset="0"/>
                <a:ea typeface="MS PGothic" charset="0"/>
              </a:rPr>
              <a:t>, we could solve all problems in NP in polynomial time. That is, P = NP.</a:t>
            </a:r>
          </a:p>
          <a:p>
            <a:pPr eaLnBrk="1" hangingPunct="1">
              <a:lnSpc>
                <a:spcPct val="80000"/>
              </a:lnSpc>
            </a:pPr>
            <a:r>
              <a:rPr lang="en-US" sz="2000">
                <a:latin typeface="Arial" charset="0"/>
                <a:ea typeface="MS PGothic" charset="0"/>
              </a:rPr>
              <a:t>Note that NP-hard does not necessarily mean NP-complete, as a given NP-hard problem could be outside NP.</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a:latin typeface="Arial" charset="0"/>
                <a:ea typeface="MS PGothic" charset="0"/>
              </a:rPr>
              <a:t>P = NP?</a:t>
            </a:r>
          </a:p>
        </p:txBody>
      </p:sp>
      <p:sp>
        <p:nvSpPr>
          <p:cNvPr id="278531" name="Rectangle 3"/>
          <p:cNvSpPr>
            <a:spLocks noGrp="1" noChangeArrowheads="1"/>
          </p:cNvSpPr>
          <p:nvPr>
            <p:ph idx="1"/>
          </p:nvPr>
        </p:nvSpPr>
        <p:spPr/>
        <p:txBody>
          <a:bodyPr/>
          <a:lstStyle/>
          <a:p>
            <a:pPr eaLnBrk="1" hangingPunct="1">
              <a:buFont typeface="Times" charset="0"/>
              <a:buNone/>
            </a:pPr>
            <a:r>
              <a:rPr lang="en-US" sz="2400" b="1">
                <a:latin typeface="Arial" charset="0"/>
                <a:ea typeface="MS PGothic" charset="0"/>
              </a:rPr>
              <a:t>	</a:t>
            </a:r>
            <a:r>
              <a:rPr lang="en-US" sz="2400">
                <a:latin typeface="Arial" charset="0"/>
                <a:ea typeface="MS PGothic" charset="0"/>
              </a:rPr>
              <a:t>If P = NP then all problems in NP are polynomial problems.</a:t>
            </a:r>
          </a:p>
          <a:p>
            <a:pPr eaLnBrk="1" hangingPunct="1"/>
            <a:endParaRPr lang="en-US" sz="2400">
              <a:latin typeface="Arial" charset="0"/>
              <a:ea typeface="MS PGothic" charset="0"/>
            </a:endParaRPr>
          </a:p>
          <a:p>
            <a:pPr eaLnBrk="1" hangingPunct="1">
              <a:buFont typeface="Times" charset="0"/>
              <a:buNone/>
            </a:pPr>
            <a:r>
              <a:rPr lang="en-US" sz="2400">
                <a:latin typeface="Arial" charset="0"/>
                <a:ea typeface="MS PGothic" charset="0"/>
              </a:rPr>
              <a:t>	If P ≠ NP then all NP–C problems are exponential</a:t>
            </a:r>
            <a:r>
              <a:rPr lang="en-US" sz="2400" b="1">
                <a:latin typeface="Arial" charset="0"/>
                <a:ea typeface="MS PGothic" charset="0"/>
              </a:rPr>
              <a:t>.</a:t>
            </a:r>
          </a:p>
        </p:txBody>
      </p:sp>
      <p:sp>
        <p:nvSpPr>
          <p:cNvPr id="2" name="Date Placeholder 1"/>
          <p:cNvSpPr>
            <a:spLocks noGrp="1"/>
          </p:cNvSpPr>
          <p:nvPr>
            <p:ph type="dt" sz="half" idx="10"/>
          </p:nvPr>
        </p:nvSpPr>
        <p:spPr/>
        <p:txBody>
          <a:bodyPr/>
          <a:lstStyle/>
          <a:p>
            <a:fld id="{A9E52C61-202D-C94B-804B-5AB5960B756E}"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415</a:t>
            </a:fld>
            <a:endParaRPr lang="en-US"/>
          </a:p>
        </p:txBody>
      </p:sp>
    </p:spTree>
    <p:extLst>
      <p:ext uri="{BB962C8B-B14F-4D97-AF65-F5344CB8AC3E}">
        <p14:creationId xmlns:p14="http://schemas.microsoft.com/office/powerpoint/2010/main" val="57750207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a:latin typeface="Arial" charset="0"/>
                <a:ea typeface="MS PGothic" charset="0"/>
              </a:rPr>
              <a:t>Why should P = NP?</a:t>
            </a:r>
          </a:p>
        </p:txBody>
      </p:sp>
      <p:sp>
        <p:nvSpPr>
          <p:cNvPr id="279555" name="Rectangle 3"/>
          <p:cNvSpPr>
            <a:spLocks noGrp="1" noChangeArrowheads="1"/>
          </p:cNvSpPr>
          <p:nvPr>
            <p:ph idx="1"/>
          </p:nvPr>
        </p:nvSpPr>
        <p:spPr/>
        <p:txBody>
          <a:bodyPr/>
          <a:lstStyle/>
          <a:p>
            <a:pPr eaLnBrk="1" hangingPunct="1">
              <a:lnSpc>
                <a:spcPct val="90000"/>
              </a:lnSpc>
              <a:buFont typeface="Times" charset="0"/>
              <a:buNone/>
            </a:pPr>
            <a:r>
              <a:rPr lang="en-US" sz="2400" dirty="0">
                <a:latin typeface="Arial" charset="0"/>
                <a:ea typeface="MS PGothic" charset="0"/>
              </a:rPr>
              <a:t>Why should P equal NP?</a:t>
            </a:r>
          </a:p>
          <a:p>
            <a:pPr lvl="1" eaLnBrk="1" hangingPunct="1">
              <a:lnSpc>
                <a:spcPct val="90000"/>
              </a:lnSpc>
              <a:buFont typeface="Times" charset="0"/>
              <a:buChar char="–"/>
            </a:pPr>
            <a:r>
              <a:rPr lang="en-US" sz="2400" dirty="0">
                <a:latin typeface="Arial" charset="0"/>
                <a:ea typeface="MS PGothic" charset="0"/>
              </a:rPr>
              <a:t>There seems to be a huge "gap" between the known problems in P and Exponential. That is, almost all known polynomial problems are no worse than n</a:t>
            </a:r>
            <a:r>
              <a:rPr lang="en-US" sz="2400" baseline="30000" dirty="0">
                <a:latin typeface="Arial" charset="0"/>
                <a:ea typeface="MS PGothic" charset="0"/>
              </a:rPr>
              <a:t>3</a:t>
            </a:r>
            <a:r>
              <a:rPr lang="en-US" sz="2400" dirty="0">
                <a:latin typeface="Arial" charset="0"/>
                <a:ea typeface="MS PGothic" charset="0"/>
              </a:rPr>
              <a:t> or n</a:t>
            </a:r>
            <a:r>
              <a:rPr lang="en-US" sz="2400" baseline="30000" dirty="0">
                <a:latin typeface="Arial" charset="0"/>
                <a:ea typeface="MS PGothic" charset="0"/>
              </a:rPr>
              <a:t>4</a:t>
            </a:r>
            <a:r>
              <a:rPr lang="en-US" sz="2400" dirty="0">
                <a:latin typeface="Arial" charset="0"/>
                <a:ea typeface="MS PGothic" charset="0"/>
              </a:rPr>
              <a:t>. </a:t>
            </a:r>
          </a:p>
          <a:p>
            <a:pPr lvl="1" eaLnBrk="1" hangingPunct="1">
              <a:lnSpc>
                <a:spcPct val="90000"/>
              </a:lnSpc>
              <a:buFont typeface="Times" charset="0"/>
              <a:buChar char="–"/>
            </a:pPr>
            <a:r>
              <a:rPr lang="en-US" sz="2400" dirty="0">
                <a:latin typeface="Arial" charset="0"/>
                <a:ea typeface="MS PGothic" charset="0"/>
              </a:rPr>
              <a:t>Where are the O(n</a:t>
            </a:r>
            <a:r>
              <a:rPr lang="en-US" sz="2400" baseline="30000" dirty="0">
                <a:latin typeface="Arial" charset="0"/>
                <a:ea typeface="MS PGothic" charset="0"/>
              </a:rPr>
              <a:t>50</a:t>
            </a:r>
            <a:r>
              <a:rPr lang="en-US" sz="2400" dirty="0">
                <a:latin typeface="Arial" charset="0"/>
                <a:ea typeface="MS PGothic" charset="0"/>
              </a:rPr>
              <a:t>) problems?? O(n</a:t>
            </a:r>
            <a:r>
              <a:rPr lang="en-US" sz="2400" baseline="30000" dirty="0">
                <a:latin typeface="Arial" charset="0"/>
                <a:ea typeface="MS PGothic" charset="0"/>
              </a:rPr>
              <a:t>100</a:t>
            </a:r>
            <a:r>
              <a:rPr lang="en-US" sz="2400" dirty="0">
                <a:latin typeface="Arial" charset="0"/>
                <a:ea typeface="MS PGothic" charset="0"/>
              </a:rPr>
              <a:t>)? Maybe they are the ones in NP–Complete? </a:t>
            </a:r>
          </a:p>
          <a:p>
            <a:pPr lvl="1" eaLnBrk="1" hangingPunct="1">
              <a:lnSpc>
                <a:spcPct val="90000"/>
              </a:lnSpc>
              <a:buFont typeface="Times" charset="0"/>
              <a:buChar char="–"/>
            </a:pPr>
            <a:r>
              <a:rPr lang="en-US" sz="2400" dirty="0">
                <a:latin typeface="Arial" charset="0"/>
                <a:ea typeface="MS PGothic" charset="0"/>
              </a:rPr>
              <a:t>It's awfully hard to envision a problem that would require n</a:t>
            </a:r>
            <a:r>
              <a:rPr lang="en-US" sz="2400" baseline="30000" dirty="0">
                <a:latin typeface="Arial" charset="0"/>
                <a:ea typeface="MS PGothic" charset="0"/>
              </a:rPr>
              <a:t>100</a:t>
            </a:r>
            <a:r>
              <a:rPr lang="en-US" sz="2400" dirty="0">
                <a:latin typeface="Arial" charset="0"/>
                <a:ea typeface="MS PGothic" charset="0"/>
              </a:rPr>
              <a:t>, but surely they exist?</a:t>
            </a:r>
          </a:p>
          <a:p>
            <a:pPr lvl="1" eaLnBrk="1" hangingPunct="1">
              <a:lnSpc>
                <a:spcPct val="90000"/>
              </a:lnSpc>
              <a:buFont typeface="Times" charset="0"/>
              <a:buChar char="–"/>
            </a:pPr>
            <a:r>
              <a:rPr lang="en-US" sz="2400" dirty="0">
                <a:latin typeface="Arial" charset="0"/>
                <a:ea typeface="MS PGothic" charset="0"/>
              </a:rPr>
              <a:t>Some of the problems in NP–C just look like we should be able to find a polynomial solution (looks can be deceiving, though). </a:t>
            </a:r>
          </a:p>
        </p:txBody>
      </p:sp>
      <p:sp>
        <p:nvSpPr>
          <p:cNvPr id="2" name="Date Placeholder 1"/>
          <p:cNvSpPr>
            <a:spLocks noGrp="1"/>
          </p:cNvSpPr>
          <p:nvPr>
            <p:ph type="dt" sz="half" idx="10"/>
          </p:nvPr>
        </p:nvSpPr>
        <p:spPr/>
        <p:txBody>
          <a:bodyPr/>
          <a:lstStyle/>
          <a:p>
            <a:fld id="{C6CFC85E-CAB7-9F4C-93EE-FC8CFD5EAF84}"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416</a:t>
            </a:fld>
            <a:endParaRPr lang="en-US"/>
          </a:p>
        </p:txBody>
      </p:sp>
    </p:spTree>
    <p:extLst>
      <p:ext uri="{BB962C8B-B14F-4D97-AF65-F5344CB8AC3E}">
        <p14:creationId xmlns:p14="http://schemas.microsoft.com/office/powerpoint/2010/main" val="1598756925"/>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a:latin typeface="Arial" charset="0"/>
                <a:ea typeface="MS PGothic" charset="0"/>
              </a:rPr>
              <a:t>Why Might P ≠ NP?</a:t>
            </a:r>
          </a:p>
        </p:txBody>
      </p:sp>
      <p:sp>
        <p:nvSpPr>
          <p:cNvPr id="280579" name="Rectangle 3"/>
          <p:cNvSpPr>
            <a:spLocks noGrp="1" noChangeArrowheads="1"/>
          </p:cNvSpPr>
          <p:nvPr>
            <p:ph idx="1"/>
          </p:nvPr>
        </p:nvSpPr>
        <p:spPr/>
        <p:txBody>
          <a:bodyPr/>
          <a:lstStyle/>
          <a:p>
            <a:pPr eaLnBrk="1" hangingPunct="1">
              <a:lnSpc>
                <a:spcPct val="90000"/>
              </a:lnSpc>
              <a:buFont typeface="Times" charset="0"/>
              <a:buNone/>
            </a:pPr>
            <a:r>
              <a:rPr lang="en-US" sz="2800">
                <a:latin typeface="Arial" charset="0"/>
                <a:ea typeface="MS PGothic" charset="0"/>
              </a:rPr>
              <a:t>Why should P not equal NP?</a:t>
            </a:r>
          </a:p>
          <a:p>
            <a:pPr lvl="1" eaLnBrk="1" hangingPunct="1">
              <a:lnSpc>
                <a:spcPct val="90000"/>
              </a:lnSpc>
            </a:pPr>
            <a:r>
              <a:rPr lang="en-US" sz="2400">
                <a:latin typeface="Arial" charset="0"/>
                <a:ea typeface="MS PGothic" charset="0"/>
              </a:rPr>
              <a:t>P = NP would mean, for any problem in NP, that it is just as easy to solve an instance form "scratch," as it is to verify the answer if someone gives it to you. That seems a bit hard to believe.</a:t>
            </a:r>
          </a:p>
          <a:p>
            <a:pPr lvl="1" eaLnBrk="1" hangingPunct="1">
              <a:lnSpc>
                <a:spcPct val="90000"/>
              </a:lnSpc>
            </a:pPr>
            <a:r>
              <a:rPr lang="en-US" sz="2400">
                <a:latin typeface="Arial" charset="0"/>
                <a:ea typeface="MS PGothic" charset="0"/>
              </a:rPr>
              <a:t>There simply are a lot of awfully hard looking problems in NP–Complete (and Co–NP-Complete) and some just don't seem to be solvable in polynomial time.</a:t>
            </a:r>
          </a:p>
          <a:p>
            <a:pPr lvl="1" eaLnBrk="1" hangingPunct="1">
              <a:lnSpc>
                <a:spcPct val="90000"/>
              </a:lnSpc>
            </a:pPr>
            <a:r>
              <a:rPr lang="en-US" sz="2400">
                <a:latin typeface="Arial" charset="0"/>
                <a:ea typeface="MS PGothic" charset="0"/>
              </a:rPr>
              <a:t>Many very smart people have tried for a long time to find polynomial algorithms for some of the problems in NP-Complete - with no luck.</a:t>
            </a:r>
          </a:p>
        </p:txBody>
      </p:sp>
      <p:sp>
        <p:nvSpPr>
          <p:cNvPr id="2" name="Date Placeholder 1"/>
          <p:cNvSpPr>
            <a:spLocks noGrp="1"/>
          </p:cNvSpPr>
          <p:nvPr>
            <p:ph type="dt" sz="half" idx="10"/>
          </p:nvPr>
        </p:nvSpPr>
        <p:spPr/>
        <p:txBody>
          <a:bodyPr/>
          <a:lstStyle/>
          <a:p>
            <a:fld id="{B85EAB0D-FB51-144F-B13E-F5ED773E6087}"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417</a:t>
            </a:fld>
            <a:endParaRPr lang="en-US"/>
          </a:p>
        </p:txBody>
      </p:sp>
    </p:spTree>
    <p:extLst>
      <p:ext uri="{BB962C8B-B14F-4D97-AF65-F5344CB8AC3E}">
        <p14:creationId xmlns:p14="http://schemas.microsoft.com/office/powerpoint/2010/main" val="99224721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dirty="0">
                <a:latin typeface="Arial" charset="0"/>
                <a:ea typeface="MS PGothic" charset="0"/>
              </a:rPr>
              <a:t>Satisfiability</a:t>
            </a:r>
          </a:p>
        </p:txBody>
      </p:sp>
      <p:sp>
        <p:nvSpPr>
          <p:cNvPr id="264195" name="Rectangle 3"/>
          <p:cNvSpPr>
            <a:spLocks noGrp="1" noChangeArrowheads="1"/>
          </p:cNvSpPr>
          <p:nvPr>
            <p:ph type="body" idx="1"/>
          </p:nvPr>
        </p:nvSpPr>
        <p:spPr/>
        <p:txBody>
          <a:bodyPr/>
          <a:lstStyle/>
          <a:p>
            <a:pPr eaLnBrk="1" hangingPunct="1">
              <a:buFont typeface="Times" charset="0"/>
              <a:buNone/>
            </a:pPr>
            <a:r>
              <a:rPr lang="en-US" sz="2800" b="1">
                <a:latin typeface="Arial" charset="0"/>
                <a:ea typeface="MS PGothic" charset="0"/>
              </a:rPr>
              <a:t>U = {u</a:t>
            </a:r>
            <a:r>
              <a:rPr lang="en-US" sz="2800" b="1" baseline="-25000">
                <a:latin typeface="Arial" charset="0"/>
                <a:ea typeface="MS PGothic" charset="0"/>
              </a:rPr>
              <a:t>1</a:t>
            </a:r>
            <a:r>
              <a:rPr lang="en-US" sz="2800" b="1">
                <a:latin typeface="Arial" charset="0"/>
                <a:ea typeface="MS PGothic" charset="0"/>
              </a:rPr>
              <a:t>, u</a:t>
            </a:r>
            <a:r>
              <a:rPr lang="en-US" sz="2800" b="1" baseline="-25000">
                <a:latin typeface="Arial" charset="0"/>
                <a:ea typeface="MS PGothic" charset="0"/>
              </a:rPr>
              <a:t>2</a:t>
            </a:r>
            <a:r>
              <a:rPr lang="en-US" sz="2800" b="1">
                <a:latin typeface="Arial" charset="0"/>
                <a:ea typeface="MS PGothic" charset="0"/>
              </a:rPr>
              <a:t>,…, u</a:t>
            </a:r>
            <a:r>
              <a:rPr lang="en-US" sz="2800" b="1" baseline="-25000">
                <a:latin typeface="Arial" charset="0"/>
                <a:ea typeface="MS PGothic" charset="0"/>
              </a:rPr>
              <a:t>n</a:t>
            </a:r>
            <a:r>
              <a:rPr lang="en-US" sz="2800" b="1">
                <a:latin typeface="Arial" charset="0"/>
                <a:ea typeface="MS PGothic" charset="0"/>
              </a:rPr>
              <a:t>}, </a:t>
            </a:r>
            <a:r>
              <a:rPr lang="en-US" sz="2800">
                <a:latin typeface="Arial" charset="0"/>
                <a:ea typeface="MS PGothic" charset="0"/>
              </a:rPr>
              <a:t>Boolean variables.</a:t>
            </a:r>
          </a:p>
          <a:p>
            <a:pPr eaLnBrk="1" hangingPunct="1">
              <a:buFont typeface="Times" charset="0"/>
              <a:buNone/>
            </a:pPr>
            <a:endParaRPr lang="en-US" sz="2800" b="1">
              <a:latin typeface="Arial" charset="0"/>
              <a:ea typeface="MS PGothic" charset="0"/>
            </a:endParaRPr>
          </a:p>
          <a:p>
            <a:pPr eaLnBrk="1" hangingPunct="1">
              <a:buNone/>
            </a:pPr>
            <a:r>
              <a:rPr lang="en-US" sz="2800" b="1">
                <a:latin typeface="Arial" charset="0"/>
                <a:ea typeface="MS PGothic" charset="0"/>
              </a:rPr>
              <a:t>(CNF – Conjunctive Normal Form) </a:t>
            </a:r>
          </a:p>
          <a:p>
            <a:pPr eaLnBrk="1" hangingPunct="1">
              <a:buFont typeface="Times" charset="0"/>
              <a:buNone/>
            </a:pPr>
            <a:r>
              <a:rPr lang="en-US" sz="2800" b="1">
                <a:latin typeface="Arial" charset="0"/>
                <a:ea typeface="MS PGothic" charset="0"/>
              </a:rPr>
              <a:t>C = {c</a:t>
            </a:r>
            <a:r>
              <a:rPr lang="en-US" sz="2800" b="1" baseline="-25000">
                <a:latin typeface="Arial" charset="0"/>
                <a:ea typeface="MS PGothic" charset="0"/>
              </a:rPr>
              <a:t>1</a:t>
            </a:r>
            <a:r>
              <a:rPr lang="en-US" sz="2800" b="1">
                <a:latin typeface="Arial" charset="0"/>
                <a:ea typeface="MS PGothic" charset="0"/>
              </a:rPr>
              <a:t>, c</a:t>
            </a:r>
            <a:r>
              <a:rPr lang="en-US" sz="2800" b="1" baseline="-25000">
                <a:latin typeface="Arial" charset="0"/>
                <a:ea typeface="MS PGothic" charset="0"/>
              </a:rPr>
              <a:t>2</a:t>
            </a:r>
            <a:r>
              <a:rPr lang="en-US" sz="2800" b="1">
                <a:latin typeface="Arial" charset="0"/>
                <a:ea typeface="MS PGothic" charset="0"/>
              </a:rPr>
              <a:t>,…, c</a:t>
            </a:r>
            <a:r>
              <a:rPr lang="en-US" sz="2800" b="1" baseline="-25000">
                <a:latin typeface="Arial" charset="0"/>
                <a:ea typeface="MS PGothic" charset="0"/>
              </a:rPr>
              <a:t>m</a:t>
            </a:r>
            <a:r>
              <a:rPr lang="en-US" sz="2800" b="1">
                <a:latin typeface="Arial" charset="0"/>
                <a:ea typeface="MS PGothic" charset="0"/>
              </a:rPr>
              <a:t>}, </a:t>
            </a:r>
            <a:br>
              <a:rPr lang="en-US" sz="2800" b="1">
                <a:latin typeface="Arial" charset="0"/>
                <a:ea typeface="MS PGothic" charset="0"/>
              </a:rPr>
            </a:br>
            <a:r>
              <a:rPr lang="en-US" sz="2800" b="1">
                <a:latin typeface="Arial" charset="0"/>
                <a:ea typeface="MS PGothic" charset="0"/>
              </a:rPr>
              <a:t>	</a:t>
            </a:r>
            <a:r>
              <a:rPr lang="en-US" sz="2800">
                <a:latin typeface="Arial" charset="0"/>
                <a:ea typeface="MS PGothic" charset="0"/>
              </a:rPr>
              <a:t>conjunction (and-</a:t>
            </a:r>
            <a:r>
              <a:rPr lang="en-US" sz="2800" err="1">
                <a:latin typeface="Arial" charset="0"/>
                <a:ea typeface="MS PGothic" charset="0"/>
              </a:rPr>
              <a:t>ing</a:t>
            </a:r>
            <a:r>
              <a:rPr lang="en-US" sz="2800">
                <a:latin typeface="Arial" charset="0"/>
                <a:ea typeface="MS PGothic" charset="0"/>
              </a:rPr>
              <a:t>) of "OR clauses” </a:t>
            </a:r>
            <a:r>
              <a:rPr lang="en-US" sz="2800" b="1">
                <a:latin typeface="Arial" charset="0"/>
                <a:ea typeface="MS PGothic" charset="0"/>
              </a:rPr>
              <a:t>	</a:t>
            </a:r>
          </a:p>
          <a:p>
            <a:pPr eaLnBrk="1" hangingPunct="1">
              <a:buFont typeface="Times" charset="0"/>
              <a:buNone/>
            </a:pPr>
            <a:r>
              <a:rPr lang="en-US" sz="2800" b="1">
                <a:latin typeface="Arial" charset="0"/>
                <a:ea typeface="MS PGothic" charset="0"/>
              </a:rPr>
              <a:t>	Example clause:</a:t>
            </a:r>
          </a:p>
          <a:p>
            <a:pPr eaLnBrk="1" hangingPunct="1">
              <a:buFont typeface="Times" charset="0"/>
              <a:buNone/>
            </a:pPr>
            <a:r>
              <a:rPr lang="en-US" sz="3600" b="1">
                <a:latin typeface="Arial" charset="0"/>
                <a:ea typeface="MS PGothic" charset="0"/>
              </a:rPr>
              <a:t>		</a:t>
            </a:r>
            <a:r>
              <a:rPr lang="en-US" sz="2800" b="1">
                <a:latin typeface="Arial" charset="0"/>
                <a:ea typeface="MS PGothic" charset="0"/>
              </a:rPr>
              <a:t>c</a:t>
            </a:r>
            <a:r>
              <a:rPr lang="en-US" sz="2800" b="1" baseline="-25000">
                <a:latin typeface="Arial" charset="0"/>
                <a:ea typeface="MS PGothic" charset="0"/>
              </a:rPr>
              <a:t>i</a:t>
            </a:r>
            <a:r>
              <a:rPr lang="en-US" sz="2800" b="1">
                <a:latin typeface="Arial" charset="0"/>
                <a:ea typeface="MS PGothic" charset="0"/>
              </a:rPr>
              <a:t> = (u</a:t>
            </a:r>
            <a:r>
              <a:rPr lang="en-US" sz="2800" b="1" baseline="-25000">
                <a:latin typeface="Arial" charset="0"/>
                <a:ea typeface="MS PGothic" charset="0"/>
              </a:rPr>
              <a:t>4</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35</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18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6</a:t>
            </a:r>
            <a:r>
              <a:rPr lang="en-US" sz="2800" b="1">
                <a:latin typeface="Arial" charset="0"/>
                <a:ea typeface="MS PGothic" charset="0"/>
              </a:rPr>
              <a:t>)</a:t>
            </a:r>
            <a:r>
              <a:rPr lang="en-US" sz="2800">
                <a:latin typeface="Arial" charset="0"/>
                <a:ea typeface="MS PGothic" charset="0"/>
              </a:rPr>
              <a:t> </a:t>
            </a:r>
          </a:p>
        </p:txBody>
      </p:sp>
      <p:sp>
        <p:nvSpPr>
          <p:cNvPr id="2" name="Date Placeholder 1"/>
          <p:cNvSpPr>
            <a:spLocks noGrp="1"/>
          </p:cNvSpPr>
          <p:nvPr>
            <p:ph type="dt" sz="half" idx="10"/>
          </p:nvPr>
        </p:nvSpPr>
        <p:spPr/>
        <p:txBody>
          <a:bodyPr/>
          <a:lstStyle/>
          <a:p>
            <a:fld id="{B7A4472F-29B7-1A41-9900-1D11E2C4FE14}"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418</a:t>
            </a:fld>
            <a:endParaRPr lang="en-US"/>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73660-33FC-C948-8D4D-821E5F949161}" type="datetime1">
              <a:rPr lang="en-US" smtClean="0"/>
              <a:t>11/27/18</a:t>
            </a:fld>
            <a:endParaRPr lang="en-US"/>
          </a:p>
        </p:txBody>
      </p:sp>
      <p:sp>
        <p:nvSpPr>
          <p:cNvPr id="266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35035B-BA49-D94D-89AF-33AFC37B4E96}" type="slidenum">
              <a:rPr lang="en-US"/>
              <a:pPr/>
              <a:t>419</a:t>
            </a:fld>
            <a:endParaRPr lang="en-US"/>
          </a:p>
        </p:txBody>
      </p:sp>
      <p:sp>
        <p:nvSpPr>
          <p:cNvPr id="266245" name="Rectangle 2"/>
          <p:cNvSpPr>
            <a:spLocks noGrp="1" noChangeArrowheads="1"/>
          </p:cNvSpPr>
          <p:nvPr>
            <p:ph type="title"/>
          </p:nvPr>
        </p:nvSpPr>
        <p:spPr/>
        <p:txBody>
          <a:bodyPr/>
          <a:lstStyle/>
          <a:p>
            <a:pPr eaLnBrk="1" hangingPunct="1"/>
            <a:r>
              <a:rPr lang="en-US" dirty="0">
                <a:latin typeface="Arial" charset="0"/>
                <a:ea typeface="MS PGothic" charset="0"/>
              </a:rPr>
              <a:t>SAT</a:t>
            </a:r>
          </a:p>
        </p:txBody>
      </p:sp>
      <p:sp>
        <p:nvSpPr>
          <p:cNvPr id="266246" name="Rectangle 3"/>
          <p:cNvSpPr>
            <a:spLocks noGrp="1" noChangeArrowheads="1"/>
          </p:cNvSpPr>
          <p:nvPr>
            <p:ph type="body" idx="1"/>
          </p:nvPr>
        </p:nvSpPr>
        <p:spPr/>
        <p:txBody>
          <a:bodyPr/>
          <a:lstStyle/>
          <a:p>
            <a:pPr eaLnBrk="1" hangingPunct="1">
              <a:lnSpc>
                <a:spcPct val="80000"/>
              </a:lnSpc>
            </a:pPr>
            <a:r>
              <a:rPr lang="en-US" sz="2800" dirty="0">
                <a:latin typeface="Arial" charset="0"/>
                <a:ea typeface="MS PGothic" charset="0"/>
              </a:rPr>
              <a:t>SAT is the problem to decide of an arbitrary Boolean formula (</a:t>
            </a:r>
            <a:r>
              <a:rPr lang="en-US" sz="2800" dirty="0" err="1">
                <a:latin typeface="Arial" charset="0"/>
                <a:ea typeface="MS PGothic" charset="0"/>
              </a:rPr>
              <a:t>wff</a:t>
            </a:r>
            <a:r>
              <a:rPr lang="en-US" sz="2800" dirty="0">
                <a:latin typeface="Arial" charset="0"/>
                <a:ea typeface="MS PGothic" charset="0"/>
              </a:rPr>
              <a:t> in the propositional calculus) whether or not this formula is </a:t>
            </a:r>
            <a:r>
              <a:rPr lang="en-US" sz="2800" dirty="0" err="1">
                <a:latin typeface="Arial" charset="0"/>
                <a:ea typeface="MS PGothic" charset="0"/>
              </a:rPr>
              <a:t>satisfiable</a:t>
            </a:r>
            <a:r>
              <a:rPr lang="en-US" sz="2800" dirty="0">
                <a:latin typeface="Arial" charset="0"/>
                <a:ea typeface="MS PGothic" charset="0"/>
              </a:rPr>
              <a:t> (has a set of variable assignments that evaluate the expression to true).</a:t>
            </a:r>
          </a:p>
          <a:p>
            <a:pPr eaLnBrk="1" hangingPunct="1">
              <a:lnSpc>
                <a:spcPct val="80000"/>
              </a:lnSpc>
            </a:pPr>
            <a:r>
              <a:rPr lang="en-US" sz="2800" dirty="0">
                <a:latin typeface="Arial" charset="0"/>
                <a:ea typeface="MS PGothic" charset="0"/>
              </a:rPr>
              <a:t>SAT clearly can be solved in time k2</a:t>
            </a:r>
            <a:r>
              <a:rPr lang="en-US" sz="2800" baseline="30000" dirty="0">
                <a:latin typeface="Arial" charset="0"/>
                <a:ea typeface="MS PGothic" charset="0"/>
              </a:rPr>
              <a:t>n</a:t>
            </a:r>
            <a:r>
              <a:rPr lang="en-US" sz="2800" dirty="0">
                <a:latin typeface="Arial" charset="0"/>
                <a:ea typeface="MS PGothic" charset="0"/>
              </a:rPr>
              <a:t>, where k is the length of the formula and n is the number of variables in the formula.</a:t>
            </a:r>
          </a:p>
          <a:p>
            <a:pPr eaLnBrk="1" hangingPunct="1">
              <a:lnSpc>
                <a:spcPct val="80000"/>
              </a:lnSpc>
            </a:pPr>
            <a:r>
              <a:rPr lang="en-US" sz="2800" dirty="0">
                <a:latin typeface="Arial" charset="0"/>
                <a:ea typeface="MS PGothic" charset="0"/>
              </a:rPr>
              <a:t>What we can show is that SAT is NP-complete, providing us our first concrete example of an NP-complete decision problem.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a:t>Sample Proof by Contradiction</a:t>
            </a:r>
          </a:p>
        </p:txBody>
      </p:sp>
      <p:sp>
        <p:nvSpPr>
          <p:cNvPr id="3" name="Content Placeholder 2"/>
          <p:cNvSpPr>
            <a:spLocks noGrp="1"/>
          </p:cNvSpPr>
          <p:nvPr>
            <p:ph idx="1"/>
          </p:nvPr>
        </p:nvSpPr>
        <p:spPr/>
        <p:txBody>
          <a:bodyPr/>
          <a:lstStyle/>
          <a:p>
            <a:pPr marL="0" indent="0" eaLnBrk="1" hangingPunct="1">
              <a:lnSpc>
                <a:spcPct val="90000"/>
              </a:lnSpc>
              <a:buNone/>
            </a:pPr>
            <a:r>
              <a:rPr lang="en-US" altLang="en-US" sz="2000">
                <a:ea typeface="ＭＳ Ｐゴシック" charset="-128"/>
              </a:rPr>
              <a:t>Prove, if p and q are distinct prime numbers, then </a:t>
            </a:r>
            <a:r>
              <a:rPr lang="en-US" altLang="en-US" sz="2000">
                <a:ea typeface="ＭＳ Ｐゴシック" charset="-128"/>
                <a:sym typeface="Symbol" charset="2"/>
              </a:rPr>
              <a:t></a:t>
            </a:r>
            <a:r>
              <a:rPr lang="en-US" altLang="en-US" sz="2000">
                <a:ea typeface="ＭＳ Ｐゴシック" charset="-128"/>
              </a:rPr>
              <a:t>(p/q) is irrational. </a:t>
            </a:r>
            <a:r>
              <a:rPr lang="en-US" altLang="en-US" sz="2000">
                <a:ea typeface="ＭＳ Ｐゴシック" charset="-128"/>
                <a:sym typeface="Symbol" charset="2"/>
              </a:rPr>
              <a:t>Assume (p/q) is rational where p and q are distinct primes. Let a/b be the reduced fraction (no common prime factors) that equals (p/q).</a:t>
            </a:r>
          </a:p>
          <a:p>
            <a:pPr marL="0" indent="0" eaLnBrk="1" hangingPunct="1">
              <a:lnSpc>
                <a:spcPct val="90000"/>
              </a:lnSpc>
              <a:buNone/>
            </a:pPr>
            <a:r>
              <a:rPr lang="en-US" altLang="en-US" sz="2000">
                <a:ea typeface="ＭＳ Ｐゴシック" charset="-128"/>
                <a:sym typeface="Symbol" charset="2"/>
              </a:rPr>
              <a:t> </a:t>
            </a:r>
            <a:br>
              <a:rPr lang="en-US" altLang="en-US" sz="2000">
                <a:ea typeface="ＭＳ Ｐゴシック" charset="-128"/>
                <a:sym typeface="Symbol" charset="2"/>
              </a:rPr>
            </a:br>
            <a:r>
              <a:rPr lang="en-US" altLang="en-US" sz="2000">
                <a:ea typeface="ＭＳ Ｐゴシック" charset="-128"/>
                <a:sym typeface="Symbol" charset="2"/>
              </a:rPr>
              <a:t>(p/q)  =  a/b			: assumption (note </a:t>
            </a:r>
            <a:r>
              <a:rPr lang="en-US" altLang="en-US" sz="2000" err="1">
                <a:ea typeface="ＭＳ Ｐゴシック" charset="-128"/>
                <a:sym typeface="Symbol" charset="2"/>
              </a:rPr>
              <a:t>a≠b</a:t>
            </a:r>
            <a:r>
              <a:rPr lang="en-US" altLang="en-US" sz="2000">
                <a:ea typeface="ＭＳ Ｐゴシック" charset="-128"/>
                <a:sym typeface="Symbol" charset="2"/>
              </a:rPr>
              <a:t>, as </a:t>
            </a:r>
            <a:r>
              <a:rPr lang="en-US" altLang="en-US" sz="2000" err="1">
                <a:ea typeface="ＭＳ Ｐゴシック" charset="-128"/>
                <a:sym typeface="Symbol" charset="2"/>
              </a:rPr>
              <a:t>p≠q</a:t>
            </a:r>
            <a:r>
              <a:rPr lang="en-US" altLang="en-US" sz="2000">
                <a:ea typeface="ＭＳ Ｐゴシック" charset="-128"/>
                <a:sym typeface="Symbol" charset="2"/>
              </a:rPr>
              <a:t>)</a:t>
            </a:r>
            <a:br>
              <a:rPr lang="en-US" altLang="en-US" sz="2000">
                <a:ea typeface="ＭＳ Ｐゴシック" charset="-128"/>
                <a:sym typeface="Symbol" charset="2"/>
              </a:rPr>
            </a:br>
            <a:r>
              <a:rPr lang="en-US" altLang="en-US" sz="2000">
                <a:ea typeface="ＭＳ Ｐゴシック" charset="-128"/>
                <a:sym typeface="Symbol" charset="2"/>
              </a:rPr>
              <a:t>p/q = a</a:t>
            </a:r>
            <a:r>
              <a:rPr lang="en-US" altLang="en-US" sz="2000" baseline="30000">
                <a:ea typeface="ＭＳ Ｐゴシック" charset="-128"/>
                <a:sym typeface="Symbol" charset="2"/>
              </a:rPr>
              <a:t>2</a:t>
            </a:r>
            <a:r>
              <a:rPr lang="en-US" altLang="en-US" sz="2000">
                <a:ea typeface="ＭＳ Ｐゴシック" charset="-128"/>
                <a:sym typeface="Symbol" charset="2"/>
              </a:rPr>
              <a:t>/b</a:t>
            </a:r>
            <a:r>
              <a:rPr lang="en-US" altLang="en-US" sz="2000" baseline="30000">
                <a:ea typeface="ＭＳ Ｐゴシック" charset="-128"/>
                <a:sym typeface="Symbol" charset="2"/>
              </a:rPr>
              <a:t>2</a:t>
            </a:r>
            <a:r>
              <a:rPr lang="en-US" altLang="en-US" sz="2000">
                <a:ea typeface="ＭＳ Ｐゴシック" charset="-128"/>
                <a:sym typeface="Symbol" charset="2"/>
              </a:rPr>
              <a:t>			: square both sides</a:t>
            </a:r>
          </a:p>
          <a:p>
            <a:pPr marL="0" indent="0" eaLnBrk="1" hangingPunct="1">
              <a:lnSpc>
                <a:spcPct val="90000"/>
              </a:lnSpc>
              <a:buNone/>
            </a:pPr>
            <a:r>
              <a:rPr lang="en-US" altLang="en-US" sz="2000">
                <a:ea typeface="ＭＳ Ｐゴシック" charset="-128"/>
                <a:sym typeface="Symbol" charset="2"/>
              </a:rPr>
              <a:t>p = a</a:t>
            </a:r>
            <a:r>
              <a:rPr lang="en-US" altLang="en-US" sz="2000" baseline="30000">
                <a:ea typeface="ＭＳ Ｐゴシック" charset="-128"/>
                <a:sym typeface="Symbol" charset="2"/>
              </a:rPr>
              <a:t>2</a:t>
            </a:r>
            <a:r>
              <a:rPr lang="en-US" altLang="en-US" sz="2000">
                <a:ea typeface="ＭＳ Ｐゴシック" charset="-128"/>
                <a:sym typeface="Symbol" charset="2"/>
              </a:rPr>
              <a:t> and q = b</a:t>
            </a:r>
            <a:r>
              <a:rPr lang="en-US" altLang="en-US" sz="2000" baseline="30000">
                <a:ea typeface="ＭＳ Ｐゴシック" charset="-128"/>
                <a:sym typeface="Symbol" charset="2"/>
              </a:rPr>
              <a:t>2</a:t>
            </a:r>
            <a:r>
              <a:rPr lang="en-US" altLang="en-US" sz="2000">
                <a:ea typeface="ＭＳ Ｐゴシック" charset="-128"/>
                <a:sym typeface="Symbol" charset="2"/>
              </a:rPr>
              <a:t>		: since p and q have no common prime</a:t>
            </a:r>
            <a:br>
              <a:rPr lang="en-US" altLang="en-US" sz="2000">
                <a:ea typeface="ＭＳ Ｐゴシック" charset="-128"/>
                <a:sym typeface="Symbol" charset="2"/>
              </a:rPr>
            </a:br>
            <a:r>
              <a:rPr lang="en-US" altLang="en-US" sz="2000">
                <a:ea typeface="ＭＳ Ｐゴシック" charset="-128"/>
                <a:sym typeface="Symbol" charset="2"/>
              </a:rPr>
              <a:t>				  factors, and a and b have no 					  common prime factors. </a:t>
            </a:r>
          </a:p>
          <a:p>
            <a:pPr marL="0" indent="0" eaLnBrk="1" hangingPunct="1">
              <a:lnSpc>
                <a:spcPct val="90000"/>
              </a:lnSpc>
              <a:buNone/>
            </a:pPr>
            <a:endParaRPr lang="en-US" altLang="en-US" sz="2000">
              <a:ea typeface="ＭＳ Ｐゴシック" charset="-128"/>
              <a:sym typeface="Symbol" charset="2"/>
            </a:endParaRPr>
          </a:p>
          <a:p>
            <a:pPr marL="0" indent="0" eaLnBrk="1" hangingPunct="1">
              <a:lnSpc>
                <a:spcPct val="90000"/>
              </a:lnSpc>
              <a:buNone/>
            </a:pPr>
            <a:r>
              <a:rPr lang="en-US" altLang="en-US" sz="2000">
                <a:ea typeface="ＭＳ Ｐゴシック" charset="-128"/>
                <a:sym typeface="Symbol" charset="2"/>
              </a:rPr>
              <a:t>But this is not possible because p and q are prime numbers and so cannot have multiple factors (e.g., </a:t>
            </a:r>
            <a:r>
              <a:rPr lang="en-US" altLang="en-US" sz="2000" err="1">
                <a:ea typeface="ＭＳ Ｐゴシック" charset="-128"/>
                <a:sym typeface="Symbol" charset="2"/>
              </a:rPr>
              <a:t>a×a</a:t>
            </a:r>
            <a:r>
              <a:rPr lang="en-US" altLang="en-US" sz="2000">
                <a:ea typeface="ＭＳ Ｐゴシック" charset="-128"/>
                <a:sym typeface="Symbol" charset="2"/>
              </a:rPr>
              <a:t>, in the case of p). This contradicts our original assumption that (p/q) is rational, so it must be irrational. </a:t>
            </a:r>
            <a:r>
              <a:rPr lang="en-US" altLang="en-US" sz="2000">
                <a:solidFill>
                  <a:srgbClr val="0000FF"/>
                </a:solidFill>
                <a:ea typeface="ＭＳ Ｐゴシック" charset="-128"/>
                <a:sym typeface="Symbol" charset="2"/>
              </a:rPr>
              <a:t>QED</a:t>
            </a:r>
            <a:br>
              <a:rPr lang="en-US" altLang="en-US">
                <a:ea typeface="ＭＳ Ｐゴシック" charset="-128"/>
                <a:sym typeface="Symbol" charset="2"/>
              </a:rPr>
            </a:br>
            <a:endParaRPr lang="en-US" altLang="en-US">
              <a:ea typeface="ＭＳ Ｐゴシック" charset="-128"/>
            </a:endParaRPr>
          </a:p>
        </p:txBody>
      </p:sp>
      <p:sp>
        <p:nvSpPr>
          <p:cNvPr id="4" name="Date Placeholder 3"/>
          <p:cNvSpPr>
            <a:spLocks noGrp="1"/>
          </p:cNvSpPr>
          <p:nvPr>
            <p:ph type="dt" sz="half" idx="10"/>
          </p:nvPr>
        </p:nvSpPr>
        <p:spPr/>
        <p:txBody>
          <a:bodyPr/>
          <a:lstStyle/>
          <a:p>
            <a:fld id="{EB1E37E0-30B9-4D4E-BF7E-B4F4ABACC13E}"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a:t>
            </a:fld>
            <a:endParaRPr lang="en-US"/>
          </a:p>
        </p:txBody>
      </p:sp>
    </p:spTree>
    <p:extLst>
      <p:ext uri="{BB962C8B-B14F-4D97-AF65-F5344CB8AC3E}">
        <p14:creationId xmlns:p14="http://schemas.microsoft.com/office/powerpoint/2010/main" val="82200999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Proof Idea</a:t>
            </a:r>
          </a:p>
        </p:txBody>
      </p:sp>
      <p:sp>
        <p:nvSpPr>
          <p:cNvPr id="3" name="Content Placeholder 2"/>
          <p:cNvSpPr>
            <a:spLocks noGrp="1"/>
          </p:cNvSpPr>
          <p:nvPr>
            <p:ph idx="1"/>
          </p:nvPr>
        </p:nvSpPr>
        <p:spPr/>
        <p:txBody>
          <a:bodyPr>
            <a:normAutofit/>
          </a:bodyPr>
          <a:lstStyle/>
          <a:p>
            <a:r>
              <a:rPr lang="en-US" sz="1800"/>
              <a:t>An NDTM </a:t>
            </a:r>
            <a:r>
              <a:rPr lang="en-US" sz="1800" i="1"/>
              <a:t>M</a:t>
            </a:r>
            <a:r>
              <a:rPr lang="en-US" sz="1800"/>
              <a:t> accepts </a:t>
            </a:r>
            <a:r>
              <a:rPr lang="en-US" sz="1800" i="1"/>
              <a:t>w</a:t>
            </a:r>
            <a:r>
              <a:rPr lang="en-US" sz="1800"/>
              <a:t> if and only if, run on </a:t>
            </a:r>
            <a:r>
              <a:rPr lang="en-US" sz="1800" i="1"/>
              <a:t>w</a:t>
            </a:r>
            <a:r>
              <a:rPr lang="en-US" sz="1800"/>
              <a:t>, one of its nondeterministic </a:t>
            </a:r>
            <a:r>
              <a:rPr lang="en-US" sz="2000"/>
              <a:t>branches becomes an accepting computation history.</a:t>
            </a:r>
          </a:p>
          <a:p>
            <a:r>
              <a:rPr lang="en-US" sz="2000"/>
              <a:t>An accepting computation history is a sequence of configurations where:</a:t>
            </a:r>
          </a:p>
          <a:p>
            <a:pPr lvl="1"/>
            <a:r>
              <a:rPr lang="en-US" sz="1600"/>
              <a:t>The first configuration is the initial configuration of </a:t>
            </a:r>
            <a:r>
              <a:rPr lang="en-US" sz="1600" i="1"/>
              <a:t>M</a:t>
            </a:r>
            <a:r>
              <a:rPr lang="en-US" sz="1600"/>
              <a:t> on </a:t>
            </a:r>
            <a:r>
              <a:rPr lang="en-US" sz="1600" i="1"/>
              <a:t>w</a:t>
            </a:r>
            <a:r>
              <a:rPr lang="en-US" sz="1600"/>
              <a:t>.</a:t>
            </a:r>
          </a:p>
          <a:p>
            <a:pPr lvl="1"/>
            <a:r>
              <a:rPr lang="en-US" sz="1600"/>
              <a:t>Every subsequent configuration is yielded by the previous configuration – that is, it’s a legal move for </a:t>
            </a:r>
            <a:r>
              <a:rPr lang="en-US" sz="1600" i="1"/>
              <a:t>M</a:t>
            </a:r>
            <a:r>
              <a:rPr lang="en-US" sz="1600"/>
              <a:t>.</a:t>
            </a:r>
          </a:p>
          <a:p>
            <a:pPr lvl="1"/>
            <a:r>
              <a:rPr lang="en-US" sz="1600"/>
              <a:t>The final configuration is an accepting configuration - that is, its state is </a:t>
            </a:r>
            <a:r>
              <a:rPr lang="en-US" sz="1600" i="1" err="1"/>
              <a:t>q</a:t>
            </a:r>
            <a:r>
              <a:rPr lang="en-US" sz="1600" baseline="-25000" err="1"/>
              <a:t>ACCEPT</a:t>
            </a:r>
            <a:r>
              <a:rPr lang="en-US" sz="1600"/>
              <a:t>.</a:t>
            </a:r>
          </a:p>
          <a:p>
            <a:r>
              <a:rPr lang="en-US" sz="2000"/>
              <a:t>We can use Boolean logical formulas easily to require the first and last of a configuration history, and the middle one with a bit of thought.  However, first we need to represent the configuration history in the first place.</a:t>
            </a:r>
          </a:p>
        </p:txBody>
      </p:sp>
      <p:sp>
        <p:nvSpPr>
          <p:cNvPr id="4" name="Date Placeholder 3"/>
          <p:cNvSpPr>
            <a:spLocks noGrp="1"/>
          </p:cNvSpPr>
          <p:nvPr>
            <p:ph type="dt" sz="half" idx="10"/>
          </p:nvPr>
        </p:nvSpPr>
        <p:spPr/>
        <p:txBody>
          <a:bodyPr/>
          <a:lstStyle/>
          <a:p>
            <a:fld id="{57AC6096-A076-614D-9C7B-1DDDA949C4F5}"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420</a:t>
            </a:fld>
            <a:endParaRPr lang="en-US"/>
          </a:p>
        </p:txBody>
      </p:sp>
    </p:spTree>
    <p:extLst>
      <p:ext uri="{BB962C8B-B14F-4D97-AF65-F5344CB8AC3E}">
        <p14:creationId xmlns:p14="http://schemas.microsoft.com/office/powerpoint/2010/main" val="922784236"/>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E53A8C-C138-4E41-8ECD-B991C4458B9B}" type="datetime1">
              <a:rPr lang="en-US" smtClean="0"/>
              <a:t>11/27/18</a:t>
            </a:fld>
            <a:endParaRPr lang="en-US"/>
          </a:p>
        </p:txBody>
      </p:sp>
      <p:sp>
        <p:nvSpPr>
          <p:cNvPr id="267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7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C885CF-6A54-D745-AF36-96E1C4CAC58D}" type="slidenum">
              <a:rPr lang="en-US"/>
              <a:pPr/>
              <a:t>421</a:t>
            </a:fld>
            <a:endParaRPr lang="en-US"/>
          </a:p>
        </p:txBody>
      </p:sp>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M, and an input w, we need to create a formula, </a:t>
            </a:r>
            <a:r>
              <a:rPr lang="en-US" sz="2400"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a:t>
            </a:r>
            <a:r>
              <a:rPr lang="en-US" sz="2400" dirty="0" err="1">
                <a:latin typeface="Arial" charset="0"/>
                <a:ea typeface="MS PGothic" charset="0"/>
                <a:sym typeface="Symbol" charset="0"/>
              </a:rPr>
              <a:t>satisfiable</a:t>
            </a:r>
            <a:r>
              <a:rPr lang="en-US" sz="2400" dirty="0">
                <a:latin typeface="Arial" charset="0"/>
                <a:ea typeface="MS PGothic" charset="0"/>
                <a:sym typeface="Symbol" charset="0"/>
              </a:rPr>
              <a:t> just in case M accepts w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well,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449039465"/>
              </p:ext>
            </p:extLst>
          </p:nvPr>
        </p:nvGraphicFramePr>
        <p:xfrm>
          <a:off x="4663679" y="2241947"/>
          <a:ext cx="3946921"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val="1497605809"/>
                    </a:ext>
                  </a:extLst>
                </a:gridCol>
                <a:gridCol w="336622">
                  <a:extLst>
                    <a:ext uri="{9D8B030D-6E8A-4147-A177-3AD203B41FA5}">
                      <a16:colId xmlns:a16="http://schemas.microsoft.com/office/drawing/2014/main" val="3918827261"/>
                    </a:ext>
                  </a:extLst>
                </a:gridCol>
                <a:gridCol w="336622">
                  <a:extLst>
                    <a:ext uri="{9D8B030D-6E8A-4147-A177-3AD203B41FA5}">
                      <a16:colId xmlns:a16="http://schemas.microsoft.com/office/drawing/2014/main" val="1748005725"/>
                    </a:ext>
                  </a:extLst>
                </a:gridCol>
                <a:gridCol w="336622">
                  <a:extLst>
                    <a:ext uri="{9D8B030D-6E8A-4147-A177-3AD203B41FA5}">
                      <a16:colId xmlns:a16="http://schemas.microsoft.com/office/drawing/2014/main" val="3193893508"/>
                    </a:ext>
                  </a:extLst>
                </a:gridCol>
                <a:gridCol w="336622">
                  <a:extLst>
                    <a:ext uri="{9D8B030D-6E8A-4147-A177-3AD203B41FA5}">
                      <a16:colId xmlns:a16="http://schemas.microsoft.com/office/drawing/2014/main" val="2476952015"/>
                    </a:ext>
                  </a:extLst>
                </a:gridCol>
                <a:gridCol w="336622">
                  <a:extLst>
                    <a:ext uri="{9D8B030D-6E8A-4147-A177-3AD203B41FA5}">
                      <a16:colId xmlns:a16="http://schemas.microsoft.com/office/drawing/2014/main" val="3323680149"/>
                    </a:ext>
                  </a:extLst>
                </a:gridCol>
                <a:gridCol w="336622">
                  <a:extLst>
                    <a:ext uri="{9D8B030D-6E8A-4147-A177-3AD203B41FA5}">
                      <a16:colId xmlns:a16="http://schemas.microsoft.com/office/drawing/2014/main" val="937234105"/>
                    </a:ext>
                  </a:extLst>
                </a:gridCol>
                <a:gridCol w="336622">
                  <a:extLst>
                    <a:ext uri="{9D8B030D-6E8A-4147-A177-3AD203B41FA5}">
                      <a16:colId xmlns:a16="http://schemas.microsoft.com/office/drawing/2014/main" val="1122897424"/>
                    </a:ext>
                  </a:extLst>
                </a:gridCol>
                <a:gridCol w="336622">
                  <a:extLst>
                    <a:ext uri="{9D8B030D-6E8A-4147-A177-3AD203B41FA5}">
                      <a16:colId xmlns:a16="http://schemas.microsoft.com/office/drawing/2014/main" val="3204903867"/>
                    </a:ext>
                  </a:extLst>
                </a:gridCol>
                <a:gridCol w="336622">
                  <a:extLst>
                    <a:ext uri="{9D8B030D-6E8A-4147-A177-3AD203B41FA5}">
                      <a16:colId xmlns:a16="http://schemas.microsoft.com/office/drawing/2014/main" val="915197043"/>
                    </a:ext>
                  </a:extLst>
                </a:gridCol>
                <a:gridCol w="580701">
                  <a:extLst>
                    <a:ext uri="{9D8B030D-6E8A-4147-A177-3AD203B41FA5}">
                      <a16:colId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dirty="0"/>
                    </a:p>
                  </a:txBody>
                  <a:tcPr marL="68580" marR="68580" marT="34290" marB="34290"/>
                </a:tc>
                <a:extLst>
                  <a:ext uri="{0D108BD9-81ED-4DB2-BD59-A6C34878D82A}">
                    <a16:rowId xmlns:a16="http://schemas.microsoft.com/office/drawing/2014/main" val="1958921283"/>
                  </a:ext>
                </a:extLst>
              </a:tr>
            </a:tbl>
          </a:graphicData>
        </a:graphic>
      </p:graphicFrame>
      <p:sp>
        <p:nvSpPr>
          <p:cNvPr id="6" name="Date Placeholder 5"/>
          <p:cNvSpPr>
            <a:spLocks noGrp="1"/>
          </p:cNvSpPr>
          <p:nvPr>
            <p:ph type="dt" sz="half" idx="10"/>
          </p:nvPr>
        </p:nvSpPr>
        <p:spPr/>
        <p:txBody>
          <a:bodyPr/>
          <a:lstStyle/>
          <a:p>
            <a:fld id="{22FE470B-8B32-3347-861C-F86DE2F8A5D6}" type="datetime1">
              <a:rPr lang="en-US" smtClean="0"/>
              <a:t>11/27/18</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422</a:t>
            </a:fld>
            <a:endParaRPr lang="en-US"/>
          </a:p>
        </p:txBody>
      </p:sp>
    </p:spTree>
    <p:extLst>
      <p:ext uri="{BB962C8B-B14F-4D97-AF65-F5344CB8AC3E}">
        <p14:creationId xmlns:p14="http://schemas.microsoft.com/office/powerpoint/2010/main" val="10775581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a:t>Consider 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a:sym typeface="Symbol" panose="05050102010706020507" pitchFamily="18" charset="2"/>
              </a:rPr>
              <a:t>Consider a cell 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Turning 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64D2D21B-D22E-9D40-8319-4829C21A3ED4}" type="datetime1">
              <a:rPr lang="en-US" smtClean="0"/>
              <a:t>11/27/18</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423</a:t>
            </a:fld>
            <a:endParaRPr lang="en-US"/>
          </a:p>
        </p:txBody>
      </p:sp>
    </p:spTree>
    <p:extLst>
      <p:ext uri="{BB962C8B-B14F-4D97-AF65-F5344CB8AC3E}">
        <p14:creationId xmlns:p14="http://schemas.microsoft.com/office/powerpoint/2010/main" val="2060032915"/>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fld id="{95171754-5F8B-D747-A879-882C1551D2E3}" type="datetime1">
              <a:rPr lang="en-US" smtClean="0"/>
              <a:t>11/27/18</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424</a:t>
            </a:fld>
            <a:endParaRPr lang="en-US"/>
          </a:p>
        </p:txBody>
      </p:sp>
    </p:spTree>
    <p:extLst>
      <p:ext uri="{BB962C8B-B14F-4D97-AF65-F5344CB8AC3E}">
        <p14:creationId xmlns:p14="http://schemas.microsoft.com/office/powerpoint/2010/main" val="1241845471"/>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a:t>Tableau alphabet:	</a:t>
            </a:r>
            <a:r>
              <a:rPr lang="en-US" sz="1600" i="1"/>
              <a:t>C</a:t>
            </a:r>
            <a:r>
              <a:rPr lang="en-US" sz="1600"/>
              <a:t> = </a:t>
            </a:r>
            <a:r>
              <a:rPr lang="en-US" sz="1600">
                <a:sym typeface="Symbol" panose="05050102010706020507" pitchFamily="18" charset="2"/>
              </a:rPr>
              <a:t>  </a:t>
            </a:r>
            <a:r>
              <a:rPr lang="en-US" sz="1600" i="1"/>
              <a:t>Q</a:t>
            </a:r>
            <a:r>
              <a:rPr lang="en-US" sz="1600"/>
              <a:t> </a:t>
            </a:r>
            <a:r>
              <a:rPr lang="en-US" sz="1600">
                <a:sym typeface="Symbol" panose="05050102010706020507" pitchFamily="18" charset="2"/>
              </a:rPr>
              <a:t> { # }</a:t>
            </a:r>
          </a:p>
          <a:p>
            <a:pPr marL="0" indent="0">
              <a:buNone/>
            </a:pPr>
            <a:r>
              <a:rPr lang="en-US" sz="1600"/>
              <a:t>Cell variable:		</a:t>
            </a:r>
            <a:r>
              <a:rPr lang="en-US" sz="1600" i="1" err="1"/>
              <a:t>x</a:t>
            </a:r>
            <a:r>
              <a:rPr lang="en-US" sz="1600" i="1" baseline="-25000" err="1"/>
              <a:t>i,j,c</a:t>
            </a:r>
            <a:endParaRPr lang="en-US" sz="1600"/>
          </a:p>
          <a:p>
            <a:pPr marL="0" indent="0">
              <a:buNone/>
            </a:pPr>
            <a:r>
              <a:rPr lang="en-US" sz="1600"/>
              <a:t>Create an encoding clause for each cell (</a:t>
            </a:r>
            <a:r>
              <a:rPr lang="en-US" sz="1600" err="1"/>
              <a:t>i</a:t>
            </a:r>
            <a:r>
              <a:rPr lang="en-US" sz="1600"/>
              <a:t>, j).</a:t>
            </a:r>
          </a:p>
          <a:p>
            <a:pPr marL="457200" lvl="1" indent="0">
              <a:buNone/>
            </a:pPr>
            <a:endParaRPr lang="en-US" sz="1400"/>
          </a:p>
          <a:p>
            <a:pPr marL="457200" lvl="1" indent="0">
              <a:buNone/>
            </a:pPr>
            <a:endParaRPr lang="en-US" sz="1400"/>
          </a:p>
          <a:p>
            <a:pPr marL="457200" lvl="1" indent="0">
              <a:buNone/>
            </a:pPr>
            <a:endParaRPr lang="en-US" sz="1400"/>
          </a:p>
          <a:p>
            <a:pPr marL="457200" lvl="1" indent="0">
              <a:buNone/>
            </a:pPr>
            <a:endParaRPr lang="en-US" sz="1400"/>
          </a:p>
          <a:p>
            <a:pPr marL="0" indent="0">
              <a:buNone/>
            </a:pPr>
            <a:r>
              <a:rPr lang="en-US" sz="1600"/>
              <a:t>Now repeat the clause across the tableau.</a:t>
            </a:r>
          </a:p>
          <a:p>
            <a:pPr marL="0" indent="0">
              <a:buNone/>
            </a:pPr>
            <a:endParaRPr lang="en-US" sz="1600"/>
          </a:p>
          <a:p>
            <a:pPr marL="0" indent="0">
              <a:buNone/>
            </a:pPr>
            <a:endParaRPr lang="en-US" sz="1600"/>
          </a:p>
          <a:p>
            <a:pPr marL="0" indent="0">
              <a:buNone/>
            </a:pPr>
            <a:endParaRPr lang="en-US" sz="1600"/>
          </a:p>
          <a:p>
            <a:pPr marL="0" indent="0">
              <a:buNone/>
            </a:pPr>
            <a:r>
              <a:rPr lang="en-US" sz="1600" b="1"/>
              <a:t>This is our </a:t>
            </a:r>
            <a:r>
              <a:rPr lang="en-US" sz="1600" b="1" i="1"/>
              <a:t>cell formula</a:t>
            </a:r>
            <a:r>
              <a:rPr lang="en-US" sz="1600" b="1"/>
              <a:t>.  It ensures that each cell in the tableau is assigned a single symbol.</a:t>
            </a:r>
          </a:p>
          <a:p>
            <a:pPr marL="0" indent="0">
              <a:buNone/>
            </a:pPr>
            <a:endParaRPr lang="en-US" sz="16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07A6BC05-2E3F-4442-8270-14347DA08E42}" type="datetime1">
              <a:rPr lang="en-US" smtClean="0"/>
              <a:t>11/27/18</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425</a:t>
            </a:fld>
            <a:endParaRPr lang="en-US"/>
          </a:p>
        </p:txBody>
      </p:sp>
    </p:spTree>
    <p:extLst>
      <p:ext uri="{BB962C8B-B14F-4D97-AF65-F5344CB8AC3E}">
        <p14:creationId xmlns:p14="http://schemas.microsoft.com/office/powerpoint/2010/main" val="303265904"/>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panose="02040503050406030204" pitchFamily="18" charset="0"/>
                                          <a:ea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E2EE255-71DD-7144-8FF3-F92AA7F7F293}" type="datetime1">
              <a:rPr lang="en-US" smtClean="0"/>
              <a:t>11/27/18</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426</a:t>
            </a:fld>
            <a:endParaRPr lang="en-US"/>
          </a:p>
        </p:txBody>
      </p:sp>
    </p:spTree>
    <p:extLst>
      <p:ext uri="{BB962C8B-B14F-4D97-AF65-F5344CB8AC3E}">
        <p14:creationId xmlns:p14="http://schemas.microsoft.com/office/powerpoint/2010/main" val="1011354197"/>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30721" y="3200400"/>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30721" y="3200400"/>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02338" y="4724400"/>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002338" y="4724400"/>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11/27/18</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427</a:t>
            </a:fld>
            <a:endParaRPr lang="en-US"/>
          </a:p>
        </p:txBody>
      </p:sp>
    </p:spTree>
    <p:extLst>
      <p:ext uri="{BB962C8B-B14F-4D97-AF65-F5344CB8AC3E}">
        <p14:creationId xmlns:p14="http://schemas.microsoft.com/office/powerpoint/2010/main" val="496922974"/>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97321" y="1432459"/>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7321" y="1432459"/>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77768" y="1415824"/>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677768" y="1415824"/>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FB0CB64-6D10-0E4C-B9CF-8FC449A5A95A}" type="datetime1">
              <a:rPr lang="en-US" smtClean="0"/>
              <a:t>11/27/18</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428</a:t>
            </a:fld>
            <a:endParaRPr lang="en-US"/>
          </a:p>
        </p:txBody>
      </p:sp>
    </p:spTree>
    <p:extLst>
      <p:ext uri="{BB962C8B-B14F-4D97-AF65-F5344CB8AC3E}">
        <p14:creationId xmlns:p14="http://schemas.microsoft.com/office/powerpoint/2010/main" val="220520835"/>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discussions we had about ID changes being limited to three characters or six, when looking at transitions..</a:t>
            </a: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windows</a:t>
            </a:r>
            <a:r>
              <a:rPr lang="en-US" sz="1400" dirty="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 Here we have </a:t>
            </a:r>
            <a:r>
              <a:rPr lang="en-US" sz="1400" b="1" dirty="0">
                <a:sym typeface="Symbol" panose="05050102010706020507" pitchFamily="18" charset="2"/>
              </a:rPr>
              <a:t>q</a:t>
            </a:r>
            <a:r>
              <a:rPr lang="en-US" sz="1400" b="1" baseline="-25000" dirty="0">
                <a:sym typeface="Symbol" panose="05050102010706020507" pitchFamily="18" charset="2"/>
              </a:rPr>
              <a:t>0</a:t>
            </a:r>
            <a:r>
              <a:rPr lang="en-US" sz="1400" b="1" dirty="0">
                <a:sym typeface="Symbol" panose="05050102010706020507" pitchFamily="18" charset="2"/>
              </a:rPr>
              <a:t> a R q</a:t>
            </a:r>
            <a:r>
              <a:rPr lang="en-US" sz="1400" b="1" baseline="-25000" dirty="0">
                <a:sym typeface="Symbol" panose="05050102010706020507" pitchFamily="18" charset="2"/>
              </a:rPr>
              <a:t>1</a:t>
            </a:r>
          </a:p>
          <a:p>
            <a:endParaRPr lang="en-US" sz="16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984828319"/>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CE7DD270-1FF8-D440-9D97-67E4DA267A10}" type="datetime1">
              <a:rPr lang="en-US" smtClean="0"/>
              <a:t>11/27/18</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429</a:t>
            </a:fld>
            <a:endParaRPr lang="en-US"/>
          </a:p>
        </p:txBody>
      </p:sp>
    </p:spTree>
    <p:extLst>
      <p:ext uri="{BB962C8B-B14F-4D97-AF65-F5344CB8AC3E}">
        <p14:creationId xmlns:p14="http://schemas.microsoft.com/office/powerpoint/2010/main" val="1884382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solidFill>
                  <a:srgbClr val="CC3300"/>
                </a:solidFill>
                <a:latin typeface="Arial" charset="0"/>
                <a:ea typeface="MS PGothic" charset="0"/>
              </a:rPr>
              <a:t>Practice Problems</a:t>
            </a:r>
          </a:p>
        </p:txBody>
      </p:sp>
      <p:sp>
        <p:nvSpPr>
          <p:cNvPr id="49155" name="Rectangle 3"/>
          <p:cNvSpPr>
            <a:spLocks noGrp="1" noChangeArrowheads="1"/>
          </p:cNvSpPr>
          <p:nvPr>
            <p:ph idx="1"/>
          </p:nvPr>
        </p:nvSpPr>
        <p:spPr/>
        <p:txBody>
          <a:bodyPr/>
          <a:lstStyle/>
          <a:p>
            <a:pPr marL="0" indent="0" eaLnBrk="1" hangingPunct="1">
              <a:lnSpc>
                <a:spcPct val="90000"/>
              </a:lnSpc>
              <a:buNone/>
            </a:pPr>
            <a:r>
              <a:rPr lang="en-US" sz="1600" b="1" dirty="0">
                <a:ea typeface="MS PGothic" charset="0"/>
                <a:sym typeface="Symbol" charset="0"/>
              </a:rPr>
              <a:t>Practice</a:t>
            </a:r>
          </a:p>
          <a:p>
            <a:pPr marL="466725" indent="-466725" eaLnBrk="1" hangingPunct="1">
              <a:lnSpc>
                <a:spcPct val="90000"/>
              </a:lnSpc>
              <a:buFontTx/>
              <a:buAutoNum type="arabicPeriod"/>
            </a:pPr>
            <a:r>
              <a:rPr lang="en-US" sz="1600" dirty="0">
                <a:ea typeface="MS PGothic" charset="0"/>
                <a:sym typeface="Symbol" charset="0"/>
              </a:rPr>
              <a:t>Prove or disprove that, </a:t>
            </a:r>
            <a:r>
              <a:rPr lang="en-US" altLang="ja-JP" sz="1600" dirty="0">
                <a:ea typeface="MS PGothic" charset="0"/>
                <a:sym typeface="Symbol" charset="0"/>
              </a:rPr>
              <a:t>for sets A and B, </a:t>
            </a:r>
            <a:br>
              <a:rPr lang="en-US" altLang="ja-JP" sz="1600" dirty="0">
                <a:ea typeface="MS PGothic" charset="0"/>
                <a:sym typeface="Symbol" charset="0"/>
              </a:rPr>
            </a:br>
            <a:r>
              <a:rPr lang="en-US" altLang="ja-JP" sz="1600" dirty="0">
                <a:ea typeface="MS PGothic" charset="0"/>
                <a:sym typeface="Symbol" charset="0"/>
              </a:rPr>
              <a:t>A=B if and only if (A</a:t>
            </a:r>
            <a:r>
              <a:rPr lang="en-US" sz="1600" dirty="0">
                <a:ea typeface="MS PGothic" charset="0"/>
                <a:sym typeface="Symbol" charset="0"/>
              </a:rPr>
              <a:t>  ~ </a:t>
            </a:r>
            <a:r>
              <a:rPr lang="en-US" altLang="ja-JP" sz="1600" dirty="0">
                <a:ea typeface="MS PGothic" charset="0"/>
                <a:sym typeface="Symbol" charset="0"/>
              </a:rPr>
              <a:t>B) </a:t>
            </a:r>
            <a:r>
              <a:rPr lang="en-US" sz="1600" dirty="0">
                <a:ea typeface="MS PGothic" charset="0"/>
                <a:sym typeface="Symbol"/>
              </a:rPr>
              <a:t></a:t>
            </a:r>
            <a:r>
              <a:rPr lang="en-US" sz="1600" dirty="0">
                <a:ea typeface="MS PGothic" charset="0"/>
                <a:sym typeface="Symbol" charset="0"/>
              </a:rPr>
              <a:t> </a:t>
            </a:r>
            <a:r>
              <a:rPr lang="en-US" altLang="ja-JP" sz="1600" dirty="0">
                <a:ea typeface="MS PGothic" charset="0"/>
                <a:sym typeface="Symbol" charset="0"/>
              </a:rPr>
              <a:t>(A </a:t>
            </a:r>
            <a:r>
              <a:rPr lang="en-US" sz="1600" dirty="0">
                <a:ea typeface="MS PGothic" charset="0"/>
                <a:sym typeface="Symbol" charset="0"/>
              </a:rPr>
              <a:t> </a:t>
            </a:r>
            <a:r>
              <a:rPr lang="en-US" altLang="ja-JP" sz="1600" dirty="0">
                <a:ea typeface="MS PGothic" charset="0"/>
                <a:sym typeface="Symbol" charset="0"/>
              </a:rPr>
              <a:t>B) = </a:t>
            </a:r>
            <a:r>
              <a:rPr lang="en-US" sz="1600" dirty="0">
                <a:ea typeface="MS PGothic" charset="0"/>
              </a:rPr>
              <a:t>A</a:t>
            </a:r>
            <a:r>
              <a:rPr lang="en-US" sz="1600" dirty="0">
                <a:ea typeface="MS PGothic" charset="0"/>
                <a:sym typeface="Symbol" charset="0"/>
              </a:rPr>
              <a:t>.</a:t>
            </a:r>
          </a:p>
          <a:p>
            <a:pPr marL="466725" indent="-466725" eaLnBrk="1" hangingPunct="1">
              <a:lnSpc>
                <a:spcPct val="90000"/>
              </a:lnSpc>
              <a:buFontTx/>
              <a:buAutoNum type="arabicPeriod"/>
            </a:pPr>
            <a:r>
              <a:rPr lang="en-US" sz="1600" dirty="0">
                <a:latin typeface="Arial" charset="0"/>
                <a:ea typeface="MS PGothic" charset="0"/>
              </a:rPr>
              <a:t>Prove the following:</a:t>
            </a:r>
            <a:br>
              <a:rPr lang="en-US" sz="1600" dirty="0">
                <a:latin typeface="Arial" charset="0"/>
                <a:ea typeface="MS PGothic" charset="0"/>
              </a:rPr>
            </a:br>
            <a:r>
              <a:rPr lang="en-US" sz="1600" dirty="0"/>
              <a:t>For non-empty sets A and B, (A</a:t>
            </a:r>
            <a:r>
              <a:rPr lang="en-US" sz="1600" dirty="0">
                <a:sym typeface="Symbol" pitchFamily="-107" charset="2"/>
              </a:rPr>
              <a:t>U</a:t>
            </a:r>
            <a:r>
              <a:rPr lang="en-US" sz="1600" dirty="0"/>
              <a:t>B)=(A∩B) if and only if A=B</a:t>
            </a:r>
            <a:br>
              <a:rPr lang="en-US" sz="1600" dirty="0"/>
            </a:br>
            <a:r>
              <a:rPr lang="en-US" sz="1600" dirty="0"/>
              <a:t>What is the case is one or both are empty?</a:t>
            </a:r>
            <a:endParaRPr lang="en-US" sz="1600" dirty="0">
              <a:ea typeface="MS PGothic" charset="0"/>
              <a:sym typeface="Symbol" charset="0"/>
            </a:endParaRPr>
          </a:p>
          <a:p>
            <a:pPr marL="466725" indent="-466725" eaLnBrk="1" hangingPunct="1">
              <a:lnSpc>
                <a:spcPct val="90000"/>
              </a:lnSpc>
              <a:buFontTx/>
              <a:buAutoNum type="arabicPeriod"/>
            </a:pPr>
            <a:r>
              <a:rPr lang="en-US" sz="1600" dirty="0">
                <a:ea typeface="MS PGothic" charset="0"/>
              </a:rPr>
              <a:t>Prove: If S is any finite set with |S| = n, then </a:t>
            </a:r>
            <a:br>
              <a:rPr lang="en-US" sz="1600" dirty="0">
                <a:ea typeface="MS PGothic" charset="0"/>
              </a:rPr>
            </a:br>
            <a:r>
              <a:rPr lang="en-US" sz="1600" dirty="0">
                <a:ea typeface="MS PGothic" charset="0"/>
              </a:rPr>
              <a:t>|</a:t>
            </a:r>
            <a:r>
              <a:rPr lang="en-US" sz="1600" dirty="0">
                <a:ea typeface="MS PGothic" charset="0"/>
                <a:sym typeface="Symbol" charset="0"/>
              </a:rPr>
              <a:t>SSS | ≤ </a:t>
            </a:r>
            <a:r>
              <a:rPr lang="en-US" sz="1600" dirty="0">
                <a:ea typeface="MS PGothic" charset="0"/>
              </a:rPr>
              <a:t>|</a:t>
            </a:r>
            <a:r>
              <a:rPr lang="en-US" sz="1600" i="1" dirty="0">
                <a:ea typeface="MS PGothic" charset="0"/>
              </a:rPr>
              <a:t>P</a:t>
            </a:r>
            <a:r>
              <a:rPr lang="en-US" sz="1600" dirty="0">
                <a:ea typeface="MS PGothic" charset="0"/>
              </a:rPr>
              <a:t>(S)|, for all </a:t>
            </a:r>
            <a:r>
              <a:rPr lang="en-US" sz="1600" dirty="0" err="1">
                <a:ea typeface="MS PGothic" charset="0"/>
              </a:rPr>
              <a:t>n</a:t>
            </a:r>
            <a:r>
              <a:rPr lang="en-US" sz="1600" dirty="0" err="1">
                <a:ea typeface="MS PGothic" charset="0"/>
                <a:sym typeface="Symbol" charset="0"/>
              </a:rPr>
              <a:t>N</a:t>
            </a:r>
            <a:r>
              <a:rPr lang="en-US" sz="1600" dirty="0">
                <a:ea typeface="MS PGothic" charset="0"/>
                <a:sym typeface="Symbol" charset="0"/>
              </a:rPr>
              <a:t>, where N is some constant, the minimum value of which you must discover and use as the basis for your proof</a:t>
            </a:r>
            <a:r>
              <a:rPr lang="en-US" sz="1600" dirty="0">
                <a:ea typeface="MS PGothic" charset="0"/>
              </a:rPr>
              <a:t>.</a:t>
            </a:r>
          </a:p>
          <a:p>
            <a:pPr marL="466725" indent="-466725" eaLnBrk="1" hangingPunct="1">
              <a:lnSpc>
                <a:spcPct val="90000"/>
              </a:lnSpc>
              <a:buFontTx/>
              <a:buAutoNum type="arabicPeriod"/>
            </a:pPr>
            <a:r>
              <a:rPr lang="en-US" sz="1600" dirty="0">
                <a:latin typeface="Arial" charset="0"/>
                <a:ea typeface="MS PGothic" charset="0"/>
              </a:rPr>
              <a:t>Consider the function </a:t>
            </a:r>
            <a:r>
              <a:rPr lang="en-US" sz="1600" i="1" dirty="0">
                <a:latin typeface="Arial" charset="0"/>
                <a:ea typeface="MS PGothic" charset="0"/>
              </a:rPr>
              <a:t>pair</a:t>
            </a:r>
            <a:r>
              <a:rPr lang="en-US" sz="1600" dirty="0">
                <a:latin typeface="Arial" charset="0"/>
                <a:ea typeface="MS PGothic" charset="0"/>
              </a:rPr>
              <a:t>: </a:t>
            </a:r>
            <a:r>
              <a:rPr lang="en-US" sz="1600" b="1" i="1" dirty="0">
                <a:latin typeface="Forte" charset="0"/>
                <a:ea typeface="MS PGothic" charset="0"/>
              </a:rPr>
              <a:t>N</a:t>
            </a:r>
            <a:r>
              <a:rPr lang="en-US" sz="1600" dirty="0">
                <a:latin typeface="Arial" charset="0"/>
                <a:ea typeface="MS PGothic" charset="0"/>
                <a:sym typeface="Symbol" charset="0"/>
              </a:rPr>
              <a:t>  </a:t>
            </a:r>
            <a:r>
              <a:rPr lang="en-US" sz="1600" b="1" i="1" dirty="0">
                <a:latin typeface="Forte" charset="0"/>
                <a:ea typeface="MS PGothic" charset="0"/>
              </a:rPr>
              <a:t>N</a:t>
            </a:r>
            <a:r>
              <a:rPr lang="en-US" sz="1600" dirty="0">
                <a:latin typeface="Arial" charset="0"/>
                <a:ea typeface="MS PGothic" charset="0"/>
                <a:sym typeface="Symbol" charset="0"/>
              </a:rPr>
              <a:t> </a:t>
            </a:r>
            <a:r>
              <a:rPr lang="en-US" sz="1600" i="1" dirty="0">
                <a:latin typeface="Arial" charset="0"/>
                <a:ea typeface="MS PGothic" charset="0"/>
                <a:sym typeface="Symbol" charset="0"/>
              </a:rPr>
              <a:t> </a:t>
            </a:r>
            <a:r>
              <a:rPr lang="en-US" sz="1600" b="1" i="1" dirty="0">
                <a:latin typeface="Forte" charset="0"/>
                <a:ea typeface="MS PGothic" charset="0"/>
              </a:rPr>
              <a:t>N</a:t>
            </a:r>
            <a:r>
              <a:rPr lang="en-US" sz="1600" dirty="0">
                <a:latin typeface="Arial" charset="0"/>
                <a:ea typeface="MS PGothic" charset="0"/>
              </a:rPr>
              <a:t> </a:t>
            </a:r>
            <a:br>
              <a:rPr lang="en-US" sz="1600" dirty="0">
                <a:latin typeface="Arial" charset="0"/>
                <a:ea typeface="MS PGothic" charset="0"/>
              </a:rPr>
            </a:br>
            <a:r>
              <a:rPr lang="en-US" sz="1600" dirty="0">
                <a:latin typeface="Arial" charset="0"/>
                <a:ea typeface="MS PGothic" charset="0"/>
              </a:rPr>
              <a:t>defined by </a:t>
            </a:r>
            <a:r>
              <a:rPr lang="en-US" sz="1600" i="1" dirty="0">
                <a:latin typeface="Arial" charset="0"/>
                <a:ea typeface="MS PGothic" charset="0"/>
              </a:rPr>
              <a:t>pair</a:t>
            </a:r>
            <a:r>
              <a:rPr lang="en-US" sz="1600" dirty="0">
                <a:latin typeface="Arial" charset="0"/>
                <a:ea typeface="MS PGothic" charset="0"/>
              </a:rPr>
              <a:t>(</a:t>
            </a:r>
            <a:r>
              <a:rPr lang="en-US" sz="1600" dirty="0" err="1">
                <a:latin typeface="Arial" charset="0"/>
                <a:ea typeface="MS PGothic" charset="0"/>
              </a:rPr>
              <a:t>x,y</a:t>
            </a:r>
            <a:r>
              <a:rPr lang="en-US" sz="1600" dirty="0">
                <a:latin typeface="Arial" charset="0"/>
                <a:ea typeface="MS PGothic" charset="0"/>
              </a:rPr>
              <a:t>) = 2</a:t>
            </a:r>
            <a:r>
              <a:rPr lang="en-US" sz="1600" baseline="30000" dirty="0">
                <a:latin typeface="Arial" charset="0"/>
                <a:ea typeface="MS PGothic" charset="0"/>
              </a:rPr>
              <a:t>x </a:t>
            </a:r>
            <a:r>
              <a:rPr lang="en-US" sz="1600" dirty="0">
                <a:latin typeface="Arial" charset="0"/>
                <a:ea typeface="MS PGothic" charset="0"/>
              </a:rPr>
              <a:t>( 2y</a:t>
            </a:r>
            <a:r>
              <a:rPr lang="en-US" sz="1600" baseline="30000" dirty="0">
                <a:latin typeface="Arial" charset="0"/>
                <a:ea typeface="MS PGothic" charset="0"/>
              </a:rPr>
              <a:t> </a:t>
            </a:r>
            <a:r>
              <a:rPr lang="en-US" sz="1600" dirty="0">
                <a:latin typeface="Arial" charset="0"/>
                <a:ea typeface="MS PGothic" charset="0"/>
              </a:rPr>
              <a:t>+ 1) – 1 </a:t>
            </a:r>
            <a:br>
              <a:rPr lang="en-US" sz="1600" dirty="0">
                <a:latin typeface="Arial" charset="0"/>
                <a:ea typeface="MS PGothic" charset="0"/>
              </a:rPr>
            </a:br>
            <a:r>
              <a:rPr lang="en-US" sz="1600" dirty="0">
                <a:latin typeface="Arial" charset="0"/>
                <a:ea typeface="MS PGothic" charset="0"/>
              </a:rPr>
              <a:t>Show that </a:t>
            </a:r>
            <a:r>
              <a:rPr lang="en-US" sz="1600" i="1" dirty="0">
                <a:latin typeface="Arial" charset="0"/>
                <a:ea typeface="MS PGothic" charset="0"/>
              </a:rPr>
              <a:t>pair </a:t>
            </a:r>
            <a:r>
              <a:rPr lang="en-US" sz="1600" dirty="0">
                <a:latin typeface="Arial" charset="0"/>
                <a:ea typeface="MS PGothic" charset="0"/>
              </a:rPr>
              <a:t>is a bijection (1-1 onto </a:t>
            </a:r>
            <a:r>
              <a:rPr lang="en-US" sz="1600" b="1" i="1" dirty="0">
                <a:latin typeface="Forte" charset="0"/>
                <a:ea typeface="MS PGothic" charset="0"/>
              </a:rPr>
              <a:t>N</a:t>
            </a:r>
            <a:r>
              <a:rPr lang="en-US" sz="1600" dirty="0">
                <a:latin typeface="Arial" charset="0"/>
                <a:ea typeface="MS PGothic" charset="0"/>
              </a:rPr>
              <a:t>).</a:t>
            </a:r>
            <a:endParaRPr lang="en-US" sz="1600" dirty="0">
              <a:ea typeface="MS PGothic" charset="0"/>
            </a:endParaRP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11/27/18</a:t>
            </a:fld>
            <a:endParaRPr lang="en-US"/>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43</a:t>
            </a:fld>
            <a:endParaRPr lang="en-US"/>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679359145"/>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A787A2-708D-6E46-93E9-6912007A2F07}" type="datetime1">
              <a:rPr lang="en-US" smtClean="0"/>
              <a:t>11/27/18</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430</a:t>
            </a:fld>
            <a:endParaRPr lang="en-US"/>
          </a:p>
        </p:txBody>
      </p:sp>
    </p:spTree>
    <p:extLst>
      <p:ext uri="{BB962C8B-B14F-4D97-AF65-F5344CB8AC3E}">
        <p14:creationId xmlns:p14="http://schemas.microsoft.com/office/powerpoint/2010/main" val="1879873081"/>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764525379"/>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4B372B5D-34EC-054D-A259-88D565ADACD7}" type="datetime1">
              <a:rPr lang="en-US" smtClean="0"/>
              <a:t>11/27/18</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431</a:t>
            </a:fld>
            <a:endParaRPr lang="en-US"/>
          </a:p>
        </p:txBody>
      </p:sp>
    </p:spTree>
    <p:extLst>
      <p:ext uri="{BB962C8B-B14F-4D97-AF65-F5344CB8AC3E}">
        <p14:creationId xmlns:p14="http://schemas.microsoft.com/office/powerpoint/2010/main" val="1247457703"/>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4507912"/>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878F74C6-2388-FA4D-B3DD-17A35AE9A75D}" type="datetime1">
              <a:rPr lang="en-US" smtClean="0"/>
              <a:t>11/27/18</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432</a:t>
            </a:fld>
            <a:endParaRPr lang="en-US"/>
          </a:p>
        </p:txBody>
      </p:sp>
    </p:spTree>
    <p:extLst>
      <p:ext uri="{BB962C8B-B14F-4D97-AF65-F5344CB8AC3E}">
        <p14:creationId xmlns:p14="http://schemas.microsoft.com/office/powerpoint/2010/main" val="138768660"/>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br>
              <a:rPr lang="en-US" sz="1350" i="1">
                <a:sym typeface="Symbol" panose="05050102010706020507" pitchFamily="18" charset="2"/>
              </a:rPr>
            </a:b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84831180"/>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b="0" i="1" smtClean="0">
                                  <a:latin typeface="Cambria Math" panose="02040503050406030204" pitchFamily="18"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D2B1A03-817C-3C45-AD5C-97A88796914C}" type="datetime1">
              <a:rPr lang="en-US" smtClean="0"/>
              <a:t>11/27/18</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433</a:t>
            </a:fld>
            <a:endParaRPr lang="en-US"/>
          </a:p>
        </p:txBody>
      </p:sp>
    </p:spTree>
    <p:extLst>
      <p:ext uri="{BB962C8B-B14F-4D97-AF65-F5344CB8AC3E}">
        <p14:creationId xmlns:p14="http://schemas.microsoft.com/office/powerpoint/2010/main" val="117627978"/>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4724400" y="1676400"/>
            <a:ext cx="4366260" cy="3359149"/>
          </a:xfrm>
        </p:spPr>
        <p:txBody>
          <a:bodyPr>
            <a:noAutofit/>
          </a:bodyPr>
          <a:lstStyle/>
          <a:p>
            <a:pPr marL="0" indent="0">
              <a:buNone/>
            </a:pPr>
            <a:r>
              <a:rPr lang="en-US" sz="1600"/>
              <a:t>We have:</a:t>
            </a:r>
          </a:p>
          <a:p>
            <a:pPr marL="173038" lvl="1" indent="0">
              <a:buNone/>
            </a:pPr>
            <a:r>
              <a:rPr lang="en-US" sz="1600" i="1">
                <a:sym typeface="Symbol" panose="05050102010706020507" pitchFamily="18" charset="2"/>
              </a:rPr>
              <a:t></a:t>
            </a:r>
            <a:r>
              <a:rPr lang="en-US" sz="1600" baseline="-25000">
                <a:sym typeface="Symbol" panose="05050102010706020507" pitchFamily="18" charset="2"/>
              </a:rPr>
              <a:t>cells</a:t>
            </a:r>
            <a:r>
              <a:rPr lang="en-US" sz="1600">
                <a:sym typeface="Symbol" panose="05050102010706020507" pitchFamily="18" charset="2"/>
              </a:rPr>
              <a:t> is satisfied by, and only by, a properly encoded tableau.</a:t>
            </a:r>
          </a:p>
          <a:p>
            <a:pPr marL="173038" lvl="1" indent="0">
              <a:buNone/>
            </a:pPr>
            <a:r>
              <a:rPr lang="en-US" sz="1600" i="1">
                <a:sym typeface="Symbol" panose="05050102010706020507" pitchFamily="18" charset="2"/>
              </a:rPr>
              <a:t></a:t>
            </a:r>
            <a:r>
              <a:rPr lang="en-US" sz="1600" baseline="-25000">
                <a:sym typeface="Symbol" panose="05050102010706020507" pitchFamily="18" charset="2"/>
              </a:rPr>
              <a:t>start</a:t>
            </a:r>
            <a:r>
              <a:rPr lang="en-US" sz="1600">
                <a:sym typeface="Symbol" panose="05050102010706020507" pitchFamily="18" charset="2"/>
              </a:rPr>
              <a:t> is satisfied by, and only by, a tableau with the starting configuration of </a:t>
            </a:r>
            <a:r>
              <a:rPr lang="en-US" sz="1600" i="1">
                <a:sym typeface="Symbol" panose="05050102010706020507" pitchFamily="18" charset="2"/>
              </a:rPr>
              <a:t>M</a:t>
            </a:r>
            <a:r>
              <a:rPr lang="en-US" sz="1600">
                <a:sym typeface="Symbol" panose="05050102010706020507" pitchFamily="18" charset="2"/>
              </a:rPr>
              <a:t> on </a:t>
            </a:r>
            <a:r>
              <a:rPr lang="en-US" sz="1600" i="1">
                <a:sym typeface="Symbol" panose="05050102010706020507" pitchFamily="18" charset="2"/>
              </a:rPr>
              <a:t>w</a:t>
            </a:r>
            <a:r>
              <a:rPr lang="en-US" sz="1600">
                <a:sym typeface="Symbol" panose="05050102010706020507" pitchFamily="18" charset="2"/>
              </a:rPr>
              <a:t> encoded as its first row.</a:t>
            </a:r>
          </a:p>
          <a:p>
            <a:pPr marL="173038" lvl="1" indent="0">
              <a:buNone/>
            </a:pPr>
            <a:r>
              <a:rPr lang="en-US" sz="1600" i="1">
                <a:sym typeface="Symbol" panose="05050102010706020507" pitchFamily="18" charset="2"/>
              </a:rPr>
              <a:t></a:t>
            </a:r>
            <a:r>
              <a:rPr lang="en-US" sz="1600" baseline="-25000">
                <a:sym typeface="Symbol" panose="05050102010706020507" pitchFamily="18" charset="2"/>
              </a:rPr>
              <a:t>accept</a:t>
            </a:r>
            <a:r>
              <a:rPr lang="en-US" sz="1600">
                <a:sym typeface="Symbol" panose="05050102010706020507" pitchFamily="18" charset="2"/>
              </a:rPr>
              <a:t> is satisfied by, and only by, a tableau encoding an accepting configuration as one of its rows.</a:t>
            </a:r>
          </a:p>
          <a:p>
            <a:pPr marL="173038" lvl="1" indent="0">
              <a:buNone/>
            </a:pPr>
            <a:r>
              <a:rPr lang="en-US" sz="1600" i="1">
                <a:sym typeface="Symbol" panose="05050102010706020507" pitchFamily="18" charset="2"/>
              </a:rPr>
              <a:t></a:t>
            </a:r>
            <a:r>
              <a:rPr lang="en-US" sz="1600" baseline="-25000">
                <a:sym typeface="Symbol" panose="05050102010706020507" pitchFamily="18" charset="2"/>
              </a:rPr>
              <a:t>move</a:t>
            </a:r>
            <a:r>
              <a:rPr lang="en-US" sz="1600">
                <a:sym typeface="Symbol" panose="05050102010706020507" pitchFamily="18" charset="2"/>
              </a:rPr>
              <a:t> is satisfied by, and only by, a tableau that does not violate the machine’s transition function.</a:t>
            </a:r>
          </a:p>
          <a:p>
            <a:pPr marL="173038" lvl="1" indent="0">
              <a:buNone/>
            </a:pPr>
            <a:r>
              <a:rPr lang="en-US" sz="1600">
                <a:sym typeface="Symbol" panose="05050102010706020507" pitchFamily="18" charset="2"/>
              </a:rPr>
              <a:t>All are created in polynomial time.</a:t>
            </a:r>
          </a:p>
          <a:p>
            <a:pPr marL="0" indent="0">
              <a:buNone/>
            </a:pPr>
            <a:r>
              <a:rPr lang="en-US" sz="1600">
                <a:sym typeface="Symbol" panose="05050102010706020507" pitchFamily="18" charset="2"/>
              </a:rPr>
              <a:t>Then </a:t>
            </a:r>
            <a:r>
              <a:rPr lang="en-US" sz="1600" b="1" i="1">
                <a:sym typeface="Symbol" panose="05050102010706020507" pitchFamily="18" charset="2"/>
              </a:rPr>
              <a:t></a:t>
            </a:r>
            <a:r>
              <a:rPr lang="en-US" sz="1600" b="1" baseline="-25000">
                <a:sym typeface="Symbol" panose="05050102010706020507" pitchFamily="18" charset="2"/>
              </a:rPr>
              <a:t>NDTM</a:t>
            </a:r>
            <a:r>
              <a:rPr lang="en-US" sz="1600" b="1">
                <a:sym typeface="Symbol" panose="05050102010706020507" pitchFamily="18" charset="2"/>
              </a:rPr>
              <a:t> is satisfied by, and only by, a tableau encoding an accepting computation history of </a:t>
            </a:r>
            <a:r>
              <a:rPr lang="en-US" sz="1600" b="1" i="1">
                <a:sym typeface="Symbol" panose="05050102010706020507" pitchFamily="18" charset="2"/>
              </a:rPr>
              <a:t>M</a:t>
            </a:r>
            <a:r>
              <a:rPr lang="en-US" sz="1600" b="1">
                <a:sym typeface="Symbol" panose="05050102010706020507" pitchFamily="18" charset="2"/>
              </a:rPr>
              <a:t> on </a:t>
            </a:r>
            <a:r>
              <a:rPr lang="en-US" sz="1600" b="1" i="1">
                <a:sym typeface="Symbol" panose="05050102010706020507" pitchFamily="18" charset="2"/>
              </a:rPr>
              <a:t>w</a:t>
            </a:r>
            <a:r>
              <a:rPr lang="en-US" sz="1600" b="1">
                <a:sym typeface="Symbol" panose="05050102010706020507" pitchFamily="18" charset="2"/>
              </a:rPr>
              <a:t>, and is created in polynomial time.</a:t>
            </a:r>
            <a:endParaRPr lang="en-US" sz="1600" b="1"/>
          </a:p>
        </p:txBody>
      </p:sp>
      <mc:AlternateContent xmlns:mc="http://schemas.openxmlformats.org/markup-compatibility/2006" xmlns:a14="http://schemas.microsoft.com/office/drawing/2010/main">
        <mc:Choice Requires="a14">
          <p:sp>
            <p:nvSpPr>
              <p:cNvPr id="7" name="Rectangle 6"/>
              <p:cNvSpPr/>
              <p:nvPr/>
            </p:nvSpPr>
            <p:spPr>
              <a:xfrm>
                <a:off x="152400" y="2241551"/>
                <a:ext cx="4534446" cy="370428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eqArr>
                                  <m:eqArrPr>
                                    <m:ctrlPr>
                                      <a:rPr lang="en-US" i="1">
                                        <a:latin typeface="Cambria Math" panose="02040503050406030204" pitchFamily="18"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2241551"/>
                <a:ext cx="4534446" cy="3704284"/>
              </a:xfrm>
              <a:prstGeom prst="rect">
                <a:avLst/>
              </a:prstGeom>
              <a:blipFill rotWithShape="0">
                <a:blip r:embed="rId2"/>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B4063E6D-C9AC-0C45-945E-64E3663D3637}"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D90E1FD5-8788-F846-A31B-26E5EF73593D}" type="slidenum">
              <a:rPr lang="en-US" smtClean="0"/>
              <a:pPr/>
              <a:t>434</a:t>
            </a:fld>
            <a:endParaRPr lang="en-US"/>
          </a:p>
        </p:txBody>
      </p:sp>
    </p:spTree>
    <p:extLst>
      <p:ext uri="{BB962C8B-B14F-4D97-AF65-F5344CB8AC3E}">
        <p14:creationId xmlns:p14="http://schemas.microsoft.com/office/powerpoint/2010/main" val="1288471006"/>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2304777" y="1648395"/>
                <a:ext cx="4534446" cy="41376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2304777" y="1648395"/>
                <a:ext cx="4534446" cy="413768"/>
              </a:xfrm>
              <a:prstGeom prst="rect">
                <a:avLst/>
              </a:prstGeom>
              <a:blipFill rotWithShape="0">
                <a:blip r:embed="rId2"/>
                <a:stretch>
                  <a:fillRect/>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6DFDE7A8-3B99-7743-9035-F186177A56C9}"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D90E1FD5-8788-F846-A31B-26E5EF73593D}" type="slidenum">
              <a:rPr lang="en-US" smtClean="0"/>
              <a:pPr/>
              <a:t>435</a:t>
            </a:fld>
            <a:endParaRPr lang="en-US"/>
          </a:p>
        </p:txBody>
      </p:sp>
    </p:spTree>
    <p:extLst>
      <p:ext uri="{BB962C8B-B14F-4D97-AF65-F5344CB8AC3E}">
        <p14:creationId xmlns:p14="http://schemas.microsoft.com/office/powerpoint/2010/main" val="107101494"/>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We will focus on: </a:t>
            </a:r>
          </a:p>
          <a:p>
            <a:pPr eaLnBrk="1" hangingPunct="1">
              <a:lnSpc>
                <a:spcPct val="90000"/>
              </a:lnSpc>
              <a:buFont typeface="Times" charset="0"/>
              <a:buNone/>
            </a:pPr>
            <a:r>
              <a:rPr lang="en-US" sz="2400" dirty="0">
                <a:ea typeface="MS PGothic" charset="0"/>
              </a:rPr>
              <a:t>		3-SAT</a:t>
            </a:r>
          </a:p>
          <a:p>
            <a:pPr eaLnBrk="1" hangingPunct="1">
              <a:lnSpc>
                <a:spcPct val="90000"/>
              </a:lnSpc>
              <a:buFont typeface="Times" charset="0"/>
              <a:buNone/>
            </a:pPr>
            <a:r>
              <a:rPr lang="en-US" sz="2400" dirty="0">
                <a:ea typeface="MS PGothic" charset="0"/>
              </a:rPr>
              <a:t>		</a:t>
            </a:r>
            <a:r>
              <a:rPr lang="en-US" sz="2400" dirty="0" err="1">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Partition</a:t>
            </a:r>
          </a:p>
          <a:p>
            <a:pPr eaLnBrk="1" hangingPunct="1">
              <a:lnSpc>
                <a:spcPct val="90000"/>
              </a:lnSpc>
              <a:buNone/>
            </a:pPr>
            <a:r>
              <a:rPr lang="en-US" sz="2400" dirty="0">
                <a:ea typeface="MS PGothic" charset="0"/>
              </a:rPr>
              <a:t>		Integer Linear Programming</a:t>
            </a: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Set</a:t>
            </a:r>
          </a:p>
          <a:p>
            <a:pPr eaLnBrk="1" hangingPunct="1">
              <a:lnSpc>
                <a:spcPct val="90000"/>
              </a:lnSpc>
              <a:buFont typeface="Times" charset="0"/>
              <a:buNone/>
            </a:pPr>
            <a:r>
              <a:rPr lang="en-US" sz="2400" dirty="0">
                <a:ea typeface="MS PGothic" charset="0"/>
              </a:rPr>
              <a:t>		K-Color</a:t>
            </a: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2" name="Date Placeholder 1"/>
          <p:cNvSpPr>
            <a:spLocks noGrp="1"/>
          </p:cNvSpPr>
          <p:nvPr>
            <p:ph type="dt" sz="half" idx="10"/>
          </p:nvPr>
        </p:nvSpPr>
        <p:spPr/>
        <p:txBody>
          <a:bodyPr/>
          <a:lstStyle/>
          <a:p>
            <a:fld id="{8F5AAD13-E186-0841-AC44-84A2484A6A45}"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436</a:t>
            </a:fld>
            <a:endParaRPr lang="en-US"/>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 this is like co-RE, </a:t>
            </a:r>
            <a:r>
              <a:rPr lang="en-US" sz="2800" dirty="0" err="1">
                <a:latin typeface="Arial" charset="0"/>
                <a:ea typeface="MS PGothic" charset="0"/>
              </a:rPr>
              <a:t>wrt</a:t>
            </a:r>
            <a:r>
              <a:rPr lang="en-US" sz="2800" dirty="0">
                <a:latin typeface="Arial" charset="0"/>
                <a:ea typeface="MS PGothic" charset="0"/>
              </a:rPr>
              <a:t> RE problems.</a:t>
            </a:r>
          </a:p>
          <a:p>
            <a:pPr eaLnBrk="1" hangingPunct="1">
              <a:lnSpc>
                <a:spcPct val="90000"/>
              </a:lnSpc>
            </a:pPr>
            <a:r>
              <a:rPr lang="en-US" sz="2800" dirty="0">
                <a:latin typeface="Arial" charset="0"/>
                <a:ea typeface="MS PGothic" charset="0"/>
              </a:rPr>
              <a:t>An example is the problem to determine if a Boolean expression is a tautology.</a:t>
            </a:r>
          </a:p>
          <a:p>
            <a:pPr lvl="1" eaLnBrk="1" hangingPunct="1">
              <a:lnSpc>
                <a:spcPct val="90000"/>
              </a:lnSpc>
            </a:pPr>
            <a:r>
              <a:rPr lang="en-US" sz="2400" dirty="0">
                <a:latin typeface="Arial" charset="0"/>
                <a:ea typeface="MS PGothic" charset="0"/>
              </a:rPr>
              <a:t>If the answer to the problem "is B in TAUT ?" is NO, then ¬A is in SAT. </a:t>
            </a:r>
          </a:p>
          <a:p>
            <a:pPr eaLnBrk="1" hangingPunct="1">
              <a:lnSpc>
                <a:spcPct val="90000"/>
              </a:lnSpc>
            </a:pPr>
            <a:r>
              <a:rPr lang="en-US" sz="2800" dirty="0">
                <a:latin typeface="Arial" charset="0"/>
                <a:ea typeface="MS PGothic" charset="0"/>
              </a:rPr>
              <a:t>A more direct example of a co-NP problem is to determine if a Boolean expression is self-contradictory.</a:t>
            </a:r>
          </a:p>
          <a:p>
            <a:pPr lvl="1" eaLnBrk="1" hangingPunct="1">
              <a:lnSpc>
                <a:spcPct val="90000"/>
              </a:lnSpc>
            </a:pPr>
            <a:r>
              <a:rPr lang="en-US" sz="2400" dirty="0">
                <a:latin typeface="Arial" charset="0"/>
                <a:ea typeface="MS PGothic" charset="0"/>
              </a:rPr>
              <a:t>This is the complement of satisfiability.</a:t>
            </a:r>
          </a:p>
          <a:p>
            <a:pPr eaLnBrk="1" hangingPunct="1">
              <a:lnSpc>
                <a:spcPct val="90000"/>
              </a:lnSpc>
            </a:pPr>
            <a:r>
              <a:rPr lang="en-US" sz="2800" dirty="0">
                <a:latin typeface="Arial" charset="0"/>
                <a:ea typeface="MS PGothic" charset="0"/>
              </a:rPr>
              <a:t>Both of the above are co-NP Complete</a:t>
            </a:r>
          </a:p>
        </p:txBody>
      </p:sp>
      <p:sp>
        <p:nvSpPr>
          <p:cNvPr id="2" name="Date Placeholder 1"/>
          <p:cNvSpPr>
            <a:spLocks noGrp="1"/>
          </p:cNvSpPr>
          <p:nvPr>
            <p:ph type="dt" sz="half" idx="10"/>
          </p:nvPr>
        </p:nvSpPr>
        <p:spPr/>
        <p:txBody>
          <a:bodyPr/>
          <a:lstStyle/>
          <a:p>
            <a:fld id="{064AD669-8B76-A940-B484-FCF38967E9F7}"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437</a:t>
            </a:fld>
            <a:endParaRPr lang="en-US"/>
          </a:p>
        </p:txBody>
      </p:sp>
    </p:spTree>
    <p:extLst>
      <p:ext uri="{BB962C8B-B14F-4D97-AF65-F5344CB8AC3E}">
        <p14:creationId xmlns:p14="http://schemas.microsoft.com/office/powerpoint/2010/main" val="1207306579"/>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dirty="0"/>
              <a:t>3-SAT means that each clause has exactly three terms</a:t>
            </a:r>
          </a:p>
          <a:p>
            <a:r>
              <a:rPr lang="en-US" dirty="0"/>
              <a:t>If one term, e.g., (p), expand to (</a:t>
            </a:r>
            <a:r>
              <a:rPr lang="en-US" dirty="0" err="1"/>
              <a:t>p</a:t>
            </a:r>
            <a:r>
              <a:rPr lang="en-US" b="1" dirty="0" err="1">
                <a:latin typeface="Arial" charset="0"/>
                <a:ea typeface="MS PGothic" charset="0"/>
                <a:sym typeface="Symbol" charset="0"/>
              </a:rPr>
              <a:t></a:t>
            </a:r>
            <a:r>
              <a:rPr lang="en-US" dirty="0" err="1"/>
              <a:t>p</a:t>
            </a:r>
            <a:r>
              <a:rPr lang="en-US" b="1" dirty="0" err="1">
                <a:latin typeface="Arial" charset="0"/>
                <a:ea typeface="MS PGothic" charset="0"/>
                <a:sym typeface="Symbol" charset="0"/>
              </a:rPr>
              <a:t></a:t>
            </a:r>
            <a:r>
              <a:rPr lang="en-US" dirty="0" err="1"/>
              <a:t>p</a:t>
            </a:r>
            <a:r>
              <a:rPr lang="en-US" dirty="0"/>
              <a:t>)</a:t>
            </a:r>
          </a:p>
          <a:p>
            <a:r>
              <a:rPr lang="en-US" dirty="0"/>
              <a:t>If two terms, e.g., (</a:t>
            </a:r>
            <a:r>
              <a:rPr lang="en-US" dirty="0" err="1"/>
              <a:t>p</a:t>
            </a:r>
            <a:r>
              <a:rPr lang="en-US" b="1" dirty="0" err="1">
                <a:latin typeface="Arial" charset="0"/>
                <a:ea typeface="MS PGothic" charset="0"/>
                <a:sym typeface="Symbol" charset="0"/>
              </a:rPr>
              <a:t></a:t>
            </a:r>
            <a:r>
              <a:rPr lang="en-US" dirty="0" err="1">
                <a:sym typeface="Symbol" charset="0"/>
              </a:rPr>
              <a:t>q</a:t>
            </a:r>
            <a:r>
              <a:rPr lang="en-US" dirty="0"/>
              <a:t>), expand to (</a:t>
            </a:r>
            <a:r>
              <a:rPr lang="en-US" dirty="0" err="1"/>
              <a:t>p</a:t>
            </a:r>
            <a:r>
              <a:rPr lang="en-US" b="1" dirty="0" err="1">
                <a:latin typeface="Arial" charset="0"/>
                <a:ea typeface="MS PGothic" charset="0"/>
                <a:sym typeface="Symbol" charset="0"/>
              </a:rPr>
              <a:t></a:t>
            </a:r>
            <a:r>
              <a:rPr lang="en-US" dirty="0" err="1"/>
              <a:t>q</a:t>
            </a:r>
            <a:r>
              <a:rPr lang="en-US" b="1" dirty="0" err="1">
                <a:latin typeface="Arial" charset="0"/>
                <a:ea typeface="MS PGothic" charset="0"/>
                <a:sym typeface="Symbol" charset="0"/>
              </a:rPr>
              <a:t></a:t>
            </a:r>
            <a:r>
              <a:rPr lang="en-US" dirty="0" err="1"/>
              <a:t>p</a:t>
            </a:r>
            <a:r>
              <a:rPr lang="en-US" dirty="0"/>
              <a:t>)</a:t>
            </a:r>
          </a:p>
          <a:p>
            <a:r>
              <a:rPr lang="en-US" dirty="0"/>
              <a:t>Any clause with three terms is fine</a:t>
            </a:r>
          </a:p>
          <a:p>
            <a:r>
              <a:rPr lang="en-US" dirty="0"/>
              <a:t>If n &gt; three terms, can reduce to two clauses, one with three terms and one with n-1 terms, e.g., (p1</a:t>
            </a:r>
            <a:r>
              <a:rPr lang="en-US" b="1" dirty="0">
                <a:latin typeface="Arial" charset="0"/>
                <a:ea typeface="MS PGothic" charset="0"/>
                <a:sym typeface="Symbol" charset="0"/>
              </a:rPr>
              <a:t></a:t>
            </a:r>
            <a:r>
              <a:rPr lang="en-US" dirty="0">
                <a:sym typeface="Symbol" charset="0"/>
              </a:rPr>
              <a:t>p2</a:t>
            </a:r>
            <a:r>
              <a:rPr lang="en-US" b="1" dirty="0">
                <a:latin typeface="Arial" charset="0"/>
                <a:ea typeface="MS PGothic" charset="0"/>
                <a:sym typeface="Symbol" charset="0"/>
              </a:rPr>
              <a:t>…</a:t>
            </a:r>
            <a:r>
              <a:rPr lang="en-US" dirty="0" err="1"/>
              <a:t>pn</a:t>
            </a:r>
            <a:r>
              <a:rPr lang="en-US" dirty="0"/>
              <a:t>) to </a:t>
            </a:r>
            <a:br>
              <a:rPr lang="en-US" dirty="0"/>
            </a:br>
            <a:r>
              <a:rPr lang="en-US" dirty="0"/>
              <a:t>(p1</a:t>
            </a:r>
            <a:r>
              <a:rPr lang="en-US" dirty="0">
                <a:latin typeface="Arial" charset="0"/>
                <a:ea typeface="MS PGothic" charset="0"/>
                <a:sym typeface="Symbol" charset="0"/>
              </a:rPr>
              <a:t></a:t>
            </a:r>
            <a:r>
              <a:rPr lang="en-US" dirty="0">
                <a:sym typeface="Symbol" charset="0"/>
              </a:rPr>
              <a:t>p2</a:t>
            </a:r>
            <a:r>
              <a:rPr lang="en-US" dirty="0">
                <a:latin typeface="Arial" charset="0"/>
                <a:ea typeface="MS PGothic" charset="0"/>
                <a:sym typeface="Symbol" charset="0"/>
              </a:rPr>
              <a:t>z) &amp; </a:t>
            </a:r>
            <a:r>
              <a:rPr lang="en-US" dirty="0"/>
              <a:t>(p3</a:t>
            </a:r>
            <a:r>
              <a:rPr lang="en-US" dirty="0">
                <a:latin typeface="Arial" charset="0"/>
                <a:ea typeface="MS PGothic" charset="0"/>
                <a:sym typeface="Symbol" charset="0"/>
              </a:rPr>
              <a:t>…</a:t>
            </a:r>
            <a:r>
              <a:rPr lang="en-US" dirty="0" err="1"/>
              <a:t>pn</a:t>
            </a:r>
            <a:r>
              <a:rPr lang="en-US" dirty="0">
                <a:latin typeface="Arial" charset="0"/>
                <a:ea typeface="MS PGothic" charset="0"/>
                <a:sym typeface="Symbol" charset="0"/>
              </a:rPr>
              <a:t>~z</a:t>
            </a:r>
            <a:r>
              <a:rPr lang="en-US" dirty="0"/>
              <a:t>), where z is a new variable. If n=4, we are done, else apply this approach again with the clause having n-1 terms</a:t>
            </a:r>
          </a:p>
          <a:p>
            <a:endParaRPr lang="en-US" dirty="0"/>
          </a:p>
        </p:txBody>
      </p:sp>
      <p:sp>
        <p:nvSpPr>
          <p:cNvPr id="4" name="Date Placeholder 3"/>
          <p:cNvSpPr>
            <a:spLocks noGrp="1"/>
          </p:cNvSpPr>
          <p:nvPr>
            <p:ph type="dt" sz="half" idx="10"/>
          </p:nvPr>
        </p:nvSpPr>
        <p:spPr/>
        <p:txBody>
          <a:bodyPr/>
          <a:lstStyle/>
          <a:p>
            <a:fld id="{C639AA0B-A1C9-0841-8823-16079310775F}"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438</a:t>
            </a:fld>
            <a:endParaRPr lang="en-US"/>
          </a:p>
        </p:txBody>
      </p:sp>
    </p:spTree>
    <p:extLst>
      <p:ext uri="{BB962C8B-B14F-4D97-AF65-F5344CB8AC3E}">
        <p14:creationId xmlns:p14="http://schemas.microsoft.com/office/powerpoint/2010/main" val="906051527"/>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err="1">
                <a:latin typeface="Arial" charset="0"/>
                <a:ea typeface="MS PGothic" charset="0"/>
              </a:rPr>
              <a:t>SubsetSum</a:t>
            </a:r>
            <a:endParaRPr lang="en-US">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a:latin typeface="Arial" charset="0"/>
                <a:ea typeface="MS PGothic" charset="0"/>
              </a:rPr>
              <a:t>   </a:t>
            </a:r>
            <a:r>
              <a:rPr lang="en-US" sz="2000" b="1">
                <a:latin typeface="Arial" charset="0"/>
                <a:ea typeface="MS PGothic" charset="0"/>
              </a:rPr>
              <a:t>S = {s</a:t>
            </a:r>
            <a:r>
              <a:rPr lang="en-US" sz="2000" b="1" baseline="-25000">
                <a:latin typeface="Arial" charset="0"/>
                <a:ea typeface="MS PGothic" charset="0"/>
              </a:rPr>
              <a:t>1</a:t>
            </a:r>
            <a:r>
              <a:rPr lang="en-US" sz="2000" b="1">
                <a:latin typeface="Arial" charset="0"/>
                <a:ea typeface="MS PGothic" charset="0"/>
              </a:rPr>
              <a:t>, s</a:t>
            </a:r>
            <a:r>
              <a:rPr lang="en-US" sz="2000" b="1" baseline="-25000">
                <a:latin typeface="Arial" charset="0"/>
                <a:ea typeface="MS PGothic" charset="0"/>
              </a:rPr>
              <a:t>2</a:t>
            </a:r>
            <a:r>
              <a:rPr lang="en-US" sz="2000" b="1">
                <a:latin typeface="Arial" charset="0"/>
                <a:ea typeface="MS PGothic" charset="0"/>
              </a:rPr>
              <a:t>, …, s</a:t>
            </a:r>
            <a:r>
              <a:rPr lang="en-US" sz="2000" b="1" baseline="-25000">
                <a:latin typeface="Arial" charset="0"/>
                <a:ea typeface="MS PGothic" charset="0"/>
              </a:rPr>
              <a:t>n</a:t>
            </a:r>
            <a:r>
              <a:rPr lang="en-US" sz="2000" b="1">
                <a:latin typeface="Arial" charset="0"/>
                <a:ea typeface="MS PGothic" charset="0"/>
              </a:rPr>
              <a:t>} </a:t>
            </a:r>
          </a:p>
          <a:p>
            <a:pPr lvl="2" eaLnBrk="1" hangingPunct="1">
              <a:lnSpc>
                <a:spcPct val="90000"/>
              </a:lnSpc>
              <a:buFont typeface="Times" charset="0"/>
              <a:buNone/>
            </a:pPr>
            <a:r>
              <a:rPr lang="en-US" sz="2000" b="1">
                <a:latin typeface="Arial" charset="0"/>
                <a:ea typeface="MS PGothic" charset="0"/>
              </a:rPr>
              <a:t>		set of positive integers</a:t>
            </a:r>
          </a:p>
          <a:p>
            <a:pPr lvl="2" eaLnBrk="1" hangingPunct="1">
              <a:lnSpc>
                <a:spcPct val="90000"/>
              </a:lnSpc>
              <a:buFont typeface="Times" charset="0"/>
              <a:buNone/>
            </a:pPr>
            <a:r>
              <a:rPr lang="en-US" sz="2000" b="1">
                <a:latin typeface="Arial" charset="0"/>
                <a:ea typeface="MS PGothic" charset="0"/>
              </a:rPr>
              <a:t>			and an integer B.</a:t>
            </a:r>
          </a:p>
          <a:p>
            <a:pPr lvl="2" eaLnBrk="1" hangingPunct="1">
              <a:lnSpc>
                <a:spcPct val="90000"/>
              </a:lnSpc>
              <a:buFont typeface="Times" charset="0"/>
              <a:buNone/>
            </a:pPr>
            <a:endParaRPr lang="en-US" sz="2000" b="1">
              <a:latin typeface="Arial" charset="0"/>
              <a:ea typeface="MS PGothic" charset="0"/>
            </a:endParaRPr>
          </a:p>
          <a:p>
            <a:pPr lvl="2" eaLnBrk="1" hangingPunct="1">
              <a:lnSpc>
                <a:spcPct val="90000"/>
              </a:lnSpc>
              <a:buFont typeface="Times" charset="0"/>
              <a:buNone/>
            </a:pPr>
            <a:r>
              <a:rPr lang="en-US" sz="2000" b="1">
                <a:latin typeface="Arial" charset="0"/>
                <a:ea typeface="MS PGothic" charset="0"/>
              </a:rPr>
              <a:t>Question: Does S have a subset whose 		     values sum to B?</a:t>
            </a:r>
          </a:p>
          <a:p>
            <a:pPr eaLnBrk="1" hangingPunct="1">
              <a:lnSpc>
                <a:spcPct val="90000"/>
              </a:lnSpc>
              <a:buFont typeface="Times" charset="0"/>
              <a:buNone/>
            </a:pPr>
            <a:r>
              <a:rPr lang="en-US" sz="2800" b="1">
                <a:latin typeface="Arial" charset="0"/>
                <a:ea typeface="MS PGothic" charset="0"/>
              </a:rPr>
              <a:t>	</a:t>
            </a:r>
            <a:r>
              <a:rPr lang="en-US" sz="2000" b="1">
                <a:latin typeface="Arial" charset="0"/>
                <a:ea typeface="MS PGothic" charset="0"/>
              </a:rPr>
              <a:t>No one knows of a polynomial algorithm.</a:t>
            </a: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{No one has proven there isn</a:t>
            </a:r>
            <a:r>
              <a:rPr lang="ja-JP" altLang="en-US" sz="2000" b="1">
                <a:latin typeface="Arial" charset="0"/>
                <a:ea typeface="MS PGothic" charset="0"/>
              </a:rPr>
              <a:t>’</a:t>
            </a:r>
            <a:r>
              <a:rPr lang="en-US" altLang="ja-JP" sz="2000" b="1">
                <a:latin typeface="Arial" charset="0"/>
                <a:ea typeface="MS PGothic" charset="0"/>
              </a:rPr>
              <a:t>t one, either!!}</a:t>
            </a:r>
            <a:endParaRPr lang="en-US" sz="2000">
              <a:latin typeface="Arial" charset="0"/>
              <a:ea typeface="MS PGothic" charset="0"/>
            </a:endParaRPr>
          </a:p>
        </p:txBody>
      </p:sp>
      <p:sp>
        <p:nvSpPr>
          <p:cNvPr id="2" name="Date Placeholder 1"/>
          <p:cNvSpPr>
            <a:spLocks noGrp="1"/>
          </p:cNvSpPr>
          <p:nvPr>
            <p:ph type="dt" sz="half" idx="10"/>
          </p:nvPr>
        </p:nvSpPr>
        <p:spPr/>
        <p:txBody>
          <a:bodyPr/>
          <a:lstStyle/>
          <a:p>
            <a:fld id="{C17683B8-A250-7D4D-B2F0-9F701E6267F2}"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439</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2</a:t>
            </a:r>
          </a:p>
        </p:txBody>
      </p:sp>
      <p:sp>
        <p:nvSpPr>
          <p:cNvPr id="49155" name="Rectangle 3"/>
          <p:cNvSpPr>
            <a:spLocks noGrp="1" noChangeArrowheads="1"/>
          </p:cNvSpPr>
          <p:nvPr>
            <p:ph idx="1"/>
          </p:nvPr>
        </p:nvSpPr>
        <p:spPr/>
        <p:txBody>
          <a:bodyPr/>
          <a:lstStyle/>
          <a:p>
            <a:pPr marL="457200" indent="-457200" eaLnBrk="1" hangingPunct="1">
              <a:lnSpc>
                <a:spcPct val="90000"/>
              </a:lnSpc>
              <a:buFont typeface="+mj-lt"/>
              <a:buAutoNum type="arabicPeriod"/>
            </a:pPr>
            <a:endParaRPr lang="en-US" sz="2000" dirty="0">
              <a:ea typeface="MS PGothic" charset="0"/>
              <a:sym typeface="Symbol" charset="0"/>
            </a:endParaRPr>
          </a:p>
          <a:p>
            <a:pPr marL="457200" indent="-457200" eaLnBrk="1" hangingPunct="1">
              <a:lnSpc>
                <a:spcPct val="90000"/>
              </a:lnSpc>
              <a:buFont typeface="+mj-lt"/>
              <a:buAutoNum type="arabicPeriod"/>
            </a:pPr>
            <a:r>
              <a:rPr lang="en-US" sz="2000" dirty="0">
                <a:ea typeface="MS PGothic" charset="0"/>
                <a:sym typeface="Symbol" charset="0"/>
              </a:rPr>
              <a:t>Prove that, for Boolean (T/F) variables P and Q,</a:t>
            </a:r>
            <a:br>
              <a:rPr lang="en-US" sz="2000" dirty="0">
                <a:ea typeface="MS PGothic" charset="0"/>
                <a:sym typeface="Symbol" charset="0"/>
              </a:rPr>
            </a:br>
            <a:r>
              <a:rPr lang="en-US" sz="2000" dirty="0">
                <a:ea typeface="MS PGothic" charset="0"/>
                <a:sym typeface="Symbol" charset="0"/>
              </a:rPr>
              <a:t>((P </a:t>
            </a:r>
            <a:r>
              <a:rPr lang="en-US" sz="2000" dirty="0">
                <a:ea typeface="MS PGothic" charset="0"/>
                <a:sym typeface="Symbol"/>
              </a:rPr>
              <a:t> Q)  Q)  (P  Q) </a:t>
            </a:r>
            <a:br>
              <a:rPr lang="en-US" sz="2000" dirty="0">
                <a:ea typeface="MS PGothic" charset="0"/>
                <a:sym typeface="Symbol"/>
              </a:rPr>
            </a:br>
            <a:r>
              <a:rPr lang="en-US" sz="2000" dirty="0">
                <a:ea typeface="MS PGothic" charset="0"/>
                <a:sym typeface="Symbol"/>
              </a:rPr>
              <a:t> is logical or;</a:t>
            </a:r>
            <a:r>
              <a:rPr lang="en-US" sz="2000" dirty="0">
                <a:ea typeface="MS PGothic" charset="0"/>
                <a:sym typeface="Symbol" charset="0"/>
              </a:rPr>
              <a:t> </a:t>
            </a:r>
            <a:r>
              <a:rPr lang="en-US" sz="2000" dirty="0">
                <a:ea typeface="MS PGothic" charset="0"/>
                <a:sym typeface="Symbol"/>
              </a:rPr>
              <a:t> is logical implication;  is logical equivalence </a:t>
            </a:r>
          </a:p>
          <a:p>
            <a:pPr marL="457200" indent="-457200" eaLnBrk="1" hangingPunct="1">
              <a:lnSpc>
                <a:spcPct val="90000"/>
              </a:lnSpc>
              <a:buFont typeface="+mj-lt"/>
              <a:buAutoNum type="arabicPeriod"/>
            </a:pPr>
            <a:r>
              <a:rPr lang="en-US" sz="2000" dirty="0">
                <a:ea typeface="MS PGothic" charset="0"/>
                <a:sym typeface="Symbol" charset="0"/>
              </a:rPr>
              <a:t>Write a deterministic finite state automaton (DFA) that describes the operations of a vending machine that accepts only nickels, dimes and quarters, plus two command inputs, CANCEL and BUY. If the amount of money received is exactly 50 cents, the BUY leads to an accept state; additional money loops you back to the state associated with receiving that much money. CANCEL assumes the machine returns the money inserted and so goes back to zero cents. Pressing BUY with too little money is equivalent to a CANCEL. Exceeding 50 cents is equivalent to a CANCEL.</a:t>
            </a:r>
            <a:endParaRPr lang="en-US" sz="2000" b="1" dirty="0">
              <a:solidFill>
                <a:srgbClr val="CC3300"/>
              </a:solidFill>
              <a:ea typeface="MS PGothic" charset="0"/>
              <a:sym typeface="Symbol" charset="0"/>
            </a:endParaRPr>
          </a:p>
          <a:p>
            <a:pPr marL="0" indent="0" eaLnBrk="1" hangingPunct="1">
              <a:lnSpc>
                <a:spcPct val="90000"/>
              </a:lnSpc>
              <a:buNone/>
            </a:pPr>
            <a:endParaRPr lang="en-US" sz="2000" b="1" dirty="0">
              <a:solidFill>
                <a:srgbClr val="CC3300"/>
              </a:solidFill>
              <a:ea typeface="MS PGothic" charset="0"/>
              <a:sym typeface="Symbol" charset="0"/>
            </a:endParaRPr>
          </a:p>
          <a:p>
            <a:pPr marL="0" indent="0" eaLnBrk="1" hangingPunct="1">
              <a:lnSpc>
                <a:spcPct val="90000"/>
              </a:lnSpc>
              <a:buNone/>
            </a:pPr>
            <a:r>
              <a:rPr lang="en-US" sz="2000" b="1" dirty="0">
                <a:solidFill>
                  <a:srgbClr val="CC3300"/>
                </a:solidFill>
                <a:ea typeface="MS PGothic" charset="0"/>
                <a:sym typeface="Symbol" charset="0"/>
              </a:rPr>
              <a:t>Due Thursday, August 30 at 1:30PM (use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11/27/18</a:t>
            </a:fld>
            <a:endParaRPr lang="en-US" dirty="0"/>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44</a:t>
            </a:fld>
            <a:endParaRPr lang="en-US"/>
          </a:p>
        </p:txBody>
      </p:sp>
    </p:spTree>
    <p:extLst>
      <p:ext uri="{BB962C8B-B14F-4D97-AF65-F5344CB8AC3E}">
        <p14:creationId xmlns:p14="http://schemas.microsoft.com/office/powerpoint/2010/main" val="38637673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Arial" charset="0"/>
                <a:ea typeface="MS PGothic" charset="0"/>
              </a:rPr>
              <a:t> 3SAT</a:t>
            </a:r>
          </a:p>
          <a:p>
            <a:pPr eaLnBrk="1" hangingPunct="1">
              <a:lnSpc>
                <a:spcPct val="90000"/>
              </a:lnSpc>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3SAT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Times New Roman" charset="0"/>
                <a:ea typeface="MS PGothic" charset="0"/>
                <a:sym typeface="Zapf Dingbats" charset="0"/>
              </a:rPr>
              <a:t>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Tx/>
              <a:buNone/>
            </a:pPr>
            <a:r>
              <a:rPr lang="en-US" sz="2000" b="1" dirty="0">
                <a:latin typeface="Arial" charset="0"/>
                <a:ea typeface="MS PGothic" charset="0"/>
              </a:rPr>
              <a:t>	Theorem. </a:t>
            </a:r>
            <a:r>
              <a:rPr lang="en-US" sz="2000" b="1" dirty="0" err="1">
                <a:latin typeface="Arial" charset="0"/>
                <a:ea typeface="MS PGothic" charset="0"/>
              </a:rPr>
              <a:t>SubsetSum</a:t>
            </a:r>
            <a:r>
              <a:rPr lang="en-US" sz="2000" b="1" dirty="0">
                <a:latin typeface="Arial" charset="0"/>
                <a:ea typeface="MS PGothic" charset="0"/>
              </a:rPr>
              <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a:latin typeface="Arial" charset="0"/>
                <a:ea typeface="MS PGothic" charset="0"/>
                <a:sym typeface="Zapf Dingbats" charset="0"/>
              </a:rPr>
              <a:t>Partition</a:t>
            </a:r>
          </a:p>
          <a:p>
            <a:pPr eaLnBrk="1" hangingPunct="1">
              <a:lnSpc>
                <a:spcPct val="90000"/>
              </a:lnSpc>
              <a:buFontTx/>
              <a:buNone/>
            </a:pPr>
            <a:endParaRPr lang="en-US" sz="2000" b="1" dirty="0">
              <a:latin typeface="Arial" charset="0"/>
              <a:ea typeface="MS PGothic" charset="0"/>
              <a:sym typeface="Zapf Dingbats" charset="0"/>
            </a:endParaRPr>
          </a:p>
          <a:p>
            <a:pPr eaLnBrk="1" hangingPunct="1">
              <a:lnSpc>
                <a:spcPct val="90000"/>
              </a:lnSpc>
              <a:buFontTx/>
              <a:buNone/>
            </a:pPr>
            <a:r>
              <a:rPr lang="en-US" sz="2000" b="1" dirty="0">
                <a:latin typeface="Arial" charset="0"/>
                <a:ea typeface="MS PGothic" charset="0"/>
              </a:rPr>
              <a:t>	Theorem. </a:t>
            </a:r>
            <a:r>
              <a:rPr lang="en-US" sz="2000" b="1" dirty="0">
                <a:latin typeface="Arial" charset="0"/>
                <a:ea typeface="MS PGothic" charset="0"/>
                <a:sym typeface="Zapf Dingbats" charset="0"/>
              </a:rPr>
              <a:t>Partition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buFont typeface="Times" charset="0"/>
              <a:buNone/>
            </a:pPr>
            <a:r>
              <a:rPr lang="en-US" sz="2000" b="1" dirty="0">
                <a:latin typeface="Arial" charset="0"/>
                <a:ea typeface="MS PGothic" charset="0"/>
              </a:rPr>
              <a:t>	Therefore, not only is Satisfiability in NP–Complete, but so is 3SAT, Partition, and </a:t>
            </a:r>
            <a:r>
              <a:rPr lang="en-US" sz="2000" b="1" dirty="0" err="1">
                <a:latin typeface="Arial" charset="0"/>
                <a:ea typeface="MS PGothic" charset="0"/>
              </a:rPr>
              <a:t>SubsetSum</a:t>
            </a:r>
            <a:r>
              <a:rPr lang="en-US" sz="2000" b="1" dirty="0">
                <a:latin typeface="Arial" charset="0"/>
                <a:ea typeface="MS PGothic" charset="0"/>
              </a:rPr>
              <a:t>.</a:t>
            </a:r>
            <a:endParaRPr lang="en-US" sz="24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2" name="Date Placeholder 1"/>
          <p:cNvSpPr>
            <a:spLocks noGrp="1"/>
          </p:cNvSpPr>
          <p:nvPr>
            <p:ph type="dt" sz="half" idx="10"/>
          </p:nvPr>
        </p:nvSpPr>
        <p:spPr/>
        <p:txBody>
          <a:bodyPr/>
          <a:lstStyle/>
          <a:p>
            <a:fld id="{C76B222D-DF46-9845-9B5C-FDDF90637548}"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440</a:t>
            </a:fld>
            <a:endParaRPr lang="en-US"/>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a:latin typeface="Arial" charset="0"/>
                <a:ea typeface="MS PGothic" charset="0"/>
              </a:rPr>
              <a:t>3SAT ≤</a:t>
            </a:r>
            <a:r>
              <a:rPr lang="en-US" baseline="-25000" dirty="0">
                <a:latin typeface="Arial" charset="0"/>
                <a:ea typeface="MS PGothic" charset="0"/>
              </a:rPr>
              <a:t>p</a:t>
            </a:r>
            <a:r>
              <a:rPr lang="en-US" dirty="0">
                <a:latin typeface="Arial" charset="0"/>
                <a:ea typeface="MS PGothic" charset="0"/>
              </a:rPr>
              <a:t> </a:t>
            </a:r>
            <a:r>
              <a:rPr lang="en-US" dirty="0" err="1">
                <a:latin typeface="Arial" charset="0"/>
                <a:ea typeface="MS PGothic" charset="0"/>
              </a:rPr>
              <a:t>SubsetSum</a:t>
            </a:r>
            <a:endParaRPr lang="en-US" dirty="0">
              <a:latin typeface="Arial" charset="0"/>
              <a:ea typeface="MS PGothic" charset="0"/>
            </a:endParaRPr>
          </a:p>
        </p:txBody>
      </p:sp>
      <p:sp>
        <p:nvSpPr>
          <p:cNvPr id="273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EEB34DE-303F-4244-8FD5-DFD7F3F4377F}" type="datetime1">
              <a:rPr lang="en-US" smtClean="0"/>
              <a:t>11/27/18</a:t>
            </a:fld>
            <a:endParaRPr lang="en-US"/>
          </a:p>
        </p:txBody>
      </p:sp>
      <p:sp>
        <p:nvSpPr>
          <p:cNvPr id="273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3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440FB45-ED58-C848-B5D7-86773CEA09F4}" type="slidenum">
              <a:rPr lang="en-US"/>
              <a:pPr/>
              <a:t>441</a:t>
            </a:fld>
            <a:endParaRPr lang="en-US"/>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a:t>
            </a:r>
          </a:p>
        </p:txBody>
      </p:sp>
      <p:graphicFrame>
        <p:nvGraphicFramePr>
          <p:cNvPr id="8" name="Table 7"/>
          <p:cNvGraphicFramePr>
            <a:graphicFrameLocks noGrp="1"/>
          </p:cNvGraphicFramePr>
          <p:nvPr>
            <p:extLst>
              <p:ext uri="{D42A27DB-BD31-4B8C-83A1-F6EECF244321}">
                <p14:modId xmlns:p14="http://schemas.microsoft.com/office/powerpoint/2010/main" val="890332086"/>
              </p:ext>
            </p:extLst>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33489">
                <a:tc>
                  <a:txBody>
                    <a:bodyPr/>
                    <a:lstStyle/>
                    <a:p>
                      <a:pPr algn="ctr"/>
                      <a:endParaRPr lang="en-US" dirty="0"/>
                    </a:p>
                  </a:txBody>
                  <a:tcPr anchor="ctr"/>
                </a:tc>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a:t>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a+~</a:t>
                      </a:r>
                      <a:r>
                        <a:rPr lang="en-US" dirty="0" err="1"/>
                        <a:t>b+c</a:t>
                      </a:r>
                      <a:endParaRPr lang="en-US" dirty="0"/>
                    </a:p>
                  </a:txBody>
                  <a:tcPr anchor="ctr"/>
                </a:tc>
                <a:tc>
                  <a:txBody>
                    <a:bodyPr/>
                    <a:lstStyle/>
                    <a:p>
                      <a:pPr algn="ctr"/>
                      <a:r>
                        <a:rPr lang="en-US" dirty="0"/>
                        <a:t>~</a:t>
                      </a:r>
                      <a:r>
                        <a:rPr lang="en-US" dirty="0" err="1"/>
                        <a:t>a+b</a:t>
                      </a:r>
                      <a:r>
                        <a:rPr lang="en-US" dirty="0"/>
                        <a:t>+~c</a:t>
                      </a:r>
                    </a:p>
                  </a:txBody>
                  <a:tcPr anchor="ctr"/>
                </a:tc>
                <a:extLst>
                  <a:ext uri="{0D108BD9-81ED-4DB2-BD59-A6C34878D82A}">
                    <a16:rowId xmlns:a16="http://schemas.microsoft.com/office/drawing/2014/main" val="10000"/>
                  </a:ext>
                </a:extLst>
              </a:tr>
              <a:tr h="333489">
                <a:tc>
                  <a:txBody>
                    <a:bodyPr/>
                    <a:lstStyle/>
                    <a:p>
                      <a:pPr algn="ctr"/>
                      <a:r>
                        <a:rPr lang="en-US" dirty="0"/>
                        <a:t>a</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333489">
                <a:tc>
                  <a:txBody>
                    <a:bodyPr/>
                    <a:lstStyle/>
                    <a:p>
                      <a:pPr algn="ctr"/>
                      <a:r>
                        <a:rPr lang="en-US" dirty="0"/>
                        <a:t>~a</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2"/>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3"/>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4"/>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5"/>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6"/>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7"/>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8"/>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9"/>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10"/>
                  </a:ext>
                </a:extLst>
              </a:tr>
              <a:tr h="333489">
                <a:tc>
                  <a:txBody>
                    <a:bodyPr/>
                    <a:lstStyle/>
                    <a:p>
                      <a:pPr algn="ctr"/>
                      <a:endParaRPr lang="en-US" dirty="0"/>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3</a:t>
                      </a:r>
                    </a:p>
                  </a:txBody>
                  <a:tcPr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baseline="-25000" dirty="0" err="1">
                <a:latin typeface="Arial" charset="0"/>
                <a:ea typeface="MS PGothic" charset="0"/>
              </a:rPr>
              <a:t>p</a:t>
            </a:r>
            <a:r>
              <a:rPr lang="en-US" dirty="0" err="1">
                <a:latin typeface="Arial" charset="0"/>
                <a:ea typeface="MS PGothic" charset="0"/>
              </a:rPr>
              <a:t>Partition</a:t>
            </a:r>
            <a:r>
              <a:rPr lang="en-US" dirty="0">
                <a:latin typeface="Arial" charset="0"/>
                <a:ea typeface="MS PGothic" charset="0"/>
              </a:rPr>
              <a:t> Details</a:t>
            </a:r>
          </a:p>
        </p:txBody>
      </p:sp>
      <p:sp>
        <p:nvSpPr>
          <p:cNvPr id="274435" name="Content Placeholder 2"/>
          <p:cNvSpPr>
            <a:spLocks noGrp="1"/>
          </p:cNvSpPr>
          <p:nvPr>
            <p:ph idx="1"/>
          </p:nvPr>
        </p:nvSpPr>
        <p:spPr/>
        <p:txBody>
          <a:bodyPr/>
          <a:lstStyle/>
          <a:p>
            <a:r>
              <a:rPr lang="en-US" sz="2800">
                <a:latin typeface="Arial" charset="0"/>
                <a:ea typeface="MS PGothic" charset="0"/>
              </a:rPr>
              <a:t>Partition is polynomial equivalent to </a:t>
            </a:r>
            <a:r>
              <a:rPr lang="en-US" sz="2800" err="1">
                <a:latin typeface="Arial" charset="0"/>
                <a:ea typeface="MS PGothic" charset="0"/>
              </a:rPr>
              <a:t>SubsetSum</a:t>
            </a:r>
            <a:endParaRPr lang="en-US" sz="28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 G be an instance of </a:t>
            </a:r>
            <a:r>
              <a:rPr lang="en-US" sz="2400" err="1">
                <a:latin typeface="Arial" charset="0"/>
                <a:ea typeface="MS PGothic" charset="0"/>
              </a:rPr>
              <a:t>SubsetSum</a:t>
            </a:r>
            <a:r>
              <a:rPr lang="en-US" sz="2400">
                <a:latin typeface="Arial" charset="0"/>
                <a:ea typeface="MS PGothic" charset="0"/>
              </a:rPr>
              <a:t>.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2*Sum(i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a:t>
            </a:r>
            <a:r>
              <a:rPr lang="en-US" altLang="ja-JP" sz="2400" err="1">
                <a:latin typeface="Arial" charset="0"/>
                <a:ea typeface="MS PGothic" charset="0"/>
              </a:rPr>
              <a:t>G,Sum</a:t>
            </a: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Partition. Here we assume that </a:t>
            </a:r>
            <a:br>
              <a:rPr lang="en-US" altLang="ja-JP" sz="2400">
                <a:latin typeface="Arial" charset="0"/>
                <a:ea typeface="MS PGothic" charset="0"/>
              </a:rPr>
            </a:br>
            <a:r>
              <a:rPr lang="en-US" altLang="ja-JP" sz="2400">
                <a:latin typeface="Arial" charset="0"/>
                <a:ea typeface="MS PGothic" charset="0"/>
              </a:rPr>
              <a:t>G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for, if not, the answer is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endParaRPr lang="en-US" altLang="ja-JP" sz="24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be an instance of Partition.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)/2 </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a:t>
            </a:r>
            <a:r>
              <a:rPr lang="en-US" altLang="ja-JP" sz="2400" err="1">
                <a:latin typeface="Arial" charset="0"/>
                <a:ea typeface="MS PGothic" charset="0"/>
              </a:rPr>
              <a:t>SubsetSum</a:t>
            </a:r>
            <a:endParaRPr lang="en-US" sz="240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11/27/18</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442</a:t>
            </a:fld>
            <a:endParaRPr lang="en-US"/>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4435" name="Content Placeholder 2"/>
          <p:cNvSpPr>
            <a:spLocks noGrp="1"/>
          </p:cNvSpPr>
          <p:nvPr>
            <p:ph idx="1"/>
          </p:nvPr>
        </p:nvSpPr>
        <p:spPr/>
        <p:txBody>
          <a:bodyPr/>
          <a:lstStyle/>
          <a:p>
            <a:r>
              <a:rPr lang="en-US" sz="2400" dirty="0">
                <a:latin typeface="Arial" charset="0"/>
                <a:ea typeface="MS PGothic" charset="0"/>
              </a:rPr>
              <a:t>[(15, 17, 27, 11, 4, 12, 33, 5, 6, 21, 2), 57]</a:t>
            </a:r>
          </a:p>
          <a:p>
            <a:r>
              <a:rPr lang="en-US" sz="2400" dirty="0">
                <a:latin typeface="Arial" charset="0"/>
                <a:ea typeface="MS PGothic" charset="0"/>
              </a:rPr>
              <a:t>A solution is 15, 17, 11, 12, 2 </a:t>
            </a:r>
          </a:p>
          <a:p>
            <a:r>
              <a:rPr lang="en-US" sz="2400" dirty="0">
                <a:latin typeface="Arial" charset="0"/>
                <a:ea typeface="MS PGothic" charset="0"/>
              </a:rPr>
              <a:t>Sum of all is 153</a:t>
            </a:r>
          </a:p>
          <a:p>
            <a:r>
              <a:rPr lang="en-US" sz="2400" dirty="0">
                <a:latin typeface="Arial" charset="0"/>
                <a:ea typeface="MS PGothic" charset="0"/>
              </a:rPr>
              <a:t>Mapping to Partition is</a:t>
            </a:r>
          </a:p>
          <a:p>
            <a:pPr lvl="1"/>
            <a:r>
              <a:rPr lang="en-US" sz="2000" dirty="0">
                <a:latin typeface="Arial" charset="0"/>
                <a:ea typeface="MS PGothic" charset="0"/>
              </a:rPr>
              <a:t>(15, 17, 27, 11, 4, 12, 33, 5, 6, 21, 2, 306-57, 153+57)</a:t>
            </a:r>
          </a:p>
          <a:p>
            <a:pPr lvl="1"/>
            <a:r>
              <a:rPr lang="en-US" sz="2000" dirty="0">
                <a:latin typeface="Arial" charset="0"/>
                <a:ea typeface="MS PGothic" charset="0"/>
              </a:rPr>
              <a:t>(15, 17, 27, 11, 4, 12, 33, 5, 6, 21, 2, 249, 210)</a:t>
            </a:r>
          </a:p>
          <a:p>
            <a:pPr lvl="1"/>
            <a:r>
              <a:rPr lang="en-US" sz="2000" dirty="0">
                <a:latin typeface="Arial" charset="0"/>
                <a:ea typeface="MS PGothic" charset="0"/>
              </a:rPr>
              <a:t>(15+17+11+12+2+249) = 306</a:t>
            </a:r>
          </a:p>
          <a:p>
            <a:pPr lvl="1"/>
            <a:r>
              <a:rPr lang="en-US" sz="2000" dirty="0">
                <a:latin typeface="Arial" charset="0"/>
                <a:ea typeface="MS PGothic" charset="0"/>
              </a:rPr>
              <a:t>(27+4+33+5+6+21+210) = 306</a:t>
            </a:r>
          </a:p>
          <a:p>
            <a:r>
              <a:rPr lang="en-US" sz="2800" dirty="0">
                <a:latin typeface="Arial" charset="0"/>
                <a:ea typeface="MS PGothic" charset="0"/>
              </a:rPr>
              <a:t>Going other direction map above to </a:t>
            </a:r>
          </a:p>
          <a:p>
            <a:pPr lvl="1"/>
            <a:r>
              <a:rPr lang="en-US" sz="2000" dirty="0">
                <a:latin typeface="Arial" charset="0"/>
                <a:ea typeface="MS PGothic" charset="0"/>
              </a:rPr>
              <a:t>[(15, 17, 27, 11, 4, 12, 33, 5, 6, 21, 2, 249, 210), 306]</a:t>
            </a:r>
          </a:p>
          <a:p>
            <a:pPr lvl="1"/>
            <a:endParaRPr lang="en-US" dirty="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11/27/18</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443</a:t>
            </a:fld>
            <a:endParaRPr lang="en-US"/>
          </a:p>
        </p:txBody>
      </p:sp>
    </p:spTree>
    <p:extLst>
      <p:ext uri="{BB962C8B-B14F-4D97-AF65-F5344CB8AC3E}">
        <p14:creationId xmlns:p14="http://schemas.microsoft.com/office/powerpoint/2010/main" val="138675881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Integer Linear Programming</a:t>
            </a:r>
          </a:p>
        </p:txBody>
      </p:sp>
      <p:sp>
        <p:nvSpPr>
          <p:cNvPr id="3" name="Content Placeholder 2"/>
          <p:cNvSpPr>
            <a:spLocks noGrp="1"/>
          </p:cNvSpPr>
          <p:nvPr>
            <p:ph idx="1"/>
          </p:nvPr>
        </p:nvSpPr>
        <p:spPr/>
        <p:txBody>
          <a:bodyPr/>
          <a:lstStyle/>
          <a:p>
            <a:r>
              <a:rPr lang="en-US" sz="2400" dirty="0"/>
              <a:t>Show for 0-1 integer linear programming by constraining solution space. Start with an instance of SAT (or 3SAT), assuming variables v1,…, </a:t>
            </a:r>
            <a:r>
              <a:rPr lang="en-US" sz="2400" dirty="0" err="1"/>
              <a:t>vn</a:t>
            </a:r>
            <a:r>
              <a:rPr lang="en-US" sz="2400" dirty="0"/>
              <a:t> and clauses c1,…, cm</a:t>
            </a:r>
          </a:p>
          <a:p>
            <a:r>
              <a:rPr lang="en-US" sz="2400" dirty="0"/>
              <a:t>For each variable vi, have constraint that 0 ≤ vi ≤ 1</a:t>
            </a:r>
          </a:p>
          <a:p>
            <a:r>
              <a:rPr lang="en-US" sz="2400" dirty="0"/>
              <a:t>For each clause we provide a constraint that it must be satisfied (evaluate to at least 1). For example, if clause </a:t>
            </a:r>
            <a:r>
              <a:rPr lang="en-US" sz="2400" dirty="0" err="1"/>
              <a:t>cj</a:t>
            </a:r>
            <a:r>
              <a:rPr lang="en-US" sz="2400" dirty="0"/>
              <a:t> is v2 </a:t>
            </a:r>
            <a:r>
              <a:rPr lang="en-US" sz="2400" dirty="0">
                <a:latin typeface="ＭＳ ゴシック"/>
                <a:ea typeface="ＭＳ ゴシック"/>
                <a:cs typeface="ＭＳ ゴシック"/>
              </a:rPr>
              <a:t>∨</a:t>
            </a:r>
            <a:r>
              <a:rPr lang="en-US" sz="2400" dirty="0"/>
              <a:t> ~v3 </a:t>
            </a:r>
            <a:r>
              <a:rPr lang="en-US" sz="2400" dirty="0">
                <a:latin typeface="ＭＳ ゴシック"/>
                <a:ea typeface="ＭＳ ゴシック"/>
                <a:cs typeface="ＭＳ ゴシック"/>
              </a:rPr>
              <a:t>∨</a:t>
            </a:r>
            <a:r>
              <a:rPr lang="en-US" sz="2400" dirty="0"/>
              <a:t> v5 </a:t>
            </a:r>
            <a:r>
              <a:rPr lang="en-US" sz="2400" dirty="0">
                <a:latin typeface="ＭＳ ゴシック"/>
                <a:ea typeface="ＭＳ ゴシック"/>
                <a:cs typeface="ＭＳ ゴシック"/>
              </a:rPr>
              <a:t>∨</a:t>
            </a:r>
            <a:r>
              <a:rPr lang="en-US" sz="2400" dirty="0"/>
              <a:t> v6 then add the constraint </a:t>
            </a:r>
            <a:br>
              <a:rPr lang="en-US" sz="2400" dirty="0"/>
            </a:br>
            <a:r>
              <a:rPr lang="en-US" sz="2400" dirty="0"/>
              <a:t>v2 </a:t>
            </a:r>
            <a:r>
              <a:rPr lang="en-US" sz="2400" dirty="0">
                <a:latin typeface="ＭＳ ゴシック"/>
                <a:ea typeface="ＭＳ ゴシック"/>
                <a:cs typeface="ＭＳ ゴシック"/>
              </a:rPr>
              <a:t>+</a:t>
            </a:r>
            <a:r>
              <a:rPr lang="en-US" sz="2400" dirty="0"/>
              <a:t> (1-v3) </a:t>
            </a:r>
            <a:r>
              <a:rPr lang="en-US" sz="2400" dirty="0">
                <a:latin typeface="ＭＳ ゴシック"/>
                <a:ea typeface="ＭＳ ゴシック"/>
                <a:cs typeface="ＭＳ ゴシック"/>
              </a:rPr>
              <a:t>+</a:t>
            </a:r>
            <a:r>
              <a:rPr lang="en-US" sz="2400" dirty="0"/>
              <a:t> v5 + v6 ≥ 1</a:t>
            </a:r>
          </a:p>
          <a:p>
            <a:r>
              <a:rPr lang="en-US" sz="2400" dirty="0"/>
              <a:t>A solution to this set of integer linear constraints implies a solution to the instance of SAT and vice versa</a:t>
            </a:r>
          </a:p>
        </p:txBody>
      </p:sp>
      <p:sp>
        <p:nvSpPr>
          <p:cNvPr id="4" name="Date Placeholder 3"/>
          <p:cNvSpPr>
            <a:spLocks noGrp="1"/>
          </p:cNvSpPr>
          <p:nvPr>
            <p:ph type="dt" sz="half" idx="10"/>
          </p:nvPr>
        </p:nvSpPr>
        <p:spPr/>
        <p:txBody>
          <a:bodyPr/>
          <a:lstStyle/>
          <a:p>
            <a:pPr>
              <a:defRPr/>
            </a:pPr>
            <a:fld id="{A16B9FFA-2671-7A44-8A53-F9F028EB05F0}"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444</a:t>
            </a:fld>
            <a:endParaRPr lang="en-US"/>
          </a:p>
        </p:txBody>
      </p:sp>
    </p:spTree>
    <p:extLst>
      <p:ext uri="{BB962C8B-B14F-4D97-AF65-F5344CB8AC3E}">
        <p14:creationId xmlns:p14="http://schemas.microsoft.com/office/powerpoint/2010/main" val="4124788638"/>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11/27/18</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445</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10</a:t>
            </a:r>
          </a:p>
        </p:txBody>
      </p:sp>
      <p:sp>
        <p:nvSpPr>
          <p:cNvPr id="224262" name="Rectangle 3"/>
          <p:cNvSpPr>
            <a:spLocks noGrp="1" noChangeArrowheads="1"/>
          </p:cNvSpPr>
          <p:nvPr>
            <p:ph type="body" idx="1"/>
          </p:nvPr>
        </p:nvSpPr>
        <p:spPr>
          <a:xfrm>
            <a:off x="304800" y="1600200"/>
            <a:ext cx="8610600" cy="4525963"/>
          </a:xfrm>
        </p:spPr>
        <p:txBody>
          <a:bodyPr/>
          <a:lstStyle/>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a:t>(</a:t>
            </a:r>
            <a:r>
              <a:rPr lang="en-US" sz="1800" b="1" dirty="0" err="1"/>
              <a:t>a+d</a:t>
            </a:r>
            <a:r>
              <a:rPr lang="en-US" sz="1800" b="1" dirty="0"/>
              <a:t>)(a+~</a:t>
            </a:r>
            <a:r>
              <a:rPr lang="en-US" sz="1800" b="1" dirty="0" err="1"/>
              <a:t>b+c</a:t>
            </a:r>
            <a:r>
              <a:rPr lang="en-US" sz="1800" b="1" dirty="0"/>
              <a:t>)(b+~d) as a </a:t>
            </a:r>
            <a:r>
              <a:rPr lang="en-US" sz="1800" b="1" dirty="0" err="1"/>
              <a:t>SubsetSum</a:t>
            </a:r>
            <a:r>
              <a:rPr lang="en-US" sz="1800" b="1" dirty="0"/>
              <a:t> problem using the construction discussed in class. Indicate what rows would need to be chosen for a solution.</a:t>
            </a:r>
            <a:endParaRPr lang="en-US" altLang="ja-JP" sz="1800" dirty="0">
              <a:latin typeface="Arial" charset="0"/>
              <a:ea typeface="MS PGothic" charset="0"/>
            </a:endParaRPr>
          </a:p>
          <a:p>
            <a:pPr marL="609600" indent="-609600">
              <a:buFontTx/>
              <a:buAutoNum type="arabicPeriod"/>
            </a:pPr>
            <a:r>
              <a:rPr lang="en-US" sz="1800" b="1" dirty="0">
                <a:latin typeface="Arial" charset="0"/>
                <a:ea typeface="MS PGothic" charset="0"/>
              </a:rPr>
              <a:t>Recast the </a:t>
            </a:r>
            <a:r>
              <a:rPr lang="en-US" sz="1800" b="1" dirty="0" err="1">
                <a:latin typeface="Arial" charset="0"/>
                <a:ea typeface="MS PGothic" charset="0"/>
              </a:rPr>
              <a:t>SubsetSum</a:t>
            </a:r>
            <a:r>
              <a:rPr lang="en-US" sz="1800" b="1" dirty="0">
                <a:latin typeface="Arial" charset="0"/>
                <a:ea typeface="MS PGothic" charset="0"/>
              </a:rPr>
              <a:t> problem {14, 7, 20, 11, 4, 13, 15, 18}, G=43 as a Partition Problem using the construction discussed in class. Indicate what values would need to be chosen to equal 43 for the </a:t>
            </a:r>
            <a:r>
              <a:rPr lang="en-US" sz="1800" b="1" dirty="0" err="1">
                <a:latin typeface="Arial" charset="0"/>
                <a:ea typeface="MS PGothic" charset="0"/>
              </a:rPr>
              <a:t>SubsetSum</a:t>
            </a:r>
            <a:r>
              <a:rPr lang="en-US" sz="1800" b="1" dirty="0">
                <a:latin typeface="Arial" charset="0"/>
                <a:ea typeface="MS PGothic" charset="0"/>
              </a:rPr>
              <a:t> problem. Indicate the partitions that evenly divide the Partition Problem you posed.</a:t>
            </a:r>
            <a:endParaRPr lang="en-US" sz="1800" dirty="0">
              <a:latin typeface="Arial" charset="0"/>
              <a:ea typeface="MS PGothic" charset="0"/>
            </a:endParaRPr>
          </a:p>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a:t>(</a:t>
            </a:r>
            <a:r>
              <a:rPr lang="en-US" sz="1800" b="1" dirty="0" err="1"/>
              <a:t>a+d</a:t>
            </a:r>
            <a:r>
              <a:rPr lang="en-US" sz="1800" b="1" dirty="0"/>
              <a:t>)(a+~</a:t>
            </a:r>
            <a:r>
              <a:rPr lang="en-US" sz="1800" b="1" dirty="0" err="1"/>
              <a:t>b+c</a:t>
            </a:r>
            <a:r>
              <a:rPr lang="en-US" sz="1800" b="1" dirty="0"/>
              <a:t>+~d)(~b+~</a:t>
            </a:r>
            <a:r>
              <a:rPr lang="en-US" sz="1800" b="1" dirty="0" err="1"/>
              <a:t>c+d</a:t>
            </a:r>
            <a:r>
              <a:rPr lang="en-US" sz="1800" b="1" dirty="0"/>
              <a:t>) as a 0,1-Integer Linear Programming problem using the construction discussed in class. Indicate what binary (0,1) values of a, b, c and d gives rise to a solution to the Integer Linear Programming problem you posed.</a:t>
            </a:r>
            <a:endParaRPr lang="en-US" sz="2000" b="1" dirty="0">
              <a:solidFill>
                <a:srgbClr val="CC3300"/>
              </a:solidFill>
              <a:ea typeface="ＭＳ Ｐゴシック" charset="0"/>
              <a:cs typeface="ＭＳ Ｐゴシック" charset="0"/>
            </a:endParaRPr>
          </a:p>
          <a:p>
            <a:pPr marL="57150" indent="0">
              <a:buNone/>
            </a:pPr>
            <a:r>
              <a:rPr lang="en-US" sz="2000" b="1" dirty="0">
                <a:solidFill>
                  <a:srgbClr val="CC3300"/>
                </a:solidFill>
                <a:ea typeface="ＭＳ Ｐゴシック" charset="0"/>
                <a:cs typeface="ＭＳ Ｐゴシック" charset="0"/>
              </a:rPr>
              <a:t>Due:  November 29 at 11:59</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354143531"/>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4" name="Date Placeholder 3"/>
          <p:cNvSpPr>
            <a:spLocks noGrp="1"/>
          </p:cNvSpPr>
          <p:nvPr>
            <p:ph type="dt" sz="half" idx="10"/>
          </p:nvPr>
        </p:nvSpPr>
        <p:spPr/>
        <p:txBody>
          <a:bodyPr/>
          <a:lstStyle/>
          <a:p>
            <a:pPr>
              <a:defRPr/>
            </a:pPr>
            <a:fld id="{8E4570A6-22D1-1847-8AD4-60FDC16D1F0F}"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446</a:t>
            </a:fld>
            <a:endParaRPr lang="en-US">
              <a:solidFill>
                <a:srgbClr val="000000"/>
              </a:solidFill>
            </a:endParaRPr>
          </a:p>
        </p:txBody>
      </p:sp>
    </p:spTree>
    <p:extLst>
      <p:ext uri="{BB962C8B-B14F-4D97-AF65-F5344CB8AC3E}">
        <p14:creationId xmlns:p14="http://schemas.microsoft.com/office/powerpoint/2010/main" val="130936903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6B6CCF43-E4D3-DE47-B301-98C3670F4066}"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6384900"/>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sp>
        <p:nvSpPr>
          <p:cNvPr id="4" name="Date Placeholder 3"/>
          <p:cNvSpPr>
            <a:spLocks noGrp="1"/>
          </p:cNvSpPr>
          <p:nvPr>
            <p:ph type="dt" sz="half" idx="10"/>
          </p:nvPr>
        </p:nvSpPr>
        <p:spPr/>
        <p:txBody>
          <a:bodyPr/>
          <a:lstStyle/>
          <a:p>
            <a:pPr>
              <a:defRPr/>
            </a:pPr>
            <a:fld id="{A1F736F2-8668-334C-8846-44B0824600AB}"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448</a:t>
            </a:fld>
            <a:endParaRPr lang="en-US">
              <a:solidFill>
                <a:srgbClr val="000000"/>
              </a:solidFill>
            </a:endParaRP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Tree>
    <p:extLst>
      <p:ext uri="{BB962C8B-B14F-4D97-AF65-F5344CB8AC3E}">
        <p14:creationId xmlns:p14="http://schemas.microsoft.com/office/powerpoint/2010/main" val="130050766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sp>
        <p:nvSpPr>
          <p:cNvPr id="4" name="Date Placeholder 3"/>
          <p:cNvSpPr>
            <a:spLocks noGrp="1"/>
          </p:cNvSpPr>
          <p:nvPr>
            <p:ph type="dt" sz="half" idx="10"/>
          </p:nvPr>
        </p:nvSpPr>
        <p:spPr/>
        <p:txBody>
          <a:bodyPr/>
          <a:lstStyle/>
          <a:p>
            <a:pPr>
              <a:defRPr/>
            </a:pPr>
            <a:fld id="{389E2B75-A5D5-E04C-8F56-D05D86DA7E3B}"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449</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429628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r>
              <a:rPr lang="en-US" sz="6000" dirty="0">
                <a:latin typeface="Arial" charset="0"/>
                <a:ea typeface="MS PGothic" charset="0"/>
              </a:rPr>
              <a:t>Computability and Complexity</a:t>
            </a:r>
          </a:p>
        </p:txBody>
      </p:sp>
      <p:sp>
        <p:nvSpPr>
          <p:cNvPr id="50179" name="Rectangle 3"/>
          <p:cNvSpPr>
            <a:spLocks noGrp="1" noChangeArrowheads="1"/>
          </p:cNvSpPr>
          <p:nvPr>
            <p:ph type="subTitle" idx="1"/>
          </p:nvPr>
        </p:nvSpPr>
        <p:spPr/>
        <p:txBody>
          <a:bodyPr/>
          <a:lstStyle/>
          <a:p>
            <a:pPr eaLnBrk="1" hangingPunct="1"/>
            <a:r>
              <a:rPr lang="en-US" sz="2800" dirty="0">
                <a:solidFill>
                  <a:srgbClr val="CC3300"/>
                </a:solidFill>
                <a:latin typeface="Arial" charset="0"/>
                <a:ea typeface="MS PGothic" charset="0"/>
              </a:rPr>
              <a:t>The study of what can/cannot be done via purely mechanical means; and</a:t>
            </a:r>
          </a:p>
          <a:p>
            <a:pPr eaLnBrk="1" hangingPunct="1"/>
            <a:r>
              <a:rPr lang="en-US" sz="2800" dirty="0">
                <a:solidFill>
                  <a:srgbClr val="CC3300"/>
                </a:solidFill>
                <a:latin typeface="Arial" charset="0"/>
                <a:ea typeface="MS PGothic" charset="0"/>
              </a:rPr>
              <a:t>The study of really hard but computable problems</a:t>
            </a:r>
          </a:p>
        </p:txBody>
      </p:sp>
      <p:sp>
        <p:nvSpPr>
          <p:cNvPr id="2" name="TextBox 1">
            <a:extLst>
              <a:ext uri="{FF2B5EF4-FFF2-40B4-BE49-F238E27FC236}">
                <a16:creationId xmlns:a16="http://schemas.microsoft.com/office/drawing/2014/main" id="{2BF88EA6-DCB6-8D47-8EE0-94BE136143EE}"/>
              </a:ext>
            </a:extLst>
          </p:cNvPr>
          <p:cNvSpPr txBox="1"/>
          <p:nvPr/>
        </p:nvSpPr>
        <p:spPr>
          <a:xfrm>
            <a:off x="8181474" y="-2069432"/>
            <a:ext cx="184731" cy="369332"/>
          </a:xfrm>
          <a:prstGeom prst="rect">
            <a:avLst/>
          </a:prstGeom>
          <a:noFill/>
        </p:spPr>
        <p:txBody>
          <a:bodyPr wrap="none" rtlCol="0">
            <a:spAutoFit/>
          </a:bodyPr>
          <a:lstStyle/>
          <a:p>
            <a:endParaRPr lang="en-US" dirty="0"/>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4" name="Date Placeholder 3"/>
          <p:cNvSpPr>
            <a:spLocks noGrp="1"/>
          </p:cNvSpPr>
          <p:nvPr>
            <p:ph type="dt" sz="half" idx="10"/>
          </p:nvPr>
        </p:nvSpPr>
        <p:spPr/>
        <p:txBody>
          <a:bodyPr/>
          <a:lstStyle/>
          <a:p>
            <a:pPr>
              <a:defRPr/>
            </a:pPr>
            <a:fld id="{D29120BE-4C07-E54D-A430-B636E956174D}"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450</a:t>
            </a:fld>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7620000" cy="4657937"/>
          </a:xfrm>
          <a:prstGeom prst="rect">
            <a:avLst/>
          </a:prstGeom>
        </p:spPr>
      </p:pic>
      <p:sp>
        <p:nvSpPr>
          <p:cNvPr id="3" name="TextBox 2">
            <a:extLst>
              <a:ext uri="{FF2B5EF4-FFF2-40B4-BE49-F238E27FC236}">
                <a16:creationId xmlns:a16="http://schemas.microsoft.com/office/drawing/2014/main" id="{44A7EF71-1D54-7C4B-A258-AB243770B4A8}"/>
              </a:ext>
            </a:extLst>
          </p:cNvPr>
          <p:cNvSpPr txBox="1"/>
          <p:nvPr/>
        </p:nvSpPr>
        <p:spPr>
          <a:xfrm>
            <a:off x="685800" y="5842068"/>
            <a:ext cx="6096000" cy="369332"/>
          </a:xfrm>
          <a:prstGeom prst="rect">
            <a:avLst/>
          </a:prstGeom>
          <a:noFill/>
        </p:spPr>
        <p:txBody>
          <a:bodyPr wrap="square" rtlCol="0">
            <a:spAutoFit/>
          </a:bodyPr>
          <a:lstStyle/>
          <a:p>
            <a:r>
              <a:rPr lang="en-US" dirty="0"/>
              <a:t>Choose a cover that involves n (2) +2m (6) nodes</a:t>
            </a:r>
          </a:p>
        </p:txBody>
      </p:sp>
    </p:spTree>
    <p:extLst>
      <p:ext uri="{BB962C8B-B14F-4D97-AF65-F5344CB8AC3E}">
        <p14:creationId xmlns:p14="http://schemas.microsoft.com/office/powerpoint/2010/main" val="1257987389"/>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or not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2" name="Date Placeholder 1"/>
          <p:cNvSpPr>
            <a:spLocks noGrp="1"/>
          </p:cNvSpPr>
          <p:nvPr>
            <p:ph type="dt" sz="half" idx="10"/>
          </p:nvPr>
        </p:nvSpPr>
        <p:spPr/>
        <p:txBody>
          <a:bodyPr/>
          <a:lstStyle/>
          <a:p>
            <a:fld id="{74ED5BCA-A868-1E40-8476-CC6539CBC431}" type="datetime1">
              <a:rPr lang="en-US" smtClean="0"/>
              <a:t>11/27/18</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451</a:t>
            </a:fld>
            <a:endParaRPr lang="en-US"/>
          </a:p>
        </p:txBody>
      </p:sp>
    </p:spTree>
    <p:extLst>
      <p:ext uri="{BB962C8B-B14F-4D97-AF65-F5344CB8AC3E}">
        <p14:creationId xmlns:p14="http://schemas.microsoft.com/office/powerpoint/2010/main" val="1236289521"/>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452</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141369472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sp>
        <p:nvSpPr>
          <p:cNvPr id="4" name="Date Placeholder 3"/>
          <p:cNvSpPr>
            <a:spLocks noGrp="1"/>
          </p:cNvSpPr>
          <p:nvPr>
            <p:ph type="dt" sz="half" idx="10"/>
          </p:nvPr>
        </p:nvSpPr>
        <p:spPr/>
        <p:txBody>
          <a:bodyPr/>
          <a:lstStyle/>
          <a:p>
            <a:fld id="{0CF6452D-B5FB-3E49-8428-91BF140BD7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453</a:t>
            </a:fld>
            <a:endParaRPr lang="en-US"/>
          </a:p>
        </p:txBody>
      </p:sp>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a:solidFill>
                  <a:srgbClr val="CC3300"/>
                </a:solidFill>
              </a:rPr>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a:t> </a:t>
            </a:r>
            <a:r>
              <a:rPr lang="en-US" sz="2400" b="1">
                <a:solidFill>
                  <a:srgbClr val="CC3300"/>
                </a:solidFill>
              </a:rPr>
              <a:t>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122246"/>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454</a:t>
            </a:fld>
            <a:endParaRPr lang="en-US">
              <a:solidFill>
                <a:srgbClr val="000000"/>
              </a:solidFill>
            </a:endParaRPr>
          </a:p>
        </p:txBody>
      </p:sp>
    </p:spTree>
    <p:extLst>
      <p:ext uri="{BB962C8B-B14F-4D97-AF65-F5344CB8AC3E}">
        <p14:creationId xmlns:p14="http://schemas.microsoft.com/office/powerpoint/2010/main" val="1017542208"/>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4" name="Date Placeholder 3"/>
          <p:cNvSpPr>
            <a:spLocks noGrp="1"/>
          </p:cNvSpPr>
          <p:nvPr>
            <p:ph type="dt" sz="half" idx="10"/>
          </p:nvPr>
        </p:nvSpPr>
        <p:spPr/>
        <p:txBody>
          <a:bodyPr/>
          <a:lstStyle/>
          <a:p>
            <a:fld id="{6C5EA9AC-5C6C-3B4E-A79F-F2D2D90511EE}"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61C0DFDA-2135-D64E-918D-40C809DE5D01}" type="slidenum">
              <a:rPr lang="en-US" smtClean="0"/>
              <a:pPr/>
              <a:t>455</a:t>
            </a:fld>
            <a:endParaRPr lang="en-US"/>
          </a:p>
        </p:txBody>
      </p:sp>
    </p:spTree>
    <p:extLst>
      <p:ext uri="{BB962C8B-B14F-4D97-AF65-F5344CB8AC3E}">
        <p14:creationId xmlns:p14="http://schemas.microsoft.com/office/powerpoint/2010/main" val="1485562691"/>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sp>
        <p:nvSpPr>
          <p:cNvPr id="4" name="Date Placeholder 3"/>
          <p:cNvSpPr>
            <a:spLocks noGrp="1"/>
          </p:cNvSpPr>
          <p:nvPr>
            <p:ph type="dt" sz="half" idx="10"/>
          </p:nvPr>
        </p:nvSpPr>
        <p:spPr/>
        <p:txBody>
          <a:bodyPr/>
          <a:lstStyle/>
          <a:p>
            <a:pPr>
              <a:defRPr/>
            </a:pPr>
            <a:fld id="{E57E369B-C171-FD4E-99E4-C1427E6AC83E}"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456</a:t>
            </a:fld>
            <a:endParaRPr lang="en-US">
              <a:solidFill>
                <a:srgbClr val="000000"/>
              </a:solidFill>
            </a:endParaRP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a:t>T</a:t>
              </a:r>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a:t>B</a:t>
              </a:r>
            </a:p>
          </p:txBody>
        </p:sp>
      </p:grpSp>
    </p:spTree>
    <p:extLst>
      <p:ext uri="{BB962C8B-B14F-4D97-AF65-F5344CB8AC3E}">
        <p14:creationId xmlns:p14="http://schemas.microsoft.com/office/powerpoint/2010/main" val="141960879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Super + Variables Gadget</a:t>
            </a:r>
          </a:p>
        </p:txBody>
      </p:sp>
      <p:sp>
        <p:nvSpPr>
          <p:cNvPr id="4" name="Date Placeholder 3"/>
          <p:cNvSpPr>
            <a:spLocks noGrp="1"/>
          </p:cNvSpPr>
          <p:nvPr>
            <p:ph type="dt" sz="half" idx="10"/>
          </p:nvPr>
        </p:nvSpPr>
        <p:spPr/>
        <p:txBody>
          <a:bodyPr/>
          <a:lstStyle/>
          <a:p>
            <a:pPr>
              <a:defRPr/>
            </a:pPr>
            <a:fld id="{31856F0E-2AE5-FF43-A6DF-1322948B96B7}"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457</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Tree>
    <p:extLst>
      <p:ext uri="{BB962C8B-B14F-4D97-AF65-F5344CB8AC3E}">
        <p14:creationId xmlns:p14="http://schemas.microsoft.com/office/powerpoint/2010/main" val="82169939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Clause Gadget</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458</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Tree>
    <p:extLst>
      <p:ext uri="{BB962C8B-B14F-4D97-AF65-F5344CB8AC3E}">
        <p14:creationId xmlns:p14="http://schemas.microsoft.com/office/powerpoint/2010/main" val="198188155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459</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 / B</a:t>
            </a:r>
          </a:p>
        </p:txBody>
      </p:sp>
      <p:sp>
        <p:nvSpPr>
          <p:cNvPr id="12" name="TextBox 11"/>
          <p:cNvSpPr txBox="1"/>
          <p:nvPr/>
        </p:nvSpPr>
        <p:spPr>
          <a:xfrm>
            <a:off x="2362200" y="3897868"/>
            <a:ext cx="914400" cy="369332"/>
          </a:xfrm>
          <a:prstGeom prst="rect">
            <a:avLst/>
          </a:prstGeom>
          <a:noFill/>
        </p:spPr>
        <p:txBody>
          <a:bodyPr wrap="square" rtlCol="0">
            <a:spAutoFit/>
          </a:bodyPr>
          <a:lstStyle/>
          <a:p>
            <a:r>
              <a:rPr lang="en-US" dirty="0"/>
              <a:t>B </a:t>
            </a:r>
            <a:r>
              <a:rPr lang="en-US"/>
              <a:t>/ T</a:t>
            </a:r>
            <a:endParaRPr lang="en-US" dirty="0"/>
          </a:p>
        </p:txBody>
      </p:sp>
      <p:sp>
        <p:nvSpPr>
          <p:cNvPr id="13" name="TextBox 12"/>
          <p:cNvSpPr txBox="1"/>
          <p:nvPr/>
        </p:nvSpPr>
        <p:spPr>
          <a:xfrm>
            <a:off x="2438400" y="1981200"/>
            <a:ext cx="1752600" cy="369332"/>
          </a:xfrm>
          <a:prstGeom prst="rect">
            <a:avLst/>
          </a:prstGeom>
          <a:noFill/>
        </p:spPr>
        <p:txBody>
          <a:bodyPr wrap="square" rtlCol="0">
            <a:spAutoFit/>
          </a:bodyPr>
          <a:lstStyle/>
          <a:p>
            <a:r>
              <a:rPr lang="en-US" dirty="0"/>
              <a:t>F but not legal</a:t>
            </a:r>
          </a:p>
        </p:txBody>
      </p:sp>
    </p:spTree>
    <p:extLst>
      <p:ext uri="{BB962C8B-B14F-4D97-AF65-F5344CB8AC3E}">
        <p14:creationId xmlns:p14="http://schemas.microsoft.com/office/powerpoint/2010/main" val="122794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11/27/18</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46</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46</a:t>
            </a:fld>
            <a:endParaRPr lang="en-US" sz="1400"/>
          </a:p>
        </p:txBody>
      </p:sp>
    </p:spTree>
    <p:extLst>
      <p:ext uri="{BB962C8B-B14F-4D97-AF65-F5344CB8AC3E}">
        <p14:creationId xmlns:p14="http://schemas.microsoft.com/office/powerpoint/2010/main" val="1493765075"/>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460</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Tree>
    <p:extLst>
      <p:ext uri="{BB962C8B-B14F-4D97-AF65-F5344CB8AC3E}">
        <p14:creationId xmlns:p14="http://schemas.microsoft.com/office/powerpoint/2010/main" val="1103696059"/>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461</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2" name="TextBox 11"/>
          <p:cNvSpPr txBox="1"/>
          <p:nvPr/>
        </p:nvSpPr>
        <p:spPr>
          <a:xfrm>
            <a:off x="2362199" y="3897868"/>
            <a:ext cx="702425" cy="369332"/>
          </a:xfrm>
          <a:prstGeom prst="rect">
            <a:avLst/>
          </a:prstGeom>
          <a:noFill/>
        </p:spPr>
        <p:txBody>
          <a:bodyPr wrap="square" rtlCol="0">
            <a:spAutoFit/>
          </a:bodyPr>
          <a:lstStyle/>
          <a:p>
            <a:r>
              <a:rPr lang="en-US" dirty="0"/>
              <a:t>B,T</a:t>
            </a:r>
          </a:p>
        </p:txBody>
      </p:sp>
      <p:sp>
        <p:nvSpPr>
          <p:cNvPr id="13" name="TextBox 12"/>
          <p:cNvSpPr txBox="1"/>
          <p:nvPr/>
        </p:nvSpPr>
        <p:spPr>
          <a:xfrm>
            <a:off x="2421774" y="1981200"/>
            <a:ext cx="702426" cy="369332"/>
          </a:xfrm>
          <a:prstGeom prst="rect">
            <a:avLst/>
          </a:prstGeom>
          <a:noFill/>
        </p:spPr>
        <p:txBody>
          <a:bodyPr wrap="square" rtlCol="0">
            <a:spAutoFit/>
          </a:bodyPr>
          <a:lstStyle/>
          <a:p>
            <a:r>
              <a:rPr lang="en-US" dirty="0"/>
              <a:t>T, B</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1573483023"/>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one of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462</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dirty="0"/>
              <a:t>F/B</a:t>
            </a:r>
          </a:p>
        </p:txBody>
      </p:sp>
    </p:spTree>
    <p:extLst>
      <p:ext uri="{BB962C8B-B14F-4D97-AF65-F5344CB8AC3E}">
        <p14:creationId xmlns:p14="http://schemas.microsoft.com/office/powerpoint/2010/main" val="2113639650"/>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463</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TextBox 13">
            <a:extLst>
              <a:ext uri="{FF2B5EF4-FFF2-40B4-BE49-F238E27FC236}">
                <a16:creationId xmlns:a16="http://schemas.microsoft.com/office/drawing/2014/main" id="{F62A8CA2-DC39-3E43-BCB4-63C0BC38A9C5}"/>
              </a:ext>
            </a:extLst>
          </p:cNvPr>
          <p:cNvSpPr txBox="1"/>
          <p:nvPr/>
        </p:nvSpPr>
        <p:spPr>
          <a:xfrm>
            <a:off x="1143000" y="2062163"/>
            <a:ext cx="457200" cy="381000"/>
          </a:xfrm>
          <a:prstGeom prst="rect">
            <a:avLst/>
          </a:prstGeom>
          <a:noFill/>
        </p:spPr>
        <p:txBody>
          <a:bodyPr wrap="square" rtlCol="0">
            <a:spAutoFit/>
          </a:bodyPr>
          <a:lstStyle/>
          <a:p>
            <a:r>
              <a:rPr lang="en-US" dirty="0"/>
              <a:t>T</a:t>
            </a:r>
          </a:p>
        </p:txBody>
      </p:sp>
      <p:sp>
        <p:nvSpPr>
          <p:cNvPr id="15" name="TextBox 14">
            <a:extLst>
              <a:ext uri="{FF2B5EF4-FFF2-40B4-BE49-F238E27FC236}">
                <a16:creationId xmlns:a16="http://schemas.microsoft.com/office/drawing/2014/main" id="{DED3C0F5-713F-254E-8A77-57EB689700D7}"/>
              </a:ext>
            </a:extLst>
          </p:cNvPr>
          <p:cNvSpPr txBox="1"/>
          <p:nvPr/>
        </p:nvSpPr>
        <p:spPr>
          <a:xfrm>
            <a:off x="1066800" y="3124200"/>
            <a:ext cx="457200" cy="381000"/>
          </a:xfrm>
          <a:prstGeom prst="rect">
            <a:avLst/>
          </a:prstGeom>
          <a:noFill/>
        </p:spPr>
        <p:txBody>
          <a:bodyPr wrap="square" rtlCol="0">
            <a:spAutoFit/>
          </a:bodyPr>
          <a:lstStyle/>
          <a:p>
            <a:r>
              <a:rPr lang="en-US" dirty="0"/>
              <a:t>T</a:t>
            </a:r>
          </a:p>
        </p:txBody>
      </p:sp>
    </p:spTree>
    <p:extLst>
      <p:ext uri="{BB962C8B-B14F-4D97-AF65-F5344CB8AC3E}">
        <p14:creationId xmlns:p14="http://schemas.microsoft.com/office/powerpoint/2010/main" val="1859931913"/>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sp>
        <p:nvSpPr>
          <p:cNvPr id="4" name="Date Placeholder 3"/>
          <p:cNvSpPr>
            <a:spLocks noGrp="1"/>
          </p:cNvSpPr>
          <p:nvPr>
            <p:ph type="dt" sz="half" idx="10"/>
          </p:nvPr>
        </p:nvSpPr>
        <p:spPr/>
        <p:txBody>
          <a:bodyPr/>
          <a:lstStyle/>
          <a:p>
            <a:pPr>
              <a:defRPr/>
            </a:pPr>
            <a:fld id="{BDAFDE3A-303A-2C4C-800C-52F640CCA3E7}"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464</a:t>
            </a:fld>
            <a:endParaRPr lang="en-US">
              <a:solidFill>
                <a:srgbClr val="000000"/>
              </a:solidFill>
            </a:endParaRP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Tree>
    <p:extLst>
      <p:ext uri="{BB962C8B-B14F-4D97-AF65-F5344CB8AC3E}">
        <p14:creationId xmlns:p14="http://schemas.microsoft.com/office/powerpoint/2010/main" val="201192991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A0EC0510-EA30-5641-B29C-F35CA1CEEFF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465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57574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solidFill>
                  <a:srgbClr val="009900"/>
                </a:solidFill>
              </a:rPr>
              <a:t>Processor Scheduling</a:t>
            </a:r>
            <a:br>
              <a:rPr lang="en-US">
                <a:solidFill>
                  <a:srgbClr val="009900"/>
                </a:solidFill>
              </a:rPr>
            </a:br>
            <a:r>
              <a:rPr lang="en-US">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466</a:t>
            </a:fld>
            <a:endParaRPr lang="en-US">
              <a:solidFill>
                <a:srgbClr val="000000"/>
              </a:solidFill>
            </a:endParaRPr>
          </a:p>
        </p:txBody>
      </p:sp>
    </p:spTree>
    <p:extLst>
      <p:ext uri="{BB962C8B-B14F-4D97-AF65-F5344CB8AC3E}">
        <p14:creationId xmlns:p14="http://schemas.microsoft.com/office/powerpoint/2010/main" val="775690521"/>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886788" name="Date Placeholder 3"/>
          <p:cNvSpPr>
            <a:spLocks noGrp="1"/>
          </p:cNvSpPr>
          <p:nvPr>
            <p:ph type="dt" sz="quarter" idx="10"/>
          </p:nvPr>
        </p:nvSpPr>
        <p:spPr>
          <a:noFill/>
        </p:spPr>
        <p:txBody>
          <a:bodyPr/>
          <a:lstStyle/>
          <a:p>
            <a:fld id="{449C7181-B24F-114D-87C3-91D9950EDC4A}"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467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484915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a:t>
            </a:r>
            <a:endParaRPr lang="en-US" sz="2800" b="1">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8B85F969-8B31-8A4F-AF5B-AE32F7483EC6}"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468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326782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BECFB1DD-FFC7-5046-8283-835F548F4988}"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469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141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EFAC78-9CEA-3B45-9AEF-9883B2457CE9}" type="datetime1">
              <a:rPr lang="en-US" smtClean="0"/>
              <a:t>11/27/18</a:t>
            </a:fld>
            <a:endParaRPr lang="en-US"/>
          </a:p>
        </p:txBody>
      </p:sp>
      <p:sp>
        <p:nvSpPr>
          <p:cNvPr id="163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2AADF-5C76-6B4F-A289-8712408264D5}" type="slidenum">
              <a:rPr lang="en-US"/>
              <a:pPr/>
              <a:t>47</a:t>
            </a:fld>
            <a:endParaRPr lang="en-US"/>
          </a:p>
        </p:txBody>
      </p:sp>
      <p:sp>
        <p:nvSpPr>
          <p:cNvPr id="16389"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 Russell and Whitehead</a:t>
            </a:r>
          </a:p>
        </p:txBody>
      </p:sp>
      <p:sp>
        <p:nvSpPr>
          <p:cNvPr id="16390"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Late 1800’</a:t>
            </a:r>
            <a:r>
              <a:rPr lang="en-US" altLang="ja-JP" sz="2400" dirty="0">
                <a:latin typeface="Arial" charset="0"/>
                <a:ea typeface="MS PGothic" charset="0"/>
              </a:rPr>
              <a:t>s to early 1900’s</a:t>
            </a:r>
          </a:p>
          <a:p>
            <a:pPr eaLnBrk="1" hangingPunct="1">
              <a:lnSpc>
                <a:spcPct val="90000"/>
              </a:lnSpc>
            </a:pPr>
            <a:r>
              <a:rPr lang="en-US" sz="2400" dirty="0">
                <a:latin typeface="Arial" charset="0"/>
                <a:ea typeface="MS PGothic" charset="0"/>
              </a:rPr>
              <a:t>Russell and Whitehead: Principia Mathematica</a:t>
            </a:r>
          </a:p>
          <a:p>
            <a:pPr lvl="1" eaLnBrk="1" hangingPunct="1">
              <a:lnSpc>
                <a:spcPct val="90000"/>
              </a:lnSpc>
            </a:pPr>
            <a:r>
              <a:rPr lang="en-US" sz="2000" dirty="0">
                <a:latin typeface="Arial" charset="0"/>
                <a:ea typeface="MS PGothic" charset="0"/>
              </a:rPr>
              <a:t>Developed and catalogued axiomatic schemes</a:t>
            </a:r>
          </a:p>
          <a:p>
            <a:pPr lvl="2" eaLnBrk="1" hangingPunct="1">
              <a:lnSpc>
                <a:spcPct val="90000"/>
              </a:lnSpc>
            </a:pPr>
            <a:r>
              <a:rPr lang="en-US" sz="2000" dirty="0">
                <a:latin typeface="Arial" charset="0"/>
                <a:ea typeface="MS PGothic" charset="0"/>
              </a:rPr>
              <a:t>Axioms plus sound rules of inference</a:t>
            </a:r>
          </a:p>
          <a:p>
            <a:pPr lvl="2" eaLnBrk="1" hangingPunct="1">
              <a:lnSpc>
                <a:spcPct val="90000"/>
              </a:lnSpc>
            </a:pPr>
            <a:r>
              <a:rPr lang="en-US" sz="2000" dirty="0">
                <a:latin typeface="Arial" charset="0"/>
                <a:ea typeface="MS PGothic" charset="0"/>
              </a:rPr>
              <a:t>Much of focus on number theory</a:t>
            </a:r>
            <a:endParaRPr lang="en-US" sz="2000" dirty="0">
              <a:latin typeface="Arial" charset="0"/>
              <a:ea typeface="MS PGothic" charset="0"/>
              <a:sym typeface="Symbol" charset="0"/>
            </a:endParaRPr>
          </a:p>
          <a:p>
            <a:pPr eaLnBrk="1" hangingPunct="1">
              <a:lnSpc>
                <a:spcPct val="90000"/>
              </a:lnSpc>
            </a:pPr>
            <a:r>
              <a:rPr lang="en-US" sz="2400" dirty="0">
                <a:latin typeface="Arial" charset="0"/>
                <a:ea typeface="MS PGothic" charset="0"/>
              </a:rPr>
              <a:t>Hilbert</a:t>
            </a:r>
          </a:p>
          <a:p>
            <a:pPr lvl="1" eaLnBrk="1" hangingPunct="1">
              <a:lnSpc>
                <a:spcPct val="90000"/>
              </a:lnSpc>
            </a:pPr>
            <a:r>
              <a:rPr lang="en-US" sz="2000" dirty="0">
                <a:latin typeface="Arial" charset="0"/>
                <a:ea typeface="MS PGothic" charset="0"/>
              </a:rPr>
              <a:t>Felt all mathematics could be developed within a formal system that allowed the mechanical creation and checking of proofs</a:t>
            </a:r>
          </a:p>
          <a:p>
            <a:pPr lvl="1" eaLnBrk="1" hangingPunct="1">
              <a:lnSpc>
                <a:spcPct val="90000"/>
              </a:lnSpc>
            </a:pPr>
            <a:r>
              <a:rPr lang="en-US" sz="2000" dirty="0">
                <a:latin typeface="Arial" charset="0"/>
                <a:ea typeface="MS PGothic" charset="0"/>
              </a:rPr>
              <a:t>Even posed 23 problems, the solutions to which he felt were critical to understanding how to attack hard problems</a:t>
            </a:r>
          </a:p>
          <a:p>
            <a:pPr eaLnBrk="1" hangingPunct="1">
              <a:lnSpc>
                <a:spcPct val="90000"/>
              </a:lnSpc>
            </a:pPr>
            <a:r>
              <a:rPr lang="en-US" sz="2400" dirty="0">
                <a:latin typeface="Arial" charset="0"/>
                <a:ea typeface="MS PGothic" charset="0"/>
              </a:rPr>
              <a:t>Post</a:t>
            </a:r>
          </a:p>
          <a:p>
            <a:pPr lvl="1" eaLnBrk="1" hangingPunct="1">
              <a:lnSpc>
                <a:spcPct val="90000"/>
              </a:lnSpc>
            </a:pPr>
            <a:r>
              <a:rPr lang="en-US" sz="2000" dirty="0">
                <a:latin typeface="Arial" charset="0"/>
                <a:ea typeface="MS PGothic" charset="0"/>
              </a:rPr>
              <a:t>Devised truth tables as an algorithmic approach to checking Boolean propositions for tautologies and satisfiability</a:t>
            </a:r>
          </a:p>
        </p:txBody>
      </p:sp>
      <p:sp>
        <p:nvSpPr>
          <p:cNvPr id="163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49395C1-98E1-5648-B17D-125AF90BA299}" type="slidenum">
              <a:rPr lang="en-US" sz="1400"/>
              <a:pPr algn="r" eaLnBrk="1" hangingPunct="1"/>
              <a:t>47</a:t>
            </a:fld>
            <a:endParaRPr lang="en-US" sz="1400"/>
          </a:p>
        </p:txBody>
      </p:sp>
    </p:spTree>
    <p:extLst>
      <p:ext uri="{BB962C8B-B14F-4D97-AF65-F5344CB8AC3E}">
        <p14:creationId xmlns:p14="http://schemas.microsoft.com/office/powerpoint/2010/main" val="111256386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Try the unsorted list</a:t>
            </a:r>
          </a:p>
          <a:p>
            <a:pPr>
              <a:buFontTx/>
              <a:buNone/>
            </a:pPr>
            <a:r>
              <a:rPr lang="en-US" sz="1800" b="1" dirty="0">
                <a:ea typeface="ＭＳ Ｐゴシック" pitchFamily="-111" charset="-128"/>
                <a:cs typeface="ＭＳ Ｐゴシック" pitchFamily="-111" charset="-128"/>
              </a:rPr>
              <a:t>	7, 7, 6, 6, 5, 4, 4, 5, 4</a:t>
            </a:r>
          </a:p>
          <a:p>
            <a:pPr>
              <a:buFontTx/>
              <a:buNone/>
            </a:pPr>
            <a:r>
              <a:rPr lang="en-US" sz="1800" b="1" dirty="0">
                <a:ea typeface="ＭＳ Ｐゴシック" pitchFamily="-111" charset="-128"/>
                <a:cs typeface="ＭＳ Ｐゴシック" pitchFamily="-111" charset="-128"/>
              </a:rPr>
              <a:t>	Greedy (Always in one that is least used)</a:t>
            </a:r>
          </a:p>
          <a:p>
            <a:pPr>
              <a:buFontTx/>
              <a:buNone/>
            </a:pPr>
            <a:r>
              <a:rPr lang="en-US" sz="1800" b="1" dirty="0">
                <a:ea typeface="ＭＳ Ｐゴシック" pitchFamily="-111" charset="-128"/>
                <a:cs typeface="ＭＳ Ｐゴシック" pitchFamily="-111" charset="-128"/>
              </a:rPr>
              <a:t>	7, 6, 5, 5 = 23</a:t>
            </a:r>
          </a:p>
          <a:p>
            <a:pPr>
              <a:buFontTx/>
              <a:buNone/>
            </a:pPr>
            <a:r>
              <a:rPr lang="en-US" sz="1800" b="1" dirty="0">
                <a:ea typeface="ＭＳ Ｐゴシック" pitchFamily="-111" charset="-128"/>
                <a:cs typeface="ＭＳ Ｐゴシック" pitchFamily="-111" charset="-128"/>
              </a:rPr>
              <a:t>	7, 6, 4, 4, 4 = 25 </a:t>
            </a:r>
          </a:p>
          <a:p>
            <a:pPr>
              <a:buFontTx/>
              <a:buNone/>
            </a:pPr>
            <a:r>
              <a:rPr lang="en-US" sz="1800" b="1" dirty="0">
                <a:ea typeface="ＭＳ Ｐゴシック" pitchFamily="-111" charset="-128"/>
                <a:cs typeface="ＭＳ Ｐゴシック" pitchFamily="-111" charset="-128"/>
              </a:rPr>
              <a:t>	Optimal</a:t>
            </a:r>
          </a:p>
          <a:p>
            <a:pPr>
              <a:buFontTx/>
              <a:buNone/>
            </a:pPr>
            <a:r>
              <a:rPr lang="en-US" sz="1800" b="1" dirty="0">
                <a:ea typeface="ＭＳ Ｐゴシック" pitchFamily="-111" charset="-128"/>
                <a:cs typeface="ＭＳ Ｐゴシック" pitchFamily="-111" charset="-128"/>
              </a:rPr>
              <a:t>	7, 6, 6, 5 = 24</a:t>
            </a:r>
          </a:p>
          <a:p>
            <a:pPr>
              <a:buFontTx/>
              <a:buNone/>
            </a:pPr>
            <a:r>
              <a:rPr lang="en-US" sz="1800" b="1" dirty="0">
                <a:ea typeface="ＭＳ Ｐゴシック" pitchFamily="-111" charset="-128"/>
                <a:cs typeface="ＭＳ Ｐゴシック" pitchFamily="-111" charset="-128"/>
              </a:rPr>
              <a:t>	7, 4, 4, 4, 5 = 24</a:t>
            </a:r>
          </a:p>
          <a:p>
            <a:pPr>
              <a:buFontTx/>
              <a:buNone/>
            </a:pPr>
            <a:r>
              <a:rPr lang="en-US" sz="1800" b="1" dirty="0">
                <a:ea typeface="ＭＳ Ｐゴシック" pitchFamily="-111" charset="-128"/>
                <a:cs typeface="ＭＳ Ｐゴシック" pitchFamily="-111" charset="-128"/>
              </a:rPr>
              <a:t>	Sort it</a:t>
            </a:r>
          </a:p>
          <a:p>
            <a:pPr>
              <a:buFontTx/>
              <a:buNone/>
            </a:pPr>
            <a:r>
              <a:rPr lang="en-US" sz="1800" b="1" dirty="0">
                <a:ea typeface="ＭＳ Ｐゴシック" pitchFamily="-111" charset="-128"/>
                <a:cs typeface="ＭＳ Ｐゴシック" pitchFamily="-111" charset="-128"/>
              </a:rPr>
              <a:t>	7, 7, 6, 6, 5, 5, 4, 4, 4 </a:t>
            </a:r>
          </a:p>
          <a:p>
            <a:pPr>
              <a:buFontTx/>
              <a:buNone/>
            </a:pPr>
            <a:r>
              <a:rPr lang="en-US" sz="1800" b="1" dirty="0">
                <a:ea typeface="ＭＳ Ｐゴシック" pitchFamily="-111" charset="-128"/>
                <a:cs typeface="ＭＳ Ｐゴシック" pitchFamily="-111" charset="-128"/>
              </a:rPr>
              <a:t>	7, 6, 5, 4, 4 = 26</a:t>
            </a:r>
          </a:p>
          <a:p>
            <a:pPr>
              <a:buFontTx/>
              <a:buNone/>
            </a:pPr>
            <a:r>
              <a:rPr lang="en-US" sz="1800" b="1" dirty="0">
                <a:ea typeface="ＭＳ Ｐゴシック" pitchFamily="-111" charset="-128"/>
                <a:cs typeface="ＭＳ Ｐゴシック" pitchFamily="-111" charset="-128"/>
              </a:rPr>
              <a:t>	7, 6, 5, 4 = 22</a:t>
            </a:r>
          </a:p>
          <a:p>
            <a:pPr>
              <a:buFontTx/>
              <a:buNone/>
            </a:pPr>
            <a:r>
              <a:rPr lang="en-US" sz="1800" b="1" dirty="0">
                <a:ea typeface="ＭＳ Ｐゴシック" pitchFamily="-111" charset="-128"/>
                <a:cs typeface="ＭＳ Ｐゴシック" pitchFamily="-111" charset="-128"/>
              </a:rPr>
              <a:t> 	Even worse than greedy unsorted !!</a:t>
            </a:r>
            <a:endParaRPr lang="en-US" sz="2400" b="1" dirty="0">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FE67EE38-F5F1-0146-8185-8CCC35AE23DF}"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470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311714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marL="0" indent="0">
              <a:buFontTx/>
              <a:buNone/>
            </a:pPr>
            <a:r>
              <a:rPr lang="en-US" sz="2800" b="1" dirty="0">
                <a:ea typeface="ＭＳ Ｐゴシック" pitchFamily="-111" charset="-128"/>
                <a:cs typeface="ＭＳ Ｐゴシック" pitchFamily="-111" charset="-128"/>
              </a:rPr>
              <a:t>While it is not known whether or not P = NP?, it is clear that we need to “solve” problems that are NP-complete since many practical scheduling and networking problems are in this class.  For this reason we often choose to find good “</a:t>
            </a:r>
            <a:r>
              <a:rPr lang="en-US" sz="2800" b="1" u="sng" dirty="0">
                <a:ea typeface="ＭＳ Ｐゴシック" pitchFamily="-111" charset="-128"/>
                <a:cs typeface="ＭＳ Ｐゴシック" pitchFamily="-111" charset="-128"/>
              </a:rPr>
              <a:t>heuristics</a:t>
            </a:r>
            <a:r>
              <a:rPr lang="en-US" sz="2800" b="1" dirty="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B659F6E3-6584-1947-AE17-0F874766021D}"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471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53326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	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41F8B245-B6EE-434D-BC09-1E548FB7A795}" type="datetime1">
              <a:rPr lang="en-US" smtClean="0">
                <a:latin typeface="Arial" pitchFamily="-111" charset="0"/>
                <a:ea typeface="ＭＳ Ｐゴシック" pitchFamily="-111" charset="-128"/>
                <a:cs typeface="ＭＳ Ｐゴシック" pitchFamily="-111" charset="-128"/>
              </a:rPr>
              <a:t>11/27/18</a:t>
            </a:fld>
            <a:endParaRPr lang="en-US">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472</a:t>
            </a:fld>
            <a:endParaRPr lang="en-US">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1500067748"/>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228948"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3583662257"/>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228949"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2840879962"/>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228950"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68842415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spTree>
    <p:extLst>
      <p:ext uri="{BB962C8B-B14F-4D97-AF65-F5344CB8AC3E}">
        <p14:creationId xmlns:p14="http://schemas.microsoft.com/office/powerpoint/2010/main" val="14239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animBg="1"/>
      <p:bldP spid="12" grpId="0" animBg="1"/>
    </p:bld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r>
              <a:rPr lang="en-US">
                <a:latin typeface="Arial" charset="0"/>
                <a:ea typeface="MS PGothic" charset="0"/>
              </a:rPr>
              <a:t>Final Exam Topics 1</a:t>
            </a:r>
          </a:p>
        </p:txBody>
      </p:sp>
      <p:sp>
        <p:nvSpPr>
          <p:cNvPr id="283651" name="Content Placeholder 2"/>
          <p:cNvSpPr>
            <a:spLocks noGrp="1"/>
          </p:cNvSpPr>
          <p:nvPr>
            <p:ph idx="1"/>
          </p:nvPr>
        </p:nvSpPr>
        <p:spPr/>
        <p:txBody>
          <a:bodyPr/>
          <a:lstStyle/>
          <a:p>
            <a:r>
              <a:rPr lang="en-US" sz="1800" dirty="0">
                <a:latin typeface="Arial" charset="0"/>
                <a:ea typeface="MS PGothic" charset="0"/>
              </a:rPr>
              <a:t>Regular languages</a:t>
            </a:r>
          </a:p>
          <a:p>
            <a:pPr lvl="1"/>
            <a:r>
              <a:rPr lang="en-US" sz="1600" dirty="0">
                <a:latin typeface="Arial" charset="0"/>
                <a:ea typeface="MS PGothic" charset="0"/>
              </a:rPr>
              <a:t>Decision Problems</a:t>
            </a:r>
          </a:p>
          <a:p>
            <a:pPr lvl="2"/>
            <a:r>
              <a:rPr lang="en-US" sz="1600" dirty="0">
                <a:latin typeface="Arial" charset="0"/>
                <a:ea typeface="MS PGothic" charset="0"/>
              </a:rPr>
              <a:t>Membership</a:t>
            </a:r>
          </a:p>
          <a:p>
            <a:pPr lvl="2"/>
            <a:r>
              <a:rPr lang="en-US" sz="1600" dirty="0">
                <a:latin typeface="Arial" charset="0"/>
                <a:ea typeface="MS PGothic" charset="0"/>
              </a:rPr>
              <a:t>Emptiness</a:t>
            </a:r>
          </a:p>
          <a:p>
            <a:pPr lvl="2"/>
            <a:r>
              <a:rPr lang="en-US" sz="1600" dirty="0">
                <a:latin typeface="Arial" charset="0"/>
                <a:ea typeface="MS PGothic" charset="0"/>
              </a:rPr>
              <a:t>Finiteness</a:t>
            </a:r>
          </a:p>
          <a:p>
            <a:pPr lvl="2"/>
            <a:r>
              <a:rPr lang="en-US" sz="1600" dirty="0" err="1">
                <a:latin typeface="Arial" charset="0"/>
                <a:ea typeface="MS PGothic" charset="0"/>
              </a:rPr>
              <a:t>Σ</a:t>
            </a:r>
            <a:r>
              <a:rPr lang="en-US" sz="1600" dirty="0">
                <a:latin typeface="Arial" charset="0"/>
                <a:ea typeface="MS PGothic" charset="0"/>
              </a:rPr>
              <a:t>*</a:t>
            </a:r>
          </a:p>
          <a:p>
            <a:pPr lvl="2"/>
            <a:r>
              <a:rPr lang="en-US" sz="1600" dirty="0">
                <a:latin typeface="Arial" charset="0"/>
                <a:ea typeface="MS PGothic" charset="0"/>
              </a:rPr>
              <a:t>Equality</a:t>
            </a:r>
          </a:p>
          <a:p>
            <a:pPr lvl="2"/>
            <a:r>
              <a:rPr lang="en-US" sz="1600" dirty="0">
                <a:latin typeface="Arial" charset="0"/>
                <a:ea typeface="MS PGothic" charset="0"/>
              </a:rPr>
              <a:t>Containment</a:t>
            </a:r>
          </a:p>
          <a:p>
            <a:pPr lvl="1"/>
            <a:r>
              <a:rPr lang="en-US" sz="1600" dirty="0">
                <a:latin typeface="Arial" charset="0"/>
                <a:ea typeface="MS PGothic" charset="0"/>
              </a:rPr>
              <a:t>Closure</a:t>
            </a:r>
          </a:p>
          <a:p>
            <a:pPr lvl="2"/>
            <a:r>
              <a:rPr lang="en-US" sz="1600" dirty="0">
                <a:latin typeface="Arial" charset="0"/>
                <a:ea typeface="MS PGothic" charset="0"/>
              </a:rPr>
              <a:t>Union/Concatenation/Star</a:t>
            </a:r>
          </a:p>
          <a:p>
            <a:pPr lvl="2"/>
            <a:r>
              <a:rPr lang="en-US" sz="1600" dirty="0">
                <a:latin typeface="Arial" charset="0"/>
                <a:ea typeface="MS PGothic" charset="0"/>
              </a:rPr>
              <a:t>Complement</a:t>
            </a:r>
          </a:p>
          <a:p>
            <a:pPr lvl="2"/>
            <a:r>
              <a:rPr lang="en-US" sz="1600" dirty="0">
                <a:latin typeface="Arial" charset="0"/>
                <a:ea typeface="MS PGothic" charset="0"/>
              </a:rPr>
              <a:t>Substitution/Quotient, Prefix, Infix, Suffix</a:t>
            </a:r>
          </a:p>
          <a:p>
            <a:pPr lvl="2"/>
            <a:r>
              <a:rPr lang="en-US" sz="1600" dirty="0">
                <a:latin typeface="Arial" charset="0"/>
                <a:ea typeface="MS PGothic" charset="0"/>
              </a:rPr>
              <a:t>Max/Min</a:t>
            </a:r>
          </a:p>
        </p:txBody>
      </p:sp>
      <p:sp>
        <p:nvSpPr>
          <p:cNvPr id="283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A8679C6-05F5-984D-96D2-C6AADD945878}" type="datetime1">
              <a:rPr lang="en-US" smtClean="0"/>
              <a:t>11/27/18</a:t>
            </a:fld>
            <a:endParaRPr lang="en-US"/>
          </a:p>
        </p:txBody>
      </p:sp>
      <p:sp>
        <p:nvSpPr>
          <p:cNvPr id="283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3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80ADC-DD9C-E345-9F97-7B145A2FE092}" type="slidenum">
              <a:rPr lang="en-US"/>
              <a:pPr/>
              <a:t>474</a:t>
            </a:fld>
            <a:endParaRPr lang="en-US"/>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r>
              <a:rPr lang="en-US">
                <a:latin typeface="Arial" charset="0"/>
                <a:ea typeface="MS PGothic" charset="0"/>
              </a:rPr>
              <a:t>Final Exam Topics 2</a:t>
            </a:r>
          </a:p>
        </p:txBody>
      </p:sp>
      <p:sp>
        <p:nvSpPr>
          <p:cNvPr id="284675" name="Content Placeholder 2"/>
          <p:cNvSpPr>
            <a:spLocks noGrp="1"/>
          </p:cNvSpPr>
          <p:nvPr>
            <p:ph idx="1"/>
          </p:nvPr>
        </p:nvSpPr>
        <p:spPr/>
        <p:txBody>
          <a:bodyPr/>
          <a:lstStyle/>
          <a:p>
            <a:r>
              <a:rPr lang="en-US" sz="1600" dirty="0">
                <a:latin typeface="Arial" charset="0"/>
                <a:ea typeface="MS PGothic" charset="0"/>
              </a:rPr>
              <a:t>Context free languages</a:t>
            </a:r>
          </a:p>
          <a:p>
            <a:pPr lvl="1"/>
            <a:r>
              <a:rPr lang="en-US" sz="1400" dirty="0">
                <a:latin typeface="Arial" charset="0"/>
                <a:ea typeface="MS PGothic" charset="0"/>
              </a:rPr>
              <a:t>Writing a simple CFG</a:t>
            </a:r>
          </a:p>
          <a:p>
            <a:pPr lvl="1"/>
            <a:r>
              <a:rPr lang="en-US" sz="1400" dirty="0">
                <a:latin typeface="Arial" charset="0"/>
                <a:ea typeface="MS PGothic" charset="0"/>
              </a:rPr>
              <a:t>Decision Problems</a:t>
            </a:r>
          </a:p>
          <a:p>
            <a:pPr lvl="2"/>
            <a:r>
              <a:rPr lang="en-US" sz="1400" dirty="0">
                <a:latin typeface="Arial" charset="0"/>
                <a:ea typeface="MS PGothic" charset="0"/>
              </a:rPr>
              <a:t>Membership (CKY)</a:t>
            </a:r>
          </a:p>
          <a:p>
            <a:pPr lvl="2"/>
            <a:r>
              <a:rPr lang="en-US" sz="1400" dirty="0">
                <a:latin typeface="Arial" charset="0"/>
                <a:ea typeface="MS PGothic" charset="0"/>
              </a:rPr>
              <a:t>Emptiness (Reduced grammar)</a:t>
            </a:r>
          </a:p>
          <a:p>
            <a:pPr lvl="2"/>
            <a:r>
              <a:rPr lang="en-US" sz="1400" dirty="0">
                <a:latin typeface="Arial" charset="0"/>
                <a:ea typeface="MS PGothic" charset="0"/>
              </a:rPr>
              <a:t>Finiteness (Reduced grammar)</a:t>
            </a:r>
          </a:p>
          <a:p>
            <a:pPr lvl="2"/>
            <a:r>
              <a:rPr lang="en-US" sz="1400" dirty="0" err="1">
                <a:latin typeface="Arial" charset="0"/>
                <a:ea typeface="MS PGothic" charset="0"/>
              </a:rPr>
              <a:t>Σ</a:t>
            </a:r>
            <a:r>
              <a:rPr lang="en-US" sz="1400" dirty="0">
                <a:latin typeface="Arial" charset="0"/>
                <a:ea typeface="MS PGothic" charset="0"/>
              </a:rPr>
              <a:t>* (undecidable)</a:t>
            </a:r>
          </a:p>
          <a:p>
            <a:pPr lvl="2"/>
            <a:r>
              <a:rPr lang="en-US" sz="1400" dirty="0">
                <a:latin typeface="Arial" charset="0"/>
                <a:ea typeface="MS PGothic" charset="0"/>
              </a:rPr>
              <a:t>Equality (undecidable)</a:t>
            </a:r>
          </a:p>
          <a:p>
            <a:pPr lvl="2"/>
            <a:r>
              <a:rPr lang="en-US" sz="1400" dirty="0">
                <a:latin typeface="Arial" charset="0"/>
                <a:ea typeface="MS PGothic" charset="0"/>
              </a:rPr>
              <a:t>Containment (undecidable)</a:t>
            </a:r>
          </a:p>
          <a:p>
            <a:pPr lvl="1"/>
            <a:r>
              <a:rPr lang="en-US" sz="1400" dirty="0">
                <a:latin typeface="Arial" charset="0"/>
                <a:ea typeface="MS PGothic" charset="0"/>
              </a:rPr>
              <a:t>Closure</a:t>
            </a:r>
          </a:p>
          <a:p>
            <a:pPr lvl="2"/>
            <a:r>
              <a:rPr lang="en-US" sz="1400" dirty="0">
                <a:latin typeface="Arial" charset="0"/>
                <a:ea typeface="MS PGothic" charset="0"/>
              </a:rPr>
              <a:t>Union/Concatenation/Star</a:t>
            </a:r>
          </a:p>
          <a:p>
            <a:pPr lvl="2"/>
            <a:r>
              <a:rPr lang="en-US" sz="1400" dirty="0">
                <a:latin typeface="Arial" charset="0"/>
                <a:ea typeface="MS PGothic" charset="0"/>
              </a:rPr>
              <a:t>Intersection with Regular</a:t>
            </a:r>
          </a:p>
          <a:p>
            <a:pPr lvl="2"/>
            <a:r>
              <a:rPr lang="en-US" sz="1400" dirty="0">
                <a:latin typeface="Arial" charset="0"/>
                <a:ea typeface="MS PGothic" charset="0"/>
              </a:rPr>
              <a:t>Substitution/Quotient with Regular, Prefix, Infix, Suffix</a:t>
            </a:r>
          </a:p>
          <a:p>
            <a:pPr lvl="1"/>
            <a:r>
              <a:rPr lang="en-US" sz="1400" dirty="0">
                <a:latin typeface="Arial" charset="0"/>
                <a:ea typeface="MS PGothic" charset="0"/>
              </a:rPr>
              <a:t>Non-closure</a:t>
            </a:r>
          </a:p>
          <a:p>
            <a:pPr lvl="2"/>
            <a:r>
              <a:rPr lang="en-US" sz="1400" dirty="0">
                <a:latin typeface="Arial" charset="0"/>
                <a:ea typeface="MS PGothic" charset="0"/>
              </a:rPr>
              <a:t>intersection, complement, quotient, Max/Min</a:t>
            </a:r>
          </a:p>
          <a:p>
            <a:pPr lvl="1"/>
            <a:r>
              <a:rPr lang="en-US" sz="1400" dirty="0">
                <a:latin typeface="Arial" charset="0"/>
                <a:ea typeface="MS PGothic" charset="0"/>
              </a:rPr>
              <a:t>Pumping Lemma for CFLs</a:t>
            </a:r>
          </a:p>
        </p:txBody>
      </p:sp>
      <p:sp>
        <p:nvSpPr>
          <p:cNvPr id="284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A1A91E-A3D4-164B-B4B9-D0688AD9DECA}" type="datetime1">
              <a:rPr lang="en-US" smtClean="0"/>
              <a:t>11/27/18</a:t>
            </a:fld>
            <a:endParaRPr lang="en-US"/>
          </a:p>
        </p:txBody>
      </p:sp>
      <p:sp>
        <p:nvSpPr>
          <p:cNvPr id="284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4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F7942D-35E7-FE48-88FF-5E4F8394EB33}" type="slidenum">
              <a:rPr lang="en-US"/>
              <a:pPr/>
              <a:t>475</a:t>
            </a:fld>
            <a:endParaRPr lang="en-US"/>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a:latin typeface="Arial" charset="0"/>
                <a:ea typeface="MS PGothic" charset="0"/>
              </a:rPr>
              <a:t>Final Exam Topics 3</a:t>
            </a:r>
          </a:p>
        </p:txBody>
      </p:sp>
      <p:sp>
        <p:nvSpPr>
          <p:cNvPr id="285699" name="Content Placeholder 2"/>
          <p:cNvSpPr>
            <a:spLocks noGrp="1"/>
          </p:cNvSpPr>
          <p:nvPr>
            <p:ph idx="1"/>
          </p:nvPr>
        </p:nvSpPr>
        <p:spPr/>
        <p:txBody>
          <a:bodyPr/>
          <a:lstStyle/>
          <a:p>
            <a:r>
              <a:rPr lang="en-US" sz="2800" dirty="0">
                <a:latin typeface="Arial" charset="0"/>
                <a:ea typeface="MS PGothic" charset="0"/>
              </a:rPr>
              <a:t>Chomsky Hierarchy </a:t>
            </a:r>
            <a:br>
              <a:rPr lang="en-US" sz="2800" dirty="0">
                <a:latin typeface="Arial" charset="0"/>
                <a:ea typeface="MS PGothic" charset="0"/>
              </a:rPr>
            </a:br>
            <a:r>
              <a:rPr lang="en-US" sz="2800" dirty="0">
                <a:latin typeface="Arial" charset="0"/>
                <a:ea typeface="MS PGothic" charset="0"/>
              </a:rPr>
              <a:t>(</a:t>
            </a:r>
            <a:r>
              <a:rPr lang="en-US" sz="2800" dirty="0">
                <a:solidFill>
                  <a:srgbClr val="FF0000"/>
                </a:solidFill>
                <a:latin typeface="Arial" charset="0"/>
                <a:ea typeface="MS PGothic" charset="0"/>
              </a:rPr>
              <a:t>Red</a:t>
            </a:r>
            <a:r>
              <a:rPr lang="en-US" sz="2800" dirty="0">
                <a:latin typeface="Arial" charset="0"/>
                <a:ea typeface="MS PGothic" charset="0"/>
              </a:rPr>
              <a:t> involve no constructive questions)</a:t>
            </a:r>
          </a:p>
          <a:p>
            <a:pPr lvl="1"/>
            <a:r>
              <a:rPr lang="en-US" sz="2400" dirty="0">
                <a:latin typeface="Arial" charset="0"/>
                <a:ea typeface="MS PGothic" charset="0"/>
              </a:rPr>
              <a:t>Regular, CFG, CSG, </a:t>
            </a:r>
            <a:r>
              <a:rPr lang="en-US" sz="2400" dirty="0">
                <a:solidFill>
                  <a:srgbClr val="FF0000"/>
                </a:solidFill>
                <a:latin typeface="Arial" charset="0"/>
                <a:ea typeface="MS PGothic" charset="0"/>
              </a:rPr>
              <a:t>PSG</a:t>
            </a:r>
            <a:r>
              <a:rPr lang="en-US" sz="2400" dirty="0">
                <a:latin typeface="Arial" charset="0"/>
                <a:ea typeface="MS PGothic" charset="0"/>
              </a:rPr>
              <a:t> (type 3 to type 0)</a:t>
            </a:r>
          </a:p>
          <a:p>
            <a:pPr lvl="1"/>
            <a:r>
              <a:rPr lang="en-US" sz="2400" dirty="0">
                <a:solidFill>
                  <a:srgbClr val="FF0000"/>
                </a:solidFill>
                <a:latin typeface="Arial" charset="0"/>
                <a:ea typeface="MS PGothic" charset="0"/>
              </a:rPr>
              <a:t>FSAs, PDAs, LBAs,</a:t>
            </a:r>
            <a:r>
              <a:rPr lang="en-US" sz="2400" dirty="0">
                <a:latin typeface="Arial" charset="0"/>
                <a:ea typeface="MS PGothic" charset="0"/>
              </a:rPr>
              <a:t> </a:t>
            </a:r>
            <a:r>
              <a:rPr lang="en-US" sz="2400" dirty="0">
                <a:solidFill>
                  <a:srgbClr val="FF0000"/>
                </a:solidFill>
                <a:latin typeface="Arial" charset="0"/>
                <a:ea typeface="MS PGothic" charset="0"/>
              </a:rPr>
              <a:t>Turing machines</a:t>
            </a:r>
          </a:p>
          <a:p>
            <a:pPr lvl="1"/>
            <a:r>
              <a:rPr lang="en-US" sz="2400" dirty="0">
                <a:latin typeface="Arial" charset="0"/>
                <a:ea typeface="MS PGothic" charset="0"/>
              </a:rPr>
              <a:t>Length preservation or increase makes membership in associated languages decidable for all but PSGs</a:t>
            </a:r>
          </a:p>
          <a:p>
            <a:pPr lvl="1"/>
            <a:r>
              <a:rPr lang="en-US" sz="2400" dirty="0">
                <a:latin typeface="Arial" charset="0"/>
                <a:ea typeface="MS PGothic" charset="0"/>
              </a:rPr>
              <a:t>CFLs can be inherently ambiguous but that does not mean a language that has an ambiguous grammar is automatically inherently ambiguous</a:t>
            </a:r>
          </a:p>
        </p:txBody>
      </p:sp>
      <p:sp>
        <p:nvSpPr>
          <p:cNvPr id="285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1E056BB-84B3-8C47-A117-3164ED5D6782}" type="datetime1">
              <a:rPr lang="en-US" smtClean="0"/>
              <a:t>11/27/18</a:t>
            </a:fld>
            <a:endParaRPr lang="en-US"/>
          </a:p>
        </p:txBody>
      </p:sp>
      <p:sp>
        <p:nvSpPr>
          <p:cNvPr id="285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5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78514B-88FF-E14A-ACCF-47F02FBBF841}" type="slidenum">
              <a:rPr lang="en-US"/>
              <a:pPr/>
              <a:t>476</a:t>
            </a:fld>
            <a:endParaRPr lang="en-US"/>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r>
              <a:rPr lang="en-US">
                <a:latin typeface="Arial" charset="0"/>
                <a:ea typeface="MS PGothic" charset="0"/>
              </a:rPr>
              <a:t>Final Exam Topics 4</a:t>
            </a:r>
          </a:p>
        </p:txBody>
      </p:sp>
      <p:sp>
        <p:nvSpPr>
          <p:cNvPr id="286723" name="Content Placeholder 2"/>
          <p:cNvSpPr>
            <a:spLocks noGrp="1"/>
          </p:cNvSpPr>
          <p:nvPr>
            <p:ph idx="1"/>
          </p:nvPr>
        </p:nvSpPr>
        <p:spPr/>
        <p:txBody>
          <a:bodyPr/>
          <a:lstStyle/>
          <a:p>
            <a:r>
              <a:rPr lang="en-US" sz="2000" dirty="0">
                <a:latin typeface="Arial" charset="0"/>
                <a:ea typeface="MS PGothic" charset="0"/>
              </a:rPr>
              <a:t>Computability Theory</a:t>
            </a:r>
          </a:p>
          <a:p>
            <a:pPr lvl="1"/>
            <a:r>
              <a:rPr lang="en-US" sz="1800" dirty="0">
                <a:latin typeface="Arial" charset="0"/>
                <a:ea typeface="MS PGothic" charset="0"/>
              </a:rPr>
              <a:t>Decision problems: solvable (decidable, recursive), semi-decidable (recognizable, recursively enumerable/re, generable), non-re</a:t>
            </a:r>
          </a:p>
          <a:p>
            <a:pPr lvl="1"/>
            <a:r>
              <a:rPr lang="en-US" sz="1800" dirty="0">
                <a:latin typeface="Arial" charset="0"/>
                <a:ea typeface="MS PGothic" charset="0"/>
              </a:rPr>
              <a:t>A set is re </a:t>
            </a:r>
            <a:r>
              <a:rPr lang="en-US" sz="1800" dirty="0" err="1">
                <a:latin typeface="Arial" charset="0"/>
                <a:ea typeface="MS PGothic" charset="0"/>
              </a:rPr>
              <a:t>iff</a:t>
            </a:r>
            <a:r>
              <a:rPr lang="en-US" sz="1800" dirty="0">
                <a:latin typeface="Arial" charset="0"/>
                <a:ea typeface="MS PGothic" charset="0"/>
              </a:rPr>
              <a:t> it is semi-decidable</a:t>
            </a:r>
          </a:p>
          <a:p>
            <a:pPr lvl="1"/>
            <a:r>
              <a:rPr lang="en-US" sz="1800" dirty="0">
                <a:latin typeface="Arial" charset="0"/>
                <a:ea typeface="MS PGothic" charset="0"/>
              </a:rPr>
              <a:t>If set is re and complement is also re, set is recursive (decidable)</a:t>
            </a:r>
          </a:p>
          <a:p>
            <a:pPr lvl="1"/>
            <a:r>
              <a:rPr lang="en-US" sz="1800" dirty="0">
                <a:latin typeface="Arial" charset="0"/>
                <a:ea typeface="MS PGothic" charset="0"/>
              </a:rPr>
              <a:t>Halting problem (K</a:t>
            </a:r>
            <a:r>
              <a:rPr lang="en-US" sz="1800" baseline="-25000" dirty="0">
                <a:latin typeface="Arial" charset="0"/>
                <a:ea typeface="MS PGothic" charset="0"/>
              </a:rPr>
              <a:t>0</a:t>
            </a:r>
            <a:r>
              <a:rPr lang="en-US" sz="1800" dirty="0">
                <a:latin typeface="Arial" charset="0"/>
                <a:ea typeface="MS PGothic" charset="0"/>
              </a:rPr>
              <a:t>): diagonalization proof of </a:t>
            </a:r>
            <a:r>
              <a:rPr lang="en-US" sz="1800" dirty="0" err="1">
                <a:latin typeface="Arial" charset="0"/>
                <a:ea typeface="MS PGothic" charset="0"/>
              </a:rPr>
              <a:t>undecidability</a:t>
            </a:r>
            <a:endParaRPr lang="en-US" sz="1800" dirty="0">
              <a:latin typeface="Arial" charset="0"/>
              <a:ea typeface="MS PGothic" charset="0"/>
            </a:endParaRPr>
          </a:p>
          <a:p>
            <a:pPr lvl="2"/>
            <a:r>
              <a:rPr lang="en-US" sz="1600" dirty="0">
                <a:latin typeface="Arial" charset="0"/>
                <a:ea typeface="MS PGothic" charset="0"/>
              </a:rPr>
              <a:t>Set K</a:t>
            </a:r>
            <a:r>
              <a:rPr lang="en-US" sz="1600" baseline="-25000" dirty="0">
                <a:latin typeface="Arial" charset="0"/>
                <a:ea typeface="MS PGothic" charset="0"/>
              </a:rPr>
              <a:t>0</a:t>
            </a:r>
            <a:r>
              <a:rPr lang="en-US" sz="1600" dirty="0">
                <a:latin typeface="Arial" charset="0"/>
                <a:ea typeface="MS PGothic" charset="0"/>
              </a:rPr>
              <a:t> is re but complement is not</a:t>
            </a:r>
          </a:p>
          <a:p>
            <a:pPr lvl="1"/>
            <a:r>
              <a:rPr lang="en-US" sz="1800" dirty="0">
                <a:latin typeface="Arial" charset="0"/>
                <a:ea typeface="MS PGothic" charset="0"/>
              </a:rPr>
              <a:t>Set K = { f | f(f) converges }</a:t>
            </a:r>
          </a:p>
          <a:p>
            <a:pPr lvl="1"/>
            <a:r>
              <a:rPr lang="en-US" sz="1800" dirty="0">
                <a:latin typeface="Arial" charset="0"/>
                <a:ea typeface="MS PGothic" charset="0"/>
              </a:rPr>
              <a:t>Algorithms (Total): diagonalization proof of non-re</a:t>
            </a:r>
          </a:p>
          <a:p>
            <a:pPr lvl="1"/>
            <a:r>
              <a:rPr lang="en-US" sz="1800" dirty="0">
                <a:latin typeface="Arial" charset="0"/>
                <a:ea typeface="MS PGothic" charset="0"/>
              </a:rPr>
              <a:t>Reducibility to show certain problems are not decidable or even non-re</a:t>
            </a:r>
          </a:p>
          <a:p>
            <a:pPr lvl="1"/>
            <a:r>
              <a:rPr lang="en-US" sz="1800" dirty="0">
                <a:latin typeface="Arial" charset="0"/>
                <a:ea typeface="MS PGothic" charset="0"/>
              </a:rPr>
              <a:t>K and K</a:t>
            </a:r>
            <a:r>
              <a:rPr lang="en-US" sz="1800" baseline="-25000" dirty="0">
                <a:latin typeface="Arial" charset="0"/>
                <a:ea typeface="MS PGothic" charset="0"/>
              </a:rPr>
              <a:t>0</a:t>
            </a:r>
            <a:r>
              <a:rPr lang="en-US" sz="1800" dirty="0">
                <a:latin typeface="Arial" charset="0"/>
                <a:ea typeface="MS PGothic" charset="0"/>
              </a:rPr>
              <a:t> are re-complete </a:t>
            </a:r>
            <a:r>
              <a:rPr lang="mr-IN" sz="1800" dirty="0">
                <a:latin typeface="Arial" charset="0"/>
                <a:ea typeface="MS PGothic" charset="0"/>
              </a:rPr>
              <a:t>–</a:t>
            </a:r>
            <a:r>
              <a:rPr lang="en-US" sz="1800" dirty="0">
                <a:latin typeface="Arial" charset="0"/>
                <a:ea typeface="MS PGothic" charset="0"/>
              </a:rPr>
              <a:t> reducibility to show these results</a:t>
            </a:r>
          </a:p>
          <a:p>
            <a:pPr lvl="1"/>
            <a:r>
              <a:rPr lang="en-US" sz="1800" dirty="0">
                <a:latin typeface="Arial" charset="0"/>
                <a:ea typeface="MS PGothic" charset="0"/>
              </a:rPr>
              <a:t>Rice</a:t>
            </a:r>
            <a:r>
              <a:rPr lang="ja-JP" altLang="en-US" sz="1800" dirty="0">
                <a:latin typeface="Arial" charset="0"/>
                <a:ea typeface="MS PGothic" charset="0"/>
              </a:rPr>
              <a:t>’</a:t>
            </a:r>
            <a:r>
              <a:rPr lang="en-US" altLang="ja-JP" sz="1800" dirty="0">
                <a:latin typeface="Arial" charset="0"/>
                <a:ea typeface="MS PGothic" charset="0"/>
              </a:rPr>
              <a:t>s Theorem: All non-trivial I/O properties of functions are undecidable (weak and strong versions)</a:t>
            </a:r>
          </a:p>
          <a:p>
            <a:pPr lvl="1"/>
            <a:r>
              <a:rPr lang="en-US" sz="1800" dirty="0">
                <a:latin typeface="Arial" charset="0"/>
                <a:ea typeface="MS PGothic" charset="0"/>
              </a:rPr>
              <a:t>Use of quantification to discover upper bound on complexity</a:t>
            </a:r>
          </a:p>
        </p:txBody>
      </p:sp>
      <p:sp>
        <p:nvSpPr>
          <p:cNvPr id="286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0C003A-B518-494C-B48A-EC534260FEA9}" type="datetime1">
              <a:rPr lang="en-US" smtClean="0"/>
              <a:t>11/27/18</a:t>
            </a:fld>
            <a:endParaRPr lang="en-US" dirty="0"/>
          </a:p>
        </p:txBody>
      </p:sp>
      <p:sp>
        <p:nvSpPr>
          <p:cNvPr id="286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6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87DA84-A619-9E4A-AC5C-EA57C42BC5B4}" type="slidenum">
              <a:rPr lang="en-US"/>
              <a:pPr/>
              <a:t>477</a:t>
            </a:fld>
            <a:endParaRPr lang="en-US"/>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a:latin typeface="Arial" charset="0"/>
                <a:ea typeface="MS PGothic" charset="0"/>
              </a:rPr>
              <a:t>Final Exam Topics 5</a:t>
            </a:r>
          </a:p>
        </p:txBody>
      </p:sp>
      <p:sp>
        <p:nvSpPr>
          <p:cNvPr id="287747" name="Content Placeholder 2"/>
          <p:cNvSpPr>
            <a:spLocks noGrp="1"/>
          </p:cNvSpPr>
          <p:nvPr>
            <p:ph idx="1"/>
          </p:nvPr>
        </p:nvSpPr>
        <p:spPr>
          <a:xfrm>
            <a:off x="457200" y="1600200"/>
            <a:ext cx="8229600" cy="4648200"/>
          </a:xfrm>
        </p:spPr>
        <p:txBody>
          <a:bodyPr/>
          <a:lstStyle/>
          <a:p>
            <a:r>
              <a:rPr lang="en-US" sz="2000" dirty="0">
                <a:latin typeface="Arial" charset="0"/>
                <a:ea typeface="MS PGothic" charset="0"/>
              </a:rPr>
              <a:t>Computability  Applied to Formal Grammars </a:t>
            </a:r>
            <a:br>
              <a:rPr lang="en-US" sz="2000" dirty="0">
                <a:latin typeface="Arial" charset="0"/>
                <a:ea typeface="MS PGothic" charset="0"/>
              </a:rPr>
            </a:br>
            <a:r>
              <a:rPr lang="en-US" sz="2000" dirty="0">
                <a:latin typeface="Arial" charset="0"/>
                <a:ea typeface="MS PGothic" charset="0"/>
              </a:rPr>
              <a:t>(</a:t>
            </a:r>
            <a:r>
              <a:rPr lang="en-US" sz="2000" dirty="0">
                <a:solidFill>
                  <a:srgbClr val="FF0000"/>
                </a:solidFill>
                <a:latin typeface="Arial" charset="0"/>
                <a:ea typeface="MS PGothic" charset="0"/>
              </a:rPr>
              <a:t>Red</a:t>
            </a:r>
            <a:r>
              <a:rPr lang="en-US" sz="2000" dirty="0">
                <a:latin typeface="Arial" charset="0"/>
                <a:ea typeface="MS PGothic" charset="0"/>
              </a:rPr>
              <a:t> only results not constructions that lead to these)</a:t>
            </a:r>
            <a:endParaRPr lang="en-US" sz="1600" dirty="0">
              <a:latin typeface="Arial" charset="0"/>
              <a:ea typeface="MS PGothic" charset="0"/>
            </a:endParaRPr>
          </a:p>
          <a:p>
            <a:pPr lvl="1"/>
            <a:r>
              <a:rPr lang="en-US" sz="1600" dirty="0">
                <a:latin typeface="Arial" charset="0"/>
                <a:ea typeface="MS PGothic" charset="0"/>
              </a:rPr>
              <a:t>Post Correspondence problem (PCP)</a:t>
            </a:r>
          </a:p>
          <a:p>
            <a:pPr lvl="2"/>
            <a:r>
              <a:rPr lang="en-US" sz="1400" dirty="0">
                <a:latin typeface="Arial" charset="0"/>
                <a:ea typeface="MS PGothic" charset="0"/>
              </a:rPr>
              <a:t>Definition</a:t>
            </a:r>
          </a:p>
          <a:p>
            <a:pPr lvl="2"/>
            <a:r>
              <a:rPr lang="en-US" sz="1400" dirty="0" err="1">
                <a:solidFill>
                  <a:srgbClr val="FF0000"/>
                </a:solidFill>
                <a:latin typeface="Arial" charset="0"/>
                <a:ea typeface="MS PGothic" charset="0"/>
              </a:rPr>
              <a:t>Undecidability</a:t>
            </a:r>
            <a:r>
              <a:rPr lang="en-US" sz="1400" dirty="0">
                <a:solidFill>
                  <a:srgbClr val="FF0000"/>
                </a:solidFill>
                <a:latin typeface="Arial" charset="0"/>
                <a:ea typeface="MS PGothic" charset="0"/>
              </a:rPr>
              <a:t> (proof was only sketched and is not part of this course)</a:t>
            </a:r>
          </a:p>
          <a:p>
            <a:pPr lvl="2"/>
            <a:r>
              <a:rPr lang="en-US" sz="1400" dirty="0">
                <a:latin typeface="Arial" charset="0"/>
                <a:ea typeface="MS PGothic" charset="0"/>
              </a:rPr>
              <a:t>Application to ambiguity and non-emptiness of intersections of CFLs and to non-emptiness of CSLs</a:t>
            </a:r>
          </a:p>
          <a:p>
            <a:pPr lvl="1"/>
            <a:r>
              <a:rPr lang="en-US" sz="1600" dirty="0">
                <a:latin typeface="Arial" charset="0"/>
                <a:ea typeface="MS PGothic" charset="0"/>
              </a:rPr>
              <a:t>Traces of Turing computations</a:t>
            </a:r>
          </a:p>
          <a:p>
            <a:pPr lvl="2"/>
            <a:r>
              <a:rPr lang="en-US" sz="1400" dirty="0">
                <a:solidFill>
                  <a:srgbClr val="FF0000"/>
                </a:solidFill>
                <a:latin typeface="Arial" charset="0"/>
                <a:ea typeface="MS PGothic" charset="0"/>
              </a:rPr>
              <a:t>Not CFLs</a:t>
            </a:r>
          </a:p>
          <a:p>
            <a:pPr lvl="2"/>
            <a:r>
              <a:rPr lang="en-US" sz="1400" dirty="0">
                <a:solidFill>
                  <a:srgbClr val="FF0000"/>
                </a:solidFill>
                <a:latin typeface="Arial" charset="0"/>
                <a:ea typeface="MS PGothic" charset="0"/>
              </a:rPr>
              <a:t>Single steps are CFLs (use reversal of second configuration)</a:t>
            </a:r>
          </a:p>
          <a:p>
            <a:pPr lvl="2"/>
            <a:r>
              <a:rPr lang="en-US" sz="1400" dirty="0">
                <a:solidFill>
                  <a:srgbClr val="FF0000"/>
                </a:solidFill>
                <a:latin typeface="Arial" charset="0"/>
                <a:ea typeface="MS PGothic" charset="0"/>
              </a:rPr>
              <a:t>Intersections of pairwise correct traces are traces</a:t>
            </a:r>
          </a:p>
          <a:p>
            <a:pPr lvl="2"/>
            <a:r>
              <a:rPr lang="en-US" sz="1400" dirty="0">
                <a:solidFill>
                  <a:srgbClr val="FF0000"/>
                </a:solidFill>
                <a:latin typeface="Arial" charset="0"/>
                <a:ea typeface="MS PGothic" charset="0"/>
              </a:rPr>
              <a:t>Complement of traces (including terminating traces) are CFL</a:t>
            </a:r>
          </a:p>
          <a:p>
            <a:pPr lvl="2"/>
            <a:r>
              <a:rPr lang="en-US" sz="1400" dirty="0">
                <a:solidFill>
                  <a:srgbClr val="FF0000"/>
                </a:solidFill>
                <a:latin typeface="Arial" charset="0"/>
                <a:ea typeface="MS PGothic" charset="0"/>
              </a:rPr>
              <a:t>Use to show cannot decide if CFL, L, is </a:t>
            </a:r>
            <a:r>
              <a:rPr lang="en-US" sz="1400" dirty="0">
                <a:solidFill>
                  <a:srgbClr val="FF0000"/>
                </a:solidFill>
                <a:latin typeface="Arial" charset="0"/>
                <a:ea typeface="MS PGothic" charset="0"/>
                <a:sym typeface="Symbol" charset="0"/>
              </a:rPr>
              <a:t></a:t>
            </a:r>
            <a:r>
              <a:rPr lang="en-US" sz="1400" dirty="0">
                <a:solidFill>
                  <a:srgbClr val="FF0000"/>
                </a:solidFill>
                <a:latin typeface="Arial" charset="0"/>
                <a:ea typeface="MS PGothic" charset="0"/>
              </a:rPr>
              <a:t>*</a:t>
            </a:r>
          </a:p>
          <a:p>
            <a:pPr lvl="2"/>
            <a:r>
              <a:rPr lang="en-US" sz="1400" dirty="0">
                <a:latin typeface="Arial" charset="0"/>
                <a:ea typeface="MS PGothic" charset="0"/>
              </a:rPr>
              <a:t>L= </a:t>
            </a:r>
            <a:r>
              <a:rPr lang="en-US" sz="1400" dirty="0">
                <a:latin typeface="Arial" charset="0"/>
                <a:ea typeface="MS PGothic" charset="0"/>
                <a:sym typeface="Symbol" charset="0"/>
              </a:rPr>
              <a:t></a:t>
            </a:r>
            <a:r>
              <a:rPr lang="en-US" sz="1400" dirty="0">
                <a:latin typeface="Arial" charset="0"/>
                <a:ea typeface="MS PGothic" charset="0"/>
              </a:rPr>
              <a:t>* and L = L</a:t>
            </a:r>
            <a:r>
              <a:rPr lang="en-US" sz="1400" baseline="30000" dirty="0">
                <a:latin typeface="Arial" charset="0"/>
                <a:ea typeface="MS PGothic" charset="0"/>
              </a:rPr>
              <a:t>2</a:t>
            </a:r>
            <a:r>
              <a:rPr lang="en-US" sz="1400" dirty="0">
                <a:latin typeface="Arial" charset="0"/>
                <a:ea typeface="MS PGothic" charset="0"/>
              </a:rPr>
              <a:t> are undecidable for CFLs</a:t>
            </a:r>
          </a:p>
          <a:p>
            <a:pPr lvl="1"/>
            <a:r>
              <a:rPr lang="en-US" sz="1600" dirty="0">
                <a:solidFill>
                  <a:srgbClr val="FF0000"/>
                </a:solidFill>
                <a:latin typeface="Arial" charset="0"/>
                <a:ea typeface="MS PGothic" charset="0"/>
              </a:rPr>
              <a:t>PSG can mimic TM, so generate any re language; thus, membership in PSL is undecidable, as is emptiness of PSL.</a:t>
            </a:r>
          </a:p>
          <a:p>
            <a:pPr lvl="1"/>
            <a:r>
              <a:rPr lang="en-US" sz="1600" dirty="0">
                <a:latin typeface="Arial" charset="0"/>
                <a:ea typeface="MS PGothic" charset="0"/>
              </a:rPr>
              <a:t>All re sets are homomorphic images of CSLs (erase fill character)</a:t>
            </a:r>
          </a:p>
        </p:txBody>
      </p:sp>
      <p:sp>
        <p:nvSpPr>
          <p:cNvPr id="287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6A988C-4DE3-B54B-8839-638C3C68E90A}" type="datetime1">
              <a:rPr lang="en-US" smtClean="0"/>
              <a:t>11/27/18</a:t>
            </a:fld>
            <a:endParaRPr lang="en-US"/>
          </a:p>
        </p:txBody>
      </p:sp>
      <p:sp>
        <p:nvSpPr>
          <p:cNvPr id="287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7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6516DE-ACEB-644C-A06F-BE7078675E9C}" type="slidenum">
              <a:rPr lang="en-US"/>
              <a:pPr/>
              <a:t>478</a:t>
            </a:fld>
            <a:endParaRPr lang="en-US"/>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r>
              <a:rPr lang="en-US">
                <a:latin typeface="Arial" charset="0"/>
                <a:ea typeface="MS PGothic" charset="0"/>
              </a:rPr>
              <a:t>Final Exam Topics 6</a:t>
            </a:r>
          </a:p>
        </p:txBody>
      </p:sp>
      <p:sp>
        <p:nvSpPr>
          <p:cNvPr id="288771" name="Content Placeholder 2"/>
          <p:cNvSpPr>
            <a:spLocks noGrp="1"/>
          </p:cNvSpPr>
          <p:nvPr>
            <p:ph idx="1"/>
          </p:nvPr>
        </p:nvSpPr>
        <p:spPr/>
        <p:txBody>
          <a:bodyPr/>
          <a:lstStyle/>
          <a:p>
            <a:r>
              <a:rPr lang="en-US" sz="2400" dirty="0">
                <a:latin typeface="Arial" charset="0"/>
                <a:ea typeface="MS PGothic" charset="0"/>
              </a:rPr>
              <a:t>Complexity Theory</a:t>
            </a:r>
          </a:p>
          <a:p>
            <a:pPr lvl="1"/>
            <a:r>
              <a:rPr lang="en-US" sz="2000" dirty="0">
                <a:latin typeface="Arial" charset="0"/>
                <a:ea typeface="MS PGothic" charset="0"/>
              </a:rPr>
              <a:t>Verifiers versus solvers: P versus NP</a:t>
            </a:r>
          </a:p>
          <a:p>
            <a:pPr lvl="1"/>
            <a:r>
              <a:rPr lang="en-US" sz="2000" dirty="0">
                <a:latin typeface="Arial" charset="0"/>
                <a:ea typeface="MS PGothic" charset="0"/>
              </a:rPr>
              <a:t>Definitions of NP: verify in deterministic poly time vs solve in non-deterministic polynomial time</a:t>
            </a:r>
          </a:p>
          <a:p>
            <a:pPr lvl="1"/>
            <a:r>
              <a:rPr lang="en-US" sz="2000" dirty="0">
                <a:latin typeface="Arial" charset="0"/>
                <a:ea typeface="MS PGothic" charset="0"/>
              </a:rPr>
              <a:t>Co-P and co-NP; NP-Hard versus NP-Complete</a:t>
            </a:r>
          </a:p>
          <a:p>
            <a:pPr lvl="1"/>
            <a:r>
              <a:rPr lang="en-US" sz="2000" dirty="0">
                <a:latin typeface="Arial" charset="0"/>
                <a:ea typeface="MS PGothic" charset="0"/>
              </a:rPr>
              <a:t>Basic idea behind SAT as NP-Complete</a:t>
            </a:r>
          </a:p>
          <a:p>
            <a:pPr lvl="1"/>
            <a:r>
              <a:rPr lang="en-US" sz="2000" dirty="0">
                <a:latin typeface="Arial" charset="0"/>
                <a:ea typeface="MS PGothic" charset="0"/>
              </a:rPr>
              <a:t>Reduction of SAT to 3-SAT to Subset-Sum</a:t>
            </a:r>
          </a:p>
          <a:p>
            <a:pPr lvl="1"/>
            <a:r>
              <a:rPr lang="en-US" sz="2000" dirty="0">
                <a:latin typeface="Arial" charset="0"/>
                <a:ea typeface="MS PGothic" charset="0"/>
              </a:rPr>
              <a:t>Equivalence of Subset-Sum to Partition</a:t>
            </a:r>
          </a:p>
          <a:p>
            <a:pPr lvl="1"/>
            <a:r>
              <a:rPr lang="en-US" sz="2000" dirty="0">
                <a:latin typeface="Arial" charset="0"/>
                <a:ea typeface="MS PGothic" charset="0"/>
              </a:rPr>
              <a:t>Relation of Subset-Sum and Partition to multiprocessor scheduling</a:t>
            </a:r>
          </a:p>
          <a:p>
            <a:pPr lvl="1"/>
            <a:r>
              <a:rPr lang="en-US" sz="2000" dirty="0">
                <a:latin typeface="Arial" charset="0"/>
                <a:ea typeface="MS PGothic" charset="0"/>
              </a:rPr>
              <a:t>Vertex cover, 3-coloring, register allocation, Independent set, 0-1 </a:t>
            </a:r>
            <a:r>
              <a:rPr lang="en-US" sz="2000">
                <a:latin typeface="Arial" charset="0"/>
                <a:ea typeface="MS PGothic" charset="0"/>
              </a:rPr>
              <a:t>Integer Linear </a:t>
            </a:r>
            <a:r>
              <a:rPr lang="en-US" sz="2000" dirty="0">
                <a:latin typeface="Arial" charset="0"/>
                <a:ea typeface="MS PGothic" charset="0"/>
              </a:rPr>
              <a:t>Programming</a:t>
            </a:r>
          </a:p>
          <a:p>
            <a:pPr lvl="1"/>
            <a:r>
              <a:rPr lang="en-US" sz="2000" dirty="0">
                <a:latin typeface="Arial" charset="0"/>
                <a:ea typeface="MS PGothic" charset="0"/>
              </a:rPr>
              <a:t>Gadgets for above</a:t>
            </a:r>
          </a:p>
        </p:txBody>
      </p:sp>
      <p:sp>
        <p:nvSpPr>
          <p:cNvPr id="288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B4DDA0-F1CA-E34B-9B60-199CA7D48BF7}" type="datetime1">
              <a:rPr lang="en-US" smtClean="0"/>
              <a:t>11/27/18</a:t>
            </a:fld>
            <a:endParaRPr lang="en-US"/>
          </a:p>
        </p:txBody>
      </p:sp>
      <p:sp>
        <p:nvSpPr>
          <p:cNvPr id="288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8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 </a:t>
            </a:r>
            <a:fld id="{5C050A12-7FBA-1A42-B310-A732C8246708}" type="slidenum">
              <a:rPr lang="en-US" smtClean="0"/>
              <a:pPr/>
              <a:t>479</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97C8B1-3C49-204B-8C3B-96DE57AD6417}" type="datetime1">
              <a:rPr lang="en-US" smtClean="0"/>
              <a:t>11/27/18</a:t>
            </a:fld>
            <a:endParaRPr lang="en-US"/>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3DC8F-D4FC-F241-8319-069FE459E449}" type="slidenum">
              <a:rPr lang="en-US"/>
              <a:pPr/>
              <a:t>48</a:t>
            </a:fld>
            <a:endParaRPr lang="en-US"/>
          </a:p>
        </p:txBody>
      </p:sp>
      <p:sp>
        <p:nvSpPr>
          <p:cNvPr id="19461" name="Rectangle 2"/>
          <p:cNvSpPr>
            <a:spLocks noGrp="1" noChangeArrowheads="1"/>
          </p:cNvSpPr>
          <p:nvPr>
            <p:ph type="title" idx="4294967295"/>
          </p:nvPr>
        </p:nvSpPr>
        <p:spPr/>
        <p:txBody>
          <a:bodyPr/>
          <a:lstStyle/>
          <a:p>
            <a:pPr eaLnBrk="1" hangingPunct="1"/>
            <a:r>
              <a:rPr lang="en-US">
                <a:latin typeface="Arial" charset="0"/>
                <a:ea typeface="MS PGothic" charset="0"/>
              </a:rPr>
              <a:t>G</a:t>
            </a:r>
            <a:r>
              <a:rPr lang="en-US">
                <a:latin typeface="Arial" charset="0"/>
                <a:ea typeface="MS PGothic" charset="0"/>
                <a:cs typeface="Arial" charset="0"/>
              </a:rPr>
              <a:t>ö</a:t>
            </a:r>
            <a:r>
              <a:rPr lang="en-US">
                <a:latin typeface="Arial" charset="0"/>
                <a:ea typeface="MS PGothic" charset="0"/>
              </a:rPr>
              <a:t>del</a:t>
            </a:r>
          </a:p>
        </p:txBody>
      </p:sp>
      <p:sp>
        <p:nvSpPr>
          <p:cNvPr id="19462" name="Rectangle 3"/>
          <p:cNvSpPr>
            <a:spLocks noGrp="1" noChangeArrowheads="1"/>
          </p:cNvSpPr>
          <p:nvPr>
            <p:ph type="body" idx="4294967295"/>
          </p:nvPr>
        </p:nvSpPr>
        <p:spPr/>
        <p:txBody>
          <a:bodyPr/>
          <a:lstStyle/>
          <a:p>
            <a:pPr eaLnBrk="1" hangingPunct="1">
              <a:lnSpc>
                <a:spcPct val="80000"/>
              </a:lnSpc>
            </a:pPr>
            <a:r>
              <a:rPr lang="en-US" sz="2800">
                <a:latin typeface="Arial" charset="0"/>
                <a:ea typeface="MS PGothic" charset="0"/>
              </a:rPr>
              <a:t>In 1931 G</a:t>
            </a:r>
            <a:r>
              <a:rPr lang="en-US" sz="2800">
                <a:latin typeface="Arial" charset="0"/>
                <a:ea typeface="MS PGothic" charset="0"/>
                <a:cs typeface="Arial" charset="0"/>
              </a:rPr>
              <a:t>ö</a:t>
            </a:r>
            <a:r>
              <a:rPr lang="en-US" sz="2800">
                <a:latin typeface="Arial" charset="0"/>
                <a:ea typeface="MS PGothic" charset="0"/>
              </a:rPr>
              <a:t>del showed that any first order theory that embeds elementary arithmetic is either incomplete or inconsistent.</a:t>
            </a:r>
          </a:p>
          <a:p>
            <a:pPr eaLnBrk="1" hangingPunct="1">
              <a:lnSpc>
                <a:spcPct val="80000"/>
              </a:lnSpc>
            </a:pPr>
            <a:r>
              <a:rPr lang="en-US" sz="2800">
                <a:latin typeface="Arial" charset="0"/>
                <a:ea typeface="MS PGothic" charset="0"/>
              </a:rPr>
              <a:t>G</a:t>
            </a:r>
            <a:r>
              <a:rPr lang="en-US" sz="2800">
                <a:latin typeface="Arial" charset="0"/>
                <a:ea typeface="MS PGothic" charset="0"/>
                <a:cs typeface="Arial" charset="0"/>
              </a:rPr>
              <a:t>ö</a:t>
            </a:r>
            <a:r>
              <a:rPr lang="en-US" sz="2800">
                <a:latin typeface="Arial" charset="0"/>
                <a:ea typeface="MS PGothic" charset="0"/>
              </a:rPr>
              <a:t>del also developed the general notion of recursive functions but made no claims about their strength.</a:t>
            </a:r>
          </a:p>
          <a:p>
            <a:pPr lvl="1" eaLnBrk="1" hangingPunct="1">
              <a:lnSpc>
                <a:spcPct val="80000"/>
              </a:lnSpc>
            </a:pPr>
            <a:r>
              <a:rPr lang="en-US" sz="2400">
                <a:latin typeface="Arial" charset="0"/>
                <a:ea typeface="MS PGothic" charset="0"/>
              </a:rPr>
              <a:t>We will look at the formal description of recursive functions later</a:t>
            </a:r>
          </a:p>
        </p:txBody>
      </p:sp>
      <p:sp>
        <p:nvSpPr>
          <p:cNvPr id="19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7FBAD5F-DF3C-B44D-8F79-288CF1081D08}" type="slidenum">
              <a:rPr lang="en-US" sz="1400"/>
              <a:pPr algn="r" eaLnBrk="1" hangingPunct="1"/>
              <a:t>48</a:t>
            </a:fld>
            <a:endParaRPr lang="en-US" sz="1400"/>
          </a:p>
        </p:txBody>
      </p:sp>
    </p:spTree>
    <p:extLst>
      <p:ext uri="{BB962C8B-B14F-4D97-AF65-F5344CB8AC3E}">
        <p14:creationId xmlns:p14="http://schemas.microsoft.com/office/powerpoint/2010/main" val="179829108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dirty="0">
                <a:ea typeface="ＭＳ Ｐゴシック" pitchFamily="-111" charset="-128"/>
                <a:cs typeface="ＭＳ Ｐゴシック" pitchFamily="-111" charset="-128"/>
              </a:rPr>
              <a:t>Supplemental Material</a:t>
            </a:r>
          </a:p>
        </p:txBody>
      </p:sp>
    </p:spTree>
    <p:extLst>
      <p:ext uri="{BB962C8B-B14F-4D97-AF65-F5344CB8AC3E}">
        <p14:creationId xmlns:p14="http://schemas.microsoft.com/office/powerpoint/2010/main" val="1572154987"/>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extLst>
      <p:ext uri="{BB962C8B-B14F-4D97-AF65-F5344CB8AC3E}">
        <p14:creationId xmlns:p14="http://schemas.microsoft.com/office/powerpoint/2010/main" val="49951778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482</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9256257"/>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483</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2248517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484</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are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210899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485</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a:t>
            </a:r>
            <a:r>
              <a:rPr lang="en-US" sz="2000" b="1" i="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h(d) | d</a:t>
            </a:r>
            <a:r>
              <a:rPr lang="en-US" sz="2000" dirty="0">
                <a:ea typeface="ＭＳ Ｐゴシック" pitchFamily="-111" charset="-128"/>
                <a:cs typeface="ＭＳ Ｐゴシック" pitchFamily="-111" charset="-128"/>
              </a:rPr>
              <a:t> is an instance of an id of </a:t>
            </a:r>
            <a:r>
              <a:rPr lang="en-US" sz="2000" b="1" i="1" dirty="0">
                <a:ea typeface="ＭＳ Ｐゴシック" pitchFamily="-111" charset="-128"/>
                <a:cs typeface="ＭＳ Ｐゴシック" pitchFamily="-111" charset="-128"/>
              </a:rPr>
              <a:t>M </a:t>
            </a:r>
            <a:r>
              <a:rPr lang="en-US" sz="2000" dirty="0">
                <a:ea typeface="ＭＳ Ｐゴシック" pitchFamily="-111" charset="-128"/>
                <a:cs typeface="ＭＳ Ｐゴシック" pitchFamily="-111" charset="-128"/>
              </a:rPr>
              <a:t>}, 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br>
              <a:rPr lang="en-US" sz="2000" dirty="0">
                <a:sym typeface="Symbol" pitchFamily="-111" charset="2"/>
              </a:rPr>
            </a:br>
            <a:r>
              <a:rPr lang="en-US" sz="2000" b="1" dirty="0">
                <a:sym typeface="Symbol" pitchFamily="-111" charset="2"/>
              </a:rPr>
              <a:t>id’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0413877"/>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dirty="0">
                <a:solidFill>
                  <a:srgbClr val="009900"/>
                </a:solidFill>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6445490"/>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487</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dirty="0">
                <a:solidFill>
                  <a:srgbClr val="009900"/>
                </a:solidFill>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4777920"/>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7738522"/>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305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3E73BB-37C0-8D41-808E-FDD453801C39}" type="datetime1">
              <a:rPr lang="en-US" smtClean="0"/>
              <a:t>11/27/18</a:t>
            </a:fld>
            <a:endParaRPr lang="en-US"/>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5BAE4E-21BE-D641-84C3-2D52E754C0B6}" type="slidenum">
              <a:rPr lang="en-US"/>
              <a:pPr/>
              <a:t>49</a:t>
            </a:fld>
            <a:endParaRPr lang="en-US"/>
          </a:p>
        </p:txBody>
      </p:sp>
      <p:sp>
        <p:nvSpPr>
          <p:cNvPr id="20485" name="Rectangle 2"/>
          <p:cNvSpPr>
            <a:spLocks noGrp="1" noChangeArrowheads="1"/>
          </p:cNvSpPr>
          <p:nvPr>
            <p:ph type="title" idx="4294967295"/>
          </p:nvPr>
        </p:nvSpPr>
        <p:spPr/>
        <p:txBody>
          <a:bodyPr/>
          <a:lstStyle/>
          <a:p>
            <a:pPr eaLnBrk="1" hangingPunct="1"/>
            <a:r>
              <a:rPr lang="en-US" dirty="0">
                <a:latin typeface="Arial" charset="0"/>
                <a:ea typeface="MS PGothic" charset="0"/>
              </a:rPr>
              <a:t>Turing (Post, Church, Kleene)</a:t>
            </a:r>
          </a:p>
        </p:txBody>
      </p:sp>
      <p:sp>
        <p:nvSpPr>
          <p:cNvPr id="20486"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dirty="0"/>
              <a:t>Turing and Post devised abstract machines and claimed these represented all mechanically computable functions.</a:t>
            </a:r>
          </a:p>
          <a:p>
            <a:pPr lvl="1" eaLnBrk="1" hangingPunct="1">
              <a:lnSpc>
                <a:spcPct val="90000"/>
              </a:lnSpc>
            </a:pPr>
            <a:r>
              <a:rPr lang="en-US" sz="2400" dirty="0"/>
              <a:t>Church developed the notion of lambda-computability from recursive functions (as previously defined by G</a:t>
            </a:r>
            <a:r>
              <a:rPr lang="en-US" sz="2400" dirty="0">
                <a:ea typeface="Arial" pitchFamily="-111" charset="0"/>
                <a:cs typeface="Arial" pitchFamily="-111" charset="0"/>
              </a:rPr>
              <a:t>ö</a:t>
            </a:r>
            <a:r>
              <a:rPr lang="en-US" sz="2400" dirty="0"/>
              <a:t>del and Kleene) and claimed completeness for this model. </a:t>
            </a:r>
            <a:r>
              <a:rPr lang="en-US" sz="2400" dirty="0">
                <a:ea typeface="ＭＳ Ｐゴシック" pitchFamily="-111" charset="-128"/>
                <a:cs typeface="ＭＳ Ｐゴシック" pitchFamily="-111" charset="-128"/>
              </a:rPr>
              <a:t>Lambda calculus gave birth to Lisp.</a:t>
            </a:r>
            <a:endParaRPr lang="en-US" sz="2400" dirty="0"/>
          </a:p>
          <a:p>
            <a:pPr eaLnBrk="1" hangingPunct="1">
              <a:lnSpc>
                <a:spcPct val="90000"/>
              </a:lnSpc>
            </a:pPr>
            <a:r>
              <a:rPr lang="en-US" sz="2400" dirty="0">
                <a:ea typeface="ＭＳ Ｐゴシック" pitchFamily="-111" charset="-128"/>
                <a:cs typeface="ＭＳ Ｐゴシック" pitchFamily="-111" charset="-128"/>
              </a:rPr>
              <a:t>Kleene demonstrated the computational equivalence of recursively defined functions to Post-Turing machines. </a:t>
            </a:r>
          </a:p>
          <a:p>
            <a:pPr eaLnBrk="1" hangingPunct="1">
              <a:lnSpc>
                <a:spcPct val="90000"/>
              </a:lnSpc>
            </a:pPr>
            <a:r>
              <a:rPr lang="en-US" sz="2400" dirty="0">
                <a:ea typeface="ＭＳ Ｐゴシック" pitchFamily="-111" charset="-128"/>
                <a:cs typeface="ＭＳ Ｐゴシック" pitchFamily="-111" charset="-128"/>
              </a:rPr>
              <a:t>Post later showed computability could also be described by forms of symbolic rewriting systems.</a:t>
            </a:r>
          </a:p>
        </p:txBody>
      </p:sp>
      <p:sp>
        <p:nvSpPr>
          <p:cNvPr id="20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3127B5E-9A66-5A40-A6C6-024184766A3B}" type="slidenum">
              <a:rPr lang="en-US" sz="1400"/>
              <a:pPr algn="r" eaLnBrk="1" hangingPunct="1"/>
              <a:t>49</a:t>
            </a:fld>
            <a:endParaRPr lang="en-US" sz="1400"/>
          </a:p>
        </p:txBody>
      </p:sp>
    </p:spTree>
    <p:extLst>
      <p:ext uri="{BB962C8B-B14F-4D97-AF65-F5344CB8AC3E}">
        <p14:creationId xmlns:p14="http://schemas.microsoft.com/office/powerpoint/2010/main" val="1911286957"/>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579940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280717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first n registers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483461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r1,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6313573"/>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INC2[4]	: putting answer in r2</a:t>
            </a:r>
          </a:p>
          <a:p>
            <a:pPr marL="609600" indent="-609600">
              <a:buFontTx/>
              <a:buNone/>
            </a:pPr>
            <a:r>
              <a:rPr lang="en-US" sz="2400" b="1" dirty="0">
                <a:ea typeface="ＭＳ Ｐゴシック" pitchFamily="-111" charset="-128"/>
                <a:cs typeface="ＭＳ Ｐゴシック" pitchFamily="-111" charset="-128"/>
              </a:rPr>
              <a:t>4.		DIV_r1_BY_2[2] : strip a 1 from r1</a:t>
            </a:r>
          </a:p>
          <a:p>
            <a:pPr marL="609600" indent="-609600">
              <a:buFontTx/>
              <a:buAutoNum type="arabicPeriod" startAt="5"/>
            </a:pPr>
            <a:r>
              <a:rPr lang="en-US" sz="2400" b="1" dirty="0">
                <a:ea typeface="ＭＳ Ｐゴシック" pitchFamily="-111" charset="-128"/>
                <a:cs typeface="ＭＳ Ｐゴシック" pitchFamily="-111" charset="-128"/>
              </a:rPr>
              <a:t>    DEC1[5,6]	: Set r1 to 0 (prepare for answer)</a:t>
            </a:r>
          </a:p>
          <a:p>
            <a:pPr marL="609600" indent="-609600">
              <a:buFontTx/>
              <a:buAutoNum type="arabicPeriod" startAt="5"/>
            </a:pPr>
            <a:r>
              <a:rPr lang="en-US" sz="2400" b="1" dirty="0">
                <a:ea typeface="ＭＳ Ｐゴシック" pitchFamily="-111" charset="-128"/>
                <a:cs typeface="ＭＳ Ｐゴシック" pitchFamily="-111" charset="-128"/>
              </a:rPr>
              <a:t>    DEC2[6,7]	: Copy r2 to r1 </a:t>
            </a:r>
          </a:p>
          <a:p>
            <a:pPr marL="609600" indent="-609600">
              <a:buFontTx/>
              <a:buAutoNum type="arabicPeriod" startAt="5"/>
            </a:pPr>
            <a:r>
              <a:rPr lang="en-US" sz="2400" b="1" dirty="0">
                <a:ea typeface="ＭＳ Ｐゴシック" pitchFamily="-111" charset="-128"/>
                <a:cs typeface="ＭＳ Ｐゴシック" pitchFamily="-111" charset="-128"/>
              </a:rPr>
              <a:t>	INC1[6]	: </a:t>
            </a:r>
          </a:p>
          <a:p>
            <a:pPr marL="609600" indent="-609600">
              <a:buFontTx/>
              <a:buAutoNum type="arabicPeriod" startAt="5"/>
            </a:pPr>
            <a:r>
              <a:rPr lang="en-US" sz="2400" b="1" dirty="0">
                <a:ea typeface="ＭＳ Ｐゴシック" pitchFamily="-111" charset="-128"/>
                <a:cs typeface="ＭＳ Ｐゴシック" pitchFamily="-111" charset="-128"/>
              </a:rPr>
              <a:t>			: Answer is now in r1</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87997540"/>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REGISTER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045533"/>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-register machine, having m instructions.</a:t>
            </a:r>
          </a:p>
          <a:p>
            <a:pPr>
              <a:lnSpc>
                <a:spcPct val="80000"/>
              </a:lnSpc>
              <a:buFontTx/>
              <a:buNone/>
            </a:pP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r1,…,</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a:ea typeface="ＭＳ Ｐゴシック" pitchFamily="-111" charset="-128"/>
                <a:cs typeface="ＭＳ Ｐゴシック" pitchFamily="-111" charset="-128"/>
              </a:rPr>
              <a:t>1,…,m</a:t>
            </a:r>
            <a:r>
              <a:rPr lang="en-US" sz="2000" dirty="0">
                <a:ea typeface="ＭＳ Ｐゴシック" pitchFamily="-111" charset="-128"/>
                <a:cs typeface="ＭＳ Ｐゴシック" pitchFamily="-111" charset="-128"/>
              </a:rPr>
              <a:t> 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pn+m+1</a:t>
            </a:r>
            <a:r>
              <a:rPr lang="en-US" sz="2000" dirty="0">
                <a:ea typeface="ＭＳ Ｐゴシック" pitchFamily="-111" charset="-128"/>
                <a:cs typeface="ＭＳ Ｐゴシック" pitchFamily="-111" charset="-128"/>
              </a:rPr>
              <a:t> 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the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210180" name="Equation" r:id="rId4" imgW="563880" imgH="198120" progId="Word.Picture.8">
                  <p:embed/>
                </p:oleObj>
              </mc:Choice>
              <mc:Fallback>
                <p:oleObj name="Equation" r:id="rId4" imgW="563880" imgH="19812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806669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6012438"/>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780849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r1:=r2 – r3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DEC3[2,3]</a:t>
            </a:r>
          </a:p>
          <a:p>
            <a:pPr>
              <a:buFontTx/>
              <a:buNone/>
            </a:pPr>
            <a:r>
              <a:rPr lang="en-US" b="1" dirty="0">
                <a:ea typeface="ＭＳ Ｐゴシック" pitchFamily="-111" charset="-128"/>
                <a:cs typeface="ＭＳ Ｐゴシック" pitchFamily="-111" charset="-128"/>
              </a:rPr>
              <a:t>	2.	DEC2[1,1]</a:t>
            </a:r>
          </a:p>
          <a:p>
            <a:pPr>
              <a:buFontTx/>
              <a:buNone/>
            </a:pPr>
            <a:r>
              <a:rPr lang="en-US" b="1" dirty="0">
                <a:ea typeface="ＭＳ Ｐゴシック" pitchFamily="-111" charset="-128"/>
                <a:cs typeface="ＭＳ Ｐゴシック" pitchFamily="-111" charset="-128"/>
              </a:rPr>
              <a:t>	3.	DEC2[4,5]</a:t>
            </a:r>
          </a:p>
          <a:p>
            <a:pPr>
              <a:buFontTx/>
              <a:buNone/>
            </a:pPr>
            <a:r>
              <a:rPr lang="en-US" b="1" dirty="0">
                <a:ea typeface="ＭＳ Ｐゴシック" pitchFamily="-111" charset="-128"/>
                <a:cs typeface="ＭＳ Ｐゴシック" pitchFamily="-111" charset="-128"/>
              </a:rPr>
              <a:t>	4.	INC1[3]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349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49A52-150B-A047-ADD3-9101D133D3F4}" type="datetime1">
              <a:rPr lang="en-US" smtClean="0"/>
              <a:t>11/27/18</a:t>
            </a:fld>
            <a:endParaRPr lang="en-US"/>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0C95DC-005F-454E-A139-25C41E7D71D8}" type="slidenum">
              <a:rPr lang="en-US"/>
              <a:pPr/>
              <a:t>5</a:t>
            </a:fld>
            <a:endParaRPr lang="en-US"/>
          </a:p>
        </p:txBody>
      </p:sp>
      <p:sp>
        <p:nvSpPr>
          <p:cNvPr id="6149" name="Rectangle 2"/>
          <p:cNvSpPr>
            <a:spLocks noGrp="1" noChangeArrowheads="1"/>
          </p:cNvSpPr>
          <p:nvPr>
            <p:ph type="title" idx="4294967295"/>
          </p:nvPr>
        </p:nvSpPr>
        <p:spPr/>
        <p:txBody>
          <a:bodyPr/>
          <a:lstStyle/>
          <a:p>
            <a:pPr eaLnBrk="1" hangingPunct="1"/>
            <a:r>
              <a:rPr lang="en-US">
                <a:latin typeface="Arial" charset="0"/>
                <a:ea typeface="MS PGothic" charset="0"/>
              </a:rPr>
              <a:t>Goals of Course</a:t>
            </a:r>
          </a:p>
        </p:txBody>
      </p:sp>
      <p:sp>
        <p:nvSpPr>
          <p:cNvPr id="6150" name="Rectangle 3"/>
          <p:cNvSpPr>
            <a:spLocks noGrp="1" noChangeArrowheads="1"/>
          </p:cNvSpPr>
          <p:nvPr>
            <p:ph type="body" idx="4294967295"/>
          </p:nvPr>
        </p:nvSpPr>
        <p:spPr/>
        <p:txBody>
          <a:bodyPr/>
          <a:lstStyle/>
          <a:p>
            <a:pPr eaLnBrk="1" hangingPunct="1">
              <a:lnSpc>
                <a:spcPct val="80000"/>
              </a:lnSpc>
              <a:spcBef>
                <a:spcPct val="50000"/>
              </a:spcBef>
            </a:pPr>
            <a:r>
              <a:rPr lang="en-US" sz="1800" dirty="0">
                <a:latin typeface="Arial" charset="0"/>
                <a:ea typeface="MS PGothic" charset="0"/>
              </a:rPr>
              <a:t>Introduce Theory of Computation, including</a:t>
            </a:r>
          </a:p>
          <a:p>
            <a:pPr lvl="1" eaLnBrk="1" hangingPunct="1">
              <a:lnSpc>
                <a:spcPct val="80000"/>
              </a:lnSpc>
              <a:spcBef>
                <a:spcPct val="50000"/>
              </a:spcBef>
            </a:pPr>
            <a:r>
              <a:rPr lang="en-US" sz="1600" dirty="0">
                <a:latin typeface="Arial" charset="0"/>
                <a:ea typeface="MS PGothic" charset="0"/>
              </a:rPr>
              <a:t>Various models of computation</a:t>
            </a:r>
          </a:p>
          <a:p>
            <a:pPr lvl="2" eaLnBrk="1" hangingPunct="1">
              <a:lnSpc>
                <a:spcPct val="80000"/>
              </a:lnSpc>
              <a:spcBef>
                <a:spcPct val="50000"/>
              </a:spcBef>
            </a:pPr>
            <a:r>
              <a:rPr lang="en-US" sz="1400" dirty="0">
                <a:latin typeface="Arial" charset="0"/>
                <a:ea typeface="MS PGothic" charset="0"/>
              </a:rPr>
              <a:t>Finite State Automata and their relation to regular expressions, regular equations and regular grammars</a:t>
            </a:r>
          </a:p>
          <a:p>
            <a:pPr lvl="2" eaLnBrk="1" hangingPunct="1">
              <a:lnSpc>
                <a:spcPct val="80000"/>
              </a:lnSpc>
              <a:spcBef>
                <a:spcPct val="50000"/>
              </a:spcBef>
            </a:pPr>
            <a:r>
              <a:rPr lang="en-US" sz="1400" dirty="0">
                <a:latin typeface="Arial" charset="0"/>
                <a:ea typeface="MS PGothic" charset="0"/>
              </a:rPr>
              <a:t>Push Down Automata and their relation to context-free languages</a:t>
            </a:r>
          </a:p>
          <a:p>
            <a:pPr lvl="2" eaLnBrk="1" hangingPunct="1">
              <a:lnSpc>
                <a:spcPct val="80000"/>
              </a:lnSpc>
              <a:spcBef>
                <a:spcPct val="50000"/>
              </a:spcBef>
            </a:pPr>
            <a:r>
              <a:rPr lang="en-US" sz="1400" dirty="0">
                <a:latin typeface="Arial" charset="0"/>
                <a:ea typeface="MS PGothic" charset="0"/>
              </a:rPr>
              <a:t>Techniques for showing languages are NOT in particular language classes</a:t>
            </a:r>
          </a:p>
          <a:p>
            <a:pPr lvl="2" eaLnBrk="1" hangingPunct="1">
              <a:lnSpc>
                <a:spcPct val="80000"/>
              </a:lnSpc>
              <a:spcBef>
                <a:spcPct val="50000"/>
              </a:spcBef>
            </a:pPr>
            <a:r>
              <a:rPr lang="en-US" sz="1400" dirty="0">
                <a:latin typeface="Arial" charset="0"/>
                <a:ea typeface="MS PGothic" charset="0"/>
              </a:rPr>
              <a:t>Closure and non-closure problems</a:t>
            </a:r>
          </a:p>
          <a:p>
            <a:pPr lvl="1" eaLnBrk="1" hangingPunct="1">
              <a:lnSpc>
                <a:spcPct val="80000"/>
              </a:lnSpc>
              <a:spcBef>
                <a:spcPct val="50000"/>
              </a:spcBef>
            </a:pPr>
            <a:r>
              <a:rPr lang="en-US" sz="1600" dirty="0">
                <a:latin typeface="Arial" charset="0"/>
                <a:ea typeface="MS PGothic" charset="0"/>
              </a:rPr>
              <a:t>Limits of computation</a:t>
            </a:r>
          </a:p>
          <a:p>
            <a:pPr lvl="2" eaLnBrk="1" hangingPunct="1">
              <a:lnSpc>
                <a:spcPct val="80000"/>
              </a:lnSpc>
              <a:spcBef>
                <a:spcPct val="50000"/>
              </a:spcBef>
            </a:pPr>
            <a:r>
              <a:rPr lang="en-US" sz="1400" dirty="0">
                <a:latin typeface="Arial" charset="0"/>
                <a:ea typeface="MS PGothic" charset="0"/>
              </a:rPr>
              <a:t>Turing Machines and other equivalent models</a:t>
            </a:r>
          </a:p>
          <a:p>
            <a:pPr lvl="2" eaLnBrk="1" hangingPunct="1">
              <a:lnSpc>
                <a:spcPct val="80000"/>
              </a:lnSpc>
              <a:spcBef>
                <a:spcPct val="50000"/>
              </a:spcBef>
            </a:pPr>
            <a:r>
              <a:rPr lang="en-US" sz="1400" dirty="0">
                <a:latin typeface="Arial" charset="0"/>
                <a:ea typeface="MS PGothic" charset="0"/>
              </a:rPr>
              <a:t>Decision problems; Undecidable decision problems</a:t>
            </a:r>
          </a:p>
          <a:p>
            <a:pPr lvl="2" eaLnBrk="1" hangingPunct="1">
              <a:lnSpc>
                <a:spcPct val="80000"/>
              </a:lnSpc>
              <a:spcBef>
                <a:spcPts val="600"/>
              </a:spcBef>
            </a:pPr>
            <a:r>
              <a:rPr lang="en-US" sz="1400" dirty="0">
                <a:ea typeface="ＭＳ Ｐゴシック" pitchFamily="-111" charset="-128"/>
              </a:rPr>
              <a:t>The technique of reducibility</a:t>
            </a:r>
          </a:p>
          <a:p>
            <a:pPr lvl="2" eaLnBrk="1" hangingPunct="1">
              <a:lnSpc>
                <a:spcPct val="80000"/>
              </a:lnSpc>
              <a:spcBef>
                <a:spcPts val="600"/>
              </a:spcBef>
            </a:pPr>
            <a:r>
              <a:rPr lang="en-US" sz="1400" dirty="0">
                <a:ea typeface="ＭＳ Ｐゴシック" pitchFamily="-111" charset="-128"/>
              </a:rPr>
              <a:t>The ubiquity of undecidability (Rice’s Theorem)</a:t>
            </a:r>
          </a:p>
          <a:p>
            <a:pPr lvl="1" eaLnBrk="1" hangingPunct="1">
              <a:lnSpc>
                <a:spcPct val="80000"/>
              </a:lnSpc>
              <a:spcBef>
                <a:spcPct val="50000"/>
              </a:spcBef>
            </a:pPr>
            <a:r>
              <a:rPr lang="en-US" sz="1600" dirty="0">
                <a:latin typeface="Arial" charset="0"/>
                <a:ea typeface="MS PGothic" charset="0"/>
              </a:rPr>
              <a:t>Complexity theory</a:t>
            </a:r>
          </a:p>
          <a:p>
            <a:pPr lvl="2" eaLnBrk="1" hangingPunct="1">
              <a:lnSpc>
                <a:spcPct val="80000"/>
              </a:lnSpc>
              <a:spcBef>
                <a:spcPct val="50000"/>
              </a:spcBef>
            </a:pPr>
            <a:r>
              <a:rPr lang="en-US" sz="1400" dirty="0">
                <a:latin typeface="Arial" charset="0"/>
                <a:ea typeface="MS PGothic" charset="0"/>
              </a:rPr>
              <a:t>Order notation (this should be a review)</a:t>
            </a:r>
          </a:p>
          <a:p>
            <a:pPr lvl="2" eaLnBrk="1" hangingPunct="1">
              <a:lnSpc>
                <a:spcPct val="80000"/>
              </a:lnSpc>
              <a:spcBef>
                <a:spcPct val="50000"/>
              </a:spcBef>
            </a:pPr>
            <a:r>
              <a:rPr lang="en-US" sz="1400" dirty="0">
                <a:latin typeface="Arial" charset="0"/>
                <a:ea typeface="MS PGothic" charset="0"/>
              </a:rPr>
              <a:t>Time complexity, the sets P, NP, NP-Hard, NP-Complete and the question does P=NP?</a:t>
            </a:r>
          </a:p>
          <a:p>
            <a:pPr lvl="2" eaLnBrk="1" hangingPunct="1">
              <a:lnSpc>
                <a:spcPct val="80000"/>
              </a:lnSpc>
              <a:spcBef>
                <a:spcPct val="50000"/>
              </a:spcBef>
            </a:pPr>
            <a:r>
              <a:rPr lang="en-US" sz="1400" dirty="0">
                <a:latin typeface="Arial" charset="0"/>
                <a:ea typeface="MS PGothic" charset="0"/>
              </a:rPr>
              <a:t>Reducibility in context of complexity</a:t>
            </a:r>
          </a:p>
        </p:txBody>
      </p:sp>
      <p:sp>
        <p:nvSpPr>
          <p:cNvPr id="61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C1ABB0F-48B8-4A4B-8B13-D6C10910FF03}" type="slidenum">
              <a:rPr lang="en-US" sz="1400"/>
              <a:pPr algn="r" eaLnBrk="1" hangingPunct="1"/>
              <a:t>5</a:t>
            </a:fld>
            <a:endParaRPr 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Arial" charset="0"/>
                <a:ea typeface="MS PGothic" charset="0"/>
              </a:rPr>
              <a:t>Complexity vs ..</a:t>
            </a:r>
          </a:p>
        </p:txBody>
      </p:sp>
      <p:sp>
        <p:nvSpPr>
          <p:cNvPr id="63491" name="Rectangle 3"/>
          <p:cNvSpPr>
            <a:spLocks noGrp="1" noChangeArrowheads="1"/>
          </p:cNvSpPr>
          <p:nvPr>
            <p:ph idx="1"/>
          </p:nvPr>
        </p:nvSpPr>
        <p:spPr/>
        <p:txBody>
          <a:bodyPr/>
          <a:lstStyle/>
          <a:p>
            <a:pPr eaLnBrk="1" hangingPunct="1">
              <a:lnSpc>
                <a:spcPct val="90000"/>
              </a:lnSpc>
            </a:pPr>
            <a:r>
              <a:rPr lang="en-US" dirty="0">
                <a:latin typeface="Arial" charset="0"/>
                <a:ea typeface="MS PGothic" charset="0"/>
              </a:rPr>
              <a:t>Complexity seeks to categorize problems as easy (polynomial) or hard (exponential or even worse). Some parts focus on time; others on space.</a:t>
            </a:r>
          </a:p>
          <a:p>
            <a:pPr eaLnBrk="1" hangingPunct="1">
              <a:lnSpc>
                <a:spcPct val="90000"/>
              </a:lnSpc>
            </a:pPr>
            <a:r>
              <a:rPr lang="en-US" dirty="0">
                <a:latin typeface="Arial" charset="0"/>
                <a:ea typeface="MS PGothic" charset="0"/>
              </a:rPr>
              <a:t>Computability seeks to categorize problems as algorithmically solvable or not.</a:t>
            </a:r>
          </a:p>
          <a:p>
            <a:pPr eaLnBrk="1" hangingPunct="1">
              <a:lnSpc>
                <a:spcPct val="90000"/>
              </a:lnSpc>
            </a:pPr>
            <a:r>
              <a:rPr lang="en-US" dirty="0">
                <a:latin typeface="Arial" charset="0"/>
                <a:ea typeface="MS PGothic" charset="0"/>
              </a:rPr>
              <a:t>Algorithm Design &amp; Analysis tries to find the most efficient algorithms to solve specific problems.</a:t>
            </a:r>
          </a:p>
        </p:txBody>
      </p:sp>
      <p:sp>
        <p:nvSpPr>
          <p:cNvPr id="634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D98E48-A63E-2744-98EF-1CD6A952D4EB}" type="datetime1">
              <a:rPr lang="en-US" smtClean="0"/>
              <a:t>11/27/18</a:t>
            </a:fld>
            <a:endParaRPr lang="en-US"/>
          </a:p>
        </p:txBody>
      </p:sp>
      <p:sp>
        <p:nvSpPr>
          <p:cNvPr id="63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3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D1AAC0-587D-A845-8EFB-8B70D7030AA8}" type="slidenum">
              <a:rPr lang="en-US"/>
              <a:pPr/>
              <a:t>50</a:t>
            </a:fld>
            <a:endParaRPr lang="en-US"/>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9197935"/>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r2</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326024"/>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FACTOR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3147246"/>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65974"/>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211204" name="Equation" r:id="rId4" imgW="2679700" imgH="342900" progId="Word.Picture.8">
                  <p:embed/>
                </p:oleObj>
              </mc:Choice>
              <mc:Fallback>
                <p:oleObj name="Equation" r:id="rId4" imgW="2679700" imgH="342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9626348"/>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for which this is true, then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number of prime factors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involving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Thus,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474002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506</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a:solidFill>
                  <a:srgbClr val="FF0000"/>
                </a:solidFill>
                <a:ea typeface="ＭＳ Ｐゴシック" pitchFamily="-111" charset="-128"/>
                <a:cs typeface="ＭＳ Ｐゴシック" pitchFamily="-111" charset="-128"/>
              </a:rPr>
              <a:t>This assumes we converge to a fixed point only if we stop</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2313319"/>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507</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This assumes that the answer will be returned as the exponent of the only even prime,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We can fix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250194"/>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508</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FRS Subtraction</a:t>
            </a: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a-b</a:t>
            </a:r>
            <a:r>
              <a:rPr lang="en-US" sz="2000" b="1" dirty="0">
                <a:ea typeface="ＭＳ Ｐゴシック" pitchFamily="-111" charset="-128"/>
                <a:cs typeface="ＭＳ Ｐゴシック" pitchFamily="-111" charset="-128"/>
                <a:sym typeface="Symbol" pitchFamily="-111" charset="2"/>
              </a:rPr>
              <a:t> </a:t>
            </a:r>
            <a:br>
              <a:rPr lang="en-US" sz="2000" b="1" dirty="0">
                <a:ea typeface="ＭＳ Ｐゴシック" pitchFamily="-111" charset="-128"/>
                <a:cs typeface="ＭＳ Ｐゴシック" pitchFamily="-111" charset="-128"/>
                <a:sym typeface="Symbol" pitchFamily="-111" charset="2"/>
              </a:rPr>
            </a:br>
            <a:r>
              <a:rPr lang="en-US" sz="2000" b="1" dirty="0">
                <a:ea typeface="ＭＳ Ｐゴシック" pitchFamily="-111" charset="-128"/>
                <a:cs typeface="ＭＳ Ｐゴシック" pitchFamily="-111" charset="-128"/>
                <a:sym typeface="Symbol" pitchFamily="-111" charset="2"/>
              </a:rPr>
              <a:t>3*5x </a:t>
            </a:r>
            <a:r>
              <a:rPr lang="en-US" sz="2000" b="1" dirty="0" err="1">
                <a:sym typeface="Symbol" pitchFamily="-111" charset="2"/>
              </a:rPr>
              <a:t></a:t>
            </a:r>
            <a:r>
              <a:rPr lang="en-US" sz="2000" b="1" dirty="0"/>
              <a:t> </a:t>
            </a:r>
            <a:r>
              <a:rPr lang="en-US" sz="2000" b="1" dirty="0" err="1"/>
              <a:t>x</a:t>
            </a:r>
            <a:r>
              <a:rPr lang="en-US" sz="2000" b="1" dirty="0"/>
              <a:t> or 1/15</a:t>
            </a:r>
            <a:br>
              <a:rPr lang="en-US" sz="2000" b="1" dirty="0"/>
            </a:br>
            <a:r>
              <a:rPr lang="en-US" sz="2000" b="1" dirty="0"/>
              <a:t>5x </a:t>
            </a:r>
            <a:r>
              <a:rPr lang="en-US" sz="2000" b="1" dirty="0" err="1">
                <a:sym typeface="Symbol" pitchFamily="-111" charset="2"/>
              </a:rPr>
              <a:t></a:t>
            </a:r>
            <a:r>
              <a:rPr lang="en-US" sz="2000" b="1" dirty="0"/>
              <a:t> </a:t>
            </a:r>
            <a:r>
              <a:rPr lang="en-US" sz="2000" b="1" dirty="0" err="1"/>
              <a:t>x</a:t>
            </a:r>
            <a:r>
              <a:rPr lang="en-US" sz="2000" b="1" dirty="0"/>
              <a:t> or 1/5</a:t>
            </a:r>
            <a:br>
              <a:rPr lang="en-US" sz="2000" b="1" dirty="0"/>
            </a:br>
            <a:r>
              <a:rPr lang="en-US" sz="2000" b="1" dirty="0"/>
              <a:t>3x </a:t>
            </a:r>
            <a:r>
              <a:rPr lang="en-US" sz="2000" b="1" dirty="0" err="1">
                <a:sym typeface="Symbol" pitchFamily="-111" charset="2"/>
              </a:rPr>
              <a:t></a:t>
            </a:r>
            <a:r>
              <a:rPr lang="en-US" sz="2000" b="1" dirty="0"/>
              <a:t> 2x or 2/3</a:t>
            </a:r>
          </a:p>
          <a:p>
            <a:pPr>
              <a:lnSpc>
                <a:spcPct val="90000"/>
              </a:lnSpc>
            </a:pPr>
            <a:r>
              <a:rPr lang="en-US" sz="2000" b="1" dirty="0">
                <a:ea typeface="ＭＳ Ｐゴシック" pitchFamily="-111" charset="-128"/>
                <a:cs typeface="ＭＳ Ｐゴシック" pitchFamily="-111" charset="-128"/>
              </a:rPr>
              <a:t>Encode F = 2</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15 </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7</a:t>
            </a:r>
            <a:r>
              <a:rPr lang="en-US" sz="2000" b="1" baseline="30000" dirty="0">
                <a:ea typeface="ＭＳ Ｐゴシック" pitchFamily="-111" charset="-128"/>
                <a:cs typeface="ＭＳ Ｐゴシック" pitchFamily="-111" charset="-128"/>
              </a:rPr>
              <a:t>5 </a:t>
            </a:r>
            <a:r>
              <a:rPr lang="en-US" sz="2000" b="1" dirty="0">
                <a:ea typeface="ＭＳ Ｐゴシック" pitchFamily="-111" charset="-128"/>
                <a:cs typeface="ＭＳ Ｐゴシック" pitchFamily="-111" charset="-128"/>
              </a:rPr>
              <a:t>11</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13</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17</a:t>
            </a:r>
            <a:r>
              <a:rPr lang="en-US" sz="2000" b="1" baseline="30000" dirty="0">
                <a:ea typeface="ＭＳ Ｐゴシック" pitchFamily="-111" charset="-128"/>
                <a:cs typeface="ＭＳ Ｐゴシック" pitchFamily="-111" charset="-128"/>
              </a:rPr>
              <a:t>2 </a:t>
            </a:r>
            <a:r>
              <a:rPr lang="en-US" sz="2000" b="1" dirty="0">
                <a:ea typeface="ＭＳ Ｐゴシック" pitchFamily="-111" charset="-128"/>
                <a:cs typeface="ＭＳ Ｐゴシック" pitchFamily="-111" charset="-128"/>
              </a:rPr>
              <a:t>19</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23</a:t>
            </a:r>
            <a:r>
              <a:rPr lang="en-US" sz="2000" b="1" baseline="30000" dirty="0">
                <a:ea typeface="ＭＳ Ｐゴシック" pitchFamily="-111" charset="-128"/>
                <a:cs typeface="ＭＳ Ｐゴシック" pitchFamily="-111" charset="-128"/>
              </a:rPr>
              <a:t>1</a:t>
            </a:r>
            <a:endParaRPr lang="en-US" sz="2000" b="1"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Consider a=4, </a:t>
            </a:r>
            <a:r>
              <a:rPr lang="en-US" sz="2000" b="1" dirty="0" err="1">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4)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RULE (F,3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as 15 divides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 1) = 2</a:t>
            </a:r>
            <a:r>
              <a:rPr lang="en-US" sz="2000" b="1" baseline="30000"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9475855"/>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Rest of simulation</a:t>
            </a:r>
          </a:p>
        </p:txBody>
      </p:sp>
      <p:sp>
        <p:nvSpPr>
          <p:cNvPr id="330757" name="Rectangle 3"/>
          <p:cNvSpPr>
            <a:spLocks noGrp="1" noChangeArrowheads="1"/>
          </p:cNvSpPr>
          <p:nvPr>
            <p:ph type="body" idx="1"/>
          </p:nvPr>
        </p:nvSpPr>
        <p:spPr/>
        <p:txBody>
          <a:bodyPr/>
          <a:lstStyle/>
          <a:p>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0) = </a:t>
            </a:r>
            <a:r>
              <a:rPr lang="en-US" sz="2400" b="1" dirty="0" err="1">
                <a:ea typeface="ＭＳ Ｐゴシック" pitchFamily="-111" charset="-128"/>
                <a:cs typeface="ＭＳ Ｐゴシック" pitchFamily="-111" charset="-128"/>
              </a:rPr>
              <a:t>x</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y+1) = NEXT(F, 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rPr>
              <a:t>))</a:t>
            </a:r>
          </a:p>
          <a:p>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,1) = 3</a:t>
            </a:r>
            <a:r>
              <a:rPr lang="en-US" sz="2400" b="1" baseline="30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,2) = 3</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,3) = 2</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1</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,4) = 2</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,5) = 2</a:t>
            </a:r>
            <a:r>
              <a:rPr lang="en-US" sz="2400" b="1" baseline="30000" dirty="0">
                <a:ea typeface="ＭＳ Ｐゴシック" pitchFamily="-111" charset="-128"/>
                <a:cs typeface="ＭＳ Ｐゴシック" pitchFamily="-111" charset="-128"/>
              </a:rPr>
              <a:t>2</a:t>
            </a:r>
            <a:endParaRPr lang="en-US" dirty="0">
              <a:ea typeface="ＭＳ Ｐゴシック" pitchFamily="-111" charset="-128"/>
              <a:cs typeface="ＭＳ Ｐゴシック" pitchFamily="-111" charset="-128"/>
            </a:endParaRPr>
          </a:p>
          <a:p>
            <a:r>
              <a:rPr lang="en-US" sz="2400" b="1" dirty="0">
                <a:ea typeface="ＭＳ Ｐゴシック" pitchFamily="-111" charset="-128"/>
                <a:cs typeface="ＭＳ Ｐゴシック" pitchFamily="-111" charset="-128"/>
              </a:rPr>
              <a:t>HALT(F,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rPr>
              <a:t>y[CONFIG(F,x,y</a:t>
            </a:r>
            <a:r>
              <a:rPr lang="en-US" sz="2400" b="1" dirty="0">
                <a:ea typeface="ＭＳ Ｐゴシック" pitchFamily="-111" charset="-128"/>
                <a:cs typeface="ＭＳ Ｐゴシック" pitchFamily="-111" charset="-128"/>
              </a:rPr>
              <a:t>)==CONFIG(F,x,y+1)] = 4</a:t>
            </a:r>
          </a:p>
          <a:p>
            <a:r>
              <a:rPr lang="en-US" sz="2400" b="1" dirty="0" err="1">
                <a:ea typeface="ＭＳ Ｐゴシック" pitchFamily="-111" charset="-128"/>
                <a:cs typeface="ＭＳ Ｐゴシック" pitchFamily="-111" charset="-128"/>
              </a:rPr>
              <a:t>Univ(F</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exp ( CONFIG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HALT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 0)</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exp(2</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2</a:t>
            </a:r>
          </a:p>
          <a:p>
            <a:endParaRPr lang="en-US" sz="2400" b="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4539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ea typeface="MS PGothic" charset="0"/>
              </a:rPr>
              <a:t>P and NP</a:t>
            </a:r>
          </a:p>
        </p:txBody>
      </p:sp>
      <p:sp>
        <p:nvSpPr>
          <p:cNvPr id="64515"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P is the set (class) of problems solvable in polynomial time using a computer with a fixed number of processors.</a:t>
            </a:r>
          </a:p>
          <a:p>
            <a:pPr eaLnBrk="1" hangingPunct="1">
              <a:lnSpc>
                <a:spcPct val="90000"/>
              </a:lnSpc>
            </a:pPr>
            <a:r>
              <a:rPr lang="en-US">
                <a:latin typeface="Arial" charset="0"/>
                <a:ea typeface="MS PGothic" charset="0"/>
              </a:rPr>
              <a:t>NP is the set of problems solvable in polynomial time using a finite but unbounded number of processors.</a:t>
            </a:r>
          </a:p>
          <a:p>
            <a:pPr eaLnBrk="1" hangingPunct="1">
              <a:lnSpc>
                <a:spcPct val="90000"/>
              </a:lnSpc>
            </a:pPr>
            <a:r>
              <a:rPr lang="en-US">
                <a:latin typeface="Arial" charset="0"/>
                <a:ea typeface="MS PGothic" charset="0"/>
              </a:rPr>
              <a:t>Note: P vs NP also means deterministic versus non-deterministic polynomial time.</a:t>
            </a:r>
          </a:p>
          <a:p>
            <a:pPr eaLnBrk="1" hangingPunct="1">
              <a:lnSpc>
                <a:spcPct val="90000"/>
              </a:lnSpc>
            </a:pPr>
            <a:r>
              <a:rPr lang="en-US">
                <a:latin typeface="Arial" charset="0"/>
                <a:ea typeface="MS PGothic" charset="0"/>
              </a:rPr>
              <a:t>Big question: Is P = NP?</a:t>
            </a:r>
          </a:p>
        </p:txBody>
      </p:sp>
      <p:sp>
        <p:nvSpPr>
          <p:cNvPr id="645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32FD86-D506-CE4C-8647-3AA3473AD8E7}" type="datetime1">
              <a:rPr lang="en-US" smtClean="0"/>
              <a:t>11/27/18</a:t>
            </a:fld>
            <a:endParaRPr lang="en-US"/>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45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B8BAC8-EF04-7D48-8352-0427220AF81E}" type="slidenum">
              <a:rPr lang="en-US"/>
              <a:pPr/>
              <a:t>51</a:t>
            </a:fld>
            <a:endParaRPr lang="en-US"/>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1053347"/>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RECURSIVE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3282029"/>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172584"/>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212678" name="Picture" r:id="rId4" imgW="641071" imgH="244298" progId="Equation.3">
                  <p:embed/>
                </p:oleObj>
              </mc:Choice>
              <mc:Fallback>
                <p:oleObj name="Picture" r:id="rId4" imgW="641071" imgH="24429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212679" name="Picture" r:id="rId6" imgW="2761398" imgH="869815" progId="Equation.3">
                  <p:embed/>
                </p:oleObj>
              </mc:Choice>
              <mc:Fallback>
                <p:oleObj name="Picture" r:id="rId6" imgW="2761398" imgH="8698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212680" name="Picture" r:id="rId8" imgW="1785197" imgH="641011" progId="Equation.3">
                  <p:embed/>
                </p:oleObj>
              </mc:Choice>
              <mc:Fallback>
                <p:oleObj name="Picture" r:id="rId8" imgW="1785197" imgH="64101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9112524"/>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mc:AlternateContent xmlns:mc="http://schemas.openxmlformats.org/markup-compatibility/2006">
              <mc:Choice xmlns:v="urn:schemas-microsoft-com:vml" Requires="v">
                <p:oleObj spid="_x0000_s213252"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5903672"/>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416626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Closure Under Induction</a:t>
            </a:r>
          </a:p>
        </p:txBody>
      </p:sp>
      <p:sp>
        <p:nvSpPr>
          <p:cNvPr id="3" name="Content Placeholder 2"/>
          <p:cNvSpPr>
            <a:spLocks noGrp="1"/>
          </p:cNvSpPr>
          <p:nvPr>
            <p:ph idx="1"/>
          </p:nvPr>
        </p:nvSpPr>
        <p:spPr/>
        <p:txBody>
          <a:bodyPr/>
          <a:lstStyle/>
          <a:p>
            <a:pPr marL="0" indent="0">
              <a:buNone/>
            </a:pPr>
            <a:r>
              <a:rPr lang="en-US" sz="2000" dirty="0"/>
              <a:t>To prove the that Turing Machines are closed under induction (primitive recursion), we must simulate some arbitrary primitive recursive function 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on a Turing Machine, where</a:t>
            </a:r>
            <a:br>
              <a:rPr lang="en-US" sz="2000" dirty="0"/>
            </a:br>
            <a:r>
              <a:rPr lang="en-US" sz="2000" dirty="0"/>
              <a:t>F(0,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G(x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F(y+1,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H(y,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Where, G and H are Standard Turing Computable.  We define the function F for the Turing Machine as follows:</a:t>
            </a:r>
          </a:p>
          <a:p>
            <a:pPr marL="0" indent="0">
              <a:buNone/>
            </a:pPr>
            <a:endParaRPr lang="en-US" sz="2000" dirty="0"/>
          </a:p>
          <a:p>
            <a:pPr marL="0" indent="0">
              <a:buNone/>
            </a:pPr>
            <a:r>
              <a:rPr lang="en-US" sz="2000" dirty="0"/>
              <a:t> </a:t>
            </a:r>
          </a:p>
          <a:p>
            <a:pPr marL="0" indent="0">
              <a:buNone/>
            </a:pPr>
            <a:endParaRPr lang="en-US" sz="2000" dirty="0"/>
          </a:p>
          <a:p>
            <a:pPr marL="0" indent="0">
              <a:buNone/>
            </a:pPr>
            <a:r>
              <a:rPr lang="en-US" sz="2000" dirty="0"/>
              <a:t>Since our Turing Machine simulator can produce the same value for any arbitrary PRF, F, we show that Turing Machines are closed under induction (primitive recursion).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11/27/18</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516</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790"/>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420"/>
              <a:ext cx="486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060"/>
              <a:ext cx="1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060"/>
              <a:ext cx="0" cy="3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4425227"/>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517</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214276" name="Picture" r:id="rId4" imgW="1655469" imgH="717039" progId="Equation.3">
                  <p:embed/>
                </p:oleObj>
              </mc:Choice>
              <mc:Fallback>
                <p:oleObj name="Picture" r:id="rId4" imgW="1655469" imgH="7170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3538524"/>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518</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dirty="0">
                <a:solidFill>
                  <a:srgbClr val="009900"/>
                </a:solidFill>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Recursive 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11/27/18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8637786"/>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Hamiltonian Circuit (HC) Decision Problem is NP-Hard</a:t>
            </a:r>
          </a:p>
        </p:txBody>
      </p:sp>
      <p:sp>
        <p:nvSpPr>
          <p:cNvPr id="4" name="Date Placeholder 3"/>
          <p:cNvSpPr>
            <a:spLocks noGrp="1"/>
          </p:cNvSpPr>
          <p:nvPr>
            <p:ph type="dt" sz="half" idx="10"/>
          </p:nvPr>
        </p:nvSpPr>
        <p:spPr/>
        <p:txBody>
          <a:bodyPr/>
          <a:lstStyle/>
          <a:p>
            <a:pPr>
              <a:defRPr/>
            </a:pPr>
            <a:fld id="{2FD58CEA-6891-2C49-B275-9B30771BC875}"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519</a:t>
            </a:fld>
            <a:endParaRPr lang="en-US">
              <a:solidFill>
                <a:srgbClr val="000000"/>
              </a:solidFill>
            </a:endParaRPr>
          </a:p>
        </p:txBody>
      </p:sp>
    </p:spTree>
    <p:extLst>
      <p:ext uri="{BB962C8B-B14F-4D97-AF65-F5344CB8AC3E}">
        <p14:creationId xmlns:p14="http://schemas.microsoft.com/office/powerpoint/2010/main" val="1946347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atin typeface="Arial" charset="0"/>
                <a:ea typeface="MS PGothic" charset="0"/>
              </a:rPr>
              <a:t>Regular Languages</a:t>
            </a:r>
          </a:p>
        </p:txBody>
      </p:sp>
      <p:sp>
        <p:nvSpPr>
          <p:cNvPr id="65539" name="Rectangle 5"/>
          <p:cNvSpPr>
            <a:spLocks noGrp="1" noChangeArrowheads="1"/>
          </p:cNvSpPr>
          <p:nvPr>
            <p:ph type="subTitle" idx="1"/>
          </p:nvPr>
        </p:nvSpPr>
        <p:spPr/>
        <p:txBody>
          <a:bodyPr/>
          <a:lstStyle/>
          <a:p>
            <a:r>
              <a:rPr lang="en-US"/>
              <a:t>Includes and Expands on </a:t>
            </a:r>
            <a:br>
              <a:rPr lang="en-US"/>
            </a:br>
            <a:r>
              <a:rPr lang="en-US"/>
              <a:t>Chapter 1 of </a:t>
            </a:r>
            <a:r>
              <a:rPr lang="en-US" err="1"/>
              <a:t>Sipser</a:t>
            </a:r>
            <a:endParaRPr lang="en-US"/>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Variable Gadget</a:t>
            </a:r>
          </a:p>
        </p:txBody>
      </p:sp>
      <p:sp>
        <p:nvSpPr>
          <p:cNvPr id="4" name="Date Placeholder 3"/>
          <p:cNvSpPr>
            <a:spLocks noGrp="1"/>
          </p:cNvSpPr>
          <p:nvPr>
            <p:ph type="dt" sz="half" idx="10"/>
          </p:nvPr>
        </p:nvSpPr>
        <p:spPr/>
        <p:txBody>
          <a:bodyPr/>
          <a:lstStyle/>
          <a:p>
            <a:pPr>
              <a:defRPr/>
            </a:pPr>
            <a:fld id="{3B4D1696-9813-F340-99BA-3B6F899102A3}"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520</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Tree>
    <p:extLst>
      <p:ext uri="{BB962C8B-B14F-4D97-AF65-F5344CB8AC3E}">
        <p14:creationId xmlns:p14="http://schemas.microsoft.com/office/powerpoint/2010/main" val="1794344972"/>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Gadgets Combined</a:t>
            </a:r>
          </a:p>
        </p:txBody>
      </p:sp>
      <p:sp>
        <p:nvSpPr>
          <p:cNvPr id="4" name="Date Placeholder 3"/>
          <p:cNvSpPr>
            <a:spLocks noGrp="1"/>
          </p:cNvSpPr>
          <p:nvPr>
            <p:ph type="dt" sz="half" idx="10"/>
          </p:nvPr>
        </p:nvSpPr>
        <p:spPr/>
        <p:txBody>
          <a:bodyPr/>
          <a:lstStyle/>
          <a:p>
            <a:pPr>
              <a:defRPr/>
            </a:pPr>
            <a:fld id="{88ED605D-3BE3-7D47-AA65-BC0BB6D93B67}" type="datetime1">
              <a:rPr lang="en-US" smtClean="0">
                <a:solidFill>
                  <a:srgbClr val="000000"/>
                </a:solidFill>
              </a:rPr>
              <a:t>11/27/18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521</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340833" y="1524000"/>
            <a:ext cx="8626194" cy="4343400"/>
          </a:xfrm>
          <a:prstGeom prst="rect">
            <a:avLst/>
          </a:prstGeom>
        </p:spPr>
      </p:pic>
    </p:spTree>
    <p:extLst>
      <p:ext uri="{BB962C8B-B14F-4D97-AF65-F5344CB8AC3E}">
        <p14:creationId xmlns:p14="http://schemas.microsoft.com/office/powerpoint/2010/main" val="443089583"/>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Hamiltonian Path</a:t>
            </a:r>
          </a:p>
        </p:txBody>
      </p:sp>
      <p:sp>
        <p:nvSpPr>
          <p:cNvPr id="3" name="Content Placeholder 2"/>
          <p:cNvSpPr>
            <a:spLocks noGrp="1"/>
          </p:cNvSpPr>
          <p:nvPr>
            <p:ph idx="1"/>
          </p:nvPr>
        </p:nvSpPr>
        <p:spPr/>
        <p:txBody>
          <a:bodyPr/>
          <a:lstStyle/>
          <a:p>
            <a:r>
              <a:rPr lang="en-US"/>
              <a:t>Note we can split an arbitrary node, v, into two (</a:t>
            </a:r>
            <a:r>
              <a:rPr lang="en-US" err="1"/>
              <a:t>v’,v</a:t>
            </a:r>
            <a:r>
              <a:rPr lang="en-US"/>
              <a:t>’’ – one, v’, has in-edges of v, other, v’’, has out-edges. Path (not cycle) must start at v’’ and end at v’ and goal is still K.</a:t>
            </a:r>
          </a:p>
        </p:txBody>
      </p:sp>
      <p:sp>
        <p:nvSpPr>
          <p:cNvPr id="4" name="Date Placeholder 3"/>
          <p:cNvSpPr>
            <a:spLocks noGrp="1"/>
          </p:cNvSpPr>
          <p:nvPr>
            <p:ph type="dt" sz="half" idx="10"/>
          </p:nvPr>
        </p:nvSpPr>
        <p:spPr/>
        <p:txBody>
          <a:bodyPr/>
          <a:lstStyle/>
          <a:p>
            <a:pPr>
              <a:defRPr/>
            </a:pPr>
            <a:fld id="{8FE48523-2A19-7545-95D5-0E2CF00F9FE4}"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522</a:t>
            </a:fld>
            <a:endParaRPr lang="en-US"/>
          </a:p>
        </p:txBody>
      </p:sp>
    </p:spTree>
    <p:extLst>
      <p:ext uri="{BB962C8B-B14F-4D97-AF65-F5344CB8AC3E}">
        <p14:creationId xmlns:p14="http://schemas.microsoft.com/office/powerpoint/2010/main" val="168081733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Travelling Salesman</a:t>
            </a:r>
          </a:p>
        </p:txBody>
      </p:sp>
      <p:sp>
        <p:nvSpPr>
          <p:cNvPr id="3" name="Content Placeholder 2"/>
          <p:cNvSpPr>
            <a:spLocks noGrp="1"/>
          </p:cNvSpPr>
          <p:nvPr>
            <p:ph idx="1"/>
          </p:nvPr>
        </p:nvSpPr>
        <p:spPr/>
        <p:txBody>
          <a:bodyPr/>
          <a:lstStyle/>
          <a:p>
            <a:r>
              <a:rPr lang="en-US"/>
              <a:t>Start with HC = (V,E), K=|V|</a:t>
            </a:r>
          </a:p>
          <a:p>
            <a:r>
              <a:rPr lang="en-US"/>
              <a:t>Set edges from HC instance to 1</a:t>
            </a:r>
          </a:p>
          <a:p>
            <a:r>
              <a:rPr lang="en-US"/>
              <a:t>Add edges between pairs that lack such edges and make those weights 2 (often people make these K+1); this means that the reverse of unidirectional links also get weight 2</a:t>
            </a:r>
          </a:p>
          <a:p>
            <a:r>
              <a:rPr lang="en-US"/>
              <a:t>Goal weight is K for cycle</a:t>
            </a:r>
          </a:p>
        </p:txBody>
      </p:sp>
      <p:sp>
        <p:nvSpPr>
          <p:cNvPr id="4" name="Date Placeholder 3"/>
          <p:cNvSpPr>
            <a:spLocks noGrp="1"/>
          </p:cNvSpPr>
          <p:nvPr>
            <p:ph type="dt" sz="half" idx="10"/>
          </p:nvPr>
        </p:nvSpPr>
        <p:spPr/>
        <p:txBody>
          <a:bodyPr/>
          <a:lstStyle/>
          <a:p>
            <a:pPr>
              <a:defRPr/>
            </a:pPr>
            <a:fld id="{78B93DE1-AA19-3249-A153-1C8234665A77}"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523</a:t>
            </a:fld>
            <a:endParaRPr lang="en-US"/>
          </a:p>
        </p:txBody>
      </p:sp>
    </p:spTree>
    <p:extLst>
      <p:ext uri="{BB962C8B-B14F-4D97-AF65-F5344CB8AC3E}">
        <p14:creationId xmlns:p14="http://schemas.microsoft.com/office/powerpoint/2010/main" val="1497006286"/>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solidFill>
                  <a:srgbClr val="009900"/>
                </a:solidFill>
              </a:rPr>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a:latin typeface="Times New Roman" charset="0"/>
              </a:rPr>
              <a:t>Undecidable and NP-Complete</a:t>
            </a:r>
            <a:br>
              <a:rPr lang="en-US" b="1">
                <a:latin typeface="Times New Roman" charset="0"/>
              </a:rPr>
            </a:br>
            <a:r>
              <a:rPr lang="en-US" b="1">
                <a:latin typeface="Times New Roman" charset="0"/>
              </a:rPr>
              <a:t>Variants</a:t>
            </a:r>
          </a:p>
        </p:txBody>
      </p:sp>
    </p:spTree>
    <p:extLst>
      <p:ext uri="{BB962C8B-B14F-4D97-AF65-F5344CB8AC3E}">
        <p14:creationId xmlns:p14="http://schemas.microsoft.com/office/powerpoint/2010/main" val="1495461900"/>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97795" y="1752601"/>
            <a:ext cx="1919356" cy="1904999"/>
          </a:xfrm>
        </p:spPr>
      </p:pic>
      <p:sp>
        <p:nvSpPr>
          <p:cNvPr id="4" name="Date Placeholder 3"/>
          <p:cNvSpPr>
            <a:spLocks noGrp="1"/>
          </p:cNvSpPr>
          <p:nvPr>
            <p:ph type="dt" sz="half" idx="10"/>
          </p:nvPr>
        </p:nvSpPr>
        <p:spPr/>
        <p:txBody>
          <a:bodyPr/>
          <a:lstStyle/>
          <a:p>
            <a:pPr>
              <a:defRPr/>
            </a:pPr>
            <a:fld id="{C5425F07-7EE1-4340-88D8-2B2CD8D5EA74}"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525</a:t>
            </a:fld>
            <a:endParaRPr lang="en-US"/>
          </a:p>
        </p:txBody>
      </p:sp>
      <p:sp>
        <p:nvSpPr>
          <p:cNvPr id="10" name="TextBox 9"/>
          <p:cNvSpPr txBox="1"/>
          <p:nvPr/>
        </p:nvSpPr>
        <p:spPr>
          <a:xfrm>
            <a:off x="3352800" y="1676400"/>
            <a:ext cx="5792020" cy="4524315"/>
          </a:xfrm>
          <a:prstGeom prst="rect">
            <a:avLst/>
          </a:prstGeom>
          <a:noFill/>
        </p:spPr>
        <p:txBody>
          <a:bodyPr wrap="none" rtlCol="0">
            <a:spAutoFit/>
          </a:bodyPr>
          <a:lstStyle/>
          <a:p>
            <a:r>
              <a:rPr lang="en-US"/>
              <a:t>A single tile has colors on all four sides.</a:t>
            </a:r>
            <a:br>
              <a:rPr lang="en-US"/>
            </a:br>
            <a:r>
              <a:rPr lang="en-US"/>
              <a:t>Tiles are often called dominoes as </a:t>
            </a:r>
            <a:br>
              <a:rPr lang="en-US"/>
            </a:br>
            <a:r>
              <a:rPr lang="en-US"/>
              <a:t>assembling them follows the rules of</a:t>
            </a:r>
            <a:br>
              <a:rPr lang="en-US"/>
            </a:br>
            <a:r>
              <a:rPr lang="en-US"/>
              <a:t>placing dominoes. That is, the color </a:t>
            </a:r>
            <a:br>
              <a:rPr lang="en-US"/>
            </a:br>
            <a:r>
              <a:rPr lang="en-US"/>
              <a:t>(or number) of a side must match that</a:t>
            </a:r>
            <a:br>
              <a:rPr lang="en-US"/>
            </a:br>
            <a:r>
              <a:rPr lang="en-US"/>
              <a:t>of its adjacent tile, e.g., tile, t2, to right </a:t>
            </a:r>
            <a:br>
              <a:rPr lang="en-US"/>
            </a:br>
            <a:r>
              <a:rPr lang="en-US"/>
              <a:t>of a tile, t1, must have same color on</a:t>
            </a:r>
          </a:p>
          <a:p>
            <a:r>
              <a:rPr lang="en-US"/>
              <a:t>Its left as is on the right side of t1.</a:t>
            </a:r>
          </a:p>
          <a:p>
            <a:r>
              <a:rPr lang="en-US"/>
              <a:t>This constraint applies to top and as </a:t>
            </a:r>
            <a:br>
              <a:rPr lang="en-US"/>
            </a:br>
            <a:r>
              <a:rPr lang="en-US"/>
              <a:t>well as sides. Boundary tiles do not</a:t>
            </a:r>
            <a:br>
              <a:rPr lang="en-US"/>
            </a:br>
            <a:r>
              <a:rPr lang="en-US"/>
              <a:t>have constraints on their sides that touch</a:t>
            </a:r>
            <a:br>
              <a:rPr lang="en-US"/>
            </a:br>
            <a:r>
              <a:rPr lang="en-US"/>
              <a:t>the boundaries.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219200" y="3886200"/>
            <a:ext cx="1919356" cy="1904999"/>
          </a:xfrm>
          <a:prstGeom prst="rect">
            <a:avLst/>
          </a:prstGeom>
          <a:noFill/>
          <a:ln w="9525">
            <a:noFill/>
            <a:miter lim="800000"/>
            <a:headEnd/>
            <a:tailEnd/>
          </a:ln>
        </p:spPr>
      </p:pic>
    </p:spTree>
    <p:extLst>
      <p:ext uri="{BB962C8B-B14F-4D97-AF65-F5344CB8AC3E}">
        <p14:creationId xmlns:p14="http://schemas.microsoft.com/office/powerpoint/2010/main" val="7954881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of tiling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54E14ACA-C12D-6D4D-8724-DA7BD0919263}"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526</a:t>
            </a:fld>
            <a:endParaRPr lang="en-US"/>
          </a:p>
        </p:txBody>
      </p:sp>
    </p:spTree>
    <p:extLst>
      <p:ext uri="{BB962C8B-B14F-4D97-AF65-F5344CB8AC3E}">
        <p14:creationId xmlns:p14="http://schemas.microsoft.com/office/powerpoint/2010/main" val="1242054850"/>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Valid 3 by 3 Tiling of Tile Types from Previous Slide</a:t>
            </a:r>
          </a:p>
        </p:txBody>
      </p:sp>
      <p:sp>
        <p:nvSpPr>
          <p:cNvPr id="4" name="Date Placeholder 3"/>
          <p:cNvSpPr>
            <a:spLocks noGrp="1"/>
          </p:cNvSpPr>
          <p:nvPr>
            <p:ph type="dt" sz="half" idx="10"/>
          </p:nvPr>
        </p:nvSpPr>
        <p:spPr/>
        <p:txBody>
          <a:bodyPr/>
          <a:lstStyle/>
          <a:p>
            <a:pPr>
              <a:defRPr/>
            </a:pPr>
            <a:fld id="{BB798F98-37C1-B340-8C10-4C5A87A73813}"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527</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1674815110"/>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Some Variations</a:t>
            </a:r>
          </a:p>
        </p:txBody>
      </p:sp>
      <p:sp>
        <p:nvSpPr>
          <p:cNvPr id="3" name="Content Placeholder 2"/>
          <p:cNvSpPr>
            <a:spLocks noGrp="1"/>
          </p:cNvSpPr>
          <p:nvPr>
            <p:ph idx="1"/>
          </p:nvPr>
        </p:nvSpPr>
        <p:spPr/>
        <p:txBody>
          <a:bodyPr/>
          <a:lstStyle/>
          <a:p>
            <a:r>
              <a:rPr lang="en-US" sz="2800" dirty="0"/>
              <a:t>Infinite 2d plane (impossible in general)</a:t>
            </a:r>
          </a:p>
          <a:p>
            <a:pPr lvl="1"/>
            <a:r>
              <a:rPr lang="en-US" sz="2400" dirty="0"/>
              <a:t>Our two tile types can easily tile the 2d plane</a:t>
            </a:r>
          </a:p>
          <a:p>
            <a:r>
              <a:rPr lang="en-US" sz="2800" dirty="0"/>
              <a:t>Finite 2d plane (hard in general)</a:t>
            </a:r>
          </a:p>
          <a:p>
            <a:pPr lvl="1"/>
            <a:r>
              <a:rPr lang="en-US" sz="2400" dirty="0"/>
              <a:t>Our two tile types can easily tile any finite 2d plane</a:t>
            </a:r>
          </a:p>
          <a:p>
            <a:pPr lvl="1"/>
            <a:r>
              <a:rPr lang="en-US" sz="2400" dirty="0"/>
              <a:t>This is called the Bounded Tiling Problem.</a:t>
            </a:r>
          </a:p>
          <a:p>
            <a:endParaRPr lang="en-US" sz="2800" dirty="0"/>
          </a:p>
          <a:p>
            <a:r>
              <a:rPr lang="en-US" sz="2800" dirty="0"/>
              <a:t>One dimensional space (hmm?)</a:t>
            </a:r>
          </a:p>
          <a:p>
            <a:r>
              <a:rPr lang="en-US" sz="2800" dirty="0"/>
              <a:t>Infinite 3d space (not even semi-decidable in general)</a:t>
            </a:r>
          </a:p>
        </p:txBody>
      </p:sp>
      <p:sp>
        <p:nvSpPr>
          <p:cNvPr id="4" name="Date Placeholder 3"/>
          <p:cNvSpPr>
            <a:spLocks noGrp="1"/>
          </p:cNvSpPr>
          <p:nvPr>
            <p:ph type="dt" sz="half" idx="10"/>
          </p:nvPr>
        </p:nvSpPr>
        <p:spPr/>
        <p:txBody>
          <a:bodyPr/>
          <a:lstStyle/>
          <a:p>
            <a:pPr>
              <a:defRPr/>
            </a:pPr>
            <a:fld id="{8051F53F-53E4-0A49-ACDD-2FC585EC1C51}"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528</a:t>
            </a:fld>
            <a:endParaRPr lang="en-US"/>
          </a:p>
        </p:txBody>
      </p:sp>
    </p:spTree>
    <p:extLst>
      <p:ext uri="{BB962C8B-B14F-4D97-AF65-F5344CB8AC3E}">
        <p14:creationId xmlns:p14="http://schemas.microsoft.com/office/powerpoint/2010/main" val="1549392541"/>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Tiling the Plane</a:t>
            </a:r>
          </a:p>
        </p:txBody>
      </p:sp>
      <p:sp>
        <p:nvSpPr>
          <p:cNvPr id="3" name="Content Placeholder 2"/>
          <p:cNvSpPr>
            <a:spLocks noGrp="1"/>
          </p:cNvSpPr>
          <p:nvPr>
            <p:ph idx="1"/>
          </p:nvPr>
        </p:nvSpPr>
        <p:spPr/>
        <p:txBody>
          <a:bodyPr/>
          <a:lstStyle/>
          <a:p>
            <a:r>
              <a:rPr lang="en-US" sz="2000"/>
              <a:t>We will start with a Post Machine, M = (Q, </a:t>
            </a:r>
            <a:r>
              <a:rPr lang="en-US" sz="2000" err="1"/>
              <a:t>Σ</a:t>
            </a:r>
            <a:r>
              <a:rPr lang="en-US" sz="2000"/>
              <a:t>, </a:t>
            </a:r>
            <a:r>
              <a:rPr lang="en-US" sz="2000" err="1"/>
              <a:t>δ</a:t>
            </a:r>
            <a:r>
              <a:rPr lang="en-US" sz="2000"/>
              <a:t>, q</a:t>
            </a:r>
            <a:r>
              <a:rPr lang="en-US" sz="2000" baseline="-25000"/>
              <a:t>0</a:t>
            </a:r>
            <a:r>
              <a:rPr lang="en-US" sz="2000"/>
              <a:t>), with tape alphabet </a:t>
            </a:r>
            <a:r>
              <a:rPr lang="en-US" sz="2000" err="1"/>
              <a:t>Σ</a:t>
            </a:r>
            <a:r>
              <a:rPr lang="en-US" sz="2000"/>
              <a:t> = {B,1} where B is blank and </a:t>
            </a:r>
            <a:r>
              <a:rPr lang="en-US" sz="2000" err="1"/>
              <a:t>δ</a:t>
            </a:r>
            <a:r>
              <a:rPr lang="en-US" sz="2000"/>
              <a:t> maps pairs from Q×Σ to Q×(</a:t>
            </a:r>
            <a:r>
              <a:rPr lang="en-US" sz="2000" err="1"/>
              <a:t>Σ</a:t>
            </a:r>
            <a:r>
              <a:rPr lang="en-US" sz="2000"/>
              <a:t> </a:t>
            </a:r>
            <a:r>
              <a:rPr lang="en-US" sz="2000">
                <a:sym typeface="Symbol" pitchFamily="-111" charset="2"/>
              </a:rPr>
              <a:t> {R,L}). M starts in state q</a:t>
            </a:r>
            <a:r>
              <a:rPr lang="en-US" sz="2000" baseline="-25000">
                <a:sym typeface="Symbol" pitchFamily="-111" charset="2"/>
              </a:rPr>
              <a:t>0</a:t>
            </a:r>
            <a:endParaRPr lang="en-US" sz="2000" baseline="-25000"/>
          </a:p>
          <a:p>
            <a:pPr lvl="1"/>
            <a:r>
              <a:rPr lang="en-US" sz="1800"/>
              <a:t>(Turing Machine with each action being L, R or Print)</a:t>
            </a:r>
          </a:p>
          <a:p>
            <a:r>
              <a:rPr lang="en-US" sz="2000"/>
              <a:t>We will consider the case of M starting with a blank tape</a:t>
            </a:r>
          </a:p>
          <a:p>
            <a:r>
              <a:rPr lang="en-US" sz="2000"/>
              <a:t>We will constrain our machine to never go to the left of its starting position (semi unbounded tape)</a:t>
            </a:r>
          </a:p>
          <a:p>
            <a:r>
              <a:rPr lang="en-US" sz="2000"/>
              <a:t>We will mimic the computation steps of M</a:t>
            </a:r>
          </a:p>
          <a:p>
            <a:r>
              <a:rPr lang="en-US" sz="2000"/>
              <a:t>Termination occurs if in state q reading b and </a:t>
            </a:r>
            <a:r>
              <a:rPr lang="en-US" sz="2000" err="1"/>
              <a:t>δ</a:t>
            </a:r>
            <a:r>
              <a:rPr lang="en-US" sz="2000"/>
              <a:t>(</a:t>
            </a:r>
            <a:r>
              <a:rPr lang="en-US" sz="2000" err="1"/>
              <a:t>q,b</a:t>
            </a:r>
            <a:r>
              <a:rPr lang="en-US" sz="2000"/>
              <a:t>) is not defined</a:t>
            </a:r>
          </a:p>
          <a:p>
            <a:r>
              <a:rPr lang="en-US" sz="2000"/>
              <a:t>We will use the fact that halting when starting at the left end of a semi unbounded tape in its initial state with a blank tape is </a:t>
            </a:r>
            <a:r>
              <a:rPr lang="en-US" sz="2000" err="1"/>
              <a:t>undecidable</a:t>
            </a:r>
            <a:endParaRPr lang="en-US" sz="2000"/>
          </a:p>
        </p:txBody>
      </p:sp>
      <p:sp>
        <p:nvSpPr>
          <p:cNvPr id="4" name="Date Placeholder 3"/>
          <p:cNvSpPr>
            <a:spLocks noGrp="1"/>
          </p:cNvSpPr>
          <p:nvPr>
            <p:ph type="dt" sz="half" idx="10"/>
          </p:nvPr>
        </p:nvSpPr>
        <p:spPr/>
        <p:txBody>
          <a:bodyPr/>
          <a:lstStyle/>
          <a:p>
            <a:pPr>
              <a:defRPr/>
            </a:pPr>
            <a:fld id="{DD23CC05-7ACB-6242-832A-5591C55DC415}"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529</a:t>
            </a:fld>
            <a:endParaRPr lang="en-US"/>
          </a:p>
        </p:txBody>
      </p:sp>
    </p:spTree>
    <p:extLst>
      <p:ext uri="{BB962C8B-B14F-4D97-AF65-F5344CB8AC3E}">
        <p14:creationId xmlns:p14="http://schemas.microsoft.com/office/powerpoint/2010/main" val="253733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A39238-6D99-B547-A654-BF0CDC58DFCA}" type="datetime1">
              <a:rPr lang="en-US" smtClean="0"/>
              <a:t>11/27/18</a:t>
            </a:fld>
            <a:endParaRPr lang="en-US"/>
          </a:p>
        </p:txBody>
      </p:sp>
      <p:sp>
        <p:nvSpPr>
          <p:cNvPr id="665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1CCC27-6C10-5946-9FB4-389FF2014DE8}" type="slidenum">
              <a:rPr lang="en-US"/>
              <a:pPr/>
              <a:t>53</a:t>
            </a:fld>
            <a:endParaRPr lang="en-US"/>
          </a:p>
        </p:txBody>
      </p:sp>
      <p:sp>
        <p:nvSpPr>
          <p:cNvPr id="66565" name="Rectangle 2"/>
          <p:cNvSpPr>
            <a:spLocks noGrp="1" noChangeArrowheads="1"/>
          </p:cNvSpPr>
          <p:nvPr>
            <p:ph type="title" idx="4294967295"/>
          </p:nvPr>
        </p:nvSpPr>
        <p:spPr/>
        <p:txBody>
          <a:bodyPr/>
          <a:lstStyle/>
          <a:p>
            <a:pPr eaLnBrk="1" hangingPunct="1"/>
            <a:r>
              <a:rPr lang="en-US">
                <a:latin typeface="Arial" charset="0"/>
                <a:ea typeface="MS PGothic" charset="0"/>
              </a:rPr>
              <a:t>Regular Languages # 1</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Finite Automata</a:t>
            </a:r>
          </a:p>
          <a:p>
            <a:pPr eaLnBrk="1" hangingPunct="1">
              <a:lnSpc>
                <a:spcPct val="90000"/>
              </a:lnSpc>
            </a:pPr>
            <a:r>
              <a:rPr lang="en-US" sz="2800" dirty="0">
                <a:latin typeface="Arial" charset="0"/>
                <a:ea typeface="MS PGothic" charset="0"/>
              </a:rPr>
              <a:t>Moore and Mealy models: Automata with output. </a:t>
            </a:r>
          </a:p>
          <a:p>
            <a:pPr eaLnBrk="1" hangingPunct="1">
              <a:lnSpc>
                <a:spcPct val="90000"/>
              </a:lnSpc>
            </a:pPr>
            <a:r>
              <a:rPr lang="en-US" sz="2800" dirty="0">
                <a:latin typeface="Arial" charset="0"/>
                <a:ea typeface="MS PGothic" charset="0"/>
              </a:rPr>
              <a:t>Regular operations</a:t>
            </a:r>
          </a:p>
          <a:p>
            <a:pPr eaLnBrk="1" hangingPunct="1">
              <a:lnSpc>
                <a:spcPct val="90000"/>
              </a:lnSpc>
            </a:pPr>
            <a:r>
              <a:rPr lang="en-US" sz="2800" dirty="0">
                <a:latin typeface="Arial" charset="0"/>
                <a:ea typeface="MS PGothic" charset="0"/>
              </a:rPr>
              <a:t>Non-determinism: Its use. Conversion to deterministic FSAs. Formal proof of equivalence.</a:t>
            </a:r>
          </a:p>
          <a:p>
            <a:pPr eaLnBrk="1" hangingPunct="1">
              <a:lnSpc>
                <a:spcPct val="90000"/>
              </a:lnSpc>
            </a:pPr>
            <a:r>
              <a:rPr lang="en-US" sz="2800" dirty="0">
                <a:latin typeface="Arial" charset="0"/>
                <a:ea typeface="MS PGothic" charset="0"/>
              </a:rPr>
              <a:t>Lambda moves: Lambda closure of a state </a:t>
            </a:r>
          </a:p>
          <a:p>
            <a:pPr eaLnBrk="1" hangingPunct="1">
              <a:lnSpc>
                <a:spcPct val="90000"/>
              </a:lnSpc>
            </a:pPr>
            <a:r>
              <a:rPr lang="en-US" sz="2800" dirty="0">
                <a:latin typeface="Arial" charset="0"/>
                <a:ea typeface="MS PGothic" charset="0"/>
              </a:rPr>
              <a:t>Regular expressions</a:t>
            </a:r>
          </a:p>
          <a:p>
            <a:pPr eaLnBrk="1" hangingPunct="1">
              <a:lnSpc>
                <a:spcPct val="90000"/>
              </a:lnSpc>
            </a:pPr>
            <a:r>
              <a:rPr lang="en-US" sz="2800" dirty="0">
                <a:latin typeface="Arial" charset="0"/>
                <a:ea typeface="MS PGothic" charset="0"/>
              </a:rPr>
              <a:t>Equivalence of REs and FSAs.</a:t>
            </a:r>
          </a:p>
          <a:p>
            <a:pPr eaLnBrk="1" hangingPunct="1">
              <a:lnSpc>
                <a:spcPct val="90000"/>
              </a:lnSpc>
            </a:pPr>
            <a:r>
              <a:rPr lang="en-US" sz="2800" dirty="0">
                <a:latin typeface="Arial" charset="0"/>
                <a:ea typeface="MS PGothic" charset="0"/>
              </a:rPr>
              <a:t>Pumping Lemma: Proof and applications. </a:t>
            </a:r>
          </a:p>
        </p:txBody>
      </p:sp>
      <p:sp>
        <p:nvSpPr>
          <p:cNvPr id="665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C870F25-A581-B142-8EAD-849D4E127C72}" type="slidenum">
              <a:rPr lang="en-US" sz="1400"/>
              <a:pPr algn="r" eaLnBrk="1" hangingPunct="1"/>
              <a:t>53</a:t>
            </a:fld>
            <a:endParaRPr lang="en-US" sz="1400"/>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BF82683A-FF80-0643-A151-07D702BE440C}"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530</a:t>
            </a:fld>
            <a:endParaRPr lang="en-US"/>
          </a:p>
        </p:txBody>
      </p:sp>
    </p:spTree>
    <p:extLst>
      <p:ext uri="{BB962C8B-B14F-4D97-AF65-F5344CB8AC3E}">
        <p14:creationId xmlns:p14="http://schemas.microsoft.com/office/powerpoint/2010/main" val="1736584160"/>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Colors</a:t>
            </a:r>
          </a:p>
        </p:txBody>
      </p:sp>
      <p:sp>
        <p:nvSpPr>
          <p:cNvPr id="3" name="Content Placeholder 2"/>
          <p:cNvSpPr>
            <a:spLocks noGrp="1"/>
          </p:cNvSpPr>
          <p:nvPr>
            <p:ph idx="1"/>
          </p:nvPr>
        </p:nvSpPr>
        <p:spPr/>
        <p:txBody>
          <a:bodyPr/>
          <a:lstStyle/>
          <a:p>
            <a:r>
              <a:rPr lang="en-US"/>
              <a:t>Given M, define our tile colors as </a:t>
            </a:r>
          </a:p>
          <a:p>
            <a:r>
              <a:rPr lang="en-US"/>
              <a:t>{X, Y, *, B, 1, YB, Y1} </a:t>
            </a:r>
            <a:r>
              <a:rPr lang="en-US">
                <a:sym typeface="Symbol" pitchFamily="-111" charset="2"/>
              </a:rPr>
              <a:t> Q×{B,1}  Q×{YB,Y1}  Q×{R,L}</a:t>
            </a:r>
          </a:p>
          <a:p>
            <a:r>
              <a:rPr lang="en-US">
                <a:sym typeface="Symbol" pitchFamily="-111" charset="2"/>
              </a:rPr>
              <a:t>Simplest tile (represents Blank on X axis)</a:t>
            </a:r>
          </a:p>
          <a:p>
            <a:pPr marL="0" indent="0">
              <a:buNone/>
            </a:pPr>
            <a:endParaRPr lang="en-US"/>
          </a:p>
          <a:p>
            <a:endParaRPr lang="en-US"/>
          </a:p>
        </p:txBody>
      </p:sp>
      <p:sp>
        <p:nvSpPr>
          <p:cNvPr id="4" name="Date Placeholder 3"/>
          <p:cNvSpPr>
            <a:spLocks noGrp="1"/>
          </p:cNvSpPr>
          <p:nvPr>
            <p:ph type="dt" sz="half" idx="10"/>
          </p:nvPr>
        </p:nvSpPr>
        <p:spPr/>
        <p:txBody>
          <a:bodyPr/>
          <a:lstStyle/>
          <a:p>
            <a:pPr>
              <a:defRPr/>
            </a:pPr>
            <a:fld id="{95228536-0ECD-174C-8AED-5674F9079C12}"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531</a:t>
            </a:fld>
            <a:endParaRPr lang="en-US"/>
          </a:p>
        </p:txBody>
      </p:sp>
      <p:sp>
        <p:nvSpPr>
          <p:cNvPr id="7" name="Frame 6"/>
          <p:cNvSpPr/>
          <p:nvPr/>
        </p:nvSpPr>
        <p:spPr bwMode="auto">
          <a:xfrm>
            <a:off x="1295400" y="3886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981200" y="4114800"/>
            <a:ext cx="457200" cy="461665"/>
          </a:xfrm>
          <a:prstGeom prst="rect">
            <a:avLst/>
          </a:prstGeom>
          <a:noFill/>
        </p:spPr>
        <p:txBody>
          <a:bodyPr wrap="square" rtlCol="0">
            <a:spAutoFit/>
          </a:bodyPr>
          <a:lstStyle/>
          <a:p>
            <a:pPr algn="ctr"/>
            <a:r>
              <a:rPr lang="en-US"/>
              <a:t>B</a:t>
            </a:r>
          </a:p>
        </p:txBody>
      </p:sp>
      <p:sp>
        <p:nvSpPr>
          <p:cNvPr id="10" name="TextBox 9"/>
          <p:cNvSpPr txBox="1"/>
          <p:nvPr/>
        </p:nvSpPr>
        <p:spPr>
          <a:xfrm>
            <a:off x="2590800" y="4491335"/>
            <a:ext cx="457200" cy="461665"/>
          </a:xfrm>
          <a:prstGeom prst="rect">
            <a:avLst/>
          </a:prstGeom>
          <a:noFill/>
        </p:spPr>
        <p:txBody>
          <a:bodyPr wrap="square" rtlCol="0">
            <a:spAutoFit/>
          </a:bodyPr>
          <a:lstStyle/>
          <a:p>
            <a:pPr algn="ctr"/>
            <a:r>
              <a:rPr lang="en-US"/>
              <a:t>B</a:t>
            </a:r>
          </a:p>
        </p:txBody>
      </p:sp>
      <p:sp>
        <p:nvSpPr>
          <p:cNvPr id="11" name="TextBox 10"/>
          <p:cNvSpPr txBox="1"/>
          <p:nvPr/>
        </p:nvSpPr>
        <p:spPr>
          <a:xfrm>
            <a:off x="1447800" y="4495800"/>
            <a:ext cx="457200" cy="461665"/>
          </a:xfrm>
          <a:prstGeom prst="rect">
            <a:avLst/>
          </a:prstGeom>
          <a:noFill/>
        </p:spPr>
        <p:txBody>
          <a:bodyPr wrap="square" rtlCol="0">
            <a:spAutoFit/>
          </a:bodyPr>
          <a:lstStyle/>
          <a:p>
            <a:pPr algn="ctr"/>
            <a:r>
              <a:rPr lang="en-US"/>
              <a:t>B</a:t>
            </a:r>
          </a:p>
        </p:txBody>
      </p:sp>
      <p:sp>
        <p:nvSpPr>
          <p:cNvPr id="12" name="TextBox 11"/>
          <p:cNvSpPr txBox="1"/>
          <p:nvPr/>
        </p:nvSpPr>
        <p:spPr>
          <a:xfrm>
            <a:off x="1981200" y="4800600"/>
            <a:ext cx="457200" cy="461665"/>
          </a:xfrm>
          <a:prstGeom prst="rect">
            <a:avLst/>
          </a:prstGeom>
          <a:noFill/>
        </p:spPr>
        <p:txBody>
          <a:bodyPr wrap="square" rtlCol="0">
            <a:spAutoFit/>
          </a:bodyPr>
          <a:lstStyle/>
          <a:p>
            <a:pPr algn="ctr"/>
            <a:r>
              <a:rPr lang="en-US"/>
              <a:t>X</a:t>
            </a:r>
          </a:p>
        </p:txBody>
      </p:sp>
    </p:spTree>
    <p:extLst>
      <p:ext uri="{BB962C8B-B14F-4D97-AF65-F5344CB8AC3E}">
        <p14:creationId xmlns:p14="http://schemas.microsoft.com/office/powerpoint/2010/main" val="319730743"/>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Tiles for Copying Tape Cell</a:t>
            </a:r>
          </a:p>
        </p:txBody>
      </p:sp>
      <p:sp>
        <p:nvSpPr>
          <p:cNvPr id="4" name="Date Placeholder 3"/>
          <p:cNvSpPr>
            <a:spLocks noGrp="1"/>
          </p:cNvSpPr>
          <p:nvPr>
            <p:ph type="dt" sz="half" idx="10"/>
          </p:nvPr>
        </p:nvSpPr>
        <p:spPr/>
        <p:txBody>
          <a:bodyPr/>
          <a:lstStyle/>
          <a:p>
            <a:pPr>
              <a:defRPr/>
            </a:pPr>
            <a:fld id="{0D784F09-50A4-6345-AEE4-D51D7A84BB51}"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532</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a:t>YB</a:t>
            </a:r>
          </a:p>
        </p:txBody>
      </p:sp>
      <p:sp>
        <p:nvSpPr>
          <p:cNvPr id="25" name="TextBox 24"/>
          <p:cNvSpPr txBox="1"/>
          <p:nvPr/>
        </p:nvSpPr>
        <p:spPr>
          <a:xfrm>
            <a:off x="5562600" y="1524000"/>
            <a:ext cx="2563172" cy="1200328"/>
          </a:xfrm>
          <a:prstGeom prst="rect">
            <a:avLst/>
          </a:prstGeom>
          <a:noFill/>
        </p:spPr>
        <p:txBody>
          <a:bodyPr wrap="none" rtlCol="0">
            <a:spAutoFit/>
          </a:bodyPr>
          <a:lstStyle/>
          <a:p>
            <a:r>
              <a:rPr lang="en-US"/>
              <a:t>Copy cells not on</a:t>
            </a:r>
          </a:p>
          <a:p>
            <a:r>
              <a:rPr lang="en-US"/>
              <a:t>left boundary and </a:t>
            </a:r>
            <a:br>
              <a:rPr lang="en-US"/>
            </a:br>
            <a:r>
              <a:rPr lang="en-US"/>
              <a:t>not scanned</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a:t>Y1</a:t>
            </a:r>
          </a:p>
        </p:txBody>
      </p:sp>
      <p:sp>
        <p:nvSpPr>
          <p:cNvPr id="36" name="TextBox 35"/>
          <p:cNvSpPr txBox="1"/>
          <p:nvPr/>
        </p:nvSpPr>
        <p:spPr>
          <a:xfrm>
            <a:off x="5562600" y="4267200"/>
            <a:ext cx="2409133" cy="1200328"/>
          </a:xfrm>
          <a:prstGeom prst="rect">
            <a:avLst/>
          </a:prstGeom>
          <a:noFill/>
        </p:spPr>
        <p:txBody>
          <a:bodyPr wrap="none" rtlCol="0">
            <a:spAutoFit/>
          </a:bodyPr>
          <a:lstStyle/>
          <a:p>
            <a:r>
              <a:rPr lang="en-US"/>
              <a:t>Copy cells on</a:t>
            </a:r>
          </a:p>
          <a:p>
            <a:r>
              <a:rPr lang="en-US"/>
              <a:t>left boundary</a:t>
            </a:r>
          </a:p>
          <a:p>
            <a:r>
              <a:rPr lang="en-US"/>
              <a:t>but not scanned</a:t>
            </a:r>
          </a:p>
        </p:txBody>
      </p:sp>
    </p:spTree>
    <p:extLst>
      <p:ext uri="{BB962C8B-B14F-4D97-AF65-F5344CB8AC3E}">
        <p14:creationId xmlns:p14="http://schemas.microsoft.com/office/powerpoint/2010/main" val="710512807"/>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Right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p,R</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EA69E838-9531-3A42-8E61-E9914A242C6D}"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533</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Ya</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q,Ya</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p,R</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err="1"/>
              <a:t>q,a</a:t>
            </a:r>
            <a:endParaRPr lang="en-US"/>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err="1"/>
              <a:t>p,b</a:t>
            </a:r>
            <a:endParaRPr lang="en-US"/>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p,R</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a:t>b</a:t>
            </a:r>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579669929"/>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Left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p,L</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BDB2B9B3-0945-D843-BC53-585291D70A20}"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534</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p,Yb</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p,L</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Yb</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err="1"/>
              <a:t>p,b</a:t>
            </a:r>
            <a:endParaRPr lang="en-US"/>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p,L</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p,L</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err="1"/>
              <a:t>q,a</a:t>
            </a:r>
            <a:endParaRPr lang="en-US"/>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72168842"/>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Print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p,c</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7ECB83C1-6C30-4646-8116-DE685256AD0F}"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535</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err="1"/>
              <a:t>p,Yc</a:t>
            </a:r>
            <a:endParaRPr lang="en-US"/>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err="1"/>
              <a:t>Yc</a:t>
            </a:r>
            <a:endParaRPr lang="en-US"/>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err="1"/>
              <a:t>p,c</a:t>
            </a:r>
            <a:endParaRPr lang="en-US"/>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err="1"/>
              <a:t>q,a</a:t>
            </a:r>
            <a:endParaRPr lang="en-US"/>
          </a:p>
        </p:txBody>
      </p:sp>
    </p:spTree>
    <p:extLst>
      <p:ext uri="{BB962C8B-B14F-4D97-AF65-F5344CB8AC3E}">
        <p14:creationId xmlns:p14="http://schemas.microsoft.com/office/powerpoint/2010/main" val="981254985"/>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Corner Tile and Bottom Row</a:t>
            </a:r>
          </a:p>
        </p:txBody>
      </p:sp>
      <p:sp>
        <p:nvSpPr>
          <p:cNvPr id="4" name="Date Placeholder 3"/>
          <p:cNvSpPr>
            <a:spLocks noGrp="1"/>
          </p:cNvSpPr>
          <p:nvPr>
            <p:ph type="dt" sz="half" idx="10"/>
          </p:nvPr>
        </p:nvSpPr>
        <p:spPr/>
        <p:txBody>
          <a:bodyPr/>
          <a:lstStyle/>
          <a:p>
            <a:pPr>
              <a:defRPr/>
            </a:pPr>
            <a:fld id="{68225151-AB8E-394D-9F56-7EDFF6F97B4D}"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536</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a:t>Zero-</a:t>
            </a:r>
            <a:r>
              <a:rPr lang="en-US" err="1"/>
              <a:t>ed</a:t>
            </a:r>
            <a:r>
              <a:rPr lang="en-US"/>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42560758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Print</a:t>
            </a:r>
          </a:p>
        </p:txBody>
      </p:sp>
      <p:sp>
        <p:nvSpPr>
          <p:cNvPr id="4" name="Date Placeholder 3"/>
          <p:cNvSpPr>
            <a:spLocks noGrp="1"/>
          </p:cNvSpPr>
          <p:nvPr>
            <p:ph type="dt" sz="half" idx="10"/>
          </p:nvPr>
        </p:nvSpPr>
        <p:spPr/>
        <p:txBody>
          <a:bodyPr/>
          <a:lstStyle/>
          <a:p>
            <a:pPr>
              <a:defRPr/>
            </a:pPr>
            <a:fld id="{8D1B574B-E19C-A44B-B3D2-02483407D704}"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537</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err="1"/>
              <a:t>p,Ya</a:t>
            </a:r>
            <a:endParaRPr lang="en-US"/>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p,a</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711581095"/>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Right Move</a:t>
            </a:r>
          </a:p>
        </p:txBody>
      </p:sp>
      <p:sp>
        <p:nvSpPr>
          <p:cNvPr id="4" name="Date Placeholder 3"/>
          <p:cNvSpPr>
            <a:spLocks noGrp="1"/>
          </p:cNvSpPr>
          <p:nvPr>
            <p:ph type="dt" sz="half" idx="10"/>
          </p:nvPr>
        </p:nvSpPr>
        <p:spPr/>
        <p:txBody>
          <a:bodyPr/>
          <a:lstStyle/>
          <a:p>
            <a:pPr>
              <a:defRPr/>
            </a:pPr>
            <a:fld id="{EBFE62C8-0339-3D47-ACFE-6233695AAB81}"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538</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p,R</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err="1"/>
              <a:t>p,B</a:t>
            </a:r>
            <a:endParaRPr lang="en-US"/>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err="1"/>
              <a:t>p,R</a:t>
            </a:r>
            <a:endParaRPr lang="en-US"/>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20703352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1</a:t>
            </a:r>
          </a:p>
        </p:txBody>
      </p:sp>
      <p:sp>
        <p:nvSpPr>
          <p:cNvPr id="3" name="Content Placeholder 2"/>
          <p:cNvSpPr>
            <a:spLocks noGrp="1"/>
          </p:cNvSpPr>
          <p:nvPr>
            <p:ph idx="1"/>
          </p:nvPr>
        </p:nvSpPr>
        <p:spPr/>
        <p:txBody>
          <a:bodyPr/>
          <a:lstStyle/>
          <a:p>
            <a:r>
              <a:rPr lang="en-US"/>
              <a:t>Inductively we can show that, if the </a:t>
            </a:r>
            <a:r>
              <a:rPr lang="en-US" err="1"/>
              <a:t>i-th</a:t>
            </a:r>
            <a:r>
              <a:rPr lang="en-US"/>
              <a:t> row represents an infinite transcription of the Turing configuration after step </a:t>
            </a:r>
            <a:r>
              <a:rPr lang="en-US" err="1"/>
              <a:t>i</a:t>
            </a:r>
            <a:r>
              <a:rPr lang="en-US"/>
              <a:t> then the (i+1)-</a:t>
            </a:r>
            <a:r>
              <a:rPr lang="en-US" err="1"/>
              <a:t>st</a:t>
            </a:r>
            <a:r>
              <a:rPr lang="en-US"/>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3E56DBA8-7F96-0A4A-95D5-21CFE0BFEBEC}"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539</a:t>
            </a:fld>
            <a:endParaRPr lang="en-US"/>
          </a:p>
        </p:txBody>
      </p:sp>
    </p:spTree>
    <p:extLst>
      <p:ext uri="{BB962C8B-B14F-4D97-AF65-F5344CB8AC3E}">
        <p14:creationId xmlns:p14="http://schemas.microsoft.com/office/powerpoint/2010/main" val="688896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41B4EE-45DB-BD4B-A077-711800A23229}" type="datetime1">
              <a:rPr lang="en-US" smtClean="0"/>
              <a:t>11/27/18</a:t>
            </a:fld>
            <a:endParaRPr lang="en-US"/>
          </a:p>
        </p:txBody>
      </p:sp>
      <p:sp>
        <p:nvSpPr>
          <p:cNvPr id="675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38869F-6875-264F-8951-13462495703E}" type="slidenum">
              <a:rPr lang="en-US"/>
              <a:pPr/>
              <a:t>54</a:t>
            </a:fld>
            <a:endParaRPr lang="en-US"/>
          </a:p>
        </p:txBody>
      </p:sp>
      <p:sp>
        <p:nvSpPr>
          <p:cNvPr id="67589" name="Rectangle 2"/>
          <p:cNvSpPr>
            <a:spLocks noGrp="1" noChangeArrowheads="1"/>
          </p:cNvSpPr>
          <p:nvPr>
            <p:ph type="title" idx="4294967295"/>
          </p:nvPr>
        </p:nvSpPr>
        <p:spPr/>
        <p:txBody>
          <a:bodyPr/>
          <a:lstStyle/>
          <a:p>
            <a:pPr eaLnBrk="1" hangingPunct="1"/>
            <a:r>
              <a:rPr lang="en-US">
                <a:solidFill>
                  <a:srgbClr val="009900"/>
                </a:solidFill>
                <a:latin typeface="Arial" charset="0"/>
                <a:ea typeface="MS PGothic" charset="0"/>
              </a:rPr>
              <a:t>Regular Languages # 2</a:t>
            </a:r>
          </a:p>
        </p:txBody>
      </p:sp>
      <p:sp>
        <p:nvSpPr>
          <p:cNvPr id="67590"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Regular equations: REQs and FSAs.</a:t>
            </a:r>
          </a:p>
          <a:p>
            <a:pPr eaLnBrk="1" hangingPunct="1">
              <a:lnSpc>
                <a:spcPct val="90000"/>
              </a:lnSpc>
            </a:pPr>
            <a:r>
              <a:rPr lang="en-US" sz="2800" err="1">
                <a:latin typeface="Arial" charset="0"/>
                <a:ea typeface="MS PGothic" charset="0"/>
              </a:rPr>
              <a:t>Myhill-Nerode</a:t>
            </a:r>
            <a:r>
              <a:rPr lang="en-US" sz="2800">
                <a:latin typeface="Arial" charset="0"/>
                <a:ea typeface="MS PGothic" charset="0"/>
              </a:rPr>
              <a:t> Theorem: Right invariant equivalence relations. Specific relation for a language L. Proof and applications.</a:t>
            </a:r>
          </a:p>
          <a:p>
            <a:pPr eaLnBrk="1" hangingPunct="1">
              <a:lnSpc>
                <a:spcPct val="90000"/>
              </a:lnSpc>
            </a:pPr>
            <a:r>
              <a:rPr lang="en-US" sz="2800">
                <a:latin typeface="Arial" charset="0"/>
                <a:ea typeface="MS PGothic" charset="0"/>
              </a:rPr>
              <a:t>Minimization: Why it's unique. Process of minimization. Analysis of cost of different approaches. </a:t>
            </a:r>
          </a:p>
          <a:p>
            <a:pPr eaLnBrk="1" hangingPunct="1">
              <a:lnSpc>
                <a:spcPct val="90000"/>
              </a:lnSpc>
            </a:pPr>
            <a:r>
              <a:rPr lang="en-US" sz="2800">
                <a:latin typeface="Arial" charset="0"/>
                <a:ea typeface="MS PGothic" charset="0"/>
              </a:rPr>
              <a:t>Regular (right linear) grammars, regular languages and their equivalence to FSA languages. </a:t>
            </a:r>
          </a:p>
        </p:txBody>
      </p:sp>
      <p:sp>
        <p:nvSpPr>
          <p:cNvPr id="675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A04B169-5C81-6543-8321-0B2C5609E99F}" type="slidenum">
              <a:rPr lang="en-US" sz="1400"/>
              <a:pPr algn="r" eaLnBrk="1" hangingPunct="1"/>
              <a:t>54</a:t>
            </a:fld>
            <a:endParaRPr lang="en-US" sz="1400"/>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2</a:t>
            </a:r>
          </a:p>
        </p:txBody>
      </p:sp>
      <p:sp>
        <p:nvSpPr>
          <p:cNvPr id="3" name="Content Placeholder 2"/>
          <p:cNvSpPr>
            <a:spLocks noGrp="1"/>
          </p:cNvSpPr>
          <p:nvPr>
            <p:ph idx="1"/>
          </p:nvPr>
        </p:nvSpPr>
        <p:spPr/>
        <p:txBody>
          <a:bodyPr/>
          <a:lstStyle/>
          <a:p>
            <a:r>
              <a:rPr lang="en-US"/>
              <a:t>Consider the case where M eventually halts when started on a blank tape in state q</a:t>
            </a:r>
            <a:r>
              <a:rPr lang="en-US" baseline="-25000"/>
              <a:t>0</a:t>
            </a:r>
            <a:r>
              <a:rPr lang="en-US"/>
              <a:t>. In this case we will reach a point where no actions fill the slots above the one representing the current state. That means that we cannot tile the plane.</a:t>
            </a:r>
          </a:p>
          <a:p>
            <a:r>
              <a:rPr lang="en-US"/>
              <a:t>If M never halts, then we can tile the plane (in the limit).</a:t>
            </a:r>
          </a:p>
        </p:txBody>
      </p:sp>
      <p:sp>
        <p:nvSpPr>
          <p:cNvPr id="4" name="Date Placeholder 3"/>
          <p:cNvSpPr>
            <a:spLocks noGrp="1"/>
          </p:cNvSpPr>
          <p:nvPr>
            <p:ph type="dt" sz="half" idx="10"/>
          </p:nvPr>
        </p:nvSpPr>
        <p:spPr/>
        <p:txBody>
          <a:bodyPr/>
          <a:lstStyle/>
          <a:p>
            <a:pPr>
              <a:defRPr/>
            </a:pPr>
            <a:fld id="{51BFF276-D4C4-D34C-A1AA-0E9DB5B27201}"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540</a:t>
            </a:fld>
            <a:endParaRPr lang="en-US"/>
          </a:p>
        </p:txBody>
      </p:sp>
    </p:spTree>
    <p:extLst>
      <p:ext uri="{BB962C8B-B14F-4D97-AF65-F5344CB8AC3E}">
        <p14:creationId xmlns:p14="http://schemas.microsoft.com/office/powerpoint/2010/main" val="119264702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3</a:t>
            </a:r>
          </a:p>
        </p:txBody>
      </p:sp>
      <p:sp>
        <p:nvSpPr>
          <p:cNvPr id="3" name="Content Placeholder 2"/>
          <p:cNvSpPr>
            <a:spLocks noGrp="1"/>
          </p:cNvSpPr>
          <p:nvPr>
            <p:ph idx="1"/>
          </p:nvPr>
        </p:nvSpPr>
        <p:spPr/>
        <p:txBody>
          <a:bodyPr/>
          <a:lstStyle/>
          <a:p>
            <a:r>
              <a:rPr lang="en-US"/>
              <a:t>The consequences of Parts 1 and 2 are that Tiling the plane is as hard as the complement of the Halting problem which is co-RE Complete.</a:t>
            </a:r>
          </a:p>
          <a:p>
            <a:r>
              <a:rPr lang="en-US"/>
              <a:t>This is not surprising as this problem involves a universal quantification over all coordinates (</a:t>
            </a:r>
            <a:r>
              <a:rPr lang="en-US" err="1"/>
              <a:t>x,y</a:t>
            </a:r>
            <a:r>
              <a:rPr lang="en-US"/>
              <a:t>) in the plane.</a:t>
            </a:r>
          </a:p>
        </p:txBody>
      </p:sp>
      <p:sp>
        <p:nvSpPr>
          <p:cNvPr id="4" name="Date Placeholder 3"/>
          <p:cNvSpPr>
            <a:spLocks noGrp="1"/>
          </p:cNvSpPr>
          <p:nvPr>
            <p:ph type="dt" sz="half" idx="10"/>
          </p:nvPr>
        </p:nvSpPr>
        <p:spPr/>
        <p:txBody>
          <a:bodyPr/>
          <a:lstStyle/>
          <a:p>
            <a:pPr>
              <a:defRPr/>
            </a:pPr>
            <a:fld id="{59DEB3D0-BD88-9240-B954-7D4957D01690}"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541</a:t>
            </a:fld>
            <a:endParaRPr lang="en-US"/>
          </a:p>
        </p:txBody>
      </p:sp>
    </p:spTree>
    <p:extLst>
      <p:ext uri="{BB962C8B-B14F-4D97-AF65-F5344CB8AC3E}">
        <p14:creationId xmlns:p14="http://schemas.microsoft.com/office/powerpoint/2010/main" val="206120849"/>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Constraints on M</a:t>
            </a:r>
          </a:p>
        </p:txBody>
      </p:sp>
      <p:sp>
        <p:nvSpPr>
          <p:cNvPr id="3" name="Content Placeholder 2"/>
          <p:cNvSpPr>
            <a:spLocks noGrp="1"/>
          </p:cNvSpPr>
          <p:nvPr>
            <p:ph idx="1"/>
          </p:nvPr>
        </p:nvSpPr>
        <p:spPr/>
        <p:txBody>
          <a:bodyPr/>
          <a:lstStyle/>
          <a:p>
            <a:r>
              <a:rPr lang="en-US" sz="2000" dirty="0"/>
              <a:t>The starting blank tape is not a real constraint as we can create M so its first actions are to write arguments on its tape.</a:t>
            </a:r>
          </a:p>
          <a:p>
            <a:r>
              <a:rPr lang="en-US" sz="2000" dirty="0"/>
              <a:t>The semi unbounded tape is not new. If you look back at Standard Turing Computing (STC), we assumed there that we never moved left of the blank preceding our first argument.</a:t>
            </a:r>
          </a:p>
          <a:p>
            <a:r>
              <a:rPr lang="en-US" sz="2000" dirty="0"/>
              <a:t>If you prefer to consider all computation based on the STC model then we add to M the simple prologue</a:t>
            </a:r>
            <a:br>
              <a:rPr lang="en-US" sz="2000" dirty="0"/>
            </a:br>
            <a:r>
              <a:rPr lang="en-US" sz="2000" dirty="0"/>
              <a:t>(R1)</a:t>
            </a:r>
            <a:r>
              <a:rPr lang="en-US" sz="2000" baseline="30000" dirty="0"/>
              <a:t>x1</a:t>
            </a:r>
            <a:r>
              <a:rPr lang="en-US" sz="2000" dirty="0"/>
              <a:t>R(R1)</a:t>
            </a:r>
            <a:r>
              <a:rPr lang="en-US" sz="2000" baseline="30000" dirty="0"/>
              <a:t>x2</a:t>
            </a:r>
            <a:r>
              <a:rPr lang="en-US" sz="2000" dirty="0"/>
              <a:t>R…(R1)</a:t>
            </a:r>
            <a:r>
              <a:rPr lang="en-US" sz="2000" baseline="30000" dirty="0" err="1"/>
              <a:t>xk</a:t>
            </a:r>
            <a:r>
              <a:rPr lang="en-US" sz="2000" dirty="0" err="1"/>
              <a:t>R</a:t>
            </a:r>
            <a:r>
              <a:rPr lang="en-US" sz="2000" dirty="0"/>
              <a:t> so the actual computation starts with a vector of x1 … </a:t>
            </a:r>
            <a:r>
              <a:rPr lang="en-US" sz="2000" dirty="0" err="1"/>
              <a:t>xk</a:t>
            </a:r>
            <a:r>
              <a:rPr lang="en-US" sz="2000" dirty="0"/>
              <a:t> on the tape and with the scanned square to the blank to right of this vector. The rest of the tape is blank.</a:t>
            </a:r>
          </a:p>
          <a:p>
            <a:r>
              <a:rPr lang="en-US" sz="2000" dirty="0"/>
              <a:t>Think about how, in the preceding pages, you could actually start the tiling in this configuration.</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8F3D37BE-BEB3-AA47-8A92-94F450CF74F1}"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542</a:t>
            </a:fld>
            <a:endParaRPr lang="en-US"/>
          </a:p>
        </p:txBody>
      </p:sp>
    </p:spTree>
    <p:extLst>
      <p:ext uri="{BB962C8B-B14F-4D97-AF65-F5344CB8AC3E}">
        <p14:creationId xmlns:p14="http://schemas.microsoft.com/office/powerpoint/2010/main" val="38198653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#1</a:t>
            </a:r>
          </a:p>
        </p:txBody>
      </p:sp>
      <p:sp>
        <p:nvSpPr>
          <p:cNvPr id="3" name="Content Placeholder 2"/>
          <p:cNvSpPr>
            <a:spLocks noGrp="1"/>
          </p:cNvSpPr>
          <p:nvPr>
            <p:ph idx="1"/>
          </p:nvPr>
        </p:nvSpPr>
        <p:spPr/>
        <p:txBody>
          <a:bodyPr/>
          <a:lstStyle/>
          <a:p>
            <a:r>
              <a:rPr lang="en-US" sz="2200"/>
              <a:t>Consider a slight change to our machine M. First, it is non-deterministic, so our transition function maps to sets.</a:t>
            </a:r>
          </a:p>
          <a:p>
            <a:r>
              <a:rPr lang="en-US" sz="2200"/>
              <a:t>Second, we add two auxiliary states </a:t>
            </a:r>
            <a:br>
              <a:rPr lang="en-US" sz="2200"/>
            </a:br>
            <a:r>
              <a:rPr lang="en-US" sz="2200"/>
              <a:t>{</a:t>
            </a:r>
            <a:r>
              <a:rPr lang="en-US" sz="2200" err="1"/>
              <a:t>q</a:t>
            </a:r>
            <a:r>
              <a:rPr lang="en-US" sz="2200" baseline="-25000" err="1"/>
              <a:t>a</a:t>
            </a:r>
            <a:r>
              <a:rPr lang="en-US" sz="2200"/>
              <a:t>, </a:t>
            </a:r>
            <a:r>
              <a:rPr lang="en-US" sz="2200" err="1"/>
              <a:t>q</a:t>
            </a:r>
            <a:r>
              <a:rPr lang="en-US" sz="2200" baseline="-25000" err="1"/>
              <a:t>r</a:t>
            </a:r>
            <a:r>
              <a:rPr lang="en-US" sz="2200"/>
              <a:t>}, where </a:t>
            </a:r>
            <a:r>
              <a:rPr lang="en-US" sz="2200" err="1"/>
              <a:t>q</a:t>
            </a:r>
            <a:r>
              <a:rPr lang="en-US" sz="2200" baseline="-25000" err="1"/>
              <a:t>a</a:t>
            </a:r>
            <a:r>
              <a:rPr lang="en-US" sz="2200"/>
              <a:t> is our only accept state and </a:t>
            </a:r>
            <a:r>
              <a:rPr lang="en-US" sz="2200" err="1"/>
              <a:t>q</a:t>
            </a:r>
            <a:r>
              <a:rPr lang="en-US" sz="2200" baseline="-25000" err="1"/>
              <a:t>r</a:t>
            </a:r>
            <a:r>
              <a:rPr lang="en-US" sz="2200"/>
              <a:t> is our only reject state.</a:t>
            </a:r>
          </a:p>
          <a:p>
            <a:r>
              <a:rPr lang="en-US" sz="2200"/>
              <a:t>We make it so the reject state has no successor states, but the accept state always transitions back to itself rewriting the scanned square unchanged.</a:t>
            </a:r>
          </a:p>
          <a:p>
            <a:r>
              <a:rPr lang="en-US" sz="2200"/>
              <a:t>We also assume our machine accepts or rejects in at most </a:t>
            </a:r>
            <a:r>
              <a:rPr lang="en-US" sz="2200" err="1"/>
              <a:t>n</a:t>
            </a:r>
            <a:r>
              <a:rPr lang="en-US" sz="2200" baseline="30000" err="1"/>
              <a:t>k</a:t>
            </a:r>
            <a:r>
              <a:rPr lang="en-US" sz="220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3CCE0665-AF12-3D4F-A1B6-C4AC7597982E}"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543</a:t>
            </a:fld>
            <a:endParaRPr lang="en-US"/>
          </a:p>
        </p:txBody>
      </p:sp>
    </p:spTree>
    <p:extLst>
      <p:ext uri="{BB962C8B-B14F-4D97-AF65-F5344CB8AC3E}">
        <p14:creationId xmlns:p14="http://schemas.microsoft.com/office/powerpoint/2010/main" val="1219022441"/>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#2</a:t>
            </a:r>
          </a:p>
        </p:txBody>
      </p:sp>
      <p:sp>
        <p:nvSpPr>
          <p:cNvPr id="3" name="Content Placeholder 2"/>
          <p:cNvSpPr>
            <a:spLocks noGrp="1"/>
          </p:cNvSpPr>
          <p:nvPr>
            <p:ph idx="1"/>
          </p:nvPr>
        </p:nvSpPr>
        <p:spPr/>
        <p:txBody>
          <a:bodyPr/>
          <a:lstStyle/>
          <a:p>
            <a:r>
              <a:rPr lang="en-US" sz="2800"/>
              <a:t>We limit our rows and column to be of size </a:t>
            </a:r>
            <a:br>
              <a:rPr lang="en-US" sz="2800"/>
            </a:br>
            <a:r>
              <a:rPr lang="en-US" sz="2800"/>
              <a:t>n</a:t>
            </a:r>
            <a:r>
              <a:rPr lang="en-US" sz="2800" baseline="30000"/>
              <a:t>k</a:t>
            </a:r>
            <a:r>
              <a:rPr lang="en-US" sz="2800"/>
              <a:t>+1. We change our initial condition of the tape to start with the input to M. Thus, it looks like</a:t>
            </a:r>
          </a:p>
          <a:p>
            <a:endParaRPr lang="en-US" sz="2800"/>
          </a:p>
          <a:p>
            <a:endParaRPr lang="en-US" sz="2800"/>
          </a:p>
          <a:p>
            <a:endParaRPr lang="en-US" sz="2800"/>
          </a:p>
          <a:p>
            <a:endParaRPr lang="en-US" sz="2800"/>
          </a:p>
          <a:p>
            <a:r>
              <a:rPr lang="en-US" sz="2400"/>
              <a:t>Note that there are </a:t>
            </a:r>
            <a:r>
              <a:rPr lang="en-US" sz="2400" err="1"/>
              <a:t>n</a:t>
            </a:r>
            <a:r>
              <a:rPr lang="en-US" sz="2400" baseline="30000" err="1"/>
              <a:t>k</a:t>
            </a:r>
            <a:r>
              <a:rPr lang="en-US" sz="2400"/>
              <a:t> – n of these blank representations at the end. But we really only need the first.</a:t>
            </a:r>
          </a:p>
          <a:p>
            <a:endParaRPr lang="en-US" sz="2800"/>
          </a:p>
          <a:p>
            <a:endParaRPr lang="en-US"/>
          </a:p>
          <a:p>
            <a:endParaRPr lang="en-US"/>
          </a:p>
        </p:txBody>
      </p:sp>
      <p:sp>
        <p:nvSpPr>
          <p:cNvPr id="4" name="Date Placeholder 3"/>
          <p:cNvSpPr>
            <a:spLocks noGrp="1"/>
          </p:cNvSpPr>
          <p:nvPr>
            <p:ph type="dt" sz="half" idx="10"/>
          </p:nvPr>
        </p:nvSpPr>
        <p:spPr/>
        <p:txBody>
          <a:bodyPr/>
          <a:lstStyle/>
          <a:p>
            <a:pPr>
              <a:defRPr/>
            </a:pPr>
            <a:fld id="{7B3997E2-C672-E346-A3E7-6FC8445D4A11}"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544</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369332"/>
          </a:xfrm>
          <a:prstGeom prst="rect">
            <a:avLst/>
          </a:prstGeom>
          <a:noFill/>
        </p:spPr>
        <p:txBody>
          <a:bodyPr wrap="square" rtlCol="0">
            <a:spAutoFit/>
          </a:bodyPr>
          <a:lstStyle/>
          <a:p>
            <a:pPr algn="ctr"/>
            <a:r>
              <a:rPr lang="en-US"/>
              <a:t>x</a:t>
            </a:r>
            <a:r>
              <a:rPr lang="en-US" baseline="-25000"/>
              <a:t>1</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461665"/>
          </a:xfrm>
          <a:prstGeom prst="rect">
            <a:avLst/>
          </a:prstGeom>
          <a:noFill/>
        </p:spPr>
        <p:txBody>
          <a:bodyPr wrap="square" rtlCol="0">
            <a:spAutoFit/>
          </a:bodyPr>
          <a:lstStyle/>
          <a:p>
            <a:pPr algn="ctr"/>
            <a:r>
              <a:rPr lang="en-US" err="1"/>
              <a:t>x</a:t>
            </a:r>
            <a:r>
              <a:rPr lang="en-US" baseline="-25000" err="1"/>
              <a:t>n</a:t>
            </a:r>
            <a:endParaRPr lang="en-US" baseline="-25000"/>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116173507"/>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#3</a:t>
            </a:r>
          </a:p>
        </p:txBody>
      </p:sp>
      <p:sp>
        <p:nvSpPr>
          <p:cNvPr id="3" name="Content Placeholder 2"/>
          <p:cNvSpPr>
            <a:spLocks noGrp="1"/>
          </p:cNvSpPr>
          <p:nvPr>
            <p:ph idx="1"/>
          </p:nvPr>
        </p:nvSpPr>
        <p:spPr/>
        <p:txBody>
          <a:bodyPr/>
          <a:lstStyle/>
          <a:p>
            <a:r>
              <a:rPr lang="en-US" sz="2000"/>
              <a:t>The finitely bounded Tiling Problem we just described mimics the operation of any given </a:t>
            </a:r>
            <a:r>
              <a:rPr lang="en-US" sz="2000" err="1"/>
              <a:t>polynomially</a:t>
            </a:r>
            <a:r>
              <a:rPr lang="en-US" sz="2000"/>
              <a:t>-bounded non-deterministic Turing machine. </a:t>
            </a:r>
          </a:p>
          <a:p>
            <a:r>
              <a:rPr lang="en-US" sz="2000"/>
              <a:t>This machine can tile the finite plane of size </a:t>
            </a:r>
            <a:br>
              <a:rPr lang="en-US" sz="2000"/>
            </a:br>
            <a:r>
              <a:rPr lang="en-US" sz="2000"/>
              <a:t>(n</a:t>
            </a:r>
            <a:r>
              <a:rPr lang="en-US" sz="2000" baseline="30000"/>
              <a:t>k</a:t>
            </a:r>
            <a:r>
              <a:rPr lang="en-US" sz="2000"/>
              <a:t>+1) * (n</a:t>
            </a:r>
            <a:r>
              <a:rPr lang="en-US" sz="2000" baseline="30000"/>
              <a:t>k</a:t>
            </a:r>
            <a:r>
              <a:rPr lang="en-US" sz="2000"/>
              <a:t>+1) just in case the initial string is accepted in </a:t>
            </a:r>
            <a:r>
              <a:rPr lang="en-US" sz="2000" err="1"/>
              <a:t>n</a:t>
            </a:r>
            <a:r>
              <a:rPr lang="en-US" sz="2000" baseline="30000" err="1"/>
              <a:t>k</a:t>
            </a:r>
            <a:r>
              <a:rPr lang="en-US" sz="2000"/>
              <a:t> or fewer steps on some path. </a:t>
            </a:r>
          </a:p>
          <a:p>
            <a:r>
              <a:rPr lang="en-US" sz="2000"/>
              <a:t>If the string is not accepted then we will hit a reject state on all paths and never complete tiling.</a:t>
            </a:r>
          </a:p>
          <a:p>
            <a:r>
              <a:rPr lang="en-US" sz="2000"/>
              <a:t>This shows that the bounded tiling problem is NP-Hard</a:t>
            </a:r>
          </a:p>
          <a:p>
            <a:r>
              <a:rPr lang="en-US" sz="200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CDA2AB44-027F-CE45-B88F-F9F26E421224}"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545</a:t>
            </a:fld>
            <a:endParaRPr lang="en-US"/>
          </a:p>
        </p:txBody>
      </p:sp>
    </p:spTree>
    <p:extLst>
      <p:ext uri="{BB962C8B-B14F-4D97-AF65-F5344CB8AC3E}">
        <p14:creationId xmlns:p14="http://schemas.microsoft.com/office/powerpoint/2010/main" val="125847560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Final Comment on Tiling</a:t>
            </a:r>
          </a:p>
        </p:txBody>
      </p:sp>
      <p:sp>
        <p:nvSpPr>
          <p:cNvPr id="3" name="Content Placeholder 2"/>
          <p:cNvSpPr>
            <a:spLocks noGrp="1"/>
          </p:cNvSpPr>
          <p:nvPr>
            <p:ph idx="1"/>
          </p:nvPr>
        </p:nvSpPr>
        <p:spPr/>
        <p:txBody>
          <a:bodyPr/>
          <a:lstStyle/>
          <a:p>
            <a:r>
              <a:rPr lang="en-US" sz="240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a:t>However, we need to use a non-deterministic machine for the finite case as we made this so it tiled </a:t>
            </a:r>
            <a:r>
              <a:rPr lang="en-US" sz="2400" err="1"/>
              <a:t>iff</a:t>
            </a:r>
            <a:r>
              <a:rPr lang="en-US" sz="240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DFCC5BA9-AEC6-0143-A7ED-055BA8724E31}"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546</a:t>
            </a:fld>
            <a:endParaRPr lang="en-US"/>
          </a:p>
        </p:txBody>
      </p:sp>
    </p:spTree>
    <p:extLst>
      <p:ext uri="{BB962C8B-B14F-4D97-AF65-F5344CB8AC3E}">
        <p14:creationId xmlns:p14="http://schemas.microsoft.com/office/powerpoint/2010/main" val="633037125"/>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Comments on Variations</a:t>
            </a:r>
          </a:p>
        </p:txBody>
      </p:sp>
      <p:sp>
        <p:nvSpPr>
          <p:cNvPr id="3" name="Content Placeholder 2"/>
          <p:cNvSpPr>
            <a:spLocks noGrp="1"/>
          </p:cNvSpPr>
          <p:nvPr>
            <p:ph idx="1"/>
          </p:nvPr>
        </p:nvSpPr>
        <p:spPr/>
        <p:txBody>
          <a:bodyPr/>
          <a:lstStyle/>
          <a:p>
            <a:r>
              <a:rPr lang="en-US" sz="2800"/>
              <a:t>One dimensional space (think about it)</a:t>
            </a:r>
          </a:p>
          <a:p>
            <a:pPr lvl="1"/>
            <a:endParaRPr lang="en-US" sz="2000"/>
          </a:p>
          <a:p>
            <a:r>
              <a:rPr lang="en-US" sz="2800"/>
              <a:t>Infinite 3d space (really impossible in general)</a:t>
            </a:r>
          </a:p>
          <a:p>
            <a:pPr lvl="1"/>
            <a:r>
              <a:rPr lang="en-US" sz="2400"/>
              <a:t>This become a ∀∃ problem</a:t>
            </a:r>
          </a:p>
          <a:p>
            <a:pPr lvl="1"/>
            <a:r>
              <a:rPr lang="en-US" sz="2400"/>
              <a:t>In fact, one can mimic acceptance on all inputs here, meaning M is an algorithm </a:t>
            </a:r>
            <a:r>
              <a:rPr lang="en-US" sz="2400" err="1"/>
              <a:t>iff</a:t>
            </a:r>
            <a:r>
              <a:rPr lang="en-US" sz="2400"/>
              <a:t> we can tile the 3d space</a:t>
            </a:r>
          </a:p>
        </p:txBody>
      </p:sp>
      <p:sp>
        <p:nvSpPr>
          <p:cNvPr id="4" name="Date Placeholder 3"/>
          <p:cNvSpPr>
            <a:spLocks noGrp="1"/>
          </p:cNvSpPr>
          <p:nvPr>
            <p:ph type="dt" sz="half" idx="10"/>
          </p:nvPr>
        </p:nvSpPr>
        <p:spPr/>
        <p:txBody>
          <a:bodyPr/>
          <a:lstStyle/>
          <a:p>
            <a:pPr>
              <a:defRPr/>
            </a:pPr>
            <a:fld id="{2D6FC4BB-D368-7443-ADF0-04093437CE25}" type="datetime1">
              <a:rPr lang="en-US" smtClean="0"/>
              <a:t>11/27/18</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547</a:t>
            </a:fld>
            <a:endParaRPr lang="en-US"/>
          </a:p>
        </p:txBody>
      </p:sp>
    </p:spTree>
    <p:extLst>
      <p:ext uri="{BB962C8B-B14F-4D97-AF65-F5344CB8AC3E}">
        <p14:creationId xmlns:p14="http://schemas.microsoft.com/office/powerpoint/2010/main" val="820972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D1901FE-F405-2440-9CEB-D314F7BF5215}" type="datetime1">
              <a:rPr lang="en-US" smtClean="0"/>
              <a:t>11/27/18</a:t>
            </a:fld>
            <a:endParaRPr lang="en-US"/>
          </a:p>
        </p:txBody>
      </p:sp>
      <p:sp>
        <p:nvSpPr>
          <p:cNvPr id="686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4614BA-1826-A24F-952C-FDCE146A0877}" type="slidenum">
              <a:rPr lang="en-US"/>
              <a:pPr/>
              <a:t>55</a:t>
            </a:fld>
            <a:endParaRPr lang="en-US"/>
          </a:p>
        </p:txBody>
      </p:sp>
      <p:sp>
        <p:nvSpPr>
          <p:cNvPr id="68613" name="Rectangle 2"/>
          <p:cNvSpPr>
            <a:spLocks noGrp="1" noChangeArrowheads="1"/>
          </p:cNvSpPr>
          <p:nvPr>
            <p:ph type="title" idx="4294967295"/>
          </p:nvPr>
        </p:nvSpPr>
        <p:spPr/>
        <p:txBody>
          <a:bodyPr/>
          <a:lstStyle/>
          <a:p>
            <a:pPr eaLnBrk="1" hangingPunct="1"/>
            <a:r>
              <a:rPr lang="en-US" dirty="0">
                <a:solidFill>
                  <a:srgbClr val="0000FF"/>
                </a:solidFill>
                <a:latin typeface="Arial" charset="0"/>
                <a:ea typeface="MS PGothic" charset="0"/>
              </a:rPr>
              <a:t>Regular Languages # 3</a:t>
            </a:r>
          </a:p>
        </p:txBody>
      </p:sp>
      <p:sp>
        <p:nvSpPr>
          <p:cNvPr id="68614"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Closure properties: Union, concatenation, Kleene *, complement, intersection, set difference, reversal, substitution, homomorphism and quotient with regular sets, Prefix, Suffix, Substring, Exterior. </a:t>
            </a:r>
          </a:p>
          <a:p>
            <a:pPr eaLnBrk="1" hangingPunct="1">
              <a:lnSpc>
                <a:spcPct val="90000"/>
              </a:lnSpc>
            </a:pPr>
            <a:r>
              <a:rPr lang="en-US" sz="2800">
                <a:latin typeface="Arial" charset="0"/>
                <a:ea typeface="MS PGothic" charset="0"/>
              </a:rPr>
              <a:t>Algorithms for reachable states and states that can reach some other chosen states. </a:t>
            </a:r>
          </a:p>
          <a:p>
            <a:pPr eaLnBrk="1" hangingPunct="1">
              <a:lnSpc>
                <a:spcPct val="90000"/>
              </a:lnSpc>
            </a:pPr>
            <a:r>
              <a:rPr lang="en-US" sz="2800">
                <a:latin typeface="Arial" charset="0"/>
                <a:ea typeface="MS PGothic" charset="0"/>
              </a:rPr>
              <a:t>Decision properties: Emptiness, finiteness, equivalence.</a:t>
            </a:r>
            <a:r>
              <a:rPr lang="en-US" b="1">
                <a:latin typeface="Arial" charset="0"/>
                <a:ea typeface="MS PGothic" charset="0"/>
              </a:rPr>
              <a:t> </a:t>
            </a:r>
            <a:endParaRPr lang="en-US" sz="2800">
              <a:latin typeface="Arial" charset="0"/>
              <a:ea typeface="MS PGothic" charset="0"/>
            </a:endParaRPr>
          </a:p>
        </p:txBody>
      </p:sp>
      <p:sp>
        <p:nvSpPr>
          <p:cNvPr id="686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444B777-B5FC-724D-92DD-0DEE5469747A}" type="slidenum">
              <a:rPr lang="en-US" sz="1400"/>
              <a:pPr algn="r" eaLnBrk="1" hangingPunct="1"/>
              <a:t>55</a:t>
            </a:fld>
            <a:endParaRPr 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Concrete Model of FSA</a:t>
            </a:r>
          </a:p>
        </p:txBody>
      </p:sp>
      <p:sp>
        <p:nvSpPr>
          <p:cNvPr id="3" name="Date Placeholder 2"/>
          <p:cNvSpPr>
            <a:spLocks noGrp="1"/>
          </p:cNvSpPr>
          <p:nvPr>
            <p:ph type="dt" sz="half" idx="10"/>
          </p:nvPr>
        </p:nvSpPr>
        <p:spPr/>
        <p:txBody>
          <a:bodyPr/>
          <a:lstStyle/>
          <a:p>
            <a:fld id="{2219DD89-BAD8-364A-BD2D-467099994EAF}" type="datetime1">
              <a:rPr lang="en-US" smtClean="0"/>
              <a:t>11/27/18</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56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3828914"/>
              </p:ext>
            </p:extLst>
          </p:nvPr>
        </p:nvGraphicFramePr>
        <p:xfrm>
          <a:off x="1524000" y="2622054"/>
          <a:ext cx="6096000" cy="365760"/>
        </p:xfrm>
        <a:graphic>
          <a:graphicData uri="http://schemas.openxmlformats.org/drawingml/2006/table">
            <a:tbl>
              <a:tblPr firstRow="1" bandRow="1">
                <a:tableStyleId>{073A0DAA-6AF3-43AB-8588-CEC1D06C72B9}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0">
                <a:tc>
                  <a:txBody>
                    <a:bodyPr/>
                    <a:lstStyle/>
                    <a:p>
                      <a:r>
                        <a:rPr lang="en-US"/>
                        <a:t>x</a:t>
                      </a:r>
                      <a:r>
                        <a:rPr lang="en-US" baseline="-25000"/>
                        <a:t>1</a:t>
                      </a:r>
                    </a:p>
                  </a:txBody>
                  <a:tcPr/>
                </a:tc>
                <a:tc>
                  <a:txBody>
                    <a:bodyPr/>
                    <a:lstStyle/>
                    <a:p>
                      <a:r>
                        <a:rPr lang="en-US"/>
                        <a:t>x</a:t>
                      </a:r>
                      <a:r>
                        <a:rPr lang="en-US" baseline="-25000"/>
                        <a:t>2</a:t>
                      </a:r>
                    </a:p>
                  </a:txBody>
                  <a:tcPr/>
                </a:tc>
                <a:tc>
                  <a:txBody>
                    <a:bodyPr/>
                    <a:lstStyle/>
                    <a:p>
                      <a:r>
                        <a:rPr lang="en-US"/>
                        <a:t>x</a:t>
                      </a:r>
                      <a:r>
                        <a:rPr lang="en-US" baseline="-25000"/>
                        <a:t>3</a:t>
                      </a:r>
                    </a:p>
                  </a:txBody>
                  <a:tcPr/>
                </a:tc>
                <a:tc>
                  <a:txBody>
                    <a:bodyPr/>
                    <a:lstStyle/>
                    <a:p>
                      <a:r>
                        <a:rPr lang="is-IS"/>
                        <a:t>…</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X</a:t>
                      </a:r>
                      <a:r>
                        <a:rPr lang="en-US" baseline="-25000"/>
                        <a:t>n-1</a:t>
                      </a:r>
                    </a:p>
                  </a:txBody>
                  <a:tcPr/>
                </a:tc>
                <a:tc>
                  <a:txBody>
                    <a:bodyPr/>
                    <a:lstStyle/>
                    <a:p>
                      <a:r>
                        <a:rPr lang="en-US" err="1"/>
                        <a:t>x</a:t>
                      </a:r>
                      <a:r>
                        <a:rPr lang="en-US" baseline="-25000" err="1"/>
                        <a:t>n</a:t>
                      </a:r>
                      <a:endParaRPr lang="en-US" baseline="-25000"/>
                    </a:p>
                  </a:txBody>
                  <a:tcPr/>
                </a:tc>
                <a:extLst>
                  <a:ext uri="{0D108BD9-81ED-4DB2-BD59-A6C34878D82A}">
                    <a16:rowId xmlns:a16="http://schemas.microsoft.com/office/drawing/2014/main" val="10000"/>
                  </a:ext>
                </a:extLst>
              </a:tr>
            </a:tbl>
          </a:graphicData>
        </a:graphic>
      </p:graphicFrame>
      <p:sp>
        <p:nvSpPr>
          <p:cNvPr id="8" name="TextBox 7"/>
          <p:cNvSpPr txBox="1"/>
          <p:nvPr/>
        </p:nvSpPr>
        <p:spPr>
          <a:xfrm>
            <a:off x="1508760" y="1568029"/>
            <a:ext cx="6400800" cy="1200329"/>
          </a:xfrm>
          <a:prstGeom prst="rect">
            <a:avLst/>
          </a:prstGeom>
          <a:noFill/>
        </p:spPr>
        <p:txBody>
          <a:bodyPr wrap="square" rtlCol="0">
            <a:spAutoFit/>
          </a:bodyPr>
          <a:lstStyle/>
          <a:p>
            <a:r>
              <a:rPr lang="en-US"/>
              <a:t>L is a finite state (regular) language over finite alphabet </a:t>
            </a:r>
            <a:r>
              <a:rPr lang="en-US">
                <a:latin typeface="Symbol" charset="2"/>
                <a:ea typeface="Symbol" charset="2"/>
                <a:cs typeface="Symbol" charset="2"/>
              </a:rPr>
              <a:t>S </a:t>
            </a:r>
          </a:p>
          <a:p>
            <a:r>
              <a:rPr lang="en-US"/>
              <a:t>Each x</a:t>
            </a:r>
            <a:r>
              <a:rPr lang="en-US" baseline="-25000"/>
              <a:t>i</a:t>
            </a:r>
            <a:r>
              <a:rPr lang="en-US"/>
              <a:t> is a character in </a:t>
            </a:r>
            <a:r>
              <a:rPr lang="en-US">
                <a:latin typeface="Symbol" charset="2"/>
                <a:ea typeface="Symbol" charset="2"/>
                <a:cs typeface="Symbol" charset="2"/>
              </a:rPr>
              <a:t>S</a:t>
            </a:r>
          </a:p>
          <a:p>
            <a:r>
              <a:rPr lang="en-US">
                <a:latin typeface="+mn-lt"/>
                <a:ea typeface="Symbol" charset="2"/>
                <a:cs typeface="Symbol" charset="2"/>
              </a:rPr>
              <a:t>w = x</a:t>
            </a:r>
            <a:r>
              <a:rPr lang="en-US" baseline="-25000">
                <a:latin typeface="+mn-lt"/>
                <a:ea typeface="Symbol" charset="2"/>
                <a:cs typeface="Symbol" charset="2"/>
              </a:rPr>
              <a:t>1</a:t>
            </a:r>
            <a:r>
              <a:rPr lang="en-US">
                <a:latin typeface="+mn-lt"/>
                <a:ea typeface="Symbol" charset="2"/>
                <a:cs typeface="Symbol" charset="2"/>
              </a:rPr>
              <a:t> x</a:t>
            </a:r>
            <a:r>
              <a:rPr lang="en-US" baseline="-25000">
                <a:latin typeface="+mn-lt"/>
                <a:ea typeface="Symbol" charset="2"/>
                <a:cs typeface="Symbol" charset="2"/>
              </a:rPr>
              <a:t>2</a:t>
            </a:r>
            <a:r>
              <a:rPr lang="en-US">
                <a:latin typeface="+mn-lt"/>
                <a:ea typeface="Symbol" charset="2"/>
                <a:cs typeface="Symbol" charset="2"/>
              </a:rPr>
              <a:t> </a:t>
            </a:r>
            <a:r>
              <a:rPr lang="is-IS">
                <a:latin typeface="+mn-lt"/>
                <a:ea typeface="Symbol" charset="2"/>
                <a:cs typeface="Symbol" charset="2"/>
              </a:rPr>
              <a:t>… x</a:t>
            </a:r>
            <a:r>
              <a:rPr lang="is-IS" baseline="-25000">
                <a:latin typeface="+mn-lt"/>
                <a:ea typeface="Symbol" charset="2"/>
                <a:cs typeface="Symbol" charset="2"/>
              </a:rPr>
              <a:t>n</a:t>
            </a:r>
            <a:r>
              <a:rPr lang="is-IS">
                <a:latin typeface="+mn-lt"/>
                <a:ea typeface="Symbol" charset="2"/>
                <a:cs typeface="Symbol" charset="2"/>
              </a:rPr>
              <a:t> is a string to be tested for membership in L</a:t>
            </a:r>
          </a:p>
          <a:p>
            <a:endParaRPr lang="en-US">
              <a:latin typeface="+mn-lt"/>
              <a:ea typeface="Symbol" charset="2"/>
              <a:cs typeface="Symbol" charset="2"/>
            </a:endParaRPr>
          </a:p>
        </p:txBody>
      </p:sp>
      <p:sp>
        <p:nvSpPr>
          <p:cNvPr id="9" name="Triangle 8"/>
          <p:cNvSpPr/>
          <p:nvPr/>
        </p:nvSpPr>
        <p:spPr bwMode="auto">
          <a:xfrm>
            <a:off x="1600200" y="3041771"/>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TextBox 9"/>
          <p:cNvSpPr txBox="1"/>
          <p:nvPr/>
        </p:nvSpPr>
        <p:spPr>
          <a:xfrm>
            <a:off x="1508760" y="3499642"/>
            <a:ext cx="6111240" cy="2862322"/>
          </a:xfrm>
          <a:prstGeom prst="rect">
            <a:avLst/>
          </a:prstGeom>
          <a:noFill/>
        </p:spPr>
        <p:txBody>
          <a:bodyPr wrap="square" rtlCol="0">
            <a:spAutoFit/>
          </a:bodyPr>
          <a:lstStyle/>
          <a:p>
            <a:pPr marL="285750" indent="-285750">
              <a:buFont typeface="Arial" charset="0"/>
              <a:buChar char="•"/>
            </a:pPr>
            <a:r>
              <a:rPr lang="en-US"/>
              <a:t>Arrow above represents read head that starts on left.</a:t>
            </a:r>
          </a:p>
          <a:p>
            <a:pPr marL="285750" indent="-285750">
              <a:buFont typeface="Arial" charset="0"/>
              <a:buChar char="•"/>
            </a:pPr>
            <a:r>
              <a:rPr lang="en-US"/>
              <a:t>q</a:t>
            </a:r>
            <a:r>
              <a:rPr lang="en-US" baseline="-25000"/>
              <a:t>0</a:t>
            </a:r>
            <a:r>
              <a:rPr lang="en-US"/>
              <a:t> ∈ Q (finite state set) is initial state of machine.</a:t>
            </a:r>
          </a:p>
          <a:p>
            <a:pPr marL="285750" indent="-285750">
              <a:buFont typeface="Arial" charset="0"/>
              <a:buChar char="•"/>
            </a:pPr>
            <a:r>
              <a:rPr lang="en-US"/>
              <a:t>Only action at each step is to change state based on character being read and current state. State change is determined by a transition function </a:t>
            </a:r>
            <a:r>
              <a:rPr lang="en-US">
                <a:latin typeface="Symbol" charset="2"/>
                <a:ea typeface="Symbol" charset="2"/>
                <a:cs typeface="Symbol" charset="2"/>
              </a:rPr>
              <a:t>d</a:t>
            </a:r>
            <a:r>
              <a:rPr lang="en-US"/>
              <a:t>: Q × </a:t>
            </a:r>
            <a:r>
              <a:rPr lang="en-US">
                <a:latin typeface="Symbol" charset="2"/>
                <a:ea typeface="Symbol" charset="2"/>
                <a:cs typeface="Symbol" charset="2"/>
              </a:rPr>
              <a:t>S</a:t>
            </a:r>
            <a:r>
              <a:rPr lang="en-US"/>
              <a:t>  ➝ Q.</a:t>
            </a:r>
          </a:p>
          <a:p>
            <a:pPr marL="285750" indent="-285750">
              <a:buFont typeface="Arial" charset="0"/>
              <a:buChar char="•"/>
            </a:pPr>
            <a:r>
              <a:rPr lang="en-US"/>
              <a:t>Once state is changed, read head moves right. </a:t>
            </a:r>
          </a:p>
          <a:p>
            <a:pPr marL="285750" indent="-285750">
              <a:buFont typeface="Arial" charset="0"/>
              <a:buChar char="•"/>
            </a:pPr>
            <a:r>
              <a:rPr lang="en-US"/>
              <a:t>Machine stops when head passes last input character.</a:t>
            </a:r>
          </a:p>
          <a:p>
            <a:pPr marL="285750" indent="-285750">
              <a:buFont typeface="Arial" charset="0"/>
              <a:buChar char="•"/>
            </a:pPr>
            <a:r>
              <a:rPr lang="en-US"/>
              <a:t>Machine accepts string as member of L if it ends up in a state from Final State set F ⊆ Q.</a:t>
            </a:r>
          </a:p>
          <a:p>
            <a:endParaRPr lang="en-US"/>
          </a:p>
        </p:txBody>
      </p:sp>
      <p:sp>
        <p:nvSpPr>
          <p:cNvPr id="11" name="TextBox 10"/>
          <p:cNvSpPr txBox="1"/>
          <p:nvPr/>
        </p:nvSpPr>
        <p:spPr>
          <a:xfrm>
            <a:off x="1347216" y="3085705"/>
            <a:ext cx="457200" cy="369332"/>
          </a:xfrm>
          <a:prstGeom prst="rect">
            <a:avLst/>
          </a:prstGeom>
          <a:noFill/>
        </p:spPr>
        <p:txBody>
          <a:bodyPr wrap="square" rtlCol="0">
            <a:spAutoFit/>
          </a:bodyPr>
          <a:lstStyle/>
          <a:p>
            <a:r>
              <a:rPr lang="en-US"/>
              <a:t>q</a:t>
            </a:r>
            <a:r>
              <a:rPr lang="en-US" baseline="-25000"/>
              <a:t>0</a:t>
            </a:r>
          </a:p>
        </p:txBody>
      </p:sp>
    </p:spTree>
    <p:extLst>
      <p:ext uri="{BB962C8B-B14F-4D97-AF65-F5344CB8AC3E}">
        <p14:creationId xmlns:p14="http://schemas.microsoft.com/office/powerpoint/2010/main" val="1403226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Finite State Automata</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An deterministic finite state automaton (DFA) A is defined by a 5-tuple </a:t>
            </a:r>
            <a:br>
              <a:rPr lang="en-US" sz="2400">
                <a:latin typeface="Arial" charset="0"/>
                <a:ea typeface="MS PGothic" charset="0"/>
              </a:rPr>
            </a:br>
            <a:r>
              <a:rPr lang="en-US" sz="2400">
                <a:latin typeface="Arial" charset="0"/>
                <a:ea typeface="MS PGothic" charset="0"/>
              </a:rPr>
              <a:t>A = (Q,Σ,δ,q</a:t>
            </a:r>
            <a:r>
              <a:rPr lang="en-US" sz="2400" baseline="-25000">
                <a:latin typeface="Arial" charset="0"/>
                <a:ea typeface="MS PGothic" charset="0"/>
              </a:rPr>
              <a:t>0</a:t>
            </a:r>
            <a:r>
              <a:rPr lang="en-US" sz="2400">
                <a:latin typeface="Arial" charset="0"/>
                <a:ea typeface="MS PGothic" charset="0"/>
              </a:rPr>
              <a:t>,F), where</a:t>
            </a:r>
          </a:p>
          <a:p>
            <a:pPr lvl="1" eaLnBrk="1" hangingPunct="1"/>
            <a:r>
              <a:rPr lang="en-US" sz="2400">
                <a:latin typeface="Arial" charset="0"/>
                <a:ea typeface="MS PGothic" charset="0"/>
              </a:rPr>
              <a:t>Q is a finite set of symbols called the states of A</a:t>
            </a:r>
          </a:p>
          <a:p>
            <a:pPr lvl="1" eaLnBrk="1" hangingPunct="1"/>
            <a:r>
              <a:rPr lang="en-US" sz="2400" err="1">
                <a:latin typeface="Arial" charset="0"/>
                <a:ea typeface="MS PGothic" charset="0"/>
              </a:rPr>
              <a:t>Σ</a:t>
            </a:r>
            <a:r>
              <a:rPr lang="en-US" sz="2400">
                <a:latin typeface="Arial" charset="0"/>
                <a:ea typeface="MS PGothic" charset="0"/>
              </a:rPr>
              <a:t> is a finite set of symbols called the alphabet of A</a:t>
            </a:r>
          </a:p>
          <a:p>
            <a:pPr lvl="1" eaLnBrk="1" hangingPunct="1"/>
            <a:r>
              <a:rPr lang="en-US" sz="2400" err="1">
                <a:latin typeface="Arial" charset="0"/>
                <a:ea typeface="MS PGothic" charset="0"/>
              </a:rPr>
              <a:t>δ</a:t>
            </a:r>
            <a:r>
              <a:rPr lang="en-US" sz="2400">
                <a:latin typeface="Arial" charset="0"/>
                <a:ea typeface="MS PGothic" charset="0"/>
              </a:rPr>
              <a:t> is a function from Q×Σ into Q (</a:t>
            </a:r>
            <a:r>
              <a:rPr lang="en-US" sz="2400" err="1">
                <a:latin typeface="Arial" charset="0"/>
                <a:ea typeface="MS PGothic" charset="0"/>
              </a:rPr>
              <a:t>δ</a:t>
            </a:r>
            <a:r>
              <a:rPr lang="en-US" sz="2400">
                <a:latin typeface="Arial" charset="0"/>
                <a:ea typeface="MS PGothic" charset="0"/>
              </a:rPr>
              <a:t>: Q×Σ → Q) called the transition function of A</a:t>
            </a:r>
          </a:p>
          <a:p>
            <a:pPr lvl="1" eaLnBrk="1" hangingPunct="1"/>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∈Q is a unique element of Q called the start state</a:t>
            </a:r>
          </a:p>
          <a:p>
            <a:pPr lvl="1" eaLnBrk="1" hangingPunct="1"/>
            <a:r>
              <a:rPr lang="en-US" sz="2400">
                <a:latin typeface="Arial" charset="0"/>
                <a:ea typeface="MS PGothic" charset="0"/>
              </a:rPr>
              <a:t>F is a subset of Q (F ⊆ Q) called the final states (can be empty)</a:t>
            </a: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D2A082-DAE8-7A46-823B-7063DA8AB570}" type="datetime1">
              <a:rPr lang="en-US" smtClean="0"/>
              <a:t>11/27/18</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57</a:t>
            </a:fld>
            <a:endParaRPr lang="en-US"/>
          </a:p>
        </p:txBody>
      </p:sp>
    </p:spTree>
    <p:extLst>
      <p:ext uri="{BB962C8B-B14F-4D97-AF65-F5344CB8AC3E}">
        <p14:creationId xmlns:p14="http://schemas.microsoft.com/office/powerpoint/2010/main" val="258142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DFA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definition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*:Q×Σ* → Q, by</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 q where </a:t>
            </a:r>
            <a:r>
              <a:rPr lang="en-US" sz="2000">
                <a:latin typeface="Symbol" charset="2"/>
                <a:ea typeface="Symbol" charset="2"/>
                <a:cs typeface="Symbol" charset="2"/>
              </a:rPr>
              <a:t>l</a:t>
            </a:r>
            <a:r>
              <a:rPr lang="en-US" sz="2000">
                <a:latin typeface="Arial" charset="0"/>
                <a:ea typeface="MS PGothic" charset="0"/>
              </a:rPr>
              <a:t> is the string of length 0</a:t>
            </a:r>
          </a:p>
          <a:p>
            <a:pPr lvl="2" eaLnBrk="1" hangingPunct="1"/>
            <a:r>
              <a:rPr lang="en-US" sz="1600">
                <a:latin typeface="Arial" charset="0"/>
                <a:ea typeface="MS PGothic" charset="0"/>
              </a:rPr>
              <a:t>Note that text uses ∊ rather than </a:t>
            </a:r>
            <a:r>
              <a:rPr lang="en-US" sz="1600">
                <a:latin typeface="Symbol" charset="2"/>
                <a:ea typeface="Symbol" charset="2"/>
                <a:cs typeface="Symbol" charset="2"/>
              </a:rPr>
              <a:t>l </a:t>
            </a:r>
            <a:r>
              <a:rPr lang="en-US" sz="1600">
                <a:ea typeface="Symbol" charset="2"/>
                <a:cs typeface="Symbol" charset="2"/>
              </a:rPr>
              <a:t>as symbol for string of length zero</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1" eaLnBrk="1" hangingPunct="1"/>
            <a:r>
              <a:rPr lang="en-US" sz="2000">
                <a:latin typeface="Arial" charset="0"/>
                <a:ea typeface="MS PGothic" charset="0"/>
              </a:rPr>
              <a:t>Note that this means</a:t>
            </a:r>
            <a:br>
              <a:rPr lang="en-US" sz="2000">
                <a:latin typeface="Arial" charset="0"/>
                <a:ea typeface="MS PGothic" charset="0"/>
              </a:rPr>
            </a:b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where a ∈ </a:t>
            </a:r>
            <a:r>
              <a:rPr lang="en-US" sz="2000" err="1">
                <a:latin typeface="Arial" charset="0"/>
                <a:ea typeface="MS PGothic" charset="0"/>
              </a:rPr>
              <a:t>Σ</a:t>
            </a:r>
            <a:r>
              <a:rPr lang="en-US" sz="2000">
                <a:latin typeface="Arial" charset="0"/>
                <a:ea typeface="MS PGothic" charset="0"/>
              </a:rPr>
              <a:t> as a = a</a:t>
            </a:r>
            <a:r>
              <a:rPr lang="en-US" sz="2000">
                <a:latin typeface="Symbol" charset="2"/>
                <a:ea typeface="Symbol" charset="2"/>
                <a:cs typeface="Symbol" charset="2"/>
              </a:rPr>
              <a:t>l</a:t>
            </a: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q,w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step of computation by the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302399-4735-0A41-B9F0-C986EB585034}" type="datetime1">
              <a:rPr lang="en-US" smtClean="0"/>
              <a:t>11/27/18</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58</a:t>
            </a:fld>
            <a:endParaRPr lang="en-US"/>
          </a:p>
        </p:txBody>
      </p:sp>
    </p:spTree>
    <p:extLst>
      <p:ext uri="{BB962C8B-B14F-4D97-AF65-F5344CB8AC3E}">
        <p14:creationId xmlns:p14="http://schemas.microsoft.com/office/powerpoint/2010/main" val="889463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Regular Languages and DFAs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cause it to end up in a final state once it has consumed the entire string</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a:t>
            </a:r>
          </a:p>
          <a:p>
            <a:pPr eaLnBrk="1" hangingPunct="1"/>
            <a:r>
              <a:rPr lang="en-US" sz="2400">
                <a:ea typeface="Symbol" charset="2"/>
                <a:cs typeface="Symbol" charset="2"/>
              </a:rPr>
              <a:t>We generally refer to this language as </a:t>
            </a:r>
            <a:r>
              <a:rPr lang="en-US" sz="2400" i="1">
                <a:ea typeface="Symbol" charset="2"/>
                <a:cs typeface="Symbol" charset="2"/>
              </a:rPr>
              <a:t>L</a:t>
            </a:r>
            <a:r>
              <a:rPr lang="en-US" sz="2400">
                <a:ea typeface="Symbol" charset="2"/>
                <a:cs typeface="Symbol" charset="2"/>
              </a:rPr>
              <a:t>(A) </a:t>
            </a:r>
          </a:p>
          <a:p>
            <a:pPr eaLnBrk="1" hangingPunct="1"/>
            <a:r>
              <a:rPr lang="en-US" sz="2400">
                <a:latin typeface="Arial" charset="0"/>
                <a:ea typeface="MS PGothic" charset="0"/>
              </a:rPr>
              <a:t>We define the notion of a Regular Language by saying that a language is Regular if and only if it is accepted (recognized) by some DFA</a:t>
            </a: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30D81A-F44E-C940-BF48-2319E0B9D153}" type="datetime1">
              <a:rPr lang="en-US" smtClean="0"/>
              <a:t>11/27/18</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59</a:t>
            </a:fld>
            <a:endParaRPr lang="en-US"/>
          </a:p>
        </p:txBody>
      </p:sp>
    </p:spTree>
    <p:extLst>
      <p:ext uri="{BB962C8B-B14F-4D97-AF65-F5344CB8AC3E}">
        <p14:creationId xmlns:p14="http://schemas.microsoft.com/office/powerpoint/2010/main" val="15886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A9E456-CFE2-F842-85CF-9685B7173C62}" type="datetime1">
              <a:rPr lang="en-US" smtClean="0"/>
              <a:t>11/27/18</a:t>
            </a:fld>
            <a:endParaRPr lang="en-US"/>
          </a:p>
        </p:txBody>
      </p:sp>
      <p:sp>
        <p:nvSpPr>
          <p:cNvPr id="71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C0E05FC-76E8-0043-ACE5-5C1AEF057130}" type="slidenum">
              <a:rPr lang="en-US"/>
              <a:pPr/>
              <a:t>6</a:t>
            </a:fld>
            <a:endParaRPr lang="en-US"/>
          </a:p>
        </p:txBody>
      </p:sp>
      <p:sp>
        <p:nvSpPr>
          <p:cNvPr id="7173" name="Rectangle 2"/>
          <p:cNvSpPr>
            <a:spLocks noGrp="1" noChangeArrowheads="1"/>
          </p:cNvSpPr>
          <p:nvPr>
            <p:ph type="title" idx="4294967295"/>
          </p:nvPr>
        </p:nvSpPr>
        <p:spPr/>
        <p:txBody>
          <a:bodyPr/>
          <a:lstStyle/>
          <a:p>
            <a:pPr eaLnBrk="1" hangingPunct="1"/>
            <a:r>
              <a:rPr lang="en-US">
                <a:latin typeface="Arial" charset="0"/>
                <a:ea typeface="MS PGothic" charset="0"/>
              </a:rPr>
              <a:t>Expected Outcomes</a:t>
            </a:r>
          </a:p>
        </p:txBody>
      </p:sp>
      <p:sp>
        <p:nvSpPr>
          <p:cNvPr id="7174"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You will gain a solid understanding of various types of automata and other computational models and their relation to formal languages.</a:t>
            </a:r>
          </a:p>
          <a:p>
            <a:pPr eaLnBrk="1" hangingPunct="1">
              <a:lnSpc>
                <a:spcPct val="90000"/>
              </a:lnSpc>
            </a:pPr>
            <a:r>
              <a:rPr lang="en-US" sz="2400" dirty="0">
                <a:latin typeface="Arial" charset="0"/>
                <a:ea typeface="MS PGothic" charset="0"/>
              </a:rPr>
              <a:t>You will have a strong sense of the limits that are imposed by the very nature of computation, and the ubiquity of unsolvable problems throughout CS. </a:t>
            </a:r>
          </a:p>
          <a:p>
            <a:pPr eaLnBrk="1" hangingPunct="1">
              <a:lnSpc>
                <a:spcPct val="90000"/>
              </a:lnSpc>
            </a:pPr>
            <a:r>
              <a:rPr lang="en-US" sz="2400" dirty="0">
                <a:latin typeface="Arial" charset="0"/>
                <a:ea typeface="MS PGothic" charset="0"/>
              </a:rPr>
              <a:t>You will understand the notion of computational complexity and especially of the classes of problems known as P, NP, NP-Hard and NP-complete.</a:t>
            </a:r>
          </a:p>
          <a:p>
            <a:pPr eaLnBrk="1" hangingPunct="1">
              <a:lnSpc>
                <a:spcPct val="90000"/>
              </a:lnSpc>
            </a:pPr>
            <a:r>
              <a:rPr lang="en-US" sz="2400" dirty="0">
                <a:latin typeface="Arial" charset="0"/>
                <a:ea typeface="MS PGothic" charset="0"/>
              </a:rPr>
              <a:t>You will come away with stronger formal proof skills and a better appreciation of the importance of discrete mathematics to all aspects of CS. </a:t>
            </a:r>
          </a:p>
        </p:txBody>
      </p:sp>
      <p:sp>
        <p:nvSpPr>
          <p:cNvPr id="71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F29E18B-113D-7845-A98F-995E61A3A9C0}" type="slidenum">
              <a:rPr lang="en-US" sz="1400"/>
              <a:pPr algn="r" eaLnBrk="1" hangingPunct="1"/>
              <a:t>6</a:t>
            </a:fld>
            <a:endParaRPr 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Diagram</a:t>
            </a:r>
          </a:p>
        </p:txBody>
      </p:sp>
      <p:sp>
        <p:nvSpPr>
          <p:cNvPr id="3" name="Content Placeholder 2"/>
          <p:cNvSpPr>
            <a:spLocks noGrp="1"/>
          </p:cNvSpPr>
          <p:nvPr>
            <p:ph idx="1"/>
          </p:nvPr>
        </p:nvSpPr>
        <p:spPr>
          <a:xfrm>
            <a:off x="457200" y="1577340"/>
            <a:ext cx="8229600" cy="4525963"/>
          </a:xfrm>
        </p:spPr>
        <p:txBody>
          <a:bodyPr/>
          <a:lstStyle/>
          <a:p>
            <a:r>
              <a:rPr lang="en-US" sz="2800" dirty="0"/>
              <a:t>A finite state automaton can be described by a state diagram, where </a:t>
            </a:r>
          </a:p>
          <a:p>
            <a:pPr lvl="1"/>
            <a:r>
              <a:rPr lang="en-US" sz="2400" dirty="0"/>
              <a:t>Each state is represented by a node labelled with that state, e.g.,    q</a:t>
            </a:r>
          </a:p>
          <a:p>
            <a:pPr lvl="1"/>
            <a:r>
              <a:rPr lang="en-US" sz="2400" dirty="0"/>
              <a:t>The state state has an arc entering it with no source, e.g.,      q</a:t>
            </a:r>
            <a:r>
              <a:rPr lang="en-US" sz="2400" baseline="-25000" dirty="0"/>
              <a:t>0</a:t>
            </a:r>
            <a:r>
              <a:rPr lang="en-US" sz="2400" dirty="0"/>
              <a:t> </a:t>
            </a:r>
          </a:p>
          <a:p>
            <a:pPr lvl="1"/>
            <a:r>
              <a:rPr lang="en-US" sz="2400" dirty="0"/>
              <a:t>Each transition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 = s</a:t>
            </a:r>
            <a:r>
              <a:rPr lang="en-US" sz="2400" dirty="0"/>
              <a:t> is represented by a directed arc from node q to node s that is labelled with the letter a, e.g.,     q    </a:t>
            </a:r>
            <a:r>
              <a:rPr lang="en-US" sz="2400" baseline="30000" dirty="0"/>
              <a:t>a</a:t>
            </a:r>
            <a:r>
              <a:rPr lang="en-US" sz="2400" dirty="0"/>
              <a:t>     s</a:t>
            </a:r>
          </a:p>
          <a:p>
            <a:pPr lvl="1"/>
            <a:r>
              <a:rPr lang="en-US" sz="2400" dirty="0"/>
              <a:t>Each final state has an extra circle around its node, e.g.,      f</a:t>
            </a:r>
          </a:p>
        </p:txBody>
      </p:sp>
      <p:sp>
        <p:nvSpPr>
          <p:cNvPr id="4" name="Date Placeholder 3"/>
          <p:cNvSpPr>
            <a:spLocks noGrp="1"/>
          </p:cNvSpPr>
          <p:nvPr>
            <p:ph type="dt" sz="half" idx="10"/>
          </p:nvPr>
        </p:nvSpPr>
        <p:spPr/>
        <p:txBody>
          <a:bodyPr/>
          <a:lstStyle/>
          <a:p>
            <a:fld id="{F1B26F10-63A9-DE45-9929-43F78F6B8868}"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60</a:t>
            </a:fld>
            <a:endParaRPr lang="en-US"/>
          </a:p>
        </p:txBody>
      </p:sp>
      <p:sp>
        <p:nvSpPr>
          <p:cNvPr id="7" name="Oval 6"/>
          <p:cNvSpPr/>
          <p:nvPr/>
        </p:nvSpPr>
        <p:spPr bwMode="auto">
          <a:xfrm>
            <a:off x="2895600" y="28956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2286000" y="3733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2" name="Straight Arrow Connector 11"/>
          <p:cNvCxnSpPr/>
          <p:nvPr/>
        </p:nvCxnSpPr>
        <p:spPr bwMode="auto">
          <a:xfrm>
            <a:off x="1905000" y="3962400"/>
            <a:ext cx="3810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5" name="Oval 14"/>
          <p:cNvSpPr/>
          <p:nvPr/>
        </p:nvSpPr>
        <p:spPr bwMode="auto">
          <a:xfrm>
            <a:off x="32766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Oval 15"/>
          <p:cNvSpPr/>
          <p:nvPr/>
        </p:nvSpPr>
        <p:spPr bwMode="auto">
          <a:xfrm>
            <a:off x="42672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7" name="Straight Arrow Connector 16"/>
          <p:cNvCxnSpPr/>
          <p:nvPr/>
        </p:nvCxnSpPr>
        <p:spPr bwMode="auto">
          <a:xfrm>
            <a:off x="3733800" y="5105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9" name="Oval 18"/>
          <p:cNvSpPr/>
          <p:nvPr/>
        </p:nvSpPr>
        <p:spPr bwMode="auto">
          <a:xfrm>
            <a:off x="2161794" y="569214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Oval 19"/>
          <p:cNvSpPr/>
          <p:nvPr/>
        </p:nvSpPr>
        <p:spPr bwMode="auto">
          <a:xfrm>
            <a:off x="2212949" y="5715000"/>
            <a:ext cx="377851" cy="377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4941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DFAs # 1, 2</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dirty="0"/>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61</a:t>
            </a:fld>
            <a:endParaRPr lang="en-US"/>
          </a:p>
        </p:txBody>
      </p:sp>
      <p:sp>
        <p:nvSpPr>
          <p:cNvPr id="8" name="Oval 7"/>
          <p:cNvSpPr/>
          <p:nvPr/>
        </p:nvSpPr>
        <p:spPr bwMode="auto">
          <a:xfrm>
            <a:off x="16794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9" name="Oval 8"/>
          <p:cNvSpPr/>
          <p:nvPr/>
        </p:nvSpPr>
        <p:spPr bwMode="auto">
          <a:xfrm>
            <a:off x="26700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a:off x="2136648" y="2057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2" name="TextBox 11"/>
          <p:cNvSpPr txBox="1"/>
          <p:nvPr/>
        </p:nvSpPr>
        <p:spPr>
          <a:xfrm>
            <a:off x="1743829" y="1962603"/>
            <a:ext cx="338554" cy="369332"/>
          </a:xfrm>
          <a:prstGeom prst="rect">
            <a:avLst/>
          </a:prstGeom>
          <a:noFill/>
        </p:spPr>
        <p:txBody>
          <a:bodyPr wrap="none" rtlCol="0">
            <a:spAutoFit/>
          </a:bodyPr>
          <a:lstStyle/>
          <a:p>
            <a:r>
              <a:rPr lang="en-US"/>
              <a:t>E</a:t>
            </a:r>
          </a:p>
        </p:txBody>
      </p:sp>
      <p:sp>
        <p:nvSpPr>
          <p:cNvPr id="13" name="TextBox 12"/>
          <p:cNvSpPr txBox="1"/>
          <p:nvPr/>
        </p:nvSpPr>
        <p:spPr>
          <a:xfrm>
            <a:off x="2735837" y="1955808"/>
            <a:ext cx="364202" cy="369332"/>
          </a:xfrm>
          <a:prstGeom prst="rect">
            <a:avLst/>
          </a:prstGeom>
          <a:noFill/>
        </p:spPr>
        <p:txBody>
          <a:bodyPr wrap="none" rtlCol="0">
            <a:spAutoFit/>
          </a:bodyPr>
          <a:lstStyle/>
          <a:p>
            <a:r>
              <a:rPr lang="en-US"/>
              <a:t>O</a:t>
            </a:r>
          </a:p>
        </p:txBody>
      </p:sp>
      <p:sp>
        <p:nvSpPr>
          <p:cNvPr id="14" name="TextBox 13"/>
          <p:cNvSpPr txBox="1"/>
          <p:nvPr/>
        </p:nvSpPr>
        <p:spPr>
          <a:xfrm>
            <a:off x="2133600" y="1676400"/>
            <a:ext cx="312906" cy="369332"/>
          </a:xfrm>
          <a:prstGeom prst="rect">
            <a:avLst/>
          </a:prstGeom>
          <a:noFill/>
        </p:spPr>
        <p:txBody>
          <a:bodyPr wrap="none" rtlCol="0">
            <a:spAutoFit/>
          </a:bodyPr>
          <a:lstStyle/>
          <a:p>
            <a:r>
              <a:rPr lang="en-US"/>
              <a:t>1</a:t>
            </a:r>
          </a:p>
        </p:txBody>
      </p:sp>
      <p:cxnSp>
        <p:nvCxnSpPr>
          <p:cNvPr id="15" name="Straight Arrow Connector 14"/>
          <p:cNvCxnSpPr/>
          <p:nvPr/>
        </p:nvCxnSpPr>
        <p:spPr bwMode="auto">
          <a:xfrm>
            <a:off x="2136648" y="2209800"/>
            <a:ext cx="53340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16" name="TextBox 15"/>
          <p:cNvSpPr txBox="1"/>
          <p:nvPr/>
        </p:nvSpPr>
        <p:spPr>
          <a:xfrm>
            <a:off x="2354094" y="2221468"/>
            <a:ext cx="312906" cy="369332"/>
          </a:xfrm>
          <a:prstGeom prst="rect">
            <a:avLst/>
          </a:prstGeom>
          <a:noFill/>
        </p:spPr>
        <p:txBody>
          <a:bodyPr wrap="none" rtlCol="0">
            <a:spAutoFit/>
          </a:bodyPr>
          <a:lstStyle/>
          <a:p>
            <a:r>
              <a:rPr lang="en-US"/>
              <a:t>1</a:t>
            </a:r>
          </a:p>
        </p:txBody>
      </p:sp>
      <p:cxnSp>
        <p:nvCxnSpPr>
          <p:cNvPr id="21" name="Elbow Connector 20"/>
          <p:cNvCxnSpPr>
            <a:stCxn id="8" idx="1"/>
            <a:endCxn id="8" idx="0"/>
          </p:cNvCxnSpPr>
          <p:nvPr/>
        </p:nvCxnSpPr>
        <p:spPr bwMode="auto">
          <a:xfrm rot="5400000" flipH="1" flipV="1">
            <a:off x="1793748" y="1857656"/>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5400000" flipH="1" flipV="1">
            <a:off x="2790545" y="1866900"/>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23" name="TextBox 22"/>
          <p:cNvSpPr txBox="1"/>
          <p:nvPr/>
        </p:nvSpPr>
        <p:spPr>
          <a:xfrm>
            <a:off x="1679448" y="1383268"/>
            <a:ext cx="301752" cy="369332"/>
          </a:xfrm>
          <a:prstGeom prst="rect">
            <a:avLst/>
          </a:prstGeom>
          <a:noFill/>
        </p:spPr>
        <p:txBody>
          <a:bodyPr wrap="square" rtlCol="0">
            <a:spAutoFit/>
          </a:bodyPr>
          <a:lstStyle/>
          <a:p>
            <a:r>
              <a:rPr lang="en-US"/>
              <a:t>0</a:t>
            </a:r>
          </a:p>
        </p:txBody>
      </p:sp>
      <p:sp>
        <p:nvSpPr>
          <p:cNvPr id="24" name="TextBox 23"/>
          <p:cNvSpPr txBox="1"/>
          <p:nvPr/>
        </p:nvSpPr>
        <p:spPr>
          <a:xfrm>
            <a:off x="2667000" y="1383268"/>
            <a:ext cx="233658" cy="369332"/>
          </a:xfrm>
          <a:prstGeom prst="rect">
            <a:avLst/>
          </a:prstGeom>
          <a:noFill/>
        </p:spPr>
        <p:txBody>
          <a:bodyPr wrap="square" rtlCol="0">
            <a:spAutoFit/>
          </a:bodyPr>
          <a:lstStyle/>
          <a:p>
            <a:r>
              <a:rPr lang="en-US"/>
              <a:t>0</a:t>
            </a:r>
          </a:p>
        </p:txBody>
      </p:sp>
      <p:sp>
        <p:nvSpPr>
          <p:cNvPr id="25" name="TextBox 24"/>
          <p:cNvSpPr txBox="1"/>
          <p:nvPr/>
        </p:nvSpPr>
        <p:spPr>
          <a:xfrm>
            <a:off x="457200" y="2526268"/>
            <a:ext cx="6934200" cy="646331"/>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{E,O}, {0,1}, </a:t>
            </a:r>
            <a:r>
              <a:rPr lang="en-US">
                <a:latin typeface="Symbol" charset="2"/>
                <a:ea typeface="Symbol" charset="2"/>
                <a:cs typeface="Symbol" charset="2"/>
              </a:rPr>
              <a:t>d</a:t>
            </a:r>
            <a:r>
              <a:rPr lang="en-US"/>
              <a:t>, E, {O}),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binary string of odd parity }</a:t>
            </a:r>
          </a:p>
        </p:txBody>
      </p:sp>
      <p:cxnSp>
        <p:nvCxnSpPr>
          <p:cNvPr id="27" name="Straight Arrow Connector 26"/>
          <p:cNvCxnSpPr>
            <a:endCxn id="8" idx="2"/>
          </p:cNvCxnSpPr>
          <p:nvPr/>
        </p:nvCxnSpPr>
        <p:spPr bwMode="auto">
          <a:xfrm>
            <a:off x="1295400" y="2133599"/>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28" name="TextBox 27"/>
          <p:cNvSpPr txBox="1"/>
          <p:nvPr/>
        </p:nvSpPr>
        <p:spPr>
          <a:xfrm>
            <a:off x="914400" y="1992868"/>
            <a:ext cx="381000"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29" name="Oval 28"/>
          <p:cNvSpPr/>
          <p:nvPr/>
        </p:nvSpPr>
        <p:spPr bwMode="auto">
          <a:xfrm>
            <a:off x="2715542" y="1962603"/>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0" name="TextBox 29"/>
          <p:cNvSpPr txBox="1"/>
          <p:nvPr/>
        </p:nvSpPr>
        <p:spPr>
          <a:xfrm>
            <a:off x="457200" y="4486870"/>
            <a:ext cx="8458200" cy="923330"/>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{C,NC,X}, {00,01,10,11}, </a:t>
            </a:r>
            <a:r>
              <a:rPr lang="en-US">
                <a:latin typeface="Symbol" charset="2"/>
                <a:ea typeface="Symbol" charset="2"/>
                <a:cs typeface="Symbol" charset="2"/>
              </a:rPr>
              <a:t>d’</a:t>
            </a:r>
            <a:r>
              <a:rPr lang="en-US"/>
              <a:t>, C, {NC}),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pair of binary strings where the bottom string is the 2’s complement of the top one, both read least (</a:t>
            </a:r>
            <a:r>
              <a:rPr lang="en-US" err="1"/>
              <a:t>lsb</a:t>
            </a:r>
            <a:r>
              <a:rPr lang="en-US"/>
              <a:t>) to most significant bit (</a:t>
            </a:r>
            <a:r>
              <a:rPr lang="en-US" err="1"/>
              <a:t>msb</a:t>
            </a:r>
            <a:r>
              <a:rPr lang="en-US"/>
              <a:t>) }</a:t>
            </a:r>
          </a:p>
        </p:txBody>
      </p:sp>
      <p:sp>
        <p:nvSpPr>
          <p:cNvPr id="31" name="Oval 30"/>
          <p:cNvSpPr/>
          <p:nvPr/>
        </p:nvSpPr>
        <p:spPr bwMode="auto">
          <a:xfrm>
            <a:off x="17526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27432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2209800" y="38100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1828800" y="3608765"/>
            <a:ext cx="351378" cy="369332"/>
          </a:xfrm>
          <a:prstGeom prst="rect">
            <a:avLst/>
          </a:prstGeom>
          <a:noFill/>
        </p:spPr>
        <p:txBody>
          <a:bodyPr wrap="none" rtlCol="0">
            <a:spAutoFit/>
          </a:bodyPr>
          <a:lstStyle/>
          <a:p>
            <a:r>
              <a:rPr lang="en-US">
                <a:latin typeface="+mn-lt"/>
                <a:ea typeface="Symbol" charset="2"/>
                <a:cs typeface="Symbol" charset="2"/>
              </a:rPr>
              <a:t>C</a:t>
            </a:r>
          </a:p>
        </p:txBody>
      </p:sp>
      <p:sp>
        <p:nvSpPr>
          <p:cNvPr id="35" name="TextBox 34"/>
          <p:cNvSpPr txBox="1"/>
          <p:nvPr/>
        </p:nvSpPr>
        <p:spPr>
          <a:xfrm>
            <a:off x="2743200" y="3620540"/>
            <a:ext cx="518091" cy="369332"/>
          </a:xfrm>
          <a:prstGeom prst="rect">
            <a:avLst/>
          </a:prstGeom>
          <a:noFill/>
        </p:spPr>
        <p:txBody>
          <a:bodyPr wrap="none" rtlCol="0">
            <a:spAutoFit/>
          </a:bodyPr>
          <a:lstStyle/>
          <a:p>
            <a:r>
              <a:rPr lang="en-US"/>
              <a:t>NC</a:t>
            </a:r>
          </a:p>
        </p:txBody>
      </p:sp>
      <p:sp>
        <p:nvSpPr>
          <p:cNvPr id="36" name="TextBox 35"/>
          <p:cNvSpPr txBox="1"/>
          <p:nvPr/>
        </p:nvSpPr>
        <p:spPr>
          <a:xfrm>
            <a:off x="2206751" y="3516868"/>
            <a:ext cx="457199" cy="369332"/>
          </a:xfrm>
          <a:prstGeom prst="rect">
            <a:avLst/>
          </a:prstGeom>
          <a:noFill/>
        </p:spPr>
        <p:txBody>
          <a:bodyPr wrap="square" rtlCol="0">
            <a:spAutoFit/>
          </a:bodyPr>
          <a:lstStyle/>
          <a:p>
            <a:r>
              <a:rPr lang="en-US" dirty="0"/>
              <a:t>11</a:t>
            </a:r>
          </a:p>
        </p:txBody>
      </p:sp>
      <p:cxnSp>
        <p:nvCxnSpPr>
          <p:cNvPr id="39" name="Elbow Connector 38"/>
          <p:cNvCxnSpPr/>
          <p:nvPr/>
        </p:nvCxnSpPr>
        <p:spPr bwMode="auto">
          <a:xfrm rot="5400000" flipH="1" flipV="1">
            <a:off x="1866900" y="3522388"/>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40" name="Elbow Connector 39"/>
          <p:cNvCxnSpPr/>
          <p:nvPr/>
        </p:nvCxnSpPr>
        <p:spPr bwMode="auto">
          <a:xfrm rot="5400000" flipH="1" flipV="1">
            <a:off x="2863697" y="3531632"/>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1752599" y="3048000"/>
            <a:ext cx="457201" cy="369332"/>
          </a:xfrm>
          <a:prstGeom prst="rect">
            <a:avLst/>
          </a:prstGeom>
          <a:noFill/>
        </p:spPr>
        <p:txBody>
          <a:bodyPr wrap="square" rtlCol="0">
            <a:spAutoFit/>
          </a:bodyPr>
          <a:lstStyle/>
          <a:p>
            <a:r>
              <a:rPr lang="en-US" dirty="0"/>
              <a:t>00</a:t>
            </a:r>
          </a:p>
        </p:txBody>
      </p:sp>
      <p:sp>
        <p:nvSpPr>
          <p:cNvPr id="42" name="TextBox 41"/>
          <p:cNvSpPr txBox="1"/>
          <p:nvPr/>
        </p:nvSpPr>
        <p:spPr>
          <a:xfrm>
            <a:off x="2514600" y="3048000"/>
            <a:ext cx="765049" cy="369332"/>
          </a:xfrm>
          <a:prstGeom prst="rect">
            <a:avLst/>
          </a:prstGeom>
          <a:noFill/>
        </p:spPr>
        <p:txBody>
          <a:bodyPr wrap="square" rtlCol="0">
            <a:spAutoFit/>
          </a:bodyPr>
          <a:lstStyle/>
          <a:p>
            <a:r>
              <a:rPr lang="en-US"/>
              <a:t>01,10</a:t>
            </a:r>
          </a:p>
        </p:txBody>
      </p:sp>
      <p:cxnSp>
        <p:nvCxnSpPr>
          <p:cNvPr id="43" name="Straight Arrow Connector 42"/>
          <p:cNvCxnSpPr/>
          <p:nvPr/>
        </p:nvCxnSpPr>
        <p:spPr bwMode="auto">
          <a:xfrm>
            <a:off x="1368552" y="3798331"/>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44" name="TextBox 43"/>
          <p:cNvSpPr txBox="1"/>
          <p:nvPr/>
        </p:nvSpPr>
        <p:spPr>
          <a:xfrm>
            <a:off x="914400" y="3657600"/>
            <a:ext cx="454152"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45" name="Oval 44"/>
          <p:cNvSpPr/>
          <p:nvPr/>
        </p:nvSpPr>
        <p:spPr bwMode="auto">
          <a:xfrm>
            <a:off x="2788694" y="3627335"/>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0" name="Elbow Connector 59"/>
          <p:cNvCxnSpPr>
            <a:stCxn id="31" idx="4"/>
          </p:cNvCxnSpPr>
          <p:nvPr/>
        </p:nvCxnSpPr>
        <p:spPr bwMode="auto">
          <a:xfrm rot="16200000" flipH="1">
            <a:off x="2956537" y="3051595"/>
            <a:ext cx="182927" cy="2133600"/>
          </a:xfrm>
          <a:prstGeom prst="bentConnector2">
            <a:avLst/>
          </a:prstGeom>
          <a:solidFill>
            <a:schemeClr val="accent1"/>
          </a:solidFill>
          <a:ln w="15875" cap="flat" cmpd="sng" algn="ctr">
            <a:solidFill>
              <a:schemeClr val="tx1"/>
            </a:solidFill>
            <a:prstDash val="solid"/>
            <a:round/>
            <a:headEnd type="none" w="med" len="med"/>
            <a:tailEnd type="none"/>
          </a:ln>
          <a:effectLst/>
        </p:spPr>
      </p:cxnSp>
      <p:sp>
        <p:nvSpPr>
          <p:cNvPr id="63" name="TextBox 62"/>
          <p:cNvSpPr txBox="1"/>
          <p:nvPr/>
        </p:nvSpPr>
        <p:spPr>
          <a:xfrm>
            <a:off x="3261291" y="4136082"/>
            <a:ext cx="777310" cy="369332"/>
          </a:xfrm>
          <a:prstGeom prst="rect">
            <a:avLst/>
          </a:prstGeom>
          <a:noFill/>
        </p:spPr>
        <p:txBody>
          <a:bodyPr wrap="square" rtlCol="0">
            <a:spAutoFit/>
          </a:bodyPr>
          <a:lstStyle/>
          <a:p>
            <a:r>
              <a:rPr lang="en-US" dirty="0"/>
              <a:t>01,10</a:t>
            </a:r>
          </a:p>
        </p:txBody>
      </p:sp>
      <p:cxnSp>
        <p:nvCxnSpPr>
          <p:cNvPr id="64" name="Straight Arrow Connector 63"/>
          <p:cNvCxnSpPr>
            <a:endCxn id="70" idx="2"/>
          </p:cNvCxnSpPr>
          <p:nvPr/>
        </p:nvCxnSpPr>
        <p:spPr bwMode="auto">
          <a:xfrm flipV="1">
            <a:off x="3200400" y="38100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3962400" y="3622963"/>
            <a:ext cx="338554" cy="369332"/>
          </a:xfrm>
          <a:prstGeom prst="rect">
            <a:avLst/>
          </a:prstGeom>
          <a:noFill/>
        </p:spPr>
        <p:txBody>
          <a:bodyPr wrap="none" rtlCol="0">
            <a:spAutoFit/>
          </a:bodyPr>
          <a:lstStyle/>
          <a:p>
            <a:r>
              <a:rPr lang="en-US"/>
              <a:t>X</a:t>
            </a:r>
          </a:p>
        </p:txBody>
      </p:sp>
      <p:cxnSp>
        <p:nvCxnSpPr>
          <p:cNvPr id="66" name="Elbow Connector 65"/>
          <p:cNvCxnSpPr/>
          <p:nvPr/>
        </p:nvCxnSpPr>
        <p:spPr bwMode="auto">
          <a:xfrm rot="5400000" flipH="1" flipV="1">
            <a:off x="4006697" y="3534055"/>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3886199" y="3048000"/>
            <a:ext cx="304801" cy="369332"/>
          </a:xfrm>
          <a:prstGeom prst="rect">
            <a:avLst/>
          </a:prstGeom>
          <a:noFill/>
        </p:spPr>
        <p:txBody>
          <a:bodyPr wrap="square" rtlCol="0">
            <a:spAutoFit/>
          </a:bodyPr>
          <a:lstStyle/>
          <a:p>
            <a:r>
              <a:rPr lang="en-US">
                <a:latin typeface="Symbol" charset="2"/>
                <a:ea typeface="Symbol" charset="2"/>
                <a:cs typeface="Symbol" charset="2"/>
              </a:rPr>
              <a:t>S</a:t>
            </a:r>
          </a:p>
        </p:txBody>
      </p:sp>
      <p:sp>
        <p:nvSpPr>
          <p:cNvPr id="70" name="Oval 69"/>
          <p:cNvSpPr/>
          <p:nvPr/>
        </p:nvSpPr>
        <p:spPr bwMode="auto">
          <a:xfrm>
            <a:off x="3886200" y="35814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73" name="Straight Arrow Connector 72"/>
          <p:cNvCxnSpPr/>
          <p:nvPr/>
        </p:nvCxnSpPr>
        <p:spPr bwMode="auto">
          <a:xfrm flipV="1">
            <a:off x="4114800" y="4038600"/>
            <a:ext cx="0" cy="166122"/>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77" name="TextBox 76"/>
          <p:cNvSpPr txBox="1"/>
          <p:nvPr/>
        </p:nvSpPr>
        <p:spPr>
          <a:xfrm>
            <a:off x="3124200" y="3516868"/>
            <a:ext cx="765049" cy="369332"/>
          </a:xfrm>
          <a:prstGeom prst="rect">
            <a:avLst/>
          </a:prstGeom>
          <a:noFill/>
        </p:spPr>
        <p:txBody>
          <a:bodyPr wrap="square" rtlCol="0">
            <a:spAutoFit/>
          </a:bodyPr>
          <a:lstStyle/>
          <a:p>
            <a:r>
              <a:rPr lang="en-US"/>
              <a:t>00,11</a:t>
            </a:r>
          </a:p>
        </p:txBody>
      </p:sp>
    </p:spTree>
    <p:extLst>
      <p:ext uri="{BB962C8B-B14F-4D97-AF65-F5344CB8AC3E}">
        <p14:creationId xmlns:p14="http://schemas.microsoft.com/office/powerpoint/2010/main" val="1254135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stCxn id="31" idx="5"/>
            <a:endCxn id="32" idx="3"/>
          </p:cNvCxnSpPr>
          <p:nvPr/>
        </p:nvCxnSpPr>
        <p:spPr bwMode="auto">
          <a:xfrm>
            <a:off x="3362045" y="2197763"/>
            <a:ext cx="66731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2" name="Title 1"/>
          <p:cNvSpPr>
            <a:spLocks noGrp="1"/>
          </p:cNvSpPr>
          <p:nvPr>
            <p:ph type="title"/>
          </p:nvPr>
        </p:nvSpPr>
        <p:spPr/>
        <p:txBody>
          <a:bodyPr/>
          <a:lstStyle/>
          <a:p>
            <a:r>
              <a:rPr lang="en-US" dirty="0"/>
              <a:t>Sample DFA # 3</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62</a:t>
            </a:fld>
            <a:endParaRPr lang="en-US"/>
          </a:p>
        </p:txBody>
      </p:sp>
      <p:sp>
        <p:nvSpPr>
          <p:cNvPr id="25" name="TextBox 24"/>
          <p:cNvSpPr txBox="1"/>
          <p:nvPr/>
        </p:nvSpPr>
        <p:spPr>
          <a:xfrm>
            <a:off x="457200" y="3039070"/>
            <a:ext cx="8077200" cy="1200329"/>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{0,1,2},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a:t>, {2}), where </a:t>
            </a:r>
            <a:r>
              <a:rPr lang="en-US" dirty="0">
                <a:latin typeface="Symbol" charset="2"/>
                <a:ea typeface="Symbol" charset="2"/>
                <a:cs typeface="Symbol" charset="2"/>
              </a:rPr>
              <a:t>d”</a:t>
            </a:r>
            <a:r>
              <a:rPr lang="en-US" dirty="0"/>
              <a:t> is defined by above diagram.</a:t>
            </a:r>
          </a:p>
          <a:p>
            <a:r>
              <a:rPr lang="en-US" dirty="0"/>
              <a:t>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binary string of length at least 1 being read left to right (</a:t>
            </a:r>
            <a:r>
              <a:rPr lang="en-US" dirty="0" err="1"/>
              <a:t>msb</a:t>
            </a:r>
            <a:r>
              <a:rPr lang="en-US" dirty="0"/>
              <a:t> to </a:t>
            </a:r>
            <a:r>
              <a:rPr lang="en-US" dirty="0" err="1"/>
              <a:t>lsb</a:t>
            </a:r>
            <a:r>
              <a:rPr lang="en-US" dirty="0"/>
              <a:t>) that, when interpreted as a decimal number divided by 3, has a remainder of 2 }</a:t>
            </a:r>
          </a:p>
        </p:txBody>
      </p:sp>
      <p:sp>
        <p:nvSpPr>
          <p:cNvPr id="31" name="Oval 30"/>
          <p:cNvSpPr/>
          <p:nvPr/>
        </p:nvSpPr>
        <p:spPr bwMode="auto">
          <a:xfrm>
            <a:off x="29718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39624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3429000" y="1997988"/>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3057121" y="1855613"/>
            <a:ext cx="312906" cy="369332"/>
          </a:xfrm>
          <a:prstGeom prst="rect">
            <a:avLst/>
          </a:prstGeom>
          <a:noFill/>
        </p:spPr>
        <p:txBody>
          <a:bodyPr wrap="none" rtlCol="0">
            <a:spAutoFit/>
          </a:bodyPr>
          <a:lstStyle/>
          <a:p>
            <a:r>
              <a:rPr lang="en-US">
                <a:latin typeface="+mn-lt"/>
                <a:ea typeface="Symbol" charset="2"/>
                <a:cs typeface="Symbol" charset="2"/>
              </a:rPr>
              <a:t>0</a:t>
            </a:r>
          </a:p>
        </p:txBody>
      </p:sp>
      <p:sp>
        <p:nvSpPr>
          <p:cNvPr id="35" name="TextBox 34"/>
          <p:cNvSpPr txBox="1"/>
          <p:nvPr/>
        </p:nvSpPr>
        <p:spPr>
          <a:xfrm>
            <a:off x="4030494" y="1858326"/>
            <a:ext cx="312906" cy="369332"/>
          </a:xfrm>
          <a:prstGeom prst="rect">
            <a:avLst/>
          </a:prstGeom>
          <a:noFill/>
        </p:spPr>
        <p:txBody>
          <a:bodyPr wrap="none" rtlCol="0">
            <a:spAutoFit/>
          </a:bodyPr>
          <a:lstStyle/>
          <a:p>
            <a:r>
              <a:rPr lang="en-US"/>
              <a:t>1</a:t>
            </a:r>
          </a:p>
        </p:txBody>
      </p:sp>
      <p:sp>
        <p:nvSpPr>
          <p:cNvPr id="36" name="TextBox 35"/>
          <p:cNvSpPr txBox="1"/>
          <p:nvPr/>
        </p:nvSpPr>
        <p:spPr>
          <a:xfrm>
            <a:off x="3425952" y="1676400"/>
            <a:ext cx="325076" cy="335756"/>
          </a:xfrm>
          <a:prstGeom prst="rect">
            <a:avLst/>
          </a:prstGeom>
          <a:noFill/>
        </p:spPr>
        <p:txBody>
          <a:bodyPr wrap="square" rtlCol="0">
            <a:spAutoFit/>
          </a:bodyPr>
          <a:lstStyle/>
          <a:p>
            <a:r>
              <a:rPr lang="en-US"/>
              <a:t>1</a:t>
            </a:r>
          </a:p>
        </p:txBody>
      </p:sp>
      <p:cxnSp>
        <p:nvCxnSpPr>
          <p:cNvPr id="39" name="Elbow Connector 38"/>
          <p:cNvCxnSpPr/>
          <p:nvPr/>
        </p:nvCxnSpPr>
        <p:spPr bwMode="auto">
          <a:xfrm rot="5400000" flipH="1" flipV="1">
            <a:off x="3086100" y="1760174"/>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2890976" y="1268566"/>
            <a:ext cx="457201" cy="369332"/>
          </a:xfrm>
          <a:prstGeom prst="rect">
            <a:avLst/>
          </a:prstGeom>
          <a:noFill/>
        </p:spPr>
        <p:txBody>
          <a:bodyPr wrap="square" rtlCol="0">
            <a:spAutoFit/>
          </a:bodyPr>
          <a:lstStyle/>
          <a:p>
            <a:r>
              <a:rPr lang="en-US"/>
              <a:t>0</a:t>
            </a:r>
          </a:p>
        </p:txBody>
      </p:sp>
      <p:sp>
        <p:nvSpPr>
          <p:cNvPr id="44" name="TextBox 43"/>
          <p:cNvSpPr txBox="1"/>
          <p:nvPr/>
        </p:nvSpPr>
        <p:spPr>
          <a:xfrm>
            <a:off x="1831848" y="1895386"/>
            <a:ext cx="454152" cy="369332"/>
          </a:xfrm>
          <a:prstGeom prst="rect">
            <a:avLst/>
          </a:prstGeom>
          <a:noFill/>
        </p:spPr>
        <p:txBody>
          <a:bodyPr wrap="square" rtlCol="0">
            <a:spAutoFit/>
          </a:bodyPr>
          <a:lstStyle/>
          <a:p>
            <a:r>
              <a:rPr lang="en-US" dirty="0">
                <a:latin typeface="Apple Chancery" charset="0"/>
                <a:ea typeface="Apple Chancery" charset="0"/>
                <a:cs typeface="Apple Chancery" charset="0"/>
              </a:rPr>
              <a:t>A”</a:t>
            </a:r>
          </a:p>
        </p:txBody>
      </p:sp>
      <p:sp>
        <p:nvSpPr>
          <p:cNvPr id="45" name="Oval 44"/>
          <p:cNvSpPr/>
          <p:nvPr/>
        </p:nvSpPr>
        <p:spPr bwMode="auto">
          <a:xfrm>
            <a:off x="5137466" y="1854892"/>
            <a:ext cx="378990" cy="38100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4" name="Straight Arrow Connector 63"/>
          <p:cNvCxnSpPr/>
          <p:nvPr/>
        </p:nvCxnSpPr>
        <p:spPr bwMode="auto">
          <a:xfrm flipV="1">
            <a:off x="4419600" y="19812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5181600" y="1861954"/>
            <a:ext cx="312906" cy="369332"/>
          </a:xfrm>
          <a:prstGeom prst="rect">
            <a:avLst/>
          </a:prstGeom>
          <a:noFill/>
        </p:spPr>
        <p:txBody>
          <a:bodyPr wrap="none" rtlCol="0">
            <a:spAutoFit/>
          </a:bodyPr>
          <a:lstStyle/>
          <a:p>
            <a:r>
              <a:rPr lang="en-US"/>
              <a:t>2</a:t>
            </a:r>
          </a:p>
        </p:txBody>
      </p:sp>
      <p:cxnSp>
        <p:nvCxnSpPr>
          <p:cNvPr id="66" name="Elbow Connector 65"/>
          <p:cNvCxnSpPr/>
          <p:nvPr/>
        </p:nvCxnSpPr>
        <p:spPr bwMode="auto">
          <a:xfrm rot="5400000" flipH="1" flipV="1">
            <a:off x="5225897" y="1771841"/>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5105400" y="1269978"/>
            <a:ext cx="304801" cy="369332"/>
          </a:xfrm>
          <a:prstGeom prst="rect">
            <a:avLst/>
          </a:prstGeom>
          <a:noFill/>
        </p:spPr>
        <p:txBody>
          <a:bodyPr wrap="square" rtlCol="0">
            <a:spAutoFit/>
          </a:bodyPr>
          <a:lstStyle/>
          <a:p>
            <a:r>
              <a:rPr lang="en-US">
                <a:latin typeface="Symbol" charset="2"/>
                <a:ea typeface="Symbol" charset="2"/>
                <a:cs typeface="Symbol" charset="2"/>
              </a:rPr>
              <a:t>1</a:t>
            </a:r>
          </a:p>
        </p:txBody>
      </p:sp>
      <p:sp>
        <p:nvSpPr>
          <p:cNvPr id="70" name="Oval 69"/>
          <p:cNvSpPr/>
          <p:nvPr/>
        </p:nvSpPr>
        <p:spPr bwMode="auto">
          <a:xfrm>
            <a:off x="5105400"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77" name="TextBox 76"/>
          <p:cNvSpPr txBox="1"/>
          <p:nvPr/>
        </p:nvSpPr>
        <p:spPr>
          <a:xfrm>
            <a:off x="4419600" y="1676400"/>
            <a:ext cx="315830" cy="369332"/>
          </a:xfrm>
          <a:prstGeom prst="rect">
            <a:avLst/>
          </a:prstGeom>
          <a:noFill/>
        </p:spPr>
        <p:txBody>
          <a:bodyPr wrap="square" rtlCol="0">
            <a:spAutoFit/>
          </a:bodyPr>
          <a:lstStyle/>
          <a:p>
            <a:r>
              <a:rPr lang="en-US"/>
              <a:t>0</a:t>
            </a:r>
          </a:p>
        </p:txBody>
      </p:sp>
      <p:sp>
        <p:nvSpPr>
          <p:cNvPr id="82" name="TextBox 81"/>
          <p:cNvSpPr txBox="1"/>
          <p:nvPr/>
        </p:nvSpPr>
        <p:spPr>
          <a:xfrm>
            <a:off x="2508096" y="1752600"/>
            <a:ext cx="311304" cy="369332"/>
          </a:xfrm>
          <a:prstGeom prst="rect">
            <a:avLst/>
          </a:prstGeom>
          <a:noFill/>
        </p:spPr>
        <p:txBody>
          <a:bodyPr wrap="square" rtlCol="0">
            <a:spAutoFit/>
          </a:bodyPr>
          <a:lstStyle/>
          <a:p>
            <a:r>
              <a:rPr lang="en-US"/>
              <a:t>0</a:t>
            </a:r>
          </a:p>
        </p:txBody>
      </p:sp>
      <p:cxnSp>
        <p:nvCxnSpPr>
          <p:cNvPr id="83" name="Straight Arrow Connector 82"/>
          <p:cNvCxnSpPr/>
          <p:nvPr/>
        </p:nvCxnSpPr>
        <p:spPr bwMode="auto">
          <a:xfrm>
            <a:off x="2286000" y="2057400"/>
            <a:ext cx="682751"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96" name="Straight Arrow Connector 95"/>
          <p:cNvCxnSpPr/>
          <p:nvPr/>
        </p:nvCxnSpPr>
        <p:spPr bwMode="auto">
          <a:xfrm flipV="1">
            <a:off x="4419600" y="2133600"/>
            <a:ext cx="685800" cy="2423"/>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97" name="TextBox 96"/>
          <p:cNvSpPr txBox="1"/>
          <p:nvPr/>
        </p:nvSpPr>
        <p:spPr>
          <a:xfrm>
            <a:off x="4800600" y="2057400"/>
            <a:ext cx="304800" cy="369332"/>
          </a:xfrm>
          <a:prstGeom prst="rect">
            <a:avLst/>
          </a:prstGeom>
          <a:noFill/>
        </p:spPr>
        <p:txBody>
          <a:bodyPr wrap="square" rtlCol="0">
            <a:spAutoFit/>
          </a:bodyPr>
          <a:lstStyle/>
          <a:p>
            <a:r>
              <a:rPr lang="en-US"/>
              <a:t>0</a:t>
            </a:r>
          </a:p>
        </p:txBody>
      </p:sp>
      <p:sp>
        <p:nvSpPr>
          <p:cNvPr id="99" name="TextBox 98"/>
          <p:cNvSpPr txBox="1"/>
          <p:nvPr/>
        </p:nvSpPr>
        <p:spPr>
          <a:xfrm>
            <a:off x="3581400" y="2133600"/>
            <a:ext cx="304800"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186809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Transition Table</a:t>
            </a:r>
          </a:p>
        </p:txBody>
      </p:sp>
      <p:sp>
        <p:nvSpPr>
          <p:cNvPr id="3" name="Content Placeholder 2"/>
          <p:cNvSpPr>
            <a:spLocks noGrp="1"/>
          </p:cNvSpPr>
          <p:nvPr>
            <p:ph idx="1"/>
          </p:nvPr>
        </p:nvSpPr>
        <p:spPr>
          <a:xfrm>
            <a:off x="457200" y="1577340"/>
            <a:ext cx="8229600" cy="4525963"/>
          </a:xfrm>
        </p:spPr>
        <p:txBody>
          <a:bodyPr/>
          <a:lstStyle/>
          <a:p>
            <a:r>
              <a:rPr lang="en-US" sz="2400" dirty="0"/>
              <a:t>A finite state automaton can be described by a state transition table with |Q| rows and |</a:t>
            </a:r>
            <a:r>
              <a:rPr lang="en-US" sz="2400" dirty="0" err="1"/>
              <a:t>Σ</a:t>
            </a:r>
            <a:r>
              <a:rPr lang="en-US" sz="2400" dirty="0"/>
              <a:t>| columns</a:t>
            </a:r>
          </a:p>
          <a:p>
            <a:r>
              <a:rPr lang="en-US" sz="2400" dirty="0"/>
              <a:t>Rows are labelled with state names and columns with input letters</a:t>
            </a:r>
          </a:p>
          <a:p>
            <a:r>
              <a:rPr lang="en-US" sz="2400" dirty="0"/>
              <a:t>The start state has some indicator, e.g., a greater than sign (&gt;q) and each final state has some indicator, e.g., an underscore (</a:t>
            </a:r>
            <a:r>
              <a:rPr lang="en-US" sz="2400" u="sng" dirty="0"/>
              <a:t>f</a:t>
            </a:r>
            <a:r>
              <a:rPr lang="en-US" sz="2400" dirty="0"/>
              <a:t>)</a:t>
            </a:r>
          </a:p>
          <a:p>
            <a:r>
              <a:rPr lang="en-US" sz="2400" dirty="0"/>
              <a:t>The entry in row q, column a, contains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a:t>
            </a:r>
          </a:p>
          <a:p>
            <a:r>
              <a:rPr lang="en-US" sz="2400" dirty="0">
                <a:latin typeface="Arial" charset="0"/>
                <a:ea typeface="MS PGothic" charset="0"/>
              </a:rPr>
              <a:t>In general we will use state diagrams, but transition tables are useful in some cases (state minimization)</a:t>
            </a:r>
          </a:p>
          <a:p>
            <a:endParaRPr lang="en-US" sz="2400" dirty="0"/>
          </a:p>
        </p:txBody>
      </p:sp>
      <p:sp>
        <p:nvSpPr>
          <p:cNvPr id="4" name="Date Placeholder 3"/>
          <p:cNvSpPr>
            <a:spLocks noGrp="1"/>
          </p:cNvSpPr>
          <p:nvPr>
            <p:ph type="dt" sz="half" idx="10"/>
          </p:nvPr>
        </p:nvSpPr>
        <p:spPr/>
        <p:txBody>
          <a:bodyPr/>
          <a:lstStyle/>
          <a:p>
            <a:fld id="{E879F58F-B162-2842-A4C4-99B09B077C58}"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63</a:t>
            </a:fld>
            <a:endParaRPr lang="en-US"/>
          </a:p>
        </p:txBody>
      </p:sp>
    </p:spTree>
    <p:extLst>
      <p:ext uri="{BB962C8B-B14F-4D97-AF65-F5344CB8AC3E}">
        <p14:creationId xmlns:p14="http://schemas.microsoft.com/office/powerpoint/2010/main" val="1346986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a:extLst>
              <a:ext uri="{FF2B5EF4-FFF2-40B4-BE49-F238E27FC236}">
                <a16:creationId xmlns:a16="http://schemas.microsoft.com/office/drawing/2014/main" id="{2378C00F-E4E0-2346-B8E8-F47EA74F579A}"/>
              </a:ext>
            </a:extLst>
          </p:cNvPr>
          <p:cNvSpPr/>
          <p:nvPr/>
        </p:nvSpPr>
        <p:spPr bwMode="auto">
          <a:xfrm>
            <a:off x="722259" y="1741431"/>
            <a:ext cx="703042" cy="449892"/>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 name="Title 1"/>
          <p:cNvSpPr>
            <a:spLocks noGrp="1"/>
          </p:cNvSpPr>
          <p:nvPr>
            <p:ph type="title"/>
          </p:nvPr>
        </p:nvSpPr>
        <p:spPr/>
        <p:txBody>
          <a:bodyPr/>
          <a:lstStyle/>
          <a:p>
            <a:r>
              <a:rPr lang="en-US" dirty="0"/>
              <a:t>Sample DFA # 4</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64</a:t>
            </a:fld>
            <a:endParaRPr lang="en-US"/>
          </a:p>
        </p:txBody>
      </p:sp>
      <p:sp>
        <p:nvSpPr>
          <p:cNvPr id="25" name="TextBox 24"/>
          <p:cNvSpPr txBox="1"/>
          <p:nvPr/>
        </p:nvSpPr>
        <p:spPr>
          <a:xfrm>
            <a:off x="457200" y="3330476"/>
            <a:ext cx="8077200" cy="2308324"/>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{0%5,1%5,2%5,3%5,4%5},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a:t>, {3%5}), where </a:t>
            </a:r>
            <a:r>
              <a:rPr lang="en-US" dirty="0">
                <a:latin typeface="Symbol" charset="2"/>
                <a:ea typeface="Symbol" charset="2"/>
                <a:cs typeface="Symbol" charset="2"/>
              </a:rPr>
              <a:t>d’’’</a:t>
            </a:r>
            <a:r>
              <a:rPr lang="en-US" dirty="0"/>
              <a:t> is defined by above diagram.</a:t>
            </a:r>
          </a:p>
          <a:p>
            <a:r>
              <a:rPr lang="en-US" dirty="0"/>
              <a:t>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binary string of length at least 1 being read left to right (</a:t>
            </a:r>
            <a:r>
              <a:rPr lang="en-US" dirty="0" err="1"/>
              <a:t>msb</a:t>
            </a:r>
            <a:r>
              <a:rPr lang="en-US" dirty="0"/>
              <a:t> to </a:t>
            </a:r>
            <a:r>
              <a:rPr lang="en-US" dirty="0" err="1"/>
              <a:t>lsb</a:t>
            </a:r>
            <a:r>
              <a:rPr lang="en-US" dirty="0"/>
              <a:t>) that, when interpreted as a decimal number divided by 5, has a remainder of 3 }</a:t>
            </a:r>
          </a:p>
          <a:p>
            <a:endParaRPr lang="en-US" dirty="0"/>
          </a:p>
          <a:p>
            <a:r>
              <a:rPr lang="en-US" dirty="0"/>
              <a:t>Really, this is better done as a state diagram, but have put this up so you can see the pattern.</a:t>
            </a:r>
          </a:p>
        </p:txBody>
      </p:sp>
      <p:graphicFrame>
        <p:nvGraphicFramePr>
          <p:cNvPr id="3" name="Table 2">
            <a:extLst>
              <a:ext uri="{FF2B5EF4-FFF2-40B4-BE49-F238E27FC236}">
                <a16:creationId xmlns:a16="http://schemas.microsoft.com/office/drawing/2014/main" id="{3B1F2961-7E28-DB44-875A-BBF59F538ADB}"/>
              </a:ext>
            </a:extLst>
          </p:cNvPr>
          <p:cNvGraphicFramePr>
            <a:graphicFrameLocks noGrp="1"/>
          </p:cNvGraphicFramePr>
          <p:nvPr>
            <p:extLst>
              <p:ext uri="{D42A27DB-BD31-4B8C-83A1-F6EECF244321}">
                <p14:modId xmlns:p14="http://schemas.microsoft.com/office/powerpoint/2010/main" val="1001879122"/>
              </p:ext>
            </p:extLst>
          </p:nvPr>
        </p:nvGraphicFramePr>
        <p:xfrm>
          <a:off x="1524000" y="1578438"/>
          <a:ext cx="6629399" cy="1645920"/>
        </p:xfrm>
        <a:graphic>
          <a:graphicData uri="http://schemas.openxmlformats.org/drawingml/2006/table">
            <a:tbl>
              <a:tblPr firstRow="1" firstCol="1" bandRow="1">
                <a:tableStyleId>{5C22544A-7EE6-4342-B048-85BDC9FD1C3A}</a:tableStyleId>
              </a:tblPr>
              <a:tblGrid>
                <a:gridCol w="2209327">
                  <a:extLst>
                    <a:ext uri="{9D8B030D-6E8A-4147-A177-3AD203B41FA5}">
                      <a16:colId xmlns:a16="http://schemas.microsoft.com/office/drawing/2014/main" val="2747385526"/>
                    </a:ext>
                  </a:extLst>
                </a:gridCol>
                <a:gridCol w="2210036">
                  <a:extLst>
                    <a:ext uri="{9D8B030D-6E8A-4147-A177-3AD203B41FA5}">
                      <a16:colId xmlns:a16="http://schemas.microsoft.com/office/drawing/2014/main" val="3646575369"/>
                    </a:ext>
                  </a:extLst>
                </a:gridCol>
                <a:gridCol w="2210036">
                  <a:extLst>
                    <a:ext uri="{9D8B030D-6E8A-4147-A177-3AD203B41FA5}">
                      <a16:colId xmlns:a16="http://schemas.microsoft.com/office/drawing/2014/main" val="4107197670"/>
                    </a:ext>
                  </a:extLst>
                </a:gridCol>
              </a:tblGrid>
              <a:tr h="257627">
                <a:tc>
                  <a:txBody>
                    <a:bodyPr/>
                    <a:lstStyle/>
                    <a:p>
                      <a:pPr marL="0" marR="0" algn="ctr">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758018"/>
                  </a:ext>
                </a:extLst>
              </a:tr>
              <a:tr h="257627">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419021"/>
                  </a:ext>
                </a:extLst>
              </a:tr>
              <a:tr h="257627">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3 %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251657"/>
                  </a:ext>
                </a:extLst>
              </a:tr>
              <a:tr h="257627">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4 %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0 %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709605"/>
                  </a:ext>
                </a:extLst>
              </a:tr>
              <a:tr h="257627">
                <a:tc>
                  <a:txBody>
                    <a:bodyPr/>
                    <a:lstStyle/>
                    <a:p>
                      <a:pPr marL="0" marR="0" algn="ctr">
                        <a:spcBef>
                          <a:spcPts val="0"/>
                        </a:spcBef>
                        <a:spcAft>
                          <a:spcPts val="0"/>
                        </a:spcAft>
                      </a:pPr>
                      <a:r>
                        <a:rPr lang="en-US" sz="1800" u="sng" dirty="0">
                          <a:solidFill>
                            <a:srgbClr val="009900"/>
                          </a:solidFill>
                          <a:effectLst/>
                        </a:rPr>
                        <a:t>3 % 5</a:t>
                      </a:r>
                      <a:endParaRPr lang="en-US" sz="1800" u="sng"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1 %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2 %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666151"/>
                  </a:ext>
                </a:extLst>
              </a:tr>
              <a:tr h="257627">
                <a:tc>
                  <a:txBody>
                    <a:bodyPr/>
                    <a:lstStyle/>
                    <a:p>
                      <a:pPr marL="0" marR="0" algn="ctr">
                        <a:spcBef>
                          <a:spcPts val="0"/>
                        </a:spcBef>
                        <a:spcAft>
                          <a:spcPts val="0"/>
                        </a:spcAft>
                      </a:pPr>
                      <a:r>
                        <a:rPr lang="en-US" sz="1800">
                          <a:solidFill>
                            <a:schemeClr val="tx1"/>
                          </a:solidFill>
                          <a:effectLst/>
                        </a:rPr>
                        <a:t>4 %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chemeClr val="tx1"/>
                          </a:solidFill>
                          <a:effectLst/>
                        </a:rPr>
                        <a:t>3 % 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1"/>
                          </a:solidFill>
                          <a:effectLst/>
                        </a:rPr>
                        <a:t>4 % 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6490477"/>
                  </a:ext>
                </a:extLst>
              </a:tr>
            </a:tbl>
          </a:graphicData>
        </a:graphic>
      </p:graphicFrame>
      <p:sp>
        <p:nvSpPr>
          <p:cNvPr id="9" name="TextBox 8">
            <a:extLst>
              <a:ext uri="{FF2B5EF4-FFF2-40B4-BE49-F238E27FC236}">
                <a16:creationId xmlns:a16="http://schemas.microsoft.com/office/drawing/2014/main" id="{5E151475-991C-C949-AFB7-39B81BB96C78}"/>
              </a:ext>
            </a:extLst>
          </p:cNvPr>
          <p:cNvSpPr txBox="1"/>
          <p:nvPr/>
        </p:nvSpPr>
        <p:spPr>
          <a:xfrm>
            <a:off x="327422" y="2604307"/>
            <a:ext cx="1492716" cy="369332"/>
          </a:xfrm>
          <a:prstGeom prst="rect">
            <a:avLst/>
          </a:prstGeom>
          <a:noFill/>
        </p:spPr>
        <p:txBody>
          <a:bodyPr wrap="none" rtlCol="0">
            <a:spAutoFit/>
          </a:bodyPr>
          <a:lstStyle/>
          <a:p>
            <a:r>
              <a:rPr lang="en-US" dirty="0"/>
              <a:t>Accept State</a:t>
            </a:r>
          </a:p>
        </p:txBody>
      </p:sp>
    </p:spTree>
    <p:extLst>
      <p:ext uri="{BB962C8B-B14F-4D97-AF65-F5344CB8AC3E}">
        <p14:creationId xmlns:p14="http://schemas.microsoft.com/office/powerpoint/2010/main" val="2009152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DFA # 5</a:t>
            </a:r>
          </a:p>
        </p:txBody>
      </p:sp>
      <p:sp>
        <p:nvSpPr>
          <p:cNvPr id="4" name="Date Placeholder 3"/>
          <p:cNvSpPr>
            <a:spLocks noGrp="1"/>
          </p:cNvSpPr>
          <p:nvPr>
            <p:ph type="dt" sz="half" idx="10"/>
          </p:nvPr>
        </p:nvSpPr>
        <p:spPr/>
        <p:txBody>
          <a:bodyPr/>
          <a:lstStyle/>
          <a:p>
            <a:fld id="{2534C2F4-DACC-7046-9C17-8BE104BD396C}"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65</a:t>
            </a:fld>
            <a:endParaRPr lang="en-US"/>
          </a:p>
        </p:txBody>
      </p:sp>
      <p:sp>
        <p:nvSpPr>
          <p:cNvPr id="25" name="TextBox 24"/>
          <p:cNvSpPr txBox="1"/>
          <p:nvPr/>
        </p:nvSpPr>
        <p:spPr>
          <a:xfrm>
            <a:off x="457200" y="4991129"/>
            <a:ext cx="8077200" cy="1200329"/>
          </a:xfrm>
          <a:prstGeom prst="rect">
            <a:avLst/>
          </a:prstGeom>
          <a:noFill/>
        </p:spPr>
        <p:txBody>
          <a:bodyPr wrap="square" rtlCol="0">
            <a:spAutoFit/>
          </a:bodyPr>
          <a:lstStyle/>
          <a:p>
            <a:r>
              <a:rPr lang="en-US" dirty="0">
                <a:latin typeface="+mn-lt"/>
                <a:ea typeface="Apple Chancery" charset="0"/>
                <a:cs typeface="Apple Chancery" charset="0"/>
              </a:rPr>
              <a:t>This checks a string to see if it’s a legal password. In our case, a legal</a:t>
            </a:r>
            <a:r>
              <a:rPr lang="en-US" dirty="0"/>
              <a:t> password must contain at least one of each of the following: lower case letter, upper case letter, number, and special character from the following set {!@#$%^&amp;}. No other characters are allowed </a:t>
            </a:r>
            <a:endParaRPr lang="en-US" dirty="0">
              <a:latin typeface="+mn-lt"/>
            </a:endParaRPr>
          </a:p>
        </p:txBody>
      </p:sp>
      <p:graphicFrame>
        <p:nvGraphicFramePr>
          <p:cNvPr id="7" name="Table 6">
            <a:extLst>
              <a:ext uri="{FF2B5EF4-FFF2-40B4-BE49-F238E27FC236}">
                <a16:creationId xmlns:a16="http://schemas.microsoft.com/office/drawing/2014/main" id="{3235D9CC-296B-EC4E-B73F-618FEF6E896C}"/>
              </a:ext>
            </a:extLst>
          </p:cNvPr>
          <p:cNvGraphicFramePr>
            <a:graphicFrameLocks noGrp="1"/>
          </p:cNvGraphicFramePr>
          <p:nvPr>
            <p:extLst>
              <p:ext uri="{D42A27DB-BD31-4B8C-83A1-F6EECF244321}">
                <p14:modId xmlns:p14="http://schemas.microsoft.com/office/powerpoint/2010/main" val="3911338315"/>
              </p:ext>
            </p:extLst>
          </p:nvPr>
        </p:nvGraphicFramePr>
        <p:xfrm>
          <a:off x="1603375" y="1310243"/>
          <a:ext cx="5937250" cy="3627120"/>
        </p:xfrm>
        <a:graphic>
          <a:graphicData uri="http://schemas.openxmlformats.org/drawingml/2006/table">
            <a:tbl>
              <a:tblPr firstRow="1" firstCol="1" bandRow="1">
                <a:tableStyleId>{5C22544A-7EE6-4342-B048-85BDC9FD1C3A}</a:tableStyleId>
              </a:tblPr>
              <a:tblGrid>
                <a:gridCol w="1187450">
                  <a:extLst>
                    <a:ext uri="{9D8B030D-6E8A-4147-A177-3AD203B41FA5}">
                      <a16:colId xmlns:a16="http://schemas.microsoft.com/office/drawing/2014/main" val="685847277"/>
                    </a:ext>
                  </a:extLst>
                </a:gridCol>
                <a:gridCol w="1187450">
                  <a:extLst>
                    <a:ext uri="{9D8B030D-6E8A-4147-A177-3AD203B41FA5}">
                      <a16:colId xmlns:a16="http://schemas.microsoft.com/office/drawing/2014/main" val="4201747737"/>
                    </a:ext>
                  </a:extLst>
                </a:gridCol>
                <a:gridCol w="1187450">
                  <a:extLst>
                    <a:ext uri="{9D8B030D-6E8A-4147-A177-3AD203B41FA5}">
                      <a16:colId xmlns:a16="http://schemas.microsoft.com/office/drawing/2014/main" val="101279460"/>
                    </a:ext>
                  </a:extLst>
                </a:gridCol>
                <a:gridCol w="1187450">
                  <a:extLst>
                    <a:ext uri="{9D8B030D-6E8A-4147-A177-3AD203B41FA5}">
                      <a16:colId xmlns:a16="http://schemas.microsoft.com/office/drawing/2014/main" val="3657508809"/>
                    </a:ext>
                  </a:extLst>
                </a:gridCol>
                <a:gridCol w="1187450">
                  <a:extLst>
                    <a:ext uri="{9D8B030D-6E8A-4147-A177-3AD203B41FA5}">
                      <a16:colId xmlns:a16="http://schemas.microsoft.com/office/drawing/2014/main" val="4029264754"/>
                    </a:ext>
                  </a:extLst>
                </a:gridCol>
              </a:tblGrid>
              <a:tr h="0">
                <a:tc>
                  <a:txBody>
                    <a:bodyPr/>
                    <a:lstStyle/>
                    <a:p>
                      <a:pPr marL="0" marR="0" algn="ctr">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@#$%^&amp;</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6878"/>
                  </a:ext>
                </a:extLst>
              </a:tr>
              <a:tr h="0">
                <a:tc>
                  <a:txBody>
                    <a:bodyPr/>
                    <a:lstStyle/>
                    <a:p>
                      <a:pPr marL="342900" marR="0" lvl="0" indent="-342900" algn="ctr">
                        <a:spcBef>
                          <a:spcPts val="0"/>
                        </a:spcBef>
                        <a:spcAft>
                          <a:spcPts val="0"/>
                        </a:spcAft>
                        <a:buClr>
                          <a:srgbClr val="FF0000"/>
                        </a:buClr>
                        <a:buFont typeface="Wingdings" pitchFamily="2" charset="2"/>
                        <a:buChar char=""/>
                      </a:pPr>
                      <a:r>
                        <a:rPr lang="en-US" sz="1400" dirty="0">
                          <a:solidFill>
                            <a:schemeClr val="tx1"/>
                          </a:solidFill>
                          <a:effectLst/>
                        </a:rPr>
                        <a:t>Empty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381588"/>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664206"/>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9452086"/>
                  </a:ext>
                </a:extLst>
              </a:tr>
              <a:tr h="0">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4758787"/>
                  </a:ext>
                </a:extLst>
              </a:tr>
              <a:tr h="0">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4283246"/>
                  </a:ext>
                </a:extLst>
              </a:tr>
              <a:tr h="0">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867495"/>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5313864"/>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33178"/>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835736"/>
                  </a:ext>
                </a:extLst>
              </a:tr>
              <a:tr h="0">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854509"/>
                  </a:ext>
                </a:extLst>
              </a:tr>
              <a:tr h="0">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981014"/>
                  </a:ext>
                </a:extLst>
              </a:tr>
              <a:tr h="0">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129158"/>
                  </a:ext>
                </a:extLst>
              </a:tr>
              <a:tr h="0">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5952797"/>
                  </a:ext>
                </a:extLst>
              </a:tr>
              <a:tr h="0">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31907"/>
                  </a:ext>
                </a:extLst>
              </a:tr>
              <a:tr h="0">
                <a:tc>
                  <a:txBody>
                    <a:bodyPr/>
                    <a:lstStyle/>
                    <a:p>
                      <a:pPr marL="0" marR="0" algn="ctr">
                        <a:spcBef>
                          <a:spcPts val="0"/>
                        </a:spcBef>
                        <a:spcAft>
                          <a:spcPts val="0"/>
                        </a:spcAft>
                      </a:pPr>
                      <a:r>
                        <a:rPr lang="en-US" sz="1400" dirty="0">
                          <a:solidFill>
                            <a:schemeClr val="tx1"/>
                          </a:solidFill>
                          <a:effectLst/>
                        </a:rPr>
                        <a:t>a0@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209772"/>
                  </a:ext>
                </a:extLst>
              </a:tr>
              <a:tr h="0">
                <a:tc>
                  <a:txBody>
                    <a:bodyPr/>
                    <a:lstStyle/>
                    <a:p>
                      <a:pPr marL="0" marR="0" algn="ctr">
                        <a:spcBef>
                          <a:spcPts val="0"/>
                        </a:spcBef>
                        <a:spcAft>
                          <a:spcPts val="0"/>
                        </a:spcAft>
                      </a:pPr>
                      <a:r>
                        <a:rPr lang="en-US" sz="1400" u="sng" dirty="0">
                          <a:solidFill>
                            <a:srgbClr val="009900"/>
                          </a:solidFill>
                          <a:effectLst/>
                        </a:rPr>
                        <a:t>Aa0@</a:t>
                      </a:r>
                      <a:endParaRPr lang="en-US" sz="1400" u="sng"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solidFill>
                            <a:schemeClr val="tx1"/>
                          </a:solidFill>
                          <a:effectLst/>
                        </a:rPr>
                        <a:t>Aa0@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solidFill>
                            <a:schemeClr val="tx1"/>
                          </a:solidFill>
                          <a:effectLst/>
                        </a:rPr>
                        <a:t>Aa0@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788284"/>
                  </a:ext>
                </a:extLst>
              </a:tr>
            </a:tbl>
          </a:graphicData>
        </a:graphic>
      </p:graphicFrame>
      <p:sp>
        <p:nvSpPr>
          <p:cNvPr id="9" name="Right Arrow 8">
            <a:extLst>
              <a:ext uri="{FF2B5EF4-FFF2-40B4-BE49-F238E27FC236}">
                <a16:creationId xmlns:a16="http://schemas.microsoft.com/office/drawing/2014/main" id="{C3A1DA38-E740-D745-AAEF-4B3618609EBA}"/>
              </a:ext>
            </a:extLst>
          </p:cNvPr>
          <p:cNvSpPr/>
          <p:nvPr/>
        </p:nvSpPr>
        <p:spPr bwMode="auto">
          <a:xfrm>
            <a:off x="900333" y="1417638"/>
            <a:ext cx="703042" cy="449892"/>
          </a:xfrm>
          <a:prstGeom prst="righ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691316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a:solidFill>
                  <a:srgbClr val="009900"/>
                </a:solidFill>
                <a:latin typeface="Arial" charset="0"/>
                <a:ea typeface="MS PGothic" charset="0"/>
              </a:rPr>
              <a:t>FSAs and Applications</a:t>
            </a:r>
          </a:p>
        </p:txBody>
      </p:sp>
      <p:sp>
        <p:nvSpPr>
          <p:cNvPr id="69635" name="Rectangle 3"/>
          <p:cNvSpPr>
            <a:spLocks noGrp="1" noChangeArrowheads="1"/>
          </p:cNvSpPr>
          <p:nvPr>
            <p:ph idx="1"/>
          </p:nvPr>
        </p:nvSpPr>
        <p:spPr/>
        <p:txBody>
          <a:bodyPr/>
          <a:lstStyle/>
          <a:p>
            <a:pPr eaLnBrk="1" hangingPunct="1"/>
            <a:r>
              <a:rPr lang="en-US" sz="2400" dirty="0">
                <a:latin typeface="Arial" charset="0"/>
                <a:ea typeface="MS PGothic" charset="0"/>
              </a:rPr>
              <a:t>A synchronous sequential circuit has</a:t>
            </a:r>
          </a:p>
          <a:p>
            <a:pPr lvl="1" eaLnBrk="1" hangingPunct="1"/>
            <a:r>
              <a:rPr lang="en-US" sz="1800" dirty="0">
                <a:latin typeface="Arial" charset="0"/>
                <a:ea typeface="MS PGothic" charset="0"/>
              </a:rPr>
              <a:t>Binary input lines (input admitted at clock tick)</a:t>
            </a:r>
          </a:p>
          <a:p>
            <a:pPr lvl="1" eaLnBrk="1" hangingPunct="1"/>
            <a:r>
              <a:rPr lang="en-US" sz="1800" dirty="0">
                <a:latin typeface="Arial" charset="0"/>
                <a:ea typeface="MS PGothic" charset="0"/>
              </a:rPr>
              <a:t>Binary output lines (simple case is one line)</a:t>
            </a:r>
          </a:p>
          <a:p>
            <a:pPr lvl="2" eaLnBrk="1" hangingPunct="1"/>
            <a:r>
              <a:rPr lang="en-US" sz="1600" dirty="0">
                <a:latin typeface="Arial" charset="0"/>
                <a:ea typeface="MS PGothic" charset="0"/>
              </a:rPr>
              <a:t>1 accepts; 0 rejects input</a:t>
            </a:r>
          </a:p>
          <a:p>
            <a:pPr lvl="1" eaLnBrk="1" hangingPunct="1"/>
            <a:r>
              <a:rPr lang="en-US" sz="1800" dirty="0">
                <a:latin typeface="Arial" charset="0"/>
                <a:ea typeface="MS PGothic" charset="0"/>
              </a:rPr>
              <a:t>Internal flip flops (memory) that define state</a:t>
            </a:r>
          </a:p>
          <a:p>
            <a:pPr lvl="1" eaLnBrk="1" hangingPunct="1"/>
            <a:r>
              <a:rPr lang="en-US" sz="1800" dirty="0">
                <a:latin typeface="Arial" charset="0"/>
                <a:ea typeface="MS PGothic" charset="0"/>
              </a:rPr>
              <a:t>Simple combinatorial circuits (and, or, not) that combine current state and input to alter state</a:t>
            </a:r>
          </a:p>
          <a:p>
            <a:pPr lvl="1" eaLnBrk="1" hangingPunct="1"/>
            <a:r>
              <a:rPr lang="en-US" sz="1800" dirty="0">
                <a:latin typeface="Arial" charset="0"/>
                <a:ea typeface="MS PGothic" charset="0"/>
              </a:rPr>
              <a:t>Simple combinatorial circuits (and, or, not) that use state to determine output</a:t>
            </a:r>
          </a:p>
          <a:p>
            <a:pPr eaLnBrk="1" hangingPunct="1"/>
            <a:r>
              <a:rPr lang="en-US" sz="2400" dirty="0">
                <a:latin typeface="Arial" charset="0"/>
                <a:ea typeface="MS PGothic" charset="0"/>
              </a:rPr>
              <a:t>Think about FSA to recognize the string PAPAPAT appearing somewhere in a corpus of text, say with a substring PAPAPAPATRICK</a:t>
            </a:r>
          </a:p>
          <a:p>
            <a:pPr eaLnBrk="1" hangingPunct="1"/>
            <a:r>
              <a:rPr lang="en-US" sz="2400" dirty="0">
                <a:latin typeface="Arial" charset="0"/>
                <a:ea typeface="MS PGothic" charset="0"/>
              </a:rPr>
              <a:t>Comments about GREP</a:t>
            </a:r>
          </a:p>
          <a:p>
            <a:pPr eaLnBrk="1" hangingPunct="1"/>
            <a:endParaRPr lang="en-US"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726092-3EEA-E34F-A1E2-C0BF030733D0}" type="datetime1">
              <a:rPr lang="en-US" smtClean="0"/>
              <a:t>11/27/18</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DFA Closure</a:t>
            </a:r>
          </a:p>
        </p:txBody>
      </p:sp>
      <p:sp>
        <p:nvSpPr>
          <p:cNvPr id="27" name="Content Placeholder 26"/>
          <p:cNvSpPr>
            <a:spLocks noGrp="1"/>
          </p:cNvSpPr>
          <p:nvPr>
            <p:ph idx="1"/>
          </p:nvPr>
        </p:nvSpPr>
        <p:spPr/>
        <p:txBody>
          <a:bodyPr/>
          <a:lstStyle/>
          <a:p>
            <a:r>
              <a:rPr lang="en-US" sz="2200" dirty="0"/>
              <a:t>Regular languages (those recognized by DFAs) are closed under complement, union, intersection, difference and exclusive or (</a:t>
            </a:r>
            <a:r>
              <a:rPr lang="en-US" sz="2200" dirty="0">
                <a:latin typeface="Arial" charset="0"/>
                <a:ea typeface="MS PGothic" charset="0"/>
              </a:rPr>
              <a:t>⊕) and many other set operations</a:t>
            </a:r>
            <a:endParaRPr lang="en-US" sz="2200" dirty="0"/>
          </a:p>
          <a:p>
            <a:r>
              <a:rPr lang="en-US" sz="2200" dirty="0"/>
              <a:t>Let </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 A</a:t>
            </a:r>
            <a:r>
              <a:rPr lang="en-US" sz="2200" baseline="-25000" dirty="0">
                <a:latin typeface="Arial" charset="0"/>
                <a:ea typeface="MS PGothic" charset="0"/>
              </a:rPr>
              <a:t>2</a:t>
            </a:r>
            <a:r>
              <a:rPr lang="en-US" sz="2200" dirty="0">
                <a:latin typeface="Arial" charset="0"/>
                <a:ea typeface="MS PGothic" charset="0"/>
              </a:rPr>
              <a:t> = (Q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2</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2</a:t>
            </a:r>
            <a:r>
              <a:rPr lang="en-US" sz="2200" dirty="0">
                <a:latin typeface="Arial" charset="0"/>
                <a:ea typeface="MS PGothic" charset="0"/>
              </a:rPr>
              <a:t>) be arbitrary DFAs</a:t>
            </a:r>
          </a:p>
          <a:p>
            <a:r>
              <a:rPr lang="en-US" sz="2200" dirty="0" err="1">
                <a:latin typeface="Arial" charset="0"/>
                <a:ea typeface="MS PGothic" charset="0"/>
              </a:rPr>
              <a:t>Σ</a:t>
            </a:r>
            <a:r>
              <a:rPr lang="en-US" sz="2200" dirty="0">
                <a:latin typeface="Arial" charset="0"/>
                <a:ea typeface="MS PGothic" charset="0"/>
              </a:rPr>
              <a:t>*-</a:t>
            </a:r>
            <a:r>
              <a:rPr lang="en-US" sz="2200" i="1" dirty="0">
                <a:latin typeface="Arial" charset="0"/>
                <a:ea typeface="MS PGothic" charset="0"/>
              </a:rPr>
              <a:t>L</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a:t>
            </a:r>
            <a:r>
              <a:rPr lang="en-US" sz="2200" baseline="30000" dirty="0">
                <a:latin typeface="Arial" charset="0"/>
                <a:ea typeface="MS PGothic" charset="0"/>
              </a:rPr>
              <a:t> </a:t>
            </a:r>
            <a:r>
              <a:rPr lang="en-US" sz="2200" dirty="0">
                <a:latin typeface="Arial" charset="0"/>
                <a:ea typeface="MS PGothic" charset="0"/>
              </a:rPr>
              <a:t>is recognized by A</a:t>
            </a:r>
            <a:r>
              <a:rPr lang="en-US" sz="2200" baseline="-25000" dirty="0">
                <a:latin typeface="Arial" charset="0"/>
                <a:ea typeface="MS PGothic" charset="0"/>
              </a:rPr>
              <a:t>1</a:t>
            </a:r>
            <a:r>
              <a:rPr lang="en-US" sz="2200" baseline="30000" dirty="0">
                <a:latin typeface="Arial" charset="0"/>
                <a:ea typeface="MS PGothic" charset="0"/>
              </a:rPr>
              <a:t>C</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a:t>
            </a:r>
          </a:p>
          <a:p>
            <a:r>
              <a:rPr lang="en-US" sz="2200" dirty="0">
                <a:latin typeface="Arial" charset="0"/>
                <a:ea typeface="MS PGothic" charset="0"/>
              </a:rPr>
              <a:t>Define A</a:t>
            </a:r>
            <a:r>
              <a:rPr lang="en-US" sz="2200" baseline="-25000" dirty="0">
                <a:latin typeface="Arial" charset="0"/>
                <a:ea typeface="MS PGothic" charset="0"/>
              </a:rPr>
              <a:t>3</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3</a:t>
            </a:r>
            <a:r>
              <a:rPr lang="en-US" sz="2200" dirty="0">
                <a:latin typeface="Arial" charset="0"/>
                <a:ea typeface="MS PGothic" charset="0"/>
              </a:rPr>
              <a:t>,&lt;q</a:t>
            </a:r>
            <a:r>
              <a:rPr lang="en-US" sz="2200" baseline="-25000" dirty="0">
                <a:latin typeface="Arial" charset="0"/>
                <a:ea typeface="MS PGothic" charset="0"/>
              </a:rPr>
              <a:t>0</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&gt;,F</a:t>
            </a:r>
            <a:r>
              <a:rPr lang="en-US" sz="2200" baseline="-25000" dirty="0">
                <a:latin typeface="Arial" charset="0"/>
                <a:ea typeface="MS PGothic" charset="0"/>
              </a:rPr>
              <a:t>3</a:t>
            </a:r>
            <a:r>
              <a:rPr lang="en-US" sz="2200" dirty="0">
                <a:latin typeface="Arial" charset="0"/>
                <a:ea typeface="MS PGothic" charset="0"/>
              </a:rPr>
              <a:t>) where </a:t>
            </a:r>
            <a:br>
              <a:rPr lang="en-US" sz="2200" dirty="0">
                <a:latin typeface="Arial" charset="0"/>
                <a:ea typeface="MS PGothic" charset="0"/>
              </a:rPr>
            </a:br>
            <a:r>
              <a:rPr lang="en-US" sz="2200" dirty="0">
                <a:latin typeface="Arial" charset="0"/>
                <a:ea typeface="MS PGothic" charset="0"/>
              </a:rPr>
              <a:t>δ</a:t>
            </a:r>
            <a:r>
              <a:rPr lang="en-US" sz="2200" baseline="-25000" dirty="0">
                <a:latin typeface="Arial" charset="0"/>
                <a:ea typeface="MS PGothic" charset="0"/>
              </a:rPr>
              <a:t>3</a:t>
            </a:r>
            <a:r>
              <a:rPr lang="en-US" sz="2200" dirty="0">
                <a:latin typeface="Arial" charset="0"/>
                <a:ea typeface="MS PGothic" charset="0"/>
              </a:rPr>
              <a:t>(&lt;</a:t>
            </a:r>
            <a:r>
              <a:rPr lang="en-US" sz="2200" dirty="0" err="1">
                <a:latin typeface="Arial" charset="0"/>
                <a:ea typeface="MS PGothic" charset="0"/>
              </a:rPr>
              <a:t>q,s</a:t>
            </a:r>
            <a:r>
              <a:rPr lang="en-US" sz="2200" dirty="0">
                <a:latin typeface="Arial" charset="0"/>
                <a:ea typeface="MS PGothic" charset="0"/>
              </a:rPr>
              <a:t>&gt;,a)= &lt;δ</a:t>
            </a:r>
            <a:r>
              <a:rPr lang="en-US" sz="2200" baseline="-25000" dirty="0">
                <a:latin typeface="Arial" charset="0"/>
                <a:ea typeface="MS PGothic" charset="0"/>
              </a:rPr>
              <a:t>1</a:t>
            </a:r>
            <a:r>
              <a:rPr lang="en-US" sz="2200" dirty="0">
                <a:latin typeface="Arial" charset="0"/>
                <a:ea typeface="MS PGothic" charset="0"/>
              </a:rPr>
              <a:t>(</a:t>
            </a:r>
            <a:r>
              <a:rPr lang="en-US" sz="2200" dirty="0" err="1">
                <a:latin typeface="Arial" charset="0"/>
                <a:ea typeface="MS PGothic" charset="0"/>
              </a:rPr>
              <a:t>q,a</a:t>
            </a:r>
            <a:r>
              <a:rPr lang="en-US" sz="2200" dirty="0">
                <a:latin typeface="Arial" charset="0"/>
                <a:ea typeface="MS PGothic" charset="0"/>
              </a:rPr>
              <a:t>),δ</a:t>
            </a:r>
            <a:r>
              <a:rPr lang="en-US" sz="2200" baseline="-25000" dirty="0">
                <a:latin typeface="Arial" charset="0"/>
                <a:ea typeface="MS PGothic" charset="0"/>
              </a:rPr>
              <a:t>2</a:t>
            </a:r>
            <a:r>
              <a:rPr lang="en-US" sz="2200" dirty="0">
                <a:latin typeface="Arial" charset="0"/>
                <a:ea typeface="MS PGothic" charset="0"/>
              </a:rPr>
              <a:t>(</a:t>
            </a:r>
            <a:r>
              <a:rPr lang="en-US" sz="2200" dirty="0" err="1">
                <a:latin typeface="Arial" charset="0"/>
                <a:ea typeface="MS PGothic" charset="0"/>
              </a:rPr>
              <a:t>s,a</a:t>
            </a:r>
            <a:r>
              <a:rPr lang="en-US" sz="2200" dirty="0">
                <a:latin typeface="Arial" charset="0"/>
                <a:ea typeface="MS PGothic" charset="0"/>
              </a:rPr>
              <a:t>)&gt;, q</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 s</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en-US" sz="2200" dirty="0" err="1">
                <a:latin typeface="Arial" charset="0"/>
                <a:ea typeface="MS PGothic" charset="0"/>
              </a:rPr>
              <a:t>a</a:t>
            </a:r>
            <a:r>
              <a:rPr lang="en-US" sz="2200" dirty="0" err="1">
                <a:latin typeface="Arial" charset="0"/>
                <a:ea typeface="MS PGothic" charset="0"/>
                <a:sym typeface="Symbol" panose="05050102010706020507" pitchFamily="18" charset="2"/>
              </a:rPr>
              <a:t></a:t>
            </a:r>
            <a:r>
              <a:rPr lang="en-US" sz="2200" dirty="0" err="1">
                <a:latin typeface="Arial" charset="0"/>
                <a:ea typeface="MS PGothic" charset="0"/>
              </a:rPr>
              <a:t>Σ</a:t>
            </a:r>
            <a:endParaRPr lang="en-US" sz="22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endParaRPr lang="en-US" sz="20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p>
        </p:txBody>
      </p:sp>
      <p:sp>
        <p:nvSpPr>
          <p:cNvPr id="4" name="Date Placeholder 3"/>
          <p:cNvSpPr>
            <a:spLocks noGrp="1"/>
          </p:cNvSpPr>
          <p:nvPr>
            <p:ph type="dt" sz="half" idx="10"/>
          </p:nvPr>
        </p:nvSpPr>
        <p:spPr/>
        <p:txBody>
          <a:bodyPr/>
          <a:lstStyle/>
          <a:p>
            <a:fld id="{F6C2883C-27BA-4C47-86AA-B3B1560AE436}"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67</a:t>
            </a:fld>
            <a:endParaRPr lang="en-US"/>
          </a:p>
        </p:txBody>
      </p:sp>
    </p:spTree>
    <p:extLst>
      <p:ext uri="{BB962C8B-B14F-4D97-AF65-F5344CB8AC3E}">
        <p14:creationId xmlns:p14="http://schemas.microsoft.com/office/powerpoint/2010/main" val="1202134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Complement of Regular Sets</a:t>
            </a:r>
          </a:p>
        </p:txBody>
      </p:sp>
      <p:sp>
        <p:nvSpPr>
          <p:cNvPr id="74755" name="Rectangle 3"/>
          <p:cNvSpPr>
            <a:spLocks noGrp="1" noChangeArrowheads="1"/>
          </p:cNvSpPr>
          <p:nvPr>
            <p:ph idx="1"/>
          </p:nvPr>
        </p:nvSpPr>
        <p:spPr/>
        <p:txBody>
          <a:bodyPr/>
          <a:lstStyle/>
          <a:p>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a:t>
            </a:r>
          </a:p>
          <a:p>
            <a:r>
              <a:rPr lang="en-US" sz="2400">
                <a:latin typeface="Arial" charset="0"/>
                <a:ea typeface="MS PGothic" charset="0"/>
              </a:rPr>
              <a:t>Simply create new automaton</a:t>
            </a:r>
            <a:br>
              <a:rPr lang="en-US" sz="2400">
                <a:latin typeface="Arial" charset="0"/>
                <a:ea typeface="MS PGothic" charset="0"/>
              </a:rPr>
            </a:b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(Q,Σ,δ,q</a:t>
            </a:r>
            <a:r>
              <a:rPr lang="en-US" sz="2400" baseline="-25000">
                <a:latin typeface="Arial" charset="0"/>
                <a:ea typeface="MS PGothic" charset="0"/>
              </a:rPr>
              <a:t>0</a:t>
            </a:r>
            <a:r>
              <a:rPr lang="en-US" sz="2400">
                <a:latin typeface="Arial" charset="0"/>
                <a:ea typeface="MS PGothic" charset="0"/>
              </a:rPr>
              <a:t>,Q-F)</a:t>
            </a:r>
          </a:p>
          <a:p>
            <a:r>
              <a:rPr lang="en-US" sz="2400" i="1">
                <a:latin typeface="Arial" charset="0"/>
                <a:ea typeface="MS PGothic" charset="0"/>
              </a:rPr>
              <a:t>L</a:t>
            </a: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Q-F } = </a:t>
            </a:r>
            <a:br>
              <a:rPr lang="en-US" sz="2400">
                <a:latin typeface="Arial" charset="0"/>
                <a:ea typeface="MS PGothic" charset="0"/>
              </a:rPr>
            </a:br>
            <a:r>
              <a:rPr lang="en-US" sz="2400">
                <a:latin typeface="Arial" charset="0"/>
                <a:ea typeface="MS PGothic" charset="0"/>
              </a:rPr>
              <a:t>{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F } = </a:t>
            </a:r>
            <a:br>
              <a:rPr lang="en-US" sz="2400">
                <a:latin typeface="Arial" charset="0"/>
                <a:ea typeface="MS PGothic" charset="0"/>
              </a:rPr>
            </a:br>
            <a:r>
              <a:rPr lang="en-US" sz="2400">
                <a:latin typeface="Arial" charset="0"/>
                <a:ea typeface="MS PGothic" charset="0"/>
              </a:rPr>
              <a:t>{ w | w ∉ </a:t>
            </a:r>
            <a:r>
              <a:rPr lang="en-US" sz="2400" i="1">
                <a:latin typeface="Arial" charset="0"/>
                <a:ea typeface="MS PGothic" charset="0"/>
              </a:rPr>
              <a:t>L</a:t>
            </a:r>
            <a:r>
              <a:rPr lang="en-US" sz="2400">
                <a:latin typeface="Arial" charset="0"/>
                <a:ea typeface="MS PGothic" charset="0"/>
              </a:rPr>
              <a:t>(A) } </a:t>
            </a:r>
          </a:p>
          <a:p>
            <a:r>
              <a:rPr lang="en-US" sz="2400">
                <a:latin typeface="Arial" charset="0"/>
                <a:ea typeface="MS PGothic" charset="0"/>
              </a:rPr>
              <a:t>Again, imagine trying to do this in the context of regular expressions</a:t>
            </a:r>
          </a:p>
          <a:p>
            <a:r>
              <a:rPr lang="en-US" sz="2400">
                <a:latin typeface="Arial" charset="0"/>
                <a:ea typeface="MS PGothic" charset="0"/>
              </a:rPr>
              <a:t>Choosing the right representation can make a very big difference in how easy or hard it is to prove some property is true</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5D35AE-C13F-3141-A8DA-E4C20FFB8FA1}" type="datetime1">
              <a:rPr lang="en-US" smtClean="0"/>
              <a:t>11/27/18</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68</a:t>
            </a:fld>
            <a:endParaRPr lang="en-US"/>
          </a:p>
        </p:txBody>
      </p:sp>
    </p:spTree>
    <p:extLst>
      <p:ext uri="{BB962C8B-B14F-4D97-AF65-F5344CB8AC3E}">
        <p14:creationId xmlns:p14="http://schemas.microsoft.com/office/powerpoint/2010/main" val="1057590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Parallelizing DFAs</a:t>
            </a:r>
          </a:p>
        </p:txBody>
      </p:sp>
      <p:sp>
        <p:nvSpPr>
          <p:cNvPr id="74755" name="Rectangle 3"/>
          <p:cNvSpPr>
            <a:spLocks noGrp="1" noChangeArrowheads="1"/>
          </p:cNvSpPr>
          <p:nvPr>
            <p:ph idx="1"/>
          </p:nvPr>
        </p:nvSpPr>
        <p:spPr/>
        <p:txBody>
          <a:bodyPr/>
          <a:lstStyle/>
          <a:p>
            <a:r>
              <a:rPr lang="en-US" sz="2000">
                <a:latin typeface="Arial" charset="0"/>
                <a:ea typeface="MS PGothic" charset="0"/>
              </a:rPr>
              <a:t>Regular sets can be shown closed under many binary operations using the notion of parallel machine simulation</a:t>
            </a:r>
          </a:p>
          <a:p>
            <a:r>
              <a:rPr lang="en-US" sz="2000">
                <a:latin typeface="Arial" charset="0"/>
                <a:ea typeface="MS PGothic" charset="0"/>
              </a:rPr>
              <a:t>Let A</a:t>
            </a:r>
            <a:r>
              <a:rPr lang="en-US" sz="2000" baseline="-25000">
                <a:latin typeface="Arial" charset="0"/>
                <a:ea typeface="MS PGothic" charset="0"/>
              </a:rPr>
              <a:t>1</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,Σ,δ</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  and A</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2</a:t>
            </a:r>
            <a:r>
              <a:rPr lang="en-US" sz="2000">
                <a:latin typeface="Arial" charset="0"/>
                <a:ea typeface="MS PGothic" charset="0"/>
              </a:rPr>
              <a:t>,s</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a:t>
            </a:r>
            <a:r>
              <a:rPr lang="en-US" sz="1600">
                <a:latin typeface="Arial" charset="0"/>
                <a:ea typeface="MS PGothic" charset="0"/>
              </a:rPr>
              <a:t>  </a:t>
            </a:r>
            <a:r>
              <a:rPr lang="en-US" sz="2000">
                <a:latin typeface="Arial" charset="0"/>
                <a:ea typeface="MS PGothic" charset="0"/>
              </a:rPr>
              <a:t>where </a:t>
            </a:r>
            <a:br>
              <a:rPr lang="en-US" sz="2000">
                <a:latin typeface="Arial" charset="0"/>
                <a:ea typeface="MS PGothic" charset="0"/>
              </a:rPr>
            </a:br>
            <a:r>
              <a:rPr lang="en-US" sz="2000">
                <a:latin typeface="Arial" charset="0"/>
                <a:ea typeface="MS PGothic" charset="0"/>
              </a:rPr>
              <a:t>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r>
              <a:rPr lang="en-US" sz="2000">
                <a:latin typeface="Arial" charset="0"/>
                <a:ea typeface="MS PGothic" charset="0"/>
              </a:rPr>
              <a:t>B = (Q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3</a:t>
            </a:r>
            <a:r>
              <a:rPr lang="en-US" sz="2000">
                <a:latin typeface="Arial" charset="0"/>
                <a:ea typeface="MS PGothic" charset="0"/>
              </a:rPr>
              <a:t>,&lt;q</a:t>
            </a:r>
            <a:r>
              <a:rPr lang="en-US" sz="2000" baseline="-25000">
                <a:latin typeface="Arial" charset="0"/>
                <a:ea typeface="MS PGothic" charset="0"/>
              </a:rPr>
              <a:t>0</a:t>
            </a:r>
            <a:r>
              <a:rPr lang="en-US" sz="2000">
                <a:latin typeface="Arial" charset="0"/>
                <a:ea typeface="MS PGothic" charset="0"/>
              </a:rPr>
              <a:t>,s</a:t>
            </a:r>
            <a:r>
              <a:rPr lang="en-US" sz="2000" baseline="-25000">
                <a:latin typeface="Arial" charset="0"/>
                <a:ea typeface="MS PGothic" charset="0"/>
              </a:rPr>
              <a:t>0&gt;,</a:t>
            </a:r>
            <a:r>
              <a:rPr lang="en-US" sz="2000">
                <a:latin typeface="Arial" charset="0"/>
                <a:ea typeface="MS PGothic" charset="0"/>
              </a:rPr>
              <a:t>F</a:t>
            </a:r>
            <a:r>
              <a:rPr lang="en-US" sz="2000" baseline="-25000">
                <a:latin typeface="Arial" charset="0"/>
                <a:ea typeface="MS PGothic" charset="0"/>
              </a:rPr>
              <a:t>3</a:t>
            </a:r>
            <a:r>
              <a:rPr lang="en-US" sz="2000">
                <a:latin typeface="Arial" charset="0"/>
                <a:ea typeface="MS PGothic" charset="0"/>
              </a:rPr>
              <a:t>) where</a:t>
            </a:r>
            <a:br>
              <a:rPr lang="en-US" sz="2000">
                <a:latin typeface="Arial" charset="0"/>
                <a:ea typeface="MS PGothic" charset="0"/>
              </a:rPr>
            </a:br>
            <a:r>
              <a:rPr lang="en-US" sz="2000">
                <a:latin typeface="Arial" charset="0"/>
                <a:ea typeface="MS PGothic" charset="0"/>
              </a:rPr>
              <a:t>δ</a:t>
            </a:r>
            <a:r>
              <a:rPr lang="en-US" sz="2000" baseline="-25000">
                <a:latin typeface="Arial" charset="0"/>
                <a:ea typeface="MS PGothic" charset="0"/>
              </a:rPr>
              <a:t>3</a:t>
            </a:r>
            <a:r>
              <a:rPr lang="en-US" sz="2000">
                <a:latin typeface="Arial" charset="0"/>
                <a:ea typeface="MS PGothic" charset="0"/>
              </a:rPr>
              <a:t>(&lt;</a:t>
            </a:r>
            <a:r>
              <a:rPr lang="en-US" sz="2000" err="1">
                <a:latin typeface="Arial" charset="0"/>
                <a:ea typeface="MS PGothic" charset="0"/>
              </a:rPr>
              <a:t>q,s</a:t>
            </a:r>
            <a:r>
              <a:rPr lang="en-US" sz="2000">
                <a:latin typeface="Arial" charset="0"/>
                <a:ea typeface="MS PGothic" charset="0"/>
              </a:rPr>
              <a:t>&gt;,a) = &lt; δ</a:t>
            </a:r>
            <a:r>
              <a:rPr lang="en-US" sz="2000" baseline="-25000">
                <a:latin typeface="Arial" charset="0"/>
                <a:ea typeface="MS PGothic" charset="0"/>
              </a:rPr>
              <a:t>1</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 δ</a:t>
            </a:r>
            <a:r>
              <a:rPr lang="en-US" sz="2000" baseline="-25000">
                <a:latin typeface="Arial" charset="0"/>
                <a:ea typeface="MS PGothic" charset="0"/>
              </a:rPr>
              <a:t>2</a:t>
            </a:r>
            <a:r>
              <a:rPr lang="en-US" sz="2000">
                <a:latin typeface="Arial" charset="0"/>
                <a:ea typeface="MS PGothic" charset="0"/>
              </a:rPr>
              <a:t>(</a:t>
            </a:r>
            <a:r>
              <a:rPr lang="en-US" sz="2000" err="1">
                <a:latin typeface="Arial" charset="0"/>
                <a:ea typeface="MS PGothic" charset="0"/>
              </a:rPr>
              <a:t>s,a</a:t>
            </a:r>
            <a:r>
              <a:rPr lang="en-US" sz="2000">
                <a:latin typeface="Arial" charset="0"/>
                <a:ea typeface="MS PGothic" charset="0"/>
              </a:rPr>
              <a:t>) &gt;</a:t>
            </a:r>
          </a:p>
          <a:p>
            <a:r>
              <a:rPr lang="en-US" sz="2000">
                <a:latin typeface="Arial" charset="0"/>
                <a:ea typeface="MS PGothic" charset="0"/>
              </a:rPr>
              <a:t>Union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1600">
              <a:latin typeface="Arial" charset="0"/>
              <a:ea typeface="MS PGothic" charset="0"/>
            </a:endParaRPr>
          </a:p>
          <a:p>
            <a:r>
              <a:rPr lang="en-US" sz="2000">
                <a:latin typeface="Arial" charset="0"/>
                <a:ea typeface="MS PGothic" charset="0"/>
              </a:rPr>
              <a:t>Intersection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2000">
              <a:latin typeface="Arial" charset="0"/>
              <a:ea typeface="MS PGothic" charset="0"/>
            </a:endParaRPr>
          </a:p>
          <a:p>
            <a:pPr lvl="1"/>
            <a:r>
              <a:rPr lang="en-US" sz="1800">
                <a:latin typeface="Arial" charset="0"/>
                <a:ea typeface="MS PGothic" charset="0"/>
              </a:rPr>
              <a:t>Can do by combining union and complement</a:t>
            </a:r>
          </a:p>
          <a:p>
            <a:r>
              <a:rPr lang="en-US" sz="2000">
                <a:latin typeface="Arial" charset="0"/>
                <a:ea typeface="MS PGothic" charset="0"/>
              </a:rPr>
              <a:t>Difference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F</a:t>
            </a:r>
            <a:r>
              <a:rPr lang="en-US" sz="2000" baseline="-25000">
                <a:latin typeface="Arial" charset="0"/>
                <a:ea typeface="MS PGothic" charset="0"/>
              </a:rPr>
              <a:t>2</a:t>
            </a:r>
            <a:r>
              <a:rPr lang="en-US" sz="2000">
                <a:latin typeface="Arial" charset="0"/>
                <a:ea typeface="MS PGothic" charset="0"/>
              </a:rPr>
              <a:t>) </a:t>
            </a:r>
          </a:p>
          <a:p>
            <a:pPr lvl="1"/>
            <a:r>
              <a:rPr lang="en-US" sz="1800">
                <a:latin typeface="Arial" charset="0"/>
                <a:ea typeface="MS PGothic" charset="0"/>
              </a:rPr>
              <a:t>Can do by combining intersection and complement</a:t>
            </a:r>
          </a:p>
          <a:p>
            <a:r>
              <a:rPr lang="en-US" sz="2200">
                <a:latin typeface="Arial" charset="0"/>
                <a:ea typeface="MS PGothic" charset="0"/>
              </a:rPr>
              <a:t>Exclusive Or is F</a:t>
            </a:r>
            <a:r>
              <a:rPr lang="en-US" sz="2200" baseline="-25000">
                <a:latin typeface="Arial" charset="0"/>
                <a:ea typeface="MS PGothic" charset="0"/>
              </a:rPr>
              <a:t>3</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-F</a:t>
            </a:r>
            <a:r>
              <a:rPr lang="en-US" sz="2200" baseline="-25000">
                <a:latin typeface="Arial" charset="0"/>
                <a:ea typeface="MS PGothic" charset="0"/>
              </a:rPr>
              <a:t>2</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2</a:t>
            </a:r>
          </a:p>
          <a:p>
            <a:pPr lvl="1"/>
            <a:endParaRPr lang="en-US" sz="20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71120D-2558-494F-9117-37C080F98638}" type="datetime1">
              <a:rPr lang="en-US" smtClean="0"/>
              <a:t>11/27/18</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69</a:t>
            </a:fld>
            <a:endParaRPr lang="en-US"/>
          </a:p>
        </p:txBody>
      </p:sp>
    </p:spTree>
    <p:extLst>
      <p:ext uri="{BB962C8B-B14F-4D97-AF65-F5344CB8AC3E}">
        <p14:creationId xmlns:p14="http://schemas.microsoft.com/office/powerpoint/2010/main" val="19793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16C314-D3F6-804E-97F6-364E93D01508}" type="datetime1">
              <a:rPr lang="en-US" smtClean="0"/>
              <a:t>11/27/18</a:t>
            </a:fld>
            <a:endParaRPr lang="en-US"/>
          </a:p>
        </p:txBody>
      </p:sp>
      <p:sp>
        <p:nvSpPr>
          <p:cNvPr id="81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CDDD49-C354-EB45-A058-99BCDF8440B1}" type="slidenum">
              <a:rPr lang="en-US"/>
              <a:pPr/>
              <a:t>7</a:t>
            </a:fld>
            <a:endParaRPr lang="en-US"/>
          </a:p>
        </p:txBody>
      </p:sp>
      <p:sp>
        <p:nvSpPr>
          <p:cNvPr id="8197" name="Rectangle 2"/>
          <p:cNvSpPr>
            <a:spLocks noGrp="1" noChangeArrowheads="1"/>
          </p:cNvSpPr>
          <p:nvPr>
            <p:ph type="title" idx="4294967295"/>
          </p:nvPr>
        </p:nvSpPr>
        <p:spPr/>
        <p:txBody>
          <a:bodyPr/>
          <a:lstStyle/>
          <a:p>
            <a:pPr eaLnBrk="1" hangingPunct="1"/>
            <a:r>
              <a:rPr lang="en-US">
                <a:latin typeface="Arial" charset="0"/>
                <a:ea typeface="MS PGothic" charset="0"/>
              </a:rPr>
              <a:t>Keeping Up</a:t>
            </a:r>
          </a:p>
        </p:txBody>
      </p:sp>
      <p:sp>
        <p:nvSpPr>
          <p:cNvPr id="8198"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I expect you to visit the course web site regularly (preferably daily) to see if changes have been made or material has been added. </a:t>
            </a:r>
          </a:p>
          <a:p>
            <a:pPr eaLnBrk="1" hangingPunct="1">
              <a:lnSpc>
                <a:spcPct val="90000"/>
              </a:lnSpc>
            </a:pPr>
            <a:r>
              <a:rPr lang="en-US" sz="2400" dirty="0">
                <a:latin typeface="Arial" charset="0"/>
                <a:ea typeface="MS PGothic" charset="0"/>
              </a:rPr>
              <a:t>Attendance is preferred, although I do not take roll. I can say that a class where the culture is to come to class does better than one where skipping class is the norm.</a:t>
            </a:r>
          </a:p>
          <a:p>
            <a:pPr eaLnBrk="1" hangingPunct="1">
              <a:lnSpc>
                <a:spcPct val="90000"/>
              </a:lnSpc>
            </a:pPr>
            <a:r>
              <a:rPr lang="en-US" sz="2400" dirty="0">
                <a:latin typeface="Arial" charset="0"/>
                <a:ea typeface="MS PGothic" charset="0"/>
              </a:rPr>
              <a:t>I do, however, ask lots of questions in class and give many hints about the kinds of questions I will ask on exams. It would be a shame to miss the hints, or to fail to impress me with your insightful in-class answers.</a:t>
            </a:r>
          </a:p>
          <a:p>
            <a:pPr eaLnBrk="1" hangingPunct="1">
              <a:lnSpc>
                <a:spcPct val="90000"/>
              </a:lnSpc>
            </a:pPr>
            <a:r>
              <a:rPr lang="en-US" sz="2400" dirty="0">
                <a:latin typeface="Arial" charset="0"/>
                <a:ea typeface="MS PGothic" charset="0"/>
              </a:rPr>
              <a:t>You are responsible for all material covered in class, whether in the text or not.</a:t>
            </a:r>
          </a:p>
        </p:txBody>
      </p:sp>
      <p:sp>
        <p:nvSpPr>
          <p:cNvPr id="81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2CDEE596-0C38-EB4C-AE4F-03274934A264}" type="slidenum">
              <a:rPr lang="en-US" sz="1400"/>
              <a:pPr algn="r" eaLnBrk="1" hangingPunct="1"/>
              <a:t>7</a:t>
            </a:fld>
            <a:endParaRPr 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Non-determinism NFA</a:t>
            </a:r>
          </a:p>
        </p:txBody>
      </p:sp>
      <p:sp>
        <p:nvSpPr>
          <p:cNvPr id="69635" name="Rectangle 3"/>
          <p:cNvSpPr>
            <a:spLocks noGrp="1" noChangeArrowheads="1"/>
          </p:cNvSpPr>
          <p:nvPr>
            <p:ph idx="1"/>
          </p:nvPr>
        </p:nvSpPr>
        <p:spPr/>
        <p:txBody>
          <a:bodyPr/>
          <a:lstStyle/>
          <a:p>
            <a:pPr eaLnBrk="1" hangingPunct="1"/>
            <a:r>
              <a:rPr lang="en-US" sz="1800" dirty="0">
                <a:latin typeface="Arial" charset="0"/>
                <a:ea typeface="MS PGothic" charset="0"/>
              </a:rPr>
              <a:t>A non-deterministic finite state automaton (NFA) A is defined by a 5-tuple </a:t>
            </a:r>
            <a:br>
              <a:rPr lang="en-US" sz="1800" dirty="0">
                <a:latin typeface="Arial" charset="0"/>
                <a:ea typeface="MS PGothic" charset="0"/>
              </a:rPr>
            </a:br>
            <a:r>
              <a:rPr lang="en-US" sz="1800" dirty="0">
                <a:latin typeface="Arial" charset="0"/>
                <a:ea typeface="MS PGothic" charset="0"/>
              </a:rPr>
              <a:t>A = (Q,Σ,δ,q</a:t>
            </a:r>
            <a:r>
              <a:rPr lang="en-US" sz="1800" baseline="-25000" dirty="0">
                <a:latin typeface="Arial" charset="0"/>
                <a:ea typeface="MS PGothic" charset="0"/>
              </a:rPr>
              <a:t>0</a:t>
            </a:r>
            <a:r>
              <a:rPr lang="en-US" sz="1800" dirty="0">
                <a:latin typeface="Arial" charset="0"/>
                <a:ea typeface="MS PGothic" charset="0"/>
              </a:rPr>
              <a:t>,F), where</a:t>
            </a:r>
          </a:p>
          <a:p>
            <a:pPr lvl="1" eaLnBrk="1" hangingPunct="1"/>
            <a:r>
              <a:rPr lang="en-US" sz="1800" dirty="0">
                <a:latin typeface="Arial" charset="0"/>
                <a:ea typeface="MS PGothic" charset="0"/>
              </a:rPr>
              <a:t>Q is a finite set of symbols called the states of A</a:t>
            </a:r>
          </a:p>
          <a:p>
            <a:pPr lvl="1" eaLnBrk="1" hangingPunct="1"/>
            <a:r>
              <a:rPr lang="en-US" sz="1800" dirty="0" err="1">
                <a:latin typeface="Arial" charset="0"/>
                <a:ea typeface="MS PGothic" charset="0"/>
              </a:rPr>
              <a:t>Σ</a:t>
            </a:r>
            <a:r>
              <a:rPr lang="en-US" sz="1800" dirty="0">
                <a:latin typeface="Arial" charset="0"/>
                <a:ea typeface="MS PGothic" charset="0"/>
              </a:rPr>
              <a:t> is a finite set of symbols called the alphabet of A</a:t>
            </a:r>
          </a:p>
          <a:p>
            <a:pPr lvl="1" eaLnBrk="1" hangingPunct="1"/>
            <a:r>
              <a:rPr lang="en-US" sz="1800" dirty="0" err="1">
                <a:latin typeface="Arial" charset="0"/>
                <a:ea typeface="MS PGothic" charset="0"/>
              </a:rPr>
              <a:t>δ</a:t>
            </a:r>
            <a:r>
              <a:rPr lang="en-US" sz="1800" dirty="0">
                <a:latin typeface="Arial" charset="0"/>
                <a:ea typeface="MS PGothic" charset="0"/>
              </a:rPr>
              <a:t> is a function from </a:t>
            </a:r>
            <a:r>
              <a:rPr lang="en-US" sz="1800" dirty="0" err="1">
                <a:latin typeface="Arial" charset="0"/>
                <a:ea typeface="MS PGothic" charset="0"/>
              </a:rPr>
              <a:t>Q×Σ</a:t>
            </a:r>
            <a:r>
              <a:rPr lang="en-US" sz="1800" baseline="-25000" dirty="0" err="1">
                <a:latin typeface="Arial" charset="0"/>
                <a:ea typeface="MS PGothic" charset="0"/>
              </a:rPr>
              <a:t>e</a:t>
            </a:r>
            <a:r>
              <a:rPr lang="en-US" sz="1800" dirty="0">
                <a:latin typeface="Arial" charset="0"/>
                <a:ea typeface="MS PGothic" charset="0"/>
              </a:rPr>
              <a:t> into P(Q) = 2</a:t>
            </a:r>
            <a:r>
              <a:rPr lang="en-US" sz="1800" baseline="30000" dirty="0">
                <a:latin typeface="Arial" charset="0"/>
                <a:ea typeface="MS PGothic" charset="0"/>
              </a:rPr>
              <a:t>Q  </a:t>
            </a:r>
            <a:r>
              <a:rPr lang="en-US" sz="1800" dirty="0">
                <a:latin typeface="Arial" charset="0"/>
                <a:ea typeface="MS PGothic" charset="0"/>
              </a:rPr>
              <a:t>; Note: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a:t>
            </a:r>
            <a:r>
              <a:rPr lang="en-US" sz="1800" dirty="0" err="1">
                <a:latin typeface="Arial" charset="0"/>
                <a:ea typeface="MS PGothic" charset="0"/>
              </a:rPr>
              <a:t>Σ</a:t>
            </a:r>
            <a:r>
              <a:rPr lang="en-US" sz="1800" dirty="0">
                <a:latin typeface="Arial" charset="0"/>
                <a:ea typeface="MS PGothic" charset="0"/>
              </a:rPr>
              <a:t>∪{</a:t>
            </a:r>
            <a:r>
              <a:rPr lang="en-US" sz="1800" dirty="0">
                <a:latin typeface="Symbol" charset="2"/>
                <a:ea typeface="Symbol" charset="2"/>
                <a:cs typeface="Symbol" charset="2"/>
              </a:rPr>
              <a:t>l</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a:t>
            </a:r>
            <a:r>
              <a:rPr lang="en-US" sz="1800" dirty="0" err="1">
                <a:latin typeface="Arial" charset="0"/>
                <a:ea typeface="MS PGothic" charset="0"/>
              </a:rPr>
              <a:t>δ</a:t>
            </a:r>
            <a:r>
              <a:rPr lang="en-US" sz="1800" dirty="0">
                <a:latin typeface="Arial" charset="0"/>
                <a:ea typeface="MS PGothic" charset="0"/>
              </a:rPr>
              <a:t>: Q×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P(Q)) called the transition function of A; by definition q ∈ </a:t>
            </a:r>
            <a:r>
              <a:rPr lang="en-US" sz="1800" dirty="0" err="1">
                <a:latin typeface="Arial" charset="0"/>
                <a:ea typeface="MS PGothic" charset="0"/>
              </a:rPr>
              <a:t>δ</a:t>
            </a:r>
            <a:r>
              <a:rPr lang="en-US" sz="1800" dirty="0">
                <a:latin typeface="Arial" charset="0"/>
                <a:ea typeface="MS PGothic" charset="0"/>
              </a:rPr>
              <a:t>(</a:t>
            </a:r>
            <a:r>
              <a:rPr lang="en-US" sz="1800" dirty="0" err="1">
                <a:latin typeface="Arial" charset="0"/>
                <a:ea typeface="MS PGothic" charset="0"/>
              </a:rPr>
              <a:t>q,</a:t>
            </a:r>
            <a:r>
              <a:rPr lang="en-US" sz="1800" dirty="0" err="1">
                <a:latin typeface="Symbol" charset="2"/>
                <a:ea typeface="Symbol" charset="2"/>
                <a:cs typeface="Symbol" charset="2"/>
              </a:rPr>
              <a:t>l</a:t>
            </a:r>
            <a:r>
              <a:rPr lang="en-US" sz="1800" dirty="0">
                <a:latin typeface="Arial" charset="0"/>
                <a:ea typeface="MS PGothic" charset="0"/>
              </a:rPr>
              <a:t>)</a:t>
            </a:r>
          </a:p>
          <a:p>
            <a:pPr lvl="1" eaLnBrk="1" hangingPunct="1"/>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 is a unique element of Q called the start state</a:t>
            </a:r>
          </a:p>
          <a:p>
            <a:pPr lvl="1" eaLnBrk="1" hangingPunct="1"/>
            <a:r>
              <a:rPr lang="en-US" sz="1800" dirty="0">
                <a:latin typeface="Arial" charset="0"/>
                <a:ea typeface="MS PGothic" charset="0"/>
              </a:rPr>
              <a:t>F is a subset of Q (F ⊆ Q) called the final states</a:t>
            </a:r>
          </a:p>
          <a:p>
            <a:pPr lvl="1" eaLnBrk="1" hangingPunct="1"/>
            <a:r>
              <a:rPr lang="en-US" sz="1600" dirty="0">
                <a:latin typeface="Arial" charset="0"/>
                <a:ea typeface="MS PGothic" charset="0"/>
              </a:rPr>
              <a:t>Note that a state/input (called a discriminant) can lead nowhere new, one place or many places in an NFA; moreover, an NFA can jump between states even without reading any input symbol</a:t>
            </a:r>
          </a:p>
          <a:p>
            <a:pPr lvl="1" eaLnBrk="1" hangingPunct="1"/>
            <a:r>
              <a:rPr lang="en-US" sz="1600" dirty="0">
                <a:latin typeface="Arial" charset="0"/>
                <a:ea typeface="MS PGothic" charset="0"/>
              </a:rPr>
              <a:t>For simplicity, we often extend the definition of </a:t>
            </a:r>
            <a:r>
              <a:rPr lang="en-US" sz="1600" dirty="0" err="1">
                <a:latin typeface="Arial" charset="0"/>
                <a:ea typeface="MS PGothic" charset="0"/>
              </a:rPr>
              <a:t>δ</a:t>
            </a:r>
            <a:r>
              <a:rPr lang="en-US" sz="1600" dirty="0">
                <a:latin typeface="Arial" charset="0"/>
                <a:ea typeface="MS PGothic" charset="0"/>
              </a:rPr>
              <a:t>: Q×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to a variant that handles sets of states, where </a:t>
            </a:r>
            <a:r>
              <a:rPr lang="en-US" sz="1600" dirty="0" err="1">
                <a:latin typeface="Arial" charset="0"/>
                <a:ea typeface="MS PGothic" charset="0"/>
              </a:rPr>
              <a:t>δ</a:t>
            </a:r>
            <a:r>
              <a:rPr lang="en-US" sz="1600" dirty="0">
                <a:latin typeface="Arial" charset="0"/>
                <a:ea typeface="MS PGothic" charset="0"/>
              </a:rPr>
              <a:t>: P(Q)×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is defined as </a:t>
            </a:r>
            <a:br>
              <a:rPr lang="en-US" sz="1600" dirty="0">
                <a:latin typeface="Arial" charset="0"/>
                <a:ea typeface="MS PGothic" charset="0"/>
              </a:rPr>
            </a:b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S,</a:t>
            </a:r>
            <a:r>
              <a:rPr lang="en-US" sz="1600" dirty="0" err="1">
                <a:ea typeface="Symbol" charset="2"/>
                <a:cs typeface="Symbol" charset="2"/>
              </a:rPr>
              <a:t>a</a:t>
            </a:r>
            <a:r>
              <a:rPr lang="en-US" sz="1600" dirty="0">
                <a:latin typeface="Arial" charset="0"/>
                <a:ea typeface="MS PGothic" charset="0"/>
              </a:rPr>
              <a:t>) = ∪</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where a ∈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 if S=</a:t>
            </a:r>
            <a:r>
              <a:rPr lang="en-US" sz="1600" dirty="0" err="1">
                <a:ea typeface="ＭＳ Ｐゴシック" pitchFamily="-111" charset="-128"/>
                <a:cs typeface="ＭＳ Ｐゴシック" pitchFamily="-111" charset="-128"/>
              </a:rPr>
              <a:t>Ø</a:t>
            </a:r>
            <a:r>
              <a:rPr lang="en-US" sz="1600" dirty="0">
                <a:ea typeface="ＭＳ Ｐゴシック" pitchFamily="-111" charset="-128"/>
                <a:cs typeface="ＭＳ Ｐゴシック" pitchFamily="-111" charset="-128"/>
              </a:rPr>
              <a:t>, </a:t>
            </a:r>
            <a:r>
              <a:rPr lang="en-US" sz="1600" dirty="0">
                <a:latin typeface="Arial" charset="0"/>
                <a:ea typeface="MS PGothic" charset="0"/>
              </a:rPr>
              <a:t>∪</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a:t>
            </a:r>
            <a:r>
              <a:rPr lang="en-US" sz="1600" dirty="0" err="1">
                <a:ea typeface="ＭＳ Ｐゴシック" pitchFamily="-111" charset="-128"/>
                <a:cs typeface="ＭＳ Ｐゴシック" pitchFamily="-111" charset="-128"/>
              </a:rPr>
              <a:t>Ø</a:t>
            </a:r>
            <a:endParaRPr lang="en-US" sz="16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2DED64-BECE-2D40-BC80-69BC491D9C9A}" type="datetime1">
              <a:rPr lang="en-US" smtClean="0"/>
              <a:t>11/27/18</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70</a:t>
            </a:fld>
            <a:endParaRPr lang="en-US"/>
          </a:p>
        </p:txBody>
      </p:sp>
    </p:spTree>
    <p:extLst>
      <p:ext uri="{BB962C8B-B14F-4D97-AF65-F5344CB8AC3E}">
        <p14:creationId xmlns:p14="http://schemas.microsoft.com/office/powerpoint/2010/main" val="1644299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*:P(Q)×</a:t>
            </a:r>
            <a:r>
              <a:rPr lang="en-US" sz="2400" err="1">
                <a:latin typeface="Arial" charset="0"/>
                <a:ea typeface="MS PGothic" charset="0"/>
              </a:rPr>
              <a:t>Σ</a:t>
            </a:r>
            <a:r>
              <a:rPr lang="en-US" sz="2400">
                <a:latin typeface="Arial" charset="0"/>
                <a:ea typeface="MS PGothic" charset="0"/>
              </a:rPr>
              <a:t>* → P(Q), by</a:t>
            </a:r>
          </a:p>
          <a:p>
            <a:pPr lvl="1" eaLnBrk="1" hangingPunct="1"/>
            <a:r>
              <a:rPr lang="en-US" sz="2000">
                <a:latin typeface="Symbol" charset="2"/>
                <a:ea typeface="Symbol" charset="2"/>
                <a:cs typeface="Symbol" charset="2"/>
              </a:rPr>
              <a:t>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S ∈ P(Q) – extended </a:t>
            </a:r>
            <a:r>
              <a:rPr lang="en-US" sz="2000" err="1">
                <a:latin typeface="Arial" charset="0"/>
                <a:ea typeface="MS PGothic" charset="0"/>
              </a:rPr>
              <a:t>δ</a:t>
            </a:r>
            <a:endParaRPr lang="en-US" sz="2000">
              <a:latin typeface="Arial" charset="0"/>
              <a:ea typeface="MS PGothic" charset="0"/>
            </a:endParaRP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 </a:t>
            </a:r>
            <a:r>
              <a:rPr lang="en-US" sz="2000">
                <a:latin typeface="Symbol" charset="2"/>
                <a:ea typeface="Symbol" charset="2"/>
                <a:cs typeface="Symbol" charset="2"/>
              </a:rPr>
              <a:t>l</a:t>
            </a:r>
            <a:r>
              <a:rPr lang="en-US" sz="2000"/>
              <a:t>-Closure</a:t>
            </a:r>
            <a:r>
              <a:rPr lang="en-US" sz="2000">
                <a:latin typeface="Arial" charset="0"/>
                <a:ea typeface="MS PGothic" charset="0"/>
              </a:rPr>
              <a:t>(S) </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2" eaLnBrk="1" hangingPunct="1"/>
            <a:r>
              <a:rPr lang="en-US" sz="1600">
                <a:latin typeface="Arial" charset="0"/>
                <a:ea typeface="MS PGothic" charset="0"/>
              </a:rPr>
              <a:t>Note that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S,</a:t>
            </a:r>
            <a:r>
              <a:rPr lang="en-US" sz="1600" err="1">
                <a:ea typeface="Symbol" charset="2"/>
                <a:cs typeface="Symbol" charset="2"/>
              </a:rPr>
              <a:t>ax</a:t>
            </a:r>
            <a:r>
              <a:rPr lang="en-US" sz="1600">
                <a:latin typeface="Arial" charset="0"/>
                <a:ea typeface="MS PGothic" charset="0"/>
              </a:rPr>
              <a:t>) = ∪</a:t>
            </a:r>
            <a:r>
              <a:rPr lang="en-US" sz="1600" baseline="-25000" err="1">
                <a:latin typeface="Arial" charset="0"/>
                <a:ea typeface="MS PGothic" charset="0"/>
              </a:rPr>
              <a:t>q∈S</a:t>
            </a:r>
            <a:r>
              <a:rPr lang="en-US" sz="1600" baseline="-25000">
                <a:latin typeface="Arial" charset="0"/>
                <a:ea typeface="MS PGothic" charset="0"/>
              </a:rPr>
              <a:t> </a:t>
            </a:r>
            <a:r>
              <a:rPr lang="en-US" sz="1600">
                <a:latin typeface="Arial" charset="0"/>
                <a:ea typeface="MS PGothic" charset="0"/>
              </a:rPr>
              <a:t>∪</a:t>
            </a:r>
            <a:r>
              <a:rPr lang="en-US" sz="1600" baseline="-25000" err="1">
                <a:latin typeface="Arial" charset="0"/>
                <a:ea typeface="MS PGothic" charset="0"/>
              </a:rPr>
              <a:t>p∈</a:t>
            </a:r>
            <a:r>
              <a:rPr lang="en-US" sz="1600" baseline="-25000" err="1">
                <a:latin typeface="Symbol" charset="2"/>
                <a:ea typeface="Symbol" charset="2"/>
                <a:cs typeface="Symbol" charset="2"/>
              </a:rPr>
              <a:t>l</a:t>
            </a:r>
            <a:r>
              <a:rPr lang="en-US" sz="1600" baseline="-25000" err="1"/>
              <a:t>-Closure</a:t>
            </a:r>
            <a:r>
              <a:rPr lang="en-US" sz="1600" baseline="-25000"/>
              <a:t>(</a:t>
            </a:r>
            <a:r>
              <a:rPr lang="en-US" sz="1600" baseline="-25000" err="1">
                <a:latin typeface="Arial" charset="0"/>
                <a:ea typeface="MS PGothic" charset="0"/>
              </a:rPr>
              <a:t>δ</a:t>
            </a:r>
            <a:r>
              <a:rPr lang="en-US" sz="1600" baseline="-25000">
                <a:latin typeface="Arial" charset="0"/>
                <a:ea typeface="MS PGothic" charset="0"/>
              </a:rPr>
              <a:t>(</a:t>
            </a:r>
            <a:r>
              <a:rPr lang="en-US" sz="1600" baseline="-25000" err="1">
                <a:latin typeface="Arial" charset="0"/>
                <a:ea typeface="MS PGothic" charset="0"/>
              </a:rPr>
              <a:t>q,</a:t>
            </a:r>
            <a:r>
              <a:rPr lang="en-US" sz="1600" baseline="-25000" err="1">
                <a:ea typeface="Symbol" charset="2"/>
                <a:cs typeface="Symbol" charset="2"/>
              </a:rPr>
              <a:t>a</a:t>
            </a:r>
            <a:r>
              <a:rPr lang="en-US" sz="1600" baseline="-25000">
                <a:latin typeface="Arial" charset="0"/>
                <a:ea typeface="MS PGothic" charset="0"/>
              </a:rPr>
              <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p,x</a:t>
            </a:r>
            <a:r>
              <a:rPr lang="en-US" sz="1600">
                <a:latin typeface="Arial" charset="0"/>
                <a:ea typeface="MS PGothic" charset="0"/>
              </a:rPr>
              <a:t>), where a ∈ </a:t>
            </a:r>
            <a:r>
              <a:rPr lang="en-US" sz="1600" err="1">
                <a:latin typeface="Arial" charset="0"/>
                <a:ea typeface="MS PGothic" charset="0"/>
              </a:rPr>
              <a:t>Σ</a:t>
            </a:r>
            <a:r>
              <a:rPr lang="en-US" sz="1600">
                <a:latin typeface="Arial" charset="0"/>
                <a:ea typeface="MS PGothic" charset="0"/>
              </a:rPr>
              <a:t> and x ∈ </a:t>
            </a:r>
            <a:r>
              <a:rPr lang="en-US" sz="1600" err="1">
                <a:latin typeface="Arial" charset="0"/>
                <a:ea typeface="MS PGothic" charset="0"/>
              </a:rPr>
              <a:t>Σ</a:t>
            </a:r>
            <a:r>
              <a:rPr lang="en-US" sz="1600">
                <a:latin typeface="Arial" charset="0"/>
                <a:ea typeface="MS PGothic" charset="0"/>
              </a:rPr>
              <a:t>*</a:t>
            </a:r>
            <a:endParaRPr lang="en-US" sz="1600">
              <a:latin typeface="Symbol" charset="2"/>
              <a:ea typeface="Symbol" charset="2"/>
              <a:cs typeface="Symbol" charset="2"/>
            </a:endParaRP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S,w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“possible” step of computation by the non-deterministic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72B5738-88E3-0344-B8E0-2F0F1385C3B7}" type="datetime1">
              <a:rPr lang="en-US" smtClean="0"/>
              <a:t>11/27/18</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71</a:t>
            </a:fld>
            <a:endParaRPr lang="en-US"/>
          </a:p>
        </p:txBody>
      </p:sp>
    </p:spTree>
    <p:extLst>
      <p:ext uri="{BB962C8B-B14F-4D97-AF65-F5344CB8AC3E}">
        <p14:creationId xmlns:p14="http://schemas.microsoft.com/office/powerpoint/2010/main" val="863216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Languages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a:t>
            </a:r>
            <a:r>
              <a:rPr lang="en-US" sz="2400" u="sng">
                <a:latin typeface="Arial" charset="0"/>
                <a:ea typeface="MS PGothic" charset="0"/>
              </a:rPr>
              <a:t>allow</a:t>
            </a:r>
            <a:r>
              <a:rPr lang="en-US" sz="2400">
                <a:latin typeface="Arial" charset="0"/>
                <a:ea typeface="MS PGothic" charset="0"/>
              </a:rPr>
              <a:t> it to end up in a final state once it has consumed the entire string – here we just mean that there is some accepting path</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pPr eaLnBrk="1" hangingPunct="1"/>
            <a:r>
              <a:rPr lang="en-US" sz="2400">
                <a:ea typeface="Symbol" charset="2"/>
                <a:cs typeface="Symbol" charset="2"/>
              </a:rPr>
              <a:t>Notice that we accept if there is </a:t>
            </a:r>
            <a:r>
              <a:rPr lang="en-US" sz="2400" u="sng">
                <a:ea typeface="Symbol" charset="2"/>
                <a:cs typeface="Symbol" charset="2"/>
              </a:rPr>
              <a:t>any</a:t>
            </a:r>
            <a:r>
              <a:rPr lang="en-US" sz="2400">
                <a:ea typeface="Symbol" charset="2"/>
                <a:cs typeface="Symbol" charset="2"/>
              </a:rPr>
              <a:t> set of choices of transitions that lead to a final state</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C47716-90E8-8E4E-BE7F-EE0E145DFE25}" type="datetime1">
              <a:rPr lang="en-US" smtClean="0"/>
              <a:t>11/27/18</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72</a:t>
            </a:fld>
            <a:endParaRPr lang="en-US"/>
          </a:p>
        </p:txBody>
      </p:sp>
    </p:spTree>
    <p:extLst>
      <p:ext uri="{BB962C8B-B14F-4D97-AF65-F5344CB8AC3E}">
        <p14:creationId xmlns:p14="http://schemas.microsoft.com/office/powerpoint/2010/main" val="1707899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Diagram</a:t>
            </a:r>
          </a:p>
        </p:txBody>
      </p:sp>
      <p:sp>
        <p:nvSpPr>
          <p:cNvPr id="3" name="Content Placeholder 2"/>
          <p:cNvSpPr>
            <a:spLocks noGrp="1"/>
          </p:cNvSpPr>
          <p:nvPr>
            <p:ph idx="1"/>
          </p:nvPr>
        </p:nvSpPr>
        <p:spPr>
          <a:xfrm>
            <a:off x="457200" y="1577340"/>
            <a:ext cx="8229600" cy="4525963"/>
          </a:xfrm>
        </p:spPr>
        <p:txBody>
          <a:bodyPr/>
          <a:lstStyle/>
          <a:p>
            <a:r>
              <a:rPr lang="en-US" sz="2800"/>
              <a:t>A non-deterministic finite state automaton can be described by a finite state diagram, except</a:t>
            </a:r>
          </a:p>
          <a:p>
            <a:pPr lvl="1"/>
            <a:r>
              <a:rPr lang="en-US" sz="2400"/>
              <a:t>We now can have transitions labelled with </a:t>
            </a:r>
            <a:r>
              <a:rPr lang="en-US" sz="2400">
                <a:latin typeface="Symbol" charset="2"/>
                <a:ea typeface="Symbol" charset="2"/>
                <a:cs typeface="Symbol" charset="2"/>
              </a:rPr>
              <a:t>l</a:t>
            </a:r>
          </a:p>
          <a:p>
            <a:pPr lvl="1"/>
            <a:r>
              <a:rPr lang="en-US" sz="2400"/>
              <a:t>The same letter can appear on multiple arcs from a state q to multiple distinct destination states</a:t>
            </a:r>
          </a:p>
          <a:p>
            <a:endParaRPr lang="en-US" sz="2400"/>
          </a:p>
        </p:txBody>
      </p:sp>
      <p:sp>
        <p:nvSpPr>
          <p:cNvPr id="4" name="Date Placeholder 3"/>
          <p:cNvSpPr>
            <a:spLocks noGrp="1"/>
          </p:cNvSpPr>
          <p:nvPr>
            <p:ph type="dt" sz="half" idx="10"/>
          </p:nvPr>
        </p:nvSpPr>
        <p:spPr/>
        <p:txBody>
          <a:bodyPr/>
          <a:lstStyle/>
          <a:p>
            <a:fld id="{C3B8C695-EE80-9C4B-AB54-D061B409836D}"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73</a:t>
            </a:fld>
            <a:endParaRPr lang="en-US"/>
          </a:p>
        </p:txBody>
      </p:sp>
    </p:spTree>
    <p:extLst>
      <p:ext uri="{BB962C8B-B14F-4D97-AF65-F5344CB8AC3E}">
        <p14:creationId xmlns:p14="http://schemas.microsoft.com/office/powerpoint/2010/main" val="1796160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NFAs</a:t>
            </a:r>
          </a:p>
        </p:txBody>
      </p:sp>
      <p:sp>
        <p:nvSpPr>
          <p:cNvPr id="27" name="Content Placeholder 26"/>
          <p:cNvSpPr>
            <a:spLocks noGrp="1"/>
          </p:cNvSpPr>
          <p:nvPr>
            <p:ph idx="1"/>
          </p:nvPr>
        </p:nvSpPr>
        <p:spPr/>
        <p:txBody>
          <a:bodyPr/>
          <a:lstStyle/>
          <a:p>
            <a:r>
              <a:rPr lang="en-US"/>
              <a:t>Done in class</a:t>
            </a:r>
          </a:p>
        </p:txBody>
      </p:sp>
      <p:sp>
        <p:nvSpPr>
          <p:cNvPr id="4" name="Date Placeholder 3"/>
          <p:cNvSpPr>
            <a:spLocks noGrp="1"/>
          </p:cNvSpPr>
          <p:nvPr>
            <p:ph type="dt" sz="half" idx="10"/>
          </p:nvPr>
        </p:nvSpPr>
        <p:spPr/>
        <p:txBody>
          <a:bodyPr/>
          <a:lstStyle/>
          <a:p>
            <a:fld id="{42BC8457-E1A7-944F-816E-CBE89D710665}"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74</a:t>
            </a:fld>
            <a:endParaRPr lang="en-US"/>
          </a:p>
        </p:txBody>
      </p:sp>
    </p:spTree>
    <p:extLst>
      <p:ext uri="{BB962C8B-B14F-4D97-AF65-F5344CB8AC3E}">
        <p14:creationId xmlns:p14="http://schemas.microsoft.com/office/powerpoint/2010/main" val="1273932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Equivalence of DFA and NFA</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Clearly every DFA is an NFA except that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becomes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so any language accepted by a DFA can be accepted by an NFA.</a:t>
            </a:r>
          </a:p>
          <a:p>
            <a:pPr eaLnBrk="1" hangingPunct="1"/>
            <a:r>
              <a:rPr lang="en-US">
                <a:latin typeface="Arial" charset="0"/>
                <a:ea typeface="MS PGothic" charset="0"/>
              </a:rPr>
              <a:t>The challenge is to show every language accepted by an NFA is accepted by an equivalent DFA. That is, if A is an NFA, then we can construct a DFA A’, such that </a:t>
            </a:r>
            <a:r>
              <a:rPr lang="en-US" i="1">
                <a:latin typeface="Arial" charset="0"/>
                <a:ea typeface="MS PGothic" charset="0"/>
              </a:rPr>
              <a:t>L</a:t>
            </a:r>
            <a:r>
              <a:rPr lang="en-US">
                <a:latin typeface="Arial" charset="0"/>
                <a:ea typeface="MS PGothic" charset="0"/>
              </a:rPr>
              <a:t>(A’) = </a:t>
            </a:r>
            <a:r>
              <a:rPr lang="en-US" i="1">
                <a:latin typeface="Arial" charset="0"/>
                <a:ea typeface="MS PGothic" charset="0"/>
              </a:rPr>
              <a:t>L</a:t>
            </a:r>
            <a:r>
              <a:rPr lang="en-US">
                <a:latin typeface="Arial" charset="0"/>
                <a:ea typeface="MS PGothic" charset="0"/>
              </a:rPr>
              <a:t>(A).</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84E87-0F66-F54D-8DCD-437CCE78160A}" type="datetime1">
              <a:rPr lang="en-US" smtClean="0"/>
              <a:t>11/27/18</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Constructing DFA from NFA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p>
          <a:p>
            <a:pPr eaLnBrk="1" hangingPunct="1"/>
            <a:r>
              <a:rPr lang="en-US" sz="2400">
                <a:latin typeface="Arial" charset="0"/>
                <a:ea typeface="MS PGothic" charset="0"/>
              </a:rPr>
              <a:t>Let S be an arbitrary subset of Q.</a:t>
            </a:r>
          </a:p>
          <a:p>
            <a:pPr lvl="1" eaLnBrk="1" hangingPunct="1"/>
            <a:r>
              <a:rPr lang="en-US" sz="2000">
                <a:latin typeface="Arial" charset="0"/>
                <a:ea typeface="MS PGothic" charset="0"/>
              </a:rPr>
              <a:t>Construct the sequence </a:t>
            </a:r>
            <a:r>
              <a:rPr lang="en-US" sz="2000" err="1">
                <a:latin typeface="Arial" charset="0"/>
                <a:ea typeface="MS PGothic" charset="0"/>
              </a:rPr>
              <a:t>seq</a:t>
            </a:r>
            <a:r>
              <a:rPr lang="en-US" sz="2000">
                <a:latin typeface="Arial" charset="0"/>
                <a:ea typeface="MS PGothic" charset="0"/>
              </a:rPr>
              <a:t>(S) to be a sequence that contains all elements of S in lexicographical order, using angle brackets to . That is, if S={q1, q3, q2} then </a:t>
            </a:r>
            <a:r>
              <a:rPr lang="en-US" sz="2000" err="1">
                <a:latin typeface="Arial" charset="0"/>
                <a:ea typeface="MS PGothic" charset="0"/>
              </a:rPr>
              <a:t>seq</a:t>
            </a:r>
            <a:r>
              <a:rPr lang="en-US" sz="2000">
                <a:latin typeface="Arial" charset="0"/>
                <a:ea typeface="MS PGothic" charset="0"/>
              </a:rPr>
              <a:t>(S)=&lt;q1,q2,q3&gt;. If S=</a:t>
            </a:r>
            <a:r>
              <a:rPr lang="en-US" sz="2000" err="1">
                <a:ea typeface="ＭＳ Ｐゴシック" pitchFamily="-111" charset="-128"/>
                <a:cs typeface="ＭＳ Ｐゴシック" pitchFamily="-111" charset="-128"/>
              </a:rPr>
              <a:t>Ø</a:t>
            </a:r>
            <a:r>
              <a:rPr lang="en-US" sz="2000">
                <a:latin typeface="Arial" charset="0"/>
                <a:ea typeface="MS PGothic" charset="0"/>
              </a:rPr>
              <a:t> then </a:t>
            </a:r>
            <a:r>
              <a:rPr lang="en-US" sz="2000" err="1">
                <a:latin typeface="Arial" charset="0"/>
                <a:ea typeface="MS PGothic" charset="0"/>
              </a:rPr>
              <a:t>seq</a:t>
            </a:r>
            <a:r>
              <a:rPr lang="en-US" sz="2000">
                <a:latin typeface="Arial" charset="0"/>
                <a:ea typeface="MS PGothic" charset="0"/>
              </a:rPr>
              <a:t>(S)=&lt;&gt;</a:t>
            </a:r>
          </a:p>
          <a:p>
            <a:pPr eaLnBrk="1" hangingPunct="1"/>
            <a:r>
              <a:rPr lang="en-US" sz="2400">
                <a:latin typeface="Arial" charset="0"/>
                <a:ea typeface="MS PGothic" charset="0"/>
              </a:rPr>
              <a:t>Our goal is to create a DFA, A’, whose state set contains </a:t>
            </a:r>
            <a:r>
              <a:rPr lang="en-US" sz="2400" err="1">
                <a:latin typeface="Arial" charset="0"/>
                <a:ea typeface="MS PGothic" charset="0"/>
              </a:rPr>
              <a:t>seq</a:t>
            </a:r>
            <a:r>
              <a:rPr lang="en-US" sz="2400">
                <a:latin typeface="Arial" charset="0"/>
                <a:ea typeface="MS PGothic" charset="0"/>
              </a:rPr>
              <a:t>(S), whenever there is some w such that S=</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a:t>
            </a:r>
          </a:p>
          <a:p>
            <a:pPr eaLnBrk="1" hangingPunct="1"/>
            <a:r>
              <a:rPr lang="en-US" sz="2400">
                <a:latin typeface="Arial" charset="0"/>
                <a:ea typeface="MS PGothic" charset="0"/>
              </a:rPr>
              <a:t>To make our life easier, we will act as if the states of A’ are sets, knowing that we really are talking about corresponding sequences</a:t>
            </a: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4DD6F7-5563-0948-9B68-4844AEF0667C}" type="datetime1">
              <a:rPr lang="en-US" smtClean="0"/>
              <a:t>11/27/18</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76</a:t>
            </a:fld>
            <a:endParaRPr lang="en-US"/>
          </a:p>
        </p:txBody>
      </p:sp>
    </p:spTree>
    <p:extLst>
      <p:ext uri="{BB962C8B-B14F-4D97-AF65-F5344CB8AC3E}">
        <p14:creationId xmlns:p14="http://schemas.microsoft.com/office/powerpoint/2010/main" val="1006574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ymbol" charset="2"/>
                <a:ea typeface="Symbol" charset="2"/>
                <a:cs typeface="Symbol" charset="2"/>
              </a:rPr>
              <a:t>l</a:t>
            </a:r>
            <a:r>
              <a:rPr lang="en-US"/>
              <a:t>-Closure</a:t>
            </a:r>
          </a:p>
        </p:txBody>
      </p:sp>
      <p:sp>
        <p:nvSpPr>
          <p:cNvPr id="3" name="Content Placeholder 2"/>
          <p:cNvSpPr>
            <a:spLocks noGrp="1"/>
          </p:cNvSpPr>
          <p:nvPr>
            <p:ph idx="1"/>
          </p:nvPr>
        </p:nvSpPr>
        <p:spPr/>
        <p:txBody>
          <a:bodyPr/>
          <a:lstStyle/>
          <a:p>
            <a:pPr eaLnBrk="1" hangingPunct="1"/>
            <a:r>
              <a:rPr lang="en-US" sz="2000">
                <a:latin typeface="Arial" charset="0"/>
                <a:ea typeface="MS PGothic" charset="0"/>
              </a:rPr>
              <a:t>Define the </a:t>
            </a:r>
            <a:r>
              <a:rPr lang="en-US" sz="2000">
                <a:latin typeface="Symbol" charset="2"/>
                <a:ea typeface="Symbol" charset="2"/>
                <a:cs typeface="Symbol" charset="2"/>
              </a:rPr>
              <a:t>l</a:t>
            </a:r>
            <a:r>
              <a:rPr lang="en-US" sz="2000"/>
              <a:t>-Closure of a state q as the set of states one can arrive at from q, without reading any additional input.</a:t>
            </a:r>
          </a:p>
          <a:p>
            <a:pPr eaLnBrk="1" hangingPunct="1"/>
            <a:r>
              <a:rPr lang="en-US" sz="2000">
                <a:latin typeface="Arial" charset="0"/>
                <a:ea typeface="MS PGothic" charset="0"/>
              </a:rPr>
              <a:t>Formally </a:t>
            </a:r>
            <a:r>
              <a:rPr lang="en-US" sz="2000">
                <a:latin typeface="Symbol" charset="2"/>
                <a:ea typeface="Symbol" charset="2"/>
                <a:cs typeface="Symbol" charset="2"/>
              </a:rPr>
              <a:t>l</a:t>
            </a:r>
            <a:r>
              <a:rPr lang="en-US" sz="2000"/>
              <a:t>-Closure</a:t>
            </a:r>
            <a:r>
              <a:rPr lang="en-US" sz="2000">
                <a:latin typeface="Arial" charset="0"/>
                <a:ea typeface="MS PGothic" charset="0"/>
              </a:rPr>
              <a:t>(q)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a:t>
            </a:r>
          </a:p>
          <a:p>
            <a:pPr eaLnBrk="1" hangingPunct="1"/>
            <a:r>
              <a:rPr lang="en-US" sz="2000">
                <a:latin typeface="Arial" charset="0"/>
                <a:ea typeface="MS PGothic" charset="0"/>
              </a:rPr>
              <a:t>We can extend this to S ∈ P(Q) by</a:t>
            </a:r>
            <a:br>
              <a:rPr lang="en-US" sz="2000">
                <a:latin typeface="Arial" charset="0"/>
                <a:ea typeface="MS PGothic" charset="0"/>
              </a:rPr>
            </a:br>
            <a:r>
              <a:rPr lang="en-US" sz="2000">
                <a:latin typeface="Symbol" charset="2"/>
                <a:ea typeface="Symbol" charset="2"/>
                <a:cs typeface="Symbol" charset="2"/>
              </a:rPr>
              <a:t> 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q ∈ S } = { t | t ∊ </a:t>
            </a:r>
            <a:r>
              <a:rPr lang="en-US" sz="2000">
                <a:latin typeface="Symbol" charset="2"/>
                <a:ea typeface="Symbol" charset="2"/>
                <a:cs typeface="Symbol" charset="2"/>
              </a:rPr>
              <a:t>l</a:t>
            </a:r>
            <a:r>
              <a:rPr lang="en-US" sz="2000"/>
              <a:t>-Closure</a:t>
            </a:r>
            <a:r>
              <a:rPr lang="en-US" sz="2000">
                <a:latin typeface="Arial" charset="0"/>
                <a:ea typeface="MS PGothic" charset="0"/>
              </a:rPr>
              <a:t>(q),q ∈ S}</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3395EA62-3EB9-B64A-BCD4-873ADC77CB64}"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77</a:t>
            </a:fld>
            <a:endParaRPr lang="en-US"/>
          </a:p>
        </p:txBody>
      </p:sp>
      <p:sp>
        <p:nvSpPr>
          <p:cNvPr id="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Canvas 640"/>
          <p:cNvGrpSpPr/>
          <p:nvPr/>
        </p:nvGrpSpPr>
        <p:grpSpPr>
          <a:xfrm>
            <a:off x="685800" y="3048000"/>
            <a:ext cx="7696200" cy="2196419"/>
            <a:chOff x="0" y="0"/>
            <a:chExt cx="6172200" cy="1524000"/>
          </a:xfrm>
        </p:grpSpPr>
        <p:sp>
          <p:nvSpPr>
            <p:cNvPr id="9" name="Rectangle 8"/>
            <p:cNvSpPr/>
            <p:nvPr/>
          </p:nvSpPr>
          <p:spPr>
            <a:xfrm>
              <a:off x="0" y="0"/>
              <a:ext cx="6172200" cy="1524000"/>
            </a:xfrm>
            <a:prstGeom prst="rect">
              <a:avLst/>
            </a:prstGeom>
            <a:noFill/>
            <a:ln>
              <a:noFill/>
            </a:ln>
          </p:spPr>
        </p:sp>
        <p:sp>
          <p:nvSpPr>
            <p:cNvPr id="10" name="Oval 9"/>
            <p:cNvSpPr>
              <a:spLocks noChangeArrowheads="1"/>
            </p:cNvSpPr>
            <p:nvPr/>
          </p:nvSpPr>
          <p:spPr bwMode="auto">
            <a:xfrm>
              <a:off x="41135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147820" y="56070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2021840" y="372110"/>
              <a:ext cx="304165"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51803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213350" y="55943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a:off x="3087370" y="372110"/>
              <a:ext cx="303530"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a:off x="910590"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1980565" y="526415"/>
              <a:ext cx="37909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3047365"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9" name="Line 651"/>
            <p:cNvCxnSpPr/>
            <p:nvPr/>
          </p:nvCxnSpPr>
          <p:spPr bwMode="auto">
            <a:xfrm>
              <a:off x="655955" y="718185"/>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652"/>
            <p:cNvCxnSpPr/>
            <p:nvPr/>
          </p:nvCxnSpPr>
          <p:spPr bwMode="auto">
            <a:xfrm>
              <a:off x="1292225" y="718185"/>
              <a:ext cx="68834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653"/>
            <p:cNvCxnSpPr/>
            <p:nvPr/>
          </p:nvCxnSpPr>
          <p:spPr bwMode="auto">
            <a:xfrm>
              <a:off x="2359025" y="664845"/>
              <a:ext cx="6883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654"/>
            <p:cNvCxnSpPr/>
            <p:nvPr/>
          </p:nvCxnSpPr>
          <p:spPr bwMode="auto">
            <a:xfrm>
              <a:off x="34258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655"/>
            <p:cNvCxnSpPr/>
            <p:nvPr/>
          </p:nvCxnSpPr>
          <p:spPr bwMode="auto">
            <a:xfrm>
              <a:off x="44926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656"/>
            <p:cNvSpPr txBox="1">
              <a:spLocks noChangeArrowheads="1"/>
            </p:cNvSpPr>
            <p:nvPr/>
          </p:nvSpPr>
          <p:spPr bwMode="auto">
            <a:xfrm>
              <a:off x="949325" y="610235"/>
              <a:ext cx="289560" cy="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sp>
          <p:nvSpPr>
            <p:cNvPr id="25" name="Text Box 657"/>
            <p:cNvSpPr txBox="1">
              <a:spLocks noChangeArrowheads="1"/>
            </p:cNvSpPr>
            <p:nvPr/>
          </p:nvSpPr>
          <p:spPr bwMode="auto">
            <a:xfrm>
              <a:off x="2025015" y="601980"/>
              <a:ext cx="28892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sp>
          <p:nvSpPr>
            <p:cNvPr id="26" name="Text Box 658"/>
            <p:cNvSpPr txBox="1">
              <a:spLocks noChangeArrowheads="1"/>
            </p:cNvSpPr>
            <p:nvPr/>
          </p:nvSpPr>
          <p:spPr bwMode="auto">
            <a:xfrm>
              <a:off x="3096895" y="607060"/>
              <a:ext cx="28956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C</a:t>
              </a:r>
              <a:endParaRPr lang="en-US" sz="1200">
                <a:effectLst/>
                <a:latin typeface="New Century Schlbk" charset="0"/>
                <a:ea typeface="Times New Roman" charset="0"/>
                <a:cs typeface="New Century Schlbk" charset="0"/>
              </a:endParaRPr>
            </a:p>
          </p:txBody>
        </p:sp>
        <p:sp>
          <p:nvSpPr>
            <p:cNvPr id="27" name="Text Box 659"/>
            <p:cNvSpPr txBox="1">
              <a:spLocks noChangeArrowheads="1"/>
            </p:cNvSpPr>
            <p:nvPr/>
          </p:nvSpPr>
          <p:spPr bwMode="auto">
            <a:xfrm>
              <a:off x="4162425" y="60261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D</a:t>
              </a:r>
              <a:endParaRPr lang="en-US" sz="1200">
                <a:effectLst/>
                <a:latin typeface="New Century Schlbk" charset="0"/>
                <a:ea typeface="Times New Roman" charset="0"/>
                <a:cs typeface="New Century Schlbk" charset="0"/>
              </a:endParaRPr>
            </a:p>
          </p:txBody>
        </p:sp>
        <p:sp>
          <p:nvSpPr>
            <p:cNvPr id="28" name="Text Box 660"/>
            <p:cNvSpPr txBox="1">
              <a:spLocks noChangeArrowheads="1"/>
            </p:cNvSpPr>
            <p:nvPr/>
          </p:nvSpPr>
          <p:spPr bwMode="auto">
            <a:xfrm>
              <a:off x="5224780" y="604520"/>
              <a:ext cx="29019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E</a:t>
              </a:r>
              <a:endParaRPr lang="en-US" sz="1200">
                <a:effectLst/>
                <a:latin typeface="New Century Schlbk" charset="0"/>
                <a:ea typeface="Times New Roman" charset="0"/>
                <a:cs typeface="New Century Schlbk" charset="0"/>
              </a:endParaRPr>
            </a:p>
          </p:txBody>
        </p:sp>
        <p:sp>
          <p:nvSpPr>
            <p:cNvPr id="29" name="Text Box 661"/>
            <p:cNvSpPr txBox="1">
              <a:spLocks noChangeArrowheads="1"/>
            </p:cNvSpPr>
            <p:nvPr/>
          </p:nvSpPr>
          <p:spPr bwMode="auto">
            <a:xfrm>
              <a:off x="1522730"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000">
                  <a:effectLst/>
                  <a:latin typeface="Times New Roman" charset="0"/>
                  <a:ea typeface="Times New Roman" charset="0"/>
                  <a:cs typeface="New Century Schlbk" charset="0"/>
                </a:rPr>
                <a:t>1</a:t>
              </a: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0" name="Text Box 662"/>
            <p:cNvSpPr txBox="1">
              <a:spLocks noChangeArrowheads="1"/>
            </p:cNvSpPr>
            <p:nvPr/>
          </p:nvSpPr>
          <p:spPr bwMode="auto">
            <a:xfrm>
              <a:off x="2599690" y="511810"/>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1" name="Text Box 663"/>
            <p:cNvSpPr txBox="1">
              <a:spLocks noChangeArrowheads="1"/>
            </p:cNvSpPr>
            <p:nvPr/>
          </p:nvSpPr>
          <p:spPr bwMode="auto">
            <a:xfrm>
              <a:off x="3185795"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64"/>
            <p:cNvSpPr txBox="1">
              <a:spLocks noChangeArrowheads="1"/>
            </p:cNvSpPr>
            <p:nvPr/>
          </p:nvSpPr>
          <p:spPr bwMode="auto">
            <a:xfrm>
              <a:off x="3655695"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65"/>
            <p:cNvSpPr txBox="1">
              <a:spLocks noChangeArrowheads="1"/>
            </p:cNvSpPr>
            <p:nvPr/>
          </p:nvSpPr>
          <p:spPr bwMode="auto">
            <a:xfrm>
              <a:off x="4682490" y="990600"/>
              <a:ext cx="29781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0,1</a:t>
              </a:r>
              <a:endParaRPr lang="en-US" sz="1200">
                <a:effectLst/>
                <a:latin typeface="New Century Schlbk" charset="0"/>
                <a:ea typeface="Times New Roman" charset="0"/>
                <a:cs typeface="New Century Schlbk" charset="0"/>
              </a:endParaRPr>
            </a:p>
          </p:txBody>
        </p:sp>
        <p:sp>
          <p:nvSpPr>
            <p:cNvPr id="34" name="Text Box 666"/>
            <p:cNvSpPr txBox="1">
              <a:spLocks noChangeArrowheads="1"/>
            </p:cNvSpPr>
            <p:nvPr/>
          </p:nvSpPr>
          <p:spPr bwMode="auto">
            <a:xfrm>
              <a:off x="4653280" y="526415"/>
              <a:ext cx="29591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λ</a:t>
              </a:r>
              <a:endParaRPr lang="en-US" sz="1200">
                <a:effectLst/>
                <a:latin typeface="New Century Schlbk" charset="0"/>
                <a:ea typeface="Times New Roman" charset="0"/>
                <a:cs typeface="New Century Schlbk" charset="0"/>
              </a:endParaRPr>
            </a:p>
          </p:txBody>
        </p:sp>
        <p:cxnSp>
          <p:nvCxnSpPr>
            <p:cNvPr id="35" name="Line 667"/>
            <p:cNvCxnSpPr/>
            <p:nvPr/>
          </p:nvCxnSpPr>
          <p:spPr bwMode="auto">
            <a:xfrm>
              <a:off x="3084195" y="49466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668"/>
            <p:cNvSpPr txBox="1">
              <a:spLocks noChangeArrowheads="1"/>
            </p:cNvSpPr>
            <p:nvPr/>
          </p:nvSpPr>
          <p:spPr bwMode="auto">
            <a:xfrm>
              <a:off x="2120900"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37" name="Line 669"/>
            <p:cNvCxnSpPr/>
            <p:nvPr/>
          </p:nvCxnSpPr>
          <p:spPr bwMode="auto">
            <a:xfrm>
              <a:off x="2019300" y="49466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70"/>
            <p:cNvCxnSpPr/>
            <p:nvPr/>
          </p:nvCxnSpPr>
          <p:spPr bwMode="auto">
            <a:xfrm flipH="1">
              <a:off x="2387600" y="762635"/>
              <a:ext cx="66548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Text Box 671"/>
            <p:cNvSpPr txBox="1">
              <a:spLocks noChangeArrowheads="1"/>
            </p:cNvSpPr>
            <p:nvPr/>
          </p:nvSpPr>
          <p:spPr bwMode="auto">
            <a:xfrm>
              <a:off x="2599690" y="762635"/>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cxnSp>
          <p:nvCxnSpPr>
            <p:cNvPr id="40" name="Line 672"/>
            <p:cNvCxnSpPr/>
            <p:nvPr/>
          </p:nvCxnSpPr>
          <p:spPr bwMode="auto">
            <a:xfrm flipH="1">
              <a:off x="3615690" y="863600"/>
              <a:ext cx="1635125" cy="355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673"/>
            <p:cNvCxnSpPr/>
            <p:nvPr/>
          </p:nvCxnSpPr>
          <p:spPr bwMode="auto">
            <a:xfrm flipH="1" flipV="1">
              <a:off x="2240915" y="889635"/>
              <a:ext cx="1374775" cy="3295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674"/>
            <p:cNvSpPr txBox="1">
              <a:spLocks noChangeArrowheads="1"/>
            </p:cNvSpPr>
            <p:nvPr/>
          </p:nvSpPr>
          <p:spPr bwMode="auto">
            <a:xfrm>
              <a:off x="379095" y="557530"/>
              <a:ext cx="34607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grpSp>
      <p:sp>
        <p:nvSpPr>
          <p:cNvPr id="43" name="Rectangle 51"/>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513123609"/>
              </p:ext>
            </p:extLst>
          </p:nvPr>
        </p:nvGraphicFramePr>
        <p:xfrm>
          <a:off x="1135098" y="4968238"/>
          <a:ext cx="7018302" cy="793373"/>
        </p:xfrm>
        <a:graphic>
          <a:graphicData uri="http://schemas.openxmlformats.org/drawingml/2006/table">
            <a:tbl>
              <a:tblPr>
                <a:tableStyleId>{5C22544A-7EE6-4342-B048-85BDC9FD1C3A}</a:tableStyleId>
              </a:tblPr>
              <a:tblGrid>
                <a:gridCol w="1169717">
                  <a:extLst>
                    <a:ext uri="{9D8B030D-6E8A-4147-A177-3AD203B41FA5}">
                      <a16:colId xmlns:a16="http://schemas.microsoft.com/office/drawing/2014/main" val="20000"/>
                    </a:ext>
                  </a:extLst>
                </a:gridCol>
                <a:gridCol w="1169717">
                  <a:extLst>
                    <a:ext uri="{9D8B030D-6E8A-4147-A177-3AD203B41FA5}">
                      <a16:colId xmlns:a16="http://schemas.microsoft.com/office/drawing/2014/main" val="20001"/>
                    </a:ext>
                  </a:extLst>
                </a:gridCol>
                <a:gridCol w="1169717">
                  <a:extLst>
                    <a:ext uri="{9D8B030D-6E8A-4147-A177-3AD203B41FA5}">
                      <a16:colId xmlns:a16="http://schemas.microsoft.com/office/drawing/2014/main" val="20002"/>
                    </a:ext>
                  </a:extLst>
                </a:gridCol>
                <a:gridCol w="1169717">
                  <a:extLst>
                    <a:ext uri="{9D8B030D-6E8A-4147-A177-3AD203B41FA5}">
                      <a16:colId xmlns:a16="http://schemas.microsoft.com/office/drawing/2014/main" val="20003"/>
                    </a:ext>
                  </a:extLst>
                </a:gridCol>
                <a:gridCol w="1169717">
                  <a:extLst>
                    <a:ext uri="{9D8B030D-6E8A-4147-A177-3AD203B41FA5}">
                      <a16:colId xmlns:a16="http://schemas.microsoft.com/office/drawing/2014/main" val="20004"/>
                    </a:ext>
                  </a:extLst>
                </a:gridCol>
                <a:gridCol w="1169717">
                  <a:extLst>
                    <a:ext uri="{9D8B030D-6E8A-4147-A177-3AD203B41FA5}">
                      <a16:colId xmlns:a16="http://schemas.microsoft.com/office/drawing/2014/main" val="20005"/>
                    </a:ext>
                  </a:extLst>
                </a:gridCol>
              </a:tblGrid>
              <a:tr h="365762">
                <a:tc>
                  <a:txBody>
                    <a:bodyPr/>
                    <a:lstStyle/>
                    <a:p>
                      <a:pPr marL="0" marR="0">
                        <a:spcBef>
                          <a:spcPts val="0"/>
                        </a:spcBef>
                        <a:spcAft>
                          <a:spcPts val="0"/>
                        </a:spcAft>
                      </a:pPr>
                      <a:r>
                        <a:rPr lang="en-US" sz="1200">
                          <a:effectLst/>
                        </a:rPr>
                        <a:t>State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A</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B</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C</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D</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E</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7611">
                <a:tc>
                  <a:txBody>
                    <a:bodyPr/>
                    <a:lstStyle/>
                    <a:p>
                      <a:pPr marL="0" marR="0">
                        <a:spcBef>
                          <a:spcPts val="0"/>
                        </a:spcBef>
                        <a:spcAft>
                          <a:spcPts val="0"/>
                        </a:spcAft>
                      </a:pPr>
                      <a:r>
                        <a:rPr lang="en-US" sz="1200">
                          <a:effectLst/>
                          <a:latin typeface="Symbol" charset="2"/>
                          <a:ea typeface="Symbol" charset="2"/>
                          <a:cs typeface="Symbol" charset="2"/>
                        </a:rPr>
                        <a:t>l</a:t>
                      </a:r>
                      <a:r>
                        <a:rPr lang="en-US" sz="1200">
                          <a:effectLst/>
                        </a:rPr>
                        <a:t>-closure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A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B ,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D,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72837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Details of DFA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endParaRPr lang="en-US" sz="2000">
              <a:latin typeface="Arial" charset="0"/>
              <a:ea typeface="MS PGothic" charset="0"/>
            </a:endParaRPr>
          </a:p>
          <a:p>
            <a:pPr eaLnBrk="1" hangingPunct="1"/>
            <a:r>
              <a:rPr lang="en-US" sz="2400">
                <a:latin typeface="Arial" charset="0"/>
                <a:ea typeface="MS PGothic" charset="0"/>
              </a:rPr>
              <a:t>In an abstract sense,</a:t>
            </a:r>
            <a:br>
              <a:rPr lang="en-US" sz="2400">
                <a:latin typeface="Arial" charset="0"/>
                <a:ea typeface="MS PGothic" charset="0"/>
              </a:rPr>
            </a:br>
            <a:r>
              <a:rPr lang="en-US" sz="2400">
                <a:latin typeface="Arial" charset="0"/>
                <a:ea typeface="MS PGothic" charset="0"/>
              </a:rPr>
              <a:t>A’ = (&lt;P(Q)&gt;,</a:t>
            </a:r>
            <a:r>
              <a:rPr lang="en-US" sz="2400" err="1">
                <a:latin typeface="Arial" charset="0"/>
                <a:ea typeface="MS PGothic" charset="0"/>
              </a:rPr>
              <a:t>Σ,δ</a:t>
            </a:r>
            <a:r>
              <a:rPr lang="en-US" sz="2400">
                <a:latin typeface="Arial" charset="0"/>
                <a:ea typeface="MS PGothic" charset="0"/>
              </a:rPr>
              <a:t>’,</a:t>
            </a:r>
            <a:r>
              <a:rPr lang="en-US" sz="2400">
                <a:latin typeface="Symbol" charset="2"/>
                <a:ea typeface="Symbol" charset="2"/>
                <a:cs typeface="Symbol" charset="2"/>
              </a:rPr>
              <a:t> &lt;l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})&gt;, F’), </a:t>
            </a:r>
            <a:br>
              <a:rPr lang="en-US" sz="2400">
                <a:latin typeface="Arial" charset="0"/>
                <a:ea typeface="MS PGothic" charset="0"/>
              </a:rPr>
            </a:br>
            <a:r>
              <a:rPr lang="en-US" sz="2400">
                <a:latin typeface="Arial" charset="0"/>
                <a:ea typeface="MS PGothic" charset="0"/>
              </a:rPr>
              <a:t>but we really don’t need so many states (2</a:t>
            </a:r>
            <a:r>
              <a:rPr lang="en-US" sz="2400" baseline="30000">
                <a:latin typeface="Arial" charset="0"/>
                <a:ea typeface="MS PGothic" charset="0"/>
              </a:rPr>
              <a:t>|Q|</a:t>
            </a:r>
            <a:r>
              <a:rPr lang="en-US" sz="2400">
                <a:latin typeface="Arial" charset="0"/>
                <a:ea typeface="MS PGothic" charset="0"/>
              </a:rPr>
              <a:t>) and we can iteratively determine those needed by starting at </a:t>
            </a:r>
            <a:r>
              <a:rPr lang="en-US" sz="2400">
                <a:latin typeface="Symbol" charset="2"/>
                <a:ea typeface="Symbol" charset="2"/>
                <a:cs typeface="Symbol" charset="2"/>
              </a:rPr>
              <a: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 and keeping only states reachable from here</a:t>
            </a:r>
          </a:p>
          <a:p>
            <a:pPr eaLnBrk="1" hangingPunct="1"/>
            <a:r>
              <a:rPr lang="en-US" sz="2400">
                <a:latin typeface="Arial" charset="0"/>
                <a:ea typeface="MS PGothic" charset="0"/>
              </a:rPr>
              <a:t>Define </a:t>
            </a:r>
            <a:r>
              <a:rPr lang="en-US" sz="2400" err="1">
                <a:latin typeface="Arial" charset="0"/>
                <a:ea typeface="MS PGothic" charset="0"/>
              </a:rPr>
              <a:t>δ</a:t>
            </a:r>
            <a:r>
              <a:rPr lang="en-US" sz="2400">
                <a:latin typeface="Arial" charset="0"/>
                <a:ea typeface="MS PGothic" charset="0"/>
              </a:rPr>
              <a:t>’(&lt;S&gt;,a) = &lt;</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S,a</a:t>
            </a:r>
            <a:r>
              <a:rPr lang="en-US" sz="2400">
                <a:latin typeface="Arial" charset="0"/>
                <a:ea typeface="MS PGothic" charset="0"/>
              </a:rPr>
              <a:t>))&gt; = </a:t>
            </a:r>
            <a:br>
              <a:rPr lang="en-US" sz="2400">
                <a:latin typeface="Arial" charset="0"/>
                <a:ea typeface="MS PGothic" charset="0"/>
              </a:rPr>
            </a:br>
            <a:r>
              <a:rPr lang="en-US" sz="2400">
                <a:latin typeface="Arial" charset="0"/>
                <a:ea typeface="MS PGothic" charset="0"/>
              </a:rPr>
              <a:t>&lt;∪</a:t>
            </a:r>
            <a:r>
              <a:rPr lang="en-US" sz="2400" baseline="-25000" err="1">
                <a:latin typeface="Arial" charset="0"/>
                <a:ea typeface="MS PGothic" charset="0"/>
              </a:rPr>
              <a:t>q∈S</a:t>
            </a:r>
            <a:r>
              <a:rPr lang="en-US" sz="2400" baseline="-25000">
                <a:latin typeface="Arial" charset="0"/>
                <a:ea typeface="MS PGothic" charset="0"/>
              </a:rPr>
              <a:t> </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a:t>
            </a:r>
            <a:r>
              <a:rPr lang="en-US" sz="2400">
                <a:latin typeface="Arial" charset="0"/>
                <a:ea typeface="MS PGothic" charset="0"/>
              </a:rPr>
              <a:t>)) &gt;, where </a:t>
            </a:r>
            <a:r>
              <a:rPr lang="en-US" sz="2400" err="1">
                <a:latin typeface="Arial" charset="0"/>
                <a:ea typeface="MS PGothic" charset="0"/>
              </a:rPr>
              <a:t>a∈Σ</a:t>
            </a:r>
            <a:r>
              <a:rPr lang="en-US" sz="2400">
                <a:latin typeface="Arial" charset="0"/>
                <a:ea typeface="MS PGothic" charset="0"/>
              </a:rPr>
              <a:t>, S ∈ P(Q)</a:t>
            </a:r>
          </a:p>
          <a:p>
            <a:pPr eaLnBrk="1" hangingPunct="1"/>
            <a:r>
              <a:rPr lang="en-US" sz="2400">
                <a:latin typeface="Arial" charset="0"/>
                <a:ea typeface="MS PGothic" charset="0"/>
              </a:rPr>
              <a:t>F’ = {&lt;S&gt; ∈ &lt;P(Q)&gt; | (S ∩ F) ≠ </a:t>
            </a:r>
            <a:r>
              <a:rPr lang="en-US" sz="2400" err="1">
                <a:ea typeface="ＭＳ Ｐゴシック" pitchFamily="-111" charset="-128"/>
                <a:cs typeface="ＭＳ Ｐゴシック" pitchFamily="-111" charset="-128"/>
              </a:rPr>
              <a:t>Ø</a:t>
            </a:r>
            <a:r>
              <a:rPr lang="en-US" sz="2400">
                <a:latin typeface="Arial" charset="0"/>
                <a:ea typeface="MS PGothic" charset="0"/>
              </a:rPr>
              <a:t> }</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57AC52-0323-0C42-9779-829FC1B0D1AA}" type="datetime1">
              <a:rPr lang="en-US" smtClean="0"/>
              <a:t>11/27/18</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78</a:t>
            </a:fld>
            <a:endParaRPr lang="en-US"/>
          </a:p>
        </p:txBody>
      </p:sp>
    </p:spTree>
    <p:extLst>
      <p:ext uri="{BB962C8B-B14F-4D97-AF65-F5344CB8AC3E}">
        <p14:creationId xmlns:p14="http://schemas.microsoft.com/office/powerpoint/2010/main" val="1309044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Regular Languages and NFAs</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Showing that every NFA can be simulated by a DFA that accepts the same language proves the following</a:t>
            </a:r>
          </a:p>
          <a:p>
            <a:pPr eaLnBrk="1" hangingPunct="1"/>
            <a:r>
              <a:rPr lang="en-US" sz="2400">
                <a:latin typeface="Arial" charset="0"/>
                <a:ea typeface="MS PGothic" charset="0"/>
              </a:rPr>
              <a:t>A language is Regular if and only if it is accepted (recognized) by some NFA</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51737A-2954-004B-99D2-B6233B101708}" type="datetime1">
              <a:rPr lang="en-US" smtClean="0"/>
              <a:t>11/27/18</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79</a:t>
            </a:fld>
            <a:endParaRPr lang="en-US"/>
          </a:p>
        </p:txBody>
      </p:sp>
    </p:spTree>
    <p:extLst>
      <p:ext uri="{BB962C8B-B14F-4D97-AF65-F5344CB8AC3E}">
        <p14:creationId xmlns:p14="http://schemas.microsoft.com/office/powerpoint/2010/main" val="103107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4CAC64-541D-4647-9E5D-CD4D3387F34B}" type="datetime1">
              <a:rPr lang="en-US" smtClean="0"/>
              <a:t>11/27/18</a:t>
            </a:fld>
            <a:endParaRPr lang="en-US"/>
          </a:p>
        </p:txBody>
      </p:sp>
      <p:sp>
        <p:nvSpPr>
          <p:cNvPr id="92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E4BF4F-4D11-0244-B23B-729F7C09A7A4}" type="slidenum">
              <a:rPr lang="en-US"/>
              <a:pPr/>
              <a:t>8</a:t>
            </a:fld>
            <a:endParaRPr lang="en-US"/>
          </a:p>
        </p:txBody>
      </p:sp>
      <p:sp>
        <p:nvSpPr>
          <p:cNvPr id="9221" name="Rectangle 2"/>
          <p:cNvSpPr>
            <a:spLocks noGrp="1" noChangeArrowheads="1"/>
          </p:cNvSpPr>
          <p:nvPr>
            <p:ph type="title" idx="4294967295"/>
          </p:nvPr>
        </p:nvSpPr>
        <p:spPr/>
        <p:txBody>
          <a:bodyPr/>
          <a:lstStyle/>
          <a:p>
            <a:pPr eaLnBrk="1" hangingPunct="1"/>
            <a:r>
              <a:rPr lang="en-US">
                <a:latin typeface="Arial" charset="0"/>
                <a:ea typeface="MS PGothic" charset="0"/>
              </a:rPr>
              <a:t>Rules to Abide By</a:t>
            </a:r>
          </a:p>
        </p:txBody>
      </p:sp>
      <p:sp>
        <p:nvSpPr>
          <p:cNvPr id="9222" name="Rectangle 3"/>
          <p:cNvSpPr>
            <a:spLocks noGrp="1" noChangeArrowheads="1"/>
          </p:cNvSpPr>
          <p:nvPr>
            <p:ph type="body" idx="4294967295"/>
          </p:nvPr>
        </p:nvSpPr>
        <p:spPr/>
        <p:txBody>
          <a:bodyPr/>
          <a:lstStyle/>
          <a:p>
            <a:pPr eaLnBrk="1" hangingPunct="1">
              <a:lnSpc>
                <a:spcPct val="80000"/>
              </a:lnSpc>
            </a:pPr>
            <a:r>
              <a:rPr lang="en-US" sz="2400" dirty="0">
                <a:latin typeface="Arial" charset="0"/>
                <a:ea typeface="MS PGothic" charset="0"/>
              </a:rPr>
              <a:t>Do Your Own Work</a:t>
            </a:r>
          </a:p>
          <a:p>
            <a:pPr lvl="1" eaLnBrk="1" hangingPunct="1">
              <a:lnSpc>
                <a:spcPct val="80000"/>
              </a:lnSpc>
            </a:pPr>
            <a:r>
              <a:rPr lang="en-US" sz="2000" dirty="0">
                <a:latin typeface="Arial" charset="0"/>
                <a:ea typeface="MS PGothic" charset="0"/>
              </a:rPr>
              <a:t>When you turn in an assignment, you are implicitly telling me that these are the fruits of your labor. Do not copy anyone else's homework or let anyone else copy yours. In contrast, working together to understand lecture material and solutions to problems not posed as graded assignments is encouraged.</a:t>
            </a:r>
          </a:p>
          <a:p>
            <a:pPr eaLnBrk="1" hangingPunct="1">
              <a:lnSpc>
                <a:spcPct val="80000"/>
              </a:lnSpc>
            </a:pPr>
            <a:r>
              <a:rPr lang="en-US" sz="2400" dirty="0">
                <a:latin typeface="Arial" charset="0"/>
                <a:ea typeface="MS PGothic" charset="0"/>
              </a:rPr>
              <a:t>Late Assignments</a:t>
            </a:r>
          </a:p>
          <a:p>
            <a:pPr lvl="1" eaLnBrk="1" hangingPunct="1">
              <a:lnSpc>
                <a:spcPct val="80000"/>
              </a:lnSpc>
            </a:pPr>
            <a:r>
              <a:rPr lang="en-US" sz="2000" dirty="0">
                <a:latin typeface="Arial" charset="0"/>
                <a:ea typeface="MS PGothic" charset="0"/>
              </a:rPr>
              <a:t>I will accept no late assignments, except under very unusual conditions, and those exceptions must be arranged with me or the GTA in advance unless associated with some tragic event.</a:t>
            </a:r>
          </a:p>
          <a:p>
            <a:pPr eaLnBrk="1" hangingPunct="1">
              <a:lnSpc>
                <a:spcPct val="80000"/>
              </a:lnSpc>
            </a:pPr>
            <a:r>
              <a:rPr lang="en-US" sz="2400" dirty="0">
                <a:latin typeface="Arial" charset="0"/>
                <a:ea typeface="MS PGothic" charset="0"/>
              </a:rPr>
              <a:t>Exams</a:t>
            </a:r>
          </a:p>
          <a:p>
            <a:pPr lvl="1" eaLnBrk="1" hangingPunct="1">
              <a:lnSpc>
                <a:spcPct val="80000"/>
              </a:lnSpc>
            </a:pPr>
            <a:r>
              <a:rPr lang="en-US" sz="2000" dirty="0">
                <a:latin typeface="Arial" charset="0"/>
                <a:ea typeface="MS PGothic" charset="0"/>
              </a:rPr>
              <a:t>No communication during exams, except with me or a designated proctor, will be tolerated. A single offense will lead to termination of your participation in the class, and the assignment of a failing grade.</a:t>
            </a:r>
          </a:p>
        </p:txBody>
      </p:sp>
      <p:sp>
        <p:nvSpPr>
          <p:cNvPr id="92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D6BA7DC-C8B9-4A4B-A796-F61E019A1823}" type="slidenum">
              <a:rPr lang="en-US" sz="1400"/>
              <a:pPr algn="r" eaLnBrk="1" hangingPunct="1"/>
              <a:t>8</a:t>
            </a:fld>
            <a:endParaRPr 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latin typeface="Arial" charset="0"/>
                <a:ea typeface="MS PGothic" charset="0"/>
              </a:rPr>
              <a:t>Convert from NFA to DFA</a:t>
            </a:r>
          </a:p>
        </p:txBody>
      </p:sp>
      <p:sp>
        <p:nvSpPr>
          <p:cNvPr id="80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032CD-D921-EE41-8982-EEF125773FD8}" type="datetime1">
              <a:rPr lang="en-US" smtClean="0"/>
              <a:t>11/27/18</a:t>
            </a:fld>
            <a:endParaRPr lang="en-US"/>
          </a:p>
        </p:txBody>
      </p:sp>
      <p:sp>
        <p:nvSpPr>
          <p:cNvPr id="809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A6C33E-0EFD-004D-8A83-4D4FAF69151B}" type="slidenum">
              <a:rPr lang="en-US"/>
              <a:pPr/>
              <a:t>80</a:t>
            </a:fld>
            <a:endParaRPr lang="en-US"/>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7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11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Lexical Analysis</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Consider distinguishing variable names from keywords like IF, THEN, ELSE, etc.</a:t>
            </a:r>
          </a:p>
          <a:p>
            <a:pPr eaLnBrk="1" hangingPunct="1"/>
            <a:r>
              <a:rPr lang="en-US">
                <a:latin typeface="Arial" charset="0"/>
                <a:ea typeface="MS PGothic" charset="0"/>
              </a:rPr>
              <a:t>This really screams for non-determinism</a:t>
            </a:r>
          </a:p>
          <a:p>
            <a:pPr eaLnBrk="1" hangingPunct="1"/>
            <a:r>
              <a:rPr lang="en-US">
                <a:latin typeface="Arial" charset="0"/>
                <a:ea typeface="MS PGothic" charset="0"/>
              </a:rPr>
              <a:t>Non deterministic automata typically have fewer states</a:t>
            </a:r>
          </a:p>
          <a:p>
            <a:pPr eaLnBrk="1" hangingPunct="1"/>
            <a:r>
              <a:rPr lang="en-US">
                <a:latin typeface="Arial" charset="0"/>
                <a:ea typeface="MS PGothic" charset="0"/>
              </a:rPr>
              <a:t>However, non-deterministic FSA interpretation is not as fast as deterministic</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2CA2FC-E857-D346-8B23-8F0138D261D6}" type="datetime1">
              <a:rPr lang="en-US" smtClean="0"/>
              <a:t>11/27/18</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81</a:t>
            </a:fld>
            <a:endParaRPr lang="en-US"/>
          </a:p>
        </p:txBody>
      </p:sp>
    </p:spTree>
    <p:extLst>
      <p:ext uri="{BB962C8B-B14F-4D97-AF65-F5344CB8AC3E}">
        <p14:creationId xmlns:p14="http://schemas.microsoft.com/office/powerpoint/2010/main" val="248374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11/27/18</a:t>
            </a:fld>
            <a:endParaRPr lang="en-US"/>
          </a:p>
        </p:txBody>
      </p:sp>
      <p:sp>
        <p:nvSpPr>
          <p:cNvPr id="73731" name="Rectangle 2"/>
          <p:cNvSpPr>
            <a:spLocks noGrp="1" noChangeArrowheads="1"/>
          </p:cNvSpPr>
          <p:nvPr>
            <p:ph type="title" idx="4294967295"/>
          </p:nvPr>
        </p:nvSpPr>
        <p:spPr/>
        <p:txBody>
          <a:bodyPr/>
          <a:lstStyle/>
          <a:p>
            <a:pPr eaLnBrk="1" hangingPunct="1"/>
            <a:r>
              <a:rPr lang="en-US">
                <a:solidFill>
                  <a:srgbClr val="CC3300"/>
                </a:solidFill>
                <a:latin typeface="Arial" charset="0"/>
                <a:ea typeface="MS PGothic" charset="0"/>
              </a:rPr>
              <a:t>Practice Problems</a:t>
            </a:r>
          </a:p>
        </p:txBody>
      </p:sp>
      <p:sp>
        <p:nvSpPr>
          <p:cNvPr id="73732" name="Rectangle 3"/>
          <p:cNvSpPr>
            <a:spLocks noGrp="1" noChangeArrowheads="1"/>
          </p:cNvSpPr>
          <p:nvPr>
            <p:ph type="body" idx="4294967295"/>
          </p:nvPr>
        </p:nvSpPr>
        <p:spPr/>
        <p:txBody>
          <a:bodyPr/>
          <a:lstStyle/>
          <a:p>
            <a:pPr marL="0" indent="0" eaLnBrk="1" hangingPunct="1">
              <a:lnSpc>
                <a:spcPct val="80000"/>
              </a:lnSpc>
              <a:buNone/>
            </a:pPr>
            <a:r>
              <a:rPr lang="en-US" sz="2400" b="1">
                <a:latin typeface="Arial" charset="0"/>
                <a:ea typeface="MS PGothic" charset="0"/>
              </a:rPr>
              <a:t>Practice</a:t>
            </a:r>
          </a:p>
          <a:p>
            <a:pPr marL="346075" indent="-346075" eaLnBrk="1" hangingPunct="1">
              <a:lnSpc>
                <a:spcPct val="80000"/>
              </a:lnSpc>
              <a:buFontTx/>
              <a:buAutoNum type="arabicPeriod"/>
            </a:pPr>
            <a:r>
              <a:rPr lang="en-US" sz="2400">
                <a:latin typeface="Arial" charset="0"/>
                <a:ea typeface="MS PGothic" charset="0"/>
              </a:rPr>
              <a:t>Using DFA</a:t>
            </a:r>
            <a:r>
              <a:rPr lang="ja-JP" altLang="en-US" sz="2400">
                <a:latin typeface="Arial" charset="0"/>
                <a:ea typeface="MS PGothic" charset="0"/>
              </a:rPr>
              <a:t>’</a:t>
            </a:r>
            <a:r>
              <a:rPr lang="en-US" altLang="ja-JP" sz="2400">
                <a:latin typeface="Arial" charset="0"/>
                <a:ea typeface="MS PGothic" charset="0"/>
              </a:rPr>
              <a:t>s (not any equivalent notation) show that the Regular Languages are closed under Min, where </a:t>
            </a:r>
            <a:br>
              <a:rPr lang="en-US" altLang="ja-JP" sz="2400">
                <a:latin typeface="Arial" charset="0"/>
                <a:ea typeface="MS PGothic" charset="0"/>
              </a:rPr>
            </a:br>
            <a:r>
              <a:rPr lang="en-US" altLang="ja-JP" sz="2400">
                <a:latin typeface="Arial" charset="0"/>
                <a:ea typeface="MS PGothic" charset="0"/>
              </a:rPr>
              <a:t>Min(L) = {</a:t>
            </a:r>
            <a:r>
              <a:rPr lang="en-US" altLang="ja-JP" sz="2400">
                <a:ea typeface="ＭＳ Ｐゴシック" pitchFamily="34" charset="-128"/>
              </a:rPr>
              <a:t> w | w </a:t>
            </a:r>
            <a:r>
              <a:rPr lang="en-US" altLang="ja-JP" sz="2400">
                <a:ea typeface="ＭＳ Ｐゴシック" pitchFamily="34" charset="-128"/>
                <a:sym typeface="Symbol" pitchFamily="18" charset="2"/>
              </a:rPr>
              <a:t> L, but no proper prefix of w is in L}.</a:t>
            </a:r>
            <a:r>
              <a:rPr lang="en-US" altLang="ja-JP" sz="2400">
                <a:latin typeface="Arial" charset="0"/>
                <a:ea typeface="MS PGothic" charset="0"/>
                <a:sym typeface="Symbol" charset="0"/>
              </a:rPr>
              <a:t>. This means that w  </a:t>
            </a:r>
            <a:r>
              <a:rPr lang="en-US" altLang="ja-JP" sz="2400">
                <a:latin typeface="Arial" charset="0"/>
                <a:ea typeface="MS PGothic" charset="0"/>
              </a:rPr>
              <a:t>Min(L) </a:t>
            </a:r>
            <a:r>
              <a:rPr lang="en-US" altLang="ja-JP" sz="2400" err="1">
                <a:latin typeface="Arial" charset="0"/>
                <a:ea typeface="MS PGothic" charset="0"/>
              </a:rPr>
              <a:t>iff</a:t>
            </a:r>
            <a:r>
              <a:rPr lang="en-US" altLang="ja-JP" sz="2400">
                <a:latin typeface="Arial" charset="0"/>
                <a:ea typeface="MS PGothic" charset="0"/>
              </a:rPr>
              <a:t> w </a:t>
            </a:r>
            <a:r>
              <a:rPr lang="en-US" altLang="ja-JP" sz="2400">
                <a:latin typeface="Arial" charset="0"/>
                <a:ea typeface="MS PGothic" charset="0"/>
                <a:sym typeface="Symbol" charset="0"/>
              </a:rPr>
              <a:t> L and for no </a:t>
            </a:r>
            <a:r>
              <a:rPr lang="en-US" altLang="ja-JP" sz="2400" err="1">
                <a:latin typeface="Arial" charset="0"/>
                <a:ea typeface="MS PGothic" charset="0"/>
                <a:sym typeface="Symbol" charset="0"/>
              </a:rPr>
              <a:t>y≠λ</a:t>
            </a:r>
            <a:r>
              <a:rPr lang="en-US" altLang="ja-JP" sz="2400">
                <a:latin typeface="Arial" charset="0"/>
                <a:ea typeface="MS PGothic" charset="0"/>
                <a:sym typeface="Symbol" charset="0"/>
              </a:rPr>
              <a:t> is x in L, where w=</a:t>
            </a:r>
            <a:r>
              <a:rPr lang="en-US" altLang="ja-JP" sz="2400" err="1">
                <a:latin typeface="Arial" charset="0"/>
                <a:ea typeface="MS PGothic" charset="0"/>
                <a:sym typeface="Symbol" charset="0"/>
              </a:rPr>
              <a:t>xy</a:t>
            </a:r>
            <a:r>
              <a:rPr lang="en-US" altLang="ja-JP" sz="2400">
                <a:latin typeface="Arial" charset="0"/>
                <a:ea typeface="MS PGothic" charset="0"/>
                <a:sym typeface="Symbol" charset="0"/>
              </a:rPr>
              <a:t>. Said a third way, w is not an extension of any element in L.</a:t>
            </a:r>
          </a:p>
          <a:p>
            <a:pPr marL="346075" indent="-346075" eaLnBrk="1" hangingPunct="1">
              <a:lnSpc>
                <a:spcPct val="80000"/>
              </a:lnSpc>
              <a:buFontTx/>
              <a:buAutoNum type="arabicPeriod"/>
            </a:pPr>
            <a:r>
              <a:rPr lang="en-US" sz="2400">
                <a:latin typeface="Arial" charset="0"/>
                <a:ea typeface="MS PGothic" charset="0"/>
              </a:rPr>
              <a:t>a.) Present a transition diagram for an NFA for the language associated with the regular expression </a:t>
            </a:r>
            <a:br>
              <a:rPr lang="en-US" sz="2400">
                <a:latin typeface="Arial" charset="0"/>
                <a:ea typeface="MS PGothic" charset="0"/>
              </a:rPr>
            </a:br>
            <a:r>
              <a:rPr lang="en-US" sz="2400">
                <a:latin typeface="Arial" charset="0"/>
                <a:ea typeface="MS PGothic" charset="0"/>
              </a:rPr>
              <a:t>(1011 + 111 + 101)*.</a:t>
            </a:r>
            <a:br>
              <a:rPr lang="en-US" sz="2400">
                <a:latin typeface="Arial" charset="0"/>
                <a:ea typeface="MS PGothic" charset="0"/>
              </a:rPr>
            </a:b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b.) Use the standard conversion technique (subsets of states) to convert the NFA from (a) to an equivalent DFA. Be sure to not include unreachable states. </a:t>
            </a:r>
          </a:p>
          <a:p>
            <a:pPr marL="346075" indent="-346075" eaLnBrk="1" hangingPunct="1">
              <a:lnSpc>
                <a:spcPct val="80000"/>
              </a:lnSpc>
              <a:buFontTx/>
              <a:buAutoNum type="arabicPeriod"/>
            </a:pPr>
            <a:endParaRPr lang="en-US" altLang="ja-JP" sz="2400">
              <a:latin typeface="Arial" charset="0"/>
              <a:ea typeface="MS PGothic" charset="0"/>
              <a:sym typeface="Symbol" charset="0"/>
            </a:endParaRP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82</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82</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11/27/18</a:t>
            </a:fld>
            <a:endParaRPr lang="en-US"/>
          </a:p>
        </p:txBody>
      </p:sp>
      <p:sp>
        <p:nvSpPr>
          <p:cNvPr id="7373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3</a:t>
            </a:r>
          </a:p>
        </p:txBody>
      </p:sp>
      <p:sp>
        <p:nvSpPr>
          <p:cNvPr id="73732" name="Rectangle 3"/>
          <p:cNvSpPr>
            <a:spLocks noGrp="1" noChangeArrowheads="1"/>
          </p:cNvSpPr>
          <p:nvPr>
            <p:ph type="body" idx="4294967295"/>
          </p:nvPr>
        </p:nvSpPr>
        <p:spPr/>
        <p:txBody>
          <a:bodyPr/>
          <a:lstStyle/>
          <a:p>
            <a:pPr marL="346075" indent="-346075" eaLnBrk="1" hangingPunct="1">
              <a:lnSpc>
                <a:spcPct val="80000"/>
              </a:lnSpc>
              <a:buFontTx/>
              <a:buAutoNum type="arabicPeriod"/>
            </a:pPr>
            <a:r>
              <a:rPr lang="en-US" altLang="x-none" sz="1800" dirty="0">
                <a:ea typeface="ＭＳ Ｐゴシック" charset="-128"/>
              </a:rPr>
              <a:t>Present a transition diagram for a DFA that recognizes the set of binary strings that, when interpreted as entering the DFA most to least significant digit, each represents a binary number that is divisible by either 2 or 3 or both. Thus, 100, 110, 1001 and 1100 are in the language, but 01, 101, 111 and 1011 are not.</a:t>
            </a:r>
          </a:p>
          <a:p>
            <a:pPr marL="346075" indent="-346075" eaLnBrk="1" hangingPunct="1">
              <a:lnSpc>
                <a:spcPct val="80000"/>
              </a:lnSpc>
              <a:buFontTx/>
              <a:buAutoNum type="arabicPeriod"/>
            </a:pPr>
            <a:r>
              <a:rPr lang="en-US" altLang="x-none" sz="1800" dirty="0">
                <a:ea typeface="ＭＳ Ｐゴシック" charset="-128"/>
              </a:rPr>
              <a:t>a.) Present a transition diagram with no lambda transitions for an NFA associated with the regular expression (0111 + 111 + 011)*. </a:t>
            </a:r>
            <a:br>
              <a:rPr lang="en-US" altLang="x-none" sz="1800" dirty="0">
                <a:ea typeface="ＭＳ Ｐゴシック" charset="-128"/>
              </a:rPr>
            </a:br>
            <a:r>
              <a:rPr lang="en-US" altLang="x-none" sz="1800" dirty="0">
                <a:ea typeface="ＭＳ Ｐゴシック" charset="-128"/>
              </a:rPr>
              <a:t>Your NFA must have no more than four states.</a:t>
            </a:r>
            <a:br>
              <a:rPr lang="en-US" sz="1800" dirty="0">
                <a:latin typeface="Arial" charset="0"/>
                <a:ea typeface="MS PGothic" charset="0"/>
              </a:rPr>
            </a:br>
            <a:r>
              <a:rPr lang="en-US" sz="1800" dirty="0">
                <a:latin typeface="Arial" charset="0"/>
                <a:ea typeface="MS PGothic" charset="0"/>
              </a:rPr>
              <a:t>b.) </a:t>
            </a:r>
            <a:r>
              <a:rPr lang="en-US" altLang="x-none" sz="1800" dirty="0">
                <a:ea typeface="ＭＳ Ｐゴシック" charset="-128"/>
              </a:rPr>
              <a:t>Use the standard conversion technique (subsets of states) to convert the NFA from (a) to an equivalent DFA. Be sure to not include unreachable states.</a:t>
            </a:r>
          </a:p>
          <a:p>
            <a:pPr marL="0" indent="0" eaLnBrk="1" hangingPunct="1">
              <a:lnSpc>
                <a:spcPct val="80000"/>
              </a:lnSpc>
              <a:buNone/>
            </a:pPr>
            <a:endParaRPr lang="en-US" altLang="x-none" sz="1800" strike="sngStrike" dirty="0">
              <a:ea typeface="ＭＳ Ｐゴシック" charset="-128"/>
            </a:endParaRPr>
          </a:p>
          <a:p>
            <a:pPr marL="0" indent="0" eaLnBrk="1" hangingPunct="1">
              <a:lnSpc>
                <a:spcPct val="80000"/>
              </a:lnSpc>
              <a:buNone/>
            </a:pPr>
            <a:endParaRPr lang="en-US" altLang="x-none" sz="1800" strike="sngStrike" dirty="0">
              <a:ea typeface="ＭＳ Ｐゴシック" charset="-128"/>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Thursday, September 6, 1:30PM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83</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83</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7566829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Regular Expressions</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a:t>
            </a:r>
          </a:p>
          <a:p>
            <a:pPr lvl="1"/>
            <a:r>
              <a:rPr lang="en-US" sz="2000">
                <a:latin typeface="Arial" charset="0"/>
                <a:ea typeface="MS PGothic" charset="0"/>
              </a:rPr>
              <a:t>If R and S are regular expressions then so are R ・ S, R + S and R*, where</a:t>
            </a:r>
          </a:p>
          <a:p>
            <a:pPr lvl="2"/>
            <a:r>
              <a:rPr lang="en-US" sz="1800">
                <a:latin typeface="Arial" charset="0"/>
                <a:ea typeface="MS PGothic" charset="0"/>
              </a:rPr>
              <a:t>R ・ S denotes RS = { </a:t>
            </a:r>
            <a:r>
              <a:rPr lang="en-US" sz="1800" err="1">
                <a:latin typeface="Arial" charset="0"/>
                <a:ea typeface="MS PGothic" charset="0"/>
              </a:rPr>
              <a:t>xy</a:t>
            </a:r>
            <a:r>
              <a:rPr lang="en-US" sz="1800">
                <a:latin typeface="Arial" charset="0"/>
                <a:ea typeface="MS PGothic" charset="0"/>
              </a:rPr>
              <a:t> | x is in R and y is in S }</a:t>
            </a:r>
          </a:p>
          <a:p>
            <a:pPr lvl="2"/>
            <a:r>
              <a:rPr lang="en-US" sz="1800">
                <a:latin typeface="Arial" charset="0"/>
                <a:ea typeface="MS PGothic" charset="0"/>
              </a:rPr>
              <a:t>R + S denotes R</a:t>
            </a:r>
            <a:r>
              <a:rPr lang="en-US" sz="1800">
                <a:latin typeface="Arial" charset="0"/>
                <a:ea typeface="MS PGothic" charset="0"/>
                <a:sym typeface="Symbol" charset="0"/>
              </a:rPr>
              <a:t>S =</a:t>
            </a:r>
            <a:r>
              <a:rPr lang="en-US" sz="1800">
                <a:latin typeface="Arial" charset="0"/>
                <a:ea typeface="MS PGothic" charset="0"/>
              </a:rPr>
              <a:t> { x | x is in R or x is in S }</a:t>
            </a:r>
          </a:p>
          <a:p>
            <a:pPr lvl="2"/>
            <a:r>
              <a:rPr lang="en-US" sz="1800">
                <a:latin typeface="Arial" charset="0"/>
                <a:ea typeface="MS PGothic" charset="0"/>
              </a:rPr>
              <a:t>R* denotes R*</a:t>
            </a:r>
          </a:p>
          <a:p>
            <a:r>
              <a:rPr lang="en-US" sz="2400">
                <a:latin typeface="Arial" charset="0"/>
                <a:ea typeface="MS PGothic" charset="0"/>
              </a:rPr>
              <a:t>Parentheses are used as needed</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31460D-5D7E-6949-A595-0F19D817C148}" type="datetime1">
              <a:rPr lang="en-US" smtClean="0"/>
              <a:t>11/27/18</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Arial" charset="0"/>
                <a:ea typeface="MS PGothic" charset="0"/>
              </a:rPr>
              <a:t>Regular Sets =</a:t>
            </a:r>
            <a:br>
              <a:rPr lang="en-US">
                <a:latin typeface="Arial" charset="0"/>
                <a:ea typeface="MS PGothic" charset="0"/>
              </a:rPr>
            </a:br>
            <a:r>
              <a:rPr lang="en-US">
                <a:latin typeface="Arial" charset="0"/>
                <a:ea typeface="MS PGothic" charset="0"/>
              </a:rPr>
              <a:t>Regular Languages</a:t>
            </a:r>
          </a:p>
        </p:txBody>
      </p:sp>
      <p:sp>
        <p:nvSpPr>
          <p:cNvPr id="75779" name="Content Placeholder 2"/>
          <p:cNvSpPr>
            <a:spLocks noGrp="1"/>
          </p:cNvSpPr>
          <p:nvPr>
            <p:ph idx="1"/>
          </p:nvPr>
        </p:nvSpPr>
        <p:spPr/>
        <p:txBody>
          <a:bodyPr/>
          <a:lstStyle/>
          <a:p>
            <a:r>
              <a:rPr lang="en-US">
                <a:latin typeface="Arial" charset="0"/>
                <a:ea typeface="MS PGothic" charset="0"/>
              </a:rPr>
              <a:t>Show every regular expression denotes a language recognized by a finite state automaton (can do deterministic or non-deterministic)</a:t>
            </a:r>
          </a:p>
          <a:p>
            <a:r>
              <a:rPr lang="en-US">
                <a:latin typeface="Arial" charset="0"/>
                <a:ea typeface="MS PGothic" charset="0"/>
              </a:rPr>
              <a:t>Show every Finite State Automata recognizes a language denoted by a regular expression</a:t>
            </a:r>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F82EAB-944E-DB47-8527-747B05DEFA7C}" type="datetime1">
              <a:rPr lang="en-US" smtClean="0"/>
              <a:t>11/27/18</a:t>
            </a:fld>
            <a:endParaRPr lang="en-US"/>
          </a:p>
        </p:txBody>
      </p:sp>
      <p:sp>
        <p:nvSpPr>
          <p:cNvPr id="75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5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592D76-36FB-984B-A727-F5D351640B99}" type="slidenum">
              <a:rPr lang="en-US"/>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Every Regular Set is a Regular Language</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 (Assume that R’s and S’s states do not overlap)</a:t>
            </a:r>
          </a:p>
          <a:p>
            <a:pPr lvl="1"/>
            <a:r>
              <a:rPr lang="en-US" sz="2000">
                <a:latin typeface="Arial" charset="0"/>
                <a:ea typeface="MS PGothic" charset="0"/>
              </a:rPr>
              <a:t>R ・ S	start with machine for R, add </a:t>
            </a:r>
            <a:r>
              <a:rPr lang="en-US" sz="2000">
                <a:latin typeface="Symbol" charset="2"/>
                <a:ea typeface="Symbol" charset="2"/>
                <a:cs typeface="Symbol" charset="2"/>
              </a:rPr>
              <a:t>l</a:t>
            </a:r>
            <a:r>
              <a:rPr lang="en-US" sz="2000">
                <a:latin typeface="Arial" charset="0"/>
                <a:ea typeface="MS PGothic" charset="0"/>
              </a:rPr>
              <a:t> transitions from </a:t>
            </a:r>
            <a:br>
              <a:rPr lang="en-US" sz="2000">
                <a:latin typeface="Arial" charset="0"/>
                <a:ea typeface="MS PGothic" charset="0"/>
              </a:rPr>
            </a:br>
            <a:r>
              <a:rPr lang="en-US" sz="2000">
                <a:latin typeface="Arial" charset="0"/>
                <a:ea typeface="MS PGothic" charset="0"/>
              </a:rPr>
              <a:t>		every final state of R’s recognizer to start state of S,</a:t>
            </a:r>
            <a:br>
              <a:rPr lang="en-US" sz="2000">
                <a:latin typeface="Arial" charset="0"/>
                <a:ea typeface="MS PGothic" charset="0"/>
              </a:rPr>
            </a:br>
            <a:r>
              <a:rPr lang="en-US" sz="2000">
                <a:latin typeface="Arial" charset="0"/>
                <a:ea typeface="MS PGothic" charset="0"/>
              </a:rPr>
              <a:t>		making final state of S final states of new machine</a:t>
            </a:r>
          </a:p>
          <a:p>
            <a:pPr lvl="1"/>
            <a:r>
              <a:rPr lang="en-US" sz="2000">
                <a:latin typeface="Arial" charset="0"/>
                <a:ea typeface="MS PGothic" charset="0"/>
              </a:rPr>
              <a:t>R + S 	create new start state and add </a:t>
            </a:r>
            <a:r>
              <a:rPr lang="en-US" sz="2000">
                <a:latin typeface="Symbol" charset="2"/>
                <a:ea typeface="Symbol" charset="2"/>
                <a:cs typeface="Symbol" charset="2"/>
              </a:rPr>
              <a:t>l</a:t>
            </a:r>
            <a:r>
              <a:rPr lang="en-US" sz="2000">
                <a:latin typeface="Arial" charset="0"/>
                <a:ea typeface="MS PGothic" charset="0"/>
              </a:rPr>
              <a:t> transitions from new</a:t>
            </a:r>
            <a:br>
              <a:rPr lang="en-US" sz="2000">
                <a:latin typeface="Arial" charset="0"/>
                <a:ea typeface="MS PGothic" charset="0"/>
              </a:rPr>
            </a:br>
            <a:r>
              <a:rPr lang="en-US" sz="2000">
                <a:latin typeface="Arial" charset="0"/>
                <a:ea typeface="MS PGothic" charset="0"/>
              </a:rPr>
              <a:t>		state to start states of each of R and S, making union </a:t>
            </a:r>
            <a:br>
              <a:rPr lang="en-US" sz="2000">
                <a:latin typeface="Arial" charset="0"/>
                <a:ea typeface="MS PGothic" charset="0"/>
              </a:rPr>
            </a:br>
            <a:r>
              <a:rPr lang="en-US" sz="2000">
                <a:latin typeface="Arial" charset="0"/>
                <a:ea typeface="MS PGothic" charset="0"/>
              </a:rPr>
              <a:t>		of R’s and S’s final states the new final states </a:t>
            </a:r>
          </a:p>
          <a:p>
            <a:pPr lvl="1"/>
            <a:r>
              <a:rPr lang="en-US" sz="2000">
                <a:latin typeface="Arial" charset="0"/>
                <a:ea typeface="MS PGothic" charset="0"/>
              </a:rPr>
              <a:t>R</a:t>
            </a:r>
            <a:r>
              <a:rPr lang="en-US" sz="1800">
                <a:latin typeface="Arial" charset="0"/>
                <a:ea typeface="MS PGothic" charset="0"/>
              </a:rPr>
              <a:t>*	add </a:t>
            </a:r>
            <a:r>
              <a:rPr lang="en-US" sz="1800">
                <a:latin typeface="Symbol" charset="2"/>
                <a:ea typeface="Symbol" charset="2"/>
                <a:cs typeface="Symbol" charset="2"/>
              </a:rPr>
              <a:t>l</a:t>
            </a:r>
            <a:r>
              <a:rPr lang="en-US" sz="1800">
                <a:latin typeface="Arial" charset="0"/>
                <a:ea typeface="MS PGothic" charset="0"/>
              </a:rPr>
              <a:t> transitions from each final state of R back to its start</a:t>
            </a:r>
            <a:br>
              <a:rPr lang="en-US" sz="1800">
                <a:latin typeface="Arial" charset="0"/>
                <a:ea typeface="MS PGothic" charset="0"/>
              </a:rPr>
            </a:br>
            <a:r>
              <a:rPr lang="en-US" sz="1800">
                <a:latin typeface="Arial" charset="0"/>
                <a:ea typeface="MS PGothic" charset="0"/>
              </a:rPr>
              <a:t>		state, keeping original start and final states (gets R</a:t>
            </a:r>
            <a:r>
              <a:rPr lang="en-US" sz="1600" baseline="30000">
                <a:latin typeface="Arial" charset="0"/>
                <a:ea typeface="MS PGothic" charset="0"/>
              </a:rPr>
              <a:t>+</a:t>
            </a:r>
            <a:r>
              <a:rPr lang="en-US" sz="1600">
                <a:latin typeface="Arial" charset="0"/>
                <a:ea typeface="MS PGothic" charset="0"/>
              </a:rPr>
              <a:t>) – FIX?</a:t>
            </a:r>
            <a:endParaRPr lang="en-US" sz="18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2753C7-068B-7B49-A57C-5D4E53C9B676}" type="datetime1">
              <a:rPr lang="en-US" smtClean="0"/>
              <a:t>11/27/18</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86</a:t>
            </a:fld>
            <a:endParaRPr lang="en-US"/>
          </a:p>
        </p:txBody>
      </p:sp>
      <p:cxnSp>
        <p:nvCxnSpPr>
          <p:cNvPr id="3" name="Straight Arrow Connector 2"/>
          <p:cNvCxnSpPr/>
          <p:nvPr/>
        </p:nvCxnSpPr>
        <p:spPr bwMode="auto">
          <a:xfrm>
            <a:off x="4572000" y="2209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Oval 9"/>
          <p:cNvSpPr/>
          <p:nvPr/>
        </p:nvSpPr>
        <p:spPr bwMode="auto">
          <a:xfrm>
            <a:off x="5029200" y="1981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Arrow Connector 13"/>
          <p:cNvCxnSpPr/>
          <p:nvPr/>
        </p:nvCxnSpPr>
        <p:spPr bwMode="auto">
          <a:xfrm>
            <a:off x="5410200" y="25146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Oval 14"/>
          <p:cNvSpPr/>
          <p:nvPr/>
        </p:nvSpPr>
        <p:spPr bwMode="auto">
          <a:xfrm>
            <a:off x="5867400" y="2286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5" name="TextBox 4"/>
          <p:cNvSpPr txBox="1"/>
          <p:nvPr/>
        </p:nvSpPr>
        <p:spPr>
          <a:xfrm>
            <a:off x="5954735" y="2329934"/>
            <a:ext cx="300082" cy="369332"/>
          </a:xfrm>
          <a:prstGeom prst="rect">
            <a:avLst/>
          </a:prstGeom>
          <a:noFill/>
        </p:spPr>
        <p:txBody>
          <a:bodyPr wrap="none" rtlCol="0">
            <a:spAutoFit/>
          </a:bodyPr>
          <a:lstStyle/>
          <a:p>
            <a:r>
              <a:rPr lang="en-US"/>
              <a:t>λ</a:t>
            </a:r>
          </a:p>
        </p:txBody>
      </p:sp>
      <p:sp>
        <p:nvSpPr>
          <p:cNvPr id="17" name="Oval 16"/>
          <p:cNvSpPr/>
          <p:nvPr/>
        </p:nvSpPr>
        <p:spPr bwMode="auto">
          <a:xfrm>
            <a:off x="5943600" y="23622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8" name="Straight Arrow Connector 17"/>
          <p:cNvCxnSpPr/>
          <p:nvPr/>
        </p:nvCxnSpPr>
        <p:spPr bwMode="auto">
          <a:xfrm>
            <a:off x="68580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73152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TextBox 19"/>
          <p:cNvSpPr txBox="1"/>
          <p:nvPr/>
        </p:nvSpPr>
        <p:spPr>
          <a:xfrm>
            <a:off x="7402535" y="2787134"/>
            <a:ext cx="312906" cy="369332"/>
          </a:xfrm>
          <a:prstGeom prst="rect">
            <a:avLst/>
          </a:prstGeom>
          <a:noFill/>
        </p:spPr>
        <p:txBody>
          <a:bodyPr wrap="none" rtlCol="0">
            <a:spAutoFit/>
          </a:bodyPr>
          <a:lstStyle/>
          <a:p>
            <a:r>
              <a:rPr lang="en-US"/>
              <a:t>a</a:t>
            </a:r>
          </a:p>
        </p:txBody>
      </p:sp>
      <p:sp>
        <p:nvSpPr>
          <p:cNvPr id="21" name="Oval 20"/>
          <p:cNvSpPr/>
          <p:nvPr/>
        </p:nvSpPr>
        <p:spPr bwMode="auto">
          <a:xfrm>
            <a:off x="7391400" y="28194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a:off x="59436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Oval 22"/>
          <p:cNvSpPr/>
          <p:nvPr/>
        </p:nvSpPr>
        <p:spPr bwMode="auto">
          <a:xfrm>
            <a:off x="64008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6" name="TextBox 5"/>
          <p:cNvSpPr txBox="1"/>
          <p:nvPr/>
        </p:nvSpPr>
        <p:spPr>
          <a:xfrm>
            <a:off x="6934200" y="2676190"/>
            <a:ext cx="304800" cy="369332"/>
          </a:xfrm>
          <a:prstGeom prst="rect">
            <a:avLst/>
          </a:prstGeom>
          <a:noFill/>
        </p:spPr>
        <p:txBody>
          <a:bodyPr wrap="square" rtlCol="0">
            <a:spAutoFit/>
          </a:bodyPr>
          <a:lstStyle/>
          <a:p>
            <a:r>
              <a:rPr lang="en-US"/>
              <a:t>a</a:t>
            </a:r>
          </a:p>
        </p:txBody>
      </p:sp>
    </p:spTree>
    <p:extLst>
      <p:ext uri="{BB962C8B-B14F-4D97-AF65-F5344CB8AC3E}">
        <p14:creationId xmlns:p14="http://schemas.microsoft.com/office/powerpoint/2010/main" val="1160261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Every Regular Language is a Regular Set Using </a:t>
            </a:r>
            <a:r>
              <a:rPr lang="en-US" err="1">
                <a:solidFill>
                  <a:srgbClr val="009900"/>
                </a:solidFill>
                <a:latin typeface="Arial" charset="0"/>
                <a:ea typeface="MS PGothic" charset="0"/>
              </a:rPr>
              <a:t>R</a:t>
            </a:r>
            <a:r>
              <a:rPr lang="en-US" baseline="-25000" err="1">
                <a:solidFill>
                  <a:srgbClr val="009900"/>
                </a:solidFill>
                <a:latin typeface="Arial" charset="0"/>
                <a:ea typeface="MS PGothic" charset="0"/>
              </a:rPr>
              <a:t>ij</a:t>
            </a:r>
            <a:r>
              <a:rPr lang="en-US" baseline="30000" err="1">
                <a:solidFill>
                  <a:srgbClr val="009900"/>
                </a:solidFill>
                <a:latin typeface="Arial" charset="0"/>
                <a:ea typeface="MS PGothic" charset="0"/>
              </a:rPr>
              <a:t>k</a:t>
            </a:r>
            <a:endParaRPr lang="en-US">
              <a:solidFill>
                <a:srgbClr val="009900"/>
              </a:solidFill>
              <a:latin typeface="Arial" charset="0"/>
              <a:ea typeface="MS PGothic" charset="0"/>
            </a:endParaRPr>
          </a:p>
        </p:txBody>
      </p:sp>
      <p:sp>
        <p:nvSpPr>
          <p:cNvPr id="74755" name="Rectangle 3"/>
          <p:cNvSpPr>
            <a:spLocks noGrp="1" noChangeArrowheads="1"/>
          </p:cNvSpPr>
          <p:nvPr>
            <p:ph idx="1"/>
          </p:nvPr>
        </p:nvSpPr>
        <p:spPr/>
        <p:txBody>
          <a:bodyPr/>
          <a:lstStyle/>
          <a:p>
            <a:r>
              <a:rPr lang="en-US" sz="2200" dirty="0">
                <a:latin typeface="Arial" charset="0"/>
                <a:ea typeface="MS PGothic" charset="0"/>
              </a:rPr>
              <a:t>This is a challenge that can be addressed in multiple ways but I like to start with the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approach. Here’s how it works.</a:t>
            </a:r>
          </a:p>
          <a:p>
            <a:r>
              <a:rPr lang="en-US" sz="2200" dirty="0">
                <a:latin typeface="Arial" charset="0"/>
                <a:ea typeface="MS PGothic" charset="0"/>
              </a:rPr>
              <a:t>Let A = (Q,Σ,δ,q</a:t>
            </a:r>
            <a:r>
              <a:rPr lang="en-US" sz="2200" baseline="-25000" dirty="0">
                <a:latin typeface="Arial" charset="0"/>
                <a:ea typeface="MS PGothic" charset="0"/>
              </a:rPr>
              <a:t>1</a:t>
            </a:r>
            <a:r>
              <a:rPr lang="en-US" sz="2200" dirty="0">
                <a:latin typeface="Arial" charset="0"/>
                <a:ea typeface="MS PGothic" charset="0"/>
              </a:rPr>
              <a:t>,F) be a DFA, where Q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is-IS" sz="2200" dirty="0">
                <a:latin typeface="Arial" charset="0"/>
                <a:ea typeface="MS PGothic" charset="0"/>
              </a:rPr>
              <a:t>… , q</a:t>
            </a:r>
            <a:r>
              <a:rPr lang="is-IS" sz="2200" baseline="-25000" dirty="0">
                <a:latin typeface="Arial" charset="0"/>
                <a:ea typeface="MS PGothic" charset="0"/>
              </a:rPr>
              <a:t>n</a:t>
            </a:r>
            <a:r>
              <a:rPr lang="is-IS" sz="2200" dirty="0">
                <a:latin typeface="Arial" charset="0"/>
                <a:ea typeface="MS PGothic" charset="0"/>
              </a:rPr>
              <a:t>}</a:t>
            </a:r>
            <a:endParaRPr lang="en-US" sz="2200" dirty="0">
              <a:latin typeface="Arial" charset="0"/>
              <a:ea typeface="MS PGothic" charset="0"/>
            </a:endParaRPr>
          </a:p>
          <a:p>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{w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,w</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and no intermediate state visited between q</a:t>
            </a:r>
            <a:r>
              <a:rPr lang="en-US" sz="2200" baseline="-25000" dirty="0">
                <a:latin typeface="Arial" charset="0"/>
                <a:ea typeface="MS PGothic" charset="0"/>
              </a:rPr>
              <a:t>i</a:t>
            </a:r>
            <a:r>
              <a:rPr lang="en-US" sz="2200" dirty="0">
                <a:latin typeface="Arial" charset="0"/>
                <a:ea typeface="MS PGothic" charset="0"/>
              </a:rPr>
              <a:t> and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while reading w, has index &gt; k</a:t>
            </a:r>
          </a:p>
          <a:p>
            <a:r>
              <a:rPr lang="en-US" sz="2200" dirty="0">
                <a:latin typeface="Arial" charset="0"/>
                <a:ea typeface="MS PGothic" charset="0"/>
              </a:rPr>
              <a:t>Basis: k=0, R</a:t>
            </a:r>
            <a:r>
              <a:rPr lang="en-US" sz="2200" baseline="-25000" dirty="0">
                <a:latin typeface="Arial" charset="0"/>
                <a:ea typeface="MS PGothic" charset="0"/>
              </a:rPr>
              <a:t>ij</a:t>
            </a:r>
            <a:r>
              <a:rPr lang="en-US" sz="2200" baseline="30000" dirty="0">
                <a:latin typeface="Arial" charset="0"/>
                <a:ea typeface="MS PGothic" charset="0"/>
              </a:rPr>
              <a:t>0</a:t>
            </a:r>
            <a:r>
              <a:rPr lang="en-US" sz="2200" dirty="0">
                <a:latin typeface="Arial" charset="0"/>
                <a:ea typeface="MS PGothic" charset="0"/>
              </a:rPr>
              <a:t> = { a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,a</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 sets are either </a:t>
            </a:r>
            <a:r>
              <a:rPr lang="en-US" sz="2200" dirty="0" err="1">
                <a:latin typeface="Arial" charset="0"/>
                <a:ea typeface="MS PGothic" charset="0"/>
              </a:rPr>
              <a:t>Φ</a:t>
            </a:r>
            <a:r>
              <a:rPr lang="en-US" sz="2200" dirty="0">
                <a:latin typeface="Arial" charset="0"/>
                <a:ea typeface="MS PGothic" charset="0"/>
              </a:rPr>
              <a:t>, </a:t>
            </a:r>
            <a:r>
              <a:rPr lang="en-US" sz="2200" dirty="0" err="1">
                <a:latin typeface="Arial" charset="0"/>
                <a:ea typeface="MS PGothic" charset="0"/>
              </a:rPr>
              <a:t>λ</a:t>
            </a:r>
            <a:r>
              <a:rPr lang="en-US" sz="2200" dirty="0">
                <a:latin typeface="Arial" charset="0"/>
                <a:ea typeface="MS PGothic" charset="0"/>
              </a:rPr>
              <a:t>, or an element of </a:t>
            </a:r>
            <a:r>
              <a:rPr lang="en-US" sz="2200" dirty="0" err="1">
                <a:latin typeface="Arial" charset="0"/>
                <a:ea typeface="MS PGothic" charset="0"/>
              </a:rPr>
              <a:t>Σ</a:t>
            </a:r>
            <a:r>
              <a:rPr lang="en-US" sz="2200" dirty="0">
                <a:latin typeface="Arial" charset="0"/>
                <a:ea typeface="MS PGothic" charset="0"/>
              </a:rPr>
              <a:t> or </a:t>
            </a:r>
            <a:r>
              <a:rPr lang="en-US" sz="2200" dirty="0" err="1">
                <a:latin typeface="Arial" charset="0"/>
                <a:ea typeface="MS PGothic" charset="0"/>
              </a:rPr>
              <a:t>λ</a:t>
            </a:r>
            <a:r>
              <a:rPr lang="en-US" sz="2200" dirty="0">
                <a:latin typeface="Arial" charset="0"/>
                <a:ea typeface="MS PGothic" charset="0"/>
              </a:rPr>
              <a:t> + element of </a:t>
            </a:r>
            <a:r>
              <a:rPr lang="en-US" sz="2200" dirty="0" err="1">
                <a:latin typeface="Arial" charset="0"/>
                <a:ea typeface="MS PGothic" charset="0"/>
              </a:rPr>
              <a:t>Σ</a:t>
            </a:r>
            <a:r>
              <a:rPr lang="en-US" sz="2200" dirty="0">
                <a:latin typeface="Arial" charset="0"/>
                <a:ea typeface="MS PGothic" charset="0"/>
              </a:rPr>
              <a:t>, and so are regular sets</a:t>
            </a:r>
          </a:p>
          <a:p>
            <a:r>
              <a:rPr lang="en-US" sz="2200" dirty="0">
                <a:latin typeface="Arial" charset="0"/>
                <a:ea typeface="MS PGothic" charset="0"/>
              </a:rPr>
              <a:t>Inductive hypothesis: Assume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m</a:t>
            </a:r>
            <a:r>
              <a:rPr lang="en-US" sz="2200" baseline="30000" dirty="0">
                <a:latin typeface="Arial" charset="0"/>
                <a:ea typeface="MS PGothic" charset="0"/>
              </a:rPr>
              <a:t> </a:t>
            </a:r>
            <a:r>
              <a:rPr lang="en-US" sz="2200" dirty="0">
                <a:latin typeface="Arial" charset="0"/>
                <a:ea typeface="MS PGothic" charset="0"/>
              </a:rPr>
              <a:t>are regular sets for </a:t>
            </a:r>
            <a:br>
              <a:rPr lang="en-US" sz="2200" dirty="0">
                <a:latin typeface="Arial" charset="0"/>
                <a:ea typeface="MS PGothic" charset="0"/>
              </a:rPr>
            </a:br>
            <a:r>
              <a:rPr lang="en-US" sz="2200" dirty="0">
                <a:latin typeface="Arial" charset="0"/>
                <a:ea typeface="MS PGothic" charset="0"/>
              </a:rPr>
              <a:t>0 ≤ m ≤ k</a:t>
            </a:r>
          </a:p>
          <a:p>
            <a:r>
              <a:rPr lang="en-US" sz="2200" dirty="0">
                <a:latin typeface="Arial" charset="0"/>
                <a:ea typeface="MS PGothic" charset="0"/>
              </a:rPr>
              <a:t>Inductive step: k+1, R</a:t>
            </a:r>
            <a:r>
              <a:rPr lang="en-US" sz="2200" baseline="-25000" dirty="0">
                <a:latin typeface="Arial" charset="0"/>
                <a:ea typeface="MS PGothic" charset="0"/>
              </a:rPr>
              <a:t>ij</a:t>
            </a:r>
            <a:r>
              <a:rPr lang="en-US" sz="2200" baseline="30000" dirty="0">
                <a:latin typeface="Arial" charset="0"/>
                <a:ea typeface="MS PGothic" charset="0"/>
              </a:rPr>
              <a:t>k+1</a:t>
            </a:r>
            <a:r>
              <a:rPr lang="en-US" sz="2200" dirty="0">
                <a:latin typeface="Arial" charset="0"/>
                <a:ea typeface="MS PGothic" charset="0"/>
              </a:rPr>
              <a:t> =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R</a:t>
            </a:r>
            <a:r>
              <a:rPr lang="en-US" sz="2200" baseline="-25000" dirty="0">
                <a:latin typeface="Arial" charset="0"/>
                <a:ea typeface="MS PGothic" charset="0"/>
              </a:rPr>
              <a:t>ik+1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k+1j</a:t>
            </a:r>
            <a:r>
              <a:rPr lang="en-US" sz="2200" baseline="30000" dirty="0">
                <a:latin typeface="Arial" charset="0"/>
                <a:ea typeface="MS PGothic" charset="0"/>
              </a:rPr>
              <a:t>k</a:t>
            </a:r>
            <a:r>
              <a:rPr lang="en-US" sz="2200" dirty="0">
                <a:latin typeface="Arial" charset="0"/>
                <a:ea typeface="MS PGothic" charset="0"/>
              </a:rPr>
              <a:t>)</a:t>
            </a:r>
          </a:p>
          <a:p>
            <a:r>
              <a:rPr lang="en-US" sz="2200" i="1" dirty="0">
                <a:latin typeface="Arial" charset="0"/>
                <a:ea typeface="MS PGothic" charset="0"/>
              </a:rPr>
              <a:t>L</a:t>
            </a:r>
            <a:r>
              <a:rPr lang="en-US" sz="2200" dirty="0">
                <a:latin typeface="Arial" charset="0"/>
                <a:ea typeface="MS PGothic" charset="0"/>
              </a:rPr>
              <a:t>(A) = +</a:t>
            </a:r>
            <a:r>
              <a:rPr lang="en-US" sz="2200" baseline="-25000" dirty="0" err="1">
                <a:latin typeface="Arial" charset="0"/>
                <a:ea typeface="MS PGothic" charset="0"/>
              </a:rPr>
              <a:t>f∈F</a:t>
            </a:r>
            <a:r>
              <a:rPr lang="en-US" sz="2200" dirty="0">
                <a:latin typeface="Arial" charset="0"/>
                <a:ea typeface="MS PGothic" charset="0"/>
              </a:rPr>
              <a:t> R</a:t>
            </a:r>
            <a:r>
              <a:rPr lang="en-US" sz="2200" baseline="-25000" dirty="0">
                <a:latin typeface="Arial" charset="0"/>
                <a:ea typeface="MS PGothic" charset="0"/>
              </a:rPr>
              <a:t>1f</a:t>
            </a:r>
            <a:r>
              <a:rPr lang="en-US" sz="2200" baseline="30000" dirty="0">
                <a:latin typeface="Arial" charset="0"/>
                <a:ea typeface="MS PGothic" charset="0"/>
              </a:rPr>
              <a:t>n</a:t>
            </a:r>
            <a:r>
              <a:rPr lang="en-US" sz="2200" dirty="0">
                <a:latin typeface="Arial" charset="0"/>
                <a:ea typeface="MS PGothic" charset="0"/>
              </a:rPr>
              <a:t> </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833FE02-0EA2-BB4E-AEF4-AD6C75ED7365}" type="datetime1">
              <a:rPr lang="en-US" smtClean="0"/>
              <a:t>11/27/18</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87</a:t>
            </a:fld>
            <a:endParaRPr lang="en-US"/>
          </a:p>
        </p:txBody>
      </p:sp>
    </p:spTree>
    <p:extLst>
      <p:ext uri="{BB962C8B-B14F-4D97-AF65-F5344CB8AC3E}">
        <p14:creationId xmlns:p14="http://schemas.microsoft.com/office/powerpoint/2010/main" val="18659077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atin typeface="Arial" charset="0"/>
                <a:ea typeface="MS PGothic" charset="0"/>
              </a:rPr>
              <a:t>Convert to RE</a:t>
            </a:r>
          </a:p>
        </p:txBody>
      </p:sp>
      <p:sp>
        <p:nvSpPr>
          <p:cNvPr id="829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1B02D3-043A-B441-AB36-5B3EA0E81D76}" type="datetime1">
              <a:rPr lang="en-US" smtClean="0"/>
              <a:t>11/27/18</a:t>
            </a:fld>
            <a:endParaRPr lang="en-US"/>
          </a:p>
        </p:txBody>
      </p:sp>
      <p:sp>
        <p:nvSpPr>
          <p:cNvPr id="829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C9EE600-3451-A348-B467-43163F7B0DC9}" type="slidenum">
              <a:rPr lang="en-US"/>
              <a:pPr/>
              <a:t>88</a:t>
            </a:fld>
            <a:endParaRPr lang="en-US"/>
          </a:p>
        </p:txBody>
      </p:sp>
      <p:grpSp>
        <p:nvGrpSpPr>
          <p:cNvPr id="82950" name="Group 55"/>
          <p:cNvGrpSpPr>
            <a:grpSpLocks/>
          </p:cNvGrpSpPr>
          <p:nvPr/>
        </p:nvGrpSpPr>
        <p:grpSpPr bwMode="auto">
          <a:xfrm>
            <a:off x="609600" y="2514600"/>
            <a:ext cx="7772400" cy="2198688"/>
            <a:chOff x="609600" y="2514600"/>
            <a:chExt cx="7772400" cy="2198132"/>
          </a:xfrm>
        </p:grpSpPr>
        <p:sp>
          <p:nvSpPr>
            <p:cNvPr id="82951"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2"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3"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4"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2955"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2956"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2957"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2958" name="Straight Arrow Connector 15"/>
            <p:cNvCxnSpPr>
              <a:cxnSpLocks noChangeShapeType="1"/>
              <a:endCxn id="82951"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9" name="Curved Connector 20"/>
            <p:cNvCxnSpPr>
              <a:cxnSpLocks noChangeShapeType="1"/>
              <a:stCxn id="82951" idx="5"/>
              <a:endCxn id="82952"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0" name="Curved Connector 23"/>
            <p:cNvCxnSpPr>
              <a:cxnSpLocks noChangeShapeType="1"/>
              <a:stCxn id="82952" idx="1"/>
              <a:endCxn id="82951"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1" name="Curved Connector 29"/>
            <p:cNvCxnSpPr>
              <a:cxnSpLocks noChangeShapeType="1"/>
              <a:stCxn id="82952" idx="5"/>
              <a:endCxn id="82953"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2" name="Curved Connector 31"/>
            <p:cNvCxnSpPr>
              <a:cxnSpLocks noChangeShapeType="1"/>
              <a:stCxn id="82953" idx="1"/>
              <a:endCxn id="82952"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3" name="Shape 45"/>
            <p:cNvCxnSpPr>
              <a:cxnSpLocks noChangeShapeType="1"/>
              <a:stCxn id="82953" idx="0"/>
              <a:endCxn id="82953"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4"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65"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66"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7"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8"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2969"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70"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Tree>
    <p:extLst>
      <p:ext uri="{BB962C8B-B14F-4D97-AF65-F5344CB8AC3E}">
        <p14:creationId xmlns:p14="http://schemas.microsoft.com/office/powerpoint/2010/main" val="1633791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Title 6"/>
          <p:cNvGrpSpPr>
            <a:grpSpLocks noGrp="1"/>
          </p:cNvGrpSpPr>
          <p:nvPr/>
        </p:nvGrpSpPr>
        <p:grpSpPr bwMode="auto">
          <a:xfrm>
            <a:off x="457200" y="152400"/>
            <a:ext cx="8229600" cy="1265238"/>
            <a:chOff x="609600" y="2279521"/>
            <a:chExt cx="7772400" cy="2433211"/>
          </a:xfrm>
        </p:grpSpPr>
        <p:sp>
          <p:nvSpPr>
            <p:cNvPr id="83975" name="Oval 7"/>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6"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7"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8"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3979"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3980"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3981"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3982" name="Straight Arrow Connector 14"/>
            <p:cNvCxnSpPr>
              <a:cxnSpLocks noChangeShapeType="1"/>
              <a:endCxn id="83975"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3" name="Curved Connector 15"/>
            <p:cNvCxnSpPr>
              <a:cxnSpLocks noChangeShapeType="1"/>
              <a:stCxn id="83975" idx="5"/>
              <a:endCxn id="83976"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4" name="Curved Connector 16"/>
            <p:cNvCxnSpPr>
              <a:cxnSpLocks noChangeShapeType="1"/>
              <a:stCxn id="83976" idx="1"/>
              <a:endCxn id="83975"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5" name="Curved Connector 17"/>
            <p:cNvCxnSpPr>
              <a:cxnSpLocks noChangeShapeType="1"/>
              <a:stCxn id="83976" idx="5"/>
              <a:endCxn id="83977"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6" name="Curved Connector 18"/>
            <p:cNvCxnSpPr>
              <a:cxnSpLocks noChangeShapeType="1"/>
              <a:stCxn id="83977" idx="1"/>
              <a:endCxn id="83976"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7" name="Shape 19"/>
            <p:cNvCxnSpPr>
              <a:cxnSpLocks noChangeShapeType="1"/>
              <a:stCxn id="83977" idx="0"/>
              <a:endCxn id="83977"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8" name="Shape 20"/>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89" name="TextBox 21"/>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0" name="TextBox 22"/>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1" name="TextBox 23"/>
            <p:cNvSpPr txBox="1">
              <a:spLocks noChangeArrowheads="1"/>
            </p:cNvSpPr>
            <p:nvPr/>
          </p:nvSpPr>
          <p:spPr bwMode="auto">
            <a:xfrm>
              <a:off x="60960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2" name="TextBox 24"/>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3993" name="TextBox 25"/>
            <p:cNvSpPr txBox="1">
              <a:spLocks noChangeArrowheads="1"/>
            </p:cNvSpPr>
            <p:nvPr/>
          </p:nvSpPr>
          <p:spPr bwMode="auto">
            <a:xfrm>
              <a:off x="28956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4" name="TextBox 26"/>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3971" name="Content Placeholder 2"/>
          <p:cNvSpPr>
            <a:spLocks noGrp="1"/>
          </p:cNvSpPr>
          <p:nvPr>
            <p:ph idx="1"/>
          </p:nvPr>
        </p:nvSpPr>
        <p:spPr/>
        <p:txBody>
          <a:bodyPr/>
          <a:lstStyle/>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0</a:t>
            </a:r>
            <a:r>
              <a:rPr lang="en-US" sz="1800" dirty="0">
                <a:latin typeface="Arial" charset="0"/>
                <a:ea typeface="MS PGothic" charset="0"/>
              </a:rPr>
              <a:t>		 	R</a:t>
            </a:r>
            <a:r>
              <a:rPr lang="en-US" sz="1800" baseline="-25000" dirty="0">
                <a:latin typeface="Arial" charset="0"/>
                <a:ea typeface="MS PGothic" charset="0"/>
              </a:rPr>
              <a:t>13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21</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22</a:t>
            </a:r>
            <a:r>
              <a:rPr lang="en-US" sz="1800" baseline="30000" dirty="0">
                <a:solidFill>
                  <a:srgbClr val="FF0000"/>
                </a:solidFill>
                <a:latin typeface="Arial" charset="0"/>
                <a:ea typeface="MS PGothic" charset="0"/>
              </a:rPr>
              <a:t>0</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 + </a:t>
            </a:r>
            <a:r>
              <a:rPr lang="en-US" sz="1800" dirty="0">
                <a:solidFill>
                  <a:srgbClr val="FF0000"/>
                </a:solidFill>
                <a:latin typeface="Arial" charset="0"/>
                <a:ea typeface="MS PGothic" charset="0"/>
              </a:rPr>
              <a:t>1</a:t>
            </a:r>
            <a:r>
              <a:rPr lang="en-US" sz="1800" dirty="0">
                <a:latin typeface="Arial" charset="0"/>
                <a:ea typeface="MS PGothic" charset="0"/>
              </a:rPr>
              <a:t>		R</a:t>
            </a:r>
            <a:r>
              <a:rPr lang="en-US" sz="1800" baseline="-25000" dirty="0">
                <a:latin typeface="Arial" charset="0"/>
                <a:ea typeface="MS PGothic" charset="0"/>
              </a:rPr>
              <a:t>23</a:t>
            </a:r>
            <a:r>
              <a:rPr lang="en-US" sz="1800" baseline="30000" dirty="0">
                <a:latin typeface="Arial" charset="0"/>
                <a:ea typeface="MS PGothic" charset="0"/>
              </a:rPr>
              <a:t>0</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0</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13</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a:t>
            </a:r>
            <a:endParaRPr lang="en-US" sz="1800" dirty="0">
              <a:solidFill>
                <a:srgbClr val="FF0000"/>
              </a:solidFill>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1</a:t>
            </a:r>
            <a:r>
              <a:rPr lang="en-US" sz="1800" dirty="0">
                <a:latin typeface="Arial" charset="0"/>
                <a:ea typeface="MS PGothic" charset="0"/>
              </a:rPr>
              <a:t>= 0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22</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 + </a:t>
            </a:r>
            <a:r>
              <a:rPr lang="en-US" sz="1800" dirty="0">
                <a:solidFill>
                  <a:srgbClr val="FF0000"/>
                </a:solidFill>
                <a:latin typeface="Arial" charset="0"/>
                <a:ea typeface="MS PGothic" charset="0"/>
              </a:rPr>
              <a:t>1 + 00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23</a:t>
            </a:r>
            <a:r>
              <a:rPr lang="en-US" sz="1800" baseline="30000" dirty="0">
                <a:solidFill>
                  <a:srgbClr val="FF0000"/>
                </a:solidFill>
                <a:latin typeface="Arial" charset="0"/>
                <a:ea typeface="MS PGothic" charset="0"/>
              </a:rPr>
              <a:t>1</a:t>
            </a:r>
            <a:r>
              <a:rPr lang="en-US" sz="1800" dirty="0">
                <a:solidFill>
                  <a:srgbClr val="FF0000"/>
                </a:solidFill>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1</a:t>
            </a:r>
            <a:r>
              <a:rPr lang="en-US" sz="1800" dirty="0">
                <a:latin typeface="Arial" charset="0"/>
                <a:ea typeface="MS PGothic" charset="0"/>
              </a:rPr>
              <a:t> =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1</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2</a:t>
            </a:r>
            <a:r>
              <a:rPr lang="en-US" sz="1800" dirty="0">
                <a:latin typeface="Arial" charset="0"/>
                <a:ea typeface="MS PGothic" charset="0"/>
              </a:rPr>
              <a:t>= </a:t>
            </a:r>
            <a:r>
              <a:rPr lang="en-US" sz="1800" dirty="0">
                <a:latin typeface="Arial" charset="0"/>
                <a:ea typeface="MS PGothic" charset="0"/>
                <a:sym typeface="Symbol" charset="0"/>
              </a:rPr>
              <a:t> + 0(1+00)*0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12</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a:t>
            </a:r>
            <a:r>
              <a:rPr lang="en-US" sz="1800" dirty="0">
                <a:solidFill>
                  <a:srgbClr val="FF0000"/>
                </a:solidFill>
                <a:latin typeface="Arial" charset="0"/>
                <a:ea typeface="MS PGothic" charset="0"/>
                <a:sym typeface="Symbol" charset="0"/>
              </a:rPr>
              <a:t> 0(1+00)*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13</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0(1+00)*(0+1)</a:t>
            </a: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2</a:t>
            </a:r>
            <a:r>
              <a:rPr lang="en-US" sz="1800" dirty="0">
                <a:latin typeface="Arial" charset="0"/>
                <a:ea typeface="MS PGothic" charset="0"/>
              </a:rPr>
              <a:t>=	 (1+00)*0	R</a:t>
            </a:r>
            <a:r>
              <a:rPr lang="en-US" sz="1800" baseline="-25000" dirty="0">
                <a:latin typeface="Arial" charset="0"/>
                <a:ea typeface="MS PGothic" charset="0"/>
              </a:rPr>
              <a:t>22</a:t>
            </a:r>
            <a:r>
              <a:rPr lang="en-US" sz="1800" baseline="30000" dirty="0">
                <a:latin typeface="Arial" charset="0"/>
                <a:ea typeface="MS PGothic" charset="0"/>
              </a:rPr>
              <a:t>2</a:t>
            </a:r>
            <a:r>
              <a:rPr lang="en-US" sz="1800" dirty="0">
                <a:latin typeface="Arial" charset="0"/>
                <a:ea typeface="MS PGothic" charset="0"/>
              </a:rPr>
              <a:t>= (1+00)*		R</a:t>
            </a:r>
            <a:r>
              <a:rPr lang="en-US" sz="1800" baseline="-25000" dirty="0">
                <a:latin typeface="Arial" charset="0"/>
                <a:ea typeface="MS PGothic" charset="0"/>
              </a:rPr>
              <a:t>23</a:t>
            </a:r>
            <a:r>
              <a:rPr lang="en-US" sz="1800" baseline="30000" dirty="0">
                <a:latin typeface="Arial" charset="0"/>
                <a:ea typeface="MS PGothic" charset="0"/>
              </a:rPr>
              <a:t>2</a:t>
            </a:r>
            <a:r>
              <a:rPr lang="en-US" sz="1800" dirty="0">
                <a:latin typeface="Arial" charset="0"/>
                <a:ea typeface="MS PGothic" charset="0"/>
              </a:rPr>
              <a:t>= (1+00)*(0+1)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2</a:t>
            </a:r>
            <a:r>
              <a:rPr lang="en-US" sz="1800" dirty="0">
                <a:latin typeface="Arial" charset="0"/>
                <a:ea typeface="MS PGothic" charset="0"/>
              </a:rPr>
              <a:t>=	 1(1+00)*0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32</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1(1+00)*</a:t>
            </a:r>
            <a:r>
              <a:rPr lang="en-US" sz="1800" dirty="0">
                <a:latin typeface="Arial" charset="0"/>
                <a:ea typeface="MS PGothic" charset="0"/>
              </a:rPr>
              <a:t>		</a:t>
            </a:r>
            <a:r>
              <a:rPr lang="en-US" sz="1800" dirty="0">
                <a:solidFill>
                  <a:srgbClr val="FF0000"/>
                </a:solidFill>
                <a:latin typeface="Arial" charset="0"/>
                <a:ea typeface="MS PGothic" charset="0"/>
              </a:rPr>
              <a:t>R</a:t>
            </a:r>
            <a:r>
              <a:rPr lang="en-US" sz="1800" baseline="-25000" dirty="0">
                <a:solidFill>
                  <a:srgbClr val="FF0000"/>
                </a:solidFill>
                <a:latin typeface="Arial" charset="0"/>
                <a:ea typeface="MS PGothic" charset="0"/>
              </a:rPr>
              <a:t>33</a:t>
            </a:r>
            <a:r>
              <a:rPr lang="en-US" sz="1800" baseline="30000" dirty="0">
                <a:solidFill>
                  <a:srgbClr val="FF0000"/>
                </a:solidFill>
                <a:latin typeface="Arial" charset="0"/>
                <a:ea typeface="MS PGothic" charset="0"/>
              </a:rPr>
              <a:t>2</a:t>
            </a:r>
            <a:r>
              <a:rPr lang="en-US" sz="1800" dirty="0">
                <a:solidFill>
                  <a:srgbClr val="FF0000"/>
                </a:solidFill>
                <a:latin typeface="Arial" charset="0"/>
                <a:ea typeface="MS PGothic" charset="0"/>
              </a:rPr>
              <a:t>= </a:t>
            </a:r>
            <a:r>
              <a:rPr lang="en-US" sz="1800" dirty="0">
                <a:solidFill>
                  <a:srgbClr val="FF0000"/>
                </a:solidFill>
                <a:latin typeface="Arial" charset="0"/>
                <a:ea typeface="MS PGothic" charset="0"/>
                <a:sym typeface="Symbol" charset="0"/>
              </a:rPr>
              <a:t>+1+1(1+00)*(0+1)</a:t>
            </a:r>
            <a:endParaRPr lang="en-US" sz="1800" dirty="0">
              <a:solidFill>
                <a:srgbClr val="FF0000"/>
              </a:solidFill>
              <a:latin typeface="Arial" charset="0"/>
              <a:ea typeface="MS PGothic" charset="0"/>
            </a:endParaRPr>
          </a:p>
          <a:p>
            <a:r>
              <a:rPr lang="en-US" sz="2000" dirty="0">
                <a:latin typeface="Arial" charset="0"/>
                <a:ea typeface="MS PGothic" charset="0"/>
              </a:rPr>
              <a:t>L = R</a:t>
            </a:r>
            <a:r>
              <a:rPr lang="en-US" sz="2000" baseline="-25000" dirty="0">
                <a:latin typeface="Arial" charset="0"/>
                <a:ea typeface="MS PGothic" charset="0"/>
              </a:rPr>
              <a:t>12</a:t>
            </a:r>
            <a:r>
              <a:rPr lang="en-US" sz="2000" baseline="30000" dirty="0">
                <a:latin typeface="Arial" charset="0"/>
                <a:ea typeface="MS PGothic" charset="0"/>
              </a:rPr>
              <a:t>3</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sym typeface="Symbol" charset="0"/>
              </a:rPr>
              <a:t>0(1+00)* +</a:t>
            </a:r>
            <a:r>
              <a:rPr lang="en-US" sz="2000" dirty="0">
                <a:latin typeface="Arial" charset="0"/>
                <a:ea typeface="MS PGothic" charset="0"/>
              </a:rPr>
              <a:t> 0(1+00)*(0+1) (</a:t>
            </a:r>
            <a:r>
              <a:rPr lang="en-US" sz="2000" dirty="0">
                <a:latin typeface="Arial" charset="0"/>
                <a:ea typeface="MS PGothic" charset="0"/>
                <a:sym typeface="Symbol" charset="0"/>
              </a:rPr>
              <a:t>1+1(1+00)*(0+1))*</a:t>
            </a:r>
            <a:r>
              <a:rPr lang="en-US" sz="2000" dirty="0">
                <a:latin typeface="Arial" charset="0"/>
                <a:ea typeface="MS PGothic" charset="0"/>
              </a:rPr>
              <a:t> 1(1+00)*		</a:t>
            </a:r>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C98753A-BBD0-D940-8E5A-BFD78EE565A8}" type="datetime1">
              <a:rPr lang="en-US" smtClean="0"/>
              <a:t>11/27/18</a:t>
            </a:fld>
            <a:endParaRPr lang="en-US"/>
          </a:p>
        </p:txBody>
      </p:sp>
      <p:sp>
        <p:nvSpPr>
          <p:cNvPr id="83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39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7AC1A-CA5B-2045-B543-D27828F933B3}" type="slidenum">
              <a:rPr lang="en-US"/>
              <a:pPr/>
              <a:t>89</a:t>
            </a:fld>
            <a:endParaRPr lang="en-US"/>
          </a:p>
        </p:txBody>
      </p:sp>
    </p:spTree>
    <p:extLst>
      <p:ext uri="{BB962C8B-B14F-4D97-AF65-F5344CB8AC3E}">
        <p14:creationId xmlns:p14="http://schemas.microsoft.com/office/powerpoint/2010/main" val="139786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39DCC1-0EDE-7B4F-A8B7-D8B4BE39D4FA}" type="datetime1">
              <a:rPr lang="en-US" smtClean="0"/>
              <a:t>11/27/18</a:t>
            </a:fld>
            <a:endParaRPr lang="en-US"/>
          </a:p>
        </p:txBody>
      </p:sp>
      <p:sp>
        <p:nvSpPr>
          <p:cNvPr id="102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78C926-8368-4643-BBE2-56B89F61A762}" type="slidenum">
              <a:rPr lang="en-US"/>
              <a:pPr/>
              <a:t>9</a:t>
            </a:fld>
            <a:endParaRPr lang="en-US"/>
          </a:p>
        </p:txBody>
      </p:sp>
      <p:sp>
        <p:nvSpPr>
          <p:cNvPr id="10245" name="Rectangle 2"/>
          <p:cNvSpPr>
            <a:spLocks noGrp="1" noChangeArrowheads="1"/>
          </p:cNvSpPr>
          <p:nvPr>
            <p:ph type="title" idx="4294967295"/>
          </p:nvPr>
        </p:nvSpPr>
        <p:spPr/>
        <p:txBody>
          <a:bodyPr/>
          <a:lstStyle/>
          <a:p>
            <a:pPr eaLnBrk="1" hangingPunct="1"/>
            <a:r>
              <a:rPr lang="en-US">
                <a:latin typeface="Arial" charset="0"/>
                <a:ea typeface="MS PGothic" charset="0"/>
              </a:rPr>
              <a:t>Exam Grading</a:t>
            </a:r>
          </a:p>
        </p:txBody>
      </p:sp>
      <p:sp>
        <p:nvSpPr>
          <p:cNvPr id="10246" name="Rectangle 3"/>
          <p:cNvSpPr>
            <a:spLocks noGrp="1" noChangeArrowheads="1"/>
          </p:cNvSpPr>
          <p:nvPr>
            <p:ph type="body" idx="4294967295"/>
          </p:nvPr>
        </p:nvSpPr>
        <p:spPr/>
        <p:txBody>
          <a:bodyPr/>
          <a:lstStyle/>
          <a:p>
            <a:pPr eaLnBrk="1" hangingPunct="1"/>
            <a:endParaRPr lang="en-US" sz="2400">
              <a:latin typeface="Arial" charset="0"/>
              <a:ea typeface="MS PGothic" charset="0"/>
            </a:endParaRPr>
          </a:p>
          <a:p>
            <a:pPr eaLnBrk="1" hangingPunct="1"/>
            <a:r>
              <a:rPr lang="en-US" sz="2400">
                <a:latin typeface="Arial" charset="0"/>
                <a:ea typeface="MS PGothic" charset="0"/>
              </a:rPr>
              <a:t>Overall exam grade involves combining the two midterms, weighing the better of these two higher than the weaker, and then combining that aggregate score with the final where the weight of either the better of the aggregate midterm or the final gets increased by 50.</a:t>
            </a:r>
          </a:p>
          <a:p>
            <a:pPr eaLnBrk="1" hangingPunct="1"/>
            <a:r>
              <a:rPr lang="en-US" sz="2400">
                <a:latin typeface="Arial" charset="0"/>
                <a:ea typeface="MS PGothic" charset="0"/>
              </a:rPr>
              <a:t>If you do the numbers you will see that It is necessary to have at least an A- average on the combined exams to get an A for the course.</a:t>
            </a:r>
          </a:p>
        </p:txBody>
      </p:sp>
      <p:sp>
        <p:nvSpPr>
          <p:cNvPr id="102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7FB91DC-E7ED-9142-BF10-26751B56A176}" type="slidenum">
              <a:rPr lang="en-US" sz="1400"/>
              <a:pPr algn="r" eaLnBrk="1" hangingPunct="1"/>
              <a:t>9</a:t>
            </a:fld>
            <a:endParaRPr 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Concept</a:t>
            </a:r>
          </a:p>
        </p:txBody>
      </p:sp>
      <p:sp>
        <p:nvSpPr>
          <p:cNvPr id="3" name="Content Placeholder 2"/>
          <p:cNvSpPr>
            <a:spLocks noGrp="1"/>
          </p:cNvSpPr>
          <p:nvPr>
            <p:ph idx="1"/>
          </p:nvPr>
        </p:nvSpPr>
        <p:spPr/>
        <p:txBody>
          <a:bodyPr/>
          <a:lstStyle/>
          <a:p>
            <a:r>
              <a:rPr lang="en-US" sz="2000"/>
              <a:t>This is similar to generalized automata approach but with fewer arcs than text. It actually gets some of its motivation from </a:t>
            </a:r>
            <a:r>
              <a:rPr lang="en-US" sz="2000" err="1">
                <a:latin typeface="Arial" charset="0"/>
                <a:ea typeface="MS PGothic" charset="0"/>
              </a:rPr>
              <a:t>R</a:t>
            </a:r>
            <a:r>
              <a:rPr lang="en-US" sz="2000" baseline="-25000" err="1">
                <a:latin typeface="Arial" charset="0"/>
                <a:ea typeface="MS PGothic" charset="0"/>
              </a:rPr>
              <a:t>ij</a:t>
            </a:r>
            <a:r>
              <a:rPr lang="en-US" sz="2000" baseline="30000" err="1">
                <a:latin typeface="Arial" charset="0"/>
                <a:ea typeface="MS PGothic" charset="0"/>
              </a:rPr>
              <a:t>k</a:t>
            </a:r>
            <a:r>
              <a:rPr lang="en-US" sz="2000">
                <a:latin typeface="Arial" charset="0"/>
                <a:ea typeface="MS PGothic" charset="0"/>
              </a:rPr>
              <a:t> approach as well</a:t>
            </a:r>
            <a:endParaRPr lang="en-US" sz="2000"/>
          </a:p>
          <a:p>
            <a:r>
              <a:rPr lang="en-US" sz="2000"/>
              <a:t>Add a new start state and add a </a:t>
            </a:r>
            <a:r>
              <a:rPr lang="en-US" sz="2000">
                <a:latin typeface="Symbol" charset="2"/>
                <a:ea typeface="Symbol" charset="2"/>
                <a:cs typeface="Symbol" charset="2"/>
              </a:rPr>
              <a:t>l</a:t>
            </a:r>
            <a:r>
              <a:rPr lang="en-US" sz="2000"/>
              <a:t>–transition to existing start state</a:t>
            </a:r>
          </a:p>
          <a:p>
            <a:r>
              <a:rPr lang="en-US" sz="2000"/>
              <a:t>Add a new final state </a:t>
            </a:r>
            <a:r>
              <a:rPr lang="en-US" sz="2000" err="1"/>
              <a:t>q</a:t>
            </a:r>
            <a:r>
              <a:rPr lang="en-US" sz="2000" baseline="-25000" err="1"/>
              <a:t>f</a:t>
            </a:r>
            <a:r>
              <a:rPr lang="en-US" sz="2000"/>
              <a:t> and insert </a:t>
            </a:r>
            <a:r>
              <a:rPr lang="en-US" sz="2000">
                <a:latin typeface="Symbol" charset="2"/>
                <a:ea typeface="Symbol" charset="2"/>
                <a:cs typeface="Symbol" charset="2"/>
              </a:rPr>
              <a:t>l</a:t>
            </a:r>
            <a:r>
              <a:rPr lang="en-US" sz="2000"/>
              <a:t>–transitions from all existing final states to the new one; make the old final states non-final</a:t>
            </a:r>
          </a:p>
          <a:p>
            <a:r>
              <a:rPr lang="en-US" sz="2000"/>
              <a:t>Leaving the start and final states, successively pick states to remove</a:t>
            </a:r>
          </a:p>
          <a:p>
            <a:r>
              <a:rPr lang="en-US" sz="2000"/>
              <a:t>For each state to be removed, change the arcs of every pair of externally entering and exiting arcs to reflect the regular expression that describes all strings that could result is such a double transition; be sure to account for loops in the state being removed. Also, or (+) together expressions that have the same start and end nodes</a:t>
            </a:r>
          </a:p>
          <a:p>
            <a:r>
              <a:rPr lang="en-US" sz="2000"/>
              <a:t>When have just start and final, the regular expression that leads from start to final describes the associated regular set</a:t>
            </a:r>
          </a:p>
        </p:txBody>
      </p:sp>
      <p:sp>
        <p:nvSpPr>
          <p:cNvPr id="4" name="Date Placeholder 3"/>
          <p:cNvSpPr>
            <a:spLocks noGrp="1"/>
          </p:cNvSpPr>
          <p:nvPr>
            <p:ph type="dt" sz="half" idx="10"/>
          </p:nvPr>
        </p:nvSpPr>
        <p:spPr/>
        <p:txBody>
          <a:bodyPr/>
          <a:lstStyle/>
          <a:p>
            <a:fld id="{AD94D692-D899-3C44-B416-91B127E3F73A}"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90</a:t>
            </a:fld>
            <a:endParaRPr lang="en-US"/>
          </a:p>
        </p:txBody>
      </p:sp>
    </p:spTree>
    <p:extLst>
      <p:ext uri="{BB962C8B-B14F-4D97-AF65-F5344CB8AC3E}">
        <p14:creationId xmlns:p14="http://schemas.microsoft.com/office/powerpoint/2010/main" val="8262540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Details</a:t>
            </a:r>
          </a:p>
        </p:txBody>
      </p:sp>
      <p:sp>
        <p:nvSpPr>
          <p:cNvPr id="3" name="Content Placeholder 2"/>
          <p:cNvSpPr>
            <a:spLocks noGrp="1"/>
          </p:cNvSpPr>
          <p:nvPr>
            <p:ph idx="1"/>
          </p:nvPr>
        </p:nvSpPr>
        <p:spPr/>
        <p:txBody>
          <a:bodyPr/>
          <a:lstStyle/>
          <a:p>
            <a:r>
              <a:rPr lang="en-US" sz="1800"/>
              <a:t>Let B be the node to be removed</a:t>
            </a:r>
          </a:p>
          <a:p>
            <a:r>
              <a:rPr lang="en-US" sz="1800"/>
              <a:t>Let e1 be the regular expression on the arc from some node A to some node B (A≠B); e2 be the expression from B back to B (or </a:t>
            </a:r>
            <a:r>
              <a:rPr lang="en-US" sz="1800">
                <a:latin typeface="Arial" charset="0"/>
                <a:ea typeface="MS PGothic" charset="0"/>
                <a:sym typeface="Symbol" charset="0"/>
              </a:rPr>
              <a:t> if there is no recursive arc)</a:t>
            </a:r>
            <a:r>
              <a:rPr lang="en-US" sz="1800"/>
              <a:t>; e3 be the expression on the arc from B to some other node C (C ≠B but C could be A); e4 be the expression from A to C</a:t>
            </a:r>
          </a:p>
          <a:p>
            <a:r>
              <a:rPr lang="en-US" sz="1800"/>
              <a:t>Erase the existing arcs from A to B and A to C, adding a new arc from A to C labelled with the expression</a:t>
            </a:r>
            <a:br>
              <a:rPr lang="en-US" sz="1800"/>
            </a:br>
            <a:r>
              <a:rPr lang="en-US" sz="1800"/>
              <a:t>e4 + e1 e2* e3</a:t>
            </a:r>
          </a:p>
          <a:p>
            <a:r>
              <a:rPr lang="en-US" sz="1800"/>
              <a:t>Do this for all nodes that have edges to B until B has no more entering edges; at this point remove B and any edges it has to other nodes and itself</a:t>
            </a:r>
          </a:p>
          <a:p>
            <a:r>
              <a:rPr lang="en-US" sz="1800"/>
              <a:t>Iterate until all but the start and final nodes remain</a:t>
            </a:r>
          </a:p>
          <a:p>
            <a:r>
              <a:rPr lang="en-US" sz="1800"/>
              <a:t>The expression from start to final describes regular set that is equivalent to regular language accepted by original automaton</a:t>
            </a:r>
          </a:p>
          <a:p>
            <a:r>
              <a:rPr lang="en-US" sz="1800"/>
              <a:t>Note: Your choices of the order of removal make a big difference in how hard or easy this is</a:t>
            </a:r>
          </a:p>
        </p:txBody>
      </p:sp>
      <p:sp>
        <p:nvSpPr>
          <p:cNvPr id="4" name="Date Placeholder 3"/>
          <p:cNvSpPr>
            <a:spLocks noGrp="1"/>
          </p:cNvSpPr>
          <p:nvPr>
            <p:ph type="dt" sz="half" idx="10"/>
          </p:nvPr>
        </p:nvSpPr>
        <p:spPr/>
        <p:txBody>
          <a:bodyPr/>
          <a:lstStyle/>
          <a:p>
            <a:fld id="{D781D4B2-03E7-1947-AAD0-C0742F590259}" type="datetime1">
              <a:rPr lang="en-US" smtClean="0"/>
              <a:t>11/27/18</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91</a:t>
            </a:fld>
            <a:endParaRPr lang="en-US"/>
          </a:p>
        </p:txBody>
      </p:sp>
    </p:spTree>
    <p:extLst>
      <p:ext uri="{BB962C8B-B14F-4D97-AF65-F5344CB8AC3E}">
        <p14:creationId xmlns:p14="http://schemas.microsoft.com/office/powerpoint/2010/main" val="2122080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75"/>
          <p:cNvSpPr>
            <a:spLocks noGrp="1"/>
          </p:cNvSpPr>
          <p:nvPr>
            <p:ph type="title"/>
          </p:nvPr>
        </p:nvSpPr>
        <p:spPr/>
        <p:txBody>
          <a:bodyPr/>
          <a:lstStyle/>
          <a:p>
            <a:r>
              <a:rPr lang="en-US">
                <a:latin typeface="Arial" charset="0"/>
                <a:ea typeface="MS PGothic" charset="0"/>
              </a:rPr>
              <a:t>Use Ripping; Rip q3</a:t>
            </a:r>
          </a:p>
        </p:txBody>
      </p:sp>
      <p:sp>
        <p:nvSpPr>
          <p:cNvPr id="849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410427-9727-9C43-BCA0-2D1C0B37502B}" type="datetime1">
              <a:rPr lang="en-US" smtClean="0"/>
              <a:t>11/27/18</a:t>
            </a:fld>
            <a:endParaRPr lang="en-US"/>
          </a:p>
        </p:txBody>
      </p:sp>
      <p:sp>
        <p:nvSpPr>
          <p:cNvPr id="849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77FFDC-E984-0744-BB36-78AC7C005CDD}" type="slidenum">
              <a:rPr lang="en-US"/>
              <a:pPr/>
              <a:t>92</a:t>
            </a:fld>
            <a:endParaRPr lang="en-US"/>
          </a:p>
        </p:txBody>
      </p:sp>
      <p:grpSp>
        <p:nvGrpSpPr>
          <p:cNvPr id="84998" name="Group 37"/>
          <p:cNvGrpSpPr>
            <a:grpSpLocks/>
          </p:cNvGrpSpPr>
          <p:nvPr/>
        </p:nvGrpSpPr>
        <p:grpSpPr bwMode="auto">
          <a:xfrm>
            <a:off x="381000" y="1143000"/>
            <a:ext cx="8229600" cy="2286000"/>
            <a:chOff x="152400" y="304800"/>
            <a:chExt cx="8534400" cy="2514600"/>
          </a:xfrm>
        </p:grpSpPr>
        <p:sp>
          <p:nvSpPr>
            <p:cNvPr id="85020" name="Oval 26"/>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21" name="Oval 28"/>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22" name="Group 55"/>
            <p:cNvGrpSpPr>
              <a:grpSpLocks/>
            </p:cNvGrpSpPr>
            <p:nvPr/>
          </p:nvGrpSpPr>
          <p:grpSpPr bwMode="auto">
            <a:xfrm>
              <a:off x="914400" y="304800"/>
              <a:ext cx="7772400" cy="2133600"/>
              <a:chOff x="609600" y="2514600"/>
              <a:chExt cx="7772400" cy="2198132"/>
            </a:xfrm>
          </p:grpSpPr>
          <p:sp>
            <p:nvSpPr>
              <p:cNvPr id="85029"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0"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1"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2"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33"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5034"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35" name="Straight Arrow Connector 15"/>
              <p:cNvCxnSpPr>
                <a:cxnSpLocks noChangeShapeType="1"/>
                <a:endCxn id="8502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6" name="Curved Connector 20"/>
              <p:cNvCxnSpPr>
                <a:cxnSpLocks noChangeShapeType="1"/>
                <a:stCxn id="85029" idx="5"/>
                <a:endCxn id="8503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7" name="Curved Connector 23"/>
              <p:cNvCxnSpPr>
                <a:cxnSpLocks noChangeShapeType="1"/>
                <a:stCxn id="85030" idx="1"/>
                <a:endCxn id="8502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8" name="Curved Connector 29"/>
              <p:cNvCxnSpPr>
                <a:cxnSpLocks noChangeShapeType="1"/>
                <a:stCxn id="85030" idx="5"/>
                <a:endCxn id="85031"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9" name="Curved Connector 31"/>
              <p:cNvCxnSpPr>
                <a:cxnSpLocks noChangeShapeType="1"/>
                <a:stCxn id="85031" idx="1"/>
                <a:endCxn id="85030"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0" name="Shape 45"/>
              <p:cNvCxnSpPr>
                <a:cxnSpLocks noChangeShapeType="1"/>
                <a:stCxn id="85031" idx="0"/>
                <a:endCxn id="85031"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1"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42"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3"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4"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5"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0+1</a:t>
                </a:r>
              </a:p>
            </p:txBody>
          </p:sp>
          <p:sp>
            <p:nvSpPr>
              <p:cNvPr id="85046"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7"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5023" name="Rectangle 2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24" name="Straight Arrow Connector 32"/>
            <p:cNvCxnSpPr>
              <a:cxnSpLocks noChangeShapeType="1"/>
              <a:stCxn id="85030" idx="4"/>
              <a:endCxn id="8502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25" name="TextBox 33"/>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6" name="TextBox 34"/>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7" name="Oval 35"/>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28" name="Rectangle 36"/>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4999" name="Group 38"/>
          <p:cNvGrpSpPr>
            <a:grpSpLocks/>
          </p:cNvGrpSpPr>
          <p:nvPr/>
        </p:nvGrpSpPr>
        <p:grpSpPr bwMode="auto">
          <a:xfrm>
            <a:off x="381000" y="3429000"/>
            <a:ext cx="6553200" cy="2286000"/>
            <a:chOff x="152400" y="304795"/>
            <a:chExt cx="6795911" cy="2514605"/>
          </a:xfrm>
        </p:grpSpPr>
        <p:sp>
          <p:nvSpPr>
            <p:cNvPr id="85000"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01"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02" name="Group 55"/>
            <p:cNvGrpSpPr>
              <a:grpSpLocks/>
            </p:cNvGrpSpPr>
            <p:nvPr/>
          </p:nvGrpSpPr>
          <p:grpSpPr bwMode="auto">
            <a:xfrm>
              <a:off x="914400" y="304795"/>
              <a:ext cx="6033911" cy="2070961"/>
              <a:chOff x="609600" y="2514600"/>
              <a:chExt cx="6033911" cy="2133600"/>
            </a:xfrm>
          </p:grpSpPr>
          <p:sp>
            <p:nvSpPr>
              <p:cNvPr id="85009"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0"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1"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12"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13" name="Straight Arrow Connector 62"/>
              <p:cNvCxnSpPr>
                <a:cxnSpLocks noChangeShapeType="1"/>
                <a:endCxn id="8500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4" name="Curved Connector 63"/>
              <p:cNvCxnSpPr>
                <a:cxnSpLocks noChangeShapeType="1"/>
                <a:stCxn id="85009" idx="5"/>
                <a:endCxn id="8501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5" name="Curved Connector 64"/>
              <p:cNvCxnSpPr>
                <a:cxnSpLocks noChangeShapeType="1"/>
                <a:stCxn id="85010" idx="1"/>
                <a:endCxn id="8500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6"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17"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8"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9"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5003"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04" name="Straight Arrow Connector 43"/>
            <p:cNvCxnSpPr>
              <a:cxnSpLocks noChangeShapeType="1"/>
              <a:stCxn id="85010" idx="4"/>
              <a:endCxn id="8500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05"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6"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7"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08"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6608448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5"/>
          <p:cNvSpPr>
            <a:spLocks noGrp="1"/>
          </p:cNvSpPr>
          <p:nvPr>
            <p:ph type="title"/>
          </p:nvPr>
        </p:nvSpPr>
        <p:spPr/>
        <p:txBody>
          <a:bodyPr/>
          <a:lstStyle/>
          <a:p>
            <a:r>
              <a:rPr lang="en-US">
                <a:latin typeface="Arial" charset="0"/>
                <a:ea typeface="MS PGothic" charset="0"/>
              </a:rPr>
              <a:t>Use Ripping; Rip q1</a:t>
            </a:r>
          </a:p>
        </p:txBody>
      </p:sp>
      <p:sp>
        <p:nvSpPr>
          <p:cNvPr id="8601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31BE13-D3CB-F249-A2B7-8F3EF59AF3FE}" type="datetime1">
              <a:rPr lang="en-US" smtClean="0"/>
              <a:t>11/27/18</a:t>
            </a:fld>
            <a:endParaRPr lang="en-US"/>
          </a:p>
        </p:txBody>
      </p:sp>
      <p:sp>
        <p:nvSpPr>
          <p:cNvPr id="860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9C80EE-FF54-BA47-B868-7CE11C145540}" type="slidenum">
              <a:rPr lang="en-US"/>
              <a:pPr/>
              <a:t>93</a:t>
            </a:fld>
            <a:endParaRPr lang="en-US"/>
          </a:p>
        </p:txBody>
      </p:sp>
      <p:grpSp>
        <p:nvGrpSpPr>
          <p:cNvPr id="86022" name="Group 38"/>
          <p:cNvGrpSpPr>
            <a:grpSpLocks/>
          </p:cNvGrpSpPr>
          <p:nvPr/>
        </p:nvGrpSpPr>
        <p:grpSpPr bwMode="auto">
          <a:xfrm>
            <a:off x="381000" y="1143000"/>
            <a:ext cx="6553200" cy="2286000"/>
            <a:chOff x="152400" y="304795"/>
            <a:chExt cx="6795911" cy="2514605"/>
          </a:xfrm>
        </p:grpSpPr>
        <p:sp>
          <p:nvSpPr>
            <p:cNvPr id="86038"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9"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40" name="Group 55"/>
            <p:cNvGrpSpPr>
              <a:grpSpLocks/>
            </p:cNvGrpSpPr>
            <p:nvPr/>
          </p:nvGrpSpPr>
          <p:grpSpPr bwMode="auto">
            <a:xfrm>
              <a:off x="914400" y="304795"/>
              <a:ext cx="6033911" cy="2070961"/>
              <a:chOff x="609600" y="2514600"/>
              <a:chExt cx="6033911" cy="2133600"/>
            </a:xfrm>
          </p:grpSpPr>
          <p:sp>
            <p:nvSpPr>
              <p:cNvPr id="86047"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8"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9"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6050"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6051" name="Straight Arrow Connector 62"/>
              <p:cNvCxnSpPr>
                <a:cxnSpLocks noChangeShapeType="1"/>
                <a:endCxn id="86047"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2" name="Curved Connector 63"/>
              <p:cNvCxnSpPr>
                <a:cxnSpLocks noChangeShapeType="1"/>
                <a:stCxn id="86047" idx="5"/>
                <a:endCxn id="86048"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3" name="Curved Connector 64"/>
              <p:cNvCxnSpPr>
                <a:cxnSpLocks noChangeShapeType="1"/>
                <a:stCxn id="86048" idx="1"/>
                <a:endCxn id="86047"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4"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55"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6"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7"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6041"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42" name="Straight Arrow Connector 43"/>
            <p:cNvCxnSpPr>
              <a:cxnSpLocks noChangeShapeType="1"/>
              <a:stCxn id="86048" idx="4"/>
              <a:endCxn id="8603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43"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4"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5"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46"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6023" name="Group 38"/>
          <p:cNvGrpSpPr>
            <a:grpSpLocks/>
          </p:cNvGrpSpPr>
          <p:nvPr/>
        </p:nvGrpSpPr>
        <p:grpSpPr bwMode="auto">
          <a:xfrm>
            <a:off x="381000" y="3505200"/>
            <a:ext cx="6553200" cy="2286000"/>
            <a:chOff x="152400" y="304797"/>
            <a:chExt cx="6795911" cy="2514603"/>
          </a:xfrm>
        </p:grpSpPr>
        <p:sp>
          <p:nvSpPr>
            <p:cNvPr id="86024"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25"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26" name="Group 55"/>
            <p:cNvGrpSpPr>
              <a:grpSpLocks/>
            </p:cNvGrpSpPr>
            <p:nvPr/>
          </p:nvGrpSpPr>
          <p:grpSpPr bwMode="auto">
            <a:xfrm>
              <a:off x="914400" y="304797"/>
              <a:ext cx="6033911" cy="1405295"/>
              <a:chOff x="609600" y="2514600"/>
              <a:chExt cx="6033911" cy="1447800"/>
            </a:xfrm>
          </p:grpSpPr>
          <p:sp>
            <p:nvSpPr>
              <p:cNvPr id="86032"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3"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6034" name="Straight Arrow Connector 82"/>
              <p:cNvCxnSpPr>
                <a:cxnSpLocks noChangeShapeType="1"/>
                <a:endCxn id="86032"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35"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36"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37"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6027"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28" name="Straight Arrow Connector 70"/>
            <p:cNvCxnSpPr>
              <a:cxnSpLocks noChangeShapeType="1"/>
              <a:stCxn id="86032" idx="4"/>
              <a:endCxn id="86024"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29"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30" name="Oval 76"/>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31" name="Rectangle 77"/>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34358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75"/>
          <p:cNvSpPr>
            <a:spLocks noGrp="1"/>
          </p:cNvSpPr>
          <p:nvPr>
            <p:ph type="title"/>
          </p:nvPr>
        </p:nvSpPr>
        <p:spPr/>
        <p:txBody>
          <a:bodyPr/>
          <a:lstStyle/>
          <a:p>
            <a:r>
              <a:rPr lang="en-US">
                <a:latin typeface="Arial" charset="0"/>
                <a:ea typeface="MS PGothic" charset="0"/>
              </a:rPr>
              <a:t>Use Ripping; Rip q2</a:t>
            </a:r>
          </a:p>
        </p:txBody>
      </p:sp>
      <p:sp>
        <p:nvSpPr>
          <p:cNvPr id="870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0745A6-1146-124F-89C5-787A65BD628E}" type="datetime1">
              <a:rPr lang="en-US" smtClean="0"/>
              <a:t>11/27/18</a:t>
            </a:fld>
            <a:endParaRPr lang="en-US"/>
          </a:p>
        </p:txBody>
      </p:sp>
      <p:sp>
        <p:nvSpPr>
          <p:cNvPr id="870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E3BEDC-6D23-7B45-9FDD-EE96B424122C}" type="slidenum">
              <a:rPr lang="en-US"/>
              <a:pPr/>
              <a:t>94</a:t>
            </a:fld>
            <a:endParaRPr lang="en-US"/>
          </a:p>
        </p:txBody>
      </p:sp>
      <p:grpSp>
        <p:nvGrpSpPr>
          <p:cNvPr id="87046" name="Group 38"/>
          <p:cNvGrpSpPr>
            <a:grpSpLocks/>
          </p:cNvGrpSpPr>
          <p:nvPr/>
        </p:nvGrpSpPr>
        <p:grpSpPr bwMode="auto">
          <a:xfrm>
            <a:off x="381000" y="1447800"/>
            <a:ext cx="6553200" cy="2286000"/>
            <a:chOff x="152400" y="304797"/>
            <a:chExt cx="6795911" cy="2514603"/>
          </a:xfrm>
        </p:grpSpPr>
        <p:sp>
          <p:nvSpPr>
            <p:cNvPr id="87058"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9"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60" name="Group 55"/>
            <p:cNvGrpSpPr>
              <a:grpSpLocks/>
            </p:cNvGrpSpPr>
            <p:nvPr/>
          </p:nvGrpSpPr>
          <p:grpSpPr bwMode="auto">
            <a:xfrm>
              <a:off x="914400" y="304797"/>
              <a:ext cx="6033911" cy="1405295"/>
              <a:chOff x="609600" y="2514600"/>
              <a:chExt cx="6033911" cy="1447800"/>
            </a:xfrm>
          </p:grpSpPr>
          <p:sp>
            <p:nvSpPr>
              <p:cNvPr id="87066"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67"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7068" name="Straight Arrow Connector 82"/>
              <p:cNvCxnSpPr>
                <a:cxnSpLocks noChangeShapeType="1"/>
                <a:endCxn id="87066"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69"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70"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7071"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7061"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7062" name="Straight Arrow Connector 70"/>
            <p:cNvCxnSpPr>
              <a:cxnSpLocks noChangeShapeType="1"/>
              <a:stCxn id="87066" idx="4"/>
              <a:endCxn id="8705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63"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64" name="Oval 76"/>
            <p:cNvSpPr>
              <a:spLocks noChangeArrowheads="1"/>
            </p:cNvSpPr>
            <p:nvPr/>
          </p:nvSpPr>
          <p:spPr bwMode="auto">
            <a:xfrm>
              <a:off x="152400" y="815338"/>
              <a:ext cx="914400" cy="914399"/>
            </a:xfrm>
            <a:prstGeom prst="ellipse">
              <a:avLst/>
            </a:prstGeom>
            <a:solidFill>
              <a:schemeClr val="accent1"/>
            </a:solidFill>
            <a:ln w="9525">
              <a:solidFill>
                <a:schemeClr val="tx1"/>
              </a:solidFill>
              <a:round/>
              <a:headEnd/>
              <a:tailEnd/>
            </a:ln>
          </p:spPr>
          <p:txBody>
            <a:bodyPr/>
            <a:lstStyle/>
            <a:p>
              <a:endParaRPr lang="en-US"/>
            </a:p>
          </p:txBody>
        </p:sp>
        <p:sp>
          <p:nvSpPr>
            <p:cNvPr id="87065" name="Rectangle 77"/>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7047" name="Group 38"/>
          <p:cNvGrpSpPr>
            <a:grpSpLocks/>
          </p:cNvGrpSpPr>
          <p:nvPr/>
        </p:nvGrpSpPr>
        <p:grpSpPr bwMode="auto">
          <a:xfrm>
            <a:off x="381000" y="4191000"/>
            <a:ext cx="6523038" cy="1195388"/>
            <a:chOff x="152400" y="807717"/>
            <a:chExt cx="6764867" cy="1314215"/>
          </a:xfrm>
        </p:grpSpPr>
        <p:sp>
          <p:nvSpPr>
            <p:cNvPr id="87049" name="Oval 45"/>
            <p:cNvSpPr>
              <a:spLocks noChangeArrowheads="1"/>
            </p:cNvSpPr>
            <p:nvPr/>
          </p:nvSpPr>
          <p:spPr bwMode="auto">
            <a:xfrm>
              <a:off x="6079067" y="891537"/>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0" name="Oval 48"/>
            <p:cNvSpPr>
              <a:spLocks noChangeArrowheads="1"/>
            </p:cNvSpPr>
            <p:nvPr/>
          </p:nvSpPr>
          <p:spPr bwMode="auto">
            <a:xfrm>
              <a:off x="6192845" y="1006360"/>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51" name="Group 55"/>
            <p:cNvGrpSpPr>
              <a:grpSpLocks/>
            </p:cNvGrpSpPr>
            <p:nvPr/>
          </p:nvGrpSpPr>
          <p:grpSpPr bwMode="auto">
            <a:xfrm>
              <a:off x="914400" y="807717"/>
              <a:ext cx="5164666" cy="502919"/>
              <a:chOff x="609600" y="3032729"/>
              <a:chExt cx="5164666" cy="518130"/>
            </a:xfrm>
          </p:grpSpPr>
          <p:cxnSp>
            <p:nvCxnSpPr>
              <p:cNvPr id="87056" name="Straight Arrow Connector 72"/>
              <p:cNvCxnSpPr>
                <a:cxnSpLocks noChangeShapeType="1"/>
                <a:endCxn id="87049" idx="2"/>
              </p:cNvCxnSpPr>
              <p:nvPr/>
            </p:nvCxnSpPr>
            <p:spPr bwMode="auto">
              <a:xfrm>
                <a:off x="609600" y="3505200"/>
                <a:ext cx="5164666" cy="4565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TextBox 83"/>
              <p:cNvSpPr txBox="1">
                <a:spLocks noChangeArrowheads="1"/>
              </p:cNvSpPr>
              <p:nvPr/>
            </p:nvSpPr>
            <p:spPr bwMode="auto">
              <a:xfrm>
                <a:off x="1586089" y="3032729"/>
                <a:ext cx="2212622"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(1+(0+1)1</a:t>
                </a:r>
                <a:r>
                  <a:rPr lang="en-US" baseline="30000"/>
                  <a:t>+</a:t>
                </a:r>
                <a:r>
                  <a:rPr lang="en-US"/>
                  <a:t>+00)*</a:t>
                </a:r>
                <a:endParaRPr lang="en-US" baseline="30000"/>
              </a:p>
            </p:txBody>
          </p:sp>
        </p:grpSp>
        <p:sp>
          <p:nvSpPr>
            <p:cNvPr id="87052" name="Rectangle 50"/>
            <p:cNvSpPr>
              <a:spLocks noChangeArrowheads="1"/>
            </p:cNvSpPr>
            <p:nvPr/>
          </p:nvSpPr>
          <p:spPr bwMode="auto">
            <a:xfrm>
              <a:off x="6307667" y="112013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sp>
          <p:nvSpPr>
            <p:cNvPr id="87053" name="TextBox 52"/>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54" name="Oval 53"/>
            <p:cNvSpPr>
              <a:spLocks noChangeArrowheads="1"/>
            </p:cNvSpPr>
            <p:nvPr/>
          </p:nvSpPr>
          <p:spPr bwMode="auto">
            <a:xfrm>
              <a:off x="152400" y="815338"/>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7055" name="Rectangle 54"/>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87048" name="TextBox 89"/>
          <p:cNvSpPr txBox="1">
            <a:spLocks noChangeArrowheads="1"/>
          </p:cNvSpPr>
          <p:nvPr/>
        </p:nvSpPr>
        <p:spPr bwMode="auto">
          <a:xfrm>
            <a:off x="685800" y="556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 = 0 (1+(0+1)1</a:t>
            </a:r>
            <a:r>
              <a:rPr lang="en-US" baseline="30000"/>
              <a:t>+</a:t>
            </a:r>
            <a:r>
              <a:rPr lang="en-US"/>
              <a:t>+00)*</a:t>
            </a:r>
            <a:r>
              <a:rPr lang="en-US" baseline="30000"/>
              <a:t> </a:t>
            </a:r>
            <a:r>
              <a:rPr lang="en-US"/>
              <a:t>= 0 (1+(0+1)1</a:t>
            </a:r>
            <a:r>
              <a:rPr lang="en-US" baseline="30000"/>
              <a:t>+</a:t>
            </a:r>
            <a:r>
              <a:rPr lang="en-US"/>
              <a:t>+00)*  </a:t>
            </a:r>
          </a:p>
        </p:txBody>
      </p:sp>
    </p:spTree>
    <p:extLst>
      <p:ext uri="{BB962C8B-B14F-4D97-AF65-F5344CB8AC3E}">
        <p14:creationId xmlns:p14="http://schemas.microsoft.com/office/powerpoint/2010/main" val="19331037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Regular Equations</a:t>
            </a:r>
          </a:p>
        </p:txBody>
      </p:sp>
      <p:sp>
        <p:nvSpPr>
          <p:cNvPr id="76803" name="Rectangle 3"/>
          <p:cNvSpPr>
            <a:spLocks noGrp="1" noChangeArrowheads="1"/>
          </p:cNvSpPr>
          <p:nvPr>
            <p:ph idx="1"/>
          </p:nvPr>
        </p:nvSpPr>
        <p:spPr/>
        <p:txBody>
          <a:bodyPr/>
          <a:lstStyle/>
          <a:p>
            <a:r>
              <a:rPr lang="en-US" sz="2800">
                <a:latin typeface="Arial" charset="0"/>
                <a:ea typeface="MS PGothic" charset="0"/>
              </a:rPr>
              <a:t>Assume that R, Q and P are sets such that P does not contain the string of length zero, and R is defined by</a:t>
            </a:r>
          </a:p>
          <a:p>
            <a:r>
              <a:rPr lang="en-US" sz="2800">
                <a:latin typeface="Arial" charset="0"/>
                <a:ea typeface="MS PGothic" charset="0"/>
              </a:rPr>
              <a:t>R = Q + RP</a:t>
            </a:r>
          </a:p>
          <a:p>
            <a:r>
              <a:rPr lang="en-US" sz="2800">
                <a:latin typeface="Arial" charset="0"/>
                <a:ea typeface="MS PGothic" charset="0"/>
              </a:rPr>
              <a:t>We wish to show that</a:t>
            </a:r>
          </a:p>
          <a:p>
            <a:r>
              <a:rPr lang="en-US" sz="2800">
                <a:latin typeface="Arial" charset="0"/>
                <a:ea typeface="MS PGothic" charset="0"/>
              </a:rPr>
              <a:t>R = QP*</a:t>
            </a:r>
          </a:p>
        </p:txBody>
      </p:sp>
      <p:sp>
        <p:nvSpPr>
          <p:cNvPr id="768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1FE12C-F0A5-5949-8617-E1B321CCB7EC}" type="datetime1">
              <a:rPr lang="en-US" smtClean="0"/>
              <a:t>11/27/18</a:t>
            </a:fld>
            <a:endParaRPr lang="en-US"/>
          </a:p>
        </p:txBody>
      </p:sp>
      <p:sp>
        <p:nvSpPr>
          <p:cNvPr id="76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6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A2F402F-765A-3447-87E0-125FE69904E6}" type="slidenum">
              <a:rPr lang="en-US"/>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Show QP* is a Solution</a:t>
            </a:r>
          </a:p>
        </p:txBody>
      </p:sp>
      <p:sp>
        <p:nvSpPr>
          <p:cNvPr id="77827" name="Rectangle 3"/>
          <p:cNvSpPr>
            <a:spLocks noGrp="1" noChangeArrowheads="1"/>
          </p:cNvSpPr>
          <p:nvPr>
            <p:ph idx="1"/>
          </p:nvPr>
        </p:nvSpPr>
        <p:spPr/>
        <p:txBody>
          <a:bodyPr/>
          <a:lstStyle/>
          <a:p>
            <a:r>
              <a:rPr lang="en-US" sz="2800">
                <a:latin typeface="Arial" charset="0"/>
                <a:ea typeface="MS PGothic" charset="0"/>
              </a:rPr>
              <a:t>We first show that QP* is contained in R. By definition, R = Q + RP.</a:t>
            </a:r>
          </a:p>
          <a:p>
            <a:r>
              <a:rPr lang="en-US" sz="2800">
                <a:latin typeface="Arial" charset="0"/>
                <a:ea typeface="MS PGothic" charset="0"/>
              </a:rPr>
              <a:t>To see if QP* is a solution, we insert it as the value of R in Q + RP and see if the equation balances</a:t>
            </a:r>
          </a:p>
          <a:p>
            <a:r>
              <a:rPr lang="en-US" sz="2800">
                <a:latin typeface="Arial" charset="0"/>
                <a:ea typeface="MS PGothic" charset="0"/>
              </a:rPr>
              <a:t>R = Q + QP*P = Q(</a:t>
            </a:r>
            <a:r>
              <a:rPr lang="en-US" sz="2800" err="1">
                <a:latin typeface="Arial" charset="0"/>
                <a:ea typeface="MS PGothic" charset="0"/>
              </a:rPr>
              <a:t>λ+P</a:t>
            </a:r>
            <a:r>
              <a:rPr lang="en-US" sz="2800">
                <a:latin typeface="Arial" charset="0"/>
                <a:ea typeface="MS PGothic" charset="0"/>
              </a:rPr>
              <a:t>*P) = QP*</a:t>
            </a:r>
          </a:p>
          <a:p>
            <a:r>
              <a:rPr lang="en-US" sz="2800">
                <a:latin typeface="Arial" charset="0"/>
                <a:ea typeface="MS PGothic" charset="0"/>
              </a:rPr>
              <a:t>Hence QP* is a solution, but not necessarily the only solution.</a:t>
            </a:r>
          </a:p>
        </p:txBody>
      </p:sp>
      <p:sp>
        <p:nvSpPr>
          <p:cNvPr id="778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5A86B7-3890-6542-9317-E57F406E975C}" type="datetime1">
              <a:rPr lang="en-US" smtClean="0"/>
              <a:t>11/27/18</a:t>
            </a:fld>
            <a:endParaRPr lang="en-US"/>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7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8B1F00-875F-794B-9AE5-9D0CC242E9F6}" type="slidenum">
              <a:rPr lang="en-US"/>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Uniqueness of Solution</a:t>
            </a:r>
          </a:p>
        </p:txBody>
      </p:sp>
      <p:sp>
        <p:nvSpPr>
          <p:cNvPr id="78851" name="Rectangle 3"/>
          <p:cNvSpPr>
            <a:spLocks noGrp="1" noChangeArrowheads="1"/>
          </p:cNvSpPr>
          <p:nvPr>
            <p:ph idx="1"/>
          </p:nvPr>
        </p:nvSpPr>
        <p:spPr/>
        <p:txBody>
          <a:bodyPr/>
          <a:lstStyle/>
          <a:p>
            <a:r>
              <a:rPr lang="en-US" sz="2000">
                <a:latin typeface="Arial" charset="0"/>
                <a:ea typeface="MS PGothic" charset="0"/>
              </a:rPr>
              <a:t>To prove uniqueness, we show that R is contained in QP*. </a:t>
            </a:r>
          </a:p>
          <a:p>
            <a:r>
              <a:rPr lang="en-US" sz="2000">
                <a:latin typeface="Arial" charset="0"/>
                <a:ea typeface="MS PGothic" charset="0"/>
              </a:rPr>
              <a:t>By definition, R = Q+RP = Q+(Q+RP)P </a:t>
            </a:r>
          </a:p>
          <a:p>
            <a:r>
              <a:rPr lang="en-US" sz="2000">
                <a:latin typeface="Arial" charset="0"/>
                <a:ea typeface="MS PGothic" charset="0"/>
              </a:rPr>
              <a:t>= Q+QP+RP</a:t>
            </a:r>
            <a:r>
              <a:rPr lang="en-US" sz="2000" baseline="30000">
                <a:latin typeface="Arial" charset="0"/>
                <a:ea typeface="MS PGothic" charset="0"/>
              </a:rPr>
              <a:t>2</a:t>
            </a:r>
            <a:r>
              <a:rPr lang="en-US" sz="2000">
                <a:latin typeface="Arial" charset="0"/>
                <a:ea typeface="MS PGothic" charset="0"/>
              </a:rPr>
              <a:t> = Q+QP+(Q+RP)P</a:t>
            </a:r>
            <a:r>
              <a:rPr lang="en-US" sz="2000" baseline="30000">
                <a:latin typeface="Arial" charset="0"/>
                <a:ea typeface="MS PGothic" charset="0"/>
              </a:rPr>
              <a:t>2</a:t>
            </a:r>
            <a:r>
              <a:rPr lang="en-US" sz="2000">
                <a:latin typeface="Arial" charset="0"/>
                <a:ea typeface="MS PGothic" charset="0"/>
              </a:rPr>
              <a:t> </a:t>
            </a:r>
          </a:p>
          <a:p>
            <a:r>
              <a:rPr lang="en-US" sz="2000">
                <a:latin typeface="Arial" charset="0"/>
                <a:ea typeface="MS PGothic" charset="0"/>
              </a:rPr>
              <a:t>= Q+QP+QP</a:t>
            </a:r>
            <a:r>
              <a:rPr lang="en-US" sz="2000" baseline="30000">
                <a:latin typeface="Arial" charset="0"/>
                <a:ea typeface="MS PGothic" charset="0"/>
              </a:rPr>
              <a:t>2</a:t>
            </a:r>
            <a:r>
              <a:rPr lang="en-US" sz="2000">
                <a:latin typeface="Arial" charset="0"/>
                <a:ea typeface="MS PGothic" charset="0"/>
              </a:rPr>
              <a:t>+RP</a:t>
            </a:r>
            <a:r>
              <a:rPr lang="en-US" sz="2000" baseline="30000">
                <a:latin typeface="Arial" charset="0"/>
                <a:ea typeface="MS PGothic" charset="0"/>
              </a:rPr>
              <a:t>3</a:t>
            </a:r>
            <a:r>
              <a:rPr lang="en-US" sz="2000">
                <a:latin typeface="Arial" charset="0"/>
                <a:ea typeface="MS PGothic" charset="0"/>
              </a:rPr>
              <a:t> </a:t>
            </a:r>
          </a:p>
          <a:p>
            <a:r>
              <a:rPr lang="en-US" sz="2000">
                <a:latin typeface="Arial" charset="0"/>
                <a:ea typeface="MS PGothic" charset="0"/>
              </a:rPr>
              <a:t>... </a:t>
            </a:r>
          </a:p>
          <a:p>
            <a:r>
              <a:rPr lang="en-US" sz="2000">
                <a:latin typeface="Arial" charset="0"/>
                <a:ea typeface="MS PGothic" charset="0"/>
              </a:rPr>
              <a:t>=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i</a:t>
            </a:r>
            <a:r>
              <a:rPr lang="en-US" sz="2000">
                <a:latin typeface="Arial" charset="0"/>
                <a:ea typeface="MS PGothic" charset="0"/>
              </a:rPr>
              <a:t>)+RP</a:t>
            </a:r>
            <a:r>
              <a:rPr lang="en-US" sz="2000" baseline="30000">
                <a:latin typeface="Arial" charset="0"/>
                <a:ea typeface="MS PGothic" charset="0"/>
              </a:rPr>
              <a:t>i+1</a:t>
            </a:r>
            <a:r>
              <a:rPr lang="en-US" sz="2000">
                <a:latin typeface="Arial" charset="0"/>
                <a:ea typeface="MS PGothic" charset="0"/>
              </a:rPr>
              <a:t>, for all </a:t>
            </a:r>
            <a:r>
              <a:rPr lang="en-US" sz="2000" err="1">
                <a:latin typeface="Arial" charset="0"/>
                <a:ea typeface="MS PGothic" charset="0"/>
              </a:rPr>
              <a:t>i</a:t>
            </a:r>
            <a:r>
              <a:rPr lang="en-US" sz="2000">
                <a:latin typeface="Arial" charset="0"/>
                <a:ea typeface="MS PGothic" charset="0"/>
              </a:rPr>
              <a:t>&gt;=0</a:t>
            </a:r>
          </a:p>
          <a:p>
            <a:r>
              <a:rPr lang="en-US" sz="2000">
                <a:latin typeface="Arial" charset="0"/>
                <a:ea typeface="MS PGothic" charset="0"/>
              </a:rPr>
              <a:t>Choose any w in R, where |W| = k. Then, from above,</a:t>
            </a:r>
          </a:p>
          <a:p>
            <a:r>
              <a:rPr lang="en-US" sz="2000">
                <a:latin typeface="Arial" charset="0"/>
                <a:ea typeface="MS PGothic" charset="0"/>
              </a:rPr>
              <a:t>R = 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)+RP</a:t>
            </a:r>
            <a:r>
              <a:rPr lang="en-US" sz="2000" baseline="30000">
                <a:latin typeface="Arial" charset="0"/>
                <a:ea typeface="MS PGothic" charset="0"/>
              </a:rPr>
              <a:t>k+1</a:t>
            </a:r>
            <a:endParaRPr lang="en-US" sz="2000">
              <a:latin typeface="Arial" charset="0"/>
              <a:ea typeface="MS PGothic" charset="0"/>
            </a:endParaRPr>
          </a:p>
          <a:p>
            <a:r>
              <a:rPr lang="en-US" sz="2000">
                <a:latin typeface="Arial" charset="0"/>
                <a:ea typeface="MS PGothic" charset="0"/>
              </a:rPr>
              <a:t>but, since P does not contain the string of length zero, w is not in RP</a:t>
            </a:r>
            <a:r>
              <a:rPr lang="en-US" sz="2000" baseline="30000">
                <a:latin typeface="Arial" charset="0"/>
                <a:ea typeface="MS PGothic" charset="0"/>
              </a:rPr>
              <a:t>k+1</a:t>
            </a:r>
            <a:r>
              <a:rPr lang="en-US" sz="2000">
                <a:latin typeface="Arial" charset="0"/>
                <a:ea typeface="MS PGothic" charset="0"/>
              </a:rPr>
              <a:t>. But then w is in</a:t>
            </a:r>
          </a:p>
          <a:p>
            <a:r>
              <a:rPr lang="en-US" sz="2000">
                <a:latin typeface="Arial" charset="0"/>
                <a:ea typeface="MS PGothic" charset="0"/>
              </a:rPr>
              <a:t>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 and hence w is in QP*.</a:t>
            </a:r>
          </a:p>
        </p:txBody>
      </p:sp>
      <p:sp>
        <p:nvSpPr>
          <p:cNvPr id="788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002761-BFAA-734B-AD23-510938A921EA}" type="datetime1">
              <a:rPr lang="en-US" smtClean="0"/>
              <a:t>11/27/18</a:t>
            </a:fld>
            <a:endParaRPr lang="en-US"/>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88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A38EBB-1CEA-DA48-8FC9-DE78ED72E1FD}" type="slidenum">
              <a:rPr lang="en-US"/>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Example</a:t>
            </a:r>
          </a:p>
        </p:txBody>
      </p:sp>
      <p:sp>
        <p:nvSpPr>
          <p:cNvPr id="159747" name="Rectangle 3"/>
          <p:cNvSpPr>
            <a:spLocks noGrp="1" noChangeArrowheads="1"/>
          </p:cNvSpPr>
          <p:nvPr>
            <p:ph idx="1"/>
          </p:nvPr>
        </p:nvSpPr>
        <p:spPr/>
        <p:txBody>
          <a:bodyPr/>
          <a:lstStyle/>
          <a:p>
            <a:pPr>
              <a:defRPr/>
            </a:pPr>
            <a:r>
              <a:rPr lang="en-US" sz="2200">
                <a:ea typeface="ＭＳ Ｐゴシック" pitchFamily="-107" charset="-128"/>
                <a:cs typeface="ＭＳ Ｐゴシック" pitchFamily="-107" charset="-128"/>
              </a:rPr>
              <a:t>We use the above to solve simultaneous regular equations. For example, we can associate regular expressions with finite state automata as follows </a:t>
            </a:r>
          </a:p>
          <a:p>
            <a:pPr>
              <a:defRPr/>
            </a:pPr>
            <a:r>
              <a:rPr lang="en-US" sz="2200">
                <a:ea typeface="ＭＳ Ｐゴシック" pitchFamily="-107" charset="-128"/>
                <a:cs typeface="ＭＳ Ｐゴシック" pitchFamily="-107" charset="-128"/>
              </a:rPr>
              <a:t>Hence,</a:t>
            </a:r>
          </a:p>
          <a:p>
            <a:pPr>
              <a:defRPr/>
            </a:pPr>
            <a:r>
              <a:rPr lang="en-US" sz="2200">
                <a:ea typeface="ＭＳ Ｐゴシック" pitchFamily="-107" charset="-128"/>
                <a:cs typeface="ＭＳ Ｐゴシック" pitchFamily="-107" charset="-128"/>
              </a:rPr>
              <a:t>For A, Q=</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 P=0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A = QP* = (</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   = B10* + 0*</a:t>
            </a:r>
          </a:p>
          <a:p>
            <a:pPr>
              <a:defRPr/>
            </a:pPr>
            <a:r>
              <a:rPr lang="en-US" sz="2200">
                <a:ea typeface="ＭＳ Ｐゴシック" pitchFamily="-107" charset="-128"/>
                <a:cs typeface="ＭＳ Ｐゴシック" pitchFamily="-107" charset="-128"/>
              </a:rPr>
              <a:t>B = B10*1 + B0 + 0*1  </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For B, Q=0*1; P= B10*1 + B0 = B(10*1 + 0)</a:t>
            </a:r>
          </a:p>
          <a:p>
            <a:pPr>
              <a:defRPr/>
            </a:pPr>
            <a:r>
              <a:rPr lang="en-US" sz="2200">
                <a:ea typeface="ＭＳ Ｐゴシック" pitchFamily="-107" charset="-128"/>
                <a:cs typeface="ＭＳ Ｐゴシック" pitchFamily="-107" charset="-128"/>
              </a:rPr>
              <a:t>and therefore</a:t>
            </a:r>
          </a:p>
          <a:p>
            <a:pPr>
              <a:defRPr/>
            </a:pPr>
            <a:r>
              <a:rPr lang="en-US" sz="2200">
                <a:ea typeface="ＭＳ Ｐゴシック" pitchFamily="-107" charset="-128"/>
                <a:cs typeface="ＭＳ Ｐゴシック" pitchFamily="-107" charset="-128"/>
              </a:rPr>
              <a:t>B = 0*1(10*1 + 0)*  </a:t>
            </a:r>
          </a:p>
          <a:p>
            <a:pPr>
              <a:defRPr/>
            </a:pPr>
            <a:r>
              <a:rPr lang="en-US" sz="2200">
                <a:ea typeface="ＭＳ Ｐゴシック" pitchFamily="-107" charset="-128"/>
                <a:cs typeface="ＭＳ Ｐゴシック" pitchFamily="-107" charset="-128"/>
              </a:rPr>
              <a:t>Note: This technique fails if there are lambda transitions.</a:t>
            </a:r>
          </a:p>
        </p:txBody>
      </p:sp>
      <p:sp>
        <p:nvSpPr>
          <p:cNvPr id="798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C590DA-EF5D-9748-8833-2D4696F509B6}" type="datetime1">
              <a:rPr lang="en-US" smtClean="0"/>
              <a:t>11/27/18</a:t>
            </a:fld>
            <a:endParaRPr lang="en-US"/>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98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B7E7E-5EFF-584C-985A-153FF115DDA8}" type="slidenum">
              <a:rPr lang="en-US"/>
              <a:pPr/>
              <a:t>98</a:t>
            </a:fld>
            <a:endParaRPr lang="en-US"/>
          </a:p>
        </p:txBody>
      </p:sp>
      <p:pic>
        <p:nvPicPr>
          <p:cNvPr id="79879" name="Picture 1" descr="fsa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510182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p:txBody>
          <a:bodyPr/>
          <a:lstStyle/>
          <a:p>
            <a:r>
              <a:rPr lang="en-US">
                <a:solidFill>
                  <a:srgbClr val="009900"/>
                </a:solidFill>
                <a:latin typeface="Arial" charset="0"/>
                <a:ea typeface="MS PGothic" charset="0"/>
              </a:rPr>
              <a:t>Using Regular Equations</a:t>
            </a:r>
          </a:p>
        </p:txBody>
      </p:sp>
      <p:sp>
        <p:nvSpPr>
          <p:cNvPr id="8806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401D8A-3B7A-E149-85B7-677AFB2B073B}" type="datetime1">
              <a:rPr lang="en-US" smtClean="0"/>
              <a:t>11/27/18</a:t>
            </a:fld>
            <a:endParaRPr lang="en-US"/>
          </a:p>
        </p:txBody>
      </p:sp>
      <p:sp>
        <p:nvSpPr>
          <p:cNvPr id="880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80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945598-35BB-474E-9481-7E08D607541C}" type="slidenum">
              <a:rPr lang="en-US"/>
              <a:pPr/>
              <a:t>99</a:t>
            </a:fld>
            <a:endParaRPr lang="en-US"/>
          </a:p>
        </p:txBody>
      </p:sp>
      <p:grpSp>
        <p:nvGrpSpPr>
          <p:cNvPr id="88070" name="Group 55"/>
          <p:cNvGrpSpPr>
            <a:grpSpLocks/>
          </p:cNvGrpSpPr>
          <p:nvPr/>
        </p:nvGrpSpPr>
        <p:grpSpPr bwMode="auto">
          <a:xfrm>
            <a:off x="457200" y="1181100"/>
            <a:ext cx="7772400" cy="2198688"/>
            <a:chOff x="609600" y="2514600"/>
            <a:chExt cx="7772400" cy="2198132"/>
          </a:xfrm>
        </p:grpSpPr>
        <p:sp>
          <p:nvSpPr>
            <p:cNvPr id="88072"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3"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4"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5"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8076" name="Rectangle 11"/>
            <p:cNvSpPr>
              <a:spLocks noChangeArrowheads="1"/>
            </p:cNvSpPr>
            <p:nvPr/>
          </p:nvSpPr>
          <p:spPr bwMode="auto">
            <a:xfrm>
              <a:off x="44196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B</a:t>
              </a:r>
            </a:p>
          </p:txBody>
        </p:sp>
        <p:sp>
          <p:nvSpPr>
            <p:cNvPr id="88077" name="Rectangle 12"/>
            <p:cNvSpPr>
              <a:spLocks noChangeArrowheads="1"/>
            </p:cNvSpPr>
            <p:nvPr/>
          </p:nvSpPr>
          <p:spPr bwMode="auto">
            <a:xfrm>
              <a:off x="7696200" y="3429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C</a:t>
              </a:r>
              <a:endParaRPr lang="en-US"/>
            </a:p>
          </p:txBody>
        </p:sp>
        <p:sp>
          <p:nvSpPr>
            <p:cNvPr id="88078" name="Rectangle 13"/>
            <p:cNvSpPr>
              <a:spLocks noChangeArrowheads="1"/>
            </p:cNvSpPr>
            <p:nvPr/>
          </p:nvSpPr>
          <p:spPr bwMode="auto">
            <a:xfrm>
              <a:off x="14478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endParaRPr lang="en-US"/>
            </a:p>
          </p:txBody>
        </p:sp>
        <p:cxnSp>
          <p:nvCxnSpPr>
            <p:cNvPr id="88079" name="Straight Arrow Connector 15"/>
            <p:cNvCxnSpPr>
              <a:cxnSpLocks noChangeShapeType="1"/>
              <a:endCxn id="88072" idx="2"/>
            </p:cNvCxnSpPr>
            <p:nvPr/>
          </p:nvCxnSpPr>
          <p:spPr bwMode="auto">
            <a:xfrm flipV="1">
              <a:off x="609600" y="354330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0" name="Curved Connector 20"/>
            <p:cNvCxnSpPr>
              <a:cxnSpLocks noChangeShapeType="1"/>
              <a:stCxn id="88072" idx="5"/>
              <a:endCxn id="88073" idx="3"/>
            </p:cNvCxnSpPr>
            <p:nvPr/>
          </p:nvCxnSpPr>
          <p:spPr bwMode="auto">
            <a:xfrm rot="16200000" flipH="1">
              <a:off x="3124200" y="2650097"/>
              <a:ext cx="1588" cy="2379104"/>
            </a:xfrm>
            <a:prstGeom prst="curvedConnector3">
              <a:avLst>
                <a:gd name="adj1" fmla="val 22125384"/>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1" name="Curved Connector 23"/>
            <p:cNvCxnSpPr>
              <a:cxnSpLocks noChangeShapeType="1"/>
              <a:stCxn id="88073" idx="1"/>
              <a:endCxn id="88072" idx="7"/>
            </p:cNvCxnSpPr>
            <p:nvPr/>
          </p:nvCxnSpPr>
          <p:spPr bwMode="auto">
            <a:xfrm rot="16200000" flipV="1">
              <a:off x="3124202" y="2057400"/>
              <a:ext cx="12697" cy="2379104"/>
            </a:xfrm>
            <a:prstGeom prst="curvedConnector3">
              <a:avLst>
                <a:gd name="adj1" fmla="val 2766795"/>
              </a:avLst>
            </a:prstGeom>
            <a:ln>
              <a:headEnd w="lg" len="lg"/>
              <a:tailEnd type="arrow" w="med" len="med"/>
            </a:ln>
            <a:extLst/>
          </p:spPr>
          <p:style>
            <a:lnRef idx="3">
              <a:schemeClr val="dk1"/>
            </a:lnRef>
            <a:fillRef idx="0">
              <a:schemeClr val="dk1"/>
            </a:fillRef>
            <a:effectRef idx="2">
              <a:schemeClr val="dk1"/>
            </a:effectRef>
            <a:fontRef idx="minor">
              <a:schemeClr val="tx1"/>
            </a:fontRef>
          </p:style>
        </p:cxnSp>
        <p:cxnSp>
          <p:nvCxnSpPr>
            <p:cNvPr id="88082" name="Curved Connector 29"/>
            <p:cNvCxnSpPr>
              <a:cxnSpLocks noChangeShapeType="1"/>
              <a:stCxn id="88073" idx="5"/>
              <a:endCxn id="88074" idx="3"/>
            </p:cNvCxnSpPr>
            <p:nvPr/>
          </p:nvCxnSpPr>
          <p:spPr bwMode="auto">
            <a:xfrm rot="16200000" flipH="1">
              <a:off x="6210300" y="2535797"/>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3" name="Curved Connector 31"/>
            <p:cNvCxnSpPr>
              <a:cxnSpLocks noChangeShapeType="1"/>
              <a:stCxn id="88074" idx="1"/>
              <a:endCxn id="88073" idx="7"/>
            </p:cNvCxnSpPr>
            <p:nvPr/>
          </p:nvCxnSpPr>
          <p:spPr bwMode="auto">
            <a:xfrm rot="16200000" flipV="1">
              <a:off x="6210300" y="1943099"/>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4" name="Shape 45"/>
            <p:cNvCxnSpPr>
              <a:cxnSpLocks noChangeShapeType="1"/>
              <a:stCxn id="88074" idx="0"/>
              <a:endCxn id="88074" idx="6"/>
            </p:cNvCxnSpPr>
            <p:nvPr/>
          </p:nvCxnSpPr>
          <p:spPr bwMode="auto">
            <a:xfrm rot="16200000" flipH="1">
              <a:off x="7886700" y="32004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5"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sp>
          <p:nvSpPr>
            <p:cNvPr id="88086"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87"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8"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9"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8090"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91"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8071" name="TextBox 26"/>
          <p:cNvSpPr txBox="1">
            <a:spLocks noChangeArrowheads="1"/>
          </p:cNvSpPr>
          <p:nvPr/>
        </p:nvSpPr>
        <p:spPr bwMode="auto">
          <a:xfrm>
            <a:off x="533400" y="3657600"/>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A = </a:t>
            </a:r>
            <a:r>
              <a:rPr lang="en-US">
                <a:sym typeface="Symbol" charset="0"/>
              </a:rPr>
              <a:t> + B0</a:t>
            </a:r>
          </a:p>
          <a:p>
            <a:r>
              <a:rPr lang="en-US">
                <a:sym typeface="Symbol" charset="0"/>
              </a:rPr>
              <a:t>B = A0 + C1 + B1</a:t>
            </a:r>
          </a:p>
          <a:p>
            <a:r>
              <a:rPr lang="en-US">
                <a:sym typeface="Symbol" charset="0"/>
              </a:rPr>
              <a:t>C = B(0+1) + C1; C = B(0+1)1*</a:t>
            </a:r>
          </a:p>
          <a:p>
            <a:r>
              <a:rPr lang="en-US">
                <a:sym typeface="Symbol" charset="0"/>
              </a:rPr>
              <a:t>B = 0 + B00 + B(0+1)1</a:t>
            </a:r>
            <a:r>
              <a:rPr lang="en-US" baseline="30000">
                <a:sym typeface="Symbol" charset="0"/>
              </a:rPr>
              <a:t>+</a:t>
            </a:r>
            <a:r>
              <a:rPr lang="en-US">
                <a:sym typeface="Symbol" charset="0"/>
              </a:rPr>
              <a:t> + B1</a:t>
            </a:r>
          </a:p>
          <a:p>
            <a:r>
              <a:rPr lang="en-US">
                <a:sym typeface="Symbol" charset="0"/>
              </a:rPr>
              <a:t>B = 0 + B (00+(0+1) 1</a:t>
            </a:r>
            <a:r>
              <a:rPr lang="en-US" baseline="30000">
                <a:sym typeface="Symbol" charset="0"/>
              </a:rPr>
              <a:t>+</a:t>
            </a:r>
            <a:r>
              <a:rPr lang="en-US">
                <a:sym typeface="Symbol" charset="0"/>
              </a:rPr>
              <a:t> + 1); B = 0(00 +(0+1)1</a:t>
            </a:r>
            <a:r>
              <a:rPr lang="en-US" baseline="30000">
                <a:sym typeface="Symbol" charset="0"/>
              </a:rPr>
              <a:t>+</a:t>
            </a:r>
            <a:r>
              <a:rPr lang="en-US">
                <a:sym typeface="Symbol" charset="0"/>
              </a:rPr>
              <a:t> + 1)*</a:t>
            </a:r>
          </a:p>
          <a:p>
            <a:endParaRPr lang="en-US">
              <a:sym typeface="Symbol" charset="0"/>
            </a:endParaRPr>
          </a:p>
          <a:p>
            <a:r>
              <a:rPr lang="en-US">
                <a:sym typeface="Symbol" charset="0"/>
              </a:rPr>
              <a:t>This is same form as with state ripping. It won’t always be so.</a:t>
            </a:r>
            <a:endParaRPr lang="en-US"/>
          </a:p>
        </p:txBody>
      </p:sp>
    </p:spTree>
    <p:extLst>
      <p:ext uri="{BB962C8B-B14F-4D97-AF65-F5344CB8AC3E}">
        <p14:creationId xmlns:p14="http://schemas.microsoft.com/office/powerpoint/2010/main" val="586741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199390</TotalTime>
  <Words>35192</Words>
  <Application>Microsoft Macintosh PowerPoint</Application>
  <PresentationFormat>On-screen Show (4:3)</PresentationFormat>
  <Paragraphs>6706</Paragraphs>
  <Slides>547</Slides>
  <Notes>279</Notes>
  <HiddenSlides>0</HiddenSlides>
  <MMClips>0</MMClips>
  <ScaleCrop>false</ScaleCrop>
  <HeadingPairs>
    <vt:vector size="10" baseType="variant">
      <vt:variant>
        <vt:lpstr>Fonts Used</vt:lpstr>
      </vt:variant>
      <vt:variant>
        <vt:i4>20</vt:i4>
      </vt:variant>
      <vt:variant>
        <vt:lpstr>Theme</vt:lpstr>
      </vt:variant>
      <vt:variant>
        <vt:i4>1</vt:i4>
      </vt:variant>
      <vt:variant>
        <vt:lpstr>Links</vt:lpstr>
      </vt:variant>
      <vt:variant>
        <vt:i4>3</vt:i4>
      </vt:variant>
      <vt:variant>
        <vt:lpstr>Embedded OLE Servers</vt:lpstr>
      </vt:variant>
      <vt:variant>
        <vt:i4>3</vt:i4>
      </vt:variant>
      <vt:variant>
        <vt:lpstr>Slide Titles</vt:lpstr>
      </vt:variant>
      <vt:variant>
        <vt:i4>547</vt:i4>
      </vt:variant>
    </vt:vector>
  </HeadingPairs>
  <TitlesOfParts>
    <vt:vector size="574" baseType="lpstr">
      <vt:lpstr>ＭＳ ゴシック</vt:lpstr>
      <vt:lpstr>Apple Chancery</vt:lpstr>
      <vt:lpstr>Arial</vt:lpstr>
      <vt:lpstr>Calibri</vt:lpstr>
      <vt:lpstr>Cambria Math</vt:lpstr>
      <vt:lpstr>Forte</vt:lpstr>
      <vt:lpstr>Georgia</vt:lpstr>
      <vt:lpstr>Gigi</vt:lpstr>
      <vt:lpstr>Lucida Blackletter</vt:lpstr>
      <vt:lpstr>Lucida Calligraphy</vt:lpstr>
      <vt:lpstr>Lucida Handwriting</vt:lpstr>
      <vt:lpstr>Monotype Corsiva</vt:lpstr>
      <vt:lpstr>New Century Schlbk</vt:lpstr>
      <vt:lpstr>Script MT Bold</vt:lpstr>
      <vt:lpstr>Segoe Print</vt:lpstr>
      <vt:lpstr>Symbol</vt:lpstr>
      <vt:lpstr>Times</vt:lpstr>
      <vt:lpstr>Times New Roman</vt:lpstr>
      <vt:lpstr>Trebuchet MS</vt:lpstr>
      <vt:lpstr>Wingdings</vt:lpstr>
      <vt:lpstr>Custom Design</vt:lpstr>
      <vt:lpstr>???</vt:lpstr>
      <vt:lpstr>???</vt:lpstr>
      <vt:lpstr>???</vt:lpstr>
      <vt:lpstr>Equation</vt:lpstr>
      <vt:lpstr>משוואה</vt:lpstr>
      <vt:lpstr>Picture</vt:lpstr>
      <vt:lpstr>Discrete II Theory of Computation </vt:lpstr>
      <vt:lpstr>Who, What, Where and When</vt:lpstr>
      <vt:lpstr>Text Material</vt:lpstr>
      <vt:lpstr>Expectations</vt:lpstr>
      <vt:lpstr>Goals of Course</vt:lpstr>
      <vt:lpstr>Expected Outcomes</vt:lpstr>
      <vt:lpstr>Keeping Up</vt:lpstr>
      <vt:lpstr>Rules to Abide By</vt:lpstr>
      <vt:lpstr>Exam Grading</vt:lpstr>
      <vt:lpstr>Important Dates</vt:lpstr>
      <vt:lpstr>Evaluation (tentative)</vt:lpstr>
      <vt:lpstr>Navigating Notes</vt:lpstr>
      <vt:lpstr>Assignment # 1 Includes Financial Aid Related Activity</vt:lpstr>
      <vt:lpstr>Sets, Sequences, Relations, Cardinality</vt:lpstr>
      <vt:lpstr>Sets</vt:lpstr>
      <vt:lpstr>More on Sets</vt:lpstr>
      <vt:lpstr>Sequences</vt:lpstr>
      <vt:lpstr>Relations</vt:lpstr>
      <vt:lpstr>More on Relations</vt:lpstr>
      <vt:lpstr>Functions</vt:lpstr>
      <vt:lpstr>Ordinal and Cardinal Numbers</vt:lpstr>
      <vt:lpstr>More on Cardinality</vt:lpstr>
      <vt:lpstr>Infinities</vt:lpstr>
      <vt:lpstr>Power Set</vt:lpstr>
      <vt:lpstr>Undirected Graphs </vt:lpstr>
      <vt:lpstr>More on Graphs</vt:lpstr>
      <vt:lpstr>Directed vs Undirected</vt:lpstr>
      <vt:lpstr>Graph G = (V, E)</vt:lpstr>
      <vt:lpstr>Alphabets and Strings</vt:lpstr>
      <vt:lpstr>Languages</vt:lpstr>
      <vt:lpstr>Operations on Strings</vt:lpstr>
      <vt:lpstr>Properties of Languages</vt:lpstr>
      <vt:lpstr>Recognizer and Generators</vt:lpstr>
      <vt:lpstr>PowerPoint Presentation</vt:lpstr>
      <vt:lpstr>PowerPoint Presentation</vt:lpstr>
      <vt:lpstr>PowerPoint Presentation</vt:lpstr>
      <vt:lpstr>PowerPoint Presentation</vt:lpstr>
      <vt:lpstr>Proofs</vt:lpstr>
      <vt:lpstr>Terminology</vt:lpstr>
      <vt:lpstr>Types of Proofs</vt:lpstr>
      <vt:lpstr>Sample Proof by Induction</vt:lpstr>
      <vt:lpstr>Sample Proof by Contradiction</vt:lpstr>
      <vt:lpstr>Practice Problems</vt:lpstr>
      <vt:lpstr>Assignment # 2</vt:lpstr>
      <vt:lpstr>Computability and Complexity</vt:lpstr>
      <vt:lpstr>Goals of Computability</vt:lpstr>
      <vt:lpstr>Hilbert, Russell and Whitehead</vt:lpstr>
      <vt:lpstr>Gödel</vt:lpstr>
      <vt:lpstr>Turing (Post, Church, Kleene)</vt:lpstr>
      <vt:lpstr>Complexity vs ..</vt:lpstr>
      <vt:lpstr>P and NP</vt:lpstr>
      <vt:lpstr>Regular Languages</vt:lpstr>
      <vt:lpstr>Regular Languages # 1</vt:lpstr>
      <vt:lpstr>Regular Languages # 2</vt:lpstr>
      <vt:lpstr>Regular Languages # 3</vt:lpstr>
      <vt:lpstr>Concrete Model of FSA</vt:lpstr>
      <vt:lpstr>Finite State Automata</vt:lpstr>
      <vt:lpstr>DFA Transitions</vt:lpstr>
      <vt:lpstr>Regular Languages and DFAs</vt:lpstr>
      <vt:lpstr>State Diagram</vt:lpstr>
      <vt:lpstr>Sample DFAs # 1, 2</vt:lpstr>
      <vt:lpstr>Sample DFA # 3</vt:lpstr>
      <vt:lpstr>State Transition Table</vt:lpstr>
      <vt:lpstr>Sample DFA # 4</vt:lpstr>
      <vt:lpstr>Sample DFA # 5</vt:lpstr>
      <vt:lpstr>FSAs and Applications</vt:lpstr>
      <vt:lpstr>DFA Closure</vt:lpstr>
      <vt:lpstr>Complement of Regular Sets</vt:lpstr>
      <vt:lpstr>Parallelizing DFAs</vt:lpstr>
      <vt:lpstr>Non-determinism NFA</vt:lpstr>
      <vt:lpstr>NFA Transitions</vt:lpstr>
      <vt:lpstr>NFA Languages</vt:lpstr>
      <vt:lpstr>Finite State Diagram</vt:lpstr>
      <vt:lpstr>Sample NFAs</vt:lpstr>
      <vt:lpstr>Equivalence of DFA and NFA</vt:lpstr>
      <vt:lpstr>Constructing DFA from NFA</vt:lpstr>
      <vt:lpstr>l-Closure</vt:lpstr>
      <vt:lpstr>Details of DFA</vt:lpstr>
      <vt:lpstr>Regular Languages and NFAs</vt:lpstr>
      <vt:lpstr>Convert from NFA to DFA</vt:lpstr>
      <vt:lpstr>Lexical Analysis</vt:lpstr>
      <vt:lpstr>Practice Problems</vt:lpstr>
      <vt:lpstr>Assignment # 3</vt:lpstr>
      <vt:lpstr>Regular Expressions</vt:lpstr>
      <vt:lpstr>Regular Sets = Regular Languages</vt:lpstr>
      <vt:lpstr>Every Regular Set is a Regular Language</vt:lpstr>
      <vt:lpstr>Every Regular Language is a Regular Set Using Rijk</vt:lpstr>
      <vt:lpstr>Convert to RE</vt:lpstr>
      <vt:lpstr>PowerPoint Presentation</vt:lpstr>
      <vt:lpstr>State Ripping Concept</vt:lpstr>
      <vt:lpstr>State Ripping Details</vt:lpstr>
      <vt:lpstr>Use Ripping; Rip q3</vt:lpstr>
      <vt:lpstr>Use Ripping; Rip q1</vt:lpstr>
      <vt:lpstr>Use Ripping; Rip q2</vt:lpstr>
      <vt:lpstr>Regular Equations</vt:lpstr>
      <vt:lpstr>Show QP* is a Solution</vt:lpstr>
      <vt:lpstr>Uniqueness of Solution</vt:lpstr>
      <vt:lpstr>Example</vt:lpstr>
      <vt:lpstr>Using Regular Equations</vt:lpstr>
      <vt:lpstr>Practice NFAs</vt:lpstr>
      <vt:lpstr>DFAs to REs</vt:lpstr>
      <vt:lpstr>State Minimization</vt:lpstr>
      <vt:lpstr>Sample Minimization</vt:lpstr>
      <vt:lpstr>Reversal of Regular Sets</vt:lpstr>
      <vt:lpstr>Substitution</vt:lpstr>
      <vt:lpstr>Quotient with Regular Sets</vt:lpstr>
      <vt:lpstr>Quotient Again</vt:lpstr>
      <vt:lpstr>Applying Meta Approach</vt:lpstr>
      <vt:lpstr>Making Life Easy</vt:lpstr>
      <vt:lpstr>Reachable and Reaching</vt:lpstr>
      <vt:lpstr>Min and Max</vt:lpstr>
      <vt:lpstr>Regular Closed under Min</vt:lpstr>
      <vt:lpstr>Regular Closed under Max</vt:lpstr>
      <vt:lpstr>Assignment # 4.1</vt:lpstr>
      <vt:lpstr>Assignment # 4.2</vt:lpstr>
      <vt:lpstr>Pumping Lemma Concept</vt:lpstr>
      <vt:lpstr>Pumping Lemma For Regular</vt:lpstr>
      <vt:lpstr>Pumping Lemma Proof</vt:lpstr>
      <vt:lpstr>Lemma’s Adversarial Process</vt:lpstr>
      <vt:lpstr>xwx is not Regular (PL)</vt:lpstr>
      <vt:lpstr>aFib(k) is not Regular (PL)</vt:lpstr>
      <vt:lpstr>Pumping Lemma Problems</vt:lpstr>
      <vt:lpstr>Myhill-Nerode Theorem</vt:lpstr>
      <vt:lpstr>Myhill-Nerode 1 ⇒ 2</vt:lpstr>
      <vt:lpstr>Myhill-Nerode 2 ⇒ 3</vt:lpstr>
      <vt:lpstr>Myhill-Nerode 3 ⇒ 1</vt:lpstr>
      <vt:lpstr>Use of Myhill-Nerode</vt:lpstr>
      <vt:lpstr>xwx is not Regular (MN)</vt:lpstr>
      <vt:lpstr>aFib(k) is not Regular (MN)</vt:lpstr>
      <vt:lpstr>Myhill-Nerode and Minimization</vt:lpstr>
      <vt:lpstr>What is Regular So Far?</vt:lpstr>
      <vt:lpstr>What is NOT Regular?</vt:lpstr>
      <vt:lpstr>Finite State Transducers</vt:lpstr>
      <vt:lpstr>Sample Mealy Model</vt:lpstr>
      <vt:lpstr>Finite State Transducers</vt:lpstr>
      <vt:lpstr>Assignment # 5</vt:lpstr>
      <vt:lpstr>Decision and Closure Properties</vt:lpstr>
      <vt:lpstr>Decidable Properties</vt:lpstr>
      <vt:lpstr>Closure Properties</vt:lpstr>
      <vt:lpstr>Formal Languages</vt:lpstr>
      <vt:lpstr>History of Formal Language</vt:lpstr>
      <vt:lpstr>Formalism for Grammars</vt:lpstr>
      <vt:lpstr>Grammars</vt:lpstr>
      <vt:lpstr>Derivations</vt:lpstr>
      <vt:lpstr>Regular Grammars</vt:lpstr>
      <vt:lpstr>DFA to Regular Grammar</vt:lpstr>
      <vt:lpstr>Example of DFA to Grammar</vt:lpstr>
      <vt:lpstr>Regular Grammar to NFA</vt:lpstr>
      <vt:lpstr>Example of Grammar to NFA</vt:lpstr>
      <vt:lpstr>What More is Regular?</vt:lpstr>
      <vt:lpstr>Mixing Right and Left Linear</vt:lpstr>
      <vt:lpstr>Midterm#1 Topics.1</vt:lpstr>
      <vt:lpstr>Midterm#1 Topics.2</vt:lpstr>
      <vt:lpstr>Midterm#1 Topics.3</vt:lpstr>
      <vt:lpstr>Midterm#1 Topics.4</vt:lpstr>
      <vt:lpstr>Midterm#1 Topics.5</vt:lpstr>
      <vt:lpstr>Context Free Languages</vt:lpstr>
      <vt:lpstr>Context Free Grammar</vt:lpstr>
      <vt:lpstr>Sample CFG</vt:lpstr>
      <vt:lpstr>Derivation</vt:lpstr>
      <vt:lpstr>Parse Trees</vt:lpstr>
      <vt:lpstr>Ambiguity</vt:lpstr>
      <vt:lpstr>Ambiguous Parse</vt:lpstr>
      <vt:lpstr>Precedence</vt:lpstr>
      <vt:lpstr>Left (right)most Derivations</vt:lpstr>
      <vt:lpstr>Ambiguity Test</vt:lpstr>
      <vt:lpstr>Unambiguous Grammar</vt:lpstr>
      <vt:lpstr>Parsing Problem</vt:lpstr>
      <vt:lpstr>Removing Left Recursion if doing Top Down</vt:lpstr>
      <vt:lpstr>Right Recursive Expressions</vt:lpstr>
      <vt:lpstr>Bottom Up vs Top Down</vt:lpstr>
      <vt:lpstr>Chomsky Normal Form</vt:lpstr>
      <vt:lpstr>Nullable Symbols</vt:lpstr>
      <vt:lpstr>Removal of l-Rules</vt:lpstr>
      <vt:lpstr>Chains (Unit Rules)</vt:lpstr>
      <vt:lpstr>Removal of Unit-Rules</vt:lpstr>
      <vt:lpstr>Non-Productive Symbols</vt:lpstr>
      <vt:lpstr>Unreachable Symbols</vt:lpstr>
      <vt:lpstr>Reduced CFG</vt:lpstr>
      <vt:lpstr>CFG to CNF</vt:lpstr>
      <vt:lpstr>Example of CNF Conversion</vt:lpstr>
      <vt:lpstr>Starting Grammars</vt:lpstr>
      <vt:lpstr>Remove Null Rules</vt:lpstr>
      <vt:lpstr>Remove Unit Rules</vt:lpstr>
      <vt:lpstr>Remove Useless Symbols</vt:lpstr>
      <vt:lpstr>Normalize rhs as CNF</vt:lpstr>
      <vt:lpstr>CKY (Cocke, Kasami, Younger) O(N3) PARSING</vt:lpstr>
      <vt:lpstr>Dynamic Programming</vt:lpstr>
      <vt:lpstr>CKY (Bottom-Up Technique)</vt:lpstr>
      <vt:lpstr>CKY Parser</vt:lpstr>
      <vt:lpstr>2nd CKY Example</vt:lpstr>
      <vt:lpstr>Assignment # 6</vt:lpstr>
      <vt:lpstr>CFL Pumping Lemma Concept</vt:lpstr>
      <vt:lpstr>Pumping Lemma For CFL</vt:lpstr>
      <vt:lpstr>Pumping Lemma Proof</vt:lpstr>
      <vt:lpstr>Visual Support of Proof</vt:lpstr>
      <vt:lpstr>Lemma’s Adversarial Process</vt:lpstr>
      <vt:lpstr>Non-Closure</vt:lpstr>
      <vt:lpstr>Max and Min of CFL</vt:lpstr>
      <vt:lpstr>Complement of ww</vt:lpstr>
      <vt:lpstr>Solvable CFL Problems</vt:lpstr>
      <vt:lpstr>Formalization of PDA</vt:lpstr>
      <vt:lpstr>Notion of ID for PDA</vt:lpstr>
      <vt:lpstr>Language Recognized by PDA</vt:lpstr>
      <vt:lpstr>Top Down Parsing by PDA</vt:lpstr>
      <vt:lpstr>Top Down Parsing by PDA</vt:lpstr>
      <vt:lpstr>Bottom Up Parsing by PDA</vt:lpstr>
      <vt:lpstr>Bottom Up Parsing by PDA</vt:lpstr>
      <vt:lpstr>Challenge</vt:lpstr>
      <vt:lpstr>Converting a PDA to CFG</vt:lpstr>
      <vt:lpstr>Rules for PDA to CFG</vt:lpstr>
      <vt:lpstr>Greibach Normal Form</vt:lpstr>
      <vt:lpstr>Closure Properties</vt:lpstr>
      <vt:lpstr>Intersection with Regular</vt:lpstr>
      <vt:lpstr>Substitution</vt:lpstr>
      <vt:lpstr>More on Substitution</vt:lpstr>
      <vt:lpstr>Context Sensitive</vt:lpstr>
      <vt:lpstr>Context Sensitive Grammar</vt:lpstr>
      <vt:lpstr>Phrase Structured Grammar</vt:lpstr>
      <vt:lpstr>Assignment # 7</vt:lpstr>
      <vt:lpstr>CSG Example#1</vt:lpstr>
      <vt:lpstr>CSG Example#2</vt:lpstr>
      <vt:lpstr>Midterm#2 Topics</vt:lpstr>
      <vt:lpstr>Midterm#2 Topics</vt:lpstr>
      <vt:lpstr>Midterm#2 Topics</vt:lpstr>
      <vt:lpstr>Computability</vt:lpstr>
      <vt:lpstr>Basic Definitions</vt:lpstr>
      <vt:lpstr>Goals of Computability</vt:lpstr>
      <vt:lpstr>Effective Procedure</vt:lpstr>
      <vt:lpstr>Algorithm</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Turing Machines</vt:lpstr>
      <vt:lpstr>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m Recursive</vt:lpstr>
      <vt:lpstr>m Recursive Concepts</vt:lpstr>
      <vt:lpstr>Ackermann’s Function</vt:lpstr>
      <vt:lpstr>Union/Find</vt:lpstr>
      <vt:lpstr>The  Operator</vt:lpstr>
      <vt:lpstr>Universal Machine</vt:lpstr>
      <vt:lpstr>Encoding FRS</vt:lpstr>
      <vt:lpstr>Simulation by Recursive # 1</vt:lpstr>
      <vt:lpstr>Simulation by Recursive # 2</vt:lpstr>
      <vt:lpstr>Simulation by Recursive # 3</vt:lpstr>
      <vt:lpstr>Undecidability</vt:lpstr>
      <vt:lpstr>Cantor and Infinities</vt:lpstr>
      <vt:lpstr>How Many Infinities?</vt:lpstr>
      <vt:lpstr>Cantor’s Theorem</vt:lpstr>
      <vt:lpstr>Corollaries</vt:lpstr>
      <vt:lpstr>Cardinalities of Z and Q </vt:lpstr>
      <vt:lpstr>|Subset|  |Parent Set|</vt:lpstr>
      <vt:lpstr>| N  N | = | N |</vt:lpstr>
      <vt:lpstr>Proof That | N | = | Q |</vt:lpstr>
      <vt:lpstr>Computable Languages 1</vt:lpstr>
      <vt:lpstr>Computable Languages 2</vt:lpstr>
      <vt:lpstr>Programming Languages</vt:lpstr>
      <vt:lpstr>Classic Unsolvable Problem</vt:lpstr>
      <vt:lpstr>Some terminology</vt:lpstr>
      <vt:lpstr>Numbering Procedures</vt:lpstr>
      <vt:lpstr>The universal machine</vt:lpstr>
      <vt:lpstr>Halting Problem (ATM)</vt:lpstr>
      <vt:lpstr>The Contradiction</vt:lpstr>
      <vt:lpstr>Halting (ATM) is recognizable</vt:lpstr>
      <vt:lpstr>Enumeration Theorem</vt:lpstr>
      <vt:lpstr>Non-re Problems</vt:lpstr>
      <vt:lpstr>The Contradiction</vt:lpstr>
      <vt:lpstr>The Set TOTAL</vt:lpstr>
      <vt:lpstr>Consequences</vt:lpstr>
      <vt:lpstr>Insights</vt:lpstr>
      <vt:lpstr>Non-re nature of algorithms</vt:lpstr>
      <vt:lpstr>Many unbounded ways</vt:lpstr>
      <vt:lpstr>Non-determinism</vt:lpstr>
      <vt:lpstr>Reducibility</vt:lpstr>
      <vt:lpstr>Reduction Concepts</vt:lpstr>
      <vt:lpstr>Reduction Example#1</vt:lpstr>
      <vt:lpstr>Reduction Examples #2 &amp; #3</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vt:lpstr>
      <vt:lpstr>The Set K</vt:lpstr>
      <vt:lpstr>Reduction and Rice’s</vt:lpstr>
      <vt:lpstr>Either Trivial or Undecidable</vt:lpstr>
      <vt:lpstr>Rice’s Theorem</vt:lpstr>
      <vt:lpstr>Rice’s Proof-1</vt:lpstr>
      <vt:lpstr>Rice’s Proof-2</vt:lpstr>
      <vt:lpstr>Rice’s Proof-3</vt:lpstr>
      <vt:lpstr>I/O Properties</vt:lpstr>
      <vt:lpstr>Strong Rice’s Theorem</vt:lpstr>
      <vt:lpstr>Strong Rice’s Proof</vt:lpstr>
      <vt:lpstr>Rice’s Picture Proof</vt:lpstr>
      <vt:lpstr>Corollaries to Rice’s</vt:lpstr>
      <vt:lpstr>Assignment # 8</vt:lpstr>
      <vt:lpstr>Recursively Enumerable</vt:lpstr>
      <vt:lpstr>Definition of re</vt:lpstr>
      <vt:lpstr>STP Predicate</vt:lpstr>
      <vt:lpstr>Semi-Decidable Implies re</vt:lpstr>
      <vt:lpstr>re Implies Semi-Decidable</vt:lpstr>
      <vt:lpstr>Domain of a Procedure</vt:lpstr>
      <vt:lpstr>Recursive Implies re </vt:lpstr>
      <vt:lpstr>Related Results</vt:lpstr>
      <vt:lpstr>re Characterizations</vt:lpstr>
      <vt:lpstr>Quantification#1</vt:lpstr>
      <vt:lpstr>Quantification#2</vt:lpstr>
      <vt:lpstr>Quantification#3</vt:lpstr>
      <vt:lpstr>PowerPoint Presentation</vt:lpstr>
      <vt:lpstr>Sample Question#1</vt:lpstr>
      <vt:lpstr>Sample Questions#2,3</vt:lpstr>
      <vt:lpstr>Sample Question#4</vt:lpstr>
      <vt:lpstr>Sample Question#5</vt:lpstr>
      <vt:lpstr>Assignment # 9</vt:lpstr>
      <vt:lpstr>Rewriting Systems</vt:lpstr>
      <vt:lpstr>Semi-Thue Systems</vt:lpstr>
      <vt:lpstr>Simulating Turing Machines</vt:lpstr>
      <vt:lpstr>Details of Halt(TM)  Word(ST)</vt:lpstr>
      <vt:lpstr>Clean-Up</vt:lpstr>
      <vt:lpstr>Semi-Thue Word Problem</vt:lpstr>
      <vt:lpstr>More on Grammars</vt:lpstr>
      <vt:lpstr>Grammars and re Sets</vt:lpstr>
      <vt:lpstr>Post Correspondence Problem</vt:lpstr>
      <vt:lpstr>ST(Word) ≤ PCP</vt:lpstr>
      <vt:lpstr>How PCP Construction Works?</vt:lpstr>
      <vt:lpstr>PCP is undecidable</vt:lpstr>
      <vt:lpstr>Ambiguity of CFG</vt:lpstr>
      <vt:lpstr>Intersection of CFLs</vt:lpstr>
      <vt:lpstr>Non-emptiness of CSL</vt:lpstr>
      <vt:lpstr>CSG Produces Something</vt:lpstr>
      <vt:lpstr>Traces and Grammars</vt:lpstr>
      <vt:lpstr>Traces (Valid Computations)</vt:lpstr>
      <vt:lpstr>Quotients of CFLs (concept)</vt:lpstr>
      <vt:lpstr>Finish Quotient</vt:lpstr>
      <vt:lpstr>Traces and Type 0 (PSG) </vt:lpstr>
      <vt:lpstr>CSG and Undecidability</vt:lpstr>
      <vt:lpstr>Some Consequences</vt:lpstr>
      <vt:lpstr>Undecidability</vt:lpstr>
      <vt:lpstr>More Undecidability</vt:lpstr>
      <vt:lpstr>ST(Word) ≤ PSL(Membership)</vt:lpstr>
      <vt:lpstr>Consequences for PSG</vt:lpstr>
      <vt:lpstr>L = *? </vt:lpstr>
      <vt:lpstr>L(G) = L(G)2?</vt:lpstr>
      <vt:lpstr>L(G) = L(G)2? is undecidable</vt:lpstr>
      <vt:lpstr>Computational Complexity</vt:lpstr>
      <vt:lpstr>Research Territory</vt:lpstr>
      <vt:lpstr>Decision vs Optimization</vt:lpstr>
      <vt:lpstr>Natural Pairs of Problems</vt:lpstr>
      <vt:lpstr>Very Hard Problems</vt:lpstr>
      <vt:lpstr>Easy Problems</vt:lpstr>
      <vt:lpstr>Three Classes of Problems</vt:lpstr>
      <vt:lpstr>Unknown Complexity</vt:lpstr>
      <vt:lpstr>Why do we Care?</vt:lpstr>
      <vt:lpstr>A Word about “Size”</vt:lpstr>
      <vt:lpstr>The Subtlety of “Size”</vt:lpstr>
      <vt:lpstr>P = Polynomial Time</vt:lpstr>
      <vt:lpstr>Some Problems in P</vt:lpstr>
      <vt:lpstr>NP = Non-Det. Poly Time</vt:lpstr>
      <vt:lpstr>NP-Hard</vt:lpstr>
      <vt:lpstr>NP-Complete; NP-Hard</vt:lpstr>
      <vt:lpstr>P = NP?</vt:lpstr>
      <vt:lpstr>Why should P = NP?</vt:lpstr>
      <vt:lpstr>Why Might P ≠ NP?</vt:lpstr>
      <vt:lpstr>Satisfiability</vt:lpstr>
      <vt:lpstr>SAT</vt:lpstr>
      <vt:lpstr>The Proof Idea</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NP–Complete</vt:lpstr>
      <vt:lpstr>Co-NP</vt:lpstr>
      <vt:lpstr>SAT to 3SAT</vt:lpstr>
      <vt:lpstr>SubsetSum</vt:lpstr>
      <vt:lpstr>SubsetSum ≡p Partition</vt:lpstr>
      <vt:lpstr>3SAT ≤p SubsetSum</vt:lpstr>
      <vt:lpstr>SubsetSum≡pPartition Details</vt:lpstr>
      <vt:lpstr>SubsetSum ≡p Partition</vt:lpstr>
      <vt:lpstr>Integer Linear Programming</vt:lpstr>
      <vt:lpstr>Assignment # 10</vt:lpstr>
      <vt:lpstr>VERTEX COVERING (VC) Decision Problem is NP-Hard</vt:lpstr>
      <vt:lpstr>3SAT to Vertex Cover</vt:lpstr>
      <vt:lpstr>VC Variable Gadget</vt:lpstr>
      <vt:lpstr>VC Clause Gadget</vt:lpstr>
      <vt:lpstr>VC Gadgets Combined</vt:lpstr>
      <vt:lpstr>Independent Set</vt:lpstr>
      <vt:lpstr>IS (VC) Clause Gadget</vt:lpstr>
      <vt:lpstr>3SAT to IS</vt:lpstr>
      <vt:lpstr>K-Color (KC) Decision Problem is NP-Hard</vt:lpstr>
      <vt:lpstr>K-Coloring</vt:lpstr>
      <vt:lpstr>3C Super Gadget</vt:lpstr>
      <vt:lpstr>KC Super + Variables Gadget</vt:lpstr>
      <vt:lpstr>KC Clause Gadget</vt:lpstr>
      <vt:lpstr>Consider ~a, ~b, ~c</vt:lpstr>
      <vt:lpstr>Consider a || b, ~c</vt:lpstr>
      <vt:lpstr>Consider ~a, ~b, c</vt:lpstr>
      <vt:lpstr>Consider one of a || b, c</vt:lpstr>
      <vt:lpstr>Consider a, b, c</vt:lpstr>
      <vt:lpstr>KC Gadgets Combined</vt:lpstr>
      <vt:lpstr>Register Allocation</vt:lpstr>
      <vt:lpstr>Processor Scheduling is NP-Hard</vt:lpstr>
      <vt:lpstr>Processor Scheduling</vt:lpstr>
      <vt:lpstr>Complexity Overview</vt:lpstr>
      <vt:lpstr>2 Processor Scheduling</vt:lpstr>
      <vt:lpstr>2 Processor Nastiness</vt:lpstr>
      <vt:lpstr>Heuristics</vt:lpstr>
      <vt:lpstr>Challenge Problem</vt:lpstr>
      <vt:lpstr>PowerPoint Presentation</vt:lpstr>
      <vt:lpstr>Final Exam Topics 1</vt:lpstr>
      <vt:lpstr>Final Exam Topics 2</vt:lpstr>
      <vt:lpstr>Final Exam Topics 3</vt:lpstr>
      <vt:lpstr>Final Exam Topics 4</vt:lpstr>
      <vt:lpstr>Final Exam Topics 5</vt:lpstr>
      <vt:lpstr>Final Exam Topics 6</vt:lpstr>
      <vt:lpstr>Supplemental Material</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Hamiltonian Circuit (HC) Decision Problem is NP-Hard</vt:lpstr>
      <vt:lpstr>HC Variable Gadget</vt:lpstr>
      <vt:lpstr>HC Gadgets Combined</vt:lpstr>
      <vt:lpstr>Hamiltonian Path</vt:lpstr>
      <vt:lpstr>Travelling Salesman</vt:lpstr>
      <vt:lpstr>Tiling</vt:lpstr>
      <vt:lpstr>Basic Idea of Tiling</vt:lpstr>
      <vt:lpstr>Instance of Tiling Problem</vt:lpstr>
      <vt:lpstr>A Valid 3 by 3 Tiling of Tile Types from Previous Slide</vt:lpstr>
      <vt:lpstr>Some Variations</vt:lpstr>
      <vt:lpstr>Tiling the Plane</vt:lpstr>
      <vt:lpstr>The Tiling Decision Problem</vt:lpstr>
      <vt:lpstr>Colors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Comments on Variations</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1464</cp:revision>
  <cp:lastPrinted>2018-11-27T16:45:49Z</cp:lastPrinted>
  <dcterms:created xsi:type="dcterms:W3CDTF">2010-04-22T13:58:28Z</dcterms:created>
  <dcterms:modified xsi:type="dcterms:W3CDTF">2018-11-27T17:16:16Z</dcterms:modified>
</cp:coreProperties>
</file>