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3"/>
  </p:notesMasterIdLst>
  <p:sldIdLst>
    <p:sldId id="267" r:id="rId2"/>
    <p:sldId id="329" r:id="rId3"/>
    <p:sldId id="268" r:id="rId4"/>
    <p:sldId id="269" r:id="rId5"/>
    <p:sldId id="330" r:id="rId6"/>
    <p:sldId id="270" r:id="rId7"/>
    <p:sldId id="271" r:id="rId8"/>
    <p:sldId id="272" r:id="rId9"/>
    <p:sldId id="321" r:id="rId10"/>
    <p:sldId id="280" r:id="rId11"/>
    <p:sldId id="281" r:id="rId12"/>
    <p:sldId id="282" r:id="rId13"/>
    <p:sldId id="283" r:id="rId14"/>
    <p:sldId id="284" r:id="rId15"/>
    <p:sldId id="285" r:id="rId16"/>
    <p:sldId id="286" r:id="rId17"/>
    <p:sldId id="287" r:id="rId18"/>
    <p:sldId id="288" r:id="rId19"/>
    <p:sldId id="289" r:id="rId20"/>
    <p:sldId id="290" r:id="rId21"/>
    <p:sldId id="293" r:id="rId22"/>
    <p:sldId id="297" r:id="rId23"/>
    <p:sldId id="298" r:id="rId24"/>
    <p:sldId id="301" r:id="rId25"/>
    <p:sldId id="299" r:id="rId26"/>
    <p:sldId id="260" r:id="rId27"/>
    <p:sldId id="311" r:id="rId28"/>
    <p:sldId id="312" r:id="rId29"/>
    <p:sldId id="317" r:id="rId30"/>
    <p:sldId id="313" r:id="rId31"/>
    <p:sldId id="314" r:id="rId32"/>
    <p:sldId id="315" r:id="rId33"/>
    <p:sldId id="318" r:id="rId34"/>
    <p:sldId id="319" r:id="rId35"/>
    <p:sldId id="320" r:id="rId36"/>
    <p:sldId id="303" r:id="rId37"/>
    <p:sldId id="304" r:id="rId38"/>
    <p:sldId id="305" r:id="rId39"/>
    <p:sldId id="327" r:id="rId40"/>
    <p:sldId id="306" r:id="rId41"/>
    <p:sldId id="328" r:id="rId42"/>
    <p:sldId id="310" r:id="rId43"/>
    <p:sldId id="316" r:id="rId44"/>
    <p:sldId id="322" r:id="rId45"/>
    <p:sldId id="323" r:id="rId46"/>
    <p:sldId id="324" r:id="rId47"/>
    <p:sldId id="325" r:id="rId48"/>
    <p:sldId id="326" r:id="rId49"/>
    <p:sldId id="331" r:id="rId50"/>
    <p:sldId id="332" r:id="rId51"/>
    <p:sldId id="333"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1"/>
    <p:restoredTop sz="94627"/>
  </p:normalViewPr>
  <p:slideViewPr>
    <p:cSldViewPr snapToGrid="0" snapToObjects="1">
      <p:cViewPr varScale="1">
        <p:scale>
          <a:sx n="82" d="100"/>
          <a:sy n="82" d="100"/>
        </p:scale>
        <p:origin x="81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0D1ADF-8A13-444D-84CE-AC62BBC22B96}" type="datetimeFigureOut">
              <a:rPr lang="en-US" smtClean="0"/>
              <a:t>11/27/18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DB57FE-B0E1-CE44-BD61-9C4B5240B2FA}" type="slidenum">
              <a:rPr lang="en-US" smtClean="0"/>
              <a:t>‹#›</a:t>
            </a:fld>
            <a:endParaRPr lang="en-US"/>
          </a:p>
        </p:txBody>
      </p:sp>
    </p:spTree>
    <p:extLst>
      <p:ext uri="{BB962C8B-B14F-4D97-AF65-F5344CB8AC3E}">
        <p14:creationId xmlns:p14="http://schemas.microsoft.com/office/powerpoint/2010/main" val="1836119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7"/>
          <p:cNvSpPr>
            <a:spLocks noGrp="1" noChangeArrowheads="1"/>
          </p:cNvSpPr>
          <p:nvPr>
            <p:ph type="sldNum" sz="quarter" idx="5"/>
          </p:nvPr>
        </p:nvSpPr>
        <p:spPr>
          <a:noFill/>
        </p:spPr>
        <p:txBody>
          <a:bodyPr/>
          <a:lstStyle/>
          <a:p>
            <a:fld id="{A587C0AC-D649-6141-B433-DC1B445E55D5}" type="slidenum">
              <a:rPr lang="en-US">
                <a:latin typeface="Arial" pitchFamily="-111" charset="0"/>
                <a:ea typeface="ＭＳ Ｐゴシック" pitchFamily="-111" charset="-128"/>
                <a:cs typeface="ＭＳ Ｐゴシック" pitchFamily="-111" charset="-128"/>
              </a:rPr>
              <a:pPr/>
              <a:t>22</a:t>
            </a:fld>
            <a:endParaRPr lang="en-US">
              <a:latin typeface="Arial" pitchFamily="-111" charset="0"/>
              <a:ea typeface="ＭＳ Ｐゴシック" pitchFamily="-111" charset="-128"/>
              <a:cs typeface="ＭＳ Ｐゴシック" pitchFamily="-111" charset="-128"/>
            </a:endParaRPr>
          </a:p>
        </p:txBody>
      </p:sp>
      <p:sp>
        <p:nvSpPr>
          <p:cNvPr id="485379" name="Rectangle 2"/>
          <p:cNvSpPr>
            <a:spLocks noGrp="1" noRot="1" noChangeAspect="1" noChangeArrowheads="1" noTextEdit="1"/>
          </p:cNvSpPr>
          <p:nvPr>
            <p:ph type="sldImg"/>
          </p:nvPr>
        </p:nvSpPr>
        <p:spPr>
          <a:ln/>
        </p:spPr>
      </p:sp>
      <p:sp>
        <p:nvSpPr>
          <p:cNvPr id="4853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0333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7"/>
          <p:cNvSpPr>
            <a:spLocks noGrp="1" noChangeArrowheads="1"/>
          </p:cNvSpPr>
          <p:nvPr>
            <p:ph type="sldNum" sz="quarter" idx="5"/>
          </p:nvPr>
        </p:nvSpPr>
        <p:spPr>
          <a:noFill/>
        </p:spPr>
        <p:txBody>
          <a:bodyPr/>
          <a:lstStyle/>
          <a:p>
            <a:fld id="{A587C0AC-D649-6141-B433-DC1B445E55D5}" type="slidenum">
              <a:rPr lang="en-US">
                <a:latin typeface="Arial" pitchFamily="-111" charset="0"/>
                <a:ea typeface="ＭＳ Ｐゴシック" pitchFamily="-111" charset="-128"/>
                <a:cs typeface="ＭＳ Ｐゴシック" pitchFamily="-111" charset="-128"/>
              </a:rPr>
              <a:pPr/>
              <a:t>23</a:t>
            </a:fld>
            <a:endParaRPr lang="en-US">
              <a:latin typeface="Arial" pitchFamily="-111" charset="0"/>
              <a:ea typeface="ＭＳ Ｐゴシック" pitchFamily="-111" charset="-128"/>
              <a:cs typeface="ＭＳ Ｐゴシック" pitchFamily="-111" charset="-128"/>
            </a:endParaRPr>
          </a:p>
        </p:txBody>
      </p:sp>
      <p:sp>
        <p:nvSpPr>
          <p:cNvPr id="485379" name="Rectangle 2"/>
          <p:cNvSpPr>
            <a:spLocks noGrp="1" noRot="1" noChangeAspect="1" noChangeArrowheads="1" noTextEdit="1"/>
          </p:cNvSpPr>
          <p:nvPr>
            <p:ph type="sldImg"/>
          </p:nvPr>
        </p:nvSpPr>
        <p:spPr>
          <a:ln/>
        </p:spPr>
      </p:sp>
      <p:sp>
        <p:nvSpPr>
          <p:cNvPr id="4853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95003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7"/>
          <p:cNvSpPr>
            <a:spLocks noGrp="1" noChangeArrowheads="1"/>
          </p:cNvSpPr>
          <p:nvPr>
            <p:ph type="sldNum" sz="quarter" idx="5"/>
          </p:nvPr>
        </p:nvSpPr>
        <p:spPr>
          <a:noFill/>
        </p:spPr>
        <p:txBody>
          <a:bodyPr/>
          <a:lstStyle/>
          <a:p>
            <a:fld id="{A587C0AC-D649-6141-B433-DC1B445E55D5}" type="slidenum">
              <a:rPr lang="en-US">
                <a:latin typeface="Arial" pitchFamily="-111" charset="0"/>
                <a:ea typeface="ＭＳ Ｐゴシック" pitchFamily="-111" charset="-128"/>
                <a:cs typeface="ＭＳ Ｐゴシック" pitchFamily="-111" charset="-128"/>
              </a:rPr>
              <a:pPr/>
              <a:t>24</a:t>
            </a:fld>
            <a:endParaRPr lang="en-US">
              <a:latin typeface="Arial" pitchFamily="-111" charset="0"/>
              <a:ea typeface="ＭＳ Ｐゴシック" pitchFamily="-111" charset="-128"/>
              <a:cs typeface="ＭＳ Ｐゴシック" pitchFamily="-111" charset="-128"/>
            </a:endParaRPr>
          </a:p>
        </p:txBody>
      </p:sp>
      <p:sp>
        <p:nvSpPr>
          <p:cNvPr id="485379" name="Rectangle 2"/>
          <p:cNvSpPr>
            <a:spLocks noGrp="1" noRot="1" noChangeAspect="1" noChangeArrowheads="1" noTextEdit="1"/>
          </p:cNvSpPr>
          <p:nvPr>
            <p:ph type="sldImg"/>
          </p:nvPr>
        </p:nvSpPr>
        <p:spPr>
          <a:ln/>
        </p:spPr>
      </p:sp>
      <p:sp>
        <p:nvSpPr>
          <p:cNvPr id="4853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61892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7"/>
          <p:cNvSpPr>
            <a:spLocks noGrp="1" noChangeArrowheads="1"/>
          </p:cNvSpPr>
          <p:nvPr>
            <p:ph type="sldNum" sz="quarter" idx="5"/>
          </p:nvPr>
        </p:nvSpPr>
        <p:spPr>
          <a:noFill/>
        </p:spPr>
        <p:txBody>
          <a:bodyPr/>
          <a:lstStyle/>
          <a:p>
            <a:fld id="{1CC6D4F8-5FBA-CE47-8533-A876C9F6A2CE}" type="slidenum">
              <a:rPr lang="en-US">
                <a:latin typeface="Arial" pitchFamily="-111" charset="0"/>
                <a:ea typeface="ＭＳ Ｐゴシック" pitchFamily="-111" charset="-128"/>
                <a:cs typeface="ＭＳ Ｐゴシック" pitchFamily="-111" charset="-128"/>
              </a:rPr>
              <a:pPr/>
              <a:t>25</a:t>
            </a:fld>
            <a:endParaRPr lang="en-US">
              <a:latin typeface="Arial" pitchFamily="-111" charset="0"/>
              <a:ea typeface="ＭＳ Ｐゴシック" pitchFamily="-111" charset="-128"/>
              <a:cs typeface="ＭＳ Ｐゴシック" pitchFamily="-111" charset="-128"/>
            </a:endParaRPr>
          </a:p>
        </p:txBody>
      </p:sp>
      <p:sp>
        <p:nvSpPr>
          <p:cNvPr id="501763" name="Rectangle 2"/>
          <p:cNvSpPr>
            <a:spLocks noGrp="1" noRot="1" noChangeAspect="1" noChangeArrowheads="1" noTextEdit="1"/>
          </p:cNvSpPr>
          <p:nvPr>
            <p:ph type="sldImg"/>
          </p:nvPr>
        </p:nvSpPr>
        <p:spPr>
          <a:ln/>
        </p:spPr>
      </p:sp>
      <p:sp>
        <p:nvSpPr>
          <p:cNvPr id="50176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2753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7"/>
          <p:cNvSpPr>
            <a:spLocks noGrp="1" noChangeArrowheads="1"/>
          </p:cNvSpPr>
          <p:nvPr>
            <p:ph type="sldNum" sz="quarter" idx="5"/>
          </p:nvPr>
        </p:nvSpPr>
        <p:spPr>
          <a:noFill/>
        </p:spPr>
        <p:txBody>
          <a:bodyPr/>
          <a:lstStyle/>
          <a:p>
            <a:fld id="{D37D3218-E027-444A-A397-3EB8D0DB89E8}" type="slidenum">
              <a:rPr lang="en-US">
                <a:latin typeface="Arial" pitchFamily="-111" charset="0"/>
                <a:ea typeface="ＭＳ Ｐゴシック" pitchFamily="-111" charset="-128"/>
                <a:cs typeface="ＭＳ Ｐゴシック" pitchFamily="-111" charset="-128"/>
              </a:rPr>
              <a:pPr/>
              <a:t>26</a:t>
            </a:fld>
            <a:endParaRPr lang="en-US">
              <a:latin typeface="Arial" pitchFamily="-111" charset="0"/>
              <a:ea typeface="ＭＳ Ｐゴシック" pitchFamily="-111" charset="-128"/>
              <a:cs typeface="ＭＳ Ｐゴシック" pitchFamily="-111" charset="-128"/>
            </a:endParaRPr>
          </a:p>
        </p:txBody>
      </p:sp>
      <p:sp>
        <p:nvSpPr>
          <p:cNvPr id="487427" name="Rectangle 2"/>
          <p:cNvSpPr>
            <a:spLocks noGrp="1" noRot="1" noChangeAspect="1" noChangeArrowheads="1" noTextEdit="1"/>
          </p:cNvSpPr>
          <p:nvPr>
            <p:ph type="sldImg"/>
          </p:nvPr>
        </p:nvSpPr>
        <p:spPr>
          <a:ln/>
        </p:spPr>
      </p:sp>
      <p:sp>
        <p:nvSpPr>
          <p:cNvPr id="48742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89965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C297B80-3E38-9C4A-9F50-198B797DE3EF}" type="datetimeFigureOut">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336779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297B80-3E38-9C4A-9F50-198B797DE3EF}" type="datetimeFigureOut">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5133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297B80-3E38-9C4A-9F50-198B797DE3EF}" type="datetimeFigureOut">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81889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297B80-3E38-9C4A-9F50-198B797DE3EF}" type="datetimeFigureOut">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630755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297B80-3E38-9C4A-9F50-198B797DE3EF}" type="datetimeFigureOut">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927284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C297B80-3E38-9C4A-9F50-198B797DE3EF}" type="datetimeFigureOut">
              <a:rPr lang="en-US" smtClean="0"/>
              <a:t>11/27/18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378827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297B80-3E38-9C4A-9F50-198B797DE3EF}" type="datetimeFigureOut">
              <a:rPr lang="en-US" smtClean="0"/>
              <a:t>11/27/18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464480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C297B80-3E38-9C4A-9F50-198B797DE3EF}" type="datetimeFigureOut">
              <a:rPr lang="en-US" smtClean="0"/>
              <a:t>11/27/18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421093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97B80-3E38-9C4A-9F50-198B797DE3EF}" type="datetimeFigureOut">
              <a:rPr lang="en-US" smtClean="0"/>
              <a:t>11/27/18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355064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297B80-3E38-9C4A-9F50-198B797DE3EF}" type="datetimeFigureOut">
              <a:rPr lang="en-US" smtClean="0"/>
              <a:t>11/27/18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504084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297B80-3E38-9C4A-9F50-198B797DE3EF}" type="datetimeFigureOut">
              <a:rPr lang="en-US" smtClean="0"/>
              <a:t>11/27/18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321741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297B80-3E38-9C4A-9F50-198B797DE3EF}" type="datetimeFigureOut">
              <a:rPr lang="en-US" smtClean="0"/>
              <a:t>11/27/18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3D400-034A-EB4D-A1F2-290E2E147EF1}" type="slidenum">
              <a:rPr lang="en-US" smtClean="0"/>
              <a:t>‹#›</a:t>
            </a:fld>
            <a:endParaRPr lang="en-US"/>
          </a:p>
        </p:txBody>
      </p:sp>
    </p:spTree>
    <p:extLst>
      <p:ext uri="{BB962C8B-B14F-4D97-AF65-F5344CB8AC3E}">
        <p14:creationId xmlns:p14="http://schemas.microsoft.com/office/powerpoint/2010/main" val="202177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na01.safelinks.protection.outlook.com/?url=https://apple.stackexchange.com/questions/230422/type-lambda-%ce%bb-on-a-mac&amp;data=02|01|Charles.Hughes@ucf.edu|cf69c691d5b446b2cea908d53b3c31b9|bb932f15ef3842ba91fcf3c59d5dd1f1|0|0|636480052075090282&amp;sdata=wBvQ90eVsUzTexak0OcliPa58uX5GwBmXHlU0YMAufQ%3D&amp;reserved=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Title 1"/>
          <p:cNvSpPr>
            <a:spLocks noGrp="1"/>
          </p:cNvSpPr>
          <p:nvPr>
            <p:ph type="title"/>
          </p:nvPr>
        </p:nvSpPr>
        <p:spPr/>
        <p:txBody>
          <a:bodyPr/>
          <a:lstStyle/>
          <a:p>
            <a:r>
              <a:rPr lang="en-US">
                <a:latin typeface="Arial" charset="0"/>
                <a:ea typeface="MS PGothic" charset="0"/>
              </a:rPr>
              <a:t>Final Exam Topics 1</a:t>
            </a:r>
          </a:p>
        </p:txBody>
      </p:sp>
      <p:sp>
        <p:nvSpPr>
          <p:cNvPr id="283651" name="Content Placeholder 2"/>
          <p:cNvSpPr>
            <a:spLocks noGrp="1"/>
          </p:cNvSpPr>
          <p:nvPr>
            <p:ph idx="1"/>
          </p:nvPr>
        </p:nvSpPr>
        <p:spPr/>
        <p:txBody>
          <a:bodyPr/>
          <a:lstStyle/>
          <a:p>
            <a:r>
              <a:rPr lang="en-US" sz="1800" dirty="0">
                <a:latin typeface="Arial" charset="0"/>
                <a:ea typeface="MS PGothic" charset="0"/>
              </a:rPr>
              <a:t>Regular languages</a:t>
            </a:r>
          </a:p>
          <a:p>
            <a:pPr lvl="1"/>
            <a:r>
              <a:rPr lang="en-US" sz="1600" dirty="0">
                <a:latin typeface="Arial" charset="0"/>
                <a:ea typeface="MS PGothic" charset="0"/>
              </a:rPr>
              <a:t>Decision Problems</a:t>
            </a:r>
          </a:p>
          <a:p>
            <a:pPr lvl="2"/>
            <a:r>
              <a:rPr lang="en-US" sz="1600" dirty="0">
                <a:latin typeface="Arial" charset="0"/>
                <a:ea typeface="MS PGothic" charset="0"/>
              </a:rPr>
              <a:t>Membership</a:t>
            </a:r>
          </a:p>
          <a:p>
            <a:pPr lvl="2"/>
            <a:r>
              <a:rPr lang="en-US" sz="1600" dirty="0">
                <a:latin typeface="Arial" charset="0"/>
                <a:ea typeface="MS PGothic" charset="0"/>
              </a:rPr>
              <a:t>Emptiness</a:t>
            </a:r>
          </a:p>
          <a:p>
            <a:pPr lvl="2"/>
            <a:r>
              <a:rPr lang="en-US" sz="1600" dirty="0">
                <a:latin typeface="Arial" charset="0"/>
                <a:ea typeface="MS PGothic" charset="0"/>
              </a:rPr>
              <a:t>Finiteness</a:t>
            </a:r>
          </a:p>
          <a:p>
            <a:pPr lvl="2"/>
            <a:r>
              <a:rPr lang="en-US" sz="1600" dirty="0" err="1">
                <a:latin typeface="Arial" charset="0"/>
                <a:ea typeface="MS PGothic" charset="0"/>
              </a:rPr>
              <a:t>Σ</a:t>
            </a:r>
            <a:r>
              <a:rPr lang="en-US" sz="1600" dirty="0">
                <a:latin typeface="Arial" charset="0"/>
                <a:ea typeface="MS PGothic" charset="0"/>
              </a:rPr>
              <a:t>*</a:t>
            </a:r>
          </a:p>
          <a:p>
            <a:pPr lvl="2"/>
            <a:r>
              <a:rPr lang="en-US" sz="1600" dirty="0">
                <a:latin typeface="Arial" charset="0"/>
                <a:ea typeface="MS PGothic" charset="0"/>
              </a:rPr>
              <a:t>Equality</a:t>
            </a:r>
          </a:p>
          <a:p>
            <a:pPr lvl="2"/>
            <a:r>
              <a:rPr lang="en-US" sz="1600" dirty="0">
                <a:latin typeface="Arial" charset="0"/>
                <a:ea typeface="MS PGothic" charset="0"/>
              </a:rPr>
              <a:t>Containment</a:t>
            </a:r>
          </a:p>
          <a:p>
            <a:pPr lvl="1"/>
            <a:r>
              <a:rPr lang="en-US" sz="1600" dirty="0">
                <a:latin typeface="Arial" charset="0"/>
                <a:ea typeface="MS PGothic" charset="0"/>
              </a:rPr>
              <a:t>Closure</a:t>
            </a:r>
          </a:p>
          <a:p>
            <a:pPr lvl="2"/>
            <a:r>
              <a:rPr lang="en-US" sz="1600" dirty="0">
                <a:latin typeface="Arial" charset="0"/>
                <a:ea typeface="MS PGothic" charset="0"/>
              </a:rPr>
              <a:t>Union/Concatenation/Star</a:t>
            </a:r>
          </a:p>
          <a:p>
            <a:pPr lvl="2"/>
            <a:r>
              <a:rPr lang="en-US" sz="1600" dirty="0">
                <a:latin typeface="Arial" charset="0"/>
                <a:ea typeface="MS PGothic" charset="0"/>
              </a:rPr>
              <a:t>Complement</a:t>
            </a:r>
          </a:p>
          <a:p>
            <a:pPr lvl="2"/>
            <a:r>
              <a:rPr lang="en-US" sz="1600" dirty="0">
                <a:latin typeface="Arial" charset="0"/>
                <a:ea typeface="MS PGothic" charset="0"/>
              </a:rPr>
              <a:t>Substitution/Quotient, Prefix, Infix, Suffix</a:t>
            </a:r>
          </a:p>
          <a:p>
            <a:pPr lvl="2"/>
            <a:r>
              <a:rPr lang="en-US" sz="1600" dirty="0">
                <a:latin typeface="Arial" charset="0"/>
                <a:ea typeface="MS PGothic" charset="0"/>
              </a:rPr>
              <a:t>Max/Min</a:t>
            </a:r>
          </a:p>
        </p:txBody>
      </p:sp>
      <p:sp>
        <p:nvSpPr>
          <p:cNvPr id="2836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A8679C6-05F5-984D-96D2-C6AADD945878}" type="datetime1">
              <a:rPr lang="en-US" smtClean="0"/>
              <a:t>11/27/18</a:t>
            </a:fld>
            <a:endParaRPr lang="en-US"/>
          </a:p>
        </p:txBody>
      </p:sp>
      <p:sp>
        <p:nvSpPr>
          <p:cNvPr id="283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36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F80ADC-DD9C-E345-9F97-7B145A2FE092}" type="slidenum">
              <a:rPr lang="en-US"/>
              <a:pPr/>
              <a:t>1</a:t>
            </a:fld>
            <a:endParaRPr lang="en-US"/>
          </a:p>
        </p:txBody>
      </p:sp>
    </p:spTree>
    <p:extLst>
      <p:ext uri="{BB962C8B-B14F-4D97-AF65-F5344CB8AC3E}">
        <p14:creationId xmlns:p14="http://schemas.microsoft.com/office/powerpoint/2010/main" val="1680471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475" y="666426"/>
            <a:ext cx="11546237" cy="3847207"/>
          </a:xfrm>
          <a:prstGeom prst="rect">
            <a:avLst/>
          </a:prstGeom>
        </p:spPr>
        <p:txBody>
          <a:bodyPr wrap="square">
            <a:spAutoFit/>
          </a:bodyPr>
          <a:lstStyle/>
          <a:p>
            <a:pPr marL="228600" marR="0" indent="-457200">
              <a:spcBef>
                <a:spcPts val="0"/>
              </a:spcBef>
              <a:spcAft>
                <a:spcPts val="0"/>
              </a:spcAft>
              <a:tabLst>
                <a:tab pos="0" algn="l"/>
              </a:tabLst>
            </a:pPr>
            <a:r>
              <a:rPr lang="en-US" dirty="0">
                <a:effectLst/>
                <a:latin typeface="Times New Roman" charset="0"/>
                <a:ea typeface="Times New Roman" charset="0"/>
                <a:cs typeface="Times New Roman" charset="0"/>
              </a:rPr>
              <a:t>	</a:t>
            </a:r>
            <a:r>
              <a:rPr lang="en-US" sz="2800" b="1" dirty="0">
                <a:effectLst/>
                <a:latin typeface="Times New Roman" charset="0"/>
                <a:ea typeface="Times New Roman" charset="0"/>
                <a:cs typeface="Times New Roman" charset="0"/>
              </a:rPr>
              <a:t>1</a:t>
            </a:r>
            <a:r>
              <a:rPr lang="en-US" sz="2800" dirty="0">
                <a:effectLst/>
                <a:latin typeface="Times New Roman" charset="0"/>
                <a:ea typeface="Times New Roman" charset="0"/>
                <a:cs typeface="Times New Roman" charset="0"/>
              </a:rPr>
              <a:t>.	Let set </a:t>
            </a:r>
            <a:r>
              <a:rPr lang="en-US" sz="2800" b="1" dirty="0">
                <a:effectLst/>
                <a:latin typeface="Times New Roman" charset="0"/>
                <a:ea typeface="Times New Roman" charset="0"/>
                <a:cs typeface="Times New Roman" charset="0"/>
              </a:rPr>
              <a:t>A</a:t>
            </a:r>
            <a:r>
              <a:rPr lang="en-US" sz="2800" dirty="0">
                <a:effectLst/>
                <a:latin typeface="Times New Roman" charset="0"/>
                <a:ea typeface="Times New Roman" charset="0"/>
                <a:cs typeface="Times New Roman" charset="0"/>
              </a:rPr>
              <a:t> be recursive, </a:t>
            </a:r>
            <a:r>
              <a:rPr lang="en-US" sz="2800" b="1" dirty="0">
                <a:effectLst/>
                <a:latin typeface="Times New Roman" charset="0"/>
                <a:ea typeface="Times New Roman" charset="0"/>
                <a:cs typeface="Times New Roman" charset="0"/>
              </a:rPr>
              <a:t>B</a:t>
            </a:r>
            <a:r>
              <a:rPr lang="en-US" sz="2800" dirty="0">
                <a:effectLst/>
                <a:latin typeface="Times New Roman" charset="0"/>
                <a:ea typeface="Times New Roman" charset="0"/>
                <a:cs typeface="Times New Roman" charset="0"/>
              </a:rPr>
              <a:t> be re non-recursive and </a:t>
            </a:r>
            <a:r>
              <a:rPr lang="en-US" sz="2800" b="1" dirty="0">
                <a:effectLst/>
                <a:latin typeface="Times New Roman" charset="0"/>
                <a:ea typeface="Times New Roman" charset="0"/>
                <a:cs typeface="Times New Roman" charset="0"/>
              </a:rPr>
              <a:t>C</a:t>
            </a:r>
            <a:r>
              <a:rPr lang="en-US" sz="2800" dirty="0">
                <a:effectLst/>
                <a:latin typeface="Times New Roman" charset="0"/>
                <a:ea typeface="Times New Roman" charset="0"/>
                <a:cs typeface="Times New Roman" charset="0"/>
              </a:rPr>
              <a:t> be non-re. Choosing from among </a:t>
            </a:r>
            <a:r>
              <a:rPr lang="en-US" sz="2800" b="1" dirty="0">
                <a:effectLst/>
                <a:latin typeface="Times New Roman" charset="0"/>
                <a:ea typeface="Times New Roman" charset="0"/>
                <a:cs typeface="Times New Roman" charset="0"/>
              </a:rPr>
              <a:t>(REC)</a:t>
            </a:r>
            <a:r>
              <a:rPr lang="en-US" sz="2800" dirty="0">
                <a:effectLst/>
                <a:latin typeface="Times New Roman" charset="0"/>
                <a:ea typeface="Times New Roman" charset="0"/>
                <a:cs typeface="Times New Roman" charset="0"/>
              </a:rPr>
              <a:t> </a:t>
            </a:r>
            <a:r>
              <a:rPr lang="en-US" sz="2800" b="1" dirty="0">
                <a:effectLst/>
                <a:latin typeface="Times New Roman" charset="0"/>
                <a:ea typeface="Times New Roman" charset="0"/>
                <a:cs typeface="Times New Roman" charset="0"/>
              </a:rPr>
              <a:t>recursive</a:t>
            </a:r>
            <a:r>
              <a:rPr lang="en-US" sz="2800" dirty="0">
                <a:effectLst/>
                <a:latin typeface="Times New Roman" charset="0"/>
                <a:ea typeface="Times New Roman" charset="0"/>
                <a:cs typeface="Times New Roman" charset="0"/>
              </a:rPr>
              <a:t>, </a:t>
            </a:r>
            <a:r>
              <a:rPr lang="en-US" sz="2800" b="1" dirty="0">
                <a:effectLst/>
                <a:latin typeface="Times New Roman" charset="0"/>
                <a:ea typeface="Times New Roman" charset="0"/>
                <a:cs typeface="Times New Roman" charset="0"/>
              </a:rPr>
              <a:t>(RE)</a:t>
            </a:r>
            <a:r>
              <a:rPr lang="en-US" sz="2800" dirty="0">
                <a:effectLst/>
                <a:latin typeface="Times New Roman" charset="0"/>
                <a:ea typeface="Times New Roman" charset="0"/>
                <a:cs typeface="Times New Roman" charset="0"/>
              </a:rPr>
              <a:t> </a:t>
            </a:r>
            <a:r>
              <a:rPr lang="en-US" sz="2800" b="1" dirty="0">
                <a:effectLst/>
                <a:latin typeface="Times New Roman" charset="0"/>
                <a:ea typeface="Times New Roman" charset="0"/>
                <a:cs typeface="Times New Roman" charset="0"/>
              </a:rPr>
              <a:t>re non-recursive</a:t>
            </a:r>
            <a:r>
              <a:rPr lang="en-US" sz="2800" dirty="0">
                <a:effectLst/>
                <a:latin typeface="Times New Roman" charset="0"/>
                <a:ea typeface="Times New Roman" charset="0"/>
                <a:cs typeface="Times New Roman" charset="0"/>
              </a:rPr>
              <a:t>, </a:t>
            </a:r>
            <a:r>
              <a:rPr lang="en-US" sz="2800" b="1" dirty="0">
                <a:effectLst/>
                <a:latin typeface="Times New Roman" charset="0"/>
                <a:ea typeface="Times New Roman" charset="0"/>
                <a:cs typeface="Times New Roman" charset="0"/>
              </a:rPr>
              <a:t>(NR)</a:t>
            </a:r>
            <a:r>
              <a:rPr lang="en-US" sz="2800" dirty="0">
                <a:effectLst/>
                <a:latin typeface="Times New Roman" charset="0"/>
                <a:ea typeface="Times New Roman" charset="0"/>
                <a:cs typeface="Times New Roman" charset="0"/>
              </a:rPr>
              <a:t> </a:t>
            </a:r>
            <a:r>
              <a:rPr lang="en-US" sz="2800" b="1" dirty="0">
                <a:effectLst/>
                <a:latin typeface="Times New Roman" charset="0"/>
                <a:ea typeface="Times New Roman" charset="0"/>
                <a:cs typeface="Times New Roman" charset="0"/>
              </a:rPr>
              <a:t>non-re</a:t>
            </a:r>
            <a:r>
              <a:rPr lang="en-US" sz="2800" dirty="0">
                <a:effectLst/>
                <a:latin typeface="Times New Roman" charset="0"/>
                <a:ea typeface="Times New Roman" charset="0"/>
                <a:cs typeface="Times New Roman" charset="0"/>
              </a:rPr>
              <a:t>, categorize the set </a:t>
            </a:r>
            <a:r>
              <a:rPr lang="en-US" sz="2800" b="1" dirty="0">
                <a:effectLst/>
                <a:latin typeface="Times New Roman" charset="0"/>
                <a:ea typeface="Times New Roman" charset="0"/>
                <a:cs typeface="Times New Roman" charset="0"/>
              </a:rPr>
              <a:t>D</a:t>
            </a:r>
            <a:r>
              <a:rPr lang="en-US" sz="2800" dirty="0">
                <a:effectLst/>
                <a:latin typeface="Times New Roman" charset="0"/>
                <a:ea typeface="Times New Roman" charset="0"/>
                <a:cs typeface="Times New Roman" charset="0"/>
              </a:rPr>
              <a:t> in each of a) through d) by listing </a:t>
            </a:r>
            <a:r>
              <a:rPr lang="en-US" sz="2800" b="1" dirty="0">
                <a:effectLst/>
                <a:latin typeface="Times New Roman" charset="0"/>
                <a:ea typeface="Times New Roman" charset="0"/>
                <a:cs typeface="Times New Roman" charset="0"/>
              </a:rPr>
              <a:t>all</a:t>
            </a:r>
            <a:r>
              <a:rPr lang="en-US" sz="2800" dirty="0">
                <a:effectLst/>
                <a:latin typeface="Times New Roman" charset="0"/>
                <a:ea typeface="Times New Roman" charset="0"/>
                <a:cs typeface="Times New Roman" charset="0"/>
              </a:rPr>
              <a:t> possible categories. No justification is required.</a:t>
            </a:r>
            <a:endParaRPr lang="en-US" sz="2800" dirty="0">
              <a:effectLst/>
              <a:latin typeface="New Century Schlbk" charset="0"/>
              <a:ea typeface="Times New Roman" charset="0"/>
              <a:cs typeface="Times New Roman" charset="0"/>
            </a:endParaRPr>
          </a:p>
          <a:p>
            <a:pPr marL="228600" marR="0">
              <a:spcBef>
                <a:spcPts val="600"/>
              </a:spcBef>
              <a:spcAft>
                <a:spcPts val="0"/>
              </a:spcAft>
            </a:pPr>
            <a:r>
              <a:rPr lang="en-US" sz="2800" b="1" dirty="0">
                <a:effectLst/>
                <a:latin typeface="Times New Roman" charset="0"/>
                <a:ea typeface="Times New Roman" charset="0"/>
                <a:cs typeface="Times New Roman" charset="0"/>
              </a:rPr>
              <a:t>a.)	D = ~C		</a:t>
            </a:r>
            <a:r>
              <a:rPr lang="en-US" sz="2800" b="1" u="sng" dirty="0">
                <a:solidFill>
                  <a:srgbClr val="FF0000"/>
                </a:solidFill>
                <a:effectLst/>
                <a:latin typeface="Times New Roman" charset="0"/>
                <a:ea typeface="Times New Roman" charset="0"/>
                <a:cs typeface="Times New Roman" charset="0"/>
              </a:rPr>
              <a:t>	RE, NR						</a:t>
            </a:r>
            <a:endParaRPr lang="en-US" sz="2800" dirty="0">
              <a:effectLst/>
              <a:latin typeface="New Century Schlbk" charset="0"/>
              <a:ea typeface="Times New Roman" charset="0"/>
              <a:cs typeface="Times New Roman" charset="0"/>
            </a:endParaRPr>
          </a:p>
          <a:p>
            <a:pPr marL="228600" marR="0">
              <a:spcBef>
                <a:spcPts val="600"/>
              </a:spcBef>
              <a:spcAft>
                <a:spcPts val="0"/>
              </a:spcAft>
            </a:pPr>
            <a:r>
              <a:rPr lang="en-US" sz="2800" b="1" dirty="0">
                <a:effectLst/>
                <a:latin typeface="Times New Roman" charset="0"/>
                <a:ea typeface="Times New Roman" charset="0"/>
                <a:cs typeface="Times New Roman" charset="0"/>
              </a:rPr>
              <a:t>b.)	D </a:t>
            </a:r>
            <a:r>
              <a:rPr lang="en-US" sz="2800" b="1" dirty="0">
                <a:effectLst/>
                <a:latin typeface="Times New Roman" charset="0"/>
                <a:ea typeface="Times New Roman" charset="0"/>
                <a:cs typeface="Times New Roman" charset="0"/>
                <a:sym typeface="Symbol" charset="2"/>
              </a:rPr>
              <a:t></a:t>
            </a:r>
            <a:r>
              <a:rPr lang="en-US" sz="2800" b="1" dirty="0">
                <a:effectLst/>
                <a:latin typeface="Times New Roman" charset="0"/>
                <a:ea typeface="Times New Roman" charset="0"/>
                <a:cs typeface="Times New Roman" charset="0"/>
              </a:rPr>
              <a:t> (A</a:t>
            </a:r>
            <a:r>
              <a:rPr lang="en-US" sz="2800" b="1" dirty="0">
                <a:effectLst/>
                <a:latin typeface="Times New Roman" charset="0"/>
                <a:ea typeface="Times New Roman" charset="0"/>
                <a:cs typeface="Times New Roman" charset="0"/>
                <a:sym typeface="Symbol" charset="2"/>
              </a:rPr>
              <a:t></a:t>
            </a:r>
            <a:r>
              <a:rPr lang="en-US" sz="2800" b="1" dirty="0">
                <a:effectLst/>
                <a:latin typeface="Times New Roman" charset="0"/>
                <a:ea typeface="Times New Roman" charset="0"/>
                <a:cs typeface="Times New Roman" charset="0"/>
              </a:rPr>
              <a:t>C)		</a:t>
            </a:r>
            <a:r>
              <a:rPr lang="en-US" sz="2800" b="1" u="sng" dirty="0">
                <a:solidFill>
                  <a:srgbClr val="FF0000"/>
                </a:solidFill>
                <a:effectLst/>
                <a:latin typeface="Times New Roman" charset="0"/>
                <a:ea typeface="Times New Roman" charset="0"/>
                <a:cs typeface="Times New Roman" charset="0"/>
              </a:rPr>
              <a:t>	REC, RE, NR					</a:t>
            </a:r>
            <a:endParaRPr lang="en-US" sz="2800" dirty="0">
              <a:effectLst/>
              <a:latin typeface="New Century Schlbk" charset="0"/>
              <a:ea typeface="Times New Roman" charset="0"/>
              <a:cs typeface="Times New Roman" charset="0"/>
            </a:endParaRPr>
          </a:p>
          <a:p>
            <a:pPr marL="228600" marR="0">
              <a:spcBef>
                <a:spcPts val="600"/>
              </a:spcBef>
              <a:spcAft>
                <a:spcPts val="0"/>
              </a:spcAft>
            </a:pPr>
            <a:r>
              <a:rPr lang="en-US" sz="2800" b="1" dirty="0">
                <a:effectLst/>
                <a:latin typeface="Times New Roman" charset="0"/>
                <a:ea typeface="Times New Roman" charset="0"/>
                <a:cs typeface="Times New Roman" charset="0"/>
              </a:rPr>
              <a:t>c.)	D = ~B	 	</a:t>
            </a:r>
            <a:r>
              <a:rPr lang="en-US" sz="2800" b="1" u="sng" dirty="0">
                <a:solidFill>
                  <a:srgbClr val="FF0000"/>
                </a:solidFill>
                <a:effectLst/>
                <a:latin typeface="Times New Roman" charset="0"/>
                <a:ea typeface="Times New Roman" charset="0"/>
                <a:cs typeface="Times New Roman" charset="0"/>
              </a:rPr>
              <a:t>	NR							</a:t>
            </a:r>
            <a:endParaRPr lang="en-US" sz="2800" dirty="0">
              <a:effectLst/>
              <a:latin typeface="New Century Schlbk" charset="0"/>
              <a:ea typeface="Times New Roman" charset="0"/>
              <a:cs typeface="Times New Roman" charset="0"/>
            </a:endParaRPr>
          </a:p>
          <a:p>
            <a:pPr marL="228600" marR="0">
              <a:spcBef>
                <a:spcPts val="600"/>
              </a:spcBef>
              <a:spcAft>
                <a:spcPts val="0"/>
              </a:spcAft>
            </a:pPr>
            <a:r>
              <a:rPr lang="en-US" sz="2800" b="1" dirty="0">
                <a:effectLst/>
                <a:latin typeface="Times New Roman" charset="0"/>
                <a:ea typeface="Times New Roman" charset="0"/>
                <a:cs typeface="Times New Roman" charset="0"/>
              </a:rPr>
              <a:t>d.)	D = B </a:t>
            </a:r>
            <a:r>
              <a:rPr lang="en-US" sz="2800" b="1" dirty="0">
                <a:effectLst/>
                <a:latin typeface="Times New Roman" charset="0"/>
                <a:ea typeface="Times New Roman" charset="0"/>
                <a:cs typeface="Times New Roman" charset="0"/>
                <a:sym typeface="Symbol" charset="2"/>
              </a:rPr>
              <a:t></a:t>
            </a:r>
            <a:r>
              <a:rPr lang="en-US" sz="2800" b="1" dirty="0">
                <a:effectLst/>
                <a:latin typeface="Times New Roman" charset="0"/>
                <a:ea typeface="Times New Roman" charset="0"/>
                <a:cs typeface="Times New Roman" charset="0"/>
              </a:rPr>
              <a:t> A		</a:t>
            </a:r>
            <a:r>
              <a:rPr lang="en-US" sz="2800" b="1" u="sng" dirty="0">
                <a:solidFill>
                  <a:srgbClr val="FF0000"/>
                </a:solidFill>
                <a:effectLst/>
                <a:latin typeface="Times New Roman" charset="0"/>
                <a:ea typeface="Times New Roman" charset="0"/>
                <a:cs typeface="Times New Roman" charset="0"/>
              </a:rPr>
              <a:t>	REC, RE						</a:t>
            </a:r>
            <a:endParaRPr lang="en-US" sz="28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975084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909584"/>
          </a:xfrm>
          <a:prstGeom prst="rect">
            <a:avLst/>
          </a:prstGeom>
        </p:spPr>
        <p:txBody>
          <a:bodyPr wrap="square">
            <a:spAutoFit/>
          </a:bodyPr>
          <a:lstStyle/>
          <a:p>
            <a:pPr marL="228600" marR="0" indent="-457200">
              <a:spcBef>
                <a:spcPts val="1200"/>
              </a:spcBef>
              <a:spcAft>
                <a:spcPts val="0"/>
              </a:spcAft>
              <a:tabLst>
                <a:tab pos="0" algn="l"/>
              </a:tabLst>
            </a:pPr>
            <a:r>
              <a:rPr lang="en-US" b="1" dirty="0">
                <a:effectLst/>
                <a:latin typeface="Times New Roman" charset="0"/>
                <a:ea typeface="Times New Roman" charset="0"/>
                <a:cs typeface="Times New Roman" charset="0"/>
              </a:rPr>
              <a:t>2.</a:t>
            </a:r>
            <a:r>
              <a:rPr lang="en-US" dirty="0">
                <a:effectLst/>
                <a:latin typeface="Times New Roman" charset="0"/>
                <a:ea typeface="Times New Roman" charset="0"/>
                <a:cs typeface="Times New Roman" charset="0"/>
              </a:rPr>
              <a:t>	Prove that the </a:t>
            </a:r>
            <a:r>
              <a:rPr lang="en-US" b="1" dirty="0">
                <a:effectLst/>
                <a:latin typeface="Times New Roman" charset="0"/>
                <a:ea typeface="Times New Roman" charset="0"/>
                <a:cs typeface="Times New Roman" charset="0"/>
              </a:rPr>
              <a:t>Halting Problem</a:t>
            </a:r>
            <a:r>
              <a:rPr lang="en-US" dirty="0">
                <a:effectLst/>
                <a:latin typeface="Times New Roman" charset="0"/>
                <a:ea typeface="Times New Roman" charset="0"/>
                <a:cs typeface="Times New Roman" charset="0"/>
              </a:rPr>
              <a:t> (the set </a:t>
            </a:r>
            <a:r>
              <a:rPr lang="en-US" b="1" dirty="0">
                <a:effectLst/>
                <a:latin typeface="Times New Roman" charset="0"/>
                <a:ea typeface="Times New Roman" charset="0"/>
                <a:cs typeface="Times New Roman" charset="0"/>
              </a:rPr>
              <a:t>K</a:t>
            </a:r>
            <a:r>
              <a:rPr lang="en-US" b="1" baseline="-25000" dirty="0">
                <a:effectLst/>
                <a:latin typeface="Times New Roman" charset="0"/>
                <a:ea typeface="Times New Roman" charset="0"/>
                <a:cs typeface="Times New Roman" charset="0"/>
              </a:rPr>
              <a:t>0</a:t>
            </a:r>
            <a:r>
              <a:rPr lang="en-US" b="1" dirty="0">
                <a:effectLst/>
                <a:latin typeface="Times New Roman" charset="0"/>
                <a:ea typeface="Times New Roman" charset="0"/>
                <a:cs typeface="Times New Roman" charset="0"/>
              </a:rPr>
              <a:t> )</a:t>
            </a:r>
            <a:r>
              <a:rPr lang="en-US" dirty="0">
                <a:effectLst/>
                <a:latin typeface="Times New Roman" charset="0"/>
                <a:ea typeface="Times New Roman" charset="0"/>
                <a:cs typeface="Times New Roman" charset="0"/>
              </a:rPr>
              <a:t> is not recursive (decidable) within any formal model of computation. (Hint: A diagonalization proof is required here.) </a:t>
            </a:r>
            <a:endParaRPr lang="en-US" dirty="0">
              <a:effectLst/>
              <a:latin typeface="New Century Schlbk" charset="0"/>
              <a:ea typeface="Times New Roman" charset="0"/>
              <a:cs typeface="Times New Roman" charset="0"/>
            </a:endParaRPr>
          </a:p>
          <a:p>
            <a:pPr marL="228600" marR="0">
              <a:spcBef>
                <a:spcPts val="1200"/>
              </a:spcBef>
              <a:spcAft>
                <a:spcPts val="0"/>
              </a:spcAft>
            </a:pPr>
            <a:r>
              <a:rPr lang="en-US" b="1" dirty="0">
                <a:solidFill>
                  <a:srgbClr val="FF0000"/>
                </a:solidFill>
                <a:effectLst/>
                <a:latin typeface="Times New Roman" charset="0"/>
                <a:ea typeface="Times New Roman" charset="0"/>
                <a:cs typeface="Times New Roman" charset="0"/>
              </a:rPr>
              <a:t>Assume we can decide the halting problem.  Then there exists some total function Halt such that</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1 	if [x] (y) is defined</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Halt(</a:t>
            </a:r>
            <a:r>
              <a:rPr lang="en-US" b="1" dirty="0" err="1">
                <a:solidFill>
                  <a:srgbClr val="FF0000"/>
                </a:solidFill>
                <a:effectLst/>
                <a:latin typeface="Times New Roman" charset="0"/>
                <a:ea typeface="Times New Roman" charset="0"/>
                <a:cs typeface="Times New Roman" charset="0"/>
              </a:rPr>
              <a:t>x,y</a:t>
            </a:r>
            <a:r>
              <a:rPr lang="en-US" b="1" dirty="0">
                <a:solidFill>
                  <a:srgbClr val="FF0000"/>
                </a:solidFill>
                <a:effectLst/>
                <a:latin typeface="Times New Roman" charset="0"/>
                <a:ea typeface="Times New Roman" charset="0"/>
                <a:cs typeface="Times New Roman" charset="0"/>
              </a:rPr>
              <a:t>) 	=</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0 	if [x] (y) is not defined</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Here, we have numbered all programs and [x] refers to the x-</a:t>
            </a:r>
            <a:r>
              <a:rPr lang="en-US" b="1" dirty="0" err="1">
                <a:solidFill>
                  <a:srgbClr val="FF0000"/>
                </a:solidFill>
                <a:effectLst/>
                <a:latin typeface="Times New Roman" charset="0"/>
                <a:ea typeface="Times New Roman" charset="0"/>
                <a:cs typeface="Times New Roman" charset="0"/>
              </a:rPr>
              <a:t>th</a:t>
            </a:r>
            <a:r>
              <a:rPr lang="en-US" b="1" dirty="0">
                <a:solidFill>
                  <a:srgbClr val="FF0000"/>
                </a:solidFill>
                <a:effectLst/>
                <a:latin typeface="Times New Roman" charset="0"/>
                <a:ea typeface="Times New Roman" charset="0"/>
                <a:cs typeface="Times New Roman" charset="0"/>
              </a:rPr>
              <a:t> program in this ordering.  We can view Halt as a mapping from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into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by treating its input as a single number representing the pairing of two numbers via the one-one onto function</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pair(</a:t>
            </a:r>
            <a:r>
              <a:rPr lang="en-US" b="1" dirty="0" err="1">
                <a:solidFill>
                  <a:srgbClr val="FF0000"/>
                </a:solidFill>
                <a:effectLst/>
                <a:latin typeface="Times New Roman" charset="0"/>
                <a:ea typeface="Times New Roman" charset="0"/>
                <a:cs typeface="Times New Roman" charset="0"/>
              </a:rPr>
              <a:t>x,y</a:t>
            </a:r>
            <a:r>
              <a:rPr lang="en-US" b="1" dirty="0">
                <a:solidFill>
                  <a:srgbClr val="FF0000"/>
                </a:solidFill>
                <a:effectLst/>
                <a:latin typeface="Times New Roman" charset="0"/>
                <a:ea typeface="Times New Roman" charset="0"/>
                <a:cs typeface="Times New Roman" charset="0"/>
              </a:rPr>
              <a:t>) = &lt;</a:t>
            </a:r>
            <a:r>
              <a:rPr lang="en-US" b="1" dirty="0" err="1">
                <a:solidFill>
                  <a:srgbClr val="FF0000"/>
                </a:solidFill>
                <a:effectLst/>
                <a:latin typeface="Times New Roman" charset="0"/>
                <a:ea typeface="Times New Roman" charset="0"/>
                <a:cs typeface="Times New Roman" charset="0"/>
              </a:rPr>
              <a:t>x,y</a:t>
            </a:r>
            <a:r>
              <a:rPr lang="en-US" b="1" dirty="0">
                <a:solidFill>
                  <a:srgbClr val="FF0000"/>
                </a:solidFill>
                <a:effectLst/>
                <a:latin typeface="Times New Roman" charset="0"/>
                <a:ea typeface="Times New Roman" charset="0"/>
                <a:cs typeface="Times New Roman" charset="0"/>
              </a:rPr>
              <a:t>&gt; = 2</a:t>
            </a:r>
            <a:r>
              <a:rPr lang="en-US" b="1" baseline="30000" dirty="0">
                <a:solidFill>
                  <a:srgbClr val="FF0000"/>
                </a:solidFill>
                <a:effectLst/>
                <a:latin typeface="Times New Roman" charset="0"/>
                <a:ea typeface="Times New Roman" charset="0"/>
                <a:cs typeface="Times New Roman" charset="0"/>
              </a:rPr>
              <a:t>x</a:t>
            </a:r>
            <a:r>
              <a:rPr lang="en-US" b="1" dirty="0">
                <a:solidFill>
                  <a:srgbClr val="FF0000"/>
                </a:solidFill>
                <a:effectLst/>
                <a:latin typeface="Times New Roman" charset="0"/>
                <a:ea typeface="Times New Roman" charset="0"/>
                <a:cs typeface="Times New Roman" charset="0"/>
              </a:rPr>
              <a:t>  (2y + 1) – 1	</a:t>
            </a:r>
            <a:br>
              <a:rPr lang="en-US" b="1" dirty="0">
                <a:solidFill>
                  <a:srgbClr val="FF0000"/>
                </a:solidFill>
                <a:effectLst/>
                <a:latin typeface="Times New Roman" charset="0"/>
                <a:ea typeface="Times New Roman" charset="0"/>
                <a:cs typeface="Times New Roman" charset="0"/>
              </a:rPr>
            </a:br>
            <a:r>
              <a:rPr lang="en-US" b="1" dirty="0">
                <a:solidFill>
                  <a:srgbClr val="FF0000"/>
                </a:solidFill>
                <a:effectLst/>
                <a:latin typeface="Times New Roman" charset="0"/>
                <a:ea typeface="Times New Roman" charset="0"/>
                <a:cs typeface="Times New Roman" charset="0"/>
              </a:rPr>
              <a:t>            with inverses	&lt;z&gt;</a:t>
            </a:r>
            <a:r>
              <a:rPr lang="en-US" b="1" baseline="-25000" dirty="0">
                <a:solidFill>
                  <a:srgbClr val="FF0000"/>
                </a:solidFill>
                <a:effectLst/>
                <a:latin typeface="Times New Roman" charset="0"/>
                <a:ea typeface="Times New Roman" charset="0"/>
                <a:cs typeface="Times New Roman" charset="0"/>
              </a:rPr>
              <a:t>1</a:t>
            </a:r>
            <a:r>
              <a:rPr lang="en-US" b="1" dirty="0">
                <a:solidFill>
                  <a:srgbClr val="FF0000"/>
                </a:solidFill>
                <a:effectLst/>
                <a:latin typeface="Times New Roman" charset="0"/>
                <a:ea typeface="Times New Roman" charset="0"/>
                <a:cs typeface="Times New Roman" charset="0"/>
              </a:rPr>
              <a:t> = </a:t>
            </a:r>
            <a:r>
              <a:rPr lang="en-US" b="1" dirty="0" err="1">
                <a:solidFill>
                  <a:srgbClr val="FF0000"/>
                </a:solidFill>
                <a:effectLst/>
                <a:latin typeface="Times New Roman" charset="0"/>
                <a:ea typeface="Times New Roman" charset="0"/>
                <a:cs typeface="Times New Roman" charset="0"/>
              </a:rPr>
              <a:t>exp</a:t>
            </a:r>
            <a:r>
              <a:rPr lang="en-US" b="1" dirty="0">
                <a:solidFill>
                  <a:srgbClr val="FF0000"/>
                </a:solidFill>
                <a:effectLst/>
                <a:latin typeface="Times New Roman" charset="0"/>
                <a:ea typeface="Times New Roman" charset="0"/>
                <a:cs typeface="Times New Roman" charset="0"/>
              </a:rPr>
              <a:t>(z+1,1)</a:t>
            </a:r>
            <a:r>
              <a:rPr lang="en-US" b="1" dirty="0">
                <a:solidFill>
                  <a:srgbClr val="FF0000"/>
                </a:solidFill>
                <a:latin typeface="Times New Roman" charset="0"/>
                <a:ea typeface="Times New Roman" charset="0"/>
                <a:cs typeface="Times New Roman" charset="0"/>
              </a:rPr>
              <a:t>    and   </a:t>
            </a:r>
            <a:r>
              <a:rPr lang="en-US" b="1" dirty="0">
                <a:solidFill>
                  <a:srgbClr val="FF0000"/>
                </a:solidFill>
                <a:effectLst/>
                <a:latin typeface="Times New Roman" charset="0"/>
                <a:ea typeface="Times New Roman" charset="0"/>
                <a:cs typeface="Times New Roman" charset="0"/>
              </a:rPr>
              <a:t>&lt;z&gt;</a:t>
            </a:r>
            <a:r>
              <a:rPr lang="en-US" b="1" baseline="-25000" dirty="0">
                <a:solidFill>
                  <a:srgbClr val="FF0000"/>
                </a:solidFill>
                <a:effectLst/>
                <a:latin typeface="Times New Roman" charset="0"/>
                <a:ea typeface="Times New Roman" charset="0"/>
                <a:cs typeface="Times New Roman" charset="0"/>
              </a:rPr>
              <a:t>2</a:t>
            </a:r>
            <a:r>
              <a:rPr lang="en-US" b="1" dirty="0">
                <a:solidFill>
                  <a:srgbClr val="FF0000"/>
                </a:solidFill>
                <a:effectLst/>
                <a:latin typeface="Times New Roman" charset="0"/>
                <a:ea typeface="Times New Roman" charset="0"/>
                <a:cs typeface="Times New Roman" charset="0"/>
              </a:rPr>
              <a:t> = ((( z + 1 ) // 2 </a:t>
            </a:r>
            <a:r>
              <a:rPr lang="en-US" b="1" baseline="30000" dirty="0">
                <a:solidFill>
                  <a:srgbClr val="FF0000"/>
                </a:solidFill>
                <a:effectLst/>
                <a:latin typeface="Times New Roman" charset="0"/>
                <a:ea typeface="Times New Roman" charset="0"/>
                <a:cs typeface="Times New Roman" charset="0"/>
              </a:rPr>
              <a:t>&lt;z&gt;1</a:t>
            </a:r>
            <a:r>
              <a:rPr lang="en-US" b="1" dirty="0">
                <a:solidFill>
                  <a:srgbClr val="FF0000"/>
                </a:solidFill>
                <a:effectLst/>
                <a:latin typeface="Times New Roman" charset="0"/>
                <a:ea typeface="Times New Roman" charset="0"/>
                <a:cs typeface="Times New Roman" charset="0"/>
              </a:rPr>
              <a:t>  ) – 1 ) // 2</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Now if Halt exist, then so does Disagree, where</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0 			if Halt(</a:t>
            </a:r>
            <a:r>
              <a:rPr lang="en-US" b="1" dirty="0" err="1">
                <a:solidFill>
                  <a:srgbClr val="FF0000"/>
                </a:solidFill>
                <a:effectLst/>
                <a:latin typeface="Times New Roman" charset="0"/>
                <a:ea typeface="Times New Roman" charset="0"/>
                <a:cs typeface="Times New Roman" charset="0"/>
              </a:rPr>
              <a:t>x,x</a:t>
            </a:r>
            <a:r>
              <a:rPr lang="en-US" b="1" dirty="0">
                <a:solidFill>
                  <a:srgbClr val="FF0000"/>
                </a:solidFill>
                <a:effectLst/>
                <a:latin typeface="Times New Roman" charset="0"/>
                <a:ea typeface="Times New Roman" charset="0"/>
                <a:cs typeface="Times New Roman" charset="0"/>
              </a:rPr>
              <a:t>) = 0, </a:t>
            </a:r>
            <a:r>
              <a:rPr lang="en-US" b="1" dirty="0" err="1">
                <a:solidFill>
                  <a:srgbClr val="FF0000"/>
                </a:solidFill>
                <a:effectLst/>
                <a:latin typeface="Times New Roman" charset="0"/>
                <a:ea typeface="Times New Roman" charset="0"/>
                <a:cs typeface="Times New Roman" charset="0"/>
              </a:rPr>
              <a:t>i.e</a:t>
            </a:r>
            <a:r>
              <a:rPr lang="en-US" b="1" dirty="0">
                <a:solidFill>
                  <a:srgbClr val="FF0000"/>
                </a:solidFill>
                <a:effectLst/>
                <a:latin typeface="Times New Roman" charset="0"/>
                <a:ea typeface="Times New Roman" charset="0"/>
                <a:cs typeface="Times New Roman" charset="0"/>
              </a:rPr>
              <a:t>, if </a:t>
            </a:r>
            <a:r>
              <a:rPr lang="en-US" b="1" dirty="0">
                <a:solidFill>
                  <a:srgbClr val="FF0000"/>
                </a:solidFill>
                <a:effectLst/>
                <a:latin typeface="Times New Roman" charset="0"/>
                <a:ea typeface="Times New Roman" charset="0"/>
                <a:cs typeface="Times New Roman" charset="0"/>
                <a:sym typeface="Symbol" charset="2"/>
              </a:rPr>
              <a:t></a:t>
            </a:r>
            <a:r>
              <a:rPr lang="en-US" b="1" baseline="-25000" dirty="0">
                <a:solidFill>
                  <a:srgbClr val="FF0000"/>
                </a:solidFill>
                <a:effectLst/>
                <a:latin typeface="Times New Roman" charset="0"/>
                <a:ea typeface="Times New Roman" charset="0"/>
                <a:cs typeface="Times New Roman" charset="0"/>
              </a:rPr>
              <a:t>x</a:t>
            </a:r>
            <a:r>
              <a:rPr lang="en-US" b="1" dirty="0">
                <a:solidFill>
                  <a:srgbClr val="FF0000"/>
                </a:solidFill>
                <a:effectLst/>
                <a:latin typeface="Times New Roman" charset="0"/>
                <a:ea typeface="Times New Roman" charset="0"/>
                <a:cs typeface="Times New Roman" charset="0"/>
              </a:rPr>
              <a:t> (x) is not defined</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Disagree(x) =</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y (y == y+1) 		if Halt(</a:t>
            </a:r>
            <a:r>
              <a:rPr lang="en-US" b="1" dirty="0" err="1">
                <a:solidFill>
                  <a:srgbClr val="FF0000"/>
                </a:solidFill>
                <a:effectLst/>
                <a:latin typeface="Times New Roman" charset="0"/>
                <a:ea typeface="Times New Roman" charset="0"/>
                <a:cs typeface="Times New Roman" charset="0"/>
              </a:rPr>
              <a:t>x,x</a:t>
            </a:r>
            <a:r>
              <a:rPr lang="en-US" b="1" dirty="0">
                <a:solidFill>
                  <a:srgbClr val="FF0000"/>
                </a:solidFill>
                <a:effectLst/>
                <a:latin typeface="Times New Roman" charset="0"/>
                <a:ea typeface="Times New Roman" charset="0"/>
                <a:cs typeface="Times New Roman" charset="0"/>
              </a:rPr>
              <a:t>) = 1, </a:t>
            </a:r>
            <a:r>
              <a:rPr lang="en-US" b="1" dirty="0" err="1">
                <a:solidFill>
                  <a:srgbClr val="FF0000"/>
                </a:solidFill>
                <a:effectLst/>
                <a:latin typeface="Times New Roman" charset="0"/>
                <a:ea typeface="Times New Roman" charset="0"/>
                <a:cs typeface="Times New Roman" charset="0"/>
              </a:rPr>
              <a:t>i.e</a:t>
            </a:r>
            <a:r>
              <a:rPr lang="en-US" b="1" dirty="0">
                <a:solidFill>
                  <a:srgbClr val="FF0000"/>
                </a:solidFill>
                <a:effectLst/>
                <a:latin typeface="Times New Roman" charset="0"/>
                <a:ea typeface="Times New Roman" charset="0"/>
                <a:cs typeface="Times New Roman" charset="0"/>
              </a:rPr>
              <a:t>, if </a:t>
            </a:r>
            <a:r>
              <a:rPr lang="en-US" b="1" dirty="0">
                <a:solidFill>
                  <a:srgbClr val="FF0000"/>
                </a:solidFill>
                <a:effectLst/>
                <a:latin typeface="Times New Roman" charset="0"/>
                <a:ea typeface="Times New Roman" charset="0"/>
                <a:cs typeface="Times New Roman" charset="0"/>
                <a:sym typeface="Symbol" charset="2"/>
              </a:rPr>
              <a:t></a:t>
            </a:r>
            <a:r>
              <a:rPr lang="en-US" b="1" baseline="-25000" dirty="0">
                <a:solidFill>
                  <a:srgbClr val="FF0000"/>
                </a:solidFill>
                <a:effectLst/>
                <a:latin typeface="Times New Roman" charset="0"/>
                <a:ea typeface="Times New Roman" charset="0"/>
                <a:cs typeface="Times New Roman" charset="0"/>
              </a:rPr>
              <a:t>x</a:t>
            </a:r>
            <a:r>
              <a:rPr lang="en-US" b="1" dirty="0">
                <a:solidFill>
                  <a:srgbClr val="FF0000"/>
                </a:solidFill>
                <a:effectLst/>
                <a:latin typeface="Times New Roman" charset="0"/>
                <a:ea typeface="Times New Roman" charset="0"/>
                <a:cs typeface="Times New Roman" charset="0"/>
              </a:rPr>
              <a:t> (x) is defined</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Since Disagree is a program from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into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 Disagree can be reasoned about by Halt.  Let d be such that Disagree = </a:t>
            </a:r>
            <a:r>
              <a:rPr lang="en-US" b="1" dirty="0">
                <a:solidFill>
                  <a:srgbClr val="FF0000"/>
                </a:solidFill>
                <a:effectLst/>
                <a:latin typeface="Times New Roman" charset="0"/>
                <a:ea typeface="Times New Roman" charset="0"/>
                <a:cs typeface="Times New Roman" charset="0"/>
                <a:sym typeface="Symbol" charset="2"/>
              </a:rPr>
              <a:t></a:t>
            </a:r>
            <a:r>
              <a:rPr lang="en-US" b="1" baseline="-25000" dirty="0">
                <a:solidFill>
                  <a:srgbClr val="FF0000"/>
                </a:solidFill>
                <a:effectLst/>
                <a:latin typeface="Times New Roman" charset="0"/>
                <a:ea typeface="Times New Roman" charset="0"/>
                <a:cs typeface="Times New Roman" charset="0"/>
              </a:rPr>
              <a:t>d</a:t>
            </a:r>
            <a:r>
              <a:rPr lang="en-US" b="1" dirty="0">
                <a:solidFill>
                  <a:srgbClr val="FF0000"/>
                </a:solidFill>
                <a:effectLst/>
                <a:latin typeface="Times New Roman" charset="0"/>
                <a:ea typeface="Times New Roman" charset="0"/>
                <a:cs typeface="Times New Roman" charset="0"/>
              </a:rPr>
              <a:t>, then</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Disagree(d) is defined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Halt(</a:t>
            </a:r>
            <a:r>
              <a:rPr lang="en-US" b="1" dirty="0" err="1">
                <a:solidFill>
                  <a:srgbClr val="FF0000"/>
                </a:solidFill>
                <a:effectLst/>
                <a:latin typeface="Times New Roman" charset="0"/>
                <a:ea typeface="Times New Roman" charset="0"/>
                <a:cs typeface="Times New Roman" charset="0"/>
              </a:rPr>
              <a:t>d,d</a:t>
            </a:r>
            <a:r>
              <a:rPr lang="en-US" b="1" dirty="0">
                <a:solidFill>
                  <a:srgbClr val="FF0000"/>
                </a:solidFill>
                <a:effectLst/>
                <a:latin typeface="Times New Roman" charset="0"/>
                <a:ea typeface="Times New Roman" charset="0"/>
                <a:cs typeface="Times New Roman" charset="0"/>
              </a:rPr>
              <a:t>) = 0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baseline="-25000" dirty="0">
                <a:solidFill>
                  <a:srgbClr val="FF0000"/>
                </a:solidFill>
                <a:effectLst/>
                <a:latin typeface="Times New Roman" charset="0"/>
                <a:ea typeface="Times New Roman" charset="0"/>
                <a:cs typeface="Times New Roman" charset="0"/>
              </a:rPr>
              <a:t>d</a:t>
            </a:r>
            <a:r>
              <a:rPr lang="en-US" b="1" dirty="0">
                <a:solidFill>
                  <a:srgbClr val="FF0000"/>
                </a:solidFill>
                <a:effectLst/>
                <a:latin typeface="Times New Roman" charset="0"/>
                <a:ea typeface="Times New Roman" charset="0"/>
                <a:cs typeface="Times New Roman" charset="0"/>
              </a:rPr>
              <a:t> (d) is undefined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Disagree(d) is undefined</a:t>
            </a:r>
            <a:endParaRPr lang="en-US" dirty="0">
              <a:effectLst/>
              <a:latin typeface="New Century Schlbk" charset="0"/>
              <a:ea typeface="Times New Roman" charset="0"/>
              <a:cs typeface="Times New Roman" charset="0"/>
            </a:endParaRPr>
          </a:p>
          <a:p>
            <a:r>
              <a:rPr lang="en-US" b="1" dirty="0">
                <a:solidFill>
                  <a:srgbClr val="FF0000"/>
                </a:solidFill>
                <a:effectLst/>
                <a:latin typeface="Times New Roman" charset="0"/>
                <a:ea typeface="Times New Roman" charset="0"/>
              </a:rPr>
              <a:t>But this means that Disagree contradicts its own existence.  Since every step we took was constructive, except for the original assumption, we must presume that the original assumption was in error.  Thus, the Halting Problem is not solvable.</a:t>
            </a:r>
            <a:r>
              <a:rPr lang="en-US" dirty="0">
                <a:effectLst/>
              </a:rPr>
              <a:t> </a:t>
            </a:r>
            <a:endParaRPr lang="en-US" dirty="0"/>
          </a:p>
        </p:txBody>
      </p:sp>
    </p:spTree>
    <p:extLst>
      <p:ext uri="{BB962C8B-B14F-4D97-AF65-F5344CB8AC3E}">
        <p14:creationId xmlns:p14="http://schemas.microsoft.com/office/powerpoint/2010/main" val="796287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1442" y="728421"/>
            <a:ext cx="11344759" cy="5416868"/>
          </a:xfrm>
          <a:prstGeom prst="rect">
            <a:avLst/>
          </a:prstGeom>
        </p:spPr>
        <p:txBody>
          <a:bodyPr wrap="square">
            <a:spAutoFit/>
          </a:bodyPr>
          <a:lstStyle/>
          <a:p>
            <a:pPr marL="228600" marR="0" indent="-457200">
              <a:spcBef>
                <a:spcPts val="1200"/>
              </a:spcBef>
              <a:spcAft>
                <a:spcPts val="0"/>
              </a:spcAft>
              <a:tabLst>
                <a:tab pos="0" algn="l"/>
              </a:tabLst>
            </a:pPr>
            <a:r>
              <a:rPr lang="en-US" sz="2800" b="1" dirty="0">
                <a:effectLst/>
                <a:latin typeface="Times New Roman" charset="0"/>
                <a:ea typeface="Times New Roman" charset="0"/>
                <a:cs typeface="Times New Roman" charset="0"/>
              </a:rPr>
              <a:t>3.</a:t>
            </a:r>
            <a:r>
              <a:rPr lang="en-US" sz="2800" dirty="0">
                <a:effectLst/>
                <a:latin typeface="Times New Roman" charset="0"/>
                <a:ea typeface="Times New Roman" charset="0"/>
                <a:cs typeface="Times New Roman" charset="0"/>
              </a:rPr>
              <a:t>Using reduction from the known undecidable </a:t>
            </a:r>
            <a:r>
              <a:rPr lang="en-US" sz="2800" b="1" dirty="0" err="1">
                <a:effectLst/>
                <a:latin typeface="Times New Roman" charset="0"/>
                <a:ea typeface="Times New Roman" charset="0"/>
                <a:cs typeface="Times New Roman" charset="0"/>
              </a:rPr>
              <a:t>HasZero</a:t>
            </a:r>
            <a:r>
              <a:rPr lang="en-US" sz="2800" b="1" dirty="0">
                <a:effectLst/>
                <a:latin typeface="Times New Roman" charset="0"/>
                <a:ea typeface="Times New Roman" charset="0"/>
                <a:cs typeface="Times New Roman" charset="0"/>
              </a:rPr>
              <a:t>, </a:t>
            </a:r>
            <a:br>
              <a:rPr lang="en-US" sz="2800" b="1" dirty="0">
                <a:effectLst/>
                <a:latin typeface="Times New Roman" charset="0"/>
                <a:ea typeface="Times New Roman" charset="0"/>
                <a:cs typeface="Times New Roman" charset="0"/>
              </a:rPr>
            </a:br>
            <a:r>
              <a:rPr lang="en-US" sz="2800" b="1" dirty="0">
                <a:effectLst/>
                <a:latin typeface="Times New Roman" charset="0"/>
                <a:ea typeface="Times New Roman" charset="0"/>
                <a:cs typeface="Times New Roman" charset="0"/>
              </a:rPr>
              <a:t>HZ = { f | </a:t>
            </a:r>
            <a:r>
              <a:rPr lang="en-US" sz="2800" b="1" dirty="0">
                <a:effectLst/>
                <a:latin typeface="Times New Roman" charset="0"/>
                <a:ea typeface="Times New Roman" charset="0"/>
                <a:cs typeface="Times New Roman" charset="0"/>
                <a:sym typeface="Symbol" charset="2"/>
              </a:rPr>
              <a:t></a:t>
            </a:r>
            <a:r>
              <a:rPr lang="en-US" sz="2800" b="1" dirty="0">
                <a:effectLst/>
                <a:latin typeface="Times New Roman" charset="0"/>
                <a:ea typeface="Times New Roman" charset="0"/>
                <a:cs typeface="Times New Roman" charset="0"/>
              </a:rPr>
              <a:t>x f(x) = 0 }</a:t>
            </a:r>
            <a:r>
              <a:rPr lang="en-US" sz="2800" dirty="0">
                <a:effectLst/>
                <a:latin typeface="Times New Roman" charset="0"/>
                <a:ea typeface="Times New Roman" charset="0"/>
                <a:cs typeface="Times New Roman" charset="0"/>
              </a:rPr>
              <a:t>, show the non-</a:t>
            </a:r>
            <a:r>
              <a:rPr lang="en-US" sz="2800" dirty="0" err="1">
                <a:effectLst/>
                <a:latin typeface="Times New Roman" charset="0"/>
                <a:ea typeface="Times New Roman" charset="0"/>
                <a:cs typeface="Times New Roman" charset="0"/>
              </a:rPr>
              <a:t>recursiveness</a:t>
            </a:r>
            <a:r>
              <a:rPr lang="en-US" sz="2800" dirty="0">
                <a:effectLst/>
                <a:latin typeface="Times New Roman" charset="0"/>
                <a:ea typeface="Times New Roman" charset="0"/>
                <a:cs typeface="Times New Roman" charset="0"/>
              </a:rPr>
              <a:t> (</a:t>
            </a:r>
            <a:r>
              <a:rPr lang="en-US" sz="2800" dirty="0" err="1">
                <a:effectLst/>
                <a:latin typeface="Times New Roman" charset="0"/>
                <a:ea typeface="Times New Roman" charset="0"/>
                <a:cs typeface="Times New Roman" charset="0"/>
              </a:rPr>
              <a:t>undecidability</a:t>
            </a:r>
            <a:r>
              <a:rPr lang="en-US" sz="2800" dirty="0">
                <a:effectLst/>
                <a:latin typeface="Times New Roman" charset="0"/>
                <a:ea typeface="Times New Roman" charset="0"/>
                <a:cs typeface="Times New Roman" charset="0"/>
              </a:rPr>
              <a:t>) of the problem to decide if an arbitrary recursive function </a:t>
            </a:r>
            <a:r>
              <a:rPr lang="en-US" sz="2800" b="1" dirty="0">
                <a:effectLst/>
                <a:latin typeface="Times New Roman" charset="0"/>
                <a:ea typeface="Times New Roman" charset="0"/>
                <a:cs typeface="Times New Roman" charset="0"/>
              </a:rPr>
              <a:t>g</a:t>
            </a:r>
            <a:r>
              <a:rPr lang="en-US" sz="2800" dirty="0">
                <a:effectLst/>
                <a:latin typeface="Times New Roman" charset="0"/>
                <a:ea typeface="Times New Roman" charset="0"/>
                <a:cs typeface="Times New Roman" charset="0"/>
              </a:rPr>
              <a:t> has the property </a:t>
            </a:r>
            <a:r>
              <a:rPr lang="en-US" sz="2800" b="1" dirty="0" err="1">
                <a:effectLst/>
                <a:latin typeface="Times New Roman" charset="0"/>
                <a:ea typeface="Times New Roman" charset="0"/>
                <a:cs typeface="Times New Roman" charset="0"/>
              </a:rPr>
              <a:t>IsZero</a:t>
            </a:r>
            <a:r>
              <a:rPr lang="en-US" sz="2800" b="1" dirty="0">
                <a:effectLst/>
                <a:latin typeface="Times New Roman" charset="0"/>
                <a:ea typeface="Times New Roman" charset="0"/>
                <a:cs typeface="Times New Roman" charset="0"/>
              </a:rPr>
              <a:t>, Z = { f | </a:t>
            </a:r>
            <a:r>
              <a:rPr lang="en-US" sz="2800" b="1" dirty="0">
                <a:effectLst/>
                <a:latin typeface="Times New Roman" charset="0"/>
                <a:ea typeface="Times New Roman" charset="0"/>
                <a:cs typeface="Times New Roman" charset="0"/>
                <a:sym typeface="Symbol" charset="2"/>
              </a:rPr>
              <a:t></a:t>
            </a:r>
            <a:r>
              <a:rPr lang="en-US" sz="2800" b="1" dirty="0">
                <a:effectLst/>
                <a:latin typeface="Times New Roman" charset="0"/>
                <a:ea typeface="Times New Roman" charset="0"/>
                <a:cs typeface="Times New Roman" charset="0"/>
              </a:rPr>
              <a:t>x f(x) = 0 }</a:t>
            </a:r>
            <a:r>
              <a:rPr lang="en-US" sz="2800" dirty="0">
                <a:effectLst/>
                <a:latin typeface="Times New Roman" charset="0"/>
                <a:ea typeface="Times New Roman" charset="0"/>
                <a:cs typeface="Times New Roman" charset="0"/>
              </a:rPr>
              <a:t>.</a:t>
            </a:r>
            <a:endParaRPr lang="en-US" sz="2800" dirty="0">
              <a:effectLst/>
              <a:latin typeface="New Century Schlbk" charset="0"/>
              <a:ea typeface="Times New Roman" charset="0"/>
              <a:cs typeface="Times New Roman" charset="0"/>
            </a:endParaRPr>
          </a:p>
          <a:p>
            <a:pPr marL="228600" marR="0">
              <a:spcBef>
                <a:spcPts val="1200"/>
              </a:spcBef>
              <a:spcAft>
                <a:spcPts val="0"/>
              </a:spcAft>
            </a:pPr>
            <a:r>
              <a:rPr lang="en-US" sz="2800" b="1" dirty="0">
                <a:solidFill>
                  <a:srgbClr val="FF0000"/>
                </a:solidFill>
                <a:effectLst/>
                <a:latin typeface="Times New Roman" charset="0"/>
                <a:ea typeface="Times New Roman" charset="0"/>
                <a:cs typeface="Times New Roman" charset="0"/>
              </a:rPr>
              <a:t>HZ = { f |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x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t [ STP(f, x, t) &amp; VALUE(f, x, t) == 0] }</a:t>
            </a:r>
            <a:endParaRPr lang="en-US" sz="2800" dirty="0">
              <a:effectLst/>
              <a:latin typeface="New Century Schlbk" charset="0"/>
              <a:ea typeface="Times New Roman" charset="0"/>
              <a:cs typeface="Times New Roman" charset="0"/>
            </a:endParaRPr>
          </a:p>
          <a:p>
            <a:pPr marL="228600" marR="0">
              <a:spcBef>
                <a:spcPts val="0"/>
              </a:spcBef>
              <a:spcAft>
                <a:spcPts val="0"/>
              </a:spcAft>
            </a:pPr>
            <a:r>
              <a:rPr lang="en-US" sz="2800" b="1" dirty="0">
                <a:solidFill>
                  <a:srgbClr val="FF0000"/>
                </a:solidFill>
                <a:effectLst/>
                <a:latin typeface="Times New Roman" charset="0"/>
                <a:ea typeface="Times New Roman" charset="0"/>
                <a:cs typeface="Times New Roman" charset="0"/>
              </a:rPr>
              <a:t>Let f be the index of an arbitrary effective procedure.</a:t>
            </a:r>
            <a:endParaRPr lang="en-US" sz="2800" dirty="0">
              <a:effectLst/>
              <a:latin typeface="New Century Schlbk" charset="0"/>
              <a:ea typeface="Times New Roman" charset="0"/>
              <a:cs typeface="Times New Roman" charset="0"/>
            </a:endParaRPr>
          </a:p>
          <a:p>
            <a:pPr marL="342900" marR="0">
              <a:spcBef>
                <a:spcPts val="0"/>
              </a:spcBef>
              <a:spcAft>
                <a:spcPts val="0"/>
              </a:spcAft>
            </a:pPr>
            <a:r>
              <a:rPr lang="en-US" sz="2800" b="1" dirty="0">
                <a:solidFill>
                  <a:srgbClr val="FF0000"/>
                </a:solidFill>
                <a:effectLst/>
                <a:latin typeface="Times New Roman" charset="0"/>
                <a:ea typeface="Times New Roman" charset="0"/>
                <a:cs typeface="Times New Roman" charset="0"/>
              </a:rPr>
              <a:t>Define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(y) = 1 -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x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t [ STP(f, x, t) &amp; VALUE(f, x, t) == 0]</a:t>
            </a:r>
            <a:endParaRPr lang="en-US" sz="2800" dirty="0">
              <a:effectLst/>
              <a:latin typeface="New Century Schlbk" charset="0"/>
              <a:ea typeface="Times New Roman" charset="0"/>
              <a:cs typeface="Times New Roman" charset="0"/>
            </a:endParaRPr>
          </a:p>
          <a:p>
            <a:pPr marL="342900" marR="0">
              <a:spcBef>
                <a:spcPts val="0"/>
              </a:spcBef>
              <a:spcAft>
                <a:spcPts val="0"/>
              </a:spcAft>
            </a:pPr>
            <a:r>
              <a:rPr lang="en-US" sz="2800" b="1" dirty="0">
                <a:solidFill>
                  <a:srgbClr val="FF0000"/>
                </a:solidFill>
                <a:effectLst/>
                <a:latin typeface="Times New Roman" charset="0"/>
                <a:ea typeface="Times New Roman" charset="0"/>
                <a:cs typeface="Times New Roman" charset="0"/>
              </a:rPr>
              <a:t>If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x f(x) = 0, we will find the x and the run-time t, and so we will return 0 (1 – 1)</a:t>
            </a:r>
            <a:endParaRPr lang="en-US" sz="2800" dirty="0">
              <a:effectLst/>
              <a:latin typeface="New Century Schlbk" charset="0"/>
              <a:ea typeface="Times New Roman" charset="0"/>
              <a:cs typeface="Times New Roman" charset="0"/>
            </a:endParaRPr>
          </a:p>
          <a:p>
            <a:pPr marL="342900" marR="0">
              <a:spcBef>
                <a:spcPts val="0"/>
              </a:spcBef>
              <a:spcAft>
                <a:spcPts val="0"/>
              </a:spcAft>
            </a:pPr>
            <a:r>
              <a:rPr lang="en-US" sz="2800" b="1" dirty="0">
                <a:solidFill>
                  <a:srgbClr val="FF0000"/>
                </a:solidFill>
                <a:effectLst/>
                <a:latin typeface="Times New Roman" charset="0"/>
                <a:ea typeface="Times New Roman" charset="0"/>
                <a:cs typeface="Times New Roman" charset="0"/>
              </a:rPr>
              <a:t>If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x f(x)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0, then we will diverge in the search process and never return a value.</a:t>
            </a:r>
            <a:endParaRPr lang="en-US" sz="2800" dirty="0">
              <a:effectLst/>
              <a:latin typeface="New Century Schlbk" charset="0"/>
              <a:ea typeface="Times New Roman" charset="0"/>
              <a:cs typeface="Times New Roman" charset="0"/>
            </a:endParaRPr>
          </a:p>
          <a:p>
            <a:pPr marL="228600" marR="0">
              <a:spcBef>
                <a:spcPts val="0"/>
              </a:spcBef>
              <a:spcAft>
                <a:spcPts val="0"/>
              </a:spcAft>
            </a:pPr>
            <a:r>
              <a:rPr lang="en-US" sz="2800" b="1" dirty="0">
                <a:solidFill>
                  <a:srgbClr val="FF0000"/>
                </a:solidFill>
                <a:effectLst/>
                <a:latin typeface="Times New Roman" charset="0"/>
                <a:ea typeface="Times New Roman" charset="0"/>
                <a:cs typeface="Times New Roman" charset="0"/>
              </a:rPr>
              <a:t>Thus, f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HZ </a:t>
            </a:r>
            <a:r>
              <a:rPr lang="en-US" sz="2800" b="1" dirty="0" err="1">
                <a:solidFill>
                  <a:srgbClr val="FF0000"/>
                </a:solidFill>
                <a:effectLst/>
                <a:latin typeface="Times New Roman" charset="0"/>
                <a:ea typeface="Times New Roman" charset="0"/>
                <a:cs typeface="Times New Roman" charset="0"/>
              </a:rPr>
              <a:t>iff</a:t>
            </a:r>
            <a:r>
              <a:rPr lang="en-US" sz="2800" b="1" dirty="0">
                <a:solidFill>
                  <a:srgbClr val="FF0000"/>
                </a:solidFill>
                <a:effectLst/>
                <a:latin typeface="Times New Roman" charset="0"/>
                <a:ea typeface="Times New Roman" charset="0"/>
                <a:cs typeface="Times New Roman" charset="0"/>
              </a:rPr>
              <a:t>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Z = { f |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x f(x) = 0 }.</a:t>
            </a:r>
            <a:endParaRPr lang="en-US" sz="28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93420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0650" y="1416050"/>
            <a:ext cx="11950700" cy="4025900"/>
          </a:xfrm>
          <a:prstGeom prst="rect">
            <a:avLst/>
          </a:prstGeom>
        </p:spPr>
      </p:pic>
    </p:spTree>
    <p:extLst>
      <p:ext uri="{BB962C8B-B14F-4D97-AF65-F5344CB8AC3E}">
        <p14:creationId xmlns:p14="http://schemas.microsoft.com/office/powerpoint/2010/main" val="304738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300810"/>
            <a:ext cx="12192000" cy="4256379"/>
          </a:xfrm>
          <a:prstGeom prst="rect">
            <a:avLst/>
          </a:prstGeom>
        </p:spPr>
      </p:pic>
    </p:spTree>
    <p:extLst>
      <p:ext uri="{BB962C8B-B14F-4D97-AF65-F5344CB8AC3E}">
        <p14:creationId xmlns:p14="http://schemas.microsoft.com/office/powerpoint/2010/main" val="2141795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983" y="232475"/>
            <a:ext cx="10399363" cy="6771084"/>
          </a:xfrm>
          <a:prstGeom prst="rect">
            <a:avLst/>
          </a:prstGeom>
        </p:spPr>
        <p:txBody>
          <a:bodyPr wrap="square">
            <a:spAutoFit/>
          </a:bodyPr>
          <a:lstStyle/>
          <a:p>
            <a:pPr marL="228600" marR="0" indent="-457200">
              <a:spcBef>
                <a:spcPts val="0"/>
              </a:spcBef>
              <a:spcAft>
                <a:spcPts val="0"/>
              </a:spcAft>
              <a:tabLst>
                <a:tab pos="0" algn="l"/>
              </a:tabLst>
            </a:pPr>
            <a:r>
              <a:rPr lang="en-US" b="1" dirty="0">
                <a:effectLst/>
                <a:latin typeface="Times New Roman" charset="0"/>
                <a:ea typeface="Times New Roman" charset="0"/>
                <a:cs typeface="Times New Roman" charset="0"/>
              </a:rPr>
              <a:t>6</a:t>
            </a:r>
            <a:r>
              <a:rPr lang="en-US" dirty="0">
                <a:effectLst/>
                <a:latin typeface="Times New Roman" charset="0"/>
                <a:ea typeface="Times New Roman" charset="0"/>
                <a:cs typeface="Times New Roman" charset="0"/>
              </a:rPr>
              <a:t>.	Prove that any class of languages, </a:t>
            </a:r>
            <a:r>
              <a:rPr lang="en-US" b="1" i="1" dirty="0">
                <a:effectLst/>
                <a:latin typeface="Times New Roman" charset="0"/>
                <a:ea typeface="Times New Roman" charset="0"/>
                <a:cs typeface="Times New Roman" charset="0"/>
              </a:rPr>
              <a:t>C</a:t>
            </a:r>
            <a:r>
              <a:rPr lang="en-US" dirty="0">
                <a:effectLst/>
                <a:latin typeface="Times New Roman" charset="0"/>
                <a:ea typeface="Times New Roman" charset="0"/>
                <a:cs typeface="Times New Roman" charset="0"/>
              </a:rPr>
              <a:t>, closed under union, concatenation, intersection with regular languages, homomorphism and substitution (e.g., the Context-Free Languages) is closed under </a:t>
            </a:r>
            <a:r>
              <a:rPr lang="en-US" b="1" dirty="0" err="1">
                <a:effectLst/>
                <a:latin typeface="Times New Roman" charset="0"/>
                <a:ea typeface="Times New Roman" charset="0"/>
                <a:cs typeface="Times New Roman" charset="0"/>
              </a:rPr>
              <a:t>MissingMiddle</a:t>
            </a:r>
            <a:r>
              <a:rPr lang="en-US" dirty="0">
                <a:effectLst/>
                <a:latin typeface="Times New Roman" charset="0"/>
                <a:ea typeface="Times New Roman" charset="0"/>
                <a:cs typeface="Times New Roman" charset="0"/>
              </a:rPr>
              <a:t>, where, assuming L is over the alphabet </a:t>
            </a:r>
            <a:r>
              <a:rPr lang="en-US" b="1" dirty="0">
                <a:effectLst/>
                <a:latin typeface="Times New Roman" charset="0"/>
                <a:ea typeface="Times New Roman" charset="0"/>
                <a:cs typeface="Times New Roman" charset="0"/>
                <a:sym typeface="Symbol" charset="2"/>
              </a:rPr>
              <a:t></a:t>
            </a:r>
            <a:r>
              <a:rPr lang="en-US" dirty="0">
                <a:effectLst/>
                <a:latin typeface="Times New Roman" charset="0"/>
                <a:ea typeface="Times New Roman" charset="0"/>
                <a:cs typeface="Times New Roman" charset="0"/>
              </a:rPr>
              <a:t>,</a:t>
            </a:r>
            <a:br>
              <a:rPr lang="en-US" dirty="0">
                <a:effectLst/>
                <a:latin typeface="Times New Roman" charset="0"/>
                <a:ea typeface="Times New Roman" charset="0"/>
                <a:cs typeface="Times New Roman" charset="0"/>
              </a:rPr>
            </a:br>
            <a:r>
              <a:rPr lang="en-US" b="1" dirty="0" err="1">
                <a:effectLst/>
                <a:latin typeface="Times New Roman" charset="0"/>
                <a:ea typeface="Times New Roman" charset="0"/>
                <a:cs typeface="Times New Roman" charset="0"/>
              </a:rPr>
              <a:t>MissingMiddle</a:t>
            </a:r>
            <a:r>
              <a:rPr lang="en-US" b="1" dirty="0">
                <a:effectLst/>
                <a:latin typeface="Times New Roman" charset="0"/>
                <a:ea typeface="Times New Roman" charset="0"/>
                <a:cs typeface="Times New Roman" charset="0"/>
              </a:rPr>
              <a:t>(L) = { </a:t>
            </a:r>
            <a:r>
              <a:rPr lang="en-US" b="1" dirty="0" err="1">
                <a:effectLst/>
                <a:latin typeface="Times New Roman" charset="0"/>
                <a:ea typeface="Times New Roman" charset="0"/>
                <a:cs typeface="Times New Roman" charset="0"/>
              </a:rPr>
              <a:t>xz</a:t>
            </a:r>
            <a:r>
              <a:rPr lang="en-US" b="1" dirty="0">
                <a:effectLst/>
                <a:latin typeface="Times New Roman" charset="0"/>
                <a:ea typeface="Times New Roman" charset="0"/>
                <a:cs typeface="Times New Roman" charset="0"/>
              </a:rPr>
              <a:t> | </a:t>
            </a:r>
            <a:r>
              <a:rPr lang="en-US" b="1" dirty="0">
                <a:effectLst/>
                <a:latin typeface="Times New Roman" charset="0"/>
                <a:ea typeface="Times New Roman" charset="0"/>
                <a:cs typeface="Times New Roman" charset="0"/>
                <a:sym typeface="Symbol" charset="2"/>
              </a:rPr>
              <a:t></a:t>
            </a:r>
            <a:r>
              <a:rPr lang="en-US" b="1" dirty="0">
                <a:effectLst/>
                <a:latin typeface="Times New Roman" charset="0"/>
                <a:ea typeface="Times New Roman" charset="0"/>
                <a:cs typeface="Times New Roman" charset="0"/>
              </a:rPr>
              <a:t>y </a:t>
            </a:r>
            <a:r>
              <a:rPr lang="en-US" b="1" dirty="0">
                <a:effectLst/>
                <a:latin typeface="Times New Roman" charset="0"/>
                <a:ea typeface="Times New Roman" charset="0"/>
                <a:cs typeface="Times New Roman" charset="0"/>
                <a:sym typeface="Symbol" charset="2"/>
              </a:rPr>
              <a:t></a:t>
            </a:r>
            <a:r>
              <a:rPr lang="en-US" b="1" dirty="0">
                <a:effectLst/>
                <a:latin typeface="Times New Roman" charset="0"/>
                <a:ea typeface="Times New Roman" charset="0"/>
                <a:cs typeface="Times New Roman" charset="0"/>
              </a:rPr>
              <a:t> </a:t>
            </a:r>
            <a:r>
              <a:rPr lang="en-US" b="1" dirty="0">
                <a:effectLst/>
                <a:latin typeface="Times New Roman" charset="0"/>
                <a:ea typeface="Times New Roman" charset="0"/>
                <a:cs typeface="Times New Roman" charset="0"/>
                <a:sym typeface="Symbol" charset="2"/>
              </a:rPr>
              <a:t></a:t>
            </a:r>
            <a:r>
              <a:rPr lang="en-US" b="1" dirty="0">
                <a:effectLst/>
                <a:latin typeface="Times New Roman" charset="0"/>
                <a:ea typeface="Times New Roman" charset="0"/>
                <a:cs typeface="Times New Roman" charset="0"/>
              </a:rPr>
              <a:t>* such that xyz </a:t>
            </a:r>
            <a:r>
              <a:rPr lang="en-US" b="1" dirty="0">
                <a:effectLst/>
                <a:latin typeface="Times New Roman" charset="0"/>
                <a:ea typeface="Times New Roman" charset="0"/>
                <a:cs typeface="Times New Roman" charset="0"/>
                <a:sym typeface="Symbol" charset="2"/>
              </a:rPr>
              <a:t></a:t>
            </a:r>
            <a:r>
              <a:rPr lang="en-US" b="1" dirty="0">
                <a:effectLst/>
                <a:latin typeface="Times New Roman" charset="0"/>
                <a:ea typeface="Times New Roman" charset="0"/>
                <a:cs typeface="Times New Roman" charset="0"/>
              </a:rPr>
              <a:t> L }</a:t>
            </a:r>
            <a:br>
              <a:rPr lang="en-US" b="1" dirty="0">
                <a:effectLst/>
                <a:latin typeface="Times New Roman" charset="0"/>
                <a:ea typeface="Times New Roman" charset="0"/>
                <a:cs typeface="Times New Roman" charset="0"/>
              </a:rPr>
            </a:br>
            <a:r>
              <a:rPr lang="en-US" dirty="0">
                <a:effectLst/>
                <a:latin typeface="Times New Roman" charset="0"/>
                <a:ea typeface="Times New Roman" charset="0"/>
                <a:cs typeface="Times New Roman" charset="0"/>
              </a:rPr>
              <a:t>You must be very explicit, describing what is produced by each transformation you apply.</a:t>
            </a:r>
            <a:endParaRPr lang="en-US" dirty="0">
              <a:effectLst/>
              <a:latin typeface="New Century Schlbk" charset="0"/>
              <a:ea typeface="Times New Roman" charset="0"/>
              <a:cs typeface="Times New Roman" charset="0"/>
            </a:endParaRPr>
          </a:p>
          <a:p>
            <a:pPr marL="228600" marR="0">
              <a:spcBef>
                <a:spcPts val="1200"/>
              </a:spcBef>
              <a:spcAft>
                <a:spcPts val="0"/>
              </a:spcAft>
            </a:pPr>
            <a:r>
              <a:rPr lang="en-US" b="1" dirty="0">
                <a:solidFill>
                  <a:srgbClr val="FF0000"/>
                </a:solidFill>
                <a:effectLst/>
                <a:latin typeface="Times New Roman" charset="0"/>
                <a:ea typeface="Times New Roman" charset="0"/>
                <a:cs typeface="Times New Roman" charset="0"/>
              </a:rPr>
              <a:t>Define the alphabet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 { a’ | a</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 where, of course, a’ is a “new” symbol, i.e., one not in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a:t>
            </a:r>
            <a:endParaRPr lang="en-US" dirty="0">
              <a:effectLst/>
              <a:latin typeface="New Century Schlbk" charset="0"/>
              <a:ea typeface="Times New Roman" charset="0"/>
              <a:cs typeface="Times New Roman" charset="0"/>
            </a:endParaRPr>
          </a:p>
          <a:p>
            <a:pPr marL="228600" marR="0">
              <a:spcBef>
                <a:spcPts val="1200"/>
              </a:spcBef>
              <a:spcAft>
                <a:spcPts val="0"/>
              </a:spcAft>
            </a:pPr>
            <a:r>
              <a:rPr lang="en-US" b="1" dirty="0">
                <a:solidFill>
                  <a:srgbClr val="FF0000"/>
                </a:solidFill>
                <a:effectLst/>
                <a:latin typeface="Times New Roman" charset="0"/>
                <a:ea typeface="Times New Roman" charset="0"/>
                <a:cs typeface="Times New Roman" charset="0"/>
              </a:rPr>
              <a:t>Define </a:t>
            </a:r>
            <a:r>
              <a:rPr lang="en-US" b="1" dirty="0" err="1">
                <a:solidFill>
                  <a:srgbClr val="FF0000"/>
                </a:solidFill>
                <a:effectLst/>
                <a:latin typeface="Times New Roman" charset="0"/>
                <a:ea typeface="Times New Roman" charset="0"/>
                <a:cs typeface="Times New Roman" charset="0"/>
              </a:rPr>
              <a:t>homomorphisms</a:t>
            </a:r>
            <a:r>
              <a:rPr lang="en-US" b="1" dirty="0">
                <a:solidFill>
                  <a:srgbClr val="FF0000"/>
                </a:solidFill>
                <a:effectLst/>
                <a:latin typeface="Times New Roman" charset="0"/>
                <a:ea typeface="Times New Roman" charset="0"/>
                <a:cs typeface="Times New Roman" charset="0"/>
              </a:rPr>
              <a:t> g and h, and substitution f as follows:</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g(a) = a’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a</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h(a) = a  ;   h(a’) =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a</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f(a) = {a, a’ }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a</a:t>
            </a:r>
            <a:r>
              <a:rPr lang="en-US" b="1" dirty="0">
                <a:solidFill>
                  <a:srgbClr val="FF0000"/>
                </a:solidFill>
                <a:effectLst/>
                <a:latin typeface="Times New Roman" charset="0"/>
                <a:ea typeface="Times New Roman" charset="0"/>
                <a:cs typeface="Times New Roman" charset="0"/>
                <a:sym typeface="Symbol" charset="2"/>
              </a:rPr>
              <a:t></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 </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Consider R =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g(</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 { x y’ z | x, y, z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and  y’=g(y)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is regular since it is the Kleene star closure of a finite set.</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g(</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is regular since it is the homomorphic image of a regular language.</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R is regular as it is the concatenation of regular languages.</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 </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Now, f(L) = { f(w) | w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L } is in C since C is closed under substitution. This language is the set of strings in L with randomly selected letters primed. Any string </a:t>
            </a:r>
            <a:r>
              <a:rPr lang="en-US" b="1" dirty="0" err="1">
                <a:solidFill>
                  <a:srgbClr val="FF0000"/>
                </a:solidFill>
                <a:effectLst/>
                <a:latin typeface="Times New Roman" charset="0"/>
                <a:ea typeface="Times New Roman" charset="0"/>
                <a:cs typeface="Times New Roman" charset="0"/>
              </a:rPr>
              <a:t>w</a:t>
            </a:r>
            <a:r>
              <a:rPr lang="en-US" b="1" dirty="0" err="1">
                <a:solidFill>
                  <a:srgbClr val="FF0000"/>
                </a:solidFill>
                <a:effectLst/>
                <a:latin typeface="Times New Roman" charset="0"/>
                <a:ea typeface="Times New Roman" charset="0"/>
                <a:cs typeface="Times New Roman" charset="0"/>
                <a:sym typeface="Symbol" charset="2"/>
              </a:rPr>
              <a:t></a:t>
            </a:r>
            <a:r>
              <a:rPr lang="en-US" b="1" dirty="0" err="1">
                <a:solidFill>
                  <a:srgbClr val="FF0000"/>
                </a:solidFill>
                <a:effectLst/>
                <a:latin typeface="Times New Roman" charset="0"/>
                <a:ea typeface="Times New Roman" charset="0"/>
                <a:cs typeface="Times New Roman" charset="0"/>
              </a:rPr>
              <a:t>L</a:t>
            </a:r>
            <a:r>
              <a:rPr lang="en-US" b="1" dirty="0">
                <a:solidFill>
                  <a:srgbClr val="FF0000"/>
                </a:solidFill>
                <a:effectLst/>
                <a:latin typeface="Times New Roman" charset="0"/>
                <a:ea typeface="Times New Roman" charset="0"/>
                <a:cs typeface="Times New Roman" charset="0"/>
              </a:rPr>
              <a:t> gives rise to 2</a:t>
            </a:r>
            <a:r>
              <a:rPr lang="en-US" b="1" baseline="30000" dirty="0">
                <a:solidFill>
                  <a:srgbClr val="FF0000"/>
                </a:solidFill>
                <a:effectLst/>
                <a:latin typeface="Times New Roman" charset="0"/>
                <a:ea typeface="Times New Roman" charset="0"/>
                <a:cs typeface="Times New Roman" charset="0"/>
              </a:rPr>
              <a:t>|w|</a:t>
            </a:r>
            <a:r>
              <a:rPr lang="en-US" b="1" dirty="0">
                <a:solidFill>
                  <a:srgbClr val="FF0000"/>
                </a:solidFill>
                <a:effectLst/>
                <a:latin typeface="Times New Roman" charset="0"/>
                <a:ea typeface="Times New Roman" charset="0"/>
                <a:cs typeface="Times New Roman" charset="0"/>
              </a:rPr>
              <a:t> strings in f(L).</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 </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f(L)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R = { x y’ z | x y z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L and y’=g(y) } is in C since C is closed under intersection with regular languages.</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 </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err="1">
                <a:solidFill>
                  <a:srgbClr val="FF0000"/>
                </a:solidFill>
                <a:effectLst/>
                <a:latin typeface="Times New Roman" charset="0"/>
                <a:ea typeface="Times New Roman" charset="0"/>
                <a:cs typeface="Times New Roman" charset="0"/>
              </a:rPr>
              <a:t>MissingMiddle</a:t>
            </a:r>
            <a:r>
              <a:rPr lang="en-US" b="1" dirty="0">
                <a:solidFill>
                  <a:srgbClr val="FF0000"/>
                </a:solidFill>
                <a:effectLst/>
                <a:latin typeface="Times New Roman" charset="0"/>
                <a:ea typeface="Times New Roman" charset="0"/>
                <a:cs typeface="Times New Roman" charset="0"/>
              </a:rPr>
              <a:t>(L) = h(  f(L)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R ) = { x z |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y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such that xyz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L } which is in C, since C is closed under homomorphism. Q.E.D.</a:t>
            </a:r>
            <a:endParaRPr lang="en-US"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034985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481" y="123985"/>
            <a:ext cx="11809709" cy="5786199"/>
          </a:xfrm>
          <a:prstGeom prst="rect">
            <a:avLst/>
          </a:prstGeom>
        </p:spPr>
        <p:txBody>
          <a:bodyPr wrap="square">
            <a:spAutoFit/>
          </a:bodyPr>
          <a:lstStyle/>
          <a:p>
            <a:pPr marL="228600" marR="0" indent="-457200">
              <a:spcBef>
                <a:spcPts val="1200"/>
              </a:spcBef>
              <a:spcAft>
                <a:spcPts val="0"/>
              </a:spcAft>
              <a:tabLst>
                <a:tab pos="0" algn="l"/>
              </a:tabLst>
            </a:pPr>
            <a:r>
              <a:rPr lang="en-US" dirty="0">
                <a:effectLst/>
                <a:latin typeface="Times New Roman" charset="0"/>
                <a:ea typeface="Times New Roman" charset="0"/>
                <a:cs typeface="Times New Roman" charset="0"/>
              </a:rPr>
              <a:t>	</a:t>
            </a:r>
            <a:r>
              <a:rPr lang="en-US" b="1" dirty="0">
                <a:effectLst/>
                <a:latin typeface="Times New Roman" charset="0"/>
                <a:ea typeface="Times New Roman" charset="0"/>
                <a:cs typeface="Times New Roman" charset="0"/>
              </a:rPr>
              <a:t>7</a:t>
            </a:r>
            <a:r>
              <a:rPr lang="en-US" sz="2000" b="1" dirty="0">
                <a:effectLst/>
                <a:latin typeface="Times New Roman" charset="0"/>
                <a:ea typeface="Times New Roman" charset="0"/>
                <a:cs typeface="Times New Roman" charset="0"/>
              </a:rPr>
              <a:t>.</a:t>
            </a:r>
            <a:r>
              <a:rPr lang="en-US" sz="2000" dirty="0">
                <a:effectLst/>
                <a:latin typeface="Times New Roman" charset="0"/>
                <a:ea typeface="Times New Roman" charset="0"/>
                <a:cs typeface="Times New Roman" charset="0"/>
              </a:rPr>
              <a:t>	Use </a:t>
            </a:r>
            <a:r>
              <a:rPr lang="en-US" sz="2000" b="1" dirty="0">
                <a:effectLst/>
                <a:latin typeface="Times New Roman" charset="0"/>
                <a:ea typeface="Times New Roman" charset="0"/>
                <a:cs typeface="Times New Roman" charset="0"/>
              </a:rPr>
              <a:t>PCP</a:t>
            </a:r>
            <a:r>
              <a:rPr lang="en-US" sz="2000" dirty="0">
                <a:effectLst/>
                <a:latin typeface="Times New Roman" charset="0"/>
                <a:ea typeface="Times New Roman" charset="0"/>
                <a:cs typeface="Times New Roman" charset="0"/>
              </a:rPr>
              <a:t> to show the </a:t>
            </a:r>
            <a:r>
              <a:rPr lang="en-US" sz="2000" dirty="0" err="1">
                <a:effectLst/>
                <a:latin typeface="Times New Roman" charset="0"/>
                <a:ea typeface="Times New Roman" charset="0"/>
                <a:cs typeface="Times New Roman" charset="0"/>
              </a:rPr>
              <a:t>undecidability</a:t>
            </a:r>
            <a:r>
              <a:rPr lang="en-US" sz="2000" dirty="0">
                <a:effectLst/>
                <a:latin typeface="Times New Roman" charset="0"/>
                <a:ea typeface="Times New Roman" charset="0"/>
                <a:cs typeface="Times New Roman" charset="0"/>
              </a:rPr>
              <a:t> of the problem to determine if the intersection of two context free languages is non-empty. That is, show how to create two grammars </a:t>
            </a:r>
            <a:r>
              <a:rPr lang="en-US" sz="2000" b="1" dirty="0">
                <a:effectLst/>
                <a:latin typeface="Times New Roman" charset="0"/>
                <a:ea typeface="Times New Roman" charset="0"/>
                <a:cs typeface="Times New Roman" charset="0"/>
              </a:rPr>
              <a:t>G</a:t>
            </a:r>
            <a:r>
              <a:rPr lang="en-US" sz="2000" b="1" baseline="-25000" dirty="0">
                <a:effectLst/>
                <a:latin typeface="Times New Roman" charset="0"/>
                <a:ea typeface="Times New Roman" charset="0"/>
                <a:cs typeface="Times New Roman" charset="0"/>
              </a:rPr>
              <a:t>A</a:t>
            </a:r>
            <a:r>
              <a:rPr lang="en-US" sz="2000" dirty="0">
                <a:effectLst/>
                <a:latin typeface="Times New Roman" charset="0"/>
                <a:ea typeface="Times New Roman" charset="0"/>
                <a:cs typeface="Times New Roman" charset="0"/>
              </a:rPr>
              <a:t> and </a:t>
            </a:r>
            <a:r>
              <a:rPr lang="en-US" sz="2000" b="1" dirty="0">
                <a:effectLst/>
                <a:latin typeface="Times New Roman" charset="0"/>
                <a:ea typeface="Times New Roman" charset="0"/>
                <a:cs typeface="Times New Roman" charset="0"/>
              </a:rPr>
              <a:t>G</a:t>
            </a:r>
            <a:r>
              <a:rPr lang="en-US" sz="2000" b="1" baseline="-25000" dirty="0">
                <a:effectLst/>
                <a:latin typeface="Times New Roman" charset="0"/>
                <a:ea typeface="Times New Roman" charset="0"/>
                <a:cs typeface="Times New Roman" charset="0"/>
              </a:rPr>
              <a:t>B</a:t>
            </a:r>
            <a:r>
              <a:rPr lang="en-US" sz="2000" dirty="0">
                <a:effectLst/>
                <a:latin typeface="Times New Roman" charset="0"/>
                <a:ea typeface="Times New Roman" charset="0"/>
                <a:cs typeface="Times New Roman" charset="0"/>
              </a:rPr>
              <a:t> based on some instance </a:t>
            </a:r>
            <a:r>
              <a:rPr lang="en-US" sz="2000" b="1" dirty="0">
                <a:effectLst/>
                <a:latin typeface="Times New Roman" charset="0"/>
                <a:ea typeface="Times New Roman" charset="0"/>
                <a:cs typeface="Times New Roman" charset="0"/>
              </a:rPr>
              <a:t>P = &lt;&lt;x</a:t>
            </a:r>
            <a:r>
              <a:rPr lang="en-US" sz="2000" b="1" baseline="-25000" dirty="0">
                <a:effectLst/>
                <a:latin typeface="Times New Roman" charset="0"/>
                <a:ea typeface="Times New Roman" charset="0"/>
                <a:cs typeface="Times New Roman" charset="0"/>
              </a:rPr>
              <a:t>1</a:t>
            </a:r>
            <a:r>
              <a:rPr lang="en-US" sz="2000" b="1" dirty="0">
                <a:effectLst/>
                <a:latin typeface="Times New Roman" charset="0"/>
                <a:ea typeface="Times New Roman" charset="0"/>
                <a:cs typeface="Times New Roman" charset="0"/>
              </a:rPr>
              <a:t>,x</a:t>
            </a:r>
            <a:r>
              <a:rPr lang="en-US" sz="2000" b="1" baseline="-25000" dirty="0">
                <a:effectLst/>
                <a:latin typeface="Times New Roman" charset="0"/>
                <a:ea typeface="Times New Roman" charset="0"/>
                <a:cs typeface="Times New Roman" charset="0"/>
              </a:rPr>
              <a:t>2</a:t>
            </a:r>
            <a:r>
              <a:rPr lang="en-US" sz="2000" b="1" dirty="0">
                <a:effectLst/>
                <a:latin typeface="Times New Roman" charset="0"/>
                <a:ea typeface="Times New Roman" charset="0"/>
                <a:cs typeface="Times New Roman" charset="0"/>
              </a:rPr>
              <a:t>,…,</a:t>
            </a:r>
            <a:r>
              <a:rPr lang="en-US" sz="2000" b="1" dirty="0" err="1">
                <a:effectLst/>
                <a:latin typeface="Times New Roman" charset="0"/>
                <a:ea typeface="Times New Roman" charset="0"/>
                <a:cs typeface="Times New Roman" charset="0"/>
              </a:rPr>
              <a:t>x</a:t>
            </a:r>
            <a:r>
              <a:rPr lang="en-US" sz="2000" b="1" baseline="-25000" dirty="0" err="1">
                <a:effectLst/>
                <a:latin typeface="Times New Roman" charset="0"/>
                <a:ea typeface="Times New Roman" charset="0"/>
                <a:cs typeface="Times New Roman" charset="0"/>
              </a:rPr>
              <a:t>n</a:t>
            </a:r>
            <a:r>
              <a:rPr lang="en-US" sz="2000" b="1" dirty="0">
                <a:effectLst/>
                <a:latin typeface="Times New Roman" charset="0"/>
                <a:ea typeface="Times New Roman" charset="0"/>
                <a:cs typeface="Times New Roman" charset="0"/>
              </a:rPr>
              <a:t>&gt;, &lt;y</a:t>
            </a:r>
            <a:r>
              <a:rPr lang="en-US" sz="2000" b="1" baseline="-25000" dirty="0">
                <a:effectLst/>
                <a:latin typeface="Times New Roman" charset="0"/>
                <a:ea typeface="Times New Roman" charset="0"/>
                <a:cs typeface="Times New Roman" charset="0"/>
              </a:rPr>
              <a:t>1</a:t>
            </a:r>
            <a:r>
              <a:rPr lang="en-US" sz="2000" b="1" dirty="0">
                <a:effectLst/>
                <a:latin typeface="Times New Roman" charset="0"/>
                <a:ea typeface="Times New Roman" charset="0"/>
                <a:cs typeface="Times New Roman" charset="0"/>
              </a:rPr>
              <a:t>,y</a:t>
            </a:r>
            <a:r>
              <a:rPr lang="en-US" sz="2000" b="1" baseline="-25000" dirty="0">
                <a:effectLst/>
                <a:latin typeface="Times New Roman" charset="0"/>
                <a:ea typeface="Times New Roman" charset="0"/>
                <a:cs typeface="Times New Roman" charset="0"/>
              </a:rPr>
              <a:t>2</a:t>
            </a:r>
            <a:r>
              <a:rPr lang="en-US" sz="2000" b="1" dirty="0">
                <a:effectLst/>
                <a:latin typeface="Times New Roman" charset="0"/>
                <a:ea typeface="Times New Roman" charset="0"/>
                <a:cs typeface="Times New Roman" charset="0"/>
              </a:rPr>
              <a:t>,…,</a:t>
            </a:r>
            <a:r>
              <a:rPr lang="en-US" sz="2000" b="1" dirty="0" err="1">
                <a:effectLst/>
                <a:latin typeface="Times New Roman" charset="0"/>
                <a:ea typeface="Times New Roman" charset="0"/>
                <a:cs typeface="Times New Roman" charset="0"/>
              </a:rPr>
              <a:t>y</a:t>
            </a:r>
            <a:r>
              <a:rPr lang="en-US" sz="2000" b="1" baseline="-25000" dirty="0" err="1">
                <a:effectLst/>
                <a:latin typeface="Times New Roman" charset="0"/>
                <a:ea typeface="Times New Roman" charset="0"/>
                <a:cs typeface="Times New Roman" charset="0"/>
              </a:rPr>
              <a:t>n</a:t>
            </a:r>
            <a:r>
              <a:rPr lang="en-US" sz="2000" b="1" dirty="0">
                <a:effectLst/>
                <a:latin typeface="Times New Roman" charset="0"/>
                <a:ea typeface="Times New Roman" charset="0"/>
                <a:cs typeface="Times New Roman" charset="0"/>
              </a:rPr>
              <a:t>&gt;&gt;</a:t>
            </a:r>
            <a:r>
              <a:rPr lang="en-US" sz="2000" dirty="0">
                <a:effectLst/>
                <a:latin typeface="Times New Roman" charset="0"/>
                <a:ea typeface="Times New Roman" charset="0"/>
                <a:cs typeface="Times New Roman" charset="0"/>
              </a:rPr>
              <a:t> of </a:t>
            </a:r>
            <a:r>
              <a:rPr lang="en-US" sz="2000" b="1" dirty="0">
                <a:effectLst/>
                <a:latin typeface="Times New Roman" charset="0"/>
                <a:ea typeface="Times New Roman" charset="0"/>
                <a:cs typeface="Times New Roman" charset="0"/>
              </a:rPr>
              <a:t>PCP</a:t>
            </a:r>
            <a:r>
              <a:rPr lang="en-US" sz="2000" dirty="0">
                <a:effectLst/>
                <a:latin typeface="Times New Roman" charset="0"/>
                <a:ea typeface="Times New Roman" charset="0"/>
                <a:cs typeface="Times New Roman" charset="0"/>
              </a:rPr>
              <a:t>, such that </a:t>
            </a:r>
            <a:r>
              <a:rPr lang="en-US" sz="2000" b="1" dirty="0">
                <a:effectLst/>
                <a:latin typeface="Times New Roman" charset="0"/>
                <a:ea typeface="Times New Roman" charset="0"/>
                <a:cs typeface="Times New Roman" charset="0"/>
              </a:rPr>
              <a:t>L(G</a:t>
            </a:r>
            <a:r>
              <a:rPr lang="en-US" sz="2000" b="1" baseline="-25000" dirty="0">
                <a:effectLst/>
                <a:latin typeface="Times New Roman" charset="0"/>
                <a:ea typeface="Times New Roman" charset="0"/>
                <a:cs typeface="Times New Roman" charset="0"/>
              </a:rPr>
              <a:t>A</a:t>
            </a:r>
            <a:r>
              <a:rPr lang="en-US" sz="2000" b="1"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sym typeface="Symbol" charset="2"/>
              </a:rPr>
              <a:t></a:t>
            </a:r>
            <a:r>
              <a:rPr lang="en-US" sz="2000" b="1" dirty="0">
                <a:effectLst/>
                <a:latin typeface="Times New Roman" charset="0"/>
                <a:ea typeface="Times New Roman" charset="0"/>
                <a:cs typeface="Times New Roman" charset="0"/>
              </a:rPr>
              <a:t> L(G</a:t>
            </a:r>
            <a:r>
              <a:rPr lang="en-US" sz="2000" b="1" baseline="-25000" dirty="0">
                <a:effectLst/>
                <a:latin typeface="Times New Roman" charset="0"/>
                <a:ea typeface="Times New Roman" charset="0"/>
                <a:cs typeface="Times New Roman" charset="0"/>
              </a:rPr>
              <a:t>B</a:t>
            </a:r>
            <a:r>
              <a:rPr lang="en-US" sz="2000" b="1"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sym typeface="Symbol" charset="2"/>
              </a:rPr>
              <a:t></a:t>
            </a:r>
            <a:r>
              <a:rPr lang="en-US" sz="2000" b="1"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sym typeface="Symbol" charset="2"/>
              </a:rPr>
              <a:t></a:t>
            </a:r>
            <a:r>
              <a:rPr lang="en-US" sz="2000" dirty="0">
                <a:effectLst/>
                <a:latin typeface="Times New Roman" charset="0"/>
                <a:ea typeface="Times New Roman" charset="0"/>
                <a:cs typeface="Times New Roman" charset="0"/>
              </a:rPr>
              <a:t> </a:t>
            </a:r>
            <a:r>
              <a:rPr lang="en-US" sz="2000" dirty="0" err="1">
                <a:effectLst/>
                <a:latin typeface="Times New Roman" charset="0"/>
                <a:ea typeface="Times New Roman" charset="0"/>
                <a:cs typeface="Times New Roman" charset="0"/>
              </a:rPr>
              <a:t>iff</a:t>
            </a:r>
            <a:r>
              <a:rPr lang="en-US" sz="2000"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rPr>
              <a:t>P</a:t>
            </a:r>
            <a:r>
              <a:rPr lang="en-US" sz="2000" dirty="0">
                <a:effectLst/>
                <a:latin typeface="Times New Roman" charset="0"/>
                <a:ea typeface="Times New Roman" charset="0"/>
                <a:cs typeface="Times New Roman" charset="0"/>
              </a:rPr>
              <a:t> has a solution. Assume that </a:t>
            </a:r>
            <a:r>
              <a:rPr lang="en-US" sz="2000" b="1" dirty="0">
                <a:effectLst/>
                <a:latin typeface="Times New Roman" charset="0"/>
                <a:ea typeface="Times New Roman" charset="0"/>
                <a:cs typeface="Times New Roman" charset="0"/>
              </a:rPr>
              <a:t>P</a:t>
            </a:r>
            <a:r>
              <a:rPr lang="en-US" sz="2000" dirty="0">
                <a:effectLst/>
                <a:latin typeface="Times New Roman" charset="0"/>
                <a:ea typeface="Times New Roman" charset="0"/>
                <a:cs typeface="Times New Roman" charset="0"/>
              </a:rPr>
              <a:t> is over the alphabet </a:t>
            </a:r>
            <a:r>
              <a:rPr lang="en-US" sz="2000" b="1" dirty="0">
                <a:effectLst/>
                <a:latin typeface="Times New Roman" charset="0"/>
                <a:ea typeface="Times New Roman" charset="0"/>
                <a:cs typeface="Times New Roman" charset="0"/>
                <a:sym typeface="Symbol" charset="2"/>
              </a:rPr>
              <a:t></a:t>
            </a:r>
            <a:r>
              <a:rPr lang="en-US" sz="2000" dirty="0">
                <a:effectLst/>
                <a:latin typeface="Times New Roman" charset="0"/>
                <a:ea typeface="Times New Roman" charset="0"/>
                <a:cs typeface="Times New Roman" charset="0"/>
              </a:rPr>
              <a:t>.You should discuss what languages your grammars produce and why this is relevant, but no formal proof is required.</a:t>
            </a:r>
            <a:endParaRPr lang="en-US" sz="2000" dirty="0">
              <a:effectLst/>
              <a:latin typeface="New Century Schlbk" charset="0"/>
              <a:ea typeface="Times New Roman" charset="0"/>
              <a:cs typeface="Times New Roman" charset="0"/>
            </a:endParaRPr>
          </a:p>
          <a:p>
            <a:pPr marL="228600" marR="0">
              <a:spcBef>
                <a:spcPts val="1200"/>
              </a:spcBef>
              <a:spcAft>
                <a:spcPts val="0"/>
              </a:spcAft>
            </a:pPr>
            <a:r>
              <a:rPr lang="en-US" sz="2000" b="1" dirty="0">
                <a:solidFill>
                  <a:srgbClr val="FF0000"/>
                </a:solidFill>
                <a:effectLst/>
                <a:latin typeface="Times New Roman" charset="0"/>
                <a:ea typeface="Times New Roman" charset="0"/>
                <a:cs typeface="Times New Roman" charset="0"/>
              </a:rPr>
              <a:t>G</a:t>
            </a:r>
            <a:r>
              <a:rPr lang="en-US" sz="2000" b="1" baseline="-25000" dirty="0">
                <a:solidFill>
                  <a:srgbClr val="FF0000"/>
                </a:solidFill>
                <a:effectLst/>
                <a:latin typeface="Times New Roman" charset="0"/>
                <a:ea typeface="Times New Roman" charset="0"/>
                <a:cs typeface="Times New Roman" charset="0"/>
              </a:rPr>
              <a:t>A</a:t>
            </a:r>
            <a:r>
              <a:rPr lang="en-US" sz="2000" b="1" dirty="0">
                <a:solidFill>
                  <a:srgbClr val="FF0000"/>
                </a:solidFill>
                <a:effectLst/>
                <a:latin typeface="Times New Roman" charset="0"/>
                <a:ea typeface="Times New Roman" charset="0"/>
                <a:cs typeface="Times New Roman" charset="0"/>
              </a:rPr>
              <a:t> = ( { A } ,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 [ </a:t>
            </a:r>
            <a:r>
              <a:rPr lang="en-US" sz="2000" b="1"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 1≤i≤n } , A , P</a:t>
            </a:r>
            <a:r>
              <a:rPr lang="en-US" sz="2000" b="1" baseline="-25000" dirty="0">
                <a:solidFill>
                  <a:srgbClr val="FF0000"/>
                </a:solidFill>
                <a:effectLst/>
                <a:latin typeface="Times New Roman" charset="0"/>
                <a:ea typeface="Times New Roman" charset="0"/>
                <a:cs typeface="Times New Roman" charset="0"/>
              </a:rPr>
              <a:t>A</a:t>
            </a:r>
            <a:r>
              <a:rPr lang="en-US" sz="2000" b="1" dirty="0">
                <a:solidFill>
                  <a:srgbClr val="FF0000"/>
                </a:solidFill>
                <a:effectLst/>
                <a:latin typeface="Times New Roman" charset="0"/>
                <a:ea typeface="Times New Roman" charset="0"/>
                <a:cs typeface="Times New Roman" charset="0"/>
              </a:rPr>
              <a:t> }		G</a:t>
            </a:r>
            <a:r>
              <a:rPr lang="en-US" sz="2000" b="1" baseline="-25000" dirty="0">
                <a:solidFill>
                  <a:srgbClr val="FF0000"/>
                </a:solidFill>
                <a:effectLst/>
                <a:latin typeface="Times New Roman" charset="0"/>
                <a:ea typeface="Times New Roman" charset="0"/>
                <a:cs typeface="Times New Roman" charset="0"/>
              </a:rPr>
              <a:t>B</a:t>
            </a:r>
            <a:r>
              <a:rPr lang="en-US" sz="2000" b="1" dirty="0">
                <a:solidFill>
                  <a:srgbClr val="FF0000"/>
                </a:solidFill>
                <a:effectLst/>
                <a:latin typeface="Times New Roman" charset="0"/>
                <a:ea typeface="Times New Roman" charset="0"/>
                <a:cs typeface="Times New Roman" charset="0"/>
              </a:rPr>
              <a:t> = ( { B } ,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 [ </a:t>
            </a:r>
            <a:r>
              <a:rPr lang="en-US" sz="2000" b="1"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 1≤i≤n } , B , P</a:t>
            </a:r>
            <a:r>
              <a:rPr lang="en-US" sz="2000" b="1" baseline="-25000" dirty="0">
                <a:solidFill>
                  <a:srgbClr val="FF0000"/>
                </a:solidFill>
                <a:effectLst/>
                <a:latin typeface="Times New Roman" charset="0"/>
                <a:ea typeface="Times New Roman" charset="0"/>
                <a:cs typeface="Times New Roman" charset="0"/>
              </a:rPr>
              <a:t>B</a:t>
            </a:r>
            <a:r>
              <a:rPr lang="en-US" sz="2000" b="1" dirty="0">
                <a:solidFill>
                  <a:srgbClr val="FF0000"/>
                </a:solidFill>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228600" marR="0">
              <a:spcBef>
                <a:spcPts val="1200"/>
              </a:spcBef>
              <a:spcAft>
                <a:spcPts val="0"/>
              </a:spcAft>
            </a:pPr>
            <a:r>
              <a:rPr lang="en-US" sz="2000" b="1" dirty="0">
                <a:solidFill>
                  <a:srgbClr val="FF0000"/>
                </a:solidFill>
                <a:effectLst/>
                <a:latin typeface="Times New Roman" charset="0"/>
                <a:ea typeface="Times New Roman" charset="0"/>
                <a:cs typeface="Times New Roman" charset="0"/>
              </a:rPr>
              <a:t>P</a:t>
            </a:r>
            <a:r>
              <a:rPr lang="en-US" sz="2000" b="1" baseline="-25000" dirty="0">
                <a:solidFill>
                  <a:srgbClr val="FF0000"/>
                </a:solidFill>
                <a:effectLst/>
                <a:latin typeface="Times New Roman" charset="0"/>
                <a:ea typeface="Times New Roman" charset="0"/>
                <a:cs typeface="Times New Roman" charset="0"/>
              </a:rPr>
              <a:t>A</a:t>
            </a:r>
            <a:r>
              <a:rPr lang="en-US" sz="2000" b="1" dirty="0">
                <a:solidFill>
                  <a:srgbClr val="FF0000"/>
                </a:solidFill>
                <a:effectLst/>
                <a:latin typeface="Times New Roman" charset="0"/>
                <a:ea typeface="Times New Roman" charset="0"/>
                <a:cs typeface="Times New Roman" charset="0"/>
              </a:rPr>
              <a:t> : A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x</a:t>
            </a:r>
            <a:r>
              <a:rPr lang="en-US" sz="2000" b="1" baseline="-25000" dirty="0">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A [ </a:t>
            </a:r>
            <a:r>
              <a:rPr lang="en-US" sz="2000" b="1"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  x</a:t>
            </a:r>
            <a:r>
              <a:rPr lang="en-US" sz="2000" b="1" baseline="-25000" dirty="0">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a:t>
            </a:r>
            <a:r>
              <a:rPr lang="en-US" sz="2000" b="1"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P</a:t>
            </a:r>
            <a:r>
              <a:rPr lang="en-US" sz="2000" b="1" baseline="-25000" dirty="0">
                <a:solidFill>
                  <a:srgbClr val="FF0000"/>
                </a:solidFill>
                <a:effectLst/>
                <a:latin typeface="Times New Roman" charset="0"/>
                <a:ea typeface="Times New Roman" charset="0"/>
                <a:cs typeface="Times New Roman" charset="0"/>
              </a:rPr>
              <a:t>B</a:t>
            </a:r>
            <a:r>
              <a:rPr lang="en-US" sz="2000" b="1" dirty="0">
                <a:solidFill>
                  <a:srgbClr val="FF0000"/>
                </a:solidFill>
                <a:effectLst/>
                <a:latin typeface="Times New Roman" charset="0"/>
                <a:ea typeface="Times New Roman" charset="0"/>
                <a:cs typeface="Times New Roman" charset="0"/>
              </a:rPr>
              <a:t> : A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a:t>
            </a:r>
            <a:r>
              <a:rPr lang="en-US" sz="2000" b="1" dirty="0" err="1">
                <a:solidFill>
                  <a:srgbClr val="FF0000"/>
                </a:solidFill>
                <a:effectLst/>
                <a:latin typeface="Times New Roman" charset="0"/>
                <a:ea typeface="Times New Roman" charset="0"/>
                <a:cs typeface="Times New Roman" charset="0"/>
              </a:rPr>
              <a:t>y</a:t>
            </a:r>
            <a:r>
              <a:rPr lang="en-US" sz="2000" b="1" baseline="-25000"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B [ </a:t>
            </a:r>
            <a:r>
              <a:rPr lang="en-US" sz="2000" b="1"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  </a:t>
            </a:r>
            <a:r>
              <a:rPr lang="en-US" sz="2000" b="1" dirty="0" err="1">
                <a:solidFill>
                  <a:srgbClr val="FF0000"/>
                </a:solidFill>
                <a:effectLst/>
                <a:latin typeface="Times New Roman" charset="0"/>
                <a:ea typeface="Times New Roman" charset="0"/>
                <a:cs typeface="Times New Roman" charset="0"/>
              </a:rPr>
              <a:t>y</a:t>
            </a:r>
            <a:r>
              <a:rPr lang="en-US" sz="2000" b="1" baseline="-25000"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a:t>
            </a:r>
            <a:r>
              <a:rPr lang="en-US" sz="2000" b="1"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228600" marR="0">
              <a:spcBef>
                <a:spcPts val="1200"/>
              </a:spcBef>
              <a:spcAft>
                <a:spcPts val="0"/>
              </a:spcAft>
            </a:pPr>
            <a:r>
              <a:rPr lang="en-US" sz="2000" b="1" dirty="0">
                <a:solidFill>
                  <a:srgbClr val="FF0000"/>
                </a:solidFill>
                <a:effectLst/>
                <a:latin typeface="Times New Roman" charset="0"/>
                <a:ea typeface="Times New Roman" charset="0"/>
                <a:cs typeface="Times New Roman" charset="0"/>
              </a:rPr>
              <a:t>L(G</a:t>
            </a:r>
            <a:r>
              <a:rPr lang="en-US" sz="2000" b="1" baseline="-25000" dirty="0">
                <a:solidFill>
                  <a:srgbClr val="FF0000"/>
                </a:solidFill>
                <a:effectLst/>
                <a:latin typeface="Times New Roman" charset="0"/>
                <a:ea typeface="Times New Roman" charset="0"/>
                <a:cs typeface="Times New Roman" charset="0"/>
              </a:rPr>
              <a:t>A</a:t>
            </a:r>
            <a:r>
              <a:rPr lang="en-US" sz="2000" b="1" dirty="0">
                <a:solidFill>
                  <a:srgbClr val="FF0000"/>
                </a:solidFill>
                <a:effectLst/>
                <a:latin typeface="Times New Roman" charset="0"/>
                <a:ea typeface="Times New Roman" charset="0"/>
                <a:cs typeface="Times New Roman" charset="0"/>
              </a:rPr>
              <a:t>) = { x</a:t>
            </a:r>
            <a:r>
              <a:rPr lang="en-US" sz="2000" b="1" baseline="-25000" dirty="0">
                <a:solidFill>
                  <a:srgbClr val="FF0000"/>
                </a:solidFill>
                <a:effectLst/>
                <a:latin typeface="Times New Roman" charset="0"/>
                <a:ea typeface="Times New Roman" charset="0"/>
                <a:cs typeface="Times New Roman" charset="0"/>
              </a:rPr>
              <a:t>i1  </a:t>
            </a:r>
            <a:r>
              <a:rPr lang="en-US" sz="2000" b="1" dirty="0">
                <a:solidFill>
                  <a:srgbClr val="FF0000"/>
                </a:solidFill>
                <a:effectLst/>
                <a:latin typeface="Times New Roman" charset="0"/>
                <a:ea typeface="Times New Roman" charset="0"/>
                <a:cs typeface="Times New Roman" charset="0"/>
              </a:rPr>
              <a:t>x</a:t>
            </a:r>
            <a:r>
              <a:rPr lang="en-US" sz="2000" b="1" baseline="-25000" dirty="0">
                <a:solidFill>
                  <a:srgbClr val="FF0000"/>
                </a:solidFill>
                <a:effectLst/>
                <a:latin typeface="Times New Roman" charset="0"/>
                <a:ea typeface="Times New Roman" charset="0"/>
                <a:cs typeface="Times New Roman" charset="0"/>
              </a:rPr>
              <a:t>i2 </a:t>
            </a:r>
            <a:r>
              <a:rPr lang="en-US" sz="2000" b="1" dirty="0">
                <a:solidFill>
                  <a:srgbClr val="FF0000"/>
                </a:solidFill>
                <a:effectLst/>
                <a:latin typeface="Times New Roman" charset="0"/>
                <a:ea typeface="Times New Roman" charset="0"/>
                <a:cs typeface="Times New Roman" charset="0"/>
              </a:rPr>
              <a:t>… </a:t>
            </a:r>
            <a:r>
              <a:rPr lang="en-US" sz="2000" b="1" dirty="0" err="1">
                <a:solidFill>
                  <a:srgbClr val="FF0000"/>
                </a:solidFill>
                <a:effectLst/>
                <a:latin typeface="Times New Roman" charset="0"/>
                <a:ea typeface="Times New Roman" charset="0"/>
                <a:cs typeface="Times New Roman" charset="0"/>
              </a:rPr>
              <a:t>x</a:t>
            </a:r>
            <a:r>
              <a:rPr lang="en-US" sz="2000" b="1" baseline="-25000" dirty="0" err="1">
                <a:solidFill>
                  <a:srgbClr val="FF0000"/>
                </a:solidFill>
                <a:effectLst/>
                <a:latin typeface="Times New Roman" charset="0"/>
                <a:ea typeface="Times New Roman" charset="0"/>
                <a:cs typeface="Times New Roman" charset="0"/>
              </a:rPr>
              <a:t>ip</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a:t>
            </a:r>
            <a:r>
              <a:rPr lang="en-US" sz="2000" b="1" dirty="0" err="1">
                <a:solidFill>
                  <a:srgbClr val="FF0000"/>
                </a:solidFill>
                <a:effectLst/>
                <a:latin typeface="Times New Roman" charset="0"/>
                <a:ea typeface="Times New Roman" charset="0"/>
                <a:cs typeface="Times New Roman" charset="0"/>
              </a:rPr>
              <a:t>i</a:t>
            </a:r>
            <a:r>
              <a:rPr lang="en-US" sz="2000" b="1" baseline="-25000" dirty="0" err="1">
                <a:solidFill>
                  <a:srgbClr val="FF0000"/>
                </a:solidFill>
                <a:effectLst/>
                <a:latin typeface="Times New Roman" charset="0"/>
                <a:ea typeface="Times New Roman" charset="0"/>
                <a:cs typeface="Times New Roman" charset="0"/>
              </a:rPr>
              <a:t>p</a:t>
            </a:r>
            <a:r>
              <a:rPr lang="en-US" sz="2000" b="1" dirty="0">
                <a:solidFill>
                  <a:srgbClr val="FF0000"/>
                </a:solidFill>
                <a:effectLst/>
                <a:latin typeface="Times New Roman" charset="0"/>
                <a:ea typeface="Times New Roman" charset="0"/>
                <a:cs typeface="Times New Roman" charset="0"/>
              </a:rPr>
              <a:t>] … [i</a:t>
            </a:r>
            <a:r>
              <a:rPr lang="en-US" sz="2000" b="1" baseline="-25000" dirty="0">
                <a:solidFill>
                  <a:srgbClr val="FF0000"/>
                </a:solidFill>
                <a:effectLst/>
                <a:latin typeface="Times New Roman" charset="0"/>
                <a:ea typeface="Times New Roman" charset="0"/>
                <a:cs typeface="Times New Roman" charset="0"/>
              </a:rPr>
              <a:t>2</a:t>
            </a:r>
            <a:r>
              <a:rPr lang="en-US" sz="2000" b="1" dirty="0">
                <a:solidFill>
                  <a:srgbClr val="FF0000"/>
                </a:solidFill>
                <a:effectLst/>
                <a:latin typeface="Times New Roman" charset="0"/>
                <a:ea typeface="Times New Roman" charset="0"/>
                <a:cs typeface="Times New Roman" charset="0"/>
              </a:rPr>
              <a:t>] [i</a:t>
            </a:r>
            <a:r>
              <a:rPr lang="en-US" sz="2000" b="1" baseline="-25000" dirty="0">
                <a:solidFill>
                  <a:srgbClr val="FF0000"/>
                </a:solidFill>
                <a:effectLst/>
                <a:latin typeface="Times New Roman" charset="0"/>
                <a:ea typeface="Times New Roman" charset="0"/>
                <a:cs typeface="Times New Roman" charset="0"/>
              </a:rPr>
              <a:t>1</a:t>
            </a:r>
            <a:r>
              <a:rPr lang="en-US" sz="2000" b="1" dirty="0">
                <a:solidFill>
                  <a:srgbClr val="FF0000"/>
                </a:solidFill>
                <a:effectLst/>
                <a:latin typeface="Times New Roman" charset="0"/>
                <a:ea typeface="Times New Roman" charset="0"/>
                <a:cs typeface="Times New Roman" charset="0"/>
              </a:rPr>
              <a:t>]   | p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1, 1 ≤ i</a:t>
            </a:r>
            <a:r>
              <a:rPr lang="en-US" sz="2000" b="1" baseline="-25000" dirty="0">
                <a:solidFill>
                  <a:srgbClr val="FF0000"/>
                </a:solidFill>
                <a:effectLst/>
                <a:latin typeface="Times New Roman" charset="0"/>
                <a:ea typeface="Times New Roman" charset="0"/>
                <a:cs typeface="Times New Roman" charset="0"/>
              </a:rPr>
              <a:t>t </a:t>
            </a:r>
            <a:r>
              <a:rPr lang="en-US" sz="2000" b="1" dirty="0">
                <a:solidFill>
                  <a:srgbClr val="FF0000"/>
                </a:solidFill>
                <a:effectLst/>
                <a:latin typeface="Times New Roman" charset="0"/>
                <a:ea typeface="Times New Roman" charset="0"/>
                <a:cs typeface="Times New Roman" charset="0"/>
              </a:rPr>
              <a:t>≤ n, 1 ≤ t </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 p  }</a:t>
            </a:r>
            <a:endParaRPr lang="en-US" sz="2000" dirty="0">
              <a:effectLst/>
              <a:latin typeface="New Century Schlbk" charset="0"/>
              <a:ea typeface="Times New Roman" charset="0"/>
              <a:cs typeface="Times New Roman" charset="0"/>
            </a:endParaRPr>
          </a:p>
          <a:p>
            <a:pPr marL="228600" marR="0">
              <a:spcBef>
                <a:spcPts val="1200"/>
              </a:spcBef>
              <a:spcAft>
                <a:spcPts val="0"/>
              </a:spcAft>
            </a:pPr>
            <a:r>
              <a:rPr lang="en-US" sz="2000" b="1" dirty="0">
                <a:solidFill>
                  <a:srgbClr val="FF0000"/>
                </a:solidFill>
                <a:effectLst/>
                <a:latin typeface="Times New Roman" charset="0"/>
                <a:ea typeface="Times New Roman" charset="0"/>
                <a:cs typeface="Times New Roman" charset="0"/>
              </a:rPr>
              <a:t>L(G</a:t>
            </a:r>
            <a:r>
              <a:rPr lang="en-US" sz="2000" b="1" baseline="-25000" dirty="0">
                <a:solidFill>
                  <a:srgbClr val="FF0000"/>
                </a:solidFill>
                <a:effectLst/>
                <a:latin typeface="Times New Roman" charset="0"/>
                <a:ea typeface="Times New Roman" charset="0"/>
                <a:cs typeface="Times New Roman" charset="0"/>
              </a:rPr>
              <a:t>B</a:t>
            </a:r>
            <a:r>
              <a:rPr lang="en-US" sz="2000" b="1" dirty="0">
                <a:solidFill>
                  <a:srgbClr val="FF0000"/>
                </a:solidFill>
                <a:effectLst/>
                <a:latin typeface="Times New Roman" charset="0"/>
                <a:ea typeface="Times New Roman" charset="0"/>
                <a:cs typeface="Times New Roman" charset="0"/>
              </a:rPr>
              <a:t>) = { y</a:t>
            </a:r>
            <a:r>
              <a:rPr lang="en-US" sz="2000" b="1" baseline="-25000" dirty="0">
                <a:solidFill>
                  <a:srgbClr val="FF0000"/>
                </a:solidFill>
                <a:effectLst/>
                <a:latin typeface="Times New Roman" charset="0"/>
                <a:ea typeface="Times New Roman" charset="0"/>
                <a:cs typeface="Times New Roman" charset="0"/>
              </a:rPr>
              <a:t>j1  </a:t>
            </a:r>
            <a:r>
              <a:rPr lang="en-US" sz="2000" b="1" dirty="0">
                <a:solidFill>
                  <a:srgbClr val="FF0000"/>
                </a:solidFill>
                <a:effectLst/>
                <a:latin typeface="Times New Roman" charset="0"/>
                <a:ea typeface="Times New Roman" charset="0"/>
                <a:cs typeface="Times New Roman" charset="0"/>
              </a:rPr>
              <a:t>y</a:t>
            </a:r>
            <a:r>
              <a:rPr lang="en-US" sz="2000" b="1" baseline="-25000" dirty="0">
                <a:solidFill>
                  <a:srgbClr val="FF0000"/>
                </a:solidFill>
                <a:effectLst/>
                <a:latin typeface="Times New Roman" charset="0"/>
                <a:ea typeface="Times New Roman" charset="0"/>
                <a:cs typeface="Times New Roman" charset="0"/>
              </a:rPr>
              <a:t>j2 </a:t>
            </a:r>
            <a:r>
              <a:rPr lang="en-US" sz="2000" b="1" dirty="0">
                <a:solidFill>
                  <a:srgbClr val="FF0000"/>
                </a:solidFill>
                <a:effectLst/>
                <a:latin typeface="Times New Roman" charset="0"/>
                <a:ea typeface="Times New Roman" charset="0"/>
                <a:cs typeface="Times New Roman" charset="0"/>
              </a:rPr>
              <a:t>… </a:t>
            </a:r>
            <a:r>
              <a:rPr lang="en-US" sz="2000" b="1" dirty="0" err="1">
                <a:solidFill>
                  <a:srgbClr val="FF0000"/>
                </a:solidFill>
                <a:effectLst/>
                <a:latin typeface="Times New Roman" charset="0"/>
                <a:ea typeface="Times New Roman" charset="0"/>
                <a:cs typeface="Times New Roman" charset="0"/>
              </a:rPr>
              <a:t>y</a:t>
            </a:r>
            <a:r>
              <a:rPr lang="en-US" sz="2000" b="1" baseline="-25000" dirty="0" err="1">
                <a:solidFill>
                  <a:srgbClr val="FF0000"/>
                </a:solidFill>
                <a:effectLst/>
                <a:latin typeface="Times New Roman" charset="0"/>
                <a:ea typeface="Times New Roman" charset="0"/>
                <a:cs typeface="Times New Roman" charset="0"/>
              </a:rPr>
              <a:t>jq</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a:t>
            </a:r>
            <a:r>
              <a:rPr lang="en-US" sz="2000" b="1" dirty="0" err="1">
                <a:solidFill>
                  <a:srgbClr val="FF0000"/>
                </a:solidFill>
                <a:effectLst/>
                <a:latin typeface="Times New Roman" charset="0"/>
                <a:ea typeface="Times New Roman" charset="0"/>
                <a:cs typeface="Times New Roman" charset="0"/>
              </a:rPr>
              <a:t>j</a:t>
            </a:r>
            <a:r>
              <a:rPr lang="en-US" sz="2000" b="1" baseline="-25000" dirty="0" err="1">
                <a:solidFill>
                  <a:srgbClr val="FF0000"/>
                </a:solidFill>
                <a:effectLst/>
                <a:latin typeface="Times New Roman" charset="0"/>
                <a:ea typeface="Times New Roman" charset="0"/>
                <a:cs typeface="Times New Roman" charset="0"/>
              </a:rPr>
              <a:t>q</a:t>
            </a:r>
            <a:r>
              <a:rPr lang="en-US" sz="2000" b="1" dirty="0">
                <a:solidFill>
                  <a:srgbClr val="FF0000"/>
                </a:solidFill>
                <a:effectLst/>
                <a:latin typeface="Times New Roman" charset="0"/>
                <a:ea typeface="Times New Roman" charset="0"/>
                <a:cs typeface="Times New Roman" charset="0"/>
              </a:rPr>
              <a:t>] … [j</a:t>
            </a:r>
            <a:r>
              <a:rPr lang="en-US" sz="2000" b="1" baseline="-25000" dirty="0">
                <a:solidFill>
                  <a:srgbClr val="FF0000"/>
                </a:solidFill>
                <a:effectLst/>
                <a:latin typeface="Times New Roman" charset="0"/>
                <a:ea typeface="Times New Roman" charset="0"/>
                <a:cs typeface="Times New Roman" charset="0"/>
              </a:rPr>
              <a:t>2</a:t>
            </a:r>
            <a:r>
              <a:rPr lang="en-US" sz="2000" b="1" dirty="0">
                <a:solidFill>
                  <a:srgbClr val="FF0000"/>
                </a:solidFill>
                <a:effectLst/>
                <a:latin typeface="Times New Roman" charset="0"/>
                <a:ea typeface="Times New Roman" charset="0"/>
                <a:cs typeface="Times New Roman" charset="0"/>
              </a:rPr>
              <a:t>] [j</a:t>
            </a:r>
            <a:r>
              <a:rPr lang="en-US" sz="2000" b="1" baseline="-25000" dirty="0">
                <a:solidFill>
                  <a:srgbClr val="FF0000"/>
                </a:solidFill>
                <a:effectLst/>
                <a:latin typeface="Times New Roman" charset="0"/>
                <a:ea typeface="Times New Roman" charset="0"/>
                <a:cs typeface="Times New Roman" charset="0"/>
              </a:rPr>
              <a:t>1</a:t>
            </a:r>
            <a:r>
              <a:rPr lang="en-US" sz="2000" b="1" dirty="0">
                <a:solidFill>
                  <a:srgbClr val="FF0000"/>
                </a:solidFill>
                <a:effectLst/>
                <a:latin typeface="Times New Roman" charset="0"/>
                <a:ea typeface="Times New Roman" charset="0"/>
                <a:cs typeface="Times New Roman" charset="0"/>
              </a:rPr>
              <a:t>]   | q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1, 1 ≤ </a:t>
            </a:r>
            <a:r>
              <a:rPr lang="en-US" sz="2000" b="1" dirty="0" err="1">
                <a:solidFill>
                  <a:srgbClr val="FF0000"/>
                </a:solidFill>
                <a:effectLst/>
                <a:latin typeface="Times New Roman" charset="0"/>
                <a:ea typeface="Times New Roman" charset="0"/>
                <a:cs typeface="Times New Roman" charset="0"/>
              </a:rPr>
              <a:t>j</a:t>
            </a:r>
            <a:r>
              <a:rPr lang="en-US" sz="2000" b="1" baseline="-25000" dirty="0" err="1">
                <a:solidFill>
                  <a:srgbClr val="FF0000"/>
                </a:solidFill>
                <a:effectLst/>
                <a:latin typeface="Times New Roman" charset="0"/>
                <a:ea typeface="Times New Roman" charset="0"/>
                <a:cs typeface="Times New Roman" charset="0"/>
              </a:rPr>
              <a:t>u</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 n, 1 ≤ u </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 q  }</a:t>
            </a:r>
            <a:endParaRPr lang="en-US" sz="2000" dirty="0">
              <a:effectLst/>
              <a:latin typeface="New Century Schlbk" charset="0"/>
              <a:ea typeface="Times New Roman" charset="0"/>
              <a:cs typeface="Times New Roman" charset="0"/>
            </a:endParaRPr>
          </a:p>
          <a:p>
            <a:pPr marL="228600" marR="0">
              <a:spcBef>
                <a:spcPts val="1200"/>
              </a:spcBef>
              <a:spcAft>
                <a:spcPts val="0"/>
              </a:spcAft>
            </a:pPr>
            <a:r>
              <a:rPr lang="en-US" sz="2000" b="1" dirty="0">
                <a:solidFill>
                  <a:srgbClr val="FF0000"/>
                </a:solidFill>
                <a:effectLst/>
                <a:latin typeface="Times New Roman" charset="0"/>
                <a:ea typeface="Times New Roman" charset="0"/>
                <a:cs typeface="Times New Roman" charset="0"/>
              </a:rPr>
              <a:t>L(G</a:t>
            </a:r>
            <a:r>
              <a:rPr lang="en-US" sz="2000" b="1" baseline="-25000" dirty="0">
                <a:solidFill>
                  <a:srgbClr val="FF0000"/>
                </a:solidFill>
                <a:effectLst/>
                <a:latin typeface="Times New Roman" charset="0"/>
                <a:ea typeface="Times New Roman" charset="0"/>
                <a:cs typeface="Times New Roman" charset="0"/>
              </a:rPr>
              <a:t>A</a:t>
            </a:r>
            <a:r>
              <a:rPr lang="en-US" sz="2000" b="1"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L(G</a:t>
            </a:r>
            <a:r>
              <a:rPr lang="en-US" sz="2000" b="1" baseline="-25000" dirty="0">
                <a:solidFill>
                  <a:srgbClr val="FF0000"/>
                </a:solidFill>
                <a:effectLst/>
                <a:latin typeface="Times New Roman" charset="0"/>
                <a:ea typeface="Times New Roman" charset="0"/>
                <a:cs typeface="Times New Roman" charset="0"/>
              </a:rPr>
              <a:t>B</a:t>
            </a:r>
            <a:r>
              <a:rPr lang="en-US" sz="2000" b="1" dirty="0">
                <a:solidFill>
                  <a:srgbClr val="FF0000"/>
                </a:solidFill>
                <a:effectLst/>
                <a:latin typeface="Times New Roman" charset="0"/>
                <a:ea typeface="Times New Roman" charset="0"/>
                <a:cs typeface="Times New Roman" charset="0"/>
              </a:rPr>
              <a:t>) = { w</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a:t>
            </a:r>
            <a:r>
              <a:rPr lang="en-US" sz="2000" b="1" dirty="0" err="1">
                <a:solidFill>
                  <a:srgbClr val="FF0000"/>
                </a:solidFill>
                <a:effectLst/>
                <a:latin typeface="Times New Roman" charset="0"/>
                <a:ea typeface="Times New Roman" charset="0"/>
                <a:cs typeface="Times New Roman" charset="0"/>
              </a:rPr>
              <a:t>k</a:t>
            </a:r>
            <a:r>
              <a:rPr lang="en-US" sz="2000" b="1" baseline="-25000" dirty="0" err="1">
                <a:solidFill>
                  <a:srgbClr val="FF0000"/>
                </a:solidFill>
                <a:effectLst/>
                <a:latin typeface="Times New Roman" charset="0"/>
                <a:ea typeface="Times New Roman" charset="0"/>
                <a:cs typeface="Times New Roman" charset="0"/>
              </a:rPr>
              <a:t>r</a:t>
            </a:r>
            <a:r>
              <a:rPr lang="en-US" sz="2000" b="1" dirty="0">
                <a:solidFill>
                  <a:srgbClr val="FF0000"/>
                </a:solidFill>
                <a:effectLst/>
                <a:latin typeface="Times New Roman" charset="0"/>
                <a:ea typeface="Times New Roman" charset="0"/>
                <a:cs typeface="Times New Roman" charset="0"/>
              </a:rPr>
              <a:t>] … [k</a:t>
            </a:r>
            <a:r>
              <a:rPr lang="en-US" sz="2000" b="1" baseline="-25000" dirty="0">
                <a:solidFill>
                  <a:srgbClr val="FF0000"/>
                </a:solidFill>
                <a:effectLst/>
                <a:latin typeface="Times New Roman" charset="0"/>
                <a:ea typeface="Times New Roman" charset="0"/>
                <a:cs typeface="Times New Roman" charset="0"/>
              </a:rPr>
              <a:t>2</a:t>
            </a:r>
            <a:r>
              <a:rPr lang="en-US" sz="2000" b="1" dirty="0">
                <a:solidFill>
                  <a:srgbClr val="FF0000"/>
                </a:solidFill>
                <a:effectLst/>
                <a:latin typeface="Times New Roman" charset="0"/>
                <a:ea typeface="Times New Roman" charset="0"/>
                <a:cs typeface="Times New Roman" charset="0"/>
              </a:rPr>
              <a:t>] [k</a:t>
            </a:r>
            <a:r>
              <a:rPr lang="en-US" sz="2000" b="1" baseline="-25000" dirty="0">
                <a:solidFill>
                  <a:srgbClr val="FF0000"/>
                </a:solidFill>
                <a:effectLst/>
                <a:latin typeface="Times New Roman" charset="0"/>
                <a:ea typeface="Times New Roman" charset="0"/>
                <a:cs typeface="Times New Roman" charset="0"/>
              </a:rPr>
              <a:t>1</a:t>
            </a:r>
            <a:r>
              <a:rPr lang="en-US" sz="2000" b="1" dirty="0">
                <a:solidFill>
                  <a:srgbClr val="FF0000"/>
                </a:solidFill>
                <a:effectLst/>
                <a:latin typeface="Times New Roman" charset="0"/>
                <a:ea typeface="Times New Roman" charset="0"/>
                <a:cs typeface="Times New Roman" charset="0"/>
              </a:rPr>
              <a:t>]   | r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1, 1 ≤ </a:t>
            </a:r>
            <a:r>
              <a:rPr lang="en-US" sz="2000" b="1" dirty="0" err="1">
                <a:solidFill>
                  <a:srgbClr val="FF0000"/>
                </a:solidFill>
                <a:effectLst/>
                <a:latin typeface="Times New Roman" charset="0"/>
                <a:ea typeface="Times New Roman" charset="0"/>
                <a:cs typeface="Times New Roman" charset="0"/>
              </a:rPr>
              <a:t>k</a:t>
            </a:r>
            <a:r>
              <a:rPr lang="en-US" sz="2000" b="1" baseline="-25000" dirty="0" err="1">
                <a:solidFill>
                  <a:srgbClr val="FF0000"/>
                </a:solidFill>
                <a:effectLst/>
                <a:latin typeface="Times New Roman" charset="0"/>
                <a:ea typeface="Times New Roman" charset="0"/>
                <a:cs typeface="Times New Roman" charset="0"/>
              </a:rPr>
              <a:t>v</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 n, 1 ≤ v </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 r  }, where</a:t>
            </a:r>
            <a:endParaRPr lang="en-US" sz="2000" dirty="0">
              <a:effectLst/>
              <a:latin typeface="New Century Schlbk" charset="0"/>
              <a:ea typeface="Times New Roman" charset="0"/>
              <a:cs typeface="Times New Roman" charset="0"/>
            </a:endParaRPr>
          </a:p>
          <a:p>
            <a:pPr marL="1143000" marR="0" indent="228600">
              <a:spcBef>
                <a:spcPts val="1200"/>
              </a:spcBef>
              <a:spcAft>
                <a:spcPts val="0"/>
              </a:spcAft>
            </a:pPr>
            <a:r>
              <a:rPr lang="en-US" sz="2000" b="1" dirty="0">
                <a:solidFill>
                  <a:srgbClr val="FF0000"/>
                </a:solidFill>
                <a:effectLst/>
                <a:latin typeface="Times New Roman" charset="0"/>
                <a:ea typeface="Times New Roman" charset="0"/>
                <a:cs typeface="Times New Roman" charset="0"/>
              </a:rPr>
              <a:t>w = x</a:t>
            </a:r>
            <a:r>
              <a:rPr lang="en-US" sz="2000" b="1" baseline="-25000" dirty="0">
                <a:solidFill>
                  <a:srgbClr val="FF0000"/>
                </a:solidFill>
                <a:effectLst/>
                <a:latin typeface="Times New Roman" charset="0"/>
                <a:ea typeface="Times New Roman" charset="0"/>
                <a:cs typeface="Times New Roman" charset="0"/>
              </a:rPr>
              <a:t>k1 </a:t>
            </a:r>
            <a:r>
              <a:rPr lang="en-US" sz="2000" b="1" dirty="0">
                <a:solidFill>
                  <a:srgbClr val="FF0000"/>
                </a:solidFill>
                <a:effectLst/>
                <a:latin typeface="Times New Roman" charset="0"/>
                <a:ea typeface="Times New Roman" charset="0"/>
                <a:cs typeface="Times New Roman" charset="0"/>
              </a:rPr>
              <a:t>x</a:t>
            </a:r>
            <a:r>
              <a:rPr lang="en-US" sz="2000" b="1" baseline="-25000" dirty="0">
                <a:solidFill>
                  <a:srgbClr val="FF0000"/>
                </a:solidFill>
                <a:effectLst/>
                <a:latin typeface="Times New Roman" charset="0"/>
                <a:ea typeface="Times New Roman" charset="0"/>
                <a:cs typeface="Times New Roman" charset="0"/>
              </a:rPr>
              <a:t>k2 </a:t>
            </a:r>
            <a:r>
              <a:rPr lang="en-US" sz="2000" b="1" dirty="0">
                <a:solidFill>
                  <a:srgbClr val="FF0000"/>
                </a:solidFill>
                <a:effectLst/>
                <a:latin typeface="Times New Roman" charset="0"/>
                <a:ea typeface="Times New Roman" charset="0"/>
                <a:cs typeface="Times New Roman" charset="0"/>
              </a:rPr>
              <a:t>… </a:t>
            </a:r>
            <a:r>
              <a:rPr lang="en-US" sz="2000" b="1" dirty="0" err="1">
                <a:solidFill>
                  <a:srgbClr val="FF0000"/>
                </a:solidFill>
                <a:effectLst/>
                <a:latin typeface="Times New Roman" charset="0"/>
                <a:ea typeface="Times New Roman" charset="0"/>
                <a:cs typeface="Times New Roman" charset="0"/>
              </a:rPr>
              <a:t>x</a:t>
            </a:r>
            <a:r>
              <a:rPr lang="en-US" sz="2000" b="1" baseline="-25000" dirty="0" err="1">
                <a:solidFill>
                  <a:srgbClr val="FF0000"/>
                </a:solidFill>
                <a:effectLst/>
                <a:latin typeface="Times New Roman" charset="0"/>
                <a:ea typeface="Times New Roman" charset="0"/>
                <a:cs typeface="Times New Roman" charset="0"/>
              </a:rPr>
              <a:t>kr</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  y</a:t>
            </a:r>
            <a:r>
              <a:rPr lang="en-US" sz="2000" b="1" baseline="-25000" dirty="0">
                <a:solidFill>
                  <a:srgbClr val="FF0000"/>
                </a:solidFill>
                <a:effectLst/>
                <a:latin typeface="Times New Roman" charset="0"/>
                <a:ea typeface="Times New Roman" charset="0"/>
                <a:cs typeface="Times New Roman" charset="0"/>
              </a:rPr>
              <a:t>k1 </a:t>
            </a:r>
            <a:r>
              <a:rPr lang="en-US" sz="2000" b="1" dirty="0">
                <a:solidFill>
                  <a:srgbClr val="FF0000"/>
                </a:solidFill>
                <a:effectLst/>
                <a:latin typeface="Times New Roman" charset="0"/>
                <a:ea typeface="Times New Roman" charset="0"/>
                <a:cs typeface="Times New Roman" charset="0"/>
              </a:rPr>
              <a:t>y</a:t>
            </a:r>
            <a:r>
              <a:rPr lang="en-US" sz="2000" b="1" baseline="-25000" dirty="0">
                <a:solidFill>
                  <a:srgbClr val="FF0000"/>
                </a:solidFill>
                <a:effectLst/>
                <a:latin typeface="Times New Roman" charset="0"/>
                <a:ea typeface="Times New Roman" charset="0"/>
                <a:cs typeface="Times New Roman" charset="0"/>
              </a:rPr>
              <a:t>k2 </a:t>
            </a:r>
            <a:r>
              <a:rPr lang="en-US" sz="2000" b="1" dirty="0">
                <a:solidFill>
                  <a:srgbClr val="FF0000"/>
                </a:solidFill>
                <a:effectLst/>
                <a:latin typeface="Times New Roman" charset="0"/>
                <a:ea typeface="Times New Roman" charset="0"/>
                <a:cs typeface="Times New Roman" charset="0"/>
              </a:rPr>
              <a:t>… </a:t>
            </a:r>
            <a:r>
              <a:rPr lang="en-US" sz="2000" b="1" dirty="0" err="1">
                <a:solidFill>
                  <a:srgbClr val="FF0000"/>
                </a:solidFill>
                <a:effectLst/>
                <a:latin typeface="Times New Roman" charset="0"/>
                <a:ea typeface="Times New Roman" charset="0"/>
                <a:cs typeface="Times New Roman" charset="0"/>
              </a:rPr>
              <a:t>y</a:t>
            </a:r>
            <a:r>
              <a:rPr lang="en-US" sz="2000" b="1" baseline="-25000" dirty="0" err="1">
                <a:solidFill>
                  <a:srgbClr val="FF0000"/>
                </a:solidFill>
                <a:effectLst/>
                <a:latin typeface="Times New Roman" charset="0"/>
                <a:ea typeface="Times New Roman" charset="0"/>
                <a:cs typeface="Times New Roman" charset="0"/>
              </a:rPr>
              <a:t>kr</a:t>
            </a:r>
            <a:r>
              <a:rPr lang="en-US" sz="2000" b="1" baseline="-25000" dirty="0">
                <a:solidFill>
                  <a:srgbClr val="FF0000"/>
                </a:solidFill>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228600" marR="0">
              <a:spcBef>
                <a:spcPts val="1200"/>
              </a:spcBef>
              <a:spcAft>
                <a:spcPts val="0"/>
              </a:spcAft>
            </a:pPr>
            <a:r>
              <a:rPr lang="en-US" sz="2000" b="1" dirty="0">
                <a:solidFill>
                  <a:srgbClr val="FF0000"/>
                </a:solidFill>
                <a:effectLst/>
                <a:latin typeface="Times New Roman" charset="0"/>
                <a:ea typeface="Times New Roman" charset="0"/>
                <a:cs typeface="Times New Roman" charset="0"/>
              </a:rPr>
              <a:t>If L(G</a:t>
            </a:r>
            <a:r>
              <a:rPr lang="en-US" sz="2000" b="1" baseline="-25000" dirty="0">
                <a:solidFill>
                  <a:srgbClr val="FF0000"/>
                </a:solidFill>
                <a:effectLst/>
                <a:latin typeface="Times New Roman" charset="0"/>
                <a:ea typeface="Times New Roman" charset="0"/>
                <a:cs typeface="Times New Roman" charset="0"/>
              </a:rPr>
              <a:t>A</a:t>
            </a:r>
            <a:r>
              <a:rPr lang="en-US" sz="2000" b="1"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L(G</a:t>
            </a:r>
            <a:r>
              <a:rPr lang="en-US" sz="2000" b="1" baseline="-25000" dirty="0">
                <a:solidFill>
                  <a:srgbClr val="FF0000"/>
                </a:solidFill>
                <a:effectLst/>
                <a:latin typeface="Times New Roman" charset="0"/>
                <a:ea typeface="Times New Roman" charset="0"/>
                <a:cs typeface="Times New Roman" charset="0"/>
              </a:rPr>
              <a:t>B</a:t>
            </a:r>
            <a:r>
              <a:rPr lang="en-US" sz="2000" b="1"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then such a w exists and thus k</a:t>
            </a:r>
            <a:r>
              <a:rPr lang="en-US" sz="2000" b="1" baseline="-25000" dirty="0">
                <a:solidFill>
                  <a:srgbClr val="FF0000"/>
                </a:solidFill>
                <a:effectLst/>
                <a:latin typeface="Times New Roman" charset="0"/>
                <a:ea typeface="Times New Roman" charset="0"/>
                <a:cs typeface="Times New Roman" charset="0"/>
              </a:rPr>
              <a:t>1</a:t>
            </a:r>
            <a:r>
              <a:rPr lang="en-US" sz="2000" b="1" dirty="0">
                <a:solidFill>
                  <a:srgbClr val="FF0000"/>
                </a:solidFill>
                <a:effectLst/>
                <a:latin typeface="Times New Roman" charset="0"/>
                <a:ea typeface="Times New Roman" charset="0"/>
                <a:cs typeface="Times New Roman" charset="0"/>
              </a:rPr>
              <a:t> , k</a:t>
            </a:r>
            <a:r>
              <a:rPr lang="en-US" sz="2000" b="1" baseline="-25000" dirty="0">
                <a:solidFill>
                  <a:srgbClr val="FF0000"/>
                </a:solidFill>
                <a:effectLst/>
                <a:latin typeface="Times New Roman" charset="0"/>
                <a:ea typeface="Times New Roman" charset="0"/>
                <a:cs typeface="Times New Roman" charset="0"/>
              </a:rPr>
              <a:t>2</a:t>
            </a:r>
            <a:r>
              <a:rPr lang="en-US" sz="2000" b="1" dirty="0">
                <a:solidFill>
                  <a:srgbClr val="FF0000"/>
                </a:solidFill>
                <a:effectLst/>
                <a:latin typeface="Times New Roman" charset="0"/>
                <a:ea typeface="Times New Roman" charset="0"/>
                <a:cs typeface="Times New Roman" charset="0"/>
              </a:rPr>
              <a:t> , … , </a:t>
            </a:r>
            <a:r>
              <a:rPr lang="en-US" sz="2000" b="1" dirty="0" err="1">
                <a:solidFill>
                  <a:srgbClr val="FF0000"/>
                </a:solidFill>
                <a:effectLst/>
                <a:latin typeface="Times New Roman" charset="0"/>
                <a:ea typeface="Times New Roman" charset="0"/>
                <a:cs typeface="Times New Roman" charset="0"/>
              </a:rPr>
              <a:t>k</a:t>
            </a:r>
            <a:r>
              <a:rPr lang="en-US" sz="2000" b="1" baseline="-25000" dirty="0" err="1">
                <a:solidFill>
                  <a:srgbClr val="FF0000"/>
                </a:solidFill>
                <a:effectLst/>
                <a:latin typeface="Times New Roman" charset="0"/>
                <a:ea typeface="Times New Roman" charset="0"/>
                <a:cs typeface="Times New Roman" charset="0"/>
              </a:rPr>
              <a:t>r</a:t>
            </a:r>
            <a:r>
              <a:rPr lang="en-US" sz="2000" b="1" dirty="0">
                <a:solidFill>
                  <a:srgbClr val="FF0000"/>
                </a:solidFill>
                <a:effectLst/>
                <a:latin typeface="Times New Roman" charset="0"/>
                <a:ea typeface="Times New Roman" charset="0"/>
                <a:cs typeface="Times New Roman" charset="0"/>
              </a:rPr>
              <a:t> is a solution to this instance of PCP. This shows that a decision procedure for the non-emptiness of the intersection of CFLs implies a decision procedure for PCP, which we have already shown is undecidable. Hence, the non-emptiness of the intersection of CFLs is undecidable.  Q.E.D.</a:t>
            </a:r>
            <a:endParaRPr lang="en-US" sz="20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375875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8419" y="247973"/>
            <a:ext cx="10879811" cy="6232475"/>
          </a:xfrm>
          <a:prstGeom prst="rect">
            <a:avLst/>
          </a:prstGeom>
        </p:spPr>
        <p:txBody>
          <a:bodyPr wrap="square">
            <a:spAutoFit/>
          </a:bodyPr>
          <a:lstStyle/>
          <a:p>
            <a:pPr marL="228600" marR="0" indent="-457200">
              <a:spcBef>
                <a:spcPts val="600"/>
              </a:spcBef>
              <a:spcAft>
                <a:spcPts val="0"/>
              </a:spcAft>
              <a:tabLst>
                <a:tab pos="0" algn="l"/>
              </a:tabLst>
            </a:pPr>
            <a:r>
              <a:rPr lang="en-US" sz="2100" b="1" dirty="0">
                <a:effectLst/>
                <a:latin typeface="Times New Roman" charset="0"/>
                <a:ea typeface="Times New Roman" charset="0"/>
                <a:cs typeface="Times New Roman" charset="0"/>
              </a:rPr>
              <a:t>8.</a:t>
            </a:r>
            <a:r>
              <a:rPr lang="en-US" sz="2100" dirty="0">
                <a:effectLst/>
                <a:latin typeface="Times New Roman" charset="0"/>
                <a:ea typeface="Times New Roman" charset="0"/>
                <a:cs typeface="Times New Roman" charset="0"/>
              </a:rPr>
              <a:t>	Consider the set of indices </a:t>
            </a:r>
            <a:r>
              <a:rPr lang="en-US" sz="2100" b="1" dirty="0">
                <a:effectLst/>
                <a:latin typeface="Times New Roman" charset="0"/>
                <a:ea typeface="Times New Roman" charset="0"/>
                <a:cs typeface="Times New Roman" charset="0"/>
              </a:rPr>
              <a:t>CONSTANT = { f | </a:t>
            </a:r>
            <a:r>
              <a:rPr lang="en-US" sz="2100" b="1" dirty="0">
                <a:effectLst/>
                <a:latin typeface="Times New Roman" charset="0"/>
                <a:ea typeface="Times New Roman" charset="0"/>
                <a:cs typeface="Times New Roman" charset="0"/>
                <a:sym typeface="Symbol" charset="2"/>
              </a:rPr>
              <a:t></a:t>
            </a:r>
            <a:r>
              <a:rPr lang="en-US" sz="2100" b="1" dirty="0">
                <a:effectLst/>
                <a:latin typeface="Times New Roman" charset="0"/>
                <a:ea typeface="Times New Roman" charset="0"/>
                <a:cs typeface="Times New Roman" charset="0"/>
              </a:rPr>
              <a:t>K </a:t>
            </a:r>
            <a:r>
              <a:rPr lang="en-US" sz="2100" b="1" dirty="0">
                <a:effectLst/>
                <a:latin typeface="Times New Roman" charset="0"/>
                <a:ea typeface="Times New Roman" charset="0"/>
                <a:cs typeface="Times New Roman" charset="0"/>
                <a:sym typeface="Symbol" charset="2"/>
              </a:rPr>
              <a:t></a:t>
            </a:r>
            <a:r>
              <a:rPr lang="en-US" sz="2100" b="1" dirty="0">
                <a:effectLst/>
                <a:latin typeface="Times New Roman" charset="0"/>
                <a:ea typeface="Times New Roman" charset="0"/>
                <a:cs typeface="Times New Roman" charset="0"/>
              </a:rPr>
              <a:t>y [ </a:t>
            </a:r>
            <a:r>
              <a:rPr lang="en-US" sz="2100" b="1" dirty="0">
                <a:effectLst/>
                <a:latin typeface="Times New Roman" charset="0"/>
                <a:ea typeface="Times New Roman" charset="0"/>
                <a:cs typeface="Times New Roman" charset="0"/>
                <a:sym typeface="Symbol" charset="2"/>
              </a:rPr>
              <a:t></a:t>
            </a:r>
            <a:r>
              <a:rPr lang="en-US" sz="2100" b="1" baseline="-25000" dirty="0">
                <a:effectLst/>
                <a:latin typeface="Times New Roman" charset="0"/>
                <a:ea typeface="Times New Roman" charset="0"/>
                <a:cs typeface="Times New Roman" charset="0"/>
              </a:rPr>
              <a:t>f</a:t>
            </a:r>
            <a:r>
              <a:rPr lang="en-US" sz="2100" b="1" dirty="0">
                <a:effectLst/>
                <a:latin typeface="Times New Roman" charset="0"/>
                <a:ea typeface="Times New Roman" charset="0"/>
                <a:cs typeface="Times New Roman" charset="0"/>
              </a:rPr>
              <a:t>(y) = K ] }</a:t>
            </a:r>
            <a:r>
              <a:rPr lang="en-US" sz="2100" dirty="0">
                <a:effectLst/>
                <a:latin typeface="Times New Roman" charset="0"/>
                <a:ea typeface="Times New Roman" charset="0"/>
                <a:cs typeface="Times New Roman" charset="0"/>
              </a:rPr>
              <a:t>. Use Rice’s Theorem to show that </a:t>
            </a:r>
            <a:r>
              <a:rPr lang="en-US" sz="2100" b="1" dirty="0">
                <a:effectLst/>
                <a:latin typeface="Times New Roman" charset="0"/>
                <a:ea typeface="Times New Roman" charset="0"/>
                <a:cs typeface="Times New Roman" charset="0"/>
              </a:rPr>
              <a:t>CONSTANT</a:t>
            </a:r>
            <a:r>
              <a:rPr lang="en-US" sz="2100" dirty="0">
                <a:effectLst/>
                <a:latin typeface="Times New Roman" charset="0"/>
                <a:ea typeface="Times New Roman" charset="0"/>
                <a:cs typeface="Times New Roman" charset="0"/>
              </a:rPr>
              <a:t> is not recursive. Hint: There are two properties that must be demonstrated.</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First, show CONSTANT is non-trivial.</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Z(x) = 0 is in CONSTANT</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S(x) = x+1 is not in CONSTANT</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Thus, CONSTANT is non-trivial</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Second, let f, g be two arbitrary computable functions with the same I/O behavior.</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That is,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x, if f(x) is defined, then f(x) = g(x); otherwise both diverge, i.e., f(x)</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and g(x)</a:t>
            </a:r>
            <a:r>
              <a:rPr lang="en-US" sz="2100" b="1" dirty="0">
                <a:solidFill>
                  <a:srgbClr val="FF0000"/>
                </a:solidFill>
                <a:effectLst/>
                <a:latin typeface="Times New Roman" charset="0"/>
                <a:ea typeface="Times New Roman" charset="0"/>
                <a:cs typeface="Times New Roman" charset="0"/>
                <a:sym typeface="Symbol" charset="2"/>
              </a:rPr>
              <a:t></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Now, f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CONSTANT </a:t>
            </a:r>
            <a:endParaRPr lang="en-US" sz="2100" dirty="0">
              <a:effectLst/>
              <a:latin typeface="New Century Schlbk" charset="0"/>
              <a:ea typeface="Times New Roman" charset="0"/>
              <a:cs typeface="Times New Roman" charset="0"/>
            </a:endParaRPr>
          </a:p>
          <a:p>
            <a:pPr marL="685800" marR="0">
              <a:spcBef>
                <a:spcPts val="0"/>
              </a:spcBef>
              <a:spcAft>
                <a:spcPts val="0"/>
              </a:spcAft>
            </a:pP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K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x  [ f(x) = K ] 	 by the definition of CONSTANT</a:t>
            </a:r>
            <a:endParaRPr lang="en-US" sz="2100" dirty="0">
              <a:effectLst/>
              <a:latin typeface="New Century Schlbk" charset="0"/>
              <a:ea typeface="Times New Roman" charset="0"/>
              <a:cs typeface="Times New Roman" charset="0"/>
            </a:endParaRPr>
          </a:p>
          <a:p>
            <a:pPr marL="685800" marR="0">
              <a:spcBef>
                <a:spcPts val="0"/>
              </a:spcBef>
              <a:spcAft>
                <a:spcPts val="0"/>
              </a:spcAft>
            </a:pP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x [ g(x) = C ]		where C is the instance of K above, since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x [  f(x) = g(x) ]</a:t>
            </a:r>
            <a:endParaRPr lang="en-US" sz="2100" dirty="0">
              <a:effectLst/>
              <a:latin typeface="New Century Schlbk" charset="0"/>
              <a:ea typeface="Times New Roman" charset="0"/>
              <a:cs typeface="Times New Roman" charset="0"/>
            </a:endParaRPr>
          </a:p>
          <a:p>
            <a:pPr marL="685800" marR="0">
              <a:spcBef>
                <a:spcPts val="0"/>
              </a:spcBef>
              <a:spcAft>
                <a:spcPts val="0"/>
              </a:spcAft>
            </a:pP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K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x [ g(x) = K ] 	from above</a:t>
            </a:r>
            <a:endParaRPr lang="en-US" sz="2100" dirty="0">
              <a:effectLst/>
              <a:latin typeface="New Century Schlbk" charset="0"/>
              <a:ea typeface="Times New Roman" charset="0"/>
              <a:cs typeface="Times New Roman" charset="0"/>
            </a:endParaRPr>
          </a:p>
          <a:p>
            <a:pPr marL="685800" marR="0">
              <a:spcBef>
                <a:spcPts val="0"/>
              </a:spcBef>
              <a:spcAft>
                <a:spcPts val="0"/>
              </a:spcAft>
            </a:pP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g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CONSTANT	by the definition of CONSTANT</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Since CONSTANT meets both conditions of Rice’s Theorem, it is undecidable.  Q.E.D.</a:t>
            </a:r>
            <a:endParaRPr lang="en-US" sz="21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587046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973" y="232474"/>
            <a:ext cx="11468746" cy="6001643"/>
          </a:xfrm>
          <a:prstGeom prst="rect">
            <a:avLst/>
          </a:prstGeom>
        </p:spPr>
        <p:txBody>
          <a:bodyPr wrap="square">
            <a:spAutoFit/>
          </a:bodyPr>
          <a:lstStyle/>
          <a:p>
            <a:pPr marL="228600" marR="0" indent="-457200">
              <a:spcBef>
                <a:spcPts val="0"/>
              </a:spcBef>
              <a:spcAft>
                <a:spcPts val="0"/>
              </a:spcAft>
              <a:tabLst>
                <a:tab pos="0" algn="l"/>
              </a:tabLst>
            </a:pPr>
            <a:r>
              <a:rPr lang="en-US" sz="2400" b="1" dirty="0">
                <a:effectLst/>
                <a:latin typeface="Times New Roman" charset="0"/>
                <a:ea typeface="Times New Roman" charset="0"/>
                <a:cs typeface="Times New Roman" charset="0"/>
              </a:rPr>
              <a:t>9.</a:t>
            </a:r>
            <a:r>
              <a:rPr lang="en-US" sz="2400" dirty="0">
                <a:effectLst/>
                <a:latin typeface="Times New Roman" charset="0"/>
                <a:ea typeface="Times New Roman" charset="0"/>
                <a:cs typeface="Times New Roman" charset="0"/>
              </a:rPr>
              <a:t>	Show that </a:t>
            </a:r>
            <a:r>
              <a:rPr lang="en-US" sz="2400" b="1" dirty="0">
                <a:effectLst/>
                <a:latin typeface="Times New Roman" charset="0"/>
                <a:ea typeface="Times New Roman" charset="0"/>
                <a:cs typeface="Times New Roman" charset="0"/>
              </a:rPr>
              <a:t>CONSTANT </a:t>
            </a:r>
            <a:r>
              <a:rPr lang="en-US" sz="2400" b="1" dirty="0">
                <a:effectLst/>
                <a:latin typeface="Times New Roman" charset="0"/>
                <a:ea typeface="Times New Roman" charset="0"/>
                <a:cs typeface="Times New Roman" charset="0"/>
                <a:sym typeface="Symbol" charset="2"/>
              </a:rPr>
              <a:t></a:t>
            </a:r>
            <a:r>
              <a:rPr lang="en-US" sz="2400" b="1" baseline="-25000" dirty="0">
                <a:effectLst/>
                <a:latin typeface="Times New Roman" charset="0"/>
                <a:ea typeface="Times New Roman" charset="0"/>
                <a:cs typeface="Times New Roman" charset="0"/>
              </a:rPr>
              <a:t>m</a:t>
            </a:r>
            <a:r>
              <a:rPr lang="en-US" sz="2400" b="1" dirty="0">
                <a:effectLst/>
                <a:latin typeface="Times New Roman" charset="0"/>
                <a:ea typeface="Times New Roman" charset="0"/>
                <a:cs typeface="Times New Roman" charset="0"/>
              </a:rPr>
              <a:t> TOT</a:t>
            </a:r>
            <a:r>
              <a:rPr lang="en-US" sz="2400" dirty="0">
                <a:effectLst/>
                <a:latin typeface="Times New Roman" charset="0"/>
                <a:ea typeface="Times New Roman" charset="0"/>
                <a:cs typeface="Times New Roman" charset="0"/>
              </a:rPr>
              <a:t>, where </a:t>
            </a:r>
            <a:r>
              <a:rPr lang="en-US" sz="2400" b="1" dirty="0">
                <a:effectLst/>
                <a:latin typeface="Times New Roman" charset="0"/>
                <a:ea typeface="Times New Roman" charset="0"/>
                <a:cs typeface="Times New Roman" charset="0"/>
              </a:rPr>
              <a:t>TOT = { f | </a:t>
            </a:r>
            <a:r>
              <a:rPr lang="en-US" sz="2400" b="1" dirty="0">
                <a:effectLst/>
                <a:latin typeface="Times New Roman" charset="0"/>
                <a:ea typeface="Times New Roman" charset="0"/>
                <a:cs typeface="Times New Roman" charset="0"/>
                <a:sym typeface="Symbol" charset="2"/>
              </a:rPr>
              <a:t></a:t>
            </a:r>
            <a:r>
              <a:rPr lang="en-US" sz="2400" b="1" dirty="0">
                <a:effectLst/>
                <a:latin typeface="Times New Roman" charset="0"/>
                <a:ea typeface="Times New Roman" charset="0"/>
                <a:cs typeface="Times New Roman" charset="0"/>
              </a:rPr>
              <a:t>y </a:t>
            </a:r>
            <a:r>
              <a:rPr lang="en-US" sz="2400" b="1" dirty="0">
                <a:effectLst/>
                <a:latin typeface="Times New Roman" charset="0"/>
                <a:ea typeface="Times New Roman" charset="0"/>
                <a:cs typeface="Times New Roman" charset="0"/>
                <a:sym typeface="Symbol" charset="2"/>
              </a:rPr>
              <a:t></a:t>
            </a:r>
            <a:r>
              <a:rPr lang="en-US" sz="2400" b="1" baseline="-25000" dirty="0">
                <a:effectLst/>
                <a:latin typeface="Times New Roman" charset="0"/>
                <a:ea typeface="Times New Roman" charset="0"/>
                <a:cs typeface="Times New Roman" charset="0"/>
              </a:rPr>
              <a:t>f</a:t>
            </a:r>
            <a:r>
              <a:rPr lang="en-US" sz="2400" b="1" dirty="0">
                <a:effectLst/>
                <a:latin typeface="Times New Roman" charset="0"/>
                <a:ea typeface="Times New Roman" charset="0"/>
                <a:cs typeface="Times New Roman" charset="0"/>
              </a:rPr>
              <a:t>(y)</a:t>
            </a:r>
            <a:r>
              <a:rPr lang="en-US" sz="2400" b="1" dirty="0">
                <a:effectLst/>
                <a:latin typeface="Times New Roman" charset="0"/>
                <a:ea typeface="Times New Roman" charset="0"/>
                <a:cs typeface="Times New Roman" charset="0"/>
                <a:sym typeface="Symbol" charset="2"/>
              </a:rPr>
              <a:t></a:t>
            </a:r>
            <a:r>
              <a:rPr lang="en-US" sz="2400" b="1" dirty="0">
                <a:effectLst/>
                <a:latin typeface="Times New Roman" charset="0"/>
                <a:ea typeface="Times New Roman" charset="0"/>
                <a:cs typeface="Times New Roman" charset="0"/>
              </a:rPr>
              <a:t> }</a:t>
            </a:r>
            <a:r>
              <a:rPr lang="en-US" sz="2400" dirty="0">
                <a:effectLst/>
                <a:latin typeface="Times New Roman" charset="0"/>
                <a:ea typeface="Times New Roman" charset="0"/>
                <a:cs typeface="Times New Roman" charset="0"/>
              </a:rPr>
              <a:t>.</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 </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CONSTANT ≤</a:t>
            </a:r>
            <a:r>
              <a:rPr lang="en-US" sz="2400" b="1" baseline="-25000" dirty="0">
                <a:solidFill>
                  <a:srgbClr val="FF0000"/>
                </a:solidFill>
                <a:effectLst/>
                <a:latin typeface="Times New Roman" charset="0"/>
                <a:ea typeface="Times New Roman" charset="0"/>
                <a:cs typeface="Times New Roman" charset="0"/>
              </a:rPr>
              <a:t>m</a:t>
            </a:r>
            <a:r>
              <a:rPr lang="en-US" sz="2400" b="1" dirty="0">
                <a:solidFill>
                  <a:srgbClr val="FF0000"/>
                </a:solidFill>
                <a:effectLst/>
                <a:latin typeface="Times New Roman" charset="0"/>
                <a:ea typeface="Times New Roman" charset="0"/>
                <a:cs typeface="Times New Roman" charset="0"/>
              </a:rPr>
              <a:t> TOT </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Let f be an arbitrary effective procedure.</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	Define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by</a:t>
            </a:r>
            <a:endParaRPr lang="en-US" sz="2400" dirty="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(0) = f(0)</a:t>
            </a:r>
            <a:endParaRPr lang="en-US" sz="2400" dirty="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(y+1) = f(y+1) +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z  [f(y+1) = f(y) ]</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	Now, if f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CONSTANT then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y [ f(y)</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and  [ f(y+1) = f(y) ] ]. </a:t>
            </a:r>
            <a:endParaRPr lang="en-US" sz="2400" dirty="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Under this circumstance,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z [f(y+1) = f(y) ] is 0 for all y and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(y) = f(y) for all y. </a:t>
            </a:r>
            <a:br>
              <a:rPr lang="en-US" sz="2400" b="1" dirty="0">
                <a:solidFill>
                  <a:srgbClr val="FF0000"/>
                </a:solidFill>
                <a:effectLst/>
                <a:latin typeface="Times New Roman" charset="0"/>
                <a:ea typeface="Times New Roman" charset="0"/>
                <a:cs typeface="Times New Roman" charset="0"/>
              </a:rPr>
            </a:br>
            <a:r>
              <a:rPr lang="en-US" sz="2400" b="1" dirty="0">
                <a:solidFill>
                  <a:srgbClr val="FF0000"/>
                </a:solidFill>
                <a:effectLst/>
                <a:latin typeface="Times New Roman" charset="0"/>
                <a:ea typeface="Times New Roman" charset="0"/>
                <a:cs typeface="Times New Roman" charset="0"/>
              </a:rPr>
              <a:t>Clearly, then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TOT</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dirty="0">
                <a:solidFill>
                  <a:srgbClr val="FF0000"/>
                </a:solidFill>
                <a:effectLst/>
                <a:latin typeface="Times New Roman" charset="0"/>
                <a:ea typeface="Times New Roman" charset="0"/>
                <a:cs typeface="Times New Roman" charset="0"/>
              </a:rPr>
              <a:t>	</a:t>
            </a:r>
            <a:r>
              <a:rPr lang="en-US" sz="2400" b="1" dirty="0">
                <a:solidFill>
                  <a:srgbClr val="FF0000"/>
                </a:solidFill>
                <a:effectLst/>
                <a:latin typeface="Times New Roman" charset="0"/>
                <a:ea typeface="Times New Roman" charset="0"/>
                <a:cs typeface="Times New Roman" charset="0"/>
              </a:rPr>
              <a:t>If, however, f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CONSTANT then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y [f(y+1)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f(y) ] or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y f(y)</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	Choose the least y meeting this condition. </a:t>
            </a:r>
            <a:endParaRPr lang="en-US" sz="2400" dirty="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If f(y)</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then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(y)</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since f(y) is in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(y)’s definition (the 1</a:t>
            </a:r>
            <a:r>
              <a:rPr lang="en-US" sz="2400" b="1" baseline="30000" dirty="0">
                <a:solidFill>
                  <a:srgbClr val="FF0000"/>
                </a:solidFill>
                <a:effectLst/>
                <a:latin typeface="Times New Roman" charset="0"/>
                <a:ea typeface="Times New Roman" charset="0"/>
                <a:cs typeface="Times New Roman" charset="0"/>
              </a:rPr>
              <a:t>st</a:t>
            </a:r>
            <a:r>
              <a:rPr lang="en-US" sz="2400" b="1" dirty="0">
                <a:solidFill>
                  <a:srgbClr val="FF0000"/>
                </a:solidFill>
                <a:effectLst/>
                <a:latin typeface="Times New Roman" charset="0"/>
                <a:ea typeface="Times New Roman" charset="0"/>
                <a:cs typeface="Times New Roman" charset="0"/>
              </a:rPr>
              <a:t>  term).</a:t>
            </a:r>
            <a:endParaRPr lang="en-US" sz="2400" dirty="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If f(y)</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but  [f(y+1)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f(y)] then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(y)</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since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z [ f(y+1) = f(y)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(the 2</a:t>
            </a:r>
            <a:r>
              <a:rPr lang="en-US" sz="2400" b="1" baseline="30000" dirty="0">
                <a:solidFill>
                  <a:srgbClr val="FF0000"/>
                </a:solidFill>
                <a:effectLst/>
                <a:latin typeface="Times New Roman" charset="0"/>
                <a:ea typeface="Times New Roman" charset="0"/>
                <a:cs typeface="Times New Roman" charset="0"/>
              </a:rPr>
              <a:t>nd</a:t>
            </a:r>
            <a:r>
              <a:rPr lang="en-US" sz="2400" b="1" dirty="0">
                <a:solidFill>
                  <a:srgbClr val="FF0000"/>
                </a:solidFill>
                <a:effectLst/>
                <a:latin typeface="Times New Roman" charset="0"/>
                <a:ea typeface="Times New Roman" charset="0"/>
                <a:cs typeface="Times New Roman" charset="0"/>
              </a:rPr>
              <a:t>  term).</a:t>
            </a:r>
            <a:endParaRPr lang="en-US" sz="2400" dirty="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Clearly, then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TOT</a:t>
            </a:r>
            <a:endParaRPr lang="en-US" sz="2400" dirty="0">
              <a:effectLst/>
              <a:latin typeface="New Century Schlbk" charset="0"/>
              <a:ea typeface="Times New Roman" charset="0"/>
              <a:cs typeface="Times New Roman" charset="0"/>
            </a:endParaRPr>
          </a:p>
          <a:p>
            <a:pPr marL="228600" marR="0">
              <a:spcBef>
                <a:spcPts val="0"/>
              </a:spcBef>
              <a:spcAft>
                <a:spcPts val="0"/>
              </a:spcAft>
            </a:pPr>
            <a:r>
              <a:rPr lang="en-US" sz="2400" b="1" dirty="0">
                <a:solidFill>
                  <a:srgbClr val="FF0000"/>
                </a:solidFill>
                <a:effectLst/>
                <a:latin typeface="Times New Roman" charset="0"/>
                <a:ea typeface="Times New Roman" charset="0"/>
                <a:cs typeface="Times New Roman" charset="0"/>
              </a:rPr>
              <a:t>Combining these, f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CONSTANT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TOT and thus CONSTANT ≤</a:t>
            </a:r>
            <a:r>
              <a:rPr lang="en-US" sz="2400" b="1" baseline="-25000" dirty="0">
                <a:solidFill>
                  <a:srgbClr val="FF0000"/>
                </a:solidFill>
                <a:effectLst/>
                <a:latin typeface="Times New Roman" charset="0"/>
                <a:ea typeface="Times New Roman" charset="0"/>
                <a:cs typeface="Times New Roman" charset="0"/>
              </a:rPr>
              <a:t>m</a:t>
            </a:r>
            <a:r>
              <a:rPr lang="en-US" sz="2400" b="1" dirty="0">
                <a:solidFill>
                  <a:srgbClr val="FF0000"/>
                </a:solidFill>
                <a:effectLst/>
                <a:latin typeface="Times New Roman" charset="0"/>
                <a:ea typeface="Times New Roman" charset="0"/>
                <a:cs typeface="Times New Roman" charset="0"/>
              </a:rPr>
              <a:t> TOT</a:t>
            </a:r>
            <a:endParaRPr lang="en-US" sz="24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751898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925" y="480447"/>
            <a:ext cx="11298265" cy="5262979"/>
          </a:xfrm>
          <a:prstGeom prst="rect">
            <a:avLst/>
          </a:prstGeom>
        </p:spPr>
        <p:txBody>
          <a:bodyPr wrap="square">
            <a:spAutoFit/>
          </a:bodyPr>
          <a:lstStyle/>
          <a:p>
            <a:pPr marL="228600" marR="0">
              <a:spcBef>
                <a:spcPts val="0"/>
              </a:spcBef>
              <a:spcAft>
                <a:spcPts val="0"/>
              </a:spcAft>
            </a:pPr>
            <a:r>
              <a:rPr lang="en-US" sz="2800" b="1" dirty="0">
                <a:solidFill>
                  <a:srgbClr val="FF0000"/>
                </a:solidFill>
                <a:effectLst/>
                <a:latin typeface="Times New Roman" charset="0"/>
                <a:ea typeface="Times New Roman" charset="0"/>
                <a:cs typeface="Times New Roman" charset="0"/>
              </a:rPr>
              <a:t>TOT  ≤</a:t>
            </a:r>
            <a:r>
              <a:rPr lang="en-US" sz="2800" b="1" baseline="-25000" dirty="0">
                <a:solidFill>
                  <a:srgbClr val="FF0000"/>
                </a:solidFill>
                <a:effectLst/>
                <a:latin typeface="Times New Roman" charset="0"/>
                <a:ea typeface="Times New Roman" charset="0"/>
                <a:cs typeface="Times New Roman" charset="0"/>
              </a:rPr>
              <a:t>m</a:t>
            </a:r>
            <a:r>
              <a:rPr lang="en-US" sz="2800" b="1" dirty="0">
                <a:solidFill>
                  <a:srgbClr val="FF0000"/>
                </a:solidFill>
                <a:effectLst/>
                <a:latin typeface="Times New Roman" charset="0"/>
                <a:ea typeface="Times New Roman" charset="0"/>
                <a:cs typeface="Times New Roman" charset="0"/>
              </a:rPr>
              <a:t> CONSTANT </a:t>
            </a:r>
            <a:endParaRPr lang="en-US" sz="28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800" b="1" dirty="0">
                <a:solidFill>
                  <a:srgbClr val="FF0000"/>
                </a:solidFill>
                <a:effectLst/>
                <a:latin typeface="Times New Roman" charset="0"/>
                <a:ea typeface="Times New Roman" charset="0"/>
                <a:cs typeface="Times New Roman" charset="0"/>
              </a:rPr>
              <a:t>Let f be an arbitrary effective procedure.</a:t>
            </a:r>
            <a:endParaRPr lang="en-US" sz="28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800" b="1" dirty="0">
                <a:solidFill>
                  <a:srgbClr val="FF0000"/>
                </a:solidFill>
                <a:effectLst/>
                <a:latin typeface="Times New Roman" charset="0"/>
                <a:ea typeface="Times New Roman" charset="0"/>
                <a:cs typeface="Times New Roman" charset="0"/>
              </a:rPr>
              <a:t>	Define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by</a:t>
            </a:r>
            <a:r>
              <a:rPr lang="en-US" sz="2800" dirty="0">
                <a:latin typeface="New Century Schlbk" charset="0"/>
                <a:ea typeface="Times New Roman" charset="0"/>
                <a:cs typeface="Times New Roman" charset="0"/>
              </a:rPr>
              <a:t> </a:t>
            </a:r>
            <a:r>
              <a:rPr lang="en-US" sz="2800" b="1" dirty="0">
                <a:solidFill>
                  <a:srgbClr val="FF0000"/>
                </a:solidFill>
                <a:effectLst/>
                <a:latin typeface="Times New Roman" charset="0"/>
                <a:ea typeface="Times New Roman" charset="0"/>
                <a:cs typeface="Times New Roman" charset="0"/>
              </a:rPr>
              <a:t>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(y) = f(y) – f(y)</a:t>
            </a:r>
            <a:endParaRPr lang="en-US" sz="28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800" b="1" dirty="0">
                <a:solidFill>
                  <a:srgbClr val="FF0000"/>
                </a:solidFill>
                <a:effectLst/>
                <a:latin typeface="Times New Roman" charset="0"/>
                <a:ea typeface="Times New Roman" charset="0"/>
                <a:cs typeface="Times New Roman" charset="0"/>
              </a:rPr>
              <a:t>Now, if f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TOT then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y [ f(y)</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 and thus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y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(y) = 0 . </a:t>
            </a:r>
          </a:p>
          <a:p>
            <a:pPr marL="228600" marR="0">
              <a:spcBef>
                <a:spcPts val="0"/>
              </a:spcBef>
              <a:spcAft>
                <a:spcPts val="0"/>
              </a:spcAft>
              <a:tabLst>
                <a:tab pos="0" algn="l"/>
              </a:tabLst>
            </a:pPr>
            <a:r>
              <a:rPr lang="en-US" sz="2800" b="1" dirty="0">
                <a:solidFill>
                  <a:srgbClr val="FF0000"/>
                </a:solidFill>
                <a:effectLst/>
                <a:latin typeface="Times New Roman" charset="0"/>
                <a:ea typeface="Times New Roman" charset="0"/>
                <a:cs typeface="Times New Roman" charset="0"/>
              </a:rPr>
              <a:t>Clearly, then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CONSTANT</a:t>
            </a:r>
            <a:endParaRPr lang="en-US" sz="2800" dirty="0">
              <a:effectLst/>
              <a:latin typeface="New Century Schlbk" charset="0"/>
              <a:ea typeface="Times New Roman" charset="0"/>
              <a:cs typeface="Times New Roman" charset="0"/>
            </a:endParaRPr>
          </a:p>
          <a:p>
            <a:pPr marL="228600" marR="0">
              <a:spcBef>
                <a:spcPts val="0"/>
              </a:spcBef>
              <a:spcAft>
                <a:spcPts val="0"/>
              </a:spcAft>
              <a:tabLst>
                <a:tab pos="0" algn="l"/>
              </a:tabLst>
            </a:pPr>
            <a:endParaRPr lang="en-US" sz="2800" b="1" dirty="0">
              <a:solidFill>
                <a:srgbClr val="FF0000"/>
              </a:solidFill>
              <a:effectLst/>
              <a:latin typeface="Times New Roman" charset="0"/>
              <a:ea typeface="Times New Roman" charset="0"/>
              <a:cs typeface="Times New Roman" charset="0"/>
            </a:endParaRPr>
          </a:p>
          <a:p>
            <a:pPr marL="228600" marR="0">
              <a:spcBef>
                <a:spcPts val="0"/>
              </a:spcBef>
              <a:spcAft>
                <a:spcPts val="0"/>
              </a:spcAft>
              <a:tabLst>
                <a:tab pos="0" algn="l"/>
              </a:tabLst>
            </a:pPr>
            <a:r>
              <a:rPr lang="en-US" sz="2800" b="1" dirty="0">
                <a:solidFill>
                  <a:srgbClr val="FF0000"/>
                </a:solidFill>
                <a:effectLst/>
                <a:latin typeface="Times New Roman" charset="0"/>
                <a:ea typeface="Times New Roman" charset="0"/>
                <a:cs typeface="Times New Roman" charset="0"/>
              </a:rPr>
              <a:t>If, however, f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TOT then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y [f(y)</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 and thus,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y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(y)</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Clearly, then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CONSTANT</a:t>
            </a:r>
            <a:endParaRPr lang="en-US" sz="2800" dirty="0">
              <a:effectLst/>
              <a:latin typeface="New Century Schlbk" charset="0"/>
              <a:ea typeface="Times New Roman" charset="0"/>
              <a:cs typeface="Times New Roman" charset="0"/>
            </a:endParaRPr>
          </a:p>
          <a:p>
            <a:pPr marL="228600" marR="0">
              <a:spcBef>
                <a:spcPts val="0"/>
              </a:spcBef>
              <a:spcAft>
                <a:spcPts val="0"/>
              </a:spcAft>
            </a:pPr>
            <a:r>
              <a:rPr lang="en-US" sz="2800" b="1" dirty="0">
                <a:solidFill>
                  <a:srgbClr val="FF0000"/>
                </a:solidFill>
                <a:effectLst/>
                <a:latin typeface="Times New Roman" charset="0"/>
                <a:ea typeface="Times New Roman" charset="0"/>
                <a:cs typeface="Times New Roman" charset="0"/>
              </a:rPr>
              <a:t>Combining these, f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TOT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CONSTANT and thus </a:t>
            </a:r>
            <a:br>
              <a:rPr lang="en-US" sz="2800" b="1" dirty="0">
                <a:solidFill>
                  <a:srgbClr val="FF0000"/>
                </a:solidFill>
                <a:effectLst/>
                <a:latin typeface="Times New Roman" charset="0"/>
                <a:ea typeface="Times New Roman" charset="0"/>
                <a:cs typeface="Times New Roman" charset="0"/>
              </a:rPr>
            </a:br>
            <a:r>
              <a:rPr lang="en-US" sz="2800" b="1" dirty="0">
                <a:solidFill>
                  <a:srgbClr val="FF0000"/>
                </a:solidFill>
                <a:effectLst/>
                <a:latin typeface="Times New Roman" charset="0"/>
                <a:ea typeface="Times New Roman" charset="0"/>
                <a:cs typeface="Times New Roman" charset="0"/>
              </a:rPr>
              <a:t>TOT  ≤</a:t>
            </a:r>
            <a:r>
              <a:rPr lang="en-US" sz="2800" b="1" baseline="-25000" dirty="0">
                <a:solidFill>
                  <a:srgbClr val="FF0000"/>
                </a:solidFill>
                <a:effectLst/>
                <a:latin typeface="Times New Roman" charset="0"/>
                <a:ea typeface="Times New Roman" charset="0"/>
                <a:cs typeface="Times New Roman" charset="0"/>
              </a:rPr>
              <a:t>m</a:t>
            </a:r>
            <a:r>
              <a:rPr lang="en-US" sz="2800" b="1" dirty="0">
                <a:solidFill>
                  <a:srgbClr val="FF0000"/>
                </a:solidFill>
                <a:effectLst/>
                <a:latin typeface="Times New Roman" charset="0"/>
                <a:ea typeface="Times New Roman" charset="0"/>
                <a:cs typeface="Times New Roman" charset="0"/>
              </a:rPr>
              <a:t> CONSTANT</a:t>
            </a:r>
            <a:endParaRPr lang="en-US" sz="2800" dirty="0">
              <a:effectLst/>
              <a:latin typeface="New Century Schlbk" charset="0"/>
              <a:ea typeface="Times New Roman" charset="0"/>
              <a:cs typeface="Times New Roman" charset="0"/>
            </a:endParaRPr>
          </a:p>
          <a:p>
            <a:pPr marL="228600" marR="0">
              <a:spcBef>
                <a:spcPts val="0"/>
              </a:spcBef>
              <a:spcAft>
                <a:spcPts val="0"/>
              </a:spcAft>
            </a:pPr>
            <a:r>
              <a:rPr lang="en-US" sz="2800" dirty="0">
                <a:solidFill>
                  <a:srgbClr val="FF0000"/>
                </a:solidFill>
                <a:effectLst/>
                <a:latin typeface="Times New Roman" charset="0"/>
                <a:ea typeface="Times New Roman" charset="0"/>
                <a:cs typeface="Times New Roman" charset="0"/>
              </a:rPr>
              <a:t> </a:t>
            </a:r>
            <a:endParaRPr lang="en-US" sz="2800" dirty="0">
              <a:effectLst/>
              <a:latin typeface="New Century Schlbk" charset="0"/>
              <a:ea typeface="Times New Roman" charset="0"/>
              <a:cs typeface="Times New Roman" charset="0"/>
            </a:endParaRPr>
          </a:p>
          <a:p>
            <a:pPr marL="228600" marR="0">
              <a:spcBef>
                <a:spcPts val="0"/>
              </a:spcBef>
              <a:spcAft>
                <a:spcPts val="0"/>
              </a:spcAft>
            </a:pPr>
            <a:r>
              <a:rPr lang="en-US" sz="2800" b="1" dirty="0">
                <a:solidFill>
                  <a:srgbClr val="FF0000"/>
                </a:solidFill>
                <a:effectLst/>
                <a:latin typeface="Times New Roman" charset="0"/>
                <a:ea typeface="Times New Roman" charset="0"/>
                <a:cs typeface="Times New Roman" charset="0"/>
              </a:rPr>
              <a:t>Hence, CONSTANT </a:t>
            </a:r>
            <a:r>
              <a:rPr lang="en-US" sz="2800" b="1" dirty="0">
                <a:solidFill>
                  <a:srgbClr val="FF0000"/>
                </a:solidFill>
                <a:effectLst/>
                <a:latin typeface="Times New Roman" charset="0"/>
                <a:ea typeface="Times New Roman" charset="0"/>
                <a:cs typeface="Times New Roman" charset="0"/>
                <a:sym typeface="Symbol" charset="2"/>
              </a:rPr>
              <a:t></a:t>
            </a:r>
            <a:r>
              <a:rPr lang="en-US" sz="2800" b="1" baseline="-25000" dirty="0">
                <a:solidFill>
                  <a:srgbClr val="FF0000"/>
                </a:solidFill>
                <a:effectLst/>
                <a:latin typeface="Times New Roman" charset="0"/>
                <a:ea typeface="Times New Roman" charset="0"/>
                <a:cs typeface="Times New Roman" charset="0"/>
              </a:rPr>
              <a:t>m</a:t>
            </a:r>
            <a:r>
              <a:rPr lang="en-US" sz="2800" b="1" dirty="0">
                <a:solidFill>
                  <a:srgbClr val="FF0000"/>
                </a:solidFill>
                <a:effectLst/>
                <a:latin typeface="Times New Roman" charset="0"/>
                <a:ea typeface="Times New Roman" charset="0"/>
                <a:cs typeface="Times New Roman" charset="0"/>
              </a:rPr>
              <a:t> TOT.  Q.E.D.</a:t>
            </a:r>
            <a:endParaRPr lang="en-US" sz="28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4914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Regular language decision problems</a:t>
            </a:r>
          </a:p>
        </p:txBody>
      </p:sp>
      <p:sp>
        <p:nvSpPr>
          <p:cNvPr id="3" name="Content Placeholder 2"/>
          <p:cNvSpPr>
            <a:spLocks noGrp="1"/>
          </p:cNvSpPr>
          <p:nvPr>
            <p:ph idx="1"/>
          </p:nvPr>
        </p:nvSpPr>
        <p:spPr/>
        <p:txBody>
          <a:bodyPr>
            <a:normAutofit lnSpcReduction="10000"/>
          </a:bodyPr>
          <a:lstStyle/>
          <a:p>
            <a:r>
              <a:rPr lang="en-US" sz="2400" dirty="0"/>
              <a:t>Every regular language can be recognized by a DFA</a:t>
            </a:r>
          </a:p>
          <a:p>
            <a:r>
              <a:rPr lang="en-US" sz="2400" dirty="0"/>
              <a:t>Membership of a string, w, in a DFA’s language can be determined by running the machine for |w| steps and seeing if it accepts or rejects</a:t>
            </a:r>
          </a:p>
          <a:p>
            <a:r>
              <a:rPr lang="en-US" sz="2400" dirty="0"/>
              <a:t>Every DFA can be reduced to a unique minimum state DFA</a:t>
            </a:r>
          </a:p>
          <a:p>
            <a:pPr marL="228600" lvl="2">
              <a:spcBef>
                <a:spcPts val="1000"/>
              </a:spcBef>
            </a:pPr>
            <a:r>
              <a:rPr lang="en-US" sz="2400" dirty="0"/>
              <a:t>We can easily recognize if a minimized DFA accepts finite or infinite languages, or even empty or </a:t>
            </a:r>
            <a:r>
              <a:rPr lang="en-US" sz="2400" dirty="0" err="1">
                <a:latin typeface="Arial" charset="0"/>
                <a:ea typeface="MS PGothic" charset="0"/>
              </a:rPr>
              <a:t>Σ</a:t>
            </a:r>
            <a:r>
              <a:rPr lang="en-US" sz="2400" dirty="0">
                <a:latin typeface="Arial" charset="0"/>
                <a:ea typeface="MS PGothic" charset="0"/>
              </a:rPr>
              <a:t>*</a:t>
            </a:r>
          </a:p>
          <a:p>
            <a:pPr marL="228600" lvl="2">
              <a:spcBef>
                <a:spcPts val="1000"/>
              </a:spcBef>
            </a:pPr>
            <a:r>
              <a:rPr lang="en-US" sz="2400" dirty="0">
                <a:latin typeface="Arial" charset="0"/>
                <a:ea typeface="MS PGothic" charset="0"/>
              </a:rPr>
              <a:t>We can determine equality of languages by equality of minimized DFAs </a:t>
            </a:r>
          </a:p>
          <a:p>
            <a:pPr marL="228600" lvl="2">
              <a:spcBef>
                <a:spcPts val="1000"/>
              </a:spcBef>
            </a:pPr>
            <a:r>
              <a:rPr lang="en-US" sz="2400" dirty="0">
                <a:latin typeface="Arial" charset="0"/>
                <a:ea typeface="MS PGothic" charset="0"/>
              </a:rPr>
              <a:t>We can determine containment of B in A by intersecting them and seeing the resulting reduced machine is the same as that which accepted A.</a:t>
            </a:r>
          </a:p>
          <a:p>
            <a:pPr marL="228600" lvl="2">
              <a:spcBef>
                <a:spcPts val="1000"/>
              </a:spcBef>
            </a:pPr>
            <a:r>
              <a:rPr lang="en-US" sz="2400" dirty="0">
                <a:latin typeface="Arial" charset="0"/>
                <a:ea typeface="MS PGothic" charset="0"/>
              </a:rPr>
              <a:t>Regular languages are closed under union, concatenation, star, intersection, complement, substitution, max and min</a:t>
            </a:r>
          </a:p>
          <a:p>
            <a:endParaRPr lang="en-US" dirty="0"/>
          </a:p>
        </p:txBody>
      </p:sp>
    </p:spTree>
    <p:extLst>
      <p:ext uri="{BB962C8B-B14F-4D97-AF65-F5344CB8AC3E}">
        <p14:creationId xmlns:p14="http://schemas.microsoft.com/office/powerpoint/2010/main" val="1023890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471" y="247973"/>
            <a:ext cx="11592732" cy="5447645"/>
          </a:xfrm>
          <a:prstGeom prst="rect">
            <a:avLst/>
          </a:prstGeom>
        </p:spPr>
        <p:txBody>
          <a:bodyPr wrap="square">
            <a:spAutoFit/>
          </a:bodyPr>
          <a:lstStyle/>
          <a:p>
            <a:pPr marL="228600" marR="0" indent="-457200">
              <a:spcBef>
                <a:spcPts val="0"/>
              </a:spcBef>
              <a:spcAft>
                <a:spcPts val="0"/>
              </a:spcAft>
              <a:tabLst>
                <a:tab pos="0" algn="l"/>
              </a:tabLst>
            </a:pPr>
            <a:r>
              <a:rPr lang="en-US" sz="2000" b="1" dirty="0">
                <a:effectLst/>
                <a:latin typeface="Times New Roman" charset="0"/>
                <a:ea typeface="Times New Roman" charset="0"/>
                <a:cs typeface="Times New Roman" charset="0"/>
              </a:rPr>
              <a:t>10.</a:t>
            </a:r>
            <a:r>
              <a:rPr lang="en-US" sz="2000" dirty="0">
                <a:effectLst/>
                <a:latin typeface="Times New Roman" charset="0"/>
                <a:ea typeface="Times New Roman" charset="0"/>
                <a:cs typeface="Times New Roman" charset="0"/>
              </a:rPr>
              <a:t>	Why does Rice’s Theorem have nothing to say about each of the following? Explain by showing some condition of Rice’s Theorem that is not met by the stated property. </a:t>
            </a:r>
            <a:endParaRPr lang="en-US" sz="2000" dirty="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b="1" i="1" dirty="0">
                <a:effectLst/>
                <a:latin typeface="Times New Roman" charset="0"/>
                <a:ea typeface="Times New Roman" charset="0"/>
                <a:cs typeface="Times New Roman" charset="0"/>
              </a:rPr>
              <a:t>		a.</a:t>
            </a:r>
            <a:r>
              <a:rPr lang="en-US" sz="2000"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rPr>
              <a:t>AT-LEAST-LINEAR = { f | </a:t>
            </a:r>
            <a:r>
              <a:rPr lang="en-US" sz="2000" b="1" dirty="0">
                <a:effectLst/>
                <a:latin typeface="Times New Roman" charset="0"/>
                <a:ea typeface="Times New Roman" charset="0"/>
                <a:cs typeface="Times New Roman" charset="0"/>
                <a:sym typeface="Symbol" charset="2"/>
              </a:rPr>
              <a:t></a:t>
            </a:r>
            <a:r>
              <a:rPr lang="en-US" sz="2000" b="1" dirty="0">
                <a:effectLst/>
                <a:latin typeface="Times New Roman" charset="0"/>
                <a:ea typeface="Times New Roman" charset="0"/>
                <a:cs typeface="Times New Roman" charset="0"/>
              </a:rPr>
              <a:t>y </a:t>
            </a:r>
            <a:r>
              <a:rPr lang="en-US" sz="2000" b="1" dirty="0">
                <a:effectLst/>
                <a:latin typeface="Times New Roman" charset="0"/>
                <a:ea typeface="Times New Roman" charset="0"/>
                <a:cs typeface="Times New Roman" charset="0"/>
                <a:sym typeface="Symbol" charset="2"/>
              </a:rPr>
              <a:t></a:t>
            </a:r>
            <a:r>
              <a:rPr lang="en-US" sz="2000" b="1" baseline="-25000" dirty="0">
                <a:effectLst/>
                <a:latin typeface="Times New Roman" charset="0"/>
                <a:ea typeface="Times New Roman" charset="0"/>
                <a:cs typeface="Times New Roman" charset="0"/>
              </a:rPr>
              <a:t>f</a:t>
            </a:r>
            <a:r>
              <a:rPr lang="en-US" sz="2000" b="1" dirty="0">
                <a:effectLst/>
                <a:latin typeface="Times New Roman" charset="0"/>
                <a:ea typeface="Times New Roman" charset="0"/>
                <a:cs typeface="Times New Roman" charset="0"/>
              </a:rPr>
              <a:t>(y) converges in no fewer than y steps }</a:t>
            </a:r>
            <a:r>
              <a:rPr lang="en-US" sz="2000" dirty="0">
                <a:effectLst/>
                <a:latin typeface="Times New Roman" charset="0"/>
                <a:ea typeface="Times New Roman" charset="0"/>
                <a:cs typeface="Times New Roman" charset="0"/>
              </a:rPr>
              <a:t>.</a:t>
            </a:r>
            <a:endParaRPr lang="en-US" sz="2000" dirty="0">
              <a:effectLst/>
              <a:latin typeface="New Century Schlbk" charset="0"/>
              <a:ea typeface="Times New Roman" charset="0"/>
              <a:cs typeface="Times New Roman" charset="0"/>
            </a:endParaRPr>
          </a:p>
          <a:p>
            <a:pPr marL="457200" marR="0">
              <a:spcBef>
                <a:spcPts val="0"/>
              </a:spcBef>
              <a:spcAft>
                <a:spcPts val="0"/>
              </a:spcAft>
            </a:pPr>
            <a:r>
              <a:rPr lang="en-US" sz="2000" b="1" dirty="0">
                <a:solidFill>
                  <a:srgbClr val="FF0000"/>
                </a:solidFill>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457200" marR="0">
              <a:spcBef>
                <a:spcPts val="0"/>
              </a:spcBef>
              <a:spcAft>
                <a:spcPts val="0"/>
              </a:spcAft>
            </a:pPr>
            <a:r>
              <a:rPr lang="en-US" sz="2000" b="1" dirty="0">
                <a:solidFill>
                  <a:srgbClr val="FF0000"/>
                </a:solidFill>
                <a:effectLst/>
                <a:latin typeface="Times New Roman" charset="0"/>
                <a:ea typeface="Times New Roman" charset="0"/>
                <a:cs typeface="Times New Roman" charset="0"/>
              </a:rPr>
              <a:t>We can deny the 2</a:t>
            </a:r>
            <a:r>
              <a:rPr lang="en-US" sz="2000" b="1" baseline="30000" dirty="0">
                <a:solidFill>
                  <a:srgbClr val="FF0000"/>
                </a:solidFill>
                <a:effectLst/>
                <a:latin typeface="Times New Roman" charset="0"/>
                <a:ea typeface="Times New Roman" charset="0"/>
                <a:cs typeface="Times New Roman" charset="0"/>
              </a:rPr>
              <a:t>nd</a:t>
            </a:r>
            <a:r>
              <a:rPr lang="en-US" sz="2000" b="1" dirty="0">
                <a:solidFill>
                  <a:srgbClr val="FF0000"/>
                </a:solidFill>
                <a:effectLst/>
                <a:latin typeface="Times New Roman" charset="0"/>
                <a:ea typeface="Times New Roman" charset="0"/>
                <a:cs typeface="Times New Roman" charset="0"/>
              </a:rPr>
              <a:t> condition of Rice’s Theorem since</a:t>
            </a:r>
            <a:endParaRPr lang="en-US" sz="2000" dirty="0">
              <a:effectLst/>
              <a:latin typeface="New Century Schlbk" charset="0"/>
              <a:ea typeface="Times New Roman" charset="0"/>
              <a:cs typeface="Times New Roman" charset="0"/>
            </a:endParaRPr>
          </a:p>
          <a:p>
            <a:pPr marL="685800" marR="0">
              <a:spcBef>
                <a:spcPts val="0"/>
              </a:spcBef>
              <a:spcAft>
                <a:spcPts val="0"/>
              </a:spcAft>
            </a:pPr>
            <a:r>
              <a:rPr lang="en-US" sz="2000" b="1" dirty="0">
                <a:solidFill>
                  <a:srgbClr val="FF0000"/>
                </a:solidFill>
                <a:effectLst/>
                <a:latin typeface="Times New Roman" charset="0"/>
                <a:ea typeface="Times New Roman" charset="0"/>
                <a:cs typeface="Times New Roman" charset="0"/>
              </a:rPr>
              <a:t>Z, where Z(x) = 0, implemented by the TM R converges in one step no matter what x is and hence is not in AT-LEAST-LINEAR</a:t>
            </a:r>
            <a:endParaRPr lang="en-US" sz="2000" dirty="0">
              <a:effectLst/>
              <a:latin typeface="New Century Schlbk" charset="0"/>
              <a:ea typeface="Times New Roman" charset="0"/>
              <a:cs typeface="Times New Roman" charset="0"/>
            </a:endParaRPr>
          </a:p>
          <a:p>
            <a:pPr marL="685800" marR="0">
              <a:spcBef>
                <a:spcPts val="0"/>
              </a:spcBef>
              <a:spcAft>
                <a:spcPts val="0"/>
              </a:spcAft>
            </a:pPr>
            <a:r>
              <a:rPr lang="en-US" sz="2000" b="1" dirty="0">
                <a:solidFill>
                  <a:srgbClr val="FF0000"/>
                </a:solidFill>
                <a:effectLst/>
                <a:latin typeface="Times New Roman" charset="0"/>
                <a:ea typeface="Times New Roman" charset="0"/>
                <a:cs typeface="Times New Roman" charset="0"/>
              </a:rPr>
              <a:t>Z’, defined by TM </a:t>
            </a:r>
            <a:r>
              <a:rPr lang="en-US" b="1" i="1" dirty="0">
                <a:solidFill>
                  <a:srgbClr val="FF0000"/>
                </a:solidFill>
                <a:effectLst/>
                <a:latin typeface="Apple Chancery" charset="0"/>
                <a:ea typeface="Times New Roman" charset="0"/>
                <a:cs typeface="Times New Roman" charset="0"/>
              </a:rPr>
              <a:t>L</a:t>
            </a:r>
            <a:r>
              <a:rPr lang="en-US" sz="2800" b="1" i="1" dirty="0">
                <a:solidFill>
                  <a:srgbClr val="FF0000"/>
                </a:solidFill>
                <a:effectLst/>
                <a:latin typeface="French Script MT" charset="0"/>
                <a:ea typeface="Times New Roman" charset="0"/>
                <a:cs typeface="Times New Roman" charset="0"/>
              </a:rPr>
              <a:t> </a:t>
            </a:r>
            <a:r>
              <a:rPr lang="en-US" b="1" i="1" dirty="0">
                <a:solidFill>
                  <a:srgbClr val="FF0000"/>
                </a:solidFill>
                <a:effectLst/>
                <a:latin typeface="Apple Chancery" charset="0"/>
                <a:ea typeface="Times New Roman" charset="0"/>
                <a:cs typeface="Times New Roman" charset="0"/>
              </a:rPr>
              <a:t>R </a:t>
            </a:r>
            <a:r>
              <a:rPr lang="en-US" sz="2000" b="1" dirty="0">
                <a:solidFill>
                  <a:srgbClr val="FF0000"/>
                </a:solidFill>
                <a:effectLst/>
                <a:latin typeface="Times New Roman" charset="0"/>
                <a:ea typeface="Times New Roman" charset="0"/>
                <a:cs typeface="Times New Roman" charset="0"/>
              </a:rPr>
              <a:t>R, is in AT-LEAST-LINEAR since it takes over 2*|input| steps.</a:t>
            </a:r>
            <a:endParaRPr lang="en-US" sz="2000" dirty="0">
              <a:effectLst/>
              <a:latin typeface="New Century Schlbk" charset="0"/>
              <a:ea typeface="Times New Roman" charset="0"/>
              <a:cs typeface="Times New Roman" charset="0"/>
            </a:endParaRPr>
          </a:p>
          <a:p>
            <a:pPr marL="685800" marR="0">
              <a:spcBef>
                <a:spcPts val="0"/>
              </a:spcBef>
              <a:spcAft>
                <a:spcPts val="0"/>
              </a:spcAft>
            </a:pPr>
            <a:r>
              <a:rPr lang="en-US" sz="2000" b="1" dirty="0">
                <a:solidFill>
                  <a:srgbClr val="FF0000"/>
                </a:solidFill>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685800" marR="0">
              <a:spcBef>
                <a:spcPts val="0"/>
              </a:spcBef>
              <a:spcAft>
                <a:spcPts val="0"/>
              </a:spcAft>
            </a:pPr>
            <a:r>
              <a:rPr lang="en-US" sz="2000" b="1" dirty="0">
                <a:solidFill>
                  <a:srgbClr val="FF0000"/>
                </a:solidFill>
                <a:effectLst/>
                <a:latin typeface="Times New Roman" charset="0"/>
                <a:ea typeface="Times New Roman" charset="0"/>
                <a:cs typeface="Times New Roman" charset="0"/>
              </a:rPr>
              <a:t>However,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x [ Z(x) = Z’(x) ], so they have the same I/O behavior and yet one is in and the other is out of AT-LEAST-LINEAR, denying the 2</a:t>
            </a:r>
            <a:r>
              <a:rPr lang="en-US" sz="2000" b="1" baseline="30000" dirty="0">
                <a:solidFill>
                  <a:srgbClr val="FF0000"/>
                </a:solidFill>
                <a:effectLst/>
                <a:latin typeface="Times New Roman" charset="0"/>
                <a:ea typeface="Times New Roman" charset="0"/>
                <a:cs typeface="Times New Roman" charset="0"/>
              </a:rPr>
              <a:t>nd</a:t>
            </a:r>
            <a:r>
              <a:rPr lang="en-US" sz="2000" b="1" dirty="0">
                <a:solidFill>
                  <a:srgbClr val="FF0000"/>
                </a:solidFill>
                <a:effectLst/>
                <a:latin typeface="Times New Roman" charset="0"/>
                <a:ea typeface="Times New Roman" charset="0"/>
                <a:cs typeface="Times New Roman" charset="0"/>
              </a:rPr>
              <a:t> condition of Rice’s Theorem</a:t>
            </a:r>
            <a:endParaRPr lang="en-US" sz="2000" dirty="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dirty="0">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b="1" i="1" dirty="0">
                <a:effectLst/>
                <a:latin typeface="Times New Roman" charset="0"/>
                <a:ea typeface="Times New Roman" charset="0"/>
                <a:cs typeface="Times New Roman" charset="0"/>
              </a:rPr>
              <a:t>		b.</a:t>
            </a:r>
            <a:r>
              <a:rPr lang="en-US" sz="2000"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rPr>
              <a:t>HAS-IMPOSTER = { f | </a:t>
            </a:r>
            <a:r>
              <a:rPr lang="en-US" sz="2000" b="1" dirty="0">
                <a:effectLst/>
                <a:latin typeface="Times New Roman" charset="0"/>
                <a:ea typeface="Times New Roman" charset="0"/>
                <a:cs typeface="Times New Roman" charset="0"/>
                <a:sym typeface="Symbol" charset="2"/>
              </a:rPr>
              <a:t></a:t>
            </a:r>
            <a:r>
              <a:rPr lang="en-US" sz="2000" b="1" dirty="0">
                <a:effectLst/>
                <a:latin typeface="Times New Roman" charset="0"/>
                <a:ea typeface="Times New Roman" charset="0"/>
                <a:cs typeface="Times New Roman" charset="0"/>
              </a:rPr>
              <a:t> g [ </a:t>
            </a:r>
            <a:r>
              <a:rPr lang="en-US" sz="2000" b="1" dirty="0" err="1">
                <a:effectLst/>
                <a:latin typeface="Times New Roman" charset="0"/>
                <a:ea typeface="Times New Roman" charset="0"/>
                <a:cs typeface="Times New Roman" charset="0"/>
              </a:rPr>
              <a:t>g≠f</a:t>
            </a:r>
            <a:r>
              <a:rPr lang="en-US" sz="2000" b="1" dirty="0">
                <a:effectLst/>
                <a:latin typeface="Times New Roman" charset="0"/>
                <a:ea typeface="Times New Roman" charset="0"/>
                <a:cs typeface="Times New Roman" charset="0"/>
              </a:rPr>
              <a:t>  </a:t>
            </a:r>
            <a:r>
              <a:rPr lang="en-US" sz="2000" dirty="0">
                <a:effectLst/>
                <a:latin typeface="Times New Roman" charset="0"/>
                <a:ea typeface="Times New Roman" charset="0"/>
                <a:cs typeface="Times New Roman" charset="0"/>
              </a:rPr>
              <a:t>and</a:t>
            </a:r>
            <a:r>
              <a:rPr lang="en-US" sz="2000" b="1"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sym typeface="Symbol" charset="2"/>
              </a:rPr>
              <a:t></a:t>
            </a:r>
            <a:r>
              <a:rPr lang="en-US" sz="2000" b="1" dirty="0">
                <a:effectLst/>
                <a:latin typeface="Times New Roman" charset="0"/>
                <a:ea typeface="Times New Roman" charset="0"/>
                <a:cs typeface="Times New Roman" charset="0"/>
              </a:rPr>
              <a:t>y [ </a:t>
            </a:r>
            <a:r>
              <a:rPr lang="en-US" sz="2000" b="1" dirty="0">
                <a:effectLst/>
                <a:latin typeface="Times New Roman" charset="0"/>
                <a:ea typeface="Times New Roman" charset="0"/>
                <a:cs typeface="Times New Roman" charset="0"/>
                <a:sym typeface="Symbol" charset="2"/>
              </a:rPr>
              <a:t></a:t>
            </a:r>
            <a:r>
              <a:rPr lang="en-US" sz="2000" b="1" baseline="-25000" dirty="0">
                <a:effectLst/>
                <a:latin typeface="Times New Roman" charset="0"/>
                <a:ea typeface="Times New Roman" charset="0"/>
                <a:cs typeface="Times New Roman" charset="0"/>
              </a:rPr>
              <a:t>g</a:t>
            </a:r>
            <a:r>
              <a:rPr lang="en-US" sz="2000" b="1" dirty="0">
                <a:effectLst/>
                <a:latin typeface="Times New Roman" charset="0"/>
                <a:ea typeface="Times New Roman" charset="0"/>
                <a:cs typeface="Times New Roman" charset="0"/>
              </a:rPr>
              <a:t>(y) = </a:t>
            </a:r>
            <a:r>
              <a:rPr lang="en-US" sz="2000" b="1" dirty="0">
                <a:effectLst/>
                <a:latin typeface="Times New Roman" charset="0"/>
                <a:ea typeface="Times New Roman" charset="0"/>
                <a:cs typeface="Times New Roman" charset="0"/>
                <a:sym typeface="Symbol" charset="2"/>
              </a:rPr>
              <a:t></a:t>
            </a:r>
            <a:r>
              <a:rPr lang="en-US" sz="2000" b="1" baseline="-25000" dirty="0">
                <a:effectLst/>
                <a:latin typeface="Times New Roman" charset="0"/>
                <a:ea typeface="Times New Roman" charset="0"/>
                <a:cs typeface="Times New Roman" charset="0"/>
              </a:rPr>
              <a:t>f</a:t>
            </a:r>
            <a:r>
              <a:rPr lang="en-US" sz="2000" b="1" dirty="0">
                <a:effectLst/>
                <a:latin typeface="Times New Roman" charset="0"/>
                <a:ea typeface="Times New Roman" charset="0"/>
                <a:cs typeface="Times New Roman" charset="0"/>
              </a:rPr>
              <a:t>(y) ] ] }</a:t>
            </a:r>
            <a:r>
              <a:rPr lang="en-US" sz="2000" dirty="0">
                <a:effectLst/>
                <a:latin typeface="Times New Roman" charset="0"/>
                <a:ea typeface="Times New Roman" charset="0"/>
                <a:cs typeface="Times New Roman" charset="0"/>
              </a:rPr>
              <a:t>.</a:t>
            </a:r>
            <a:endParaRPr lang="en-US" sz="2000" dirty="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dirty="0">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457200" marR="0">
              <a:spcBef>
                <a:spcPts val="0"/>
              </a:spcBef>
              <a:spcAft>
                <a:spcPts val="0"/>
              </a:spcAft>
            </a:pPr>
            <a:r>
              <a:rPr lang="en-US" sz="2000" b="1" dirty="0">
                <a:solidFill>
                  <a:srgbClr val="FF0000"/>
                </a:solidFill>
                <a:effectLst/>
                <a:latin typeface="Times New Roman" charset="0"/>
                <a:ea typeface="Times New Roman" charset="0"/>
                <a:cs typeface="Times New Roman" charset="0"/>
              </a:rPr>
              <a:t>We can deny the 1</a:t>
            </a:r>
            <a:r>
              <a:rPr lang="en-US" sz="2000" b="1" baseline="30000" dirty="0">
                <a:solidFill>
                  <a:srgbClr val="FF0000"/>
                </a:solidFill>
                <a:effectLst/>
                <a:latin typeface="Times New Roman" charset="0"/>
                <a:ea typeface="Times New Roman" charset="0"/>
                <a:cs typeface="Times New Roman" charset="0"/>
              </a:rPr>
              <a:t>st</a:t>
            </a:r>
            <a:r>
              <a:rPr lang="en-US" sz="2000" b="1" dirty="0">
                <a:solidFill>
                  <a:srgbClr val="FF0000"/>
                </a:solidFill>
                <a:effectLst/>
                <a:latin typeface="Times New Roman" charset="0"/>
                <a:ea typeface="Times New Roman" charset="0"/>
                <a:cs typeface="Times New Roman" charset="0"/>
              </a:rPr>
              <a:t> condition of Rice’s Theorem since all functions have an imposter. To see this, consider, for any function f, the equivalent but distinct function g(x) = f(x) + 0. Thus, HAS-IMPOSTER is trivial since it is equal to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the set of all indices.</a:t>
            </a:r>
            <a:endParaRPr lang="en-US" sz="20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565125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2495876"/>
            <a:ext cx="12192000" cy="1866248"/>
          </a:xfrm>
          <a:prstGeom prst="rect">
            <a:avLst/>
          </a:prstGeom>
        </p:spPr>
      </p:pic>
    </p:spTree>
    <p:extLst>
      <p:ext uri="{BB962C8B-B14F-4D97-AF65-F5344CB8AC3E}">
        <p14:creationId xmlns:p14="http://schemas.microsoft.com/office/powerpoint/2010/main" val="70358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Slide Number Placeholder 5"/>
          <p:cNvSpPr>
            <a:spLocks noGrp="1"/>
          </p:cNvSpPr>
          <p:nvPr>
            <p:ph type="sldNum" sz="quarter" idx="12"/>
          </p:nvPr>
        </p:nvSpPr>
        <p:spPr>
          <a:noFill/>
        </p:spPr>
        <p:txBody>
          <a:bodyPr/>
          <a:lstStyle/>
          <a:p>
            <a:pPr eaLnBrk="1" hangingPunct="1"/>
            <a:fld id="{D442E32B-9358-A442-968B-516F626B0D89}" type="slidenum">
              <a:rPr lang="en-US">
                <a:latin typeface="Arial" pitchFamily="-111" charset="0"/>
                <a:ea typeface="ＭＳ Ｐゴシック" pitchFamily="-111" charset="-128"/>
                <a:cs typeface="ＭＳ Ｐゴシック" pitchFamily="-111" charset="-128"/>
              </a:rPr>
              <a:pPr eaLnBrk="1" hangingPunct="1"/>
              <a:t>22</a:t>
            </a:fld>
            <a:endParaRPr lang="en-US">
              <a:latin typeface="Arial" pitchFamily="-111" charset="0"/>
              <a:ea typeface="ＭＳ Ｐゴシック" pitchFamily="-111" charset="-128"/>
              <a:cs typeface="ＭＳ Ｐゴシック" pitchFamily="-111" charset="-128"/>
            </a:endParaRPr>
          </a:p>
        </p:txBody>
      </p:sp>
      <p:sp>
        <p:nvSpPr>
          <p:cNvPr id="484355"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Sample Question#1</a:t>
            </a:r>
          </a:p>
        </p:txBody>
      </p:sp>
      <p:sp>
        <p:nvSpPr>
          <p:cNvPr id="484356" name="Rectangle 3"/>
          <p:cNvSpPr>
            <a:spLocks noGrp="1" noChangeArrowheads="1"/>
          </p:cNvSpPr>
          <p:nvPr>
            <p:ph type="body" idx="1"/>
          </p:nvPr>
        </p:nvSpPr>
        <p:spPr/>
        <p:txBody>
          <a:bodyPr/>
          <a:lstStyle/>
          <a:p>
            <a:pPr marL="609600" indent="-609600">
              <a:buAutoNum type="arabicPeriod"/>
            </a:pPr>
            <a:r>
              <a:rPr lang="en-US" dirty="0">
                <a:ea typeface="ＭＳ Ｐゴシック" pitchFamily="-111" charset="-128"/>
                <a:cs typeface="ＭＳ Ｐゴシック" pitchFamily="-111" charset="-128"/>
              </a:rPr>
              <a:t>Given that the predicate </a:t>
            </a:r>
            <a:r>
              <a:rPr lang="en-US" b="1" dirty="0">
                <a:ea typeface="ＭＳ Ｐゴシック" pitchFamily="-111" charset="-128"/>
                <a:cs typeface="ＭＳ Ｐゴシック" pitchFamily="-111" charset="-128"/>
              </a:rPr>
              <a:t>STP</a:t>
            </a:r>
            <a:r>
              <a:rPr lang="en-US" dirty="0">
                <a:ea typeface="ＭＳ Ｐゴシック" pitchFamily="-111" charset="-128"/>
                <a:cs typeface="ＭＳ Ｐゴシック" pitchFamily="-111" charset="-128"/>
              </a:rPr>
              <a:t> and the function </a:t>
            </a:r>
            <a:r>
              <a:rPr lang="en-US" b="1" dirty="0">
                <a:ea typeface="ＭＳ Ｐゴシック" pitchFamily="-111" charset="-128"/>
                <a:cs typeface="ＭＳ Ｐゴシック" pitchFamily="-111" charset="-128"/>
              </a:rPr>
              <a:t>VALUE</a:t>
            </a:r>
            <a:r>
              <a:rPr lang="en-US" dirty="0">
                <a:ea typeface="ＭＳ Ｐゴシック" pitchFamily="-111" charset="-128"/>
                <a:cs typeface="ＭＳ Ｐゴシック" pitchFamily="-111" charset="-128"/>
              </a:rPr>
              <a:t> are algorithms, show that we can semi-decide </a:t>
            </a:r>
            <a:br>
              <a:rPr lang="en-US" dirty="0">
                <a:ea typeface="ＭＳ Ｐゴシック" pitchFamily="-111" charset="-128"/>
                <a:cs typeface="ＭＳ Ｐゴシック" pitchFamily="-111" charset="-128"/>
              </a:rPr>
            </a:b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HZ = { f |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 evaluates to 0 for some input}</a:t>
            </a:r>
            <a:br>
              <a:rPr lang="en-US" b="1" dirty="0">
                <a:ea typeface="ＭＳ Ｐゴシック" pitchFamily="-111" charset="-128"/>
                <a:cs typeface="ＭＳ Ｐゴシック" pitchFamily="-111" charset="-128"/>
              </a:rPr>
            </a:b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Note: </a:t>
            </a:r>
            <a:r>
              <a:rPr lang="en-US" b="1" dirty="0">
                <a:ea typeface="ＭＳ Ｐゴシック" pitchFamily="-111" charset="-128"/>
                <a:cs typeface="ＭＳ Ｐゴシック" pitchFamily="-111" charset="-128"/>
              </a:rPr>
              <a:t>STP( f, x, s</a:t>
            </a:r>
            <a:r>
              <a:rPr lang="en-US" b="1" i="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is true </a:t>
            </a:r>
            <a:r>
              <a:rPr lang="en-US" dirty="0" err="1">
                <a:ea typeface="ＭＳ Ｐゴシック" pitchFamily="-111" charset="-128"/>
                <a:cs typeface="ＭＳ Ｐゴシック" pitchFamily="-111" charset="-128"/>
              </a:rPr>
              <a:t>iff</a:t>
            </a:r>
            <a:r>
              <a:rPr lang="en-US"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(x) </a:t>
            </a:r>
            <a:r>
              <a:rPr lang="en-US" dirty="0">
                <a:ea typeface="ＭＳ Ｐゴシック" pitchFamily="-111" charset="-128"/>
                <a:cs typeface="ＭＳ Ｐゴシック" pitchFamily="-111" charset="-128"/>
              </a:rPr>
              <a:t>converges in </a:t>
            </a:r>
            <a:r>
              <a:rPr lang="en-US" b="1" dirty="0">
                <a:ea typeface="ＭＳ Ｐゴシック" pitchFamily="-111" charset="-128"/>
                <a:cs typeface="ＭＳ Ｐゴシック" pitchFamily="-111" charset="-128"/>
              </a:rPr>
              <a:t>s</a:t>
            </a:r>
            <a:r>
              <a:rPr lang="en-US" dirty="0">
                <a:ea typeface="ＭＳ Ｐゴシック" pitchFamily="-111" charset="-128"/>
                <a:cs typeface="ＭＳ Ｐゴシック" pitchFamily="-111" charset="-128"/>
              </a:rPr>
              <a:t> or fewer steps and, if so, </a:t>
            </a:r>
            <a:r>
              <a:rPr lang="en-US" b="1" dirty="0">
                <a:ea typeface="ＭＳ Ｐゴシック" pitchFamily="-111" charset="-128"/>
                <a:cs typeface="ＭＳ Ｐゴシック" pitchFamily="-111" charset="-128"/>
              </a:rPr>
              <a:t>VALUE(f, x, s) =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(x)</a:t>
            </a:r>
            <a:r>
              <a:rPr lang="en-US" dirty="0">
                <a:ea typeface="ＭＳ Ｐゴシック" pitchFamily="-111" charset="-128"/>
                <a:cs typeface="ＭＳ Ｐゴシック" pitchFamily="-111" charset="-128"/>
              </a:rPr>
              <a:t>.  </a:t>
            </a:r>
          </a:p>
          <a:p>
            <a:pPr marL="0" indent="0">
              <a:buNone/>
            </a:pPr>
            <a:r>
              <a:rPr lang="en-US" b="1" dirty="0">
                <a:solidFill>
                  <a:srgbClr val="C00000"/>
                </a:solidFill>
                <a:ea typeface="ＭＳ Ｐゴシック" pitchFamily="-111" charset="-128"/>
                <a:cs typeface="ＭＳ Ｐゴシック" pitchFamily="-111" charset="-128"/>
              </a:rPr>
              <a:t>f ∈HZ </a:t>
            </a:r>
            <a:r>
              <a:rPr lang="en-US" b="1" dirty="0" err="1">
                <a:solidFill>
                  <a:srgbClr val="C00000"/>
                </a:solidFill>
                <a:ea typeface="ＭＳ Ｐゴシック" pitchFamily="-111" charset="-128"/>
                <a:cs typeface="ＭＳ Ｐゴシック" pitchFamily="-111" charset="-128"/>
              </a:rPr>
              <a:t>iff</a:t>
            </a:r>
            <a:r>
              <a:rPr lang="en-US" b="1" dirty="0">
                <a:solidFill>
                  <a:srgbClr val="C00000"/>
                </a:solidFill>
                <a:ea typeface="ＭＳ Ｐゴシック" pitchFamily="-111" charset="-128"/>
                <a:cs typeface="ＭＳ Ｐゴシック" pitchFamily="-111" charset="-128"/>
              </a:rPr>
              <a:t> ∃&lt;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 provides a semi-decision procedure</a:t>
            </a:r>
          </a:p>
        </p:txBody>
      </p:sp>
      <p:sp>
        <p:nvSpPr>
          <p:cNvPr id="484357" name="Date Placeholder 3"/>
          <p:cNvSpPr>
            <a:spLocks noGrp="1"/>
          </p:cNvSpPr>
          <p:nvPr>
            <p:ph type="dt" sz="quarter" idx="10"/>
          </p:nvPr>
        </p:nvSpPr>
        <p:spPr>
          <a:noFill/>
        </p:spPr>
        <p:txBody>
          <a:bodyPr/>
          <a:lstStyle/>
          <a:p>
            <a:fld id="{EC5C49C6-9B64-5E48-B455-08AA89009F61}" type="datetime1">
              <a:rPr lang="en-US" smtClean="0">
                <a:latin typeface="Arial" pitchFamily="-111" charset="0"/>
                <a:ea typeface="ＭＳ Ｐゴシック" pitchFamily="-111" charset="-128"/>
                <a:cs typeface="ＭＳ Ｐゴシック" pitchFamily="-111" charset="-128"/>
              </a:rPr>
              <a:t>11/27/18</a:t>
            </a:fld>
            <a:endParaRPr lang="en-US">
              <a:latin typeface="Arial" pitchFamily="-111" charset="0"/>
              <a:ea typeface="ＭＳ Ｐゴシック" pitchFamily="-111" charset="-128"/>
              <a:cs typeface="ＭＳ Ｐゴシック" pitchFamily="-111" charset="-128"/>
            </a:endParaRPr>
          </a:p>
        </p:txBody>
      </p:sp>
      <p:sp>
        <p:nvSpPr>
          <p:cNvPr id="484358"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2256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Slide Number Placeholder 5"/>
          <p:cNvSpPr>
            <a:spLocks noGrp="1"/>
          </p:cNvSpPr>
          <p:nvPr>
            <p:ph type="sldNum" sz="quarter" idx="12"/>
          </p:nvPr>
        </p:nvSpPr>
        <p:spPr>
          <a:noFill/>
        </p:spPr>
        <p:txBody>
          <a:bodyPr/>
          <a:lstStyle/>
          <a:p>
            <a:pPr eaLnBrk="1" hangingPunct="1"/>
            <a:fld id="{D442E32B-9358-A442-968B-516F626B0D89}" type="slidenum">
              <a:rPr lang="en-US">
                <a:latin typeface="Arial" pitchFamily="-111" charset="0"/>
                <a:ea typeface="ＭＳ Ｐゴシック" pitchFamily="-111" charset="-128"/>
                <a:cs typeface="ＭＳ Ｐゴシック" pitchFamily="-111" charset="-128"/>
              </a:rPr>
              <a:pPr eaLnBrk="1" hangingPunct="1"/>
              <a:t>23</a:t>
            </a:fld>
            <a:endParaRPr lang="en-US">
              <a:latin typeface="Arial" pitchFamily="-111" charset="0"/>
              <a:ea typeface="ＭＳ Ｐゴシック" pitchFamily="-111" charset="-128"/>
              <a:cs typeface="ＭＳ Ｐゴシック" pitchFamily="-111" charset="-128"/>
            </a:endParaRPr>
          </a:p>
        </p:txBody>
      </p:sp>
      <p:sp>
        <p:nvSpPr>
          <p:cNvPr id="484355" name="Rectangle 2"/>
          <p:cNvSpPr>
            <a:spLocks noGrp="1" noChangeArrowheads="1"/>
          </p:cNvSpPr>
          <p:nvPr>
            <p:ph type="title"/>
          </p:nvPr>
        </p:nvSpPr>
        <p:spPr/>
        <p:txBody>
          <a:bodyPr/>
          <a:lstStyle/>
          <a:p>
            <a:pPr eaLnBrk="1" hangingPunct="1"/>
            <a:r>
              <a:rPr lang="en-US" dirty="0">
                <a:ea typeface="ＭＳ Ｐゴシック" pitchFamily="-111" charset="-128"/>
                <a:cs typeface="ＭＳ Ｐゴシック" pitchFamily="-111" charset="-128"/>
              </a:rPr>
              <a:t>Sample Questions#2</a:t>
            </a:r>
          </a:p>
        </p:txBody>
      </p:sp>
      <p:sp>
        <p:nvSpPr>
          <p:cNvPr id="484356" name="Rectangle 3"/>
          <p:cNvSpPr>
            <a:spLocks noGrp="1" noChangeArrowheads="1"/>
          </p:cNvSpPr>
          <p:nvPr>
            <p:ph type="body" idx="1"/>
          </p:nvPr>
        </p:nvSpPr>
        <p:spPr/>
        <p:txBody>
          <a:bodyPr>
            <a:normAutofit/>
          </a:bodyPr>
          <a:lstStyle/>
          <a:p>
            <a:pPr marL="609600" indent="-609600">
              <a:buFontTx/>
              <a:buAutoNum type="arabicPeriod" startAt="2"/>
            </a:pPr>
            <a:r>
              <a:rPr lang="en-US" dirty="0">
                <a:ea typeface="ＭＳ Ｐゴシック" pitchFamily="-111" charset="-128"/>
                <a:cs typeface="ＭＳ Ｐゴシック" pitchFamily="-111" charset="-128"/>
              </a:rPr>
              <a:t>Use Rice’s Theorem to show that </a:t>
            </a:r>
            <a:r>
              <a:rPr lang="en-US" b="1" dirty="0">
                <a:ea typeface="ＭＳ Ｐゴシック" pitchFamily="-111" charset="-128"/>
                <a:cs typeface="ＭＳ Ｐゴシック" pitchFamily="-111" charset="-128"/>
              </a:rPr>
              <a:t>HZ</a:t>
            </a:r>
            <a:r>
              <a:rPr lang="en-US" dirty="0">
                <a:ea typeface="ＭＳ Ｐゴシック" pitchFamily="-111" charset="-128"/>
                <a:cs typeface="ＭＳ Ｐゴシック" pitchFamily="-111" charset="-128"/>
              </a:rPr>
              <a:t> is undecidable, where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HZ = { f |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 evaluates to 0 for some input}</a:t>
            </a:r>
            <a:r>
              <a:rPr lang="en-US" dirty="0">
                <a:ea typeface="ＭＳ Ｐゴシック" pitchFamily="-111" charset="-128"/>
                <a:cs typeface="ＭＳ Ｐゴシック" pitchFamily="-111" charset="-128"/>
              </a:rPr>
              <a:t> </a:t>
            </a:r>
          </a:p>
          <a:p>
            <a:pPr marL="0" indent="0">
              <a:buNone/>
            </a:pPr>
            <a:r>
              <a:rPr lang="en-US" b="1" dirty="0">
                <a:solidFill>
                  <a:srgbClr val="C00000"/>
                </a:solidFill>
                <a:ea typeface="ＭＳ Ｐゴシック" pitchFamily="-111" charset="-128"/>
                <a:cs typeface="ＭＳ Ｐゴシック" pitchFamily="-111" charset="-128"/>
              </a:rPr>
              <a:t>HZ is non-trivial as Zero(x) = 0 ∈ HZ and S(x)= x+1 ∉ HZ</a:t>
            </a:r>
          </a:p>
          <a:p>
            <a:pPr marL="0" indent="0">
              <a:buNone/>
            </a:pPr>
            <a:r>
              <a:rPr lang="en-US" b="1" dirty="0">
                <a:solidFill>
                  <a:srgbClr val="C00000"/>
                </a:solidFill>
                <a:ea typeface="ＭＳ Ｐゴシック" pitchFamily="-111" charset="-128"/>
                <a:cs typeface="ＭＳ Ｐゴシック" pitchFamily="-111" charset="-128"/>
              </a:rPr>
              <a:t>Let f, g be two arbitrary indices such that Range(f) = Range(g)</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f ∈ HZ  	</a:t>
            </a:r>
            <a:r>
              <a:rPr lang="en-US" b="1" dirty="0" err="1">
                <a:solidFill>
                  <a:srgbClr val="C00000"/>
                </a:solidFill>
                <a:ea typeface="ＭＳ Ｐゴシック" pitchFamily="-111" charset="-128"/>
                <a:cs typeface="ＭＳ Ｐゴシック" pitchFamily="-111" charset="-128"/>
              </a:rPr>
              <a:t>iff</a:t>
            </a:r>
            <a:r>
              <a:rPr lang="en-US" b="1" dirty="0">
                <a:solidFill>
                  <a:srgbClr val="C00000"/>
                </a:solidFill>
                <a:ea typeface="ＭＳ Ｐゴシック" pitchFamily="-111" charset="-128"/>
                <a:cs typeface="ＭＳ Ｐゴシック" pitchFamily="-111" charset="-128"/>
              </a:rPr>
              <a:t> 0 ∈ Range(f)		definition of HZ</a:t>
            </a:r>
          </a:p>
          <a:p>
            <a:pPr marL="0" indent="0">
              <a:buNone/>
            </a:pP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Iff</a:t>
            </a:r>
            <a:r>
              <a:rPr lang="en-US" b="1" dirty="0">
                <a:solidFill>
                  <a:srgbClr val="C00000"/>
                </a:solidFill>
                <a:ea typeface="ＭＳ Ｐゴシック" pitchFamily="-111" charset="-128"/>
                <a:cs typeface="ＭＳ Ｐゴシック" pitchFamily="-111" charset="-128"/>
              </a:rPr>
              <a:t> 0 ∈ Range(g)		as ranges are the same</a:t>
            </a:r>
          </a:p>
          <a:p>
            <a:pPr marL="0" indent="0">
              <a:buNone/>
            </a:pP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iff</a:t>
            </a:r>
            <a:r>
              <a:rPr lang="en-US" b="1" dirty="0">
                <a:solidFill>
                  <a:srgbClr val="C00000"/>
                </a:solidFill>
                <a:ea typeface="ＭＳ Ｐゴシック" pitchFamily="-111" charset="-128"/>
                <a:cs typeface="ＭＳ Ｐゴシック" pitchFamily="-111" charset="-128"/>
              </a:rPr>
              <a:t> g ∈ HZ </a:t>
            </a:r>
          </a:p>
          <a:p>
            <a:pPr marL="0" indent="0">
              <a:buNone/>
            </a:pPr>
            <a:r>
              <a:rPr lang="en-US" b="1" dirty="0">
                <a:solidFill>
                  <a:srgbClr val="C00000"/>
                </a:solidFill>
                <a:ea typeface="ＭＳ Ｐゴシック" pitchFamily="-111" charset="-128"/>
                <a:cs typeface="ＭＳ Ｐゴシック" pitchFamily="-111" charset="-128"/>
              </a:rPr>
              <a:t>Thus, HZ undecidable using </a:t>
            </a:r>
            <a:r>
              <a:rPr lang="en-US" b="1" dirty="0" err="1">
                <a:solidFill>
                  <a:srgbClr val="C00000"/>
                </a:solidFill>
                <a:ea typeface="ＭＳ Ｐゴシック" pitchFamily="-111" charset="-128"/>
                <a:cs typeface="ＭＳ Ｐゴシック" pitchFamily="-111" charset="-128"/>
              </a:rPr>
              <a:t>oen</a:t>
            </a:r>
            <a:r>
              <a:rPr lang="en-US" b="1" dirty="0">
                <a:solidFill>
                  <a:srgbClr val="C00000"/>
                </a:solidFill>
                <a:ea typeface="ＭＳ Ｐゴシック" pitchFamily="-111" charset="-128"/>
                <a:cs typeface="ＭＳ Ｐゴシック" pitchFamily="-111" charset="-128"/>
              </a:rPr>
              <a:t> of Rice’s weaker versions</a:t>
            </a:r>
          </a:p>
        </p:txBody>
      </p:sp>
      <p:sp>
        <p:nvSpPr>
          <p:cNvPr id="484357" name="Date Placeholder 3"/>
          <p:cNvSpPr>
            <a:spLocks noGrp="1"/>
          </p:cNvSpPr>
          <p:nvPr>
            <p:ph type="dt" sz="quarter" idx="10"/>
          </p:nvPr>
        </p:nvSpPr>
        <p:spPr>
          <a:noFill/>
        </p:spPr>
        <p:txBody>
          <a:bodyPr/>
          <a:lstStyle/>
          <a:p>
            <a:fld id="{974E9448-4829-7144-9557-50A551EDFF75}" type="datetime1">
              <a:rPr lang="en-US" smtClean="0">
                <a:latin typeface="Arial" pitchFamily="-111" charset="0"/>
                <a:ea typeface="ＭＳ Ｐゴシック" pitchFamily="-111" charset="-128"/>
                <a:cs typeface="ＭＳ Ｐゴシック" pitchFamily="-111" charset="-128"/>
              </a:rPr>
              <a:t>11/27/18</a:t>
            </a:fld>
            <a:endParaRPr lang="en-US">
              <a:latin typeface="Arial" pitchFamily="-111" charset="0"/>
              <a:ea typeface="ＭＳ Ｐゴシック" pitchFamily="-111" charset="-128"/>
              <a:cs typeface="ＭＳ Ｐゴシック" pitchFamily="-111" charset="-128"/>
            </a:endParaRPr>
          </a:p>
        </p:txBody>
      </p:sp>
      <p:sp>
        <p:nvSpPr>
          <p:cNvPr id="484358"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116059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Slide Number Placeholder 5"/>
          <p:cNvSpPr>
            <a:spLocks noGrp="1"/>
          </p:cNvSpPr>
          <p:nvPr>
            <p:ph type="sldNum" sz="quarter" idx="12"/>
          </p:nvPr>
        </p:nvSpPr>
        <p:spPr>
          <a:noFill/>
        </p:spPr>
        <p:txBody>
          <a:bodyPr/>
          <a:lstStyle/>
          <a:p>
            <a:pPr eaLnBrk="1" hangingPunct="1"/>
            <a:fld id="{D442E32B-9358-A442-968B-516F626B0D89}" type="slidenum">
              <a:rPr lang="en-US">
                <a:latin typeface="Arial" pitchFamily="-111" charset="0"/>
                <a:ea typeface="ＭＳ Ｐゴシック" pitchFamily="-111" charset="-128"/>
                <a:cs typeface="ＭＳ Ｐゴシック" pitchFamily="-111" charset="-128"/>
              </a:rPr>
              <a:pPr eaLnBrk="1" hangingPunct="1"/>
              <a:t>24</a:t>
            </a:fld>
            <a:endParaRPr lang="en-US">
              <a:latin typeface="Arial" pitchFamily="-111" charset="0"/>
              <a:ea typeface="ＭＳ Ｐゴシック" pitchFamily="-111" charset="-128"/>
              <a:cs typeface="ＭＳ Ｐゴシック" pitchFamily="-111" charset="-128"/>
            </a:endParaRPr>
          </a:p>
        </p:txBody>
      </p:sp>
      <p:sp>
        <p:nvSpPr>
          <p:cNvPr id="484355" name="Rectangle 2"/>
          <p:cNvSpPr>
            <a:spLocks noGrp="1" noChangeArrowheads="1"/>
          </p:cNvSpPr>
          <p:nvPr>
            <p:ph type="title"/>
          </p:nvPr>
        </p:nvSpPr>
        <p:spPr/>
        <p:txBody>
          <a:bodyPr/>
          <a:lstStyle/>
          <a:p>
            <a:pPr eaLnBrk="1" hangingPunct="1"/>
            <a:r>
              <a:rPr lang="en-US" dirty="0">
                <a:ea typeface="ＭＳ Ｐゴシック" pitchFamily="-111" charset="-128"/>
                <a:cs typeface="ＭＳ Ｐゴシック" pitchFamily="-111" charset="-128"/>
              </a:rPr>
              <a:t>Sample Questions#3</a:t>
            </a:r>
          </a:p>
        </p:txBody>
      </p:sp>
      <p:sp>
        <p:nvSpPr>
          <p:cNvPr id="484356" name="Rectangle 3"/>
          <p:cNvSpPr>
            <a:spLocks noGrp="1" noChangeArrowheads="1"/>
          </p:cNvSpPr>
          <p:nvPr>
            <p:ph type="body" idx="1"/>
          </p:nvPr>
        </p:nvSpPr>
        <p:spPr/>
        <p:txBody>
          <a:bodyPr>
            <a:normAutofit/>
          </a:bodyPr>
          <a:lstStyle/>
          <a:p>
            <a:pPr marL="609600" indent="-609600">
              <a:buFont typeface="+mj-lt"/>
              <a:buAutoNum type="arabicPeriod" startAt="3"/>
            </a:pPr>
            <a:r>
              <a:rPr lang="en-US" dirty="0">
                <a:ea typeface="ＭＳ Ｐゴシック" pitchFamily="-111" charset="-128"/>
                <a:cs typeface="ＭＳ Ｐゴシック" pitchFamily="-111" charset="-128"/>
              </a:rPr>
              <a:t>Use Reduction from Halt to show that </a:t>
            </a:r>
            <a:r>
              <a:rPr lang="en-US" b="1" dirty="0">
                <a:ea typeface="ＭＳ Ｐゴシック" pitchFamily="-111" charset="-128"/>
                <a:cs typeface="ＭＳ Ｐゴシック" pitchFamily="-111" charset="-128"/>
              </a:rPr>
              <a:t>HZ</a:t>
            </a:r>
            <a:r>
              <a:rPr lang="en-US" dirty="0">
                <a:ea typeface="ＭＳ Ｐゴシック" pitchFamily="-111" charset="-128"/>
                <a:cs typeface="ＭＳ Ｐゴシック" pitchFamily="-111" charset="-128"/>
              </a:rPr>
              <a:t> is undecidable, where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HZ = { f |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 evaluates to 0 for some input}</a:t>
            </a:r>
            <a:r>
              <a:rPr lang="en-US" dirty="0">
                <a:ea typeface="ＭＳ Ｐゴシック" pitchFamily="-111" charset="-128"/>
                <a:cs typeface="ＭＳ Ｐゴシック" pitchFamily="-111" charset="-128"/>
              </a:rPr>
              <a:t> </a:t>
            </a:r>
          </a:p>
          <a:p>
            <a:pPr marL="0" indent="0">
              <a:buNone/>
            </a:pPr>
            <a:r>
              <a:rPr lang="en-US" b="1" dirty="0">
                <a:solidFill>
                  <a:srgbClr val="C00000"/>
                </a:solidFill>
                <a:ea typeface="ＭＳ Ｐゴシック" pitchFamily="-111" charset="-128"/>
                <a:cs typeface="ＭＳ Ｐゴシック" pitchFamily="-111" charset="-128"/>
              </a:rPr>
              <a:t>Let &lt;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be an arbitrary index  and input</a:t>
            </a:r>
          </a:p>
          <a:p>
            <a:pPr marL="0" indent="0">
              <a:buNone/>
            </a:pPr>
            <a:r>
              <a:rPr lang="en-US" b="1" dirty="0">
                <a:solidFill>
                  <a:srgbClr val="C00000"/>
                </a:solidFill>
                <a:ea typeface="ＭＳ Ｐゴシック" pitchFamily="-111" charset="-128"/>
                <a:cs typeface="ＭＳ Ｐゴシック" pitchFamily="-111" charset="-128"/>
              </a:rPr>
              <a:t>Define ∀y </a:t>
            </a:r>
            <a:r>
              <a:rPr lang="en-US" b="1" dirty="0" err="1">
                <a:solidFill>
                  <a:srgbClr val="C00000"/>
                </a:solidFill>
                <a:ea typeface="ＭＳ Ｐゴシック" pitchFamily="-111" charset="-128"/>
                <a:cs typeface="ＭＳ Ｐゴシック" pitchFamily="-111" charset="-128"/>
              </a:rPr>
              <a:t>g</a:t>
            </a:r>
            <a:r>
              <a:rPr lang="en-US" b="1" baseline="-25000"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(y) = 1-∃&lt;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 </a:t>
            </a:r>
          </a:p>
          <a:p>
            <a:pPr marL="0" indent="0">
              <a:buNone/>
            </a:pP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 HALT </a:t>
            </a:r>
            <a:r>
              <a:rPr lang="en-US" b="1" dirty="0" err="1">
                <a:solidFill>
                  <a:srgbClr val="C00000"/>
                </a:solidFill>
                <a:ea typeface="ＭＳ Ｐゴシック" pitchFamily="-111" charset="-128"/>
                <a:cs typeface="ＭＳ Ｐゴシック" pitchFamily="-111" charset="-128"/>
              </a:rPr>
              <a:t>iff∀y</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g</a:t>
            </a:r>
            <a:r>
              <a:rPr lang="en-US" b="1" baseline="-25000"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(y) = 0; otherwise ∀y </a:t>
            </a:r>
            <a:r>
              <a:rPr lang="en-US" b="1" dirty="0" err="1">
                <a:solidFill>
                  <a:srgbClr val="C00000"/>
                </a:solidFill>
                <a:ea typeface="ＭＳ Ｐゴシック" pitchFamily="-111" charset="-128"/>
                <a:cs typeface="ＭＳ Ｐゴシック" pitchFamily="-111" charset="-128"/>
              </a:rPr>
              <a:t>g</a:t>
            </a:r>
            <a:r>
              <a:rPr lang="en-US" b="1" baseline="-25000"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(y) ↑</a:t>
            </a:r>
          </a:p>
          <a:p>
            <a:pPr marL="0" indent="0">
              <a:buNone/>
            </a:pPr>
            <a:r>
              <a:rPr lang="en-US" b="1" dirty="0">
                <a:solidFill>
                  <a:srgbClr val="C00000"/>
                </a:solidFill>
                <a:ea typeface="ＭＳ Ｐゴシック" pitchFamily="-111" charset="-128"/>
                <a:cs typeface="ＭＳ Ｐゴシック" pitchFamily="-111" charset="-128"/>
              </a:rPr>
              <a:t>Thus, &lt;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 HALT  </a:t>
            </a:r>
            <a:r>
              <a:rPr lang="en-US" b="1" dirty="0" err="1">
                <a:solidFill>
                  <a:srgbClr val="C00000"/>
                </a:solidFill>
                <a:ea typeface="ＭＳ Ｐゴシック" pitchFamily="-111" charset="-128"/>
                <a:cs typeface="ＭＳ Ｐゴシック" pitchFamily="-111" charset="-128"/>
              </a:rPr>
              <a:t>iff</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g</a:t>
            </a:r>
            <a:r>
              <a:rPr lang="en-US" b="1" baseline="-25000"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 HZ</a:t>
            </a:r>
          </a:p>
          <a:p>
            <a:pPr marL="0" indent="0">
              <a:buNone/>
            </a:pPr>
            <a:r>
              <a:rPr lang="en-US" b="1" dirty="0">
                <a:solidFill>
                  <a:srgbClr val="C00000"/>
                </a:solidFill>
                <a:ea typeface="ＭＳ Ｐゴシック" pitchFamily="-111" charset="-128"/>
                <a:cs typeface="ＭＳ Ｐゴシック" pitchFamily="-111" charset="-128"/>
              </a:rPr>
              <a:t>As HALT ≤ HZ, HZ must be undecidable. Since it’s RE, it is also RE-Complete.</a:t>
            </a:r>
            <a:endParaRPr lang="en-US" dirty="0">
              <a:ea typeface="ＭＳ Ｐゴシック" pitchFamily="-111" charset="-128"/>
              <a:cs typeface="ＭＳ Ｐゴシック" pitchFamily="-111" charset="-128"/>
            </a:endParaRPr>
          </a:p>
        </p:txBody>
      </p:sp>
      <p:sp>
        <p:nvSpPr>
          <p:cNvPr id="484357" name="Date Placeholder 3"/>
          <p:cNvSpPr>
            <a:spLocks noGrp="1"/>
          </p:cNvSpPr>
          <p:nvPr>
            <p:ph type="dt" sz="quarter" idx="10"/>
          </p:nvPr>
        </p:nvSpPr>
        <p:spPr>
          <a:noFill/>
        </p:spPr>
        <p:txBody>
          <a:bodyPr/>
          <a:lstStyle/>
          <a:p>
            <a:fld id="{974E9448-4829-7144-9557-50A551EDFF75}" type="datetime1">
              <a:rPr lang="en-US" smtClean="0">
                <a:latin typeface="Arial" pitchFamily="-111" charset="0"/>
                <a:ea typeface="ＭＳ Ｐゴシック" pitchFamily="-111" charset="-128"/>
                <a:cs typeface="ＭＳ Ｐゴシック" pitchFamily="-111" charset="-128"/>
              </a:rPr>
              <a:t>11/27/18</a:t>
            </a:fld>
            <a:endParaRPr lang="en-US">
              <a:latin typeface="Arial" pitchFamily="-111" charset="0"/>
              <a:ea typeface="ＭＳ Ｐゴシック" pitchFamily="-111" charset="-128"/>
              <a:cs typeface="ＭＳ Ｐゴシック" pitchFamily="-111" charset="-128"/>
            </a:endParaRPr>
          </a:p>
        </p:txBody>
      </p:sp>
      <p:sp>
        <p:nvSpPr>
          <p:cNvPr id="484358"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141716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Slide Number Placeholder 5"/>
          <p:cNvSpPr>
            <a:spLocks noGrp="1"/>
          </p:cNvSpPr>
          <p:nvPr>
            <p:ph type="sldNum" sz="quarter" idx="12"/>
          </p:nvPr>
        </p:nvSpPr>
        <p:spPr>
          <a:noFill/>
        </p:spPr>
        <p:txBody>
          <a:bodyPr/>
          <a:lstStyle/>
          <a:p>
            <a:pPr eaLnBrk="1" hangingPunct="1"/>
            <a:fld id="{454F110D-AD1C-6E45-817E-5F9BF4AFB024}" type="slidenum">
              <a:rPr lang="en-US">
                <a:latin typeface="Arial" pitchFamily="-111" charset="0"/>
                <a:ea typeface="ＭＳ Ｐゴシック" pitchFamily="-111" charset="-128"/>
                <a:cs typeface="ＭＳ Ｐゴシック" pitchFamily="-111" charset="-128"/>
              </a:rPr>
              <a:pPr eaLnBrk="1" hangingPunct="1"/>
              <a:t>25</a:t>
            </a:fld>
            <a:endParaRPr lang="en-US">
              <a:latin typeface="Arial" pitchFamily="-111" charset="0"/>
              <a:ea typeface="ＭＳ Ｐゴシック" pitchFamily="-111" charset="-128"/>
              <a:cs typeface="ＭＳ Ｐゴシック" pitchFamily="-111" charset="-128"/>
            </a:endParaRPr>
          </a:p>
        </p:txBody>
      </p:sp>
      <p:sp>
        <p:nvSpPr>
          <p:cNvPr id="50073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Sample Question#4</a:t>
            </a:r>
          </a:p>
        </p:txBody>
      </p:sp>
      <p:sp>
        <p:nvSpPr>
          <p:cNvPr id="500740" name="Rectangle 3"/>
          <p:cNvSpPr>
            <a:spLocks noGrp="1" noChangeArrowheads="1"/>
          </p:cNvSpPr>
          <p:nvPr>
            <p:ph type="body" idx="1"/>
          </p:nvPr>
        </p:nvSpPr>
        <p:spPr/>
        <p:txBody>
          <a:bodyPr/>
          <a:lstStyle/>
          <a:p>
            <a:pPr marL="609600" indent="-609600">
              <a:buAutoNum type="arabicPeriod" startAt="4"/>
            </a:pPr>
            <a:r>
              <a:rPr lang="en-US" dirty="0">
                <a:ea typeface="ＭＳ Ｐゴシック" pitchFamily="-111" charset="-128"/>
                <a:cs typeface="ＭＳ Ｐゴシック" pitchFamily="-111" charset="-128"/>
              </a:rPr>
              <a:t>Let </a:t>
            </a:r>
            <a:r>
              <a:rPr lang="en-US" b="1" dirty="0">
                <a:ea typeface="ＭＳ Ｐゴシック" pitchFamily="-111" charset="-128"/>
                <a:cs typeface="ＭＳ Ｐゴシック" pitchFamily="-111" charset="-128"/>
              </a:rPr>
              <a:t>P = { f |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x [ STP(f, x, x) ] }</a:t>
            </a:r>
            <a:r>
              <a:rPr lang="en-US" dirty="0">
                <a:ea typeface="ＭＳ Ｐゴシック" pitchFamily="-111" charset="-128"/>
                <a:cs typeface="ＭＳ Ｐゴシック" pitchFamily="-111" charset="-128"/>
                <a:sym typeface="Symbol" pitchFamily="-111" charset="2"/>
              </a:rPr>
              <a:t>. Why does Rice’s theorem not tell us anything about the </a:t>
            </a:r>
            <a:r>
              <a:rPr lang="en-US" dirty="0" err="1">
                <a:ea typeface="ＭＳ Ｐゴシック" pitchFamily="-111" charset="-128"/>
                <a:cs typeface="ＭＳ Ｐゴシック" pitchFamily="-111" charset="-128"/>
                <a:sym typeface="Symbol" pitchFamily="-111" charset="2"/>
              </a:rPr>
              <a:t>undecidability</a:t>
            </a:r>
            <a:r>
              <a:rPr lang="en-US" dirty="0">
                <a:ea typeface="ＭＳ Ｐゴシック" pitchFamily="-111" charset="-128"/>
                <a:cs typeface="ＭＳ Ｐゴシック" pitchFamily="-111" charset="-128"/>
                <a:sym typeface="Symbol" pitchFamily="-111" charset="2"/>
              </a:rPr>
              <a:t> of </a:t>
            </a:r>
            <a:r>
              <a:rPr lang="en-US" b="1" dirty="0">
                <a:ea typeface="ＭＳ Ｐゴシック" pitchFamily="-111" charset="-128"/>
                <a:cs typeface="ＭＳ Ｐゴシック" pitchFamily="-111" charset="-128"/>
                <a:sym typeface="Symbol" pitchFamily="-111" charset="2"/>
              </a:rPr>
              <a:t>P</a:t>
            </a:r>
            <a:r>
              <a:rPr lang="en-US" dirty="0">
                <a:ea typeface="ＭＳ Ｐゴシック" pitchFamily="-111" charset="-128"/>
                <a:cs typeface="ＭＳ Ｐゴシック" pitchFamily="-111" charset="-128"/>
                <a:sym typeface="Symbol" pitchFamily="-111" charset="2"/>
              </a:rPr>
              <a:t>?</a:t>
            </a:r>
          </a:p>
          <a:p>
            <a:pPr marL="0" indent="0">
              <a:buNone/>
            </a:pPr>
            <a:r>
              <a:rPr lang="en-US" b="1" dirty="0">
                <a:solidFill>
                  <a:srgbClr val="C00000"/>
                </a:solidFill>
                <a:ea typeface="ＭＳ Ｐゴシック" pitchFamily="-111" charset="-128"/>
                <a:cs typeface="ＭＳ Ｐゴシック" pitchFamily="-111" charset="-128"/>
                <a:sym typeface="Symbol" pitchFamily="-111" charset="2"/>
              </a:rPr>
              <a:t>It is easy to show two functions, one of which operates in linear time (or even constant time) and the other in twice linear time, yet both compute the same function. A simple example is a TM that computes the constant Zero.</a:t>
            </a:r>
          </a:p>
          <a:p>
            <a:pPr marL="0" indent="0">
              <a:buNone/>
            </a:pPr>
            <a:r>
              <a:rPr lang="en-US" b="1" dirty="0">
                <a:solidFill>
                  <a:srgbClr val="C00000"/>
                </a:solidFill>
                <a:ea typeface="ＭＳ Ｐゴシック" pitchFamily="-111" charset="-128"/>
                <a:cs typeface="ＭＳ Ｐゴシック" pitchFamily="-111" charset="-128"/>
                <a:sym typeface="Symbol" pitchFamily="-111" charset="2"/>
              </a:rPr>
              <a:t>R takes one unit of time, independent of x, to compute 0.</a:t>
            </a:r>
          </a:p>
          <a:p>
            <a:pPr marL="0" indent="0">
              <a:buNone/>
            </a:pPr>
            <a:r>
              <a:rPr lang="en-US" b="1" dirty="0">
                <a:solidFill>
                  <a:srgbClr val="C00000"/>
                </a:solidFill>
                <a:latin typeface="Monotype Corsiva" charset="0"/>
                <a:ea typeface="MS PGothic" charset="0"/>
              </a:rPr>
              <a:t>L R</a:t>
            </a:r>
            <a:r>
              <a:rPr lang="en-US" b="1" dirty="0">
                <a:solidFill>
                  <a:srgbClr val="C00000"/>
                </a:solidFill>
                <a:latin typeface="Arial" charset="0"/>
                <a:ea typeface="MS PGothic" charset="0"/>
              </a:rPr>
              <a:t> </a:t>
            </a:r>
            <a:r>
              <a:rPr lang="en-US" b="1" dirty="0">
                <a:solidFill>
                  <a:srgbClr val="C00000"/>
                </a:solidFill>
                <a:ea typeface="ＭＳ Ｐゴシック" pitchFamily="-111" charset="-128"/>
                <a:cs typeface="ＭＳ Ｐゴシック" pitchFamily="-111" charset="-128"/>
                <a:sym typeface="Symbol" pitchFamily="-111" charset="2"/>
              </a:rPr>
              <a:t>R takes a bit over 2x time (really 2x+3) for all values of x.</a:t>
            </a:r>
          </a:p>
          <a:p>
            <a:pPr marL="0" indent="0">
              <a:buNone/>
            </a:pPr>
            <a:r>
              <a:rPr lang="en-US" b="1" dirty="0">
                <a:solidFill>
                  <a:srgbClr val="C00000"/>
                </a:solidFill>
                <a:ea typeface="ＭＳ Ｐゴシック" pitchFamily="-111" charset="-128"/>
                <a:cs typeface="ＭＳ Ｐゴシック" pitchFamily="-111" charset="-128"/>
                <a:sym typeface="Symbol" pitchFamily="-111" charset="2"/>
              </a:rPr>
              <a:t>Both compute Zero.</a:t>
            </a:r>
          </a:p>
        </p:txBody>
      </p:sp>
      <p:sp>
        <p:nvSpPr>
          <p:cNvPr id="500741" name="Date Placeholder 3"/>
          <p:cNvSpPr>
            <a:spLocks noGrp="1"/>
          </p:cNvSpPr>
          <p:nvPr>
            <p:ph type="dt" sz="quarter" idx="10"/>
          </p:nvPr>
        </p:nvSpPr>
        <p:spPr>
          <a:noFill/>
        </p:spPr>
        <p:txBody>
          <a:bodyPr/>
          <a:lstStyle/>
          <a:p>
            <a:fld id="{F35E697C-EA8E-A942-A485-F405BCA9ABE0}" type="datetime1">
              <a:rPr lang="en-US" smtClean="0">
                <a:latin typeface="Arial" pitchFamily="-111" charset="0"/>
                <a:ea typeface="ＭＳ Ｐゴシック" pitchFamily="-111" charset="-128"/>
                <a:cs typeface="ＭＳ Ｐゴシック" pitchFamily="-111" charset="-128"/>
              </a:rPr>
              <a:t>11/27/18</a:t>
            </a:fld>
            <a:endParaRPr lang="en-US">
              <a:latin typeface="Arial" pitchFamily="-111" charset="0"/>
              <a:ea typeface="ＭＳ Ｐゴシック" pitchFamily="-111" charset="-128"/>
              <a:cs typeface="ＭＳ Ｐゴシック" pitchFamily="-111" charset="-128"/>
            </a:endParaRPr>
          </a:p>
        </p:txBody>
      </p:sp>
      <p:sp>
        <p:nvSpPr>
          <p:cNvPr id="500742"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62650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Slide Number Placeholder 5"/>
          <p:cNvSpPr>
            <a:spLocks noGrp="1"/>
          </p:cNvSpPr>
          <p:nvPr>
            <p:ph type="sldNum" sz="quarter" idx="12"/>
          </p:nvPr>
        </p:nvSpPr>
        <p:spPr>
          <a:noFill/>
        </p:spPr>
        <p:txBody>
          <a:bodyPr/>
          <a:lstStyle/>
          <a:p>
            <a:pPr eaLnBrk="1" hangingPunct="1"/>
            <a:fld id="{A2E656CF-A014-764C-87C2-1DED4D8AE25E}" type="slidenum">
              <a:rPr lang="en-US">
                <a:latin typeface="Arial" pitchFamily="-111" charset="0"/>
                <a:ea typeface="ＭＳ Ｐゴシック" pitchFamily="-111" charset="-128"/>
                <a:cs typeface="ＭＳ Ｐゴシック" pitchFamily="-111" charset="-128"/>
              </a:rPr>
              <a:pPr eaLnBrk="1" hangingPunct="1"/>
              <a:t>26</a:t>
            </a:fld>
            <a:endParaRPr lang="en-US">
              <a:latin typeface="Arial" pitchFamily="-111" charset="0"/>
              <a:ea typeface="ＭＳ Ｐゴシック" pitchFamily="-111" charset="-128"/>
              <a:cs typeface="ＭＳ Ｐゴシック" pitchFamily="-111" charset="-128"/>
            </a:endParaRPr>
          </a:p>
        </p:txBody>
      </p:sp>
      <p:sp>
        <p:nvSpPr>
          <p:cNvPr id="486403" name="Rectangle 2"/>
          <p:cNvSpPr>
            <a:spLocks noGrp="1" noChangeArrowheads="1"/>
          </p:cNvSpPr>
          <p:nvPr>
            <p:ph type="title"/>
          </p:nvPr>
        </p:nvSpPr>
        <p:spPr/>
        <p:txBody>
          <a:bodyPr/>
          <a:lstStyle/>
          <a:p>
            <a:pPr eaLnBrk="1" hangingPunct="1"/>
            <a:r>
              <a:rPr lang="en-US" b="1" dirty="0">
                <a:ea typeface="ＭＳ Ｐゴシック" pitchFamily="-111" charset="-128"/>
                <a:cs typeface="ＭＳ Ｐゴシック" pitchFamily="-111" charset="-128"/>
              </a:rPr>
              <a:t>Sample Question#5</a:t>
            </a:r>
          </a:p>
        </p:txBody>
      </p:sp>
      <p:sp>
        <p:nvSpPr>
          <p:cNvPr id="486404" name="Rectangle 3"/>
          <p:cNvSpPr>
            <a:spLocks noGrp="1" noChangeArrowheads="1"/>
          </p:cNvSpPr>
          <p:nvPr>
            <p:ph type="body" idx="1"/>
          </p:nvPr>
        </p:nvSpPr>
        <p:spPr/>
        <p:txBody>
          <a:bodyPr/>
          <a:lstStyle/>
          <a:p>
            <a:pPr marL="609600" indent="-609600">
              <a:lnSpc>
                <a:spcPct val="80000"/>
              </a:lnSpc>
              <a:buNone/>
            </a:pPr>
            <a:r>
              <a:rPr lang="en-US" dirty="0">
                <a:ea typeface="ＭＳ Ｐゴシック" pitchFamily="-111" charset="-128"/>
                <a:cs typeface="ＭＳ Ｐゴシック" pitchFamily="-111" charset="-128"/>
              </a:rPr>
              <a:t>5.	Let </a:t>
            </a:r>
            <a:r>
              <a:rPr lang="en-US" b="1" dirty="0">
                <a:ea typeface="ＭＳ Ｐゴシック" pitchFamily="-111" charset="-128"/>
                <a:cs typeface="ＭＳ Ｐゴシック" pitchFamily="-111" charset="-128"/>
              </a:rPr>
              <a:t>S</a:t>
            </a:r>
            <a:r>
              <a:rPr lang="en-US" dirty="0">
                <a:ea typeface="ＭＳ Ｐゴシック" pitchFamily="-111" charset="-128"/>
                <a:cs typeface="ＭＳ Ｐゴシック" pitchFamily="-111" charset="-128"/>
              </a:rPr>
              <a:t> be an re (recursively enumerable), non-recursive set, and </a:t>
            </a:r>
            <a:r>
              <a:rPr lang="en-US" b="1" dirty="0">
                <a:ea typeface="ＭＳ Ｐゴシック" pitchFamily="-111" charset="-128"/>
                <a:cs typeface="ＭＳ Ｐゴシック" pitchFamily="-111" charset="-128"/>
              </a:rPr>
              <a:t>T</a:t>
            </a:r>
            <a:r>
              <a:rPr lang="en-US" dirty="0">
                <a:ea typeface="ＭＳ Ｐゴシック" pitchFamily="-111" charset="-128"/>
                <a:cs typeface="ＭＳ Ｐゴシック" pitchFamily="-111" charset="-128"/>
              </a:rPr>
              <a:t> be an re, possibly recursive set. Let </a:t>
            </a:r>
          </a:p>
          <a:p>
            <a:pPr marL="609600" indent="-609600">
              <a:lnSpc>
                <a:spcPct val="80000"/>
              </a:lnSpc>
              <a:buNone/>
            </a:pPr>
            <a:r>
              <a:rPr lang="en-US"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rPr>
              <a:t>E = { z | z = x + y, where x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S and y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T }. </a:t>
            </a:r>
          </a:p>
          <a:p>
            <a:pPr marL="609600" indent="-609600">
              <a:lnSpc>
                <a:spcPct val="80000"/>
              </a:lnSpc>
              <a:buNone/>
            </a:pPr>
            <a:r>
              <a:rPr lang="en-US" dirty="0">
                <a:ea typeface="ＭＳ Ｐゴシック" pitchFamily="-111" charset="-128"/>
                <a:cs typeface="ＭＳ Ｐゴシック" pitchFamily="-111" charset="-128"/>
              </a:rPr>
              <a:t>	Answer with proofs, algorithms or counterexamples, as appropriate, each of the following questions:</a:t>
            </a:r>
          </a:p>
          <a:p>
            <a:pPr marL="609600" indent="-609600">
              <a:lnSpc>
                <a:spcPct val="80000"/>
              </a:lnSpc>
              <a:buNone/>
            </a:pPr>
            <a:r>
              <a:rPr lang="en-US" dirty="0">
                <a:ea typeface="ＭＳ Ｐゴシック" pitchFamily="-111" charset="-128"/>
                <a:cs typeface="ＭＳ Ｐゴシック" pitchFamily="-111" charset="-128"/>
              </a:rPr>
              <a:t>	(a)	Can </a:t>
            </a:r>
            <a:r>
              <a:rPr lang="en-US" b="1" dirty="0">
                <a:ea typeface="ＭＳ Ｐゴシック" pitchFamily="-111" charset="-128"/>
                <a:cs typeface="ＭＳ Ｐゴシック" pitchFamily="-111" charset="-128"/>
              </a:rPr>
              <a:t>E</a:t>
            </a:r>
            <a:r>
              <a:rPr lang="en-US" dirty="0">
                <a:ea typeface="ＭＳ Ｐゴシック" pitchFamily="-111" charset="-128"/>
                <a:cs typeface="ＭＳ Ｐゴシック" pitchFamily="-111" charset="-128"/>
              </a:rPr>
              <a:t> be non re? </a:t>
            </a:r>
            <a:r>
              <a:rPr lang="en-US" b="1" dirty="0">
                <a:solidFill>
                  <a:srgbClr val="FF0000"/>
                </a:solidFill>
                <a:ea typeface="ＭＳ Ｐゴシック" pitchFamily="-111" charset="-128"/>
                <a:cs typeface="ＭＳ Ｐゴシック" pitchFamily="-111" charset="-128"/>
              </a:rPr>
              <a:t>No. If T = ∅ then E is recursive. </a:t>
            </a:r>
            <a:br>
              <a:rPr lang="en-US" b="1" dirty="0">
                <a:solidFill>
                  <a:srgbClr val="FF0000"/>
                </a:solidFill>
                <a:ea typeface="ＭＳ Ｐゴシック" pitchFamily="-111" charset="-128"/>
                <a:cs typeface="ＭＳ Ｐゴシック" pitchFamily="-111" charset="-128"/>
              </a:rPr>
            </a:br>
            <a:r>
              <a:rPr lang="en-US" b="1" dirty="0">
                <a:solidFill>
                  <a:srgbClr val="FF0000"/>
                </a:solidFill>
                <a:ea typeface="ＭＳ Ｐゴシック" pitchFamily="-111" charset="-128"/>
                <a:cs typeface="ＭＳ Ｐゴシック" pitchFamily="-111" charset="-128"/>
              </a:rPr>
              <a:t>Assume S is non-empty and S and T are enumerated by </a:t>
            </a:r>
            <a:r>
              <a:rPr lang="en-US" b="1" dirty="0" err="1">
                <a:solidFill>
                  <a:srgbClr val="FF0000"/>
                </a:solidFill>
                <a:ea typeface="ＭＳ Ｐゴシック" pitchFamily="-111" charset="-128"/>
                <a:cs typeface="ＭＳ Ｐゴシック" pitchFamily="-111" charset="-128"/>
              </a:rPr>
              <a:t>f</a:t>
            </a:r>
            <a:r>
              <a:rPr lang="en-US" b="1" baseline="-25000" dirty="0" err="1">
                <a:solidFill>
                  <a:srgbClr val="FF0000"/>
                </a:solidFill>
                <a:ea typeface="ＭＳ Ｐゴシック" pitchFamily="-111" charset="-128"/>
                <a:cs typeface="ＭＳ Ｐゴシック" pitchFamily="-111" charset="-128"/>
              </a:rPr>
              <a:t>S</a:t>
            </a:r>
            <a:r>
              <a:rPr lang="en-US" b="1" dirty="0">
                <a:solidFill>
                  <a:srgbClr val="FF0000"/>
                </a:solidFill>
                <a:ea typeface="ＭＳ Ｐゴシック" pitchFamily="-111" charset="-128"/>
                <a:cs typeface="ＭＳ Ｐゴシック" pitchFamily="-111" charset="-128"/>
              </a:rPr>
              <a:t>, </a:t>
            </a:r>
            <a:r>
              <a:rPr lang="en-US" b="1" dirty="0" err="1">
                <a:solidFill>
                  <a:srgbClr val="FF0000"/>
                </a:solidFill>
                <a:ea typeface="ＭＳ Ｐゴシック" pitchFamily="-111" charset="-128"/>
                <a:cs typeface="ＭＳ Ｐゴシック" pitchFamily="-111" charset="-128"/>
              </a:rPr>
              <a:t>f</a:t>
            </a:r>
            <a:r>
              <a:rPr lang="en-US" b="1" baseline="-25000" dirty="0" err="1">
                <a:solidFill>
                  <a:srgbClr val="FF0000"/>
                </a:solidFill>
                <a:ea typeface="ＭＳ Ｐゴシック" pitchFamily="-111" charset="-128"/>
                <a:cs typeface="ＭＳ Ｐゴシック" pitchFamily="-111" charset="-128"/>
              </a:rPr>
              <a:t>T</a:t>
            </a:r>
            <a:r>
              <a:rPr lang="en-US" b="1" dirty="0">
                <a:solidFill>
                  <a:srgbClr val="FF0000"/>
                </a:solidFill>
                <a:ea typeface="ＭＳ Ｐゴシック" pitchFamily="-111" charset="-128"/>
                <a:cs typeface="ＭＳ Ｐゴシック" pitchFamily="-111" charset="-128"/>
              </a:rPr>
              <a:t>, resp. </a:t>
            </a:r>
            <a:br>
              <a:rPr lang="en-US" b="1" dirty="0">
                <a:solidFill>
                  <a:srgbClr val="FF0000"/>
                </a:solidFill>
                <a:ea typeface="ＭＳ Ｐゴシック" pitchFamily="-111" charset="-128"/>
                <a:cs typeface="ＭＳ Ｐゴシック" pitchFamily="-111" charset="-128"/>
              </a:rPr>
            </a:br>
            <a:r>
              <a:rPr lang="en-US" b="1" dirty="0">
                <a:solidFill>
                  <a:srgbClr val="FF0000"/>
                </a:solidFill>
                <a:ea typeface="ＭＳ Ｐゴシック" pitchFamily="-111" charset="-128"/>
                <a:cs typeface="ＭＳ Ｐゴシック" pitchFamily="-111" charset="-128"/>
              </a:rPr>
              <a:t>Then </a:t>
            </a:r>
            <a:r>
              <a:rPr lang="en-US" b="1" dirty="0" err="1">
                <a:solidFill>
                  <a:srgbClr val="FF0000"/>
                </a:solidFill>
                <a:ea typeface="ＭＳ Ｐゴシック" pitchFamily="-111" charset="-128"/>
                <a:cs typeface="ＭＳ Ｐゴシック" pitchFamily="-111" charset="-128"/>
              </a:rPr>
              <a:t>f</a:t>
            </a:r>
            <a:r>
              <a:rPr lang="en-US" b="1" baseline="-25000" dirty="0" err="1">
                <a:solidFill>
                  <a:srgbClr val="FF0000"/>
                </a:solidFill>
                <a:ea typeface="ＭＳ Ｐゴシック" pitchFamily="-111" charset="-128"/>
                <a:cs typeface="ＭＳ Ｐゴシック" pitchFamily="-111" charset="-128"/>
              </a:rPr>
              <a:t>E</a:t>
            </a:r>
            <a:r>
              <a:rPr lang="en-US" b="1" dirty="0">
                <a:solidFill>
                  <a:srgbClr val="FF0000"/>
                </a:solidFill>
                <a:ea typeface="ＭＳ Ｐゴシック" pitchFamily="-111" charset="-128"/>
                <a:cs typeface="ＭＳ Ｐゴシック" pitchFamily="-111" charset="-128"/>
              </a:rPr>
              <a:t>(&lt;</a:t>
            </a:r>
            <a:r>
              <a:rPr lang="en-US" b="1" dirty="0" err="1">
                <a:solidFill>
                  <a:srgbClr val="FF0000"/>
                </a:solidFill>
                <a:ea typeface="ＭＳ Ｐゴシック" pitchFamily="-111" charset="-128"/>
                <a:cs typeface="ＭＳ Ｐゴシック" pitchFamily="-111" charset="-128"/>
              </a:rPr>
              <a:t>x,y</a:t>
            </a:r>
            <a:r>
              <a:rPr lang="en-US" b="1" dirty="0">
                <a:solidFill>
                  <a:srgbClr val="FF0000"/>
                </a:solidFill>
                <a:ea typeface="ＭＳ Ｐゴシック" pitchFamily="-111" charset="-128"/>
                <a:cs typeface="ＭＳ Ｐゴシック" pitchFamily="-111" charset="-128"/>
              </a:rPr>
              <a:t>&gt;) = </a:t>
            </a:r>
            <a:r>
              <a:rPr lang="en-US" b="1" dirty="0" err="1">
                <a:solidFill>
                  <a:srgbClr val="FF0000"/>
                </a:solidFill>
                <a:ea typeface="ＭＳ Ｐゴシック" pitchFamily="-111" charset="-128"/>
                <a:cs typeface="ＭＳ Ｐゴシック" pitchFamily="-111" charset="-128"/>
              </a:rPr>
              <a:t>f</a:t>
            </a:r>
            <a:r>
              <a:rPr lang="en-US" b="1" baseline="-25000" dirty="0" err="1">
                <a:solidFill>
                  <a:srgbClr val="FF0000"/>
                </a:solidFill>
                <a:ea typeface="ＭＳ Ｐゴシック" pitchFamily="-111" charset="-128"/>
                <a:cs typeface="ＭＳ Ｐゴシック" pitchFamily="-111" charset="-128"/>
              </a:rPr>
              <a:t>S</a:t>
            </a:r>
            <a:r>
              <a:rPr lang="en-US" b="1" dirty="0">
                <a:solidFill>
                  <a:srgbClr val="FF0000"/>
                </a:solidFill>
                <a:ea typeface="ＭＳ Ｐゴシック" pitchFamily="-111" charset="-128"/>
                <a:cs typeface="ＭＳ Ｐゴシック" pitchFamily="-111" charset="-128"/>
              </a:rPr>
              <a:t>(x) + </a:t>
            </a:r>
            <a:r>
              <a:rPr lang="en-US" b="1" dirty="0" err="1">
                <a:solidFill>
                  <a:srgbClr val="FF0000"/>
                </a:solidFill>
                <a:ea typeface="ＭＳ Ｐゴシック" pitchFamily="-111" charset="-128"/>
                <a:cs typeface="ＭＳ Ｐゴシック" pitchFamily="-111" charset="-128"/>
              </a:rPr>
              <a:t>f</a:t>
            </a:r>
            <a:r>
              <a:rPr lang="en-US" b="1" baseline="-25000" dirty="0" err="1">
                <a:solidFill>
                  <a:srgbClr val="FF0000"/>
                </a:solidFill>
                <a:ea typeface="ＭＳ Ｐゴシック" pitchFamily="-111" charset="-128"/>
                <a:cs typeface="ＭＳ Ｐゴシック" pitchFamily="-111" charset="-128"/>
              </a:rPr>
              <a:t>S</a:t>
            </a:r>
            <a:r>
              <a:rPr lang="en-US" b="1" dirty="0">
                <a:solidFill>
                  <a:srgbClr val="FF0000"/>
                </a:solidFill>
                <a:ea typeface="ＭＳ Ｐゴシック" pitchFamily="-111" charset="-128"/>
                <a:cs typeface="ＭＳ Ｐゴシック" pitchFamily="-111" charset="-128"/>
              </a:rPr>
              <a:t>(y) enumerates E.</a:t>
            </a:r>
            <a:endParaRPr lang="en-US" b="1" dirty="0">
              <a:ea typeface="ＭＳ Ｐゴシック" pitchFamily="-111" charset="-128"/>
              <a:cs typeface="ＭＳ Ｐゴシック" pitchFamily="-111" charset="-128"/>
            </a:endParaRPr>
          </a:p>
          <a:p>
            <a:pPr marL="609600" indent="-609600">
              <a:lnSpc>
                <a:spcPct val="80000"/>
              </a:lnSpc>
              <a:buNone/>
            </a:pPr>
            <a:r>
              <a:rPr lang="en-US" dirty="0">
                <a:ea typeface="ＭＳ Ｐゴシック" pitchFamily="-111" charset="-128"/>
                <a:cs typeface="ＭＳ Ｐゴシック" pitchFamily="-111" charset="-128"/>
              </a:rPr>
              <a:t>	(b)	Can </a:t>
            </a:r>
            <a:r>
              <a:rPr lang="en-US" b="1" dirty="0">
                <a:ea typeface="ＭＳ Ｐゴシック" pitchFamily="-111" charset="-128"/>
                <a:cs typeface="ＭＳ Ｐゴシック" pitchFamily="-111" charset="-128"/>
              </a:rPr>
              <a:t>E</a:t>
            </a:r>
            <a:r>
              <a:rPr lang="en-US" dirty="0">
                <a:ea typeface="ＭＳ Ｐゴシック" pitchFamily="-111" charset="-128"/>
                <a:cs typeface="ＭＳ Ｐゴシック" pitchFamily="-111" charset="-128"/>
              </a:rPr>
              <a:t> be re non-recursive? </a:t>
            </a:r>
            <a:r>
              <a:rPr lang="en-US" b="1" dirty="0">
                <a:solidFill>
                  <a:srgbClr val="FF0000"/>
                </a:solidFill>
                <a:ea typeface="ＭＳ Ｐゴシック" pitchFamily="-111" charset="-128"/>
                <a:cs typeface="ＭＳ Ｐゴシック" pitchFamily="-111" charset="-128"/>
              </a:rPr>
              <a:t>Yes. T = {0}, E = S</a:t>
            </a:r>
            <a:endParaRPr lang="en-US" b="1" dirty="0">
              <a:ea typeface="ＭＳ Ｐゴシック" pitchFamily="-111" charset="-128"/>
              <a:cs typeface="ＭＳ Ｐゴシック" pitchFamily="-111" charset="-128"/>
            </a:endParaRPr>
          </a:p>
          <a:p>
            <a:pPr marL="609600" indent="-609600">
              <a:lnSpc>
                <a:spcPct val="80000"/>
              </a:lnSpc>
              <a:buNone/>
            </a:pPr>
            <a:r>
              <a:rPr lang="en-US" dirty="0">
                <a:ea typeface="ＭＳ Ｐゴシック" pitchFamily="-111" charset="-128"/>
                <a:cs typeface="ＭＳ Ｐゴシック" pitchFamily="-111" charset="-128"/>
              </a:rPr>
              <a:t>	(c)	Can </a:t>
            </a:r>
            <a:r>
              <a:rPr lang="en-US" b="1" dirty="0">
                <a:ea typeface="ＭＳ Ｐゴシック" pitchFamily="-111" charset="-128"/>
                <a:cs typeface="ＭＳ Ｐゴシック" pitchFamily="-111" charset="-128"/>
              </a:rPr>
              <a:t>E</a:t>
            </a:r>
            <a:r>
              <a:rPr lang="en-US" dirty="0">
                <a:ea typeface="ＭＳ Ｐゴシック" pitchFamily="-111" charset="-128"/>
                <a:cs typeface="ＭＳ Ｐゴシック" pitchFamily="-111" charset="-128"/>
              </a:rPr>
              <a:t> be recursive? </a:t>
            </a:r>
            <a:r>
              <a:rPr lang="en-US" b="1" dirty="0">
                <a:solidFill>
                  <a:srgbClr val="FF0000"/>
                </a:solidFill>
                <a:ea typeface="ＭＳ Ｐゴシック" pitchFamily="-111" charset="-128"/>
                <a:cs typeface="ＭＳ Ｐゴシック" pitchFamily="-111" charset="-128"/>
              </a:rPr>
              <a:t>Yes, T=</a:t>
            </a:r>
            <a:r>
              <a:rPr lang="en-US" b="1" dirty="0" err="1">
                <a:solidFill>
                  <a:srgbClr val="FF0000"/>
                </a:solidFill>
                <a:ea typeface="ＭＳ Ｐゴシック" pitchFamily="-111" charset="-128"/>
                <a:cs typeface="ＭＳ Ｐゴシック" pitchFamily="-111" charset="-128"/>
              </a:rPr>
              <a:t>ℵ</a:t>
            </a:r>
            <a:r>
              <a:rPr lang="en-US" b="1" dirty="0">
                <a:solidFill>
                  <a:srgbClr val="FF0000"/>
                </a:solidFill>
                <a:ea typeface="ＭＳ Ｐゴシック" pitchFamily="-111" charset="-128"/>
                <a:cs typeface="ＭＳ Ｐゴシック" pitchFamily="-111" charset="-128"/>
              </a:rPr>
              <a:t>, E = { x | x ≥ min value in S }</a:t>
            </a:r>
            <a:endParaRPr lang="en-US" b="1" dirty="0">
              <a:ea typeface="ＭＳ Ｐゴシック" pitchFamily="-111" charset="-128"/>
              <a:cs typeface="ＭＳ Ｐゴシック" pitchFamily="-111" charset="-128"/>
            </a:endParaRPr>
          </a:p>
        </p:txBody>
      </p:sp>
      <p:sp>
        <p:nvSpPr>
          <p:cNvPr id="486405" name="Date Placeholder 3"/>
          <p:cNvSpPr>
            <a:spLocks noGrp="1"/>
          </p:cNvSpPr>
          <p:nvPr>
            <p:ph type="dt" sz="quarter" idx="10"/>
          </p:nvPr>
        </p:nvSpPr>
        <p:spPr>
          <a:noFill/>
        </p:spPr>
        <p:txBody>
          <a:bodyPr/>
          <a:lstStyle/>
          <a:p>
            <a:fld id="{BBE68B5E-4EE0-E94C-BE39-561420D3A463}" type="datetime1">
              <a:rPr lang="en-US" smtClean="0">
                <a:latin typeface="Arial" pitchFamily="-111" charset="0"/>
                <a:ea typeface="ＭＳ Ｐゴシック" pitchFamily="-111" charset="-128"/>
                <a:cs typeface="ＭＳ Ｐゴシック" pitchFamily="-111" charset="-128"/>
              </a:rPr>
              <a:t>11/27/18</a:t>
            </a:fld>
            <a:endParaRPr lang="en-US">
              <a:latin typeface="Arial" pitchFamily="-111" charset="0"/>
              <a:ea typeface="ＭＳ Ｐゴシック" pitchFamily="-111" charset="-128"/>
              <a:cs typeface="ＭＳ Ｐゴシック" pitchFamily="-111" charset="-128"/>
            </a:endParaRPr>
          </a:p>
        </p:txBody>
      </p:sp>
      <p:sp>
        <p:nvSpPr>
          <p:cNvPr id="486406"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42201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Quantification Examples</a:t>
            </a:r>
          </a:p>
        </p:txBody>
      </p:sp>
      <p:sp>
        <p:nvSpPr>
          <p:cNvPr id="3" name="Content Placeholder 2"/>
          <p:cNvSpPr>
            <a:spLocks noGrp="1"/>
          </p:cNvSpPr>
          <p:nvPr>
            <p:ph idx="1"/>
          </p:nvPr>
        </p:nvSpPr>
        <p:spPr/>
        <p:txBody>
          <a:bodyPr>
            <a:normAutofit lnSpcReduction="10000"/>
          </a:bodyPr>
          <a:lstStyle/>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 Halt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RE</a:t>
            </a:r>
            <a:endParaRPr lang="en-US" dirty="0"/>
          </a:p>
          <a:p>
            <a:r>
              <a:rPr lang="en-US" b="1" dirty="0">
                <a:solidFill>
                  <a:srgbClr val="C00000"/>
                </a:solidFill>
                <a:ea typeface="ＭＳ Ｐゴシック" pitchFamily="-111" charset="-128"/>
                <a:cs typeface="ＭＳ Ｐゴシック" pitchFamily="-111" charset="-128"/>
              </a:rPr>
              <a:t>f ∈ Total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NRNC</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NotTotal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NRNC</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		NRNC</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RangeNotAll</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	NRNC</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HasZero</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		RE</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IsZero</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			NRNC</a:t>
            </a:r>
          </a:p>
          <a:p>
            <a:r>
              <a:rPr lang="en-US" b="1" dirty="0">
                <a:solidFill>
                  <a:srgbClr val="C00000"/>
                </a:solidFill>
                <a:ea typeface="ＭＳ Ｐゴシック" pitchFamily="-111" charset="-128"/>
                <a:cs typeface="ＭＳ Ｐゴシック" pitchFamily="-111" charset="-128"/>
              </a:rPr>
              <a:t>f ∈ Empty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Co-RE</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NotEmpty</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b="1" dirty="0">
                <a:solidFill>
                  <a:srgbClr val="C00000"/>
                </a:solidFill>
                <a:ea typeface="ＭＳ Ｐゴシック" pitchFamily="-111" charset="-128"/>
                <a:cs typeface="ＭＳ Ｐゴシック" pitchFamily="-111" charset="-128"/>
              </a:rPr>
              <a:t> ∃ &lt;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RE</a:t>
            </a:r>
          </a:p>
        </p:txBody>
      </p:sp>
    </p:spTree>
    <p:extLst>
      <p:ext uri="{BB962C8B-B14F-4D97-AF65-F5344CB8AC3E}">
        <p14:creationId xmlns:p14="http://schemas.microsoft.com/office/powerpoint/2010/main" val="579830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Quantification Examples</a:t>
            </a:r>
          </a:p>
        </p:txBody>
      </p:sp>
      <p:sp>
        <p:nvSpPr>
          <p:cNvPr id="3" name="Content Placeholder 2"/>
          <p:cNvSpPr>
            <a:spLocks noGrp="1"/>
          </p:cNvSpPr>
          <p:nvPr>
            <p:ph idx="1"/>
          </p:nvPr>
        </p:nvSpPr>
        <p:spPr/>
        <p:txBody>
          <a:bodyPr>
            <a:normAutofit fontScale="92500" lnSpcReduction="20000"/>
          </a:bodyPr>
          <a:lstStyle/>
          <a:p>
            <a:r>
              <a:rPr lang="en-US" b="1" dirty="0">
                <a:solidFill>
                  <a:srgbClr val="C00000"/>
                </a:solidFill>
                <a:ea typeface="ＭＳ Ｐゴシック" pitchFamily="-111" charset="-128"/>
                <a:cs typeface="ＭＳ Ｐゴシック" pitchFamily="-111" charset="-128"/>
              </a:rPr>
              <a:t>f ∈ Identity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)=x ]			NRNC</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NotIdentity</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)≠x ] or		NRNC</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)≠x ] </a:t>
            </a:r>
          </a:p>
          <a:p>
            <a:r>
              <a:rPr lang="en-US" b="1" dirty="0">
                <a:solidFill>
                  <a:srgbClr val="C00000"/>
                </a:solidFill>
                <a:ea typeface="ＭＳ Ｐゴシック" pitchFamily="-111" charset="-128"/>
                <a:cs typeface="ＭＳ Ｐゴシック" pitchFamily="-111" charset="-128"/>
              </a:rPr>
              <a:t>f ∈ </a:t>
            </a:r>
            <a:r>
              <a:rPr lang="en-US" b="1" dirty="0">
                <a:solidFill>
                  <a:srgbClr val="C00000"/>
                </a:solidFill>
              </a:rPr>
              <a:t>Constant = ∀&lt;</a:t>
            </a:r>
            <a:r>
              <a:rPr lang="en-US" b="1" dirty="0" err="1">
                <a:solidFill>
                  <a:srgbClr val="C00000"/>
                </a:solidFill>
              </a:rPr>
              <a:t>x,y</a:t>
            </a:r>
            <a:r>
              <a:rPr lang="en-US" b="1" dirty="0">
                <a:solidFill>
                  <a:srgbClr val="C00000"/>
                </a:solidFill>
              </a:rPr>
              <a:t>&gt;</a:t>
            </a:r>
            <a:r>
              <a:rPr lang="en-US" b="1" dirty="0">
                <a:solidFill>
                  <a:srgbClr val="C00000"/>
                </a:solidFill>
                <a:ea typeface="ＭＳ Ｐゴシック" pitchFamily="-111" charset="-128"/>
                <a:cs typeface="ＭＳ Ｐゴシック" pitchFamily="-111" charset="-128"/>
              </a:rPr>
              <a:t>∃t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 			NRNC</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t>
            </a:r>
          </a:p>
          <a:p>
            <a:r>
              <a:rPr lang="en-US" b="1" dirty="0">
                <a:solidFill>
                  <a:srgbClr val="C00000"/>
                </a:solidFill>
                <a:ea typeface="ＭＳ Ｐゴシック" pitchFamily="-111" charset="-128"/>
                <a:cs typeface="ＭＳ Ｐゴシック" pitchFamily="-111" charset="-128"/>
              </a:rPr>
              <a:t>f ∈ Infinite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y≥x</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NRNC</a:t>
            </a:r>
            <a:endParaRPr lang="en-US" dirty="0"/>
          </a:p>
          <a:p>
            <a:r>
              <a:rPr lang="en-US" b="1" dirty="0">
                <a:solidFill>
                  <a:srgbClr val="C00000"/>
                </a:solidFill>
                <a:ea typeface="ＭＳ Ｐゴシック" pitchFamily="-111" charset="-128"/>
                <a:cs typeface="ＭＳ Ｐゴシック" pitchFamily="-111" charset="-128"/>
              </a:rPr>
              <a:t>f ∈ Finite</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y&lt;x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or 				NRNC</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y&lt;x ] or [ </a:t>
            </a:r>
            <a:r>
              <a:rPr lang="en-US" b="1" dirty="0" err="1">
                <a:solidFill>
                  <a:srgbClr val="C00000"/>
                </a:solidFill>
                <a:ea typeface="ＭＳ Ｐゴシック" pitchFamily="-111" charset="-128"/>
                <a:cs typeface="ＭＳ Ｐゴシック" pitchFamily="-111" charset="-128"/>
              </a:rPr>
              <a:t>y≥x</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RangeInfinite</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		NRNC</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RangeFinite</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)&lt;x ]		NRNC</a:t>
            </a:r>
          </a:p>
          <a:p>
            <a:r>
              <a:rPr lang="en-US" b="1" dirty="0">
                <a:solidFill>
                  <a:srgbClr val="C00000"/>
                </a:solidFill>
                <a:ea typeface="ＭＳ Ｐゴシック" pitchFamily="-111" charset="-128"/>
                <a:cs typeface="ＭＳ Ｐゴシック" pitchFamily="-111" charset="-128"/>
              </a:rPr>
              <a:t>f ∈ Stutter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x,y,t</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		RE</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t>
            </a:r>
            <a:endParaRPr lang="en-US" dirty="0"/>
          </a:p>
        </p:txBody>
      </p:sp>
    </p:spTree>
    <p:extLst>
      <p:ext uri="{BB962C8B-B14F-4D97-AF65-F5344CB8AC3E}">
        <p14:creationId xmlns:p14="http://schemas.microsoft.com/office/powerpoint/2010/main" val="1556107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 More Quantification Examples</a:t>
            </a:r>
          </a:p>
        </p:txBody>
      </p:sp>
      <p:sp>
        <p:nvSpPr>
          <p:cNvPr id="3" name="Content Placeholder 2"/>
          <p:cNvSpPr>
            <a:spLocks noGrp="1"/>
          </p:cNvSpPr>
          <p:nvPr>
            <p:ph idx="1"/>
          </p:nvPr>
        </p:nvSpPr>
        <p:spPr/>
        <p:txBody>
          <a:bodyPr>
            <a:normAutofit lnSpcReduction="10000"/>
          </a:bodyPr>
          <a:lstStyle/>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 Fast20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 STP(f,x,20) ]					REC</a:t>
            </a:r>
            <a:endParaRPr lang="en-US" dirty="0"/>
          </a:p>
          <a:p>
            <a:r>
              <a:rPr lang="en-US" b="1" dirty="0">
                <a:solidFill>
                  <a:srgbClr val="C00000"/>
                </a:solidFill>
                <a:ea typeface="ＭＳ Ｐゴシック" pitchFamily="-111" charset="-128"/>
                <a:cs typeface="ＭＳ Ｐゴシック" pitchFamily="-111" charset="-128"/>
              </a:rPr>
              <a:t>f ∈ FastOne20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STP(f,x,20) ]					RE</a:t>
            </a:r>
          </a:p>
          <a:p>
            <a:r>
              <a:rPr lang="en-US" b="1" dirty="0">
                <a:solidFill>
                  <a:srgbClr val="C00000"/>
                </a:solidFill>
                <a:ea typeface="ＭＳ Ｐゴシック" pitchFamily="-111" charset="-128"/>
                <a:cs typeface="ＭＳ Ｐゴシック" pitchFamily="-111" charset="-128"/>
              </a:rPr>
              <a:t>f ∈ FastAll20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STP(f,x,20) ]					Co-RE</a:t>
            </a:r>
          </a:p>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f,x,K,C</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LinearKC</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 STP(</a:t>
            </a:r>
            <a:r>
              <a:rPr lang="en-US" b="1" dirty="0" err="1">
                <a:solidFill>
                  <a:srgbClr val="C00000"/>
                </a:solidFill>
                <a:ea typeface="ＭＳ Ｐゴシック" pitchFamily="-111" charset="-128"/>
                <a:cs typeface="ＭＳ Ｐゴシック" pitchFamily="-111" charset="-128"/>
              </a:rPr>
              <a:t>f,x,K</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x+C</a:t>
            </a:r>
            <a:r>
              <a:rPr lang="en-US" b="1" dirty="0">
                <a:solidFill>
                  <a:srgbClr val="C00000"/>
                </a:solidFill>
                <a:ea typeface="ＭＳ Ｐゴシック" pitchFamily="-111" charset="-128"/>
                <a:cs typeface="ＭＳ Ｐゴシック" pitchFamily="-111" charset="-128"/>
              </a:rPr>
              <a:t>) ]				REC</a:t>
            </a:r>
            <a:endParaRPr lang="en-US" dirty="0"/>
          </a:p>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f,K,C</a:t>
            </a:r>
            <a:r>
              <a:rPr lang="en-US" b="1" dirty="0">
                <a:solidFill>
                  <a:srgbClr val="C00000"/>
                </a:solidFill>
                <a:ea typeface="ＭＳ Ｐゴシック" pitchFamily="-111" charset="-128"/>
                <a:cs typeface="ＭＳ Ｐゴシック" pitchFamily="-111" charset="-128"/>
              </a:rPr>
              <a:t>&gt;∈ </a:t>
            </a:r>
            <a:r>
              <a:rPr lang="en-US" b="1" dirty="0" err="1">
                <a:solidFill>
                  <a:srgbClr val="C00000"/>
                </a:solidFill>
                <a:ea typeface="ＭＳ Ｐゴシック" pitchFamily="-111" charset="-128"/>
                <a:cs typeface="ＭＳ Ｐゴシック" pitchFamily="-111" charset="-128"/>
              </a:rPr>
              <a:t>LinearKCOne</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a:t>
            </a:r>
            <a:r>
              <a:rPr lang="en-US" b="1" dirty="0" err="1">
                <a:solidFill>
                  <a:srgbClr val="C00000"/>
                </a:solidFill>
                <a:ea typeface="ＭＳ Ｐゴシック" pitchFamily="-111" charset="-128"/>
                <a:cs typeface="ＭＳ Ｐゴシック" pitchFamily="-111" charset="-128"/>
              </a:rPr>
              <a:t>f,x,K</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x+C</a:t>
            </a:r>
            <a:r>
              <a:rPr lang="en-US" b="1" dirty="0">
                <a:solidFill>
                  <a:srgbClr val="C00000"/>
                </a:solidFill>
                <a:ea typeface="ＭＳ Ｐゴシック" pitchFamily="-111" charset="-128"/>
                <a:cs typeface="ＭＳ Ｐゴシック" pitchFamily="-111" charset="-128"/>
              </a:rPr>
              <a:t>) ]			RE</a:t>
            </a:r>
          </a:p>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f,K,C</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LinearKCAll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a:t>
            </a:r>
            <a:r>
              <a:rPr lang="en-US" b="1" dirty="0" err="1">
                <a:solidFill>
                  <a:srgbClr val="C00000"/>
                </a:solidFill>
                <a:ea typeface="ＭＳ Ｐゴシック" pitchFamily="-111" charset="-128"/>
                <a:cs typeface="ＭＳ Ｐゴシック" pitchFamily="-111" charset="-128"/>
              </a:rPr>
              <a:t>f,x,K</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x+C</a:t>
            </a:r>
            <a:r>
              <a:rPr lang="en-US" b="1" dirty="0">
                <a:solidFill>
                  <a:srgbClr val="C00000"/>
                </a:solidFill>
                <a:ea typeface="ＭＳ Ｐゴシック" pitchFamily="-111" charset="-128"/>
                <a:cs typeface="ＭＳ Ｐゴシック" pitchFamily="-111" charset="-128"/>
              </a:rPr>
              <a:t>) ]			Co-RE</a:t>
            </a:r>
          </a:p>
          <a:p>
            <a:endParaRPr lang="en-US" b="1" dirty="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None of the above can be shown undecidable using Rice’s Theorem</a:t>
            </a:r>
          </a:p>
          <a:p>
            <a:r>
              <a:rPr lang="en-US" b="1" dirty="0">
                <a:solidFill>
                  <a:srgbClr val="C00000"/>
                </a:solidFill>
                <a:ea typeface="ＭＳ Ｐゴシック" pitchFamily="-111" charset="-128"/>
                <a:cs typeface="ＭＳ Ｐゴシック" pitchFamily="-111" charset="-128"/>
              </a:rPr>
              <a:t>In fact, reduction from known </a:t>
            </a:r>
            <a:r>
              <a:rPr lang="en-US" b="1" dirty="0" err="1">
                <a:solidFill>
                  <a:srgbClr val="C00000"/>
                </a:solidFill>
                <a:ea typeface="ＭＳ Ｐゴシック" pitchFamily="-111" charset="-128"/>
                <a:cs typeface="ＭＳ Ｐゴシック" pitchFamily="-111" charset="-128"/>
              </a:rPr>
              <a:t>undecidables</a:t>
            </a:r>
            <a:r>
              <a:rPr lang="en-US" b="1" dirty="0">
                <a:solidFill>
                  <a:srgbClr val="C00000"/>
                </a:solidFill>
                <a:ea typeface="ＭＳ Ｐゴシック" pitchFamily="-111" charset="-128"/>
                <a:cs typeface="ＭＳ Ｐゴシック" pitchFamily="-111" charset="-128"/>
              </a:rPr>
              <a:t> is also a problem.</a:t>
            </a:r>
          </a:p>
        </p:txBody>
      </p:sp>
    </p:spTree>
    <p:extLst>
      <p:ext uri="{BB962C8B-B14F-4D97-AF65-F5344CB8AC3E}">
        <p14:creationId xmlns:p14="http://schemas.microsoft.com/office/powerpoint/2010/main" val="1885402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Title 1"/>
          <p:cNvSpPr>
            <a:spLocks noGrp="1"/>
          </p:cNvSpPr>
          <p:nvPr>
            <p:ph type="title"/>
          </p:nvPr>
        </p:nvSpPr>
        <p:spPr/>
        <p:txBody>
          <a:bodyPr/>
          <a:lstStyle/>
          <a:p>
            <a:r>
              <a:rPr lang="en-US">
                <a:latin typeface="Arial" charset="0"/>
                <a:ea typeface="MS PGothic" charset="0"/>
              </a:rPr>
              <a:t>Final Exam Topics 2</a:t>
            </a:r>
          </a:p>
        </p:txBody>
      </p:sp>
      <p:sp>
        <p:nvSpPr>
          <p:cNvPr id="284675" name="Content Placeholder 2"/>
          <p:cNvSpPr>
            <a:spLocks noGrp="1"/>
          </p:cNvSpPr>
          <p:nvPr>
            <p:ph idx="1"/>
          </p:nvPr>
        </p:nvSpPr>
        <p:spPr/>
        <p:txBody>
          <a:bodyPr/>
          <a:lstStyle/>
          <a:p>
            <a:r>
              <a:rPr lang="en-US" sz="1600" dirty="0">
                <a:latin typeface="Arial" charset="0"/>
                <a:ea typeface="MS PGothic" charset="0"/>
              </a:rPr>
              <a:t>Context free languages</a:t>
            </a:r>
          </a:p>
          <a:p>
            <a:pPr lvl="1"/>
            <a:r>
              <a:rPr lang="en-US" sz="1400" dirty="0">
                <a:latin typeface="Arial" charset="0"/>
                <a:ea typeface="MS PGothic" charset="0"/>
              </a:rPr>
              <a:t>Writing a simple CFG</a:t>
            </a:r>
          </a:p>
          <a:p>
            <a:pPr lvl="1"/>
            <a:r>
              <a:rPr lang="en-US" sz="1400" dirty="0">
                <a:latin typeface="Arial" charset="0"/>
                <a:ea typeface="MS PGothic" charset="0"/>
              </a:rPr>
              <a:t>Decision Problems</a:t>
            </a:r>
          </a:p>
          <a:p>
            <a:pPr lvl="2"/>
            <a:r>
              <a:rPr lang="en-US" sz="1400" dirty="0">
                <a:latin typeface="Arial" charset="0"/>
                <a:ea typeface="MS PGothic" charset="0"/>
              </a:rPr>
              <a:t>Membership</a:t>
            </a:r>
          </a:p>
          <a:p>
            <a:pPr lvl="2"/>
            <a:r>
              <a:rPr lang="en-US" sz="1400" dirty="0">
                <a:latin typeface="Arial" charset="0"/>
                <a:ea typeface="MS PGothic" charset="0"/>
              </a:rPr>
              <a:t>Emptiness</a:t>
            </a:r>
          </a:p>
          <a:p>
            <a:pPr lvl="2"/>
            <a:r>
              <a:rPr lang="en-US" sz="1400" dirty="0">
                <a:latin typeface="Arial" charset="0"/>
                <a:ea typeface="MS PGothic" charset="0"/>
              </a:rPr>
              <a:t>Finiteness</a:t>
            </a:r>
          </a:p>
          <a:p>
            <a:pPr lvl="2"/>
            <a:r>
              <a:rPr lang="en-US" sz="1400" dirty="0" err="1">
                <a:latin typeface="Arial" charset="0"/>
                <a:ea typeface="MS PGothic" charset="0"/>
              </a:rPr>
              <a:t>Σ</a:t>
            </a:r>
            <a:r>
              <a:rPr lang="en-US" sz="1400" dirty="0">
                <a:latin typeface="Arial" charset="0"/>
                <a:ea typeface="MS PGothic" charset="0"/>
              </a:rPr>
              <a:t>* (undecidable)</a:t>
            </a:r>
          </a:p>
          <a:p>
            <a:pPr lvl="2"/>
            <a:r>
              <a:rPr lang="en-US" sz="1400" dirty="0">
                <a:latin typeface="Arial" charset="0"/>
                <a:ea typeface="MS PGothic" charset="0"/>
              </a:rPr>
              <a:t>Equality (undecidable)</a:t>
            </a:r>
          </a:p>
          <a:p>
            <a:pPr lvl="2"/>
            <a:r>
              <a:rPr lang="en-US" sz="1400" dirty="0">
                <a:latin typeface="Arial" charset="0"/>
                <a:ea typeface="MS PGothic" charset="0"/>
              </a:rPr>
              <a:t>Containment (undecidable)</a:t>
            </a:r>
          </a:p>
          <a:p>
            <a:pPr lvl="1"/>
            <a:r>
              <a:rPr lang="en-US" sz="1400" dirty="0">
                <a:latin typeface="Arial" charset="0"/>
                <a:ea typeface="MS PGothic" charset="0"/>
              </a:rPr>
              <a:t>Closure</a:t>
            </a:r>
          </a:p>
          <a:p>
            <a:pPr lvl="2"/>
            <a:r>
              <a:rPr lang="en-US" sz="1400" dirty="0">
                <a:latin typeface="Arial" charset="0"/>
                <a:ea typeface="MS PGothic" charset="0"/>
              </a:rPr>
              <a:t>Union/Concatenation/Star</a:t>
            </a:r>
          </a:p>
          <a:p>
            <a:pPr lvl="2"/>
            <a:r>
              <a:rPr lang="en-US" sz="1400" dirty="0">
                <a:latin typeface="Arial" charset="0"/>
                <a:ea typeface="MS PGothic" charset="0"/>
              </a:rPr>
              <a:t>Intersection with Regular</a:t>
            </a:r>
          </a:p>
          <a:p>
            <a:pPr lvl="2"/>
            <a:r>
              <a:rPr lang="en-US" sz="1400" dirty="0">
                <a:latin typeface="Arial" charset="0"/>
                <a:ea typeface="MS PGothic" charset="0"/>
              </a:rPr>
              <a:t>Substitution/Quotient with Regular, Prefix, Infix, Suffix</a:t>
            </a:r>
          </a:p>
          <a:p>
            <a:pPr lvl="1"/>
            <a:r>
              <a:rPr lang="en-US" sz="1400" dirty="0">
                <a:latin typeface="Arial" charset="0"/>
                <a:ea typeface="MS PGothic" charset="0"/>
              </a:rPr>
              <a:t>Non-closure</a:t>
            </a:r>
          </a:p>
          <a:p>
            <a:pPr lvl="2"/>
            <a:r>
              <a:rPr lang="en-US" sz="1400" dirty="0">
                <a:latin typeface="Arial" charset="0"/>
                <a:ea typeface="MS PGothic" charset="0"/>
              </a:rPr>
              <a:t>intersection, complement, quotient, Max/Min</a:t>
            </a:r>
          </a:p>
          <a:p>
            <a:pPr lvl="1"/>
            <a:r>
              <a:rPr lang="en-US" sz="1400" dirty="0">
                <a:latin typeface="Arial" charset="0"/>
                <a:ea typeface="MS PGothic" charset="0"/>
              </a:rPr>
              <a:t>Pumping Lemma for CFLs</a:t>
            </a:r>
          </a:p>
        </p:txBody>
      </p:sp>
      <p:sp>
        <p:nvSpPr>
          <p:cNvPr id="2846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9A1A91E-A3D4-164B-B4B9-D0688AD9DECA}" type="datetime1">
              <a:rPr lang="en-US" smtClean="0"/>
              <a:t>11/27/18</a:t>
            </a:fld>
            <a:endParaRPr lang="en-US"/>
          </a:p>
        </p:txBody>
      </p:sp>
      <p:sp>
        <p:nvSpPr>
          <p:cNvPr id="284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4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F7942D-35E7-FE48-88FF-5E4F8394EB33}" type="slidenum">
              <a:rPr lang="en-US"/>
              <a:pPr/>
              <a:t>3</a:t>
            </a:fld>
            <a:endParaRPr lang="en-US"/>
          </a:p>
        </p:txBody>
      </p:sp>
    </p:spTree>
    <p:extLst>
      <p:ext uri="{BB962C8B-B14F-4D97-AF65-F5344CB8AC3E}">
        <p14:creationId xmlns:p14="http://schemas.microsoft.com/office/powerpoint/2010/main" val="21258823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Reductions and Rice Example</a:t>
            </a:r>
          </a:p>
        </p:txBody>
      </p:sp>
      <p:sp>
        <p:nvSpPr>
          <p:cNvPr id="3" name="Content Placeholder 2"/>
          <p:cNvSpPr>
            <a:spLocks noGrp="1"/>
          </p:cNvSpPr>
          <p:nvPr>
            <p:ph idx="1"/>
          </p:nvPr>
        </p:nvSpPr>
        <p:spPr/>
        <p:txBody>
          <a:bodyPr>
            <a:normAutofit fontScale="85000" lnSpcReduction="20000"/>
          </a:bodyPr>
          <a:lstStyle/>
          <a:p>
            <a:r>
              <a:rPr lang="en-US" b="1" dirty="0" err="1">
                <a:solidFill>
                  <a:srgbClr val="C00000"/>
                </a:solidFill>
                <a:ea typeface="ＭＳ Ｐゴシック" pitchFamily="-111" charset="-128"/>
                <a:cs typeface="ＭＳ Ｐゴシック" pitchFamily="-111" charset="-128"/>
              </a:rPr>
              <a:t>NotEmpty</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Halt</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∀y g</a:t>
            </a:r>
            <a:r>
              <a:rPr lang="en-US" b="1" baseline="-25000" dirty="0">
                <a:solidFill>
                  <a:srgbClr val="C00000"/>
                </a:solidFill>
              </a:rPr>
              <a:t>f</a:t>
            </a:r>
            <a:r>
              <a:rPr lang="en-US" b="1" dirty="0">
                <a:solidFill>
                  <a:srgbClr val="C00000"/>
                </a:solidFill>
              </a:rPr>
              <a:t>(y) = ∃&lt;</a:t>
            </a:r>
            <a:r>
              <a:rPr lang="en-US" b="1" dirty="0" err="1">
                <a:solidFill>
                  <a:srgbClr val="C00000"/>
                </a:solidFill>
              </a:rPr>
              <a:t>x,t</a:t>
            </a:r>
            <a:r>
              <a:rPr lang="en-US" b="1" dirty="0">
                <a:solidFill>
                  <a:srgbClr val="C00000"/>
                </a:solidFill>
              </a:rPr>
              <a:t>&gt; STP(</a:t>
            </a:r>
            <a:r>
              <a:rPr lang="en-US" b="1" dirty="0" err="1">
                <a:solidFill>
                  <a:srgbClr val="C00000"/>
                </a:solidFill>
              </a:rPr>
              <a:t>f,x,t</a:t>
            </a:r>
            <a:r>
              <a:rPr lang="en-US" b="1" dirty="0">
                <a:solidFill>
                  <a:srgbClr val="C00000"/>
                </a:solidFill>
              </a:rPr>
              <a:t>)</a:t>
            </a:r>
            <a:br>
              <a:rPr lang="en-US" b="1" dirty="0">
                <a:solidFill>
                  <a:srgbClr val="C00000"/>
                </a:solidFill>
              </a:rPr>
            </a:br>
            <a:r>
              <a:rPr lang="en-US" b="1" dirty="0">
                <a:solidFill>
                  <a:srgbClr val="C00000"/>
                </a:solidFill>
              </a:rPr>
              <a:t>f ∈ </a:t>
            </a:r>
            <a:r>
              <a:rPr lang="en-US" b="1" dirty="0" err="1">
                <a:solidFill>
                  <a:srgbClr val="C00000"/>
                </a:solidFill>
              </a:rPr>
              <a:t>ENotmpty</a:t>
            </a:r>
            <a:r>
              <a:rPr lang="en-US" b="1" dirty="0">
                <a:solidFill>
                  <a:srgbClr val="C00000"/>
                </a:solidFill>
              </a:rPr>
              <a:t> ⇔ &lt;g</a:t>
            </a:r>
            <a:r>
              <a:rPr lang="en-US" b="1" baseline="-25000" dirty="0">
                <a:solidFill>
                  <a:srgbClr val="C00000"/>
                </a:solidFill>
              </a:rPr>
              <a:t>f</a:t>
            </a:r>
            <a:r>
              <a:rPr lang="en-US" b="1" dirty="0">
                <a:solidFill>
                  <a:srgbClr val="C00000"/>
                </a:solidFill>
              </a:rPr>
              <a:t>,0&gt; ∈ Halt</a:t>
            </a:r>
          </a:p>
          <a:p>
            <a:r>
              <a:rPr lang="en-US" b="1" dirty="0">
                <a:solidFill>
                  <a:srgbClr val="C00000"/>
                </a:solidFill>
                <a:ea typeface="ＭＳ Ｐゴシック" pitchFamily="-111" charset="-128"/>
                <a:cs typeface="ＭＳ Ｐゴシック" pitchFamily="-111" charset="-128"/>
              </a:rPr>
              <a:t>Halt </a:t>
            </a:r>
            <a:r>
              <a:rPr lang="en-US" b="1" dirty="0">
                <a:solidFill>
                  <a:srgbClr val="C00000"/>
                </a:solidFill>
              </a:rPr>
              <a:t>≤ </a:t>
            </a:r>
            <a:r>
              <a:rPr lang="en-US" b="1" dirty="0" err="1">
                <a:solidFill>
                  <a:srgbClr val="C00000"/>
                </a:solidFill>
              </a:rPr>
              <a:t>NotEmpty</a:t>
            </a:r>
            <a:br>
              <a:rPr lang="en-US" b="1" dirty="0">
                <a:solidFill>
                  <a:srgbClr val="C00000"/>
                </a:solidFill>
              </a:rPr>
            </a:br>
            <a:r>
              <a:rPr lang="en-US" b="1" dirty="0">
                <a:solidFill>
                  <a:srgbClr val="C00000"/>
                </a:solidFill>
              </a:rPr>
              <a:t>Let </a:t>
            </a:r>
            <a:r>
              <a:rPr lang="en-US" b="1" dirty="0" err="1">
                <a:solidFill>
                  <a:srgbClr val="C00000"/>
                </a:solidFill>
              </a:rPr>
              <a:t>f,x</a:t>
            </a:r>
            <a:r>
              <a:rPr lang="en-US" b="1" dirty="0">
                <a:solidFill>
                  <a:srgbClr val="C00000"/>
                </a:solidFill>
              </a:rPr>
              <a:t> be an arbitrary index and input value</a:t>
            </a:r>
            <a:br>
              <a:rPr lang="en-US" b="1" dirty="0">
                <a:solidFill>
                  <a:srgbClr val="C00000"/>
                </a:solidFill>
              </a:rPr>
            </a:br>
            <a:r>
              <a:rPr lang="en-US" b="1" dirty="0">
                <a:solidFill>
                  <a:srgbClr val="C00000"/>
                </a:solidFill>
              </a:rPr>
              <a:t>Define ∀y </a:t>
            </a:r>
            <a:r>
              <a:rPr lang="en-US" b="1" dirty="0" err="1">
                <a:solidFill>
                  <a:srgbClr val="C00000"/>
                </a:solidFill>
              </a:rPr>
              <a:t>g</a:t>
            </a:r>
            <a:r>
              <a:rPr lang="en-US" b="1" baseline="-25000" dirty="0" err="1">
                <a:solidFill>
                  <a:srgbClr val="C00000"/>
                </a:solidFill>
              </a:rPr>
              <a:t>f,x</a:t>
            </a:r>
            <a:r>
              <a:rPr lang="en-US" b="1" dirty="0">
                <a:solidFill>
                  <a:srgbClr val="C00000"/>
                </a:solidFill>
              </a:rPr>
              <a:t>(y) = f(x)</a:t>
            </a:r>
            <a:br>
              <a:rPr lang="en-US" b="1" dirty="0">
                <a:solidFill>
                  <a:srgbClr val="C00000"/>
                </a:solidFill>
              </a:rPr>
            </a:br>
            <a:r>
              <a:rPr lang="en-US" b="1" dirty="0">
                <a:solidFill>
                  <a:srgbClr val="C00000"/>
                </a:solidFill>
              </a:rPr>
              <a:t>&lt;</a:t>
            </a:r>
            <a:r>
              <a:rPr lang="en-US" b="1" dirty="0" err="1">
                <a:solidFill>
                  <a:srgbClr val="C00000"/>
                </a:solidFill>
              </a:rPr>
              <a:t>f,x</a:t>
            </a:r>
            <a:r>
              <a:rPr lang="en-US" b="1" dirty="0">
                <a:solidFill>
                  <a:srgbClr val="C00000"/>
                </a:solidFill>
              </a:rPr>
              <a:t>&gt; ∈ Halt⇔ </a:t>
            </a:r>
            <a:r>
              <a:rPr lang="en-US" b="1" dirty="0" err="1">
                <a:solidFill>
                  <a:srgbClr val="C00000"/>
                </a:solidFill>
              </a:rPr>
              <a:t>g</a:t>
            </a:r>
            <a:r>
              <a:rPr lang="en-US" b="1" baseline="-25000" dirty="0" err="1">
                <a:solidFill>
                  <a:srgbClr val="C00000"/>
                </a:solidFill>
              </a:rPr>
              <a:t>f,x</a:t>
            </a:r>
            <a:r>
              <a:rPr lang="en-US" b="1" dirty="0">
                <a:solidFill>
                  <a:srgbClr val="C00000"/>
                </a:solidFill>
              </a:rPr>
              <a:t> ∈ Empty</a:t>
            </a:r>
          </a:p>
          <a:p>
            <a:r>
              <a:rPr lang="en-US" b="1" dirty="0">
                <a:solidFill>
                  <a:srgbClr val="C00000"/>
                </a:solidFill>
              </a:rPr>
              <a:t>Note: </a:t>
            </a:r>
            <a:r>
              <a:rPr lang="en-US" b="1" dirty="0" err="1">
                <a:solidFill>
                  <a:srgbClr val="C00000"/>
                </a:solidFill>
              </a:rPr>
              <a:t>NotEmpty</a:t>
            </a:r>
            <a:r>
              <a:rPr lang="en-US" b="1" dirty="0">
                <a:solidFill>
                  <a:srgbClr val="C00000"/>
                </a:solidFill>
              </a:rPr>
              <a:t> is RE-Complete</a:t>
            </a:r>
          </a:p>
          <a:p>
            <a:r>
              <a:rPr lang="en-US" b="1" dirty="0">
                <a:solidFill>
                  <a:srgbClr val="C00000"/>
                </a:solidFill>
              </a:rPr>
              <a:t>Rice: </a:t>
            </a:r>
            <a:r>
              <a:rPr lang="en-US" b="1" dirty="0" err="1">
                <a:solidFill>
                  <a:srgbClr val="C00000"/>
                </a:solidFill>
              </a:rPr>
              <a:t>NotEmpty</a:t>
            </a:r>
            <a:r>
              <a:rPr lang="en-US" b="1" dirty="0">
                <a:solidFill>
                  <a:srgbClr val="C00000"/>
                </a:solidFill>
              </a:rPr>
              <a:t> is non-trivial  </a:t>
            </a:r>
            <a:r>
              <a:rPr lang="en-US" b="1" dirty="0" err="1">
                <a:solidFill>
                  <a:srgbClr val="C00000"/>
                </a:solidFill>
              </a:rPr>
              <a:t>Zero∈NotEmpty</a:t>
            </a:r>
            <a:r>
              <a:rPr lang="en-US" b="1" dirty="0">
                <a:solidFill>
                  <a:srgbClr val="C00000"/>
                </a:solidFill>
              </a:rPr>
              <a:t>; ↑∉</a:t>
            </a:r>
            <a:r>
              <a:rPr lang="en-US" b="1" dirty="0" err="1">
                <a:solidFill>
                  <a:srgbClr val="C00000"/>
                </a:solidFill>
              </a:rPr>
              <a:t>NotEmpty</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Dom(f)=Dom(g)</a:t>
            </a:r>
            <a:br>
              <a:rPr lang="en-US" b="1" dirty="0">
                <a:solidFill>
                  <a:srgbClr val="C00000"/>
                </a:solidFill>
              </a:rPr>
            </a:br>
            <a:r>
              <a:rPr lang="en-US" b="1" dirty="0">
                <a:solidFill>
                  <a:srgbClr val="C00000"/>
                </a:solidFill>
              </a:rPr>
              <a:t>f ∈</a:t>
            </a:r>
            <a:r>
              <a:rPr lang="en-US" b="1" dirty="0" err="1">
                <a:solidFill>
                  <a:srgbClr val="C00000"/>
                </a:solidFill>
              </a:rPr>
              <a:t>NotEmpty</a:t>
            </a:r>
            <a:r>
              <a:rPr lang="en-US" b="1" dirty="0">
                <a:solidFill>
                  <a:srgbClr val="C00000"/>
                </a:solidFill>
              </a:rPr>
              <a:t> ⇔ 	Dom(f) ≠ ∅ 			By Definition</a:t>
            </a:r>
            <a:br>
              <a:rPr lang="en-US" b="1" dirty="0">
                <a:solidFill>
                  <a:srgbClr val="C00000"/>
                </a:solidFill>
              </a:rPr>
            </a:br>
            <a:r>
              <a:rPr lang="en-US" b="1" dirty="0">
                <a:solidFill>
                  <a:srgbClr val="C00000"/>
                </a:solidFill>
              </a:rPr>
              <a:t>		   ⇔ 	Dom(g) ≠ ∅ 			Dom(g)=Dom(f)</a:t>
            </a:r>
            <a:br>
              <a:rPr lang="en-US" b="1" dirty="0">
                <a:solidFill>
                  <a:srgbClr val="C00000"/>
                </a:solidFill>
              </a:rPr>
            </a:br>
            <a:r>
              <a:rPr lang="en-US" b="1" dirty="0">
                <a:solidFill>
                  <a:srgbClr val="C00000"/>
                </a:solidFill>
              </a:rPr>
              <a:t>⇔ g ∈</a:t>
            </a:r>
            <a:r>
              <a:rPr lang="en-US" b="1" dirty="0" err="1">
                <a:solidFill>
                  <a:srgbClr val="C00000"/>
                </a:solidFill>
              </a:rPr>
              <a:t>NotEmpty</a:t>
            </a:r>
            <a:r>
              <a:rPr lang="en-US" b="1" dirty="0">
                <a:solidFill>
                  <a:srgbClr val="C00000"/>
                </a:solidFill>
              </a:rPr>
              <a:t> </a:t>
            </a:r>
            <a:br>
              <a:rPr lang="en-US" b="1" dirty="0">
                <a:solidFill>
                  <a:srgbClr val="C00000"/>
                </a:solidFill>
              </a:rPr>
            </a:br>
            <a:r>
              <a:rPr lang="en-US" b="1" dirty="0">
                <a:solidFill>
                  <a:srgbClr val="C00000"/>
                </a:solidFill>
              </a:rPr>
              <a:t>Thus, Rice’s Theorem states that </a:t>
            </a:r>
            <a:r>
              <a:rPr lang="en-US" b="1" dirty="0" err="1">
                <a:solidFill>
                  <a:srgbClr val="C00000"/>
                </a:solidFill>
              </a:rPr>
              <a:t>NotEmpty</a:t>
            </a:r>
            <a:r>
              <a:rPr lang="en-US" b="1" dirty="0">
                <a:solidFill>
                  <a:srgbClr val="C00000"/>
                </a:solidFill>
              </a:rPr>
              <a:t> is undecidable.</a:t>
            </a:r>
          </a:p>
          <a:p>
            <a:endParaRPr lang="en-US" b="1" dirty="0">
              <a:solidFill>
                <a:srgbClr val="C00000"/>
              </a:solidFill>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775090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Reductions and Rice Example</a:t>
            </a:r>
          </a:p>
        </p:txBody>
      </p:sp>
      <p:sp>
        <p:nvSpPr>
          <p:cNvPr id="3" name="Content Placeholder 2"/>
          <p:cNvSpPr>
            <a:spLocks noGrp="1"/>
          </p:cNvSpPr>
          <p:nvPr>
            <p:ph idx="1"/>
          </p:nvPr>
        </p:nvSpPr>
        <p:spPr/>
        <p:txBody>
          <a:bodyPr>
            <a:normAutofit fontScale="85000" lnSpcReduction="20000"/>
          </a:bodyPr>
          <a:lstStyle/>
          <a:p>
            <a:r>
              <a:rPr lang="en-US" b="1" dirty="0">
                <a:solidFill>
                  <a:srgbClr val="C00000"/>
                </a:solidFill>
                <a:ea typeface="ＭＳ Ｐゴシック" pitchFamily="-111" charset="-128"/>
                <a:cs typeface="ＭＳ Ｐゴシック" pitchFamily="-111" charset="-128"/>
              </a:rPr>
              <a:t>Identity </a:t>
            </a:r>
            <a:r>
              <a:rPr lang="en-US" b="1" dirty="0">
                <a:solidFill>
                  <a:srgbClr val="C00000"/>
                </a:solidFill>
              </a:rPr>
              <a:t>≤ Total</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a:t>
            </a:r>
            <a:r>
              <a:rPr lang="en-US" b="1" dirty="0" err="1">
                <a:solidFill>
                  <a:srgbClr val="C00000"/>
                </a:solidFill>
              </a:rPr>
              <a:t>μy</a:t>
            </a:r>
            <a:r>
              <a:rPr lang="en-US" b="1" dirty="0">
                <a:solidFill>
                  <a:srgbClr val="C00000"/>
                </a:solidFill>
              </a:rPr>
              <a:t> [ f(x) = x ]</a:t>
            </a:r>
            <a:br>
              <a:rPr lang="en-US" b="1" dirty="0">
                <a:solidFill>
                  <a:srgbClr val="C00000"/>
                </a:solidFill>
              </a:rPr>
            </a:br>
            <a:r>
              <a:rPr lang="en-US" b="1" dirty="0">
                <a:solidFill>
                  <a:srgbClr val="C00000"/>
                </a:solidFill>
              </a:rPr>
              <a:t>f ∈ Identity ⇔ g</a:t>
            </a:r>
            <a:r>
              <a:rPr lang="en-US" b="1" baseline="-25000" dirty="0">
                <a:solidFill>
                  <a:srgbClr val="C00000"/>
                </a:solidFill>
              </a:rPr>
              <a:t>f</a:t>
            </a:r>
            <a:r>
              <a:rPr lang="en-US" b="1" dirty="0">
                <a:solidFill>
                  <a:srgbClr val="C00000"/>
                </a:solidFill>
              </a:rPr>
              <a:t> ∈ Total</a:t>
            </a:r>
          </a:p>
          <a:p>
            <a:r>
              <a:rPr lang="en-US" b="1" dirty="0">
                <a:solidFill>
                  <a:srgbClr val="C00000"/>
                </a:solidFill>
                <a:ea typeface="ＭＳ Ｐゴシック" pitchFamily="-111" charset="-128"/>
                <a:cs typeface="ＭＳ Ｐゴシック" pitchFamily="-111" charset="-128"/>
              </a:rPr>
              <a:t>Total </a:t>
            </a:r>
            <a:r>
              <a:rPr lang="en-US" b="1" dirty="0">
                <a:solidFill>
                  <a:srgbClr val="C00000"/>
                </a:solidFill>
              </a:rPr>
              <a:t>≤ Identity</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f(x)-f(x) + x</a:t>
            </a:r>
            <a:br>
              <a:rPr lang="en-US" b="1" dirty="0">
                <a:solidFill>
                  <a:srgbClr val="C00000"/>
                </a:solidFill>
              </a:rPr>
            </a:br>
            <a:r>
              <a:rPr lang="en-US" b="1" dirty="0">
                <a:solidFill>
                  <a:srgbClr val="C00000"/>
                </a:solidFill>
              </a:rPr>
              <a:t>f ∈ Total ⇔ </a:t>
            </a:r>
            <a:r>
              <a:rPr lang="en-US" b="1" dirty="0" err="1">
                <a:solidFill>
                  <a:srgbClr val="C00000"/>
                </a:solidFill>
              </a:rPr>
              <a:t>g</a:t>
            </a:r>
            <a:r>
              <a:rPr lang="en-US" b="1" baseline="-25000" dirty="0" err="1">
                <a:solidFill>
                  <a:srgbClr val="C00000"/>
                </a:solidFill>
              </a:rPr>
              <a:t>f,x</a:t>
            </a:r>
            <a:r>
              <a:rPr lang="en-US" b="1" dirty="0">
                <a:solidFill>
                  <a:srgbClr val="C00000"/>
                </a:solidFill>
              </a:rPr>
              <a:t> ∈ Identity</a:t>
            </a:r>
          </a:p>
          <a:p>
            <a:r>
              <a:rPr lang="en-US" b="1" dirty="0">
                <a:solidFill>
                  <a:srgbClr val="C00000"/>
                </a:solidFill>
              </a:rPr>
              <a:t>Rice: Identity is non-trivial  I(x)=</a:t>
            </a:r>
            <a:r>
              <a:rPr lang="en-US" b="1" dirty="0" err="1">
                <a:solidFill>
                  <a:srgbClr val="C00000"/>
                </a:solidFill>
              </a:rPr>
              <a:t>x∈Identity</a:t>
            </a:r>
            <a:r>
              <a:rPr lang="en-US" b="1" dirty="0">
                <a:solidFill>
                  <a:srgbClr val="C00000"/>
                </a:solidFill>
              </a:rPr>
              <a:t>; </a:t>
            </a:r>
            <a:r>
              <a:rPr lang="en-US" b="1" dirty="0" err="1">
                <a:solidFill>
                  <a:srgbClr val="C00000"/>
                </a:solidFill>
              </a:rPr>
              <a:t>Zero∉Identity</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∀x f(x) = g(x)</a:t>
            </a:r>
            <a:br>
              <a:rPr lang="en-US" b="1" dirty="0">
                <a:solidFill>
                  <a:srgbClr val="C00000"/>
                </a:solidFill>
              </a:rPr>
            </a:br>
            <a:r>
              <a:rPr lang="en-US" b="1" dirty="0">
                <a:solidFill>
                  <a:srgbClr val="C00000"/>
                </a:solidFill>
              </a:rPr>
              <a:t>f ∈Identity    ⇔ 	∀x f(x)=x		By Definition</a:t>
            </a:r>
            <a:br>
              <a:rPr lang="en-US" b="1" dirty="0">
                <a:solidFill>
                  <a:srgbClr val="C00000"/>
                </a:solidFill>
              </a:rPr>
            </a:br>
            <a:r>
              <a:rPr lang="en-US" b="1" dirty="0">
                <a:solidFill>
                  <a:srgbClr val="C00000"/>
                </a:solidFill>
              </a:rPr>
              <a:t>		  ⇔ 	∀x g(x)=x 		∀x g(x) = f(x)</a:t>
            </a:r>
            <a:br>
              <a:rPr lang="en-US" b="1" dirty="0">
                <a:solidFill>
                  <a:srgbClr val="C00000"/>
                </a:solidFill>
              </a:rPr>
            </a:br>
            <a:r>
              <a:rPr lang="en-US" b="1" dirty="0">
                <a:solidFill>
                  <a:srgbClr val="C00000"/>
                </a:solidFill>
              </a:rPr>
              <a:t> ⇔ g ∈Identity</a:t>
            </a:r>
            <a:br>
              <a:rPr lang="en-US" b="1" dirty="0">
                <a:solidFill>
                  <a:srgbClr val="C00000"/>
                </a:solidFill>
              </a:rPr>
            </a:br>
            <a:r>
              <a:rPr lang="en-US" b="1" dirty="0">
                <a:solidFill>
                  <a:srgbClr val="C00000"/>
                </a:solidFill>
              </a:rPr>
              <a:t>Thus, Rice’s Theorem states that Identity is undecidable</a:t>
            </a:r>
          </a:p>
        </p:txBody>
      </p:sp>
    </p:spTree>
    <p:extLst>
      <p:ext uri="{BB962C8B-B14F-4D97-AF65-F5344CB8AC3E}">
        <p14:creationId xmlns:p14="http://schemas.microsoft.com/office/powerpoint/2010/main" val="3567199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 More Reductions and Rice Example</a:t>
            </a:r>
          </a:p>
        </p:txBody>
      </p:sp>
      <p:sp>
        <p:nvSpPr>
          <p:cNvPr id="3" name="Content Placeholder 2"/>
          <p:cNvSpPr>
            <a:spLocks noGrp="1"/>
          </p:cNvSpPr>
          <p:nvPr>
            <p:ph idx="1"/>
          </p:nvPr>
        </p:nvSpPr>
        <p:spPr/>
        <p:txBody>
          <a:bodyPr>
            <a:normAutofit fontScale="77500" lnSpcReduction="20000"/>
          </a:bodyPr>
          <a:lstStyle/>
          <a:p>
            <a:r>
              <a:rPr lang="en-US" b="1" dirty="0">
                <a:solidFill>
                  <a:srgbClr val="C00000"/>
                </a:solidFill>
                <a:ea typeface="ＭＳ Ｐゴシック" pitchFamily="-111" charset="-128"/>
                <a:cs typeface="ＭＳ Ｐゴシック" pitchFamily="-111" charset="-128"/>
              </a:rPr>
              <a:t>Stutter </a:t>
            </a:r>
            <a:r>
              <a:rPr lang="en-US" b="1" dirty="0">
                <a:solidFill>
                  <a:srgbClr val="C00000"/>
                </a:solidFill>
              </a:rPr>
              <a:t>≤ Halt</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∀y g</a:t>
            </a:r>
            <a:r>
              <a:rPr lang="en-US" b="1" baseline="-25000" dirty="0">
                <a:solidFill>
                  <a:srgbClr val="C00000"/>
                </a:solidFill>
              </a:rPr>
              <a:t>f</a:t>
            </a:r>
            <a:r>
              <a:rPr lang="en-US" b="1" dirty="0">
                <a:solidFill>
                  <a:srgbClr val="C00000"/>
                </a:solidFill>
              </a:rPr>
              <a:t>(y) =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x,y,t</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a:t>
            </a:r>
            <a:br>
              <a:rPr lang="en-US" b="1" dirty="0">
                <a:solidFill>
                  <a:srgbClr val="C00000"/>
                </a:solidFill>
                <a:ea typeface="ＭＳ Ｐゴシック" pitchFamily="-111" charset="-128"/>
                <a:cs typeface="ＭＳ Ｐゴシック" pitchFamily="-111" charset="-128"/>
              </a:rPr>
            </a:br>
            <a:r>
              <a:rPr lang="en-US" b="1" dirty="0">
                <a:solidFill>
                  <a:srgbClr val="C00000"/>
                </a:solidFill>
              </a:rPr>
              <a:t>f ∈ Stutter ⇔ &lt;g</a:t>
            </a:r>
            <a:r>
              <a:rPr lang="en-US" b="1" baseline="-25000" dirty="0">
                <a:solidFill>
                  <a:srgbClr val="C00000"/>
                </a:solidFill>
              </a:rPr>
              <a:t>f</a:t>
            </a:r>
            <a:r>
              <a:rPr lang="en-US" b="1" dirty="0">
                <a:solidFill>
                  <a:srgbClr val="C00000"/>
                </a:solidFill>
              </a:rPr>
              <a:t>,0&gt; ∈ Halt</a:t>
            </a:r>
          </a:p>
          <a:p>
            <a:r>
              <a:rPr lang="en-US" b="1" dirty="0">
                <a:solidFill>
                  <a:srgbClr val="C00000"/>
                </a:solidFill>
                <a:ea typeface="ＭＳ Ｐゴシック" pitchFamily="-111" charset="-128"/>
                <a:cs typeface="ＭＳ Ｐゴシック" pitchFamily="-111" charset="-128"/>
              </a:rPr>
              <a:t>Halt </a:t>
            </a:r>
            <a:r>
              <a:rPr lang="en-US" b="1" dirty="0">
                <a:solidFill>
                  <a:srgbClr val="C00000"/>
                </a:solidFill>
              </a:rPr>
              <a:t>≤ Stutter</a:t>
            </a:r>
            <a:br>
              <a:rPr lang="en-US" b="1" dirty="0">
                <a:solidFill>
                  <a:srgbClr val="C00000"/>
                </a:solidFill>
              </a:rPr>
            </a:br>
            <a:r>
              <a:rPr lang="en-US" b="1" dirty="0">
                <a:solidFill>
                  <a:srgbClr val="C00000"/>
                </a:solidFill>
              </a:rPr>
              <a:t>Let </a:t>
            </a:r>
            <a:r>
              <a:rPr lang="en-US" b="1" dirty="0" err="1">
                <a:solidFill>
                  <a:srgbClr val="C00000"/>
                </a:solidFill>
              </a:rPr>
              <a:t>f,x</a:t>
            </a:r>
            <a:r>
              <a:rPr lang="en-US" b="1" dirty="0">
                <a:solidFill>
                  <a:srgbClr val="C00000"/>
                </a:solidFill>
              </a:rPr>
              <a:t> be an arbitrary index and input value</a:t>
            </a:r>
            <a:br>
              <a:rPr lang="en-US" b="1" dirty="0">
                <a:solidFill>
                  <a:srgbClr val="C00000"/>
                </a:solidFill>
              </a:rPr>
            </a:br>
            <a:r>
              <a:rPr lang="en-US" b="1" dirty="0">
                <a:solidFill>
                  <a:srgbClr val="C00000"/>
                </a:solidFill>
              </a:rPr>
              <a:t>Define ∀y </a:t>
            </a:r>
            <a:r>
              <a:rPr lang="en-US" b="1" dirty="0" err="1">
                <a:solidFill>
                  <a:srgbClr val="C00000"/>
                </a:solidFill>
              </a:rPr>
              <a:t>g</a:t>
            </a:r>
            <a:r>
              <a:rPr lang="en-US" b="1" baseline="-25000" dirty="0" err="1">
                <a:solidFill>
                  <a:srgbClr val="C00000"/>
                </a:solidFill>
              </a:rPr>
              <a:t>f,x</a:t>
            </a:r>
            <a:r>
              <a:rPr lang="en-US" b="1" dirty="0">
                <a:solidFill>
                  <a:srgbClr val="C00000"/>
                </a:solidFill>
              </a:rPr>
              <a:t>(y) = f(x)</a:t>
            </a:r>
            <a:br>
              <a:rPr lang="en-US" b="1" dirty="0">
                <a:solidFill>
                  <a:srgbClr val="C00000"/>
                </a:solidFill>
              </a:rPr>
            </a:br>
            <a:r>
              <a:rPr lang="en-US" b="1" dirty="0">
                <a:solidFill>
                  <a:srgbClr val="C00000"/>
                </a:solidFill>
              </a:rPr>
              <a:t>&lt;</a:t>
            </a:r>
            <a:r>
              <a:rPr lang="en-US" b="1" dirty="0" err="1">
                <a:solidFill>
                  <a:srgbClr val="C00000"/>
                </a:solidFill>
              </a:rPr>
              <a:t>f,x</a:t>
            </a:r>
            <a:r>
              <a:rPr lang="en-US" b="1" dirty="0">
                <a:solidFill>
                  <a:srgbClr val="C00000"/>
                </a:solidFill>
              </a:rPr>
              <a:t>&gt; ∈ Halt⇔ </a:t>
            </a:r>
            <a:r>
              <a:rPr lang="en-US" b="1" dirty="0" err="1">
                <a:solidFill>
                  <a:srgbClr val="C00000"/>
                </a:solidFill>
              </a:rPr>
              <a:t>g</a:t>
            </a:r>
            <a:r>
              <a:rPr lang="en-US" b="1" baseline="-25000" dirty="0" err="1">
                <a:solidFill>
                  <a:srgbClr val="C00000"/>
                </a:solidFill>
              </a:rPr>
              <a:t>f,x</a:t>
            </a:r>
            <a:r>
              <a:rPr lang="en-US" b="1" dirty="0">
                <a:solidFill>
                  <a:srgbClr val="C00000"/>
                </a:solidFill>
              </a:rPr>
              <a:t> ∈ Stutter</a:t>
            </a:r>
          </a:p>
          <a:p>
            <a:r>
              <a:rPr lang="en-US" b="1" dirty="0">
                <a:solidFill>
                  <a:srgbClr val="C00000"/>
                </a:solidFill>
              </a:rPr>
              <a:t>Note: Stutter is RE-Complete</a:t>
            </a:r>
          </a:p>
          <a:p>
            <a:r>
              <a:rPr lang="en-US" b="1" dirty="0">
                <a:solidFill>
                  <a:srgbClr val="C00000"/>
                </a:solidFill>
              </a:rPr>
              <a:t>Rice: Stutter is non-trivial  </a:t>
            </a:r>
            <a:r>
              <a:rPr lang="en-US" b="1" dirty="0" err="1">
                <a:solidFill>
                  <a:srgbClr val="C00000"/>
                </a:solidFill>
              </a:rPr>
              <a:t>Zero∈Stutter</a:t>
            </a:r>
            <a:r>
              <a:rPr lang="en-US" b="1" dirty="0">
                <a:solidFill>
                  <a:srgbClr val="C00000"/>
                </a:solidFill>
              </a:rPr>
              <a:t>; I(x)=x ∉ Stutter</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∀x f(x) = g(x)</a:t>
            </a:r>
            <a:br>
              <a:rPr lang="en-US" b="1" dirty="0">
                <a:solidFill>
                  <a:srgbClr val="C00000"/>
                </a:solidFill>
              </a:rPr>
            </a:br>
            <a:r>
              <a:rPr lang="en-US" b="1" dirty="0">
                <a:solidFill>
                  <a:srgbClr val="C00000"/>
                </a:solidFill>
              </a:rPr>
              <a:t>f ∈Stutter      ⇔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f(x)=f(y) ] 		By Definition</a:t>
            </a:r>
            <a:br>
              <a:rPr lang="en-US" b="1" dirty="0">
                <a:solidFill>
                  <a:srgbClr val="C00000"/>
                </a:solidFill>
              </a:rPr>
            </a:b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g(x)=g(y) ] 		</a:t>
            </a:r>
            <a:r>
              <a:rPr lang="en-US" b="1" dirty="0">
                <a:solidFill>
                  <a:srgbClr val="C00000"/>
                </a:solidFill>
              </a:rPr>
              <a:t>∀x g(x) = f(x)</a:t>
            </a:r>
            <a:br>
              <a:rPr lang="en-US" b="1" dirty="0">
                <a:solidFill>
                  <a:srgbClr val="C00000"/>
                </a:solidFill>
                <a:ea typeface="ＭＳ Ｐゴシック" pitchFamily="-111" charset="-128"/>
                <a:cs typeface="ＭＳ Ｐゴシック" pitchFamily="-111" charset="-128"/>
              </a:rPr>
            </a:br>
            <a:r>
              <a:rPr lang="en-US" b="1" dirty="0">
                <a:solidFill>
                  <a:srgbClr val="C00000"/>
                </a:solidFill>
              </a:rPr>
              <a:t>⇔ g ∈Stutter</a:t>
            </a:r>
            <a:br>
              <a:rPr lang="en-US" b="1" dirty="0">
                <a:solidFill>
                  <a:srgbClr val="C00000"/>
                </a:solidFill>
              </a:rPr>
            </a:br>
            <a:r>
              <a:rPr lang="en-US" b="1" dirty="0">
                <a:solidFill>
                  <a:srgbClr val="C00000"/>
                </a:solidFill>
              </a:rPr>
              <a:t>Thus, Rice’s Theorem states that Identity is undecidable</a:t>
            </a:r>
            <a:endParaRPr lang="en-US" b="1" dirty="0">
              <a:solidFill>
                <a:srgbClr val="C00000"/>
              </a:solidFill>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643020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Yet More Reductions and Rice Example</a:t>
            </a:r>
          </a:p>
        </p:txBody>
      </p:sp>
      <p:sp>
        <p:nvSpPr>
          <p:cNvPr id="3" name="Content Placeholder 2"/>
          <p:cNvSpPr>
            <a:spLocks noGrp="1"/>
          </p:cNvSpPr>
          <p:nvPr>
            <p:ph idx="1"/>
          </p:nvPr>
        </p:nvSpPr>
        <p:spPr/>
        <p:txBody>
          <a:bodyPr>
            <a:normAutofit fontScale="85000" lnSpcReduction="20000"/>
          </a:bodyPr>
          <a:lstStyle/>
          <a:p>
            <a:r>
              <a:rPr lang="en-US" b="1" dirty="0">
                <a:solidFill>
                  <a:srgbClr val="C00000"/>
                </a:solidFill>
                <a:ea typeface="ＭＳ Ｐゴシック" pitchFamily="-111" charset="-128"/>
                <a:cs typeface="ＭＳ Ｐゴシック" pitchFamily="-111" charset="-128"/>
              </a:rPr>
              <a:t>Constant </a:t>
            </a:r>
            <a:r>
              <a:rPr lang="en-US" b="1" dirty="0">
                <a:solidFill>
                  <a:srgbClr val="C00000"/>
                </a:solidFill>
              </a:rPr>
              <a:t>≤ Total			</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(0) = f(0)</a:t>
            </a:r>
            <a:br>
              <a:rPr lang="en-US" b="1" dirty="0">
                <a:solidFill>
                  <a:srgbClr val="C00000"/>
                </a:solidFill>
              </a:rPr>
            </a:br>
            <a:r>
              <a:rPr lang="en-US" b="1" dirty="0">
                <a:solidFill>
                  <a:srgbClr val="C00000"/>
                </a:solidFill>
              </a:rPr>
              <a:t> 	   g</a:t>
            </a:r>
            <a:r>
              <a:rPr lang="en-US" b="1" baseline="-25000" dirty="0">
                <a:solidFill>
                  <a:srgbClr val="C00000"/>
                </a:solidFill>
              </a:rPr>
              <a:t>f</a:t>
            </a:r>
            <a:r>
              <a:rPr lang="en-US" b="1" dirty="0">
                <a:solidFill>
                  <a:srgbClr val="C00000"/>
                </a:solidFill>
              </a:rPr>
              <a:t>(y+1) = </a:t>
            </a:r>
            <a:r>
              <a:rPr lang="en-US" b="1" dirty="0" err="1">
                <a:solidFill>
                  <a:srgbClr val="C00000"/>
                </a:solidFill>
              </a:rPr>
              <a:t>μy</a:t>
            </a:r>
            <a:r>
              <a:rPr lang="en-US" b="1" dirty="0">
                <a:solidFill>
                  <a:srgbClr val="C00000"/>
                </a:solidFill>
              </a:rPr>
              <a:t> [ f(y+1) = f(y) ]</a:t>
            </a:r>
            <a:br>
              <a:rPr lang="en-US" b="1" dirty="0">
                <a:solidFill>
                  <a:srgbClr val="C00000"/>
                </a:solidFill>
              </a:rPr>
            </a:br>
            <a:r>
              <a:rPr lang="en-US" b="1" dirty="0">
                <a:solidFill>
                  <a:srgbClr val="C00000"/>
                </a:solidFill>
              </a:rPr>
              <a:t>f ∈ Constant ⇔ g</a:t>
            </a:r>
            <a:r>
              <a:rPr lang="en-US" b="1" baseline="-25000" dirty="0">
                <a:solidFill>
                  <a:srgbClr val="C00000"/>
                </a:solidFill>
              </a:rPr>
              <a:t>f</a:t>
            </a:r>
            <a:r>
              <a:rPr lang="en-US" b="1" dirty="0">
                <a:solidFill>
                  <a:srgbClr val="C00000"/>
                </a:solidFill>
              </a:rPr>
              <a:t> ∈ Total</a:t>
            </a:r>
          </a:p>
          <a:p>
            <a:r>
              <a:rPr lang="en-US" b="1" dirty="0">
                <a:solidFill>
                  <a:srgbClr val="C00000"/>
                </a:solidFill>
                <a:ea typeface="ＭＳ Ｐゴシック" pitchFamily="-111" charset="-128"/>
                <a:cs typeface="ＭＳ Ｐゴシック" pitchFamily="-111" charset="-128"/>
              </a:rPr>
              <a:t>Total </a:t>
            </a:r>
            <a:r>
              <a:rPr lang="en-US" b="1" dirty="0">
                <a:solidFill>
                  <a:srgbClr val="C00000"/>
                </a:solidFill>
              </a:rPr>
              <a:t>≤ Identity</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f(x)-f(x)</a:t>
            </a:r>
            <a:br>
              <a:rPr lang="en-US" b="1" dirty="0">
                <a:solidFill>
                  <a:srgbClr val="C00000"/>
                </a:solidFill>
              </a:rPr>
            </a:br>
            <a:r>
              <a:rPr lang="en-US" b="1" dirty="0">
                <a:solidFill>
                  <a:srgbClr val="C00000"/>
                </a:solidFill>
              </a:rPr>
              <a:t>f ∈ Total ⇔ g</a:t>
            </a:r>
            <a:r>
              <a:rPr lang="en-US" b="1" baseline="-25000" dirty="0">
                <a:solidFill>
                  <a:srgbClr val="C00000"/>
                </a:solidFill>
              </a:rPr>
              <a:t>f</a:t>
            </a:r>
            <a:r>
              <a:rPr lang="en-US" b="1" dirty="0">
                <a:solidFill>
                  <a:srgbClr val="C00000"/>
                </a:solidFill>
              </a:rPr>
              <a:t> ∈ Constant</a:t>
            </a:r>
          </a:p>
          <a:p>
            <a:r>
              <a:rPr lang="en-US" b="1" dirty="0">
                <a:solidFill>
                  <a:srgbClr val="C00000"/>
                </a:solidFill>
              </a:rPr>
              <a:t>Rice: Constant is non-trivial </a:t>
            </a:r>
            <a:r>
              <a:rPr lang="en-US" b="1" dirty="0" err="1">
                <a:solidFill>
                  <a:srgbClr val="C00000"/>
                </a:solidFill>
              </a:rPr>
              <a:t>Zero∈Constant</a:t>
            </a:r>
            <a:r>
              <a:rPr lang="en-US" b="1" dirty="0">
                <a:solidFill>
                  <a:srgbClr val="C00000"/>
                </a:solidFill>
              </a:rPr>
              <a:t>; I(x)=x ∉ Constant</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∀x f(x) = g(x)</a:t>
            </a:r>
            <a:br>
              <a:rPr lang="en-US" b="1" dirty="0">
                <a:solidFill>
                  <a:srgbClr val="C00000"/>
                </a:solidFill>
              </a:rPr>
            </a:br>
            <a:r>
              <a:rPr lang="en-US" b="1" dirty="0">
                <a:solidFill>
                  <a:srgbClr val="C00000"/>
                </a:solidFill>
              </a:rPr>
              <a:t>f ∈Constant  ⇔ 	</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C</a:t>
            </a:r>
            <a:r>
              <a:rPr lang="en-US" b="1" dirty="0" err="1">
                <a:solidFill>
                  <a:srgbClr val="C00000"/>
                </a:solidFill>
              </a:rPr>
              <a:t>∀x</a:t>
            </a:r>
            <a:r>
              <a:rPr lang="en-US" b="1" dirty="0">
                <a:solidFill>
                  <a:srgbClr val="C00000"/>
                </a:solidFill>
              </a:rPr>
              <a:t> f(x)=C		By Definition</a:t>
            </a:r>
            <a:br>
              <a:rPr lang="en-US" b="1" dirty="0">
                <a:solidFill>
                  <a:srgbClr val="C00000"/>
                </a:solidFill>
              </a:rPr>
            </a:b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C</a:t>
            </a:r>
            <a:r>
              <a:rPr lang="en-US" b="1" dirty="0" err="1">
                <a:solidFill>
                  <a:srgbClr val="C00000"/>
                </a:solidFill>
              </a:rPr>
              <a:t>∀x</a:t>
            </a:r>
            <a:r>
              <a:rPr lang="en-US" b="1" dirty="0">
                <a:solidFill>
                  <a:srgbClr val="C00000"/>
                </a:solidFill>
              </a:rPr>
              <a:t> g(x)=C 	∀x g(x) = f(x)</a:t>
            </a:r>
            <a:br>
              <a:rPr lang="en-US" b="1" dirty="0">
                <a:solidFill>
                  <a:srgbClr val="C00000"/>
                </a:solidFill>
              </a:rPr>
            </a:br>
            <a:r>
              <a:rPr lang="en-US" b="1" dirty="0">
                <a:solidFill>
                  <a:srgbClr val="C00000"/>
                </a:solidFill>
              </a:rPr>
              <a:t> ⇔ g ∈Constant</a:t>
            </a:r>
            <a:br>
              <a:rPr lang="en-US" b="1" dirty="0">
                <a:solidFill>
                  <a:srgbClr val="C00000"/>
                </a:solidFill>
              </a:rPr>
            </a:br>
            <a:r>
              <a:rPr lang="en-US" b="1" dirty="0">
                <a:solidFill>
                  <a:srgbClr val="C00000"/>
                </a:solidFill>
              </a:rPr>
              <a:t>Thus, Rice’s Theorem states that Identity is undecidable</a:t>
            </a:r>
          </a:p>
        </p:txBody>
      </p:sp>
    </p:spTree>
    <p:extLst>
      <p:ext uri="{BB962C8B-B14F-4D97-AF65-F5344CB8AC3E}">
        <p14:creationId xmlns:p14="http://schemas.microsoft.com/office/powerpoint/2010/main" val="5564070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Reductions and Rice Example</a:t>
            </a:r>
          </a:p>
        </p:txBody>
      </p:sp>
      <p:sp>
        <p:nvSpPr>
          <p:cNvPr id="3" name="Content Placeholder 2"/>
          <p:cNvSpPr>
            <a:spLocks noGrp="1"/>
          </p:cNvSpPr>
          <p:nvPr>
            <p:ph idx="1"/>
          </p:nvPr>
        </p:nvSpPr>
        <p:spPr/>
        <p:txBody>
          <a:bodyPr>
            <a:normAutofit fontScale="85000" lnSpcReduction="20000"/>
          </a:bodyPr>
          <a:lstStyle/>
          <a:p>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Total 			</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a:t>
            </a:r>
            <a:r>
              <a:rPr lang="en-US" b="1" dirty="0">
                <a:solidFill>
                  <a:srgbClr val="C00000"/>
                </a:solidFill>
                <a:ea typeface="ＭＳ Ｐゴシック" pitchFamily="-111" charset="-128"/>
                <a:cs typeface="ＭＳ Ｐゴシック" pitchFamily="-111" charset="-128"/>
              </a:rPr>
              <a:t>∃</a:t>
            </a:r>
            <a:r>
              <a:rPr lang="en-US" b="1" dirty="0">
                <a:solidFill>
                  <a:srgbClr val="C00000"/>
                </a:solidFill>
              </a:rPr>
              <a:t>y [ f(y) = x ]</a:t>
            </a:r>
            <a:br>
              <a:rPr lang="en-US" b="1" dirty="0">
                <a:solidFill>
                  <a:srgbClr val="C00000"/>
                </a:solidFill>
              </a:rPr>
            </a:br>
            <a:r>
              <a:rPr lang="en-US" b="1" dirty="0">
                <a:solidFill>
                  <a:srgbClr val="C00000"/>
                </a:solidFill>
              </a:rPr>
              <a:t>f ∈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g</a:t>
            </a:r>
            <a:r>
              <a:rPr lang="en-US" b="1" baseline="-25000" dirty="0">
                <a:solidFill>
                  <a:srgbClr val="C00000"/>
                </a:solidFill>
              </a:rPr>
              <a:t>f</a:t>
            </a:r>
            <a:r>
              <a:rPr lang="en-US" b="1" dirty="0">
                <a:solidFill>
                  <a:srgbClr val="C00000"/>
                </a:solidFill>
              </a:rPr>
              <a:t> ∈ Total</a:t>
            </a:r>
          </a:p>
          <a:p>
            <a:r>
              <a:rPr lang="en-US" b="1" dirty="0">
                <a:solidFill>
                  <a:srgbClr val="C00000"/>
                </a:solidFill>
                <a:ea typeface="ＭＳ Ｐゴシック" pitchFamily="-111" charset="-128"/>
                <a:cs typeface="ＭＳ Ｐゴシック" pitchFamily="-111" charset="-128"/>
              </a:rPr>
              <a:t>Total </a:t>
            </a:r>
            <a:r>
              <a:rPr lang="en-US" b="1" dirty="0">
                <a:solidFill>
                  <a:srgbClr val="C00000"/>
                </a:solidFill>
              </a:rPr>
              <a:t>≤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f(x)-f(x) + x</a:t>
            </a:r>
            <a:br>
              <a:rPr lang="en-US" b="1" dirty="0">
                <a:solidFill>
                  <a:srgbClr val="C00000"/>
                </a:solidFill>
              </a:rPr>
            </a:br>
            <a:r>
              <a:rPr lang="en-US" b="1" dirty="0">
                <a:solidFill>
                  <a:srgbClr val="C00000"/>
                </a:solidFill>
              </a:rPr>
              <a:t>f ∈ Total ⇔ g</a:t>
            </a:r>
            <a:r>
              <a:rPr lang="en-US" b="1" baseline="-25000" dirty="0">
                <a:solidFill>
                  <a:srgbClr val="C00000"/>
                </a:solidFill>
              </a:rPr>
              <a:t>f</a:t>
            </a:r>
            <a:r>
              <a:rPr lang="en-US" b="1" dirty="0">
                <a:solidFill>
                  <a:srgbClr val="C00000"/>
                </a:solidFill>
              </a:rPr>
              <a:t> ∈ </a:t>
            </a:r>
            <a:r>
              <a:rPr lang="en-US" b="1" dirty="0" err="1">
                <a:solidFill>
                  <a:srgbClr val="C00000"/>
                </a:solidFill>
              </a:rPr>
              <a:t>RangeAll</a:t>
            </a:r>
            <a:endParaRPr lang="en-US" b="1" dirty="0">
              <a:solidFill>
                <a:srgbClr val="C00000"/>
              </a:solidFill>
            </a:endParaRPr>
          </a:p>
          <a:p>
            <a:r>
              <a:rPr lang="en-US" b="1" dirty="0">
                <a:solidFill>
                  <a:srgbClr val="C00000"/>
                </a:solidFill>
              </a:rPr>
              <a:t>Rice: </a:t>
            </a:r>
            <a:r>
              <a:rPr lang="en-US" b="1" dirty="0" err="1">
                <a:solidFill>
                  <a:srgbClr val="C00000"/>
                </a:solidFill>
              </a:rPr>
              <a:t>RangeAll</a:t>
            </a:r>
            <a:r>
              <a:rPr lang="en-US" b="1" dirty="0">
                <a:solidFill>
                  <a:srgbClr val="C00000"/>
                </a:solidFill>
              </a:rPr>
              <a:t> is non-trivial I(x)=x ∈ </a:t>
            </a:r>
            <a:r>
              <a:rPr lang="en-US" b="1" dirty="0" err="1">
                <a:solidFill>
                  <a:srgbClr val="C00000"/>
                </a:solidFill>
              </a:rPr>
              <a:t>RangeAll</a:t>
            </a:r>
            <a:r>
              <a:rPr lang="en-US" b="1" dirty="0">
                <a:solidFill>
                  <a:srgbClr val="C00000"/>
                </a:solidFill>
              </a:rPr>
              <a:t>; Zero ∉ </a:t>
            </a:r>
            <a:r>
              <a:rPr lang="en-US" b="1" dirty="0" err="1">
                <a:solidFill>
                  <a:srgbClr val="C00000"/>
                </a:solidFill>
              </a:rPr>
              <a:t>RangeAll</a:t>
            </a:r>
            <a:r>
              <a:rPr lang="en-US" b="1" dirty="0">
                <a:solidFill>
                  <a:srgbClr val="C00000"/>
                </a:solidFill>
              </a:rPr>
              <a:t> </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Range(f) = Range(g)</a:t>
            </a:r>
            <a:br>
              <a:rPr lang="en-US" b="1" dirty="0">
                <a:solidFill>
                  <a:srgbClr val="C00000"/>
                </a:solidFill>
              </a:rPr>
            </a:br>
            <a:r>
              <a:rPr lang="en-US" b="1" dirty="0">
                <a:solidFill>
                  <a:srgbClr val="C00000"/>
                </a:solidFill>
              </a:rPr>
              <a:t>f ∈ </a:t>
            </a:r>
            <a:r>
              <a:rPr lang="en-US" b="1" dirty="0" err="1">
                <a:solidFill>
                  <a:srgbClr val="C00000"/>
                </a:solidFill>
              </a:rPr>
              <a:t>RangeAll</a:t>
            </a: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 Range(f) = </a:t>
            </a:r>
            <a:r>
              <a:rPr lang="en-US" b="1" dirty="0" err="1">
                <a:solidFill>
                  <a:srgbClr val="C00000"/>
                </a:solidFill>
                <a:ea typeface="ＭＳ Ｐゴシック" pitchFamily="-111" charset="-128"/>
                <a:cs typeface="ＭＳ Ｐゴシック" pitchFamily="-111" charset="-128"/>
              </a:rPr>
              <a:t>ﬡ</a:t>
            </a:r>
            <a:r>
              <a:rPr lang="en-US" b="1" dirty="0">
                <a:solidFill>
                  <a:srgbClr val="C00000"/>
                </a:solidFill>
              </a:rPr>
              <a:t>		By Definition</a:t>
            </a:r>
            <a:br>
              <a:rPr lang="en-US" b="1" dirty="0">
                <a:solidFill>
                  <a:srgbClr val="C00000"/>
                </a:solidFill>
              </a:rPr>
            </a:b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 Range(f) = </a:t>
            </a:r>
            <a:r>
              <a:rPr lang="en-US" b="1" dirty="0" err="1">
                <a:solidFill>
                  <a:srgbClr val="C00000"/>
                </a:solidFill>
                <a:ea typeface="ＭＳ Ｐゴシック" pitchFamily="-111" charset="-128"/>
                <a:cs typeface="ＭＳ Ｐゴシック" pitchFamily="-111" charset="-128"/>
              </a:rPr>
              <a:t>ﬡ</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Range(g) = Range(f)</a:t>
            </a:r>
            <a:br>
              <a:rPr lang="en-US" b="1" dirty="0">
                <a:solidFill>
                  <a:srgbClr val="C00000"/>
                </a:solidFill>
              </a:rPr>
            </a:br>
            <a:r>
              <a:rPr lang="en-US" b="1" dirty="0">
                <a:solidFill>
                  <a:srgbClr val="C00000"/>
                </a:solidFill>
              </a:rPr>
              <a:t>⇔ g ∈ </a:t>
            </a:r>
            <a:r>
              <a:rPr lang="en-US" b="1" dirty="0" err="1">
                <a:solidFill>
                  <a:srgbClr val="C00000"/>
                </a:solidFill>
              </a:rPr>
              <a:t>RangeAll</a:t>
            </a:r>
            <a:br>
              <a:rPr lang="en-US" b="1" dirty="0">
                <a:solidFill>
                  <a:srgbClr val="C00000"/>
                </a:solidFill>
              </a:rPr>
            </a:br>
            <a:r>
              <a:rPr lang="en-US" b="1" dirty="0">
                <a:solidFill>
                  <a:srgbClr val="C00000"/>
                </a:solidFill>
              </a:rPr>
              <a:t>Thus, Rice’s Theorem states that Identity is undecidable</a:t>
            </a:r>
          </a:p>
        </p:txBody>
      </p:sp>
    </p:spTree>
    <p:extLst>
      <p:ext uri="{BB962C8B-B14F-4D97-AF65-F5344CB8AC3E}">
        <p14:creationId xmlns:p14="http://schemas.microsoft.com/office/powerpoint/2010/main" val="2284784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981201" y="957322"/>
            <a:ext cx="8077199" cy="4910078"/>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2590800" y="2133601"/>
            <a:ext cx="3734446" cy="235977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525146" y="2133601"/>
            <a:ext cx="3771254" cy="2359778"/>
          </a:xfrm>
          <a:prstGeom prst="ellipse">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524086" y="2998686"/>
            <a:ext cx="980428" cy="646331"/>
          </a:xfrm>
          <a:prstGeom prst="rect">
            <a:avLst/>
          </a:prstGeom>
          <a:noFill/>
        </p:spPr>
        <p:txBody>
          <a:bodyPr wrap="square" rtlCol="0">
            <a:spAutoFit/>
          </a:bodyPr>
          <a:lstStyle/>
          <a:p>
            <a:r>
              <a:rPr lang="en-US" sz="3600" dirty="0"/>
              <a:t>NP</a:t>
            </a:r>
          </a:p>
        </p:txBody>
      </p:sp>
      <p:sp>
        <p:nvSpPr>
          <p:cNvPr id="7" name="TextBox 6"/>
          <p:cNvSpPr txBox="1"/>
          <p:nvPr/>
        </p:nvSpPr>
        <p:spPr>
          <a:xfrm>
            <a:off x="6429732" y="2998685"/>
            <a:ext cx="1799868" cy="646331"/>
          </a:xfrm>
          <a:prstGeom prst="rect">
            <a:avLst/>
          </a:prstGeom>
          <a:noFill/>
        </p:spPr>
        <p:txBody>
          <a:bodyPr wrap="square" rtlCol="0">
            <a:spAutoFit/>
          </a:bodyPr>
          <a:lstStyle/>
          <a:p>
            <a:r>
              <a:rPr lang="en-US" sz="3600" dirty="0"/>
              <a:t>Co-NP</a:t>
            </a:r>
          </a:p>
        </p:txBody>
      </p:sp>
      <p:sp>
        <p:nvSpPr>
          <p:cNvPr id="9" name="TextBox 8"/>
          <p:cNvSpPr txBox="1"/>
          <p:nvPr/>
        </p:nvSpPr>
        <p:spPr>
          <a:xfrm>
            <a:off x="3468876" y="310992"/>
            <a:ext cx="4866919" cy="646331"/>
          </a:xfrm>
          <a:prstGeom prst="rect">
            <a:avLst/>
          </a:prstGeom>
          <a:noFill/>
        </p:spPr>
        <p:txBody>
          <a:bodyPr wrap="square" rtlCol="0">
            <a:spAutoFit/>
          </a:bodyPr>
          <a:lstStyle/>
          <a:p>
            <a:pPr algn="ctr"/>
            <a:r>
              <a:rPr lang="en-US" sz="3600" dirty="0"/>
              <a:t>UNIVERSE OF SETS</a:t>
            </a:r>
          </a:p>
        </p:txBody>
      </p:sp>
      <p:sp>
        <p:nvSpPr>
          <p:cNvPr id="4" name="Oval 3"/>
          <p:cNvSpPr/>
          <p:nvPr/>
        </p:nvSpPr>
        <p:spPr>
          <a:xfrm>
            <a:off x="5566410" y="2950533"/>
            <a:ext cx="701040" cy="825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P</a:t>
            </a:r>
          </a:p>
        </p:txBody>
      </p:sp>
      <p:sp>
        <p:nvSpPr>
          <p:cNvPr id="12" name="Oval 11"/>
          <p:cNvSpPr/>
          <p:nvPr/>
        </p:nvSpPr>
        <p:spPr>
          <a:xfrm>
            <a:off x="2554962" y="2618792"/>
            <a:ext cx="1864638" cy="138303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50" b="1" dirty="0">
                <a:solidFill>
                  <a:schemeClr val="tx1"/>
                </a:solidFill>
              </a:rPr>
              <a:t>NP-Complete</a:t>
            </a:r>
          </a:p>
        </p:txBody>
      </p:sp>
    </p:spTree>
    <p:extLst>
      <p:ext uri="{BB962C8B-B14F-4D97-AF65-F5344CB8AC3E}">
        <p14:creationId xmlns:p14="http://schemas.microsoft.com/office/powerpoint/2010/main" val="47495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p:bldP spid="7" grpId="0"/>
      <p:bldP spid="4" grpId="0" animBg="1"/>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Complexity Sample#1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4880570"/>
              </p:ext>
            </p:extLst>
          </p:nvPr>
        </p:nvGraphicFramePr>
        <p:xfrm>
          <a:off x="1053885" y="1690692"/>
          <a:ext cx="10089396" cy="4741101"/>
        </p:xfrm>
        <a:graphic>
          <a:graphicData uri="http://schemas.openxmlformats.org/drawingml/2006/table">
            <a:tbl>
              <a:tblPr firstRow="1" firstCol="1" lastRow="1" lastCol="1" bandRow="1" bandCol="1">
                <a:tableStyleId>{5940675A-B579-460E-94D1-54222C63F5DA}</a:tableStyleId>
              </a:tblPr>
              <a:tblGrid>
                <a:gridCol w="442094">
                  <a:extLst>
                    <a:ext uri="{9D8B030D-6E8A-4147-A177-3AD203B41FA5}">
                      <a16:colId xmlns:a16="http://schemas.microsoft.com/office/drawing/2014/main" val="20000"/>
                    </a:ext>
                  </a:extLst>
                </a:gridCol>
                <a:gridCol w="3400717">
                  <a:extLst>
                    <a:ext uri="{9D8B030D-6E8A-4147-A177-3AD203B41FA5}">
                      <a16:colId xmlns:a16="http://schemas.microsoft.com/office/drawing/2014/main" val="20001"/>
                    </a:ext>
                  </a:extLst>
                </a:gridCol>
                <a:gridCol w="4590966">
                  <a:extLst>
                    <a:ext uri="{9D8B030D-6E8A-4147-A177-3AD203B41FA5}">
                      <a16:colId xmlns:a16="http://schemas.microsoft.com/office/drawing/2014/main" val="20002"/>
                    </a:ext>
                  </a:extLst>
                </a:gridCol>
                <a:gridCol w="1655619">
                  <a:extLst>
                    <a:ext uri="{9D8B030D-6E8A-4147-A177-3AD203B41FA5}">
                      <a16:colId xmlns:a16="http://schemas.microsoft.com/office/drawing/2014/main" val="20003"/>
                    </a:ext>
                  </a:extLst>
                </a:gridCol>
              </a:tblGrid>
              <a:tr h="559671">
                <a:tc>
                  <a:txBody>
                    <a:bodyPr/>
                    <a:lstStyle/>
                    <a:p>
                      <a:pPr marL="0" marR="0">
                        <a:spcBef>
                          <a:spcPts val="0"/>
                        </a:spcBef>
                        <a:spcAft>
                          <a:spcPts val="0"/>
                        </a:spcAft>
                      </a:pPr>
                      <a:r>
                        <a:rPr lang="en-US" sz="1800" b="1" dirty="0">
                          <a:solidFill>
                            <a:srgbClr val="C00000"/>
                          </a:solidFill>
                          <a:effectLst/>
                        </a:rPr>
                        <a:t>#</a:t>
                      </a:r>
                      <a:endParaRPr lang="en-US" sz="18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Concept</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Description</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Concept #</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extLst>
                  <a:ext uri="{0D108BD9-81ED-4DB2-BD59-A6C34878D82A}">
                    <a16:rowId xmlns:a16="http://schemas.microsoft.com/office/drawing/2014/main" val="10000"/>
                  </a:ext>
                </a:extLst>
              </a:tr>
              <a:tr h="418143">
                <a:tc>
                  <a:txBody>
                    <a:bodyPr/>
                    <a:lstStyle/>
                    <a:p>
                      <a:pPr marL="0" marR="0">
                        <a:spcBef>
                          <a:spcPts val="0"/>
                        </a:spcBef>
                        <a:spcAft>
                          <a:spcPts val="0"/>
                        </a:spcAft>
                      </a:pPr>
                      <a:r>
                        <a:rPr lang="en-US" sz="1800" b="1" dirty="0">
                          <a:effectLst/>
                        </a:rPr>
                        <a:t>1</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The classic NP-Complete problem</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10</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1"/>
                  </a:ext>
                </a:extLst>
              </a:tr>
              <a:tr h="418143">
                <a:tc>
                  <a:txBody>
                    <a:bodyPr/>
                    <a:lstStyle/>
                    <a:p>
                      <a:pPr marL="0" marR="0">
                        <a:spcBef>
                          <a:spcPts val="0"/>
                        </a:spcBef>
                        <a:spcAft>
                          <a:spcPts val="0"/>
                        </a:spcAft>
                      </a:pPr>
                      <a:r>
                        <a:rPr lang="en-US" sz="1800" b="1" dirty="0">
                          <a:effectLst/>
                        </a:rPr>
                        <a:t>2</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co-NP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the problem TOTAL (set of Algorithms)</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4</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2"/>
                  </a:ext>
                </a:extLst>
              </a:tr>
              <a:tr h="418143">
                <a:tc>
                  <a:txBody>
                    <a:bodyPr/>
                    <a:lstStyle/>
                    <a:p>
                      <a:pPr marL="0" marR="0">
                        <a:spcBef>
                          <a:spcPts val="0"/>
                        </a:spcBef>
                        <a:spcAft>
                          <a:spcPts val="0"/>
                        </a:spcAft>
                      </a:pPr>
                      <a:r>
                        <a:rPr lang="en-US" sz="1800" b="1" dirty="0">
                          <a:effectLst/>
                        </a:rPr>
                        <a:t>3</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decidable in deterministic polynomial time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3</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3"/>
                  </a:ext>
                </a:extLst>
              </a:tr>
              <a:tr h="418143">
                <a:tc>
                  <a:txBody>
                    <a:bodyPr/>
                    <a:lstStyle/>
                    <a:p>
                      <a:pPr marL="0" marR="0">
                        <a:spcBef>
                          <a:spcPts val="0"/>
                        </a:spcBef>
                        <a:spcAft>
                          <a:spcPts val="0"/>
                        </a:spcAft>
                      </a:pPr>
                      <a:r>
                        <a:rPr lang="en-US" sz="1800" b="1" dirty="0">
                          <a:effectLst/>
                        </a:rPr>
                        <a:t>4</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non-RE/non-Co-RE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If B is in NP then B ≤</a:t>
                      </a:r>
                      <a:r>
                        <a:rPr lang="en-US" sz="1800" baseline="-25000">
                          <a:effectLst/>
                        </a:rPr>
                        <a:t>P</a:t>
                      </a:r>
                      <a:r>
                        <a:rPr lang="en-US" sz="1100">
                          <a:effectLst/>
                        </a:rPr>
                        <a:t> </a:t>
                      </a:r>
                      <a:r>
                        <a:rPr lang="en-US" sz="1800">
                          <a:effectLst/>
                        </a:rPr>
                        <a:t>A</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9</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4"/>
                  </a:ext>
                </a:extLst>
              </a:tr>
              <a:tr h="418143">
                <a:tc>
                  <a:txBody>
                    <a:bodyPr/>
                    <a:lstStyle/>
                    <a:p>
                      <a:pPr marL="0" marR="0">
                        <a:spcBef>
                          <a:spcPts val="0"/>
                        </a:spcBef>
                        <a:spcAft>
                          <a:spcPts val="0"/>
                        </a:spcAft>
                      </a:pPr>
                      <a:r>
                        <a:rPr lang="en-US" sz="1800" b="1" dirty="0">
                          <a:effectLst/>
                        </a:rPr>
                        <a:t>5</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NP-Complete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in RE and, if B is in RE, then B ≤</a:t>
                      </a:r>
                      <a:r>
                        <a:rPr lang="en-US" sz="1800" baseline="-25000">
                          <a:effectLst/>
                        </a:rPr>
                        <a:t>m</a:t>
                      </a:r>
                      <a:r>
                        <a:rPr lang="en-US" sz="1100">
                          <a:effectLst/>
                        </a:rPr>
                        <a:t> </a:t>
                      </a:r>
                      <a:r>
                        <a:rPr lang="en-US" sz="1800">
                          <a:effectLst/>
                        </a:rPr>
                        <a:t>A</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8</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5"/>
                  </a:ext>
                </a:extLst>
              </a:tr>
              <a:tr h="418143">
                <a:tc>
                  <a:txBody>
                    <a:bodyPr/>
                    <a:lstStyle/>
                    <a:p>
                      <a:pPr marL="0" marR="0">
                        <a:spcBef>
                          <a:spcPts val="0"/>
                        </a:spcBef>
                        <a:spcAft>
                          <a:spcPts val="0"/>
                        </a:spcAft>
                      </a:pPr>
                      <a:r>
                        <a:rPr lang="en-US" sz="1800" b="1" dirty="0">
                          <a:effectLst/>
                        </a:rPr>
                        <a:t>6</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RE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verifiable in deterministic polynomial time </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1</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6"/>
                  </a:ext>
                </a:extLst>
              </a:tr>
              <a:tr h="418143">
                <a:tc>
                  <a:txBody>
                    <a:bodyPr/>
                    <a:lstStyle/>
                    <a:p>
                      <a:pPr marL="0" marR="0">
                        <a:spcBef>
                          <a:spcPts val="0"/>
                        </a:spcBef>
                        <a:spcAft>
                          <a:spcPts val="0"/>
                        </a:spcAft>
                      </a:pPr>
                      <a:r>
                        <a:rPr lang="en-US" sz="1800" b="1" dirty="0">
                          <a:effectLst/>
                        </a:rPr>
                        <a:t>7</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Co-RE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in NP and if B is in NP then B ≤</a:t>
                      </a:r>
                      <a:r>
                        <a:rPr lang="en-US" sz="1800" baseline="-25000" dirty="0">
                          <a:effectLst/>
                        </a:rPr>
                        <a:t>P</a:t>
                      </a:r>
                      <a:r>
                        <a:rPr lang="en-US" sz="1100" dirty="0">
                          <a:effectLst/>
                        </a:rPr>
                        <a:t> </a:t>
                      </a:r>
                      <a:r>
                        <a:rPr lang="en-US" sz="1800" dirty="0">
                          <a:effectLst/>
                        </a:rPr>
                        <a:t>A</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5</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7"/>
                  </a:ext>
                </a:extLst>
              </a:tr>
              <a:tr h="418143">
                <a:tc>
                  <a:txBody>
                    <a:bodyPr/>
                    <a:lstStyle/>
                    <a:p>
                      <a:pPr marL="0" marR="0">
                        <a:spcBef>
                          <a:spcPts val="0"/>
                        </a:spcBef>
                        <a:spcAft>
                          <a:spcPts val="0"/>
                        </a:spcAft>
                      </a:pPr>
                      <a:r>
                        <a:rPr lang="en-US" sz="1800" b="1" dirty="0">
                          <a:effectLst/>
                        </a:rPr>
                        <a:t>8</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RE-Complete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semi-decidable </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6</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8"/>
                  </a:ext>
                </a:extLst>
              </a:tr>
              <a:tr h="418143">
                <a:tc>
                  <a:txBody>
                    <a:bodyPr/>
                    <a:lstStyle/>
                    <a:p>
                      <a:pPr marL="0" marR="0">
                        <a:spcBef>
                          <a:spcPts val="0"/>
                        </a:spcBef>
                        <a:spcAft>
                          <a:spcPts val="0"/>
                        </a:spcAft>
                      </a:pPr>
                      <a:r>
                        <a:rPr lang="en-US" sz="1800" b="1" dirty="0">
                          <a:effectLst/>
                        </a:rPr>
                        <a:t>9</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NP-Hard</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the complement of B and B is RE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7</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9"/>
                  </a:ext>
                </a:extLst>
              </a:tr>
              <a:tr h="418143">
                <a:tc>
                  <a:txBody>
                    <a:bodyPr/>
                    <a:lstStyle/>
                    <a:p>
                      <a:pPr marL="0" marR="0">
                        <a:spcBef>
                          <a:spcPts val="0"/>
                        </a:spcBef>
                        <a:spcAft>
                          <a:spcPts val="0"/>
                        </a:spcAft>
                      </a:pPr>
                      <a:r>
                        <a:rPr lang="en-US" sz="1800" b="1" dirty="0">
                          <a:effectLst/>
                        </a:rPr>
                        <a:t>10</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Satisfiability</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A’s complement is in 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2</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10"/>
                  </a:ext>
                </a:extLst>
              </a:tr>
            </a:tbl>
          </a:graphicData>
        </a:graphic>
      </p:graphicFrame>
      <p:sp>
        <p:nvSpPr>
          <p:cNvPr id="5" name="Rectangle 1"/>
          <p:cNvSpPr>
            <a:spLocks noChangeArrowheads="1"/>
          </p:cNvSpPr>
          <p:nvPr/>
        </p:nvSpPr>
        <p:spPr bwMode="auto">
          <a:xfrm>
            <a:off x="2827337" y="3155649"/>
            <a:ext cx="146989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charset="0"/>
              </a:rPr>
              <a:t>	</a:t>
            </a:r>
            <a:endParaRPr kumimoji="0" lang="en-US" altLang="en-US"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21292473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Sample#2: 3SAT to </a:t>
            </a:r>
            <a:r>
              <a:rPr lang="en-US" dirty="0" err="1"/>
              <a:t>SubsetSum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5440796"/>
              </p:ext>
            </p:extLst>
          </p:nvPr>
        </p:nvGraphicFramePr>
        <p:xfrm>
          <a:off x="976394" y="1690676"/>
          <a:ext cx="10377408" cy="4880604"/>
        </p:xfrm>
        <a:graphic>
          <a:graphicData uri="http://schemas.openxmlformats.org/drawingml/2006/table">
            <a:tbl>
              <a:tblPr firstRow="1" firstCol="1" bandRow="1">
                <a:tableStyleId>{5C22544A-7EE6-4342-B048-85BDC9FD1C3A}</a:tableStyleId>
              </a:tblPr>
              <a:tblGrid>
                <a:gridCol w="1727479">
                  <a:extLst>
                    <a:ext uri="{9D8B030D-6E8A-4147-A177-3AD203B41FA5}">
                      <a16:colId xmlns:a16="http://schemas.microsoft.com/office/drawing/2014/main" val="20000"/>
                    </a:ext>
                  </a:extLst>
                </a:gridCol>
                <a:gridCol w="1727479">
                  <a:extLst>
                    <a:ext uri="{9D8B030D-6E8A-4147-A177-3AD203B41FA5}">
                      <a16:colId xmlns:a16="http://schemas.microsoft.com/office/drawing/2014/main" val="20001"/>
                    </a:ext>
                  </a:extLst>
                </a:gridCol>
                <a:gridCol w="1727479">
                  <a:extLst>
                    <a:ext uri="{9D8B030D-6E8A-4147-A177-3AD203B41FA5}">
                      <a16:colId xmlns:a16="http://schemas.microsoft.com/office/drawing/2014/main" val="20002"/>
                    </a:ext>
                  </a:extLst>
                </a:gridCol>
                <a:gridCol w="1727479">
                  <a:extLst>
                    <a:ext uri="{9D8B030D-6E8A-4147-A177-3AD203B41FA5}">
                      <a16:colId xmlns:a16="http://schemas.microsoft.com/office/drawing/2014/main" val="20003"/>
                    </a:ext>
                  </a:extLst>
                </a:gridCol>
                <a:gridCol w="1733746">
                  <a:extLst>
                    <a:ext uri="{9D8B030D-6E8A-4147-A177-3AD203B41FA5}">
                      <a16:colId xmlns:a16="http://schemas.microsoft.com/office/drawing/2014/main" val="20004"/>
                    </a:ext>
                  </a:extLst>
                </a:gridCol>
                <a:gridCol w="1733746">
                  <a:extLst>
                    <a:ext uri="{9D8B030D-6E8A-4147-A177-3AD203B41FA5}">
                      <a16:colId xmlns:a16="http://schemas.microsoft.com/office/drawing/2014/main" val="20005"/>
                    </a:ext>
                  </a:extLst>
                </a:gridCol>
              </a:tblGrid>
              <a:tr h="406717">
                <a:tc>
                  <a:txBody>
                    <a:bodyPr/>
                    <a:lstStyle/>
                    <a:p>
                      <a:pPr marL="0" marR="0" algn="ctr">
                        <a:spcBef>
                          <a:spcPts val="0"/>
                        </a:spcBef>
                        <a:spcAft>
                          <a:spcPts val="0"/>
                        </a:spcAft>
                      </a:pPr>
                      <a:r>
                        <a:rPr lang="en-US" sz="2400" b="1">
                          <a:effectLst/>
                        </a:rPr>
                        <a:t> </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b</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 + b + ~c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 + ~b + c</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0"/>
                  </a:ext>
                </a:extLst>
              </a:tr>
              <a:tr h="406717">
                <a:tc>
                  <a:txBody>
                    <a:bodyPr/>
                    <a:lstStyle/>
                    <a:p>
                      <a:pPr marL="0" marR="0" algn="ctr">
                        <a:spcBef>
                          <a:spcPts val="0"/>
                        </a:spcBef>
                        <a:spcAft>
                          <a:spcPts val="0"/>
                        </a:spcAft>
                      </a:pPr>
                      <a:r>
                        <a:rPr lang="en-US" sz="2400" b="1">
                          <a:effectLst/>
                        </a:rPr>
                        <a:t>a</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1"/>
                  </a:ext>
                </a:extLst>
              </a:tr>
              <a:tr h="406717">
                <a:tc>
                  <a:txBody>
                    <a:bodyPr/>
                    <a:lstStyle/>
                    <a:p>
                      <a:pPr marL="0" marR="0" algn="ctr">
                        <a:spcBef>
                          <a:spcPts val="0"/>
                        </a:spcBef>
                        <a:spcAft>
                          <a:spcPts val="0"/>
                        </a:spcAft>
                      </a:pPr>
                      <a:r>
                        <a:rPr lang="en-US" sz="2400" b="1">
                          <a:solidFill>
                            <a:srgbClr val="FFFF00"/>
                          </a:solidFill>
                          <a:effectLst/>
                        </a:rPr>
                        <a:t>~a</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2"/>
                  </a:ext>
                </a:extLst>
              </a:tr>
              <a:tr h="406717">
                <a:tc>
                  <a:txBody>
                    <a:bodyPr/>
                    <a:lstStyle/>
                    <a:p>
                      <a:pPr marL="0" marR="0" algn="ctr">
                        <a:spcBef>
                          <a:spcPts val="0"/>
                        </a:spcBef>
                        <a:spcAft>
                          <a:spcPts val="0"/>
                        </a:spcAft>
                      </a:pPr>
                      <a:r>
                        <a:rPr lang="en-US" sz="2400" b="1">
                          <a:solidFill>
                            <a:srgbClr val="FFFF00"/>
                          </a:solidFill>
                          <a:effectLst/>
                        </a:rPr>
                        <a:t>b</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3"/>
                  </a:ext>
                </a:extLst>
              </a:tr>
              <a:tr h="406717">
                <a:tc>
                  <a:txBody>
                    <a:bodyPr/>
                    <a:lstStyle/>
                    <a:p>
                      <a:pPr marL="0" marR="0" algn="ctr">
                        <a:spcBef>
                          <a:spcPts val="0"/>
                        </a:spcBef>
                        <a:spcAft>
                          <a:spcPts val="0"/>
                        </a:spcAft>
                      </a:pPr>
                      <a:r>
                        <a:rPr lang="en-US" sz="2400" b="1">
                          <a:effectLst/>
                        </a:rPr>
                        <a:t>~b</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4"/>
                  </a:ext>
                </a:extLst>
              </a:tr>
              <a:tr h="406717">
                <a:tc>
                  <a:txBody>
                    <a:bodyPr/>
                    <a:lstStyle/>
                    <a:p>
                      <a:pPr marL="0" marR="0" algn="ctr">
                        <a:spcBef>
                          <a:spcPts val="0"/>
                        </a:spcBef>
                        <a:spcAft>
                          <a:spcPts val="0"/>
                        </a:spcAft>
                      </a:pPr>
                      <a:r>
                        <a:rPr lang="en-US" sz="2400" b="1">
                          <a:solidFill>
                            <a:srgbClr val="FFFF00"/>
                          </a:solidFill>
                          <a:effectLst/>
                        </a:rPr>
                        <a:t>c</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5"/>
                  </a:ext>
                </a:extLst>
              </a:tr>
              <a:tr h="406717">
                <a:tc>
                  <a:txBody>
                    <a:bodyPr/>
                    <a:lstStyle/>
                    <a:p>
                      <a:pPr marL="0" marR="0" algn="ctr">
                        <a:spcBef>
                          <a:spcPts val="0"/>
                        </a:spcBef>
                        <a:spcAft>
                          <a:spcPts val="0"/>
                        </a:spcAft>
                      </a:pPr>
                      <a:r>
                        <a:rPr lang="en-US" sz="2400" b="1">
                          <a:effectLst/>
                        </a:rPr>
                        <a:t>~c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6"/>
                  </a:ext>
                </a:extLst>
              </a:tr>
              <a:tr h="406717">
                <a:tc>
                  <a:txBody>
                    <a:bodyPr/>
                    <a:lstStyle/>
                    <a:p>
                      <a:pPr marL="0" marR="0" algn="ctr">
                        <a:spcBef>
                          <a:spcPts val="0"/>
                        </a:spcBef>
                        <a:spcAft>
                          <a:spcPts val="0"/>
                        </a:spcAft>
                      </a:pPr>
                      <a:r>
                        <a:rPr lang="en-US" sz="2400" b="1">
                          <a:solidFill>
                            <a:srgbClr val="FFFF00"/>
                          </a:solidFill>
                          <a:effectLst/>
                        </a:rPr>
                        <a:t>C1</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7"/>
                  </a:ext>
                </a:extLst>
              </a:tr>
              <a:tr h="406717">
                <a:tc>
                  <a:txBody>
                    <a:bodyPr/>
                    <a:lstStyle/>
                    <a:p>
                      <a:pPr marL="0" marR="0" algn="ctr">
                        <a:spcBef>
                          <a:spcPts val="0"/>
                        </a:spcBef>
                        <a:spcAft>
                          <a:spcPts val="0"/>
                        </a:spcAft>
                      </a:pPr>
                      <a:r>
                        <a:rPr lang="en-US" sz="2400" b="1">
                          <a:effectLst/>
                        </a:rPr>
                        <a:t>C1’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8"/>
                  </a:ext>
                </a:extLst>
              </a:tr>
              <a:tr h="406717">
                <a:tc>
                  <a:txBody>
                    <a:bodyPr/>
                    <a:lstStyle/>
                    <a:p>
                      <a:pPr marL="0" marR="0" algn="ctr">
                        <a:spcBef>
                          <a:spcPts val="0"/>
                        </a:spcBef>
                        <a:spcAft>
                          <a:spcPts val="0"/>
                        </a:spcAft>
                      </a:pPr>
                      <a:r>
                        <a:rPr lang="en-US" sz="2400" b="1">
                          <a:solidFill>
                            <a:srgbClr val="FFFF00"/>
                          </a:solidFill>
                          <a:effectLst/>
                        </a:rPr>
                        <a:t>C2</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9"/>
                  </a:ext>
                </a:extLst>
              </a:tr>
              <a:tr h="406717">
                <a:tc>
                  <a:txBody>
                    <a:bodyPr/>
                    <a:lstStyle/>
                    <a:p>
                      <a:pPr marL="0" marR="0" algn="ctr">
                        <a:spcBef>
                          <a:spcPts val="0"/>
                        </a:spcBef>
                        <a:spcAft>
                          <a:spcPts val="0"/>
                        </a:spcAft>
                      </a:pPr>
                      <a:r>
                        <a:rPr lang="en-US" sz="2400" b="1">
                          <a:effectLst/>
                        </a:rPr>
                        <a:t>C2’</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10"/>
                  </a:ext>
                </a:extLst>
              </a:tr>
              <a:tr h="406717">
                <a:tc>
                  <a:txBody>
                    <a:bodyPr/>
                    <a:lstStyle/>
                    <a:p>
                      <a:pPr marL="0" marR="0" algn="ctr">
                        <a:spcBef>
                          <a:spcPts val="0"/>
                        </a:spcBef>
                        <a:spcAft>
                          <a:spcPts val="0"/>
                        </a:spcAft>
                      </a:pPr>
                      <a:r>
                        <a:rPr lang="en-US" sz="2400" b="1">
                          <a:effectLst/>
                        </a:rPr>
                        <a:t> </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3</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effectLst/>
                        </a:rPr>
                        <a:t>3</a:t>
                      </a:r>
                      <a:endParaRPr lang="en-US" sz="24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11"/>
                  </a:ext>
                </a:extLst>
              </a:tr>
            </a:tbl>
          </a:graphicData>
        </a:graphic>
      </p:graphicFrame>
      <p:sp>
        <p:nvSpPr>
          <p:cNvPr id="5" name="Rectangle 4"/>
          <p:cNvSpPr/>
          <p:nvPr/>
        </p:nvSpPr>
        <p:spPr>
          <a:xfrm>
            <a:off x="7571343" y="1167456"/>
            <a:ext cx="4196983" cy="523220"/>
          </a:xfrm>
          <a:prstGeom prst="rect">
            <a:avLst/>
          </a:prstGeom>
        </p:spPr>
        <p:txBody>
          <a:bodyPr wrap="none">
            <a:spAutoFit/>
          </a:bodyPr>
          <a:lstStyle/>
          <a:p>
            <a:r>
              <a:rPr lang="en-US" sz="2800" b="1" dirty="0">
                <a:latin typeface="Times New Roman" charset="0"/>
                <a:ea typeface="Times New Roman" charset="0"/>
              </a:rPr>
              <a:t>(~a + b + ~c) (~a + ~b </a:t>
            </a:r>
            <a:r>
              <a:rPr lang="en-US" sz="2800" b="1">
                <a:latin typeface="Times New Roman" charset="0"/>
                <a:ea typeface="Times New Roman" charset="0"/>
              </a:rPr>
              <a:t>+ c)</a:t>
            </a:r>
            <a:r>
              <a:rPr lang="en-US" sz="2800" b="1"/>
              <a:t> </a:t>
            </a:r>
            <a:endParaRPr lang="en-US" sz="2800" b="1" dirty="0"/>
          </a:p>
        </p:txBody>
      </p:sp>
    </p:spTree>
    <p:extLst>
      <p:ext uri="{BB962C8B-B14F-4D97-AF65-F5344CB8AC3E}">
        <p14:creationId xmlns:p14="http://schemas.microsoft.com/office/powerpoint/2010/main" val="11009370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Sample#3: Scheduling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4640277"/>
              </p:ext>
            </p:extLst>
          </p:nvPr>
        </p:nvGraphicFramePr>
        <p:xfrm>
          <a:off x="838200" y="2501057"/>
          <a:ext cx="10515607" cy="1296026"/>
        </p:xfrm>
        <a:graphic>
          <a:graphicData uri="http://schemas.openxmlformats.org/drawingml/2006/table">
            <a:tbl>
              <a:tblPr firstRow="1" firstCol="1" bandRow="1">
                <a:tableStyleId>{D7AC3CCA-C797-4891-BE02-D94E43425B78}</a:tableStyleId>
              </a:tblPr>
              <a:tblGrid>
                <a:gridCol w="553453">
                  <a:extLst>
                    <a:ext uri="{9D8B030D-6E8A-4147-A177-3AD203B41FA5}">
                      <a16:colId xmlns:a16="http://schemas.microsoft.com/office/drawing/2014/main" val="20000"/>
                    </a:ext>
                  </a:extLst>
                </a:gridCol>
                <a:gridCol w="553453">
                  <a:extLst>
                    <a:ext uri="{9D8B030D-6E8A-4147-A177-3AD203B41FA5}">
                      <a16:colId xmlns:a16="http://schemas.microsoft.com/office/drawing/2014/main" val="20001"/>
                    </a:ext>
                  </a:extLst>
                </a:gridCol>
                <a:gridCol w="553453">
                  <a:extLst>
                    <a:ext uri="{9D8B030D-6E8A-4147-A177-3AD203B41FA5}">
                      <a16:colId xmlns:a16="http://schemas.microsoft.com/office/drawing/2014/main" val="20002"/>
                    </a:ext>
                  </a:extLst>
                </a:gridCol>
                <a:gridCol w="553453">
                  <a:extLst>
                    <a:ext uri="{9D8B030D-6E8A-4147-A177-3AD203B41FA5}">
                      <a16:colId xmlns:a16="http://schemas.microsoft.com/office/drawing/2014/main" val="20003"/>
                    </a:ext>
                  </a:extLst>
                </a:gridCol>
                <a:gridCol w="553453">
                  <a:extLst>
                    <a:ext uri="{9D8B030D-6E8A-4147-A177-3AD203B41FA5}">
                      <a16:colId xmlns:a16="http://schemas.microsoft.com/office/drawing/2014/main" val="20004"/>
                    </a:ext>
                  </a:extLst>
                </a:gridCol>
                <a:gridCol w="553453">
                  <a:extLst>
                    <a:ext uri="{9D8B030D-6E8A-4147-A177-3AD203B41FA5}">
                      <a16:colId xmlns:a16="http://schemas.microsoft.com/office/drawing/2014/main" val="20005"/>
                    </a:ext>
                  </a:extLst>
                </a:gridCol>
                <a:gridCol w="553453">
                  <a:extLst>
                    <a:ext uri="{9D8B030D-6E8A-4147-A177-3AD203B41FA5}">
                      <a16:colId xmlns:a16="http://schemas.microsoft.com/office/drawing/2014/main" val="20006"/>
                    </a:ext>
                  </a:extLst>
                </a:gridCol>
                <a:gridCol w="553453">
                  <a:extLst>
                    <a:ext uri="{9D8B030D-6E8A-4147-A177-3AD203B41FA5}">
                      <a16:colId xmlns:a16="http://schemas.microsoft.com/office/drawing/2014/main" val="20007"/>
                    </a:ext>
                  </a:extLst>
                </a:gridCol>
                <a:gridCol w="553453">
                  <a:extLst>
                    <a:ext uri="{9D8B030D-6E8A-4147-A177-3AD203B41FA5}">
                      <a16:colId xmlns:a16="http://schemas.microsoft.com/office/drawing/2014/main" val="20008"/>
                    </a:ext>
                  </a:extLst>
                </a:gridCol>
                <a:gridCol w="553453">
                  <a:extLst>
                    <a:ext uri="{9D8B030D-6E8A-4147-A177-3AD203B41FA5}">
                      <a16:colId xmlns:a16="http://schemas.microsoft.com/office/drawing/2014/main" val="20009"/>
                    </a:ext>
                  </a:extLst>
                </a:gridCol>
                <a:gridCol w="553453">
                  <a:extLst>
                    <a:ext uri="{9D8B030D-6E8A-4147-A177-3AD203B41FA5}">
                      <a16:colId xmlns:a16="http://schemas.microsoft.com/office/drawing/2014/main" val="20010"/>
                    </a:ext>
                  </a:extLst>
                </a:gridCol>
                <a:gridCol w="553453">
                  <a:extLst>
                    <a:ext uri="{9D8B030D-6E8A-4147-A177-3AD203B41FA5}">
                      <a16:colId xmlns:a16="http://schemas.microsoft.com/office/drawing/2014/main" val="20011"/>
                    </a:ext>
                  </a:extLst>
                </a:gridCol>
                <a:gridCol w="553453">
                  <a:extLst>
                    <a:ext uri="{9D8B030D-6E8A-4147-A177-3AD203B41FA5}">
                      <a16:colId xmlns:a16="http://schemas.microsoft.com/office/drawing/2014/main" val="20012"/>
                    </a:ext>
                  </a:extLst>
                </a:gridCol>
                <a:gridCol w="553453">
                  <a:extLst>
                    <a:ext uri="{9D8B030D-6E8A-4147-A177-3AD203B41FA5}">
                      <a16:colId xmlns:a16="http://schemas.microsoft.com/office/drawing/2014/main" val="20013"/>
                    </a:ext>
                  </a:extLst>
                </a:gridCol>
                <a:gridCol w="553453">
                  <a:extLst>
                    <a:ext uri="{9D8B030D-6E8A-4147-A177-3AD203B41FA5}">
                      <a16:colId xmlns:a16="http://schemas.microsoft.com/office/drawing/2014/main" val="20014"/>
                    </a:ext>
                  </a:extLst>
                </a:gridCol>
                <a:gridCol w="553453">
                  <a:extLst>
                    <a:ext uri="{9D8B030D-6E8A-4147-A177-3AD203B41FA5}">
                      <a16:colId xmlns:a16="http://schemas.microsoft.com/office/drawing/2014/main" val="20015"/>
                    </a:ext>
                  </a:extLst>
                </a:gridCol>
                <a:gridCol w="553453">
                  <a:extLst>
                    <a:ext uri="{9D8B030D-6E8A-4147-A177-3AD203B41FA5}">
                      <a16:colId xmlns:a16="http://schemas.microsoft.com/office/drawing/2014/main" val="20016"/>
                    </a:ext>
                  </a:extLst>
                </a:gridCol>
                <a:gridCol w="553453">
                  <a:extLst>
                    <a:ext uri="{9D8B030D-6E8A-4147-A177-3AD203B41FA5}">
                      <a16:colId xmlns:a16="http://schemas.microsoft.com/office/drawing/2014/main" val="20017"/>
                    </a:ext>
                  </a:extLst>
                </a:gridCol>
                <a:gridCol w="553453">
                  <a:extLst>
                    <a:ext uri="{9D8B030D-6E8A-4147-A177-3AD203B41FA5}">
                      <a16:colId xmlns:a16="http://schemas.microsoft.com/office/drawing/2014/main" val="20018"/>
                    </a:ext>
                  </a:extLst>
                </a:gridCol>
              </a:tblGrid>
              <a:tr h="648013">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T1</a:t>
                      </a:r>
                      <a:endParaRPr lang="en-US" sz="2400" b="1"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T5</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0"/>
                  </a:ext>
                </a:extLst>
              </a:tr>
              <a:tr h="648013">
                <a:tc>
                  <a:txBody>
                    <a:bodyPr/>
                    <a:lstStyle/>
                    <a:p>
                      <a:pPr marL="0" marR="0">
                        <a:spcBef>
                          <a:spcPts val="400"/>
                        </a:spcBef>
                        <a:spcAft>
                          <a:spcPts val="0"/>
                        </a:spcAft>
                      </a:pPr>
                      <a:r>
                        <a:rPr lang="en-US" sz="2400" dirty="0">
                          <a:effectLst/>
                        </a:rPr>
                        <a:t>T2</a:t>
                      </a:r>
                      <a:endParaRPr lang="en-US" sz="2400" b="1"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 </a:t>
                      </a:r>
                      <a:endParaRPr lang="en-US" sz="2400" b="1" dirty="0">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80649012"/>
              </p:ext>
            </p:extLst>
          </p:nvPr>
        </p:nvGraphicFramePr>
        <p:xfrm>
          <a:off x="838200" y="4887793"/>
          <a:ext cx="10515602" cy="1017060"/>
        </p:xfrm>
        <a:graphic>
          <a:graphicData uri="http://schemas.openxmlformats.org/drawingml/2006/table">
            <a:tbl>
              <a:tblPr firstRow="1" firstCol="1" bandRow="1">
                <a:tableStyleId>{D7AC3CCA-C797-4891-BE02-D94E43425B78}</a:tableStyleId>
              </a:tblPr>
              <a:tblGrid>
                <a:gridCol w="554390">
                  <a:extLst>
                    <a:ext uri="{9D8B030D-6E8A-4147-A177-3AD203B41FA5}">
                      <a16:colId xmlns:a16="http://schemas.microsoft.com/office/drawing/2014/main" val="20000"/>
                    </a:ext>
                  </a:extLst>
                </a:gridCol>
                <a:gridCol w="554390">
                  <a:extLst>
                    <a:ext uri="{9D8B030D-6E8A-4147-A177-3AD203B41FA5}">
                      <a16:colId xmlns:a16="http://schemas.microsoft.com/office/drawing/2014/main" val="20001"/>
                    </a:ext>
                  </a:extLst>
                </a:gridCol>
                <a:gridCol w="554390">
                  <a:extLst>
                    <a:ext uri="{9D8B030D-6E8A-4147-A177-3AD203B41FA5}">
                      <a16:colId xmlns:a16="http://schemas.microsoft.com/office/drawing/2014/main" val="20002"/>
                    </a:ext>
                  </a:extLst>
                </a:gridCol>
                <a:gridCol w="553277">
                  <a:extLst>
                    <a:ext uri="{9D8B030D-6E8A-4147-A177-3AD203B41FA5}">
                      <a16:colId xmlns:a16="http://schemas.microsoft.com/office/drawing/2014/main" val="20003"/>
                    </a:ext>
                  </a:extLst>
                </a:gridCol>
                <a:gridCol w="553277">
                  <a:extLst>
                    <a:ext uri="{9D8B030D-6E8A-4147-A177-3AD203B41FA5}">
                      <a16:colId xmlns:a16="http://schemas.microsoft.com/office/drawing/2014/main" val="20004"/>
                    </a:ext>
                  </a:extLst>
                </a:gridCol>
                <a:gridCol w="553277">
                  <a:extLst>
                    <a:ext uri="{9D8B030D-6E8A-4147-A177-3AD203B41FA5}">
                      <a16:colId xmlns:a16="http://schemas.microsoft.com/office/drawing/2014/main" val="20005"/>
                    </a:ext>
                  </a:extLst>
                </a:gridCol>
                <a:gridCol w="553277">
                  <a:extLst>
                    <a:ext uri="{9D8B030D-6E8A-4147-A177-3AD203B41FA5}">
                      <a16:colId xmlns:a16="http://schemas.microsoft.com/office/drawing/2014/main" val="20006"/>
                    </a:ext>
                  </a:extLst>
                </a:gridCol>
                <a:gridCol w="553277">
                  <a:extLst>
                    <a:ext uri="{9D8B030D-6E8A-4147-A177-3AD203B41FA5}">
                      <a16:colId xmlns:a16="http://schemas.microsoft.com/office/drawing/2014/main" val="20007"/>
                    </a:ext>
                  </a:extLst>
                </a:gridCol>
                <a:gridCol w="553277">
                  <a:extLst>
                    <a:ext uri="{9D8B030D-6E8A-4147-A177-3AD203B41FA5}">
                      <a16:colId xmlns:a16="http://schemas.microsoft.com/office/drawing/2014/main" val="20008"/>
                    </a:ext>
                  </a:extLst>
                </a:gridCol>
                <a:gridCol w="553277">
                  <a:extLst>
                    <a:ext uri="{9D8B030D-6E8A-4147-A177-3AD203B41FA5}">
                      <a16:colId xmlns:a16="http://schemas.microsoft.com/office/drawing/2014/main" val="20009"/>
                    </a:ext>
                  </a:extLst>
                </a:gridCol>
                <a:gridCol w="553277">
                  <a:extLst>
                    <a:ext uri="{9D8B030D-6E8A-4147-A177-3AD203B41FA5}">
                      <a16:colId xmlns:a16="http://schemas.microsoft.com/office/drawing/2014/main" val="20010"/>
                    </a:ext>
                  </a:extLst>
                </a:gridCol>
                <a:gridCol w="553277">
                  <a:extLst>
                    <a:ext uri="{9D8B030D-6E8A-4147-A177-3AD203B41FA5}">
                      <a16:colId xmlns:a16="http://schemas.microsoft.com/office/drawing/2014/main" val="20011"/>
                    </a:ext>
                  </a:extLst>
                </a:gridCol>
                <a:gridCol w="553277">
                  <a:extLst>
                    <a:ext uri="{9D8B030D-6E8A-4147-A177-3AD203B41FA5}">
                      <a16:colId xmlns:a16="http://schemas.microsoft.com/office/drawing/2014/main" val="20012"/>
                    </a:ext>
                  </a:extLst>
                </a:gridCol>
                <a:gridCol w="553277">
                  <a:extLst>
                    <a:ext uri="{9D8B030D-6E8A-4147-A177-3AD203B41FA5}">
                      <a16:colId xmlns:a16="http://schemas.microsoft.com/office/drawing/2014/main" val="20013"/>
                    </a:ext>
                  </a:extLst>
                </a:gridCol>
                <a:gridCol w="553277">
                  <a:extLst>
                    <a:ext uri="{9D8B030D-6E8A-4147-A177-3AD203B41FA5}">
                      <a16:colId xmlns:a16="http://schemas.microsoft.com/office/drawing/2014/main" val="20014"/>
                    </a:ext>
                  </a:extLst>
                </a:gridCol>
                <a:gridCol w="553277">
                  <a:extLst>
                    <a:ext uri="{9D8B030D-6E8A-4147-A177-3AD203B41FA5}">
                      <a16:colId xmlns:a16="http://schemas.microsoft.com/office/drawing/2014/main" val="20015"/>
                    </a:ext>
                  </a:extLst>
                </a:gridCol>
                <a:gridCol w="553277">
                  <a:extLst>
                    <a:ext uri="{9D8B030D-6E8A-4147-A177-3AD203B41FA5}">
                      <a16:colId xmlns:a16="http://schemas.microsoft.com/office/drawing/2014/main" val="20016"/>
                    </a:ext>
                  </a:extLst>
                </a:gridCol>
                <a:gridCol w="553277">
                  <a:extLst>
                    <a:ext uri="{9D8B030D-6E8A-4147-A177-3AD203B41FA5}">
                      <a16:colId xmlns:a16="http://schemas.microsoft.com/office/drawing/2014/main" val="20017"/>
                    </a:ext>
                  </a:extLst>
                </a:gridCol>
                <a:gridCol w="553277">
                  <a:extLst>
                    <a:ext uri="{9D8B030D-6E8A-4147-A177-3AD203B41FA5}">
                      <a16:colId xmlns:a16="http://schemas.microsoft.com/office/drawing/2014/main" val="20018"/>
                    </a:ext>
                  </a:extLst>
                </a:gridCol>
              </a:tblGrid>
              <a:tr h="508530">
                <a:tc>
                  <a:txBody>
                    <a:bodyPr/>
                    <a:lstStyle/>
                    <a:p>
                      <a:pPr marL="0" marR="0">
                        <a:spcBef>
                          <a:spcPts val="400"/>
                        </a:spcBef>
                        <a:spcAft>
                          <a:spcPts val="0"/>
                        </a:spcAft>
                      </a:pPr>
                      <a:r>
                        <a:rPr lang="en-US" sz="2400" dirty="0">
                          <a:effectLst/>
                        </a:rPr>
                        <a:t>T7</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T7</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T6</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T6</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0"/>
                  </a:ext>
                </a:extLst>
              </a:tr>
              <a:tr h="508530">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T3</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T5</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 </a:t>
                      </a:r>
                      <a:endParaRPr lang="en-US" sz="2400" dirty="0">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1"/>
                  </a:ext>
                </a:extLst>
              </a:tr>
            </a:tbl>
          </a:graphicData>
        </a:graphic>
      </p:graphicFrame>
      <p:sp>
        <p:nvSpPr>
          <p:cNvPr id="6" name="Rectangle 5"/>
          <p:cNvSpPr/>
          <p:nvPr/>
        </p:nvSpPr>
        <p:spPr>
          <a:xfrm>
            <a:off x="838200" y="1690688"/>
            <a:ext cx="9516133" cy="461665"/>
          </a:xfrm>
          <a:prstGeom prst="rect">
            <a:avLst/>
          </a:prstGeom>
        </p:spPr>
        <p:txBody>
          <a:bodyPr wrap="square">
            <a:spAutoFit/>
          </a:bodyPr>
          <a:lstStyle/>
          <a:p>
            <a:r>
              <a:rPr lang="en-US" sz="2400" b="1" dirty="0">
                <a:latin typeface="Times New Roman" charset="0"/>
                <a:ea typeface="Times New Roman" charset="0"/>
              </a:rPr>
              <a:t>List Schedule (T1,4), (T2,5), (T3,2), (T4,7), (T5,1), (T6,4), (T7,8) </a:t>
            </a:r>
            <a:r>
              <a:rPr lang="en-US" sz="2400" dirty="0"/>
              <a:t> </a:t>
            </a:r>
          </a:p>
        </p:txBody>
      </p:sp>
      <p:sp>
        <p:nvSpPr>
          <p:cNvPr id="7" name="Rectangle 6"/>
          <p:cNvSpPr/>
          <p:nvPr/>
        </p:nvSpPr>
        <p:spPr>
          <a:xfrm>
            <a:off x="851118" y="4105841"/>
            <a:ext cx="9516133" cy="461665"/>
          </a:xfrm>
          <a:prstGeom prst="rect">
            <a:avLst/>
          </a:prstGeom>
        </p:spPr>
        <p:txBody>
          <a:bodyPr wrap="square">
            <a:spAutoFit/>
          </a:bodyPr>
          <a:lstStyle/>
          <a:p>
            <a:r>
              <a:rPr lang="en-US" sz="2400" b="1" dirty="0">
                <a:latin typeface="Times New Roman" charset="0"/>
                <a:ea typeface="Times New Roman" charset="0"/>
              </a:rPr>
              <a:t>Sorted List Schedule (T7,8)</a:t>
            </a:r>
            <a:r>
              <a:rPr lang="en-US" sz="2400" dirty="0"/>
              <a:t>, </a:t>
            </a:r>
            <a:r>
              <a:rPr lang="en-US" sz="2400" b="1" dirty="0">
                <a:latin typeface="Times New Roman" charset="0"/>
                <a:ea typeface="Times New Roman" charset="0"/>
              </a:rPr>
              <a:t>(T4,7), (T2,5), (T1,4), (T6,4), (T3,2), (T5,1)</a:t>
            </a:r>
            <a:endParaRPr lang="en-US" sz="2400" dirty="0"/>
          </a:p>
        </p:txBody>
      </p:sp>
    </p:spTree>
    <p:extLst>
      <p:ext uri="{BB962C8B-B14F-4D97-AF65-F5344CB8AC3E}">
        <p14:creationId xmlns:p14="http://schemas.microsoft.com/office/powerpoint/2010/main" val="4827325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Independent set (IS) is NP-Complete</a:t>
            </a:r>
          </a:p>
        </p:txBody>
      </p:sp>
      <p:sp>
        <p:nvSpPr>
          <p:cNvPr id="3" name="Content Placeholder 2"/>
          <p:cNvSpPr>
            <a:spLocks noGrp="1"/>
          </p:cNvSpPr>
          <p:nvPr>
            <p:ph idx="1"/>
          </p:nvPr>
        </p:nvSpPr>
        <p:spPr/>
        <p:txBody>
          <a:bodyPr>
            <a:normAutofit fontScale="85000" lnSpcReduction="10000"/>
          </a:bodyPr>
          <a:lstStyle/>
          <a:p>
            <a:r>
              <a:rPr lang="en-US" dirty="0"/>
              <a:t>We represent each clause in an instance of 3SAT with a triangle, one node per literal. The key is that all nodes are connected in a triangle of nodes, so the best you can do is to choose one node per clause to participate in an independent set. By adding an edge between every instance of variable v and every instance of variable ~v, we guarantee that we cannot choose nodes labeled v and ~v as part of an independent set. Here, assume we have V Boolean variables</a:t>
            </a:r>
          </a:p>
          <a:p>
            <a:r>
              <a:rPr lang="en-US" dirty="0"/>
              <a:t>When the required independent set must be C, where C is the number of clauses, we must choose one node per clause and we must do this in a way so that no nodes labeled with a variable and its complement are chosen. That can only be done if there is an assignment to variables (true or false) that satisfy the original instance of 3SAT. Thus IS is NP-Hard. But, we can check a proposed independent set in time proportional to the size of the graph (which is actually linear in the size of the 3SAT problem). Thus IS is in P. In conclusion, IS is NP-Complete.</a:t>
            </a:r>
          </a:p>
        </p:txBody>
      </p:sp>
    </p:spTree>
    <p:extLst>
      <p:ext uri="{BB962C8B-B14F-4D97-AF65-F5344CB8AC3E}">
        <p14:creationId xmlns:p14="http://schemas.microsoft.com/office/powerpoint/2010/main" val="2106597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Title 1"/>
          <p:cNvSpPr>
            <a:spLocks noGrp="1"/>
          </p:cNvSpPr>
          <p:nvPr>
            <p:ph type="title"/>
          </p:nvPr>
        </p:nvSpPr>
        <p:spPr/>
        <p:txBody>
          <a:bodyPr/>
          <a:lstStyle/>
          <a:p>
            <a:r>
              <a:rPr lang="en-US">
                <a:latin typeface="Arial" charset="0"/>
                <a:ea typeface="MS PGothic" charset="0"/>
              </a:rPr>
              <a:t>Final Exam Topics 3</a:t>
            </a:r>
          </a:p>
        </p:txBody>
      </p:sp>
      <p:sp>
        <p:nvSpPr>
          <p:cNvPr id="285699" name="Content Placeholder 2"/>
          <p:cNvSpPr>
            <a:spLocks noGrp="1"/>
          </p:cNvSpPr>
          <p:nvPr>
            <p:ph idx="1"/>
          </p:nvPr>
        </p:nvSpPr>
        <p:spPr/>
        <p:txBody>
          <a:bodyPr/>
          <a:lstStyle/>
          <a:p>
            <a:r>
              <a:rPr lang="en-US" dirty="0">
                <a:latin typeface="Arial" charset="0"/>
                <a:ea typeface="MS PGothic" charset="0"/>
              </a:rPr>
              <a:t>Chomsky Hierarchy </a:t>
            </a:r>
            <a:br>
              <a:rPr lang="en-US" dirty="0">
                <a:latin typeface="Arial" charset="0"/>
                <a:ea typeface="MS PGothic" charset="0"/>
              </a:rPr>
            </a:br>
            <a:r>
              <a:rPr lang="en-US" dirty="0">
                <a:latin typeface="Arial" charset="0"/>
                <a:ea typeface="MS PGothic" charset="0"/>
              </a:rPr>
              <a:t>(</a:t>
            </a:r>
            <a:r>
              <a:rPr lang="en-US" dirty="0">
                <a:solidFill>
                  <a:srgbClr val="FF0000"/>
                </a:solidFill>
                <a:latin typeface="Arial" charset="0"/>
                <a:ea typeface="MS PGothic" charset="0"/>
              </a:rPr>
              <a:t>Red</a:t>
            </a:r>
            <a:r>
              <a:rPr lang="en-US" dirty="0">
                <a:latin typeface="Arial" charset="0"/>
                <a:ea typeface="MS PGothic" charset="0"/>
              </a:rPr>
              <a:t> involve no constructive questions)</a:t>
            </a:r>
          </a:p>
          <a:p>
            <a:pPr lvl="1"/>
            <a:r>
              <a:rPr lang="en-US" dirty="0">
                <a:latin typeface="Arial" charset="0"/>
                <a:ea typeface="MS PGothic" charset="0"/>
              </a:rPr>
              <a:t>Regular, CFG, CSG, </a:t>
            </a:r>
            <a:r>
              <a:rPr lang="en-US" dirty="0">
                <a:solidFill>
                  <a:srgbClr val="FF0000"/>
                </a:solidFill>
                <a:latin typeface="Arial" charset="0"/>
                <a:ea typeface="MS PGothic" charset="0"/>
              </a:rPr>
              <a:t>PSG </a:t>
            </a:r>
            <a:r>
              <a:rPr lang="en-US" dirty="0">
                <a:latin typeface="Arial" charset="0"/>
                <a:ea typeface="MS PGothic" charset="0"/>
              </a:rPr>
              <a:t>(type 3 to type 0)</a:t>
            </a:r>
          </a:p>
          <a:p>
            <a:pPr lvl="1"/>
            <a:r>
              <a:rPr lang="en-US" dirty="0">
                <a:solidFill>
                  <a:srgbClr val="FF0000"/>
                </a:solidFill>
                <a:latin typeface="Arial" charset="0"/>
                <a:ea typeface="MS PGothic" charset="0"/>
              </a:rPr>
              <a:t>FSAs, PDAs, LBAs,</a:t>
            </a:r>
            <a:r>
              <a:rPr lang="en-US" dirty="0">
                <a:latin typeface="Arial" charset="0"/>
                <a:ea typeface="MS PGothic" charset="0"/>
              </a:rPr>
              <a:t> </a:t>
            </a:r>
            <a:r>
              <a:rPr lang="en-US" dirty="0">
                <a:solidFill>
                  <a:srgbClr val="FF0000"/>
                </a:solidFill>
                <a:latin typeface="Arial" charset="0"/>
                <a:ea typeface="MS PGothic" charset="0"/>
              </a:rPr>
              <a:t>Turing machines</a:t>
            </a:r>
          </a:p>
          <a:p>
            <a:pPr lvl="1"/>
            <a:r>
              <a:rPr lang="en-US" dirty="0">
                <a:latin typeface="Arial" charset="0"/>
                <a:ea typeface="MS PGothic" charset="0"/>
              </a:rPr>
              <a:t>Length preservation or increase makes membership in associated languages decidable for all but PSGs</a:t>
            </a:r>
          </a:p>
          <a:p>
            <a:pPr lvl="1"/>
            <a:r>
              <a:rPr lang="en-US" dirty="0">
                <a:latin typeface="Arial" charset="0"/>
                <a:ea typeface="MS PGothic" charset="0"/>
              </a:rPr>
              <a:t>CFLs can be inherently ambiguous but that does not mean a language that has an ambiguous grammar is automatically inherently ambiguous</a:t>
            </a:r>
          </a:p>
        </p:txBody>
      </p:sp>
      <p:sp>
        <p:nvSpPr>
          <p:cNvPr id="2857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1E056BB-84B3-8C47-A117-3164ED5D6782}" type="datetime1">
              <a:rPr lang="en-US" smtClean="0"/>
              <a:t>11/27/18</a:t>
            </a:fld>
            <a:endParaRPr lang="en-US"/>
          </a:p>
        </p:txBody>
      </p:sp>
      <p:sp>
        <p:nvSpPr>
          <p:cNvPr id="28570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5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378514B-88FF-E14A-ACCF-47F02FBBF841}" type="slidenum">
              <a:rPr lang="en-US"/>
              <a:pPr/>
              <a:t>4</a:t>
            </a:fld>
            <a:endParaRPr lang="en-US"/>
          </a:p>
        </p:txBody>
      </p:sp>
    </p:spTree>
    <p:extLst>
      <p:ext uri="{BB962C8B-B14F-4D97-AF65-F5344CB8AC3E}">
        <p14:creationId xmlns:p14="http://schemas.microsoft.com/office/powerpoint/2010/main" val="20185994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Sample#4: Independent Set</a:t>
            </a:r>
          </a:p>
        </p:txBody>
      </p:sp>
      <p:pic>
        <p:nvPicPr>
          <p:cNvPr id="4" name="Picture 3"/>
          <p:cNvPicPr>
            <a:picLocks noChangeAspect="1"/>
          </p:cNvPicPr>
          <p:nvPr/>
        </p:nvPicPr>
        <p:blipFill>
          <a:blip r:embed="rId2"/>
          <a:stretch>
            <a:fillRect/>
          </a:stretch>
        </p:blipFill>
        <p:spPr>
          <a:xfrm>
            <a:off x="1115663" y="1456841"/>
            <a:ext cx="5920568" cy="5055084"/>
          </a:xfrm>
          <a:prstGeom prst="rect">
            <a:avLst/>
          </a:prstGeom>
        </p:spPr>
      </p:pic>
      <p:sp>
        <p:nvSpPr>
          <p:cNvPr id="5" name="Rectangle 4"/>
          <p:cNvSpPr/>
          <p:nvPr/>
        </p:nvSpPr>
        <p:spPr>
          <a:xfrm>
            <a:off x="5166032" y="1459855"/>
            <a:ext cx="6465231" cy="461665"/>
          </a:xfrm>
          <a:prstGeom prst="rect">
            <a:avLst/>
          </a:prstGeom>
        </p:spPr>
        <p:txBody>
          <a:bodyPr wrap="none">
            <a:spAutoFit/>
          </a:bodyPr>
          <a:lstStyle/>
          <a:p>
            <a:r>
              <a:rPr lang="en-US" sz="2400" b="1" dirty="0">
                <a:latin typeface="Times New Roman" charset="0"/>
                <a:ea typeface="Times New Roman" charset="0"/>
              </a:rPr>
              <a:t>(a + ~b + c) (~a + b + ~c) (a + b + c) (~a + b + b)</a:t>
            </a:r>
            <a:r>
              <a:rPr lang="en-US" sz="2400" dirty="0">
                <a:latin typeface="Times New Roman" charset="0"/>
                <a:ea typeface="Times New Roman" charset="0"/>
              </a:rPr>
              <a:t> </a:t>
            </a:r>
            <a:endParaRPr lang="en-US" sz="2400" dirty="0"/>
          </a:p>
        </p:txBody>
      </p:sp>
      <p:sp>
        <p:nvSpPr>
          <p:cNvPr id="3" name="TextBox 2"/>
          <p:cNvSpPr txBox="1"/>
          <p:nvPr/>
        </p:nvSpPr>
        <p:spPr>
          <a:xfrm>
            <a:off x="7571874" y="2310063"/>
            <a:ext cx="4059389" cy="923330"/>
          </a:xfrm>
          <a:prstGeom prst="rect">
            <a:avLst/>
          </a:prstGeom>
          <a:noFill/>
        </p:spPr>
        <p:txBody>
          <a:bodyPr wrap="square" rtlCol="0">
            <a:spAutoFit/>
          </a:bodyPr>
          <a:lstStyle/>
          <a:p>
            <a:r>
              <a:rPr lang="en-US" dirty="0"/>
              <a:t>Place an edge between every node labeled V and every node labeled ~V, where V can be a, b or c.</a:t>
            </a:r>
          </a:p>
        </p:txBody>
      </p:sp>
    </p:spTree>
    <p:extLst>
      <p:ext uri="{BB962C8B-B14F-4D97-AF65-F5344CB8AC3E}">
        <p14:creationId xmlns:p14="http://schemas.microsoft.com/office/powerpoint/2010/main" val="12827122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Vertex Cover (VC) is NP-Complete</a:t>
            </a:r>
          </a:p>
        </p:txBody>
      </p:sp>
      <p:sp>
        <p:nvSpPr>
          <p:cNvPr id="3" name="Content Placeholder 2"/>
          <p:cNvSpPr>
            <a:spLocks noGrp="1"/>
          </p:cNvSpPr>
          <p:nvPr>
            <p:ph idx="1"/>
          </p:nvPr>
        </p:nvSpPr>
        <p:spPr/>
        <p:txBody>
          <a:bodyPr>
            <a:normAutofit fontScale="70000" lnSpcReduction="20000"/>
          </a:bodyPr>
          <a:lstStyle/>
          <a:p>
            <a:r>
              <a:rPr lang="en-US" dirty="0"/>
              <a:t>We represent each clause (assume there are C of them) in an instance of 3SAT with a triangle, one node per literal. One key is that two nodes in each clause triangle must be chosen to cover the three internal edges. We represent each assignment to a variable v (assume there are V variables) by a pair of connected nodes labeled v and ~v. The second key is that we must choose precisely one of v or ~v for each variable to cover the edge that connects its pair. Thus, the minimum cover set contains 2C+V nodes. </a:t>
            </a:r>
          </a:p>
          <a:p>
            <a:r>
              <a:rPr lang="en-US" dirty="0"/>
              <a:t>We add an edge from each v and to all literals v in clauses, and each ~v to all literals ~v in clauses. To cover all the edges added here for the variable nodes, we must choose nodes in each clause that cover edges from variable nodes that are not chosen in the variable pair. If all clauses have at least one of these incoming edges already covered (we chose an assignment to the variable that matches a literal in this clause), then we will be able to cover all internal edges in each clause and all edges entering the clause from a variable pair, by just choosing two nodes in the clause.</a:t>
            </a:r>
          </a:p>
          <a:p>
            <a:r>
              <a:rPr lang="en-US" dirty="0"/>
              <a:t>Choosing 2C+V nodes that cover all edges can only be done if there is an assignment to variables (true or false) that satisfy the original instance of 3SAT. Thus VC is NP-Hard. But, we can check a proposed cover set of vertices in time proportional to the size of the graph (which is actually linear in the size of the 3SAT problem). Thus VC is in P. In conclusion, VC is NP-Complete.</a:t>
            </a:r>
          </a:p>
        </p:txBody>
      </p:sp>
    </p:spTree>
    <p:extLst>
      <p:ext uri="{BB962C8B-B14F-4D97-AF65-F5344CB8AC3E}">
        <p14:creationId xmlns:p14="http://schemas.microsoft.com/office/powerpoint/2010/main" val="12436721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 5: VC Gadgets</a:t>
            </a:r>
          </a:p>
        </p:txBody>
      </p:sp>
      <p:pic>
        <p:nvPicPr>
          <p:cNvPr id="4" name="Picture 3"/>
          <p:cNvPicPr>
            <a:picLocks noChangeAspect="1"/>
          </p:cNvPicPr>
          <p:nvPr/>
        </p:nvPicPr>
        <p:blipFill>
          <a:blip r:embed="rId2"/>
          <a:stretch>
            <a:fillRect/>
          </a:stretch>
        </p:blipFill>
        <p:spPr>
          <a:xfrm>
            <a:off x="960895" y="1835150"/>
            <a:ext cx="7675105" cy="4816128"/>
          </a:xfrm>
          <a:prstGeom prst="rect">
            <a:avLst/>
          </a:prstGeom>
        </p:spPr>
      </p:pic>
    </p:spTree>
    <p:extLst>
      <p:ext uri="{BB962C8B-B14F-4D97-AF65-F5344CB8AC3E}">
        <p14:creationId xmlns:p14="http://schemas.microsoft.com/office/powerpoint/2010/main" val="640174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Sample#6: Vertex Cover</a:t>
            </a:r>
          </a:p>
        </p:txBody>
      </p:sp>
      <p:pic>
        <p:nvPicPr>
          <p:cNvPr id="4" name="Picture 3"/>
          <p:cNvPicPr>
            <a:picLocks noChangeAspect="1"/>
          </p:cNvPicPr>
          <p:nvPr/>
        </p:nvPicPr>
        <p:blipFill>
          <a:blip r:embed="rId2"/>
          <a:stretch>
            <a:fillRect/>
          </a:stretch>
        </p:blipFill>
        <p:spPr>
          <a:xfrm>
            <a:off x="1130082" y="1459855"/>
            <a:ext cx="5920568" cy="5055084"/>
          </a:xfrm>
          <a:prstGeom prst="rect">
            <a:avLst/>
          </a:prstGeom>
        </p:spPr>
      </p:pic>
      <p:sp>
        <p:nvSpPr>
          <p:cNvPr id="5" name="Rectangle 4"/>
          <p:cNvSpPr/>
          <p:nvPr/>
        </p:nvSpPr>
        <p:spPr>
          <a:xfrm>
            <a:off x="5166032" y="1459855"/>
            <a:ext cx="6465231" cy="461665"/>
          </a:xfrm>
          <a:prstGeom prst="rect">
            <a:avLst/>
          </a:prstGeom>
        </p:spPr>
        <p:txBody>
          <a:bodyPr wrap="none">
            <a:spAutoFit/>
          </a:bodyPr>
          <a:lstStyle/>
          <a:p>
            <a:r>
              <a:rPr lang="en-US" sz="2400" b="1" dirty="0">
                <a:latin typeface="Times New Roman" charset="0"/>
                <a:ea typeface="Times New Roman" charset="0"/>
              </a:rPr>
              <a:t>(a + ~b + c) (~a + b + ~c) (a + b + c) (~a + b + b)</a:t>
            </a:r>
            <a:r>
              <a:rPr lang="en-US" sz="2400" dirty="0">
                <a:latin typeface="Times New Roman" charset="0"/>
                <a:ea typeface="Times New Roman" charset="0"/>
              </a:rPr>
              <a:t> </a:t>
            </a:r>
            <a:endParaRPr lang="en-US" sz="2400" dirty="0"/>
          </a:p>
        </p:txBody>
      </p:sp>
      <p:cxnSp>
        <p:nvCxnSpPr>
          <p:cNvPr id="6" name="Straight Connector 5"/>
          <p:cNvCxnSpPr/>
          <p:nvPr/>
        </p:nvCxnSpPr>
        <p:spPr>
          <a:xfrm>
            <a:off x="7545088" y="2847410"/>
            <a:ext cx="1456841" cy="1549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29589" y="5372746"/>
            <a:ext cx="1456841" cy="154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514091" y="4124553"/>
            <a:ext cx="1456841" cy="15498"/>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7036231" y="2585254"/>
            <a:ext cx="338554" cy="461665"/>
          </a:xfrm>
          <a:prstGeom prst="rect">
            <a:avLst/>
          </a:prstGeom>
        </p:spPr>
        <p:txBody>
          <a:bodyPr wrap="none">
            <a:spAutoFit/>
          </a:bodyPr>
          <a:lstStyle/>
          <a:p>
            <a:r>
              <a:rPr lang="en-US" sz="2400" b="1" dirty="0">
                <a:latin typeface="Times New Roman" charset="0"/>
                <a:ea typeface="Times New Roman" charset="0"/>
              </a:rPr>
              <a:t>a</a:t>
            </a:r>
            <a:endParaRPr lang="en-US" sz="2400" dirty="0"/>
          </a:p>
        </p:txBody>
      </p:sp>
      <p:sp>
        <p:nvSpPr>
          <p:cNvPr id="13" name="Rectangle 12"/>
          <p:cNvSpPr/>
          <p:nvPr/>
        </p:nvSpPr>
        <p:spPr>
          <a:xfrm>
            <a:off x="9058965" y="2585254"/>
            <a:ext cx="658471" cy="461665"/>
          </a:xfrm>
          <a:prstGeom prst="rect">
            <a:avLst/>
          </a:prstGeom>
        </p:spPr>
        <p:txBody>
          <a:bodyPr wrap="square">
            <a:spAutoFit/>
          </a:bodyPr>
          <a:lstStyle/>
          <a:p>
            <a:r>
              <a:rPr lang="en-US" sz="2400" b="1" dirty="0">
                <a:latin typeface="Times New Roman" charset="0"/>
                <a:ea typeface="Times New Roman" charset="0"/>
              </a:rPr>
              <a:t>~a</a:t>
            </a:r>
            <a:endParaRPr lang="en-US" sz="2400" dirty="0"/>
          </a:p>
        </p:txBody>
      </p:sp>
      <p:sp>
        <p:nvSpPr>
          <p:cNvPr id="14" name="Rectangle 13"/>
          <p:cNvSpPr/>
          <p:nvPr/>
        </p:nvSpPr>
        <p:spPr>
          <a:xfrm>
            <a:off x="7034624" y="3893719"/>
            <a:ext cx="356188" cy="461665"/>
          </a:xfrm>
          <a:prstGeom prst="rect">
            <a:avLst/>
          </a:prstGeom>
        </p:spPr>
        <p:txBody>
          <a:bodyPr wrap="none">
            <a:spAutoFit/>
          </a:bodyPr>
          <a:lstStyle/>
          <a:p>
            <a:r>
              <a:rPr lang="en-US" sz="2400" b="1" dirty="0">
                <a:latin typeface="Times New Roman" charset="0"/>
                <a:ea typeface="Times New Roman" charset="0"/>
              </a:rPr>
              <a:t>b</a:t>
            </a:r>
            <a:endParaRPr lang="en-US" sz="2400" dirty="0"/>
          </a:p>
        </p:txBody>
      </p:sp>
      <p:sp>
        <p:nvSpPr>
          <p:cNvPr id="16" name="Rectangle 15"/>
          <p:cNvSpPr/>
          <p:nvPr/>
        </p:nvSpPr>
        <p:spPr>
          <a:xfrm>
            <a:off x="9058965" y="5141586"/>
            <a:ext cx="658471" cy="461665"/>
          </a:xfrm>
          <a:prstGeom prst="rect">
            <a:avLst/>
          </a:prstGeom>
        </p:spPr>
        <p:txBody>
          <a:bodyPr wrap="square">
            <a:spAutoFit/>
          </a:bodyPr>
          <a:lstStyle/>
          <a:p>
            <a:r>
              <a:rPr lang="en-US" sz="2400" b="1" dirty="0">
                <a:latin typeface="Times New Roman" charset="0"/>
                <a:ea typeface="Times New Roman" charset="0"/>
              </a:rPr>
              <a:t>~c</a:t>
            </a:r>
            <a:endParaRPr lang="en-US" sz="2400" dirty="0"/>
          </a:p>
        </p:txBody>
      </p:sp>
      <p:sp>
        <p:nvSpPr>
          <p:cNvPr id="17" name="Rectangle 16"/>
          <p:cNvSpPr/>
          <p:nvPr/>
        </p:nvSpPr>
        <p:spPr>
          <a:xfrm>
            <a:off x="9001929" y="3893720"/>
            <a:ext cx="658471" cy="461665"/>
          </a:xfrm>
          <a:prstGeom prst="rect">
            <a:avLst/>
          </a:prstGeom>
        </p:spPr>
        <p:txBody>
          <a:bodyPr wrap="square">
            <a:spAutoFit/>
          </a:bodyPr>
          <a:lstStyle/>
          <a:p>
            <a:r>
              <a:rPr lang="en-US" sz="2400" b="1" dirty="0">
                <a:latin typeface="Times New Roman" charset="0"/>
                <a:ea typeface="Times New Roman" charset="0"/>
              </a:rPr>
              <a:t>~b</a:t>
            </a:r>
            <a:endParaRPr lang="en-US" sz="2400" dirty="0"/>
          </a:p>
        </p:txBody>
      </p:sp>
      <p:sp>
        <p:nvSpPr>
          <p:cNvPr id="18" name="Rectangle 17"/>
          <p:cNvSpPr/>
          <p:nvPr/>
        </p:nvSpPr>
        <p:spPr>
          <a:xfrm>
            <a:off x="7129310" y="5141586"/>
            <a:ext cx="320922" cy="461665"/>
          </a:xfrm>
          <a:prstGeom prst="rect">
            <a:avLst/>
          </a:prstGeom>
        </p:spPr>
        <p:txBody>
          <a:bodyPr wrap="none">
            <a:spAutoFit/>
          </a:bodyPr>
          <a:lstStyle/>
          <a:p>
            <a:r>
              <a:rPr lang="en-US" sz="2400" b="1" dirty="0">
                <a:latin typeface="Times New Roman" charset="0"/>
                <a:ea typeface="Times New Roman" charset="0"/>
              </a:rPr>
              <a:t>c</a:t>
            </a:r>
            <a:endParaRPr lang="en-US" sz="2400" dirty="0"/>
          </a:p>
        </p:txBody>
      </p:sp>
      <p:sp>
        <p:nvSpPr>
          <p:cNvPr id="15" name="TextBox 14"/>
          <p:cNvSpPr txBox="1"/>
          <p:nvPr/>
        </p:nvSpPr>
        <p:spPr>
          <a:xfrm>
            <a:off x="5142835" y="5588079"/>
            <a:ext cx="6792491" cy="646331"/>
          </a:xfrm>
          <a:prstGeom prst="rect">
            <a:avLst/>
          </a:prstGeom>
          <a:noFill/>
        </p:spPr>
        <p:txBody>
          <a:bodyPr wrap="square" rtlCol="0">
            <a:spAutoFit/>
          </a:bodyPr>
          <a:lstStyle/>
          <a:p>
            <a:r>
              <a:rPr lang="en-US" dirty="0"/>
              <a:t>Place an edge between every variable node labeled V and </a:t>
            </a:r>
            <a:r>
              <a:rPr lang="en-US"/>
              <a:t>every clause node </a:t>
            </a:r>
            <a:r>
              <a:rPr lang="en-US" dirty="0"/>
              <a:t>labeled ~V, where V can be a, b or c.</a:t>
            </a:r>
          </a:p>
        </p:txBody>
      </p:sp>
      <p:sp>
        <p:nvSpPr>
          <p:cNvPr id="3" name="TextBox 2"/>
          <p:cNvSpPr txBox="1"/>
          <p:nvPr/>
        </p:nvSpPr>
        <p:spPr>
          <a:xfrm>
            <a:off x="7129310" y="1921520"/>
            <a:ext cx="2319490" cy="369332"/>
          </a:xfrm>
          <a:prstGeom prst="rect">
            <a:avLst/>
          </a:prstGeom>
          <a:noFill/>
        </p:spPr>
        <p:txBody>
          <a:bodyPr wrap="square" rtlCol="0">
            <a:spAutoFit/>
          </a:bodyPr>
          <a:lstStyle/>
          <a:p>
            <a:r>
              <a:rPr lang="en-US" dirty="0"/>
              <a:t>Variable Nodes/Edges</a:t>
            </a:r>
          </a:p>
        </p:txBody>
      </p:sp>
      <p:sp>
        <p:nvSpPr>
          <p:cNvPr id="7" name="TextBox 6"/>
          <p:cNvSpPr txBox="1"/>
          <p:nvPr/>
        </p:nvSpPr>
        <p:spPr>
          <a:xfrm>
            <a:off x="2847103" y="1459855"/>
            <a:ext cx="2486526" cy="369332"/>
          </a:xfrm>
          <a:prstGeom prst="rect">
            <a:avLst/>
          </a:prstGeom>
          <a:noFill/>
        </p:spPr>
        <p:txBody>
          <a:bodyPr wrap="square" rtlCol="0">
            <a:spAutoFit/>
          </a:bodyPr>
          <a:lstStyle/>
          <a:p>
            <a:r>
              <a:rPr lang="en-US"/>
              <a:t>Clause Nodes/Edges</a:t>
            </a:r>
          </a:p>
        </p:txBody>
      </p:sp>
      <p:sp>
        <p:nvSpPr>
          <p:cNvPr id="9" name="Rectangle 8"/>
          <p:cNvSpPr/>
          <p:nvPr/>
        </p:nvSpPr>
        <p:spPr>
          <a:xfrm>
            <a:off x="1046284" y="1459855"/>
            <a:ext cx="509800" cy="2308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130082" y="1829187"/>
            <a:ext cx="2463350" cy="369332"/>
          </a:xfrm>
          <a:prstGeom prst="rect">
            <a:avLst/>
          </a:prstGeom>
          <a:noFill/>
        </p:spPr>
        <p:txBody>
          <a:bodyPr wrap="square" rtlCol="0">
            <a:spAutoFit/>
          </a:bodyPr>
          <a:lstStyle/>
          <a:p>
            <a:r>
              <a:rPr lang="en-US" dirty="0"/>
              <a:t>K = 2*C+V = 8+3 = 11</a:t>
            </a:r>
          </a:p>
        </p:txBody>
      </p:sp>
    </p:spTree>
    <p:extLst>
      <p:ext uri="{BB962C8B-B14F-4D97-AF65-F5344CB8AC3E}">
        <p14:creationId xmlns:p14="http://schemas.microsoft.com/office/powerpoint/2010/main" val="5803462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meaning of “defined” in Halt discussion</a:t>
            </a:r>
          </a:p>
        </p:txBody>
      </p:sp>
      <p:sp>
        <p:nvSpPr>
          <p:cNvPr id="3" name="Content Placeholder 2"/>
          <p:cNvSpPr>
            <a:spLocks noGrp="1"/>
          </p:cNvSpPr>
          <p:nvPr>
            <p:ph idx="1"/>
          </p:nvPr>
        </p:nvSpPr>
        <p:spPr/>
        <p:txBody>
          <a:bodyPr/>
          <a:lstStyle/>
          <a:p>
            <a:r>
              <a:rPr lang="en-US" dirty="0"/>
              <a:t>In the diagonalization proof that the Halting Problem is undecidable, you use the term defined, as in Disagree(d) is defined </a:t>
            </a:r>
            <a:r>
              <a:rPr lang="en-US" dirty="0" err="1"/>
              <a:t>iff</a:t>
            </a:r>
            <a:r>
              <a:rPr lang="en-US" dirty="0"/>
              <a:t> Halt(</a:t>
            </a:r>
            <a:r>
              <a:rPr lang="en-US" dirty="0" err="1"/>
              <a:t>d,d</a:t>
            </a:r>
            <a:r>
              <a:rPr lang="en-US" dirty="0"/>
              <a:t>)=0 </a:t>
            </a:r>
            <a:r>
              <a:rPr lang="en-US" dirty="0" err="1"/>
              <a:t>iff</a:t>
            </a:r>
            <a:r>
              <a:rPr lang="en-US" dirty="0"/>
              <a:t> Disagree(d) is undefined. What is its meaning in this context?</a:t>
            </a:r>
            <a:br>
              <a:rPr lang="en-US" dirty="0"/>
            </a:br>
            <a:br>
              <a:rPr lang="en-US" dirty="0"/>
            </a:br>
            <a:r>
              <a:rPr lang="en-US" dirty="0"/>
              <a:t>The word “defined” here means "converges and defines a value." The procedure "least value of y such that y=y+1" can never converge and so never defines a value.</a:t>
            </a:r>
          </a:p>
          <a:p>
            <a:r>
              <a:rPr lang="en-US" dirty="0"/>
              <a:t>Fortunately, I will not ask you to repeat this proof, but you need to understand its significance. That is, you need to remember where it was used and for what purposes.</a:t>
            </a:r>
          </a:p>
          <a:p>
            <a:endParaRPr lang="en-US" dirty="0"/>
          </a:p>
        </p:txBody>
      </p:sp>
    </p:spTree>
    <p:extLst>
      <p:ext uri="{BB962C8B-B14F-4D97-AF65-F5344CB8AC3E}">
        <p14:creationId xmlns:p14="http://schemas.microsoft.com/office/powerpoint/2010/main" val="20897921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 and Co-RE</a:t>
            </a:r>
          </a:p>
        </p:txBody>
      </p:sp>
      <p:sp>
        <p:nvSpPr>
          <p:cNvPr id="3" name="Content Placeholder 2"/>
          <p:cNvSpPr>
            <a:spLocks noGrp="1"/>
          </p:cNvSpPr>
          <p:nvPr>
            <p:ph idx="1"/>
          </p:nvPr>
        </p:nvSpPr>
        <p:spPr/>
        <p:txBody>
          <a:bodyPr/>
          <a:lstStyle/>
          <a:p>
            <a:r>
              <a:rPr lang="en-US" dirty="0"/>
              <a:t>Why can't the complement of something that is re non-recursive be recursive? </a:t>
            </a:r>
          </a:p>
          <a:p>
            <a:r>
              <a:rPr lang="en-US" dirty="0"/>
              <a:t>The reason is that any set that is RE and whose complement is RE, is also a  recursive set. Thus, if S is RE, non-recursive, its complement must be co-RE, non-recursive.</a:t>
            </a:r>
          </a:p>
        </p:txBody>
      </p:sp>
    </p:spTree>
    <p:extLst>
      <p:ext uri="{BB962C8B-B14F-4D97-AF65-F5344CB8AC3E}">
        <p14:creationId xmlns:p14="http://schemas.microsoft.com/office/powerpoint/2010/main" val="11264184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 Function for a Decidable Set</a:t>
            </a:r>
          </a:p>
        </p:txBody>
      </p:sp>
      <p:sp>
        <p:nvSpPr>
          <p:cNvPr id="3" name="Content Placeholder 2"/>
          <p:cNvSpPr>
            <a:spLocks noGrp="1"/>
          </p:cNvSpPr>
          <p:nvPr>
            <p:ph idx="1"/>
          </p:nvPr>
        </p:nvSpPr>
        <p:spPr/>
        <p:txBody>
          <a:bodyPr>
            <a:normAutofit/>
          </a:bodyPr>
          <a:lstStyle/>
          <a:p>
            <a:r>
              <a:rPr lang="en-US" dirty="0"/>
              <a:t>By definition of decidable, S is decidable </a:t>
            </a:r>
            <a:r>
              <a:rPr lang="en-US" dirty="0" err="1"/>
              <a:t>iff</a:t>
            </a:r>
            <a:r>
              <a:rPr lang="en-US" dirty="0"/>
              <a:t> there's a characteristic function. Could you explain what is a characteristic function, with examples?</a:t>
            </a:r>
            <a:br>
              <a:rPr lang="en-US" dirty="0"/>
            </a:br>
            <a:br>
              <a:rPr lang="en-US" dirty="0"/>
            </a:br>
            <a:r>
              <a:rPr lang="en-US" dirty="0"/>
              <a:t>The term "characteristic function" for some recursive/decidable set, S, just refers to any algorithmic predicate to decide membership in S. The term is used as the algorithm "characterizes" S by allowing us to decided its membership.</a:t>
            </a:r>
          </a:p>
        </p:txBody>
      </p:sp>
    </p:spTree>
    <p:extLst>
      <p:ext uri="{BB962C8B-B14F-4D97-AF65-F5344CB8AC3E}">
        <p14:creationId xmlns:p14="http://schemas.microsoft.com/office/powerpoint/2010/main" val="12080975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Union of sets</a:t>
            </a:r>
          </a:p>
        </p:txBody>
      </p:sp>
      <p:sp>
        <p:nvSpPr>
          <p:cNvPr id="3" name="Content Placeholder 2"/>
          <p:cNvSpPr>
            <a:spLocks noGrp="1"/>
          </p:cNvSpPr>
          <p:nvPr>
            <p:ph idx="1"/>
          </p:nvPr>
        </p:nvSpPr>
        <p:spPr/>
        <p:txBody>
          <a:bodyPr>
            <a:normAutofit/>
          </a:bodyPr>
          <a:lstStyle/>
          <a:p>
            <a:r>
              <a:rPr lang="en-US" dirty="0"/>
              <a:t>Let set A be recursive, B be re non-recursive and C be non-re, what can D be if D is contained in (A U C). </a:t>
            </a:r>
            <a:br>
              <a:rPr lang="en-US" dirty="0"/>
            </a:br>
            <a:br>
              <a:rPr lang="en-US" dirty="0"/>
            </a:br>
            <a:r>
              <a:rPr lang="en-US" dirty="0"/>
              <a:t>Consider the case where A is the set of natural numbers, then (A U C) is the set of all natural numbers, no matter what C is. If D is a subset of the set of natural numbers then, D can be anything. For instance, D can be empty, in which case it is recursive; D could be the set of indices of functions that halt on some input, in which case it is RE; D could be the set of indices of algorithms, in which case it it is non-RE. In fact, there are an </a:t>
            </a:r>
            <a:r>
              <a:rPr lang="en-US" dirty="0" err="1"/>
              <a:t>uncountably</a:t>
            </a:r>
            <a:r>
              <a:rPr lang="en-US" dirty="0"/>
              <a:t> infinite number of subsets of the natural numbers, so there is no telling what D might be.</a:t>
            </a:r>
          </a:p>
          <a:p>
            <a:endParaRPr lang="en-US" dirty="0"/>
          </a:p>
        </p:txBody>
      </p:sp>
    </p:spTree>
    <p:extLst>
      <p:ext uri="{BB962C8B-B14F-4D97-AF65-F5344CB8AC3E}">
        <p14:creationId xmlns:p14="http://schemas.microsoft.com/office/powerpoint/2010/main" val="20996177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Phrase Structured Grammars</a:t>
            </a:r>
          </a:p>
        </p:txBody>
      </p:sp>
      <p:sp>
        <p:nvSpPr>
          <p:cNvPr id="3" name="Content Placeholder 2"/>
          <p:cNvSpPr>
            <a:spLocks noGrp="1"/>
          </p:cNvSpPr>
          <p:nvPr>
            <p:ph idx="1"/>
          </p:nvPr>
        </p:nvSpPr>
        <p:spPr/>
        <p:txBody>
          <a:bodyPr/>
          <a:lstStyle/>
          <a:p>
            <a:r>
              <a:rPr lang="en-US" dirty="0"/>
              <a:t>Are we doing anything on phrase structured grammars? </a:t>
            </a:r>
            <a:br>
              <a:rPr lang="en-US" dirty="0"/>
            </a:br>
            <a:br>
              <a:rPr lang="en-US" dirty="0"/>
            </a:br>
            <a:r>
              <a:rPr lang="en-US" dirty="0"/>
              <a:t>There will be no PSG's to write. I never had time to do anything on that. The only thing that is critical is to remember that the Phrase Structured Languages are exactly the RE sets.</a:t>
            </a:r>
            <a:br>
              <a:rPr lang="en-US" dirty="0"/>
            </a:br>
            <a:endParaRPr lang="en-US" dirty="0"/>
          </a:p>
        </p:txBody>
      </p:sp>
    </p:spTree>
    <p:extLst>
      <p:ext uri="{BB962C8B-B14F-4D97-AF65-F5344CB8AC3E}">
        <p14:creationId xmlns:p14="http://schemas.microsoft.com/office/powerpoint/2010/main" val="13662398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Containment</a:t>
            </a:r>
          </a:p>
        </p:txBody>
      </p:sp>
      <p:sp>
        <p:nvSpPr>
          <p:cNvPr id="3" name="Content Placeholder 2"/>
          <p:cNvSpPr>
            <a:spLocks noGrp="1"/>
          </p:cNvSpPr>
          <p:nvPr>
            <p:ph idx="1"/>
          </p:nvPr>
        </p:nvSpPr>
        <p:spPr/>
        <p:txBody>
          <a:bodyPr>
            <a:normAutofit fontScale="92500" lnSpcReduction="20000"/>
          </a:bodyPr>
          <a:lstStyle/>
          <a:p>
            <a:r>
              <a:rPr lang="en-US" dirty="0"/>
              <a:t>You say in the exam review that containment is undecidable for CFL's. But, one the samples for exam#2 says that L(G) contains and may equal {</a:t>
            </a:r>
            <a:r>
              <a:rPr lang="en-US" dirty="0">
                <a:hlinkClick r:id="rId2"/>
              </a:rPr>
              <a:t>λ</a:t>
            </a:r>
            <a:r>
              <a:rPr lang="en-US" dirty="0"/>
              <a:t>} and that this is a decidable problem. Why is this? </a:t>
            </a:r>
            <a:br>
              <a:rPr lang="en-US" dirty="0"/>
            </a:br>
            <a:br>
              <a:rPr lang="en-US" dirty="0"/>
            </a:br>
            <a:r>
              <a:rPr lang="en-US" dirty="0"/>
              <a:t>On the review slides, the only place that we said containment is decidable is for Regular Languages. Page 3 explicitly states that containment is undecidable for CFLs. The old question makes no mention of containment.</a:t>
            </a:r>
            <a:br>
              <a:rPr lang="en-US" dirty="0"/>
            </a:br>
            <a:br>
              <a:rPr lang="en-US" dirty="0"/>
            </a:br>
            <a:r>
              <a:rPr lang="en-US" dirty="0"/>
              <a:t>What is .decidable is membership. Membership is testing a single or finite set of strings for membership in the language -- decidable. Containment refers to whether or not a language is a subset of another. That is undecidable for CFLs. The proof is based on the fact that we cannot decide of an arbitrary CFG if it generates Sigma*. But then we cannot decide if Sigma* is a subset of some arbitrary context-free language.</a:t>
            </a:r>
          </a:p>
        </p:txBody>
      </p:sp>
    </p:spTree>
    <p:extLst>
      <p:ext uri="{BB962C8B-B14F-4D97-AF65-F5344CB8AC3E}">
        <p14:creationId xmlns:p14="http://schemas.microsoft.com/office/powerpoint/2010/main" val="1939585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Context free language decision problems </a:t>
            </a:r>
          </a:p>
        </p:txBody>
      </p:sp>
      <p:sp>
        <p:nvSpPr>
          <p:cNvPr id="3" name="Content Placeholder 2"/>
          <p:cNvSpPr>
            <a:spLocks noGrp="1"/>
          </p:cNvSpPr>
          <p:nvPr>
            <p:ph idx="1"/>
          </p:nvPr>
        </p:nvSpPr>
        <p:spPr/>
        <p:txBody>
          <a:bodyPr>
            <a:normAutofit lnSpcReduction="10000"/>
          </a:bodyPr>
          <a:lstStyle/>
          <a:p>
            <a:r>
              <a:rPr lang="en-US" sz="2400" dirty="0"/>
              <a:t>Every CFL can be recognized by a PDA</a:t>
            </a:r>
          </a:p>
          <a:p>
            <a:r>
              <a:rPr lang="en-US" sz="2400" dirty="0"/>
              <a:t>Membership of a string, w, where |w|=n, in a CFL can be determined by using the O(n</a:t>
            </a:r>
            <a:r>
              <a:rPr lang="en-US" sz="2400" baseline="30000" dirty="0"/>
              <a:t>3</a:t>
            </a:r>
            <a:r>
              <a:rPr lang="en-US" sz="2400" dirty="0"/>
              <a:t>) CKY algorithm</a:t>
            </a:r>
          </a:p>
          <a:p>
            <a:r>
              <a:rPr lang="en-US" sz="2400" dirty="0"/>
              <a:t>There is no way to find a unique minimum PDA but you can reduce a CFG to one that has has no useless rules or non-terminals. With this you can test for emptiness</a:t>
            </a:r>
          </a:p>
          <a:p>
            <a:pPr marL="228600" lvl="2">
              <a:spcBef>
                <a:spcPts val="1000"/>
              </a:spcBef>
            </a:pPr>
            <a:r>
              <a:rPr lang="en-US" sz="2400" dirty="0"/>
              <a:t>There is no algorithm to determine if a CFG generates </a:t>
            </a:r>
            <a:r>
              <a:rPr lang="en-US" sz="2400" dirty="0" err="1">
                <a:latin typeface="Arial" charset="0"/>
                <a:ea typeface="MS PGothic" charset="0"/>
              </a:rPr>
              <a:t>Σ</a:t>
            </a:r>
            <a:r>
              <a:rPr lang="en-US" sz="2400" dirty="0">
                <a:latin typeface="Arial" charset="0"/>
                <a:ea typeface="MS PGothic" charset="0"/>
              </a:rPr>
              <a:t>*. However, by reducing a grammar we can test for emptiness, finiteness and infiniteness.</a:t>
            </a:r>
          </a:p>
          <a:p>
            <a:pPr marL="228600" lvl="2">
              <a:spcBef>
                <a:spcPts val="1000"/>
              </a:spcBef>
            </a:pPr>
            <a:r>
              <a:rPr lang="en-US" sz="2400" dirty="0">
                <a:latin typeface="Arial" charset="0"/>
                <a:ea typeface="MS PGothic" charset="0"/>
              </a:rPr>
              <a:t>Equality of CFLs is also unsolvable; can just ask if the CFG produces </a:t>
            </a:r>
            <a:r>
              <a:rPr lang="en-US" sz="2400" dirty="0" err="1">
                <a:latin typeface="Arial" charset="0"/>
                <a:ea typeface="MS PGothic" charset="0"/>
              </a:rPr>
              <a:t>Σ</a:t>
            </a:r>
            <a:r>
              <a:rPr lang="en-US" sz="2400" dirty="0">
                <a:latin typeface="Arial" charset="0"/>
                <a:ea typeface="MS PGothic" charset="0"/>
              </a:rPr>
              <a:t>* </a:t>
            </a:r>
          </a:p>
          <a:p>
            <a:pPr marL="228600" lvl="2">
              <a:spcBef>
                <a:spcPts val="1000"/>
              </a:spcBef>
            </a:pPr>
            <a:r>
              <a:rPr lang="en-US" sz="2400" dirty="0">
                <a:latin typeface="Arial" charset="0"/>
                <a:ea typeface="MS PGothic" charset="0"/>
              </a:rPr>
              <a:t>CFLs are closed under union, concatenation, star, substitution, and intersection with regular but not under complement, intersection, min or max</a:t>
            </a:r>
          </a:p>
          <a:p>
            <a:pPr marL="228600" lvl="2">
              <a:spcBef>
                <a:spcPts val="1000"/>
              </a:spcBef>
            </a:pPr>
            <a:endParaRPr lang="en-US" sz="2400" dirty="0">
              <a:latin typeface="Arial" charset="0"/>
              <a:ea typeface="MS PGothic" charset="0"/>
            </a:endParaRPr>
          </a:p>
          <a:p>
            <a:endParaRPr lang="en-US" dirty="0"/>
          </a:p>
        </p:txBody>
      </p:sp>
    </p:spTree>
    <p:extLst>
      <p:ext uri="{BB962C8B-B14F-4D97-AF65-F5344CB8AC3E}">
        <p14:creationId xmlns:p14="http://schemas.microsoft.com/office/powerpoint/2010/main" val="6282375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Edges added to Graphs in IS and VC</a:t>
            </a:r>
          </a:p>
        </p:txBody>
      </p:sp>
      <p:sp>
        <p:nvSpPr>
          <p:cNvPr id="3" name="Content Placeholder 2"/>
          <p:cNvSpPr>
            <a:spLocks noGrp="1"/>
          </p:cNvSpPr>
          <p:nvPr>
            <p:ph idx="1"/>
          </p:nvPr>
        </p:nvSpPr>
        <p:spPr/>
        <p:txBody>
          <a:bodyPr>
            <a:normAutofit/>
          </a:bodyPr>
          <a:lstStyle/>
          <a:p>
            <a:r>
              <a:rPr lang="en-US" dirty="0"/>
              <a:t>On the vertex covering problem it says to "place an edge between every variable node labeled V and every clause node labeled ~V". During your office hours, you showed on example to us of VC but you placed an edge between every node labeled V and every clause node labeled V as well. Is there no difference in the way the connections between clauses are made between the triangles in Independent Set problems and VC problems?</a:t>
            </a:r>
            <a:br>
              <a:rPr lang="en-US" dirty="0"/>
            </a:br>
            <a:br>
              <a:rPr lang="en-US" dirty="0"/>
            </a:br>
            <a:r>
              <a:rPr lang="en-US" dirty="0"/>
              <a:t>IS is all v to ~v.  VC is v to ~v in the variable pair gadgets and v to v, ~v to ~v in the edges between the variable pair gadgets and the clause gadgets. As I read my review, this is exactly what it says. </a:t>
            </a:r>
          </a:p>
          <a:p>
            <a:endParaRPr lang="en-US" dirty="0"/>
          </a:p>
        </p:txBody>
      </p:sp>
    </p:spTree>
    <p:extLst>
      <p:ext uri="{BB962C8B-B14F-4D97-AF65-F5344CB8AC3E}">
        <p14:creationId xmlns:p14="http://schemas.microsoft.com/office/powerpoint/2010/main" val="17402729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Pumping Lemma</a:t>
            </a:r>
          </a:p>
        </p:txBody>
      </p:sp>
      <p:sp>
        <p:nvSpPr>
          <p:cNvPr id="3" name="Content Placeholder 2"/>
          <p:cNvSpPr>
            <a:spLocks noGrp="1"/>
          </p:cNvSpPr>
          <p:nvPr>
            <p:ph idx="1"/>
          </p:nvPr>
        </p:nvSpPr>
        <p:spPr/>
        <p:txBody>
          <a:bodyPr>
            <a:normAutofit/>
          </a:bodyPr>
          <a:lstStyle/>
          <a:p>
            <a:r>
              <a:rPr lang="en-US" dirty="0"/>
              <a:t>I noticed Pumping Lemma isn't on this review’s set </a:t>
            </a:r>
            <a:r>
              <a:rPr lang="en-US"/>
              <a:t>of questions. </a:t>
            </a:r>
            <a:r>
              <a:rPr lang="en-US" dirty="0"/>
              <a:t>Do we need to know it? </a:t>
            </a:r>
            <a:br>
              <a:rPr lang="en-US" dirty="0"/>
            </a:br>
            <a:br>
              <a:rPr lang="en-US" dirty="0"/>
            </a:br>
            <a:r>
              <a:rPr lang="en-US" dirty="0"/>
              <a:t>You need to understand the concepts of the two Pumping Lemmas but I will not ask an explicit question to apply either. By concepts I mean, the essence of their proofs and how they are applied.</a:t>
            </a:r>
          </a:p>
          <a:p>
            <a:endParaRPr lang="en-US" dirty="0"/>
          </a:p>
        </p:txBody>
      </p:sp>
    </p:spTree>
    <p:extLst>
      <p:ext uri="{BB962C8B-B14F-4D97-AF65-F5344CB8AC3E}">
        <p14:creationId xmlns:p14="http://schemas.microsoft.com/office/powerpoint/2010/main" val="40803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Title 1"/>
          <p:cNvSpPr>
            <a:spLocks noGrp="1"/>
          </p:cNvSpPr>
          <p:nvPr>
            <p:ph type="title"/>
          </p:nvPr>
        </p:nvSpPr>
        <p:spPr/>
        <p:txBody>
          <a:bodyPr/>
          <a:lstStyle/>
          <a:p>
            <a:r>
              <a:rPr lang="en-US">
                <a:latin typeface="Arial" charset="0"/>
                <a:ea typeface="MS PGothic" charset="0"/>
              </a:rPr>
              <a:t>Final Exam Topics 4</a:t>
            </a:r>
          </a:p>
        </p:txBody>
      </p:sp>
      <p:sp>
        <p:nvSpPr>
          <p:cNvPr id="286723" name="Content Placeholder 2"/>
          <p:cNvSpPr>
            <a:spLocks noGrp="1"/>
          </p:cNvSpPr>
          <p:nvPr>
            <p:ph idx="1"/>
          </p:nvPr>
        </p:nvSpPr>
        <p:spPr/>
        <p:txBody>
          <a:bodyPr/>
          <a:lstStyle/>
          <a:p>
            <a:r>
              <a:rPr lang="en-US" sz="2000" dirty="0">
                <a:latin typeface="Arial" charset="0"/>
                <a:ea typeface="MS PGothic" charset="0"/>
              </a:rPr>
              <a:t>Computability Theory</a:t>
            </a:r>
          </a:p>
          <a:p>
            <a:pPr lvl="1"/>
            <a:r>
              <a:rPr lang="en-US" sz="1800" dirty="0">
                <a:latin typeface="Arial" charset="0"/>
                <a:ea typeface="MS PGothic" charset="0"/>
              </a:rPr>
              <a:t>Decision problems: solvable (decidable, recursive), semi-decidable (recognizable, recursively enumerable/re, generable), non-re</a:t>
            </a:r>
          </a:p>
          <a:p>
            <a:pPr lvl="1"/>
            <a:r>
              <a:rPr lang="en-US" sz="1800" dirty="0">
                <a:latin typeface="Arial" charset="0"/>
                <a:ea typeface="MS PGothic" charset="0"/>
              </a:rPr>
              <a:t>A set is re </a:t>
            </a:r>
            <a:r>
              <a:rPr lang="en-US" sz="1800" dirty="0" err="1">
                <a:latin typeface="Arial" charset="0"/>
                <a:ea typeface="MS PGothic" charset="0"/>
              </a:rPr>
              <a:t>iff</a:t>
            </a:r>
            <a:r>
              <a:rPr lang="en-US" sz="1800" dirty="0">
                <a:latin typeface="Arial" charset="0"/>
                <a:ea typeface="MS PGothic" charset="0"/>
              </a:rPr>
              <a:t> it is semi-decidable</a:t>
            </a:r>
          </a:p>
          <a:p>
            <a:pPr lvl="1"/>
            <a:r>
              <a:rPr lang="en-US" sz="1800" dirty="0">
                <a:latin typeface="Arial" charset="0"/>
                <a:ea typeface="MS PGothic" charset="0"/>
              </a:rPr>
              <a:t>If set is re and complement is also re, set is recursive (decidable)</a:t>
            </a:r>
          </a:p>
          <a:p>
            <a:pPr lvl="1"/>
            <a:r>
              <a:rPr lang="en-US" sz="1800" dirty="0">
                <a:latin typeface="Arial" charset="0"/>
                <a:ea typeface="MS PGothic" charset="0"/>
              </a:rPr>
              <a:t>Halting problem (K</a:t>
            </a:r>
            <a:r>
              <a:rPr lang="en-US" sz="1800" baseline="-25000" dirty="0">
                <a:latin typeface="Arial" charset="0"/>
                <a:ea typeface="MS PGothic" charset="0"/>
              </a:rPr>
              <a:t>0</a:t>
            </a:r>
            <a:r>
              <a:rPr lang="en-US" sz="1800" dirty="0">
                <a:latin typeface="Arial" charset="0"/>
                <a:ea typeface="MS PGothic" charset="0"/>
              </a:rPr>
              <a:t>): diagonalization proof of </a:t>
            </a:r>
            <a:r>
              <a:rPr lang="en-US" sz="1800" dirty="0" err="1">
                <a:latin typeface="Arial" charset="0"/>
                <a:ea typeface="MS PGothic" charset="0"/>
              </a:rPr>
              <a:t>undecidability</a:t>
            </a:r>
            <a:endParaRPr lang="en-US" sz="1800" dirty="0">
              <a:latin typeface="Arial" charset="0"/>
              <a:ea typeface="MS PGothic" charset="0"/>
            </a:endParaRPr>
          </a:p>
          <a:p>
            <a:pPr lvl="2"/>
            <a:r>
              <a:rPr lang="en-US" sz="1600" dirty="0">
                <a:latin typeface="Arial" charset="0"/>
                <a:ea typeface="MS PGothic" charset="0"/>
              </a:rPr>
              <a:t>Set K</a:t>
            </a:r>
            <a:r>
              <a:rPr lang="en-US" sz="1600" baseline="-25000" dirty="0">
                <a:latin typeface="Arial" charset="0"/>
                <a:ea typeface="MS PGothic" charset="0"/>
              </a:rPr>
              <a:t>0</a:t>
            </a:r>
            <a:r>
              <a:rPr lang="en-US" sz="1600" dirty="0">
                <a:latin typeface="Arial" charset="0"/>
                <a:ea typeface="MS PGothic" charset="0"/>
              </a:rPr>
              <a:t> is re but complement is not</a:t>
            </a:r>
          </a:p>
          <a:p>
            <a:pPr lvl="1"/>
            <a:r>
              <a:rPr lang="en-US" sz="1800" dirty="0">
                <a:latin typeface="Arial" charset="0"/>
                <a:ea typeface="MS PGothic" charset="0"/>
              </a:rPr>
              <a:t>Set K = { f | f(f) converges }</a:t>
            </a:r>
          </a:p>
          <a:p>
            <a:pPr lvl="1"/>
            <a:r>
              <a:rPr lang="en-US" sz="1800" dirty="0">
                <a:latin typeface="Arial" charset="0"/>
                <a:ea typeface="MS PGothic" charset="0"/>
              </a:rPr>
              <a:t>Algorithms (Total): diagonalization proof of non-re</a:t>
            </a:r>
          </a:p>
          <a:p>
            <a:pPr lvl="1"/>
            <a:r>
              <a:rPr lang="en-US" sz="1800" dirty="0">
                <a:latin typeface="Arial" charset="0"/>
                <a:ea typeface="MS PGothic" charset="0"/>
              </a:rPr>
              <a:t>Reducibility to show certain problems are not decidable or even non-re</a:t>
            </a:r>
          </a:p>
          <a:p>
            <a:pPr lvl="1"/>
            <a:r>
              <a:rPr lang="en-US" sz="1800" dirty="0">
                <a:latin typeface="Arial" charset="0"/>
                <a:ea typeface="MS PGothic" charset="0"/>
              </a:rPr>
              <a:t>K and K</a:t>
            </a:r>
            <a:r>
              <a:rPr lang="en-US" sz="1800" baseline="-25000" dirty="0">
                <a:latin typeface="Arial" charset="0"/>
                <a:ea typeface="MS PGothic" charset="0"/>
              </a:rPr>
              <a:t>0</a:t>
            </a:r>
            <a:r>
              <a:rPr lang="en-US" sz="1800" dirty="0">
                <a:latin typeface="Arial" charset="0"/>
                <a:ea typeface="MS PGothic" charset="0"/>
              </a:rPr>
              <a:t> are re-complete </a:t>
            </a:r>
            <a:r>
              <a:rPr lang="mr-IN" sz="1800" dirty="0">
                <a:latin typeface="Arial" charset="0"/>
                <a:ea typeface="MS PGothic" charset="0"/>
              </a:rPr>
              <a:t>–</a:t>
            </a:r>
            <a:r>
              <a:rPr lang="en-US" sz="1800" dirty="0">
                <a:latin typeface="Arial" charset="0"/>
                <a:ea typeface="MS PGothic" charset="0"/>
              </a:rPr>
              <a:t> reducibility to show these results</a:t>
            </a:r>
          </a:p>
          <a:p>
            <a:pPr lvl="1"/>
            <a:r>
              <a:rPr lang="en-US" sz="1800" dirty="0">
                <a:latin typeface="Arial" charset="0"/>
                <a:ea typeface="MS PGothic" charset="0"/>
              </a:rPr>
              <a:t>Rice</a:t>
            </a:r>
            <a:r>
              <a:rPr lang="ja-JP" altLang="en-US" sz="1800" dirty="0">
                <a:latin typeface="Arial" charset="0"/>
                <a:ea typeface="MS PGothic" charset="0"/>
              </a:rPr>
              <a:t>’</a:t>
            </a:r>
            <a:r>
              <a:rPr lang="en-US" altLang="ja-JP" sz="1800" dirty="0">
                <a:latin typeface="Arial" charset="0"/>
                <a:ea typeface="MS PGothic" charset="0"/>
              </a:rPr>
              <a:t>s Theorem: All non-trivial I/O properties of functions are undecidable (weak and strong versions)</a:t>
            </a:r>
          </a:p>
          <a:p>
            <a:pPr lvl="1"/>
            <a:r>
              <a:rPr lang="en-US" sz="1800" dirty="0">
                <a:latin typeface="Arial" charset="0"/>
                <a:ea typeface="MS PGothic" charset="0"/>
              </a:rPr>
              <a:t>Use of quantification to discover upper bound on complexity</a:t>
            </a:r>
          </a:p>
        </p:txBody>
      </p:sp>
      <p:sp>
        <p:nvSpPr>
          <p:cNvPr id="2867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C0C003A-B518-494C-B48A-EC534260FEA9}" type="datetime1">
              <a:rPr lang="en-US" smtClean="0"/>
              <a:t>11/27/18</a:t>
            </a:fld>
            <a:endParaRPr lang="en-US" dirty="0"/>
          </a:p>
        </p:txBody>
      </p:sp>
      <p:sp>
        <p:nvSpPr>
          <p:cNvPr id="286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
        <p:nvSpPr>
          <p:cNvPr id="286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F87DA84-A619-9E4A-AC5C-EA57C42BC5B4}" type="slidenum">
              <a:rPr lang="en-US"/>
              <a:pPr/>
              <a:t>6</a:t>
            </a:fld>
            <a:endParaRPr lang="en-US"/>
          </a:p>
        </p:txBody>
      </p:sp>
    </p:spTree>
    <p:extLst>
      <p:ext uri="{BB962C8B-B14F-4D97-AF65-F5344CB8AC3E}">
        <p14:creationId xmlns:p14="http://schemas.microsoft.com/office/powerpoint/2010/main" val="654334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Title 1"/>
          <p:cNvSpPr>
            <a:spLocks noGrp="1"/>
          </p:cNvSpPr>
          <p:nvPr>
            <p:ph type="title"/>
          </p:nvPr>
        </p:nvSpPr>
        <p:spPr/>
        <p:txBody>
          <a:bodyPr/>
          <a:lstStyle/>
          <a:p>
            <a:r>
              <a:rPr lang="en-US">
                <a:latin typeface="Arial" charset="0"/>
                <a:ea typeface="MS PGothic" charset="0"/>
              </a:rPr>
              <a:t>Final Exam Topics 5</a:t>
            </a:r>
          </a:p>
        </p:txBody>
      </p:sp>
      <p:sp>
        <p:nvSpPr>
          <p:cNvPr id="287747" name="Content Placeholder 2"/>
          <p:cNvSpPr>
            <a:spLocks noGrp="1"/>
          </p:cNvSpPr>
          <p:nvPr>
            <p:ph idx="1"/>
          </p:nvPr>
        </p:nvSpPr>
        <p:spPr>
          <a:xfrm>
            <a:off x="1981200" y="1600200"/>
            <a:ext cx="8229600" cy="4648200"/>
          </a:xfrm>
        </p:spPr>
        <p:txBody>
          <a:bodyPr/>
          <a:lstStyle/>
          <a:p>
            <a:r>
              <a:rPr lang="en-US" sz="2000" dirty="0">
                <a:latin typeface="Arial" charset="0"/>
                <a:ea typeface="MS PGothic" charset="0"/>
              </a:rPr>
              <a:t>Computability  Applied to Formal Grammars </a:t>
            </a:r>
            <a:br>
              <a:rPr lang="en-US" sz="2000" dirty="0">
                <a:latin typeface="Arial" charset="0"/>
                <a:ea typeface="MS PGothic" charset="0"/>
              </a:rPr>
            </a:br>
            <a:r>
              <a:rPr lang="en-US" sz="2000" dirty="0">
                <a:latin typeface="Arial" charset="0"/>
                <a:ea typeface="MS PGothic" charset="0"/>
              </a:rPr>
              <a:t>(</a:t>
            </a:r>
            <a:r>
              <a:rPr lang="en-US" sz="2000" dirty="0">
                <a:solidFill>
                  <a:srgbClr val="FF0000"/>
                </a:solidFill>
                <a:latin typeface="Arial" charset="0"/>
                <a:ea typeface="MS PGothic" charset="0"/>
              </a:rPr>
              <a:t>Red</a:t>
            </a:r>
            <a:r>
              <a:rPr lang="en-US" sz="2000" dirty="0">
                <a:latin typeface="Arial" charset="0"/>
                <a:ea typeface="MS PGothic" charset="0"/>
              </a:rPr>
              <a:t> only results not constructions that lead to these)</a:t>
            </a:r>
            <a:endParaRPr lang="en-US" sz="1600" dirty="0">
              <a:latin typeface="Arial" charset="0"/>
              <a:ea typeface="MS PGothic" charset="0"/>
            </a:endParaRPr>
          </a:p>
          <a:p>
            <a:pPr lvl="1"/>
            <a:r>
              <a:rPr lang="en-US" sz="1600" dirty="0">
                <a:latin typeface="Arial" charset="0"/>
                <a:ea typeface="MS PGothic" charset="0"/>
              </a:rPr>
              <a:t>Post Correspondence problem (PCP)</a:t>
            </a:r>
          </a:p>
          <a:p>
            <a:pPr lvl="2"/>
            <a:r>
              <a:rPr lang="en-US" sz="1400" dirty="0">
                <a:latin typeface="Arial" charset="0"/>
                <a:ea typeface="MS PGothic" charset="0"/>
              </a:rPr>
              <a:t>Definition</a:t>
            </a:r>
          </a:p>
          <a:p>
            <a:pPr lvl="2"/>
            <a:r>
              <a:rPr lang="en-US" sz="1400" dirty="0" err="1">
                <a:solidFill>
                  <a:srgbClr val="FF0000"/>
                </a:solidFill>
                <a:latin typeface="Arial" charset="0"/>
                <a:ea typeface="MS PGothic" charset="0"/>
              </a:rPr>
              <a:t>Undecidability</a:t>
            </a:r>
            <a:r>
              <a:rPr lang="en-US" sz="1400" dirty="0">
                <a:solidFill>
                  <a:srgbClr val="FF0000"/>
                </a:solidFill>
                <a:latin typeface="Arial" charset="0"/>
                <a:ea typeface="MS PGothic" charset="0"/>
              </a:rPr>
              <a:t> (proof was only sketched and is not part of this course)</a:t>
            </a:r>
          </a:p>
          <a:p>
            <a:pPr lvl="2"/>
            <a:r>
              <a:rPr lang="en-US" sz="1400" dirty="0">
                <a:latin typeface="Arial" charset="0"/>
                <a:ea typeface="MS PGothic" charset="0"/>
              </a:rPr>
              <a:t>Application to ambiguity and non-emptiness of intersections of CFLs and to non-emptiness of CSLs</a:t>
            </a:r>
          </a:p>
          <a:p>
            <a:pPr lvl="1"/>
            <a:r>
              <a:rPr lang="en-US" sz="1600" dirty="0">
                <a:latin typeface="Arial" charset="0"/>
                <a:ea typeface="MS PGothic" charset="0"/>
              </a:rPr>
              <a:t>Traces of Turing computations</a:t>
            </a:r>
          </a:p>
          <a:p>
            <a:pPr lvl="2"/>
            <a:r>
              <a:rPr lang="en-US" sz="1400" dirty="0">
                <a:solidFill>
                  <a:srgbClr val="FF0000"/>
                </a:solidFill>
                <a:latin typeface="Arial" charset="0"/>
                <a:ea typeface="MS PGothic" charset="0"/>
              </a:rPr>
              <a:t>Not CFLs</a:t>
            </a:r>
          </a:p>
          <a:p>
            <a:pPr lvl="2"/>
            <a:r>
              <a:rPr lang="en-US" sz="1400" dirty="0">
                <a:solidFill>
                  <a:srgbClr val="FF0000"/>
                </a:solidFill>
                <a:latin typeface="Arial" charset="0"/>
                <a:ea typeface="MS PGothic" charset="0"/>
              </a:rPr>
              <a:t>Single steps are CFLs (use reversal of second configuration)</a:t>
            </a:r>
          </a:p>
          <a:p>
            <a:pPr lvl="2"/>
            <a:r>
              <a:rPr lang="en-US" sz="1400" dirty="0">
                <a:solidFill>
                  <a:srgbClr val="FF0000"/>
                </a:solidFill>
                <a:latin typeface="Arial" charset="0"/>
                <a:ea typeface="MS PGothic" charset="0"/>
              </a:rPr>
              <a:t>Intersections of pairwise correct traces are traces</a:t>
            </a:r>
          </a:p>
          <a:p>
            <a:pPr lvl="2"/>
            <a:r>
              <a:rPr lang="en-US" sz="1400" dirty="0">
                <a:solidFill>
                  <a:srgbClr val="FF0000"/>
                </a:solidFill>
                <a:latin typeface="Arial" charset="0"/>
                <a:ea typeface="MS PGothic" charset="0"/>
              </a:rPr>
              <a:t>Complement of traces (including terminating traces) are CFL</a:t>
            </a:r>
          </a:p>
          <a:p>
            <a:pPr lvl="2"/>
            <a:r>
              <a:rPr lang="en-US" sz="1400" dirty="0">
                <a:solidFill>
                  <a:srgbClr val="FF0000"/>
                </a:solidFill>
                <a:latin typeface="Arial" charset="0"/>
                <a:ea typeface="MS PGothic" charset="0"/>
              </a:rPr>
              <a:t>Use to show cannot decide if CFL, L, is </a:t>
            </a:r>
            <a:r>
              <a:rPr lang="en-US" sz="1400" dirty="0">
                <a:solidFill>
                  <a:srgbClr val="FF0000"/>
                </a:solidFill>
                <a:latin typeface="Arial" charset="0"/>
                <a:ea typeface="MS PGothic" charset="0"/>
                <a:sym typeface="Symbol" charset="0"/>
              </a:rPr>
              <a:t></a:t>
            </a:r>
            <a:r>
              <a:rPr lang="en-US" sz="1400" dirty="0">
                <a:solidFill>
                  <a:srgbClr val="FF0000"/>
                </a:solidFill>
                <a:latin typeface="Arial" charset="0"/>
                <a:ea typeface="MS PGothic" charset="0"/>
              </a:rPr>
              <a:t>*</a:t>
            </a:r>
          </a:p>
          <a:p>
            <a:pPr lvl="2"/>
            <a:r>
              <a:rPr lang="en-US" sz="1400" dirty="0">
                <a:latin typeface="Arial" charset="0"/>
                <a:ea typeface="MS PGothic" charset="0"/>
              </a:rPr>
              <a:t>L= </a:t>
            </a:r>
            <a:r>
              <a:rPr lang="en-US" sz="1400" dirty="0">
                <a:latin typeface="Arial" charset="0"/>
                <a:ea typeface="MS PGothic" charset="0"/>
                <a:sym typeface="Symbol" charset="0"/>
              </a:rPr>
              <a:t></a:t>
            </a:r>
            <a:r>
              <a:rPr lang="en-US" sz="1400" dirty="0">
                <a:latin typeface="Arial" charset="0"/>
                <a:ea typeface="MS PGothic" charset="0"/>
              </a:rPr>
              <a:t>* and L = L</a:t>
            </a:r>
            <a:r>
              <a:rPr lang="en-US" sz="1400" baseline="30000" dirty="0">
                <a:latin typeface="Arial" charset="0"/>
                <a:ea typeface="MS PGothic" charset="0"/>
              </a:rPr>
              <a:t>2</a:t>
            </a:r>
            <a:r>
              <a:rPr lang="en-US" sz="1400" dirty="0">
                <a:latin typeface="Arial" charset="0"/>
                <a:ea typeface="MS PGothic" charset="0"/>
              </a:rPr>
              <a:t> are undecidable for CFLs</a:t>
            </a:r>
          </a:p>
          <a:p>
            <a:pPr lvl="1"/>
            <a:r>
              <a:rPr lang="en-US" sz="1600" dirty="0">
                <a:solidFill>
                  <a:srgbClr val="FF0000"/>
                </a:solidFill>
                <a:latin typeface="Arial" charset="0"/>
                <a:ea typeface="MS PGothic" charset="0"/>
              </a:rPr>
              <a:t>PSG can mimic TM, </a:t>
            </a:r>
            <a:r>
              <a:rPr lang="en-US" sz="1600" dirty="0">
                <a:latin typeface="Arial" charset="0"/>
                <a:ea typeface="MS PGothic" charset="0"/>
              </a:rPr>
              <a:t>so can generate any re language; thus, membership in PSL is undecidable, as is emptiness of PSL.</a:t>
            </a:r>
          </a:p>
          <a:p>
            <a:pPr lvl="1"/>
            <a:r>
              <a:rPr lang="en-US" sz="1600" dirty="0">
                <a:latin typeface="Arial" charset="0"/>
                <a:ea typeface="MS PGothic" charset="0"/>
              </a:rPr>
              <a:t>All re sets are homomorphic images of CSLs (erase fill character)</a:t>
            </a:r>
          </a:p>
        </p:txBody>
      </p:sp>
      <p:sp>
        <p:nvSpPr>
          <p:cNvPr id="287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6A988C-4DE3-B54B-8839-638C3C68E90A}" type="datetime1">
              <a:rPr lang="en-US" smtClean="0"/>
              <a:t>11/27/18</a:t>
            </a:fld>
            <a:endParaRPr lang="en-US"/>
          </a:p>
        </p:txBody>
      </p:sp>
      <p:sp>
        <p:nvSpPr>
          <p:cNvPr id="287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7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16516DE-ACEB-644C-A06F-BE7078675E9C}" type="slidenum">
              <a:rPr lang="en-US"/>
              <a:pPr/>
              <a:t>7</a:t>
            </a:fld>
            <a:endParaRPr lang="en-US"/>
          </a:p>
        </p:txBody>
      </p:sp>
    </p:spTree>
    <p:extLst>
      <p:ext uri="{BB962C8B-B14F-4D97-AF65-F5344CB8AC3E}">
        <p14:creationId xmlns:p14="http://schemas.microsoft.com/office/powerpoint/2010/main" val="135479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Title 1"/>
          <p:cNvSpPr>
            <a:spLocks noGrp="1"/>
          </p:cNvSpPr>
          <p:nvPr>
            <p:ph type="title"/>
          </p:nvPr>
        </p:nvSpPr>
        <p:spPr/>
        <p:txBody>
          <a:bodyPr/>
          <a:lstStyle/>
          <a:p>
            <a:r>
              <a:rPr lang="en-US">
                <a:latin typeface="Arial" charset="0"/>
                <a:ea typeface="MS PGothic" charset="0"/>
              </a:rPr>
              <a:t>Final Exam Topics 6</a:t>
            </a:r>
          </a:p>
        </p:txBody>
      </p:sp>
      <p:sp>
        <p:nvSpPr>
          <p:cNvPr id="288771" name="Content Placeholder 2"/>
          <p:cNvSpPr>
            <a:spLocks noGrp="1"/>
          </p:cNvSpPr>
          <p:nvPr>
            <p:ph idx="1"/>
          </p:nvPr>
        </p:nvSpPr>
        <p:spPr/>
        <p:txBody>
          <a:bodyPr/>
          <a:lstStyle/>
          <a:p>
            <a:r>
              <a:rPr lang="en-US" sz="2400" dirty="0">
                <a:latin typeface="Arial" charset="0"/>
                <a:ea typeface="MS PGothic" charset="0"/>
              </a:rPr>
              <a:t>Complexity Theory</a:t>
            </a:r>
          </a:p>
          <a:p>
            <a:pPr lvl="1"/>
            <a:r>
              <a:rPr lang="en-US" sz="2000" dirty="0">
                <a:latin typeface="Arial" charset="0"/>
                <a:ea typeface="MS PGothic" charset="0"/>
              </a:rPr>
              <a:t>Verifiers versus solvers: P versus NP</a:t>
            </a:r>
          </a:p>
          <a:p>
            <a:pPr lvl="1"/>
            <a:r>
              <a:rPr lang="en-US" sz="2000" dirty="0">
                <a:latin typeface="Arial" charset="0"/>
                <a:ea typeface="MS PGothic" charset="0"/>
              </a:rPr>
              <a:t>Definitions of NP: verify in deterministic poly time vs solve in non-deterministic polynomial time</a:t>
            </a:r>
          </a:p>
          <a:p>
            <a:pPr lvl="1"/>
            <a:r>
              <a:rPr lang="en-US" sz="2000" dirty="0">
                <a:latin typeface="Arial" charset="0"/>
                <a:ea typeface="MS PGothic" charset="0"/>
              </a:rPr>
              <a:t>Co-P and co-NP; NP-Hard versus NP-Complete</a:t>
            </a:r>
          </a:p>
          <a:p>
            <a:pPr lvl="1"/>
            <a:r>
              <a:rPr lang="en-US" sz="2000" dirty="0">
                <a:latin typeface="Arial" charset="0"/>
                <a:ea typeface="MS PGothic" charset="0"/>
              </a:rPr>
              <a:t>Basic idea behind SAT as NP-Complete</a:t>
            </a:r>
          </a:p>
          <a:p>
            <a:pPr lvl="1"/>
            <a:r>
              <a:rPr lang="en-US" sz="2000" dirty="0">
                <a:latin typeface="Arial" charset="0"/>
                <a:ea typeface="MS PGothic" charset="0"/>
              </a:rPr>
              <a:t>Reduction of SAT to 3-SAT to Subset-Sum</a:t>
            </a:r>
          </a:p>
          <a:p>
            <a:pPr lvl="1"/>
            <a:r>
              <a:rPr lang="en-US" sz="2000" dirty="0">
                <a:latin typeface="Arial" charset="0"/>
                <a:ea typeface="MS PGothic" charset="0"/>
              </a:rPr>
              <a:t>Equivalence of Subset-Sum to Partition</a:t>
            </a:r>
          </a:p>
          <a:p>
            <a:pPr lvl="1"/>
            <a:r>
              <a:rPr lang="en-US" sz="2000" dirty="0">
                <a:latin typeface="Arial" charset="0"/>
                <a:ea typeface="MS PGothic" charset="0"/>
              </a:rPr>
              <a:t>Relation of Subset-Sum and Partition to multiprocessor scheduling</a:t>
            </a:r>
          </a:p>
          <a:p>
            <a:pPr lvl="1"/>
            <a:r>
              <a:rPr lang="en-US" sz="2000" dirty="0">
                <a:latin typeface="Arial" charset="0"/>
                <a:ea typeface="MS PGothic" charset="0"/>
              </a:rPr>
              <a:t>Vertex cover, 3-coloring, register allocation, Independent set, 0-1 integer linear programming</a:t>
            </a:r>
          </a:p>
          <a:p>
            <a:pPr lvl="1"/>
            <a:r>
              <a:rPr lang="en-US" sz="2000" dirty="0">
                <a:latin typeface="Arial" charset="0"/>
                <a:ea typeface="MS PGothic" charset="0"/>
              </a:rPr>
              <a:t>Gadgets for above</a:t>
            </a:r>
          </a:p>
        </p:txBody>
      </p:sp>
      <p:sp>
        <p:nvSpPr>
          <p:cNvPr id="2887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B4DDA0-F1CA-E34B-9B60-199CA7D48BF7}" type="datetime1">
              <a:rPr lang="en-US" smtClean="0"/>
              <a:t>11/27/18</a:t>
            </a:fld>
            <a:endParaRPr lang="en-US"/>
          </a:p>
        </p:txBody>
      </p:sp>
      <p:sp>
        <p:nvSpPr>
          <p:cNvPr id="2887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
        <p:nvSpPr>
          <p:cNvPr id="2887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 </a:t>
            </a:r>
            <a:fld id="{5C050A12-7FBA-1A42-B310-A732C8246708}" type="slidenum">
              <a:rPr lang="en-US" smtClean="0"/>
              <a:pPr/>
              <a:t>8</a:t>
            </a:fld>
            <a:endParaRPr lang="en-US" dirty="0"/>
          </a:p>
        </p:txBody>
      </p:sp>
    </p:spTree>
    <p:extLst>
      <p:ext uri="{BB962C8B-B14F-4D97-AF65-F5344CB8AC3E}">
        <p14:creationId xmlns:p14="http://schemas.microsoft.com/office/powerpoint/2010/main" val="668248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570136" y="1577921"/>
            <a:ext cx="6672021" cy="375446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3048001" y="2133601"/>
            <a:ext cx="3238822" cy="235977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5525146" y="2133601"/>
            <a:ext cx="3161654" cy="2359778"/>
          </a:xfrm>
          <a:prstGeom prst="ellipse">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4724400" y="3067052"/>
            <a:ext cx="953792" cy="646331"/>
          </a:xfrm>
          <a:prstGeom prst="rect">
            <a:avLst/>
          </a:prstGeom>
          <a:noFill/>
        </p:spPr>
        <p:txBody>
          <a:bodyPr wrap="square" rtlCol="0">
            <a:spAutoFit/>
          </a:bodyPr>
          <a:lstStyle/>
          <a:p>
            <a:r>
              <a:rPr lang="en-US" sz="3600" dirty="0"/>
              <a:t>RE</a:t>
            </a:r>
          </a:p>
        </p:txBody>
      </p:sp>
      <p:sp>
        <p:nvSpPr>
          <p:cNvPr id="7" name="TextBox 6"/>
          <p:cNvSpPr txBox="1"/>
          <p:nvPr/>
        </p:nvSpPr>
        <p:spPr>
          <a:xfrm>
            <a:off x="6419850" y="3087470"/>
            <a:ext cx="1657350" cy="646331"/>
          </a:xfrm>
          <a:prstGeom prst="rect">
            <a:avLst/>
          </a:prstGeom>
          <a:noFill/>
        </p:spPr>
        <p:txBody>
          <a:bodyPr wrap="square" rtlCol="0">
            <a:spAutoFit/>
          </a:bodyPr>
          <a:lstStyle/>
          <a:p>
            <a:r>
              <a:rPr lang="en-US" sz="3600" dirty="0"/>
              <a:t>Co-RE</a:t>
            </a:r>
          </a:p>
        </p:txBody>
      </p:sp>
      <p:sp>
        <p:nvSpPr>
          <p:cNvPr id="8" name="TextBox 7"/>
          <p:cNvSpPr txBox="1"/>
          <p:nvPr/>
        </p:nvSpPr>
        <p:spPr>
          <a:xfrm>
            <a:off x="5715001" y="2545140"/>
            <a:ext cx="266700" cy="1569660"/>
          </a:xfrm>
          <a:prstGeom prst="rect">
            <a:avLst/>
          </a:prstGeom>
          <a:noFill/>
        </p:spPr>
        <p:txBody>
          <a:bodyPr wrap="square" rtlCol="0">
            <a:spAutoFit/>
          </a:bodyPr>
          <a:lstStyle/>
          <a:p>
            <a:r>
              <a:rPr lang="en-US" sz="3200" dirty="0"/>
              <a:t>REC</a:t>
            </a:r>
          </a:p>
        </p:txBody>
      </p:sp>
      <p:sp>
        <p:nvSpPr>
          <p:cNvPr id="9" name="TextBox 8"/>
          <p:cNvSpPr txBox="1"/>
          <p:nvPr/>
        </p:nvSpPr>
        <p:spPr>
          <a:xfrm>
            <a:off x="3581400" y="1047752"/>
            <a:ext cx="4724400" cy="646331"/>
          </a:xfrm>
          <a:prstGeom prst="rect">
            <a:avLst/>
          </a:prstGeom>
          <a:noFill/>
        </p:spPr>
        <p:txBody>
          <a:bodyPr wrap="square" rtlCol="0">
            <a:spAutoFit/>
          </a:bodyPr>
          <a:lstStyle/>
          <a:p>
            <a:r>
              <a:rPr lang="en-US" sz="3600" dirty="0"/>
              <a:t>UNIVERSE OF SETS</a:t>
            </a:r>
          </a:p>
        </p:txBody>
      </p:sp>
      <p:sp>
        <p:nvSpPr>
          <p:cNvPr id="10" name="TextBox 9"/>
          <p:cNvSpPr txBox="1"/>
          <p:nvPr/>
        </p:nvSpPr>
        <p:spPr>
          <a:xfrm>
            <a:off x="5181600" y="4610102"/>
            <a:ext cx="1543050" cy="646331"/>
          </a:xfrm>
          <a:prstGeom prst="rect">
            <a:avLst/>
          </a:prstGeom>
          <a:noFill/>
        </p:spPr>
        <p:txBody>
          <a:bodyPr wrap="square" rtlCol="0">
            <a:spAutoFit/>
          </a:bodyPr>
          <a:lstStyle/>
          <a:p>
            <a:r>
              <a:rPr lang="en-US" sz="3600" dirty="0"/>
              <a:t>NRNC</a:t>
            </a:r>
          </a:p>
        </p:txBody>
      </p:sp>
      <p:sp>
        <p:nvSpPr>
          <p:cNvPr id="11" name="TextBox 10"/>
          <p:cNvSpPr txBox="1"/>
          <p:nvPr/>
        </p:nvSpPr>
        <p:spPr>
          <a:xfrm>
            <a:off x="2438400" y="5370555"/>
            <a:ext cx="7066904" cy="1200329"/>
          </a:xfrm>
          <a:prstGeom prst="rect">
            <a:avLst/>
          </a:prstGeom>
          <a:noFill/>
        </p:spPr>
        <p:txBody>
          <a:bodyPr wrap="square" rtlCol="0">
            <a:spAutoFit/>
          </a:bodyPr>
          <a:lstStyle/>
          <a:p>
            <a:pPr algn="ctr"/>
            <a:r>
              <a:rPr lang="en-US" sz="3600"/>
              <a:t>NR (non-recursive)</a:t>
            </a:r>
          </a:p>
          <a:p>
            <a:pPr algn="ctr"/>
            <a:r>
              <a:rPr lang="en-US" sz="3600"/>
              <a:t> </a:t>
            </a:r>
            <a:r>
              <a:rPr lang="en-US" sz="3600" dirty="0"/>
              <a:t>= (NRNC ∪ Co-RE) - REC</a:t>
            </a:r>
          </a:p>
        </p:txBody>
      </p:sp>
      <p:sp>
        <p:nvSpPr>
          <p:cNvPr id="4" name="Oval 3"/>
          <p:cNvSpPr/>
          <p:nvPr/>
        </p:nvSpPr>
        <p:spPr bwMode="auto">
          <a:xfrm>
            <a:off x="3048001" y="2590800"/>
            <a:ext cx="1771974" cy="14478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b="1" dirty="0">
                <a:latin typeface="Arial" pitchFamily="-107" charset="0"/>
              </a:rPr>
              <a:t>RE-Complete</a:t>
            </a:r>
          </a:p>
        </p:txBody>
      </p:sp>
    </p:spTree>
    <p:extLst>
      <p:ext uri="{BB962C8B-B14F-4D97-AF65-F5344CB8AC3E}">
        <p14:creationId xmlns:p14="http://schemas.microsoft.com/office/powerpoint/2010/main" val="349817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3755</TotalTime>
  <Words>2343</Words>
  <Application>Microsoft Macintosh PowerPoint</Application>
  <PresentationFormat>Widescreen</PresentationFormat>
  <Paragraphs>565</Paragraphs>
  <Slides>51</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51</vt:i4>
      </vt:variant>
    </vt:vector>
  </HeadingPairs>
  <TitlesOfParts>
    <vt:vector size="60" baseType="lpstr">
      <vt:lpstr>Apple Chancery</vt:lpstr>
      <vt:lpstr>Arial</vt:lpstr>
      <vt:lpstr>Calibri</vt:lpstr>
      <vt:lpstr>Calibri Light</vt:lpstr>
      <vt:lpstr>French Script MT</vt:lpstr>
      <vt:lpstr>Monotype Corsiva</vt:lpstr>
      <vt:lpstr>New Century Schlbk</vt:lpstr>
      <vt:lpstr>Times New Roman</vt:lpstr>
      <vt:lpstr>Office Theme</vt:lpstr>
      <vt:lpstr>Final Exam Topics 1</vt:lpstr>
      <vt:lpstr>Regular language decision problems</vt:lpstr>
      <vt:lpstr>Final Exam Topics 2</vt:lpstr>
      <vt:lpstr>Final Exam Topics 3</vt:lpstr>
      <vt:lpstr>Context free language decision problems </vt:lpstr>
      <vt:lpstr>Final Exam Topics 4</vt:lpstr>
      <vt:lpstr>Final Exam Topics 5</vt:lpstr>
      <vt:lpstr>Final Exam Topics 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Sample Question#1</vt:lpstr>
      <vt:lpstr>Sample Questions#2</vt:lpstr>
      <vt:lpstr>Sample Questions#3</vt:lpstr>
      <vt:lpstr>Sample Question#4</vt:lpstr>
      <vt:lpstr>Sample Question#5</vt:lpstr>
      <vt:lpstr>Some Quantification Examples</vt:lpstr>
      <vt:lpstr>More Quantification Examples</vt:lpstr>
      <vt:lpstr>Even More Quantification Examples</vt:lpstr>
      <vt:lpstr>Some Reductions and Rice Example</vt:lpstr>
      <vt:lpstr>More Reductions and Rice Example</vt:lpstr>
      <vt:lpstr>Even More Reductions and Rice Example</vt:lpstr>
      <vt:lpstr>Yet More Reductions and Rice Example</vt:lpstr>
      <vt:lpstr>Last Reductions and Rice Example</vt:lpstr>
      <vt:lpstr>PowerPoint Presentation</vt:lpstr>
      <vt:lpstr>Complexity Sample#1</vt:lpstr>
      <vt:lpstr>Sample#2: 3SAT to SubsetSum</vt:lpstr>
      <vt:lpstr>Sample#3: Scheduling</vt:lpstr>
      <vt:lpstr>Independent set (IS) is NP-Complete</vt:lpstr>
      <vt:lpstr>Sample#4: Independent Set</vt:lpstr>
      <vt:lpstr>Vertex Cover (VC) is NP-Complete</vt:lpstr>
      <vt:lpstr>Sample # 5: VC Gadgets</vt:lpstr>
      <vt:lpstr>Sample#6: Vertex Cover</vt:lpstr>
      <vt:lpstr>The meaning of “defined” in Halt discussion</vt:lpstr>
      <vt:lpstr>RE and Co-RE</vt:lpstr>
      <vt:lpstr>Characteristic Function for a Decidable Set</vt:lpstr>
      <vt:lpstr>Union of sets</vt:lpstr>
      <vt:lpstr>Phrase Structured Grammars</vt:lpstr>
      <vt:lpstr>Containment</vt:lpstr>
      <vt:lpstr>Edges added to Graphs in IS and VC</vt:lpstr>
      <vt:lpstr>Pumping Lemma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Exam Topics 1</dc:title>
  <dc:creator>charles.e.hughes</dc:creator>
  <cp:lastModifiedBy>Charles.E. Hughes</cp:lastModifiedBy>
  <cp:revision>75</cp:revision>
  <cp:lastPrinted>2018-11-12T00:21:52Z</cp:lastPrinted>
  <dcterms:created xsi:type="dcterms:W3CDTF">2016-12-01T20:12:44Z</dcterms:created>
  <dcterms:modified xsi:type="dcterms:W3CDTF">2018-11-27T17:14:55Z</dcterms:modified>
</cp:coreProperties>
</file>