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3"/>
  </p:notesMasterIdLst>
  <p:sldIdLst>
    <p:sldId id="267" r:id="rId2"/>
    <p:sldId id="268" r:id="rId3"/>
    <p:sldId id="269" r:id="rId4"/>
    <p:sldId id="270" r:id="rId5"/>
    <p:sldId id="271" r:id="rId6"/>
    <p:sldId id="272" r:id="rId7"/>
    <p:sldId id="321" r:id="rId8"/>
    <p:sldId id="280" r:id="rId9"/>
    <p:sldId id="281" r:id="rId10"/>
    <p:sldId id="282" r:id="rId11"/>
    <p:sldId id="283" r:id="rId12"/>
    <p:sldId id="284" r:id="rId13"/>
    <p:sldId id="285" r:id="rId14"/>
    <p:sldId id="286" r:id="rId15"/>
    <p:sldId id="287" r:id="rId16"/>
    <p:sldId id="288" r:id="rId17"/>
    <p:sldId id="289" r:id="rId18"/>
    <p:sldId id="290" r:id="rId19"/>
    <p:sldId id="293" r:id="rId20"/>
    <p:sldId id="294" r:id="rId21"/>
    <p:sldId id="295" r:id="rId22"/>
    <p:sldId id="297" r:id="rId23"/>
    <p:sldId id="298" r:id="rId24"/>
    <p:sldId id="301" r:id="rId25"/>
    <p:sldId id="299" r:id="rId26"/>
    <p:sldId id="260" r:id="rId27"/>
    <p:sldId id="311" r:id="rId28"/>
    <p:sldId id="312" r:id="rId29"/>
    <p:sldId id="317" r:id="rId30"/>
    <p:sldId id="313" r:id="rId31"/>
    <p:sldId id="314" r:id="rId32"/>
    <p:sldId id="315" r:id="rId33"/>
    <p:sldId id="318" r:id="rId34"/>
    <p:sldId id="319" r:id="rId35"/>
    <p:sldId id="320" r:id="rId36"/>
    <p:sldId id="303" r:id="rId37"/>
    <p:sldId id="304" r:id="rId38"/>
    <p:sldId id="305" r:id="rId39"/>
    <p:sldId id="306" r:id="rId40"/>
    <p:sldId id="310" r:id="rId41"/>
    <p:sldId id="316"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80"/>
    <p:restoredTop sz="94627"/>
  </p:normalViewPr>
  <p:slideViewPr>
    <p:cSldViewPr snapToGrid="0" snapToObjects="1">
      <p:cViewPr>
        <p:scale>
          <a:sx n="80" d="100"/>
          <a:sy n="80" d="100"/>
        </p:scale>
        <p:origin x="272" y="5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notesMaster" Target="notesMasters/notesMaster1.xml"/><Relationship Id="rId44" Type="http://schemas.openxmlformats.org/officeDocument/2006/relationships/presProps" Target="presProps.xml"/><Relationship Id="rId4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0D1ADF-8A13-444D-84CE-AC62BBC22B96}" type="datetimeFigureOut">
              <a:rPr lang="en-US" smtClean="0"/>
              <a:t>11/29/17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DB57FE-B0E1-CE44-BD61-9C4B5240B2FA}" type="slidenum">
              <a:rPr lang="en-US" smtClean="0"/>
              <a:t>‹#›</a:t>
            </a:fld>
            <a:endParaRPr lang="en-US"/>
          </a:p>
        </p:txBody>
      </p:sp>
    </p:spTree>
    <p:extLst>
      <p:ext uri="{BB962C8B-B14F-4D97-AF65-F5344CB8AC3E}">
        <p14:creationId xmlns:p14="http://schemas.microsoft.com/office/powerpoint/2010/main" val="1836119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Rectangle 7"/>
          <p:cNvSpPr>
            <a:spLocks noGrp="1" noChangeArrowheads="1"/>
          </p:cNvSpPr>
          <p:nvPr>
            <p:ph type="sldNum" sz="quarter" idx="5"/>
          </p:nvPr>
        </p:nvSpPr>
        <p:spPr>
          <a:noFill/>
        </p:spPr>
        <p:txBody>
          <a:bodyPr/>
          <a:lstStyle/>
          <a:p>
            <a:fld id="{A587C0AC-D649-6141-B433-DC1B445E55D5}" type="slidenum">
              <a:rPr lang="en-US">
                <a:latin typeface="Arial" pitchFamily="-111" charset="0"/>
                <a:ea typeface="ＭＳ Ｐゴシック" pitchFamily="-111" charset="-128"/>
                <a:cs typeface="ＭＳ Ｐゴシック" pitchFamily="-111" charset="-128"/>
              </a:rPr>
              <a:pPr/>
              <a:t>22</a:t>
            </a:fld>
            <a:endParaRPr lang="en-US">
              <a:latin typeface="Arial" pitchFamily="-111" charset="0"/>
              <a:ea typeface="ＭＳ Ｐゴシック" pitchFamily="-111" charset="-128"/>
              <a:cs typeface="ＭＳ Ｐゴシック" pitchFamily="-111" charset="-128"/>
            </a:endParaRPr>
          </a:p>
        </p:txBody>
      </p:sp>
      <p:sp>
        <p:nvSpPr>
          <p:cNvPr id="485379" name="Rectangle 2"/>
          <p:cNvSpPr>
            <a:spLocks noGrp="1" noRot="1" noChangeAspect="1" noChangeArrowheads="1" noTextEdit="1"/>
          </p:cNvSpPr>
          <p:nvPr>
            <p:ph type="sldImg"/>
          </p:nvPr>
        </p:nvSpPr>
        <p:spPr>
          <a:ln/>
        </p:spPr>
      </p:sp>
      <p:sp>
        <p:nvSpPr>
          <p:cNvPr id="485380"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00333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Rectangle 7"/>
          <p:cNvSpPr>
            <a:spLocks noGrp="1" noChangeArrowheads="1"/>
          </p:cNvSpPr>
          <p:nvPr>
            <p:ph type="sldNum" sz="quarter" idx="5"/>
          </p:nvPr>
        </p:nvSpPr>
        <p:spPr>
          <a:noFill/>
        </p:spPr>
        <p:txBody>
          <a:bodyPr/>
          <a:lstStyle/>
          <a:p>
            <a:fld id="{A587C0AC-D649-6141-B433-DC1B445E55D5}" type="slidenum">
              <a:rPr lang="en-US">
                <a:latin typeface="Arial" pitchFamily="-111" charset="0"/>
                <a:ea typeface="ＭＳ Ｐゴシック" pitchFamily="-111" charset="-128"/>
                <a:cs typeface="ＭＳ Ｐゴシック" pitchFamily="-111" charset="-128"/>
              </a:rPr>
              <a:pPr/>
              <a:t>23</a:t>
            </a:fld>
            <a:endParaRPr lang="en-US">
              <a:latin typeface="Arial" pitchFamily="-111" charset="0"/>
              <a:ea typeface="ＭＳ Ｐゴシック" pitchFamily="-111" charset="-128"/>
              <a:cs typeface="ＭＳ Ｐゴシック" pitchFamily="-111" charset="-128"/>
            </a:endParaRPr>
          </a:p>
        </p:txBody>
      </p:sp>
      <p:sp>
        <p:nvSpPr>
          <p:cNvPr id="485379" name="Rectangle 2"/>
          <p:cNvSpPr>
            <a:spLocks noGrp="1" noRot="1" noChangeAspect="1" noChangeArrowheads="1" noTextEdit="1"/>
          </p:cNvSpPr>
          <p:nvPr>
            <p:ph type="sldImg"/>
          </p:nvPr>
        </p:nvSpPr>
        <p:spPr>
          <a:ln/>
        </p:spPr>
      </p:sp>
      <p:sp>
        <p:nvSpPr>
          <p:cNvPr id="485380"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495003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Rectangle 7"/>
          <p:cNvSpPr>
            <a:spLocks noGrp="1" noChangeArrowheads="1"/>
          </p:cNvSpPr>
          <p:nvPr>
            <p:ph type="sldNum" sz="quarter" idx="5"/>
          </p:nvPr>
        </p:nvSpPr>
        <p:spPr>
          <a:noFill/>
        </p:spPr>
        <p:txBody>
          <a:bodyPr/>
          <a:lstStyle/>
          <a:p>
            <a:fld id="{A587C0AC-D649-6141-B433-DC1B445E55D5}" type="slidenum">
              <a:rPr lang="en-US">
                <a:latin typeface="Arial" pitchFamily="-111" charset="0"/>
                <a:ea typeface="ＭＳ Ｐゴシック" pitchFamily="-111" charset="-128"/>
                <a:cs typeface="ＭＳ Ｐゴシック" pitchFamily="-111" charset="-128"/>
              </a:rPr>
              <a:pPr/>
              <a:t>24</a:t>
            </a:fld>
            <a:endParaRPr lang="en-US">
              <a:latin typeface="Arial" pitchFamily="-111" charset="0"/>
              <a:ea typeface="ＭＳ Ｐゴシック" pitchFamily="-111" charset="-128"/>
              <a:cs typeface="ＭＳ Ｐゴシック" pitchFamily="-111" charset="-128"/>
            </a:endParaRPr>
          </a:p>
        </p:txBody>
      </p:sp>
      <p:sp>
        <p:nvSpPr>
          <p:cNvPr id="485379" name="Rectangle 2"/>
          <p:cNvSpPr>
            <a:spLocks noGrp="1" noRot="1" noChangeAspect="1" noChangeArrowheads="1" noTextEdit="1"/>
          </p:cNvSpPr>
          <p:nvPr>
            <p:ph type="sldImg"/>
          </p:nvPr>
        </p:nvSpPr>
        <p:spPr>
          <a:ln/>
        </p:spPr>
      </p:sp>
      <p:sp>
        <p:nvSpPr>
          <p:cNvPr id="485380"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861892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62" name="Rectangle 7"/>
          <p:cNvSpPr>
            <a:spLocks noGrp="1" noChangeArrowheads="1"/>
          </p:cNvSpPr>
          <p:nvPr>
            <p:ph type="sldNum" sz="quarter" idx="5"/>
          </p:nvPr>
        </p:nvSpPr>
        <p:spPr>
          <a:noFill/>
        </p:spPr>
        <p:txBody>
          <a:bodyPr/>
          <a:lstStyle/>
          <a:p>
            <a:fld id="{1CC6D4F8-5FBA-CE47-8533-A876C9F6A2CE}" type="slidenum">
              <a:rPr lang="en-US">
                <a:latin typeface="Arial" pitchFamily="-111" charset="0"/>
                <a:ea typeface="ＭＳ Ｐゴシック" pitchFamily="-111" charset="-128"/>
                <a:cs typeface="ＭＳ Ｐゴシック" pitchFamily="-111" charset="-128"/>
              </a:rPr>
              <a:pPr/>
              <a:t>25</a:t>
            </a:fld>
            <a:endParaRPr lang="en-US">
              <a:latin typeface="Arial" pitchFamily="-111" charset="0"/>
              <a:ea typeface="ＭＳ Ｐゴシック" pitchFamily="-111" charset="-128"/>
              <a:cs typeface="ＭＳ Ｐゴシック" pitchFamily="-111" charset="-128"/>
            </a:endParaRPr>
          </a:p>
        </p:txBody>
      </p:sp>
      <p:sp>
        <p:nvSpPr>
          <p:cNvPr id="501763" name="Rectangle 2"/>
          <p:cNvSpPr>
            <a:spLocks noGrp="1" noRot="1" noChangeAspect="1" noChangeArrowheads="1" noTextEdit="1"/>
          </p:cNvSpPr>
          <p:nvPr>
            <p:ph type="sldImg"/>
          </p:nvPr>
        </p:nvSpPr>
        <p:spPr>
          <a:ln/>
        </p:spPr>
      </p:sp>
      <p:sp>
        <p:nvSpPr>
          <p:cNvPr id="501764"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22753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7"/>
          <p:cNvSpPr>
            <a:spLocks noGrp="1" noChangeArrowheads="1"/>
          </p:cNvSpPr>
          <p:nvPr>
            <p:ph type="sldNum" sz="quarter" idx="5"/>
          </p:nvPr>
        </p:nvSpPr>
        <p:spPr>
          <a:noFill/>
        </p:spPr>
        <p:txBody>
          <a:bodyPr/>
          <a:lstStyle/>
          <a:p>
            <a:fld id="{D37D3218-E027-444A-A397-3EB8D0DB89E8}" type="slidenum">
              <a:rPr lang="en-US">
                <a:latin typeface="Arial" pitchFamily="-111" charset="0"/>
                <a:ea typeface="ＭＳ Ｐゴシック" pitchFamily="-111" charset="-128"/>
                <a:cs typeface="ＭＳ Ｐゴシック" pitchFamily="-111" charset="-128"/>
              </a:rPr>
              <a:pPr/>
              <a:t>26</a:t>
            </a:fld>
            <a:endParaRPr lang="en-US">
              <a:latin typeface="Arial" pitchFamily="-111" charset="0"/>
              <a:ea typeface="ＭＳ Ｐゴシック" pitchFamily="-111" charset="-128"/>
              <a:cs typeface="ＭＳ Ｐゴシック" pitchFamily="-111" charset="-128"/>
            </a:endParaRPr>
          </a:p>
        </p:txBody>
      </p:sp>
      <p:sp>
        <p:nvSpPr>
          <p:cNvPr id="487427" name="Rectangle 2"/>
          <p:cNvSpPr>
            <a:spLocks noGrp="1" noRot="1" noChangeAspect="1" noChangeArrowheads="1" noTextEdit="1"/>
          </p:cNvSpPr>
          <p:nvPr>
            <p:ph type="sldImg"/>
          </p:nvPr>
        </p:nvSpPr>
        <p:spPr>
          <a:ln/>
        </p:spPr>
      </p:sp>
      <p:sp>
        <p:nvSpPr>
          <p:cNvPr id="487428"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789965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297B80-3E38-9C4A-9F50-198B797DE3EF}" type="datetimeFigureOut">
              <a:rPr lang="en-US" smtClean="0"/>
              <a:t>11/29/17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336779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297B80-3E38-9C4A-9F50-198B797DE3EF}" type="datetimeFigureOut">
              <a:rPr lang="en-US" smtClean="0"/>
              <a:t>11/29/17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51332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297B80-3E38-9C4A-9F50-198B797DE3EF}" type="datetimeFigureOut">
              <a:rPr lang="en-US" smtClean="0"/>
              <a:t>11/29/17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818891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297B80-3E38-9C4A-9F50-198B797DE3EF}" type="datetimeFigureOut">
              <a:rPr lang="en-US" smtClean="0"/>
              <a:t>11/29/17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630755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297B80-3E38-9C4A-9F50-198B797DE3EF}" type="datetimeFigureOut">
              <a:rPr lang="en-US" smtClean="0"/>
              <a:t>11/29/17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927284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297B80-3E38-9C4A-9F50-198B797DE3EF}" type="datetimeFigureOut">
              <a:rPr lang="en-US" smtClean="0"/>
              <a:t>11/29/17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378827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297B80-3E38-9C4A-9F50-198B797DE3EF}" type="datetimeFigureOut">
              <a:rPr lang="en-US" smtClean="0"/>
              <a:t>11/29/17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464480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297B80-3E38-9C4A-9F50-198B797DE3EF}" type="datetimeFigureOut">
              <a:rPr lang="en-US" smtClean="0"/>
              <a:t>11/29/17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421093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297B80-3E38-9C4A-9F50-198B797DE3EF}" type="datetimeFigureOut">
              <a:rPr lang="en-US" smtClean="0"/>
              <a:t>11/29/17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355064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297B80-3E38-9C4A-9F50-198B797DE3EF}" type="datetimeFigureOut">
              <a:rPr lang="en-US" smtClean="0"/>
              <a:t>11/29/17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504084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297B80-3E38-9C4A-9F50-198B797DE3EF}" type="datetimeFigureOut">
              <a:rPr lang="en-US" smtClean="0"/>
              <a:t>11/29/17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3217418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297B80-3E38-9C4A-9F50-198B797DE3EF}" type="datetimeFigureOut">
              <a:rPr lang="en-US" smtClean="0"/>
              <a:t>11/29/17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13D400-034A-EB4D-A1F2-290E2E147EF1}" type="slidenum">
              <a:rPr lang="en-US" smtClean="0"/>
              <a:t>‹#›</a:t>
            </a:fld>
            <a:endParaRPr lang="en-US"/>
          </a:p>
        </p:txBody>
      </p:sp>
    </p:spTree>
    <p:extLst>
      <p:ext uri="{BB962C8B-B14F-4D97-AF65-F5344CB8AC3E}">
        <p14:creationId xmlns:p14="http://schemas.microsoft.com/office/powerpoint/2010/main" val="2021774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Title 1"/>
          <p:cNvSpPr>
            <a:spLocks noGrp="1"/>
          </p:cNvSpPr>
          <p:nvPr>
            <p:ph type="title"/>
          </p:nvPr>
        </p:nvSpPr>
        <p:spPr/>
        <p:txBody>
          <a:bodyPr/>
          <a:lstStyle/>
          <a:p>
            <a:r>
              <a:rPr lang="en-US">
                <a:latin typeface="Arial" charset="0"/>
                <a:ea typeface="MS PGothic" charset="0"/>
              </a:rPr>
              <a:t>Final Exam Topics 1</a:t>
            </a:r>
          </a:p>
        </p:txBody>
      </p:sp>
      <p:sp>
        <p:nvSpPr>
          <p:cNvPr id="283651" name="Content Placeholder 2"/>
          <p:cNvSpPr>
            <a:spLocks noGrp="1"/>
          </p:cNvSpPr>
          <p:nvPr>
            <p:ph idx="1"/>
          </p:nvPr>
        </p:nvSpPr>
        <p:spPr/>
        <p:txBody>
          <a:bodyPr/>
          <a:lstStyle/>
          <a:p>
            <a:r>
              <a:rPr lang="en-US" sz="1800" dirty="0">
                <a:latin typeface="Arial" charset="0"/>
                <a:ea typeface="MS PGothic" charset="0"/>
              </a:rPr>
              <a:t>Regular languages</a:t>
            </a:r>
          </a:p>
          <a:p>
            <a:pPr lvl="1"/>
            <a:r>
              <a:rPr lang="en-US" sz="1600" dirty="0">
                <a:latin typeface="Arial" charset="0"/>
                <a:ea typeface="MS PGothic" charset="0"/>
              </a:rPr>
              <a:t>Decision Problems</a:t>
            </a:r>
          </a:p>
          <a:p>
            <a:pPr lvl="2"/>
            <a:r>
              <a:rPr lang="en-US" sz="1600" dirty="0">
                <a:latin typeface="Arial" charset="0"/>
                <a:ea typeface="MS PGothic" charset="0"/>
              </a:rPr>
              <a:t>Membership</a:t>
            </a:r>
          </a:p>
          <a:p>
            <a:pPr lvl="2"/>
            <a:r>
              <a:rPr lang="en-US" sz="1600" dirty="0">
                <a:latin typeface="Arial" charset="0"/>
                <a:ea typeface="MS PGothic" charset="0"/>
              </a:rPr>
              <a:t>Emptiness</a:t>
            </a:r>
          </a:p>
          <a:p>
            <a:pPr lvl="2"/>
            <a:r>
              <a:rPr lang="en-US" sz="1600" dirty="0">
                <a:latin typeface="Arial" charset="0"/>
                <a:ea typeface="MS PGothic" charset="0"/>
              </a:rPr>
              <a:t>Finiteness</a:t>
            </a:r>
          </a:p>
          <a:p>
            <a:pPr lvl="2"/>
            <a:r>
              <a:rPr lang="en-US" sz="1600" dirty="0" err="1">
                <a:latin typeface="Arial" charset="0"/>
                <a:ea typeface="MS PGothic" charset="0"/>
              </a:rPr>
              <a:t>Σ</a:t>
            </a:r>
            <a:r>
              <a:rPr lang="en-US" sz="1600" dirty="0">
                <a:latin typeface="Arial" charset="0"/>
                <a:ea typeface="MS PGothic" charset="0"/>
              </a:rPr>
              <a:t>*</a:t>
            </a:r>
          </a:p>
          <a:p>
            <a:pPr lvl="2"/>
            <a:r>
              <a:rPr lang="en-US" sz="1600" dirty="0">
                <a:latin typeface="Arial" charset="0"/>
                <a:ea typeface="MS PGothic" charset="0"/>
              </a:rPr>
              <a:t>Equality</a:t>
            </a:r>
          </a:p>
          <a:p>
            <a:pPr lvl="2"/>
            <a:r>
              <a:rPr lang="en-US" sz="1600" dirty="0">
                <a:latin typeface="Arial" charset="0"/>
                <a:ea typeface="MS PGothic" charset="0"/>
              </a:rPr>
              <a:t>Containment</a:t>
            </a:r>
          </a:p>
          <a:p>
            <a:pPr lvl="1"/>
            <a:r>
              <a:rPr lang="en-US" sz="1600" dirty="0">
                <a:latin typeface="Arial" charset="0"/>
                <a:ea typeface="MS PGothic" charset="0"/>
              </a:rPr>
              <a:t>Closure</a:t>
            </a:r>
          </a:p>
          <a:p>
            <a:pPr lvl="2"/>
            <a:r>
              <a:rPr lang="en-US" sz="1600" dirty="0">
                <a:latin typeface="Arial" charset="0"/>
                <a:ea typeface="MS PGothic" charset="0"/>
              </a:rPr>
              <a:t>Union/Concatenation/Star</a:t>
            </a:r>
          </a:p>
          <a:p>
            <a:pPr lvl="2"/>
            <a:r>
              <a:rPr lang="en-US" sz="1600" dirty="0">
                <a:latin typeface="Arial" charset="0"/>
                <a:ea typeface="MS PGothic" charset="0"/>
              </a:rPr>
              <a:t>Complement</a:t>
            </a:r>
          </a:p>
          <a:p>
            <a:pPr lvl="2"/>
            <a:r>
              <a:rPr lang="en-US" sz="1600" dirty="0">
                <a:latin typeface="Arial" charset="0"/>
                <a:ea typeface="MS PGothic" charset="0"/>
              </a:rPr>
              <a:t>Substitution/Quotient, Prefix, Infix, Suffix</a:t>
            </a:r>
          </a:p>
          <a:p>
            <a:pPr lvl="2"/>
            <a:r>
              <a:rPr lang="en-US" sz="1600" dirty="0">
                <a:latin typeface="Arial" charset="0"/>
                <a:ea typeface="MS PGothic" charset="0"/>
              </a:rPr>
              <a:t>Max/Min</a:t>
            </a:r>
          </a:p>
        </p:txBody>
      </p:sp>
      <p:sp>
        <p:nvSpPr>
          <p:cNvPr id="28365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A8679C6-05F5-984D-96D2-C6AADD945878}" type="datetime1">
              <a:rPr lang="en-US" smtClean="0"/>
              <a:t>11/29/17</a:t>
            </a:fld>
            <a:endParaRPr lang="en-US"/>
          </a:p>
        </p:txBody>
      </p:sp>
      <p:sp>
        <p:nvSpPr>
          <p:cNvPr id="2836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COT 4210 © UCF</a:t>
            </a:r>
          </a:p>
        </p:txBody>
      </p:sp>
      <p:sp>
        <p:nvSpPr>
          <p:cNvPr id="2836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FF80ADC-DD9C-E345-9F97-7B145A2FE092}" type="slidenum">
              <a:rPr lang="en-US"/>
              <a:pPr/>
              <a:t>1</a:t>
            </a:fld>
            <a:endParaRPr lang="en-US"/>
          </a:p>
        </p:txBody>
      </p:sp>
    </p:spTree>
    <p:extLst>
      <p:ext uri="{BB962C8B-B14F-4D97-AF65-F5344CB8AC3E}">
        <p14:creationId xmlns:p14="http://schemas.microsoft.com/office/powerpoint/2010/main" val="1680471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1442" y="728421"/>
            <a:ext cx="11344759" cy="5416868"/>
          </a:xfrm>
          <a:prstGeom prst="rect">
            <a:avLst/>
          </a:prstGeom>
        </p:spPr>
        <p:txBody>
          <a:bodyPr wrap="square">
            <a:spAutoFit/>
          </a:bodyPr>
          <a:lstStyle/>
          <a:p>
            <a:pPr marL="228600" marR="0" indent="-457200">
              <a:spcBef>
                <a:spcPts val="1200"/>
              </a:spcBef>
              <a:spcAft>
                <a:spcPts val="0"/>
              </a:spcAft>
              <a:tabLst>
                <a:tab pos="0" algn="l"/>
              </a:tabLst>
            </a:pPr>
            <a:r>
              <a:rPr lang="en-US" sz="2800" b="1" dirty="0" smtClean="0">
                <a:effectLst/>
                <a:latin typeface="Times New Roman" charset="0"/>
                <a:ea typeface="Times New Roman" charset="0"/>
                <a:cs typeface="Times New Roman" charset="0"/>
              </a:rPr>
              <a:t>3.</a:t>
            </a:r>
            <a:r>
              <a:rPr lang="en-US" sz="2800" dirty="0" smtClean="0">
                <a:effectLst/>
                <a:latin typeface="Times New Roman" charset="0"/>
                <a:ea typeface="Times New Roman" charset="0"/>
                <a:cs typeface="Times New Roman" charset="0"/>
              </a:rPr>
              <a:t>Using reduction from the known undecidable </a:t>
            </a:r>
            <a:r>
              <a:rPr lang="en-US" sz="2800" b="1" dirty="0" err="1" smtClean="0">
                <a:effectLst/>
                <a:latin typeface="Times New Roman" charset="0"/>
                <a:ea typeface="Times New Roman" charset="0"/>
                <a:cs typeface="Times New Roman" charset="0"/>
              </a:rPr>
              <a:t>HasZero</a:t>
            </a:r>
            <a:r>
              <a:rPr lang="en-US" sz="2800" b="1" dirty="0" smtClean="0">
                <a:effectLst/>
                <a:latin typeface="Times New Roman" charset="0"/>
                <a:ea typeface="Times New Roman" charset="0"/>
                <a:cs typeface="Times New Roman" charset="0"/>
              </a:rPr>
              <a:t>, </a:t>
            </a:r>
            <a:br>
              <a:rPr lang="en-US" sz="2800" b="1" dirty="0" smtClean="0">
                <a:effectLst/>
                <a:latin typeface="Times New Roman" charset="0"/>
                <a:ea typeface="Times New Roman" charset="0"/>
                <a:cs typeface="Times New Roman" charset="0"/>
              </a:rPr>
            </a:br>
            <a:r>
              <a:rPr lang="en-US" sz="2800" b="1" dirty="0" smtClean="0">
                <a:effectLst/>
                <a:latin typeface="Times New Roman" charset="0"/>
                <a:ea typeface="Times New Roman" charset="0"/>
                <a:cs typeface="Times New Roman" charset="0"/>
              </a:rPr>
              <a:t>HZ = { f | </a:t>
            </a:r>
            <a:r>
              <a:rPr lang="en-US" sz="2800" b="1" dirty="0" smtClean="0">
                <a:effectLst/>
                <a:latin typeface="Times New Roman" charset="0"/>
                <a:ea typeface="Times New Roman" charset="0"/>
                <a:cs typeface="Times New Roman" charset="0"/>
                <a:sym typeface="Symbol" charset="2"/>
              </a:rPr>
              <a:t></a:t>
            </a:r>
            <a:r>
              <a:rPr lang="en-US" sz="2800" b="1" dirty="0" smtClean="0">
                <a:effectLst/>
                <a:latin typeface="Times New Roman" charset="0"/>
                <a:ea typeface="Times New Roman" charset="0"/>
                <a:cs typeface="Times New Roman" charset="0"/>
              </a:rPr>
              <a:t>x f(x) = 0 }</a:t>
            </a:r>
            <a:r>
              <a:rPr lang="en-US" sz="2800" dirty="0" smtClean="0">
                <a:effectLst/>
                <a:latin typeface="Times New Roman" charset="0"/>
                <a:ea typeface="Times New Roman" charset="0"/>
                <a:cs typeface="Times New Roman" charset="0"/>
              </a:rPr>
              <a:t>, show the non-</a:t>
            </a:r>
            <a:r>
              <a:rPr lang="en-US" sz="2800" dirty="0" err="1" smtClean="0">
                <a:effectLst/>
                <a:latin typeface="Times New Roman" charset="0"/>
                <a:ea typeface="Times New Roman" charset="0"/>
                <a:cs typeface="Times New Roman" charset="0"/>
              </a:rPr>
              <a:t>recursiveness</a:t>
            </a:r>
            <a:r>
              <a:rPr lang="en-US" sz="2800" dirty="0" smtClean="0">
                <a:effectLst/>
                <a:latin typeface="Times New Roman" charset="0"/>
                <a:ea typeface="Times New Roman" charset="0"/>
                <a:cs typeface="Times New Roman" charset="0"/>
              </a:rPr>
              <a:t> (</a:t>
            </a:r>
            <a:r>
              <a:rPr lang="en-US" sz="2800" dirty="0" err="1" smtClean="0">
                <a:effectLst/>
                <a:latin typeface="Times New Roman" charset="0"/>
                <a:ea typeface="Times New Roman" charset="0"/>
                <a:cs typeface="Times New Roman" charset="0"/>
              </a:rPr>
              <a:t>undecidability</a:t>
            </a:r>
            <a:r>
              <a:rPr lang="en-US" sz="2800" dirty="0" smtClean="0">
                <a:effectLst/>
                <a:latin typeface="Times New Roman" charset="0"/>
                <a:ea typeface="Times New Roman" charset="0"/>
                <a:cs typeface="Times New Roman" charset="0"/>
              </a:rPr>
              <a:t>) of the problem to decide if an arbitrary recursive function </a:t>
            </a:r>
            <a:r>
              <a:rPr lang="en-US" sz="2800" b="1" dirty="0" smtClean="0">
                <a:effectLst/>
                <a:latin typeface="Times New Roman" charset="0"/>
                <a:ea typeface="Times New Roman" charset="0"/>
                <a:cs typeface="Times New Roman" charset="0"/>
              </a:rPr>
              <a:t>g</a:t>
            </a:r>
            <a:r>
              <a:rPr lang="en-US" sz="2800" dirty="0" smtClean="0">
                <a:effectLst/>
                <a:latin typeface="Times New Roman" charset="0"/>
                <a:ea typeface="Times New Roman" charset="0"/>
                <a:cs typeface="Times New Roman" charset="0"/>
              </a:rPr>
              <a:t> has the property </a:t>
            </a:r>
            <a:r>
              <a:rPr lang="en-US" sz="2800" b="1" dirty="0" err="1" smtClean="0">
                <a:effectLst/>
                <a:latin typeface="Times New Roman" charset="0"/>
                <a:ea typeface="Times New Roman" charset="0"/>
                <a:cs typeface="Times New Roman" charset="0"/>
              </a:rPr>
              <a:t>IsZero</a:t>
            </a:r>
            <a:r>
              <a:rPr lang="en-US" sz="2800" b="1" dirty="0" smtClean="0">
                <a:effectLst/>
                <a:latin typeface="Times New Roman" charset="0"/>
                <a:ea typeface="Times New Roman" charset="0"/>
                <a:cs typeface="Times New Roman" charset="0"/>
              </a:rPr>
              <a:t>, Z = { f | </a:t>
            </a:r>
            <a:r>
              <a:rPr lang="en-US" sz="2800" b="1" dirty="0" smtClean="0">
                <a:effectLst/>
                <a:latin typeface="Times New Roman" charset="0"/>
                <a:ea typeface="Times New Roman" charset="0"/>
                <a:cs typeface="Times New Roman" charset="0"/>
                <a:sym typeface="Symbol" charset="2"/>
              </a:rPr>
              <a:t></a:t>
            </a:r>
            <a:r>
              <a:rPr lang="en-US" sz="2800" b="1" dirty="0" smtClean="0">
                <a:effectLst/>
                <a:latin typeface="Times New Roman" charset="0"/>
                <a:ea typeface="Times New Roman" charset="0"/>
                <a:cs typeface="Times New Roman" charset="0"/>
              </a:rPr>
              <a:t>x f(x) = 0 }</a:t>
            </a:r>
            <a:r>
              <a:rPr lang="en-US" sz="2800" dirty="0" smtClean="0">
                <a:effectLst/>
                <a:latin typeface="Times New Roman" charset="0"/>
                <a:ea typeface="Times New Roman" charset="0"/>
                <a:cs typeface="Times New Roman" charset="0"/>
              </a:rPr>
              <a:t>.</a:t>
            </a:r>
            <a:endParaRPr lang="en-US" sz="2800" dirty="0" smtClean="0">
              <a:effectLst/>
              <a:latin typeface="New Century Schlbk" charset="0"/>
              <a:ea typeface="Times New Roman" charset="0"/>
              <a:cs typeface="Times New Roman" charset="0"/>
            </a:endParaRPr>
          </a:p>
          <a:p>
            <a:pPr marL="228600" marR="0">
              <a:spcBef>
                <a:spcPts val="1200"/>
              </a:spcBef>
              <a:spcAft>
                <a:spcPts val="0"/>
              </a:spcAft>
            </a:pPr>
            <a:r>
              <a:rPr lang="en-US" sz="2800" b="1" dirty="0" smtClean="0">
                <a:solidFill>
                  <a:srgbClr val="FF0000"/>
                </a:solidFill>
                <a:effectLst/>
                <a:latin typeface="Times New Roman" charset="0"/>
                <a:ea typeface="Times New Roman" charset="0"/>
                <a:cs typeface="Times New Roman" charset="0"/>
              </a:rPr>
              <a:t>HZ = { f |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x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t [ STP(f, x, t) &amp; VALUE(f, x, t) == 0] }</a:t>
            </a:r>
            <a:endParaRPr lang="en-US" sz="2800" dirty="0" smtClean="0">
              <a:effectLst/>
              <a:latin typeface="New Century Schlbk" charset="0"/>
              <a:ea typeface="Times New Roman" charset="0"/>
              <a:cs typeface="Times New Roman" charset="0"/>
            </a:endParaRPr>
          </a:p>
          <a:p>
            <a:pPr marL="228600" marR="0">
              <a:spcBef>
                <a:spcPts val="0"/>
              </a:spcBef>
              <a:spcAft>
                <a:spcPts val="0"/>
              </a:spcAft>
            </a:pPr>
            <a:r>
              <a:rPr lang="en-US" sz="2800" b="1" dirty="0" smtClean="0">
                <a:solidFill>
                  <a:srgbClr val="FF0000"/>
                </a:solidFill>
                <a:effectLst/>
                <a:latin typeface="Times New Roman" charset="0"/>
                <a:ea typeface="Times New Roman" charset="0"/>
                <a:cs typeface="Times New Roman" charset="0"/>
              </a:rPr>
              <a:t>Let f be the index of an arbitrary effective procedure.</a:t>
            </a:r>
            <a:endParaRPr lang="en-US" sz="2800" dirty="0" smtClean="0">
              <a:effectLst/>
              <a:latin typeface="New Century Schlbk" charset="0"/>
              <a:ea typeface="Times New Roman" charset="0"/>
              <a:cs typeface="Times New Roman" charset="0"/>
            </a:endParaRPr>
          </a:p>
          <a:p>
            <a:pPr marL="342900" marR="0">
              <a:spcBef>
                <a:spcPts val="0"/>
              </a:spcBef>
              <a:spcAft>
                <a:spcPts val="0"/>
              </a:spcAft>
            </a:pPr>
            <a:r>
              <a:rPr lang="en-US" sz="2800" b="1" dirty="0" smtClean="0">
                <a:solidFill>
                  <a:srgbClr val="FF0000"/>
                </a:solidFill>
                <a:effectLst/>
                <a:latin typeface="Times New Roman" charset="0"/>
                <a:ea typeface="Times New Roman" charset="0"/>
                <a:cs typeface="Times New Roman" charset="0"/>
              </a:rPr>
              <a:t>Define g</a:t>
            </a:r>
            <a:r>
              <a:rPr lang="en-US" sz="2800" b="1" baseline="-25000" dirty="0" smtClean="0">
                <a:solidFill>
                  <a:srgbClr val="FF0000"/>
                </a:solidFill>
                <a:effectLst/>
                <a:latin typeface="Times New Roman" charset="0"/>
                <a:ea typeface="Times New Roman" charset="0"/>
                <a:cs typeface="Times New Roman" charset="0"/>
              </a:rPr>
              <a:t>f</a:t>
            </a:r>
            <a:r>
              <a:rPr lang="en-US" sz="2800" b="1" dirty="0" smtClean="0">
                <a:solidFill>
                  <a:srgbClr val="FF0000"/>
                </a:solidFill>
                <a:effectLst/>
                <a:latin typeface="Times New Roman" charset="0"/>
                <a:ea typeface="Times New Roman" charset="0"/>
                <a:cs typeface="Times New Roman" charset="0"/>
              </a:rPr>
              <a:t>(y) = 1 -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x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t [ STP(f, x, t) &amp; VALUE(f, x, t) == 0]</a:t>
            </a:r>
            <a:endParaRPr lang="en-US" sz="2800" dirty="0" smtClean="0">
              <a:effectLst/>
              <a:latin typeface="New Century Schlbk" charset="0"/>
              <a:ea typeface="Times New Roman" charset="0"/>
              <a:cs typeface="Times New Roman" charset="0"/>
            </a:endParaRPr>
          </a:p>
          <a:p>
            <a:pPr marL="342900" marR="0">
              <a:spcBef>
                <a:spcPts val="0"/>
              </a:spcBef>
              <a:spcAft>
                <a:spcPts val="0"/>
              </a:spcAft>
            </a:pPr>
            <a:r>
              <a:rPr lang="en-US" sz="2800" b="1" dirty="0" smtClean="0">
                <a:solidFill>
                  <a:srgbClr val="FF0000"/>
                </a:solidFill>
                <a:effectLst/>
                <a:latin typeface="Times New Roman" charset="0"/>
                <a:ea typeface="Times New Roman" charset="0"/>
                <a:cs typeface="Times New Roman" charset="0"/>
              </a:rPr>
              <a:t>If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x f(x) = 0, we will find the x and the run-time t, and so we will return 0 (1 – 1)</a:t>
            </a:r>
            <a:endParaRPr lang="en-US" sz="2800" dirty="0" smtClean="0">
              <a:effectLst/>
              <a:latin typeface="New Century Schlbk" charset="0"/>
              <a:ea typeface="Times New Roman" charset="0"/>
              <a:cs typeface="Times New Roman" charset="0"/>
            </a:endParaRPr>
          </a:p>
          <a:p>
            <a:pPr marL="342900" marR="0">
              <a:spcBef>
                <a:spcPts val="0"/>
              </a:spcBef>
              <a:spcAft>
                <a:spcPts val="0"/>
              </a:spcAft>
            </a:pPr>
            <a:r>
              <a:rPr lang="en-US" sz="2800" b="1" dirty="0" smtClean="0">
                <a:solidFill>
                  <a:srgbClr val="FF0000"/>
                </a:solidFill>
                <a:effectLst/>
                <a:latin typeface="Times New Roman" charset="0"/>
                <a:ea typeface="Times New Roman" charset="0"/>
                <a:cs typeface="Times New Roman" charset="0"/>
              </a:rPr>
              <a:t>If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x f(x)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 0, then we will diverge in the search process and never return a value.</a:t>
            </a:r>
            <a:endParaRPr lang="en-US" sz="2800" dirty="0" smtClean="0">
              <a:effectLst/>
              <a:latin typeface="New Century Schlbk" charset="0"/>
              <a:ea typeface="Times New Roman" charset="0"/>
              <a:cs typeface="Times New Roman" charset="0"/>
            </a:endParaRPr>
          </a:p>
          <a:p>
            <a:pPr marL="228600" marR="0">
              <a:spcBef>
                <a:spcPts val="0"/>
              </a:spcBef>
              <a:spcAft>
                <a:spcPts val="0"/>
              </a:spcAft>
            </a:pPr>
            <a:r>
              <a:rPr lang="en-US" sz="2800" b="1" dirty="0" smtClean="0">
                <a:solidFill>
                  <a:srgbClr val="FF0000"/>
                </a:solidFill>
                <a:effectLst/>
                <a:latin typeface="Times New Roman" charset="0"/>
                <a:ea typeface="Times New Roman" charset="0"/>
                <a:cs typeface="Times New Roman" charset="0"/>
              </a:rPr>
              <a:t>Thus, f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 HZ </a:t>
            </a:r>
            <a:r>
              <a:rPr lang="en-US" sz="2800" b="1" dirty="0" err="1" smtClean="0">
                <a:solidFill>
                  <a:srgbClr val="FF0000"/>
                </a:solidFill>
                <a:effectLst/>
                <a:latin typeface="Times New Roman" charset="0"/>
                <a:ea typeface="Times New Roman" charset="0"/>
                <a:cs typeface="Times New Roman" charset="0"/>
              </a:rPr>
              <a:t>iff</a:t>
            </a:r>
            <a:r>
              <a:rPr lang="en-US" sz="2800" b="1" dirty="0" smtClean="0">
                <a:solidFill>
                  <a:srgbClr val="FF0000"/>
                </a:solidFill>
                <a:effectLst/>
                <a:latin typeface="Times New Roman" charset="0"/>
                <a:ea typeface="Times New Roman" charset="0"/>
                <a:cs typeface="Times New Roman" charset="0"/>
              </a:rPr>
              <a:t> g</a:t>
            </a:r>
            <a:r>
              <a:rPr lang="en-US" sz="2800" b="1" baseline="-25000" dirty="0" smtClean="0">
                <a:solidFill>
                  <a:srgbClr val="FF0000"/>
                </a:solidFill>
                <a:effectLst/>
                <a:latin typeface="Times New Roman" charset="0"/>
                <a:ea typeface="Times New Roman" charset="0"/>
                <a:cs typeface="Times New Roman" charset="0"/>
              </a:rPr>
              <a:t>f</a:t>
            </a:r>
            <a:r>
              <a:rPr lang="en-US" sz="2800" b="1" dirty="0" smtClean="0">
                <a:solidFill>
                  <a:srgbClr val="FF0000"/>
                </a:solidFill>
                <a:effectLst/>
                <a:latin typeface="Times New Roman" charset="0"/>
                <a:ea typeface="Times New Roman" charset="0"/>
                <a:cs typeface="Times New Roman" charset="0"/>
              </a:rPr>
              <a:t>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 Z = { f |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x f(x) = 0 }.</a:t>
            </a:r>
            <a:endParaRPr lang="en-US" sz="28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93420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0650" y="1416050"/>
            <a:ext cx="11950700" cy="4025900"/>
          </a:xfrm>
          <a:prstGeom prst="rect">
            <a:avLst/>
          </a:prstGeom>
        </p:spPr>
      </p:pic>
    </p:spTree>
    <p:extLst>
      <p:ext uri="{BB962C8B-B14F-4D97-AF65-F5344CB8AC3E}">
        <p14:creationId xmlns:p14="http://schemas.microsoft.com/office/powerpoint/2010/main" val="304738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300810"/>
            <a:ext cx="12192000" cy="4256379"/>
          </a:xfrm>
          <a:prstGeom prst="rect">
            <a:avLst/>
          </a:prstGeom>
        </p:spPr>
      </p:pic>
    </p:spTree>
    <p:extLst>
      <p:ext uri="{BB962C8B-B14F-4D97-AF65-F5344CB8AC3E}">
        <p14:creationId xmlns:p14="http://schemas.microsoft.com/office/powerpoint/2010/main" val="2141795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983" y="232475"/>
            <a:ext cx="10399363" cy="6771084"/>
          </a:xfrm>
          <a:prstGeom prst="rect">
            <a:avLst/>
          </a:prstGeom>
        </p:spPr>
        <p:txBody>
          <a:bodyPr wrap="square">
            <a:spAutoFit/>
          </a:bodyPr>
          <a:lstStyle/>
          <a:p>
            <a:pPr marL="228600" marR="0" indent="-457200">
              <a:spcBef>
                <a:spcPts val="0"/>
              </a:spcBef>
              <a:spcAft>
                <a:spcPts val="0"/>
              </a:spcAft>
              <a:tabLst>
                <a:tab pos="0" algn="l"/>
              </a:tabLst>
            </a:pPr>
            <a:r>
              <a:rPr lang="en-US" b="1" dirty="0" smtClean="0">
                <a:effectLst/>
                <a:latin typeface="Times New Roman" charset="0"/>
                <a:ea typeface="Times New Roman" charset="0"/>
                <a:cs typeface="Times New Roman" charset="0"/>
              </a:rPr>
              <a:t>6</a:t>
            </a:r>
            <a:r>
              <a:rPr lang="en-US" dirty="0" smtClean="0">
                <a:effectLst/>
                <a:latin typeface="Times New Roman" charset="0"/>
                <a:ea typeface="Times New Roman" charset="0"/>
                <a:cs typeface="Times New Roman" charset="0"/>
              </a:rPr>
              <a:t>.	Prove that any class of languages, </a:t>
            </a:r>
            <a:r>
              <a:rPr lang="en-US" b="1" i="1" dirty="0" smtClean="0">
                <a:effectLst/>
                <a:latin typeface="Times New Roman" charset="0"/>
                <a:ea typeface="Times New Roman" charset="0"/>
                <a:cs typeface="Times New Roman" charset="0"/>
              </a:rPr>
              <a:t>C</a:t>
            </a:r>
            <a:r>
              <a:rPr lang="en-US" dirty="0" smtClean="0">
                <a:effectLst/>
                <a:latin typeface="Times New Roman" charset="0"/>
                <a:ea typeface="Times New Roman" charset="0"/>
                <a:cs typeface="Times New Roman" charset="0"/>
              </a:rPr>
              <a:t>, closed under union, concatenation, intersection with regular languages, homomorphism and substitution (e.g., the Context-Free Languages) is closed under </a:t>
            </a:r>
            <a:r>
              <a:rPr lang="en-US" b="1" dirty="0" err="1" smtClean="0">
                <a:effectLst/>
                <a:latin typeface="Times New Roman" charset="0"/>
                <a:ea typeface="Times New Roman" charset="0"/>
                <a:cs typeface="Times New Roman" charset="0"/>
              </a:rPr>
              <a:t>MissingMiddle</a:t>
            </a:r>
            <a:r>
              <a:rPr lang="en-US" dirty="0" smtClean="0">
                <a:effectLst/>
                <a:latin typeface="Times New Roman" charset="0"/>
                <a:ea typeface="Times New Roman" charset="0"/>
                <a:cs typeface="Times New Roman" charset="0"/>
              </a:rPr>
              <a:t>, where, assuming L is over the alphabet </a:t>
            </a:r>
            <a:r>
              <a:rPr lang="en-US" b="1" dirty="0" smtClean="0">
                <a:effectLst/>
                <a:latin typeface="Times New Roman" charset="0"/>
                <a:ea typeface="Times New Roman" charset="0"/>
                <a:cs typeface="Times New Roman" charset="0"/>
                <a:sym typeface="Symbol" charset="2"/>
              </a:rPr>
              <a:t></a:t>
            </a:r>
            <a:r>
              <a:rPr lang="en-US" dirty="0" smtClean="0">
                <a:effectLst/>
                <a:latin typeface="Times New Roman" charset="0"/>
                <a:ea typeface="Times New Roman" charset="0"/>
                <a:cs typeface="Times New Roman" charset="0"/>
              </a:rPr>
              <a:t>,</a:t>
            </a:r>
            <a:br>
              <a:rPr lang="en-US" dirty="0" smtClean="0">
                <a:effectLst/>
                <a:latin typeface="Times New Roman" charset="0"/>
                <a:ea typeface="Times New Roman" charset="0"/>
                <a:cs typeface="Times New Roman" charset="0"/>
              </a:rPr>
            </a:br>
            <a:r>
              <a:rPr lang="en-US" b="1" dirty="0" err="1" smtClean="0">
                <a:effectLst/>
                <a:latin typeface="Times New Roman" charset="0"/>
                <a:ea typeface="Times New Roman" charset="0"/>
                <a:cs typeface="Times New Roman" charset="0"/>
              </a:rPr>
              <a:t>MissingMiddle</a:t>
            </a:r>
            <a:r>
              <a:rPr lang="en-US" b="1" dirty="0" smtClean="0">
                <a:effectLst/>
                <a:latin typeface="Times New Roman" charset="0"/>
                <a:ea typeface="Times New Roman" charset="0"/>
                <a:cs typeface="Times New Roman" charset="0"/>
              </a:rPr>
              <a:t>(L) = { </a:t>
            </a:r>
            <a:r>
              <a:rPr lang="en-US" b="1" dirty="0" err="1" smtClean="0">
                <a:effectLst/>
                <a:latin typeface="Times New Roman" charset="0"/>
                <a:ea typeface="Times New Roman" charset="0"/>
                <a:cs typeface="Times New Roman" charset="0"/>
              </a:rPr>
              <a:t>xz</a:t>
            </a:r>
            <a:r>
              <a:rPr lang="en-US" b="1" dirty="0" smtClean="0">
                <a:effectLst/>
                <a:latin typeface="Times New Roman" charset="0"/>
                <a:ea typeface="Times New Roman" charset="0"/>
                <a:cs typeface="Times New Roman" charset="0"/>
              </a:rPr>
              <a:t> | </a:t>
            </a:r>
            <a:r>
              <a:rPr lang="en-US" b="1" dirty="0" smtClean="0">
                <a:effectLst/>
                <a:latin typeface="Times New Roman" charset="0"/>
                <a:ea typeface="Times New Roman" charset="0"/>
                <a:cs typeface="Times New Roman" charset="0"/>
                <a:sym typeface="Symbol" charset="2"/>
              </a:rPr>
              <a:t></a:t>
            </a:r>
            <a:r>
              <a:rPr lang="en-US" b="1" dirty="0" smtClean="0">
                <a:effectLst/>
                <a:latin typeface="Times New Roman" charset="0"/>
                <a:ea typeface="Times New Roman" charset="0"/>
                <a:cs typeface="Times New Roman" charset="0"/>
              </a:rPr>
              <a:t>y </a:t>
            </a:r>
            <a:r>
              <a:rPr lang="en-US" b="1" dirty="0" smtClean="0">
                <a:effectLst/>
                <a:latin typeface="Times New Roman" charset="0"/>
                <a:ea typeface="Times New Roman" charset="0"/>
                <a:cs typeface="Times New Roman" charset="0"/>
                <a:sym typeface="Symbol" charset="2"/>
              </a:rPr>
              <a:t></a:t>
            </a:r>
            <a:r>
              <a:rPr lang="en-US" b="1" dirty="0" smtClean="0">
                <a:effectLst/>
                <a:latin typeface="Times New Roman" charset="0"/>
                <a:ea typeface="Times New Roman" charset="0"/>
                <a:cs typeface="Times New Roman" charset="0"/>
              </a:rPr>
              <a:t> </a:t>
            </a:r>
            <a:r>
              <a:rPr lang="en-US" b="1" dirty="0" smtClean="0">
                <a:effectLst/>
                <a:latin typeface="Times New Roman" charset="0"/>
                <a:ea typeface="Times New Roman" charset="0"/>
                <a:cs typeface="Times New Roman" charset="0"/>
                <a:sym typeface="Symbol" charset="2"/>
              </a:rPr>
              <a:t></a:t>
            </a:r>
            <a:r>
              <a:rPr lang="en-US" b="1" dirty="0" smtClean="0">
                <a:effectLst/>
                <a:latin typeface="Times New Roman" charset="0"/>
                <a:ea typeface="Times New Roman" charset="0"/>
                <a:cs typeface="Times New Roman" charset="0"/>
              </a:rPr>
              <a:t>* such that xyz </a:t>
            </a:r>
            <a:r>
              <a:rPr lang="en-US" b="1" dirty="0" smtClean="0">
                <a:effectLst/>
                <a:latin typeface="Times New Roman" charset="0"/>
                <a:ea typeface="Times New Roman" charset="0"/>
                <a:cs typeface="Times New Roman" charset="0"/>
                <a:sym typeface="Symbol" charset="2"/>
              </a:rPr>
              <a:t></a:t>
            </a:r>
            <a:r>
              <a:rPr lang="en-US" b="1" dirty="0" smtClean="0">
                <a:effectLst/>
                <a:latin typeface="Times New Roman" charset="0"/>
                <a:ea typeface="Times New Roman" charset="0"/>
                <a:cs typeface="Times New Roman" charset="0"/>
              </a:rPr>
              <a:t> L }</a:t>
            </a:r>
            <a:br>
              <a:rPr lang="en-US" b="1" dirty="0" smtClean="0">
                <a:effectLst/>
                <a:latin typeface="Times New Roman" charset="0"/>
                <a:ea typeface="Times New Roman" charset="0"/>
                <a:cs typeface="Times New Roman" charset="0"/>
              </a:rPr>
            </a:br>
            <a:r>
              <a:rPr lang="en-US" dirty="0" smtClean="0">
                <a:effectLst/>
                <a:latin typeface="Times New Roman" charset="0"/>
                <a:ea typeface="Times New Roman" charset="0"/>
                <a:cs typeface="Times New Roman" charset="0"/>
              </a:rPr>
              <a:t>You must be very explicit, describing what is produced by each transformation you apply.</a:t>
            </a:r>
            <a:endParaRPr lang="en-US" dirty="0" smtClean="0">
              <a:effectLst/>
              <a:latin typeface="New Century Schlbk" charset="0"/>
              <a:ea typeface="Times New Roman" charset="0"/>
              <a:cs typeface="Times New Roman" charset="0"/>
            </a:endParaRPr>
          </a:p>
          <a:p>
            <a:pPr marL="228600" marR="0">
              <a:spcBef>
                <a:spcPts val="1200"/>
              </a:spcBef>
              <a:spcAft>
                <a:spcPts val="0"/>
              </a:spcAft>
            </a:pPr>
            <a:r>
              <a:rPr lang="en-US" b="1" dirty="0" smtClean="0">
                <a:solidFill>
                  <a:srgbClr val="FF0000"/>
                </a:solidFill>
                <a:effectLst/>
                <a:latin typeface="Times New Roman" charset="0"/>
                <a:ea typeface="Times New Roman" charset="0"/>
                <a:cs typeface="Times New Roman" charset="0"/>
              </a:rPr>
              <a:t>Define the alphabet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 { a’ | a</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 where, of course, a’ is a “new” symbol, i.e., one not in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a:t>
            </a:r>
            <a:endParaRPr lang="en-US" dirty="0" smtClean="0">
              <a:effectLst/>
              <a:latin typeface="New Century Schlbk" charset="0"/>
              <a:ea typeface="Times New Roman" charset="0"/>
              <a:cs typeface="Times New Roman" charset="0"/>
            </a:endParaRPr>
          </a:p>
          <a:p>
            <a:pPr marL="228600" marR="0">
              <a:spcBef>
                <a:spcPts val="1200"/>
              </a:spcBef>
              <a:spcAft>
                <a:spcPts val="0"/>
              </a:spcAft>
            </a:pPr>
            <a:r>
              <a:rPr lang="en-US" b="1" dirty="0" smtClean="0">
                <a:solidFill>
                  <a:srgbClr val="FF0000"/>
                </a:solidFill>
                <a:effectLst/>
                <a:latin typeface="Times New Roman" charset="0"/>
                <a:ea typeface="Times New Roman" charset="0"/>
                <a:cs typeface="Times New Roman" charset="0"/>
              </a:rPr>
              <a:t>Define </a:t>
            </a:r>
            <a:r>
              <a:rPr lang="en-US" b="1" dirty="0" err="1" smtClean="0">
                <a:solidFill>
                  <a:srgbClr val="FF0000"/>
                </a:solidFill>
                <a:effectLst/>
                <a:latin typeface="Times New Roman" charset="0"/>
                <a:ea typeface="Times New Roman" charset="0"/>
                <a:cs typeface="Times New Roman" charset="0"/>
              </a:rPr>
              <a:t>homomorphisms</a:t>
            </a:r>
            <a:r>
              <a:rPr lang="en-US" b="1" dirty="0" smtClean="0">
                <a:solidFill>
                  <a:srgbClr val="FF0000"/>
                </a:solidFill>
                <a:effectLst/>
                <a:latin typeface="Times New Roman" charset="0"/>
                <a:ea typeface="Times New Roman" charset="0"/>
                <a:cs typeface="Times New Roman" charset="0"/>
              </a:rPr>
              <a:t> g and h, and substitution f as follows:</a:t>
            </a:r>
            <a:endParaRPr lang="en-US" dirty="0" smtClean="0">
              <a:effectLst/>
              <a:latin typeface="New Century Schlbk" charset="0"/>
              <a:ea typeface="Times New Roman" charset="0"/>
              <a:cs typeface="Times New Roman" charset="0"/>
            </a:endParaRPr>
          </a:p>
          <a:p>
            <a:pPr marL="228600" marR="0">
              <a:spcBef>
                <a:spcPts val="0"/>
              </a:spcBef>
              <a:spcAft>
                <a:spcPts val="0"/>
              </a:spcAft>
            </a:pPr>
            <a:r>
              <a:rPr lang="en-US" b="1" dirty="0" smtClean="0">
                <a:solidFill>
                  <a:srgbClr val="FF0000"/>
                </a:solidFill>
                <a:effectLst/>
                <a:latin typeface="Times New Roman" charset="0"/>
                <a:ea typeface="Times New Roman" charset="0"/>
                <a:cs typeface="Times New Roman" charset="0"/>
              </a:rPr>
              <a:t>g(a) = a’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a</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h(a) = a  ;   h(a’) =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a</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f(a) = {a, a’ }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a</a:t>
            </a:r>
            <a:r>
              <a:rPr lang="en-US" b="1" dirty="0" smtClean="0">
                <a:solidFill>
                  <a:srgbClr val="FF0000"/>
                </a:solidFill>
                <a:effectLst/>
                <a:latin typeface="Times New Roman" charset="0"/>
                <a:ea typeface="Times New Roman" charset="0"/>
                <a:cs typeface="Times New Roman" charset="0"/>
                <a:sym typeface="Symbol" charset="2"/>
              </a:rPr>
              <a:t></a:t>
            </a:r>
            <a:endParaRPr lang="en-US" dirty="0" smtClean="0">
              <a:effectLst/>
              <a:latin typeface="New Century Schlbk" charset="0"/>
              <a:ea typeface="Times New Roman" charset="0"/>
              <a:cs typeface="Times New Roman" charset="0"/>
            </a:endParaRPr>
          </a:p>
          <a:p>
            <a:pPr marL="228600" marR="0">
              <a:spcBef>
                <a:spcPts val="0"/>
              </a:spcBef>
              <a:spcAft>
                <a:spcPts val="0"/>
              </a:spcAft>
            </a:pPr>
            <a:r>
              <a:rPr lang="en-US" b="1" dirty="0" smtClean="0">
                <a:solidFill>
                  <a:srgbClr val="FF0000"/>
                </a:solidFill>
                <a:effectLst/>
                <a:latin typeface="Times New Roman" charset="0"/>
                <a:ea typeface="Times New Roman" charset="0"/>
                <a:cs typeface="Times New Roman" charset="0"/>
              </a:rPr>
              <a:t> </a:t>
            </a:r>
            <a:endParaRPr lang="en-US" dirty="0" smtClean="0">
              <a:effectLst/>
              <a:latin typeface="New Century Schlbk" charset="0"/>
              <a:ea typeface="Times New Roman" charset="0"/>
              <a:cs typeface="Times New Roman" charset="0"/>
            </a:endParaRPr>
          </a:p>
          <a:p>
            <a:pPr marL="228600" marR="0">
              <a:spcBef>
                <a:spcPts val="0"/>
              </a:spcBef>
              <a:spcAft>
                <a:spcPts val="0"/>
              </a:spcAft>
            </a:pPr>
            <a:r>
              <a:rPr lang="en-US" b="1" dirty="0" smtClean="0">
                <a:solidFill>
                  <a:srgbClr val="FF0000"/>
                </a:solidFill>
                <a:effectLst/>
                <a:latin typeface="Times New Roman" charset="0"/>
                <a:ea typeface="Times New Roman" charset="0"/>
                <a:cs typeface="Times New Roman" charset="0"/>
              </a:rPr>
              <a:t>Consider R =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g(</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 { x y’ z | x, y, z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and  y’=g(y)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a:t>
            </a:r>
            <a:endParaRPr lang="en-US" dirty="0" smtClean="0">
              <a:effectLst/>
              <a:latin typeface="New Century Schlbk" charset="0"/>
              <a:ea typeface="Times New Roman" charset="0"/>
              <a:cs typeface="Times New Roman" charset="0"/>
            </a:endParaRPr>
          </a:p>
          <a:p>
            <a:pPr marL="228600" marR="0">
              <a:spcBef>
                <a:spcPts val="0"/>
              </a:spcBef>
              <a:spcAft>
                <a:spcPts val="0"/>
              </a:spcAft>
            </a:pP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is regular since it is the Kleene star closure of a finite set.</a:t>
            </a:r>
            <a:endParaRPr lang="en-US" dirty="0" smtClean="0">
              <a:effectLst/>
              <a:latin typeface="New Century Schlbk" charset="0"/>
              <a:ea typeface="Times New Roman" charset="0"/>
              <a:cs typeface="Times New Roman" charset="0"/>
            </a:endParaRPr>
          </a:p>
          <a:p>
            <a:pPr marL="228600" marR="0">
              <a:spcBef>
                <a:spcPts val="0"/>
              </a:spcBef>
              <a:spcAft>
                <a:spcPts val="0"/>
              </a:spcAft>
            </a:pPr>
            <a:r>
              <a:rPr lang="en-US" b="1" dirty="0" smtClean="0">
                <a:solidFill>
                  <a:srgbClr val="FF0000"/>
                </a:solidFill>
                <a:effectLst/>
                <a:latin typeface="Times New Roman" charset="0"/>
                <a:ea typeface="Times New Roman" charset="0"/>
                <a:cs typeface="Times New Roman" charset="0"/>
              </a:rPr>
              <a:t>g(</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is regular since it is the homomorphic image of a regular language.</a:t>
            </a:r>
            <a:endParaRPr lang="en-US" dirty="0" smtClean="0">
              <a:effectLst/>
              <a:latin typeface="New Century Schlbk" charset="0"/>
              <a:ea typeface="Times New Roman" charset="0"/>
              <a:cs typeface="Times New Roman" charset="0"/>
            </a:endParaRPr>
          </a:p>
          <a:p>
            <a:pPr marL="228600" marR="0">
              <a:spcBef>
                <a:spcPts val="0"/>
              </a:spcBef>
              <a:spcAft>
                <a:spcPts val="0"/>
              </a:spcAft>
            </a:pPr>
            <a:r>
              <a:rPr lang="en-US" b="1" dirty="0" smtClean="0">
                <a:solidFill>
                  <a:srgbClr val="FF0000"/>
                </a:solidFill>
                <a:effectLst/>
                <a:latin typeface="Times New Roman" charset="0"/>
                <a:ea typeface="Times New Roman" charset="0"/>
                <a:cs typeface="Times New Roman" charset="0"/>
              </a:rPr>
              <a:t>R is regular as it is the concatenation of regular languages.</a:t>
            </a:r>
            <a:endParaRPr lang="en-US" dirty="0" smtClean="0">
              <a:effectLst/>
              <a:latin typeface="New Century Schlbk" charset="0"/>
              <a:ea typeface="Times New Roman" charset="0"/>
              <a:cs typeface="Times New Roman" charset="0"/>
            </a:endParaRPr>
          </a:p>
          <a:p>
            <a:pPr marL="228600" marR="0">
              <a:spcBef>
                <a:spcPts val="0"/>
              </a:spcBef>
              <a:spcAft>
                <a:spcPts val="0"/>
              </a:spcAft>
            </a:pPr>
            <a:r>
              <a:rPr lang="en-US" b="1" dirty="0" smtClean="0">
                <a:solidFill>
                  <a:srgbClr val="FF0000"/>
                </a:solidFill>
                <a:effectLst/>
                <a:latin typeface="Times New Roman" charset="0"/>
                <a:ea typeface="Times New Roman" charset="0"/>
                <a:cs typeface="Times New Roman" charset="0"/>
              </a:rPr>
              <a:t> </a:t>
            </a:r>
            <a:endParaRPr lang="en-US" dirty="0" smtClean="0">
              <a:effectLst/>
              <a:latin typeface="New Century Schlbk" charset="0"/>
              <a:ea typeface="Times New Roman" charset="0"/>
              <a:cs typeface="Times New Roman" charset="0"/>
            </a:endParaRPr>
          </a:p>
          <a:p>
            <a:pPr marL="228600" marR="0">
              <a:spcBef>
                <a:spcPts val="0"/>
              </a:spcBef>
              <a:spcAft>
                <a:spcPts val="0"/>
              </a:spcAft>
            </a:pPr>
            <a:r>
              <a:rPr lang="en-US" b="1" dirty="0" smtClean="0">
                <a:solidFill>
                  <a:srgbClr val="FF0000"/>
                </a:solidFill>
                <a:effectLst/>
                <a:latin typeface="Times New Roman" charset="0"/>
                <a:ea typeface="Times New Roman" charset="0"/>
                <a:cs typeface="Times New Roman" charset="0"/>
              </a:rPr>
              <a:t>Now, f(L) = { f(w) | w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L } is in C since C is closed under substitution. This language is the set of strings in L with randomly selected letters primed. Any string </a:t>
            </a:r>
            <a:r>
              <a:rPr lang="en-US" b="1" dirty="0" err="1" smtClean="0">
                <a:solidFill>
                  <a:srgbClr val="FF0000"/>
                </a:solidFill>
                <a:effectLst/>
                <a:latin typeface="Times New Roman" charset="0"/>
                <a:ea typeface="Times New Roman" charset="0"/>
                <a:cs typeface="Times New Roman" charset="0"/>
              </a:rPr>
              <a:t>w</a:t>
            </a:r>
            <a:r>
              <a:rPr lang="en-US" b="1" dirty="0" err="1" smtClean="0">
                <a:solidFill>
                  <a:srgbClr val="FF0000"/>
                </a:solidFill>
                <a:effectLst/>
                <a:latin typeface="Times New Roman" charset="0"/>
                <a:ea typeface="Times New Roman" charset="0"/>
                <a:cs typeface="Times New Roman" charset="0"/>
                <a:sym typeface="Symbol" charset="2"/>
              </a:rPr>
              <a:t></a:t>
            </a:r>
            <a:r>
              <a:rPr lang="en-US" b="1" dirty="0" err="1" smtClean="0">
                <a:solidFill>
                  <a:srgbClr val="FF0000"/>
                </a:solidFill>
                <a:effectLst/>
                <a:latin typeface="Times New Roman" charset="0"/>
                <a:ea typeface="Times New Roman" charset="0"/>
                <a:cs typeface="Times New Roman" charset="0"/>
              </a:rPr>
              <a:t>L</a:t>
            </a:r>
            <a:r>
              <a:rPr lang="en-US" b="1" dirty="0" smtClean="0">
                <a:solidFill>
                  <a:srgbClr val="FF0000"/>
                </a:solidFill>
                <a:effectLst/>
                <a:latin typeface="Times New Roman" charset="0"/>
                <a:ea typeface="Times New Roman" charset="0"/>
                <a:cs typeface="Times New Roman" charset="0"/>
              </a:rPr>
              <a:t> gives rise to 2</a:t>
            </a:r>
            <a:r>
              <a:rPr lang="en-US" b="1" baseline="30000" dirty="0" smtClean="0">
                <a:solidFill>
                  <a:srgbClr val="FF0000"/>
                </a:solidFill>
                <a:effectLst/>
                <a:latin typeface="Times New Roman" charset="0"/>
                <a:ea typeface="Times New Roman" charset="0"/>
                <a:cs typeface="Times New Roman" charset="0"/>
              </a:rPr>
              <a:t>|w|</a:t>
            </a:r>
            <a:r>
              <a:rPr lang="en-US" b="1" dirty="0" smtClean="0">
                <a:solidFill>
                  <a:srgbClr val="FF0000"/>
                </a:solidFill>
                <a:effectLst/>
                <a:latin typeface="Times New Roman" charset="0"/>
                <a:ea typeface="Times New Roman" charset="0"/>
                <a:cs typeface="Times New Roman" charset="0"/>
              </a:rPr>
              <a:t> strings in f(L).</a:t>
            </a:r>
            <a:endParaRPr lang="en-US" dirty="0" smtClean="0">
              <a:effectLst/>
              <a:latin typeface="New Century Schlbk" charset="0"/>
              <a:ea typeface="Times New Roman" charset="0"/>
              <a:cs typeface="Times New Roman" charset="0"/>
            </a:endParaRPr>
          </a:p>
          <a:p>
            <a:pPr marL="228600" marR="0">
              <a:spcBef>
                <a:spcPts val="0"/>
              </a:spcBef>
              <a:spcAft>
                <a:spcPts val="0"/>
              </a:spcAft>
            </a:pPr>
            <a:r>
              <a:rPr lang="en-US" b="1" dirty="0" smtClean="0">
                <a:solidFill>
                  <a:srgbClr val="FF0000"/>
                </a:solidFill>
                <a:effectLst/>
                <a:latin typeface="Times New Roman" charset="0"/>
                <a:ea typeface="Times New Roman" charset="0"/>
                <a:cs typeface="Times New Roman" charset="0"/>
              </a:rPr>
              <a:t> </a:t>
            </a:r>
            <a:endParaRPr lang="en-US" dirty="0" smtClean="0">
              <a:effectLst/>
              <a:latin typeface="New Century Schlbk" charset="0"/>
              <a:ea typeface="Times New Roman" charset="0"/>
              <a:cs typeface="Times New Roman" charset="0"/>
            </a:endParaRPr>
          </a:p>
          <a:p>
            <a:pPr marL="228600" marR="0">
              <a:spcBef>
                <a:spcPts val="0"/>
              </a:spcBef>
              <a:spcAft>
                <a:spcPts val="0"/>
              </a:spcAft>
            </a:pPr>
            <a:r>
              <a:rPr lang="en-US" b="1" dirty="0" smtClean="0">
                <a:solidFill>
                  <a:srgbClr val="FF0000"/>
                </a:solidFill>
                <a:effectLst/>
                <a:latin typeface="Times New Roman" charset="0"/>
                <a:ea typeface="Times New Roman" charset="0"/>
                <a:cs typeface="Times New Roman" charset="0"/>
              </a:rPr>
              <a:t>f(L)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R = { x y’ z | x y z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L and y’=g(y) } is in C since C is closed under intersection with regular languages.</a:t>
            </a:r>
            <a:endParaRPr lang="en-US" dirty="0" smtClean="0">
              <a:effectLst/>
              <a:latin typeface="New Century Schlbk" charset="0"/>
              <a:ea typeface="Times New Roman" charset="0"/>
              <a:cs typeface="Times New Roman" charset="0"/>
            </a:endParaRPr>
          </a:p>
          <a:p>
            <a:pPr marL="228600" marR="0">
              <a:spcBef>
                <a:spcPts val="0"/>
              </a:spcBef>
              <a:spcAft>
                <a:spcPts val="0"/>
              </a:spcAft>
            </a:pPr>
            <a:r>
              <a:rPr lang="en-US" b="1" dirty="0" smtClean="0">
                <a:solidFill>
                  <a:srgbClr val="FF0000"/>
                </a:solidFill>
                <a:effectLst/>
                <a:latin typeface="Times New Roman" charset="0"/>
                <a:ea typeface="Times New Roman" charset="0"/>
                <a:cs typeface="Times New Roman" charset="0"/>
              </a:rPr>
              <a:t> </a:t>
            </a:r>
            <a:endParaRPr lang="en-US" dirty="0" smtClean="0">
              <a:effectLst/>
              <a:latin typeface="New Century Schlbk" charset="0"/>
              <a:ea typeface="Times New Roman" charset="0"/>
              <a:cs typeface="Times New Roman" charset="0"/>
            </a:endParaRPr>
          </a:p>
          <a:p>
            <a:pPr marL="228600" marR="0">
              <a:spcBef>
                <a:spcPts val="0"/>
              </a:spcBef>
              <a:spcAft>
                <a:spcPts val="0"/>
              </a:spcAft>
            </a:pPr>
            <a:r>
              <a:rPr lang="en-US" b="1" dirty="0" err="1" smtClean="0">
                <a:solidFill>
                  <a:srgbClr val="FF0000"/>
                </a:solidFill>
                <a:effectLst/>
                <a:latin typeface="Times New Roman" charset="0"/>
                <a:ea typeface="Times New Roman" charset="0"/>
                <a:cs typeface="Times New Roman" charset="0"/>
              </a:rPr>
              <a:t>MissingMiddle</a:t>
            </a:r>
            <a:r>
              <a:rPr lang="en-US" b="1" dirty="0" smtClean="0">
                <a:solidFill>
                  <a:srgbClr val="FF0000"/>
                </a:solidFill>
                <a:effectLst/>
                <a:latin typeface="Times New Roman" charset="0"/>
                <a:ea typeface="Times New Roman" charset="0"/>
                <a:cs typeface="Times New Roman" charset="0"/>
              </a:rPr>
              <a:t>(L) = h(  f(L)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R ) = { x z |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y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such that xyz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L } which is in C, since C is closed under homomorphism. Q.E.D.</a:t>
            </a:r>
            <a:endParaRPr lang="en-US"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1034985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481" y="123985"/>
            <a:ext cx="11809709" cy="5786199"/>
          </a:xfrm>
          <a:prstGeom prst="rect">
            <a:avLst/>
          </a:prstGeom>
        </p:spPr>
        <p:txBody>
          <a:bodyPr wrap="square">
            <a:spAutoFit/>
          </a:bodyPr>
          <a:lstStyle/>
          <a:p>
            <a:pPr marL="228600" marR="0" indent="-457200">
              <a:spcBef>
                <a:spcPts val="1200"/>
              </a:spcBef>
              <a:spcAft>
                <a:spcPts val="0"/>
              </a:spcAft>
              <a:tabLst>
                <a:tab pos="0" algn="l"/>
              </a:tabLst>
            </a:pPr>
            <a:r>
              <a:rPr lang="en-US" dirty="0" smtClean="0">
                <a:effectLst/>
                <a:latin typeface="Times New Roman" charset="0"/>
                <a:ea typeface="Times New Roman" charset="0"/>
                <a:cs typeface="Times New Roman" charset="0"/>
              </a:rPr>
              <a:t>	</a:t>
            </a:r>
            <a:r>
              <a:rPr lang="en-US" b="1" dirty="0" smtClean="0">
                <a:effectLst/>
                <a:latin typeface="Times New Roman" charset="0"/>
                <a:ea typeface="Times New Roman" charset="0"/>
                <a:cs typeface="Times New Roman" charset="0"/>
              </a:rPr>
              <a:t>7</a:t>
            </a:r>
            <a:r>
              <a:rPr lang="en-US" sz="2000" b="1" dirty="0" smtClean="0">
                <a:effectLst/>
                <a:latin typeface="Times New Roman" charset="0"/>
                <a:ea typeface="Times New Roman" charset="0"/>
                <a:cs typeface="Times New Roman" charset="0"/>
              </a:rPr>
              <a:t>.</a:t>
            </a:r>
            <a:r>
              <a:rPr lang="en-US" sz="2000" dirty="0" smtClean="0">
                <a:effectLst/>
                <a:latin typeface="Times New Roman" charset="0"/>
                <a:ea typeface="Times New Roman" charset="0"/>
                <a:cs typeface="Times New Roman" charset="0"/>
              </a:rPr>
              <a:t>	Use </a:t>
            </a:r>
            <a:r>
              <a:rPr lang="en-US" sz="2000" b="1" dirty="0" smtClean="0">
                <a:effectLst/>
                <a:latin typeface="Times New Roman" charset="0"/>
                <a:ea typeface="Times New Roman" charset="0"/>
                <a:cs typeface="Times New Roman" charset="0"/>
              </a:rPr>
              <a:t>PCP</a:t>
            </a:r>
            <a:r>
              <a:rPr lang="en-US" sz="2000" dirty="0" smtClean="0">
                <a:effectLst/>
                <a:latin typeface="Times New Roman" charset="0"/>
                <a:ea typeface="Times New Roman" charset="0"/>
                <a:cs typeface="Times New Roman" charset="0"/>
              </a:rPr>
              <a:t> to show the </a:t>
            </a:r>
            <a:r>
              <a:rPr lang="en-US" sz="2000" dirty="0" err="1" smtClean="0">
                <a:effectLst/>
                <a:latin typeface="Times New Roman" charset="0"/>
                <a:ea typeface="Times New Roman" charset="0"/>
                <a:cs typeface="Times New Roman" charset="0"/>
              </a:rPr>
              <a:t>undecidability</a:t>
            </a:r>
            <a:r>
              <a:rPr lang="en-US" sz="2000" dirty="0" smtClean="0">
                <a:effectLst/>
                <a:latin typeface="Times New Roman" charset="0"/>
                <a:ea typeface="Times New Roman" charset="0"/>
                <a:cs typeface="Times New Roman" charset="0"/>
              </a:rPr>
              <a:t> of the problem to determine if the intersection of two context free languages is non-empty. That is, show how to create two grammars </a:t>
            </a:r>
            <a:r>
              <a:rPr lang="en-US" sz="2000" b="1" dirty="0" smtClean="0">
                <a:effectLst/>
                <a:latin typeface="Times New Roman" charset="0"/>
                <a:ea typeface="Times New Roman" charset="0"/>
                <a:cs typeface="Times New Roman" charset="0"/>
              </a:rPr>
              <a:t>G</a:t>
            </a:r>
            <a:r>
              <a:rPr lang="en-US" sz="2000" b="1" baseline="-25000" dirty="0" smtClean="0">
                <a:effectLst/>
                <a:latin typeface="Times New Roman" charset="0"/>
                <a:ea typeface="Times New Roman" charset="0"/>
                <a:cs typeface="Times New Roman" charset="0"/>
              </a:rPr>
              <a:t>A</a:t>
            </a:r>
            <a:r>
              <a:rPr lang="en-US" sz="2000" dirty="0" smtClean="0">
                <a:effectLst/>
                <a:latin typeface="Times New Roman" charset="0"/>
                <a:ea typeface="Times New Roman" charset="0"/>
                <a:cs typeface="Times New Roman" charset="0"/>
              </a:rPr>
              <a:t> and </a:t>
            </a:r>
            <a:r>
              <a:rPr lang="en-US" sz="2000" b="1" dirty="0" smtClean="0">
                <a:effectLst/>
                <a:latin typeface="Times New Roman" charset="0"/>
                <a:ea typeface="Times New Roman" charset="0"/>
                <a:cs typeface="Times New Roman" charset="0"/>
              </a:rPr>
              <a:t>G</a:t>
            </a:r>
            <a:r>
              <a:rPr lang="en-US" sz="2000" b="1" baseline="-25000" dirty="0" smtClean="0">
                <a:effectLst/>
                <a:latin typeface="Times New Roman" charset="0"/>
                <a:ea typeface="Times New Roman" charset="0"/>
                <a:cs typeface="Times New Roman" charset="0"/>
              </a:rPr>
              <a:t>B</a:t>
            </a:r>
            <a:r>
              <a:rPr lang="en-US" sz="2000" dirty="0" smtClean="0">
                <a:effectLst/>
                <a:latin typeface="Times New Roman" charset="0"/>
                <a:ea typeface="Times New Roman" charset="0"/>
                <a:cs typeface="Times New Roman" charset="0"/>
              </a:rPr>
              <a:t> based on some instance </a:t>
            </a:r>
            <a:r>
              <a:rPr lang="en-US" sz="2000" b="1" dirty="0" smtClean="0">
                <a:effectLst/>
                <a:latin typeface="Times New Roman" charset="0"/>
                <a:ea typeface="Times New Roman" charset="0"/>
                <a:cs typeface="Times New Roman" charset="0"/>
              </a:rPr>
              <a:t>P = &lt;&lt;x</a:t>
            </a:r>
            <a:r>
              <a:rPr lang="en-US" sz="2000" b="1" baseline="-25000" dirty="0" smtClean="0">
                <a:effectLst/>
                <a:latin typeface="Times New Roman" charset="0"/>
                <a:ea typeface="Times New Roman" charset="0"/>
                <a:cs typeface="Times New Roman" charset="0"/>
              </a:rPr>
              <a:t>1</a:t>
            </a:r>
            <a:r>
              <a:rPr lang="en-US" sz="2000" b="1" dirty="0" smtClean="0">
                <a:effectLst/>
                <a:latin typeface="Times New Roman" charset="0"/>
                <a:ea typeface="Times New Roman" charset="0"/>
                <a:cs typeface="Times New Roman" charset="0"/>
              </a:rPr>
              <a:t>,x</a:t>
            </a:r>
            <a:r>
              <a:rPr lang="en-US" sz="2000" b="1" baseline="-25000" dirty="0" smtClean="0">
                <a:effectLst/>
                <a:latin typeface="Times New Roman" charset="0"/>
                <a:ea typeface="Times New Roman" charset="0"/>
                <a:cs typeface="Times New Roman" charset="0"/>
              </a:rPr>
              <a:t>2</a:t>
            </a:r>
            <a:r>
              <a:rPr lang="en-US" sz="2000" b="1" dirty="0" smtClean="0">
                <a:effectLst/>
                <a:latin typeface="Times New Roman" charset="0"/>
                <a:ea typeface="Times New Roman" charset="0"/>
                <a:cs typeface="Times New Roman" charset="0"/>
              </a:rPr>
              <a:t>,…,</a:t>
            </a:r>
            <a:r>
              <a:rPr lang="en-US" sz="2000" b="1" dirty="0" err="1" smtClean="0">
                <a:effectLst/>
                <a:latin typeface="Times New Roman" charset="0"/>
                <a:ea typeface="Times New Roman" charset="0"/>
                <a:cs typeface="Times New Roman" charset="0"/>
              </a:rPr>
              <a:t>x</a:t>
            </a:r>
            <a:r>
              <a:rPr lang="en-US" sz="2000" b="1" baseline="-25000" dirty="0" err="1" smtClean="0">
                <a:effectLst/>
                <a:latin typeface="Times New Roman" charset="0"/>
                <a:ea typeface="Times New Roman" charset="0"/>
                <a:cs typeface="Times New Roman" charset="0"/>
              </a:rPr>
              <a:t>n</a:t>
            </a:r>
            <a:r>
              <a:rPr lang="en-US" sz="2000" b="1" dirty="0" smtClean="0">
                <a:effectLst/>
                <a:latin typeface="Times New Roman" charset="0"/>
                <a:ea typeface="Times New Roman" charset="0"/>
                <a:cs typeface="Times New Roman" charset="0"/>
              </a:rPr>
              <a:t>&gt;, &lt;y</a:t>
            </a:r>
            <a:r>
              <a:rPr lang="en-US" sz="2000" b="1" baseline="-25000" dirty="0" smtClean="0">
                <a:effectLst/>
                <a:latin typeface="Times New Roman" charset="0"/>
                <a:ea typeface="Times New Roman" charset="0"/>
                <a:cs typeface="Times New Roman" charset="0"/>
              </a:rPr>
              <a:t>1</a:t>
            </a:r>
            <a:r>
              <a:rPr lang="en-US" sz="2000" b="1" dirty="0" smtClean="0">
                <a:effectLst/>
                <a:latin typeface="Times New Roman" charset="0"/>
                <a:ea typeface="Times New Roman" charset="0"/>
                <a:cs typeface="Times New Roman" charset="0"/>
              </a:rPr>
              <a:t>,y</a:t>
            </a:r>
            <a:r>
              <a:rPr lang="en-US" sz="2000" b="1" baseline="-25000" dirty="0" smtClean="0">
                <a:effectLst/>
                <a:latin typeface="Times New Roman" charset="0"/>
                <a:ea typeface="Times New Roman" charset="0"/>
                <a:cs typeface="Times New Roman" charset="0"/>
              </a:rPr>
              <a:t>2</a:t>
            </a:r>
            <a:r>
              <a:rPr lang="en-US" sz="2000" b="1" dirty="0" smtClean="0">
                <a:effectLst/>
                <a:latin typeface="Times New Roman" charset="0"/>
                <a:ea typeface="Times New Roman" charset="0"/>
                <a:cs typeface="Times New Roman" charset="0"/>
              </a:rPr>
              <a:t>,…,</a:t>
            </a:r>
            <a:r>
              <a:rPr lang="en-US" sz="2000" b="1" dirty="0" err="1" smtClean="0">
                <a:effectLst/>
                <a:latin typeface="Times New Roman" charset="0"/>
                <a:ea typeface="Times New Roman" charset="0"/>
                <a:cs typeface="Times New Roman" charset="0"/>
              </a:rPr>
              <a:t>y</a:t>
            </a:r>
            <a:r>
              <a:rPr lang="en-US" sz="2000" b="1" baseline="-25000" dirty="0" err="1" smtClean="0">
                <a:effectLst/>
                <a:latin typeface="Times New Roman" charset="0"/>
                <a:ea typeface="Times New Roman" charset="0"/>
                <a:cs typeface="Times New Roman" charset="0"/>
              </a:rPr>
              <a:t>n</a:t>
            </a:r>
            <a:r>
              <a:rPr lang="en-US" sz="2000" b="1" dirty="0" smtClean="0">
                <a:effectLst/>
                <a:latin typeface="Times New Roman" charset="0"/>
                <a:ea typeface="Times New Roman" charset="0"/>
                <a:cs typeface="Times New Roman" charset="0"/>
              </a:rPr>
              <a:t>&gt;&gt;</a:t>
            </a:r>
            <a:r>
              <a:rPr lang="en-US" sz="2000" dirty="0" smtClean="0">
                <a:effectLst/>
                <a:latin typeface="Times New Roman" charset="0"/>
                <a:ea typeface="Times New Roman" charset="0"/>
                <a:cs typeface="Times New Roman" charset="0"/>
              </a:rPr>
              <a:t> of </a:t>
            </a:r>
            <a:r>
              <a:rPr lang="en-US" sz="2000" b="1" dirty="0" smtClean="0">
                <a:effectLst/>
                <a:latin typeface="Times New Roman" charset="0"/>
                <a:ea typeface="Times New Roman" charset="0"/>
                <a:cs typeface="Times New Roman" charset="0"/>
              </a:rPr>
              <a:t>PCP</a:t>
            </a:r>
            <a:r>
              <a:rPr lang="en-US" sz="2000" dirty="0" smtClean="0">
                <a:effectLst/>
                <a:latin typeface="Times New Roman" charset="0"/>
                <a:ea typeface="Times New Roman" charset="0"/>
                <a:cs typeface="Times New Roman" charset="0"/>
              </a:rPr>
              <a:t>, such that </a:t>
            </a:r>
            <a:r>
              <a:rPr lang="en-US" sz="2000" b="1" dirty="0" smtClean="0">
                <a:effectLst/>
                <a:latin typeface="Times New Roman" charset="0"/>
                <a:ea typeface="Times New Roman" charset="0"/>
                <a:cs typeface="Times New Roman" charset="0"/>
              </a:rPr>
              <a:t>L(G</a:t>
            </a:r>
            <a:r>
              <a:rPr lang="en-US" sz="2000" b="1" baseline="-25000" dirty="0" smtClean="0">
                <a:effectLst/>
                <a:latin typeface="Times New Roman" charset="0"/>
                <a:ea typeface="Times New Roman" charset="0"/>
                <a:cs typeface="Times New Roman" charset="0"/>
              </a:rPr>
              <a:t>A</a:t>
            </a:r>
            <a:r>
              <a:rPr lang="en-US" sz="2000" b="1" dirty="0" smtClean="0">
                <a:effectLst/>
                <a:latin typeface="Times New Roman" charset="0"/>
                <a:ea typeface="Times New Roman" charset="0"/>
                <a:cs typeface="Times New Roman" charset="0"/>
              </a:rPr>
              <a:t>) </a:t>
            </a:r>
            <a:r>
              <a:rPr lang="en-US" sz="2000" b="1" dirty="0" smtClean="0">
                <a:effectLst/>
                <a:latin typeface="Times New Roman" charset="0"/>
                <a:ea typeface="Times New Roman" charset="0"/>
                <a:cs typeface="Times New Roman" charset="0"/>
                <a:sym typeface="Symbol" charset="2"/>
              </a:rPr>
              <a:t></a:t>
            </a:r>
            <a:r>
              <a:rPr lang="en-US" sz="2000" b="1" dirty="0" smtClean="0">
                <a:effectLst/>
                <a:latin typeface="Times New Roman" charset="0"/>
                <a:ea typeface="Times New Roman" charset="0"/>
                <a:cs typeface="Times New Roman" charset="0"/>
              </a:rPr>
              <a:t> L(G</a:t>
            </a:r>
            <a:r>
              <a:rPr lang="en-US" sz="2000" b="1" baseline="-25000" dirty="0" smtClean="0">
                <a:effectLst/>
                <a:latin typeface="Times New Roman" charset="0"/>
                <a:ea typeface="Times New Roman" charset="0"/>
                <a:cs typeface="Times New Roman" charset="0"/>
              </a:rPr>
              <a:t>B</a:t>
            </a:r>
            <a:r>
              <a:rPr lang="en-US" sz="2000" b="1" dirty="0" smtClean="0">
                <a:effectLst/>
                <a:latin typeface="Times New Roman" charset="0"/>
                <a:ea typeface="Times New Roman" charset="0"/>
                <a:cs typeface="Times New Roman" charset="0"/>
              </a:rPr>
              <a:t>) </a:t>
            </a:r>
            <a:r>
              <a:rPr lang="en-US" sz="2000" b="1" dirty="0" smtClean="0">
                <a:effectLst/>
                <a:latin typeface="Times New Roman" charset="0"/>
                <a:ea typeface="Times New Roman" charset="0"/>
                <a:cs typeface="Times New Roman" charset="0"/>
                <a:sym typeface="Symbol" charset="2"/>
              </a:rPr>
              <a:t></a:t>
            </a:r>
            <a:r>
              <a:rPr lang="en-US" sz="2000" b="1" dirty="0" smtClean="0">
                <a:effectLst/>
                <a:latin typeface="Times New Roman" charset="0"/>
                <a:ea typeface="Times New Roman" charset="0"/>
                <a:cs typeface="Times New Roman" charset="0"/>
              </a:rPr>
              <a:t> </a:t>
            </a:r>
            <a:r>
              <a:rPr lang="en-US" sz="2000" b="1" dirty="0" smtClean="0">
                <a:effectLst/>
                <a:latin typeface="Times New Roman" charset="0"/>
                <a:ea typeface="Times New Roman" charset="0"/>
                <a:cs typeface="Times New Roman" charset="0"/>
                <a:sym typeface="Symbol" charset="2"/>
              </a:rPr>
              <a:t></a:t>
            </a:r>
            <a:r>
              <a:rPr lang="en-US" sz="2000" dirty="0" smtClean="0">
                <a:effectLst/>
                <a:latin typeface="Times New Roman" charset="0"/>
                <a:ea typeface="Times New Roman" charset="0"/>
                <a:cs typeface="Times New Roman" charset="0"/>
              </a:rPr>
              <a:t> </a:t>
            </a:r>
            <a:r>
              <a:rPr lang="en-US" sz="2000" dirty="0" err="1" smtClean="0">
                <a:effectLst/>
                <a:latin typeface="Times New Roman" charset="0"/>
                <a:ea typeface="Times New Roman" charset="0"/>
                <a:cs typeface="Times New Roman" charset="0"/>
              </a:rPr>
              <a:t>iff</a:t>
            </a:r>
            <a:r>
              <a:rPr lang="en-US" sz="2000" dirty="0" smtClean="0">
                <a:effectLst/>
                <a:latin typeface="Times New Roman" charset="0"/>
                <a:ea typeface="Times New Roman" charset="0"/>
                <a:cs typeface="Times New Roman" charset="0"/>
              </a:rPr>
              <a:t> </a:t>
            </a:r>
            <a:r>
              <a:rPr lang="en-US" sz="2000" b="1" dirty="0" smtClean="0">
                <a:effectLst/>
                <a:latin typeface="Times New Roman" charset="0"/>
                <a:ea typeface="Times New Roman" charset="0"/>
                <a:cs typeface="Times New Roman" charset="0"/>
              </a:rPr>
              <a:t>P</a:t>
            </a:r>
            <a:r>
              <a:rPr lang="en-US" sz="2000" dirty="0" smtClean="0">
                <a:effectLst/>
                <a:latin typeface="Times New Roman" charset="0"/>
                <a:ea typeface="Times New Roman" charset="0"/>
                <a:cs typeface="Times New Roman" charset="0"/>
              </a:rPr>
              <a:t> has a solution. Assume that </a:t>
            </a:r>
            <a:r>
              <a:rPr lang="en-US" sz="2000" b="1" dirty="0" smtClean="0">
                <a:effectLst/>
                <a:latin typeface="Times New Roman" charset="0"/>
                <a:ea typeface="Times New Roman" charset="0"/>
                <a:cs typeface="Times New Roman" charset="0"/>
              </a:rPr>
              <a:t>P</a:t>
            </a:r>
            <a:r>
              <a:rPr lang="en-US" sz="2000" dirty="0" smtClean="0">
                <a:effectLst/>
                <a:latin typeface="Times New Roman" charset="0"/>
                <a:ea typeface="Times New Roman" charset="0"/>
                <a:cs typeface="Times New Roman" charset="0"/>
              </a:rPr>
              <a:t> is over the alphabet </a:t>
            </a:r>
            <a:r>
              <a:rPr lang="en-US" sz="2000" b="1" dirty="0" smtClean="0">
                <a:effectLst/>
                <a:latin typeface="Times New Roman" charset="0"/>
                <a:ea typeface="Times New Roman" charset="0"/>
                <a:cs typeface="Times New Roman" charset="0"/>
                <a:sym typeface="Symbol" charset="2"/>
              </a:rPr>
              <a:t></a:t>
            </a:r>
            <a:r>
              <a:rPr lang="en-US" sz="2000" dirty="0" smtClean="0">
                <a:effectLst/>
                <a:latin typeface="Times New Roman" charset="0"/>
                <a:ea typeface="Times New Roman" charset="0"/>
                <a:cs typeface="Times New Roman" charset="0"/>
              </a:rPr>
              <a:t>.You should discuss what languages your grammars produce and why this is relevant, but no formal proof is required.</a:t>
            </a:r>
            <a:endParaRPr lang="en-US" sz="2000" dirty="0" smtClean="0">
              <a:effectLst/>
              <a:latin typeface="New Century Schlbk" charset="0"/>
              <a:ea typeface="Times New Roman" charset="0"/>
              <a:cs typeface="Times New Roman" charset="0"/>
            </a:endParaRPr>
          </a:p>
          <a:p>
            <a:pPr marL="228600" marR="0">
              <a:spcBef>
                <a:spcPts val="1200"/>
              </a:spcBef>
              <a:spcAft>
                <a:spcPts val="0"/>
              </a:spcAft>
            </a:pPr>
            <a:r>
              <a:rPr lang="en-US" sz="2000" b="1" dirty="0" smtClean="0">
                <a:solidFill>
                  <a:srgbClr val="FF0000"/>
                </a:solidFill>
                <a:effectLst/>
                <a:latin typeface="Times New Roman" charset="0"/>
                <a:ea typeface="Times New Roman" charset="0"/>
                <a:cs typeface="Times New Roman" charset="0"/>
              </a:rPr>
              <a:t>G</a:t>
            </a:r>
            <a:r>
              <a:rPr lang="en-US" sz="2000" b="1" baseline="-25000" dirty="0" smtClean="0">
                <a:solidFill>
                  <a:srgbClr val="FF0000"/>
                </a:solidFill>
                <a:effectLst/>
                <a:latin typeface="Times New Roman" charset="0"/>
                <a:ea typeface="Times New Roman" charset="0"/>
                <a:cs typeface="Times New Roman" charset="0"/>
              </a:rPr>
              <a:t>A</a:t>
            </a:r>
            <a:r>
              <a:rPr lang="en-US" sz="2000" b="1" dirty="0" smtClean="0">
                <a:solidFill>
                  <a:srgbClr val="FF0000"/>
                </a:solidFill>
                <a:effectLst/>
                <a:latin typeface="Times New Roman" charset="0"/>
                <a:ea typeface="Times New Roman" charset="0"/>
                <a:cs typeface="Times New Roman" charset="0"/>
              </a:rPr>
              <a:t> = ( { A } ,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 [ </a:t>
            </a:r>
            <a:r>
              <a:rPr lang="en-US" sz="2000" b="1" dirty="0" err="1" smtClean="0">
                <a:solidFill>
                  <a:srgbClr val="FF0000"/>
                </a:solidFill>
                <a:effectLst/>
                <a:latin typeface="Times New Roman" charset="0"/>
                <a:ea typeface="Times New Roman" charset="0"/>
                <a:cs typeface="Times New Roman" charset="0"/>
              </a:rPr>
              <a:t>i</a:t>
            </a:r>
            <a:r>
              <a:rPr lang="en-US" sz="2000" b="1" dirty="0" smtClean="0">
                <a:solidFill>
                  <a:srgbClr val="FF0000"/>
                </a:solidFill>
                <a:effectLst/>
                <a:latin typeface="Times New Roman" charset="0"/>
                <a:ea typeface="Times New Roman" charset="0"/>
                <a:cs typeface="Times New Roman" charset="0"/>
              </a:rPr>
              <a:t> ]  | 1≤i≤n } , A , P</a:t>
            </a:r>
            <a:r>
              <a:rPr lang="en-US" sz="2000" b="1" baseline="-25000" dirty="0" smtClean="0">
                <a:solidFill>
                  <a:srgbClr val="FF0000"/>
                </a:solidFill>
                <a:effectLst/>
                <a:latin typeface="Times New Roman" charset="0"/>
                <a:ea typeface="Times New Roman" charset="0"/>
                <a:cs typeface="Times New Roman" charset="0"/>
              </a:rPr>
              <a:t>A</a:t>
            </a:r>
            <a:r>
              <a:rPr lang="en-US" sz="2000" b="1" dirty="0" smtClean="0">
                <a:solidFill>
                  <a:srgbClr val="FF0000"/>
                </a:solidFill>
                <a:effectLst/>
                <a:latin typeface="Times New Roman" charset="0"/>
                <a:ea typeface="Times New Roman" charset="0"/>
                <a:cs typeface="Times New Roman" charset="0"/>
              </a:rPr>
              <a:t> }		G</a:t>
            </a:r>
            <a:r>
              <a:rPr lang="en-US" sz="2000" b="1" baseline="-25000" dirty="0" smtClean="0">
                <a:solidFill>
                  <a:srgbClr val="FF0000"/>
                </a:solidFill>
                <a:effectLst/>
                <a:latin typeface="Times New Roman" charset="0"/>
                <a:ea typeface="Times New Roman" charset="0"/>
                <a:cs typeface="Times New Roman" charset="0"/>
              </a:rPr>
              <a:t>B</a:t>
            </a:r>
            <a:r>
              <a:rPr lang="en-US" sz="2000" b="1" dirty="0" smtClean="0">
                <a:solidFill>
                  <a:srgbClr val="FF0000"/>
                </a:solidFill>
                <a:effectLst/>
                <a:latin typeface="Times New Roman" charset="0"/>
                <a:ea typeface="Times New Roman" charset="0"/>
                <a:cs typeface="Times New Roman" charset="0"/>
              </a:rPr>
              <a:t> = ( { B } ,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 [ </a:t>
            </a:r>
            <a:r>
              <a:rPr lang="en-US" sz="2000" b="1" dirty="0" err="1" smtClean="0">
                <a:solidFill>
                  <a:srgbClr val="FF0000"/>
                </a:solidFill>
                <a:effectLst/>
                <a:latin typeface="Times New Roman" charset="0"/>
                <a:ea typeface="Times New Roman" charset="0"/>
                <a:cs typeface="Times New Roman" charset="0"/>
              </a:rPr>
              <a:t>i</a:t>
            </a:r>
            <a:r>
              <a:rPr lang="en-US" sz="2000" b="1" dirty="0" smtClean="0">
                <a:solidFill>
                  <a:srgbClr val="FF0000"/>
                </a:solidFill>
                <a:effectLst/>
                <a:latin typeface="Times New Roman" charset="0"/>
                <a:ea typeface="Times New Roman" charset="0"/>
                <a:cs typeface="Times New Roman" charset="0"/>
              </a:rPr>
              <a:t> ]  | 1≤i≤n } , B , P</a:t>
            </a:r>
            <a:r>
              <a:rPr lang="en-US" sz="2000" b="1" baseline="-25000" dirty="0" smtClean="0">
                <a:solidFill>
                  <a:srgbClr val="FF0000"/>
                </a:solidFill>
                <a:effectLst/>
                <a:latin typeface="Times New Roman" charset="0"/>
                <a:ea typeface="Times New Roman" charset="0"/>
                <a:cs typeface="Times New Roman" charset="0"/>
              </a:rPr>
              <a:t>B</a:t>
            </a:r>
            <a:r>
              <a:rPr lang="en-US" sz="2000" b="1" dirty="0" smtClean="0">
                <a:solidFill>
                  <a:srgbClr val="FF0000"/>
                </a:solidFill>
                <a:effectLst/>
                <a:latin typeface="Times New Roman" charset="0"/>
                <a:ea typeface="Times New Roman" charset="0"/>
                <a:cs typeface="Times New Roman" charset="0"/>
              </a:rPr>
              <a:t> }</a:t>
            </a:r>
            <a:endParaRPr lang="en-US" sz="2000" dirty="0" smtClean="0">
              <a:effectLst/>
              <a:latin typeface="New Century Schlbk" charset="0"/>
              <a:ea typeface="Times New Roman" charset="0"/>
              <a:cs typeface="Times New Roman" charset="0"/>
            </a:endParaRPr>
          </a:p>
          <a:p>
            <a:pPr marL="228600" marR="0">
              <a:spcBef>
                <a:spcPts val="1200"/>
              </a:spcBef>
              <a:spcAft>
                <a:spcPts val="0"/>
              </a:spcAft>
            </a:pPr>
            <a:r>
              <a:rPr lang="en-US" sz="2000" b="1" dirty="0" smtClean="0">
                <a:solidFill>
                  <a:srgbClr val="FF0000"/>
                </a:solidFill>
                <a:effectLst/>
                <a:latin typeface="Times New Roman" charset="0"/>
                <a:ea typeface="Times New Roman" charset="0"/>
                <a:cs typeface="Times New Roman" charset="0"/>
              </a:rPr>
              <a:t>P</a:t>
            </a:r>
            <a:r>
              <a:rPr lang="en-US" sz="2000" b="1" baseline="-25000" dirty="0" smtClean="0">
                <a:solidFill>
                  <a:srgbClr val="FF0000"/>
                </a:solidFill>
                <a:effectLst/>
                <a:latin typeface="Times New Roman" charset="0"/>
                <a:ea typeface="Times New Roman" charset="0"/>
                <a:cs typeface="Times New Roman" charset="0"/>
              </a:rPr>
              <a:t>A</a:t>
            </a:r>
            <a:r>
              <a:rPr lang="en-US" sz="2000" b="1" dirty="0" smtClean="0">
                <a:solidFill>
                  <a:srgbClr val="FF0000"/>
                </a:solidFill>
                <a:effectLst/>
                <a:latin typeface="Times New Roman" charset="0"/>
                <a:ea typeface="Times New Roman" charset="0"/>
                <a:cs typeface="Times New Roman" charset="0"/>
              </a:rPr>
              <a:t> : A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x</a:t>
            </a:r>
            <a:r>
              <a:rPr lang="en-US" sz="2000" b="1" baseline="-25000" dirty="0" smtClean="0">
                <a:solidFill>
                  <a:srgbClr val="FF0000"/>
                </a:solidFill>
                <a:effectLst/>
                <a:latin typeface="Times New Roman" charset="0"/>
                <a:ea typeface="Times New Roman" charset="0"/>
                <a:cs typeface="Times New Roman" charset="0"/>
              </a:rPr>
              <a:t>i</a:t>
            </a:r>
            <a:r>
              <a:rPr lang="en-US" sz="2000" b="1" dirty="0" smtClean="0">
                <a:solidFill>
                  <a:srgbClr val="FF0000"/>
                </a:solidFill>
                <a:effectLst/>
                <a:latin typeface="Times New Roman" charset="0"/>
                <a:ea typeface="Times New Roman" charset="0"/>
                <a:cs typeface="Times New Roman" charset="0"/>
              </a:rPr>
              <a:t> A [ </a:t>
            </a:r>
            <a:r>
              <a:rPr lang="en-US" sz="2000" b="1" dirty="0" err="1" smtClean="0">
                <a:solidFill>
                  <a:srgbClr val="FF0000"/>
                </a:solidFill>
                <a:effectLst/>
                <a:latin typeface="Times New Roman" charset="0"/>
                <a:ea typeface="Times New Roman" charset="0"/>
                <a:cs typeface="Times New Roman" charset="0"/>
              </a:rPr>
              <a:t>i</a:t>
            </a:r>
            <a:r>
              <a:rPr lang="en-US" sz="2000" b="1" dirty="0" smtClean="0">
                <a:solidFill>
                  <a:srgbClr val="FF0000"/>
                </a:solidFill>
                <a:effectLst/>
                <a:latin typeface="Times New Roman" charset="0"/>
                <a:ea typeface="Times New Roman" charset="0"/>
                <a:cs typeface="Times New Roman" charset="0"/>
              </a:rPr>
              <a:t> ]  |  x</a:t>
            </a:r>
            <a:r>
              <a:rPr lang="en-US" sz="2000" b="1" baseline="-25000" dirty="0" smtClean="0">
                <a:solidFill>
                  <a:srgbClr val="FF0000"/>
                </a:solidFill>
                <a:effectLst/>
                <a:latin typeface="Times New Roman" charset="0"/>
                <a:ea typeface="Times New Roman" charset="0"/>
                <a:cs typeface="Times New Roman" charset="0"/>
              </a:rPr>
              <a:t>i</a:t>
            </a:r>
            <a:r>
              <a:rPr lang="en-US" sz="2000" b="1" dirty="0" smtClean="0">
                <a:solidFill>
                  <a:srgbClr val="FF0000"/>
                </a:solidFill>
                <a:effectLst/>
                <a:latin typeface="Times New Roman" charset="0"/>
                <a:ea typeface="Times New Roman" charset="0"/>
                <a:cs typeface="Times New Roman" charset="0"/>
              </a:rPr>
              <a:t> [ </a:t>
            </a:r>
            <a:r>
              <a:rPr lang="en-US" sz="2000" b="1" dirty="0" err="1" smtClean="0">
                <a:solidFill>
                  <a:srgbClr val="FF0000"/>
                </a:solidFill>
                <a:effectLst/>
                <a:latin typeface="Times New Roman" charset="0"/>
                <a:ea typeface="Times New Roman" charset="0"/>
                <a:cs typeface="Times New Roman" charset="0"/>
              </a:rPr>
              <a:t>i</a:t>
            </a:r>
            <a:r>
              <a:rPr lang="en-US" sz="2000" b="1" dirty="0" smtClean="0">
                <a:solidFill>
                  <a:srgbClr val="FF0000"/>
                </a:solidFill>
                <a:effectLst/>
                <a:latin typeface="Times New Roman" charset="0"/>
                <a:ea typeface="Times New Roman" charset="0"/>
                <a:cs typeface="Times New Roman" charset="0"/>
              </a:rPr>
              <a:t> ]				P</a:t>
            </a:r>
            <a:r>
              <a:rPr lang="en-US" sz="2000" b="1" baseline="-25000" dirty="0" smtClean="0">
                <a:solidFill>
                  <a:srgbClr val="FF0000"/>
                </a:solidFill>
                <a:effectLst/>
                <a:latin typeface="Times New Roman" charset="0"/>
                <a:ea typeface="Times New Roman" charset="0"/>
                <a:cs typeface="Times New Roman" charset="0"/>
              </a:rPr>
              <a:t>B</a:t>
            </a:r>
            <a:r>
              <a:rPr lang="en-US" sz="2000" b="1" dirty="0" smtClean="0">
                <a:solidFill>
                  <a:srgbClr val="FF0000"/>
                </a:solidFill>
                <a:effectLst/>
                <a:latin typeface="Times New Roman" charset="0"/>
                <a:ea typeface="Times New Roman" charset="0"/>
                <a:cs typeface="Times New Roman" charset="0"/>
              </a:rPr>
              <a:t> : A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a:t>
            </a:r>
            <a:r>
              <a:rPr lang="en-US" sz="2000" b="1" dirty="0" err="1" smtClean="0">
                <a:solidFill>
                  <a:srgbClr val="FF0000"/>
                </a:solidFill>
                <a:effectLst/>
                <a:latin typeface="Times New Roman" charset="0"/>
                <a:ea typeface="Times New Roman" charset="0"/>
                <a:cs typeface="Times New Roman" charset="0"/>
              </a:rPr>
              <a:t>y</a:t>
            </a:r>
            <a:r>
              <a:rPr lang="en-US" sz="2000" b="1" baseline="-25000" dirty="0" err="1" smtClean="0">
                <a:solidFill>
                  <a:srgbClr val="FF0000"/>
                </a:solidFill>
                <a:effectLst/>
                <a:latin typeface="Times New Roman" charset="0"/>
                <a:ea typeface="Times New Roman" charset="0"/>
                <a:cs typeface="Times New Roman" charset="0"/>
              </a:rPr>
              <a:t>i</a:t>
            </a:r>
            <a:r>
              <a:rPr lang="en-US" sz="2000" b="1" dirty="0" smtClean="0">
                <a:solidFill>
                  <a:srgbClr val="FF0000"/>
                </a:solidFill>
                <a:effectLst/>
                <a:latin typeface="Times New Roman" charset="0"/>
                <a:ea typeface="Times New Roman" charset="0"/>
                <a:cs typeface="Times New Roman" charset="0"/>
              </a:rPr>
              <a:t> B [ </a:t>
            </a:r>
            <a:r>
              <a:rPr lang="en-US" sz="2000" b="1" dirty="0" err="1" smtClean="0">
                <a:solidFill>
                  <a:srgbClr val="FF0000"/>
                </a:solidFill>
                <a:effectLst/>
                <a:latin typeface="Times New Roman" charset="0"/>
                <a:ea typeface="Times New Roman" charset="0"/>
                <a:cs typeface="Times New Roman" charset="0"/>
              </a:rPr>
              <a:t>i</a:t>
            </a:r>
            <a:r>
              <a:rPr lang="en-US" sz="2000" b="1" dirty="0" smtClean="0">
                <a:solidFill>
                  <a:srgbClr val="FF0000"/>
                </a:solidFill>
                <a:effectLst/>
                <a:latin typeface="Times New Roman" charset="0"/>
                <a:ea typeface="Times New Roman" charset="0"/>
                <a:cs typeface="Times New Roman" charset="0"/>
              </a:rPr>
              <a:t> ]  |  </a:t>
            </a:r>
            <a:r>
              <a:rPr lang="en-US" sz="2000" b="1" dirty="0" err="1" smtClean="0">
                <a:solidFill>
                  <a:srgbClr val="FF0000"/>
                </a:solidFill>
                <a:effectLst/>
                <a:latin typeface="Times New Roman" charset="0"/>
                <a:ea typeface="Times New Roman" charset="0"/>
                <a:cs typeface="Times New Roman" charset="0"/>
              </a:rPr>
              <a:t>y</a:t>
            </a:r>
            <a:r>
              <a:rPr lang="en-US" sz="2000" b="1" baseline="-25000" dirty="0" err="1" smtClean="0">
                <a:solidFill>
                  <a:srgbClr val="FF0000"/>
                </a:solidFill>
                <a:effectLst/>
                <a:latin typeface="Times New Roman" charset="0"/>
                <a:ea typeface="Times New Roman" charset="0"/>
                <a:cs typeface="Times New Roman" charset="0"/>
              </a:rPr>
              <a:t>i</a:t>
            </a:r>
            <a:r>
              <a:rPr lang="en-US" sz="2000" b="1" dirty="0" smtClean="0">
                <a:solidFill>
                  <a:srgbClr val="FF0000"/>
                </a:solidFill>
                <a:effectLst/>
                <a:latin typeface="Times New Roman" charset="0"/>
                <a:ea typeface="Times New Roman" charset="0"/>
                <a:cs typeface="Times New Roman" charset="0"/>
              </a:rPr>
              <a:t> [ </a:t>
            </a:r>
            <a:r>
              <a:rPr lang="en-US" sz="2000" b="1" dirty="0" err="1" smtClean="0">
                <a:solidFill>
                  <a:srgbClr val="FF0000"/>
                </a:solidFill>
                <a:effectLst/>
                <a:latin typeface="Times New Roman" charset="0"/>
                <a:ea typeface="Times New Roman" charset="0"/>
                <a:cs typeface="Times New Roman" charset="0"/>
              </a:rPr>
              <a:t>i</a:t>
            </a:r>
            <a:r>
              <a:rPr lang="en-US" sz="2000" b="1" dirty="0" smtClean="0">
                <a:solidFill>
                  <a:srgbClr val="FF0000"/>
                </a:solidFill>
                <a:effectLst/>
                <a:latin typeface="Times New Roman" charset="0"/>
                <a:ea typeface="Times New Roman" charset="0"/>
                <a:cs typeface="Times New Roman" charset="0"/>
              </a:rPr>
              <a:t> ]</a:t>
            </a:r>
            <a:endParaRPr lang="en-US" sz="2000" dirty="0" smtClean="0">
              <a:effectLst/>
              <a:latin typeface="New Century Schlbk" charset="0"/>
              <a:ea typeface="Times New Roman" charset="0"/>
              <a:cs typeface="Times New Roman" charset="0"/>
            </a:endParaRPr>
          </a:p>
          <a:p>
            <a:pPr marL="228600" marR="0">
              <a:spcBef>
                <a:spcPts val="1200"/>
              </a:spcBef>
              <a:spcAft>
                <a:spcPts val="0"/>
              </a:spcAft>
            </a:pPr>
            <a:r>
              <a:rPr lang="en-US" sz="2000" b="1" dirty="0" smtClean="0">
                <a:solidFill>
                  <a:srgbClr val="FF0000"/>
                </a:solidFill>
                <a:effectLst/>
                <a:latin typeface="Times New Roman" charset="0"/>
                <a:ea typeface="Times New Roman" charset="0"/>
                <a:cs typeface="Times New Roman" charset="0"/>
              </a:rPr>
              <a:t>L(G</a:t>
            </a:r>
            <a:r>
              <a:rPr lang="en-US" sz="2000" b="1" baseline="-25000" dirty="0" smtClean="0">
                <a:solidFill>
                  <a:srgbClr val="FF0000"/>
                </a:solidFill>
                <a:effectLst/>
                <a:latin typeface="Times New Roman" charset="0"/>
                <a:ea typeface="Times New Roman" charset="0"/>
                <a:cs typeface="Times New Roman" charset="0"/>
              </a:rPr>
              <a:t>A</a:t>
            </a:r>
            <a:r>
              <a:rPr lang="en-US" sz="2000" b="1" dirty="0" smtClean="0">
                <a:solidFill>
                  <a:srgbClr val="FF0000"/>
                </a:solidFill>
                <a:effectLst/>
                <a:latin typeface="Times New Roman" charset="0"/>
                <a:ea typeface="Times New Roman" charset="0"/>
                <a:cs typeface="Times New Roman" charset="0"/>
              </a:rPr>
              <a:t>) = { x</a:t>
            </a:r>
            <a:r>
              <a:rPr lang="en-US" sz="2000" b="1" baseline="-25000" dirty="0" smtClean="0">
                <a:solidFill>
                  <a:srgbClr val="FF0000"/>
                </a:solidFill>
                <a:effectLst/>
                <a:latin typeface="Times New Roman" charset="0"/>
                <a:ea typeface="Times New Roman" charset="0"/>
                <a:cs typeface="Times New Roman" charset="0"/>
              </a:rPr>
              <a:t>i1  </a:t>
            </a:r>
            <a:r>
              <a:rPr lang="en-US" sz="2000" b="1" dirty="0" smtClean="0">
                <a:solidFill>
                  <a:srgbClr val="FF0000"/>
                </a:solidFill>
                <a:effectLst/>
                <a:latin typeface="Times New Roman" charset="0"/>
                <a:ea typeface="Times New Roman" charset="0"/>
                <a:cs typeface="Times New Roman" charset="0"/>
              </a:rPr>
              <a:t>x</a:t>
            </a:r>
            <a:r>
              <a:rPr lang="en-US" sz="2000" b="1" baseline="-25000" dirty="0" smtClean="0">
                <a:solidFill>
                  <a:srgbClr val="FF0000"/>
                </a:solidFill>
                <a:effectLst/>
                <a:latin typeface="Times New Roman" charset="0"/>
                <a:ea typeface="Times New Roman" charset="0"/>
                <a:cs typeface="Times New Roman" charset="0"/>
              </a:rPr>
              <a:t>i2 </a:t>
            </a:r>
            <a:r>
              <a:rPr lang="en-US" sz="2000" b="1" dirty="0" smtClean="0">
                <a:solidFill>
                  <a:srgbClr val="FF0000"/>
                </a:solidFill>
                <a:effectLst/>
                <a:latin typeface="Times New Roman" charset="0"/>
                <a:ea typeface="Times New Roman" charset="0"/>
                <a:cs typeface="Times New Roman" charset="0"/>
              </a:rPr>
              <a:t>… </a:t>
            </a:r>
            <a:r>
              <a:rPr lang="en-US" sz="2000" b="1" dirty="0" err="1" smtClean="0">
                <a:solidFill>
                  <a:srgbClr val="FF0000"/>
                </a:solidFill>
                <a:effectLst/>
                <a:latin typeface="Times New Roman" charset="0"/>
                <a:ea typeface="Times New Roman" charset="0"/>
                <a:cs typeface="Times New Roman" charset="0"/>
              </a:rPr>
              <a:t>x</a:t>
            </a:r>
            <a:r>
              <a:rPr lang="en-US" sz="2000" b="1" baseline="-25000" dirty="0" err="1" smtClean="0">
                <a:solidFill>
                  <a:srgbClr val="FF0000"/>
                </a:solidFill>
                <a:effectLst/>
                <a:latin typeface="Times New Roman" charset="0"/>
                <a:ea typeface="Times New Roman" charset="0"/>
                <a:cs typeface="Times New Roman" charset="0"/>
              </a:rPr>
              <a:t>ip</a:t>
            </a:r>
            <a:r>
              <a:rPr lang="en-US" sz="2000" b="1" baseline="-25000"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rPr>
              <a:t>[</a:t>
            </a:r>
            <a:r>
              <a:rPr lang="en-US" sz="2000" b="1" dirty="0" err="1" smtClean="0">
                <a:solidFill>
                  <a:srgbClr val="FF0000"/>
                </a:solidFill>
                <a:effectLst/>
                <a:latin typeface="Times New Roman" charset="0"/>
                <a:ea typeface="Times New Roman" charset="0"/>
                <a:cs typeface="Times New Roman" charset="0"/>
              </a:rPr>
              <a:t>i</a:t>
            </a:r>
            <a:r>
              <a:rPr lang="en-US" sz="2000" b="1" baseline="-25000" dirty="0" err="1" smtClean="0">
                <a:solidFill>
                  <a:srgbClr val="FF0000"/>
                </a:solidFill>
                <a:effectLst/>
                <a:latin typeface="Times New Roman" charset="0"/>
                <a:ea typeface="Times New Roman" charset="0"/>
                <a:cs typeface="Times New Roman" charset="0"/>
              </a:rPr>
              <a:t>p</a:t>
            </a:r>
            <a:r>
              <a:rPr lang="en-US" sz="2000" b="1" dirty="0" smtClean="0">
                <a:solidFill>
                  <a:srgbClr val="FF0000"/>
                </a:solidFill>
                <a:effectLst/>
                <a:latin typeface="Times New Roman" charset="0"/>
                <a:ea typeface="Times New Roman" charset="0"/>
                <a:cs typeface="Times New Roman" charset="0"/>
              </a:rPr>
              <a:t>] … [i</a:t>
            </a:r>
            <a:r>
              <a:rPr lang="en-US" sz="2000" b="1" baseline="-25000" dirty="0" smtClean="0">
                <a:solidFill>
                  <a:srgbClr val="FF0000"/>
                </a:solidFill>
                <a:effectLst/>
                <a:latin typeface="Times New Roman" charset="0"/>
                <a:ea typeface="Times New Roman" charset="0"/>
                <a:cs typeface="Times New Roman" charset="0"/>
              </a:rPr>
              <a:t>2</a:t>
            </a:r>
            <a:r>
              <a:rPr lang="en-US" sz="2000" b="1" dirty="0" smtClean="0">
                <a:solidFill>
                  <a:srgbClr val="FF0000"/>
                </a:solidFill>
                <a:effectLst/>
                <a:latin typeface="Times New Roman" charset="0"/>
                <a:ea typeface="Times New Roman" charset="0"/>
                <a:cs typeface="Times New Roman" charset="0"/>
              </a:rPr>
              <a:t>] [i</a:t>
            </a:r>
            <a:r>
              <a:rPr lang="en-US" sz="2000" b="1" baseline="-25000" dirty="0" smtClean="0">
                <a:solidFill>
                  <a:srgbClr val="FF0000"/>
                </a:solidFill>
                <a:effectLst/>
                <a:latin typeface="Times New Roman" charset="0"/>
                <a:ea typeface="Times New Roman" charset="0"/>
                <a:cs typeface="Times New Roman" charset="0"/>
              </a:rPr>
              <a:t>1</a:t>
            </a:r>
            <a:r>
              <a:rPr lang="en-US" sz="2000" b="1" dirty="0" smtClean="0">
                <a:solidFill>
                  <a:srgbClr val="FF0000"/>
                </a:solidFill>
                <a:effectLst/>
                <a:latin typeface="Times New Roman" charset="0"/>
                <a:ea typeface="Times New Roman" charset="0"/>
                <a:cs typeface="Times New Roman" charset="0"/>
              </a:rPr>
              <a:t>]   | p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1, 1 ≤ i</a:t>
            </a:r>
            <a:r>
              <a:rPr lang="en-US" sz="2000" b="1" baseline="-25000" dirty="0" smtClean="0">
                <a:solidFill>
                  <a:srgbClr val="FF0000"/>
                </a:solidFill>
                <a:effectLst/>
                <a:latin typeface="Times New Roman" charset="0"/>
                <a:ea typeface="Times New Roman" charset="0"/>
                <a:cs typeface="Times New Roman" charset="0"/>
              </a:rPr>
              <a:t>t </a:t>
            </a:r>
            <a:r>
              <a:rPr lang="en-US" sz="2000" b="1" dirty="0" smtClean="0">
                <a:solidFill>
                  <a:srgbClr val="FF0000"/>
                </a:solidFill>
                <a:effectLst/>
                <a:latin typeface="Times New Roman" charset="0"/>
                <a:ea typeface="Times New Roman" charset="0"/>
                <a:cs typeface="Times New Roman" charset="0"/>
              </a:rPr>
              <a:t>≤ n, 1 ≤ t </a:t>
            </a:r>
            <a:r>
              <a:rPr lang="en-US" sz="2000" b="1" baseline="-25000"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rPr>
              <a:t>≤ p  }</a:t>
            </a:r>
            <a:endParaRPr lang="en-US" sz="2000" dirty="0" smtClean="0">
              <a:effectLst/>
              <a:latin typeface="New Century Schlbk" charset="0"/>
              <a:ea typeface="Times New Roman" charset="0"/>
              <a:cs typeface="Times New Roman" charset="0"/>
            </a:endParaRPr>
          </a:p>
          <a:p>
            <a:pPr marL="228600" marR="0">
              <a:spcBef>
                <a:spcPts val="1200"/>
              </a:spcBef>
              <a:spcAft>
                <a:spcPts val="0"/>
              </a:spcAft>
            </a:pPr>
            <a:r>
              <a:rPr lang="en-US" sz="2000" b="1" dirty="0" smtClean="0">
                <a:solidFill>
                  <a:srgbClr val="FF0000"/>
                </a:solidFill>
                <a:effectLst/>
                <a:latin typeface="Times New Roman" charset="0"/>
                <a:ea typeface="Times New Roman" charset="0"/>
                <a:cs typeface="Times New Roman" charset="0"/>
              </a:rPr>
              <a:t>L(G</a:t>
            </a:r>
            <a:r>
              <a:rPr lang="en-US" sz="2000" b="1" baseline="-25000" dirty="0" smtClean="0">
                <a:solidFill>
                  <a:srgbClr val="FF0000"/>
                </a:solidFill>
                <a:effectLst/>
                <a:latin typeface="Times New Roman" charset="0"/>
                <a:ea typeface="Times New Roman" charset="0"/>
                <a:cs typeface="Times New Roman" charset="0"/>
              </a:rPr>
              <a:t>B</a:t>
            </a:r>
            <a:r>
              <a:rPr lang="en-US" sz="2000" b="1" dirty="0" smtClean="0">
                <a:solidFill>
                  <a:srgbClr val="FF0000"/>
                </a:solidFill>
                <a:effectLst/>
                <a:latin typeface="Times New Roman" charset="0"/>
                <a:ea typeface="Times New Roman" charset="0"/>
                <a:cs typeface="Times New Roman" charset="0"/>
              </a:rPr>
              <a:t>) = { y</a:t>
            </a:r>
            <a:r>
              <a:rPr lang="en-US" sz="2000" b="1" baseline="-25000" dirty="0" smtClean="0">
                <a:solidFill>
                  <a:srgbClr val="FF0000"/>
                </a:solidFill>
                <a:effectLst/>
                <a:latin typeface="Times New Roman" charset="0"/>
                <a:ea typeface="Times New Roman" charset="0"/>
                <a:cs typeface="Times New Roman" charset="0"/>
              </a:rPr>
              <a:t>j1  </a:t>
            </a:r>
            <a:r>
              <a:rPr lang="en-US" sz="2000" b="1" dirty="0" smtClean="0">
                <a:solidFill>
                  <a:srgbClr val="FF0000"/>
                </a:solidFill>
                <a:effectLst/>
                <a:latin typeface="Times New Roman" charset="0"/>
                <a:ea typeface="Times New Roman" charset="0"/>
                <a:cs typeface="Times New Roman" charset="0"/>
              </a:rPr>
              <a:t>y</a:t>
            </a:r>
            <a:r>
              <a:rPr lang="en-US" sz="2000" b="1" baseline="-25000" dirty="0" smtClean="0">
                <a:solidFill>
                  <a:srgbClr val="FF0000"/>
                </a:solidFill>
                <a:effectLst/>
                <a:latin typeface="Times New Roman" charset="0"/>
                <a:ea typeface="Times New Roman" charset="0"/>
                <a:cs typeface="Times New Roman" charset="0"/>
              </a:rPr>
              <a:t>j2 </a:t>
            </a:r>
            <a:r>
              <a:rPr lang="en-US" sz="2000" b="1" dirty="0" smtClean="0">
                <a:solidFill>
                  <a:srgbClr val="FF0000"/>
                </a:solidFill>
                <a:effectLst/>
                <a:latin typeface="Times New Roman" charset="0"/>
                <a:ea typeface="Times New Roman" charset="0"/>
                <a:cs typeface="Times New Roman" charset="0"/>
              </a:rPr>
              <a:t>… </a:t>
            </a:r>
            <a:r>
              <a:rPr lang="en-US" sz="2000" b="1" dirty="0" err="1" smtClean="0">
                <a:solidFill>
                  <a:srgbClr val="FF0000"/>
                </a:solidFill>
                <a:effectLst/>
                <a:latin typeface="Times New Roman" charset="0"/>
                <a:ea typeface="Times New Roman" charset="0"/>
                <a:cs typeface="Times New Roman" charset="0"/>
              </a:rPr>
              <a:t>y</a:t>
            </a:r>
            <a:r>
              <a:rPr lang="en-US" sz="2000" b="1" baseline="-25000" dirty="0" err="1" smtClean="0">
                <a:solidFill>
                  <a:srgbClr val="FF0000"/>
                </a:solidFill>
                <a:effectLst/>
                <a:latin typeface="Times New Roman" charset="0"/>
                <a:ea typeface="Times New Roman" charset="0"/>
                <a:cs typeface="Times New Roman" charset="0"/>
              </a:rPr>
              <a:t>jq</a:t>
            </a:r>
            <a:r>
              <a:rPr lang="en-US" sz="2000" b="1" baseline="-25000"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rPr>
              <a:t>[</a:t>
            </a:r>
            <a:r>
              <a:rPr lang="en-US" sz="2000" b="1" dirty="0" err="1" smtClean="0">
                <a:solidFill>
                  <a:srgbClr val="FF0000"/>
                </a:solidFill>
                <a:effectLst/>
                <a:latin typeface="Times New Roman" charset="0"/>
                <a:ea typeface="Times New Roman" charset="0"/>
                <a:cs typeface="Times New Roman" charset="0"/>
              </a:rPr>
              <a:t>j</a:t>
            </a:r>
            <a:r>
              <a:rPr lang="en-US" sz="2000" b="1" baseline="-25000" dirty="0" err="1" smtClean="0">
                <a:solidFill>
                  <a:srgbClr val="FF0000"/>
                </a:solidFill>
                <a:effectLst/>
                <a:latin typeface="Times New Roman" charset="0"/>
                <a:ea typeface="Times New Roman" charset="0"/>
                <a:cs typeface="Times New Roman" charset="0"/>
              </a:rPr>
              <a:t>q</a:t>
            </a:r>
            <a:r>
              <a:rPr lang="en-US" sz="2000" b="1" dirty="0" smtClean="0">
                <a:solidFill>
                  <a:srgbClr val="FF0000"/>
                </a:solidFill>
                <a:effectLst/>
                <a:latin typeface="Times New Roman" charset="0"/>
                <a:ea typeface="Times New Roman" charset="0"/>
                <a:cs typeface="Times New Roman" charset="0"/>
              </a:rPr>
              <a:t>] … [j</a:t>
            </a:r>
            <a:r>
              <a:rPr lang="en-US" sz="2000" b="1" baseline="-25000" dirty="0" smtClean="0">
                <a:solidFill>
                  <a:srgbClr val="FF0000"/>
                </a:solidFill>
                <a:effectLst/>
                <a:latin typeface="Times New Roman" charset="0"/>
                <a:ea typeface="Times New Roman" charset="0"/>
                <a:cs typeface="Times New Roman" charset="0"/>
              </a:rPr>
              <a:t>2</a:t>
            </a:r>
            <a:r>
              <a:rPr lang="en-US" sz="2000" b="1" dirty="0" smtClean="0">
                <a:solidFill>
                  <a:srgbClr val="FF0000"/>
                </a:solidFill>
                <a:effectLst/>
                <a:latin typeface="Times New Roman" charset="0"/>
                <a:ea typeface="Times New Roman" charset="0"/>
                <a:cs typeface="Times New Roman" charset="0"/>
              </a:rPr>
              <a:t>] [j</a:t>
            </a:r>
            <a:r>
              <a:rPr lang="en-US" sz="2000" b="1" baseline="-25000" dirty="0" smtClean="0">
                <a:solidFill>
                  <a:srgbClr val="FF0000"/>
                </a:solidFill>
                <a:effectLst/>
                <a:latin typeface="Times New Roman" charset="0"/>
                <a:ea typeface="Times New Roman" charset="0"/>
                <a:cs typeface="Times New Roman" charset="0"/>
              </a:rPr>
              <a:t>1</a:t>
            </a:r>
            <a:r>
              <a:rPr lang="en-US" sz="2000" b="1" dirty="0" smtClean="0">
                <a:solidFill>
                  <a:srgbClr val="FF0000"/>
                </a:solidFill>
                <a:effectLst/>
                <a:latin typeface="Times New Roman" charset="0"/>
                <a:ea typeface="Times New Roman" charset="0"/>
                <a:cs typeface="Times New Roman" charset="0"/>
              </a:rPr>
              <a:t>]   | q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1, 1 ≤ </a:t>
            </a:r>
            <a:r>
              <a:rPr lang="en-US" sz="2000" b="1" dirty="0" err="1" smtClean="0">
                <a:solidFill>
                  <a:srgbClr val="FF0000"/>
                </a:solidFill>
                <a:effectLst/>
                <a:latin typeface="Times New Roman" charset="0"/>
                <a:ea typeface="Times New Roman" charset="0"/>
                <a:cs typeface="Times New Roman" charset="0"/>
              </a:rPr>
              <a:t>j</a:t>
            </a:r>
            <a:r>
              <a:rPr lang="en-US" sz="2000" b="1" baseline="-25000" dirty="0" err="1" smtClean="0">
                <a:solidFill>
                  <a:srgbClr val="FF0000"/>
                </a:solidFill>
                <a:effectLst/>
                <a:latin typeface="Times New Roman" charset="0"/>
                <a:ea typeface="Times New Roman" charset="0"/>
                <a:cs typeface="Times New Roman" charset="0"/>
              </a:rPr>
              <a:t>u</a:t>
            </a:r>
            <a:r>
              <a:rPr lang="en-US" sz="2000" b="1" baseline="-25000"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rPr>
              <a:t>≤ n, 1 ≤ u </a:t>
            </a:r>
            <a:r>
              <a:rPr lang="en-US" sz="2000" b="1" baseline="-25000"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rPr>
              <a:t>≤ q  }</a:t>
            </a:r>
            <a:endParaRPr lang="en-US" sz="2000" dirty="0" smtClean="0">
              <a:effectLst/>
              <a:latin typeface="New Century Schlbk" charset="0"/>
              <a:ea typeface="Times New Roman" charset="0"/>
              <a:cs typeface="Times New Roman" charset="0"/>
            </a:endParaRPr>
          </a:p>
          <a:p>
            <a:pPr marL="228600" marR="0">
              <a:spcBef>
                <a:spcPts val="1200"/>
              </a:spcBef>
              <a:spcAft>
                <a:spcPts val="0"/>
              </a:spcAft>
            </a:pPr>
            <a:r>
              <a:rPr lang="en-US" sz="2000" b="1" dirty="0" smtClean="0">
                <a:solidFill>
                  <a:srgbClr val="FF0000"/>
                </a:solidFill>
                <a:effectLst/>
                <a:latin typeface="Times New Roman" charset="0"/>
                <a:ea typeface="Times New Roman" charset="0"/>
                <a:cs typeface="Times New Roman" charset="0"/>
              </a:rPr>
              <a:t>L(G</a:t>
            </a:r>
            <a:r>
              <a:rPr lang="en-US" sz="2000" b="1" baseline="-25000" dirty="0" smtClean="0">
                <a:solidFill>
                  <a:srgbClr val="FF0000"/>
                </a:solidFill>
                <a:effectLst/>
                <a:latin typeface="Times New Roman" charset="0"/>
                <a:ea typeface="Times New Roman" charset="0"/>
                <a:cs typeface="Times New Roman" charset="0"/>
              </a:rPr>
              <a:t>A</a:t>
            </a:r>
            <a:r>
              <a:rPr lang="en-US" sz="2000" b="1"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L(G</a:t>
            </a:r>
            <a:r>
              <a:rPr lang="en-US" sz="2000" b="1" baseline="-25000" dirty="0" smtClean="0">
                <a:solidFill>
                  <a:srgbClr val="FF0000"/>
                </a:solidFill>
                <a:effectLst/>
                <a:latin typeface="Times New Roman" charset="0"/>
                <a:ea typeface="Times New Roman" charset="0"/>
                <a:cs typeface="Times New Roman" charset="0"/>
              </a:rPr>
              <a:t>B</a:t>
            </a:r>
            <a:r>
              <a:rPr lang="en-US" sz="2000" b="1" dirty="0" smtClean="0">
                <a:solidFill>
                  <a:srgbClr val="FF0000"/>
                </a:solidFill>
                <a:effectLst/>
                <a:latin typeface="Times New Roman" charset="0"/>
                <a:ea typeface="Times New Roman" charset="0"/>
                <a:cs typeface="Times New Roman" charset="0"/>
              </a:rPr>
              <a:t>) = { w</a:t>
            </a:r>
            <a:r>
              <a:rPr lang="en-US" sz="2000" b="1" baseline="-25000"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rPr>
              <a:t>[</a:t>
            </a:r>
            <a:r>
              <a:rPr lang="en-US" sz="2000" b="1" dirty="0" err="1" smtClean="0">
                <a:solidFill>
                  <a:srgbClr val="FF0000"/>
                </a:solidFill>
                <a:effectLst/>
                <a:latin typeface="Times New Roman" charset="0"/>
                <a:ea typeface="Times New Roman" charset="0"/>
                <a:cs typeface="Times New Roman" charset="0"/>
              </a:rPr>
              <a:t>k</a:t>
            </a:r>
            <a:r>
              <a:rPr lang="en-US" sz="2000" b="1" baseline="-25000" dirty="0" err="1" smtClean="0">
                <a:solidFill>
                  <a:srgbClr val="FF0000"/>
                </a:solidFill>
                <a:effectLst/>
                <a:latin typeface="Times New Roman" charset="0"/>
                <a:ea typeface="Times New Roman" charset="0"/>
                <a:cs typeface="Times New Roman" charset="0"/>
              </a:rPr>
              <a:t>r</a:t>
            </a:r>
            <a:r>
              <a:rPr lang="en-US" sz="2000" b="1" dirty="0" smtClean="0">
                <a:solidFill>
                  <a:srgbClr val="FF0000"/>
                </a:solidFill>
                <a:effectLst/>
                <a:latin typeface="Times New Roman" charset="0"/>
                <a:ea typeface="Times New Roman" charset="0"/>
                <a:cs typeface="Times New Roman" charset="0"/>
              </a:rPr>
              <a:t>] … [k</a:t>
            </a:r>
            <a:r>
              <a:rPr lang="en-US" sz="2000" b="1" baseline="-25000" dirty="0" smtClean="0">
                <a:solidFill>
                  <a:srgbClr val="FF0000"/>
                </a:solidFill>
                <a:effectLst/>
                <a:latin typeface="Times New Roman" charset="0"/>
                <a:ea typeface="Times New Roman" charset="0"/>
                <a:cs typeface="Times New Roman" charset="0"/>
              </a:rPr>
              <a:t>2</a:t>
            </a:r>
            <a:r>
              <a:rPr lang="en-US" sz="2000" b="1" dirty="0" smtClean="0">
                <a:solidFill>
                  <a:srgbClr val="FF0000"/>
                </a:solidFill>
                <a:effectLst/>
                <a:latin typeface="Times New Roman" charset="0"/>
                <a:ea typeface="Times New Roman" charset="0"/>
                <a:cs typeface="Times New Roman" charset="0"/>
              </a:rPr>
              <a:t>] [k</a:t>
            </a:r>
            <a:r>
              <a:rPr lang="en-US" sz="2000" b="1" baseline="-25000" dirty="0" smtClean="0">
                <a:solidFill>
                  <a:srgbClr val="FF0000"/>
                </a:solidFill>
                <a:effectLst/>
                <a:latin typeface="Times New Roman" charset="0"/>
                <a:ea typeface="Times New Roman" charset="0"/>
                <a:cs typeface="Times New Roman" charset="0"/>
              </a:rPr>
              <a:t>1</a:t>
            </a:r>
            <a:r>
              <a:rPr lang="en-US" sz="2000" b="1" dirty="0" smtClean="0">
                <a:solidFill>
                  <a:srgbClr val="FF0000"/>
                </a:solidFill>
                <a:effectLst/>
                <a:latin typeface="Times New Roman" charset="0"/>
                <a:ea typeface="Times New Roman" charset="0"/>
                <a:cs typeface="Times New Roman" charset="0"/>
              </a:rPr>
              <a:t>]   | r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1, 1 ≤ </a:t>
            </a:r>
            <a:r>
              <a:rPr lang="en-US" sz="2000" b="1" dirty="0" err="1" smtClean="0">
                <a:solidFill>
                  <a:srgbClr val="FF0000"/>
                </a:solidFill>
                <a:effectLst/>
                <a:latin typeface="Times New Roman" charset="0"/>
                <a:ea typeface="Times New Roman" charset="0"/>
                <a:cs typeface="Times New Roman" charset="0"/>
              </a:rPr>
              <a:t>k</a:t>
            </a:r>
            <a:r>
              <a:rPr lang="en-US" sz="2000" b="1" baseline="-25000" dirty="0" err="1" smtClean="0">
                <a:solidFill>
                  <a:srgbClr val="FF0000"/>
                </a:solidFill>
                <a:effectLst/>
                <a:latin typeface="Times New Roman" charset="0"/>
                <a:ea typeface="Times New Roman" charset="0"/>
                <a:cs typeface="Times New Roman" charset="0"/>
              </a:rPr>
              <a:t>v</a:t>
            </a:r>
            <a:r>
              <a:rPr lang="en-US" sz="2000" b="1" baseline="-25000"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rPr>
              <a:t>≤ n, 1 ≤ v </a:t>
            </a:r>
            <a:r>
              <a:rPr lang="en-US" sz="2000" b="1" baseline="-25000"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rPr>
              <a:t>≤ r  }, where</a:t>
            </a:r>
            <a:endParaRPr lang="en-US" sz="2000" dirty="0" smtClean="0">
              <a:effectLst/>
              <a:latin typeface="New Century Schlbk" charset="0"/>
              <a:ea typeface="Times New Roman" charset="0"/>
              <a:cs typeface="Times New Roman" charset="0"/>
            </a:endParaRPr>
          </a:p>
          <a:p>
            <a:pPr marL="1143000" marR="0" indent="228600">
              <a:spcBef>
                <a:spcPts val="1200"/>
              </a:spcBef>
              <a:spcAft>
                <a:spcPts val="0"/>
              </a:spcAft>
            </a:pPr>
            <a:r>
              <a:rPr lang="en-US" sz="2000" b="1" dirty="0" smtClean="0">
                <a:solidFill>
                  <a:srgbClr val="FF0000"/>
                </a:solidFill>
                <a:effectLst/>
                <a:latin typeface="Times New Roman" charset="0"/>
                <a:ea typeface="Times New Roman" charset="0"/>
                <a:cs typeface="Times New Roman" charset="0"/>
              </a:rPr>
              <a:t>w = x</a:t>
            </a:r>
            <a:r>
              <a:rPr lang="en-US" sz="2000" b="1" baseline="-25000" dirty="0" smtClean="0">
                <a:solidFill>
                  <a:srgbClr val="FF0000"/>
                </a:solidFill>
                <a:effectLst/>
                <a:latin typeface="Times New Roman" charset="0"/>
                <a:ea typeface="Times New Roman" charset="0"/>
                <a:cs typeface="Times New Roman" charset="0"/>
              </a:rPr>
              <a:t>k1 </a:t>
            </a:r>
            <a:r>
              <a:rPr lang="en-US" sz="2000" b="1" dirty="0" smtClean="0">
                <a:solidFill>
                  <a:srgbClr val="FF0000"/>
                </a:solidFill>
                <a:effectLst/>
                <a:latin typeface="Times New Roman" charset="0"/>
                <a:ea typeface="Times New Roman" charset="0"/>
                <a:cs typeface="Times New Roman" charset="0"/>
              </a:rPr>
              <a:t>x</a:t>
            </a:r>
            <a:r>
              <a:rPr lang="en-US" sz="2000" b="1" baseline="-25000" dirty="0" smtClean="0">
                <a:solidFill>
                  <a:srgbClr val="FF0000"/>
                </a:solidFill>
                <a:effectLst/>
                <a:latin typeface="Times New Roman" charset="0"/>
                <a:ea typeface="Times New Roman" charset="0"/>
                <a:cs typeface="Times New Roman" charset="0"/>
              </a:rPr>
              <a:t>k2 </a:t>
            </a:r>
            <a:r>
              <a:rPr lang="en-US" sz="2000" b="1" dirty="0" smtClean="0">
                <a:solidFill>
                  <a:srgbClr val="FF0000"/>
                </a:solidFill>
                <a:effectLst/>
                <a:latin typeface="Times New Roman" charset="0"/>
                <a:ea typeface="Times New Roman" charset="0"/>
                <a:cs typeface="Times New Roman" charset="0"/>
              </a:rPr>
              <a:t>… </a:t>
            </a:r>
            <a:r>
              <a:rPr lang="en-US" sz="2000" b="1" dirty="0" err="1" smtClean="0">
                <a:solidFill>
                  <a:srgbClr val="FF0000"/>
                </a:solidFill>
                <a:effectLst/>
                <a:latin typeface="Times New Roman" charset="0"/>
                <a:ea typeface="Times New Roman" charset="0"/>
                <a:cs typeface="Times New Roman" charset="0"/>
              </a:rPr>
              <a:t>x</a:t>
            </a:r>
            <a:r>
              <a:rPr lang="en-US" sz="2000" b="1" baseline="-25000" dirty="0" err="1" smtClean="0">
                <a:solidFill>
                  <a:srgbClr val="FF0000"/>
                </a:solidFill>
                <a:effectLst/>
                <a:latin typeface="Times New Roman" charset="0"/>
                <a:ea typeface="Times New Roman" charset="0"/>
                <a:cs typeface="Times New Roman" charset="0"/>
              </a:rPr>
              <a:t>kr</a:t>
            </a:r>
            <a:r>
              <a:rPr lang="en-US" sz="2000" b="1" baseline="-25000"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rPr>
              <a:t>=  y</a:t>
            </a:r>
            <a:r>
              <a:rPr lang="en-US" sz="2000" b="1" baseline="-25000" dirty="0" smtClean="0">
                <a:solidFill>
                  <a:srgbClr val="FF0000"/>
                </a:solidFill>
                <a:effectLst/>
                <a:latin typeface="Times New Roman" charset="0"/>
                <a:ea typeface="Times New Roman" charset="0"/>
                <a:cs typeface="Times New Roman" charset="0"/>
              </a:rPr>
              <a:t>k1 </a:t>
            </a:r>
            <a:r>
              <a:rPr lang="en-US" sz="2000" b="1" dirty="0" smtClean="0">
                <a:solidFill>
                  <a:srgbClr val="FF0000"/>
                </a:solidFill>
                <a:effectLst/>
                <a:latin typeface="Times New Roman" charset="0"/>
                <a:ea typeface="Times New Roman" charset="0"/>
                <a:cs typeface="Times New Roman" charset="0"/>
              </a:rPr>
              <a:t>y</a:t>
            </a:r>
            <a:r>
              <a:rPr lang="en-US" sz="2000" b="1" baseline="-25000" dirty="0" smtClean="0">
                <a:solidFill>
                  <a:srgbClr val="FF0000"/>
                </a:solidFill>
                <a:effectLst/>
                <a:latin typeface="Times New Roman" charset="0"/>
                <a:ea typeface="Times New Roman" charset="0"/>
                <a:cs typeface="Times New Roman" charset="0"/>
              </a:rPr>
              <a:t>k2 </a:t>
            </a:r>
            <a:r>
              <a:rPr lang="en-US" sz="2000" b="1" dirty="0" smtClean="0">
                <a:solidFill>
                  <a:srgbClr val="FF0000"/>
                </a:solidFill>
                <a:effectLst/>
                <a:latin typeface="Times New Roman" charset="0"/>
                <a:ea typeface="Times New Roman" charset="0"/>
                <a:cs typeface="Times New Roman" charset="0"/>
              </a:rPr>
              <a:t>… </a:t>
            </a:r>
            <a:r>
              <a:rPr lang="en-US" sz="2000" b="1" dirty="0" err="1" smtClean="0">
                <a:solidFill>
                  <a:srgbClr val="FF0000"/>
                </a:solidFill>
                <a:effectLst/>
                <a:latin typeface="Times New Roman" charset="0"/>
                <a:ea typeface="Times New Roman" charset="0"/>
                <a:cs typeface="Times New Roman" charset="0"/>
              </a:rPr>
              <a:t>y</a:t>
            </a:r>
            <a:r>
              <a:rPr lang="en-US" sz="2000" b="1" baseline="-25000" dirty="0" err="1" smtClean="0">
                <a:solidFill>
                  <a:srgbClr val="FF0000"/>
                </a:solidFill>
                <a:effectLst/>
                <a:latin typeface="Times New Roman" charset="0"/>
                <a:ea typeface="Times New Roman" charset="0"/>
                <a:cs typeface="Times New Roman" charset="0"/>
              </a:rPr>
              <a:t>kr</a:t>
            </a:r>
            <a:r>
              <a:rPr lang="en-US" sz="2000" b="1" baseline="-25000" dirty="0" smtClean="0">
                <a:solidFill>
                  <a:srgbClr val="FF0000"/>
                </a:solidFill>
                <a:effectLst/>
                <a:latin typeface="Times New Roman" charset="0"/>
                <a:ea typeface="Times New Roman" charset="0"/>
                <a:cs typeface="Times New Roman" charset="0"/>
              </a:rPr>
              <a:t>  </a:t>
            </a:r>
            <a:endParaRPr lang="en-US" sz="2000" dirty="0" smtClean="0">
              <a:effectLst/>
              <a:latin typeface="New Century Schlbk" charset="0"/>
              <a:ea typeface="Times New Roman" charset="0"/>
              <a:cs typeface="Times New Roman" charset="0"/>
            </a:endParaRPr>
          </a:p>
          <a:p>
            <a:pPr marL="228600" marR="0">
              <a:spcBef>
                <a:spcPts val="1200"/>
              </a:spcBef>
              <a:spcAft>
                <a:spcPts val="0"/>
              </a:spcAft>
            </a:pPr>
            <a:r>
              <a:rPr lang="en-US" sz="2000" b="1" dirty="0" smtClean="0">
                <a:solidFill>
                  <a:srgbClr val="FF0000"/>
                </a:solidFill>
                <a:effectLst/>
                <a:latin typeface="Times New Roman" charset="0"/>
                <a:ea typeface="Times New Roman" charset="0"/>
                <a:cs typeface="Times New Roman" charset="0"/>
              </a:rPr>
              <a:t>If L(G</a:t>
            </a:r>
            <a:r>
              <a:rPr lang="en-US" sz="2000" b="1" baseline="-25000" dirty="0" smtClean="0">
                <a:solidFill>
                  <a:srgbClr val="FF0000"/>
                </a:solidFill>
                <a:effectLst/>
                <a:latin typeface="Times New Roman" charset="0"/>
                <a:ea typeface="Times New Roman" charset="0"/>
                <a:cs typeface="Times New Roman" charset="0"/>
              </a:rPr>
              <a:t>A</a:t>
            </a:r>
            <a:r>
              <a:rPr lang="en-US" sz="2000" b="1"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L(G</a:t>
            </a:r>
            <a:r>
              <a:rPr lang="en-US" sz="2000" b="1" baseline="-25000" dirty="0" smtClean="0">
                <a:solidFill>
                  <a:srgbClr val="FF0000"/>
                </a:solidFill>
                <a:effectLst/>
                <a:latin typeface="Times New Roman" charset="0"/>
                <a:ea typeface="Times New Roman" charset="0"/>
                <a:cs typeface="Times New Roman" charset="0"/>
              </a:rPr>
              <a:t>B</a:t>
            </a:r>
            <a:r>
              <a:rPr lang="en-US" sz="2000" b="1"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then such a w exists and thus k</a:t>
            </a:r>
            <a:r>
              <a:rPr lang="en-US" sz="2000" b="1" baseline="-25000" dirty="0" smtClean="0">
                <a:solidFill>
                  <a:srgbClr val="FF0000"/>
                </a:solidFill>
                <a:effectLst/>
                <a:latin typeface="Times New Roman" charset="0"/>
                <a:ea typeface="Times New Roman" charset="0"/>
                <a:cs typeface="Times New Roman" charset="0"/>
              </a:rPr>
              <a:t>1</a:t>
            </a:r>
            <a:r>
              <a:rPr lang="en-US" sz="2000" b="1" dirty="0" smtClean="0">
                <a:solidFill>
                  <a:srgbClr val="FF0000"/>
                </a:solidFill>
                <a:effectLst/>
                <a:latin typeface="Times New Roman" charset="0"/>
                <a:ea typeface="Times New Roman" charset="0"/>
                <a:cs typeface="Times New Roman" charset="0"/>
              </a:rPr>
              <a:t> , k</a:t>
            </a:r>
            <a:r>
              <a:rPr lang="en-US" sz="2000" b="1" baseline="-25000" dirty="0" smtClean="0">
                <a:solidFill>
                  <a:srgbClr val="FF0000"/>
                </a:solidFill>
                <a:effectLst/>
                <a:latin typeface="Times New Roman" charset="0"/>
                <a:ea typeface="Times New Roman" charset="0"/>
                <a:cs typeface="Times New Roman" charset="0"/>
              </a:rPr>
              <a:t>2</a:t>
            </a:r>
            <a:r>
              <a:rPr lang="en-US" sz="2000" b="1" dirty="0" smtClean="0">
                <a:solidFill>
                  <a:srgbClr val="FF0000"/>
                </a:solidFill>
                <a:effectLst/>
                <a:latin typeface="Times New Roman" charset="0"/>
                <a:ea typeface="Times New Roman" charset="0"/>
                <a:cs typeface="Times New Roman" charset="0"/>
              </a:rPr>
              <a:t> , … , </a:t>
            </a:r>
            <a:r>
              <a:rPr lang="en-US" sz="2000" b="1" dirty="0" err="1" smtClean="0">
                <a:solidFill>
                  <a:srgbClr val="FF0000"/>
                </a:solidFill>
                <a:effectLst/>
                <a:latin typeface="Times New Roman" charset="0"/>
                <a:ea typeface="Times New Roman" charset="0"/>
                <a:cs typeface="Times New Roman" charset="0"/>
              </a:rPr>
              <a:t>k</a:t>
            </a:r>
            <a:r>
              <a:rPr lang="en-US" sz="2000" b="1" baseline="-25000" dirty="0" err="1" smtClean="0">
                <a:solidFill>
                  <a:srgbClr val="FF0000"/>
                </a:solidFill>
                <a:effectLst/>
                <a:latin typeface="Times New Roman" charset="0"/>
                <a:ea typeface="Times New Roman" charset="0"/>
                <a:cs typeface="Times New Roman" charset="0"/>
              </a:rPr>
              <a:t>r</a:t>
            </a:r>
            <a:r>
              <a:rPr lang="en-US" sz="2000" b="1" dirty="0" smtClean="0">
                <a:solidFill>
                  <a:srgbClr val="FF0000"/>
                </a:solidFill>
                <a:effectLst/>
                <a:latin typeface="Times New Roman" charset="0"/>
                <a:ea typeface="Times New Roman" charset="0"/>
                <a:cs typeface="Times New Roman" charset="0"/>
              </a:rPr>
              <a:t> is a solution to this instance of PCP. This shows that a decision procedure for the non-emptiness of the intersection of CFLs implies a decision procedure for PCP, which we have already shown is undecidable. Hence, the non-emptiness of the intersection of CFLs is undecidable.  Q.E.D.</a:t>
            </a:r>
            <a:endParaRPr lang="en-US" sz="20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37587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28419" y="247973"/>
            <a:ext cx="10879811" cy="6232475"/>
          </a:xfrm>
          <a:prstGeom prst="rect">
            <a:avLst/>
          </a:prstGeom>
        </p:spPr>
        <p:txBody>
          <a:bodyPr wrap="square">
            <a:spAutoFit/>
          </a:bodyPr>
          <a:lstStyle/>
          <a:p>
            <a:pPr marL="228600" marR="0" indent="-457200">
              <a:spcBef>
                <a:spcPts val="600"/>
              </a:spcBef>
              <a:spcAft>
                <a:spcPts val="0"/>
              </a:spcAft>
              <a:tabLst>
                <a:tab pos="0" algn="l"/>
              </a:tabLst>
            </a:pPr>
            <a:r>
              <a:rPr lang="en-US" sz="2100" b="1" dirty="0" smtClean="0">
                <a:effectLst/>
                <a:latin typeface="Times New Roman" charset="0"/>
                <a:ea typeface="Times New Roman" charset="0"/>
                <a:cs typeface="Times New Roman" charset="0"/>
              </a:rPr>
              <a:t>8.</a:t>
            </a:r>
            <a:r>
              <a:rPr lang="en-US" sz="2100" dirty="0" smtClean="0">
                <a:effectLst/>
                <a:latin typeface="Times New Roman" charset="0"/>
                <a:ea typeface="Times New Roman" charset="0"/>
                <a:cs typeface="Times New Roman" charset="0"/>
              </a:rPr>
              <a:t>	Consider the set of indices </a:t>
            </a:r>
            <a:r>
              <a:rPr lang="en-US" sz="2100" b="1" dirty="0" smtClean="0">
                <a:effectLst/>
                <a:latin typeface="Times New Roman" charset="0"/>
                <a:ea typeface="Times New Roman" charset="0"/>
                <a:cs typeface="Times New Roman" charset="0"/>
              </a:rPr>
              <a:t>CONSTANT = { f | </a:t>
            </a:r>
            <a:r>
              <a:rPr lang="en-US" sz="2100" b="1" dirty="0" smtClean="0">
                <a:effectLst/>
                <a:latin typeface="Times New Roman" charset="0"/>
                <a:ea typeface="Times New Roman" charset="0"/>
                <a:cs typeface="Times New Roman" charset="0"/>
                <a:sym typeface="Symbol" charset="2"/>
              </a:rPr>
              <a:t></a:t>
            </a:r>
            <a:r>
              <a:rPr lang="en-US" sz="2100" b="1" dirty="0" smtClean="0">
                <a:effectLst/>
                <a:latin typeface="Times New Roman" charset="0"/>
                <a:ea typeface="Times New Roman" charset="0"/>
                <a:cs typeface="Times New Roman" charset="0"/>
              </a:rPr>
              <a:t>K </a:t>
            </a:r>
            <a:r>
              <a:rPr lang="en-US" sz="2100" b="1" dirty="0" smtClean="0">
                <a:effectLst/>
                <a:latin typeface="Times New Roman" charset="0"/>
                <a:ea typeface="Times New Roman" charset="0"/>
                <a:cs typeface="Times New Roman" charset="0"/>
                <a:sym typeface="Symbol" charset="2"/>
              </a:rPr>
              <a:t></a:t>
            </a:r>
            <a:r>
              <a:rPr lang="en-US" sz="2100" b="1" dirty="0" smtClean="0">
                <a:effectLst/>
                <a:latin typeface="Times New Roman" charset="0"/>
                <a:ea typeface="Times New Roman" charset="0"/>
                <a:cs typeface="Times New Roman" charset="0"/>
              </a:rPr>
              <a:t>y [ </a:t>
            </a:r>
            <a:r>
              <a:rPr lang="en-US" sz="2100" b="1" dirty="0" smtClean="0">
                <a:effectLst/>
                <a:latin typeface="Times New Roman" charset="0"/>
                <a:ea typeface="Times New Roman" charset="0"/>
                <a:cs typeface="Times New Roman" charset="0"/>
                <a:sym typeface="Symbol" charset="2"/>
              </a:rPr>
              <a:t></a:t>
            </a:r>
            <a:r>
              <a:rPr lang="en-US" sz="2100" b="1" baseline="-25000" dirty="0" smtClean="0">
                <a:effectLst/>
                <a:latin typeface="Times New Roman" charset="0"/>
                <a:ea typeface="Times New Roman" charset="0"/>
                <a:cs typeface="Times New Roman" charset="0"/>
              </a:rPr>
              <a:t>f</a:t>
            </a:r>
            <a:r>
              <a:rPr lang="en-US" sz="2100" b="1" dirty="0" smtClean="0">
                <a:effectLst/>
                <a:latin typeface="Times New Roman" charset="0"/>
                <a:ea typeface="Times New Roman" charset="0"/>
                <a:cs typeface="Times New Roman" charset="0"/>
              </a:rPr>
              <a:t>(y) = K ] }</a:t>
            </a:r>
            <a:r>
              <a:rPr lang="en-US" sz="2100" dirty="0" smtClean="0">
                <a:effectLst/>
                <a:latin typeface="Times New Roman" charset="0"/>
                <a:ea typeface="Times New Roman" charset="0"/>
                <a:cs typeface="Times New Roman" charset="0"/>
              </a:rPr>
              <a:t>. Use Rice’s Theorem to show that </a:t>
            </a:r>
            <a:r>
              <a:rPr lang="en-US" sz="2100" b="1" dirty="0" smtClean="0">
                <a:effectLst/>
                <a:latin typeface="Times New Roman" charset="0"/>
                <a:ea typeface="Times New Roman" charset="0"/>
                <a:cs typeface="Times New Roman" charset="0"/>
              </a:rPr>
              <a:t>CONSTANT</a:t>
            </a:r>
            <a:r>
              <a:rPr lang="en-US" sz="2100" dirty="0" smtClean="0">
                <a:effectLst/>
                <a:latin typeface="Times New Roman" charset="0"/>
                <a:ea typeface="Times New Roman" charset="0"/>
                <a:cs typeface="Times New Roman" charset="0"/>
              </a:rPr>
              <a:t> is not recursive. Hint: There are two properties that must be demonstrated.</a:t>
            </a:r>
            <a:endParaRPr lang="en-US" sz="2100" dirty="0" smtClean="0">
              <a:effectLst/>
              <a:latin typeface="New Century Schlbk" charset="0"/>
              <a:ea typeface="Times New Roman" charset="0"/>
              <a:cs typeface="Times New Roman" charset="0"/>
            </a:endParaRPr>
          </a:p>
          <a:p>
            <a:pPr marL="2286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rPr>
              <a:t> </a:t>
            </a:r>
            <a:endParaRPr lang="en-US" sz="2100" dirty="0" smtClean="0">
              <a:effectLst/>
              <a:latin typeface="New Century Schlbk" charset="0"/>
              <a:ea typeface="Times New Roman" charset="0"/>
              <a:cs typeface="Times New Roman" charset="0"/>
            </a:endParaRPr>
          </a:p>
          <a:p>
            <a:pPr marL="2286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rPr>
              <a:t>First, show CONSTANT is non-trivial.</a:t>
            </a:r>
            <a:endParaRPr lang="en-US" sz="2100" dirty="0" smtClean="0">
              <a:effectLst/>
              <a:latin typeface="New Century Schlbk" charset="0"/>
              <a:ea typeface="Times New Roman" charset="0"/>
              <a:cs typeface="Times New Roman" charset="0"/>
            </a:endParaRPr>
          </a:p>
          <a:p>
            <a:pPr marL="2286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rPr>
              <a:t>	Z(x) = 0 is in CONSTANT</a:t>
            </a:r>
            <a:endParaRPr lang="en-US" sz="2100" dirty="0" smtClean="0">
              <a:effectLst/>
              <a:latin typeface="New Century Schlbk" charset="0"/>
              <a:ea typeface="Times New Roman" charset="0"/>
              <a:cs typeface="Times New Roman" charset="0"/>
            </a:endParaRPr>
          </a:p>
          <a:p>
            <a:pPr marL="2286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rPr>
              <a:t>	S(x) = x+1 is not in CONSTANT</a:t>
            </a:r>
            <a:endParaRPr lang="en-US" sz="2100" dirty="0" smtClean="0">
              <a:effectLst/>
              <a:latin typeface="New Century Schlbk" charset="0"/>
              <a:ea typeface="Times New Roman" charset="0"/>
              <a:cs typeface="Times New Roman" charset="0"/>
            </a:endParaRPr>
          </a:p>
          <a:p>
            <a:pPr marL="2286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rPr>
              <a:t>	Thus, CONSTANT is non-trivial</a:t>
            </a:r>
            <a:endParaRPr lang="en-US" sz="2100" dirty="0" smtClean="0">
              <a:effectLst/>
              <a:latin typeface="New Century Schlbk" charset="0"/>
              <a:ea typeface="Times New Roman" charset="0"/>
              <a:cs typeface="Times New Roman" charset="0"/>
            </a:endParaRPr>
          </a:p>
          <a:p>
            <a:pPr marL="2286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rPr>
              <a:t> </a:t>
            </a:r>
            <a:endParaRPr lang="en-US" sz="2100" dirty="0" smtClean="0">
              <a:effectLst/>
              <a:latin typeface="New Century Schlbk" charset="0"/>
              <a:ea typeface="Times New Roman" charset="0"/>
              <a:cs typeface="Times New Roman" charset="0"/>
            </a:endParaRPr>
          </a:p>
          <a:p>
            <a:pPr marL="2286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rPr>
              <a:t>Second, let f, g be two arbitrary computable functions with the same I/O behavior.</a:t>
            </a:r>
            <a:endParaRPr lang="en-US" sz="2100" dirty="0" smtClean="0">
              <a:effectLst/>
              <a:latin typeface="New Century Schlbk" charset="0"/>
              <a:ea typeface="Times New Roman" charset="0"/>
              <a:cs typeface="Times New Roman" charset="0"/>
            </a:endParaRPr>
          </a:p>
          <a:p>
            <a:pPr marL="2286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rPr>
              <a:t>	That is, </a:t>
            </a: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x, if f(x) is defined, then f(x) = g(x); otherwise both diverge, i.e., f(x)</a:t>
            </a: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 and g(x)</a:t>
            </a:r>
            <a:r>
              <a:rPr lang="en-US" sz="2100" b="1" dirty="0" smtClean="0">
                <a:solidFill>
                  <a:srgbClr val="FF0000"/>
                </a:solidFill>
                <a:effectLst/>
                <a:latin typeface="Times New Roman" charset="0"/>
                <a:ea typeface="Times New Roman" charset="0"/>
                <a:cs typeface="Times New Roman" charset="0"/>
                <a:sym typeface="Symbol" charset="2"/>
              </a:rPr>
              <a:t></a:t>
            </a:r>
            <a:endParaRPr lang="en-US" sz="2100" dirty="0" smtClean="0">
              <a:effectLst/>
              <a:latin typeface="New Century Schlbk" charset="0"/>
              <a:ea typeface="Times New Roman" charset="0"/>
              <a:cs typeface="Times New Roman" charset="0"/>
            </a:endParaRPr>
          </a:p>
          <a:p>
            <a:pPr marL="2286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rPr>
              <a:t>	Now, f </a:t>
            </a: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 CONSTANT </a:t>
            </a:r>
            <a:endParaRPr lang="en-US" sz="2100" dirty="0" smtClean="0">
              <a:effectLst/>
              <a:latin typeface="New Century Schlbk" charset="0"/>
              <a:ea typeface="Times New Roman" charset="0"/>
              <a:cs typeface="Times New Roman" charset="0"/>
            </a:endParaRPr>
          </a:p>
          <a:p>
            <a:pPr marL="6858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 </a:t>
            </a: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K </a:t>
            </a: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x  [ f(x) = K ] 	 by the definition of CONSTANT</a:t>
            </a:r>
            <a:endParaRPr lang="en-US" sz="2100" dirty="0" smtClean="0">
              <a:effectLst/>
              <a:latin typeface="New Century Schlbk" charset="0"/>
              <a:ea typeface="Times New Roman" charset="0"/>
              <a:cs typeface="Times New Roman" charset="0"/>
            </a:endParaRPr>
          </a:p>
          <a:p>
            <a:pPr marL="6858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 </a:t>
            </a: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x [ g(x) = C ]		where C is the instance of K above, since </a:t>
            </a: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x [  f(x) = g(x) ]</a:t>
            </a:r>
            <a:endParaRPr lang="en-US" sz="2100" dirty="0" smtClean="0">
              <a:effectLst/>
              <a:latin typeface="New Century Schlbk" charset="0"/>
              <a:ea typeface="Times New Roman" charset="0"/>
              <a:cs typeface="Times New Roman" charset="0"/>
            </a:endParaRPr>
          </a:p>
          <a:p>
            <a:pPr marL="6858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 </a:t>
            </a: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K </a:t>
            </a: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x [ g(x) = K ] 	from above</a:t>
            </a:r>
            <a:endParaRPr lang="en-US" sz="2100" dirty="0" smtClean="0">
              <a:effectLst/>
              <a:latin typeface="New Century Schlbk" charset="0"/>
              <a:ea typeface="Times New Roman" charset="0"/>
              <a:cs typeface="Times New Roman" charset="0"/>
            </a:endParaRPr>
          </a:p>
          <a:p>
            <a:pPr marL="6858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 g </a:t>
            </a: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 CONSTANT	by the definition of CONSTANT</a:t>
            </a:r>
            <a:endParaRPr lang="en-US" sz="2100" dirty="0" smtClean="0">
              <a:effectLst/>
              <a:latin typeface="New Century Schlbk" charset="0"/>
              <a:ea typeface="Times New Roman" charset="0"/>
              <a:cs typeface="Times New Roman" charset="0"/>
            </a:endParaRPr>
          </a:p>
          <a:p>
            <a:pPr marL="2286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rPr>
              <a:t> </a:t>
            </a:r>
            <a:endParaRPr lang="en-US" sz="2100" dirty="0" smtClean="0">
              <a:effectLst/>
              <a:latin typeface="New Century Schlbk" charset="0"/>
              <a:ea typeface="Times New Roman" charset="0"/>
              <a:cs typeface="Times New Roman" charset="0"/>
            </a:endParaRPr>
          </a:p>
          <a:p>
            <a:pPr marL="2286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rPr>
              <a:t>Since CONSTANT meets both conditions of Rice’s Theorem, it is undecidable.  Q.E.D.</a:t>
            </a:r>
            <a:endParaRPr lang="en-US" sz="21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1587046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7973" y="232474"/>
            <a:ext cx="11468746" cy="6001643"/>
          </a:xfrm>
          <a:prstGeom prst="rect">
            <a:avLst/>
          </a:prstGeom>
        </p:spPr>
        <p:txBody>
          <a:bodyPr wrap="square">
            <a:spAutoFit/>
          </a:bodyPr>
          <a:lstStyle/>
          <a:p>
            <a:pPr marL="228600" marR="0" indent="-457200">
              <a:spcBef>
                <a:spcPts val="0"/>
              </a:spcBef>
              <a:spcAft>
                <a:spcPts val="0"/>
              </a:spcAft>
              <a:tabLst>
                <a:tab pos="0" algn="l"/>
              </a:tabLst>
            </a:pPr>
            <a:r>
              <a:rPr lang="en-US" sz="2400" b="1" dirty="0" smtClean="0">
                <a:effectLst/>
                <a:latin typeface="Times New Roman" charset="0"/>
                <a:ea typeface="Times New Roman" charset="0"/>
                <a:cs typeface="Times New Roman" charset="0"/>
              </a:rPr>
              <a:t>9.</a:t>
            </a:r>
            <a:r>
              <a:rPr lang="en-US" sz="2400" dirty="0" smtClean="0">
                <a:effectLst/>
                <a:latin typeface="Times New Roman" charset="0"/>
                <a:ea typeface="Times New Roman" charset="0"/>
                <a:cs typeface="Times New Roman" charset="0"/>
              </a:rPr>
              <a:t>	Show that </a:t>
            </a:r>
            <a:r>
              <a:rPr lang="en-US" sz="2400" b="1" dirty="0" smtClean="0">
                <a:effectLst/>
                <a:latin typeface="Times New Roman" charset="0"/>
                <a:ea typeface="Times New Roman" charset="0"/>
                <a:cs typeface="Times New Roman" charset="0"/>
              </a:rPr>
              <a:t>CONSTANT </a:t>
            </a:r>
            <a:r>
              <a:rPr lang="en-US" sz="2400" b="1" dirty="0" smtClean="0">
                <a:effectLst/>
                <a:latin typeface="Times New Roman" charset="0"/>
                <a:ea typeface="Times New Roman" charset="0"/>
                <a:cs typeface="Times New Roman" charset="0"/>
                <a:sym typeface="Symbol" charset="2"/>
              </a:rPr>
              <a:t></a:t>
            </a:r>
            <a:r>
              <a:rPr lang="en-US" sz="2400" b="1" baseline="-25000" dirty="0" smtClean="0">
                <a:effectLst/>
                <a:latin typeface="Times New Roman" charset="0"/>
                <a:ea typeface="Times New Roman" charset="0"/>
                <a:cs typeface="Times New Roman" charset="0"/>
              </a:rPr>
              <a:t>m</a:t>
            </a:r>
            <a:r>
              <a:rPr lang="en-US" sz="2400" b="1" dirty="0" smtClean="0">
                <a:effectLst/>
                <a:latin typeface="Times New Roman" charset="0"/>
                <a:ea typeface="Times New Roman" charset="0"/>
                <a:cs typeface="Times New Roman" charset="0"/>
              </a:rPr>
              <a:t> TOT</a:t>
            </a:r>
            <a:r>
              <a:rPr lang="en-US" sz="2400" dirty="0" smtClean="0">
                <a:effectLst/>
                <a:latin typeface="Times New Roman" charset="0"/>
                <a:ea typeface="Times New Roman" charset="0"/>
                <a:cs typeface="Times New Roman" charset="0"/>
              </a:rPr>
              <a:t>, where </a:t>
            </a:r>
            <a:r>
              <a:rPr lang="en-US" sz="2400" b="1" dirty="0" smtClean="0">
                <a:effectLst/>
                <a:latin typeface="Times New Roman" charset="0"/>
                <a:ea typeface="Times New Roman" charset="0"/>
                <a:cs typeface="Times New Roman" charset="0"/>
              </a:rPr>
              <a:t>TOT = { f | </a:t>
            </a:r>
            <a:r>
              <a:rPr lang="en-US" sz="2400" b="1" dirty="0" smtClean="0">
                <a:effectLst/>
                <a:latin typeface="Times New Roman" charset="0"/>
                <a:ea typeface="Times New Roman" charset="0"/>
                <a:cs typeface="Times New Roman" charset="0"/>
                <a:sym typeface="Symbol" charset="2"/>
              </a:rPr>
              <a:t></a:t>
            </a:r>
            <a:r>
              <a:rPr lang="en-US" sz="2400" b="1" dirty="0" smtClean="0">
                <a:effectLst/>
                <a:latin typeface="Times New Roman" charset="0"/>
                <a:ea typeface="Times New Roman" charset="0"/>
                <a:cs typeface="Times New Roman" charset="0"/>
              </a:rPr>
              <a:t>y </a:t>
            </a:r>
            <a:r>
              <a:rPr lang="en-US" sz="2400" b="1" dirty="0" smtClean="0">
                <a:effectLst/>
                <a:latin typeface="Times New Roman" charset="0"/>
                <a:ea typeface="Times New Roman" charset="0"/>
                <a:cs typeface="Times New Roman" charset="0"/>
                <a:sym typeface="Symbol" charset="2"/>
              </a:rPr>
              <a:t></a:t>
            </a:r>
            <a:r>
              <a:rPr lang="en-US" sz="2400" b="1" baseline="-25000" dirty="0" smtClean="0">
                <a:effectLst/>
                <a:latin typeface="Times New Roman" charset="0"/>
                <a:ea typeface="Times New Roman" charset="0"/>
                <a:cs typeface="Times New Roman" charset="0"/>
              </a:rPr>
              <a:t>f</a:t>
            </a:r>
            <a:r>
              <a:rPr lang="en-US" sz="2400" b="1" dirty="0" smtClean="0">
                <a:effectLst/>
                <a:latin typeface="Times New Roman" charset="0"/>
                <a:ea typeface="Times New Roman" charset="0"/>
                <a:cs typeface="Times New Roman" charset="0"/>
              </a:rPr>
              <a:t>(y)</a:t>
            </a:r>
            <a:r>
              <a:rPr lang="en-US" sz="2400" b="1" dirty="0" smtClean="0">
                <a:effectLst/>
                <a:latin typeface="Times New Roman" charset="0"/>
                <a:ea typeface="Times New Roman" charset="0"/>
                <a:cs typeface="Times New Roman" charset="0"/>
                <a:sym typeface="Symbol" charset="2"/>
              </a:rPr>
              <a:t></a:t>
            </a:r>
            <a:r>
              <a:rPr lang="en-US" sz="2400" b="1" dirty="0" smtClean="0">
                <a:effectLst/>
                <a:latin typeface="Times New Roman" charset="0"/>
                <a:ea typeface="Times New Roman" charset="0"/>
                <a:cs typeface="Times New Roman" charset="0"/>
              </a:rPr>
              <a:t> }</a:t>
            </a:r>
            <a:r>
              <a:rPr lang="en-US" sz="2400" dirty="0" smtClean="0">
                <a:effectLst/>
                <a:latin typeface="Times New Roman" charset="0"/>
                <a:ea typeface="Times New Roman" charset="0"/>
                <a:cs typeface="Times New Roman" charset="0"/>
              </a:rPr>
              <a:t>.</a:t>
            </a:r>
            <a:endParaRPr lang="en-US" sz="2400" dirty="0" smtClean="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b="1" dirty="0" smtClean="0">
                <a:solidFill>
                  <a:srgbClr val="FF0000"/>
                </a:solidFill>
                <a:effectLst/>
                <a:latin typeface="Times New Roman" charset="0"/>
                <a:ea typeface="Times New Roman" charset="0"/>
                <a:cs typeface="Times New Roman" charset="0"/>
              </a:rPr>
              <a:t> </a:t>
            </a:r>
            <a:endParaRPr lang="en-US" sz="2400" dirty="0" smtClean="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b="1" dirty="0" smtClean="0">
                <a:solidFill>
                  <a:srgbClr val="FF0000"/>
                </a:solidFill>
                <a:effectLst/>
                <a:latin typeface="Times New Roman" charset="0"/>
                <a:ea typeface="Times New Roman" charset="0"/>
                <a:cs typeface="Times New Roman" charset="0"/>
              </a:rPr>
              <a:t>CONSTANT ≤</a:t>
            </a:r>
            <a:r>
              <a:rPr lang="en-US" sz="2400" b="1" baseline="-25000" dirty="0" smtClean="0">
                <a:solidFill>
                  <a:srgbClr val="FF0000"/>
                </a:solidFill>
                <a:effectLst/>
                <a:latin typeface="Times New Roman" charset="0"/>
                <a:ea typeface="Times New Roman" charset="0"/>
                <a:cs typeface="Times New Roman" charset="0"/>
              </a:rPr>
              <a:t>m</a:t>
            </a:r>
            <a:r>
              <a:rPr lang="en-US" sz="2400" b="1" dirty="0" smtClean="0">
                <a:solidFill>
                  <a:srgbClr val="FF0000"/>
                </a:solidFill>
                <a:effectLst/>
                <a:latin typeface="Times New Roman" charset="0"/>
                <a:ea typeface="Times New Roman" charset="0"/>
                <a:cs typeface="Times New Roman" charset="0"/>
              </a:rPr>
              <a:t> TOT </a:t>
            </a:r>
            <a:endParaRPr lang="en-US" sz="2400" dirty="0" smtClean="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b="1" dirty="0" smtClean="0">
                <a:solidFill>
                  <a:srgbClr val="FF0000"/>
                </a:solidFill>
                <a:effectLst/>
                <a:latin typeface="Times New Roman" charset="0"/>
                <a:ea typeface="Times New Roman" charset="0"/>
                <a:cs typeface="Times New Roman" charset="0"/>
              </a:rPr>
              <a:t>Let f be an arbitrary effective procedure.</a:t>
            </a:r>
            <a:endParaRPr lang="en-US" sz="2400" dirty="0" smtClean="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b="1" dirty="0" smtClean="0">
                <a:solidFill>
                  <a:srgbClr val="FF0000"/>
                </a:solidFill>
                <a:effectLst/>
                <a:latin typeface="Times New Roman" charset="0"/>
                <a:ea typeface="Times New Roman" charset="0"/>
                <a:cs typeface="Times New Roman" charset="0"/>
              </a:rPr>
              <a:t>	Define g</a:t>
            </a:r>
            <a:r>
              <a:rPr lang="en-US" sz="2400" b="1" baseline="-25000" dirty="0" smtClean="0">
                <a:solidFill>
                  <a:srgbClr val="FF0000"/>
                </a:solidFill>
                <a:effectLst/>
                <a:latin typeface="Times New Roman" charset="0"/>
                <a:ea typeface="Times New Roman" charset="0"/>
                <a:cs typeface="Times New Roman" charset="0"/>
              </a:rPr>
              <a:t>f</a:t>
            </a:r>
            <a:r>
              <a:rPr lang="en-US" sz="2400" b="1" dirty="0" smtClean="0">
                <a:solidFill>
                  <a:srgbClr val="FF0000"/>
                </a:solidFill>
                <a:effectLst/>
                <a:latin typeface="Times New Roman" charset="0"/>
                <a:ea typeface="Times New Roman" charset="0"/>
                <a:cs typeface="Times New Roman" charset="0"/>
              </a:rPr>
              <a:t> by</a:t>
            </a:r>
            <a:endParaRPr lang="en-US" sz="2400" dirty="0" smtClean="0">
              <a:effectLst/>
              <a:latin typeface="New Century Schlbk" charset="0"/>
              <a:ea typeface="Times New Roman" charset="0"/>
              <a:cs typeface="Times New Roman" charset="0"/>
            </a:endParaRPr>
          </a:p>
          <a:p>
            <a:pPr marL="685800" marR="0">
              <a:spcBef>
                <a:spcPts val="0"/>
              </a:spcBef>
              <a:spcAft>
                <a:spcPts val="0"/>
              </a:spcAft>
              <a:tabLst>
                <a:tab pos="0" algn="l"/>
              </a:tabLst>
            </a:pPr>
            <a:r>
              <a:rPr lang="en-US" sz="2400" b="1" dirty="0" smtClean="0">
                <a:solidFill>
                  <a:srgbClr val="FF0000"/>
                </a:solidFill>
                <a:effectLst/>
                <a:latin typeface="Times New Roman" charset="0"/>
                <a:ea typeface="Times New Roman" charset="0"/>
                <a:cs typeface="Times New Roman" charset="0"/>
              </a:rPr>
              <a:t>g</a:t>
            </a:r>
            <a:r>
              <a:rPr lang="en-US" sz="2400" b="1" baseline="-25000" dirty="0" smtClean="0">
                <a:solidFill>
                  <a:srgbClr val="FF0000"/>
                </a:solidFill>
                <a:effectLst/>
                <a:latin typeface="Times New Roman" charset="0"/>
                <a:ea typeface="Times New Roman" charset="0"/>
                <a:cs typeface="Times New Roman" charset="0"/>
              </a:rPr>
              <a:t>f</a:t>
            </a:r>
            <a:r>
              <a:rPr lang="en-US" sz="2400" b="1" dirty="0" smtClean="0">
                <a:solidFill>
                  <a:srgbClr val="FF0000"/>
                </a:solidFill>
                <a:effectLst/>
                <a:latin typeface="Times New Roman" charset="0"/>
                <a:ea typeface="Times New Roman" charset="0"/>
                <a:cs typeface="Times New Roman" charset="0"/>
              </a:rPr>
              <a:t> (0) = f(0)</a:t>
            </a:r>
            <a:endParaRPr lang="en-US" sz="2400" dirty="0" smtClean="0">
              <a:effectLst/>
              <a:latin typeface="New Century Schlbk" charset="0"/>
              <a:ea typeface="Times New Roman" charset="0"/>
              <a:cs typeface="Times New Roman" charset="0"/>
            </a:endParaRPr>
          </a:p>
          <a:p>
            <a:pPr marL="685800" marR="0">
              <a:spcBef>
                <a:spcPts val="0"/>
              </a:spcBef>
              <a:spcAft>
                <a:spcPts val="0"/>
              </a:spcAft>
              <a:tabLst>
                <a:tab pos="0" algn="l"/>
              </a:tabLst>
            </a:pPr>
            <a:r>
              <a:rPr lang="en-US" sz="2400" b="1" dirty="0" smtClean="0">
                <a:solidFill>
                  <a:srgbClr val="FF0000"/>
                </a:solidFill>
                <a:effectLst/>
                <a:latin typeface="Times New Roman" charset="0"/>
                <a:ea typeface="Times New Roman" charset="0"/>
                <a:cs typeface="Times New Roman" charset="0"/>
              </a:rPr>
              <a:t>g</a:t>
            </a:r>
            <a:r>
              <a:rPr lang="en-US" sz="2400" b="1" baseline="-25000" dirty="0" smtClean="0">
                <a:solidFill>
                  <a:srgbClr val="FF0000"/>
                </a:solidFill>
                <a:effectLst/>
                <a:latin typeface="Times New Roman" charset="0"/>
                <a:ea typeface="Times New Roman" charset="0"/>
                <a:cs typeface="Times New Roman" charset="0"/>
              </a:rPr>
              <a:t>f</a:t>
            </a:r>
            <a:r>
              <a:rPr lang="en-US" sz="2400" b="1" dirty="0" smtClean="0">
                <a:solidFill>
                  <a:srgbClr val="FF0000"/>
                </a:solidFill>
                <a:effectLst/>
                <a:latin typeface="Times New Roman" charset="0"/>
                <a:ea typeface="Times New Roman" charset="0"/>
                <a:cs typeface="Times New Roman" charset="0"/>
              </a:rPr>
              <a:t> (y+1) = f(y+1) +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z  [f(y+1) = f(y) ]</a:t>
            </a:r>
            <a:endParaRPr lang="en-US" sz="2400" dirty="0" smtClean="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b="1" dirty="0" smtClean="0">
                <a:solidFill>
                  <a:srgbClr val="FF0000"/>
                </a:solidFill>
                <a:effectLst/>
                <a:latin typeface="Times New Roman" charset="0"/>
                <a:ea typeface="Times New Roman" charset="0"/>
                <a:cs typeface="Times New Roman" charset="0"/>
              </a:rPr>
              <a:t>	Now, if f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CONSTANT then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y [ f(y)</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and  [ f(y+1) = f(y) ] ]. </a:t>
            </a:r>
            <a:endParaRPr lang="en-US" sz="2400" dirty="0" smtClean="0">
              <a:effectLst/>
              <a:latin typeface="New Century Schlbk" charset="0"/>
              <a:ea typeface="Times New Roman" charset="0"/>
              <a:cs typeface="Times New Roman" charset="0"/>
            </a:endParaRPr>
          </a:p>
          <a:p>
            <a:pPr marL="685800" marR="0">
              <a:spcBef>
                <a:spcPts val="0"/>
              </a:spcBef>
              <a:spcAft>
                <a:spcPts val="0"/>
              </a:spcAft>
              <a:tabLst>
                <a:tab pos="0" algn="l"/>
              </a:tabLst>
            </a:pPr>
            <a:r>
              <a:rPr lang="en-US" sz="2400" b="1" dirty="0" smtClean="0">
                <a:solidFill>
                  <a:srgbClr val="FF0000"/>
                </a:solidFill>
                <a:effectLst/>
                <a:latin typeface="Times New Roman" charset="0"/>
                <a:ea typeface="Times New Roman" charset="0"/>
                <a:cs typeface="Times New Roman" charset="0"/>
              </a:rPr>
              <a:t>Under this circumstance,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z [f(y+1) = f(y) ] is 0 for all y and g</a:t>
            </a:r>
            <a:r>
              <a:rPr lang="en-US" sz="2400" b="1" baseline="-25000" dirty="0" smtClean="0">
                <a:solidFill>
                  <a:srgbClr val="FF0000"/>
                </a:solidFill>
                <a:effectLst/>
                <a:latin typeface="Times New Roman" charset="0"/>
                <a:ea typeface="Times New Roman" charset="0"/>
                <a:cs typeface="Times New Roman" charset="0"/>
              </a:rPr>
              <a:t>f</a:t>
            </a:r>
            <a:r>
              <a:rPr lang="en-US" sz="2400" b="1" dirty="0" smtClean="0">
                <a:solidFill>
                  <a:srgbClr val="FF0000"/>
                </a:solidFill>
                <a:effectLst/>
                <a:latin typeface="Times New Roman" charset="0"/>
                <a:ea typeface="Times New Roman" charset="0"/>
                <a:cs typeface="Times New Roman" charset="0"/>
              </a:rPr>
              <a:t> (y) = f(y) for all y. </a:t>
            </a:r>
            <a:br>
              <a:rPr lang="en-US" sz="2400" b="1" dirty="0" smtClean="0">
                <a:solidFill>
                  <a:srgbClr val="FF0000"/>
                </a:solidFill>
                <a:effectLst/>
                <a:latin typeface="Times New Roman" charset="0"/>
                <a:ea typeface="Times New Roman" charset="0"/>
                <a:cs typeface="Times New Roman" charset="0"/>
              </a:rPr>
            </a:br>
            <a:r>
              <a:rPr lang="en-US" sz="2400" b="1" dirty="0" smtClean="0">
                <a:solidFill>
                  <a:srgbClr val="FF0000"/>
                </a:solidFill>
                <a:effectLst/>
                <a:latin typeface="Times New Roman" charset="0"/>
                <a:ea typeface="Times New Roman" charset="0"/>
                <a:cs typeface="Times New Roman" charset="0"/>
              </a:rPr>
              <a:t>Clearly, then g</a:t>
            </a:r>
            <a:r>
              <a:rPr lang="en-US" sz="2400" b="1" baseline="-25000" dirty="0" smtClean="0">
                <a:solidFill>
                  <a:srgbClr val="FF0000"/>
                </a:solidFill>
                <a:effectLst/>
                <a:latin typeface="Times New Roman" charset="0"/>
                <a:ea typeface="Times New Roman" charset="0"/>
                <a:cs typeface="Times New Roman" charset="0"/>
              </a:rPr>
              <a:t>f</a:t>
            </a:r>
            <a:r>
              <a:rPr lang="en-US" sz="2400" b="1" dirty="0" smtClean="0">
                <a:solidFill>
                  <a:srgbClr val="FF0000"/>
                </a:solidFill>
                <a:effectLst/>
                <a:latin typeface="Times New Roman" charset="0"/>
                <a:ea typeface="Times New Roman" charset="0"/>
                <a:cs typeface="Times New Roman" charset="0"/>
              </a:rPr>
              <a:t>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TOT</a:t>
            </a:r>
            <a:endParaRPr lang="en-US" sz="2400" dirty="0" smtClean="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dirty="0" smtClean="0">
                <a:solidFill>
                  <a:srgbClr val="FF0000"/>
                </a:solidFill>
                <a:effectLst/>
                <a:latin typeface="Times New Roman" charset="0"/>
                <a:ea typeface="Times New Roman" charset="0"/>
                <a:cs typeface="Times New Roman" charset="0"/>
              </a:rPr>
              <a:t>	</a:t>
            </a:r>
            <a:r>
              <a:rPr lang="en-US" sz="2400" b="1" dirty="0" smtClean="0">
                <a:solidFill>
                  <a:srgbClr val="FF0000"/>
                </a:solidFill>
                <a:effectLst/>
                <a:latin typeface="Times New Roman" charset="0"/>
                <a:ea typeface="Times New Roman" charset="0"/>
                <a:cs typeface="Times New Roman" charset="0"/>
              </a:rPr>
              <a:t>If, however, f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CONSTANT then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y [f(y+1)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f(y) ] or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y f(y)</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a:t>
            </a:r>
            <a:endParaRPr lang="en-US" sz="2400" dirty="0" smtClean="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b="1" dirty="0" smtClean="0">
                <a:solidFill>
                  <a:srgbClr val="FF0000"/>
                </a:solidFill>
                <a:effectLst/>
                <a:latin typeface="Times New Roman" charset="0"/>
                <a:ea typeface="Times New Roman" charset="0"/>
                <a:cs typeface="Times New Roman" charset="0"/>
              </a:rPr>
              <a:t>	Choose the least y meeting this condition. </a:t>
            </a:r>
            <a:endParaRPr lang="en-US" sz="2400" dirty="0" smtClean="0">
              <a:effectLst/>
              <a:latin typeface="New Century Schlbk" charset="0"/>
              <a:ea typeface="Times New Roman" charset="0"/>
              <a:cs typeface="Times New Roman" charset="0"/>
            </a:endParaRPr>
          </a:p>
          <a:p>
            <a:pPr marL="685800" marR="0">
              <a:spcBef>
                <a:spcPts val="0"/>
              </a:spcBef>
              <a:spcAft>
                <a:spcPts val="0"/>
              </a:spcAft>
              <a:tabLst>
                <a:tab pos="0" algn="l"/>
              </a:tabLst>
            </a:pPr>
            <a:r>
              <a:rPr lang="en-US" sz="2400" b="1" dirty="0" smtClean="0">
                <a:solidFill>
                  <a:srgbClr val="FF0000"/>
                </a:solidFill>
                <a:effectLst/>
                <a:latin typeface="Times New Roman" charset="0"/>
                <a:ea typeface="Times New Roman" charset="0"/>
                <a:cs typeface="Times New Roman" charset="0"/>
              </a:rPr>
              <a:t>If f(y)</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then g</a:t>
            </a:r>
            <a:r>
              <a:rPr lang="en-US" sz="2400" b="1" baseline="-25000" dirty="0" smtClean="0">
                <a:solidFill>
                  <a:srgbClr val="FF0000"/>
                </a:solidFill>
                <a:effectLst/>
                <a:latin typeface="Times New Roman" charset="0"/>
                <a:ea typeface="Times New Roman" charset="0"/>
                <a:cs typeface="Times New Roman" charset="0"/>
              </a:rPr>
              <a:t>f</a:t>
            </a:r>
            <a:r>
              <a:rPr lang="en-US" sz="2400" b="1" dirty="0" smtClean="0">
                <a:solidFill>
                  <a:srgbClr val="FF0000"/>
                </a:solidFill>
                <a:effectLst/>
                <a:latin typeface="Times New Roman" charset="0"/>
                <a:ea typeface="Times New Roman" charset="0"/>
                <a:cs typeface="Times New Roman" charset="0"/>
              </a:rPr>
              <a:t> (y)</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since f(y) is in g</a:t>
            </a:r>
            <a:r>
              <a:rPr lang="en-US" sz="2400" b="1" baseline="-25000" dirty="0" smtClean="0">
                <a:solidFill>
                  <a:srgbClr val="FF0000"/>
                </a:solidFill>
                <a:effectLst/>
                <a:latin typeface="Times New Roman" charset="0"/>
                <a:ea typeface="Times New Roman" charset="0"/>
                <a:cs typeface="Times New Roman" charset="0"/>
              </a:rPr>
              <a:t>f</a:t>
            </a:r>
            <a:r>
              <a:rPr lang="en-US" sz="2400" b="1" dirty="0" smtClean="0">
                <a:solidFill>
                  <a:srgbClr val="FF0000"/>
                </a:solidFill>
                <a:effectLst/>
                <a:latin typeface="Times New Roman" charset="0"/>
                <a:ea typeface="Times New Roman" charset="0"/>
                <a:cs typeface="Times New Roman" charset="0"/>
              </a:rPr>
              <a:t> (y)’s definition (the 1</a:t>
            </a:r>
            <a:r>
              <a:rPr lang="en-US" sz="2400" b="1" baseline="30000" dirty="0" smtClean="0">
                <a:solidFill>
                  <a:srgbClr val="FF0000"/>
                </a:solidFill>
                <a:effectLst/>
                <a:latin typeface="Times New Roman" charset="0"/>
                <a:ea typeface="Times New Roman" charset="0"/>
                <a:cs typeface="Times New Roman" charset="0"/>
              </a:rPr>
              <a:t>st</a:t>
            </a:r>
            <a:r>
              <a:rPr lang="en-US" sz="2400" b="1" dirty="0" smtClean="0">
                <a:solidFill>
                  <a:srgbClr val="FF0000"/>
                </a:solidFill>
                <a:effectLst/>
                <a:latin typeface="Times New Roman" charset="0"/>
                <a:ea typeface="Times New Roman" charset="0"/>
                <a:cs typeface="Times New Roman" charset="0"/>
              </a:rPr>
              <a:t>  term).</a:t>
            </a:r>
            <a:endParaRPr lang="en-US" sz="2400" dirty="0" smtClean="0">
              <a:effectLst/>
              <a:latin typeface="New Century Schlbk" charset="0"/>
              <a:ea typeface="Times New Roman" charset="0"/>
              <a:cs typeface="Times New Roman" charset="0"/>
            </a:endParaRPr>
          </a:p>
          <a:p>
            <a:pPr marL="685800" marR="0">
              <a:spcBef>
                <a:spcPts val="0"/>
              </a:spcBef>
              <a:spcAft>
                <a:spcPts val="0"/>
              </a:spcAft>
              <a:tabLst>
                <a:tab pos="0" algn="l"/>
              </a:tabLst>
            </a:pPr>
            <a:r>
              <a:rPr lang="en-US" sz="2400" b="1" dirty="0" smtClean="0">
                <a:solidFill>
                  <a:srgbClr val="FF0000"/>
                </a:solidFill>
                <a:effectLst/>
                <a:latin typeface="Times New Roman" charset="0"/>
                <a:ea typeface="Times New Roman" charset="0"/>
                <a:cs typeface="Times New Roman" charset="0"/>
              </a:rPr>
              <a:t>If f(y)</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but  [f(y+1)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f(y)] then g</a:t>
            </a:r>
            <a:r>
              <a:rPr lang="en-US" sz="2400" b="1" baseline="-25000" dirty="0" smtClean="0">
                <a:solidFill>
                  <a:srgbClr val="FF0000"/>
                </a:solidFill>
                <a:effectLst/>
                <a:latin typeface="Times New Roman" charset="0"/>
                <a:ea typeface="Times New Roman" charset="0"/>
                <a:cs typeface="Times New Roman" charset="0"/>
              </a:rPr>
              <a:t>f</a:t>
            </a:r>
            <a:r>
              <a:rPr lang="en-US" sz="2400" b="1" dirty="0" smtClean="0">
                <a:solidFill>
                  <a:srgbClr val="FF0000"/>
                </a:solidFill>
                <a:effectLst/>
                <a:latin typeface="Times New Roman" charset="0"/>
                <a:ea typeface="Times New Roman" charset="0"/>
                <a:cs typeface="Times New Roman" charset="0"/>
              </a:rPr>
              <a:t> (y)</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since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z [ f(y+1) = f(y)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(the 2</a:t>
            </a:r>
            <a:r>
              <a:rPr lang="en-US" sz="2400" b="1" baseline="30000" dirty="0" smtClean="0">
                <a:solidFill>
                  <a:srgbClr val="FF0000"/>
                </a:solidFill>
                <a:effectLst/>
                <a:latin typeface="Times New Roman" charset="0"/>
                <a:ea typeface="Times New Roman" charset="0"/>
                <a:cs typeface="Times New Roman" charset="0"/>
              </a:rPr>
              <a:t>nd</a:t>
            </a:r>
            <a:r>
              <a:rPr lang="en-US" sz="2400" b="1" dirty="0" smtClean="0">
                <a:solidFill>
                  <a:srgbClr val="FF0000"/>
                </a:solidFill>
                <a:effectLst/>
                <a:latin typeface="Times New Roman" charset="0"/>
                <a:ea typeface="Times New Roman" charset="0"/>
                <a:cs typeface="Times New Roman" charset="0"/>
              </a:rPr>
              <a:t>  term).</a:t>
            </a:r>
            <a:endParaRPr lang="en-US" sz="2400" dirty="0" smtClean="0">
              <a:effectLst/>
              <a:latin typeface="New Century Schlbk" charset="0"/>
              <a:ea typeface="Times New Roman" charset="0"/>
              <a:cs typeface="Times New Roman" charset="0"/>
            </a:endParaRPr>
          </a:p>
          <a:p>
            <a:pPr marL="685800" marR="0">
              <a:spcBef>
                <a:spcPts val="0"/>
              </a:spcBef>
              <a:spcAft>
                <a:spcPts val="0"/>
              </a:spcAft>
              <a:tabLst>
                <a:tab pos="0" algn="l"/>
              </a:tabLst>
            </a:pPr>
            <a:r>
              <a:rPr lang="en-US" sz="2400" b="1" dirty="0" smtClean="0">
                <a:solidFill>
                  <a:srgbClr val="FF0000"/>
                </a:solidFill>
                <a:effectLst/>
                <a:latin typeface="Times New Roman" charset="0"/>
                <a:ea typeface="Times New Roman" charset="0"/>
                <a:cs typeface="Times New Roman" charset="0"/>
              </a:rPr>
              <a:t>Clearly, then g</a:t>
            </a:r>
            <a:r>
              <a:rPr lang="en-US" sz="2400" b="1" baseline="-25000" dirty="0" smtClean="0">
                <a:solidFill>
                  <a:srgbClr val="FF0000"/>
                </a:solidFill>
                <a:effectLst/>
                <a:latin typeface="Times New Roman" charset="0"/>
                <a:ea typeface="Times New Roman" charset="0"/>
                <a:cs typeface="Times New Roman" charset="0"/>
              </a:rPr>
              <a:t>f</a:t>
            </a:r>
            <a:r>
              <a:rPr lang="en-US" sz="2400" b="1" dirty="0" smtClean="0">
                <a:solidFill>
                  <a:srgbClr val="FF0000"/>
                </a:solidFill>
                <a:effectLst/>
                <a:latin typeface="Times New Roman" charset="0"/>
                <a:ea typeface="Times New Roman" charset="0"/>
                <a:cs typeface="Times New Roman" charset="0"/>
              </a:rPr>
              <a:t>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TOT</a:t>
            </a:r>
            <a:endParaRPr lang="en-US" sz="2400" dirty="0" smtClean="0">
              <a:effectLst/>
              <a:latin typeface="New Century Schlbk" charset="0"/>
              <a:ea typeface="Times New Roman" charset="0"/>
              <a:cs typeface="Times New Roman" charset="0"/>
            </a:endParaRPr>
          </a:p>
          <a:p>
            <a:pPr marL="228600" marR="0">
              <a:spcBef>
                <a:spcPts val="0"/>
              </a:spcBef>
              <a:spcAft>
                <a:spcPts val="0"/>
              </a:spcAft>
            </a:pPr>
            <a:r>
              <a:rPr lang="en-US" sz="2400" b="1" dirty="0" smtClean="0">
                <a:solidFill>
                  <a:srgbClr val="FF0000"/>
                </a:solidFill>
                <a:effectLst/>
                <a:latin typeface="Times New Roman" charset="0"/>
                <a:ea typeface="Times New Roman" charset="0"/>
                <a:cs typeface="Times New Roman" charset="0"/>
              </a:rPr>
              <a:t>Combining these, f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CONSTANT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g</a:t>
            </a:r>
            <a:r>
              <a:rPr lang="en-US" sz="2400" b="1" baseline="-25000" dirty="0" smtClean="0">
                <a:solidFill>
                  <a:srgbClr val="FF0000"/>
                </a:solidFill>
                <a:effectLst/>
                <a:latin typeface="Times New Roman" charset="0"/>
                <a:ea typeface="Times New Roman" charset="0"/>
                <a:cs typeface="Times New Roman" charset="0"/>
              </a:rPr>
              <a:t>f</a:t>
            </a:r>
            <a:r>
              <a:rPr lang="en-US" sz="2400" b="1" dirty="0" smtClean="0">
                <a:solidFill>
                  <a:srgbClr val="FF0000"/>
                </a:solidFill>
                <a:effectLst/>
                <a:latin typeface="Times New Roman" charset="0"/>
                <a:ea typeface="Times New Roman" charset="0"/>
                <a:cs typeface="Times New Roman" charset="0"/>
              </a:rPr>
              <a:t>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TOT and thus CONSTANT ≤</a:t>
            </a:r>
            <a:r>
              <a:rPr lang="en-US" sz="2400" b="1" baseline="-25000" dirty="0" smtClean="0">
                <a:solidFill>
                  <a:srgbClr val="FF0000"/>
                </a:solidFill>
                <a:effectLst/>
                <a:latin typeface="Times New Roman" charset="0"/>
                <a:ea typeface="Times New Roman" charset="0"/>
                <a:cs typeface="Times New Roman" charset="0"/>
              </a:rPr>
              <a:t>m</a:t>
            </a:r>
            <a:r>
              <a:rPr lang="en-US" sz="2400" b="1" dirty="0" smtClean="0">
                <a:solidFill>
                  <a:srgbClr val="FF0000"/>
                </a:solidFill>
                <a:effectLst/>
                <a:latin typeface="Times New Roman" charset="0"/>
                <a:ea typeface="Times New Roman" charset="0"/>
                <a:cs typeface="Times New Roman" charset="0"/>
              </a:rPr>
              <a:t> TOT</a:t>
            </a:r>
            <a:endParaRPr lang="en-US" sz="24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1751898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1925" y="480447"/>
            <a:ext cx="11298265" cy="5262979"/>
          </a:xfrm>
          <a:prstGeom prst="rect">
            <a:avLst/>
          </a:prstGeom>
        </p:spPr>
        <p:txBody>
          <a:bodyPr wrap="square">
            <a:spAutoFit/>
          </a:bodyPr>
          <a:lstStyle/>
          <a:p>
            <a:pPr marL="228600" marR="0">
              <a:spcBef>
                <a:spcPts val="0"/>
              </a:spcBef>
              <a:spcAft>
                <a:spcPts val="0"/>
              </a:spcAft>
            </a:pPr>
            <a:r>
              <a:rPr lang="en-US" sz="2800" b="1" dirty="0" smtClean="0">
                <a:solidFill>
                  <a:srgbClr val="FF0000"/>
                </a:solidFill>
                <a:effectLst/>
                <a:latin typeface="Times New Roman" charset="0"/>
                <a:ea typeface="Times New Roman" charset="0"/>
                <a:cs typeface="Times New Roman" charset="0"/>
              </a:rPr>
              <a:t>TOT  ≤</a:t>
            </a:r>
            <a:r>
              <a:rPr lang="en-US" sz="2800" b="1" baseline="-25000" dirty="0" smtClean="0">
                <a:solidFill>
                  <a:srgbClr val="FF0000"/>
                </a:solidFill>
                <a:effectLst/>
                <a:latin typeface="Times New Roman" charset="0"/>
                <a:ea typeface="Times New Roman" charset="0"/>
                <a:cs typeface="Times New Roman" charset="0"/>
              </a:rPr>
              <a:t>m</a:t>
            </a:r>
            <a:r>
              <a:rPr lang="en-US" sz="2800" b="1" dirty="0" smtClean="0">
                <a:solidFill>
                  <a:srgbClr val="FF0000"/>
                </a:solidFill>
                <a:effectLst/>
                <a:latin typeface="Times New Roman" charset="0"/>
                <a:ea typeface="Times New Roman" charset="0"/>
                <a:cs typeface="Times New Roman" charset="0"/>
              </a:rPr>
              <a:t> CONSTANT </a:t>
            </a:r>
            <a:endParaRPr lang="en-US" sz="2800" dirty="0" smtClean="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800" b="1" dirty="0" smtClean="0">
                <a:solidFill>
                  <a:srgbClr val="FF0000"/>
                </a:solidFill>
                <a:effectLst/>
                <a:latin typeface="Times New Roman" charset="0"/>
                <a:ea typeface="Times New Roman" charset="0"/>
                <a:cs typeface="Times New Roman" charset="0"/>
              </a:rPr>
              <a:t>Let f be an arbitrary effective procedure.</a:t>
            </a:r>
            <a:endParaRPr lang="en-US" sz="2800" dirty="0" smtClean="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800" b="1" dirty="0" smtClean="0">
                <a:solidFill>
                  <a:srgbClr val="FF0000"/>
                </a:solidFill>
                <a:effectLst/>
                <a:latin typeface="Times New Roman" charset="0"/>
                <a:ea typeface="Times New Roman" charset="0"/>
                <a:cs typeface="Times New Roman" charset="0"/>
              </a:rPr>
              <a:t>	Define g</a:t>
            </a:r>
            <a:r>
              <a:rPr lang="en-US" sz="2800" b="1" baseline="-25000" dirty="0" smtClean="0">
                <a:solidFill>
                  <a:srgbClr val="FF0000"/>
                </a:solidFill>
                <a:effectLst/>
                <a:latin typeface="Times New Roman" charset="0"/>
                <a:ea typeface="Times New Roman" charset="0"/>
                <a:cs typeface="Times New Roman" charset="0"/>
              </a:rPr>
              <a:t>f</a:t>
            </a:r>
            <a:r>
              <a:rPr lang="en-US" sz="2800" b="1" dirty="0" smtClean="0">
                <a:solidFill>
                  <a:srgbClr val="FF0000"/>
                </a:solidFill>
                <a:effectLst/>
                <a:latin typeface="Times New Roman" charset="0"/>
                <a:ea typeface="Times New Roman" charset="0"/>
                <a:cs typeface="Times New Roman" charset="0"/>
              </a:rPr>
              <a:t> by</a:t>
            </a:r>
            <a:r>
              <a:rPr lang="en-US" sz="2800" dirty="0">
                <a:latin typeface="New Century Schlbk" charset="0"/>
                <a:ea typeface="Times New Roman" charset="0"/>
                <a:cs typeface="Times New Roman" charset="0"/>
              </a:rPr>
              <a:t> </a:t>
            </a:r>
            <a:r>
              <a:rPr lang="en-US" sz="2800" b="1" dirty="0" smtClean="0">
                <a:solidFill>
                  <a:srgbClr val="FF0000"/>
                </a:solidFill>
                <a:effectLst/>
                <a:latin typeface="Times New Roman" charset="0"/>
                <a:ea typeface="Times New Roman" charset="0"/>
                <a:cs typeface="Times New Roman" charset="0"/>
              </a:rPr>
              <a:t>g</a:t>
            </a:r>
            <a:r>
              <a:rPr lang="en-US" sz="2800" b="1" baseline="-25000" dirty="0" smtClean="0">
                <a:solidFill>
                  <a:srgbClr val="FF0000"/>
                </a:solidFill>
                <a:effectLst/>
                <a:latin typeface="Times New Roman" charset="0"/>
                <a:ea typeface="Times New Roman" charset="0"/>
                <a:cs typeface="Times New Roman" charset="0"/>
              </a:rPr>
              <a:t>f</a:t>
            </a:r>
            <a:r>
              <a:rPr lang="en-US" sz="2800" b="1" dirty="0" smtClean="0">
                <a:solidFill>
                  <a:srgbClr val="FF0000"/>
                </a:solidFill>
                <a:effectLst/>
                <a:latin typeface="Times New Roman" charset="0"/>
                <a:ea typeface="Times New Roman" charset="0"/>
                <a:cs typeface="Times New Roman" charset="0"/>
              </a:rPr>
              <a:t> (y) = f(y) – f(y)</a:t>
            </a:r>
            <a:endParaRPr lang="en-US" sz="2800" dirty="0" smtClean="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800" b="1" dirty="0" smtClean="0">
                <a:solidFill>
                  <a:srgbClr val="FF0000"/>
                </a:solidFill>
                <a:effectLst/>
                <a:latin typeface="Times New Roman" charset="0"/>
                <a:ea typeface="Times New Roman" charset="0"/>
                <a:cs typeface="Times New Roman" charset="0"/>
              </a:rPr>
              <a:t>Now, if f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 TOT then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y [ f(y)</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 ] and thus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y g</a:t>
            </a:r>
            <a:r>
              <a:rPr lang="en-US" sz="2800" b="1" baseline="-25000" dirty="0" smtClean="0">
                <a:solidFill>
                  <a:srgbClr val="FF0000"/>
                </a:solidFill>
                <a:effectLst/>
                <a:latin typeface="Times New Roman" charset="0"/>
                <a:ea typeface="Times New Roman" charset="0"/>
                <a:cs typeface="Times New Roman" charset="0"/>
              </a:rPr>
              <a:t>f</a:t>
            </a:r>
            <a:r>
              <a:rPr lang="en-US" sz="2800" b="1" dirty="0" smtClean="0">
                <a:solidFill>
                  <a:srgbClr val="FF0000"/>
                </a:solidFill>
                <a:effectLst/>
                <a:latin typeface="Times New Roman" charset="0"/>
                <a:ea typeface="Times New Roman" charset="0"/>
                <a:cs typeface="Times New Roman" charset="0"/>
              </a:rPr>
              <a:t> (y) = 0 . </a:t>
            </a:r>
          </a:p>
          <a:p>
            <a:pPr marL="228600" marR="0">
              <a:spcBef>
                <a:spcPts val="0"/>
              </a:spcBef>
              <a:spcAft>
                <a:spcPts val="0"/>
              </a:spcAft>
              <a:tabLst>
                <a:tab pos="0" algn="l"/>
              </a:tabLst>
            </a:pPr>
            <a:r>
              <a:rPr lang="en-US" sz="2800" b="1" dirty="0" smtClean="0">
                <a:solidFill>
                  <a:srgbClr val="FF0000"/>
                </a:solidFill>
                <a:effectLst/>
                <a:latin typeface="Times New Roman" charset="0"/>
                <a:ea typeface="Times New Roman" charset="0"/>
                <a:cs typeface="Times New Roman" charset="0"/>
              </a:rPr>
              <a:t>Clearly, then g</a:t>
            </a:r>
            <a:r>
              <a:rPr lang="en-US" sz="2800" b="1" baseline="-25000" dirty="0" smtClean="0">
                <a:solidFill>
                  <a:srgbClr val="FF0000"/>
                </a:solidFill>
                <a:effectLst/>
                <a:latin typeface="Times New Roman" charset="0"/>
                <a:ea typeface="Times New Roman" charset="0"/>
                <a:cs typeface="Times New Roman" charset="0"/>
              </a:rPr>
              <a:t>f</a:t>
            </a:r>
            <a:r>
              <a:rPr lang="en-US" sz="2800" b="1" dirty="0" smtClean="0">
                <a:solidFill>
                  <a:srgbClr val="FF0000"/>
                </a:solidFill>
                <a:effectLst/>
                <a:latin typeface="Times New Roman" charset="0"/>
                <a:ea typeface="Times New Roman" charset="0"/>
                <a:cs typeface="Times New Roman" charset="0"/>
              </a:rPr>
              <a:t>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 CONSTANT</a:t>
            </a:r>
            <a:endParaRPr lang="en-US" sz="2800" dirty="0" smtClean="0">
              <a:effectLst/>
              <a:latin typeface="New Century Schlbk" charset="0"/>
              <a:ea typeface="Times New Roman" charset="0"/>
              <a:cs typeface="Times New Roman" charset="0"/>
            </a:endParaRPr>
          </a:p>
          <a:p>
            <a:pPr marL="228600" marR="0">
              <a:spcBef>
                <a:spcPts val="0"/>
              </a:spcBef>
              <a:spcAft>
                <a:spcPts val="0"/>
              </a:spcAft>
              <a:tabLst>
                <a:tab pos="0" algn="l"/>
              </a:tabLst>
            </a:pPr>
            <a:endParaRPr lang="en-US" sz="2800" b="1" dirty="0" smtClean="0">
              <a:solidFill>
                <a:srgbClr val="FF0000"/>
              </a:solidFill>
              <a:effectLst/>
              <a:latin typeface="Times New Roman" charset="0"/>
              <a:ea typeface="Times New Roman" charset="0"/>
              <a:cs typeface="Times New Roman" charset="0"/>
            </a:endParaRPr>
          </a:p>
          <a:p>
            <a:pPr marL="228600" marR="0">
              <a:spcBef>
                <a:spcPts val="0"/>
              </a:spcBef>
              <a:spcAft>
                <a:spcPts val="0"/>
              </a:spcAft>
              <a:tabLst>
                <a:tab pos="0" algn="l"/>
              </a:tabLst>
            </a:pPr>
            <a:r>
              <a:rPr lang="en-US" sz="2800" b="1" dirty="0" smtClean="0">
                <a:solidFill>
                  <a:srgbClr val="FF0000"/>
                </a:solidFill>
                <a:effectLst/>
                <a:latin typeface="Times New Roman" charset="0"/>
                <a:ea typeface="Times New Roman" charset="0"/>
                <a:cs typeface="Times New Roman" charset="0"/>
              </a:rPr>
              <a:t>If, however, f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 TOT then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y [f(y)</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 ] and thus,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y [g</a:t>
            </a:r>
            <a:r>
              <a:rPr lang="en-US" sz="2800" b="1" baseline="-25000" dirty="0" smtClean="0">
                <a:solidFill>
                  <a:srgbClr val="FF0000"/>
                </a:solidFill>
                <a:effectLst/>
                <a:latin typeface="Times New Roman" charset="0"/>
                <a:ea typeface="Times New Roman" charset="0"/>
                <a:cs typeface="Times New Roman" charset="0"/>
              </a:rPr>
              <a:t>f</a:t>
            </a:r>
            <a:r>
              <a:rPr lang="en-US" sz="2800" b="1" dirty="0" smtClean="0">
                <a:solidFill>
                  <a:srgbClr val="FF0000"/>
                </a:solidFill>
                <a:effectLst/>
                <a:latin typeface="Times New Roman" charset="0"/>
                <a:ea typeface="Times New Roman" charset="0"/>
                <a:cs typeface="Times New Roman" charset="0"/>
              </a:rPr>
              <a:t> (y)</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 Clearly, then g</a:t>
            </a:r>
            <a:r>
              <a:rPr lang="en-US" sz="2800" b="1" baseline="-25000" dirty="0" smtClean="0">
                <a:solidFill>
                  <a:srgbClr val="FF0000"/>
                </a:solidFill>
                <a:effectLst/>
                <a:latin typeface="Times New Roman" charset="0"/>
                <a:ea typeface="Times New Roman" charset="0"/>
                <a:cs typeface="Times New Roman" charset="0"/>
              </a:rPr>
              <a:t>f</a:t>
            </a:r>
            <a:r>
              <a:rPr lang="en-US" sz="2800" b="1" dirty="0" smtClean="0">
                <a:solidFill>
                  <a:srgbClr val="FF0000"/>
                </a:solidFill>
                <a:effectLst/>
                <a:latin typeface="Times New Roman" charset="0"/>
                <a:ea typeface="Times New Roman" charset="0"/>
                <a:cs typeface="Times New Roman" charset="0"/>
              </a:rPr>
              <a:t>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 CONSTANT</a:t>
            </a:r>
            <a:endParaRPr lang="en-US" sz="2800" dirty="0" smtClean="0">
              <a:effectLst/>
              <a:latin typeface="New Century Schlbk" charset="0"/>
              <a:ea typeface="Times New Roman" charset="0"/>
              <a:cs typeface="Times New Roman" charset="0"/>
            </a:endParaRPr>
          </a:p>
          <a:p>
            <a:pPr marL="228600" marR="0">
              <a:spcBef>
                <a:spcPts val="0"/>
              </a:spcBef>
              <a:spcAft>
                <a:spcPts val="0"/>
              </a:spcAft>
            </a:pPr>
            <a:r>
              <a:rPr lang="en-US" sz="2800" b="1" dirty="0" smtClean="0">
                <a:solidFill>
                  <a:srgbClr val="FF0000"/>
                </a:solidFill>
                <a:effectLst/>
                <a:latin typeface="Times New Roman" charset="0"/>
                <a:ea typeface="Times New Roman" charset="0"/>
                <a:cs typeface="Times New Roman" charset="0"/>
              </a:rPr>
              <a:t>Combining these, f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 TOT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  g</a:t>
            </a:r>
            <a:r>
              <a:rPr lang="en-US" sz="2800" b="1" baseline="-25000" dirty="0" smtClean="0">
                <a:solidFill>
                  <a:srgbClr val="FF0000"/>
                </a:solidFill>
                <a:effectLst/>
                <a:latin typeface="Times New Roman" charset="0"/>
                <a:ea typeface="Times New Roman" charset="0"/>
                <a:cs typeface="Times New Roman" charset="0"/>
              </a:rPr>
              <a:t>f</a:t>
            </a:r>
            <a:r>
              <a:rPr lang="en-US" sz="2800" b="1" dirty="0" smtClean="0">
                <a:solidFill>
                  <a:srgbClr val="FF0000"/>
                </a:solidFill>
                <a:effectLst/>
                <a:latin typeface="Times New Roman" charset="0"/>
                <a:ea typeface="Times New Roman" charset="0"/>
                <a:cs typeface="Times New Roman" charset="0"/>
              </a:rPr>
              <a:t>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 CONSTANT and thus </a:t>
            </a:r>
            <a:br>
              <a:rPr lang="en-US" sz="2800" b="1" dirty="0" smtClean="0">
                <a:solidFill>
                  <a:srgbClr val="FF0000"/>
                </a:solidFill>
                <a:effectLst/>
                <a:latin typeface="Times New Roman" charset="0"/>
                <a:ea typeface="Times New Roman" charset="0"/>
                <a:cs typeface="Times New Roman" charset="0"/>
              </a:rPr>
            </a:br>
            <a:r>
              <a:rPr lang="en-US" sz="2800" b="1" dirty="0" smtClean="0">
                <a:solidFill>
                  <a:srgbClr val="FF0000"/>
                </a:solidFill>
                <a:effectLst/>
                <a:latin typeface="Times New Roman" charset="0"/>
                <a:ea typeface="Times New Roman" charset="0"/>
                <a:cs typeface="Times New Roman" charset="0"/>
              </a:rPr>
              <a:t>TOT  ≤</a:t>
            </a:r>
            <a:r>
              <a:rPr lang="en-US" sz="2800" b="1" baseline="-25000" dirty="0" smtClean="0">
                <a:solidFill>
                  <a:srgbClr val="FF0000"/>
                </a:solidFill>
                <a:effectLst/>
                <a:latin typeface="Times New Roman" charset="0"/>
                <a:ea typeface="Times New Roman" charset="0"/>
                <a:cs typeface="Times New Roman" charset="0"/>
              </a:rPr>
              <a:t>m</a:t>
            </a:r>
            <a:r>
              <a:rPr lang="en-US" sz="2800" b="1" dirty="0" smtClean="0">
                <a:solidFill>
                  <a:srgbClr val="FF0000"/>
                </a:solidFill>
                <a:effectLst/>
                <a:latin typeface="Times New Roman" charset="0"/>
                <a:ea typeface="Times New Roman" charset="0"/>
                <a:cs typeface="Times New Roman" charset="0"/>
              </a:rPr>
              <a:t> CONSTANT</a:t>
            </a:r>
            <a:endParaRPr lang="en-US" sz="2800" dirty="0" smtClean="0">
              <a:effectLst/>
              <a:latin typeface="New Century Schlbk" charset="0"/>
              <a:ea typeface="Times New Roman" charset="0"/>
              <a:cs typeface="Times New Roman" charset="0"/>
            </a:endParaRPr>
          </a:p>
          <a:p>
            <a:pPr marL="228600" marR="0">
              <a:spcBef>
                <a:spcPts val="0"/>
              </a:spcBef>
              <a:spcAft>
                <a:spcPts val="0"/>
              </a:spcAft>
            </a:pPr>
            <a:r>
              <a:rPr lang="en-US" sz="2800" dirty="0" smtClean="0">
                <a:solidFill>
                  <a:srgbClr val="FF0000"/>
                </a:solidFill>
                <a:effectLst/>
                <a:latin typeface="Times New Roman" charset="0"/>
                <a:ea typeface="Times New Roman" charset="0"/>
                <a:cs typeface="Times New Roman" charset="0"/>
              </a:rPr>
              <a:t> </a:t>
            </a:r>
            <a:endParaRPr lang="en-US" sz="2800" dirty="0" smtClean="0">
              <a:effectLst/>
              <a:latin typeface="New Century Schlbk" charset="0"/>
              <a:ea typeface="Times New Roman" charset="0"/>
              <a:cs typeface="Times New Roman" charset="0"/>
            </a:endParaRPr>
          </a:p>
          <a:p>
            <a:pPr marL="228600" marR="0">
              <a:spcBef>
                <a:spcPts val="0"/>
              </a:spcBef>
              <a:spcAft>
                <a:spcPts val="0"/>
              </a:spcAft>
            </a:pPr>
            <a:r>
              <a:rPr lang="en-US" sz="2800" b="1" dirty="0" smtClean="0">
                <a:solidFill>
                  <a:srgbClr val="FF0000"/>
                </a:solidFill>
                <a:effectLst/>
                <a:latin typeface="Times New Roman" charset="0"/>
                <a:ea typeface="Times New Roman" charset="0"/>
                <a:cs typeface="Times New Roman" charset="0"/>
              </a:rPr>
              <a:t>Hence, CONSTANT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baseline="-25000" dirty="0" smtClean="0">
                <a:solidFill>
                  <a:srgbClr val="FF0000"/>
                </a:solidFill>
                <a:effectLst/>
                <a:latin typeface="Times New Roman" charset="0"/>
                <a:ea typeface="Times New Roman" charset="0"/>
                <a:cs typeface="Times New Roman" charset="0"/>
              </a:rPr>
              <a:t>m</a:t>
            </a:r>
            <a:r>
              <a:rPr lang="en-US" sz="2800" b="1" dirty="0" smtClean="0">
                <a:solidFill>
                  <a:srgbClr val="FF0000"/>
                </a:solidFill>
                <a:effectLst/>
                <a:latin typeface="Times New Roman" charset="0"/>
                <a:ea typeface="Times New Roman" charset="0"/>
                <a:cs typeface="Times New Roman" charset="0"/>
              </a:rPr>
              <a:t> TOT.  Q.E.D.</a:t>
            </a:r>
            <a:endParaRPr lang="en-US" sz="28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149148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3471" y="247973"/>
            <a:ext cx="11592732" cy="5447645"/>
          </a:xfrm>
          <a:prstGeom prst="rect">
            <a:avLst/>
          </a:prstGeom>
        </p:spPr>
        <p:txBody>
          <a:bodyPr wrap="square">
            <a:spAutoFit/>
          </a:bodyPr>
          <a:lstStyle/>
          <a:p>
            <a:pPr marL="228600" marR="0" indent="-457200">
              <a:spcBef>
                <a:spcPts val="0"/>
              </a:spcBef>
              <a:spcAft>
                <a:spcPts val="0"/>
              </a:spcAft>
              <a:tabLst>
                <a:tab pos="0" algn="l"/>
              </a:tabLst>
            </a:pPr>
            <a:r>
              <a:rPr lang="en-US" sz="2000" b="1" dirty="0" smtClean="0">
                <a:effectLst/>
                <a:latin typeface="Times New Roman" charset="0"/>
                <a:ea typeface="Times New Roman" charset="0"/>
                <a:cs typeface="Times New Roman" charset="0"/>
              </a:rPr>
              <a:t>10.</a:t>
            </a:r>
            <a:r>
              <a:rPr lang="en-US" sz="2000" dirty="0" smtClean="0">
                <a:effectLst/>
                <a:latin typeface="Times New Roman" charset="0"/>
                <a:ea typeface="Times New Roman" charset="0"/>
                <a:cs typeface="Times New Roman" charset="0"/>
              </a:rPr>
              <a:t>	Why does Rice’s Theorem have nothing to say about each of the following? Explain by showing some condition of Rice’s Theorem that is not met by the stated property. </a:t>
            </a:r>
            <a:endParaRPr lang="en-US" sz="2000" dirty="0" smtClean="0">
              <a:effectLst/>
              <a:latin typeface="New Century Schlbk" charset="0"/>
              <a:ea typeface="Times New Roman" charset="0"/>
              <a:cs typeface="Times New Roman" charset="0"/>
            </a:endParaRPr>
          </a:p>
          <a:p>
            <a:pPr marL="228600" marR="0" indent="-457200">
              <a:spcBef>
                <a:spcPts val="0"/>
              </a:spcBef>
              <a:spcAft>
                <a:spcPts val="0"/>
              </a:spcAft>
              <a:tabLst>
                <a:tab pos="0" algn="l"/>
              </a:tabLst>
            </a:pPr>
            <a:r>
              <a:rPr lang="en-US" sz="2000" b="1" i="1" dirty="0" smtClean="0">
                <a:effectLst/>
                <a:latin typeface="Times New Roman" charset="0"/>
                <a:ea typeface="Times New Roman" charset="0"/>
                <a:cs typeface="Times New Roman" charset="0"/>
              </a:rPr>
              <a:t>		a.</a:t>
            </a:r>
            <a:r>
              <a:rPr lang="en-US" sz="2000" dirty="0" smtClean="0">
                <a:effectLst/>
                <a:latin typeface="Times New Roman" charset="0"/>
                <a:ea typeface="Times New Roman" charset="0"/>
                <a:cs typeface="Times New Roman" charset="0"/>
              </a:rPr>
              <a:t>) </a:t>
            </a:r>
            <a:r>
              <a:rPr lang="en-US" sz="2000" b="1" dirty="0" smtClean="0">
                <a:effectLst/>
                <a:latin typeface="Times New Roman" charset="0"/>
                <a:ea typeface="Times New Roman" charset="0"/>
                <a:cs typeface="Times New Roman" charset="0"/>
              </a:rPr>
              <a:t>AT-LEAST-LINEAR = { f | </a:t>
            </a:r>
            <a:r>
              <a:rPr lang="en-US" sz="2000" b="1" dirty="0" smtClean="0">
                <a:effectLst/>
                <a:latin typeface="Times New Roman" charset="0"/>
                <a:ea typeface="Times New Roman" charset="0"/>
                <a:cs typeface="Times New Roman" charset="0"/>
                <a:sym typeface="Symbol" charset="2"/>
              </a:rPr>
              <a:t></a:t>
            </a:r>
            <a:r>
              <a:rPr lang="en-US" sz="2000" b="1" dirty="0" smtClean="0">
                <a:effectLst/>
                <a:latin typeface="Times New Roman" charset="0"/>
                <a:ea typeface="Times New Roman" charset="0"/>
                <a:cs typeface="Times New Roman" charset="0"/>
              </a:rPr>
              <a:t>y </a:t>
            </a:r>
            <a:r>
              <a:rPr lang="en-US" sz="2000" b="1" dirty="0" smtClean="0">
                <a:effectLst/>
                <a:latin typeface="Times New Roman" charset="0"/>
                <a:ea typeface="Times New Roman" charset="0"/>
                <a:cs typeface="Times New Roman" charset="0"/>
                <a:sym typeface="Symbol" charset="2"/>
              </a:rPr>
              <a:t></a:t>
            </a:r>
            <a:r>
              <a:rPr lang="en-US" sz="2000" b="1" baseline="-25000" dirty="0" smtClean="0">
                <a:effectLst/>
                <a:latin typeface="Times New Roman" charset="0"/>
                <a:ea typeface="Times New Roman" charset="0"/>
                <a:cs typeface="Times New Roman" charset="0"/>
              </a:rPr>
              <a:t>f</a:t>
            </a:r>
            <a:r>
              <a:rPr lang="en-US" sz="2000" b="1" dirty="0" smtClean="0">
                <a:effectLst/>
                <a:latin typeface="Times New Roman" charset="0"/>
                <a:ea typeface="Times New Roman" charset="0"/>
                <a:cs typeface="Times New Roman" charset="0"/>
              </a:rPr>
              <a:t>(y) converges in no fewer than y steps }</a:t>
            </a:r>
            <a:r>
              <a:rPr lang="en-US" sz="2000" dirty="0" smtClean="0">
                <a:effectLst/>
                <a:latin typeface="Times New Roman" charset="0"/>
                <a:ea typeface="Times New Roman" charset="0"/>
                <a:cs typeface="Times New Roman" charset="0"/>
              </a:rPr>
              <a:t>.</a:t>
            </a:r>
            <a:endParaRPr lang="en-US" sz="2000" dirty="0" smtClean="0">
              <a:effectLst/>
              <a:latin typeface="New Century Schlbk" charset="0"/>
              <a:ea typeface="Times New Roman" charset="0"/>
              <a:cs typeface="Times New Roman" charset="0"/>
            </a:endParaRPr>
          </a:p>
          <a:p>
            <a:pPr marL="457200" marR="0">
              <a:spcBef>
                <a:spcPts val="0"/>
              </a:spcBef>
              <a:spcAft>
                <a:spcPts val="0"/>
              </a:spcAft>
            </a:pPr>
            <a:r>
              <a:rPr lang="en-US" sz="2000" b="1" dirty="0" smtClean="0">
                <a:solidFill>
                  <a:srgbClr val="FF0000"/>
                </a:solidFill>
                <a:effectLst/>
                <a:latin typeface="Times New Roman" charset="0"/>
                <a:ea typeface="Times New Roman" charset="0"/>
                <a:cs typeface="Times New Roman" charset="0"/>
              </a:rPr>
              <a:t> </a:t>
            </a:r>
            <a:endParaRPr lang="en-US" sz="2000" dirty="0" smtClean="0">
              <a:effectLst/>
              <a:latin typeface="New Century Schlbk" charset="0"/>
              <a:ea typeface="Times New Roman" charset="0"/>
              <a:cs typeface="Times New Roman" charset="0"/>
            </a:endParaRPr>
          </a:p>
          <a:p>
            <a:pPr marL="457200" marR="0">
              <a:spcBef>
                <a:spcPts val="0"/>
              </a:spcBef>
              <a:spcAft>
                <a:spcPts val="0"/>
              </a:spcAft>
            </a:pPr>
            <a:r>
              <a:rPr lang="en-US" sz="2000" b="1" dirty="0" smtClean="0">
                <a:solidFill>
                  <a:srgbClr val="FF0000"/>
                </a:solidFill>
                <a:effectLst/>
                <a:latin typeface="Times New Roman" charset="0"/>
                <a:ea typeface="Times New Roman" charset="0"/>
                <a:cs typeface="Times New Roman" charset="0"/>
              </a:rPr>
              <a:t>We can deny the 2</a:t>
            </a:r>
            <a:r>
              <a:rPr lang="en-US" sz="2000" b="1" baseline="30000" dirty="0" smtClean="0">
                <a:solidFill>
                  <a:srgbClr val="FF0000"/>
                </a:solidFill>
                <a:effectLst/>
                <a:latin typeface="Times New Roman" charset="0"/>
                <a:ea typeface="Times New Roman" charset="0"/>
                <a:cs typeface="Times New Roman" charset="0"/>
              </a:rPr>
              <a:t>nd</a:t>
            </a:r>
            <a:r>
              <a:rPr lang="en-US" sz="2000" b="1" dirty="0" smtClean="0">
                <a:solidFill>
                  <a:srgbClr val="FF0000"/>
                </a:solidFill>
                <a:effectLst/>
                <a:latin typeface="Times New Roman" charset="0"/>
                <a:ea typeface="Times New Roman" charset="0"/>
                <a:cs typeface="Times New Roman" charset="0"/>
              </a:rPr>
              <a:t> condition of Rice’s Theorem since</a:t>
            </a:r>
            <a:endParaRPr lang="en-US" sz="2000" dirty="0" smtClean="0">
              <a:effectLst/>
              <a:latin typeface="New Century Schlbk" charset="0"/>
              <a:ea typeface="Times New Roman" charset="0"/>
              <a:cs typeface="Times New Roman" charset="0"/>
            </a:endParaRPr>
          </a:p>
          <a:p>
            <a:pPr marL="685800" marR="0">
              <a:spcBef>
                <a:spcPts val="0"/>
              </a:spcBef>
              <a:spcAft>
                <a:spcPts val="0"/>
              </a:spcAft>
            </a:pPr>
            <a:r>
              <a:rPr lang="en-US" sz="2000" b="1" dirty="0" smtClean="0">
                <a:solidFill>
                  <a:srgbClr val="FF0000"/>
                </a:solidFill>
                <a:effectLst/>
                <a:latin typeface="Times New Roman" charset="0"/>
                <a:ea typeface="Times New Roman" charset="0"/>
                <a:cs typeface="Times New Roman" charset="0"/>
              </a:rPr>
              <a:t>Z, where Z(x) = 0, implemented by the TM R converges in one step no matter what x is and hence is not in AT-LEAST-LINEAR</a:t>
            </a:r>
            <a:endParaRPr lang="en-US" sz="2000" dirty="0" smtClean="0">
              <a:effectLst/>
              <a:latin typeface="New Century Schlbk" charset="0"/>
              <a:ea typeface="Times New Roman" charset="0"/>
              <a:cs typeface="Times New Roman" charset="0"/>
            </a:endParaRPr>
          </a:p>
          <a:p>
            <a:pPr marL="685800" marR="0">
              <a:spcBef>
                <a:spcPts val="0"/>
              </a:spcBef>
              <a:spcAft>
                <a:spcPts val="0"/>
              </a:spcAft>
            </a:pPr>
            <a:r>
              <a:rPr lang="en-US" sz="2000" b="1" dirty="0" smtClean="0">
                <a:solidFill>
                  <a:srgbClr val="FF0000"/>
                </a:solidFill>
                <a:effectLst/>
                <a:latin typeface="Times New Roman" charset="0"/>
                <a:ea typeface="Times New Roman" charset="0"/>
                <a:cs typeface="Times New Roman" charset="0"/>
              </a:rPr>
              <a:t>Z’, defined by TM </a:t>
            </a:r>
            <a:r>
              <a:rPr lang="en-US" b="1" i="1" dirty="0" smtClean="0">
                <a:solidFill>
                  <a:srgbClr val="FF0000"/>
                </a:solidFill>
                <a:effectLst/>
                <a:latin typeface="Apple Chancery" charset="0"/>
                <a:ea typeface="Times New Roman" charset="0"/>
                <a:cs typeface="Times New Roman" charset="0"/>
              </a:rPr>
              <a:t>L</a:t>
            </a:r>
            <a:r>
              <a:rPr lang="en-US" sz="2800" b="1" i="1" dirty="0" smtClean="0">
                <a:solidFill>
                  <a:srgbClr val="FF0000"/>
                </a:solidFill>
                <a:effectLst/>
                <a:latin typeface="French Script MT" charset="0"/>
                <a:ea typeface="Times New Roman" charset="0"/>
                <a:cs typeface="Times New Roman" charset="0"/>
              </a:rPr>
              <a:t> </a:t>
            </a:r>
            <a:r>
              <a:rPr lang="en-US" b="1" i="1" dirty="0" smtClean="0">
                <a:solidFill>
                  <a:srgbClr val="FF0000"/>
                </a:solidFill>
                <a:effectLst/>
                <a:latin typeface="Apple Chancery" charset="0"/>
                <a:ea typeface="Times New Roman" charset="0"/>
                <a:cs typeface="Times New Roman" charset="0"/>
              </a:rPr>
              <a:t>R </a:t>
            </a:r>
            <a:r>
              <a:rPr lang="en-US" sz="2000" b="1" dirty="0" smtClean="0">
                <a:solidFill>
                  <a:srgbClr val="FF0000"/>
                </a:solidFill>
                <a:effectLst/>
                <a:latin typeface="Times New Roman" charset="0"/>
                <a:ea typeface="Times New Roman" charset="0"/>
                <a:cs typeface="Times New Roman" charset="0"/>
              </a:rPr>
              <a:t>R, is in AT-LEAST-LINEAR since it takes over 2*|input| steps.</a:t>
            </a:r>
            <a:endParaRPr lang="en-US" sz="2000" dirty="0" smtClean="0">
              <a:effectLst/>
              <a:latin typeface="New Century Schlbk" charset="0"/>
              <a:ea typeface="Times New Roman" charset="0"/>
              <a:cs typeface="Times New Roman" charset="0"/>
            </a:endParaRPr>
          </a:p>
          <a:p>
            <a:pPr marL="685800" marR="0">
              <a:spcBef>
                <a:spcPts val="0"/>
              </a:spcBef>
              <a:spcAft>
                <a:spcPts val="0"/>
              </a:spcAft>
            </a:pPr>
            <a:r>
              <a:rPr lang="en-US" sz="2000" b="1" dirty="0" smtClean="0">
                <a:solidFill>
                  <a:srgbClr val="FF0000"/>
                </a:solidFill>
                <a:effectLst/>
                <a:latin typeface="Times New Roman" charset="0"/>
                <a:ea typeface="Times New Roman" charset="0"/>
                <a:cs typeface="Times New Roman" charset="0"/>
              </a:rPr>
              <a:t> </a:t>
            </a:r>
            <a:endParaRPr lang="en-US" sz="2000" dirty="0" smtClean="0">
              <a:effectLst/>
              <a:latin typeface="New Century Schlbk" charset="0"/>
              <a:ea typeface="Times New Roman" charset="0"/>
              <a:cs typeface="Times New Roman" charset="0"/>
            </a:endParaRPr>
          </a:p>
          <a:p>
            <a:pPr marL="685800" marR="0">
              <a:spcBef>
                <a:spcPts val="0"/>
              </a:spcBef>
              <a:spcAft>
                <a:spcPts val="0"/>
              </a:spcAft>
            </a:pPr>
            <a:r>
              <a:rPr lang="en-US" sz="2000" b="1" dirty="0" smtClean="0">
                <a:solidFill>
                  <a:srgbClr val="FF0000"/>
                </a:solidFill>
                <a:effectLst/>
                <a:latin typeface="Times New Roman" charset="0"/>
                <a:ea typeface="Times New Roman" charset="0"/>
                <a:cs typeface="Times New Roman" charset="0"/>
              </a:rPr>
              <a:t>However,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x [ Z(x) = Z’(x) ], so they have the same I/O behavior and yet one is in and the other is out of AT-LEAST-LINEAR, denying the 2</a:t>
            </a:r>
            <a:r>
              <a:rPr lang="en-US" sz="2000" b="1" baseline="30000" dirty="0" smtClean="0">
                <a:solidFill>
                  <a:srgbClr val="FF0000"/>
                </a:solidFill>
                <a:effectLst/>
                <a:latin typeface="Times New Roman" charset="0"/>
                <a:ea typeface="Times New Roman" charset="0"/>
                <a:cs typeface="Times New Roman" charset="0"/>
              </a:rPr>
              <a:t>nd</a:t>
            </a:r>
            <a:r>
              <a:rPr lang="en-US" sz="2000" b="1" dirty="0" smtClean="0">
                <a:solidFill>
                  <a:srgbClr val="FF0000"/>
                </a:solidFill>
                <a:effectLst/>
                <a:latin typeface="Times New Roman" charset="0"/>
                <a:ea typeface="Times New Roman" charset="0"/>
                <a:cs typeface="Times New Roman" charset="0"/>
              </a:rPr>
              <a:t> condition of Rice’s Theorem</a:t>
            </a:r>
            <a:endParaRPr lang="en-US" sz="2000" dirty="0" smtClean="0">
              <a:effectLst/>
              <a:latin typeface="New Century Schlbk" charset="0"/>
              <a:ea typeface="Times New Roman" charset="0"/>
              <a:cs typeface="Times New Roman" charset="0"/>
            </a:endParaRPr>
          </a:p>
          <a:p>
            <a:pPr marL="228600" marR="0" indent="-457200">
              <a:spcBef>
                <a:spcPts val="0"/>
              </a:spcBef>
              <a:spcAft>
                <a:spcPts val="0"/>
              </a:spcAft>
              <a:tabLst>
                <a:tab pos="0" algn="l"/>
              </a:tabLst>
            </a:pPr>
            <a:r>
              <a:rPr lang="en-US" sz="2000" dirty="0" smtClean="0">
                <a:effectLst/>
                <a:latin typeface="Times New Roman" charset="0"/>
                <a:ea typeface="Times New Roman" charset="0"/>
                <a:cs typeface="Times New Roman" charset="0"/>
              </a:rPr>
              <a:t> </a:t>
            </a:r>
            <a:endParaRPr lang="en-US" sz="2000" dirty="0" smtClean="0">
              <a:effectLst/>
              <a:latin typeface="New Century Schlbk" charset="0"/>
              <a:ea typeface="Times New Roman" charset="0"/>
              <a:cs typeface="Times New Roman" charset="0"/>
            </a:endParaRPr>
          </a:p>
          <a:p>
            <a:pPr marL="228600" marR="0" indent="-457200">
              <a:spcBef>
                <a:spcPts val="0"/>
              </a:spcBef>
              <a:spcAft>
                <a:spcPts val="0"/>
              </a:spcAft>
              <a:tabLst>
                <a:tab pos="0" algn="l"/>
              </a:tabLst>
            </a:pPr>
            <a:r>
              <a:rPr lang="en-US" sz="2000" b="1" i="1" dirty="0" smtClean="0">
                <a:effectLst/>
                <a:latin typeface="Times New Roman" charset="0"/>
                <a:ea typeface="Times New Roman" charset="0"/>
                <a:cs typeface="Times New Roman" charset="0"/>
              </a:rPr>
              <a:t>		b.</a:t>
            </a:r>
            <a:r>
              <a:rPr lang="en-US" sz="2000" dirty="0" smtClean="0">
                <a:effectLst/>
                <a:latin typeface="Times New Roman" charset="0"/>
                <a:ea typeface="Times New Roman" charset="0"/>
                <a:cs typeface="Times New Roman" charset="0"/>
              </a:rPr>
              <a:t>) </a:t>
            </a:r>
            <a:r>
              <a:rPr lang="en-US" sz="2000" b="1" dirty="0" smtClean="0">
                <a:effectLst/>
                <a:latin typeface="Times New Roman" charset="0"/>
                <a:ea typeface="Times New Roman" charset="0"/>
                <a:cs typeface="Times New Roman" charset="0"/>
              </a:rPr>
              <a:t>HAS-IMPOSTER = { f | </a:t>
            </a:r>
            <a:r>
              <a:rPr lang="en-US" sz="2000" b="1" dirty="0" smtClean="0">
                <a:effectLst/>
                <a:latin typeface="Times New Roman" charset="0"/>
                <a:ea typeface="Times New Roman" charset="0"/>
                <a:cs typeface="Times New Roman" charset="0"/>
                <a:sym typeface="Symbol" charset="2"/>
              </a:rPr>
              <a:t></a:t>
            </a:r>
            <a:r>
              <a:rPr lang="en-US" sz="2000" b="1" dirty="0" smtClean="0">
                <a:effectLst/>
                <a:latin typeface="Times New Roman" charset="0"/>
                <a:ea typeface="Times New Roman" charset="0"/>
                <a:cs typeface="Times New Roman" charset="0"/>
              </a:rPr>
              <a:t> g [ </a:t>
            </a:r>
            <a:r>
              <a:rPr lang="en-US" sz="2000" b="1" dirty="0" err="1" smtClean="0">
                <a:effectLst/>
                <a:latin typeface="Times New Roman" charset="0"/>
                <a:ea typeface="Times New Roman" charset="0"/>
                <a:cs typeface="Times New Roman" charset="0"/>
              </a:rPr>
              <a:t>g≠f</a:t>
            </a:r>
            <a:r>
              <a:rPr lang="en-US" sz="2000" b="1" dirty="0" smtClean="0">
                <a:effectLst/>
                <a:latin typeface="Times New Roman" charset="0"/>
                <a:ea typeface="Times New Roman" charset="0"/>
                <a:cs typeface="Times New Roman" charset="0"/>
              </a:rPr>
              <a:t>  </a:t>
            </a:r>
            <a:r>
              <a:rPr lang="en-US" sz="2000" dirty="0" smtClean="0">
                <a:effectLst/>
                <a:latin typeface="Times New Roman" charset="0"/>
                <a:ea typeface="Times New Roman" charset="0"/>
                <a:cs typeface="Times New Roman" charset="0"/>
              </a:rPr>
              <a:t>and</a:t>
            </a:r>
            <a:r>
              <a:rPr lang="en-US" sz="2000" b="1" dirty="0" smtClean="0">
                <a:effectLst/>
                <a:latin typeface="Times New Roman" charset="0"/>
                <a:ea typeface="Times New Roman" charset="0"/>
                <a:cs typeface="Times New Roman" charset="0"/>
              </a:rPr>
              <a:t> </a:t>
            </a:r>
            <a:r>
              <a:rPr lang="en-US" sz="2000" b="1" dirty="0" smtClean="0">
                <a:effectLst/>
                <a:latin typeface="Times New Roman" charset="0"/>
                <a:ea typeface="Times New Roman" charset="0"/>
                <a:cs typeface="Times New Roman" charset="0"/>
                <a:sym typeface="Symbol" charset="2"/>
              </a:rPr>
              <a:t></a:t>
            </a:r>
            <a:r>
              <a:rPr lang="en-US" sz="2000" b="1" dirty="0" smtClean="0">
                <a:effectLst/>
                <a:latin typeface="Times New Roman" charset="0"/>
                <a:ea typeface="Times New Roman" charset="0"/>
                <a:cs typeface="Times New Roman" charset="0"/>
              </a:rPr>
              <a:t>y [ </a:t>
            </a:r>
            <a:r>
              <a:rPr lang="en-US" sz="2000" b="1" dirty="0" smtClean="0">
                <a:effectLst/>
                <a:latin typeface="Times New Roman" charset="0"/>
                <a:ea typeface="Times New Roman" charset="0"/>
                <a:cs typeface="Times New Roman" charset="0"/>
                <a:sym typeface="Symbol" charset="2"/>
              </a:rPr>
              <a:t></a:t>
            </a:r>
            <a:r>
              <a:rPr lang="en-US" sz="2000" b="1" baseline="-25000" dirty="0" smtClean="0">
                <a:effectLst/>
                <a:latin typeface="Times New Roman" charset="0"/>
                <a:ea typeface="Times New Roman" charset="0"/>
                <a:cs typeface="Times New Roman" charset="0"/>
              </a:rPr>
              <a:t>g</a:t>
            </a:r>
            <a:r>
              <a:rPr lang="en-US" sz="2000" b="1" dirty="0" smtClean="0">
                <a:effectLst/>
                <a:latin typeface="Times New Roman" charset="0"/>
                <a:ea typeface="Times New Roman" charset="0"/>
                <a:cs typeface="Times New Roman" charset="0"/>
              </a:rPr>
              <a:t>(y) = </a:t>
            </a:r>
            <a:r>
              <a:rPr lang="en-US" sz="2000" b="1" dirty="0" smtClean="0">
                <a:effectLst/>
                <a:latin typeface="Times New Roman" charset="0"/>
                <a:ea typeface="Times New Roman" charset="0"/>
                <a:cs typeface="Times New Roman" charset="0"/>
                <a:sym typeface="Symbol" charset="2"/>
              </a:rPr>
              <a:t></a:t>
            </a:r>
            <a:r>
              <a:rPr lang="en-US" sz="2000" b="1" baseline="-25000" dirty="0" smtClean="0">
                <a:effectLst/>
                <a:latin typeface="Times New Roman" charset="0"/>
                <a:ea typeface="Times New Roman" charset="0"/>
                <a:cs typeface="Times New Roman" charset="0"/>
              </a:rPr>
              <a:t>f</a:t>
            </a:r>
            <a:r>
              <a:rPr lang="en-US" sz="2000" b="1" dirty="0" smtClean="0">
                <a:effectLst/>
                <a:latin typeface="Times New Roman" charset="0"/>
                <a:ea typeface="Times New Roman" charset="0"/>
                <a:cs typeface="Times New Roman" charset="0"/>
              </a:rPr>
              <a:t>(y) ] ] }</a:t>
            </a:r>
            <a:r>
              <a:rPr lang="en-US" sz="2000" dirty="0" smtClean="0">
                <a:effectLst/>
                <a:latin typeface="Times New Roman" charset="0"/>
                <a:ea typeface="Times New Roman" charset="0"/>
                <a:cs typeface="Times New Roman" charset="0"/>
              </a:rPr>
              <a:t>.</a:t>
            </a:r>
            <a:endParaRPr lang="en-US" sz="2000" dirty="0" smtClean="0">
              <a:effectLst/>
              <a:latin typeface="New Century Schlbk" charset="0"/>
              <a:ea typeface="Times New Roman" charset="0"/>
              <a:cs typeface="Times New Roman" charset="0"/>
            </a:endParaRPr>
          </a:p>
          <a:p>
            <a:pPr marL="228600" marR="0" indent="-457200">
              <a:spcBef>
                <a:spcPts val="0"/>
              </a:spcBef>
              <a:spcAft>
                <a:spcPts val="0"/>
              </a:spcAft>
              <a:tabLst>
                <a:tab pos="0" algn="l"/>
              </a:tabLst>
            </a:pPr>
            <a:r>
              <a:rPr lang="en-US" sz="2000" dirty="0" smtClean="0">
                <a:effectLst/>
                <a:latin typeface="Times New Roman" charset="0"/>
                <a:ea typeface="Times New Roman" charset="0"/>
                <a:cs typeface="Times New Roman" charset="0"/>
              </a:rPr>
              <a:t> </a:t>
            </a:r>
            <a:endParaRPr lang="en-US" sz="2000" dirty="0" smtClean="0">
              <a:effectLst/>
              <a:latin typeface="New Century Schlbk" charset="0"/>
              <a:ea typeface="Times New Roman" charset="0"/>
              <a:cs typeface="Times New Roman" charset="0"/>
            </a:endParaRPr>
          </a:p>
          <a:p>
            <a:pPr marL="457200" marR="0">
              <a:spcBef>
                <a:spcPts val="0"/>
              </a:spcBef>
              <a:spcAft>
                <a:spcPts val="0"/>
              </a:spcAft>
            </a:pPr>
            <a:r>
              <a:rPr lang="en-US" sz="2000" b="1" dirty="0" smtClean="0">
                <a:solidFill>
                  <a:srgbClr val="FF0000"/>
                </a:solidFill>
                <a:effectLst/>
                <a:latin typeface="Times New Roman" charset="0"/>
                <a:ea typeface="Times New Roman" charset="0"/>
                <a:cs typeface="Times New Roman" charset="0"/>
              </a:rPr>
              <a:t>We can deny the 1</a:t>
            </a:r>
            <a:r>
              <a:rPr lang="en-US" sz="2000" b="1" baseline="30000" dirty="0" smtClean="0">
                <a:solidFill>
                  <a:srgbClr val="FF0000"/>
                </a:solidFill>
                <a:effectLst/>
                <a:latin typeface="Times New Roman" charset="0"/>
                <a:ea typeface="Times New Roman" charset="0"/>
                <a:cs typeface="Times New Roman" charset="0"/>
              </a:rPr>
              <a:t>st</a:t>
            </a:r>
            <a:r>
              <a:rPr lang="en-US" sz="2000" b="1" dirty="0" smtClean="0">
                <a:solidFill>
                  <a:srgbClr val="FF0000"/>
                </a:solidFill>
                <a:effectLst/>
                <a:latin typeface="Times New Roman" charset="0"/>
                <a:ea typeface="Times New Roman" charset="0"/>
                <a:cs typeface="Times New Roman" charset="0"/>
              </a:rPr>
              <a:t> condition of Rice’s Theorem since all functions have an imposter. To see this, consider, for any function f, the equivalent but distinct function g(x) = f(x) + 0. Thus, HAS-IMPOSTER is trivial since it is equal to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the set of all indices.</a:t>
            </a:r>
            <a:endParaRPr lang="en-US" sz="20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15651254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0" y="2495876"/>
            <a:ext cx="12192000" cy="1866248"/>
          </a:xfrm>
          <a:prstGeom prst="rect">
            <a:avLst/>
          </a:prstGeom>
        </p:spPr>
      </p:pic>
    </p:spTree>
    <p:extLst>
      <p:ext uri="{BB962C8B-B14F-4D97-AF65-F5344CB8AC3E}">
        <p14:creationId xmlns:p14="http://schemas.microsoft.com/office/powerpoint/2010/main" val="70358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Title 1"/>
          <p:cNvSpPr>
            <a:spLocks noGrp="1"/>
          </p:cNvSpPr>
          <p:nvPr>
            <p:ph type="title"/>
          </p:nvPr>
        </p:nvSpPr>
        <p:spPr/>
        <p:txBody>
          <a:bodyPr/>
          <a:lstStyle/>
          <a:p>
            <a:r>
              <a:rPr lang="en-US">
                <a:latin typeface="Arial" charset="0"/>
                <a:ea typeface="MS PGothic" charset="0"/>
              </a:rPr>
              <a:t>Final Exam Topics 2</a:t>
            </a:r>
          </a:p>
        </p:txBody>
      </p:sp>
      <p:sp>
        <p:nvSpPr>
          <p:cNvPr id="284675" name="Content Placeholder 2"/>
          <p:cNvSpPr>
            <a:spLocks noGrp="1"/>
          </p:cNvSpPr>
          <p:nvPr>
            <p:ph idx="1"/>
          </p:nvPr>
        </p:nvSpPr>
        <p:spPr/>
        <p:txBody>
          <a:bodyPr/>
          <a:lstStyle/>
          <a:p>
            <a:r>
              <a:rPr lang="en-US" sz="1600" dirty="0">
                <a:latin typeface="Arial" charset="0"/>
                <a:ea typeface="MS PGothic" charset="0"/>
              </a:rPr>
              <a:t>Context free languages</a:t>
            </a:r>
          </a:p>
          <a:p>
            <a:pPr lvl="1"/>
            <a:r>
              <a:rPr lang="en-US" sz="1400" dirty="0">
                <a:latin typeface="Arial" charset="0"/>
                <a:ea typeface="MS PGothic" charset="0"/>
              </a:rPr>
              <a:t>Writing a simple CFG</a:t>
            </a:r>
          </a:p>
          <a:p>
            <a:pPr lvl="1"/>
            <a:r>
              <a:rPr lang="en-US" sz="1400" dirty="0">
                <a:latin typeface="Arial" charset="0"/>
                <a:ea typeface="MS PGothic" charset="0"/>
              </a:rPr>
              <a:t>Decision Problems</a:t>
            </a:r>
          </a:p>
          <a:p>
            <a:pPr lvl="2"/>
            <a:r>
              <a:rPr lang="en-US" sz="1400" dirty="0">
                <a:latin typeface="Arial" charset="0"/>
                <a:ea typeface="MS PGothic" charset="0"/>
              </a:rPr>
              <a:t>Membership</a:t>
            </a:r>
          </a:p>
          <a:p>
            <a:pPr lvl="2"/>
            <a:r>
              <a:rPr lang="en-US" sz="1400" dirty="0">
                <a:latin typeface="Arial" charset="0"/>
                <a:ea typeface="MS PGothic" charset="0"/>
              </a:rPr>
              <a:t>Emptiness</a:t>
            </a:r>
          </a:p>
          <a:p>
            <a:pPr lvl="2"/>
            <a:r>
              <a:rPr lang="en-US" sz="1400" dirty="0">
                <a:latin typeface="Arial" charset="0"/>
                <a:ea typeface="MS PGothic" charset="0"/>
              </a:rPr>
              <a:t>Finiteness</a:t>
            </a:r>
          </a:p>
          <a:p>
            <a:pPr lvl="2"/>
            <a:r>
              <a:rPr lang="en-US" sz="1400" dirty="0" err="1">
                <a:latin typeface="Arial" charset="0"/>
                <a:ea typeface="MS PGothic" charset="0"/>
              </a:rPr>
              <a:t>Σ</a:t>
            </a:r>
            <a:r>
              <a:rPr lang="en-US" sz="1400" dirty="0">
                <a:latin typeface="Arial" charset="0"/>
                <a:ea typeface="MS PGothic" charset="0"/>
              </a:rPr>
              <a:t>* (undecidable)</a:t>
            </a:r>
          </a:p>
          <a:p>
            <a:pPr lvl="2"/>
            <a:r>
              <a:rPr lang="en-US" sz="1400" dirty="0">
                <a:latin typeface="Arial" charset="0"/>
                <a:ea typeface="MS PGothic" charset="0"/>
              </a:rPr>
              <a:t>Equality (undecidable)</a:t>
            </a:r>
          </a:p>
          <a:p>
            <a:pPr lvl="2"/>
            <a:r>
              <a:rPr lang="en-US" sz="1400" dirty="0">
                <a:latin typeface="Arial" charset="0"/>
                <a:ea typeface="MS PGothic" charset="0"/>
              </a:rPr>
              <a:t>Containment (undecidable)</a:t>
            </a:r>
          </a:p>
          <a:p>
            <a:pPr lvl="1"/>
            <a:r>
              <a:rPr lang="en-US" sz="1400" dirty="0">
                <a:latin typeface="Arial" charset="0"/>
                <a:ea typeface="MS PGothic" charset="0"/>
              </a:rPr>
              <a:t>Closure</a:t>
            </a:r>
          </a:p>
          <a:p>
            <a:pPr lvl="2"/>
            <a:r>
              <a:rPr lang="en-US" sz="1400" dirty="0">
                <a:latin typeface="Arial" charset="0"/>
                <a:ea typeface="MS PGothic" charset="0"/>
              </a:rPr>
              <a:t>Union/Concatenation/Star</a:t>
            </a:r>
          </a:p>
          <a:p>
            <a:pPr lvl="2"/>
            <a:r>
              <a:rPr lang="en-US" sz="1400" dirty="0">
                <a:latin typeface="Arial" charset="0"/>
                <a:ea typeface="MS PGothic" charset="0"/>
              </a:rPr>
              <a:t>Intersection with Regular</a:t>
            </a:r>
          </a:p>
          <a:p>
            <a:pPr lvl="2"/>
            <a:r>
              <a:rPr lang="en-US" sz="1400" dirty="0">
                <a:latin typeface="Arial" charset="0"/>
                <a:ea typeface="MS PGothic" charset="0"/>
              </a:rPr>
              <a:t>Substitution/Quotient with Regular, Prefix, Infix, Suffix</a:t>
            </a:r>
          </a:p>
          <a:p>
            <a:pPr lvl="1"/>
            <a:r>
              <a:rPr lang="en-US" sz="1400" dirty="0">
                <a:latin typeface="Arial" charset="0"/>
                <a:ea typeface="MS PGothic" charset="0"/>
              </a:rPr>
              <a:t>Non-closure</a:t>
            </a:r>
          </a:p>
          <a:p>
            <a:pPr lvl="2"/>
            <a:r>
              <a:rPr lang="en-US" sz="1400" dirty="0">
                <a:latin typeface="Arial" charset="0"/>
                <a:ea typeface="MS PGothic" charset="0"/>
              </a:rPr>
              <a:t>intersection, complement, quotient, Max/Min</a:t>
            </a:r>
          </a:p>
          <a:p>
            <a:pPr lvl="1"/>
            <a:r>
              <a:rPr lang="en-US" sz="1400" dirty="0">
                <a:latin typeface="Arial" charset="0"/>
                <a:ea typeface="MS PGothic" charset="0"/>
              </a:rPr>
              <a:t>Pumping Lemma for CFLs</a:t>
            </a:r>
          </a:p>
        </p:txBody>
      </p:sp>
      <p:sp>
        <p:nvSpPr>
          <p:cNvPr id="28467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9A1A91E-A3D4-164B-B4B9-D0688AD9DECA}" type="datetime1">
              <a:rPr lang="en-US" smtClean="0"/>
              <a:t>11/29/17</a:t>
            </a:fld>
            <a:endParaRPr lang="en-US"/>
          </a:p>
        </p:txBody>
      </p:sp>
      <p:sp>
        <p:nvSpPr>
          <p:cNvPr id="284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COT 4210 © UCF</a:t>
            </a:r>
          </a:p>
        </p:txBody>
      </p:sp>
      <p:sp>
        <p:nvSpPr>
          <p:cNvPr id="284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3F7942D-35E7-FE48-88FF-5E4F8394EB33}" type="slidenum">
              <a:rPr lang="en-US"/>
              <a:pPr/>
              <a:t>2</a:t>
            </a:fld>
            <a:endParaRPr lang="en-US"/>
          </a:p>
        </p:txBody>
      </p:sp>
    </p:spTree>
    <p:extLst>
      <p:ext uri="{BB962C8B-B14F-4D97-AF65-F5344CB8AC3E}">
        <p14:creationId xmlns:p14="http://schemas.microsoft.com/office/powerpoint/2010/main" val="21258823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965" y="449451"/>
            <a:ext cx="11639227" cy="6001643"/>
          </a:xfrm>
          <a:prstGeom prst="rect">
            <a:avLst/>
          </a:prstGeom>
        </p:spPr>
        <p:txBody>
          <a:bodyPr wrap="square">
            <a:spAutoFit/>
          </a:bodyPr>
          <a:lstStyle/>
          <a:p>
            <a:pPr marL="228600" marR="0" indent="-457200">
              <a:spcBef>
                <a:spcPts val="1200"/>
              </a:spcBef>
              <a:spcAft>
                <a:spcPts val="0"/>
              </a:spcAft>
              <a:tabLst>
                <a:tab pos="0" algn="l"/>
              </a:tabLst>
            </a:pPr>
            <a:r>
              <a:rPr lang="en-US" sz="2400" b="1" dirty="0" smtClean="0">
                <a:effectLst/>
                <a:latin typeface="Times New Roman" charset="0"/>
                <a:ea typeface="Times New Roman" charset="0"/>
                <a:cs typeface="Times New Roman" charset="0"/>
              </a:rPr>
              <a:t>14.</a:t>
            </a:r>
            <a:r>
              <a:rPr lang="en-US" sz="2400" dirty="0">
                <a:latin typeface="Times New Roman" charset="0"/>
                <a:ea typeface="Times New Roman" charset="0"/>
                <a:cs typeface="Times New Roman" charset="0"/>
              </a:rPr>
              <a:t> </a:t>
            </a:r>
            <a:r>
              <a:rPr lang="en-US" sz="2400" dirty="0" smtClean="0">
                <a:effectLst/>
                <a:latin typeface="Times New Roman" charset="0"/>
                <a:ea typeface="Times New Roman" charset="0"/>
                <a:cs typeface="Times New Roman" charset="0"/>
              </a:rPr>
              <a:t>Use the Pumping Lemma for CFLs to show:</a:t>
            </a:r>
            <a:endParaRPr lang="en-US" sz="2400" dirty="0" smtClean="0">
              <a:effectLst/>
              <a:latin typeface="New Century Schlbk" charset="0"/>
              <a:ea typeface="Times New Roman" charset="0"/>
              <a:cs typeface="Times New Roman" charset="0"/>
            </a:endParaRPr>
          </a:p>
          <a:p>
            <a:pPr marL="228600" marR="0">
              <a:spcBef>
                <a:spcPts val="0"/>
              </a:spcBef>
              <a:spcAft>
                <a:spcPts val="0"/>
              </a:spcAft>
            </a:pPr>
            <a:r>
              <a:rPr lang="en-US" sz="2400" b="1" dirty="0" smtClean="0">
                <a:effectLst/>
                <a:latin typeface="Times New Roman" charset="0"/>
                <a:ea typeface="Times New Roman" charset="0"/>
                <a:cs typeface="Times New Roman" charset="0"/>
              </a:rPr>
              <a:t>   { </a:t>
            </a:r>
            <a:r>
              <a:rPr lang="en-US" sz="2400" b="1" dirty="0" err="1" smtClean="0">
                <a:effectLst/>
                <a:latin typeface="Times New Roman" charset="0"/>
                <a:ea typeface="Times New Roman" charset="0"/>
                <a:cs typeface="Times New Roman" charset="0"/>
              </a:rPr>
              <a:t>ww</a:t>
            </a:r>
            <a:r>
              <a:rPr lang="en-US" sz="2400" b="1" dirty="0" smtClean="0">
                <a:effectLst/>
                <a:latin typeface="Times New Roman" charset="0"/>
                <a:ea typeface="Times New Roman" charset="0"/>
                <a:cs typeface="Times New Roman" charset="0"/>
              </a:rPr>
              <a:t> | w is over {</a:t>
            </a:r>
            <a:r>
              <a:rPr lang="en-US" sz="2400" b="1" dirty="0" err="1" smtClean="0">
                <a:effectLst/>
                <a:latin typeface="Times New Roman" charset="0"/>
                <a:ea typeface="Times New Roman" charset="0"/>
                <a:cs typeface="Times New Roman" charset="0"/>
              </a:rPr>
              <a:t>a,b</a:t>
            </a:r>
            <a:r>
              <a:rPr lang="en-US" sz="2400" b="1" dirty="0" smtClean="0">
                <a:effectLst/>
                <a:latin typeface="Times New Roman" charset="0"/>
                <a:ea typeface="Times New Roman" charset="0"/>
                <a:cs typeface="Times New Roman" charset="0"/>
              </a:rPr>
              <a:t>} }</a:t>
            </a:r>
            <a:r>
              <a:rPr lang="en-US" sz="2400" dirty="0" smtClean="0">
                <a:effectLst/>
                <a:latin typeface="Times New Roman" charset="0"/>
                <a:ea typeface="Times New Roman" charset="0"/>
                <a:cs typeface="Times New Roman" charset="0"/>
              </a:rPr>
              <a:t> is not Context Free</a:t>
            </a:r>
            <a:endParaRPr lang="en-US" sz="2400" dirty="0" smtClean="0">
              <a:effectLst/>
              <a:latin typeface="New Century Schlbk" charset="0"/>
              <a:ea typeface="Times New Roman" charset="0"/>
              <a:cs typeface="Times New Roman" charset="0"/>
            </a:endParaRPr>
          </a:p>
          <a:p>
            <a:pPr marL="228600" marR="0">
              <a:spcBef>
                <a:spcPts val="0"/>
              </a:spcBef>
              <a:spcAft>
                <a:spcPts val="0"/>
              </a:spcAft>
            </a:pPr>
            <a:r>
              <a:rPr lang="en-US" sz="2400" dirty="0" smtClean="0">
                <a:effectLst/>
                <a:latin typeface="Times New Roman" charset="0"/>
                <a:ea typeface="Times New Roman" charset="0"/>
                <a:cs typeface="Times New Roman" charset="0"/>
              </a:rPr>
              <a:t> </a:t>
            </a:r>
            <a:endParaRPr lang="en-US" sz="2400" dirty="0" smtClean="0">
              <a:effectLst/>
              <a:latin typeface="New Century Schlbk" charset="0"/>
              <a:ea typeface="Times New Roman" charset="0"/>
              <a:cs typeface="Times New Roman" charset="0"/>
            </a:endParaRPr>
          </a:p>
          <a:p>
            <a:pPr marL="228600" marR="0" indent="-4445">
              <a:spcBef>
                <a:spcPts val="0"/>
              </a:spcBef>
              <a:spcAft>
                <a:spcPts val="0"/>
              </a:spcAft>
            </a:pPr>
            <a:r>
              <a:rPr lang="en-US" sz="2400" b="1" dirty="0" smtClean="0">
                <a:solidFill>
                  <a:srgbClr val="FF0000"/>
                </a:solidFill>
                <a:effectLst/>
                <a:latin typeface="Times New Roman" charset="0"/>
                <a:ea typeface="Times New Roman" charset="0"/>
                <a:cs typeface="Times New Roman" charset="0"/>
              </a:rPr>
              <a:t>Assume the language L = { </a:t>
            </a:r>
            <a:r>
              <a:rPr lang="en-US" sz="2400" b="1" dirty="0" err="1" smtClean="0">
                <a:solidFill>
                  <a:srgbClr val="FF0000"/>
                </a:solidFill>
                <a:effectLst/>
                <a:latin typeface="Times New Roman" charset="0"/>
                <a:ea typeface="Times New Roman" charset="0"/>
                <a:cs typeface="Times New Roman" charset="0"/>
              </a:rPr>
              <a:t>ww</a:t>
            </a:r>
            <a:r>
              <a:rPr lang="en-US" sz="2400" b="1" dirty="0" smtClean="0">
                <a:solidFill>
                  <a:srgbClr val="FF0000"/>
                </a:solidFill>
                <a:effectLst/>
                <a:latin typeface="Times New Roman" charset="0"/>
                <a:ea typeface="Times New Roman" charset="0"/>
                <a:cs typeface="Times New Roman" charset="0"/>
              </a:rPr>
              <a:t> | w is over {</a:t>
            </a:r>
            <a:r>
              <a:rPr lang="en-US" sz="2400" b="1" dirty="0" err="1" smtClean="0">
                <a:solidFill>
                  <a:srgbClr val="FF0000"/>
                </a:solidFill>
                <a:effectLst/>
                <a:latin typeface="Times New Roman" charset="0"/>
                <a:ea typeface="Times New Roman" charset="0"/>
                <a:cs typeface="Times New Roman" charset="0"/>
              </a:rPr>
              <a:t>a,b</a:t>
            </a:r>
            <a:r>
              <a:rPr lang="en-US" sz="2400" b="1" dirty="0" smtClean="0">
                <a:solidFill>
                  <a:srgbClr val="FF0000"/>
                </a:solidFill>
                <a:effectLst/>
                <a:latin typeface="Times New Roman" charset="0"/>
                <a:ea typeface="Times New Roman" charset="0"/>
                <a:cs typeface="Times New Roman" charset="0"/>
              </a:rPr>
              <a:t>} } is Context Free. Let N&gt;0 be the value associated with L by the Pumping Lemma for Context Free languages.</a:t>
            </a:r>
            <a:endParaRPr lang="en-US" sz="2400" dirty="0" smtClean="0">
              <a:effectLst/>
              <a:latin typeface="New Century Schlbk" charset="0"/>
              <a:ea typeface="Times New Roman" charset="0"/>
              <a:cs typeface="Times New Roman" charset="0"/>
            </a:endParaRPr>
          </a:p>
          <a:p>
            <a:pPr marL="228600" marR="0" indent="-4445">
              <a:spcBef>
                <a:spcPts val="0"/>
              </a:spcBef>
              <a:spcAft>
                <a:spcPts val="0"/>
              </a:spcAft>
            </a:pPr>
            <a:r>
              <a:rPr lang="en-US" sz="2400" b="1" dirty="0" err="1" smtClean="0">
                <a:solidFill>
                  <a:srgbClr val="FF0000"/>
                </a:solidFill>
                <a:effectLst/>
                <a:latin typeface="Times New Roman" charset="0"/>
                <a:ea typeface="Times New Roman" charset="0"/>
                <a:cs typeface="Times New Roman" charset="0"/>
              </a:rPr>
              <a:t>a</a:t>
            </a:r>
            <a:r>
              <a:rPr lang="en-US" sz="2400" b="1" baseline="30000" dirty="0" err="1" smtClean="0">
                <a:solidFill>
                  <a:srgbClr val="FF0000"/>
                </a:solidFill>
                <a:effectLst/>
                <a:latin typeface="Times New Roman" charset="0"/>
                <a:ea typeface="Times New Roman" charset="0"/>
                <a:cs typeface="Times New Roman" charset="0"/>
              </a:rPr>
              <a:t>N</a:t>
            </a:r>
            <a:r>
              <a:rPr lang="en-US" sz="2400" b="1" dirty="0" err="1" smtClean="0">
                <a:solidFill>
                  <a:srgbClr val="FF0000"/>
                </a:solidFill>
                <a:effectLst/>
                <a:latin typeface="Times New Roman" charset="0"/>
                <a:ea typeface="Times New Roman" charset="0"/>
                <a:cs typeface="Times New Roman" charset="0"/>
              </a:rPr>
              <a:t>b</a:t>
            </a:r>
            <a:r>
              <a:rPr lang="en-US" sz="2400" b="1" baseline="30000" dirty="0" err="1" smtClean="0">
                <a:solidFill>
                  <a:srgbClr val="FF0000"/>
                </a:solidFill>
                <a:effectLst/>
                <a:latin typeface="Times New Roman" charset="0"/>
                <a:ea typeface="Times New Roman" charset="0"/>
                <a:cs typeface="Times New Roman" charset="0"/>
              </a:rPr>
              <a:t>N</a:t>
            </a:r>
            <a:r>
              <a:rPr lang="en-US" sz="2400" b="1" dirty="0" err="1" smtClean="0">
                <a:solidFill>
                  <a:srgbClr val="FF0000"/>
                </a:solidFill>
                <a:effectLst/>
                <a:latin typeface="Times New Roman" charset="0"/>
                <a:ea typeface="Times New Roman" charset="0"/>
                <a:cs typeface="Times New Roman" charset="0"/>
              </a:rPr>
              <a:t>a</a:t>
            </a:r>
            <a:r>
              <a:rPr lang="en-US" sz="2400" b="1" baseline="30000" dirty="0" err="1" smtClean="0">
                <a:solidFill>
                  <a:srgbClr val="FF0000"/>
                </a:solidFill>
                <a:effectLst/>
                <a:latin typeface="Times New Roman" charset="0"/>
                <a:ea typeface="Times New Roman" charset="0"/>
                <a:cs typeface="Times New Roman" charset="0"/>
              </a:rPr>
              <a:t>N</a:t>
            </a:r>
            <a:r>
              <a:rPr lang="en-US" sz="2400" b="1" dirty="0" err="1" smtClean="0">
                <a:solidFill>
                  <a:srgbClr val="FF0000"/>
                </a:solidFill>
                <a:effectLst/>
                <a:latin typeface="Times New Roman" charset="0"/>
                <a:ea typeface="Times New Roman" charset="0"/>
                <a:cs typeface="Times New Roman" charset="0"/>
              </a:rPr>
              <a:t>b</a:t>
            </a:r>
            <a:r>
              <a:rPr lang="en-US" sz="2400" b="1" baseline="30000" dirty="0" err="1" smtClean="0">
                <a:solidFill>
                  <a:srgbClr val="FF0000"/>
                </a:solidFill>
                <a:effectLst/>
                <a:latin typeface="Times New Roman" charset="0"/>
                <a:ea typeface="Times New Roman" charset="0"/>
                <a:cs typeface="Times New Roman" charset="0"/>
              </a:rPr>
              <a:t>N</a:t>
            </a:r>
            <a:r>
              <a:rPr lang="en-US" sz="2400" b="1" dirty="0" smtClean="0">
                <a:solidFill>
                  <a:srgbClr val="FF0000"/>
                </a:solidFill>
                <a:effectLst/>
                <a:latin typeface="Times New Roman" charset="0"/>
                <a:ea typeface="Times New Roman" charset="0"/>
                <a:cs typeface="Times New Roman" charset="0"/>
              </a:rPr>
              <a:t>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L.</a:t>
            </a:r>
          </a:p>
          <a:p>
            <a:pPr marL="228600" marR="0" indent="-4445">
              <a:spcBef>
                <a:spcPts val="0"/>
              </a:spcBef>
              <a:spcAft>
                <a:spcPts val="0"/>
              </a:spcAft>
            </a:pPr>
            <a:endParaRPr lang="en-US" sz="2400" dirty="0" smtClean="0">
              <a:effectLst/>
              <a:latin typeface="New Century Schlbk" charset="0"/>
              <a:ea typeface="Times New Roman" charset="0"/>
              <a:cs typeface="Times New Roman" charset="0"/>
            </a:endParaRPr>
          </a:p>
          <a:p>
            <a:pPr marL="228600" marR="0" indent="-4445">
              <a:spcBef>
                <a:spcPts val="0"/>
              </a:spcBef>
              <a:spcAft>
                <a:spcPts val="0"/>
              </a:spcAft>
            </a:pPr>
            <a:r>
              <a:rPr lang="en-US" sz="2400" b="1" dirty="0" smtClean="0">
                <a:solidFill>
                  <a:srgbClr val="FF0000"/>
                </a:solidFill>
                <a:effectLst/>
                <a:latin typeface="Times New Roman" charset="0"/>
                <a:ea typeface="Times New Roman" charset="0"/>
                <a:cs typeface="Times New Roman" charset="0"/>
              </a:rPr>
              <a:t>By Pumping Lemma, </a:t>
            </a:r>
            <a:r>
              <a:rPr lang="en-US" sz="2400" b="1" dirty="0" err="1" smtClean="0">
                <a:solidFill>
                  <a:srgbClr val="FF0000"/>
                </a:solidFill>
                <a:effectLst/>
                <a:latin typeface="Times New Roman" charset="0"/>
                <a:ea typeface="Times New Roman" charset="0"/>
                <a:cs typeface="Times New Roman" charset="0"/>
              </a:rPr>
              <a:t>a</a:t>
            </a:r>
            <a:r>
              <a:rPr lang="en-US" sz="2400" b="1" baseline="30000" dirty="0" err="1" smtClean="0">
                <a:solidFill>
                  <a:srgbClr val="FF0000"/>
                </a:solidFill>
                <a:effectLst/>
                <a:latin typeface="Times New Roman" charset="0"/>
                <a:ea typeface="Times New Roman" charset="0"/>
                <a:cs typeface="Times New Roman" charset="0"/>
              </a:rPr>
              <a:t>N</a:t>
            </a:r>
            <a:r>
              <a:rPr lang="en-US" sz="2400" b="1" dirty="0" err="1" smtClean="0">
                <a:solidFill>
                  <a:srgbClr val="FF0000"/>
                </a:solidFill>
                <a:effectLst/>
                <a:latin typeface="Times New Roman" charset="0"/>
                <a:ea typeface="Times New Roman" charset="0"/>
                <a:cs typeface="Times New Roman" charset="0"/>
              </a:rPr>
              <a:t>b</a:t>
            </a:r>
            <a:r>
              <a:rPr lang="en-US" sz="2400" b="1" baseline="30000" dirty="0" err="1" smtClean="0">
                <a:solidFill>
                  <a:srgbClr val="FF0000"/>
                </a:solidFill>
                <a:effectLst/>
                <a:latin typeface="Times New Roman" charset="0"/>
                <a:ea typeface="Times New Roman" charset="0"/>
                <a:cs typeface="Times New Roman" charset="0"/>
              </a:rPr>
              <a:t>N</a:t>
            </a:r>
            <a:r>
              <a:rPr lang="en-US" sz="2400" b="1" dirty="0" err="1" smtClean="0">
                <a:solidFill>
                  <a:srgbClr val="FF0000"/>
                </a:solidFill>
                <a:effectLst/>
                <a:latin typeface="Times New Roman" charset="0"/>
                <a:ea typeface="Times New Roman" charset="0"/>
                <a:cs typeface="Times New Roman" charset="0"/>
              </a:rPr>
              <a:t>a</a:t>
            </a:r>
            <a:r>
              <a:rPr lang="en-US" sz="2400" b="1" baseline="30000" dirty="0" err="1" smtClean="0">
                <a:solidFill>
                  <a:srgbClr val="FF0000"/>
                </a:solidFill>
                <a:effectLst/>
                <a:latin typeface="Times New Roman" charset="0"/>
                <a:ea typeface="Times New Roman" charset="0"/>
                <a:cs typeface="Times New Roman" charset="0"/>
              </a:rPr>
              <a:t>N</a:t>
            </a:r>
            <a:r>
              <a:rPr lang="en-US" sz="2400" b="1" dirty="0" err="1" smtClean="0">
                <a:solidFill>
                  <a:srgbClr val="FF0000"/>
                </a:solidFill>
                <a:effectLst/>
                <a:latin typeface="Times New Roman" charset="0"/>
                <a:ea typeface="Times New Roman" charset="0"/>
                <a:cs typeface="Times New Roman" charset="0"/>
              </a:rPr>
              <a:t>b</a:t>
            </a:r>
            <a:r>
              <a:rPr lang="en-US" sz="2400" b="1" baseline="30000" dirty="0" err="1" smtClean="0">
                <a:solidFill>
                  <a:srgbClr val="FF0000"/>
                </a:solidFill>
                <a:effectLst/>
                <a:latin typeface="Times New Roman" charset="0"/>
                <a:ea typeface="Times New Roman" charset="0"/>
                <a:cs typeface="Times New Roman" charset="0"/>
              </a:rPr>
              <a:t>N</a:t>
            </a:r>
            <a:r>
              <a:rPr lang="en-US" sz="2400" b="1" dirty="0" smtClean="0">
                <a:solidFill>
                  <a:srgbClr val="FF0000"/>
                </a:solidFill>
                <a:effectLst/>
                <a:latin typeface="Times New Roman" charset="0"/>
                <a:ea typeface="Times New Roman" charset="0"/>
                <a:cs typeface="Times New Roman" charset="0"/>
              </a:rPr>
              <a:t> = </a:t>
            </a:r>
            <a:r>
              <a:rPr lang="en-US" sz="2400" b="1" dirty="0" err="1" smtClean="0">
                <a:solidFill>
                  <a:srgbClr val="FF0000"/>
                </a:solidFill>
                <a:effectLst/>
                <a:latin typeface="Times New Roman" charset="0"/>
                <a:ea typeface="Times New Roman" charset="0"/>
                <a:cs typeface="Times New Roman" charset="0"/>
              </a:rPr>
              <a:t>uvwxy</a:t>
            </a:r>
            <a:r>
              <a:rPr lang="en-US" sz="2400" b="1" dirty="0" smtClean="0">
                <a:solidFill>
                  <a:srgbClr val="FF0000"/>
                </a:solidFill>
                <a:effectLst/>
                <a:latin typeface="Times New Roman" charset="0"/>
                <a:ea typeface="Times New Roman" charset="0"/>
                <a:cs typeface="Times New Roman" charset="0"/>
              </a:rPr>
              <a:t>, for some strings </a:t>
            </a:r>
            <a:r>
              <a:rPr lang="en-US" sz="2400" b="1" dirty="0" err="1" smtClean="0">
                <a:solidFill>
                  <a:srgbClr val="FF0000"/>
                </a:solidFill>
                <a:effectLst/>
                <a:latin typeface="Times New Roman" charset="0"/>
                <a:ea typeface="Times New Roman" charset="0"/>
                <a:cs typeface="Times New Roman" charset="0"/>
              </a:rPr>
              <a:t>u,v,w,x,y</a:t>
            </a:r>
            <a:r>
              <a:rPr lang="en-US" sz="2400" b="1" dirty="0" smtClean="0">
                <a:solidFill>
                  <a:srgbClr val="FF0000"/>
                </a:solidFill>
                <a:effectLst/>
                <a:latin typeface="Times New Roman" charset="0"/>
                <a:ea typeface="Times New Roman" charset="0"/>
                <a:cs typeface="Times New Roman" charset="0"/>
              </a:rPr>
              <a:t> over {</a:t>
            </a:r>
            <a:r>
              <a:rPr lang="en-US" sz="2400" b="1" dirty="0" err="1" smtClean="0">
                <a:solidFill>
                  <a:srgbClr val="FF0000"/>
                </a:solidFill>
                <a:effectLst/>
                <a:latin typeface="Times New Roman" charset="0"/>
                <a:ea typeface="Times New Roman" charset="0"/>
                <a:cs typeface="Times New Roman" charset="0"/>
              </a:rPr>
              <a:t>a,b</a:t>
            </a:r>
            <a:r>
              <a:rPr lang="en-US" sz="2400" b="1" dirty="0" smtClean="0">
                <a:solidFill>
                  <a:srgbClr val="FF0000"/>
                </a:solidFill>
                <a:effectLst/>
                <a:latin typeface="Times New Roman" charset="0"/>
                <a:ea typeface="Times New Roman" charset="0"/>
                <a:cs typeface="Times New Roman" charset="0"/>
              </a:rPr>
              <a:t>}, </a:t>
            </a:r>
            <a:br>
              <a:rPr lang="en-US" sz="2400" b="1" dirty="0" smtClean="0">
                <a:solidFill>
                  <a:srgbClr val="FF0000"/>
                </a:solidFill>
                <a:effectLst/>
                <a:latin typeface="Times New Roman" charset="0"/>
                <a:ea typeface="Times New Roman" charset="0"/>
                <a:cs typeface="Times New Roman" charset="0"/>
              </a:rPr>
            </a:br>
            <a:r>
              <a:rPr lang="en-US" sz="2400" b="1" dirty="0" smtClean="0">
                <a:solidFill>
                  <a:srgbClr val="FF0000"/>
                </a:solidFill>
                <a:effectLst/>
                <a:latin typeface="Times New Roman" charset="0"/>
                <a:ea typeface="Times New Roman" charset="0"/>
                <a:cs typeface="Times New Roman" charset="0"/>
              </a:rPr>
              <a:t>where |</a:t>
            </a:r>
            <a:r>
              <a:rPr lang="en-US" sz="2400" b="1" dirty="0" err="1" smtClean="0">
                <a:solidFill>
                  <a:srgbClr val="FF0000"/>
                </a:solidFill>
                <a:effectLst/>
                <a:latin typeface="Times New Roman" charset="0"/>
                <a:ea typeface="Times New Roman" charset="0"/>
                <a:cs typeface="Times New Roman" charset="0"/>
              </a:rPr>
              <a:t>vx</a:t>
            </a:r>
            <a:r>
              <a:rPr lang="en-US" sz="2400" b="1" dirty="0" smtClean="0">
                <a:solidFill>
                  <a:srgbClr val="FF0000"/>
                </a:solidFill>
                <a:effectLst/>
                <a:latin typeface="Times New Roman" charset="0"/>
                <a:ea typeface="Times New Roman" charset="0"/>
                <a:cs typeface="Times New Roman" charset="0"/>
              </a:rPr>
              <a:t>| &gt; 0, |</a:t>
            </a:r>
            <a:r>
              <a:rPr lang="en-US" sz="2400" b="1" dirty="0" err="1" smtClean="0">
                <a:solidFill>
                  <a:srgbClr val="FF0000"/>
                </a:solidFill>
                <a:effectLst/>
                <a:latin typeface="Times New Roman" charset="0"/>
                <a:ea typeface="Times New Roman" charset="0"/>
                <a:cs typeface="Times New Roman" charset="0"/>
              </a:rPr>
              <a:t>vwx</a:t>
            </a:r>
            <a:r>
              <a:rPr lang="en-US" sz="2400" b="1" dirty="0" smtClean="0">
                <a:solidFill>
                  <a:srgbClr val="FF0000"/>
                </a:solidFill>
                <a:effectLst/>
                <a:latin typeface="Times New Roman" charset="0"/>
                <a:ea typeface="Times New Roman" charset="0"/>
                <a:cs typeface="Times New Roman" charset="0"/>
              </a:rPr>
              <a:t>| ≤ N and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i≥0 </a:t>
            </a:r>
            <a:r>
              <a:rPr lang="en-US" sz="2400" b="1" dirty="0" err="1" smtClean="0">
                <a:solidFill>
                  <a:srgbClr val="FF0000"/>
                </a:solidFill>
                <a:effectLst/>
                <a:latin typeface="Times New Roman" charset="0"/>
                <a:ea typeface="Times New Roman" charset="0"/>
                <a:cs typeface="Times New Roman" charset="0"/>
              </a:rPr>
              <a:t>uv</a:t>
            </a:r>
            <a:r>
              <a:rPr lang="en-US" sz="2400" b="1" baseline="30000" dirty="0" err="1" smtClean="0">
                <a:solidFill>
                  <a:srgbClr val="FF0000"/>
                </a:solidFill>
                <a:effectLst/>
                <a:latin typeface="Times New Roman" charset="0"/>
                <a:ea typeface="Times New Roman" charset="0"/>
                <a:cs typeface="Times New Roman" charset="0"/>
              </a:rPr>
              <a:t>i</a:t>
            </a:r>
            <a:r>
              <a:rPr lang="en-US" sz="2400" b="1" dirty="0" err="1" smtClean="0">
                <a:solidFill>
                  <a:srgbClr val="FF0000"/>
                </a:solidFill>
                <a:effectLst/>
                <a:latin typeface="Times New Roman" charset="0"/>
                <a:ea typeface="Times New Roman" charset="0"/>
                <a:cs typeface="Times New Roman" charset="0"/>
              </a:rPr>
              <a:t>wx</a:t>
            </a:r>
            <a:r>
              <a:rPr lang="en-US" sz="2400" b="1" baseline="30000" dirty="0" err="1" smtClean="0">
                <a:solidFill>
                  <a:srgbClr val="FF0000"/>
                </a:solidFill>
                <a:effectLst/>
                <a:latin typeface="Times New Roman" charset="0"/>
                <a:ea typeface="Times New Roman" charset="0"/>
                <a:cs typeface="Times New Roman" charset="0"/>
              </a:rPr>
              <a:t>i</a:t>
            </a:r>
            <a:r>
              <a:rPr lang="en-US" sz="2400" b="1" dirty="0" err="1" smtClean="0">
                <a:solidFill>
                  <a:srgbClr val="FF0000"/>
                </a:solidFill>
                <a:effectLst/>
                <a:latin typeface="Times New Roman" charset="0"/>
                <a:ea typeface="Times New Roman" charset="0"/>
                <a:cs typeface="Times New Roman" charset="0"/>
              </a:rPr>
              <a:t>y</a:t>
            </a:r>
            <a:r>
              <a:rPr lang="en-US" sz="2400" b="1" dirty="0" smtClean="0">
                <a:solidFill>
                  <a:srgbClr val="FF0000"/>
                </a:solidFill>
                <a:effectLst/>
                <a:latin typeface="Times New Roman" charset="0"/>
                <a:ea typeface="Times New Roman" charset="0"/>
                <a:cs typeface="Times New Roman" charset="0"/>
              </a:rPr>
              <a:t>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L.</a:t>
            </a:r>
          </a:p>
          <a:p>
            <a:pPr marL="228600" marR="0" indent="-4445">
              <a:spcBef>
                <a:spcPts val="0"/>
              </a:spcBef>
              <a:spcAft>
                <a:spcPts val="0"/>
              </a:spcAft>
            </a:pPr>
            <a:endParaRPr lang="en-US" sz="2400" dirty="0" smtClean="0">
              <a:effectLst/>
              <a:latin typeface="New Century Schlbk" charset="0"/>
              <a:ea typeface="Times New Roman" charset="0"/>
              <a:cs typeface="Times New Roman" charset="0"/>
            </a:endParaRPr>
          </a:p>
          <a:p>
            <a:pPr marL="228600" marR="0" indent="-4445">
              <a:spcBef>
                <a:spcPts val="0"/>
              </a:spcBef>
              <a:spcAft>
                <a:spcPts val="0"/>
              </a:spcAft>
            </a:pPr>
            <a:r>
              <a:rPr lang="en-US" sz="2400" b="1" dirty="0" smtClean="0">
                <a:solidFill>
                  <a:srgbClr val="FF0000"/>
                </a:solidFill>
                <a:effectLst/>
                <a:latin typeface="Times New Roman" charset="0"/>
                <a:ea typeface="Times New Roman" charset="0"/>
                <a:cs typeface="Times New Roman" charset="0"/>
              </a:rPr>
              <a:t>All cases collapse into the following analysis. </a:t>
            </a:r>
            <a:r>
              <a:rPr lang="en-US" sz="2400" b="1" dirty="0" err="1" smtClean="0">
                <a:solidFill>
                  <a:srgbClr val="FF0000"/>
                </a:solidFill>
                <a:effectLst/>
                <a:latin typeface="Times New Roman" charset="0"/>
                <a:ea typeface="Times New Roman" charset="0"/>
                <a:cs typeface="Times New Roman" charset="0"/>
              </a:rPr>
              <a:t>vwx</a:t>
            </a:r>
            <a:r>
              <a:rPr lang="en-US" sz="2400" b="1" dirty="0" smtClean="0">
                <a:solidFill>
                  <a:srgbClr val="FF0000"/>
                </a:solidFill>
                <a:effectLst/>
                <a:latin typeface="Times New Roman" charset="0"/>
                <a:ea typeface="Times New Roman" charset="0"/>
                <a:cs typeface="Times New Roman" charset="0"/>
              </a:rPr>
              <a:t> must include at most one of the ‘a’ sequences and at most one of the ‘b’ sequences; moreover it must have at least one of these cases (first ‘a’ sequence but not second; first ‘b’ sequence but not second; second ‘a’ sequence but not first; or second ‘b’ sequence but not first). Set </a:t>
            </a:r>
            <a:r>
              <a:rPr lang="en-US" sz="2400" b="1" dirty="0" err="1" smtClean="0">
                <a:solidFill>
                  <a:srgbClr val="FF0000"/>
                </a:solidFill>
                <a:effectLst/>
                <a:latin typeface="Times New Roman" charset="0"/>
                <a:ea typeface="Times New Roman" charset="0"/>
                <a:cs typeface="Times New Roman" charset="0"/>
              </a:rPr>
              <a:t>i</a:t>
            </a:r>
            <a:r>
              <a:rPr lang="en-US" sz="2400" b="1" dirty="0" smtClean="0">
                <a:solidFill>
                  <a:srgbClr val="FF0000"/>
                </a:solidFill>
                <a:effectLst/>
                <a:latin typeface="Times New Roman" charset="0"/>
                <a:ea typeface="Times New Roman" charset="0"/>
                <a:cs typeface="Times New Roman" charset="0"/>
              </a:rPr>
              <a:t>=0 and we have removed letters from one of the ‘a’ sequences and/or one of the ‘b’ sequences, but not the other. This denies that </a:t>
            </a:r>
            <a:r>
              <a:rPr lang="en-US" sz="2400" b="1" dirty="0" err="1" smtClean="0">
                <a:solidFill>
                  <a:srgbClr val="FF0000"/>
                </a:solidFill>
                <a:effectLst/>
                <a:latin typeface="Times New Roman" charset="0"/>
                <a:ea typeface="Times New Roman" charset="0"/>
                <a:cs typeface="Times New Roman" charset="0"/>
              </a:rPr>
              <a:t>uwy</a:t>
            </a:r>
            <a:r>
              <a:rPr lang="en-US" sz="2400" b="1" dirty="0" smtClean="0">
                <a:solidFill>
                  <a:srgbClr val="FF0000"/>
                </a:solidFill>
                <a:effectLst/>
                <a:latin typeface="Times New Roman" charset="0"/>
                <a:ea typeface="Times New Roman" charset="0"/>
                <a:cs typeface="Times New Roman" charset="0"/>
              </a:rPr>
              <a:t> is in L, thereby contradicting the Pumping Lemma.</a:t>
            </a:r>
            <a:endParaRPr lang="en-US" sz="24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14022952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965" y="464949"/>
            <a:ext cx="11112285" cy="4185761"/>
          </a:xfrm>
          <a:prstGeom prst="rect">
            <a:avLst/>
          </a:prstGeom>
        </p:spPr>
        <p:txBody>
          <a:bodyPr wrap="square">
            <a:spAutoFit/>
          </a:bodyPr>
          <a:lstStyle/>
          <a:p>
            <a:r>
              <a:rPr lang="en-US" sz="3200" b="1" dirty="0" smtClean="0">
                <a:effectLst/>
                <a:latin typeface="Times New Roman" charset="0"/>
                <a:ea typeface="Times New Roman" charset="0"/>
                <a:cs typeface="Times New Roman" charset="0"/>
              </a:rPr>
              <a:t>15. </a:t>
            </a:r>
            <a:r>
              <a:rPr lang="en-US" sz="3200" dirty="0" smtClean="0">
                <a:effectLst/>
                <a:latin typeface="Times New Roman" charset="0"/>
                <a:ea typeface="Times New Roman" charset="0"/>
                <a:cs typeface="Times New Roman" charset="0"/>
              </a:rPr>
              <a:t>Write a context-free grammar for the complement of </a:t>
            </a:r>
          </a:p>
          <a:p>
            <a:r>
              <a:rPr lang="en-US" sz="3200" b="1" dirty="0">
                <a:latin typeface="Times New Roman" charset="0"/>
                <a:ea typeface="Times New Roman" charset="0"/>
                <a:cs typeface="Times New Roman" charset="0"/>
              </a:rPr>
              <a:t> </a:t>
            </a:r>
            <a:r>
              <a:rPr lang="en-US" sz="3200" b="1" dirty="0" smtClean="0">
                <a:latin typeface="Times New Roman" charset="0"/>
                <a:ea typeface="Times New Roman" charset="0"/>
                <a:cs typeface="Times New Roman" charset="0"/>
              </a:rPr>
              <a:t>     </a:t>
            </a:r>
            <a:r>
              <a:rPr lang="en-US" sz="3200" b="1" dirty="0" smtClean="0">
                <a:effectLst/>
                <a:latin typeface="Times New Roman" charset="0"/>
                <a:ea typeface="Times New Roman" charset="0"/>
                <a:cs typeface="Times New Roman" charset="0"/>
              </a:rPr>
              <a:t>{ </a:t>
            </a:r>
            <a:r>
              <a:rPr lang="en-US" sz="3200" b="1" dirty="0" err="1" smtClean="0">
                <a:effectLst/>
                <a:latin typeface="Times New Roman" charset="0"/>
                <a:ea typeface="Times New Roman" charset="0"/>
                <a:cs typeface="Times New Roman" charset="0"/>
              </a:rPr>
              <a:t>ww</a:t>
            </a:r>
            <a:r>
              <a:rPr lang="en-US" sz="3200" b="1" dirty="0" smtClean="0">
                <a:effectLst/>
                <a:latin typeface="Times New Roman" charset="0"/>
                <a:ea typeface="Times New Roman" charset="0"/>
                <a:cs typeface="Times New Roman" charset="0"/>
              </a:rPr>
              <a:t> | w is over {</a:t>
            </a:r>
            <a:r>
              <a:rPr lang="en-US" sz="3200" b="1" dirty="0" err="1" smtClean="0">
                <a:effectLst/>
                <a:latin typeface="Times New Roman" charset="0"/>
                <a:ea typeface="Times New Roman" charset="0"/>
                <a:cs typeface="Times New Roman" charset="0"/>
              </a:rPr>
              <a:t>a,b</a:t>
            </a:r>
            <a:r>
              <a:rPr lang="en-US" sz="3200" b="1" dirty="0" smtClean="0">
                <a:effectLst/>
                <a:latin typeface="Times New Roman" charset="0"/>
                <a:ea typeface="Times New Roman" charset="0"/>
                <a:cs typeface="Times New Roman" charset="0"/>
              </a:rPr>
              <a:t>} }</a:t>
            </a:r>
            <a:endParaRPr lang="en-US" sz="3200" dirty="0" smtClean="0">
              <a:effectLst/>
              <a:latin typeface="New Century Schlbk" charset="0"/>
              <a:ea typeface="Times New Roman" charset="0"/>
              <a:cs typeface="Times New Roman" charset="0"/>
            </a:endParaRPr>
          </a:p>
          <a:p>
            <a:pPr marL="228600" marR="0">
              <a:spcBef>
                <a:spcPts val="1200"/>
              </a:spcBef>
              <a:spcAft>
                <a:spcPts val="0"/>
              </a:spcAft>
            </a:pPr>
            <a:r>
              <a:rPr lang="en-US" sz="3200" b="1" dirty="0" smtClean="0">
                <a:solidFill>
                  <a:srgbClr val="FF0000"/>
                </a:solidFill>
                <a:effectLst/>
                <a:latin typeface="Times New Roman" charset="0"/>
                <a:ea typeface="Times New Roman" charset="0"/>
                <a:cs typeface="Times New Roman" charset="0"/>
              </a:rPr>
              <a:t>S 		</a:t>
            </a:r>
            <a:r>
              <a:rPr lang="en-US" sz="3200" b="1" dirty="0" smtClean="0">
                <a:solidFill>
                  <a:srgbClr val="FF0000"/>
                </a:solidFill>
                <a:effectLst/>
                <a:latin typeface="Times New Roman" charset="0"/>
                <a:ea typeface="Times New Roman" charset="0"/>
                <a:cs typeface="Times New Roman" charset="0"/>
                <a:sym typeface="Symbol" charset="2"/>
              </a:rPr>
              <a:t></a:t>
            </a:r>
            <a:r>
              <a:rPr lang="en-US" sz="3200" b="1" dirty="0" smtClean="0">
                <a:solidFill>
                  <a:srgbClr val="FF0000"/>
                </a:solidFill>
                <a:effectLst/>
                <a:latin typeface="Times New Roman" charset="0"/>
                <a:ea typeface="Times New Roman" charset="0"/>
                <a:cs typeface="Times New Roman" charset="0"/>
              </a:rPr>
              <a:t> L&lt;Odd&gt; | AB | BA</a:t>
            </a:r>
            <a:endParaRPr lang="en-US" sz="3200" dirty="0" smtClean="0">
              <a:effectLst/>
              <a:latin typeface="New Century Schlbk" charset="0"/>
              <a:ea typeface="Times New Roman" charset="0"/>
              <a:cs typeface="Times New Roman" charset="0"/>
            </a:endParaRPr>
          </a:p>
          <a:p>
            <a:pPr marL="228600" marR="0">
              <a:spcBef>
                <a:spcPts val="0"/>
              </a:spcBef>
              <a:spcAft>
                <a:spcPts val="0"/>
              </a:spcAft>
            </a:pPr>
            <a:r>
              <a:rPr lang="en-US" sz="3200" b="1" dirty="0" smtClean="0">
                <a:solidFill>
                  <a:srgbClr val="FF0000"/>
                </a:solidFill>
                <a:effectLst/>
                <a:latin typeface="Times New Roman" charset="0"/>
                <a:ea typeface="Times New Roman" charset="0"/>
                <a:cs typeface="Times New Roman" charset="0"/>
              </a:rPr>
              <a:t>&lt;Odd&gt;	</a:t>
            </a:r>
            <a:r>
              <a:rPr lang="en-US" sz="3200" b="1" dirty="0" smtClean="0">
                <a:solidFill>
                  <a:srgbClr val="FF0000"/>
                </a:solidFill>
                <a:effectLst/>
                <a:latin typeface="Times New Roman" charset="0"/>
                <a:ea typeface="Times New Roman" charset="0"/>
                <a:cs typeface="Times New Roman" charset="0"/>
                <a:sym typeface="Symbol" charset="2"/>
              </a:rPr>
              <a:t></a:t>
            </a:r>
            <a:r>
              <a:rPr lang="en-US" sz="3200" b="1" dirty="0" smtClean="0">
                <a:solidFill>
                  <a:srgbClr val="FF0000"/>
                </a:solidFill>
                <a:effectLst/>
                <a:latin typeface="Times New Roman" charset="0"/>
                <a:ea typeface="Times New Roman" charset="0"/>
                <a:cs typeface="Times New Roman" charset="0"/>
              </a:rPr>
              <a:t> L&lt;Even&gt; | </a:t>
            </a:r>
            <a:r>
              <a:rPr lang="en-US" sz="3200" b="1" dirty="0" smtClean="0">
                <a:solidFill>
                  <a:srgbClr val="FF0000"/>
                </a:solidFill>
                <a:effectLst/>
                <a:latin typeface="Times New Roman" charset="0"/>
                <a:ea typeface="Times New Roman" charset="0"/>
                <a:cs typeface="Times New Roman" charset="0"/>
                <a:sym typeface="Symbol" charset="2"/>
              </a:rPr>
              <a:t></a:t>
            </a:r>
            <a:endParaRPr lang="en-US" sz="3200" dirty="0" smtClean="0">
              <a:effectLst/>
              <a:latin typeface="New Century Schlbk" charset="0"/>
              <a:ea typeface="Times New Roman" charset="0"/>
              <a:cs typeface="Times New Roman" charset="0"/>
            </a:endParaRPr>
          </a:p>
          <a:p>
            <a:pPr marL="228600" marR="0">
              <a:spcBef>
                <a:spcPts val="0"/>
              </a:spcBef>
              <a:spcAft>
                <a:spcPts val="0"/>
              </a:spcAft>
            </a:pPr>
            <a:r>
              <a:rPr lang="en-US" sz="3200" b="1" dirty="0" smtClean="0">
                <a:solidFill>
                  <a:srgbClr val="FF0000"/>
                </a:solidFill>
                <a:effectLst/>
                <a:latin typeface="Times New Roman" charset="0"/>
                <a:ea typeface="Times New Roman" charset="0"/>
                <a:cs typeface="Times New Roman" charset="0"/>
              </a:rPr>
              <a:t>&lt;Even&gt;	</a:t>
            </a:r>
            <a:r>
              <a:rPr lang="en-US" sz="3200" b="1" dirty="0" smtClean="0">
                <a:solidFill>
                  <a:srgbClr val="FF0000"/>
                </a:solidFill>
                <a:effectLst/>
                <a:latin typeface="Times New Roman" charset="0"/>
                <a:ea typeface="Times New Roman" charset="0"/>
                <a:cs typeface="Times New Roman" charset="0"/>
                <a:sym typeface="Symbol" charset="2"/>
              </a:rPr>
              <a:t></a:t>
            </a:r>
            <a:r>
              <a:rPr lang="en-US" sz="3200" b="1" dirty="0" smtClean="0">
                <a:solidFill>
                  <a:srgbClr val="FF0000"/>
                </a:solidFill>
                <a:effectLst/>
                <a:latin typeface="Times New Roman" charset="0"/>
                <a:ea typeface="Times New Roman" charset="0"/>
                <a:cs typeface="Times New Roman" charset="0"/>
              </a:rPr>
              <a:t> L&lt;Odd&gt; </a:t>
            </a:r>
            <a:endParaRPr lang="en-US" sz="3200" dirty="0" smtClean="0">
              <a:effectLst/>
              <a:latin typeface="New Century Schlbk" charset="0"/>
              <a:ea typeface="Times New Roman" charset="0"/>
              <a:cs typeface="Times New Roman" charset="0"/>
            </a:endParaRPr>
          </a:p>
          <a:p>
            <a:pPr marL="228600" marR="0">
              <a:spcBef>
                <a:spcPts val="0"/>
              </a:spcBef>
              <a:spcAft>
                <a:spcPts val="0"/>
              </a:spcAft>
            </a:pPr>
            <a:r>
              <a:rPr lang="en-US" sz="3200" b="1" dirty="0" smtClean="0">
                <a:solidFill>
                  <a:srgbClr val="FF0000"/>
                </a:solidFill>
                <a:effectLst/>
                <a:latin typeface="Times New Roman" charset="0"/>
                <a:ea typeface="Times New Roman" charset="0"/>
                <a:cs typeface="Times New Roman" charset="0"/>
              </a:rPr>
              <a:t>A 		</a:t>
            </a:r>
            <a:r>
              <a:rPr lang="en-US" sz="3200" b="1" dirty="0" smtClean="0">
                <a:solidFill>
                  <a:srgbClr val="FF0000"/>
                </a:solidFill>
                <a:effectLst/>
                <a:latin typeface="Times New Roman" charset="0"/>
                <a:ea typeface="Times New Roman" charset="0"/>
                <a:cs typeface="Times New Roman" charset="0"/>
                <a:sym typeface="Symbol" charset="2"/>
              </a:rPr>
              <a:t></a:t>
            </a:r>
            <a:r>
              <a:rPr lang="en-US" sz="3200" b="1" dirty="0" smtClean="0">
                <a:solidFill>
                  <a:srgbClr val="FF0000"/>
                </a:solidFill>
                <a:effectLst/>
                <a:latin typeface="Times New Roman" charset="0"/>
                <a:ea typeface="Times New Roman" charset="0"/>
                <a:cs typeface="Times New Roman" charset="0"/>
              </a:rPr>
              <a:t> L A L | a</a:t>
            </a:r>
            <a:endParaRPr lang="en-US" sz="3200" dirty="0" smtClean="0">
              <a:effectLst/>
              <a:latin typeface="New Century Schlbk" charset="0"/>
              <a:ea typeface="Times New Roman" charset="0"/>
              <a:cs typeface="Times New Roman" charset="0"/>
            </a:endParaRPr>
          </a:p>
          <a:p>
            <a:pPr marL="228600" marR="0">
              <a:spcBef>
                <a:spcPts val="0"/>
              </a:spcBef>
              <a:spcAft>
                <a:spcPts val="0"/>
              </a:spcAft>
            </a:pPr>
            <a:r>
              <a:rPr lang="en-US" sz="3200" b="1" dirty="0" smtClean="0">
                <a:solidFill>
                  <a:srgbClr val="FF0000"/>
                </a:solidFill>
                <a:effectLst/>
                <a:latin typeface="Times New Roman" charset="0"/>
                <a:ea typeface="Times New Roman" charset="0"/>
                <a:cs typeface="Times New Roman" charset="0"/>
              </a:rPr>
              <a:t>B		</a:t>
            </a:r>
            <a:r>
              <a:rPr lang="en-US" sz="3200" b="1" dirty="0" smtClean="0">
                <a:solidFill>
                  <a:srgbClr val="FF0000"/>
                </a:solidFill>
                <a:effectLst/>
                <a:latin typeface="Times New Roman" charset="0"/>
                <a:ea typeface="Times New Roman" charset="0"/>
                <a:cs typeface="Times New Roman" charset="0"/>
                <a:sym typeface="Symbol" charset="2"/>
              </a:rPr>
              <a:t></a:t>
            </a:r>
            <a:r>
              <a:rPr lang="en-US" sz="3200" b="1" dirty="0" smtClean="0">
                <a:solidFill>
                  <a:srgbClr val="FF0000"/>
                </a:solidFill>
                <a:effectLst/>
                <a:latin typeface="Times New Roman" charset="0"/>
                <a:ea typeface="Times New Roman" charset="0"/>
                <a:cs typeface="Times New Roman" charset="0"/>
              </a:rPr>
              <a:t> L B L | b</a:t>
            </a:r>
            <a:endParaRPr lang="en-US" sz="3200" dirty="0" smtClean="0">
              <a:effectLst/>
              <a:latin typeface="New Century Schlbk" charset="0"/>
              <a:ea typeface="Times New Roman" charset="0"/>
              <a:cs typeface="Times New Roman" charset="0"/>
            </a:endParaRPr>
          </a:p>
          <a:p>
            <a:pPr marL="228600" marR="0">
              <a:spcBef>
                <a:spcPts val="0"/>
              </a:spcBef>
              <a:spcAft>
                <a:spcPts val="0"/>
              </a:spcAft>
            </a:pPr>
            <a:r>
              <a:rPr lang="en-US" sz="3200" b="1" dirty="0" smtClean="0">
                <a:solidFill>
                  <a:srgbClr val="FF0000"/>
                </a:solidFill>
                <a:effectLst/>
                <a:latin typeface="Times New Roman" charset="0"/>
                <a:ea typeface="Times New Roman" charset="0"/>
                <a:cs typeface="Times New Roman" charset="0"/>
              </a:rPr>
              <a:t>L		</a:t>
            </a:r>
            <a:r>
              <a:rPr lang="en-US" sz="3200" b="1" dirty="0" smtClean="0">
                <a:solidFill>
                  <a:srgbClr val="FF0000"/>
                </a:solidFill>
                <a:effectLst/>
                <a:latin typeface="Times New Roman" charset="0"/>
                <a:ea typeface="Times New Roman" charset="0"/>
                <a:cs typeface="Times New Roman" charset="0"/>
                <a:sym typeface="Symbol" charset="2"/>
              </a:rPr>
              <a:t></a:t>
            </a:r>
            <a:r>
              <a:rPr lang="en-US" sz="3200" b="1" dirty="0" smtClean="0">
                <a:solidFill>
                  <a:srgbClr val="FF0000"/>
                </a:solidFill>
                <a:effectLst/>
                <a:latin typeface="Times New Roman" charset="0"/>
                <a:ea typeface="Times New Roman" charset="0"/>
                <a:cs typeface="Times New Roman" charset="0"/>
              </a:rPr>
              <a:t> a | b</a:t>
            </a:r>
            <a:endParaRPr lang="en-US" sz="32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18914976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Slide Number Placeholder 5"/>
          <p:cNvSpPr>
            <a:spLocks noGrp="1"/>
          </p:cNvSpPr>
          <p:nvPr>
            <p:ph type="sldNum" sz="quarter" idx="12"/>
          </p:nvPr>
        </p:nvSpPr>
        <p:spPr>
          <a:noFill/>
        </p:spPr>
        <p:txBody>
          <a:bodyPr/>
          <a:lstStyle/>
          <a:p>
            <a:pPr eaLnBrk="1" hangingPunct="1"/>
            <a:fld id="{D442E32B-9358-A442-968B-516F626B0D89}" type="slidenum">
              <a:rPr lang="en-US">
                <a:latin typeface="Arial" pitchFamily="-111" charset="0"/>
                <a:ea typeface="ＭＳ Ｐゴシック" pitchFamily="-111" charset="-128"/>
                <a:cs typeface="ＭＳ Ｐゴシック" pitchFamily="-111" charset="-128"/>
              </a:rPr>
              <a:pPr eaLnBrk="1" hangingPunct="1"/>
              <a:t>22</a:t>
            </a:fld>
            <a:endParaRPr lang="en-US">
              <a:latin typeface="Arial" pitchFamily="-111" charset="0"/>
              <a:ea typeface="ＭＳ Ｐゴシック" pitchFamily="-111" charset="-128"/>
              <a:cs typeface="ＭＳ Ｐゴシック" pitchFamily="-111" charset="-128"/>
            </a:endParaRPr>
          </a:p>
        </p:txBody>
      </p:sp>
      <p:sp>
        <p:nvSpPr>
          <p:cNvPr id="484355"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Sample Question#1</a:t>
            </a:r>
          </a:p>
        </p:txBody>
      </p:sp>
      <p:sp>
        <p:nvSpPr>
          <p:cNvPr id="484356" name="Rectangle 3"/>
          <p:cNvSpPr>
            <a:spLocks noGrp="1" noChangeArrowheads="1"/>
          </p:cNvSpPr>
          <p:nvPr>
            <p:ph type="body" idx="1"/>
          </p:nvPr>
        </p:nvSpPr>
        <p:spPr/>
        <p:txBody>
          <a:bodyPr/>
          <a:lstStyle/>
          <a:p>
            <a:pPr marL="609600" indent="-609600">
              <a:buAutoNum type="arabicPeriod"/>
            </a:pPr>
            <a:r>
              <a:rPr lang="en-US" dirty="0" smtClean="0">
                <a:ea typeface="ＭＳ Ｐゴシック" pitchFamily="-111" charset="-128"/>
                <a:cs typeface="ＭＳ Ｐゴシック" pitchFamily="-111" charset="-128"/>
              </a:rPr>
              <a:t>Given </a:t>
            </a:r>
            <a:r>
              <a:rPr lang="en-US" dirty="0">
                <a:ea typeface="ＭＳ Ｐゴシック" pitchFamily="-111" charset="-128"/>
                <a:cs typeface="ＭＳ Ｐゴシック" pitchFamily="-111" charset="-128"/>
              </a:rPr>
              <a:t>that the predicate </a:t>
            </a:r>
            <a:r>
              <a:rPr lang="en-US" b="1" dirty="0">
                <a:ea typeface="ＭＳ Ｐゴシック" pitchFamily="-111" charset="-128"/>
                <a:cs typeface="ＭＳ Ｐゴシック" pitchFamily="-111" charset="-128"/>
              </a:rPr>
              <a:t>STP</a:t>
            </a:r>
            <a:r>
              <a:rPr lang="en-US" dirty="0">
                <a:ea typeface="ＭＳ Ｐゴシック" pitchFamily="-111" charset="-128"/>
                <a:cs typeface="ＭＳ Ｐゴシック" pitchFamily="-111" charset="-128"/>
              </a:rPr>
              <a:t> and the function </a:t>
            </a:r>
            <a:r>
              <a:rPr lang="en-US" b="1" dirty="0">
                <a:ea typeface="ＭＳ Ｐゴシック" pitchFamily="-111" charset="-128"/>
                <a:cs typeface="ＭＳ Ｐゴシック" pitchFamily="-111" charset="-128"/>
              </a:rPr>
              <a:t>VALUE</a:t>
            </a:r>
            <a:r>
              <a:rPr lang="en-US" dirty="0">
                <a:ea typeface="ＭＳ Ｐゴシック" pitchFamily="-111" charset="-128"/>
                <a:cs typeface="ＭＳ Ｐゴシック" pitchFamily="-111" charset="-128"/>
              </a:rPr>
              <a:t> are algorithms, show that we can semi-decide </a:t>
            </a:r>
            <a:br>
              <a:rPr lang="en-US" dirty="0">
                <a:ea typeface="ＭＳ Ｐゴシック" pitchFamily="-111" charset="-128"/>
                <a:cs typeface="ＭＳ Ｐゴシック" pitchFamily="-111" charset="-128"/>
              </a:rPr>
            </a:br>
            <a:r>
              <a:rPr lang="en-US" dirty="0">
                <a:ea typeface="ＭＳ Ｐゴシック" pitchFamily="-111" charset="-128"/>
                <a:cs typeface="ＭＳ Ｐゴシック" pitchFamily="-111" charset="-128"/>
              </a:rPr>
              <a:t/>
            </a:r>
            <a:br>
              <a:rPr lang="en-US" dirty="0">
                <a:ea typeface="ＭＳ Ｐゴシック" pitchFamily="-111" charset="-128"/>
                <a:cs typeface="ＭＳ Ｐゴシック" pitchFamily="-111" charset="-128"/>
              </a:rPr>
            </a:br>
            <a:r>
              <a:rPr lang="en-US" b="1" dirty="0">
                <a:ea typeface="ＭＳ Ｐゴシック" pitchFamily="-111" charset="-128"/>
                <a:cs typeface="ＭＳ Ｐゴシック" pitchFamily="-111" charset="-128"/>
              </a:rPr>
              <a:t>HZ = { f | </a:t>
            </a:r>
            <a:r>
              <a:rPr lang="en-US" b="1" dirty="0">
                <a:ea typeface="ＭＳ Ｐゴシック" pitchFamily="-111" charset="-128"/>
                <a:cs typeface="ＭＳ Ｐゴシック" pitchFamily="-111" charset="-128"/>
                <a:sym typeface="Symbol" pitchFamily="-111" charset="2"/>
              </a:rPr>
              <a:t></a:t>
            </a:r>
            <a:r>
              <a:rPr lang="en-US" b="1" baseline="-25000" dirty="0">
                <a:ea typeface="ＭＳ Ｐゴシック" pitchFamily="-111" charset="-128"/>
                <a:cs typeface="ＭＳ Ｐゴシック" pitchFamily="-111" charset="-128"/>
              </a:rPr>
              <a:t>f</a:t>
            </a:r>
            <a:r>
              <a:rPr lang="en-US" b="1" dirty="0">
                <a:ea typeface="ＭＳ Ｐゴシック" pitchFamily="-111" charset="-128"/>
                <a:cs typeface="ＭＳ Ｐゴシック" pitchFamily="-111" charset="-128"/>
              </a:rPr>
              <a:t> evaluates to 0 for some input}</a:t>
            </a:r>
            <a:br>
              <a:rPr lang="en-US" b="1" dirty="0">
                <a:ea typeface="ＭＳ Ｐゴシック" pitchFamily="-111" charset="-128"/>
                <a:cs typeface="ＭＳ Ｐゴシック" pitchFamily="-111" charset="-128"/>
              </a:rPr>
            </a:br>
            <a:r>
              <a:rPr lang="en-US" dirty="0">
                <a:ea typeface="ＭＳ Ｐゴシック" pitchFamily="-111" charset="-128"/>
                <a:cs typeface="ＭＳ Ｐゴシック" pitchFamily="-111" charset="-128"/>
              </a:rPr>
              <a:t/>
            </a:r>
            <a:br>
              <a:rPr lang="en-US" dirty="0">
                <a:ea typeface="ＭＳ Ｐゴシック" pitchFamily="-111" charset="-128"/>
                <a:cs typeface="ＭＳ Ｐゴシック" pitchFamily="-111" charset="-128"/>
              </a:rPr>
            </a:br>
            <a:r>
              <a:rPr lang="en-US" dirty="0">
                <a:ea typeface="ＭＳ Ｐゴシック" pitchFamily="-111" charset="-128"/>
                <a:cs typeface="ＭＳ Ｐゴシック" pitchFamily="-111" charset="-128"/>
              </a:rPr>
              <a:t>Note: </a:t>
            </a:r>
            <a:r>
              <a:rPr lang="en-US" b="1" dirty="0">
                <a:ea typeface="ＭＳ Ｐゴシック" pitchFamily="-111" charset="-128"/>
                <a:cs typeface="ＭＳ Ｐゴシック" pitchFamily="-111" charset="-128"/>
              </a:rPr>
              <a:t>STP( f, x, s</a:t>
            </a:r>
            <a:r>
              <a:rPr lang="en-US" b="1" i="1"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rPr>
              <a:t>is true </a:t>
            </a:r>
            <a:r>
              <a:rPr lang="en-US" dirty="0" err="1">
                <a:ea typeface="ＭＳ Ｐゴシック" pitchFamily="-111" charset="-128"/>
                <a:cs typeface="ＭＳ Ｐゴシック" pitchFamily="-111" charset="-128"/>
              </a:rPr>
              <a:t>iff</a:t>
            </a:r>
            <a:r>
              <a:rPr lang="en-US"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sym typeface="Symbol" pitchFamily="-111" charset="2"/>
              </a:rPr>
              <a:t></a:t>
            </a:r>
            <a:r>
              <a:rPr lang="en-US" b="1" baseline="-25000" dirty="0">
                <a:ea typeface="ＭＳ Ｐゴシック" pitchFamily="-111" charset="-128"/>
                <a:cs typeface="ＭＳ Ｐゴシック" pitchFamily="-111" charset="-128"/>
              </a:rPr>
              <a:t>f</a:t>
            </a:r>
            <a:r>
              <a:rPr lang="en-US" b="1" dirty="0">
                <a:ea typeface="ＭＳ Ｐゴシック" pitchFamily="-111" charset="-128"/>
                <a:cs typeface="ＭＳ Ｐゴシック" pitchFamily="-111" charset="-128"/>
              </a:rPr>
              <a:t>(x) </a:t>
            </a:r>
            <a:r>
              <a:rPr lang="en-US" dirty="0">
                <a:ea typeface="ＭＳ Ｐゴシック" pitchFamily="-111" charset="-128"/>
                <a:cs typeface="ＭＳ Ｐゴシック" pitchFamily="-111" charset="-128"/>
              </a:rPr>
              <a:t>converges in </a:t>
            </a:r>
            <a:r>
              <a:rPr lang="en-US" b="1" dirty="0">
                <a:ea typeface="ＭＳ Ｐゴシック" pitchFamily="-111" charset="-128"/>
                <a:cs typeface="ＭＳ Ｐゴシック" pitchFamily="-111" charset="-128"/>
              </a:rPr>
              <a:t>s</a:t>
            </a:r>
            <a:r>
              <a:rPr lang="en-US" dirty="0">
                <a:ea typeface="ＭＳ Ｐゴシック" pitchFamily="-111" charset="-128"/>
                <a:cs typeface="ＭＳ Ｐゴシック" pitchFamily="-111" charset="-128"/>
              </a:rPr>
              <a:t> or fewer steps and, if so, </a:t>
            </a:r>
            <a:r>
              <a:rPr lang="en-US" b="1" dirty="0">
                <a:ea typeface="ＭＳ Ｐゴシック" pitchFamily="-111" charset="-128"/>
                <a:cs typeface="ＭＳ Ｐゴシック" pitchFamily="-111" charset="-128"/>
              </a:rPr>
              <a:t>VALUE(f, x, s) = </a:t>
            </a:r>
            <a:r>
              <a:rPr lang="en-US" b="1" dirty="0">
                <a:ea typeface="ＭＳ Ｐゴシック" pitchFamily="-111" charset="-128"/>
                <a:cs typeface="ＭＳ Ｐゴシック" pitchFamily="-111" charset="-128"/>
                <a:sym typeface="Symbol" pitchFamily="-111" charset="2"/>
              </a:rPr>
              <a:t></a:t>
            </a:r>
            <a:r>
              <a:rPr lang="en-US" b="1" baseline="-25000" dirty="0">
                <a:ea typeface="ＭＳ Ｐゴシック" pitchFamily="-111" charset="-128"/>
                <a:cs typeface="ＭＳ Ｐゴシック" pitchFamily="-111" charset="-128"/>
              </a:rPr>
              <a:t>f</a:t>
            </a:r>
            <a:r>
              <a:rPr lang="en-US" b="1" dirty="0">
                <a:ea typeface="ＭＳ Ｐゴシック" pitchFamily="-111" charset="-128"/>
                <a:cs typeface="ＭＳ Ｐゴシック" pitchFamily="-111" charset="-128"/>
              </a:rPr>
              <a:t>(x)</a:t>
            </a:r>
            <a:r>
              <a:rPr lang="en-US" dirty="0">
                <a:ea typeface="ＭＳ Ｐゴシック" pitchFamily="-111" charset="-128"/>
                <a:cs typeface="ＭＳ Ｐゴシック" pitchFamily="-111" charset="-128"/>
              </a:rPr>
              <a:t>.  </a:t>
            </a:r>
          </a:p>
          <a:p>
            <a:pPr marL="0" indent="0">
              <a:buNone/>
            </a:pPr>
            <a:r>
              <a:rPr lang="en-US" b="1" dirty="0" smtClean="0">
                <a:solidFill>
                  <a:srgbClr val="C00000"/>
                </a:solidFill>
                <a:ea typeface="ＭＳ Ｐゴシック" pitchFamily="-111" charset="-128"/>
                <a:cs typeface="ＭＳ Ｐゴシック" pitchFamily="-111" charset="-128"/>
              </a:rPr>
              <a:t>f ∈HZ </a:t>
            </a:r>
            <a:r>
              <a:rPr lang="en-US" b="1" dirty="0" err="1" smtClean="0">
                <a:solidFill>
                  <a:srgbClr val="C00000"/>
                </a:solidFill>
                <a:ea typeface="ＭＳ Ｐゴシック" pitchFamily="-111" charset="-128"/>
                <a:cs typeface="ＭＳ Ｐゴシック" pitchFamily="-111" charset="-128"/>
              </a:rPr>
              <a:t>iff</a:t>
            </a:r>
            <a:r>
              <a:rPr lang="en-US" b="1" dirty="0" smtClean="0">
                <a:solidFill>
                  <a:srgbClr val="C00000"/>
                </a:solidFill>
                <a:ea typeface="ＭＳ Ｐゴシック" pitchFamily="-111" charset="-128"/>
                <a:cs typeface="ＭＳ Ｐゴシック" pitchFamily="-111" charset="-128"/>
              </a:rPr>
              <a:t> ∃&lt;</a:t>
            </a:r>
            <a:r>
              <a:rPr lang="en-US" b="1" dirty="0" err="1" smtClean="0">
                <a:solidFill>
                  <a:srgbClr val="C00000"/>
                </a:solidFill>
                <a:ea typeface="ＭＳ Ｐゴシック" pitchFamily="-111" charset="-128"/>
                <a:cs typeface="ＭＳ Ｐゴシック" pitchFamily="-111" charset="-128"/>
              </a:rPr>
              <a:t>x,t</a:t>
            </a:r>
            <a:r>
              <a:rPr lang="en-US" b="1" dirty="0" smtClean="0">
                <a:solidFill>
                  <a:srgbClr val="C00000"/>
                </a:solidFill>
                <a:ea typeface="ＭＳ Ｐゴシック" pitchFamily="-111" charset="-128"/>
                <a:cs typeface="ＭＳ Ｐゴシック" pitchFamily="-111" charset="-128"/>
              </a:rPr>
              <a:t>&gt; [ STP(</a:t>
            </a:r>
            <a:r>
              <a:rPr lang="en-US" b="1" dirty="0" err="1" smtClean="0">
                <a:solidFill>
                  <a:srgbClr val="C00000"/>
                </a:solidFill>
                <a:ea typeface="ＭＳ Ｐゴシック" pitchFamily="-111" charset="-128"/>
                <a:cs typeface="ＭＳ Ｐゴシック" pitchFamily="-111" charset="-128"/>
              </a:rPr>
              <a:t>f,x,t</a:t>
            </a:r>
            <a:r>
              <a:rPr lang="en-US" b="1" dirty="0" smtClean="0">
                <a:solidFill>
                  <a:srgbClr val="C00000"/>
                </a:solidFill>
                <a:ea typeface="ＭＳ Ｐゴシック" pitchFamily="-111" charset="-128"/>
                <a:cs typeface="ＭＳ Ｐゴシック" pitchFamily="-111" charset="-128"/>
              </a:rPr>
              <a:t>) &amp; VALUE(</a:t>
            </a:r>
            <a:r>
              <a:rPr lang="en-US" b="1" dirty="0" err="1" smtClean="0">
                <a:solidFill>
                  <a:srgbClr val="C00000"/>
                </a:solidFill>
                <a:ea typeface="ＭＳ Ｐゴシック" pitchFamily="-111" charset="-128"/>
                <a:cs typeface="ＭＳ Ｐゴシック" pitchFamily="-111" charset="-128"/>
              </a:rPr>
              <a:t>F,x,t</a:t>
            </a:r>
            <a:r>
              <a:rPr lang="en-US" b="1" dirty="0" smtClean="0">
                <a:solidFill>
                  <a:srgbClr val="C00000"/>
                </a:solidFill>
                <a:ea typeface="ＭＳ Ｐゴシック" pitchFamily="-111" charset="-128"/>
                <a:cs typeface="ＭＳ Ｐゴシック" pitchFamily="-111" charset="-128"/>
              </a:rPr>
              <a:t>)=0 ] provides a semi-decision procedure</a:t>
            </a:r>
          </a:p>
        </p:txBody>
      </p:sp>
      <p:sp>
        <p:nvSpPr>
          <p:cNvPr id="484357" name="Date Placeholder 3"/>
          <p:cNvSpPr>
            <a:spLocks noGrp="1"/>
          </p:cNvSpPr>
          <p:nvPr>
            <p:ph type="dt" sz="quarter" idx="10"/>
          </p:nvPr>
        </p:nvSpPr>
        <p:spPr>
          <a:noFill/>
        </p:spPr>
        <p:txBody>
          <a:bodyPr/>
          <a:lstStyle/>
          <a:p>
            <a:fld id="{EC5C49C6-9B64-5E48-B455-08AA89009F61}" type="datetime1">
              <a:rPr lang="en-US" smtClean="0">
                <a:latin typeface="Arial" pitchFamily="-111" charset="0"/>
                <a:ea typeface="ＭＳ Ｐゴシック" pitchFamily="-111" charset="-128"/>
                <a:cs typeface="ＭＳ Ｐゴシック" pitchFamily="-111" charset="-128"/>
              </a:rPr>
              <a:t>11/29/17</a:t>
            </a:fld>
            <a:endParaRPr lang="en-US">
              <a:latin typeface="Arial" pitchFamily="-111" charset="0"/>
              <a:ea typeface="ＭＳ Ｐゴシック" pitchFamily="-111" charset="-128"/>
              <a:cs typeface="ＭＳ Ｐゴシック" pitchFamily="-111" charset="-128"/>
            </a:endParaRPr>
          </a:p>
        </p:txBody>
      </p:sp>
      <p:sp>
        <p:nvSpPr>
          <p:cNvPr id="484358" name="Footer Placeholder 4"/>
          <p:cNvSpPr>
            <a:spLocks noGrp="1"/>
          </p:cNvSpPr>
          <p:nvPr>
            <p:ph type="ftr" sz="quarter" idx="11"/>
          </p:nvPr>
        </p:nvSpPr>
        <p:spPr>
          <a:noFill/>
        </p:spPr>
        <p:txBody>
          <a:bodyPr/>
          <a:lstStyle/>
          <a:p>
            <a:r>
              <a:rPr lang="de-DE">
                <a:latin typeface="Arial" pitchFamily="-111" charset="0"/>
                <a:ea typeface="ＭＳ Ｐゴシック" pitchFamily="-111" charset="-128"/>
                <a:cs typeface="ＭＳ Ｐゴシック" pitchFamily="-111" charset="-128"/>
              </a:rPr>
              <a:t>COT 4210 © UCF</a:t>
            </a:r>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72256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Slide Number Placeholder 5"/>
          <p:cNvSpPr>
            <a:spLocks noGrp="1"/>
          </p:cNvSpPr>
          <p:nvPr>
            <p:ph type="sldNum" sz="quarter" idx="12"/>
          </p:nvPr>
        </p:nvSpPr>
        <p:spPr>
          <a:noFill/>
        </p:spPr>
        <p:txBody>
          <a:bodyPr/>
          <a:lstStyle/>
          <a:p>
            <a:pPr eaLnBrk="1" hangingPunct="1"/>
            <a:fld id="{D442E32B-9358-A442-968B-516F626B0D89}" type="slidenum">
              <a:rPr lang="en-US">
                <a:latin typeface="Arial" pitchFamily="-111" charset="0"/>
                <a:ea typeface="ＭＳ Ｐゴシック" pitchFamily="-111" charset="-128"/>
                <a:cs typeface="ＭＳ Ｐゴシック" pitchFamily="-111" charset="-128"/>
              </a:rPr>
              <a:pPr eaLnBrk="1" hangingPunct="1"/>
              <a:t>23</a:t>
            </a:fld>
            <a:endParaRPr lang="en-US">
              <a:latin typeface="Arial" pitchFamily="-111" charset="0"/>
              <a:ea typeface="ＭＳ Ｐゴシック" pitchFamily="-111" charset="-128"/>
              <a:cs typeface="ＭＳ Ｐゴシック" pitchFamily="-111" charset="-128"/>
            </a:endParaRPr>
          </a:p>
        </p:txBody>
      </p:sp>
      <p:sp>
        <p:nvSpPr>
          <p:cNvPr id="484355" name="Rectangle 2"/>
          <p:cNvSpPr>
            <a:spLocks noGrp="1" noChangeArrowheads="1"/>
          </p:cNvSpPr>
          <p:nvPr>
            <p:ph type="title"/>
          </p:nvPr>
        </p:nvSpPr>
        <p:spPr/>
        <p:txBody>
          <a:bodyPr/>
          <a:lstStyle/>
          <a:p>
            <a:pPr eaLnBrk="1" hangingPunct="1"/>
            <a:r>
              <a:rPr lang="en-US" dirty="0">
                <a:ea typeface="ＭＳ Ｐゴシック" pitchFamily="-111" charset="-128"/>
                <a:cs typeface="ＭＳ Ｐゴシック" pitchFamily="-111" charset="-128"/>
              </a:rPr>
              <a:t>Sample </a:t>
            </a:r>
            <a:r>
              <a:rPr lang="en-US" dirty="0" smtClean="0">
                <a:ea typeface="ＭＳ Ｐゴシック" pitchFamily="-111" charset="-128"/>
                <a:cs typeface="ＭＳ Ｐゴシック" pitchFamily="-111" charset="-128"/>
              </a:rPr>
              <a:t>Questions#2</a:t>
            </a:r>
            <a:endParaRPr lang="en-US" dirty="0">
              <a:ea typeface="ＭＳ Ｐゴシック" pitchFamily="-111" charset="-128"/>
              <a:cs typeface="ＭＳ Ｐゴシック" pitchFamily="-111" charset="-128"/>
            </a:endParaRPr>
          </a:p>
        </p:txBody>
      </p:sp>
      <p:sp>
        <p:nvSpPr>
          <p:cNvPr id="484356" name="Rectangle 3"/>
          <p:cNvSpPr>
            <a:spLocks noGrp="1" noChangeArrowheads="1"/>
          </p:cNvSpPr>
          <p:nvPr>
            <p:ph type="body" idx="1"/>
          </p:nvPr>
        </p:nvSpPr>
        <p:spPr/>
        <p:txBody>
          <a:bodyPr>
            <a:normAutofit/>
          </a:bodyPr>
          <a:lstStyle/>
          <a:p>
            <a:pPr marL="609600" indent="-609600">
              <a:buFontTx/>
              <a:buAutoNum type="arabicPeriod" startAt="2"/>
            </a:pPr>
            <a:r>
              <a:rPr lang="en-US" dirty="0">
                <a:ea typeface="ＭＳ Ｐゴシック" pitchFamily="-111" charset="-128"/>
                <a:cs typeface="ＭＳ Ｐゴシック" pitchFamily="-111" charset="-128"/>
              </a:rPr>
              <a:t>Use Rice’s Theorem to show that </a:t>
            </a:r>
            <a:r>
              <a:rPr lang="en-US" b="1" dirty="0">
                <a:ea typeface="ＭＳ Ｐゴシック" pitchFamily="-111" charset="-128"/>
                <a:cs typeface="ＭＳ Ｐゴシック" pitchFamily="-111" charset="-128"/>
              </a:rPr>
              <a:t>HZ</a:t>
            </a:r>
            <a:r>
              <a:rPr lang="en-US" dirty="0">
                <a:ea typeface="ＭＳ Ｐゴシック" pitchFamily="-111" charset="-128"/>
                <a:cs typeface="ＭＳ Ｐゴシック" pitchFamily="-111" charset="-128"/>
              </a:rPr>
              <a:t> is undecidable, where </a:t>
            </a:r>
            <a:br>
              <a:rPr lang="en-US" dirty="0">
                <a:ea typeface="ＭＳ Ｐゴシック" pitchFamily="-111" charset="-128"/>
                <a:cs typeface="ＭＳ Ｐゴシック" pitchFamily="-111" charset="-128"/>
              </a:rPr>
            </a:br>
            <a:r>
              <a:rPr lang="en-US" b="1" dirty="0">
                <a:ea typeface="ＭＳ Ｐゴシック" pitchFamily="-111" charset="-128"/>
                <a:cs typeface="ＭＳ Ｐゴシック" pitchFamily="-111" charset="-128"/>
              </a:rPr>
              <a:t>HZ = { f | </a:t>
            </a:r>
            <a:r>
              <a:rPr lang="en-US" b="1" dirty="0">
                <a:ea typeface="ＭＳ Ｐゴシック" pitchFamily="-111" charset="-128"/>
                <a:cs typeface="ＭＳ Ｐゴシック" pitchFamily="-111" charset="-128"/>
                <a:sym typeface="Symbol" pitchFamily="-111" charset="2"/>
              </a:rPr>
              <a:t></a:t>
            </a:r>
            <a:r>
              <a:rPr lang="en-US" b="1" baseline="-25000" dirty="0">
                <a:ea typeface="ＭＳ Ｐゴシック" pitchFamily="-111" charset="-128"/>
                <a:cs typeface="ＭＳ Ｐゴシック" pitchFamily="-111" charset="-128"/>
              </a:rPr>
              <a:t>f</a:t>
            </a:r>
            <a:r>
              <a:rPr lang="en-US" b="1" dirty="0">
                <a:ea typeface="ＭＳ Ｐゴシック" pitchFamily="-111" charset="-128"/>
                <a:cs typeface="ＭＳ Ｐゴシック" pitchFamily="-111" charset="-128"/>
              </a:rPr>
              <a:t> evaluates to 0 for some input}</a:t>
            </a:r>
            <a:r>
              <a:rPr lang="en-US" dirty="0">
                <a:ea typeface="ＭＳ Ｐゴシック" pitchFamily="-111" charset="-128"/>
                <a:cs typeface="ＭＳ Ｐゴシック" pitchFamily="-111" charset="-128"/>
              </a:rPr>
              <a:t> </a:t>
            </a:r>
            <a:endParaRPr lang="en-US" dirty="0" smtClean="0">
              <a:ea typeface="ＭＳ Ｐゴシック" pitchFamily="-111" charset="-128"/>
              <a:cs typeface="ＭＳ Ｐゴシック" pitchFamily="-111" charset="-128"/>
            </a:endParaRPr>
          </a:p>
          <a:p>
            <a:pPr marL="0" indent="0">
              <a:buNone/>
            </a:pPr>
            <a:r>
              <a:rPr lang="en-US" b="1" dirty="0" smtClean="0">
                <a:solidFill>
                  <a:srgbClr val="C00000"/>
                </a:solidFill>
                <a:ea typeface="ＭＳ Ｐゴシック" pitchFamily="-111" charset="-128"/>
                <a:cs typeface="ＭＳ Ｐゴシック" pitchFamily="-111" charset="-128"/>
              </a:rPr>
              <a:t>HZ is non-trivial as Zero(x) = 0 ∈ HZ and S(x)= x+1 ∉ HZ</a:t>
            </a:r>
          </a:p>
          <a:p>
            <a:pPr marL="0" indent="0">
              <a:buNone/>
            </a:pPr>
            <a:r>
              <a:rPr lang="en-US" b="1" dirty="0" smtClean="0">
                <a:solidFill>
                  <a:srgbClr val="C00000"/>
                </a:solidFill>
                <a:ea typeface="ＭＳ Ｐゴシック" pitchFamily="-111" charset="-128"/>
                <a:cs typeface="ＭＳ Ｐゴシック" pitchFamily="-111" charset="-128"/>
              </a:rPr>
              <a:t>Let f, g be two arbitrary indices such that Range(f) = Range(g)</a:t>
            </a:r>
            <a:r>
              <a:rPr lang="en-US" b="1" dirty="0">
                <a:solidFill>
                  <a:srgbClr val="C00000"/>
                </a:solidFill>
                <a:ea typeface="ＭＳ Ｐゴシック" pitchFamily="-111" charset="-128"/>
                <a:cs typeface="ＭＳ Ｐゴシック" pitchFamily="-111" charset="-128"/>
              </a:rPr>
              <a:t/>
            </a:r>
            <a:br>
              <a:rPr lang="en-US" b="1" dirty="0">
                <a:solidFill>
                  <a:srgbClr val="C00000"/>
                </a:solidFill>
                <a:ea typeface="ＭＳ Ｐゴシック" pitchFamily="-111" charset="-128"/>
                <a:cs typeface="ＭＳ Ｐゴシック" pitchFamily="-111" charset="-128"/>
              </a:rPr>
            </a:br>
            <a:r>
              <a:rPr lang="en-US" b="1" dirty="0">
                <a:solidFill>
                  <a:srgbClr val="C00000"/>
                </a:solidFill>
                <a:ea typeface="ＭＳ Ｐゴシック" pitchFamily="-111" charset="-128"/>
                <a:cs typeface="ＭＳ Ｐゴシック" pitchFamily="-111" charset="-128"/>
              </a:rPr>
              <a:t>f ∈ HZ </a:t>
            </a:r>
            <a:r>
              <a:rPr lang="en-US" b="1" dirty="0" smtClean="0">
                <a:solidFill>
                  <a:srgbClr val="C00000"/>
                </a:solidFill>
                <a:ea typeface="ＭＳ Ｐゴシック" pitchFamily="-111" charset="-128"/>
                <a:cs typeface="ＭＳ Ｐゴシック" pitchFamily="-111" charset="-128"/>
              </a:rPr>
              <a:t> 	</a:t>
            </a:r>
            <a:r>
              <a:rPr lang="en-US" b="1" dirty="0" err="1" smtClean="0">
                <a:solidFill>
                  <a:srgbClr val="C00000"/>
                </a:solidFill>
                <a:ea typeface="ＭＳ Ｐゴシック" pitchFamily="-111" charset="-128"/>
                <a:cs typeface="ＭＳ Ｐゴシック" pitchFamily="-111" charset="-128"/>
              </a:rPr>
              <a:t>iff</a:t>
            </a:r>
            <a:r>
              <a:rPr lang="en-US" b="1" dirty="0" smtClean="0">
                <a:solidFill>
                  <a:srgbClr val="C00000"/>
                </a:solidFill>
                <a:ea typeface="ＭＳ Ｐゴシック" pitchFamily="-111" charset="-128"/>
                <a:cs typeface="ＭＳ Ｐゴシック" pitchFamily="-111" charset="-128"/>
              </a:rPr>
              <a:t> 0 </a:t>
            </a: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Range(f)		definition of HZ</a:t>
            </a:r>
          </a:p>
          <a:p>
            <a:pPr marL="0" indent="0">
              <a:buNone/>
            </a:pPr>
            <a:r>
              <a:rPr lang="en-US" b="1" dirty="0" smtClean="0">
                <a:solidFill>
                  <a:srgbClr val="C00000"/>
                </a:solidFill>
                <a:ea typeface="ＭＳ Ｐゴシック" pitchFamily="-111" charset="-128"/>
                <a:cs typeface="ＭＳ Ｐゴシック" pitchFamily="-111" charset="-128"/>
              </a:rPr>
              <a:t>		</a:t>
            </a:r>
            <a:r>
              <a:rPr lang="en-US" b="1" dirty="0" err="1" smtClean="0">
                <a:solidFill>
                  <a:srgbClr val="C00000"/>
                </a:solidFill>
                <a:ea typeface="ＭＳ Ｐゴシック" pitchFamily="-111" charset="-128"/>
                <a:cs typeface="ＭＳ Ｐゴシック" pitchFamily="-111" charset="-128"/>
              </a:rPr>
              <a:t>Iff</a:t>
            </a:r>
            <a:r>
              <a:rPr lang="en-US" b="1" dirty="0">
                <a:solidFill>
                  <a:srgbClr val="C00000"/>
                </a:solidFill>
                <a:ea typeface="ＭＳ Ｐゴシック" pitchFamily="-111" charset="-128"/>
                <a:cs typeface="ＭＳ Ｐゴシック" pitchFamily="-111" charset="-128"/>
              </a:rPr>
              <a:t> 0 ∈ </a:t>
            </a:r>
            <a:r>
              <a:rPr lang="en-US" b="1" dirty="0" smtClean="0">
                <a:solidFill>
                  <a:srgbClr val="C00000"/>
                </a:solidFill>
                <a:ea typeface="ＭＳ Ｐゴシック" pitchFamily="-111" charset="-128"/>
                <a:cs typeface="ＭＳ Ｐゴシック" pitchFamily="-111" charset="-128"/>
              </a:rPr>
              <a:t>Range(g)		as ranges are the same</a:t>
            </a:r>
          </a:p>
          <a:p>
            <a:pPr marL="0" indent="0">
              <a:buNone/>
            </a:pP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	</a:t>
            </a:r>
            <a:r>
              <a:rPr lang="en-US" b="1" dirty="0" err="1" smtClean="0">
                <a:solidFill>
                  <a:srgbClr val="C00000"/>
                </a:solidFill>
                <a:ea typeface="ＭＳ Ｐゴシック" pitchFamily="-111" charset="-128"/>
                <a:cs typeface="ＭＳ Ｐゴシック" pitchFamily="-111" charset="-128"/>
              </a:rPr>
              <a:t>iff</a:t>
            </a: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g </a:t>
            </a:r>
            <a:r>
              <a:rPr lang="en-US" b="1" dirty="0">
                <a:solidFill>
                  <a:srgbClr val="C00000"/>
                </a:solidFill>
                <a:ea typeface="ＭＳ Ｐゴシック" pitchFamily="-111" charset="-128"/>
                <a:cs typeface="ＭＳ Ｐゴシック" pitchFamily="-111" charset="-128"/>
              </a:rPr>
              <a:t>∈ HZ </a:t>
            </a:r>
            <a:endParaRPr lang="en-US" b="1" dirty="0" smtClean="0">
              <a:solidFill>
                <a:srgbClr val="C00000"/>
              </a:solidFill>
              <a:ea typeface="ＭＳ Ｐゴシック" pitchFamily="-111" charset="-128"/>
              <a:cs typeface="ＭＳ Ｐゴシック" pitchFamily="-111" charset="-128"/>
            </a:endParaRPr>
          </a:p>
          <a:p>
            <a:pPr marL="0" indent="0">
              <a:buNone/>
            </a:pPr>
            <a:r>
              <a:rPr lang="en-US" b="1" dirty="0" smtClean="0">
                <a:solidFill>
                  <a:srgbClr val="C00000"/>
                </a:solidFill>
                <a:ea typeface="ＭＳ Ｐゴシック" pitchFamily="-111" charset="-128"/>
                <a:cs typeface="ＭＳ Ｐゴシック" pitchFamily="-111" charset="-128"/>
              </a:rPr>
              <a:t>Thus, HZ undecidable using </a:t>
            </a:r>
            <a:r>
              <a:rPr lang="en-US" b="1" dirty="0" err="1" smtClean="0">
                <a:solidFill>
                  <a:srgbClr val="C00000"/>
                </a:solidFill>
                <a:ea typeface="ＭＳ Ｐゴシック" pitchFamily="-111" charset="-128"/>
                <a:cs typeface="ＭＳ Ｐゴシック" pitchFamily="-111" charset="-128"/>
              </a:rPr>
              <a:t>oen</a:t>
            </a:r>
            <a:r>
              <a:rPr lang="en-US" b="1" dirty="0" smtClean="0">
                <a:solidFill>
                  <a:srgbClr val="C00000"/>
                </a:solidFill>
                <a:ea typeface="ＭＳ Ｐゴシック" pitchFamily="-111" charset="-128"/>
                <a:cs typeface="ＭＳ Ｐゴシック" pitchFamily="-111" charset="-128"/>
              </a:rPr>
              <a:t> of Rice’s weaker versions</a:t>
            </a:r>
            <a:endParaRPr lang="en-US" b="1" dirty="0">
              <a:solidFill>
                <a:srgbClr val="C00000"/>
              </a:solidFill>
              <a:ea typeface="ＭＳ Ｐゴシック" pitchFamily="-111" charset="-128"/>
              <a:cs typeface="ＭＳ Ｐゴシック" pitchFamily="-111" charset="-128"/>
            </a:endParaRPr>
          </a:p>
        </p:txBody>
      </p:sp>
      <p:sp>
        <p:nvSpPr>
          <p:cNvPr id="484357" name="Date Placeholder 3"/>
          <p:cNvSpPr>
            <a:spLocks noGrp="1"/>
          </p:cNvSpPr>
          <p:nvPr>
            <p:ph type="dt" sz="quarter" idx="10"/>
          </p:nvPr>
        </p:nvSpPr>
        <p:spPr>
          <a:noFill/>
        </p:spPr>
        <p:txBody>
          <a:bodyPr/>
          <a:lstStyle/>
          <a:p>
            <a:fld id="{974E9448-4829-7144-9557-50A551EDFF75}" type="datetime1">
              <a:rPr lang="en-US" smtClean="0">
                <a:latin typeface="Arial" pitchFamily="-111" charset="0"/>
                <a:ea typeface="ＭＳ Ｐゴシック" pitchFamily="-111" charset="-128"/>
                <a:cs typeface="ＭＳ Ｐゴシック" pitchFamily="-111" charset="-128"/>
              </a:rPr>
              <a:t>11/29/17</a:t>
            </a:fld>
            <a:endParaRPr lang="en-US">
              <a:latin typeface="Arial" pitchFamily="-111" charset="0"/>
              <a:ea typeface="ＭＳ Ｐゴシック" pitchFamily="-111" charset="-128"/>
              <a:cs typeface="ＭＳ Ｐゴシック" pitchFamily="-111" charset="-128"/>
            </a:endParaRPr>
          </a:p>
        </p:txBody>
      </p:sp>
      <p:sp>
        <p:nvSpPr>
          <p:cNvPr id="484358" name="Footer Placeholder 4"/>
          <p:cNvSpPr>
            <a:spLocks noGrp="1"/>
          </p:cNvSpPr>
          <p:nvPr>
            <p:ph type="ftr" sz="quarter" idx="11"/>
          </p:nvPr>
        </p:nvSpPr>
        <p:spPr>
          <a:noFill/>
        </p:spPr>
        <p:txBody>
          <a:bodyPr/>
          <a:lstStyle/>
          <a:p>
            <a:r>
              <a:rPr lang="de-DE">
                <a:latin typeface="Arial" pitchFamily="-111" charset="0"/>
                <a:ea typeface="ＭＳ Ｐゴシック" pitchFamily="-111" charset="-128"/>
                <a:cs typeface="ＭＳ Ｐゴシック" pitchFamily="-111" charset="-128"/>
              </a:rPr>
              <a:t>COT 4210 © UCF</a:t>
            </a:r>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1160598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Slide Number Placeholder 5"/>
          <p:cNvSpPr>
            <a:spLocks noGrp="1"/>
          </p:cNvSpPr>
          <p:nvPr>
            <p:ph type="sldNum" sz="quarter" idx="12"/>
          </p:nvPr>
        </p:nvSpPr>
        <p:spPr>
          <a:noFill/>
        </p:spPr>
        <p:txBody>
          <a:bodyPr/>
          <a:lstStyle/>
          <a:p>
            <a:pPr eaLnBrk="1" hangingPunct="1"/>
            <a:fld id="{D442E32B-9358-A442-968B-516F626B0D89}" type="slidenum">
              <a:rPr lang="en-US">
                <a:latin typeface="Arial" pitchFamily="-111" charset="0"/>
                <a:ea typeface="ＭＳ Ｐゴシック" pitchFamily="-111" charset="-128"/>
                <a:cs typeface="ＭＳ Ｐゴシック" pitchFamily="-111" charset="-128"/>
              </a:rPr>
              <a:pPr eaLnBrk="1" hangingPunct="1"/>
              <a:t>24</a:t>
            </a:fld>
            <a:endParaRPr lang="en-US">
              <a:latin typeface="Arial" pitchFamily="-111" charset="0"/>
              <a:ea typeface="ＭＳ Ｐゴシック" pitchFamily="-111" charset="-128"/>
              <a:cs typeface="ＭＳ Ｐゴシック" pitchFamily="-111" charset="-128"/>
            </a:endParaRPr>
          </a:p>
        </p:txBody>
      </p:sp>
      <p:sp>
        <p:nvSpPr>
          <p:cNvPr id="484355" name="Rectangle 2"/>
          <p:cNvSpPr>
            <a:spLocks noGrp="1" noChangeArrowheads="1"/>
          </p:cNvSpPr>
          <p:nvPr>
            <p:ph type="title"/>
          </p:nvPr>
        </p:nvSpPr>
        <p:spPr/>
        <p:txBody>
          <a:bodyPr/>
          <a:lstStyle/>
          <a:p>
            <a:pPr eaLnBrk="1" hangingPunct="1"/>
            <a:r>
              <a:rPr lang="en-US" dirty="0">
                <a:ea typeface="ＭＳ Ｐゴシック" pitchFamily="-111" charset="-128"/>
                <a:cs typeface="ＭＳ Ｐゴシック" pitchFamily="-111" charset="-128"/>
              </a:rPr>
              <a:t>Sample </a:t>
            </a:r>
            <a:r>
              <a:rPr lang="en-US" dirty="0" smtClean="0">
                <a:ea typeface="ＭＳ Ｐゴシック" pitchFamily="-111" charset="-128"/>
                <a:cs typeface="ＭＳ Ｐゴシック" pitchFamily="-111" charset="-128"/>
              </a:rPr>
              <a:t>Questions#3</a:t>
            </a:r>
            <a:endParaRPr lang="en-US" dirty="0">
              <a:ea typeface="ＭＳ Ｐゴシック" pitchFamily="-111" charset="-128"/>
              <a:cs typeface="ＭＳ Ｐゴシック" pitchFamily="-111" charset="-128"/>
            </a:endParaRPr>
          </a:p>
        </p:txBody>
      </p:sp>
      <p:sp>
        <p:nvSpPr>
          <p:cNvPr id="484356" name="Rectangle 3"/>
          <p:cNvSpPr>
            <a:spLocks noGrp="1" noChangeArrowheads="1"/>
          </p:cNvSpPr>
          <p:nvPr>
            <p:ph type="body" idx="1"/>
          </p:nvPr>
        </p:nvSpPr>
        <p:spPr/>
        <p:txBody>
          <a:bodyPr>
            <a:normAutofit/>
          </a:bodyPr>
          <a:lstStyle/>
          <a:p>
            <a:pPr marL="609600" indent="-609600">
              <a:buFont typeface="+mj-lt"/>
              <a:buAutoNum type="arabicPeriod" startAt="3"/>
            </a:pPr>
            <a:r>
              <a:rPr lang="en-US" dirty="0">
                <a:ea typeface="ＭＳ Ｐゴシック" pitchFamily="-111" charset="-128"/>
                <a:cs typeface="ＭＳ Ｐゴシック" pitchFamily="-111" charset="-128"/>
              </a:rPr>
              <a:t>Use </a:t>
            </a:r>
            <a:r>
              <a:rPr lang="en-US" dirty="0" smtClean="0">
                <a:ea typeface="ＭＳ Ｐゴシック" pitchFamily="-111" charset="-128"/>
                <a:cs typeface="ＭＳ Ｐゴシック" pitchFamily="-111" charset="-128"/>
              </a:rPr>
              <a:t>Reduction from Halt to </a:t>
            </a:r>
            <a:r>
              <a:rPr lang="en-US" dirty="0">
                <a:ea typeface="ＭＳ Ｐゴシック" pitchFamily="-111" charset="-128"/>
                <a:cs typeface="ＭＳ Ｐゴシック" pitchFamily="-111" charset="-128"/>
              </a:rPr>
              <a:t>show that </a:t>
            </a:r>
            <a:r>
              <a:rPr lang="en-US" b="1" dirty="0">
                <a:ea typeface="ＭＳ Ｐゴシック" pitchFamily="-111" charset="-128"/>
                <a:cs typeface="ＭＳ Ｐゴシック" pitchFamily="-111" charset="-128"/>
              </a:rPr>
              <a:t>HZ</a:t>
            </a:r>
            <a:r>
              <a:rPr lang="en-US" dirty="0">
                <a:ea typeface="ＭＳ Ｐゴシック" pitchFamily="-111" charset="-128"/>
                <a:cs typeface="ＭＳ Ｐゴシック" pitchFamily="-111" charset="-128"/>
              </a:rPr>
              <a:t> is undecidable, where </a:t>
            </a:r>
            <a:br>
              <a:rPr lang="en-US" dirty="0">
                <a:ea typeface="ＭＳ Ｐゴシック" pitchFamily="-111" charset="-128"/>
                <a:cs typeface="ＭＳ Ｐゴシック" pitchFamily="-111" charset="-128"/>
              </a:rPr>
            </a:br>
            <a:r>
              <a:rPr lang="en-US" b="1" dirty="0">
                <a:ea typeface="ＭＳ Ｐゴシック" pitchFamily="-111" charset="-128"/>
                <a:cs typeface="ＭＳ Ｐゴシック" pitchFamily="-111" charset="-128"/>
              </a:rPr>
              <a:t>HZ = { f | </a:t>
            </a:r>
            <a:r>
              <a:rPr lang="en-US" b="1" dirty="0">
                <a:ea typeface="ＭＳ Ｐゴシック" pitchFamily="-111" charset="-128"/>
                <a:cs typeface="ＭＳ Ｐゴシック" pitchFamily="-111" charset="-128"/>
                <a:sym typeface="Symbol" pitchFamily="-111" charset="2"/>
              </a:rPr>
              <a:t></a:t>
            </a:r>
            <a:r>
              <a:rPr lang="en-US" b="1" baseline="-25000" dirty="0">
                <a:ea typeface="ＭＳ Ｐゴシック" pitchFamily="-111" charset="-128"/>
                <a:cs typeface="ＭＳ Ｐゴシック" pitchFamily="-111" charset="-128"/>
              </a:rPr>
              <a:t>f</a:t>
            </a:r>
            <a:r>
              <a:rPr lang="en-US" b="1" dirty="0">
                <a:ea typeface="ＭＳ Ｐゴシック" pitchFamily="-111" charset="-128"/>
                <a:cs typeface="ＭＳ Ｐゴシック" pitchFamily="-111" charset="-128"/>
              </a:rPr>
              <a:t> evaluates to 0 for some input}</a:t>
            </a:r>
            <a:r>
              <a:rPr lang="en-US" dirty="0">
                <a:ea typeface="ＭＳ Ｐゴシック" pitchFamily="-111" charset="-128"/>
                <a:cs typeface="ＭＳ Ｐゴシック" pitchFamily="-111" charset="-128"/>
              </a:rPr>
              <a:t> </a:t>
            </a:r>
            <a:endParaRPr lang="en-US" dirty="0" smtClean="0">
              <a:ea typeface="ＭＳ Ｐゴシック" pitchFamily="-111" charset="-128"/>
              <a:cs typeface="ＭＳ Ｐゴシック" pitchFamily="-111" charset="-128"/>
            </a:endParaRPr>
          </a:p>
          <a:p>
            <a:pPr marL="0" indent="0">
              <a:buNone/>
            </a:pPr>
            <a:r>
              <a:rPr lang="en-US" b="1" dirty="0" smtClean="0">
                <a:solidFill>
                  <a:srgbClr val="C00000"/>
                </a:solidFill>
                <a:ea typeface="ＭＳ Ｐゴシック" pitchFamily="-111" charset="-128"/>
                <a:cs typeface="ＭＳ Ｐゴシック" pitchFamily="-111" charset="-128"/>
              </a:rPr>
              <a:t>Let &lt;</a:t>
            </a:r>
            <a:r>
              <a:rPr lang="en-US" b="1" dirty="0" err="1" smtClean="0">
                <a:solidFill>
                  <a:srgbClr val="C00000"/>
                </a:solidFill>
                <a:ea typeface="ＭＳ Ｐゴシック" pitchFamily="-111" charset="-128"/>
                <a:cs typeface="ＭＳ Ｐゴシック" pitchFamily="-111" charset="-128"/>
              </a:rPr>
              <a:t>f,x</a:t>
            </a:r>
            <a:r>
              <a:rPr lang="en-US" b="1" dirty="0" smtClean="0">
                <a:solidFill>
                  <a:srgbClr val="C00000"/>
                </a:solidFill>
                <a:ea typeface="ＭＳ Ｐゴシック" pitchFamily="-111" charset="-128"/>
                <a:cs typeface="ＭＳ Ｐゴシック" pitchFamily="-111" charset="-128"/>
              </a:rPr>
              <a:t>&gt; be an arbitrary index  and input</a:t>
            </a:r>
          </a:p>
          <a:p>
            <a:pPr marL="0" indent="0">
              <a:buNone/>
            </a:pPr>
            <a:r>
              <a:rPr lang="en-US" b="1" dirty="0" smtClean="0">
                <a:solidFill>
                  <a:srgbClr val="C00000"/>
                </a:solidFill>
                <a:ea typeface="ＭＳ Ｐゴシック" pitchFamily="-111" charset="-128"/>
                <a:cs typeface="ＭＳ Ｐゴシック" pitchFamily="-111" charset="-128"/>
              </a:rPr>
              <a:t>Define ∀y </a:t>
            </a:r>
            <a:r>
              <a:rPr lang="en-US" b="1" dirty="0" err="1" smtClean="0">
                <a:solidFill>
                  <a:srgbClr val="C00000"/>
                </a:solidFill>
                <a:ea typeface="ＭＳ Ｐゴシック" pitchFamily="-111" charset="-128"/>
                <a:cs typeface="ＭＳ Ｐゴシック" pitchFamily="-111" charset="-128"/>
              </a:rPr>
              <a:t>g</a:t>
            </a:r>
            <a:r>
              <a:rPr lang="en-US" b="1" baseline="-25000" dirty="0" err="1" smtClean="0">
                <a:solidFill>
                  <a:srgbClr val="C00000"/>
                </a:solidFill>
                <a:ea typeface="ＭＳ Ｐゴシック" pitchFamily="-111" charset="-128"/>
                <a:cs typeface="ＭＳ Ｐゴシック" pitchFamily="-111" charset="-128"/>
              </a:rPr>
              <a:t>f,x</a:t>
            </a:r>
            <a:r>
              <a:rPr lang="en-US" b="1" dirty="0" smtClean="0">
                <a:solidFill>
                  <a:srgbClr val="C00000"/>
                </a:solidFill>
                <a:ea typeface="ＭＳ Ｐゴシック" pitchFamily="-111" charset="-128"/>
                <a:cs typeface="ＭＳ Ｐゴシック" pitchFamily="-111" charset="-128"/>
              </a:rPr>
              <a:t>(y) = 1-∃</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)=0 ] </a:t>
            </a:r>
            <a:endParaRPr lang="en-US" b="1" dirty="0" smtClean="0">
              <a:solidFill>
                <a:srgbClr val="C00000"/>
              </a:solidFill>
              <a:ea typeface="ＭＳ Ｐゴシック" pitchFamily="-111" charset="-128"/>
              <a:cs typeface="ＭＳ Ｐゴシック" pitchFamily="-111" charset="-128"/>
            </a:endParaRPr>
          </a:p>
          <a:p>
            <a:pPr marL="0" indent="0">
              <a:buNone/>
            </a:pPr>
            <a:r>
              <a:rPr lang="en-US" b="1" dirty="0" smtClean="0">
                <a:solidFill>
                  <a:srgbClr val="C00000"/>
                </a:solidFill>
                <a:ea typeface="ＭＳ Ｐゴシック" pitchFamily="-111" charset="-128"/>
                <a:cs typeface="ＭＳ Ｐゴシック" pitchFamily="-111" charset="-128"/>
              </a:rPr>
              <a:t>&lt;</a:t>
            </a:r>
            <a:r>
              <a:rPr lang="en-US" b="1" dirty="0" err="1" smtClean="0">
                <a:solidFill>
                  <a:srgbClr val="C00000"/>
                </a:solidFill>
                <a:ea typeface="ＭＳ Ｐゴシック" pitchFamily="-111" charset="-128"/>
                <a:cs typeface="ＭＳ Ｐゴシック" pitchFamily="-111" charset="-128"/>
              </a:rPr>
              <a:t>f,x</a:t>
            </a:r>
            <a:r>
              <a:rPr lang="en-US" b="1" dirty="0" smtClean="0">
                <a:solidFill>
                  <a:srgbClr val="C00000"/>
                </a:solidFill>
                <a:ea typeface="ＭＳ Ｐゴシック" pitchFamily="-111" charset="-128"/>
                <a:cs typeface="ＭＳ Ｐゴシック" pitchFamily="-111" charset="-128"/>
              </a:rPr>
              <a:t>&gt; </a:t>
            </a: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HALT </a:t>
            </a:r>
            <a:r>
              <a:rPr lang="en-US" b="1" dirty="0" err="1" smtClean="0">
                <a:solidFill>
                  <a:srgbClr val="C00000"/>
                </a:solidFill>
                <a:ea typeface="ＭＳ Ｐゴシック" pitchFamily="-111" charset="-128"/>
                <a:cs typeface="ＭＳ Ｐゴシック" pitchFamily="-111" charset="-128"/>
              </a:rPr>
              <a:t>iff∀</a:t>
            </a:r>
            <a:r>
              <a:rPr lang="en-US" b="1" dirty="0" err="1">
                <a:solidFill>
                  <a:srgbClr val="C00000"/>
                </a:solidFill>
                <a:ea typeface="ＭＳ Ｐゴシック" pitchFamily="-111" charset="-128"/>
                <a:cs typeface="ＭＳ Ｐゴシック" pitchFamily="-111" charset="-128"/>
              </a:rPr>
              <a:t>y</a:t>
            </a:r>
            <a:r>
              <a:rPr lang="en-US" b="1" dirty="0">
                <a:solidFill>
                  <a:srgbClr val="C00000"/>
                </a:solidFill>
                <a:ea typeface="ＭＳ Ｐゴシック" pitchFamily="-111" charset="-128"/>
                <a:cs typeface="ＭＳ Ｐゴシック" pitchFamily="-111" charset="-128"/>
              </a:rPr>
              <a:t> </a:t>
            </a:r>
            <a:r>
              <a:rPr lang="en-US" b="1" dirty="0" err="1">
                <a:solidFill>
                  <a:srgbClr val="C00000"/>
                </a:solidFill>
                <a:ea typeface="ＭＳ Ｐゴシック" pitchFamily="-111" charset="-128"/>
                <a:cs typeface="ＭＳ Ｐゴシック" pitchFamily="-111" charset="-128"/>
              </a:rPr>
              <a:t>g</a:t>
            </a:r>
            <a:r>
              <a:rPr lang="en-US" b="1" baseline="-25000" dirty="0" err="1">
                <a:solidFill>
                  <a:srgbClr val="C00000"/>
                </a:solidFill>
                <a:ea typeface="ＭＳ Ｐゴシック" pitchFamily="-111" charset="-128"/>
                <a:cs typeface="ＭＳ Ｐゴシック" pitchFamily="-111" charset="-128"/>
              </a:rPr>
              <a:t>f,x</a:t>
            </a:r>
            <a:r>
              <a:rPr lang="en-US" b="1" dirty="0">
                <a:solidFill>
                  <a:srgbClr val="C00000"/>
                </a:solidFill>
                <a:ea typeface="ＭＳ Ｐゴシック" pitchFamily="-111" charset="-128"/>
                <a:cs typeface="ＭＳ Ｐゴシック" pitchFamily="-111" charset="-128"/>
              </a:rPr>
              <a:t>(y) </a:t>
            </a:r>
            <a:r>
              <a:rPr lang="en-US" b="1" dirty="0" smtClean="0">
                <a:solidFill>
                  <a:srgbClr val="C00000"/>
                </a:solidFill>
                <a:ea typeface="ＭＳ Ｐゴシック" pitchFamily="-111" charset="-128"/>
                <a:cs typeface="ＭＳ Ｐゴシック" pitchFamily="-111" charset="-128"/>
              </a:rPr>
              <a:t>= 0; otherwise </a:t>
            </a:r>
            <a:r>
              <a:rPr lang="en-US" b="1" dirty="0">
                <a:solidFill>
                  <a:srgbClr val="C00000"/>
                </a:solidFill>
                <a:ea typeface="ＭＳ Ｐゴシック" pitchFamily="-111" charset="-128"/>
                <a:cs typeface="ＭＳ Ｐゴシック" pitchFamily="-111" charset="-128"/>
              </a:rPr>
              <a:t>∀y </a:t>
            </a:r>
            <a:r>
              <a:rPr lang="en-US" b="1" dirty="0" err="1">
                <a:solidFill>
                  <a:srgbClr val="C00000"/>
                </a:solidFill>
                <a:ea typeface="ＭＳ Ｐゴシック" pitchFamily="-111" charset="-128"/>
                <a:cs typeface="ＭＳ Ｐゴシック" pitchFamily="-111" charset="-128"/>
              </a:rPr>
              <a:t>g</a:t>
            </a:r>
            <a:r>
              <a:rPr lang="en-US" b="1" baseline="-25000" dirty="0" err="1">
                <a:solidFill>
                  <a:srgbClr val="C00000"/>
                </a:solidFill>
                <a:ea typeface="ＭＳ Ｐゴシック" pitchFamily="-111" charset="-128"/>
                <a:cs typeface="ＭＳ Ｐゴシック" pitchFamily="-111" charset="-128"/>
              </a:rPr>
              <a:t>f,x</a:t>
            </a:r>
            <a:r>
              <a:rPr lang="en-US" b="1" dirty="0">
                <a:solidFill>
                  <a:srgbClr val="C00000"/>
                </a:solidFill>
                <a:ea typeface="ＭＳ Ｐゴシック" pitchFamily="-111" charset="-128"/>
                <a:cs typeface="ＭＳ Ｐゴシック" pitchFamily="-111" charset="-128"/>
              </a:rPr>
              <a:t>(y) </a:t>
            </a:r>
            <a:r>
              <a:rPr lang="en-US" b="1" dirty="0" smtClean="0">
                <a:solidFill>
                  <a:srgbClr val="C00000"/>
                </a:solidFill>
                <a:ea typeface="ＭＳ Ｐゴシック" pitchFamily="-111" charset="-128"/>
                <a:cs typeface="ＭＳ Ｐゴシック" pitchFamily="-111" charset="-128"/>
              </a:rPr>
              <a:t>↑</a:t>
            </a:r>
          </a:p>
          <a:p>
            <a:pPr marL="0" indent="0">
              <a:buNone/>
            </a:pPr>
            <a:r>
              <a:rPr lang="en-US" b="1" dirty="0" smtClean="0">
                <a:solidFill>
                  <a:srgbClr val="C00000"/>
                </a:solidFill>
                <a:ea typeface="ＭＳ Ｐゴシック" pitchFamily="-111" charset="-128"/>
                <a:cs typeface="ＭＳ Ｐゴシック" pitchFamily="-111" charset="-128"/>
              </a:rPr>
              <a:t>Thus</a:t>
            </a:r>
            <a:r>
              <a:rPr lang="en-US" b="1" dirty="0">
                <a:solidFill>
                  <a:srgbClr val="C00000"/>
                </a:solidFill>
                <a:ea typeface="ＭＳ Ｐゴシック" pitchFamily="-111" charset="-128"/>
                <a:cs typeface="ＭＳ Ｐゴシック" pitchFamily="-111" charset="-128"/>
              </a:rPr>
              <a:t>, &lt;</a:t>
            </a:r>
            <a:r>
              <a:rPr lang="en-US" b="1" dirty="0" err="1">
                <a:solidFill>
                  <a:srgbClr val="C00000"/>
                </a:solidFill>
                <a:ea typeface="ＭＳ Ｐゴシック" pitchFamily="-111" charset="-128"/>
                <a:cs typeface="ＭＳ Ｐゴシック" pitchFamily="-111" charset="-128"/>
              </a:rPr>
              <a:t>f,x</a:t>
            </a:r>
            <a:r>
              <a:rPr lang="en-US" b="1" dirty="0">
                <a:solidFill>
                  <a:srgbClr val="C00000"/>
                </a:solidFill>
                <a:ea typeface="ＭＳ Ｐゴシック" pitchFamily="-111" charset="-128"/>
                <a:cs typeface="ＭＳ Ｐゴシック" pitchFamily="-111" charset="-128"/>
              </a:rPr>
              <a:t>&gt; ∈ HALT </a:t>
            </a:r>
            <a:r>
              <a:rPr lang="en-US" b="1" dirty="0" smtClean="0">
                <a:solidFill>
                  <a:srgbClr val="C00000"/>
                </a:solidFill>
                <a:ea typeface="ＭＳ Ｐゴシック" pitchFamily="-111" charset="-128"/>
                <a:cs typeface="ＭＳ Ｐゴシック" pitchFamily="-111" charset="-128"/>
              </a:rPr>
              <a:t> </a:t>
            </a:r>
            <a:r>
              <a:rPr lang="en-US" b="1" dirty="0" err="1" smtClean="0">
                <a:solidFill>
                  <a:srgbClr val="C00000"/>
                </a:solidFill>
                <a:ea typeface="ＭＳ Ｐゴシック" pitchFamily="-111" charset="-128"/>
                <a:cs typeface="ＭＳ Ｐゴシック" pitchFamily="-111" charset="-128"/>
              </a:rPr>
              <a:t>iff</a:t>
            </a:r>
            <a:r>
              <a:rPr lang="en-US" b="1" dirty="0" smtClean="0">
                <a:solidFill>
                  <a:srgbClr val="C00000"/>
                </a:solidFill>
                <a:ea typeface="ＭＳ Ｐゴシック" pitchFamily="-111" charset="-128"/>
                <a:cs typeface="ＭＳ Ｐゴシック" pitchFamily="-111" charset="-128"/>
              </a:rPr>
              <a:t> </a:t>
            </a:r>
            <a:r>
              <a:rPr lang="en-US" b="1" dirty="0" err="1" smtClean="0">
                <a:solidFill>
                  <a:srgbClr val="C00000"/>
                </a:solidFill>
                <a:ea typeface="ＭＳ Ｐゴシック" pitchFamily="-111" charset="-128"/>
                <a:cs typeface="ＭＳ Ｐゴシック" pitchFamily="-111" charset="-128"/>
              </a:rPr>
              <a:t>g</a:t>
            </a:r>
            <a:r>
              <a:rPr lang="en-US" b="1" baseline="-25000" dirty="0" err="1" smtClean="0">
                <a:solidFill>
                  <a:srgbClr val="C00000"/>
                </a:solidFill>
                <a:ea typeface="ＭＳ Ｐゴシック" pitchFamily="-111" charset="-128"/>
                <a:cs typeface="ＭＳ Ｐゴシック" pitchFamily="-111" charset="-128"/>
              </a:rPr>
              <a:t>f,x</a:t>
            </a:r>
            <a:r>
              <a:rPr lang="en-US" b="1" dirty="0" smtClean="0">
                <a:solidFill>
                  <a:srgbClr val="C00000"/>
                </a:solidFill>
                <a:ea typeface="ＭＳ Ｐゴシック" pitchFamily="-111" charset="-128"/>
                <a:cs typeface="ＭＳ Ｐゴシック" pitchFamily="-111" charset="-128"/>
              </a:rPr>
              <a:t>∈ HZ</a:t>
            </a:r>
          </a:p>
          <a:p>
            <a:pPr marL="0" indent="0">
              <a:buNone/>
            </a:pPr>
            <a:r>
              <a:rPr lang="en-US" b="1" dirty="0" smtClean="0">
                <a:solidFill>
                  <a:srgbClr val="C00000"/>
                </a:solidFill>
                <a:ea typeface="ＭＳ Ｐゴシック" pitchFamily="-111" charset="-128"/>
                <a:cs typeface="ＭＳ Ｐゴシック" pitchFamily="-111" charset="-128"/>
              </a:rPr>
              <a:t>As HALT ≤ HZ, HZ must be undecidable. Since it’s RE, </a:t>
            </a:r>
            <a:r>
              <a:rPr lang="en-US" b="1" dirty="0">
                <a:solidFill>
                  <a:srgbClr val="C00000"/>
                </a:solidFill>
                <a:ea typeface="ＭＳ Ｐゴシック" pitchFamily="-111" charset="-128"/>
                <a:cs typeface="ＭＳ Ｐゴシック" pitchFamily="-111" charset="-128"/>
              </a:rPr>
              <a:t>i</a:t>
            </a:r>
            <a:r>
              <a:rPr lang="en-US" b="1" dirty="0" smtClean="0">
                <a:solidFill>
                  <a:srgbClr val="C00000"/>
                </a:solidFill>
                <a:ea typeface="ＭＳ Ｐゴシック" pitchFamily="-111" charset="-128"/>
                <a:cs typeface="ＭＳ Ｐゴシック" pitchFamily="-111" charset="-128"/>
              </a:rPr>
              <a:t>t is also RE-Complete.</a:t>
            </a:r>
            <a:endParaRPr lang="en-US" dirty="0">
              <a:ea typeface="ＭＳ Ｐゴシック" pitchFamily="-111" charset="-128"/>
              <a:cs typeface="ＭＳ Ｐゴシック" pitchFamily="-111" charset="-128"/>
            </a:endParaRPr>
          </a:p>
        </p:txBody>
      </p:sp>
      <p:sp>
        <p:nvSpPr>
          <p:cNvPr id="484357" name="Date Placeholder 3"/>
          <p:cNvSpPr>
            <a:spLocks noGrp="1"/>
          </p:cNvSpPr>
          <p:nvPr>
            <p:ph type="dt" sz="quarter" idx="10"/>
          </p:nvPr>
        </p:nvSpPr>
        <p:spPr>
          <a:noFill/>
        </p:spPr>
        <p:txBody>
          <a:bodyPr/>
          <a:lstStyle/>
          <a:p>
            <a:fld id="{974E9448-4829-7144-9557-50A551EDFF75}" type="datetime1">
              <a:rPr lang="en-US" smtClean="0">
                <a:latin typeface="Arial" pitchFamily="-111" charset="0"/>
                <a:ea typeface="ＭＳ Ｐゴシック" pitchFamily="-111" charset="-128"/>
                <a:cs typeface="ＭＳ Ｐゴシック" pitchFamily="-111" charset="-128"/>
              </a:rPr>
              <a:t>11/29/17</a:t>
            </a:fld>
            <a:endParaRPr lang="en-US">
              <a:latin typeface="Arial" pitchFamily="-111" charset="0"/>
              <a:ea typeface="ＭＳ Ｐゴシック" pitchFamily="-111" charset="-128"/>
              <a:cs typeface="ＭＳ Ｐゴシック" pitchFamily="-111" charset="-128"/>
            </a:endParaRPr>
          </a:p>
        </p:txBody>
      </p:sp>
      <p:sp>
        <p:nvSpPr>
          <p:cNvPr id="484358" name="Footer Placeholder 4"/>
          <p:cNvSpPr>
            <a:spLocks noGrp="1"/>
          </p:cNvSpPr>
          <p:nvPr>
            <p:ph type="ftr" sz="quarter" idx="11"/>
          </p:nvPr>
        </p:nvSpPr>
        <p:spPr>
          <a:noFill/>
        </p:spPr>
        <p:txBody>
          <a:bodyPr/>
          <a:lstStyle/>
          <a:p>
            <a:r>
              <a:rPr lang="de-DE">
                <a:latin typeface="Arial" pitchFamily="-111" charset="0"/>
                <a:ea typeface="ＭＳ Ｐゴシック" pitchFamily="-111" charset="-128"/>
                <a:cs typeface="ＭＳ Ｐゴシック" pitchFamily="-111" charset="-128"/>
              </a:rPr>
              <a:t>COT 4210 © UCF</a:t>
            </a:r>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1417168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8" name="Slide Number Placeholder 5"/>
          <p:cNvSpPr>
            <a:spLocks noGrp="1"/>
          </p:cNvSpPr>
          <p:nvPr>
            <p:ph type="sldNum" sz="quarter" idx="12"/>
          </p:nvPr>
        </p:nvSpPr>
        <p:spPr>
          <a:noFill/>
        </p:spPr>
        <p:txBody>
          <a:bodyPr/>
          <a:lstStyle/>
          <a:p>
            <a:pPr eaLnBrk="1" hangingPunct="1"/>
            <a:fld id="{454F110D-AD1C-6E45-817E-5F9BF4AFB024}" type="slidenum">
              <a:rPr lang="en-US">
                <a:latin typeface="Arial" pitchFamily="-111" charset="0"/>
                <a:ea typeface="ＭＳ Ｐゴシック" pitchFamily="-111" charset="-128"/>
                <a:cs typeface="ＭＳ Ｐゴシック" pitchFamily="-111" charset="-128"/>
              </a:rPr>
              <a:pPr eaLnBrk="1" hangingPunct="1"/>
              <a:t>25</a:t>
            </a:fld>
            <a:endParaRPr lang="en-US">
              <a:latin typeface="Arial" pitchFamily="-111" charset="0"/>
              <a:ea typeface="ＭＳ Ｐゴシック" pitchFamily="-111" charset="-128"/>
              <a:cs typeface="ＭＳ Ｐゴシック" pitchFamily="-111" charset="-128"/>
            </a:endParaRPr>
          </a:p>
        </p:txBody>
      </p:sp>
      <p:sp>
        <p:nvSpPr>
          <p:cNvPr id="500739"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Sample Question#4</a:t>
            </a:r>
          </a:p>
        </p:txBody>
      </p:sp>
      <p:sp>
        <p:nvSpPr>
          <p:cNvPr id="500740" name="Rectangle 3"/>
          <p:cNvSpPr>
            <a:spLocks noGrp="1" noChangeArrowheads="1"/>
          </p:cNvSpPr>
          <p:nvPr>
            <p:ph type="body" idx="1"/>
          </p:nvPr>
        </p:nvSpPr>
        <p:spPr/>
        <p:txBody>
          <a:bodyPr/>
          <a:lstStyle/>
          <a:p>
            <a:pPr marL="609600" indent="-609600">
              <a:buAutoNum type="arabicPeriod" startAt="4"/>
            </a:pPr>
            <a:r>
              <a:rPr lang="en-US" dirty="0" smtClean="0">
                <a:ea typeface="ＭＳ Ｐゴシック" pitchFamily="-111" charset="-128"/>
                <a:cs typeface="ＭＳ Ｐゴシック" pitchFamily="-111" charset="-128"/>
              </a:rPr>
              <a:t>Let </a:t>
            </a:r>
            <a:r>
              <a:rPr lang="en-US" b="1" dirty="0">
                <a:ea typeface="ＭＳ Ｐゴシック" pitchFamily="-111" charset="-128"/>
                <a:cs typeface="ＭＳ Ｐゴシック" pitchFamily="-111" charset="-128"/>
              </a:rPr>
              <a:t>P = { f |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x [ STP(f, x, x) ] }</a:t>
            </a:r>
            <a:r>
              <a:rPr lang="en-US" dirty="0">
                <a:ea typeface="ＭＳ Ｐゴシック" pitchFamily="-111" charset="-128"/>
                <a:cs typeface="ＭＳ Ｐゴシック" pitchFamily="-111" charset="-128"/>
                <a:sym typeface="Symbol" pitchFamily="-111" charset="2"/>
              </a:rPr>
              <a:t>. Why does Rice’s theorem not tell us anything about the </a:t>
            </a:r>
            <a:r>
              <a:rPr lang="en-US" dirty="0" err="1">
                <a:ea typeface="ＭＳ Ｐゴシック" pitchFamily="-111" charset="-128"/>
                <a:cs typeface="ＭＳ Ｐゴシック" pitchFamily="-111" charset="-128"/>
                <a:sym typeface="Symbol" pitchFamily="-111" charset="2"/>
              </a:rPr>
              <a:t>undecidability</a:t>
            </a:r>
            <a:r>
              <a:rPr lang="en-US" dirty="0">
                <a:ea typeface="ＭＳ Ｐゴシック" pitchFamily="-111" charset="-128"/>
                <a:cs typeface="ＭＳ Ｐゴシック" pitchFamily="-111" charset="-128"/>
                <a:sym typeface="Symbol" pitchFamily="-111" charset="2"/>
              </a:rPr>
              <a:t> of </a:t>
            </a:r>
            <a:r>
              <a:rPr lang="en-US" b="1" dirty="0">
                <a:ea typeface="ＭＳ Ｐゴシック" pitchFamily="-111" charset="-128"/>
                <a:cs typeface="ＭＳ Ｐゴシック" pitchFamily="-111" charset="-128"/>
                <a:sym typeface="Symbol" pitchFamily="-111" charset="2"/>
              </a:rPr>
              <a:t>P</a:t>
            </a:r>
            <a:r>
              <a:rPr lang="en-US" dirty="0" smtClean="0">
                <a:ea typeface="ＭＳ Ｐゴシック" pitchFamily="-111" charset="-128"/>
                <a:cs typeface="ＭＳ Ｐゴシック" pitchFamily="-111" charset="-128"/>
                <a:sym typeface="Symbol" pitchFamily="-111" charset="2"/>
              </a:rPr>
              <a:t>?</a:t>
            </a:r>
          </a:p>
          <a:p>
            <a:pPr marL="0" indent="0">
              <a:buNone/>
            </a:pPr>
            <a:r>
              <a:rPr lang="en-US" b="1" dirty="0" smtClean="0">
                <a:solidFill>
                  <a:srgbClr val="C00000"/>
                </a:solidFill>
                <a:ea typeface="ＭＳ Ｐゴシック" pitchFamily="-111" charset="-128"/>
                <a:cs typeface="ＭＳ Ｐゴシック" pitchFamily="-111" charset="-128"/>
                <a:sym typeface="Symbol" pitchFamily="-111" charset="2"/>
              </a:rPr>
              <a:t>It is easy to show two functions, one of which operates in linear time (or even constant time) and the other in twice linear time, yet both compute the same function. A simple example is a TM that computes the constant Zero.</a:t>
            </a:r>
          </a:p>
          <a:p>
            <a:pPr marL="0" indent="0">
              <a:buNone/>
            </a:pPr>
            <a:r>
              <a:rPr lang="en-US" b="1" dirty="0" smtClean="0">
                <a:solidFill>
                  <a:srgbClr val="C00000"/>
                </a:solidFill>
                <a:ea typeface="ＭＳ Ｐゴシック" pitchFamily="-111" charset="-128"/>
                <a:cs typeface="ＭＳ Ｐゴシック" pitchFamily="-111" charset="-128"/>
                <a:sym typeface="Symbol" pitchFamily="-111" charset="2"/>
              </a:rPr>
              <a:t>R takes one unit of time, independent of x, to compute 0.</a:t>
            </a:r>
          </a:p>
          <a:p>
            <a:pPr marL="0" indent="0">
              <a:buNone/>
            </a:pPr>
            <a:r>
              <a:rPr lang="en-US" b="1" dirty="0">
                <a:solidFill>
                  <a:srgbClr val="C00000"/>
                </a:solidFill>
                <a:latin typeface="Monotype Corsiva" charset="0"/>
                <a:ea typeface="MS PGothic" charset="0"/>
              </a:rPr>
              <a:t>L R</a:t>
            </a:r>
            <a:r>
              <a:rPr lang="en-US" b="1" dirty="0">
                <a:solidFill>
                  <a:srgbClr val="C00000"/>
                </a:solidFill>
                <a:latin typeface="Arial" charset="0"/>
                <a:ea typeface="MS PGothic" charset="0"/>
              </a:rPr>
              <a:t> </a:t>
            </a:r>
            <a:r>
              <a:rPr lang="en-US" b="1" dirty="0" smtClean="0">
                <a:solidFill>
                  <a:srgbClr val="C00000"/>
                </a:solidFill>
                <a:ea typeface="ＭＳ Ｐゴシック" pitchFamily="-111" charset="-128"/>
                <a:cs typeface="ＭＳ Ｐゴシック" pitchFamily="-111" charset="-128"/>
                <a:sym typeface="Symbol" pitchFamily="-111" charset="2"/>
              </a:rPr>
              <a:t>R takes a bit over 2x time (really 2x+3) for all values of x.</a:t>
            </a:r>
          </a:p>
          <a:p>
            <a:pPr marL="0" indent="0">
              <a:buNone/>
            </a:pPr>
            <a:r>
              <a:rPr lang="en-US" b="1" dirty="0" smtClean="0">
                <a:solidFill>
                  <a:srgbClr val="C00000"/>
                </a:solidFill>
                <a:ea typeface="ＭＳ Ｐゴシック" pitchFamily="-111" charset="-128"/>
                <a:cs typeface="ＭＳ Ｐゴシック" pitchFamily="-111" charset="-128"/>
                <a:sym typeface="Symbol" pitchFamily="-111" charset="2"/>
              </a:rPr>
              <a:t>Both compute Zero.</a:t>
            </a:r>
            <a:endParaRPr lang="en-US" b="1" dirty="0">
              <a:solidFill>
                <a:srgbClr val="C00000"/>
              </a:solidFill>
              <a:ea typeface="ＭＳ Ｐゴシック" pitchFamily="-111" charset="-128"/>
              <a:cs typeface="ＭＳ Ｐゴシック" pitchFamily="-111" charset="-128"/>
              <a:sym typeface="Symbol" pitchFamily="-111" charset="2"/>
            </a:endParaRPr>
          </a:p>
        </p:txBody>
      </p:sp>
      <p:sp>
        <p:nvSpPr>
          <p:cNvPr id="500741" name="Date Placeholder 3"/>
          <p:cNvSpPr>
            <a:spLocks noGrp="1"/>
          </p:cNvSpPr>
          <p:nvPr>
            <p:ph type="dt" sz="quarter" idx="10"/>
          </p:nvPr>
        </p:nvSpPr>
        <p:spPr>
          <a:noFill/>
        </p:spPr>
        <p:txBody>
          <a:bodyPr/>
          <a:lstStyle/>
          <a:p>
            <a:fld id="{F35E697C-EA8E-A942-A485-F405BCA9ABE0}" type="datetime1">
              <a:rPr lang="en-US" smtClean="0">
                <a:latin typeface="Arial" pitchFamily="-111" charset="0"/>
                <a:ea typeface="ＭＳ Ｐゴシック" pitchFamily="-111" charset="-128"/>
                <a:cs typeface="ＭＳ Ｐゴシック" pitchFamily="-111" charset="-128"/>
              </a:rPr>
              <a:t>11/29/17</a:t>
            </a:fld>
            <a:endParaRPr lang="en-US">
              <a:latin typeface="Arial" pitchFamily="-111" charset="0"/>
              <a:ea typeface="ＭＳ Ｐゴシック" pitchFamily="-111" charset="-128"/>
              <a:cs typeface="ＭＳ Ｐゴシック" pitchFamily="-111" charset="-128"/>
            </a:endParaRPr>
          </a:p>
        </p:txBody>
      </p:sp>
      <p:sp>
        <p:nvSpPr>
          <p:cNvPr id="500742" name="Footer Placeholder 4"/>
          <p:cNvSpPr>
            <a:spLocks noGrp="1"/>
          </p:cNvSpPr>
          <p:nvPr>
            <p:ph type="ftr" sz="quarter" idx="11"/>
          </p:nvPr>
        </p:nvSpPr>
        <p:spPr>
          <a:noFill/>
        </p:spPr>
        <p:txBody>
          <a:bodyPr/>
          <a:lstStyle/>
          <a:p>
            <a:r>
              <a:rPr lang="de-DE">
                <a:latin typeface="Arial" pitchFamily="-111" charset="0"/>
                <a:ea typeface="ＭＳ Ｐゴシック" pitchFamily="-111" charset="-128"/>
                <a:cs typeface="ＭＳ Ｐゴシック" pitchFamily="-111" charset="-128"/>
              </a:rPr>
              <a:t>COT 4210 © UCF</a:t>
            </a:r>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9626503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Slide Number Placeholder 5"/>
          <p:cNvSpPr>
            <a:spLocks noGrp="1"/>
          </p:cNvSpPr>
          <p:nvPr>
            <p:ph type="sldNum" sz="quarter" idx="12"/>
          </p:nvPr>
        </p:nvSpPr>
        <p:spPr>
          <a:noFill/>
        </p:spPr>
        <p:txBody>
          <a:bodyPr/>
          <a:lstStyle/>
          <a:p>
            <a:pPr eaLnBrk="1" hangingPunct="1"/>
            <a:fld id="{A2E656CF-A014-764C-87C2-1DED4D8AE25E}" type="slidenum">
              <a:rPr lang="en-US">
                <a:latin typeface="Arial" pitchFamily="-111" charset="0"/>
                <a:ea typeface="ＭＳ Ｐゴシック" pitchFamily="-111" charset="-128"/>
                <a:cs typeface="ＭＳ Ｐゴシック" pitchFamily="-111" charset="-128"/>
              </a:rPr>
              <a:pPr eaLnBrk="1" hangingPunct="1"/>
              <a:t>26</a:t>
            </a:fld>
            <a:endParaRPr lang="en-US">
              <a:latin typeface="Arial" pitchFamily="-111" charset="0"/>
              <a:ea typeface="ＭＳ Ｐゴシック" pitchFamily="-111" charset="-128"/>
              <a:cs typeface="ＭＳ Ｐゴシック" pitchFamily="-111" charset="-128"/>
            </a:endParaRPr>
          </a:p>
        </p:txBody>
      </p:sp>
      <p:sp>
        <p:nvSpPr>
          <p:cNvPr id="486403" name="Rectangle 2"/>
          <p:cNvSpPr>
            <a:spLocks noGrp="1" noChangeArrowheads="1"/>
          </p:cNvSpPr>
          <p:nvPr>
            <p:ph type="title"/>
          </p:nvPr>
        </p:nvSpPr>
        <p:spPr/>
        <p:txBody>
          <a:bodyPr/>
          <a:lstStyle/>
          <a:p>
            <a:pPr eaLnBrk="1" hangingPunct="1"/>
            <a:r>
              <a:rPr lang="en-US" b="1" dirty="0">
                <a:ea typeface="ＭＳ Ｐゴシック" pitchFamily="-111" charset="-128"/>
                <a:cs typeface="ＭＳ Ｐゴシック" pitchFamily="-111" charset="-128"/>
              </a:rPr>
              <a:t>Sample Question#5</a:t>
            </a:r>
          </a:p>
        </p:txBody>
      </p:sp>
      <p:sp>
        <p:nvSpPr>
          <p:cNvPr id="486404" name="Rectangle 3"/>
          <p:cNvSpPr>
            <a:spLocks noGrp="1" noChangeArrowheads="1"/>
          </p:cNvSpPr>
          <p:nvPr>
            <p:ph type="body" idx="1"/>
          </p:nvPr>
        </p:nvSpPr>
        <p:spPr/>
        <p:txBody>
          <a:bodyPr/>
          <a:lstStyle/>
          <a:p>
            <a:pPr marL="609600" indent="-609600">
              <a:lnSpc>
                <a:spcPct val="80000"/>
              </a:lnSpc>
              <a:buNone/>
            </a:pPr>
            <a:r>
              <a:rPr lang="en-US" dirty="0">
                <a:ea typeface="ＭＳ Ｐゴシック" pitchFamily="-111" charset="-128"/>
                <a:cs typeface="ＭＳ Ｐゴシック" pitchFamily="-111" charset="-128"/>
              </a:rPr>
              <a:t>5.	Let </a:t>
            </a:r>
            <a:r>
              <a:rPr lang="en-US" b="1" dirty="0">
                <a:ea typeface="ＭＳ Ｐゴシック" pitchFamily="-111" charset="-128"/>
                <a:cs typeface="ＭＳ Ｐゴシック" pitchFamily="-111" charset="-128"/>
              </a:rPr>
              <a:t>S</a:t>
            </a:r>
            <a:r>
              <a:rPr lang="en-US" dirty="0">
                <a:ea typeface="ＭＳ Ｐゴシック" pitchFamily="-111" charset="-128"/>
                <a:cs typeface="ＭＳ Ｐゴシック" pitchFamily="-111" charset="-128"/>
              </a:rPr>
              <a:t> be an re (recursively enumerable), non-recursive set, and </a:t>
            </a:r>
            <a:r>
              <a:rPr lang="en-US" b="1" dirty="0">
                <a:ea typeface="ＭＳ Ｐゴシック" pitchFamily="-111" charset="-128"/>
                <a:cs typeface="ＭＳ Ｐゴシック" pitchFamily="-111" charset="-128"/>
              </a:rPr>
              <a:t>T</a:t>
            </a:r>
            <a:r>
              <a:rPr lang="en-US" dirty="0">
                <a:ea typeface="ＭＳ Ｐゴシック" pitchFamily="-111" charset="-128"/>
                <a:cs typeface="ＭＳ Ｐゴシック" pitchFamily="-111" charset="-128"/>
              </a:rPr>
              <a:t> be an re, possibly recursive set. Let </a:t>
            </a:r>
          </a:p>
          <a:p>
            <a:pPr marL="609600" indent="-609600">
              <a:lnSpc>
                <a:spcPct val="80000"/>
              </a:lnSpc>
              <a:buNone/>
            </a:pPr>
            <a:r>
              <a:rPr lang="en-US"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rPr>
              <a:t>E = { z | z = x + y, where x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S and y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T }. </a:t>
            </a:r>
          </a:p>
          <a:p>
            <a:pPr marL="609600" indent="-609600">
              <a:lnSpc>
                <a:spcPct val="80000"/>
              </a:lnSpc>
              <a:buNone/>
            </a:pPr>
            <a:r>
              <a:rPr lang="en-US" dirty="0">
                <a:ea typeface="ＭＳ Ｐゴシック" pitchFamily="-111" charset="-128"/>
                <a:cs typeface="ＭＳ Ｐゴシック" pitchFamily="-111" charset="-128"/>
              </a:rPr>
              <a:t>	Answer with proofs, algorithms or counterexamples, as appropriate, each of the following questions:</a:t>
            </a:r>
          </a:p>
          <a:p>
            <a:pPr marL="609600" indent="-609600">
              <a:lnSpc>
                <a:spcPct val="80000"/>
              </a:lnSpc>
              <a:buNone/>
            </a:pPr>
            <a:r>
              <a:rPr lang="en-US" dirty="0">
                <a:ea typeface="ＭＳ Ｐゴシック" pitchFamily="-111" charset="-128"/>
                <a:cs typeface="ＭＳ Ｐゴシック" pitchFamily="-111" charset="-128"/>
              </a:rPr>
              <a:t>	(a)	Can </a:t>
            </a:r>
            <a:r>
              <a:rPr lang="en-US" b="1" dirty="0">
                <a:ea typeface="ＭＳ Ｐゴシック" pitchFamily="-111" charset="-128"/>
                <a:cs typeface="ＭＳ Ｐゴシック" pitchFamily="-111" charset="-128"/>
              </a:rPr>
              <a:t>E</a:t>
            </a:r>
            <a:r>
              <a:rPr lang="en-US" dirty="0">
                <a:ea typeface="ＭＳ Ｐゴシック" pitchFamily="-111" charset="-128"/>
                <a:cs typeface="ＭＳ Ｐゴシック" pitchFamily="-111" charset="-128"/>
              </a:rPr>
              <a:t> be non re</a:t>
            </a:r>
            <a:r>
              <a:rPr lang="en-US" dirty="0" smtClean="0">
                <a:ea typeface="ＭＳ Ｐゴシック" pitchFamily="-111" charset="-128"/>
                <a:cs typeface="ＭＳ Ｐゴシック" pitchFamily="-111" charset="-128"/>
              </a:rPr>
              <a:t>? </a:t>
            </a:r>
            <a:r>
              <a:rPr lang="en-US" b="1" dirty="0" smtClean="0">
                <a:solidFill>
                  <a:srgbClr val="FF0000"/>
                </a:solidFill>
                <a:ea typeface="ＭＳ Ｐゴシック" pitchFamily="-111" charset="-128"/>
                <a:cs typeface="ＭＳ Ｐゴシック" pitchFamily="-111" charset="-128"/>
              </a:rPr>
              <a:t>No. If T = ∅ then E is recursive. </a:t>
            </a:r>
            <a:br>
              <a:rPr lang="en-US" b="1" dirty="0" smtClean="0">
                <a:solidFill>
                  <a:srgbClr val="FF0000"/>
                </a:solidFill>
                <a:ea typeface="ＭＳ Ｐゴシック" pitchFamily="-111" charset="-128"/>
                <a:cs typeface="ＭＳ Ｐゴシック" pitchFamily="-111" charset="-128"/>
              </a:rPr>
            </a:br>
            <a:r>
              <a:rPr lang="en-US" b="1" dirty="0" smtClean="0">
                <a:solidFill>
                  <a:srgbClr val="FF0000"/>
                </a:solidFill>
                <a:ea typeface="ＭＳ Ｐゴシック" pitchFamily="-111" charset="-128"/>
                <a:cs typeface="ＭＳ Ｐゴシック" pitchFamily="-111" charset="-128"/>
              </a:rPr>
              <a:t>Assume S is non-empty and S and T are enumerated by </a:t>
            </a:r>
            <a:r>
              <a:rPr lang="en-US" b="1" dirty="0" err="1" smtClean="0">
                <a:solidFill>
                  <a:srgbClr val="FF0000"/>
                </a:solidFill>
                <a:ea typeface="ＭＳ Ｐゴシック" pitchFamily="-111" charset="-128"/>
                <a:cs typeface="ＭＳ Ｐゴシック" pitchFamily="-111" charset="-128"/>
              </a:rPr>
              <a:t>f</a:t>
            </a:r>
            <a:r>
              <a:rPr lang="en-US" b="1" baseline="-25000" dirty="0" err="1" smtClean="0">
                <a:solidFill>
                  <a:srgbClr val="FF0000"/>
                </a:solidFill>
                <a:ea typeface="ＭＳ Ｐゴシック" pitchFamily="-111" charset="-128"/>
                <a:cs typeface="ＭＳ Ｐゴシック" pitchFamily="-111" charset="-128"/>
              </a:rPr>
              <a:t>S</a:t>
            </a:r>
            <a:r>
              <a:rPr lang="en-US" b="1" dirty="0" smtClean="0">
                <a:solidFill>
                  <a:srgbClr val="FF0000"/>
                </a:solidFill>
                <a:ea typeface="ＭＳ Ｐゴシック" pitchFamily="-111" charset="-128"/>
                <a:cs typeface="ＭＳ Ｐゴシック" pitchFamily="-111" charset="-128"/>
              </a:rPr>
              <a:t>, </a:t>
            </a:r>
            <a:r>
              <a:rPr lang="en-US" b="1" dirty="0" err="1" smtClean="0">
                <a:solidFill>
                  <a:srgbClr val="FF0000"/>
                </a:solidFill>
                <a:ea typeface="ＭＳ Ｐゴシック" pitchFamily="-111" charset="-128"/>
                <a:cs typeface="ＭＳ Ｐゴシック" pitchFamily="-111" charset="-128"/>
              </a:rPr>
              <a:t>f</a:t>
            </a:r>
            <a:r>
              <a:rPr lang="en-US" b="1" baseline="-25000" dirty="0" err="1" smtClean="0">
                <a:solidFill>
                  <a:srgbClr val="FF0000"/>
                </a:solidFill>
                <a:ea typeface="ＭＳ Ｐゴシック" pitchFamily="-111" charset="-128"/>
                <a:cs typeface="ＭＳ Ｐゴシック" pitchFamily="-111" charset="-128"/>
              </a:rPr>
              <a:t>T</a:t>
            </a:r>
            <a:r>
              <a:rPr lang="en-US" b="1" dirty="0" smtClean="0">
                <a:solidFill>
                  <a:srgbClr val="FF0000"/>
                </a:solidFill>
                <a:ea typeface="ＭＳ Ｐゴシック" pitchFamily="-111" charset="-128"/>
                <a:cs typeface="ＭＳ Ｐゴシック" pitchFamily="-111" charset="-128"/>
              </a:rPr>
              <a:t>, resp. </a:t>
            </a:r>
            <a:br>
              <a:rPr lang="en-US" b="1" dirty="0" smtClean="0">
                <a:solidFill>
                  <a:srgbClr val="FF0000"/>
                </a:solidFill>
                <a:ea typeface="ＭＳ Ｐゴシック" pitchFamily="-111" charset="-128"/>
                <a:cs typeface="ＭＳ Ｐゴシック" pitchFamily="-111" charset="-128"/>
              </a:rPr>
            </a:br>
            <a:r>
              <a:rPr lang="en-US" b="1" dirty="0" smtClean="0">
                <a:solidFill>
                  <a:srgbClr val="FF0000"/>
                </a:solidFill>
                <a:ea typeface="ＭＳ Ｐゴシック" pitchFamily="-111" charset="-128"/>
                <a:cs typeface="ＭＳ Ｐゴシック" pitchFamily="-111" charset="-128"/>
              </a:rPr>
              <a:t>Then </a:t>
            </a:r>
            <a:r>
              <a:rPr lang="en-US" b="1" dirty="0" err="1" smtClean="0">
                <a:solidFill>
                  <a:srgbClr val="FF0000"/>
                </a:solidFill>
                <a:ea typeface="ＭＳ Ｐゴシック" pitchFamily="-111" charset="-128"/>
                <a:cs typeface="ＭＳ Ｐゴシック" pitchFamily="-111" charset="-128"/>
              </a:rPr>
              <a:t>f</a:t>
            </a:r>
            <a:r>
              <a:rPr lang="en-US" b="1" baseline="-25000" dirty="0" err="1" smtClean="0">
                <a:solidFill>
                  <a:srgbClr val="FF0000"/>
                </a:solidFill>
                <a:ea typeface="ＭＳ Ｐゴシック" pitchFamily="-111" charset="-128"/>
                <a:cs typeface="ＭＳ Ｐゴシック" pitchFamily="-111" charset="-128"/>
              </a:rPr>
              <a:t>E</a:t>
            </a:r>
            <a:r>
              <a:rPr lang="en-US" b="1" dirty="0" smtClean="0">
                <a:solidFill>
                  <a:srgbClr val="FF0000"/>
                </a:solidFill>
                <a:ea typeface="ＭＳ Ｐゴシック" pitchFamily="-111" charset="-128"/>
                <a:cs typeface="ＭＳ Ｐゴシック" pitchFamily="-111" charset="-128"/>
              </a:rPr>
              <a:t>(&lt;</a:t>
            </a:r>
            <a:r>
              <a:rPr lang="en-US" b="1" dirty="0" err="1" smtClean="0">
                <a:solidFill>
                  <a:srgbClr val="FF0000"/>
                </a:solidFill>
                <a:ea typeface="ＭＳ Ｐゴシック" pitchFamily="-111" charset="-128"/>
                <a:cs typeface="ＭＳ Ｐゴシック" pitchFamily="-111" charset="-128"/>
              </a:rPr>
              <a:t>x,y</a:t>
            </a:r>
            <a:r>
              <a:rPr lang="en-US" b="1" dirty="0" smtClean="0">
                <a:solidFill>
                  <a:srgbClr val="FF0000"/>
                </a:solidFill>
                <a:ea typeface="ＭＳ Ｐゴシック" pitchFamily="-111" charset="-128"/>
                <a:cs typeface="ＭＳ Ｐゴシック" pitchFamily="-111" charset="-128"/>
              </a:rPr>
              <a:t>&gt;) = </a:t>
            </a:r>
            <a:r>
              <a:rPr lang="en-US" b="1" dirty="0" err="1" smtClean="0">
                <a:solidFill>
                  <a:srgbClr val="FF0000"/>
                </a:solidFill>
                <a:ea typeface="ＭＳ Ｐゴシック" pitchFamily="-111" charset="-128"/>
                <a:cs typeface="ＭＳ Ｐゴシック" pitchFamily="-111" charset="-128"/>
              </a:rPr>
              <a:t>f</a:t>
            </a:r>
            <a:r>
              <a:rPr lang="en-US" b="1" baseline="-25000" dirty="0" err="1" smtClean="0">
                <a:solidFill>
                  <a:srgbClr val="FF0000"/>
                </a:solidFill>
                <a:ea typeface="ＭＳ Ｐゴシック" pitchFamily="-111" charset="-128"/>
                <a:cs typeface="ＭＳ Ｐゴシック" pitchFamily="-111" charset="-128"/>
              </a:rPr>
              <a:t>S</a:t>
            </a:r>
            <a:r>
              <a:rPr lang="en-US" b="1" dirty="0" smtClean="0">
                <a:solidFill>
                  <a:srgbClr val="FF0000"/>
                </a:solidFill>
                <a:ea typeface="ＭＳ Ｐゴシック" pitchFamily="-111" charset="-128"/>
                <a:cs typeface="ＭＳ Ｐゴシック" pitchFamily="-111" charset="-128"/>
              </a:rPr>
              <a:t>(x) + </a:t>
            </a:r>
            <a:r>
              <a:rPr lang="en-US" b="1" dirty="0" err="1" smtClean="0">
                <a:solidFill>
                  <a:srgbClr val="FF0000"/>
                </a:solidFill>
                <a:ea typeface="ＭＳ Ｐゴシック" pitchFamily="-111" charset="-128"/>
                <a:cs typeface="ＭＳ Ｐゴシック" pitchFamily="-111" charset="-128"/>
              </a:rPr>
              <a:t>f</a:t>
            </a:r>
            <a:r>
              <a:rPr lang="en-US" b="1" baseline="-25000" dirty="0" err="1" smtClean="0">
                <a:solidFill>
                  <a:srgbClr val="FF0000"/>
                </a:solidFill>
                <a:ea typeface="ＭＳ Ｐゴシック" pitchFamily="-111" charset="-128"/>
                <a:cs typeface="ＭＳ Ｐゴシック" pitchFamily="-111" charset="-128"/>
              </a:rPr>
              <a:t>S</a:t>
            </a:r>
            <a:r>
              <a:rPr lang="en-US" b="1" dirty="0" smtClean="0">
                <a:solidFill>
                  <a:srgbClr val="FF0000"/>
                </a:solidFill>
                <a:ea typeface="ＭＳ Ｐゴシック" pitchFamily="-111" charset="-128"/>
                <a:cs typeface="ＭＳ Ｐゴシック" pitchFamily="-111" charset="-128"/>
              </a:rPr>
              <a:t>(y) enumerates E.</a:t>
            </a:r>
            <a:endParaRPr lang="en-US" b="1" dirty="0">
              <a:ea typeface="ＭＳ Ｐゴシック" pitchFamily="-111" charset="-128"/>
              <a:cs typeface="ＭＳ Ｐゴシック" pitchFamily="-111" charset="-128"/>
            </a:endParaRPr>
          </a:p>
          <a:p>
            <a:pPr marL="609600" indent="-609600">
              <a:lnSpc>
                <a:spcPct val="80000"/>
              </a:lnSpc>
              <a:buNone/>
            </a:pPr>
            <a:r>
              <a:rPr lang="en-US" dirty="0">
                <a:ea typeface="ＭＳ Ｐゴシック" pitchFamily="-111" charset="-128"/>
                <a:cs typeface="ＭＳ Ｐゴシック" pitchFamily="-111" charset="-128"/>
              </a:rPr>
              <a:t>	(b)	Can </a:t>
            </a:r>
            <a:r>
              <a:rPr lang="en-US" b="1" dirty="0">
                <a:ea typeface="ＭＳ Ｐゴシック" pitchFamily="-111" charset="-128"/>
                <a:cs typeface="ＭＳ Ｐゴシック" pitchFamily="-111" charset="-128"/>
              </a:rPr>
              <a:t>E</a:t>
            </a:r>
            <a:r>
              <a:rPr lang="en-US" dirty="0">
                <a:ea typeface="ＭＳ Ｐゴシック" pitchFamily="-111" charset="-128"/>
                <a:cs typeface="ＭＳ Ｐゴシック" pitchFamily="-111" charset="-128"/>
              </a:rPr>
              <a:t> be re non-recursive</a:t>
            </a:r>
            <a:r>
              <a:rPr lang="en-US" dirty="0" smtClean="0">
                <a:ea typeface="ＭＳ Ｐゴシック" pitchFamily="-111" charset="-128"/>
                <a:cs typeface="ＭＳ Ｐゴシック" pitchFamily="-111" charset="-128"/>
              </a:rPr>
              <a:t>? </a:t>
            </a:r>
            <a:r>
              <a:rPr lang="en-US" b="1" dirty="0" smtClean="0">
                <a:solidFill>
                  <a:srgbClr val="FF0000"/>
                </a:solidFill>
                <a:ea typeface="ＭＳ Ｐゴシック" pitchFamily="-111" charset="-128"/>
                <a:cs typeface="ＭＳ Ｐゴシック" pitchFamily="-111" charset="-128"/>
              </a:rPr>
              <a:t>Yes. T = {0}, E = S</a:t>
            </a:r>
            <a:endParaRPr lang="en-US" b="1" dirty="0">
              <a:ea typeface="ＭＳ Ｐゴシック" pitchFamily="-111" charset="-128"/>
              <a:cs typeface="ＭＳ Ｐゴシック" pitchFamily="-111" charset="-128"/>
            </a:endParaRPr>
          </a:p>
          <a:p>
            <a:pPr marL="609600" indent="-609600">
              <a:lnSpc>
                <a:spcPct val="80000"/>
              </a:lnSpc>
              <a:buNone/>
            </a:pPr>
            <a:r>
              <a:rPr lang="en-US" dirty="0">
                <a:ea typeface="ＭＳ Ｐゴシック" pitchFamily="-111" charset="-128"/>
                <a:cs typeface="ＭＳ Ｐゴシック" pitchFamily="-111" charset="-128"/>
              </a:rPr>
              <a:t>	(c)	Can </a:t>
            </a:r>
            <a:r>
              <a:rPr lang="en-US" b="1" dirty="0">
                <a:ea typeface="ＭＳ Ｐゴシック" pitchFamily="-111" charset="-128"/>
                <a:cs typeface="ＭＳ Ｐゴシック" pitchFamily="-111" charset="-128"/>
              </a:rPr>
              <a:t>E</a:t>
            </a:r>
            <a:r>
              <a:rPr lang="en-US" dirty="0">
                <a:ea typeface="ＭＳ Ｐゴシック" pitchFamily="-111" charset="-128"/>
                <a:cs typeface="ＭＳ Ｐゴシック" pitchFamily="-111" charset="-128"/>
              </a:rPr>
              <a:t> be recursive? </a:t>
            </a:r>
            <a:r>
              <a:rPr lang="en-US" b="1" dirty="0" smtClean="0">
                <a:solidFill>
                  <a:srgbClr val="FF0000"/>
                </a:solidFill>
                <a:ea typeface="ＭＳ Ｐゴシック" pitchFamily="-111" charset="-128"/>
                <a:cs typeface="ＭＳ Ｐゴシック" pitchFamily="-111" charset="-128"/>
              </a:rPr>
              <a:t>Yes, T=</a:t>
            </a:r>
            <a:r>
              <a:rPr lang="en-US" b="1" dirty="0" err="1" smtClean="0">
                <a:solidFill>
                  <a:srgbClr val="FF0000"/>
                </a:solidFill>
                <a:ea typeface="ＭＳ Ｐゴシック" pitchFamily="-111" charset="-128"/>
                <a:cs typeface="ＭＳ Ｐゴシック" pitchFamily="-111" charset="-128"/>
              </a:rPr>
              <a:t>ℵ</a:t>
            </a:r>
            <a:r>
              <a:rPr lang="en-US" b="1" dirty="0" smtClean="0">
                <a:solidFill>
                  <a:srgbClr val="FF0000"/>
                </a:solidFill>
                <a:ea typeface="ＭＳ Ｐゴシック" pitchFamily="-111" charset="-128"/>
                <a:cs typeface="ＭＳ Ｐゴシック" pitchFamily="-111" charset="-128"/>
              </a:rPr>
              <a:t>, E = { x | x ≥ min value in S }</a:t>
            </a:r>
            <a:endParaRPr lang="en-US" b="1" dirty="0">
              <a:ea typeface="ＭＳ Ｐゴシック" pitchFamily="-111" charset="-128"/>
              <a:cs typeface="ＭＳ Ｐゴシック" pitchFamily="-111" charset="-128"/>
            </a:endParaRPr>
          </a:p>
        </p:txBody>
      </p:sp>
      <p:sp>
        <p:nvSpPr>
          <p:cNvPr id="486405" name="Date Placeholder 3"/>
          <p:cNvSpPr>
            <a:spLocks noGrp="1"/>
          </p:cNvSpPr>
          <p:nvPr>
            <p:ph type="dt" sz="quarter" idx="10"/>
          </p:nvPr>
        </p:nvSpPr>
        <p:spPr>
          <a:noFill/>
        </p:spPr>
        <p:txBody>
          <a:bodyPr/>
          <a:lstStyle/>
          <a:p>
            <a:fld id="{BBE68B5E-4EE0-E94C-BE39-561420D3A463}" type="datetime1">
              <a:rPr lang="en-US" smtClean="0">
                <a:latin typeface="Arial" pitchFamily="-111" charset="0"/>
                <a:ea typeface="ＭＳ Ｐゴシック" pitchFamily="-111" charset="-128"/>
                <a:cs typeface="ＭＳ Ｐゴシック" pitchFamily="-111" charset="-128"/>
              </a:rPr>
              <a:t>11/29/17</a:t>
            </a:fld>
            <a:endParaRPr lang="en-US">
              <a:latin typeface="Arial" pitchFamily="-111" charset="0"/>
              <a:ea typeface="ＭＳ Ｐゴシック" pitchFamily="-111" charset="-128"/>
              <a:cs typeface="ＭＳ Ｐゴシック" pitchFamily="-111" charset="-128"/>
            </a:endParaRPr>
          </a:p>
        </p:txBody>
      </p:sp>
      <p:sp>
        <p:nvSpPr>
          <p:cNvPr id="486406" name="Footer Placeholder 4"/>
          <p:cNvSpPr>
            <a:spLocks noGrp="1"/>
          </p:cNvSpPr>
          <p:nvPr>
            <p:ph type="ftr" sz="quarter" idx="11"/>
          </p:nvPr>
        </p:nvSpPr>
        <p:spPr>
          <a:noFill/>
        </p:spPr>
        <p:txBody>
          <a:bodyPr/>
          <a:lstStyle/>
          <a:p>
            <a:r>
              <a:rPr lang="de-DE">
                <a:latin typeface="Arial" pitchFamily="-111" charset="0"/>
                <a:ea typeface="ＭＳ Ｐゴシック" pitchFamily="-111" charset="-128"/>
                <a:cs typeface="ＭＳ Ｐゴシック" pitchFamily="-111" charset="-128"/>
              </a:rPr>
              <a:t>COT 4210 © UCF</a:t>
            </a:r>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422016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Quantification Examples</a:t>
            </a:r>
            <a:endParaRPr lang="en-US" dirty="0"/>
          </a:p>
        </p:txBody>
      </p:sp>
      <p:sp>
        <p:nvSpPr>
          <p:cNvPr id="3" name="Content Placeholder 2"/>
          <p:cNvSpPr>
            <a:spLocks noGrp="1"/>
          </p:cNvSpPr>
          <p:nvPr>
            <p:ph idx="1"/>
          </p:nvPr>
        </p:nvSpPr>
        <p:spPr/>
        <p:txBody>
          <a:bodyPr>
            <a:normAutofit lnSpcReduction="10000"/>
          </a:bodyPr>
          <a:lstStyle/>
          <a:p>
            <a:r>
              <a:rPr lang="en-US" b="1" dirty="0" smtClean="0">
                <a:solidFill>
                  <a:srgbClr val="C00000"/>
                </a:solidFill>
                <a:ea typeface="ＭＳ Ｐゴシック" pitchFamily="-111" charset="-128"/>
                <a:cs typeface="ＭＳ Ｐゴシック" pitchFamily="-111" charset="-128"/>
              </a:rPr>
              <a:t>&lt;</a:t>
            </a:r>
            <a:r>
              <a:rPr lang="en-US" b="1" dirty="0" err="1" smtClean="0">
                <a:solidFill>
                  <a:srgbClr val="C00000"/>
                </a:solidFill>
                <a:ea typeface="ＭＳ Ｐゴシック" pitchFamily="-111" charset="-128"/>
                <a:cs typeface="ＭＳ Ｐゴシック" pitchFamily="-111" charset="-128"/>
              </a:rPr>
              <a:t>f,x</a:t>
            </a:r>
            <a:r>
              <a:rPr lang="en-US" b="1" dirty="0" smtClean="0">
                <a:solidFill>
                  <a:srgbClr val="C00000"/>
                </a:solidFill>
                <a:ea typeface="ＭＳ Ｐゴシック" pitchFamily="-111" charset="-128"/>
                <a:cs typeface="ＭＳ Ｐゴシック" pitchFamily="-111" charset="-128"/>
              </a:rPr>
              <a:t>&gt; </a:t>
            </a: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Halt </a:t>
            </a:r>
            <a:r>
              <a:rPr lang="en-US" b="1" dirty="0">
                <a:solidFill>
                  <a:srgbClr val="C00000"/>
                </a:solidFill>
              </a:rPr>
              <a:t>⇔</a:t>
            </a:r>
            <a:r>
              <a:rPr lang="en-US" dirty="0">
                <a:solidFill>
                  <a:srgbClr val="C00000"/>
                </a:solidFill>
              </a:rPr>
              <a:t> </a:t>
            </a:r>
            <a:r>
              <a:rPr lang="en-US" b="1" dirty="0" smtClean="0">
                <a:solidFill>
                  <a:srgbClr val="C00000"/>
                </a:solidFill>
                <a:ea typeface="ＭＳ Ｐゴシック" pitchFamily="-111" charset="-128"/>
                <a:cs typeface="ＭＳ Ｐゴシック" pitchFamily="-111" charset="-128"/>
              </a:rPr>
              <a:t>∃t </a:t>
            </a:r>
            <a:r>
              <a:rPr lang="en-US" b="1" dirty="0">
                <a:solidFill>
                  <a:srgbClr val="C00000"/>
                </a:solidFill>
                <a:ea typeface="ＭＳ Ｐゴシック" pitchFamily="-111" charset="-128"/>
                <a:cs typeface="ＭＳ Ｐゴシック" pitchFamily="-111" charset="-128"/>
              </a:rPr>
              <a:t>[ STP(</a:t>
            </a:r>
            <a:r>
              <a:rPr lang="en-US" b="1" dirty="0" err="1">
                <a:solidFill>
                  <a:srgbClr val="C00000"/>
                </a:solidFill>
                <a:ea typeface="ＭＳ Ｐゴシック" pitchFamily="-111" charset="-128"/>
                <a:cs typeface="ＭＳ Ｐゴシック" pitchFamily="-111" charset="-128"/>
              </a:rPr>
              <a:t>f,x,t</a:t>
            </a:r>
            <a:r>
              <a:rPr lang="en-US" b="1" dirty="0" smtClean="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 					RE</a:t>
            </a:r>
            <a:endParaRPr lang="en-US" dirty="0"/>
          </a:p>
          <a:p>
            <a:r>
              <a:rPr lang="en-US" b="1" dirty="0">
                <a:solidFill>
                  <a:srgbClr val="C00000"/>
                </a:solidFill>
                <a:ea typeface="ＭＳ Ｐゴシック" pitchFamily="-111" charset="-128"/>
                <a:cs typeface="ＭＳ Ｐゴシック" pitchFamily="-111" charset="-128"/>
              </a:rPr>
              <a:t>f ∈ Total </a:t>
            </a:r>
            <a:r>
              <a:rPr lang="en-US" b="1" dirty="0">
                <a:solidFill>
                  <a:srgbClr val="C00000"/>
                </a:solidFill>
              </a:rPr>
              <a:t>⇔</a:t>
            </a:r>
            <a:r>
              <a:rPr lang="en-US" dirty="0">
                <a:solidFill>
                  <a:srgbClr val="C00000"/>
                </a:solidFill>
              </a:rPr>
              <a:t> </a:t>
            </a:r>
            <a:r>
              <a:rPr lang="en-US" b="1" dirty="0" smtClean="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					NRNC</a:t>
            </a:r>
            <a:endParaRPr lang="en-US" b="1" dirty="0">
              <a:solidFill>
                <a:srgbClr val="C00000"/>
              </a:solidFill>
              <a:ea typeface="ＭＳ Ｐゴシック" pitchFamily="-111" charset="-128"/>
              <a:cs typeface="ＭＳ Ｐゴシック" pitchFamily="-111" charset="-128"/>
            </a:endParaRPr>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NotTotal</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smtClean="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				NRNC</a:t>
            </a:r>
            <a:endParaRPr lang="en-US" b="1" dirty="0">
              <a:solidFill>
                <a:srgbClr val="C00000"/>
              </a:solidFill>
              <a:ea typeface="ＭＳ Ｐゴシック" pitchFamily="-111" charset="-128"/>
              <a:cs typeface="ＭＳ Ｐゴシック" pitchFamily="-111" charset="-128"/>
            </a:endParaRPr>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RangeAll</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&amp;VALUE(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)=x </a:t>
            </a:r>
            <a:r>
              <a:rPr lang="en-US" b="1" dirty="0" smtClean="0">
                <a:solidFill>
                  <a:srgbClr val="C00000"/>
                </a:solidFill>
                <a:ea typeface="ＭＳ Ｐゴシック" pitchFamily="-111" charset="-128"/>
                <a:cs typeface="ＭＳ Ｐゴシック" pitchFamily="-111" charset="-128"/>
              </a:rPr>
              <a:t>]	NRNC</a:t>
            </a:r>
            <a:endParaRPr lang="en-US" dirty="0"/>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RangeNotAll</a:t>
            </a:r>
            <a:r>
              <a:rPr lang="en-US" b="1" dirty="0">
                <a:solidFill>
                  <a:srgbClr val="C00000"/>
                </a:solidFill>
              </a:rPr>
              <a:t> ⇔</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)≠x </a:t>
            </a:r>
            <a:r>
              <a:rPr lang="en-US" b="1" dirty="0" smtClean="0">
                <a:solidFill>
                  <a:srgbClr val="C00000"/>
                </a:solidFill>
                <a:ea typeface="ＭＳ Ｐゴシック" pitchFamily="-111" charset="-128"/>
                <a:cs typeface="ＭＳ Ｐゴシック" pitchFamily="-111" charset="-128"/>
              </a:rPr>
              <a:t>]	NRNC</a:t>
            </a:r>
            <a:endParaRPr lang="en-US" dirty="0"/>
          </a:p>
          <a:p>
            <a:r>
              <a:rPr lang="en-US" b="1" dirty="0" smtClean="0">
                <a:solidFill>
                  <a:srgbClr val="C00000"/>
                </a:solidFill>
                <a:ea typeface="ＭＳ Ｐゴシック" pitchFamily="-111" charset="-128"/>
                <a:cs typeface="ＭＳ Ｐゴシック" pitchFamily="-111" charset="-128"/>
              </a:rPr>
              <a:t>f ∈ </a:t>
            </a:r>
            <a:r>
              <a:rPr lang="en-US" b="1" dirty="0" err="1" smtClean="0">
                <a:solidFill>
                  <a:srgbClr val="C00000"/>
                </a:solidFill>
                <a:ea typeface="ＭＳ Ｐゴシック" pitchFamily="-111" charset="-128"/>
                <a:cs typeface="ＭＳ Ｐゴシック" pitchFamily="-111" charset="-128"/>
              </a:rPr>
              <a:t>HasZero</a:t>
            </a:r>
            <a:r>
              <a:rPr lang="en-US" b="1" dirty="0" smtClean="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smtClean="0">
                <a:solidFill>
                  <a:srgbClr val="C00000"/>
                </a:solidFill>
                <a:ea typeface="ＭＳ Ｐゴシック" pitchFamily="-111" charset="-128"/>
                <a:cs typeface="ＭＳ Ｐゴシック" pitchFamily="-111" charset="-128"/>
              </a:rPr>
              <a:t>∃</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)=0 </a:t>
            </a:r>
            <a:r>
              <a:rPr lang="en-US" b="1" dirty="0" smtClean="0">
                <a:solidFill>
                  <a:srgbClr val="C00000"/>
                </a:solidFill>
                <a:ea typeface="ＭＳ Ｐゴシック" pitchFamily="-111" charset="-128"/>
                <a:cs typeface="ＭＳ Ｐゴシック" pitchFamily="-111" charset="-128"/>
              </a:rPr>
              <a:t>]		RE</a:t>
            </a:r>
            <a:endParaRPr lang="en-US" b="1" dirty="0" smtClean="0">
              <a:solidFill>
                <a:srgbClr val="C00000"/>
              </a:solidFill>
              <a:ea typeface="ＭＳ Ｐゴシック" pitchFamily="-111" charset="-128"/>
              <a:cs typeface="ＭＳ Ｐゴシック" pitchFamily="-111" charset="-128"/>
            </a:endParaRPr>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IsZero</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smtClean="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)=0 </a:t>
            </a:r>
            <a:r>
              <a:rPr lang="en-US" b="1" dirty="0" smtClean="0">
                <a:solidFill>
                  <a:srgbClr val="C00000"/>
                </a:solidFill>
                <a:ea typeface="ＭＳ Ｐゴシック" pitchFamily="-111" charset="-128"/>
                <a:cs typeface="ＭＳ Ｐゴシック" pitchFamily="-111" charset="-128"/>
              </a:rPr>
              <a:t>]		NRNC</a:t>
            </a:r>
            <a:endParaRPr lang="en-US" b="1" dirty="0">
              <a:solidFill>
                <a:srgbClr val="C00000"/>
              </a:solidFill>
              <a:ea typeface="ＭＳ Ｐゴシック" pitchFamily="-111" charset="-128"/>
              <a:cs typeface="ＭＳ Ｐゴシック" pitchFamily="-111" charset="-128"/>
            </a:endParaRPr>
          </a:p>
          <a:p>
            <a:r>
              <a:rPr lang="en-US" b="1" dirty="0" smtClean="0">
                <a:solidFill>
                  <a:srgbClr val="C00000"/>
                </a:solidFill>
                <a:ea typeface="ＭＳ Ｐゴシック" pitchFamily="-111" charset="-128"/>
                <a:cs typeface="ＭＳ Ｐゴシック" pitchFamily="-111" charset="-128"/>
              </a:rPr>
              <a:t>f </a:t>
            </a: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Empty </a:t>
            </a:r>
            <a:r>
              <a:rPr lang="en-US" b="1" dirty="0">
                <a:solidFill>
                  <a:srgbClr val="C00000"/>
                </a:solidFill>
              </a:rPr>
              <a:t>⇔</a:t>
            </a:r>
            <a:r>
              <a:rPr lang="en-US" dirty="0">
                <a:solidFill>
                  <a:srgbClr val="C00000"/>
                </a:solidFill>
              </a:rPr>
              <a:t> </a:t>
            </a:r>
            <a:r>
              <a:rPr lang="en-US" b="1" dirty="0" smtClean="0">
                <a:solidFill>
                  <a:srgbClr val="C00000"/>
                </a:solidFill>
                <a:ea typeface="ＭＳ Ｐゴシック" pitchFamily="-111" charset="-128"/>
                <a:cs typeface="ＭＳ Ｐゴシック" pitchFamily="-111" charset="-128"/>
              </a:rPr>
              <a:t>∀</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					Co-RE</a:t>
            </a:r>
            <a:endParaRPr lang="en-US" b="1" dirty="0">
              <a:solidFill>
                <a:srgbClr val="C00000"/>
              </a:solidFill>
              <a:ea typeface="ＭＳ Ｐゴシック" pitchFamily="-111" charset="-128"/>
              <a:cs typeface="ＭＳ Ｐゴシック" pitchFamily="-111" charset="-128"/>
            </a:endParaRPr>
          </a:p>
          <a:p>
            <a:r>
              <a:rPr lang="en-US" b="1" dirty="0">
                <a:solidFill>
                  <a:srgbClr val="C00000"/>
                </a:solidFill>
                <a:ea typeface="ＭＳ Ｐゴシック" pitchFamily="-111" charset="-128"/>
                <a:cs typeface="ＭＳ Ｐゴシック" pitchFamily="-111" charset="-128"/>
              </a:rPr>
              <a:t>f ∈ </a:t>
            </a:r>
            <a:r>
              <a:rPr lang="en-US" b="1" dirty="0" err="1" smtClean="0">
                <a:solidFill>
                  <a:srgbClr val="C00000"/>
                </a:solidFill>
                <a:ea typeface="ＭＳ Ｐゴシック" pitchFamily="-111" charset="-128"/>
                <a:cs typeface="ＭＳ Ｐゴシック" pitchFamily="-111" charset="-128"/>
              </a:rPr>
              <a:t>NotEmpty</a:t>
            </a:r>
            <a:r>
              <a:rPr lang="en-US" b="1" dirty="0" smtClean="0">
                <a:solidFill>
                  <a:srgbClr val="C00000"/>
                </a:solidFill>
                <a:ea typeface="ＭＳ Ｐゴシック" pitchFamily="-111" charset="-128"/>
                <a:cs typeface="ＭＳ Ｐゴシック" pitchFamily="-111" charset="-128"/>
              </a:rPr>
              <a:t> </a:t>
            </a:r>
            <a:r>
              <a:rPr lang="en-US" b="1" dirty="0">
                <a:solidFill>
                  <a:srgbClr val="C00000"/>
                </a:solidFill>
              </a:rPr>
              <a:t>⇔</a:t>
            </a:r>
            <a:r>
              <a:rPr lang="en-US" b="1" dirty="0" smtClean="0">
                <a:solidFill>
                  <a:srgbClr val="C00000"/>
                </a:solidFill>
                <a:ea typeface="ＭＳ Ｐゴシック" pitchFamily="-111" charset="-128"/>
                <a:cs typeface="ＭＳ Ｐゴシック" pitchFamily="-111" charset="-128"/>
              </a:rPr>
              <a:t> </a:t>
            </a: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&gt; [ </a:t>
            </a:r>
            <a:r>
              <a:rPr lang="en-US" b="1" dirty="0" smtClean="0">
                <a:solidFill>
                  <a:srgbClr val="C00000"/>
                </a:solidFill>
                <a:ea typeface="ＭＳ Ｐゴシック" pitchFamily="-111" charset="-128"/>
                <a:cs typeface="ＭＳ Ｐゴシック" pitchFamily="-111" charset="-128"/>
              </a:rPr>
              <a:t>STP(</a:t>
            </a:r>
            <a:r>
              <a:rPr lang="en-US" b="1" dirty="0" err="1" smtClean="0">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				RE</a:t>
            </a:r>
            <a:endParaRPr lang="en-US" b="1" dirty="0">
              <a:solidFill>
                <a:srgbClr val="C00000"/>
              </a:solidFill>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5798302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a:t>
            </a:r>
            <a:r>
              <a:rPr lang="en-US" dirty="0" smtClean="0"/>
              <a:t>Quantification Examples</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solidFill>
                  <a:srgbClr val="C00000"/>
                </a:solidFill>
                <a:ea typeface="ＭＳ Ｐゴシック" pitchFamily="-111" charset="-128"/>
                <a:cs typeface="ＭＳ Ｐゴシック" pitchFamily="-111" charset="-128"/>
              </a:rPr>
              <a:t>f </a:t>
            </a: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Identity </a:t>
            </a:r>
            <a:r>
              <a:rPr lang="en-US" b="1" dirty="0">
                <a:solidFill>
                  <a:srgbClr val="C00000"/>
                </a:solidFill>
              </a:rPr>
              <a:t>⇔</a:t>
            </a:r>
            <a:r>
              <a:rPr lang="en-US" dirty="0">
                <a:solidFill>
                  <a:srgbClr val="C00000"/>
                </a:solidFill>
              </a:rPr>
              <a:t> </a:t>
            </a:r>
            <a:r>
              <a:rPr lang="en-US" b="1" dirty="0" smtClean="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smtClean="0">
                <a:solidFill>
                  <a:srgbClr val="C00000"/>
                </a:solidFill>
                <a:ea typeface="ＭＳ Ｐゴシック" pitchFamily="-111" charset="-128"/>
                <a:cs typeface="ＭＳ Ｐゴシック" pitchFamily="-111" charset="-128"/>
              </a:rPr>
              <a:t>) &amp; VALUE(</a:t>
            </a:r>
            <a:r>
              <a:rPr lang="en-US" b="1" dirty="0" err="1" smtClean="0">
                <a:solidFill>
                  <a:srgbClr val="C00000"/>
                </a:solidFill>
                <a:ea typeface="ＭＳ Ｐゴシック" pitchFamily="-111" charset="-128"/>
                <a:cs typeface="ＭＳ Ｐゴシック" pitchFamily="-111" charset="-128"/>
              </a:rPr>
              <a:t>f,x,t</a:t>
            </a:r>
            <a:r>
              <a:rPr lang="en-US" b="1" dirty="0" smtClean="0">
                <a:solidFill>
                  <a:srgbClr val="C00000"/>
                </a:solidFill>
                <a:ea typeface="ＭＳ Ｐゴシック" pitchFamily="-111" charset="-128"/>
                <a:cs typeface="ＭＳ Ｐゴシック" pitchFamily="-111" charset="-128"/>
              </a:rPr>
              <a:t>)=x </a:t>
            </a:r>
            <a:r>
              <a:rPr lang="en-US" b="1" dirty="0" smtClean="0">
                <a:solidFill>
                  <a:srgbClr val="C00000"/>
                </a:solidFill>
                <a:ea typeface="ＭＳ Ｐゴシック" pitchFamily="-111" charset="-128"/>
                <a:cs typeface="ＭＳ Ｐゴシック" pitchFamily="-111" charset="-128"/>
              </a:rPr>
              <a:t>]			NRNC</a:t>
            </a:r>
            <a:endParaRPr lang="en-US" b="1" dirty="0">
              <a:solidFill>
                <a:srgbClr val="C00000"/>
              </a:solidFill>
              <a:ea typeface="ＭＳ Ｐゴシック" pitchFamily="-111" charset="-128"/>
              <a:cs typeface="ＭＳ Ｐゴシック" pitchFamily="-111" charset="-128"/>
            </a:endParaRPr>
          </a:p>
          <a:p>
            <a:r>
              <a:rPr lang="en-US" b="1" dirty="0">
                <a:solidFill>
                  <a:srgbClr val="C00000"/>
                </a:solidFill>
                <a:ea typeface="ＭＳ Ｐゴシック" pitchFamily="-111" charset="-128"/>
                <a:cs typeface="ＭＳ Ｐゴシック" pitchFamily="-111" charset="-128"/>
              </a:rPr>
              <a:t>f ∈ </a:t>
            </a:r>
            <a:r>
              <a:rPr lang="en-US" b="1" dirty="0" err="1" smtClean="0">
                <a:solidFill>
                  <a:srgbClr val="C00000"/>
                </a:solidFill>
                <a:ea typeface="ＭＳ Ｐゴシック" pitchFamily="-111" charset="-128"/>
                <a:cs typeface="ＭＳ Ｐゴシック" pitchFamily="-111" charset="-128"/>
              </a:rPr>
              <a:t>NotIdentity</a:t>
            </a:r>
            <a:r>
              <a:rPr lang="en-US" b="1" dirty="0" smtClean="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smtClean="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 </a:t>
            </a:r>
            <a:r>
              <a:rPr lang="en-US" b="1" dirty="0">
                <a:solidFill>
                  <a:srgbClr val="C00000"/>
                </a:solidFill>
                <a:ea typeface="ＭＳ Ｐゴシック" pitchFamily="-111" charset="-128"/>
                <a:cs typeface="ＭＳ Ｐゴシック" pitchFamily="-111" charset="-128"/>
              </a:rPr>
              <a:t>VALUE(</a:t>
            </a:r>
            <a:r>
              <a:rPr lang="en-US" b="1" dirty="0" err="1">
                <a:solidFill>
                  <a:srgbClr val="C00000"/>
                </a:solidFill>
                <a:ea typeface="ＭＳ Ｐゴシック" pitchFamily="-111" charset="-128"/>
                <a:cs typeface="ＭＳ Ｐゴシック" pitchFamily="-111" charset="-128"/>
              </a:rPr>
              <a:t>f,x,t</a:t>
            </a:r>
            <a:r>
              <a:rPr lang="en-US" b="1" dirty="0" smtClean="0">
                <a:solidFill>
                  <a:srgbClr val="C00000"/>
                </a:solidFill>
                <a:ea typeface="ＭＳ Ｐゴシック" pitchFamily="-111" charset="-128"/>
                <a:cs typeface="ＭＳ Ｐゴシック" pitchFamily="-111" charset="-128"/>
              </a:rPr>
              <a:t>)≠x ] </a:t>
            </a:r>
            <a:r>
              <a:rPr lang="en-US" b="1" dirty="0" smtClean="0">
                <a:solidFill>
                  <a:srgbClr val="C00000"/>
                </a:solidFill>
                <a:ea typeface="ＭＳ Ｐゴシック" pitchFamily="-111" charset="-128"/>
                <a:cs typeface="ＭＳ Ｐゴシック" pitchFamily="-111" charset="-128"/>
              </a:rPr>
              <a:t>or	NRNC</a:t>
            </a:r>
            <a:r>
              <a:rPr lang="en-US" b="1" dirty="0" smtClean="0">
                <a:solidFill>
                  <a:srgbClr val="C00000"/>
                </a:solidFill>
                <a:ea typeface="ＭＳ Ｐゴシック" pitchFamily="-111" charset="-128"/>
                <a:cs typeface="ＭＳ Ｐゴシック" pitchFamily="-111" charset="-128"/>
              </a:rPr>
              <a:t/>
            </a:r>
            <a:br>
              <a:rPr lang="en-US" b="1" dirty="0" smtClean="0">
                <a:solidFill>
                  <a:srgbClr val="C00000"/>
                </a:solidFill>
                <a:ea typeface="ＭＳ Ｐゴシック" pitchFamily="-111" charset="-128"/>
                <a:cs typeface="ＭＳ Ｐゴシック" pitchFamily="-111" charset="-128"/>
              </a:rPr>
            </a:b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			    ∃</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a:t>
            </a:r>
            <a:r>
              <a:rPr lang="en-US" b="1" dirty="0" smtClean="0">
                <a:solidFill>
                  <a:srgbClr val="C00000"/>
                </a:solidFill>
                <a:ea typeface="ＭＳ Ｐゴシック" pitchFamily="-111" charset="-128"/>
                <a:cs typeface="ＭＳ Ｐゴシック" pitchFamily="-111" charset="-128"/>
              </a:rPr>
              <a:t>STP(</a:t>
            </a:r>
            <a:r>
              <a:rPr lang="en-US" b="1" dirty="0" err="1" smtClean="0">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 </a:t>
            </a:r>
            <a:r>
              <a:rPr lang="en-US" b="1" dirty="0">
                <a:solidFill>
                  <a:srgbClr val="C00000"/>
                </a:solidFill>
                <a:ea typeface="ＭＳ Ｐゴシック" pitchFamily="-111" charset="-128"/>
                <a:cs typeface="ＭＳ Ｐゴシック" pitchFamily="-111" charset="-128"/>
              </a:rPr>
              <a:t>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)≠x ] </a:t>
            </a:r>
          </a:p>
          <a:p>
            <a:r>
              <a:rPr lang="en-US" b="1" dirty="0">
                <a:solidFill>
                  <a:srgbClr val="C00000"/>
                </a:solidFill>
                <a:ea typeface="ＭＳ Ｐゴシック" pitchFamily="-111" charset="-128"/>
                <a:cs typeface="ＭＳ Ｐゴシック" pitchFamily="-111" charset="-128"/>
              </a:rPr>
              <a:t>f ∈ </a:t>
            </a:r>
            <a:r>
              <a:rPr lang="en-US" b="1" dirty="0" smtClean="0">
                <a:solidFill>
                  <a:srgbClr val="C00000"/>
                </a:solidFill>
              </a:rPr>
              <a:t>Constant </a:t>
            </a:r>
            <a:r>
              <a:rPr lang="en-US" b="1" dirty="0">
                <a:solidFill>
                  <a:srgbClr val="C00000"/>
                </a:solidFill>
              </a:rPr>
              <a:t>= ∀&lt;</a:t>
            </a:r>
            <a:r>
              <a:rPr lang="en-US" b="1" dirty="0" err="1">
                <a:solidFill>
                  <a:srgbClr val="C00000"/>
                </a:solidFill>
              </a:rPr>
              <a:t>x,y</a:t>
            </a:r>
            <a:r>
              <a:rPr lang="en-US" b="1" dirty="0" smtClean="0">
                <a:solidFill>
                  <a:srgbClr val="C00000"/>
                </a:solidFill>
              </a:rPr>
              <a:t>&gt;</a:t>
            </a:r>
            <a:r>
              <a:rPr lang="en-US" b="1" dirty="0" smtClean="0">
                <a:solidFill>
                  <a:srgbClr val="C00000"/>
                </a:solidFill>
                <a:ea typeface="ＭＳ Ｐゴシック" pitchFamily="-111" charset="-128"/>
                <a:cs typeface="ＭＳ Ｐゴシック" pitchFamily="-111" charset="-128"/>
              </a:rPr>
              <a:t>∃</a:t>
            </a:r>
            <a:r>
              <a:rPr lang="en-US" b="1" dirty="0">
                <a:solidFill>
                  <a:srgbClr val="C00000"/>
                </a:solidFill>
                <a:ea typeface="ＭＳ Ｐゴシック" pitchFamily="-111" charset="-128"/>
                <a:cs typeface="ＭＳ Ｐゴシック" pitchFamily="-111" charset="-128"/>
              </a:rPr>
              <a:t>t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a:t>
            </a:r>
            <a:r>
              <a:rPr lang="en-US" b="1" dirty="0" smtClean="0">
                <a:solidFill>
                  <a:srgbClr val="C00000"/>
                </a:solidFill>
                <a:ea typeface="ＭＳ Ｐゴシック" pitchFamily="-111" charset="-128"/>
                <a:cs typeface="ＭＳ Ｐゴシック" pitchFamily="-111" charset="-128"/>
              </a:rPr>
              <a:t>STP(</a:t>
            </a:r>
            <a:r>
              <a:rPr lang="en-US" b="1" dirty="0" err="1" smtClean="0">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&amp; 	</a:t>
            </a:r>
            <a:r>
              <a:rPr lang="en-US" b="1" dirty="0" smtClean="0">
                <a:solidFill>
                  <a:srgbClr val="C00000"/>
                </a:solidFill>
                <a:ea typeface="ＭＳ Ｐゴシック" pitchFamily="-111" charset="-128"/>
                <a:cs typeface="ＭＳ Ｐゴシック" pitchFamily="-111" charset="-128"/>
              </a:rPr>
              <a:t>		NRNC</a:t>
            </a:r>
            <a:br>
              <a:rPr lang="en-US" b="1" dirty="0" smtClean="0">
                <a:solidFill>
                  <a:srgbClr val="C00000"/>
                </a:solidFill>
                <a:ea typeface="ＭＳ Ｐゴシック" pitchFamily="-111" charset="-128"/>
                <a:cs typeface="ＭＳ Ｐゴシック" pitchFamily="-111" charset="-128"/>
              </a:rPr>
            </a:br>
            <a:r>
              <a:rPr lang="en-US" b="1" dirty="0" smtClean="0">
                <a:solidFill>
                  <a:srgbClr val="C00000"/>
                </a:solidFill>
                <a:ea typeface="ＭＳ Ｐゴシック" pitchFamily="-111" charset="-128"/>
                <a:cs typeface="ＭＳ Ｐゴシック" pitchFamily="-111" charset="-128"/>
              </a:rPr>
              <a:t>				     VALUE(</a:t>
            </a:r>
            <a:r>
              <a:rPr lang="en-US" b="1" dirty="0" err="1" smtClean="0">
                <a:solidFill>
                  <a:srgbClr val="C00000"/>
                </a:solidFill>
                <a:ea typeface="ＭＳ Ｐゴシック" pitchFamily="-111" charset="-128"/>
                <a:cs typeface="ＭＳ Ｐゴシック" pitchFamily="-111" charset="-128"/>
              </a:rPr>
              <a:t>f,x,t</a:t>
            </a:r>
            <a:r>
              <a:rPr lang="en-US" b="1" dirty="0" smtClean="0">
                <a:solidFill>
                  <a:srgbClr val="C00000"/>
                </a:solidFill>
                <a:ea typeface="ＭＳ Ｐゴシック" pitchFamily="-111" charset="-128"/>
                <a:cs typeface="ＭＳ Ｐゴシック" pitchFamily="-111" charset="-128"/>
              </a:rPr>
              <a:t>)=VALUE(</a:t>
            </a:r>
            <a:r>
              <a:rPr lang="en-US" b="1" dirty="0" err="1" smtClean="0">
                <a:solidFill>
                  <a:srgbClr val="C00000"/>
                </a:solidFill>
                <a:ea typeface="ＭＳ Ｐゴシック" pitchFamily="-111" charset="-128"/>
                <a:cs typeface="ＭＳ Ｐゴシック" pitchFamily="-111" charset="-128"/>
              </a:rPr>
              <a:t>f,y,t</a:t>
            </a:r>
            <a:r>
              <a:rPr lang="en-US" b="1" dirty="0" smtClean="0">
                <a:solidFill>
                  <a:srgbClr val="C00000"/>
                </a:solidFill>
                <a:ea typeface="ＭＳ Ｐゴシック" pitchFamily="-111" charset="-128"/>
                <a:cs typeface="ＭＳ Ｐゴシック" pitchFamily="-111" charset="-128"/>
              </a:rPr>
              <a:t>)] </a:t>
            </a:r>
          </a:p>
          <a:p>
            <a:r>
              <a:rPr lang="en-US" b="1" dirty="0" smtClean="0">
                <a:solidFill>
                  <a:srgbClr val="C00000"/>
                </a:solidFill>
                <a:ea typeface="ＭＳ Ｐゴシック" pitchFamily="-111" charset="-128"/>
                <a:cs typeface="ＭＳ Ｐゴシック" pitchFamily="-111" charset="-128"/>
              </a:rPr>
              <a:t>f </a:t>
            </a:r>
            <a:r>
              <a:rPr lang="en-US" b="1" dirty="0">
                <a:solidFill>
                  <a:srgbClr val="C00000"/>
                </a:solidFill>
                <a:ea typeface="ＭＳ Ｐゴシック" pitchFamily="-111" charset="-128"/>
                <a:cs typeface="ＭＳ Ｐゴシック" pitchFamily="-111" charset="-128"/>
              </a:rPr>
              <a:t>∈ Infinite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a:t>
            </a:r>
            <a:r>
              <a:rPr lang="en-US" b="1" dirty="0" err="1" smtClean="0">
                <a:solidFill>
                  <a:srgbClr val="C00000"/>
                </a:solidFill>
                <a:ea typeface="ＭＳ Ｐゴシック" pitchFamily="-111" charset="-128"/>
                <a:cs typeface="ＭＳ Ｐゴシック" pitchFamily="-111" charset="-128"/>
              </a:rPr>
              <a:t>y≥x</a:t>
            </a:r>
            <a:r>
              <a:rPr lang="en-US" b="1" dirty="0" smtClean="0">
                <a:solidFill>
                  <a:srgbClr val="C00000"/>
                </a:solidFill>
                <a:ea typeface="ＭＳ Ｐゴシック" pitchFamily="-111" charset="-128"/>
                <a:cs typeface="ＭＳ Ｐゴシック" pitchFamily="-111" charset="-128"/>
              </a:rPr>
              <a:t> </a:t>
            </a:r>
            <a:r>
              <a:rPr lang="en-US" b="1" dirty="0">
                <a:solidFill>
                  <a:srgbClr val="C00000"/>
                </a:solidFill>
                <a:ea typeface="ＭＳ Ｐゴシック" pitchFamily="-111" charset="-128"/>
                <a:cs typeface="ＭＳ Ｐゴシック" pitchFamily="-111" charset="-128"/>
              </a:rPr>
              <a:t>&amp;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				NRNC</a:t>
            </a:r>
            <a:endParaRPr lang="en-US" dirty="0"/>
          </a:p>
          <a:p>
            <a:r>
              <a:rPr lang="en-US" b="1" dirty="0">
                <a:solidFill>
                  <a:srgbClr val="C00000"/>
                </a:solidFill>
                <a:ea typeface="ＭＳ Ｐゴシック" pitchFamily="-111" charset="-128"/>
                <a:cs typeface="ＭＳ Ｐゴシック" pitchFamily="-111" charset="-128"/>
              </a:rPr>
              <a:t>f ∈ Finite</a:t>
            </a:r>
            <a:r>
              <a:rPr lang="en-US" b="1" dirty="0">
                <a:solidFill>
                  <a:srgbClr val="C00000"/>
                </a:solidFill>
              </a:rPr>
              <a:t> ⇔</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a:t>
            </a:r>
            <a:r>
              <a:rPr lang="en-US" b="1" dirty="0" smtClean="0">
                <a:solidFill>
                  <a:srgbClr val="C00000"/>
                </a:solidFill>
                <a:ea typeface="ＭＳ Ｐゴシック" pitchFamily="-111" charset="-128"/>
                <a:cs typeface="ＭＳ Ｐゴシック" pitchFamily="-111" charset="-128"/>
              </a:rPr>
              <a:t>y&lt;x </a:t>
            </a: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STP(</a:t>
            </a:r>
            <a:r>
              <a:rPr lang="en-US" b="1" dirty="0" err="1" smtClean="0">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or </a:t>
            </a:r>
            <a:r>
              <a:rPr lang="en-US" b="1" dirty="0" smtClean="0">
                <a:solidFill>
                  <a:srgbClr val="C00000"/>
                </a:solidFill>
                <a:ea typeface="ＭＳ Ｐゴシック" pitchFamily="-111" charset="-128"/>
                <a:cs typeface="ＭＳ Ｐゴシック" pitchFamily="-111" charset="-128"/>
              </a:rPr>
              <a:t>			NRNC</a:t>
            </a:r>
            <a:r>
              <a:rPr lang="en-US" b="1" dirty="0" smtClean="0">
                <a:solidFill>
                  <a:srgbClr val="C00000"/>
                </a:solidFill>
                <a:ea typeface="ＭＳ Ｐゴシック" pitchFamily="-111" charset="-128"/>
                <a:cs typeface="ＭＳ Ｐゴシック" pitchFamily="-111" charset="-128"/>
              </a:rPr>
              <a:t/>
            </a:r>
            <a:br>
              <a:rPr lang="en-US" b="1" dirty="0" smtClean="0">
                <a:solidFill>
                  <a:srgbClr val="C00000"/>
                </a:solidFill>
                <a:ea typeface="ＭＳ Ｐゴシック" pitchFamily="-111" charset="-128"/>
                <a:cs typeface="ＭＳ Ｐゴシック" pitchFamily="-111" charset="-128"/>
              </a:rPr>
            </a:br>
            <a:r>
              <a:rPr lang="en-US" b="1" dirty="0" smtClean="0">
                <a:solidFill>
                  <a:srgbClr val="C00000"/>
                </a:solidFill>
                <a:ea typeface="ＭＳ Ｐゴシック" pitchFamily="-111" charset="-128"/>
                <a:cs typeface="ＭＳ Ｐゴシック" pitchFamily="-111" charset="-128"/>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a:t>
            </a:r>
            <a:r>
              <a:rPr lang="en-US" b="1" dirty="0" smtClean="0">
                <a:solidFill>
                  <a:srgbClr val="C00000"/>
                </a:solidFill>
                <a:ea typeface="ＭＳ Ｐゴシック" pitchFamily="-111" charset="-128"/>
                <a:cs typeface="ＭＳ Ｐゴシック" pitchFamily="-111" charset="-128"/>
              </a:rPr>
              <a:t>STP(</a:t>
            </a:r>
            <a:r>
              <a:rPr lang="en-US" b="1" dirty="0" err="1" smtClean="0">
                <a:solidFill>
                  <a:srgbClr val="C00000"/>
                </a:solidFill>
                <a:ea typeface="ＭＳ Ｐゴシック" pitchFamily="-111" charset="-128"/>
                <a:cs typeface="ＭＳ Ｐゴシック" pitchFamily="-111" charset="-128"/>
              </a:rPr>
              <a:t>f,y,t</a:t>
            </a:r>
            <a:r>
              <a:rPr lang="en-US" b="1" dirty="0" smtClean="0">
                <a:solidFill>
                  <a:srgbClr val="C00000"/>
                </a:solidFill>
                <a:ea typeface="ＭＳ Ｐゴシック" pitchFamily="-111" charset="-128"/>
                <a:cs typeface="ＭＳ Ｐゴシック" pitchFamily="-111" charset="-128"/>
              </a:rPr>
              <a:t>) ⇒ y&lt;x </a:t>
            </a:r>
            <a:r>
              <a:rPr lang="en-US" b="1" dirty="0" smtClean="0">
                <a:solidFill>
                  <a:srgbClr val="C00000"/>
                </a:solidFill>
                <a:ea typeface="ＭＳ Ｐゴシック" pitchFamily="-111" charset="-128"/>
                <a:cs typeface="ＭＳ Ｐゴシック" pitchFamily="-111" charset="-128"/>
              </a:rPr>
              <a:t>] or [ </a:t>
            </a:r>
            <a:r>
              <a:rPr lang="en-US" b="1" dirty="0" err="1" smtClean="0">
                <a:solidFill>
                  <a:srgbClr val="C00000"/>
                </a:solidFill>
                <a:ea typeface="ＭＳ Ｐゴシック" pitchFamily="-111" charset="-128"/>
                <a:cs typeface="ＭＳ Ｐゴシック" pitchFamily="-111" charset="-128"/>
              </a:rPr>
              <a:t>y≥x</a:t>
            </a:r>
            <a:r>
              <a:rPr lang="en-US" b="1" dirty="0" smtClean="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 ~STP(</a:t>
            </a:r>
            <a:r>
              <a:rPr lang="en-US" b="1" dirty="0" err="1" smtClean="0">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a:t>
            </a:r>
            <a:r>
              <a:rPr lang="en-US" b="1" dirty="0" smtClean="0">
                <a:solidFill>
                  <a:srgbClr val="C00000"/>
                </a:solidFill>
                <a:ea typeface="ＭＳ Ｐゴシック" pitchFamily="-111" charset="-128"/>
                <a:cs typeface="ＭＳ Ｐゴシック" pitchFamily="-111" charset="-128"/>
              </a:rPr>
              <a:t> </a:t>
            </a:r>
            <a:r>
              <a:rPr lang="en-US" b="1" dirty="0">
                <a:solidFill>
                  <a:srgbClr val="C00000"/>
                </a:solidFill>
                <a:ea typeface="ＭＳ Ｐゴシック" pitchFamily="-111" charset="-128"/>
                <a:cs typeface="ＭＳ Ｐゴシック" pitchFamily="-111" charset="-128"/>
              </a:rPr>
              <a:t>] </a:t>
            </a:r>
            <a:endParaRPr lang="en-US" dirty="0"/>
          </a:p>
          <a:p>
            <a:r>
              <a:rPr lang="en-US" b="1" dirty="0" smtClean="0">
                <a:solidFill>
                  <a:srgbClr val="C00000"/>
                </a:solidFill>
                <a:ea typeface="ＭＳ Ｐゴシック" pitchFamily="-111" charset="-128"/>
                <a:cs typeface="ＭＳ Ｐゴシック" pitchFamily="-111" charset="-128"/>
              </a:rPr>
              <a:t>f </a:t>
            </a:r>
            <a:r>
              <a:rPr lang="en-US" b="1" dirty="0">
                <a:solidFill>
                  <a:srgbClr val="C00000"/>
                </a:solidFill>
                <a:ea typeface="ＭＳ Ｐゴシック" pitchFamily="-111" charset="-128"/>
                <a:cs typeface="ＭＳ Ｐゴシック" pitchFamily="-111" charset="-128"/>
              </a:rPr>
              <a:t>∈ </a:t>
            </a:r>
            <a:r>
              <a:rPr lang="en-US" b="1" dirty="0" err="1" smtClean="0">
                <a:solidFill>
                  <a:srgbClr val="C00000"/>
                </a:solidFill>
                <a:ea typeface="ＭＳ Ｐゴシック" pitchFamily="-111" charset="-128"/>
                <a:cs typeface="ＭＳ Ｐゴシック" pitchFamily="-111" charset="-128"/>
              </a:rPr>
              <a:t>RangeInfinite</a:t>
            </a:r>
            <a:r>
              <a:rPr lang="en-US" b="1" dirty="0" smtClean="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smtClean="0">
                <a:solidFill>
                  <a:srgbClr val="C00000"/>
                </a:solidFill>
                <a:ea typeface="ＭＳ Ｐゴシック" pitchFamily="-111" charset="-128"/>
                <a:cs typeface="ＭＳ Ｐゴシック" pitchFamily="-111" charset="-128"/>
              </a:rPr>
              <a:t>∀</a:t>
            </a:r>
            <a:r>
              <a:rPr lang="en-US" b="1" dirty="0">
                <a:solidFill>
                  <a:srgbClr val="C00000"/>
                </a:solidFill>
                <a:ea typeface="ＭＳ Ｐゴシック" pitchFamily="-111" charset="-128"/>
                <a:cs typeface="ＭＳ Ｐゴシック" pitchFamily="-111" charset="-128"/>
              </a:rPr>
              <a:t>x</a:t>
            </a:r>
            <a:r>
              <a:rPr lang="en-US" b="1" dirty="0" smtClean="0">
                <a:solidFill>
                  <a:srgbClr val="C00000"/>
                </a:solidFill>
                <a:ea typeface="ＭＳ Ｐゴシック" pitchFamily="-111" charset="-128"/>
                <a:cs typeface="ＭＳ Ｐゴシック" pitchFamily="-111" charset="-128"/>
              </a:rPr>
              <a:t>∃&lt;</a:t>
            </a:r>
            <a:r>
              <a:rPr lang="en-US" b="1" dirty="0" err="1" smtClean="0">
                <a:solidFill>
                  <a:srgbClr val="C00000"/>
                </a:solidFill>
                <a:ea typeface="ＭＳ Ｐゴシック" pitchFamily="-111" charset="-128"/>
                <a:cs typeface="ＭＳ Ｐゴシック" pitchFamily="-111" charset="-128"/>
              </a:rPr>
              <a:t>y,t</a:t>
            </a:r>
            <a:r>
              <a:rPr lang="en-US" b="1" dirty="0" smtClean="0">
                <a:solidFill>
                  <a:srgbClr val="C00000"/>
                </a:solidFill>
                <a:ea typeface="ＭＳ Ｐゴシック" pitchFamily="-111" charset="-128"/>
                <a:cs typeface="ＭＳ Ｐゴシック" pitchFamily="-111" charset="-128"/>
              </a:rPr>
              <a:t>&gt; [ STP(</a:t>
            </a:r>
            <a:r>
              <a:rPr lang="en-US" b="1" dirty="0" err="1" smtClean="0">
                <a:solidFill>
                  <a:srgbClr val="C00000"/>
                </a:solidFill>
                <a:ea typeface="ＭＳ Ｐゴシック" pitchFamily="-111" charset="-128"/>
                <a:cs typeface="ＭＳ Ｐゴシック" pitchFamily="-111" charset="-128"/>
              </a:rPr>
              <a:t>f,y,t</a:t>
            </a:r>
            <a:r>
              <a:rPr lang="en-US" b="1" dirty="0" smtClean="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&amp; VALUE(</a:t>
            </a:r>
            <a:r>
              <a:rPr lang="en-US" b="1" dirty="0" err="1" smtClean="0">
                <a:solidFill>
                  <a:srgbClr val="C00000"/>
                </a:solidFill>
                <a:ea typeface="ＭＳ Ｐゴシック" pitchFamily="-111" charset="-128"/>
                <a:cs typeface="ＭＳ Ｐゴシック" pitchFamily="-111" charset="-128"/>
              </a:rPr>
              <a:t>f,y,t</a:t>
            </a:r>
            <a:r>
              <a:rPr lang="en-US" b="1" dirty="0" smtClean="0">
                <a:solidFill>
                  <a:srgbClr val="C00000"/>
                </a:solidFill>
                <a:ea typeface="ＭＳ Ｐゴシック" pitchFamily="-111" charset="-128"/>
                <a:cs typeface="ＭＳ Ｐゴシック" pitchFamily="-111" charset="-128"/>
              </a:rPr>
              <a:t>)≥x </a:t>
            </a:r>
            <a:r>
              <a:rPr lang="en-US" b="1" dirty="0" smtClean="0">
                <a:solidFill>
                  <a:srgbClr val="C00000"/>
                </a:solidFill>
                <a:ea typeface="ＭＳ Ｐゴシック" pitchFamily="-111" charset="-128"/>
                <a:cs typeface="ＭＳ Ｐゴシック" pitchFamily="-111" charset="-128"/>
              </a:rPr>
              <a:t>]	NRNC</a:t>
            </a:r>
            <a:endParaRPr lang="en-US" dirty="0"/>
          </a:p>
          <a:p>
            <a:r>
              <a:rPr lang="en-US" b="1" dirty="0">
                <a:solidFill>
                  <a:srgbClr val="C00000"/>
                </a:solidFill>
                <a:ea typeface="ＭＳ Ｐゴシック" pitchFamily="-111" charset="-128"/>
                <a:cs typeface="ＭＳ Ｐゴシック" pitchFamily="-111" charset="-128"/>
              </a:rPr>
              <a:t>f </a:t>
            </a:r>
            <a:r>
              <a:rPr lang="en-US" b="1" dirty="0" smtClean="0">
                <a:solidFill>
                  <a:srgbClr val="C00000"/>
                </a:solidFill>
                <a:ea typeface="ＭＳ Ｐゴシック" pitchFamily="-111" charset="-128"/>
                <a:cs typeface="ＭＳ Ｐゴシック" pitchFamily="-111" charset="-128"/>
              </a:rPr>
              <a:t>∈ </a:t>
            </a:r>
            <a:r>
              <a:rPr lang="en-US" b="1" dirty="0" err="1" smtClean="0">
                <a:solidFill>
                  <a:srgbClr val="C00000"/>
                </a:solidFill>
                <a:ea typeface="ＭＳ Ｐゴシック" pitchFamily="-111" charset="-128"/>
                <a:cs typeface="ＭＳ Ｐゴシック" pitchFamily="-111" charset="-128"/>
              </a:rPr>
              <a:t>RangeFinite</a:t>
            </a:r>
            <a:r>
              <a:rPr lang="en-US" b="1" dirty="0" smtClean="0">
                <a:solidFill>
                  <a:srgbClr val="C00000"/>
                </a:solidFill>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a:t>
            </a:r>
            <a:r>
              <a:rPr lang="en-US" b="1" dirty="0" smtClean="0">
                <a:solidFill>
                  <a:srgbClr val="C00000"/>
                </a:solidFill>
                <a:ea typeface="ＭＳ Ｐゴシック" pitchFamily="-111" charset="-128"/>
                <a:cs typeface="ＭＳ Ｐゴシック" pitchFamily="-111" charset="-128"/>
              </a:rPr>
              <a:t>[ STP(</a:t>
            </a:r>
            <a:r>
              <a:rPr lang="en-US" b="1" dirty="0" err="1" smtClean="0">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a:t>
            </a:r>
            <a:r>
              <a:rPr lang="en-US" b="1" dirty="0" smtClean="0">
                <a:solidFill>
                  <a:srgbClr val="C00000"/>
                </a:solidFill>
                <a:ea typeface="ＭＳ Ｐゴシック" pitchFamily="-111" charset="-128"/>
                <a:cs typeface="ＭＳ Ｐゴシック" pitchFamily="-111" charset="-128"/>
              </a:rPr>
              <a:t>VALUE(</a:t>
            </a:r>
            <a:r>
              <a:rPr lang="en-US" b="1" dirty="0" err="1" smtClean="0">
                <a:solidFill>
                  <a:srgbClr val="C00000"/>
                </a:solidFill>
                <a:ea typeface="ＭＳ Ｐゴシック" pitchFamily="-111" charset="-128"/>
                <a:cs typeface="ＭＳ Ｐゴシック" pitchFamily="-111" charset="-128"/>
              </a:rPr>
              <a:t>f,y,t</a:t>
            </a:r>
            <a:r>
              <a:rPr lang="en-US" b="1" dirty="0" smtClean="0">
                <a:solidFill>
                  <a:srgbClr val="C00000"/>
                </a:solidFill>
                <a:ea typeface="ＭＳ Ｐゴシック" pitchFamily="-111" charset="-128"/>
                <a:cs typeface="ＭＳ Ｐゴシック" pitchFamily="-111" charset="-128"/>
              </a:rPr>
              <a:t>)&lt;x ]	NRNC</a:t>
            </a:r>
            <a:endParaRPr lang="en-US" b="1" dirty="0" smtClean="0">
              <a:solidFill>
                <a:srgbClr val="C00000"/>
              </a:solidFill>
              <a:ea typeface="ＭＳ Ｐゴシック" pitchFamily="-111" charset="-128"/>
              <a:cs typeface="ＭＳ Ｐゴシック" pitchFamily="-111" charset="-128"/>
            </a:endParaRPr>
          </a:p>
          <a:p>
            <a:r>
              <a:rPr lang="en-US" b="1" dirty="0">
                <a:solidFill>
                  <a:srgbClr val="C00000"/>
                </a:solidFill>
                <a:ea typeface="ＭＳ Ｐゴシック" pitchFamily="-111" charset="-128"/>
                <a:cs typeface="ＭＳ Ｐゴシック" pitchFamily="-111" charset="-128"/>
              </a:rPr>
              <a:t>f ∈ </a:t>
            </a:r>
            <a:r>
              <a:rPr lang="en-US" b="1" dirty="0" smtClean="0">
                <a:solidFill>
                  <a:srgbClr val="C00000"/>
                </a:solidFill>
                <a:ea typeface="ＭＳ Ｐゴシック" pitchFamily="-111" charset="-128"/>
                <a:cs typeface="ＭＳ Ｐゴシック" pitchFamily="-111" charset="-128"/>
              </a:rPr>
              <a:t>Stutter </a:t>
            </a:r>
            <a:r>
              <a:rPr lang="en-US" b="1" dirty="0" smtClean="0">
                <a:solidFill>
                  <a:srgbClr val="C00000"/>
                </a:solidFill>
              </a:rPr>
              <a:t>⇔</a:t>
            </a:r>
            <a:r>
              <a:rPr lang="en-US" dirty="0" smtClean="0">
                <a:solidFill>
                  <a:srgbClr val="C00000"/>
                </a:solidFill>
              </a:rPr>
              <a:t> </a:t>
            </a:r>
            <a:r>
              <a:rPr lang="en-US" b="1" dirty="0" smtClean="0">
                <a:solidFill>
                  <a:srgbClr val="C00000"/>
                </a:solidFill>
                <a:ea typeface="ＭＳ Ｐゴシック" pitchFamily="-111" charset="-128"/>
                <a:cs typeface="ＭＳ Ｐゴシック" pitchFamily="-111" charset="-128"/>
              </a:rPr>
              <a:t>∃&lt;</a:t>
            </a:r>
            <a:r>
              <a:rPr lang="en-US" b="1" dirty="0" err="1" smtClean="0">
                <a:solidFill>
                  <a:srgbClr val="C00000"/>
                </a:solidFill>
                <a:ea typeface="ＭＳ Ｐゴシック" pitchFamily="-111" charset="-128"/>
                <a:cs typeface="ＭＳ Ｐゴシック" pitchFamily="-111" charset="-128"/>
              </a:rPr>
              <a:t>x,y,t</a:t>
            </a:r>
            <a:r>
              <a:rPr lang="en-US" b="1" dirty="0">
                <a:solidFill>
                  <a:srgbClr val="C00000"/>
                </a:solidFill>
                <a:ea typeface="ＭＳ Ｐゴシック" pitchFamily="-111" charset="-128"/>
                <a:cs typeface="ＭＳ Ｐゴシック" pitchFamily="-111" charset="-128"/>
              </a:rPr>
              <a:t>&gt; [ </a:t>
            </a:r>
            <a:r>
              <a:rPr lang="en-US" b="1" dirty="0" err="1" smtClean="0">
                <a:solidFill>
                  <a:srgbClr val="C00000"/>
                </a:solidFill>
                <a:ea typeface="ＭＳ Ｐゴシック" pitchFamily="-111" charset="-128"/>
                <a:cs typeface="ＭＳ Ｐゴシック" pitchFamily="-111" charset="-128"/>
              </a:rPr>
              <a:t>x≠y</a:t>
            </a:r>
            <a:r>
              <a:rPr lang="en-US" b="1" dirty="0" smtClean="0">
                <a:solidFill>
                  <a:srgbClr val="C00000"/>
                </a:solidFill>
                <a:ea typeface="ＭＳ Ｐゴシック" pitchFamily="-111" charset="-128"/>
                <a:cs typeface="ＭＳ Ｐゴシック" pitchFamily="-111" charset="-128"/>
              </a:rPr>
              <a:t> </a:t>
            </a:r>
            <a:r>
              <a:rPr lang="en-US" b="1" dirty="0">
                <a:solidFill>
                  <a:srgbClr val="C00000"/>
                </a:solidFill>
                <a:ea typeface="ＭＳ Ｐゴシック" pitchFamily="-111" charset="-128"/>
                <a:cs typeface="ＭＳ Ｐゴシック" pitchFamily="-111" charset="-128"/>
              </a:rPr>
              <a:t>&amp;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a:t>
            </a:r>
            <a:r>
              <a:rPr lang="en-US" b="1" dirty="0" smtClean="0">
                <a:solidFill>
                  <a:srgbClr val="C00000"/>
                </a:solidFill>
                <a:ea typeface="ＭＳ Ｐゴシック" pitchFamily="-111" charset="-128"/>
                <a:cs typeface="ＭＳ Ｐゴシック" pitchFamily="-111" charset="-128"/>
              </a:rPr>
              <a:t>STP(</a:t>
            </a:r>
            <a:r>
              <a:rPr lang="en-US" b="1" dirty="0" err="1" smtClean="0">
                <a:solidFill>
                  <a:srgbClr val="C00000"/>
                </a:solidFill>
                <a:ea typeface="ＭＳ Ｐゴシック" pitchFamily="-111" charset="-128"/>
                <a:cs typeface="ＭＳ Ｐゴシック" pitchFamily="-111" charset="-128"/>
              </a:rPr>
              <a:t>f,y,t</a:t>
            </a:r>
            <a:r>
              <a:rPr lang="en-US" b="1" dirty="0" smtClean="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&amp;		RE</a:t>
            </a:r>
            <a:r>
              <a:rPr lang="en-US" b="1" dirty="0" smtClean="0">
                <a:solidFill>
                  <a:srgbClr val="C00000"/>
                </a:solidFill>
                <a:ea typeface="ＭＳ Ｐゴシック" pitchFamily="-111" charset="-128"/>
                <a:cs typeface="ＭＳ Ｐゴシック" pitchFamily="-111" charset="-128"/>
              </a:rPr>
              <a:t/>
            </a:r>
            <a:br>
              <a:rPr lang="en-US" b="1" dirty="0" smtClean="0">
                <a:solidFill>
                  <a:srgbClr val="C00000"/>
                </a:solidFill>
                <a:ea typeface="ＭＳ Ｐゴシック" pitchFamily="-111" charset="-128"/>
                <a:cs typeface="ＭＳ Ｐゴシック" pitchFamily="-111" charset="-128"/>
              </a:rPr>
            </a:br>
            <a:r>
              <a:rPr lang="en-US" b="1" dirty="0" smtClean="0">
                <a:solidFill>
                  <a:srgbClr val="C00000"/>
                </a:solidFill>
                <a:ea typeface="ＭＳ Ｐゴシック" pitchFamily="-111" charset="-128"/>
                <a:cs typeface="ＭＳ Ｐゴシック" pitchFamily="-111" charset="-128"/>
              </a:rPr>
              <a:t>		        VALUE(</a:t>
            </a:r>
            <a:r>
              <a:rPr lang="en-US" b="1" dirty="0" err="1" smtClean="0">
                <a:solidFill>
                  <a:srgbClr val="C00000"/>
                </a:solidFill>
                <a:ea typeface="ＭＳ Ｐゴシック" pitchFamily="-111" charset="-128"/>
                <a:cs typeface="ＭＳ Ｐゴシック" pitchFamily="-111" charset="-128"/>
              </a:rPr>
              <a:t>f,x,t</a:t>
            </a:r>
            <a:r>
              <a:rPr lang="en-US" b="1" dirty="0" smtClean="0">
                <a:solidFill>
                  <a:srgbClr val="C00000"/>
                </a:solidFill>
                <a:ea typeface="ＭＳ Ｐゴシック" pitchFamily="-111" charset="-128"/>
                <a:cs typeface="ＭＳ Ｐゴシック" pitchFamily="-111" charset="-128"/>
              </a:rPr>
              <a:t>) = VALUE(</a:t>
            </a:r>
            <a:r>
              <a:rPr lang="en-US" b="1" dirty="0" err="1" smtClean="0">
                <a:solidFill>
                  <a:srgbClr val="C00000"/>
                </a:solidFill>
                <a:ea typeface="ＭＳ Ｐゴシック" pitchFamily="-111" charset="-128"/>
                <a:cs typeface="ＭＳ Ｐゴシック" pitchFamily="-111" charset="-128"/>
              </a:rPr>
              <a:t>f,y,t</a:t>
            </a:r>
            <a:r>
              <a:rPr lang="en-US" b="1" dirty="0" smtClean="0">
                <a:solidFill>
                  <a:srgbClr val="C00000"/>
                </a:solidFill>
                <a:ea typeface="ＭＳ Ｐゴシック" pitchFamily="-111" charset="-128"/>
                <a:cs typeface="ＭＳ Ｐゴシック" pitchFamily="-111" charset="-128"/>
              </a:rPr>
              <a:t>) ]</a:t>
            </a:r>
            <a:endParaRPr lang="en-US" dirty="0"/>
          </a:p>
        </p:txBody>
      </p:sp>
    </p:spTree>
    <p:extLst>
      <p:ext uri="{BB962C8B-B14F-4D97-AF65-F5344CB8AC3E}">
        <p14:creationId xmlns:p14="http://schemas.microsoft.com/office/powerpoint/2010/main" val="15561078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 More Quantification </a:t>
            </a:r>
            <a:r>
              <a:rPr lang="en-US" dirty="0" smtClean="0"/>
              <a:t>Examples</a:t>
            </a:r>
            <a:endParaRPr lang="en-US" dirty="0"/>
          </a:p>
        </p:txBody>
      </p:sp>
      <p:sp>
        <p:nvSpPr>
          <p:cNvPr id="3" name="Content Placeholder 2"/>
          <p:cNvSpPr>
            <a:spLocks noGrp="1"/>
          </p:cNvSpPr>
          <p:nvPr>
            <p:ph idx="1"/>
          </p:nvPr>
        </p:nvSpPr>
        <p:spPr/>
        <p:txBody>
          <a:bodyPr>
            <a:normAutofit lnSpcReduction="10000"/>
          </a:bodyPr>
          <a:lstStyle/>
          <a:p>
            <a:r>
              <a:rPr lang="en-US" b="1" dirty="0" smtClean="0">
                <a:solidFill>
                  <a:srgbClr val="C00000"/>
                </a:solidFill>
                <a:ea typeface="ＭＳ Ｐゴシック" pitchFamily="-111" charset="-128"/>
                <a:cs typeface="ＭＳ Ｐゴシック" pitchFamily="-111" charset="-128"/>
              </a:rPr>
              <a:t>&lt;</a:t>
            </a:r>
            <a:r>
              <a:rPr lang="en-US" b="1" dirty="0" err="1" smtClean="0">
                <a:solidFill>
                  <a:srgbClr val="C00000"/>
                </a:solidFill>
                <a:ea typeface="ＭＳ Ｐゴシック" pitchFamily="-111" charset="-128"/>
                <a:cs typeface="ＭＳ Ｐゴシック" pitchFamily="-111" charset="-128"/>
              </a:rPr>
              <a:t>f,x</a:t>
            </a:r>
            <a:r>
              <a:rPr lang="en-US" b="1" dirty="0" smtClean="0">
                <a:solidFill>
                  <a:srgbClr val="C00000"/>
                </a:solidFill>
                <a:ea typeface="ＭＳ Ｐゴシック" pitchFamily="-111" charset="-128"/>
                <a:cs typeface="ＭＳ Ｐゴシック" pitchFamily="-111" charset="-128"/>
              </a:rPr>
              <a:t>&gt; </a:t>
            </a: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Fast20</a:t>
            </a:r>
            <a:r>
              <a:rPr lang="en-US" b="1" dirty="0" smtClean="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smtClean="0">
                <a:solidFill>
                  <a:srgbClr val="C00000"/>
                </a:solidFill>
                <a:ea typeface="ＭＳ Ｐゴシック" pitchFamily="-111" charset="-128"/>
                <a:cs typeface="ＭＳ Ｐゴシック" pitchFamily="-111" charset="-128"/>
              </a:rPr>
              <a:t>[ STP(f,x,20) ]					REC</a:t>
            </a:r>
            <a:endParaRPr lang="en-US" dirty="0"/>
          </a:p>
          <a:p>
            <a:r>
              <a:rPr lang="en-US" b="1" dirty="0">
                <a:solidFill>
                  <a:srgbClr val="C00000"/>
                </a:solidFill>
                <a:ea typeface="ＭＳ Ｐゴシック" pitchFamily="-111" charset="-128"/>
                <a:cs typeface="ＭＳ Ｐゴシック" pitchFamily="-111" charset="-128"/>
              </a:rPr>
              <a:t>f ∈ </a:t>
            </a:r>
            <a:r>
              <a:rPr lang="en-US" b="1" dirty="0" smtClean="0">
                <a:solidFill>
                  <a:srgbClr val="C00000"/>
                </a:solidFill>
                <a:ea typeface="ＭＳ Ｐゴシック" pitchFamily="-111" charset="-128"/>
                <a:cs typeface="ＭＳ Ｐゴシック" pitchFamily="-111" charset="-128"/>
              </a:rPr>
              <a:t>FastOne20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 [ STP(f,x,20) ]				</a:t>
            </a:r>
            <a:r>
              <a:rPr lang="en-US" b="1" dirty="0" smtClean="0">
                <a:solidFill>
                  <a:srgbClr val="C00000"/>
                </a:solidFill>
                <a:ea typeface="ＭＳ Ｐゴシック" pitchFamily="-111" charset="-128"/>
                <a:cs typeface="ＭＳ Ｐゴシック" pitchFamily="-111" charset="-128"/>
              </a:rPr>
              <a:t>RE</a:t>
            </a:r>
            <a:endParaRPr lang="en-US" b="1" dirty="0">
              <a:solidFill>
                <a:srgbClr val="C00000"/>
              </a:solidFill>
              <a:ea typeface="ＭＳ Ｐゴシック" pitchFamily="-111" charset="-128"/>
              <a:cs typeface="ＭＳ Ｐゴシック" pitchFamily="-111" charset="-128"/>
            </a:endParaRPr>
          </a:p>
          <a:p>
            <a:r>
              <a:rPr lang="en-US" b="1" dirty="0" smtClean="0">
                <a:solidFill>
                  <a:srgbClr val="C00000"/>
                </a:solidFill>
                <a:ea typeface="ＭＳ Ｐゴシック" pitchFamily="-111" charset="-128"/>
                <a:cs typeface="ＭＳ Ｐゴシック" pitchFamily="-111" charset="-128"/>
              </a:rPr>
              <a:t>f </a:t>
            </a: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FastAll20 </a:t>
            </a:r>
            <a:r>
              <a:rPr lang="en-US" b="1" dirty="0">
                <a:solidFill>
                  <a:srgbClr val="C00000"/>
                </a:solidFill>
              </a:rPr>
              <a:t>⇔</a:t>
            </a:r>
            <a:r>
              <a:rPr lang="en-US" dirty="0">
                <a:solidFill>
                  <a:srgbClr val="C00000"/>
                </a:solidFill>
              </a:rPr>
              <a:t> </a:t>
            </a:r>
            <a:r>
              <a:rPr lang="en-US" b="1" dirty="0" smtClean="0">
                <a:solidFill>
                  <a:srgbClr val="C00000"/>
                </a:solidFill>
                <a:ea typeface="ＭＳ Ｐゴシック" pitchFamily="-111" charset="-128"/>
                <a:cs typeface="ＭＳ Ｐゴシック" pitchFamily="-111" charset="-128"/>
              </a:rPr>
              <a:t>∀</a:t>
            </a:r>
            <a:r>
              <a:rPr lang="en-US" b="1" dirty="0" smtClean="0">
                <a:solidFill>
                  <a:srgbClr val="C00000"/>
                </a:solidFill>
                <a:ea typeface="ＭＳ Ｐゴシック" pitchFamily="-111" charset="-128"/>
                <a:cs typeface="ＭＳ Ｐゴシック" pitchFamily="-111" charset="-128"/>
              </a:rPr>
              <a:t>x </a:t>
            </a: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STP(f,x,20) ]					Co-RE</a:t>
            </a:r>
            <a:endParaRPr lang="en-US" b="1" dirty="0">
              <a:solidFill>
                <a:srgbClr val="C00000"/>
              </a:solidFill>
              <a:ea typeface="ＭＳ Ｐゴシック" pitchFamily="-111" charset="-128"/>
              <a:cs typeface="ＭＳ Ｐゴシック" pitchFamily="-111" charset="-128"/>
            </a:endParaRPr>
          </a:p>
          <a:p>
            <a:r>
              <a:rPr lang="en-US" b="1" dirty="0">
                <a:solidFill>
                  <a:srgbClr val="C00000"/>
                </a:solidFill>
                <a:ea typeface="ＭＳ Ｐゴシック" pitchFamily="-111" charset="-128"/>
                <a:cs typeface="ＭＳ Ｐゴシック" pitchFamily="-111" charset="-128"/>
              </a:rPr>
              <a:t>&lt;</a:t>
            </a:r>
            <a:r>
              <a:rPr lang="en-US" b="1" dirty="0" err="1" smtClean="0">
                <a:solidFill>
                  <a:srgbClr val="C00000"/>
                </a:solidFill>
                <a:ea typeface="ＭＳ Ｐゴシック" pitchFamily="-111" charset="-128"/>
                <a:cs typeface="ＭＳ Ｐゴシック" pitchFamily="-111" charset="-128"/>
              </a:rPr>
              <a:t>f,x,K,C</a:t>
            </a:r>
            <a:r>
              <a:rPr lang="en-US" b="1" dirty="0" smtClean="0">
                <a:solidFill>
                  <a:srgbClr val="C00000"/>
                </a:solidFill>
                <a:ea typeface="ＭＳ Ｐゴシック" pitchFamily="-111" charset="-128"/>
                <a:cs typeface="ＭＳ Ｐゴシック" pitchFamily="-111" charset="-128"/>
              </a:rPr>
              <a:t>&gt; </a:t>
            </a:r>
            <a:r>
              <a:rPr lang="en-US" b="1" dirty="0">
                <a:solidFill>
                  <a:srgbClr val="C00000"/>
                </a:solidFill>
                <a:ea typeface="ＭＳ Ｐゴシック" pitchFamily="-111" charset="-128"/>
                <a:cs typeface="ＭＳ Ｐゴシック" pitchFamily="-111" charset="-128"/>
              </a:rPr>
              <a:t>∈ </a:t>
            </a:r>
            <a:r>
              <a:rPr lang="en-US" b="1" dirty="0" err="1" smtClean="0">
                <a:solidFill>
                  <a:srgbClr val="C00000"/>
                </a:solidFill>
                <a:ea typeface="ＭＳ Ｐゴシック" pitchFamily="-111" charset="-128"/>
                <a:cs typeface="ＭＳ Ｐゴシック" pitchFamily="-111" charset="-128"/>
              </a:rPr>
              <a:t>LinearKC</a:t>
            </a:r>
            <a:r>
              <a:rPr lang="en-US" b="1" dirty="0" smtClean="0">
                <a:solidFill>
                  <a:srgbClr val="C00000"/>
                </a:solidFill>
                <a:ea typeface="ＭＳ Ｐゴシック" pitchFamily="-111" charset="-128"/>
                <a:cs typeface="ＭＳ Ｐゴシック" pitchFamily="-111" charset="-128"/>
              </a:rPr>
              <a:t> </a:t>
            </a:r>
            <a:r>
              <a:rPr lang="en-US" b="1" dirty="0" smtClean="0">
                <a:solidFill>
                  <a:srgbClr val="C00000"/>
                </a:solidFill>
              </a:rPr>
              <a:t>⇔</a:t>
            </a:r>
            <a:r>
              <a:rPr lang="en-US" dirty="0" smtClean="0">
                <a:solidFill>
                  <a:srgbClr val="C00000"/>
                </a:solidFill>
              </a:rPr>
              <a:t> </a:t>
            </a: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STP(</a:t>
            </a:r>
            <a:r>
              <a:rPr lang="en-US" b="1" dirty="0" err="1" smtClean="0">
                <a:solidFill>
                  <a:srgbClr val="C00000"/>
                </a:solidFill>
                <a:ea typeface="ＭＳ Ｐゴシック" pitchFamily="-111" charset="-128"/>
                <a:cs typeface="ＭＳ Ｐゴシック" pitchFamily="-111" charset="-128"/>
              </a:rPr>
              <a:t>f,x,K</a:t>
            </a:r>
            <a:r>
              <a:rPr lang="en-US" b="1" dirty="0" smtClean="0">
                <a:solidFill>
                  <a:srgbClr val="C00000"/>
                </a:solidFill>
                <a:ea typeface="ＭＳ Ｐゴシック" pitchFamily="-111" charset="-128"/>
                <a:cs typeface="ＭＳ Ｐゴシック" pitchFamily="-111" charset="-128"/>
              </a:rPr>
              <a:t>*</a:t>
            </a:r>
            <a:r>
              <a:rPr lang="en-US" b="1" dirty="0" err="1" smtClean="0">
                <a:solidFill>
                  <a:srgbClr val="C00000"/>
                </a:solidFill>
                <a:ea typeface="ＭＳ Ｐゴシック" pitchFamily="-111" charset="-128"/>
                <a:cs typeface="ＭＳ Ｐゴシック" pitchFamily="-111" charset="-128"/>
              </a:rPr>
              <a:t>x+C</a:t>
            </a:r>
            <a:r>
              <a:rPr lang="en-US" b="1" dirty="0" smtClean="0">
                <a:solidFill>
                  <a:srgbClr val="C00000"/>
                </a:solidFill>
                <a:ea typeface="ＭＳ Ｐゴシック" pitchFamily="-111" charset="-128"/>
                <a:cs typeface="ＭＳ Ｐゴシック" pitchFamily="-111" charset="-128"/>
              </a:rPr>
              <a:t>) </a:t>
            </a: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REC</a:t>
            </a:r>
            <a:endParaRPr lang="en-US" dirty="0"/>
          </a:p>
          <a:p>
            <a:r>
              <a:rPr lang="en-US" b="1" dirty="0" smtClean="0">
                <a:solidFill>
                  <a:srgbClr val="C00000"/>
                </a:solidFill>
                <a:ea typeface="ＭＳ Ｐゴシック" pitchFamily="-111" charset="-128"/>
                <a:cs typeface="ＭＳ Ｐゴシック" pitchFamily="-111" charset="-128"/>
              </a:rPr>
              <a:t>&lt;</a:t>
            </a:r>
            <a:r>
              <a:rPr lang="en-US" b="1" dirty="0" err="1" smtClean="0">
                <a:solidFill>
                  <a:srgbClr val="C00000"/>
                </a:solidFill>
                <a:ea typeface="ＭＳ Ｐゴシック" pitchFamily="-111" charset="-128"/>
                <a:cs typeface="ＭＳ Ｐゴシック" pitchFamily="-111" charset="-128"/>
              </a:rPr>
              <a:t>f,K,C</a:t>
            </a:r>
            <a:r>
              <a:rPr lang="en-US" b="1" dirty="0" smtClean="0">
                <a:solidFill>
                  <a:srgbClr val="C00000"/>
                </a:solidFill>
                <a:ea typeface="ＭＳ Ｐゴシック" pitchFamily="-111" charset="-128"/>
                <a:cs typeface="ＭＳ Ｐゴシック" pitchFamily="-111" charset="-128"/>
              </a:rPr>
              <a:t>&gt;∈ </a:t>
            </a:r>
            <a:r>
              <a:rPr lang="en-US" b="1" dirty="0" err="1" smtClean="0">
                <a:solidFill>
                  <a:srgbClr val="C00000"/>
                </a:solidFill>
                <a:ea typeface="ＭＳ Ｐゴシック" pitchFamily="-111" charset="-128"/>
                <a:cs typeface="ＭＳ Ｐゴシック" pitchFamily="-111" charset="-128"/>
              </a:rPr>
              <a:t>LinearKCOne</a:t>
            </a:r>
            <a:r>
              <a:rPr lang="en-US" b="1" dirty="0" smtClean="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 [ </a:t>
            </a:r>
            <a:r>
              <a:rPr lang="en-US" b="1" dirty="0" smtClean="0">
                <a:solidFill>
                  <a:srgbClr val="C00000"/>
                </a:solidFill>
                <a:ea typeface="ＭＳ Ｐゴシック" pitchFamily="-111" charset="-128"/>
                <a:cs typeface="ＭＳ Ｐゴシック" pitchFamily="-111" charset="-128"/>
              </a:rPr>
              <a:t>STP(</a:t>
            </a:r>
            <a:r>
              <a:rPr lang="en-US" b="1" dirty="0" err="1" smtClean="0">
                <a:solidFill>
                  <a:srgbClr val="C00000"/>
                </a:solidFill>
                <a:ea typeface="ＭＳ Ｐゴシック" pitchFamily="-111" charset="-128"/>
                <a:cs typeface="ＭＳ Ｐゴシック" pitchFamily="-111" charset="-128"/>
              </a:rPr>
              <a:t>f,x,K</a:t>
            </a:r>
            <a:r>
              <a:rPr lang="en-US" b="1" dirty="0" smtClean="0">
                <a:solidFill>
                  <a:srgbClr val="C00000"/>
                </a:solidFill>
                <a:ea typeface="ＭＳ Ｐゴシック" pitchFamily="-111" charset="-128"/>
                <a:cs typeface="ＭＳ Ｐゴシック" pitchFamily="-111" charset="-128"/>
              </a:rPr>
              <a:t>*</a:t>
            </a:r>
            <a:r>
              <a:rPr lang="en-US" b="1" dirty="0" err="1" smtClean="0">
                <a:solidFill>
                  <a:srgbClr val="C00000"/>
                </a:solidFill>
                <a:ea typeface="ＭＳ Ｐゴシック" pitchFamily="-111" charset="-128"/>
                <a:cs typeface="ＭＳ Ｐゴシック" pitchFamily="-111" charset="-128"/>
              </a:rPr>
              <a:t>x+C</a:t>
            </a:r>
            <a:r>
              <a:rPr lang="en-US" b="1" dirty="0" smtClean="0">
                <a:solidFill>
                  <a:srgbClr val="C00000"/>
                </a:solidFill>
                <a:ea typeface="ＭＳ Ｐゴシック" pitchFamily="-111" charset="-128"/>
                <a:cs typeface="ＭＳ Ｐゴシック" pitchFamily="-111" charset="-128"/>
              </a:rPr>
              <a:t>) </a:t>
            </a: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RE</a:t>
            </a:r>
            <a:endParaRPr lang="en-US" b="1" dirty="0">
              <a:solidFill>
                <a:srgbClr val="C00000"/>
              </a:solidFill>
              <a:ea typeface="ＭＳ Ｐゴシック" pitchFamily="-111" charset="-128"/>
              <a:cs typeface="ＭＳ Ｐゴシック" pitchFamily="-111" charset="-128"/>
            </a:endParaRPr>
          </a:p>
          <a:p>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f,K,C</a:t>
            </a:r>
            <a:r>
              <a:rPr lang="en-US" b="1" dirty="0">
                <a:solidFill>
                  <a:srgbClr val="C00000"/>
                </a:solidFill>
                <a:ea typeface="ＭＳ Ｐゴシック" pitchFamily="-111" charset="-128"/>
                <a:cs typeface="ＭＳ Ｐゴシック" pitchFamily="-111" charset="-128"/>
              </a:rPr>
              <a:t>&gt;</a:t>
            </a:r>
            <a:r>
              <a:rPr lang="en-US" b="1" dirty="0" smtClean="0">
                <a:solidFill>
                  <a:srgbClr val="C00000"/>
                </a:solidFill>
                <a:ea typeface="ＭＳ Ｐゴシック" pitchFamily="-111" charset="-128"/>
                <a:cs typeface="ＭＳ Ｐゴシック" pitchFamily="-111" charset="-128"/>
              </a:rPr>
              <a:t> </a:t>
            </a:r>
            <a:r>
              <a:rPr lang="en-US" b="1" dirty="0">
                <a:solidFill>
                  <a:srgbClr val="C00000"/>
                </a:solidFill>
                <a:ea typeface="ＭＳ Ｐゴシック" pitchFamily="-111" charset="-128"/>
                <a:cs typeface="ＭＳ Ｐゴシック" pitchFamily="-111" charset="-128"/>
              </a:rPr>
              <a:t>∈ </a:t>
            </a:r>
            <a:r>
              <a:rPr lang="en-US" b="1" dirty="0" err="1" smtClean="0">
                <a:solidFill>
                  <a:srgbClr val="C00000"/>
                </a:solidFill>
                <a:ea typeface="ＭＳ Ｐゴシック" pitchFamily="-111" charset="-128"/>
                <a:cs typeface="ＭＳ Ｐゴシック" pitchFamily="-111" charset="-128"/>
              </a:rPr>
              <a:t>LinearKCAll</a:t>
            </a:r>
            <a:r>
              <a:rPr lang="en-US" b="1" dirty="0" smtClean="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 [ </a:t>
            </a:r>
            <a:r>
              <a:rPr lang="en-US" b="1" dirty="0" smtClean="0">
                <a:solidFill>
                  <a:srgbClr val="C00000"/>
                </a:solidFill>
                <a:ea typeface="ＭＳ Ｐゴシック" pitchFamily="-111" charset="-128"/>
                <a:cs typeface="ＭＳ Ｐゴシック" pitchFamily="-111" charset="-128"/>
              </a:rPr>
              <a:t>STP(</a:t>
            </a:r>
            <a:r>
              <a:rPr lang="en-US" b="1" dirty="0" err="1" smtClean="0">
                <a:solidFill>
                  <a:srgbClr val="C00000"/>
                </a:solidFill>
                <a:ea typeface="ＭＳ Ｐゴシック" pitchFamily="-111" charset="-128"/>
                <a:cs typeface="ＭＳ Ｐゴシック" pitchFamily="-111" charset="-128"/>
              </a:rPr>
              <a:t>f,x,K</a:t>
            </a:r>
            <a:r>
              <a:rPr lang="en-US" b="1" dirty="0" smtClean="0">
                <a:solidFill>
                  <a:srgbClr val="C00000"/>
                </a:solidFill>
                <a:ea typeface="ＭＳ Ｐゴシック" pitchFamily="-111" charset="-128"/>
                <a:cs typeface="ＭＳ Ｐゴシック" pitchFamily="-111" charset="-128"/>
              </a:rPr>
              <a:t>*</a:t>
            </a:r>
            <a:r>
              <a:rPr lang="en-US" b="1" dirty="0" err="1" smtClean="0">
                <a:solidFill>
                  <a:srgbClr val="C00000"/>
                </a:solidFill>
                <a:ea typeface="ＭＳ Ｐゴシック" pitchFamily="-111" charset="-128"/>
                <a:cs typeface="ＭＳ Ｐゴシック" pitchFamily="-111" charset="-128"/>
              </a:rPr>
              <a:t>x+C</a:t>
            </a:r>
            <a:r>
              <a:rPr lang="en-US" b="1" dirty="0" smtClean="0">
                <a:solidFill>
                  <a:srgbClr val="C00000"/>
                </a:solidFill>
                <a:ea typeface="ＭＳ Ｐゴシック" pitchFamily="-111" charset="-128"/>
                <a:cs typeface="ＭＳ Ｐゴシック" pitchFamily="-111" charset="-128"/>
              </a:rPr>
              <a:t>) </a:t>
            </a: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Co-RE</a:t>
            </a:r>
            <a:endParaRPr lang="en-US" b="1" dirty="0">
              <a:solidFill>
                <a:srgbClr val="C00000"/>
              </a:solidFill>
              <a:ea typeface="ＭＳ Ｐゴシック" pitchFamily="-111" charset="-128"/>
              <a:cs typeface="ＭＳ Ｐゴシック" pitchFamily="-111" charset="-128"/>
            </a:endParaRPr>
          </a:p>
          <a:p>
            <a:endParaRPr lang="en-US" b="1" dirty="0">
              <a:solidFill>
                <a:srgbClr val="C00000"/>
              </a:solidFill>
              <a:ea typeface="ＭＳ Ｐゴシック" pitchFamily="-111" charset="-128"/>
              <a:cs typeface="ＭＳ Ｐゴシック" pitchFamily="-111" charset="-128"/>
            </a:endParaRPr>
          </a:p>
          <a:p>
            <a:r>
              <a:rPr lang="en-US" b="1" dirty="0" smtClean="0">
                <a:solidFill>
                  <a:srgbClr val="C00000"/>
                </a:solidFill>
                <a:ea typeface="ＭＳ Ｐゴシック" pitchFamily="-111" charset="-128"/>
                <a:cs typeface="ＭＳ Ｐゴシック" pitchFamily="-111" charset="-128"/>
              </a:rPr>
              <a:t>None of the above can be shown undecidable using Rice’s Theorem</a:t>
            </a:r>
          </a:p>
          <a:p>
            <a:r>
              <a:rPr lang="en-US" b="1" dirty="0" smtClean="0">
                <a:solidFill>
                  <a:srgbClr val="C00000"/>
                </a:solidFill>
                <a:ea typeface="ＭＳ Ｐゴシック" pitchFamily="-111" charset="-128"/>
                <a:cs typeface="ＭＳ Ｐゴシック" pitchFamily="-111" charset="-128"/>
              </a:rPr>
              <a:t>In fact, reduction from known </a:t>
            </a:r>
            <a:r>
              <a:rPr lang="en-US" b="1" dirty="0" err="1" smtClean="0">
                <a:solidFill>
                  <a:srgbClr val="C00000"/>
                </a:solidFill>
                <a:ea typeface="ＭＳ Ｐゴシック" pitchFamily="-111" charset="-128"/>
                <a:cs typeface="ＭＳ Ｐゴシック" pitchFamily="-111" charset="-128"/>
              </a:rPr>
              <a:t>undecidables</a:t>
            </a:r>
            <a:r>
              <a:rPr lang="en-US" b="1" dirty="0" smtClean="0">
                <a:solidFill>
                  <a:srgbClr val="C00000"/>
                </a:solidFill>
                <a:ea typeface="ＭＳ Ｐゴシック" pitchFamily="-111" charset="-128"/>
                <a:cs typeface="ＭＳ Ｐゴシック" pitchFamily="-111" charset="-128"/>
              </a:rPr>
              <a:t> </a:t>
            </a:r>
            <a:r>
              <a:rPr lang="en-US" b="1" dirty="0">
                <a:solidFill>
                  <a:srgbClr val="C00000"/>
                </a:solidFill>
                <a:ea typeface="ＭＳ Ｐゴシック" pitchFamily="-111" charset="-128"/>
                <a:cs typeface="ＭＳ Ｐゴシック" pitchFamily="-111" charset="-128"/>
              </a:rPr>
              <a:t>i</a:t>
            </a:r>
            <a:r>
              <a:rPr lang="en-US" b="1" dirty="0" smtClean="0">
                <a:solidFill>
                  <a:srgbClr val="C00000"/>
                </a:solidFill>
                <a:ea typeface="ＭＳ Ｐゴシック" pitchFamily="-111" charset="-128"/>
                <a:cs typeface="ＭＳ Ｐゴシック" pitchFamily="-111" charset="-128"/>
              </a:rPr>
              <a:t>s also a problem.</a:t>
            </a:r>
            <a:endParaRPr lang="en-US" b="1" dirty="0">
              <a:solidFill>
                <a:srgbClr val="C00000"/>
              </a:solidFill>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885402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Title 1"/>
          <p:cNvSpPr>
            <a:spLocks noGrp="1"/>
          </p:cNvSpPr>
          <p:nvPr>
            <p:ph type="title"/>
          </p:nvPr>
        </p:nvSpPr>
        <p:spPr/>
        <p:txBody>
          <a:bodyPr/>
          <a:lstStyle/>
          <a:p>
            <a:r>
              <a:rPr lang="en-US">
                <a:latin typeface="Arial" charset="0"/>
                <a:ea typeface="MS PGothic" charset="0"/>
              </a:rPr>
              <a:t>Final Exam Topics 3</a:t>
            </a:r>
          </a:p>
        </p:txBody>
      </p:sp>
      <p:sp>
        <p:nvSpPr>
          <p:cNvPr id="285699" name="Content Placeholder 2"/>
          <p:cNvSpPr>
            <a:spLocks noGrp="1"/>
          </p:cNvSpPr>
          <p:nvPr>
            <p:ph idx="1"/>
          </p:nvPr>
        </p:nvSpPr>
        <p:spPr/>
        <p:txBody>
          <a:bodyPr/>
          <a:lstStyle/>
          <a:p>
            <a:r>
              <a:rPr lang="en-US" dirty="0">
                <a:latin typeface="Arial" charset="0"/>
                <a:ea typeface="MS PGothic" charset="0"/>
              </a:rPr>
              <a:t>Chomsky Hierarchy </a:t>
            </a:r>
            <a:br>
              <a:rPr lang="en-US" dirty="0">
                <a:latin typeface="Arial" charset="0"/>
                <a:ea typeface="MS PGothic" charset="0"/>
              </a:rPr>
            </a:br>
            <a:r>
              <a:rPr lang="en-US" dirty="0">
                <a:latin typeface="Arial" charset="0"/>
                <a:ea typeface="MS PGothic" charset="0"/>
              </a:rPr>
              <a:t>(</a:t>
            </a:r>
            <a:r>
              <a:rPr lang="en-US" dirty="0">
                <a:solidFill>
                  <a:srgbClr val="FF0000"/>
                </a:solidFill>
                <a:latin typeface="Arial" charset="0"/>
                <a:ea typeface="MS PGothic" charset="0"/>
              </a:rPr>
              <a:t>Red</a:t>
            </a:r>
            <a:r>
              <a:rPr lang="en-US" dirty="0">
                <a:latin typeface="Arial" charset="0"/>
                <a:ea typeface="MS PGothic" charset="0"/>
              </a:rPr>
              <a:t> involve no constructive questions)</a:t>
            </a:r>
          </a:p>
          <a:p>
            <a:pPr lvl="1"/>
            <a:r>
              <a:rPr lang="en-US" dirty="0">
                <a:latin typeface="Arial" charset="0"/>
                <a:ea typeface="MS PGothic" charset="0"/>
              </a:rPr>
              <a:t>Regular, CFG, CSG, </a:t>
            </a:r>
            <a:r>
              <a:rPr lang="en-US" dirty="0">
                <a:solidFill>
                  <a:srgbClr val="C00000"/>
                </a:solidFill>
                <a:latin typeface="Arial" charset="0"/>
                <a:ea typeface="MS PGothic" charset="0"/>
              </a:rPr>
              <a:t>PSG (type 3 to type 0)</a:t>
            </a:r>
          </a:p>
          <a:p>
            <a:pPr lvl="1"/>
            <a:r>
              <a:rPr lang="en-US" dirty="0">
                <a:solidFill>
                  <a:srgbClr val="C00000"/>
                </a:solidFill>
                <a:latin typeface="Arial" charset="0"/>
                <a:ea typeface="MS PGothic" charset="0"/>
              </a:rPr>
              <a:t>FSAs, </a:t>
            </a:r>
            <a:r>
              <a:rPr lang="en-US" dirty="0">
                <a:solidFill>
                  <a:srgbClr val="FF0000"/>
                </a:solidFill>
                <a:latin typeface="Arial" charset="0"/>
                <a:ea typeface="MS PGothic" charset="0"/>
              </a:rPr>
              <a:t>PDAs, LBAs,</a:t>
            </a:r>
            <a:r>
              <a:rPr lang="en-US" dirty="0">
                <a:latin typeface="Arial" charset="0"/>
                <a:ea typeface="MS PGothic" charset="0"/>
              </a:rPr>
              <a:t> </a:t>
            </a:r>
            <a:r>
              <a:rPr lang="en-US" dirty="0">
                <a:solidFill>
                  <a:srgbClr val="FF0000"/>
                </a:solidFill>
                <a:latin typeface="Arial" charset="0"/>
                <a:ea typeface="MS PGothic" charset="0"/>
              </a:rPr>
              <a:t>Turing machines</a:t>
            </a:r>
          </a:p>
          <a:p>
            <a:pPr lvl="1"/>
            <a:r>
              <a:rPr lang="en-US" dirty="0">
                <a:latin typeface="Arial" charset="0"/>
                <a:ea typeface="MS PGothic" charset="0"/>
              </a:rPr>
              <a:t>Length preservation or increase makes membership in associated languages decidable for all but PSGs</a:t>
            </a:r>
          </a:p>
          <a:p>
            <a:pPr lvl="1"/>
            <a:r>
              <a:rPr lang="en-US" dirty="0">
                <a:latin typeface="Arial" charset="0"/>
                <a:ea typeface="MS PGothic" charset="0"/>
              </a:rPr>
              <a:t>CFLs can be inherently ambiguous but that does not mean a language that has an ambiguous grammar is automatically inherently ambiguous</a:t>
            </a:r>
          </a:p>
        </p:txBody>
      </p:sp>
      <p:sp>
        <p:nvSpPr>
          <p:cNvPr id="28570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1E056BB-84B3-8C47-A117-3164ED5D6782}" type="datetime1">
              <a:rPr lang="en-US" smtClean="0"/>
              <a:t>11/29/17</a:t>
            </a:fld>
            <a:endParaRPr lang="en-US"/>
          </a:p>
        </p:txBody>
      </p:sp>
      <p:sp>
        <p:nvSpPr>
          <p:cNvPr id="28570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COT 4210 © UCF</a:t>
            </a:r>
          </a:p>
        </p:txBody>
      </p:sp>
      <p:sp>
        <p:nvSpPr>
          <p:cNvPr id="285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378514B-88FF-E14A-ACCF-47F02FBBF841}" type="slidenum">
              <a:rPr lang="en-US"/>
              <a:pPr/>
              <a:t>3</a:t>
            </a:fld>
            <a:endParaRPr lang="en-US"/>
          </a:p>
        </p:txBody>
      </p:sp>
    </p:spTree>
    <p:extLst>
      <p:ext uri="{BB962C8B-B14F-4D97-AF65-F5344CB8AC3E}">
        <p14:creationId xmlns:p14="http://schemas.microsoft.com/office/powerpoint/2010/main" val="20185994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Reductions and Rice Example</a:t>
            </a:r>
            <a:endParaRPr lang="en-US" dirty="0"/>
          </a:p>
        </p:txBody>
      </p:sp>
      <p:sp>
        <p:nvSpPr>
          <p:cNvPr id="3" name="Content Placeholder 2"/>
          <p:cNvSpPr>
            <a:spLocks noGrp="1"/>
          </p:cNvSpPr>
          <p:nvPr>
            <p:ph idx="1"/>
          </p:nvPr>
        </p:nvSpPr>
        <p:spPr/>
        <p:txBody>
          <a:bodyPr>
            <a:normAutofit fontScale="85000" lnSpcReduction="20000"/>
          </a:bodyPr>
          <a:lstStyle/>
          <a:p>
            <a:r>
              <a:rPr lang="en-US" b="1" dirty="0" err="1" smtClean="0">
                <a:solidFill>
                  <a:srgbClr val="C00000"/>
                </a:solidFill>
                <a:ea typeface="ＭＳ Ｐゴシック" pitchFamily="-111" charset="-128"/>
                <a:cs typeface="ＭＳ Ｐゴシック" pitchFamily="-111" charset="-128"/>
              </a:rPr>
              <a:t>NotEmpty</a:t>
            </a:r>
            <a:r>
              <a:rPr lang="en-US" b="1" dirty="0" smtClean="0">
                <a:solidFill>
                  <a:srgbClr val="C00000"/>
                </a:solidFill>
                <a:ea typeface="ＭＳ Ｐゴシック" pitchFamily="-111" charset="-128"/>
                <a:cs typeface="ＭＳ Ｐゴシック" pitchFamily="-111" charset="-128"/>
              </a:rPr>
              <a:t> </a:t>
            </a:r>
            <a:r>
              <a:rPr lang="en-US" b="1" dirty="0" smtClean="0">
                <a:solidFill>
                  <a:srgbClr val="C00000"/>
                </a:solidFill>
              </a:rPr>
              <a:t>≤ Halt</a:t>
            </a:r>
            <a:br>
              <a:rPr lang="en-US" b="1" dirty="0" smtClean="0">
                <a:solidFill>
                  <a:srgbClr val="C00000"/>
                </a:solidFill>
              </a:rPr>
            </a:br>
            <a:r>
              <a:rPr lang="en-US" b="1" dirty="0" smtClean="0">
                <a:solidFill>
                  <a:srgbClr val="C00000"/>
                </a:solidFill>
              </a:rPr>
              <a:t>Let f be an arbitrary index</a:t>
            </a:r>
            <a:br>
              <a:rPr lang="en-US" b="1" dirty="0" smtClean="0">
                <a:solidFill>
                  <a:srgbClr val="C00000"/>
                </a:solidFill>
              </a:rPr>
            </a:br>
            <a:r>
              <a:rPr lang="en-US" b="1" dirty="0" smtClean="0">
                <a:solidFill>
                  <a:srgbClr val="C00000"/>
                </a:solidFill>
              </a:rPr>
              <a:t>Define ∀y g</a:t>
            </a:r>
            <a:r>
              <a:rPr lang="en-US" b="1" baseline="-25000" dirty="0" smtClean="0">
                <a:solidFill>
                  <a:srgbClr val="C00000"/>
                </a:solidFill>
              </a:rPr>
              <a:t>f</a:t>
            </a:r>
            <a:r>
              <a:rPr lang="en-US" b="1" dirty="0" smtClean="0">
                <a:solidFill>
                  <a:srgbClr val="C00000"/>
                </a:solidFill>
              </a:rPr>
              <a:t>(y) = ∃&lt;</a:t>
            </a:r>
            <a:r>
              <a:rPr lang="en-US" b="1" dirty="0" err="1" smtClean="0">
                <a:solidFill>
                  <a:srgbClr val="C00000"/>
                </a:solidFill>
              </a:rPr>
              <a:t>x,t</a:t>
            </a:r>
            <a:r>
              <a:rPr lang="en-US" b="1" dirty="0" smtClean="0">
                <a:solidFill>
                  <a:srgbClr val="C00000"/>
                </a:solidFill>
              </a:rPr>
              <a:t>&gt; STP(</a:t>
            </a:r>
            <a:r>
              <a:rPr lang="en-US" b="1" dirty="0" err="1" smtClean="0">
                <a:solidFill>
                  <a:srgbClr val="C00000"/>
                </a:solidFill>
              </a:rPr>
              <a:t>f,x,t</a:t>
            </a:r>
            <a:r>
              <a:rPr lang="en-US" b="1" dirty="0" smtClean="0">
                <a:solidFill>
                  <a:srgbClr val="C00000"/>
                </a:solidFill>
              </a:rPr>
              <a:t>)</a:t>
            </a:r>
            <a:br>
              <a:rPr lang="en-US" b="1" dirty="0" smtClean="0">
                <a:solidFill>
                  <a:srgbClr val="C00000"/>
                </a:solidFill>
              </a:rPr>
            </a:br>
            <a:r>
              <a:rPr lang="en-US" b="1" dirty="0" smtClean="0">
                <a:solidFill>
                  <a:srgbClr val="C00000"/>
                </a:solidFill>
              </a:rPr>
              <a:t>f ∈ </a:t>
            </a:r>
            <a:r>
              <a:rPr lang="en-US" b="1" dirty="0" err="1" smtClean="0">
                <a:solidFill>
                  <a:srgbClr val="C00000"/>
                </a:solidFill>
              </a:rPr>
              <a:t>ENotmpty</a:t>
            </a:r>
            <a:r>
              <a:rPr lang="en-US" b="1" dirty="0" smtClean="0">
                <a:solidFill>
                  <a:srgbClr val="C00000"/>
                </a:solidFill>
              </a:rPr>
              <a:t> ⇔ &lt;g</a:t>
            </a:r>
            <a:r>
              <a:rPr lang="en-US" b="1" baseline="-25000" dirty="0" smtClean="0">
                <a:solidFill>
                  <a:srgbClr val="C00000"/>
                </a:solidFill>
              </a:rPr>
              <a:t>f</a:t>
            </a:r>
            <a:r>
              <a:rPr lang="en-US" b="1" dirty="0" smtClean="0">
                <a:solidFill>
                  <a:srgbClr val="C00000"/>
                </a:solidFill>
              </a:rPr>
              <a:t>,0&gt; ∈ Halt</a:t>
            </a:r>
          </a:p>
          <a:p>
            <a:r>
              <a:rPr lang="en-US" b="1" dirty="0" smtClean="0">
                <a:solidFill>
                  <a:srgbClr val="C00000"/>
                </a:solidFill>
                <a:ea typeface="ＭＳ Ｐゴシック" pitchFamily="-111" charset="-128"/>
                <a:cs typeface="ＭＳ Ｐゴシック" pitchFamily="-111" charset="-128"/>
              </a:rPr>
              <a:t>Halt </a:t>
            </a:r>
            <a:r>
              <a:rPr lang="en-US" b="1" dirty="0">
                <a:solidFill>
                  <a:srgbClr val="C00000"/>
                </a:solidFill>
              </a:rPr>
              <a:t>≤ </a:t>
            </a:r>
            <a:r>
              <a:rPr lang="en-US" b="1" dirty="0" err="1" smtClean="0">
                <a:solidFill>
                  <a:srgbClr val="C00000"/>
                </a:solidFill>
              </a:rPr>
              <a:t>NotEmpty</a:t>
            </a:r>
            <a:r>
              <a:rPr lang="en-US" b="1" dirty="0">
                <a:solidFill>
                  <a:srgbClr val="C00000"/>
                </a:solidFill>
              </a:rPr>
              <a:t/>
            </a:r>
            <a:br>
              <a:rPr lang="en-US" b="1" dirty="0">
                <a:solidFill>
                  <a:srgbClr val="C00000"/>
                </a:solidFill>
              </a:rPr>
            </a:br>
            <a:r>
              <a:rPr lang="en-US" b="1" dirty="0">
                <a:solidFill>
                  <a:srgbClr val="C00000"/>
                </a:solidFill>
              </a:rPr>
              <a:t>Let </a:t>
            </a:r>
            <a:r>
              <a:rPr lang="en-US" b="1" dirty="0" err="1" smtClean="0">
                <a:solidFill>
                  <a:srgbClr val="C00000"/>
                </a:solidFill>
              </a:rPr>
              <a:t>f,x</a:t>
            </a:r>
            <a:r>
              <a:rPr lang="en-US" b="1" dirty="0" smtClean="0">
                <a:solidFill>
                  <a:srgbClr val="C00000"/>
                </a:solidFill>
              </a:rPr>
              <a:t> </a:t>
            </a:r>
            <a:r>
              <a:rPr lang="en-US" b="1" dirty="0">
                <a:solidFill>
                  <a:srgbClr val="C00000"/>
                </a:solidFill>
              </a:rPr>
              <a:t>be an arbitrary </a:t>
            </a:r>
            <a:r>
              <a:rPr lang="en-US" b="1" dirty="0" smtClean="0">
                <a:solidFill>
                  <a:srgbClr val="C00000"/>
                </a:solidFill>
              </a:rPr>
              <a:t>index and input value</a:t>
            </a:r>
            <a:r>
              <a:rPr lang="en-US" b="1" dirty="0">
                <a:solidFill>
                  <a:srgbClr val="C00000"/>
                </a:solidFill>
              </a:rPr>
              <a:t/>
            </a:r>
            <a:br>
              <a:rPr lang="en-US" b="1" dirty="0">
                <a:solidFill>
                  <a:srgbClr val="C00000"/>
                </a:solidFill>
              </a:rPr>
            </a:br>
            <a:r>
              <a:rPr lang="en-US" b="1" dirty="0">
                <a:solidFill>
                  <a:srgbClr val="C00000"/>
                </a:solidFill>
              </a:rPr>
              <a:t>Define ∀y </a:t>
            </a:r>
            <a:r>
              <a:rPr lang="en-US" b="1" dirty="0" err="1" smtClean="0">
                <a:solidFill>
                  <a:srgbClr val="C00000"/>
                </a:solidFill>
              </a:rPr>
              <a:t>g</a:t>
            </a:r>
            <a:r>
              <a:rPr lang="en-US" b="1" baseline="-25000" dirty="0" err="1" smtClean="0">
                <a:solidFill>
                  <a:srgbClr val="C00000"/>
                </a:solidFill>
              </a:rPr>
              <a:t>f,x</a:t>
            </a:r>
            <a:r>
              <a:rPr lang="en-US" b="1" dirty="0" smtClean="0">
                <a:solidFill>
                  <a:srgbClr val="C00000"/>
                </a:solidFill>
              </a:rPr>
              <a:t>(y</a:t>
            </a:r>
            <a:r>
              <a:rPr lang="en-US" b="1" dirty="0">
                <a:solidFill>
                  <a:srgbClr val="C00000"/>
                </a:solidFill>
              </a:rPr>
              <a:t>) = </a:t>
            </a:r>
            <a:r>
              <a:rPr lang="en-US" b="1" dirty="0" smtClean="0">
                <a:solidFill>
                  <a:srgbClr val="C00000"/>
                </a:solidFill>
              </a:rPr>
              <a:t>f(x)</a:t>
            </a:r>
            <a:br>
              <a:rPr lang="en-US" b="1" dirty="0" smtClean="0">
                <a:solidFill>
                  <a:srgbClr val="C00000"/>
                </a:solidFill>
              </a:rPr>
            </a:br>
            <a:r>
              <a:rPr lang="en-US" b="1" dirty="0" smtClean="0">
                <a:solidFill>
                  <a:srgbClr val="C00000"/>
                </a:solidFill>
              </a:rPr>
              <a:t>&lt;</a:t>
            </a:r>
            <a:r>
              <a:rPr lang="en-US" b="1" dirty="0" err="1" smtClean="0">
                <a:solidFill>
                  <a:srgbClr val="C00000"/>
                </a:solidFill>
              </a:rPr>
              <a:t>f,x</a:t>
            </a:r>
            <a:r>
              <a:rPr lang="en-US" b="1" dirty="0" smtClean="0">
                <a:solidFill>
                  <a:srgbClr val="C00000"/>
                </a:solidFill>
              </a:rPr>
              <a:t>&gt; </a:t>
            </a:r>
            <a:r>
              <a:rPr lang="en-US" b="1" dirty="0">
                <a:solidFill>
                  <a:srgbClr val="C00000"/>
                </a:solidFill>
              </a:rPr>
              <a:t>∈ </a:t>
            </a:r>
            <a:r>
              <a:rPr lang="en-US" b="1" dirty="0" smtClean="0">
                <a:solidFill>
                  <a:srgbClr val="C00000"/>
                </a:solidFill>
              </a:rPr>
              <a:t>Halt⇔ </a:t>
            </a:r>
            <a:r>
              <a:rPr lang="en-US" b="1" dirty="0" err="1" smtClean="0">
                <a:solidFill>
                  <a:srgbClr val="C00000"/>
                </a:solidFill>
              </a:rPr>
              <a:t>g</a:t>
            </a:r>
            <a:r>
              <a:rPr lang="en-US" b="1" baseline="-25000" dirty="0" err="1" smtClean="0">
                <a:solidFill>
                  <a:srgbClr val="C00000"/>
                </a:solidFill>
              </a:rPr>
              <a:t>f,x</a:t>
            </a:r>
            <a:r>
              <a:rPr lang="en-US" b="1" dirty="0" smtClean="0">
                <a:solidFill>
                  <a:srgbClr val="C00000"/>
                </a:solidFill>
              </a:rPr>
              <a:t> </a:t>
            </a:r>
            <a:r>
              <a:rPr lang="en-US" b="1" dirty="0">
                <a:solidFill>
                  <a:srgbClr val="C00000"/>
                </a:solidFill>
              </a:rPr>
              <a:t>∈ </a:t>
            </a:r>
            <a:r>
              <a:rPr lang="en-US" b="1" dirty="0" smtClean="0">
                <a:solidFill>
                  <a:srgbClr val="C00000"/>
                </a:solidFill>
              </a:rPr>
              <a:t>Empty</a:t>
            </a:r>
          </a:p>
          <a:p>
            <a:r>
              <a:rPr lang="en-US" b="1" dirty="0">
                <a:solidFill>
                  <a:srgbClr val="C00000"/>
                </a:solidFill>
              </a:rPr>
              <a:t>Note: </a:t>
            </a:r>
            <a:r>
              <a:rPr lang="en-US" b="1" dirty="0" err="1">
                <a:solidFill>
                  <a:srgbClr val="C00000"/>
                </a:solidFill>
              </a:rPr>
              <a:t>NotEmpty</a:t>
            </a:r>
            <a:r>
              <a:rPr lang="en-US" b="1" dirty="0">
                <a:solidFill>
                  <a:srgbClr val="C00000"/>
                </a:solidFill>
              </a:rPr>
              <a:t> is </a:t>
            </a:r>
            <a:r>
              <a:rPr lang="en-US" b="1" dirty="0" smtClean="0">
                <a:solidFill>
                  <a:srgbClr val="C00000"/>
                </a:solidFill>
              </a:rPr>
              <a:t>RE-Complete</a:t>
            </a:r>
            <a:endParaRPr lang="en-US" b="1" dirty="0">
              <a:solidFill>
                <a:srgbClr val="C00000"/>
              </a:solidFill>
            </a:endParaRPr>
          </a:p>
          <a:p>
            <a:r>
              <a:rPr lang="en-US" b="1" dirty="0" smtClean="0">
                <a:solidFill>
                  <a:srgbClr val="C00000"/>
                </a:solidFill>
              </a:rPr>
              <a:t>Rice</a:t>
            </a:r>
            <a:r>
              <a:rPr lang="en-US" b="1" dirty="0" smtClean="0">
                <a:solidFill>
                  <a:srgbClr val="C00000"/>
                </a:solidFill>
              </a:rPr>
              <a:t>: </a:t>
            </a:r>
            <a:r>
              <a:rPr lang="en-US" b="1" dirty="0" err="1" smtClean="0">
                <a:solidFill>
                  <a:srgbClr val="C00000"/>
                </a:solidFill>
              </a:rPr>
              <a:t>NotEmpty</a:t>
            </a:r>
            <a:r>
              <a:rPr lang="en-US" b="1" dirty="0" smtClean="0">
                <a:solidFill>
                  <a:srgbClr val="C00000"/>
                </a:solidFill>
              </a:rPr>
              <a:t> is non-trivial  </a:t>
            </a:r>
            <a:r>
              <a:rPr lang="en-US" b="1" dirty="0" err="1" smtClean="0">
                <a:solidFill>
                  <a:srgbClr val="C00000"/>
                </a:solidFill>
              </a:rPr>
              <a:t>Zero∈NotEmpty</a:t>
            </a:r>
            <a:r>
              <a:rPr lang="en-US" b="1" dirty="0" smtClean="0">
                <a:solidFill>
                  <a:srgbClr val="C00000"/>
                </a:solidFill>
              </a:rPr>
              <a:t>; ↑∉</a:t>
            </a:r>
            <a:r>
              <a:rPr lang="en-US" b="1" dirty="0" err="1" smtClean="0">
                <a:solidFill>
                  <a:srgbClr val="C00000"/>
                </a:solidFill>
              </a:rPr>
              <a:t>NotEmpty</a:t>
            </a:r>
            <a:r>
              <a:rPr lang="en-US" b="1" dirty="0" smtClean="0">
                <a:solidFill>
                  <a:srgbClr val="C00000"/>
                </a:solidFill>
              </a:rPr>
              <a:t/>
            </a:r>
            <a:br>
              <a:rPr lang="en-US" b="1" dirty="0" smtClean="0">
                <a:solidFill>
                  <a:srgbClr val="C00000"/>
                </a:solidFill>
              </a:rPr>
            </a:br>
            <a:r>
              <a:rPr lang="en-US" b="1" dirty="0" smtClean="0">
                <a:solidFill>
                  <a:srgbClr val="C00000"/>
                </a:solidFill>
              </a:rPr>
              <a:t>Let </a:t>
            </a:r>
            <a:r>
              <a:rPr lang="en-US" b="1" dirty="0" err="1" smtClean="0">
                <a:solidFill>
                  <a:srgbClr val="C00000"/>
                </a:solidFill>
              </a:rPr>
              <a:t>f,g</a:t>
            </a:r>
            <a:r>
              <a:rPr lang="en-US" b="1" dirty="0" smtClean="0">
                <a:solidFill>
                  <a:srgbClr val="C00000"/>
                </a:solidFill>
              </a:rPr>
              <a:t> be arbitrary indices such that Dom(f)=Dom(g)</a:t>
            </a:r>
            <a:br>
              <a:rPr lang="en-US" b="1" dirty="0" smtClean="0">
                <a:solidFill>
                  <a:srgbClr val="C00000"/>
                </a:solidFill>
              </a:rPr>
            </a:br>
            <a:r>
              <a:rPr lang="en-US" b="1" dirty="0" smtClean="0">
                <a:solidFill>
                  <a:srgbClr val="C00000"/>
                </a:solidFill>
              </a:rPr>
              <a:t>f </a:t>
            </a:r>
            <a:r>
              <a:rPr lang="en-US" b="1" dirty="0">
                <a:solidFill>
                  <a:srgbClr val="C00000"/>
                </a:solidFill>
              </a:rPr>
              <a:t>∈</a:t>
            </a:r>
            <a:r>
              <a:rPr lang="en-US" b="1" dirty="0" err="1" smtClean="0">
                <a:solidFill>
                  <a:srgbClr val="C00000"/>
                </a:solidFill>
              </a:rPr>
              <a:t>NotEmpty</a:t>
            </a:r>
            <a:r>
              <a:rPr lang="en-US" b="1" dirty="0" smtClean="0">
                <a:solidFill>
                  <a:srgbClr val="C00000"/>
                </a:solidFill>
              </a:rPr>
              <a:t> ⇔ 	Dom(f) ≠ ∅ </a:t>
            </a:r>
            <a:r>
              <a:rPr lang="en-US" b="1" dirty="0" smtClean="0">
                <a:solidFill>
                  <a:srgbClr val="C00000"/>
                </a:solidFill>
              </a:rPr>
              <a:t>			By Definition</a:t>
            </a:r>
            <a:r>
              <a:rPr lang="en-US" b="1" dirty="0" smtClean="0">
                <a:solidFill>
                  <a:srgbClr val="C00000"/>
                </a:solidFill>
              </a:rPr>
              <a:t/>
            </a:r>
            <a:br>
              <a:rPr lang="en-US" b="1" dirty="0" smtClean="0">
                <a:solidFill>
                  <a:srgbClr val="C00000"/>
                </a:solidFill>
              </a:rPr>
            </a:br>
            <a:r>
              <a:rPr lang="en-US" b="1" dirty="0" smtClean="0">
                <a:solidFill>
                  <a:srgbClr val="C00000"/>
                </a:solidFill>
              </a:rPr>
              <a:t>		   </a:t>
            </a:r>
            <a:r>
              <a:rPr lang="en-US" b="1" dirty="0" smtClean="0">
                <a:solidFill>
                  <a:srgbClr val="C00000"/>
                </a:solidFill>
              </a:rPr>
              <a:t>⇔ </a:t>
            </a:r>
            <a:r>
              <a:rPr lang="en-US" b="1" dirty="0" smtClean="0">
                <a:solidFill>
                  <a:srgbClr val="C00000"/>
                </a:solidFill>
              </a:rPr>
              <a:t>	Dom(g)</a:t>
            </a:r>
            <a:r>
              <a:rPr lang="en-US" b="1" dirty="0">
                <a:solidFill>
                  <a:srgbClr val="C00000"/>
                </a:solidFill>
              </a:rPr>
              <a:t> ≠ </a:t>
            </a:r>
            <a:r>
              <a:rPr lang="en-US" b="1" dirty="0" smtClean="0">
                <a:solidFill>
                  <a:srgbClr val="C00000"/>
                </a:solidFill>
              </a:rPr>
              <a:t>∅ </a:t>
            </a:r>
            <a:r>
              <a:rPr lang="en-US" b="1" dirty="0" smtClean="0">
                <a:solidFill>
                  <a:srgbClr val="C00000"/>
                </a:solidFill>
              </a:rPr>
              <a:t>		</a:t>
            </a:r>
            <a:r>
              <a:rPr lang="en-US" b="1" dirty="0">
                <a:solidFill>
                  <a:srgbClr val="C00000"/>
                </a:solidFill>
              </a:rPr>
              <a:t>	</a:t>
            </a:r>
            <a:r>
              <a:rPr lang="en-US" b="1" dirty="0" smtClean="0">
                <a:solidFill>
                  <a:srgbClr val="C00000"/>
                </a:solidFill>
              </a:rPr>
              <a:t>Dom(g)=Dom(f)</a:t>
            </a:r>
            <a:r>
              <a:rPr lang="en-US" b="1" dirty="0" smtClean="0">
                <a:solidFill>
                  <a:srgbClr val="C00000"/>
                </a:solidFill>
              </a:rPr>
              <a:t/>
            </a:r>
            <a:br>
              <a:rPr lang="en-US" b="1" dirty="0" smtClean="0">
                <a:solidFill>
                  <a:srgbClr val="C00000"/>
                </a:solidFill>
              </a:rPr>
            </a:br>
            <a:r>
              <a:rPr lang="en-US" b="1" dirty="0" smtClean="0">
                <a:solidFill>
                  <a:srgbClr val="C00000"/>
                </a:solidFill>
              </a:rPr>
              <a:t>⇔ g </a:t>
            </a:r>
            <a:r>
              <a:rPr lang="en-US" b="1" dirty="0">
                <a:solidFill>
                  <a:srgbClr val="C00000"/>
                </a:solidFill>
              </a:rPr>
              <a:t>∈</a:t>
            </a:r>
            <a:r>
              <a:rPr lang="en-US" b="1" dirty="0" err="1">
                <a:solidFill>
                  <a:srgbClr val="C00000"/>
                </a:solidFill>
              </a:rPr>
              <a:t>NotEmpty</a:t>
            </a:r>
            <a:r>
              <a:rPr lang="en-US" b="1" dirty="0">
                <a:solidFill>
                  <a:srgbClr val="C00000"/>
                </a:solidFill>
              </a:rPr>
              <a:t> </a:t>
            </a:r>
            <a:r>
              <a:rPr lang="en-US" b="1" dirty="0" smtClean="0">
                <a:solidFill>
                  <a:srgbClr val="C00000"/>
                </a:solidFill>
              </a:rPr>
              <a:t/>
            </a:r>
            <a:br>
              <a:rPr lang="en-US" b="1" dirty="0" smtClean="0">
                <a:solidFill>
                  <a:srgbClr val="C00000"/>
                </a:solidFill>
              </a:rPr>
            </a:br>
            <a:r>
              <a:rPr lang="en-US" b="1" dirty="0" smtClean="0">
                <a:solidFill>
                  <a:srgbClr val="C00000"/>
                </a:solidFill>
              </a:rPr>
              <a:t>Thus, Rice’s Theorem states that </a:t>
            </a:r>
            <a:r>
              <a:rPr lang="en-US" b="1" dirty="0" err="1" smtClean="0">
                <a:solidFill>
                  <a:srgbClr val="C00000"/>
                </a:solidFill>
              </a:rPr>
              <a:t>NotEmpty</a:t>
            </a:r>
            <a:r>
              <a:rPr lang="en-US" b="1" dirty="0" smtClean="0">
                <a:solidFill>
                  <a:srgbClr val="C00000"/>
                </a:solidFill>
              </a:rPr>
              <a:t> is </a:t>
            </a:r>
            <a:r>
              <a:rPr lang="en-US" b="1" dirty="0" smtClean="0">
                <a:solidFill>
                  <a:srgbClr val="C00000"/>
                </a:solidFill>
              </a:rPr>
              <a:t>undecidable.</a:t>
            </a:r>
          </a:p>
          <a:p>
            <a:endParaRPr lang="en-US" b="1" dirty="0">
              <a:solidFill>
                <a:srgbClr val="C00000"/>
              </a:solidFill>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4775090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Reductions and Rice Example</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solidFill>
                  <a:srgbClr val="C00000"/>
                </a:solidFill>
                <a:ea typeface="ＭＳ Ｐゴシック" pitchFamily="-111" charset="-128"/>
                <a:cs typeface="ＭＳ Ｐゴシック" pitchFamily="-111" charset="-128"/>
              </a:rPr>
              <a:t>Identity </a:t>
            </a:r>
            <a:r>
              <a:rPr lang="en-US" b="1" dirty="0" smtClean="0">
                <a:solidFill>
                  <a:srgbClr val="C00000"/>
                </a:solidFill>
              </a:rPr>
              <a:t>≤ Total</a:t>
            </a:r>
            <a:br>
              <a:rPr lang="en-US" b="1" dirty="0" smtClean="0">
                <a:solidFill>
                  <a:srgbClr val="C00000"/>
                </a:solidFill>
              </a:rPr>
            </a:br>
            <a:r>
              <a:rPr lang="en-US" b="1" dirty="0" smtClean="0">
                <a:solidFill>
                  <a:srgbClr val="C00000"/>
                </a:solidFill>
              </a:rPr>
              <a:t>Let f be an arbitrary index</a:t>
            </a:r>
            <a:br>
              <a:rPr lang="en-US" b="1" dirty="0" smtClean="0">
                <a:solidFill>
                  <a:srgbClr val="C00000"/>
                </a:solidFill>
              </a:rPr>
            </a:br>
            <a:r>
              <a:rPr lang="en-US" b="1" dirty="0" smtClean="0">
                <a:solidFill>
                  <a:srgbClr val="C00000"/>
                </a:solidFill>
              </a:rPr>
              <a:t>Define g</a:t>
            </a:r>
            <a:r>
              <a:rPr lang="en-US" b="1" baseline="-25000" dirty="0" smtClean="0">
                <a:solidFill>
                  <a:srgbClr val="C00000"/>
                </a:solidFill>
              </a:rPr>
              <a:t>f</a:t>
            </a:r>
            <a:r>
              <a:rPr lang="en-US" b="1" dirty="0" smtClean="0">
                <a:solidFill>
                  <a:srgbClr val="C00000"/>
                </a:solidFill>
              </a:rPr>
              <a:t>(x) = </a:t>
            </a:r>
            <a:r>
              <a:rPr lang="en-US" b="1" dirty="0" err="1" smtClean="0">
                <a:solidFill>
                  <a:srgbClr val="C00000"/>
                </a:solidFill>
              </a:rPr>
              <a:t>μy</a:t>
            </a:r>
            <a:r>
              <a:rPr lang="en-US" b="1" dirty="0" smtClean="0">
                <a:solidFill>
                  <a:srgbClr val="C00000"/>
                </a:solidFill>
              </a:rPr>
              <a:t> [ f(x) = x ]</a:t>
            </a:r>
            <a:br>
              <a:rPr lang="en-US" b="1" dirty="0" smtClean="0">
                <a:solidFill>
                  <a:srgbClr val="C00000"/>
                </a:solidFill>
              </a:rPr>
            </a:br>
            <a:r>
              <a:rPr lang="en-US" b="1" dirty="0" smtClean="0">
                <a:solidFill>
                  <a:srgbClr val="C00000"/>
                </a:solidFill>
              </a:rPr>
              <a:t>f ∈ Identity ⇔ g</a:t>
            </a:r>
            <a:r>
              <a:rPr lang="en-US" b="1" baseline="-25000" dirty="0" smtClean="0">
                <a:solidFill>
                  <a:srgbClr val="C00000"/>
                </a:solidFill>
              </a:rPr>
              <a:t>f</a:t>
            </a:r>
            <a:r>
              <a:rPr lang="en-US" b="1" dirty="0" smtClean="0">
                <a:solidFill>
                  <a:srgbClr val="C00000"/>
                </a:solidFill>
              </a:rPr>
              <a:t> ∈ Total</a:t>
            </a:r>
          </a:p>
          <a:p>
            <a:r>
              <a:rPr lang="en-US" b="1" dirty="0" smtClean="0">
                <a:solidFill>
                  <a:srgbClr val="C00000"/>
                </a:solidFill>
                <a:ea typeface="ＭＳ Ｐゴシック" pitchFamily="-111" charset="-128"/>
                <a:cs typeface="ＭＳ Ｐゴシック" pitchFamily="-111" charset="-128"/>
              </a:rPr>
              <a:t>Total </a:t>
            </a:r>
            <a:r>
              <a:rPr lang="en-US" b="1" dirty="0" smtClean="0">
                <a:solidFill>
                  <a:srgbClr val="C00000"/>
                </a:solidFill>
              </a:rPr>
              <a:t>≤ Identity</a:t>
            </a:r>
            <a:r>
              <a:rPr lang="en-US" b="1" dirty="0">
                <a:solidFill>
                  <a:srgbClr val="C00000"/>
                </a:solidFill>
              </a:rPr>
              <a:t/>
            </a:r>
            <a:br>
              <a:rPr lang="en-US" b="1" dirty="0">
                <a:solidFill>
                  <a:srgbClr val="C00000"/>
                </a:solidFill>
              </a:rPr>
            </a:br>
            <a:r>
              <a:rPr lang="en-US" b="1" dirty="0">
                <a:solidFill>
                  <a:srgbClr val="C00000"/>
                </a:solidFill>
              </a:rPr>
              <a:t>Let </a:t>
            </a:r>
            <a:r>
              <a:rPr lang="en-US" b="1" dirty="0" smtClean="0">
                <a:solidFill>
                  <a:srgbClr val="C00000"/>
                </a:solidFill>
              </a:rPr>
              <a:t>f </a:t>
            </a:r>
            <a:r>
              <a:rPr lang="en-US" b="1" dirty="0">
                <a:solidFill>
                  <a:srgbClr val="C00000"/>
                </a:solidFill>
              </a:rPr>
              <a:t>be an arbitrary </a:t>
            </a:r>
            <a:r>
              <a:rPr lang="en-US" b="1" dirty="0" smtClean="0">
                <a:solidFill>
                  <a:srgbClr val="C00000"/>
                </a:solidFill>
              </a:rPr>
              <a:t>index</a:t>
            </a:r>
            <a:br>
              <a:rPr lang="en-US" b="1" dirty="0" smtClean="0">
                <a:solidFill>
                  <a:srgbClr val="C00000"/>
                </a:solidFill>
              </a:rPr>
            </a:br>
            <a:r>
              <a:rPr lang="en-US" b="1" dirty="0" smtClean="0">
                <a:solidFill>
                  <a:srgbClr val="C00000"/>
                </a:solidFill>
              </a:rPr>
              <a:t>Define g</a:t>
            </a:r>
            <a:r>
              <a:rPr lang="en-US" b="1" baseline="-25000" dirty="0" smtClean="0">
                <a:solidFill>
                  <a:srgbClr val="C00000"/>
                </a:solidFill>
              </a:rPr>
              <a:t>f</a:t>
            </a:r>
            <a:r>
              <a:rPr lang="en-US" b="1" dirty="0" smtClean="0">
                <a:solidFill>
                  <a:srgbClr val="C00000"/>
                </a:solidFill>
              </a:rPr>
              <a:t>(x) </a:t>
            </a:r>
            <a:r>
              <a:rPr lang="en-US" b="1" dirty="0">
                <a:solidFill>
                  <a:srgbClr val="C00000"/>
                </a:solidFill>
              </a:rPr>
              <a:t>= </a:t>
            </a:r>
            <a:r>
              <a:rPr lang="en-US" b="1" dirty="0" smtClean="0">
                <a:solidFill>
                  <a:srgbClr val="C00000"/>
                </a:solidFill>
              </a:rPr>
              <a:t>f(x)-f(x) + x</a:t>
            </a:r>
            <a:br>
              <a:rPr lang="en-US" b="1" dirty="0" smtClean="0">
                <a:solidFill>
                  <a:srgbClr val="C00000"/>
                </a:solidFill>
              </a:rPr>
            </a:br>
            <a:r>
              <a:rPr lang="en-US" b="1" dirty="0" smtClean="0">
                <a:solidFill>
                  <a:srgbClr val="C00000"/>
                </a:solidFill>
              </a:rPr>
              <a:t>f </a:t>
            </a:r>
            <a:r>
              <a:rPr lang="en-US" b="1" dirty="0">
                <a:solidFill>
                  <a:srgbClr val="C00000"/>
                </a:solidFill>
              </a:rPr>
              <a:t>∈ </a:t>
            </a:r>
            <a:r>
              <a:rPr lang="en-US" b="1" dirty="0" smtClean="0">
                <a:solidFill>
                  <a:srgbClr val="C00000"/>
                </a:solidFill>
              </a:rPr>
              <a:t>Total ⇔ </a:t>
            </a:r>
            <a:r>
              <a:rPr lang="en-US" b="1" dirty="0" err="1" smtClean="0">
                <a:solidFill>
                  <a:srgbClr val="C00000"/>
                </a:solidFill>
              </a:rPr>
              <a:t>g</a:t>
            </a:r>
            <a:r>
              <a:rPr lang="en-US" b="1" baseline="-25000" dirty="0" err="1" smtClean="0">
                <a:solidFill>
                  <a:srgbClr val="C00000"/>
                </a:solidFill>
              </a:rPr>
              <a:t>f,x</a:t>
            </a:r>
            <a:r>
              <a:rPr lang="en-US" b="1" dirty="0" smtClean="0">
                <a:solidFill>
                  <a:srgbClr val="C00000"/>
                </a:solidFill>
              </a:rPr>
              <a:t> </a:t>
            </a:r>
            <a:r>
              <a:rPr lang="en-US" b="1" dirty="0">
                <a:solidFill>
                  <a:srgbClr val="C00000"/>
                </a:solidFill>
              </a:rPr>
              <a:t>∈ </a:t>
            </a:r>
            <a:r>
              <a:rPr lang="en-US" b="1" dirty="0" smtClean="0">
                <a:solidFill>
                  <a:srgbClr val="C00000"/>
                </a:solidFill>
              </a:rPr>
              <a:t>Identity</a:t>
            </a:r>
          </a:p>
          <a:p>
            <a:r>
              <a:rPr lang="en-US" b="1" dirty="0" smtClean="0">
                <a:solidFill>
                  <a:srgbClr val="C00000"/>
                </a:solidFill>
              </a:rPr>
              <a:t>Rice: Identity is non-trivial  I(x)=</a:t>
            </a:r>
            <a:r>
              <a:rPr lang="en-US" b="1" dirty="0" err="1" smtClean="0">
                <a:solidFill>
                  <a:srgbClr val="C00000"/>
                </a:solidFill>
              </a:rPr>
              <a:t>x∈Identity</a:t>
            </a:r>
            <a:r>
              <a:rPr lang="en-US" b="1" dirty="0" smtClean="0">
                <a:solidFill>
                  <a:srgbClr val="C00000"/>
                </a:solidFill>
              </a:rPr>
              <a:t>; </a:t>
            </a:r>
            <a:r>
              <a:rPr lang="en-US" b="1" dirty="0" err="1" smtClean="0">
                <a:solidFill>
                  <a:srgbClr val="C00000"/>
                </a:solidFill>
              </a:rPr>
              <a:t>Zero∉Identity</a:t>
            </a:r>
            <a:r>
              <a:rPr lang="en-US" b="1" dirty="0" smtClean="0">
                <a:solidFill>
                  <a:srgbClr val="C00000"/>
                </a:solidFill>
              </a:rPr>
              <a:t/>
            </a:r>
            <a:br>
              <a:rPr lang="en-US" b="1" dirty="0" smtClean="0">
                <a:solidFill>
                  <a:srgbClr val="C00000"/>
                </a:solidFill>
              </a:rPr>
            </a:br>
            <a:r>
              <a:rPr lang="en-US" b="1" dirty="0" smtClean="0">
                <a:solidFill>
                  <a:srgbClr val="C00000"/>
                </a:solidFill>
              </a:rPr>
              <a:t>Let </a:t>
            </a:r>
            <a:r>
              <a:rPr lang="en-US" b="1" dirty="0" err="1" smtClean="0">
                <a:solidFill>
                  <a:srgbClr val="C00000"/>
                </a:solidFill>
              </a:rPr>
              <a:t>f,g</a:t>
            </a:r>
            <a:r>
              <a:rPr lang="en-US" b="1" dirty="0" smtClean="0">
                <a:solidFill>
                  <a:srgbClr val="C00000"/>
                </a:solidFill>
              </a:rPr>
              <a:t> be arbitrary indices such that ∀x f(x) = g(x)</a:t>
            </a:r>
            <a:br>
              <a:rPr lang="en-US" b="1" dirty="0" smtClean="0">
                <a:solidFill>
                  <a:srgbClr val="C00000"/>
                </a:solidFill>
              </a:rPr>
            </a:br>
            <a:r>
              <a:rPr lang="en-US" b="1" dirty="0" smtClean="0">
                <a:solidFill>
                  <a:srgbClr val="C00000"/>
                </a:solidFill>
              </a:rPr>
              <a:t>f ∈Identity    ⇔ 	∀x f(x)=</a:t>
            </a:r>
            <a:r>
              <a:rPr lang="en-US" b="1" dirty="0" smtClean="0">
                <a:solidFill>
                  <a:srgbClr val="C00000"/>
                </a:solidFill>
              </a:rPr>
              <a:t>x		By Definition</a:t>
            </a:r>
            <a:r>
              <a:rPr lang="en-US" b="1" dirty="0" smtClean="0">
                <a:solidFill>
                  <a:srgbClr val="C00000"/>
                </a:solidFill>
              </a:rPr>
              <a:t/>
            </a:r>
            <a:br>
              <a:rPr lang="en-US" b="1" dirty="0" smtClean="0">
                <a:solidFill>
                  <a:srgbClr val="C00000"/>
                </a:solidFill>
              </a:rPr>
            </a:br>
            <a:r>
              <a:rPr lang="en-US" b="1" dirty="0" smtClean="0">
                <a:solidFill>
                  <a:srgbClr val="C00000"/>
                </a:solidFill>
              </a:rPr>
              <a:t>		</a:t>
            </a:r>
            <a:r>
              <a:rPr lang="en-US" b="1" dirty="0">
                <a:solidFill>
                  <a:srgbClr val="C00000"/>
                </a:solidFill>
              </a:rPr>
              <a:t> </a:t>
            </a:r>
            <a:r>
              <a:rPr lang="en-US" b="1" dirty="0" smtClean="0">
                <a:solidFill>
                  <a:srgbClr val="C00000"/>
                </a:solidFill>
              </a:rPr>
              <a:t> </a:t>
            </a:r>
            <a:r>
              <a:rPr lang="en-US" b="1" dirty="0" smtClean="0">
                <a:solidFill>
                  <a:srgbClr val="C00000"/>
                </a:solidFill>
              </a:rPr>
              <a:t>⇔ </a:t>
            </a:r>
            <a:r>
              <a:rPr lang="en-US" b="1" dirty="0" smtClean="0">
                <a:solidFill>
                  <a:srgbClr val="C00000"/>
                </a:solidFill>
              </a:rPr>
              <a:t>	∀</a:t>
            </a:r>
            <a:r>
              <a:rPr lang="en-US" b="1" dirty="0">
                <a:solidFill>
                  <a:srgbClr val="C00000"/>
                </a:solidFill>
              </a:rPr>
              <a:t>x </a:t>
            </a:r>
            <a:r>
              <a:rPr lang="en-US" b="1" dirty="0" smtClean="0">
                <a:solidFill>
                  <a:srgbClr val="C00000"/>
                </a:solidFill>
              </a:rPr>
              <a:t>g(x</a:t>
            </a:r>
            <a:r>
              <a:rPr lang="en-US" b="1" dirty="0">
                <a:solidFill>
                  <a:srgbClr val="C00000"/>
                </a:solidFill>
              </a:rPr>
              <a:t>)=x </a:t>
            </a:r>
            <a:r>
              <a:rPr lang="en-US" b="1" dirty="0" smtClean="0">
                <a:solidFill>
                  <a:srgbClr val="C00000"/>
                </a:solidFill>
              </a:rPr>
              <a:t>	</a:t>
            </a:r>
            <a:r>
              <a:rPr lang="en-US" b="1" dirty="0">
                <a:solidFill>
                  <a:srgbClr val="C00000"/>
                </a:solidFill>
              </a:rPr>
              <a:t>	∀x </a:t>
            </a:r>
            <a:r>
              <a:rPr lang="en-US" b="1" dirty="0" smtClean="0">
                <a:solidFill>
                  <a:srgbClr val="C00000"/>
                </a:solidFill>
              </a:rPr>
              <a:t>g(x</a:t>
            </a:r>
            <a:r>
              <a:rPr lang="en-US" b="1" dirty="0">
                <a:solidFill>
                  <a:srgbClr val="C00000"/>
                </a:solidFill>
              </a:rPr>
              <a:t>) = </a:t>
            </a:r>
            <a:r>
              <a:rPr lang="en-US" b="1" dirty="0" smtClean="0">
                <a:solidFill>
                  <a:srgbClr val="C00000"/>
                </a:solidFill>
              </a:rPr>
              <a:t>f(x)</a:t>
            </a:r>
            <a:r>
              <a:rPr lang="en-US" b="1" dirty="0" smtClean="0">
                <a:solidFill>
                  <a:srgbClr val="C00000"/>
                </a:solidFill>
              </a:rPr>
              <a:t/>
            </a:r>
            <a:br>
              <a:rPr lang="en-US" b="1" dirty="0" smtClean="0">
                <a:solidFill>
                  <a:srgbClr val="C00000"/>
                </a:solidFill>
              </a:rPr>
            </a:br>
            <a:r>
              <a:rPr lang="en-US" b="1" dirty="0">
                <a:solidFill>
                  <a:srgbClr val="C00000"/>
                </a:solidFill>
              </a:rPr>
              <a:t> ⇔ </a:t>
            </a:r>
            <a:r>
              <a:rPr lang="en-US" b="1" dirty="0" smtClean="0">
                <a:solidFill>
                  <a:srgbClr val="C00000"/>
                </a:solidFill>
              </a:rPr>
              <a:t>g ∈Identity</a:t>
            </a:r>
            <a:br>
              <a:rPr lang="en-US" b="1" dirty="0" smtClean="0">
                <a:solidFill>
                  <a:srgbClr val="C00000"/>
                </a:solidFill>
              </a:rPr>
            </a:br>
            <a:r>
              <a:rPr lang="en-US" b="1" dirty="0" smtClean="0">
                <a:solidFill>
                  <a:srgbClr val="C00000"/>
                </a:solidFill>
              </a:rPr>
              <a:t>Thus, Rice’s Theorem states that Identity is </a:t>
            </a:r>
            <a:r>
              <a:rPr lang="en-US" b="1" dirty="0" smtClean="0">
                <a:solidFill>
                  <a:srgbClr val="C00000"/>
                </a:solidFill>
              </a:rPr>
              <a:t>undecidable</a:t>
            </a:r>
            <a:endParaRPr lang="en-US" b="1" dirty="0">
              <a:solidFill>
                <a:srgbClr val="C00000"/>
              </a:solidFill>
            </a:endParaRPr>
          </a:p>
        </p:txBody>
      </p:sp>
    </p:spTree>
    <p:extLst>
      <p:ext uri="{BB962C8B-B14F-4D97-AF65-F5344CB8AC3E}">
        <p14:creationId xmlns:p14="http://schemas.microsoft.com/office/powerpoint/2010/main" val="3567199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 More </a:t>
            </a:r>
            <a:r>
              <a:rPr lang="en-US" dirty="0" smtClean="0"/>
              <a:t>Reductions and Rice Example</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solidFill>
                  <a:srgbClr val="C00000"/>
                </a:solidFill>
                <a:ea typeface="ＭＳ Ｐゴシック" pitchFamily="-111" charset="-128"/>
                <a:cs typeface="ＭＳ Ｐゴシック" pitchFamily="-111" charset="-128"/>
              </a:rPr>
              <a:t>Stutter </a:t>
            </a:r>
            <a:r>
              <a:rPr lang="en-US" b="1" dirty="0" smtClean="0">
                <a:solidFill>
                  <a:srgbClr val="C00000"/>
                </a:solidFill>
              </a:rPr>
              <a:t>≤ Halt</a:t>
            </a:r>
            <a:br>
              <a:rPr lang="en-US" b="1" dirty="0" smtClean="0">
                <a:solidFill>
                  <a:srgbClr val="C00000"/>
                </a:solidFill>
              </a:rPr>
            </a:br>
            <a:r>
              <a:rPr lang="en-US" b="1" dirty="0" smtClean="0">
                <a:solidFill>
                  <a:srgbClr val="C00000"/>
                </a:solidFill>
              </a:rPr>
              <a:t>Let f be an arbitrary index</a:t>
            </a:r>
            <a:br>
              <a:rPr lang="en-US" b="1" dirty="0" smtClean="0">
                <a:solidFill>
                  <a:srgbClr val="C00000"/>
                </a:solidFill>
              </a:rPr>
            </a:br>
            <a:r>
              <a:rPr lang="en-US" b="1" dirty="0" smtClean="0">
                <a:solidFill>
                  <a:srgbClr val="C00000"/>
                </a:solidFill>
              </a:rPr>
              <a:t>Define ∀y g</a:t>
            </a:r>
            <a:r>
              <a:rPr lang="en-US" b="1" baseline="-25000" dirty="0" smtClean="0">
                <a:solidFill>
                  <a:srgbClr val="C00000"/>
                </a:solidFill>
              </a:rPr>
              <a:t>f</a:t>
            </a:r>
            <a:r>
              <a:rPr lang="en-US" b="1" dirty="0" smtClean="0">
                <a:solidFill>
                  <a:srgbClr val="C00000"/>
                </a:solidFill>
              </a:rPr>
              <a:t>(y) = </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x,y,t</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 &amp;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&amp;</a:t>
            </a:r>
            <a:br>
              <a:rPr lang="en-US" b="1" dirty="0">
                <a:solidFill>
                  <a:srgbClr val="C00000"/>
                </a:solidFill>
                <a:ea typeface="ＭＳ Ｐゴシック" pitchFamily="-111" charset="-128"/>
                <a:cs typeface="ＭＳ Ｐゴシック" pitchFamily="-111" charset="-128"/>
              </a:rPr>
            </a:b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    VALUE(</a:t>
            </a:r>
            <a:r>
              <a:rPr lang="en-US" b="1" dirty="0" err="1" smtClean="0">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a:t>
            </a:r>
            <a:r>
              <a:rPr lang="en-US" b="1" dirty="0" smtClean="0">
                <a:solidFill>
                  <a:srgbClr val="C00000"/>
                </a:solidFill>
                <a:ea typeface="ＭＳ Ｐゴシック" pitchFamily="-111" charset="-128"/>
                <a:cs typeface="ＭＳ Ｐゴシック" pitchFamily="-111" charset="-128"/>
              </a:rPr>
              <a:t/>
            </a:r>
            <a:br>
              <a:rPr lang="en-US" b="1" dirty="0" smtClean="0">
                <a:solidFill>
                  <a:srgbClr val="C00000"/>
                </a:solidFill>
                <a:ea typeface="ＭＳ Ｐゴシック" pitchFamily="-111" charset="-128"/>
                <a:cs typeface="ＭＳ Ｐゴシック" pitchFamily="-111" charset="-128"/>
              </a:rPr>
            </a:br>
            <a:r>
              <a:rPr lang="en-US" b="1" dirty="0" smtClean="0">
                <a:solidFill>
                  <a:srgbClr val="C00000"/>
                </a:solidFill>
              </a:rPr>
              <a:t>f ∈ Stutter ⇔ &lt;g</a:t>
            </a:r>
            <a:r>
              <a:rPr lang="en-US" b="1" baseline="-25000" dirty="0" smtClean="0">
                <a:solidFill>
                  <a:srgbClr val="C00000"/>
                </a:solidFill>
              </a:rPr>
              <a:t>f</a:t>
            </a:r>
            <a:r>
              <a:rPr lang="en-US" b="1" dirty="0" smtClean="0">
                <a:solidFill>
                  <a:srgbClr val="C00000"/>
                </a:solidFill>
              </a:rPr>
              <a:t>,0&gt; ∈ Halt</a:t>
            </a:r>
          </a:p>
          <a:p>
            <a:r>
              <a:rPr lang="en-US" b="1" dirty="0" smtClean="0">
                <a:solidFill>
                  <a:srgbClr val="C00000"/>
                </a:solidFill>
                <a:ea typeface="ＭＳ Ｐゴシック" pitchFamily="-111" charset="-128"/>
                <a:cs typeface="ＭＳ Ｐゴシック" pitchFamily="-111" charset="-128"/>
              </a:rPr>
              <a:t>Halt </a:t>
            </a:r>
            <a:r>
              <a:rPr lang="en-US" b="1" dirty="0">
                <a:solidFill>
                  <a:srgbClr val="C00000"/>
                </a:solidFill>
              </a:rPr>
              <a:t>≤ </a:t>
            </a:r>
            <a:r>
              <a:rPr lang="en-US" b="1" dirty="0" smtClean="0">
                <a:solidFill>
                  <a:srgbClr val="C00000"/>
                </a:solidFill>
              </a:rPr>
              <a:t>Stutter</a:t>
            </a:r>
            <a:r>
              <a:rPr lang="en-US" b="1" dirty="0">
                <a:solidFill>
                  <a:srgbClr val="C00000"/>
                </a:solidFill>
              </a:rPr>
              <a:t/>
            </a:r>
            <a:br>
              <a:rPr lang="en-US" b="1" dirty="0">
                <a:solidFill>
                  <a:srgbClr val="C00000"/>
                </a:solidFill>
              </a:rPr>
            </a:br>
            <a:r>
              <a:rPr lang="en-US" b="1" dirty="0">
                <a:solidFill>
                  <a:srgbClr val="C00000"/>
                </a:solidFill>
              </a:rPr>
              <a:t>Let </a:t>
            </a:r>
            <a:r>
              <a:rPr lang="en-US" b="1" dirty="0" err="1" smtClean="0">
                <a:solidFill>
                  <a:srgbClr val="C00000"/>
                </a:solidFill>
              </a:rPr>
              <a:t>f,x</a:t>
            </a:r>
            <a:r>
              <a:rPr lang="en-US" b="1" dirty="0" smtClean="0">
                <a:solidFill>
                  <a:srgbClr val="C00000"/>
                </a:solidFill>
              </a:rPr>
              <a:t> </a:t>
            </a:r>
            <a:r>
              <a:rPr lang="en-US" b="1" dirty="0">
                <a:solidFill>
                  <a:srgbClr val="C00000"/>
                </a:solidFill>
              </a:rPr>
              <a:t>be an arbitrary </a:t>
            </a:r>
            <a:r>
              <a:rPr lang="en-US" b="1" dirty="0" smtClean="0">
                <a:solidFill>
                  <a:srgbClr val="C00000"/>
                </a:solidFill>
              </a:rPr>
              <a:t>index and input value</a:t>
            </a:r>
            <a:r>
              <a:rPr lang="en-US" b="1" dirty="0">
                <a:solidFill>
                  <a:srgbClr val="C00000"/>
                </a:solidFill>
              </a:rPr>
              <a:t/>
            </a:r>
            <a:br>
              <a:rPr lang="en-US" b="1" dirty="0">
                <a:solidFill>
                  <a:srgbClr val="C00000"/>
                </a:solidFill>
              </a:rPr>
            </a:br>
            <a:r>
              <a:rPr lang="en-US" b="1" dirty="0">
                <a:solidFill>
                  <a:srgbClr val="C00000"/>
                </a:solidFill>
              </a:rPr>
              <a:t>Define ∀y </a:t>
            </a:r>
            <a:r>
              <a:rPr lang="en-US" b="1" dirty="0" err="1" smtClean="0">
                <a:solidFill>
                  <a:srgbClr val="C00000"/>
                </a:solidFill>
              </a:rPr>
              <a:t>g</a:t>
            </a:r>
            <a:r>
              <a:rPr lang="en-US" b="1" baseline="-25000" dirty="0" err="1" smtClean="0">
                <a:solidFill>
                  <a:srgbClr val="C00000"/>
                </a:solidFill>
              </a:rPr>
              <a:t>f,x</a:t>
            </a:r>
            <a:r>
              <a:rPr lang="en-US" b="1" dirty="0" smtClean="0">
                <a:solidFill>
                  <a:srgbClr val="C00000"/>
                </a:solidFill>
              </a:rPr>
              <a:t>(y</a:t>
            </a:r>
            <a:r>
              <a:rPr lang="en-US" b="1" dirty="0">
                <a:solidFill>
                  <a:srgbClr val="C00000"/>
                </a:solidFill>
              </a:rPr>
              <a:t>) = </a:t>
            </a:r>
            <a:r>
              <a:rPr lang="en-US" b="1" dirty="0" smtClean="0">
                <a:solidFill>
                  <a:srgbClr val="C00000"/>
                </a:solidFill>
              </a:rPr>
              <a:t>f(x)</a:t>
            </a:r>
            <a:br>
              <a:rPr lang="en-US" b="1" dirty="0" smtClean="0">
                <a:solidFill>
                  <a:srgbClr val="C00000"/>
                </a:solidFill>
              </a:rPr>
            </a:br>
            <a:r>
              <a:rPr lang="en-US" b="1" dirty="0" smtClean="0">
                <a:solidFill>
                  <a:srgbClr val="C00000"/>
                </a:solidFill>
              </a:rPr>
              <a:t>&lt;</a:t>
            </a:r>
            <a:r>
              <a:rPr lang="en-US" b="1" dirty="0" err="1" smtClean="0">
                <a:solidFill>
                  <a:srgbClr val="C00000"/>
                </a:solidFill>
              </a:rPr>
              <a:t>f,x</a:t>
            </a:r>
            <a:r>
              <a:rPr lang="en-US" b="1" dirty="0" smtClean="0">
                <a:solidFill>
                  <a:srgbClr val="C00000"/>
                </a:solidFill>
              </a:rPr>
              <a:t>&gt; </a:t>
            </a:r>
            <a:r>
              <a:rPr lang="en-US" b="1" dirty="0">
                <a:solidFill>
                  <a:srgbClr val="C00000"/>
                </a:solidFill>
              </a:rPr>
              <a:t>∈ </a:t>
            </a:r>
            <a:r>
              <a:rPr lang="en-US" b="1" dirty="0" smtClean="0">
                <a:solidFill>
                  <a:srgbClr val="C00000"/>
                </a:solidFill>
              </a:rPr>
              <a:t>Halt⇔ </a:t>
            </a:r>
            <a:r>
              <a:rPr lang="en-US" b="1" dirty="0" err="1" smtClean="0">
                <a:solidFill>
                  <a:srgbClr val="C00000"/>
                </a:solidFill>
              </a:rPr>
              <a:t>g</a:t>
            </a:r>
            <a:r>
              <a:rPr lang="en-US" b="1" baseline="-25000" dirty="0" err="1" smtClean="0">
                <a:solidFill>
                  <a:srgbClr val="C00000"/>
                </a:solidFill>
              </a:rPr>
              <a:t>f,x</a:t>
            </a:r>
            <a:r>
              <a:rPr lang="en-US" b="1" dirty="0" smtClean="0">
                <a:solidFill>
                  <a:srgbClr val="C00000"/>
                </a:solidFill>
              </a:rPr>
              <a:t> </a:t>
            </a:r>
            <a:r>
              <a:rPr lang="en-US" b="1" dirty="0">
                <a:solidFill>
                  <a:srgbClr val="C00000"/>
                </a:solidFill>
              </a:rPr>
              <a:t>∈ </a:t>
            </a:r>
            <a:r>
              <a:rPr lang="en-US" b="1" dirty="0" smtClean="0">
                <a:solidFill>
                  <a:srgbClr val="C00000"/>
                </a:solidFill>
              </a:rPr>
              <a:t>Stutter</a:t>
            </a:r>
          </a:p>
          <a:p>
            <a:r>
              <a:rPr lang="en-US" b="1" dirty="0">
                <a:solidFill>
                  <a:srgbClr val="C00000"/>
                </a:solidFill>
              </a:rPr>
              <a:t>Note: </a:t>
            </a:r>
            <a:r>
              <a:rPr lang="en-US" b="1" dirty="0" smtClean="0">
                <a:solidFill>
                  <a:srgbClr val="C00000"/>
                </a:solidFill>
              </a:rPr>
              <a:t>Stutter is </a:t>
            </a:r>
            <a:r>
              <a:rPr lang="en-US" b="1" dirty="0">
                <a:solidFill>
                  <a:srgbClr val="C00000"/>
                </a:solidFill>
              </a:rPr>
              <a:t>RE-Complete</a:t>
            </a:r>
          </a:p>
          <a:p>
            <a:r>
              <a:rPr lang="en-US" b="1" dirty="0" smtClean="0">
                <a:solidFill>
                  <a:srgbClr val="C00000"/>
                </a:solidFill>
              </a:rPr>
              <a:t>Rice</a:t>
            </a:r>
            <a:r>
              <a:rPr lang="en-US" b="1" dirty="0" smtClean="0">
                <a:solidFill>
                  <a:srgbClr val="C00000"/>
                </a:solidFill>
              </a:rPr>
              <a:t>: Stutter is non-trivial  </a:t>
            </a:r>
            <a:r>
              <a:rPr lang="en-US" b="1" dirty="0" err="1" smtClean="0">
                <a:solidFill>
                  <a:srgbClr val="C00000"/>
                </a:solidFill>
              </a:rPr>
              <a:t>Zero∈Stutter</a:t>
            </a:r>
            <a:r>
              <a:rPr lang="en-US" b="1" dirty="0" smtClean="0">
                <a:solidFill>
                  <a:srgbClr val="C00000"/>
                </a:solidFill>
              </a:rPr>
              <a:t>; I(x)=x ∉ Stutter</a:t>
            </a:r>
            <a:br>
              <a:rPr lang="en-US" b="1" dirty="0" smtClean="0">
                <a:solidFill>
                  <a:srgbClr val="C00000"/>
                </a:solidFill>
              </a:rPr>
            </a:br>
            <a:r>
              <a:rPr lang="en-US" b="1" dirty="0" smtClean="0">
                <a:solidFill>
                  <a:srgbClr val="C00000"/>
                </a:solidFill>
              </a:rPr>
              <a:t>Let </a:t>
            </a:r>
            <a:r>
              <a:rPr lang="en-US" b="1" dirty="0" err="1" smtClean="0">
                <a:solidFill>
                  <a:srgbClr val="C00000"/>
                </a:solidFill>
              </a:rPr>
              <a:t>f,g</a:t>
            </a:r>
            <a:r>
              <a:rPr lang="en-US" b="1" dirty="0" smtClean="0">
                <a:solidFill>
                  <a:srgbClr val="C00000"/>
                </a:solidFill>
              </a:rPr>
              <a:t> be arbitrary indices such that </a:t>
            </a:r>
            <a:r>
              <a:rPr lang="en-US" b="1" dirty="0">
                <a:solidFill>
                  <a:srgbClr val="C00000"/>
                </a:solidFill>
              </a:rPr>
              <a:t>∀x f(x) = g(x)</a:t>
            </a:r>
            <a:br>
              <a:rPr lang="en-US" b="1" dirty="0">
                <a:solidFill>
                  <a:srgbClr val="C00000"/>
                </a:solidFill>
              </a:rPr>
            </a:br>
            <a:r>
              <a:rPr lang="en-US" b="1" dirty="0">
                <a:solidFill>
                  <a:srgbClr val="C00000"/>
                </a:solidFill>
              </a:rPr>
              <a:t>f </a:t>
            </a:r>
            <a:r>
              <a:rPr lang="en-US" b="1" dirty="0" smtClean="0">
                <a:solidFill>
                  <a:srgbClr val="C00000"/>
                </a:solidFill>
              </a:rPr>
              <a:t>∈Stutter      ⇔ 	</a:t>
            </a:r>
            <a:r>
              <a:rPr lang="en-US" b="1" dirty="0" smtClean="0">
                <a:solidFill>
                  <a:srgbClr val="C00000"/>
                </a:solidFill>
                <a:ea typeface="ＭＳ Ｐゴシック" pitchFamily="-111" charset="-128"/>
                <a:cs typeface="ＭＳ Ｐゴシック" pitchFamily="-111" charset="-128"/>
              </a:rPr>
              <a:t>∃</a:t>
            </a:r>
            <a:r>
              <a:rPr lang="en-US" b="1" dirty="0">
                <a:solidFill>
                  <a:srgbClr val="C00000"/>
                </a:solidFill>
                <a:ea typeface="ＭＳ Ｐゴシック" pitchFamily="-111" charset="-128"/>
                <a:cs typeface="ＭＳ Ｐゴシック" pitchFamily="-111" charset="-128"/>
              </a:rPr>
              <a:t>&lt;</a:t>
            </a:r>
            <a:r>
              <a:rPr lang="en-US" b="1" dirty="0" err="1" smtClean="0">
                <a:solidFill>
                  <a:srgbClr val="C00000"/>
                </a:solidFill>
                <a:ea typeface="ＭＳ Ｐゴシック" pitchFamily="-111" charset="-128"/>
                <a:cs typeface="ＭＳ Ｐゴシック" pitchFamily="-111" charset="-128"/>
              </a:rPr>
              <a:t>x,y</a:t>
            </a:r>
            <a:r>
              <a:rPr lang="en-US" b="1" dirty="0" smtClean="0">
                <a:solidFill>
                  <a:srgbClr val="C00000"/>
                </a:solidFill>
                <a:ea typeface="ＭＳ Ｐゴシック" pitchFamily="-111" charset="-128"/>
                <a:cs typeface="ＭＳ Ｐゴシック" pitchFamily="-111" charset="-128"/>
              </a:rPr>
              <a:t>&gt; </a:t>
            </a:r>
            <a:r>
              <a:rPr lang="en-US" b="1" dirty="0">
                <a:solidFill>
                  <a:srgbClr val="C00000"/>
                </a:solidFill>
                <a:ea typeface="ＭＳ Ｐゴシック" pitchFamily="-111" charset="-128"/>
                <a:cs typeface="ＭＳ Ｐゴシック" pitchFamily="-111" charset="-128"/>
              </a:rPr>
              <a:t>[ </a:t>
            </a:r>
            <a:r>
              <a:rPr lang="en-US" b="1" dirty="0" err="1">
                <a:solidFill>
                  <a:srgbClr val="C00000"/>
                </a:solidFill>
                <a:ea typeface="ＭＳ Ｐゴシック" pitchFamily="-111" charset="-128"/>
                <a:cs typeface="ＭＳ Ｐゴシック" pitchFamily="-111" charset="-128"/>
              </a:rPr>
              <a:t>x≠</a:t>
            </a:r>
            <a:r>
              <a:rPr lang="en-US" b="1" dirty="0" err="1" smtClean="0">
                <a:solidFill>
                  <a:srgbClr val="C00000"/>
                </a:solidFill>
                <a:ea typeface="ＭＳ Ｐゴシック" pitchFamily="-111" charset="-128"/>
                <a:cs typeface="ＭＳ Ｐゴシック" pitchFamily="-111" charset="-128"/>
              </a:rPr>
              <a:t>y</a:t>
            </a:r>
            <a:r>
              <a:rPr lang="en-US" b="1" dirty="0" smtClean="0">
                <a:solidFill>
                  <a:srgbClr val="C00000"/>
                </a:solidFill>
                <a:ea typeface="ＭＳ Ｐゴシック" pitchFamily="-111" charset="-128"/>
                <a:cs typeface="ＭＳ Ｐゴシック" pitchFamily="-111" charset="-128"/>
              </a:rPr>
              <a:t> &amp; f(x)=f(y) ] </a:t>
            </a:r>
            <a:r>
              <a:rPr lang="en-US" b="1" dirty="0" smtClean="0">
                <a:solidFill>
                  <a:srgbClr val="C00000"/>
                </a:solidFill>
                <a:ea typeface="ＭＳ Ｐゴシック" pitchFamily="-111" charset="-128"/>
                <a:cs typeface="ＭＳ Ｐゴシック" pitchFamily="-111" charset="-128"/>
              </a:rPr>
              <a:t>		By Definition</a:t>
            </a:r>
            <a:r>
              <a:rPr lang="en-US" b="1" dirty="0" smtClean="0">
                <a:solidFill>
                  <a:srgbClr val="C00000"/>
                </a:solidFill>
              </a:rPr>
              <a:t/>
            </a:r>
            <a:br>
              <a:rPr lang="en-US" b="1" dirty="0" smtClean="0">
                <a:solidFill>
                  <a:srgbClr val="C00000"/>
                </a:solidFill>
              </a:rPr>
            </a:br>
            <a:r>
              <a:rPr lang="en-US" b="1" dirty="0" smtClean="0">
                <a:solidFill>
                  <a:srgbClr val="C00000"/>
                </a:solidFill>
              </a:rPr>
              <a:t>		</a:t>
            </a:r>
            <a:r>
              <a:rPr lang="en-US" b="1" dirty="0" smtClean="0">
                <a:solidFill>
                  <a:srgbClr val="C00000"/>
                </a:solidFill>
              </a:rPr>
              <a:t>⇔   </a:t>
            </a:r>
            <a:r>
              <a:rPr lang="en-US" b="1" dirty="0" smtClean="0">
                <a:solidFill>
                  <a:srgbClr val="C00000"/>
                </a:solidFill>
              </a:rPr>
              <a:t>	</a:t>
            </a:r>
            <a:r>
              <a:rPr lang="en-US" b="1" dirty="0" smtClean="0">
                <a:solidFill>
                  <a:srgbClr val="C00000"/>
                </a:solidFill>
                <a:ea typeface="ＭＳ Ｐゴシック" pitchFamily="-111" charset="-128"/>
                <a:cs typeface="ＭＳ Ｐゴシック" pitchFamily="-111" charset="-128"/>
              </a:rPr>
              <a:t>∃</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 &amp; </a:t>
            </a:r>
            <a:r>
              <a:rPr lang="en-US" b="1" dirty="0" smtClean="0">
                <a:solidFill>
                  <a:srgbClr val="C00000"/>
                </a:solidFill>
                <a:ea typeface="ＭＳ Ｐゴシック" pitchFamily="-111" charset="-128"/>
                <a:cs typeface="ＭＳ Ｐゴシック" pitchFamily="-111" charset="-128"/>
              </a:rPr>
              <a:t>g(x)=g(y</a:t>
            </a:r>
            <a:r>
              <a:rPr lang="en-US" b="1" dirty="0">
                <a:solidFill>
                  <a:srgbClr val="C00000"/>
                </a:solidFill>
                <a:ea typeface="ＭＳ Ｐゴシック" pitchFamily="-111" charset="-128"/>
                <a:cs typeface="ＭＳ Ｐゴシック" pitchFamily="-111" charset="-128"/>
              </a:rPr>
              <a:t>) ] </a:t>
            </a:r>
            <a:r>
              <a:rPr lang="en-US" b="1" dirty="0" smtClean="0">
                <a:solidFill>
                  <a:srgbClr val="C00000"/>
                </a:solidFill>
                <a:ea typeface="ＭＳ Ｐゴシック" pitchFamily="-111" charset="-128"/>
                <a:cs typeface="ＭＳ Ｐゴシック" pitchFamily="-111" charset="-128"/>
              </a:rPr>
              <a:t>		</a:t>
            </a:r>
            <a:r>
              <a:rPr lang="en-US" b="1" dirty="0">
                <a:solidFill>
                  <a:srgbClr val="C00000"/>
                </a:solidFill>
              </a:rPr>
              <a:t>∀x </a:t>
            </a:r>
            <a:r>
              <a:rPr lang="en-US" b="1" dirty="0" smtClean="0">
                <a:solidFill>
                  <a:srgbClr val="C00000"/>
                </a:solidFill>
              </a:rPr>
              <a:t>g(x</a:t>
            </a:r>
            <a:r>
              <a:rPr lang="en-US" b="1" dirty="0">
                <a:solidFill>
                  <a:srgbClr val="C00000"/>
                </a:solidFill>
              </a:rPr>
              <a:t>) = </a:t>
            </a:r>
            <a:r>
              <a:rPr lang="en-US" b="1" dirty="0" smtClean="0">
                <a:solidFill>
                  <a:srgbClr val="C00000"/>
                </a:solidFill>
              </a:rPr>
              <a:t>f(x)</a:t>
            </a:r>
            <a:r>
              <a:rPr lang="en-US" b="1" dirty="0" smtClean="0">
                <a:solidFill>
                  <a:srgbClr val="C00000"/>
                </a:solidFill>
                <a:ea typeface="ＭＳ Ｐゴシック" pitchFamily="-111" charset="-128"/>
                <a:cs typeface="ＭＳ Ｐゴシック" pitchFamily="-111" charset="-128"/>
              </a:rPr>
              <a:t/>
            </a:r>
            <a:br>
              <a:rPr lang="en-US" b="1" dirty="0" smtClean="0">
                <a:solidFill>
                  <a:srgbClr val="C00000"/>
                </a:solidFill>
                <a:ea typeface="ＭＳ Ｐゴシック" pitchFamily="-111" charset="-128"/>
                <a:cs typeface="ＭＳ Ｐゴシック" pitchFamily="-111" charset="-128"/>
              </a:rPr>
            </a:br>
            <a:r>
              <a:rPr lang="en-US" b="1" dirty="0" smtClean="0">
                <a:solidFill>
                  <a:srgbClr val="C00000"/>
                </a:solidFill>
              </a:rPr>
              <a:t>⇔ g ∈Stutter</a:t>
            </a:r>
            <a:r>
              <a:rPr lang="en-US" b="1" dirty="0">
                <a:solidFill>
                  <a:srgbClr val="C00000"/>
                </a:solidFill>
              </a:rPr>
              <a:t/>
            </a:r>
            <a:br>
              <a:rPr lang="en-US" b="1" dirty="0">
                <a:solidFill>
                  <a:srgbClr val="C00000"/>
                </a:solidFill>
              </a:rPr>
            </a:br>
            <a:r>
              <a:rPr lang="en-US" b="1" dirty="0">
                <a:solidFill>
                  <a:srgbClr val="C00000"/>
                </a:solidFill>
              </a:rPr>
              <a:t>Thus, Rice’s Theorem states that Identity is undecidable</a:t>
            </a:r>
            <a:endParaRPr lang="en-US" b="1" dirty="0">
              <a:solidFill>
                <a:srgbClr val="C00000"/>
              </a:solidFill>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6430203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Yet More Reductions </a:t>
            </a:r>
            <a:r>
              <a:rPr lang="en-US" dirty="0" smtClean="0"/>
              <a:t>and Rice Example</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solidFill>
                  <a:srgbClr val="C00000"/>
                </a:solidFill>
                <a:ea typeface="ＭＳ Ｐゴシック" pitchFamily="-111" charset="-128"/>
                <a:cs typeface="ＭＳ Ｐゴシック" pitchFamily="-111" charset="-128"/>
              </a:rPr>
              <a:t>Constant </a:t>
            </a:r>
            <a:r>
              <a:rPr lang="en-US" b="1" dirty="0" smtClean="0">
                <a:solidFill>
                  <a:srgbClr val="C00000"/>
                </a:solidFill>
              </a:rPr>
              <a:t>≤ Total			</a:t>
            </a:r>
            <a:br>
              <a:rPr lang="en-US" b="1" dirty="0" smtClean="0">
                <a:solidFill>
                  <a:srgbClr val="C00000"/>
                </a:solidFill>
              </a:rPr>
            </a:br>
            <a:r>
              <a:rPr lang="en-US" b="1" dirty="0" smtClean="0">
                <a:solidFill>
                  <a:srgbClr val="C00000"/>
                </a:solidFill>
              </a:rPr>
              <a:t>Let </a:t>
            </a:r>
            <a:r>
              <a:rPr lang="en-US" b="1" dirty="0" smtClean="0">
                <a:solidFill>
                  <a:srgbClr val="C00000"/>
                </a:solidFill>
              </a:rPr>
              <a:t>f be an arbitrary index</a:t>
            </a:r>
            <a:br>
              <a:rPr lang="en-US" b="1" dirty="0" smtClean="0">
                <a:solidFill>
                  <a:srgbClr val="C00000"/>
                </a:solidFill>
              </a:rPr>
            </a:br>
            <a:r>
              <a:rPr lang="en-US" b="1" dirty="0" smtClean="0">
                <a:solidFill>
                  <a:srgbClr val="C00000"/>
                </a:solidFill>
              </a:rPr>
              <a:t>Define </a:t>
            </a:r>
            <a:r>
              <a:rPr lang="en-US" b="1" dirty="0" smtClean="0">
                <a:solidFill>
                  <a:srgbClr val="C00000"/>
                </a:solidFill>
              </a:rPr>
              <a:t>g</a:t>
            </a:r>
            <a:r>
              <a:rPr lang="en-US" b="1" baseline="-25000" dirty="0" smtClean="0">
                <a:solidFill>
                  <a:srgbClr val="C00000"/>
                </a:solidFill>
              </a:rPr>
              <a:t>f</a:t>
            </a:r>
            <a:r>
              <a:rPr lang="en-US" b="1" dirty="0" smtClean="0">
                <a:solidFill>
                  <a:srgbClr val="C00000"/>
                </a:solidFill>
              </a:rPr>
              <a:t>(0) </a:t>
            </a:r>
            <a:r>
              <a:rPr lang="en-US" b="1" dirty="0" smtClean="0">
                <a:solidFill>
                  <a:srgbClr val="C00000"/>
                </a:solidFill>
              </a:rPr>
              <a:t>= </a:t>
            </a:r>
            <a:r>
              <a:rPr lang="en-US" b="1" dirty="0" smtClean="0">
                <a:solidFill>
                  <a:srgbClr val="C00000"/>
                </a:solidFill>
              </a:rPr>
              <a:t>f(0)</a:t>
            </a:r>
            <a:r>
              <a:rPr lang="en-US" b="1" dirty="0">
                <a:solidFill>
                  <a:srgbClr val="C00000"/>
                </a:solidFill>
              </a:rPr>
              <a:t/>
            </a:r>
            <a:br>
              <a:rPr lang="en-US" b="1" dirty="0">
                <a:solidFill>
                  <a:srgbClr val="C00000"/>
                </a:solidFill>
              </a:rPr>
            </a:br>
            <a:r>
              <a:rPr lang="en-US" b="1" dirty="0">
                <a:solidFill>
                  <a:srgbClr val="C00000"/>
                </a:solidFill>
              </a:rPr>
              <a:t> </a:t>
            </a:r>
            <a:r>
              <a:rPr lang="en-US" b="1" dirty="0" smtClean="0">
                <a:solidFill>
                  <a:srgbClr val="C00000"/>
                </a:solidFill>
              </a:rPr>
              <a:t>	   g</a:t>
            </a:r>
            <a:r>
              <a:rPr lang="en-US" b="1" baseline="-25000" dirty="0" smtClean="0">
                <a:solidFill>
                  <a:srgbClr val="C00000"/>
                </a:solidFill>
              </a:rPr>
              <a:t>f</a:t>
            </a:r>
            <a:r>
              <a:rPr lang="en-US" b="1" dirty="0" smtClean="0">
                <a:solidFill>
                  <a:srgbClr val="C00000"/>
                </a:solidFill>
              </a:rPr>
              <a:t>(y+1) </a:t>
            </a:r>
            <a:r>
              <a:rPr lang="en-US" b="1" dirty="0">
                <a:solidFill>
                  <a:srgbClr val="C00000"/>
                </a:solidFill>
              </a:rPr>
              <a:t>= </a:t>
            </a:r>
            <a:r>
              <a:rPr lang="en-US" b="1" dirty="0" err="1">
                <a:solidFill>
                  <a:srgbClr val="C00000"/>
                </a:solidFill>
              </a:rPr>
              <a:t>μy</a:t>
            </a:r>
            <a:r>
              <a:rPr lang="en-US" b="1" dirty="0">
                <a:solidFill>
                  <a:srgbClr val="C00000"/>
                </a:solidFill>
              </a:rPr>
              <a:t> </a:t>
            </a:r>
            <a:r>
              <a:rPr lang="en-US" b="1" dirty="0" smtClean="0">
                <a:solidFill>
                  <a:srgbClr val="C00000"/>
                </a:solidFill>
              </a:rPr>
              <a:t>[ </a:t>
            </a:r>
            <a:r>
              <a:rPr lang="en-US" b="1" dirty="0" smtClean="0">
                <a:solidFill>
                  <a:srgbClr val="C00000"/>
                </a:solidFill>
              </a:rPr>
              <a:t>f(y+1) </a:t>
            </a:r>
            <a:r>
              <a:rPr lang="en-US" b="1" dirty="0" smtClean="0">
                <a:solidFill>
                  <a:srgbClr val="C00000"/>
                </a:solidFill>
              </a:rPr>
              <a:t>= </a:t>
            </a:r>
            <a:r>
              <a:rPr lang="en-US" b="1" dirty="0" smtClean="0">
                <a:solidFill>
                  <a:srgbClr val="C00000"/>
                </a:solidFill>
              </a:rPr>
              <a:t>f(y) </a:t>
            </a:r>
            <a:r>
              <a:rPr lang="en-US" b="1" dirty="0" smtClean="0">
                <a:solidFill>
                  <a:srgbClr val="C00000"/>
                </a:solidFill>
              </a:rPr>
              <a:t>]</a:t>
            </a:r>
            <a:br>
              <a:rPr lang="en-US" b="1" dirty="0" smtClean="0">
                <a:solidFill>
                  <a:srgbClr val="C00000"/>
                </a:solidFill>
              </a:rPr>
            </a:br>
            <a:r>
              <a:rPr lang="en-US" b="1" dirty="0" smtClean="0">
                <a:solidFill>
                  <a:srgbClr val="C00000"/>
                </a:solidFill>
              </a:rPr>
              <a:t>f ∈ </a:t>
            </a:r>
            <a:r>
              <a:rPr lang="en-US" b="1" dirty="0" smtClean="0">
                <a:solidFill>
                  <a:srgbClr val="C00000"/>
                </a:solidFill>
              </a:rPr>
              <a:t>Constant ⇔ </a:t>
            </a:r>
            <a:r>
              <a:rPr lang="en-US" b="1" dirty="0" smtClean="0">
                <a:solidFill>
                  <a:srgbClr val="C00000"/>
                </a:solidFill>
              </a:rPr>
              <a:t>g</a:t>
            </a:r>
            <a:r>
              <a:rPr lang="en-US" b="1" baseline="-25000" dirty="0" smtClean="0">
                <a:solidFill>
                  <a:srgbClr val="C00000"/>
                </a:solidFill>
              </a:rPr>
              <a:t>f</a:t>
            </a:r>
            <a:r>
              <a:rPr lang="en-US" b="1" dirty="0" smtClean="0">
                <a:solidFill>
                  <a:srgbClr val="C00000"/>
                </a:solidFill>
              </a:rPr>
              <a:t> ∈ Total</a:t>
            </a:r>
          </a:p>
          <a:p>
            <a:r>
              <a:rPr lang="en-US" b="1" dirty="0" smtClean="0">
                <a:solidFill>
                  <a:srgbClr val="C00000"/>
                </a:solidFill>
                <a:ea typeface="ＭＳ Ｐゴシック" pitchFamily="-111" charset="-128"/>
                <a:cs typeface="ＭＳ Ｐゴシック" pitchFamily="-111" charset="-128"/>
              </a:rPr>
              <a:t>Total </a:t>
            </a:r>
            <a:r>
              <a:rPr lang="en-US" b="1" dirty="0" smtClean="0">
                <a:solidFill>
                  <a:srgbClr val="C00000"/>
                </a:solidFill>
              </a:rPr>
              <a:t>≤ Identity</a:t>
            </a:r>
            <a:r>
              <a:rPr lang="en-US" b="1" dirty="0">
                <a:solidFill>
                  <a:srgbClr val="C00000"/>
                </a:solidFill>
              </a:rPr>
              <a:t/>
            </a:r>
            <a:br>
              <a:rPr lang="en-US" b="1" dirty="0">
                <a:solidFill>
                  <a:srgbClr val="C00000"/>
                </a:solidFill>
              </a:rPr>
            </a:br>
            <a:r>
              <a:rPr lang="en-US" b="1" dirty="0">
                <a:solidFill>
                  <a:srgbClr val="C00000"/>
                </a:solidFill>
              </a:rPr>
              <a:t>Let </a:t>
            </a:r>
            <a:r>
              <a:rPr lang="en-US" b="1" dirty="0" smtClean="0">
                <a:solidFill>
                  <a:srgbClr val="C00000"/>
                </a:solidFill>
              </a:rPr>
              <a:t>f </a:t>
            </a:r>
            <a:r>
              <a:rPr lang="en-US" b="1" dirty="0">
                <a:solidFill>
                  <a:srgbClr val="C00000"/>
                </a:solidFill>
              </a:rPr>
              <a:t>be an arbitrary </a:t>
            </a:r>
            <a:r>
              <a:rPr lang="en-US" b="1" dirty="0" smtClean="0">
                <a:solidFill>
                  <a:srgbClr val="C00000"/>
                </a:solidFill>
              </a:rPr>
              <a:t>index</a:t>
            </a:r>
            <a:br>
              <a:rPr lang="en-US" b="1" dirty="0" smtClean="0">
                <a:solidFill>
                  <a:srgbClr val="C00000"/>
                </a:solidFill>
              </a:rPr>
            </a:br>
            <a:r>
              <a:rPr lang="en-US" b="1" dirty="0" smtClean="0">
                <a:solidFill>
                  <a:srgbClr val="C00000"/>
                </a:solidFill>
              </a:rPr>
              <a:t>Define g</a:t>
            </a:r>
            <a:r>
              <a:rPr lang="en-US" b="1" baseline="-25000" dirty="0" smtClean="0">
                <a:solidFill>
                  <a:srgbClr val="C00000"/>
                </a:solidFill>
              </a:rPr>
              <a:t>f</a:t>
            </a:r>
            <a:r>
              <a:rPr lang="en-US" b="1" dirty="0" smtClean="0">
                <a:solidFill>
                  <a:srgbClr val="C00000"/>
                </a:solidFill>
              </a:rPr>
              <a:t>(x) </a:t>
            </a:r>
            <a:r>
              <a:rPr lang="en-US" b="1" dirty="0">
                <a:solidFill>
                  <a:srgbClr val="C00000"/>
                </a:solidFill>
              </a:rPr>
              <a:t>= </a:t>
            </a:r>
            <a:r>
              <a:rPr lang="en-US" b="1" dirty="0" smtClean="0">
                <a:solidFill>
                  <a:srgbClr val="C00000"/>
                </a:solidFill>
              </a:rPr>
              <a:t>f(x)-f(x</a:t>
            </a:r>
            <a:r>
              <a:rPr lang="en-US" b="1" dirty="0" smtClean="0">
                <a:solidFill>
                  <a:srgbClr val="C00000"/>
                </a:solidFill>
              </a:rPr>
              <a:t>)</a:t>
            </a:r>
            <a:r>
              <a:rPr lang="en-US" b="1" dirty="0" smtClean="0">
                <a:solidFill>
                  <a:srgbClr val="C00000"/>
                </a:solidFill>
              </a:rPr>
              <a:t/>
            </a:r>
            <a:br>
              <a:rPr lang="en-US" b="1" dirty="0" smtClean="0">
                <a:solidFill>
                  <a:srgbClr val="C00000"/>
                </a:solidFill>
              </a:rPr>
            </a:br>
            <a:r>
              <a:rPr lang="en-US" b="1" dirty="0" smtClean="0">
                <a:solidFill>
                  <a:srgbClr val="C00000"/>
                </a:solidFill>
              </a:rPr>
              <a:t>f </a:t>
            </a:r>
            <a:r>
              <a:rPr lang="en-US" b="1" dirty="0">
                <a:solidFill>
                  <a:srgbClr val="C00000"/>
                </a:solidFill>
              </a:rPr>
              <a:t>∈ </a:t>
            </a:r>
            <a:r>
              <a:rPr lang="en-US" b="1" dirty="0" smtClean="0">
                <a:solidFill>
                  <a:srgbClr val="C00000"/>
                </a:solidFill>
              </a:rPr>
              <a:t>Total ⇔ </a:t>
            </a:r>
            <a:r>
              <a:rPr lang="en-US" b="1" dirty="0" smtClean="0">
                <a:solidFill>
                  <a:srgbClr val="C00000"/>
                </a:solidFill>
              </a:rPr>
              <a:t>g</a:t>
            </a:r>
            <a:r>
              <a:rPr lang="en-US" b="1" baseline="-25000" dirty="0" smtClean="0">
                <a:solidFill>
                  <a:srgbClr val="C00000"/>
                </a:solidFill>
              </a:rPr>
              <a:t>f</a:t>
            </a:r>
            <a:r>
              <a:rPr lang="en-US" b="1" dirty="0" smtClean="0">
                <a:solidFill>
                  <a:srgbClr val="C00000"/>
                </a:solidFill>
              </a:rPr>
              <a:t> </a:t>
            </a:r>
            <a:r>
              <a:rPr lang="en-US" b="1" dirty="0">
                <a:solidFill>
                  <a:srgbClr val="C00000"/>
                </a:solidFill>
              </a:rPr>
              <a:t>∈ </a:t>
            </a:r>
            <a:r>
              <a:rPr lang="en-US" b="1" dirty="0" smtClean="0">
                <a:solidFill>
                  <a:srgbClr val="C00000"/>
                </a:solidFill>
              </a:rPr>
              <a:t>Constant</a:t>
            </a:r>
            <a:endParaRPr lang="en-US" b="1" dirty="0" smtClean="0">
              <a:solidFill>
                <a:srgbClr val="C00000"/>
              </a:solidFill>
            </a:endParaRPr>
          </a:p>
          <a:p>
            <a:r>
              <a:rPr lang="en-US" b="1" dirty="0" smtClean="0">
                <a:solidFill>
                  <a:srgbClr val="C00000"/>
                </a:solidFill>
              </a:rPr>
              <a:t>Rice: </a:t>
            </a:r>
            <a:r>
              <a:rPr lang="en-US" b="1" dirty="0" smtClean="0">
                <a:solidFill>
                  <a:srgbClr val="C00000"/>
                </a:solidFill>
              </a:rPr>
              <a:t>Constant is </a:t>
            </a:r>
            <a:r>
              <a:rPr lang="en-US" b="1" dirty="0" smtClean="0">
                <a:solidFill>
                  <a:srgbClr val="C00000"/>
                </a:solidFill>
              </a:rPr>
              <a:t>non-trivial </a:t>
            </a:r>
            <a:r>
              <a:rPr lang="en-US" b="1" dirty="0" err="1" smtClean="0">
                <a:solidFill>
                  <a:srgbClr val="C00000"/>
                </a:solidFill>
              </a:rPr>
              <a:t>Zero</a:t>
            </a:r>
            <a:r>
              <a:rPr lang="en-US" b="1" dirty="0" err="1" smtClean="0">
                <a:solidFill>
                  <a:srgbClr val="C00000"/>
                </a:solidFill>
              </a:rPr>
              <a:t>∈Constant</a:t>
            </a:r>
            <a:r>
              <a:rPr lang="en-US" b="1" dirty="0">
                <a:solidFill>
                  <a:srgbClr val="C00000"/>
                </a:solidFill>
              </a:rPr>
              <a:t>; I(x)=x </a:t>
            </a:r>
            <a:r>
              <a:rPr lang="en-US" b="1" dirty="0" smtClean="0">
                <a:solidFill>
                  <a:srgbClr val="C00000"/>
                </a:solidFill>
              </a:rPr>
              <a:t>∉ </a:t>
            </a:r>
            <a:r>
              <a:rPr lang="en-US" b="1" dirty="0" smtClean="0">
                <a:solidFill>
                  <a:srgbClr val="C00000"/>
                </a:solidFill>
              </a:rPr>
              <a:t>Constant</a:t>
            </a:r>
            <a:r>
              <a:rPr lang="en-US" b="1" dirty="0" smtClean="0">
                <a:solidFill>
                  <a:srgbClr val="C00000"/>
                </a:solidFill>
              </a:rPr>
              <a:t/>
            </a:r>
            <a:br>
              <a:rPr lang="en-US" b="1" dirty="0" smtClean="0">
                <a:solidFill>
                  <a:srgbClr val="C00000"/>
                </a:solidFill>
              </a:rPr>
            </a:br>
            <a:r>
              <a:rPr lang="en-US" b="1" dirty="0" smtClean="0">
                <a:solidFill>
                  <a:srgbClr val="C00000"/>
                </a:solidFill>
              </a:rPr>
              <a:t>Let </a:t>
            </a:r>
            <a:r>
              <a:rPr lang="en-US" b="1" dirty="0" err="1" smtClean="0">
                <a:solidFill>
                  <a:srgbClr val="C00000"/>
                </a:solidFill>
              </a:rPr>
              <a:t>f,g</a:t>
            </a:r>
            <a:r>
              <a:rPr lang="en-US" b="1" dirty="0" smtClean="0">
                <a:solidFill>
                  <a:srgbClr val="C00000"/>
                </a:solidFill>
              </a:rPr>
              <a:t> be arbitrary indices such that ∀x f(x) = g(x)</a:t>
            </a:r>
            <a:br>
              <a:rPr lang="en-US" b="1" dirty="0" smtClean="0">
                <a:solidFill>
                  <a:srgbClr val="C00000"/>
                </a:solidFill>
              </a:rPr>
            </a:br>
            <a:r>
              <a:rPr lang="en-US" b="1" dirty="0" smtClean="0">
                <a:solidFill>
                  <a:srgbClr val="C00000"/>
                </a:solidFill>
              </a:rPr>
              <a:t>f </a:t>
            </a:r>
            <a:r>
              <a:rPr lang="en-US" b="1" dirty="0" smtClean="0">
                <a:solidFill>
                  <a:srgbClr val="C00000"/>
                </a:solidFill>
              </a:rPr>
              <a:t>∈Constant  ⇔ </a:t>
            </a:r>
            <a:r>
              <a:rPr lang="en-US" b="1" dirty="0" smtClean="0">
                <a:solidFill>
                  <a:srgbClr val="C00000"/>
                </a:solidFill>
              </a:rPr>
              <a:t>	</a:t>
            </a: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a:t>
            </a:r>
            <a:r>
              <a:rPr lang="en-US" b="1" dirty="0" err="1" smtClean="0">
                <a:solidFill>
                  <a:srgbClr val="C00000"/>
                </a:solidFill>
                <a:ea typeface="ＭＳ Ｐゴシック" pitchFamily="-111" charset="-128"/>
                <a:cs typeface="ＭＳ Ｐゴシック" pitchFamily="-111" charset="-128"/>
              </a:rPr>
              <a:t>C</a:t>
            </a:r>
            <a:r>
              <a:rPr lang="en-US" b="1" dirty="0" err="1" smtClean="0">
                <a:solidFill>
                  <a:srgbClr val="C00000"/>
                </a:solidFill>
              </a:rPr>
              <a:t>∀</a:t>
            </a:r>
            <a:r>
              <a:rPr lang="en-US" b="1" dirty="0" err="1" smtClean="0">
                <a:solidFill>
                  <a:srgbClr val="C00000"/>
                </a:solidFill>
              </a:rPr>
              <a:t>x</a:t>
            </a:r>
            <a:r>
              <a:rPr lang="en-US" b="1" dirty="0" smtClean="0">
                <a:solidFill>
                  <a:srgbClr val="C00000"/>
                </a:solidFill>
              </a:rPr>
              <a:t> f(x</a:t>
            </a:r>
            <a:r>
              <a:rPr lang="en-US" b="1" dirty="0" smtClean="0">
                <a:solidFill>
                  <a:srgbClr val="C00000"/>
                </a:solidFill>
              </a:rPr>
              <a:t>)=C		By Definition</a:t>
            </a:r>
            <a:r>
              <a:rPr lang="en-US" b="1" dirty="0" smtClean="0">
                <a:solidFill>
                  <a:srgbClr val="C00000"/>
                </a:solidFill>
              </a:rPr>
              <a:t/>
            </a:r>
            <a:br>
              <a:rPr lang="en-US" b="1" dirty="0" smtClean="0">
                <a:solidFill>
                  <a:srgbClr val="C00000"/>
                </a:solidFill>
              </a:rPr>
            </a:br>
            <a:r>
              <a:rPr lang="en-US" b="1" dirty="0" smtClean="0">
                <a:solidFill>
                  <a:srgbClr val="C00000"/>
                </a:solidFill>
              </a:rPr>
              <a:t>		</a:t>
            </a:r>
            <a:r>
              <a:rPr lang="en-US" b="1" dirty="0">
                <a:solidFill>
                  <a:srgbClr val="C00000"/>
                </a:solidFill>
              </a:rPr>
              <a:t> </a:t>
            </a:r>
            <a:r>
              <a:rPr lang="en-US" b="1" dirty="0" smtClean="0">
                <a:solidFill>
                  <a:srgbClr val="C00000"/>
                </a:solidFill>
              </a:rPr>
              <a:t> </a:t>
            </a:r>
            <a:r>
              <a:rPr lang="en-US" b="1" dirty="0" smtClean="0">
                <a:solidFill>
                  <a:srgbClr val="C00000"/>
                </a:solidFill>
              </a:rPr>
              <a:t>⇔ </a:t>
            </a:r>
            <a:r>
              <a:rPr lang="en-US" b="1" dirty="0" smtClean="0">
                <a:solidFill>
                  <a:srgbClr val="C00000"/>
                </a:solidFill>
              </a:rPr>
              <a:t>	</a:t>
            </a:r>
            <a:r>
              <a:rPr lang="en-US" b="1" dirty="0">
                <a:solidFill>
                  <a:srgbClr val="C00000"/>
                </a:solidFill>
                <a:ea typeface="ＭＳ Ｐゴシック" pitchFamily="-111" charset="-128"/>
                <a:cs typeface="ＭＳ Ｐゴシック" pitchFamily="-111" charset="-128"/>
              </a:rPr>
              <a:t> ∃</a:t>
            </a:r>
            <a:r>
              <a:rPr lang="en-US" b="1" dirty="0" err="1">
                <a:solidFill>
                  <a:srgbClr val="C00000"/>
                </a:solidFill>
                <a:ea typeface="ＭＳ Ｐゴシック" pitchFamily="-111" charset="-128"/>
                <a:cs typeface="ＭＳ Ｐゴシック" pitchFamily="-111" charset="-128"/>
              </a:rPr>
              <a:t>C</a:t>
            </a:r>
            <a:r>
              <a:rPr lang="en-US" b="1" dirty="0" err="1">
                <a:solidFill>
                  <a:srgbClr val="C00000"/>
                </a:solidFill>
              </a:rPr>
              <a:t>∀x</a:t>
            </a:r>
            <a:r>
              <a:rPr lang="en-US" b="1" dirty="0">
                <a:solidFill>
                  <a:srgbClr val="C00000"/>
                </a:solidFill>
              </a:rPr>
              <a:t> </a:t>
            </a:r>
            <a:r>
              <a:rPr lang="en-US" b="1" dirty="0" smtClean="0">
                <a:solidFill>
                  <a:srgbClr val="C00000"/>
                </a:solidFill>
              </a:rPr>
              <a:t>g(x</a:t>
            </a:r>
            <a:r>
              <a:rPr lang="en-US" b="1" dirty="0">
                <a:solidFill>
                  <a:srgbClr val="C00000"/>
                </a:solidFill>
              </a:rPr>
              <a:t>)=C 	∀x </a:t>
            </a:r>
            <a:r>
              <a:rPr lang="en-US" b="1" dirty="0" smtClean="0">
                <a:solidFill>
                  <a:srgbClr val="C00000"/>
                </a:solidFill>
              </a:rPr>
              <a:t>g(x</a:t>
            </a:r>
            <a:r>
              <a:rPr lang="en-US" b="1" dirty="0">
                <a:solidFill>
                  <a:srgbClr val="C00000"/>
                </a:solidFill>
              </a:rPr>
              <a:t>) = </a:t>
            </a:r>
            <a:r>
              <a:rPr lang="en-US" b="1" dirty="0" smtClean="0">
                <a:solidFill>
                  <a:srgbClr val="C00000"/>
                </a:solidFill>
              </a:rPr>
              <a:t>f(x)</a:t>
            </a:r>
            <a:r>
              <a:rPr lang="en-US" b="1" dirty="0" smtClean="0">
                <a:solidFill>
                  <a:srgbClr val="C00000"/>
                </a:solidFill>
              </a:rPr>
              <a:t/>
            </a:r>
            <a:br>
              <a:rPr lang="en-US" b="1" dirty="0" smtClean="0">
                <a:solidFill>
                  <a:srgbClr val="C00000"/>
                </a:solidFill>
              </a:rPr>
            </a:br>
            <a:r>
              <a:rPr lang="en-US" b="1" dirty="0">
                <a:solidFill>
                  <a:srgbClr val="C00000"/>
                </a:solidFill>
              </a:rPr>
              <a:t> ⇔ </a:t>
            </a:r>
            <a:r>
              <a:rPr lang="en-US" b="1" dirty="0" smtClean="0">
                <a:solidFill>
                  <a:srgbClr val="C00000"/>
                </a:solidFill>
              </a:rPr>
              <a:t>g </a:t>
            </a:r>
            <a:r>
              <a:rPr lang="en-US" b="1" dirty="0" smtClean="0">
                <a:solidFill>
                  <a:srgbClr val="C00000"/>
                </a:solidFill>
              </a:rPr>
              <a:t>∈Constant</a:t>
            </a:r>
            <a:r>
              <a:rPr lang="en-US" b="1" dirty="0" smtClean="0">
                <a:solidFill>
                  <a:srgbClr val="C00000"/>
                </a:solidFill>
              </a:rPr>
              <a:t/>
            </a:r>
            <a:br>
              <a:rPr lang="en-US" b="1" dirty="0" smtClean="0">
                <a:solidFill>
                  <a:srgbClr val="C00000"/>
                </a:solidFill>
              </a:rPr>
            </a:br>
            <a:r>
              <a:rPr lang="en-US" b="1" dirty="0" smtClean="0">
                <a:solidFill>
                  <a:srgbClr val="C00000"/>
                </a:solidFill>
              </a:rPr>
              <a:t>Thus, Rice’s Theorem states that Identity is </a:t>
            </a:r>
            <a:r>
              <a:rPr lang="en-US" b="1" dirty="0" smtClean="0">
                <a:solidFill>
                  <a:srgbClr val="C00000"/>
                </a:solidFill>
              </a:rPr>
              <a:t>undecidable</a:t>
            </a:r>
            <a:endParaRPr lang="en-US" b="1" dirty="0">
              <a:solidFill>
                <a:srgbClr val="C00000"/>
              </a:solidFill>
            </a:endParaRPr>
          </a:p>
        </p:txBody>
      </p:sp>
    </p:spTree>
    <p:extLst>
      <p:ext uri="{BB962C8B-B14F-4D97-AF65-F5344CB8AC3E}">
        <p14:creationId xmlns:p14="http://schemas.microsoft.com/office/powerpoint/2010/main" val="5564070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 Reductions </a:t>
            </a:r>
            <a:r>
              <a:rPr lang="en-US" dirty="0"/>
              <a:t>and Rice Example</a:t>
            </a:r>
            <a:endParaRPr lang="en-US" dirty="0"/>
          </a:p>
        </p:txBody>
      </p:sp>
      <p:sp>
        <p:nvSpPr>
          <p:cNvPr id="3" name="Content Placeholder 2"/>
          <p:cNvSpPr>
            <a:spLocks noGrp="1"/>
          </p:cNvSpPr>
          <p:nvPr>
            <p:ph idx="1"/>
          </p:nvPr>
        </p:nvSpPr>
        <p:spPr/>
        <p:txBody>
          <a:bodyPr>
            <a:normAutofit fontScale="85000" lnSpcReduction="20000"/>
          </a:bodyPr>
          <a:lstStyle/>
          <a:p>
            <a:r>
              <a:rPr lang="en-US" b="1" dirty="0" err="1" smtClean="0">
                <a:solidFill>
                  <a:srgbClr val="C00000"/>
                </a:solidFill>
                <a:ea typeface="ＭＳ Ｐゴシック" pitchFamily="-111" charset="-128"/>
                <a:cs typeface="ＭＳ Ｐゴシック" pitchFamily="-111" charset="-128"/>
              </a:rPr>
              <a:t>RangeAll</a:t>
            </a:r>
            <a:r>
              <a:rPr lang="en-US" b="1" dirty="0" smtClean="0">
                <a:solidFill>
                  <a:srgbClr val="C00000"/>
                </a:solidFill>
                <a:ea typeface="ＭＳ Ｐゴシック" pitchFamily="-111" charset="-128"/>
                <a:cs typeface="ＭＳ Ｐゴシック" pitchFamily="-111" charset="-128"/>
              </a:rPr>
              <a:t> </a:t>
            </a:r>
            <a:r>
              <a:rPr lang="en-US" b="1" dirty="0" smtClean="0">
                <a:solidFill>
                  <a:srgbClr val="C00000"/>
                </a:solidFill>
              </a:rPr>
              <a:t>≤ </a:t>
            </a:r>
            <a:r>
              <a:rPr lang="en-US" b="1" dirty="0">
                <a:solidFill>
                  <a:srgbClr val="C00000"/>
                </a:solidFill>
              </a:rPr>
              <a:t>Total </a:t>
            </a:r>
            <a:r>
              <a:rPr lang="en-US" b="1" dirty="0" smtClean="0">
                <a:solidFill>
                  <a:srgbClr val="C00000"/>
                </a:solidFill>
              </a:rPr>
              <a:t>			</a:t>
            </a:r>
            <a:br>
              <a:rPr lang="en-US" b="1" dirty="0" smtClean="0">
                <a:solidFill>
                  <a:srgbClr val="C00000"/>
                </a:solidFill>
              </a:rPr>
            </a:br>
            <a:r>
              <a:rPr lang="en-US" b="1" dirty="0" smtClean="0">
                <a:solidFill>
                  <a:srgbClr val="C00000"/>
                </a:solidFill>
              </a:rPr>
              <a:t>Let </a:t>
            </a:r>
            <a:r>
              <a:rPr lang="en-US" b="1" dirty="0" smtClean="0">
                <a:solidFill>
                  <a:srgbClr val="C00000"/>
                </a:solidFill>
              </a:rPr>
              <a:t>f be an arbitrary index</a:t>
            </a:r>
            <a:br>
              <a:rPr lang="en-US" b="1" dirty="0" smtClean="0">
                <a:solidFill>
                  <a:srgbClr val="C00000"/>
                </a:solidFill>
              </a:rPr>
            </a:br>
            <a:r>
              <a:rPr lang="en-US" b="1" dirty="0" smtClean="0">
                <a:solidFill>
                  <a:srgbClr val="C00000"/>
                </a:solidFill>
              </a:rPr>
              <a:t>Define </a:t>
            </a:r>
            <a:r>
              <a:rPr lang="en-US" b="1" dirty="0" smtClean="0">
                <a:solidFill>
                  <a:srgbClr val="C00000"/>
                </a:solidFill>
              </a:rPr>
              <a:t>g</a:t>
            </a:r>
            <a:r>
              <a:rPr lang="en-US" b="1" baseline="-25000" dirty="0" smtClean="0">
                <a:solidFill>
                  <a:srgbClr val="C00000"/>
                </a:solidFill>
              </a:rPr>
              <a:t>f</a:t>
            </a:r>
            <a:r>
              <a:rPr lang="en-US" b="1" dirty="0" smtClean="0">
                <a:solidFill>
                  <a:srgbClr val="C00000"/>
                </a:solidFill>
              </a:rPr>
              <a:t>(x) </a:t>
            </a:r>
            <a:r>
              <a:rPr lang="en-US" b="1" dirty="0" smtClean="0">
                <a:solidFill>
                  <a:srgbClr val="C00000"/>
                </a:solidFill>
              </a:rPr>
              <a:t>= </a:t>
            </a:r>
            <a:r>
              <a:rPr lang="en-US" b="1" dirty="0" smtClean="0">
                <a:solidFill>
                  <a:srgbClr val="C00000"/>
                </a:solidFill>
                <a:ea typeface="ＭＳ Ｐゴシック" pitchFamily="-111" charset="-128"/>
                <a:cs typeface="ＭＳ Ｐゴシック" pitchFamily="-111" charset="-128"/>
              </a:rPr>
              <a:t>∃</a:t>
            </a:r>
            <a:r>
              <a:rPr lang="en-US" b="1" dirty="0" smtClean="0">
                <a:solidFill>
                  <a:srgbClr val="C00000"/>
                </a:solidFill>
              </a:rPr>
              <a:t>y [ f(y) = x ]</a:t>
            </a:r>
            <a:r>
              <a:rPr lang="en-US" b="1" dirty="0">
                <a:solidFill>
                  <a:srgbClr val="C00000"/>
                </a:solidFill>
              </a:rPr>
              <a:t/>
            </a:r>
            <a:br>
              <a:rPr lang="en-US" b="1" dirty="0">
                <a:solidFill>
                  <a:srgbClr val="C00000"/>
                </a:solidFill>
              </a:rPr>
            </a:br>
            <a:r>
              <a:rPr lang="en-US" b="1" dirty="0" smtClean="0">
                <a:solidFill>
                  <a:srgbClr val="C00000"/>
                </a:solidFill>
              </a:rPr>
              <a:t>f </a:t>
            </a:r>
            <a:r>
              <a:rPr lang="en-US" b="1" dirty="0" smtClean="0">
                <a:solidFill>
                  <a:srgbClr val="C00000"/>
                </a:solidFill>
              </a:rPr>
              <a:t>∈ </a:t>
            </a:r>
            <a:r>
              <a:rPr lang="en-US" b="1" dirty="0" err="1">
                <a:solidFill>
                  <a:srgbClr val="C00000"/>
                </a:solidFill>
                <a:ea typeface="ＭＳ Ｐゴシック" pitchFamily="-111" charset="-128"/>
                <a:cs typeface="ＭＳ Ｐゴシック" pitchFamily="-111" charset="-128"/>
              </a:rPr>
              <a:t>RangeAll</a:t>
            </a: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rPr>
              <a:t>⇔ </a:t>
            </a:r>
            <a:r>
              <a:rPr lang="en-US" b="1" dirty="0" smtClean="0">
                <a:solidFill>
                  <a:srgbClr val="C00000"/>
                </a:solidFill>
              </a:rPr>
              <a:t>g</a:t>
            </a:r>
            <a:r>
              <a:rPr lang="en-US" b="1" baseline="-25000" dirty="0" smtClean="0">
                <a:solidFill>
                  <a:srgbClr val="C00000"/>
                </a:solidFill>
              </a:rPr>
              <a:t>f</a:t>
            </a:r>
            <a:r>
              <a:rPr lang="en-US" b="1" dirty="0" smtClean="0">
                <a:solidFill>
                  <a:srgbClr val="C00000"/>
                </a:solidFill>
              </a:rPr>
              <a:t> ∈ Total</a:t>
            </a:r>
          </a:p>
          <a:p>
            <a:r>
              <a:rPr lang="en-US" b="1" dirty="0" smtClean="0">
                <a:solidFill>
                  <a:srgbClr val="C00000"/>
                </a:solidFill>
                <a:ea typeface="ＭＳ Ｐゴシック" pitchFamily="-111" charset="-128"/>
                <a:cs typeface="ＭＳ Ｐゴシック" pitchFamily="-111" charset="-128"/>
              </a:rPr>
              <a:t>Total </a:t>
            </a:r>
            <a:r>
              <a:rPr lang="en-US" b="1" dirty="0" smtClean="0">
                <a:solidFill>
                  <a:srgbClr val="C00000"/>
                </a:solidFill>
              </a:rPr>
              <a:t>≤ </a:t>
            </a:r>
            <a:r>
              <a:rPr lang="en-US" b="1" dirty="0" err="1">
                <a:solidFill>
                  <a:srgbClr val="C00000"/>
                </a:solidFill>
                <a:ea typeface="ＭＳ Ｐゴシック" pitchFamily="-111" charset="-128"/>
                <a:cs typeface="ＭＳ Ｐゴシック" pitchFamily="-111" charset="-128"/>
              </a:rPr>
              <a:t>RangeAll</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
            </a:r>
            <a:br>
              <a:rPr lang="en-US" b="1" dirty="0">
                <a:solidFill>
                  <a:srgbClr val="C00000"/>
                </a:solidFill>
              </a:rPr>
            </a:br>
            <a:r>
              <a:rPr lang="en-US" b="1" dirty="0">
                <a:solidFill>
                  <a:srgbClr val="C00000"/>
                </a:solidFill>
              </a:rPr>
              <a:t>Let </a:t>
            </a:r>
            <a:r>
              <a:rPr lang="en-US" b="1" dirty="0" smtClean="0">
                <a:solidFill>
                  <a:srgbClr val="C00000"/>
                </a:solidFill>
              </a:rPr>
              <a:t>f </a:t>
            </a:r>
            <a:r>
              <a:rPr lang="en-US" b="1" dirty="0">
                <a:solidFill>
                  <a:srgbClr val="C00000"/>
                </a:solidFill>
              </a:rPr>
              <a:t>be an arbitrary </a:t>
            </a:r>
            <a:r>
              <a:rPr lang="en-US" b="1" dirty="0" smtClean="0">
                <a:solidFill>
                  <a:srgbClr val="C00000"/>
                </a:solidFill>
              </a:rPr>
              <a:t>index</a:t>
            </a:r>
            <a:br>
              <a:rPr lang="en-US" b="1" dirty="0" smtClean="0">
                <a:solidFill>
                  <a:srgbClr val="C00000"/>
                </a:solidFill>
              </a:rPr>
            </a:br>
            <a:r>
              <a:rPr lang="en-US" b="1" dirty="0" smtClean="0">
                <a:solidFill>
                  <a:srgbClr val="C00000"/>
                </a:solidFill>
              </a:rPr>
              <a:t>Define g</a:t>
            </a:r>
            <a:r>
              <a:rPr lang="en-US" b="1" baseline="-25000" dirty="0" smtClean="0">
                <a:solidFill>
                  <a:srgbClr val="C00000"/>
                </a:solidFill>
              </a:rPr>
              <a:t>f</a:t>
            </a:r>
            <a:r>
              <a:rPr lang="en-US" b="1" dirty="0" smtClean="0">
                <a:solidFill>
                  <a:srgbClr val="C00000"/>
                </a:solidFill>
              </a:rPr>
              <a:t>(x) </a:t>
            </a:r>
            <a:r>
              <a:rPr lang="en-US" b="1" dirty="0">
                <a:solidFill>
                  <a:srgbClr val="C00000"/>
                </a:solidFill>
              </a:rPr>
              <a:t>= </a:t>
            </a:r>
            <a:r>
              <a:rPr lang="en-US" b="1" dirty="0" smtClean="0">
                <a:solidFill>
                  <a:srgbClr val="C00000"/>
                </a:solidFill>
              </a:rPr>
              <a:t>f(x)-f(x</a:t>
            </a:r>
            <a:r>
              <a:rPr lang="en-US" b="1" dirty="0" smtClean="0">
                <a:solidFill>
                  <a:srgbClr val="C00000"/>
                </a:solidFill>
              </a:rPr>
              <a:t>) + x</a:t>
            </a:r>
            <a:r>
              <a:rPr lang="en-US" b="1" dirty="0" smtClean="0">
                <a:solidFill>
                  <a:srgbClr val="C00000"/>
                </a:solidFill>
              </a:rPr>
              <a:t/>
            </a:r>
            <a:br>
              <a:rPr lang="en-US" b="1" dirty="0" smtClean="0">
                <a:solidFill>
                  <a:srgbClr val="C00000"/>
                </a:solidFill>
              </a:rPr>
            </a:br>
            <a:r>
              <a:rPr lang="en-US" b="1" dirty="0" smtClean="0">
                <a:solidFill>
                  <a:srgbClr val="C00000"/>
                </a:solidFill>
              </a:rPr>
              <a:t>f </a:t>
            </a:r>
            <a:r>
              <a:rPr lang="en-US" b="1" dirty="0">
                <a:solidFill>
                  <a:srgbClr val="C00000"/>
                </a:solidFill>
              </a:rPr>
              <a:t>∈ </a:t>
            </a:r>
            <a:r>
              <a:rPr lang="en-US" b="1" dirty="0" smtClean="0">
                <a:solidFill>
                  <a:srgbClr val="C00000"/>
                </a:solidFill>
              </a:rPr>
              <a:t>Total ⇔ </a:t>
            </a:r>
            <a:r>
              <a:rPr lang="en-US" b="1" dirty="0" smtClean="0">
                <a:solidFill>
                  <a:srgbClr val="C00000"/>
                </a:solidFill>
              </a:rPr>
              <a:t>g</a:t>
            </a:r>
            <a:r>
              <a:rPr lang="en-US" b="1" baseline="-25000" dirty="0" smtClean="0">
                <a:solidFill>
                  <a:srgbClr val="C00000"/>
                </a:solidFill>
              </a:rPr>
              <a:t>f</a:t>
            </a:r>
            <a:r>
              <a:rPr lang="en-US" b="1" dirty="0" smtClean="0">
                <a:solidFill>
                  <a:srgbClr val="C00000"/>
                </a:solidFill>
              </a:rPr>
              <a:t> </a:t>
            </a:r>
            <a:r>
              <a:rPr lang="en-US" b="1" dirty="0">
                <a:solidFill>
                  <a:srgbClr val="C00000"/>
                </a:solidFill>
              </a:rPr>
              <a:t>∈ </a:t>
            </a:r>
            <a:r>
              <a:rPr lang="en-US" b="1" dirty="0" err="1" smtClean="0">
                <a:solidFill>
                  <a:srgbClr val="C00000"/>
                </a:solidFill>
              </a:rPr>
              <a:t>RangeAll</a:t>
            </a:r>
            <a:endParaRPr lang="en-US" b="1" dirty="0" smtClean="0">
              <a:solidFill>
                <a:srgbClr val="C00000"/>
              </a:solidFill>
            </a:endParaRPr>
          </a:p>
          <a:p>
            <a:r>
              <a:rPr lang="en-US" b="1" dirty="0" smtClean="0">
                <a:solidFill>
                  <a:srgbClr val="C00000"/>
                </a:solidFill>
              </a:rPr>
              <a:t>Rice: </a:t>
            </a:r>
            <a:r>
              <a:rPr lang="en-US" b="1" dirty="0" err="1" smtClean="0">
                <a:solidFill>
                  <a:srgbClr val="C00000"/>
                </a:solidFill>
              </a:rPr>
              <a:t>RangeAll</a:t>
            </a:r>
            <a:r>
              <a:rPr lang="en-US" b="1" dirty="0" smtClean="0">
                <a:solidFill>
                  <a:srgbClr val="C00000"/>
                </a:solidFill>
              </a:rPr>
              <a:t> is </a:t>
            </a:r>
            <a:r>
              <a:rPr lang="en-US" b="1" dirty="0" smtClean="0">
                <a:solidFill>
                  <a:srgbClr val="C00000"/>
                </a:solidFill>
              </a:rPr>
              <a:t>non-trivial </a:t>
            </a:r>
            <a:r>
              <a:rPr lang="en-US" b="1" dirty="0">
                <a:solidFill>
                  <a:srgbClr val="C00000"/>
                </a:solidFill>
              </a:rPr>
              <a:t>I(x)=</a:t>
            </a:r>
            <a:r>
              <a:rPr lang="en-US" b="1" dirty="0" smtClean="0">
                <a:solidFill>
                  <a:srgbClr val="C00000"/>
                </a:solidFill>
              </a:rPr>
              <a:t>x ∈ </a:t>
            </a:r>
            <a:r>
              <a:rPr lang="en-US" b="1" dirty="0" err="1">
                <a:solidFill>
                  <a:srgbClr val="C00000"/>
                </a:solidFill>
              </a:rPr>
              <a:t>RangeAll</a:t>
            </a:r>
            <a:r>
              <a:rPr lang="en-US" b="1" dirty="0" smtClean="0">
                <a:solidFill>
                  <a:srgbClr val="C00000"/>
                </a:solidFill>
              </a:rPr>
              <a:t>; Zero ∉ </a:t>
            </a:r>
            <a:r>
              <a:rPr lang="en-US" b="1" dirty="0" err="1">
                <a:solidFill>
                  <a:srgbClr val="C00000"/>
                </a:solidFill>
              </a:rPr>
              <a:t>RangeAll</a:t>
            </a:r>
            <a:r>
              <a:rPr lang="en-US" b="1" dirty="0">
                <a:solidFill>
                  <a:srgbClr val="C00000"/>
                </a:solidFill>
              </a:rPr>
              <a:t> </a:t>
            </a:r>
            <a:r>
              <a:rPr lang="en-US" b="1" dirty="0" smtClean="0">
                <a:solidFill>
                  <a:srgbClr val="C00000"/>
                </a:solidFill>
              </a:rPr>
              <a:t/>
            </a:r>
            <a:br>
              <a:rPr lang="en-US" b="1" dirty="0" smtClean="0">
                <a:solidFill>
                  <a:srgbClr val="C00000"/>
                </a:solidFill>
              </a:rPr>
            </a:br>
            <a:r>
              <a:rPr lang="en-US" b="1" dirty="0" smtClean="0">
                <a:solidFill>
                  <a:srgbClr val="C00000"/>
                </a:solidFill>
              </a:rPr>
              <a:t>Let </a:t>
            </a:r>
            <a:r>
              <a:rPr lang="en-US" b="1" dirty="0" err="1" smtClean="0">
                <a:solidFill>
                  <a:srgbClr val="C00000"/>
                </a:solidFill>
              </a:rPr>
              <a:t>f,g</a:t>
            </a:r>
            <a:r>
              <a:rPr lang="en-US" b="1" dirty="0" smtClean="0">
                <a:solidFill>
                  <a:srgbClr val="C00000"/>
                </a:solidFill>
              </a:rPr>
              <a:t> be arbitrary </a:t>
            </a:r>
            <a:r>
              <a:rPr lang="en-US" b="1" dirty="0" smtClean="0">
                <a:solidFill>
                  <a:srgbClr val="C00000"/>
                </a:solidFill>
              </a:rPr>
              <a:t>indices </a:t>
            </a:r>
            <a:r>
              <a:rPr lang="en-US" b="1" dirty="0" smtClean="0">
                <a:solidFill>
                  <a:srgbClr val="C00000"/>
                </a:solidFill>
              </a:rPr>
              <a:t>such that </a:t>
            </a:r>
            <a:r>
              <a:rPr lang="en-US" b="1" dirty="0" smtClean="0">
                <a:solidFill>
                  <a:srgbClr val="C00000"/>
                </a:solidFill>
              </a:rPr>
              <a:t>Range(f) </a:t>
            </a:r>
            <a:r>
              <a:rPr lang="en-US" b="1" dirty="0" smtClean="0">
                <a:solidFill>
                  <a:srgbClr val="C00000"/>
                </a:solidFill>
              </a:rPr>
              <a:t>= </a:t>
            </a:r>
            <a:r>
              <a:rPr lang="en-US" b="1" dirty="0" smtClean="0">
                <a:solidFill>
                  <a:srgbClr val="C00000"/>
                </a:solidFill>
              </a:rPr>
              <a:t>Range(g)</a:t>
            </a:r>
            <a:r>
              <a:rPr lang="en-US" b="1" dirty="0" smtClean="0">
                <a:solidFill>
                  <a:srgbClr val="C00000"/>
                </a:solidFill>
              </a:rPr>
              <a:t/>
            </a:r>
            <a:br>
              <a:rPr lang="en-US" b="1" dirty="0" smtClean="0">
                <a:solidFill>
                  <a:srgbClr val="C00000"/>
                </a:solidFill>
              </a:rPr>
            </a:br>
            <a:r>
              <a:rPr lang="en-US" b="1" dirty="0" smtClean="0">
                <a:solidFill>
                  <a:srgbClr val="C00000"/>
                </a:solidFill>
              </a:rPr>
              <a:t>f </a:t>
            </a:r>
            <a:r>
              <a:rPr lang="en-US" b="1" dirty="0">
                <a:solidFill>
                  <a:srgbClr val="C00000"/>
                </a:solidFill>
              </a:rPr>
              <a:t>∈ </a:t>
            </a:r>
            <a:r>
              <a:rPr lang="en-US" b="1" dirty="0" err="1">
                <a:solidFill>
                  <a:srgbClr val="C00000"/>
                </a:solidFill>
              </a:rPr>
              <a:t>RangeAll</a:t>
            </a:r>
            <a:r>
              <a:rPr lang="en-US" b="1" dirty="0">
                <a:solidFill>
                  <a:srgbClr val="C00000"/>
                </a:solidFill>
              </a:rPr>
              <a:t> ⇔ </a:t>
            </a:r>
            <a:r>
              <a:rPr lang="en-US" b="1" dirty="0" smtClean="0">
                <a:solidFill>
                  <a:srgbClr val="C00000"/>
                </a:solidFill>
              </a:rPr>
              <a:t>	</a:t>
            </a: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Range(f) = </a:t>
            </a:r>
            <a:r>
              <a:rPr lang="en-US" b="1" dirty="0" err="1" smtClean="0">
                <a:solidFill>
                  <a:srgbClr val="C00000"/>
                </a:solidFill>
                <a:ea typeface="ＭＳ Ｐゴシック" pitchFamily="-111" charset="-128"/>
                <a:cs typeface="ＭＳ Ｐゴシック" pitchFamily="-111" charset="-128"/>
              </a:rPr>
              <a:t>ﬡ</a:t>
            </a:r>
            <a:r>
              <a:rPr lang="en-US" b="1" dirty="0" smtClean="0">
                <a:solidFill>
                  <a:srgbClr val="C00000"/>
                </a:solidFill>
              </a:rPr>
              <a:t>		By Definition</a:t>
            </a:r>
            <a:r>
              <a:rPr lang="en-US" b="1" dirty="0" smtClean="0">
                <a:solidFill>
                  <a:srgbClr val="C00000"/>
                </a:solidFill>
              </a:rPr>
              <a:t/>
            </a:r>
            <a:br>
              <a:rPr lang="en-US" b="1" dirty="0" smtClean="0">
                <a:solidFill>
                  <a:srgbClr val="C00000"/>
                </a:solidFill>
              </a:rPr>
            </a:br>
            <a:r>
              <a:rPr lang="en-US" b="1" dirty="0" smtClean="0">
                <a:solidFill>
                  <a:srgbClr val="C00000"/>
                </a:solidFill>
              </a:rPr>
              <a:t>		</a:t>
            </a:r>
            <a:r>
              <a:rPr lang="en-US" b="1" dirty="0">
                <a:solidFill>
                  <a:srgbClr val="C00000"/>
                </a:solidFill>
              </a:rPr>
              <a:t> </a:t>
            </a:r>
            <a:r>
              <a:rPr lang="en-US" b="1" dirty="0" smtClean="0">
                <a:solidFill>
                  <a:srgbClr val="C00000"/>
                </a:solidFill>
              </a:rPr>
              <a:t> </a:t>
            </a:r>
            <a:r>
              <a:rPr lang="en-US" b="1" dirty="0" smtClean="0">
                <a:solidFill>
                  <a:srgbClr val="C00000"/>
                </a:solidFill>
              </a:rPr>
              <a:t>⇔ </a:t>
            </a:r>
            <a:r>
              <a:rPr lang="en-US" b="1" dirty="0" smtClean="0">
                <a:solidFill>
                  <a:srgbClr val="C00000"/>
                </a:solidFill>
              </a:rPr>
              <a:t>	</a:t>
            </a:r>
            <a:r>
              <a:rPr lang="en-US" b="1" dirty="0">
                <a:solidFill>
                  <a:srgbClr val="C00000"/>
                </a:solidFill>
                <a:ea typeface="ＭＳ Ｐゴシック" pitchFamily="-111" charset="-128"/>
                <a:cs typeface="ＭＳ Ｐゴシック" pitchFamily="-111" charset="-128"/>
              </a:rPr>
              <a:t> </a:t>
            </a:r>
            <a:r>
              <a:rPr lang="en-US" b="1" dirty="0" smtClean="0">
                <a:solidFill>
                  <a:srgbClr val="C00000"/>
                </a:solidFill>
                <a:ea typeface="ＭＳ Ｐゴシック" pitchFamily="-111" charset="-128"/>
                <a:cs typeface="ＭＳ Ｐゴシック" pitchFamily="-111" charset="-128"/>
              </a:rPr>
              <a:t>Range(f) </a:t>
            </a:r>
            <a:r>
              <a:rPr lang="en-US" b="1" dirty="0">
                <a:solidFill>
                  <a:srgbClr val="C00000"/>
                </a:solidFill>
                <a:ea typeface="ＭＳ Ｐゴシック" pitchFamily="-111" charset="-128"/>
                <a:cs typeface="ＭＳ Ｐゴシック" pitchFamily="-111" charset="-128"/>
              </a:rPr>
              <a:t>= </a:t>
            </a:r>
            <a:r>
              <a:rPr lang="en-US" b="1" dirty="0" err="1">
                <a:solidFill>
                  <a:srgbClr val="C00000"/>
                </a:solidFill>
                <a:ea typeface="ＭＳ Ｐゴシック" pitchFamily="-111" charset="-128"/>
                <a:cs typeface="ＭＳ Ｐゴシック" pitchFamily="-111" charset="-128"/>
              </a:rPr>
              <a:t>ﬡ</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	</a:t>
            </a:r>
            <a:r>
              <a:rPr lang="en-US" b="1" dirty="0" smtClean="0">
                <a:solidFill>
                  <a:srgbClr val="C00000"/>
                </a:solidFill>
              </a:rPr>
              <a:t>	Range(g) </a:t>
            </a:r>
            <a:r>
              <a:rPr lang="en-US" b="1" dirty="0">
                <a:solidFill>
                  <a:srgbClr val="C00000"/>
                </a:solidFill>
              </a:rPr>
              <a:t>= </a:t>
            </a:r>
            <a:r>
              <a:rPr lang="en-US" b="1" dirty="0" smtClean="0">
                <a:solidFill>
                  <a:srgbClr val="C00000"/>
                </a:solidFill>
              </a:rPr>
              <a:t>Range(f)</a:t>
            </a:r>
            <a:r>
              <a:rPr lang="en-US" b="1" dirty="0">
                <a:solidFill>
                  <a:srgbClr val="C00000"/>
                </a:solidFill>
              </a:rPr>
              <a:t/>
            </a:r>
            <a:br>
              <a:rPr lang="en-US" b="1" dirty="0">
                <a:solidFill>
                  <a:srgbClr val="C00000"/>
                </a:solidFill>
              </a:rPr>
            </a:br>
            <a:r>
              <a:rPr lang="en-US" b="1" dirty="0" smtClean="0">
                <a:solidFill>
                  <a:srgbClr val="C00000"/>
                </a:solidFill>
              </a:rPr>
              <a:t>⇔ </a:t>
            </a:r>
            <a:r>
              <a:rPr lang="en-US" b="1" dirty="0" smtClean="0">
                <a:solidFill>
                  <a:srgbClr val="C00000"/>
                </a:solidFill>
              </a:rPr>
              <a:t>g </a:t>
            </a:r>
            <a:r>
              <a:rPr lang="en-US" b="1" dirty="0" smtClean="0">
                <a:solidFill>
                  <a:srgbClr val="C00000"/>
                </a:solidFill>
              </a:rPr>
              <a:t>∈ </a:t>
            </a:r>
            <a:r>
              <a:rPr lang="en-US" b="1" dirty="0" err="1" smtClean="0">
                <a:solidFill>
                  <a:srgbClr val="C00000"/>
                </a:solidFill>
              </a:rPr>
              <a:t>RangeAll</a:t>
            </a:r>
            <a:r>
              <a:rPr lang="en-US" b="1" dirty="0" smtClean="0">
                <a:solidFill>
                  <a:srgbClr val="C00000"/>
                </a:solidFill>
              </a:rPr>
              <a:t/>
            </a:r>
            <a:br>
              <a:rPr lang="en-US" b="1" dirty="0" smtClean="0">
                <a:solidFill>
                  <a:srgbClr val="C00000"/>
                </a:solidFill>
              </a:rPr>
            </a:br>
            <a:r>
              <a:rPr lang="en-US" b="1" dirty="0" smtClean="0">
                <a:solidFill>
                  <a:srgbClr val="C00000"/>
                </a:solidFill>
              </a:rPr>
              <a:t>Thus, Rice’s Theorem states that Identity is </a:t>
            </a:r>
            <a:r>
              <a:rPr lang="en-US" b="1" dirty="0" smtClean="0">
                <a:solidFill>
                  <a:srgbClr val="C00000"/>
                </a:solidFill>
              </a:rPr>
              <a:t>undecidable</a:t>
            </a:r>
            <a:endParaRPr lang="en-US" b="1" dirty="0">
              <a:solidFill>
                <a:srgbClr val="C00000"/>
              </a:solidFill>
            </a:endParaRPr>
          </a:p>
        </p:txBody>
      </p:sp>
    </p:spTree>
    <p:extLst>
      <p:ext uri="{BB962C8B-B14F-4D97-AF65-F5344CB8AC3E}">
        <p14:creationId xmlns:p14="http://schemas.microsoft.com/office/powerpoint/2010/main" val="2284784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981201" y="957322"/>
            <a:ext cx="8077199" cy="4910078"/>
          </a:xfrm>
          <a:prstGeom prst="round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2590800" y="2133601"/>
            <a:ext cx="3734446" cy="235977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525146" y="2133601"/>
            <a:ext cx="3771254" cy="2359778"/>
          </a:xfrm>
          <a:prstGeom prst="ellipse">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524086" y="2998686"/>
            <a:ext cx="980428" cy="646331"/>
          </a:xfrm>
          <a:prstGeom prst="rect">
            <a:avLst/>
          </a:prstGeom>
          <a:noFill/>
        </p:spPr>
        <p:txBody>
          <a:bodyPr wrap="square" rtlCol="0">
            <a:spAutoFit/>
          </a:bodyPr>
          <a:lstStyle/>
          <a:p>
            <a:r>
              <a:rPr lang="en-US" sz="3600" dirty="0"/>
              <a:t>NP</a:t>
            </a:r>
          </a:p>
        </p:txBody>
      </p:sp>
      <p:sp>
        <p:nvSpPr>
          <p:cNvPr id="7" name="TextBox 6"/>
          <p:cNvSpPr txBox="1"/>
          <p:nvPr/>
        </p:nvSpPr>
        <p:spPr>
          <a:xfrm>
            <a:off x="6429732" y="2998685"/>
            <a:ext cx="1799868" cy="646331"/>
          </a:xfrm>
          <a:prstGeom prst="rect">
            <a:avLst/>
          </a:prstGeom>
          <a:noFill/>
        </p:spPr>
        <p:txBody>
          <a:bodyPr wrap="square" rtlCol="0">
            <a:spAutoFit/>
          </a:bodyPr>
          <a:lstStyle/>
          <a:p>
            <a:r>
              <a:rPr lang="en-US" sz="3600" dirty="0"/>
              <a:t>Co-NP</a:t>
            </a:r>
          </a:p>
        </p:txBody>
      </p:sp>
      <p:sp>
        <p:nvSpPr>
          <p:cNvPr id="9" name="TextBox 8"/>
          <p:cNvSpPr txBox="1"/>
          <p:nvPr/>
        </p:nvSpPr>
        <p:spPr>
          <a:xfrm>
            <a:off x="3468876" y="310992"/>
            <a:ext cx="4866919" cy="646331"/>
          </a:xfrm>
          <a:prstGeom prst="rect">
            <a:avLst/>
          </a:prstGeom>
          <a:noFill/>
        </p:spPr>
        <p:txBody>
          <a:bodyPr wrap="square" rtlCol="0">
            <a:spAutoFit/>
          </a:bodyPr>
          <a:lstStyle/>
          <a:p>
            <a:pPr algn="ctr"/>
            <a:r>
              <a:rPr lang="en-US" sz="3600" dirty="0"/>
              <a:t>UNIVERSE OF SETS</a:t>
            </a:r>
          </a:p>
        </p:txBody>
      </p:sp>
      <p:sp>
        <p:nvSpPr>
          <p:cNvPr id="4" name="Oval 3"/>
          <p:cNvSpPr/>
          <p:nvPr/>
        </p:nvSpPr>
        <p:spPr>
          <a:xfrm>
            <a:off x="5566410" y="2950533"/>
            <a:ext cx="701040" cy="8251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P</a:t>
            </a:r>
          </a:p>
        </p:txBody>
      </p:sp>
      <p:sp>
        <p:nvSpPr>
          <p:cNvPr id="12" name="Oval 11"/>
          <p:cNvSpPr/>
          <p:nvPr/>
        </p:nvSpPr>
        <p:spPr>
          <a:xfrm>
            <a:off x="2554962" y="2618792"/>
            <a:ext cx="1864638" cy="138303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50" b="1" dirty="0">
                <a:solidFill>
                  <a:schemeClr val="tx1"/>
                </a:solidFill>
              </a:rPr>
              <a:t>NP-Complete</a:t>
            </a:r>
          </a:p>
        </p:txBody>
      </p:sp>
    </p:spTree>
    <p:extLst>
      <p:ext uri="{BB962C8B-B14F-4D97-AF65-F5344CB8AC3E}">
        <p14:creationId xmlns:p14="http://schemas.microsoft.com/office/powerpoint/2010/main" val="474953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p:bldP spid="7" grpId="0"/>
      <p:bldP spid="4" grpId="0" animBg="1"/>
      <p:bldP spid="1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Complexity Sample#1</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74880570"/>
              </p:ext>
            </p:extLst>
          </p:nvPr>
        </p:nvGraphicFramePr>
        <p:xfrm>
          <a:off x="1053885" y="1690692"/>
          <a:ext cx="10089396" cy="4741101"/>
        </p:xfrm>
        <a:graphic>
          <a:graphicData uri="http://schemas.openxmlformats.org/drawingml/2006/table">
            <a:tbl>
              <a:tblPr firstRow="1" firstCol="1" lastRow="1" lastCol="1" bandRow="1" bandCol="1">
                <a:tableStyleId>{5940675A-B579-460E-94D1-54222C63F5DA}</a:tableStyleId>
              </a:tblPr>
              <a:tblGrid>
                <a:gridCol w="442094"/>
                <a:gridCol w="3400717"/>
                <a:gridCol w="4590966"/>
                <a:gridCol w="1655619"/>
              </a:tblGrid>
              <a:tr h="559671">
                <a:tc>
                  <a:txBody>
                    <a:bodyPr/>
                    <a:lstStyle/>
                    <a:p>
                      <a:pPr marL="0" marR="0">
                        <a:spcBef>
                          <a:spcPts val="0"/>
                        </a:spcBef>
                        <a:spcAft>
                          <a:spcPts val="0"/>
                        </a:spcAft>
                      </a:pPr>
                      <a:r>
                        <a:rPr lang="en-US" sz="1800" b="1" dirty="0">
                          <a:solidFill>
                            <a:srgbClr val="C00000"/>
                          </a:solidFill>
                          <a:effectLst/>
                        </a:rPr>
                        <a:t>#</a:t>
                      </a:r>
                      <a:endParaRPr lang="en-US" sz="1800" b="1" dirty="0">
                        <a:solidFill>
                          <a:srgbClr val="C00000"/>
                        </a:solidFill>
                        <a:effectLst/>
                        <a:latin typeface="New Century Schlbk" charset="0"/>
                        <a:ea typeface="Times New Roman" charset="0"/>
                        <a:cs typeface="Times New Roman" charset="0"/>
                      </a:endParaRPr>
                    </a:p>
                  </a:txBody>
                  <a:tcPr marL="68580" marR="68580" marT="0" marB="0">
                    <a:solidFill>
                      <a:srgbClr val="FFFF00"/>
                    </a:solidFill>
                  </a:tcPr>
                </a:tc>
                <a:tc>
                  <a:txBody>
                    <a:bodyPr/>
                    <a:lstStyle/>
                    <a:p>
                      <a:pPr marL="0" marR="0">
                        <a:spcBef>
                          <a:spcPts val="0"/>
                        </a:spcBef>
                        <a:spcAft>
                          <a:spcPts val="0"/>
                        </a:spcAft>
                      </a:pPr>
                      <a:r>
                        <a:rPr lang="en-US" sz="2400" b="1" dirty="0">
                          <a:solidFill>
                            <a:srgbClr val="C00000"/>
                          </a:solidFill>
                          <a:effectLst/>
                        </a:rPr>
                        <a:t>Concept</a:t>
                      </a:r>
                      <a:endParaRPr lang="en-US" sz="2400" b="1" dirty="0">
                        <a:solidFill>
                          <a:srgbClr val="C00000"/>
                        </a:solidFill>
                        <a:effectLst/>
                        <a:latin typeface="New Century Schlbk" charset="0"/>
                        <a:ea typeface="Times New Roman" charset="0"/>
                        <a:cs typeface="Times New Roman" charset="0"/>
                      </a:endParaRPr>
                    </a:p>
                  </a:txBody>
                  <a:tcPr marL="68580" marR="68580" marT="0" marB="0">
                    <a:solidFill>
                      <a:srgbClr val="FFFF00"/>
                    </a:solidFill>
                  </a:tcPr>
                </a:tc>
                <a:tc>
                  <a:txBody>
                    <a:bodyPr/>
                    <a:lstStyle/>
                    <a:p>
                      <a:pPr marL="0" marR="0">
                        <a:spcBef>
                          <a:spcPts val="0"/>
                        </a:spcBef>
                        <a:spcAft>
                          <a:spcPts val="0"/>
                        </a:spcAft>
                      </a:pPr>
                      <a:r>
                        <a:rPr lang="en-US" sz="2400" b="1" dirty="0">
                          <a:solidFill>
                            <a:srgbClr val="C00000"/>
                          </a:solidFill>
                          <a:effectLst/>
                        </a:rPr>
                        <a:t>Description</a:t>
                      </a:r>
                      <a:endParaRPr lang="en-US" sz="2400" b="1" dirty="0">
                        <a:solidFill>
                          <a:srgbClr val="C00000"/>
                        </a:solidFill>
                        <a:effectLst/>
                        <a:latin typeface="New Century Schlbk" charset="0"/>
                        <a:ea typeface="Times New Roman" charset="0"/>
                        <a:cs typeface="Times New Roman" charset="0"/>
                      </a:endParaRPr>
                    </a:p>
                  </a:txBody>
                  <a:tcPr marL="68580" marR="68580" marT="0" marB="0">
                    <a:solidFill>
                      <a:srgbClr val="FFFF00"/>
                    </a:solidFill>
                  </a:tcPr>
                </a:tc>
                <a:tc>
                  <a:txBody>
                    <a:bodyPr/>
                    <a:lstStyle/>
                    <a:p>
                      <a:pPr marL="0" marR="0">
                        <a:spcBef>
                          <a:spcPts val="0"/>
                        </a:spcBef>
                        <a:spcAft>
                          <a:spcPts val="0"/>
                        </a:spcAft>
                      </a:pPr>
                      <a:r>
                        <a:rPr lang="en-US" sz="2400" b="1" dirty="0">
                          <a:solidFill>
                            <a:srgbClr val="C00000"/>
                          </a:solidFill>
                          <a:effectLst/>
                        </a:rPr>
                        <a:t>Concept #</a:t>
                      </a:r>
                      <a:endParaRPr lang="en-US" sz="2400" b="1" dirty="0">
                        <a:solidFill>
                          <a:srgbClr val="C00000"/>
                        </a:solidFill>
                        <a:effectLst/>
                        <a:latin typeface="New Century Schlbk" charset="0"/>
                        <a:ea typeface="Times New Roman" charset="0"/>
                        <a:cs typeface="Times New Roman" charset="0"/>
                      </a:endParaRPr>
                    </a:p>
                  </a:txBody>
                  <a:tcPr marL="68580" marR="68580" marT="0" marB="0">
                    <a:solidFill>
                      <a:srgbClr val="FFFF00"/>
                    </a:solidFill>
                  </a:tcPr>
                </a:tc>
              </a:tr>
              <a:tr h="418143">
                <a:tc>
                  <a:txBody>
                    <a:bodyPr/>
                    <a:lstStyle/>
                    <a:p>
                      <a:pPr marL="0" marR="0">
                        <a:spcBef>
                          <a:spcPts val="0"/>
                        </a:spcBef>
                        <a:spcAft>
                          <a:spcPts val="0"/>
                        </a:spcAft>
                      </a:pPr>
                      <a:r>
                        <a:rPr lang="en-US" sz="1800" b="1" dirty="0">
                          <a:effectLst/>
                        </a:rPr>
                        <a:t>1</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Problem A is in NP</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The classic NP-Complete problem</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10</a:t>
                      </a:r>
                      <a:endParaRPr lang="en-US" sz="1800" b="1" dirty="0">
                        <a:effectLst/>
                        <a:latin typeface="New Century Schlbk" charset="0"/>
                        <a:ea typeface="Times New Roman" charset="0"/>
                        <a:cs typeface="Times New Roman" charset="0"/>
                      </a:endParaRPr>
                    </a:p>
                  </a:txBody>
                  <a:tcPr marL="68580" marR="68580" marT="0" marB="0" anchor="ctr"/>
                </a:tc>
              </a:tr>
              <a:tr h="418143">
                <a:tc>
                  <a:txBody>
                    <a:bodyPr/>
                    <a:lstStyle/>
                    <a:p>
                      <a:pPr marL="0" marR="0">
                        <a:spcBef>
                          <a:spcPts val="0"/>
                        </a:spcBef>
                        <a:spcAft>
                          <a:spcPts val="0"/>
                        </a:spcAft>
                      </a:pPr>
                      <a:r>
                        <a:rPr lang="en-US" sz="1800" b="1" dirty="0">
                          <a:effectLst/>
                        </a:rPr>
                        <a:t>2</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Problem A is in co-NP</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A is the problem TOTAL (set of Algorithms)</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4</a:t>
                      </a:r>
                      <a:endParaRPr lang="en-US" sz="1800" b="1" dirty="0">
                        <a:effectLst/>
                        <a:latin typeface="New Century Schlbk" charset="0"/>
                        <a:ea typeface="Times New Roman" charset="0"/>
                        <a:cs typeface="Times New Roman" charset="0"/>
                      </a:endParaRPr>
                    </a:p>
                  </a:txBody>
                  <a:tcPr marL="68580" marR="68580" marT="0" marB="0" anchor="ctr"/>
                </a:tc>
              </a:tr>
              <a:tr h="418143">
                <a:tc>
                  <a:txBody>
                    <a:bodyPr/>
                    <a:lstStyle/>
                    <a:p>
                      <a:pPr marL="0" marR="0">
                        <a:spcBef>
                          <a:spcPts val="0"/>
                        </a:spcBef>
                        <a:spcAft>
                          <a:spcPts val="0"/>
                        </a:spcAft>
                      </a:pPr>
                      <a:r>
                        <a:rPr lang="en-US" sz="1800" b="1" dirty="0">
                          <a:effectLst/>
                        </a:rPr>
                        <a:t>3</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Problem A is in P</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A is decidable in deterministic polynomial time</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3</a:t>
                      </a:r>
                      <a:endParaRPr lang="en-US" sz="1800" b="1" dirty="0">
                        <a:effectLst/>
                        <a:latin typeface="New Century Schlbk" charset="0"/>
                        <a:ea typeface="Times New Roman" charset="0"/>
                        <a:cs typeface="Times New Roman" charset="0"/>
                      </a:endParaRPr>
                    </a:p>
                  </a:txBody>
                  <a:tcPr marL="68580" marR="68580" marT="0" marB="0" anchor="ctr"/>
                </a:tc>
              </a:tr>
              <a:tr h="418143">
                <a:tc>
                  <a:txBody>
                    <a:bodyPr/>
                    <a:lstStyle/>
                    <a:p>
                      <a:pPr marL="0" marR="0">
                        <a:spcBef>
                          <a:spcPts val="0"/>
                        </a:spcBef>
                        <a:spcAft>
                          <a:spcPts val="0"/>
                        </a:spcAft>
                      </a:pPr>
                      <a:r>
                        <a:rPr lang="en-US" sz="1800" b="1" dirty="0">
                          <a:effectLst/>
                        </a:rPr>
                        <a:t>4</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Problem A is non-RE/non-Co-RE</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If B is in NP then B ≤</a:t>
                      </a:r>
                      <a:r>
                        <a:rPr lang="en-US" sz="1800" baseline="-25000">
                          <a:effectLst/>
                        </a:rPr>
                        <a:t>P</a:t>
                      </a:r>
                      <a:r>
                        <a:rPr lang="en-US" sz="1100">
                          <a:effectLst/>
                        </a:rPr>
                        <a:t> </a:t>
                      </a:r>
                      <a:r>
                        <a:rPr lang="en-US" sz="1800">
                          <a:effectLst/>
                        </a:rPr>
                        <a:t>A</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9</a:t>
                      </a:r>
                      <a:endParaRPr lang="en-US" sz="1800" b="1" dirty="0">
                        <a:effectLst/>
                        <a:latin typeface="New Century Schlbk" charset="0"/>
                        <a:ea typeface="Times New Roman" charset="0"/>
                        <a:cs typeface="Times New Roman" charset="0"/>
                      </a:endParaRPr>
                    </a:p>
                  </a:txBody>
                  <a:tcPr marL="68580" marR="68580" marT="0" marB="0" anchor="ctr"/>
                </a:tc>
              </a:tr>
              <a:tr h="418143">
                <a:tc>
                  <a:txBody>
                    <a:bodyPr/>
                    <a:lstStyle/>
                    <a:p>
                      <a:pPr marL="0" marR="0">
                        <a:spcBef>
                          <a:spcPts val="0"/>
                        </a:spcBef>
                        <a:spcAft>
                          <a:spcPts val="0"/>
                        </a:spcAft>
                      </a:pPr>
                      <a:r>
                        <a:rPr lang="en-US" sz="1800" b="1" dirty="0">
                          <a:effectLst/>
                        </a:rPr>
                        <a:t>5</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Problem A is NP-Complete</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A is in RE and, if B is in RE, then B ≤</a:t>
                      </a:r>
                      <a:r>
                        <a:rPr lang="en-US" sz="1800" baseline="-25000">
                          <a:effectLst/>
                        </a:rPr>
                        <a:t>m</a:t>
                      </a:r>
                      <a:r>
                        <a:rPr lang="en-US" sz="1100">
                          <a:effectLst/>
                        </a:rPr>
                        <a:t> </a:t>
                      </a:r>
                      <a:r>
                        <a:rPr lang="en-US" sz="1800">
                          <a:effectLst/>
                        </a:rPr>
                        <a:t>A</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8</a:t>
                      </a:r>
                      <a:endParaRPr lang="en-US" sz="1800" b="1" dirty="0">
                        <a:effectLst/>
                        <a:latin typeface="New Century Schlbk" charset="0"/>
                        <a:ea typeface="Times New Roman" charset="0"/>
                        <a:cs typeface="Times New Roman" charset="0"/>
                      </a:endParaRPr>
                    </a:p>
                  </a:txBody>
                  <a:tcPr marL="68580" marR="68580" marT="0" marB="0" anchor="ctr"/>
                </a:tc>
              </a:tr>
              <a:tr h="418143">
                <a:tc>
                  <a:txBody>
                    <a:bodyPr/>
                    <a:lstStyle/>
                    <a:p>
                      <a:pPr marL="0" marR="0">
                        <a:spcBef>
                          <a:spcPts val="0"/>
                        </a:spcBef>
                        <a:spcAft>
                          <a:spcPts val="0"/>
                        </a:spcAft>
                      </a:pPr>
                      <a:r>
                        <a:rPr lang="en-US" sz="1800" b="1" dirty="0">
                          <a:effectLst/>
                        </a:rPr>
                        <a:t>6</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Problem A is RE</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A is verifiable in deterministic polynomial time </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1</a:t>
                      </a:r>
                      <a:endParaRPr lang="en-US" sz="1800" b="1" dirty="0">
                        <a:effectLst/>
                        <a:latin typeface="New Century Schlbk" charset="0"/>
                        <a:ea typeface="Times New Roman" charset="0"/>
                        <a:cs typeface="Times New Roman" charset="0"/>
                      </a:endParaRPr>
                    </a:p>
                  </a:txBody>
                  <a:tcPr marL="68580" marR="68580" marT="0" marB="0" anchor="ctr"/>
                </a:tc>
              </a:tr>
              <a:tr h="418143">
                <a:tc>
                  <a:txBody>
                    <a:bodyPr/>
                    <a:lstStyle/>
                    <a:p>
                      <a:pPr marL="0" marR="0">
                        <a:spcBef>
                          <a:spcPts val="0"/>
                        </a:spcBef>
                        <a:spcAft>
                          <a:spcPts val="0"/>
                        </a:spcAft>
                      </a:pPr>
                      <a:r>
                        <a:rPr lang="en-US" sz="1800" b="1" dirty="0">
                          <a:effectLst/>
                        </a:rPr>
                        <a:t>7</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Problem A is Co-RE</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A is in NP and if B is in NP then B ≤</a:t>
                      </a:r>
                      <a:r>
                        <a:rPr lang="en-US" sz="1800" baseline="-25000" dirty="0">
                          <a:effectLst/>
                        </a:rPr>
                        <a:t>P</a:t>
                      </a:r>
                      <a:r>
                        <a:rPr lang="en-US" sz="1100" dirty="0">
                          <a:effectLst/>
                        </a:rPr>
                        <a:t> </a:t>
                      </a:r>
                      <a:r>
                        <a:rPr lang="en-US" sz="1800" dirty="0">
                          <a:effectLst/>
                        </a:rPr>
                        <a:t>A</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5</a:t>
                      </a:r>
                      <a:endParaRPr lang="en-US" sz="1800" b="1" dirty="0">
                        <a:effectLst/>
                        <a:latin typeface="New Century Schlbk" charset="0"/>
                        <a:ea typeface="Times New Roman" charset="0"/>
                        <a:cs typeface="Times New Roman" charset="0"/>
                      </a:endParaRPr>
                    </a:p>
                  </a:txBody>
                  <a:tcPr marL="68580" marR="68580" marT="0" marB="0" anchor="ctr"/>
                </a:tc>
              </a:tr>
              <a:tr h="418143">
                <a:tc>
                  <a:txBody>
                    <a:bodyPr/>
                    <a:lstStyle/>
                    <a:p>
                      <a:pPr marL="0" marR="0">
                        <a:spcBef>
                          <a:spcPts val="0"/>
                        </a:spcBef>
                        <a:spcAft>
                          <a:spcPts val="0"/>
                        </a:spcAft>
                      </a:pPr>
                      <a:r>
                        <a:rPr lang="en-US" sz="1800" b="1" dirty="0">
                          <a:effectLst/>
                        </a:rPr>
                        <a:t>8</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Problem A is RE-Complete</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A is semi-decidable </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6</a:t>
                      </a:r>
                      <a:endParaRPr lang="en-US" sz="1800" b="1" dirty="0">
                        <a:effectLst/>
                        <a:latin typeface="New Century Schlbk" charset="0"/>
                        <a:ea typeface="Times New Roman" charset="0"/>
                        <a:cs typeface="Times New Roman" charset="0"/>
                      </a:endParaRPr>
                    </a:p>
                  </a:txBody>
                  <a:tcPr marL="68580" marR="68580" marT="0" marB="0" anchor="ctr"/>
                </a:tc>
              </a:tr>
              <a:tr h="418143">
                <a:tc>
                  <a:txBody>
                    <a:bodyPr/>
                    <a:lstStyle/>
                    <a:p>
                      <a:pPr marL="0" marR="0">
                        <a:spcBef>
                          <a:spcPts val="0"/>
                        </a:spcBef>
                        <a:spcAft>
                          <a:spcPts val="0"/>
                        </a:spcAft>
                      </a:pPr>
                      <a:r>
                        <a:rPr lang="en-US" sz="1800" b="1" dirty="0">
                          <a:effectLst/>
                        </a:rPr>
                        <a:t>9</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Problem A is NP-Hard</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A is the complement of B and B is RE</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7</a:t>
                      </a:r>
                      <a:endParaRPr lang="en-US" sz="1800" b="1" dirty="0">
                        <a:effectLst/>
                        <a:latin typeface="New Century Schlbk" charset="0"/>
                        <a:ea typeface="Times New Roman" charset="0"/>
                        <a:cs typeface="Times New Roman" charset="0"/>
                      </a:endParaRPr>
                    </a:p>
                  </a:txBody>
                  <a:tcPr marL="68580" marR="68580" marT="0" marB="0" anchor="ctr"/>
                </a:tc>
              </a:tr>
              <a:tr h="418143">
                <a:tc>
                  <a:txBody>
                    <a:bodyPr/>
                    <a:lstStyle/>
                    <a:p>
                      <a:pPr marL="0" marR="0">
                        <a:spcBef>
                          <a:spcPts val="0"/>
                        </a:spcBef>
                        <a:spcAft>
                          <a:spcPts val="0"/>
                        </a:spcAft>
                      </a:pPr>
                      <a:r>
                        <a:rPr lang="en-US" sz="1800" b="1" dirty="0">
                          <a:effectLst/>
                        </a:rPr>
                        <a:t>10</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Satisfiability</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A’s complement is in NP</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2</a:t>
                      </a:r>
                      <a:endParaRPr lang="en-US" sz="1800" b="1" dirty="0">
                        <a:effectLst/>
                        <a:latin typeface="New Century Schlbk" charset="0"/>
                        <a:ea typeface="Times New Roman" charset="0"/>
                        <a:cs typeface="Times New Roman" charset="0"/>
                      </a:endParaRPr>
                    </a:p>
                  </a:txBody>
                  <a:tcPr marL="68580" marR="68580" marT="0" marB="0" anchor="ctr"/>
                </a:tc>
              </a:tr>
            </a:tbl>
          </a:graphicData>
        </a:graphic>
      </p:graphicFrame>
      <p:sp>
        <p:nvSpPr>
          <p:cNvPr id="5" name="Rectangle 1"/>
          <p:cNvSpPr>
            <a:spLocks noChangeArrowheads="1"/>
          </p:cNvSpPr>
          <p:nvPr/>
        </p:nvSpPr>
        <p:spPr bwMode="auto">
          <a:xfrm>
            <a:off x="2827337" y="3155649"/>
            <a:ext cx="1469894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charset="0"/>
              </a:rPr>
              <a:t>	</a:t>
            </a:r>
            <a:endParaRPr kumimoji="0" lang="en-US" altLang="en-US" sz="18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21292473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Sample#2: 3SAT to </a:t>
            </a:r>
            <a:r>
              <a:rPr lang="en-US" dirty="0" err="1" smtClean="0"/>
              <a:t>SubsetSum</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05440796"/>
              </p:ext>
            </p:extLst>
          </p:nvPr>
        </p:nvGraphicFramePr>
        <p:xfrm>
          <a:off x="976394" y="1690676"/>
          <a:ext cx="10377408" cy="4880604"/>
        </p:xfrm>
        <a:graphic>
          <a:graphicData uri="http://schemas.openxmlformats.org/drawingml/2006/table">
            <a:tbl>
              <a:tblPr firstRow="1" firstCol="1" bandRow="1">
                <a:tableStyleId>{5C22544A-7EE6-4342-B048-85BDC9FD1C3A}</a:tableStyleId>
              </a:tblPr>
              <a:tblGrid>
                <a:gridCol w="1727479"/>
                <a:gridCol w="1727479"/>
                <a:gridCol w="1727479"/>
                <a:gridCol w="1727479"/>
                <a:gridCol w="1733746"/>
                <a:gridCol w="1733746"/>
              </a:tblGrid>
              <a:tr h="406717">
                <a:tc>
                  <a:txBody>
                    <a:bodyPr/>
                    <a:lstStyle/>
                    <a:p>
                      <a:pPr marL="0" marR="0" algn="ctr">
                        <a:spcBef>
                          <a:spcPts val="0"/>
                        </a:spcBef>
                        <a:spcAft>
                          <a:spcPts val="0"/>
                        </a:spcAft>
                      </a:pPr>
                      <a:r>
                        <a:rPr lang="en-US" sz="2400" b="1">
                          <a:effectLst/>
                        </a:rPr>
                        <a:t> </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a</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b</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c</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~a + b + ~c</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~a + ~b + c</a:t>
                      </a:r>
                      <a:endParaRPr lang="en-US" sz="2400" b="1">
                        <a:effectLst/>
                        <a:latin typeface="New Century Schlbk" charset="0"/>
                        <a:ea typeface="Times New Roman" charset="0"/>
                        <a:cs typeface="Times New Roman" charset="0"/>
                      </a:endParaRPr>
                    </a:p>
                  </a:txBody>
                  <a:tcPr marL="68580" marR="68580" marT="0" marB="0" anchor="ctr"/>
                </a:tc>
              </a:tr>
              <a:tr h="406717">
                <a:tc>
                  <a:txBody>
                    <a:bodyPr/>
                    <a:lstStyle/>
                    <a:p>
                      <a:pPr marL="0" marR="0" algn="ctr">
                        <a:spcBef>
                          <a:spcPts val="0"/>
                        </a:spcBef>
                        <a:spcAft>
                          <a:spcPts val="0"/>
                        </a:spcAft>
                      </a:pPr>
                      <a:r>
                        <a:rPr lang="en-US" sz="2400" b="1">
                          <a:effectLst/>
                        </a:rPr>
                        <a:t>a</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r>
              <a:tr h="406717">
                <a:tc>
                  <a:txBody>
                    <a:bodyPr/>
                    <a:lstStyle/>
                    <a:p>
                      <a:pPr marL="0" marR="0" algn="ctr">
                        <a:spcBef>
                          <a:spcPts val="0"/>
                        </a:spcBef>
                        <a:spcAft>
                          <a:spcPts val="0"/>
                        </a:spcAft>
                      </a:pPr>
                      <a:r>
                        <a:rPr lang="en-US" sz="2400" b="1">
                          <a:solidFill>
                            <a:srgbClr val="FFFF00"/>
                          </a:solidFill>
                          <a:effectLst/>
                        </a:rPr>
                        <a:t>~a</a:t>
                      </a:r>
                      <a:endParaRPr lang="en-US" sz="2400" b="1">
                        <a:solidFill>
                          <a:srgbClr val="FFFF00"/>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r>
              <a:tr h="406717">
                <a:tc>
                  <a:txBody>
                    <a:bodyPr/>
                    <a:lstStyle/>
                    <a:p>
                      <a:pPr marL="0" marR="0" algn="ctr">
                        <a:spcBef>
                          <a:spcPts val="0"/>
                        </a:spcBef>
                        <a:spcAft>
                          <a:spcPts val="0"/>
                        </a:spcAft>
                      </a:pPr>
                      <a:r>
                        <a:rPr lang="en-US" sz="2400" b="1">
                          <a:solidFill>
                            <a:srgbClr val="FFFF00"/>
                          </a:solidFill>
                          <a:effectLst/>
                        </a:rPr>
                        <a:t>b</a:t>
                      </a:r>
                      <a:endParaRPr lang="en-US" sz="2400" b="1">
                        <a:solidFill>
                          <a:srgbClr val="FFFF00"/>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r>
              <a:tr h="406717">
                <a:tc>
                  <a:txBody>
                    <a:bodyPr/>
                    <a:lstStyle/>
                    <a:p>
                      <a:pPr marL="0" marR="0" algn="ctr">
                        <a:spcBef>
                          <a:spcPts val="0"/>
                        </a:spcBef>
                        <a:spcAft>
                          <a:spcPts val="0"/>
                        </a:spcAft>
                      </a:pPr>
                      <a:r>
                        <a:rPr lang="en-US" sz="2400" b="1">
                          <a:effectLst/>
                        </a:rPr>
                        <a:t>~b</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r>
              <a:tr h="406717">
                <a:tc>
                  <a:txBody>
                    <a:bodyPr/>
                    <a:lstStyle/>
                    <a:p>
                      <a:pPr marL="0" marR="0" algn="ctr">
                        <a:spcBef>
                          <a:spcPts val="0"/>
                        </a:spcBef>
                        <a:spcAft>
                          <a:spcPts val="0"/>
                        </a:spcAft>
                      </a:pPr>
                      <a:r>
                        <a:rPr lang="en-US" sz="2400" b="1">
                          <a:solidFill>
                            <a:srgbClr val="FFFF00"/>
                          </a:solidFill>
                          <a:effectLst/>
                        </a:rPr>
                        <a:t>c</a:t>
                      </a:r>
                      <a:endParaRPr lang="en-US" sz="2400" b="1">
                        <a:solidFill>
                          <a:srgbClr val="FFFF00"/>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r>
              <a:tr h="406717">
                <a:tc>
                  <a:txBody>
                    <a:bodyPr/>
                    <a:lstStyle/>
                    <a:p>
                      <a:pPr marL="0" marR="0" algn="ctr">
                        <a:spcBef>
                          <a:spcPts val="0"/>
                        </a:spcBef>
                        <a:spcAft>
                          <a:spcPts val="0"/>
                        </a:spcAft>
                      </a:pPr>
                      <a:r>
                        <a:rPr lang="en-US" sz="2400" b="1">
                          <a:effectLst/>
                        </a:rPr>
                        <a:t>~c</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r>
              <a:tr h="406717">
                <a:tc>
                  <a:txBody>
                    <a:bodyPr/>
                    <a:lstStyle/>
                    <a:p>
                      <a:pPr marL="0" marR="0" algn="ctr">
                        <a:spcBef>
                          <a:spcPts val="0"/>
                        </a:spcBef>
                        <a:spcAft>
                          <a:spcPts val="0"/>
                        </a:spcAft>
                      </a:pPr>
                      <a:r>
                        <a:rPr lang="en-US" sz="2400" b="1">
                          <a:solidFill>
                            <a:srgbClr val="FFFF00"/>
                          </a:solidFill>
                          <a:effectLst/>
                        </a:rPr>
                        <a:t>C1</a:t>
                      </a:r>
                      <a:endParaRPr lang="en-US" sz="2400" b="1">
                        <a:solidFill>
                          <a:srgbClr val="FFFF00"/>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r>
              <a:tr h="406717">
                <a:tc>
                  <a:txBody>
                    <a:bodyPr/>
                    <a:lstStyle/>
                    <a:p>
                      <a:pPr marL="0" marR="0" algn="ctr">
                        <a:spcBef>
                          <a:spcPts val="0"/>
                        </a:spcBef>
                        <a:spcAft>
                          <a:spcPts val="0"/>
                        </a:spcAft>
                      </a:pPr>
                      <a:r>
                        <a:rPr lang="en-US" sz="2400" b="1">
                          <a:effectLst/>
                        </a:rPr>
                        <a:t>C1’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r>
              <a:tr h="406717">
                <a:tc>
                  <a:txBody>
                    <a:bodyPr/>
                    <a:lstStyle/>
                    <a:p>
                      <a:pPr marL="0" marR="0" algn="ctr">
                        <a:spcBef>
                          <a:spcPts val="0"/>
                        </a:spcBef>
                        <a:spcAft>
                          <a:spcPts val="0"/>
                        </a:spcAft>
                      </a:pPr>
                      <a:r>
                        <a:rPr lang="en-US" sz="2400" b="1">
                          <a:solidFill>
                            <a:srgbClr val="FFFF00"/>
                          </a:solidFill>
                          <a:effectLst/>
                        </a:rPr>
                        <a:t>C2</a:t>
                      </a:r>
                      <a:endParaRPr lang="en-US" sz="2400" b="1">
                        <a:solidFill>
                          <a:srgbClr val="FFFF00"/>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r>
              <a:tr h="406717">
                <a:tc>
                  <a:txBody>
                    <a:bodyPr/>
                    <a:lstStyle/>
                    <a:p>
                      <a:pPr marL="0" marR="0" algn="ctr">
                        <a:spcBef>
                          <a:spcPts val="0"/>
                        </a:spcBef>
                        <a:spcAft>
                          <a:spcPts val="0"/>
                        </a:spcAft>
                      </a:pPr>
                      <a:r>
                        <a:rPr lang="en-US" sz="2400" b="1">
                          <a:effectLst/>
                        </a:rPr>
                        <a:t>C2’</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r>
              <a:tr h="406717">
                <a:tc>
                  <a:txBody>
                    <a:bodyPr/>
                    <a:lstStyle/>
                    <a:p>
                      <a:pPr marL="0" marR="0" algn="ctr">
                        <a:spcBef>
                          <a:spcPts val="0"/>
                        </a:spcBef>
                        <a:spcAft>
                          <a:spcPts val="0"/>
                        </a:spcAft>
                      </a:pPr>
                      <a:r>
                        <a:rPr lang="en-US" sz="2400" b="1">
                          <a:effectLst/>
                        </a:rPr>
                        <a:t> </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3</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effectLst/>
                        </a:rPr>
                        <a:t>3</a:t>
                      </a:r>
                      <a:endParaRPr lang="en-US" sz="2400" b="1" dirty="0">
                        <a:effectLst/>
                        <a:latin typeface="New Century Schlbk" charset="0"/>
                        <a:ea typeface="Times New Roman" charset="0"/>
                        <a:cs typeface="Times New Roman" charset="0"/>
                      </a:endParaRPr>
                    </a:p>
                  </a:txBody>
                  <a:tcPr marL="68580" marR="68580" marT="0" marB="0" anchor="ctr"/>
                </a:tc>
              </a:tr>
            </a:tbl>
          </a:graphicData>
        </a:graphic>
      </p:graphicFrame>
      <p:sp>
        <p:nvSpPr>
          <p:cNvPr id="5" name="Rectangle 4"/>
          <p:cNvSpPr/>
          <p:nvPr/>
        </p:nvSpPr>
        <p:spPr>
          <a:xfrm>
            <a:off x="7571343" y="1167456"/>
            <a:ext cx="4196983" cy="523220"/>
          </a:xfrm>
          <a:prstGeom prst="rect">
            <a:avLst/>
          </a:prstGeom>
        </p:spPr>
        <p:txBody>
          <a:bodyPr wrap="none">
            <a:spAutoFit/>
          </a:bodyPr>
          <a:lstStyle/>
          <a:p>
            <a:r>
              <a:rPr lang="en-US" sz="2800" b="1" dirty="0">
                <a:latin typeface="Times New Roman" charset="0"/>
                <a:ea typeface="Times New Roman" charset="0"/>
              </a:rPr>
              <a:t>(~a + b + ~c) (~a + ~b </a:t>
            </a:r>
            <a:r>
              <a:rPr lang="en-US" sz="2800" b="1">
                <a:latin typeface="Times New Roman" charset="0"/>
                <a:ea typeface="Times New Roman" charset="0"/>
              </a:rPr>
              <a:t>+ </a:t>
            </a:r>
            <a:r>
              <a:rPr lang="en-US" sz="2800" b="1" smtClean="0">
                <a:latin typeface="Times New Roman" charset="0"/>
                <a:ea typeface="Times New Roman" charset="0"/>
              </a:rPr>
              <a:t>c)</a:t>
            </a:r>
            <a:r>
              <a:rPr lang="en-US" sz="2800" b="1" smtClean="0"/>
              <a:t> </a:t>
            </a:r>
            <a:endParaRPr lang="en-US" sz="2800" b="1" dirty="0"/>
          </a:p>
        </p:txBody>
      </p:sp>
    </p:spTree>
    <p:extLst>
      <p:ext uri="{BB962C8B-B14F-4D97-AF65-F5344CB8AC3E}">
        <p14:creationId xmlns:p14="http://schemas.microsoft.com/office/powerpoint/2010/main" val="110093707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Sample#3: Scheduling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4640277"/>
              </p:ext>
            </p:extLst>
          </p:nvPr>
        </p:nvGraphicFramePr>
        <p:xfrm>
          <a:off x="838200" y="2501057"/>
          <a:ext cx="10515607" cy="1296026"/>
        </p:xfrm>
        <a:graphic>
          <a:graphicData uri="http://schemas.openxmlformats.org/drawingml/2006/table">
            <a:tbl>
              <a:tblPr firstRow="1" firstCol="1" bandRow="1">
                <a:tableStyleId>{D7AC3CCA-C797-4891-BE02-D94E43425B78}</a:tableStyleId>
              </a:tblPr>
              <a:tblGrid>
                <a:gridCol w="553453"/>
                <a:gridCol w="553453"/>
                <a:gridCol w="553453"/>
                <a:gridCol w="553453"/>
                <a:gridCol w="553453"/>
                <a:gridCol w="553453"/>
                <a:gridCol w="553453"/>
                <a:gridCol w="553453"/>
                <a:gridCol w="553453"/>
                <a:gridCol w="553453"/>
                <a:gridCol w="553453"/>
                <a:gridCol w="553453"/>
                <a:gridCol w="553453"/>
                <a:gridCol w="553453"/>
                <a:gridCol w="553453"/>
                <a:gridCol w="553453"/>
                <a:gridCol w="553453"/>
                <a:gridCol w="553453"/>
                <a:gridCol w="553453"/>
              </a:tblGrid>
              <a:tr h="648013">
                <a:tc>
                  <a:txBody>
                    <a:bodyPr/>
                    <a:lstStyle/>
                    <a:p>
                      <a:pPr marL="0" marR="0">
                        <a:spcBef>
                          <a:spcPts val="400"/>
                        </a:spcBef>
                        <a:spcAft>
                          <a:spcPts val="0"/>
                        </a:spcAft>
                      </a:pPr>
                      <a:r>
                        <a:rPr lang="en-US" sz="2400">
                          <a:effectLst/>
                        </a:rPr>
                        <a:t>T1</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T1</a:t>
                      </a:r>
                      <a:endParaRPr lang="en-US" sz="2400" b="1"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T3</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T3</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T5</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r>
              <a:tr h="648013">
                <a:tc>
                  <a:txBody>
                    <a:bodyPr/>
                    <a:lstStyle/>
                    <a:p>
                      <a:pPr marL="0" marR="0">
                        <a:spcBef>
                          <a:spcPts val="400"/>
                        </a:spcBef>
                        <a:spcAft>
                          <a:spcPts val="0"/>
                        </a:spcAft>
                      </a:pPr>
                      <a:r>
                        <a:rPr lang="en-US" sz="2400" dirty="0">
                          <a:effectLst/>
                        </a:rPr>
                        <a:t>T2</a:t>
                      </a:r>
                      <a:endParaRPr lang="en-US" sz="2400" b="1"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 </a:t>
                      </a:r>
                      <a:endParaRPr lang="en-US" sz="2400" b="1" dirty="0">
                        <a:effectLst/>
                        <a:latin typeface="New Century Schlbk" charset="0"/>
                        <a:ea typeface="Times New Roman" charset="0"/>
                        <a:cs typeface="Times New Roman" charset="0"/>
                      </a:endParaRPr>
                    </a:p>
                  </a:txBody>
                  <a:tcPr marL="68580" marR="68580" marT="0" marB="0"/>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780649012"/>
              </p:ext>
            </p:extLst>
          </p:nvPr>
        </p:nvGraphicFramePr>
        <p:xfrm>
          <a:off x="838200" y="4887793"/>
          <a:ext cx="10515602" cy="1017060"/>
        </p:xfrm>
        <a:graphic>
          <a:graphicData uri="http://schemas.openxmlformats.org/drawingml/2006/table">
            <a:tbl>
              <a:tblPr firstRow="1" firstCol="1" bandRow="1">
                <a:tableStyleId>{D7AC3CCA-C797-4891-BE02-D94E43425B78}</a:tableStyleId>
              </a:tblPr>
              <a:tblGrid>
                <a:gridCol w="554390"/>
                <a:gridCol w="554390"/>
                <a:gridCol w="554390"/>
                <a:gridCol w="553277"/>
                <a:gridCol w="553277"/>
                <a:gridCol w="553277"/>
                <a:gridCol w="553277"/>
                <a:gridCol w="553277"/>
                <a:gridCol w="553277"/>
                <a:gridCol w="553277"/>
                <a:gridCol w="553277"/>
                <a:gridCol w="553277"/>
                <a:gridCol w="553277"/>
                <a:gridCol w="553277"/>
                <a:gridCol w="553277"/>
                <a:gridCol w="553277"/>
                <a:gridCol w="553277"/>
                <a:gridCol w="553277"/>
                <a:gridCol w="553277"/>
              </a:tblGrid>
              <a:tr h="508530">
                <a:tc>
                  <a:txBody>
                    <a:bodyPr/>
                    <a:lstStyle/>
                    <a:p>
                      <a:pPr marL="0" marR="0">
                        <a:spcBef>
                          <a:spcPts val="400"/>
                        </a:spcBef>
                        <a:spcAft>
                          <a:spcPts val="0"/>
                        </a:spcAft>
                      </a:pPr>
                      <a:r>
                        <a:rPr lang="en-US" sz="2400" dirty="0">
                          <a:effectLst/>
                        </a:rPr>
                        <a:t>T7</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T7</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T6</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T6</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tr>
              <a:tr h="508530">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T3</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T3</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T5</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 </a:t>
                      </a:r>
                      <a:endParaRPr lang="en-US" sz="2400" dirty="0">
                        <a:effectLst/>
                        <a:latin typeface="New Century Schlbk" charset="0"/>
                        <a:ea typeface="Times New Roman" charset="0"/>
                        <a:cs typeface="Times New Roman" charset="0"/>
                      </a:endParaRPr>
                    </a:p>
                  </a:txBody>
                  <a:tcPr marL="68580" marR="68580" marT="0" marB="0"/>
                </a:tc>
              </a:tr>
            </a:tbl>
          </a:graphicData>
        </a:graphic>
      </p:graphicFrame>
      <p:sp>
        <p:nvSpPr>
          <p:cNvPr id="6" name="Rectangle 5"/>
          <p:cNvSpPr/>
          <p:nvPr/>
        </p:nvSpPr>
        <p:spPr>
          <a:xfrm>
            <a:off x="838200" y="1690688"/>
            <a:ext cx="9516133" cy="461665"/>
          </a:xfrm>
          <a:prstGeom prst="rect">
            <a:avLst/>
          </a:prstGeom>
        </p:spPr>
        <p:txBody>
          <a:bodyPr wrap="square">
            <a:spAutoFit/>
          </a:bodyPr>
          <a:lstStyle/>
          <a:p>
            <a:r>
              <a:rPr lang="en-US" sz="2400" b="1" dirty="0" smtClean="0">
                <a:latin typeface="Times New Roman" charset="0"/>
                <a:ea typeface="Times New Roman" charset="0"/>
              </a:rPr>
              <a:t>List Schedule (T1,4</a:t>
            </a:r>
            <a:r>
              <a:rPr lang="en-US" sz="2400" b="1" dirty="0">
                <a:latin typeface="Times New Roman" charset="0"/>
                <a:ea typeface="Times New Roman" charset="0"/>
              </a:rPr>
              <a:t>), (T2,5), (T3,2), (T4,7), (T5,1), (T6,4), (T7,8</a:t>
            </a:r>
            <a:r>
              <a:rPr lang="en-US" sz="2400" b="1" dirty="0" smtClean="0">
                <a:latin typeface="Times New Roman" charset="0"/>
                <a:ea typeface="Times New Roman" charset="0"/>
              </a:rPr>
              <a:t>) </a:t>
            </a:r>
            <a:r>
              <a:rPr lang="en-US" sz="2400" dirty="0" smtClean="0"/>
              <a:t> </a:t>
            </a:r>
            <a:endParaRPr lang="en-US" sz="2400" dirty="0"/>
          </a:p>
        </p:txBody>
      </p:sp>
      <p:sp>
        <p:nvSpPr>
          <p:cNvPr id="7" name="Rectangle 6"/>
          <p:cNvSpPr/>
          <p:nvPr/>
        </p:nvSpPr>
        <p:spPr>
          <a:xfrm>
            <a:off x="851118" y="4105841"/>
            <a:ext cx="9516133" cy="461665"/>
          </a:xfrm>
          <a:prstGeom prst="rect">
            <a:avLst/>
          </a:prstGeom>
        </p:spPr>
        <p:txBody>
          <a:bodyPr wrap="square">
            <a:spAutoFit/>
          </a:bodyPr>
          <a:lstStyle/>
          <a:p>
            <a:r>
              <a:rPr lang="en-US" sz="2400" b="1" dirty="0" smtClean="0">
                <a:latin typeface="Times New Roman" charset="0"/>
                <a:ea typeface="Times New Roman" charset="0"/>
              </a:rPr>
              <a:t>Sorted List Schedule (T7,8</a:t>
            </a:r>
            <a:r>
              <a:rPr lang="en-US" sz="2400" b="1" dirty="0" smtClean="0">
                <a:latin typeface="Times New Roman" charset="0"/>
                <a:ea typeface="Times New Roman" charset="0"/>
              </a:rPr>
              <a:t>)</a:t>
            </a:r>
            <a:r>
              <a:rPr lang="en-US" sz="2400" dirty="0" smtClean="0"/>
              <a:t>, </a:t>
            </a:r>
            <a:r>
              <a:rPr lang="en-US" sz="2400" b="1" dirty="0" smtClean="0">
                <a:latin typeface="Times New Roman" charset="0"/>
                <a:ea typeface="Times New Roman" charset="0"/>
              </a:rPr>
              <a:t>(T4,7), </a:t>
            </a:r>
            <a:r>
              <a:rPr lang="en-US" sz="2400" b="1" dirty="0">
                <a:latin typeface="Times New Roman" charset="0"/>
                <a:ea typeface="Times New Roman" charset="0"/>
              </a:rPr>
              <a:t>(T2,5), (</a:t>
            </a:r>
            <a:r>
              <a:rPr lang="en-US" sz="2400" b="1" dirty="0" smtClean="0">
                <a:latin typeface="Times New Roman" charset="0"/>
                <a:ea typeface="Times New Roman" charset="0"/>
              </a:rPr>
              <a:t>T1,4), </a:t>
            </a:r>
            <a:r>
              <a:rPr lang="en-US" sz="2400" b="1" dirty="0">
                <a:latin typeface="Times New Roman" charset="0"/>
                <a:ea typeface="Times New Roman" charset="0"/>
              </a:rPr>
              <a:t>(</a:t>
            </a:r>
            <a:r>
              <a:rPr lang="en-US" sz="2400" b="1" dirty="0" smtClean="0">
                <a:latin typeface="Times New Roman" charset="0"/>
                <a:ea typeface="Times New Roman" charset="0"/>
              </a:rPr>
              <a:t>T6,4), </a:t>
            </a:r>
            <a:r>
              <a:rPr lang="en-US" sz="2400" b="1" dirty="0">
                <a:latin typeface="Times New Roman" charset="0"/>
                <a:ea typeface="Times New Roman" charset="0"/>
              </a:rPr>
              <a:t>(</a:t>
            </a:r>
            <a:r>
              <a:rPr lang="en-US" sz="2400" b="1" dirty="0" smtClean="0">
                <a:latin typeface="Times New Roman" charset="0"/>
                <a:ea typeface="Times New Roman" charset="0"/>
              </a:rPr>
              <a:t>T3,2), </a:t>
            </a:r>
            <a:r>
              <a:rPr lang="en-US" sz="2400" b="1" dirty="0">
                <a:latin typeface="Times New Roman" charset="0"/>
                <a:ea typeface="Times New Roman" charset="0"/>
              </a:rPr>
              <a:t>(</a:t>
            </a:r>
            <a:r>
              <a:rPr lang="en-US" sz="2400" b="1" dirty="0" smtClean="0">
                <a:latin typeface="Times New Roman" charset="0"/>
                <a:ea typeface="Times New Roman" charset="0"/>
              </a:rPr>
              <a:t>T5,1</a:t>
            </a:r>
            <a:r>
              <a:rPr lang="en-US" sz="2400" b="1" dirty="0">
                <a:latin typeface="Times New Roman" charset="0"/>
                <a:ea typeface="Times New Roman" charset="0"/>
              </a:rPr>
              <a:t>)</a:t>
            </a:r>
            <a:endParaRPr lang="en-US" sz="2400" dirty="0"/>
          </a:p>
        </p:txBody>
      </p:sp>
    </p:spTree>
    <p:extLst>
      <p:ext uri="{BB962C8B-B14F-4D97-AF65-F5344CB8AC3E}">
        <p14:creationId xmlns:p14="http://schemas.microsoft.com/office/powerpoint/2010/main" val="4827325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Sample#4: Independent Set</a:t>
            </a:r>
            <a:endParaRPr lang="en-US" dirty="0"/>
          </a:p>
        </p:txBody>
      </p:sp>
      <p:pic>
        <p:nvPicPr>
          <p:cNvPr id="4" name="Picture 3"/>
          <p:cNvPicPr>
            <a:picLocks noChangeAspect="1"/>
          </p:cNvPicPr>
          <p:nvPr/>
        </p:nvPicPr>
        <p:blipFill>
          <a:blip r:embed="rId2"/>
          <a:stretch>
            <a:fillRect/>
          </a:stretch>
        </p:blipFill>
        <p:spPr>
          <a:xfrm>
            <a:off x="1115663" y="1456841"/>
            <a:ext cx="5920568" cy="5055084"/>
          </a:xfrm>
          <a:prstGeom prst="rect">
            <a:avLst/>
          </a:prstGeom>
        </p:spPr>
      </p:pic>
      <p:sp>
        <p:nvSpPr>
          <p:cNvPr id="5" name="Rectangle 4"/>
          <p:cNvSpPr/>
          <p:nvPr/>
        </p:nvSpPr>
        <p:spPr>
          <a:xfrm>
            <a:off x="5166032" y="1459855"/>
            <a:ext cx="6465231" cy="461665"/>
          </a:xfrm>
          <a:prstGeom prst="rect">
            <a:avLst/>
          </a:prstGeom>
        </p:spPr>
        <p:txBody>
          <a:bodyPr wrap="none">
            <a:spAutoFit/>
          </a:bodyPr>
          <a:lstStyle/>
          <a:p>
            <a:r>
              <a:rPr lang="en-US" sz="2400" b="1" dirty="0">
                <a:latin typeface="Times New Roman" charset="0"/>
                <a:ea typeface="Times New Roman" charset="0"/>
              </a:rPr>
              <a:t>(a + ~b + c) (~a + b + ~c) (a + b + c) (~a + b + b)</a:t>
            </a:r>
            <a:r>
              <a:rPr lang="en-US" sz="2400" dirty="0">
                <a:latin typeface="Times New Roman" charset="0"/>
                <a:ea typeface="Times New Roman" charset="0"/>
              </a:rPr>
              <a:t> </a:t>
            </a:r>
            <a:endParaRPr lang="en-US" sz="2400" dirty="0"/>
          </a:p>
        </p:txBody>
      </p:sp>
    </p:spTree>
    <p:extLst>
      <p:ext uri="{BB962C8B-B14F-4D97-AF65-F5344CB8AC3E}">
        <p14:creationId xmlns:p14="http://schemas.microsoft.com/office/powerpoint/2010/main" val="12827122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Title 1"/>
          <p:cNvSpPr>
            <a:spLocks noGrp="1"/>
          </p:cNvSpPr>
          <p:nvPr>
            <p:ph type="title"/>
          </p:nvPr>
        </p:nvSpPr>
        <p:spPr/>
        <p:txBody>
          <a:bodyPr/>
          <a:lstStyle/>
          <a:p>
            <a:r>
              <a:rPr lang="en-US">
                <a:latin typeface="Arial" charset="0"/>
                <a:ea typeface="MS PGothic" charset="0"/>
              </a:rPr>
              <a:t>Final Exam Topics 4</a:t>
            </a:r>
          </a:p>
        </p:txBody>
      </p:sp>
      <p:sp>
        <p:nvSpPr>
          <p:cNvPr id="286723" name="Content Placeholder 2"/>
          <p:cNvSpPr>
            <a:spLocks noGrp="1"/>
          </p:cNvSpPr>
          <p:nvPr>
            <p:ph idx="1"/>
          </p:nvPr>
        </p:nvSpPr>
        <p:spPr/>
        <p:txBody>
          <a:bodyPr/>
          <a:lstStyle/>
          <a:p>
            <a:r>
              <a:rPr lang="en-US" sz="2000" dirty="0">
                <a:latin typeface="Arial" charset="0"/>
                <a:ea typeface="MS PGothic" charset="0"/>
              </a:rPr>
              <a:t>Computability Theory</a:t>
            </a:r>
          </a:p>
          <a:p>
            <a:pPr lvl="1"/>
            <a:r>
              <a:rPr lang="en-US" sz="1800" dirty="0">
                <a:latin typeface="Arial" charset="0"/>
                <a:ea typeface="MS PGothic" charset="0"/>
              </a:rPr>
              <a:t>Decision problems: solvable (decidable, recursive), semi-decidable (recognizable, recursively enumerable/re, generable), non-re</a:t>
            </a:r>
          </a:p>
          <a:p>
            <a:pPr lvl="1"/>
            <a:r>
              <a:rPr lang="en-US" sz="1800" dirty="0">
                <a:latin typeface="Arial" charset="0"/>
                <a:ea typeface="MS PGothic" charset="0"/>
              </a:rPr>
              <a:t>A set is re </a:t>
            </a:r>
            <a:r>
              <a:rPr lang="en-US" sz="1800" dirty="0" err="1">
                <a:latin typeface="Arial" charset="0"/>
                <a:ea typeface="MS PGothic" charset="0"/>
              </a:rPr>
              <a:t>iff</a:t>
            </a:r>
            <a:r>
              <a:rPr lang="en-US" sz="1800" dirty="0">
                <a:latin typeface="Arial" charset="0"/>
                <a:ea typeface="MS PGothic" charset="0"/>
              </a:rPr>
              <a:t> it is semi-decidable</a:t>
            </a:r>
          </a:p>
          <a:p>
            <a:pPr lvl="1"/>
            <a:r>
              <a:rPr lang="en-US" sz="1800" dirty="0">
                <a:latin typeface="Arial" charset="0"/>
                <a:ea typeface="MS PGothic" charset="0"/>
              </a:rPr>
              <a:t>If set is re and complement is also re, set is recursive (decidable)</a:t>
            </a:r>
          </a:p>
          <a:p>
            <a:pPr lvl="1"/>
            <a:r>
              <a:rPr lang="en-US" sz="1800" dirty="0">
                <a:latin typeface="Arial" charset="0"/>
                <a:ea typeface="MS PGothic" charset="0"/>
              </a:rPr>
              <a:t>Halting problem (K</a:t>
            </a:r>
            <a:r>
              <a:rPr lang="en-US" sz="1800" baseline="-25000" dirty="0">
                <a:latin typeface="Arial" charset="0"/>
                <a:ea typeface="MS PGothic" charset="0"/>
              </a:rPr>
              <a:t>0</a:t>
            </a:r>
            <a:r>
              <a:rPr lang="en-US" sz="1800" dirty="0">
                <a:latin typeface="Arial" charset="0"/>
                <a:ea typeface="MS PGothic" charset="0"/>
              </a:rPr>
              <a:t>): diagonalization proof of </a:t>
            </a:r>
            <a:r>
              <a:rPr lang="en-US" sz="1800" dirty="0" err="1">
                <a:latin typeface="Arial" charset="0"/>
                <a:ea typeface="MS PGothic" charset="0"/>
              </a:rPr>
              <a:t>undecidability</a:t>
            </a:r>
            <a:endParaRPr lang="en-US" sz="1800" dirty="0">
              <a:latin typeface="Arial" charset="0"/>
              <a:ea typeface="MS PGothic" charset="0"/>
            </a:endParaRPr>
          </a:p>
          <a:p>
            <a:pPr lvl="2"/>
            <a:r>
              <a:rPr lang="en-US" sz="1600" dirty="0">
                <a:latin typeface="Arial" charset="0"/>
                <a:ea typeface="MS PGothic" charset="0"/>
              </a:rPr>
              <a:t>Set K</a:t>
            </a:r>
            <a:r>
              <a:rPr lang="en-US" sz="1600" baseline="-25000" dirty="0">
                <a:latin typeface="Arial" charset="0"/>
                <a:ea typeface="MS PGothic" charset="0"/>
              </a:rPr>
              <a:t>0</a:t>
            </a:r>
            <a:r>
              <a:rPr lang="en-US" sz="1600" dirty="0">
                <a:latin typeface="Arial" charset="0"/>
                <a:ea typeface="MS PGothic" charset="0"/>
              </a:rPr>
              <a:t> is re but complement is not</a:t>
            </a:r>
          </a:p>
          <a:p>
            <a:pPr lvl="1"/>
            <a:r>
              <a:rPr lang="en-US" sz="1800" dirty="0">
                <a:latin typeface="Arial" charset="0"/>
                <a:ea typeface="MS PGothic" charset="0"/>
              </a:rPr>
              <a:t>Set K = { f | f(f) converges }</a:t>
            </a:r>
          </a:p>
          <a:p>
            <a:pPr lvl="1"/>
            <a:r>
              <a:rPr lang="en-US" sz="1800" dirty="0">
                <a:latin typeface="Arial" charset="0"/>
                <a:ea typeface="MS PGothic" charset="0"/>
              </a:rPr>
              <a:t>Algorithms (Total): diagonalization proof of non-re</a:t>
            </a:r>
          </a:p>
          <a:p>
            <a:pPr lvl="1"/>
            <a:r>
              <a:rPr lang="en-US" sz="1800" dirty="0">
                <a:latin typeface="Arial" charset="0"/>
                <a:ea typeface="MS PGothic" charset="0"/>
              </a:rPr>
              <a:t>Reducibility to show certain problems are not decidable or even non-re</a:t>
            </a:r>
          </a:p>
          <a:p>
            <a:pPr lvl="1"/>
            <a:r>
              <a:rPr lang="en-US" sz="1800" dirty="0">
                <a:latin typeface="Arial" charset="0"/>
                <a:ea typeface="MS PGothic" charset="0"/>
              </a:rPr>
              <a:t>K and K</a:t>
            </a:r>
            <a:r>
              <a:rPr lang="en-US" sz="1800" baseline="-25000" dirty="0">
                <a:latin typeface="Arial" charset="0"/>
                <a:ea typeface="MS PGothic" charset="0"/>
              </a:rPr>
              <a:t>0</a:t>
            </a:r>
            <a:r>
              <a:rPr lang="en-US" sz="1800" dirty="0">
                <a:latin typeface="Arial" charset="0"/>
                <a:ea typeface="MS PGothic" charset="0"/>
              </a:rPr>
              <a:t> are re-complete </a:t>
            </a:r>
            <a:r>
              <a:rPr lang="mr-IN" sz="1800" dirty="0">
                <a:latin typeface="Arial" charset="0"/>
                <a:ea typeface="MS PGothic" charset="0"/>
              </a:rPr>
              <a:t>–</a:t>
            </a:r>
            <a:r>
              <a:rPr lang="en-US" sz="1800" dirty="0">
                <a:latin typeface="Arial" charset="0"/>
                <a:ea typeface="MS PGothic" charset="0"/>
              </a:rPr>
              <a:t> reducibility to show these results</a:t>
            </a:r>
          </a:p>
          <a:p>
            <a:pPr lvl="1"/>
            <a:r>
              <a:rPr lang="en-US" sz="1800" dirty="0">
                <a:latin typeface="Arial" charset="0"/>
                <a:ea typeface="MS PGothic" charset="0"/>
              </a:rPr>
              <a:t>Rice</a:t>
            </a:r>
            <a:r>
              <a:rPr lang="ja-JP" altLang="en-US" sz="1800" dirty="0">
                <a:latin typeface="Arial" charset="0"/>
                <a:ea typeface="MS PGothic" charset="0"/>
              </a:rPr>
              <a:t>’</a:t>
            </a:r>
            <a:r>
              <a:rPr lang="en-US" altLang="ja-JP" sz="1800" dirty="0">
                <a:latin typeface="Arial" charset="0"/>
                <a:ea typeface="MS PGothic" charset="0"/>
              </a:rPr>
              <a:t>s Theorem: All non-trivial I/O properties of functions are undecidable (weak and strong versions)</a:t>
            </a:r>
          </a:p>
          <a:p>
            <a:pPr lvl="1"/>
            <a:r>
              <a:rPr lang="en-US" sz="1800" dirty="0">
                <a:latin typeface="Arial" charset="0"/>
                <a:ea typeface="MS PGothic" charset="0"/>
              </a:rPr>
              <a:t>Use of quantification to discover upper bound on complexity</a:t>
            </a:r>
          </a:p>
        </p:txBody>
      </p:sp>
      <p:sp>
        <p:nvSpPr>
          <p:cNvPr id="2867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C0C003A-B518-494C-B48A-EC534260FEA9}" type="datetime1">
              <a:rPr lang="en-US" smtClean="0"/>
              <a:t>11/29/17</a:t>
            </a:fld>
            <a:endParaRPr lang="en-US" dirty="0"/>
          </a:p>
        </p:txBody>
      </p:sp>
      <p:sp>
        <p:nvSpPr>
          <p:cNvPr id="2867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COT 4210 © UCF</a:t>
            </a:r>
          </a:p>
        </p:txBody>
      </p:sp>
      <p:sp>
        <p:nvSpPr>
          <p:cNvPr id="286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F87DA84-A619-9E4A-AC5C-EA57C42BC5B4}" type="slidenum">
              <a:rPr lang="en-US"/>
              <a:pPr/>
              <a:t>4</a:t>
            </a:fld>
            <a:endParaRPr lang="en-US"/>
          </a:p>
        </p:txBody>
      </p:sp>
    </p:spTree>
    <p:extLst>
      <p:ext uri="{BB962C8B-B14F-4D97-AF65-F5344CB8AC3E}">
        <p14:creationId xmlns:p14="http://schemas.microsoft.com/office/powerpoint/2010/main" val="6543344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 5: VC Gadgets</a:t>
            </a:r>
            <a:endParaRPr lang="en-US" dirty="0"/>
          </a:p>
        </p:txBody>
      </p:sp>
      <p:pic>
        <p:nvPicPr>
          <p:cNvPr id="4" name="Picture 3"/>
          <p:cNvPicPr>
            <a:picLocks noChangeAspect="1"/>
          </p:cNvPicPr>
          <p:nvPr/>
        </p:nvPicPr>
        <p:blipFill>
          <a:blip r:embed="rId2"/>
          <a:stretch>
            <a:fillRect/>
          </a:stretch>
        </p:blipFill>
        <p:spPr>
          <a:xfrm>
            <a:off x="960895" y="1835150"/>
            <a:ext cx="7675105" cy="4816128"/>
          </a:xfrm>
          <a:prstGeom prst="rect">
            <a:avLst/>
          </a:prstGeom>
        </p:spPr>
      </p:pic>
    </p:spTree>
    <p:extLst>
      <p:ext uri="{BB962C8B-B14F-4D97-AF65-F5344CB8AC3E}">
        <p14:creationId xmlns:p14="http://schemas.microsoft.com/office/powerpoint/2010/main" val="6401744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Sample#6: Vertex Cover</a:t>
            </a:r>
            <a:endParaRPr lang="en-US" dirty="0"/>
          </a:p>
        </p:txBody>
      </p:sp>
      <p:pic>
        <p:nvPicPr>
          <p:cNvPr id="4" name="Picture 3"/>
          <p:cNvPicPr>
            <a:picLocks noChangeAspect="1"/>
          </p:cNvPicPr>
          <p:nvPr/>
        </p:nvPicPr>
        <p:blipFill>
          <a:blip r:embed="rId2"/>
          <a:stretch>
            <a:fillRect/>
          </a:stretch>
        </p:blipFill>
        <p:spPr>
          <a:xfrm>
            <a:off x="1130082" y="1459855"/>
            <a:ext cx="5920568" cy="5055084"/>
          </a:xfrm>
          <a:prstGeom prst="rect">
            <a:avLst/>
          </a:prstGeom>
        </p:spPr>
      </p:pic>
      <p:sp>
        <p:nvSpPr>
          <p:cNvPr id="5" name="Rectangle 4"/>
          <p:cNvSpPr/>
          <p:nvPr/>
        </p:nvSpPr>
        <p:spPr>
          <a:xfrm>
            <a:off x="5166032" y="1459855"/>
            <a:ext cx="6465231" cy="461665"/>
          </a:xfrm>
          <a:prstGeom prst="rect">
            <a:avLst/>
          </a:prstGeom>
        </p:spPr>
        <p:txBody>
          <a:bodyPr wrap="none">
            <a:spAutoFit/>
          </a:bodyPr>
          <a:lstStyle/>
          <a:p>
            <a:r>
              <a:rPr lang="en-US" sz="2400" b="1" dirty="0">
                <a:latin typeface="Times New Roman" charset="0"/>
                <a:ea typeface="Times New Roman" charset="0"/>
              </a:rPr>
              <a:t>(a + ~b + c) (~a + b + ~c) (a + b + c) (~a + b + b)</a:t>
            </a:r>
            <a:r>
              <a:rPr lang="en-US" sz="2400" dirty="0">
                <a:latin typeface="Times New Roman" charset="0"/>
                <a:ea typeface="Times New Roman" charset="0"/>
              </a:rPr>
              <a:t> </a:t>
            </a:r>
            <a:endParaRPr lang="en-US" sz="2400" dirty="0"/>
          </a:p>
        </p:txBody>
      </p:sp>
      <p:cxnSp>
        <p:nvCxnSpPr>
          <p:cNvPr id="6" name="Straight Connector 5"/>
          <p:cNvCxnSpPr/>
          <p:nvPr/>
        </p:nvCxnSpPr>
        <p:spPr>
          <a:xfrm>
            <a:off x="7545088" y="2847410"/>
            <a:ext cx="1456841" cy="1549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529589" y="5372746"/>
            <a:ext cx="1456841" cy="1549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514091" y="4124553"/>
            <a:ext cx="1456841" cy="15498"/>
          </a:xfrm>
          <a:prstGeom prst="line">
            <a:avLst/>
          </a:prstGeom>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7036231" y="2585254"/>
            <a:ext cx="338554" cy="461665"/>
          </a:xfrm>
          <a:prstGeom prst="rect">
            <a:avLst/>
          </a:prstGeom>
        </p:spPr>
        <p:txBody>
          <a:bodyPr wrap="none">
            <a:spAutoFit/>
          </a:bodyPr>
          <a:lstStyle/>
          <a:p>
            <a:r>
              <a:rPr lang="en-US" sz="2400" b="1" dirty="0">
                <a:latin typeface="Times New Roman" charset="0"/>
                <a:ea typeface="Times New Roman" charset="0"/>
              </a:rPr>
              <a:t>a</a:t>
            </a:r>
            <a:endParaRPr lang="en-US" sz="2400" dirty="0"/>
          </a:p>
        </p:txBody>
      </p:sp>
      <p:sp>
        <p:nvSpPr>
          <p:cNvPr id="13" name="Rectangle 12"/>
          <p:cNvSpPr/>
          <p:nvPr/>
        </p:nvSpPr>
        <p:spPr>
          <a:xfrm>
            <a:off x="9058965" y="2585254"/>
            <a:ext cx="658471" cy="461665"/>
          </a:xfrm>
          <a:prstGeom prst="rect">
            <a:avLst/>
          </a:prstGeom>
        </p:spPr>
        <p:txBody>
          <a:bodyPr wrap="square">
            <a:spAutoFit/>
          </a:bodyPr>
          <a:lstStyle/>
          <a:p>
            <a:r>
              <a:rPr lang="en-US" sz="2400" b="1" dirty="0" smtClean="0">
                <a:latin typeface="Times New Roman" charset="0"/>
                <a:ea typeface="Times New Roman" charset="0"/>
              </a:rPr>
              <a:t>~a</a:t>
            </a:r>
            <a:endParaRPr lang="en-US" sz="2400" dirty="0"/>
          </a:p>
        </p:txBody>
      </p:sp>
      <p:sp>
        <p:nvSpPr>
          <p:cNvPr id="14" name="Rectangle 13"/>
          <p:cNvSpPr/>
          <p:nvPr/>
        </p:nvSpPr>
        <p:spPr>
          <a:xfrm>
            <a:off x="7034624" y="3893719"/>
            <a:ext cx="356188" cy="461665"/>
          </a:xfrm>
          <a:prstGeom prst="rect">
            <a:avLst/>
          </a:prstGeom>
        </p:spPr>
        <p:txBody>
          <a:bodyPr wrap="none">
            <a:spAutoFit/>
          </a:bodyPr>
          <a:lstStyle/>
          <a:p>
            <a:r>
              <a:rPr lang="en-US" sz="2400" b="1" dirty="0" smtClean="0">
                <a:latin typeface="Times New Roman" charset="0"/>
                <a:ea typeface="Times New Roman" charset="0"/>
              </a:rPr>
              <a:t>b</a:t>
            </a:r>
            <a:endParaRPr lang="en-US" sz="2400" dirty="0"/>
          </a:p>
        </p:txBody>
      </p:sp>
      <p:sp>
        <p:nvSpPr>
          <p:cNvPr id="16" name="Rectangle 15"/>
          <p:cNvSpPr/>
          <p:nvPr/>
        </p:nvSpPr>
        <p:spPr>
          <a:xfrm>
            <a:off x="9058965" y="5141586"/>
            <a:ext cx="658471" cy="461665"/>
          </a:xfrm>
          <a:prstGeom prst="rect">
            <a:avLst/>
          </a:prstGeom>
        </p:spPr>
        <p:txBody>
          <a:bodyPr wrap="square">
            <a:spAutoFit/>
          </a:bodyPr>
          <a:lstStyle/>
          <a:p>
            <a:r>
              <a:rPr lang="en-US" sz="2400" b="1" dirty="0" smtClean="0">
                <a:latin typeface="Times New Roman" charset="0"/>
                <a:ea typeface="Times New Roman" charset="0"/>
              </a:rPr>
              <a:t>~c</a:t>
            </a:r>
            <a:endParaRPr lang="en-US" sz="2400" dirty="0"/>
          </a:p>
        </p:txBody>
      </p:sp>
      <p:sp>
        <p:nvSpPr>
          <p:cNvPr id="17" name="Rectangle 16"/>
          <p:cNvSpPr/>
          <p:nvPr/>
        </p:nvSpPr>
        <p:spPr>
          <a:xfrm>
            <a:off x="9001929" y="3893720"/>
            <a:ext cx="658471" cy="461665"/>
          </a:xfrm>
          <a:prstGeom prst="rect">
            <a:avLst/>
          </a:prstGeom>
        </p:spPr>
        <p:txBody>
          <a:bodyPr wrap="square">
            <a:spAutoFit/>
          </a:bodyPr>
          <a:lstStyle/>
          <a:p>
            <a:r>
              <a:rPr lang="en-US" sz="2400" b="1" dirty="0" smtClean="0">
                <a:latin typeface="Times New Roman" charset="0"/>
                <a:ea typeface="Times New Roman" charset="0"/>
              </a:rPr>
              <a:t>~b</a:t>
            </a:r>
            <a:endParaRPr lang="en-US" sz="2400" dirty="0"/>
          </a:p>
        </p:txBody>
      </p:sp>
      <p:sp>
        <p:nvSpPr>
          <p:cNvPr id="18" name="Rectangle 17"/>
          <p:cNvSpPr/>
          <p:nvPr/>
        </p:nvSpPr>
        <p:spPr>
          <a:xfrm>
            <a:off x="7129310" y="5141586"/>
            <a:ext cx="320922" cy="461665"/>
          </a:xfrm>
          <a:prstGeom prst="rect">
            <a:avLst/>
          </a:prstGeom>
        </p:spPr>
        <p:txBody>
          <a:bodyPr wrap="none">
            <a:spAutoFit/>
          </a:bodyPr>
          <a:lstStyle/>
          <a:p>
            <a:r>
              <a:rPr lang="en-US" sz="2400" b="1" dirty="0">
                <a:latin typeface="Times New Roman" charset="0"/>
                <a:ea typeface="Times New Roman" charset="0"/>
              </a:rPr>
              <a:t>c</a:t>
            </a:r>
            <a:endParaRPr lang="en-US" sz="2400" dirty="0"/>
          </a:p>
        </p:txBody>
      </p:sp>
    </p:spTree>
    <p:extLst>
      <p:ext uri="{BB962C8B-B14F-4D97-AF65-F5344CB8AC3E}">
        <p14:creationId xmlns:p14="http://schemas.microsoft.com/office/powerpoint/2010/main" val="580346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Title 1"/>
          <p:cNvSpPr>
            <a:spLocks noGrp="1"/>
          </p:cNvSpPr>
          <p:nvPr>
            <p:ph type="title"/>
          </p:nvPr>
        </p:nvSpPr>
        <p:spPr/>
        <p:txBody>
          <a:bodyPr/>
          <a:lstStyle/>
          <a:p>
            <a:r>
              <a:rPr lang="en-US">
                <a:latin typeface="Arial" charset="0"/>
                <a:ea typeface="MS PGothic" charset="0"/>
              </a:rPr>
              <a:t>Final Exam Topics 5</a:t>
            </a:r>
          </a:p>
        </p:txBody>
      </p:sp>
      <p:sp>
        <p:nvSpPr>
          <p:cNvPr id="287747" name="Content Placeholder 2"/>
          <p:cNvSpPr>
            <a:spLocks noGrp="1"/>
          </p:cNvSpPr>
          <p:nvPr>
            <p:ph idx="1"/>
          </p:nvPr>
        </p:nvSpPr>
        <p:spPr>
          <a:xfrm>
            <a:off x="1981200" y="1600200"/>
            <a:ext cx="8229600" cy="4648200"/>
          </a:xfrm>
        </p:spPr>
        <p:txBody>
          <a:bodyPr/>
          <a:lstStyle/>
          <a:p>
            <a:r>
              <a:rPr lang="en-US" sz="2000" dirty="0">
                <a:latin typeface="Arial" charset="0"/>
                <a:ea typeface="MS PGothic" charset="0"/>
              </a:rPr>
              <a:t>Computability  Applied to Formal Grammars </a:t>
            </a:r>
            <a:br>
              <a:rPr lang="en-US" sz="2000" dirty="0">
                <a:latin typeface="Arial" charset="0"/>
                <a:ea typeface="MS PGothic" charset="0"/>
              </a:rPr>
            </a:br>
            <a:r>
              <a:rPr lang="en-US" sz="2000" dirty="0">
                <a:latin typeface="Arial" charset="0"/>
                <a:ea typeface="MS PGothic" charset="0"/>
              </a:rPr>
              <a:t>(</a:t>
            </a:r>
            <a:r>
              <a:rPr lang="en-US" sz="2000" dirty="0">
                <a:solidFill>
                  <a:srgbClr val="FF0000"/>
                </a:solidFill>
                <a:latin typeface="Arial" charset="0"/>
                <a:ea typeface="MS PGothic" charset="0"/>
              </a:rPr>
              <a:t>Red</a:t>
            </a:r>
            <a:r>
              <a:rPr lang="en-US" sz="2000" dirty="0">
                <a:latin typeface="Arial" charset="0"/>
                <a:ea typeface="MS PGothic" charset="0"/>
              </a:rPr>
              <a:t> only results not constructions that lead to these)</a:t>
            </a:r>
            <a:endParaRPr lang="en-US" sz="1600" dirty="0">
              <a:latin typeface="Arial" charset="0"/>
              <a:ea typeface="MS PGothic" charset="0"/>
            </a:endParaRPr>
          </a:p>
          <a:p>
            <a:pPr lvl="1"/>
            <a:r>
              <a:rPr lang="en-US" sz="1600" dirty="0">
                <a:latin typeface="Arial" charset="0"/>
                <a:ea typeface="MS PGothic" charset="0"/>
              </a:rPr>
              <a:t>Post Correspondence problem (PCP)</a:t>
            </a:r>
          </a:p>
          <a:p>
            <a:pPr lvl="2"/>
            <a:r>
              <a:rPr lang="en-US" sz="1400" dirty="0">
                <a:latin typeface="Arial" charset="0"/>
                <a:ea typeface="MS PGothic" charset="0"/>
              </a:rPr>
              <a:t>Definition</a:t>
            </a:r>
          </a:p>
          <a:p>
            <a:pPr lvl="2"/>
            <a:r>
              <a:rPr lang="en-US" sz="1400" dirty="0" err="1">
                <a:solidFill>
                  <a:srgbClr val="FF0000"/>
                </a:solidFill>
                <a:latin typeface="Arial" charset="0"/>
                <a:ea typeface="MS PGothic" charset="0"/>
              </a:rPr>
              <a:t>Undecidability</a:t>
            </a:r>
            <a:r>
              <a:rPr lang="en-US" sz="1400" dirty="0">
                <a:solidFill>
                  <a:srgbClr val="FF0000"/>
                </a:solidFill>
                <a:latin typeface="Arial" charset="0"/>
                <a:ea typeface="MS PGothic" charset="0"/>
              </a:rPr>
              <a:t> (proof was only sketched and is not part of this course)</a:t>
            </a:r>
          </a:p>
          <a:p>
            <a:pPr lvl="2"/>
            <a:r>
              <a:rPr lang="en-US" sz="1400" dirty="0">
                <a:latin typeface="Arial" charset="0"/>
                <a:ea typeface="MS PGothic" charset="0"/>
              </a:rPr>
              <a:t>Application to ambiguity and non-emptiness of intersections of CFLs and to non-emptiness of CSLs</a:t>
            </a:r>
          </a:p>
          <a:p>
            <a:pPr lvl="1"/>
            <a:r>
              <a:rPr lang="en-US" sz="1600" dirty="0">
                <a:latin typeface="Arial" charset="0"/>
                <a:ea typeface="MS PGothic" charset="0"/>
              </a:rPr>
              <a:t>Traces of Turing computations</a:t>
            </a:r>
          </a:p>
          <a:p>
            <a:pPr lvl="2"/>
            <a:r>
              <a:rPr lang="en-US" sz="1400" dirty="0">
                <a:solidFill>
                  <a:srgbClr val="FF0000"/>
                </a:solidFill>
                <a:latin typeface="Arial" charset="0"/>
                <a:ea typeface="MS PGothic" charset="0"/>
              </a:rPr>
              <a:t>Not CFLs</a:t>
            </a:r>
          </a:p>
          <a:p>
            <a:pPr lvl="2"/>
            <a:r>
              <a:rPr lang="en-US" sz="1400" dirty="0">
                <a:solidFill>
                  <a:srgbClr val="FF0000"/>
                </a:solidFill>
                <a:latin typeface="Arial" charset="0"/>
                <a:ea typeface="MS PGothic" charset="0"/>
              </a:rPr>
              <a:t>Single steps are CFLs (use reversal of second configuration)</a:t>
            </a:r>
          </a:p>
          <a:p>
            <a:pPr lvl="2"/>
            <a:r>
              <a:rPr lang="en-US" sz="1400" dirty="0">
                <a:solidFill>
                  <a:srgbClr val="FF0000"/>
                </a:solidFill>
                <a:latin typeface="Arial" charset="0"/>
                <a:ea typeface="MS PGothic" charset="0"/>
              </a:rPr>
              <a:t>Intersections of pairwise correct traces are traces</a:t>
            </a:r>
          </a:p>
          <a:p>
            <a:pPr lvl="2"/>
            <a:r>
              <a:rPr lang="en-US" sz="1400" dirty="0">
                <a:solidFill>
                  <a:srgbClr val="FF0000"/>
                </a:solidFill>
                <a:latin typeface="Arial" charset="0"/>
                <a:ea typeface="MS PGothic" charset="0"/>
              </a:rPr>
              <a:t>Complement of traces (including terminating traces) are CFL</a:t>
            </a:r>
          </a:p>
          <a:p>
            <a:pPr lvl="2"/>
            <a:r>
              <a:rPr lang="en-US" sz="1400" dirty="0">
                <a:solidFill>
                  <a:srgbClr val="FF0000"/>
                </a:solidFill>
                <a:latin typeface="Arial" charset="0"/>
                <a:ea typeface="MS PGothic" charset="0"/>
              </a:rPr>
              <a:t>Use to show cannot decide if CFL, L, is </a:t>
            </a:r>
            <a:r>
              <a:rPr lang="en-US" sz="1400" dirty="0">
                <a:solidFill>
                  <a:srgbClr val="FF0000"/>
                </a:solidFill>
                <a:latin typeface="Arial" charset="0"/>
                <a:ea typeface="MS PGothic" charset="0"/>
                <a:sym typeface="Symbol" charset="0"/>
              </a:rPr>
              <a:t></a:t>
            </a:r>
            <a:r>
              <a:rPr lang="en-US" sz="1400" dirty="0">
                <a:solidFill>
                  <a:srgbClr val="FF0000"/>
                </a:solidFill>
                <a:latin typeface="Arial" charset="0"/>
                <a:ea typeface="MS PGothic" charset="0"/>
              </a:rPr>
              <a:t>*</a:t>
            </a:r>
          </a:p>
          <a:p>
            <a:pPr lvl="2"/>
            <a:r>
              <a:rPr lang="en-US" sz="1400" dirty="0">
                <a:latin typeface="Arial" charset="0"/>
                <a:ea typeface="MS PGothic" charset="0"/>
              </a:rPr>
              <a:t>L= </a:t>
            </a:r>
            <a:r>
              <a:rPr lang="en-US" sz="1400" dirty="0">
                <a:latin typeface="Arial" charset="0"/>
                <a:ea typeface="MS PGothic" charset="0"/>
                <a:sym typeface="Symbol" charset="0"/>
              </a:rPr>
              <a:t></a:t>
            </a:r>
            <a:r>
              <a:rPr lang="en-US" sz="1400" dirty="0">
                <a:latin typeface="Arial" charset="0"/>
                <a:ea typeface="MS PGothic" charset="0"/>
              </a:rPr>
              <a:t>* and L = L</a:t>
            </a:r>
            <a:r>
              <a:rPr lang="en-US" sz="1400" baseline="30000" dirty="0">
                <a:latin typeface="Arial" charset="0"/>
                <a:ea typeface="MS PGothic" charset="0"/>
              </a:rPr>
              <a:t>2</a:t>
            </a:r>
            <a:r>
              <a:rPr lang="en-US" sz="1400" dirty="0">
                <a:latin typeface="Arial" charset="0"/>
                <a:ea typeface="MS PGothic" charset="0"/>
              </a:rPr>
              <a:t> are undecidable for CFLs</a:t>
            </a:r>
          </a:p>
          <a:p>
            <a:pPr lvl="1"/>
            <a:r>
              <a:rPr lang="en-US" sz="1600" dirty="0">
                <a:solidFill>
                  <a:srgbClr val="FF0000"/>
                </a:solidFill>
                <a:latin typeface="Arial" charset="0"/>
                <a:ea typeface="MS PGothic" charset="0"/>
              </a:rPr>
              <a:t>PSG can mimic TM, so generate any re language; thus, membership in PSL is undecidable, as is emptiness of PSL.</a:t>
            </a:r>
          </a:p>
          <a:p>
            <a:pPr lvl="1"/>
            <a:r>
              <a:rPr lang="en-US" sz="1600" dirty="0">
                <a:latin typeface="Arial" charset="0"/>
                <a:ea typeface="MS PGothic" charset="0"/>
              </a:rPr>
              <a:t>All re sets are homomorphic images of CSLs (erase fill character)</a:t>
            </a:r>
          </a:p>
        </p:txBody>
      </p:sp>
      <p:sp>
        <p:nvSpPr>
          <p:cNvPr id="28774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66A988C-4DE3-B54B-8839-638C3C68E90A}" type="datetime1">
              <a:rPr lang="en-US" smtClean="0"/>
              <a:t>11/29/17</a:t>
            </a:fld>
            <a:endParaRPr lang="en-US"/>
          </a:p>
        </p:txBody>
      </p:sp>
      <p:sp>
        <p:nvSpPr>
          <p:cNvPr id="28774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COT 4210 © UCF</a:t>
            </a:r>
          </a:p>
        </p:txBody>
      </p:sp>
      <p:sp>
        <p:nvSpPr>
          <p:cNvPr id="287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16516DE-ACEB-644C-A06F-BE7078675E9C}" type="slidenum">
              <a:rPr lang="en-US"/>
              <a:pPr/>
              <a:t>5</a:t>
            </a:fld>
            <a:endParaRPr lang="en-US"/>
          </a:p>
        </p:txBody>
      </p:sp>
    </p:spTree>
    <p:extLst>
      <p:ext uri="{BB962C8B-B14F-4D97-AF65-F5344CB8AC3E}">
        <p14:creationId xmlns:p14="http://schemas.microsoft.com/office/powerpoint/2010/main" val="135479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Title 1"/>
          <p:cNvSpPr>
            <a:spLocks noGrp="1"/>
          </p:cNvSpPr>
          <p:nvPr>
            <p:ph type="title"/>
          </p:nvPr>
        </p:nvSpPr>
        <p:spPr/>
        <p:txBody>
          <a:bodyPr/>
          <a:lstStyle/>
          <a:p>
            <a:r>
              <a:rPr lang="en-US">
                <a:latin typeface="Arial" charset="0"/>
                <a:ea typeface="MS PGothic" charset="0"/>
              </a:rPr>
              <a:t>Final Exam Topics 6</a:t>
            </a:r>
          </a:p>
        </p:txBody>
      </p:sp>
      <p:sp>
        <p:nvSpPr>
          <p:cNvPr id="288771" name="Content Placeholder 2"/>
          <p:cNvSpPr>
            <a:spLocks noGrp="1"/>
          </p:cNvSpPr>
          <p:nvPr>
            <p:ph idx="1"/>
          </p:nvPr>
        </p:nvSpPr>
        <p:spPr/>
        <p:txBody>
          <a:bodyPr/>
          <a:lstStyle/>
          <a:p>
            <a:r>
              <a:rPr lang="en-US" sz="2400" dirty="0">
                <a:latin typeface="Arial" charset="0"/>
                <a:ea typeface="MS PGothic" charset="0"/>
              </a:rPr>
              <a:t>Complexity Theory</a:t>
            </a:r>
          </a:p>
          <a:p>
            <a:pPr lvl="1"/>
            <a:r>
              <a:rPr lang="en-US" sz="2000" dirty="0">
                <a:latin typeface="Arial" charset="0"/>
                <a:ea typeface="MS PGothic" charset="0"/>
              </a:rPr>
              <a:t>Verifiers versus solvers: P versus NP</a:t>
            </a:r>
          </a:p>
          <a:p>
            <a:pPr lvl="1"/>
            <a:r>
              <a:rPr lang="en-US" sz="2000" dirty="0">
                <a:latin typeface="Arial" charset="0"/>
                <a:ea typeface="MS PGothic" charset="0"/>
              </a:rPr>
              <a:t>Definitions of NP: verify in deterministic poly time vs solve in non-deterministic polynomial time</a:t>
            </a:r>
          </a:p>
          <a:p>
            <a:pPr lvl="1"/>
            <a:r>
              <a:rPr lang="en-US" sz="2000" dirty="0">
                <a:latin typeface="Arial" charset="0"/>
                <a:ea typeface="MS PGothic" charset="0"/>
              </a:rPr>
              <a:t>Co-P and co-NP; NP-Hard versus NP-Complete</a:t>
            </a:r>
          </a:p>
          <a:p>
            <a:pPr lvl="1"/>
            <a:r>
              <a:rPr lang="en-US" sz="2000" dirty="0">
                <a:latin typeface="Arial" charset="0"/>
                <a:ea typeface="MS PGothic" charset="0"/>
              </a:rPr>
              <a:t>Basic idea behind SAT as NP-Complete</a:t>
            </a:r>
          </a:p>
          <a:p>
            <a:pPr lvl="1"/>
            <a:r>
              <a:rPr lang="en-US" sz="2000" dirty="0">
                <a:latin typeface="Arial" charset="0"/>
                <a:ea typeface="MS PGothic" charset="0"/>
              </a:rPr>
              <a:t>Reduction of SAT to 3-SAT to Subset-Sum</a:t>
            </a:r>
          </a:p>
          <a:p>
            <a:pPr lvl="1"/>
            <a:r>
              <a:rPr lang="en-US" sz="2000" dirty="0">
                <a:latin typeface="Arial" charset="0"/>
                <a:ea typeface="MS PGothic" charset="0"/>
              </a:rPr>
              <a:t>Equivalence of Subset-Sum to Partition</a:t>
            </a:r>
          </a:p>
          <a:p>
            <a:pPr lvl="1"/>
            <a:r>
              <a:rPr lang="en-US" sz="2000" dirty="0">
                <a:latin typeface="Arial" charset="0"/>
                <a:ea typeface="MS PGothic" charset="0"/>
              </a:rPr>
              <a:t>Relation of Subset-Sum and Partition to multiprocessor scheduling</a:t>
            </a:r>
          </a:p>
          <a:p>
            <a:pPr lvl="1"/>
            <a:r>
              <a:rPr lang="en-US" sz="2000" dirty="0">
                <a:latin typeface="Arial" charset="0"/>
                <a:ea typeface="MS PGothic" charset="0"/>
              </a:rPr>
              <a:t>Vertex cover, 3-coloring, register allocation, Independent </a:t>
            </a:r>
            <a:r>
              <a:rPr lang="en-US" sz="2000" dirty="0" smtClean="0">
                <a:latin typeface="Arial" charset="0"/>
                <a:ea typeface="MS PGothic" charset="0"/>
              </a:rPr>
              <a:t>set, 0-1 integer linear programming</a:t>
            </a:r>
            <a:endParaRPr lang="en-US" sz="2000" dirty="0">
              <a:latin typeface="Arial" charset="0"/>
              <a:ea typeface="MS PGothic" charset="0"/>
            </a:endParaRPr>
          </a:p>
          <a:p>
            <a:pPr lvl="1"/>
            <a:r>
              <a:rPr lang="en-US" sz="2000" dirty="0">
                <a:latin typeface="Arial" charset="0"/>
                <a:ea typeface="MS PGothic" charset="0"/>
              </a:rPr>
              <a:t>Gadgets for above</a:t>
            </a:r>
          </a:p>
        </p:txBody>
      </p:sp>
      <p:sp>
        <p:nvSpPr>
          <p:cNvPr id="28877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2B4DDA0-F1CA-E34B-9B60-199CA7D48BF7}" type="datetime1">
              <a:rPr lang="en-US" smtClean="0"/>
              <a:t>11/29/17</a:t>
            </a:fld>
            <a:endParaRPr lang="en-US"/>
          </a:p>
        </p:txBody>
      </p:sp>
      <p:sp>
        <p:nvSpPr>
          <p:cNvPr id="28877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COT 4210 © UCF</a:t>
            </a:r>
          </a:p>
        </p:txBody>
      </p:sp>
      <p:sp>
        <p:nvSpPr>
          <p:cNvPr id="2887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smtClean="0"/>
              <a:t>, </a:t>
            </a:r>
            <a:fld id="{5C050A12-7FBA-1A42-B310-A732C8246708}" type="slidenum">
              <a:rPr lang="en-US" smtClean="0"/>
              <a:pPr/>
              <a:t>6</a:t>
            </a:fld>
            <a:endParaRPr lang="en-US" dirty="0"/>
          </a:p>
        </p:txBody>
      </p:sp>
    </p:spTree>
    <p:extLst>
      <p:ext uri="{BB962C8B-B14F-4D97-AF65-F5344CB8AC3E}">
        <p14:creationId xmlns:p14="http://schemas.microsoft.com/office/powerpoint/2010/main" val="668248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570136" y="1577921"/>
            <a:ext cx="6672021" cy="3754464"/>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3048001" y="2133601"/>
            <a:ext cx="3238822" cy="235977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p:cNvSpPr/>
          <p:nvPr/>
        </p:nvSpPr>
        <p:spPr>
          <a:xfrm>
            <a:off x="5525146" y="2133601"/>
            <a:ext cx="3161654" cy="2359778"/>
          </a:xfrm>
          <a:prstGeom prst="ellipse">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4724400" y="3067052"/>
            <a:ext cx="953792" cy="646331"/>
          </a:xfrm>
          <a:prstGeom prst="rect">
            <a:avLst/>
          </a:prstGeom>
          <a:noFill/>
        </p:spPr>
        <p:txBody>
          <a:bodyPr wrap="square" rtlCol="0">
            <a:spAutoFit/>
          </a:bodyPr>
          <a:lstStyle/>
          <a:p>
            <a:r>
              <a:rPr lang="en-US" sz="3600" dirty="0"/>
              <a:t>RE</a:t>
            </a:r>
          </a:p>
        </p:txBody>
      </p:sp>
      <p:sp>
        <p:nvSpPr>
          <p:cNvPr id="7" name="TextBox 6"/>
          <p:cNvSpPr txBox="1"/>
          <p:nvPr/>
        </p:nvSpPr>
        <p:spPr>
          <a:xfrm>
            <a:off x="6419850" y="3087470"/>
            <a:ext cx="1657350" cy="646331"/>
          </a:xfrm>
          <a:prstGeom prst="rect">
            <a:avLst/>
          </a:prstGeom>
          <a:noFill/>
        </p:spPr>
        <p:txBody>
          <a:bodyPr wrap="square" rtlCol="0">
            <a:spAutoFit/>
          </a:bodyPr>
          <a:lstStyle/>
          <a:p>
            <a:r>
              <a:rPr lang="en-US" sz="3600" dirty="0"/>
              <a:t>Co-RE</a:t>
            </a:r>
          </a:p>
        </p:txBody>
      </p:sp>
      <p:sp>
        <p:nvSpPr>
          <p:cNvPr id="8" name="TextBox 7"/>
          <p:cNvSpPr txBox="1"/>
          <p:nvPr/>
        </p:nvSpPr>
        <p:spPr>
          <a:xfrm>
            <a:off x="5715001" y="2545140"/>
            <a:ext cx="266700" cy="1569660"/>
          </a:xfrm>
          <a:prstGeom prst="rect">
            <a:avLst/>
          </a:prstGeom>
          <a:noFill/>
        </p:spPr>
        <p:txBody>
          <a:bodyPr wrap="square" rtlCol="0">
            <a:spAutoFit/>
          </a:bodyPr>
          <a:lstStyle/>
          <a:p>
            <a:r>
              <a:rPr lang="en-US" sz="3200" dirty="0"/>
              <a:t>REC</a:t>
            </a:r>
          </a:p>
        </p:txBody>
      </p:sp>
      <p:sp>
        <p:nvSpPr>
          <p:cNvPr id="9" name="TextBox 8"/>
          <p:cNvSpPr txBox="1"/>
          <p:nvPr/>
        </p:nvSpPr>
        <p:spPr>
          <a:xfrm>
            <a:off x="3581400" y="1047752"/>
            <a:ext cx="4724400" cy="646331"/>
          </a:xfrm>
          <a:prstGeom prst="rect">
            <a:avLst/>
          </a:prstGeom>
          <a:noFill/>
        </p:spPr>
        <p:txBody>
          <a:bodyPr wrap="square" rtlCol="0">
            <a:spAutoFit/>
          </a:bodyPr>
          <a:lstStyle/>
          <a:p>
            <a:r>
              <a:rPr lang="en-US" sz="3600" dirty="0"/>
              <a:t>UNIVERSE OF SETS</a:t>
            </a:r>
          </a:p>
        </p:txBody>
      </p:sp>
      <p:sp>
        <p:nvSpPr>
          <p:cNvPr id="10" name="TextBox 9"/>
          <p:cNvSpPr txBox="1"/>
          <p:nvPr/>
        </p:nvSpPr>
        <p:spPr>
          <a:xfrm>
            <a:off x="5181600" y="4610102"/>
            <a:ext cx="1543050" cy="646331"/>
          </a:xfrm>
          <a:prstGeom prst="rect">
            <a:avLst/>
          </a:prstGeom>
          <a:noFill/>
        </p:spPr>
        <p:txBody>
          <a:bodyPr wrap="square" rtlCol="0">
            <a:spAutoFit/>
          </a:bodyPr>
          <a:lstStyle/>
          <a:p>
            <a:r>
              <a:rPr lang="en-US" sz="3600" dirty="0"/>
              <a:t>NRNC</a:t>
            </a:r>
          </a:p>
        </p:txBody>
      </p:sp>
      <p:sp>
        <p:nvSpPr>
          <p:cNvPr id="11" name="TextBox 10"/>
          <p:cNvSpPr txBox="1"/>
          <p:nvPr/>
        </p:nvSpPr>
        <p:spPr>
          <a:xfrm>
            <a:off x="2438400" y="5370555"/>
            <a:ext cx="7066904" cy="1200329"/>
          </a:xfrm>
          <a:prstGeom prst="rect">
            <a:avLst/>
          </a:prstGeom>
          <a:noFill/>
        </p:spPr>
        <p:txBody>
          <a:bodyPr wrap="square" rtlCol="0">
            <a:spAutoFit/>
          </a:bodyPr>
          <a:lstStyle/>
          <a:p>
            <a:pPr algn="ctr"/>
            <a:r>
              <a:rPr lang="en-US" sz="3600"/>
              <a:t>NR (non-recursive)</a:t>
            </a:r>
          </a:p>
          <a:p>
            <a:pPr algn="ctr"/>
            <a:r>
              <a:rPr lang="en-US" sz="3600"/>
              <a:t> </a:t>
            </a:r>
            <a:r>
              <a:rPr lang="en-US" sz="3600" dirty="0"/>
              <a:t>= (NRNC ∪ Co-RE) - REC</a:t>
            </a:r>
          </a:p>
        </p:txBody>
      </p:sp>
      <p:sp>
        <p:nvSpPr>
          <p:cNvPr id="4" name="Oval 3"/>
          <p:cNvSpPr/>
          <p:nvPr/>
        </p:nvSpPr>
        <p:spPr bwMode="auto">
          <a:xfrm>
            <a:off x="3048001" y="2590800"/>
            <a:ext cx="1771974" cy="1447800"/>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en-US" b="1" dirty="0">
                <a:latin typeface="Arial" pitchFamily="-107" charset="0"/>
              </a:rPr>
              <a:t>RE-Complete</a:t>
            </a:r>
          </a:p>
        </p:txBody>
      </p:sp>
    </p:spTree>
    <p:extLst>
      <p:ext uri="{BB962C8B-B14F-4D97-AF65-F5344CB8AC3E}">
        <p14:creationId xmlns:p14="http://schemas.microsoft.com/office/powerpoint/2010/main" val="3498174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475" y="666426"/>
            <a:ext cx="11546237" cy="3847207"/>
          </a:xfrm>
          <a:prstGeom prst="rect">
            <a:avLst/>
          </a:prstGeom>
        </p:spPr>
        <p:txBody>
          <a:bodyPr wrap="square">
            <a:spAutoFit/>
          </a:bodyPr>
          <a:lstStyle/>
          <a:p>
            <a:pPr marL="228600" marR="0" indent="-457200">
              <a:spcBef>
                <a:spcPts val="0"/>
              </a:spcBef>
              <a:spcAft>
                <a:spcPts val="0"/>
              </a:spcAft>
              <a:tabLst>
                <a:tab pos="0" algn="l"/>
              </a:tabLst>
            </a:pPr>
            <a:r>
              <a:rPr lang="en-US" dirty="0" smtClean="0">
                <a:effectLst/>
                <a:latin typeface="Times New Roman" charset="0"/>
                <a:ea typeface="Times New Roman" charset="0"/>
                <a:cs typeface="Times New Roman" charset="0"/>
              </a:rPr>
              <a:t>	</a:t>
            </a:r>
            <a:r>
              <a:rPr lang="en-US" sz="2800" b="1" dirty="0" smtClean="0">
                <a:effectLst/>
                <a:latin typeface="Times New Roman" charset="0"/>
                <a:ea typeface="Times New Roman" charset="0"/>
                <a:cs typeface="Times New Roman" charset="0"/>
              </a:rPr>
              <a:t>1</a:t>
            </a:r>
            <a:r>
              <a:rPr lang="en-US" sz="2800" dirty="0" smtClean="0">
                <a:effectLst/>
                <a:latin typeface="Times New Roman" charset="0"/>
                <a:ea typeface="Times New Roman" charset="0"/>
                <a:cs typeface="Times New Roman" charset="0"/>
              </a:rPr>
              <a:t>.	Let set </a:t>
            </a:r>
            <a:r>
              <a:rPr lang="en-US" sz="2800" b="1" dirty="0" smtClean="0">
                <a:effectLst/>
                <a:latin typeface="Times New Roman" charset="0"/>
                <a:ea typeface="Times New Roman" charset="0"/>
                <a:cs typeface="Times New Roman" charset="0"/>
              </a:rPr>
              <a:t>A</a:t>
            </a:r>
            <a:r>
              <a:rPr lang="en-US" sz="2800" dirty="0" smtClean="0">
                <a:effectLst/>
                <a:latin typeface="Times New Roman" charset="0"/>
                <a:ea typeface="Times New Roman" charset="0"/>
                <a:cs typeface="Times New Roman" charset="0"/>
              </a:rPr>
              <a:t> be recursive, </a:t>
            </a:r>
            <a:r>
              <a:rPr lang="en-US" sz="2800" b="1" dirty="0" smtClean="0">
                <a:effectLst/>
                <a:latin typeface="Times New Roman" charset="0"/>
                <a:ea typeface="Times New Roman" charset="0"/>
                <a:cs typeface="Times New Roman" charset="0"/>
              </a:rPr>
              <a:t>B</a:t>
            </a:r>
            <a:r>
              <a:rPr lang="en-US" sz="2800" dirty="0" smtClean="0">
                <a:effectLst/>
                <a:latin typeface="Times New Roman" charset="0"/>
                <a:ea typeface="Times New Roman" charset="0"/>
                <a:cs typeface="Times New Roman" charset="0"/>
              </a:rPr>
              <a:t> be re non-recursive and </a:t>
            </a:r>
            <a:r>
              <a:rPr lang="en-US" sz="2800" b="1" dirty="0" smtClean="0">
                <a:effectLst/>
                <a:latin typeface="Times New Roman" charset="0"/>
                <a:ea typeface="Times New Roman" charset="0"/>
                <a:cs typeface="Times New Roman" charset="0"/>
              </a:rPr>
              <a:t>C</a:t>
            </a:r>
            <a:r>
              <a:rPr lang="en-US" sz="2800" dirty="0" smtClean="0">
                <a:effectLst/>
                <a:latin typeface="Times New Roman" charset="0"/>
                <a:ea typeface="Times New Roman" charset="0"/>
                <a:cs typeface="Times New Roman" charset="0"/>
              </a:rPr>
              <a:t> be non-re. Choosing from among </a:t>
            </a:r>
            <a:r>
              <a:rPr lang="en-US" sz="2800" b="1" dirty="0" smtClean="0">
                <a:effectLst/>
                <a:latin typeface="Times New Roman" charset="0"/>
                <a:ea typeface="Times New Roman" charset="0"/>
                <a:cs typeface="Times New Roman" charset="0"/>
              </a:rPr>
              <a:t>(REC)</a:t>
            </a:r>
            <a:r>
              <a:rPr lang="en-US" sz="2800" dirty="0" smtClean="0">
                <a:effectLst/>
                <a:latin typeface="Times New Roman" charset="0"/>
                <a:ea typeface="Times New Roman" charset="0"/>
                <a:cs typeface="Times New Roman" charset="0"/>
              </a:rPr>
              <a:t> </a:t>
            </a:r>
            <a:r>
              <a:rPr lang="en-US" sz="2800" b="1" dirty="0" smtClean="0">
                <a:effectLst/>
                <a:latin typeface="Times New Roman" charset="0"/>
                <a:ea typeface="Times New Roman" charset="0"/>
                <a:cs typeface="Times New Roman" charset="0"/>
              </a:rPr>
              <a:t>recursive</a:t>
            </a:r>
            <a:r>
              <a:rPr lang="en-US" sz="2800" dirty="0" smtClean="0">
                <a:effectLst/>
                <a:latin typeface="Times New Roman" charset="0"/>
                <a:ea typeface="Times New Roman" charset="0"/>
                <a:cs typeface="Times New Roman" charset="0"/>
              </a:rPr>
              <a:t>, </a:t>
            </a:r>
            <a:r>
              <a:rPr lang="en-US" sz="2800" b="1" dirty="0" smtClean="0">
                <a:effectLst/>
                <a:latin typeface="Times New Roman" charset="0"/>
                <a:ea typeface="Times New Roman" charset="0"/>
                <a:cs typeface="Times New Roman" charset="0"/>
              </a:rPr>
              <a:t>(RE)</a:t>
            </a:r>
            <a:r>
              <a:rPr lang="en-US" sz="2800" dirty="0" smtClean="0">
                <a:effectLst/>
                <a:latin typeface="Times New Roman" charset="0"/>
                <a:ea typeface="Times New Roman" charset="0"/>
                <a:cs typeface="Times New Roman" charset="0"/>
              </a:rPr>
              <a:t> </a:t>
            </a:r>
            <a:r>
              <a:rPr lang="en-US" sz="2800" b="1" dirty="0" smtClean="0">
                <a:effectLst/>
                <a:latin typeface="Times New Roman" charset="0"/>
                <a:ea typeface="Times New Roman" charset="0"/>
                <a:cs typeface="Times New Roman" charset="0"/>
              </a:rPr>
              <a:t>re non-recursive</a:t>
            </a:r>
            <a:r>
              <a:rPr lang="en-US" sz="2800" dirty="0" smtClean="0">
                <a:effectLst/>
                <a:latin typeface="Times New Roman" charset="0"/>
                <a:ea typeface="Times New Roman" charset="0"/>
                <a:cs typeface="Times New Roman" charset="0"/>
              </a:rPr>
              <a:t>, </a:t>
            </a:r>
            <a:r>
              <a:rPr lang="en-US" sz="2800" b="1" dirty="0" smtClean="0">
                <a:effectLst/>
                <a:latin typeface="Times New Roman" charset="0"/>
                <a:ea typeface="Times New Roman" charset="0"/>
                <a:cs typeface="Times New Roman" charset="0"/>
              </a:rPr>
              <a:t>(NR)</a:t>
            </a:r>
            <a:r>
              <a:rPr lang="en-US" sz="2800" dirty="0" smtClean="0">
                <a:effectLst/>
                <a:latin typeface="Times New Roman" charset="0"/>
                <a:ea typeface="Times New Roman" charset="0"/>
                <a:cs typeface="Times New Roman" charset="0"/>
              </a:rPr>
              <a:t> </a:t>
            </a:r>
            <a:r>
              <a:rPr lang="en-US" sz="2800" b="1" dirty="0" smtClean="0">
                <a:effectLst/>
                <a:latin typeface="Times New Roman" charset="0"/>
                <a:ea typeface="Times New Roman" charset="0"/>
                <a:cs typeface="Times New Roman" charset="0"/>
              </a:rPr>
              <a:t>non-re</a:t>
            </a:r>
            <a:r>
              <a:rPr lang="en-US" sz="2800" dirty="0" smtClean="0">
                <a:effectLst/>
                <a:latin typeface="Times New Roman" charset="0"/>
                <a:ea typeface="Times New Roman" charset="0"/>
                <a:cs typeface="Times New Roman" charset="0"/>
              </a:rPr>
              <a:t>, categorize the set </a:t>
            </a:r>
            <a:r>
              <a:rPr lang="en-US" sz="2800" b="1" dirty="0" smtClean="0">
                <a:effectLst/>
                <a:latin typeface="Times New Roman" charset="0"/>
                <a:ea typeface="Times New Roman" charset="0"/>
                <a:cs typeface="Times New Roman" charset="0"/>
              </a:rPr>
              <a:t>D</a:t>
            </a:r>
            <a:r>
              <a:rPr lang="en-US" sz="2800" dirty="0" smtClean="0">
                <a:effectLst/>
                <a:latin typeface="Times New Roman" charset="0"/>
                <a:ea typeface="Times New Roman" charset="0"/>
                <a:cs typeface="Times New Roman" charset="0"/>
              </a:rPr>
              <a:t> in each of a) through d) by listing </a:t>
            </a:r>
            <a:r>
              <a:rPr lang="en-US" sz="2800" b="1" dirty="0" smtClean="0">
                <a:effectLst/>
                <a:latin typeface="Times New Roman" charset="0"/>
                <a:ea typeface="Times New Roman" charset="0"/>
                <a:cs typeface="Times New Roman" charset="0"/>
              </a:rPr>
              <a:t>all</a:t>
            </a:r>
            <a:r>
              <a:rPr lang="en-US" sz="2800" dirty="0" smtClean="0">
                <a:effectLst/>
                <a:latin typeface="Times New Roman" charset="0"/>
                <a:ea typeface="Times New Roman" charset="0"/>
                <a:cs typeface="Times New Roman" charset="0"/>
              </a:rPr>
              <a:t> possible categories. No justification is required.</a:t>
            </a:r>
            <a:endParaRPr lang="en-US" sz="2800" dirty="0" smtClean="0">
              <a:effectLst/>
              <a:latin typeface="New Century Schlbk" charset="0"/>
              <a:ea typeface="Times New Roman" charset="0"/>
              <a:cs typeface="Times New Roman" charset="0"/>
            </a:endParaRPr>
          </a:p>
          <a:p>
            <a:pPr marL="228600" marR="0">
              <a:spcBef>
                <a:spcPts val="600"/>
              </a:spcBef>
              <a:spcAft>
                <a:spcPts val="0"/>
              </a:spcAft>
            </a:pPr>
            <a:r>
              <a:rPr lang="en-US" sz="2800" b="1" dirty="0" smtClean="0">
                <a:effectLst/>
                <a:latin typeface="Times New Roman" charset="0"/>
                <a:ea typeface="Times New Roman" charset="0"/>
                <a:cs typeface="Times New Roman" charset="0"/>
              </a:rPr>
              <a:t>a.)	D = ~C		</a:t>
            </a:r>
            <a:r>
              <a:rPr lang="en-US" sz="2800" b="1" u="sng" dirty="0" smtClean="0">
                <a:solidFill>
                  <a:srgbClr val="FF0000"/>
                </a:solidFill>
                <a:effectLst/>
                <a:latin typeface="Times New Roman" charset="0"/>
                <a:ea typeface="Times New Roman" charset="0"/>
                <a:cs typeface="Times New Roman" charset="0"/>
              </a:rPr>
              <a:t>	RE, NR						</a:t>
            </a:r>
            <a:endParaRPr lang="en-US" sz="2800" dirty="0" smtClean="0">
              <a:effectLst/>
              <a:latin typeface="New Century Schlbk" charset="0"/>
              <a:ea typeface="Times New Roman" charset="0"/>
              <a:cs typeface="Times New Roman" charset="0"/>
            </a:endParaRPr>
          </a:p>
          <a:p>
            <a:pPr marL="228600" marR="0">
              <a:spcBef>
                <a:spcPts val="600"/>
              </a:spcBef>
              <a:spcAft>
                <a:spcPts val="0"/>
              </a:spcAft>
            </a:pPr>
            <a:r>
              <a:rPr lang="en-US" sz="2800" b="1" dirty="0" smtClean="0">
                <a:effectLst/>
                <a:latin typeface="Times New Roman" charset="0"/>
                <a:ea typeface="Times New Roman" charset="0"/>
                <a:cs typeface="Times New Roman" charset="0"/>
              </a:rPr>
              <a:t>b.)	D </a:t>
            </a:r>
            <a:r>
              <a:rPr lang="en-US" sz="2800" b="1" dirty="0" smtClean="0">
                <a:effectLst/>
                <a:latin typeface="Times New Roman" charset="0"/>
                <a:ea typeface="Times New Roman" charset="0"/>
                <a:cs typeface="Times New Roman" charset="0"/>
                <a:sym typeface="Symbol" charset="2"/>
              </a:rPr>
              <a:t></a:t>
            </a:r>
            <a:r>
              <a:rPr lang="en-US" sz="2800" b="1" dirty="0" smtClean="0">
                <a:effectLst/>
                <a:latin typeface="Times New Roman" charset="0"/>
                <a:ea typeface="Times New Roman" charset="0"/>
                <a:cs typeface="Times New Roman" charset="0"/>
              </a:rPr>
              <a:t> (A</a:t>
            </a:r>
            <a:r>
              <a:rPr lang="en-US" sz="2800" b="1" dirty="0" smtClean="0">
                <a:effectLst/>
                <a:latin typeface="Times New Roman" charset="0"/>
                <a:ea typeface="Times New Roman" charset="0"/>
                <a:cs typeface="Times New Roman" charset="0"/>
                <a:sym typeface="Symbol" charset="2"/>
              </a:rPr>
              <a:t></a:t>
            </a:r>
            <a:r>
              <a:rPr lang="en-US" sz="2800" b="1" dirty="0" smtClean="0">
                <a:effectLst/>
                <a:latin typeface="Times New Roman" charset="0"/>
                <a:ea typeface="Times New Roman" charset="0"/>
                <a:cs typeface="Times New Roman" charset="0"/>
              </a:rPr>
              <a:t>C)		</a:t>
            </a:r>
            <a:r>
              <a:rPr lang="en-US" sz="2800" b="1" u="sng" dirty="0" smtClean="0">
                <a:solidFill>
                  <a:srgbClr val="FF0000"/>
                </a:solidFill>
                <a:effectLst/>
                <a:latin typeface="Times New Roman" charset="0"/>
                <a:ea typeface="Times New Roman" charset="0"/>
                <a:cs typeface="Times New Roman" charset="0"/>
              </a:rPr>
              <a:t>	REC, RE, NR					</a:t>
            </a:r>
            <a:endParaRPr lang="en-US" sz="2800" dirty="0" smtClean="0">
              <a:effectLst/>
              <a:latin typeface="New Century Schlbk" charset="0"/>
              <a:ea typeface="Times New Roman" charset="0"/>
              <a:cs typeface="Times New Roman" charset="0"/>
            </a:endParaRPr>
          </a:p>
          <a:p>
            <a:pPr marL="228600" marR="0">
              <a:spcBef>
                <a:spcPts val="600"/>
              </a:spcBef>
              <a:spcAft>
                <a:spcPts val="0"/>
              </a:spcAft>
            </a:pPr>
            <a:r>
              <a:rPr lang="en-US" sz="2800" b="1" dirty="0" smtClean="0">
                <a:effectLst/>
                <a:latin typeface="Times New Roman" charset="0"/>
                <a:ea typeface="Times New Roman" charset="0"/>
                <a:cs typeface="Times New Roman" charset="0"/>
              </a:rPr>
              <a:t>c.)	D = ~B	 	</a:t>
            </a:r>
            <a:r>
              <a:rPr lang="en-US" sz="2800" b="1" u="sng" dirty="0" smtClean="0">
                <a:solidFill>
                  <a:srgbClr val="FF0000"/>
                </a:solidFill>
                <a:effectLst/>
                <a:latin typeface="Times New Roman" charset="0"/>
                <a:ea typeface="Times New Roman" charset="0"/>
                <a:cs typeface="Times New Roman" charset="0"/>
              </a:rPr>
              <a:t>	NR							</a:t>
            </a:r>
            <a:endParaRPr lang="en-US" sz="2800" dirty="0" smtClean="0">
              <a:effectLst/>
              <a:latin typeface="New Century Schlbk" charset="0"/>
              <a:ea typeface="Times New Roman" charset="0"/>
              <a:cs typeface="Times New Roman" charset="0"/>
            </a:endParaRPr>
          </a:p>
          <a:p>
            <a:pPr marL="228600" marR="0">
              <a:spcBef>
                <a:spcPts val="600"/>
              </a:spcBef>
              <a:spcAft>
                <a:spcPts val="0"/>
              </a:spcAft>
            </a:pPr>
            <a:r>
              <a:rPr lang="en-US" sz="2800" b="1" dirty="0" smtClean="0">
                <a:effectLst/>
                <a:latin typeface="Times New Roman" charset="0"/>
                <a:ea typeface="Times New Roman" charset="0"/>
                <a:cs typeface="Times New Roman" charset="0"/>
              </a:rPr>
              <a:t>d.)	D = B </a:t>
            </a:r>
            <a:r>
              <a:rPr lang="en-US" sz="2800" b="1" dirty="0" smtClean="0">
                <a:effectLst/>
                <a:latin typeface="Times New Roman" charset="0"/>
                <a:ea typeface="Times New Roman" charset="0"/>
                <a:cs typeface="Times New Roman" charset="0"/>
                <a:sym typeface="Symbol" charset="2"/>
              </a:rPr>
              <a:t></a:t>
            </a:r>
            <a:r>
              <a:rPr lang="en-US" sz="2800" b="1" dirty="0" smtClean="0">
                <a:effectLst/>
                <a:latin typeface="Times New Roman" charset="0"/>
                <a:ea typeface="Times New Roman" charset="0"/>
                <a:cs typeface="Times New Roman" charset="0"/>
              </a:rPr>
              <a:t> A		</a:t>
            </a:r>
            <a:r>
              <a:rPr lang="en-US" sz="2800" b="1" u="sng" dirty="0" smtClean="0">
                <a:solidFill>
                  <a:srgbClr val="FF0000"/>
                </a:solidFill>
                <a:effectLst/>
                <a:latin typeface="Times New Roman" charset="0"/>
                <a:ea typeface="Times New Roman" charset="0"/>
                <a:cs typeface="Times New Roman" charset="0"/>
              </a:rPr>
              <a:t>	REC, RE						</a:t>
            </a:r>
            <a:endParaRPr lang="en-US" sz="28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975084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909584"/>
          </a:xfrm>
          <a:prstGeom prst="rect">
            <a:avLst/>
          </a:prstGeom>
        </p:spPr>
        <p:txBody>
          <a:bodyPr wrap="square">
            <a:spAutoFit/>
          </a:bodyPr>
          <a:lstStyle/>
          <a:p>
            <a:pPr marL="228600" marR="0" indent="-457200">
              <a:spcBef>
                <a:spcPts val="1200"/>
              </a:spcBef>
              <a:spcAft>
                <a:spcPts val="0"/>
              </a:spcAft>
              <a:tabLst>
                <a:tab pos="0" algn="l"/>
              </a:tabLst>
            </a:pPr>
            <a:r>
              <a:rPr lang="en-US" b="1" dirty="0" smtClean="0">
                <a:effectLst/>
                <a:latin typeface="Times New Roman" charset="0"/>
                <a:ea typeface="Times New Roman" charset="0"/>
                <a:cs typeface="Times New Roman" charset="0"/>
              </a:rPr>
              <a:t>2.</a:t>
            </a:r>
            <a:r>
              <a:rPr lang="en-US" dirty="0" smtClean="0">
                <a:effectLst/>
                <a:latin typeface="Times New Roman" charset="0"/>
                <a:ea typeface="Times New Roman" charset="0"/>
                <a:cs typeface="Times New Roman" charset="0"/>
              </a:rPr>
              <a:t>	Prove that the </a:t>
            </a:r>
            <a:r>
              <a:rPr lang="en-US" b="1" dirty="0" smtClean="0">
                <a:effectLst/>
                <a:latin typeface="Times New Roman" charset="0"/>
                <a:ea typeface="Times New Roman" charset="0"/>
                <a:cs typeface="Times New Roman" charset="0"/>
              </a:rPr>
              <a:t>Halting Problem</a:t>
            </a:r>
            <a:r>
              <a:rPr lang="en-US" dirty="0" smtClean="0">
                <a:effectLst/>
                <a:latin typeface="Times New Roman" charset="0"/>
                <a:ea typeface="Times New Roman" charset="0"/>
                <a:cs typeface="Times New Roman" charset="0"/>
              </a:rPr>
              <a:t> (the set </a:t>
            </a:r>
            <a:r>
              <a:rPr lang="en-US" b="1" dirty="0" smtClean="0">
                <a:effectLst/>
                <a:latin typeface="Times New Roman" charset="0"/>
                <a:ea typeface="Times New Roman" charset="0"/>
                <a:cs typeface="Times New Roman" charset="0"/>
              </a:rPr>
              <a:t>K</a:t>
            </a:r>
            <a:r>
              <a:rPr lang="en-US" b="1" baseline="-25000" dirty="0" smtClean="0">
                <a:effectLst/>
                <a:latin typeface="Times New Roman" charset="0"/>
                <a:ea typeface="Times New Roman" charset="0"/>
                <a:cs typeface="Times New Roman" charset="0"/>
              </a:rPr>
              <a:t>0</a:t>
            </a:r>
            <a:r>
              <a:rPr lang="en-US" b="1" dirty="0" smtClean="0">
                <a:effectLst/>
                <a:latin typeface="Times New Roman" charset="0"/>
                <a:ea typeface="Times New Roman" charset="0"/>
                <a:cs typeface="Times New Roman" charset="0"/>
              </a:rPr>
              <a:t> )</a:t>
            </a:r>
            <a:r>
              <a:rPr lang="en-US" dirty="0" smtClean="0">
                <a:effectLst/>
                <a:latin typeface="Times New Roman" charset="0"/>
                <a:ea typeface="Times New Roman" charset="0"/>
                <a:cs typeface="Times New Roman" charset="0"/>
              </a:rPr>
              <a:t> is not recursive (decidable) within any formal model of computation. (Hint: A diagonalization proof is required here.) </a:t>
            </a:r>
            <a:endParaRPr lang="en-US" dirty="0" smtClean="0">
              <a:effectLst/>
              <a:latin typeface="New Century Schlbk" charset="0"/>
              <a:ea typeface="Times New Roman" charset="0"/>
              <a:cs typeface="Times New Roman" charset="0"/>
            </a:endParaRPr>
          </a:p>
          <a:p>
            <a:pPr marL="228600" marR="0">
              <a:spcBef>
                <a:spcPts val="1200"/>
              </a:spcBef>
              <a:spcAft>
                <a:spcPts val="0"/>
              </a:spcAft>
            </a:pPr>
            <a:r>
              <a:rPr lang="en-US" b="1" dirty="0" smtClean="0">
                <a:solidFill>
                  <a:srgbClr val="FF0000"/>
                </a:solidFill>
                <a:effectLst/>
                <a:latin typeface="Times New Roman" charset="0"/>
                <a:ea typeface="Times New Roman" charset="0"/>
                <a:cs typeface="Times New Roman" charset="0"/>
              </a:rPr>
              <a:t>Assume we can decide the halting problem.  Then there exists some total function Halt such that</a:t>
            </a:r>
            <a:endParaRPr lang="en-US" dirty="0" smtClean="0">
              <a:effectLst/>
              <a:latin typeface="New Century Schlbk" charset="0"/>
              <a:ea typeface="Times New Roman" charset="0"/>
              <a:cs typeface="Times New Roman" charset="0"/>
            </a:endParaRPr>
          </a:p>
          <a:p>
            <a:pPr marL="228600" marR="0">
              <a:spcBef>
                <a:spcPts val="600"/>
              </a:spcBef>
              <a:spcAft>
                <a:spcPts val="0"/>
              </a:spcAft>
            </a:pPr>
            <a:r>
              <a:rPr lang="en-US" b="1" dirty="0" smtClean="0">
                <a:solidFill>
                  <a:srgbClr val="FF0000"/>
                </a:solidFill>
                <a:effectLst/>
                <a:latin typeface="Times New Roman" charset="0"/>
                <a:ea typeface="Times New Roman" charset="0"/>
                <a:cs typeface="Times New Roman" charset="0"/>
              </a:rPr>
              <a:t>				1 	if [x] (y) is defined</a:t>
            </a:r>
            <a:endParaRPr lang="en-US" dirty="0" smtClean="0">
              <a:effectLst/>
              <a:latin typeface="New Century Schlbk" charset="0"/>
              <a:ea typeface="Times New Roman" charset="0"/>
              <a:cs typeface="Times New Roman" charset="0"/>
            </a:endParaRPr>
          </a:p>
          <a:p>
            <a:pPr marL="228600" marR="0">
              <a:spcBef>
                <a:spcPts val="600"/>
              </a:spcBef>
              <a:spcAft>
                <a:spcPts val="0"/>
              </a:spcAft>
            </a:pPr>
            <a:r>
              <a:rPr lang="en-US" b="1" dirty="0" smtClean="0">
                <a:solidFill>
                  <a:srgbClr val="FF0000"/>
                </a:solidFill>
                <a:effectLst/>
                <a:latin typeface="Times New Roman" charset="0"/>
                <a:ea typeface="Times New Roman" charset="0"/>
                <a:cs typeface="Times New Roman" charset="0"/>
              </a:rPr>
              <a:t>	Halt(</a:t>
            </a:r>
            <a:r>
              <a:rPr lang="en-US" b="1" dirty="0" err="1" smtClean="0">
                <a:solidFill>
                  <a:srgbClr val="FF0000"/>
                </a:solidFill>
                <a:effectLst/>
                <a:latin typeface="Times New Roman" charset="0"/>
                <a:ea typeface="Times New Roman" charset="0"/>
                <a:cs typeface="Times New Roman" charset="0"/>
              </a:rPr>
              <a:t>x,y</a:t>
            </a:r>
            <a:r>
              <a:rPr lang="en-US" b="1" dirty="0" smtClean="0">
                <a:solidFill>
                  <a:srgbClr val="FF0000"/>
                </a:solidFill>
                <a:effectLst/>
                <a:latin typeface="Times New Roman" charset="0"/>
                <a:ea typeface="Times New Roman" charset="0"/>
                <a:cs typeface="Times New Roman" charset="0"/>
              </a:rPr>
              <a:t>) 	=</a:t>
            </a:r>
            <a:endParaRPr lang="en-US" dirty="0" smtClean="0">
              <a:effectLst/>
              <a:latin typeface="New Century Schlbk" charset="0"/>
              <a:ea typeface="Times New Roman" charset="0"/>
              <a:cs typeface="Times New Roman" charset="0"/>
            </a:endParaRPr>
          </a:p>
          <a:p>
            <a:pPr marL="228600" marR="0">
              <a:spcBef>
                <a:spcPts val="600"/>
              </a:spcBef>
              <a:spcAft>
                <a:spcPts val="0"/>
              </a:spcAft>
            </a:pPr>
            <a:r>
              <a:rPr lang="en-US" b="1" dirty="0" smtClean="0">
                <a:solidFill>
                  <a:srgbClr val="FF0000"/>
                </a:solidFill>
                <a:effectLst/>
                <a:latin typeface="Times New Roman" charset="0"/>
                <a:ea typeface="Times New Roman" charset="0"/>
                <a:cs typeface="Times New Roman" charset="0"/>
              </a:rPr>
              <a:t> 	 			0 	if [x] (y) is not defined</a:t>
            </a:r>
            <a:endParaRPr lang="en-US" dirty="0" smtClean="0">
              <a:effectLst/>
              <a:latin typeface="New Century Schlbk" charset="0"/>
              <a:ea typeface="Times New Roman" charset="0"/>
              <a:cs typeface="Times New Roman" charset="0"/>
            </a:endParaRPr>
          </a:p>
          <a:p>
            <a:pPr marL="228600" marR="0">
              <a:spcBef>
                <a:spcPts val="600"/>
              </a:spcBef>
              <a:spcAft>
                <a:spcPts val="0"/>
              </a:spcAft>
            </a:pPr>
            <a:r>
              <a:rPr lang="en-US" b="1" dirty="0" smtClean="0">
                <a:solidFill>
                  <a:srgbClr val="FF0000"/>
                </a:solidFill>
                <a:effectLst/>
                <a:latin typeface="Times New Roman" charset="0"/>
                <a:ea typeface="Times New Roman" charset="0"/>
                <a:cs typeface="Times New Roman" charset="0"/>
              </a:rPr>
              <a:t>Here, we have numbered all programs and [x] refers to the x-</a:t>
            </a:r>
            <a:r>
              <a:rPr lang="en-US" b="1" dirty="0" err="1" smtClean="0">
                <a:solidFill>
                  <a:srgbClr val="FF0000"/>
                </a:solidFill>
                <a:effectLst/>
                <a:latin typeface="Times New Roman" charset="0"/>
                <a:ea typeface="Times New Roman" charset="0"/>
                <a:cs typeface="Times New Roman" charset="0"/>
              </a:rPr>
              <a:t>th</a:t>
            </a:r>
            <a:r>
              <a:rPr lang="en-US" b="1" dirty="0" smtClean="0">
                <a:solidFill>
                  <a:srgbClr val="FF0000"/>
                </a:solidFill>
                <a:effectLst/>
                <a:latin typeface="Times New Roman" charset="0"/>
                <a:ea typeface="Times New Roman" charset="0"/>
                <a:cs typeface="Times New Roman" charset="0"/>
              </a:rPr>
              <a:t> program in this ordering.  We can view Halt as a mapping from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into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by treating its input as a single number representing the pairing of two numbers via the one-one onto function</a:t>
            </a:r>
            <a:endParaRPr lang="en-US" dirty="0" smtClean="0">
              <a:effectLst/>
              <a:latin typeface="New Century Schlbk" charset="0"/>
              <a:ea typeface="Times New Roman" charset="0"/>
              <a:cs typeface="Times New Roman" charset="0"/>
            </a:endParaRPr>
          </a:p>
          <a:p>
            <a:pPr marL="228600" marR="0">
              <a:spcBef>
                <a:spcPts val="600"/>
              </a:spcBef>
              <a:spcAft>
                <a:spcPts val="0"/>
              </a:spcAft>
            </a:pPr>
            <a:r>
              <a:rPr lang="en-US" b="1" dirty="0" smtClean="0">
                <a:solidFill>
                  <a:srgbClr val="FF0000"/>
                </a:solidFill>
                <a:effectLst/>
                <a:latin typeface="Times New Roman" charset="0"/>
                <a:ea typeface="Times New Roman" charset="0"/>
                <a:cs typeface="Times New Roman" charset="0"/>
              </a:rPr>
              <a:t>	pair(</a:t>
            </a:r>
            <a:r>
              <a:rPr lang="en-US" b="1" dirty="0" err="1" smtClean="0">
                <a:solidFill>
                  <a:srgbClr val="FF0000"/>
                </a:solidFill>
                <a:effectLst/>
                <a:latin typeface="Times New Roman" charset="0"/>
                <a:ea typeface="Times New Roman" charset="0"/>
                <a:cs typeface="Times New Roman" charset="0"/>
              </a:rPr>
              <a:t>x,y</a:t>
            </a:r>
            <a:r>
              <a:rPr lang="en-US" b="1" dirty="0" smtClean="0">
                <a:solidFill>
                  <a:srgbClr val="FF0000"/>
                </a:solidFill>
                <a:effectLst/>
                <a:latin typeface="Times New Roman" charset="0"/>
                <a:ea typeface="Times New Roman" charset="0"/>
                <a:cs typeface="Times New Roman" charset="0"/>
              </a:rPr>
              <a:t>) = &lt;</a:t>
            </a:r>
            <a:r>
              <a:rPr lang="en-US" b="1" dirty="0" err="1" smtClean="0">
                <a:solidFill>
                  <a:srgbClr val="FF0000"/>
                </a:solidFill>
                <a:effectLst/>
                <a:latin typeface="Times New Roman" charset="0"/>
                <a:ea typeface="Times New Roman" charset="0"/>
                <a:cs typeface="Times New Roman" charset="0"/>
              </a:rPr>
              <a:t>x,y</a:t>
            </a:r>
            <a:r>
              <a:rPr lang="en-US" b="1" dirty="0" smtClean="0">
                <a:solidFill>
                  <a:srgbClr val="FF0000"/>
                </a:solidFill>
                <a:effectLst/>
                <a:latin typeface="Times New Roman" charset="0"/>
                <a:ea typeface="Times New Roman" charset="0"/>
                <a:cs typeface="Times New Roman" charset="0"/>
              </a:rPr>
              <a:t>&gt; = 2</a:t>
            </a:r>
            <a:r>
              <a:rPr lang="en-US" b="1" baseline="30000" dirty="0" smtClean="0">
                <a:solidFill>
                  <a:srgbClr val="FF0000"/>
                </a:solidFill>
                <a:effectLst/>
                <a:latin typeface="Times New Roman" charset="0"/>
                <a:ea typeface="Times New Roman" charset="0"/>
                <a:cs typeface="Times New Roman" charset="0"/>
              </a:rPr>
              <a:t>x</a:t>
            </a:r>
            <a:r>
              <a:rPr lang="en-US" b="1" dirty="0" smtClean="0">
                <a:solidFill>
                  <a:srgbClr val="FF0000"/>
                </a:solidFill>
                <a:effectLst/>
                <a:latin typeface="Times New Roman" charset="0"/>
                <a:ea typeface="Times New Roman" charset="0"/>
                <a:cs typeface="Times New Roman" charset="0"/>
              </a:rPr>
              <a:t>  (2y + 1) – 1	</a:t>
            </a:r>
            <a:br>
              <a:rPr lang="en-US" b="1" dirty="0" smtClean="0">
                <a:solidFill>
                  <a:srgbClr val="FF0000"/>
                </a:solidFill>
                <a:effectLst/>
                <a:latin typeface="Times New Roman" charset="0"/>
                <a:ea typeface="Times New Roman" charset="0"/>
                <a:cs typeface="Times New Roman" charset="0"/>
              </a:rPr>
            </a:br>
            <a:r>
              <a:rPr lang="en-US" b="1" dirty="0" smtClean="0">
                <a:solidFill>
                  <a:srgbClr val="FF0000"/>
                </a:solidFill>
                <a:effectLst/>
                <a:latin typeface="Times New Roman" charset="0"/>
                <a:ea typeface="Times New Roman" charset="0"/>
                <a:cs typeface="Times New Roman" charset="0"/>
              </a:rPr>
              <a:t>            with inverses	&lt;z&gt;</a:t>
            </a:r>
            <a:r>
              <a:rPr lang="en-US" b="1" baseline="-25000" dirty="0" smtClean="0">
                <a:solidFill>
                  <a:srgbClr val="FF0000"/>
                </a:solidFill>
                <a:effectLst/>
                <a:latin typeface="Times New Roman" charset="0"/>
                <a:ea typeface="Times New Roman" charset="0"/>
                <a:cs typeface="Times New Roman" charset="0"/>
              </a:rPr>
              <a:t>1</a:t>
            </a:r>
            <a:r>
              <a:rPr lang="en-US" b="1" dirty="0" smtClean="0">
                <a:solidFill>
                  <a:srgbClr val="FF0000"/>
                </a:solidFill>
                <a:effectLst/>
                <a:latin typeface="Times New Roman" charset="0"/>
                <a:ea typeface="Times New Roman" charset="0"/>
                <a:cs typeface="Times New Roman" charset="0"/>
              </a:rPr>
              <a:t> = </a:t>
            </a:r>
            <a:r>
              <a:rPr lang="en-US" b="1" dirty="0" err="1" smtClean="0">
                <a:solidFill>
                  <a:srgbClr val="FF0000"/>
                </a:solidFill>
                <a:effectLst/>
                <a:latin typeface="Times New Roman" charset="0"/>
                <a:ea typeface="Times New Roman" charset="0"/>
                <a:cs typeface="Times New Roman" charset="0"/>
              </a:rPr>
              <a:t>exp</a:t>
            </a:r>
            <a:r>
              <a:rPr lang="en-US" b="1" dirty="0" smtClean="0">
                <a:solidFill>
                  <a:srgbClr val="FF0000"/>
                </a:solidFill>
                <a:effectLst/>
                <a:latin typeface="Times New Roman" charset="0"/>
                <a:ea typeface="Times New Roman" charset="0"/>
                <a:cs typeface="Times New Roman" charset="0"/>
              </a:rPr>
              <a:t>(z+1,1)</a:t>
            </a:r>
            <a:r>
              <a:rPr lang="en-US" b="1" dirty="0">
                <a:solidFill>
                  <a:srgbClr val="FF0000"/>
                </a:solidFill>
                <a:latin typeface="Times New Roman" charset="0"/>
                <a:ea typeface="Times New Roman" charset="0"/>
                <a:cs typeface="Times New Roman" charset="0"/>
              </a:rPr>
              <a:t> </a:t>
            </a:r>
            <a:r>
              <a:rPr lang="en-US" b="1" dirty="0" smtClean="0">
                <a:solidFill>
                  <a:srgbClr val="FF0000"/>
                </a:solidFill>
                <a:latin typeface="Times New Roman" charset="0"/>
                <a:ea typeface="Times New Roman" charset="0"/>
                <a:cs typeface="Times New Roman" charset="0"/>
              </a:rPr>
              <a:t>   and   </a:t>
            </a:r>
            <a:r>
              <a:rPr lang="en-US" b="1" dirty="0" smtClean="0">
                <a:solidFill>
                  <a:srgbClr val="FF0000"/>
                </a:solidFill>
                <a:effectLst/>
                <a:latin typeface="Times New Roman" charset="0"/>
                <a:ea typeface="Times New Roman" charset="0"/>
                <a:cs typeface="Times New Roman" charset="0"/>
              </a:rPr>
              <a:t>&lt;z&gt;</a:t>
            </a:r>
            <a:r>
              <a:rPr lang="en-US" b="1" baseline="-25000" dirty="0" smtClean="0">
                <a:solidFill>
                  <a:srgbClr val="FF0000"/>
                </a:solidFill>
                <a:effectLst/>
                <a:latin typeface="Times New Roman" charset="0"/>
                <a:ea typeface="Times New Roman" charset="0"/>
                <a:cs typeface="Times New Roman" charset="0"/>
              </a:rPr>
              <a:t>2</a:t>
            </a:r>
            <a:r>
              <a:rPr lang="en-US" b="1" dirty="0" smtClean="0">
                <a:solidFill>
                  <a:srgbClr val="FF0000"/>
                </a:solidFill>
                <a:effectLst/>
                <a:latin typeface="Times New Roman" charset="0"/>
                <a:ea typeface="Times New Roman" charset="0"/>
                <a:cs typeface="Times New Roman" charset="0"/>
              </a:rPr>
              <a:t> = ((( z + 1 ) // 2 </a:t>
            </a:r>
            <a:r>
              <a:rPr lang="en-US" b="1" baseline="30000" dirty="0" smtClean="0">
                <a:solidFill>
                  <a:srgbClr val="FF0000"/>
                </a:solidFill>
                <a:effectLst/>
                <a:latin typeface="Times New Roman" charset="0"/>
                <a:ea typeface="Times New Roman" charset="0"/>
                <a:cs typeface="Times New Roman" charset="0"/>
              </a:rPr>
              <a:t>&lt;z&gt;1</a:t>
            </a:r>
            <a:r>
              <a:rPr lang="en-US" b="1" dirty="0" smtClean="0">
                <a:solidFill>
                  <a:srgbClr val="FF0000"/>
                </a:solidFill>
                <a:effectLst/>
                <a:latin typeface="Times New Roman" charset="0"/>
                <a:ea typeface="Times New Roman" charset="0"/>
                <a:cs typeface="Times New Roman" charset="0"/>
              </a:rPr>
              <a:t>  ) – 1 ) // 2</a:t>
            </a:r>
            <a:endParaRPr lang="en-US" dirty="0" smtClean="0">
              <a:effectLst/>
              <a:latin typeface="New Century Schlbk" charset="0"/>
              <a:ea typeface="Times New Roman" charset="0"/>
              <a:cs typeface="Times New Roman" charset="0"/>
            </a:endParaRPr>
          </a:p>
          <a:p>
            <a:pPr marL="228600" marR="0">
              <a:spcBef>
                <a:spcPts val="600"/>
              </a:spcBef>
              <a:spcAft>
                <a:spcPts val="0"/>
              </a:spcAft>
            </a:pPr>
            <a:r>
              <a:rPr lang="en-US" b="1" dirty="0" smtClean="0">
                <a:solidFill>
                  <a:srgbClr val="FF0000"/>
                </a:solidFill>
                <a:effectLst/>
                <a:latin typeface="Times New Roman" charset="0"/>
                <a:ea typeface="Times New Roman" charset="0"/>
                <a:cs typeface="Times New Roman" charset="0"/>
              </a:rPr>
              <a:t>Now if Halt exist, then so does Disagree, where</a:t>
            </a:r>
            <a:endParaRPr lang="en-US" dirty="0" smtClean="0">
              <a:effectLst/>
              <a:latin typeface="New Century Schlbk" charset="0"/>
              <a:ea typeface="Times New Roman" charset="0"/>
              <a:cs typeface="Times New Roman" charset="0"/>
            </a:endParaRPr>
          </a:p>
          <a:p>
            <a:pPr marL="228600" marR="0">
              <a:spcBef>
                <a:spcPts val="600"/>
              </a:spcBef>
              <a:spcAft>
                <a:spcPts val="0"/>
              </a:spcAft>
            </a:pPr>
            <a:r>
              <a:rPr lang="en-US" b="1" dirty="0" smtClean="0">
                <a:solidFill>
                  <a:srgbClr val="FF0000"/>
                </a:solidFill>
                <a:effectLst/>
                <a:latin typeface="Times New Roman" charset="0"/>
                <a:ea typeface="Times New Roman" charset="0"/>
                <a:cs typeface="Times New Roman" charset="0"/>
              </a:rPr>
              <a:t>			0 			if Halt(</a:t>
            </a:r>
            <a:r>
              <a:rPr lang="en-US" b="1" dirty="0" err="1" smtClean="0">
                <a:solidFill>
                  <a:srgbClr val="FF0000"/>
                </a:solidFill>
                <a:effectLst/>
                <a:latin typeface="Times New Roman" charset="0"/>
                <a:ea typeface="Times New Roman" charset="0"/>
                <a:cs typeface="Times New Roman" charset="0"/>
              </a:rPr>
              <a:t>x,x</a:t>
            </a:r>
            <a:r>
              <a:rPr lang="en-US" b="1" dirty="0" smtClean="0">
                <a:solidFill>
                  <a:srgbClr val="FF0000"/>
                </a:solidFill>
                <a:effectLst/>
                <a:latin typeface="Times New Roman" charset="0"/>
                <a:ea typeface="Times New Roman" charset="0"/>
                <a:cs typeface="Times New Roman" charset="0"/>
              </a:rPr>
              <a:t>) = 0, </a:t>
            </a:r>
            <a:r>
              <a:rPr lang="en-US" b="1" dirty="0" err="1" smtClean="0">
                <a:solidFill>
                  <a:srgbClr val="FF0000"/>
                </a:solidFill>
                <a:effectLst/>
                <a:latin typeface="Times New Roman" charset="0"/>
                <a:ea typeface="Times New Roman" charset="0"/>
                <a:cs typeface="Times New Roman" charset="0"/>
              </a:rPr>
              <a:t>i.e</a:t>
            </a:r>
            <a:r>
              <a:rPr lang="en-US" b="1" dirty="0" smtClean="0">
                <a:solidFill>
                  <a:srgbClr val="FF0000"/>
                </a:solidFill>
                <a:effectLst/>
                <a:latin typeface="Times New Roman" charset="0"/>
                <a:ea typeface="Times New Roman" charset="0"/>
                <a:cs typeface="Times New Roman" charset="0"/>
              </a:rPr>
              <a:t>, if </a:t>
            </a:r>
            <a:r>
              <a:rPr lang="en-US" b="1" dirty="0" smtClean="0">
                <a:solidFill>
                  <a:srgbClr val="FF0000"/>
                </a:solidFill>
                <a:effectLst/>
                <a:latin typeface="Times New Roman" charset="0"/>
                <a:ea typeface="Times New Roman" charset="0"/>
                <a:cs typeface="Times New Roman" charset="0"/>
                <a:sym typeface="Symbol" charset="2"/>
              </a:rPr>
              <a:t></a:t>
            </a:r>
            <a:r>
              <a:rPr lang="en-US" b="1" baseline="-25000" dirty="0" smtClean="0">
                <a:solidFill>
                  <a:srgbClr val="FF0000"/>
                </a:solidFill>
                <a:effectLst/>
                <a:latin typeface="Times New Roman" charset="0"/>
                <a:ea typeface="Times New Roman" charset="0"/>
                <a:cs typeface="Times New Roman" charset="0"/>
              </a:rPr>
              <a:t>x</a:t>
            </a:r>
            <a:r>
              <a:rPr lang="en-US" b="1" dirty="0" smtClean="0">
                <a:solidFill>
                  <a:srgbClr val="FF0000"/>
                </a:solidFill>
                <a:effectLst/>
                <a:latin typeface="Times New Roman" charset="0"/>
                <a:ea typeface="Times New Roman" charset="0"/>
                <a:cs typeface="Times New Roman" charset="0"/>
              </a:rPr>
              <a:t> (x) is not defined</a:t>
            </a:r>
            <a:endParaRPr lang="en-US" dirty="0" smtClean="0">
              <a:effectLst/>
              <a:latin typeface="New Century Schlbk" charset="0"/>
              <a:ea typeface="Times New Roman" charset="0"/>
              <a:cs typeface="Times New Roman" charset="0"/>
            </a:endParaRPr>
          </a:p>
          <a:p>
            <a:pPr marL="228600" marR="0">
              <a:spcBef>
                <a:spcPts val="600"/>
              </a:spcBef>
              <a:spcAft>
                <a:spcPts val="0"/>
              </a:spcAft>
            </a:pPr>
            <a:r>
              <a:rPr lang="en-US" b="1" dirty="0" smtClean="0">
                <a:solidFill>
                  <a:srgbClr val="FF0000"/>
                </a:solidFill>
                <a:effectLst/>
                <a:latin typeface="Times New Roman" charset="0"/>
                <a:ea typeface="Times New Roman" charset="0"/>
                <a:cs typeface="Times New Roman" charset="0"/>
              </a:rPr>
              <a:t>	Disagree(x) =</a:t>
            </a:r>
            <a:endParaRPr lang="en-US" dirty="0" smtClean="0">
              <a:effectLst/>
              <a:latin typeface="New Century Schlbk" charset="0"/>
              <a:ea typeface="Times New Roman" charset="0"/>
              <a:cs typeface="Times New Roman" charset="0"/>
            </a:endParaRPr>
          </a:p>
          <a:p>
            <a:pPr marL="228600" marR="0">
              <a:spcBef>
                <a:spcPts val="600"/>
              </a:spcBef>
              <a:spcAft>
                <a:spcPts val="0"/>
              </a:spcAft>
            </a:pPr>
            <a:r>
              <a:rPr lang="en-US" b="1" dirty="0" smtClean="0">
                <a:solidFill>
                  <a:srgbClr val="FF0000"/>
                </a:solidFill>
                <a:effectLst/>
                <a:latin typeface="Times New Roman" charset="0"/>
                <a:ea typeface="Times New Roman" charset="0"/>
                <a:cs typeface="Times New Roman" charset="0"/>
              </a:rPr>
              <a:t>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y (y == y+1) 		if Halt(</a:t>
            </a:r>
            <a:r>
              <a:rPr lang="en-US" b="1" dirty="0" err="1" smtClean="0">
                <a:solidFill>
                  <a:srgbClr val="FF0000"/>
                </a:solidFill>
                <a:effectLst/>
                <a:latin typeface="Times New Roman" charset="0"/>
                <a:ea typeface="Times New Roman" charset="0"/>
                <a:cs typeface="Times New Roman" charset="0"/>
              </a:rPr>
              <a:t>x,x</a:t>
            </a:r>
            <a:r>
              <a:rPr lang="en-US" b="1" dirty="0" smtClean="0">
                <a:solidFill>
                  <a:srgbClr val="FF0000"/>
                </a:solidFill>
                <a:effectLst/>
                <a:latin typeface="Times New Roman" charset="0"/>
                <a:ea typeface="Times New Roman" charset="0"/>
                <a:cs typeface="Times New Roman" charset="0"/>
              </a:rPr>
              <a:t>) = 1, </a:t>
            </a:r>
            <a:r>
              <a:rPr lang="en-US" b="1" dirty="0" err="1" smtClean="0">
                <a:solidFill>
                  <a:srgbClr val="FF0000"/>
                </a:solidFill>
                <a:effectLst/>
                <a:latin typeface="Times New Roman" charset="0"/>
                <a:ea typeface="Times New Roman" charset="0"/>
                <a:cs typeface="Times New Roman" charset="0"/>
              </a:rPr>
              <a:t>i.e</a:t>
            </a:r>
            <a:r>
              <a:rPr lang="en-US" b="1" dirty="0" smtClean="0">
                <a:solidFill>
                  <a:srgbClr val="FF0000"/>
                </a:solidFill>
                <a:effectLst/>
                <a:latin typeface="Times New Roman" charset="0"/>
                <a:ea typeface="Times New Roman" charset="0"/>
                <a:cs typeface="Times New Roman" charset="0"/>
              </a:rPr>
              <a:t>, if </a:t>
            </a:r>
            <a:r>
              <a:rPr lang="en-US" b="1" dirty="0" smtClean="0">
                <a:solidFill>
                  <a:srgbClr val="FF0000"/>
                </a:solidFill>
                <a:effectLst/>
                <a:latin typeface="Times New Roman" charset="0"/>
                <a:ea typeface="Times New Roman" charset="0"/>
                <a:cs typeface="Times New Roman" charset="0"/>
                <a:sym typeface="Symbol" charset="2"/>
              </a:rPr>
              <a:t></a:t>
            </a:r>
            <a:r>
              <a:rPr lang="en-US" b="1" baseline="-25000" dirty="0" smtClean="0">
                <a:solidFill>
                  <a:srgbClr val="FF0000"/>
                </a:solidFill>
                <a:effectLst/>
                <a:latin typeface="Times New Roman" charset="0"/>
                <a:ea typeface="Times New Roman" charset="0"/>
                <a:cs typeface="Times New Roman" charset="0"/>
              </a:rPr>
              <a:t>x</a:t>
            </a:r>
            <a:r>
              <a:rPr lang="en-US" b="1" dirty="0" smtClean="0">
                <a:solidFill>
                  <a:srgbClr val="FF0000"/>
                </a:solidFill>
                <a:effectLst/>
                <a:latin typeface="Times New Roman" charset="0"/>
                <a:ea typeface="Times New Roman" charset="0"/>
                <a:cs typeface="Times New Roman" charset="0"/>
              </a:rPr>
              <a:t> (x) is defined</a:t>
            </a:r>
            <a:endParaRPr lang="en-US" dirty="0" smtClean="0">
              <a:effectLst/>
              <a:latin typeface="New Century Schlbk" charset="0"/>
              <a:ea typeface="Times New Roman" charset="0"/>
              <a:cs typeface="Times New Roman" charset="0"/>
            </a:endParaRPr>
          </a:p>
          <a:p>
            <a:pPr marL="228600" marR="0">
              <a:spcBef>
                <a:spcPts val="600"/>
              </a:spcBef>
              <a:spcAft>
                <a:spcPts val="0"/>
              </a:spcAft>
            </a:pPr>
            <a:r>
              <a:rPr lang="en-US" b="1" dirty="0" smtClean="0">
                <a:solidFill>
                  <a:srgbClr val="FF0000"/>
                </a:solidFill>
                <a:effectLst/>
                <a:latin typeface="Times New Roman" charset="0"/>
                <a:ea typeface="Times New Roman" charset="0"/>
                <a:cs typeface="Times New Roman" charset="0"/>
              </a:rPr>
              <a:t>Since Disagree is a program from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into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 Disagree can be reasoned about by Halt.  Let d be such that Disagree = </a:t>
            </a:r>
            <a:r>
              <a:rPr lang="en-US" b="1" dirty="0" smtClean="0">
                <a:solidFill>
                  <a:srgbClr val="FF0000"/>
                </a:solidFill>
                <a:effectLst/>
                <a:latin typeface="Times New Roman" charset="0"/>
                <a:ea typeface="Times New Roman" charset="0"/>
                <a:cs typeface="Times New Roman" charset="0"/>
                <a:sym typeface="Symbol" charset="2"/>
              </a:rPr>
              <a:t></a:t>
            </a:r>
            <a:r>
              <a:rPr lang="en-US" b="1" baseline="-25000" dirty="0" smtClean="0">
                <a:solidFill>
                  <a:srgbClr val="FF0000"/>
                </a:solidFill>
                <a:effectLst/>
                <a:latin typeface="Times New Roman" charset="0"/>
                <a:ea typeface="Times New Roman" charset="0"/>
                <a:cs typeface="Times New Roman" charset="0"/>
              </a:rPr>
              <a:t>d</a:t>
            </a:r>
            <a:r>
              <a:rPr lang="en-US" b="1" dirty="0" smtClean="0">
                <a:solidFill>
                  <a:srgbClr val="FF0000"/>
                </a:solidFill>
                <a:effectLst/>
                <a:latin typeface="Times New Roman" charset="0"/>
                <a:ea typeface="Times New Roman" charset="0"/>
                <a:cs typeface="Times New Roman" charset="0"/>
              </a:rPr>
              <a:t>, then</a:t>
            </a:r>
            <a:endParaRPr lang="en-US" dirty="0" smtClean="0">
              <a:effectLst/>
              <a:latin typeface="New Century Schlbk" charset="0"/>
              <a:ea typeface="Times New Roman" charset="0"/>
              <a:cs typeface="Times New Roman" charset="0"/>
            </a:endParaRPr>
          </a:p>
          <a:p>
            <a:pPr marL="228600" marR="0">
              <a:spcBef>
                <a:spcPts val="600"/>
              </a:spcBef>
              <a:spcAft>
                <a:spcPts val="0"/>
              </a:spcAft>
            </a:pPr>
            <a:r>
              <a:rPr lang="en-US" b="1" dirty="0" smtClean="0">
                <a:solidFill>
                  <a:srgbClr val="FF0000"/>
                </a:solidFill>
                <a:effectLst/>
                <a:latin typeface="Times New Roman" charset="0"/>
                <a:ea typeface="Times New Roman" charset="0"/>
                <a:cs typeface="Times New Roman" charset="0"/>
              </a:rPr>
              <a:t>	Disagree(d) is defined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Halt(</a:t>
            </a:r>
            <a:r>
              <a:rPr lang="en-US" b="1" dirty="0" err="1" smtClean="0">
                <a:solidFill>
                  <a:srgbClr val="FF0000"/>
                </a:solidFill>
                <a:effectLst/>
                <a:latin typeface="Times New Roman" charset="0"/>
                <a:ea typeface="Times New Roman" charset="0"/>
                <a:cs typeface="Times New Roman" charset="0"/>
              </a:rPr>
              <a:t>d,d</a:t>
            </a:r>
            <a:r>
              <a:rPr lang="en-US" b="1" dirty="0" smtClean="0">
                <a:solidFill>
                  <a:srgbClr val="FF0000"/>
                </a:solidFill>
                <a:effectLst/>
                <a:latin typeface="Times New Roman" charset="0"/>
                <a:ea typeface="Times New Roman" charset="0"/>
                <a:cs typeface="Times New Roman" charset="0"/>
              </a:rPr>
              <a:t>) = 0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a:t>
            </a:r>
            <a:r>
              <a:rPr lang="en-US" b="1" dirty="0" smtClean="0">
                <a:solidFill>
                  <a:srgbClr val="FF0000"/>
                </a:solidFill>
                <a:effectLst/>
                <a:latin typeface="Times New Roman" charset="0"/>
                <a:ea typeface="Times New Roman" charset="0"/>
                <a:cs typeface="Times New Roman" charset="0"/>
                <a:sym typeface="Symbol" charset="2"/>
              </a:rPr>
              <a:t></a:t>
            </a:r>
            <a:r>
              <a:rPr lang="en-US" b="1" baseline="-25000" dirty="0" smtClean="0">
                <a:solidFill>
                  <a:srgbClr val="FF0000"/>
                </a:solidFill>
                <a:effectLst/>
                <a:latin typeface="Times New Roman" charset="0"/>
                <a:ea typeface="Times New Roman" charset="0"/>
                <a:cs typeface="Times New Roman" charset="0"/>
              </a:rPr>
              <a:t>d</a:t>
            </a:r>
            <a:r>
              <a:rPr lang="en-US" b="1" dirty="0" smtClean="0">
                <a:solidFill>
                  <a:srgbClr val="FF0000"/>
                </a:solidFill>
                <a:effectLst/>
                <a:latin typeface="Times New Roman" charset="0"/>
                <a:ea typeface="Times New Roman" charset="0"/>
                <a:cs typeface="Times New Roman" charset="0"/>
              </a:rPr>
              <a:t> (d) is undefined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Disagree(d) is undefined</a:t>
            </a:r>
            <a:endParaRPr lang="en-US" dirty="0" smtClean="0">
              <a:effectLst/>
              <a:latin typeface="New Century Schlbk" charset="0"/>
              <a:ea typeface="Times New Roman" charset="0"/>
              <a:cs typeface="Times New Roman" charset="0"/>
            </a:endParaRPr>
          </a:p>
          <a:p>
            <a:r>
              <a:rPr lang="en-US" b="1" dirty="0" smtClean="0">
                <a:solidFill>
                  <a:srgbClr val="FF0000"/>
                </a:solidFill>
                <a:effectLst/>
                <a:latin typeface="Times New Roman" charset="0"/>
                <a:ea typeface="Times New Roman" charset="0"/>
              </a:rPr>
              <a:t>But this means that Disagree contradicts its own existence.  Since every step we took was constructive, except for the original assumption, we must presume that the original assumption was in error.  Thus, the Halting Problem is not solvable.</a:t>
            </a:r>
            <a:r>
              <a:rPr lang="en-US" dirty="0" smtClean="0">
                <a:effectLst/>
              </a:rPr>
              <a:t> </a:t>
            </a:r>
            <a:endParaRPr lang="en-US" dirty="0"/>
          </a:p>
        </p:txBody>
      </p:sp>
    </p:spTree>
    <p:extLst>
      <p:ext uri="{BB962C8B-B14F-4D97-AF65-F5344CB8AC3E}">
        <p14:creationId xmlns:p14="http://schemas.microsoft.com/office/powerpoint/2010/main" val="7962879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2284</TotalTime>
  <Words>1204</Words>
  <Application>Microsoft Macintosh PowerPoint</Application>
  <PresentationFormat>Widescreen</PresentationFormat>
  <Paragraphs>537</Paragraphs>
  <Slides>41</Slides>
  <Notes>5</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41</vt:i4>
      </vt:variant>
    </vt:vector>
  </HeadingPairs>
  <TitlesOfParts>
    <vt:vector size="54" baseType="lpstr">
      <vt:lpstr>Apple Chancery</vt:lpstr>
      <vt:lpstr>Calibri</vt:lpstr>
      <vt:lpstr>Calibri Light</vt:lpstr>
      <vt:lpstr>French Script MT</vt:lpstr>
      <vt:lpstr>Mangal</vt:lpstr>
      <vt:lpstr>Monotype Corsiva</vt:lpstr>
      <vt:lpstr>MS PGothic</vt:lpstr>
      <vt:lpstr>ＭＳ Ｐゴシック</vt:lpstr>
      <vt:lpstr>New Century Schlbk</vt:lpstr>
      <vt:lpstr>Symbol</vt:lpstr>
      <vt:lpstr>Times New Roman</vt:lpstr>
      <vt:lpstr>Arial</vt:lpstr>
      <vt:lpstr>Office Theme</vt:lpstr>
      <vt:lpstr>Final Exam Topics 1</vt:lpstr>
      <vt:lpstr>Final Exam Topics 2</vt:lpstr>
      <vt:lpstr>Final Exam Topics 3</vt:lpstr>
      <vt:lpstr>Final Exam Topics 4</vt:lpstr>
      <vt:lpstr>Final Exam Topics 5</vt:lpstr>
      <vt:lpstr>Final Exam Topics 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Sample Question#1</vt:lpstr>
      <vt:lpstr>Sample Questions#2</vt:lpstr>
      <vt:lpstr>Sample Questions#3</vt:lpstr>
      <vt:lpstr>Sample Question#4</vt:lpstr>
      <vt:lpstr>Sample Question#5</vt:lpstr>
      <vt:lpstr>Some Quantification Examples</vt:lpstr>
      <vt:lpstr>More Quantification Examples</vt:lpstr>
      <vt:lpstr>Even More Quantification Examples</vt:lpstr>
      <vt:lpstr>Some Reductions and Rice Example</vt:lpstr>
      <vt:lpstr>More Reductions and Rice Example</vt:lpstr>
      <vt:lpstr>Even More Reductions and Rice Example</vt:lpstr>
      <vt:lpstr>Yet More Reductions and Rice Example</vt:lpstr>
      <vt:lpstr>Last Reductions and Rice Example</vt:lpstr>
      <vt:lpstr>PowerPoint Presentation</vt:lpstr>
      <vt:lpstr>Complexity Sample#1</vt:lpstr>
      <vt:lpstr>Sample#2: 3SAT to SubsetSum</vt:lpstr>
      <vt:lpstr>Sample#3: Scheduling</vt:lpstr>
      <vt:lpstr>Sample#4: Independent Set</vt:lpstr>
      <vt:lpstr>Sample # 5: VC Gadgets</vt:lpstr>
      <vt:lpstr>Sample#6: Vertex Cover</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Final Exam Topics 1</dc:title>
  <dc:creator>charles.e.hughes</dc:creator>
  <cp:lastModifiedBy>Charles Hughes</cp:lastModifiedBy>
  <cp:revision>56</cp:revision>
  <cp:lastPrinted>2017-11-30T16:14:32Z</cp:lastPrinted>
  <dcterms:created xsi:type="dcterms:W3CDTF">2016-12-01T20:12:44Z</dcterms:created>
  <dcterms:modified xsi:type="dcterms:W3CDTF">2017-11-30T17:54:20Z</dcterms:modified>
</cp:coreProperties>
</file>