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1231" r:id="rId2"/>
    <p:sldId id="1238" r:id="rId3"/>
    <p:sldId id="1240" r:id="rId4"/>
    <p:sldId id="1239" r:id="rId5"/>
    <p:sldId id="1241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009900"/>
    <a:srgbClr val="0000FF"/>
    <a:srgbClr val="CC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1" autoAdjust="0"/>
    <p:restoredTop sz="94660"/>
  </p:normalViewPr>
  <p:slideViewPr>
    <p:cSldViewPr>
      <p:cViewPr varScale="1">
        <p:scale>
          <a:sx n="85" d="100"/>
          <a:sy n="85" d="100"/>
        </p:scale>
        <p:origin x="127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29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44B2E829-2EC1-43EB-9482-D586CFC7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39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ea typeface="ＭＳ Ｐゴシック" pitchFamily="-107" charset="-128"/>
              </a:defRPr>
            </a:lvl1pPr>
          </a:lstStyle>
          <a:p>
            <a:pPr>
              <a:defRPr/>
            </a:pPr>
            <a:fld id="{9367711E-F6E9-4E0E-A74D-6073014A6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598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207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DE36F-16DD-476F-B831-243A5678B290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993AC-485B-4FB4-B594-1796F789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3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05870-014D-4E8F-B526-97B85405D568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26155-A5E8-4723-852E-F5926A295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8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4E21A-C5F3-475E-994C-875F86B4B51A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8CA172-7540-4F46-80C4-957065D9B2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47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F6C56-AE2C-4DD9-A976-4239FD1CA630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9A703-0EE7-4630-8497-798D11891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9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F4328-D8DC-4607-B2FE-95136B92D27B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E251-7184-4CB2-8310-F060C703D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5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A2C85-D7E9-4C62-AB65-9C4CC95BE49D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ABAE-3030-4EB4-BD39-9AB8B4ED9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E8BB-DFAD-40AF-A115-2B9134C093F5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D28C-56EE-4901-B0EB-128F18308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5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8CAB-4EFD-45F6-A79C-8F80D14CE46A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6A8A4-6A83-45A4-ABF7-CE41BF415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12E21-1C1B-4B5B-B910-28F17B01B5A5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9E7D6-77BD-42AA-85AE-C148016075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8D8D5-6DA7-417A-A09C-DF0B91A33392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60754-DA78-4B0A-9E04-059DD09D6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84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CC989-2A38-4A58-A7C0-7CCBDA875006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C375B-24F1-42A5-9D34-CAB5283DE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87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6F279-987E-4CD5-B38D-C61CC266D86C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6993-C3B4-4168-909A-EC6E2DC8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64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F394DFE3-7896-494F-A2D9-963208567FE6}" type="datetime1">
              <a:rPr lang="en-US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1034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COT 4210 © UCF</a:t>
            </a:r>
          </a:p>
        </p:txBody>
      </p:sp>
      <p:sp>
        <p:nvSpPr>
          <p:cNvPr id="1034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-107" charset="-128"/>
              </a:defRPr>
            </a:lvl1pPr>
          </a:lstStyle>
          <a:p>
            <a:pPr>
              <a:defRPr/>
            </a:pPr>
            <a:fld id="{87E0BE99-442E-417C-B346-0E793BEFF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9900"/>
          </a:solidFill>
          <a:latin typeface="Arial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  <a:ea typeface="ＭＳ Ｐゴシック" pitchFamily="-106" charset="-128"/>
              </a:rPr>
              <a:t>Non-Regular Languages</a:t>
            </a:r>
          </a:p>
        </p:txBody>
      </p:sp>
      <p:sp>
        <p:nvSpPr>
          <p:cNvPr id="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46075" indent="-346075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</a:t>
            </a:r>
          </a:p>
          <a:p>
            <a:pPr marL="346075" indent="-346075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" charset="0"/>
                <a:ea typeface="MS PGothic" charset="0"/>
              </a:rPr>
              <a:t>	For each of the following, prove it is not regular by using the Pumping Lemma or </a:t>
            </a:r>
            <a:r>
              <a:rPr lang="en-US" sz="2400" dirty="0" err="1">
                <a:latin typeface="Arial" charset="0"/>
                <a:ea typeface="MS PGothic" charset="0"/>
              </a:rPr>
              <a:t>Myhill-Nerode</a:t>
            </a:r>
            <a:r>
              <a:rPr lang="en-US" sz="2400" dirty="0">
                <a:latin typeface="Arial" charset="0"/>
                <a:ea typeface="MS PGothic" charset="0"/>
              </a:rPr>
              <a:t>. </a:t>
            </a:r>
          </a:p>
          <a:p>
            <a:pPr marL="346075" indent="-346075" eaLnBrk="1" hangingPunct="1">
              <a:lnSpc>
                <a:spcPct val="90000"/>
              </a:lnSpc>
              <a:buFontTx/>
              <a:buNone/>
            </a:pPr>
            <a:endParaRPr lang="en-US" sz="2400" dirty="0">
              <a:latin typeface="Arial" charset="0"/>
              <a:ea typeface="MS PGothic" charset="0"/>
              <a:sym typeface="Symbol" charset="0"/>
            </a:endParaRP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baseline="30000" dirty="0">
                <a:latin typeface="Arial" charset="0"/>
                <a:ea typeface="MS PGothic" charset="0"/>
              </a:rPr>
              <a:t>! </a:t>
            </a:r>
            <a:r>
              <a:rPr lang="en-US" sz="2400" dirty="0">
                <a:latin typeface="Arial" charset="0"/>
                <a:ea typeface="MS PGothic" charset="0"/>
              </a:rPr>
              <a:t>| k&gt;0 } This is set {a</a:t>
            </a:r>
            <a:r>
              <a:rPr lang="en-US" sz="2400" baseline="30000" dirty="0">
                <a:latin typeface="Arial" charset="0"/>
                <a:ea typeface="MS PGothic" charset="0"/>
              </a:rPr>
              <a:t>1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2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6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24</a:t>
            </a:r>
            <a:r>
              <a:rPr lang="en-US" sz="2400" dirty="0">
                <a:latin typeface="Arial" charset="0"/>
                <a:ea typeface="MS PGothic" charset="0"/>
              </a:rPr>
              <a:t>, a</a:t>
            </a:r>
            <a:r>
              <a:rPr lang="en-US" sz="2400" baseline="30000" dirty="0">
                <a:latin typeface="Arial" charset="0"/>
                <a:ea typeface="MS PGothic" charset="0"/>
              </a:rPr>
              <a:t>120</a:t>
            </a:r>
            <a:r>
              <a:rPr lang="en-US" sz="2400" dirty="0">
                <a:latin typeface="Arial" charset="0"/>
                <a:ea typeface="MS PGothic" charset="0"/>
              </a:rPr>
              <a:t>, … }</a:t>
            </a: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endParaRPr lang="en-US" sz="2400" dirty="0">
              <a:latin typeface="Arial" charset="0"/>
              <a:ea typeface="MS PGothic" charset="0"/>
            </a:endParaRPr>
          </a:p>
          <a:p>
            <a:pPr marL="346075" indent="-346075" eaLnBrk="1" hangingPunct="1">
              <a:lnSpc>
                <a:spcPct val="90000"/>
              </a:lnSpc>
              <a:buFontTx/>
              <a:buAutoNum type="alphaLcPeriod"/>
            </a:pPr>
            <a:r>
              <a:rPr lang="en-US" sz="2400" dirty="0">
                <a:latin typeface="Arial" charset="0"/>
                <a:ea typeface="MS PGothic" charset="0"/>
              </a:rPr>
              <a:t>{ </a:t>
            </a:r>
            <a:r>
              <a:rPr lang="en-US" sz="2400" dirty="0" err="1">
                <a:latin typeface="Arial" charset="0"/>
                <a:ea typeface="MS PGothic" charset="0"/>
              </a:rPr>
              <a:t>a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i</a:t>
            </a:r>
            <a:r>
              <a:rPr lang="en-US" sz="2400" dirty="0" err="1">
                <a:latin typeface="Arial" charset="0"/>
                <a:ea typeface="MS PGothic" charset="0"/>
              </a:rPr>
              <a:t>b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j</a:t>
            </a:r>
            <a:r>
              <a:rPr lang="en-US" sz="2400" dirty="0" err="1">
                <a:latin typeface="Arial" charset="0"/>
                <a:ea typeface="MS PGothic" charset="0"/>
              </a:rPr>
              <a:t>c</a:t>
            </a:r>
            <a:r>
              <a:rPr lang="en-US" sz="2400" baseline="30000" dirty="0" err="1">
                <a:latin typeface="Arial" charset="0"/>
                <a:ea typeface="MS PGothic" charset="0"/>
              </a:rPr>
              <a:t>k</a:t>
            </a:r>
            <a:r>
              <a:rPr lang="en-US" sz="2400" dirty="0">
                <a:latin typeface="Arial" charset="0"/>
                <a:ea typeface="MS PGothic" charset="0"/>
              </a:rPr>
              <a:t> | </a:t>
            </a:r>
            <a:r>
              <a:rPr lang="en-US" sz="2400" dirty="0"/>
              <a:t>i≥0, j≥0, k≥0, </a:t>
            </a:r>
            <a:r>
              <a:rPr lang="en-US" sz="2400" dirty="0">
                <a:latin typeface="Arial" charset="0"/>
                <a:ea typeface="MS PGothic" charset="0"/>
              </a:rPr>
              <a:t>j = </a:t>
            </a:r>
            <a:r>
              <a:rPr lang="en-US" sz="2400" dirty="0" err="1">
                <a:latin typeface="Arial" charset="0"/>
                <a:ea typeface="MS PGothic" charset="0"/>
              </a:rPr>
              <a:t>i</a:t>
            </a:r>
            <a:r>
              <a:rPr lang="en-US" sz="2400" dirty="0">
                <a:latin typeface="Arial" charset="0"/>
                <a:ea typeface="MS PGothic" charset="0"/>
              </a:rPr>
              <a:t> + k }</a:t>
            </a:r>
          </a:p>
        </p:txBody>
      </p:sp>
      <p:sp>
        <p:nvSpPr>
          <p:cNvPr id="1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58353E3-E780-4025-9C79-2EC442E1A067}" type="datetime1">
              <a:rPr lang="en-US" sz="1400"/>
              <a:pPr/>
              <a:t>9/12/2016</a:t>
            </a:fld>
            <a:endParaRPr lang="en-US" sz="1400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 sz="1400"/>
              <a:t>COT 4210 © UCF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FFFE9ADF-F6F9-4B5D-AD34-474C83BDC9B1}" type="slidenum">
              <a:rPr lang="en-US" sz="1400"/>
              <a:pPr/>
              <a:t>1</a:t>
            </a:fld>
            <a:endParaRPr 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rgbClr val="C00000"/>
                </a:solidFill>
                <a:ea typeface="ＭＳ Ｐゴシック" pitchFamily="-106" charset="-128"/>
              </a:rPr>
              <a:t>Pumping Lemma (k!)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850" y="1371600"/>
            <a:ext cx="7143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1a. </a:t>
            </a:r>
            <a:r>
              <a:rPr lang="en-US" sz="2800" dirty="0">
                <a:ea typeface="MS PGothic" charset="0"/>
              </a:rPr>
              <a:t>{ </a:t>
            </a:r>
            <a:r>
              <a:rPr lang="en-US" sz="2800" dirty="0" err="1">
                <a:ea typeface="MS PGothic" charset="0"/>
              </a:rPr>
              <a:t>a</a:t>
            </a:r>
            <a:r>
              <a:rPr lang="en-US" sz="2800" baseline="30000" dirty="0" err="1">
                <a:ea typeface="MS PGothic" charset="0"/>
              </a:rPr>
              <a:t>k</a:t>
            </a:r>
            <a:r>
              <a:rPr lang="en-US" sz="2800" baseline="30000" dirty="0">
                <a:ea typeface="MS PGothic" charset="0"/>
              </a:rPr>
              <a:t>! </a:t>
            </a:r>
            <a:r>
              <a:rPr lang="en-US" sz="2800" dirty="0">
                <a:ea typeface="MS PGothic" charset="0"/>
              </a:rPr>
              <a:t>| k&gt;0 } </a:t>
            </a:r>
            <a:r>
              <a:rPr lang="en-US" sz="2800" dirty="0"/>
              <a:t>using P.L.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2209800"/>
            <a:ext cx="8515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Assume that L is regular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Let N be the positive integer given by the Pumping Lemma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Let </a:t>
            </a:r>
            <a:r>
              <a:rPr lang="en-US" sz="2000" i="1" dirty="0"/>
              <a:t>s</a:t>
            </a:r>
            <a:r>
              <a:rPr lang="en-US" sz="2000" dirty="0"/>
              <a:t> be a string s = a</a:t>
            </a:r>
            <a:r>
              <a:rPr lang="en-US" sz="2000" baseline="30000" dirty="0"/>
              <a:t>(N+1)!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Since </a:t>
            </a:r>
            <a:r>
              <a:rPr lang="en-US" sz="2000" i="1" dirty="0"/>
              <a:t>s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 and |s| ≥ N, s is split by PL into xyz, where |</a:t>
            </a:r>
            <a:r>
              <a:rPr lang="en-US" sz="2000" dirty="0" err="1"/>
              <a:t>xy</a:t>
            </a:r>
            <a:r>
              <a:rPr lang="en-US" sz="2000" dirty="0"/>
              <a:t>| ≤ N  and </a:t>
            </a:r>
            <a:br>
              <a:rPr lang="en-US" sz="2000" dirty="0"/>
            </a:br>
            <a:r>
              <a:rPr lang="en-US" sz="2000" dirty="0"/>
              <a:t>|y| &gt; 0 and for all </a:t>
            </a:r>
            <a:r>
              <a:rPr lang="en-US" sz="2000" dirty="0" err="1"/>
              <a:t>i</a:t>
            </a:r>
            <a:r>
              <a:rPr lang="en-US" sz="2000" dirty="0"/>
              <a:t> ≥ 0, </a:t>
            </a:r>
            <a:r>
              <a:rPr lang="en-US" sz="2000" dirty="0" err="1"/>
              <a:t>xy</a:t>
            </a:r>
            <a:r>
              <a:rPr lang="en-US" sz="2000" baseline="30000" dirty="0" err="1"/>
              <a:t>i</a:t>
            </a:r>
            <a:r>
              <a:rPr lang="en-US" sz="2000" dirty="0" err="1"/>
              <a:t>z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We choose </a:t>
            </a:r>
            <a:r>
              <a:rPr lang="en-US" sz="2000" dirty="0" err="1"/>
              <a:t>i</a:t>
            </a:r>
            <a:r>
              <a:rPr lang="en-US" sz="2000" dirty="0"/>
              <a:t> = 2; by PL: xy</a:t>
            </a:r>
            <a:r>
              <a:rPr lang="en-US" sz="2000" baseline="30000" dirty="0"/>
              <a:t>2</a:t>
            </a:r>
            <a:r>
              <a:rPr lang="en-US" sz="2000" dirty="0"/>
              <a:t>z = </a:t>
            </a:r>
            <a:r>
              <a:rPr lang="en-US" sz="2000" dirty="0" err="1"/>
              <a:t>xyyz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Thus, a</a:t>
            </a:r>
            <a:r>
              <a:rPr lang="en-US" sz="2000" baseline="30000" dirty="0"/>
              <a:t>(N+1)!+|y|</a:t>
            </a:r>
            <a:r>
              <a:rPr lang="en-US" sz="2000" dirty="0"/>
              <a:t> would be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L. This means that there is a factorial between (N+1)! and (N+1)!+N, but the smallest factorial after (N+1)! Is </a:t>
            </a:r>
            <a:br>
              <a:rPr lang="en-US" sz="2000" dirty="0"/>
            </a:br>
            <a:r>
              <a:rPr lang="en-US" sz="2000" dirty="0"/>
              <a:t>(N+2)! = (N+2) (N+1)! = N(N+1)! + 2(N+1)! &gt; (N+1)! + 2N &gt; (N+1)!+N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This is a contradiction, therefore L is not regular  ■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Note: Using N is dangerous because N could be 1 and 2! is within N (1) of 1!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8844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Pumping Lemma (</a:t>
            </a:r>
            <a:r>
              <a:rPr lang="en-US" dirty="0" err="1">
                <a:solidFill>
                  <a:srgbClr val="C00000"/>
                </a:solidFill>
                <a:ea typeface="MS PGothic" charset="0"/>
              </a:rPr>
              <a:t>a</a:t>
            </a:r>
            <a:r>
              <a:rPr lang="en-US" baseline="30000" dirty="0" err="1">
                <a:solidFill>
                  <a:srgbClr val="C00000"/>
                </a:solidFill>
                <a:ea typeface="MS PGothic" charset="0"/>
              </a:rPr>
              <a:t>i</a:t>
            </a:r>
            <a:r>
              <a:rPr lang="en-US" dirty="0" err="1">
                <a:solidFill>
                  <a:srgbClr val="C00000"/>
                </a:solidFill>
                <a:ea typeface="MS PGothic" charset="0"/>
              </a:rPr>
              <a:t>b</a:t>
            </a:r>
            <a:r>
              <a:rPr lang="en-US" baseline="30000" dirty="0" err="1">
                <a:solidFill>
                  <a:srgbClr val="C00000"/>
                </a:solidFill>
                <a:ea typeface="MS PGothic" charset="0"/>
              </a:rPr>
              <a:t>j</a:t>
            </a:r>
            <a:r>
              <a:rPr lang="en-US" dirty="0" err="1">
                <a:solidFill>
                  <a:srgbClr val="C00000"/>
                </a:solidFill>
                <a:ea typeface="MS PGothic" charset="0"/>
              </a:rPr>
              <a:t>c</a:t>
            </a:r>
            <a:r>
              <a:rPr lang="en-US" baseline="30000" dirty="0" err="1">
                <a:solidFill>
                  <a:srgbClr val="C00000"/>
                </a:solidFill>
                <a:ea typeface="MS PGothic" charset="0"/>
              </a:rPr>
              <a:t>k</a:t>
            </a:r>
            <a:r>
              <a:rPr lang="en-US" dirty="0">
                <a:solidFill>
                  <a:srgbClr val="C00000"/>
                </a:solidFill>
                <a:ea typeface="MS PGothic" charset="0"/>
              </a:rPr>
              <a:t>)</a:t>
            </a:r>
            <a:r>
              <a:rPr lang="en-US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AF4328-D8DC-4607-B2FE-95136B92D27B}" type="datetime1">
              <a:rPr lang="en-US" smtClean="0"/>
              <a:pPr>
                <a:defRPr/>
              </a:pPr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COT 4210 © UCF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4E251-7184-4CB2-8310-F060C703DF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3850" y="1676400"/>
            <a:ext cx="714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1b. </a:t>
            </a:r>
            <a:r>
              <a:rPr lang="en-US" sz="2400" dirty="0">
                <a:ea typeface="MS PGothic" charset="0"/>
              </a:rPr>
              <a:t>{ </a:t>
            </a:r>
            <a:r>
              <a:rPr lang="en-US" sz="2400" dirty="0" err="1">
                <a:ea typeface="MS PGothic" charset="0"/>
              </a:rPr>
              <a:t>a</a:t>
            </a:r>
            <a:r>
              <a:rPr lang="en-US" sz="2400" baseline="30000" dirty="0" err="1">
                <a:ea typeface="MS PGothic" charset="0"/>
              </a:rPr>
              <a:t>i</a:t>
            </a:r>
            <a:r>
              <a:rPr lang="en-US" sz="2400" dirty="0" err="1">
                <a:ea typeface="MS PGothic" charset="0"/>
              </a:rPr>
              <a:t>b</a:t>
            </a:r>
            <a:r>
              <a:rPr lang="en-US" sz="2400" baseline="30000" dirty="0" err="1">
                <a:ea typeface="MS PGothic" charset="0"/>
              </a:rPr>
              <a:t>j</a:t>
            </a:r>
            <a:r>
              <a:rPr lang="en-US" sz="2400" dirty="0" err="1">
                <a:ea typeface="MS PGothic" charset="0"/>
              </a:rPr>
              <a:t>c</a:t>
            </a:r>
            <a:r>
              <a:rPr lang="en-US" sz="2400" baseline="30000" dirty="0" err="1">
                <a:ea typeface="MS PGothic" charset="0"/>
              </a:rPr>
              <a:t>k</a:t>
            </a:r>
            <a:r>
              <a:rPr lang="en-US" sz="2400" dirty="0">
                <a:ea typeface="MS PGothic" charset="0"/>
              </a:rPr>
              <a:t> | </a:t>
            </a:r>
            <a:r>
              <a:rPr lang="en-US" sz="2400" dirty="0"/>
              <a:t>i≥0, j≥0, k≥0, </a:t>
            </a:r>
            <a:r>
              <a:rPr lang="en-US" sz="2400" dirty="0">
                <a:ea typeface="MS PGothic" charset="0"/>
              </a:rPr>
              <a:t>j = </a:t>
            </a:r>
            <a:r>
              <a:rPr lang="en-US" sz="2400" dirty="0" err="1">
                <a:ea typeface="MS PGothic" charset="0"/>
              </a:rPr>
              <a:t>i</a:t>
            </a:r>
            <a:r>
              <a:rPr lang="en-US" sz="2400" dirty="0">
                <a:ea typeface="MS PGothic" charset="0"/>
              </a:rPr>
              <a:t> + k } </a:t>
            </a:r>
            <a:r>
              <a:rPr lang="en-US" sz="2400" dirty="0"/>
              <a:t>using P.L.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5915" y="2395478"/>
            <a:ext cx="835088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Assume that L is regular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Let N be the positive integer given by the Pumping Lemma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Let </a:t>
            </a:r>
            <a:r>
              <a:rPr lang="en-US" sz="2000" i="1" dirty="0"/>
              <a:t>s</a:t>
            </a:r>
            <a:r>
              <a:rPr lang="en-US" sz="2000" dirty="0"/>
              <a:t> be the string s = </a:t>
            </a:r>
            <a:r>
              <a:rPr lang="en-US" sz="2000" dirty="0" err="1"/>
              <a:t>a</a:t>
            </a:r>
            <a:r>
              <a:rPr lang="en-US" sz="2000" baseline="30000" dirty="0" err="1"/>
              <a:t>N</a:t>
            </a:r>
            <a:r>
              <a:rPr lang="en-US" sz="2000" dirty="0" err="1"/>
              <a:t>b</a:t>
            </a:r>
            <a:r>
              <a:rPr lang="en-US" sz="2000" baseline="30000" dirty="0" err="1"/>
              <a:t>N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Since </a:t>
            </a:r>
            <a:r>
              <a:rPr lang="en-US" sz="2000" i="1" dirty="0"/>
              <a:t>s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 and |s| ≥ N, s is split by PL into xyz, where |</a:t>
            </a:r>
            <a:r>
              <a:rPr lang="en-US" sz="2000" dirty="0" err="1"/>
              <a:t>xy</a:t>
            </a:r>
            <a:r>
              <a:rPr lang="en-US" sz="2000" dirty="0"/>
              <a:t>| ≤ N  and |y| &gt; 0 and for all </a:t>
            </a:r>
            <a:r>
              <a:rPr lang="en-US" sz="2000" dirty="0" err="1"/>
              <a:t>i</a:t>
            </a:r>
            <a:r>
              <a:rPr lang="en-US" sz="2000" dirty="0"/>
              <a:t> ≥ 0, </a:t>
            </a:r>
            <a:r>
              <a:rPr lang="en-US" sz="2000" dirty="0" err="1"/>
              <a:t>xy</a:t>
            </a:r>
            <a:r>
              <a:rPr lang="en-US" sz="2000" baseline="30000" dirty="0" err="1"/>
              <a:t>i</a:t>
            </a:r>
            <a:r>
              <a:rPr lang="en-US" sz="2000" dirty="0" err="1"/>
              <a:t>z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We choose </a:t>
            </a:r>
            <a:r>
              <a:rPr lang="en-US" sz="2000" dirty="0" err="1"/>
              <a:t>i</a:t>
            </a:r>
            <a:r>
              <a:rPr lang="en-US" sz="2000" dirty="0"/>
              <a:t> = 0; by PL: </a:t>
            </a:r>
            <a:r>
              <a:rPr lang="en-US" sz="2000" dirty="0" err="1"/>
              <a:t>xz</a:t>
            </a:r>
            <a:r>
              <a:rPr lang="en-US" sz="2000" dirty="0"/>
              <a:t> = </a:t>
            </a:r>
            <a:r>
              <a:rPr lang="en-US" sz="2000" dirty="0" err="1"/>
              <a:t>xz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Thus, </a:t>
            </a:r>
            <a:r>
              <a:rPr lang="en-US" sz="2000" dirty="0" err="1"/>
              <a:t>a</a:t>
            </a:r>
            <a:r>
              <a:rPr lang="en-US" sz="2000" baseline="30000" dirty="0" err="1"/>
              <a:t>N</a:t>
            </a:r>
            <a:r>
              <a:rPr lang="en-US" sz="2000" baseline="30000" dirty="0"/>
              <a:t>-|</a:t>
            </a:r>
            <a:r>
              <a:rPr lang="en-US" sz="2000" baseline="30000" dirty="0" err="1"/>
              <a:t>y|</a:t>
            </a:r>
            <a:r>
              <a:rPr lang="en-US" sz="2000" dirty="0" err="1"/>
              <a:t>b</a:t>
            </a:r>
            <a:r>
              <a:rPr lang="en-US" sz="2000" baseline="30000" dirty="0" err="1"/>
              <a:t>N</a:t>
            </a:r>
            <a:r>
              <a:rPr lang="en-US" sz="2000" dirty="0"/>
              <a:t> would be </a:t>
            </a:r>
            <a:r>
              <a:rPr lang="en-US" sz="2000" dirty="0">
                <a:sym typeface="Symbol"/>
              </a:rPr>
              <a:t></a:t>
            </a:r>
            <a:r>
              <a:rPr lang="en-US" sz="2000" dirty="0"/>
              <a:t> L, but it’s not since N-|y| + 0 </a:t>
            </a:r>
            <a:r>
              <a:rPr lang="en-US" sz="2000" dirty="0">
                <a:sym typeface="Symbol"/>
              </a:rPr>
              <a:t>&lt;</a:t>
            </a:r>
            <a:r>
              <a:rPr lang="en-US" sz="2000" dirty="0"/>
              <a:t> N. </a:t>
            </a:r>
            <a:br>
              <a:rPr lang="en-US" sz="2000" dirty="0"/>
            </a:br>
            <a:r>
              <a:rPr lang="en-US" sz="2000" dirty="0"/>
              <a:t>Note: The 0 is because there are 0 c’s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This is a contradiction, therefore L is not regular  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63017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CC3300"/>
                </a:solidFill>
                <a:ea typeface="ＭＳ Ｐゴシック" pitchFamily="-106" charset="-128"/>
              </a:rPr>
              <a:t>Myhill-Nerode</a:t>
            </a:r>
            <a:r>
              <a:rPr lang="en-US" dirty="0">
                <a:solidFill>
                  <a:srgbClr val="CC3300"/>
                </a:solidFill>
                <a:ea typeface="ＭＳ Ｐゴシック" pitchFamily="-106" charset="-128"/>
              </a:rPr>
              <a:t> (k!)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1447800"/>
            <a:ext cx="85153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1a. </a:t>
            </a:r>
            <a:r>
              <a:rPr lang="en-US" sz="3200" dirty="0">
                <a:ea typeface="MS PGothic" charset="0"/>
              </a:rPr>
              <a:t>{ </a:t>
            </a:r>
            <a:r>
              <a:rPr lang="en-US" sz="3200" dirty="0" err="1">
                <a:ea typeface="MS PGothic" charset="0"/>
              </a:rPr>
              <a:t>a</a:t>
            </a:r>
            <a:r>
              <a:rPr lang="en-US" sz="3200" baseline="30000" dirty="0" err="1">
                <a:ea typeface="MS PGothic" charset="0"/>
              </a:rPr>
              <a:t>k</a:t>
            </a:r>
            <a:r>
              <a:rPr lang="en-US" sz="3200" baseline="30000" dirty="0">
                <a:ea typeface="MS PGothic" charset="0"/>
              </a:rPr>
              <a:t>! </a:t>
            </a:r>
            <a:r>
              <a:rPr lang="en-US" sz="3200" dirty="0">
                <a:ea typeface="MS PGothic" charset="0"/>
              </a:rPr>
              <a:t>| k&gt;0 } </a:t>
            </a:r>
            <a:r>
              <a:rPr lang="en-US" sz="3200" dirty="0"/>
              <a:t>using M.N.</a:t>
            </a:r>
          </a:p>
          <a:p>
            <a:r>
              <a:rPr lang="en-US" sz="2800" dirty="0"/>
              <a:t>We consider the collection of right invariant equivalence classes [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baseline="30000" dirty="0"/>
              <a:t>!-j</a:t>
            </a:r>
            <a:r>
              <a:rPr lang="en-US" sz="2800" dirty="0"/>
              <a:t>], j ≥ 0.</a:t>
            </a:r>
          </a:p>
          <a:p>
            <a:r>
              <a:rPr lang="en-US" sz="2800" dirty="0"/>
              <a:t>It’s clear that 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baseline="30000" dirty="0"/>
              <a:t>!-</a:t>
            </a:r>
            <a:r>
              <a:rPr lang="en-US" sz="2800" baseline="30000" dirty="0" err="1"/>
              <a:t>j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dirty="0"/>
              <a:t> is in the language, </a:t>
            </a:r>
            <a:br>
              <a:rPr lang="en-US" sz="2800" dirty="0"/>
            </a:br>
            <a:r>
              <a:rPr lang="en-US" sz="2800" dirty="0"/>
              <a:t>but </a:t>
            </a:r>
            <a:r>
              <a:rPr lang="en-US" sz="2800" dirty="0" err="1"/>
              <a:t>a</a:t>
            </a:r>
            <a:r>
              <a:rPr lang="en-US" sz="2800" baseline="30000" dirty="0" err="1"/>
              <a:t>k</a:t>
            </a:r>
            <a:r>
              <a:rPr lang="en-US" sz="2800" baseline="30000" dirty="0"/>
              <a:t>!-</a:t>
            </a:r>
            <a:r>
              <a:rPr lang="en-US" sz="2800" baseline="30000" dirty="0" err="1"/>
              <a:t>k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dirty="0"/>
              <a:t> is not when j &lt; k</a:t>
            </a:r>
          </a:p>
          <a:p>
            <a:r>
              <a:rPr lang="en-US" sz="2800" dirty="0"/>
              <a:t>This shows that there is a separate equivalence class [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baseline="30000" dirty="0"/>
              <a:t>!-j</a:t>
            </a:r>
            <a:r>
              <a:rPr lang="en-US" sz="2800" dirty="0"/>
              <a:t>] induced by R</a:t>
            </a:r>
            <a:r>
              <a:rPr lang="en-US" sz="2800" baseline="-25000" dirty="0"/>
              <a:t>L</a:t>
            </a:r>
            <a:r>
              <a:rPr lang="en-US" sz="2800" dirty="0"/>
              <a:t>, for each j ≥ 0.</a:t>
            </a:r>
          </a:p>
          <a:p>
            <a:r>
              <a:rPr lang="en-US" sz="2800" dirty="0"/>
              <a:t>Thus, the index of R</a:t>
            </a:r>
            <a:r>
              <a:rPr lang="en-US" sz="2800" baseline="-25000" dirty="0"/>
              <a:t>L</a:t>
            </a:r>
            <a:r>
              <a:rPr lang="en-US" sz="2800" dirty="0"/>
              <a:t> is infinite and </a:t>
            </a:r>
            <a:r>
              <a:rPr lang="en-US" sz="2800" dirty="0" err="1"/>
              <a:t>Myhill-Nerode</a:t>
            </a:r>
            <a:r>
              <a:rPr lang="en-US" sz="2800" dirty="0"/>
              <a:t> states that L cannot be Regular.  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974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61F16284-7406-4AAD-9A1F-6D0113E693E3}" type="datetime1">
              <a:rPr lang="en-US" smtClean="0"/>
              <a:pPr/>
              <a:t>9/12/2016</a:t>
            </a:fld>
            <a:endParaRPr lang="en-US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6" charset="-128"/>
              </a:defRPr>
            </a:lvl9pPr>
          </a:lstStyle>
          <a:p>
            <a:fld id="{ED5CA6E5-5C0E-45B8-8320-45516030B35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>
                <a:solidFill>
                  <a:srgbClr val="C00000"/>
                </a:solidFill>
                <a:ea typeface="ＭＳ Ｐゴシック" pitchFamily="-106" charset="-128"/>
              </a:rPr>
              <a:t>Myhill-Nerode</a:t>
            </a:r>
            <a:r>
              <a:rPr lang="en-US" dirty="0">
                <a:solidFill>
                  <a:srgbClr val="C00000"/>
                </a:solidFill>
              </a:rPr>
              <a:t> (</a:t>
            </a:r>
            <a:r>
              <a:rPr lang="en-US" dirty="0" err="1">
                <a:solidFill>
                  <a:srgbClr val="C00000"/>
                </a:solidFill>
                <a:ea typeface="MS PGothic" charset="0"/>
              </a:rPr>
              <a:t>a</a:t>
            </a:r>
            <a:r>
              <a:rPr lang="en-US" baseline="30000" dirty="0" err="1">
                <a:solidFill>
                  <a:srgbClr val="C00000"/>
                </a:solidFill>
                <a:ea typeface="MS PGothic" charset="0"/>
              </a:rPr>
              <a:t>i</a:t>
            </a:r>
            <a:r>
              <a:rPr lang="en-US" dirty="0" err="1">
                <a:solidFill>
                  <a:srgbClr val="C00000"/>
                </a:solidFill>
                <a:ea typeface="MS PGothic" charset="0"/>
              </a:rPr>
              <a:t>b</a:t>
            </a:r>
            <a:r>
              <a:rPr lang="en-US" baseline="30000" dirty="0" err="1">
                <a:solidFill>
                  <a:srgbClr val="C00000"/>
                </a:solidFill>
                <a:ea typeface="MS PGothic" charset="0"/>
              </a:rPr>
              <a:t>j</a:t>
            </a:r>
            <a:r>
              <a:rPr lang="en-US" dirty="0" err="1">
                <a:solidFill>
                  <a:srgbClr val="C00000"/>
                </a:solidFill>
                <a:ea typeface="MS PGothic" charset="0"/>
              </a:rPr>
              <a:t>c</a:t>
            </a:r>
            <a:r>
              <a:rPr lang="en-US" baseline="30000" dirty="0" err="1">
                <a:solidFill>
                  <a:srgbClr val="C00000"/>
                </a:solidFill>
                <a:ea typeface="MS PGothic" charset="0"/>
              </a:rPr>
              <a:t>k</a:t>
            </a:r>
            <a:r>
              <a:rPr lang="en-US" dirty="0">
                <a:solidFill>
                  <a:srgbClr val="C00000"/>
                </a:solidFill>
                <a:ea typeface="MS PGothic" charset="0"/>
              </a:rPr>
              <a:t>)</a:t>
            </a:r>
            <a:endParaRPr lang="en-US" dirty="0">
              <a:solidFill>
                <a:srgbClr val="C00000"/>
              </a:solidFill>
              <a:ea typeface="ＭＳ Ｐゴシック" pitchFamily="-106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850" y="1447800"/>
            <a:ext cx="851535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1b. </a:t>
            </a:r>
            <a:r>
              <a:rPr lang="en-US" sz="3200" dirty="0">
                <a:ea typeface="MS PGothic" charset="0"/>
              </a:rPr>
              <a:t>{ </a:t>
            </a:r>
            <a:r>
              <a:rPr lang="en-US" sz="3200" dirty="0" err="1">
                <a:ea typeface="MS PGothic" charset="0"/>
              </a:rPr>
              <a:t>a</a:t>
            </a:r>
            <a:r>
              <a:rPr lang="en-US" sz="3200" baseline="30000" dirty="0" err="1">
                <a:ea typeface="MS PGothic" charset="0"/>
              </a:rPr>
              <a:t>i</a:t>
            </a:r>
            <a:r>
              <a:rPr lang="en-US" sz="3200" dirty="0" err="1">
                <a:ea typeface="MS PGothic" charset="0"/>
              </a:rPr>
              <a:t>b</a:t>
            </a:r>
            <a:r>
              <a:rPr lang="en-US" sz="3200" baseline="30000" dirty="0" err="1">
                <a:ea typeface="MS PGothic" charset="0"/>
              </a:rPr>
              <a:t>j</a:t>
            </a:r>
            <a:r>
              <a:rPr lang="en-US" sz="3200" dirty="0" err="1">
                <a:ea typeface="MS PGothic" charset="0"/>
              </a:rPr>
              <a:t>c</a:t>
            </a:r>
            <a:r>
              <a:rPr lang="en-US" sz="3200" baseline="30000" dirty="0" err="1">
                <a:ea typeface="MS PGothic" charset="0"/>
              </a:rPr>
              <a:t>k</a:t>
            </a:r>
            <a:r>
              <a:rPr lang="en-US" sz="3200" dirty="0">
                <a:ea typeface="MS PGothic" charset="0"/>
              </a:rPr>
              <a:t> | </a:t>
            </a:r>
            <a:r>
              <a:rPr lang="en-US" sz="3200" dirty="0"/>
              <a:t>i≥0, j≥0, k≥0, </a:t>
            </a:r>
            <a:r>
              <a:rPr lang="en-US" sz="3200" dirty="0">
                <a:ea typeface="MS PGothic" charset="0"/>
              </a:rPr>
              <a:t>j = </a:t>
            </a:r>
            <a:r>
              <a:rPr lang="en-US" sz="3200" dirty="0" err="1">
                <a:ea typeface="MS PGothic" charset="0"/>
              </a:rPr>
              <a:t>i</a:t>
            </a:r>
            <a:r>
              <a:rPr lang="en-US" sz="3200" dirty="0">
                <a:ea typeface="MS PGothic" charset="0"/>
              </a:rPr>
              <a:t> + k }</a:t>
            </a:r>
            <a:r>
              <a:rPr lang="en-US" sz="3200" dirty="0"/>
              <a:t> using M.N.</a:t>
            </a:r>
          </a:p>
          <a:p>
            <a:r>
              <a:rPr lang="en-US" sz="2800" dirty="0"/>
              <a:t>We consider the collection of right invariant equivalence classes [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dirty="0"/>
              <a:t>], j ≥ 0.</a:t>
            </a:r>
          </a:p>
          <a:p>
            <a:r>
              <a:rPr lang="en-US" sz="2800" dirty="0"/>
              <a:t>It’s clear that 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dirty="0" err="1"/>
              <a:t>b</a:t>
            </a:r>
            <a:r>
              <a:rPr lang="en-US" sz="2800" baseline="30000" dirty="0" err="1"/>
              <a:t>j</a:t>
            </a:r>
            <a:r>
              <a:rPr lang="en-US" sz="2800" dirty="0"/>
              <a:t> is in the language, </a:t>
            </a:r>
            <a:br>
              <a:rPr lang="en-US" sz="2800" dirty="0"/>
            </a:br>
            <a:r>
              <a:rPr lang="en-US" sz="2800" dirty="0"/>
              <a:t>but </a:t>
            </a:r>
            <a:r>
              <a:rPr lang="en-US" sz="2800" dirty="0" err="1"/>
              <a:t>a</a:t>
            </a:r>
            <a:r>
              <a:rPr lang="en-US" sz="2800" baseline="30000" dirty="0" err="1"/>
              <a:t>k</a:t>
            </a:r>
            <a:r>
              <a:rPr lang="en-US" sz="2800" dirty="0" err="1"/>
              <a:t>b</a:t>
            </a:r>
            <a:r>
              <a:rPr lang="en-US" sz="2800" baseline="30000" dirty="0" err="1"/>
              <a:t>j</a:t>
            </a:r>
            <a:r>
              <a:rPr lang="en-US" sz="2800" dirty="0"/>
              <a:t> is not when j ≠ k</a:t>
            </a:r>
          </a:p>
          <a:p>
            <a:r>
              <a:rPr lang="en-US" sz="2800" dirty="0"/>
              <a:t>This shows that there is a separate equivalence class [</a:t>
            </a:r>
            <a:r>
              <a:rPr lang="en-US" sz="2800" dirty="0" err="1"/>
              <a:t>a</a:t>
            </a:r>
            <a:r>
              <a:rPr lang="en-US" sz="2800" baseline="30000" dirty="0" err="1"/>
              <a:t>j</a:t>
            </a:r>
            <a:r>
              <a:rPr lang="en-US" sz="2800" dirty="0"/>
              <a:t>] induced by R</a:t>
            </a:r>
            <a:r>
              <a:rPr lang="en-US" sz="2800" baseline="-25000" dirty="0"/>
              <a:t>L</a:t>
            </a:r>
            <a:r>
              <a:rPr lang="en-US" sz="2800" dirty="0"/>
              <a:t>, for each j ≥ 0.</a:t>
            </a:r>
          </a:p>
          <a:p>
            <a:r>
              <a:rPr lang="en-US" sz="2800" dirty="0"/>
              <a:t>Thus, the index of R</a:t>
            </a:r>
            <a:r>
              <a:rPr lang="en-US" sz="2800" baseline="-25000" dirty="0"/>
              <a:t>L</a:t>
            </a:r>
            <a:r>
              <a:rPr lang="en-US" sz="2800" dirty="0"/>
              <a:t> is infinite and </a:t>
            </a:r>
            <a:r>
              <a:rPr lang="en-US" sz="2800" dirty="0" err="1"/>
              <a:t>Myhill-Nerode</a:t>
            </a:r>
            <a:r>
              <a:rPr lang="en-US" sz="2800" dirty="0"/>
              <a:t> states that L cannot be Regular.  ■</a:t>
            </a:r>
          </a:p>
        </p:txBody>
      </p:sp>
    </p:spTree>
    <p:extLst>
      <p:ext uri="{BB962C8B-B14F-4D97-AF65-F5344CB8AC3E}">
        <p14:creationId xmlns:p14="http://schemas.microsoft.com/office/powerpoint/2010/main" val="321405977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7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9548</TotalTime>
  <Words>292</Words>
  <Application>Microsoft Office PowerPoint</Application>
  <PresentationFormat>On-screen Show (4:3)</PresentationFormat>
  <Paragraphs>53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MS PGothic</vt:lpstr>
      <vt:lpstr>MS PGothic</vt:lpstr>
      <vt:lpstr>Arial</vt:lpstr>
      <vt:lpstr>Symbol</vt:lpstr>
      <vt:lpstr>Custom Design</vt:lpstr>
      <vt:lpstr>Non-Regular Languages</vt:lpstr>
      <vt:lpstr>Pumping Lemma (k!)</vt:lpstr>
      <vt:lpstr>Pumping Lemma (aibjck) </vt:lpstr>
      <vt:lpstr>Myhill-Nerode (k!)</vt:lpstr>
      <vt:lpstr>Myhill-Nerode (aibjck)</vt:lpstr>
    </vt:vector>
  </TitlesOfParts>
  <Company>University of Central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Languages and Automata Theory</dc:title>
  <dc:creator>ceh</dc:creator>
  <cp:lastModifiedBy>Charles Hughes</cp:lastModifiedBy>
  <cp:revision>286</cp:revision>
  <dcterms:modified xsi:type="dcterms:W3CDTF">2016-09-13T03:22:59Z</dcterms:modified>
</cp:coreProperties>
</file>