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1231" r:id="rId2"/>
    <p:sldId id="1238" r:id="rId3"/>
    <p:sldId id="1240" r:id="rId4"/>
    <p:sldId id="1239" r:id="rId5"/>
    <p:sldId id="1241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1" autoAdjust="0"/>
    <p:restoredTop sz="94660"/>
  </p:normalViewPr>
  <p:slideViewPr>
    <p:cSldViewPr>
      <p:cViewPr varScale="1">
        <p:scale>
          <a:sx n="85" d="100"/>
          <a:sy n="85" d="100"/>
        </p:scale>
        <p:origin x="12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07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  <a:ea typeface="ＭＳ Ｐゴシック" pitchFamily="-106" charset="-128"/>
              </a:rPr>
              <a:t>Non-Regular Languages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6075" indent="-346075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</a:t>
            </a:r>
          </a:p>
          <a:p>
            <a:pPr marL="346075" indent="-346075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For each of the following, prove it is not regular by using the Pumping Lemma or </a:t>
            </a:r>
            <a:r>
              <a:rPr lang="en-US" sz="2400" dirty="0" err="1">
                <a:latin typeface="Arial" charset="0"/>
                <a:ea typeface="MS PGothic" charset="0"/>
              </a:rPr>
              <a:t>Myhill-Nerode</a:t>
            </a:r>
            <a:r>
              <a:rPr lang="en-US" sz="2400" dirty="0">
                <a:latin typeface="Arial" charset="0"/>
                <a:ea typeface="MS PGothic" charset="0"/>
              </a:rPr>
              <a:t>. </a:t>
            </a:r>
          </a:p>
          <a:p>
            <a:pPr marL="346075" indent="-346075"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baseline="30000" dirty="0">
                <a:latin typeface="Arial" charset="0"/>
                <a:ea typeface="MS PGothic" charset="0"/>
              </a:rPr>
              <a:t>! </a:t>
            </a:r>
            <a:r>
              <a:rPr lang="en-US" sz="2400" dirty="0">
                <a:latin typeface="Arial" charset="0"/>
                <a:ea typeface="MS PGothic" charset="0"/>
              </a:rPr>
              <a:t>| k&gt;0 } This is set {a</a:t>
            </a:r>
            <a:r>
              <a:rPr lang="en-US" sz="2400" baseline="30000" dirty="0">
                <a:latin typeface="Arial" charset="0"/>
                <a:ea typeface="MS PGothic" charset="0"/>
              </a:rPr>
              <a:t>1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2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6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24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120</a:t>
            </a:r>
            <a:r>
              <a:rPr lang="en-US" sz="2400" dirty="0">
                <a:latin typeface="Arial" charset="0"/>
                <a:ea typeface="MS PGothic" charset="0"/>
              </a:rPr>
              <a:t>, … }</a:t>
            </a: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endParaRPr lang="en-US" sz="2400" dirty="0">
              <a:latin typeface="Arial" charset="0"/>
              <a:ea typeface="MS PGothic" charset="0"/>
            </a:endParaRP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i</a:t>
            </a:r>
            <a:r>
              <a:rPr lang="en-US" sz="2400" dirty="0" err="1">
                <a:latin typeface="Arial" charset="0"/>
                <a:ea typeface="MS PGothic" charset="0"/>
              </a:rPr>
              <a:t>b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j</a:t>
            </a:r>
            <a:r>
              <a:rPr lang="en-US" sz="2400" dirty="0" err="1">
                <a:latin typeface="Arial" charset="0"/>
                <a:ea typeface="MS PGothic" charset="0"/>
              </a:rPr>
              <a:t>c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dirty="0">
                <a:latin typeface="Arial" charset="0"/>
                <a:ea typeface="MS PGothic" charset="0"/>
              </a:rPr>
              <a:t> | </a:t>
            </a:r>
            <a:r>
              <a:rPr lang="en-US" sz="2400" dirty="0"/>
              <a:t>i≥0, j≥0, k≥0, </a:t>
            </a:r>
            <a:r>
              <a:rPr lang="en-US" sz="2400" dirty="0">
                <a:latin typeface="Arial" charset="0"/>
                <a:ea typeface="MS PGothic" charset="0"/>
              </a:rPr>
              <a:t>j = </a:t>
            </a:r>
            <a:r>
              <a:rPr lang="en-US" sz="2400" dirty="0" err="1">
                <a:latin typeface="Arial" charset="0"/>
                <a:ea typeface="MS PGothic" charset="0"/>
              </a:rPr>
              <a:t>i</a:t>
            </a:r>
            <a:r>
              <a:rPr lang="en-US" sz="2400" dirty="0">
                <a:latin typeface="Arial" charset="0"/>
                <a:ea typeface="MS PGothic" charset="0"/>
              </a:rPr>
              <a:t> + k }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9/12/2016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9/12/2016</a:t>
            </a:fld>
            <a:endParaRPr lang="en-US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  <a:ea typeface="ＭＳ Ｐゴシック" pitchFamily="-106" charset="-128"/>
              </a:rPr>
              <a:t>Pumping Lemma (k!)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850" y="1371600"/>
            <a:ext cx="7143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1a. </a:t>
            </a:r>
            <a:r>
              <a:rPr lang="en-US" sz="2800" dirty="0">
                <a:ea typeface="MS PGothic" charset="0"/>
              </a:rPr>
              <a:t>{ </a:t>
            </a:r>
            <a:r>
              <a:rPr lang="en-US" sz="2800" dirty="0" err="1">
                <a:ea typeface="MS PGothic" charset="0"/>
              </a:rPr>
              <a:t>a</a:t>
            </a:r>
            <a:r>
              <a:rPr lang="en-US" sz="2800" baseline="30000" dirty="0" err="1">
                <a:ea typeface="MS PGothic" charset="0"/>
              </a:rPr>
              <a:t>k</a:t>
            </a:r>
            <a:r>
              <a:rPr lang="en-US" sz="2800" baseline="30000" dirty="0">
                <a:ea typeface="MS PGothic" charset="0"/>
              </a:rPr>
              <a:t>! </a:t>
            </a:r>
            <a:r>
              <a:rPr lang="en-US" sz="2800" dirty="0">
                <a:ea typeface="MS PGothic" charset="0"/>
              </a:rPr>
              <a:t>| k&gt;0 } </a:t>
            </a:r>
            <a:r>
              <a:rPr lang="en-US" sz="2800" dirty="0"/>
              <a:t>using P.L.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2209800"/>
            <a:ext cx="85153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Assume that L is regular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Let N be the positive integer given by the Pumping Lemma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Let </a:t>
            </a:r>
            <a:r>
              <a:rPr lang="en-US" sz="2000" i="1" dirty="0"/>
              <a:t>s</a:t>
            </a:r>
            <a:r>
              <a:rPr lang="en-US" sz="2000" dirty="0"/>
              <a:t> be a string s = a</a:t>
            </a:r>
            <a:r>
              <a:rPr lang="en-US" sz="2000" baseline="30000" dirty="0"/>
              <a:t>(N+1)!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Since </a:t>
            </a:r>
            <a:r>
              <a:rPr lang="en-US" sz="2000" i="1" dirty="0"/>
              <a:t>s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 and |s| ≥ N, s is split by PL into xyz, where |</a:t>
            </a:r>
            <a:r>
              <a:rPr lang="en-US" sz="2000" dirty="0" err="1"/>
              <a:t>xy</a:t>
            </a:r>
            <a:r>
              <a:rPr lang="en-US" sz="2000" dirty="0"/>
              <a:t>| ≤ N  and </a:t>
            </a:r>
            <a:br>
              <a:rPr lang="en-US" sz="2000" dirty="0"/>
            </a:br>
            <a:r>
              <a:rPr lang="en-US" sz="2000" dirty="0"/>
              <a:t>|y| &gt; 0 and for all </a:t>
            </a:r>
            <a:r>
              <a:rPr lang="en-US" sz="2000" dirty="0" err="1"/>
              <a:t>i</a:t>
            </a:r>
            <a:r>
              <a:rPr lang="en-US" sz="2000" dirty="0"/>
              <a:t> ≥ 0, </a:t>
            </a:r>
            <a:r>
              <a:rPr lang="en-US" sz="2000" dirty="0" err="1"/>
              <a:t>xy</a:t>
            </a:r>
            <a:r>
              <a:rPr lang="en-US" sz="2000" baseline="30000" dirty="0" err="1"/>
              <a:t>i</a:t>
            </a:r>
            <a:r>
              <a:rPr lang="en-US" sz="2000" dirty="0" err="1"/>
              <a:t>z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We choose </a:t>
            </a:r>
            <a:r>
              <a:rPr lang="en-US" sz="2000" dirty="0" err="1"/>
              <a:t>i</a:t>
            </a:r>
            <a:r>
              <a:rPr lang="en-US" sz="2000" dirty="0"/>
              <a:t> = 2; by PL: xy</a:t>
            </a:r>
            <a:r>
              <a:rPr lang="en-US" sz="2000" baseline="30000" dirty="0"/>
              <a:t>2</a:t>
            </a:r>
            <a:r>
              <a:rPr lang="en-US" sz="2000" dirty="0"/>
              <a:t>z = </a:t>
            </a:r>
            <a:r>
              <a:rPr lang="en-US" sz="2000" dirty="0" err="1"/>
              <a:t>xyyz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Thus, a</a:t>
            </a:r>
            <a:r>
              <a:rPr lang="en-US" sz="2000" baseline="30000" dirty="0"/>
              <a:t>(N+1)!+|y|</a:t>
            </a:r>
            <a:r>
              <a:rPr lang="en-US" sz="2000" dirty="0"/>
              <a:t> would be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L. This means that there is a factorial between (N+1)! and (N+1)!+N, but the smallest factorial after (N+1)! Is </a:t>
            </a:r>
            <a:br>
              <a:rPr lang="en-US" sz="2000" dirty="0"/>
            </a:br>
            <a:r>
              <a:rPr lang="en-US" sz="2000" dirty="0"/>
              <a:t>(N+2)! = (N+2) (N+1)! = N(N+1)! + 2(N+1)! &gt; (N+1)! + 2N &gt; (N+1)!+N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This is a contradiction, therefore L is not regular  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Note: Using N is dangerous because N could be 1 and 2! is within N (1) of 1!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88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Pumping Lemma (</a:t>
            </a:r>
            <a:r>
              <a:rPr lang="en-US" dirty="0" err="1">
                <a:solidFill>
                  <a:srgbClr val="C00000"/>
                </a:solidFill>
                <a:ea typeface="MS PGothic" charset="0"/>
              </a:rPr>
              <a:t>a</a:t>
            </a:r>
            <a:r>
              <a:rPr lang="en-US" baseline="30000" dirty="0" err="1">
                <a:solidFill>
                  <a:srgbClr val="C00000"/>
                </a:solidFill>
                <a:ea typeface="MS PGothic" charset="0"/>
              </a:rPr>
              <a:t>i</a:t>
            </a:r>
            <a:r>
              <a:rPr lang="en-US" dirty="0" err="1">
                <a:solidFill>
                  <a:srgbClr val="C00000"/>
                </a:solidFill>
                <a:ea typeface="MS PGothic" charset="0"/>
              </a:rPr>
              <a:t>b</a:t>
            </a:r>
            <a:r>
              <a:rPr lang="en-US" baseline="30000" dirty="0" err="1">
                <a:solidFill>
                  <a:srgbClr val="C00000"/>
                </a:solidFill>
                <a:ea typeface="MS PGothic" charset="0"/>
              </a:rPr>
              <a:t>j</a:t>
            </a:r>
            <a:r>
              <a:rPr lang="en-US" dirty="0" err="1">
                <a:solidFill>
                  <a:srgbClr val="C00000"/>
                </a:solidFill>
                <a:ea typeface="MS PGothic" charset="0"/>
              </a:rPr>
              <a:t>c</a:t>
            </a:r>
            <a:r>
              <a:rPr lang="en-US" baseline="30000" dirty="0" err="1">
                <a:solidFill>
                  <a:srgbClr val="C00000"/>
                </a:solidFill>
                <a:ea typeface="MS PGothic" charset="0"/>
              </a:rPr>
              <a:t>k</a:t>
            </a:r>
            <a:r>
              <a:rPr lang="en-US" dirty="0">
                <a:solidFill>
                  <a:srgbClr val="C00000"/>
                </a:solidFill>
                <a:ea typeface="MS PGothic" charset="0"/>
              </a:rPr>
              <a:t>)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F4328-D8DC-4607-B2FE-95136B92D27B}" type="datetime1">
              <a:rPr lang="en-US" smtClean="0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COT 4210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4E251-7184-4CB2-8310-F060C703DF4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3850" y="1676400"/>
            <a:ext cx="7143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1b. </a:t>
            </a:r>
            <a:r>
              <a:rPr lang="en-US" sz="2400" dirty="0">
                <a:ea typeface="MS PGothic" charset="0"/>
              </a:rPr>
              <a:t>{ </a:t>
            </a:r>
            <a:r>
              <a:rPr lang="en-US" sz="2400" dirty="0" err="1">
                <a:ea typeface="MS PGothic" charset="0"/>
              </a:rPr>
              <a:t>a</a:t>
            </a:r>
            <a:r>
              <a:rPr lang="en-US" sz="2400" baseline="30000" dirty="0" err="1">
                <a:ea typeface="MS PGothic" charset="0"/>
              </a:rPr>
              <a:t>i</a:t>
            </a:r>
            <a:r>
              <a:rPr lang="en-US" sz="2400" dirty="0" err="1">
                <a:ea typeface="MS PGothic" charset="0"/>
              </a:rPr>
              <a:t>b</a:t>
            </a:r>
            <a:r>
              <a:rPr lang="en-US" sz="2400" baseline="30000" dirty="0" err="1">
                <a:ea typeface="MS PGothic" charset="0"/>
              </a:rPr>
              <a:t>j</a:t>
            </a:r>
            <a:r>
              <a:rPr lang="en-US" sz="2400" dirty="0" err="1">
                <a:ea typeface="MS PGothic" charset="0"/>
              </a:rPr>
              <a:t>c</a:t>
            </a:r>
            <a:r>
              <a:rPr lang="en-US" sz="2400" baseline="30000" dirty="0" err="1">
                <a:ea typeface="MS PGothic" charset="0"/>
              </a:rPr>
              <a:t>k</a:t>
            </a:r>
            <a:r>
              <a:rPr lang="en-US" sz="2400" dirty="0">
                <a:ea typeface="MS PGothic" charset="0"/>
              </a:rPr>
              <a:t> | </a:t>
            </a:r>
            <a:r>
              <a:rPr lang="en-US" sz="2400" dirty="0"/>
              <a:t>i≥0, j≥0, k≥0, </a:t>
            </a:r>
            <a:r>
              <a:rPr lang="en-US" sz="2400" dirty="0">
                <a:ea typeface="MS PGothic" charset="0"/>
              </a:rPr>
              <a:t>j = </a:t>
            </a:r>
            <a:r>
              <a:rPr lang="en-US" sz="2400" dirty="0" err="1">
                <a:ea typeface="MS PGothic" charset="0"/>
              </a:rPr>
              <a:t>i</a:t>
            </a:r>
            <a:r>
              <a:rPr lang="en-US" sz="2400" dirty="0">
                <a:ea typeface="MS PGothic" charset="0"/>
              </a:rPr>
              <a:t> + k } </a:t>
            </a:r>
            <a:r>
              <a:rPr lang="en-US" sz="2400" dirty="0"/>
              <a:t>using P.L.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915" y="2395478"/>
            <a:ext cx="835088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Assume that L is regular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Let N be the positive integer given by the Pumping Lemma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Let </a:t>
            </a:r>
            <a:r>
              <a:rPr lang="en-US" sz="2000" i="1" dirty="0"/>
              <a:t>s</a:t>
            </a:r>
            <a:r>
              <a:rPr lang="en-US" sz="2000" dirty="0"/>
              <a:t> be the string s = </a:t>
            </a:r>
            <a:r>
              <a:rPr lang="en-US" sz="2000" dirty="0" err="1"/>
              <a:t>a</a:t>
            </a:r>
            <a:r>
              <a:rPr lang="en-US" sz="2000" baseline="30000" dirty="0" err="1"/>
              <a:t>N</a:t>
            </a:r>
            <a:r>
              <a:rPr lang="en-US" sz="2000" dirty="0" err="1"/>
              <a:t>b</a:t>
            </a:r>
            <a:r>
              <a:rPr lang="en-US" sz="2000" baseline="30000" dirty="0" err="1"/>
              <a:t>N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Since </a:t>
            </a:r>
            <a:r>
              <a:rPr lang="en-US" sz="2000" i="1" dirty="0"/>
              <a:t>s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 and |s| ≥ N, s is split by PL into xyz, where |</a:t>
            </a:r>
            <a:r>
              <a:rPr lang="en-US" sz="2000" dirty="0" err="1"/>
              <a:t>xy</a:t>
            </a:r>
            <a:r>
              <a:rPr lang="en-US" sz="2000" dirty="0"/>
              <a:t>| ≤ N  and |y| &gt; 0 and for all </a:t>
            </a:r>
            <a:r>
              <a:rPr lang="en-US" sz="2000" dirty="0" err="1"/>
              <a:t>i</a:t>
            </a:r>
            <a:r>
              <a:rPr lang="en-US" sz="2000" dirty="0"/>
              <a:t> ≥ 0, </a:t>
            </a:r>
            <a:r>
              <a:rPr lang="en-US" sz="2000" dirty="0" err="1"/>
              <a:t>xy</a:t>
            </a:r>
            <a:r>
              <a:rPr lang="en-US" sz="2000" baseline="30000" dirty="0" err="1"/>
              <a:t>i</a:t>
            </a:r>
            <a:r>
              <a:rPr lang="en-US" sz="2000" dirty="0" err="1"/>
              <a:t>z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We choose </a:t>
            </a:r>
            <a:r>
              <a:rPr lang="en-US" sz="2000" dirty="0" err="1"/>
              <a:t>i</a:t>
            </a:r>
            <a:r>
              <a:rPr lang="en-US" sz="2000" dirty="0"/>
              <a:t> = 0; by PL: </a:t>
            </a:r>
            <a:r>
              <a:rPr lang="en-US" sz="2000" dirty="0" err="1"/>
              <a:t>xz</a:t>
            </a:r>
            <a:r>
              <a:rPr lang="en-US" sz="2000" dirty="0"/>
              <a:t> = </a:t>
            </a:r>
            <a:r>
              <a:rPr lang="en-US" sz="2000" dirty="0" err="1"/>
              <a:t>xz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Thus, </a:t>
            </a:r>
            <a:r>
              <a:rPr lang="en-US" sz="2000" dirty="0" err="1"/>
              <a:t>a</a:t>
            </a:r>
            <a:r>
              <a:rPr lang="en-US" sz="2000" baseline="30000" dirty="0" err="1"/>
              <a:t>N</a:t>
            </a:r>
            <a:r>
              <a:rPr lang="en-US" sz="2000" baseline="30000" dirty="0"/>
              <a:t>-|</a:t>
            </a:r>
            <a:r>
              <a:rPr lang="en-US" sz="2000" baseline="30000" dirty="0" err="1"/>
              <a:t>y|</a:t>
            </a:r>
            <a:r>
              <a:rPr lang="en-US" sz="2000" dirty="0" err="1"/>
              <a:t>b</a:t>
            </a:r>
            <a:r>
              <a:rPr lang="en-US" sz="2000" baseline="30000" dirty="0" err="1"/>
              <a:t>N</a:t>
            </a:r>
            <a:r>
              <a:rPr lang="en-US" sz="2000" dirty="0"/>
              <a:t> would be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L, but it’s not since N-|y| + 0 </a:t>
            </a:r>
            <a:r>
              <a:rPr lang="en-US" sz="2000" dirty="0">
                <a:sym typeface="Symbol"/>
              </a:rPr>
              <a:t>&lt;</a:t>
            </a:r>
            <a:r>
              <a:rPr lang="en-US" sz="2000" dirty="0"/>
              <a:t> N. </a:t>
            </a:r>
            <a:br>
              <a:rPr lang="en-US" sz="2000" dirty="0"/>
            </a:br>
            <a:r>
              <a:rPr lang="en-US" sz="2000" dirty="0"/>
              <a:t>Note: The 0 is because there are 0 c’s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This is a contradiction, therefore L is not regular  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301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9/12/2016</a:t>
            </a:fld>
            <a:endParaRPr lang="en-US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solidFill>
                  <a:srgbClr val="CC3300"/>
                </a:solidFill>
                <a:ea typeface="ＭＳ Ｐゴシック" pitchFamily="-106" charset="-128"/>
              </a:rPr>
              <a:t>Myhill-Nerode</a:t>
            </a:r>
            <a:r>
              <a:rPr lang="en-US" dirty="0">
                <a:solidFill>
                  <a:srgbClr val="CC3300"/>
                </a:solidFill>
                <a:ea typeface="ＭＳ Ｐゴシック" pitchFamily="-106" charset="-128"/>
              </a:rPr>
              <a:t> (k!)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447800"/>
            <a:ext cx="85153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1a. </a:t>
            </a:r>
            <a:r>
              <a:rPr lang="en-US" sz="3200" dirty="0">
                <a:ea typeface="MS PGothic" charset="0"/>
              </a:rPr>
              <a:t>{ </a:t>
            </a:r>
            <a:r>
              <a:rPr lang="en-US" sz="3200" dirty="0" err="1">
                <a:ea typeface="MS PGothic" charset="0"/>
              </a:rPr>
              <a:t>a</a:t>
            </a:r>
            <a:r>
              <a:rPr lang="en-US" sz="3200" baseline="30000" dirty="0" err="1">
                <a:ea typeface="MS PGothic" charset="0"/>
              </a:rPr>
              <a:t>k</a:t>
            </a:r>
            <a:r>
              <a:rPr lang="en-US" sz="3200" baseline="30000" dirty="0">
                <a:ea typeface="MS PGothic" charset="0"/>
              </a:rPr>
              <a:t>! </a:t>
            </a:r>
            <a:r>
              <a:rPr lang="en-US" sz="3200" dirty="0">
                <a:ea typeface="MS PGothic" charset="0"/>
              </a:rPr>
              <a:t>| k&gt;0 } </a:t>
            </a:r>
            <a:r>
              <a:rPr lang="en-US" sz="3200" dirty="0"/>
              <a:t>using M.N.</a:t>
            </a:r>
          </a:p>
          <a:p>
            <a:r>
              <a:rPr lang="en-US" sz="2800" dirty="0"/>
              <a:t>We consider the collection of right invariant equivalence classes [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baseline="30000" dirty="0"/>
              <a:t>!-j</a:t>
            </a:r>
            <a:r>
              <a:rPr lang="en-US" sz="2800" dirty="0"/>
              <a:t>], j ≥ 0.</a:t>
            </a:r>
          </a:p>
          <a:p>
            <a:r>
              <a:rPr lang="en-US" sz="2800" dirty="0"/>
              <a:t>It’s clear that 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baseline="30000" dirty="0"/>
              <a:t>!-</a:t>
            </a:r>
            <a:r>
              <a:rPr lang="en-US" sz="2800" baseline="30000" dirty="0" err="1"/>
              <a:t>j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dirty="0"/>
              <a:t> is in the language, </a:t>
            </a:r>
            <a:br>
              <a:rPr lang="en-US" sz="2800" dirty="0"/>
            </a:br>
            <a:r>
              <a:rPr lang="en-US" sz="2800" dirty="0"/>
              <a:t>but </a:t>
            </a:r>
            <a:r>
              <a:rPr lang="en-US" sz="2800" dirty="0" err="1"/>
              <a:t>a</a:t>
            </a:r>
            <a:r>
              <a:rPr lang="en-US" sz="2800" baseline="30000" dirty="0" err="1"/>
              <a:t>k</a:t>
            </a:r>
            <a:r>
              <a:rPr lang="en-US" sz="2800" baseline="30000" dirty="0"/>
              <a:t>!-</a:t>
            </a:r>
            <a:r>
              <a:rPr lang="en-US" sz="2800" baseline="30000" dirty="0" err="1"/>
              <a:t>k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dirty="0"/>
              <a:t> is not when j &lt; k</a:t>
            </a:r>
          </a:p>
          <a:p>
            <a:r>
              <a:rPr lang="en-US" sz="2800" dirty="0"/>
              <a:t>This shows that there is a separate equivalence class [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baseline="30000" dirty="0"/>
              <a:t>!-j</a:t>
            </a:r>
            <a:r>
              <a:rPr lang="en-US" sz="2800" dirty="0"/>
              <a:t>] induced by R</a:t>
            </a:r>
            <a:r>
              <a:rPr lang="en-US" sz="2800" baseline="-25000" dirty="0"/>
              <a:t>L</a:t>
            </a:r>
            <a:r>
              <a:rPr lang="en-US" sz="2800" dirty="0"/>
              <a:t>, for each j ≥ 0.</a:t>
            </a:r>
          </a:p>
          <a:p>
            <a:r>
              <a:rPr lang="en-US" sz="2800" dirty="0"/>
              <a:t>Thus, the index of R</a:t>
            </a:r>
            <a:r>
              <a:rPr lang="en-US" sz="2800" baseline="-25000" dirty="0"/>
              <a:t>L</a:t>
            </a:r>
            <a:r>
              <a:rPr lang="en-US" sz="2800" dirty="0"/>
              <a:t> is infinite and </a:t>
            </a:r>
            <a:r>
              <a:rPr lang="en-US" sz="2800" dirty="0" err="1"/>
              <a:t>Myhill-Nerode</a:t>
            </a:r>
            <a:r>
              <a:rPr lang="en-US" sz="2800" dirty="0"/>
              <a:t> states that L cannot be Regular.  ■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974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9/12/2016</a:t>
            </a:fld>
            <a:endParaRPr lang="en-US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solidFill>
                  <a:srgbClr val="C00000"/>
                </a:solidFill>
                <a:ea typeface="ＭＳ Ｐゴシック" pitchFamily="-106" charset="-128"/>
              </a:rPr>
              <a:t>Myhill-Nerode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en-US" dirty="0" err="1">
                <a:solidFill>
                  <a:srgbClr val="C00000"/>
                </a:solidFill>
                <a:ea typeface="MS PGothic" charset="0"/>
              </a:rPr>
              <a:t>a</a:t>
            </a:r>
            <a:r>
              <a:rPr lang="en-US" baseline="30000" dirty="0" err="1">
                <a:solidFill>
                  <a:srgbClr val="C00000"/>
                </a:solidFill>
                <a:ea typeface="MS PGothic" charset="0"/>
              </a:rPr>
              <a:t>i</a:t>
            </a:r>
            <a:r>
              <a:rPr lang="en-US" dirty="0" err="1">
                <a:solidFill>
                  <a:srgbClr val="C00000"/>
                </a:solidFill>
                <a:ea typeface="MS PGothic" charset="0"/>
              </a:rPr>
              <a:t>b</a:t>
            </a:r>
            <a:r>
              <a:rPr lang="en-US" baseline="30000" dirty="0" err="1">
                <a:solidFill>
                  <a:srgbClr val="C00000"/>
                </a:solidFill>
                <a:ea typeface="MS PGothic" charset="0"/>
              </a:rPr>
              <a:t>j</a:t>
            </a:r>
            <a:r>
              <a:rPr lang="en-US" dirty="0" err="1">
                <a:solidFill>
                  <a:srgbClr val="C00000"/>
                </a:solidFill>
                <a:ea typeface="MS PGothic" charset="0"/>
              </a:rPr>
              <a:t>c</a:t>
            </a:r>
            <a:r>
              <a:rPr lang="en-US" baseline="30000" dirty="0" err="1">
                <a:solidFill>
                  <a:srgbClr val="C00000"/>
                </a:solidFill>
                <a:ea typeface="MS PGothic" charset="0"/>
              </a:rPr>
              <a:t>k</a:t>
            </a:r>
            <a:r>
              <a:rPr lang="en-US" dirty="0">
                <a:solidFill>
                  <a:srgbClr val="C00000"/>
                </a:solidFill>
                <a:ea typeface="MS PGothic" charset="0"/>
              </a:rPr>
              <a:t>)</a:t>
            </a:r>
            <a:endParaRPr lang="en-US" dirty="0">
              <a:solidFill>
                <a:srgbClr val="C00000"/>
              </a:solidFill>
              <a:ea typeface="ＭＳ Ｐゴシック" pitchFamily="-106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850" y="1447800"/>
            <a:ext cx="85153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1b. </a:t>
            </a:r>
            <a:r>
              <a:rPr lang="en-US" sz="3200" dirty="0">
                <a:ea typeface="MS PGothic" charset="0"/>
              </a:rPr>
              <a:t>{ </a:t>
            </a:r>
            <a:r>
              <a:rPr lang="en-US" sz="3200" dirty="0" err="1">
                <a:ea typeface="MS PGothic" charset="0"/>
              </a:rPr>
              <a:t>a</a:t>
            </a:r>
            <a:r>
              <a:rPr lang="en-US" sz="3200" baseline="30000" dirty="0" err="1">
                <a:ea typeface="MS PGothic" charset="0"/>
              </a:rPr>
              <a:t>i</a:t>
            </a:r>
            <a:r>
              <a:rPr lang="en-US" sz="3200" dirty="0" err="1">
                <a:ea typeface="MS PGothic" charset="0"/>
              </a:rPr>
              <a:t>b</a:t>
            </a:r>
            <a:r>
              <a:rPr lang="en-US" sz="3200" baseline="30000" dirty="0" err="1">
                <a:ea typeface="MS PGothic" charset="0"/>
              </a:rPr>
              <a:t>j</a:t>
            </a:r>
            <a:r>
              <a:rPr lang="en-US" sz="3200" dirty="0" err="1">
                <a:ea typeface="MS PGothic" charset="0"/>
              </a:rPr>
              <a:t>c</a:t>
            </a:r>
            <a:r>
              <a:rPr lang="en-US" sz="3200" baseline="30000" dirty="0" err="1">
                <a:ea typeface="MS PGothic" charset="0"/>
              </a:rPr>
              <a:t>k</a:t>
            </a:r>
            <a:r>
              <a:rPr lang="en-US" sz="3200" dirty="0">
                <a:ea typeface="MS PGothic" charset="0"/>
              </a:rPr>
              <a:t> | </a:t>
            </a:r>
            <a:r>
              <a:rPr lang="en-US" sz="3200" dirty="0"/>
              <a:t>i≥0, j≥0, k≥0, </a:t>
            </a:r>
            <a:r>
              <a:rPr lang="en-US" sz="3200" dirty="0">
                <a:ea typeface="MS PGothic" charset="0"/>
              </a:rPr>
              <a:t>j = </a:t>
            </a:r>
            <a:r>
              <a:rPr lang="en-US" sz="3200" dirty="0" err="1">
                <a:ea typeface="MS PGothic" charset="0"/>
              </a:rPr>
              <a:t>i</a:t>
            </a:r>
            <a:r>
              <a:rPr lang="en-US" sz="3200" dirty="0">
                <a:ea typeface="MS PGothic" charset="0"/>
              </a:rPr>
              <a:t> + k }</a:t>
            </a:r>
            <a:r>
              <a:rPr lang="en-US" sz="3200" dirty="0"/>
              <a:t> using M.N.</a:t>
            </a:r>
          </a:p>
          <a:p>
            <a:r>
              <a:rPr lang="en-US" sz="2800" dirty="0"/>
              <a:t>We consider the collection of right invariant equivalence classes [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dirty="0"/>
              <a:t>], j ≥ 0.</a:t>
            </a:r>
          </a:p>
          <a:p>
            <a:r>
              <a:rPr lang="en-US" sz="2800" dirty="0"/>
              <a:t>It’s clear that 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dirty="0" err="1"/>
              <a:t>b</a:t>
            </a:r>
            <a:r>
              <a:rPr lang="en-US" sz="2800" baseline="30000" dirty="0" err="1"/>
              <a:t>j</a:t>
            </a:r>
            <a:r>
              <a:rPr lang="en-US" sz="2800" dirty="0"/>
              <a:t> is in the language, </a:t>
            </a:r>
            <a:br>
              <a:rPr lang="en-US" sz="2800" dirty="0"/>
            </a:br>
            <a:r>
              <a:rPr lang="en-US" sz="2800" dirty="0"/>
              <a:t>but </a:t>
            </a:r>
            <a:r>
              <a:rPr lang="en-US" sz="2800" dirty="0" err="1"/>
              <a:t>a</a:t>
            </a:r>
            <a:r>
              <a:rPr lang="en-US" sz="2800" baseline="30000" dirty="0" err="1"/>
              <a:t>k</a:t>
            </a:r>
            <a:r>
              <a:rPr lang="en-US" sz="2800" dirty="0" err="1"/>
              <a:t>b</a:t>
            </a:r>
            <a:r>
              <a:rPr lang="en-US" sz="2800" baseline="30000" dirty="0" err="1"/>
              <a:t>j</a:t>
            </a:r>
            <a:r>
              <a:rPr lang="en-US" sz="2800" dirty="0"/>
              <a:t> is not when j ≠ k</a:t>
            </a:r>
          </a:p>
          <a:p>
            <a:r>
              <a:rPr lang="en-US" sz="2800" dirty="0"/>
              <a:t>This shows that there is a separate equivalence class [</a:t>
            </a:r>
            <a:r>
              <a:rPr lang="en-US" sz="2800" dirty="0" err="1"/>
              <a:t>a</a:t>
            </a:r>
            <a:r>
              <a:rPr lang="en-US" sz="2800" baseline="30000" dirty="0" err="1"/>
              <a:t>j</a:t>
            </a:r>
            <a:r>
              <a:rPr lang="en-US" sz="2800" dirty="0"/>
              <a:t>] induced by R</a:t>
            </a:r>
            <a:r>
              <a:rPr lang="en-US" sz="2800" baseline="-25000" dirty="0"/>
              <a:t>L</a:t>
            </a:r>
            <a:r>
              <a:rPr lang="en-US" sz="2800" dirty="0"/>
              <a:t>, for each j ≥ 0.</a:t>
            </a:r>
          </a:p>
          <a:p>
            <a:r>
              <a:rPr lang="en-US" sz="2800" dirty="0"/>
              <a:t>Thus, the index of R</a:t>
            </a:r>
            <a:r>
              <a:rPr lang="en-US" sz="2800" baseline="-25000" dirty="0"/>
              <a:t>L</a:t>
            </a:r>
            <a:r>
              <a:rPr lang="en-US" sz="2800" dirty="0"/>
              <a:t> is infinite and </a:t>
            </a:r>
            <a:r>
              <a:rPr lang="en-US" sz="2800" dirty="0" err="1"/>
              <a:t>Myhill-Nerode</a:t>
            </a:r>
            <a:r>
              <a:rPr lang="en-US" sz="2800" dirty="0"/>
              <a:t> states that L cannot be Regular.  ■</a:t>
            </a:r>
          </a:p>
        </p:txBody>
      </p:sp>
    </p:spTree>
    <p:extLst>
      <p:ext uri="{BB962C8B-B14F-4D97-AF65-F5344CB8AC3E}">
        <p14:creationId xmlns:p14="http://schemas.microsoft.com/office/powerpoint/2010/main" val="321405977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9548</TotalTime>
  <Words>292</Words>
  <Application>Microsoft Office PowerPoint</Application>
  <PresentationFormat>On-screen Show (4:3)</PresentationFormat>
  <Paragraphs>53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MS PGothic</vt:lpstr>
      <vt:lpstr>MS PGothic</vt:lpstr>
      <vt:lpstr>Arial</vt:lpstr>
      <vt:lpstr>Symbol</vt:lpstr>
      <vt:lpstr>Custom Design</vt:lpstr>
      <vt:lpstr>Non-Regular Languages</vt:lpstr>
      <vt:lpstr>Pumping Lemma (k!)</vt:lpstr>
      <vt:lpstr>Pumping Lemma (aibjck) </vt:lpstr>
      <vt:lpstr>Myhill-Nerode (k!)</vt:lpstr>
      <vt:lpstr>Myhill-Nerode (aibjck)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286</cp:revision>
  <dcterms:modified xsi:type="dcterms:W3CDTF">2016-09-13T03:22:59Z</dcterms:modified>
</cp:coreProperties>
</file>