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522" r:id="rId2"/>
    <p:sldId id="746" r:id="rId3"/>
    <p:sldId id="577" r:id="rId4"/>
    <p:sldId id="689" r:id="rId5"/>
    <p:sldId id="575" r:id="rId6"/>
    <p:sldId id="579" r:id="rId7"/>
    <p:sldId id="710" r:id="rId8"/>
    <p:sldId id="596" r:id="rId9"/>
    <p:sldId id="729" r:id="rId10"/>
    <p:sldId id="597" r:id="rId11"/>
    <p:sldId id="495" r:id="rId12"/>
    <p:sldId id="618" r:id="rId13"/>
    <p:sldId id="619" r:id="rId14"/>
    <p:sldId id="620" r:id="rId15"/>
    <p:sldId id="611" r:id="rId16"/>
    <p:sldId id="732" r:id="rId17"/>
    <p:sldId id="742" r:id="rId18"/>
    <p:sldId id="630" r:id="rId19"/>
    <p:sldId id="635" r:id="rId20"/>
    <p:sldId id="629" r:id="rId21"/>
    <p:sldId id="713" r:id="rId22"/>
    <p:sldId id="714" r:id="rId23"/>
    <p:sldId id="715" r:id="rId24"/>
    <p:sldId id="736" r:id="rId25"/>
    <p:sldId id="604" r:id="rId26"/>
    <p:sldId id="605" r:id="rId27"/>
    <p:sldId id="737" r:id="rId28"/>
    <p:sldId id="748" r:id="rId29"/>
    <p:sldId id="738" r:id="rId30"/>
    <p:sldId id="743" r:id="rId31"/>
    <p:sldId id="745" r:id="rId32"/>
    <p:sldId id="744" r:id="rId33"/>
    <p:sldId id="739" r:id="rId34"/>
    <p:sldId id="734" r:id="rId35"/>
    <p:sldId id="735" r:id="rId36"/>
    <p:sldId id="741" r:id="rId37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2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000000"/>
    <a:srgbClr val="990000"/>
    <a:srgbClr val="C5B6BA"/>
    <a:srgbClr val="FFFFFF"/>
    <a:srgbClr val="048830"/>
    <a:srgbClr val="0000FF"/>
    <a:srgbClr val="66FF66"/>
    <a:srgbClr val="FFC907"/>
    <a:srgbClr val="CC9900"/>
    <a:srgbClr val="06C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99" autoAdjust="0"/>
    <p:restoredTop sz="92721" autoAdjust="0"/>
  </p:normalViewPr>
  <p:slideViewPr>
    <p:cSldViewPr>
      <p:cViewPr varScale="1">
        <p:scale>
          <a:sx n="91" d="100"/>
          <a:sy n="91" d="100"/>
        </p:scale>
        <p:origin x="4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2664" y="192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Slides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437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DC28222-CD9F-472F-975B-08BE322D4F14}" type="datetime3">
              <a:rPr lang="en-US" smtClean="0"/>
              <a:t>17 November 2016</a:t>
            </a:fld>
            <a:endParaRPr lang="en-US" dirty="0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Computer Science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D440A6E7-414A-4853-8D40-788143E61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76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437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October 27, 2005</a:t>
            </a:r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049" y="4561226"/>
            <a:ext cx="5361104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l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437" y="9120813"/>
            <a:ext cx="3170764" cy="48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7" tIns="47459" rIns="94917" bIns="47459" numCol="1" anchor="b" anchorCtr="0" compatLnSpc="1">
            <a:prstTxWarp prst="textNoShape">
              <a:avLst/>
            </a:prstTxWarp>
          </a:bodyPr>
          <a:lstStyle>
            <a:lvl1pPr algn="r" defTabSz="949457">
              <a:spcBef>
                <a:spcPct val="0"/>
              </a:spcBef>
              <a:buFontTx/>
              <a:buNone/>
              <a:defRPr sz="13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71CEFF3-DEDA-44FA-9CCB-FF9744CD1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6495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27, 2005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1CEFF3-DEDA-44FA-9CCB-FF9744CD16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9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50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1pPr>
            <a:lvl2pPr marL="742909" indent="-285734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2pPr>
            <a:lvl3pPr marL="1142937" indent="-228587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3pPr>
            <a:lvl4pPr marL="1600112" indent="-228587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4pPr>
            <a:lvl5pPr marL="2057287" indent="-228587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5pPr>
            <a:lvl6pPr marL="2514461" indent="-228587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6pPr>
            <a:lvl7pPr marL="2971635" indent="-228587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7pPr>
            <a:lvl8pPr marL="3428810" indent="-228587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8pPr>
            <a:lvl9pPr marL="3885985" indent="-228587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9pPr>
          </a:lstStyle>
          <a:p>
            <a:pPr eaLnBrk="1" hangingPunct="1"/>
            <a:fld id="{7F570E2C-509A-8749-A26A-57A22570BF57}" type="slidenum">
              <a:rPr lang="en-US">
                <a:latin typeface="Arial" charset="0"/>
              </a:rPr>
              <a:pPr eaLnBrk="1" hangingPunct="1"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These avatars are based upon Long’s personalities types a research based framework. </a:t>
            </a:r>
          </a:p>
        </p:txBody>
      </p:sp>
    </p:spTree>
    <p:extLst>
      <p:ext uri="{BB962C8B-B14F-4D97-AF65-F5344CB8AC3E}">
        <p14:creationId xmlns:p14="http://schemas.microsoft.com/office/powerpoint/2010/main" val="47942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1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132B5E-890E-4800-8CD0-32FD679D1A6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84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x-none" dirty="0">
              <a:ea typeface="ＭＳ Ｐゴシック" charset="-128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C97F952-6DB2-BC46-8D74-D6DD808A56F3}" type="slidenum">
              <a:rPr lang="en-US" altLang="en-US">
                <a:latin typeface="Calibri" charset="0"/>
              </a:rPr>
              <a:pPr/>
              <a:t>30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2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838200" y="1905000"/>
            <a:ext cx="7467600" cy="1600200"/>
          </a:xfrm>
        </p:spPr>
        <p:txBody>
          <a:bodyPr/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657600"/>
            <a:ext cx="6400800" cy="1066800"/>
          </a:xfr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042650"/>
            <a:ext cx="9144000" cy="1838541"/>
            <a:chOff x="0" y="5042650"/>
            <a:chExt cx="9144000" cy="1838541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042650"/>
              <a:ext cx="9144000" cy="183854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 userDrawn="1"/>
          </p:nvSpPr>
          <p:spPr>
            <a:xfrm>
              <a:off x="3257550" y="6400183"/>
              <a:ext cx="2628900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tx2"/>
                  </a:solidFill>
                  <a:latin typeface="Bauhaus 93" panose="04030905020B02020C02" pitchFamily="82" charset="0"/>
                </a:rPr>
                <a:t>www.cs.ucf.edu</a:t>
              </a:r>
            </a:p>
          </p:txBody>
        </p:sp>
      </p:grpSp>
      <p:pic>
        <p:nvPicPr>
          <p:cNvPr id="8" name="Picture 4" descr="http://www.ucf.edu/ucflogos/cfwm3bg_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"/>
            <a:ext cx="2857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8097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52768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0721731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67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4" cstate="print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7543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7848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9661525" y="2174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772400" y="6488668"/>
            <a:ext cx="140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© UCF -</a:t>
            </a:r>
            <a:fld id="{01411B2A-D71F-498B-B890-BC9243DD6F51}" type="slidenum">
              <a:rPr lang="en-US" sz="1800" smtClean="0"/>
              <a:pPr>
                <a:buNone/>
              </a:pPr>
              <a:t>‹#›</a:t>
            </a:fld>
            <a:endParaRPr lang="en-US" sz="1800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6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bg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accent6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4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image" Target="../media/image31.gif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image" Target="../media/image9.tiff"/><Relationship Id="rId8" Type="http://schemas.openxmlformats.org/officeDocument/2006/relationships/image" Target="../media/image10.png"/><Relationship Id="rId9" Type="http://schemas.openxmlformats.org/officeDocument/2006/relationships/image" Target="../media/image11.jpeg"/><Relationship Id="rId10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0"/>
            <a:ext cx="8458200" cy="1600200"/>
          </a:xfrm>
        </p:spPr>
        <p:txBody>
          <a:bodyPr/>
          <a:lstStyle/>
          <a:p>
            <a:r>
              <a:rPr lang="en-US" dirty="0" smtClean="0"/>
              <a:t>Avatar-Mediated Interaction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Charlie Hughes</a:t>
            </a:r>
          </a:p>
          <a:p>
            <a:r>
              <a:rPr lang="en-US" sz="2400" dirty="0"/>
              <a:t>Synthetic Reality Laboratory (SREAL.UCF.EDU)</a:t>
            </a:r>
          </a:p>
          <a:p>
            <a:r>
              <a:rPr lang="en-US" sz="2400" dirty="0"/>
              <a:t>© UCF 2016</a:t>
            </a:r>
          </a:p>
        </p:txBody>
      </p:sp>
    </p:spTree>
    <p:extLst>
      <p:ext uri="{BB962C8B-B14F-4D97-AF65-F5344CB8AC3E}">
        <p14:creationId xmlns:p14="http://schemas.microsoft.com/office/powerpoint/2010/main" val="2291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0076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199584"/>
              </p:ext>
            </p:extLst>
          </p:nvPr>
        </p:nvGraphicFramePr>
        <p:xfrm>
          <a:off x="0" y="4466748"/>
          <a:ext cx="9144000" cy="1898016"/>
        </p:xfrm>
        <a:graphic>
          <a:graphicData uri="http://schemas.openxmlformats.org/drawingml/2006/table">
            <a:tbl>
              <a:tblPr/>
              <a:tblGrid>
                <a:gridCol w="3047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74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90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2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Personalities:</a:t>
                      </a:r>
                    </a:p>
                  </a:txBody>
                  <a:tcPr marL="91452" marR="91452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B6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Dependent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B6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Independent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5B6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2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Aggressive</a:t>
                      </a:r>
                    </a:p>
                  </a:txBody>
                  <a:tcPr marL="91452" marR="91452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Attention-getter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Leader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2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Passive</a:t>
                      </a:r>
                    </a:p>
                  </a:txBody>
                  <a:tcPr marL="91452" marR="91452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Follower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charset="-128"/>
                          <a:cs typeface="ＭＳ Ｐゴシック" charset="-128"/>
                          <a:sym typeface="Gill Sans" charset="0"/>
                        </a:rPr>
                        <a:t>Withdrawn</a:t>
                      </a:r>
                    </a:p>
                  </a:txBody>
                  <a:tcPr marL="91452" marR="91452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00094" name="Text Box 30"/>
          <p:cNvSpPr txBox="1">
            <a:spLocks noChangeArrowheads="1"/>
          </p:cNvSpPr>
          <p:nvPr/>
        </p:nvSpPr>
        <p:spPr bwMode="auto">
          <a:xfrm>
            <a:off x="0" y="3962400"/>
            <a:ext cx="9144000" cy="4308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6" rIns="91436" bIns="45716">
            <a:spAutoFit/>
          </a:bodyPr>
          <a:lstStyle/>
          <a:p>
            <a:pPr defTabSz="914301">
              <a:spcBef>
                <a:spcPct val="50000"/>
              </a:spcBef>
              <a:buNone/>
              <a:defRPr/>
            </a:pP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角ゴ Pro W3"/>
                <a:cs typeface="ヒラギノ角ゴ Pro W3"/>
              </a:rPr>
              <a:t>Personality Types</a:t>
            </a:r>
          </a:p>
        </p:txBody>
      </p:sp>
      <p:pic>
        <p:nvPicPr>
          <p:cNvPr id="38933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390" y="1261342"/>
            <a:ext cx="7475220" cy="261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dirty="0"/>
              <a:t>Character Profiles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40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0000"/>
                </a:solidFill>
              </a:rPr>
              <a:t>&gt;85 Universities and 10 school districts use it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50,000+ teachers/administrators rehearsed skills in 2014-16</a:t>
            </a:r>
          </a:p>
          <a:p>
            <a:r>
              <a:rPr lang="en-US" sz="2200" dirty="0">
                <a:solidFill>
                  <a:srgbClr val="000000"/>
                </a:solidFill>
              </a:rPr>
              <a:t>Changes targeted classroom behaviors, e.g., high order questions and wait time, in four 10-minute sessions and changes </a:t>
            </a:r>
            <a:r>
              <a:rPr lang="en-US" sz="2200" dirty="0" smtClean="0">
                <a:solidFill>
                  <a:srgbClr val="000000"/>
                </a:solidFill>
              </a:rPr>
              <a:t>transferred </a:t>
            </a:r>
            <a:r>
              <a:rPr lang="en-US" sz="2200" dirty="0">
                <a:solidFill>
                  <a:srgbClr val="000000"/>
                </a:solidFill>
              </a:rPr>
              <a:t>to classroom</a:t>
            </a:r>
          </a:p>
          <a:p>
            <a:r>
              <a:rPr lang="en-US" sz="2200" dirty="0">
                <a:solidFill>
                  <a:srgbClr val="000000"/>
                </a:solidFill>
              </a:rPr>
              <a:t>Used outside US in Abu Dhabi, Italy, Malaysia, </a:t>
            </a:r>
            <a:r>
              <a:rPr lang="mr-IN" sz="2200" dirty="0">
                <a:solidFill>
                  <a:srgbClr val="000000"/>
                </a:solidFill>
              </a:rPr>
              <a:t>…</a:t>
            </a: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Helps </a:t>
            </a:r>
            <a:r>
              <a:rPr lang="en-US" sz="2200" dirty="0" smtClean="0">
                <a:solidFill>
                  <a:srgbClr val="000000"/>
                </a:solidFill>
              </a:rPr>
              <a:t>people hone </a:t>
            </a:r>
            <a:r>
              <a:rPr lang="en-US" sz="2200" dirty="0">
                <a:solidFill>
                  <a:srgbClr val="000000"/>
                </a:solidFill>
              </a:rPr>
              <a:t>social skills</a:t>
            </a:r>
          </a:p>
          <a:p>
            <a:r>
              <a:rPr lang="en-US" sz="2200" dirty="0">
                <a:solidFill>
                  <a:srgbClr val="000000"/>
                </a:solidFill>
              </a:rPr>
              <a:t>Selected one </a:t>
            </a:r>
            <a:r>
              <a:rPr lang="en-US" sz="2200" dirty="0" smtClean="0">
                <a:solidFill>
                  <a:srgbClr val="000000"/>
                </a:solidFill>
              </a:rPr>
              <a:t>of most </a:t>
            </a:r>
            <a:r>
              <a:rPr lang="en-US" sz="2200" dirty="0">
                <a:solidFill>
                  <a:srgbClr val="000000"/>
                </a:solidFill>
              </a:rPr>
              <a:t>innovative approaches to teacher preparation by Children’s Television Workshop</a:t>
            </a:r>
          </a:p>
          <a:p>
            <a:r>
              <a:rPr lang="en-US" sz="2200" dirty="0">
                <a:solidFill>
                  <a:srgbClr val="000000"/>
                </a:solidFill>
              </a:rPr>
              <a:t>Applied to desk staff training at Best-Western hotels</a:t>
            </a:r>
          </a:p>
          <a:p>
            <a:r>
              <a:rPr lang="en-US" sz="2200" dirty="0">
                <a:solidFill>
                  <a:srgbClr val="000000"/>
                </a:solidFill>
              </a:rPr>
              <a:t>Applied by ETS to teacher/administrator licensure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TeachLivE’s</a:t>
            </a:r>
            <a:r>
              <a:rPr lang="en-US" dirty="0"/>
              <a:t> Usage</a:t>
            </a:r>
          </a:p>
        </p:txBody>
      </p:sp>
    </p:spTree>
    <p:extLst>
      <p:ext uri="{BB962C8B-B14F-4D97-AF65-F5344CB8AC3E}">
        <p14:creationId xmlns:p14="http://schemas.microsoft.com/office/powerpoint/2010/main" val="64507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Interviewer/Interviewee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676400"/>
            <a:ext cx="8385629" cy="44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Peer Tutors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368734" y="1417638"/>
            <a:ext cx="8476488" cy="5041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807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Skills 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853016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Elementary School Kids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95401"/>
            <a:ext cx="7924800" cy="52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6600" dirty="0"/>
              <a:t>Some Other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90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CollegeLiVE</a:t>
            </a:r>
            <a:endParaRPr lang="en-US" b="1" dirty="0"/>
          </a:p>
        </p:txBody>
      </p:sp>
      <p:sp>
        <p:nvSpPr>
          <p:cNvPr id="3" name="AutoShape 2" descr="Inline imag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nline image 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DrinkingClient2 2013-05-30 17-34-51-3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1371600"/>
            <a:ext cx="7086600" cy="459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Debriefing with Good Judgement</a:t>
            </a:r>
          </a:p>
        </p:txBody>
      </p:sp>
      <p:sp>
        <p:nvSpPr>
          <p:cNvPr id="3" name="AutoShape 2" descr="Inline imag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nline image 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363662"/>
            <a:ext cx="8533460" cy="48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De-escalation Skills</a:t>
            </a:r>
            <a:endParaRPr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311084"/>
            <a:ext cx="7848600" cy="523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04041"/>
      </p:ext>
    </p:extLst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are fully accredited with IT one of only 30 such programs in US</a:t>
            </a:r>
          </a:p>
          <a:p>
            <a:r>
              <a:rPr lang="en-US" dirty="0" smtClean="0"/>
              <a:t>UCF is one of nation’s top teams in the International Programming Competition making finals in 27 of last 35 years </a:t>
            </a:r>
            <a:r>
              <a:rPr lang="mr-IN" dirty="0" smtClean="0"/>
              <a:t>–</a:t>
            </a:r>
            <a:r>
              <a:rPr lang="en-US" dirty="0" smtClean="0"/>
              <a:t> 28</a:t>
            </a:r>
            <a:r>
              <a:rPr lang="en-US" baseline="30000" dirty="0" smtClean="0"/>
              <a:t>th</a:t>
            </a:r>
            <a:r>
              <a:rPr lang="en-US" dirty="0" smtClean="0"/>
              <a:t> in world, 3</a:t>
            </a:r>
            <a:r>
              <a:rPr lang="en-US" baseline="30000" dirty="0" smtClean="0"/>
              <a:t>rd</a:t>
            </a:r>
            <a:r>
              <a:rPr lang="en-US" dirty="0" smtClean="0"/>
              <a:t> in US last year (primarily CS students)</a:t>
            </a:r>
          </a:p>
          <a:p>
            <a:r>
              <a:rPr lang="en-US" dirty="0" smtClean="0"/>
              <a:t>UCF is National Center of Academic Excellence in Cyber Defense Education and is national cyber defense champion three years in a row (primarily IT students)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Shameless Plug for CS/IT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7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6600" dirty="0"/>
              <a:t>Physical-Virtual Avatars</a:t>
            </a:r>
          </a:p>
        </p:txBody>
      </p:sp>
    </p:spTree>
    <p:extLst>
      <p:ext uri="{BB962C8B-B14F-4D97-AF65-F5344CB8AC3E}">
        <p14:creationId xmlns:p14="http://schemas.microsoft.com/office/powerpoint/2010/main" val="4449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Robothespian</a:t>
            </a:r>
            <a:endParaRPr lang="en-US" b="1" dirty="0"/>
          </a:p>
        </p:txBody>
      </p:sp>
      <p:pic>
        <p:nvPicPr>
          <p:cNvPr id="5" name="RT_Sean_Sequence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95400"/>
            <a:ext cx="8636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9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Multiple Manifestations</a:t>
            </a:r>
          </a:p>
        </p:txBody>
      </p:sp>
      <p:pic>
        <p:nvPicPr>
          <p:cNvPr id="3" name="Indian Lo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77708"/>
            <a:ext cx="8293735" cy="46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Virtual Patient (with UCF Nursing)</a:t>
            </a:r>
          </a:p>
        </p:txBody>
      </p:sp>
      <p:pic>
        <p:nvPicPr>
          <p:cNvPr id="3" name="vr_2015_Medium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295400"/>
            <a:ext cx="8365065" cy="47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5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2906713"/>
            <a:ext cx="8839199" cy="1500187"/>
          </a:xfrm>
        </p:spPr>
        <p:txBody>
          <a:bodyPr/>
          <a:lstStyle/>
          <a:p>
            <a:pPr algn="ctr"/>
            <a:r>
              <a:rPr lang="en-US" sz="6600" dirty="0"/>
              <a:t>Nonverbal Messaging</a:t>
            </a:r>
          </a:p>
        </p:txBody>
      </p:sp>
    </p:spTree>
    <p:extLst>
      <p:ext uri="{BB962C8B-B14F-4D97-AF65-F5344CB8AC3E}">
        <p14:creationId xmlns:p14="http://schemas.microsoft.com/office/powerpoint/2010/main" val="6919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Non-Verbal Messaging (posture/vocalization) Leila </a:t>
            </a:r>
            <a:r>
              <a:rPr lang="en-US" sz="3600" dirty="0" err="1">
                <a:latin typeface="+mn-lt"/>
              </a:rPr>
              <a:t>Barmaki</a:t>
            </a:r>
            <a:endParaRPr lang="en-US" sz="3600" dirty="0">
              <a:latin typeface="+mn-lt"/>
            </a:endParaRPr>
          </a:p>
        </p:txBody>
      </p:sp>
      <p:pic>
        <p:nvPicPr>
          <p:cNvPr id="3" name="image17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707" y="2208847"/>
            <a:ext cx="6860721" cy="37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Emotions (</a:t>
            </a:r>
            <a:r>
              <a:rPr lang="en-US" sz="3600" dirty="0" smtClean="0">
                <a:latin typeface="+mn-lt"/>
              </a:rPr>
              <a:t>Facial/Vocalization</a:t>
            </a:r>
            <a:r>
              <a:rPr lang="en-US" sz="3600" dirty="0">
                <a:latin typeface="+mn-lt"/>
              </a:rPr>
              <a:t>) </a:t>
            </a:r>
            <a:br>
              <a:rPr lang="en-US" sz="3600" dirty="0">
                <a:latin typeface="+mn-lt"/>
              </a:rPr>
            </a:br>
            <a:r>
              <a:rPr lang="en-US" sz="3600" dirty="0" err="1">
                <a:latin typeface="+mn-lt"/>
              </a:rPr>
              <a:t>Behnaz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Nojavanasghari</a:t>
            </a:r>
            <a:endParaRPr lang="en-US" sz="3600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314" y="1891393"/>
            <a:ext cx="6487886" cy="3973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2906713"/>
            <a:ext cx="8839199" cy="1500187"/>
          </a:xfrm>
        </p:spPr>
        <p:txBody>
          <a:bodyPr/>
          <a:lstStyle/>
          <a:p>
            <a:pPr algn="ctr"/>
            <a:r>
              <a:rPr lang="en-US" sz="6600" dirty="0"/>
              <a:t>Body </a:t>
            </a:r>
            <a:r>
              <a:rPr lang="en-US" sz="6600" dirty="0" smtClean="0"/>
              <a:t>Ownership &amp; Presence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8983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Physical Presence</a:t>
            </a:r>
          </a:p>
          <a:p>
            <a:endParaRPr lang="en-US" sz="3200" dirty="0" smtClean="0"/>
          </a:p>
          <a:p>
            <a:r>
              <a:rPr lang="en-US" sz="3200" dirty="0" smtClean="0"/>
              <a:t>Co-Presence</a:t>
            </a:r>
          </a:p>
          <a:p>
            <a:endParaRPr lang="en-US" sz="3200" dirty="0" smtClean="0"/>
          </a:p>
          <a:p>
            <a:r>
              <a:rPr lang="en-US" sz="3200" dirty="0" smtClean="0"/>
              <a:t>Social Presence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Presence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Visual perception of “being there”</a:t>
            </a:r>
          </a:p>
          <a:p>
            <a:pPr lvl="1"/>
            <a:r>
              <a:rPr lang="en-US" sz="2800" dirty="0"/>
              <a:t>See what </a:t>
            </a:r>
            <a:r>
              <a:rPr lang="en-US" sz="2800" dirty="0" smtClean="0"/>
              <a:t>virtual or physical counterpart </a:t>
            </a:r>
            <a:r>
              <a:rPr lang="en-US" sz="2800" dirty="0"/>
              <a:t>sees except for own body</a:t>
            </a:r>
          </a:p>
          <a:p>
            <a:r>
              <a:rPr lang="en-US" sz="3200" dirty="0"/>
              <a:t>Auditory perception of “being there”</a:t>
            </a:r>
          </a:p>
          <a:p>
            <a:r>
              <a:rPr lang="en-US" sz="3200" dirty="0"/>
              <a:t>Tactile perception of “being there”</a:t>
            </a:r>
          </a:p>
          <a:p>
            <a:r>
              <a:rPr lang="en-US" sz="3200" dirty="0"/>
              <a:t>Sense of responsibility for safety of remote </a:t>
            </a:r>
            <a:r>
              <a:rPr lang="en-US" sz="3200" dirty="0" smtClean="0"/>
              <a:t>self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of Remote Presence</a:t>
            </a:r>
          </a:p>
        </p:txBody>
      </p:sp>
    </p:spTree>
    <p:extLst>
      <p:ext uri="{BB962C8B-B14F-4D97-AF65-F5344CB8AC3E}">
        <p14:creationId xmlns:p14="http://schemas.microsoft.com/office/powerpoint/2010/main" val="15702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Virtual Reality: </a:t>
            </a:r>
          </a:p>
          <a:p>
            <a:pPr lvl="1"/>
            <a:r>
              <a:rPr lang="en-US" sz="2800" dirty="0"/>
              <a:t>Setting and all objects are synthetic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Augmented Reality: </a:t>
            </a:r>
          </a:p>
          <a:p>
            <a:pPr lvl="1"/>
            <a:r>
              <a:rPr lang="en-US" sz="2800" dirty="0"/>
              <a:t>Real setting with synthetic object overlays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Augmented </a:t>
            </a:r>
            <a:r>
              <a:rPr lang="en-US" sz="3200" dirty="0" err="1">
                <a:solidFill>
                  <a:schemeClr val="bg1">
                    <a:lumMod val="75000"/>
                  </a:schemeClr>
                </a:solidFill>
              </a:rPr>
              <a:t>Virtuality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: </a:t>
            </a:r>
          </a:p>
          <a:p>
            <a:pPr lvl="1"/>
            <a:r>
              <a:rPr lang="en-US" sz="2800" dirty="0"/>
              <a:t>Synthetic setting behind real objects</a:t>
            </a:r>
          </a:p>
          <a:p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Mixed Reality: </a:t>
            </a:r>
          </a:p>
          <a:p>
            <a:pPr lvl="1"/>
            <a:r>
              <a:rPr lang="en-US" sz="2800" dirty="0"/>
              <a:t>Seamless blending of real and synthetic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Virtual Environments</a:t>
            </a:r>
          </a:p>
        </p:txBody>
      </p:sp>
    </p:spTree>
    <p:extLst>
      <p:ext uri="{BB962C8B-B14F-4D97-AF65-F5344CB8AC3E}">
        <p14:creationId xmlns:p14="http://schemas.microsoft.com/office/powerpoint/2010/main" val="12608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l" eaLnBrk="1" hangingPunct="1"/>
            <a:r>
              <a:rPr lang="en-US" altLang="en-US" b="1" dirty="0" smtClean="0">
                <a:latin typeface="Times New Roman" charset="0"/>
                <a:ea typeface="ＭＳ Ｐゴシック" charset="-128"/>
              </a:rPr>
              <a:t>Indirect Cues (legs unrelated to task)</a:t>
            </a:r>
            <a:endParaRPr lang="en-US" altLang="en-US" b="1" dirty="0">
              <a:latin typeface="Times New Roman" charset="0"/>
              <a:ea typeface="ＭＳ Ｐゴシック" charset="-128"/>
            </a:endParaRPr>
          </a:p>
        </p:txBody>
      </p:sp>
      <p:pic>
        <p:nvPicPr>
          <p:cNvPr id="2355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172200" cy="495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2906713"/>
            <a:ext cx="8839199" cy="1500187"/>
          </a:xfrm>
        </p:spPr>
        <p:txBody>
          <a:bodyPr/>
          <a:lstStyle/>
          <a:p>
            <a:pPr algn="ctr"/>
            <a:r>
              <a:rPr lang="en-US" sz="6600" dirty="0" smtClean="0"/>
              <a:t>Cultural Heritage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10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0"/>
            <a:ext cx="7924800" cy="1219200"/>
          </a:xfrm>
        </p:spPr>
        <p:txBody>
          <a:bodyPr/>
          <a:lstStyle/>
          <a:p>
            <a:r>
              <a:rPr lang="en-US" b="1" dirty="0"/>
              <a:t>1964/65 NY World’s Fair</a:t>
            </a:r>
            <a:br>
              <a:rPr lang="en-US" b="1" dirty="0"/>
            </a:br>
            <a:r>
              <a:rPr lang="en-US" sz="2800" dirty="0"/>
              <a:t>(connecting STEM, Arts &amp; Humanities)</a:t>
            </a:r>
            <a:endParaRPr lang="en-US" b="1" dirty="0"/>
          </a:p>
        </p:txBody>
      </p:sp>
      <p:sp>
        <p:nvSpPr>
          <p:cNvPr id="7" name="Content Placeholder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615650" y="5793449"/>
            <a:ext cx="3103516" cy="852752"/>
          </a:xfrm>
          <a:prstGeom prst="rect">
            <a:avLst/>
          </a:prstGeom>
        </p:spPr>
        <p:txBody>
          <a:bodyPr numCol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 b="1">
                <a:solidFill>
                  <a:schemeClr val="bg2"/>
                </a:solidFill>
                <a:latin typeface="+mn-lt"/>
                <a:ea typeface="ＭＳ Ｐゴシック" pitchFamily="-112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22860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1" dirty="0"/>
              <a:t>Lori Walters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1371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/>
              <a:t>CHRONOLEAP.ORG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76450"/>
            <a:ext cx="9144000" cy="3333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400" y="2906713"/>
            <a:ext cx="8839199" cy="1500187"/>
          </a:xfrm>
        </p:spPr>
        <p:txBody>
          <a:bodyPr/>
          <a:lstStyle/>
          <a:p>
            <a:pPr algn="ctr"/>
            <a:r>
              <a:rPr lang="en-US" sz="6600" dirty="0"/>
              <a:t>It’s a Wrap</a:t>
            </a:r>
          </a:p>
        </p:txBody>
      </p:sp>
    </p:spTree>
    <p:extLst>
      <p:ext uri="{BB962C8B-B14F-4D97-AF65-F5344CB8AC3E}">
        <p14:creationId xmlns:p14="http://schemas.microsoft.com/office/powerpoint/2010/main" val="7384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 smtClean="0"/>
              <a:t>Arts &amp; Humanities</a:t>
            </a:r>
          </a:p>
          <a:p>
            <a:r>
              <a:rPr lang="en-US" sz="2100" dirty="0" smtClean="0"/>
              <a:t>Business</a:t>
            </a:r>
          </a:p>
          <a:p>
            <a:r>
              <a:rPr lang="en-US" sz="2100" dirty="0" smtClean="0"/>
              <a:t>Education &amp; Human Performance</a:t>
            </a:r>
          </a:p>
          <a:p>
            <a:r>
              <a:rPr lang="en-US" sz="2100" dirty="0" smtClean="0"/>
              <a:t>Engineering &amp; Computer Science</a:t>
            </a:r>
          </a:p>
          <a:p>
            <a:r>
              <a:rPr lang="en-US" sz="2100" dirty="0" smtClean="0"/>
              <a:t>Hospitality Management</a:t>
            </a:r>
          </a:p>
          <a:p>
            <a:r>
              <a:rPr lang="en-US" sz="2100" dirty="0" smtClean="0"/>
              <a:t>Law Enforcement</a:t>
            </a:r>
          </a:p>
          <a:p>
            <a:r>
              <a:rPr lang="en-US" sz="2100" dirty="0" smtClean="0"/>
              <a:t>Medicine</a:t>
            </a:r>
          </a:p>
          <a:p>
            <a:r>
              <a:rPr lang="en-US" sz="2100" dirty="0" smtClean="0"/>
              <a:t>Modeling &amp; Simulation</a:t>
            </a:r>
          </a:p>
          <a:p>
            <a:r>
              <a:rPr lang="en-US" sz="2100" dirty="0" smtClean="0"/>
              <a:t>Nursing</a:t>
            </a:r>
          </a:p>
          <a:p>
            <a:r>
              <a:rPr lang="en-US" sz="2100" dirty="0" smtClean="0"/>
              <a:t>Public Health and Affairs</a:t>
            </a:r>
          </a:p>
          <a:p>
            <a:r>
              <a:rPr lang="en-US" sz="2100" dirty="0" smtClean="0"/>
              <a:t>Sciences</a:t>
            </a:r>
          </a:p>
          <a:p>
            <a:r>
              <a:rPr lang="en-US" sz="2100" dirty="0" smtClean="0"/>
              <a:t>Student Development and Enrollment Services</a:t>
            </a:r>
            <a:endParaRPr lang="en-US" sz="2100" dirty="0" smtClean="0"/>
          </a:p>
          <a:p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Current UCF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Collaborators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6951"/>
            <a:ext cx="7543800" cy="1066800"/>
          </a:xfrm>
        </p:spPr>
        <p:txBody>
          <a:bodyPr/>
          <a:lstStyle/>
          <a:p>
            <a:pPr algn="ctr"/>
            <a:r>
              <a:rPr lang="en-US" b="1" dirty="0"/>
              <a:t>Research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/>
              <a:t>National Science Foundation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/>
              <a:t>Office of Naval Research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 err="1"/>
              <a:t>Bill&amp;Melinda</a:t>
            </a:r>
            <a:r>
              <a:rPr lang="en-US" dirty="0"/>
              <a:t> Gates Foundation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 err="1"/>
              <a:t>NewSchools</a:t>
            </a:r>
            <a:r>
              <a:rPr lang="en-US" dirty="0"/>
              <a:t> Venture Fund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dirty="0"/>
              <a:t>National Endowment for the Humanities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8" descr="Bill &amp; Melinda Gates Foundati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200400"/>
            <a:ext cx="2829732" cy="568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humbnail of small NSF logo in color 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8337" y="1417638"/>
            <a:ext cx="1141530" cy="1159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educationnews.org/wp-content/uploads/2011/10/Image-for-NewSchools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3886200"/>
            <a:ext cx="2898078" cy="681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245219"/>
            <a:ext cx="1947001" cy="876300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27000"/>
            <a:ext cx="146208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National Endowment for the Humanities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5000625"/>
            <a:ext cx="2667000" cy="638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>Charlie Hughes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Pegasus Professor, Computer Science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arial" panose="020B0604020202020204" pitchFamily="34" charset="0"/>
              </a:rPr>
              <a:t>  Co-Director, IST/Synthetic Reality Lab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  Professor, School of Visual Arts &amp; Design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University of Central Florida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Orlando, FL 32816-2362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E-mail: ceh@cs.ucf.edu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</a:rPr>
              <a:t>Web: http://www.cs.ucf.edu/~ceh/</a:t>
            </a:r>
            <a:br>
              <a:rPr lang="en-US" dirty="0">
                <a:latin typeface="arial" panose="020B0604020202020204" pitchFamily="34" charset="0"/>
              </a:rPr>
            </a:br>
            <a:r>
              <a:rPr lang="en-US" dirty="0"/>
              <a:t>http://teachlive.org</a:t>
            </a:r>
            <a:br>
              <a:rPr lang="en-US" dirty="0"/>
            </a:br>
            <a:r>
              <a:rPr lang="en-US" dirty="0"/>
              <a:t>http://sreal.ucf.edu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6563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Virtual Reality has been with us for a long time</a:t>
            </a:r>
          </a:p>
          <a:p>
            <a:pPr lvl="1"/>
            <a:r>
              <a:rPr lang="en-US" dirty="0"/>
              <a:t>Concept was discussed by Leonardo </a:t>
            </a:r>
            <a:r>
              <a:rPr lang="en-US" dirty="0" err="1"/>
              <a:t>DaVinci</a:t>
            </a:r>
            <a:r>
              <a:rPr lang="en-US" dirty="0"/>
              <a:t> in 1400s</a:t>
            </a:r>
          </a:p>
          <a:p>
            <a:pPr lvl="1"/>
            <a:r>
              <a:rPr lang="en-US" dirty="0"/>
              <a:t>First HMD was created by Ivan Sutherland in 1965</a:t>
            </a:r>
          </a:p>
          <a:p>
            <a:pPr lvl="1"/>
            <a:r>
              <a:rPr lang="en-US" dirty="0"/>
              <a:t>Army used networked VR in 1980s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Cost and Consumers</a:t>
            </a:r>
          </a:p>
          <a:p>
            <a:pPr lvl="1"/>
            <a:r>
              <a:rPr lang="en-US" dirty="0"/>
              <a:t>HMDs cost $25K to $125K just </a:t>
            </a:r>
            <a:r>
              <a:rPr lang="en-US" dirty="0" err="1" smtClean="0"/>
              <a:t>sixyears</a:t>
            </a:r>
            <a:r>
              <a:rPr lang="en-US" dirty="0" smtClean="0"/>
              <a:t> </a:t>
            </a:r>
            <a:r>
              <a:rPr lang="en-US" dirty="0"/>
              <a:t>ago</a:t>
            </a:r>
          </a:p>
          <a:p>
            <a:pPr lvl="2"/>
            <a:r>
              <a:rPr lang="en-US" dirty="0"/>
              <a:t>Now they cost $600 and have wider FOV</a:t>
            </a:r>
          </a:p>
          <a:p>
            <a:pPr lvl="1"/>
            <a:r>
              <a:rPr lang="en-US" dirty="0"/>
              <a:t>Good tracking cost $6K to $100K just 10 years ago</a:t>
            </a:r>
          </a:p>
          <a:p>
            <a:pPr lvl="2"/>
            <a:r>
              <a:rPr lang="en-US" dirty="0"/>
              <a:t>Now Vive tracking is bundled with $800 HMD</a:t>
            </a:r>
          </a:p>
          <a:p>
            <a:pPr lvl="1"/>
            <a:r>
              <a:rPr lang="en-US" dirty="0"/>
              <a:t>Cost was driven down by cell phones</a:t>
            </a:r>
          </a:p>
          <a:p>
            <a:pPr lvl="2"/>
            <a:r>
              <a:rPr lang="en-US" dirty="0"/>
              <a:t>Displays and even cardboard </a:t>
            </a:r>
            <a:r>
              <a:rPr lang="en-US" dirty="0" smtClean="0"/>
              <a:t>VR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 Incomplete History of VR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720" y="492064"/>
            <a:ext cx="1143000" cy="1535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535" y="2054118"/>
            <a:ext cx="1359665" cy="1087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613" y="2672451"/>
            <a:ext cx="964876" cy="938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830" y="3395938"/>
            <a:ext cx="1382268" cy="1027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850" y="4540570"/>
            <a:ext cx="1537350" cy="1023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5121"/>
            <a:ext cx="1447800" cy="812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664" y="5446675"/>
            <a:ext cx="2269064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1"/>
          <a:stretch/>
        </p:blipFill>
        <p:spPr>
          <a:xfrm>
            <a:off x="7543800" y="5602598"/>
            <a:ext cx="1543992" cy="690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330" y="5991977"/>
            <a:ext cx="1299036" cy="8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5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Virtual Human: </a:t>
            </a:r>
          </a:p>
          <a:p>
            <a:pPr lvl="1"/>
            <a:r>
              <a:rPr lang="en-US" sz="2400" dirty="0"/>
              <a:t>Synthetic character that has a human form and human-like behaviors. </a:t>
            </a:r>
            <a:endParaRPr lang="en-US" sz="2400" dirty="0" smtClean="0"/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Avatar: 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person’s alter ego </a:t>
            </a:r>
            <a:r>
              <a:rPr lang="en-US" sz="2400" dirty="0" smtClean="0"/>
              <a:t>often </a:t>
            </a:r>
            <a:r>
              <a:rPr lang="en-US" sz="2400" dirty="0"/>
              <a:t>with an idealized </a:t>
            </a:r>
            <a:r>
              <a:rPr lang="en-US" sz="2400" dirty="0" smtClean="0"/>
              <a:t>appearance. For our purposes, our avatars are virtual humans and each has a very distinct personality and personal history (backstory)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1066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Virtual </a:t>
            </a:r>
            <a:r>
              <a:rPr lang="en-US" sz="3200" dirty="0" smtClean="0">
                <a:solidFill>
                  <a:schemeClr val="accent6"/>
                </a:solidFill>
              </a:rPr>
              <a:t>Humans and </a:t>
            </a:r>
            <a:r>
              <a:rPr lang="en-US" sz="3200" dirty="0">
                <a:solidFill>
                  <a:schemeClr val="accent6"/>
                </a:solidFill>
              </a:rPr>
              <a:t>Avatars</a:t>
            </a:r>
          </a:p>
        </p:txBody>
      </p:sp>
    </p:spTree>
    <p:extLst>
      <p:ext uri="{BB962C8B-B14F-4D97-AF65-F5344CB8AC3E}">
        <p14:creationId xmlns:p14="http://schemas.microsoft.com/office/powerpoint/2010/main" val="98463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6600" dirty="0" err="1"/>
              <a:t>TeachLivE</a:t>
            </a:r>
            <a:endParaRPr lang="en-US" sz="6600" dirty="0"/>
          </a:p>
          <a:p>
            <a:pPr algn="ctr"/>
            <a:r>
              <a:rPr lang="en-US" sz="6600" dirty="0"/>
              <a:t>teachlive.org</a:t>
            </a:r>
          </a:p>
        </p:txBody>
      </p:sp>
    </p:spTree>
    <p:extLst>
      <p:ext uri="{BB962C8B-B14F-4D97-AF65-F5344CB8AC3E}">
        <p14:creationId xmlns:p14="http://schemas.microsoft.com/office/powerpoint/2010/main" val="17352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580948" cy="1654493"/>
          </a:xfrm>
        </p:spPr>
        <p:txBody>
          <a:bodyPr/>
          <a:lstStyle/>
          <a:p>
            <a:r>
              <a:rPr lang="en-US" sz="3600" cap="small" dirty="0"/>
              <a:t>TeachLivE Paradigm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0100" y="1577340"/>
            <a:ext cx="7580948" cy="4357688"/>
          </a:xfrm>
          <a:prstGeom prst="rect">
            <a:avLst/>
          </a:prstGeom>
        </p:spPr>
        <p:txBody>
          <a:bodyPr lIns="82296" tIns="41148" rIns="82296" bIns="41148"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Realistic virtual classroom experiences</a:t>
            </a:r>
          </a:p>
          <a:p>
            <a:pPr lvl="1"/>
            <a:r>
              <a:rPr lang="en-US" sz="2800" dirty="0"/>
              <a:t>classroom management</a:t>
            </a:r>
          </a:p>
          <a:p>
            <a:pPr lvl="1"/>
            <a:r>
              <a:rPr lang="en-US" sz="2800" dirty="0"/>
              <a:t>pedagogy</a:t>
            </a:r>
          </a:p>
          <a:p>
            <a:pPr lvl="1"/>
            <a:r>
              <a:rPr lang="en-US" sz="2800" dirty="0"/>
              <a:t>content delivery</a:t>
            </a:r>
          </a:p>
          <a:p>
            <a:pPr lvl="1"/>
            <a:r>
              <a:rPr lang="en-US" sz="2800" dirty="0"/>
              <a:t>parent-teacher meetings</a:t>
            </a:r>
          </a:p>
          <a:p>
            <a:pPr lvl="1"/>
            <a:r>
              <a:rPr lang="en-US" sz="2800" dirty="0"/>
              <a:t>teacher-principal interviews, evaluations</a:t>
            </a:r>
          </a:p>
          <a:p>
            <a:r>
              <a:rPr lang="en-US" sz="2800" dirty="0"/>
              <a:t>Integrated reflection tools</a:t>
            </a:r>
          </a:p>
        </p:txBody>
      </p:sp>
    </p:spTree>
    <p:extLst>
      <p:ext uri="{BB962C8B-B14F-4D97-AF65-F5344CB8AC3E}">
        <p14:creationId xmlns:p14="http://schemas.microsoft.com/office/powerpoint/2010/main" val="7625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486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b="1" dirty="0" err="1"/>
              <a:t>TeachLivE</a:t>
            </a:r>
            <a:r>
              <a:rPr lang="en-US" sz="4400" b="1" dirty="0"/>
              <a:t> Model</a:t>
            </a:r>
            <a:endParaRPr sz="4400" b="1" dirty="0"/>
          </a:p>
        </p:txBody>
      </p:sp>
    </p:spTree>
    <p:extLst>
      <p:ext uri="{BB962C8B-B14F-4D97-AF65-F5344CB8AC3E}">
        <p14:creationId xmlns:p14="http://schemas.microsoft.com/office/powerpoint/2010/main" val="514890716"/>
      </p:ext>
    </p:extLst>
  </p:cSld>
  <p:clrMapOvr>
    <a:masterClrMapping/>
  </p:clrMapOvr>
  <p:transition spd="slow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TeachLivE Paradigm</a:t>
            </a:r>
          </a:p>
        </p:txBody>
      </p:sp>
      <p:pic>
        <p:nvPicPr>
          <p:cNvPr id="5" name="TeachLivE Puppetry Dem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75" y="1371600"/>
            <a:ext cx="68834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3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CVUXnXXLCqePRzFIHlC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11qiEeMa3OGtZhV36Rh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o19u33t4aQ950ZESoQ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6bcFHpiVIs1YQrHS7HYsV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wMcbbW5t4hDwOtlJIZ4w"/>
</p:tagLst>
</file>

<file path=ppt/theme/theme1.xml><?xml version="1.0" encoding="utf-8"?>
<a:theme xmlns:a="http://schemas.openxmlformats.org/drawingml/2006/main" name="GS_PowerPoint_template">
  <a:themeElements>
    <a:clrScheme name="GS_PowerPoint_template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GS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GS_PowerPoint_templat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29737</TotalTime>
  <Words>600</Words>
  <Application>Microsoft Macintosh PowerPoint</Application>
  <PresentationFormat>On-screen Show (4:3)</PresentationFormat>
  <Paragraphs>132</Paragraphs>
  <Slides>36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Bauhaus 93</vt:lpstr>
      <vt:lpstr>Calibri</vt:lpstr>
      <vt:lpstr>Gill Sans</vt:lpstr>
      <vt:lpstr>ＭＳ Ｐゴシック</vt:lpstr>
      <vt:lpstr>Times New Roman</vt:lpstr>
      <vt:lpstr>ヒラギノ角ゴ Pro W3</vt:lpstr>
      <vt:lpstr>Arial</vt:lpstr>
      <vt:lpstr>Arial</vt:lpstr>
      <vt:lpstr>GS_PowerPoint_template</vt:lpstr>
      <vt:lpstr>Avatar-Mediated Interaction </vt:lpstr>
      <vt:lpstr>Shameless Plug for CS/IT </vt:lpstr>
      <vt:lpstr>Virtual Environments</vt:lpstr>
      <vt:lpstr>An Incomplete History of VR</vt:lpstr>
      <vt:lpstr>Virtual Humans and Avatars</vt:lpstr>
      <vt:lpstr>PowerPoint Presentation</vt:lpstr>
      <vt:lpstr>TeachLivE Paradigm</vt:lpstr>
      <vt:lpstr>TeachLivE Model</vt:lpstr>
      <vt:lpstr>The TeachLivE Paradigm</vt:lpstr>
      <vt:lpstr>Character Profiles</vt:lpstr>
      <vt:lpstr>TeachLivE’s Usage</vt:lpstr>
      <vt:lpstr>Interviewer/Interviewee</vt:lpstr>
      <vt:lpstr>Peer Tutors</vt:lpstr>
      <vt:lpstr>Social Skills Practice</vt:lpstr>
      <vt:lpstr>Elementary School Kids</vt:lpstr>
      <vt:lpstr>PowerPoint Presentation</vt:lpstr>
      <vt:lpstr>CollegeLiVE</vt:lpstr>
      <vt:lpstr>Debriefing with Good Judgement</vt:lpstr>
      <vt:lpstr>De-escalation Skills</vt:lpstr>
      <vt:lpstr>PowerPoint Presentation</vt:lpstr>
      <vt:lpstr>Robothespian</vt:lpstr>
      <vt:lpstr>Multiple Manifestations</vt:lpstr>
      <vt:lpstr>Virtual Patient (with UCF Nursing)</vt:lpstr>
      <vt:lpstr>PowerPoint Presentation</vt:lpstr>
      <vt:lpstr>Non-Verbal Messaging (posture/vocalization) Leila Barmaki</vt:lpstr>
      <vt:lpstr>Emotions (Facial/Vocalization)  Behnaz Nojavanasghari</vt:lpstr>
      <vt:lpstr>PowerPoint Presentation</vt:lpstr>
      <vt:lpstr>Kinds of Presence </vt:lpstr>
      <vt:lpstr>Sense of Remote Presence</vt:lpstr>
      <vt:lpstr>Indirect Cues (legs unrelated to task)</vt:lpstr>
      <vt:lpstr>PowerPoint Presentation</vt:lpstr>
      <vt:lpstr>1964/65 NY World’s Fair (connecting STEM, Arts &amp; Humanities)</vt:lpstr>
      <vt:lpstr>PowerPoint Presentation</vt:lpstr>
      <vt:lpstr>Current UCF Collaborators</vt:lpstr>
      <vt:lpstr>Research Funding</vt:lpstr>
      <vt:lpstr>Contact Information</vt:lpstr>
    </vt:vector>
  </TitlesOfParts>
  <Company>University of Central Florida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Design Projects</dc:title>
  <dc:creator>ceh@cs.ucf.edu</dc:creator>
  <cp:lastModifiedBy>charles.e.hughes</cp:lastModifiedBy>
  <cp:revision>1215</cp:revision>
  <cp:lastPrinted>2016-10-26T19:15:51Z</cp:lastPrinted>
  <dcterms:created xsi:type="dcterms:W3CDTF">2009-03-19T20:40:08Z</dcterms:created>
  <dcterms:modified xsi:type="dcterms:W3CDTF">2016-11-18T16:52:19Z</dcterms:modified>
</cp:coreProperties>
</file>