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67" r:id="rId2"/>
    <p:sldId id="268" r:id="rId3"/>
    <p:sldId id="269" r:id="rId4"/>
    <p:sldId id="270" r:id="rId5"/>
    <p:sldId id="271" r:id="rId6"/>
    <p:sldId id="272"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60" r:id="rId24"/>
    <p:sldId id="261" r:id="rId25"/>
    <p:sldId id="262" r:id="rId26"/>
    <p:sldId id="296" r:id="rId27"/>
    <p:sldId id="297" r:id="rId28"/>
    <p:sldId id="264" r:id="rId29"/>
    <p:sldId id="265" r:id="rId30"/>
    <p:sldId id="266" r:id="rId31"/>
    <p:sldId id="273" r:id="rId32"/>
    <p:sldId id="274" r:id="rId33"/>
    <p:sldId id="275" r:id="rId34"/>
    <p:sldId id="276" r:id="rId35"/>
    <p:sldId id="277" r:id="rId36"/>
    <p:sldId id="278" r:id="rId37"/>
    <p:sldId id="27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0"/>
    <p:restoredTop sz="94627"/>
  </p:normalViewPr>
  <p:slideViewPr>
    <p:cSldViewPr snapToGrid="0" snapToObjects="1">
      <p:cViewPr varScale="1">
        <p:scale>
          <a:sx n="82" d="100"/>
          <a:sy n="82" d="100"/>
        </p:scale>
        <p:origin x="168" y="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D1ADF-8A13-444D-84CE-AC62BBC22B96}" type="datetimeFigureOut">
              <a:rPr lang="en-US" smtClean="0"/>
              <a:t>12/6/16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B57FE-B0E1-CE44-BD61-9C4B5240B2FA}" type="slidenum">
              <a:rPr lang="en-US" smtClean="0"/>
              <a:t>‹#›</a:t>
            </a:fld>
            <a:endParaRPr lang="en-US"/>
          </a:p>
        </p:txBody>
      </p:sp>
    </p:spTree>
    <p:extLst>
      <p:ext uri="{BB962C8B-B14F-4D97-AF65-F5344CB8AC3E}">
        <p14:creationId xmlns:p14="http://schemas.microsoft.com/office/powerpoint/2010/main" val="183611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7"/>
          <p:cNvSpPr>
            <a:spLocks noGrp="1" noChangeArrowheads="1"/>
          </p:cNvSpPr>
          <p:nvPr>
            <p:ph type="sldNum" sz="quarter" idx="5"/>
          </p:nvPr>
        </p:nvSpPr>
        <p:spPr>
          <a:noFill/>
        </p:spPr>
        <p:txBody>
          <a:bodyPr/>
          <a:lstStyle/>
          <a:p>
            <a:fld id="{D37D3218-E027-444A-A397-3EB8D0DB89E8}"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487427" name="Rectangle 2"/>
          <p:cNvSpPr>
            <a:spLocks noGrp="1" noRot="1" noChangeAspect="1" noChangeArrowheads="1" noTextEdit="1"/>
          </p:cNvSpPr>
          <p:nvPr>
            <p:ph type="sldImg"/>
          </p:nvPr>
        </p:nvSpPr>
        <p:spPr>
          <a:ln/>
        </p:spPr>
      </p:sp>
      <p:sp>
        <p:nvSpPr>
          <p:cNvPr id="4874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89965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702299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87161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454803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822932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0981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42771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0505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399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677977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879338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5211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827001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49202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806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3677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513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81889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97B80-3E38-9C4A-9F50-198B797DE3EF}"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6307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297B80-3E38-9C4A-9F50-198B797DE3EF}"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92728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297B80-3E38-9C4A-9F50-198B797DE3EF}" type="datetimeFigureOut">
              <a:rPr lang="en-US" smtClean="0"/>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7882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297B80-3E38-9C4A-9F50-198B797DE3EF}" type="datetimeFigureOut">
              <a:rPr lang="en-US" smtClean="0"/>
              <a:t>12/6/16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644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297B80-3E38-9C4A-9F50-198B797DE3EF}" type="datetimeFigureOut">
              <a:rPr lang="en-US" smtClean="0"/>
              <a:t>12/6/16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2109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97B80-3E38-9C4A-9F50-198B797DE3EF}" type="datetimeFigureOut">
              <a:rPr lang="en-US" smtClean="0"/>
              <a:t>12/6/16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55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50408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217418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97B80-3E38-9C4A-9F50-198B797DE3EF}" type="datetimeFigureOut">
              <a:rPr lang="en-US" smtClean="0"/>
              <a:t>12/6/16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3D400-034A-EB4D-A1F2-290E2E147EF1}" type="slidenum">
              <a:rPr lang="en-US" smtClean="0"/>
              <a:t>‹#›</a:t>
            </a:fld>
            <a:endParaRPr lang="en-US"/>
          </a:p>
        </p:txBody>
      </p:sp>
    </p:spTree>
    <p:extLst>
      <p:ext uri="{BB962C8B-B14F-4D97-AF65-F5344CB8AC3E}">
        <p14:creationId xmlns:p14="http://schemas.microsoft.com/office/powerpoint/2010/main" val="202177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itle 1"/>
          <p:cNvSpPr>
            <a:spLocks noGrp="1"/>
          </p:cNvSpPr>
          <p:nvPr>
            <p:ph type="title"/>
          </p:nvPr>
        </p:nvSpPr>
        <p:spPr/>
        <p:txBody>
          <a:bodyPr/>
          <a:lstStyle/>
          <a:p>
            <a:r>
              <a:rPr lang="en-US">
                <a:latin typeface="Arial" charset="0"/>
                <a:ea typeface="MS PGothic" charset="0"/>
              </a:rPr>
              <a:t>Final Exam Topics 1</a:t>
            </a:r>
          </a:p>
        </p:txBody>
      </p:sp>
      <p:sp>
        <p:nvSpPr>
          <p:cNvPr id="283651" name="Content Placeholder 2"/>
          <p:cNvSpPr>
            <a:spLocks noGrp="1"/>
          </p:cNvSpPr>
          <p:nvPr>
            <p:ph idx="1"/>
          </p:nvPr>
        </p:nvSpPr>
        <p:spPr/>
        <p:txBody>
          <a:bodyPr/>
          <a:lstStyle/>
          <a:p>
            <a:r>
              <a:rPr lang="en-US" sz="1800" dirty="0">
                <a:latin typeface="Arial" charset="0"/>
                <a:ea typeface="MS PGothic" charset="0"/>
              </a:rPr>
              <a:t>Regular languages</a:t>
            </a:r>
          </a:p>
          <a:p>
            <a:pPr lvl="1"/>
            <a:r>
              <a:rPr lang="en-US" sz="1600" dirty="0">
                <a:latin typeface="Arial" charset="0"/>
                <a:ea typeface="MS PGothic" charset="0"/>
              </a:rPr>
              <a:t>Decision Problems</a:t>
            </a:r>
          </a:p>
          <a:p>
            <a:pPr lvl="2"/>
            <a:r>
              <a:rPr lang="en-US" sz="1600" dirty="0">
                <a:latin typeface="Arial" charset="0"/>
                <a:ea typeface="MS PGothic" charset="0"/>
              </a:rPr>
              <a:t>Membership</a:t>
            </a:r>
          </a:p>
          <a:p>
            <a:pPr lvl="2"/>
            <a:r>
              <a:rPr lang="en-US" sz="1600" dirty="0">
                <a:latin typeface="Arial" charset="0"/>
                <a:ea typeface="MS PGothic" charset="0"/>
              </a:rPr>
              <a:t>Emptiness</a:t>
            </a:r>
          </a:p>
          <a:p>
            <a:pPr lvl="2"/>
            <a:r>
              <a:rPr lang="en-US" sz="1600" dirty="0">
                <a:latin typeface="Arial" charset="0"/>
                <a:ea typeface="MS PGothic" charset="0"/>
              </a:rPr>
              <a:t>Finiteness</a:t>
            </a:r>
          </a:p>
          <a:p>
            <a:pPr lvl="2"/>
            <a:r>
              <a:rPr lang="en-US" sz="1600" dirty="0" err="1">
                <a:latin typeface="Arial" charset="0"/>
                <a:ea typeface="MS PGothic" charset="0"/>
              </a:rPr>
              <a:t>Σ</a:t>
            </a:r>
            <a:r>
              <a:rPr lang="en-US" sz="1600" dirty="0">
                <a:latin typeface="Arial" charset="0"/>
                <a:ea typeface="MS PGothic" charset="0"/>
              </a:rPr>
              <a:t>*</a:t>
            </a:r>
          </a:p>
          <a:p>
            <a:pPr lvl="2"/>
            <a:r>
              <a:rPr lang="en-US" sz="1600" dirty="0">
                <a:latin typeface="Arial" charset="0"/>
                <a:ea typeface="MS PGothic" charset="0"/>
              </a:rPr>
              <a:t>Equality</a:t>
            </a:r>
          </a:p>
          <a:p>
            <a:pPr lvl="2"/>
            <a:r>
              <a:rPr lang="en-US" sz="1600" dirty="0">
                <a:latin typeface="Arial" charset="0"/>
                <a:ea typeface="MS PGothic" charset="0"/>
              </a:rPr>
              <a:t>Containment</a:t>
            </a:r>
          </a:p>
          <a:p>
            <a:pPr lvl="1"/>
            <a:r>
              <a:rPr lang="en-US" sz="1600" dirty="0">
                <a:latin typeface="Arial" charset="0"/>
                <a:ea typeface="MS PGothic" charset="0"/>
              </a:rPr>
              <a:t>Closure</a:t>
            </a:r>
          </a:p>
          <a:p>
            <a:pPr lvl="2"/>
            <a:r>
              <a:rPr lang="en-US" sz="1600" dirty="0">
                <a:latin typeface="Arial" charset="0"/>
                <a:ea typeface="MS PGothic" charset="0"/>
              </a:rPr>
              <a:t>Union/Concatenation/Star</a:t>
            </a:r>
          </a:p>
          <a:p>
            <a:pPr lvl="2"/>
            <a:r>
              <a:rPr lang="en-US" sz="1600" dirty="0">
                <a:latin typeface="Arial" charset="0"/>
                <a:ea typeface="MS PGothic" charset="0"/>
              </a:rPr>
              <a:t>Complement</a:t>
            </a:r>
          </a:p>
          <a:p>
            <a:pPr lvl="2"/>
            <a:r>
              <a:rPr lang="en-US" sz="1600" dirty="0">
                <a:latin typeface="Arial" charset="0"/>
                <a:ea typeface="MS PGothic" charset="0"/>
              </a:rPr>
              <a:t>Substitution/Quotient, Prefix, Infix, Suffix</a:t>
            </a:r>
          </a:p>
          <a:p>
            <a:pPr lvl="2"/>
            <a:r>
              <a:rPr lang="en-US" sz="1600" dirty="0">
                <a:latin typeface="Arial" charset="0"/>
                <a:ea typeface="MS PGothic" charset="0"/>
              </a:rPr>
              <a:t>Max/Min</a:t>
            </a:r>
          </a:p>
        </p:txBody>
      </p:sp>
      <p:sp>
        <p:nvSpPr>
          <p:cNvPr id="283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A8679C6-05F5-984D-96D2-C6AADD945878}" type="datetime1">
              <a:rPr lang="en-US" smtClean="0"/>
              <a:t>12/6/16</a:t>
            </a:fld>
            <a:endParaRPr lang="en-US"/>
          </a:p>
        </p:txBody>
      </p:sp>
      <p:sp>
        <p:nvSpPr>
          <p:cNvPr id="283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36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80ADC-DD9C-E345-9F97-7B145A2FE092}" type="slidenum">
              <a:rPr lang="en-US"/>
              <a:pPr/>
              <a:t>1</a:t>
            </a:fld>
            <a:endParaRPr lang="en-US"/>
          </a:p>
        </p:txBody>
      </p:sp>
    </p:spTree>
    <p:extLst>
      <p:ext uri="{BB962C8B-B14F-4D97-AF65-F5344CB8AC3E}">
        <p14:creationId xmlns:p14="http://schemas.microsoft.com/office/powerpoint/2010/main" val="168047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50" y="1416050"/>
            <a:ext cx="11950700" cy="4025900"/>
          </a:xfrm>
          <a:prstGeom prst="rect">
            <a:avLst/>
          </a:prstGeom>
        </p:spPr>
      </p:pic>
    </p:spTree>
    <p:extLst>
      <p:ext uri="{BB962C8B-B14F-4D97-AF65-F5344CB8AC3E}">
        <p14:creationId xmlns:p14="http://schemas.microsoft.com/office/powerpoint/2010/main" val="304738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300810"/>
            <a:ext cx="12192000" cy="4256379"/>
          </a:xfrm>
          <a:prstGeom prst="rect">
            <a:avLst/>
          </a:prstGeom>
        </p:spPr>
      </p:pic>
    </p:spTree>
    <p:extLst>
      <p:ext uri="{BB962C8B-B14F-4D97-AF65-F5344CB8AC3E}">
        <p14:creationId xmlns:p14="http://schemas.microsoft.com/office/powerpoint/2010/main" val="2141795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983" y="232475"/>
            <a:ext cx="10399363" cy="6771084"/>
          </a:xfrm>
          <a:prstGeom prst="rect">
            <a:avLst/>
          </a:prstGeom>
        </p:spPr>
        <p:txBody>
          <a:bodyPr wrap="square">
            <a:spAutoFit/>
          </a:bodyPr>
          <a:lstStyle/>
          <a:p>
            <a:pPr marL="228600" marR="0" indent="-457200">
              <a:spcBef>
                <a:spcPts val="0"/>
              </a:spcBef>
              <a:spcAft>
                <a:spcPts val="0"/>
              </a:spcAft>
              <a:tabLst>
                <a:tab pos="0" algn="l"/>
              </a:tabLst>
            </a:pPr>
            <a:r>
              <a:rPr lang="en-US" b="1" dirty="0" smtClean="0">
                <a:effectLst/>
                <a:latin typeface="Times New Roman" charset="0"/>
                <a:ea typeface="Times New Roman" charset="0"/>
                <a:cs typeface="Times New Roman" charset="0"/>
              </a:rPr>
              <a:t>6</a:t>
            </a:r>
            <a:r>
              <a:rPr lang="en-US" dirty="0" smtClean="0">
                <a:effectLst/>
                <a:latin typeface="Times New Roman" charset="0"/>
                <a:ea typeface="Times New Roman" charset="0"/>
                <a:cs typeface="Times New Roman" charset="0"/>
              </a:rPr>
              <a:t>.	Prove that any class of languages, </a:t>
            </a:r>
            <a:r>
              <a:rPr lang="en-US" b="1" i="1" dirty="0" smtClean="0">
                <a:effectLst/>
                <a:latin typeface="Times New Roman" charset="0"/>
                <a:ea typeface="Times New Roman" charset="0"/>
                <a:cs typeface="Times New Roman" charset="0"/>
              </a:rPr>
              <a:t>C</a:t>
            </a:r>
            <a:r>
              <a:rPr lang="en-US" dirty="0" smtClean="0">
                <a:effectLst/>
                <a:latin typeface="Times New Roman" charset="0"/>
                <a:ea typeface="Times New Roman" charset="0"/>
                <a:cs typeface="Times New Roman" charset="0"/>
              </a:rPr>
              <a:t>, closed under union, concatenation, intersection with regular languages, homomorphism and substitution (e.g., the Context-Free Languages) is closed under </a:t>
            </a:r>
            <a:r>
              <a:rPr lang="en-US" b="1" dirty="0" err="1" smtClean="0">
                <a:effectLst/>
                <a:latin typeface="Times New Roman" charset="0"/>
                <a:ea typeface="Times New Roman" charset="0"/>
                <a:cs typeface="Times New Roman" charset="0"/>
              </a:rPr>
              <a:t>MissingMiddle</a:t>
            </a:r>
            <a:r>
              <a:rPr lang="en-US" dirty="0" smtClean="0">
                <a:effectLst/>
                <a:latin typeface="Times New Roman" charset="0"/>
                <a:ea typeface="Times New Roman" charset="0"/>
                <a:cs typeface="Times New Roman" charset="0"/>
              </a:rPr>
              <a:t>, where, assuming L is over the alphabet </a:t>
            </a:r>
            <a:r>
              <a:rPr lang="en-US" b="1" dirty="0" smtClean="0">
                <a:effectLst/>
                <a:latin typeface="Times New Roman" charset="0"/>
                <a:ea typeface="Times New Roman" charset="0"/>
                <a:cs typeface="Times New Roman" charset="0"/>
                <a:sym typeface="Symbol" charset="2"/>
              </a:rPr>
              <a:t></a:t>
            </a:r>
            <a:r>
              <a:rPr lang="en-US" dirty="0" smtClean="0">
                <a:effectLst/>
                <a:latin typeface="Times New Roman" charset="0"/>
                <a:ea typeface="Times New Roman" charset="0"/>
                <a:cs typeface="Times New Roman" charset="0"/>
              </a:rPr>
              <a:t>,</a:t>
            </a:r>
            <a:br>
              <a:rPr lang="en-US" dirty="0" smtClean="0">
                <a:effectLst/>
                <a:latin typeface="Times New Roman" charset="0"/>
                <a:ea typeface="Times New Roman" charset="0"/>
                <a:cs typeface="Times New Roman" charset="0"/>
              </a:rPr>
            </a:br>
            <a:r>
              <a:rPr lang="en-US" b="1" dirty="0" err="1" smtClean="0">
                <a:effectLst/>
                <a:latin typeface="Times New Roman" charset="0"/>
                <a:ea typeface="Times New Roman" charset="0"/>
                <a:cs typeface="Times New Roman" charset="0"/>
              </a:rPr>
              <a:t>MissingMiddle</a:t>
            </a:r>
            <a:r>
              <a:rPr lang="en-US" b="1" dirty="0" smtClean="0">
                <a:effectLst/>
                <a:latin typeface="Times New Roman" charset="0"/>
                <a:ea typeface="Times New Roman" charset="0"/>
                <a:cs typeface="Times New Roman" charset="0"/>
              </a:rPr>
              <a:t>(L) = { </a:t>
            </a:r>
            <a:r>
              <a:rPr lang="en-US" b="1" dirty="0" err="1" smtClean="0">
                <a:effectLst/>
                <a:latin typeface="Times New Roman" charset="0"/>
                <a:ea typeface="Times New Roman" charset="0"/>
                <a:cs typeface="Times New Roman" charset="0"/>
              </a:rPr>
              <a:t>xz</a:t>
            </a:r>
            <a:r>
              <a:rPr lang="en-US" b="1" dirty="0" smtClean="0">
                <a:effectLst/>
                <a:latin typeface="Times New Roman" charset="0"/>
                <a:ea typeface="Times New Roman" charset="0"/>
                <a:cs typeface="Times New Roman" charset="0"/>
              </a:rPr>
              <a:t> |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y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 such that xyz </a:t>
            </a:r>
            <a:r>
              <a:rPr lang="en-US" b="1" dirty="0" smtClean="0">
                <a:effectLst/>
                <a:latin typeface="Times New Roman" charset="0"/>
                <a:ea typeface="Times New Roman" charset="0"/>
                <a:cs typeface="Times New Roman" charset="0"/>
                <a:sym typeface="Symbol" charset="2"/>
              </a:rPr>
              <a:t></a:t>
            </a:r>
            <a:r>
              <a:rPr lang="en-US" b="1" dirty="0" smtClean="0">
                <a:effectLst/>
                <a:latin typeface="Times New Roman" charset="0"/>
                <a:ea typeface="Times New Roman" charset="0"/>
                <a:cs typeface="Times New Roman" charset="0"/>
              </a:rPr>
              <a:t> L }</a:t>
            </a:r>
            <a:br>
              <a:rPr lang="en-US" b="1" dirty="0" smtClean="0">
                <a:effectLst/>
                <a:latin typeface="Times New Roman" charset="0"/>
                <a:ea typeface="Times New Roman" charset="0"/>
                <a:cs typeface="Times New Roman" charset="0"/>
              </a:rPr>
            </a:br>
            <a:r>
              <a:rPr lang="en-US" dirty="0" smtClean="0">
                <a:effectLst/>
                <a:latin typeface="Times New Roman" charset="0"/>
                <a:ea typeface="Times New Roman" charset="0"/>
                <a:cs typeface="Times New Roman" charset="0"/>
              </a:rPr>
              <a:t>You must be very explicit, describing what is produced by each transformation you apply.</a:t>
            </a:r>
            <a:endParaRPr lang="en-US" dirty="0" smtClean="0">
              <a:effectLst/>
              <a:latin typeface="New Century Schlbk" charset="0"/>
              <a:ea typeface="Times New Roman" charset="0"/>
              <a:cs typeface="Times New Roman" charset="0"/>
            </a:endParaRPr>
          </a:p>
          <a:p>
            <a:pPr marL="228600" marR="0">
              <a:spcBef>
                <a:spcPts val="1200"/>
              </a:spcBef>
              <a:spcAft>
                <a:spcPts val="0"/>
              </a:spcAft>
            </a:pPr>
            <a:r>
              <a:rPr lang="en-US" b="1" dirty="0" smtClean="0">
                <a:solidFill>
                  <a:srgbClr val="FF0000"/>
                </a:solidFill>
                <a:effectLst/>
                <a:latin typeface="Times New Roman" charset="0"/>
                <a:ea typeface="Times New Roman" charset="0"/>
                <a:cs typeface="Times New Roman" charset="0"/>
              </a:rPr>
              <a:t>Define the alphabet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 a’ | a</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where, of course, a’ is a “new” symbol, i.e., one not in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t>
            </a:r>
            <a:endParaRPr lang="en-US" dirty="0" smtClean="0">
              <a:effectLst/>
              <a:latin typeface="New Century Schlbk" charset="0"/>
              <a:ea typeface="Times New Roman" charset="0"/>
              <a:cs typeface="Times New Roman" charset="0"/>
            </a:endParaRPr>
          </a:p>
          <a:p>
            <a:pPr marL="228600" marR="0">
              <a:spcBef>
                <a:spcPts val="1200"/>
              </a:spcBef>
              <a:spcAft>
                <a:spcPts val="0"/>
              </a:spcAft>
            </a:pPr>
            <a:r>
              <a:rPr lang="en-US" b="1" dirty="0" smtClean="0">
                <a:solidFill>
                  <a:srgbClr val="FF0000"/>
                </a:solidFill>
                <a:effectLst/>
                <a:latin typeface="Times New Roman" charset="0"/>
                <a:ea typeface="Times New Roman" charset="0"/>
                <a:cs typeface="Times New Roman" charset="0"/>
              </a:rPr>
              <a:t>Define </a:t>
            </a:r>
            <a:r>
              <a:rPr lang="en-US" b="1" dirty="0" err="1" smtClean="0">
                <a:solidFill>
                  <a:srgbClr val="FF0000"/>
                </a:solidFill>
                <a:effectLst/>
                <a:latin typeface="Times New Roman" charset="0"/>
                <a:ea typeface="Times New Roman" charset="0"/>
                <a:cs typeface="Times New Roman" charset="0"/>
              </a:rPr>
              <a:t>homomorphisms</a:t>
            </a:r>
            <a:r>
              <a:rPr lang="en-US" b="1" dirty="0" smtClean="0">
                <a:solidFill>
                  <a:srgbClr val="FF0000"/>
                </a:solidFill>
                <a:effectLst/>
                <a:latin typeface="Times New Roman" charset="0"/>
                <a:ea typeface="Times New Roman" charset="0"/>
                <a:cs typeface="Times New Roman" charset="0"/>
              </a:rPr>
              <a:t> g and h, and substitution f as follows:</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g(a) = a’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h(a) = a  ;   h(a’)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f(a) = {a, a’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a</a:t>
            </a:r>
            <a:r>
              <a:rPr lang="en-US" b="1" dirty="0" smtClean="0">
                <a:solidFill>
                  <a:srgbClr val="FF0000"/>
                </a:solidFill>
                <a:effectLst/>
                <a:latin typeface="Times New Roman" charset="0"/>
                <a:ea typeface="Times New Roman" charset="0"/>
                <a:cs typeface="Times New Roman" charset="0"/>
                <a:sym typeface="Symbol" charset="2"/>
              </a:rPr>
              <a:t></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Consider R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g(</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 x y’ z | x, y, z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and  y’=g(y)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is regular since it is the Kleene star closure of a finite set.</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g(</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is regular since it is the homomorphic image of a regular language.</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R is regular as it is the concatenation of regular languages.</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Now, f(L) = { f(w) | w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L } is in C since C is closed under substitution. This language is the set of strings in L with randomly selected letters primed. Any string </a:t>
            </a:r>
            <a:r>
              <a:rPr lang="en-US" b="1" dirty="0" err="1" smtClean="0">
                <a:solidFill>
                  <a:srgbClr val="FF0000"/>
                </a:solidFill>
                <a:effectLst/>
                <a:latin typeface="Times New Roman" charset="0"/>
                <a:ea typeface="Times New Roman" charset="0"/>
                <a:cs typeface="Times New Roman" charset="0"/>
              </a:rPr>
              <a:t>w</a:t>
            </a:r>
            <a:r>
              <a:rPr lang="en-US" b="1" dirty="0" err="1" smtClean="0">
                <a:solidFill>
                  <a:srgbClr val="FF0000"/>
                </a:solidFill>
                <a:effectLst/>
                <a:latin typeface="Times New Roman" charset="0"/>
                <a:ea typeface="Times New Roman" charset="0"/>
                <a:cs typeface="Times New Roman" charset="0"/>
                <a:sym typeface="Symbol" charset="2"/>
              </a:rPr>
              <a:t></a:t>
            </a:r>
            <a:r>
              <a:rPr lang="en-US" b="1" dirty="0" err="1" smtClean="0">
                <a:solidFill>
                  <a:srgbClr val="FF0000"/>
                </a:solidFill>
                <a:effectLst/>
                <a:latin typeface="Times New Roman" charset="0"/>
                <a:ea typeface="Times New Roman" charset="0"/>
                <a:cs typeface="Times New Roman" charset="0"/>
              </a:rPr>
              <a:t>L</a:t>
            </a:r>
            <a:r>
              <a:rPr lang="en-US" b="1" dirty="0" smtClean="0">
                <a:solidFill>
                  <a:srgbClr val="FF0000"/>
                </a:solidFill>
                <a:effectLst/>
                <a:latin typeface="Times New Roman" charset="0"/>
                <a:ea typeface="Times New Roman" charset="0"/>
                <a:cs typeface="Times New Roman" charset="0"/>
              </a:rPr>
              <a:t> gives rise to 2</a:t>
            </a:r>
            <a:r>
              <a:rPr lang="en-US" b="1" baseline="30000" dirty="0" smtClean="0">
                <a:solidFill>
                  <a:srgbClr val="FF0000"/>
                </a:solidFill>
                <a:effectLst/>
                <a:latin typeface="Times New Roman" charset="0"/>
                <a:ea typeface="Times New Roman" charset="0"/>
                <a:cs typeface="Times New Roman" charset="0"/>
              </a:rPr>
              <a:t>|w|</a:t>
            </a:r>
            <a:r>
              <a:rPr lang="en-US" b="1" dirty="0" smtClean="0">
                <a:solidFill>
                  <a:srgbClr val="FF0000"/>
                </a:solidFill>
                <a:effectLst/>
                <a:latin typeface="Times New Roman" charset="0"/>
                <a:ea typeface="Times New Roman" charset="0"/>
                <a:cs typeface="Times New Roman" charset="0"/>
              </a:rPr>
              <a:t> strings in f(L).</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f(L)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R = { x y’ z | x y z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L and y’=g(y) } is in C since C is closed under intersection with regular languages.</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0"/>
              </a:spcBef>
              <a:spcAft>
                <a:spcPts val="0"/>
              </a:spcAft>
            </a:pPr>
            <a:r>
              <a:rPr lang="en-US" b="1" dirty="0" err="1" smtClean="0">
                <a:solidFill>
                  <a:srgbClr val="FF0000"/>
                </a:solidFill>
                <a:effectLst/>
                <a:latin typeface="Times New Roman" charset="0"/>
                <a:ea typeface="Times New Roman" charset="0"/>
                <a:cs typeface="Times New Roman" charset="0"/>
              </a:rPr>
              <a:t>MissingMiddle</a:t>
            </a:r>
            <a:r>
              <a:rPr lang="en-US" b="1" dirty="0" smtClean="0">
                <a:solidFill>
                  <a:srgbClr val="FF0000"/>
                </a:solidFill>
                <a:effectLst/>
                <a:latin typeface="Times New Roman" charset="0"/>
                <a:ea typeface="Times New Roman" charset="0"/>
                <a:cs typeface="Times New Roman" charset="0"/>
              </a:rPr>
              <a:t>(L) = h(  f(L)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R ) = { x z |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y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such that xyz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L } which is in C, since C is closed under homomorphism. Q.E.D.</a:t>
            </a:r>
            <a:endParaRPr lang="en-US"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034985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481" y="123985"/>
            <a:ext cx="11809709" cy="5786199"/>
          </a:xfrm>
          <a:prstGeom prst="rect">
            <a:avLst/>
          </a:prstGeom>
        </p:spPr>
        <p:txBody>
          <a:bodyPr wrap="square">
            <a:spAutoFit/>
          </a:bodyPr>
          <a:lstStyle/>
          <a:p>
            <a:pPr marL="228600" marR="0" indent="-457200">
              <a:spcBef>
                <a:spcPts val="1200"/>
              </a:spcBef>
              <a:spcAft>
                <a:spcPts val="0"/>
              </a:spcAft>
              <a:tabLst>
                <a:tab pos="0" algn="l"/>
              </a:tabLst>
            </a:pPr>
            <a:r>
              <a:rPr lang="en-US" dirty="0" smtClean="0">
                <a:effectLst/>
                <a:latin typeface="Times New Roman" charset="0"/>
                <a:ea typeface="Times New Roman" charset="0"/>
                <a:cs typeface="Times New Roman" charset="0"/>
              </a:rPr>
              <a:t>	</a:t>
            </a:r>
            <a:r>
              <a:rPr lang="en-US" b="1" dirty="0" smtClean="0">
                <a:effectLst/>
                <a:latin typeface="Times New Roman" charset="0"/>
                <a:ea typeface="Times New Roman" charset="0"/>
                <a:cs typeface="Times New Roman" charset="0"/>
              </a:rPr>
              <a:t>7</a:t>
            </a:r>
            <a:r>
              <a:rPr lang="en-US" sz="2000" b="1" dirty="0" smtClean="0">
                <a:effectLst/>
                <a:latin typeface="Times New Roman" charset="0"/>
                <a:ea typeface="Times New Roman" charset="0"/>
                <a:cs typeface="Times New Roman" charset="0"/>
              </a:rPr>
              <a:t>.</a:t>
            </a:r>
            <a:r>
              <a:rPr lang="en-US" sz="2000" dirty="0" smtClean="0">
                <a:effectLst/>
                <a:latin typeface="Times New Roman" charset="0"/>
                <a:ea typeface="Times New Roman" charset="0"/>
                <a:cs typeface="Times New Roman" charset="0"/>
              </a:rPr>
              <a:t>	Use </a:t>
            </a:r>
            <a:r>
              <a:rPr lang="en-US" sz="2000" b="1" dirty="0" smtClean="0">
                <a:effectLst/>
                <a:latin typeface="Times New Roman" charset="0"/>
                <a:ea typeface="Times New Roman" charset="0"/>
                <a:cs typeface="Times New Roman" charset="0"/>
              </a:rPr>
              <a:t>PCP</a:t>
            </a:r>
            <a:r>
              <a:rPr lang="en-US" sz="2000" dirty="0" smtClean="0">
                <a:effectLst/>
                <a:latin typeface="Times New Roman" charset="0"/>
                <a:ea typeface="Times New Roman" charset="0"/>
                <a:cs typeface="Times New Roman" charset="0"/>
              </a:rPr>
              <a:t> to show the </a:t>
            </a:r>
            <a:r>
              <a:rPr lang="en-US" sz="2000" dirty="0" err="1" smtClean="0">
                <a:effectLst/>
                <a:latin typeface="Times New Roman" charset="0"/>
                <a:ea typeface="Times New Roman" charset="0"/>
                <a:cs typeface="Times New Roman" charset="0"/>
              </a:rPr>
              <a:t>undecidability</a:t>
            </a:r>
            <a:r>
              <a:rPr lang="en-US" sz="2000" dirty="0" smtClean="0">
                <a:effectLst/>
                <a:latin typeface="Times New Roman" charset="0"/>
                <a:ea typeface="Times New Roman" charset="0"/>
                <a:cs typeface="Times New Roman" charset="0"/>
              </a:rPr>
              <a:t> of the problem to determine if the intersection of two context free languages is non-empty. That is, show how to create two grammars </a:t>
            </a:r>
            <a:r>
              <a:rPr lang="en-US" sz="2000" b="1" dirty="0" smtClean="0">
                <a:effectLst/>
                <a:latin typeface="Times New Roman" charset="0"/>
                <a:ea typeface="Times New Roman" charset="0"/>
                <a:cs typeface="Times New Roman" charset="0"/>
              </a:rPr>
              <a:t>G</a:t>
            </a:r>
            <a:r>
              <a:rPr lang="en-US" sz="2000" b="1" baseline="-25000" dirty="0" smtClean="0">
                <a:effectLst/>
                <a:latin typeface="Times New Roman" charset="0"/>
                <a:ea typeface="Times New Roman" charset="0"/>
                <a:cs typeface="Times New Roman" charset="0"/>
              </a:rPr>
              <a:t>A</a:t>
            </a:r>
            <a:r>
              <a:rPr lang="en-US" sz="2000" dirty="0" smtClean="0">
                <a:effectLst/>
                <a:latin typeface="Times New Roman" charset="0"/>
                <a:ea typeface="Times New Roman" charset="0"/>
                <a:cs typeface="Times New Roman" charset="0"/>
              </a:rPr>
              <a:t> and </a:t>
            </a:r>
            <a:r>
              <a:rPr lang="en-US" sz="2000" b="1" dirty="0" smtClean="0">
                <a:effectLst/>
                <a:latin typeface="Times New Roman" charset="0"/>
                <a:ea typeface="Times New Roman" charset="0"/>
                <a:cs typeface="Times New Roman" charset="0"/>
              </a:rPr>
              <a:t>G</a:t>
            </a:r>
            <a:r>
              <a:rPr lang="en-US" sz="2000" b="1" baseline="-25000" dirty="0" smtClean="0">
                <a:effectLst/>
                <a:latin typeface="Times New Roman" charset="0"/>
                <a:ea typeface="Times New Roman" charset="0"/>
                <a:cs typeface="Times New Roman" charset="0"/>
              </a:rPr>
              <a:t>B</a:t>
            </a:r>
            <a:r>
              <a:rPr lang="en-US" sz="2000" dirty="0" smtClean="0">
                <a:effectLst/>
                <a:latin typeface="Times New Roman" charset="0"/>
                <a:ea typeface="Times New Roman" charset="0"/>
                <a:cs typeface="Times New Roman" charset="0"/>
              </a:rPr>
              <a:t> based on some instance </a:t>
            </a:r>
            <a:r>
              <a:rPr lang="en-US" sz="2000" b="1" dirty="0" smtClean="0">
                <a:effectLst/>
                <a:latin typeface="Times New Roman" charset="0"/>
                <a:ea typeface="Times New Roman" charset="0"/>
                <a:cs typeface="Times New Roman" charset="0"/>
              </a:rPr>
              <a:t>P = &lt;&lt;x</a:t>
            </a:r>
            <a:r>
              <a:rPr lang="en-US" sz="2000" b="1" baseline="-25000" dirty="0" smtClean="0">
                <a:effectLst/>
                <a:latin typeface="Times New Roman" charset="0"/>
                <a:ea typeface="Times New Roman" charset="0"/>
                <a:cs typeface="Times New Roman" charset="0"/>
              </a:rPr>
              <a:t>1</a:t>
            </a:r>
            <a:r>
              <a:rPr lang="en-US" sz="2000" b="1" dirty="0" smtClean="0">
                <a:effectLst/>
                <a:latin typeface="Times New Roman" charset="0"/>
                <a:ea typeface="Times New Roman" charset="0"/>
                <a:cs typeface="Times New Roman" charset="0"/>
              </a:rPr>
              <a:t>,x</a:t>
            </a:r>
            <a:r>
              <a:rPr lang="en-US" sz="2000" b="1" baseline="-25000" dirty="0" smtClean="0">
                <a:effectLst/>
                <a:latin typeface="Times New Roman" charset="0"/>
                <a:ea typeface="Times New Roman" charset="0"/>
                <a:cs typeface="Times New Roman" charset="0"/>
              </a:rPr>
              <a:t>2</a:t>
            </a:r>
            <a:r>
              <a:rPr lang="en-US" sz="2000" b="1" dirty="0" smtClean="0">
                <a:effectLst/>
                <a:latin typeface="Times New Roman" charset="0"/>
                <a:ea typeface="Times New Roman" charset="0"/>
                <a:cs typeface="Times New Roman" charset="0"/>
              </a:rPr>
              <a:t>,…,</a:t>
            </a:r>
            <a:r>
              <a:rPr lang="en-US" sz="2000" b="1" dirty="0" err="1" smtClean="0">
                <a:effectLst/>
                <a:latin typeface="Times New Roman" charset="0"/>
                <a:ea typeface="Times New Roman" charset="0"/>
                <a:cs typeface="Times New Roman" charset="0"/>
              </a:rPr>
              <a:t>x</a:t>
            </a:r>
            <a:r>
              <a:rPr lang="en-US" sz="2000" b="1" baseline="-25000" dirty="0" err="1" smtClean="0">
                <a:effectLst/>
                <a:latin typeface="Times New Roman" charset="0"/>
                <a:ea typeface="Times New Roman" charset="0"/>
                <a:cs typeface="Times New Roman" charset="0"/>
              </a:rPr>
              <a:t>n</a:t>
            </a:r>
            <a:r>
              <a:rPr lang="en-US" sz="2000" b="1" dirty="0" smtClean="0">
                <a:effectLst/>
                <a:latin typeface="Times New Roman" charset="0"/>
                <a:ea typeface="Times New Roman" charset="0"/>
                <a:cs typeface="Times New Roman" charset="0"/>
              </a:rPr>
              <a:t>&gt;, &lt;y</a:t>
            </a:r>
            <a:r>
              <a:rPr lang="en-US" sz="2000" b="1" baseline="-25000" dirty="0" smtClean="0">
                <a:effectLst/>
                <a:latin typeface="Times New Roman" charset="0"/>
                <a:ea typeface="Times New Roman" charset="0"/>
                <a:cs typeface="Times New Roman" charset="0"/>
              </a:rPr>
              <a:t>1</a:t>
            </a:r>
            <a:r>
              <a:rPr lang="en-US" sz="2000" b="1" dirty="0" smtClean="0">
                <a:effectLst/>
                <a:latin typeface="Times New Roman" charset="0"/>
                <a:ea typeface="Times New Roman" charset="0"/>
                <a:cs typeface="Times New Roman" charset="0"/>
              </a:rPr>
              <a:t>,y</a:t>
            </a:r>
            <a:r>
              <a:rPr lang="en-US" sz="2000" b="1" baseline="-25000" dirty="0" smtClean="0">
                <a:effectLst/>
                <a:latin typeface="Times New Roman" charset="0"/>
                <a:ea typeface="Times New Roman" charset="0"/>
                <a:cs typeface="Times New Roman" charset="0"/>
              </a:rPr>
              <a:t>2</a:t>
            </a:r>
            <a:r>
              <a:rPr lang="en-US" sz="2000" b="1" dirty="0" smtClean="0">
                <a:effectLst/>
                <a:latin typeface="Times New Roman" charset="0"/>
                <a:ea typeface="Times New Roman" charset="0"/>
                <a:cs typeface="Times New Roman" charset="0"/>
              </a:rPr>
              <a:t>,…,</a:t>
            </a:r>
            <a:r>
              <a:rPr lang="en-US" sz="2000" b="1" dirty="0" err="1" smtClean="0">
                <a:effectLst/>
                <a:latin typeface="Times New Roman" charset="0"/>
                <a:ea typeface="Times New Roman" charset="0"/>
                <a:cs typeface="Times New Roman" charset="0"/>
              </a:rPr>
              <a:t>y</a:t>
            </a:r>
            <a:r>
              <a:rPr lang="en-US" sz="2000" b="1" baseline="-25000" dirty="0" err="1" smtClean="0">
                <a:effectLst/>
                <a:latin typeface="Times New Roman" charset="0"/>
                <a:ea typeface="Times New Roman" charset="0"/>
                <a:cs typeface="Times New Roman" charset="0"/>
              </a:rPr>
              <a:t>n</a:t>
            </a:r>
            <a:r>
              <a:rPr lang="en-US" sz="2000" b="1" dirty="0" smtClean="0">
                <a:effectLst/>
                <a:latin typeface="Times New Roman" charset="0"/>
                <a:ea typeface="Times New Roman" charset="0"/>
                <a:cs typeface="Times New Roman" charset="0"/>
              </a:rPr>
              <a:t>&gt;&gt;</a:t>
            </a:r>
            <a:r>
              <a:rPr lang="en-US" sz="2000" dirty="0" smtClean="0">
                <a:effectLst/>
                <a:latin typeface="Times New Roman" charset="0"/>
                <a:ea typeface="Times New Roman" charset="0"/>
                <a:cs typeface="Times New Roman" charset="0"/>
              </a:rPr>
              <a:t> of </a:t>
            </a:r>
            <a:r>
              <a:rPr lang="en-US" sz="2000" b="1" dirty="0" smtClean="0">
                <a:effectLst/>
                <a:latin typeface="Times New Roman" charset="0"/>
                <a:ea typeface="Times New Roman" charset="0"/>
                <a:cs typeface="Times New Roman" charset="0"/>
              </a:rPr>
              <a:t>PCP</a:t>
            </a:r>
            <a:r>
              <a:rPr lang="en-US" sz="2000" dirty="0" smtClean="0">
                <a:effectLst/>
                <a:latin typeface="Times New Roman" charset="0"/>
                <a:ea typeface="Times New Roman" charset="0"/>
                <a:cs typeface="Times New Roman" charset="0"/>
              </a:rPr>
              <a:t>, such that </a:t>
            </a:r>
            <a:r>
              <a:rPr lang="en-US" sz="2000" b="1" dirty="0" smtClean="0">
                <a:effectLst/>
                <a:latin typeface="Times New Roman" charset="0"/>
                <a:ea typeface="Times New Roman" charset="0"/>
                <a:cs typeface="Times New Roman" charset="0"/>
              </a:rPr>
              <a:t>L(G</a:t>
            </a:r>
            <a:r>
              <a:rPr lang="en-US" sz="2000" b="1" baseline="-25000" dirty="0" smtClean="0">
                <a:effectLst/>
                <a:latin typeface="Times New Roman" charset="0"/>
                <a:ea typeface="Times New Roman" charset="0"/>
                <a:cs typeface="Times New Roman" charset="0"/>
              </a:rPr>
              <a:t>A</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 L(G</a:t>
            </a:r>
            <a:r>
              <a:rPr lang="en-US" sz="2000" b="1" baseline="-25000" dirty="0" smtClean="0">
                <a:effectLst/>
                <a:latin typeface="Times New Roman" charset="0"/>
                <a:ea typeface="Times New Roman" charset="0"/>
                <a:cs typeface="Times New Roman" charset="0"/>
              </a:rPr>
              <a:t>B</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dirty="0" smtClean="0">
                <a:effectLst/>
                <a:latin typeface="Times New Roman" charset="0"/>
                <a:ea typeface="Times New Roman" charset="0"/>
                <a:cs typeface="Times New Roman" charset="0"/>
              </a:rPr>
              <a:t> </a:t>
            </a:r>
            <a:r>
              <a:rPr lang="en-US" sz="2000" dirty="0" err="1" smtClean="0">
                <a:effectLst/>
                <a:latin typeface="Times New Roman" charset="0"/>
                <a:ea typeface="Times New Roman" charset="0"/>
                <a:cs typeface="Times New Roman" charset="0"/>
              </a:rPr>
              <a:t>iff</a:t>
            </a:r>
            <a:r>
              <a:rPr lang="en-US" sz="2000"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rPr>
              <a:t>P</a:t>
            </a:r>
            <a:r>
              <a:rPr lang="en-US" sz="2000" dirty="0" smtClean="0">
                <a:effectLst/>
                <a:latin typeface="Times New Roman" charset="0"/>
                <a:ea typeface="Times New Roman" charset="0"/>
                <a:cs typeface="Times New Roman" charset="0"/>
              </a:rPr>
              <a:t> has a solution. Assume that </a:t>
            </a:r>
            <a:r>
              <a:rPr lang="en-US" sz="2000" b="1" dirty="0" smtClean="0">
                <a:effectLst/>
                <a:latin typeface="Times New Roman" charset="0"/>
                <a:ea typeface="Times New Roman" charset="0"/>
                <a:cs typeface="Times New Roman" charset="0"/>
              </a:rPr>
              <a:t>P</a:t>
            </a:r>
            <a:r>
              <a:rPr lang="en-US" sz="2000" dirty="0" smtClean="0">
                <a:effectLst/>
                <a:latin typeface="Times New Roman" charset="0"/>
                <a:ea typeface="Times New Roman" charset="0"/>
                <a:cs typeface="Times New Roman" charset="0"/>
              </a:rPr>
              <a:t> is over the alphabet </a:t>
            </a:r>
            <a:r>
              <a:rPr lang="en-US" sz="2000" b="1" dirty="0" smtClean="0">
                <a:effectLst/>
                <a:latin typeface="Times New Roman" charset="0"/>
                <a:ea typeface="Times New Roman" charset="0"/>
                <a:cs typeface="Times New Roman" charset="0"/>
                <a:sym typeface="Symbol" charset="2"/>
              </a:rPr>
              <a:t></a:t>
            </a:r>
            <a:r>
              <a:rPr lang="en-US" sz="2000" dirty="0" smtClean="0">
                <a:effectLst/>
                <a:latin typeface="Times New Roman" charset="0"/>
                <a:ea typeface="Times New Roman" charset="0"/>
                <a:cs typeface="Times New Roman" charset="0"/>
              </a:rPr>
              <a:t>.You should discuss what languages your grammars produce and why this is relevant, but no formal proof is required.</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 { A } ,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1≤i≤n } , A , P</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 { B } ,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1≤i≤n } , B , P</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P</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A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x</a:t>
            </a:r>
            <a:r>
              <a:rPr lang="en-US" sz="2000" b="1" baseline="-25000" dirty="0"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A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x</a:t>
            </a:r>
            <a:r>
              <a:rPr lang="en-US" sz="2000" b="1" baseline="-25000" dirty="0"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P</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A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B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 </a:t>
            </a:r>
            <a:r>
              <a:rPr lang="en-US" sz="2000" b="1" dirty="0" err="1" smtClean="0">
                <a:solidFill>
                  <a:srgbClr val="FF0000"/>
                </a:solidFill>
                <a:effectLst/>
                <a:latin typeface="Times New Roman" charset="0"/>
                <a:ea typeface="Times New Roman" charset="0"/>
                <a:cs typeface="Times New Roman" charset="0"/>
              </a:rPr>
              <a:t>i</a:t>
            </a: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L(G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 { x</a:t>
            </a:r>
            <a:r>
              <a:rPr lang="en-US" sz="2000" b="1" baseline="-25000" dirty="0" smtClean="0">
                <a:solidFill>
                  <a:srgbClr val="FF0000"/>
                </a:solidFill>
                <a:effectLst/>
                <a:latin typeface="Times New Roman" charset="0"/>
                <a:ea typeface="Times New Roman" charset="0"/>
                <a:cs typeface="Times New Roman" charset="0"/>
              </a:rPr>
              <a:t>i1  </a:t>
            </a:r>
            <a:r>
              <a:rPr lang="en-US" sz="2000" b="1" dirty="0" smtClean="0">
                <a:solidFill>
                  <a:srgbClr val="FF0000"/>
                </a:solidFill>
                <a:effectLst/>
                <a:latin typeface="Times New Roman" charset="0"/>
                <a:ea typeface="Times New Roman" charset="0"/>
                <a:cs typeface="Times New Roman" charset="0"/>
              </a:rPr>
              <a:t>x</a:t>
            </a:r>
            <a:r>
              <a:rPr lang="en-US" sz="2000" b="1" baseline="-25000" dirty="0" smtClean="0">
                <a:solidFill>
                  <a:srgbClr val="FF0000"/>
                </a:solidFill>
                <a:effectLst/>
                <a:latin typeface="Times New Roman" charset="0"/>
                <a:ea typeface="Times New Roman" charset="0"/>
                <a:cs typeface="Times New Roman" charset="0"/>
              </a:rPr>
              <a:t>i2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x</a:t>
            </a:r>
            <a:r>
              <a:rPr lang="en-US" sz="2000" b="1" baseline="-25000" dirty="0" err="1" smtClean="0">
                <a:solidFill>
                  <a:srgbClr val="FF0000"/>
                </a:solidFill>
                <a:effectLst/>
                <a:latin typeface="Times New Roman" charset="0"/>
                <a:ea typeface="Times New Roman" charset="0"/>
                <a:cs typeface="Times New Roman" charset="0"/>
              </a:rPr>
              <a:t>ip</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a:t>
            </a:r>
            <a:r>
              <a:rPr lang="en-US" sz="2000" b="1" dirty="0" err="1" smtClean="0">
                <a:solidFill>
                  <a:srgbClr val="FF0000"/>
                </a:solidFill>
                <a:effectLst/>
                <a:latin typeface="Times New Roman" charset="0"/>
                <a:ea typeface="Times New Roman" charset="0"/>
                <a:cs typeface="Times New Roman" charset="0"/>
              </a:rPr>
              <a:t>i</a:t>
            </a:r>
            <a:r>
              <a:rPr lang="en-US" sz="2000" b="1" baseline="-25000" dirty="0" err="1" smtClean="0">
                <a:solidFill>
                  <a:srgbClr val="FF0000"/>
                </a:solidFill>
                <a:effectLst/>
                <a:latin typeface="Times New Roman" charset="0"/>
                <a:ea typeface="Times New Roman" charset="0"/>
                <a:cs typeface="Times New Roman" charset="0"/>
              </a:rPr>
              <a:t>p</a:t>
            </a:r>
            <a:r>
              <a:rPr lang="en-US" sz="2000" b="1" dirty="0" smtClean="0">
                <a:solidFill>
                  <a:srgbClr val="FF0000"/>
                </a:solidFill>
                <a:effectLst/>
                <a:latin typeface="Times New Roman" charset="0"/>
                <a:ea typeface="Times New Roman" charset="0"/>
                <a:cs typeface="Times New Roman" charset="0"/>
              </a:rPr>
              <a:t>] … [i</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[i</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p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1, 1 ≤ i</a:t>
            </a:r>
            <a:r>
              <a:rPr lang="en-US" sz="2000" b="1" baseline="-25000" dirty="0" smtClean="0">
                <a:solidFill>
                  <a:srgbClr val="FF0000"/>
                </a:solidFill>
                <a:effectLst/>
                <a:latin typeface="Times New Roman" charset="0"/>
                <a:ea typeface="Times New Roman" charset="0"/>
                <a:cs typeface="Times New Roman" charset="0"/>
              </a:rPr>
              <a:t>t </a:t>
            </a:r>
            <a:r>
              <a:rPr lang="en-US" sz="2000" b="1" dirty="0" smtClean="0">
                <a:solidFill>
                  <a:srgbClr val="FF0000"/>
                </a:solidFill>
                <a:effectLst/>
                <a:latin typeface="Times New Roman" charset="0"/>
                <a:ea typeface="Times New Roman" charset="0"/>
                <a:cs typeface="Times New Roman" charset="0"/>
              </a:rPr>
              <a:t>≤ n, 1 ≤ t </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p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L(G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 y</a:t>
            </a:r>
            <a:r>
              <a:rPr lang="en-US" sz="2000" b="1" baseline="-25000" dirty="0" smtClean="0">
                <a:solidFill>
                  <a:srgbClr val="FF0000"/>
                </a:solidFill>
                <a:effectLst/>
                <a:latin typeface="Times New Roman" charset="0"/>
                <a:ea typeface="Times New Roman" charset="0"/>
                <a:cs typeface="Times New Roman" charset="0"/>
              </a:rPr>
              <a:t>j1  </a:t>
            </a:r>
            <a:r>
              <a:rPr lang="en-US" sz="2000" b="1" dirty="0" smtClean="0">
                <a:solidFill>
                  <a:srgbClr val="FF0000"/>
                </a:solidFill>
                <a:effectLst/>
                <a:latin typeface="Times New Roman" charset="0"/>
                <a:ea typeface="Times New Roman" charset="0"/>
                <a:cs typeface="Times New Roman" charset="0"/>
              </a:rPr>
              <a:t>y</a:t>
            </a:r>
            <a:r>
              <a:rPr lang="en-US" sz="2000" b="1" baseline="-25000" dirty="0" smtClean="0">
                <a:solidFill>
                  <a:srgbClr val="FF0000"/>
                </a:solidFill>
                <a:effectLst/>
                <a:latin typeface="Times New Roman" charset="0"/>
                <a:ea typeface="Times New Roman" charset="0"/>
                <a:cs typeface="Times New Roman" charset="0"/>
              </a:rPr>
              <a:t>j2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jq</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a:t>
            </a:r>
            <a:r>
              <a:rPr lang="en-US" sz="2000" b="1" dirty="0" err="1" smtClean="0">
                <a:solidFill>
                  <a:srgbClr val="FF0000"/>
                </a:solidFill>
                <a:effectLst/>
                <a:latin typeface="Times New Roman" charset="0"/>
                <a:ea typeface="Times New Roman" charset="0"/>
                <a:cs typeface="Times New Roman" charset="0"/>
              </a:rPr>
              <a:t>j</a:t>
            </a:r>
            <a:r>
              <a:rPr lang="en-US" sz="2000" b="1" baseline="-25000" dirty="0" err="1" smtClean="0">
                <a:solidFill>
                  <a:srgbClr val="FF0000"/>
                </a:solidFill>
                <a:effectLst/>
                <a:latin typeface="Times New Roman" charset="0"/>
                <a:ea typeface="Times New Roman" charset="0"/>
                <a:cs typeface="Times New Roman" charset="0"/>
              </a:rPr>
              <a:t>q</a:t>
            </a:r>
            <a:r>
              <a:rPr lang="en-US" sz="2000" b="1" dirty="0" smtClean="0">
                <a:solidFill>
                  <a:srgbClr val="FF0000"/>
                </a:solidFill>
                <a:effectLst/>
                <a:latin typeface="Times New Roman" charset="0"/>
                <a:ea typeface="Times New Roman" charset="0"/>
                <a:cs typeface="Times New Roman" charset="0"/>
              </a:rPr>
              <a:t>] … [j</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[j</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q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1, 1 ≤ </a:t>
            </a:r>
            <a:r>
              <a:rPr lang="en-US" sz="2000" b="1" dirty="0" err="1" smtClean="0">
                <a:solidFill>
                  <a:srgbClr val="FF0000"/>
                </a:solidFill>
                <a:effectLst/>
                <a:latin typeface="Times New Roman" charset="0"/>
                <a:ea typeface="Times New Roman" charset="0"/>
                <a:cs typeface="Times New Roman" charset="0"/>
              </a:rPr>
              <a:t>j</a:t>
            </a:r>
            <a:r>
              <a:rPr lang="en-US" sz="2000" b="1" baseline="-25000" dirty="0" err="1" smtClean="0">
                <a:solidFill>
                  <a:srgbClr val="FF0000"/>
                </a:solidFill>
                <a:effectLst/>
                <a:latin typeface="Times New Roman" charset="0"/>
                <a:ea typeface="Times New Roman" charset="0"/>
                <a:cs typeface="Times New Roman" charset="0"/>
              </a:rPr>
              <a:t>u</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n, 1 ≤ u </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q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L(G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L(G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 { w</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a:t>
            </a:r>
            <a:r>
              <a:rPr lang="en-US" sz="2000" b="1" dirty="0" err="1" smtClean="0">
                <a:solidFill>
                  <a:srgbClr val="FF0000"/>
                </a:solidFill>
                <a:effectLst/>
                <a:latin typeface="Times New Roman" charset="0"/>
                <a:ea typeface="Times New Roman" charset="0"/>
                <a:cs typeface="Times New Roman" charset="0"/>
              </a:rPr>
              <a:t>k</a:t>
            </a:r>
            <a:r>
              <a:rPr lang="en-US" sz="2000" b="1" baseline="-25000" dirty="0" err="1" smtClean="0">
                <a:solidFill>
                  <a:srgbClr val="FF0000"/>
                </a:solidFill>
                <a:effectLst/>
                <a:latin typeface="Times New Roman" charset="0"/>
                <a:ea typeface="Times New Roman" charset="0"/>
                <a:cs typeface="Times New Roman" charset="0"/>
              </a:rPr>
              <a:t>r</a:t>
            </a:r>
            <a:r>
              <a:rPr lang="en-US" sz="2000" b="1" dirty="0" smtClean="0">
                <a:solidFill>
                  <a:srgbClr val="FF0000"/>
                </a:solidFill>
                <a:effectLst/>
                <a:latin typeface="Times New Roman" charset="0"/>
                <a:ea typeface="Times New Roman" charset="0"/>
                <a:cs typeface="Times New Roman" charset="0"/>
              </a:rPr>
              <a:t>] … [k</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[k</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r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1, 1 ≤ </a:t>
            </a:r>
            <a:r>
              <a:rPr lang="en-US" sz="2000" b="1" dirty="0" err="1" smtClean="0">
                <a:solidFill>
                  <a:srgbClr val="FF0000"/>
                </a:solidFill>
                <a:effectLst/>
                <a:latin typeface="Times New Roman" charset="0"/>
                <a:ea typeface="Times New Roman" charset="0"/>
                <a:cs typeface="Times New Roman" charset="0"/>
              </a:rPr>
              <a:t>k</a:t>
            </a:r>
            <a:r>
              <a:rPr lang="en-US" sz="2000" b="1" baseline="-25000" dirty="0" err="1" smtClean="0">
                <a:solidFill>
                  <a:srgbClr val="FF0000"/>
                </a:solidFill>
                <a:effectLst/>
                <a:latin typeface="Times New Roman" charset="0"/>
                <a:ea typeface="Times New Roman" charset="0"/>
                <a:cs typeface="Times New Roman" charset="0"/>
              </a:rPr>
              <a:t>v</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n, 1 ≤ v </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r  }, where</a:t>
            </a:r>
            <a:endParaRPr lang="en-US" sz="2000" dirty="0" smtClean="0">
              <a:effectLst/>
              <a:latin typeface="New Century Schlbk" charset="0"/>
              <a:ea typeface="Times New Roman" charset="0"/>
              <a:cs typeface="Times New Roman" charset="0"/>
            </a:endParaRPr>
          </a:p>
          <a:p>
            <a:pPr marL="1143000" marR="0" indent="22860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w = x</a:t>
            </a:r>
            <a:r>
              <a:rPr lang="en-US" sz="2000" b="1" baseline="-25000" dirty="0" smtClean="0">
                <a:solidFill>
                  <a:srgbClr val="FF0000"/>
                </a:solidFill>
                <a:effectLst/>
                <a:latin typeface="Times New Roman" charset="0"/>
                <a:ea typeface="Times New Roman" charset="0"/>
                <a:cs typeface="Times New Roman" charset="0"/>
              </a:rPr>
              <a:t>k1 </a:t>
            </a:r>
            <a:r>
              <a:rPr lang="en-US" sz="2000" b="1" dirty="0" smtClean="0">
                <a:solidFill>
                  <a:srgbClr val="FF0000"/>
                </a:solidFill>
                <a:effectLst/>
                <a:latin typeface="Times New Roman" charset="0"/>
                <a:ea typeface="Times New Roman" charset="0"/>
                <a:cs typeface="Times New Roman" charset="0"/>
              </a:rPr>
              <a:t>x</a:t>
            </a:r>
            <a:r>
              <a:rPr lang="en-US" sz="2000" b="1" baseline="-25000" dirty="0" smtClean="0">
                <a:solidFill>
                  <a:srgbClr val="FF0000"/>
                </a:solidFill>
                <a:effectLst/>
                <a:latin typeface="Times New Roman" charset="0"/>
                <a:ea typeface="Times New Roman" charset="0"/>
                <a:cs typeface="Times New Roman" charset="0"/>
              </a:rPr>
              <a:t>k2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x</a:t>
            </a:r>
            <a:r>
              <a:rPr lang="en-US" sz="2000" b="1" baseline="-25000" dirty="0" err="1" smtClean="0">
                <a:solidFill>
                  <a:srgbClr val="FF0000"/>
                </a:solidFill>
                <a:effectLst/>
                <a:latin typeface="Times New Roman" charset="0"/>
                <a:ea typeface="Times New Roman" charset="0"/>
                <a:cs typeface="Times New Roman" charset="0"/>
              </a:rPr>
              <a:t>kr</a:t>
            </a:r>
            <a:r>
              <a:rPr lang="en-US" sz="2000" b="1" baseline="-25000"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rPr>
              <a:t>=  y</a:t>
            </a:r>
            <a:r>
              <a:rPr lang="en-US" sz="2000" b="1" baseline="-25000" dirty="0" smtClean="0">
                <a:solidFill>
                  <a:srgbClr val="FF0000"/>
                </a:solidFill>
                <a:effectLst/>
                <a:latin typeface="Times New Roman" charset="0"/>
                <a:ea typeface="Times New Roman" charset="0"/>
                <a:cs typeface="Times New Roman" charset="0"/>
              </a:rPr>
              <a:t>k1 </a:t>
            </a:r>
            <a:r>
              <a:rPr lang="en-US" sz="2000" b="1" dirty="0" smtClean="0">
                <a:solidFill>
                  <a:srgbClr val="FF0000"/>
                </a:solidFill>
                <a:effectLst/>
                <a:latin typeface="Times New Roman" charset="0"/>
                <a:ea typeface="Times New Roman" charset="0"/>
                <a:cs typeface="Times New Roman" charset="0"/>
              </a:rPr>
              <a:t>y</a:t>
            </a:r>
            <a:r>
              <a:rPr lang="en-US" sz="2000" b="1" baseline="-25000" dirty="0" smtClean="0">
                <a:solidFill>
                  <a:srgbClr val="FF0000"/>
                </a:solidFill>
                <a:effectLst/>
                <a:latin typeface="Times New Roman" charset="0"/>
                <a:ea typeface="Times New Roman" charset="0"/>
                <a:cs typeface="Times New Roman" charset="0"/>
              </a:rPr>
              <a:t>k2 </a:t>
            </a:r>
            <a:r>
              <a:rPr lang="en-US" sz="2000" b="1" dirty="0" smtClean="0">
                <a:solidFill>
                  <a:srgbClr val="FF0000"/>
                </a:solidFill>
                <a:effectLst/>
                <a:latin typeface="Times New Roman" charset="0"/>
                <a:ea typeface="Times New Roman" charset="0"/>
                <a:cs typeface="Times New Roman" charset="0"/>
              </a:rPr>
              <a:t>… </a:t>
            </a:r>
            <a:r>
              <a:rPr lang="en-US" sz="2000" b="1" dirty="0" err="1" smtClean="0">
                <a:solidFill>
                  <a:srgbClr val="FF0000"/>
                </a:solidFill>
                <a:effectLst/>
                <a:latin typeface="Times New Roman" charset="0"/>
                <a:ea typeface="Times New Roman" charset="0"/>
                <a:cs typeface="Times New Roman" charset="0"/>
              </a:rPr>
              <a:t>y</a:t>
            </a:r>
            <a:r>
              <a:rPr lang="en-US" sz="2000" b="1" baseline="-25000" dirty="0" err="1" smtClean="0">
                <a:solidFill>
                  <a:srgbClr val="FF0000"/>
                </a:solidFill>
                <a:effectLst/>
                <a:latin typeface="Times New Roman" charset="0"/>
                <a:ea typeface="Times New Roman" charset="0"/>
                <a:cs typeface="Times New Roman" charset="0"/>
              </a:rPr>
              <a:t>kr</a:t>
            </a:r>
            <a:r>
              <a:rPr lang="en-US" sz="2000" b="1" baseline="-25000"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a:spcBef>
                <a:spcPts val="1200"/>
              </a:spcBef>
              <a:spcAft>
                <a:spcPts val="0"/>
              </a:spcAft>
            </a:pPr>
            <a:r>
              <a:rPr lang="en-US" sz="2000" b="1" dirty="0" smtClean="0">
                <a:solidFill>
                  <a:srgbClr val="FF0000"/>
                </a:solidFill>
                <a:effectLst/>
                <a:latin typeface="Times New Roman" charset="0"/>
                <a:ea typeface="Times New Roman" charset="0"/>
                <a:cs typeface="Times New Roman" charset="0"/>
              </a:rPr>
              <a:t>If L(G</a:t>
            </a:r>
            <a:r>
              <a:rPr lang="en-US" sz="2000" b="1" baseline="-25000" dirty="0" smtClean="0">
                <a:solidFill>
                  <a:srgbClr val="FF0000"/>
                </a:solidFill>
                <a:effectLst/>
                <a:latin typeface="Times New Roman" charset="0"/>
                <a:ea typeface="Times New Roman" charset="0"/>
                <a:cs typeface="Times New Roman" charset="0"/>
              </a:rPr>
              <a:t>A</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L(G</a:t>
            </a:r>
            <a:r>
              <a:rPr lang="en-US" sz="2000" b="1" baseline="-25000" dirty="0" smtClean="0">
                <a:solidFill>
                  <a:srgbClr val="FF0000"/>
                </a:solidFill>
                <a:effectLst/>
                <a:latin typeface="Times New Roman" charset="0"/>
                <a:ea typeface="Times New Roman" charset="0"/>
                <a:cs typeface="Times New Roman" charset="0"/>
              </a:rPr>
              <a:t>B</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then such a w exists and thus k</a:t>
            </a:r>
            <a:r>
              <a:rPr lang="en-US" sz="2000" b="1" baseline="-25000" dirty="0" smtClean="0">
                <a:solidFill>
                  <a:srgbClr val="FF0000"/>
                </a:solidFill>
                <a:effectLst/>
                <a:latin typeface="Times New Roman" charset="0"/>
                <a:ea typeface="Times New Roman" charset="0"/>
                <a:cs typeface="Times New Roman" charset="0"/>
              </a:rPr>
              <a:t>1</a:t>
            </a:r>
            <a:r>
              <a:rPr lang="en-US" sz="2000" b="1" dirty="0" smtClean="0">
                <a:solidFill>
                  <a:srgbClr val="FF0000"/>
                </a:solidFill>
                <a:effectLst/>
                <a:latin typeface="Times New Roman" charset="0"/>
                <a:ea typeface="Times New Roman" charset="0"/>
                <a:cs typeface="Times New Roman" charset="0"/>
              </a:rPr>
              <a:t> , k</a:t>
            </a:r>
            <a:r>
              <a:rPr lang="en-US" sz="2000" b="1" baseline="-25000" dirty="0" smtClean="0">
                <a:solidFill>
                  <a:srgbClr val="FF0000"/>
                </a:solidFill>
                <a:effectLst/>
                <a:latin typeface="Times New Roman" charset="0"/>
                <a:ea typeface="Times New Roman" charset="0"/>
                <a:cs typeface="Times New Roman" charset="0"/>
              </a:rPr>
              <a:t>2</a:t>
            </a:r>
            <a:r>
              <a:rPr lang="en-US" sz="2000" b="1" dirty="0" smtClean="0">
                <a:solidFill>
                  <a:srgbClr val="FF0000"/>
                </a:solidFill>
                <a:effectLst/>
                <a:latin typeface="Times New Roman" charset="0"/>
                <a:ea typeface="Times New Roman" charset="0"/>
                <a:cs typeface="Times New Roman" charset="0"/>
              </a:rPr>
              <a:t> , … , </a:t>
            </a:r>
            <a:r>
              <a:rPr lang="en-US" sz="2000" b="1" dirty="0" err="1" smtClean="0">
                <a:solidFill>
                  <a:srgbClr val="FF0000"/>
                </a:solidFill>
                <a:effectLst/>
                <a:latin typeface="Times New Roman" charset="0"/>
                <a:ea typeface="Times New Roman" charset="0"/>
                <a:cs typeface="Times New Roman" charset="0"/>
              </a:rPr>
              <a:t>k</a:t>
            </a:r>
            <a:r>
              <a:rPr lang="en-US" sz="2000" b="1" baseline="-25000" dirty="0" err="1" smtClean="0">
                <a:solidFill>
                  <a:srgbClr val="FF0000"/>
                </a:solidFill>
                <a:effectLst/>
                <a:latin typeface="Times New Roman" charset="0"/>
                <a:ea typeface="Times New Roman" charset="0"/>
                <a:cs typeface="Times New Roman" charset="0"/>
              </a:rPr>
              <a:t>r</a:t>
            </a:r>
            <a:r>
              <a:rPr lang="en-US" sz="2000" b="1" dirty="0" smtClean="0">
                <a:solidFill>
                  <a:srgbClr val="FF0000"/>
                </a:solidFill>
                <a:effectLst/>
                <a:latin typeface="Times New Roman" charset="0"/>
                <a:ea typeface="Times New Roman" charset="0"/>
                <a:cs typeface="Times New Roman" charset="0"/>
              </a:rPr>
              <a:t> is a solution to this instance of PCP. This shows that a decision procedure for the non-emptiness of the intersection of CFLs implies a decision procedure for PCP, which we have already shown is undecidable. Hence, the non-emptiness of the intersection of CFLs is undecidable.  Q.E.D.</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375875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8419" y="247973"/>
            <a:ext cx="10879811" cy="6232475"/>
          </a:xfrm>
          <a:prstGeom prst="rect">
            <a:avLst/>
          </a:prstGeom>
        </p:spPr>
        <p:txBody>
          <a:bodyPr wrap="square">
            <a:spAutoFit/>
          </a:bodyPr>
          <a:lstStyle/>
          <a:p>
            <a:pPr marL="228600" marR="0" indent="-457200">
              <a:spcBef>
                <a:spcPts val="600"/>
              </a:spcBef>
              <a:spcAft>
                <a:spcPts val="0"/>
              </a:spcAft>
              <a:tabLst>
                <a:tab pos="0" algn="l"/>
              </a:tabLst>
            </a:pPr>
            <a:r>
              <a:rPr lang="en-US" sz="2100" b="1" dirty="0" smtClean="0">
                <a:effectLst/>
                <a:latin typeface="Times New Roman" charset="0"/>
                <a:ea typeface="Times New Roman" charset="0"/>
                <a:cs typeface="Times New Roman" charset="0"/>
              </a:rPr>
              <a:t>8.</a:t>
            </a:r>
            <a:r>
              <a:rPr lang="en-US" sz="2100" dirty="0" smtClean="0">
                <a:effectLst/>
                <a:latin typeface="Times New Roman" charset="0"/>
                <a:ea typeface="Times New Roman" charset="0"/>
                <a:cs typeface="Times New Roman" charset="0"/>
              </a:rPr>
              <a:t>	Consider the set of indices </a:t>
            </a:r>
            <a:r>
              <a:rPr lang="en-US" sz="2100" b="1" dirty="0" smtClean="0">
                <a:effectLst/>
                <a:latin typeface="Times New Roman" charset="0"/>
                <a:ea typeface="Times New Roman" charset="0"/>
                <a:cs typeface="Times New Roman" charset="0"/>
              </a:rPr>
              <a:t>CONSTANT = { f | </a:t>
            </a:r>
            <a:r>
              <a:rPr lang="en-US" sz="2100" b="1" dirty="0" smtClean="0">
                <a:effectLst/>
                <a:latin typeface="Times New Roman" charset="0"/>
                <a:ea typeface="Times New Roman" charset="0"/>
                <a:cs typeface="Times New Roman" charset="0"/>
                <a:sym typeface="Symbol" charset="2"/>
              </a:rPr>
              <a:t></a:t>
            </a:r>
            <a:r>
              <a:rPr lang="en-US" sz="2100" b="1" dirty="0" smtClean="0">
                <a:effectLst/>
                <a:latin typeface="Times New Roman" charset="0"/>
                <a:ea typeface="Times New Roman" charset="0"/>
                <a:cs typeface="Times New Roman" charset="0"/>
              </a:rPr>
              <a:t>K </a:t>
            </a:r>
            <a:r>
              <a:rPr lang="en-US" sz="2100" b="1" dirty="0" smtClean="0">
                <a:effectLst/>
                <a:latin typeface="Times New Roman" charset="0"/>
                <a:ea typeface="Times New Roman" charset="0"/>
                <a:cs typeface="Times New Roman" charset="0"/>
                <a:sym typeface="Symbol" charset="2"/>
              </a:rPr>
              <a:t></a:t>
            </a:r>
            <a:r>
              <a:rPr lang="en-US" sz="2100" b="1" dirty="0" smtClean="0">
                <a:effectLst/>
                <a:latin typeface="Times New Roman" charset="0"/>
                <a:ea typeface="Times New Roman" charset="0"/>
                <a:cs typeface="Times New Roman" charset="0"/>
              </a:rPr>
              <a:t>y [ </a:t>
            </a:r>
            <a:r>
              <a:rPr lang="en-US" sz="2100" b="1" dirty="0" smtClean="0">
                <a:effectLst/>
                <a:latin typeface="Times New Roman" charset="0"/>
                <a:ea typeface="Times New Roman" charset="0"/>
                <a:cs typeface="Times New Roman" charset="0"/>
                <a:sym typeface="Symbol" charset="2"/>
              </a:rPr>
              <a:t></a:t>
            </a:r>
            <a:r>
              <a:rPr lang="en-US" sz="2100" b="1" baseline="-25000" dirty="0" smtClean="0">
                <a:effectLst/>
                <a:latin typeface="Times New Roman" charset="0"/>
                <a:ea typeface="Times New Roman" charset="0"/>
                <a:cs typeface="Times New Roman" charset="0"/>
              </a:rPr>
              <a:t>f</a:t>
            </a:r>
            <a:r>
              <a:rPr lang="en-US" sz="2100" b="1" dirty="0" smtClean="0">
                <a:effectLst/>
                <a:latin typeface="Times New Roman" charset="0"/>
                <a:ea typeface="Times New Roman" charset="0"/>
                <a:cs typeface="Times New Roman" charset="0"/>
              </a:rPr>
              <a:t>(y) = K ] }</a:t>
            </a:r>
            <a:r>
              <a:rPr lang="en-US" sz="2100" dirty="0" smtClean="0">
                <a:effectLst/>
                <a:latin typeface="Times New Roman" charset="0"/>
                <a:ea typeface="Times New Roman" charset="0"/>
                <a:cs typeface="Times New Roman" charset="0"/>
              </a:rPr>
              <a:t>. Use Rice’s Theorem to show that </a:t>
            </a:r>
            <a:r>
              <a:rPr lang="en-US" sz="2100" b="1" dirty="0" smtClean="0">
                <a:effectLst/>
                <a:latin typeface="Times New Roman" charset="0"/>
                <a:ea typeface="Times New Roman" charset="0"/>
                <a:cs typeface="Times New Roman" charset="0"/>
              </a:rPr>
              <a:t>CONSTANT</a:t>
            </a:r>
            <a:r>
              <a:rPr lang="en-US" sz="2100" dirty="0" smtClean="0">
                <a:effectLst/>
                <a:latin typeface="Times New Roman" charset="0"/>
                <a:ea typeface="Times New Roman" charset="0"/>
                <a:cs typeface="Times New Roman" charset="0"/>
              </a:rPr>
              <a:t> is not recursive. Hint: There are two properties that must be demonstrated.</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First, show CONSTANT is non-trivial.</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Z(x) = 0 is in CONSTANT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S(x) = x+1 is not in CONSTANT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Thus, CONSTANT is non-trivial</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Second, let f, g be two arbitrary computable functions with the same I/O behavior.</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That is,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if f(x) is defined, then f(x) = g(x); otherwise both diverge, i.e., f(x)</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and g(x)</a:t>
            </a:r>
            <a:r>
              <a:rPr lang="en-US" sz="2100" b="1" dirty="0" smtClean="0">
                <a:solidFill>
                  <a:srgbClr val="FF0000"/>
                </a:solidFill>
                <a:effectLst/>
                <a:latin typeface="Times New Roman" charset="0"/>
                <a:ea typeface="Times New Roman" charset="0"/>
                <a:cs typeface="Times New Roman" charset="0"/>
                <a:sym typeface="Symbol" charset="2"/>
              </a:rPr>
              <a: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Now, f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CONSTANT </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K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f(x) = K ] 	 by the definition of CONSTANT</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g(x) = C ]		where C is the instance of K above, since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f(x) = g(x) ]</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K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x [ g(x) = K ] 	from above</a:t>
            </a:r>
            <a:endParaRPr lang="en-US" sz="2100" dirty="0" smtClean="0">
              <a:effectLst/>
              <a:latin typeface="New Century Schlbk" charset="0"/>
              <a:ea typeface="Times New Roman" charset="0"/>
              <a:cs typeface="Times New Roman" charset="0"/>
            </a:endParaRPr>
          </a:p>
          <a:p>
            <a:pPr marL="6858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g </a:t>
            </a:r>
            <a:r>
              <a:rPr lang="en-US" sz="2100" b="1" dirty="0" smtClean="0">
                <a:solidFill>
                  <a:srgbClr val="FF0000"/>
                </a:solidFill>
                <a:effectLst/>
                <a:latin typeface="Times New Roman" charset="0"/>
                <a:ea typeface="Times New Roman" charset="0"/>
                <a:cs typeface="Times New Roman" charset="0"/>
                <a:sym typeface="Symbol" charset="2"/>
              </a:rPr>
              <a:t></a:t>
            </a:r>
            <a:r>
              <a:rPr lang="en-US" sz="2100" b="1" dirty="0" smtClean="0">
                <a:solidFill>
                  <a:srgbClr val="FF0000"/>
                </a:solidFill>
                <a:effectLst/>
                <a:latin typeface="Times New Roman" charset="0"/>
                <a:ea typeface="Times New Roman" charset="0"/>
                <a:cs typeface="Times New Roman" charset="0"/>
              </a:rPr>
              <a:t> CONSTANT	by the definition of CONSTANT</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 </a:t>
            </a:r>
            <a:endParaRPr lang="en-US" sz="2100" dirty="0" smtClean="0">
              <a:effectLst/>
              <a:latin typeface="New Century Schlbk" charset="0"/>
              <a:ea typeface="Times New Roman" charset="0"/>
              <a:cs typeface="Times New Roman" charset="0"/>
            </a:endParaRPr>
          </a:p>
          <a:p>
            <a:pPr marL="228600" marR="0">
              <a:spcBef>
                <a:spcPts val="0"/>
              </a:spcBef>
              <a:spcAft>
                <a:spcPts val="0"/>
              </a:spcAft>
            </a:pPr>
            <a:r>
              <a:rPr lang="en-US" sz="2100" b="1" dirty="0" smtClean="0">
                <a:solidFill>
                  <a:srgbClr val="FF0000"/>
                </a:solidFill>
                <a:effectLst/>
                <a:latin typeface="Times New Roman" charset="0"/>
                <a:ea typeface="Times New Roman" charset="0"/>
                <a:cs typeface="Times New Roman" charset="0"/>
              </a:rPr>
              <a:t>Since CONSTANT meets both conditions of Rice’s Theorem, it is undecidable.  Q.E.D.</a:t>
            </a:r>
            <a:endParaRPr lang="en-US" sz="21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87046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973" y="232474"/>
            <a:ext cx="11468746" cy="6001643"/>
          </a:xfrm>
          <a:prstGeom prst="rect">
            <a:avLst/>
          </a:prstGeom>
        </p:spPr>
        <p:txBody>
          <a:bodyPr wrap="square">
            <a:spAutoFit/>
          </a:bodyPr>
          <a:lstStyle/>
          <a:p>
            <a:pPr marL="228600" marR="0" indent="-457200">
              <a:spcBef>
                <a:spcPts val="0"/>
              </a:spcBef>
              <a:spcAft>
                <a:spcPts val="0"/>
              </a:spcAft>
              <a:tabLst>
                <a:tab pos="0" algn="l"/>
              </a:tabLst>
            </a:pPr>
            <a:r>
              <a:rPr lang="en-US" sz="2400" b="1" dirty="0" smtClean="0">
                <a:effectLst/>
                <a:latin typeface="Times New Roman" charset="0"/>
                <a:ea typeface="Times New Roman" charset="0"/>
                <a:cs typeface="Times New Roman" charset="0"/>
              </a:rPr>
              <a:t>9.</a:t>
            </a:r>
            <a:r>
              <a:rPr lang="en-US" sz="2400" dirty="0" smtClean="0">
                <a:effectLst/>
                <a:latin typeface="Times New Roman" charset="0"/>
                <a:ea typeface="Times New Roman" charset="0"/>
                <a:cs typeface="Times New Roman" charset="0"/>
              </a:rPr>
              <a:t>	Show that </a:t>
            </a:r>
            <a:r>
              <a:rPr lang="en-US" sz="2400" b="1" dirty="0" smtClean="0">
                <a:effectLst/>
                <a:latin typeface="Times New Roman" charset="0"/>
                <a:ea typeface="Times New Roman" charset="0"/>
                <a:cs typeface="Times New Roman" charset="0"/>
              </a:rPr>
              <a:t>CONSTANT </a:t>
            </a:r>
            <a:r>
              <a:rPr lang="en-US" sz="2400" b="1" dirty="0" smtClean="0">
                <a:effectLst/>
                <a:latin typeface="Times New Roman" charset="0"/>
                <a:ea typeface="Times New Roman" charset="0"/>
                <a:cs typeface="Times New Roman" charset="0"/>
                <a:sym typeface="Symbol" charset="2"/>
              </a:rPr>
              <a:t></a:t>
            </a:r>
            <a:r>
              <a:rPr lang="en-US" sz="2400" b="1" baseline="-25000" dirty="0" smtClean="0">
                <a:effectLst/>
                <a:latin typeface="Times New Roman" charset="0"/>
                <a:ea typeface="Times New Roman" charset="0"/>
                <a:cs typeface="Times New Roman" charset="0"/>
              </a:rPr>
              <a:t>m</a:t>
            </a:r>
            <a:r>
              <a:rPr lang="en-US" sz="2400" b="1" dirty="0" smtClean="0">
                <a:effectLst/>
                <a:latin typeface="Times New Roman" charset="0"/>
                <a:ea typeface="Times New Roman" charset="0"/>
                <a:cs typeface="Times New Roman" charset="0"/>
              </a:rPr>
              <a:t> TOT</a:t>
            </a:r>
            <a:r>
              <a:rPr lang="en-US" sz="2400" dirty="0" smtClean="0">
                <a:effectLst/>
                <a:latin typeface="Times New Roman" charset="0"/>
                <a:ea typeface="Times New Roman" charset="0"/>
                <a:cs typeface="Times New Roman" charset="0"/>
              </a:rPr>
              <a:t>, where </a:t>
            </a:r>
            <a:r>
              <a:rPr lang="en-US" sz="2400" b="1" dirty="0" smtClean="0">
                <a:effectLst/>
                <a:latin typeface="Times New Roman" charset="0"/>
                <a:ea typeface="Times New Roman" charset="0"/>
                <a:cs typeface="Times New Roman" charset="0"/>
              </a:rPr>
              <a:t>TOT = { f | </a:t>
            </a:r>
            <a:r>
              <a:rPr lang="en-US" sz="2400" b="1" dirty="0" smtClean="0">
                <a:effectLst/>
                <a:latin typeface="Times New Roman" charset="0"/>
                <a:ea typeface="Times New Roman" charset="0"/>
                <a:cs typeface="Times New Roman" charset="0"/>
                <a:sym typeface="Symbol" charset="2"/>
              </a:rPr>
              <a:t></a:t>
            </a:r>
            <a:r>
              <a:rPr lang="en-US" sz="2400" b="1" dirty="0" smtClean="0">
                <a:effectLst/>
                <a:latin typeface="Times New Roman" charset="0"/>
                <a:ea typeface="Times New Roman" charset="0"/>
                <a:cs typeface="Times New Roman" charset="0"/>
              </a:rPr>
              <a:t>y </a:t>
            </a:r>
            <a:r>
              <a:rPr lang="en-US" sz="2400" b="1" dirty="0" smtClean="0">
                <a:effectLst/>
                <a:latin typeface="Times New Roman" charset="0"/>
                <a:ea typeface="Times New Roman" charset="0"/>
                <a:cs typeface="Times New Roman" charset="0"/>
                <a:sym typeface="Symbol" charset="2"/>
              </a:rPr>
              <a:t></a:t>
            </a:r>
            <a:r>
              <a:rPr lang="en-US" sz="2400" b="1" baseline="-25000" dirty="0" smtClean="0">
                <a:effectLst/>
                <a:latin typeface="Times New Roman" charset="0"/>
                <a:ea typeface="Times New Roman" charset="0"/>
                <a:cs typeface="Times New Roman" charset="0"/>
              </a:rPr>
              <a:t>f</a:t>
            </a:r>
            <a:r>
              <a:rPr lang="en-US" sz="2400" b="1" dirty="0" smtClean="0">
                <a:effectLst/>
                <a:latin typeface="Times New Roman" charset="0"/>
                <a:ea typeface="Times New Roman" charset="0"/>
                <a:cs typeface="Times New Roman" charset="0"/>
              </a:rPr>
              <a:t>(y)</a:t>
            </a:r>
            <a:r>
              <a:rPr lang="en-US" sz="2400" b="1" dirty="0" smtClean="0">
                <a:effectLst/>
                <a:latin typeface="Times New Roman" charset="0"/>
                <a:ea typeface="Times New Roman" charset="0"/>
                <a:cs typeface="Times New Roman" charset="0"/>
                <a:sym typeface="Symbol" charset="2"/>
              </a:rPr>
              <a:t></a:t>
            </a:r>
            <a:r>
              <a:rPr lang="en-US" sz="2400" b="1" dirty="0" smtClean="0">
                <a:effectLst/>
                <a:latin typeface="Times New Roman" charset="0"/>
                <a:ea typeface="Times New Roman" charset="0"/>
                <a:cs typeface="Times New Roman" charset="0"/>
              </a:rPr>
              <a:t> }</a:t>
            </a:r>
            <a:r>
              <a:rPr lang="en-US" sz="2400" dirty="0" smtClean="0">
                <a:effectLst/>
                <a:latin typeface="Times New Roman" charset="0"/>
                <a:ea typeface="Times New Roman" charset="0"/>
                <a:cs typeface="Times New Roman" charset="0"/>
              </a:rPr>
              <a:t>.</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CONSTANT ≤</a:t>
            </a:r>
            <a:r>
              <a:rPr lang="en-US" sz="2400" b="1" baseline="-25000" dirty="0" smtClean="0">
                <a:solidFill>
                  <a:srgbClr val="FF0000"/>
                </a:solidFill>
                <a:effectLst/>
                <a:latin typeface="Times New Roman" charset="0"/>
                <a:ea typeface="Times New Roman" charset="0"/>
                <a:cs typeface="Times New Roman" charset="0"/>
              </a:rPr>
              <a:t>m</a:t>
            </a:r>
            <a:r>
              <a:rPr lang="en-US" sz="2400" b="1" dirty="0" smtClean="0">
                <a:solidFill>
                  <a:srgbClr val="FF0000"/>
                </a:solidFill>
                <a:effectLst/>
                <a:latin typeface="Times New Roman" charset="0"/>
                <a:ea typeface="Times New Roman" charset="0"/>
                <a:cs typeface="Times New Roman" charset="0"/>
              </a:rPr>
              <a:t> TOT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Let f be an arbitrary effective procedure.</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Define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by</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(0) = f(0)</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(y+1) = f(y+1) +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z  [f(y+1) = f(y)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Now, if f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CONSTANT then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y [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and  [ f(y+1) = f(y) ] ]. </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Under this circumstance,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z [f(y+1) = f(y) ] is 0 for all y and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 = f(y) for all y. </a:t>
            </a:r>
            <a:br>
              <a:rPr lang="en-US" sz="2400" b="1" dirty="0" smtClean="0">
                <a:solidFill>
                  <a:srgbClr val="FF0000"/>
                </a:solidFill>
                <a:effectLst/>
                <a:latin typeface="Times New Roman" charset="0"/>
                <a:ea typeface="Times New Roman" charset="0"/>
                <a:cs typeface="Times New Roman" charset="0"/>
              </a:rPr>
            </a:br>
            <a:r>
              <a:rPr lang="en-US" sz="2400" b="1" dirty="0" smtClean="0">
                <a:solidFill>
                  <a:srgbClr val="FF0000"/>
                </a:solidFill>
                <a:effectLst/>
                <a:latin typeface="Times New Roman" charset="0"/>
                <a:ea typeface="Times New Roman" charset="0"/>
                <a:cs typeface="Times New Roman" charset="0"/>
              </a:rPr>
              <a:t>Clearly,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TOT</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rPr>
              <a:t>If, however, f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CONSTANT then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y [f(y+1)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f(y) ] </a:t>
            </a:r>
            <a:r>
              <a:rPr lang="en-US" sz="2400" b="1" dirty="0" smtClean="0">
                <a:solidFill>
                  <a:srgbClr val="FF0000"/>
                </a:solidFill>
                <a:effectLst/>
                <a:latin typeface="Times New Roman" charset="0"/>
                <a:ea typeface="Times New Roman" charset="0"/>
                <a:cs typeface="Times New Roman" charset="0"/>
              </a:rPr>
              <a:t>or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y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a:t>
            </a:r>
            <a:endParaRPr lang="en-US" sz="24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	Choose the least y meeting this condition. </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If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since f(y) is in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(y)’s definition (the 1</a:t>
            </a:r>
            <a:r>
              <a:rPr lang="en-US" sz="2400" b="1" baseline="30000" dirty="0" smtClean="0">
                <a:solidFill>
                  <a:srgbClr val="FF0000"/>
                </a:solidFill>
                <a:effectLst/>
                <a:latin typeface="Times New Roman" charset="0"/>
                <a:ea typeface="Times New Roman" charset="0"/>
                <a:cs typeface="Times New Roman" charset="0"/>
              </a:rPr>
              <a:t>st</a:t>
            </a:r>
            <a:r>
              <a:rPr lang="en-US" sz="2400" b="1" dirty="0" smtClean="0">
                <a:solidFill>
                  <a:srgbClr val="FF0000"/>
                </a:solidFill>
                <a:effectLst/>
                <a:latin typeface="Times New Roman" charset="0"/>
                <a:ea typeface="Times New Roman" charset="0"/>
                <a:cs typeface="Times New Roman" charset="0"/>
              </a:rPr>
              <a:t>  term).</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If f(y)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but  [f(y+1)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f(y)]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(y)</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since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z [ f(y+1) = f(y)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(the 2</a:t>
            </a:r>
            <a:r>
              <a:rPr lang="en-US" sz="2400" b="1" baseline="30000" dirty="0" smtClean="0">
                <a:solidFill>
                  <a:srgbClr val="FF0000"/>
                </a:solidFill>
                <a:effectLst/>
                <a:latin typeface="Times New Roman" charset="0"/>
                <a:ea typeface="Times New Roman" charset="0"/>
                <a:cs typeface="Times New Roman" charset="0"/>
              </a:rPr>
              <a:t>nd</a:t>
            </a:r>
            <a:r>
              <a:rPr lang="en-US" sz="2400" b="1" dirty="0" smtClean="0">
                <a:solidFill>
                  <a:srgbClr val="FF0000"/>
                </a:solidFill>
                <a:effectLst/>
                <a:latin typeface="Times New Roman" charset="0"/>
                <a:ea typeface="Times New Roman" charset="0"/>
                <a:cs typeface="Times New Roman" charset="0"/>
              </a:rPr>
              <a:t>  term).</a:t>
            </a:r>
            <a:endParaRPr lang="en-US" sz="2400" dirty="0" smtClean="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smtClean="0">
                <a:solidFill>
                  <a:srgbClr val="FF0000"/>
                </a:solidFill>
                <a:effectLst/>
                <a:latin typeface="Times New Roman" charset="0"/>
                <a:ea typeface="Times New Roman" charset="0"/>
                <a:cs typeface="Times New Roman" charset="0"/>
              </a:rPr>
              <a:t>Clearly, then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TOT</a:t>
            </a:r>
            <a:endParaRPr lang="en-US" sz="2400" dirty="0" smtClean="0">
              <a:effectLst/>
              <a:latin typeface="New Century Schlbk" charset="0"/>
              <a:ea typeface="Times New Roman" charset="0"/>
              <a:cs typeface="Times New Roman" charset="0"/>
            </a:endParaRPr>
          </a:p>
          <a:p>
            <a:pPr marL="228600" marR="0">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Combining these, f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CONSTANT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g</a:t>
            </a:r>
            <a:r>
              <a:rPr lang="en-US" sz="2400" b="1" baseline="-25000" dirty="0" smtClean="0">
                <a:solidFill>
                  <a:srgbClr val="FF0000"/>
                </a:solidFill>
                <a:effectLst/>
                <a:latin typeface="Times New Roman" charset="0"/>
                <a:ea typeface="Times New Roman" charset="0"/>
                <a:cs typeface="Times New Roman" charset="0"/>
              </a:rPr>
              <a:t>f</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TOT and thus CONSTANT ≤</a:t>
            </a:r>
            <a:r>
              <a:rPr lang="en-US" sz="2400" b="1" baseline="-25000" dirty="0" smtClean="0">
                <a:solidFill>
                  <a:srgbClr val="FF0000"/>
                </a:solidFill>
                <a:effectLst/>
                <a:latin typeface="Times New Roman" charset="0"/>
                <a:ea typeface="Times New Roman" charset="0"/>
                <a:cs typeface="Times New Roman" charset="0"/>
              </a:rPr>
              <a:t>m</a:t>
            </a:r>
            <a:r>
              <a:rPr lang="en-US" sz="2400" b="1" dirty="0" smtClean="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751898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925" y="480447"/>
            <a:ext cx="11298265" cy="5262979"/>
          </a:xfrm>
          <a:prstGeom prst="rect">
            <a:avLst/>
          </a:prstGeom>
        </p:spPr>
        <p:txBody>
          <a:bodyPr wrap="square">
            <a:spAutoFit/>
          </a:bodyPr>
          <a:lstStyle/>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TOT  ≤</a:t>
            </a:r>
            <a:r>
              <a:rPr lang="en-US" sz="2800" b="1" baseline="-25000" dirty="0" smtClean="0">
                <a:solidFill>
                  <a:srgbClr val="FF0000"/>
                </a:solidFill>
                <a:effectLst/>
                <a:latin typeface="Times New Roman" charset="0"/>
                <a:ea typeface="Times New Roman" charset="0"/>
                <a:cs typeface="Times New Roman" charset="0"/>
              </a:rPr>
              <a:t>m</a:t>
            </a:r>
            <a:r>
              <a:rPr lang="en-US" sz="2800" b="1" dirty="0" smtClean="0">
                <a:solidFill>
                  <a:srgbClr val="FF0000"/>
                </a:solidFill>
                <a:effectLst/>
                <a:latin typeface="Times New Roman" charset="0"/>
                <a:ea typeface="Times New Roman" charset="0"/>
                <a:cs typeface="Times New Roman" charset="0"/>
              </a:rPr>
              <a:t> CONSTANT </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Let f be an arbitrary effective procedure.</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	Define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by</a:t>
            </a:r>
            <a:r>
              <a:rPr lang="en-US" sz="2800" dirty="0">
                <a:latin typeface="New Century Schlbk"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rPr>
              <a:t>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(y) = f(y) – f(y)</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Now, if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TOT then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 f(y)</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 and thus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(y) = 0 . </a:t>
            </a: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Clearly, then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CONSTANT</a:t>
            </a:r>
            <a:endParaRPr lang="en-US" sz="2800" dirty="0" smtClean="0">
              <a:effectLst/>
              <a:latin typeface="New Century Schlbk" charset="0"/>
              <a:ea typeface="Times New Roman" charset="0"/>
              <a:cs typeface="Times New Roman" charset="0"/>
            </a:endParaRPr>
          </a:p>
          <a:p>
            <a:pPr marL="228600" marR="0">
              <a:spcBef>
                <a:spcPts val="0"/>
              </a:spcBef>
              <a:spcAft>
                <a:spcPts val="0"/>
              </a:spcAft>
              <a:tabLst>
                <a:tab pos="0" algn="l"/>
              </a:tabLst>
            </a:pPr>
            <a:endParaRPr lang="en-US" sz="2800" b="1" dirty="0" smtClean="0">
              <a:solidFill>
                <a:srgbClr val="FF0000"/>
              </a:solidFill>
              <a:effectLst/>
              <a:latin typeface="Times New Roman" charset="0"/>
              <a:ea typeface="Times New Roman" charset="0"/>
              <a:cs typeface="Times New Roman" charset="0"/>
            </a:endParaRPr>
          </a:p>
          <a:p>
            <a:pPr marL="228600" marR="0">
              <a:spcBef>
                <a:spcPts val="0"/>
              </a:spcBef>
              <a:spcAft>
                <a:spcPts val="0"/>
              </a:spcAft>
              <a:tabLst>
                <a:tab pos="0" algn="l"/>
              </a:tabLst>
            </a:pPr>
            <a:r>
              <a:rPr lang="en-US" sz="2800" b="1" dirty="0" smtClean="0">
                <a:solidFill>
                  <a:srgbClr val="FF0000"/>
                </a:solidFill>
                <a:effectLst/>
                <a:latin typeface="Times New Roman" charset="0"/>
                <a:ea typeface="Times New Roman" charset="0"/>
                <a:cs typeface="Times New Roman" charset="0"/>
              </a:rPr>
              <a:t>If, however,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TOT then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[f(y)</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 and thus,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y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(y)</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Clearly, then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CONSTANT</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Combining these,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TOT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CONSTANT and thus </a:t>
            </a:r>
            <a:br>
              <a:rPr lang="en-US" sz="2800" b="1" dirty="0" smtClean="0">
                <a:solidFill>
                  <a:srgbClr val="FF0000"/>
                </a:solidFill>
                <a:effectLst/>
                <a:latin typeface="Times New Roman" charset="0"/>
                <a:ea typeface="Times New Roman" charset="0"/>
                <a:cs typeface="Times New Roman" charset="0"/>
              </a:rPr>
            </a:br>
            <a:r>
              <a:rPr lang="en-US" sz="2800" b="1" dirty="0" smtClean="0">
                <a:solidFill>
                  <a:srgbClr val="FF0000"/>
                </a:solidFill>
                <a:effectLst/>
                <a:latin typeface="Times New Roman" charset="0"/>
                <a:ea typeface="Times New Roman" charset="0"/>
                <a:cs typeface="Times New Roman" charset="0"/>
              </a:rPr>
              <a:t>TOT  ≤</a:t>
            </a:r>
            <a:r>
              <a:rPr lang="en-US" sz="2800" b="1" baseline="-25000" dirty="0" smtClean="0">
                <a:solidFill>
                  <a:srgbClr val="FF0000"/>
                </a:solidFill>
                <a:effectLst/>
                <a:latin typeface="Times New Roman" charset="0"/>
                <a:ea typeface="Times New Roman" charset="0"/>
                <a:cs typeface="Times New Roman" charset="0"/>
              </a:rPr>
              <a:t>m</a:t>
            </a:r>
            <a:r>
              <a:rPr lang="en-US" sz="2800" b="1" dirty="0" smtClean="0">
                <a:solidFill>
                  <a:srgbClr val="FF0000"/>
                </a:solidFill>
                <a:effectLst/>
                <a:latin typeface="Times New Roman" charset="0"/>
                <a:ea typeface="Times New Roman" charset="0"/>
                <a:cs typeface="Times New Roman" charset="0"/>
              </a:rPr>
              <a:t> CONSTANT</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dirty="0" smtClean="0">
                <a:solidFill>
                  <a:srgbClr val="FF0000"/>
                </a:solidFill>
                <a:effectLst/>
                <a:latin typeface="Times New Roman" charset="0"/>
                <a:ea typeface="Times New Roman" charset="0"/>
                <a:cs typeface="Times New Roman" charset="0"/>
              </a:rPr>
              <a:t> </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Hence, CONSTANT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baseline="-25000" dirty="0" smtClean="0">
                <a:solidFill>
                  <a:srgbClr val="FF0000"/>
                </a:solidFill>
                <a:effectLst/>
                <a:latin typeface="Times New Roman" charset="0"/>
                <a:ea typeface="Times New Roman" charset="0"/>
                <a:cs typeface="Times New Roman" charset="0"/>
              </a:rPr>
              <a:t>m</a:t>
            </a:r>
            <a:r>
              <a:rPr lang="en-US" sz="2800" b="1" dirty="0" smtClean="0">
                <a:solidFill>
                  <a:srgbClr val="FF0000"/>
                </a:solidFill>
                <a:effectLst/>
                <a:latin typeface="Times New Roman" charset="0"/>
                <a:ea typeface="Times New Roman" charset="0"/>
                <a:cs typeface="Times New Roman" charset="0"/>
              </a:rPr>
              <a:t> TOT.  Q.E.D.</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491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71" y="247973"/>
            <a:ext cx="11592732" cy="5447645"/>
          </a:xfrm>
          <a:prstGeom prst="rect">
            <a:avLst/>
          </a:prstGeom>
        </p:spPr>
        <p:txBody>
          <a:bodyPr wrap="square">
            <a:spAutoFit/>
          </a:bodyPr>
          <a:lstStyle/>
          <a:p>
            <a:pPr marL="228600" marR="0" indent="-457200">
              <a:spcBef>
                <a:spcPts val="0"/>
              </a:spcBef>
              <a:spcAft>
                <a:spcPts val="0"/>
              </a:spcAft>
              <a:tabLst>
                <a:tab pos="0" algn="l"/>
              </a:tabLst>
            </a:pPr>
            <a:r>
              <a:rPr lang="en-US" sz="2000" b="1" dirty="0" smtClean="0">
                <a:effectLst/>
                <a:latin typeface="Times New Roman" charset="0"/>
                <a:ea typeface="Times New Roman" charset="0"/>
                <a:cs typeface="Times New Roman" charset="0"/>
              </a:rPr>
              <a:t>10.</a:t>
            </a:r>
            <a:r>
              <a:rPr lang="en-US" sz="2000" dirty="0" smtClean="0">
                <a:effectLst/>
                <a:latin typeface="Times New Roman" charset="0"/>
                <a:ea typeface="Times New Roman" charset="0"/>
                <a:cs typeface="Times New Roman" charset="0"/>
              </a:rPr>
              <a:t>	Why does Rice’s Theorem have nothing to say about each of the following? Explain by showing some condition of Rice’s Theorem that is not met by the stated property. </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smtClean="0">
                <a:effectLst/>
                <a:latin typeface="Times New Roman" charset="0"/>
                <a:ea typeface="Times New Roman" charset="0"/>
                <a:cs typeface="Times New Roman" charset="0"/>
              </a:rPr>
              <a:t>		a.</a:t>
            </a:r>
            <a:r>
              <a:rPr lang="en-US" sz="2000"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rPr>
              <a:t>AT-LEAST-LINEAR = { f |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y </a:t>
            </a:r>
            <a:r>
              <a:rPr lang="en-US" sz="2000" b="1" dirty="0" smtClean="0">
                <a:effectLst/>
                <a:latin typeface="Times New Roman" charset="0"/>
                <a:ea typeface="Times New Roman" charset="0"/>
                <a:cs typeface="Times New Roman" charset="0"/>
                <a:sym typeface="Symbol" charset="2"/>
              </a:rPr>
              <a:t></a:t>
            </a:r>
            <a:r>
              <a:rPr lang="en-US" sz="2000" b="1" baseline="-25000" dirty="0" smtClean="0">
                <a:effectLst/>
                <a:latin typeface="Times New Roman" charset="0"/>
                <a:ea typeface="Times New Roman" charset="0"/>
                <a:cs typeface="Times New Roman" charset="0"/>
              </a:rPr>
              <a:t>f</a:t>
            </a:r>
            <a:r>
              <a:rPr lang="en-US" sz="2000" b="1" dirty="0" smtClean="0">
                <a:effectLst/>
                <a:latin typeface="Times New Roman" charset="0"/>
                <a:ea typeface="Times New Roman" charset="0"/>
                <a:cs typeface="Times New Roman" charset="0"/>
              </a:rPr>
              <a:t>(y) converges in no fewer than y steps }</a:t>
            </a:r>
            <a:r>
              <a:rPr lang="en-US" sz="2000" dirty="0" smtClean="0">
                <a:effectLst/>
                <a:latin typeface="Times New Roman" charset="0"/>
                <a:ea typeface="Times New Roman" charset="0"/>
                <a:cs typeface="Times New Roman" charset="0"/>
              </a:rPr>
              <a:t>.</a:t>
            </a:r>
            <a:endParaRPr lang="en-US" sz="2000" dirty="0" smtClean="0">
              <a:effectLst/>
              <a:latin typeface="New Century Schlbk" charset="0"/>
              <a:ea typeface="Times New Roman" charset="0"/>
              <a:cs typeface="Times New Roman" charset="0"/>
            </a:endParaRPr>
          </a:p>
          <a:p>
            <a:pPr marL="4572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4572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We can deny the 2</a:t>
            </a:r>
            <a:r>
              <a:rPr lang="en-US" sz="2000" b="1" baseline="30000" dirty="0" smtClean="0">
                <a:solidFill>
                  <a:srgbClr val="FF0000"/>
                </a:solidFill>
                <a:effectLst/>
                <a:latin typeface="Times New Roman" charset="0"/>
                <a:ea typeface="Times New Roman" charset="0"/>
                <a:cs typeface="Times New Roman" charset="0"/>
              </a:rPr>
              <a:t>nd</a:t>
            </a:r>
            <a:r>
              <a:rPr lang="en-US" sz="2000" b="1" dirty="0" smtClean="0">
                <a:solidFill>
                  <a:srgbClr val="FF0000"/>
                </a:solidFill>
                <a:effectLst/>
                <a:latin typeface="Times New Roman" charset="0"/>
                <a:ea typeface="Times New Roman" charset="0"/>
                <a:cs typeface="Times New Roman" charset="0"/>
              </a:rPr>
              <a:t> condition of Rice’s Theorem since</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Z, where Z(x) = 0, implemented by the TM R converges in one step no matter what x is and hence is not in AT-LEAST-LINEAR</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Z’, defined by TM </a:t>
            </a:r>
            <a:r>
              <a:rPr lang="en-US" b="1" i="1" dirty="0" smtClean="0">
                <a:solidFill>
                  <a:srgbClr val="FF0000"/>
                </a:solidFill>
                <a:effectLst/>
                <a:latin typeface="Apple Chancery" charset="0"/>
                <a:ea typeface="Times New Roman" charset="0"/>
                <a:cs typeface="Times New Roman" charset="0"/>
              </a:rPr>
              <a:t>L</a:t>
            </a:r>
            <a:r>
              <a:rPr lang="en-US" sz="2800" b="1" i="1" dirty="0" smtClean="0">
                <a:solidFill>
                  <a:srgbClr val="FF0000"/>
                </a:solidFill>
                <a:effectLst/>
                <a:latin typeface="French Script MT" charset="0"/>
                <a:ea typeface="Times New Roman" charset="0"/>
                <a:cs typeface="Times New Roman" charset="0"/>
              </a:rPr>
              <a:t> </a:t>
            </a:r>
            <a:r>
              <a:rPr lang="en-US" b="1" i="1" dirty="0" smtClean="0">
                <a:solidFill>
                  <a:srgbClr val="FF0000"/>
                </a:solidFill>
                <a:effectLst/>
                <a:latin typeface="Apple Chancery" charset="0"/>
                <a:ea typeface="Times New Roman" charset="0"/>
                <a:cs typeface="Times New Roman" charset="0"/>
              </a:rPr>
              <a:t>R </a:t>
            </a:r>
            <a:r>
              <a:rPr lang="en-US" sz="2000" b="1" dirty="0" smtClean="0">
                <a:solidFill>
                  <a:srgbClr val="FF0000"/>
                </a:solidFill>
                <a:effectLst/>
                <a:latin typeface="Times New Roman" charset="0"/>
                <a:ea typeface="Times New Roman" charset="0"/>
                <a:cs typeface="Times New Roman" charset="0"/>
              </a:rPr>
              <a:t>R, is in AT-LEAST-LINEAR since it takes over 2*|input| steps.</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6858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However,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x [ Z(x) = Z’(x) ], so they have the same I/O behavior and yet one is in and the other is out of AT-LEAST-LINEAR, denying the 2</a:t>
            </a:r>
            <a:r>
              <a:rPr lang="en-US" sz="2000" b="1" baseline="30000" dirty="0" smtClean="0">
                <a:solidFill>
                  <a:srgbClr val="FF0000"/>
                </a:solidFill>
                <a:effectLst/>
                <a:latin typeface="Times New Roman" charset="0"/>
                <a:ea typeface="Times New Roman" charset="0"/>
                <a:cs typeface="Times New Roman" charset="0"/>
              </a:rPr>
              <a:t>nd</a:t>
            </a:r>
            <a:r>
              <a:rPr lang="en-US" sz="2000" b="1" dirty="0" smtClean="0">
                <a:solidFill>
                  <a:srgbClr val="FF0000"/>
                </a:solidFill>
                <a:effectLst/>
                <a:latin typeface="Times New Roman" charset="0"/>
                <a:ea typeface="Times New Roman" charset="0"/>
                <a:cs typeface="Times New Roman" charset="0"/>
              </a:rPr>
              <a:t> condition of Rice’s Theorem</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smtClean="0">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smtClean="0">
                <a:effectLst/>
                <a:latin typeface="Times New Roman" charset="0"/>
                <a:ea typeface="Times New Roman" charset="0"/>
                <a:cs typeface="Times New Roman" charset="0"/>
              </a:rPr>
              <a:t>		b.</a:t>
            </a:r>
            <a:r>
              <a:rPr lang="en-US" sz="2000"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rPr>
              <a:t>HAS-IMPOSTER = { f |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 g [ </a:t>
            </a:r>
            <a:r>
              <a:rPr lang="en-US" sz="2000" b="1" dirty="0" err="1" smtClean="0">
                <a:effectLst/>
                <a:latin typeface="Times New Roman" charset="0"/>
                <a:ea typeface="Times New Roman" charset="0"/>
                <a:cs typeface="Times New Roman" charset="0"/>
              </a:rPr>
              <a:t>g≠f</a:t>
            </a:r>
            <a:r>
              <a:rPr lang="en-US" sz="2000" b="1" dirty="0" smtClean="0">
                <a:effectLst/>
                <a:latin typeface="Times New Roman" charset="0"/>
                <a:ea typeface="Times New Roman" charset="0"/>
                <a:cs typeface="Times New Roman" charset="0"/>
              </a:rPr>
              <a:t>  </a:t>
            </a:r>
            <a:r>
              <a:rPr lang="en-US" sz="2000" dirty="0" smtClean="0">
                <a:effectLst/>
                <a:latin typeface="Times New Roman" charset="0"/>
                <a:ea typeface="Times New Roman" charset="0"/>
                <a:cs typeface="Times New Roman" charset="0"/>
              </a:rPr>
              <a:t>and</a:t>
            </a:r>
            <a:r>
              <a:rPr lang="en-US" sz="2000" b="1" dirty="0" smtClean="0">
                <a:effectLst/>
                <a:latin typeface="Times New Roman" charset="0"/>
                <a:ea typeface="Times New Roman" charset="0"/>
                <a:cs typeface="Times New Roman" charset="0"/>
              </a:rPr>
              <a:t> </a:t>
            </a:r>
            <a:r>
              <a:rPr lang="en-US" sz="2000" b="1" dirty="0" smtClean="0">
                <a:effectLst/>
                <a:latin typeface="Times New Roman" charset="0"/>
                <a:ea typeface="Times New Roman" charset="0"/>
                <a:cs typeface="Times New Roman" charset="0"/>
                <a:sym typeface="Symbol" charset="2"/>
              </a:rPr>
              <a:t></a:t>
            </a:r>
            <a:r>
              <a:rPr lang="en-US" sz="2000" b="1" dirty="0" smtClean="0">
                <a:effectLst/>
                <a:latin typeface="Times New Roman" charset="0"/>
                <a:ea typeface="Times New Roman" charset="0"/>
                <a:cs typeface="Times New Roman" charset="0"/>
              </a:rPr>
              <a:t>y [ </a:t>
            </a:r>
            <a:r>
              <a:rPr lang="en-US" sz="2000" b="1" dirty="0" smtClean="0">
                <a:effectLst/>
                <a:latin typeface="Times New Roman" charset="0"/>
                <a:ea typeface="Times New Roman" charset="0"/>
                <a:cs typeface="Times New Roman" charset="0"/>
                <a:sym typeface="Symbol" charset="2"/>
              </a:rPr>
              <a:t></a:t>
            </a:r>
            <a:r>
              <a:rPr lang="en-US" sz="2000" b="1" baseline="-25000" dirty="0" smtClean="0">
                <a:effectLst/>
                <a:latin typeface="Times New Roman" charset="0"/>
                <a:ea typeface="Times New Roman" charset="0"/>
                <a:cs typeface="Times New Roman" charset="0"/>
              </a:rPr>
              <a:t>g</a:t>
            </a:r>
            <a:r>
              <a:rPr lang="en-US" sz="2000" b="1" dirty="0" smtClean="0">
                <a:effectLst/>
                <a:latin typeface="Times New Roman" charset="0"/>
                <a:ea typeface="Times New Roman" charset="0"/>
                <a:cs typeface="Times New Roman" charset="0"/>
              </a:rPr>
              <a:t>(y) = </a:t>
            </a:r>
            <a:r>
              <a:rPr lang="en-US" sz="2000" b="1" dirty="0" smtClean="0">
                <a:effectLst/>
                <a:latin typeface="Times New Roman" charset="0"/>
                <a:ea typeface="Times New Roman" charset="0"/>
                <a:cs typeface="Times New Roman" charset="0"/>
                <a:sym typeface="Symbol" charset="2"/>
              </a:rPr>
              <a:t></a:t>
            </a:r>
            <a:r>
              <a:rPr lang="en-US" sz="2000" b="1" baseline="-25000" dirty="0" smtClean="0">
                <a:effectLst/>
                <a:latin typeface="Times New Roman" charset="0"/>
                <a:ea typeface="Times New Roman" charset="0"/>
                <a:cs typeface="Times New Roman" charset="0"/>
              </a:rPr>
              <a:t>f</a:t>
            </a:r>
            <a:r>
              <a:rPr lang="en-US" sz="2000" b="1" dirty="0" smtClean="0">
                <a:effectLst/>
                <a:latin typeface="Times New Roman" charset="0"/>
                <a:ea typeface="Times New Roman" charset="0"/>
                <a:cs typeface="Times New Roman" charset="0"/>
              </a:rPr>
              <a:t>(y) ] ] }</a:t>
            </a:r>
            <a:r>
              <a:rPr lang="en-US" sz="2000" dirty="0" smtClean="0">
                <a:effectLst/>
                <a:latin typeface="Times New Roman" charset="0"/>
                <a:ea typeface="Times New Roman" charset="0"/>
                <a:cs typeface="Times New Roman" charset="0"/>
              </a:rPr>
              <a:t>.</a:t>
            </a:r>
            <a:endParaRPr lang="en-US" sz="2000" dirty="0" smtClean="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smtClean="0">
                <a:effectLst/>
                <a:latin typeface="Times New Roman" charset="0"/>
                <a:ea typeface="Times New Roman" charset="0"/>
                <a:cs typeface="Times New Roman" charset="0"/>
              </a:rPr>
              <a:t> </a:t>
            </a:r>
            <a:endParaRPr lang="en-US" sz="2000" dirty="0" smtClean="0">
              <a:effectLst/>
              <a:latin typeface="New Century Schlbk" charset="0"/>
              <a:ea typeface="Times New Roman" charset="0"/>
              <a:cs typeface="Times New Roman" charset="0"/>
            </a:endParaRPr>
          </a:p>
          <a:p>
            <a:pPr marL="457200" marR="0">
              <a:spcBef>
                <a:spcPts val="0"/>
              </a:spcBef>
              <a:spcAft>
                <a:spcPts val="0"/>
              </a:spcAft>
            </a:pPr>
            <a:r>
              <a:rPr lang="en-US" sz="2000" b="1" dirty="0" smtClean="0">
                <a:solidFill>
                  <a:srgbClr val="FF0000"/>
                </a:solidFill>
                <a:effectLst/>
                <a:latin typeface="Times New Roman" charset="0"/>
                <a:ea typeface="Times New Roman" charset="0"/>
                <a:cs typeface="Times New Roman" charset="0"/>
              </a:rPr>
              <a:t>We can deny the 1</a:t>
            </a:r>
            <a:r>
              <a:rPr lang="en-US" sz="2000" b="1" baseline="30000" dirty="0" smtClean="0">
                <a:solidFill>
                  <a:srgbClr val="FF0000"/>
                </a:solidFill>
                <a:effectLst/>
                <a:latin typeface="Times New Roman" charset="0"/>
                <a:ea typeface="Times New Roman" charset="0"/>
                <a:cs typeface="Times New Roman" charset="0"/>
              </a:rPr>
              <a:t>st</a:t>
            </a:r>
            <a:r>
              <a:rPr lang="en-US" sz="2000" b="1" dirty="0" smtClean="0">
                <a:solidFill>
                  <a:srgbClr val="FF0000"/>
                </a:solidFill>
                <a:effectLst/>
                <a:latin typeface="Times New Roman" charset="0"/>
                <a:ea typeface="Times New Roman" charset="0"/>
                <a:cs typeface="Times New Roman" charset="0"/>
              </a:rPr>
              <a:t> condition of Rice’s Theorem since all functions have an imposter. To see this, consider, for any function f, the equivalent but distinct function g(x) = f(x) + 0. Thus, HAS-IMPOSTER is trivial since it is equal to </a:t>
            </a:r>
            <a:r>
              <a:rPr lang="en-US" sz="2000" b="1" dirty="0" smtClean="0">
                <a:solidFill>
                  <a:srgbClr val="FF0000"/>
                </a:solidFill>
                <a:effectLst/>
                <a:latin typeface="Times New Roman" charset="0"/>
                <a:ea typeface="Times New Roman" charset="0"/>
                <a:cs typeface="Times New Roman" charset="0"/>
                <a:sym typeface="Symbol" charset="2"/>
              </a:rPr>
              <a:t></a:t>
            </a:r>
            <a:r>
              <a:rPr lang="en-US" sz="2000" b="1" dirty="0" smtClean="0">
                <a:solidFill>
                  <a:srgbClr val="FF0000"/>
                </a:solidFill>
                <a:effectLst/>
                <a:latin typeface="Times New Roman" charset="0"/>
                <a:ea typeface="Times New Roman" charset="0"/>
                <a:cs typeface="Times New Roman" charset="0"/>
              </a:rPr>
              <a:t>, the set of all indices.</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65125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4031" y="0"/>
            <a:ext cx="11403938" cy="6858000"/>
          </a:xfrm>
          <a:prstGeom prst="rect">
            <a:avLst/>
          </a:prstGeom>
        </p:spPr>
      </p:pic>
    </p:spTree>
    <p:extLst>
      <p:ext uri="{BB962C8B-B14F-4D97-AF65-F5344CB8AC3E}">
        <p14:creationId xmlns:p14="http://schemas.microsoft.com/office/powerpoint/2010/main" val="535825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46150" y="1231900"/>
            <a:ext cx="10299700" cy="4394200"/>
          </a:xfrm>
          <a:prstGeom prst="rect">
            <a:avLst/>
          </a:prstGeom>
        </p:spPr>
      </p:pic>
    </p:spTree>
    <p:extLst>
      <p:ext uri="{BB962C8B-B14F-4D97-AF65-F5344CB8AC3E}">
        <p14:creationId xmlns:p14="http://schemas.microsoft.com/office/powerpoint/2010/main" val="122649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itle 1"/>
          <p:cNvSpPr>
            <a:spLocks noGrp="1"/>
          </p:cNvSpPr>
          <p:nvPr>
            <p:ph type="title"/>
          </p:nvPr>
        </p:nvSpPr>
        <p:spPr/>
        <p:txBody>
          <a:bodyPr/>
          <a:lstStyle/>
          <a:p>
            <a:r>
              <a:rPr lang="en-US">
                <a:latin typeface="Arial" charset="0"/>
                <a:ea typeface="MS PGothic" charset="0"/>
              </a:rPr>
              <a:t>Final Exam Topics 2</a:t>
            </a:r>
          </a:p>
        </p:txBody>
      </p:sp>
      <p:sp>
        <p:nvSpPr>
          <p:cNvPr id="284675" name="Content Placeholder 2"/>
          <p:cNvSpPr>
            <a:spLocks noGrp="1"/>
          </p:cNvSpPr>
          <p:nvPr>
            <p:ph idx="1"/>
          </p:nvPr>
        </p:nvSpPr>
        <p:spPr/>
        <p:txBody>
          <a:bodyPr/>
          <a:lstStyle/>
          <a:p>
            <a:r>
              <a:rPr lang="en-US" sz="1600" dirty="0">
                <a:latin typeface="Arial" charset="0"/>
                <a:ea typeface="MS PGothic" charset="0"/>
              </a:rPr>
              <a:t>Context free languages</a:t>
            </a:r>
          </a:p>
          <a:p>
            <a:pPr lvl="1"/>
            <a:r>
              <a:rPr lang="en-US" sz="1400" dirty="0">
                <a:latin typeface="Arial" charset="0"/>
                <a:ea typeface="MS PGothic" charset="0"/>
              </a:rPr>
              <a:t>Writing a simple CFG</a:t>
            </a:r>
          </a:p>
          <a:p>
            <a:pPr lvl="1"/>
            <a:r>
              <a:rPr lang="en-US" sz="1400" dirty="0">
                <a:latin typeface="Arial" charset="0"/>
                <a:ea typeface="MS PGothic" charset="0"/>
              </a:rPr>
              <a:t>Decision Problems</a:t>
            </a:r>
          </a:p>
          <a:p>
            <a:pPr lvl="2"/>
            <a:r>
              <a:rPr lang="en-US" sz="1400" dirty="0">
                <a:latin typeface="Arial" charset="0"/>
                <a:ea typeface="MS PGothic" charset="0"/>
              </a:rPr>
              <a:t>Membership</a:t>
            </a:r>
          </a:p>
          <a:p>
            <a:pPr lvl="2"/>
            <a:r>
              <a:rPr lang="en-US" sz="1400" dirty="0">
                <a:latin typeface="Arial" charset="0"/>
                <a:ea typeface="MS PGothic" charset="0"/>
              </a:rPr>
              <a:t>Emptiness</a:t>
            </a:r>
          </a:p>
          <a:p>
            <a:pPr lvl="2"/>
            <a:r>
              <a:rPr lang="en-US" sz="1400" dirty="0">
                <a:latin typeface="Arial" charset="0"/>
                <a:ea typeface="MS PGothic" charset="0"/>
              </a:rPr>
              <a:t>Finiteness</a:t>
            </a:r>
          </a:p>
          <a:p>
            <a:pPr lvl="2"/>
            <a:r>
              <a:rPr lang="en-US" sz="1400" dirty="0" err="1">
                <a:latin typeface="Arial" charset="0"/>
                <a:ea typeface="MS PGothic" charset="0"/>
              </a:rPr>
              <a:t>Σ</a:t>
            </a:r>
            <a:r>
              <a:rPr lang="en-US" sz="1400" dirty="0">
                <a:latin typeface="Arial" charset="0"/>
                <a:ea typeface="MS PGothic" charset="0"/>
              </a:rPr>
              <a:t>* (undecidable)</a:t>
            </a:r>
          </a:p>
          <a:p>
            <a:pPr lvl="2"/>
            <a:r>
              <a:rPr lang="en-US" sz="1400" dirty="0">
                <a:latin typeface="Arial" charset="0"/>
                <a:ea typeface="MS PGothic" charset="0"/>
              </a:rPr>
              <a:t>Equality (undecidable)</a:t>
            </a:r>
          </a:p>
          <a:p>
            <a:pPr lvl="2"/>
            <a:r>
              <a:rPr lang="en-US" sz="1400" dirty="0">
                <a:latin typeface="Arial" charset="0"/>
                <a:ea typeface="MS PGothic" charset="0"/>
              </a:rPr>
              <a:t>Containment (undecidable)</a:t>
            </a:r>
          </a:p>
          <a:p>
            <a:pPr lvl="1"/>
            <a:r>
              <a:rPr lang="en-US" sz="1400" dirty="0">
                <a:latin typeface="Arial" charset="0"/>
                <a:ea typeface="MS PGothic" charset="0"/>
              </a:rPr>
              <a:t>Closure</a:t>
            </a:r>
          </a:p>
          <a:p>
            <a:pPr lvl="2"/>
            <a:r>
              <a:rPr lang="en-US" sz="1400" dirty="0">
                <a:latin typeface="Arial" charset="0"/>
                <a:ea typeface="MS PGothic" charset="0"/>
              </a:rPr>
              <a:t>Union/Concatenation/Star</a:t>
            </a:r>
          </a:p>
          <a:p>
            <a:pPr lvl="2"/>
            <a:r>
              <a:rPr lang="en-US" sz="1400" dirty="0">
                <a:latin typeface="Arial" charset="0"/>
                <a:ea typeface="MS PGothic" charset="0"/>
              </a:rPr>
              <a:t>Intersection with Regular</a:t>
            </a:r>
          </a:p>
          <a:p>
            <a:pPr lvl="2"/>
            <a:r>
              <a:rPr lang="en-US" sz="1400" dirty="0">
                <a:latin typeface="Arial" charset="0"/>
                <a:ea typeface="MS PGothic" charset="0"/>
              </a:rPr>
              <a:t>Substitution/Quotient with Regular, Prefix, Infix, Suffix</a:t>
            </a:r>
          </a:p>
          <a:p>
            <a:pPr lvl="1"/>
            <a:r>
              <a:rPr lang="en-US" sz="1400" dirty="0">
                <a:latin typeface="Arial" charset="0"/>
                <a:ea typeface="MS PGothic" charset="0"/>
              </a:rPr>
              <a:t>Non-closure</a:t>
            </a:r>
          </a:p>
          <a:p>
            <a:pPr lvl="2"/>
            <a:r>
              <a:rPr lang="en-US" sz="1400" dirty="0">
                <a:latin typeface="Arial" charset="0"/>
                <a:ea typeface="MS PGothic" charset="0"/>
              </a:rPr>
              <a:t>intersection, complement, quotient, Max/Min</a:t>
            </a:r>
          </a:p>
          <a:p>
            <a:pPr lvl="1"/>
            <a:r>
              <a:rPr lang="en-US" sz="1400" dirty="0">
                <a:latin typeface="Arial" charset="0"/>
                <a:ea typeface="MS PGothic" charset="0"/>
              </a:rPr>
              <a:t>Pumping Lemma for CFLs</a:t>
            </a:r>
          </a:p>
        </p:txBody>
      </p:sp>
      <p:sp>
        <p:nvSpPr>
          <p:cNvPr id="284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9A1A91E-A3D4-164B-B4B9-D0688AD9DECA}" type="datetime1">
              <a:rPr lang="en-US" smtClean="0"/>
              <a:t>12/6/16</a:t>
            </a:fld>
            <a:endParaRPr lang="en-US"/>
          </a:p>
        </p:txBody>
      </p:sp>
      <p:sp>
        <p:nvSpPr>
          <p:cNvPr id="284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4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F7942D-35E7-FE48-88FF-5E4F8394EB33}" type="slidenum">
              <a:rPr lang="en-US"/>
              <a:pPr/>
              <a:t>2</a:t>
            </a:fld>
            <a:endParaRPr lang="en-US"/>
          </a:p>
        </p:txBody>
      </p:sp>
    </p:spTree>
    <p:extLst>
      <p:ext uri="{BB962C8B-B14F-4D97-AF65-F5344CB8AC3E}">
        <p14:creationId xmlns:p14="http://schemas.microsoft.com/office/powerpoint/2010/main" val="2125882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495876"/>
            <a:ext cx="12192000" cy="1866248"/>
          </a:xfrm>
          <a:prstGeom prst="rect">
            <a:avLst/>
          </a:prstGeom>
        </p:spPr>
      </p:pic>
    </p:spTree>
    <p:extLst>
      <p:ext uri="{BB962C8B-B14F-4D97-AF65-F5344CB8AC3E}">
        <p14:creationId xmlns:p14="http://schemas.microsoft.com/office/powerpoint/2010/main" val="70358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965" y="449451"/>
            <a:ext cx="11639227" cy="6001643"/>
          </a:xfrm>
          <a:prstGeom prst="rect">
            <a:avLst/>
          </a:prstGeom>
        </p:spPr>
        <p:txBody>
          <a:bodyPr wrap="square">
            <a:spAutoFit/>
          </a:bodyPr>
          <a:lstStyle/>
          <a:p>
            <a:pPr marL="228600" marR="0" indent="-457200">
              <a:spcBef>
                <a:spcPts val="1200"/>
              </a:spcBef>
              <a:spcAft>
                <a:spcPts val="0"/>
              </a:spcAft>
              <a:tabLst>
                <a:tab pos="0" algn="l"/>
              </a:tabLst>
            </a:pPr>
            <a:r>
              <a:rPr lang="en-US" sz="2400" b="1" dirty="0" smtClean="0">
                <a:effectLst/>
                <a:latin typeface="Times New Roman" charset="0"/>
                <a:ea typeface="Times New Roman" charset="0"/>
                <a:cs typeface="Times New Roman" charset="0"/>
              </a:rPr>
              <a:t>14.</a:t>
            </a:r>
            <a:r>
              <a:rPr lang="en-US" sz="2400" dirty="0">
                <a:latin typeface="Times New Roman" charset="0"/>
                <a:ea typeface="Times New Roman" charset="0"/>
                <a:cs typeface="Times New Roman" charset="0"/>
              </a:rPr>
              <a:t> </a:t>
            </a:r>
            <a:r>
              <a:rPr lang="en-US" sz="2400" dirty="0" smtClean="0">
                <a:effectLst/>
                <a:latin typeface="Times New Roman" charset="0"/>
                <a:ea typeface="Times New Roman" charset="0"/>
                <a:cs typeface="Times New Roman" charset="0"/>
              </a:rPr>
              <a:t>Use the Pumping Lemma for CFLs to show:</a:t>
            </a:r>
            <a:endParaRPr lang="en-US" sz="2400" dirty="0" smtClean="0">
              <a:effectLst/>
              <a:latin typeface="New Century Schlbk" charset="0"/>
              <a:ea typeface="Times New Roman" charset="0"/>
              <a:cs typeface="Times New Roman" charset="0"/>
            </a:endParaRPr>
          </a:p>
          <a:p>
            <a:pPr marL="228600" marR="0">
              <a:spcBef>
                <a:spcPts val="0"/>
              </a:spcBef>
              <a:spcAft>
                <a:spcPts val="0"/>
              </a:spcAft>
            </a:pPr>
            <a:r>
              <a:rPr lang="en-US" sz="2400" b="1" dirty="0" smtClean="0">
                <a:effectLst/>
                <a:latin typeface="Times New Roman" charset="0"/>
                <a:ea typeface="Times New Roman" charset="0"/>
                <a:cs typeface="Times New Roman" charset="0"/>
              </a:rPr>
              <a:t>   { </a:t>
            </a:r>
            <a:r>
              <a:rPr lang="en-US" sz="2400" b="1" dirty="0" err="1" smtClean="0">
                <a:effectLst/>
                <a:latin typeface="Times New Roman" charset="0"/>
                <a:ea typeface="Times New Roman" charset="0"/>
                <a:cs typeface="Times New Roman" charset="0"/>
              </a:rPr>
              <a:t>ww</a:t>
            </a:r>
            <a:r>
              <a:rPr lang="en-US" sz="2400" b="1" dirty="0" smtClean="0">
                <a:effectLst/>
                <a:latin typeface="Times New Roman" charset="0"/>
                <a:ea typeface="Times New Roman" charset="0"/>
                <a:cs typeface="Times New Roman" charset="0"/>
              </a:rPr>
              <a:t> | w is over {</a:t>
            </a:r>
            <a:r>
              <a:rPr lang="en-US" sz="2400" b="1" dirty="0" err="1" smtClean="0">
                <a:effectLst/>
                <a:latin typeface="Times New Roman" charset="0"/>
                <a:ea typeface="Times New Roman" charset="0"/>
                <a:cs typeface="Times New Roman" charset="0"/>
              </a:rPr>
              <a:t>a,b</a:t>
            </a:r>
            <a:r>
              <a:rPr lang="en-US" sz="2400" b="1" dirty="0" smtClean="0">
                <a:effectLst/>
                <a:latin typeface="Times New Roman" charset="0"/>
                <a:ea typeface="Times New Roman" charset="0"/>
                <a:cs typeface="Times New Roman" charset="0"/>
              </a:rPr>
              <a:t>} }</a:t>
            </a:r>
            <a:r>
              <a:rPr lang="en-US" sz="2400" dirty="0" smtClean="0">
                <a:effectLst/>
                <a:latin typeface="Times New Roman" charset="0"/>
                <a:ea typeface="Times New Roman" charset="0"/>
                <a:cs typeface="Times New Roman" charset="0"/>
              </a:rPr>
              <a:t> is not Context Free</a:t>
            </a:r>
            <a:endParaRPr lang="en-US" sz="2400" dirty="0" smtClean="0">
              <a:effectLst/>
              <a:latin typeface="New Century Schlbk" charset="0"/>
              <a:ea typeface="Times New Roman" charset="0"/>
              <a:cs typeface="Times New Roman" charset="0"/>
            </a:endParaRPr>
          </a:p>
          <a:p>
            <a:pPr marL="228600" marR="0">
              <a:spcBef>
                <a:spcPts val="0"/>
              </a:spcBef>
              <a:spcAft>
                <a:spcPts val="0"/>
              </a:spcAft>
            </a:pPr>
            <a:r>
              <a:rPr lang="en-US" sz="2400" dirty="0" smtClean="0">
                <a:effectLst/>
                <a:latin typeface="Times New Roman" charset="0"/>
                <a:ea typeface="Times New Roman" charset="0"/>
                <a:cs typeface="Times New Roman" charset="0"/>
              </a:rPr>
              <a:t> </a:t>
            </a: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Assume the language L = { </a:t>
            </a:r>
            <a:r>
              <a:rPr lang="en-US" sz="2400" b="1" dirty="0" err="1" smtClean="0">
                <a:solidFill>
                  <a:srgbClr val="FF0000"/>
                </a:solidFill>
                <a:effectLst/>
                <a:latin typeface="Times New Roman" charset="0"/>
                <a:ea typeface="Times New Roman" charset="0"/>
                <a:cs typeface="Times New Roman" charset="0"/>
              </a:rPr>
              <a:t>ww</a:t>
            </a:r>
            <a:r>
              <a:rPr lang="en-US" sz="2400" b="1" dirty="0" smtClean="0">
                <a:solidFill>
                  <a:srgbClr val="FF0000"/>
                </a:solidFill>
                <a:effectLst/>
                <a:latin typeface="Times New Roman" charset="0"/>
                <a:ea typeface="Times New Roman" charset="0"/>
                <a:cs typeface="Times New Roman" charset="0"/>
              </a:rPr>
              <a:t> | w is over {</a:t>
            </a:r>
            <a:r>
              <a:rPr lang="en-US" sz="2400" b="1" dirty="0" err="1" smtClean="0">
                <a:solidFill>
                  <a:srgbClr val="FF0000"/>
                </a:solidFill>
                <a:effectLst/>
                <a:latin typeface="Times New Roman" charset="0"/>
                <a:ea typeface="Times New Roman" charset="0"/>
                <a:cs typeface="Times New Roman" charset="0"/>
              </a:rPr>
              <a:t>a,b</a:t>
            </a:r>
            <a:r>
              <a:rPr lang="en-US" sz="2400" b="1" dirty="0" smtClean="0">
                <a:solidFill>
                  <a:srgbClr val="FF0000"/>
                </a:solidFill>
                <a:effectLst/>
                <a:latin typeface="Times New Roman" charset="0"/>
                <a:ea typeface="Times New Roman" charset="0"/>
                <a:cs typeface="Times New Roman" charset="0"/>
              </a:rPr>
              <a:t>} } is Context Free. Let N&gt;0 be the value associated with L by the Pumping Lemma for Context Free languages.</a:t>
            </a: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L.</a:t>
            </a:r>
          </a:p>
          <a:p>
            <a:pPr marL="228600" marR="0" indent="-4445">
              <a:spcBef>
                <a:spcPts val="0"/>
              </a:spcBef>
              <a:spcAft>
                <a:spcPts val="0"/>
              </a:spcAft>
            </a:pP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By Pumping Lemma, </a:t>
            </a: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a</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err="1" smtClean="0">
                <a:solidFill>
                  <a:srgbClr val="FF0000"/>
                </a:solidFill>
                <a:effectLst/>
                <a:latin typeface="Times New Roman" charset="0"/>
                <a:ea typeface="Times New Roman" charset="0"/>
                <a:cs typeface="Times New Roman" charset="0"/>
              </a:rPr>
              <a:t>b</a:t>
            </a:r>
            <a:r>
              <a:rPr lang="en-US" sz="2400" b="1" baseline="30000" dirty="0" err="1" smtClean="0">
                <a:solidFill>
                  <a:srgbClr val="FF0000"/>
                </a:solidFill>
                <a:effectLst/>
                <a:latin typeface="Times New Roman" charset="0"/>
                <a:ea typeface="Times New Roman" charset="0"/>
                <a:cs typeface="Times New Roman" charset="0"/>
              </a:rPr>
              <a:t>N</a:t>
            </a:r>
            <a:r>
              <a:rPr lang="en-US" sz="2400" b="1" dirty="0" smtClean="0">
                <a:solidFill>
                  <a:srgbClr val="FF0000"/>
                </a:solidFill>
                <a:effectLst/>
                <a:latin typeface="Times New Roman" charset="0"/>
                <a:ea typeface="Times New Roman" charset="0"/>
                <a:cs typeface="Times New Roman" charset="0"/>
              </a:rPr>
              <a:t> = </a:t>
            </a:r>
            <a:r>
              <a:rPr lang="en-US" sz="2400" b="1" dirty="0" err="1" smtClean="0">
                <a:solidFill>
                  <a:srgbClr val="FF0000"/>
                </a:solidFill>
                <a:effectLst/>
                <a:latin typeface="Times New Roman" charset="0"/>
                <a:ea typeface="Times New Roman" charset="0"/>
                <a:cs typeface="Times New Roman" charset="0"/>
              </a:rPr>
              <a:t>uvwxy</a:t>
            </a:r>
            <a:r>
              <a:rPr lang="en-US" sz="2400" b="1" dirty="0" smtClean="0">
                <a:solidFill>
                  <a:srgbClr val="FF0000"/>
                </a:solidFill>
                <a:effectLst/>
                <a:latin typeface="Times New Roman" charset="0"/>
                <a:ea typeface="Times New Roman" charset="0"/>
                <a:cs typeface="Times New Roman" charset="0"/>
              </a:rPr>
              <a:t>, for some strings </a:t>
            </a:r>
            <a:r>
              <a:rPr lang="en-US" sz="2400" b="1" dirty="0" err="1" smtClean="0">
                <a:solidFill>
                  <a:srgbClr val="FF0000"/>
                </a:solidFill>
                <a:effectLst/>
                <a:latin typeface="Times New Roman" charset="0"/>
                <a:ea typeface="Times New Roman" charset="0"/>
                <a:cs typeface="Times New Roman" charset="0"/>
              </a:rPr>
              <a:t>u,v,w,x,y</a:t>
            </a:r>
            <a:r>
              <a:rPr lang="en-US" sz="2400" b="1" dirty="0" smtClean="0">
                <a:solidFill>
                  <a:srgbClr val="FF0000"/>
                </a:solidFill>
                <a:effectLst/>
                <a:latin typeface="Times New Roman" charset="0"/>
                <a:ea typeface="Times New Roman" charset="0"/>
                <a:cs typeface="Times New Roman" charset="0"/>
              </a:rPr>
              <a:t> over {</a:t>
            </a:r>
            <a:r>
              <a:rPr lang="en-US" sz="2400" b="1" dirty="0" err="1" smtClean="0">
                <a:solidFill>
                  <a:srgbClr val="FF0000"/>
                </a:solidFill>
                <a:effectLst/>
                <a:latin typeface="Times New Roman" charset="0"/>
                <a:ea typeface="Times New Roman" charset="0"/>
                <a:cs typeface="Times New Roman" charset="0"/>
              </a:rPr>
              <a:t>a,b</a:t>
            </a:r>
            <a:r>
              <a:rPr lang="en-US" sz="2400" b="1" dirty="0" smtClean="0">
                <a:solidFill>
                  <a:srgbClr val="FF0000"/>
                </a:solidFill>
                <a:effectLst/>
                <a:latin typeface="Times New Roman" charset="0"/>
                <a:ea typeface="Times New Roman" charset="0"/>
                <a:cs typeface="Times New Roman" charset="0"/>
              </a:rPr>
              <a:t>}, </a:t>
            </a:r>
            <a:br>
              <a:rPr lang="en-US" sz="2400" b="1" dirty="0" smtClean="0">
                <a:solidFill>
                  <a:srgbClr val="FF0000"/>
                </a:solidFill>
                <a:effectLst/>
                <a:latin typeface="Times New Roman" charset="0"/>
                <a:ea typeface="Times New Roman" charset="0"/>
                <a:cs typeface="Times New Roman" charset="0"/>
              </a:rPr>
            </a:br>
            <a:r>
              <a:rPr lang="en-US" sz="2400" b="1" dirty="0" smtClean="0">
                <a:solidFill>
                  <a:srgbClr val="FF0000"/>
                </a:solidFill>
                <a:effectLst/>
                <a:latin typeface="Times New Roman" charset="0"/>
                <a:ea typeface="Times New Roman" charset="0"/>
                <a:cs typeface="Times New Roman" charset="0"/>
              </a:rPr>
              <a:t>where |</a:t>
            </a:r>
            <a:r>
              <a:rPr lang="en-US" sz="2400" b="1" dirty="0" err="1" smtClean="0">
                <a:solidFill>
                  <a:srgbClr val="FF0000"/>
                </a:solidFill>
                <a:effectLst/>
                <a:latin typeface="Times New Roman" charset="0"/>
                <a:ea typeface="Times New Roman" charset="0"/>
                <a:cs typeface="Times New Roman" charset="0"/>
              </a:rPr>
              <a:t>vx</a:t>
            </a:r>
            <a:r>
              <a:rPr lang="en-US" sz="2400" b="1" dirty="0" smtClean="0">
                <a:solidFill>
                  <a:srgbClr val="FF0000"/>
                </a:solidFill>
                <a:effectLst/>
                <a:latin typeface="Times New Roman" charset="0"/>
                <a:ea typeface="Times New Roman" charset="0"/>
                <a:cs typeface="Times New Roman" charset="0"/>
              </a:rPr>
              <a:t>| &gt; 0, |</a:t>
            </a:r>
            <a:r>
              <a:rPr lang="en-US" sz="2400" b="1" dirty="0" err="1" smtClean="0">
                <a:solidFill>
                  <a:srgbClr val="FF0000"/>
                </a:solidFill>
                <a:effectLst/>
                <a:latin typeface="Times New Roman" charset="0"/>
                <a:ea typeface="Times New Roman" charset="0"/>
                <a:cs typeface="Times New Roman" charset="0"/>
              </a:rPr>
              <a:t>vwx</a:t>
            </a:r>
            <a:r>
              <a:rPr lang="en-US" sz="2400" b="1" dirty="0" smtClean="0">
                <a:solidFill>
                  <a:srgbClr val="FF0000"/>
                </a:solidFill>
                <a:effectLst/>
                <a:latin typeface="Times New Roman" charset="0"/>
                <a:ea typeface="Times New Roman" charset="0"/>
                <a:cs typeface="Times New Roman" charset="0"/>
              </a:rPr>
              <a:t>| ≤ N and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i≥0 </a:t>
            </a:r>
            <a:r>
              <a:rPr lang="en-US" sz="2400" b="1" dirty="0" err="1" smtClean="0">
                <a:solidFill>
                  <a:srgbClr val="FF0000"/>
                </a:solidFill>
                <a:effectLst/>
                <a:latin typeface="Times New Roman" charset="0"/>
                <a:ea typeface="Times New Roman" charset="0"/>
                <a:cs typeface="Times New Roman" charset="0"/>
              </a:rPr>
              <a:t>uv</a:t>
            </a:r>
            <a:r>
              <a:rPr lang="en-US" sz="2400" b="1" baseline="30000" dirty="0" err="1" smtClean="0">
                <a:solidFill>
                  <a:srgbClr val="FF0000"/>
                </a:solidFill>
                <a:effectLst/>
                <a:latin typeface="Times New Roman" charset="0"/>
                <a:ea typeface="Times New Roman" charset="0"/>
                <a:cs typeface="Times New Roman" charset="0"/>
              </a:rPr>
              <a:t>i</a:t>
            </a:r>
            <a:r>
              <a:rPr lang="en-US" sz="2400" b="1" dirty="0" err="1" smtClean="0">
                <a:solidFill>
                  <a:srgbClr val="FF0000"/>
                </a:solidFill>
                <a:effectLst/>
                <a:latin typeface="Times New Roman" charset="0"/>
                <a:ea typeface="Times New Roman" charset="0"/>
                <a:cs typeface="Times New Roman" charset="0"/>
              </a:rPr>
              <a:t>wx</a:t>
            </a:r>
            <a:r>
              <a:rPr lang="en-US" sz="2400" b="1" baseline="30000" dirty="0" err="1" smtClean="0">
                <a:solidFill>
                  <a:srgbClr val="FF0000"/>
                </a:solidFill>
                <a:effectLst/>
                <a:latin typeface="Times New Roman" charset="0"/>
                <a:ea typeface="Times New Roman" charset="0"/>
                <a:cs typeface="Times New Roman" charset="0"/>
              </a:rPr>
              <a:t>i</a:t>
            </a:r>
            <a:r>
              <a:rPr lang="en-US" sz="2400" b="1" dirty="0" err="1" smtClean="0">
                <a:solidFill>
                  <a:srgbClr val="FF0000"/>
                </a:solidFill>
                <a:effectLst/>
                <a:latin typeface="Times New Roman" charset="0"/>
                <a:ea typeface="Times New Roman" charset="0"/>
                <a:cs typeface="Times New Roman" charset="0"/>
              </a:rPr>
              <a:t>y</a:t>
            </a:r>
            <a:r>
              <a:rPr lang="en-US" sz="2400" b="1" dirty="0" smtClean="0">
                <a:solidFill>
                  <a:srgbClr val="FF0000"/>
                </a:solidFill>
                <a:effectLst/>
                <a:latin typeface="Times New Roman" charset="0"/>
                <a:ea typeface="Times New Roman" charset="0"/>
                <a:cs typeface="Times New Roman" charset="0"/>
              </a:rPr>
              <a:t> </a:t>
            </a:r>
            <a:r>
              <a:rPr lang="en-US" sz="2400" b="1" dirty="0" smtClean="0">
                <a:solidFill>
                  <a:srgbClr val="FF0000"/>
                </a:solidFill>
                <a:effectLst/>
                <a:latin typeface="Times New Roman" charset="0"/>
                <a:ea typeface="Times New Roman" charset="0"/>
                <a:cs typeface="Times New Roman" charset="0"/>
                <a:sym typeface="Symbol" charset="2"/>
              </a:rPr>
              <a:t></a:t>
            </a:r>
            <a:r>
              <a:rPr lang="en-US" sz="2400" b="1" dirty="0" smtClean="0">
                <a:solidFill>
                  <a:srgbClr val="FF0000"/>
                </a:solidFill>
                <a:effectLst/>
                <a:latin typeface="Times New Roman" charset="0"/>
                <a:ea typeface="Times New Roman" charset="0"/>
                <a:cs typeface="Times New Roman" charset="0"/>
              </a:rPr>
              <a:t> L.</a:t>
            </a:r>
          </a:p>
          <a:p>
            <a:pPr marL="228600" marR="0" indent="-4445">
              <a:spcBef>
                <a:spcPts val="0"/>
              </a:spcBef>
              <a:spcAft>
                <a:spcPts val="0"/>
              </a:spcAft>
            </a:pPr>
            <a:endParaRPr lang="en-US" sz="2400" dirty="0" smtClean="0">
              <a:effectLst/>
              <a:latin typeface="New Century Schlbk" charset="0"/>
              <a:ea typeface="Times New Roman" charset="0"/>
              <a:cs typeface="Times New Roman" charset="0"/>
            </a:endParaRPr>
          </a:p>
          <a:p>
            <a:pPr marL="228600" marR="0" indent="-4445">
              <a:spcBef>
                <a:spcPts val="0"/>
              </a:spcBef>
              <a:spcAft>
                <a:spcPts val="0"/>
              </a:spcAft>
            </a:pPr>
            <a:r>
              <a:rPr lang="en-US" sz="2400" b="1" dirty="0" smtClean="0">
                <a:solidFill>
                  <a:srgbClr val="FF0000"/>
                </a:solidFill>
                <a:effectLst/>
                <a:latin typeface="Times New Roman" charset="0"/>
                <a:ea typeface="Times New Roman" charset="0"/>
                <a:cs typeface="Times New Roman" charset="0"/>
              </a:rPr>
              <a:t>All cases collapse into the following analysis. </a:t>
            </a:r>
            <a:r>
              <a:rPr lang="en-US" sz="2400" b="1" dirty="0" err="1" smtClean="0">
                <a:solidFill>
                  <a:srgbClr val="FF0000"/>
                </a:solidFill>
                <a:effectLst/>
                <a:latin typeface="Times New Roman" charset="0"/>
                <a:ea typeface="Times New Roman" charset="0"/>
                <a:cs typeface="Times New Roman" charset="0"/>
              </a:rPr>
              <a:t>vwx</a:t>
            </a:r>
            <a:r>
              <a:rPr lang="en-US" sz="2400" b="1" dirty="0" smtClean="0">
                <a:solidFill>
                  <a:srgbClr val="FF0000"/>
                </a:solidFill>
                <a:effectLst/>
                <a:latin typeface="Times New Roman" charset="0"/>
                <a:ea typeface="Times New Roman" charset="0"/>
                <a:cs typeface="Times New Roman" charset="0"/>
              </a:rPr>
              <a:t> must include at most one of the ‘a’ sequences and at most one of the ‘b’ sequences; moreover it must have at least one of these cases (first ‘a’ sequence but not second; first ‘b’ sequence but not second; second ‘a’ sequence but not first; or second ‘b’ sequence but not first). Set </a:t>
            </a:r>
            <a:r>
              <a:rPr lang="en-US" sz="2400" b="1" dirty="0" err="1" smtClean="0">
                <a:solidFill>
                  <a:srgbClr val="FF0000"/>
                </a:solidFill>
                <a:effectLst/>
                <a:latin typeface="Times New Roman" charset="0"/>
                <a:ea typeface="Times New Roman" charset="0"/>
                <a:cs typeface="Times New Roman" charset="0"/>
              </a:rPr>
              <a:t>i</a:t>
            </a:r>
            <a:r>
              <a:rPr lang="en-US" sz="2400" b="1" dirty="0" smtClean="0">
                <a:solidFill>
                  <a:srgbClr val="FF0000"/>
                </a:solidFill>
                <a:effectLst/>
                <a:latin typeface="Times New Roman" charset="0"/>
                <a:ea typeface="Times New Roman" charset="0"/>
                <a:cs typeface="Times New Roman" charset="0"/>
              </a:rPr>
              <a:t>=0 and we have removed letters from one of the ‘a’ sequences and/or one of the ‘b’ sequences, but not the other. This denies that </a:t>
            </a:r>
            <a:r>
              <a:rPr lang="en-US" sz="2400" b="1" dirty="0" err="1" smtClean="0">
                <a:solidFill>
                  <a:srgbClr val="FF0000"/>
                </a:solidFill>
                <a:effectLst/>
                <a:latin typeface="Times New Roman" charset="0"/>
                <a:ea typeface="Times New Roman" charset="0"/>
                <a:cs typeface="Times New Roman" charset="0"/>
              </a:rPr>
              <a:t>uwy</a:t>
            </a:r>
            <a:r>
              <a:rPr lang="en-US" sz="2400" b="1" dirty="0" smtClean="0">
                <a:solidFill>
                  <a:srgbClr val="FF0000"/>
                </a:solidFill>
                <a:effectLst/>
                <a:latin typeface="Times New Roman" charset="0"/>
                <a:ea typeface="Times New Roman" charset="0"/>
                <a:cs typeface="Times New Roman" charset="0"/>
              </a:rPr>
              <a:t> is in L, thereby contradicting the Pumping Lemma.</a:t>
            </a:r>
            <a:endParaRPr lang="en-US" sz="24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402295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965" y="464949"/>
            <a:ext cx="11112285" cy="4185761"/>
          </a:xfrm>
          <a:prstGeom prst="rect">
            <a:avLst/>
          </a:prstGeom>
        </p:spPr>
        <p:txBody>
          <a:bodyPr wrap="square">
            <a:spAutoFit/>
          </a:bodyPr>
          <a:lstStyle/>
          <a:p>
            <a:r>
              <a:rPr lang="en-US" sz="3200" b="1" dirty="0" smtClean="0">
                <a:effectLst/>
                <a:latin typeface="Times New Roman" charset="0"/>
                <a:ea typeface="Times New Roman" charset="0"/>
                <a:cs typeface="Times New Roman" charset="0"/>
              </a:rPr>
              <a:t>15. </a:t>
            </a:r>
            <a:r>
              <a:rPr lang="en-US" sz="3200" dirty="0" smtClean="0">
                <a:effectLst/>
                <a:latin typeface="Times New Roman" charset="0"/>
                <a:ea typeface="Times New Roman" charset="0"/>
                <a:cs typeface="Times New Roman" charset="0"/>
              </a:rPr>
              <a:t>Write a context-free grammar for the complement of </a:t>
            </a:r>
          </a:p>
          <a:p>
            <a:r>
              <a:rPr lang="en-US" sz="3200" b="1" dirty="0">
                <a:latin typeface="Times New Roman" charset="0"/>
                <a:ea typeface="Times New Roman" charset="0"/>
                <a:cs typeface="Times New Roman" charset="0"/>
              </a:rPr>
              <a:t> </a:t>
            </a:r>
            <a:r>
              <a:rPr lang="en-US" sz="3200" b="1" dirty="0" smtClean="0">
                <a:latin typeface="Times New Roman" charset="0"/>
                <a:ea typeface="Times New Roman" charset="0"/>
                <a:cs typeface="Times New Roman" charset="0"/>
              </a:rPr>
              <a:t>     </a:t>
            </a:r>
            <a:r>
              <a:rPr lang="en-US" sz="3200" b="1" dirty="0" smtClean="0">
                <a:effectLst/>
                <a:latin typeface="Times New Roman" charset="0"/>
                <a:ea typeface="Times New Roman" charset="0"/>
                <a:cs typeface="Times New Roman" charset="0"/>
              </a:rPr>
              <a:t>{ </a:t>
            </a:r>
            <a:r>
              <a:rPr lang="en-US" sz="3200" b="1" dirty="0" err="1" smtClean="0">
                <a:effectLst/>
                <a:latin typeface="Times New Roman" charset="0"/>
                <a:ea typeface="Times New Roman" charset="0"/>
                <a:cs typeface="Times New Roman" charset="0"/>
              </a:rPr>
              <a:t>ww</a:t>
            </a:r>
            <a:r>
              <a:rPr lang="en-US" sz="3200" b="1" dirty="0" smtClean="0">
                <a:effectLst/>
                <a:latin typeface="Times New Roman" charset="0"/>
                <a:ea typeface="Times New Roman" charset="0"/>
                <a:cs typeface="Times New Roman" charset="0"/>
              </a:rPr>
              <a:t> | w is over {</a:t>
            </a:r>
            <a:r>
              <a:rPr lang="en-US" sz="3200" b="1" dirty="0" err="1" smtClean="0">
                <a:effectLst/>
                <a:latin typeface="Times New Roman" charset="0"/>
                <a:ea typeface="Times New Roman" charset="0"/>
                <a:cs typeface="Times New Roman" charset="0"/>
              </a:rPr>
              <a:t>a,b</a:t>
            </a:r>
            <a:r>
              <a:rPr lang="en-US" sz="3200" b="1" dirty="0" smtClean="0">
                <a:effectLst/>
                <a:latin typeface="Times New Roman" charset="0"/>
                <a:ea typeface="Times New Roman" charset="0"/>
                <a:cs typeface="Times New Roman" charset="0"/>
              </a:rPr>
              <a:t>} }</a:t>
            </a:r>
            <a:endParaRPr lang="en-US" sz="3200" dirty="0" smtClean="0">
              <a:effectLst/>
              <a:latin typeface="New Century Schlbk" charset="0"/>
              <a:ea typeface="Times New Roman" charset="0"/>
              <a:cs typeface="Times New Roman" charset="0"/>
            </a:endParaRPr>
          </a:p>
          <a:p>
            <a:pPr marL="228600" marR="0">
              <a:spcBef>
                <a:spcPts val="1200"/>
              </a:spcBef>
              <a:spcAft>
                <a:spcPts val="0"/>
              </a:spcAft>
            </a:pPr>
            <a:r>
              <a:rPr lang="en-US" sz="3200" b="1" dirty="0" smtClean="0">
                <a:solidFill>
                  <a:srgbClr val="FF0000"/>
                </a:solidFill>
                <a:effectLst/>
                <a:latin typeface="Times New Roman" charset="0"/>
                <a:ea typeface="Times New Roman" charset="0"/>
                <a:cs typeface="Times New Roman" charset="0"/>
              </a:rPr>
              <a:t>S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L&lt;Odd&gt; | AB | BA</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&lt;Odd&gt;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L&lt;Even&gt; | </a:t>
            </a:r>
            <a:r>
              <a:rPr lang="en-US" sz="3200" b="1" dirty="0" smtClean="0">
                <a:solidFill>
                  <a:srgbClr val="FF0000"/>
                </a:solidFill>
                <a:effectLst/>
                <a:latin typeface="Times New Roman" charset="0"/>
                <a:ea typeface="Times New Roman" charset="0"/>
                <a:cs typeface="Times New Roman" charset="0"/>
                <a:sym typeface="Symbol" charset="2"/>
              </a:rPr>
              <a:t></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&lt;Even&gt;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L&lt;Odd&gt; </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A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 A L | a</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B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L B L | b</a:t>
            </a:r>
            <a:endParaRPr lang="en-US" sz="3200" dirty="0" smtClean="0">
              <a:effectLst/>
              <a:latin typeface="New Century Schlbk" charset="0"/>
              <a:ea typeface="Times New Roman" charset="0"/>
              <a:cs typeface="Times New Roman" charset="0"/>
            </a:endParaRPr>
          </a:p>
          <a:p>
            <a:pPr marL="228600" marR="0">
              <a:spcBef>
                <a:spcPts val="0"/>
              </a:spcBef>
              <a:spcAft>
                <a:spcPts val="0"/>
              </a:spcAft>
            </a:pPr>
            <a:r>
              <a:rPr lang="en-US" sz="3200" b="1" dirty="0" smtClean="0">
                <a:solidFill>
                  <a:srgbClr val="FF0000"/>
                </a:solidFill>
                <a:effectLst/>
                <a:latin typeface="Times New Roman" charset="0"/>
                <a:ea typeface="Times New Roman" charset="0"/>
                <a:cs typeface="Times New Roman" charset="0"/>
              </a:rPr>
              <a:t>L		</a:t>
            </a:r>
            <a:r>
              <a:rPr lang="en-US" sz="3200" b="1" dirty="0" smtClean="0">
                <a:solidFill>
                  <a:srgbClr val="FF0000"/>
                </a:solidFill>
                <a:effectLst/>
                <a:latin typeface="Times New Roman" charset="0"/>
                <a:ea typeface="Times New Roman" charset="0"/>
                <a:cs typeface="Times New Roman" charset="0"/>
                <a:sym typeface="Symbol" charset="2"/>
              </a:rPr>
              <a:t></a:t>
            </a:r>
            <a:r>
              <a:rPr lang="en-US" sz="3200" b="1" dirty="0" smtClean="0">
                <a:solidFill>
                  <a:srgbClr val="FF0000"/>
                </a:solidFill>
                <a:effectLst/>
                <a:latin typeface="Times New Roman" charset="0"/>
                <a:ea typeface="Times New Roman" charset="0"/>
                <a:cs typeface="Times New Roman" charset="0"/>
              </a:rPr>
              <a:t> a | b</a:t>
            </a:r>
            <a:endParaRPr lang="en-US" sz="32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891497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Slide Number Placeholder 5"/>
          <p:cNvSpPr>
            <a:spLocks noGrp="1"/>
          </p:cNvSpPr>
          <p:nvPr>
            <p:ph type="sldNum" sz="quarter" idx="12"/>
          </p:nvPr>
        </p:nvSpPr>
        <p:spPr>
          <a:noFill/>
        </p:spPr>
        <p:txBody>
          <a:bodyPr/>
          <a:lstStyle/>
          <a:p>
            <a:pPr eaLnBrk="1" hangingPunct="1"/>
            <a:fld id="{A2E656CF-A014-764C-87C2-1DED4D8AE25E}"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486403" name="Rectangle 2"/>
          <p:cNvSpPr>
            <a:spLocks noGrp="1" noChangeArrowheads="1"/>
          </p:cNvSpPr>
          <p:nvPr>
            <p:ph type="title"/>
          </p:nvPr>
        </p:nvSpPr>
        <p:spPr/>
        <p:txBody>
          <a:bodyPr/>
          <a:lstStyle/>
          <a:p>
            <a:pPr eaLnBrk="1" hangingPunct="1"/>
            <a:r>
              <a:rPr lang="en-US" b="1" dirty="0">
                <a:ea typeface="ＭＳ Ｐゴシック" pitchFamily="-111" charset="-128"/>
                <a:cs typeface="ＭＳ Ｐゴシック" pitchFamily="-111" charset="-128"/>
              </a:rPr>
              <a:t>Sample Question#5</a:t>
            </a:r>
          </a:p>
        </p:txBody>
      </p:sp>
      <p:sp>
        <p:nvSpPr>
          <p:cNvPr id="486404" name="Rectangle 3"/>
          <p:cNvSpPr>
            <a:spLocks noGrp="1" noChangeArrowheads="1"/>
          </p:cNvSpPr>
          <p:nvPr>
            <p:ph type="body" idx="1"/>
          </p:nvPr>
        </p:nvSpPr>
        <p:spPr/>
        <p:txBody>
          <a:bodyPr/>
          <a:lstStyle/>
          <a:p>
            <a:pPr marL="609600" indent="-609600">
              <a:lnSpc>
                <a:spcPct val="80000"/>
              </a:lnSpc>
              <a:buNone/>
            </a:pPr>
            <a:r>
              <a:rPr lang="en-US" dirty="0">
                <a:ea typeface="ＭＳ Ｐゴシック" pitchFamily="-111" charset="-128"/>
                <a:cs typeface="ＭＳ Ｐゴシック" pitchFamily="-111" charset="-128"/>
              </a:rPr>
              <a:t>5.	Let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be an re (recursively enumerable), non-recursive set, and </a:t>
            </a:r>
            <a:r>
              <a:rPr lang="en-US" b="1" dirty="0">
                <a:ea typeface="ＭＳ Ｐゴシック" pitchFamily="-111" charset="-128"/>
                <a:cs typeface="ＭＳ Ｐゴシック" pitchFamily="-111" charset="-128"/>
              </a:rPr>
              <a:t>T</a:t>
            </a:r>
            <a:r>
              <a:rPr lang="en-US" dirty="0">
                <a:ea typeface="ＭＳ Ｐゴシック" pitchFamily="-111" charset="-128"/>
                <a:cs typeface="ＭＳ Ｐゴシック" pitchFamily="-111" charset="-128"/>
              </a:rPr>
              <a:t> be an re, possibly recursive set. Let </a:t>
            </a:r>
          </a:p>
          <a:p>
            <a:pPr marL="609600" indent="-609600">
              <a:lnSpc>
                <a:spcPct val="80000"/>
              </a:lnSpc>
              <a:buNone/>
            </a:pP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E = { z | z = x + y, where x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S and y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T }. </a:t>
            </a:r>
          </a:p>
          <a:p>
            <a:pPr marL="609600" indent="-609600">
              <a:lnSpc>
                <a:spcPct val="80000"/>
              </a:lnSpc>
              <a:buNone/>
            </a:pPr>
            <a:r>
              <a:rPr lang="en-US" dirty="0">
                <a:ea typeface="ＭＳ Ｐゴシック" pitchFamily="-111" charset="-128"/>
                <a:cs typeface="ＭＳ Ｐゴシック" pitchFamily="-111" charset="-128"/>
              </a:rPr>
              <a:t>	Answer with proofs, algorithms or counterexamples, as appropriate, each of the following questions:</a:t>
            </a:r>
          </a:p>
          <a:p>
            <a:pPr marL="609600" indent="-609600">
              <a:lnSpc>
                <a:spcPct val="80000"/>
              </a:lnSpc>
              <a:buNone/>
            </a:pPr>
            <a:r>
              <a:rPr lang="en-US" dirty="0">
                <a:ea typeface="ＭＳ Ｐゴシック" pitchFamily="-111" charset="-128"/>
                <a:cs typeface="ＭＳ Ｐゴシック" pitchFamily="-111" charset="-128"/>
              </a:rPr>
              <a:t>	(a)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non re</a:t>
            </a:r>
            <a:r>
              <a:rPr lang="en-US" dirty="0" smtClean="0">
                <a:ea typeface="ＭＳ Ｐゴシック" pitchFamily="-111" charset="-128"/>
                <a:cs typeface="ＭＳ Ｐゴシック" pitchFamily="-111" charset="-128"/>
              </a:rPr>
              <a:t>? </a:t>
            </a:r>
            <a:r>
              <a:rPr lang="en-US" dirty="0" smtClean="0">
                <a:solidFill>
                  <a:srgbClr val="FF0000"/>
                </a:solidFill>
                <a:ea typeface="ＭＳ Ｐゴシック" pitchFamily="-111" charset="-128"/>
                <a:cs typeface="ＭＳ Ｐゴシック" pitchFamily="-111" charset="-128"/>
              </a:rPr>
              <a:t>No. If T = ∅ then E is recursive. </a:t>
            </a:r>
            <a:br>
              <a:rPr lang="en-US" dirty="0" smtClean="0">
                <a:solidFill>
                  <a:srgbClr val="FF0000"/>
                </a:solidFill>
                <a:ea typeface="ＭＳ Ｐゴシック" pitchFamily="-111" charset="-128"/>
                <a:cs typeface="ＭＳ Ｐゴシック" pitchFamily="-111" charset="-128"/>
              </a:rPr>
            </a:br>
            <a:r>
              <a:rPr lang="en-US" dirty="0" smtClean="0">
                <a:solidFill>
                  <a:srgbClr val="FF0000"/>
                </a:solidFill>
                <a:ea typeface="ＭＳ Ｐゴシック" pitchFamily="-111" charset="-128"/>
                <a:cs typeface="ＭＳ Ｐゴシック" pitchFamily="-111" charset="-128"/>
              </a:rPr>
              <a:t>Assume S is non-empty and S and T are enumerated by </a:t>
            </a:r>
            <a:r>
              <a:rPr lang="en-US" dirty="0" err="1" smtClean="0">
                <a:solidFill>
                  <a:srgbClr val="FF0000"/>
                </a:solidFill>
                <a:ea typeface="ＭＳ Ｐゴシック" pitchFamily="-111" charset="-128"/>
                <a:cs typeface="ＭＳ Ｐゴシック" pitchFamily="-111" charset="-128"/>
              </a:rPr>
              <a:t>f</a:t>
            </a:r>
            <a:r>
              <a:rPr lang="en-US" baseline="-25000" dirty="0" err="1" smtClean="0">
                <a:solidFill>
                  <a:srgbClr val="FF0000"/>
                </a:solidFill>
                <a:ea typeface="ＭＳ Ｐゴシック" pitchFamily="-111" charset="-128"/>
                <a:cs typeface="ＭＳ Ｐゴシック" pitchFamily="-111" charset="-128"/>
              </a:rPr>
              <a:t>S</a:t>
            </a:r>
            <a:r>
              <a:rPr lang="en-US" dirty="0" smtClean="0">
                <a:solidFill>
                  <a:srgbClr val="FF0000"/>
                </a:solidFill>
                <a:ea typeface="ＭＳ Ｐゴシック" pitchFamily="-111" charset="-128"/>
                <a:cs typeface="ＭＳ Ｐゴシック" pitchFamily="-111" charset="-128"/>
              </a:rPr>
              <a:t>, </a:t>
            </a:r>
            <a:r>
              <a:rPr lang="en-US" dirty="0" err="1" smtClean="0">
                <a:solidFill>
                  <a:srgbClr val="FF0000"/>
                </a:solidFill>
                <a:ea typeface="ＭＳ Ｐゴシック" pitchFamily="-111" charset="-128"/>
                <a:cs typeface="ＭＳ Ｐゴシック" pitchFamily="-111" charset="-128"/>
              </a:rPr>
              <a:t>f</a:t>
            </a:r>
            <a:r>
              <a:rPr lang="en-US" baseline="-25000" dirty="0" err="1" smtClean="0">
                <a:solidFill>
                  <a:srgbClr val="FF0000"/>
                </a:solidFill>
                <a:ea typeface="ＭＳ Ｐゴシック" pitchFamily="-111" charset="-128"/>
                <a:cs typeface="ＭＳ Ｐゴシック" pitchFamily="-111" charset="-128"/>
              </a:rPr>
              <a:t>T</a:t>
            </a:r>
            <a:r>
              <a:rPr lang="en-US" dirty="0" smtClean="0">
                <a:solidFill>
                  <a:srgbClr val="FF0000"/>
                </a:solidFill>
                <a:ea typeface="ＭＳ Ｐゴシック" pitchFamily="-111" charset="-128"/>
                <a:cs typeface="ＭＳ Ｐゴシック" pitchFamily="-111" charset="-128"/>
              </a:rPr>
              <a:t>, resp. </a:t>
            </a:r>
            <a:br>
              <a:rPr lang="en-US" dirty="0" smtClean="0">
                <a:solidFill>
                  <a:srgbClr val="FF0000"/>
                </a:solidFill>
                <a:ea typeface="ＭＳ Ｐゴシック" pitchFamily="-111" charset="-128"/>
                <a:cs typeface="ＭＳ Ｐゴシック" pitchFamily="-111" charset="-128"/>
              </a:rPr>
            </a:br>
            <a:r>
              <a:rPr lang="en-US" dirty="0" smtClean="0">
                <a:solidFill>
                  <a:srgbClr val="FF0000"/>
                </a:solidFill>
                <a:ea typeface="ＭＳ Ｐゴシック" pitchFamily="-111" charset="-128"/>
                <a:cs typeface="ＭＳ Ｐゴシック" pitchFamily="-111" charset="-128"/>
              </a:rPr>
              <a:t>Then </a:t>
            </a:r>
            <a:r>
              <a:rPr lang="en-US" dirty="0" err="1" smtClean="0">
                <a:solidFill>
                  <a:srgbClr val="FF0000"/>
                </a:solidFill>
                <a:ea typeface="ＭＳ Ｐゴシック" pitchFamily="-111" charset="-128"/>
                <a:cs typeface="ＭＳ Ｐゴシック" pitchFamily="-111" charset="-128"/>
              </a:rPr>
              <a:t>f</a:t>
            </a:r>
            <a:r>
              <a:rPr lang="en-US" baseline="-25000" dirty="0" err="1" smtClean="0">
                <a:solidFill>
                  <a:srgbClr val="FF0000"/>
                </a:solidFill>
                <a:ea typeface="ＭＳ Ｐゴシック" pitchFamily="-111" charset="-128"/>
                <a:cs typeface="ＭＳ Ｐゴシック" pitchFamily="-111" charset="-128"/>
              </a:rPr>
              <a:t>E</a:t>
            </a:r>
            <a:r>
              <a:rPr lang="en-US" dirty="0" smtClean="0">
                <a:solidFill>
                  <a:srgbClr val="FF0000"/>
                </a:solidFill>
                <a:ea typeface="ＭＳ Ｐゴシック" pitchFamily="-111" charset="-128"/>
                <a:cs typeface="ＭＳ Ｐゴシック" pitchFamily="-111" charset="-128"/>
              </a:rPr>
              <a:t>(&lt;</a:t>
            </a:r>
            <a:r>
              <a:rPr lang="en-US" dirty="0" err="1" smtClean="0">
                <a:solidFill>
                  <a:srgbClr val="FF0000"/>
                </a:solidFill>
                <a:ea typeface="ＭＳ Ｐゴシック" pitchFamily="-111" charset="-128"/>
                <a:cs typeface="ＭＳ Ｐゴシック" pitchFamily="-111" charset="-128"/>
              </a:rPr>
              <a:t>x,y</a:t>
            </a:r>
            <a:r>
              <a:rPr lang="en-US" dirty="0" smtClean="0">
                <a:solidFill>
                  <a:srgbClr val="FF0000"/>
                </a:solidFill>
                <a:ea typeface="ＭＳ Ｐゴシック" pitchFamily="-111" charset="-128"/>
                <a:cs typeface="ＭＳ Ｐゴシック" pitchFamily="-111" charset="-128"/>
              </a:rPr>
              <a:t>&gt;) = </a:t>
            </a:r>
            <a:r>
              <a:rPr lang="en-US" dirty="0" err="1" smtClean="0">
                <a:solidFill>
                  <a:srgbClr val="FF0000"/>
                </a:solidFill>
                <a:ea typeface="ＭＳ Ｐゴシック" pitchFamily="-111" charset="-128"/>
                <a:cs typeface="ＭＳ Ｐゴシック" pitchFamily="-111" charset="-128"/>
              </a:rPr>
              <a:t>f</a:t>
            </a:r>
            <a:r>
              <a:rPr lang="en-US" baseline="-25000" dirty="0" err="1" smtClean="0">
                <a:solidFill>
                  <a:srgbClr val="FF0000"/>
                </a:solidFill>
                <a:ea typeface="ＭＳ Ｐゴシック" pitchFamily="-111" charset="-128"/>
                <a:cs typeface="ＭＳ Ｐゴシック" pitchFamily="-111" charset="-128"/>
              </a:rPr>
              <a:t>S</a:t>
            </a:r>
            <a:r>
              <a:rPr lang="en-US" dirty="0" smtClean="0">
                <a:solidFill>
                  <a:srgbClr val="FF0000"/>
                </a:solidFill>
                <a:ea typeface="ＭＳ Ｐゴシック" pitchFamily="-111" charset="-128"/>
                <a:cs typeface="ＭＳ Ｐゴシック" pitchFamily="-111" charset="-128"/>
              </a:rPr>
              <a:t>(x) + </a:t>
            </a:r>
            <a:r>
              <a:rPr lang="en-US" dirty="0" err="1" smtClean="0">
                <a:solidFill>
                  <a:srgbClr val="FF0000"/>
                </a:solidFill>
                <a:ea typeface="ＭＳ Ｐゴシック" pitchFamily="-111" charset="-128"/>
                <a:cs typeface="ＭＳ Ｐゴシック" pitchFamily="-111" charset="-128"/>
              </a:rPr>
              <a:t>f</a:t>
            </a:r>
            <a:r>
              <a:rPr lang="en-US" baseline="-25000" dirty="0" err="1" smtClean="0">
                <a:solidFill>
                  <a:srgbClr val="FF0000"/>
                </a:solidFill>
                <a:ea typeface="ＭＳ Ｐゴシック" pitchFamily="-111" charset="-128"/>
                <a:cs typeface="ＭＳ Ｐゴシック" pitchFamily="-111" charset="-128"/>
              </a:rPr>
              <a:t>S</a:t>
            </a:r>
            <a:r>
              <a:rPr lang="en-US" dirty="0" smtClean="0">
                <a:solidFill>
                  <a:srgbClr val="FF0000"/>
                </a:solidFill>
                <a:ea typeface="ＭＳ Ｐゴシック" pitchFamily="-111" charset="-128"/>
                <a:cs typeface="ＭＳ Ｐゴシック" pitchFamily="-111" charset="-128"/>
              </a:rPr>
              <a:t>(y</a:t>
            </a:r>
            <a:r>
              <a:rPr lang="en-US" dirty="0" smtClean="0">
                <a:solidFill>
                  <a:srgbClr val="FF0000"/>
                </a:solidFill>
                <a:ea typeface="ＭＳ Ｐゴシック" pitchFamily="-111" charset="-128"/>
                <a:cs typeface="ＭＳ Ｐゴシック" pitchFamily="-111" charset="-128"/>
              </a:rPr>
              <a:t>) enumerates E.</a:t>
            </a:r>
            <a:endParaRPr lang="en-US"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(b)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 non-recursive</a:t>
            </a:r>
            <a:r>
              <a:rPr lang="en-US" dirty="0" smtClean="0">
                <a:ea typeface="ＭＳ Ｐゴシック" pitchFamily="-111" charset="-128"/>
                <a:cs typeface="ＭＳ Ｐゴシック" pitchFamily="-111" charset="-128"/>
              </a:rPr>
              <a:t>? </a:t>
            </a:r>
            <a:r>
              <a:rPr lang="en-US" dirty="0" smtClean="0">
                <a:solidFill>
                  <a:srgbClr val="FF0000"/>
                </a:solidFill>
                <a:ea typeface="ＭＳ Ｐゴシック" pitchFamily="-111" charset="-128"/>
                <a:cs typeface="ＭＳ Ｐゴシック" pitchFamily="-111" charset="-128"/>
              </a:rPr>
              <a:t>Yes. T = {0}, E = S</a:t>
            </a:r>
            <a:endParaRPr lang="en-US"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(c)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recursive? </a:t>
            </a:r>
            <a:r>
              <a:rPr lang="en-US" dirty="0" smtClean="0">
                <a:solidFill>
                  <a:srgbClr val="FF0000"/>
                </a:solidFill>
                <a:ea typeface="ＭＳ Ｐゴシック" pitchFamily="-111" charset="-128"/>
                <a:cs typeface="ＭＳ Ｐゴシック" pitchFamily="-111" charset="-128"/>
              </a:rPr>
              <a:t>Yes, T=</a:t>
            </a:r>
            <a:r>
              <a:rPr lang="en-US" dirty="0" err="1" smtClean="0">
                <a:solidFill>
                  <a:srgbClr val="FF0000"/>
                </a:solidFill>
                <a:ea typeface="ＭＳ Ｐゴシック" pitchFamily="-111" charset="-128"/>
                <a:cs typeface="ＭＳ Ｐゴシック" pitchFamily="-111" charset="-128"/>
              </a:rPr>
              <a:t>ℵ</a:t>
            </a:r>
            <a:r>
              <a:rPr lang="en-US" dirty="0" smtClean="0">
                <a:solidFill>
                  <a:srgbClr val="FF0000"/>
                </a:solidFill>
                <a:ea typeface="ＭＳ Ｐゴシック" pitchFamily="-111" charset="-128"/>
                <a:cs typeface="ＭＳ Ｐゴシック" pitchFamily="-111" charset="-128"/>
              </a:rPr>
              <a:t>, E = { x | x ≥ min value in S }</a:t>
            </a:r>
            <a:endParaRPr lang="en-US" dirty="0">
              <a:ea typeface="ＭＳ Ｐゴシック" pitchFamily="-111" charset="-128"/>
              <a:cs typeface="ＭＳ Ｐゴシック" pitchFamily="-111" charset="-128"/>
            </a:endParaRPr>
          </a:p>
        </p:txBody>
      </p:sp>
      <p:sp>
        <p:nvSpPr>
          <p:cNvPr id="486405" name="Date Placeholder 3"/>
          <p:cNvSpPr>
            <a:spLocks noGrp="1"/>
          </p:cNvSpPr>
          <p:nvPr>
            <p:ph type="dt" sz="quarter" idx="10"/>
          </p:nvPr>
        </p:nvSpPr>
        <p:spPr>
          <a:noFill/>
        </p:spPr>
        <p:txBody>
          <a:bodyPr/>
          <a:lstStyle/>
          <a:p>
            <a:fld id="{BBE68B5E-4EE0-E94C-BE39-561420D3A463}" type="datetime1">
              <a:rPr lang="en-US" smtClean="0">
                <a:latin typeface="Arial" pitchFamily="-111" charset="0"/>
                <a:ea typeface="ＭＳ Ｐゴシック" pitchFamily="-111" charset="-128"/>
                <a:cs typeface="ＭＳ Ｐゴシック" pitchFamily="-111" charset="-128"/>
              </a:rPr>
              <a:t>12/6/16</a:t>
            </a:fld>
            <a:endParaRPr lang="en-US">
              <a:latin typeface="Arial" pitchFamily="-111" charset="0"/>
              <a:ea typeface="ＭＳ Ｐゴシック" pitchFamily="-111" charset="-128"/>
              <a:cs typeface="ＭＳ Ｐゴシック" pitchFamily="-111" charset="-128"/>
            </a:endParaRPr>
          </a:p>
        </p:txBody>
      </p:sp>
      <p:sp>
        <p:nvSpPr>
          <p:cNvPr id="486406"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42201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8.1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400050" indent="-400050">
              <a:buFontTx/>
              <a:buAutoNum type="arabicPeriod"/>
              <a:defRPr/>
            </a:pPr>
            <a:r>
              <a:rPr lang="en-US" sz="2400" b="1" dirty="0" smtClean="0">
                <a:solidFill>
                  <a:schemeClr val="tx1">
                    <a:lumMod val="95000"/>
                    <a:lumOff val="5000"/>
                  </a:schemeClr>
                </a:solidFill>
                <a:ea typeface="ＭＳ Ｐゴシック" charset="0"/>
                <a:cs typeface="ＭＳ Ｐゴシック" charset="0"/>
              </a:rPr>
              <a:t>Use </a:t>
            </a:r>
            <a:r>
              <a:rPr lang="en-US" sz="2400" b="1" dirty="0">
                <a:solidFill>
                  <a:schemeClr val="tx1">
                    <a:lumMod val="95000"/>
                    <a:lumOff val="5000"/>
                  </a:schemeClr>
                </a:solidFill>
                <a:ea typeface="ＭＳ Ｐゴシック" charset="0"/>
                <a:cs typeface="ＭＳ Ｐゴシック" charset="0"/>
              </a:rPr>
              <a:t>reduction from </a:t>
            </a:r>
            <a:r>
              <a:rPr lang="en-US" sz="2400" b="1" dirty="0">
                <a:solidFill>
                  <a:srgbClr val="FF0000"/>
                </a:solidFill>
                <a:ea typeface="ＭＳ Ｐゴシック" charset="0"/>
                <a:cs typeface="ＭＳ Ｐゴシック" charset="0"/>
              </a:rPr>
              <a:t>Halt</a:t>
            </a:r>
            <a:r>
              <a:rPr lang="en-US" sz="2400" b="1" dirty="0">
                <a:solidFill>
                  <a:schemeClr val="tx1">
                    <a:lumMod val="95000"/>
                    <a:lumOff val="5000"/>
                  </a:schemeClr>
                </a:solidFill>
                <a:ea typeface="ＭＳ Ｐゴシック" charset="0"/>
                <a:cs typeface="ＭＳ Ｐゴシック" charset="0"/>
              </a:rPr>
              <a:t> to show that one cannot decide </a:t>
            </a:r>
            <a:r>
              <a:rPr lang="en-US" sz="2400" b="1" dirty="0">
                <a:solidFill>
                  <a:srgbClr val="C00000"/>
                </a:solidFill>
                <a:ea typeface="ＭＳ Ｐゴシック" charset="0"/>
                <a:cs typeface="ＭＳ Ｐゴシック" charset="0"/>
              </a:rPr>
              <a:t>REPEATS</a:t>
            </a:r>
            <a:r>
              <a:rPr lang="en-US" sz="2400" b="1" dirty="0">
                <a:solidFill>
                  <a:schemeClr val="tx1">
                    <a:lumMod val="95000"/>
                    <a:lumOff val="5000"/>
                  </a:schemeClr>
                </a:solidFill>
                <a:ea typeface="ＭＳ Ｐゴシック" charset="0"/>
                <a:cs typeface="ＭＳ Ｐゴシック" charset="0"/>
              </a:rPr>
              <a:t>, where</a:t>
            </a:r>
            <a:br>
              <a:rPr lang="en-US" sz="2400" b="1" dirty="0">
                <a:solidFill>
                  <a:schemeClr val="tx1">
                    <a:lumMod val="95000"/>
                    <a:lumOff val="5000"/>
                  </a:schemeClr>
                </a:solidFill>
                <a:ea typeface="ＭＳ Ｐゴシック" charset="0"/>
                <a:cs typeface="ＭＳ Ｐゴシック" charset="0"/>
              </a:rPr>
            </a:br>
            <a:r>
              <a:rPr lang="en-US" sz="2400" b="1" dirty="0">
                <a:solidFill>
                  <a:srgbClr val="C00000"/>
                </a:solidFill>
                <a:ea typeface="ＭＳ Ｐゴシック" charset="0"/>
                <a:cs typeface="ＭＳ Ｐゴシック" charset="0"/>
              </a:rPr>
              <a:t>REPEATS = { f | for some x and y, x ≠ y, </a:t>
            </a:r>
            <a:r>
              <a:rPr lang="en-US" sz="2400" b="1" dirty="0" smtClean="0">
                <a:solidFill>
                  <a:srgbClr val="C00000"/>
                </a:solidFill>
                <a:ea typeface="ＭＳ Ｐゴシック" charset="0"/>
                <a:cs typeface="ＭＳ Ｐゴシック" charset="0"/>
                <a:sym typeface="Symbol"/>
              </a:rPr>
              <a:t></a:t>
            </a:r>
            <a:r>
              <a:rPr lang="en-US" sz="2400" b="1" baseline="-25000" dirty="0" smtClean="0">
                <a:solidFill>
                  <a:srgbClr val="C00000"/>
                </a:solidFill>
                <a:ea typeface="ＭＳ Ｐゴシック" charset="0"/>
                <a:cs typeface="ＭＳ Ｐゴシック" charset="0"/>
                <a:sym typeface="Symbol"/>
              </a:rPr>
              <a:t>f</a:t>
            </a:r>
            <a:r>
              <a:rPr lang="en-US" sz="2400" b="1" dirty="0" smtClean="0">
                <a:solidFill>
                  <a:srgbClr val="C00000"/>
                </a:solidFill>
                <a:ea typeface="ＭＳ Ｐゴシック" charset="0"/>
                <a:cs typeface="ＭＳ Ｐゴシック" charset="0"/>
              </a:rPr>
              <a:t>(x</a:t>
            </a:r>
            <a:r>
              <a:rPr lang="en-US" sz="2400" b="1" dirty="0">
                <a:solidFill>
                  <a:srgbClr val="C00000"/>
                </a:solidFill>
                <a:ea typeface="ＭＳ Ｐゴシック" charset="0"/>
                <a:cs typeface="ＭＳ Ｐゴシック" charset="0"/>
              </a:rPr>
              <a:t>)↓, </a:t>
            </a:r>
            <a:r>
              <a:rPr lang="en-US" sz="2400" b="1" dirty="0">
                <a:solidFill>
                  <a:srgbClr val="C00000"/>
                </a:solidFill>
                <a:ea typeface="ＭＳ Ｐゴシック" charset="0"/>
                <a:cs typeface="ＭＳ Ｐゴシック" charset="0"/>
                <a:sym typeface="Symbol"/>
              </a:rPr>
              <a:t></a:t>
            </a:r>
            <a:r>
              <a:rPr lang="en-US" sz="2400" b="1" baseline="-25000" dirty="0">
                <a:solidFill>
                  <a:srgbClr val="C00000"/>
                </a:solidFill>
                <a:ea typeface="ＭＳ Ｐゴシック" charset="0"/>
                <a:cs typeface="ＭＳ Ｐゴシック" charset="0"/>
                <a:sym typeface="Symbol"/>
              </a:rPr>
              <a:t>f</a:t>
            </a:r>
            <a:r>
              <a:rPr lang="en-US" sz="2400" b="1" dirty="0" smtClean="0">
                <a:solidFill>
                  <a:srgbClr val="C00000"/>
                </a:solidFill>
                <a:ea typeface="ＭＳ Ｐゴシック" charset="0"/>
                <a:cs typeface="ＭＳ Ｐゴシック" charset="0"/>
              </a:rPr>
              <a:t>(y</a:t>
            </a:r>
            <a:r>
              <a:rPr lang="en-US" sz="2400" b="1" dirty="0">
                <a:solidFill>
                  <a:srgbClr val="C00000"/>
                </a:solidFill>
                <a:ea typeface="ＭＳ Ｐゴシック" charset="0"/>
                <a:cs typeface="ＭＳ Ｐゴシック" charset="0"/>
              </a:rPr>
              <a:t>)↓ and </a:t>
            </a:r>
            <a:r>
              <a:rPr lang="en-US" sz="2400" b="1" dirty="0">
                <a:solidFill>
                  <a:srgbClr val="C00000"/>
                </a:solidFill>
                <a:ea typeface="ＭＳ Ｐゴシック" charset="0"/>
                <a:cs typeface="ＭＳ Ｐゴシック" charset="0"/>
                <a:sym typeface="Symbol"/>
              </a:rPr>
              <a:t></a:t>
            </a:r>
            <a:r>
              <a:rPr lang="en-US" sz="2400" b="1" baseline="-25000" dirty="0" smtClean="0">
                <a:solidFill>
                  <a:srgbClr val="C00000"/>
                </a:solidFill>
                <a:ea typeface="ＭＳ Ｐゴシック" charset="0"/>
                <a:cs typeface="ＭＳ Ｐゴシック" charset="0"/>
                <a:sym typeface="Symbol"/>
              </a:rPr>
              <a:t>f</a:t>
            </a:r>
            <a:r>
              <a:rPr lang="en-US" sz="2400" b="1" dirty="0" smtClean="0">
                <a:solidFill>
                  <a:srgbClr val="C00000"/>
                </a:solidFill>
                <a:ea typeface="ＭＳ Ｐゴシック" charset="0"/>
                <a:cs typeface="ＭＳ Ｐゴシック" charset="0"/>
              </a:rPr>
              <a:t>(x</a:t>
            </a:r>
            <a:r>
              <a:rPr lang="en-US" sz="2400" b="1" dirty="0">
                <a:solidFill>
                  <a:srgbClr val="C00000"/>
                </a:solidFill>
                <a:ea typeface="ＭＳ Ｐゴシック" charset="0"/>
                <a:cs typeface="ＭＳ Ｐゴシック" charset="0"/>
              </a:rPr>
              <a:t>) == </a:t>
            </a:r>
            <a:r>
              <a:rPr lang="en-US" sz="2400" b="1" dirty="0">
                <a:solidFill>
                  <a:srgbClr val="C00000"/>
                </a:solidFill>
                <a:ea typeface="ＭＳ Ｐゴシック" charset="0"/>
                <a:cs typeface="ＭＳ Ｐゴシック" charset="0"/>
                <a:sym typeface="Symbol"/>
              </a:rPr>
              <a:t></a:t>
            </a:r>
            <a:r>
              <a:rPr lang="en-US" sz="2400" b="1" baseline="-25000" dirty="0" smtClean="0">
                <a:solidFill>
                  <a:srgbClr val="C00000"/>
                </a:solidFill>
                <a:ea typeface="ＭＳ Ｐゴシック" charset="0"/>
                <a:cs typeface="ＭＳ Ｐゴシック" charset="0"/>
                <a:sym typeface="Symbol"/>
              </a:rPr>
              <a:t>f</a:t>
            </a:r>
            <a:r>
              <a:rPr lang="en-US" sz="2400" b="1" dirty="0" smtClean="0">
                <a:solidFill>
                  <a:srgbClr val="C00000"/>
                </a:solidFill>
                <a:ea typeface="ＭＳ Ｐゴシック" charset="0"/>
                <a:cs typeface="ＭＳ Ｐゴシック" charset="0"/>
              </a:rPr>
              <a:t>(y</a:t>
            </a:r>
            <a:r>
              <a:rPr lang="en-US" sz="2400" b="1" dirty="0">
                <a:solidFill>
                  <a:srgbClr val="C00000"/>
                </a:solidFill>
                <a:ea typeface="ＭＳ Ｐゴシック" charset="0"/>
                <a:cs typeface="ＭＳ Ｐゴシック" charset="0"/>
              </a:rPr>
              <a:t>) }</a:t>
            </a:r>
          </a:p>
          <a:p>
            <a:pPr marL="0" indent="0">
              <a:buNone/>
              <a:defRPr/>
            </a:pPr>
            <a:r>
              <a:rPr lang="en-US" sz="2400" b="1" dirty="0">
                <a:solidFill>
                  <a:schemeClr val="tx1">
                    <a:lumMod val="95000"/>
                    <a:lumOff val="5000"/>
                  </a:schemeClr>
                </a:solidFill>
                <a:ea typeface="ＭＳ Ｐゴシック" charset="0"/>
                <a:cs typeface="ＭＳ Ｐゴシック" charset="0"/>
              </a:rPr>
              <a:t>Let </a:t>
            </a:r>
            <a:r>
              <a:rPr lang="en-US" sz="2400" b="1" dirty="0" err="1">
                <a:solidFill>
                  <a:schemeClr val="tx1">
                    <a:lumMod val="95000"/>
                    <a:lumOff val="5000"/>
                  </a:schemeClr>
                </a:solidFill>
                <a:ea typeface="ＭＳ Ｐゴシック" charset="0"/>
                <a:cs typeface="ＭＳ Ｐゴシック" charset="0"/>
              </a:rPr>
              <a:t>f,x</a:t>
            </a:r>
            <a:r>
              <a:rPr lang="en-US" sz="2400" b="1" dirty="0">
                <a:solidFill>
                  <a:schemeClr val="tx1">
                    <a:lumMod val="95000"/>
                    <a:lumOff val="5000"/>
                  </a:schemeClr>
                </a:solidFill>
                <a:ea typeface="ＭＳ Ｐゴシック" charset="0"/>
                <a:cs typeface="ＭＳ Ｐゴシック" charset="0"/>
              </a:rPr>
              <a:t> be an arbitrary pair of natural numbers. &lt;</a:t>
            </a:r>
            <a:r>
              <a:rPr lang="en-US" sz="2400" b="1" dirty="0" err="1">
                <a:solidFill>
                  <a:schemeClr val="tx1">
                    <a:lumMod val="95000"/>
                    <a:lumOff val="5000"/>
                  </a:schemeClr>
                </a:solidFill>
                <a:ea typeface="ＭＳ Ｐゴシック" charset="0"/>
                <a:cs typeface="ＭＳ Ｐゴシック" charset="0"/>
              </a:rPr>
              <a:t>f,x</a:t>
            </a:r>
            <a:r>
              <a:rPr lang="en-US" sz="2400" b="1" dirty="0">
                <a:solidFill>
                  <a:schemeClr val="tx1">
                    <a:lumMod val="95000"/>
                    <a:lumOff val="5000"/>
                  </a:schemeClr>
                </a:solidFill>
                <a:ea typeface="ＭＳ Ｐゴシック" charset="0"/>
                <a:cs typeface="ＭＳ Ｐゴシック" charset="0"/>
              </a:rPr>
              <a:t>&gt; is in Halt </a:t>
            </a:r>
            <a:r>
              <a:rPr lang="en-US" sz="2400" b="1" dirty="0" err="1">
                <a:solidFill>
                  <a:schemeClr val="tx1">
                    <a:lumMod val="95000"/>
                    <a:lumOff val="5000"/>
                  </a:schemeClr>
                </a:solidFill>
                <a:ea typeface="ＭＳ Ｐゴシック" charset="0"/>
                <a:cs typeface="ＭＳ Ｐゴシック" charset="0"/>
              </a:rPr>
              <a:t>iff</a:t>
            </a:r>
            <a:r>
              <a:rPr lang="en-US" sz="2400" b="1" dirty="0">
                <a:solidFill>
                  <a:schemeClr val="tx1">
                    <a:lumMod val="95000"/>
                    <a:lumOff val="5000"/>
                  </a:schemeClr>
                </a:solidFill>
                <a:ea typeface="ＭＳ Ｐゴシック" charset="0"/>
                <a:cs typeface="ＭＳ Ｐゴシック" charset="0"/>
              </a:rPr>
              <a:t> </a:t>
            </a:r>
            <a:r>
              <a:rPr lang="en-US" sz="2400" b="1" dirty="0">
                <a:solidFill>
                  <a:schemeClr val="tx1">
                    <a:lumMod val="95000"/>
                    <a:lumOff val="5000"/>
                  </a:schemeClr>
                </a:solidFill>
                <a:ea typeface="ＭＳ Ｐゴシック" charset="0"/>
                <a:cs typeface="ＭＳ Ｐゴシック" charset="0"/>
                <a:sym typeface="Symbol"/>
              </a:rPr>
              <a:t></a:t>
            </a:r>
            <a:r>
              <a:rPr lang="en-US" sz="2400" b="1" baseline="-25000" dirty="0">
                <a:solidFill>
                  <a:schemeClr val="tx1">
                    <a:lumMod val="95000"/>
                    <a:lumOff val="5000"/>
                  </a:schemeClr>
                </a:solidFill>
                <a:ea typeface="ＭＳ Ｐゴシック" charset="0"/>
                <a:cs typeface="ＭＳ Ｐゴシック" charset="0"/>
                <a:sym typeface="Symbol"/>
              </a:rPr>
              <a:t>f</a:t>
            </a:r>
            <a:r>
              <a:rPr lang="en-US" sz="2400" b="1" dirty="0">
                <a:solidFill>
                  <a:schemeClr val="tx1">
                    <a:lumMod val="95000"/>
                    <a:lumOff val="5000"/>
                  </a:schemeClr>
                </a:solidFill>
                <a:ea typeface="ＭＳ Ｐゴシック" charset="0"/>
                <a:cs typeface="ＭＳ Ｐゴシック" charset="0"/>
                <a:sym typeface="Symbol"/>
              </a:rPr>
              <a:t>(x)</a:t>
            </a:r>
          </a:p>
          <a:p>
            <a:pPr marL="0" indent="0">
              <a:buNone/>
              <a:defRPr/>
            </a:pPr>
            <a:r>
              <a:rPr lang="en-US" sz="2400" b="1" dirty="0">
                <a:solidFill>
                  <a:schemeClr val="tx1">
                    <a:lumMod val="95000"/>
                    <a:lumOff val="5000"/>
                  </a:schemeClr>
                </a:solidFill>
                <a:ea typeface="ＭＳ Ｐゴシック" charset="0"/>
                <a:cs typeface="ＭＳ Ｐゴシック" charset="0"/>
                <a:sym typeface="Symbol"/>
              </a:rPr>
              <a:t>Define g by </a:t>
            </a:r>
            <a:r>
              <a:rPr lang="en-US" sz="2400" b="1" baseline="-25000" dirty="0">
                <a:solidFill>
                  <a:schemeClr val="tx1">
                    <a:lumMod val="95000"/>
                    <a:lumOff val="5000"/>
                  </a:schemeClr>
                </a:solidFill>
                <a:ea typeface="ＭＳ Ｐゴシック" charset="0"/>
                <a:cs typeface="ＭＳ Ｐゴシック" charset="0"/>
                <a:sym typeface="Symbol"/>
              </a:rPr>
              <a:t>g</a:t>
            </a:r>
            <a:r>
              <a:rPr lang="en-US" sz="2400" b="1" dirty="0">
                <a:solidFill>
                  <a:schemeClr val="tx1">
                    <a:lumMod val="95000"/>
                    <a:lumOff val="5000"/>
                  </a:schemeClr>
                </a:solidFill>
                <a:ea typeface="ＭＳ Ｐゴシック" charset="0"/>
                <a:cs typeface="ＭＳ Ｐゴシック" charset="0"/>
                <a:sym typeface="Symbol"/>
              </a:rPr>
              <a:t>(y) = </a:t>
            </a:r>
            <a:r>
              <a:rPr lang="en-US" sz="2400" b="1" baseline="-25000" dirty="0">
                <a:solidFill>
                  <a:schemeClr val="tx1">
                    <a:lumMod val="95000"/>
                    <a:lumOff val="5000"/>
                  </a:schemeClr>
                </a:solidFill>
                <a:ea typeface="ＭＳ Ｐゴシック" charset="0"/>
                <a:cs typeface="ＭＳ Ｐゴシック" charset="0"/>
                <a:sym typeface="Symbol"/>
              </a:rPr>
              <a:t>f</a:t>
            </a:r>
            <a:r>
              <a:rPr lang="en-US" sz="2400" b="1" dirty="0">
                <a:solidFill>
                  <a:schemeClr val="tx1">
                    <a:lumMod val="95000"/>
                    <a:lumOff val="5000"/>
                  </a:schemeClr>
                </a:solidFill>
                <a:ea typeface="ＭＳ Ｐゴシック" charset="0"/>
                <a:cs typeface="ＭＳ Ｐゴシック" charset="0"/>
                <a:sym typeface="Symbol"/>
              </a:rPr>
              <a:t>(x) - </a:t>
            </a:r>
            <a:r>
              <a:rPr lang="en-US" sz="2400" b="1" baseline="-25000" dirty="0">
                <a:solidFill>
                  <a:schemeClr val="tx1">
                    <a:lumMod val="95000"/>
                    <a:lumOff val="5000"/>
                  </a:schemeClr>
                </a:solidFill>
                <a:ea typeface="ＭＳ Ｐゴシック" charset="0"/>
                <a:cs typeface="ＭＳ Ｐゴシック" charset="0"/>
                <a:sym typeface="Symbol"/>
              </a:rPr>
              <a:t>f</a:t>
            </a:r>
            <a:r>
              <a:rPr lang="en-US" sz="2400" b="1" dirty="0">
                <a:solidFill>
                  <a:schemeClr val="tx1">
                    <a:lumMod val="95000"/>
                    <a:lumOff val="5000"/>
                  </a:schemeClr>
                </a:solidFill>
                <a:ea typeface="ＭＳ Ｐゴシック" charset="0"/>
                <a:cs typeface="ＭＳ Ｐゴシック" charset="0"/>
                <a:sym typeface="Symbol"/>
              </a:rPr>
              <a:t>(x), for all y.</a:t>
            </a:r>
          </a:p>
          <a:p>
            <a:pPr marL="0" indent="0">
              <a:buNone/>
              <a:defRPr/>
            </a:pPr>
            <a:r>
              <a:rPr lang="en-US" sz="2400" b="1" dirty="0">
                <a:solidFill>
                  <a:schemeClr val="tx1">
                    <a:lumMod val="95000"/>
                    <a:lumOff val="5000"/>
                  </a:schemeClr>
                </a:solidFill>
                <a:ea typeface="ＭＳ Ｐゴシック" charset="0"/>
                <a:cs typeface="ＭＳ Ｐゴシック" charset="0"/>
                <a:sym typeface="Symbol"/>
              </a:rPr>
              <a:t>Clearly, </a:t>
            </a:r>
            <a:r>
              <a:rPr lang="en-US" sz="2400" b="1" baseline="-25000" dirty="0">
                <a:solidFill>
                  <a:schemeClr val="tx1">
                    <a:lumMod val="95000"/>
                    <a:lumOff val="5000"/>
                  </a:schemeClr>
                </a:solidFill>
                <a:ea typeface="ＭＳ Ｐゴシック" charset="0"/>
                <a:cs typeface="ＭＳ Ｐゴシック" charset="0"/>
                <a:sym typeface="Symbol"/>
              </a:rPr>
              <a:t>g</a:t>
            </a:r>
            <a:r>
              <a:rPr lang="en-US" sz="2400" b="1" dirty="0">
                <a:solidFill>
                  <a:schemeClr val="tx1">
                    <a:lumMod val="95000"/>
                    <a:lumOff val="5000"/>
                  </a:schemeClr>
                </a:solidFill>
                <a:ea typeface="ＭＳ Ｐゴシック" charset="0"/>
                <a:cs typeface="ＭＳ Ｐゴシック" charset="0"/>
                <a:sym typeface="Symbol"/>
              </a:rPr>
              <a:t>(y) = 0, for all y, </a:t>
            </a:r>
            <a:r>
              <a:rPr lang="en-US" sz="2400" b="1" dirty="0" err="1">
                <a:solidFill>
                  <a:schemeClr val="tx1">
                    <a:lumMod val="95000"/>
                    <a:lumOff val="5000"/>
                  </a:schemeClr>
                </a:solidFill>
                <a:ea typeface="ＭＳ Ｐゴシック" charset="0"/>
                <a:cs typeface="ＭＳ Ｐゴシック" charset="0"/>
                <a:sym typeface="Symbol"/>
              </a:rPr>
              <a:t>iff</a:t>
            </a:r>
            <a:r>
              <a:rPr lang="en-US" sz="2400" b="1" dirty="0">
                <a:solidFill>
                  <a:schemeClr val="tx1">
                    <a:lumMod val="95000"/>
                    <a:lumOff val="5000"/>
                  </a:schemeClr>
                </a:solidFill>
                <a:ea typeface="ＭＳ Ｐゴシック" charset="0"/>
                <a:cs typeface="ＭＳ Ｐゴシック" charset="0"/>
                <a:sym typeface="Symbol"/>
              </a:rPr>
              <a:t> </a:t>
            </a:r>
            <a:r>
              <a:rPr lang="en-US" sz="2400" b="1" baseline="-25000" dirty="0">
                <a:solidFill>
                  <a:schemeClr val="tx1">
                    <a:lumMod val="95000"/>
                    <a:lumOff val="5000"/>
                  </a:schemeClr>
                </a:solidFill>
                <a:ea typeface="ＭＳ Ｐゴシック" charset="0"/>
                <a:cs typeface="ＭＳ Ｐゴシック" charset="0"/>
                <a:sym typeface="Symbol"/>
              </a:rPr>
              <a:t>f</a:t>
            </a:r>
            <a:r>
              <a:rPr lang="en-US" sz="2400" b="1" dirty="0">
                <a:solidFill>
                  <a:schemeClr val="tx1">
                    <a:lumMod val="95000"/>
                    <a:lumOff val="5000"/>
                  </a:schemeClr>
                </a:solidFill>
                <a:ea typeface="ＭＳ Ｐゴシック" charset="0"/>
                <a:cs typeface="ＭＳ Ｐゴシック" charset="0"/>
                <a:sym typeface="Symbol"/>
              </a:rPr>
              <a:t>(x), and </a:t>
            </a:r>
            <a:r>
              <a:rPr lang="en-US" sz="2400" b="1" baseline="-25000" dirty="0">
                <a:solidFill>
                  <a:schemeClr val="tx1">
                    <a:lumMod val="95000"/>
                    <a:lumOff val="5000"/>
                  </a:schemeClr>
                </a:solidFill>
                <a:ea typeface="ＭＳ Ｐゴシック" charset="0"/>
                <a:cs typeface="ＭＳ Ｐゴシック" charset="0"/>
                <a:sym typeface="Symbol"/>
              </a:rPr>
              <a:t>g</a:t>
            </a:r>
            <a:r>
              <a:rPr lang="en-US" sz="2400" b="1" dirty="0">
                <a:solidFill>
                  <a:schemeClr val="tx1">
                    <a:lumMod val="95000"/>
                    <a:lumOff val="5000"/>
                  </a:schemeClr>
                </a:solidFill>
                <a:ea typeface="ＭＳ Ｐゴシック" charset="0"/>
                <a:cs typeface="ＭＳ Ｐゴシック" charset="0"/>
                <a:sym typeface="Symbol"/>
              </a:rPr>
              <a:t>(y), for all y, otherwise. </a:t>
            </a:r>
          </a:p>
          <a:p>
            <a:pPr marL="0" indent="0">
              <a:buNone/>
              <a:defRPr/>
            </a:pPr>
            <a:r>
              <a:rPr lang="en-US" sz="2400" b="1" dirty="0">
                <a:solidFill>
                  <a:schemeClr val="tx1">
                    <a:lumMod val="95000"/>
                    <a:lumOff val="5000"/>
                  </a:schemeClr>
                </a:solidFill>
                <a:ea typeface="ＭＳ Ｐゴシック" charset="0"/>
                <a:cs typeface="ＭＳ Ｐゴシック" charset="0"/>
                <a:sym typeface="Symbol"/>
              </a:rPr>
              <a:t>Summarizing, </a:t>
            </a:r>
            <a:r>
              <a:rPr lang="en-US" sz="2400" b="1" dirty="0">
                <a:solidFill>
                  <a:schemeClr val="tx1">
                    <a:lumMod val="95000"/>
                    <a:lumOff val="5000"/>
                  </a:schemeClr>
                </a:solidFill>
                <a:ea typeface="ＭＳ Ｐゴシック" charset="0"/>
                <a:cs typeface="ＭＳ Ｐゴシック" charset="0"/>
              </a:rPr>
              <a:t>&lt;</a:t>
            </a:r>
            <a:r>
              <a:rPr lang="en-US" sz="2400" b="1" dirty="0" err="1">
                <a:solidFill>
                  <a:schemeClr val="tx1">
                    <a:lumMod val="95000"/>
                    <a:lumOff val="5000"/>
                  </a:schemeClr>
                </a:solidFill>
                <a:ea typeface="ＭＳ Ｐゴシック" charset="0"/>
                <a:cs typeface="ＭＳ Ｐゴシック" charset="0"/>
              </a:rPr>
              <a:t>f,x</a:t>
            </a:r>
            <a:r>
              <a:rPr lang="en-US" sz="2400" b="1" dirty="0">
                <a:solidFill>
                  <a:schemeClr val="tx1">
                    <a:lumMod val="95000"/>
                    <a:lumOff val="5000"/>
                  </a:schemeClr>
                </a:solidFill>
                <a:ea typeface="ＭＳ Ｐゴシック" charset="0"/>
                <a:cs typeface="ＭＳ Ｐゴシック" charset="0"/>
              </a:rPr>
              <a:t>&gt; is in Halt implies g is in REPEATS and &lt;</a:t>
            </a:r>
            <a:r>
              <a:rPr lang="en-US" sz="2400" b="1" dirty="0" err="1">
                <a:solidFill>
                  <a:schemeClr val="tx1">
                    <a:lumMod val="95000"/>
                    <a:lumOff val="5000"/>
                  </a:schemeClr>
                </a:solidFill>
                <a:ea typeface="ＭＳ Ｐゴシック" charset="0"/>
                <a:cs typeface="ＭＳ Ｐゴシック" charset="0"/>
              </a:rPr>
              <a:t>f,x</a:t>
            </a:r>
            <a:r>
              <a:rPr lang="en-US" sz="2400" b="1" dirty="0">
                <a:solidFill>
                  <a:schemeClr val="tx1">
                    <a:lumMod val="95000"/>
                    <a:lumOff val="5000"/>
                  </a:schemeClr>
                </a:solidFill>
                <a:ea typeface="ＭＳ Ｐゴシック" charset="0"/>
                <a:cs typeface="ＭＳ Ｐゴシック" charset="0"/>
              </a:rPr>
              <a:t>&gt; is not in Halt implies g is not in REPEATS</a:t>
            </a:r>
          </a:p>
          <a:p>
            <a:pPr marL="0" indent="0">
              <a:buNone/>
              <a:defRPr/>
            </a:pPr>
            <a:r>
              <a:rPr lang="en-US" sz="2400" b="1" dirty="0">
                <a:solidFill>
                  <a:srgbClr val="C00000"/>
                </a:solidFill>
                <a:ea typeface="ＭＳ Ｐゴシック" charset="0"/>
                <a:cs typeface="ＭＳ Ｐゴシック" charset="0"/>
              </a:rPr>
              <a:t>Halt </a:t>
            </a:r>
            <a:r>
              <a:rPr lang="en-US" sz="2400" b="1" dirty="0">
                <a:solidFill>
                  <a:srgbClr val="C00000"/>
                </a:solidFill>
                <a:ea typeface="ＭＳ Ｐゴシック" charset="0"/>
                <a:cs typeface="ＭＳ Ｐゴシック" charset="0"/>
                <a:sym typeface="Symbol"/>
              </a:rPr>
              <a:t></a:t>
            </a:r>
            <a:r>
              <a:rPr lang="en-US" sz="2400" b="1" baseline="-25000" dirty="0">
                <a:solidFill>
                  <a:srgbClr val="C00000"/>
                </a:solidFill>
                <a:ea typeface="ＭＳ Ｐゴシック" charset="0"/>
                <a:cs typeface="ＭＳ Ｐゴシック" charset="0"/>
                <a:sym typeface="Symbol"/>
              </a:rPr>
              <a:t>m</a:t>
            </a:r>
            <a:r>
              <a:rPr lang="en-US" sz="2400" b="1" dirty="0">
                <a:solidFill>
                  <a:srgbClr val="C00000"/>
                </a:solidFill>
                <a:ea typeface="ＭＳ Ｐゴシック" charset="0"/>
                <a:cs typeface="ＭＳ Ｐゴシック" charset="0"/>
              </a:rPr>
              <a:t> REPEATS </a:t>
            </a:r>
            <a:r>
              <a:rPr lang="en-US" sz="2400" b="1" dirty="0">
                <a:solidFill>
                  <a:schemeClr val="tx1">
                    <a:lumMod val="95000"/>
                    <a:lumOff val="5000"/>
                  </a:schemeClr>
                </a:solidFill>
                <a:ea typeface="ＭＳ Ｐゴシック" charset="0"/>
                <a:cs typeface="ＭＳ Ｐゴシック" charset="0"/>
              </a:rPr>
              <a:t>as we were to show.</a:t>
            </a:r>
            <a:endParaRPr lang="en-US" sz="2400" b="1" dirty="0">
              <a:solidFill>
                <a:schemeClr val="tx1">
                  <a:lumMod val="95000"/>
                  <a:lumOff val="5000"/>
                </a:schemeClr>
              </a:solidFill>
              <a:ea typeface="ＭＳ Ｐゴシック" charset="0"/>
              <a:cs typeface="ＭＳ Ｐゴシック" charset="0"/>
              <a:sym typeface="Symbol"/>
            </a:endParaRPr>
          </a:p>
          <a:p>
            <a:pPr marL="0" indent="0">
              <a:buNone/>
              <a:defRPr/>
            </a:pPr>
            <a:r>
              <a:rPr lang="en-US" sz="2400" b="1" dirty="0">
                <a:solidFill>
                  <a:schemeClr val="tx1">
                    <a:lumMod val="95000"/>
                    <a:lumOff val="5000"/>
                  </a:schemeClr>
                </a:solidFill>
                <a:ea typeface="ＭＳ Ｐゴシック" charset="0"/>
                <a:cs typeface="ＭＳ Ｐゴシック" charset="0"/>
                <a:sym typeface="Symbol"/>
              </a:rPr>
              <a:t>Note: I have not overloaded the index of a function with the function in my proof, but I do not mind if you do such overloading.</a:t>
            </a:r>
          </a:p>
          <a:p>
            <a:pPr marL="463550" indent="0">
              <a:buNone/>
            </a:pPr>
            <a:endParaRPr lang="en-US" sz="2200" dirty="0"/>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24</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9526898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8.2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lnSpcReduction="10000"/>
          </a:bodyPr>
          <a:lstStyle/>
          <a:p>
            <a:pPr marL="514350" indent="-514350">
              <a:buFont typeface="+mj-lt"/>
              <a:buAutoNum type="arabicPeriod" startAt="2"/>
              <a:defRPr/>
            </a:pPr>
            <a:r>
              <a:rPr lang="en-US" b="1" dirty="0">
                <a:solidFill>
                  <a:schemeClr val="tx1">
                    <a:lumMod val="95000"/>
                    <a:lumOff val="5000"/>
                  </a:schemeClr>
                </a:solidFill>
                <a:ea typeface="ＭＳ Ｐゴシック" charset="0"/>
                <a:cs typeface="ＭＳ Ｐゴシック" charset="0"/>
              </a:rPr>
              <a:t>Show that </a:t>
            </a:r>
            <a:r>
              <a:rPr lang="en-US" b="1" dirty="0">
                <a:solidFill>
                  <a:srgbClr val="CC3300"/>
                </a:solidFill>
                <a:ea typeface="ＭＳ Ｐゴシック" charset="0"/>
                <a:cs typeface="ＭＳ Ｐゴシック" charset="0"/>
              </a:rPr>
              <a:t>REPEATS </a:t>
            </a:r>
            <a:r>
              <a:rPr lang="en-US" b="1" dirty="0">
                <a:solidFill>
                  <a:schemeClr val="tx1">
                    <a:lumMod val="95000"/>
                    <a:lumOff val="5000"/>
                  </a:schemeClr>
                </a:solidFill>
                <a:ea typeface="ＭＳ Ｐゴシック" charset="0"/>
                <a:cs typeface="ＭＳ Ｐゴシック" charset="0"/>
              </a:rPr>
              <a:t>reduces to </a:t>
            </a:r>
            <a:r>
              <a:rPr lang="en-US" b="1" dirty="0">
                <a:solidFill>
                  <a:srgbClr val="FF0000"/>
                </a:solidFill>
                <a:ea typeface="ＭＳ Ｐゴシック" charset="0"/>
                <a:cs typeface="ＭＳ Ｐゴシック" charset="0"/>
              </a:rPr>
              <a:t>Halt</a:t>
            </a:r>
            <a:r>
              <a:rPr lang="en-US" b="1" dirty="0">
                <a:solidFill>
                  <a:schemeClr val="tx1">
                    <a:lumMod val="95000"/>
                    <a:lumOff val="5000"/>
                  </a:schemeClr>
                </a:solidFill>
                <a:ea typeface="ＭＳ Ｐゴシック" charset="0"/>
                <a:cs typeface="ＭＳ Ｐゴシック" charset="0"/>
              </a:rPr>
              <a:t>. (1 plus 2 show they are equally hard)</a:t>
            </a:r>
          </a:p>
          <a:p>
            <a:pPr marL="0" indent="0">
              <a:buNone/>
              <a:defRPr/>
            </a:pPr>
            <a:r>
              <a:rPr lang="en-US" b="1" dirty="0">
                <a:ea typeface="ＭＳ Ｐゴシック" charset="0"/>
                <a:cs typeface="ＭＳ Ｐゴシック" charset="0"/>
              </a:rPr>
              <a:t>Let f be an arbitrary natural number. f is in REPEATS </a:t>
            </a:r>
            <a:r>
              <a:rPr lang="en-US" b="1" dirty="0" err="1">
                <a:ea typeface="ＭＳ Ｐゴシック" charset="0"/>
                <a:cs typeface="ＭＳ Ｐゴシック" charset="0"/>
              </a:rPr>
              <a:t>iff</a:t>
            </a:r>
            <a:r>
              <a:rPr lang="en-US" b="1" dirty="0">
                <a:ea typeface="ＭＳ Ｐゴシック" charset="0"/>
                <a:cs typeface="ＭＳ Ｐゴシック" charset="0"/>
              </a:rPr>
              <a:t> for some x and y, x ≠ y, </a:t>
            </a:r>
            <a:r>
              <a:rPr lang="en-US" b="1" dirty="0">
                <a:ea typeface="ＭＳ Ｐゴシック" charset="0"/>
                <a:cs typeface="ＭＳ Ｐゴシック" charset="0"/>
                <a:sym typeface="Symbol"/>
              </a:rPr>
              <a:t></a:t>
            </a:r>
            <a:r>
              <a:rPr lang="en-US" b="1" baseline="-25000" dirty="0">
                <a:ea typeface="ＭＳ Ｐゴシック" charset="0"/>
                <a:cs typeface="ＭＳ Ｐゴシック" charset="0"/>
                <a:sym typeface="Symbol"/>
              </a:rPr>
              <a:t>f</a:t>
            </a:r>
            <a:r>
              <a:rPr lang="en-US" b="1" dirty="0">
                <a:ea typeface="ＭＳ Ｐゴシック" charset="0"/>
                <a:cs typeface="ＭＳ Ｐゴシック" charset="0"/>
              </a:rPr>
              <a:t>(x)↓, </a:t>
            </a:r>
            <a:r>
              <a:rPr lang="en-US" b="1" dirty="0">
                <a:ea typeface="ＭＳ Ｐゴシック" charset="0"/>
                <a:cs typeface="ＭＳ Ｐゴシック" charset="0"/>
                <a:sym typeface="Symbol"/>
              </a:rPr>
              <a:t></a:t>
            </a:r>
            <a:r>
              <a:rPr lang="en-US" b="1" baseline="-25000" dirty="0">
                <a:ea typeface="ＭＳ Ｐゴシック" charset="0"/>
                <a:cs typeface="ＭＳ Ｐゴシック" charset="0"/>
                <a:sym typeface="Symbol"/>
              </a:rPr>
              <a:t>f</a:t>
            </a:r>
            <a:r>
              <a:rPr lang="en-US" b="1" dirty="0">
                <a:ea typeface="ＭＳ Ｐゴシック" charset="0"/>
                <a:cs typeface="ＭＳ Ｐゴシック" charset="0"/>
              </a:rPr>
              <a:t>(y)↓ and </a:t>
            </a:r>
            <a:r>
              <a:rPr lang="en-US" b="1" dirty="0">
                <a:ea typeface="ＭＳ Ｐゴシック" charset="0"/>
                <a:cs typeface="ＭＳ Ｐゴシック" charset="0"/>
                <a:sym typeface="Symbol"/>
              </a:rPr>
              <a:t></a:t>
            </a:r>
            <a:r>
              <a:rPr lang="en-US" b="1" baseline="-25000" dirty="0">
                <a:ea typeface="ＭＳ Ｐゴシック" charset="0"/>
                <a:cs typeface="ＭＳ Ｐゴシック" charset="0"/>
                <a:sym typeface="Symbol"/>
              </a:rPr>
              <a:t>f </a:t>
            </a:r>
            <a:r>
              <a:rPr lang="en-US" b="1" dirty="0">
                <a:ea typeface="ＭＳ Ｐゴシック" charset="0"/>
                <a:cs typeface="ＭＳ Ｐゴシック" charset="0"/>
              </a:rPr>
              <a:t>(x) == </a:t>
            </a:r>
            <a:r>
              <a:rPr lang="en-US" b="1" dirty="0">
                <a:ea typeface="ＭＳ Ｐゴシック" charset="0"/>
                <a:cs typeface="ＭＳ Ｐゴシック" charset="0"/>
                <a:sym typeface="Symbol"/>
              </a:rPr>
              <a:t></a:t>
            </a:r>
            <a:r>
              <a:rPr lang="en-US" b="1" baseline="-25000" dirty="0">
                <a:ea typeface="ＭＳ Ｐゴシック" charset="0"/>
                <a:cs typeface="ＭＳ Ｐゴシック" charset="0"/>
                <a:sym typeface="Symbol"/>
              </a:rPr>
              <a:t>f</a:t>
            </a:r>
            <a:r>
              <a:rPr lang="en-US" b="1" dirty="0">
                <a:ea typeface="ＭＳ Ｐゴシック" charset="0"/>
                <a:cs typeface="ＭＳ Ｐゴシック" charset="0"/>
              </a:rPr>
              <a:t>(y) </a:t>
            </a:r>
          </a:p>
          <a:p>
            <a:pPr marL="0" indent="0">
              <a:buNone/>
              <a:defRPr/>
            </a:pPr>
            <a:r>
              <a:rPr lang="en-US" b="1" dirty="0">
                <a:solidFill>
                  <a:schemeClr val="tx1">
                    <a:lumMod val="95000"/>
                    <a:lumOff val="5000"/>
                  </a:schemeClr>
                </a:solidFill>
                <a:ea typeface="ＭＳ Ｐゴシック" charset="0"/>
                <a:cs typeface="ＭＳ Ｐゴシック" charset="0"/>
                <a:sym typeface="Symbol"/>
              </a:rPr>
              <a:t>Define g by </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(z) = ∃&lt;</a:t>
            </a:r>
            <a:r>
              <a:rPr lang="en-US" b="1" dirty="0" err="1">
                <a:solidFill>
                  <a:schemeClr val="tx1">
                    <a:lumMod val="95000"/>
                    <a:lumOff val="5000"/>
                  </a:schemeClr>
                </a:solidFill>
                <a:ea typeface="ＭＳ Ｐゴシック" charset="0"/>
                <a:cs typeface="ＭＳ Ｐゴシック" charset="0"/>
                <a:sym typeface="Symbol"/>
              </a:rPr>
              <a:t>x,y,t</a:t>
            </a:r>
            <a:r>
              <a:rPr lang="en-US" b="1" dirty="0">
                <a:solidFill>
                  <a:schemeClr val="tx1">
                    <a:lumMod val="95000"/>
                    <a:lumOff val="5000"/>
                  </a:schemeClr>
                </a:solidFill>
                <a:ea typeface="ＭＳ Ｐゴシック" charset="0"/>
                <a:cs typeface="ＭＳ Ｐゴシック" charset="0"/>
                <a:sym typeface="Symbol"/>
              </a:rPr>
              <a:t>&gt; [STP(</a:t>
            </a:r>
            <a:r>
              <a:rPr lang="en-US" b="1" dirty="0" err="1">
                <a:solidFill>
                  <a:schemeClr val="tx1">
                    <a:lumMod val="95000"/>
                    <a:lumOff val="5000"/>
                  </a:schemeClr>
                </a:solidFill>
                <a:ea typeface="ＭＳ Ｐゴシック" charset="0"/>
                <a:cs typeface="ＭＳ Ｐゴシック" charset="0"/>
                <a:sym typeface="Symbol"/>
              </a:rPr>
              <a:t>f,x,t</a:t>
            </a:r>
            <a:r>
              <a:rPr lang="en-US" b="1" dirty="0">
                <a:solidFill>
                  <a:schemeClr val="tx1">
                    <a:lumMod val="95000"/>
                    <a:lumOff val="5000"/>
                  </a:schemeClr>
                </a:solidFill>
                <a:ea typeface="ＭＳ Ｐゴシック" charset="0"/>
                <a:cs typeface="ＭＳ Ｐゴシック" charset="0"/>
                <a:sym typeface="Symbol"/>
              </a:rPr>
              <a:t>) &amp; STP(</a:t>
            </a:r>
            <a:r>
              <a:rPr lang="en-US" b="1" dirty="0" err="1">
                <a:solidFill>
                  <a:schemeClr val="tx1">
                    <a:lumMod val="95000"/>
                    <a:lumOff val="5000"/>
                  </a:schemeClr>
                </a:solidFill>
                <a:ea typeface="ＭＳ Ｐゴシック" charset="0"/>
                <a:cs typeface="ＭＳ Ｐゴシック" charset="0"/>
                <a:sym typeface="Symbol"/>
              </a:rPr>
              <a:t>f,y,t</a:t>
            </a:r>
            <a:r>
              <a:rPr lang="en-US" b="1" dirty="0">
                <a:solidFill>
                  <a:schemeClr val="tx1">
                    <a:lumMod val="95000"/>
                    <a:lumOff val="5000"/>
                  </a:schemeClr>
                </a:solidFill>
                <a:ea typeface="ＭＳ Ｐゴシック" charset="0"/>
                <a:cs typeface="ＭＳ Ｐゴシック" charset="0"/>
                <a:sym typeface="Symbol"/>
              </a:rPr>
              <a:t>) &amp; (</a:t>
            </a:r>
            <a:r>
              <a:rPr lang="en-US" b="1" dirty="0" err="1">
                <a:solidFill>
                  <a:schemeClr val="tx1">
                    <a:lumMod val="95000"/>
                    <a:lumOff val="5000"/>
                  </a:schemeClr>
                </a:solidFill>
                <a:ea typeface="ＭＳ Ｐゴシック" charset="0"/>
                <a:cs typeface="ＭＳ Ｐゴシック" charset="0"/>
                <a:sym typeface="Symbol"/>
              </a:rPr>
              <a:t>x≠y</a:t>
            </a:r>
            <a:r>
              <a:rPr lang="en-US" b="1" dirty="0">
                <a:solidFill>
                  <a:schemeClr val="tx1">
                    <a:lumMod val="95000"/>
                    <a:lumOff val="5000"/>
                  </a:schemeClr>
                </a:solidFill>
                <a:ea typeface="ＭＳ Ｐゴシック" charset="0"/>
                <a:cs typeface="ＭＳ Ｐゴシック" charset="0"/>
                <a:sym typeface="Symbol"/>
              </a:rPr>
              <a:t>) &amp; (VALUE(</a:t>
            </a:r>
            <a:r>
              <a:rPr lang="en-US" b="1" dirty="0" err="1">
                <a:solidFill>
                  <a:schemeClr val="tx1">
                    <a:lumMod val="95000"/>
                    <a:lumOff val="5000"/>
                  </a:schemeClr>
                </a:solidFill>
                <a:ea typeface="ＭＳ Ｐゴシック" charset="0"/>
                <a:cs typeface="ＭＳ Ｐゴシック" charset="0"/>
                <a:sym typeface="Symbol"/>
              </a:rPr>
              <a:t>f,x,t</a:t>
            </a:r>
            <a:r>
              <a:rPr lang="en-US" b="1" dirty="0">
                <a:solidFill>
                  <a:schemeClr val="tx1">
                    <a:lumMod val="95000"/>
                    <a:lumOff val="5000"/>
                  </a:schemeClr>
                </a:solidFill>
                <a:ea typeface="ＭＳ Ｐゴシック" charset="0"/>
                <a:cs typeface="ＭＳ Ｐゴシック" charset="0"/>
                <a:sym typeface="Symbol"/>
              </a:rPr>
              <a:t>) = (VALUE(</a:t>
            </a:r>
            <a:r>
              <a:rPr lang="en-US" b="1" dirty="0" err="1">
                <a:solidFill>
                  <a:schemeClr val="tx1">
                    <a:lumMod val="95000"/>
                    <a:lumOff val="5000"/>
                  </a:schemeClr>
                </a:solidFill>
                <a:ea typeface="ＭＳ Ｐゴシック" charset="0"/>
                <a:cs typeface="ＭＳ Ｐゴシック" charset="0"/>
                <a:sym typeface="Symbol"/>
              </a:rPr>
              <a:t>f,y,t</a:t>
            </a:r>
            <a:r>
              <a:rPr lang="en-US" b="1" dirty="0">
                <a:solidFill>
                  <a:schemeClr val="tx1">
                    <a:lumMod val="95000"/>
                    <a:lumOff val="5000"/>
                  </a:schemeClr>
                </a:solidFill>
                <a:ea typeface="ＭＳ Ｐゴシック" charset="0"/>
                <a:cs typeface="ＭＳ Ｐゴシック" charset="0"/>
                <a:sym typeface="Symbol"/>
              </a:rPr>
              <a:t>) )], for all z.</a:t>
            </a:r>
          </a:p>
          <a:p>
            <a:pPr marL="0" indent="0">
              <a:buNone/>
              <a:defRPr/>
            </a:pPr>
            <a:r>
              <a:rPr lang="en-US" b="1" dirty="0">
                <a:solidFill>
                  <a:schemeClr val="tx1">
                    <a:lumMod val="95000"/>
                    <a:lumOff val="5000"/>
                  </a:schemeClr>
                </a:solidFill>
                <a:ea typeface="ＭＳ Ｐゴシック" charset="0"/>
                <a:cs typeface="ＭＳ Ｐゴシック" charset="0"/>
                <a:sym typeface="Symbol"/>
              </a:rPr>
              <a:t>Clearly, </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(z) = 1, for all z, </a:t>
            </a:r>
            <a:r>
              <a:rPr lang="en-US" b="1" dirty="0" err="1">
                <a:solidFill>
                  <a:schemeClr val="tx1">
                    <a:lumMod val="95000"/>
                    <a:lumOff val="5000"/>
                  </a:schemeClr>
                </a:solidFill>
                <a:ea typeface="ＭＳ Ｐゴシック" charset="0"/>
                <a:cs typeface="ＭＳ Ｐゴシック" charset="0"/>
                <a:sym typeface="Symbol"/>
              </a:rPr>
              <a:t>iff</a:t>
            </a:r>
            <a:r>
              <a:rPr lang="en-US" b="1" dirty="0">
                <a:solidFill>
                  <a:schemeClr val="tx1">
                    <a:lumMod val="95000"/>
                    <a:lumOff val="5000"/>
                  </a:schemeClr>
                </a:solidFill>
                <a:ea typeface="ＭＳ Ｐゴシック" charset="0"/>
                <a:cs typeface="ＭＳ Ｐゴシック" charset="0"/>
                <a:sym typeface="Symbol"/>
              </a:rPr>
              <a:t> there is some pair, </a:t>
            </a:r>
            <a:r>
              <a:rPr lang="en-US" b="1" dirty="0" err="1">
                <a:solidFill>
                  <a:schemeClr val="tx1">
                    <a:lumMod val="95000"/>
                    <a:lumOff val="5000"/>
                  </a:schemeClr>
                </a:solidFill>
                <a:ea typeface="ＭＳ Ｐゴシック" charset="0"/>
                <a:cs typeface="ＭＳ Ｐゴシック" charset="0"/>
                <a:sym typeface="Symbol"/>
              </a:rPr>
              <a:t>x,y</a:t>
            </a:r>
            <a:r>
              <a:rPr lang="en-US" b="1" dirty="0">
                <a:solidFill>
                  <a:schemeClr val="tx1">
                    <a:lumMod val="95000"/>
                    <a:lumOff val="5000"/>
                  </a:schemeClr>
                </a:solidFill>
                <a:ea typeface="ＭＳ Ｐゴシック" charset="0"/>
                <a:cs typeface="ＭＳ Ｐゴシック" charset="0"/>
                <a:sym typeface="Symbol"/>
              </a:rPr>
              <a:t>, such that </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  and </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(y) and </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 = </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(y), and </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(z), for all z, otherwise. </a:t>
            </a:r>
          </a:p>
          <a:p>
            <a:pPr marL="0" indent="0">
              <a:buNone/>
              <a:defRPr/>
            </a:pPr>
            <a:r>
              <a:rPr lang="en-US" b="1" dirty="0">
                <a:solidFill>
                  <a:schemeClr val="tx1">
                    <a:lumMod val="95000"/>
                    <a:lumOff val="5000"/>
                  </a:schemeClr>
                </a:solidFill>
                <a:ea typeface="ＭＳ Ｐゴシック" charset="0"/>
                <a:cs typeface="ＭＳ Ｐゴシック" charset="0"/>
                <a:sym typeface="Symbol"/>
              </a:rPr>
              <a:t>Summarizing, </a:t>
            </a:r>
            <a:r>
              <a:rPr lang="en-US" b="1" dirty="0">
                <a:solidFill>
                  <a:schemeClr val="tx1">
                    <a:lumMod val="95000"/>
                    <a:lumOff val="5000"/>
                  </a:schemeClr>
                </a:solidFill>
                <a:ea typeface="ＭＳ Ｐゴシック" charset="0"/>
                <a:cs typeface="ＭＳ Ｐゴシック" charset="0"/>
              </a:rPr>
              <a:t>f is in REPEATS </a:t>
            </a:r>
            <a:r>
              <a:rPr lang="en-US" b="1" dirty="0" err="1">
                <a:solidFill>
                  <a:schemeClr val="tx1">
                    <a:lumMod val="95000"/>
                    <a:lumOff val="5000"/>
                  </a:schemeClr>
                </a:solidFill>
                <a:ea typeface="ＭＳ Ｐゴシック" charset="0"/>
                <a:cs typeface="ＭＳ Ｐゴシック" charset="0"/>
              </a:rPr>
              <a:t>iff</a:t>
            </a:r>
            <a:r>
              <a:rPr lang="en-US" b="1" dirty="0">
                <a:solidFill>
                  <a:schemeClr val="tx1">
                    <a:lumMod val="95000"/>
                    <a:lumOff val="5000"/>
                  </a:schemeClr>
                </a:solidFill>
                <a:ea typeface="ＭＳ Ｐゴシック" charset="0"/>
                <a:cs typeface="ＭＳ Ｐゴシック" charset="0"/>
              </a:rPr>
              <a:t> g is in Halt and so </a:t>
            </a:r>
          </a:p>
          <a:p>
            <a:pPr marL="0" indent="0">
              <a:buNone/>
              <a:defRPr/>
            </a:pPr>
            <a:r>
              <a:rPr lang="en-US" b="1" dirty="0">
                <a:solidFill>
                  <a:srgbClr val="C00000"/>
                </a:solidFill>
                <a:ea typeface="ＭＳ Ｐゴシック" charset="0"/>
                <a:cs typeface="ＭＳ Ｐゴシック" charset="0"/>
              </a:rPr>
              <a:t>REPEATS </a:t>
            </a:r>
            <a:r>
              <a:rPr lang="en-US" b="1" dirty="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m</a:t>
            </a:r>
            <a:r>
              <a:rPr lang="en-US" b="1" dirty="0">
                <a:solidFill>
                  <a:srgbClr val="C00000"/>
                </a:solidFill>
                <a:ea typeface="ＭＳ Ｐゴシック" charset="0"/>
                <a:cs typeface="ＭＳ Ｐゴシック" charset="0"/>
              </a:rPr>
              <a:t> Halt </a:t>
            </a:r>
            <a:r>
              <a:rPr lang="en-US" b="1" dirty="0">
                <a:solidFill>
                  <a:schemeClr val="tx1">
                    <a:lumMod val="95000"/>
                    <a:lumOff val="5000"/>
                  </a:schemeClr>
                </a:solidFill>
                <a:ea typeface="ＭＳ Ｐゴシック" charset="0"/>
                <a:cs typeface="ＭＳ Ｐゴシック" charset="0"/>
              </a:rPr>
              <a:t>as we were to show.</a:t>
            </a:r>
            <a:endParaRPr lang="en-US" sz="1600" dirty="0">
              <a:latin typeface="Arial" charset="0"/>
              <a:ea typeface="MS PGothic" charset="0"/>
            </a:endParaRP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25</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16321937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8.3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lnSpcReduction="10000"/>
          </a:bodyPr>
          <a:lstStyle/>
          <a:p>
            <a:pPr marL="514350" indent="-514350">
              <a:buFont typeface="+mj-lt"/>
              <a:buAutoNum type="arabicPeriod" startAt="3"/>
              <a:defRPr/>
            </a:pPr>
            <a:r>
              <a:rPr lang="en-US" b="1" dirty="0" smtClean="0">
                <a:solidFill>
                  <a:schemeClr val="tx1">
                    <a:lumMod val="95000"/>
                    <a:lumOff val="5000"/>
                  </a:schemeClr>
                </a:solidFill>
                <a:ea typeface="ＭＳ Ｐゴシック" charset="0"/>
                <a:cs typeface="ＭＳ Ｐゴシック" charset="0"/>
              </a:rPr>
              <a:t>Use </a:t>
            </a:r>
            <a:r>
              <a:rPr lang="en-US" b="1" dirty="0">
                <a:solidFill>
                  <a:schemeClr val="tx1">
                    <a:lumMod val="95000"/>
                    <a:lumOff val="5000"/>
                  </a:schemeClr>
                </a:solidFill>
                <a:ea typeface="ＭＳ Ｐゴシック" charset="0"/>
                <a:cs typeface="ＭＳ Ｐゴシック" charset="0"/>
              </a:rPr>
              <a:t>Reduction from </a:t>
            </a:r>
            <a:r>
              <a:rPr lang="en-US" b="1" dirty="0">
                <a:solidFill>
                  <a:srgbClr val="C00000"/>
                </a:solidFill>
                <a:ea typeface="ＭＳ Ｐゴシック" charset="0"/>
                <a:cs typeface="ＭＳ Ｐゴシック" charset="0"/>
              </a:rPr>
              <a:t>Total </a:t>
            </a:r>
            <a:r>
              <a:rPr lang="en-US" b="1" dirty="0">
                <a:solidFill>
                  <a:schemeClr val="tx1">
                    <a:lumMod val="95000"/>
                    <a:lumOff val="5000"/>
                  </a:schemeClr>
                </a:solidFill>
                <a:ea typeface="ＭＳ Ｐゴシック" charset="0"/>
                <a:cs typeface="ＭＳ Ｐゴシック" charset="0"/>
              </a:rPr>
              <a:t>to show that </a:t>
            </a:r>
            <a:r>
              <a:rPr lang="en-US" b="1" dirty="0">
                <a:solidFill>
                  <a:srgbClr val="C00000"/>
                </a:solidFill>
                <a:ea typeface="ＭＳ Ｐゴシック" charset="0"/>
                <a:cs typeface="ＭＳ Ｐゴシック" charset="0"/>
              </a:rPr>
              <a:t>DOUBLES </a:t>
            </a:r>
            <a:r>
              <a:rPr lang="en-US" b="1" dirty="0">
                <a:solidFill>
                  <a:schemeClr val="tx1">
                    <a:lumMod val="95000"/>
                    <a:lumOff val="5000"/>
                  </a:schemeClr>
                </a:solidFill>
                <a:ea typeface="ＭＳ Ｐゴシック" charset="0"/>
                <a:cs typeface="ＭＳ Ｐゴシック" charset="0"/>
              </a:rPr>
              <a:t>is not even re, where</a:t>
            </a:r>
            <a:br>
              <a:rPr lang="en-US" b="1" dirty="0">
                <a:solidFill>
                  <a:schemeClr val="tx1">
                    <a:lumMod val="95000"/>
                    <a:lumOff val="5000"/>
                  </a:schemeClr>
                </a:solidFill>
                <a:ea typeface="ＭＳ Ｐゴシック" charset="0"/>
                <a:cs typeface="ＭＳ Ｐゴシック" charset="0"/>
              </a:rPr>
            </a:br>
            <a:r>
              <a:rPr lang="en-US" b="1" dirty="0">
                <a:solidFill>
                  <a:srgbClr val="C00000"/>
                </a:solidFill>
                <a:ea typeface="ＭＳ Ｐゴシック" charset="0"/>
                <a:cs typeface="ＭＳ Ｐゴシック" charset="0"/>
              </a:rPr>
              <a:t>DOUBLES = { f | for all x, </a:t>
            </a:r>
            <a:r>
              <a:rPr lang="en-US" b="1" dirty="0" smtClean="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a:t>
            </a:r>
            <a:r>
              <a:rPr lang="en-US" b="1" dirty="0">
                <a:solidFill>
                  <a:srgbClr val="C00000"/>
                </a:solidFill>
                <a:ea typeface="ＭＳ Ｐゴシック" charset="0"/>
                <a:cs typeface="ＭＳ Ｐゴシック" charset="0"/>
              </a:rPr>
              <a:t>)↓, </a:t>
            </a:r>
            <a:r>
              <a:rPr lang="en-US" b="1" dirty="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(x+1</a:t>
            </a:r>
            <a:r>
              <a:rPr lang="en-US" b="1" dirty="0">
                <a:solidFill>
                  <a:srgbClr val="C00000"/>
                </a:solidFill>
                <a:ea typeface="ＭＳ Ｐゴシック" charset="0"/>
                <a:cs typeface="ＭＳ Ｐゴシック" charset="0"/>
              </a:rPr>
              <a:t>)↓ and </a:t>
            </a:r>
            <a:r>
              <a:rPr lang="en-US" b="1" dirty="0">
                <a:solidFill>
                  <a:srgbClr val="C00000"/>
                </a:solidFill>
                <a:ea typeface="ＭＳ Ｐゴシック" charset="0"/>
                <a:cs typeface="ＭＳ Ｐゴシック" charset="0"/>
                <a:sym typeface="Symbol"/>
              </a:rPr>
              <a:t></a:t>
            </a:r>
            <a:r>
              <a:rPr lang="en-US" b="1" baseline="-25000" dirty="0" smtClean="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(x+1</a:t>
            </a:r>
            <a:r>
              <a:rPr lang="en-US" b="1" dirty="0">
                <a:solidFill>
                  <a:srgbClr val="C00000"/>
                </a:solidFill>
                <a:ea typeface="ＭＳ Ｐゴシック" charset="0"/>
                <a:cs typeface="ＭＳ Ｐゴシック" charset="0"/>
              </a:rPr>
              <a:t>)=2</a:t>
            </a:r>
            <a:r>
              <a:rPr lang="en-US" b="1" dirty="0" smtClean="0">
                <a:solidFill>
                  <a:srgbClr val="C00000"/>
                </a:solidFill>
                <a:ea typeface="ＭＳ Ｐゴシック" charset="0"/>
                <a:cs typeface="ＭＳ Ｐゴシック" charset="0"/>
              </a:rPr>
              <a:t>*</a:t>
            </a:r>
            <a:r>
              <a:rPr lang="en-US" b="1" dirty="0">
                <a:solidFill>
                  <a:srgbClr val="C00000"/>
                </a:solidFill>
                <a:ea typeface="ＭＳ Ｐゴシック" charset="0"/>
                <a:cs typeface="ＭＳ Ｐゴシック" charset="0"/>
                <a:sym typeface="Symbol"/>
              </a:rPr>
              <a:t></a:t>
            </a:r>
            <a:r>
              <a:rPr lang="en-US" b="1" baseline="-25000" dirty="0" smtClean="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a:t>
            </a:r>
            <a:r>
              <a:rPr lang="en-US" b="1" dirty="0">
                <a:solidFill>
                  <a:srgbClr val="C00000"/>
                </a:solidFill>
                <a:ea typeface="ＭＳ Ｐゴシック" charset="0"/>
                <a:cs typeface="ＭＳ Ｐゴシック" charset="0"/>
              </a:rPr>
              <a:t>) }</a:t>
            </a:r>
          </a:p>
          <a:p>
            <a:pPr marL="463550" lvl="0" indent="-463550">
              <a:spcBef>
                <a:spcPct val="0"/>
              </a:spcBef>
              <a:buFont typeface="+mj-lt"/>
              <a:buAutoNum type="arabicPeriod" startAt="3"/>
            </a:pPr>
            <a:endParaRPr lang="en-US" altLang="en-US" b="1" dirty="0"/>
          </a:p>
          <a:p>
            <a:pPr marL="0" indent="0">
              <a:buNone/>
              <a:defRPr/>
            </a:pPr>
            <a:r>
              <a:rPr lang="en-US" b="1" dirty="0">
                <a:solidFill>
                  <a:schemeClr val="tx1">
                    <a:lumMod val="95000"/>
                    <a:lumOff val="5000"/>
                  </a:schemeClr>
                </a:solidFill>
                <a:ea typeface="ＭＳ Ｐゴシック" charset="0"/>
                <a:cs typeface="ＭＳ Ｐゴシック" charset="0"/>
              </a:rPr>
              <a:t>Let f be an arbitrary natural number. f is in Total </a:t>
            </a:r>
            <a:r>
              <a:rPr lang="en-US" b="1" dirty="0" err="1">
                <a:solidFill>
                  <a:schemeClr val="tx1">
                    <a:lumMod val="95000"/>
                    <a:lumOff val="5000"/>
                  </a:schemeClr>
                </a:solidFill>
                <a:ea typeface="ＭＳ Ｐゴシック" charset="0"/>
                <a:cs typeface="ＭＳ Ｐゴシック" charset="0"/>
              </a:rPr>
              <a:t>iff</a:t>
            </a:r>
            <a:r>
              <a:rPr lang="en-US" b="1" dirty="0">
                <a:solidFill>
                  <a:schemeClr val="tx1">
                    <a:lumMod val="95000"/>
                    <a:lumOff val="5000"/>
                  </a:schemeClr>
                </a:solidFill>
                <a:ea typeface="ＭＳ Ｐゴシック" charset="0"/>
                <a:cs typeface="ＭＳ Ｐゴシック" charset="0"/>
              </a:rPr>
              <a:t> </a:t>
            </a:r>
            <a:r>
              <a:rPr lang="en-US" b="1" dirty="0" smtClean="0">
                <a:solidFill>
                  <a:schemeClr val="tx1">
                    <a:lumMod val="95000"/>
                    <a:lumOff val="5000"/>
                  </a:schemeClr>
                </a:solidFill>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 </a:t>
            </a:r>
          </a:p>
          <a:p>
            <a:pPr marL="0" indent="0">
              <a:buNone/>
              <a:defRPr/>
            </a:pPr>
            <a:r>
              <a:rPr lang="en-US" b="1" dirty="0" smtClean="0">
                <a:solidFill>
                  <a:schemeClr val="tx1">
                    <a:lumMod val="95000"/>
                    <a:lumOff val="5000"/>
                  </a:schemeClr>
                </a:solidFill>
                <a:ea typeface="ＭＳ Ｐゴシック" charset="0"/>
                <a:cs typeface="ＭＳ Ｐゴシック" charset="0"/>
                <a:sym typeface="Symbol"/>
              </a:rPr>
              <a:t>Define </a:t>
            </a:r>
            <a:r>
              <a:rPr lang="en-US" b="1" dirty="0">
                <a:solidFill>
                  <a:schemeClr val="tx1">
                    <a:lumMod val="95000"/>
                    <a:lumOff val="5000"/>
                  </a:schemeClr>
                </a:solidFill>
                <a:ea typeface="ＭＳ Ｐゴシック" charset="0"/>
                <a:cs typeface="ＭＳ Ｐゴシック" charset="0"/>
                <a:sym typeface="Symbol"/>
              </a:rPr>
              <a:t>g by </a:t>
            </a:r>
            <a:r>
              <a:rPr lang="en-US" b="1" baseline="-25000" dirty="0" smtClean="0">
                <a:solidFill>
                  <a:schemeClr val="tx1">
                    <a:lumMod val="95000"/>
                    <a:lumOff val="5000"/>
                  </a:schemeClr>
                </a:solidFill>
                <a:ea typeface="ＭＳ Ｐゴシック" charset="0"/>
                <a:cs typeface="ＭＳ Ｐゴシック" charset="0"/>
                <a:sym typeface="Symbol"/>
              </a:rPr>
              <a:t>g</a:t>
            </a:r>
            <a:r>
              <a:rPr lang="en-US" b="1" dirty="0" smtClean="0">
                <a:solidFill>
                  <a:schemeClr val="tx1">
                    <a:lumMod val="95000"/>
                    <a:lumOff val="5000"/>
                  </a:schemeClr>
                </a:solidFill>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 </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 - </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a:t>
            </a:r>
            <a:r>
              <a:rPr lang="en-US" b="1" dirty="0" smtClean="0">
                <a:solidFill>
                  <a:schemeClr val="tx1">
                    <a:lumMod val="95000"/>
                    <a:lumOff val="5000"/>
                  </a:schemeClr>
                </a:solidFill>
                <a:ea typeface="ＭＳ Ｐゴシック" charset="0"/>
                <a:cs typeface="ＭＳ Ｐゴシック" charset="0"/>
                <a:sym typeface="Symbol"/>
              </a:rPr>
              <a:t>), </a:t>
            </a:r>
            <a:r>
              <a:rPr lang="en-US" b="1" dirty="0">
                <a:solidFill>
                  <a:schemeClr val="tx1">
                    <a:lumMod val="95000"/>
                    <a:lumOff val="5000"/>
                  </a:schemeClr>
                </a:solidFill>
                <a:ea typeface="ＭＳ Ｐゴシック" charset="0"/>
                <a:cs typeface="ＭＳ Ｐゴシック" charset="0"/>
                <a:sym typeface="Symbol"/>
              </a:rPr>
              <a:t>for all </a:t>
            </a:r>
            <a:r>
              <a:rPr lang="en-US" b="1" dirty="0" smtClean="0">
                <a:solidFill>
                  <a:schemeClr val="tx1">
                    <a:lumMod val="95000"/>
                    <a:lumOff val="5000"/>
                  </a:schemeClr>
                </a:solidFill>
                <a:ea typeface="ＭＳ Ｐゴシック" charset="0"/>
                <a:cs typeface="ＭＳ Ｐゴシック" charset="0"/>
                <a:sym typeface="Symbol"/>
              </a:rPr>
              <a:t>x.</a:t>
            </a:r>
            <a:endParaRPr lang="en-US" b="1" dirty="0">
              <a:solidFill>
                <a:schemeClr val="tx1">
                  <a:lumMod val="95000"/>
                  <a:lumOff val="5000"/>
                </a:schemeClr>
              </a:solidFill>
              <a:ea typeface="ＭＳ Ｐゴシック" charset="0"/>
              <a:cs typeface="ＭＳ Ｐゴシック" charset="0"/>
              <a:sym typeface="Symbol"/>
            </a:endParaRPr>
          </a:p>
          <a:p>
            <a:pPr marL="0" indent="0">
              <a:buNone/>
              <a:defRPr/>
            </a:pPr>
            <a:r>
              <a:rPr lang="en-US" b="1" dirty="0">
                <a:solidFill>
                  <a:schemeClr val="tx1">
                    <a:lumMod val="95000"/>
                    <a:lumOff val="5000"/>
                  </a:schemeClr>
                </a:solidFill>
                <a:ea typeface="ＭＳ Ｐゴシック" charset="0"/>
                <a:cs typeface="ＭＳ Ｐゴシック" charset="0"/>
                <a:sym typeface="Symbol"/>
              </a:rPr>
              <a:t>Clearly, </a:t>
            </a:r>
            <a:r>
              <a:rPr lang="en-US" b="1" baseline="-25000" dirty="0" smtClean="0">
                <a:solidFill>
                  <a:schemeClr val="tx1">
                    <a:lumMod val="95000"/>
                    <a:lumOff val="5000"/>
                  </a:schemeClr>
                </a:solidFill>
                <a:ea typeface="ＭＳ Ｐゴシック" charset="0"/>
                <a:cs typeface="ＭＳ Ｐゴシック" charset="0"/>
                <a:sym typeface="Symbol"/>
              </a:rPr>
              <a:t>g</a:t>
            </a:r>
            <a:r>
              <a:rPr lang="en-US" b="1" dirty="0" smtClean="0">
                <a:solidFill>
                  <a:schemeClr val="tx1">
                    <a:lumMod val="95000"/>
                    <a:lumOff val="5000"/>
                  </a:schemeClr>
                </a:solidFill>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 </a:t>
            </a:r>
            <a:r>
              <a:rPr lang="en-US" b="1" dirty="0" smtClean="0">
                <a:solidFill>
                  <a:schemeClr val="tx1">
                    <a:lumMod val="95000"/>
                    <a:lumOff val="5000"/>
                  </a:schemeClr>
                </a:solidFill>
                <a:ea typeface="ＭＳ Ｐゴシック" charset="0"/>
                <a:cs typeface="ＭＳ Ｐゴシック" charset="0"/>
                <a:sym typeface="Symbol"/>
              </a:rPr>
              <a:t>0, and so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smtClean="0">
                <a:solidFill>
                  <a:schemeClr val="tx1">
                    <a:lumMod val="95000"/>
                    <a:lumOff val="5000"/>
                  </a:schemeClr>
                </a:solidFill>
                <a:ea typeface="ＭＳ Ｐゴシック" charset="0"/>
                <a:cs typeface="ＭＳ Ｐゴシック" charset="0"/>
                <a:sym typeface="Symbol"/>
              </a:rPr>
              <a:t>g</a:t>
            </a:r>
            <a:r>
              <a:rPr lang="en-US" b="1" dirty="0" smtClean="0">
                <a:solidFill>
                  <a:schemeClr val="tx1">
                    <a:lumMod val="95000"/>
                    <a:lumOff val="5000"/>
                  </a:schemeClr>
                </a:solidFill>
                <a:ea typeface="ＭＳ Ｐゴシック" charset="0"/>
                <a:cs typeface="ＭＳ Ｐゴシック" charset="0"/>
                <a:sym typeface="Symbol"/>
              </a:rPr>
              <a:t>(x+1) </a:t>
            </a:r>
            <a:r>
              <a:rPr lang="en-US" b="1" dirty="0">
                <a:solidFill>
                  <a:schemeClr val="tx1">
                    <a:lumMod val="95000"/>
                    <a:lumOff val="5000"/>
                  </a:schemeClr>
                </a:solidFill>
                <a:ea typeface="ＭＳ Ｐゴシック" charset="0"/>
                <a:cs typeface="ＭＳ Ｐゴシック" charset="0"/>
                <a:sym typeface="Symbol"/>
              </a:rPr>
              <a:t>= 2</a:t>
            </a:r>
            <a:r>
              <a:rPr lang="en-US" b="1" dirty="0" smtClean="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(x</a:t>
            </a:r>
            <a:r>
              <a:rPr lang="en-US" b="1" dirty="0" smtClean="0">
                <a:solidFill>
                  <a:schemeClr val="tx1">
                    <a:lumMod val="95000"/>
                    <a:lumOff val="5000"/>
                  </a:schemeClr>
                </a:solidFill>
                <a:ea typeface="ＭＳ Ｐゴシック" charset="0"/>
                <a:cs typeface="ＭＳ Ｐゴシック" charset="0"/>
                <a:sym typeface="Symbol"/>
              </a:rPr>
              <a:t>) = 0 </a:t>
            </a:r>
            <a:r>
              <a:rPr lang="en-US" b="1" dirty="0">
                <a:solidFill>
                  <a:schemeClr val="tx1">
                    <a:lumMod val="95000"/>
                    <a:lumOff val="5000"/>
                  </a:schemeClr>
                </a:solidFill>
                <a:ea typeface="ＭＳ Ｐゴシック" charset="0"/>
                <a:cs typeface="ＭＳ Ｐゴシック" charset="0"/>
                <a:sym typeface="Symbol"/>
              </a:rPr>
              <a:t>for all </a:t>
            </a:r>
            <a:r>
              <a:rPr lang="en-US" b="1" dirty="0" smtClean="0">
                <a:solidFill>
                  <a:schemeClr val="tx1">
                    <a:lumMod val="95000"/>
                    <a:lumOff val="5000"/>
                  </a:schemeClr>
                </a:solidFill>
                <a:ea typeface="ＭＳ Ｐゴシック" charset="0"/>
                <a:cs typeface="ＭＳ Ｐゴシック" charset="0"/>
                <a:sym typeface="Symbol"/>
              </a:rPr>
              <a:t>x, </a:t>
            </a:r>
            <a:r>
              <a:rPr lang="en-US" b="1" dirty="0" err="1">
                <a:solidFill>
                  <a:schemeClr val="tx1">
                    <a:lumMod val="95000"/>
                    <a:lumOff val="5000"/>
                  </a:schemeClr>
                </a:solidFill>
                <a:ea typeface="ＭＳ Ｐゴシック" charset="0"/>
                <a:cs typeface="ＭＳ Ｐゴシック" charset="0"/>
                <a:sym typeface="Symbol"/>
              </a:rPr>
              <a:t>iff</a:t>
            </a:r>
            <a:r>
              <a:rPr lang="en-US" b="1" dirty="0">
                <a:solidFill>
                  <a:schemeClr val="tx1">
                    <a:lumMod val="95000"/>
                    <a:lumOff val="5000"/>
                  </a:schemeClr>
                </a:solidFill>
                <a:ea typeface="ＭＳ Ｐゴシック" charset="0"/>
                <a:cs typeface="ＭＳ Ｐゴシック" charset="0"/>
                <a:sym typeface="Symbol"/>
              </a:rPr>
              <a:t> ∀x </a:t>
            </a:r>
            <a:r>
              <a:rPr lang="en-US" b="1" dirty="0" smtClean="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a:t>
            </a:r>
            <a:r>
              <a:rPr lang="en-US" b="1" dirty="0" smtClean="0">
                <a:solidFill>
                  <a:schemeClr val="tx1">
                    <a:lumMod val="95000"/>
                    <a:lumOff val="5000"/>
                  </a:schemeClr>
                </a:solidFill>
                <a:ea typeface="ＭＳ Ｐゴシック" charset="0"/>
                <a:cs typeface="ＭＳ Ｐゴシック" charset="0"/>
                <a:sym typeface="Symbol"/>
              </a:rPr>
              <a:t>; otherwise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(x</a:t>
            </a:r>
            <a:r>
              <a:rPr lang="en-US" b="1" dirty="0" smtClean="0">
                <a:solidFill>
                  <a:schemeClr val="tx1">
                    <a:lumMod val="95000"/>
                    <a:lumOff val="5000"/>
                  </a:schemeClr>
                </a:solidFill>
                <a:ea typeface="ＭＳ Ｐゴシック" charset="0"/>
                <a:cs typeface="ＭＳ Ｐゴシック" charset="0"/>
                <a:sym typeface="Symbol"/>
              </a:rPr>
              <a:t>) for some x. </a:t>
            </a:r>
            <a:endParaRPr lang="en-US" b="1" dirty="0">
              <a:solidFill>
                <a:schemeClr val="tx1">
                  <a:lumMod val="95000"/>
                  <a:lumOff val="5000"/>
                </a:schemeClr>
              </a:solidFill>
              <a:ea typeface="ＭＳ Ｐゴシック" charset="0"/>
              <a:cs typeface="ＭＳ Ｐゴシック" charset="0"/>
              <a:sym typeface="Symbol"/>
            </a:endParaRPr>
          </a:p>
          <a:p>
            <a:pPr marL="0" indent="0">
              <a:buNone/>
              <a:defRPr/>
            </a:pPr>
            <a:r>
              <a:rPr lang="en-US" b="1" dirty="0">
                <a:solidFill>
                  <a:schemeClr val="tx1">
                    <a:lumMod val="95000"/>
                    <a:lumOff val="5000"/>
                  </a:schemeClr>
                </a:solidFill>
                <a:ea typeface="ＭＳ Ｐゴシック" charset="0"/>
                <a:cs typeface="ＭＳ Ｐゴシック" charset="0"/>
                <a:sym typeface="Symbol"/>
              </a:rPr>
              <a:t>Summarizing, </a:t>
            </a:r>
            <a:r>
              <a:rPr lang="en-US" b="1" dirty="0" smtClean="0">
                <a:solidFill>
                  <a:schemeClr val="tx1">
                    <a:lumMod val="95000"/>
                    <a:lumOff val="5000"/>
                  </a:schemeClr>
                </a:solidFill>
                <a:ea typeface="ＭＳ Ｐゴシック" charset="0"/>
                <a:cs typeface="ＭＳ Ｐゴシック" charset="0"/>
              </a:rPr>
              <a:t>f </a:t>
            </a:r>
            <a:r>
              <a:rPr lang="en-US" b="1" dirty="0">
                <a:solidFill>
                  <a:schemeClr val="tx1">
                    <a:lumMod val="95000"/>
                    <a:lumOff val="5000"/>
                  </a:schemeClr>
                </a:solidFill>
                <a:ea typeface="ＭＳ Ｐゴシック" charset="0"/>
                <a:cs typeface="ＭＳ Ｐゴシック" charset="0"/>
              </a:rPr>
              <a:t>is in </a:t>
            </a:r>
            <a:r>
              <a:rPr lang="en-US" b="1" dirty="0" smtClean="0">
                <a:solidFill>
                  <a:schemeClr val="tx1">
                    <a:lumMod val="95000"/>
                    <a:lumOff val="5000"/>
                  </a:schemeClr>
                </a:solidFill>
                <a:ea typeface="ＭＳ Ｐゴシック" charset="0"/>
                <a:cs typeface="ＭＳ Ｐゴシック" charset="0"/>
              </a:rPr>
              <a:t>Total </a:t>
            </a:r>
            <a:r>
              <a:rPr lang="en-US" b="1" dirty="0" err="1" smtClean="0">
                <a:solidFill>
                  <a:schemeClr val="tx1">
                    <a:lumMod val="95000"/>
                    <a:lumOff val="5000"/>
                  </a:schemeClr>
                </a:solidFill>
                <a:ea typeface="ＭＳ Ｐゴシック" charset="0"/>
                <a:cs typeface="ＭＳ Ｐゴシック" charset="0"/>
              </a:rPr>
              <a:t>iff</a:t>
            </a:r>
            <a:r>
              <a:rPr lang="en-US" b="1" dirty="0" smtClean="0">
                <a:solidFill>
                  <a:schemeClr val="tx1">
                    <a:lumMod val="95000"/>
                    <a:lumOff val="5000"/>
                  </a:schemeClr>
                </a:solidFill>
                <a:ea typeface="ＭＳ Ｐゴシック" charset="0"/>
                <a:cs typeface="ＭＳ Ｐゴシック" charset="0"/>
              </a:rPr>
              <a:t> </a:t>
            </a:r>
            <a:r>
              <a:rPr lang="en-US" b="1" dirty="0">
                <a:solidFill>
                  <a:schemeClr val="tx1">
                    <a:lumMod val="95000"/>
                    <a:lumOff val="5000"/>
                  </a:schemeClr>
                </a:solidFill>
                <a:ea typeface="ＭＳ Ｐゴシック" charset="0"/>
                <a:cs typeface="ＭＳ Ｐゴシック" charset="0"/>
              </a:rPr>
              <a:t>g is in </a:t>
            </a:r>
            <a:r>
              <a:rPr lang="en-US" b="1" dirty="0" smtClean="0">
                <a:solidFill>
                  <a:schemeClr val="tx1">
                    <a:lumMod val="95000"/>
                    <a:lumOff val="5000"/>
                  </a:schemeClr>
                </a:solidFill>
                <a:ea typeface="ＭＳ Ｐゴシック" charset="0"/>
                <a:cs typeface="ＭＳ Ｐゴシック" charset="0"/>
              </a:rPr>
              <a:t>DOUBLES and </a:t>
            </a:r>
            <a:r>
              <a:rPr lang="en-US" b="1" dirty="0">
                <a:solidFill>
                  <a:schemeClr val="tx1">
                    <a:lumMod val="95000"/>
                    <a:lumOff val="5000"/>
                  </a:schemeClr>
                </a:solidFill>
                <a:ea typeface="ＭＳ Ｐゴシック" charset="0"/>
                <a:cs typeface="ＭＳ Ｐゴシック" charset="0"/>
              </a:rPr>
              <a:t>so </a:t>
            </a:r>
          </a:p>
          <a:p>
            <a:pPr marL="0" indent="0">
              <a:buNone/>
              <a:defRPr/>
            </a:pPr>
            <a:r>
              <a:rPr lang="en-US" b="1" dirty="0" smtClean="0">
                <a:solidFill>
                  <a:srgbClr val="C00000"/>
                </a:solidFill>
                <a:ea typeface="ＭＳ Ｐゴシック" charset="0"/>
                <a:cs typeface="ＭＳ Ｐゴシック" charset="0"/>
              </a:rPr>
              <a:t>TOTAL </a:t>
            </a:r>
            <a:r>
              <a:rPr lang="en-US" b="1" dirty="0" smtClean="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m</a:t>
            </a:r>
            <a:r>
              <a:rPr lang="en-US" b="1" dirty="0">
                <a:solidFill>
                  <a:srgbClr val="C00000"/>
                </a:solidFill>
                <a:ea typeface="ＭＳ Ｐゴシック" charset="0"/>
                <a:cs typeface="ＭＳ Ｐゴシック" charset="0"/>
              </a:rPr>
              <a:t> </a:t>
            </a:r>
            <a:r>
              <a:rPr lang="en-US" b="1" dirty="0" smtClean="0">
                <a:solidFill>
                  <a:srgbClr val="C00000"/>
                </a:solidFill>
                <a:ea typeface="ＭＳ Ｐゴシック" charset="0"/>
                <a:cs typeface="ＭＳ Ｐゴシック" charset="0"/>
              </a:rPr>
              <a:t>DOUBLES </a:t>
            </a:r>
            <a:r>
              <a:rPr lang="en-US" b="1" dirty="0" smtClean="0">
                <a:solidFill>
                  <a:schemeClr val="tx1">
                    <a:lumMod val="95000"/>
                    <a:lumOff val="5000"/>
                  </a:schemeClr>
                </a:solidFill>
                <a:ea typeface="ＭＳ Ｐゴシック" charset="0"/>
                <a:cs typeface="ＭＳ Ｐゴシック" charset="0"/>
              </a:rPr>
              <a:t>as </a:t>
            </a:r>
            <a:r>
              <a:rPr lang="en-US" b="1" dirty="0">
                <a:solidFill>
                  <a:schemeClr val="tx1">
                    <a:lumMod val="95000"/>
                    <a:lumOff val="5000"/>
                  </a:schemeClr>
                </a:solidFill>
                <a:ea typeface="ＭＳ Ｐゴシック" charset="0"/>
                <a:cs typeface="ＭＳ Ｐゴシック" charset="0"/>
              </a:rPr>
              <a:t>we were to show.</a:t>
            </a:r>
            <a:endParaRPr lang="en-US" sz="1600" b="1" dirty="0" smtClean="0">
              <a:latin typeface="Arial" charset="0"/>
              <a:ea typeface="MS PGothic" charset="0"/>
            </a:endParaRP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26</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4415561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8.3 Alternate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lnSpcReduction="10000"/>
          </a:bodyPr>
          <a:lstStyle/>
          <a:p>
            <a:pPr marL="514350" indent="-514350">
              <a:buFont typeface="+mj-lt"/>
              <a:buAutoNum type="arabicPeriod" startAt="3"/>
              <a:defRPr/>
            </a:pPr>
            <a:r>
              <a:rPr lang="en-US" b="1" dirty="0" smtClean="0">
                <a:solidFill>
                  <a:schemeClr val="tx1">
                    <a:lumMod val="95000"/>
                    <a:lumOff val="5000"/>
                  </a:schemeClr>
                </a:solidFill>
                <a:ea typeface="ＭＳ Ｐゴシック" charset="0"/>
                <a:cs typeface="ＭＳ Ｐゴシック" charset="0"/>
              </a:rPr>
              <a:t>Use </a:t>
            </a:r>
            <a:r>
              <a:rPr lang="en-US" b="1" dirty="0">
                <a:solidFill>
                  <a:schemeClr val="tx1">
                    <a:lumMod val="95000"/>
                    <a:lumOff val="5000"/>
                  </a:schemeClr>
                </a:solidFill>
                <a:ea typeface="ＭＳ Ｐゴシック" charset="0"/>
                <a:cs typeface="ＭＳ Ｐゴシック" charset="0"/>
              </a:rPr>
              <a:t>Reduction from </a:t>
            </a:r>
            <a:r>
              <a:rPr lang="en-US" b="1" dirty="0">
                <a:solidFill>
                  <a:srgbClr val="C00000"/>
                </a:solidFill>
                <a:ea typeface="ＭＳ Ｐゴシック" charset="0"/>
                <a:cs typeface="ＭＳ Ｐゴシック" charset="0"/>
              </a:rPr>
              <a:t>Total </a:t>
            </a:r>
            <a:r>
              <a:rPr lang="en-US" b="1" dirty="0">
                <a:solidFill>
                  <a:schemeClr val="tx1">
                    <a:lumMod val="95000"/>
                    <a:lumOff val="5000"/>
                  </a:schemeClr>
                </a:solidFill>
                <a:ea typeface="ＭＳ Ｐゴシック" charset="0"/>
                <a:cs typeface="ＭＳ Ｐゴシック" charset="0"/>
              </a:rPr>
              <a:t>to show that </a:t>
            </a:r>
            <a:r>
              <a:rPr lang="en-US" b="1" dirty="0">
                <a:solidFill>
                  <a:srgbClr val="C00000"/>
                </a:solidFill>
                <a:ea typeface="ＭＳ Ｐゴシック" charset="0"/>
                <a:cs typeface="ＭＳ Ｐゴシック" charset="0"/>
              </a:rPr>
              <a:t>DOUBLES </a:t>
            </a:r>
            <a:r>
              <a:rPr lang="en-US" b="1" dirty="0">
                <a:solidFill>
                  <a:schemeClr val="tx1">
                    <a:lumMod val="95000"/>
                    <a:lumOff val="5000"/>
                  </a:schemeClr>
                </a:solidFill>
                <a:ea typeface="ＭＳ Ｐゴシック" charset="0"/>
                <a:cs typeface="ＭＳ Ｐゴシック" charset="0"/>
              </a:rPr>
              <a:t>is not even re, where</a:t>
            </a:r>
            <a:br>
              <a:rPr lang="en-US" b="1" dirty="0">
                <a:solidFill>
                  <a:schemeClr val="tx1">
                    <a:lumMod val="95000"/>
                    <a:lumOff val="5000"/>
                  </a:schemeClr>
                </a:solidFill>
                <a:ea typeface="ＭＳ Ｐゴシック" charset="0"/>
                <a:cs typeface="ＭＳ Ｐゴシック" charset="0"/>
              </a:rPr>
            </a:br>
            <a:r>
              <a:rPr lang="en-US" b="1" dirty="0">
                <a:solidFill>
                  <a:srgbClr val="C00000"/>
                </a:solidFill>
                <a:ea typeface="ＭＳ Ｐゴシック" charset="0"/>
                <a:cs typeface="ＭＳ Ｐゴシック" charset="0"/>
              </a:rPr>
              <a:t>DOUBLES = { f | for all x, </a:t>
            </a:r>
            <a:r>
              <a:rPr lang="en-US" b="1" dirty="0" smtClean="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a:t>
            </a:r>
            <a:r>
              <a:rPr lang="en-US" b="1" dirty="0">
                <a:solidFill>
                  <a:srgbClr val="C00000"/>
                </a:solidFill>
                <a:ea typeface="ＭＳ Ｐゴシック" charset="0"/>
                <a:cs typeface="ＭＳ Ｐゴシック" charset="0"/>
              </a:rPr>
              <a:t>)↓, </a:t>
            </a:r>
            <a:r>
              <a:rPr lang="en-US" b="1" dirty="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(x+1</a:t>
            </a:r>
            <a:r>
              <a:rPr lang="en-US" b="1" dirty="0">
                <a:solidFill>
                  <a:srgbClr val="C00000"/>
                </a:solidFill>
                <a:ea typeface="ＭＳ Ｐゴシック" charset="0"/>
                <a:cs typeface="ＭＳ Ｐゴシック" charset="0"/>
              </a:rPr>
              <a:t>)↓ and </a:t>
            </a:r>
            <a:r>
              <a:rPr lang="en-US" b="1" dirty="0">
                <a:solidFill>
                  <a:srgbClr val="C00000"/>
                </a:solidFill>
                <a:ea typeface="ＭＳ Ｐゴシック" charset="0"/>
                <a:cs typeface="ＭＳ Ｐゴシック" charset="0"/>
                <a:sym typeface="Symbol"/>
              </a:rPr>
              <a:t></a:t>
            </a:r>
            <a:r>
              <a:rPr lang="en-US" b="1" baseline="-25000" dirty="0" smtClean="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(x+1</a:t>
            </a:r>
            <a:r>
              <a:rPr lang="en-US" b="1" dirty="0">
                <a:solidFill>
                  <a:srgbClr val="C00000"/>
                </a:solidFill>
                <a:ea typeface="ＭＳ Ｐゴシック" charset="0"/>
                <a:cs typeface="ＭＳ Ｐゴシック" charset="0"/>
              </a:rPr>
              <a:t>)=2</a:t>
            </a:r>
            <a:r>
              <a:rPr lang="en-US" b="1" dirty="0" smtClean="0">
                <a:solidFill>
                  <a:srgbClr val="C00000"/>
                </a:solidFill>
                <a:ea typeface="ＭＳ Ｐゴシック" charset="0"/>
                <a:cs typeface="ＭＳ Ｐゴシック" charset="0"/>
              </a:rPr>
              <a:t>*</a:t>
            </a:r>
            <a:r>
              <a:rPr lang="en-US" b="1" dirty="0">
                <a:solidFill>
                  <a:srgbClr val="C00000"/>
                </a:solidFill>
                <a:ea typeface="ＭＳ Ｐゴシック" charset="0"/>
                <a:cs typeface="ＭＳ Ｐゴシック" charset="0"/>
                <a:sym typeface="Symbol"/>
              </a:rPr>
              <a:t></a:t>
            </a:r>
            <a:r>
              <a:rPr lang="en-US" b="1" baseline="-25000" dirty="0" smtClean="0">
                <a:solidFill>
                  <a:srgbClr val="C00000"/>
                </a:solidFill>
                <a:ea typeface="ＭＳ Ｐゴシック" charset="0"/>
                <a:cs typeface="ＭＳ Ｐゴシック" charset="0"/>
                <a:sym typeface="Symbol"/>
              </a:rPr>
              <a:t>f</a:t>
            </a:r>
            <a:r>
              <a:rPr lang="en-US" b="1" dirty="0" smtClean="0">
                <a:solidFill>
                  <a:srgbClr val="C00000"/>
                </a:solidFill>
                <a:ea typeface="ＭＳ Ｐゴシック" charset="0"/>
                <a:cs typeface="ＭＳ Ｐゴシック" charset="0"/>
              </a:rPr>
              <a:t>(x</a:t>
            </a:r>
            <a:r>
              <a:rPr lang="en-US" b="1" dirty="0">
                <a:solidFill>
                  <a:srgbClr val="C00000"/>
                </a:solidFill>
                <a:ea typeface="ＭＳ Ｐゴシック" charset="0"/>
                <a:cs typeface="ＭＳ Ｐゴシック" charset="0"/>
              </a:rPr>
              <a:t>) }</a:t>
            </a:r>
          </a:p>
          <a:p>
            <a:pPr marL="463550" lvl="0" indent="-463550">
              <a:spcBef>
                <a:spcPct val="0"/>
              </a:spcBef>
              <a:buFont typeface="+mj-lt"/>
              <a:buAutoNum type="arabicPeriod" startAt="3"/>
            </a:pPr>
            <a:endParaRPr lang="en-US" altLang="en-US" b="1" dirty="0"/>
          </a:p>
          <a:p>
            <a:pPr marL="0" indent="0">
              <a:buNone/>
              <a:defRPr/>
            </a:pPr>
            <a:r>
              <a:rPr lang="en-US" b="1" dirty="0">
                <a:solidFill>
                  <a:schemeClr val="tx1">
                    <a:lumMod val="95000"/>
                    <a:lumOff val="5000"/>
                  </a:schemeClr>
                </a:solidFill>
                <a:ea typeface="ＭＳ Ｐゴシック" charset="0"/>
                <a:cs typeface="ＭＳ Ｐゴシック" charset="0"/>
              </a:rPr>
              <a:t>Let f be an arbitrary natural number. f is in Total </a:t>
            </a:r>
            <a:r>
              <a:rPr lang="en-US" b="1" dirty="0" err="1">
                <a:solidFill>
                  <a:schemeClr val="tx1">
                    <a:lumMod val="95000"/>
                    <a:lumOff val="5000"/>
                  </a:schemeClr>
                </a:solidFill>
                <a:ea typeface="ＭＳ Ｐゴシック" charset="0"/>
                <a:cs typeface="ＭＳ Ｐゴシック" charset="0"/>
              </a:rPr>
              <a:t>iff</a:t>
            </a:r>
            <a:r>
              <a:rPr lang="en-US" b="1" dirty="0">
                <a:solidFill>
                  <a:schemeClr val="tx1">
                    <a:lumMod val="95000"/>
                    <a:lumOff val="5000"/>
                  </a:schemeClr>
                </a:solidFill>
                <a:ea typeface="ＭＳ Ｐゴシック" charset="0"/>
                <a:cs typeface="ＭＳ Ｐゴシック" charset="0"/>
              </a:rPr>
              <a:t> </a:t>
            </a:r>
            <a:r>
              <a:rPr lang="en-US" b="1" dirty="0" smtClean="0">
                <a:solidFill>
                  <a:schemeClr val="tx1">
                    <a:lumMod val="95000"/>
                    <a:lumOff val="5000"/>
                  </a:schemeClr>
                </a:solidFill>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 </a:t>
            </a:r>
          </a:p>
          <a:p>
            <a:pPr marL="0" indent="0">
              <a:buNone/>
              <a:defRPr/>
            </a:pPr>
            <a:r>
              <a:rPr lang="en-US" b="1" dirty="0" smtClean="0">
                <a:solidFill>
                  <a:schemeClr val="tx1">
                    <a:lumMod val="95000"/>
                    <a:lumOff val="5000"/>
                  </a:schemeClr>
                </a:solidFill>
                <a:ea typeface="ＭＳ Ｐゴシック" charset="0"/>
                <a:cs typeface="ＭＳ Ｐゴシック" charset="0"/>
                <a:sym typeface="Symbol"/>
              </a:rPr>
              <a:t>Define </a:t>
            </a:r>
            <a:r>
              <a:rPr lang="en-US" b="1" dirty="0">
                <a:solidFill>
                  <a:schemeClr val="tx1">
                    <a:lumMod val="95000"/>
                    <a:lumOff val="5000"/>
                  </a:schemeClr>
                </a:solidFill>
                <a:ea typeface="ＭＳ Ｐゴシック" charset="0"/>
                <a:cs typeface="ＭＳ Ｐゴシック" charset="0"/>
                <a:sym typeface="Symbol"/>
              </a:rPr>
              <a:t>g by </a:t>
            </a:r>
            <a:r>
              <a:rPr lang="en-US" b="1" baseline="-25000" dirty="0" smtClean="0">
                <a:solidFill>
                  <a:schemeClr val="tx1">
                    <a:lumMod val="95000"/>
                    <a:lumOff val="5000"/>
                  </a:schemeClr>
                </a:solidFill>
                <a:ea typeface="ＭＳ Ｐゴシック" charset="0"/>
                <a:cs typeface="ＭＳ Ｐゴシック" charset="0"/>
                <a:sym typeface="Symbol"/>
              </a:rPr>
              <a:t>g</a:t>
            </a:r>
            <a:r>
              <a:rPr lang="en-US" b="1" dirty="0" smtClean="0">
                <a:solidFill>
                  <a:schemeClr val="tx1">
                    <a:lumMod val="95000"/>
                    <a:lumOff val="5000"/>
                  </a:schemeClr>
                </a:solidFill>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 </a:t>
            </a:r>
            <a:r>
              <a:rPr lang="en-US" b="1" dirty="0" smtClean="0">
                <a:solidFill>
                  <a:schemeClr val="tx1">
                    <a:lumMod val="95000"/>
                    <a:lumOff val="5000"/>
                  </a:schemeClr>
                </a:solidFill>
                <a:ea typeface="ＭＳ Ｐゴシック" charset="0"/>
                <a:cs typeface="ＭＳ Ｐゴシック" charset="0"/>
                <a:sym typeface="Symbol"/>
              </a:rPr>
              <a:t></a:t>
            </a:r>
            <a:r>
              <a:rPr lang="en-US" b="1" baseline="-25000" dirty="0" smtClean="0">
                <a:solidFill>
                  <a:schemeClr val="tx1">
                    <a:lumMod val="95000"/>
                    <a:lumOff val="5000"/>
                  </a:schemeClr>
                </a:solidFill>
                <a:ea typeface="ＭＳ Ｐゴシック" charset="0"/>
                <a:cs typeface="ＭＳ Ｐゴシック" charset="0"/>
                <a:sym typeface="Symbol"/>
              </a:rPr>
              <a:t>f</a:t>
            </a:r>
            <a:r>
              <a:rPr lang="en-US" b="1" dirty="0" smtClean="0">
                <a:solidFill>
                  <a:schemeClr val="tx1">
                    <a:lumMod val="95000"/>
                    <a:lumOff val="5000"/>
                  </a:schemeClr>
                </a:solidFill>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 </a:t>
            </a:r>
            <a:r>
              <a:rPr lang="en-US" b="1" baseline="-25000" dirty="0" smtClean="0">
                <a:solidFill>
                  <a:schemeClr val="tx1">
                    <a:lumMod val="95000"/>
                    <a:lumOff val="5000"/>
                  </a:schemeClr>
                </a:solidFill>
                <a:ea typeface="ＭＳ Ｐゴシック" charset="0"/>
                <a:cs typeface="ＭＳ Ｐゴシック" charset="0"/>
                <a:sym typeface="Symbol"/>
              </a:rPr>
              <a:t>f</a:t>
            </a:r>
            <a:r>
              <a:rPr lang="en-US" b="1" dirty="0" smtClean="0">
                <a:solidFill>
                  <a:schemeClr val="tx1">
                    <a:lumMod val="95000"/>
                    <a:lumOff val="5000"/>
                  </a:schemeClr>
                </a:solidFill>
                <a:ea typeface="ＭＳ Ｐゴシック" charset="0"/>
                <a:cs typeface="ＭＳ Ｐゴシック" charset="0"/>
                <a:sym typeface="Symbol"/>
              </a:rPr>
              <a:t>(x)+2^x </a:t>
            </a:r>
            <a:r>
              <a:rPr lang="en-US" b="1" dirty="0">
                <a:solidFill>
                  <a:schemeClr val="tx1">
                    <a:lumMod val="95000"/>
                    <a:lumOff val="5000"/>
                  </a:schemeClr>
                </a:solidFill>
                <a:ea typeface="ＭＳ Ｐゴシック" charset="0"/>
                <a:cs typeface="ＭＳ Ｐゴシック" charset="0"/>
                <a:sym typeface="Symbol"/>
              </a:rPr>
              <a:t>for all </a:t>
            </a:r>
            <a:r>
              <a:rPr lang="en-US" b="1" dirty="0" smtClean="0">
                <a:solidFill>
                  <a:schemeClr val="tx1">
                    <a:lumMod val="95000"/>
                    <a:lumOff val="5000"/>
                  </a:schemeClr>
                </a:solidFill>
                <a:ea typeface="ＭＳ Ｐゴシック" charset="0"/>
                <a:cs typeface="ＭＳ Ｐゴシック" charset="0"/>
                <a:sym typeface="Symbol"/>
              </a:rPr>
              <a:t>x.</a:t>
            </a:r>
            <a:endParaRPr lang="en-US" b="1" dirty="0">
              <a:solidFill>
                <a:schemeClr val="tx1">
                  <a:lumMod val="95000"/>
                  <a:lumOff val="5000"/>
                </a:schemeClr>
              </a:solidFill>
              <a:ea typeface="ＭＳ Ｐゴシック" charset="0"/>
              <a:cs typeface="ＭＳ Ｐゴシック" charset="0"/>
              <a:sym typeface="Symbol"/>
            </a:endParaRPr>
          </a:p>
          <a:p>
            <a:pPr marL="0" indent="0">
              <a:buNone/>
              <a:defRPr/>
            </a:pPr>
            <a:r>
              <a:rPr lang="en-US" b="1" dirty="0">
                <a:solidFill>
                  <a:schemeClr val="tx1">
                    <a:lumMod val="95000"/>
                    <a:lumOff val="5000"/>
                  </a:schemeClr>
                </a:solidFill>
                <a:ea typeface="ＭＳ Ｐゴシック" charset="0"/>
                <a:cs typeface="ＭＳ Ｐゴシック" charset="0"/>
                <a:sym typeface="Symbol"/>
              </a:rPr>
              <a:t>Clearly, </a:t>
            </a:r>
            <a:r>
              <a:rPr lang="en-US" b="1" baseline="-25000" dirty="0" smtClean="0">
                <a:solidFill>
                  <a:schemeClr val="tx1">
                    <a:lumMod val="95000"/>
                    <a:lumOff val="5000"/>
                  </a:schemeClr>
                </a:solidFill>
                <a:ea typeface="ＭＳ Ｐゴシック" charset="0"/>
                <a:cs typeface="ＭＳ Ｐゴシック" charset="0"/>
                <a:sym typeface="Symbol"/>
              </a:rPr>
              <a:t>g</a:t>
            </a:r>
            <a:r>
              <a:rPr lang="en-US" b="1" dirty="0" smtClean="0">
                <a:solidFill>
                  <a:schemeClr val="tx1">
                    <a:lumMod val="95000"/>
                    <a:lumOff val="5000"/>
                  </a:schemeClr>
                </a:solidFill>
                <a:ea typeface="ＭＳ Ｐゴシック" charset="0"/>
                <a:cs typeface="ＭＳ Ｐゴシック" charset="0"/>
                <a:sym typeface="Symbol"/>
              </a:rPr>
              <a:t>(x) </a:t>
            </a:r>
            <a:r>
              <a:rPr lang="en-US" b="1">
                <a:solidFill>
                  <a:schemeClr val="tx1">
                    <a:lumMod val="95000"/>
                    <a:lumOff val="5000"/>
                  </a:schemeClr>
                </a:solidFill>
                <a:ea typeface="ＭＳ Ｐゴシック" charset="0"/>
                <a:cs typeface="ＭＳ Ｐゴシック" charset="0"/>
                <a:sym typeface="Symbol"/>
              </a:rPr>
              <a:t>= </a:t>
            </a:r>
            <a:r>
              <a:rPr lang="en-US" b="1" smtClean="0">
                <a:solidFill>
                  <a:schemeClr val="tx1">
                    <a:lumMod val="95000"/>
                    <a:lumOff val="5000"/>
                  </a:schemeClr>
                </a:solidFill>
                <a:ea typeface="ＭＳ Ｐゴシック" charset="0"/>
                <a:cs typeface="ＭＳ Ｐゴシック" charset="0"/>
                <a:sym typeface="Symbol"/>
              </a:rPr>
              <a:t>2^x, </a:t>
            </a:r>
            <a:r>
              <a:rPr lang="en-US" b="1" dirty="0" smtClean="0">
                <a:solidFill>
                  <a:schemeClr val="tx1">
                    <a:lumMod val="95000"/>
                    <a:lumOff val="5000"/>
                  </a:schemeClr>
                </a:solidFill>
                <a:ea typeface="ＭＳ Ｐゴシック" charset="0"/>
                <a:cs typeface="ＭＳ Ｐゴシック" charset="0"/>
                <a:sym typeface="Symbol"/>
              </a:rPr>
              <a:t>and so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smtClean="0">
                <a:solidFill>
                  <a:schemeClr val="tx1">
                    <a:lumMod val="95000"/>
                    <a:lumOff val="5000"/>
                  </a:schemeClr>
                </a:solidFill>
                <a:ea typeface="ＭＳ Ｐゴシック" charset="0"/>
                <a:cs typeface="ＭＳ Ｐゴシック" charset="0"/>
                <a:sym typeface="Symbol"/>
              </a:rPr>
              <a:t>g</a:t>
            </a:r>
            <a:r>
              <a:rPr lang="en-US" b="1" dirty="0" smtClean="0">
                <a:solidFill>
                  <a:schemeClr val="tx1">
                    <a:lumMod val="95000"/>
                    <a:lumOff val="5000"/>
                  </a:schemeClr>
                </a:solidFill>
                <a:ea typeface="ＭＳ Ｐゴシック" charset="0"/>
                <a:cs typeface="ＭＳ Ｐゴシック" charset="0"/>
                <a:sym typeface="Symbol"/>
              </a:rPr>
              <a:t>(x+1) </a:t>
            </a:r>
            <a:r>
              <a:rPr lang="en-US" b="1" dirty="0">
                <a:solidFill>
                  <a:schemeClr val="tx1">
                    <a:lumMod val="95000"/>
                    <a:lumOff val="5000"/>
                  </a:schemeClr>
                </a:solidFill>
                <a:ea typeface="ＭＳ Ｐゴシック" charset="0"/>
                <a:cs typeface="ＭＳ Ｐゴシック" charset="0"/>
                <a:sym typeface="Symbol"/>
              </a:rPr>
              <a:t>= 2</a:t>
            </a:r>
            <a:r>
              <a:rPr lang="en-US" b="1" dirty="0" smtClean="0">
                <a:solidFill>
                  <a:schemeClr val="tx1">
                    <a:lumMod val="95000"/>
                    <a:lumOff val="5000"/>
                  </a:schemeClr>
                </a:solidFill>
                <a:ea typeface="ＭＳ Ｐゴシック" charset="0"/>
                <a:cs typeface="ＭＳ Ｐゴシック" charset="0"/>
                <a:sym typeface="Symbol"/>
              </a:rPr>
              <a:t>*</a:t>
            </a:r>
            <a:r>
              <a:rPr lang="en-US" b="1" baseline="-25000">
                <a:solidFill>
                  <a:schemeClr val="tx1">
                    <a:lumMod val="95000"/>
                    <a:lumOff val="5000"/>
                  </a:schemeClr>
                </a:solidFill>
                <a:ea typeface="ＭＳ Ｐゴシック" charset="0"/>
                <a:cs typeface="ＭＳ Ｐゴシック" charset="0"/>
                <a:sym typeface="Symbol"/>
              </a:rPr>
              <a:t>g</a:t>
            </a:r>
            <a:r>
              <a:rPr lang="en-US" b="1">
                <a:solidFill>
                  <a:schemeClr val="tx1">
                    <a:lumMod val="95000"/>
                    <a:lumOff val="5000"/>
                  </a:schemeClr>
                </a:solidFill>
                <a:ea typeface="ＭＳ Ｐゴシック" charset="0"/>
                <a:cs typeface="ＭＳ Ｐゴシック" charset="0"/>
                <a:sym typeface="Symbol"/>
              </a:rPr>
              <a:t>(x</a:t>
            </a:r>
            <a:r>
              <a:rPr lang="en-US" b="1" smtClean="0">
                <a:solidFill>
                  <a:schemeClr val="tx1">
                    <a:lumMod val="95000"/>
                    <a:lumOff val="5000"/>
                  </a:schemeClr>
                </a:solidFill>
                <a:ea typeface="ＭＳ Ｐゴシック" charset="0"/>
                <a:cs typeface="ＭＳ Ｐゴシック" charset="0"/>
                <a:sym typeface="Symbol"/>
              </a:rPr>
              <a:t>) = 2^(x+1) </a:t>
            </a:r>
            <a:r>
              <a:rPr lang="en-US" b="1" dirty="0">
                <a:solidFill>
                  <a:schemeClr val="tx1">
                    <a:lumMod val="95000"/>
                    <a:lumOff val="5000"/>
                  </a:schemeClr>
                </a:solidFill>
                <a:ea typeface="ＭＳ Ｐゴシック" charset="0"/>
                <a:cs typeface="ＭＳ Ｐゴシック" charset="0"/>
                <a:sym typeface="Symbol"/>
              </a:rPr>
              <a:t>for all </a:t>
            </a:r>
            <a:r>
              <a:rPr lang="en-US" b="1" dirty="0" smtClean="0">
                <a:solidFill>
                  <a:schemeClr val="tx1">
                    <a:lumMod val="95000"/>
                    <a:lumOff val="5000"/>
                  </a:schemeClr>
                </a:solidFill>
                <a:ea typeface="ＭＳ Ｐゴシック" charset="0"/>
                <a:cs typeface="ＭＳ Ｐゴシック" charset="0"/>
                <a:sym typeface="Symbol"/>
              </a:rPr>
              <a:t>x, </a:t>
            </a:r>
            <a:r>
              <a:rPr lang="en-US" b="1" dirty="0" err="1">
                <a:solidFill>
                  <a:schemeClr val="tx1">
                    <a:lumMod val="95000"/>
                    <a:lumOff val="5000"/>
                  </a:schemeClr>
                </a:solidFill>
                <a:ea typeface="ＭＳ Ｐゴシック" charset="0"/>
                <a:cs typeface="ＭＳ Ｐゴシック" charset="0"/>
                <a:sym typeface="Symbol"/>
              </a:rPr>
              <a:t>iff</a:t>
            </a:r>
            <a:r>
              <a:rPr lang="en-US" b="1" dirty="0">
                <a:solidFill>
                  <a:schemeClr val="tx1">
                    <a:lumMod val="95000"/>
                    <a:lumOff val="5000"/>
                  </a:schemeClr>
                </a:solidFill>
                <a:ea typeface="ＭＳ Ｐゴシック" charset="0"/>
                <a:cs typeface="ＭＳ Ｐゴシック" charset="0"/>
                <a:sym typeface="Symbol"/>
              </a:rPr>
              <a:t> ∀x </a:t>
            </a:r>
            <a:r>
              <a:rPr lang="en-US" b="1" dirty="0" smtClean="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solidFill>
                  <a:schemeClr val="tx1">
                    <a:lumMod val="95000"/>
                    <a:lumOff val="5000"/>
                  </a:schemeClr>
                </a:solidFill>
                <a:ea typeface="ＭＳ Ｐゴシック" charset="0"/>
                <a:cs typeface="ＭＳ Ｐゴシック" charset="0"/>
                <a:sym typeface="Symbol"/>
              </a:rPr>
              <a:t>(x)</a:t>
            </a:r>
            <a:r>
              <a:rPr lang="en-US" b="1" dirty="0" smtClean="0">
                <a:solidFill>
                  <a:schemeClr val="tx1">
                    <a:lumMod val="95000"/>
                    <a:lumOff val="5000"/>
                  </a:schemeClr>
                </a:solidFill>
                <a:ea typeface="ＭＳ Ｐゴシック" charset="0"/>
                <a:cs typeface="ＭＳ Ｐゴシック" charset="0"/>
                <a:sym typeface="Symbol"/>
              </a:rPr>
              <a:t>; otherwise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(x</a:t>
            </a:r>
            <a:r>
              <a:rPr lang="en-US" b="1" dirty="0" smtClean="0">
                <a:solidFill>
                  <a:schemeClr val="tx1">
                    <a:lumMod val="95000"/>
                    <a:lumOff val="5000"/>
                  </a:schemeClr>
                </a:solidFill>
                <a:ea typeface="ＭＳ Ｐゴシック" charset="0"/>
                <a:cs typeface="ＭＳ Ｐゴシック" charset="0"/>
                <a:sym typeface="Symbol"/>
              </a:rPr>
              <a:t>) for some x. </a:t>
            </a:r>
            <a:endParaRPr lang="en-US" b="1" dirty="0">
              <a:solidFill>
                <a:schemeClr val="tx1">
                  <a:lumMod val="95000"/>
                  <a:lumOff val="5000"/>
                </a:schemeClr>
              </a:solidFill>
              <a:ea typeface="ＭＳ Ｐゴシック" charset="0"/>
              <a:cs typeface="ＭＳ Ｐゴシック" charset="0"/>
              <a:sym typeface="Symbol"/>
            </a:endParaRPr>
          </a:p>
          <a:p>
            <a:pPr marL="0" indent="0">
              <a:buNone/>
              <a:defRPr/>
            </a:pPr>
            <a:r>
              <a:rPr lang="en-US" b="1" dirty="0">
                <a:solidFill>
                  <a:schemeClr val="tx1">
                    <a:lumMod val="95000"/>
                    <a:lumOff val="5000"/>
                  </a:schemeClr>
                </a:solidFill>
                <a:ea typeface="ＭＳ Ｐゴシック" charset="0"/>
                <a:cs typeface="ＭＳ Ｐゴシック" charset="0"/>
                <a:sym typeface="Symbol"/>
              </a:rPr>
              <a:t>Summarizing, </a:t>
            </a:r>
            <a:r>
              <a:rPr lang="en-US" b="1" dirty="0" smtClean="0">
                <a:solidFill>
                  <a:schemeClr val="tx1">
                    <a:lumMod val="95000"/>
                    <a:lumOff val="5000"/>
                  </a:schemeClr>
                </a:solidFill>
                <a:ea typeface="ＭＳ Ｐゴシック" charset="0"/>
                <a:cs typeface="ＭＳ Ｐゴシック" charset="0"/>
              </a:rPr>
              <a:t>f </a:t>
            </a:r>
            <a:r>
              <a:rPr lang="en-US" b="1" dirty="0">
                <a:solidFill>
                  <a:schemeClr val="tx1">
                    <a:lumMod val="95000"/>
                    <a:lumOff val="5000"/>
                  </a:schemeClr>
                </a:solidFill>
                <a:ea typeface="ＭＳ Ｐゴシック" charset="0"/>
                <a:cs typeface="ＭＳ Ｐゴシック" charset="0"/>
              </a:rPr>
              <a:t>is in </a:t>
            </a:r>
            <a:r>
              <a:rPr lang="en-US" b="1" dirty="0" smtClean="0">
                <a:solidFill>
                  <a:schemeClr val="tx1">
                    <a:lumMod val="95000"/>
                    <a:lumOff val="5000"/>
                  </a:schemeClr>
                </a:solidFill>
                <a:ea typeface="ＭＳ Ｐゴシック" charset="0"/>
                <a:cs typeface="ＭＳ Ｐゴシック" charset="0"/>
              </a:rPr>
              <a:t>Total </a:t>
            </a:r>
            <a:r>
              <a:rPr lang="en-US" b="1" dirty="0" err="1" smtClean="0">
                <a:solidFill>
                  <a:schemeClr val="tx1">
                    <a:lumMod val="95000"/>
                    <a:lumOff val="5000"/>
                  </a:schemeClr>
                </a:solidFill>
                <a:ea typeface="ＭＳ Ｐゴシック" charset="0"/>
                <a:cs typeface="ＭＳ Ｐゴシック" charset="0"/>
              </a:rPr>
              <a:t>iff</a:t>
            </a:r>
            <a:r>
              <a:rPr lang="en-US" b="1" dirty="0" smtClean="0">
                <a:solidFill>
                  <a:schemeClr val="tx1">
                    <a:lumMod val="95000"/>
                    <a:lumOff val="5000"/>
                  </a:schemeClr>
                </a:solidFill>
                <a:ea typeface="ＭＳ Ｐゴシック" charset="0"/>
                <a:cs typeface="ＭＳ Ｐゴシック" charset="0"/>
              </a:rPr>
              <a:t> </a:t>
            </a:r>
            <a:r>
              <a:rPr lang="en-US" b="1" dirty="0">
                <a:solidFill>
                  <a:schemeClr val="tx1">
                    <a:lumMod val="95000"/>
                    <a:lumOff val="5000"/>
                  </a:schemeClr>
                </a:solidFill>
                <a:ea typeface="ＭＳ Ｐゴシック" charset="0"/>
                <a:cs typeface="ＭＳ Ｐゴシック" charset="0"/>
              </a:rPr>
              <a:t>g is in </a:t>
            </a:r>
            <a:r>
              <a:rPr lang="en-US" b="1" dirty="0" smtClean="0">
                <a:solidFill>
                  <a:schemeClr val="tx1">
                    <a:lumMod val="95000"/>
                    <a:lumOff val="5000"/>
                  </a:schemeClr>
                </a:solidFill>
                <a:ea typeface="ＭＳ Ｐゴシック" charset="0"/>
                <a:cs typeface="ＭＳ Ｐゴシック" charset="0"/>
              </a:rPr>
              <a:t>DOUBLES and </a:t>
            </a:r>
            <a:r>
              <a:rPr lang="en-US" b="1" dirty="0">
                <a:solidFill>
                  <a:schemeClr val="tx1">
                    <a:lumMod val="95000"/>
                    <a:lumOff val="5000"/>
                  </a:schemeClr>
                </a:solidFill>
                <a:ea typeface="ＭＳ Ｐゴシック" charset="0"/>
                <a:cs typeface="ＭＳ Ｐゴシック" charset="0"/>
              </a:rPr>
              <a:t>so </a:t>
            </a:r>
          </a:p>
          <a:p>
            <a:pPr marL="0" indent="0">
              <a:buNone/>
              <a:defRPr/>
            </a:pPr>
            <a:r>
              <a:rPr lang="en-US" b="1" dirty="0" smtClean="0">
                <a:solidFill>
                  <a:srgbClr val="C00000"/>
                </a:solidFill>
                <a:ea typeface="ＭＳ Ｐゴシック" charset="0"/>
                <a:cs typeface="ＭＳ Ｐゴシック" charset="0"/>
              </a:rPr>
              <a:t>TOTAL </a:t>
            </a:r>
            <a:r>
              <a:rPr lang="en-US" b="1" dirty="0" smtClean="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m</a:t>
            </a:r>
            <a:r>
              <a:rPr lang="en-US" b="1" dirty="0">
                <a:solidFill>
                  <a:srgbClr val="C00000"/>
                </a:solidFill>
                <a:ea typeface="ＭＳ Ｐゴシック" charset="0"/>
                <a:cs typeface="ＭＳ Ｐゴシック" charset="0"/>
              </a:rPr>
              <a:t> </a:t>
            </a:r>
            <a:r>
              <a:rPr lang="en-US" b="1" dirty="0" smtClean="0">
                <a:solidFill>
                  <a:srgbClr val="C00000"/>
                </a:solidFill>
                <a:ea typeface="ＭＳ Ｐゴシック" charset="0"/>
                <a:cs typeface="ＭＳ Ｐゴシック" charset="0"/>
              </a:rPr>
              <a:t>DOUBLES </a:t>
            </a:r>
            <a:r>
              <a:rPr lang="en-US" b="1" dirty="0" smtClean="0">
                <a:solidFill>
                  <a:schemeClr val="tx1">
                    <a:lumMod val="95000"/>
                    <a:lumOff val="5000"/>
                  </a:schemeClr>
                </a:solidFill>
                <a:ea typeface="ＭＳ Ｐゴシック" charset="0"/>
                <a:cs typeface="ＭＳ Ｐゴシック" charset="0"/>
              </a:rPr>
              <a:t>as </a:t>
            </a:r>
            <a:r>
              <a:rPr lang="en-US" b="1" dirty="0">
                <a:solidFill>
                  <a:schemeClr val="tx1">
                    <a:lumMod val="95000"/>
                    <a:lumOff val="5000"/>
                  </a:schemeClr>
                </a:solidFill>
                <a:ea typeface="ＭＳ Ｐゴシック" charset="0"/>
                <a:cs typeface="ＭＳ Ｐゴシック" charset="0"/>
              </a:rPr>
              <a:t>we were to show.</a:t>
            </a:r>
            <a:endParaRPr lang="en-US" sz="1600" b="1" dirty="0" smtClean="0">
              <a:latin typeface="Arial" charset="0"/>
              <a:ea typeface="MS PGothic" charset="0"/>
            </a:endParaRP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27</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10103547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8.4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514350" indent="-514350">
              <a:buFont typeface="+mj-lt"/>
              <a:buAutoNum type="arabicPeriod" startAt="4"/>
              <a:defRPr/>
            </a:pPr>
            <a:r>
              <a:rPr lang="en-US" b="1" dirty="0" smtClean="0">
                <a:solidFill>
                  <a:schemeClr val="tx1">
                    <a:lumMod val="95000"/>
                    <a:lumOff val="5000"/>
                  </a:schemeClr>
                </a:solidFill>
                <a:ea typeface="ＭＳ Ｐゴシック" charset="0"/>
                <a:cs typeface="ＭＳ Ｐゴシック" charset="0"/>
              </a:rPr>
              <a:t>Show </a:t>
            </a:r>
            <a:r>
              <a:rPr lang="en-US" b="1" dirty="0">
                <a:solidFill>
                  <a:srgbClr val="C00000"/>
                </a:solidFill>
                <a:ea typeface="ＭＳ Ｐゴシック" charset="0"/>
                <a:cs typeface="ＭＳ Ｐゴシック" charset="0"/>
              </a:rPr>
              <a:t>DOUBLES</a:t>
            </a:r>
            <a:r>
              <a:rPr lang="en-US" b="1" dirty="0">
                <a:solidFill>
                  <a:srgbClr val="CC3300"/>
                </a:solidFill>
                <a:ea typeface="ＭＳ Ｐゴシック" charset="0"/>
                <a:cs typeface="ＭＳ Ｐゴシック" charset="0"/>
              </a:rPr>
              <a:t> </a:t>
            </a:r>
            <a:r>
              <a:rPr lang="en-US" b="1" dirty="0">
                <a:solidFill>
                  <a:schemeClr val="tx1">
                    <a:lumMod val="95000"/>
                    <a:lumOff val="5000"/>
                  </a:schemeClr>
                </a:solidFill>
                <a:ea typeface="ＭＳ Ｐゴシック" charset="0"/>
                <a:cs typeface="ＭＳ Ｐゴシック" charset="0"/>
              </a:rPr>
              <a:t>reduces to </a:t>
            </a:r>
            <a:r>
              <a:rPr lang="en-US" b="1" dirty="0">
                <a:solidFill>
                  <a:srgbClr val="C00000"/>
                </a:solidFill>
                <a:ea typeface="ＭＳ Ｐゴシック" charset="0"/>
                <a:cs typeface="ＭＳ Ｐゴシック" charset="0"/>
              </a:rPr>
              <a:t>Total</a:t>
            </a:r>
            <a:r>
              <a:rPr lang="en-US" b="1" dirty="0">
                <a:solidFill>
                  <a:schemeClr val="tx1">
                    <a:lumMod val="95000"/>
                    <a:lumOff val="5000"/>
                  </a:schemeClr>
                </a:solidFill>
                <a:ea typeface="ＭＳ Ｐゴシック" charset="0"/>
                <a:cs typeface="ＭＳ Ｐゴシック" charset="0"/>
              </a:rPr>
              <a:t>. (4 plus 5 show they are equally hard</a:t>
            </a:r>
            <a:r>
              <a:rPr lang="en-US" b="1" dirty="0" smtClean="0">
                <a:solidFill>
                  <a:schemeClr val="tx1">
                    <a:lumMod val="95000"/>
                    <a:lumOff val="5000"/>
                  </a:schemeClr>
                </a:solidFill>
                <a:ea typeface="ＭＳ Ｐゴシック" charset="0"/>
                <a:cs typeface="ＭＳ Ｐゴシック" charset="0"/>
              </a:rPr>
              <a:t>)</a:t>
            </a:r>
            <a:endParaRPr lang="en-US" altLang="en-US" dirty="0"/>
          </a:p>
          <a:p>
            <a:pPr marL="0" indent="0">
              <a:buNone/>
              <a:defRPr/>
            </a:pPr>
            <a:r>
              <a:rPr lang="en-US" b="1" dirty="0">
                <a:ea typeface="ＭＳ Ｐゴシック" charset="0"/>
                <a:cs typeface="ＭＳ Ｐゴシック" charset="0"/>
              </a:rPr>
              <a:t>Let f be an arbitrary natural number. f is in DOUBLES </a:t>
            </a:r>
            <a:r>
              <a:rPr lang="en-US" b="1" dirty="0" err="1">
                <a:ea typeface="ＭＳ Ｐゴシック" charset="0"/>
                <a:cs typeface="ＭＳ Ｐゴシック" charset="0"/>
              </a:rPr>
              <a:t>iff</a:t>
            </a:r>
            <a:r>
              <a:rPr lang="en-US" b="1" dirty="0">
                <a:ea typeface="ＭＳ Ｐゴシック" charset="0"/>
                <a:cs typeface="ＭＳ Ｐゴシック" charset="0"/>
              </a:rPr>
              <a:t> </a:t>
            </a:r>
            <a:r>
              <a:rPr lang="en-US" b="1" dirty="0">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 </a:t>
            </a:r>
            <a:r>
              <a:rPr lang="en-US" b="1" dirty="0">
                <a:ea typeface="ＭＳ Ｐゴシック" charset="0"/>
                <a:cs typeface="ＭＳ Ｐゴシック" charset="0"/>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(x+1)↓ and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 </a:t>
            </a:r>
            <a:r>
              <a:rPr lang="en-US" b="1" dirty="0">
                <a:ea typeface="ＭＳ Ｐゴシック" charset="0"/>
                <a:cs typeface="ＭＳ Ｐゴシック" charset="0"/>
              </a:rPr>
              <a:t>(x+1)=2*</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 </a:t>
            </a:r>
            <a:r>
              <a:rPr lang="en-US" b="1" dirty="0">
                <a:ea typeface="ＭＳ Ｐゴシック" charset="0"/>
                <a:cs typeface="ＭＳ Ｐゴシック" charset="0"/>
              </a:rPr>
              <a:t>(x).</a:t>
            </a:r>
          </a:p>
          <a:p>
            <a:pPr marL="0" indent="0">
              <a:buNone/>
              <a:defRPr/>
            </a:pPr>
            <a:r>
              <a:rPr lang="en-US" b="1" dirty="0">
                <a:ea typeface="ＭＳ Ｐゴシック" charset="0"/>
                <a:cs typeface="ＭＳ Ｐゴシック" charset="0"/>
                <a:sym typeface="Symbol"/>
              </a:rPr>
              <a:t>Define g by </a:t>
            </a:r>
            <a:r>
              <a:rPr lang="en-US" b="1" baseline="-25000" dirty="0">
                <a:ea typeface="ＭＳ Ｐゴシック" charset="0"/>
                <a:cs typeface="ＭＳ Ｐゴシック" charset="0"/>
                <a:sym typeface="Symbol"/>
              </a:rPr>
              <a:t>g</a:t>
            </a:r>
            <a:r>
              <a:rPr lang="en-US" b="1" dirty="0">
                <a:ea typeface="ＭＳ Ｐゴシック" charset="0"/>
                <a:cs typeface="ＭＳ Ｐゴシック" charset="0"/>
                <a:sym typeface="Symbol"/>
              </a:rPr>
              <a:t>(x) = </a:t>
            </a:r>
            <a:r>
              <a:rPr lang="en-US" b="1" dirty="0">
                <a:solidFill>
                  <a:schemeClr val="tx1">
                    <a:lumMod val="95000"/>
                    <a:lumOff val="5000"/>
                  </a:schemeClr>
                </a:solidFill>
                <a:ea typeface="ＭＳ Ｐゴシック" charset="0"/>
                <a:cs typeface="ＭＳ Ｐゴシック" charset="0"/>
                <a:sym typeface="Symbol"/>
              </a:rPr>
              <a:t>y</a:t>
            </a:r>
            <a:r>
              <a:rPr lang="en-US" b="1" dirty="0">
                <a:ea typeface="ＭＳ Ｐゴシック" charset="0"/>
                <a:cs typeface="ＭＳ Ｐゴシック" charset="0"/>
                <a:sym typeface="Symbol"/>
              </a:rPr>
              <a:t>[</a:t>
            </a:r>
            <a:r>
              <a:rPr lang="en-US" b="1" baseline="-25000" dirty="0">
                <a:ea typeface="ＭＳ Ｐゴシック" charset="0"/>
                <a:cs typeface="ＭＳ Ｐゴシック" charset="0"/>
                <a:sym typeface="Symbol"/>
              </a:rPr>
              <a:t>f</a:t>
            </a:r>
            <a:r>
              <a:rPr lang="en-US" b="1" dirty="0">
                <a:ea typeface="ＭＳ Ｐゴシック" charset="0"/>
                <a:cs typeface="ＭＳ Ｐゴシック" charset="0"/>
                <a:sym typeface="Symbol"/>
              </a:rPr>
              <a:t>(x+1) = 2*</a:t>
            </a:r>
            <a:r>
              <a:rPr lang="en-US" b="1" baseline="-25000" dirty="0">
                <a:ea typeface="ＭＳ Ｐゴシック" charset="0"/>
                <a:cs typeface="ＭＳ Ｐゴシック" charset="0"/>
                <a:sym typeface="Symbol"/>
              </a:rPr>
              <a:t>f</a:t>
            </a:r>
            <a:r>
              <a:rPr lang="en-US" b="1" dirty="0">
                <a:ea typeface="ＭＳ Ｐゴシック" charset="0"/>
                <a:cs typeface="ＭＳ Ｐゴシック" charset="0"/>
                <a:sym typeface="Symbol"/>
              </a:rPr>
              <a:t>(x)], for all x.</a:t>
            </a:r>
          </a:p>
          <a:p>
            <a:pPr marL="0" indent="0">
              <a:buNone/>
              <a:defRPr/>
            </a:pPr>
            <a:r>
              <a:rPr lang="en-US" b="1" dirty="0">
                <a:solidFill>
                  <a:schemeClr val="tx1">
                    <a:lumMod val="95000"/>
                    <a:lumOff val="5000"/>
                  </a:schemeClr>
                </a:solidFill>
                <a:ea typeface="ＭＳ Ｐゴシック" charset="0"/>
                <a:cs typeface="ＭＳ Ｐゴシック" charset="0"/>
                <a:sym typeface="Symbol"/>
              </a:rPr>
              <a:t>Clearly, </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(x)</a:t>
            </a:r>
            <a:r>
              <a:rPr lang="en-US" b="1" dirty="0">
                <a:ea typeface="ＭＳ Ｐゴシック" charset="0"/>
                <a:cs typeface="ＭＳ Ｐゴシック" charset="0"/>
              </a:rPr>
              <a:t>↓</a:t>
            </a:r>
            <a:r>
              <a:rPr lang="en-US" b="1" dirty="0">
                <a:solidFill>
                  <a:schemeClr val="tx1">
                    <a:lumMod val="95000"/>
                    <a:lumOff val="5000"/>
                  </a:schemeClr>
                </a:solidFill>
                <a:ea typeface="ＭＳ Ｐゴシック" charset="0"/>
                <a:cs typeface="ＭＳ Ｐゴシック" charset="0"/>
                <a:sym typeface="Symbol"/>
              </a:rPr>
              <a:t>, for all x, </a:t>
            </a:r>
            <a:r>
              <a:rPr lang="en-US" b="1" dirty="0" err="1">
                <a:ea typeface="ＭＳ Ｐゴシック" charset="0"/>
                <a:cs typeface="ＭＳ Ｐゴシック" charset="0"/>
              </a:rPr>
              <a:t>iff</a:t>
            </a:r>
            <a:r>
              <a:rPr lang="en-US" b="1" dirty="0">
                <a:ea typeface="ＭＳ Ｐゴシック" charset="0"/>
                <a:cs typeface="ＭＳ Ｐゴシック" charset="0"/>
              </a:rPr>
              <a:t> </a:t>
            </a:r>
            <a:r>
              <a:rPr lang="en-US" b="1" dirty="0">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(x+1)↓ and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(x+1)=2*</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a:t>
            </a:r>
            <a:r>
              <a:rPr lang="en-US" b="1" dirty="0">
                <a:solidFill>
                  <a:schemeClr val="tx1">
                    <a:lumMod val="95000"/>
                    <a:lumOff val="5000"/>
                  </a:schemeClr>
                </a:solidFill>
                <a:ea typeface="ＭＳ Ｐゴシック" charset="0"/>
                <a:cs typeface="ＭＳ Ｐゴシック" charset="0"/>
                <a:sym typeface="Symbol"/>
              </a:rPr>
              <a:t>; otherwise </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solidFill>
                  <a:schemeClr val="tx1">
                    <a:lumMod val="95000"/>
                    <a:lumOff val="5000"/>
                  </a:schemeClr>
                </a:solidFill>
                <a:ea typeface="ＭＳ Ｐゴシック" charset="0"/>
                <a:cs typeface="ＭＳ Ｐゴシック" charset="0"/>
                <a:sym typeface="Symbol"/>
              </a:rPr>
              <a:t>(x) for some x. </a:t>
            </a:r>
          </a:p>
          <a:p>
            <a:pPr marL="0" indent="0">
              <a:buNone/>
              <a:defRPr/>
            </a:pPr>
            <a:r>
              <a:rPr lang="en-US" b="1" dirty="0">
                <a:solidFill>
                  <a:schemeClr val="tx1">
                    <a:lumMod val="95000"/>
                    <a:lumOff val="5000"/>
                  </a:schemeClr>
                </a:solidFill>
                <a:ea typeface="ＭＳ Ｐゴシック" charset="0"/>
                <a:cs typeface="ＭＳ Ｐゴシック" charset="0"/>
                <a:sym typeface="Symbol"/>
              </a:rPr>
              <a:t>Summarizing, </a:t>
            </a:r>
            <a:r>
              <a:rPr lang="en-US" b="1" dirty="0">
                <a:solidFill>
                  <a:schemeClr val="tx1">
                    <a:lumMod val="95000"/>
                    <a:lumOff val="5000"/>
                  </a:schemeClr>
                </a:solidFill>
                <a:ea typeface="ＭＳ Ｐゴシック" charset="0"/>
                <a:cs typeface="ＭＳ Ｐゴシック" charset="0"/>
              </a:rPr>
              <a:t>f is in DOUBLES </a:t>
            </a:r>
            <a:r>
              <a:rPr lang="en-US" b="1" dirty="0" err="1">
                <a:solidFill>
                  <a:schemeClr val="tx1">
                    <a:lumMod val="95000"/>
                    <a:lumOff val="5000"/>
                  </a:schemeClr>
                </a:solidFill>
                <a:ea typeface="ＭＳ Ｐゴシック" charset="0"/>
                <a:cs typeface="ＭＳ Ｐゴシック" charset="0"/>
              </a:rPr>
              <a:t>iff</a:t>
            </a:r>
            <a:r>
              <a:rPr lang="en-US" b="1" dirty="0">
                <a:solidFill>
                  <a:schemeClr val="tx1">
                    <a:lumMod val="95000"/>
                    <a:lumOff val="5000"/>
                  </a:schemeClr>
                </a:solidFill>
                <a:ea typeface="ＭＳ Ｐゴシック" charset="0"/>
                <a:cs typeface="ＭＳ Ｐゴシック" charset="0"/>
              </a:rPr>
              <a:t> g is in Total and so </a:t>
            </a:r>
          </a:p>
          <a:p>
            <a:pPr marL="0" indent="0">
              <a:buNone/>
              <a:defRPr/>
            </a:pPr>
            <a:r>
              <a:rPr lang="en-US" b="1" dirty="0">
                <a:solidFill>
                  <a:srgbClr val="C00000"/>
                </a:solidFill>
                <a:ea typeface="ＭＳ Ｐゴシック" charset="0"/>
                <a:cs typeface="ＭＳ Ｐゴシック" charset="0"/>
              </a:rPr>
              <a:t>DOUBLES </a:t>
            </a:r>
            <a:r>
              <a:rPr lang="en-US" b="1" dirty="0">
                <a:solidFill>
                  <a:srgbClr val="C00000"/>
                </a:solidFill>
                <a:ea typeface="ＭＳ Ｐゴシック" charset="0"/>
                <a:cs typeface="ＭＳ Ｐゴシック" charset="0"/>
                <a:sym typeface="Symbol"/>
              </a:rPr>
              <a:t></a:t>
            </a:r>
            <a:r>
              <a:rPr lang="en-US" b="1" baseline="-25000" dirty="0">
                <a:solidFill>
                  <a:srgbClr val="C00000"/>
                </a:solidFill>
                <a:ea typeface="ＭＳ Ｐゴシック" charset="0"/>
                <a:cs typeface="ＭＳ Ｐゴシック" charset="0"/>
                <a:sym typeface="Symbol"/>
              </a:rPr>
              <a:t>m</a:t>
            </a:r>
            <a:r>
              <a:rPr lang="en-US" b="1" dirty="0">
                <a:solidFill>
                  <a:srgbClr val="C00000"/>
                </a:solidFill>
                <a:ea typeface="ＭＳ Ｐゴシック" charset="0"/>
                <a:cs typeface="ＭＳ Ｐゴシック" charset="0"/>
              </a:rPr>
              <a:t> TOTAL </a:t>
            </a:r>
            <a:r>
              <a:rPr lang="en-US" b="1" dirty="0">
                <a:solidFill>
                  <a:schemeClr val="tx1">
                    <a:lumMod val="95000"/>
                    <a:lumOff val="5000"/>
                  </a:schemeClr>
                </a:solidFill>
                <a:ea typeface="ＭＳ Ｐゴシック" charset="0"/>
                <a:cs typeface="ＭＳ Ｐゴシック" charset="0"/>
              </a:rPr>
              <a:t>as we were to show.</a:t>
            </a:r>
            <a:endParaRPr lang="en-US" sz="1600" b="1" dirty="0">
              <a:latin typeface="Arial" charset="0"/>
              <a:ea typeface="MS PGothic" charset="0"/>
            </a:endParaRPr>
          </a:p>
          <a:p>
            <a:pPr marL="0" indent="0">
              <a:buNone/>
            </a:pPr>
            <a:endParaRPr lang="en-US" sz="1600" dirty="0">
              <a:ea typeface="MS PGothic" charset="0"/>
            </a:endParaRP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28</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18948910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8.5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lnSpcReduction="10000"/>
          </a:bodyPr>
          <a:lstStyle/>
          <a:p>
            <a:pPr marL="514350" indent="-514350">
              <a:buFont typeface="+mj-lt"/>
              <a:buAutoNum type="arabicPeriod" startAt="5"/>
              <a:defRPr/>
            </a:pPr>
            <a:r>
              <a:rPr lang="en-US" b="1" dirty="0" smtClean="0">
                <a:ea typeface="Arial" charset="0"/>
                <a:cs typeface="Arial" charset="0"/>
              </a:rPr>
              <a:t>Use </a:t>
            </a:r>
            <a:r>
              <a:rPr lang="en-US" b="1" dirty="0">
                <a:ea typeface="Arial" charset="0"/>
                <a:cs typeface="Arial" charset="0"/>
              </a:rPr>
              <a:t>Rice</a:t>
            </a:r>
            <a:r>
              <a:rPr lang="ja-JP" altLang="en-US" b="1" dirty="0">
                <a:ea typeface="Arial" charset="0"/>
                <a:cs typeface="Arial" charset="0"/>
              </a:rPr>
              <a:t>’</a:t>
            </a:r>
            <a:r>
              <a:rPr lang="en-US" altLang="ja-JP" b="1" dirty="0">
                <a:ea typeface="Arial" charset="0"/>
                <a:cs typeface="Arial" charset="0"/>
              </a:rPr>
              <a:t>s Theorem to show that </a:t>
            </a:r>
            <a:r>
              <a:rPr lang="en-US" b="1" dirty="0">
                <a:solidFill>
                  <a:srgbClr val="CC3300"/>
                </a:solidFill>
                <a:ea typeface="Arial" charset="0"/>
                <a:cs typeface="Arial" charset="0"/>
              </a:rPr>
              <a:t>REPEATS </a:t>
            </a:r>
            <a:r>
              <a:rPr lang="en-US" altLang="ja-JP" b="1" dirty="0">
                <a:ea typeface="Arial" charset="0"/>
                <a:cs typeface="Arial" charset="0"/>
              </a:rPr>
              <a:t>is undecidable </a:t>
            </a:r>
            <a:endParaRPr lang="en-US" altLang="en-US" b="1" dirty="0">
              <a:ea typeface="Arial" charset="0"/>
              <a:cs typeface="Arial" charset="0"/>
            </a:endParaRPr>
          </a:p>
          <a:p>
            <a:pPr marL="0" indent="0">
              <a:buNone/>
              <a:defRPr/>
            </a:pPr>
            <a:r>
              <a:rPr lang="en-US" b="1" dirty="0">
                <a:ea typeface="Arial" charset="0"/>
                <a:cs typeface="Arial" charset="0"/>
              </a:rPr>
              <a:t>First, REPEATS is non-trivial as C0(x) = 0 is in REPEATS and S(x) = x+1 is not.</a:t>
            </a:r>
          </a:p>
          <a:p>
            <a:pPr marL="0" indent="0">
              <a:buNone/>
              <a:defRPr/>
            </a:pPr>
            <a:r>
              <a:rPr lang="en-US" b="1" dirty="0">
                <a:ea typeface="Arial" charset="0"/>
                <a:cs typeface="Arial" charset="0"/>
              </a:rPr>
              <a:t>Second, REPEATS is an I/O property. </a:t>
            </a:r>
          </a:p>
          <a:p>
            <a:pPr marL="0" indent="0">
              <a:buNone/>
              <a:defRPr/>
            </a:pPr>
            <a:r>
              <a:rPr lang="en-US" b="1" dirty="0">
                <a:ea typeface="Arial" charset="0"/>
                <a:cs typeface="Arial" charset="0"/>
              </a:rPr>
              <a:t>To see this, let f and g are two arbitrary indices such that </a:t>
            </a:r>
            <a:br>
              <a:rPr lang="en-US" b="1" dirty="0">
                <a:ea typeface="Arial" charset="0"/>
                <a:cs typeface="Arial" charset="0"/>
              </a:rPr>
            </a:br>
            <a:r>
              <a:rPr lang="en-US" b="1" dirty="0">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 =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a:t>
            </a:r>
          </a:p>
          <a:p>
            <a:pPr marL="0" indent="0">
              <a:buNone/>
              <a:defRPr/>
            </a:pPr>
            <a:r>
              <a:rPr lang="en-US" b="1" dirty="0">
                <a:ea typeface="ＭＳ Ｐゴシック" charset="0"/>
                <a:cs typeface="ＭＳ Ｐゴシック" charset="0"/>
              </a:rPr>
              <a:t>f ∈ REPEATS </a:t>
            </a:r>
            <a:r>
              <a:rPr lang="en-US" b="1" dirty="0" err="1">
                <a:ea typeface="ＭＳ Ｐゴシック" charset="0"/>
                <a:cs typeface="ＭＳ Ｐゴシック" charset="0"/>
              </a:rPr>
              <a:t>iff</a:t>
            </a:r>
            <a:r>
              <a:rPr lang="en-US" b="1" dirty="0">
                <a:ea typeface="ＭＳ Ｐゴシック" charset="0"/>
                <a:cs typeface="ＭＳ Ｐゴシック" charset="0"/>
              </a:rPr>
              <a:t> </a:t>
            </a:r>
            <a:r>
              <a:rPr lang="en-US" b="1" dirty="0">
                <a:solidFill>
                  <a:schemeClr val="tx1">
                    <a:lumMod val="95000"/>
                    <a:lumOff val="5000"/>
                  </a:schemeClr>
                </a:solidFill>
                <a:ea typeface="ＭＳ Ｐゴシック" charset="0"/>
                <a:cs typeface="ＭＳ Ｐゴシック" charset="0"/>
                <a:sym typeface="Symbol"/>
              </a:rPr>
              <a:t>∃ </a:t>
            </a:r>
            <a:r>
              <a:rPr lang="en-US" b="1" dirty="0" err="1">
                <a:solidFill>
                  <a:schemeClr val="tx1">
                    <a:lumMod val="95000"/>
                    <a:lumOff val="5000"/>
                  </a:schemeClr>
                </a:solidFill>
                <a:ea typeface="ＭＳ Ｐゴシック" charset="0"/>
                <a:cs typeface="ＭＳ Ｐゴシック" charset="0"/>
                <a:sym typeface="Symbol"/>
              </a:rPr>
              <a:t>y,z</a:t>
            </a:r>
            <a:r>
              <a:rPr lang="en-US" b="1" dirty="0">
                <a:ea typeface="ＭＳ Ｐゴシック" charset="0"/>
                <a:cs typeface="ＭＳ Ｐゴシック" charset="0"/>
              </a:rPr>
              <a:t>, y ≠ z, such that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(y)↓,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(z)↓ and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(y) =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(z) </a:t>
            </a:r>
            <a:br>
              <a:rPr lang="en-US" b="1" dirty="0">
                <a:ea typeface="ＭＳ Ｐゴシック" charset="0"/>
                <a:cs typeface="ＭＳ Ｐゴシック" charset="0"/>
              </a:rPr>
            </a:br>
            <a:r>
              <a:rPr lang="en-US" b="1" dirty="0" err="1">
                <a:ea typeface="ＭＳ Ｐゴシック" charset="0"/>
                <a:cs typeface="ＭＳ Ｐゴシック" charset="0"/>
              </a:rPr>
              <a:t>iff</a:t>
            </a:r>
            <a:r>
              <a:rPr lang="en-US" b="1" dirty="0">
                <a:ea typeface="ＭＳ Ｐゴシック" charset="0"/>
                <a:cs typeface="ＭＳ Ｐゴシック" charset="0"/>
              </a:rPr>
              <a:t>, </a:t>
            </a:r>
            <a:r>
              <a:rPr lang="en-US" b="1" dirty="0" err="1">
                <a:ea typeface="ＭＳ Ｐゴシック" charset="0"/>
                <a:cs typeface="ＭＳ Ｐゴシック" charset="0"/>
              </a:rPr>
              <a:t>since</a:t>
            </a:r>
            <a:r>
              <a:rPr lang="en-US" b="1" dirty="0" err="1">
                <a:ea typeface="ＭＳ Ｐゴシック" charset="0"/>
                <a:cs typeface="ＭＳ Ｐゴシック" charset="0"/>
                <a:sym typeface="Symbol"/>
              </a:rPr>
              <a:t>∀x</a:t>
            </a:r>
            <a:r>
              <a:rPr lang="en-US" b="1" dirty="0">
                <a:ea typeface="ＭＳ Ｐゴシック" charset="0"/>
                <a:cs typeface="ＭＳ Ｐゴシック" charset="0"/>
                <a:sym typeface="Symbol"/>
              </a:rPr>
              <a:t>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 = </a:t>
            </a:r>
            <a:r>
              <a:rPr lang="en-US" b="1" dirty="0">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 </a:t>
            </a:r>
            <a:r>
              <a:rPr lang="en-US" b="1" dirty="0">
                <a:solidFill>
                  <a:schemeClr val="tx1">
                    <a:lumMod val="95000"/>
                    <a:lumOff val="5000"/>
                  </a:schemeClr>
                </a:solidFill>
                <a:ea typeface="ＭＳ Ｐゴシック" charset="0"/>
                <a:cs typeface="ＭＳ Ｐゴシック" charset="0"/>
                <a:sym typeface="Symbol"/>
              </a:rPr>
              <a:t>∃ </a:t>
            </a:r>
            <a:r>
              <a:rPr lang="en-US" b="1" dirty="0" err="1">
                <a:solidFill>
                  <a:schemeClr val="tx1">
                    <a:lumMod val="95000"/>
                    <a:lumOff val="5000"/>
                  </a:schemeClr>
                </a:solidFill>
                <a:ea typeface="ＭＳ Ｐゴシック" charset="0"/>
                <a:cs typeface="ＭＳ Ｐゴシック" charset="0"/>
                <a:sym typeface="Symbol"/>
              </a:rPr>
              <a:t>y,z</a:t>
            </a:r>
            <a:r>
              <a:rPr lang="en-US" b="1" dirty="0">
                <a:ea typeface="ＭＳ Ｐゴシック" charset="0"/>
                <a:cs typeface="ＭＳ Ｐゴシック" charset="0"/>
              </a:rPr>
              <a:t>, y ≠ z, y ≠ z, (same </a:t>
            </a:r>
            <a:r>
              <a:rPr lang="en-US" b="1" dirty="0" err="1">
                <a:ea typeface="ＭＳ Ｐゴシック" charset="0"/>
                <a:cs typeface="ＭＳ Ｐゴシック" charset="0"/>
              </a:rPr>
              <a:t>y,z</a:t>
            </a:r>
            <a:r>
              <a:rPr lang="en-US" b="1" dirty="0">
                <a:ea typeface="ＭＳ Ｐゴシック" charset="0"/>
                <a:cs typeface="ＭＳ Ｐゴシック" charset="0"/>
              </a:rPr>
              <a:t> as above) such that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(y)↓,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(z)↓ and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(y) =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(z) </a:t>
            </a:r>
            <a:r>
              <a:rPr lang="en-US" b="1" dirty="0" err="1">
                <a:ea typeface="ＭＳ Ｐゴシック" charset="0"/>
                <a:cs typeface="ＭＳ Ｐゴシック" charset="0"/>
              </a:rPr>
              <a:t>iff</a:t>
            </a:r>
            <a:r>
              <a:rPr lang="en-US" b="1" dirty="0">
                <a:ea typeface="ＭＳ Ｐゴシック" charset="0"/>
                <a:cs typeface="ＭＳ Ｐゴシック" charset="0"/>
              </a:rPr>
              <a:t> g ∈ REPEATS. </a:t>
            </a:r>
          </a:p>
          <a:p>
            <a:pPr marL="0" indent="0">
              <a:buNone/>
              <a:defRPr/>
            </a:pPr>
            <a:r>
              <a:rPr lang="en-US" b="1" dirty="0">
                <a:ea typeface="ＭＳ Ｐゴシック" charset="0"/>
                <a:cs typeface="ＭＳ Ｐゴシック" charset="0"/>
              </a:rPr>
              <a:t>Thus, </a:t>
            </a:r>
            <a:r>
              <a:rPr lang="en-US" b="1" dirty="0">
                <a:solidFill>
                  <a:srgbClr val="C00000"/>
                </a:solidFill>
                <a:ea typeface="ＭＳ Ｐゴシック" charset="0"/>
                <a:cs typeface="ＭＳ Ｐゴシック" charset="0"/>
              </a:rPr>
              <a:t>f ∈ REPEATS </a:t>
            </a:r>
            <a:r>
              <a:rPr lang="en-US" b="1" dirty="0" err="1">
                <a:solidFill>
                  <a:srgbClr val="C00000"/>
                </a:solidFill>
                <a:ea typeface="ＭＳ Ｐゴシック" charset="0"/>
                <a:cs typeface="ＭＳ Ｐゴシック" charset="0"/>
              </a:rPr>
              <a:t>iff</a:t>
            </a:r>
            <a:r>
              <a:rPr lang="en-US" b="1" dirty="0">
                <a:solidFill>
                  <a:srgbClr val="C00000"/>
                </a:solidFill>
                <a:ea typeface="ＭＳ Ｐゴシック" charset="0"/>
                <a:cs typeface="ＭＳ Ｐゴシック" charset="0"/>
              </a:rPr>
              <a:t> g ∈ REPEATS</a:t>
            </a:r>
            <a:r>
              <a:rPr lang="en-US" b="1" dirty="0">
                <a:ea typeface="ＭＳ Ｐゴシック" charset="0"/>
                <a:cs typeface="ＭＳ Ｐゴシック" charset="0"/>
              </a:rPr>
              <a:t>.</a:t>
            </a:r>
          </a:p>
          <a:p>
            <a:pPr marL="0" indent="0">
              <a:buNone/>
              <a:defRPr/>
            </a:pPr>
            <a:endParaRPr lang="en-US" dirty="0">
              <a:ea typeface="Arial" charset="0"/>
              <a:cs typeface="Arial" charset="0"/>
            </a:endParaRPr>
          </a:p>
          <a:p>
            <a:pPr marL="346075" indent="-346075">
              <a:spcBef>
                <a:spcPct val="0"/>
              </a:spcBef>
              <a:buNone/>
            </a:pPr>
            <a:endParaRPr lang="en-US" sz="2000" b="1" dirty="0">
              <a:solidFill>
                <a:srgbClr val="CC3300"/>
              </a:solidFill>
              <a:latin typeface="Arial" charset="0"/>
              <a:ea typeface="Arial" charset="0"/>
              <a:cs typeface="Arial"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29</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312258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itle 1"/>
          <p:cNvSpPr>
            <a:spLocks noGrp="1"/>
          </p:cNvSpPr>
          <p:nvPr>
            <p:ph type="title"/>
          </p:nvPr>
        </p:nvSpPr>
        <p:spPr/>
        <p:txBody>
          <a:bodyPr/>
          <a:lstStyle/>
          <a:p>
            <a:r>
              <a:rPr lang="en-US">
                <a:latin typeface="Arial" charset="0"/>
                <a:ea typeface="MS PGothic" charset="0"/>
              </a:rPr>
              <a:t>Final Exam Topics 3</a:t>
            </a:r>
          </a:p>
        </p:txBody>
      </p:sp>
      <p:sp>
        <p:nvSpPr>
          <p:cNvPr id="285699" name="Content Placeholder 2"/>
          <p:cNvSpPr>
            <a:spLocks noGrp="1"/>
          </p:cNvSpPr>
          <p:nvPr>
            <p:ph idx="1"/>
          </p:nvPr>
        </p:nvSpPr>
        <p:spPr/>
        <p:txBody>
          <a:bodyPr/>
          <a:lstStyle/>
          <a:p>
            <a:r>
              <a:rPr lang="en-US" dirty="0">
                <a:latin typeface="Arial" charset="0"/>
                <a:ea typeface="MS PGothic" charset="0"/>
              </a:rPr>
              <a:t>Chomsky Hierarchy </a:t>
            </a:r>
            <a:br>
              <a:rPr lang="en-US" dirty="0">
                <a:latin typeface="Arial" charset="0"/>
                <a:ea typeface="MS PGothic" charset="0"/>
              </a:rPr>
            </a:br>
            <a:r>
              <a:rPr lang="en-US" dirty="0">
                <a:latin typeface="Arial" charset="0"/>
                <a:ea typeface="MS PGothic" charset="0"/>
              </a:rPr>
              <a:t>(</a:t>
            </a:r>
            <a:r>
              <a:rPr lang="en-US" dirty="0">
                <a:solidFill>
                  <a:srgbClr val="FF0000"/>
                </a:solidFill>
                <a:latin typeface="Arial" charset="0"/>
                <a:ea typeface="MS PGothic" charset="0"/>
              </a:rPr>
              <a:t>Red</a:t>
            </a:r>
            <a:r>
              <a:rPr lang="en-US" dirty="0">
                <a:latin typeface="Arial" charset="0"/>
                <a:ea typeface="MS PGothic" charset="0"/>
              </a:rPr>
              <a:t> involve no constructive questions)</a:t>
            </a:r>
          </a:p>
          <a:p>
            <a:pPr lvl="1"/>
            <a:r>
              <a:rPr lang="en-US" dirty="0">
                <a:latin typeface="Arial" charset="0"/>
                <a:ea typeface="MS PGothic" charset="0"/>
              </a:rPr>
              <a:t>Regular, CFG, CSG, PSG (type 3 to type 0)</a:t>
            </a:r>
          </a:p>
          <a:p>
            <a:pPr lvl="1"/>
            <a:r>
              <a:rPr lang="en-US" dirty="0">
                <a:latin typeface="Arial" charset="0"/>
                <a:ea typeface="MS PGothic" charset="0"/>
              </a:rPr>
              <a:t>FSAs, </a:t>
            </a:r>
            <a:r>
              <a:rPr lang="en-US" dirty="0">
                <a:solidFill>
                  <a:srgbClr val="FF0000"/>
                </a:solidFill>
                <a:latin typeface="Arial" charset="0"/>
                <a:ea typeface="MS PGothic" charset="0"/>
              </a:rPr>
              <a:t>PDAs, LBAs,</a:t>
            </a:r>
            <a:r>
              <a:rPr lang="en-US" dirty="0">
                <a:latin typeface="Arial" charset="0"/>
                <a:ea typeface="MS PGothic" charset="0"/>
              </a:rPr>
              <a:t> </a:t>
            </a:r>
            <a:r>
              <a:rPr lang="en-US" dirty="0">
                <a:solidFill>
                  <a:srgbClr val="FF0000"/>
                </a:solidFill>
                <a:latin typeface="Arial" charset="0"/>
                <a:ea typeface="MS PGothic" charset="0"/>
              </a:rPr>
              <a:t>Turing machines</a:t>
            </a:r>
          </a:p>
          <a:p>
            <a:pPr lvl="1"/>
            <a:r>
              <a:rPr lang="en-US" dirty="0">
                <a:latin typeface="Arial" charset="0"/>
                <a:ea typeface="MS PGothic" charset="0"/>
              </a:rPr>
              <a:t>Length preservation or increase makes membership in associated languages decidable for all but PSGs</a:t>
            </a:r>
          </a:p>
          <a:p>
            <a:pPr lvl="1"/>
            <a:r>
              <a:rPr lang="en-US" dirty="0">
                <a:latin typeface="Arial" charset="0"/>
                <a:ea typeface="MS PGothic" charset="0"/>
              </a:rPr>
              <a:t>CFLs can be inherently ambiguous but that does not mean a language that has an ambiguous grammar is automatically inherently ambiguous</a:t>
            </a:r>
          </a:p>
        </p:txBody>
      </p:sp>
      <p:sp>
        <p:nvSpPr>
          <p:cNvPr id="2857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1E056BB-84B3-8C47-A117-3164ED5D6782}" type="datetime1">
              <a:rPr lang="en-US" smtClean="0"/>
              <a:t>12/6/16</a:t>
            </a:fld>
            <a:endParaRPr lang="en-US"/>
          </a:p>
        </p:txBody>
      </p:sp>
      <p:sp>
        <p:nvSpPr>
          <p:cNvPr id="285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5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78514B-88FF-E14A-ACCF-47F02FBBF841}" type="slidenum">
              <a:rPr lang="en-US"/>
              <a:pPr/>
              <a:t>3</a:t>
            </a:fld>
            <a:endParaRPr lang="en-US"/>
          </a:p>
        </p:txBody>
      </p:sp>
    </p:spTree>
    <p:extLst>
      <p:ext uri="{BB962C8B-B14F-4D97-AF65-F5344CB8AC3E}">
        <p14:creationId xmlns:p14="http://schemas.microsoft.com/office/powerpoint/2010/main" val="2018599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8.6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lnSpcReduction="10000"/>
          </a:bodyPr>
          <a:lstStyle/>
          <a:p>
            <a:pPr marL="514350" indent="-514350">
              <a:buFont typeface="+mj-lt"/>
              <a:buAutoNum type="arabicPeriod" startAt="6"/>
              <a:defRPr/>
            </a:pPr>
            <a:r>
              <a:rPr lang="en-US" b="1" dirty="0" smtClean="0">
                <a:latin typeface="Arial" charset="0"/>
                <a:ea typeface="MS PGothic" charset="0"/>
              </a:rPr>
              <a:t>Use Rice’</a:t>
            </a:r>
            <a:r>
              <a:rPr lang="en-US" altLang="ja-JP" b="1" dirty="0" smtClean="0">
                <a:latin typeface="Arial" charset="0"/>
                <a:ea typeface="MS PGothic" charset="0"/>
              </a:rPr>
              <a:t>s </a:t>
            </a:r>
            <a:r>
              <a:rPr lang="en-US" altLang="ja-JP" b="1" dirty="0">
                <a:latin typeface="Arial" charset="0"/>
                <a:ea typeface="MS PGothic" charset="0"/>
              </a:rPr>
              <a:t>Theorem to show that </a:t>
            </a:r>
            <a:r>
              <a:rPr lang="en-US" b="1" dirty="0" smtClean="0">
                <a:solidFill>
                  <a:srgbClr val="CC3300"/>
                </a:solidFill>
                <a:ea typeface="ＭＳ Ｐゴシック" charset="0"/>
                <a:cs typeface="ＭＳ Ｐゴシック" charset="0"/>
              </a:rPr>
              <a:t>DOUBLES </a:t>
            </a:r>
            <a:r>
              <a:rPr lang="en-US" altLang="ja-JP" b="1" dirty="0" smtClean="0">
                <a:latin typeface="Arial" charset="0"/>
                <a:ea typeface="MS PGothic" charset="0"/>
              </a:rPr>
              <a:t>is </a:t>
            </a:r>
            <a:r>
              <a:rPr lang="en-US" altLang="ja-JP" b="1" dirty="0">
                <a:latin typeface="Arial" charset="0"/>
                <a:ea typeface="MS PGothic" charset="0"/>
              </a:rPr>
              <a:t>undecidable </a:t>
            </a:r>
          </a:p>
          <a:p>
            <a:pPr marL="0" indent="0">
              <a:buNone/>
              <a:defRPr/>
            </a:pPr>
            <a:r>
              <a:rPr lang="en-US" b="1" dirty="0">
                <a:ea typeface="Arial" charset="0"/>
                <a:cs typeface="Arial" charset="0"/>
              </a:rPr>
              <a:t>First, DOUBLES is non-trivial as C0(x) = 0 (2*0 = 0) is in DOUBLES and S(x) = x+1 is not.</a:t>
            </a:r>
          </a:p>
          <a:p>
            <a:pPr marL="0" indent="0">
              <a:buNone/>
              <a:defRPr/>
            </a:pPr>
            <a:r>
              <a:rPr lang="en-US" b="1" dirty="0">
                <a:ea typeface="Arial" charset="0"/>
                <a:cs typeface="Arial" charset="0"/>
              </a:rPr>
              <a:t>Second, DOUBLES is an I/O property.</a:t>
            </a:r>
          </a:p>
          <a:p>
            <a:pPr marL="0" indent="0">
              <a:buNone/>
              <a:defRPr/>
            </a:pPr>
            <a:r>
              <a:rPr lang="en-US" b="1" dirty="0">
                <a:ea typeface="Arial" charset="0"/>
                <a:cs typeface="Arial" charset="0"/>
              </a:rPr>
              <a:t>To see this, let f and g are two arbitrary indices such that </a:t>
            </a:r>
            <a:br>
              <a:rPr lang="en-US" b="1" dirty="0">
                <a:ea typeface="Arial" charset="0"/>
                <a:cs typeface="Arial" charset="0"/>
              </a:rPr>
            </a:br>
            <a:r>
              <a:rPr lang="en-US" b="1" dirty="0">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 =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 </a:t>
            </a:r>
          </a:p>
          <a:p>
            <a:pPr marL="0" indent="0">
              <a:buNone/>
              <a:defRPr/>
            </a:pPr>
            <a:r>
              <a:rPr lang="en-US" b="1" dirty="0">
                <a:ea typeface="ＭＳ Ｐゴシック" charset="0"/>
                <a:cs typeface="ＭＳ Ｐゴシック" charset="0"/>
              </a:rPr>
              <a:t>f ∈ DOUBLES </a:t>
            </a:r>
            <a:r>
              <a:rPr lang="en-US" b="1" dirty="0" err="1">
                <a:ea typeface="ＭＳ Ｐゴシック" charset="0"/>
                <a:cs typeface="ＭＳ Ｐゴシック" charset="0"/>
              </a:rPr>
              <a:t>iff</a:t>
            </a:r>
            <a:r>
              <a:rPr lang="en-US" b="1" dirty="0">
                <a:ea typeface="ＭＳ Ｐゴシック" charset="0"/>
                <a:cs typeface="ＭＳ Ｐゴシック" charset="0"/>
              </a:rPr>
              <a:t> for all 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(x+1)↓ and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(x+1)=2*</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 </a:t>
            </a:r>
            <a:r>
              <a:rPr lang="en-US" b="1" dirty="0">
                <a:ea typeface="ＭＳ Ｐゴシック" charset="0"/>
                <a:cs typeface="ＭＳ Ｐゴシック" charset="0"/>
              </a:rPr>
              <a:t>(x) </a:t>
            </a:r>
            <a:r>
              <a:rPr lang="en-US" b="1" dirty="0" err="1">
                <a:ea typeface="ＭＳ Ｐゴシック" charset="0"/>
                <a:cs typeface="ＭＳ Ｐゴシック" charset="0"/>
              </a:rPr>
              <a:t>iff</a:t>
            </a:r>
            <a:r>
              <a:rPr lang="en-US" b="1" dirty="0">
                <a:ea typeface="ＭＳ Ｐゴシック" charset="0"/>
                <a:cs typeface="ＭＳ Ｐゴシック" charset="0"/>
              </a:rPr>
              <a:t>, since </a:t>
            </a:r>
            <a:r>
              <a:rPr lang="en-US" b="1" dirty="0">
                <a:ea typeface="ＭＳ Ｐゴシック" charset="0"/>
                <a:cs typeface="ＭＳ Ｐゴシック" charset="0"/>
                <a:sym typeface="Symbol"/>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f</a:t>
            </a:r>
            <a:r>
              <a:rPr lang="en-US" b="1" dirty="0">
                <a:ea typeface="ＭＳ Ｐゴシック" charset="0"/>
                <a:cs typeface="ＭＳ Ｐゴシック" charset="0"/>
              </a:rPr>
              <a:t>(x) =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 for all 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(x+1)↓ and </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(x+1)=2*</a:t>
            </a:r>
            <a:r>
              <a:rPr lang="en-US" b="1" dirty="0">
                <a:solidFill>
                  <a:schemeClr val="tx1">
                    <a:lumMod val="95000"/>
                    <a:lumOff val="5000"/>
                  </a:schemeClr>
                </a:solidFill>
                <a:ea typeface="ＭＳ Ｐゴシック" charset="0"/>
                <a:cs typeface="ＭＳ Ｐゴシック" charset="0"/>
                <a:sym typeface="Symbol"/>
              </a:rPr>
              <a:t></a:t>
            </a:r>
            <a:r>
              <a:rPr lang="en-US" b="1" baseline="-25000" dirty="0">
                <a:solidFill>
                  <a:schemeClr val="tx1">
                    <a:lumMod val="95000"/>
                    <a:lumOff val="5000"/>
                  </a:schemeClr>
                </a:solidFill>
                <a:ea typeface="ＭＳ Ｐゴシック" charset="0"/>
                <a:cs typeface="ＭＳ Ｐゴシック" charset="0"/>
                <a:sym typeface="Symbol"/>
              </a:rPr>
              <a:t>g</a:t>
            </a:r>
            <a:r>
              <a:rPr lang="en-US" b="1" dirty="0">
                <a:ea typeface="ＭＳ Ｐゴシック" charset="0"/>
                <a:cs typeface="ＭＳ Ｐゴシック" charset="0"/>
              </a:rPr>
              <a:t>(x) </a:t>
            </a:r>
            <a:r>
              <a:rPr lang="en-US" b="1" dirty="0" err="1">
                <a:ea typeface="ＭＳ Ｐゴシック" charset="0"/>
                <a:cs typeface="ＭＳ Ｐゴシック" charset="0"/>
              </a:rPr>
              <a:t>iff</a:t>
            </a:r>
            <a:r>
              <a:rPr lang="en-US" b="1" dirty="0">
                <a:ea typeface="ＭＳ Ｐゴシック" charset="0"/>
                <a:cs typeface="ＭＳ Ｐゴシック" charset="0"/>
              </a:rPr>
              <a:t> g ∈ DOUBLES. </a:t>
            </a:r>
          </a:p>
          <a:p>
            <a:pPr marL="0" indent="0">
              <a:buNone/>
              <a:defRPr/>
            </a:pPr>
            <a:r>
              <a:rPr lang="en-US" b="1" dirty="0">
                <a:ea typeface="ＭＳ Ｐゴシック" charset="0"/>
                <a:cs typeface="ＭＳ Ｐゴシック" charset="0"/>
              </a:rPr>
              <a:t>Thus, </a:t>
            </a:r>
            <a:r>
              <a:rPr lang="en-US" b="1" dirty="0">
                <a:solidFill>
                  <a:srgbClr val="C00000"/>
                </a:solidFill>
                <a:ea typeface="ＭＳ Ｐゴシック" charset="0"/>
                <a:cs typeface="ＭＳ Ｐゴシック" charset="0"/>
              </a:rPr>
              <a:t>f ∈ DOUBLES </a:t>
            </a:r>
            <a:r>
              <a:rPr lang="en-US" b="1" dirty="0" err="1">
                <a:solidFill>
                  <a:srgbClr val="C00000"/>
                </a:solidFill>
                <a:ea typeface="ＭＳ Ｐゴシック" charset="0"/>
                <a:cs typeface="ＭＳ Ｐゴシック" charset="0"/>
              </a:rPr>
              <a:t>iff</a:t>
            </a:r>
            <a:r>
              <a:rPr lang="en-US" b="1" dirty="0">
                <a:solidFill>
                  <a:srgbClr val="C00000"/>
                </a:solidFill>
                <a:ea typeface="ＭＳ Ｐゴシック" charset="0"/>
                <a:cs typeface="ＭＳ Ｐゴシック" charset="0"/>
              </a:rPr>
              <a:t> g ∈ DOUBLES</a:t>
            </a:r>
            <a:r>
              <a:rPr lang="en-US" b="1" dirty="0">
                <a:ea typeface="ＭＳ Ｐゴシック" charset="0"/>
                <a:cs typeface="ＭＳ Ｐゴシック" charset="0"/>
              </a:rPr>
              <a:t>.</a:t>
            </a: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30</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16858154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9.1a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609600" indent="-609600">
              <a:buFontTx/>
              <a:buAutoNum type="arabicPeriod"/>
            </a:pPr>
            <a:r>
              <a:rPr lang="en-US" altLang="ja-JP" b="1" dirty="0">
                <a:ea typeface="MS PGothic" charset="0"/>
              </a:rPr>
              <a:t>Use quantification of an algorithmic predicate to estimate the complexity (decidable, re, co-re, non-re) of each of the following, (a)-(d):</a:t>
            </a:r>
          </a:p>
          <a:p>
            <a:pPr marL="14288" lvl="1" indent="-14288">
              <a:buFontTx/>
              <a:buAutoNum type="alphaLcParenR"/>
              <a:defRPr/>
            </a:pPr>
            <a:r>
              <a:rPr lang="en-US" sz="2800" b="1" dirty="0">
                <a:solidFill>
                  <a:srgbClr val="CC3300"/>
                </a:solidFill>
                <a:ea typeface="ＭＳ Ｐゴシック" charset="0"/>
                <a:cs typeface="ＭＳ Ｐゴシック" charset="0"/>
              </a:rPr>
              <a:t>REPEATS = { f | for some x and y, x ≠ y, f(x)↓, f(y)↓ and f(x) == f(y) } </a:t>
            </a:r>
            <a:br>
              <a:rPr lang="en-US" sz="2800" b="1" dirty="0">
                <a:solidFill>
                  <a:srgbClr val="CC3300"/>
                </a:solidFill>
                <a:ea typeface="ＭＳ Ｐゴシック" charset="0"/>
                <a:cs typeface="ＭＳ Ｐゴシック" charset="0"/>
              </a:rPr>
            </a:br>
            <a:endParaRPr lang="en-US" sz="2800" b="1" dirty="0" smtClean="0">
              <a:solidFill>
                <a:srgbClr val="CC3300"/>
              </a:solidFill>
              <a:ea typeface="ＭＳ Ｐゴシック" charset="0"/>
              <a:cs typeface="ＭＳ Ｐゴシック" charset="0"/>
            </a:endParaRPr>
          </a:p>
          <a:p>
            <a:pPr marL="0" lvl="1" indent="0">
              <a:buNone/>
              <a:defRPr/>
            </a:pPr>
            <a:r>
              <a:rPr lang="en-US" sz="2800" b="1" dirty="0" smtClean="0">
                <a:ea typeface="ＭＳ Ｐゴシック" charset="0"/>
                <a:cs typeface="ＭＳ Ｐゴシック" charset="0"/>
              </a:rPr>
              <a:t>∃&lt;</a:t>
            </a:r>
            <a:r>
              <a:rPr lang="en-US" sz="2800" b="1" dirty="0" err="1" smtClean="0">
                <a:ea typeface="ＭＳ Ｐゴシック" charset="0"/>
                <a:cs typeface="ＭＳ Ｐゴシック" charset="0"/>
              </a:rPr>
              <a:t>x,y,t</a:t>
            </a:r>
            <a:r>
              <a:rPr lang="en-US" sz="2800" b="1" dirty="0" smtClean="0">
                <a:ea typeface="ＭＳ Ｐゴシック" charset="0"/>
                <a:cs typeface="ＭＳ Ｐゴシック" charset="0"/>
              </a:rPr>
              <a:t>&gt;</a:t>
            </a:r>
            <a:r>
              <a:rPr lang="en-US" sz="2800" b="1" dirty="0" smtClean="0">
                <a:ea typeface="ＭＳ Ｐゴシック" charset="0"/>
                <a:cs typeface="ＭＳ Ｐゴシック" charset="0"/>
                <a:sym typeface="Symbol"/>
              </a:rPr>
              <a:t>[</a:t>
            </a:r>
            <a:r>
              <a:rPr lang="en-US" sz="2800" b="1" dirty="0">
                <a:ea typeface="ＭＳ Ｐゴシック" charset="0"/>
                <a:cs typeface="ＭＳ Ｐゴシック" charset="0"/>
                <a:sym typeface="Symbol"/>
              </a:rPr>
              <a:t>STP(</a:t>
            </a:r>
            <a:r>
              <a:rPr lang="en-US" sz="2800" b="1" dirty="0" err="1">
                <a:ea typeface="ＭＳ Ｐゴシック" charset="0"/>
                <a:cs typeface="ＭＳ Ｐゴシック" charset="0"/>
                <a:sym typeface="Symbol"/>
              </a:rPr>
              <a:t>f,x,t</a:t>
            </a:r>
            <a:r>
              <a:rPr lang="en-US" sz="2800" b="1" dirty="0">
                <a:ea typeface="ＭＳ Ｐゴシック" charset="0"/>
                <a:cs typeface="ＭＳ Ｐゴシック" charset="0"/>
                <a:sym typeface="Symbol"/>
              </a:rPr>
              <a:t>) &amp; STP(</a:t>
            </a:r>
            <a:r>
              <a:rPr lang="en-US" sz="2800" b="1" dirty="0" err="1">
                <a:ea typeface="ＭＳ Ｐゴシック" charset="0"/>
                <a:cs typeface="ＭＳ Ｐゴシック" charset="0"/>
                <a:sym typeface="Symbol"/>
              </a:rPr>
              <a:t>f,y,t</a:t>
            </a:r>
            <a:r>
              <a:rPr lang="en-US" sz="2800" b="1" dirty="0">
                <a:ea typeface="ＭＳ Ｐゴシック" charset="0"/>
                <a:cs typeface="ＭＳ Ｐゴシック" charset="0"/>
                <a:sym typeface="Symbol"/>
              </a:rPr>
              <a:t>) </a:t>
            </a:r>
            <a:r>
              <a:rPr lang="en-US" sz="2800" b="1" dirty="0" smtClean="0">
                <a:ea typeface="ＭＳ Ｐゴシック" charset="0"/>
                <a:cs typeface="ＭＳ Ｐゴシック" charset="0"/>
                <a:sym typeface="Symbol"/>
              </a:rPr>
              <a:t>&amp; (</a:t>
            </a:r>
            <a:r>
              <a:rPr lang="en-US" sz="2800" b="1" dirty="0" err="1" smtClean="0">
                <a:ea typeface="ＭＳ Ｐゴシック" charset="0"/>
                <a:cs typeface="ＭＳ Ｐゴシック" charset="0"/>
                <a:sym typeface="Symbol"/>
              </a:rPr>
              <a:t>x≠y</a:t>
            </a:r>
            <a:r>
              <a:rPr lang="en-US" sz="2800" b="1" dirty="0" smtClean="0">
                <a:ea typeface="ＭＳ Ｐゴシック" charset="0"/>
                <a:cs typeface="ＭＳ Ｐゴシック" charset="0"/>
                <a:sym typeface="Symbol"/>
              </a:rPr>
              <a:t>) &amp; </a:t>
            </a:r>
            <a:r>
              <a:rPr lang="en-US" sz="2800" b="1" dirty="0">
                <a:ea typeface="ＭＳ Ｐゴシック" charset="0"/>
                <a:cs typeface="ＭＳ Ｐゴシック" charset="0"/>
                <a:sym typeface="Symbol"/>
              </a:rPr>
              <a:t>(VALUE(</a:t>
            </a:r>
            <a:r>
              <a:rPr lang="en-US" sz="2800" b="1" dirty="0" err="1">
                <a:ea typeface="ＭＳ Ｐゴシック" charset="0"/>
                <a:cs typeface="ＭＳ Ｐゴシック" charset="0"/>
                <a:sym typeface="Symbol"/>
              </a:rPr>
              <a:t>f,x,t</a:t>
            </a:r>
            <a:r>
              <a:rPr lang="en-US" sz="2800" b="1" dirty="0">
                <a:ea typeface="ＭＳ Ｐゴシック" charset="0"/>
                <a:cs typeface="ＭＳ Ｐゴシック" charset="0"/>
                <a:sym typeface="Symbol"/>
              </a:rPr>
              <a:t>) = (VALUE(</a:t>
            </a:r>
            <a:r>
              <a:rPr lang="en-US" sz="2800" b="1" dirty="0" err="1">
                <a:ea typeface="ＭＳ Ｐゴシック" charset="0"/>
                <a:cs typeface="ＭＳ Ｐゴシック" charset="0"/>
                <a:sym typeface="Symbol"/>
              </a:rPr>
              <a:t>f,y,t</a:t>
            </a:r>
            <a:r>
              <a:rPr lang="en-US" sz="2800" b="1" dirty="0">
                <a:ea typeface="ＭＳ Ｐゴシック" charset="0"/>
                <a:cs typeface="ＭＳ Ｐゴシック" charset="0"/>
                <a:sym typeface="Symbol"/>
              </a:rPr>
              <a:t>) </a:t>
            </a:r>
            <a:r>
              <a:rPr lang="en-US" sz="2800" b="1" dirty="0" smtClean="0">
                <a:ea typeface="ＭＳ Ｐゴシック" charset="0"/>
                <a:cs typeface="ＭＳ Ｐゴシック" charset="0"/>
                <a:sym typeface="Symbol"/>
              </a:rPr>
              <a:t>)]</a:t>
            </a:r>
          </a:p>
          <a:p>
            <a:pPr marL="0" lvl="1" indent="0">
              <a:buNone/>
              <a:defRPr/>
            </a:pPr>
            <a:r>
              <a:rPr lang="en-US" sz="2800" b="1" dirty="0" smtClean="0">
                <a:ea typeface="ＭＳ Ｐゴシック" charset="0"/>
                <a:cs typeface="ＭＳ Ｐゴシック" charset="0"/>
                <a:sym typeface="Symbol"/>
              </a:rPr>
              <a:t>RE</a:t>
            </a:r>
            <a:endParaRPr lang="en-US" sz="2800" b="1" dirty="0">
              <a:ea typeface="ＭＳ Ｐゴシック" charset="0"/>
              <a:cs typeface="ＭＳ Ｐゴシック"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31</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1074917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9.1b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649288" lvl="1" indent="-649288">
              <a:buFont typeface="+mj-lt"/>
              <a:buAutoNum type="alphaLcParenR" startAt="2"/>
              <a:defRPr/>
            </a:pPr>
            <a:r>
              <a:rPr lang="en-US" sz="2800" b="1" dirty="0">
                <a:solidFill>
                  <a:srgbClr val="CC3300"/>
                </a:solidFill>
                <a:ea typeface="ＭＳ Ｐゴシック" charset="0"/>
                <a:cs typeface="ＭＳ Ｐゴシック" charset="0"/>
              </a:rPr>
              <a:t>DOUBLES = { f | for all x, f(x)↓, f(x+1)↓ and f(x+1)=2*f(x) } </a:t>
            </a:r>
          </a:p>
          <a:p>
            <a:pPr marL="0" indent="0">
              <a:buNone/>
            </a:pPr>
            <a:endParaRPr lang="en-US" b="1" dirty="0" smtClean="0">
              <a:ea typeface="ＭＳ Ｐゴシック" charset="0"/>
              <a:cs typeface="ＭＳ Ｐゴシック" charset="0"/>
              <a:sym typeface="Symbol"/>
            </a:endParaRPr>
          </a:p>
          <a:p>
            <a:pPr marL="0" indent="0">
              <a:buNone/>
            </a:pPr>
            <a:r>
              <a:rPr lang="en-US" b="1" dirty="0" smtClean="0">
                <a:ea typeface="ＭＳ Ｐゴシック" charset="0"/>
                <a:cs typeface="ＭＳ Ｐゴシック" charset="0"/>
                <a:sym typeface="Symbol"/>
              </a:rPr>
              <a:t>∀</a:t>
            </a:r>
            <a:r>
              <a:rPr lang="en-US" b="1" smtClean="0">
                <a:ea typeface="ＭＳ Ｐゴシック" charset="0"/>
                <a:cs typeface="ＭＳ Ｐゴシック" charset="0"/>
                <a:sym typeface="Symbol"/>
              </a:rPr>
              <a:t>x</a:t>
            </a:r>
            <a:r>
              <a:rPr lang="en-US" b="1" smtClean="0">
                <a:ea typeface="ＭＳ Ｐゴシック" charset="0"/>
                <a:cs typeface="ＭＳ Ｐゴシック" charset="0"/>
              </a:rPr>
              <a:t>∃</a:t>
            </a:r>
            <a:r>
              <a:rPr lang="en-US" b="1" dirty="0" smtClean="0">
                <a:ea typeface="ＭＳ Ｐゴシック" charset="0"/>
                <a:cs typeface="ＭＳ Ｐゴシック" charset="0"/>
              </a:rPr>
              <a:t>t [</a:t>
            </a:r>
            <a:r>
              <a:rPr lang="en-US" b="1" dirty="0" smtClean="0">
                <a:ea typeface="ＭＳ Ｐゴシック" charset="0"/>
                <a:cs typeface="ＭＳ Ｐゴシック" charset="0"/>
              </a:rPr>
              <a:t>STP(</a:t>
            </a:r>
            <a:r>
              <a:rPr lang="en-US" b="1" dirty="0" err="1" smtClean="0">
                <a:ea typeface="ＭＳ Ｐゴシック" charset="0"/>
                <a:cs typeface="ＭＳ Ｐゴシック" charset="0"/>
              </a:rPr>
              <a:t>f,x,t</a:t>
            </a:r>
            <a:r>
              <a:rPr lang="en-US" b="1" dirty="0" smtClean="0">
                <a:ea typeface="ＭＳ Ｐゴシック" charset="0"/>
                <a:cs typeface="ＭＳ Ｐゴシック" charset="0"/>
              </a:rPr>
              <a:t>) </a:t>
            </a:r>
            <a:r>
              <a:rPr lang="en-US" b="1" dirty="0" smtClean="0">
                <a:ea typeface="ＭＳ Ｐゴシック" charset="0"/>
                <a:cs typeface="ＭＳ Ｐゴシック" charset="0"/>
              </a:rPr>
              <a:t>&amp; </a:t>
            </a:r>
            <a:r>
              <a:rPr lang="en-US" b="1" dirty="0" smtClean="0">
                <a:ea typeface="ＭＳ Ｐゴシック" charset="0"/>
                <a:cs typeface="ＭＳ Ｐゴシック" charset="0"/>
              </a:rPr>
              <a:t>STP(f,x+1,t) </a:t>
            </a:r>
            <a:r>
              <a:rPr lang="en-US" b="1" dirty="0" smtClean="0">
                <a:ea typeface="ＭＳ Ｐゴシック" charset="0"/>
                <a:cs typeface="ＭＳ Ｐゴシック" charset="0"/>
              </a:rPr>
              <a:t>&amp; </a:t>
            </a:r>
            <a:r>
              <a:rPr lang="en-US" b="1" dirty="0" smtClean="0">
                <a:ea typeface="ＭＳ Ｐゴシック" charset="0"/>
                <a:cs typeface="ＭＳ Ｐゴシック" charset="0"/>
              </a:rPr>
              <a:t>(2*</a:t>
            </a:r>
            <a:r>
              <a:rPr lang="en-US" b="1" dirty="0" smtClean="0">
                <a:ea typeface="ＭＳ Ｐゴシック" charset="0"/>
                <a:cs typeface="ＭＳ Ｐゴシック" charset="0"/>
                <a:sym typeface="Symbol"/>
              </a:rPr>
              <a:t>VALUE(</a:t>
            </a:r>
            <a:r>
              <a:rPr lang="en-US" b="1" dirty="0" err="1" smtClean="0">
                <a:ea typeface="ＭＳ Ｐゴシック" charset="0"/>
                <a:cs typeface="ＭＳ Ｐゴシック" charset="0"/>
                <a:sym typeface="Symbol"/>
              </a:rPr>
              <a:t>f,x,t</a:t>
            </a:r>
            <a:r>
              <a:rPr lang="en-US" b="1" dirty="0">
                <a:ea typeface="ＭＳ Ｐゴシック" charset="0"/>
                <a:cs typeface="ＭＳ Ｐゴシック" charset="0"/>
                <a:sym typeface="Symbol"/>
              </a:rPr>
              <a:t>) = (</a:t>
            </a:r>
            <a:r>
              <a:rPr lang="en-US" b="1" dirty="0" smtClean="0">
                <a:ea typeface="ＭＳ Ｐゴシック" charset="0"/>
                <a:cs typeface="ＭＳ Ｐゴシック" charset="0"/>
                <a:sym typeface="Symbol"/>
              </a:rPr>
              <a:t>VALUE(f,x+1,t))] </a:t>
            </a:r>
          </a:p>
          <a:p>
            <a:pPr marL="0" indent="0">
              <a:buNone/>
            </a:pPr>
            <a:r>
              <a:rPr lang="en-US" b="1" dirty="0" smtClean="0">
                <a:ea typeface="ＭＳ Ｐゴシック" charset="0"/>
                <a:cs typeface="ＭＳ Ｐゴシック" charset="0"/>
                <a:sym typeface="Symbol"/>
              </a:rPr>
              <a:t>Non-RE, Non-Co-RE</a:t>
            </a:r>
          </a:p>
          <a:p>
            <a:pPr marL="0" indent="0">
              <a:buNone/>
            </a:pPr>
            <a:endParaRPr lang="en-US" dirty="0" smtClean="0">
              <a:ea typeface="MS PGothic" charset="0"/>
            </a:endParaRP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32</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814723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9.1c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525463" lvl="1" indent="-525463">
              <a:buFont typeface="+mj-lt"/>
              <a:buAutoNum type="alphaLcParenR" startAt="3"/>
            </a:pPr>
            <a:r>
              <a:rPr lang="en-US" sz="2800" b="1" dirty="0" smtClean="0">
                <a:solidFill>
                  <a:srgbClr val="CC3300"/>
                </a:solidFill>
                <a:ea typeface="ＭＳ Ｐゴシック" charset="0"/>
                <a:cs typeface="ＭＳ Ｐゴシック" charset="0"/>
              </a:rPr>
              <a:t>DIVEVEN </a:t>
            </a:r>
            <a:r>
              <a:rPr lang="en-US" sz="2800" b="1" dirty="0">
                <a:solidFill>
                  <a:srgbClr val="CC3300"/>
                </a:solidFill>
                <a:ea typeface="ＭＳ Ｐゴシック" charset="0"/>
                <a:cs typeface="ＭＳ Ｐゴシック" charset="0"/>
              </a:rPr>
              <a:t>= { f | for all x, f(2*x)↑ } </a:t>
            </a:r>
            <a:endParaRPr lang="en-US" sz="2800" b="1" dirty="0" smtClean="0">
              <a:solidFill>
                <a:srgbClr val="CC3300"/>
              </a:solidFill>
              <a:ea typeface="ＭＳ Ｐゴシック" charset="0"/>
              <a:cs typeface="ＭＳ Ｐゴシック" charset="0"/>
            </a:endParaRPr>
          </a:p>
          <a:p>
            <a:pPr marL="0" lvl="1" indent="0">
              <a:buNone/>
            </a:pPr>
            <a:endParaRPr lang="en-US" sz="2800" b="1" dirty="0" smtClean="0">
              <a:ea typeface="ＭＳ Ｐゴシック" charset="0"/>
              <a:cs typeface="ＭＳ Ｐゴシック" charset="0"/>
              <a:sym typeface="Symbol"/>
            </a:endParaRPr>
          </a:p>
          <a:p>
            <a:pPr marL="0" lvl="1" indent="0">
              <a:buNone/>
            </a:pPr>
            <a:r>
              <a:rPr lang="en-US" sz="2800" b="1" dirty="0" smtClean="0">
                <a:ea typeface="ＭＳ Ｐゴシック" charset="0"/>
                <a:cs typeface="ＭＳ Ｐゴシック" charset="0"/>
                <a:sym typeface="Symbol"/>
              </a:rPr>
              <a:t>∀&lt;</a:t>
            </a:r>
            <a:r>
              <a:rPr lang="en-US" sz="2800" b="1" dirty="0" err="1" smtClean="0">
                <a:ea typeface="ＭＳ Ｐゴシック" charset="0"/>
                <a:cs typeface="ＭＳ Ｐゴシック" charset="0"/>
                <a:sym typeface="Symbol"/>
              </a:rPr>
              <a:t>x,</a:t>
            </a:r>
            <a:r>
              <a:rPr lang="en-US" sz="2800" b="1" dirty="0" err="1" smtClean="0">
                <a:ea typeface="ＭＳ Ｐゴシック" charset="0"/>
                <a:cs typeface="ＭＳ Ｐゴシック" charset="0"/>
              </a:rPr>
              <a:t>t</a:t>
            </a:r>
            <a:r>
              <a:rPr lang="en-US" sz="2800" b="1" dirty="0" smtClean="0">
                <a:ea typeface="ＭＳ Ｐゴシック" charset="0"/>
                <a:cs typeface="ＭＳ Ｐゴシック" charset="0"/>
              </a:rPr>
              <a:t>&gt; [~</a:t>
            </a:r>
            <a:r>
              <a:rPr lang="en-US" sz="2800" b="1" dirty="0" smtClean="0">
                <a:ea typeface="ＭＳ Ｐゴシック" charset="0"/>
                <a:cs typeface="ＭＳ Ｐゴシック" charset="0"/>
              </a:rPr>
              <a:t>STP(f,2*</a:t>
            </a:r>
            <a:r>
              <a:rPr lang="en-US" sz="2800" b="1" dirty="0" err="1" smtClean="0">
                <a:ea typeface="ＭＳ Ｐゴシック" charset="0"/>
                <a:cs typeface="ＭＳ Ｐゴシック" charset="0"/>
              </a:rPr>
              <a:t>x,t</a:t>
            </a:r>
            <a:r>
              <a:rPr lang="en-US" sz="2800" b="1" dirty="0" smtClean="0">
                <a:ea typeface="ＭＳ Ｐゴシック" charset="0"/>
                <a:cs typeface="ＭＳ Ｐゴシック" charset="0"/>
              </a:rPr>
              <a:t>)</a:t>
            </a:r>
            <a:r>
              <a:rPr lang="en-US" sz="2800" b="1" dirty="0" smtClean="0">
                <a:ea typeface="ＭＳ Ｐゴシック" charset="0"/>
                <a:cs typeface="ＭＳ Ｐゴシック" charset="0"/>
                <a:sym typeface="Symbol"/>
              </a:rPr>
              <a:t>] </a:t>
            </a:r>
            <a:endParaRPr lang="en-US" sz="2800" b="1" dirty="0" smtClean="0">
              <a:ea typeface="ＭＳ Ｐゴシック" charset="0"/>
              <a:cs typeface="ＭＳ Ｐゴシック" charset="0"/>
              <a:sym typeface="Symbol"/>
            </a:endParaRPr>
          </a:p>
          <a:p>
            <a:pPr marL="0" lvl="1" indent="0">
              <a:buNone/>
            </a:pPr>
            <a:r>
              <a:rPr lang="en-US" sz="2800" b="1" dirty="0" smtClean="0">
                <a:ea typeface="ＭＳ Ｐゴシック" charset="0"/>
                <a:cs typeface="ＭＳ Ｐゴシック" charset="0"/>
                <a:sym typeface="Symbol"/>
              </a:rPr>
              <a:t>Co-RE</a:t>
            </a:r>
            <a:endParaRPr lang="en-US" sz="2800" b="1" dirty="0">
              <a:ea typeface="ＭＳ Ｐゴシック" charset="0"/>
              <a:cs typeface="ＭＳ Ｐゴシック" charset="0"/>
              <a:sym typeface="Symbol"/>
            </a:endParaRPr>
          </a:p>
          <a:p>
            <a:pPr marL="0" lvl="1" indent="0">
              <a:buNone/>
            </a:pPr>
            <a:endParaRPr lang="en-US" altLang="ja-JP" sz="2800" b="1" dirty="0">
              <a:ea typeface="MS PGothic" charset="0"/>
            </a:endParaRPr>
          </a:p>
          <a:p>
            <a:pPr marL="0" indent="0">
              <a:buNone/>
            </a:pPr>
            <a:endParaRPr lang="en-US" sz="1600" dirty="0">
              <a:ea typeface="MS PGothic" charset="0"/>
            </a:endParaRPr>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33</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9741775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9.1d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649288" lvl="1" indent="-649288">
              <a:buFont typeface="+mj-lt"/>
              <a:buAutoNum type="alphaLcParenR" startAt="4"/>
            </a:pPr>
            <a:r>
              <a:rPr lang="en-US" sz="2800" b="1" dirty="0" smtClean="0">
                <a:solidFill>
                  <a:srgbClr val="CC3300"/>
                </a:solidFill>
                <a:ea typeface="ＭＳ Ｐゴシック" charset="0"/>
                <a:cs typeface="ＭＳ Ｐゴシック" charset="0"/>
              </a:rPr>
              <a:t>QUICK10={ </a:t>
            </a:r>
            <a:r>
              <a:rPr lang="en-US" sz="2800" b="1" dirty="0">
                <a:solidFill>
                  <a:srgbClr val="CC3300"/>
                </a:solidFill>
                <a:ea typeface="ＭＳ Ｐゴシック" charset="0"/>
                <a:cs typeface="ＭＳ Ｐゴシック" charset="0"/>
              </a:rPr>
              <a:t>f | f(x), for all 0≤x≤9, converges in at most x+10 steps }</a:t>
            </a:r>
            <a:r>
              <a:rPr lang="en-US" altLang="ja-JP" sz="2800" b="1" dirty="0">
                <a:ea typeface="MS PGothic" charset="0"/>
              </a:rPr>
              <a:t> </a:t>
            </a:r>
          </a:p>
          <a:p>
            <a:pPr marL="0" indent="0">
              <a:buNone/>
            </a:pPr>
            <a:endParaRPr lang="en-US" b="1" dirty="0" smtClean="0">
              <a:ea typeface="MS PGothic" charset="0"/>
            </a:endParaRPr>
          </a:p>
          <a:p>
            <a:pPr marL="0" indent="0">
              <a:buNone/>
            </a:pPr>
            <a:r>
              <a:rPr lang="en-US" b="1" dirty="0">
                <a:ea typeface="MS PGothic" charset="0"/>
              </a:rPr>
              <a:t>STP(f,0,10) &amp; STP(f,1,11) &amp; </a:t>
            </a:r>
            <a:r>
              <a:rPr lang="mr-IN" b="1" dirty="0">
                <a:ea typeface="MS PGothic" charset="0"/>
              </a:rPr>
              <a:t>…</a:t>
            </a:r>
            <a:r>
              <a:rPr lang="en-US" b="1" dirty="0">
                <a:ea typeface="MS PGothic" charset="0"/>
              </a:rPr>
              <a:t> &amp; STP(f,9,19) </a:t>
            </a:r>
          </a:p>
          <a:p>
            <a:pPr marL="0" indent="0">
              <a:buNone/>
            </a:pPr>
            <a:r>
              <a:rPr lang="en-US" b="1" dirty="0">
                <a:ea typeface="MS PGothic" charset="0"/>
              </a:rPr>
              <a:t>or</a:t>
            </a:r>
          </a:p>
          <a:p>
            <a:pPr marL="0" indent="0">
              <a:buNone/>
            </a:pPr>
            <a:r>
              <a:rPr lang="en-US" b="1" dirty="0">
                <a:ea typeface="MS PGothic" charset="0"/>
              </a:rPr>
              <a:t>∀x</a:t>
            </a:r>
            <a:r>
              <a:rPr lang="en-US" b="1" baseline="-25000" dirty="0">
                <a:ea typeface="MS PGothic" charset="0"/>
              </a:rPr>
              <a:t>0≤x≤9 </a:t>
            </a:r>
            <a:r>
              <a:rPr lang="en-US" b="1" dirty="0">
                <a:ea typeface="MS PGothic" charset="0"/>
              </a:rPr>
              <a:t>[ STP(f,x,x+10) ]</a:t>
            </a:r>
          </a:p>
          <a:p>
            <a:pPr marL="0" indent="0">
              <a:buNone/>
            </a:pPr>
            <a:endParaRPr lang="en-US" b="1" dirty="0">
              <a:ea typeface="MS PGothic" charset="0"/>
            </a:endParaRPr>
          </a:p>
          <a:p>
            <a:pPr marL="0" indent="0">
              <a:buNone/>
            </a:pPr>
            <a:r>
              <a:rPr lang="en-US" b="1" dirty="0">
                <a:ea typeface="MS PGothic" charset="0"/>
              </a:rPr>
              <a:t>REC</a:t>
            </a: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34</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7358044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9.21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609600" indent="-609600">
              <a:buFontTx/>
              <a:buAutoNum type="arabicPeriod"/>
            </a:pPr>
            <a:r>
              <a:rPr lang="en-US" b="1" dirty="0"/>
              <a:t>Let sets </a:t>
            </a:r>
            <a:r>
              <a:rPr lang="en-US" b="1" dirty="0">
                <a:solidFill>
                  <a:srgbClr val="FF0000"/>
                </a:solidFill>
              </a:rPr>
              <a:t>A </a:t>
            </a:r>
            <a:r>
              <a:rPr lang="en-US" b="1" dirty="0"/>
              <a:t>be recursive (decidable) and </a:t>
            </a:r>
            <a:r>
              <a:rPr lang="en-US" b="1" dirty="0">
                <a:solidFill>
                  <a:srgbClr val="FF0000"/>
                </a:solidFill>
              </a:rPr>
              <a:t>B</a:t>
            </a:r>
            <a:r>
              <a:rPr lang="en-US" b="1" dirty="0"/>
              <a:t> be re non-recursive (undecidable). </a:t>
            </a:r>
            <a:br>
              <a:rPr lang="en-US" b="1" dirty="0"/>
            </a:br>
            <a:r>
              <a:rPr lang="en-US" b="1" dirty="0"/>
              <a:t>Consider </a:t>
            </a:r>
            <a:r>
              <a:rPr lang="en-US" b="1" dirty="0">
                <a:solidFill>
                  <a:srgbClr val="FF0000"/>
                </a:solidFill>
              </a:rPr>
              <a:t>C = { z | min(</a:t>
            </a:r>
            <a:r>
              <a:rPr lang="en-US" b="1" dirty="0" err="1">
                <a:solidFill>
                  <a:srgbClr val="FF0000"/>
                </a:solidFill>
              </a:rPr>
              <a:t>x,y</a:t>
            </a:r>
            <a:r>
              <a:rPr lang="en-US" b="1" dirty="0">
                <a:solidFill>
                  <a:srgbClr val="FF0000"/>
                </a:solidFill>
              </a:rPr>
              <a:t>),</a:t>
            </a:r>
            <a:r>
              <a:rPr lang="en-US" b="1" dirty="0">
                <a:solidFill>
                  <a:srgbClr val="FF0000"/>
                </a:solidFill>
                <a:ea typeface="ＭＳ Ｐゴシック" pitchFamily="-111" charset="-128"/>
                <a:cs typeface="ＭＳ Ｐゴシック" pitchFamily="-111" charset="-128"/>
              </a:rPr>
              <a:t> where x </a:t>
            </a:r>
            <a:r>
              <a:rPr lang="en-US" b="1" dirty="0">
                <a:solidFill>
                  <a:srgbClr val="FF0000"/>
                </a:solidFill>
                <a:ea typeface="ＭＳ Ｐゴシック" pitchFamily="-111" charset="-128"/>
                <a:cs typeface="ＭＳ Ｐゴシック" pitchFamily="-111" charset="-128"/>
                <a:sym typeface="Symbol" pitchFamily="-111" charset="2"/>
              </a:rPr>
              <a:t></a:t>
            </a:r>
            <a:r>
              <a:rPr lang="en-US" b="1" dirty="0">
                <a:solidFill>
                  <a:srgbClr val="FF0000"/>
                </a:solidFill>
                <a:ea typeface="ＭＳ Ｐゴシック" pitchFamily="-111" charset="-128"/>
                <a:cs typeface="ＭＳ Ｐゴシック" pitchFamily="-111" charset="-128"/>
              </a:rPr>
              <a:t> A and y </a:t>
            </a:r>
            <a:r>
              <a:rPr lang="en-US" b="1" dirty="0">
                <a:solidFill>
                  <a:srgbClr val="FF0000"/>
                </a:solidFill>
                <a:ea typeface="ＭＳ Ｐゴシック" pitchFamily="-111" charset="-128"/>
                <a:cs typeface="ＭＳ Ｐゴシック" pitchFamily="-111" charset="-128"/>
                <a:sym typeface="Symbol" pitchFamily="-111" charset="2"/>
              </a:rPr>
              <a:t></a:t>
            </a:r>
            <a:r>
              <a:rPr lang="en-US" b="1" dirty="0">
                <a:solidFill>
                  <a:srgbClr val="FF0000"/>
                </a:solidFill>
                <a:ea typeface="ＭＳ Ｐゴシック" pitchFamily="-111" charset="-128"/>
                <a:cs typeface="ＭＳ Ｐゴシック" pitchFamily="-111" charset="-128"/>
              </a:rPr>
              <a:t> B }</a:t>
            </a:r>
            <a:r>
              <a:rPr lang="en-US" b="1" dirty="0"/>
              <a:t>. For (a)-(c), either show sets </a:t>
            </a:r>
            <a:r>
              <a:rPr lang="en-US" b="1" dirty="0">
                <a:solidFill>
                  <a:srgbClr val="FF0000"/>
                </a:solidFill>
              </a:rPr>
              <a:t>A</a:t>
            </a:r>
            <a:r>
              <a:rPr lang="en-US" b="1" dirty="0"/>
              <a:t> and </a:t>
            </a:r>
            <a:r>
              <a:rPr lang="en-US" b="1" dirty="0">
                <a:solidFill>
                  <a:srgbClr val="FF0000"/>
                </a:solidFill>
              </a:rPr>
              <a:t>B</a:t>
            </a:r>
            <a:r>
              <a:rPr lang="en-US" b="1" dirty="0"/>
              <a:t> with the specified property or demonstrate that this property cannot hold. </a:t>
            </a:r>
          </a:p>
          <a:p>
            <a:pPr marL="571500" lvl="1" indent="-571500">
              <a:buFont typeface="+mj-lt"/>
              <a:buAutoNum type="alphaLcParenR"/>
            </a:pPr>
            <a:r>
              <a:rPr lang="en-US" sz="2800" b="1" dirty="0"/>
              <a:t>Can </a:t>
            </a:r>
            <a:r>
              <a:rPr lang="en-US" sz="2800" b="1" dirty="0">
                <a:solidFill>
                  <a:srgbClr val="FF0000"/>
                </a:solidFill>
              </a:rPr>
              <a:t>C</a:t>
            </a:r>
            <a:r>
              <a:rPr lang="en-US" sz="2800" b="1" dirty="0"/>
              <a:t> be recursive? </a:t>
            </a:r>
            <a:endParaRPr lang="en-US" sz="2800" b="1" dirty="0" smtClean="0"/>
          </a:p>
          <a:p>
            <a:pPr marL="0" lvl="1" indent="0">
              <a:buNone/>
            </a:pPr>
            <a:r>
              <a:rPr lang="en-US" sz="2800" b="1" dirty="0" smtClean="0"/>
              <a:t>YES. Consider A = {0}. B = Halt. C = {0}</a:t>
            </a:r>
            <a:endParaRPr lang="en-US" sz="2800" b="1" dirty="0"/>
          </a:p>
          <a:p>
            <a:pPr marL="346075" indent="-346075">
              <a:spcBef>
                <a:spcPct val="0"/>
              </a:spcBef>
              <a:buNone/>
            </a:pPr>
            <a:endParaRPr lang="en-US"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35</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17866329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9.2b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571500" lvl="1" indent="-571500">
              <a:buFont typeface="+mj-lt"/>
              <a:buAutoNum type="alphaLcParenR" startAt="2"/>
            </a:pPr>
            <a:r>
              <a:rPr lang="en-US" sz="2800" b="1" dirty="0"/>
              <a:t>Can </a:t>
            </a:r>
            <a:r>
              <a:rPr lang="en-US" sz="2800" b="1" dirty="0">
                <a:solidFill>
                  <a:srgbClr val="FF0000"/>
                </a:solidFill>
              </a:rPr>
              <a:t>C</a:t>
            </a:r>
            <a:r>
              <a:rPr lang="en-US" sz="2800" b="1" dirty="0"/>
              <a:t> be </a:t>
            </a:r>
            <a:r>
              <a:rPr lang="en-US" sz="2800" b="1" dirty="0" smtClean="0"/>
              <a:t>non-recursive</a:t>
            </a:r>
            <a:r>
              <a:rPr lang="en-US" sz="2800" b="1" dirty="0"/>
              <a:t>? </a:t>
            </a:r>
          </a:p>
          <a:p>
            <a:pPr marL="0" lvl="1" indent="0">
              <a:buNone/>
            </a:pPr>
            <a:r>
              <a:rPr lang="en-US" sz="2800" b="1" dirty="0"/>
              <a:t>YES. Consider A = </a:t>
            </a:r>
            <a:r>
              <a:rPr lang="en-US" sz="2800" b="1" dirty="0" smtClean="0"/>
              <a:t>{ 2x | x </a:t>
            </a:r>
            <a:r>
              <a:rPr lang="en-US" altLang="ja-JP" sz="2800" b="1" dirty="0" smtClean="0">
                <a:latin typeface="Arial" charset="0"/>
                <a:ea typeface="MS PGothic" charset="0"/>
                <a:sym typeface="Symbol" charset="0"/>
              </a:rPr>
              <a:t> </a:t>
            </a:r>
            <a:r>
              <a:rPr lang="en-US" sz="2800" b="1" i="1" dirty="0" smtClean="0">
                <a:latin typeface="Arial" charset="0"/>
                <a:ea typeface="MS PGothic" charset="0"/>
                <a:sym typeface="Symbol" charset="0"/>
              </a:rPr>
              <a:t>N </a:t>
            </a:r>
            <a:r>
              <a:rPr lang="en-US" sz="2800" b="1" dirty="0" smtClean="0"/>
              <a:t>}. </a:t>
            </a:r>
            <a:r>
              <a:rPr lang="en-US" sz="2800" b="1" dirty="0"/>
              <a:t>B = </a:t>
            </a:r>
            <a:r>
              <a:rPr lang="en-US" sz="2800" b="1" dirty="0" smtClean="0"/>
              <a:t>{ 2x+1 | </a:t>
            </a:r>
            <a:r>
              <a:rPr lang="en-US" sz="2800" b="1" dirty="0"/>
              <a:t>x </a:t>
            </a:r>
            <a:r>
              <a:rPr lang="en-US" altLang="ja-JP" sz="2800" b="1" dirty="0">
                <a:latin typeface="Arial" charset="0"/>
                <a:ea typeface="MS PGothic" charset="0"/>
                <a:sym typeface="Symbol" charset="0"/>
              </a:rPr>
              <a:t> </a:t>
            </a:r>
            <a:r>
              <a:rPr lang="en-US" sz="2800" b="1" dirty="0" smtClean="0"/>
              <a:t>Halt}. </a:t>
            </a:r>
            <a:r>
              <a:rPr lang="en-US" sz="2800" b="1" dirty="0"/>
              <a:t>C = </a:t>
            </a:r>
            <a:r>
              <a:rPr lang="en-US" sz="2800" b="1" dirty="0" smtClean="0"/>
              <a:t>A ∪ B. This is semi-decidable but non re as Halt is reducible to C.</a:t>
            </a:r>
          </a:p>
          <a:p>
            <a:pPr marL="0" lvl="1" indent="0">
              <a:buNone/>
            </a:pPr>
            <a:endParaRPr lang="en-US" sz="2800" b="1" dirty="0"/>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36</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20231723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702E02-AE5C-5C4E-8517-8A1DA049CC29}" type="datetime1">
              <a:rPr lang="en-US" smtClean="0"/>
              <a:t>12/6/16</a:t>
            </a:fld>
            <a:endParaRPr lang="en-US"/>
          </a:p>
        </p:txBody>
      </p:sp>
      <p:sp>
        <p:nvSpPr>
          <p:cNvPr id="104451" name="Rectangle 2"/>
          <p:cNvSpPr>
            <a:spLocks noGrp="1" noChangeArrowheads="1"/>
          </p:cNvSpPr>
          <p:nvPr>
            <p:ph type="title" idx="4294967295"/>
          </p:nvPr>
        </p:nvSpPr>
        <p:spPr/>
        <p:txBody>
          <a:bodyPr/>
          <a:lstStyle/>
          <a:p>
            <a:pPr eaLnBrk="1" hangingPunct="1"/>
            <a:r>
              <a:rPr lang="en-US" b="1" dirty="0">
                <a:solidFill>
                  <a:srgbClr val="CC3300"/>
                </a:solidFill>
                <a:latin typeface="Arial" charset="0"/>
                <a:ea typeface="MS PGothic" charset="0"/>
              </a:rPr>
              <a:t>Assignment # </a:t>
            </a:r>
            <a:r>
              <a:rPr lang="en-US" b="1" dirty="0" smtClean="0">
                <a:solidFill>
                  <a:srgbClr val="CC3300"/>
                </a:solidFill>
                <a:latin typeface="Arial" charset="0"/>
                <a:ea typeface="MS PGothic" charset="0"/>
              </a:rPr>
              <a:t>9.2c Key</a:t>
            </a:r>
            <a:endParaRPr lang="en-US" b="1" dirty="0">
              <a:solidFill>
                <a:srgbClr val="CC3300"/>
              </a:solidFill>
              <a:latin typeface="Arial" charset="0"/>
              <a:ea typeface="MS PGothic" charset="0"/>
            </a:endParaRPr>
          </a:p>
        </p:txBody>
      </p:sp>
      <p:sp>
        <p:nvSpPr>
          <p:cNvPr id="104452" name="Rectangle 3"/>
          <p:cNvSpPr>
            <a:spLocks noGrp="1" noChangeArrowheads="1"/>
          </p:cNvSpPr>
          <p:nvPr>
            <p:ph type="body" idx="4294967295"/>
          </p:nvPr>
        </p:nvSpPr>
        <p:spPr/>
        <p:txBody>
          <a:bodyPr>
            <a:normAutofit/>
          </a:bodyPr>
          <a:lstStyle/>
          <a:p>
            <a:pPr marL="571500" lvl="1" indent="-571500">
              <a:buFont typeface="+mj-lt"/>
              <a:buAutoNum type="alphaLcParenR" startAt="3"/>
            </a:pPr>
            <a:r>
              <a:rPr lang="en-US" sz="2800" b="1" dirty="0"/>
              <a:t>Can </a:t>
            </a:r>
            <a:r>
              <a:rPr lang="en-US" sz="2800" b="1" dirty="0">
                <a:solidFill>
                  <a:srgbClr val="FF0000"/>
                </a:solidFill>
              </a:rPr>
              <a:t>C</a:t>
            </a:r>
            <a:r>
              <a:rPr lang="en-US" sz="2800" b="1" dirty="0"/>
              <a:t> be </a:t>
            </a:r>
            <a:r>
              <a:rPr lang="en-US" sz="2800" b="1" dirty="0" smtClean="0"/>
              <a:t>non-re? </a:t>
            </a:r>
            <a:endParaRPr lang="en-US" sz="2800" b="1" dirty="0"/>
          </a:p>
          <a:p>
            <a:pPr marL="0" lvl="1" indent="0">
              <a:buNone/>
            </a:pPr>
            <a:r>
              <a:rPr lang="en-US" sz="2800" b="1" dirty="0" smtClean="0"/>
              <a:t>No. Can enumerate C  as follows.</a:t>
            </a:r>
          </a:p>
          <a:p>
            <a:pPr marL="0" lvl="1" indent="0">
              <a:buNone/>
            </a:pPr>
            <a:r>
              <a:rPr lang="en-US" sz="2800" b="1" dirty="0" smtClean="0"/>
              <a:t>First if A is empty then C is empty and so RE by definition.</a:t>
            </a:r>
          </a:p>
          <a:p>
            <a:pPr marL="0" lvl="1" indent="0">
              <a:buNone/>
            </a:pPr>
            <a:r>
              <a:rPr lang="en-US" sz="2800" b="1" dirty="0" smtClean="0"/>
              <a:t>If A is non-empty then A is enumerated by some algorithm </a:t>
            </a:r>
            <a:r>
              <a:rPr lang="en-US" sz="2800" b="1" dirty="0" err="1" smtClean="0"/>
              <a:t>f</a:t>
            </a:r>
            <a:r>
              <a:rPr lang="en-US" sz="2800" b="1" baseline="-25000" dirty="0" err="1" smtClean="0"/>
              <a:t>A</a:t>
            </a:r>
            <a:r>
              <a:rPr lang="en-US" sz="2800" b="1" dirty="0"/>
              <a:t> </a:t>
            </a:r>
            <a:r>
              <a:rPr lang="en-US" sz="2800" b="1" dirty="0" smtClean="0"/>
              <a:t>as recursive sets are RE.</a:t>
            </a:r>
          </a:p>
          <a:p>
            <a:pPr marL="0" lvl="1" indent="0">
              <a:buNone/>
            </a:pPr>
            <a:r>
              <a:rPr lang="en-US" sz="2800" b="1" dirty="0" smtClean="0"/>
              <a:t>As B is non-recursive RE, then it is non-empty and enumerated by some algorithm </a:t>
            </a:r>
            <a:r>
              <a:rPr lang="en-US" sz="2800" b="1" dirty="0" err="1" smtClean="0"/>
              <a:t>f</a:t>
            </a:r>
            <a:r>
              <a:rPr lang="en-US" sz="2800" b="1" baseline="-25000" dirty="0" err="1" smtClean="0"/>
              <a:t>B</a:t>
            </a:r>
            <a:r>
              <a:rPr lang="en-US" sz="2800" b="1" dirty="0" smtClean="0"/>
              <a:t>.</a:t>
            </a:r>
          </a:p>
          <a:p>
            <a:pPr marL="0" lvl="1" indent="0">
              <a:buNone/>
            </a:pPr>
            <a:r>
              <a:rPr lang="en-US" sz="2800" b="1" dirty="0" smtClean="0"/>
              <a:t>Define </a:t>
            </a:r>
            <a:r>
              <a:rPr lang="en-US" sz="2800" b="1" dirty="0" err="1" smtClean="0"/>
              <a:t>f</a:t>
            </a:r>
            <a:r>
              <a:rPr lang="en-US" sz="2800" b="1" baseline="-25000" dirty="0" err="1" smtClean="0"/>
              <a:t>C</a:t>
            </a:r>
            <a:r>
              <a:rPr lang="en-US" sz="2800" b="1" dirty="0" smtClean="0"/>
              <a:t> by </a:t>
            </a:r>
            <a:r>
              <a:rPr lang="en-US" sz="2800" b="1" dirty="0" err="1" smtClean="0"/>
              <a:t>f</a:t>
            </a:r>
            <a:r>
              <a:rPr lang="en-US" sz="2800" b="1" baseline="-25000" dirty="0" err="1" smtClean="0"/>
              <a:t>C</a:t>
            </a:r>
            <a:r>
              <a:rPr lang="en-US" sz="2800" b="1" dirty="0" smtClean="0"/>
              <a:t>(&lt;</a:t>
            </a:r>
            <a:r>
              <a:rPr lang="en-US" sz="2800" b="1" dirty="0" err="1" smtClean="0"/>
              <a:t>x,y</a:t>
            </a:r>
            <a:r>
              <a:rPr lang="en-US" sz="2800" b="1" dirty="0" smtClean="0"/>
              <a:t>&gt;) = min(</a:t>
            </a:r>
            <a:r>
              <a:rPr lang="en-US" sz="2800" b="1" dirty="0" err="1" smtClean="0"/>
              <a:t>f</a:t>
            </a:r>
            <a:r>
              <a:rPr lang="en-US" sz="2800" b="1" baseline="-25000" dirty="0" err="1" smtClean="0"/>
              <a:t>A</a:t>
            </a:r>
            <a:r>
              <a:rPr lang="en-US" sz="2800" b="1" dirty="0" smtClean="0"/>
              <a:t>(x),</a:t>
            </a:r>
            <a:r>
              <a:rPr lang="en-US" sz="2800" b="1" dirty="0" err="1" smtClean="0"/>
              <a:t>f</a:t>
            </a:r>
            <a:r>
              <a:rPr lang="en-US" sz="2800" b="1" baseline="-25000" dirty="0" err="1" smtClean="0"/>
              <a:t>B</a:t>
            </a:r>
            <a:r>
              <a:rPr lang="en-US" sz="2800" b="1" dirty="0" smtClean="0"/>
              <a:t>(y)). </a:t>
            </a:r>
            <a:r>
              <a:rPr lang="en-US" sz="2800" b="1" dirty="0" err="1" smtClean="0"/>
              <a:t>f</a:t>
            </a:r>
            <a:r>
              <a:rPr lang="en-US" sz="2800" b="1" baseline="-25000" dirty="0" err="1" smtClean="0"/>
              <a:t>C</a:t>
            </a:r>
            <a:r>
              <a:rPr lang="en-US" sz="2800" b="1" dirty="0" smtClean="0"/>
              <a:t> is clearly an algorithm as it is the composition of algorithms. The range of </a:t>
            </a:r>
            <a:r>
              <a:rPr lang="en-US" sz="2800" b="1" dirty="0" err="1" smtClean="0"/>
              <a:t>f</a:t>
            </a:r>
            <a:r>
              <a:rPr lang="en-US" sz="2800" b="1" baseline="-25000" dirty="0" err="1" smtClean="0"/>
              <a:t>C</a:t>
            </a:r>
            <a:r>
              <a:rPr lang="en-US" sz="2800" b="1" dirty="0" smtClean="0"/>
              <a:t> is then </a:t>
            </a:r>
            <a:r>
              <a:rPr lang="en-US" sz="2800" b="1" dirty="0"/>
              <a:t>{ z | min(</a:t>
            </a:r>
            <a:r>
              <a:rPr lang="en-US" sz="2800" b="1" dirty="0" err="1"/>
              <a:t>x,y</a:t>
            </a:r>
            <a:r>
              <a:rPr lang="en-US" sz="2800" b="1" dirty="0"/>
              <a:t>),</a:t>
            </a:r>
            <a:r>
              <a:rPr lang="en-US" sz="2800" b="1" dirty="0">
                <a:ea typeface="ＭＳ Ｐゴシック" pitchFamily="-111" charset="-128"/>
                <a:cs typeface="ＭＳ Ｐゴシック" pitchFamily="-111" charset="-128"/>
              </a:rPr>
              <a:t> where x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A and y </a:t>
            </a:r>
            <a:r>
              <a:rPr lang="en-US" sz="2800" b="1" dirty="0">
                <a:ea typeface="ＭＳ Ｐゴシック" pitchFamily="-111" charset="-128"/>
                <a:cs typeface="ＭＳ Ｐゴシック" pitchFamily="-111" charset="-128"/>
                <a:sym typeface="Symbol" pitchFamily="-111" charset="2"/>
              </a:rPr>
              <a:t></a:t>
            </a:r>
            <a:r>
              <a:rPr lang="en-US" sz="2800" b="1" dirty="0">
                <a:ea typeface="ＭＳ Ｐゴシック" pitchFamily="-111" charset="-128"/>
                <a:cs typeface="ＭＳ Ｐゴシック" pitchFamily="-111" charset="-128"/>
              </a:rPr>
              <a:t> B </a:t>
            </a:r>
            <a:r>
              <a:rPr lang="en-US" sz="2800" b="1" dirty="0" smtClean="0">
                <a:ea typeface="ＭＳ Ｐゴシック" pitchFamily="-111" charset="-128"/>
                <a:cs typeface="ＭＳ Ｐゴシック" pitchFamily="-111" charset="-128"/>
              </a:rPr>
              <a:t>}</a:t>
            </a:r>
            <a:r>
              <a:rPr lang="en-US" sz="2800" b="1" dirty="0"/>
              <a:t> </a:t>
            </a:r>
            <a:r>
              <a:rPr lang="en-US" sz="2800" b="1" dirty="0" smtClean="0"/>
              <a:t>= C and so C must be RE.</a:t>
            </a:r>
          </a:p>
          <a:p>
            <a:pPr marL="0" lvl="1" indent="0">
              <a:buNone/>
            </a:pPr>
            <a:endParaRPr lang="en-US" sz="2800" b="1" dirty="0" smtClean="0"/>
          </a:p>
          <a:p>
            <a:pPr marL="0" lvl="1" indent="0">
              <a:buNone/>
            </a:pPr>
            <a:endParaRPr lang="en-US" sz="2800" b="1" dirty="0"/>
          </a:p>
          <a:p>
            <a:pPr marL="346075" indent="-346075">
              <a:spcBef>
                <a:spcPct val="0"/>
              </a:spcBef>
              <a:buNone/>
            </a:pPr>
            <a:endParaRPr lang="en-US" sz="2000" b="1" dirty="0">
              <a:solidFill>
                <a:srgbClr val="CC3300"/>
              </a:solidFill>
              <a:latin typeface="Arial" charset="0"/>
              <a:ea typeface="MS PGothic" charset="0"/>
            </a:endParaRPr>
          </a:p>
        </p:txBody>
      </p:sp>
      <p:sp>
        <p:nvSpPr>
          <p:cNvPr id="1044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D97D19-390A-D84C-8693-ADFBAF9EEFD9}" type="slidenum">
              <a:rPr lang="en-US"/>
              <a:pPr/>
              <a:t>37</a:t>
            </a:fld>
            <a:endParaRPr lang="en-US"/>
          </a:p>
        </p:txBody>
      </p:sp>
      <p:sp>
        <p:nvSpPr>
          <p:cNvPr id="10445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Tree>
    <p:extLst>
      <p:ext uri="{BB962C8B-B14F-4D97-AF65-F5344CB8AC3E}">
        <p14:creationId xmlns:p14="http://schemas.microsoft.com/office/powerpoint/2010/main" val="2046500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itle 1"/>
          <p:cNvSpPr>
            <a:spLocks noGrp="1"/>
          </p:cNvSpPr>
          <p:nvPr>
            <p:ph type="title"/>
          </p:nvPr>
        </p:nvSpPr>
        <p:spPr/>
        <p:txBody>
          <a:bodyPr/>
          <a:lstStyle/>
          <a:p>
            <a:r>
              <a:rPr lang="en-US">
                <a:latin typeface="Arial" charset="0"/>
                <a:ea typeface="MS PGothic" charset="0"/>
              </a:rPr>
              <a:t>Final Exam Topics 4</a:t>
            </a:r>
          </a:p>
        </p:txBody>
      </p:sp>
      <p:sp>
        <p:nvSpPr>
          <p:cNvPr id="286723" name="Content Placeholder 2"/>
          <p:cNvSpPr>
            <a:spLocks noGrp="1"/>
          </p:cNvSpPr>
          <p:nvPr>
            <p:ph idx="1"/>
          </p:nvPr>
        </p:nvSpPr>
        <p:spPr/>
        <p:txBody>
          <a:bodyPr/>
          <a:lstStyle/>
          <a:p>
            <a:r>
              <a:rPr lang="en-US" sz="2000" dirty="0">
                <a:latin typeface="Arial" charset="0"/>
                <a:ea typeface="MS PGothic" charset="0"/>
              </a:rPr>
              <a:t>Computability Theory</a:t>
            </a:r>
          </a:p>
          <a:p>
            <a:pPr lvl="1"/>
            <a:r>
              <a:rPr lang="en-US" sz="1800" dirty="0">
                <a:latin typeface="Arial" charset="0"/>
                <a:ea typeface="MS PGothic" charset="0"/>
              </a:rPr>
              <a:t>Decision problems: solvable (decidable, recursive), semi-decidable (recognizable, recursively enumerable/re, generable), non-re</a:t>
            </a:r>
          </a:p>
          <a:p>
            <a:pPr lvl="1"/>
            <a:r>
              <a:rPr lang="en-US" sz="1800" dirty="0">
                <a:latin typeface="Arial" charset="0"/>
                <a:ea typeface="MS PGothic" charset="0"/>
              </a:rPr>
              <a:t>A set is re </a:t>
            </a:r>
            <a:r>
              <a:rPr lang="en-US" sz="1800" dirty="0" err="1">
                <a:latin typeface="Arial" charset="0"/>
                <a:ea typeface="MS PGothic" charset="0"/>
              </a:rPr>
              <a:t>iff</a:t>
            </a:r>
            <a:r>
              <a:rPr lang="en-US" sz="1800" dirty="0">
                <a:latin typeface="Arial" charset="0"/>
                <a:ea typeface="MS PGothic" charset="0"/>
              </a:rPr>
              <a:t> it is semi-decidable</a:t>
            </a:r>
          </a:p>
          <a:p>
            <a:pPr lvl="1"/>
            <a:r>
              <a:rPr lang="en-US" sz="1800" dirty="0">
                <a:latin typeface="Arial" charset="0"/>
                <a:ea typeface="MS PGothic" charset="0"/>
              </a:rPr>
              <a:t>If set is re and complement is also re, set is recursive (decidable)</a:t>
            </a:r>
          </a:p>
          <a:p>
            <a:pPr lvl="1"/>
            <a:r>
              <a:rPr lang="en-US" sz="1800" dirty="0">
                <a:latin typeface="Arial" charset="0"/>
                <a:ea typeface="MS PGothic" charset="0"/>
              </a:rPr>
              <a:t>Halting problem (K</a:t>
            </a:r>
            <a:r>
              <a:rPr lang="en-US" sz="1800" baseline="-25000" dirty="0">
                <a:latin typeface="Arial" charset="0"/>
                <a:ea typeface="MS PGothic" charset="0"/>
              </a:rPr>
              <a:t>0</a:t>
            </a:r>
            <a:r>
              <a:rPr lang="en-US" sz="1800" dirty="0">
                <a:latin typeface="Arial" charset="0"/>
                <a:ea typeface="MS PGothic" charset="0"/>
              </a:rPr>
              <a:t>): diagonalization proof of </a:t>
            </a:r>
            <a:r>
              <a:rPr lang="en-US" sz="1800" dirty="0" err="1">
                <a:latin typeface="Arial" charset="0"/>
                <a:ea typeface="MS PGothic" charset="0"/>
              </a:rPr>
              <a:t>undecidability</a:t>
            </a:r>
            <a:endParaRPr lang="en-US" sz="1800" dirty="0">
              <a:latin typeface="Arial" charset="0"/>
              <a:ea typeface="MS PGothic" charset="0"/>
            </a:endParaRPr>
          </a:p>
          <a:p>
            <a:pPr lvl="2"/>
            <a:r>
              <a:rPr lang="en-US" sz="1600" dirty="0">
                <a:latin typeface="Arial" charset="0"/>
                <a:ea typeface="MS PGothic" charset="0"/>
              </a:rPr>
              <a:t>Set K</a:t>
            </a:r>
            <a:r>
              <a:rPr lang="en-US" sz="1600" baseline="-25000" dirty="0">
                <a:latin typeface="Arial" charset="0"/>
                <a:ea typeface="MS PGothic" charset="0"/>
              </a:rPr>
              <a:t>0</a:t>
            </a:r>
            <a:r>
              <a:rPr lang="en-US" sz="1600" dirty="0">
                <a:latin typeface="Arial" charset="0"/>
                <a:ea typeface="MS PGothic" charset="0"/>
              </a:rPr>
              <a:t> is re but complement is not</a:t>
            </a:r>
          </a:p>
          <a:p>
            <a:pPr lvl="1"/>
            <a:r>
              <a:rPr lang="en-US" sz="1800" dirty="0">
                <a:latin typeface="Arial" charset="0"/>
                <a:ea typeface="MS PGothic" charset="0"/>
              </a:rPr>
              <a:t>Set K = { f | f(f) converges }</a:t>
            </a:r>
          </a:p>
          <a:p>
            <a:pPr lvl="1"/>
            <a:r>
              <a:rPr lang="en-US" sz="1800" dirty="0">
                <a:latin typeface="Arial" charset="0"/>
                <a:ea typeface="MS PGothic" charset="0"/>
              </a:rPr>
              <a:t>Algorithms (Total): diagonalization proof of non-re</a:t>
            </a:r>
          </a:p>
          <a:p>
            <a:pPr lvl="1"/>
            <a:r>
              <a:rPr lang="en-US" sz="1800" dirty="0">
                <a:latin typeface="Arial" charset="0"/>
                <a:ea typeface="MS PGothic" charset="0"/>
              </a:rPr>
              <a:t>Reducibility to show certain problems are not decidable or even non-re</a:t>
            </a:r>
          </a:p>
          <a:p>
            <a:pPr lvl="1"/>
            <a:r>
              <a:rPr lang="en-US" sz="1800" dirty="0">
                <a:latin typeface="Arial" charset="0"/>
                <a:ea typeface="MS PGothic" charset="0"/>
              </a:rPr>
              <a:t>K and K</a:t>
            </a:r>
            <a:r>
              <a:rPr lang="en-US" sz="1800" baseline="-25000" dirty="0">
                <a:latin typeface="Arial" charset="0"/>
                <a:ea typeface="MS PGothic" charset="0"/>
              </a:rPr>
              <a:t>0</a:t>
            </a:r>
            <a:r>
              <a:rPr lang="en-US" sz="1800" dirty="0">
                <a:latin typeface="Arial" charset="0"/>
                <a:ea typeface="MS PGothic" charset="0"/>
              </a:rPr>
              <a:t> are re-complete </a:t>
            </a:r>
            <a:r>
              <a:rPr lang="mr-IN" sz="1800" dirty="0">
                <a:latin typeface="Arial" charset="0"/>
                <a:ea typeface="MS PGothic" charset="0"/>
              </a:rPr>
              <a:t>–</a:t>
            </a:r>
            <a:r>
              <a:rPr lang="en-US" sz="1800" dirty="0">
                <a:latin typeface="Arial" charset="0"/>
                <a:ea typeface="MS PGothic" charset="0"/>
              </a:rPr>
              <a:t> reducibility to show these results</a:t>
            </a:r>
          </a:p>
          <a:p>
            <a:pPr lvl="1"/>
            <a:r>
              <a:rPr lang="en-US" sz="1800" dirty="0">
                <a:latin typeface="Arial" charset="0"/>
                <a:ea typeface="MS PGothic" charset="0"/>
              </a:rPr>
              <a:t>Rice</a:t>
            </a:r>
            <a:r>
              <a:rPr lang="ja-JP" altLang="en-US" sz="1800" dirty="0">
                <a:latin typeface="Arial" charset="0"/>
                <a:ea typeface="MS PGothic" charset="0"/>
              </a:rPr>
              <a:t>’</a:t>
            </a:r>
            <a:r>
              <a:rPr lang="en-US" altLang="ja-JP" sz="1800" dirty="0">
                <a:latin typeface="Arial" charset="0"/>
                <a:ea typeface="MS PGothic" charset="0"/>
              </a:rPr>
              <a:t>s Theorem: All non-trivial I/O properties of functions are undecidable (weak and strong versions)</a:t>
            </a:r>
          </a:p>
          <a:p>
            <a:pPr lvl="1"/>
            <a:r>
              <a:rPr lang="en-US" sz="1800" dirty="0">
                <a:latin typeface="Arial" charset="0"/>
                <a:ea typeface="MS PGothic" charset="0"/>
              </a:rPr>
              <a:t>Use of quantification to discover upper bound on complexity</a:t>
            </a:r>
          </a:p>
        </p:txBody>
      </p:sp>
      <p:sp>
        <p:nvSpPr>
          <p:cNvPr id="286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C0C003A-B518-494C-B48A-EC534260FEA9}" type="datetime1">
              <a:rPr lang="en-US" smtClean="0"/>
              <a:t>12/6/16</a:t>
            </a:fld>
            <a:endParaRPr lang="en-US" dirty="0"/>
          </a:p>
        </p:txBody>
      </p:sp>
      <p:sp>
        <p:nvSpPr>
          <p:cNvPr id="286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6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F87DA84-A619-9E4A-AC5C-EA57C42BC5B4}" type="slidenum">
              <a:rPr lang="en-US"/>
              <a:pPr/>
              <a:t>4</a:t>
            </a:fld>
            <a:endParaRPr lang="en-US"/>
          </a:p>
        </p:txBody>
      </p:sp>
    </p:spTree>
    <p:extLst>
      <p:ext uri="{BB962C8B-B14F-4D97-AF65-F5344CB8AC3E}">
        <p14:creationId xmlns:p14="http://schemas.microsoft.com/office/powerpoint/2010/main" val="65433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itle 1"/>
          <p:cNvSpPr>
            <a:spLocks noGrp="1"/>
          </p:cNvSpPr>
          <p:nvPr>
            <p:ph type="title"/>
          </p:nvPr>
        </p:nvSpPr>
        <p:spPr/>
        <p:txBody>
          <a:bodyPr/>
          <a:lstStyle/>
          <a:p>
            <a:r>
              <a:rPr lang="en-US">
                <a:latin typeface="Arial" charset="0"/>
                <a:ea typeface="MS PGothic" charset="0"/>
              </a:rPr>
              <a:t>Final Exam Topics 5</a:t>
            </a:r>
          </a:p>
        </p:txBody>
      </p:sp>
      <p:sp>
        <p:nvSpPr>
          <p:cNvPr id="287747" name="Content Placeholder 2"/>
          <p:cNvSpPr>
            <a:spLocks noGrp="1"/>
          </p:cNvSpPr>
          <p:nvPr>
            <p:ph idx="1"/>
          </p:nvPr>
        </p:nvSpPr>
        <p:spPr>
          <a:xfrm>
            <a:off x="1981200" y="1600200"/>
            <a:ext cx="8229600" cy="4648200"/>
          </a:xfrm>
        </p:spPr>
        <p:txBody>
          <a:bodyPr/>
          <a:lstStyle/>
          <a:p>
            <a:r>
              <a:rPr lang="en-US" sz="2000" dirty="0">
                <a:latin typeface="Arial" charset="0"/>
                <a:ea typeface="MS PGothic" charset="0"/>
              </a:rPr>
              <a:t>Computability  Applied to Formal Grammars </a:t>
            </a:r>
            <a:br>
              <a:rPr lang="en-US" sz="2000" dirty="0">
                <a:latin typeface="Arial" charset="0"/>
                <a:ea typeface="MS PGothic" charset="0"/>
              </a:rPr>
            </a:br>
            <a:r>
              <a:rPr lang="en-US" sz="2000" dirty="0">
                <a:latin typeface="Arial" charset="0"/>
                <a:ea typeface="MS PGothic" charset="0"/>
              </a:rPr>
              <a:t>(</a:t>
            </a:r>
            <a:r>
              <a:rPr lang="en-US" sz="2000" dirty="0">
                <a:solidFill>
                  <a:srgbClr val="FF0000"/>
                </a:solidFill>
                <a:latin typeface="Arial" charset="0"/>
                <a:ea typeface="MS PGothic" charset="0"/>
              </a:rPr>
              <a:t>Red</a:t>
            </a:r>
            <a:r>
              <a:rPr lang="en-US" sz="2000" dirty="0">
                <a:latin typeface="Arial" charset="0"/>
                <a:ea typeface="MS PGothic" charset="0"/>
              </a:rPr>
              <a:t> only results not constructions that lead to these)</a:t>
            </a:r>
            <a:endParaRPr lang="en-US" sz="1600" dirty="0">
              <a:latin typeface="Arial" charset="0"/>
              <a:ea typeface="MS PGothic" charset="0"/>
            </a:endParaRPr>
          </a:p>
          <a:p>
            <a:pPr lvl="1"/>
            <a:r>
              <a:rPr lang="en-US" sz="1600" dirty="0">
                <a:latin typeface="Arial" charset="0"/>
                <a:ea typeface="MS PGothic" charset="0"/>
              </a:rPr>
              <a:t>Post Correspondence problem (PCP)</a:t>
            </a:r>
          </a:p>
          <a:p>
            <a:pPr lvl="2"/>
            <a:r>
              <a:rPr lang="en-US" sz="1400" dirty="0">
                <a:latin typeface="Arial" charset="0"/>
                <a:ea typeface="MS PGothic" charset="0"/>
              </a:rPr>
              <a:t>Definition</a:t>
            </a:r>
          </a:p>
          <a:p>
            <a:pPr lvl="2"/>
            <a:r>
              <a:rPr lang="en-US" sz="1400" dirty="0" err="1">
                <a:solidFill>
                  <a:srgbClr val="FF0000"/>
                </a:solidFill>
                <a:latin typeface="Arial" charset="0"/>
                <a:ea typeface="MS PGothic" charset="0"/>
              </a:rPr>
              <a:t>Undecidability</a:t>
            </a:r>
            <a:r>
              <a:rPr lang="en-US" sz="1400" dirty="0">
                <a:solidFill>
                  <a:srgbClr val="FF0000"/>
                </a:solidFill>
                <a:latin typeface="Arial" charset="0"/>
                <a:ea typeface="MS PGothic" charset="0"/>
              </a:rPr>
              <a:t> (proof was only sketched and is not part of this course)</a:t>
            </a:r>
          </a:p>
          <a:p>
            <a:pPr lvl="2"/>
            <a:r>
              <a:rPr lang="en-US" sz="1400" dirty="0">
                <a:latin typeface="Arial" charset="0"/>
                <a:ea typeface="MS PGothic" charset="0"/>
              </a:rPr>
              <a:t>Application to ambiguity and non-emptiness of intersections of CFLs and to non-emptiness of CSLs</a:t>
            </a:r>
          </a:p>
          <a:p>
            <a:pPr lvl="1"/>
            <a:r>
              <a:rPr lang="en-US" sz="1600" dirty="0">
                <a:latin typeface="Arial" charset="0"/>
                <a:ea typeface="MS PGothic" charset="0"/>
              </a:rPr>
              <a:t>Traces of Turing computations</a:t>
            </a:r>
          </a:p>
          <a:p>
            <a:pPr lvl="2"/>
            <a:r>
              <a:rPr lang="en-US" sz="1400" dirty="0">
                <a:solidFill>
                  <a:srgbClr val="FF0000"/>
                </a:solidFill>
                <a:latin typeface="Arial" charset="0"/>
                <a:ea typeface="MS PGothic" charset="0"/>
              </a:rPr>
              <a:t>Not CFLs</a:t>
            </a:r>
          </a:p>
          <a:p>
            <a:pPr lvl="2"/>
            <a:r>
              <a:rPr lang="en-US" sz="1400" dirty="0">
                <a:solidFill>
                  <a:srgbClr val="FF0000"/>
                </a:solidFill>
                <a:latin typeface="Arial" charset="0"/>
                <a:ea typeface="MS PGothic" charset="0"/>
              </a:rPr>
              <a:t>Single steps are CFLs (use reversal of second configuration)</a:t>
            </a:r>
          </a:p>
          <a:p>
            <a:pPr lvl="2"/>
            <a:r>
              <a:rPr lang="en-US" sz="1400" dirty="0">
                <a:solidFill>
                  <a:srgbClr val="FF0000"/>
                </a:solidFill>
                <a:latin typeface="Arial" charset="0"/>
                <a:ea typeface="MS PGothic" charset="0"/>
              </a:rPr>
              <a:t>Intersections of pairwise correct traces are traces</a:t>
            </a:r>
          </a:p>
          <a:p>
            <a:pPr lvl="2"/>
            <a:r>
              <a:rPr lang="en-US" sz="1400" dirty="0">
                <a:solidFill>
                  <a:srgbClr val="FF0000"/>
                </a:solidFill>
                <a:latin typeface="Arial" charset="0"/>
                <a:ea typeface="MS PGothic" charset="0"/>
              </a:rPr>
              <a:t>Complement of traces (including terminating traces) are CFL</a:t>
            </a:r>
          </a:p>
          <a:p>
            <a:pPr lvl="2"/>
            <a:r>
              <a:rPr lang="en-US" sz="1400" dirty="0">
                <a:solidFill>
                  <a:srgbClr val="FF0000"/>
                </a:solidFill>
                <a:latin typeface="Arial" charset="0"/>
                <a:ea typeface="MS PGothic" charset="0"/>
              </a:rPr>
              <a:t>Use to show cannot decide if CFL, L, is </a:t>
            </a:r>
            <a:r>
              <a:rPr lang="en-US" sz="1400" dirty="0">
                <a:solidFill>
                  <a:srgbClr val="FF0000"/>
                </a:solidFill>
                <a:latin typeface="Arial" charset="0"/>
                <a:ea typeface="MS PGothic" charset="0"/>
                <a:sym typeface="Symbol" charset="0"/>
              </a:rPr>
              <a:t></a:t>
            </a:r>
            <a:r>
              <a:rPr lang="en-US" sz="1400" dirty="0">
                <a:solidFill>
                  <a:srgbClr val="FF0000"/>
                </a:solidFill>
                <a:latin typeface="Arial" charset="0"/>
                <a:ea typeface="MS PGothic" charset="0"/>
              </a:rPr>
              <a:t>*</a:t>
            </a:r>
          </a:p>
          <a:p>
            <a:pPr lvl="2"/>
            <a:r>
              <a:rPr lang="en-US" sz="1400" dirty="0">
                <a:latin typeface="Arial" charset="0"/>
                <a:ea typeface="MS PGothic" charset="0"/>
              </a:rPr>
              <a:t>L= </a:t>
            </a:r>
            <a:r>
              <a:rPr lang="en-US" sz="1400" dirty="0">
                <a:latin typeface="Arial" charset="0"/>
                <a:ea typeface="MS PGothic" charset="0"/>
                <a:sym typeface="Symbol" charset="0"/>
              </a:rPr>
              <a:t></a:t>
            </a:r>
            <a:r>
              <a:rPr lang="en-US" sz="1400" dirty="0">
                <a:latin typeface="Arial" charset="0"/>
                <a:ea typeface="MS PGothic" charset="0"/>
              </a:rPr>
              <a:t>* and L = L</a:t>
            </a:r>
            <a:r>
              <a:rPr lang="en-US" sz="1400" baseline="30000" dirty="0">
                <a:latin typeface="Arial" charset="0"/>
                <a:ea typeface="MS PGothic" charset="0"/>
              </a:rPr>
              <a:t>2</a:t>
            </a:r>
            <a:r>
              <a:rPr lang="en-US" sz="1400" dirty="0">
                <a:latin typeface="Arial" charset="0"/>
                <a:ea typeface="MS PGothic" charset="0"/>
              </a:rPr>
              <a:t> are undecidable for CFLs</a:t>
            </a:r>
          </a:p>
          <a:p>
            <a:pPr lvl="1"/>
            <a:r>
              <a:rPr lang="en-US" sz="1600" dirty="0">
                <a:solidFill>
                  <a:srgbClr val="FF0000"/>
                </a:solidFill>
                <a:latin typeface="Arial" charset="0"/>
                <a:ea typeface="MS PGothic" charset="0"/>
              </a:rPr>
              <a:t>PSG can mimic TM, so generate any re language; thus, membership in PSL is undecidable, as is emptiness of PSL.</a:t>
            </a:r>
          </a:p>
          <a:p>
            <a:pPr lvl="1"/>
            <a:r>
              <a:rPr lang="en-US" sz="1600" dirty="0">
                <a:latin typeface="Arial" charset="0"/>
                <a:ea typeface="MS PGothic" charset="0"/>
              </a:rPr>
              <a:t>All re sets are homomorphic images of CSLs (erase fill character)</a:t>
            </a:r>
          </a:p>
        </p:txBody>
      </p:sp>
      <p:sp>
        <p:nvSpPr>
          <p:cNvPr id="287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6A988C-4DE3-B54B-8839-638C3C68E90A}" type="datetime1">
              <a:rPr lang="en-US" smtClean="0"/>
              <a:t>12/6/16</a:t>
            </a:fld>
            <a:endParaRPr lang="en-US"/>
          </a:p>
        </p:txBody>
      </p:sp>
      <p:sp>
        <p:nvSpPr>
          <p:cNvPr id="287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7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16516DE-ACEB-644C-A06F-BE7078675E9C}" type="slidenum">
              <a:rPr lang="en-US"/>
              <a:pPr/>
              <a:t>5</a:t>
            </a:fld>
            <a:endParaRPr lang="en-US"/>
          </a:p>
        </p:txBody>
      </p:sp>
    </p:spTree>
    <p:extLst>
      <p:ext uri="{BB962C8B-B14F-4D97-AF65-F5344CB8AC3E}">
        <p14:creationId xmlns:p14="http://schemas.microsoft.com/office/powerpoint/2010/main" val="135479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itle 1"/>
          <p:cNvSpPr>
            <a:spLocks noGrp="1"/>
          </p:cNvSpPr>
          <p:nvPr>
            <p:ph type="title"/>
          </p:nvPr>
        </p:nvSpPr>
        <p:spPr/>
        <p:txBody>
          <a:bodyPr/>
          <a:lstStyle/>
          <a:p>
            <a:r>
              <a:rPr lang="en-US">
                <a:latin typeface="Arial" charset="0"/>
                <a:ea typeface="MS PGothic" charset="0"/>
              </a:rPr>
              <a:t>Final Exam Topics 6</a:t>
            </a:r>
          </a:p>
        </p:txBody>
      </p:sp>
      <p:sp>
        <p:nvSpPr>
          <p:cNvPr id="288771" name="Content Placeholder 2"/>
          <p:cNvSpPr>
            <a:spLocks noGrp="1"/>
          </p:cNvSpPr>
          <p:nvPr>
            <p:ph idx="1"/>
          </p:nvPr>
        </p:nvSpPr>
        <p:spPr/>
        <p:txBody>
          <a:bodyPr/>
          <a:lstStyle/>
          <a:p>
            <a:r>
              <a:rPr lang="en-US" sz="2400" dirty="0">
                <a:latin typeface="Arial" charset="0"/>
                <a:ea typeface="MS PGothic" charset="0"/>
              </a:rPr>
              <a:t>Complexity Theory</a:t>
            </a:r>
          </a:p>
          <a:p>
            <a:pPr lvl="1"/>
            <a:r>
              <a:rPr lang="en-US" sz="2000" dirty="0">
                <a:latin typeface="Arial" charset="0"/>
                <a:ea typeface="MS PGothic" charset="0"/>
              </a:rPr>
              <a:t>Verifiers versus solvers: P versus NP</a:t>
            </a:r>
          </a:p>
          <a:p>
            <a:pPr lvl="1"/>
            <a:r>
              <a:rPr lang="en-US" sz="2000" dirty="0">
                <a:latin typeface="Arial" charset="0"/>
                <a:ea typeface="MS PGothic" charset="0"/>
              </a:rPr>
              <a:t>Definitions of NP: verify in deterministic poly time vs solve in non-deterministic polynomial time</a:t>
            </a:r>
          </a:p>
          <a:p>
            <a:pPr lvl="1"/>
            <a:r>
              <a:rPr lang="en-US" sz="2000" dirty="0">
                <a:latin typeface="Arial" charset="0"/>
                <a:ea typeface="MS PGothic" charset="0"/>
              </a:rPr>
              <a:t>Co-P and co-NP; NP-Hard versus NP-Complete</a:t>
            </a:r>
          </a:p>
          <a:p>
            <a:pPr lvl="1"/>
            <a:r>
              <a:rPr lang="en-US" sz="2000" dirty="0">
                <a:latin typeface="Arial" charset="0"/>
                <a:ea typeface="MS PGothic" charset="0"/>
              </a:rPr>
              <a:t>Basic idea behind SAT as NP-Complete</a:t>
            </a:r>
          </a:p>
          <a:p>
            <a:pPr lvl="1"/>
            <a:r>
              <a:rPr lang="en-US" sz="2000" dirty="0">
                <a:latin typeface="Arial" charset="0"/>
                <a:ea typeface="MS PGothic" charset="0"/>
              </a:rPr>
              <a:t>Reduction of SAT to 3-SAT to Subset-Sum</a:t>
            </a:r>
          </a:p>
          <a:p>
            <a:pPr lvl="1"/>
            <a:r>
              <a:rPr lang="en-US" sz="2000" dirty="0">
                <a:latin typeface="Arial" charset="0"/>
                <a:ea typeface="MS PGothic" charset="0"/>
              </a:rPr>
              <a:t>Equivalence of Subset-Sum to Partition</a:t>
            </a:r>
          </a:p>
          <a:p>
            <a:pPr lvl="1"/>
            <a:r>
              <a:rPr lang="en-US" sz="2000" dirty="0">
                <a:latin typeface="Arial" charset="0"/>
                <a:ea typeface="MS PGothic" charset="0"/>
              </a:rPr>
              <a:t>Relation of Subset-Sum and Partition to multiprocessor scheduling</a:t>
            </a:r>
          </a:p>
          <a:p>
            <a:pPr lvl="1"/>
            <a:r>
              <a:rPr lang="en-US" sz="2000" dirty="0">
                <a:latin typeface="Arial" charset="0"/>
                <a:ea typeface="MS PGothic" charset="0"/>
              </a:rPr>
              <a:t>Vertex cover, 3-coloring, register allocation, Independent set</a:t>
            </a:r>
          </a:p>
          <a:p>
            <a:pPr lvl="1"/>
            <a:r>
              <a:rPr lang="en-US" sz="2000" dirty="0">
                <a:latin typeface="Arial" charset="0"/>
                <a:ea typeface="MS PGothic" charset="0"/>
              </a:rPr>
              <a:t>Gadgets for above</a:t>
            </a:r>
          </a:p>
        </p:txBody>
      </p:sp>
      <p:sp>
        <p:nvSpPr>
          <p:cNvPr id="288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B4DDA0-F1CA-E34B-9B60-199CA7D48BF7}" type="datetime1">
              <a:rPr lang="en-US" smtClean="0"/>
              <a:t>12/6/16</a:t>
            </a:fld>
            <a:endParaRPr lang="en-US"/>
          </a:p>
        </p:txBody>
      </p:sp>
      <p:sp>
        <p:nvSpPr>
          <p:cNvPr id="288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8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smtClean="0"/>
              <a:t>, </a:t>
            </a:r>
            <a:fld id="{5C050A12-7FBA-1A42-B310-A732C8246708}" type="slidenum">
              <a:rPr lang="en-US" smtClean="0"/>
              <a:pPr/>
              <a:t>6</a:t>
            </a:fld>
            <a:endParaRPr lang="en-US" dirty="0"/>
          </a:p>
        </p:txBody>
      </p:sp>
    </p:spTree>
    <p:extLst>
      <p:ext uri="{BB962C8B-B14F-4D97-AF65-F5344CB8AC3E}">
        <p14:creationId xmlns:p14="http://schemas.microsoft.com/office/powerpoint/2010/main" val="668248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75" y="666426"/>
            <a:ext cx="11546237" cy="3847207"/>
          </a:xfrm>
          <a:prstGeom prst="rect">
            <a:avLst/>
          </a:prstGeom>
        </p:spPr>
        <p:txBody>
          <a:bodyPr wrap="square">
            <a:spAutoFit/>
          </a:bodyPr>
          <a:lstStyle/>
          <a:p>
            <a:pPr marL="228600" marR="0" indent="-457200">
              <a:spcBef>
                <a:spcPts val="0"/>
              </a:spcBef>
              <a:spcAft>
                <a:spcPts val="0"/>
              </a:spcAft>
              <a:tabLst>
                <a:tab pos="0" algn="l"/>
              </a:tabLst>
            </a:pPr>
            <a:r>
              <a:rPr lang="en-US"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1</a:t>
            </a:r>
            <a:r>
              <a:rPr lang="en-US" sz="2800" dirty="0" smtClean="0">
                <a:effectLst/>
                <a:latin typeface="Times New Roman" charset="0"/>
                <a:ea typeface="Times New Roman" charset="0"/>
                <a:cs typeface="Times New Roman" charset="0"/>
              </a:rPr>
              <a:t>.	Let set </a:t>
            </a:r>
            <a:r>
              <a:rPr lang="en-US" sz="2800" b="1" dirty="0" smtClean="0">
                <a:effectLst/>
                <a:latin typeface="Times New Roman" charset="0"/>
                <a:ea typeface="Times New Roman" charset="0"/>
                <a:cs typeface="Times New Roman" charset="0"/>
              </a:rPr>
              <a:t>A</a:t>
            </a:r>
            <a:r>
              <a:rPr lang="en-US" sz="2800" dirty="0" smtClean="0">
                <a:effectLst/>
                <a:latin typeface="Times New Roman" charset="0"/>
                <a:ea typeface="Times New Roman" charset="0"/>
                <a:cs typeface="Times New Roman" charset="0"/>
              </a:rPr>
              <a:t> be recursive, </a:t>
            </a:r>
            <a:r>
              <a:rPr lang="en-US" sz="2800" b="1" dirty="0" smtClean="0">
                <a:effectLst/>
                <a:latin typeface="Times New Roman" charset="0"/>
                <a:ea typeface="Times New Roman" charset="0"/>
                <a:cs typeface="Times New Roman" charset="0"/>
              </a:rPr>
              <a:t>B</a:t>
            </a:r>
            <a:r>
              <a:rPr lang="en-US" sz="2800" dirty="0" smtClean="0">
                <a:effectLst/>
                <a:latin typeface="Times New Roman" charset="0"/>
                <a:ea typeface="Times New Roman" charset="0"/>
                <a:cs typeface="Times New Roman" charset="0"/>
              </a:rPr>
              <a:t> be re non-recursive and </a:t>
            </a:r>
            <a:r>
              <a:rPr lang="en-US" sz="2800" b="1" dirty="0" smtClean="0">
                <a:effectLst/>
                <a:latin typeface="Times New Roman" charset="0"/>
                <a:ea typeface="Times New Roman" charset="0"/>
                <a:cs typeface="Times New Roman" charset="0"/>
              </a:rPr>
              <a:t>C</a:t>
            </a:r>
            <a:r>
              <a:rPr lang="en-US" sz="2800" dirty="0" smtClean="0">
                <a:effectLst/>
                <a:latin typeface="Times New Roman" charset="0"/>
                <a:ea typeface="Times New Roman" charset="0"/>
                <a:cs typeface="Times New Roman" charset="0"/>
              </a:rPr>
              <a:t> be non-re. Choosing from among </a:t>
            </a:r>
            <a:r>
              <a:rPr lang="en-US" sz="2800" b="1" dirty="0" smtClean="0">
                <a:effectLst/>
                <a:latin typeface="Times New Roman" charset="0"/>
                <a:ea typeface="Times New Roman" charset="0"/>
                <a:cs typeface="Times New Roman" charset="0"/>
              </a:rPr>
              <a:t>(REC)</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recursive</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(RE)</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re non-recursive</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(NR)</a:t>
            </a:r>
            <a:r>
              <a:rPr lang="en-US" sz="2800" dirty="0" smtClean="0">
                <a:effectLst/>
                <a:latin typeface="Times New Roman" charset="0"/>
                <a:ea typeface="Times New Roman" charset="0"/>
                <a:cs typeface="Times New Roman" charset="0"/>
              </a:rPr>
              <a:t> </a:t>
            </a:r>
            <a:r>
              <a:rPr lang="en-US" sz="2800" b="1" dirty="0" smtClean="0">
                <a:effectLst/>
                <a:latin typeface="Times New Roman" charset="0"/>
                <a:ea typeface="Times New Roman" charset="0"/>
                <a:cs typeface="Times New Roman" charset="0"/>
              </a:rPr>
              <a:t>non-re</a:t>
            </a:r>
            <a:r>
              <a:rPr lang="en-US" sz="2800" dirty="0" smtClean="0">
                <a:effectLst/>
                <a:latin typeface="Times New Roman" charset="0"/>
                <a:ea typeface="Times New Roman" charset="0"/>
                <a:cs typeface="Times New Roman" charset="0"/>
              </a:rPr>
              <a:t>, categorize the set </a:t>
            </a:r>
            <a:r>
              <a:rPr lang="en-US" sz="2800" b="1" dirty="0" smtClean="0">
                <a:effectLst/>
                <a:latin typeface="Times New Roman" charset="0"/>
                <a:ea typeface="Times New Roman" charset="0"/>
                <a:cs typeface="Times New Roman" charset="0"/>
              </a:rPr>
              <a:t>D</a:t>
            </a:r>
            <a:r>
              <a:rPr lang="en-US" sz="2800" dirty="0" smtClean="0">
                <a:effectLst/>
                <a:latin typeface="Times New Roman" charset="0"/>
                <a:ea typeface="Times New Roman" charset="0"/>
                <a:cs typeface="Times New Roman" charset="0"/>
              </a:rPr>
              <a:t> in each of a) through d) by listing </a:t>
            </a:r>
            <a:r>
              <a:rPr lang="en-US" sz="2800" b="1" dirty="0" smtClean="0">
                <a:effectLst/>
                <a:latin typeface="Times New Roman" charset="0"/>
                <a:ea typeface="Times New Roman" charset="0"/>
                <a:cs typeface="Times New Roman" charset="0"/>
              </a:rPr>
              <a:t>all</a:t>
            </a:r>
            <a:r>
              <a:rPr lang="en-US" sz="2800" dirty="0" smtClean="0">
                <a:effectLst/>
                <a:latin typeface="Times New Roman" charset="0"/>
                <a:ea typeface="Times New Roman" charset="0"/>
                <a:cs typeface="Times New Roman" charset="0"/>
              </a:rPr>
              <a:t> possible categories. No justification is required.</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a.)	D = ~C		</a:t>
            </a:r>
            <a:r>
              <a:rPr lang="en-US" sz="2800" b="1" u="sng" dirty="0" smtClean="0">
                <a:solidFill>
                  <a:srgbClr val="FF0000"/>
                </a:solidFill>
                <a:effectLst/>
                <a:latin typeface="Times New Roman" charset="0"/>
                <a:ea typeface="Times New Roman" charset="0"/>
                <a:cs typeface="Times New Roman" charset="0"/>
              </a:rPr>
              <a:t>	RE, NR						</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b.)	D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 (A</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C)		</a:t>
            </a:r>
            <a:r>
              <a:rPr lang="en-US" sz="2800" b="1" u="sng" dirty="0" smtClean="0">
                <a:solidFill>
                  <a:srgbClr val="FF0000"/>
                </a:solidFill>
                <a:effectLst/>
                <a:latin typeface="Times New Roman" charset="0"/>
                <a:ea typeface="Times New Roman" charset="0"/>
                <a:cs typeface="Times New Roman" charset="0"/>
              </a:rPr>
              <a:t>	REC, RE, NR					</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c.)	D = ~B	 	</a:t>
            </a:r>
            <a:r>
              <a:rPr lang="en-US" sz="2800" b="1" u="sng" dirty="0" smtClean="0">
                <a:solidFill>
                  <a:srgbClr val="FF0000"/>
                </a:solidFill>
                <a:effectLst/>
                <a:latin typeface="Times New Roman" charset="0"/>
                <a:ea typeface="Times New Roman" charset="0"/>
                <a:cs typeface="Times New Roman" charset="0"/>
              </a:rPr>
              <a:t>	NR							</a:t>
            </a:r>
            <a:endParaRPr lang="en-US" sz="2800" dirty="0" smtClean="0">
              <a:effectLst/>
              <a:latin typeface="New Century Schlbk" charset="0"/>
              <a:ea typeface="Times New Roman" charset="0"/>
              <a:cs typeface="Times New Roman" charset="0"/>
            </a:endParaRPr>
          </a:p>
          <a:p>
            <a:pPr marL="228600" marR="0">
              <a:spcBef>
                <a:spcPts val="600"/>
              </a:spcBef>
              <a:spcAft>
                <a:spcPts val="0"/>
              </a:spcAft>
            </a:pPr>
            <a:r>
              <a:rPr lang="en-US" sz="2800" b="1" dirty="0" smtClean="0">
                <a:effectLst/>
                <a:latin typeface="Times New Roman" charset="0"/>
                <a:ea typeface="Times New Roman" charset="0"/>
                <a:cs typeface="Times New Roman" charset="0"/>
              </a:rPr>
              <a:t>d.)	D = B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 A		</a:t>
            </a:r>
            <a:r>
              <a:rPr lang="en-US" sz="2800" b="1" u="sng" dirty="0" smtClean="0">
                <a:solidFill>
                  <a:srgbClr val="FF0000"/>
                </a:solidFill>
                <a:effectLst/>
                <a:latin typeface="Times New Roman" charset="0"/>
                <a:ea typeface="Times New Roman" charset="0"/>
                <a:cs typeface="Times New Roman" charset="0"/>
              </a:rPr>
              <a:t>	REC, RE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75084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09584"/>
          </a:xfrm>
          <a:prstGeom prst="rect">
            <a:avLst/>
          </a:prstGeom>
        </p:spPr>
        <p:txBody>
          <a:bodyPr wrap="square">
            <a:spAutoFit/>
          </a:bodyPr>
          <a:lstStyle/>
          <a:p>
            <a:pPr marL="228600" marR="0" indent="-457200">
              <a:spcBef>
                <a:spcPts val="1200"/>
              </a:spcBef>
              <a:spcAft>
                <a:spcPts val="0"/>
              </a:spcAft>
              <a:tabLst>
                <a:tab pos="0" algn="l"/>
              </a:tabLst>
            </a:pPr>
            <a:r>
              <a:rPr lang="en-US" b="1" dirty="0" smtClean="0">
                <a:effectLst/>
                <a:latin typeface="Times New Roman" charset="0"/>
                <a:ea typeface="Times New Roman" charset="0"/>
                <a:cs typeface="Times New Roman" charset="0"/>
              </a:rPr>
              <a:t>2.</a:t>
            </a:r>
            <a:r>
              <a:rPr lang="en-US" dirty="0" smtClean="0">
                <a:effectLst/>
                <a:latin typeface="Times New Roman" charset="0"/>
                <a:ea typeface="Times New Roman" charset="0"/>
                <a:cs typeface="Times New Roman" charset="0"/>
              </a:rPr>
              <a:t>	Prove that the </a:t>
            </a:r>
            <a:r>
              <a:rPr lang="en-US" b="1" dirty="0" smtClean="0">
                <a:effectLst/>
                <a:latin typeface="Times New Roman" charset="0"/>
                <a:ea typeface="Times New Roman" charset="0"/>
                <a:cs typeface="Times New Roman" charset="0"/>
              </a:rPr>
              <a:t>Halting Problem</a:t>
            </a:r>
            <a:r>
              <a:rPr lang="en-US" dirty="0" smtClean="0">
                <a:effectLst/>
                <a:latin typeface="Times New Roman" charset="0"/>
                <a:ea typeface="Times New Roman" charset="0"/>
                <a:cs typeface="Times New Roman" charset="0"/>
              </a:rPr>
              <a:t> (the set </a:t>
            </a:r>
            <a:r>
              <a:rPr lang="en-US" b="1" dirty="0" smtClean="0">
                <a:effectLst/>
                <a:latin typeface="Times New Roman" charset="0"/>
                <a:ea typeface="Times New Roman" charset="0"/>
                <a:cs typeface="Times New Roman" charset="0"/>
              </a:rPr>
              <a:t>K</a:t>
            </a:r>
            <a:r>
              <a:rPr lang="en-US" b="1" baseline="-25000" dirty="0" smtClean="0">
                <a:effectLst/>
                <a:latin typeface="Times New Roman" charset="0"/>
                <a:ea typeface="Times New Roman" charset="0"/>
                <a:cs typeface="Times New Roman" charset="0"/>
              </a:rPr>
              <a:t>0</a:t>
            </a:r>
            <a:r>
              <a:rPr lang="en-US" b="1" dirty="0" smtClean="0">
                <a:effectLst/>
                <a:latin typeface="Times New Roman" charset="0"/>
                <a:ea typeface="Times New Roman" charset="0"/>
                <a:cs typeface="Times New Roman" charset="0"/>
              </a:rPr>
              <a:t> )</a:t>
            </a:r>
            <a:r>
              <a:rPr lang="en-US" dirty="0" smtClean="0">
                <a:effectLst/>
                <a:latin typeface="Times New Roman" charset="0"/>
                <a:ea typeface="Times New Roman" charset="0"/>
                <a:cs typeface="Times New Roman" charset="0"/>
              </a:rPr>
              <a:t> is not recursive (decidable) within any formal model of computation. (Hint: A diagonalization proof is required here.) </a:t>
            </a:r>
            <a:endParaRPr lang="en-US" dirty="0" smtClean="0">
              <a:effectLst/>
              <a:latin typeface="New Century Schlbk" charset="0"/>
              <a:ea typeface="Times New Roman" charset="0"/>
              <a:cs typeface="Times New Roman" charset="0"/>
            </a:endParaRPr>
          </a:p>
          <a:p>
            <a:pPr marL="228600" marR="0">
              <a:spcBef>
                <a:spcPts val="1200"/>
              </a:spcBef>
              <a:spcAft>
                <a:spcPts val="0"/>
              </a:spcAft>
            </a:pPr>
            <a:r>
              <a:rPr lang="en-US" b="1" dirty="0" smtClean="0">
                <a:solidFill>
                  <a:srgbClr val="FF0000"/>
                </a:solidFill>
                <a:effectLst/>
                <a:latin typeface="Times New Roman" charset="0"/>
                <a:ea typeface="Times New Roman" charset="0"/>
                <a:cs typeface="Times New Roman" charset="0"/>
              </a:rPr>
              <a:t>Assume we can decide the halting problem.  Then there exists some total function Halt such that</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1 	if [x] (y) is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Halt(</a:t>
            </a:r>
            <a:r>
              <a:rPr lang="en-US" b="1" dirty="0" err="1" smtClean="0">
                <a:solidFill>
                  <a:srgbClr val="FF0000"/>
                </a:solidFill>
                <a:effectLst/>
                <a:latin typeface="Times New Roman" charset="0"/>
                <a:ea typeface="Times New Roman" charset="0"/>
                <a:cs typeface="Times New Roman" charset="0"/>
              </a:rPr>
              <a:t>x,y</a:t>
            </a:r>
            <a:r>
              <a:rPr lang="en-US" b="1" dirty="0" smtClean="0">
                <a:solidFill>
                  <a:srgbClr val="FF0000"/>
                </a:solidFill>
                <a:effectLst/>
                <a:latin typeface="Times New Roman" charset="0"/>
                <a:ea typeface="Times New Roman" charset="0"/>
                <a:cs typeface="Times New Roman" charset="0"/>
              </a:rPr>
              <a:t>) 	=</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0 	if [x] (y) is not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Here, we have numbered all programs and [x] refers to the x-</a:t>
            </a:r>
            <a:r>
              <a:rPr lang="en-US" b="1" dirty="0" err="1" smtClean="0">
                <a:solidFill>
                  <a:srgbClr val="FF0000"/>
                </a:solidFill>
                <a:effectLst/>
                <a:latin typeface="Times New Roman" charset="0"/>
                <a:ea typeface="Times New Roman" charset="0"/>
                <a:cs typeface="Times New Roman" charset="0"/>
              </a:rPr>
              <a:t>th</a:t>
            </a:r>
            <a:r>
              <a:rPr lang="en-US" b="1" dirty="0" smtClean="0">
                <a:solidFill>
                  <a:srgbClr val="FF0000"/>
                </a:solidFill>
                <a:effectLst/>
                <a:latin typeface="Times New Roman" charset="0"/>
                <a:ea typeface="Times New Roman" charset="0"/>
                <a:cs typeface="Times New Roman" charset="0"/>
              </a:rPr>
              <a:t> program in this ordering.  We can view Halt as a mapping from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into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by treating its input as a single number representing the pairing of two numbers via the one-one onto function</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pair(</a:t>
            </a:r>
            <a:r>
              <a:rPr lang="en-US" b="1" dirty="0" err="1" smtClean="0">
                <a:solidFill>
                  <a:srgbClr val="FF0000"/>
                </a:solidFill>
                <a:effectLst/>
                <a:latin typeface="Times New Roman" charset="0"/>
                <a:ea typeface="Times New Roman" charset="0"/>
                <a:cs typeface="Times New Roman" charset="0"/>
              </a:rPr>
              <a:t>x,y</a:t>
            </a:r>
            <a:r>
              <a:rPr lang="en-US" b="1" dirty="0" smtClean="0">
                <a:solidFill>
                  <a:srgbClr val="FF0000"/>
                </a:solidFill>
                <a:effectLst/>
                <a:latin typeface="Times New Roman" charset="0"/>
                <a:ea typeface="Times New Roman" charset="0"/>
                <a:cs typeface="Times New Roman" charset="0"/>
              </a:rPr>
              <a:t>) = &lt;</a:t>
            </a:r>
            <a:r>
              <a:rPr lang="en-US" b="1" dirty="0" err="1" smtClean="0">
                <a:solidFill>
                  <a:srgbClr val="FF0000"/>
                </a:solidFill>
                <a:effectLst/>
                <a:latin typeface="Times New Roman" charset="0"/>
                <a:ea typeface="Times New Roman" charset="0"/>
                <a:cs typeface="Times New Roman" charset="0"/>
              </a:rPr>
              <a:t>x,y</a:t>
            </a:r>
            <a:r>
              <a:rPr lang="en-US" b="1" dirty="0" smtClean="0">
                <a:solidFill>
                  <a:srgbClr val="FF0000"/>
                </a:solidFill>
                <a:effectLst/>
                <a:latin typeface="Times New Roman" charset="0"/>
                <a:ea typeface="Times New Roman" charset="0"/>
                <a:cs typeface="Times New Roman" charset="0"/>
              </a:rPr>
              <a:t>&gt; = 2</a:t>
            </a:r>
            <a:r>
              <a:rPr lang="en-US" b="1" baseline="30000" dirty="0" smtClean="0">
                <a:solidFill>
                  <a:srgbClr val="FF0000"/>
                </a:solidFill>
                <a:effectLst/>
                <a:latin typeface="Times New Roman" charset="0"/>
                <a:ea typeface="Times New Roman" charset="0"/>
                <a:cs typeface="Times New Roman" charset="0"/>
              </a:rPr>
              <a:t>x</a:t>
            </a:r>
            <a:r>
              <a:rPr lang="en-US" b="1" dirty="0" smtClean="0">
                <a:solidFill>
                  <a:srgbClr val="FF0000"/>
                </a:solidFill>
                <a:effectLst/>
                <a:latin typeface="Times New Roman" charset="0"/>
                <a:ea typeface="Times New Roman" charset="0"/>
                <a:cs typeface="Times New Roman" charset="0"/>
              </a:rPr>
              <a:t>  (2y + 1) – 1	</a:t>
            </a:r>
            <a:br>
              <a:rPr lang="en-US" b="1" dirty="0" smtClean="0">
                <a:solidFill>
                  <a:srgbClr val="FF0000"/>
                </a:solidFill>
                <a:effectLst/>
                <a:latin typeface="Times New Roman" charset="0"/>
                <a:ea typeface="Times New Roman" charset="0"/>
                <a:cs typeface="Times New Roman" charset="0"/>
              </a:rPr>
            </a:br>
            <a:r>
              <a:rPr lang="en-US" b="1" dirty="0" smtClean="0">
                <a:solidFill>
                  <a:srgbClr val="FF0000"/>
                </a:solidFill>
                <a:effectLst/>
                <a:latin typeface="Times New Roman" charset="0"/>
                <a:ea typeface="Times New Roman" charset="0"/>
                <a:cs typeface="Times New Roman" charset="0"/>
              </a:rPr>
              <a:t>            with inverses	&lt;z&gt;</a:t>
            </a:r>
            <a:r>
              <a:rPr lang="en-US" b="1" baseline="-25000" dirty="0" smtClean="0">
                <a:solidFill>
                  <a:srgbClr val="FF0000"/>
                </a:solidFill>
                <a:effectLst/>
                <a:latin typeface="Times New Roman" charset="0"/>
                <a:ea typeface="Times New Roman" charset="0"/>
                <a:cs typeface="Times New Roman" charset="0"/>
              </a:rPr>
              <a:t>1</a:t>
            </a:r>
            <a:r>
              <a:rPr lang="en-US" b="1" dirty="0" smtClean="0">
                <a:solidFill>
                  <a:srgbClr val="FF0000"/>
                </a:solidFill>
                <a:effectLst/>
                <a:latin typeface="Times New Roman" charset="0"/>
                <a:ea typeface="Times New Roman" charset="0"/>
                <a:cs typeface="Times New Roman" charset="0"/>
              </a:rPr>
              <a:t> = </a:t>
            </a:r>
            <a:r>
              <a:rPr lang="en-US" b="1" dirty="0" err="1" smtClean="0">
                <a:solidFill>
                  <a:srgbClr val="FF0000"/>
                </a:solidFill>
                <a:effectLst/>
                <a:latin typeface="Times New Roman" charset="0"/>
                <a:ea typeface="Times New Roman" charset="0"/>
                <a:cs typeface="Times New Roman" charset="0"/>
              </a:rPr>
              <a:t>exp</a:t>
            </a:r>
            <a:r>
              <a:rPr lang="en-US" b="1" dirty="0" smtClean="0">
                <a:solidFill>
                  <a:srgbClr val="FF0000"/>
                </a:solidFill>
                <a:effectLst/>
                <a:latin typeface="Times New Roman" charset="0"/>
                <a:ea typeface="Times New Roman" charset="0"/>
                <a:cs typeface="Times New Roman" charset="0"/>
              </a:rPr>
              <a:t>(z+1,1)</a:t>
            </a:r>
            <a:r>
              <a:rPr lang="en-US" b="1" dirty="0">
                <a:solidFill>
                  <a:srgbClr val="FF0000"/>
                </a:solidFill>
                <a:latin typeface="Times New Roman" charset="0"/>
                <a:ea typeface="Times New Roman" charset="0"/>
                <a:cs typeface="Times New Roman" charset="0"/>
              </a:rPr>
              <a:t> </a:t>
            </a:r>
            <a:r>
              <a:rPr lang="en-US" b="1" dirty="0" smtClean="0">
                <a:solidFill>
                  <a:srgbClr val="FF0000"/>
                </a:solidFill>
                <a:latin typeface="Times New Roman" charset="0"/>
                <a:ea typeface="Times New Roman" charset="0"/>
                <a:cs typeface="Times New Roman" charset="0"/>
              </a:rPr>
              <a:t>   and   </a:t>
            </a:r>
            <a:r>
              <a:rPr lang="en-US" b="1" dirty="0" smtClean="0">
                <a:solidFill>
                  <a:srgbClr val="FF0000"/>
                </a:solidFill>
                <a:effectLst/>
                <a:latin typeface="Times New Roman" charset="0"/>
                <a:ea typeface="Times New Roman" charset="0"/>
                <a:cs typeface="Times New Roman" charset="0"/>
              </a:rPr>
              <a:t>&lt;z&gt;</a:t>
            </a:r>
            <a:r>
              <a:rPr lang="en-US" b="1" baseline="-25000" dirty="0" smtClean="0">
                <a:solidFill>
                  <a:srgbClr val="FF0000"/>
                </a:solidFill>
                <a:effectLst/>
                <a:latin typeface="Times New Roman" charset="0"/>
                <a:ea typeface="Times New Roman" charset="0"/>
                <a:cs typeface="Times New Roman" charset="0"/>
              </a:rPr>
              <a:t>2</a:t>
            </a:r>
            <a:r>
              <a:rPr lang="en-US" b="1" dirty="0" smtClean="0">
                <a:solidFill>
                  <a:srgbClr val="FF0000"/>
                </a:solidFill>
                <a:effectLst/>
                <a:latin typeface="Times New Roman" charset="0"/>
                <a:ea typeface="Times New Roman" charset="0"/>
                <a:cs typeface="Times New Roman" charset="0"/>
              </a:rPr>
              <a:t> = ((( z + 1 ) // 2 </a:t>
            </a:r>
            <a:r>
              <a:rPr lang="en-US" b="1" baseline="30000" dirty="0" smtClean="0">
                <a:solidFill>
                  <a:srgbClr val="FF0000"/>
                </a:solidFill>
                <a:effectLst/>
                <a:latin typeface="Times New Roman" charset="0"/>
                <a:ea typeface="Times New Roman" charset="0"/>
                <a:cs typeface="Times New Roman" charset="0"/>
              </a:rPr>
              <a:t>&lt;z&gt;1</a:t>
            </a:r>
            <a:r>
              <a:rPr lang="en-US" b="1" dirty="0" smtClean="0">
                <a:solidFill>
                  <a:srgbClr val="FF0000"/>
                </a:solidFill>
                <a:effectLst/>
                <a:latin typeface="Times New Roman" charset="0"/>
                <a:ea typeface="Times New Roman" charset="0"/>
                <a:cs typeface="Times New Roman" charset="0"/>
              </a:rPr>
              <a:t>  ) – 1 ) // 2</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Now if Halt exist, then so does Disagree, where</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0 			if Halt(</a:t>
            </a:r>
            <a:r>
              <a:rPr lang="en-US" b="1" dirty="0" err="1" smtClean="0">
                <a:solidFill>
                  <a:srgbClr val="FF0000"/>
                </a:solidFill>
                <a:effectLst/>
                <a:latin typeface="Times New Roman" charset="0"/>
                <a:ea typeface="Times New Roman" charset="0"/>
                <a:cs typeface="Times New Roman" charset="0"/>
              </a:rPr>
              <a:t>x,x</a:t>
            </a:r>
            <a:r>
              <a:rPr lang="en-US" b="1" dirty="0" smtClean="0">
                <a:solidFill>
                  <a:srgbClr val="FF0000"/>
                </a:solidFill>
                <a:effectLst/>
                <a:latin typeface="Times New Roman" charset="0"/>
                <a:ea typeface="Times New Roman" charset="0"/>
                <a:cs typeface="Times New Roman" charset="0"/>
              </a:rPr>
              <a:t>) = 0, </a:t>
            </a:r>
            <a:r>
              <a:rPr lang="en-US" b="1" dirty="0" err="1" smtClean="0">
                <a:solidFill>
                  <a:srgbClr val="FF0000"/>
                </a:solidFill>
                <a:effectLst/>
                <a:latin typeface="Times New Roman" charset="0"/>
                <a:ea typeface="Times New Roman" charset="0"/>
                <a:cs typeface="Times New Roman" charset="0"/>
              </a:rPr>
              <a:t>i.e</a:t>
            </a:r>
            <a:r>
              <a:rPr lang="en-US" b="1" dirty="0" smtClean="0">
                <a:solidFill>
                  <a:srgbClr val="FF0000"/>
                </a:solidFill>
                <a:effectLst/>
                <a:latin typeface="Times New Roman" charset="0"/>
                <a:ea typeface="Times New Roman" charset="0"/>
                <a:cs typeface="Times New Roman" charset="0"/>
              </a:rPr>
              <a:t>, if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x</a:t>
            </a:r>
            <a:r>
              <a:rPr lang="en-US" b="1" dirty="0" smtClean="0">
                <a:solidFill>
                  <a:srgbClr val="FF0000"/>
                </a:solidFill>
                <a:effectLst/>
                <a:latin typeface="Times New Roman" charset="0"/>
                <a:ea typeface="Times New Roman" charset="0"/>
                <a:cs typeface="Times New Roman" charset="0"/>
              </a:rPr>
              <a:t> (x) is not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Disagree(x) =</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y (y == y+1) 		if Halt(</a:t>
            </a:r>
            <a:r>
              <a:rPr lang="en-US" b="1" dirty="0" err="1" smtClean="0">
                <a:solidFill>
                  <a:srgbClr val="FF0000"/>
                </a:solidFill>
                <a:effectLst/>
                <a:latin typeface="Times New Roman" charset="0"/>
                <a:ea typeface="Times New Roman" charset="0"/>
                <a:cs typeface="Times New Roman" charset="0"/>
              </a:rPr>
              <a:t>x,x</a:t>
            </a:r>
            <a:r>
              <a:rPr lang="en-US" b="1" dirty="0" smtClean="0">
                <a:solidFill>
                  <a:srgbClr val="FF0000"/>
                </a:solidFill>
                <a:effectLst/>
                <a:latin typeface="Times New Roman" charset="0"/>
                <a:ea typeface="Times New Roman" charset="0"/>
                <a:cs typeface="Times New Roman" charset="0"/>
              </a:rPr>
              <a:t>) = 1, </a:t>
            </a:r>
            <a:r>
              <a:rPr lang="en-US" b="1" dirty="0" err="1" smtClean="0">
                <a:solidFill>
                  <a:srgbClr val="FF0000"/>
                </a:solidFill>
                <a:effectLst/>
                <a:latin typeface="Times New Roman" charset="0"/>
                <a:ea typeface="Times New Roman" charset="0"/>
                <a:cs typeface="Times New Roman" charset="0"/>
              </a:rPr>
              <a:t>i.e</a:t>
            </a:r>
            <a:r>
              <a:rPr lang="en-US" b="1" dirty="0" smtClean="0">
                <a:solidFill>
                  <a:srgbClr val="FF0000"/>
                </a:solidFill>
                <a:effectLst/>
                <a:latin typeface="Times New Roman" charset="0"/>
                <a:ea typeface="Times New Roman" charset="0"/>
                <a:cs typeface="Times New Roman" charset="0"/>
              </a:rPr>
              <a:t>, if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x</a:t>
            </a:r>
            <a:r>
              <a:rPr lang="en-US" b="1" dirty="0" smtClean="0">
                <a:solidFill>
                  <a:srgbClr val="FF0000"/>
                </a:solidFill>
                <a:effectLst/>
                <a:latin typeface="Times New Roman" charset="0"/>
                <a:ea typeface="Times New Roman" charset="0"/>
                <a:cs typeface="Times New Roman" charset="0"/>
              </a:rPr>
              <a:t> (x) is defined</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Since Disagree is a program from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into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 Disagree can be reasoned about by Halt.  Let d be such that Disagree =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d</a:t>
            </a:r>
            <a:r>
              <a:rPr lang="en-US" b="1" dirty="0" smtClean="0">
                <a:solidFill>
                  <a:srgbClr val="FF0000"/>
                </a:solidFill>
                <a:effectLst/>
                <a:latin typeface="Times New Roman" charset="0"/>
                <a:ea typeface="Times New Roman" charset="0"/>
                <a:cs typeface="Times New Roman" charset="0"/>
              </a:rPr>
              <a:t>, then</a:t>
            </a:r>
            <a:endParaRPr lang="en-US" dirty="0" smtClean="0">
              <a:effectLst/>
              <a:latin typeface="New Century Schlbk" charset="0"/>
              <a:ea typeface="Times New Roman" charset="0"/>
              <a:cs typeface="Times New Roman" charset="0"/>
            </a:endParaRPr>
          </a:p>
          <a:p>
            <a:pPr marL="228600" marR="0">
              <a:spcBef>
                <a:spcPts val="600"/>
              </a:spcBef>
              <a:spcAft>
                <a:spcPts val="0"/>
              </a:spcAft>
            </a:pPr>
            <a:r>
              <a:rPr lang="en-US" b="1" dirty="0" smtClean="0">
                <a:solidFill>
                  <a:srgbClr val="FF0000"/>
                </a:solidFill>
                <a:effectLst/>
                <a:latin typeface="Times New Roman" charset="0"/>
                <a:ea typeface="Times New Roman" charset="0"/>
                <a:cs typeface="Times New Roman" charset="0"/>
              </a:rPr>
              <a:t>	Disagree(d) is defined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Halt(</a:t>
            </a:r>
            <a:r>
              <a:rPr lang="en-US" b="1" dirty="0" err="1" smtClean="0">
                <a:solidFill>
                  <a:srgbClr val="FF0000"/>
                </a:solidFill>
                <a:effectLst/>
                <a:latin typeface="Times New Roman" charset="0"/>
                <a:ea typeface="Times New Roman" charset="0"/>
                <a:cs typeface="Times New Roman" charset="0"/>
              </a:rPr>
              <a:t>d,d</a:t>
            </a:r>
            <a:r>
              <a:rPr lang="en-US" b="1" dirty="0" smtClean="0">
                <a:solidFill>
                  <a:srgbClr val="FF0000"/>
                </a:solidFill>
                <a:effectLst/>
                <a:latin typeface="Times New Roman" charset="0"/>
                <a:ea typeface="Times New Roman" charset="0"/>
                <a:cs typeface="Times New Roman" charset="0"/>
              </a:rPr>
              <a:t>) = 0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a:t>
            </a:r>
            <a:r>
              <a:rPr lang="en-US" b="1" dirty="0" smtClean="0">
                <a:solidFill>
                  <a:srgbClr val="FF0000"/>
                </a:solidFill>
                <a:effectLst/>
                <a:latin typeface="Times New Roman" charset="0"/>
                <a:ea typeface="Times New Roman" charset="0"/>
                <a:cs typeface="Times New Roman" charset="0"/>
                <a:sym typeface="Symbol" charset="2"/>
              </a:rPr>
              <a:t></a:t>
            </a:r>
            <a:r>
              <a:rPr lang="en-US" b="1" baseline="-25000" dirty="0" smtClean="0">
                <a:solidFill>
                  <a:srgbClr val="FF0000"/>
                </a:solidFill>
                <a:effectLst/>
                <a:latin typeface="Times New Roman" charset="0"/>
                <a:ea typeface="Times New Roman" charset="0"/>
                <a:cs typeface="Times New Roman" charset="0"/>
              </a:rPr>
              <a:t>d</a:t>
            </a:r>
            <a:r>
              <a:rPr lang="en-US" b="1" dirty="0" smtClean="0">
                <a:solidFill>
                  <a:srgbClr val="FF0000"/>
                </a:solidFill>
                <a:effectLst/>
                <a:latin typeface="Times New Roman" charset="0"/>
                <a:ea typeface="Times New Roman" charset="0"/>
                <a:cs typeface="Times New Roman" charset="0"/>
              </a:rPr>
              <a:t> (d) is undefined </a:t>
            </a:r>
            <a:r>
              <a:rPr lang="en-US" b="1" dirty="0" smtClean="0">
                <a:solidFill>
                  <a:srgbClr val="FF0000"/>
                </a:solidFill>
                <a:effectLst/>
                <a:latin typeface="Times New Roman" charset="0"/>
                <a:ea typeface="Times New Roman" charset="0"/>
                <a:cs typeface="Times New Roman" charset="0"/>
                <a:sym typeface="Symbol" charset="2"/>
              </a:rPr>
              <a:t></a:t>
            </a:r>
            <a:r>
              <a:rPr lang="en-US" b="1" dirty="0" smtClean="0">
                <a:solidFill>
                  <a:srgbClr val="FF0000"/>
                </a:solidFill>
                <a:effectLst/>
                <a:latin typeface="Times New Roman" charset="0"/>
                <a:ea typeface="Times New Roman" charset="0"/>
                <a:cs typeface="Times New Roman" charset="0"/>
              </a:rPr>
              <a:t> Disagree(d) is undefined</a:t>
            </a:r>
            <a:endParaRPr lang="en-US" dirty="0" smtClean="0">
              <a:effectLst/>
              <a:latin typeface="New Century Schlbk" charset="0"/>
              <a:ea typeface="Times New Roman" charset="0"/>
              <a:cs typeface="Times New Roman" charset="0"/>
            </a:endParaRPr>
          </a:p>
          <a:p>
            <a:r>
              <a:rPr lang="en-US" b="1" dirty="0" smtClean="0">
                <a:solidFill>
                  <a:srgbClr val="FF0000"/>
                </a:solidFill>
                <a:effectLst/>
                <a:latin typeface="Times New Roman" charset="0"/>
                <a:ea typeface="Times New Roman" charset="0"/>
              </a:rPr>
              <a:t>But this means that Disagree contradicts its own existence.  Since every step we took was constructive, except for the original assumption, we must presume that the original assumption was in error.  Thus, the Halting Problem is not solvable.</a:t>
            </a:r>
            <a:r>
              <a:rPr lang="en-US" dirty="0" smtClean="0">
                <a:effectLst/>
              </a:rPr>
              <a:t> </a:t>
            </a:r>
            <a:endParaRPr lang="en-US" dirty="0"/>
          </a:p>
        </p:txBody>
      </p:sp>
    </p:spTree>
    <p:extLst>
      <p:ext uri="{BB962C8B-B14F-4D97-AF65-F5344CB8AC3E}">
        <p14:creationId xmlns:p14="http://schemas.microsoft.com/office/powerpoint/2010/main" val="796287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1442" y="728421"/>
            <a:ext cx="11344759" cy="5416868"/>
          </a:xfrm>
          <a:prstGeom prst="rect">
            <a:avLst/>
          </a:prstGeom>
        </p:spPr>
        <p:txBody>
          <a:bodyPr wrap="square">
            <a:spAutoFit/>
          </a:bodyPr>
          <a:lstStyle/>
          <a:p>
            <a:pPr marL="228600" marR="0" indent="-457200">
              <a:spcBef>
                <a:spcPts val="1200"/>
              </a:spcBef>
              <a:spcAft>
                <a:spcPts val="0"/>
              </a:spcAft>
              <a:tabLst>
                <a:tab pos="0" algn="l"/>
              </a:tabLst>
            </a:pPr>
            <a:r>
              <a:rPr lang="en-US" sz="2800" b="1" dirty="0" smtClean="0">
                <a:effectLst/>
                <a:latin typeface="Times New Roman" charset="0"/>
                <a:ea typeface="Times New Roman" charset="0"/>
                <a:cs typeface="Times New Roman" charset="0"/>
              </a:rPr>
              <a:t>3.</a:t>
            </a:r>
            <a:r>
              <a:rPr lang="en-US" sz="2800" dirty="0" smtClean="0">
                <a:effectLst/>
                <a:latin typeface="Times New Roman" charset="0"/>
                <a:ea typeface="Times New Roman" charset="0"/>
                <a:cs typeface="Times New Roman" charset="0"/>
              </a:rPr>
              <a:t>Using reduction from the known undecidable </a:t>
            </a:r>
            <a:r>
              <a:rPr lang="en-US" sz="2800" b="1" dirty="0" err="1" smtClean="0">
                <a:effectLst/>
                <a:latin typeface="Times New Roman" charset="0"/>
                <a:ea typeface="Times New Roman" charset="0"/>
                <a:cs typeface="Times New Roman" charset="0"/>
              </a:rPr>
              <a:t>HasZero</a:t>
            </a:r>
            <a:r>
              <a:rPr lang="en-US" sz="2800" b="1" dirty="0" smtClean="0">
                <a:effectLst/>
                <a:latin typeface="Times New Roman" charset="0"/>
                <a:ea typeface="Times New Roman" charset="0"/>
                <a:cs typeface="Times New Roman" charset="0"/>
              </a:rPr>
              <a:t>, </a:t>
            </a:r>
            <a:br>
              <a:rPr lang="en-US" sz="2800" b="1" dirty="0" smtClean="0">
                <a:effectLst/>
                <a:latin typeface="Times New Roman" charset="0"/>
                <a:ea typeface="Times New Roman" charset="0"/>
                <a:cs typeface="Times New Roman" charset="0"/>
              </a:rPr>
            </a:br>
            <a:r>
              <a:rPr lang="en-US" sz="2800" b="1" dirty="0" smtClean="0">
                <a:effectLst/>
                <a:latin typeface="Times New Roman" charset="0"/>
                <a:ea typeface="Times New Roman" charset="0"/>
                <a:cs typeface="Times New Roman" charset="0"/>
              </a:rPr>
              <a:t>HZ = { f |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x f(x) = 0 }</a:t>
            </a:r>
            <a:r>
              <a:rPr lang="en-US" sz="2800" dirty="0" smtClean="0">
                <a:effectLst/>
                <a:latin typeface="Times New Roman" charset="0"/>
                <a:ea typeface="Times New Roman" charset="0"/>
                <a:cs typeface="Times New Roman" charset="0"/>
              </a:rPr>
              <a:t>, show the non-</a:t>
            </a:r>
            <a:r>
              <a:rPr lang="en-US" sz="2800" dirty="0" err="1" smtClean="0">
                <a:effectLst/>
                <a:latin typeface="Times New Roman" charset="0"/>
                <a:ea typeface="Times New Roman" charset="0"/>
                <a:cs typeface="Times New Roman" charset="0"/>
              </a:rPr>
              <a:t>recursiveness</a:t>
            </a:r>
            <a:r>
              <a:rPr lang="en-US" sz="2800" dirty="0" smtClean="0">
                <a:effectLst/>
                <a:latin typeface="Times New Roman" charset="0"/>
                <a:ea typeface="Times New Roman" charset="0"/>
                <a:cs typeface="Times New Roman" charset="0"/>
              </a:rPr>
              <a:t> (</a:t>
            </a:r>
            <a:r>
              <a:rPr lang="en-US" sz="2800" dirty="0" err="1" smtClean="0">
                <a:effectLst/>
                <a:latin typeface="Times New Roman" charset="0"/>
                <a:ea typeface="Times New Roman" charset="0"/>
                <a:cs typeface="Times New Roman" charset="0"/>
              </a:rPr>
              <a:t>undecidability</a:t>
            </a:r>
            <a:r>
              <a:rPr lang="en-US" sz="2800" dirty="0" smtClean="0">
                <a:effectLst/>
                <a:latin typeface="Times New Roman" charset="0"/>
                <a:ea typeface="Times New Roman" charset="0"/>
                <a:cs typeface="Times New Roman" charset="0"/>
              </a:rPr>
              <a:t>) of the problem to decide if an arbitrary recursive function </a:t>
            </a:r>
            <a:r>
              <a:rPr lang="en-US" sz="2800" b="1" dirty="0" smtClean="0">
                <a:effectLst/>
                <a:latin typeface="Times New Roman" charset="0"/>
                <a:ea typeface="Times New Roman" charset="0"/>
                <a:cs typeface="Times New Roman" charset="0"/>
              </a:rPr>
              <a:t>g</a:t>
            </a:r>
            <a:r>
              <a:rPr lang="en-US" sz="2800" dirty="0" smtClean="0">
                <a:effectLst/>
                <a:latin typeface="Times New Roman" charset="0"/>
                <a:ea typeface="Times New Roman" charset="0"/>
                <a:cs typeface="Times New Roman" charset="0"/>
              </a:rPr>
              <a:t> has the property </a:t>
            </a:r>
            <a:r>
              <a:rPr lang="en-US" sz="2800" b="1" dirty="0" err="1" smtClean="0">
                <a:effectLst/>
                <a:latin typeface="Times New Roman" charset="0"/>
                <a:ea typeface="Times New Roman" charset="0"/>
                <a:cs typeface="Times New Roman" charset="0"/>
              </a:rPr>
              <a:t>IsZero</a:t>
            </a:r>
            <a:r>
              <a:rPr lang="en-US" sz="2800" b="1" dirty="0" smtClean="0">
                <a:effectLst/>
                <a:latin typeface="Times New Roman" charset="0"/>
                <a:ea typeface="Times New Roman" charset="0"/>
                <a:cs typeface="Times New Roman" charset="0"/>
              </a:rPr>
              <a:t>, Z = { f | </a:t>
            </a:r>
            <a:r>
              <a:rPr lang="en-US" sz="2800" b="1" dirty="0" smtClean="0">
                <a:effectLst/>
                <a:latin typeface="Times New Roman" charset="0"/>
                <a:ea typeface="Times New Roman" charset="0"/>
                <a:cs typeface="Times New Roman" charset="0"/>
                <a:sym typeface="Symbol" charset="2"/>
              </a:rPr>
              <a:t></a:t>
            </a:r>
            <a:r>
              <a:rPr lang="en-US" sz="2800" b="1" dirty="0" smtClean="0">
                <a:effectLst/>
                <a:latin typeface="Times New Roman" charset="0"/>
                <a:ea typeface="Times New Roman" charset="0"/>
                <a:cs typeface="Times New Roman" charset="0"/>
              </a:rPr>
              <a:t>x f(x) = 0 }</a:t>
            </a:r>
            <a:r>
              <a:rPr lang="en-US" sz="2800" dirty="0" smtClean="0">
                <a:effectLst/>
                <a:latin typeface="Times New Roman" charset="0"/>
                <a:ea typeface="Times New Roman" charset="0"/>
                <a:cs typeface="Times New Roman" charset="0"/>
              </a:rPr>
              <a:t>.</a:t>
            </a:r>
            <a:endParaRPr lang="en-US" sz="2800" dirty="0" smtClean="0">
              <a:effectLst/>
              <a:latin typeface="New Century Schlbk" charset="0"/>
              <a:ea typeface="Times New Roman" charset="0"/>
              <a:cs typeface="Times New Roman" charset="0"/>
            </a:endParaRPr>
          </a:p>
          <a:p>
            <a:pPr marL="228600" marR="0">
              <a:spcBef>
                <a:spcPts val="1200"/>
              </a:spcBef>
              <a:spcAft>
                <a:spcPts val="0"/>
              </a:spcAft>
            </a:pPr>
            <a:r>
              <a:rPr lang="en-US" sz="2800" b="1" dirty="0" smtClean="0">
                <a:solidFill>
                  <a:srgbClr val="FF0000"/>
                </a:solidFill>
                <a:effectLst/>
                <a:latin typeface="Times New Roman" charset="0"/>
                <a:ea typeface="Times New Roman" charset="0"/>
                <a:cs typeface="Times New Roman" charset="0"/>
              </a:rPr>
              <a:t>HZ = { f |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t [ STP(f, x, t) &amp; VALUE(f, x, t) == 0] }</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Let f be the index of an arbitrary effective procedure.</a:t>
            </a:r>
            <a:endParaRPr lang="en-US" sz="2800" dirty="0" smtClean="0">
              <a:effectLst/>
              <a:latin typeface="New Century Schlbk" charset="0"/>
              <a:ea typeface="Times New Roman" charset="0"/>
              <a:cs typeface="Times New Roman" charset="0"/>
            </a:endParaRPr>
          </a:p>
          <a:p>
            <a:pPr marL="3429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Define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(y) = 1 -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t [ STP(f, x, t) &amp; VALUE(f, x, t) == 0]</a:t>
            </a:r>
            <a:endParaRPr lang="en-US" sz="2800" dirty="0" smtClean="0">
              <a:effectLst/>
              <a:latin typeface="New Century Schlbk" charset="0"/>
              <a:ea typeface="Times New Roman" charset="0"/>
              <a:cs typeface="Times New Roman" charset="0"/>
            </a:endParaRPr>
          </a:p>
          <a:p>
            <a:pPr marL="3429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If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f(x) = 0, we will find the x and the run-time t, and so we will return 0 (1 – 1)</a:t>
            </a:r>
            <a:endParaRPr lang="en-US" sz="2800" dirty="0" smtClean="0">
              <a:effectLst/>
              <a:latin typeface="New Century Schlbk" charset="0"/>
              <a:ea typeface="Times New Roman" charset="0"/>
              <a:cs typeface="Times New Roman" charset="0"/>
            </a:endParaRPr>
          </a:p>
          <a:p>
            <a:pPr marL="3429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If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f(x)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0, then we will diverge in the search process and never return a value.</a:t>
            </a:r>
            <a:endParaRPr lang="en-US" sz="2800" dirty="0" smtClean="0">
              <a:effectLst/>
              <a:latin typeface="New Century Schlbk" charset="0"/>
              <a:ea typeface="Times New Roman" charset="0"/>
              <a:cs typeface="Times New Roman" charset="0"/>
            </a:endParaRPr>
          </a:p>
          <a:p>
            <a:pPr marL="228600" marR="0">
              <a:spcBef>
                <a:spcPts val="0"/>
              </a:spcBef>
              <a:spcAft>
                <a:spcPts val="0"/>
              </a:spcAft>
            </a:pPr>
            <a:r>
              <a:rPr lang="en-US" sz="2800" b="1" dirty="0" smtClean="0">
                <a:solidFill>
                  <a:srgbClr val="FF0000"/>
                </a:solidFill>
                <a:effectLst/>
                <a:latin typeface="Times New Roman" charset="0"/>
                <a:ea typeface="Times New Roman" charset="0"/>
                <a:cs typeface="Times New Roman" charset="0"/>
              </a:rPr>
              <a:t>Thus, f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HZ </a:t>
            </a:r>
            <a:r>
              <a:rPr lang="en-US" sz="2800" b="1" dirty="0" err="1" smtClean="0">
                <a:solidFill>
                  <a:srgbClr val="FF0000"/>
                </a:solidFill>
                <a:effectLst/>
                <a:latin typeface="Times New Roman" charset="0"/>
                <a:ea typeface="Times New Roman" charset="0"/>
                <a:cs typeface="Times New Roman" charset="0"/>
              </a:rPr>
              <a:t>iff</a:t>
            </a:r>
            <a:r>
              <a:rPr lang="en-US" sz="2800" b="1" dirty="0" smtClean="0">
                <a:solidFill>
                  <a:srgbClr val="FF0000"/>
                </a:solidFill>
                <a:effectLst/>
                <a:latin typeface="Times New Roman" charset="0"/>
                <a:ea typeface="Times New Roman" charset="0"/>
                <a:cs typeface="Times New Roman" charset="0"/>
              </a:rPr>
              <a:t> g</a:t>
            </a:r>
            <a:r>
              <a:rPr lang="en-US" sz="2800" b="1" baseline="-25000" dirty="0" smtClean="0">
                <a:solidFill>
                  <a:srgbClr val="FF0000"/>
                </a:solidFill>
                <a:effectLst/>
                <a:latin typeface="Times New Roman" charset="0"/>
                <a:ea typeface="Times New Roman" charset="0"/>
                <a:cs typeface="Times New Roman" charset="0"/>
              </a:rPr>
              <a:t>f</a:t>
            </a:r>
            <a:r>
              <a:rPr lang="en-US" sz="2800" b="1" dirty="0" smtClean="0">
                <a:solidFill>
                  <a:srgbClr val="FF0000"/>
                </a:solidFill>
                <a:effectLst/>
                <a:latin typeface="Times New Roman" charset="0"/>
                <a:ea typeface="Times New Roman" charset="0"/>
                <a:cs typeface="Times New Roman" charset="0"/>
              </a:rPr>
              <a:t>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 Z = { f | </a:t>
            </a:r>
            <a:r>
              <a:rPr lang="en-US" sz="2800" b="1" dirty="0" smtClean="0">
                <a:solidFill>
                  <a:srgbClr val="FF0000"/>
                </a:solidFill>
                <a:effectLst/>
                <a:latin typeface="Times New Roman" charset="0"/>
                <a:ea typeface="Times New Roman" charset="0"/>
                <a:cs typeface="Times New Roman" charset="0"/>
                <a:sym typeface="Symbol" charset="2"/>
              </a:rPr>
              <a:t></a:t>
            </a:r>
            <a:r>
              <a:rPr lang="en-US" sz="2800" b="1" dirty="0" smtClean="0">
                <a:solidFill>
                  <a:srgbClr val="FF0000"/>
                </a:solidFill>
                <a:effectLst/>
                <a:latin typeface="Times New Roman" charset="0"/>
                <a:ea typeface="Times New Roman" charset="0"/>
                <a:cs typeface="Times New Roman" charset="0"/>
              </a:rPr>
              <a:t>x f(x) = 0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3420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1378</Words>
  <Application>Microsoft Macintosh PowerPoint</Application>
  <PresentationFormat>Widescreen</PresentationFormat>
  <Paragraphs>360</Paragraphs>
  <Slides>37</Slides>
  <Notes>15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37</vt:i4>
      </vt:variant>
    </vt:vector>
  </HeadingPairs>
  <TitlesOfParts>
    <vt:vector size="49" baseType="lpstr">
      <vt:lpstr>Apple Chancery</vt:lpstr>
      <vt:lpstr>Calibri</vt:lpstr>
      <vt:lpstr>Calibri Light</vt:lpstr>
      <vt:lpstr>French Script MT</vt:lpstr>
      <vt:lpstr>Mangal</vt:lpstr>
      <vt:lpstr>MS PGothic</vt:lpstr>
      <vt:lpstr>ＭＳ Ｐゴシック</vt:lpstr>
      <vt:lpstr>New Century Schlbk</vt:lpstr>
      <vt:lpstr>Symbol</vt:lpstr>
      <vt:lpstr>Times New Roman</vt:lpstr>
      <vt:lpstr>Arial</vt:lpstr>
      <vt:lpstr>Office Theme</vt:lpstr>
      <vt:lpstr>Final Exam Topics 1</vt:lpstr>
      <vt:lpstr>Final Exam Topics 2</vt:lpstr>
      <vt:lpstr>Final Exam Topics 3</vt:lpstr>
      <vt:lpstr>Final Exam Topics 4</vt:lpstr>
      <vt:lpstr>Final Exam Topics 5</vt:lpstr>
      <vt:lpstr>Final Exam Topics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Question#5</vt:lpstr>
      <vt:lpstr>Assignment # 8.1 Key</vt:lpstr>
      <vt:lpstr>Assignment # 8.2 Key</vt:lpstr>
      <vt:lpstr>Assignment # 8.3 Key</vt:lpstr>
      <vt:lpstr>Assignment # 8.3 Alternate Key</vt:lpstr>
      <vt:lpstr>Assignment # 8.4 Key</vt:lpstr>
      <vt:lpstr>Assignment # 8.5 Key</vt:lpstr>
      <vt:lpstr>Assignment # 8.6 Key</vt:lpstr>
      <vt:lpstr>Assignment # 9.1a Key</vt:lpstr>
      <vt:lpstr>Assignment # 9.1b Key</vt:lpstr>
      <vt:lpstr>Assignment # 9.1c Key</vt:lpstr>
      <vt:lpstr>Assignment # 9.1d Key</vt:lpstr>
      <vt:lpstr>Assignment # 9.21 Key</vt:lpstr>
      <vt:lpstr>Assignment # 9.2b Key</vt:lpstr>
      <vt:lpstr>Assignment # 9.2c Key</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Topics 1</dc:title>
  <dc:creator>charles.e.hughes</dc:creator>
  <cp:lastModifiedBy>charles.e.hughes</cp:lastModifiedBy>
  <cp:revision>16</cp:revision>
  <cp:lastPrinted>2016-12-03T20:48:38Z</cp:lastPrinted>
  <dcterms:created xsi:type="dcterms:W3CDTF">2016-12-01T20:12:44Z</dcterms:created>
  <dcterms:modified xsi:type="dcterms:W3CDTF">2016-12-06T17:20:03Z</dcterms:modified>
</cp:coreProperties>
</file>