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68" r:id="rId3"/>
    <p:sldId id="274" r:id="rId4"/>
    <p:sldId id="273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31"/>
    <p:restoredTop sz="93250"/>
  </p:normalViewPr>
  <p:slideViewPr>
    <p:cSldViewPr snapToGrid="0" snapToObjects="1">
      <p:cViewPr>
        <p:scale>
          <a:sx n="82" d="100"/>
          <a:sy n="82" d="100"/>
        </p:scale>
        <p:origin x="28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895EA-4224-D74B-B06D-7BF44AE2CD0B}" type="datetimeFigureOut">
              <a:rPr lang="en-US" smtClean="0"/>
              <a:t>12/6/16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5342-FECF-C648-9AF1-18B2A504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6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5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90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74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926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65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643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46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5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4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9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2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8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4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5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7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6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ED4E6-A38F-1547-9E04-8A2B927EBDBA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4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12/6/16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9.1a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ja-JP" b="1" dirty="0">
                <a:ea typeface="MS PGothic" charset="0"/>
              </a:rPr>
              <a:t>Use quantification of an algorithmic predicate to estimate the complexity (decidable, re, co-re, non-re) of each of the following, (a)-(d):</a:t>
            </a:r>
          </a:p>
          <a:p>
            <a:pPr marL="14288" lvl="1" indent="-14288">
              <a:buFontTx/>
              <a:buAutoNum type="alphaLcParenR"/>
              <a:defRPr/>
            </a:pPr>
            <a:r>
              <a:rPr lang="en-US" sz="2800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>REPEATS = { f | for some x and y, x ≠ y, f(x)↓, f(y)↓ and f(x) == f(y) } </a:t>
            </a:r>
            <a:br>
              <a:rPr lang="en-US" sz="2800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</a:br>
            <a:endParaRPr lang="en-US" sz="2800" b="1" dirty="0" smtClean="0">
              <a:solidFill>
                <a:srgbClr val="CC3300"/>
              </a:solidFill>
              <a:ea typeface="ＭＳ Ｐゴシック" charset="0"/>
              <a:cs typeface="ＭＳ Ｐゴシック" charset="0"/>
            </a:endParaRPr>
          </a:p>
          <a:p>
            <a:pPr marL="0" lvl="1" indent="0">
              <a:buNone/>
              <a:defRPr/>
            </a:pPr>
            <a:r>
              <a:rPr lang="en-US" sz="2800" b="1" dirty="0">
                <a:ea typeface="ＭＳ Ｐゴシック" charset="0"/>
                <a:cs typeface="ＭＳ Ｐゴシック" charset="0"/>
              </a:rPr>
              <a:t>∃ &lt;</a:t>
            </a:r>
            <a:r>
              <a:rPr lang="en-US" sz="2800" b="1" dirty="0" err="1" smtClean="0">
                <a:ea typeface="ＭＳ Ｐゴシック" charset="0"/>
                <a:cs typeface="ＭＳ Ｐゴシック" charset="0"/>
              </a:rPr>
              <a:t>x,y,t</a:t>
            </a:r>
            <a:r>
              <a:rPr lang="en-US" sz="2800" b="1" dirty="0" smtClean="0">
                <a:ea typeface="ＭＳ Ｐゴシック" charset="0"/>
                <a:cs typeface="ＭＳ Ｐゴシック" charset="0"/>
              </a:rPr>
              <a:t>&gt;</a:t>
            </a:r>
            <a:r>
              <a:rPr lang="en-US" sz="2800" b="1" dirty="0" smtClean="0">
                <a:ea typeface="ＭＳ Ｐゴシック" charset="0"/>
                <a:cs typeface="ＭＳ Ｐゴシック" charset="0"/>
                <a:sym typeface="Symbol"/>
              </a:rPr>
              <a:t>[</a:t>
            </a:r>
            <a:r>
              <a:rPr lang="en-US" sz="2800" b="1" dirty="0">
                <a:ea typeface="ＭＳ Ｐゴシック" charset="0"/>
                <a:cs typeface="ＭＳ Ｐゴシック" charset="0"/>
                <a:sym typeface="Symbol"/>
              </a:rPr>
              <a:t>STP(</a:t>
            </a:r>
            <a:r>
              <a:rPr lang="en-US" sz="2800" b="1" dirty="0" err="1">
                <a:ea typeface="ＭＳ Ｐゴシック" charset="0"/>
                <a:cs typeface="ＭＳ Ｐゴシック" charset="0"/>
                <a:sym typeface="Symbol"/>
              </a:rPr>
              <a:t>f,x,t</a:t>
            </a:r>
            <a:r>
              <a:rPr lang="en-US" sz="2800" b="1" dirty="0">
                <a:ea typeface="ＭＳ Ｐゴシック" charset="0"/>
                <a:cs typeface="ＭＳ Ｐゴシック" charset="0"/>
                <a:sym typeface="Symbol"/>
              </a:rPr>
              <a:t>) &amp; STP(</a:t>
            </a:r>
            <a:r>
              <a:rPr lang="en-US" sz="2800" b="1" dirty="0" err="1">
                <a:ea typeface="ＭＳ Ｐゴシック" charset="0"/>
                <a:cs typeface="ＭＳ Ｐゴシック" charset="0"/>
                <a:sym typeface="Symbol"/>
              </a:rPr>
              <a:t>f,y,t</a:t>
            </a:r>
            <a:r>
              <a:rPr lang="en-US" sz="2800" b="1" dirty="0">
                <a:ea typeface="ＭＳ Ｐゴシック" charset="0"/>
                <a:cs typeface="ＭＳ Ｐゴシック" charset="0"/>
                <a:sym typeface="Symbol"/>
              </a:rPr>
              <a:t>) </a:t>
            </a:r>
            <a:r>
              <a:rPr lang="en-US" sz="2800" b="1" dirty="0" smtClean="0">
                <a:ea typeface="ＭＳ Ｐゴシック" charset="0"/>
                <a:cs typeface="ＭＳ Ｐゴシック" charset="0"/>
                <a:sym typeface="Symbol"/>
              </a:rPr>
              <a:t>&amp; (</a:t>
            </a:r>
            <a:r>
              <a:rPr lang="en-US" sz="2800" b="1" dirty="0" err="1" smtClean="0">
                <a:ea typeface="ＭＳ Ｐゴシック" charset="0"/>
                <a:cs typeface="ＭＳ Ｐゴシック" charset="0"/>
                <a:sym typeface="Symbol"/>
              </a:rPr>
              <a:t>x≠y</a:t>
            </a:r>
            <a:r>
              <a:rPr lang="en-US" sz="2800" b="1" dirty="0" smtClean="0">
                <a:ea typeface="ＭＳ Ｐゴシック" charset="0"/>
                <a:cs typeface="ＭＳ Ｐゴシック" charset="0"/>
                <a:sym typeface="Symbol"/>
              </a:rPr>
              <a:t>) &amp; </a:t>
            </a:r>
            <a:r>
              <a:rPr lang="en-US" sz="2800" b="1" dirty="0">
                <a:ea typeface="ＭＳ Ｐゴシック" charset="0"/>
                <a:cs typeface="ＭＳ Ｐゴシック" charset="0"/>
                <a:sym typeface="Symbol"/>
              </a:rPr>
              <a:t>(VALUE(</a:t>
            </a:r>
            <a:r>
              <a:rPr lang="en-US" sz="2800" b="1" dirty="0" err="1">
                <a:ea typeface="ＭＳ Ｐゴシック" charset="0"/>
                <a:cs typeface="ＭＳ Ｐゴシック" charset="0"/>
                <a:sym typeface="Symbol"/>
              </a:rPr>
              <a:t>f,x,t</a:t>
            </a:r>
            <a:r>
              <a:rPr lang="en-US" sz="2800" b="1" dirty="0">
                <a:ea typeface="ＭＳ Ｐゴシック" charset="0"/>
                <a:cs typeface="ＭＳ Ｐゴシック" charset="0"/>
                <a:sym typeface="Symbol"/>
              </a:rPr>
              <a:t>) = (VALUE(</a:t>
            </a:r>
            <a:r>
              <a:rPr lang="en-US" sz="2800" b="1" dirty="0" err="1">
                <a:ea typeface="ＭＳ Ｐゴシック" charset="0"/>
                <a:cs typeface="ＭＳ Ｐゴシック" charset="0"/>
                <a:sym typeface="Symbol"/>
              </a:rPr>
              <a:t>f,y,t</a:t>
            </a:r>
            <a:r>
              <a:rPr lang="en-US" sz="2800" b="1" dirty="0">
                <a:ea typeface="ＭＳ Ｐゴシック" charset="0"/>
                <a:cs typeface="ＭＳ Ｐゴシック" charset="0"/>
                <a:sym typeface="Symbol"/>
              </a:rPr>
              <a:t>) </a:t>
            </a:r>
            <a:r>
              <a:rPr lang="en-US" sz="2800" b="1" dirty="0" smtClean="0">
                <a:ea typeface="ＭＳ Ｐゴシック" charset="0"/>
                <a:cs typeface="ＭＳ Ｐゴシック" charset="0"/>
                <a:sym typeface="Symbol"/>
              </a:rPr>
              <a:t>)]</a:t>
            </a:r>
          </a:p>
          <a:p>
            <a:pPr marL="0" lvl="1" indent="0">
              <a:buNone/>
              <a:defRPr/>
            </a:pPr>
            <a:r>
              <a:rPr lang="en-US" sz="2800" b="1" dirty="0" smtClean="0">
                <a:ea typeface="ＭＳ Ｐゴシック" charset="0"/>
                <a:cs typeface="ＭＳ Ｐゴシック" charset="0"/>
                <a:sym typeface="Symbol"/>
              </a:rPr>
              <a:t>RE</a:t>
            </a:r>
            <a:endParaRPr lang="en-US" sz="2800" b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1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2799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12/6/16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9.1b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649288" lvl="1" indent="-649288">
              <a:buFont typeface="+mj-lt"/>
              <a:buAutoNum type="alphaLcParenR" startAt="2"/>
              <a:defRPr/>
            </a:pPr>
            <a:r>
              <a:rPr lang="en-US" sz="2800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>DOUBLES = { f | for all x, f(x)↓, f(x+1)↓ and f(x+1)=2*f(x) } </a:t>
            </a:r>
          </a:p>
          <a:p>
            <a:pPr marL="0" indent="0">
              <a:buNone/>
            </a:pPr>
            <a:endParaRPr lang="en-US" b="1" dirty="0" smtClean="0"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</a:pPr>
            <a:r>
              <a:rPr lang="en-US" b="1" dirty="0" smtClean="0">
                <a:ea typeface="ＭＳ Ｐゴシック" charset="0"/>
                <a:cs typeface="ＭＳ Ｐゴシック" charset="0"/>
                <a:sym typeface="Symbol"/>
              </a:rPr>
              <a:t>∀x 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∃t [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STP(</a:t>
            </a:r>
            <a:r>
              <a:rPr lang="en-US" b="1" dirty="0" err="1" smtClean="0">
                <a:ea typeface="ＭＳ Ｐゴシック" charset="0"/>
                <a:cs typeface="ＭＳ Ｐゴシック" charset="0"/>
              </a:rPr>
              <a:t>f,x,t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&amp; 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STP(f,x+1,t) 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&amp; 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(2*</a:t>
            </a:r>
            <a:r>
              <a:rPr lang="en-US" b="1" dirty="0" smtClean="0">
                <a:ea typeface="ＭＳ Ｐゴシック" charset="0"/>
                <a:cs typeface="ＭＳ Ｐゴシック" charset="0"/>
                <a:sym typeface="Symbol"/>
              </a:rPr>
              <a:t>VALUE(</a:t>
            </a:r>
            <a:r>
              <a:rPr lang="en-US" b="1" dirty="0" err="1" smtClean="0">
                <a:ea typeface="ＭＳ Ｐゴシック" charset="0"/>
                <a:cs typeface="ＭＳ Ｐゴシック" charset="0"/>
                <a:sym typeface="Symbol"/>
              </a:rPr>
              <a:t>f,x,t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) = (</a:t>
            </a:r>
            <a:r>
              <a:rPr lang="en-US" b="1" dirty="0" smtClean="0">
                <a:ea typeface="ＭＳ Ｐゴシック" charset="0"/>
                <a:cs typeface="ＭＳ Ｐゴシック" charset="0"/>
                <a:sym typeface="Symbol"/>
              </a:rPr>
              <a:t>VALUE(f,x+1,t))] </a:t>
            </a:r>
          </a:p>
          <a:p>
            <a:pPr marL="0" indent="0">
              <a:buNone/>
            </a:pPr>
            <a:r>
              <a:rPr lang="en-US" b="1" dirty="0" smtClean="0">
                <a:ea typeface="ＭＳ Ｐゴシック" charset="0"/>
                <a:cs typeface="ＭＳ Ｐゴシック" charset="0"/>
                <a:sym typeface="Symbol"/>
              </a:rPr>
              <a:t>Non-RE, Non-Co-RE</a:t>
            </a:r>
          </a:p>
          <a:p>
            <a:pPr marL="0" indent="0">
              <a:buNone/>
            </a:pPr>
            <a:endParaRPr lang="en-US" dirty="0" smtClean="0"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2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2076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12/6/16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9.1c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525463" lvl="1" indent="-525463">
              <a:buFont typeface="+mj-lt"/>
              <a:buAutoNum type="alphaLcParenR" startAt="3"/>
            </a:pPr>
            <a:r>
              <a:rPr lang="en-US" sz="2800" b="1" dirty="0" smtClean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>DIVEVEN </a:t>
            </a:r>
            <a:r>
              <a:rPr lang="en-US" sz="2800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>= { f | for all x, f(2*x)↑ } </a:t>
            </a:r>
            <a:endParaRPr lang="en-US" sz="2800" b="1" dirty="0" smtClean="0">
              <a:solidFill>
                <a:srgbClr val="CC3300"/>
              </a:solidFill>
              <a:ea typeface="ＭＳ Ｐゴシック" charset="0"/>
              <a:cs typeface="ＭＳ Ｐゴシック" charset="0"/>
            </a:endParaRPr>
          </a:p>
          <a:p>
            <a:pPr marL="0" lvl="1" indent="0">
              <a:buNone/>
            </a:pPr>
            <a:endParaRPr lang="en-US" sz="2800" b="1" dirty="0" smtClean="0">
              <a:ea typeface="ＭＳ Ｐゴシック" charset="0"/>
              <a:cs typeface="ＭＳ Ｐゴシック" charset="0"/>
              <a:sym typeface="Symbol"/>
            </a:endParaRPr>
          </a:p>
          <a:p>
            <a:pPr marL="0" lvl="1" indent="0">
              <a:buNone/>
            </a:pPr>
            <a:r>
              <a:rPr lang="en-US" sz="2800" b="1" dirty="0" smtClean="0">
                <a:ea typeface="ＭＳ Ｐゴシック" charset="0"/>
                <a:cs typeface="ＭＳ Ｐゴシック" charset="0"/>
                <a:sym typeface="Symbol"/>
              </a:rPr>
              <a:t>∀&lt;</a:t>
            </a:r>
            <a:r>
              <a:rPr lang="en-US" sz="2800" b="1" dirty="0" err="1" smtClean="0">
                <a:ea typeface="ＭＳ Ｐゴシック" charset="0"/>
                <a:cs typeface="ＭＳ Ｐゴシック" charset="0"/>
                <a:sym typeface="Symbol"/>
              </a:rPr>
              <a:t>x,</a:t>
            </a:r>
            <a:r>
              <a:rPr lang="en-US" sz="2800" b="1" dirty="0" err="1" smtClean="0">
                <a:ea typeface="ＭＳ Ｐゴシック" charset="0"/>
                <a:cs typeface="ＭＳ Ｐゴシック" charset="0"/>
              </a:rPr>
              <a:t>t</a:t>
            </a:r>
            <a:r>
              <a:rPr lang="en-US" sz="2800" b="1" dirty="0" smtClean="0">
                <a:ea typeface="ＭＳ Ｐゴシック" charset="0"/>
                <a:cs typeface="ＭＳ Ｐゴシック" charset="0"/>
              </a:rPr>
              <a:t>&gt; [~</a:t>
            </a:r>
            <a:r>
              <a:rPr lang="en-US" sz="2800" b="1" dirty="0" smtClean="0">
                <a:ea typeface="ＭＳ Ｐゴシック" charset="0"/>
                <a:cs typeface="ＭＳ Ｐゴシック" charset="0"/>
              </a:rPr>
              <a:t>STP(f,2*</a:t>
            </a:r>
            <a:r>
              <a:rPr lang="en-US" sz="2800" b="1" dirty="0" err="1" smtClean="0">
                <a:ea typeface="ＭＳ Ｐゴシック" charset="0"/>
                <a:cs typeface="ＭＳ Ｐゴシック" charset="0"/>
              </a:rPr>
              <a:t>x,t</a:t>
            </a:r>
            <a:r>
              <a:rPr lang="en-US" sz="2800" b="1" dirty="0" smtClean="0">
                <a:ea typeface="ＭＳ Ｐゴシック" charset="0"/>
                <a:cs typeface="ＭＳ Ｐゴシック" charset="0"/>
              </a:rPr>
              <a:t>)</a:t>
            </a:r>
            <a:r>
              <a:rPr lang="en-US" sz="2800" b="1" dirty="0" smtClean="0">
                <a:ea typeface="ＭＳ Ｐゴシック" charset="0"/>
                <a:cs typeface="ＭＳ Ｐゴシック" charset="0"/>
                <a:sym typeface="Symbol"/>
              </a:rPr>
              <a:t>] </a:t>
            </a:r>
            <a:endParaRPr lang="en-US" sz="2800" b="1" dirty="0" smtClean="0">
              <a:ea typeface="ＭＳ Ｐゴシック" charset="0"/>
              <a:cs typeface="ＭＳ Ｐゴシック" charset="0"/>
              <a:sym typeface="Symbol"/>
            </a:endParaRPr>
          </a:p>
          <a:p>
            <a:pPr marL="0" lvl="1" indent="0">
              <a:buNone/>
            </a:pPr>
            <a:r>
              <a:rPr lang="en-US" sz="2800" b="1" dirty="0" smtClean="0">
                <a:ea typeface="ＭＳ Ｐゴシック" charset="0"/>
                <a:cs typeface="ＭＳ Ｐゴシック" charset="0"/>
                <a:sym typeface="Symbol"/>
              </a:rPr>
              <a:t>Co-RE</a:t>
            </a:r>
            <a:endParaRPr lang="en-US" sz="2800" b="1" dirty="0">
              <a:ea typeface="ＭＳ Ｐゴシック" charset="0"/>
              <a:cs typeface="ＭＳ Ｐゴシック" charset="0"/>
              <a:sym typeface="Symbol"/>
            </a:endParaRPr>
          </a:p>
          <a:p>
            <a:pPr marL="0" lvl="1" indent="0">
              <a:buNone/>
            </a:pPr>
            <a:endParaRPr lang="en-US" altLang="ja-JP" sz="2800" b="1" dirty="0"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3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0388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12/6/16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9.1d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649288" lvl="1" indent="-649288">
              <a:buFont typeface="+mj-lt"/>
              <a:buAutoNum type="alphaLcParenR" startAt="4"/>
            </a:pPr>
            <a:r>
              <a:rPr lang="en-US" sz="2800" b="1" dirty="0" smtClean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>QUICK10={ </a:t>
            </a:r>
            <a:r>
              <a:rPr lang="en-US" sz="2800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>f | f(x), for all 0≤x≤9, converges in at most x+10 steps }</a:t>
            </a:r>
            <a:r>
              <a:rPr lang="en-US" altLang="ja-JP" sz="2800" b="1" dirty="0">
                <a:ea typeface="MS PGothic" charset="0"/>
              </a:rPr>
              <a:t> </a:t>
            </a:r>
          </a:p>
          <a:p>
            <a:pPr marL="0" indent="0">
              <a:buNone/>
            </a:pPr>
            <a:endParaRPr lang="en-US" b="1" dirty="0" smtClean="0">
              <a:ea typeface="MS PGothic" charset="0"/>
            </a:endParaRPr>
          </a:p>
          <a:p>
            <a:pPr marL="0" indent="0">
              <a:buNone/>
            </a:pPr>
            <a:r>
              <a:rPr lang="en-US" b="1" dirty="0" smtClean="0">
                <a:ea typeface="MS PGothic" charset="0"/>
              </a:rPr>
              <a:t>STP(f,0,10) </a:t>
            </a:r>
            <a:r>
              <a:rPr lang="en-US" b="1" dirty="0">
                <a:ea typeface="MS PGothic" charset="0"/>
              </a:rPr>
              <a:t>&amp; </a:t>
            </a:r>
            <a:r>
              <a:rPr lang="en-US" b="1" dirty="0" smtClean="0">
                <a:ea typeface="MS PGothic" charset="0"/>
              </a:rPr>
              <a:t>STP(f,1,11) &amp; </a:t>
            </a:r>
            <a:r>
              <a:rPr lang="mr-IN" b="1" dirty="0" smtClean="0">
                <a:ea typeface="MS PGothic" charset="0"/>
              </a:rPr>
              <a:t>…</a:t>
            </a:r>
            <a:r>
              <a:rPr lang="en-US" b="1" dirty="0" smtClean="0">
                <a:ea typeface="MS PGothic" charset="0"/>
              </a:rPr>
              <a:t> &amp; STP(f,9,19) </a:t>
            </a:r>
          </a:p>
          <a:p>
            <a:pPr marL="0" indent="0">
              <a:buNone/>
            </a:pPr>
            <a:r>
              <a:rPr lang="en-US" b="1" dirty="0" smtClean="0">
                <a:ea typeface="MS PGothic" charset="0"/>
              </a:rPr>
              <a:t>or</a:t>
            </a:r>
          </a:p>
          <a:p>
            <a:pPr marL="0" indent="0">
              <a:buNone/>
            </a:pPr>
            <a:r>
              <a:rPr lang="en-US" b="1" dirty="0" smtClean="0">
                <a:ea typeface="MS PGothic" charset="0"/>
              </a:rPr>
              <a:t>∀x</a:t>
            </a:r>
            <a:r>
              <a:rPr lang="en-US" b="1" baseline="-25000" dirty="0" smtClean="0">
                <a:ea typeface="MS PGothic" charset="0"/>
              </a:rPr>
              <a:t>0≤x≤9 </a:t>
            </a:r>
            <a:r>
              <a:rPr lang="en-US" b="1" dirty="0" smtClean="0">
                <a:ea typeface="MS PGothic" charset="0"/>
              </a:rPr>
              <a:t>[ STP(f,x,x+10) ]</a:t>
            </a:r>
          </a:p>
          <a:p>
            <a:pPr marL="0" indent="0">
              <a:buNone/>
            </a:pPr>
            <a:endParaRPr lang="en-US" b="1" dirty="0" smtClean="0">
              <a:ea typeface="MS PGothic" charset="0"/>
            </a:endParaRPr>
          </a:p>
          <a:p>
            <a:pPr marL="0" indent="0">
              <a:buNone/>
            </a:pPr>
            <a:r>
              <a:rPr lang="en-US" b="1" dirty="0" smtClean="0">
                <a:ea typeface="MS PGothic" charset="0"/>
              </a:rPr>
              <a:t>REC</a:t>
            </a:r>
            <a:endParaRPr lang="en-US" b="1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4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8517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12/6/16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9.21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b="1" dirty="0"/>
              <a:t>Let sets </a:t>
            </a:r>
            <a:r>
              <a:rPr lang="en-US" b="1" dirty="0">
                <a:solidFill>
                  <a:srgbClr val="FF0000"/>
                </a:solidFill>
              </a:rPr>
              <a:t>A </a:t>
            </a:r>
            <a:r>
              <a:rPr lang="en-US" b="1" dirty="0"/>
              <a:t>be recursive (decidable) and </a:t>
            </a:r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/>
              <a:t> be re non-recursive (undecidable). </a:t>
            </a:r>
            <a:br>
              <a:rPr lang="en-US" b="1" dirty="0"/>
            </a:br>
            <a:r>
              <a:rPr lang="en-US" b="1" dirty="0"/>
              <a:t>Consider </a:t>
            </a:r>
            <a:r>
              <a:rPr lang="en-US" b="1" dirty="0">
                <a:solidFill>
                  <a:srgbClr val="FF0000"/>
                </a:solidFill>
              </a:rPr>
              <a:t>C = { z | min(</a:t>
            </a:r>
            <a:r>
              <a:rPr lang="en-US" b="1" dirty="0" err="1">
                <a:solidFill>
                  <a:srgbClr val="FF0000"/>
                </a:solidFill>
              </a:rPr>
              <a:t>x,y</a:t>
            </a:r>
            <a:r>
              <a:rPr lang="en-US" b="1" dirty="0">
                <a:solidFill>
                  <a:srgbClr val="FF0000"/>
                </a:solidFill>
              </a:rPr>
              <a:t>),</a:t>
            </a:r>
            <a:r>
              <a:rPr lang="en-US" b="1" dirty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 where x </a:t>
            </a:r>
            <a:r>
              <a:rPr lang="en-US" b="1" dirty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 A and y </a:t>
            </a:r>
            <a:r>
              <a:rPr lang="en-US" b="1" dirty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b="1" dirty="0">
                <a:solidFill>
                  <a:srgbClr val="FF0000"/>
                </a:solidFill>
                <a:ea typeface="ＭＳ Ｐゴシック" pitchFamily="-111" charset="-128"/>
                <a:cs typeface="ＭＳ Ｐゴシック" pitchFamily="-111" charset="-128"/>
              </a:rPr>
              <a:t> B }</a:t>
            </a:r>
            <a:r>
              <a:rPr lang="en-US" b="1" dirty="0"/>
              <a:t>. For (a)-(c), either show sets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/>
              <a:t> with the specified property or demonstrate that this property cannot hold. </a:t>
            </a:r>
          </a:p>
          <a:p>
            <a:pPr marL="571500" lvl="1" indent="-571500">
              <a:buFont typeface="+mj-lt"/>
              <a:buAutoNum type="alphaLcParenR"/>
            </a:pPr>
            <a:r>
              <a:rPr lang="en-US" sz="2800" b="1" dirty="0"/>
              <a:t>Can </a:t>
            </a:r>
            <a:r>
              <a:rPr lang="en-US" sz="2800" b="1" dirty="0">
                <a:solidFill>
                  <a:srgbClr val="FF0000"/>
                </a:solidFill>
              </a:rPr>
              <a:t>C</a:t>
            </a:r>
            <a:r>
              <a:rPr lang="en-US" sz="2800" b="1" dirty="0"/>
              <a:t> be recursive? </a:t>
            </a:r>
            <a:endParaRPr lang="en-US" sz="2800" b="1" dirty="0" smtClean="0"/>
          </a:p>
          <a:p>
            <a:pPr marL="0" lvl="1" indent="0">
              <a:buNone/>
            </a:pPr>
            <a:r>
              <a:rPr lang="en-US" sz="2800" b="1" dirty="0" smtClean="0"/>
              <a:t>YES. Consider A = {0}. B = Halt. C = {0}</a:t>
            </a:r>
            <a:endParaRPr lang="en-US" sz="2800" b="1" dirty="0"/>
          </a:p>
          <a:p>
            <a:pPr marL="346075" indent="-346075">
              <a:spcBef>
                <a:spcPct val="0"/>
              </a:spcBef>
              <a:buNone/>
            </a:pP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5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52199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12/6/16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9.2b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571500" lvl="1" indent="-571500">
              <a:buFont typeface="+mj-lt"/>
              <a:buAutoNum type="alphaLcParenR" startAt="2"/>
            </a:pPr>
            <a:r>
              <a:rPr lang="en-US" sz="2800" b="1" dirty="0"/>
              <a:t>Can </a:t>
            </a:r>
            <a:r>
              <a:rPr lang="en-US" sz="2800" b="1" dirty="0">
                <a:solidFill>
                  <a:srgbClr val="FF0000"/>
                </a:solidFill>
              </a:rPr>
              <a:t>C</a:t>
            </a:r>
            <a:r>
              <a:rPr lang="en-US" sz="2800" b="1" dirty="0"/>
              <a:t> be </a:t>
            </a:r>
            <a:r>
              <a:rPr lang="en-US" sz="2800" b="1" dirty="0" smtClean="0"/>
              <a:t>non-recursive</a:t>
            </a:r>
            <a:r>
              <a:rPr lang="en-US" sz="2800" b="1" dirty="0"/>
              <a:t>? </a:t>
            </a:r>
          </a:p>
          <a:p>
            <a:pPr marL="0" lvl="1" indent="0">
              <a:buNone/>
            </a:pPr>
            <a:r>
              <a:rPr lang="en-US" sz="2800" b="1" dirty="0"/>
              <a:t>YES. Consider A = </a:t>
            </a:r>
            <a:r>
              <a:rPr lang="en-US" sz="2800" b="1" dirty="0" smtClean="0"/>
              <a:t>{ 2x | x </a:t>
            </a:r>
            <a:r>
              <a:rPr lang="en-US" altLang="ja-JP" sz="2800" b="1" dirty="0" smtClean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2800" b="1" i="1" dirty="0" smtClean="0">
                <a:latin typeface="Arial" charset="0"/>
                <a:ea typeface="MS PGothic" charset="0"/>
                <a:sym typeface="Symbol" charset="0"/>
              </a:rPr>
              <a:t>N </a:t>
            </a:r>
            <a:r>
              <a:rPr lang="en-US" sz="2800" b="1" dirty="0" smtClean="0"/>
              <a:t>}. </a:t>
            </a:r>
            <a:r>
              <a:rPr lang="en-US" sz="2800" b="1" dirty="0"/>
              <a:t>B = </a:t>
            </a:r>
            <a:r>
              <a:rPr lang="en-US" sz="2800" b="1" dirty="0" smtClean="0"/>
              <a:t>{ 2x+1 | </a:t>
            </a:r>
            <a:r>
              <a:rPr lang="en-US" sz="2800" b="1" dirty="0"/>
              <a:t>x </a:t>
            </a:r>
            <a:r>
              <a:rPr lang="en-US" altLang="ja-JP" sz="2800" b="1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2800" b="1" dirty="0" smtClean="0"/>
              <a:t>Halt}. </a:t>
            </a:r>
            <a:r>
              <a:rPr lang="en-US" sz="2800" b="1" dirty="0"/>
              <a:t>C = </a:t>
            </a:r>
            <a:r>
              <a:rPr lang="en-US" sz="2800" b="1" dirty="0" smtClean="0"/>
              <a:t>A ∪ B. This is semi-decidable but non re as Halt is reducible to C.</a:t>
            </a:r>
          </a:p>
          <a:p>
            <a:pPr marL="0" lvl="1" indent="0">
              <a:buNone/>
            </a:pPr>
            <a:endParaRPr lang="en-US" sz="2800" b="1" dirty="0"/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6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44145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12/6/16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9.2c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571500" lvl="1" indent="-571500">
              <a:buFont typeface="+mj-lt"/>
              <a:buAutoNum type="alphaLcParenR" startAt="3"/>
            </a:pPr>
            <a:r>
              <a:rPr lang="en-US" sz="2800" b="1" dirty="0"/>
              <a:t>Can </a:t>
            </a:r>
            <a:r>
              <a:rPr lang="en-US" sz="2800" b="1" dirty="0">
                <a:solidFill>
                  <a:srgbClr val="FF0000"/>
                </a:solidFill>
              </a:rPr>
              <a:t>C</a:t>
            </a:r>
            <a:r>
              <a:rPr lang="en-US" sz="2800" b="1" dirty="0"/>
              <a:t> be </a:t>
            </a:r>
            <a:r>
              <a:rPr lang="en-US" sz="2800" b="1" dirty="0" smtClean="0"/>
              <a:t>non-re? </a:t>
            </a:r>
            <a:endParaRPr lang="en-US" sz="2800" b="1" dirty="0"/>
          </a:p>
          <a:p>
            <a:pPr marL="0" lvl="1" indent="0">
              <a:buNone/>
            </a:pPr>
            <a:r>
              <a:rPr lang="en-US" sz="2800" b="1" dirty="0" smtClean="0"/>
              <a:t>No. Can enumerate C  as follows.</a:t>
            </a:r>
          </a:p>
          <a:p>
            <a:pPr marL="0" lvl="1" indent="0">
              <a:buNone/>
            </a:pPr>
            <a:r>
              <a:rPr lang="en-US" sz="2800" b="1" dirty="0" smtClean="0"/>
              <a:t>First if A is empty then C is empty and so RE by definition.</a:t>
            </a:r>
          </a:p>
          <a:p>
            <a:pPr marL="0" lvl="1" indent="0">
              <a:buNone/>
            </a:pPr>
            <a:r>
              <a:rPr lang="en-US" sz="2800" b="1" dirty="0" smtClean="0"/>
              <a:t>If A is non-empty then A is enumerated by some algorithm </a:t>
            </a:r>
            <a:r>
              <a:rPr lang="en-US" sz="2800" b="1" dirty="0" err="1" smtClean="0"/>
              <a:t>f</a:t>
            </a:r>
            <a:r>
              <a:rPr lang="en-US" sz="2800" b="1" baseline="-25000" dirty="0" err="1" smtClean="0"/>
              <a:t>A</a:t>
            </a:r>
            <a:r>
              <a:rPr lang="en-US" sz="2800" b="1" dirty="0"/>
              <a:t> </a:t>
            </a:r>
            <a:r>
              <a:rPr lang="en-US" sz="2800" b="1" dirty="0" smtClean="0"/>
              <a:t>as recursive sets are RE.</a:t>
            </a:r>
          </a:p>
          <a:p>
            <a:pPr marL="0" lvl="1" indent="0">
              <a:buNone/>
            </a:pPr>
            <a:r>
              <a:rPr lang="en-US" sz="2800" b="1" dirty="0" smtClean="0"/>
              <a:t>As B is non-recursive RE, then it is non-empty and enumerated by some algorithm </a:t>
            </a:r>
            <a:r>
              <a:rPr lang="en-US" sz="2800" b="1" dirty="0" err="1" smtClean="0"/>
              <a:t>f</a:t>
            </a:r>
            <a:r>
              <a:rPr lang="en-US" sz="2800" b="1" baseline="-25000" dirty="0" err="1" smtClean="0"/>
              <a:t>B</a:t>
            </a:r>
            <a:r>
              <a:rPr lang="en-US" sz="2800" b="1" dirty="0" smtClean="0"/>
              <a:t>.</a:t>
            </a:r>
          </a:p>
          <a:p>
            <a:pPr marL="0" lvl="1" indent="0">
              <a:buNone/>
            </a:pPr>
            <a:r>
              <a:rPr lang="en-US" sz="2800" b="1" dirty="0" smtClean="0"/>
              <a:t>Define </a:t>
            </a:r>
            <a:r>
              <a:rPr lang="en-US" sz="2800" b="1" dirty="0" err="1" smtClean="0"/>
              <a:t>f</a:t>
            </a:r>
            <a:r>
              <a:rPr lang="en-US" sz="2800" b="1" baseline="-25000" dirty="0" err="1" smtClean="0"/>
              <a:t>C</a:t>
            </a:r>
            <a:r>
              <a:rPr lang="en-US" sz="2800" b="1" dirty="0" smtClean="0"/>
              <a:t> by </a:t>
            </a:r>
            <a:r>
              <a:rPr lang="en-US" sz="2800" b="1" dirty="0" err="1" smtClean="0"/>
              <a:t>f</a:t>
            </a:r>
            <a:r>
              <a:rPr lang="en-US" sz="2800" b="1" baseline="-25000" dirty="0" err="1" smtClean="0"/>
              <a:t>C</a:t>
            </a:r>
            <a:r>
              <a:rPr lang="en-US" sz="2800" b="1" dirty="0" smtClean="0"/>
              <a:t>(&lt;</a:t>
            </a:r>
            <a:r>
              <a:rPr lang="en-US" sz="2800" b="1" dirty="0" err="1" smtClean="0"/>
              <a:t>x,y</a:t>
            </a:r>
            <a:r>
              <a:rPr lang="en-US" sz="2800" b="1" dirty="0" smtClean="0"/>
              <a:t>&gt;) = min(</a:t>
            </a:r>
            <a:r>
              <a:rPr lang="en-US" sz="2800" b="1" dirty="0" err="1" smtClean="0"/>
              <a:t>f</a:t>
            </a:r>
            <a:r>
              <a:rPr lang="en-US" sz="2800" b="1" baseline="-25000" dirty="0" err="1" smtClean="0"/>
              <a:t>A</a:t>
            </a:r>
            <a:r>
              <a:rPr lang="en-US" sz="2800" b="1" dirty="0" smtClean="0"/>
              <a:t>(x),</a:t>
            </a:r>
            <a:r>
              <a:rPr lang="en-US" sz="2800" b="1" dirty="0" err="1" smtClean="0"/>
              <a:t>f</a:t>
            </a:r>
            <a:r>
              <a:rPr lang="en-US" sz="2800" b="1" baseline="-25000" dirty="0" err="1" smtClean="0"/>
              <a:t>B</a:t>
            </a:r>
            <a:r>
              <a:rPr lang="en-US" sz="2800" b="1" dirty="0" smtClean="0"/>
              <a:t>(y)). </a:t>
            </a:r>
            <a:r>
              <a:rPr lang="en-US" sz="2800" b="1" dirty="0" err="1" smtClean="0"/>
              <a:t>f</a:t>
            </a:r>
            <a:r>
              <a:rPr lang="en-US" sz="2800" b="1" baseline="-25000" dirty="0" err="1" smtClean="0"/>
              <a:t>C</a:t>
            </a:r>
            <a:r>
              <a:rPr lang="en-US" sz="2800" b="1" dirty="0" smtClean="0"/>
              <a:t> is clearly an algorithm as it is the composition of algorithms. The range of </a:t>
            </a:r>
            <a:r>
              <a:rPr lang="en-US" sz="2800" b="1" dirty="0" err="1" smtClean="0"/>
              <a:t>f</a:t>
            </a:r>
            <a:r>
              <a:rPr lang="en-US" sz="2800" b="1" baseline="-25000" dirty="0" err="1" smtClean="0"/>
              <a:t>C</a:t>
            </a:r>
            <a:r>
              <a:rPr lang="en-US" sz="2800" b="1" dirty="0" smtClean="0"/>
              <a:t> is then </a:t>
            </a:r>
            <a:r>
              <a:rPr lang="en-US" sz="2800" b="1" dirty="0"/>
              <a:t>{ z | min(</a:t>
            </a:r>
            <a:r>
              <a:rPr lang="en-US" sz="2800" b="1" dirty="0" err="1"/>
              <a:t>x,y</a:t>
            </a:r>
            <a:r>
              <a:rPr lang="en-US" sz="2800" b="1" dirty="0"/>
              <a:t>),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where x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A and y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  <a:sym typeface="Symbol" pitchFamily="-111" charset="2"/>
              </a:rPr>
              <a:t>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 B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}</a:t>
            </a:r>
            <a:r>
              <a:rPr lang="en-US" sz="2800" b="1" dirty="0"/>
              <a:t> </a:t>
            </a:r>
            <a:r>
              <a:rPr lang="en-US" sz="2800" b="1" dirty="0" smtClean="0"/>
              <a:t>= C and so C must be RE.</a:t>
            </a:r>
          </a:p>
          <a:p>
            <a:pPr marL="0" lvl="1" indent="0">
              <a:buNone/>
            </a:pPr>
            <a:endParaRPr lang="en-US" sz="2800" b="1" dirty="0" smtClean="0"/>
          </a:p>
          <a:p>
            <a:pPr marL="0" lvl="1" indent="0">
              <a:buNone/>
            </a:pPr>
            <a:endParaRPr lang="en-US" sz="2800" b="1" dirty="0"/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7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68989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414</Words>
  <Application>Microsoft Macintosh PowerPoint</Application>
  <PresentationFormat>Widescreen</PresentationFormat>
  <Paragraphs>61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Mangal</vt:lpstr>
      <vt:lpstr>MS PGothic</vt:lpstr>
      <vt:lpstr>ＭＳ Ｐゴシック</vt:lpstr>
      <vt:lpstr>Symbol</vt:lpstr>
      <vt:lpstr>Office Theme</vt:lpstr>
      <vt:lpstr>Assignment # 9.1a Key</vt:lpstr>
      <vt:lpstr>Assignment # 9.1b Key</vt:lpstr>
      <vt:lpstr>Assignment # 9.1c Key</vt:lpstr>
      <vt:lpstr>Assignment # 9.1d Key</vt:lpstr>
      <vt:lpstr>Assignment # 9.21 Key</vt:lpstr>
      <vt:lpstr>Assignment # 9.2b Key</vt:lpstr>
      <vt:lpstr>Assignment # 9.2c Key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# 6 Key</dc:title>
  <dc:creator>charles.e.hughes</dc:creator>
  <cp:lastModifiedBy>charles.e.hughes</cp:lastModifiedBy>
  <cp:revision>44</cp:revision>
  <cp:lastPrinted>2016-12-03T20:42:12Z</cp:lastPrinted>
  <dcterms:created xsi:type="dcterms:W3CDTF">2016-11-01T23:30:50Z</dcterms:created>
  <dcterms:modified xsi:type="dcterms:W3CDTF">2016-12-06T17:08:36Z</dcterms:modified>
</cp:coreProperties>
</file>