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68" r:id="rId3"/>
    <p:sldId id="263" r:id="rId4"/>
    <p:sldId id="264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31"/>
    <p:restoredTop sz="93250"/>
  </p:normalViewPr>
  <p:slideViewPr>
    <p:cSldViewPr snapToGrid="0" snapToObjects="1">
      <p:cViewPr>
        <p:scale>
          <a:sx n="82" d="100"/>
          <a:sy n="82" d="100"/>
        </p:scale>
        <p:origin x="184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895EA-4224-D74B-B06D-7BF44AE2CD0B}" type="datetimeFigureOut">
              <a:rPr lang="en-US" smtClean="0"/>
              <a:t>11/2/16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5342-FECF-C648-9AF1-18B2A504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6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53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90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189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22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5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4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9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2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8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41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5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7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6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ED4E6-A38F-1547-9E04-8A2B927EBDBA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4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11/2/16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7.1a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463550" lvl="0" indent="-463550">
              <a:spcBef>
                <a:spcPct val="0"/>
              </a:spcBef>
              <a:buFont typeface="+mj-lt"/>
              <a:buAutoNum type="arabicPeriod"/>
            </a:pPr>
            <a:r>
              <a:rPr lang="en-US" altLang="en-US" dirty="0"/>
              <a:t>a</a:t>
            </a:r>
            <a:r>
              <a:rPr lang="en-US" altLang="en-US" dirty="0" smtClean="0"/>
              <a:t>.) </a:t>
            </a:r>
            <a:r>
              <a:rPr lang="en-US" altLang="en-US" sz="2400" dirty="0" smtClean="0"/>
              <a:t>Use </a:t>
            </a:r>
            <a:r>
              <a:rPr lang="en-US" altLang="en-US" sz="2400" dirty="0"/>
              <a:t>the Pumping Lemma for CFLs to prove that </a:t>
            </a:r>
            <a:r>
              <a:rPr lang="en-US" altLang="en-US" sz="2400" dirty="0" smtClean="0"/>
              <a:t>the </a:t>
            </a:r>
            <a:r>
              <a:rPr lang="en-US" altLang="en-US" sz="2400" dirty="0"/>
              <a:t>following is </a:t>
            </a:r>
            <a:r>
              <a:rPr lang="en-US" altLang="en-US" sz="2400" u="sng" dirty="0"/>
              <a:t>NOT</a:t>
            </a:r>
            <a:r>
              <a:rPr lang="en-US" altLang="en-US" sz="2400" dirty="0"/>
              <a:t> a </a:t>
            </a:r>
            <a:r>
              <a:rPr lang="en-US" altLang="en-US" sz="2400" dirty="0" smtClean="0"/>
              <a:t>CFL</a:t>
            </a:r>
            <a:br>
              <a:rPr lang="en-US" altLang="en-US" sz="2400" dirty="0" smtClean="0"/>
            </a:br>
            <a:r>
              <a:rPr lang="en-US" b="1" dirty="0" smtClean="0">
                <a:ea typeface="MS PGothic" charset="0"/>
              </a:rPr>
              <a:t>L </a:t>
            </a:r>
            <a:r>
              <a:rPr lang="en-US" b="1" dirty="0">
                <a:ea typeface="MS PGothic" charset="0"/>
              </a:rPr>
              <a:t>= { </a:t>
            </a:r>
            <a:r>
              <a:rPr lang="en-US" b="1" dirty="0" err="1">
                <a:ea typeface="MS PGothic" charset="0"/>
              </a:rPr>
              <a:t>a</a:t>
            </a:r>
            <a:r>
              <a:rPr lang="en-US" b="1" baseline="30000" dirty="0" err="1">
                <a:ea typeface="MS PGothic" charset="0"/>
              </a:rPr>
              <a:t>i</a:t>
            </a:r>
            <a:r>
              <a:rPr lang="en-US" b="1" dirty="0">
                <a:ea typeface="MS PGothic" charset="0"/>
              </a:rPr>
              <a:t> </a:t>
            </a:r>
            <a:r>
              <a:rPr lang="en-US" b="1" dirty="0" err="1" smtClean="0">
                <a:ea typeface="MS PGothic" charset="0"/>
              </a:rPr>
              <a:t>b</a:t>
            </a:r>
            <a:r>
              <a:rPr lang="en-US" b="1" baseline="30000" dirty="0" err="1">
                <a:ea typeface="MS PGothic" charset="0"/>
              </a:rPr>
              <a:t>j</a:t>
            </a:r>
            <a:r>
              <a:rPr lang="en-US" b="1" dirty="0" smtClean="0">
                <a:ea typeface="MS PGothic" charset="0"/>
              </a:rPr>
              <a:t> </a:t>
            </a:r>
            <a:r>
              <a:rPr lang="en-US" b="1" dirty="0">
                <a:ea typeface="MS PGothic" charset="0"/>
              </a:rPr>
              <a:t>| j &gt; 2*I </a:t>
            </a:r>
            <a:r>
              <a:rPr lang="en-US" b="1" dirty="0" smtClean="0">
                <a:ea typeface="MS PGothic" charset="0"/>
              </a:rPr>
              <a:t>}</a:t>
            </a:r>
          </a:p>
          <a:p>
            <a:pPr marL="463550" indent="0">
              <a:buNone/>
            </a:pPr>
            <a:r>
              <a:rPr lang="en-US" sz="2400" i="1" dirty="0" smtClean="0"/>
              <a:t>This language is a CFL, so you cannot show it to be a non-CFL. A grammar that works is </a:t>
            </a:r>
          </a:p>
          <a:p>
            <a:pPr marL="463550" indent="0">
              <a:buNone/>
            </a:pPr>
            <a:r>
              <a:rPr lang="en-US" sz="2400" i="1" dirty="0" smtClean="0"/>
              <a:t>S → </a:t>
            </a:r>
            <a:r>
              <a:rPr lang="en-US" sz="2400" i="1" dirty="0" err="1" smtClean="0"/>
              <a:t>aSbb</a:t>
            </a:r>
            <a:r>
              <a:rPr lang="en-US" sz="2400" i="1" dirty="0" smtClean="0"/>
              <a:t> | Sb | b</a:t>
            </a:r>
            <a:endParaRPr lang="en-US" sz="3600" dirty="0"/>
          </a:p>
          <a:p>
            <a:pPr marL="46355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1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2799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11/2/16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7.1b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 marL="463550" lvl="0" indent="-463550">
              <a:spcBef>
                <a:spcPct val="0"/>
              </a:spcBef>
              <a:buFont typeface="+mj-lt"/>
              <a:buAutoNum type="arabicPeriod"/>
            </a:pPr>
            <a:r>
              <a:rPr lang="en-US" altLang="en-US" sz="3100" dirty="0"/>
              <a:t>b</a:t>
            </a:r>
            <a:r>
              <a:rPr lang="en-US" altLang="en-US" sz="3100" dirty="0" smtClean="0"/>
              <a:t>.) Use </a:t>
            </a:r>
            <a:r>
              <a:rPr lang="en-US" altLang="en-US" sz="3100" dirty="0"/>
              <a:t>the Pumping Lemma for CFLs to prove that </a:t>
            </a:r>
            <a:r>
              <a:rPr lang="en-US" altLang="en-US" sz="3100" dirty="0" smtClean="0"/>
              <a:t>the </a:t>
            </a:r>
            <a:r>
              <a:rPr lang="en-US" altLang="en-US" sz="3100" dirty="0"/>
              <a:t>following is </a:t>
            </a:r>
            <a:r>
              <a:rPr lang="en-US" altLang="en-US" sz="3100" u="sng" dirty="0"/>
              <a:t>NOT</a:t>
            </a:r>
            <a:r>
              <a:rPr lang="en-US" altLang="en-US" sz="3100" dirty="0"/>
              <a:t> a CFL.</a:t>
            </a:r>
          </a:p>
          <a:p>
            <a:pPr marL="457200" lvl="1" indent="0">
              <a:spcBef>
                <a:spcPct val="0"/>
              </a:spcBef>
              <a:buNone/>
            </a:pPr>
            <a:endParaRPr lang="en-US" sz="3100" b="1" dirty="0">
              <a:ea typeface="MS PGothic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3100" b="1" dirty="0"/>
              <a:t>L = { a</a:t>
            </a:r>
            <a:r>
              <a:rPr lang="en-US" sz="3100" b="1" baseline="30000" dirty="0"/>
              <a:t>n</a:t>
            </a:r>
            <a:r>
              <a:rPr lang="en-US" sz="3100" b="1" dirty="0"/>
              <a:t> </a:t>
            </a:r>
            <a:r>
              <a:rPr lang="en-US" sz="3100" b="1" dirty="0" err="1"/>
              <a:t>b</a:t>
            </a:r>
            <a:r>
              <a:rPr lang="en-US" sz="3100" b="1" baseline="30000" dirty="0" err="1"/>
              <a:t>Fib</a:t>
            </a:r>
            <a:r>
              <a:rPr lang="en-US" sz="3100" b="1" baseline="30000" dirty="0"/>
              <a:t>(n)</a:t>
            </a:r>
            <a:r>
              <a:rPr lang="en-US" sz="3100" b="1" dirty="0"/>
              <a:t> | n&gt;0 }, </a:t>
            </a:r>
            <a:r>
              <a:rPr lang="en-US" sz="3100" dirty="0"/>
              <a:t>where</a:t>
            </a:r>
            <a:r>
              <a:rPr lang="en-US" sz="3100" b="1" dirty="0"/>
              <a:t> Fib(</a:t>
            </a:r>
            <a:r>
              <a:rPr lang="en-US" sz="3100" b="1" dirty="0" err="1"/>
              <a:t>i</a:t>
            </a:r>
            <a:r>
              <a:rPr lang="en-US" sz="3100" b="1" dirty="0"/>
              <a:t>) </a:t>
            </a:r>
            <a:r>
              <a:rPr lang="en-US" sz="3100" dirty="0"/>
              <a:t>is the </a:t>
            </a:r>
            <a:r>
              <a:rPr lang="en-US" sz="3100" b="1" dirty="0" err="1"/>
              <a:t>i</a:t>
            </a:r>
            <a:r>
              <a:rPr lang="en-US" sz="3100" b="1" baseline="30000" dirty="0" err="1"/>
              <a:t>th</a:t>
            </a:r>
            <a:r>
              <a:rPr lang="en-US" sz="3100" b="1" dirty="0"/>
              <a:t> </a:t>
            </a:r>
            <a:r>
              <a:rPr lang="en-US" sz="3100" dirty="0"/>
              <a:t>Fibonacci </a:t>
            </a:r>
            <a:r>
              <a:rPr lang="en-US" sz="3100" dirty="0" smtClean="0"/>
              <a:t>number</a:t>
            </a:r>
          </a:p>
          <a:p>
            <a:pPr marL="463550" indent="0">
              <a:buNone/>
            </a:pPr>
            <a:r>
              <a:rPr lang="en-US" i="1" dirty="0"/>
              <a:t>PL: Provides N&gt;0</a:t>
            </a:r>
            <a:endParaRPr lang="en-US" dirty="0"/>
          </a:p>
          <a:p>
            <a:pPr marL="463550" indent="0">
              <a:buNone/>
            </a:pPr>
            <a:r>
              <a:rPr lang="en-US" i="1" dirty="0"/>
              <a:t>We: Choose </a:t>
            </a:r>
            <a:r>
              <a:rPr lang="en-US" i="1" dirty="0" err="1"/>
              <a:t>a</a:t>
            </a:r>
            <a:r>
              <a:rPr lang="en-US" i="1" baseline="30000" dirty="0" err="1"/>
              <a:t>N</a:t>
            </a:r>
            <a:r>
              <a:rPr lang="en-US" i="1" dirty="0" err="1"/>
              <a:t>b</a:t>
            </a:r>
            <a:r>
              <a:rPr lang="en-US" i="1" baseline="30000" dirty="0" err="1"/>
              <a:t>N</a:t>
            </a:r>
            <a:r>
              <a:rPr lang="en-US" i="1" baseline="30000" dirty="0"/>
              <a:t>!</a:t>
            </a:r>
            <a:r>
              <a:rPr lang="en-US" i="1" dirty="0"/>
              <a:t> </a:t>
            </a:r>
            <a:r>
              <a:rPr lang="en-US" i="1" dirty="0">
                <a:sym typeface="Symbol" charset="2"/>
              </a:rPr>
              <a:t></a:t>
            </a:r>
            <a:r>
              <a:rPr lang="en-US" i="1" dirty="0"/>
              <a:t> L</a:t>
            </a:r>
            <a:endParaRPr lang="en-US" dirty="0"/>
          </a:p>
          <a:p>
            <a:pPr marL="463550" indent="0">
              <a:buNone/>
            </a:pPr>
            <a:r>
              <a:rPr lang="en-US" i="1" dirty="0"/>
              <a:t>PL: Splits </a:t>
            </a:r>
            <a:r>
              <a:rPr lang="en-US" i="1" dirty="0" err="1"/>
              <a:t>a</a:t>
            </a:r>
            <a:r>
              <a:rPr lang="en-US" i="1" baseline="30000" dirty="0" err="1"/>
              <a:t>N</a:t>
            </a:r>
            <a:r>
              <a:rPr lang="en-US" i="1" dirty="0" err="1"/>
              <a:t>b</a:t>
            </a:r>
            <a:r>
              <a:rPr lang="en-US" i="1" baseline="30000" dirty="0" err="1"/>
              <a:t>N</a:t>
            </a:r>
            <a:r>
              <a:rPr lang="en-US" i="1" baseline="30000" dirty="0"/>
              <a:t>!</a:t>
            </a:r>
            <a:r>
              <a:rPr lang="en-US" i="1" dirty="0"/>
              <a:t> into </a:t>
            </a:r>
            <a:r>
              <a:rPr lang="en-US" i="1" dirty="0" err="1"/>
              <a:t>uvwxy</a:t>
            </a:r>
            <a:r>
              <a:rPr lang="en-US" i="1" dirty="0"/>
              <a:t>, |</a:t>
            </a:r>
            <a:r>
              <a:rPr lang="en-US" i="1" dirty="0" err="1"/>
              <a:t>vwx</a:t>
            </a:r>
            <a:r>
              <a:rPr lang="en-US" i="1" dirty="0"/>
              <a:t>| </a:t>
            </a:r>
            <a:r>
              <a:rPr lang="en-US" i="1" dirty="0">
                <a:sym typeface="Symbol" charset="2"/>
              </a:rPr>
              <a:t></a:t>
            </a:r>
            <a:r>
              <a:rPr lang="en-US" i="1" dirty="0"/>
              <a:t> N, |</a:t>
            </a:r>
            <a:r>
              <a:rPr lang="en-US" i="1" dirty="0" err="1"/>
              <a:t>vx</a:t>
            </a:r>
            <a:r>
              <a:rPr lang="en-US" i="1" dirty="0"/>
              <a:t>| &gt; 0, such that </a:t>
            </a:r>
            <a:r>
              <a:rPr lang="en-US" i="1" dirty="0">
                <a:sym typeface="Symbol" charset="2"/>
              </a:rPr>
              <a:t></a:t>
            </a:r>
            <a:r>
              <a:rPr lang="en-US" i="1" dirty="0"/>
              <a:t>i</a:t>
            </a:r>
            <a:r>
              <a:rPr lang="en-US" i="1" dirty="0">
                <a:sym typeface="Symbol" charset="2"/>
              </a:rPr>
              <a:t></a:t>
            </a:r>
            <a:r>
              <a:rPr lang="en-US" i="1" dirty="0"/>
              <a:t>0 </a:t>
            </a:r>
            <a:r>
              <a:rPr lang="en-US" i="1" dirty="0" err="1"/>
              <a:t>uv</a:t>
            </a:r>
            <a:r>
              <a:rPr lang="en-US" i="1" baseline="30000" dirty="0" err="1"/>
              <a:t>i</a:t>
            </a:r>
            <a:r>
              <a:rPr lang="en-US" i="1" dirty="0" err="1"/>
              <a:t>wx</a:t>
            </a:r>
            <a:r>
              <a:rPr lang="en-US" i="1" baseline="30000" dirty="0" err="1"/>
              <a:t>i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i="1" dirty="0">
                <a:sym typeface="Symbol" charset="2"/>
              </a:rPr>
              <a:t></a:t>
            </a:r>
            <a:r>
              <a:rPr lang="en-US" i="1" dirty="0"/>
              <a:t> L</a:t>
            </a:r>
            <a:endParaRPr lang="en-US" dirty="0"/>
          </a:p>
          <a:p>
            <a:pPr marL="463550" indent="0">
              <a:buNone/>
            </a:pPr>
            <a:r>
              <a:rPr lang="en-US" i="1" dirty="0"/>
              <a:t>We: Choose </a:t>
            </a:r>
            <a:r>
              <a:rPr lang="en-US" i="1" dirty="0" err="1"/>
              <a:t>i</a:t>
            </a:r>
            <a:r>
              <a:rPr lang="en-US" i="1" dirty="0"/>
              <a:t>=2</a:t>
            </a:r>
            <a:endParaRPr lang="en-US" dirty="0"/>
          </a:p>
          <a:p>
            <a:pPr marL="463550" indent="0">
              <a:buNone/>
            </a:pPr>
            <a:r>
              <a:rPr lang="en-US" i="1" dirty="0"/>
              <a:t>Case 1: </a:t>
            </a:r>
            <a:r>
              <a:rPr lang="en-US" i="1" dirty="0" err="1"/>
              <a:t>vwx</a:t>
            </a:r>
            <a:r>
              <a:rPr lang="en-US" i="1" dirty="0"/>
              <a:t> contains only b’s, then we are increasing the number of b’s while leaving the number of a’s unchanged. In this case uv</a:t>
            </a:r>
            <a:r>
              <a:rPr lang="en-US" i="1" baseline="30000" dirty="0"/>
              <a:t>2</a:t>
            </a:r>
            <a:r>
              <a:rPr lang="en-US" i="1" dirty="0"/>
              <a:t>wx</a:t>
            </a:r>
            <a:r>
              <a:rPr lang="en-US" i="1" baseline="30000" dirty="0"/>
              <a:t>2</a:t>
            </a:r>
            <a:r>
              <a:rPr lang="en-US" i="1" dirty="0"/>
              <a:t>y is of form </a:t>
            </a:r>
            <a:r>
              <a:rPr lang="en-US" i="1" dirty="0" err="1"/>
              <a:t>a</a:t>
            </a:r>
            <a:r>
              <a:rPr lang="en-US" i="1" baseline="30000" dirty="0" err="1"/>
              <a:t>N</a:t>
            </a:r>
            <a:r>
              <a:rPr lang="en-US" i="1" dirty="0" err="1"/>
              <a:t>b</a:t>
            </a:r>
            <a:r>
              <a:rPr lang="en-US" i="1" baseline="30000" dirty="0" err="1"/>
              <a:t>N</a:t>
            </a:r>
            <a:r>
              <a:rPr lang="en-US" i="1" baseline="30000" dirty="0"/>
              <a:t>!+c</a:t>
            </a:r>
            <a:r>
              <a:rPr lang="en-US" i="1" dirty="0"/>
              <a:t>, c&gt;0 and this is not in L.</a:t>
            </a:r>
            <a:endParaRPr lang="en-US" dirty="0"/>
          </a:p>
          <a:p>
            <a:pPr marL="463550" indent="0">
              <a:buNone/>
            </a:pPr>
            <a:r>
              <a:rPr lang="en-US" i="1" dirty="0"/>
              <a:t>Case 2: </a:t>
            </a:r>
            <a:r>
              <a:rPr lang="en-US" i="1" dirty="0" err="1"/>
              <a:t>vwx</a:t>
            </a:r>
            <a:r>
              <a:rPr lang="en-US" i="1" dirty="0"/>
              <a:t> contains some a’s and maybe some b’s. Under this circumstances uv</a:t>
            </a:r>
            <a:r>
              <a:rPr lang="en-US" i="1" baseline="30000" dirty="0"/>
              <a:t>2</a:t>
            </a:r>
            <a:r>
              <a:rPr lang="en-US" i="1" dirty="0"/>
              <a:t>wx</a:t>
            </a:r>
            <a:r>
              <a:rPr lang="en-US" i="1" baseline="30000" dirty="0"/>
              <a:t>2</a:t>
            </a:r>
            <a:r>
              <a:rPr lang="en-US" i="1" dirty="0"/>
              <a:t>y has at least N+1 a’s and at most N!+N-1 b’s. But (N+1)! = N!(N+1) = N!*N+N </a:t>
            </a:r>
            <a:r>
              <a:rPr lang="en-US" i="1" dirty="0">
                <a:sym typeface="Symbol" charset="2"/>
              </a:rPr>
              <a:t></a:t>
            </a:r>
            <a:r>
              <a:rPr lang="en-US" i="1" dirty="0"/>
              <a:t> N! + N &gt; N!+N-1 and so is not in L.</a:t>
            </a:r>
            <a:endParaRPr lang="en-US" dirty="0"/>
          </a:p>
          <a:p>
            <a:pPr marL="463550" indent="0">
              <a:buNone/>
            </a:pPr>
            <a:r>
              <a:rPr lang="en-US" i="1" dirty="0"/>
              <a:t>Cases 1 and 2 cover all possible situations, so L is not a CFL</a:t>
            </a:r>
            <a:r>
              <a:rPr lang="en-US" dirty="0"/>
              <a:t> </a:t>
            </a:r>
            <a:endParaRPr lang="en-US" sz="4000" dirty="0"/>
          </a:p>
          <a:p>
            <a:pPr eaLnBrk="1" hangingPunct="1">
              <a:lnSpc>
                <a:spcPct val="90000"/>
              </a:lnSpc>
              <a:buFont typeface="+mj-lt"/>
              <a:buAutoNum type="arabicPeriod"/>
            </a:pPr>
            <a:endParaRPr lang="en-US" sz="1600" dirty="0" smtClean="0">
              <a:latin typeface="Arial" charset="0"/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2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2076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11/2/16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7.2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3550" indent="-450850">
              <a:spcBef>
                <a:spcPct val="0"/>
              </a:spcBef>
              <a:buFont typeface="+mj-lt"/>
              <a:buAutoNum type="arabicPeriod" startAt="2"/>
            </a:pPr>
            <a:r>
              <a:rPr lang="en-US" sz="2000" dirty="0" smtClean="0"/>
              <a:t>Present </a:t>
            </a:r>
            <a:r>
              <a:rPr lang="en-US" sz="2000" dirty="0"/>
              <a:t>the </a:t>
            </a:r>
            <a:r>
              <a:rPr lang="en-US" sz="2000" b="1" dirty="0"/>
              <a:t>CKY</a:t>
            </a:r>
            <a:r>
              <a:rPr lang="en-US" sz="2000" dirty="0"/>
              <a:t> recognition matrix for the string </a:t>
            </a:r>
            <a:r>
              <a:rPr lang="en-US" sz="2000" b="1" dirty="0" err="1"/>
              <a:t>babba</a:t>
            </a:r>
            <a:r>
              <a:rPr lang="en-US" sz="2000" b="1" dirty="0"/>
              <a:t> </a:t>
            </a:r>
            <a:r>
              <a:rPr lang="en-US" sz="2000" dirty="0"/>
              <a:t>assuming the Chomsky Normal Form grammar, </a:t>
            </a:r>
            <a:br>
              <a:rPr lang="en-US" sz="2000" dirty="0"/>
            </a:br>
            <a:r>
              <a:rPr lang="en-US" sz="2000" b="1" dirty="0"/>
              <a:t>G = ({S,A,B,C,D }, {</a:t>
            </a:r>
            <a:r>
              <a:rPr lang="en-US" sz="2000" b="1" dirty="0" err="1"/>
              <a:t>a,b</a:t>
            </a:r>
            <a:r>
              <a:rPr lang="en-US" sz="2000" b="1" dirty="0"/>
              <a:t>}, R, S)</a:t>
            </a:r>
            <a:r>
              <a:rPr lang="en-US" sz="2000" dirty="0"/>
              <a:t>, specified by the rules </a:t>
            </a:r>
            <a:r>
              <a:rPr lang="en-US" sz="2000" b="1" dirty="0"/>
              <a:t>R</a:t>
            </a:r>
            <a:r>
              <a:rPr lang="en-US" sz="2000" dirty="0"/>
              <a:t>: </a:t>
            </a:r>
            <a:endParaRPr lang="en-US" sz="2000" dirty="0">
              <a:latin typeface="Arial" charset="0"/>
              <a:ea typeface="MS PGothic" charset="0"/>
            </a:endParaRPr>
          </a:p>
          <a:p>
            <a:pPr marL="517525" lvl="1" indent="0">
              <a:buNone/>
              <a:tabLst>
                <a:tab pos="906463" algn="l"/>
                <a:tab pos="1360488" algn="l"/>
              </a:tabLst>
            </a:pPr>
            <a:r>
              <a:rPr lang="en-US" sz="2000" b="1" dirty="0"/>
              <a:t>S  	</a:t>
            </a:r>
            <a:r>
              <a:rPr lang="en-US" sz="2000" b="1" dirty="0">
                <a:sym typeface="Symbol" charset="2"/>
              </a:rPr>
              <a:t>	</a:t>
            </a:r>
            <a:r>
              <a:rPr lang="en-US" sz="2000" b="1" dirty="0"/>
              <a:t>AB  |  BA | SC</a:t>
            </a:r>
            <a:endParaRPr lang="en-US" sz="2000" dirty="0"/>
          </a:p>
          <a:p>
            <a:pPr marL="517525" lvl="1" indent="0">
              <a:buNone/>
              <a:tabLst>
                <a:tab pos="906463" algn="l"/>
                <a:tab pos="1360488" algn="l"/>
              </a:tabLst>
            </a:pPr>
            <a:r>
              <a:rPr lang="en-US" sz="2000" b="1" dirty="0"/>
              <a:t>A  	</a:t>
            </a:r>
            <a:r>
              <a:rPr lang="en-US" sz="2000" b="1" dirty="0">
                <a:sym typeface="Symbol" charset="2"/>
              </a:rPr>
              <a:t></a:t>
            </a:r>
            <a:r>
              <a:rPr lang="en-US" sz="2000" b="1" dirty="0"/>
              <a:t>	CS  |  CD | a</a:t>
            </a:r>
            <a:endParaRPr lang="en-US" sz="2000" dirty="0"/>
          </a:p>
          <a:p>
            <a:pPr marL="517525" lvl="1" indent="0">
              <a:buNone/>
              <a:tabLst>
                <a:tab pos="906463" algn="l"/>
                <a:tab pos="1360488" algn="l"/>
              </a:tabLst>
            </a:pPr>
            <a:r>
              <a:rPr lang="en-US" sz="2000" b="1" dirty="0"/>
              <a:t>B  	</a:t>
            </a:r>
            <a:r>
              <a:rPr lang="en-US" sz="2000" b="1" dirty="0">
                <a:sym typeface="Symbol" charset="2"/>
              </a:rPr>
              <a:t></a:t>
            </a:r>
            <a:r>
              <a:rPr lang="en-US" sz="2000" b="1" dirty="0"/>
              <a:t> 	DS  |  b</a:t>
            </a:r>
            <a:endParaRPr lang="en-US" sz="2000" dirty="0"/>
          </a:p>
          <a:p>
            <a:pPr marL="517525" lvl="1" indent="0">
              <a:buNone/>
              <a:tabLst>
                <a:tab pos="906463" algn="l"/>
                <a:tab pos="1360488" algn="l"/>
              </a:tabLst>
            </a:pPr>
            <a:r>
              <a:rPr lang="en-US" sz="2000" b="1" dirty="0"/>
              <a:t>C  	</a:t>
            </a:r>
            <a:r>
              <a:rPr lang="en-US" sz="2000" b="1" dirty="0">
                <a:sym typeface="Symbol" charset="2"/>
              </a:rPr>
              <a:t></a:t>
            </a:r>
            <a:r>
              <a:rPr lang="en-US" sz="2000" b="1" dirty="0"/>
              <a:t> 	a</a:t>
            </a:r>
            <a:endParaRPr lang="en-US" sz="2000" dirty="0"/>
          </a:p>
          <a:p>
            <a:pPr marL="517525" lvl="1" indent="0">
              <a:buNone/>
              <a:tabLst>
                <a:tab pos="906463" algn="l"/>
                <a:tab pos="1360488" algn="l"/>
              </a:tabLst>
            </a:pPr>
            <a:r>
              <a:rPr lang="en-US" sz="2000" b="1" dirty="0"/>
              <a:t>D  	</a:t>
            </a:r>
            <a:r>
              <a:rPr lang="en-US" sz="2000" b="1" dirty="0">
                <a:sym typeface="Symbol" charset="2"/>
              </a:rPr>
              <a:t></a:t>
            </a:r>
            <a:r>
              <a:rPr lang="en-US" sz="2000" b="1" dirty="0"/>
              <a:t>	b</a:t>
            </a: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3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843008"/>
              </p:ext>
            </p:extLst>
          </p:nvPr>
        </p:nvGraphicFramePr>
        <p:xfrm>
          <a:off x="3492714" y="3550058"/>
          <a:ext cx="8128002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B,D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A,C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B,D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B,D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A,C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S,A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S,B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B,S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582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11/2/16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7.3a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452" name="Rectangle 3"/>
              <p:cNvSpPr>
                <a:spLocks noGrp="1" noChangeArrowheads="1"/>
              </p:cNvSpPr>
              <p:nvPr>
                <p:ph type="body" idx="4294967295"/>
              </p:nvPr>
            </p:nvSpPr>
            <p:spPr/>
            <p:txBody>
              <a:bodyPr/>
              <a:lstStyle/>
              <a:p>
                <a:pPr marL="463550" lvl="0" indent="-401638">
                  <a:spcBef>
                    <a:spcPct val="0"/>
                  </a:spcBef>
                  <a:buFont typeface="+mj-lt"/>
                  <a:buAutoNum type="arabicPeriod" startAt="3"/>
                </a:pPr>
                <a:r>
                  <a:rPr lang="en-US" altLang="en-US" sz="2000" dirty="0" smtClean="0">
                    <a:latin typeface="Arial" charset="0"/>
                  </a:rPr>
                  <a:t>  Consider </a:t>
                </a:r>
                <a:r>
                  <a:rPr lang="en-US" altLang="en-US" sz="2000" dirty="0">
                    <a:latin typeface="Arial" charset="0"/>
                  </a:rPr>
                  <a:t>the context-free grammar </a:t>
                </a:r>
                <a:r>
                  <a:rPr lang="en-US" altLang="en-US" sz="2000" b="1" dirty="0">
                    <a:latin typeface="Arial" charset="0"/>
                  </a:rPr>
                  <a:t>G = ( { S } , { a , b } , S , P ), </a:t>
                </a:r>
                <a:r>
                  <a:rPr lang="en-US" altLang="en-US" sz="2000" dirty="0">
                    <a:latin typeface="Arial" charset="0"/>
                  </a:rPr>
                  <a:t>where</a:t>
                </a:r>
                <a:r>
                  <a:rPr lang="en-US" altLang="en-US" sz="2000" b="1" dirty="0">
                    <a:latin typeface="Arial" charset="0"/>
                  </a:rPr>
                  <a:t> P </a:t>
                </a:r>
                <a:r>
                  <a:rPr lang="en-US" altLang="en-US" sz="2000" dirty="0">
                    <a:latin typeface="Arial" charset="0"/>
                  </a:rPr>
                  <a:t>is</a:t>
                </a:r>
                <a:r>
                  <a:rPr lang="en-US" altLang="en-US" sz="2000" b="1" dirty="0">
                    <a:latin typeface="Arial" charset="0"/>
                  </a:rPr>
                  <a:t>:</a:t>
                </a:r>
                <a:endParaRPr lang="en-US" altLang="en-US" sz="2000" dirty="0">
                  <a:latin typeface="Arial" charset="0"/>
                </a:endParaRPr>
              </a:p>
              <a:p>
                <a:pPr marL="635000" lvl="1" indent="0">
                  <a:spcBef>
                    <a:spcPct val="0"/>
                  </a:spcBef>
                  <a:buNone/>
                </a:pPr>
                <a:r>
                  <a:rPr lang="en-US" altLang="en-US" sz="2000" b="1" dirty="0">
                    <a:latin typeface="Arial" charset="0"/>
                  </a:rPr>
                  <a:t>	S  →   S a S b S  |  S b S a S | S a S a S  |  a |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l</a:t>
                </a:r>
              </a:p>
              <a:p>
                <a:pPr marL="635000" lvl="1" indent="0">
                  <a:spcBef>
                    <a:spcPct val="0"/>
                  </a:spcBef>
                  <a:buNone/>
                </a:pPr>
                <a:r>
                  <a:rPr lang="en-US" altLang="en-US" sz="2000" dirty="0">
                    <a:latin typeface="Arial" charset="0"/>
                  </a:rPr>
                  <a:t>Provide the first part of the proof that </a:t>
                </a:r>
              </a:p>
              <a:p>
                <a:pPr marL="635000" lvl="1" indent="0">
                  <a:spcBef>
                    <a:spcPct val="0"/>
                  </a:spcBef>
                  <a:buNone/>
                </a:pPr>
                <a:r>
                  <a:rPr lang="en-US" altLang="en-US" sz="2000" b="1" dirty="0">
                    <a:latin typeface="Arial" charset="0"/>
                  </a:rPr>
                  <a:t>	L ( G ) = L = { w | w </a:t>
                </a:r>
                <a:r>
                  <a:rPr lang="en-US" altLang="en-US" sz="2000" dirty="0">
                    <a:latin typeface="Arial" charset="0"/>
                  </a:rPr>
                  <a:t>has at least as many </a:t>
                </a:r>
                <a:r>
                  <a:rPr lang="en-US" altLang="en-US" sz="2000" b="1" dirty="0">
                    <a:latin typeface="Arial" charset="0"/>
                  </a:rPr>
                  <a:t>a’s </a:t>
                </a:r>
                <a:r>
                  <a:rPr lang="en-US" altLang="en-US" sz="2000" dirty="0">
                    <a:latin typeface="Arial" charset="0"/>
                  </a:rPr>
                  <a:t>as</a:t>
                </a:r>
                <a:r>
                  <a:rPr lang="en-US" altLang="en-US" sz="2000" b="1" dirty="0">
                    <a:latin typeface="Arial" charset="0"/>
                  </a:rPr>
                  <a:t> b’s }</a:t>
                </a:r>
              </a:p>
              <a:p>
                <a:pPr marL="635000" lvl="1" indent="0">
                  <a:spcBef>
                    <a:spcPct val="0"/>
                  </a:spcBef>
                  <a:buNone/>
                </a:pPr>
                <a:r>
                  <a:rPr lang="en-US" altLang="en-US" sz="2000" dirty="0">
                    <a:latin typeface="Arial" charset="0"/>
                  </a:rPr>
                  <a:t>That is, show that </a:t>
                </a:r>
                <a:r>
                  <a:rPr lang="en-US" altLang="en-US" sz="2000" b="1" dirty="0">
                    <a:latin typeface="Arial" charset="0"/>
                  </a:rPr>
                  <a:t>L ( G )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⊆</a:t>
                </a:r>
                <a:r>
                  <a:rPr lang="en-US" altLang="en-US" sz="2000" b="1" dirty="0">
                    <a:latin typeface="Arial" charset="0"/>
                  </a:rPr>
                  <a:t> L</a:t>
                </a:r>
              </a:p>
              <a:p>
                <a:pPr marL="635000" lvl="1" indent="0">
                  <a:spcBef>
                    <a:spcPct val="0"/>
                  </a:spcBef>
                  <a:buNone/>
                </a:pPr>
                <a:r>
                  <a:rPr lang="en-US" altLang="en-US" sz="2000" dirty="0">
                    <a:latin typeface="Arial" charset="0"/>
                  </a:rPr>
                  <a:t>To attack this problem we can first introduce the notation that, for a syntactic form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b="1" dirty="0">
                    <a:latin typeface="Arial" charset="0"/>
                  </a:rPr>
                  <a:t>,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b="1" baseline="-25000" dirty="0">
                    <a:latin typeface="Arial" charset="0"/>
                  </a:rPr>
                  <a:t>a</a:t>
                </a:r>
                <a:r>
                  <a:rPr lang="en-US" altLang="en-US" sz="2000" b="1" dirty="0">
                    <a:latin typeface="Arial" charset="0"/>
                  </a:rPr>
                  <a:t> = </a:t>
                </a:r>
                <a:r>
                  <a:rPr lang="en-US" altLang="en-US" sz="2000" dirty="0">
                    <a:latin typeface="Arial" charset="0"/>
                  </a:rPr>
                  <a:t>the number of </a:t>
                </a:r>
                <a:r>
                  <a:rPr lang="en-US" altLang="en-US" sz="2000" b="1" dirty="0">
                    <a:latin typeface="Arial" charset="0"/>
                  </a:rPr>
                  <a:t>a’s </a:t>
                </a:r>
                <a:r>
                  <a:rPr lang="en-US" altLang="en-US" sz="2000" dirty="0">
                    <a:latin typeface="Arial" charset="0"/>
                  </a:rPr>
                  <a:t>in</a:t>
                </a:r>
                <a:r>
                  <a:rPr lang="en-US" altLang="en-US" sz="2000" b="1" dirty="0">
                    <a:latin typeface="Arial" charset="0"/>
                  </a:rPr>
                  <a:t>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dirty="0">
                    <a:latin typeface="Arial" charset="0"/>
                  </a:rPr>
                  <a:t>, and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b="1" baseline="-25000" dirty="0">
                    <a:latin typeface="Arial" charset="0"/>
                  </a:rPr>
                  <a:t>b</a:t>
                </a:r>
                <a:r>
                  <a:rPr lang="en-US" altLang="en-US" sz="2000" b="1" dirty="0">
                    <a:latin typeface="Arial" charset="0"/>
                  </a:rPr>
                  <a:t> = </a:t>
                </a:r>
                <a:r>
                  <a:rPr lang="en-US" altLang="en-US" sz="2000" dirty="0">
                    <a:latin typeface="Arial" charset="0"/>
                  </a:rPr>
                  <a:t>the number of </a:t>
                </a:r>
                <a:r>
                  <a:rPr lang="en-US" altLang="en-US" sz="2000" b="1" dirty="0">
                    <a:latin typeface="Arial" charset="0"/>
                  </a:rPr>
                  <a:t>b’s </a:t>
                </a:r>
                <a:r>
                  <a:rPr lang="en-US" altLang="en-US" sz="2000" dirty="0">
                    <a:latin typeface="Arial" charset="0"/>
                  </a:rPr>
                  <a:t>in</a:t>
                </a:r>
                <a:r>
                  <a:rPr lang="en-US" altLang="en-US" sz="2000" b="1" dirty="0">
                    <a:latin typeface="Arial" charset="0"/>
                  </a:rPr>
                  <a:t>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b="1" dirty="0">
                    <a:latin typeface="Arial" charset="0"/>
                  </a:rPr>
                  <a:t>. </a:t>
                </a:r>
                <a:r>
                  <a:rPr lang="en-US" altLang="en-US" sz="2000" dirty="0">
                    <a:latin typeface="Arial" charset="0"/>
                  </a:rPr>
                  <a:t>Using this, we show that if </a:t>
                </a:r>
                <a:r>
                  <a:rPr lang="en-US" altLang="en-US" sz="2000" b="1" dirty="0">
                    <a:latin typeface="Arial" charset="0"/>
                  </a:rPr>
                  <a:t>S </a:t>
                </a:r>
                <a14:m>
                  <m:oMath xmlns:m="http://schemas.openxmlformats.org/officeDocument/2006/math">
                    <m:r>
                      <a:rPr lang="en-US" altLang="en-US" sz="2000" b="1" i="1" dirty="0">
                        <a:latin typeface="Cambria Math" charset="0"/>
                      </a:rPr>
                      <m:t>⇒∗</m:t>
                    </m:r>
                  </m:oMath>
                </a14:m>
                <a:r>
                  <a:rPr lang="en-US" altLang="en-US" sz="2000" b="1" dirty="0">
                    <a:latin typeface="Arial" charset="0"/>
                  </a:rPr>
                  <a:t>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b="1" dirty="0">
                    <a:latin typeface="Arial" charset="0"/>
                  </a:rPr>
                  <a:t> , </a:t>
                </a:r>
                <a:r>
                  <a:rPr lang="en-US" altLang="en-US" sz="2000" dirty="0">
                    <a:latin typeface="Arial" charset="0"/>
                  </a:rPr>
                  <a:t>then</a:t>
                </a:r>
                <a:r>
                  <a:rPr lang="en-US" altLang="en-US" sz="2000" b="1" dirty="0">
                    <a:latin typeface="Arial" charset="0"/>
                  </a:rPr>
                  <a:t>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b="1" baseline="-25000" dirty="0">
                    <a:latin typeface="Arial" charset="0"/>
                  </a:rPr>
                  <a:t>b</a:t>
                </a:r>
                <a:r>
                  <a:rPr lang="en-US" altLang="en-US" sz="2000" b="1" dirty="0">
                    <a:latin typeface="Arial" charset="0"/>
                  </a:rPr>
                  <a:t> ≤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b="1" baseline="-25000" dirty="0">
                    <a:latin typeface="Arial" charset="0"/>
                  </a:rPr>
                  <a:t>a</a:t>
                </a:r>
                <a:r>
                  <a:rPr lang="en-US" altLang="en-US" sz="2000" b="1" dirty="0">
                    <a:latin typeface="Arial" charset="0"/>
                  </a:rPr>
                  <a:t> </a:t>
                </a:r>
                <a:r>
                  <a:rPr lang="en-US" altLang="en-US" sz="2000" dirty="0">
                    <a:latin typeface="Arial" charset="0"/>
                  </a:rPr>
                  <a:t>and hence that </a:t>
                </a:r>
                <a:r>
                  <a:rPr lang="en-US" altLang="en-US" sz="2000" b="1" dirty="0">
                    <a:latin typeface="Arial" charset="0"/>
                  </a:rPr>
                  <a:t>L ( G )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⊆</a:t>
                </a:r>
                <a:r>
                  <a:rPr lang="en-US" altLang="en-US" sz="2000" b="1" dirty="0">
                    <a:latin typeface="Arial" charset="0"/>
                  </a:rPr>
                  <a:t> L:</a:t>
                </a:r>
              </a:p>
              <a:p>
                <a:pPr marL="635000" lvl="1" indent="0">
                  <a:spcBef>
                    <a:spcPct val="0"/>
                  </a:spcBef>
                  <a:buNone/>
                </a:pPr>
                <a:r>
                  <a:rPr lang="en-US" altLang="en-US" sz="2000" dirty="0">
                    <a:latin typeface="Arial" charset="0"/>
                  </a:rPr>
                  <a:t>A straightforward approach is to show, inductively on the number of steps, </a:t>
                </a:r>
                <a:r>
                  <a:rPr lang="en-US" altLang="en-US" sz="2000" b="1" dirty="0" err="1">
                    <a:latin typeface="Arial" charset="0"/>
                  </a:rPr>
                  <a:t>i</a:t>
                </a:r>
                <a:r>
                  <a:rPr lang="en-US" altLang="en-US" sz="2000" dirty="0">
                    <a:latin typeface="Arial" charset="0"/>
                  </a:rPr>
                  <a:t>, in a derivation, that, if </a:t>
                </a:r>
                <a:r>
                  <a:rPr lang="en-US" altLang="en-US" sz="2000" b="1" dirty="0">
                    <a:latin typeface="Arial" charset="0"/>
                  </a:rPr>
                  <a:t>S </a:t>
                </a:r>
                <a14:m>
                  <m:oMath xmlns:m="http://schemas.openxmlformats.org/officeDocument/2006/math">
                    <m:r>
                      <a:rPr lang="en-US" altLang="en-US" sz="2000" b="1" i="1" dirty="0">
                        <a:latin typeface="Cambria Math" charset="0"/>
                      </a:rPr>
                      <m:t>⇒</m:t>
                    </m:r>
                    <m:r>
                      <a:rPr lang="en-US" altLang="en-US" sz="2000" b="1" i="1" dirty="0">
                        <a:latin typeface="Cambria Math" charset="0"/>
                      </a:rPr>
                      <m:t>𝒊</m:t>
                    </m:r>
                  </m:oMath>
                </a14:m>
                <a:r>
                  <a:rPr lang="en-US" altLang="en-US" sz="2000" b="1" dirty="0">
                    <a:latin typeface="Arial" charset="0"/>
                  </a:rPr>
                  <a:t>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b="1" dirty="0">
                    <a:latin typeface="Arial" charset="0"/>
                  </a:rPr>
                  <a:t> , </a:t>
                </a:r>
                <a:r>
                  <a:rPr lang="en-US" altLang="en-US" sz="2000" dirty="0">
                    <a:latin typeface="Arial" charset="0"/>
                  </a:rPr>
                  <a:t>then</a:t>
                </a:r>
                <a:r>
                  <a:rPr lang="en-US" altLang="en-US" sz="2000" b="1" dirty="0">
                    <a:latin typeface="Arial" charset="0"/>
                  </a:rPr>
                  <a:t>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b="1" baseline="-25000" dirty="0">
                    <a:latin typeface="Arial" charset="0"/>
                  </a:rPr>
                  <a:t>b</a:t>
                </a:r>
                <a:r>
                  <a:rPr lang="en-US" altLang="en-US" sz="2000" b="1" dirty="0">
                    <a:latin typeface="Arial" charset="0"/>
                  </a:rPr>
                  <a:t> ≤ </a:t>
                </a:r>
                <a:r>
                  <a:rPr lang="en-US" altLang="en-US" sz="2000" b="1" dirty="0">
                    <a:latin typeface="Symbol" charset="2"/>
                    <a:ea typeface="Symbol" charset="2"/>
                    <a:cs typeface="Symbol" charset="2"/>
                  </a:rPr>
                  <a:t>a</a:t>
                </a:r>
                <a:r>
                  <a:rPr lang="en-US" altLang="en-US" sz="2000" b="1" baseline="-25000" dirty="0">
                    <a:latin typeface="Arial" charset="0"/>
                  </a:rPr>
                  <a:t>a</a:t>
                </a:r>
                <a:r>
                  <a:rPr lang="en-US" altLang="en-US" sz="2000" b="1" dirty="0">
                    <a:latin typeface="Arial" charset="0"/>
                  </a:rPr>
                  <a:t> .</a:t>
                </a:r>
                <a:endParaRPr lang="en-US" sz="2000" dirty="0">
                  <a:ea typeface="MS PGothic" charset="0"/>
                </a:endParaRPr>
              </a:p>
              <a:p>
                <a:pPr marL="463550" indent="0">
                  <a:spcBef>
                    <a:spcPct val="0"/>
                  </a:spcBef>
                  <a:buNone/>
                </a:pPr>
                <a:endParaRPr lang="en-US" sz="2000" b="1" dirty="0">
                  <a:solidFill>
                    <a:srgbClr val="CC3300"/>
                  </a:solidFill>
                  <a:latin typeface="Arial" charset="0"/>
                  <a:ea typeface="MS PGothic" charset="0"/>
                </a:endParaRPr>
              </a:p>
            </p:txBody>
          </p:sp>
        </mc:Choice>
        <mc:Fallback xmlns="">
          <p:sp>
            <p:nvSpPr>
              <p:cNvPr id="10445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blipFill rotWithShape="0">
                <a:blip r:embed="rId3"/>
                <a:stretch>
                  <a:fillRect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4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102174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7.3b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Basis (</a:t>
            </a:r>
            <a:r>
              <a:rPr lang="en-US" dirty="0" err="1" smtClean="0"/>
              <a:t>i</a:t>
            </a:r>
            <a:r>
              <a:rPr lang="en-US" dirty="0" smtClean="0"/>
              <a:t>=1): Since S ⇒α </a:t>
            </a:r>
            <a:r>
              <a:rPr lang="en-US" dirty="0" err="1" smtClean="0"/>
              <a:t>iff</a:t>
            </a:r>
            <a:r>
              <a:rPr lang="en-US" dirty="0" smtClean="0"/>
              <a:t> S → α and all </a:t>
            </a:r>
            <a:r>
              <a:rPr lang="en-US" dirty="0" err="1" smtClean="0"/>
              <a:t>rhs</a:t>
            </a:r>
            <a:r>
              <a:rPr lang="en-US" dirty="0" smtClean="0"/>
              <a:t> of S have</a:t>
            </a:r>
            <a:r>
              <a:rPr lang="en-US" b="1" i="1" dirty="0"/>
              <a:t> </a:t>
            </a:r>
            <a:r>
              <a:rPr lang="en-US" dirty="0" smtClean="0"/>
              <a:t>α</a:t>
            </a:r>
            <a:r>
              <a:rPr lang="en-US" baseline="-25000" dirty="0" smtClean="0"/>
              <a:t>b</a:t>
            </a:r>
            <a:r>
              <a:rPr lang="en-US" dirty="0" smtClean="0"/>
              <a:t> </a:t>
            </a:r>
            <a:r>
              <a:rPr lang="en-US" dirty="0"/>
              <a:t>≤ </a:t>
            </a:r>
            <a:r>
              <a:rPr lang="en-US" dirty="0" smtClean="0"/>
              <a:t>α</a:t>
            </a:r>
            <a:r>
              <a:rPr lang="en-US" baseline="-25000" dirty="0" smtClean="0"/>
              <a:t>a</a:t>
            </a:r>
            <a:r>
              <a:rPr lang="en-US" dirty="0" smtClean="0"/>
              <a:t> then the base case holds</a:t>
            </a:r>
          </a:p>
          <a:p>
            <a:pPr marL="0" indent="0">
              <a:buNone/>
            </a:pPr>
            <a:r>
              <a:rPr lang="en-US" dirty="0" smtClean="0"/>
              <a:t>IH: Assume if </a:t>
            </a:r>
            <a:r>
              <a:rPr lang="en-US" altLang="en-US" dirty="0" smtClean="0"/>
              <a:t>S ⇒</a:t>
            </a:r>
            <a:r>
              <a:rPr lang="en-US" altLang="en-US" baseline="-25000" dirty="0" smtClean="0"/>
              <a:t>m</a:t>
            </a:r>
            <a:r>
              <a:rPr lang="en-US" altLang="en-US" dirty="0" smtClean="0">
                <a:ea typeface="Symbol" charset="2"/>
                <a:cs typeface="Symbol" charset="2"/>
              </a:rPr>
              <a:t>α</a:t>
            </a:r>
            <a:r>
              <a:rPr lang="en-US" altLang="en-US" dirty="0" smtClean="0"/>
              <a:t> </a:t>
            </a:r>
            <a:r>
              <a:rPr lang="en-US" altLang="en-US" dirty="0"/>
              <a:t>, then </a:t>
            </a:r>
            <a:r>
              <a:rPr lang="en-US" altLang="en-US" dirty="0" smtClean="0">
                <a:ea typeface="Symbol" charset="2"/>
                <a:cs typeface="Symbol" charset="2"/>
              </a:rPr>
              <a:t>α</a:t>
            </a:r>
            <a:r>
              <a:rPr lang="en-US" altLang="en-US" baseline="-25000" dirty="0" smtClean="0"/>
              <a:t>b</a:t>
            </a:r>
            <a:r>
              <a:rPr lang="en-US" altLang="en-US" dirty="0" smtClean="0"/>
              <a:t> </a:t>
            </a:r>
            <a:r>
              <a:rPr lang="en-US" altLang="en-US" dirty="0"/>
              <a:t>≤ </a:t>
            </a:r>
            <a:r>
              <a:rPr lang="en-US" altLang="en-US" dirty="0" smtClean="0">
                <a:ea typeface="Symbol" charset="2"/>
                <a:cs typeface="Symbol" charset="2"/>
              </a:rPr>
              <a:t>α</a:t>
            </a:r>
            <a:r>
              <a:rPr lang="en-US" altLang="en-US" baseline="-25000" dirty="0" smtClean="0"/>
              <a:t>a</a:t>
            </a:r>
            <a:r>
              <a:rPr lang="en-US" altLang="en-US" dirty="0" smtClean="0"/>
              <a:t> , whenever m ≤ n</a:t>
            </a:r>
          </a:p>
          <a:p>
            <a:pPr marL="0" indent="0">
              <a:buNone/>
            </a:pPr>
            <a:r>
              <a:rPr lang="en-US" dirty="0" smtClean="0"/>
              <a:t>IS: Show that </a:t>
            </a:r>
            <a:r>
              <a:rPr lang="en-US" dirty="0"/>
              <a:t>if </a:t>
            </a:r>
            <a:r>
              <a:rPr lang="en-US" altLang="en-US" dirty="0"/>
              <a:t>S </a:t>
            </a:r>
            <a:r>
              <a:rPr lang="en-US" altLang="en-US" dirty="0" smtClean="0"/>
              <a:t>⇒</a:t>
            </a:r>
            <a:r>
              <a:rPr lang="en-US" altLang="en-US" baseline="-25000" dirty="0" smtClean="0"/>
              <a:t>n+1</a:t>
            </a:r>
            <a:r>
              <a:rPr lang="en-US" altLang="en-US" dirty="0" smtClean="0">
                <a:ea typeface="Symbol" charset="2"/>
                <a:cs typeface="Symbol" charset="2"/>
              </a:rPr>
              <a:t>α</a:t>
            </a:r>
            <a:r>
              <a:rPr lang="en-US" altLang="en-US" dirty="0" smtClean="0"/>
              <a:t> </a:t>
            </a:r>
            <a:r>
              <a:rPr lang="en-US" altLang="en-US" dirty="0"/>
              <a:t>, then </a:t>
            </a:r>
            <a:r>
              <a:rPr lang="en-US" altLang="en-US" dirty="0" smtClean="0">
                <a:ea typeface="Symbol" charset="2"/>
                <a:cs typeface="Symbol" charset="2"/>
              </a:rPr>
              <a:t>α</a:t>
            </a:r>
            <a:r>
              <a:rPr lang="en-US" altLang="en-US" baseline="-25000" dirty="0" smtClean="0"/>
              <a:t>b</a:t>
            </a:r>
            <a:r>
              <a:rPr lang="en-US" altLang="en-US" dirty="0" smtClean="0"/>
              <a:t> </a:t>
            </a:r>
            <a:r>
              <a:rPr lang="en-US" altLang="en-US" dirty="0"/>
              <a:t>≤ </a:t>
            </a:r>
            <a:r>
              <a:rPr lang="en-US" altLang="en-US" dirty="0" smtClean="0">
                <a:ea typeface="Symbol" charset="2"/>
                <a:cs typeface="Symbol" charset="2"/>
              </a:rPr>
              <a:t>α</a:t>
            </a:r>
            <a:r>
              <a:rPr lang="en-US" altLang="en-US" baseline="-25000" dirty="0" smtClean="0"/>
              <a:t>a</a:t>
            </a:r>
            <a:r>
              <a:rPr lang="en-US" altLang="en-US" dirty="0" smtClean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If S </a:t>
            </a:r>
            <a:r>
              <a:rPr lang="en-US" altLang="en-US" dirty="0" smtClean="0">
                <a:ea typeface="Symbol" charset="2"/>
                <a:cs typeface="Symbol" charset="2"/>
              </a:rPr>
              <a:t>α then S ⇒</a:t>
            </a:r>
            <a:r>
              <a:rPr lang="en-US" altLang="en-US" baseline="-25000" dirty="0" smtClean="0">
                <a:ea typeface="Symbol" charset="2"/>
                <a:cs typeface="Symbol" charset="2"/>
              </a:rPr>
              <a:t>n</a:t>
            </a:r>
            <a:r>
              <a:rPr lang="en-US" altLang="en-US" dirty="0" smtClean="0">
                <a:ea typeface="Symbol" charset="2"/>
                <a:cs typeface="Symbol" charset="2"/>
              </a:rPr>
              <a:t> β and β⇒α</a:t>
            </a:r>
          </a:p>
          <a:p>
            <a:pPr marL="0" indent="0">
              <a:buNone/>
            </a:pPr>
            <a:r>
              <a:rPr lang="en-US" dirty="0" smtClean="0"/>
              <a:t>Since </a:t>
            </a:r>
            <a:r>
              <a:rPr lang="en-US" dirty="0"/>
              <a:t>G has only one non-terminal S, the rewriting of </a:t>
            </a:r>
            <a:r>
              <a:rPr lang="en-US" dirty="0" smtClean="0"/>
              <a:t>β </a:t>
            </a:r>
            <a:r>
              <a:rPr lang="en-US" dirty="0"/>
              <a:t>to </a:t>
            </a:r>
            <a:r>
              <a:rPr lang="en-US" dirty="0" smtClean="0"/>
              <a:t>α </a:t>
            </a:r>
            <a:r>
              <a:rPr lang="en-US" dirty="0"/>
              <a:t>involves a single application of one of the S-rules.  By the I.H., </a:t>
            </a:r>
            <a:r>
              <a:rPr lang="en-US" dirty="0" smtClean="0"/>
              <a:t>β </a:t>
            </a:r>
            <a:r>
              <a:rPr lang="en-US" dirty="0"/>
              <a:t>has the property that </a:t>
            </a:r>
            <a:r>
              <a:rPr lang="en-US" dirty="0" smtClean="0"/>
              <a:t>β</a:t>
            </a:r>
            <a:r>
              <a:rPr lang="en-US" baseline="-25000" dirty="0" smtClean="0"/>
              <a:t>b</a:t>
            </a:r>
            <a:r>
              <a:rPr lang="en-US" dirty="0" smtClean="0"/>
              <a:t> </a:t>
            </a:r>
            <a:r>
              <a:rPr lang="en-US" dirty="0"/>
              <a:t>≤ </a:t>
            </a:r>
            <a:r>
              <a:rPr lang="en-US" dirty="0" smtClean="0"/>
              <a:t>β</a:t>
            </a:r>
            <a:r>
              <a:rPr lang="en-US" baseline="-25000" dirty="0" smtClean="0"/>
              <a:t>a</a:t>
            </a:r>
            <a:r>
              <a:rPr lang="en-US" dirty="0" smtClean="0"/>
              <a:t>.  </a:t>
            </a:r>
            <a:r>
              <a:rPr lang="en-US" dirty="0"/>
              <a:t>Since a single application of an S rule either adds no </a:t>
            </a:r>
            <a:r>
              <a:rPr lang="en-US" dirty="0" smtClean="0"/>
              <a:t>b’s </a:t>
            </a:r>
            <a:r>
              <a:rPr lang="en-US" dirty="0"/>
              <a:t>or </a:t>
            </a:r>
            <a:r>
              <a:rPr lang="en-US" dirty="0" smtClean="0"/>
              <a:t>a’s</a:t>
            </a:r>
            <a:r>
              <a:rPr lang="en-US" dirty="0"/>
              <a:t>, one </a:t>
            </a:r>
            <a:r>
              <a:rPr lang="en-US" dirty="0" smtClean="0"/>
              <a:t>a, </a:t>
            </a:r>
            <a:r>
              <a:rPr lang="en-US" dirty="0"/>
              <a:t>one a and one b, or two b’s, we have the three following </a:t>
            </a:r>
            <a:r>
              <a:rPr lang="en-US" dirty="0" smtClean="0"/>
              <a:t>cases: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523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7.3c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Case </a:t>
            </a:r>
            <a:r>
              <a:rPr lang="en-US" dirty="0" smtClean="0"/>
              <a:t>0:</a:t>
            </a:r>
            <a:r>
              <a:rPr lang="en-US" dirty="0"/>
              <a:t>	</a:t>
            </a:r>
            <a:r>
              <a:rPr lang="en-US" dirty="0" smtClean="0"/>
              <a:t>	α</a:t>
            </a:r>
            <a:r>
              <a:rPr lang="en-US" baseline="-25000" dirty="0" smtClean="0"/>
              <a:t>a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β</a:t>
            </a:r>
            <a:r>
              <a:rPr lang="en-US" baseline="-25000" dirty="0" smtClean="0"/>
              <a:t>a</a:t>
            </a:r>
            <a:r>
              <a:rPr lang="en-US" dirty="0"/>
              <a:t>, and </a:t>
            </a:r>
            <a:r>
              <a:rPr lang="en-US" dirty="0" smtClean="0"/>
              <a:t>α</a:t>
            </a:r>
            <a:r>
              <a:rPr lang="en-US" baseline="-25000" dirty="0" smtClean="0"/>
              <a:t>b</a:t>
            </a:r>
            <a:r>
              <a:rPr lang="en-US" dirty="0"/>
              <a:t>= </a:t>
            </a:r>
            <a:r>
              <a:rPr lang="en-US" dirty="0" smtClean="0"/>
              <a:t>β</a:t>
            </a:r>
            <a:r>
              <a:rPr lang="en-US" baseline="-25000" dirty="0" smtClean="0"/>
              <a:t>b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In which case, using the IH, we have: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altLang="en-US" dirty="0" smtClean="0">
                <a:ea typeface="Symbol" charset="2"/>
                <a:cs typeface="Symbol" charset="2"/>
              </a:rPr>
              <a:t>β</a:t>
            </a:r>
            <a:r>
              <a:rPr lang="en-US" altLang="en-US" baseline="-25000" dirty="0" smtClean="0"/>
              <a:t>b</a:t>
            </a:r>
            <a:r>
              <a:rPr lang="en-US" altLang="en-US" dirty="0" smtClean="0"/>
              <a:t> </a:t>
            </a:r>
            <a:r>
              <a:rPr lang="en-US" altLang="en-US" dirty="0"/>
              <a:t>≤ </a:t>
            </a:r>
            <a:r>
              <a:rPr lang="en-US" altLang="en-US" dirty="0" smtClean="0">
                <a:ea typeface="Symbol" charset="2"/>
                <a:cs typeface="Symbol" charset="2"/>
              </a:rPr>
              <a:t>β</a:t>
            </a:r>
            <a:r>
              <a:rPr lang="en-US" altLang="en-US" baseline="-25000" dirty="0" smtClean="0"/>
              <a:t>a</a:t>
            </a:r>
            <a:r>
              <a:rPr lang="en-US" altLang="en-US" dirty="0" smtClean="0"/>
              <a:t> </a:t>
            </a:r>
            <a:r>
              <a:rPr lang="en-US" dirty="0" smtClean="0">
                <a:sym typeface="Symbol" charset="2"/>
              </a:rPr>
              <a:t></a:t>
            </a:r>
            <a:r>
              <a:rPr lang="en-US" dirty="0" smtClean="0"/>
              <a:t> </a:t>
            </a:r>
            <a:r>
              <a:rPr lang="en-US" altLang="en-US" dirty="0">
                <a:ea typeface="Symbol" charset="2"/>
                <a:cs typeface="Symbol" charset="2"/>
              </a:rPr>
              <a:t>α</a:t>
            </a:r>
            <a:r>
              <a:rPr lang="en-US" altLang="en-US" baseline="-25000" dirty="0"/>
              <a:t>b</a:t>
            </a:r>
            <a:r>
              <a:rPr lang="en-US" altLang="en-US" dirty="0"/>
              <a:t> ≤ </a:t>
            </a:r>
            <a:r>
              <a:rPr lang="en-US" altLang="en-US" dirty="0">
                <a:ea typeface="Symbol" charset="2"/>
                <a:cs typeface="Symbol" charset="2"/>
              </a:rPr>
              <a:t>α</a:t>
            </a:r>
            <a:r>
              <a:rPr lang="en-US" altLang="en-US" baseline="-25000" dirty="0"/>
              <a:t>a</a:t>
            </a:r>
            <a:r>
              <a:rPr lang="en-US" altLang="en-US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Case </a:t>
            </a:r>
            <a:r>
              <a:rPr lang="en-US" dirty="0" smtClean="0"/>
              <a:t>1:</a:t>
            </a:r>
            <a:r>
              <a:rPr lang="en-US" dirty="0"/>
              <a:t>	</a:t>
            </a:r>
            <a:r>
              <a:rPr lang="en-US" dirty="0" smtClean="0"/>
              <a:t>	α</a:t>
            </a:r>
            <a:r>
              <a:rPr lang="en-US" baseline="-25000" dirty="0" smtClean="0"/>
              <a:t>b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β</a:t>
            </a:r>
            <a:r>
              <a:rPr lang="en-US" baseline="-25000" dirty="0" smtClean="0"/>
              <a:t>b</a:t>
            </a:r>
            <a:r>
              <a:rPr lang="en-US" dirty="0" smtClean="0"/>
              <a:t>, </a:t>
            </a:r>
            <a:r>
              <a:rPr lang="en-US" dirty="0"/>
              <a:t>and </a:t>
            </a:r>
            <a:r>
              <a:rPr lang="en-US" dirty="0" smtClean="0"/>
              <a:t>α</a:t>
            </a:r>
            <a:r>
              <a:rPr lang="en-US" baseline="-25000" dirty="0" smtClean="0"/>
              <a:t>a</a:t>
            </a:r>
            <a:r>
              <a:rPr lang="en-US" dirty="0" smtClean="0"/>
              <a:t>= β</a:t>
            </a:r>
            <a:r>
              <a:rPr lang="en-US" baseline="-25000" dirty="0" smtClean="0"/>
              <a:t>a </a:t>
            </a:r>
            <a:r>
              <a:rPr lang="en-US" dirty="0" smtClean="0"/>
              <a:t>+1</a:t>
            </a:r>
          </a:p>
          <a:p>
            <a:pPr marL="0" indent="0">
              <a:buNone/>
            </a:pPr>
            <a:r>
              <a:rPr lang="en-US" dirty="0"/>
              <a:t>		In which case, using the IH, we have: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altLang="en-US" dirty="0" smtClean="0">
                <a:ea typeface="Symbol" charset="2"/>
                <a:cs typeface="Symbol" charset="2"/>
              </a:rPr>
              <a:t>β</a:t>
            </a:r>
            <a:r>
              <a:rPr lang="en-US" altLang="en-US" baseline="-25000" dirty="0" smtClean="0"/>
              <a:t>b</a:t>
            </a:r>
            <a:r>
              <a:rPr lang="en-US" altLang="en-US" dirty="0" smtClean="0"/>
              <a:t> </a:t>
            </a:r>
            <a:r>
              <a:rPr lang="en-US" altLang="en-US" dirty="0"/>
              <a:t>≤ </a:t>
            </a:r>
            <a:r>
              <a:rPr lang="en-US" altLang="en-US" dirty="0">
                <a:ea typeface="Symbol" charset="2"/>
                <a:cs typeface="Symbol" charset="2"/>
              </a:rPr>
              <a:t>β</a:t>
            </a:r>
            <a:r>
              <a:rPr lang="en-US" altLang="en-US" baseline="-25000" dirty="0"/>
              <a:t>a</a:t>
            </a:r>
            <a:r>
              <a:rPr lang="en-US" altLang="en-US" dirty="0"/>
              <a:t>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</a:t>
            </a:r>
            <a:r>
              <a:rPr lang="en-US" altLang="en-US" dirty="0">
                <a:ea typeface="Symbol" charset="2"/>
                <a:cs typeface="Symbol" charset="2"/>
              </a:rPr>
              <a:t>α</a:t>
            </a:r>
            <a:r>
              <a:rPr lang="en-US" altLang="en-US" baseline="-25000" dirty="0"/>
              <a:t>b</a:t>
            </a:r>
            <a:r>
              <a:rPr lang="en-US" altLang="en-US" dirty="0"/>
              <a:t> ≤ </a:t>
            </a:r>
            <a:r>
              <a:rPr lang="en-US" altLang="en-US" dirty="0">
                <a:ea typeface="Symbol" charset="2"/>
                <a:cs typeface="Symbol" charset="2"/>
              </a:rPr>
              <a:t>α</a:t>
            </a:r>
            <a:r>
              <a:rPr lang="en-US" altLang="en-US" baseline="-25000" dirty="0"/>
              <a:t>a</a:t>
            </a:r>
            <a:r>
              <a:rPr lang="en-US" altLang="en-US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Case </a:t>
            </a:r>
            <a:r>
              <a:rPr lang="en-US" dirty="0" smtClean="0"/>
              <a:t>2: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α</a:t>
            </a:r>
            <a:r>
              <a:rPr lang="en-US" baseline="-25000" dirty="0"/>
              <a:t>b</a:t>
            </a:r>
            <a:r>
              <a:rPr lang="en-US" dirty="0"/>
              <a:t> = </a:t>
            </a:r>
            <a:r>
              <a:rPr lang="en-US" dirty="0" smtClean="0"/>
              <a:t>β</a:t>
            </a:r>
            <a:r>
              <a:rPr lang="en-US" baseline="-25000" dirty="0" smtClean="0"/>
              <a:t>b</a:t>
            </a:r>
            <a:r>
              <a:rPr lang="en-US" dirty="0" smtClean="0"/>
              <a:t>+1, </a:t>
            </a:r>
            <a:r>
              <a:rPr lang="en-US" dirty="0"/>
              <a:t>and α</a:t>
            </a:r>
            <a:r>
              <a:rPr lang="en-US" baseline="-25000" dirty="0"/>
              <a:t>a</a:t>
            </a:r>
            <a:r>
              <a:rPr lang="en-US" dirty="0"/>
              <a:t>= β</a:t>
            </a:r>
            <a:r>
              <a:rPr lang="en-US" baseline="-25000" dirty="0"/>
              <a:t>a </a:t>
            </a:r>
            <a:r>
              <a:rPr lang="en-US" dirty="0"/>
              <a:t>+1</a:t>
            </a:r>
          </a:p>
          <a:p>
            <a:pPr marL="0" indent="0">
              <a:buNone/>
            </a:pPr>
            <a:r>
              <a:rPr lang="en-US" dirty="0"/>
              <a:t>		In which case, using the IH, we have: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altLang="en-US" dirty="0">
                <a:ea typeface="Symbol" charset="2"/>
                <a:cs typeface="Symbol" charset="2"/>
              </a:rPr>
              <a:t>β</a:t>
            </a:r>
            <a:r>
              <a:rPr lang="en-US" altLang="en-US" baseline="-25000" dirty="0"/>
              <a:t>b</a:t>
            </a:r>
            <a:r>
              <a:rPr lang="en-US" altLang="en-US" dirty="0"/>
              <a:t> ≤ </a:t>
            </a:r>
            <a:r>
              <a:rPr lang="en-US" altLang="en-US" dirty="0">
                <a:ea typeface="Symbol" charset="2"/>
                <a:cs typeface="Symbol" charset="2"/>
              </a:rPr>
              <a:t>β</a:t>
            </a:r>
            <a:r>
              <a:rPr lang="en-US" altLang="en-US" baseline="-25000" dirty="0"/>
              <a:t>a</a:t>
            </a:r>
            <a:r>
              <a:rPr lang="en-US" altLang="en-US" dirty="0"/>
              <a:t>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</a:t>
            </a:r>
            <a:r>
              <a:rPr lang="en-US" altLang="en-US" dirty="0">
                <a:ea typeface="Symbol" charset="2"/>
                <a:cs typeface="Symbol" charset="2"/>
              </a:rPr>
              <a:t>α</a:t>
            </a:r>
            <a:r>
              <a:rPr lang="en-US" altLang="en-US" baseline="-25000" dirty="0"/>
              <a:t>b</a:t>
            </a:r>
            <a:r>
              <a:rPr lang="en-US" altLang="en-US" dirty="0"/>
              <a:t> ≤ </a:t>
            </a:r>
            <a:r>
              <a:rPr lang="en-US" altLang="en-US" dirty="0">
                <a:ea typeface="Symbol" charset="2"/>
                <a:cs typeface="Symbol" charset="2"/>
              </a:rPr>
              <a:t>α</a:t>
            </a:r>
            <a:r>
              <a:rPr lang="en-US" altLang="en-US" baseline="-25000" dirty="0"/>
              <a:t>a</a:t>
            </a:r>
            <a:r>
              <a:rPr lang="en-US" altLang="en-US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Case 3: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α</a:t>
            </a:r>
            <a:r>
              <a:rPr lang="en-US" baseline="-25000" dirty="0"/>
              <a:t>b</a:t>
            </a:r>
            <a:r>
              <a:rPr lang="en-US" dirty="0"/>
              <a:t> = </a:t>
            </a:r>
            <a:r>
              <a:rPr lang="en-US" dirty="0" smtClean="0"/>
              <a:t>β</a:t>
            </a:r>
            <a:r>
              <a:rPr lang="en-US" baseline="-25000" dirty="0" smtClean="0"/>
              <a:t>b</a:t>
            </a:r>
            <a:r>
              <a:rPr lang="en-US" dirty="0" smtClean="0"/>
              <a:t>, </a:t>
            </a:r>
            <a:r>
              <a:rPr lang="en-US" dirty="0"/>
              <a:t>and α</a:t>
            </a:r>
            <a:r>
              <a:rPr lang="en-US" baseline="-25000" dirty="0"/>
              <a:t>a</a:t>
            </a:r>
            <a:r>
              <a:rPr lang="en-US" dirty="0"/>
              <a:t>= β</a:t>
            </a:r>
            <a:r>
              <a:rPr lang="en-US" baseline="-25000" dirty="0"/>
              <a:t>a </a:t>
            </a:r>
            <a:r>
              <a:rPr lang="en-US" dirty="0" smtClean="0"/>
              <a:t>+2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In which case, using the IH, we have: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altLang="en-US" dirty="0">
                <a:ea typeface="Symbol" charset="2"/>
                <a:cs typeface="Symbol" charset="2"/>
              </a:rPr>
              <a:t>β</a:t>
            </a:r>
            <a:r>
              <a:rPr lang="en-US" altLang="en-US" baseline="-25000" dirty="0"/>
              <a:t>b</a:t>
            </a:r>
            <a:r>
              <a:rPr lang="en-US" altLang="en-US" dirty="0"/>
              <a:t> ≤ </a:t>
            </a:r>
            <a:r>
              <a:rPr lang="en-US" altLang="en-US" dirty="0">
                <a:ea typeface="Symbol" charset="2"/>
                <a:cs typeface="Symbol" charset="2"/>
              </a:rPr>
              <a:t>β</a:t>
            </a:r>
            <a:r>
              <a:rPr lang="en-US" altLang="en-US" baseline="-25000" dirty="0"/>
              <a:t>a</a:t>
            </a:r>
            <a:r>
              <a:rPr lang="en-US" altLang="en-US" dirty="0"/>
              <a:t>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</a:t>
            </a:r>
            <a:r>
              <a:rPr lang="en-US" altLang="en-US" dirty="0">
                <a:ea typeface="Symbol" charset="2"/>
                <a:cs typeface="Symbol" charset="2"/>
              </a:rPr>
              <a:t>α</a:t>
            </a:r>
            <a:r>
              <a:rPr lang="en-US" altLang="en-US" baseline="-25000" dirty="0"/>
              <a:t>b</a:t>
            </a:r>
            <a:r>
              <a:rPr lang="en-US" altLang="en-US" dirty="0"/>
              <a:t> ≤ </a:t>
            </a:r>
            <a:r>
              <a:rPr lang="en-US" altLang="en-US" dirty="0">
                <a:ea typeface="Symbol" charset="2"/>
                <a:cs typeface="Symbol" charset="2"/>
              </a:rPr>
              <a:t>α</a:t>
            </a:r>
            <a:r>
              <a:rPr lang="en-US" altLang="en-US" baseline="-25000" dirty="0"/>
              <a:t>a</a:t>
            </a:r>
            <a:r>
              <a:rPr lang="en-US" altLang="en-US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565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465</Words>
  <Application>Microsoft Macintosh PowerPoint</Application>
  <PresentationFormat>Widescreen</PresentationFormat>
  <Paragraphs>87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Calibri Light</vt:lpstr>
      <vt:lpstr>Cambria Math</vt:lpstr>
      <vt:lpstr>MS PGothic</vt:lpstr>
      <vt:lpstr>Symbol</vt:lpstr>
      <vt:lpstr>Arial</vt:lpstr>
      <vt:lpstr>Office Theme</vt:lpstr>
      <vt:lpstr>Assignment # 7.1a Key</vt:lpstr>
      <vt:lpstr>Assignment # 7.1b Key</vt:lpstr>
      <vt:lpstr>Assignment # 7.2</vt:lpstr>
      <vt:lpstr>Assignment # 7.3a</vt:lpstr>
      <vt:lpstr>Assignment # 7.3b</vt:lpstr>
      <vt:lpstr>Assignment # 7.3c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# 6 Key</dc:title>
  <dc:creator>charles.e.hughes</dc:creator>
  <cp:lastModifiedBy>charles.e.hughes</cp:lastModifiedBy>
  <cp:revision>20</cp:revision>
  <cp:lastPrinted>2016-11-02T01:27:51Z</cp:lastPrinted>
  <dcterms:created xsi:type="dcterms:W3CDTF">2016-11-01T23:30:50Z</dcterms:created>
  <dcterms:modified xsi:type="dcterms:W3CDTF">2016-11-02T20:33:36Z</dcterms:modified>
</cp:coreProperties>
</file>