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27"/>
    <p:restoredTop sz="93250"/>
  </p:normalViewPr>
  <p:slideViewPr>
    <p:cSldViewPr snapToGrid="0" snapToObjects="1">
      <p:cViewPr>
        <p:scale>
          <a:sx n="91" d="100"/>
          <a:sy n="91" d="100"/>
        </p:scale>
        <p:origin x="-21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95EA-4224-D74B-B06D-7BF44AE2CD0B}" type="datetimeFigureOut">
              <a:rPr lang="en-US" smtClean="0"/>
              <a:t>11/1/16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5342-FECF-C648-9AF1-18B2A504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D4E6-A38F-1547-9E04-8A2B927EBDBA}" type="datetimeFigureOut">
              <a:rPr lang="en-US" smtClean="0"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6.1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Write a CFG for the following languages: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b="1" dirty="0"/>
              <a:t>L = { </a:t>
            </a:r>
            <a:r>
              <a:rPr lang="en-US" sz="1600" b="1" dirty="0" err="1"/>
              <a:t>c</a:t>
            </a:r>
            <a:r>
              <a:rPr lang="en-US" sz="1600" b="1" baseline="30000" dirty="0" err="1"/>
              <a:t>k</a:t>
            </a:r>
            <a:r>
              <a:rPr lang="en-US" sz="1600" b="1" dirty="0"/>
              <a:t> a</a:t>
            </a:r>
            <a:r>
              <a:rPr lang="en-US" sz="1600" b="1" baseline="30000" dirty="0"/>
              <a:t>n</a:t>
            </a:r>
            <a:r>
              <a:rPr lang="en-US" sz="1600" b="1" dirty="0"/>
              <a:t> </a:t>
            </a:r>
            <a:r>
              <a:rPr lang="en-US" sz="1600" b="1" dirty="0" err="1"/>
              <a:t>b</a:t>
            </a:r>
            <a:r>
              <a:rPr lang="en-US" sz="1600" b="1" baseline="30000" dirty="0" err="1"/>
              <a:t>m</a:t>
            </a:r>
            <a:r>
              <a:rPr lang="en-US" sz="1600" b="1" dirty="0"/>
              <a:t> | n </a:t>
            </a:r>
            <a:r>
              <a:rPr lang="en-US" sz="1600" dirty="0"/>
              <a:t>&lt;</a:t>
            </a:r>
            <a:r>
              <a:rPr lang="en-US" sz="1600" b="1" dirty="0"/>
              <a:t> m, if k=0; n </a:t>
            </a:r>
            <a:r>
              <a:rPr lang="en-US" sz="1600" dirty="0"/>
              <a:t>&gt;</a:t>
            </a:r>
            <a:r>
              <a:rPr lang="en-US" sz="1600" b="1" dirty="0"/>
              <a:t> </a:t>
            </a:r>
            <a:r>
              <a:rPr lang="en-US" sz="1600" b="1" dirty="0" err="1"/>
              <a:t>k+m</a:t>
            </a:r>
            <a:r>
              <a:rPr lang="en-US" sz="1600" b="1" dirty="0"/>
              <a:t>, if k&gt;0 }</a:t>
            </a:r>
            <a:r>
              <a:rPr lang="en-US" sz="1600" dirty="0"/>
              <a:t>. 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S  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S1| S2</a:t>
            </a:r>
          </a:p>
          <a:p>
            <a:pPr marL="400050" lvl="1" indent="0">
              <a:buNone/>
            </a:pPr>
            <a:r>
              <a:rPr lang="en-US" sz="1600" b="1" dirty="0" smtClean="0"/>
              <a:t>S1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a S1 b | S1 b | b</a:t>
            </a:r>
          </a:p>
          <a:p>
            <a:pPr marL="400050" lvl="1" indent="0">
              <a:buNone/>
            </a:pPr>
            <a:r>
              <a:rPr lang="en-US" sz="1600" b="1" dirty="0" smtClean="0"/>
              <a:t>S2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c </a:t>
            </a:r>
            <a:r>
              <a:rPr lang="en-US" sz="1600" b="1" dirty="0" smtClean="0">
                <a:sym typeface="Symbol" charset="2"/>
              </a:rPr>
              <a:t>C a B</a:t>
            </a:r>
          </a:p>
          <a:p>
            <a:pPr marL="400050" lvl="1" indent="0">
              <a:buNone/>
            </a:pPr>
            <a:r>
              <a:rPr lang="en-US" sz="1600" b="1" dirty="0" smtClean="0">
                <a:sym typeface="Symbol" charset="2"/>
              </a:rPr>
              <a:t>C   </a:t>
            </a:r>
            <a:r>
              <a:rPr lang="en-US" sz="1600" b="1" dirty="0" smtClean="0"/>
              <a:t> </a:t>
            </a:r>
            <a:r>
              <a:rPr lang="en-US" sz="1600" b="1" dirty="0" smtClean="0">
                <a:sym typeface="Symbol" charset="2"/>
              </a:rPr>
              <a:t>c C a | C a | a</a:t>
            </a:r>
          </a:p>
          <a:p>
            <a:pPr marL="400050" lvl="1" indent="0">
              <a:buNone/>
            </a:pPr>
            <a:r>
              <a:rPr lang="en-US" sz="1600" b="1" dirty="0" smtClean="0">
                <a:sym typeface="Symbol" charset="2"/>
              </a:rPr>
              <a:t>B   </a:t>
            </a:r>
            <a:r>
              <a:rPr lang="en-US" sz="1600" b="1" dirty="0" smtClean="0"/>
              <a:t> </a:t>
            </a:r>
            <a:r>
              <a:rPr lang="en-US" sz="1600" b="1" dirty="0" smtClean="0">
                <a:sym typeface="Symbol" charset="2"/>
              </a:rPr>
              <a:t>a B b| </a:t>
            </a:r>
          </a:p>
          <a:p>
            <a:pPr eaLnBrk="1" hangingPunct="1">
              <a:lnSpc>
                <a:spcPct val="90000"/>
              </a:lnSpc>
              <a:buFont typeface="+mj-lt"/>
              <a:buAutoNum type="arabicPeriod"/>
            </a:pPr>
            <a:endParaRPr lang="en-US" sz="1600" dirty="0" smtClean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3" name="Footer Placeholder 4"/>
          <p:cNvSpPr txBox="1">
            <a:spLocks noGrp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1400"/>
              <a:t>COT 4210 © UCF</a:t>
            </a:r>
          </a:p>
        </p:txBody>
      </p:sp>
      <p:sp>
        <p:nvSpPr>
          <p:cNvPr id="104454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/>
            <a:fld id="{8D404BFF-D369-8241-B034-6AC1C1F36ACA}" type="slidenum">
              <a:rPr lang="en-US" sz="1400"/>
              <a:pPr algn="r"/>
              <a:t>1</a:t>
            </a:fld>
            <a:endParaRPr lang="en-US" sz="1400"/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1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799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6.2a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en-US" sz="1600" dirty="0" smtClean="0">
                <a:latin typeface="Arial" charset="0"/>
                <a:ea typeface="MS PGothic" charset="0"/>
              </a:rPr>
              <a:t>Convert the following grammar to a CNF equivalent grammar. Show all steps.</a:t>
            </a:r>
            <a:br>
              <a:rPr lang="en-US" sz="1600" dirty="0" smtClean="0">
                <a:latin typeface="Arial" charset="0"/>
                <a:ea typeface="MS PGothic" charset="0"/>
              </a:rPr>
            </a:br>
            <a:r>
              <a:rPr lang="en-US" sz="1600" b="1" dirty="0" smtClean="0">
                <a:latin typeface="Arial" charset="0"/>
                <a:ea typeface="MS PGothic" charset="0"/>
              </a:rPr>
              <a:t>G = ({S, B, L, P, E}, {</a:t>
            </a:r>
            <a:r>
              <a:rPr lang="en-US" sz="1600" b="1" dirty="0" err="1" smtClean="0">
                <a:latin typeface="Arial" charset="0"/>
                <a:ea typeface="MS PGothic" charset="0"/>
              </a:rPr>
              <a:t>i</a:t>
            </a:r>
            <a:r>
              <a:rPr lang="en-US" sz="1600" b="1" dirty="0" smtClean="0">
                <a:latin typeface="Arial" charset="0"/>
                <a:ea typeface="MS PGothic" charset="0"/>
              </a:rPr>
              <a:t>, t, s, e, {, }, ;, 0, 1}, R, S)</a:t>
            </a:r>
            <a:r>
              <a:rPr lang="en-US" sz="1600" dirty="0" smtClean="0">
                <a:latin typeface="Arial" charset="0"/>
                <a:ea typeface="MS PGothic" charset="0"/>
              </a:rPr>
              <a:t>, where </a:t>
            </a:r>
            <a:r>
              <a:rPr lang="en-US" sz="1600" b="1" dirty="0" smtClean="0">
                <a:latin typeface="Arial" charset="0"/>
                <a:ea typeface="MS PGothic" charset="0"/>
              </a:rPr>
              <a:t>R</a:t>
            </a:r>
            <a:r>
              <a:rPr lang="en-US" sz="1600" dirty="0" smtClean="0">
                <a:latin typeface="Arial" charset="0"/>
                <a:ea typeface="MS PGothic" charset="0"/>
              </a:rPr>
              <a:t> is</a:t>
            </a:r>
          </a:p>
          <a:p>
            <a:pPr marL="400050" lvl="1" indent="0">
              <a:buNone/>
            </a:pPr>
            <a:r>
              <a:rPr lang="en-US" sz="1600" b="1" dirty="0" smtClean="0"/>
              <a:t>S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E | s | B</a:t>
            </a:r>
          </a:p>
          <a:p>
            <a:pPr marL="400050" lvl="1" indent="0">
              <a:buNone/>
            </a:pPr>
            <a:r>
              <a:rPr lang="en-US" sz="1600" b="1" dirty="0" smtClean="0"/>
              <a:t>B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{ s L } </a:t>
            </a:r>
          </a:p>
          <a:p>
            <a:pPr marL="400050" lvl="1" indent="0">
              <a:buNone/>
            </a:pPr>
            <a:r>
              <a:rPr lang="en-US" sz="1600" b="1" dirty="0" smtClean="0"/>
              <a:t>L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</a:t>
            </a:r>
            <a:r>
              <a:rPr lang="en-US" sz="1600" b="1" dirty="0" smtClean="0">
                <a:sym typeface="Symbol" charset="2"/>
              </a:rPr>
              <a:t></a:t>
            </a:r>
            <a:r>
              <a:rPr lang="en-US" sz="1600" b="1" dirty="0" smtClean="0"/>
              <a:t> | ; s L 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P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0 | 1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E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</a:t>
            </a:r>
            <a:r>
              <a:rPr lang="en-US" sz="1600" b="1" dirty="0" smtClean="0">
                <a:sym typeface="Symbol" charset="2"/>
              </a:rPr>
              <a:t></a:t>
            </a:r>
            <a:r>
              <a:rPr lang="en-US" sz="1600" b="1" dirty="0" smtClean="0"/>
              <a:t> | e S</a:t>
            </a:r>
          </a:p>
          <a:p>
            <a:pPr marL="400050" lvl="1" indent="0">
              <a:buNone/>
            </a:pPr>
            <a:endParaRPr lang="en-US" sz="1600" b="1" dirty="0"/>
          </a:p>
          <a:p>
            <a:pPr marL="400050" lvl="1" indent="0">
              <a:buNone/>
            </a:pPr>
            <a:r>
              <a:rPr lang="en-US" sz="1600" b="1" dirty="0" smtClean="0"/>
              <a:t>Remove lambda rules</a:t>
            </a:r>
          </a:p>
          <a:p>
            <a:pPr marL="400050" lvl="1" indent="0">
              <a:buNone/>
            </a:pPr>
            <a:r>
              <a:rPr lang="en-US" sz="1600" b="1" dirty="0" err="1" smtClean="0"/>
              <a:t>Nullables</a:t>
            </a:r>
            <a:r>
              <a:rPr lang="en-US" sz="1600" b="1" dirty="0" smtClean="0"/>
              <a:t> = {L, E }</a:t>
            </a:r>
          </a:p>
          <a:p>
            <a:pPr marL="400050" lvl="1" indent="0">
              <a:buNone/>
            </a:pPr>
            <a:r>
              <a:rPr lang="en-US" sz="1600" b="1" dirty="0" smtClean="0"/>
              <a:t>S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E |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| s | B</a:t>
            </a:r>
          </a:p>
          <a:p>
            <a:pPr marL="400050" lvl="1" indent="0">
              <a:buNone/>
            </a:pPr>
            <a:r>
              <a:rPr lang="en-US" sz="1600" b="1" dirty="0" smtClean="0"/>
              <a:t>B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{ s L } | { s }</a:t>
            </a:r>
          </a:p>
          <a:p>
            <a:pPr marL="400050" lvl="1" indent="0">
              <a:buNone/>
            </a:pPr>
            <a:r>
              <a:rPr lang="en-US" sz="1600" b="1" dirty="0" smtClean="0"/>
              <a:t>L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; s L  | ; s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P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0 | 1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E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e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6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6.2b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sz="1600" b="1" dirty="0" smtClean="0"/>
              <a:t>Remove Unit Rules</a:t>
            </a:r>
          </a:p>
          <a:p>
            <a:pPr marL="400050" lvl="1" indent="0">
              <a:buNone/>
            </a:pPr>
            <a:r>
              <a:rPr lang="en-US" sz="1600" b="1" dirty="0" smtClean="0"/>
              <a:t>Chain(S) = {S, B}; Chain B = {B}; Chain (L) = {L}; Chain(P) = {P}; Chain(E) = {E}</a:t>
            </a:r>
          </a:p>
          <a:p>
            <a:pPr marL="400050" lvl="1" indent="0">
              <a:buNone/>
            </a:pPr>
            <a:r>
              <a:rPr lang="en-US" sz="1600" b="1" dirty="0" smtClean="0"/>
              <a:t>S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E |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| s | { s L } | { s }</a:t>
            </a:r>
          </a:p>
          <a:p>
            <a:pPr marL="400050" lvl="1" indent="0">
              <a:buNone/>
            </a:pPr>
            <a:r>
              <a:rPr lang="en-US" sz="1600" b="1" dirty="0" smtClean="0"/>
              <a:t>B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{ s L } | { s }</a:t>
            </a:r>
          </a:p>
          <a:p>
            <a:pPr marL="400050" lvl="1" indent="0">
              <a:buNone/>
            </a:pPr>
            <a:r>
              <a:rPr lang="en-US" sz="1600" b="1" dirty="0" smtClean="0"/>
              <a:t>L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; s L  | ;s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P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0 | 1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E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e S</a:t>
            </a:r>
          </a:p>
          <a:p>
            <a:pPr marL="400050" lvl="1" indent="0">
              <a:buNone/>
            </a:pPr>
            <a:endParaRPr lang="en-US" sz="1600" b="1" dirty="0"/>
          </a:p>
          <a:p>
            <a:pPr marL="400050" lvl="1" indent="0">
              <a:buNone/>
            </a:pPr>
            <a:r>
              <a:rPr lang="en-US" sz="1600" b="1" dirty="0" smtClean="0"/>
              <a:t>Remove Non-Productive Symbols</a:t>
            </a:r>
          </a:p>
          <a:p>
            <a:pPr marL="400050" lvl="1" indent="0">
              <a:buNone/>
            </a:pPr>
            <a:r>
              <a:rPr lang="en-US" sz="1600" b="1" dirty="0" smtClean="0"/>
              <a:t>Productive = {S, B, L, P, E}</a:t>
            </a:r>
          </a:p>
          <a:p>
            <a:pPr marL="400050" lvl="1" indent="0">
              <a:buNone/>
            </a:pPr>
            <a:r>
              <a:rPr lang="en-US" sz="1600" b="1" dirty="0" smtClean="0"/>
              <a:t>NO CHANGE</a:t>
            </a:r>
          </a:p>
          <a:p>
            <a:pPr marL="400050" lvl="1" indent="0">
              <a:buNone/>
            </a:pPr>
            <a:endParaRPr lang="en-US" sz="1600" b="1" dirty="0" smtClean="0"/>
          </a:p>
          <a:p>
            <a:pPr marL="400050" lvl="1" indent="0">
              <a:buNone/>
            </a:pPr>
            <a:r>
              <a:rPr lang="en-US" sz="1600" b="1" dirty="0" smtClean="0"/>
              <a:t>Remove Unreachable Symbols</a:t>
            </a:r>
          </a:p>
          <a:p>
            <a:pPr marL="400050" lvl="1" indent="0">
              <a:buNone/>
            </a:pPr>
            <a:r>
              <a:rPr lang="en-US" sz="1600" b="1" dirty="0" smtClean="0"/>
              <a:t>Reachable= {S, P, E, L}</a:t>
            </a:r>
          </a:p>
          <a:p>
            <a:pPr marL="400050" lvl="1" indent="0">
              <a:buNone/>
            </a:pPr>
            <a:r>
              <a:rPr lang="en-US" sz="1600" b="1" dirty="0" smtClean="0"/>
              <a:t>S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E |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P t S | s | { s L } | { s }</a:t>
            </a:r>
          </a:p>
          <a:p>
            <a:pPr marL="400050" lvl="1" indent="0">
              <a:buNone/>
            </a:pPr>
            <a:r>
              <a:rPr lang="en-US" sz="1600" b="1" dirty="0" smtClean="0"/>
              <a:t>L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; s L  | ;s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P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0 | 1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E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e S</a:t>
            </a:r>
          </a:p>
          <a:p>
            <a:pPr marL="400050" lvl="1" indent="0">
              <a:buNone/>
            </a:pPr>
            <a:endParaRPr lang="en-US" sz="16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Assignment </a:t>
            </a:r>
            <a:r>
              <a:rPr lang="en-US" b="1" smtClean="0">
                <a:solidFill>
                  <a:srgbClr val="CC3300"/>
                </a:solidFill>
                <a:latin typeface="Arial" charset="0"/>
                <a:ea typeface="MS PGothic" charset="0"/>
              </a:rPr>
              <a:t># </a:t>
            </a:r>
            <a:r>
              <a:rPr lang="en-US" b="1" smtClean="0">
                <a:solidFill>
                  <a:srgbClr val="CC3300"/>
                </a:solidFill>
                <a:latin typeface="Arial" charset="0"/>
                <a:ea typeface="MS PGothic" charset="0"/>
              </a:rPr>
              <a:t>6.2c Key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sz="1600" b="1" dirty="0" smtClean="0"/>
              <a:t>Convert to CNF</a:t>
            </a:r>
          </a:p>
          <a:p>
            <a:pPr marL="400050" lvl="1" indent="0">
              <a:buNone/>
            </a:pPr>
            <a:r>
              <a:rPr lang="en-US" sz="1600" b="1" dirty="0" smtClean="0"/>
              <a:t>S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&lt;t&gt; S&gt; E | 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&lt;t&gt;&gt; S | s | &lt;&lt;{&gt; &lt;s&gt; L&gt; &lt;}&gt; | &lt;&lt;{&gt; &lt;s&gt; &gt; &lt;}&gt;</a:t>
            </a:r>
          </a:p>
          <a:p>
            <a:pPr marL="400050" lvl="1" indent="0">
              <a:buNone/>
            </a:pPr>
            <a:r>
              <a:rPr lang="en-US" sz="1600" b="1" dirty="0" smtClean="0"/>
              <a:t>L</a:t>
            </a:r>
            <a:r>
              <a:rPr lang="en-US" sz="1600" b="1" dirty="0" smtClean="0">
                <a:sym typeface="Symbol" charset="2"/>
              </a:rPr>
              <a:t> </a:t>
            </a:r>
            <a:r>
              <a:rPr lang="en-US" sz="1600" b="1" dirty="0" smtClean="0"/>
              <a:t> &lt;&lt;;&gt; &lt;s&gt;&gt; L  | &lt;;&gt; &lt;s&gt;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P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0 | 1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600" b="1" dirty="0" smtClean="0"/>
              <a:t>E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&lt;e&gt; S</a:t>
            </a:r>
          </a:p>
          <a:p>
            <a:pPr marL="400050" lvl="1" indent="0">
              <a:buNone/>
            </a:pPr>
            <a:r>
              <a:rPr lang="en-US" sz="1600" b="1" dirty="0" smtClean="0"/>
              <a:t>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&lt;t&gt; S&gt;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&lt;t&gt;&gt; S </a:t>
            </a:r>
          </a:p>
          <a:p>
            <a:pPr marL="400050" lvl="1" indent="0">
              <a:buNone/>
            </a:pPr>
            <a:r>
              <a:rPr lang="en-US" sz="1600" b="1" dirty="0" smtClean="0"/>
              <a:t>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&lt;t&gt;&gt;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 &gt; &lt;t&gt; </a:t>
            </a:r>
          </a:p>
          <a:p>
            <a:pPr marL="400050" lvl="1" indent="0">
              <a:buNone/>
            </a:pPr>
            <a:r>
              <a:rPr lang="en-US" sz="1600" b="1" dirty="0" smtClean="0"/>
              <a:t>&lt;&lt;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P</a:t>
            </a:r>
          </a:p>
          <a:p>
            <a:pPr marL="400050" lvl="1" indent="0">
              <a:buNone/>
            </a:pPr>
            <a:r>
              <a:rPr lang="en-US" sz="1600" b="1" dirty="0" smtClean="0"/>
              <a:t>&lt;&lt;{&gt; &lt;s&gt; L&gt;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&lt;&lt;{&gt; &lt;s&gt;&gt; L</a:t>
            </a:r>
          </a:p>
          <a:p>
            <a:pPr marL="400050" lvl="1" indent="0">
              <a:buNone/>
            </a:pPr>
            <a:r>
              <a:rPr lang="en-US" sz="1600" b="1" dirty="0" smtClean="0"/>
              <a:t>&lt;&lt;{&gt; &lt;s&gt;&gt;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&lt;{&gt; &lt;s&gt;</a:t>
            </a:r>
          </a:p>
          <a:p>
            <a:pPr marL="400050" lvl="1" indent="0">
              <a:buNone/>
            </a:pPr>
            <a:r>
              <a:rPr lang="en-US" sz="1600" b="1" dirty="0" smtClean="0"/>
              <a:t>&lt;&lt;;&gt; &lt;s&gt;&gt;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&lt;;&gt; &lt;s&gt;</a:t>
            </a:r>
          </a:p>
          <a:p>
            <a:pPr marL="400050" lvl="1" indent="0">
              <a:buNone/>
            </a:pPr>
            <a:r>
              <a:rPr lang="en-US" sz="1600" b="1" dirty="0" smtClean="0"/>
              <a:t>&lt;e&gt;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e</a:t>
            </a:r>
          </a:p>
          <a:p>
            <a:pPr marL="400050" lvl="1" indent="0">
              <a:buNone/>
            </a:pPr>
            <a:r>
              <a:rPr lang="en-US" sz="1600" b="1" dirty="0" smtClean="0"/>
              <a:t>&lt;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</a:t>
            </a:r>
            <a:r>
              <a:rPr lang="en-US" sz="1600" b="1" dirty="0" err="1" smtClean="0"/>
              <a:t>i</a:t>
            </a:r>
            <a:endParaRPr lang="en-US" sz="1600" b="1" dirty="0" smtClean="0"/>
          </a:p>
          <a:p>
            <a:pPr marL="400050" lvl="1" indent="0">
              <a:buNone/>
            </a:pPr>
            <a:r>
              <a:rPr lang="en-US" sz="1600" b="1" dirty="0" smtClean="0"/>
              <a:t>&lt;s&gt;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s</a:t>
            </a:r>
          </a:p>
          <a:p>
            <a:pPr marL="400050" lvl="1" indent="0">
              <a:buNone/>
            </a:pPr>
            <a:r>
              <a:rPr lang="en-US" sz="1600" b="1" dirty="0" smtClean="0"/>
              <a:t>&lt;t&gt;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t</a:t>
            </a:r>
          </a:p>
          <a:p>
            <a:pPr marL="400050" lvl="1" indent="0">
              <a:buNone/>
            </a:pPr>
            <a:r>
              <a:rPr lang="en-US" sz="1600" b="1" dirty="0" smtClean="0"/>
              <a:t>&lt;{&gt;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{</a:t>
            </a:r>
          </a:p>
          <a:p>
            <a:pPr marL="400050" lvl="1" indent="0">
              <a:buNone/>
            </a:pPr>
            <a:r>
              <a:rPr lang="en-US" sz="1600" b="1" dirty="0" smtClean="0"/>
              <a:t>&lt;}&gt; </a:t>
            </a:r>
            <a:r>
              <a:rPr lang="en-US" sz="1600" b="1" dirty="0" smtClean="0">
                <a:sym typeface="Symbol" charset="2"/>
              </a:rPr>
              <a:t></a:t>
            </a:r>
            <a:r>
              <a:rPr lang="en-US" sz="1600" b="1" dirty="0" smtClean="0"/>
              <a:t>  }</a:t>
            </a:r>
          </a:p>
          <a:p>
            <a:pPr marL="400050" lvl="1" indent="0">
              <a:buNone/>
            </a:pPr>
            <a:r>
              <a:rPr lang="en-US" sz="1600" b="1" dirty="0" smtClean="0"/>
              <a:t>&lt;;&gt; </a:t>
            </a:r>
            <a:r>
              <a:rPr lang="en-US" sz="1600" b="1" smtClean="0">
                <a:sym typeface="Symbol" charset="2"/>
              </a:rPr>
              <a:t></a:t>
            </a:r>
            <a:r>
              <a:rPr lang="en-US" sz="1600" b="1" smtClean="0"/>
              <a:t>  ;</a:t>
            </a:r>
            <a:endParaRPr lang="en-US" sz="1600" b="1" dirty="0" smtClean="0"/>
          </a:p>
          <a:p>
            <a:pPr marL="400050" lvl="1" indent="0">
              <a:buNone/>
            </a:pPr>
            <a:endParaRPr lang="en-US" sz="1600" b="1" dirty="0" smtClean="0"/>
          </a:p>
          <a:p>
            <a:pPr marL="400050" lvl="1" indent="0">
              <a:buNone/>
            </a:pPr>
            <a:endParaRPr lang="en-US" sz="16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375</Words>
  <Application>Microsoft Macintosh PowerPoint</Application>
  <PresentationFormat>Widescreen</PresentationFormat>
  <Paragraphs>67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MS PGothic</vt:lpstr>
      <vt:lpstr>Symbol</vt:lpstr>
      <vt:lpstr>Arial</vt:lpstr>
      <vt:lpstr>Office Theme</vt:lpstr>
      <vt:lpstr>Assignment # 6.1 Key</vt:lpstr>
      <vt:lpstr>Assignment # 6.2a Key</vt:lpstr>
      <vt:lpstr>Assignment # 6.2b Key</vt:lpstr>
      <vt:lpstr>Assignment # 6.2c Key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6 Key</dc:title>
  <dc:creator>charles.e.hughes</dc:creator>
  <cp:lastModifiedBy>charles.e.hughes</cp:lastModifiedBy>
  <cp:revision>8</cp:revision>
  <cp:lastPrinted>2016-11-02T00:22:06Z</cp:lastPrinted>
  <dcterms:created xsi:type="dcterms:W3CDTF">2016-11-01T23:30:50Z</dcterms:created>
  <dcterms:modified xsi:type="dcterms:W3CDTF">2016-11-02T00:29:54Z</dcterms:modified>
</cp:coreProperties>
</file>