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1231" r:id="rId2"/>
    <p:sldId id="1238" r:id="rId3"/>
    <p:sldId id="1241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29"/>
  </p:normalViewPr>
  <p:slideViewPr>
    <p:cSldViewPr>
      <p:cViewPr>
        <p:scale>
          <a:sx n="100" d="100"/>
          <a:sy n="100" d="100"/>
        </p:scale>
        <p:origin x="760" y="3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682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00141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725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9/27/16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val 26"/>
          <p:cNvSpPr>
            <a:spLocks noChangeArrowheads="1"/>
          </p:cNvSpPr>
          <p:nvPr/>
        </p:nvSpPr>
        <p:spPr bwMode="auto">
          <a:xfrm>
            <a:off x="3581400" y="5639435"/>
            <a:ext cx="396240" cy="304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Oval 21"/>
          <p:cNvSpPr>
            <a:spLocks noChangeArrowheads="1"/>
          </p:cNvSpPr>
          <p:nvPr/>
        </p:nvSpPr>
        <p:spPr bwMode="auto">
          <a:xfrm>
            <a:off x="3505200" y="3962400"/>
            <a:ext cx="509491" cy="46775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3733800" y="5592682"/>
            <a:ext cx="509491" cy="46775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Oval 26"/>
          <p:cNvSpPr>
            <a:spLocks noChangeArrowheads="1"/>
          </p:cNvSpPr>
          <p:nvPr/>
        </p:nvSpPr>
        <p:spPr bwMode="auto">
          <a:xfrm>
            <a:off x="3860164" y="4572000"/>
            <a:ext cx="396240" cy="30416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Oval 21"/>
          <p:cNvSpPr>
            <a:spLocks noChangeArrowheads="1"/>
          </p:cNvSpPr>
          <p:nvPr/>
        </p:nvSpPr>
        <p:spPr bwMode="auto">
          <a:xfrm>
            <a:off x="3599878" y="4682807"/>
            <a:ext cx="667322" cy="49784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4.1 Key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31800" y="1570355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800" dirty="0"/>
              <a:t>Convert the following NFA to an equivalent DFA.</a:t>
            </a:r>
            <a:br>
              <a:rPr lang="en-US" sz="2800" dirty="0"/>
            </a:br>
            <a:endParaRPr lang="en-US" sz="28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 smtClean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 smtClean="0">
              <a:sym typeface="Symbol" charset="0"/>
            </a:endParaRPr>
          </a:p>
          <a:p>
            <a:pPr eaLnBrk="1" hangingPunct="1">
              <a:lnSpc>
                <a:spcPct val="90000"/>
              </a:lnSpc>
              <a:buFontTx/>
              <a:buAutoNum type="arabicPeriod"/>
            </a:pPr>
            <a:endParaRPr lang="en-US" sz="1600" dirty="0">
              <a:sym typeface="Symbo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sym typeface="Symbo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 smtClean="0">
              <a:sym typeface="Symbol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sz="1600" dirty="0">
              <a:sym typeface="Symbol" charset="0"/>
            </a:endParaRPr>
          </a:p>
          <a:p>
            <a:pPr marL="800100" lvl="1" indent="-342900" eaLnBrk="1" hangingPunct="1">
              <a:lnSpc>
                <a:spcPct val="90000"/>
              </a:lnSpc>
              <a:buFont typeface="+mj-lt"/>
              <a:buAutoNum type="arabicPeriod"/>
            </a:pPr>
            <a:endParaRPr lang="en-US" sz="1600" dirty="0">
              <a:sym typeface="Symbol" charset="0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9/27/16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 dirty="0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 bwMode="auto">
          <a:xfrm>
            <a:off x="1104900" y="2209800"/>
            <a:ext cx="6934200" cy="1752600"/>
            <a:chOff x="1620" y="6264"/>
            <a:chExt cx="8400" cy="2760"/>
          </a:xfrm>
        </p:grpSpPr>
        <p:sp>
          <p:nvSpPr>
            <p:cNvPr id="11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620" y="6264"/>
              <a:ext cx="8400" cy="2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26"/>
            <p:cNvSpPr>
              <a:spLocks noChangeArrowheads="1"/>
            </p:cNvSpPr>
            <p:nvPr/>
          </p:nvSpPr>
          <p:spPr bwMode="auto">
            <a:xfrm>
              <a:off x="7570" y="7104"/>
              <a:ext cx="480" cy="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25"/>
            <p:cNvSpPr>
              <a:spLocks noChangeArrowheads="1"/>
            </p:cNvSpPr>
            <p:nvPr/>
          </p:nvSpPr>
          <p:spPr bwMode="auto">
            <a:xfrm>
              <a:off x="7500" y="7344"/>
              <a:ext cx="602" cy="6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Oval 24"/>
            <p:cNvSpPr>
              <a:spLocks noChangeArrowheads="1"/>
            </p:cNvSpPr>
            <p:nvPr/>
          </p:nvSpPr>
          <p:spPr bwMode="auto">
            <a:xfrm>
              <a:off x="7560" y="7389"/>
              <a:ext cx="492" cy="49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885" y="7104"/>
              <a:ext cx="480" cy="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4140" y="7344"/>
              <a:ext cx="601" cy="6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1"/>
            <p:cNvSpPr>
              <a:spLocks noChangeArrowheads="1"/>
            </p:cNvSpPr>
            <p:nvPr/>
          </p:nvSpPr>
          <p:spPr bwMode="auto">
            <a:xfrm>
              <a:off x="5820" y="7344"/>
              <a:ext cx="602" cy="6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3660" y="7643"/>
              <a:ext cx="40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>
              <a:off x="4740" y="7646"/>
              <a:ext cx="10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6420" y="7646"/>
              <a:ext cx="108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 flipV="1">
              <a:off x="4500" y="6624"/>
              <a:ext cx="168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16"/>
            <p:cNvSpPr>
              <a:spLocks noChangeShapeType="1"/>
            </p:cNvSpPr>
            <p:nvPr/>
          </p:nvSpPr>
          <p:spPr bwMode="auto">
            <a:xfrm>
              <a:off x="6180" y="6624"/>
              <a:ext cx="15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 flipH="1">
              <a:off x="6180" y="7944"/>
              <a:ext cx="1560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 flipH="1" flipV="1">
              <a:off x="4620" y="7944"/>
              <a:ext cx="1560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4212" y="7344"/>
              <a:ext cx="4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latin typeface="Arial" charset="0"/>
                </a:rPr>
                <a:t>A</a:t>
              </a:r>
              <a:endParaRPr lang="en-US" altLang="en-US">
                <a:latin typeface="Arial" charset="0"/>
              </a:endParaRPr>
            </a:p>
          </p:txBody>
        </p:sp>
        <p:sp>
          <p:nvSpPr>
            <p:cNvPr id="31" name="Text Box 12"/>
            <p:cNvSpPr txBox="1">
              <a:spLocks noChangeArrowheads="1"/>
            </p:cNvSpPr>
            <p:nvPr/>
          </p:nvSpPr>
          <p:spPr bwMode="auto">
            <a:xfrm>
              <a:off x="5902" y="7344"/>
              <a:ext cx="4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latin typeface="Arial" charset="0"/>
                </a:rPr>
                <a:t>B</a:t>
              </a:r>
              <a:endParaRPr lang="en-US" altLang="en-US">
                <a:latin typeface="Arial" charset="0"/>
              </a:endParaRPr>
            </a:p>
          </p:txBody>
        </p:sp>
        <p:sp>
          <p:nvSpPr>
            <p:cNvPr id="32" name="Text Box 11"/>
            <p:cNvSpPr txBox="1">
              <a:spLocks noChangeArrowheads="1"/>
            </p:cNvSpPr>
            <p:nvPr/>
          </p:nvSpPr>
          <p:spPr bwMode="auto">
            <a:xfrm>
              <a:off x="7620" y="7344"/>
              <a:ext cx="4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dirty="0">
                  <a:latin typeface="Arial" charset="0"/>
                </a:rPr>
                <a:t>C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3180" y="7440"/>
              <a:ext cx="55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latin typeface="Arial" charset="0"/>
                </a:rPr>
                <a:t>A:</a:t>
              </a:r>
              <a:endParaRPr lang="en-US" altLang="en-US">
                <a:latin typeface="Arial" charset="0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5940" y="6264"/>
              <a:ext cx="459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Arial" charset="0"/>
                </a:rPr>
                <a:t>0,1 </a:t>
              </a:r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4980" y="7224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Arial" charset="0"/>
                </a:rPr>
                <a:t>0</a:t>
              </a:r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6042" y="6744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latin typeface="Arial" charset="0"/>
                </a:rPr>
                <a:t>0</a:t>
              </a:r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6780" y="7224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Arial" charset="0"/>
                </a:rPr>
                <a:t>1</a:t>
              </a:r>
            </a:p>
          </p:txBody>
        </p:sp>
        <p:sp>
          <p:nvSpPr>
            <p:cNvPr id="38" name="Text Box 5"/>
            <p:cNvSpPr txBox="1">
              <a:spLocks noChangeArrowheads="1"/>
            </p:cNvSpPr>
            <p:nvPr/>
          </p:nvSpPr>
          <p:spPr bwMode="auto">
            <a:xfrm>
              <a:off x="7873" y="6624"/>
              <a:ext cx="4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latin typeface="Arial" charset="0"/>
                </a:rPr>
                <a:t>0,1</a:t>
              </a:r>
            </a:p>
          </p:txBody>
        </p:sp>
        <p:sp>
          <p:nvSpPr>
            <p:cNvPr id="39" name="Text Box 4"/>
            <p:cNvSpPr txBox="1">
              <a:spLocks noChangeArrowheads="1"/>
            </p:cNvSpPr>
            <p:nvPr/>
          </p:nvSpPr>
          <p:spPr bwMode="auto">
            <a:xfrm>
              <a:off x="6060" y="8544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>
                  <a:latin typeface="Arial" charset="0"/>
                </a:rPr>
                <a:t>0</a:t>
              </a:r>
            </a:p>
          </p:txBody>
        </p:sp>
        <p:sp>
          <p:nvSpPr>
            <p:cNvPr id="40" name="Line 3"/>
            <p:cNvSpPr>
              <a:spLocks noChangeShapeType="1"/>
            </p:cNvSpPr>
            <p:nvPr/>
          </p:nvSpPr>
          <p:spPr bwMode="auto">
            <a:xfrm>
              <a:off x="5882" y="7294"/>
              <a:ext cx="9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Line 2"/>
            <p:cNvSpPr>
              <a:spLocks noChangeShapeType="1"/>
            </p:cNvSpPr>
            <p:nvPr/>
          </p:nvSpPr>
          <p:spPr bwMode="auto">
            <a:xfrm>
              <a:off x="7561" y="7309"/>
              <a:ext cx="9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 bwMode="auto">
          <a:xfrm>
            <a:off x="213360" y="4053205"/>
            <a:ext cx="6934200" cy="1752600"/>
            <a:chOff x="1620" y="6264"/>
            <a:chExt cx="8400" cy="2760"/>
          </a:xfrm>
        </p:grpSpPr>
        <p:sp>
          <p:nvSpPr>
            <p:cNvPr id="43" name="AutoShape 27"/>
            <p:cNvSpPr>
              <a:spLocks noChangeAspect="1" noChangeArrowheads="1" noTextEdit="1"/>
            </p:cNvSpPr>
            <p:nvPr/>
          </p:nvSpPr>
          <p:spPr bwMode="auto">
            <a:xfrm>
              <a:off x="1620" y="6264"/>
              <a:ext cx="8400" cy="2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Oval 26"/>
            <p:cNvSpPr>
              <a:spLocks noChangeArrowheads="1"/>
            </p:cNvSpPr>
            <p:nvPr/>
          </p:nvSpPr>
          <p:spPr bwMode="auto">
            <a:xfrm>
              <a:off x="7570" y="7104"/>
              <a:ext cx="480" cy="47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Oval 25"/>
            <p:cNvSpPr>
              <a:spLocks noChangeArrowheads="1"/>
            </p:cNvSpPr>
            <p:nvPr/>
          </p:nvSpPr>
          <p:spPr bwMode="auto">
            <a:xfrm>
              <a:off x="7500" y="7344"/>
              <a:ext cx="1080" cy="60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Oval 24"/>
            <p:cNvSpPr>
              <a:spLocks noChangeArrowheads="1"/>
            </p:cNvSpPr>
            <p:nvPr/>
          </p:nvSpPr>
          <p:spPr bwMode="auto">
            <a:xfrm>
              <a:off x="7582" y="7389"/>
              <a:ext cx="887" cy="52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Oval 22"/>
            <p:cNvSpPr>
              <a:spLocks noChangeArrowheads="1"/>
            </p:cNvSpPr>
            <p:nvPr/>
          </p:nvSpPr>
          <p:spPr bwMode="auto">
            <a:xfrm>
              <a:off x="4140" y="7344"/>
              <a:ext cx="601" cy="6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Oval 21"/>
            <p:cNvSpPr>
              <a:spLocks noChangeArrowheads="1"/>
            </p:cNvSpPr>
            <p:nvPr/>
          </p:nvSpPr>
          <p:spPr bwMode="auto">
            <a:xfrm>
              <a:off x="5792" y="7344"/>
              <a:ext cx="665" cy="6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Line 20"/>
            <p:cNvSpPr>
              <a:spLocks noChangeShapeType="1"/>
            </p:cNvSpPr>
            <p:nvPr/>
          </p:nvSpPr>
          <p:spPr bwMode="auto">
            <a:xfrm>
              <a:off x="3660" y="7643"/>
              <a:ext cx="40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19"/>
            <p:cNvSpPr>
              <a:spLocks noChangeShapeType="1"/>
            </p:cNvSpPr>
            <p:nvPr/>
          </p:nvSpPr>
          <p:spPr bwMode="auto">
            <a:xfrm>
              <a:off x="4744" y="7643"/>
              <a:ext cx="956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17"/>
            <p:cNvSpPr>
              <a:spLocks noChangeShapeType="1"/>
            </p:cNvSpPr>
            <p:nvPr/>
          </p:nvSpPr>
          <p:spPr bwMode="auto">
            <a:xfrm flipV="1">
              <a:off x="4500" y="6744"/>
              <a:ext cx="1242" cy="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16"/>
            <p:cNvSpPr>
              <a:spLocks noChangeShapeType="1"/>
            </p:cNvSpPr>
            <p:nvPr/>
          </p:nvSpPr>
          <p:spPr bwMode="auto">
            <a:xfrm>
              <a:off x="6180" y="6624"/>
              <a:ext cx="15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4212" y="7344"/>
              <a:ext cx="456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latin typeface="Arial" charset="0"/>
                </a:rPr>
                <a:t>A</a:t>
              </a:r>
              <a:endParaRPr lang="en-US" altLang="en-US">
                <a:latin typeface="Arial" charset="0"/>
              </a:endParaRPr>
            </a:p>
          </p:txBody>
        </p:sp>
        <p:sp>
          <p:nvSpPr>
            <p:cNvPr id="58" name="Text Box 12"/>
            <p:cNvSpPr txBox="1">
              <a:spLocks noChangeArrowheads="1"/>
            </p:cNvSpPr>
            <p:nvPr/>
          </p:nvSpPr>
          <p:spPr bwMode="auto">
            <a:xfrm>
              <a:off x="5955" y="7344"/>
              <a:ext cx="668" cy="4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dirty="0" smtClean="0">
                  <a:latin typeface="Arial" charset="0"/>
                </a:rPr>
                <a:t>C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59" name="Text Box 11"/>
            <p:cNvSpPr txBox="1">
              <a:spLocks noChangeArrowheads="1"/>
            </p:cNvSpPr>
            <p:nvPr/>
          </p:nvSpPr>
          <p:spPr bwMode="auto">
            <a:xfrm>
              <a:off x="7620" y="7344"/>
              <a:ext cx="827" cy="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 dirty="0" smtClean="0">
                  <a:latin typeface="Arial" charset="0"/>
                </a:rPr>
                <a:t>ABC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60" name="Text Box 10"/>
            <p:cNvSpPr txBox="1">
              <a:spLocks noChangeArrowheads="1"/>
            </p:cNvSpPr>
            <p:nvPr/>
          </p:nvSpPr>
          <p:spPr bwMode="auto">
            <a:xfrm>
              <a:off x="3180" y="7440"/>
              <a:ext cx="555" cy="3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b="1">
                  <a:latin typeface="Arial" charset="0"/>
                </a:rPr>
                <a:t>A:</a:t>
              </a:r>
              <a:endParaRPr lang="en-US" altLang="en-US">
                <a:latin typeface="Arial" charset="0"/>
              </a:endParaRPr>
            </a:p>
          </p:txBody>
        </p:sp>
        <p:sp>
          <p:nvSpPr>
            <p:cNvPr id="61" name="Text Box 9"/>
            <p:cNvSpPr txBox="1">
              <a:spLocks noChangeArrowheads="1"/>
            </p:cNvSpPr>
            <p:nvPr/>
          </p:nvSpPr>
          <p:spPr bwMode="auto">
            <a:xfrm>
              <a:off x="5213" y="6481"/>
              <a:ext cx="253" cy="4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/>
                <a:t>0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4980" y="7224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latin typeface="Arial" charset="0"/>
                </a:rPr>
                <a:t>1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64" name="Text Box 6"/>
            <p:cNvSpPr txBox="1">
              <a:spLocks noChangeArrowheads="1"/>
            </p:cNvSpPr>
            <p:nvPr/>
          </p:nvSpPr>
          <p:spPr bwMode="auto">
            <a:xfrm>
              <a:off x="6780" y="6465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latin typeface="Arial" charset="0"/>
                </a:rPr>
                <a:t>0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65" name="Text Box 5"/>
            <p:cNvSpPr txBox="1">
              <a:spLocks noChangeArrowheads="1"/>
            </p:cNvSpPr>
            <p:nvPr/>
          </p:nvSpPr>
          <p:spPr bwMode="auto">
            <a:xfrm>
              <a:off x="7873" y="6624"/>
              <a:ext cx="4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 smtClean="0">
                  <a:latin typeface="Arial" charset="0"/>
                </a:rPr>
                <a:t>0</a:t>
              </a:r>
              <a:endParaRPr lang="en-US" altLang="en-US" dirty="0">
                <a:latin typeface="Arial" charset="0"/>
              </a:endParaRPr>
            </a:p>
          </p:txBody>
        </p:sp>
        <p:sp>
          <p:nvSpPr>
            <p:cNvPr id="66" name="Text Box 4"/>
            <p:cNvSpPr txBox="1">
              <a:spLocks noChangeArrowheads="1"/>
            </p:cNvSpPr>
            <p:nvPr/>
          </p:nvSpPr>
          <p:spPr bwMode="auto">
            <a:xfrm>
              <a:off x="6275" y="8063"/>
              <a:ext cx="24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dirty="0">
                  <a:latin typeface="Arial" charset="0"/>
                </a:rPr>
                <a:t>0</a:t>
              </a:r>
            </a:p>
          </p:txBody>
        </p:sp>
        <p:sp>
          <p:nvSpPr>
            <p:cNvPr id="68" name="Line 2"/>
            <p:cNvSpPr>
              <a:spLocks noChangeShapeType="1"/>
            </p:cNvSpPr>
            <p:nvPr/>
          </p:nvSpPr>
          <p:spPr bwMode="auto">
            <a:xfrm>
              <a:off x="7561" y="7309"/>
              <a:ext cx="9" cy="17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Oval 24"/>
          <p:cNvSpPr>
            <a:spLocks noChangeArrowheads="1"/>
          </p:cNvSpPr>
          <p:nvPr/>
        </p:nvSpPr>
        <p:spPr bwMode="auto">
          <a:xfrm>
            <a:off x="3556902" y="4000342"/>
            <a:ext cx="385801" cy="3662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Text Box 11"/>
          <p:cNvSpPr txBox="1">
            <a:spLocks noChangeArrowheads="1"/>
          </p:cNvSpPr>
          <p:nvPr/>
        </p:nvSpPr>
        <p:spPr bwMode="auto">
          <a:xfrm>
            <a:off x="3512401" y="3963670"/>
            <a:ext cx="598709" cy="33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smtClean="0">
                <a:latin typeface="Arial" charset="0"/>
              </a:rPr>
              <a:t>BC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3581400" y="4388802"/>
            <a:ext cx="198120" cy="226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/>
              <a:t>1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>
            <a:off x="3760343" y="4384675"/>
            <a:ext cx="3362" cy="3518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Text Box 5"/>
          <p:cNvSpPr txBox="1">
            <a:spLocks noChangeArrowheads="1"/>
          </p:cNvSpPr>
          <p:nvPr/>
        </p:nvSpPr>
        <p:spPr bwMode="auto">
          <a:xfrm>
            <a:off x="4191000" y="4421505"/>
            <a:ext cx="385509" cy="226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charset="0"/>
              </a:rPr>
              <a:t>1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79" name="Line 17"/>
          <p:cNvSpPr>
            <a:spLocks noChangeShapeType="1"/>
          </p:cNvSpPr>
          <p:nvPr/>
        </p:nvSpPr>
        <p:spPr bwMode="auto">
          <a:xfrm>
            <a:off x="3959038" y="5210730"/>
            <a:ext cx="3362" cy="35187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Oval 24"/>
          <p:cNvSpPr>
            <a:spLocks noChangeArrowheads="1"/>
          </p:cNvSpPr>
          <p:nvPr/>
        </p:nvSpPr>
        <p:spPr bwMode="auto">
          <a:xfrm>
            <a:off x="3789192" y="5653564"/>
            <a:ext cx="385801" cy="36623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Text Box 11"/>
          <p:cNvSpPr txBox="1">
            <a:spLocks noChangeArrowheads="1"/>
          </p:cNvSpPr>
          <p:nvPr/>
        </p:nvSpPr>
        <p:spPr bwMode="auto">
          <a:xfrm>
            <a:off x="3744692" y="5616892"/>
            <a:ext cx="572738" cy="33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/>
              <a:t>A</a:t>
            </a:r>
            <a:r>
              <a:rPr lang="en-US" altLang="en-US" b="1" dirty="0" smtClean="0">
                <a:latin typeface="Arial" charset="0"/>
              </a:rPr>
              <a:t>C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82" name="Line 16"/>
          <p:cNvSpPr>
            <a:spLocks noChangeShapeType="1"/>
          </p:cNvSpPr>
          <p:nvPr/>
        </p:nvSpPr>
        <p:spPr bwMode="auto">
          <a:xfrm flipV="1">
            <a:off x="4263772" y="5106670"/>
            <a:ext cx="1100708" cy="71310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Text Box 6"/>
          <p:cNvSpPr txBox="1">
            <a:spLocks noChangeArrowheads="1"/>
          </p:cNvSpPr>
          <p:nvPr/>
        </p:nvSpPr>
        <p:spPr bwMode="auto">
          <a:xfrm>
            <a:off x="4625340" y="5564505"/>
            <a:ext cx="198120" cy="226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charset="0"/>
              </a:rPr>
              <a:t>0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84" name="Text Box 5"/>
          <p:cNvSpPr txBox="1">
            <a:spLocks noChangeArrowheads="1"/>
          </p:cNvSpPr>
          <p:nvPr/>
        </p:nvSpPr>
        <p:spPr bwMode="auto">
          <a:xfrm>
            <a:off x="3424491" y="5612925"/>
            <a:ext cx="385509" cy="2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mtClean="0">
                <a:latin typeface="Arial" charset="0"/>
              </a:rPr>
              <a:t>1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56960" y="4000342"/>
            <a:ext cx="2377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Yes, we know this can be reduced to 2 states.</a:t>
            </a:r>
            <a:endParaRPr lang="en-US" dirty="0"/>
          </a:p>
        </p:txBody>
      </p:sp>
      <p:sp>
        <p:nvSpPr>
          <p:cNvPr id="73" name="Line 16"/>
          <p:cNvSpPr>
            <a:spLocks noChangeShapeType="1"/>
          </p:cNvSpPr>
          <p:nvPr/>
        </p:nvSpPr>
        <p:spPr bwMode="auto">
          <a:xfrm flipV="1">
            <a:off x="4101212" y="4994593"/>
            <a:ext cx="1100708" cy="71310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553200" y="533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4" name="Text Box 8"/>
          <p:cNvSpPr txBox="1">
            <a:spLocks noChangeArrowheads="1"/>
          </p:cNvSpPr>
          <p:nvPr/>
        </p:nvSpPr>
        <p:spPr bwMode="auto">
          <a:xfrm>
            <a:off x="4602480" y="5031105"/>
            <a:ext cx="198120" cy="226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dirty="0" smtClean="0">
                <a:latin typeface="Arial" charset="0"/>
              </a:rPr>
              <a:t>1</a:t>
            </a:r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9/27/16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</a:t>
            </a:r>
            <a:r>
              <a:rPr lang="en-US" smtClean="0">
                <a:solidFill>
                  <a:srgbClr val="CC3300"/>
                </a:solidFill>
                <a:ea typeface="ＭＳ Ｐゴシック" pitchFamily="-106" charset="-128"/>
              </a:rPr>
              <a:t># 4.2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Key (partial)</a:t>
            </a:r>
          </a:p>
        </p:txBody>
      </p:sp>
      <p:sp>
        <p:nvSpPr>
          <p:cNvPr id="2063" name="TextBox 2062"/>
          <p:cNvSpPr txBox="1"/>
          <p:nvPr/>
        </p:nvSpPr>
        <p:spPr>
          <a:xfrm>
            <a:off x="914400" y="1417638"/>
            <a:ext cx="73152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 = </a:t>
            </a:r>
            <a:r>
              <a:rPr lang="el-GR" b="1" dirty="0" smtClean="0"/>
              <a:t>λ</a:t>
            </a:r>
            <a:endParaRPr lang="en-US" b="1" dirty="0" smtClean="0"/>
          </a:p>
          <a:p>
            <a:r>
              <a:rPr lang="en-US" b="1" dirty="0" smtClean="0"/>
              <a:t>C = A1 + BC1 + C1 </a:t>
            </a:r>
          </a:p>
          <a:p>
            <a:r>
              <a:rPr lang="en-US" b="1" dirty="0" smtClean="0"/>
              <a:t>BC = A0 </a:t>
            </a:r>
          </a:p>
          <a:p>
            <a:r>
              <a:rPr lang="en-US" b="1" dirty="0" smtClean="0"/>
              <a:t>AC = C0 + AC1</a:t>
            </a:r>
          </a:p>
          <a:p>
            <a:r>
              <a:rPr lang="en-US" b="1" dirty="0" smtClean="0"/>
              <a:t>ABC = BC0 + AC0 + ABC(0+1)</a:t>
            </a:r>
          </a:p>
          <a:p>
            <a:endParaRPr lang="en-US" b="1" baseline="30000" dirty="0"/>
          </a:p>
          <a:p>
            <a:r>
              <a:rPr lang="en-US" b="1" dirty="0" smtClean="0"/>
              <a:t>BC = 0</a:t>
            </a:r>
          </a:p>
          <a:p>
            <a:r>
              <a:rPr lang="en-US" b="1" dirty="0" smtClean="0"/>
              <a:t>C = 1+01+C1 = (1+01)1*</a:t>
            </a:r>
          </a:p>
          <a:p>
            <a:r>
              <a:rPr lang="en-US" b="1" dirty="0" smtClean="0"/>
              <a:t>AC </a:t>
            </a:r>
            <a:r>
              <a:rPr lang="en-US" b="1" dirty="0"/>
              <a:t>= (</a:t>
            </a:r>
            <a:r>
              <a:rPr lang="en-US" b="1" dirty="0" smtClean="0"/>
              <a:t>1+01)1*0+AC1=(1+01)1*01*</a:t>
            </a:r>
            <a:endParaRPr lang="en-US" b="1" dirty="0"/>
          </a:p>
          <a:p>
            <a:r>
              <a:rPr lang="en-US" b="1" dirty="0" smtClean="0"/>
              <a:t>ABC = </a:t>
            </a:r>
            <a:r>
              <a:rPr lang="en-US" b="1" dirty="0"/>
              <a:t>00</a:t>
            </a:r>
            <a:r>
              <a:rPr lang="en-US" b="1" dirty="0" smtClean="0"/>
              <a:t>+(1+01)1*01*0+ABC(0+1)</a:t>
            </a:r>
            <a:r>
              <a:rPr lang="en-US" b="1" dirty="0"/>
              <a:t> </a:t>
            </a:r>
            <a:r>
              <a:rPr lang="en-US" b="1" dirty="0" smtClean="0"/>
              <a:t>= (00</a:t>
            </a:r>
            <a:r>
              <a:rPr lang="en-US" b="1" dirty="0"/>
              <a:t>+(</a:t>
            </a:r>
            <a:r>
              <a:rPr lang="en-US" b="1" dirty="0" smtClean="0"/>
              <a:t>1+01)1*01*0)(</a:t>
            </a:r>
            <a:r>
              <a:rPr lang="en-US" b="1" dirty="0"/>
              <a:t>0+1</a:t>
            </a:r>
            <a:r>
              <a:rPr lang="en-US" b="1" dirty="0" smtClean="0"/>
              <a:t>)*</a:t>
            </a:r>
          </a:p>
          <a:p>
            <a:r>
              <a:rPr lang="en-US" b="1" dirty="0" smtClean="0"/>
              <a:t>L=0+(1+01)1*+(</a:t>
            </a:r>
            <a:r>
              <a:rPr lang="en-US" b="1" dirty="0"/>
              <a:t>1+01)1*01</a:t>
            </a:r>
            <a:r>
              <a:rPr lang="en-US" b="1" dirty="0" smtClean="0"/>
              <a:t>*+</a:t>
            </a:r>
            <a:r>
              <a:rPr lang="en-US" b="1" dirty="0"/>
              <a:t>(00+(1+01)1*01*0)(0+1</a:t>
            </a:r>
            <a:r>
              <a:rPr lang="en-US" b="1" dirty="0" smtClean="0"/>
              <a:t>)*</a:t>
            </a:r>
            <a:br>
              <a:rPr lang="en-US" b="1" dirty="0" smtClean="0"/>
            </a:br>
            <a:r>
              <a:rPr lang="en-US" b="1" dirty="0" smtClean="0"/>
              <a:t>=0+(</a:t>
            </a:r>
            <a:r>
              <a:rPr lang="en-US" b="1" dirty="0"/>
              <a:t>1+01</a:t>
            </a:r>
            <a:r>
              <a:rPr lang="en-US" b="1" dirty="0" smtClean="0"/>
              <a:t>)(1*+1*01*)(</a:t>
            </a:r>
            <a:r>
              <a:rPr lang="el-GR" b="1" dirty="0" smtClean="0"/>
              <a:t>λ</a:t>
            </a:r>
            <a:r>
              <a:rPr lang="en-US" b="1" dirty="0" smtClean="0"/>
              <a:t>+1)(0+1)*+00(0+1)*</a:t>
            </a:r>
            <a:endParaRPr lang="en-US" b="1" dirty="0"/>
          </a:p>
          <a:p>
            <a:r>
              <a:rPr lang="en-US" b="1" dirty="0" smtClean="0"/>
              <a:t>=</a:t>
            </a:r>
            <a:r>
              <a:rPr lang="en-US" b="1" dirty="0"/>
              <a:t>0+(</a:t>
            </a:r>
            <a:r>
              <a:rPr lang="en-US" b="1" dirty="0" smtClean="0"/>
              <a:t>1+01)(0+1</a:t>
            </a:r>
            <a:r>
              <a:rPr lang="en-US" b="1" dirty="0"/>
              <a:t>)*+00(0+1</a:t>
            </a:r>
            <a:r>
              <a:rPr lang="en-US" b="1" dirty="0" smtClean="0"/>
              <a:t>)*</a:t>
            </a:r>
          </a:p>
          <a:p>
            <a:r>
              <a:rPr lang="en-US" b="1" dirty="0" smtClean="0"/>
              <a:t>=(0+1)</a:t>
            </a:r>
            <a:r>
              <a:rPr lang="en-US" b="1" baseline="30000" dirty="0" smtClean="0"/>
              <a:t>+</a:t>
            </a:r>
            <a:endParaRPr lang="en-US" b="1" baseline="30000" dirty="0"/>
          </a:p>
        </p:txBody>
      </p:sp>
    </p:spTree>
    <p:extLst>
      <p:ext uri="{BB962C8B-B14F-4D97-AF65-F5344CB8AC3E}">
        <p14:creationId xmlns:p14="http://schemas.microsoft.com/office/powerpoint/2010/main" val="24988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28B1C032-783E-674E-A6D6-F988DA062B2F}" type="datetime1">
              <a:rPr lang="en-US" smtClean="0"/>
              <a:t>9/27/16</a:t>
            </a:fld>
            <a:endParaRPr lang="en-US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4.3</a:t>
            </a:r>
          </a:p>
        </p:txBody>
      </p:sp>
      <p:sp>
        <p:nvSpPr>
          <p:cNvPr id="93188" name="Footer Placeholder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1400"/>
              <a:t>COT 4210 © UCF</a:t>
            </a:r>
          </a:p>
        </p:txBody>
      </p:sp>
      <p:sp>
        <p:nvSpPr>
          <p:cNvPr id="93189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/>
            <a:fld id="{70A3FC3E-28FC-BF4C-9DB7-9FBD279B6F49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93190" name="Slide Number Placeholder 3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D08B059E-8A1F-F941-9A9E-1091674A34C1}" type="slidenum">
              <a:rPr lang="en-US"/>
              <a:pPr/>
              <a:t>3</a:t>
            </a:fld>
            <a:endParaRPr lang="en-US"/>
          </a:p>
        </p:txBody>
      </p:sp>
      <p:sp>
        <p:nvSpPr>
          <p:cNvPr id="93191" name="Footer Placeholder 3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COT 4210 © UCF</a:t>
            </a:r>
          </a:p>
        </p:txBody>
      </p:sp>
      <p:sp>
        <p:nvSpPr>
          <p:cNvPr id="93192" name="Rectangle 3"/>
          <p:cNvSpPr txBox="1">
            <a:spLocks noChangeArrowheads="1"/>
          </p:cNvSpPr>
          <p:nvPr/>
        </p:nvSpPr>
        <p:spPr bwMode="auto">
          <a:xfrm>
            <a:off x="342901" y="10668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 typeface="+mj-lt"/>
              <a:buAutoNum type="arabicPeriod" startAt="3"/>
            </a:pPr>
            <a:r>
              <a:rPr lang="en-US" sz="2000" dirty="0" smtClean="0"/>
              <a:t>a.) Minimize </a:t>
            </a:r>
            <a:r>
              <a:rPr lang="en-US" sz="2000" dirty="0"/>
              <a:t>the number of states in the following DFA, showing the determination of incompatible states (table on right).</a:t>
            </a:r>
            <a:endParaRPr lang="en-US" sz="2000" dirty="0">
              <a:sym typeface="Symbo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rgbClr val="CC33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>
                <a:solidFill>
                  <a:srgbClr val="CC3300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endParaRPr lang="en-US" sz="2000" b="1" dirty="0"/>
          </a:p>
          <a:p>
            <a:pPr eaLnBrk="1" hangingPunct="1">
              <a:lnSpc>
                <a:spcPct val="90000"/>
              </a:lnSpc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b.) States are: &lt;1,3&gt;, &lt;2,4&gt;, &lt;5&gt;, &lt;6&gt; (Can show DFA in Help Session)</a:t>
            </a:r>
            <a:endParaRPr lang="en-US" sz="2000" dirty="0"/>
          </a:p>
        </p:txBody>
      </p:sp>
      <p:sp>
        <p:nvSpPr>
          <p:cNvPr id="93194" name="Rectangle 4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3193" name="Table 931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914815"/>
              </p:ext>
            </p:extLst>
          </p:nvPr>
        </p:nvGraphicFramePr>
        <p:xfrm>
          <a:off x="838200" y="1676400"/>
          <a:ext cx="7239003" cy="41472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81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781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781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9781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49781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9165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9165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9165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805486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7783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91658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</a:tblGrid>
              <a:tr h="4301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800" b="1" dirty="0">
                          <a:effectLst/>
                        </a:rPr>
                        <a:t> 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800" b="1" dirty="0">
                          <a:effectLst/>
                        </a:rPr>
                        <a:t>a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800" b="1" dirty="0">
                          <a:effectLst/>
                        </a:rPr>
                        <a:t>b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800" b="1" dirty="0">
                          <a:effectLst/>
                        </a:rPr>
                        <a:t>c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600"/>
                        </a:spcBef>
                        <a:spcAft>
                          <a:spcPts val="1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rgbClr val="009900"/>
                          </a:solidFill>
                          <a:effectLst/>
                        </a:rPr>
                        <a:t>&gt;1</a:t>
                      </a:r>
                      <a:endParaRPr lang="en-US" sz="1800" b="1" dirty="0">
                        <a:solidFill>
                          <a:srgbClr val="0099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4,5 X’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2,6 X’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2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2,4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4,5 X’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2,6 X’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1,4 X”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6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4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4,5 X’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4,6 X’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2,3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1,3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4,5</a:t>
                      </a:r>
                      <a:r>
                        <a:rPr lang="en-US" sz="1800" baseline="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 X’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aseline="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4,6</a:t>
                      </a:r>
                      <a:r>
                        <a:rPr lang="en-US" sz="1800" baseline="0" dirty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 </a:t>
                      </a:r>
                      <a:r>
                        <a:rPr lang="en-US" sz="1800" baseline="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X’</a:t>
                      </a: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u="sng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718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u="sng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u="sng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X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3,5 X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New Century Schlbk" charset="0"/>
                          <a:ea typeface="Times New Roman" charset="0"/>
                          <a:cs typeface="New Century Schlbk" charset="0"/>
                        </a:rPr>
                        <a:t>1,3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6739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u="sng" dirty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endParaRPr lang="en-US" sz="1800" b="1" dirty="0">
                        <a:solidFill>
                          <a:srgbClr val="FF00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</a:rPr>
                        <a:t>6</a:t>
                      </a:r>
                      <a:endParaRPr lang="en-US" sz="180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3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US" sz="1800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rgbClr val="009900"/>
                          </a:solidFill>
                          <a:effectLst/>
                        </a:rPr>
                        <a:t>&gt;1</a:t>
                      </a:r>
                      <a:endParaRPr lang="en-US" sz="1800" b="1" dirty="0">
                        <a:solidFill>
                          <a:srgbClr val="0099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2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3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4</a:t>
                      </a:r>
                      <a:endParaRPr lang="en-US" sz="1800" b="1" dirty="0"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u="sng" dirty="0">
                          <a:solidFill>
                            <a:srgbClr val="FF0000"/>
                          </a:solidFill>
                          <a:effectLst/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  <a:effectLst/>
                        <a:latin typeface="New Century Schlbk" charset="0"/>
                        <a:ea typeface="Times New Roman" charset="0"/>
                        <a:cs typeface="New Century Schlbk" charset="0"/>
                      </a:endParaRPr>
                    </a:p>
                  </a:txBody>
                  <a:tcPr marL="50800" marR="508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18037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9442</TotalTime>
  <Words>258</Words>
  <Application>Microsoft Macintosh PowerPoint</Application>
  <PresentationFormat>On-screen Show (4:3)</PresentationFormat>
  <Paragraphs>154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MS PGothic</vt:lpstr>
      <vt:lpstr>ＭＳ Ｐゴシック</vt:lpstr>
      <vt:lpstr>New Century Schlbk</vt:lpstr>
      <vt:lpstr>Symbol</vt:lpstr>
      <vt:lpstr>Times New Roman</vt:lpstr>
      <vt:lpstr>Custom Design</vt:lpstr>
      <vt:lpstr>Assignment # 4.1 Key</vt:lpstr>
      <vt:lpstr>Assignment # 4.2 Key (partial)</vt:lpstr>
      <vt:lpstr>Assignment # 4.3</vt:lpstr>
    </vt:vector>
  </TitlesOfParts>
  <Company>University of Central Florida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charles.e.hughes</cp:lastModifiedBy>
  <cp:revision>279</cp:revision>
  <cp:lastPrinted>2016-09-22T00:36:49Z</cp:lastPrinted>
  <dcterms:modified xsi:type="dcterms:W3CDTF">2016-09-27T19:58:58Z</dcterms:modified>
</cp:coreProperties>
</file>