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1231" r:id="rId2"/>
    <p:sldId id="1237" r:id="rId3"/>
    <p:sldId id="1236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>
      <p:cViewPr varScale="1">
        <p:scale>
          <a:sx n="109" d="100"/>
          <a:sy n="109" d="100"/>
        </p:scale>
        <p:origin x="17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1371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9432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787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9/21/16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CC3300"/>
                </a:solidFill>
                <a:ea typeface="ＭＳ Ｐゴシック" pitchFamily="-106" charset="-128"/>
              </a:rPr>
              <a:t>Key Assignment # 3.1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46075" indent="-346075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dirty="0">
                <a:latin typeface="Arial" charset="0"/>
                <a:ea typeface="MS PGothic" charset="0"/>
              </a:rPr>
              <a:t>a.) Present a transition diagram for an NFA that recognizes the set of binary strings that start with a 1 and, when interpreted as entering the NFA most to least significant digit; each represents a decimal number that is divisible by either two or five. Thus, 101, 1000, 1111 are in the language, but 111, 1011 and 11011 are not. 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/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b.) Use the standard conversion technique (subsets of states) to convert the NFA from (a) to an equivalent DFA. Be sure to not include unreachable states.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600" dirty="0">
                <a:ea typeface="ＭＳ Ｐゴシック" pitchFamily="-106" charset="-128"/>
                <a:sym typeface="Symbol" pitchFamily="-106" charset="2"/>
              </a:rPr>
              <a:t>Construction: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>
                <a:ea typeface="ＭＳ Ｐゴシック" pitchFamily="-106" charset="-128"/>
                <a:sym typeface="Symbol" pitchFamily="-106" charset="2"/>
              </a:rPr>
              <a:t>I can do on board, but these are simple variants of ones I already did.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>
                <a:ea typeface="ＭＳ Ｐゴシック" pitchFamily="-106" charset="-128"/>
                <a:sym typeface="Symbol" pitchFamily="-106" charset="2"/>
              </a:rPr>
              <a:t>a.) </a:t>
            </a:r>
            <a:r>
              <a:rPr lang="en-US" sz="1600" dirty="0" smtClean="0">
                <a:ea typeface="ＭＳ Ｐゴシック" pitchFamily="-106" charset="-128"/>
                <a:sym typeface="Symbol" pitchFamily="-106" charset="2"/>
              </a:rPr>
              <a:t>Employ new </a:t>
            </a:r>
            <a:r>
              <a:rPr lang="en-US" sz="1600" dirty="0">
                <a:ea typeface="ＭＳ Ｐゴシック" pitchFamily="-106" charset="-128"/>
                <a:sym typeface="Symbol" pitchFamily="-106" charset="2"/>
              </a:rPr>
              <a:t>start state with a non-deterministic transition on </a:t>
            </a:r>
            <a:r>
              <a:rPr lang="en-US" sz="1600" dirty="0" smtClean="0">
                <a:ea typeface="ＭＳ Ｐゴシック" pitchFamily="-106" charset="-128"/>
                <a:sym typeface="Symbol" pitchFamily="-106" charset="2"/>
              </a:rPr>
              <a:t>an input </a:t>
            </a:r>
            <a:r>
              <a:rPr lang="en-US" sz="1600" dirty="0">
                <a:ea typeface="ＭＳ Ｐゴシック" pitchFamily="-106" charset="-128"/>
                <a:sym typeface="Symbol" pitchFamily="-106" charset="2"/>
              </a:rPr>
              <a:t>1 to two independent DFAs, one of which has two states; the other five. The transitions go to the mod 1 states of each. In the case of divisible by 2, this is a reject state and comes back to an accept only if last digit seen (</a:t>
            </a:r>
            <a:r>
              <a:rPr lang="en-US" sz="1600" dirty="0" err="1">
                <a:ea typeface="ＭＳ Ｐゴシック" pitchFamily="-106" charset="-128"/>
                <a:sym typeface="Symbol" pitchFamily="-106" charset="2"/>
              </a:rPr>
              <a:t>lsd</a:t>
            </a:r>
            <a:r>
              <a:rPr lang="en-US" sz="1600" dirty="0">
                <a:ea typeface="ＭＳ Ｐゴシック" pitchFamily="-106" charset="-128"/>
                <a:sym typeface="Symbol" pitchFamily="-106" charset="2"/>
              </a:rPr>
              <a:t>) is a 0; it must go back to reject when it sees a 1. The other uses the concept that a new </a:t>
            </a:r>
            <a:r>
              <a:rPr lang="en-US" sz="1600" dirty="0" err="1">
                <a:ea typeface="ＭＳ Ｐゴシック" pitchFamily="-106" charset="-128"/>
                <a:sym typeface="Symbol" pitchFamily="-106" charset="2"/>
              </a:rPr>
              <a:t>lsd</a:t>
            </a:r>
            <a:r>
              <a:rPr lang="en-US" sz="1600" dirty="0">
                <a:ea typeface="ＭＳ Ｐゴシック" pitchFamily="-106" charset="-128"/>
                <a:sym typeface="Symbol" pitchFamily="-106" charset="2"/>
              </a:rPr>
              <a:t>, b, when in state k results in a transition to the 2*</a:t>
            </a:r>
            <a:r>
              <a:rPr lang="en-US" sz="1600" dirty="0" err="1">
                <a:ea typeface="ＭＳ Ｐゴシック" pitchFamily="-106" charset="-128"/>
                <a:sym typeface="Symbol" pitchFamily="-106" charset="2"/>
              </a:rPr>
              <a:t>k+b</a:t>
            </a:r>
            <a:r>
              <a:rPr lang="en-US" sz="1600" dirty="0">
                <a:ea typeface="ＭＳ Ｐゴシック" pitchFamily="-106" charset="-128"/>
                <a:sym typeface="Symbol" pitchFamily="-106" charset="2"/>
              </a:rPr>
              <a:t> mod 5 state. Of course that’s what the binary one did as well, except mod 2.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>
                <a:ea typeface="ＭＳ Ｐゴシック" pitchFamily="-106" charset="-128"/>
                <a:sym typeface="Symbol" pitchFamily="-106" charset="2"/>
              </a:rPr>
              <a:t>b.) Can do as a set of all subset states or just use a parallel construction as we did for union and intersection since it really is the union of two DFAs.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9/21/16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Practice Problem # 1</a:t>
            </a:r>
            <a:endParaRPr lang="en-US" dirty="0">
              <a:solidFill>
                <a:srgbClr val="CC3300"/>
              </a:solidFill>
              <a:ea typeface="ＭＳ Ｐゴシック" pitchFamily="-106" charset="-128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600" dirty="0">
                <a:latin typeface="Arial" charset="0"/>
                <a:ea typeface="MS PGothic" charset="0"/>
              </a:rPr>
              <a:t>Using DFA</a:t>
            </a:r>
            <a:r>
              <a:rPr lang="ja-JP" altLang="en-US" sz="1600" dirty="0">
                <a:latin typeface="Arial" charset="0"/>
                <a:ea typeface="MS PGothic" charset="0"/>
              </a:rPr>
              <a:t>’</a:t>
            </a:r>
            <a:r>
              <a:rPr lang="en-US" altLang="ja-JP" sz="1600" dirty="0">
                <a:latin typeface="Arial" charset="0"/>
                <a:ea typeface="MS PGothic" charset="0"/>
              </a:rPr>
              <a:t>s (not any equivalent notation) show that the Regular Languages are closed under Min, where Min(L) = {</a:t>
            </a:r>
            <a:r>
              <a:rPr lang="en-US" altLang="ja-JP" sz="1600" dirty="0">
                <a:ea typeface="ＭＳ Ｐゴシック" pitchFamily="34" charset="-128"/>
              </a:rPr>
              <a:t> w | w </a:t>
            </a:r>
            <a:r>
              <a:rPr lang="en-US" altLang="ja-JP" sz="1600" dirty="0">
                <a:ea typeface="ＭＳ Ｐゴシック" pitchFamily="34" charset="-128"/>
                <a:sym typeface="Symbol" pitchFamily="18" charset="2"/>
              </a:rPr>
              <a:t> L, but no proper prefix of w is in L}.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 This means that w  </a:t>
            </a:r>
            <a:r>
              <a:rPr lang="en-US" altLang="ja-JP" sz="1600" dirty="0">
                <a:latin typeface="Arial" charset="0"/>
                <a:ea typeface="MS PGothic" charset="0"/>
              </a:rPr>
              <a:t>Min(L) </a:t>
            </a:r>
            <a:r>
              <a:rPr lang="en-US" altLang="ja-JP" sz="1600" dirty="0" err="1">
                <a:latin typeface="Arial" charset="0"/>
                <a:ea typeface="MS PGothic" charset="0"/>
              </a:rPr>
              <a:t>iff</a:t>
            </a:r>
            <a:r>
              <a:rPr lang="en-US" altLang="ja-JP" sz="1600" dirty="0">
                <a:latin typeface="Arial" charset="0"/>
                <a:ea typeface="MS PGothic" charset="0"/>
              </a:rPr>
              <a:t> w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 L and for no </a:t>
            </a:r>
            <a:r>
              <a:rPr lang="en-US" altLang="ja-JP" sz="1600" dirty="0" err="1">
                <a:latin typeface="Arial" charset="0"/>
                <a:ea typeface="MS PGothic" charset="0"/>
                <a:sym typeface="Symbol" charset="0"/>
              </a:rPr>
              <a:t>y≠λ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 is x in L, where w=</a:t>
            </a:r>
            <a:r>
              <a:rPr lang="en-US" altLang="ja-JP" sz="1600" dirty="0" err="1">
                <a:latin typeface="Arial" charset="0"/>
                <a:ea typeface="MS PGothic" charset="0"/>
                <a:sym typeface="Symbol" charset="0"/>
              </a:rPr>
              <a:t>xy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. Said a third way, w is not an extension of any element in L.</a:t>
            </a:r>
            <a:endParaRPr lang="en-US" sz="14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  <a:p>
            <a:pPr marL="0" indent="0" eaLnBrk="1" hangingPunct="1"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Let A = (Q, 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S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d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q</a:t>
            </a:r>
            <a:r>
              <a:rPr lang="en-US" sz="1600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F) be a DFA such that L = L(A).</a:t>
            </a:r>
          </a:p>
          <a:p>
            <a:pPr marL="0" indent="0" eaLnBrk="1" hangingPunct="1">
              <a:buNone/>
            </a:pP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Define A</a:t>
            </a:r>
            <a:r>
              <a:rPr lang="en-US" altLang="ja-JP" sz="1600" baseline="-25000" dirty="0">
                <a:latin typeface="Arial" charset="0"/>
                <a:ea typeface="MS PGothic" charset="0"/>
                <a:sym typeface="Symbol" charset="0"/>
              </a:rPr>
              <a:t>MIN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 = (Q U {D}, 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S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d’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q</a:t>
            </a:r>
            <a:r>
              <a:rPr lang="en-US" sz="1600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F), where D is not in Q.</a:t>
            </a:r>
          </a:p>
          <a:p>
            <a:pPr marL="0" indent="0" eaLnBrk="1" hangingPunct="1">
              <a:buNone/>
            </a:pP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d</a:t>
            </a:r>
            <a:r>
              <a:rPr lang="en-US" sz="1600" dirty="0">
                <a:ea typeface="MS PGothic" charset="0"/>
                <a:sym typeface="Symbol" charset="0"/>
              </a:rPr>
              <a:t>’ just changes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 d </a:t>
            </a:r>
            <a:r>
              <a:rPr lang="en-US" sz="1600" dirty="0">
                <a:ea typeface="MS PGothic" charset="0"/>
                <a:sym typeface="Symbol" charset="0"/>
              </a:rPr>
              <a:t>so that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,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for each f in F, all its outgoing edges now point to state D, which loops on itself. All other outgoing edges from final states are removed. This means that all extensions of a word in L fail to be recognized. This is just the definition of MIN(L) recast in terms of the behavior of its accepting DFA.</a:t>
            </a:r>
          </a:p>
          <a:p>
            <a:pPr marL="0" indent="0">
              <a:buNone/>
            </a:pPr>
            <a:endParaRPr lang="en-US" sz="1600" dirty="0">
              <a:latin typeface="Arial" charset="0"/>
              <a:ea typeface="MS PGothic" charset="0"/>
              <a:sym typeface="Symbol" charset="0"/>
            </a:endParaRPr>
          </a:p>
          <a:p>
            <a:pPr marL="0" indent="0"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There is a way that breaks out of the DFA and enters the domain of the NFA. One merely removes all edges that start at a final state. One would then need to recast as a DFA, so that’s a bit of a cheat, but we will accept it.</a:t>
            </a:r>
          </a:p>
          <a:p>
            <a:pPr marL="0" indent="0"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A way that also somewhat ignores the constraint of a DFA is to note that DFAs are closed under intersection and complement and so under difference. At this point we can </a:t>
            </a:r>
            <a:r>
              <a:rPr lang="en-US" sz="1600">
                <a:latin typeface="Arial" charset="0"/>
                <a:ea typeface="MS PGothic" charset="0"/>
                <a:sym typeface="Symbol" charset="0"/>
              </a:rPr>
              <a:t>then show that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Min(L) = L – L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Σ</a:t>
            </a:r>
            <a:r>
              <a:rPr lang="en-US" sz="1600" baseline="30000" dirty="0">
                <a:latin typeface="Arial" charset="0"/>
                <a:ea typeface="MS PGothic" charset="0"/>
                <a:sym typeface="Symbol" charset="0"/>
              </a:rPr>
              <a:t>+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. This is the proof most commonly found on net.</a:t>
            </a:r>
            <a:endParaRPr lang="en-US" sz="1600" dirty="0">
              <a:ea typeface="ＭＳ Ｐゴシック" pitchFamily="-106" charset="-128"/>
            </a:endParaRPr>
          </a:p>
          <a:p>
            <a:pPr marL="0" indent="0">
              <a:buNone/>
            </a:pPr>
            <a:endParaRPr lang="en-US" sz="1600" dirty="0">
              <a:ea typeface="ＭＳ Ｐゴシック" pitchFamily="-106" charset="-128"/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9/21/16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 dirty="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36320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val 59"/>
          <p:cNvSpPr/>
          <p:nvPr/>
        </p:nvSpPr>
        <p:spPr bwMode="auto">
          <a:xfrm>
            <a:off x="688669" y="3879836"/>
            <a:ext cx="425474" cy="42547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Variation of </a:t>
            </a:r>
            <a:r>
              <a:rPr lang="en-US" smtClean="0">
                <a:solidFill>
                  <a:srgbClr val="CC3300"/>
                </a:solidFill>
                <a:ea typeface="ＭＳ Ｐゴシック" pitchFamily="-106" charset="-128"/>
              </a:rPr>
              <a:t>Practice Prob. </a:t>
            </a:r>
            <a:r>
              <a:rPr lang="en-US" dirty="0">
                <a:solidFill>
                  <a:srgbClr val="CC3300"/>
                </a:solidFill>
                <a:ea typeface="ＭＳ Ｐゴシック" pitchFamily="-106" charset="-128"/>
              </a:rPr>
              <a:t>#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2</a:t>
            </a:r>
            <a:endParaRPr lang="en-US" dirty="0">
              <a:solidFill>
                <a:srgbClr val="CC3300"/>
              </a:solidFill>
              <a:ea typeface="ＭＳ Ｐゴシック" pitchFamily="-106" charset="-128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600" dirty="0">
                <a:latin typeface="Arial" charset="0"/>
                <a:ea typeface="MS PGothic" charset="0"/>
              </a:rPr>
              <a:t>a.) Present a transition diagram for an NFA for the language associated with the regular expression (1001 + 110 + 11)*. Your NFA must have no more than five states.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b.) Use the standard conversion technique (subsets of states) to convert the NFA from (a) to an equivalent DFA. Be sure to not include unreachable states. Hint: This DFA should have no more than six states.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82098" y="6248400"/>
            <a:ext cx="2133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9/21/16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8" name="Oval 7"/>
          <p:cNvSpPr/>
          <p:nvPr/>
        </p:nvSpPr>
        <p:spPr bwMode="auto">
          <a:xfrm>
            <a:off x="735775" y="3931620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a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25566" y="369377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2479585" y="3922264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b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2411938" y="2895600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c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62" name="Straight Arrow Connector 61"/>
          <p:cNvCxnSpPr>
            <a:endCxn id="60" idx="2"/>
          </p:cNvCxnSpPr>
          <p:nvPr/>
        </p:nvCxnSpPr>
        <p:spPr bwMode="auto">
          <a:xfrm>
            <a:off x="482098" y="4087895"/>
            <a:ext cx="206571" cy="4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38" idx="0"/>
          </p:cNvCxnSpPr>
          <p:nvPr/>
        </p:nvCxnSpPr>
        <p:spPr bwMode="auto">
          <a:xfrm flipH="1" flipV="1">
            <a:off x="2640272" y="3200400"/>
            <a:ext cx="4944" cy="7218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3622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cxnSp>
        <p:nvCxnSpPr>
          <p:cNvPr id="32" name="Straight Arrow Connector 31"/>
          <p:cNvCxnSpPr>
            <a:stCxn id="39" idx="3"/>
            <a:endCxn id="60" idx="0"/>
          </p:cNvCxnSpPr>
          <p:nvPr/>
        </p:nvCxnSpPr>
        <p:spPr bwMode="auto">
          <a:xfrm flipH="1">
            <a:off x="901406" y="3178350"/>
            <a:ext cx="1559044" cy="7014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447800" y="3352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25" name="Curved Connector 24"/>
          <p:cNvCxnSpPr>
            <a:stCxn id="38" idx="1"/>
            <a:endCxn id="60" idx="7"/>
          </p:cNvCxnSpPr>
          <p:nvPr/>
        </p:nvCxnSpPr>
        <p:spPr bwMode="auto">
          <a:xfrm rot="16200000" flipV="1">
            <a:off x="1775651" y="3218329"/>
            <a:ext cx="28631" cy="1476263"/>
          </a:xfrm>
          <a:prstGeom prst="curvedConnector3">
            <a:avLst>
              <a:gd name="adj1" fmla="val 1845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1625566" y="408789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cxnSp>
        <p:nvCxnSpPr>
          <p:cNvPr id="63" name="Straight Arrow Connector 62"/>
          <p:cNvCxnSpPr>
            <a:stCxn id="60" idx="6"/>
            <a:endCxn id="38" idx="2"/>
          </p:cNvCxnSpPr>
          <p:nvPr/>
        </p:nvCxnSpPr>
        <p:spPr bwMode="auto">
          <a:xfrm flipV="1">
            <a:off x="1114143" y="4087895"/>
            <a:ext cx="1365442" cy="4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9" name="Oval 128"/>
          <p:cNvSpPr/>
          <p:nvPr/>
        </p:nvSpPr>
        <p:spPr bwMode="auto">
          <a:xfrm>
            <a:off x="5634189" y="3908193"/>
            <a:ext cx="425474" cy="42547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30" name="Oval 129"/>
          <p:cNvSpPr/>
          <p:nvPr/>
        </p:nvSpPr>
        <p:spPr bwMode="auto">
          <a:xfrm>
            <a:off x="5681295" y="3959977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a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162800" y="330303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133" name="Oval 132"/>
          <p:cNvSpPr/>
          <p:nvPr/>
        </p:nvSpPr>
        <p:spPr bwMode="auto">
          <a:xfrm>
            <a:off x="7425105" y="3950621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b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34" name="Oval 133"/>
          <p:cNvSpPr/>
          <p:nvPr/>
        </p:nvSpPr>
        <p:spPr bwMode="auto">
          <a:xfrm>
            <a:off x="6553200" y="3095106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f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39" name="Straight Arrow Connector 138"/>
          <p:cNvCxnSpPr>
            <a:endCxn id="129" idx="2"/>
          </p:cNvCxnSpPr>
          <p:nvPr/>
        </p:nvCxnSpPr>
        <p:spPr bwMode="auto">
          <a:xfrm>
            <a:off x="5029200" y="4114800"/>
            <a:ext cx="604989" cy="61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>
            <a:stCxn id="133" idx="1"/>
            <a:endCxn id="147" idx="5"/>
          </p:cNvCxnSpPr>
          <p:nvPr/>
        </p:nvCxnSpPr>
        <p:spPr bwMode="auto">
          <a:xfrm flipH="1" flipV="1">
            <a:off x="6869259" y="3411165"/>
            <a:ext cx="604358" cy="5879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6926183" y="358003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cxnSp>
        <p:nvCxnSpPr>
          <p:cNvPr id="142" name="Straight Arrow Connector 141"/>
          <p:cNvCxnSpPr>
            <a:stCxn id="147" idx="3"/>
          </p:cNvCxnSpPr>
          <p:nvPr/>
        </p:nvCxnSpPr>
        <p:spPr bwMode="auto">
          <a:xfrm flipH="1">
            <a:off x="5867400" y="3411165"/>
            <a:ext cx="701003" cy="4736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6019800" y="335143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6572250" y="388483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cxnSp>
        <p:nvCxnSpPr>
          <p:cNvPr id="146" name="Straight Arrow Connector 145"/>
          <p:cNvCxnSpPr>
            <a:stCxn id="129" idx="6"/>
            <a:endCxn id="133" idx="2"/>
          </p:cNvCxnSpPr>
          <p:nvPr/>
        </p:nvCxnSpPr>
        <p:spPr bwMode="auto">
          <a:xfrm flipV="1">
            <a:off x="6059663" y="4116252"/>
            <a:ext cx="1365442" cy="4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7" name="Oval 146"/>
          <p:cNvSpPr/>
          <p:nvPr/>
        </p:nvSpPr>
        <p:spPr bwMode="auto">
          <a:xfrm>
            <a:off x="6506094" y="3048000"/>
            <a:ext cx="425474" cy="42547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5646205" y="2953701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61" name="Straight Arrow Connector 160"/>
          <p:cNvCxnSpPr>
            <a:stCxn id="156" idx="4"/>
            <a:endCxn id="129" idx="0"/>
          </p:cNvCxnSpPr>
          <p:nvPr/>
        </p:nvCxnSpPr>
        <p:spPr bwMode="auto">
          <a:xfrm>
            <a:off x="5811836" y="3284963"/>
            <a:ext cx="35090" cy="6232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65" name="TextBox 164"/>
          <p:cNvSpPr txBox="1"/>
          <p:nvPr/>
        </p:nvSpPr>
        <p:spPr>
          <a:xfrm>
            <a:off x="5599099" y="343379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167" name="Curved Connector 166"/>
          <p:cNvCxnSpPr>
            <a:stCxn id="156" idx="2"/>
          </p:cNvCxnSpPr>
          <p:nvPr/>
        </p:nvCxnSpPr>
        <p:spPr bwMode="auto">
          <a:xfrm rot="10800000" flipH="1">
            <a:off x="5646204" y="2895600"/>
            <a:ext cx="68795" cy="223732"/>
          </a:xfrm>
          <a:prstGeom prst="curvedConnector4">
            <a:avLst>
              <a:gd name="adj1" fmla="val -332292"/>
              <a:gd name="adj2" fmla="val 8701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5088534" y="2819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0,1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5791200" y="2590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Dead State (X)</a:t>
            </a:r>
          </a:p>
        </p:txBody>
      </p:sp>
      <p:cxnSp>
        <p:nvCxnSpPr>
          <p:cNvPr id="61" name="Straight Arrow Connector 60"/>
          <p:cNvCxnSpPr>
            <a:stCxn id="147" idx="6"/>
            <a:endCxn id="133" idx="0"/>
          </p:cNvCxnSpPr>
          <p:nvPr/>
        </p:nvCxnSpPr>
        <p:spPr bwMode="auto">
          <a:xfrm>
            <a:off x="6931568" y="3260737"/>
            <a:ext cx="659168" cy="6898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Curved Connector 77"/>
          <p:cNvCxnSpPr>
            <a:endCxn id="156" idx="5"/>
          </p:cNvCxnSpPr>
          <p:nvPr/>
        </p:nvCxnSpPr>
        <p:spPr bwMode="auto">
          <a:xfrm rot="16200000" flipV="1">
            <a:off x="5685169" y="3480238"/>
            <a:ext cx="2102419" cy="161484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Curved Connector 80"/>
          <p:cNvCxnSpPr>
            <a:stCxn id="94" idx="2"/>
            <a:endCxn id="156" idx="2"/>
          </p:cNvCxnSpPr>
          <p:nvPr/>
        </p:nvCxnSpPr>
        <p:spPr bwMode="auto">
          <a:xfrm rot="10800000">
            <a:off x="5646206" y="3119333"/>
            <a:ext cx="74621" cy="2075499"/>
          </a:xfrm>
          <a:prstGeom prst="curvedConnector3">
            <a:avLst>
              <a:gd name="adj1" fmla="val 40634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Oval 65"/>
          <p:cNvSpPr/>
          <p:nvPr/>
        </p:nvSpPr>
        <p:spPr bwMode="auto">
          <a:xfrm>
            <a:off x="2507195" y="4989064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d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70" name="Straight Arrow Connector 69"/>
          <p:cNvCxnSpPr>
            <a:stCxn id="66" idx="0"/>
          </p:cNvCxnSpPr>
          <p:nvPr/>
        </p:nvCxnSpPr>
        <p:spPr bwMode="auto">
          <a:xfrm flipH="1" flipV="1">
            <a:off x="2667882" y="4267200"/>
            <a:ext cx="4944" cy="7218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238981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612068" y="490460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73" name="Curved Connector 72"/>
          <p:cNvCxnSpPr/>
          <p:nvPr/>
        </p:nvCxnSpPr>
        <p:spPr bwMode="auto">
          <a:xfrm rot="16200000" flipV="1">
            <a:off x="1762153" y="4429153"/>
            <a:ext cx="28631" cy="1476263"/>
          </a:xfrm>
          <a:prstGeom prst="curvedConnector3">
            <a:avLst>
              <a:gd name="adj1" fmla="val 1845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flipH="1" flipV="1">
            <a:off x="914400" y="4267200"/>
            <a:ext cx="4944" cy="7218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707584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76" name="Oval 75"/>
          <p:cNvSpPr/>
          <p:nvPr/>
        </p:nvSpPr>
        <p:spPr bwMode="auto">
          <a:xfrm>
            <a:off x="762000" y="4953000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7446390" y="5001368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d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79" name="Straight Arrow Connector 78"/>
          <p:cNvCxnSpPr>
            <a:stCxn id="77" idx="0"/>
          </p:cNvCxnSpPr>
          <p:nvPr/>
        </p:nvCxnSpPr>
        <p:spPr bwMode="auto">
          <a:xfrm flipH="1" flipV="1">
            <a:off x="7607077" y="4279504"/>
            <a:ext cx="4944" cy="7218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78974" y="450810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89" name="Straight Arrow Connector 88"/>
          <p:cNvCxnSpPr/>
          <p:nvPr/>
        </p:nvCxnSpPr>
        <p:spPr bwMode="auto">
          <a:xfrm flipH="1" flipV="1">
            <a:off x="5873226" y="4343400"/>
            <a:ext cx="4944" cy="7218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5666410" y="4572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94" name="Oval 93"/>
          <p:cNvSpPr/>
          <p:nvPr/>
        </p:nvSpPr>
        <p:spPr bwMode="auto">
          <a:xfrm>
            <a:off x="5720826" y="5029200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593531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96" name="Curved Connector 95"/>
          <p:cNvCxnSpPr/>
          <p:nvPr/>
        </p:nvCxnSpPr>
        <p:spPr bwMode="auto">
          <a:xfrm rot="16200000" flipV="1">
            <a:off x="6743616" y="4401352"/>
            <a:ext cx="28631" cy="1476263"/>
          </a:xfrm>
          <a:prstGeom prst="curvedConnector3">
            <a:avLst>
              <a:gd name="adj1" fmla="val 1845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934200" y="4419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5257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6648385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8718</TotalTime>
  <Words>481</Words>
  <Application>Microsoft Macintosh PowerPoint</Application>
  <PresentationFormat>On-screen Show (4:3)</PresentationFormat>
  <Paragraphs>55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MS PGothic</vt:lpstr>
      <vt:lpstr>ＭＳ Ｐゴシック</vt:lpstr>
      <vt:lpstr>Symbol</vt:lpstr>
      <vt:lpstr>Arial</vt:lpstr>
      <vt:lpstr>Custom Design</vt:lpstr>
      <vt:lpstr>Key Assignment # 3.1</vt:lpstr>
      <vt:lpstr>Practice Problem # 1</vt:lpstr>
      <vt:lpstr>Variation of Practice Prob. # 2</vt:lpstr>
    </vt:vector>
  </TitlesOfParts>
  <Company>University of Central Florida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charles.e.hughes</cp:lastModifiedBy>
  <cp:revision>266</cp:revision>
  <dcterms:modified xsi:type="dcterms:W3CDTF">2016-09-22T00:53:01Z</dcterms:modified>
</cp:coreProperties>
</file>