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5"/>
  </p:notesMasterIdLst>
  <p:handoutMasterIdLst>
    <p:handoutMasterId r:id="rId6"/>
  </p:handoutMasterIdLst>
  <p:sldIdLst>
    <p:sldId id="1237" r:id="rId2"/>
    <p:sldId id="1236" r:id="rId3"/>
    <p:sldId id="1238" r:id="rId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993366"/>
    <a:srgbClr val="009900"/>
    <a:srgbClr val="0000FF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9" autoAdjust="0"/>
    <p:restoredTop sz="94578" autoAdjust="0"/>
  </p:normalViewPr>
  <p:slideViewPr>
    <p:cSldViewPr>
      <p:cViewPr varScale="1">
        <p:scale>
          <a:sx n="104" d="100"/>
          <a:sy n="104" d="100"/>
        </p:scale>
        <p:origin x="1784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1296" y="-9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ea typeface="ＭＳ Ｐゴシック" pitchFamily="-107" charset="-128"/>
              </a:defRPr>
            </a:lvl1pPr>
          </a:lstStyle>
          <a:p>
            <a:pPr>
              <a:defRPr/>
            </a:pPr>
            <a:fld id="{44B2E829-2EC1-43EB-9482-D586CFC7FA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5390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ea typeface="ＭＳ Ｐゴシック" pitchFamily="-107" charset="-128"/>
              </a:defRPr>
            </a:lvl1pPr>
          </a:lstStyle>
          <a:p>
            <a:pPr>
              <a:defRPr/>
            </a:pPr>
            <a:fld id="{9367711E-F6E9-4E0E-A74D-6073014A6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6598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3089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8582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DE36F-16DD-476F-B831-243A5678B290}" type="datetime1">
              <a:rPr lang="en-US"/>
              <a:pPr>
                <a:defRPr/>
              </a:pPr>
              <a:t>9/9/16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993AC-485B-4FB4-B594-1796F7894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234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05870-014D-4E8F-B526-97B85405D568}" type="datetime1">
              <a:rPr lang="en-US"/>
              <a:pPr>
                <a:defRPr/>
              </a:pPr>
              <a:t>9/9/16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26155-A5E8-4723-852E-F5926A2950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785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4E21A-C5F3-475E-994C-875F86B4B51A}" type="datetime1">
              <a:rPr lang="en-US"/>
              <a:pPr>
                <a:defRPr/>
              </a:pPr>
              <a:t>9/9/16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8CA172-7540-4F46-80C4-957065D9B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7472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F6C56-AE2C-4DD9-A976-4239FD1CA630}" type="datetime1">
              <a:rPr lang="en-US"/>
              <a:pPr>
                <a:defRPr/>
              </a:pPr>
              <a:t>9/9/16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9A703-0EE7-4630-8497-798D118915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698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F4328-D8DC-4607-B2FE-95136B92D27B}" type="datetime1">
              <a:rPr lang="en-US"/>
              <a:pPr>
                <a:defRPr/>
              </a:pPr>
              <a:t>9/9/16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4E251-7184-4CB2-8310-F060C703DF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75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A2C85-D7E9-4C62-AB65-9C4CC95BE49D}" type="datetime1">
              <a:rPr lang="en-US"/>
              <a:pPr>
                <a:defRPr/>
              </a:pPr>
              <a:t>9/9/16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DABAE-3030-4EB4-BD39-9AB8B4ED9F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047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5E8BB-DFAD-40AF-A115-2B9134C093F5}" type="datetime1">
              <a:rPr lang="en-US"/>
              <a:pPr>
                <a:defRPr/>
              </a:pPr>
              <a:t>9/9/16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AD28C-56EE-4901-B0EB-128F18308A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53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58CAB-4EFD-45F6-A79C-8F80D14CE46A}" type="datetime1">
              <a:rPr lang="en-US"/>
              <a:pPr>
                <a:defRPr/>
              </a:pPr>
              <a:t>9/9/16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6A8A4-6A83-45A4-ABF7-CE41BF415F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780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12E21-1C1B-4B5B-B910-28F17B01B5A5}" type="datetime1">
              <a:rPr lang="en-US"/>
              <a:pPr>
                <a:defRPr/>
              </a:pPr>
              <a:t>9/9/16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9E7D6-77BD-42AA-85AE-C14801607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123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8D8D5-6DA7-417A-A09C-DF0B91A33392}" type="datetime1">
              <a:rPr lang="en-US"/>
              <a:pPr>
                <a:defRPr/>
              </a:pPr>
              <a:t>9/9/16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60754-DA78-4B0A-9E04-059DD09D63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184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CC989-2A38-4A58-A7C0-7CCBDA875006}" type="datetime1">
              <a:rPr lang="en-US"/>
              <a:pPr>
                <a:defRPr/>
              </a:pPr>
              <a:t>9/9/16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C375B-24F1-42A5-9D34-CAB5283DE4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879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6F279-987E-4CD5-B38D-C61CC266D86C}" type="datetime1">
              <a:rPr lang="en-US"/>
              <a:pPr>
                <a:defRPr/>
              </a:pPr>
              <a:t>9/9/16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96993-C3B4-4168-909A-EC6E2DC88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964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4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-107" charset="-128"/>
              </a:defRPr>
            </a:lvl1pPr>
          </a:lstStyle>
          <a:p>
            <a:pPr>
              <a:defRPr/>
            </a:pPr>
            <a:fld id="{F394DFE3-7896-494F-A2D9-963208567FE6}" type="datetime1">
              <a:rPr lang="en-US"/>
              <a:pPr>
                <a:defRPr/>
              </a:pPr>
              <a:t>9/9/16</a:t>
            </a:fld>
            <a:endParaRPr lang="en-US"/>
          </a:p>
        </p:txBody>
      </p:sp>
      <p:sp>
        <p:nvSpPr>
          <p:cNvPr id="1034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-107" charset="-128"/>
              </a:defRPr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1034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-107" charset="-128"/>
              </a:defRPr>
            </a:lvl1pPr>
          </a:lstStyle>
          <a:p>
            <a:pPr>
              <a:defRPr/>
            </a:pPr>
            <a:fld id="{87E0BE99-442E-417C-B346-0E793BEFF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7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7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7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CC3300"/>
                </a:solidFill>
                <a:ea typeface="ＭＳ Ｐゴシック" pitchFamily="-106" charset="-128"/>
              </a:rPr>
              <a:t>Assignment # 2.1 Key</a:t>
            </a:r>
          </a:p>
        </p:txBody>
      </p:sp>
      <p:sp>
        <p:nvSpPr>
          <p:cNvPr id="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1800" dirty="0">
                <a:ea typeface="MS PGothic" charset="0"/>
              </a:rPr>
              <a:t>Prove or disprove, if p and q are distinct prime numbers (</a:t>
            </a:r>
            <a:r>
              <a:rPr lang="en-US" sz="1800" dirty="0" err="1">
                <a:ea typeface="MS PGothic" charset="0"/>
              </a:rPr>
              <a:t>p≠q</a:t>
            </a:r>
            <a:r>
              <a:rPr lang="en-US" sz="1800" dirty="0">
                <a:ea typeface="MS PGothic" charset="0"/>
              </a:rPr>
              <a:t>), then </a:t>
            </a:r>
            <a:r>
              <a:rPr lang="en-US" sz="1800" dirty="0">
                <a:ea typeface="MS PGothic" charset="0"/>
                <a:sym typeface="Symbol" charset="0"/>
              </a:rPr>
              <a:t>(</a:t>
            </a:r>
            <a:r>
              <a:rPr lang="en-US" sz="1800" dirty="0" err="1">
                <a:ea typeface="MS PGothic" charset="0"/>
                <a:sym typeface="Symbol" charset="0"/>
              </a:rPr>
              <a:t>pq</a:t>
            </a:r>
            <a:r>
              <a:rPr lang="en-US" sz="1800" dirty="0">
                <a:ea typeface="MS PGothic" charset="0"/>
                <a:sym typeface="Symbol" charset="0"/>
              </a:rPr>
              <a:t>) is irrational.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Proof: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Assume </a:t>
            </a:r>
            <a:r>
              <a:rPr lang="en-US" sz="1800" dirty="0" err="1">
                <a:latin typeface="Arial" charset="0"/>
                <a:ea typeface="MS PGothic" charset="0"/>
                <a:sym typeface="Symbol" charset="0"/>
              </a:rPr>
              <a:t>pq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 is a rational number. Let a/b be the reduced fraction (no common prime factors) that equals (</a:t>
            </a:r>
            <a:r>
              <a:rPr lang="en-US" sz="1800" dirty="0" err="1">
                <a:latin typeface="Arial" charset="0"/>
                <a:ea typeface="MS PGothic" charset="0"/>
                <a:sym typeface="Symbol" charset="0"/>
              </a:rPr>
              <a:t>pq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). 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en-US" sz="1400" dirty="0">
                <a:ea typeface="ＭＳ Ｐゴシック" charset="-128"/>
                <a:sym typeface="Symbol" charset="2"/>
              </a:rPr>
              <a:t></a:t>
            </a:r>
            <a:r>
              <a:rPr lang="en-US" altLang="en-US" sz="1800" dirty="0">
                <a:ea typeface="ＭＳ Ｐゴシック" charset="-128"/>
                <a:sym typeface="Symbol" charset="2"/>
              </a:rPr>
              <a:t>(</a:t>
            </a:r>
            <a:r>
              <a:rPr lang="en-US" altLang="en-US" sz="1800" dirty="0" err="1">
                <a:ea typeface="ＭＳ Ｐゴシック" charset="-128"/>
                <a:sym typeface="Symbol" charset="2"/>
              </a:rPr>
              <a:t>pq</a:t>
            </a:r>
            <a:r>
              <a:rPr lang="en-US" altLang="en-US" sz="1800" dirty="0">
                <a:ea typeface="ＭＳ Ｐゴシック" charset="-128"/>
                <a:sym typeface="Symbol" charset="2"/>
              </a:rPr>
              <a:t>)  =  a/b			: assumption (note </a:t>
            </a:r>
            <a:r>
              <a:rPr lang="en-US" altLang="en-US" sz="1800" dirty="0" err="1">
                <a:ea typeface="ＭＳ Ｐゴシック" charset="-128"/>
                <a:sym typeface="Symbol" charset="2"/>
              </a:rPr>
              <a:t>a≠b</a:t>
            </a:r>
            <a:r>
              <a:rPr lang="en-US" altLang="en-US" sz="1800" dirty="0">
                <a:ea typeface="ＭＳ Ｐゴシック" charset="-128"/>
                <a:sym typeface="Symbol" charset="2"/>
              </a:rPr>
              <a:t>, as then </a:t>
            </a:r>
            <a:r>
              <a:rPr lang="en-US" altLang="en-US" sz="1800" dirty="0" err="1">
                <a:ea typeface="ＭＳ Ｐゴシック" charset="-128"/>
                <a:sym typeface="Symbol" charset="2"/>
              </a:rPr>
              <a:t>pq</a:t>
            </a:r>
            <a:r>
              <a:rPr lang="en-US" altLang="en-US" sz="1800" dirty="0">
                <a:ea typeface="ＭＳ Ｐゴシック" charset="-128"/>
                <a:sym typeface="Symbol" charset="2"/>
              </a:rPr>
              <a:t>=1)</a:t>
            </a:r>
            <a:br>
              <a:rPr lang="en-US" altLang="en-US" sz="1800" dirty="0">
                <a:ea typeface="ＭＳ Ｐゴシック" charset="-128"/>
                <a:sym typeface="Symbol" charset="2"/>
              </a:rPr>
            </a:br>
            <a:r>
              <a:rPr lang="en-US" altLang="en-US" sz="1800" dirty="0" err="1">
                <a:ea typeface="ＭＳ Ｐゴシック" charset="-128"/>
                <a:sym typeface="Symbol" charset="2"/>
              </a:rPr>
              <a:t>pq</a:t>
            </a:r>
            <a:r>
              <a:rPr lang="en-US" altLang="en-US" sz="1800" dirty="0">
                <a:ea typeface="ＭＳ Ｐゴシック" charset="-128"/>
                <a:sym typeface="Symbol" charset="2"/>
              </a:rPr>
              <a:t> = a</a:t>
            </a:r>
            <a:r>
              <a:rPr lang="en-US" altLang="en-US" sz="1800" baseline="30000" dirty="0">
                <a:ea typeface="ＭＳ Ｐゴシック" charset="-128"/>
                <a:sym typeface="Symbol" charset="2"/>
              </a:rPr>
              <a:t>2</a:t>
            </a:r>
            <a:r>
              <a:rPr lang="en-US" altLang="en-US" sz="1800" dirty="0">
                <a:ea typeface="ＭＳ Ｐゴシック" charset="-128"/>
                <a:sym typeface="Symbol" charset="2"/>
              </a:rPr>
              <a:t>/b</a:t>
            </a:r>
            <a:r>
              <a:rPr lang="en-US" altLang="en-US" sz="1800" baseline="30000" dirty="0">
                <a:ea typeface="ＭＳ Ｐゴシック" charset="-128"/>
                <a:sym typeface="Symbol" charset="2"/>
              </a:rPr>
              <a:t>2</a:t>
            </a:r>
            <a:r>
              <a:rPr lang="en-US" altLang="en-US" sz="1800" dirty="0">
                <a:ea typeface="ＭＳ Ｐゴシック" charset="-128"/>
                <a:sym typeface="Symbol" charset="2"/>
              </a:rPr>
              <a:t>			: square both sides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en-US" sz="1800" dirty="0">
                <a:ea typeface="ＭＳ Ｐゴシック" charset="-128"/>
                <a:sym typeface="Symbol" charset="2"/>
              </a:rPr>
              <a:t>pqb</a:t>
            </a:r>
            <a:r>
              <a:rPr lang="en-US" altLang="en-US" sz="1800" baseline="30000" dirty="0">
                <a:ea typeface="ＭＳ Ｐゴシック" charset="-128"/>
                <a:sym typeface="Symbol" charset="2"/>
              </a:rPr>
              <a:t>2</a:t>
            </a:r>
            <a:r>
              <a:rPr lang="en-US" altLang="en-US" sz="1800" dirty="0">
                <a:ea typeface="ＭＳ Ｐゴシック" charset="-128"/>
                <a:sym typeface="Symbol" charset="2"/>
              </a:rPr>
              <a:t> = a</a:t>
            </a:r>
            <a:r>
              <a:rPr lang="en-US" altLang="en-US" sz="1800" baseline="30000" dirty="0">
                <a:ea typeface="ＭＳ Ｐゴシック" charset="-128"/>
                <a:sym typeface="Symbol" charset="2"/>
              </a:rPr>
              <a:t>2</a:t>
            </a:r>
            <a:r>
              <a:rPr lang="en-US" altLang="en-US" sz="1800" dirty="0">
                <a:ea typeface="ＭＳ Ｐゴシック" charset="-128"/>
                <a:sym typeface="Symbol" charset="2"/>
              </a:rPr>
              <a:t>			: multiply both sides by b</a:t>
            </a:r>
            <a:r>
              <a:rPr lang="en-US" altLang="en-US" sz="1800" baseline="30000" dirty="0">
                <a:ea typeface="ＭＳ Ｐゴシック" charset="-128"/>
                <a:sym typeface="Symbol" charset="2"/>
              </a:rPr>
              <a:t>2</a:t>
            </a:r>
            <a:endParaRPr lang="en-US" altLang="en-US" sz="1800" dirty="0">
              <a:ea typeface="ＭＳ Ｐゴシック" charset="-128"/>
              <a:sym typeface="Symbol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en-US" sz="1800" dirty="0">
                <a:ea typeface="ＭＳ Ｐゴシック" charset="-128"/>
                <a:sym typeface="Symbol" charset="2"/>
              </a:rPr>
              <a:t>pqb</a:t>
            </a:r>
            <a:r>
              <a:rPr lang="en-US" altLang="en-US" sz="1800" baseline="30000" dirty="0">
                <a:ea typeface="ＭＳ Ｐゴシック" charset="-128"/>
                <a:sym typeface="Symbol" charset="2"/>
              </a:rPr>
              <a:t>2</a:t>
            </a:r>
            <a:r>
              <a:rPr lang="en-US" altLang="en-US" sz="1800" dirty="0">
                <a:ea typeface="ＭＳ Ｐゴシック" charset="-128"/>
                <a:sym typeface="Symbol" charset="2"/>
              </a:rPr>
              <a:t> = (</a:t>
            </a:r>
            <a:r>
              <a:rPr lang="en-US" altLang="en-US" sz="1800" dirty="0" err="1">
                <a:ea typeface="ＭＳ Ｐゴシック" charset="-128"/>
                <a:sym typeface="Symbol" charset="2"/>
              </a:rPr>
              <a:t>kpq</a:t>
            </a:r>
            <a:r>
              <a:rPr lang="en-US" altLang="en-US" sz="1800" dirty="0">
                <a:ea typeface="ＭＳ Ｐゴシック" charset="-128"/>
                <a:sym typeface="Symbol" charset="2"/>
              </a:rPr>
              <a:t>)</a:t>
            </a:r>
            <a:r>
              <a:rPr lang="en-US" altLang="en-US" sz="1800" baseline="30000" dirty="0">
                <a:ea typeface="ＭＳ Ｐゴシック" charset="-128"/>
                <a:sym typeface="Symbol" charset="2"/>
              </a:rPr>
              <a:t>2 </a:t>
            </a:r>
            <a:r>
              <a:rPr lang="en-US" altLang="en-US" sz="1800" dirty="0">
                <a:ea typeface="ＭＳ Ｐゴシック" charset="-128"/>
                <a:sym typeface="Symbol" charset="2"/>
              </a:rPr>
              <a:t>			: for some k, as p and q must be prime 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en-US" sz="1800" dirty="0">
                <a:ea typeface="ＭＳ Ｐゴシック" charset="-128"/>
                <a:sym typeface="Symbol" charset="2"/>
              </a:rPr>
              <a:t>				  factors of a since a and b have no 					  common prime factors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en-US" sz="1800" dirty="0">
                <a:ea typeface="ＭＳ Ｐゴシック" charset="-128"/>
                <a:sym typeface="Symbol" charset="2"/>
              </a:rPr>
              <a:t>b</a:t>
            </a:r>
            <a:r>
              <a:rPr lang="en-US" altLang="en-US" sz="1800" baseline="30000" dirty="0">
                <a:ea typeface="ＭＳ Ｐゴシック" charset="-128"/>
                <a:sym typeface="Symbol" charset="2"/>
              </a:rPr>
              <a:t>2</a:t>
            </a:r>
            <a:r>
              <a:rPr lang="en-US" altLang="en-US" sz="1800" dirty="0">
                <a:ea typeface="ＭＳ Ｐゴシック" charset="-128"/>
                <a:sym typeface="Symbol" charset="2"/>
              </a:rPr>
              <a:t> = k</a:t>
            </a:r>
            <a:r>
              <a:rPr lang="en-US" altLang="en-US" sz="1800" baseline="30000" dirty="0">
                <a:ea typeface="ＭＳ Ｐゴシック" charset="-128"/>
                <a:sym typeface="Symbol" charset="2"/>
              </a:rPr>
              <a:t>2</a:t>
            </a:r>
            <a:r>
              <a:rPr lang="en-US" altLang="en-US" sz="1800" dirty="0">
                <a:ea typeface="ＭＳ Ｐゴシック" charset="-128"/>
                <a:sym typeface="Symbol" charset="2"/>
              </a:rPr>
              <a:t>pq			: divide both sides by </a:t>
            </a:r>
            <a:r>
              <a:rPr lang="en-US" altLang="en-US" sz="1800" dirty="0" err="1">
                <a:ea typeface="ＭＳ Ｐゴシック" charset="-128"/>
                <a:sym typeface="Symbol" charset="2"/>
              </a:rPr>
              <a:t>pq</a:t>
            </a:r>
            <a:endParaRPr lang="en-US" altLang="en-US" sz="1800" dirty="0">
              <a:ea typeface="ＭＳ Ｐゴシック" charset="-128"/>
              <a:sym typeface="Symbol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But then p and q must be prime factors of both a and b</a:t>
            </a:r>
            <a:r>
              <a:rPr lang="en-US" sz="1800" dirty="0">
                <a:ea typeface="ＭＳ Ｐゴシック" charset="-128"/>
                <a:sym typeface="Symbol" charset="2"/>
              </a:rPr>
              <a:t>.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But then a/b is not reduced as both have common prime factors p and q. This contradicts our original assumption that (</a:t>
            </a:r>
            <a:r>
              <a:rPr lang="en-US" sz="1800" dirty="0" err="1">
                <a:latin typeface="Arial" charset="0"/>
                <a:ea typeface="MS PGothic" charset="0"/>
                <a:sym typeface="Symbol" charset="0"/>
              </a:rPr>
              <a:t>pq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) is rational, so it is irrational. </a:t>
            </a:r>
            <a:endParaRPr lang="en-US" altLang="en-US" sz="1800" dirty="0">
              <a:ea typeface="ＭＳ Ｐゴシック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1800" dirty="0">
              <a:ea typeface="MS PGothic" charset="0"/>
              <a:sym typeface="Symbol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1600" dirty="0">
              <a:latin typeface="Arial" charset="0"/>
              <a:ea typeface="MS PGothic" charset="0"/>
              <a:sym typeface="Symbol" charset="0"/>
            </a:endParaRPr>
          </a:p>
          <a:p>
            <a:pPr>
              <a:buFontTx/>
              <a:buNone/>
              <a:defRPr/>
            </a:pPr>
            <a:endParaRPr lang="en-US" sz="1600" dirty="0"/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endParaRPr lang="en-US" sz="1600" dirty="0"/>
          </a:p>
        </p:txBody>
      </p:sp>
      <p:sp>
        <p:nvSpPr>
          <p:cNvPr id="1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F58353E3-E780-4025-9C79-2EC442E1A067}" type="datetime1">
              <a:rPr lang="en-US" sz="1400"/>
              <a:pPr/>
              <a:t>9/9/16</a:t>
            </a:fld>
            <a:endParaRPr lang="en-US" sz="1400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r>
              <a:rPr lang="en-US" sz="1400"/>
              <a:t>COT 4210 © UCF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FFFE9ADF-F6F9-4B5D-AD34-474C83BDC9B1}" type="slidenum">
              <a:rPr lang="en-US" sz="1400"/>
              <a:pPr/>
              <a:t>1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588844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CC3300"/>
                </a:solidFill>
                <a:ea typeface="ＭＳ Ｐゴシック" pitchFamily="-106" charset="-128"/>
              </a:rPr>
              <a:t>Assignment # 2.2 Key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3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457200" y="1600200"/>
                <a:ext cx="8229600" cy="4525963"/>
              </a:xfrm>
            </p:spPr>
            <p:txBody>
              <a:bodyPr/>
              <a:lstStyle/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sz="1800" dirty="0"/>
                  <a:t>Prove, if L is a language over </a:t>
                </a:r>
                <a:r>
                  <a:rPr lang="en-US" sz="1800" dirty="0">
                    <a:sym typeface="Symbol" pitchFamily="-107" charset="2"/>
                  </a:rPr>
                  <a:t> </a:t>
                </a:r>
                <a:r>
                  <a:rPr lang="en-US" sz="1800" dirty="0"/>
                  <a:t>then </a:t>
                </a:r>
                <a:br>
                  <a:rPr lang="en-US" sz="1800" dirty="0"/>
                </a:br>
                <a:r>
                  <a:rPr lang="en-US" sz="1800" dirty="0" err="1"/>
                  <a:t>lim</a:t>
                </a:r>
                <a:r>
                  <a:rPr lang="en-US" sz="1800" dirty="0"/>
                  <a:t>(n</a:t>
                </a:r>
                <a:r>
                  <a:rPr lang="en-US" sz="1800" dirty="0">
                    <a:sym typeface="Wingdings" pitchFamily="2" charset="2"/>
                  </a:rPr>
                  <a:t>➝∞</a:t>
                </a:r>
                <a:r>
                  <a:rPr lang="en-US" sz="1800" dirty="0"/>
                  <a:t>) L</a:t>
                </a:r>
                <a:r>
                  <a:rPr lang="en-US" sz="1800" baseline="30000" dirty="0"/>
                  <a:t>n</a:t>
                </a:r>
                <a:r>
                  <a:rPr lang="en-US" sz="1800" dirty="0"/>
                  <a:t> = </a:t>
                </a:r>
                <a:r>
                  <a:rPr lang="en-US" sz="1800" dirty="0">
                    <a:sym typeface="Symbol" pitchFamily="-107" charset="2"/>
                  </a:rPr>
                  <a:t></a:t>
                </a:r>
                <a:r>
                  <a:rPr lang="en-US" sz="1800" dirty="0"/>
                  <a:t>*  </a:t>
                </a:r>
                <a:r>
                  <a:rPr lang="en-US" sz="1800" dirty="0" err="1"/>
                  <a:t>iff</a:t>
                </a:r>
                <a:r>
                  <a:rPr lang="en-US" sz="1800" dirty="0"/>
                  <a:t>  </a:t>
                </a:r>
                <a:r>
                  <a:rPr lang="en-US" sz="1800" dirty="0">
                    <a:sym typeface="Symbol" pitchFamily="-107" charset="2"/>
                  </a:rPr>
                  <a:t>({})  L</a:t>
                </a:r>
                <a:r>
                  <a:rPr lang="en-US" sz="1800" dirty="0"/>
                  <a:t>.</a:t>
                </a:r>
                <a:br>
                  <a:rPr lang="en-US" sz="1800" dirty="0"/>
                </a:br>
                <a:r>
                  <a:rPr lang="en-US" sz="1800" dirty="0"/>
                  <a:t>Note: L</a:t>
                </a:r>
                <a:r>
                  <a:rPr lang="en-US" sz="1800" baseline="30000" dirty="0"/>
                  <a:t>k</a:t>
                </a:r>
                <a:r>
                  <a:rPr lang="en-US" sz="1800" dirty="0"/>
                  <a:t>= { x</a:t>
                </a:r>
                <a:r>
                  <a:rPr lang="en-US" sz="1800" baseline="-25000" dirty="0"/>
                  <a:t>1</a:t>
                </a:r>
                <a:r>
                  <a:rPr lang="en-US" sz="1800" dirty="0"/>
                  <a:t>x</a:t>
                </a:r>
                <a:r>
                  <a:rPr lang="en-US" sz="1800" baseline="-25000" dirty="0"/>
                  <a:t>2</a:t>
                </a:r>
                <a:r>
                  <a:rPr lang="en-US" sz="1800" dirty="0"/>
                  <a:t>…</a:t>
                </a:r>
                <a:r>
                  <a:rPr lang="en-US" sz="1800" dirty="0" err="1"/>
                  <a:t>x</a:t>
                </a:r>
                <a:r>
                  <a:rPr lang="en-US" sz="1800" baseline="-25000" dirty="0" err="1"/>
                  <a:t>k</a:t>
                </a:r>
                <a:r>
                  <a:rPr lang="en-US" sz="1800" dirty="0"/>
                  <a:t>| x</a:t>
                </a:r>
                <a:r>
                  <a:rPr lang="en-US" sz="1800" baseline="-25000" dirty="0"/>
                  <a:t>1</a:t>
                </a:r>
                <a:r>
                  <a:rPr lang="en-US" sz="1800" dirty="0"/>
                  <a:t>,x</a:t>
                </a:r>
                <a:r>
                  <a:rPr lang="en-US" sz="1800" baseline="-25000" dirty="0"/>
                  <a:t>2</a:t>
                </a:r>
                <a:r>
                  <a:rPr lang="en-US" sz="1800" dirty="0"/>
                  <a:t>,…,</a:t>
                </a:r>
                <a:r>
                  <a:rPr lang="en-US" sz="1800" dirty="0" err="1"/>
                  <a:t>x</a:t>
                </a:r>
                <a:r>
                  <a:rPr lang="en-US" sz="1800" baseline="-25000" dirty="0" err="1"/>
                  <a:t>k</a:t>
                </a:r>
                <a:r>
                  <a:rPr lang="en-US" sz="1800" dirty="0">
                    <a:sym typeface="Symbol" pitchFamily="-107" charset="2"/>
                  </a:rPr>
                  <a:t>  </a:t>
                </a:r>
                <a:r>
                  <a:rPr lang="en-US" sz="1800" dirty="0"/>
                  <a:t>L }</a:t>
                </a:r>
                <a:br>
                  <a:rPr lang="en-US" sz="1800" dirty="0"/>
                </a:br>
                <a:endParaRPr lang="en-US" sz="1800" dirty="0">
                  <a:latin typeface="Arial" charset="0"/>
                  <a:ea typeface="MS PGothic" charset="0"/>
                  <a:sym typeface="Symbol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sz="1800" dirty="0">
                    <a:latin typeface="Arial" charset="0"/>
                    <a:ea typeface="MS PGothic" charset="0"/>
                    <a:sym typeface="Symbol" charset="0"/>
                  </a:rPr>
                  <a:t>Proof:</a:t>
                </a:r>
              </a:p>
              <a:p>
                <a:pPr marL="233363" indent="0" eaLnBrk="1" hangingPunct="1">
                  <a:lnSpc>
                    <a:spcPct val="90000"/>
                  </a:lnSpc>
                  <a:buNone/>
                </a:pPr>
                <a:r>
                  <a:rPr lang="en-US" sz="1800" dirty="0">
                    <a:solidFill>
                      <a:srgbClr val="CC3300"/>
                    </a:solidFill>
                    <a:sym typeface="Symbol" pitchFamily="-107" charset="2"/>
                  </a:rPr>
                  <a:t>Assume ({})  L</a:t>
                </a:r>
                <a:r>
                  <a:rPr lang="en-US" sz="1800" dirty="0">
                    <a:sym typeface="Symbol" pitchFamily="-107" charset="2"/>
                  </a:rPr>
                  <a:t>. As   </a:t>
                </a:r>
                <a:r>
                  <a:rPr lang="en-US" sz="1800" dirty="0"/>
                  <a:t>L, L</a:t>
                </a:r>
                <a:r>
                  <a:rPr lang="en-US" sz="1800" baseline="30000" dirty="0"/>
                  <a:t>k</a:t>
                </a:r>
                <a:r>
                  <a:rPr lang="en-US" sz="1800" dirty="0">
                    <a:sym typeface="Symbol" pitchFamily="-107" charset="2"/>
                  </a:rPr>
                  <a:t>  L</a:t>
                </a:r>
                <a:r>
                  <a:rPr lang="en-US" sz="1800" baseline="30000" dirty="0">
                    <a:sym typeface="Symbol" pitchFamily="-107" charset="2"/>
                  </a:rPr>
                  <a:t>k+1</a:t>
                </a:r>
                <a:r>
                  <a:rPr lang="en-US" sz="1800" dirty="0">
                    <a:sym typeface="Symbol" pitchFamily="-107" charset="2"/>
                  </a:rPr>
                  <a:t>, for all k≥0, since </a:t>
                </a:r>
                <a:r>
                  <a:rPr lang="en-US" sz="1800" dirty="0"/>
                  <a:t>L</a:t>
                </a:r>
                <a:r>
                  <a:rPr lang="en-US" sz="1800" baseline="30000" dirty="0"/>
                  <a:t>k</a:t>
                </a:r>
                <a:r>
                  <a:rPr lang="en-US" sz="1800" dirty="0">
                    <a:sym typeface="Symbol" pitchFamily="-107" charset="2"/>
                  </a:rPr>
                  <a:t> ・  = </a:t>
                </a:r>
                <a:r>
                  <a:rPr lang="en-US" sz="1800" dirty="0"/>
                  <a:t>L</a:t>
                </a:r>
                <a:r>
                  <a:rPr lang="en-US" sz="1800" baseline="30000" dirty="0"/>
                  <a:t>k</a:t>
                </a:r>
                <a:r>
                  <a:rPr lang="en-US" sz="1800" dirty="0"/>
                  <a:t>.</a:t>
                </a:r>
                <a:br>
                  <a:rPr lang="en-US" sz="1800" dirty="0"/>
                </a:br>
                <a:r>
                  <a:rPr lang="en-US" sz="1800" dirty="0"/>
                  <a:t>By definition </a:t>
                </a:r>
                <a:r>
                  <a:rPr lang="en-US" sz="1800" dirty="0">
                    <a:sym typeface="Symbol" pitchFamily="-107" charset="2"/>
                  </a:rPr>
                  <a:t></a:t>
                </a:r>
                <a:r>
                  <a:rPr lang="en-US" sz="1800" dirty="0"/>
                  <a:t>* = </a:t>
                </a:r>
                <a:r>
                  <a:rPr lang="en-US" sz="1800" dirty="0">
                    <a:sym typeface="Symbol" pitchFamily="-107" charset="2"/>
                  </a:rPr>
                  <a:t>{}∪∪</a:t>
                </a:r>
                <a:r>
                  <a:rPr lang="en-US" sz="1800" baseline="30000" dirty="0">
                    <a:sym typeface="Symbol" pitchFamily="-107" charset="2"/>
                  </a:rPr>
                  <a:t>2</a:t>
                </a:r>
                <a:r>
                  <a:rPr lang="en-US" sz="1800" dirty="0">
                    <a:sym typeface="Symbol" pitchFamily="-107" charset="2"/>
                  </a:rPr>
                  <a:t>∪ </a:t>
                </a:r>
                <a:r>
                  <a:rPr lang="is-IS" sz="1800" dirty="0">
                    <a:sym typeface="Symbol" pitchFamily="-107" charset="2"/>
                  </a:rPr>
                  <a:t>… </a:t>
                </a:r>
                <a:r>
                  <a:rPr lang="en-US" sz="1800" dirty="0">
                    <a:sym typeface="Symbol" pitchFamily="-107" charset="2"/>
                  </a:rPr>
                  <a:t>∪</a:t>
                </a:r>
                <a:r>
                  <a:rPr lang="en-US" sz="1800" baseline="30000" dirty="0">
                    <a:sym typeface="Symbol" pitchFamily="-107" charset="2"/>
                  </a:rPr>
                  <a:t>j</a:t>
                </a:r>
                <a:r>
                  <a:rPr lang="en-US" sz="1800" dirty="0">
                    <a:sym typeface="Symbol" pitchFamily="-107" charset="2"/>
                  </a:rPr>
                  <a:t>∪ </a:t>
                </a:r>
                <a:r>
                  <a:rPr lang="is-IS" sz="1800" dirty="0">
                    <a:sym typeface="Symbol" pitchFamily="-107" charset="2"/>
                  </a:rPr>
                  <a:t>… = </a:t>
                </a:r>
                <a14:m>
                  <m:oMath xmlns:m="http://schemas.openxmlformats.org/officeDocument/2006/math">
                    <m:nary>
                      <m:naryPr>
                        <m:chr m:val="⋃"/>
                        <m:ctrlPr>
                          <a:rPr lang="is-IS" sz="1800" i="1" dirty="0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800" b="0" i="1" dirty="0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𝑘</m:t>
                        </m:r>
                        <m:r>
                          <a:rPr lang="en-US" sz="1800" b="0" i="1" dirty="0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=0</m:t>
                        </m:r>
                      </m:sub>
                      <m:sup>
                        <m:r>
                          <a:rPr lang="is-IS" sz="1800" i="1" dirty="0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∞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1800" dirty="0">
                            <a:sym typeface="Symbol" pitchFamily="-107" charset="2"/>
                          </a:rPr>
                          <m:t></m:t>
                        </m:r>
                        <m:r>
                          <m:rPr>
                            <m:nor/>
                          </m:rPr>
                          <a:rPr lang="en-US" sz="1800" baseline="30000" dirty="0"/>
                          <m:t>k</m:t>
                        </m:r>
                      </m:e>
                    </m:nary>
                  </m:oMath>
                </a14:m>
                <a:r>
                  <a:rPr lang="is-IS" sz="1800" dirty="0">
                    <a:sym typeface="Symbol" pitchFamily="-107" charset="2"/>
                  </a:rPr>
                  <a:t/>
                </a:r>
                <a:br>
                  <a:rPr lang="is-IS" sz="1800" dirty="0">
                    <a:sym typeface="Symbol" pitchFamily="-107" charset="2"/>
                  </a:rPr>
                </a:br>
                <a:r>
                  <a:rPr lang="en-US" sz="1800" dirty="0">
                    <a:sym typeface="Symbol" pitchFamily="-107" charset="2"/>
                  </a:rPr>
                  <a:t>S</a:t>
                </a:r>
                <a:r>
                  <a:rPr lang="is-IS" sz="1800" dirty="0">
                    <a:sym typeface="Symbol" pitchFamily="-107" charset="2"/>
                  </a:rPr>
                  <a:t>ince </a:t>
                </a:r>
                <a:r>
                  <a:rPr lang="en-US" sz="1800" dirty="0">
                    <a:sym typeface="Symbol" pitchFamily="-107" charset="2"/>
                  </a:rPr>
                  <a:t>({})  L we have that, for each k</a:t>
                </a:r>
                <a:r>
                  <a:rPr lang="en-US" sz="1800" dirty="0"/>
                  <a:t>≥0,</a:t>
                </a:r>
                <a:r>
                  <a:rPr lang="en-US" sz="1800" dirty="0">
                    <a:sym typeface="Symbol" pitchFamily="-107" charset="2"/>
                  </a:rPr>
                  <a:t> </a:t>
                </a:r>
                <a:r>
                  <a:rPr lang="en-US" sz="1800" dirty="0"/>
                  <a:t>L</a:t>
                </a:r>
                <a:r>
                  <a:rPr lang="en-US" sz="1800" baseline="30000" dirty="0"/>
                  <a:t>k</a:t>
                </a:r>
                <a:r>
                  <a:rPr lang="en-US" sz="1800" dirty="0">
                    <a:sym typeface="Symbol" pitchFamily="-107" charset="2"/>
                  </a:rPr>
                  <a:t>  L</a:t>
                </a:r>
                <a:r>
                  <a:rPr lang="en-US" sz="1800" baseline="30000" dirty="0">
                    <a:sym typeface="Symbol" pitchFamily="-107" charset="2"/>
                  </a:rPr>
                  <a:t>k+1</a:t>
                </a:r>
                <a:r>
                  <a:rPr lang="en-US" sz="1800" dirty="0"/>
                  <a:t> ⊆ </a:t>
                </a:r>
                <a:r>
                  <a:rPr lang="en-US" sz="1800" dirty="0" err="1"/>
                  <a:t>lim</a:t>
                </a:r>
                <a:r>
                  <a:rPr lang="en-US" sz="1800" dirty="0"/>
                  <a:t>(n</a:t>
                </a:r>
                <a:r>
                  <a:rPr lang="en-US" sz="1800" dirty="0">
                    <a:sym typeface="Wingdings" pitchFamily="2" charset="2"/>
                  </a:rPr>
                  <a:t>➝∞</a:t>
                </a:r>
                <a:r>
                  <a:rPr lang="en-US" sz="1800" dirty="0"/>
                  <a:t>) L</a:t>
                </a:r>
                <a:r>
                  <a:rPr lang="en-US" sz="1800" baseline="30000" dirty="0"/>
                  <a:t>n</a:t>
                </a:r>
                <a:r>
                  <a:rPr lang="en-US" sz="1800" dirty="0">
                    <a:sym typeface="Symbol" pitchFamily="-107" charset="2"/>
                  </a:rPr>
                  <a:t>.</a:t>
                </a:r>
                <a:br>
                  <a:rPr lang="en-US" sz="1800" dirty="0">
                    <a:sym typeface="Symbol" pitchFamily="-107" charset="2"/>
                  </a:rPr>
                </a:br>
                <a:r>
                  <a:rPr lang="en-US" sz="1800" dirty="0">
                    <a:sym typeface="Symbol" pitchFamily="-107" charset="2"/>
                  </a:rPr>
                  <a:t>Thus, for each </a:t>
                </a:r>
                <a:r>
                  <a:rPr lang="en-US" sz="1800" dirty="0"/>
                  <a:t>k≥0, </a:t>
                </a:r>
                <a:r>
                  <a:rPr lang="en-US" sz="1800" dirty="0">
                    <a:sym typeface="Symbol" pitchFamily="-107" charset="2"/>
                  </a:rPr>
                  <a:t></a:t>
                </a:r>
                <a:r>
                  <a:rPr lang="en-US" sz="1800" baseline="30000" dirty="0" err="1"/>
                  <a:t>k</a:t>
                </a:r>
                <a:r>
                  <a:rPr lang="en-US" sz="1800" dirty="0" err="1"/>
                  <a:t>⊆L</a:t>
                </a:r>
                <a:r>
                  <a:rPr lang="en-US" sz="1800" baseline="30000" dirty="0" err="1"/>
                  <a:t>k</a:t>
                </a:r>
                <a:r>
                  <a:rPr lang="en-US" sz="1800" dirty="0" err="1"/>
                  <a:t>⊆lim</a:t>
                </a:r>
                <a:r>
                  <a:rPr lang="en-US" sz="1800" dirty="0"/>
                  <a:t>(n</a:t>
                </a:r>
                <a:r>
                  <a:rPr lang="en-US" sz="1800" dirty="0">
                    <a:sym typeface="Wingdings" pitchFamily="2" charset="2"/>
                  </a:rPr>
                  <a:t>➝∞</a:t>
                </a:r>
                <a:r>
                  <a:rPr lang="en-US" sz="1800" dirty="0"/>
                  <a:t>) L</a:t>
                </a:r>
                <a:r>
                  <a:rPr lang="en-US" sz="1800" baseline="30000" dirty="0"/>
                  <a:t>n</a:t>
                </a:r>
                <a:r>
                  <a:rPr lang="en-US" sz="1800" dirty="0"/>
                  <a:t> and so </a:t>
                </a:r>
                <a:r>
                  <a:rPr lang="en-US" sz="1800" dirty="0">
                    <a:solidFill>
                      <a:srgbClr val="CC3300"/>
                    </a:solidFill>
                    <a:sym typeface="Symbol" pitchFamily="-107" charset="2"/>
                  </a:rPr>
                  <a:t></a:t>
                </a:r>
                <a:r>
                  <a:rPr lang="en-US" sz="1800" dirty="0">
                    <a:solidFill>
                      <a:srgbClr val="CC3300"/>
                    </a:solidFill>
                  </a:rPr>
                  <a:t>*</a:t>
                </a:r>
                <a:r>
                  <a:rPr lang="is-IS" sz="1800" dirty="0">
                    <a:solidFill>
                      <a:srgbClr val="CC3300"/>
                    </a:solidFill>
                    <a:sym typeface="Symbol" pitchFamily="-107" charset="2"/>
                  </a:rPr>
                  <a:t>=</a:t>
                </a:r>
                <a14:m>
                  <m:oMath xmlns:m="http://schemas.openxmlformats.org/officeDocument/2006/math">
                    <m:nary>
                      <m:naryPr>
                        <m:chr m:val="⋃"/>
                        <m:ctrlPr>
                          <a:rPr lang="is-IS" sz="1800" i="1" dirty="0">
                            <a:solidFill>
                              <a:srgbClr val="CC3300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800" i="1" dirty="0">
                            <a:solidFill>
                              <a:srgbClr val="CC3300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𝑘</m:t>
                        </m:r>
                        <m:r>
                          <a:rPr lang="en-US" sz="1800" i="1" dirty="0">
                            <a:solidFill>
                              <a:srgbClr val="CC3300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=0</m:t>
                        </m:r>
                      </m:sub>
                      <m:sup>
                        <m:r>
                          <a:rPr lang="is-IS" sz="1800" i="1" dirty="0">
                            <a:solidFill>
                              <a:srgbClr val="CC3300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∞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1800" dirty="0">
                            <a:solidFill>
                              <a:srgbClr val="CC3300"/>
                            </a:solidFill>
                            <a:sym typeface="Symbol" pitchFamily="-107" charset="2"/>
                          </a:rPr>
                          <m:t></m:t>
                        </m:r>
                        <m:r>
                          <m:rPr>
                            <m:nor/>
                          </m:rPr>
                          <a:rPr lang="en-US" sz="1800" baseline="30000" dirty="0">
                            <a:solidFill>
                              <a:srgbClr val="CC3300"/>
                            </a:solidFill>
                          </a:rPr>
                          <m:t>k</m:t>
                        </m:r>
                      </m:e>
                    </m:nary>
                  </m:oMath>
                </a14:m>
                <a:r>
                  <a:rPr lang="en-US" sz="1800" dirty="0">
                    <a:solidFill>
                      <a:srgbClr val="CC3300"/>
                    </a:solidFill>
                  </a:rPr>
                  <a:t> ⊆ </a:t>
                </a:r>
                <a:r>
                  <a:rPr lang="en-US" sz="1800" dirty="0" err="1">
                    <a:solidFill>
                      <a:srgbClr val="CC3300"/>
                    </a:solidFill>
                  </a:rPr>
                  <a:t>lim</a:t>
                </a:r>
                <a:r>
                  <a:rPr lang="en-US" sz="1800" dirty="0">
                    <a:solidFill>
                      <a:srgbClr val="CC3300"/>
                    </a:solidFill>
                  </a:rPr>
                  <a:t>(n</a:t>
                </a:r>
                <a:r>
                  <a:rPr lang="en-US" sz="1800" dirty="0">
                    <a:solidFill>
                      <a:srgbClr val="CC3300"/>
                    </a:solidFill>
                    <a:sym typeface="Wingdings" pitchFamily="2" charset="2"/>
                  </a:rPr>
                  <a:t>➝∞</a:t>
                </a:r>
                <a:r>
                  <a:rPr lang="en-US" sz="1800" dirty="0">
                    <a:solidFill>
                      <a:srgbClr val="CC3300"/>
                    </a:solidFill>
                  </a:rPr>
                  <a:t>) L</a:t>
                </a:r>
                <a:r>
                  <a:rPr lang="en-US" sz="1800" baseline="30000" dirty="0">
                    <a:solidFill>
                      <a:srgbClr val="CC3300"/>
                    </a:solidFill>
                  </a:rPr>
                  <a:t>n</a:t>
                </a:r>
                <a:r>
                  <a:rPr lang="en-US" sz="1800" dirty="0"/>
                  <a:t>.</a:t>
                </a:r>
                <a:br>
                  <a:rPr lang="en-US" sz="1800" dirty="0"/>
                </a:br>
                <a:r>
                  <a:rPr lang="en-US" sz="1800" dirty="0">
                    <a:sym typeface="Symbol" pitchFamily="-107" charset="2"/>
                  </a:rPr>
                  <a:t>Given that L is a language over  then L*, by definition, and therefore</a:t>
                </a:r>
                <a:br>
                  <a:rPr lang="en-US" sz="1800" dirty="0">
                    <a:sym typeface="Symbol" pitchFamily="-107" charset="2"/>
                  </a:rPr>
                </a:br>
                <a:r>
                  <a:rPr lang="en-US" sz="1800" dirty="0"/>
                  <a:t>L</a:t>
                </a:r>
                <a:r>
                  <a:rPr lang="en-US" sz="1800" baseline="30000" dirty="0"/>
                  <a:t>n</a:t>
                </a:r>
                <a:r>
                  <a:rPr lang="en-US" sz="1800" dirty="0">
                    <a:sym typeface="Symbol" pitchFamily="-107" charset="2"/>
                  </a:rPr>
                  <a:t>  * for all n</a:t>
                </a:r>
                <a:r>
                  <a:rPr lang="en-US" sz="1800" dirty="0"/>
                  <a:t> ≥0 and so </a:t>
                </a:r>
                <a:r>
                  <a:rPr lang="en-US" sz="1800" dirty="0" err="1">
                    <a:solidFill>
                      <a:srgbClr val="CC3300"/>
                    </a:solidFill>
                  </a:rPr>
                  <a:t>lim</a:t>
                </a:r>
                <a:r>
                  <a:rPr lang="en-US" sz="1800" dirty="0">
                    <a:solidFill>
                      <a:srgbClr val="CC3300"/>
                    </a:solidFill>
                  </a:rPr>
                  <a:t>(n</a:t>
                </a:r>
                <a:r>
                  <a:rPr lang="en-US" sz="1800" dirty="0">
                    <a:solidFill>
                      <a:srgbClr val="CC3300"/>
                    </a:solidFill>
                    <a:sym typeface="Wingdings" pitchFamily="2" charset="2"/>
                  </a:rPr>
                  <a:t>➝∞</a:t>
                </a:r>
                <a:r>
                  <a:rPr lang="en-US" sz="1800" dirty="0">
                    <a:solidFill>
                      <a:srgbClr val="CC3300"/>
                    </a:solidFill>
                  </a:rPr>
                  <a:t>) L</a:t>
                </a:r>
                <a:r>
                  <a:rPr lang="en-US" sz="1800" baseline="30000" dirty="0">
                    <a:solidFill>
                      <a:srgbClr val="CC3300"/>
                    </a:solidFill>
                  </a:rPr>
                  <a:t>n</a:t>
                </a:r>
                <a:r>
                  <a:rPr lang="en-US" sz="1800" dirty="0">
                    <a:solidFill>
                      <a:srgbClr val="CC3300"/>
                    </a:solidFill>
                  </a:rPr>
                  <a:t> ⊆ </a:t>
                </a:r>
                <a:r>
                  <a:rPr lang="en-US" sz="1800" dirty="0" err="1">
                    <a:solidFill>
                      <a:srgbClr val="CC3300"/>
                    </a:solidFill>
                  </a:rPr>
                  <a:t>lim</a:t>
                </a:r>
                <a:r>
                  <a:rPr lang="en-US" sz="1800" dirty="0">
                    <a:solidFill>
                      <a:srgbClr val="CC3300"/>
                    </a:solidFill>
                  </a:rPr>
                  <a:t>(n</a:t>
                </a:r>
                <a:r>
                  <a:rPr lang="en-US" sz="1800" dirty="0">
                    <a:solidFill>
                      <a:srgbClr val="CC3300"/>
                    </a:solidFill>
                    <a:sym typeface="Wingdings" pitchFamily="2" charset="2"/>
                  </a:rPr>
                  <a:t>➝∞</a:t>
                </a:r>
                <a:r>
                  <a:rPr lang="en-US" sz="1800" dirty="0">
                    <a:solidFill>
                      <a:srgbClr val="CC3300"/>
                    </a:solidFill>
                  </a:rPr>
                  <a:t>) </a:t>
                </a:r>
                <a:r>
                  <a:rPr lang="en-US" sz="1800" dirty="0">
                    <a:solidFill>
                      <a:srgbClr val="CC3300"/>
                    </a:solidFill>
                    <a:sym typeface="Symbol" pitchFamily="-107" charset="2"/>
                  </a:rPr>
                  <a:t></a:t>
                </a:r>
                <a:r>
                  <a:rPr lang="en-US" sz="1800" baseline="30000" dirty="0">
                    <a:solidFill>
                      <a:srgbClr val="CC3300"/>
                    </a:solidFill>
                  </a:rPr>
                  <a:t>*</a:t>
                </a:r>
                <a:r>
                  <a:rPr lang="en-US" sz="1800" dirty="0">
                    <a:solidFill>
                      <a:srgbClr val="CC3300"/>
                    </a:solidFill>
                  </a:rPr>
                  <a:t> ⊆ </a:t>
                </a:r>
                <a:r>
                  <a:rPr lang="en-US" sz="1800" dirty="0">
                    <a:solidFill>
                      <a:srgbClr val="CC3300"/>
                    </a:solidFill>
                    <a:sym typeface="Symbol" pitchFamily="-107" charset="2"/>
                  </a:rPr>
                  <a:t></a:t>
                </a:r>
                <a:r>
                  <a:rPr lang="en-US" sz="1800" dirty="0">
                    <a:solidFill>
                      <a:srgbClr val="CC3300"/>
                    </a:solidFill>
                  </a:rPr>
                  <a:t>*</a:t>
                </a:r>
                <a:r>
                  <a:rPr lang="en-US" sz="1800" dirty="0"/>
                  <a:t>.</a:t>
                </a:r>
                <a:br>
                  <a:rPr lang="en-US" sz="1800" dirty="0"/>
                </a:br>
                <a:r>
                  <a:rPr lang="en-US" sz="1800" dirty="0"/>
                  <a:t>Putting this together, we have</a:t>
                </a:r>
                <a:r>
                  <a:rPr lang="en-US" sz="1800" dirty="0">
                    <a:sym typeface="Symbol" pitchFamily="-107" charset="2"/>
                  </a:rPr>
                  <a:t> </a:t>
                </a:r>
                <a:r>
                  <a:rPr lang="en-US" sz="1800" dirty="0" err="1">
                    <a:solidFill>
                      <a:srgbClr val="CC3300"/>
                    </a:solidFill>
                  </a:rPr>
                  <a:t>lim</a:t>
                </a:r>
                <a:r>
                  <a:rPr lang="en-US" sz="1800" dirty="0">
                    <a:solidFill>
                      <a:srgbClr val="CC3300"/>
                    </a:solidFill>
                  </a:rPr>
                  <a:t>(n</a:t>
                </a:r>
                <a:r>
                  <a:rPr lang="en-US" sz="1800" dirty="0">
                    <a:solidFill>
                      <a:srgbClr val="CC3300"/>
                    </a:solidFill>
                    <a:sym typeface="Wingdings" pitchFamily="2" charset="2"/>
                  </a:rPr>
                  <a:t>➝∞</a:t>
                </a:r>
                <a:r>
                  <a:rPr lang="en-US" sz="1800" dirty="0">
                    <a:solidFill>
                      <a:srgbClr val="CC3300"/>
                    </a:solidFill>
                  </a:rPr>
                  <a:t>) L</a:t>
                </a:r>
                <a:r>
                  <a:rPr lang="en-US" sz="1800" baseline="30000" dirty="0">
                    <a:solidFill>
                      <a:srgbClr val="CC3300"/>
                    </a:solidFill>
                  </a:rPr>
                  <a:t>n</a:t>
                </a:r>
                <a:r>
                  <a:rPr lang="en-US" sz="1800" dirty="0">
                    <a:solidFill>
                      <a:srgbClr val="CC3300"/>
                    </a:solidFill>
                  </a:rPr>
                  <a:t> = </a:t>
                </a:r>
                <a:r>
                  <a:rPr lang="en-US" sz="1800" dirty="0">
                    <a:solidFill>
                      <a:srgbClr val="CC3300"/>
                    </a:solidFill>
                    <a:sym typeface="Symbol" pitchFamily="-107" charset="2"/>
                  </a:rPr>
                  <a:t></a:t>
                </a:r>
                <a:r>
                  <a:rPr lang="en-US" sz="1800" dirty="0">
                    <a:solidFill>
                      <a:srgbClr val="CC3300"/>
                    </a:solidFill>
                  </a:rPr>
                  <a:t>*</a:t>
                </a:r>
                <a:r>
                  <a:rPr lang="en-US" sz="1800" dirty="0"/>
                  <a:t>.</a:t>
                </a:r>
                <a:br>
                  <a:rPr lang="en-US" sz="1800" dirty="0"/>
                </a:br>
                <a:r>
                  <a:rPr lang="en-US" sz="1800" dirty="0"/>
                  <a:t>Thus, </a:t>
                </a:r>
                <a:r>
                  <a:rPr lang="en-US" sz="1800" dirty="0">
                    <a:solidFill>
                      <a:srgbClr val="CC3300"/>
                    </a:solidFill>
                    <a:sym typeface="Symbol" pitchFamily="-107" charset="2"/>
                  </a:rPr>
                  <a:t>({})  L implies </a:t>
                </a:r>
                <a:r>
                  <a:rPr lang="en-US" sz="1800" dirty="0" err="1">
                    <a:solidFill>
                      <a:srgbClr val="CC3300"/>
                    </a:solidFill>
                  </a:rPr>
                  <a:t>lim</a:t>
                </a:r>
                <a:r>
                  <a:rPr lang="en-US" sz="1800" dirty="0">
                    <a:solidFill>
                      <a:srgbClr val="CC3300"/>
                    </a:solidFill>
                  </a:rPr>
                  <a:t>(n</a:t>
                </a:r>
                <a:r>
                  <a:rPr lang="en-US" sz="1800" dirty="0">
                    <a:solidFill>
                      <a:srgbClr val="CC3300"/>
                    </a:solidFill>
                    <a:sym typeface="Wingdings" pitchFamily="2" charset="2"/>
                  </a:rPr>
                  <a:t>➝∞</a:t>
                </a:r>
                <a:r>
                  <a:rPr lang="en-US" sz="1800" dirty="0">
                    <a:solidFill>
                      <a:srgbClr val="CC3300"/>
                    </a:solidFill>
                  </a:rPr>
                  <a:t>) L</a:t>
                </a:r>
                <a:r>
                  <a:rPr lang="en-US" sz="1800" baseline="30000" dirty="0">
                    <a:solidFill>
                      <a:srgbClr val="CC3300"/>
                    </a:solidFill>
                  </a:rPr>
                  <a:t>n</a:t>
                </a:r>
                <a:r>
                  <a:rPr lang="en-US" sz="1800" dirty="0">
                    <a:solidFill>
                      <a:srgbClr val="CC3300"/>
                    </a:solidFill>
                  </a:rPr>
                  <a:t> = </a:t>
                </a:r>
                <a:r>
                  <a:rPr lang="en-US" sz="1800" dirty="0">
                    <a:solidFill>
                      <a:srgbClr val="CC3300"/>
                    </a:solidFill>
                    <a:sym typeface="Symbol" pitchFamily="-107" charset="2"/>
                  </a:rPr>
                  <a:t></a:t>
                </a:r>
                <a:r>
                  <a:rPr lang="en-US" sz="1800" dirty="0">
                    <a:solidFill>
                      <a:srgbClr val="CC3300"/>
                    </a:solidFill>
                  </a:rPr>
                  <a:t>*</a:t>
                </a:r>
                <a:r>
                  <a:rPr lang="en-US" sz="1800" dirty="0"/>
                  <a:t>.</a:t>
                </a:r>
                <a:endParaRPr lang="en-US" sz="1800" dirty="0">
                  <a:latin typeface="Arial" charset="0"/>
                  <a:ea typeface="MS PGothic" charset="0"/>
                  <a:sym typeface="Symbol" charset="0"/>
                </a:endParaRPr>
              </a:p>
              <a:p>
                <a:pPr marL="233363" indent="0" eaLnBrk="1" hangingPunct="1">
                  <a:lnSpc>
                    <a:spcPct val="90000"/>
                  </a:lnSpc>
                  <a:buNone/>
                </a:pPr>
                <a:r>
                  <a:rPr lang="en-US" sz="1800" dirty="0">
                    <a:solidFill>
                      <a:srgbClr val="CC3300"/>
                    </a:solidFill>
                    <a:latin typeface="Arial" charset="0"/>
                    <a:ea typeface="MS PGothic" charset="0"/>
                    <a:sym typeface="Symbol" charset="0"/>
                  </a:rPr>
                  <a:t>Assume </a:t>
                </a:r>
                <a:r>
                  <a:rPr lang="en-US" sz="1800" dirty="0" err="1">
                    <a:solidFill>
                      <a:srgbClr val="CC3300"/>
                    </a:solidFill>
                  </a:rPr>
                  <a:t>lim</a:t>
                </a:r>
                <a:r>
                  <a:rPr lang="en-US" sz="1800" dirty="0">
                    <a:solidFill>
                      <a:srgbClr val="CC3300"/>
                    </a:solidFill>
                  </a:rPr>
                  <a:t>(n</a:t>
                </a:r>
                <a:r>
                  <a:rPr lang="en-US" sz="1800" dirty="0">
                    <a:solidFill>
                      <a:srgbClr val="CC3300"/>
                    </a:solidFill>
                    <a:sym typeface="Wingdings" pitchFamily="2" charset="2"/>
                  </a:rPr>
                  <a:t>➝∞</a:t>
                </a:r>
                <a:r>
                  <a:rPr lang="en-US" sz="1800" dirty="0">
                    <a:solidFill>
                      <a:srgbClr val="CC3300"/>
                    </a:solidFill>
                  </a:rPr>
                  <a:t>) L</a:t>
                </a:r>
                <a:r>
                  <a:rPr lang="en-US" sz="1800" baseline="30000" dirty="0">
                    <a:solidFill>
                      <a:srgbClr val="CC3300"/>
                    </a:solidFill>
                  </a:rPr>
                  <a:t>n</a:t>
                </a:r>
                <a:r>
                  <a:rPr lang="en-US" sz="1800" dirty="0">
                    <a:solidFill>
                      <a:srgbClr val="CC3300"/>
                    </a:solidFill>
                  </a:rPr>
                  <a:t> = </a:t>
                </a:r>
                <a:r>
                  <a:rPr lang="en-US" sz="1800" dirty="0">
                    <a:solidFill>
                      <a:srgbClr val="CC3300"/>
                    </a:solidFill>
                    <a:sym typeface="Symbol" pitchFamily="-107" charset="2"/>
                  </a:rPr>
                  <a:t></a:t>
                </a:r>
                <a:r>
                  <a:rPr lang="en-US" sz="1800" dirty="0">
                    <a:solidFill>
                      <a:srgbClr val="CC3300"/>
                    </a:solidFill>
                  </a:rPr>
                  <a:t>*</a:t>
                </a:r>
                <a:r>
                  <a:rPr lang="en-US" sz="1800" dirty="0"/>
                  <a:t>. Clearly </a:t>
                </a:r>
                <a:r>
                  <a:rPr lang="en-US" sz="1800" dirty="0">
                    <a:sym typeface="Symbol" pitchFamily="-107" charset="2"/>
                  </a:rPr>
                  <a:t>L</a:t>
                </a:r>
                <a:r>
                  <a:rPr lang="en-US" sz="1800" baseline="30000" dirty="0">
                    <a:sym typeface="Symbol" pitchFamily="-107" charset="2"/>
                  </a:rPr>
                  <a:t>k+1 </a:t>
                </a:r>
                <a:r>
                  <a:rPr lang="en-US" sz="1800" dirty="0">
                    <a:sym typeface="Symbol" pitchFamily="-107" charset="2"/>
                  </a:rPr>
                  <a:t>cannot contain strings shorter than those found in </a:t>
                </a:r>
                <a:r>
                  <a:rPr lang="en-US" sz="1800" dirty="0"/>
                  <a:t>L</a:t>
                </a:r>
                <a:r>
                  <a:rPr lang="en-US" sz="1800" baseline="30000" dirty="0"/>
                  <a:t>k</a:t>
                </a:r>
                <a:r>
                  <a:rPr lang="en-US" sz="1800" dirty="0">
                    <a:sym typeface="Symbol" pitchFamily="-107" charset="2"/>
                  </a:rPr>
                  <a:t>  as L</a:t>
                </a:r>
                <a:r>
                  <a:rPr lang="en-US" sz="1800" baseline="30000" dirty="0">
                    <a:sym typeface="Symbol" pitchFamily="-107" charset="2"/>
                  </a:rPr>
                  <a:t>k+1</a:t>
                </a:r>
                <a:r>
                  <a:rPr lang="en-US" sz="1800" dirty="0">
                    <a:sym typeface="Symbol" pitchFamily="-107" charset="2"/>
                  </a:rPr>
                  <a:t> = L</a:t>
                </a:r>
                <a:r>
                  <a:rPr lang="en-US" sz="1800" baseline="30000" dirty="0">
                    <a:sym typeface="Symbol" pitchFamily="-107" charset="2"/>
                  </a:rPr>
                  <a:t>k </a:t>
                </a:r>
                <a:r>
                  <a:rPr lang="en-US" sz="1800" dirty="0">
                    <a:sym typeface="Symbol" pitchFamily="-107" charset="2"/>
                  </a:rPr>
                  <a:t>L. Thus if any of ({}) is missing from L, then that element is also missing from all </a:t>
                </a:r>
                <a:r>
                  <a:rPr lang="en-US" sz="1800" dirty="0"/>
                  <a:t>L</a:t>
                </a:r>
                <a:r>
                  <a:rPr lang="en-US" sz="1800" baseline="30000" dirty="0"/>
                  <a:t>k</a:t>
                </a:r>
                <a:r>
                  <a:rPr lang="en-US" sz="1800" dirty="0">
                    <a:sym typeface="Symbol" pitchFamily="-107" charset="2"/>
                  </a:rPr>
                  <a:t> , k &gt; 1 and so </a:t>
                </a:r>
                <a:r>
                  <a:rPr lang="en-US" sz="1800" dirty="0" err="1"/>
                  <a:t>lim</a:t>
                </a:r>
                <a:r>
                  <a:rPr lang="en-US" sz="1800" dirty="0"/>
                  <a:t>(n</a:t>
                </a:r>
                <a:r>
                  <a:rPr lang="en-US" sz="1800" dirty="0">
                    <a:sym typeface="Wingdings" pitchFamily="2" charset="2"/>
                  </a:rPr>
                  <a:t>➝∞</a:t>
                </a:r>
                <a:r>
                  <a:rPr lang="en-US" sz="1800" dirty="0"/>
                  <a:t>) L</a:t>
                </a:r>
                <a:r>
                  <a:rPr lang="en-US" sz="1800" baseline="30000" dirty="0"/>
                  <a:t>n</a:t>
                </a:r>
                <a:r>
                  <a:rPr lang="en-US" sz="1800" dirty="0"/>
                  <a:t> ≠ </a:t>
                </a:r>
                <a:r>
                  <a:rPr lang="en-US" sz="1800" dirty="0">
                    <a:sym typeface="Symbol" pitchFamily="-107" charset="2"/>
                  </a:rPr>
                  <a:t></a:t>
                </a:r>
                <a:r>
                  <a:rPr lang="en-US" sz="1800" dirty="0"/>
                  <a:t>*, which is a contradiction. </a:t>
                </a:r>
                <a:r>
                  <a:rPr lang="en-US" sz="1800" dirty="0">
                    <a:solidFill>
                      <a:srgbClr val="CC3300"/>
                    </a:solidFill>
                  </a:rPr>
                  <a:t>Thus, </a:t>
                </a:r>
                <a:r>
                  <a:rPr lang="en-US" sz="1800" dirty="0" err="1">
                    <a:solidFill>
                      <a:srgbClr val="CC3300"/>
                    </a:solidFill>
                  </a:rPr>
                  <a:t>lim</a:t>
                </a:r>
                <a:r>
                  <a:rPr lang="en-US" sz="1800" dirty="0">
                    <a:solidFill>
                      <a:srgbClr val="CC3300"/>
                    </a:solidFill>
                  </a:rPr>
                  <a:t>(n</a:t>
                </a:r>
                <a:r>
                  <a:rPr lang="en-US" sz="1800" dirty="0">
                    <a:solidFill>
                      <a:srgbClr val="CC3300"/>
                    </a:solidFill>
                    <a:sym typeface="Wingdings" pitchFamily="2" charset="2"/>
                  </a:rPr>
                  <a:t>➝∞</a:t>
                </a:r>
                <a:r>
                  <a:rPr lang="en-US" sz="1800" dirty="0">
                    <a:solidFill>
                      <a:srgbClr val="CC3300"/>
                    </a:solidFill>
                  </a:rPr>
                  <a:t>) L</a:t>
                </a:r>
                <a:r>
                  <a:rPr lang="en-US" sz="1800" baseline="30000" dirty="0">
                    <a:solidFill>
                      <a:srgbClr val="CC3300"/>
                    </a:solidFill>
                  </a:rPr>
                  <a:t>n</a:t>
                </a:r>
                <a:r>
                  <a:rPr lang="en-US" sz="1800" dirty="0">
                    <a:solidFill>
                      <a:srgbClr val="CC3300"/>
                    </a:solidFill>
                  </a:rPr>
                  <a:t> = </a:t>
                </a:r>
                <a:r>
                  <a:rPr lang="en-US" sz="1800" dirty="0">
                    <a:solidFill>
                      <a:srgbClr val="CC3300"/>
                    </a:solidFill>
                    <a:sym typeface="Symbol" pitchFamily="-107" charset="2"/>
                  </a:rPr>
                  <a:t></a:t>
                </a:r>
                <a:r>
                  <a:rPr lang="en-US" sz="1800" dirty="0">
                    <a:solidFill>
                      <a:srgbClr val="CC3300"/>
                    </a:solidFill>
                  </a:rPr>
                  <a:t>* implies </a:t>
                </a:r>
                <a:r>
                  <a:rPr lang="en-US" sz="1800" dirty="0">
                    <a:solidFill>
                      <a:srgbClr val="CC3300"/>
                    </a:solidFill>
                    <a:sym typeface="Symbol" pitchFamily="-107" charset="2"/>
                  </a:rPr>
                  <a:t>({})  L</a:t>
                </a:r>
                <a:r>
                  <a:rPr lang="en-US" sz="1800" dirty="0">
                    <a:sym typeface="Symbol" pitchFamily="-107" charset="2"/>
                  </a:rPr>
                  <a:t>.</a:t>
                </a:r>
                <a:endParaRPr lang="en-US" sz="1600" dirty="0">
                  <a:latin typeface="Arial" charset="0"/>
                  <a:ea typeface="MS PGothic" charset="0"/>
                  <a:sym typeface="Symbol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endParaRPr lang="en-US" sz="1600" dirty="0">
                  <a:latin typeface="Arial" charset="0"/>
                  <a:ea typeface="MS PGothic" charset="0"/>
                  <a:sym typeface="Symbol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endParaRPr lang="en-US" sz="1600" dirty="0">
                  <a:latin typeface="Arial" charset="0"/>
                  <a:ea typeface="MS PGothic" charset="0"/>
                  <a:sym typeface="Symbol" charset="0"/>
                </a:endParaRPr>
              </a:p>
              <a:p>
                <a:pPr>
                  <a:buFontTx/>
                  <a:buNone/>
                  <a:defRPr/>
                </a:pPr>
                <a:endParaRPr lang="en-US" sz="1600" dirty="0"/>
              </a:p>
              <a:p>
                <a:pPr marL="609600" indent="-609600" eaLnBrk="1" hangingPunct="1">
                  <a:lnSpc>
                    <a:spcPct val="90000"/>
                  </a:lnSpc>
                  <a:buFontTx/>
                  <a:buNone/>
                  <a:defRPr/>
                </a:pPr>
                <a:endParaRPr lang="en-US" sz="1600" dirty="0"/>
              </a:p>
            </p:txBody>
          </p:sp>
        </mc:Choice>
        <mc:Fallback xmlns="">
          <p:sp>
            <p:nvSpPr>
              <p:cNvPr id="1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525963"/>
              </a:xfrm>
              <a:blipFill rotWithShape="0">
                <a:blip r:embed="rId3"/>
                <a:stretch>
                  <a:fillRect l="-593" t="-1482" r="-1111" b="-5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F58353E3-E780-4025-9C79-2EC442E1A067}" type="datetime1">
              <a:rPr lang="en-US" sz="1400"/>
              <a:pPr/>
              <a:t>9/9/16</a:t>
            </a:fld>
            <a:endParaRPr lang="en-US" sz="1400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r>
              <a:rPr lang="en-US" sz="1400" dirty="0"/>
              <a:t>COT 4210 © UCF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FFFE9ADF-F6F9-4B5D-AD34-474C83BDC9B1}" type="slidenum">
              <a:rPr lang="en-US" sz="1400"/>
              <a:pPr/>
              <a:t>2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664838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C3300"/>
                </a:solidFill>
              </a:rPr>
              <a:t>Second </a:t>
            </a:r>
            <a:r>
              <a:rPr lang="en-US" dirty="0" smtClean="0">
                <a:solidFill>
                  <a:srgbClr val="CC3300"/>
                </a:solidFill>
              </a:rPr>
              <a:t>Solution for 2.2</a:t>
            </a:r>
            <a:endParaRPr lang="en-US" dirty="0">
              <a:solidFill>
                <a:srgbClr val="CC33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Proof by Induction :</a:t>
            </a:r>
          </a:p>
          <a:p>
            <a:r>
              <a:rPr lang="en-US" sz="2100" dirty="0">
                <a:solidFill>
                  <a:srgbClr val="CC3300"/>
                </a:solidFill>
                <a:sym typeface="Symbol" pitchFamily="-107" charset="2"/>
              </a:rPr>
              <a:t>Assume ({})  L</a:t>
            </a:r>
            <a:r>
              <a:rPr lang="en-US" sz="2100" dirty="0">
                <a:sym typeface="Symbol" pitchFamily="-107" charset="2"/>
              </a:rPr>
              <a:t>. </a:t>
            </a:r>
            <a:r>
              <a:rPr lang="en-US" sz="2100" dirty="0" smtClean="0">
                <a:sym typeface="Symbol" pitchFamily="-107" charset="2"/>
              </a:rPr>
              <a:t/>
            </a:r>
            <a:br>
              <a:rPr lang="en-US" sz="2100" dirty="0" smtClean="0">
                <a:sym typeface="Symbol" pitchFamily="-107" charset="2"/>
              </a:rPr>
            </a:br>
            <a:r>
              <a:rPr lang="en-US" sz="2100" dirty="0" smtClean="0"/>
              <a:t>We </a:t>
            </a:r>
            <a:r>
              <a:rPr lang="en-US" sz="2100" dirty="0"/>
              <a:t>want to prove </a:t>
            </a:r>
            <a:r>
              <a:rPr lang="en-US" sz="2100" dirty="0" smtClean="0"/>
              <a:t>that, </a:t>
            </a:r>
            <a:r>
              <a:rPr lang="en-US" sz="1800" dirty="0" smtClean="0"/>
              <a:t>∀</a:t>
            </a:r>
            <a:r>
              <a:rPr lang="en-US" sz="1800" dirty="0" smtClean="0"/>
              <a:t>i≥0, </a:t>
            </a:r>
            <a:r>
              <a:rPr lang="en-US" sz="1800" dirty="0" smtClean="0">
                <a:sym typeface="Symbol" pitchFamily="-107" charset="2"/>
              </a:rPr>
              <a:t></a:t>
            </a:r>
            <a:r>
              <a:rPr lang="en-US" sz="1800" baseline="30000" dirty="0" smtClean="0">
                <a:sym typeface="Symbol" pitchFamily="-107" charset="2"/>
              </a:rPr>
              <a:t>0</a:t>
            </a:r>
            <a:r>
              <a:rPr lang="en-US" sz="1800" dirty="0" smtClean="0">
                <a:sym typeface="Symbol" pitchFamily="-107" charset="2"/>
              </a:rPr>
              <a:t>∪</a:t>
            </a:r>
            <a:r>
              <a:rPr lang="en-US" sz="1800" baseline="30000" dirty="0" smtClean="0">
                <a:sym typeface="Symbol" pitchFamily="-107" charset="2"/>
              </a:rPr>
              <a:t>1</a:t>
            </a:r>
            <a:r>
              <a:rPr lang="en-US" sz="1800" dirty="0" smtClean="0">
                <a:sym typeface="Symbol" pitchFamily="-107" charset="2"/>
              </a:rPr>
              <a:t>∪</a:t>
            </a:r>
            <a:r>
              <a:rPr lang="en-US" sz="1800" baseline="30000" dirty="0">
                <a:sym typeface="Symbol" pitchFamily="-107" charset="2"/>
              </a:rPr>
              <a:t>2</a:t>
            </a:r>
            <a:r>
              <a:rPr lang="en-US" sz="1800" dirty="0">
                <a:sym typeface="Symbol" pitchFamily="-107" charset="2"/>
              </a:rPr>
              <a:t>∪ </a:t>
            </a:r>
            <a:r>
              <a:rPr lang="is-IS" sz="1800" dirty="0">
                <a:sym typeface="Symbol" pitchFamily="-107" charset="2"/>
              </a:rPr>
              <a:t>… </a:t>
            </a:r>
            <a:r>
              <a:rPr lang="en-US" sz="1800" dirty="0">
                <a:sym typeface="Symbol" pitchFamily="-107" charset="2"/>
              </a:rPr>
              <a:t>∪</a:t>
            </a:r>
            <a:r>
              <a:rPr lang="en-US" sz="1800" baseline="30000" dirty="0" err="1">
                <a:sym typeface="Symbol" pitchFamily="-107" charset="2"/>
              </a:rPr>
              <a:t>i</a:t>
            </a:r>
            <a:r>
              <a:rPr lang="en-US" sz="1800" baseline="30000" dirty="0">
                <a:sym typeface="Symbol" pitchFamily="-107" charset="2"/>
              </a:rPr>
              <a:t> </a:t>
            </a:r>
            <a:r>
              <a:rPr lang="en-US" sz="1800" dirty="0">
                <a:sym typeface="Symbol" pitchFamily="-107" charset="2"/>
              </a:rPr>
              <a:t> L</a:t>
            </a:r>
            <a:r>
              <a:rPr lang="en-US" sz="1800" baseline="30000" dirty="0">
                <a:sym typeface="Symbol" pitchFamily="-107" charset="2"/>
              </a:rPr>
              <a:t>i </a:t>
            </a:r>
            <a:r>
              <a:rPr lang="en-US" sz="1800" dirty="0">
                <a:sym typeface="Symbol" pitchFamily="-107" charset="2"/>
              </a:rPr>
              <a:t>  :</a:t>
            </a:r>
          </a:p>
          <a:p>
            <a:r>
              <a:rPr lang="en-US" sz="1800" dirty="0" smtClean="0">
                <a:sym typeface="Symbol" pitchFamily="-107" charset="2"/>
              </a:rPr>
              <a:t>Base: I = 0: </a:t>
            </a:r>
            <a:r>
              <a:rPr lang="en-US" sz="1800" dirty="0">
                <a:sym typeface="Symbol" pitchFamily="-107" charset="2"/>
              </a:rPr>
              <a:t>as </a:t>
            </a:r>
            <a:r>
              <a:rPr lang="en-US" sz="1800" baseline="30000" dirty="0" smtClean="0">
                <a:sym typeface="Symbol" pitchFamily="-107" charset="2"/>
              </a:rPr>
              <a:t>0</a:t>
            </a:r>
            <a:r>
              <a:rPr lang="en-US" sz="1800" dirty="0">
                <a:sym typeface="Symbol" pitchFamily="-107" charset="2"/>
              </a:rPr>
              <a:t>=</a:t>
            </a:r>
            <a:r>
              <a:rPr lang="en-US" sz="1800" dirty="0" smtClean="0">
                <a:sym typeface="Symbol" pitchFamily="-107" charset="2"/>
              </a:rPr>
              <a:t>{</a:t>
            </a:r>
            <a:r>
              <a:rPr lang="en-US" sz="1800" dirty="0">
                <a:sym typeface="Symbol" pitchFamily="-107" charset="2"/>
              </a:rPr>
              <a:t>}  </a:t>
            </a:r>
            <a:r>
              <a:rPr lang="en-US" sz="1800" dirty="0" smtClean="0">
                <a:sym typeface="Symbol" pitchFamily="-107" charset="2"/>
              </a:rPr>
              <a:t>L</a:t>
            </a:r>
            <a:r>
              <a:rPr lang="en-US" sz="1800" baseline="30000" dirty="0" smtClean="0">
                <a:sym typeface="Symbol" pitchFamily="-107" charset="2"/>
              </a:rPr>
              <a:t>0 </a:t>
            </a:r>
            <a:r>
              <a:rPr lang="en-US" sz="1800" dirty="0" smtClean="0">
                <a:sym typeface="Symbol" pitchFamily="-107" charset="2"/>
              </a:rPr>
              <a:t>by definition of 0-th power (even {}</a:t>
            </a:r>
            <a:r>
              <a:rPr lang="en-US" sz="1800" baseline="30000" dirty="0" smtClean="0">
                <a:sym typeface="Symbol" pitchFamily="-107" charset="2"/>
              </a:rPr>
              <a:t>0</a:t>
            </a:r>
            <a:r>
              <a:rPr lang="en-US" sz="1800" dirty="0" smtClean="0">
                <a:sym typeface="Symbol" pitchFamily="-107" charset="2"/>
              </a:rPr>
              <a:t> contains )</a:t>
            </a:r>
            <a:endParaRPr lang="en-US" sz="1800" dirty="0">
              <a:sym typeface="Symbol" pitchFamily="-107" charset="2"/>
            </a:endParaRPr>
          </a:p>
          <a:p>
            <a:r>
              <a:rPr lang="en-US" sz="1800" dirty="0">
                <a:sym typeface="Symbol" pitchFamily="-107" charset="2"/>
              </a:rPr>
              <a:t>Induction </a:t>
            </a:r>
            <a:r>
              <a:rPr lang="en-US" sz="1800" dirty="0" smtClean="0">
                <a:sym typeface="Symbol" pitchFamily="-107" charset="2"/>
              </a:rPr>
              <a:t>Hypothesis: Assume for some </a:t>
            </a:r>
            <a:r>
              <a:rPr lang="en-US" sz="1800" dirty="0" err="1" smtClean="0">
                <a:sym typeface="Symbol" pitchFamily="-107" charset="2"/>
              </a:rPr>
              <a:t>i</a:t>
            </a:r>
            <a:r>
              <a:rPr lang="en-US" sz="1800" dirty="0" smtClean="0"/>
              <a:t> </a:t>
            </a:r>
            <a:r>
              <a:rPr lang="en-US" sz="1800" dirty="0"/>
              <a:t>≥</a:t>
            </a:r>
            <a:r>
              <a:rPr lang="en-US" sz="1800" dirty="0" smtClean="0"/>
              <a:t>0, </a:t>
            </a:r>
            <a:r>
              <a:rPr lang="en-US" sz="1800" dirty="0">
                <a:sym typeface="Symbol" pitchFamily="-107" charset="2"/>
              </a:rPr>
              <a:t></a:t>
            </a:r>
            <a:r>
              <a:rPr lang="en-US" sz="1800" baseline="30000" dirty="0" smtClean="0">
                <a:sym typeface="Symbol" pitchFamily="-107" charset="2"/>
              </a:rPr>
              <a:t>0</a:t>
            </a:r>
            <a:r>
              <a:rPr lang="en-US" sz="1800" dirty="0" smtClean="0">
                <a:sym typeface="Symbol" pitchFamily="-107" charset="2"/>
              </a:rPr>
              <a:t>∪∪</a:t>
            </a:r>
            <a:r>
              <a:rPr lang="en-US" sz="1800" baseline="30000" dirty="0">
                <a:sym typeface="Symbol" pitchFamily="-107" charset="2"/>
              </a:rPr>
              <a:t>2</a:t>
            </a:r>
            <a:r>
              <a:rPr lang="en-US" sz="1800" dirty="0">
                <a:sym typeface="Symbol" pitchFamily="-107" charset="2"/>
              </a:rPr>
              <a:t>∪ </a:t>
            </a:r>
            <a:r>
              <a:rPr lang="is-IS" sz="1800" dirty="0">
                <a:sym typeface="Symbol" pitchFamily="-107" charset="2"/>
              </a:rPr>
              <a:t>… </a:t>
            </a:r>
            <a:r>
              <a:rPr lang="en-US" sz="1800" dirty="0">
                <a:sym typeface="Symbol" pitchFamily="-107" charset="2"/>
              </a:rPr>
              <a:t>∪</a:t>
            </a:r>
            <a:r>
              <a:rPr lang="en-US" sz="1800" baseline="30000" dirty="0" err="1">
                <a:sym typeface="Symbol" pitchFamily="-107" charset="2"/>
              </a:rPr>
              <a:t>i</a:t>
            </a:r>
            <a:r>
              <a:rPr lang="en-US" sz="1800" baseline="30000" dirty="0">
                <a:sym typeface="Symbol" pitchFamily="-107" charset="2"/>
              </a:rPr>
              <a:t> </a:t>
            </a:r>
            <a:r>
              <a:rPr lang="en-US" sz="1800" dirty="0">
                <a:sym typeface="Symbol" pitchFamily="-107" charset="2"/>
              </a:rPr>
              <a:t> L</a:t>
            </a:r>
            <a:r>
              <a:rPr lang="en-US" sz="1800" baseline="30000" dirty="0">
                <a:sym typeface="Symbol" pitchFamily="-107" charset="2"/>
              </a:rPr>
              <a:t>i </a:t>
            </a:r>
            <a:endParaRPr lang="en-US" sz="1800" dirty="0" smtClean="0">
              <a:sym typeface="Symbol" pitchFamily="-107" charset="2"/>
            </a:endParaRPr>
          </a:p>
          <a:p>
            <a:r>
              <a:rPr lang="en-US" sz="1800" dirty="0" smtClean="0">
                <a:sym typeface="Symbol" pitchFamily="-107" charset="2"/>
              </a:rPr>
              <a:t>Induction Step: Show for i+1</a:t>
            </a:r>
            <a:endParaRPr lang="en-US" sz="1800" dirty="0">
              <a:sym typeface="Symbol" pitchFamily="-107" charset="2"/>
            </a:endParaRPr>
          </a:p>
          <a:p>
            <a:pPr lvl="1"/>
            <a:r>
              <a:rPr lang="en-US" sz="1800" dirty="0">
                <a:sym typeface="Symbol" pitchFamily="-107" charset="2"/>
              </a:rPr>
              <a:t> </a:t>
            </a:r>
            <a:r>
              <a:rPr lang="en-US" sz="1800" baseline="30000" dirty="0" err="1">
                <a:sym typeface="Symbol" pitchFamily="-107" charset="2"/>
              </a:rPr>
              <a:t>i</a:t>
            </a:r>
            <a:r>
              <a:rPr lang="en-US" sz="1800" baseline="30000" dirty="0">
                <a:sym typeface="Symbol" pitchFamily="-107" charset="2"/>
              </a:rPr>
              <a:t> </a:t>
            </a:r>
            <a:r>
              <a:rPr lang="en-US" sz="1800" dirty="0">
                <a:sym typeface="Symbol" pitchFamily="-107" charset="2"/>
              </a:rPr>
              <a:t> L</a:t>
            </a:r>
            <a:r>
              <a:rPr lang="en-US" sz="1800" baseline="30000" dirty="0">
                <a:sym typeface="Symbol" pitchFamily="-107" charset="2"/>
              </a:rPr>
              <a:t>i</a:t>
            </a:r>
            <a:r>
              <a:rPr lang="fa-IR" sz="1800" baseline="30000" dirty="0">
                <a:sym typeface="Symbol" pitchFamily="-107" charset="2"/>
              </a:rPr>
              <a:t> </a:t>
            </a:r>
            <a:r>
              <a:rPr lang="en-US" sz="1800" dirty="0" smtClean="0">
                <a:sym typeface="Symbol" pitchFamily="-107" charset="2"/>
              </a:rPr>
              <a:t>by IH</a:t>
            </a:r>
            <a:endParaRPr lang="en-US" sz="1800" dirty="0">
              <a:sym typeface="Symbol" pitchFamily="-107" charset="2"/>
            </a:endParaRPr>
          </a:p>
          <a:p>
            <a:pPr lvl="1"/>
            <a:r>
              <a:rPr lang="fa-IR" sz="1800" dirty="0">
                <a:sym typeface="Symbol" pitchFamily="-107" charset="2"/>
              </a:rPr>
              <a:t> </a:t>
            </a:r>
            <a:r>
              <a:rPr lang="en-US" sz="1800" dirty="0">
                <a:sym typeface="Symbol" pitchFamily="-107" charset="2"/>
              </a:rPr>
              <a:t></a:t>
            </a:r>
            <a:r>
              <a:rPr lang="en-US" sz="1800" baseline="30000" dirty="0">
                <a:sym typeface="Symbol" pitchFamily="-107" charset="2"/>
              </a:rPr>
              <a:t> </a:t>
            </a:r>
            <a:r>
              <a:rPr lang="en-US" sz="1800" dirty="0">
                <a:sym typeface="Symbol" pitchFamily="-107" charset="2"/>
              </a:rPr>
              <a:t> L</a:t>
            </a:r>
            <a:r>
              <a:rPr lang="fa-IR" sz="1800" dirty="0">
                <a:sym typeface="Symbol" pitchFamily="-107" charset="2"/>
              </a:rPr>
              <a:t> </a:t>
            </a:r>
            <a:r>
              <a:rPr lang="en-US" sz="1800" dirty="0" smtClean="0">
                <a:sym typeface="Symbol" pitchFamily="-107" charset="2"/>
              </a:rPr>
              <a:t> assumed</a:t>
            </a:r>
            <a:r>
              <a:rPr lang="en-US" sz="1800" dirty="0">
                <a:sym typeface="Symbol" pitchFamily="-107" charset="2"/>
              </a:rPr>
              <a:t>	</a:t>
            </a:r>
            <a:r>
              <a:rPr lang="en-US" sz="1800" dirty="0" smtClean="0">
                <a:sym typeface="Symbol" pitchFamily="-107" charset="2"/>
              </a:rPr>
              <a:t>	</a:t>
            </a:r>
            <a:r>
              <a:rPr lang="en-US" sz="1800" dirty="0" smtClean="0">
                <a:sym typeface="Symbol" pitchFamily="-107" charset="2"/>
              </a:rPr>
              <a:t> </a:t>
            </a:r>
            <a:r>
              <a:rPr lang="en-US" sz="1800" baseline="30000" dirty="0">
                <a:sym typeface="Symbol" pitchFamily="-107" charset="2"/>
              </a:rPr>
              <a:t>i+1 </a:t>
            </a:r>
            <a:r>
              <a:rPr lang="en-US" sz="1800" dirty="0">
                <a:sym typeface="Symbol" pitchFamily="-107" charset="2"/>
              </a:rPr>
              <a:t> L</a:t>
            </a:r>
            <a:r>
              <a:rPr lang="en-US" sz="1800" baseline="30000" dirty="0">
                <a:sym typeface="Symbol" pitchFamily="-107" charset="2"/>
              </a:rPr>
              <a:t>i</a:t>
            </a:r>
            <a:r>
              <a:rPr lang="fa-IR" sz="1800" baseline="30000" dirty="0">
                <a:sym typeface="Symbol" pitchFamily="-107" charset="2"/>
              </a:rPr>
              <a:t> </a:t>
            </a:r>
            <a:r>
              <a:rPr lang="en-US" sz="1800" baseline="30000" dirty="0">
                <a:sym typeface="Symbol" pitchFamily="-107" charset="2"/>
              </a:rPr>
              <a:t>+</a:t>
            </a:r>
            <a:r>
              <a:rPr lang="en-US" sz="1800" baseline="30000" dirty="0" smtClean="0">
                <a:sym typeface="Symbol" pitchFamily="-107" charset="2"/>
              </a:rPr>
              <a:t>1</a:t>
            </a:r>
            <a:endParaRPr lang="en-US" sz="1800" baseline="30000" dirty="0">
              <a:sym typeface="Symbol" pitchFamily="-107" charset="2"/>
            </a:endParaRPr>
          </a:p>
          <a:p>
            <a:pPr lvl="1"/>
            <a:r>
              <a:rPr lang="en-US" sz="1800" dirty="0"/>
              <a:t>Because </a:t>
            </a:r>
            <a:r>
              <a:rPr lang="en-US" sz="1800" dirty="0">
                <a:sym typeface="Symbol" pitchFamily="-107" charset="2"/>
              </a:rPr>
              <a:t>  </a:t>
            </a:r>
            <a:r>
              <a:rPr lang="en-US" sz="1800" dirty="0"/>
              <a:t>L, </a:t>
            </a:r>
            <a:r>
              <a:rPr lang="en-US" sz="1800" dirty="0" smtClean="0"/>
              <a:t>∀k≥</a:t>
            </a:r>
            <a:r>
              <a:rPr lang="en-US" sz="1800" dirty="0"/>
              <a:t>0, L</a:t>
            </a:r>
            <a:r>
              <a:rPr lang="en-US" sz="1800" baseline="30000" dirty="0" smtClean="0"/>
              <a:t>k</a:t>
            </a:r>
            <a:r>
              <a:rPr lang="en-US" sz="1800" dirty="0" smtClean="0">
                <a:sym typeface="Symbol" pitchFamily="-107" charset="2"/>
              </a:rPr>
              <a:t> </a:t>
            </a:r>
            <a:r>
              <a:rPr lang="en-US" sz="1800" dirty="0">
                <a:sym typeface="Symbol" pitchFamily="-107" charset="2"/>
              </a:rPr>
              <a:t> L</a:t>
            </a:r>
            <a:r>
              <a:rPr lang="en-US" sz="1800" baseline="30000" dirty="0">
                <a:sym typeface="Symbol" pitchFamily="-107" charset="2"/>
              </a:rPr>
              <a:t>k+1</a:t>
            </a:r>
          </a:p>
          <a:p>
            <a:pPr lvl="1"/>
            <a:r>
              <a:rPr lang="en-US" sz="1800" dirty="0" smtClean="0">
                <a:sym typeface="Symbol" pitchFamily="-107" charset="2"/>
              </a:rPr>
              <a:t>Hence, </a:t>
            </a:r>
            <a:r>
              <a:rPr lang="en-US" sz="1800" baseline="30000" dirty="0">
                <a:sym typeface="Symbol" pitchFamily="-107" charset="2"/>
              </a:rPr>
              <a:t>0 </a:t>
            </a:r>
            <a:r>
              <a:rPr lang="en-US" sz="1800" dirty="0" smtClean="0">
                <a:sym typeface="Symbol" pitchFamily="-107" charset="2"/>
              </a:rPr>
              <a:t>∪∪</a:t>
            </a:r>
            <a:r>
              <a:rPr lang="en-US" sz="1800" baseline="30000" dirty="0">
                <a:sym typeface="Symbol" pitchFamily="-107" charset="2"/>
              </a:rPr>
              <a:t>2</a:t>
            </a:r>
            <a:r>
              <a:rPr lang="en-US" sz="1800" dirty="0">
                <a:sym typeface="Symbol" pitchFamily="-107" charset="2"/>
              </a:rPr>
              <a:t>∪ </a:t>
            </a:r>
            <a:r>
              <a:rPr lang="is-IS" sz="1800" dirty="0">
                <a:sym typeface="Symbol" pitchFamily="-107" charset="2"/>
              </a:rPr>
              <a:t>… </a:t>
            </a:r>
            <a:r>
              <a:rPr lang="en-US" sz="1800" dirty="0">
                <a:sym typeface="Symbol" pitchFamily="-107" charset="2"/>
              </a:rPr>
              <a:t>∪</a:t>
            </a:r>
            <a:r>
              <a:rPr lang="en-US" sz="1800" baseline="30000" dirty="0" err="1">
                <a:sym typeface="Symbol" pitchFamily="-107" charset="2"/>
              </a:rPr>
              <a:t>i</a:t>
            </a:r>
            <a:r>
              <a:rPr lang="en-US" sz="1800" baseline="30000" dirty="0">
                <a:sym typeface="Symbol" pitchFamily="-107" charset="2"/>
              </a:rPr>
              <a:t> </a:t>
            </a:r>
            <a:r>
              <a:rPr lang="en-US" sz="1800" dirty="0">
                <a:sym typeface="Symbol" pitchFamily="-107" charset="2"/>
              </a:rPr>
              <a:t>∪</a:t>
            </a:r>
            <a:r>
              <a:rPr lang="en-US" sz="1800" baseline="30000" dirty="0">
                <a:sym typeface="Symbol" pitchFamily="-107" charset="2"/>
              </a:rPr>
              <a:t>i+1 </a:t>
            </a:r>
            <a:r>
              <a:rPr lang="en-US" sz="1800" dirty="0">
                <a:sym typeface="Symbol" pitchFamily="-107" charset="2"/>
              </a:rPr>
              <a:t> L</a:t>
            </a:r>
            <a:r>
              <a:rPr lang="en-US" sz="1800" baseline="30000" dirty="0">
                <a:sym typeface="Symbol" pitchFamily="-107" charset="2"/>
              </a:rPr>
              <a:t>i </a:t>
            </a:r>
            <a:r>
              <a:rPr lang="en-US" sz="1800" dirty="0">
                <a:sym typeface="Symbol" pitchFamily="-107" charset="2"/>
              </a:rPr>
              <a:t>∪</a:t>
            </a:r>
            <a:r>
              <a:rPr lang="en-US" sz="1800" baseline="30000" dirty="0">
                <a:sym typeface="Symbol" pitchFamily="-107" charset="2"/>
              </a:rPr>
              <a:t>i+1 </a:t>
            </a:r>
            <a:r>
              <a:rPr lang="en-US" sz="1800" dirty="0">
                <a:sym typeface="Symbol" pitchFamily="-107" charset="2"/>
              </a:rPr>
              <a:t> L</a:t>
            </a:r>
            <a:r>
              <a:rPr lang="en-US" sz="1800" baseline="30000" dirty="0">
                <a:sym typeface="Symbol" pitchFamily="-107" charset="2"/>
              </a:rPr>
              <a:t>i+1</a:t>
            </a:r>
          </a:p>
          <a:p>
            <a:pPr marL="457200" lvl="1" indent="0">
              <a:buNone/>
            </a:pPr>
            <a:r>
              <a:rPr lang="en-US" sz="1800" baseline="30000" dirty="0">
                <a:sym typeface="Symbol" pitchFamily="-107" charset="2"/>
              </a:rPr>
              <a:t> </a:t>
            </a:r>
            <a:r>
              <a:rPr lang="en-US" sz="1800" dirty="0" smtClean="0">
                <a:sym typeface="Symbol" pitchFamily="-107" charset="2"/>
              </a:rPr>
              <a:t>As </a:t>
            </a:r>
            <a:r>
              <a:rPr lang="en-US" sz="1800" dirty="0" err="1">
                <a:sym typeface="Symbol" pitchFamily="-107" charset="2"/>
              </a:rPr>
              <a:t>i</a:t>
            </a:r>
            <a:r>
              <a:rPr lang="en-US" sz="1800" dirty="0">
                <a:sym typeface="Symbol" pitchFamily="-107" charset="2"/>
              </a:rPr>
              <a:t> goes to infinity The left side becomes </a:t>
            </a:r>
            <a:r>
              <a:rPr lang="en-US" sz="1800" baseline="30000" dirty="0" smtClean="0">
                <a:sym typeface="Symbol" pitchFamily="-107" charset="2"/>
              </a:rPr>
              <a:t>*</a:t>
            </a:r>
            <a:r>
              <a:rPr lang="en-US" sz="1800" dirty="0" smtClean="0">
                <a:sym typeface="Symbol" pitchFamily="-107" charset="2"/>
              </a:rPr>
              <a:t> and </a:t>
            </a:r>
            <a:r>
              <a:rPr lang="en-US" sz="1800" dirty="0">
                <a:sym typeface="Symbol" pitchFamily="-107" charset="2"/>
              </a:rPr>
              <a:t>right side becomes </a:t>
            </a:r>
            <a:r>
              <a:rPr lang="en-US" sz="1800" dirty="0" err="1"/>
              <a:t>lim</a:t>
            </a:r>
            <a:r>
              <a:rPr lang="en-US" sz="1800" dirty="0"/>
              <a:t>(n</a:t>
            </a:r>
            <a:r>
              <a:rPr lang="en-US" sz="1800" dirty="0">
                <a:sym typeface="Wingdings" pitchFamily="2" charset="2"/>
              </a:rPr>
              <a:t>➝∞</a:t>
            </a:r>
            <a:r>
              <a:rPr lang="en-US" sz="1800" dirty="0"/>
              <a:t>) L</a:t>
            </a:r>
            <a:r>
              <a:rPr lang="en-US" sz="1800" baseline="30000" dirty="0"/>
              <a:t>n</a:t>
            </a:r>
            <a:r>
              <a:rPr lang="en-US" sz="1800" dirty="0"/>
              <a:t> . Therefore </a:t>
            </a:r>
            <a:r>
              <a:rPr lang="en-US" sz="1800" dirty="0">
                <a:solidFill>
                  <a:srgbClr val="CC3300"/>
                </a:solidFill>
                <a:sym typeface="Symbol" pitchFamily="-107" charset="2"/>
              </a:rPr>
              <a:t></a:t>
            </a:r>
            <a:r>
              <a:rPr lang="en-US" sz="1800" baseline="30000" dirty="0">
                <a:solidFill>
                  <a:srgbClr val="CC3300"/>
                </a:solidFill>
                <a:sym typeface="Symbol" pitchFamily="-107" charset="2"/>
              </a:rPr>
              <a:t>* </a:t>
            </a:r>
            <a:r>
              <a:rPr lang="en-US" sz="1800" dirty="0">
                <a:solidFill>
                  <a:srgbClr val="CC3300"/>
                </a:solidFill>
                <a:sym typeface="Symbol" pitchFamily="-107" charset="2"/>
              </a:rPr>
              <a:t> </a:t>
            </a:r>
            <a:r>
              <a:rPr lang="en-US" sz="1800" dirty="0" err="1">
                <a:solidFill>
                  <a:srgbClr val="CC3300"/>
                </a:solidFill>
              </a:rPr>
              <a:t>lim</a:t>
            </a:r>
            <a:r>
              <a:rPr lang="en-US" sz="1800" dirty="0">
                <a:solidFill>
                  <a:srgbClr val="CC3300"/>
                </a:solidFill>
              </a:rPr>
              <a:t>(n</a:t>
            </a:r>
            <a:r>
              <a:rPr lang="en-US" sz="1800" dirty="0">
                <a:solidFill>
                  <a:srgbClr val="CC3300"/>
                </a:solidFill>
                <a:sym typeface="Wingdings" pitchFamily="2" charset="2"/>
              </a:rPr>
              <a:t>➝∞</a:t>
            </a:r>
            <a:r>
              <a:rPr lang="en-US" sz="1800" dirty="0">
                <a:solidFill>
                  <a:srgbClr val="CC3300"/>
                </a:solidFill>
              </a:rPr>
              <a:t>) L</a:t>
            </a:r>
            <a:r>
              <a:rPr lang="en-US" sz="1800" baseline="30000" dirty="0">
                <a:solidFill>
                  <a:srgbClr val="CC3300"/>
                </a:solidFill>
              </a:rPr>
              <a:t>n</a:t>
            </a:r>
            <a:r>
              <a:rPr lang="en-US" sz="1800" dirty="0">
                <a:solidFill>
                  <a:srgbClr val="CC3300"/>
                </a:solidFill>
              </a:rPr>
              <a:t> </a:t>
            </a:r>
            <a:r>
              <a:rPr lang="en-US" sz="1800" dirty="0"/>
              <a:t>.</a:t>
            </a:r>
          </a:p>
          <a:p>
            <a:pPr marL="457200" lvl="1" indent="0">
              <a:buNone/>
            </a:pPr>
            <a:r>
              <a:rPr lang="en-US" sz="1800" dirty="0" err="1">
                <a:solidFill>
                  <a:srgbClr val="CC3300"/>
                </a:solidFill>
              </a:rPr>
              <a:t>lim</a:t>
            </a:r>
            <a:r>
              <a:rPr lang="en-US" sz="1800" dirty="0">
                <a:solidFill>
                  <a:srgbClr val="CC3300"/>
                </a:solidFill>
              </a:rPr>
              <a:t>(n</a:t>
            </a:r>
            <a:r>
              <a:rPr lang="en-US" sz="1800" dirty="0">
                <a:solidFill>
                  <a:srgbClr val="CC3300"/>
                </a:solidFill>
                <a:sym typeface="Wingdings" pitchFamily="2" charset="2"/>
              </a:rPr>
              <a:t>➝∞</a:t>
            </a:r>
            <a:r>
              <a:rPr lang="en-US" sz="1800" dirty="0">
                <a:solidFill>
                  <a:srgbClr val="CC3300"/>
                </a:solidFill>
              </a:rPr>
              <a:t>) L</a:t>
            </a:r>
            <a:r>
              <a:rPr lang="en-US" sz="1800" baseline="30000" dirty="0">
                <a:solidFill>
                  <a:srgbClr val="CC3300"/>
                </a:solidFill>
              </a:rPr>
              <a:t>n </a:t>
            </a:r>
            <a:r>
              <a:rPr lang="en-US" sz="1800" dirty="0">
                <a:solidFill>
                  <a:srgbClr val="CC3300"/>
                </a:solidFill>
                <a:sym typeface="Symbol" pitchFamily="-107" charset="2"/>
              </a:rPr>
              <a:t> </a:t>
            </a:r>
            <a:r>
              <a:rPr lang="en-US" sz="1800" baseline="30000" dirty="0">
                <a:solidFill>
                  <a:srgbClr val="CC3300"/>
                </a:solidFill>
                <a:sym typeface="Symbol" pitchFamily="-107" charset="2"/>
              </a:rPr>
              <a:t>*</a:t>
            </a:r>
            <a:r>
              <a:rPr lang="en-US" sz="1800" dirty="0">
                <a:solidFill>
                  <a:srgbClr val="CC3300"/>
                </a:solidFill>
                <a:sym typeface="Symbol" pitchFamily="-107" charset="2"/>
              </a:rPr>
              <a:t> </a:t>
            </a:r>
            <a:r>
              <a:rPr lang="en-US" sz="1800" dirty="0">
                <a:sym typeface="Symbol" pitchFamily="-107" charset="2"/>
              </a:rPr>
              <a:t>is trivial.  Now we can conclude that </a:t>
            </a:r>
            <a:r>
              <a:rPr lang="en-US" sz="1800" dirty="0">
                <a:solidFill>
                  <a:srgbClr val="CC3300"/>
                </a:solidFill>
                <a:sym typeface="Symbol" pitchFamily="-107" charset="2"/>
              </a:rPr>
              <a:t></a:t>
            </a:r>
            <a:r>
              <a:rPr lang="en-US" sz="1800" baseline="30000" dirty="0">
                <a:solidFill>
                  <a:srgbClr val="CC3300"/>
                </a:solidFill>
                <a:sym typeface="Symbol" pitchFamily="-107" charset="2"/>
              </a:rPr>
              <a:t>* </a:t>
            </a:r>
            <a:r>
              <a:rPr lang="en-US" sz="1800" dirty="0">
                <a:solidFill>
                  <a:srgbClr val="CC3300"/>
                </a:solidFill>
                <a:sym typeface="Symbol" pitchFamily="-107" charset="2"/>
              </a:rPr>
              <a:t>= </a:t>
            </a:r>
            <a:r>
              <a:rPr lang="en-US" sz="1800" dirty="0" err="1">
                <a:solidFill>
                  <a:srgbClr val="CC3300"/>
                </a:solidFill>
              </a:rPr>
              <a:t>lim</a:t>
            </a:r>
            <a:r>
              <a:rPr lang="en-US" sz="1800" dirty="0">
                <a:solidFill>
                  <a:srgbClr val="CC3300"/>
                </a:solidFill>
              </a:rPr>
              <a:t>(n</a:t>
            </a:r>
            <a:r>
              <a:rPr lang="en-US" sz="1800" dirty="0">
                <a:solidFill>
                  <a:srgbClr val="CC3300"/>
                </a:solidFill>
                <a:sym typeface="Wingdings" pitchFamily="2" charset="2"/>
              </a:rPr>
              <a:t>➝∞</a:t>
            </a:r>
            <a:r>
              <a:rPr lang="en-US" sz="1800" dirty="0">
                <a:solidFill>
                  <a:srgbClr val="CC3300"/>
                </a:solidFill>
              </a:rPr>
              <a:t>) L</a:t>
            </a:r>
            <a:r>
              <a:rPr lang="en-US" sz="1800" baseline="30000" dirty="0">
                <a:solidFill>
                  <a:srgbClr val="CC3300"/>
                </a:solidFill>
              </a:rPr>
              <a:t>n</a:t>
            </a:r>
            <a:r>
              <a:rPr lang="en-US" sz="1800" dirty="0"/>
              <a:t>.  </a:t>
            </a:r>
            <a:endParaRPr lang="en-US" sz="1800" baseline="30000" dirty="0">
              <a:sym typeface="Symbol" pitchFamily="-107" charset="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AF4328-D8DC-4607-B2FE-95136B92D27B}" type="datetime1">
              <a:rPr lang="en-US" smtClean="0"/>
              <a:pPr>
                <a:defRPr/>
              </a:pPr>
              <a:t>9/9/16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E4E251-7184-4CB2-8310-F060C703DF4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Right Brace 6"/>
          <p:cNvSpPr/>
          <p:nvPr/>
        </p:nvSpPr>
        <p:spPr bwMode="auto">
          <a:xfrm>
            <a:off x="3124200" y="3886200"/>
            <a:ext cx="228600" cy="5334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3352800" y="4152900"/>
            <a:ext cx="76200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3294112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11015</TotalTime>
  <Words>112</Words>
  <Application>Microsoft Macintosh PowerPoint</Application>
  <PresentationFormat>On-screen Show (4:3)</PresentationFormat>
  <Paragraphs>40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Cambria Math</vt:lpstr>
      <vt:lpstr>MS PGothic</vt:lpstr>
      <vt:lpstr>ＭＳ Ｐゴシック</vt:lpstr>
      <vt:lpstr>Symbol</vt:lpstr>
      <vt:lpstr>Wingdings</vt:lpstr>
      <vt:lpstr>Arial</vt:lpstr>
      <vt:lpstr>Custom Design</vt:lpstr>
      <vt:lpstr>Assignment # 2.1 Key</vt:lpstr>
      <vt:lpstr>Assignment # 2.2 Key</vt:lpstr>
      <vt:lpstr>Second Solution for 2.2</vt:lpstr>
    </vt:vector>
  </TitlesOfParts>
  <Company>University of Central Florida</Company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Languages and Automata Theory</dc:title>
  <dc:creator>ceh</dc:creator>
  <cp:lastModifiedBy>charles.e.hughes</cp:lastModifiedBy>
  <cp:revision>276</cp:revision>
  <dcterms:modified xsi:type="dcterms:W3CDTF">2016-09-09T13:03:19Z</dcterms:modified>
</cp:coreProperties>
</file>