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3"/>
  </p:notesMasterIdLst>
  <p:handoutMasterIdLst>
    <p:handoutMasterId r:id="rId4"/>
  </p:handoutMasterIdLst>
  <p:sldIdLst>
    <p:sldId id="1231" r:id="rId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66"/>
    <a:srgbClr val="009900"/>
    <a:srgbClr val="0000FF"/>
    <a:srgbClr val="CC3300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29"/>
  </p:normalViewPr>
  <p:slideViewPr>
    <p:cSldViewPr>
      <p:cViewPr varScale="1">
        <p:scale>
          <a:sx n="120" d="100"/>
          <a:sy n="120" d="100"/>
        </p:scale>
        <p:origin x="126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1296" y="-96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A0275D69-DC3D-4D70-A67A-5A21B8754B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3027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F09C340A-49B2-4A69-BDC5-2C3BB17CFD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0759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32390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236EF2-67BC-4FAE-BAF7-F34EC5EEB9FC}" type="datetime1">
              <a:rPr lang="en-US"/>
              <a:pPr/>
              <a:t>8/26/2016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COT 4210 © UCF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CA44BD-950B-4A92-9F41-D483BC3CAF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304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68B2BB-C45D-4A56-80EB-B466B1C4948D}" type="datetime1">
              <a:rPr lang="en-US"/>
              <a:pPr/>
              <a:t>8/26/2016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COT 4210 © UCF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3203A5-1DDA-4534-A187-3041DEAD27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569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63DADE-4E5F-408F-88BB-F6BB81CEC3C4}" type="datetime1">
              <a:rPr lang="en-US"/>
              <a:pPr/>
              <a:t>8/26/2016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COT 4210 © UCF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B1AF16-B821-42B6-8CA7-F3CD5CCD4A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8225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E45E92-AD68-4A5D-8475-ED9FB6DDB9B2}" type="datetime1">
              <a:rPr lang="en-US"/>
              <a:pPr/>
              <a:t>8/26/2016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COT 4210 © UCF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55ACB1-89C1-4936-80E6-B202206BB0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409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55A9DB-ABDC-4706-8422-75E2271FC894}" type="datetime1">
              <a:rPr lang="en-US"/>
              <a:pPr/>
              <a:t>8/26/2016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COT 4210 © UCF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88AF7B-5947-47F9-9518-4A3FB476B0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339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2D96A7-C04C-4A07-BEC8-99C094EA8487}" type="datetime1">
              <a:rPr lang="en-US"/>
              <a:pPr/>
              <a:t>8/26/2016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COT 4210 © UCF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05981D-E733-4BDD-AF55-97F5571F17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329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E9D1F6-B237-4155-90D4-3A86B35E171D}" type="datetime1">
              <a:rPr lang="en-US"/>
              <a:pPr/>
              <a:t>8/26/2016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COT 4210 © UCF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BD3D65-107B-4AC0-B366-D2122A74E2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40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D39618-5F71-4128-82B0-F8FD6049AEA7}" type="datetime1">
              <a:rPr lang="en-US"/>
              <a:pPr/>
              <a:t>8/26/2016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COT 4210 © UCF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FE2EA8-DB78-4DEA-BB0A-8E60244B93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758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1A7916-ED7C-4119-B25F-685D7537575F}" type="datetime1">
              <a:rPr lang="en-US"/>
              <a:pPr/>
              <a:t>8/26/2016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COT 4210 © UCF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4F9524-2A8F-485A-880F-8EFEAFBBCE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008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BC1469-89C5-4F85-9C6F-4A660DDC6FD7}" type="datetime1">
              <a:rPr lang="en-US"/>
              <a:pPr/>
              <a:t>8/26/2016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COT 4210 © UCF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B15D67-9DF2-41DF-AC22-64D550C5E1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595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D565FF-F80F-428F-B621-E756F7D0E219}" type="datetime1">
              <a:rPr lang="en-US"/>
              <a:pPr/>
              <a:t>8/26/2016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COT 4210 © UCF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AD30B6-3B9B-4777-95EB-5F93A5C15A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260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D2F871-1019-47F0-88C7-B9AC0E6CFC77}" type="datetime1">
              <a:rPr lang="en-US"/>
              <a:pPr/>
              <a:t>8/26/2016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COT 4210 © UCF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5656F2-E5CF-4F0E-A94F-110F2C9998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615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4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fld id="{3E5519CA-DE62-4059-A528-99E45723D310}" type="datetime1">
              <a:rPr lang="en-US"/>
              <a:pPr/>
              <a:t>8/26/2016</a:t>
            </a:fld>
            <a:endParaRPr lang="en-US"/>
          </a:p>
        </p:txBody>
      </p:sp>
      <p:sp>
        <p:nvSpPr>
          <p:cNvPr id="1034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r>
              <a:rPr lang="en-US"/>
              <a:t>COT 4210 © UCF</a:t>
            </a:r>
          </a:p>
        </p:txBody>
      </p:sp>
      <p:sp>
        <p:nvSpPr>
          <p:cNvPr id="1034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fld id="{DF967779-5250-4966-B431-2B8F448B78F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+mj-lt"/>
          <a:ea typeface="ＭＳ Ｐゴシック" pitchFamily="-107" charset="-128"/>
          <a:cs typeface="ＭＳ Ｐゴシック" pitchFamily="-107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07" charset="-128"/>
          <a:cs typeface="ＭＳ Ｐゴシック" pitchFamily="-107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7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7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7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DE2B9965-E0D1-48E4-B57E-3390FFC39C66}" type="datetime1">
              <a:rPr lang="en-US" sz="1400"/>
              <a:pPr/>
              <a:t>8/26/2016</a:t>
            </a:fld>
            <a:endParaRPr lang="en-US" sz="1400"/>
          </a:p>
        </p:txBody>
      </p:sp>
      <p:sp>
        <p:nvSpPr>
          <p:cNvPr id="205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sz="1400"/>
              <a:t>COT 4210 © UCF</a:t>
            </a:r>
          </a:p>
        </p:txBody>
      </p:sp>
      <p:sp>
        <p:nvSpPr>
          <p:cNvPr id="20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E4C34DD9-CDE6-4E11-9ADB-394610421C77}" type="slidenum">
              <a:rPr lang="en-US" sz="1400"/>
              <a:pPr/>
              <a:t>1</a:t>
            </a:fld>
            <a:endParaRPr lang="en-US" sz="1400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rgbClr val="CC3300"/>
                </a:solidFill>
                <a:ea typeface="ＭＳ Ｐゴシック" pitchFamily="34" charset="-128"/>
              </a:rPr>
              <a:t>Assignment # 1.1 Key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229600" cy="5181600"/>
          </a:xfrm>
        </p:spPr>
        <p:txBody>
          <a:bodyPr/>
          <a:lstStyle/>
          <a:p>
            <a:pPr marL="457200" indent="-457200">
              <a:buNone/>
            </a:pPr>
            <a:r>
              <a:rPr lang="en-US" sz="2000" dirty="0">
                <a:latin typeface="Arial" charset="0"/>
                <a:ea typeface="MS PGothic" charset="0"/>
                <a:sym typeface="Symbol" charset="0"/>
              </a:rPr>
              <a:t>1.	</a:t>
            </a:r>
            <a:r>
              <a:rPr lang="en-US" sz="2000" dirty="0">
                <a:latin typeface="Arial" charset="0"/>
                <a:ea typeface="MS PGothic" charset="0"/>
              </a:rPr>
              <a:t>Prove or disprove the following:</a:t>
            </a:r>
            <a:br>
              <a:rPr lang="en-US" sz="2000" dirty="0">
                <a:latin typeface="Arial" charset="0"/>
                <a:ea typeface="MS PGothic" charset="0"/>
              </a:rPr>
            </a:br>
            <a:r>
              <a:rPr lang="en-US" sz="2000" dirty="0"/>
              <a:t>For non-empty sets A and B, (A</a:t>
            </a:r>
            <a:r>
              <a:rPr lang="en-US" sz="2000" dirty="0">
                <a:sym typeface="Symbol" pitchFamily="-107" charset="2"/>
              </a:rPr>
              <a:t>U</a:t>
            </a:r>
            <a:r>
              <a:rPr lang="en-US" sz="2000" dirty="0"/>
              <a:t>B)=(A∩B) if and only if A=B</a:t>
            </a:r>
            <a:br>
              <a:rPr lang="en-US" sz="2000" dirty="0"/>
            </a:br>
            <a:br>
              <a:rPr lang="en-US" sz="2000" dirty="0"/>
            </a:br>
            <a:r>
              <a:rPr lang="en-US" sz="1800" dirty="0">
                <a:ea typeface="ＭＳ Ｐゴシック" pitchFamily="34" charset="-128"/>
                <a:sym typeface="Symbol" pitchFamily="18" charset="2"/>
              </a:rPr>
              <a:t>Part 1)  Prove if </a:t>
            </a:r>
            <a:r>
              <a:rPr lang="en-US" sz="1800" dirty="0">
                <a:ea typeface="ＭＳ Ｐゴシック" pitchFamily="34" charset="-128"/>
              </a:rPr>
              <a:t>A</a:t>
            </a:r>
            <a:r>
              <a:rPr lang="en-US" sz="1800" dirty="0">
                <a:ea typeface="ＭＳ Ｐゴシック" pitchFamily="34" charset="-128"/>
                <a:sym typeface="Symbol" pitchFamily="18" charset="2"/>
              </a:rPr>
              <a:t> = </a:t>
            </a:r>
            <a:r>
              <a:rPr lang="en-US" sz="1800" dirty="0">
                <a:ea typeface="ＭＳ Ｐゴシック" pitchFamily="34" charset="-128"/>
              </a:rPr>
              <a:t>B, then </a:t>
            </a:r>
            <a:r>
              <a:rPr lang="en-US" sz="1800" dirty="0"/>
              <a:t>(A</a:t>
            </a:r>
            <a:r>
              <a:rPr lang="en-US" sz="1800" dirty="0">
                <a:sym typeface="Symbol" pitchFamily="-107" charset="2"/>
              </a:rPr>
              <a:t>U</a:t>
            </a:r>
            <a:r>
              <a:rPr lang="en-US" sz="1800" dirty="0"/>
              <a:t>B)=(A∩B) </a:t>
            </a:r>
            <a:endParaRPr lang="en-US" sz="1800" dirty="0">
              <a:ea typeface="ＭＳ Ｐゴシック" pitchFamily="34" charset="-128"/>
            </a:endParaRPr>
          </a:p>
          <a:p>
            <a:pPr marL="457200" indent="0" eaLnBrk="1" hangingPunct="1">
              <a:lnSpc>
                <a:spcPct val="90000"/>
              </a:lnSpc>
              <a:buFontTx/>
              <a:buNone/>
            </a:pPr>
            <a:r>
              <a:rPr lang="en-US" sz="1800" dirty="0">
                <a:ea typeface="ＭＳ Ｐゴシック" pitchFamily="34" charset="-128"/>
                <a:sym typeface="Symbol" pitchFamily="18" charset="2"/>
              </a:rPr>
              <a:t>Assume A=B then showing </a:t>
            </a:r>
            <a:r>
              <a:rPr lang="en-US" sz="1800" dirty="0"/>
              <a:t>(A</a:t>
            </a:r>
            <a:r>
              <a:rPr lang="en-US" sz="1800" dirty="0">
                <a:sym typeface="Symbol" pitchFamily="-107" charset="2"/>
              </a:rPr>
              <a:t>U</a:t>
            </a:r>
            <a:r>
              <a:rPr lang="en-US" sz="1800" dirty="0"/>
              <a:t>B)=(A∩B) </a:t>
            </a:r>
            <a:r>
              <a:rPr lang="en-US" altLang="ja-JP" sz="1800" dirty="0">
                <a:latin typeface="Arial" charset="0"/>
                <a:ea typeface="MS PGothic" charset="0"/>
                <a:sym typeface="Symbol" charset="0"/>
              </a:rPr>
              <a:t>is equivalent to showing (A</a:t>
            </a:r>
            <a:r>
              <a:rPr lang="en-US" sz="1800" dirty="0">
                <a:sym typeface="Symbol" pitchFamily="-107" charset="2"/>
              </a:rPr>
              <a:t>U</a:t>
            </a:r>
            <a:r>
              <a:rPr lang="en-US" altLang="ja-JP" sz="1800" dirty="0">
                <a:latin typeface="Arial" charset="0"/>
                <a:ea typeface="MS PGothic" charset="0"/>
                <a:sym typeface="Symbol" charset="0"/>
              </a:rPr>
              <a:t>A)</a:t>
            </a:r>
            <a:r>
              <a:rPr lang="en-US" sz="1800" dirty="0">
                <a:sym typeface="Symbol" pitchFamily="-107" charset="2"/>
              </a:rPr>
              <a:t>=</a:t>
            </a:r>
            <a:r>
              <a:rPr lang="en-US" altLang="ja-JP" sz="1800" dirty="0">
                <a:latin typeface="Arial" charset="0"/>
                <a:ea typeface="MS PGothic" charset="0"/>
                <a:sym typeface="Symbol" charset="0"/>
              </a:rPr>
              <a:t>(A</a:t>
            </a:r>
            <a:r>
              <a:rPr lang="en-US" sz="1800" dirty="0"/>
              <a:t>∩</a:t>
            </a:r>
            <a:r>
              <a:rPr lang="en-US" altLang="ja-JP" sz="1800" dirty="0">
                <a:latin typeface="Arial" charset="0"/>
                <a:ea typeface="MS PGothic" charset="0"/>
                <a:sym typeface="Symbol" charset="0"/>
              </a:rPr>
              <a:t>A).</a:t>
            </a:r>
            <a:r>
              <a:rPr lang="en-US" altLang="ja-JP" sz="1800" dirty="0">
                <a:ea typeface="ＭＳ Ｐゴシック" pitchFamily="34" charset="-128"/>
                <a:sym typeface="Symbol" charset="0"/>
              </a:rPr>
              <a:t> </a:t>
            </a:r>
            <a:r>
              <a:rPr lang="en-US" sz="1800" dirty="0">
                <a:ea typeface="ＭＳ Ｐゴシック" pitchFamily="34" charset="-128"/>
              </a:rPr>
              <a:t>Now, any set </a:t>
            </a:r>
            <a:r>
              <a:rPr lang="en-US" sz="1800" dirty="0" err="1">
                <a:ea typeface="ＭＳ Ｐゴシック" pitchFamily="34" charset="-128"/>
              </a:rPr>
              <a:t>unioned</a:t>
            </a:r>
            <a:r>
              <a:rPr lang="en-US" sz="1800" dirty="0">
                <a:ea typeface="ＭＳ Ｐゴシック" pitchFamily="34" charset="-128"/>
              </a:rPr>
              <a:t> or intersected with itself is that set. Thus, </a:t>
            </a:r>
            <a:r>
              <a:rPr lang="en-US" altLang="ja-JP" sz="1800" dirty="0">
                <a:latin typeface="Arial" charset="0"/>
                <a:ea typeface="MS PGothic" charset="0"/>
                <a:sym typeface="Symbol" charset="0"/>
              </a:rPr>
              <a:t>(A</a:t>
            </a:r>
            <a:r>
              <a:rPr lang="en-US" sz="1800" dirty="0">
                <a:sym typeface="Symbol" pitchFamily="-107" charset="2"/>
              </a:rPr>
              <a:t>U</a:t>
            </a:r>
            <a:r>
              <a:rPr lang="en-US" altLang="ja-JP" sz="1800" dirty="0">
                <a:latin typeface="Arial" charset="0"/>
                <a:ea typeface="MS PGothic" charset="0"/>
                <a:sym typeface="Symbol" charset="0"/>
              </a:rPr>
              <a:t>A) = A and (A</a:t>
            </a:r>
            <a:r>
              <a:rPr lang="en-US" sz="1800" dirty="0"/>
              <a:t>∩</a:t>
            </a:r>
            <a:r>
              <a:rPr lang="en-US" altLang="ja-JP" sz="1800" dirty="0">
                <a:latin typeface="Arial" charset="0"/>
                <a:ea typeface="MS PGothic" charset="0"/>
                <a:sym typeface="Symbol" charset="0"/>
              </a:rPr>
              <a:t>A) = A and so (A</a:t>
            </a:r>
            <a:r>
              <a:rPr lang="en-US" sz="1800" dirty="0">
                <a:sym typeface="Symbol" pitchFamily="-107" charset="2"/>
              </a:rPr>
              <a:t>U</a:t>
            </a:r>
            <a:r>
              <a:rPr lang="en-US" altLang="ja-JP" sz="1800" dirty="0">
                <a:latin typeface="Arial" charset="0"/>
                <a:ea typeface="MS PGothic" charset="0"/>
                <a:sym typeface="Symbol" charset="0"/>
              </a:rPr>
              <a:t>A)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=</a:t>
            </a:r>
            <a:r>
              <a:rPr lang="en-US" altLang="ja-JP" sz="1800" dirty="0">
                <a:latin typeface="Arial" charset="0"/>
                <a:ea typeface="MS PGothic" charset="0"/>
                <a:sym typeface="Symbol" charset="0"/>
              </a:rPr>
              <a:t>(A</a:t>
            </a:r>
            <a:r>
              <a:rPr lang="en-US" sz="1800" dirty="0"/>
              <a:t>∩</a:t>
            </a:r>
            <a:r>
              <a:rPr lang="en-US" altLang="ja-JP" sz="1800" dirty="0">
                <a:latin typeface="Arial" charset="0"/>
                <a:ea typeface="MS PGothic" charset="0"/>
                <a:sym typeface="Symbol" charset="0"/>
              </a:rPr>
              <a:t>A)</a:t>
            </a:r>
            <a:r>
              <a:rPr lang="en-US" sz="1800" dirty="0">
                <a:latin typeface="Arial" charset="0"/>
                <a:ea typeface="MS PGothic" charset="0"/>
              </a:rPr>
              <a:t>, proving that </a:t>
            </a:r>
            <a:r>
              <a:rPr lang="en-US" sz="1800" dirty="0">
                <a:ea typeface="ＭＳ Ｐゴシック" pitchFamily="34" charset="-128"/>
              </a:rPr>
              <a:t>A</a:t>
            </a:r>
            <a:r>
              <a:rPr lang="en-US" sz="1800" dirty="0">
                <a:ea typeface="ＭＳ Ｐゴシック" pitchFamily="34" charset="-128"/>
                <a:sym typeface="Symbol" pitchFamily="18" charset="2"/>
              </a:rPr>
              <a:t> = </a:t>
            </a:r>
            <a:r>
              <a:rPr lang="en-US" sz="1800" dirty="0">
                <a:ea typeface="ＭＳ Ｐゴシック" pitchFamily="34" charset="-128"/>
              </a:rPr>
              <a:t>B implies </a:t>
            </a:r>
            <a:r>
              <a:rPr lang="en-US" sz="1800" dirty="0"/>
              <a:t>(A</a:t>
            </a:r>
            <a:r>
              <a:rPr lang="en-US" sz="1800" dirty="0">
                <a:sym typeface="Symbol" pitchFamily="-107" charset="2"/>
              </a:rPr>
              <a:t>U</a:t>
            </a:r>
            <a:r>
              <a:rPr lang="en-US" sz="1800" dirty="0"/>
              <a:t>B)=(A∩B)</a:t>
            </a:r>
            <a:r>
              <a:rPr lang="en-US" sz="1800" dirty="0">
                <a:latin typeface="Arial" charset="0"/>
                <a:ea typeface="MS PGothic" charset="0"/>
                <a:sym typeface="Symbol" charset="0"/>
              </a:rPr>
              <a:t>. </a:t>
            </a:r>
            <a:r>
              <a:rPr lang="en-US" sz="1800" dirty="0">
                <a:solidFill>
                  <a:srgbClr val="FF0000"/>
                </a:solidFill>
                <a:latin typeface="Arial" charset="0"/>
                <a:ea typeface="MS PGothic" charset="0"/>
                <a:sym typeface="Symbol" charset="0"/>
              </a:rPr>
              <a:t>Note: This is true even if both are empty.</a:t>
            </a:r>
            <a:endParaRPr lang="en-US" sz="1800" dirty="0">
              <a:solidFill>
                <a:srgbClr val="FF0000"/>
              </a:solidFill>
              <a:ea typeface="ＭＳ Ｐゴシック" pitchFamily="34" charset="-128"/>
            </a:endParaRPr>
          </a:p>
          <a:p>
            <a:pPr marL="457200" indent="-457200" eaLnBrk="1" hangingPunct="1">
              <a:lnSpc>
                <a:spcPct val="90000"/>
              </a:lnSpc>
              <a:buFontTx/>
              <a:buNone/>
            </a:pPr>
            <a:r>
              <a:rPr lang="en-US" sz="1800" dirty="0">
                <a:ea typeface="ＭＳ Ｐゴシック" pitchFamily="34" charset="-128"/>
                <a:sym typeface="Symbol" pitchFamily="18" charset="2"/>
              </a:rPr>
              <a:t>       Part 2) Prove if </a:t>
            </a:r>
            <a:r>
              <a:rPr lang="en-US" sz="1800" dirty="0"/>
              <a:t>(A</a:t>
            </a:r>
            <a:r>
              <a:rPr lang="en-US" sz="1800" dirty="0">
                <a:sym typeface="Symbol" pitchFamily="-107" charset="2"/>
              </a:rPr>
              <a:t>U</a:t>
            </a:r>
            <a:r>
              <a:rPr lang="en-US" sz="1800" dirty="0"/>
              <a:t>B)=(A∩B)</a:t>
            </a:r>
            <a:r>
              <a:rPr lang="en-US" sz="1800" dirty="0">
                <a:latin typeface="Arial" charset="0"/>
                <a:ea typeface="MS PGothic" charset="0"/>
              </a:rPr>
              <a:t>,</a:t>
            </a:r>
            <a:r>
              <a:rPr lang="en-US" altLang="ja-JP" sz="1800" dirty="0">
                <a:latin typeface="Arial" charset="0"/>
                <a:ea typeface="MS PGothic" charset="0"/>
                <a:sym typeface="Symbol" charset="0"/>
              </a:rPr>
              <a:t> then </a:t>
            </a:r>
            <a:r>
              <a:rPr lang="en-US" sz="1800" dirty="0">
                <a:ea typeface="ＭＳ Ｐゴシック" pitchFamily="34" charset="-128"/>
              </a:rPr>
              <a:t>A</a:t>
            </a:r>
            <a:r>
              <a:rPr lang="en-US" sz="1800" dirty="0">
                <a:ea typeface="ＭＳ Ｐゴシック" pitchFamily="34" charset="-128"/>
                <a:sym typeface="Symbol" pitchFamily="18" charset="2"/>
              </a:rPr>
              <a:t> = </a:t>
            </a:r>
            <a:r>
              <a:rPr lang="en-US" sz="1800" dirty="0">
                <a:ea typeface="ＭＳ Ｐゴシック" pitchFamily="34" charset="-128"/>
              </a:rPr>
              <a:t>B</a:t>
            </a:r>
          </a:p>
          <a:p>
            <a:pPr marL="457200" indent="0" eaLnBrk="1" hangingPunct="1">
              <a:lnSpc>
                <a:spcPct val="90000"/>
              </a:lnSpc>
              <a:buNone/>
            </a:pPr>
            <a:r>
              <a:rPr lang="en-US" sz="1800" dirty="0">
                <a:ea typeface="ＭＳ Ｐゴシック" pitchFamily="34" charset="-128"/>
                <a:sym typeface="Symbol" pitchFamily="18" charset="2"/>
              </a:rPr>
              <a:t>Assume </a:t>
            </a:r>
            <a:r>
              <a:rPr lang="en-US" altLang="ja-JP" sz="1800" dirty="0">
                <a:latin typeface="Arial" charset="0"/>
                <a:ea typeface="MS PGothic" charset="0"/>
                <a:sym typeface="Symbol" charset="0"/>
              </a:rPr>
              <a:t>otherwise, then there is some case where </a:t>
            </a:r>
            <a:r>
              <a:rPr lang="en-US" sz="1800" dirty="0"/>
              <a:t>(A</a:t>
            </a:r>
            <a:r>
              <a:rPr lang="en-US" sz="1800" dirty="0">
                <a:sym typeface="Symbol" pitchFamily="-107" charset="2"/>
              </a:rPr>
              <a:t>U</a:t>
            </a:r>
            <a:r>
              <a:rPr lang="en-US" sz="1800" dirty="0"/>
              <a:t>B)=(A∩B)</a:t>
            </a:r>
            <a:r>
              <a:rPr lang="en-US" sz="1800" dirty="0">
                <a:latin typeface="Arial" charset="0"/>
                <a:ea typeface="MS PGothic" charset="0"/>
              </a:rPr>
              <a:t>, but A≠B. This means one set must have an element that is missing from the other. As A’s and B’s roles are symmetric and each is non-empty, we can choose to say that there is some x in A that is not in B.</a:t>
            </a:r>
            <a:r>
              <a:rPr lang="en-US" altLang="ja-JP" sz="1800" dirty="0">
                <a:latin typeface="Arial" charset="0"/>
                <a:ea typeface="MS PGothic" charset="0"/>
                <a:sym typeface="Symbol" charset="0"/>
              </a:rPr>
              <a:t> As x is in A, it is in (</a:t>
            </a:r>
            <a:r>
              <a:rPr lang="en-US" sz="1800" dirty="0"/>
              <a:t>A</a:t>
            </a:r>
            <a:r>
              <a:rPr lang="en-US" sz="1800" dirty="0">
                <a:sym typeface="Symbol" pitchFamily="-107" charset="2"/>
              </a:rPr>
              <a:t>U</a:t>
            </a:r>
            <a:r>
              <a:rPr lang="en-US" sz="1800" dirty="0"/>
              <a:t>B), but since it is not in B then it is not in (A∩B)</a:t>
            </a:r>
            <a:r>
              <a:rPr lang="en-US" sz="1800" dirty="0">
                <a:latin typeface="Arial" charset="0"/>
                <a:ea typeface="MS PGothic" charset="0"/>
              </a:rPr>
              <a:t>,</a:t>
            </a:r>
            <a:r>
              <a:rPr lang="en-US" altLang="ja-JP" sz="1800" dirty="0">
                <a:latin typeface="Arial" charset="0"/>
                <a:ea typeface="MS PGothic" charset="0"/>
                <a:sym typeface="Symbol" charset="0"/>
              </a:rPr>
              <a:t> and hence </a:t>
            </a:r>
            <a:r>
              <a:rPr lang="en-US" sz="1800" dirty="0"/>
              <a:t>(A</a:t>
            </a:r>
            <a:r>
              <a:rPr lang="en-US" sz="1800" dirty="0">
                <a:sym typeface="Symbol" pitchFamily="-107" charset="2"/>
              </a:rPr>
              <a:t>U</a:t>
            </a:r>
            <a:r>
              <a:rPr lang="en-US" sz="1800" dirty="0"/>
              <a:t>B)</a:t>
            </a:r>
            <a:r>
              <a:rPr lang="en-US" sz="1800" dirty="0">
                <a:sym typeface="Symbol" panose="05050102010706020507" pitchFamily="18" charset="2"/>
              </a:rPr>
              <a:t></a:t>
            </a:r>
            <a:r>
              <a:rPr lang="en-US" sz="1800" dirty="0"/>
              <a:t>(A∩B)</a:t>
            </a:r>
            <a:r>
              <a:rPr lang="en-US" sz="1800" dirty="0">
                <a:latin typeface="Arial" charset="0"/>
                <a:ea typeface="MS PGothic" charset="0"/>
              </a:rPr>
              <a:t>,</a:t>
            </a:r>
            <a:r>
              <a:rPr lang="en-US" altLang="ja-JP" sz="1800" dirty="0">
                <a:latin typeface="Arial" charset="0"/>
                <a:ea typeface="MS PGothic" charset="0"/>
                <a:sym typeface="Symbol" charset="0"/>
              </a:rPr>
              <a:t> but that contradicts our original assumption. Thus, </a:t>
            </a:r>
            <a:r>
              <a:rPr lang="en-US" sz="1800" dirty="0"/>
              <a:t>(A</a:t>
            </a:r>
            <a:r>
              <a:rPr lang="en-US" sz="1800" dirty="0">
                <a:sym typeface="Symbol" pitchFamily="-107" charset="2"/>
              </a:rPr>
              <a:t>U</a:t>
            </a:r>
            <a:r>
              <a:rPr lang="en-US" sz="1800" dirty="0"/>
              <a:t>B)=(A∩B) implies </a:t>
            </a:r>
            <a:r>
              <a:rPr lang="en-US" sz="1800" dirty="0">
                <a:ea typeface="ＭＳ Ｐゴシック" pitchFamily="34" charset="-128"/>
              </a:rPr>
              <a:t>A</a:t>
            </a:r>
            <a:r>
              <a:rPr lang="en-US" sz="1800" dirty="0">
                <a:ea typeface="ＭＳ Ｐゴシック" pitchFamily="34" charset="-128"/>
                <a:sym typeface="Symbol" pitchFamily="18" charset="2"/>
              </a:rPr>
              <a:t> = </a:t>
            </a:r>
            <a:r>
              <a:rPr lang="en-US" sz="1800" dirty="0">
                <a:ea typeface="ＭＳ Ｐゴシック" pitchFamily="34" charset="-128"/>
              </a:rPr>
              <a:t>B.</a:t>
            </a:r>
          </a:p>
          <a:p>
            <a:pPr marL="457200" indent="0" eaLnBrk="1" hangingPunct="1">
              <a:lnSpc>
                <a:spcPct val="90000"/>
              </a:lnSpc>
              <a:buNone/>
            </a:pPr>
            <a:r>
              <a:rPr lang="en-US" sz="1800" dirty="0">
                <a:latin typeface="Arial" charset="0"/>
                <a:ea typeface="MS PGothic" charset="0"/>
              </a:rPr>
              <a:t>Together Parts 1 and 2 show that, for non-empty A and B,  </a:t>
            </a:r>
            <a:br>
              <a:rPr lang="en-US" sz="1800" dirty="0">
                <a:latin typeface="Arial" charset="0"/>
                <a:ea typeface="MS PGothic" charset="0"/>
              </a:rPr>
            </a:br>
            <a:r>
              <a:rPr lang="en-US" sz="1800" dirty="0"/>
              <a:t>(A</a:t>
            </a:r>
            <a:r>
              <a:rPr lang="en-US" sz="1800" dirty="0">
                <a:sym typeface="Symbol" pitchFamily="-107" charset="2"/>
              </a:rPr>
              <a:t>U</a:t>
            </a:r>
            <a:r>
              <a:rPr lang="en-US" sz="1800" dirty="0"/>
              <a:t>B)=(A∩B) if and only if A=B</a:t>
            </a:r>
            <a:r>
              <a:rPr lang="en-US" sz="1800" dirty="0">
                <a:latin typeface="Arial" charset="0"/>
                <a:ea typeface="MS PGothic" charset="0"/>
              </a:rPr>
              <a:t>. </a:t>
            </a:r>
            <a:r>
              <a:rPr lang="en-US" sz="1800" dirty="0">
                <a:solidFill>
                  <a:srgbClr val="FF0000"/>
                </a:solidFill>
                <a:latin typeface="Arial" charset="0"/>
                <a:ea typeface="MS PGothic" charset="0"/>
              </a:rPr>
              <a:t>Note: even here, the non-empty condition is superfluous as A≠B implies one has an element and we can just choose that one </a:t>
            </a:r>
            <a:r>
              <a:rPr lang="en-US" sz="1800">
                <a:solidFill>
                  <a:srgbClr val="FF0000"/>
                </a:solidFill>
                <a:latin typeface="Arial" charset="0"/>
                <a:ea typeface="MS PGothic" charset="0"/>
              </a:rPr>
              <a:t>without worrying </a:t>
            </a:r>
            <a:r>
              <a:rPr lang="en-US" sz="1800" dirty="0">
                <a:solidFill>
                  <a:srgbClr val="FF0000"/>
                </a:solidFill>
                <a:latin typeface="Arial" charset="0"/>
                <a:ea typeface="MS PGothic" charset="0"/>
              </a:rPr>
              <a:t>if the other is empty or not.</a:t>
            </a:r>
          </a:p>
          <a:p>
            <a:pPr marL="457200" indent="0" eaLnBrk="1" hangingPunct="1">
              <a:lnSpc>
                <a:spcPct val="90000"/>
              </a:lnSpc>
              <a:buFontTx/>
              <a:buNone/>
            </a:pPr>
            <a:endParaRPr lang="en-US" sz="1800" dirty="0">
              <a:ea typeface="ＭＳ Ｐゴシック" pitchFamily="34" charset="-128"/>
            </a:endParaRPr>
          </a:p>
          <a:p>
            <a:pPr marL="457200" indent="-457200" eaLnBrk="1" hangingPunct="1">
              <a:lnSpc>
                <a:spcPct val="90000"/>
              </a:lnSpc>
              <a:buFontTx/>
              <a:buNone/>
            </a:pPr>
            <a:endParaRPr lang="en-US" sz="1800" dirty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7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7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9434</TotalTime>
  <Words>12</Words>
  <Application>Microsoft Office PowerPoint</Application>
  <PresentationFormat>On-screen Show 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MS PGothic</vt:lpstr>
      <vt:lpstr>MS PGothic</vt:lpstr>
      <vt:lpstr>Arial</vt:lpstr>
      <vt:lpstr>Symbol</vt:lpstr>
      <vt:lpstr>Custom Design</vt:lpstr>
      <vt:lpstr>Assignment # 1.1 Key</vt:lpstr>
    </vt:vector>
  </TitlesOfParts>
  <Company>University of Central Florida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Formal Languages and Automata Theory</dc:title>
  <dc:creator>ceh</dc:creator>
  <cp:lastModifiedBy>Charles Hughes</cp:lastModifiedBy>
  <cp:revision>244</cp:revision>
  <dcterms:modified xsi:type="dcterms:W3CDTF">2016-08-27T00:15:31Z</dcterms:modified>
</cp:coreProperties>
</file>