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8" r:id="rId3"/>
    <p:sldId id="27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31"/>
    <p:restoredTop sz="93250"/>
  </p:normalViewPr>
  <p:slideViewPr>
    <p:cSldViewPr snapToGrid="0" snapToObjects="1">
      <p:cViewPr>
        <p:scale>
          <a:sx n="82" d="100"/>
          <a:sy n="82" d="100"/>
        </p:scale>
        <p:origin x="280" y="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D895EA-4224-D74B-B06D-7BF44AE2CD0B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5342-FECF-C648-9AF1-18B2A50467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8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553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890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96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74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7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5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24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90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7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48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41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51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571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867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ED4E6-A38F-1547-9E04-8A2B927EBDBA}" type="datetimeFigureOut">
              <a:rPr lang="en-US" smtClean="0"/>
              <a:t>11/30/16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4A886-E0D0-824B-B7ED-6BAEB8632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49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11/30/16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10.1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38200" y="1317356"/>
            <a:ext cx="10515600" cy="4859607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Recast the decision problem for the Boolean expression</a:t>
            </a:r>
            <a:br>
              <a:rPr lang="en-US" altLang="ja-JP" b="1" dirty="0">
                <a:solidFill>
                  <a:srgbClr val="CC3300"/>
                </a:solidFill>
                <a:latin typeface="Arial" charset="0"/>
                <a:ea typeface="MS PGothic" charset="0"/>
              </a:rPr>
            </a:br>
            <a:r>
              <a:rPr lang="en-US" b="1" dirty="0">
                <a:solidFill>
                  <a:srgbClr val="C00000"/>
                </a:solidFill>
              </a:rPr>
              <a:t>(a + b) (a + ~b + c) (~b) as a </a:t>
            </a:r>
            <a:r>
              <a:rPr lang="en-US" b="1" dirty="0" err="1">
                <a:solidFill>
                  <a:srgbClr val="C00000"/>
                </a:solidFill>
              </a:rPr>
              <a:t>SubsetSum</a:t>
            </a:r>
            <a:r>
              <a:rPr lang="en-US" b="1" dirty="0">
                <a:solidFill>
                  <a:srgbClr val="C00000"/>
                </a:solidFill>
              </a:rPr>
              <a:t> problem using the construction discussed in class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  <a: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  <a:t/>
            </a:r>
            <a:br>
              <a:rPr lang="en-US" sz="2800" b="1" dirty="0">
                <a:solidFill>
                  <a:srgbClr val="CC3300"/>
                </a:solidFill>
                <a:ea typeface="ＭＳ Ｐゴシック" charset="0"/>
                <a:cs typeface="ＭＳ Ｐゴシック" charset="0"/>
              </a:rPr>
            </a:br>
            <a:endParaRPr lang="en-US" sz="1600" b="1" dirty="0"/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300" b="1" i="1" dirty="0"/>
              <a:t>a 	b 	c 	a + </a:t>
            </a:r>
            <a:r>
              <a:rPr lang="en-US" sz="2300" b="1" i="1" dirty="0" smtClean="0"/>
              <a:t>b </a:t>
            </a:r>
            <a:r>
              <a:rPr lang="en-US" sz="2300" b="1" i="1" dirty="0"/>
              <a:t>+ </a:t>
            </a:r>
            <a:r>
              <a:rPr lang="en-US" sz="2300" b="1" i="1" dirty="0" smtClean="0"/>
              <a:t>b </a:t>
            </a:r>
            <a:r>
              <a:rPr lang="en-US" sz="2300" b="1" i="1" dirty="0"/>
              <a:t>	</a:t>
            </a:r>
            <a:r>
              <a:rPr lang="en-US" sz="2300" b="1" i="1" dirty="0" smtClean="0"/>
              <a:t>a +~ </a:t>
            </a:r>
            <a:r>
              <a:rPr lang="en-US" sz="2300" b="1" i="1" dirty="0"/>
              <a:t>b + </a:t>
            </a:r>
            <a:r>
              <a:rPr lang="en-US" sz="2300" b="1" i="1" dirty="0" smtClean="0"/>
              <a:t>c </a:t>
            </a:r>
            <a:r>
              <a:rPr lang="en-US" sz="2300" b="1" i="1" dirty="0"/>
              <a:t>	</a:t>
            </a:r>
            <a:r>
              <a:rPr lang="en-US" sz="2300" b="1" i="1" dirty="0" smtClean="0"/>
              <a:t>~b + ~b + ~b</a:t>
            </a:r>
            <a:endParaRPr lang="en-US" sz="2300" b="1" i="1" dirty="0"/>
          </a:p>
          <a:p>
            <a:pPr marL="0" indent="0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a 	1 	</a:t>
            </a:r>
            <a:r>
              <a:rPr lang="en-US" sz="2300" b="1" i="1" dirty="0" smtClean="0">
                <a:solidFill>
                  <a:srgbClr val="FF0000"/>
                </a:solidFill>
              </a:rPr>
              <a:t>0	0	1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1	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300" b="1" i="1" dirty="0"/>
              <a:t>~a 	1 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	0</a:t>
            </a:r>
            <a:endParaRPr lang="en-US" sz="2300" b="1" i="1" dirty="0"/>
          </a:p>
          <a:p>
            <a:pPr marL="0" indent="0">
              <a:buNone/>
            </a:pPr>
            <a:r>
              <a:rPr lang="en-US" sz="2300" b="1" i="1" dirty="0"/>
              <a:t>b 	</a:t>
            </a:r>
            <a:r>
              <a:rPr lang="en-US" sz="2300" b="1" i="1" dirty="0" smtClean="0"/>
              <a:t>0</a:t>
            </a:r>
            <a:r>
              <a:rPr lang="en-US" sz="2300" b="1" i="1" dirty="0"/>
              <a:t>	1 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2</a:t>
            </a:r>
            <a:r>
              <a:rPr lang="en-US" sz="2300" b="1" i="1" dirty="0"/>
              <a:t>	</a:t>
            </a:r>
            <a:r>
              <a:rPr lang="en-US" sz="2300" b="1" i="1" dirty="0" smtClean="0"/>
              <a:t>0	0</a:t>
            </a:r>
          </a:p>
          <a:p>
            <a:pPr marL="0" indent="0">
              <a:buNone/>
            </a:pPr>
            <a:r>
              <a:rPr lang="en-US" sz="2300" b="1" i="1" dirty="0" smtClean="0">
                <a:solidFill>
                  <a:srgbClr val="FF0000"/>
                </a:solidFill>
              </a:rPr>
              <a:t>~b 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1 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1	3</a:t>
            </a:r>
            <a:endParaRPr lang="en-US" sz="2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c 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1 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1	0</a:t>
            </a:r>
            <a:endParaRPr lang="en-US" sz="2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 i="1" dirty="0"/>
              <a:t>~c 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1 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	0</a:t>
            </a:r>
          </a:p>
          <a:p>
            <a:pPr marL="0" indent="0">
              <a:buNone/>
            </a:pPr>
            <a:r>
              <a:rPr lang="en-US" sz="2300" b="1" i="1" dirty="0" smtClean="0">
                <a:solidFill>
                  <a:srgbClr val="FF0000"/>
                </a:solidFill>
              </a:rPr>
              <a:t>C1 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1 </a:t>
            </a:r>
            <a:r>
              <a:rPr lang="en-US" sz="2300" b="1" i="1" dirty="0">
                <a:solidFill>
                  <a:srgbClr val="FF0000"/>
                </a:solidFill>
              </a:rPr>
              <a:t>	</a:t>
            </a:r>
            <a:r>
              <a:rPr lang="en-US" sz="2300" b="1" i="1" dirty="0" smtClean="0">
                <a:solidFill>
                  <a:srgbClr val="FF0000"/>
                </a:solidFill>
              </a:rPr>
              <a:t>0	0</a:t>
            </a:r>
            <a:endParaRPr lang="en-US" sz="23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300" b="1" i="1" dirty="0">
                <a:solidFill>
                  <a:srgbClr val="FF0000"/>
                </a:solidFill>
              </a:rPr>
              <a:t>C1</a:t>
            </a:r>
            <a:r>
              <a:rPr lang="ja-JP" altLang="en-US" sz="2300" b="1" i="1" dirty="0">
                <a:solidFill>
                  <a:srgbClr val="FF0000"/>
                </a:solidFill>
              </a:rPr>
              <a:t>’</a:t>
            </a:r>
            <a:r>
              <a:rPr lang="en-US" altLang="ja-JP" sz="2300" b="1" i="1" dirty="0">
                <a:solidFill>
                  <a:srgbClr val="FF0000"/>
                </a:solidFill>
              </a:rPr>
              <a:t> 	</a:t>
            </a:r>
            <a:r>
              <a:rPr lang="en-US" altLang="ja-JP" sz="2300" b="1" i="1" dirty="0" smtClean="0">
                <a:solidFill>
                  <a:srgbClr val="FF0000"/>
                </a:solidFill>
              </a:rPr>
              <a:t>0</a:t>
            </a:r>
            <a:r>
              <a:rPr lang="en-US" altLang="ja-JP" sz="2300" b="1" i="1" dirty="0">
                <a:solidFill>
                  <a:srgbClr val="FF0000"/>
                </a:solidFill>
              </a:rPr>
              <a:t>	</a:t>
            </a:r>
            <a:r>
              <a:rPr lang="en-US" altLang="ja-JP" sz="2300" b="1" i="1" dirty="0" smtClean="0">
                <a:solidFill>
                  <a:srgbClr val="FF0000"/>
                </a:solidFill>
              </a:rPr>
              <a:t>0</a:t>
            </a:r>
            <a:r>
              <a:rPr lang="en-US" altLang="ja-JP" sz="2300" b="1" i="1" dirty="0">
                <a:solidFill>
                  <a:srgbClr val="FF0000"/>
                </a:solidFill>
              </a:rPr>
              <a:t>	</a:t>
            </a:r>
            <a:r>
              <a:rPr lang="en-US" altLang="ja-JP" sz="2300" b="1" i="1" dirty="0" smtClean="0">
                <a:solidFill>
                  <a:srgbClr val="FF0000"/>
                </a:solidFill>
              </a:rPr>
              <a:t>0</a:t>
            </a:r>
            <a:r>
              <a:rPr lang="en-US" altLang="ja-JP" sz="2300" b="1" i="1" dirty="0">
                <a:solidFill>
                  <a:srgbClr val="FF0000"/>
                </a:solidFill>
              </a:rPr>
              <a:t>	</a:t>
            </a:r>
            <a:r>
              <a:rPr lang="en-US" altLang="ja-JP" sz="2300" b="1" i="1" dirty="0" smtClean="0">
                <a:solidFill>
                  <a:srgbClr val="FF0000"/>
                </a:solidFill>
              </a:rPr>
              <a:t>1</a:t>
            </a:r>
            <a:r>
              <a:rPr lang="en-US" altLang="ja-JP" sz="2300" b="1" i="1" dirty="0">
                <a:solidFill>
                  <a:srgbClr val="FF0000"/>
                </a:solidFill>
              </a:rPr>
              <a:t>	</a:t>
            </a:r>
            <a:r>
              <a:rPr lang="en-US" altLang="ja-JP" sz="2300" b="1" i="1" dirty="0" smtClean="0">
                <a:solidFill>
                  <a:srgbClr val="FF0000"/>
                </a:solidFill>
              </a:rPr>
              <a:t>0	0</a:t>
            </a:r>
            <a:r>
              <a:rPr lang="en-US" altLang="ja-JP" sz="2300" b="1" i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buNone/>
            </a:pPr>
            <a:r>
              <a:rPr lang="en-US" sz="2300" b="1" i="1" dirty="0"/>
              <a:t>C2 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0</a:t>
            </a:r>
            <a:r>
              <a:rPr lang="en-US" sz="2300" b="1" i="1" dirty="0"/>
              <a:t>	</a:t>
            </a:r>
            <a:r>
              <a:rPr lang="en-US" sz="2300" b="1" i="1" dirty="0" smtClean="0"/>
              <a:t>1 	0</a:t>
            </a:r>
            <a:r>
              <a:rPr lang="en-US" sz="2300" b="1" i="1" dirty="0"/>
              <a:t>	</a:t>
            </a:r>
          </a:p>
          <a:p>
            <a:pPr marL="0" indent="0">
              <a:buNone/>
            </a:pPr>
            <a:r>
              <a:rPr lang="en-US" sz="2300" b="1" i="1" dirty="0"/>
              <a:t>C2</a:t>
            </a:r>
            <a:r>
              <a:rPr lang="ja-JP" altLang="en-US" sz="2300" b="1" i="1" dirty="0"/>
              <a:t>’</a:t>
            </a:r>
            <a:r>
              <a:rPr lang="en-US" altLang="ja-JP" sz="2300" b="1" i="1" dirty="0"/>
              <a:t> 	</a:t>
            </a:r>
            <a:r>
              <a:rPr lang="en-US" altLang="ja-JP" sz="2300" b="1" i="1" dirty="0" smtClean="0"/>
              <a:t>0</a:t>
            </a:r>
            <a:r>
              <a:rPr lang="en-US" altLang="ja-JP" sz="2300" b="1" i="1" dirty="0"/>
              <a:t>	</a:t>
            </a:r>
            <a:r>
              <a:rPr lang="en-US" altLang="ja-JP" sz="2300" b="1" i="1" dirty="0" smtClean="0"/>
              <a:t>0</a:t>
            </a:r>
            <a:r>
              <a:rPr lang="en-US" altLang="ja-JP" sz="2300" b="1" i="1" dirty="0"/>
              <a:t>	</a:t>
            </a:r>
            <a:r>
              <a:rPr lang="en-US" altLang="ja-JP" sz="2300" b="1" i="1" dirty="0" smtClean="0"/>
              <a:t>0</a:t>
            </a:r>
            <a:r>
              <a:rPr lang="en-US" altLang="ja-JP" sz="2300" b="1" i="1" dirty="0"/>
              <a:t>	</a:t>
            </a:r>
            <a:r>
              <a:rPr lang="en-US" altLang="ja-JP" sz="2300" b="1" i="1" dirty="0" smtClean="0"/>
              <a:t>0</a:t>
            </a:r>
            <a:r>
              <a:rPr lang="en-US" altLang="ja-JP" sz="2300" b="1" i="1" dirty="0"/>
              <a:t>	</a:t>
            </a:r>
            <a:r>
              <a:rPr lang="en-US" altLang="ja-JP" sz="2300" b="1" i="1" dirty="0" smtClean="0"/>
              <a:t>1	0 </a:t>
            </a:r>
            <a:r>
              <a:rPr lang="en-US" altLang="ja-JP" sz="2300" b="1" i="1" dirty="0"/>
              <a:t>	</a:t>
            </a:r>
          </a:p>
          <a:p>
            <a:pPr marL="0" indent="0">
              <a:buNone/>
            </a:pPr>
            <a:r>
              <a:rPr lang="en-US" sz="2300" b="1" i="1" dirty="0" smtClean="0"/>
              <a:t>C3 </a:t>
            </a:r>
            <a:r>
              <a:rPr lang="en-US" sz="2300" b="1" i="1" dirty="0"/>
              <a:t>	0	0	0	0	</a:t>
            </a:r>
            <a:r>
              <a:rPr lang="en-US" sz="2300" b="1" i="1" dirty="0" smtClean="0"/>
              <a:t>0 </a:t>
            </a:r>
            <a:r>
              <a:rPr lang="en-US" sz="2300" b="1" i="1" dirty="0"/>
              <a:t>	</a:t>
            </a:r>
            <a:r>
              <a:rPr lang="en-US" sz="2300" b="1" i="1" dirty="0" smtClean="0"/>
              <a:t>1</a:t>
            </a:r>
            <a:r>
              <a:rPr lang="en-US" sz="2300" b="1" i="1" dirty="0"/>
              <a:t>	</a:t>
            </a:r>
          </a:p>
          <a:p>
            <a:pPr marL="0" indent="0">
              <a:buNone/>
            </a:pPr>
            <a:r>
              <a:rPr lang="en-US" sz="2300" b="1" i="1" dirty="0" smtClean="0"/>
              <a:t>C3</a:t>
            </a:r>
            <a:r>
              <a:rPr lang="ja-JP" altLang="en-US" sz="2300" b="1" i="1" dirty="0" smtClean="0"/>
              <a:t>’</a:t>
            </a:r>
            <a:r>
              <a:rPr lang="en-US" altLang="ja-JP" sz="2300" b="1" i="1" dirty="0" smtClean="0"/>
              <a:t> </a:t>
            </a:r>
            <a:r>
              <a:rPr lang="en-US" altLang="ja-JP" sz="2300" b="1" i="1" dirty="0"/>
              <a:t>	0	0	0	0	</a:t>
            </a:r>
            <a:r>
              <a:rPr lang="en-US" altLang="ja-JP" sz="2300" b="1" i="1" dirty="0" smtClean="0"/>
              <a:t>0</a:t>
            </a:r>
            <a:r>
              <a:rPr lang="en-US" altLang="ja-JP" sz="2300" b="1" i="1" dirty="0"/>
              <a:t>	</a:t>
            </a:r>
            <a:r>
              <a:rPr lang="en-US" altLang="ja-JP" sz="2300" b="1" i="1" dirty="0" smtClean="0"/>
              <a:t>1 </a:t>
            </a:r>
            <a:r>
              <a:rPr lang="en-US" altLang="ja-JP" sz="2300" b="1" i="1" dirty="0"/>
              <a:t>	</a:t>
            </a:r>
          </a:p>
          <a:p>
            <a:pPr marL="0" indent="0">
              <a:buNone/>
            </a:pPr>
            <a:r>
              <a:rPr lang="en-US" sz="2300" b="1" i="1" dirty="0"/>
              <a:t>	1 	1 	1 	</a:t>
            </a:r>
            <a:r>
              <a:rPr lang="en-US" sz="2300" b="1" i="1" dirty="0" smtClean="0"/>
              <a:t>3 </a:t>
            </a:r>
            <a:r>
              <a:rPr lang="en-US" sz="2300" b="1" i="1" dirty="0"/>
              <a:t>	</a:t>
            </a:r>
            <a:r>
              <a:rPr lang="en-US" sz="2300" b="1" i="1" dirty="0" smtClean="0"/>
              <a:t>3 </a:t>
            </a:r>
            <a:r>
              <a:rPr lang="en-US" sz="2300" b="1" i="1" dirty="0"/>
              <a:t>	</a:t>
            </a:r>
            <a:r>
              <a:rPr lang="en-US" sz="2300" b="1" i="1" dirty="0" smtClean="0"/>
              <a:t>3</a:t>
            </a:r>
            <a:endParaRPr lang="en-US" sz="2300" b="1" i="1" dirty="0"/>
          </a:p>
          <a:p>
            <a:pPr marL="609600" indent="-609600">
              <a:buFontTx/>
              <a:buAutoNum type="arabicPeriod"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1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2799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11/30/16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10.2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buFont typeface="+mj-lt"/>
              <a:buAutoNum type="arabicPeriod" startAt="2"/>
            </a:pPr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Recast the </a:t>
            </a:r>
            <a:r>
              <a:rPr lang="en-US" b="1" dirty="0" err="1">
                <a:solidFill>
                  <a:srgbClr val="CC3300"/>
                </a:solidFill>
                <a:latin typeface="Arial" charset="0"/>
                <a:ea typeface="MS PGothic" charset="0"/>
              </a:rPr>
              <a:t>SubsetSum</a:t>
            </a:r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 problem (8, 7, 6, 4, 6, 8, 2, 7, 2), G=19 as a Partition Problem using the construction discussed in class.</a:t>
            </a:r>
          </a:p>
          <a:p>
            <a:pPr marL="609600" indent="-609600">
              <a:buFontTx/>
              <a:buAutoNum type="arabicPeriod" startAt="2"/>
            </a:pPr>
            <a:endParaRPr lang="en-US" dirty="0" smtClean="0">
              <a:latin typeface="Arial" charset="0"/>
              <a:ea typeface="MS PGothic" charset="0"/>
            </a:endParaRPr>
          </a:p>
          <a:p>
            <a:pPr marL="0" indent="0">
              <a:buNone/>
            </a:pPr>
            <a:r>
              <a:rPr lang="en-US" i="1" dirty="0" smtClean="0">
                <a:latin typeface="Arial" charset="0"/>
                <a:ea typeface="MS PGothic" charset="0"/>
              </a:rPr>
              <a:t>(</a:t>
            </a:r>
            <a:r>
              <a:rPr lang="en-US" b="1" i="1" dirty="0">
                <a:latin typeface="Arial" charset="0"/>
                <a:ea typeface="MS PGothic" charset="0"/>
              </a:rPr>
              <a:t>8, 7, 6, 4, 6, 8, 2, 7, </a:t>
            </a:r>
            <a:r>
              <a:rPr lang="en-US" b="1" i="1" dirty="0" smtClean="0">
                <a:latin typeface="Arial" charset="0"/>
                <a:ea typeface="MS PGothic" charset="0"/>
              </a:rPr>
              <a:t>2, </a:t>
            </a:r>
            <a:r>
              <a:rPr lang="en-US" b="1" i="1" dirty="0" smtClean="0">
                <a:solidFill>
                  <a:srgbClr val="C00000"/>
                </a:solidFill>
                <a:latin typeface="Arial" charset="0"/>
                <a:ea typeface="MS PGothic" charset="0"/>
              </a:rPr>
              <a:t>81</a:t>
            </a:r>
            <a:r>
              <a:rPr lang="en-US" b="1" i="1" dirty="0" smtClean="0">
                <a:latin typeface="Arial" charset="0"/>
                <a:ea typeface="MS PGothic" charset="0"/>
              </a:rPr>
              <a:t>, </a:t>
            </a:r>
            <a:r>
              <a:rPr lang="en-US" b="1" i="1" dirty="0" smtClean="0">
                <a:solidFill>
                  <a:srgbClr val="C00000"/>
                </a:solidFill>
                <a:latin typeface="Arial" charset="0"/>
                <a:ea typeface="MS PGothic" charset="0"/>
              </a:rPr>
              <a:t>69</a:t>
            </a:r>
            <a:r>
              <a:rPr lang="en-US" b="1" i="1" dirty="0" smtClean="0">
                <a:latin typeface="Arial" charset="0"/>
                <a:ea typeface="MS PGothic" charset="0"/>
              </a:rPr>
              <a:t>)</a:t>
            </a:r>
          </a:p>
          <a:p>
            <a:pPr marL="0" indent="0">
              <a:buNone/>
            </a:pPr>
            <a:r>
              <a:rPr lang="en-US" b="1" i="1" dirty="0" smtClean="0">
                <a:latin typeface="Arial" charset="0"/>
                <a:ea typeface="MS PGothic" charset="0"/>
              </a:rPr>
              <a:t>Can partition as </a:t>
            </a:r>
            <a:r>
              <a:rPr lang="en-US" b="1" i="1" dirty="0" smtClean="0">
                <a:solidFill>
                  <a:srgbClr val="C00000"/>
                </a:solidFill>
                <a:latin typeface="Arial" charset="0"/>
                <a:ea typeface="MS PGothic" charset="0"/>
              </a:rPr>
              <a:t>(8,7,4, 81) = 100</a:t>
            </a:r>
            <a:r>
              <a:rPr lang="en-US" b="1" i="1" dirty="0" smtClean="0">
                <a:latin typeface="Arial" charset="0"/>
                <a:ea typeface="MS PGothic" charset="0"/>
              </a:rPr>
              <a:t>; </a:t>
            </a:r>
            <a:r>
              <a:rPr lang="en-US" b="1" i="1" dirty="0" smtClean="0">
                <a:solidFill>
                  <a:srgbClr val="C00000"/>
                </a:solidFill>
                <a:latin typeface="Arial" charset="0"/>
                <a:ea typeface="MS PGothic" charset="0"/>
              </a:rPr>
              <a:t>(6,6,8,2,7,2,69) = 100</a:t>
            </a:r>
            <a:endParaRPr lang="en-US" i="1" dirty="0">
              <a:solidFill>
                <a:srgbClr val="C00000"/>
              </a:solidFill>
              <a:latin typeface="Arial" charset="0"/>
              <a:ea typeface="MS PGothic" charset="0"/>
            </a:endParaRPr>
          </a:p>
          <a:p>
            <a:pPr marL="0" indent="0">
              <a:buNone/>
            </a:pPr>
            <a:endParaRPr lang="en-US" dirty="0" smtClean="0"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2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20762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F2702E02-AE5C-5C4E-8517-8A1DA049CC29}" type="datetime1">
              <a:rPr lang="en-US" smtClean="0"/>
              <a:t>11/30/16</a:t>
            </a:fld>
            <a:endParaRPr lang="en-US"/>
          </a:p>
        </p:txBody>
      </p:sp>
      <p:sp>
        <p:nvSpPr>
          <p:cNvPr id="10445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Assignment # </a:t>
            </a:r>
            <a:r>
              <a:rPr lang="en-US" b="1" dirty="0" smtClean="0">
                <a:solidFill>
                  <a:srgbClr val="CC3300"/>
                </a:solidFill>
                <a:latin typeface="Arial" charset="0"/>
                <a:ea typeface="MS PGothic" charset="0"/>
              </a:rPr>
              <a:t>10.3 Key</a:t>
            </a:r>
            <a:endParaRPr lang="en-US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 marL="609600" indent="-609600">
              <a:buFont typeface="+mj-lt"/>
              <a:buAutoNum type="arabicPeriod" startAt="3"/>
            </a:pPr>
            <a:r>
              <a:rPr lang="en-US" altLang="ja-JP" b="1" dirty="0">
                <a:solidFill>
                  <a:srgbClr val="CC3300"/>
                </a:solidFill>
                <a:latin typeface="Arial" charset="0"/>
                <a:ea typeface="MS PGothic" charset="0"/>
              </a:rPr>
              <a:t>Recast the decision problem for the Boolean expression</a:t>
            </a:r>
            <a:br>
              <a:rPr lang="en-US" altLang="ja-JP" b="1" dirty="0">
                <a:solidFill>
                  <a:srgbClr val="CC3300"/>
                </a:solidFill>
                <a:latin typeface="Arial" charset="0"/>
                <a:ea typeface="MS PGothic" charset="0"/>
              </a:rPr>
            </a:br>
            <a:r>
              <a:rPr lang="en-US" b="1" dirty="0">
                <a:solidFill>
                  <a:srgbClr val="C00000"/>
                </a:solidFill>
              </a:rPr>
              <a:t>(a + b) (a + ~b + c) (~b) as an Integer Linear Programming problem using the construction discussed in class.</a:t>
            </a:r>
            <a:endParaRPr lang="en-US" sz="2400" b="1" dirty="0">
              <a:solidFill>
                <a:srgbClr val="CC3300"/>
              </a:solidFill>
            </a:endParaRPr>
          </a:p>
          <a:p>
            <a:pPr marL="0" lvl="1" indent="0">
              <a:buNone/>
            </a:pPr>
            <a:endParaRPr lang="en-US" altLang="ja-JP" sz="2800" b="1" i="1" smtClean="0">
              <a:ea typeface="MS PGothic" charset="0"/>
            </a:endParaRPr>
          </a:p>
          <a:p>
            <a:pPr marL="0" lvl="1" indent="0">
              <a:buNone/>
            </a:pPr>
            <a:r>
              <a:rPr lang="en-US" altLang="ja-JP" sz="2800" b="1" i="1" smtClean="0">
                <a:ea typeface="MS PGothic" charset="0"/>
              </a:rPr>
              <a:t>0</a:t>
            </a:r>
            <a:r>
              <a:rPr lang="en-US" altLang="ja-JP" sz="2800" b="1" i="1" dirty="0" smtClean="0">
                <a:ea typeface="MS PGothic" charset="0"/>
              </a:rPr>
              <a:t>≤a≤1</a:t>
            </a:r>
            <a:r>
              <a:rPr lang="en-US" altLang="ja-JP" sz="2800" b="1" i="1" dirty="0">
                <a:ea typeface="MS PGothic" charset="0"/>
              </a:rPr>
              <a:t>; 0</a:t>
            </a:r>
            <a:r>
              <a:rPr lang="en-US" altLang="ja-JP" sz="2800" b="1" i="1" dirty="0" smtClean="0">
                <a:ea typeface="MS PGothic" charset="0"/>
              </a:rPr>
              <a:t>≤b≤</a:t>
            </a:r>
            <a:r>
              <a:rPr lang="en-US" altLang="ja-JP" sz="2800" b="1" i="1" dirty="0">
                <a:ea typeface="MS PGothic" charset="0"/>
              </a:rPr>
              <a:t>1</a:t>
            </a:r>
            <a:r>
              <a:rPr lang="en-US" altLang="ja-JP" sz="2800" b="1" i="1" dirty="0" smtClean="0">
                <a:ea typeface="MS PGothic" charset="0"/>
              </a:rPr>
              <a:t>; </a:t>
            </a:r>
            <a:r>
              <a:rPr lang="en-US" altLang="ja-JP" sz="2800" b="1" i="1" dirty="0">
                <a:ea typeface="MS PGothic" charset="0"/>
              </a:rPr>
              <a:t>0</a:t>
            </a:r>
            <a:r>
              <a:rPr lang="en-US" altLang="ja-JP" sz="2800" b="1" i="1" dirty="0" smtClean="0">
                <a:ea typeface="MS PGothic" charset="0"/>
              </a:rPr>
              <a:t>≤c≤</a:t>
            </a:r>
            <a:r>
              <a:rPr lang="en-US" altLang="ja-JP" sz="2800" b="1" i="1" dirty="0">
                <a:ea typeface="MS PGothic" charset="0"/>
              </a:rPr>
              <a:t>1</a:t>
            </a:r>
            <a:r>
              <a:rPr lang="en-US" altLang="ja-JP" sz="2800" b="1" i="1" dirty="0" smtClean="0">
                <a:ea typeface="MS PGothic" charset="0"/>
              </a:rPr>
              <a:t>;</a:t>
            </a:r>
          </a:p>
          <a:p>
            <a:pPr marL="0" lvl="1" indent="0">
              <a:buNone/>
            </a:pPr>
            <a:r>
              <a:rPr lang="en-US" altLang="ja-JP" sz="2800" b="1" i="1" dirty="0" smtClean="0">
                <a:ea typeface="MS PGothic" charset="0"/>
              </a:rPr>
              <a:t>a + b ≥ 1</a:t>
            </a:r>
          </a:p>
          <a:p>
            <a:pPr marL="0" lvl="1" indent="0">
              <a:buNone/>
            </a:pPr>
            <a:r>
              <a:rPr lang="en-US" altLang="ja-JP" sz="2800" b="1" i="1" dirty="0" smtClean="0">
                <a:ea typeface="MS PGothic" charset="0"/>
              </a:rPr>
              <a:t>a + (1-b) + c ≥ 1</a:t>
            </a:r>
          </a:p>
          <a:p>
            <a:pPr marL="0" lvl="1" indent="0">
              <a:buNone/>
            </a:pPr>
            <a:r>
              <a:rPr lang="en-US" altLang="ja-JP" sz="2800" b="1" i="1" dirty="0" smtClean="0">
                <a:ea typeface="MS PGothic" charset="0"/>
              </a:rPr>
              <a:t>(1-b) ≥ 1</a:t>
            </a:r>
          </a:p>
          <a:p>
            <a:pPr marL="0" lvl="1" indent="0">
              <a:buNone/>
            </a:pPr>
            <a:r>
              <a:rPr lang="en-US" altLang="ja-JP" sz="2800" b="1" i="1" dirty="0" smtClean="0">
                <a:ea typeface="MS PGothic" charset="0"/>
              </a:rPr>
              <a:t>Solution: </a:t>
            </a:r>
            <a:r>
              <a:rPr lang="en-US" altLang="ja-JP" sz="2800" b="1" i="1" dirty="0" smtClean="0">
                <a:solidFill>
                  <a:srgbClr val="FF0000"/>
                </a:solidFill>
                <a:ea typeface="MS PGothic" charset="0"/>
              </a:rPr>
              <a:t>a = 1; b = 0; c = 1 (or 0)</a:t>
            </a:r>
            <a:endParaRPr lang="en-US" altLang="ja-JP" sz="2800" b="1" i="1" dirty="0">
              <a:solidFill>
                <a:srgbClr val="FF0000"/>
              </a:solidFill>
              <a:ea typeface="MS PGothic" charset="0"/>
            </a:endParaRPr>
          </a:p>
          <a:p>
            <a:pPr marL="0" indent="0">
              <a:buNone/>
            </a:pPr>
            <a:endParaRPr lang="en-US" sz="1600" dirty="0">
              <a:ea typeface="MS PGothic" charset="0"/>
            </a:endParaRPr>
          </a:p>
          <a:p>
            <a:pPr marL="346075" indent="-346075">
              <a:spcBef>
                <a:spcPct val="0"/>
              </a:spcBef>
              <a:buNone/>
            </a:pPr>
            <a:endParaRPr lang="en-US" sz="2000" b="1" dirty="0">
              <a:solidFill>
                <a:srgbClr val="CC3300"/>
              </a:solidFill>
              <a:latin typeface="Arial" charset="0"/>
              <a:ea typeface="MS PGothic" charset="0"/>
            </a:endParaRPr>
          </a:p>
        </p:txBody>
      </p:sp>
      <p:sp>
        <p:nvSpPr>
          <p:cNvPr id="1044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fld id="{77D97D19-390A-D84C-8693-ADFBAF9EEFD9}" type="slidenum">
              <a:rPr lang="en-US"/>
              <a:pPr/>
              <a:t>3</a:t>
            </a:fld>
            <a:endParaRPr lang="en-US"/>
          </a:p>
        </p:txBody>
      </p:sp>
      <p:sp>
        <p:nvSpPr>
          <p:cNvPr id="104456" name="Footer Placeholder 7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r>
              <a:rPr lang="en-US" dirty="0"/>
              <a:t>COT 4210 © UCF</a:t>
            </a:r>
          </a:p>
        </p:txBody>
      </p:sp>
    </p:spTree>
    <p:extLst>
      <p:ext uri="{BB962C8B-B14F-4D97-AF65-F5344CB8AC3E}">
        <p14:creationId xmlns:p14="http://schemas.microsoft.com/office/powerpoint/2010/main" val="103881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120</Words>
  <Application>Microsoft Macintosh PowerPoint</Application>
  <PresentationFormat>Widescreen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Calibri Light</vt:lpstr>
      <vt:lpstr>MS PGothic</vt:lpstr>
      <vt:lpstr>ＭＳ Ｐゴシック</vt:lpstr>
      <vt:lpstr>Yu Gothic</vt:lpstr>
      <vt:lpstr>Arial</vt:lpstr>
      <vt:lpstr>Office Theme</vt:lpstr>
      <vt:lpstr>Assignment # 10.1 Key</vt:lpstr>
      <vt:lpstr>Assignment # 10.2 Key</vt:lpstr>
      <vt:lpstr>Assignment # 10.3 Key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 # 6 Key</dc:title>
  <dc:creator>charles.e.hughes</dc:creator>
  <cp:lastModifiedBy>charles.e.hughes</cp:lastModifiedBy>
  <cp:revision>46</cp:revision>
  <cp:lastPrinted>2016-11-02T01:27:51Z</cp:lastPrinted>
  <dcterms:created xsi:type="dcterms:W3CDTF">2016-11-01T23:30:50Z</dcterms:created>
  <dcterms:modified xsi:type="dcterms:W3CDTF">2016-12-01T00:53:35Z</dcterms:modified>
</cp:coreProperties>
</file>