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981" r:id="rId4"/>
  </p:sldMasterIdLst>
  <p:notesMasterIdLst>
    <p:notesMasterId r:id="rId16"/>
  </p:notesMasterIdLst>
  <p:handoutMasterIdLst>
    <p:handoutMasterId r:id="rId17"/>
  </p:handoutMasterIdLst>
  <p:sldIdLst>
    <p:sldId id="294" r:id="rId5"/>
    <p:sldId id="298" r:id="rId6"/>
    <p:sldId id="264" r:id="rId7"/>
    <p:sldId id="315" r:id="rId8"/>
    <p:sldId id="312" r:id="rId9"/>
    <p:sldId id="314" r:id="rId10"/>
    <p:sldId id="305" r:id="rId11"/>
    <p:sldId id="317" r:id="rId12"/>
    <p:sldId id="320" r:id="rId13"/>
    <p:sldId id="316" r:id="rId14"/>
    <p:sldId id="321" r:id="rId15"/>
  </p:sldIdLst>
  <p:sldSz cx="9144000" cy="6858000" type="screen4x3"/>
  <p:notesSz cx="7019925" cy="93059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9966"/>
    <a:srgbClr val="A67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90" autoAdjust="0"/>
    <p:restoredTop sz="94692" autoAdjust="0"/>
  </p:normalViewPr>
  <p:slideViewPr>
    <p:cSldViewPr snapToGrid="0" snapToObjects="1">
      <p:cViewPr>
        <p:scale>
          <a:sx n="78" d="100"/>
          <a:sy n="78" d="100"/>
        </p:scale>
        <p:origin x="-480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3570" y="-90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754" cy="465457"/>
          </a:xfrm>
          <a:prstGeom prst="rect">
            <a:avLst/>
          </a:prstGeom>
        </p:spPr>
        <p:txBody>
          <a:bodyPr vert="horz" lIns="92226" tIns="46113" rIns="92226" bIns="46113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568" y="0"/>
            <a:ext cx="3041754" cy="465457"/>
          </a:xfrm>
          <a:prstGeom prst="rect">
            <a:avLst/>
          </a:prstGeom>
        </p:spPr>
        <p:txBody>
          <a:bodyPr vert="horz" lIns="92226" tIns="46113" rIns="92226" bIns="46113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D719D6-D234-4085-9910-5AA9EA7484C7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8870"/>
            <a:ext cx="3041754" cy="465457"/>
          </a:xfrm>
          <a:prstGeom prst="rect">
            <a:avLst/>
          </a:prstGeom>
        </p:spPr>
        <p:txBody>
          <a:bodyPr vert="horz" lIns="92226" tIns="46113" rIns="92226" bIns="46113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568" y="8838870"/>
            <a:ext cx="3041754" cy="465457"/>
          </a:xfrm>
          <a:prstGeom prst="rect">
            <a:avLst/>
          </a:prstGeom>
        </p:spPr>
        <p:txBody>
          <a:bodyPr vert="horz" lIns="92226" tIns="46113" rIns="92226" bIns="46113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8AFD2AF-B422-4F86-9B65-05FE415BB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86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57" cy="465457"/>
          </a:xfrm>
          <a:prstGeom prst="rect">
            <a:avLst/>
          </a:prstGeom>
        </p:spPr>
        <p:txBody>
          <a:bodyPr vert="horz" lIns="93282" tIns="46642" rIns="93282" bIns="46642" rtlCol="0"/>
          <a:lstStyle>
            <a:lvl1pPr algn="l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965" y="0"/>
            <a:ext cx="3043357" cy="465457"/>
          </a:xfrm>
          <a:prstGeom prst="rect">
            <a:avLst/>
          </a:prstGeom>
        </p:spPr>
        <p:txBody>
          <a:bodyPr vert="horz" lIns="93282" tIns="46642" rIns="93282" bIns="46642" rtlCol="0"/>
          <a:lstStyle>
            <a:lvl1pPr algn="r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143FCEA-7CBA-4AA8-A6B4-687DED9B6605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2" tIns="46642" rIns="93282" bIns="4664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4" y="4421035"/>
            <a:ext cx="5615299" cy="4187506"/>
          </a:xfrm>
          <a:prstGeom prst="rect">
            <a:avLst/>
          </a:prstGeom>
        </p:spPr>
        <p:txBody>
          <a:bodyPr vert="horz" lIns="93282" tIns="46642" rIns="93282" bIns="4664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8870"/>
            <a:ext cx="3043357" cy="465457"/>
          </a:xfrm>
          <a:prstGeom prst="rect">
            <a:avLst/>
          </a:prstGeom>
        </p:spPr>
        <p:txBody>
          <a:bodyPr vert="horz" lIns="93282" tIns="46642" rIns="93282" bIns="46642" rtlCol="0" anchor="b"/>
          <a:lstStyle>
            <a:lvl1pPr algn="l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965" y="8838870"/>
            <a:ext cx="3043357" cy="465457"/>
          </a:xfrm>
          <a:prstGeom prst="rect">
            <a:avLst/>
          </a:prstGeom>
        </p:spPr>
        <p:txBody>
          <a:bodyPr vert="horz" lIns="93282" tIns="46642" rIns="93282" bIns="46642" rtlCol="0" anchor="b"/>
          <a:lstStyle>
            <a:lvl1pPr algn="r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D4132B5E-890E-4800-8CD0-32FD679D1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78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C29D6-2655-4DCE-9F11-C64D2F5A792E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0588ECA-3FFC-474C-9592-C5B24AADF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9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03F7C-E4DE-4414-A772-60C8A440494D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CCC110D-9B50-4F21-AAC0-4DCE63E6A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1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9259-D0FC-4011-B4D6-FBDEC5865EF0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93F679B-FB1C-4508-B6EE-D1BDED53B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5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8CF61-E0D8-43FC-AF98-0EC783792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2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FD01-7DE1-447B-9EFD-70240A60E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83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4EF85-FE5C-41D6-AE97-095C42AF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1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DDE9D-A443-4059-8CE9-EC70D2089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38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0505-978F-48F4-98BE-49FE8F5AC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78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9E167-29A9-43AE-BD0B-28D5D8D33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75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B3636-7E73-41EE-894B-ABC2D4623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91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B9BD1-2973-4473-86E8-42DA226F1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54FBA-0772-4207-A70B-63919C4CA343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DA4B84B-9C42-459C-824B-804AB5CAD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EA2EA-5100-49B0-B41A-BC67377B8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98588-8561-4DB9-ABE7-18631E9C3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01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F8EFD-2958-4642-B28B-C5C47E965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90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ADEBC-5B03-4ED1-BD40-3D5CB16E1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7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6ABE1-0A1B-4E12-9C34-E2BC71990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52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00A43-ACD7-4958-BAC2-F70B169AC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01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BEAE7-4B0C-4780-AB2D-CBCABCEFB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41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CB6C-418E-4E75-B686-5CCC93611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29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E57D-2BF7-4FA0-8344-EDBE06169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1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264CD-DAAE-4E3E-9B6F-AB96D080A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1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4D9AE-96E4-46A1-A40D-E01191E644D3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D5E450B-AFEC-45F7-A046-E40B96299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02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74324-9FD1-4546-9847-2B94589C0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38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122F6-09A6-4F96-AADD-562F8F27C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09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7BB8C-3ADF-43F3-8D28-06690497A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76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CF4E0-929E-4498-84A9-C69FDE9D6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4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d-logoHeader-gif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6" b="24161"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0322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838200" y="2057400"/>
            <a:ext cx="7467600" cy="12192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2954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stylelkjlkj</a:t>
            </a:r>
          </a:p>
        </p:txBody>
      </p:sp>
    </p:spTree>
    <p:extLst>
      <p:ext uri="{BB962C8B-B14F-4D97-AF65-F5344CB8AC3E}">
        <p14:creationId xmlns:p14="http://schemas.microsoft.com/office/powerpoint/2010/main" val="2068000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54628" name="Picture 4" descr="File:UCF horizontal logo.png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6252924"/>
            <a:ext cx="1524000" cy="576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461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340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0767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23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9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2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32D81-0C12-4B97-AF62-00E2EF18C17A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B7F83F2-8E5B-4A3E-A750-30330C5EE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57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251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8619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90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56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5886450" y="0"/>
            <a:ext cx="18097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0"/>
            <a:ext cx="52768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9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72390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457200" y="1524000"/>
            <a:ext cx="34671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076700" y="1524000"/>
            <a:ext cx="34671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8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3400" y="3810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  <p:custDataLst>
              <p:tags r:id="rId2"/>
            </p:custDataLst>
          </p:nvPr>
        </p:nvSpPr>
        <p:spPr>
          <a:xfrm>
            <a:off x="457200" y="1447800"/>
            <a:ext cx="4038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48200" y="14478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716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5F7A-C28D-48AE-A1F9-372084D07FA9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7FF3C9E-3733-48EB-903E-D0FD04DFC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1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3A789-BF98-4A96-8AA6-DF3D3967F93B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81D0BC2-BA48-4319-BDA9-9455B17C4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8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BB349-7FF8-4D50-A079-6D9D147ECFF0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B4E971A-38B6-4CB1-8E1C-2CD2D668B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9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0B707-D84B-47A3-A977-A0ACAD9C36CC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BC202FA-10B8-4833-A551-5448F2C34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0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7F1F3-46ED-4B3B-BD10-E1002280A289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F5743B6-79AD-42A8-8304-AD0C00ED5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5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fld id="{3B3B6447-FFF6-4E76-8104-BB4012CB5B00}" type="datetime1">
              <a:rPr lang="en-US"/>
              <a:pPr>
                <a:defRPr/>
              </a:pPr>
              <a:t>9/8/2014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C27B8FE-1089-4A6F-A550-3CD5A0DFB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AF08A99-6D21-4BEA-888B-BDB4BBA0D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blipFill dpi="0" rotWithShape="0">
          <a:blip r:embed="rId21" cstate="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logo-bgColor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3" descr="logo-b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4"/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457200" y="0"/>
            <a:ext cx="7239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457200" y="1524000"/>
            <a:ext cx="708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79302" name="Line 6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1066800" y="6248400"/>
            <a:ext cx="0" cy="609600"/>
          </a:xfrm>
          <a:prstGeom prst="line">
            <a:avLst/>
          </a:prstGeom>
          <a:noFill/>
          <a:ln w="9525">
            <a:solidFill>
              <a:srgbClr val="CC9900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pPr algn="ctr" defTabSz="914400" eaLnBrk="0" hangingPunct="0">
              <a:defRPr/>
            </a:pPr>
            <a:endParaRPr lang="en-US">
              <a:solidFill>
                <a:srgbClr val="FFFFCC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079303" name="Text Box 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661525" y="2174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endParaRPr lang="en-US" sz="2400">
              <a:solidFill>
                <a:srgbClr val="FFFFCC"/>
              </a:solidFill>
              <a:latin typeface="Times New Roman" pitchFamily="48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3475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+mj-lt"/>
          <a:ea typeface="ＭＳ Ｐゴシック" pitchFamily="-112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  <a:ea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  <a:ea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  <a:ea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  <a:ea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 b="1">
          <a:solidFill>
            <a:schemeClr val="bg2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" y="2022015"/>
            <a:ext cx="8949740" cy="1470025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bg2">
                    <a:lumMod val="50000"/>
                  </a:schemeClr>
                </a:solidFill>
              </a:rPr>
              <a:t>Human Surrogates</a:t>
            </a:r>
            <a:br>
              <a:rPr lang="en-US" sz="5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Charlie Hughes </a:t>
            </a:r>
            <a:b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with Greg Welch &amp;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</a:rPr>
              <a:t>Arjun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</a:rPr>
              <a:t>Nagendran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 (SREAL)</a:t>
            </a:r>
            <a:b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Lisa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</a:rPr>
              <a:t>Dieker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 &amp; Mike Hynes (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</a:rPr>
              <a:t>TeachLivE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CECS/CS and Synthetic Reality Lab</a:t>
            </a:r>
            <a:br>
              <a:rPr lang="en-US" sz="3600" b="1" dirty="0" smtClean="0"/>
            </a:br>
            <a:r>
              <a:rPr lang="en-US" sz="3600" b="1" dirty="0" smtClean="0"/>
              <a:t>University </a:t>
            </a:r>
            <a:r>
              <a:rPr lang="en-US" sz="3600" b="1" dirty="0"/>
              <a:t>of Central </a:t>
            </a:r>
            <a:r>
              <a:rPr lang="en-US" sz="3600" b="1" dirty="0" smtClean="0"/>
              <a:t>Florida</a:t>
            </a:r>
            <a:endParaRPr lang="en-US" sz="36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90861"/>
            <a:ext cx="14620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140" y="90861"/>
            <a:ext cx="1727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Other Manifestations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64967" cy="4525963"/>
          </a:xfrm>
        </p:spPr>
        <p:txBody>
          <a:bodyPr/>
          <a:lstStyle/>
          <a:p>
            <a:r>
              <a:rPr lang="en-US" dirty="0" smtClean="0"/>
              <a:t>Mixed manifestation</a:t>
            </a:r>
          </a:p>
          <a:p>
            <a:pPr lvl="1"/>
            <a:r>
              <a:rPr lang="en-US" dirty="0" smtClean="0"/>
              <a:t>Multiple avatar forms</a:t>
            </a:r>
            <a:br>
              <a:rPr lang="en-US" dirty="0" smtClean="0"/>
            </a:br>
            <a:r>
              <a:rPr lang="en-US" dirty="0" smtClean="0"/>
              <a:t>interacting in single</a:t>
            </a:r>
            <a:br>
              <a:rPr lang="en-US" dirty="0" smtClean="0"/>
            </a:br>
            <a:r>
              <a:rPr lang="en-US" dirty="0" smtClean="0"/>
              <a:t> context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Animatronic manifestation</a:t>
            </a:r>
          </a:p>
          <a:p>
            <a:pPr lvl="1"/>
            <a:r>
              <a:rPr lang="en-US" dirty="0" smtClean="0"/>
              <a:t>Interaction with Lockheed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supported by ONR Code 30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759" y="1600200"/>
            <a:ext cx="3801578" cy="21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2172" y="3899294"/>
            <a:ext cx="2994628" cy="280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5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Funding</a:t>
            </a:r>
            <a:endParaRPr lang="en-US" cap="smal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1AA3-C297-4D6A-AE94-EFC4BE5523E0}" type="datetime1">
              <a:rPr lang="en-US" smtClean="0">
                <a:solidFill>
                  <a:srgbClr val="FFFFFF"/>
                </a:solidFill>
              </a:rPr>
              <a:pPr/>
              <a:t>9/8/2014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SREAL, IST - UCF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A8467-0703-4CEF-9486-A0D6734599EC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SFO_stacked KG CMYK 21_100 v8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30976"/>
            <a:ext cx="2209800" cy="1133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9279" y="2127663"/>
            <a:ext cx="2979520" cy="1340545"/>
          </a:xfrm>
          <a:prstGeom prst="rect">
            <a:avLst/>
          </a:prstGeom>
        </p:spPr>
      </p:pic>
      <p:pic>
        <p:nvPicPr>
          <p:cNvPr id="9" name="Picture 8" descr="nsf1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91000"/>
            <a:ext cx="1242990" cy="1242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6800" y="4496047"/>
            <a:ext cx="3164478" cy="6328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5594350"/>
            <a:ext cx="2489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nline imag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nline image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2484" y="3109230"/>
            <a:ext cx="6398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/>
              <a:t>Avatar mediated interaction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/>
              <a:t>Manifestations of surrogates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/>
              <a:t>Applications to </a:t>
            </a:r>
            <a:r>
              <a:rPr lang="en-US" sz="2000" b="1" dirty="0"/>
              <a:t>teacher practice, </a:t>
            </a:r>
            <a:r>
              <a:rPr lang="en-US" sz="2000" b="1" dirty="0" smtClean="0"/>
              <a:t>social skills, healthcare, train the trainer, interview practice, …</a:t>
            </a:r>
            <a:endParaRPr lang="en-US" sz="2000" b="1" dirty="0"/>
          </a:p>
        </p:txBody>
      </p:sp>
      <p:pic>
        <p:nvPicPr>
          <p:cNvPr id="41" name="Picture 44" descr="C:\Users\ceh\Dropbox\Papers\2012_iED Boston\Figure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96" y="4563923"/>
            <a:ext cx="2646766" cy="15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256" y="4538016"/>
            <a:ext cx="2852087" cy="157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31" y="1167905"/>
            <a:ext cx="3447288" cy="1644818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82005" y="1167905"/>
            <a:ext cx="3444872" cy="16448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21532" y="6209883"/>
            <a:ext cx="740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For more on SREAL, go to http://</a:t>
            </a:r>
            <a:r>
              <a:rPr lang="en-US" sz="2400" b="1" dirty="0" err="1" smtClean="0"/>
              <a:t>sreal.org</a:t>
            </a:r>
            <a:endParaRPr lang="en-US" sz="2400" b="1" dirty="0"/>
          </a:p>
        </p:txBody>
      </p:sp>
      <p:pic>
        <p:nvPicPr>
          <p:cNvPr id="13" name="Picture 12" descr="3_PatientBe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786" y="4563923"/>
            <a:ext cx="2602490" cy="155212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Avatar Research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99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ressed Hughes_Welch_TeachLivE_Demo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966" b="11527"/>
          <a:stretch/>
        </p:blipFill>
        <p:spPr>
          <a:xfrm>
            <a:off x="1228928" y="1443782"/>
            <a:ext cx="6381344" cy="366161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52066"/>
              </p:ext>
            </p:extLst>
          </p:nvPr>
        </p:nvGraphicFramePr>
        <p:xfrm>
          <a:off x="1219200" y="5105400"/>
          <a:ext cx="6400800" cy="110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387600"/>
                <a:gridCol w="1981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Personalities: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Dependent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Independent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Aggressive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Attention-Grabber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Leader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Passive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Follower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Withdrawn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35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Teacher Rehearsal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8576" y="6209883"/>
            <a:ext cx="741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For more on </a:t>
            </a:r>
            <a:r>
              <a:rPr lang="en-US" sz="2400" b="1" dirty="0" err="1" smtClean="0"/>
              <a:t>TeachLivE</a:t>
            </a:r>
            <a:r>
              <a:rPr lang="en-US" sz="2400" b="1" dirty="0" smtClean="0"/>
              <a:t>, go to http://teachlive.org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290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Interview Skills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65" y="1417638"/>
            <a:ext cx="8473007" cy="499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16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Peer Tutoring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368734" y="1417638"/>
            <a:ext cx="8476488" cy="5041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552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Social Skills Practice</a:t>
            </a:r>
            <a:endParaRPr lang="en-US" b="1" dirty="0"/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96" y="1414258"/>
            <a:ext cx="4812792" cy="23939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096" y="3959860"/>
            <a:ext cx="4727448" cy="231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168" y="4845395"/>
            <a:ext cx="4066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For more on CJ, go to</a:t>
            </a:r>
          </a:p>
          <a:p>
            <a:r>
              <a:rPr lang="en-US" sz="2400" b="1" dirty="0" smtClean="0"/>
              <a:t>http</a:t>
            </a:r>
            <a:r>
              <a:rPr lang="en-US" sz="2400" b="1" dirty="0"/>
              <a:t>://</a:t>
            </a:r>
            <a:r>
              <a:rPr lang="en-US" sz="2400" b="1" dirty="0" smtClean="0"/>
              <a:t>autismmovesout.org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7175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Debriefing Rehearsal</a:t>
            </a:r>
            <a:endParaRPr lang="en-US" b="1" dirty="0"/>
          </a:p>
        </p:txBody>
      </p:sp>
      <p:sp>
        <p:nvSpPr>
          <p:cNvPr id="3" name="AutoShape 2" descr="Inline imag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nline image 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" y="1113716"/>
            <a:ext cx="9134815" cy="513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7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Healthcare</a:t>
            </a:r>
            <a:endParaRPr lang="en-US" b="1" dirty="0"/>
          </a:p>
        </p:txBody>
      </p:sp>
      <p:pic>
        <p:nvPicPr>
          <p:cNvPr id="3" name="Picture 3" descr="C:\Users\Arjun\Documents\ISUERCE_Proposal\patient_b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8205" y="25475145"/>
            <a:ext cx="9636194" cy="56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rjun\Documents\ISUERCE_Proposal\patient_b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10605" y="25627545"/>
            <a:ext cx="9636194" cy="56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rjun\Documents\ISUERCE_Proposal\patient_b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3420" y="4117467"/>
            <a:ext cx="4705201" cy="242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33549" y="1164366"/>
            <a:ext cx="8898839" cy="2953101"/>
            <a:chOff x="-152400" y="1981200"/>
            <a:chExt cx="9252857" cy="3005554"/>
          </a:xfrm>
        </p:grpSpPr>
        <p:grpSp>
          <p:nvGrpSpPr>
            <p:cNvPr id="8" name="Group 7"/>
            <p:cNvGrpSpPr/>
            <p:nvPr/>
          </p:nvGrpSpPr>
          <p:grpSpPr>
            <a:xfrm>
              <a:off x="4937092" y="2971800"/>
              <a:ext cx="1997108" cy="1328939"/>
              <a:chOff x="773579" y="2959862"/>
              <a:chExt cx="1997108" cy="1328939"/>
            </a:xfrm>
          </p:grpSpPr>
          <p:sp>
            <p:nvSpPr>
              <p:cNvPr id="90" name="Isosceles Triangle 89"/>
              <p:cNvSpPr/>
              <p:nvPr/>
            </p:nvSpPr>
            <p:spPr>
              <a:xfrm rot="10800000">
                <a:off x="773579" y="2959862"/>
                <a:ext cx="1997108" cy="1111004"/>
              </a:xfrm>
              <a:prstGeom prst="triangle">
                <a:avLst/>
              </a:prstGeom>
              <a:gradFill>
                <a:gsLst>
                  <a:gs pos="0">
                    <a:srgbClr val="FFEFD1">
                      <a:alpha val="60000"/>
                      <a:lumMod val="50000"/>
                      <a:lumOff val="5000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>
                <a:solidFill>
                  <a:schemeClr val="tx1">
                    <a:lumMod val="65000"/>
                    <a:lumOff val="35000"/>
                    <a:alpha val="51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an 90"/>
              <p:cNvSpPr/>
              <p:nvPr/>
            </p:nvSpPr>
            <p:spPr>
              <a:xfrm>
                <a:off x="1693341" y="4033324"/>
                <a:ext cx="181492" cy="255477"/>
              </a:xfrm>
              <a:prstGeom prst="ca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819400" y="2971800"/>
              <a:ext cx="1997108" cy="1328939"/>
              <a:chOff x="773579" y="2959862"/>
              <a:chExt cx="1997108" cy="1328939"/>
            </a:xfrm>
          </p:grpSpPr>
          <p:sp>
            <p:nvSpPr>
              <p:cNvPr id="88" name="Isosceles Triangle 87"/>
              <p:cNvSpPr/>
              <p:nvPr/>
            </p:nvSpPr>
            <p:spPr>
              <a:xfrm rot="10800000">
                <a:off x="773579" y="2959862"/>
                <a:ext cx="1997108" cy="1111004"/>
              </a:xfrm>
              <a:prstGeom prst="triangle">
                <a:avLst/>
              </a:prstGeom>
              <a:gradFill>
                <a:gsLst>
                  <a:gs pos="0">
                    <a:srgbClr val="FFEFD1">
                      <a:alpha val="60000"/>
                      <a:lumMod val="50000"/>
                      <a:lumOff val="5000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>
                <a:solidFill>
                  <a:schemeClr val="tx1">
                    <a:lumMod val="65000"/>
                    <a:lumOff val="35000"/>
                    <a:alpha val="51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Can 88"/>
              <p:cNvSpPr/>
              <p:nvPr/>
            </p:nvSpPr>
            <p:spPr>
              <a:xfrm>
                <a:off x="1693341" y="4033324"/>
                <a:ext cx="181492" cy="255477"/>
              </a:xfrm>
              <a:prstGeom prst="ca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73579" y="2959862"/>
              <a:ext cx="1997108" cy="1328939"/>
              <a:chOff x="773579" y="2959862"/>
              <a:chExt cx="1997108" cy="1328939"/>
            </a:xfrm>
          </p:grpSpPr>
          <p:sp>
            <p:nvSpPr>
              <p:cNvPr id="86" name="Isosceles Triangle 85"/>
              <p:cNvSpPr/>
              <p:nvPr/>
            </p:nvSpPr>
            <p:spPr>
              <a:xfrm rot="10800000">
                <a:off x="773579" y="2959862"/>
                <a:ext cx="1997108" cy="1111004"/>
              </a:xfrm>
              <a:prstGeom prst="triangle">
                <a:avLst/>
              </a:prstGeom>
              <a:gradFill>
                <a:gsLst>
                  <a:gs pos="0">
                    <a:srgbClr val="FFEFD1">
                      <a:alpha val="60000"/>
                      <a:lumMod val="50000"/>
                      <a:lumOff val="5000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>
                <a:solidFill>
                  <a:schemeClr val="tx1">
                    <a:lumMod val="65000"/>
                    <a:lumOff val="35000"/>
                    <a:alpha val="51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Can 86"/>
              <p:cNvSpPr/>
              <p:nvPr/>
            </p:nvSpPr>
            <p:spPr>
              <a:xfrm>
                <a:off x="1693341" y="4033324"/>
                <a:ext cx="181492" cy="255477"/>
              </a:xfrm>
              <a:prstGeom prst="ca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 rot="8907412">
              <a:off x="597818" y="2721267"/>
              <a:ext cx="45719" cy="151388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725121">
              <a:off x="3286163" y="2842042"/>
              <a:ext cx="45719" cy="15985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07398" y="4258266"/>
              <a:ext cx="1631102" cy="183219"/>
            </a:xfrm>
            <a:prstGeom prst="rect">
              <a:avLst/>
            </a:prstGeom>
            <a:pattFill prst="dashHorz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524000" y="4550229"/>
              <a:ext cx="341811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24000" y="4230665"/>
              <a:ext cx="0" cy="495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429000" y="4245429"/>
              <a:ext cx="4724400" cy="196056"/>
            </a:xfrm>
            <a:prstGeom prst="rect">
              <a:avLst/>
            </a:prstGeom>
            <a:pattFill prst="dashHorz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4953000" y="4550229"/>
              <a:ext cx="3276600" cy="116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240485" y="4263205"/>
              <a:ext cx="0" cy="495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5800" y="4211615"/>
              <a:ext cx="0" cy="495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85800" y="4478315"/>
              <a:ext cx="838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31181" y="3944915"/>
              <a:ext cx="380093" cy="198723"/>
            </a:xfrm>
            <a:prstGeom prst="rect">
              <a:avLst/>
            </a:prstGeom>
            <a:pattFill prst="pct80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 rot="19835064">
              <a:off x="1545082" y="2321367"/>
              <a:ext cx="1641535" cy="1983619"/>
              <a:chOff x="2054448" y="3120937"/>
              <a:chExt cx="1641535" cy="1983619"/>
            </a:xfrm>
          </p:grpSpPr>
          <p:sp>
            <p:nvSpPr>
              <p:cNvPr id="82" name="Isosceles Triangle 81"/>
              <p:cNvSpPr/>
              <p:nvPr/>
            </p:nvSpPr>
            <p:spPr>
              <a:xfrm rot="12636898">
                <a:off x="2054448" y="3120937"/>
                <a:ext cx="1641535" cy="1846719"/>
              </a:xfrm>
              <a:prstGeom prst="triangl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158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 rot="903225">
                <a:off x="2253233" y="4603701"/>
                <a:ext cx="277282" cy="500855"/>
                <a:chOff x="3447748" y="1130599"/>
                <a:chExt cx="176603" cy="377072"/>
              </a:xfrm>
            </p:grpSpPr>
            <p:sp>
              <p:nvSpPr>
                <p:cNvPr id="84" name="Rectangle 83"/>
                <p:cNvSpPr/>
                <p:nvPr/>
              </p:nvSpPr>
              <p:spPr>
                <a:xfrm rot="855628">
                  <a:off x="3470954" y="1130599"/>
                  <a:ext cx="153397" cy="289137"/>
                </a:xfrm>
                <a:prstGeom prst="rect">
                  <a:avLst/>
                </a:prstGeom>
                <a:gradFill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3447748" y="1371600"/>
                  <a:ext cx="122162" cy="13607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6" name="Straight Connector 25"/>
            <p:cNvCxnSpPr/>
            <p:nvPr/>
          </p:nvCxnSpPr>
          <p:spPr>
            <a:xfrm>
              <a:off x="2309031" y="3331029"/>
              <a:ext cx="0" cy="1210270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237318" y="3407229"/>
              <a:ext cx="582082" cy="1103352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1874833" y="3407229"/>
              <a:ext cx="487369" cy="1134074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/>
            <p:cNvSpPr/>
            <p:nvPr/>
          </p:nvSpPr>
          <p:spPr>
            <a:xfrm rot="18972016" flipH="1">
              <a:off x="1862958" y="3879910"/>
              <a:ext cx="665219" cy="693235"/>
            </a:xfrm>
            <a:prstGeom prst="arc">
              <a:avLst>
                <a:gd name="adj1" fmla="val 14754183"/>
                <a:gd name="adj2" fmla="val 0"/>
              </a:avLst>
            </a:prstGeom>
            <a:ln>
              <a:solidFill>
                <a:schemeClr val="tx1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72859" y="3886200"/>
              <a:ext cx="589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smtClean="0"/>
                <a:t>θ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31" name="Isosceles Triangle 30"/>
            <p:cNvSpPr/>
            <p:nvPr/>
          </p:nvSpPr>
          <p:spPr>
            <a:xfrm rot="10878325">
              <a:off x="657681" y="2399508"/>
              <a:ext cx="933257" cy="1455594"/>
            </a:xfrm>
            <a:prstGeom prst="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58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280">
              <a:off x="988826" y="3596061"/>
              <a:ext cx="240847" cy="384053"/>
            </a:xfrm>
            <a:prstGeom prst="rect">
              <a:avLst/>
            </a:prstGeom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4800" y="3495097"/>
              <a:ext cx="589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smtClean="0"/>
                <a:t>θ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233741" y="4014830"/>
              <a:ext cx="13808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501585" y="3922837"/>
              <a:ext cx="641415" cy="9832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c 35"/>
            <p:cNvSpPr/>
            <p:nvPr/>
          </p:nvSpPr>
          <p:spPr>
            <a:xfrm>
              <a:off x="693044" y="3754243"/>
              <a:ext cx="169913" cy="559966"/>
            </a:xfrm>
            <a:prstGeom prst="arc">
              <a:avLst>
                <a:gd name="adj1" fmla="val 9015171"/>
                <a:gd name="adj2" fmla="val 3571240"/>
              </a:avLst>
            </a:prstGeom>
            <a:ln>
              <a:solidFill>
                <a:schemeClr val="tx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 rot="19835064">
              <a:off x="5867706" y="2310878"/>
              <a:ext cx="1641535" cy="1983619"/>
              <a:chOff x="2054448" y="3120937"/>
              <a:chExt cx="1641535" cy="1983619"/>
            </a:xfrm>
          </p:grpSpPr>
          <p:sp>
            <p:nvSpPr>
              <p:cNvPr id="78" name="Isosceles Triangle 77"/>
              <p:cNvSpPr/>
              <p:nvPr/>
            </p:nvSpPr>
            <p:spPr>
              <a:xfrm rot="12636898">
                <a:off x="2054448" y="3120937"/>
                <a:ext cx="1641535" cy="1846719"/>
              </a:xfrm>
              <a:prstGeom prst="triangl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158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 rot="903225">
                <a:off x="2253233" y="4603701"/>
                <a:ext cx="277282" cy="500855"/>
                <a:chOff x="3447748" y="1130599"/>
                <a:chExt cx="176603" cy="377072"/>
              </a:xfrm>
            </p:grpSpPr>
            <p:sp>
              <p:nvSpPr>
                <p:cNvPr id="80" name="Rectangle 79"/>
                <p:cNvSpPr/>
                <p:nvPr/>
              </p:nvSpPr>
              <p:spPr>
                <a:xfrm rot="855628">
                  <a:off x="3470954" y="1130599"/>
                  <a:ext cx="153397" cy="289137"/>
                </a:xfrm>
                <a:prstGeom prst="rect">
                  <a:avLst/>
                </a:prstGeom>
                <a:gradFill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3447748" y="1371600"/>
                  <a:ext cx="122162" cy="13607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38" name="Straight Connector 37"/>
            <p:cNvCxnSpPr/>
            <p:nvPr/>
          </p:nvCxnSpPr>
          <p:spPr>
            <a:xfrm>
              <a:off x="6631655" y="3320540"/>
              <a:ext cx="0" cy="1210270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559942" y="3396740"/>
              <a:ext cx="582082" cy="1103352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6197457" y="3396740"/>
              <a:ext cx="487369" cy="1134074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/>
            <p:cNvSpPr/>
            <p:nvPr/>
          </p:nvSpPr>
          <p:spPr>
            <a:xfrm rot="18972016" flipH="1">
              <a:off x="6185582" y="3869421"/>
              <a:ext cx="665219" cy="693235"/>
            </a:xfrm>
            <a:prstGeom prst="arc">
              <a:avLst>
                <a:gd name="adj1" fmla="val 14754183"/>
                <a:gd name="adj2" fmla="val 0"/>
              </a:avLst>
            </a:prstGeom>
            <a:ln>
              <a:solidFill>
                <a:schemeClr val="tx1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90683" y="3876097"/>
              <a:ext cx="589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smtClean="0"/>
                <a:t>θ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grpSp>
          <p:nvGrpSpPr>
            <p:cNvPr id="43" name="Group 42"/>
            <p:cNvGrpSpPr/>
            <p:nvPr/>
          </p:nvGrpSpPr>
          <p:grpSpPr>
            <a:xfrm rot="19835064">
              <a:off x="3615959" y="2310878"/>
              <a:ext cx="1641535" cy="1983619"/>
              <a:chOff x="2054448" y="3120937"/>
              <a:chExt cx="1641535" cy="1983619"/>
            </a:xfrm>
          </p:grpSpPr>
          <p:sp>
            <p:nvSpPr>
              <p:cNvPr id="74" name="Isosceles Triangle 73"/>
              <p:cNvSpPr/>
              <p:nvPr/>
            </p:nvSpPr>
            <p:spPr>
              <a:xfrm rot="12636898">
                <a:off x="2054448" y="3120937"/>
                <a:ext cx="1641535" cy="1846719"/>
              </a:xfrm>
              <a:prstGeom prst="triangl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158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 rot="903225">
                <a:off x="2253233" y="4603701"/>
                <a:ext cx="277282" cy="500855"/>
                <a:chOff x="3447748" y="1130599"/>
                <a:chExt cx="176603" cy="377072"/>
              </a:xfrm>
            </p:grpSpPr>
            <p:sp>
              <p:nvSpPr>
                <p:cNvPr id="76" name="Rectangle 75"/>
                <p:cNvSpPr/>
                <p:nvPr/>
              </p:nvSpPr>
              <p:spPr>
                <a:xfrm rot="855628">
                  <a:off x="3470954" y="1130599"/>
                  <a:ext cx="153397" cy="289137"/>
                </a:xfrm>
                <a:prstGeom prst="rect">
                  <a:avLst/>
                </a:prstGeom>
                <a:gradFill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3447748" y="1371600"/>
                  <a:ext cx="122162" cy="136071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4" name="Straight Connector 43"/>
            <p:cNvCxnSpPr/>
            <p:nvPr/>
          </p:nvCxnSpPr>
          <p:spPr>
            <a:xfrm>
              <a:off x="4379908" y="3320540"/>
              <a:ext cx="0" cy="1210270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308195" y="3396740"/>
              <a:ext cx="582082" cy="1103352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 flipV="1">
              <a:off x="3945710" y="3396740"/>
              <a:ext cx="487369" cy="1134074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c 46"/>
            <p:cNvSpPr/>
            <p:nvPr/>
          </p:nvSpPr>
          <p:spPr>
            <a:xfrm rot="18972016" flipH="1">
              <a:off x="3933835" y="3869421"/>
              <a:ext cx="665219" cy="693235"/>
            </a:xfrm>
            <a:prstGeom prst="arc">
              <a:avLst>
                <a:gd name="adj1" fmla="val 14754183"/>
                <a:gd name="adj2" fmla="val 0"/>
              </a:avLst>
            </a:prstGeom>
            <a:ln>
              <a:solidFill>
                <a:schemeClr val="tx1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25459" y="3876097"/>
              <a:ext cx="589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smtClean="0"/>
                <a:t>θ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1447800" y="2057400"/>
              <a:ext cx="3200400" cy="511629"/>
            </a:xfrm>
            <a:prstGeom prst="ellipse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16269" y="1981200"/>
              <a:ext cx="807731" cy="511629"/>
            </a:xfrm>
            <a:prstGeom prst="ellipse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470546" y="2237014"/>
              <a:ext cx="2949054" cy="255815"/>
            </a:xfrm>
            <a:prstGeom prst="ellipse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637314" y="2188030"/>
              <a:ext cx="3439886" cy="304800"/>
            </a:xfrm>
            <a:prstGeom prst="ellipse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/>
            <p:cNvGrpSpPr/>
            <p:nvPr/>
          </p:nvGrpSpPr>
          <p:grpSpPr>
            <a:xfrm rot="16200000">
              <a:off x="4299857" y="-1821074"/>
              <a:ext cx="609600" cy="8991600"/>
              <a:chOff x="3124200" y="838200"/>
              <a:chExt cx="2362200" cy="5486400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3124200" y="838200"/>
                <a:ext cx="2362200" cy="2286000"/>
              </a:xfrm>
              <a:prstGeom prst="roundRect">
                <a:avLst>
                  <a:gd name="adj" fmla="val 1190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3124200" y="3124200"/>
                <a:ext cx="2362200" cy="3200400"/>
              </a:xfrm>
              <a:prstGeom prst="roundRect">
                <a:avLst>
                  <a:gd name="adj" fmla="val 1190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200400" y="3200400"/>
                <a:ext cx="76200" cy="3048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200400" y="914400"/>
                <a:ext cx="76200" cy="21336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334000" y="3200400"/>
                <a:ext cx="76200" cy="3048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334000" y="914400"/>
                <a:ext cx="76200" cy="21336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>
              <a:off x="4953000" y="4169229"/>
              <a:ext cx="0" cy="495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187449" y="3593068"/>
              <a:ext cx="869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P1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482849" y="3897868"/>
              <a:ext cx="869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P7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16449" y="3886200"/>
              <a:ext cx="869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P6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26249" y="3886200"/>
              <a:ext cx="869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P5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382000" y="4648200"/>
              <a:ext cx="357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</a:t>
              </a:r>
              <a:endParaRPr lang="en-US" sz="1600" b="1" dirty="0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>
              <a:off x="8229600" y="2979526"/>
              <a:ext cx="0" cy="135716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7163795" y="4329765"/>
              <a:ext cx="1697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7772400" y="3502223"/>
              <a:ext cx="60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</a:t>
              </a:r>
              <a:r>
                <a:rPr lang="en-US" sz="1400" b="1" baseline="-25000" dirty="0" smtClean="0"/>
                <a:t>1</a:t>
              </a:r>
              <a:endParaRPr lang="en-US" sz="1400" b="1" baseline="-250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-152400" y="3349823"/>
              <a:ext cx="60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</a:t>
              </a:r>
              <a:r>
                <a:rPr lang="en-US" sz="1400" b="1" baseline="-25000" dirty="0"/>
                <a:t>2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284541" y="2968641"/>
              <a:ext cx="0" cy="104618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459095" y="3134379"/>
              <a:ext cx="869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C</a:t>
              </a:r>
              <a:r>
                <a:rPr lang="en-US" dirty="0" smtClean="0">
                  <a:solidFill>
                    <a:schemeClr val="accent2"/>
                  </a:solidFill>
                </a:rPr>
                <a:t>1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603047" y="3124200"/>
              <a:ext cx="869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C2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83249" y="3124200"/>
              <a:ext cx="869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C3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42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E8C32"/>
                </a:solidFill>
                <a:latin typeface="Arial Black" panose="020B0A04020102020204" pitchFamily="34" charset="0"/>
              </a:rPr>
              <a:t>Robotic Manifestation</a:t>
            </a:r>
            <a:endParaRPr lang="en-US" dirty="0"/>
          </a:p>
        </p:txBody>
      </p:sp>
      <p:pic>
        <p:nvPicPr>
          <p:cNvPr id="5" name="RT_Sean_Sequence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40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9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jqimise71AltAb0vqNe6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gGR3lkBsSN8xRhC2J7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xFw8k3Ler7gOtkmLVMT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OuXCSCGd8RXJo8cwd0yG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1h2NiGYcbG2eIbzwrq50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55bafHLlKZrsGz5k0fWF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G9p1XGz7BD3LXWH6wJuq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gISWl64LmB3pWM8i1ce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GJDneuwrfVoT8i4Jd0w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aUxLknrsd79US19jXSAfU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02DQdiYdCtHwO5CU65Z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iyQyaGVk0t0g69VwENCDu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eZggVpf8VCMOMwIHwdae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qavkelXuaVkjM3mAiSI4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VH2zTdzROMUHz5KAbUar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tsKFkWViwPQzfNiFrKUi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4tgPHHNTeo3ezOeSCWw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QZQXiwtqx9KV3Fb37eAI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bzIQdRhmzhkeuqRobktH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iw82OvHVx8eOEnzFfyf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EIrHDfPpnsUWShcHa3ME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c0GMuOv4Usr8DOHlbfRw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eLxkgmKuVvq7JwJixbG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jRL6nX5vs8xUvr1RL1Tiy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vKDn0PRxM7zwGP0nqyZpZ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igkktQCR7Rl1sZWfDV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ZKbQoAki8sc9T5Kvw3Wu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oOtYUqBKL4Xbpjv8t5gh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8SzUcJ6RoVCAWIRt9Jym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XuLen3YGc9pok6lwo0Ec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MIzpBB6y0C1TU48Ym3SI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bxnL7DkxIbGHI3FXrmz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NnrbhnqEAjQxix12Qut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k5RAU8rtipTHCMCmFYf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KG2bZUu5sNOYKrrtFsC3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0d1UXFbvIkSpzpPoUeWo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5IRlbT0vDWByFOa5XOTX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lS1Dgyn64mo8i2Buiuc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1K0eOg7uTwBDvt9fJXfP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S_PowerPoint_template">
  <a:themeElements>
    <a:clrScheme name="GS_PowerPoint_template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GS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GS_PowerPoint_template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9861</TotalTime>
  <Words>115</Words>
  <Application>Microsoft Office PowerPoint</Application>
  <PresentationFormat>On-screen Show (4:3)</PresentationFormat>
  <Paragraphs>49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Office Theme</vt:lpstr>
      <vt:lpstr>Custom Design</vt:lpstr>
      <vt:lpstr>1_Office Theme</vt:lpstr>
      <vt:lpstr>GS_PowerPoint_template</vt:lpstr>
      <vt:lpstr>Human Surrogates  Charlie Hughes  with Greg Welch &amp; Arjun Nagendran (SREAL) Lisa Dieker &amp; Mike Hynes (TeachLivE) CECS/CS and Synthetic Reality Lab University of Central Florida</vt:lpstr>
      <vt:lpstr>Avatar Research</vt:lpstr>
      <vt:lpstr>Teacher Rehearsal</vt:lpstr>
      <vt:lpstr>Interview Skills</vt:lpstr>
      <vt:lpstr>Peer Tutoring</vt:lpstr>
      <vt:lpstr>Social Skills Practice</vt:lpstr>
      <vt:lpstr>Debriefing Rehearsal</vt:lpstr>
      <vt:lpstr>Healthcare</vt:lpstr>
      <vt:lpstr>Robotic Manifestation</vt:lpstr>
      <vt:lpstr>Other Manifestations</vt:lpstr>
      <vt:lpstr>Funding</vt:lpstr>
    </vt:vector>
  </TitlesOfParts>
  <Company>NACHC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Hugo Cubias</dc:creator>
  <cp:lastModifiedBy>Charlie Hughes</cp:lastModifiedBy>
  <cp:revision>353</cp:revision>
  <cp:lastPrinted>2012-01-10T15:41:57Z</cp:lastPrinted>
  <dcterms:created xsi:type="dcterms:W3CDTF">2010-08-16T17:30:53Z</dcterms:created>
  <dcterms:modified xsi:type="dcterms:W3CDTF">2014-09-08T20:11:35Z</dcterms:modified>
</cp:coreProperties>
</file>