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7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4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5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4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7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9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4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7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1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9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7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0193A-21A0-9443-B428-28BB2E4E148C}" type="datetimeFigureOut">
              <a:rPr lang="en-US" smtClean="0"/>
              <a:t>10/9/14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A74DD-1022-7D45-9BD0-AA0423077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Example of CNF Conversion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5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Starting Grammars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 = { </a:t>
            </a:r>
            <a:r>
              <a:rPr lang="en-US" b="1" dirty="0" err="1" smtClean="0"/>
              <a:t>a</a:t>
            </a:r>
            <a:r>
              <a:rPr lang="en-US" b="1" baseline="30000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b</a:t>
            </a:r>
            <a:r>
              <a:rPr lang="en-US" b="1" baseline="30000" dirty="0" err="1" smtClean="0"/>
              <a:t>j</a:t>
            </a:r>
            <a:r>
              <a:rPr lang="en-US" b="1" dirty="0" smtClean="0"/>
              <a:t> </a:t>
            </a:r>
            <a:r>
              <a:rPr lang="en-US" b="1" dirty="0" err="1" smtClean="0"/>
              <a:t>c</a:t>
            </a:r>
            <a:r>
              <a:rPr lang="en-US" b="1" baseline="30000" dirty="0" err="1" smtClean="0"/>
              <a:t>k</a:t>
            </a:r>
            <a:r>
              <a:rPr lang="en-US" b="1" dirty="0" smtClean="0"/>
              <a:t> | </a:t>
            </a:r>
            <a:r>
              <a:rPr lang="en-US" b="1" dirty="0" err="1" smtClean="0"/>
              <a:t>i</a:t>
            </a:r>
            <a:r>
              <a:rPr lang="en-US" b="1" dirty="0" smtClean="0"/>
              <a:t>=j or j=k }</a:t>
            </a:r>
          </a:p>
          <a:p>
            <a:r>
              <a:rPr lang="en-US" b="1" dirty="0" smtClean="0"/>
              <a:t>G = ({S,A,&lt;B=C&gt;,C,&lt;A=B&gt;}, {</a:t>
            </a:r>
            <a:r>
              <a:rPr lang="en-US" b="1" dirty="0" err="1" smtClean="0"/>
              <a:t>a,b</a:t>
            </a:r>
            <a:r>
              <a:rPr lang="en-US" b="1" dirty="0" smtClean="0"/>
              <a:t>}, R, S)</a:t>
            </a:r>
          </a:p>
          <a:p>
            <a:r>
              <a:rPr lang="en-US" b="1" dirty="0" smtClean="0"/>
              <a:t>R: </a:t>
            </a:r>
          </a:p>
          <a:p>
            <a:pPr lvl="1"/>
            <a:r>
              <a:rPr lang="en-US" b="1" dirty="0" smtClean="0"/>
              <a:t>S </a:t>
            </a:r>
            <a:r>
              <a:rPr lang="en-US" b="1" dirty="0" smtClean="0">
                <a:sym typeface="Wingdings" charset="0"/>
              </a:rPr>
              <a:t> A | C</a:t>
            </a:r>
          </a:p>
          <a:p>
            <a:pPr lvl="1"/>
            <a:r>
              <a:rPr lang="en-US" b="1" dirty="0" smtClean="0">
                <a:sym typeface="Wingdings" charset="0"/>
              </a:rPr>
              <a:t>A  a A | &lt;B=C&gt;</a:t>
            </a:r>
          </a:p>
          <a:p>
            <a:pPr lvl="1"/>
            <a:r>
              <a:rPr lang="en-US" b="1" dirty="0" smtClean="0">
                <a:sym typeface="Wingdings" charset="0"/>
              </a:rPr>
              <a:t>&lt;B=C&gt;  b &lt;B=C&gt; c | </a:t>
            </a:r>
            <a:r>
              <a:rPr lang="en-US" b="1" dirty="0" err="1" smtClean="0">
                <a:latin typeface="Arial" charset="0"/>
                <a:ea typeface="MS PGothic" charset="0"/>
                <a:sym typeface="Symbol" charset="0"/>
              </a:rPr>
              <a:t>λ</a:t>
            </a:r>
            <a:endParaRPr lang="en-US" b="1" dirty="0" smtClean="0">
              <a:sym typeface="Wingdings" charset="0"/>
            </a:endParaRPr>
          </a:p>
          <a:p>
            <a:pPr lvl="1"/>
            <a:r>
              <a:rPr lang="en-US" b="1" dirty="0" smtClean="0">
                <a:sym typeface="Wingdings" charset="0"/>
              </a:rPr>
              <a:t>C  C c | &lt;A=B&gt;</a:t>
            </a:r>
          </a:p>
          <a:p>
            <a:pPr lvl="1"/>
            <a:r>
              <a:rPr lang="en-US" b="1" dirty="0" smtClean="0">
                <a:sym typeface="Wingdings" charset="0"/>
              </a:rPr>
              <a:t>&lt;A=B&gt;  a &lt;A=B&gt; b | </a:t>
            </a:r>
            <a:r>
              <a:rPr lang="en-US" b="1" dirty="0" err="1" smtClean="0">
                <a:latin typeface="Arial" charset="0"/>
                <a:ea typeface="MS PGothic" charset="0"/>
                <a:sym typeface="Symbol" charset="0"/>
              </a:rPr>
              <a:t>λ</a:t>
            </a:r>
            <a:endParaRPr lang="en-US" b="1" dirty="0" smtClean="0">
              <a:sym typeface="Wingdings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15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Remove Null Rules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Nullable</a:t>
            </a:r>
            <a:r>
              <a:rPr lang="en-US" b="1" dirty="0" smtClean="0"/>
              <a:t> = {&lt;B=C&gt;, &lt;A=B&gt;, A, C, S}</a:t>
            </a:r>
          </a:p>
          <a:p>
            <a:pPr lvl="1"/>
            <a:r>
              <a:rPr lang="en-US" b="1" dirty="0" smtClean="0"/>
              <a:t>S’ </a:t>
            </a:r>
            <a:r>
              <a:rPr lang="en-US" b="1" dirty="0" smtClean="0">
                <a:sym typeface="Wingdings" charset="0"/>
              </a:rPr>
              <a:t> S | </a:t>
            </a:r>
            <a:r>
              <a:rPr lang="en-US" b="1" dirty="0" err="1" smtClean="0">
                <a:latin typeface="Arial" charset="0"/>
                <a:ea typeface="MS PGothic" charset="0"/>
                <a:sym typeface="Symbol" charset="0"/>
              </a:rPr>
              <a:t>λ</a:t>
            </a:r>
            <a:r>
              <a:rPr lang="en-US" b="1" dirty="0" smtClean="0">
                <a:latin typeface="Arial" charset="0"/>
                <a:ea typeface="MS PGothic" charset="0"/>
                <a:sym typeface="Symbol" charset="0"/>
              </a:rPr>
              <a:t>			// S’ added to V</a:t>
            </a:r>
            <a:endParaRPr lang="en-US" b="1" dirty="0" smtClean="0">
              <a:sym typeface="Wingdings" charset="0"/>
            </a:endParaRPr>
          </a:p>
          <a:p>
            <a:pPr lvl="1"/>
            <a:r>
              <a:rPr lang="en-US" b="1" dirty="0" smtClean="0"/>
              <a:t>S </a:t>
            </a:r>
            <a:r>
              <a:rPr lang="en-US" b="1" dirty="0" smtClean="0">
                <a:sym typeface="Wingdings" charset="0"/>
              </a:rPr>
              <a:t> A | C</a:t>
            </a:r>
          </a:p>
          <a:p>
            <a:pPr lvl="1"/>
            <a:r>
              <a:rPr lang="en-US" b="1" dirty="0" smtClean="0">
                <a:sym typeface="Wingdings" charset="0"/>
              </a:rPr>
              <a:t>A  a A | a |&lt;B=C&gt;</a:t>
            </a:r>
          </a:p>
          <a:p>
            <a:pPr lvl="1"/>
            <a:r>
              <a:rPr lang="en-US" b="1" dirty="0" smtClean="0">
                <a:sym typeface="Wingdings" charset="0"/>
              </a:rPr>
              <a:t>&lt;B=C&gt;  b &lt;B=C&gt; c | </a:t>
            </a:r>
            <a:r>
              <a:rPr lang="en-US" b="1" dirty="0" smtClean="0">
                <a:latin typeface="Arial" charset="0"/>
                <a:ea typeface="MS PGothic" charset="0"/>
                <a:sym typeface="Symbol" charset="0"/>
              </a:rPr>
              <a:t>b c</a:t>
            </a:r>
            <a:endParaRPr lang="en-US" b="1" dirty="0" smtClean="0">
              <a:sym typeface="Wingdings" charset="0"/>
            </a:endParaRPr>
          </a:p>
          <a:p>
            <a:pPr lvl="1"/>
            <a:r>
              <a:rPr lang="en-US" b="1" dirty="0" smtClean="0">
                <a:sym typeface="Wingdings" charset="0"/>
              </a:rPr>
              <a:t>C  C c | c | &lt;A=B&gt;</a:t>
            </a:r>
          </a:p>
          <a:p>
            <a:pPr lvl="1"/>
            <a:r>
              <a:rPr lang="en-US" b="1" dirty="0" smtClean="0">
                <a:sym typeface="Wingdings" charset="0"/>
              </a:rPr>
              <a:t>&lt;A=B&gt;  a &lt;A=B&gt; b | </a:t>
            </a:r>
            <a:r>
              <a:rPr lang="en-US" b="1" dirty="0" err="1" smtClean="0">
                <a:latin typeface="Arial" charset="0"/>
                <a:ea typeface="MS PGothic" charset="0"/>
                <a:sym typeface="Symbol" charset="0"/>
              </a:rPr>
              <a:t>ab</a:t>
            </a:r>
            <a:endParaRPr lang="en-US" b="1" dirty="0" smtClean="0">
              <a:sym typeface="Wingdings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6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Remove Unit Rules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1775" indent="-231775"/>
            <a:r>
              <a:rPr lang="en-US" sz="2800" b="1" dirty="0" smtClean="0"/>
              <a:t>Chains= {[S’:S’,S,A,C,&lt;A=B&gt;,&lt;B=C&gt;],[S:S,A,C,&lt;A=B&gt;,&lt;B=C&gt;], [A:A,&lt;B=C&gt;],[C:C,&lt;B=C&gt;],[&lt;B=C&gt;:&lt;B=C&gt;], [&lt;A=B&gt;:&lt;A=B&gt;]}</a:t>
            </a:r>
          </a:p>
          <a:p>
            <a:pPr marL="461963" lvl="1" indent="-236538"/>
            <a:r>
              <a:rPr lang="en-US" sz="2400" b="1" dirty="0" smtClean="0"/>
              <a:t>S’ </a:t>
            </a:r>
            <a:r>
              <a:rPr lang="en-US" sz="2400" b="1" dirty="0" smtClean="0">
                <a:sym typeface="Wingdings" charset="0"/>
              </a:rPr>
              <a:t>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λ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 |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aA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| a | 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b&lt;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B=C&gt;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c 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|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bc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| Cc | c | a&lt;A=B&gt;b |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ab</a:t>
            </a:r>
            <a:endParaRPr lang="en-US" sz="2400" b="1" dirty="0" smtClean="0">
              <a:sym typeface="Wingdings" charset="0"/>
            </a:endParaRPr>
          </a:p>
          <a:p>
            <a:pPr marL="461963" lvl="1" indent="-236538"/>
            <a:r>
              <a:rPr lang="en-US" sz="2400" b="1" dirty="0" smtClean="0"/>
              <a:t>S </a:t>
            </a:r>
            <a:r>
              <a:rPr lang="en-US" sz="2400" b="1" dirty="0" smtClean="0">
                <a:sym typeface="Wingdings" charset="0"/>
              </a:rPr>
              <a:t>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aA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 | a | b&lt;B=C&gt;c |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bc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 | Cc | c | a&lt;A=B&gt;b |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ab</a:t>
            </a:r>
            <a:endParaRPr lang="en-US" sz="2400" b="1" dirty="0" smtClean="0">
              <a:latin typeface="Arial" charset="0"/>
              <a:ea typeface="MS PGothic" charset="0"/>
              <a:sym typeface="Symbol" charset="0"/>
            </a:endParaRPr>
          </a:p>
          <a:p>
            <a:pPr marL="461963" lvl="1" indent="-236538"/>
            <a:r>
              <a:rPr lang="en-US" sz="2400" b="1" dirty="0" smtClean="0">
                <a:sym typeface="Wingdings" charset="0"/>
              </a:rPr>
              <a:t>A  </a:t>
            </a:r>
            <a:r>
              <a:rPr lang="en-US" sz="2400" b="1" dirty="0" err="1" smtClean="0">
                <a:sym typeface="Wingdings" charset="0"/>
              </a:rPr>
              <a:t>aA</a:t>
            </a:r>
            <a:r>
              <a:rPr lang="en-US" sz="2400" b="1" dirty="0" smtClean="0">
                <a:sym typeface="Wingdings" charset="0"/>
              </a:rPr>
              <a:t> | a | 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b&lt;B=C&gt;c |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bc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 </a:t>
            </a:r>
            <a:endParaRPr lang="en-US" sz="2400" b="1" dirty="0" smtClean="0">
              <a:sym typeface="Wingdings" charset="0"/>
            </a:endParaRPr>
          </a:p>
          <a:p>
            <a:pPr marL="461963" lvl="1" indent="-236538"/>
            <a:r>
              <a:rPr lang="en-US" sz="2400" b="1" dirty="0" smtClean="0">
                <a:sym typeface="Wingdings" charset="0"/>
              </a:rPr>
              <a:t>&lt;B=C&gt;  b&lt;B=C&gt;c |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bc</a:t>
            </a:r>
            <a:endParaRPr lang="en-US" sz="2400" b="1" dirty="0" smtClean="0">
              <a:sym typeface="Wingdings" charset="0"/>
            </a:endParaRPr>
          </a:p>
          <a:p>
            <a:pPr marL="461963" lvl="1" indent="-236538"/>
            <a:r>
              <a:rPr lang="en-US" sz="2400" b="1" dirty="0" smtClean="0">
                <a:sym typeface="Wingdings" charset="0"/>
              </a:rPr>
              <a:t>C  </a:t>
            </a:r>
            <a:r>
              <a:rPr lang="en-US" sz="2400" b="1" dirty="0" smtClean="0">
                <a:latin typeface="Arial" charset="0"/>
                <a:ea typeface="MS PGothic" charset="0"/>
                <a:sym typeface="Symbol" charset="0"/>
              </a:rPr>
              <a:t>Cc | c | a&lt;A=B&gt;b |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ab</a:t>
            </a:r>
            <a:endParaRPr lang="en-US" sz="2400" b="1" dirty="0" smtClean="0">
              <a:latin typeface="Arial" charset="0"/>
              <a:ea typeface="MS PGothic" charset="0"/>
              <a:sym typeface="Symbol" charset="0"/>
            </a:endParaRPr>
          </a:p>
          <a:p>
            <a:pPr marL="461963" lvl="1" indent="-236538"/>
            <a:r>
              <a:rPr lang="en-US" sz="2400" b="1" dirty="0" smtClean="0">
                <a:sym typeface="Wingdings" charset="0"/>
              </a:rPr>
              <a:t>&lt;A=B&gt; </a:t>
            </a:r>
            <a:r>
              <a:rPr lang="en-US" sz="2400" b="1" smtClean="0">
                <a:sym typeface="Wingdings" charset="0"/>
              </a:rPr>
              <a:t> </a:t>
            </a:r>
            <a:r>
              <a:rPr lang="en-US" sz="2400" b="1" smtClean="0">
                <a:sym typeface="Wingdings" charset="0"/>
              </a:rPr>
              <a:t>a&lt;</a:t>
            </a:r>
            <a:r>
              <a:rPr lang="en-US" sz="2400" b="1" dirty="0" smtClean="0">
                <a:sym typeface="Wingdings" charset="0"/>
              </a:rPr>
              <a:t>A=B&gt;b | </a:t>
            </a:r>
            <a:r>
              <a:rPr lang="en-US" sz="2400" b="1" dirty="0" err="1" smtClean="0">
                <a:latin typeface="Arial" charset="0"/>
                <a:ea typeface="MS PGothic" charset="0"/>
                <a:sym typeface="Symbol" charset="0"/>
              </a:rPr>
              <a:t>ab</a:t>
            </a:r>
            <a:endParaRPr lang="en-US" sz="2400" b="1" dirty="0" smtClean="0">
              <a:sym typeface="Wingdings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41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Remove Useless Symbols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All symbols are productive (lead to terminal string)</a:t>
            </a:r>
          </a:p>
          <a:p>
            <a:endParaRPr lang="en-US" sz="3000" b="1" dirty="0">
              <a:sym typeface="Wingdings" charset="0"/>
            </a:endParaRPr>
          </a:p>
          <a:p>
            <a:r>
              <a:rPr lang="en-US" sz="3000" b="1" dirty="0" smtClean="0">
                <a:sym typeface="Wingdings" charset="0"/>
              </a:rPr>
              <a:t>S is useless as it is inaccessible from S’ (new start). All others symbols are accessible from S’.</a:t>
            </a:r>
            <a:endParaRPr lang="en-US" sz="2400" b="1" dirty="0" smtClean="0">
              <a:sym typeface="Wingdings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11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Normalize </a:t>
            </a:r>
            <a:r>
              <a:rPr lang="en-US" b="1" dirty="0" err="1" smtClean="0"/>
              <a:t>rhs</a:t>
            </a:r>
            <a:r>
              <a:rPr lang="en-US" b="1" dirty="0" smtClean="0"/>
              <a:t> as CNF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80988" indent="-280988"/>
            <a:r>
              <a:rPr lang="en-US" sz="3300" b="1" dirty="0" smtClean="0"/>
              <a:t>S’ </a:t>
            </a:r>
            <a:r>
              <a:rPr lang="en-US" sz="3300" b="1" dirty="0" smtClean="0">
                <a:sym typeface="Wingdings" charset="0"/>
              </a:rPr>
              <a:t> </a:t>
            </a:r>
            <a:r>
              <a:rPr lang="en-US" sz="3300" b="1" dirty="0" err="1" smtClean="0">
                <a:latin typeface="Arial" charset="0"/>
                <a:ea typeface="MS PGothic" charset="0"/>
                <a:sym typeface="Symbol" charset="0"/>
              </a:rPr>
              <a:t>λ</a:t>
            </a:r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 | &lt;a&gt;A | a | &lt;b&gt;&lt;&lt;B=C&gt;&lt;c&gt;&gt; | &lt;b&gt;&lt;c&gt; | C&lt;c&gt; | c | &lt;a&gt;&lt;&lt;A=B&gt;&lt;b&gt;&gt; | &lt;a&gt;&lt;b&gt;</a:t>
            </a:r>
            <a:endParaRPr lang="en-US" sz="3300" b="1" dirty="0" smtClean="0">
              <a:sym typeface="Wingdings" charset="0"/>
            </a:endParaRPr>
          </a:p>
          <a:p>
            <a:pPr marL="280988" indent="-280988"/>
            <a:r>
              <a:rPr lang="en-US" sz="3300" b="1" dirty="0" smtClean="0">
                <a:sym typeface="Wingdings" charset="0"/>
              </a:rPr>
              <a:t>A  &lt;a&gt;A | a |&lt;</a:t>
            </a:r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b&gt;&lt;&lt;B=C&gt;&lt;c&gt;&gt; | &lt;b&gt;&lt;c&gt; </a:t>
            </a:r>
            <a:endParaRPr lang="en-US" sz="3300" b="1" dirty="0" smtClean="0">
              <a:sym typeface="Wingdings" charset="0"/>
            </a:endParaRPr>
          </a:p>
          <a:p>
            <a:pPr marL="280988" indent="-280988"/>
            <a:r>
              <a:rPr lang="en-US" sz="3300" b="1" dirty="0" smtClean="0">
                <a:sym typeface="Wingdings" charset="0"/>
              </a:rPr>
              <a:t>&lt;B=C&gt;  &lt;b&gt;&lt;&lt;B=C&gt;&lt;c&gt;&gt; | &lt;</a:t>
            </a:r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b&gt;&lt;c&gt;</a:t>
            </a:r>
            <a:endParaRPr lang="en-US" sz="3300" b="1" dirty="0" smtClean="0">
              <a:sym typeface="Wingdings" charset="0"/>
            </a:endParaRPr>
          </a:p>
          <a:p>
            <a:pPr marL="280988" indent="-280988"/>
            <a:r>
              <a:rPr lang="en-US" sz="3300" b="1" dirty="0" smtClean="0">
                <a:sym typeface="Wingdings" charset="0"/>
              </a:rPr>
              <a:t>C  </a:t>
            </a:r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C&lt;c&gt; | c | &lt;a&gt;&lt;&lt;A=B&gt;&lt;b&gt;&gt; | &lt;a&gt;&lt;b&gt;</a:t>
            </a:r>
          </a:p>
          <a:p>
            <a:pPr marL="280988" indent="-280988"/>
            <a:r>
              <a:rPr lang="en-US" sz="3300" b="1" dirty="0" smtClean="0">
                <a:sym typeface="Wingdings" charset="0"/>
              </a:rPr>
              <a:t>&lt;A=B&gt;  &lt;a&gt; &lt;&lt;A=B&gt;&lt;b&gt;&gt; | &lt;</a:t>
            </a:r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a&gt;&lt;b&gt;</a:t>
            </a:r>
          </a:p>
          <a:p>
            <a:pPr marL="280988" indent="-280988"/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&lt;&lt;B=C&gt;&lt;c&gt;&gt; </a:t>
            </a:r>
            <a:r>
              <a:rPr lang="en-US" sz="3300" b="1" dirty="0" smtClean="0">
                <a:sym typeface="Wingdings" charset="0"/>
              </a:rPr>
              <a:t> </a:t>
            </a:r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&lt;B=C&gt;&lt;c&gt;</a:t>
            </a:r>
          </a:p>
          <a:p>
            <a:pPr marL="280988" indent="-280988"/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&lt;&lt;A=B&gt;&lt;b&gt;&gt; </a:t>
            </a:r>
            <a:r>
              <a:rPr lang="en-US" sz="3300" b="1" dirty="0" smtClean="0">
                <a:sym typeface="Wingdings" charset="0"/>
              </a:rPr>
              <a:t> </a:t>
            </a:r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&lt;A=B&gt;&lt;b&gt;</a:t>
            </a:r>
          </a:p>
          <a:p>
            <a:pPr marL="280988" indent="-280988"/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&lt;a&gt; </a:t>
            </a:r>
            <a:r>
              <a:rPr lang="en-US" sz="3300" b="1" dirty="0" smtClean="0">
                <a:sym typeface="Wingdings" charset="0"/>
              </a:rPr>
              <a:t> a</a:t>
            </a:r>
          </a:p>
          <a:p>
            <a:pPr marL="280988" indent="-280988"/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&lt;b&gt; </a:t>
            </a:r>
            <a:r>
              <a:rPr lang="en-US" sz="3300" b="1" dirty="0" smtClean="0">
                <a:sym typeface="Wingdings" charset="0"/>
              </a:rPr>
              <a:t> b</a:t>
            </a:r>
          </a:p>
          <a:p>
            <a:pPr marL="280988" indent="-280988"/>
            <a:r>
              <a:rPr lang="en-US" sz="3300" b="1" dirty="0" smtClean="0">
                <a:latin typeface="Arial" charset="0"/>
                <a:ea typeface="MS PGothic" charset="0"/>
                <a:sym typeface="Symbol" charset="0"/>
              </a:rPr>
              <a:t>&lt;c&gt; </a:t>
            </a:r>
            <a:r>
              <a:rPr lang="en-US" sz="3300" b="1" dirty="0" smtClean="0">
                <a:sym typeface="Wingdings" charset="0"/>
              </a:rPr>
              <a:t> c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0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626</Words>
  <Application>Microsoft Macintosh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Example of CNF Conversion</vt:lpstr>
      <vt:lpstr>Starting Grammars</vt:lpstr>
      <vt:lpstr>Remove Null Rules</vt:lpstr>
      <vt:lpstr>Remove Unit Rules</vt:lpstr>
      <vt:lpstr>Remove Useless Symbols</vt:lpstr>
      <vt:lpstr>Normalize rhs as CNF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CNF Conversion</dc:title>
  <dc:creator>Charles Hughes</dc:creator>
  <cp:lastModifiedBy>Charles Hughes</cp:lastModifiedBy>
  <cp:revision>11</cp:revision>
  <dcterms:created xsi:type="dcterms:W3CDTF">2014-10-09T15:47:59Z</dcterms:created>
  <dcterms:modified xsi:type="dcterms:W3CDTF">2014-10-09T19:56:34Z</dcterms:modified>
</cp:coreProperties>
</file>