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93"/>
  </p:notesMasterIdLst>
  <p:handoutMasterIdLst>
    <p:handoutMasterId r:id="rId294"/>
  </p:handoutMasterIdLst>
  <p:sldIdLst>
    <p:sldId id="256" r:id="rId2"/>
    <p:sldId id="257" r:id="rId3"/>
    <p:sldId id="259" r:id="rId4"/>
    <p:sldId id="258" r:id="rId5"/>
    <p:sldId id="260" r:id="rId6"/>
    <p:sldId id="261" r:id="rId7"/>
    <p:sldId id="263" r:id="rId8"/>
    <p:sldId id="264" r:id="rId9"/>
    <p:sldId id="265" r:id="rId10"/>
    <p:sldId id="315" r:id="rId11"/>
    <p:sldId id="316" r:id="rId12"/>
    <p:sldId id="1222" r:id="rId13"/>
    <p:sldId id="1763" r:id="rId14"/>
    <p:sldId id="1158" r:id="rId15"/>
    <p:sldId id="1159" r:id="rId16"/>
    <p:sldId id="1160" r:id="rId17"/>
    <p:sldId id="1161" r:id="rId18"/>
    <p:sldId id="1162" r:id="rId19"/>
    <p:sldId id="1163" r:id="rId20"/>
    <p:sldId id="1164" r:id="rId21"/>
    <p:sldId id="1755" r:id="rId22"/>
    <p:sldId id="1756" r:id="rId23"/>
    <p:sldId id="1758" r:id="rId24"/>
    <p:sldId id="1757" r:id="rId25"/>
    <p:sldId id="1759" r:id="rId26"/>
    <p:sldId id="1761" r:id="rId27"/>
    <p:sldId id="1762" r:id="rId28"/>
    <p:sldId id="1187" r:id="rId29"/>
    <p:sldId id="1188" r:id="rId30"/>
    <p:sldId id="1198" r:id="rId31"/>
    <p:sldId id="1223" r:id="rId32"/>
    <p:sldId id="1189" r:id="rId33"/>
    <p:sldId id="1199" r:id="rId34"/>
    <p:sldId id="1190" r:id="rId35"/>
    <p:sldId id="1191" r:id="rId36"/>
    <p:sldId id="1200" r:id="rId37"/>
    <p:sldId id="1192" r:id="rId38"/>
    <p:sldId id="1201" r:id="rId39"/>
    <p:sldId id="1194" r:id="rId40"/>
    <p:sldId id="1202" r:id="rId41"/>
    <p:sldId id="1195" r:id="rId42"/>
    <p:sldId id="1196" r:id="rId43"/>
    <p:sldId id="1215" r:id="rId44"/>
    <p:sldId id="1197" r:id="rId45"/>
    <p:sldId id="1217" r:id="rId46"/>
    <p:sldId id="1218" r:id="rId47"/>
    <p:sldId id="1219" r:id="rId48"/>
    <p:sldId id="275" r:id="rId49"/>
    <p:sldId id="276" r:id="rId50"/>
    <p:sldId id="277" r:id="rId51"/>
    <p:sldId id="278" r:id="rId52"/>
    <p:sldId id="279" r:id="rId53"/>
    <p:sldId id="280" r:id="rId54"/>
    <p:sldId id="283" r:id="rId55"/>
    <p:sldId id="1736" r:id="rId56"/>
    <p:sldId id="1737" r:id="rId57"/>
    <p:sldId id="285" r:id="rId58"/>
    <p:sldId id="1738" r:id="rId59"/>
    <p:sldId id="1211" r:id="rId60"/>
    <p:sldId id="1212" r:id="rId61"/>
    <p:sldId id="1213" r:id="rId62"/>
    <p:sldId id="1214" r:id="rId63"/>
    <p:sldId id="1221" r:id="rId64"/>
    <p:sldId id="1176" r:id="rId65"/>
    <p:sldId id="1177" r:id="rId66"/>
    <p:sldId id="1178" r:id="rId67"/>
    <p:sldId id="1224" r:id="rId68"/>
    <p:sldId id="1225" r:id="rId69"/>
    <p:sldId id="1226" r:id="rId70"/>
    <p:sldId id="1227" r:id="rId71"/>
    <p:sldId id="1229" r:id="rId72"/>
    <p:sldId id="1768" r:id="rId73"/>
    <p:sldId id="1769" r:id="rId74"/>
    <p:sldId id="1764" r:id="rId75"/>
    <p:sldId id="1765" r:id="rId76"/>
    <p:sldId id="1766" r:id="rId77"/>
    <p:sldId id="1767" r:id="rId78"/>
    <p:sldId id="1232" r:id="rId79"/>
    <p:sldId id="1233" r:id="rId80"/>
    <p:sldId id="1231" r:id="rId81"/>
    <p:sldId id="1234" r:id="rId82"/>
    <p:sldId id="1236" r:id="rId83"/>
    <p:sldId id="1237" r:id="rId84"/>
    <p:sldId id="1238" r:id="rId85"/>
    <p:sldId id="1239" r:id="rId86"/>
    <p:sldId id="1240" r:id="rId87"/>
    <p:sldId id="1241" r:id="rId88"/>
    <p:sldId id="1243" r:id="rId89"/>
    <p:sldId id="1242" r:id="rId90"/>
    <p:sldId id="1739" r:id="rId91"/>
    <p:sldId id="1770" r:id="rId92"/>
    <p:sldId id="1771" r:id="rId93"/>
    <p:sldId id="1772" r:id="rId94"/>
    <p:sldId id="1773" r:id="rId95"/>
    <p:sldId id="1774" r:id="rId96"/>
    <p:sldId id="1776" r:id="rId97"/>
    <p:sldId id="1778" r:id="rId98"/>
    <p:sldId id="1775" r:id="rId99"/>
    <p:sldId id="1777" r:id="rId100"/>
    <p:sldId id="1779" r:id="rId101"/>
    <p:sldId id="1885" r:id="rId102"/>
    <p:sldId id="1886" r:id="rId103"/>
    <p:sldId id="1244" r:id="rId104"/>
    <p:sldId id="1788" r:id="rId105"/>
    <p:sldId id="1789" r:id="rId106"/>
    <p:sldId id="1883" r:id="rId107"/>
    <p:sldId id="1884" r:id="rId108"/>
    <p:sldId id="1791" r:id="rId109"/>
    <p:sldId id="1792" r:id="rId110"/>
    <p:sldId id="1793" r:id="rId111"/>
    <p:sldId id="1794" r:id="rId112"/>
    <p:sldId id="1795" r:id="rId113"/>
    <p:sldId id="1796" r:id="rId114"/>
    <p:sldId id="1797" r:id="rId115"/>
    <p:sldId id="1798" r:id="rId116"/>
    <p:sldId id="1809" r:id="rId117"/>
    <p:sldId id="1800" r:id="rId118"/>
    <p:sldId id="1802" r:id="rId119"/>
    <p:sldId id="1807" r:id="rId120"/>
    <p:sldId id="1808" r:id="rId121"/>
    <p:sldId id="1784" r:id="rId122"/>
    <p:sldId id="1811" r:id="rId123"/>
    <p:sldId id="1812" r:id="rId124"/>
    <p:sldId id="1813" r:id="rId125"/>
    <p:sldId id="1810" r:id="rId126"/>
    <p:sldId id="1815" r:id="rId127"/>
    <p:sldId id="1814" r:id="rId128"/>
    <p:sldId id="1816" r:id="rId129"/>
    <p:sldId id="1817" r:id="rId130"/>
    <p:sldId id="1744" r:id="rId131"/>
    <p:sldId id="1746" r:id="rId132"/>
    <p:sldId id="1742" r:id="rId133"/>
    <p:sldId id="1745" r:id="rId134"/>
    <p:sldId id="1780" r:id="rId135"/>
    <p:sldId id="1781" r:id="rId136"/>
    <p:sldId id="1782" r:id="rId137"/>
    <p:sldId id="1783" r:id="rId138"/>
    <p:sldId id="1818" r:id="rId139"/>
    <p:sldId id="1819" r:id="rId140"/>
    <p:sldId id="1820" r:id="rId141"/>
    <p:sldId id="1747" r:id="rId142"/>
    <p:sldId id="1748" r:id="rId143"/>
    <p:sldId id="1749" r:id="rId144"/>
    <p:sldId id="1750" r:id="rId145"/>
    <p:sldId id="1392" r:id="rId146"/>
    <p:sldId id="1740" r:id="rId147"/>
    <p:sldId id="1741" r:id="rId148"/>
    <p:sldId id="1730" r:id="rId149"/>
    <p:sldId id="1731" r:id="rId150"/>
    <p:sldId id="1732" r:id="rId151"/>
    <p:sldId id="1733" r:id="rId152"/>
    <p:sldId id="1734" r:id="rId153"/>
    <p:sldId id="1735" r:id="rId154"/>
    <p:sldId id="1558" r:id="rId155"/>
    <p:sldId id="1559" r:id="rId156"/>
    <p:sldId id="1560" r:id="rId157"/>
    <p:sldId id="1561" r:id="rId158"/>
    <p:sldId id="1562" r:id="rId159"/>
    <p:sldId id="1563" r:id="rId160"/>
    <p:sldId id="1564" r:id="rId161"/>
    <p:sldId id="1565" r:id="rId162"/>
    <p:sldId id="1831" r:id="rId163"/>
    <p:sldId id="1832" r:id="rId164"/>
    <p:sldId id="1833" r:id="rId165"/>
    <p:sldId id="1834" r:id="rId166"/>
    <p:sldId id="1835" r:id="rId167"/>
    <p:sldId id="1836" r:id="rId168"/>
    <p:sldId id="1837" r:id="rId169"/>
    <p:sldId id="1838" r:id="rId170"/>
    <p:sldId id="1839" r:id="rId171"/>
    <p:sldId id="1840" r:id="rId172"/>
    <p:sldId id="1841" r:id="rId173"/>
    <p:sldId id="1842" r:id="rId174"/>
    <p:sldId id="1843" r:id="rId175"/>
    <p:sldId id="1844" r:id="rId176"/>
    <p:sldId id="1845" r:id="rId177"/>
    <p:sldId id="1846" r:id="rId178"/>
    <p:sldId id="1847" r:id="rId179"/>
    <p:sldId id="1848" r:id="rId180"/>
    <p:sldId id="1849" r:id="rId181"/>
    <p:sldId id="1850" r:id="rId182"/>
    <p:sldId id="1851" r:id="rId183"/>
    <p:sldId id="1852" r:id="rId184"/>
    <p:sldId id="1853" r:id="rId185"/>
    <p:sldId id="1639" r:id="rId186"/>
    <p:sldId id="1566" r:id="rId187"/>
    <p:sldId id="1567" r:id="rId188"/>
    <p:sldId id="1640" r:id="rId189"/>
    <p:sldId id="1641" r:id="rId190"/>
    <p:sldId id="1570" r:id="rId191"/>
    <p:sldId id="1571" r:id="rId192"/>
    <p:sldId id="1572" r:id="rId193"/>
    <p:sldId id="1642" r:id="rId194"/>
    <p:sldId id="1643" r:id="rId195"/>
    <p:sldId id="1874" r:id="rId196"/>
    <p:sldId id="1644" r:id="rId197"/>
    <p:sldId id="1575" r:id="rId198"/>
    <p:sldId id="1343" r:id="rId199"/>
    <p:sldId id="1344" r:id="rId200"/>
    <p:sldId id="1345" r:id="rId201"/>
    <p:sldId id="1346" r:id="rId202"/>
    <p:sldId id="1527" r:id="rId203"/>
    <p:sldId id="1532" r:id="rId204"/>
    <p:sldId id="1533" r:id="rId205"/>
    <p:sldId id="1822" r:id="rId206"/>
    <p:sldId id="1821" r:id="rId207"/>
    <p:sldId id="1539" r:id="rId208"/>
    <p:sldId id="1540" r:id="rId209"/>
    <p:sldId id="1541" r:id="rId210"/>
    <p:sldId id="1542" r:id="rId211"/>
    <p:sldId id="1543" r:id="rId212"/>
    <p:sldId id="1544" r:id="rId213"/>
    <p:sldId id="1545" r:id="rId214"/>
    <p:sldId id="1546" r:id="rId215"/>
    <p:sldId id="1547" r:id="rId216"/>
    <p:sldId id="1548" r:id="rId217"/>
    <p:sldId id="1549" r:id="rId218"/>
    <p:sldId id="1554" r:id="rId219"/>
    <p:sldId id="1555" r:id="rId220"/>
    <p:sldId id="1556" r:id="rId221"/>
    <p:sldId id="1557" r:id="rId222"/>
    <p:sldId id="1859" r:id="rId223"/>
    <p:sldId id="1860" r:id="rId224"/>
    <p:sldId id="1858" r:id="rId225"/>
    <p:sldId id="1861" r:id="rId226"/>
    <p:sldId id="1862" r:id="rId227"/>
    <p:sldId id="1863" r:id="rId228"/>
    <p:sldId id="1864" r:id="rId229"/>
    <p:sldId id="1865" r:id="rId230"/>
    <p:sldId id="1869" r:id="rId231"/>
    <p:sldId id="1871" r:id="rId232"/>
    <p:sldId id="1872" r:id="rId233"/>
    <p:sldId id="1873" r:id="rId234"/>
    <p:sldId id="1888" r:id="rId235"/>
    <p:sldId id="1894" r:id="rId236"/>
    <p:sldId id="1903" r:id="rId237"/>
    <p:sldId id="1902" r:id="rId238"/>
    <p:sldId id="1895" r:id="rId239"/>
    <p:sldId id="1367" r:id="rId240"/>
    <p:sldId id="1655" r:id="rId241"/>
    <p:sldId id="1657" r:id="rId242"/>
    <p:sldId id="1683" r:id="rId243"/>
    <p:sldId id="1692" r:id="rId244"/>
    <p:sldId id="1693" r:id="rId245"/>
    <p:sldId id="1694" r:id="rId246"/>
    <p:sldId id="1664" r:id="rId247"/>
    <p:sldId id="1688" r:id="rId248"/>
    <p:sldId id="1696" r:id="rId249"/>
    <p:sldId id="1697" r:id="rId250"/>
    <p:sldId id="1689" r:id="rId251"/>
    <p:sldId id="1698" r:id="rId252"/>
    <p:sldId id="1699" r:id="rId253"/>
    <p:sldId id="1690" r:id="rId254"/>
    <p:sldId id="1670" r:id="rId255"/>
    <p:sldId id="1671" r:id="rId256"/>
    <p:sldId id="1672" r:id="rId257"/>
    <p:sldId id="1673" r:id="rId258"/>
    <p:sldId id="1674" r:id="rId259"/>
    <p:sldId id="1675" r:id="rId260"/>
    <p:sldId id="1676" r:id="rId261"/>
    <p:sldId id="1645" r:id="rId262"/>
    <p:sldId id="1646" r:id="rId263"/>
    <p:sldId id="1647" r:id="rId264"/>
    <p:sldId id="1648" r:id="rId265"/>
    <p:sldId id="1700" r:id="rId266"/>
    <p:sldId id="1701" r:id="rId267"/>
    <p:sldId id="1649" r:id="rId268"/>
    <p:sldId id="1650" r:id="rId269"/>
    <p:sldId id="1651" r:id="rId270"/>
    <p:sldId id="1703" r:id="rId271"/>
    <p:sldId id="1704" r:id="rId272"/>
    <p:sldId id="1705" r:id="rId273"/>
    <p:sldId id="1706" r:id="rId274"/>
    <p:sldId id="1887" r:id="rId275"/>
    <p:sldId id="1751" r:id="rId276"/>
    <p:sldId id="1754" r:id="rId277"/>
    <p:sldId id="1889" r:id="rId278"/>
    <p:sldId id="1875" r:id="rId279"/>
    <p:sldId id="1876" r:id="rId280"/>
    <p:sldId id="1708" r:id="rId281"/>
    <p:sldId id="1709" r:id="rId282"/>
    <p:sldId id="1710" r:id="rId283"/>
    <p:sldId id="1711" r:id="rId284"/>
    <p:sldId id="1752" r:id="rId285"/>
    <p:sldId id="1753" r:id="rId286"/>
    <p:sldId id="1877" r:id="rId287"/>
    <p:sldId id="1878" r:id="rId288"/>
    <p:sldId id="1879" r:id="rId289"/>
    <p:sldId id="1880" r:id="rId290"/>
    <p:sldId id="1881" r:id="rId291"/>
    <p:sldId id="1882" r:id="rId292"/>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009900"/>
    <a:srgbClr val="993366"/>
    <a:srgbClr val="CC3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811" y="-86"/>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F5D72A7-50DE-6548-9570-8BE26152BCBB}" type="slidenum">
              <a:rPr lang="en-US"/>
              <a:pPr/>
              <a:t>10</a:t>
            </a:fld>
            <a:endParaRPr lang="en-US"/>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014526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8ADE5DE-D199-714F-B9FD-F1D349E4DE93}" type="slidenum">
              <a:rPr lang="en-US"/>
              <a:pPr/>
              <a:t>167</a:t>
            </a:fld>
            <a:endParaRPr lang="en-US"/>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5394516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F983729-638B-2147-9873-9EE2C3733385}" type="slidenum">
              <a:rPr lang="en-US"/>
              <a:pPr/>
              <a:t>168</a:t>
            </a:fld>
            <a:endParaRPr lang="en-US"/>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9506022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934F396-4DA7-0E41-A976-5692BA071D50}" type="slidenum">
              <a:rPr lang="en-US"/>
              <a:pPr/>
              <a:t>169</a:t>
            </a:fld>
            <a:endParaRPr lang="en-US"/>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5408286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D19D1E4-4461-AB48-963C-A80207DB7894}" type="slidenum">
              <a:rPr lang="en-US"/>
              <a:pPr/>
              <a:t>170</a:t>
            </a:fld>
            <a:endParaRPr lang="en-US"/>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4708661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E59387-259F-104A-BC67-906AC17B6C84}" type="slidenum">
              <a:rPr lang="en-US"/>
              <a:pPr/>
              <a:t>171</a:t>
            </a:fld>
            <a:endParaRPr lang="en-US"/>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28435435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E4BAE7-6E72-2643-A0D6-CD0CB583FBE9}" type="slidenum">
              <a:rPr lang="en-US"/>
              <a:pPr/>
              <a:t>172</a:t>
            </a:fld>
            <a:endParaRPr lang="en-US"/>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7880786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7091BF3-D63D-B342-A021-5C24438CF464}" type="slidenum">
              <a:rPr lang="en-US"/>
              <a:pPr/>
              <a:t>173</a:t>
            </a:fld>
            <a:endParaRPr lang="en-US"/>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9256765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377CCC-A4DC-5943-A147-B467BED69AA1}" type="slidenum">
              <a:rPr lang="en-US"/>
              <a:pPr/>
              <a:t>174</a:t>
            </a:fld>
            <a:endParaRPr lang="en-US"/>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8853553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AB9CD60-6CE0-2740-8DAB-D781E54B8C14}" type="slidenum">
              <a:rPr lang="en-US"/>
              <a:pPr/>
              <a:t>177</a:t>
            </a:fld>
            <a:endParaRPr lang="en-US"/>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2090044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193BF66-F29A-FF4A-AA5F-4BBBF26374E2}" type="slidenum">
              <a:rPr lang="en-US"/>
              <a:pPr/>
              <a:t>178</a:t>
            </a:fld>
            <a:endParaRPr lang="en-US"/>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00802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227C5-5678-0945-BA1E-317E4DCD59AC}" type="slidenum">
              <a:rPr lang="en-US"/>
              <a:pPr/>
              <a:t>11</a:t>
            </a:fld>
            <a:endParaRPr lang="en-US"/>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18226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EE41A5B-B04E-6444-92FA-D5F8053333E0}" type="slidenum">
              <a:rPr lang="en-US"/>
              <a:pPr/>
              <a:t>179</a:t>
            </a:fld>
            <a:endParaRPr lang="en-US"/>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16922376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304F19E-70B6-C344-896C-E10511FD87B8}" type="slidenum">
              <a:rPr lang="en-US"/>
              <a:pPr/>
              <a:t>180</a:t>
            </a:fld>
            <a:endParaRPr lang="en-US"/>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7568139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8A50859-E906-FB49-9E94-568F138C0E7E}" type="slidenum">
              <a:rPr lang="en-US"/>
              <a:pPr/>
              <a:t>181</a:t>
            </a:fld>
            <a:endParaRPr lang="en-US"/>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7528414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7A61FFE-9291-E54C-A20D-8FF16080F638}" type="slidenum">
              <a:rPr lang="en-US"/>
              <a:pPr/>
              <a:t>182</a:t>
            </a:fld>
            <a:endParaRPr lang="en-US"/>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95060403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F4B2BFB-DEAB-A04B-BD9C-8CA0B5926302}" type="slidenum">
              <a:rPr lang="en-US"/>
              <a:pPr/>
              <a:t>183</a:t>
            </a:fld>
            <a:endParaRPr lang="en-US"/>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852589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91275C3-7A2F-4443-90CE-AF7C35429836}" type="slidenum">
              <a:rPr lang="en-US"/>
              <a:pPr/>
              <a:t>184</a:t>
            </a:fld>
            <a:endParaRPr lang="en-US"/>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272471082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BFD2F14-E8AF-8049-BD8E-001AA1B9811E}" type="slidenum">
              <a:rPr lang="en-US"/>
              <a:pPr/>
              <a:t>185</a:t>
            </a:fld>
            <a:endParaRPr lang="en-US"/>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55381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a:ln/>
        </p:spPr>
      </p:sp>
      <p:sp>
        <p:nvSpPr>
          <p:cNvPr id="409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09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3DB66AA-C207-0C41-8349-E3438644DA1D}" type="slidenum">
              <a:rPr lang="en-US"/>
              <a:pPr/>
              <a:t>186</a:t>
            </a:fld>
            <a:endParaRPr lang="en-US"/>
          </a:p>
        </p:txBody>
      </p:sp>
    </p:spTree>
    <p:extLst>
      <p:ext uri="{BB962C8B-B14F-4D97-AF65-F5344CB8AC3E}">
        <p14:creationId xmlns:p14="http://schemas.microsoft.com/office/powerpoint/2010/main" val="300875193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10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3D33A9F-7E0E-F048-B6A2-2E9B4675F6C0}" type="slidenum">
              <a:rPr lang="en-US"/>
              <a:pPr/>
              <a:t>187</a:t>
            </a:fld>
            <a:endParaRPr lang="en-US"/>
          </a:p>
        </p:txBody>
      </p:sp>
    </p:spTree>
    <p:extLst>
      <p:ext uri="{BB962C8B-B14F-4D97-AF65-F5344CB8AC3E}">
        <p14:creationId xmlns:p14="http://schemas.microsoft.com/office/powerpoint/2010/main" val="217057273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3B05421-EBA5-6D47-AA52-77980310405D}" type="slidenum">
              <a:rPr lang="en-US"/>
              <a:pPr/>
              <a:t>188</a:t>
            </a:fld>
            <a:endParaRPr lang="en-US"/>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2406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284700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91FD4A6-F24B-2A46-B763-F3EC7A039AE1}" type="slidenum">
              <a:rPr lang="en-US"/>
              <a:pPr/>
              <a:t>189</a:t>
            </a:fld>
            <a:endParaRPr lang="en-US"/>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8964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13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F228E44-BDC2-4549-B9CF-37154F89A6E3}" type="slidenum">
              <a:rPr lang="en-US"/>
              <a:pPr/>
              <a:t>190</a:t>
            </a:fld>
            <a:endParaRPr lang="en-US"/>
          </a:p>
        </p:txBody>
      </p:sp>
    </p:spTree>
    <p:extLst>
      <p:ext uri="{BB962C8B-B14F-4D97-AF65-F5344CB8AC3E}">
        <p14:creationId xmlns:p14="http://schemas.microsoft.com/office/powerpoint/2010/main" val="19754239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1737ABD-E764-7E4E-8504-470F816B19F0}" type="slidenum">
              <a:rPr lang="en-US"/>
              <a:pPr/>
              <a:t>191</a:t>
            </a:fld>
            <a:endParaRPr lang="en-US"/>
          </a:p>
        </p:txBody>
      </p:sp>
    </p:spTree>
    <p:extLst>
      <p:ext uri="{BB962C8B-B14F-4D97-AF65-F5344CB8AC3E}">
        <p14:creationId xmlns:p14="http://schemas.microsoft.com/office/powerpoint/2010/main" val="191262821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15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381BA39-C4E9-8846-959A-98D6F65A2DA7}" type="slidenum">
              <a:rPr lang="en-US"/>
              <a:pPr/>
              <a:t>192</a:t>
            </a:fld>
            <a:endParaRPr lang="en-US"/>
          </a:p>
        </p:txBody>
      </p:sp>
    </p:spTree>
    <p:extLst>
      <p:ext uri="{BB962C8B-B14F-4D97-AF65-F5344CB8AC3E}">
        <p14:creationId xmlns:p14="http://schemas.microsoft.com/office/powerpoint/2010/main" val="299461759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76E5B6F-B6F9-7044-BEEC-8004B7B11258}" type="slidenum">
              <a:rPr lang="en-US"/>
              <a:pPr/>
              <a:t>193</a:t>
            </a:fld>
            <a:endParaRPr lang="en-US"/>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5489827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CEBE0A-F54A-2E48-91E2-567A71CE6AD1}" type="slidenum">
              <a:rPr lang="en-US"/>
              <a:pPr/>
              <a:t>194</a:t>
            </a:fld>
            <a:endParaRPr lang="en-US"/>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9454145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BC7D47-EF06-0B4B-A4C5-2BCC69C2D75F}" type="slidenum">
              <a:rPr lang="en-US"/>
              <a:pPr/>
              <a:t>195</a:t>
            </a:fld>
            <a:endParaRPr lang="en-US"/>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09534318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48113D8-070E-CB49-8927-6635E05CA6F3}" type="slidenum">
              <a:rPr lang="en-US"/>
              <a:pPr/>
              <a:t>196</a:t>
            </a:fld>
            <a:endParaRPr lang="en-US"/>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517701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9FCA9F-D0B2-9D4F-9915-D1D427BD809E}" type="slidenum">
              <a:rPr lang="en-US"/>
              <a:pPr/>
              <a:t>197</a:t>
            </a:fld>
            <a:endParaRPr lang="en-US"/>
          </a:p>
        </p:txBody>
      </p:sp>
    </p:spTree>
    <p:extLst>
      <p:ext uri="{BB962C8B-B14F-4D97-AF65-F5344CB8AC3E}">
        <p14:creationId xmlns:p14="http://schemas.microsoft.com/office/powerpoint/2010/main" val="372120819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BC405FD-D08B-FE42-9204-A2D4940FA9E9}" type="slidenum">
              <a:rPr lang="en-US"/>
              <a:pPr/>
              <a:t>198</a:t>
            </a:fld>
            <a:endParaRPr lang="en-US"/>
          </a:p>
        </p:txBody>
      </p:sp>
    </p:spTree>
    <p:extLst>
      <p:ext uri="{BB962C8B-B14F-4D97-AF65-F5344CB8AC3E}">
        <p14:creationId xmlns:p14="http://schemas.microsoft.com/office/powerpoint/2010/main" val="2465557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4155245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2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3992EA1-DE4B-FA49-8574-2D66B6C1748D}" type="slidenum">
              <a:rPr lang="en-US"/>
              <a:pPr/>
              <a:t>199</a:t>
            </a:fld>
            <a:endParaRPr lang="en-US"/>
          </a:p>
        </p:txBody>
      </p:sp>
    </p:spTree>
    <p:extLst>
      <p:ext uri="{BB962C8B-B14F-4D97-AF65-F5344CB8AC3E}">
        <p14:creationId xmlns:p14="http://schemas.microsoft.com/office/powerpoint/2010/main" val="384834389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3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84D200-AF3D-DF4C-8820-242FC3EC6CC8}" type="slidenum">
              <a:rPr lang="en-US"/>
              <a:pPr/>
              <a:t>200</a:t>
            </a:fld>
            <a:endParaRPr lang="en-US"/>
          </a:p>
        </p:txBody>
      </p:sp>
    </p:spTree>
    <p:extLst>
      <p:ext uri="{BB962C8B-B14F-4D97-AF65-F5344CB8AC3E}">
        <p14:creationId xmlns:p14="http://schemas.microsoft.com/office/powerpoint/2010/main" val="59147757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a:ln/>
        </p:spPr>
      </p:sp>
      <p:sp>
        <p:nvSpPr>
          <p:cNvPr id="424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4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6DE3BE-D35B-294D-88F5-3D70D3CD79C5}" type="slidenum">
              <a:rPr lang="en-US"/>
              <a:pPr/>
              <a:t>201</a:t>
            </a:fld>
            <a:endParaRPr lang="en-US"/>
          </a:p>
        </p:txBody>
      </p:sp>
    </p:spTree>
    <p:extLst>
      <p:ext uri="{BB962C8B-B14F-4D97-AF65-F5344CB8AC3E}">
        <p14:creationId xmlns:p14="http://schemas.microsoft.com/office/powerpoint/2010/main" val="356117408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40763F3-702E-C243-8864-268A8FD13A36}" type="slidenum">
              <a:rPr lang="en-US"/>
              <a:pPr/>
              <a:t>202</a:t>
            </a:fld>
            <a:endParaRPr lang="en-US"/>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7439144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09F7948-4123-254C-AE0B-4DAEB210B0E3}" type="slidenum">
              <a:rPr lang="en-US"/>
              <a:pPr/>
              <a:t>203</a:t>
            </a:fld>
            <a:endParaRPr lang="en-US"/>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430014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DDA54FF-544B-8E44-A2DE-486D611B64D2}" type="slidenum">
              <a:rPr lang="en-US"/>
              <a:pPr/>
              <a:t>204</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07666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655B576-7037-6C48-B4C4-6C2B9D9910EA}" type="slidenum">
              <a:rPr lang="en-US"/>
              <a:pPr/>
              <a:t>205</a:t>
            </a:fld>
            <a:endParaRPr lang="en-US"/>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1243396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C557E6C-54BB-6F4A-9725-7141CAD588FB}" type="slidenum">
              <a:rPr lang="en-US"/>
              <a:pPr/>
              <a:t>206</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52548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1D0CF81-7D70-DB4F-B061-96714890BE2B}" type="slidenum">
              <a:rPr lang="en-US"/>
              <a:pPr/>
              <a:t>207</a:t>
            </a:fld>
            <a:endParaRPr lang="en-US"/>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4516649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70F68B9-AD39-6245-9B4A-995D1BA6CCF6}" type="slidenum">
              <a:rPr lang="en-US"/>
              <a:pPr/>
              <a:t>208</a:t>
            </a:fld>
            <a:endParaRPr lang="en-US"/>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433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43F233E-D124-D84A-9112-252891D630A6}" type="slidenum">
              <a:rPr lang="en-US" sz="1300"/>
              <a:pPr algn="r" eaLnBrk="1" hangingPunct="1"/>
              <a:t>14</a:t>
            </a:fld>
            <a:endParaRPr lang="en-US" sz="130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8611541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C47BF20-8A74-1340-B3E9-06C36B1AB75D}" type="slidenum">
              <a:rPr lang="en-US"/>
              <a:pPr/>
              <a:t>209</a:t>
            </a:fld>
            <a:endParaRPr lang="en-US"/>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105597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8E8D37D-675D-4042-81A9-F5ED0BEAA977}" type="slidenum">
              <a:rPr lang="en-US"/>
              <a:pPr/>
              <a:t>210</a:t>
            </a:fld>
            <a:endParaRPr lang="en-US"/>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9926894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5AB192-1FE2-AB4B-B528-7965097DC152}" type="slidenum">
              <a:rPr lang="en-US"/>
              <a:pPr/>
              <a:t>211</a:t>
            </a:fld>
            <a:endParaRPr lang="en-US"/>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88799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9D00F6-4C4C-444D-AA60-E1A3C2161F83}" type="slidenum">
              <a:rPr lang="en-US"/>
              <a:pPr/>
              <a:t>212</a:t>
            </a:fld>
            <a:endParaRPr lang="en-US"/>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3038483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B542D16-A401-A248-9EFF-0B560DEB6902}" type="slidenum">
              <a:rPr lang="en-US"/>
              <a:pPr/>
              <a:t>213</a:t>
            </a:fld>
            <a:endParaRPr lang="en-US"/>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703189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891FFF1-535A-3B45-922F-65124CDCAA7B}" type="slidenum">
              <a:rPr lang="en-US"/>
              <a:pPr/>
              <a:t>214</a:t>
            </a:fld>
            <a:endParaRPr lang="en-US"/>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4904298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CA2919B-2BB0-B043-813E-8C0743FC5B9C}" type="slidenum">
              <a:rPr lang="en-US"/>
              <a:pPr/>
              <a:t>215</a:t>
            </a:fld>
            <a:endParaRPr lang="en-US"/>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6368001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DB2473-2633-1F4F-B3D6-F40711E728B7}" type="slidenum">
              <a:rPr lang="en-US"/>
              <a:pPr/>
              <a:t>216</a:t>
            </a:fld>
            <a:endParaRPr lang="en-US"/>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6136048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7A43231-6AFE-4B42-8D49-7B6076153C56}" type="slidenum">
              <a:rPr lang="en-US"/>
              <a:pPr/>
              <a:t>217</a:t>
            </a:fld>
            <a:endParaRPr lang="en-US"/>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3255188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083F3-FBE1-2E4C-B75E-B3ECD370F9DF}" type="slidenum">
              <a:rPr lang="en-US"/>
              <a:pPr/>
              <a:t>218</a:t>
            </a:fld>
            <a:endParaRPr lang="en-US"/>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7100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E5EAD290-6E2E-FF43-BF5F-3DC7F744F9AA}" type="slidenum">
              <a:rPr lang="en-US" sz="1300"/>
              <a:pPr algn="r" eaLnBrk="1" hangingPunct="1"/>
              <a:t>15</a:t>
            </a:fld>
            <a:endParaRPr lang="en-US" sz="130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9631203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219</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4804511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E099797-DE6D-364C-8CD6-3ED035DFB928}" type="slidenum">
              <a:rPr lang="en-US"/>
              <a:pPr/>
              <a:t>220</a:t>
            </a:fld>
            <a:endParaRPr lang="en-US"/>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9951853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EF8CAC9-DA01-EC4A-909F-3288917776B0}" type="slidenum">
              <a:rPr lang="en-US"/>
              <a:pPr/>
              <a:t>221</a:t>
            </a:fld>
            <a:endParaRPr lang="en-US"/>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1940150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199885A-7FE3-8042-A96E-14F4942C65A2}" type="slidenum">
              <a:rPr lang="en-US"/>
              <a:pPr/>
              <a:t>222</a:t>
            </a:fld>
            <a:endParaRPr lang="en-US"/>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41509000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FC2BA6B-8BA7-9146-9F15-E935206355F0}" type="slidenum">
              <a:rPr lang="en-US"/>
              <a:pPr/>
              <a:t>223</a:t>
            </a:fld>
            <a:endParaRPr lang="en-US"/>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61358083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563315-3D91-9A4D-B0DE-3875D5E18C4F}" type="slidenum">
              <a:rPr lang="en-US"/>
              <a:pPr/>
              <a:t>224</a:t>
            </a:fld>
            <a:endParaRPr lang="en-US"/>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423164151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E22A499-B571-D04B-AFB1-CB6FD284744C}" type="slidenum">
              <a:rPr lang="en-US"/>
              <a:pPr/>
              <a:t>225</a:t>
            </a:fld>
            <a:endParaRPr lang="en-US"/>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402253825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7BF627-A481-F246-8928-51C6344C1FAB}" type="slidenum">
              <a:rPr lang="en-US"/>
              <a:pPr/>
              <a:t>226</a:t>
            </a:fld>
            <a:endParaRPr lang="en-US"/>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222324298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86168D3-398F-8040-845F-E5E5CFAB3CB8}" type="slidenum">
              <a:rPr lang="en-US"/>
              <a:pPr/>
              <a:t>227</a:t>
            </a:fld>
            <a:endParaRPr lang="en-US"/>
          </a:p>
        </p:txBody>
      </p:sp>
      <p:sp>
        <p:nvSpPr>
          <p:cNvPr id="452611" name="Rectangle 2"/>
          <p:cNvSpPr>
            <a:spLocks noGrp="1" noRot="1" noChangeAspect="1" noChangeArrowheads="1" noTextEdit="1"/>
          </p:cNvSpPr>
          <p:nvPr>
            <p:ph type="sldImg"/>
          </p:nvPr>
        </p:nvSpPr>
        <p:spPr>
          <a:ln/>
        </p:spPr>
      </p:sp>
      <p:sp>
        <p:nvSpPr>
          <p:cNvPr id="452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56262861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F6190B-1747-A449-8124-482CC0B8F39C}" type="slidenum">
              <a:rPr lang="en-US"/>
              <a:pPr/>
              <a:t>228</a:t>
            </a:fld>
            <a:endParaRPr lang="en-US"/>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2123405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9B510CA-889E-3C49-8822-4796D357174E}" type="slidenum">
              <a:rPr lang="en-US" sz="1300"/>
              <a:pPr algn="r" eaLnBrk="1" hangingPunct="1"/>
              <a:t>16</a:t>
            </a:fld>
            <a:endParaRPr lang="en-US" sz="130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1527519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E73D820-3D1A-2847-88FE-F09C9B372F2A}" type="slidenum">
              <a:rPr lang="en-US"/>
              <a:pPr/>
              <a:t>229</a:t>
            </a:fld>
            <a:endParaRPr lang="en-US"/>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01646202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5FD10AF-71B3-0949-8891-2019906DF340}" type="slidenum">
              <a:rPr lang="en-US"/>
              <a:pPr/>
              <a:t>230</a:t>
            </a:fld>
            <a:endParaRPr lang="en-US"/>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54447434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1598E58-F932-EA45-A2B2-0415EDAAD576}" type="slidenum">
              <a:rPr lang="en-US"/>
              <a:pPr/>
              <a:t>231</a:t>
            </a:fld>
            <a:endParaRPr lang="en-US"/>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79900509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DA2B9B3-C667-9748-B4CD-F598B7603753}" type="slidenum">
              <a:rPr lang="en-US"/>
              <a:pPr/>
              <a:t>232</a:t>
            </a:fld>
            <a:endParaRPr lang="en-US"/>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89002831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277C8A-2860-404A-9E2D-FF8B07B253B8}" type="slidenum">
              <a:rPr lang="en-US"/>
              <a:pPr/>
              <a:t>233</a:t>
            </a:fld>
            <a:endParaRPr lang="en-US"/>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78464379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234</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8686655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236</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237</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238</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9B96CA7-3E04-ED4A-A19E-753B4C7B99D2}" type="slidenum">
              <a:rPr lang="en-US" sz="1300"/>
              <a:pPr algn="r" eaLnBrk="1" hangingPunct="1"/>
              <a:t>17</a:t>
            </a:fld>
            <a:endParaRPr lang="en-US" sz="130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5522236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FD6BC-34FD-CB4D-8D45-81D7C903B420}" type="slidenum">
              <a:rPr lang="en-US"/>
              <a:pPr/>
              <a:t>239</a:t>
            </a:fld>
            <a:endParaRPr lang="en-US"/>
          </a:p>
        </p:txBody>
      </p:sp>
    </p:spTree>
    <p:extLst>
      <p:ext uri="{BB962C8B-B14F-4D97-AF65-F5344CB8AC3E}">
        <p14:creationId xmlns:p14="http://schemas.microsoft.com/office/powerpoint/2010/main" val="385125030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FE4DD64-AFD7-6046-99AB-12C85CEBEFE4}" type="slidenum">
              <a:rPr lang="en-US"/>
              <a:pPr/>
              <a:t>240</a:t>
            </a:fld>
            <a:endParaRPr lang="en-US"/>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1195753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66B1B44-4797-F54C-B264-164160FF8F70}" type="slidenum">
              <a:rPr lang="en-US"/>
              <a:pPr/>
              <a:t>241</a:t>
            </a:fld>
            <a:endParaRPr lang="en-US"/>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7564135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a:ln/>
        </p:spPr>
      </p:sp>
      <p:sp>
        <p:nvSpPr>
          <p:cNvPr id="462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62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C703F81-C8C5-F942-837D-DF9E282D550C}" type="slidenum">
              <a:rPr lang="en-US"/>
              <a:pPr/>
              <a:t>242</a:t>
            </a:fld>
            <a:endParaRPr lang="en-US"/>
          </a:p>
        </p:txBody>
      </p:sp>
    </p:spTree>
    <p:extLst>
      <p:ext uri="{BB962C8B-B14F-4D97-AF65-F5344CB8AC3E}">
        <p14:creationId xmlns:p14="http://schemas.microsoft.com/office/powerpoint/2010/main" val="127010996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915A254-204E-2D46-9E77-F9CF41C7526E}" type="slidenum">
              <a:rPr lang="en-US"/>
              <a:pPr/>
              <a:t>243</a:t>
            </a:fld>
            <a:endParaRPr lang="en-US"/>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7480022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9C70D42-7F0E-6943-A116-AF5411C13CBC}" type="slidenum">
              <a:rPr lang="en-US"/>
              <a:pPr/>
              <a:t>244</a:t>
            </a:fld>
            <a:endParaRPr lang="en-US"/>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584893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0BDD8DB-F62E-594F-A094-0D1BEAEC2EE2}" type="slidenum">
              <a:rPr lang="en-US"/>
              <a:pPr/>
              <a:t>245</a:t>
            </a:fld>
            <a:endParaRPr lang="en-US"/>
          </a:p>
        </p:txBody>
      </p:sp>
      <p:sp>
        <p:nvSpPr>
          <p:cNvPr id="465923" name="Rectangle 2"/>
          <p:cNvSpPr>
            <a:spLocks noGrp="1" noRot="1" noChangeAspect="1" noChangeArrowheads="1" noTextEdit="1"/>
          </p:cNvSpPr>
          <p:nvPr>
            <p:ph type="sldImg"/>
          </p:nvPr>
        </p:nvSpPr>
        <p:spPr>
          <a:ln/>
        </p:spPr>
      </p:sp>
      <p:sp>
        <p:nvSpPr>
          <p:cNvPr id="465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7848763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1120AAF-0081-EF47-87A3-DB71C3B36CD9}" type="slidenum">
              <a:rPr lang="en-US"/>
              <a:pPr/>
              <a:t>246</a:t>
            </a:fld>
            <a:endParaRPr lang="en-US"/>
          </a:p>
        </p:txBody>
      </p:sp>
      <p:sp>
        <p:nvSpPr>
          <p:cNvPr id="466947" name="Rectangle 2"/>
          <p:cNvSpPr>
            <a:spLocks noGrp="1" noRot="1" noChangeAspect="1" noChangeArrowheads="1" noTextEdit="1"/>
          </p:cNvSpPr>
          <p:nvPr>
            <p:ph type="sldImg"/>
          </p:nvPr>
        </p:nvSpPr>
        <p:spPr>
          <a:ln/>
        </p:spPr>
      </p:sp>
      <p:sp>
        <p:nvSpPr>
          <p:cNvPr id="466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0607026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ide Image Placeholder 1"/>
          <p:cNvSpPr>
            <a:spLocks noGrp="1" noRot="1" noChangeAspect="1" noTextEdit="1"/>
          </p:cNvSpPr>
          <p:nvPr>
            <p:ph type="sldImg"/>
          </p:nvPr>
        </p:nvSpPr>
        <p:spPr>
          <a:ln/>
        </p:spPr>
      </p:sp>
      <p:sp>
        <p:nvSpPr>
          <p:cNvPr id="467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67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7047819-3DC7-6340-9E23-E614F9CE253E}" type="slidenum">
              <a:rPr lang="en-US"/>
              <a:pPr/>
              <a:t>247</a:t>
            </a:fld>
            <a:endParaRPr lang="en-US"/>
          </a:p>
        </p:txBody>
      </p:sp>
    </p:spTree>
    <p:extLst>
      <p:ext uri="{BB962C8B-B14F-4D97-AF65-F5344CB8AC3E}">
        <p14:creationId xmlns:p14="http://schemas.microsoft.com/office/powerpoint/2010/main" val="2401059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F4825D7-7A9E-3040-A99D-9E642BD31380}" type="slidenum">
              <a:rPr lang="en-US"/>
              <a:pPr/>
              <a:t>248</a:t>
            </a:fld>
            <a:endParaRPr lang="en-US"/>
          </a:p>
        </p:txBody>
      </p:sp>
      <p:sp>
        <p:nvSpPr>
          <p:cNvPr id="468995" name="Rectangle 2"/>
          <p:cNvSpPr>
            <a:spLocks noGrp="1" noRot="1" noChangeAspect="1" noChangeArrowheads="1" noTextEdit="1"/>
          </p:cNvSpPr>
          <p:nvPr>
            <p:ph type="sldImg"/>
          </p:nvPr>
        </p:nvSpPr>
        <p:spPr>
          <a:xfrm>
            <a:off x="2895600" y="525463"/>
            <a:ext cx="3506788" cy="2630487"/>
          </a:xfrm>
          <a:ln/>
        </p:spPr>
      </p:sp>
      <p:sp>
        <p:nvSpPr>
          <p:cNvPr id="468996" name="Rectangle 3"/>
          <p:cNvSpPr>
            <a:spLocks noGrp="1" noChangeArrowheads="1"/>
          </p:cNvSpPr>
          <p:nvPr>
            <p:ph type="body" idx="1"/>
          </p:nvPr>
        </p:nvSpPr>
        <p:spPr>
          <a:xfrm>
            <a:off x="931484" y="3330245"/>
            <a:ext cx="7434969" cy="3155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42942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244AA0C-5838-FE45-B0D7-95E1264C4FDF}" type="slidenum">
              <a:rPr lang="en-US" sz="1300"/>
              <a:pPr algn="r" eaLnBrk="1" hangingPunct="1"/>
              <a:t>18</a:t>
            </a:fld>
            <a:endParaRPr lang="en-US" sz="130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2631630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AFF7E36-5FDB-D146-8A08-1B6451EBA23A}" type="slidenum">
              <a:rPr lang="en-US"/>
              <a:pPr/>
              <a:t>249</a:t>
            </a:fld>
            <a:endParaRPr lang="en-US"/>
          </a:p>
        </p:txBody>
      </p:sp>
      <p:sp>
        <p:nvSpPr>
          <p:cNvPr id="470019" name="Rectangle 2"/>
          <p:cNvSpPr>
            <a:spLocks noGrp="1" noRot="1" noChangeAspect="1" noChangeArrowheads="1" noTextEdit="1"/>
          </p:cNvSpPr>
          <p:nvPr>
            <p:ph type="sldImg"/>
          </p:nvPr>
        </p:nvSpPr>
        <p:spPr>
          <a:xfrm>
            <a:off x="2895600" y="525463"/>
            <a:ext cx="3506788" cy="2630487"/>
          </a:xfrm>
          <a:ln/>
        </p:spPr>
      </p:sp>
      <p:sp>
        <p:nvSpPr>
          <p:cNvPr id="470020" name="Rectangle 3"/>
          <p:cNvSpPr>
            <a:spLocks noGrp="1" noChangeArrowheads="1"/>
          </p:cNvSpPr>
          <p:nvPr>
            <p:ph type="body" idx="1"/>
          </p:nvPr>
        </p:nvSpPr>
        <p:spPr>
          <a:xfrm>
            <a:off x="931484" y="3330245"/>
            <a:ext cx="7434969" cy="3155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6806953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Image Placeholder 1"/>
          <p:cNvSpPr>
            <a:spLocks noGrp="1" noRot="1" noChangeAspect="1" noTextEdit="1"/>
          </p:cNvSpPr>
          <p:nvPr>
            <p:ph type="sldImg"/>
          </p:nvPr>
        </p:nvSpPr>
        <p:spPr>
          <a:ln/>
        </p:spPr>
      </p:sp>
      <p:sp>
        <p:nvSpPr>
          <p:cNvPr id="471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71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F3D8EED-25E9-9C45-8B4C-41B9167D4AD5}" type="slidenum">
              <a:rPr lang="en-US"/>
              <a:pPr/>
              <a:t>250</a:t>
            </a:fld>
            <a:endParaRPr lang="en-US"/>
          </a:p>
        </p:txBody>
      </p:sp>
    </p:spTree>
    <p:extLst>
      <p:ext uri="{BB962C8B-B14F-4D97-AF65-F5344CB8AC3E}">
        <p14:creationId xmlns:p14="http://schemas.microsoft.com/office/powerpoint/2010/main" val="269947980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640709B-3C62-7B4B-9397-B47359689628}" type="slidenum">
              <a:rPr lang="en-US"/>
              <a:pPr/>
              <a:t>251</a:t>
            </a:fld>
            <a:endParaRPr lang="en-US"/>
          </a:p>
        </p:txBody>
      </p:sp>
      <p:sp>
        <p:nvSpPr>
          <p:cNvPr id="472067" name="Rectangle 2"/>
          <p:cNvSpPr>
            <a:spLocks noGrp="1" noRot="1" noChangeAspect="1" noChangeArrowheads="1" noTextEdit="1"/>
          </p:cNvSpPr>
          <p:nvPr>
            <p:ph type="sldImg"/>
          </p:nvPr>
        </p:nvSpPr>
        <p:spPr>
          <a:xfrm>
            <a:off x="2895600" y="525463"/>
            <a:ext cx="3506788" cy="2630487"/>
          </a:xfrm>
          <a:ln/>
        </p:spPr>
      </p:sp>
      <p:sp>
        <p:nvSpPr>
          <p:cNvPr id="472068" name="Rectangle 3"/>
          <p:cNvSpPr>
            <a:spLocks noGrp="1" noChangeArrowheads="1"/>
          </p:cNvSpPr>
          <p:nvPr>
            <p:ph type="body" idx="1"/>
          </p:nvPr>
        </p:nvSpPr>
        <p:spPr>
          <a:xfrm>
            <a:off x="931484" y="3330245"/>
            <a:ext cx="7434969" cy="3155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4505958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3F6F5C4-FA41-5548-B756-4F2D3AB5C62D}" type="slidenum">
              <a:rPr lang="en-US"/>
              <a:pPr/>
              <a:t>252</a:t>
            </a:fld>
            <a:endParaRPr lang="en-US"/>
          </a:p>
        </p:txBody>
      </p:sp>
      <p:sp>
        <p:nvSpPr>
          <p:cNvPr id="473091" name="Rectangle 2"/>
          <p:cNvSpPr>
            <a:spLocks noGrp="1" noRot="1" noChangeAspect="1" noChangeArrowheads="1" noTextEdit="1"/>
          </p:cNvSpPr>
          <p:nvPr>
            <p:ph type="sldImg"/>
          </p:nvPr>
        </p:nvSpPr>
        <p:spPr>
          <a:xfrm>
            <a:off x="2895600" y="525463"/>
            <a:ext cx="3506788" cy="2630487"/>
          </a:xfrm>
          <a:ln/>
        </p:spPr>
      </p:sp>
      <p:sp>
        <p:nvSpPr>
          <p:cNvPr id="473092" name="Rectangle 3"/>
          <p:cNvSpPr>
            <a:spLocks noGrp="1" noChangeArrowheads="1"/>
          </p:cNvSpPr>
          <p:nvPr>
            <p:ph type="body" idx="1"/>
          </p:nvPr>
        </p:nvSpPr>
        <p:spPr>
          <a:xfrm>
            <a:off x="931484" y="3330245"/>
            <a:ext cx="7434969" cy="3155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497869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a:ln/>
        </p:spPr>
      </p:sp>
      <p:sp>
        <p:nvSpPr>
          <p:cNvPr id="474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74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845747F-8235-6147-A3B9-6D737C985463}" type="slidenum">
              <a:rPr lang="en-US"/>
              <a:pPr/>
              <a:t>253</a:t>
            </a:fld>
            <a:endParaRPr lang="en-US"/>
          </a:p>
        </p:txBody>
      </p:sp>
    </p:spTree>
    <p:extLst>
      <p:ext uri="{BB962C8B-B14F-4D97-AF65-F5344CB8AC3E}">
        <p14:creationId xmlns:p14="http://schemas.microsoft.com/office/powerpoint/2010/main" val="256257576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ED31AAC-70BE-1341-AB57-B2A9046BD26A}" type="slidenum">
              <a:rPr lang="en-US"/>
              <a:pPr/>
              <a:t>254</a:t>
            </a:fld>
            <a:endParaRPr lang="en-US"/>
          </a:p>
        </p:txBody>
      </p:sp>
      <p:sp>
        <p:nvSpPr>
          <p:cNvPr id="475139" name="Rectangle 2"/>
          <p:cNvSpPr>
            <a:spLocks noGrp="1" noRot="1" noChangeAspect="1" noChangeArrowheads="1" noTextEdit="1"/>
          </p:cNvSpPr>
          <p:nvPr>
            <p:ph type="sldImg"/>
          </p:nvPr>
        </p:nvSpPr>
        <p:spPr>
          <a:ln/>
        </p:spPr>
      </p:sp>
      <p:sp>
        <p:nvSpPr>
          <p:cNvPr id="475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0244381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E05ABDD-A8EB-164D-BB1B-1A21E2E4828F}" type="slidenum">
              <a:rPr lang="en-US"/>
              <a:pPr/>
              <a:t>255</a:t>
            </a:fld>
            <a:endParaRPr lang="en-US"/>
          </a:p>
        </p:txBody>
      </p:sp>
      <p:sp>
        <p:nvSpPr>
          <p:cNvPr id="476163" name="Rectangle 2"/>
          <p:cNvSpPr>
            <a:spLocks noGrp="1" noRot="1" noChangeAspect="1" noChangeArrowheads="1" noTextEdit="1"/>
          </p:cNvSpPr>
          <p:nvPr>
            <p:ph type="sldImg"/>
          </p:nvPr>
        </p:nvSpPr>
        <p:spPr>
          <a:ln/>
        </p:spPr>
      </p:sp>
      <p:sp>
        <p:nvSpPr>
          <p:cNvPr id="476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162730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840647B-7C5A-CE4E-A86C-A345FEBBF4B9}" type="slidenum">
              <a:rPr lang="en-US"/>
              <a:pPr/>
              <a:t>256</a:t>
            </a:fld>
            <a:endParaRPr lang="en-US"/>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91894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B0889C8-3A59-764F-A495-595DEB532F53}" type="slidenum">
              <a:rPr lang="en-US"/>
              <a:pPr/>
              <a:t>257</a:t>
            </a:fld>
            <a:endParaRPr lang="en-US"/>
          </a:p>
        </p:txBody>
      </p:sp>
      <p:sp>
        <p:nvSpPr>
          <p:cNvPr id="478211" name="Rectangle 2"/>
          <p:cNvSpPr>
            <a:spLocks noGrp="1" noRot="1" noChangeAspect="1" noChangeArrowheads="1" noTextEdit="1"/>
          </p:cNvSpPr>
          <p:nvPr>
            <p:ph type="sldImg"/>
          </p:nvPr>
        </p:nvSpPr>
        <p:spPr>
          <a:ln/>
        </p:spPr>
      </p:sp>
      <p:sp>
        <p:nvSpPr>
          <p:cNvPr id="478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4086874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FF94556-D057-5E4B-9DD7-4AC49E2B9EAD}" type="slidenum">
              <a:rPr lang="en-US"/>
              <a:pPr/>
              <a:t>258</a:t>
            </a:fld>
            <a:endParaRPr lang="en-US"/>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86301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686CBCAA-FBA6-A549-912C-126DD719C55F}" type="slidenum">
              <a:rPr lang="en-US" sz="1300"/>
              <a:pPr algn="r" eaLnBrk="1" hangingPunct="1"/>
              <a:t>19</a:t>
            </a:fld>
            <a:endParaRPr lang="en-US" sz="130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2265185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9DC1AC3-89DA-ED4A-B4B8-F196FEAF1F0A}" type="slidenum">
              <a:rPr lang="en-US"/>
              <a:pPr/>
              <a:t>259</a:t>
            </a:fld>
            <a:endParaRPr lang="en-US"/>
          </a:p>
        </p:txBody>
      </p:sp>
      <p:sp>
        <p:nvSpPr>
          <p:cNvPr id="480259" name="Rectangle 2"/>
          <p:cNvSpPr>
            <a:spLocks noGrp="1" noRot="1" noChangeAspect="1" noChangeArrowheads="1" noTextEdit="1"/>
          </p:cNvSpPr>
          <p:nvPr>
            <p:ph type="sldImg"/>
          </p:nvPr>
        </p:nvSpPr>
        <p:spPr>
          <a:ln/>
        </p:spPr>
      </p:sp>
      <p:sp>
        <p:nvSpPr>
          <p:cNvPr id="480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8500117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5BA6DCB-EB9E-604C-8ADA-001695BEC1DA}" type="slidenum">
              <a:rPr lang="en-US"/>
              <a:pPr/>
              <a:t>260</a:t>
            </a:fld>
            <a:endParaRPr lang="en-US"/>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34845926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7834F-2894-D44D-8745-3F292D424AE4}" type="slidenum">
              <a:rPr lang="en-US"/>
              <a:pPr/>
              <a:t>261</a:t>
            </a:fld>
            <a:endParaRPr lang="en-US"/>
          </a:p>
        </p:txBody>
      </p:sp>
      <p:sp>
        <p:nvSpPr>
          <p:cNvPr id="482307" name="Rectangle 2"/>
          <p:cNvSpPr>
            <a:spLocks noGrp="1" noRot="1" noChangeAspect="1" noChangeArrowheads="1" noTextEdit="1"/>
          </p:cNvSpPr>
          <p:nvPr>
            <p:ph type="sldImg"/>
          </p:nvPr>
        </p:nvSpPr>
        <p:spPr>
          <a:ln/>
        </p:spPr>
      </p:sp>
      <p:sp>
        <p:nvSpPr>
          <p:cNvPr id="482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62770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540A675-FBC7-E849-B48B-53F1977FE179}" type="slidenum">
              <a:rPr lang="en-US"/>
              <a:pPr/>
              <a:t>262</a:t>
            </a:fld>
            <a:endParaRPr lang="en-US"/>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5966320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A91C22-D971-8044-9FEA-EFA65697FC1A}" type="slidenum">
              <a:rPr lang="en-US"/>
              <a:pPr/>
              <a:t>263</a:t>
            </a:fld>
            <a:endParaRPr lang="en-US"/>
          </a:p>
        </p:txBody>
      </p:sp>
      <p:sp>
        <p:nvSpPr>
          <p:cNvPr id="484355" name="Rectangle 2"/>
          <p:cNvSpPr>
            <a:spLocks noGrp="1" noRot="1" noChangeAspect="1" noChangeArrowheads="1" noTextEdit="1"/>
          </p:cNvSpPr>
          <p:nvPr>
            <p:ph type="sldImg"/>
          </p:nvPr>
        </p:nvSpPr>
        <p:spPr>
          <a:ln/>
        </p:spPr>
      </p:sp>
      <p:sp>
        <p:nvSpPr>
          <p:cNvPr id="484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8096265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1652EE-3A5C-ED4C-88FA-5AC1BE31DFCC}" type="slidenum">
              <a:rPr lang="en-US"/>
              <a:pPr/>
              <a:t>264</a:t>
            </a:fld>
            <a:endParaRPr lang="en-US"/>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6110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B45AE0A-C1AF-6D47-A7F0-FF5509095B01}" type="slidenum">
              <a:rPr lang="en-US"/>
              <a:pPr/>
              <a:t>267</a:t>
            </a:fld>
            <a:endParaRPr lang="en-US"/>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6770535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D458056-B0D1-AD4D-8508-BE1EB47E5C49}" type="slidenum">
              <a:rPr lang="en-US"/>
              <a:pPr/>
              <a:t>268</a:t>
            </a:fld>
            <a:endParaRPr lang="en-US"/>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9597109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05E080-BF66-7049-9473-5C8F5B99ED3B}" type="slidenum">
              <a:rPr lang="en-US"/>
              <a:pPr/>
              <a:t>269</a:t>
            </a:fld>
            <a:endParaRPr lang="en-US"/>
          </a:p>
        </p:txBody>
      </p:sp>
      <p:sp>
        <p:nvSpPr>
          <p:cNvPr id="488451" name="Rectangle 2"/>
          <p:cNvSpPr>
            <a:spLocks noGrp="1" noRot="1" noChangeAspect="1" noChangeArrowheads="1" noTextEdit="1"/>
          </p:cNvSpPr>
          <p:nvPr>
            <p:ph type="sldImg"/>
          </p:nvPr>
        </p:nvSpPr>
        <p:spPr>
          <a:ln/>
        </p:spPr>
      </p:sp>
      <p:sp>
        <p:nvSpPr>
          <p:cNvPr id="488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4215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6E3A48B-9736-9347-BDAF-F1A920ACE193}" type="slidenum">
              <a:rPr lang="en-US"/>
              <a:pPr/>
              <a:t>2</a:t>
            </a:fld>
            <a:endParaRPr lang="en-US"/>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9774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347ED74-F56F-2944-8C08-279A043E6A25}" type="slidenum">
              <a:rPr lang="en-US" sz="1300"/>
              <a:pPr algn="r" eaLnBrk="1" hangingPunct="1"/>
              <a:t>20</a:t>
            </a:fld>
            <a:endParaRPr lang="en-US" sz="130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8824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4319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67242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53532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90646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4223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56673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9551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04039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9692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355CD7E-8EFE-9747-BF5E-9AEDFC18CC9A}" type="slidenum">
              <a:rPr lang="en-US"/>
              <a:pPr/>
              <a:t>3</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02268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73675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12664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35409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74252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17426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98153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8991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463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03342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205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72B3AB6-9AC4-3D44-AF3F-D32064885080}" type="slidenum">
              <a:rPr lang="en-US"/>
              <a:pPr/>
              <a:t>4</a:t>
            </a:fld>
            <a:endParaRPr lang="en-US"/>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17082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84526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83823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51381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94395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65241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19120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883207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71048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24BEAA4-DD96-5243-A851-0AF91A659545}" type="slidenum">
              <a:rPr lang="en-US"/>
              <a:pPr/>
              <a:t>48</a:t>
            </a:fld>
            <a:endParaRPr lang="en-US"/>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48494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591117-20E5-B749-88E4-407614C728AF}" type="slidenum">
              <a:rPr lang="en-US"/>
              <a:pPr/>
              <a:t>49</a:t>
            </a:fld>
            <a:endParaRPr lang="en-US"/>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27489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292AFA-86B1-BE49-849F-4E88256BCD86}" type="slidenum">
              <a:rPr lang="en-US"/>
              <a:pPr/>
              <a:t>5</a:t>
            </a:fld>
            <a:endParaRPr 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97995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BEA29A3-D734-F24F-8BDD-5F68D7DC8D0D}" type="slidenum">
              <a:rPr lang="en-US"/>
              <a:pPr/>
              <a:t>50</a:t>
            </a:fld>
            <a:endParaRPr lang="en-US"/>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492332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1507F8-27F0-C245-9E89-D9FFA592A24A}" type="slidenum">
              <a:rPr lang="en-US"/>
              <a:pPr/>
              <a:t>51</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004430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AE9BD5-8228-1643-83AD-28D5C17F3A2A}" type="slidenum">
              <a:rPr lang="en-US"/>
              <a:pPr/>
              <a:t>52</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39861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ECBEA6C-D4F7-7B4D-AF4C-C2A306ABE058}" type="slidenum">
              <a:rPr lang="en-US"/>
              <a:pPr/>
              <a:t>53</a:t>
            </a:fld>
            <a:endParaRPr lang="en-US"/>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79481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75AF81F-C940-6143-B441-ACB24104FD21}" type="slidenum">
              <a:rPr lang="en-US"/>
              <a:pPr/>
              <a:t>54</a:t>
            </a:fld>
            <a:endParaRPr lang="en-US"/>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045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1C14E75-1DC1-4A4A-9AD0-6F03BAF422D5}" type="slidenum">
              <a:rPr lang="en-US"/>
              <a:pPr/>
              <a:t>55</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20495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0CC741AC-19BD-B14F-A8FE-9483F57BA28A}" type="slidenum">
              <a:rPr lang="en-US" sz="1300"/>
              <a:pPr algn="r" eaLnBrk="1" hangingPunct="1"/>
              <a:t>56</a:t>
            </a:fld>
            <a:endParaRPr lang="en-US" sz="130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113332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57</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75729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688680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7343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C7140D3-5F73-3A48-9415-1C771A8B09AE}" type="slidenum">
              <a:rPr lang="en-US"/>
              <a:pPr/>
              <a:t>6</a:t>
            </a:fld>
            <a:endParaRPr lang="en-US"/>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73285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248931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529971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82543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079515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1F3D54F-F0B5-FD46-B007-C70B4EBAE4B9}" type="slidenum">
              <a:rPr lang="en-US" sz="1300"/>
              <a:pPr algn="r" eaLnBrk="1" hangingPunct="1"/>
              <a:t>64</a:t>
            </a:fld>
            <a:endParaRPr lang="en-US" sz="130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24080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C0E6BDB-31ED-6A45-A017-D6C8AD7C567E}" type="slidenum">
              <a:rPr lang="en-US" sz="1300"/>
              <a:pPr algn="r" eaLnBrk="1" hangingPunct="1"/>
              <a:t>65</a:t>
            </a:fld>
            <a:endParaRPr lang="en-US" sz="130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38686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69D95E0-4204-1449-996B-A92BEDFB0FD7}" type="slidenum">
              <a:rPr lang="en-US" sz="1300"/>
              <a:pPr algn="r" eaLnBrk="1" hangingPunct="1"/>
              <a:t>66</a:t>
            </a:fld>
            <a:endParaRPr lang="en-US" sz="130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199761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083622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997943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7617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9E0EC85-7057-814C-952D-080E345DB855}" type="slidenum">
              <a:rPr lang="en-US"/>
              <a:pPr/>
              <a:t>7</a:t>
            </a:fld>
            <a:endParaRPr lang="en-US"/>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80862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162636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290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644250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65256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428779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680101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77878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576234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85618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D93A27-86C2-A146-86B1-808E0926E7EA}" type="slidenum">
              <a:rPr lang="en-US"/>
              <a:pPr/>
              <a:t>145</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32818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2CC57A7-B8B5-514A-97D7-2D77BEABEE27}" type="slidenum">
              <a:rPr lang="en-US"/>
              <a:pPr/>
              <a:t>8</a:t>
            </a:fld>
            <a:endParaRPr lang="en-US"/>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356820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B5CB038-B692-7D46-A017-6C3B9DC56F5F}" type="slidenum">
              <a:rPr lang="en-US"/>
              <a:pPr/>
              <a:t>146</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17945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319A41-CCC8-5A42-BA46-043AC73AB318}" type="slidenum">
              <a:rPr lang="en-US" sz="1300"/>
              <a:pPr algn="r" eaLnBrk="1" hangingPunct="1"/>
              <a:t>147</a:t>
            </a:fld>
            <a:endParaRPr lang="en-US" sz="130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537306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0285403-FB68-5541-B555-C753131B93EA}" type="slidenum">
              <a:rPr lang="en-US" sz="1300"/>
              <a:pPr algn="r" eaLnBrk="1" hangingPunct="1"/>
              <a:t>148</a:t>
            </a:fld>
            <a:endParaRPr lang="en-US" sz="1300"/>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233375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60830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D745B2C-A25F-0445-8AC1-A533FCE88193}" type="slidenum">
              <a:rPr lang="en-US"/>
              <a:pPr/>
              <a:t>150</a:t>
            </a:fld>
            <a:endParaRPr 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789407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151</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084757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5232A02-E2AB-2947-8951-56CF841B99F5}" type="slidenum">
              <a:rPr lang="en-US" sz="1300"/>
              <a:pPr algn="r" eaLnBrk="1" hangingPunct="1"/>
              <a:t>152</a:t>
            </a:fld>
            <a:endParaRPr lang="en-US" sz="130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019935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8182B1B-B5B3-8647-94DE-78032FAD1BD2}" type="slidenum">
              <a:rPr lang="en-US" sz="1300"/>
              <a:pPr algn="r" eaLnBrk="1" hangingPunct="1"/>
              <a:t>153</a:t>
            </a:fld>
            <a:endParaRPr lang="en-US" sz="130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934330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9A7407-C630-FC43-ADCF-B8CB21417ECC}" type="slidenum">
              <a:rPr lang="en-US"/>
              <a:pPr/>
              <a:t>154</a:t>
            </a:fld>
            <a:endParaRPr 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739280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89D9A63-8AAC-2E45-8F95-1932AF6B6481}" type="slidenum">
              <a:rPr lang="en-US"/>
              <a:pPr/>
              <a:t>155</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1256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C23F242-5B1E-5141-A1A0-882E99BE271D}" type="slidenum">
              <a:rPr lang="en-US"/>
              <a:pPr/>
              <a:t>9</a:t>
            </a:fld>
            <a:endParaRPr lang="en-US"/>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14473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E554B6A-B8D7-1047-A386-3B3E55FB4E08}" type="slidenum">
              <a:rPr lang="en-US"/>
              <a:pPr/>
              <a:t>156</a:t>
            </a:fld>
            <a:endParaRPr 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299372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22CF6EE-05EA-4641-9626-3B30D6124FE5}" type="slidenum">
              <a:rPr lang="en-US"/>
              <a:pPr/>
              <a:t>157</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41968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CE9CB8-3FF4-0947-BC9B-E58FCA62233B}" type="slidenum">
              <a:rPr lang="en-US"/>
              <a:pPr/>
              <a:t>158</a:t>
            </a:fld>
            <a:endParaRPr lang="en-US"/>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29007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06547E7-4611-F649-B36F-20EB7935BAA0}" type="slidenum">
              <a:rPr lang="en-US"/>
              <a:pPr/>
              <a:t>159</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19832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57663F4-7D0D-A647-98FF-7B491F92162E}" type="slidenum">
              <a:rPr lang="en-US"/>
              <a:pPr/>
              <a:t>160</a:t>
            </a:fld>
            <a:endParaRPr lang="en-US"/>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526583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D2E90A2-7A73-CE41-8EA2-8B8E1B84EE03}" type="slidenum">
              <a:rPr lang="en-US"/>
              <a:pPr/>
              <a:t>161</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63070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DC49BED-EE17-F049-AC20-BDD6D7605EE1}" type="slidenum">
              <a:rPr lang="en-US"/>
              <a:pPr/>
              <a:t>162</a:t>
            </a:fld>
            <a:endParaRPr lang="en-US"/>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9324605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F82B297-945C-2E4F-8C27-16878F380FDB}" type="slidenum">
              <a:rPr lang="en-US"/>
              <a:pPr/>
              <a:t>164</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7972449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1BAD09B-59EE-7847-916E-321F6CE94458}" type="slidenum">
              <a:rPr lang="en-US"/>
              <a:pPr/>
              <a:t>165</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4157337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E72A6B3-87A6-884E-BCB4-70FC3D5DD770}" type="slidenum">
              <a:rPr lang="en-US"/>
              <a:pPr/>
              <a:t>166</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71974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20B3CB6-9E14-814D-BE7D-C2F02EA44775}" type="datetime1">
              <a:rPr lang="en-US"/>
              <a:pPr/>
              <a:t>11/18/2014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4E8C65B-FC83-4C41-86A3-0C8B6B4DB0FE}" type="datetime1">
              <a:rPr lang="en-US"/>
              <a:pPr/>
              <a:t>11/18/2014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AB52410-B827-1840-BE1D-1F6FA63D3C0F}" type="datetime1">
              <a:rPr lang="en-US"/>
              <a:pPr/>
              <a:t>11/18/2014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EA43794-AAA8-9B42-9702-AEC74E2FEAED}" type="datetime1">
              <a:rPr lang="en-US"/>
              <a:pPr/>
              <a:t>11/18/2014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581D010-7BC2-A041-917E-B3EE3B1B4D3B}" type="datetime1">
              <a:rPr lang="en-US"/>
              <a:pPr/>
              <a:t>11/18/2014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B71D618-253C-AA4D-8757-0BEE95404E41}" type="datetime1">
              <a:rPr lang="en-US"/>
              <a:pPr/>
              <a:t>11/18/2014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39F2D15-5BF7-8142-BC86-72CA05D0F5C7}" type="datetime1">
              <a:rPr lang="en-US"/>
              <a:pPr/>
              <a:t>11/18/2014</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145867A-74AA-E345-BE7E-231453B35BF1}" type="datetime1">
              <a:rPr lang="en-US"/>
              <a:pPr/>
              <a:t>11/18/2014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23F104A1-28BD-FA4B-96C7-11F287C890EF}" type="datetime1">
              <a:rPr lang="en-US"/>
              <a:pPr/>
              <a:t>11/18/2014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E5CA28A4-B528-4A44-ADE4-DBD6F58BB2C5}" type="datetime1">
              <a:rPr lang="en-US"/>
              <a:pPr/>
              <a:t>11/18/2014</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a:t>COT 4210 © UCF</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95DD0F67-4F06-754F-BEBD-91352B82AD19}" type="datetime1">
              <a:rPr lang="en-US"/>
              <a:pPr/>
              <a:t>11/18/2014</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A3EDB28-64EE-2043-93E6-45DD6DF5D7EE}" type="datetime1">
              <a:rPr lang="en-US"/>
              <a:pPr/>
              <a:t>11/18/2014</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a:t>COT 4210 © UCF</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0B6883A-8EEB-4740-AFE9-3823BCAFA896}" type="datetime1">
              <a:rPr lang="en-US"/>
              <a:pPr/>
              <a:t>11/18/2014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9CE5FA7-EF97-4F48-80E5-3F84F57EB8AC}" type="datetime1">
              <a:rPr lang="en-US"/>
              <a:pPr/>
              <a:t>11/18/2014</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COT 4210 © UCF</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harles.e.hughes@knights.ucf.edu?subject=COT421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harles.e.hughes@knights.ucf.edu?subject=COT4210"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www.cs.ucf.edu/courses/cot4210/Fall201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5400">
                <a:latin typeface="Arial" charset="0"/>
                <a:ea typeface="MS PGothic" charset="0"/>
              </a:rPr>
              <a:t>Discrete II</a:t>
            </a:r>
            <a:br>
              <a:rPr lang="en-US" sz="5400">
                <a:latin typeface="Arial" charset="0"/>
                <a:ea typeface="MS PGothic" charset="0"/>
              </a:rPr>
            </a:br>
            <a:r>
              <a:rPr lang="en-US" sz="5400">
                <a:latin typeface="Arial" charset="0"/>
                <a:ea typeface="MS PGothic" charset="0"/>
              </a:rPr>
              <a:t>Theory of Computation</a:t>
            </a:r>
            <a:r>
              <a:rPr lang="en-US" sz="4000">
                <a:latin typeface="Arial" charset="0"/>
                <a:ea typeface="MS PGothic" charset="0"/>
              </a:rPr>
              <a:t> </a:t>
            </a: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 4210 – Fall </a:t>
            </a:r>
            <a:r>
              <a:rPr lang="en-US" dirty="0" smtClean="0">
                <a:solidFill>
                  <a:srgbClr val="CC3300"/>
                </a:solidFill>
                <a:latin typeface="Arial" charset="0"/>
                <a:ea typeface="MS PGothic" charset="0"/>
              </a:rPr>
              <a:t>2014</a:t>
            </a:r>
            <a:r>
              <a:rPr lang="en-US" dirty="0">
                <a:solidFill>
                  <a:srgbClr val="CC3300"/>
                </a:solidFill>
                <a:latin typeface="Arial" charset="0"/>
                <a:ea typeface="MS PGothic" charset="0"/>
              </a:rPr>
              <a:t/>
            </a:r>
            <a:br>
              <a:rPr lang="en-US" dirty="0">
                <a:solidFill>
                  <a:srgbClr val="CC3300"/>
                </a:solidFill>
                <a:latin typeface="Arial" charset="0"/>
                <a:ea typeface="MS PGothic" charset="0"/>
              </a:rPr>
            </a:br>
            <a:r>
              <a:rPr lang="en-US" dirty="0">
                <a:solidFill>
                  <a:srgbClr val="CC3300"/>
                </a:solidFill>
                <a:latin typeface="Arial" charset="0"/>
                <a:ea typeface="MS PGothic" charset="0"/>
              </a:rPr>
              <a:t>Notes</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4EF79FA-D8F3-934C-A3FE-21379D2B43BE}" type="datetime1">
              <a:rPr lang="en-US"/>
              <a:pPr/>
              <a:t>11/18/2014</a:t>
            </a:fld>
            <a:endParaRPr lang="en-US" dirty="0"/>
          </a:p>
        </p:txBody>
      </p:sp>
      <p:sp>
        <p:nvSpPr>
          <p:cNvPr id="112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810B69-270E-D446-AEA0-F1D861F81429}" type="slidenum">
              <a:rPr lang="en-US"/>
              <a:pPr/>
              <a:t>10</a:t>
            </a:fld>
            <a:endParaRPr lang="en-US"/>
          </a:p>
        </p:txBody>
      </p:sp>
      <p:sp>
        <p:nvSpPr>
          <p:cNvPr id="11269" name="Rectangle 2"/>
          <p:cNvSpPr>
            <a:spLocks noGrp="1" noChangeArrowheads="1"/>
          </p:cNvSpPr>
          <p:nvPr>
            <p:ph type="title" idx="4294967295"/>
          </p:nvPr>
        </p:nvSpPr>
        <p:spPr/>
        <p:txBody>
          <a:bodyPr/>
          <a:lstStyle/>
          <a:p>
            <a:pPr eaLnBrk="1" hangingPunct="1"/>
            <a:r>
              <a:rPr lang="en-US">
                <a:latin typeface="Arial" charset="0"/>
                <a:ea typeface="MS PGothic" charset="0"/>
              </a:rPr>
              <a:t>Important Dates</a:t>
            </a:r>
          </a:p>
        </p:txBody>
      </p:sp>
      <p:sp>
        <p:nvSpPr>
          <p:cNvPr id="11270" name="Rectangle 3"/>
          <p:cNvSpPr>
            <a:spLocks noGrp="1" noChangeArrowheads="1"/>
          </p:cNvSpPr>
          <p:nvPr>
            <p:ph type="body" idx="4294967295"/>
          </p:nvPr>
        </p:nvSpPr>
        <p:spPr/>
        <p:txBody>
          <a:bodyPr/>
          <a:lstStyle/>
          <a:p>
            <a:pPr eaLnBrk="1" hangingPunct="1"/>
            <a:r>
              <a:rPr lang="en-US" sz="2800" dirty="0">
                <a:latin typeface="Arial" charset="0"/>
                <a:ea typeface="MS PGothic" charset="0"/>
              </a:rPr>
              <a:t>Exam#1 – Thursday, September </a:t>
            </a:r>
            <a:r>
              <a:rPr lang="en-US" sz="2800" dirty="0" smtClean="0">
                <a:latin typeface="Arial" charset="0"/>
                <a:ea typeface="MS PGothic" charset="0"/>
              </a:rPr>
              <a:t>25</a:t>
            </a:r>
            <a:endParaRPr lang="en-US" sz="2800" dirty="0">
              <a:latin typeface="Arial" charset="0"/>
              <a:ea typeface="MS PGothic" charset="0"/>
            </a:endParaRPr>
          </a:p>
          <a:p>
            <a:pPr eaLnBrk="1" hangingPunct="1"/>
            <a:r>
              <a:rPr lang="en-US" sz="2800" dirty="0">
                <a:latin typeface="Arial" charset="0"/>
                <a:ea typeface="MS PGothic" charset="0"/>
              </a:rPr>
              <a:t>Withdraw Deadline – Mon., Oct. </a:t>
            </a:r>
            <a:r>
              <a:rPr lang="en-US" sz="2800" dirty="0" smtClean="0">
                <a:latin typeface="Arial" charset="0"/>
                <a:ea typeface="MS PGothic" charset="0"/>
              </a:rPr>
              <a:t>27</a:t>
            </a:r>
            <a:endParaRPr lang="en-US" sz="2800" dirty="0">
              <a:latin typeface="Arial" charset="0"/>
              <a:ea typeface="MS PGothic" charset="0"/>
            </a:endParaRPr>
          </a:p>
          <a:p>
            <a:pPr eaLnBrk="1" hangingPunct="1"/>
            <a:r>
              <a:rPr lang="en-US" sz="2800" dirty="0">
                <a:latin typeface="Arial" charset="0"/>
                <a:ea typeface="MS PGothic" charset="0"/>
              </a:rPr>
              <a:t>Exam#2 – Thursday, </a:t>
            </a:r>
            <a:r>
              <a:rPr lang="en-US" sz="2800" dirty="0" smtClean="0">
                <a:latin typeface="Arial" charset="0"/>
                <a:ea typeface="MS PGothic" charset="0"/>
              </a:rPr>
              <a:t>October 30</a:t>
            </a:r>
            <a:endParaRPr lang="en-US" sz="2800" dirty="0">
              <a:latin typeface="Arial" charset="0"/>
              <a:ea typeface="MS PGothic" charset="0"/>
            </a:endParaRPr>
          </a:p>
          <a:p>
            <a:pPr eaLnBrk="1" hangingPunct="1"/>
            <a:r>
              <a:rPr lang="en-US" sz="2800" dirty="0">
                <a:latin typeface="Arial" charset="0"/>
                <a:ea typeface="MS PGothic" charset="0"/>
              </a:rPr>
              <a:t>Final – Thurs., Dec. 9</a:t>
            </a:r>
            <a:r>
              <a:rPr lang="en-US" sz="2800" dirty="0" smtClean="0">
                <a:latin typeface="Arial" charset="0"/>
                <a:ea typeface="MS PGothic" charset="0"/>
              </a:rPr>
              <a:t>, 1:00AM–2:50PM </a:t>
            </a:r>
            <a:endParaRPr lang="en-US" sz="2800" dirty="0">
              <a:latin typeface="Arial" charset="0"/>
              <a:ea typeface="MS PGothic" charset="0"/>
            </a:endParaRPr>
          </a:p>
          <a:p>
            <a:pPr eaLnBrk="1" hangingPunct="1"/>
            <a:r>
              <a:rPr lang="en-US" sz="2800" dirty="0">
                <a:latin typeface="Arial" charset="0"/>
                <a:ea typeface="MS PGothic" charset="0"/>
              </a:rPr>
              <a:t>Days off: </a:t>
            </a:r>
            <a:r>
              <a:rPr lang="en-US" sz="2800" dirty="0" smtClean="0">
                <a:latin typeface="Arial" charset="0"/>
                <a:ea typeface="MS PGothic" charset="0"/>
              </a:rPr>
              <a:t>11/11 (Veterans Day)	</a:t>
            </a:r>
            <a:br>
              <a:rPr lang="en-US" sz="2800" dirty="0" smtClean="0">
                <a:latin typeface="Arial" charset="0"/>
                <a:ea typeface="MS PGothic" charset="0"/>
              </a:rPr>
            </a:br>
            <a:r>
              <a:rPr lang="en-US" sz="2800" dirty="0" smtClean="0">
                <a:latin typeface="Arial" charset="0"/>
                <a:ea typeface="MS PGothic" charset="0"/>
              </a:rPr>
              <a:t>11/27 </a:t>
            </a:r>
            <a:r>
              <a:rPr lang="en-US" sz="2800" dirty="0">
                <a:latin typeface="Arial" charset="0"/>
                <a:ea typeface="MS PGothic" charset="0"/>
              </a:rPr>
              <a:t>(Thanksgiving)</a:t>
            </a:r>
          </a:p>
          <a:p>
            <a:pPr eaLnBrk="1" hangingPunct="1"/>
            <a:r>
              <a:rPr lang="en-US" sz="2800" dirty="0">
                <a:latin typeface="Arial" charset="0"/>
                <a:ea typeface="MS PGothic" charset="0"/>
              </a:rPr>
              <a:t>Exam #1/#2 dates are subject to change with appropriate notice. Final exam is, of course, fixed in stone.</a:t>
            </a:r>
          </a:p>
        </p:txBody>
      </p:sp>
      <p:sp>
        <p:nvSpPr>
          <p:cNvPr id="1127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55D53D8-2F3A-B54D-8389-218E2D6D95BB}" type="slidenum">
              <a:rPr lang="en-US" sz="1400"/>
              <a:pPr algn="r" eaLnBrk="1" hangingPunct="1"/>
              <a:t>10</a:t>
            </a:fld>
            <a:endParaRPr lang="en-US" sz="14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atin typeface="Arial" charset="0"/>
                <a:ea typeface="MS PGothic" charset="0"/>
              </a:rPr>
              <a:t>xwx is not Regular (MN)</a:t>
            </a:r>
          </a:p>
        </p:txBody>
      </p:sp>
      <p:sp>
        <p:nvSpPr>
          <p:cNvPr id="103427" name="Content Placeholder 2"/>
          <p:cNvSpPr>
            <a:spLocks noGrp="1"/>
          </p:cNvSpPr>
          <p:nvPr>
            <p:ph idx="1"/>
          </p:nvPr>
        </p:nvSpPr>
        <p:spPr/>
        <p:txBody>
          <a:bodyPr/>
          <a:lstStyle/>
          <a:p>
            <a:r>
              <a:rPr lang="pl-PL" sz="2400" b="1" dirty="0">
                <a:latin typeface="Arial" charset="0"/>
                <a:ea typeface="MS PGothic" charset="0"/>
              </a:rPr>
              <a:t>L = { x w x | </a:t>
            </a:r>
            <a:r>
              <a:rPr lang="pl-PL" sz="2400" b="1" dirty="0" err="1">
                <a:latin typeface="Arial" charset="0"/>
                <a:ea typeface="MS PGothic" charset="0"/>
              </a:rPr>
              <a:t>x,w</a:t>
            </a:r>
            <a:r>
              <a:rPr lang="pl-PL" sz="2400" dirty="0">
                <a:latin typeface="Arial" charset="0"/>
                <a:ea typeface="MS PGothic" charset="0"/>
              </a:rPr>
              <a:t>∈</a:t>
            </a:r>
            <a:r>
              <a:rPr lang="pl-PL" sz="2400" b="1" dirty="0">
                <a:latin typeface="Arial" charset="0"/>
                <a:ea typeface="MS PGothic" charset="0"/>
              </a:rPr>
              <a:t>{</a:t>
            </a:r>
            <a:r>
              <a:rPr lang="pl-PL" sz="2400" b="1" dirty="0" err="1">
                <a:latin typeface="Arial" charset="0"/>
                <a:ea typeface="MS PGothic" charset="0"/>
              </a:rPr>
              <a:t>a,b</a:t>
            </a:r>
            <a:r>
              <a:rPr lang="pl-PL" sz="2400" b="1" dirty="0">
                <a:latin typeface="Arial" charset="0"/>
                <a:ea typeface="MS PGothic" charset="0"/>
              </a:rPr>
              <a:t>}+} :</a:t>
            </a:r>
          </a:p>
          <a:p>
            <a:r>
              <a:rPr lang="pl-PL" sz="2400" dirty="0" err="1" smtClean="0">
                <a:latin typeface="Arial" charset="0"/>
                <a:ea typeface="MS PGothic" charset="0"/>
              </a:rPr>
              <a:t>Assume</a:t>
            </a:r>
            <a:r>
              <a:rPr lang="pl-PL" sz="2400" dirty="0" smtClean="0">
                <a:latin typeface="Arial" charset="0"/>
                <a:ea typeface="MS PGothic" charset="0"/>
              </a:rPr>
              <a:t> </a:t>
            </a:r>
            <a:r>
              <a:rPr lang="pl-PL" sz="2400" dirty="0" err="1">
                <a:latin typeface="Arial" charset="0"/>
                <a:ea typeface="MS PGothic" charset="0"/>
              </a:rPr>
              <a:t>that</a:t>
            </a:r>
            <a:r>
              <a:rPr lang="pl-PL" sz="2400" dirty="0">
                <a:latin typeface="Arial" charset="0"/>
                <a:ea typeface="MS PGothic" charset="0"/>
              </a:rPr>
              <a:t> L </a:t>
            </a:r>
            <a:r>
              <a:rPr lang="pl-PL" sz="2400" dirty="0" err="1">
                <a:latin typeface="Arial" charset="0"/>
                <a:ea typeface="MS PGothic" charset="0"/>
              </a:rPr>
              <a:t>is</a:t>
            </a:r>
            <a:r>
              <a:rPr lang="pl-PL" sz="2400" dirty="0">
                <a:latin typeface="Arial" charset="0"/>
                <a:ea typeface="MS PGothic" charset="0"/>
              </a:rPr>
              <a:t> </a:t>
            </a:r>
            <a:r>
              <a:rPr lang="pl-PL" sz="2400" dirty="0" err="1">
                <a:latin typeface="Arial" charset="0"/>
                <a:ea typeface="MS PGothic" charset="0"/>
              </a:rPr>
              <a:t>Regular</a:t>
            </a:r>
            <a:r>
              <a:rPr lang="pl-PL" sz="2400" dirty="0">
                <a:latin typeface="Arial" charset="0"/>
                <a:ea typeface="MS PGothic" charset="0"/>
              </a:rPr>
              <a:t>.</a:t>
            </a:r>
          </a:p>
          <a:p>
            <a:r>
              <a:rPr lang="tr-TR" sz="2400" dirty="0" err="1">
                <a:latin typeface="Arial" charset="0"/>
                <a:ea typeface="MS PGothic" charset="0"/>
              </a:rPr>
              <a:t>We</a:t>
            </a:r>
            <a:r>
              <a:rPr lang="tr-TR" sz="2400" dirty="0">
                <a:latin typeface="Arial" charset="0"/>
                <a:ea typeface="MS PGothic" charset="0"/>
              </a:rPr>
              <a:t> </a:t>
            </a:r>
            <a:r>
              <a:rPr lang="tr-TR" sz="2400" dirty="0" err="1">
                <a:latin typeface="Arial" charset="0"/>
                <a:ea typeface="MS PGothic" charset="0"/>
              </a:rPr>
              <a:t>consider</a:t>
            </a:r>
            <a:r>
              <a:rPr lang="tr-TR" sz="2400" dirty="0">
                <a:latin typeface="Arial" charset="0"/>
                <a:ea typeface="MS PGothic" charset="0"/>
              </a:rPr>
              <a:t> </a:t>
            </a:r>
            <a:r>
              <a:rPr lang="tr-TR" sz="2400" dirty="0" err="1">
                <a:latin typeface="Arial" charset="0"/>
                <a:ea typeface="MS PGothic" charset="0"/>
              </a:rPr>
              <a:t>the</a:t>
            </a:r>
            <a:r>
              <a:rPr lang="tr-TR" sz="2400" dirty="0">
                <a:latin typeface="Arial" charset="0"/>
                <a:ea typeface="MS PGothic" charset="0"/>
              </a:rPr>
              <a:t> </a:t>
            </a:r>
            <a:r>
              <a:rPr lang="tr-TR" sz="2400" dirty="0" err="1">
                <a:latin typeface="Arial" charset="0"/>
                <a:ea typeface="MS PGothic" charset="0"/>
              </a:rPr>
              <a:t>right</a:t>
            </a:r>
            <a:r>
              <a:rPr lang="tr-TR" sz="2400" dirty="0">
                <a:latin typeface="Arial" charset="0"/>
                <a:ea typeface="MS PGothic" charset="0"/>
              </a:rPr>
              <a:t> </a:t>
            </a:r>
            <a:r>
              <a:rPr lang="tr-TR" sz="2400" dirty="0" err="1">
                <a:latin typeface="Arial" charset="0"/>
                <a:ea typeface="MS PGothic" charset="0"/>
              </a:rPr>
              <a:t>invariant</a:t>
            </a:r>
            <a:r>
              <a:rPr lang="tr-TR" sz="2400" dirty="0">
                <a:latin typeface="Arial" charset="0"/>
                <a:ea typeface="MS PGothic" charset="0"/>
              </a:rPr>
              <a:t> </a:t>
            </a:r>
            <a:r>
              <a:rPr lang="tr-TR" sz="2400" dirty="0" err="1">
                <a:latin typeface="Arial" charset="0"/>
                <a:ea typeface="MS PGothic" charset="0"/>
              </a:rPr>
              <a:t>equivalence</a:t>
            </a:r>
            <a:r>
              <a:rPr lang="tr-TR" sz="2400" dirty="0">
                <a:latin typeface="Arial" charset="0"/>
                <a:ea typeface="MS PGothic" charset="0"/>
              </a:rPr>
              <a:t> </a:t>
            </a:r>
            <a:r>
              <a:rPr lang="tr-TR" sz="2400" dirty="0" err="1">
                <a:latin typeface="Arial" charset="0"/>
                <a:ea typeface="MS PGothic" charset="0"/>
              </a:rPr>
              <a:t>class</a:t>
            </a:r>
            <a:r>
              <a:rPr lang="tr-TR" sz="2400" dirty="0">
                <a:latin typeface="Arial" charset="0"/>
                <a:ea typeface="MS PGothic" charset="0"/>
              </a:rPr>
              <a:t> [</a:t>
            </a:r>
            <a:r>
              <a:rPr lang="tr-TR" sz="2400" dirty="0" err="1">
                <a:latin typeface="Arial" charset="0"/>
                <a:ea typeface="MS PGothic" charset="0"/>
              </a:rPr>
              <a:t>a</a:t>
            </a:r>
            <a:r>
              <a:rPr lang="tr-TR" sz="2400" baseline="30000" dirty="0" err="1">
                <a:latin typeface="Arial" charset="0"/>
                <a:ea typeface="MS PGothic" charset="0"/>
              </a:rPr>
              <a:t>j</a:t>
            </a:r>
            <a:r>
              <a:rPr lang="tr-TR" sz="2400" dirty="0" err="1">
                <a:latin typeface="Arial" charset="0"/>
                <a:ea typeface="MS PGothic" charset="0"/>
              </a:rPr>
              <a:t>b</a:t>
            </a:r>
            <a:r>
              <a:rPr lang="tr-TR" sz="2400" dirty="0">
                <a:latin typeface="Arial" charset="0"/>
                <a:ea typeface="MS PGothic" charset="0"/>
              </a:rPr>
              <a:t>].</a:t>
            </a:r>
          </a:p>
          <a:p>
            <a:r>
              <a:rPr lang="tr-TR" sz="2400" dirty="0" err="1">
                <a:latin typeface="Arial" charset="0"/>
                <a:ea typeface="MS PGothic" charset="0"/>
              </a:rPr>
              <a:t>It’s</a:t>
            </a:r>
            <a:r>
              <a:rPr lang="tr-TR" sz="2400" dirty="0">
                <a:latin typeface="Arial" charset="0"/>
                <a:ea typeface="MS PGothic" charset="0"/>
              </a:rPr>
              <a:t> </a:t>
            </a:r>
            <a:r>
              <a:rPr lang="tr-TR" sz="2400" dirty="0" err="1">
                <a:latin typeface="Arial" charset="0"/>
                <a:ea typeface="MS PGothic" charset="0"/>
              </a:rPr>
              <a:t>clear</a:t>
            </a:r>
            <a:r>
              <a:rPr lang="tr-TR" sz="2400" dirty="0">
                <a:latin typeface="Arial" charset="0"/>
                <a:ea typeface="MS PGothic" charset="0"/>
              </a:rPr>
              <a:t> </a:t>
            </a:r>
            <a:r>
              <a:rPr lang="tr-TR" sz="2400" dirty="0" err="1">
                <a:latin typeface="Arial" charset="0"/>
                <a:ea typeface="MS PGothic" charset="0"/>
              </a:rPr>
              <a:t>that</a:t>
            </a:r>
            <a:r>
              <a:rPr lang="tr-TR" sz="2400" dirty="0">
                <a:latin typeface="Arial" charset="0"/>
                <a:ea typeface="MS PGothic" charset="0"/>
              </a:rPr>
              <a:t> </a:t>
            </a:r>
            <a:r>
              <a:rPr lang="tr-TR" sz="2400" dirty="0" err="1">
                <a:latin typeface="Arial" charset="0"/>
                <a:ea typeface="MS PGothic" charset="0"/>
              </a:rPr>
              <a:t>a</a:t>
            </a:r>
            <a:r>
              <a:rPr lang="tr-TR" sz="2400" baseline="30000" dirty="0" err="1">
                <a:latin typeface="Arial" charset="0"/>
                <a:ea typeface="MS PGothic" charset="0"/>
              </a:rPr>
              <a:t>j</a:t>
            </a:r>
            <a:r>
              <a:rPr lang="tr-TR" sz="2400" dirty="0" err="1">
                <a:latin typeface="Arial" charset="0"/>
                <a:ea typeface="MS PGothic" charset="0"/>
              </a:rPr>
              <a:t>baa</a:t>
            </a:r>
            <a:r>
              <a:rPr lang="tr-TR" sz="2400" baseline="30000" dirty="0" err="1">
                <a:latin typeface="Arial" charset="0"/>
                <a:ea typeface="MS PGothic" charset="0"/>
              </a:rPr>
              <a:t>j</a:t>
            </a:r>
            <a:r>
              <a:rPr lang="tr-TR" sz="2400" dirty="0" err="1">
                <a:latin typeface="Arial" charset="0"/>
                <a:ea typeface="MS PGothic" charset="0"/>
              </a:rPr>
              <a:t>b</a:t>
            </a:r>
            <a:r>
              <a:rPr lang="tr-TR" sz="2400" dirty="0">
                <a:latin typeface="Arial" charset="0"/>
                <a:ea typeface="MS PGothic" charset="0"/>
              </a:rPr>
              <a:t> is in </a:t>
            </a:r>
            <a:r>
              <a:rPr lang="tr-TR" sz="2400" dirty="0" err="1">
                <a:latin typeface="Arial" charset="0"/>
                <a:ea typeface="MS PGothic" charset="0"/>
              </a:rPr>
              <a:t>the</a:t>
            </a:r>
            <a:r>
              <a:rPr lang="tr-TR" sz="2400" dirty="0">
                <a:latin typeface="Arial" charset="0"/>
                <a:ea typeface="MS PGothic" charset="0"/>
              </a:rPr>
              <a:t> </a:t>
            </a:r>
            <a:r>
              <a:rPr lang="tr-TR" sz="2400" dirty="0" err="1">
                <a:latin typeface="Arial" charset="0"/>
                <a:ea typeface="MS PGothic" charset="0"/>
              </a:rPr>
              <a:t>language</a:t>
            </a:r>
            <a:r>
              <a:rPr lang="tr-TR" sz="2400" dirty="0">
                <a:latin typeface="Arial" charset="0"/>
                <a:ea typeface="MS PGothic" charset="0"/>
              </a:rPr>
              <a:t>, but </a:t>
            </a:r>
            <a:r>
              <a:rPr lang="tr-TR" sz="2400" dirty="0" err="1">
                <a:latin typeface="Arial" charset="0"/>
                <a:ea typeface="MS PGothic" charset="0"/>
              </a:rPr>
              <a:t>a</a:t>
            </a:r>
            <a:r>
              <a:rPr lang="tr-TR" sz="2400" baseline="30000" dirty="0" err="1">
                <a:latin typeface="Arial" charset="0"/>
                <a:ea typeface="MS PGothic" charset="0"/>
              </a:rPr>
              <a:t>j</a:t>
            </a:r>
            <a:r>
              <a:rPr lang="tr-TR" sz="2400" dirty="0" err="1">
                <a:latin typeface="Arial" charset="0"/>
                <a:ea typeface="MS PGothic" charset="0"/>
              </a:rPr>
              <a:t>baa</a:t>
            </a:r>
            <a:r>
              <a:rPr lang="tr-TR" sz="2400" baseline="30000" dirty="0" err="1">
                <a:latin typeface="Arial" charset="0"/>
                <a:ea typeface="MS PGothic" charset="0"/>
              </a:rPr>
              <a:t>k</a:t>
            </a:r>
            <a:r>
              <a:rPr lang="tr-TR" sz="2400" dirty="0" err="1">
                <a:latin typeface="Arial" charset="0"/>
                <a:ea typeface="MS PGothic" charset="0"/>
              </a:rPr>
              <a:t>b</a:t>
            </a:r>
            <a:r>
              <a:rPr lang="tr-TR" sz="2400" dirty="0">
                <a:latin typeface="Arial" charset="0"/>
                <a:ea typeface="MS PGothic" charset="0"/>
              </a:rPr>
              <a:t> is not </a:t>
            </a:r>
            <a:r>
              <a:rPr lang="tr-TR" sz="2400" dirty="0" err="1">
                <a:latin typeface="Arial" charset="0"/>
                <a:ea typeface="MS PGothic" charset="0"/>
              </a:rPr>
              <a:t>when</a:t>
            </a:r>
            <a:r>
              <a:rPr lang="tr-TR" sz="2400" dirty="0">
                <a:latin typeface="Arial" charset="0"/>
                <a:ea typeface="MS PGothic" charset="0"/>
              </a:rPr>
              <a:t> k &lt; j. </a:t>
            </a:r>
          </a:p>
          <a:p>
            <a:r>
              <a:rPr lang="tr-TR" sz="2400" dirty="0" err="1">
                <a:latin typeface="Arial" charset="0"/>
                <a:ea typeface="MS PGothic" charset="0"/>
              </a:rPr>
              <a:t>This</a:t>
            </a:r>
            <a:r>
              <a:rPr lang="tr-TR" sz="2400" dirty="0">
                <a:latin typeface="Arial" charset="0"/>
                <a:ea typeface="MS PGothic" charset="0"/>
              </a:rPr>
              <a:t> </a:t>
            </a:r>
            <a:r>
              <a:rPr lang="tr-TR" sz="2400" dirty="0" err="1">
                <a:latin typeface="Arial" charset="0"/>
                <a:ea typeface="MS PGothic" charset="0"/>
              </a:rPr>
              <a:t>shows</a:t>
            </a:r>
            <a:r>
              <a:rPr lang="tr-TR" sz="2400" dirty="0">
                <a:latin typeface="Arial" charset="0"/>
                <a:ea typeface="MS PGothic" charset="0"/>
              </a:rPr>
              <a:t> </a:t>
            </a:r>
            <a:r>
              <a:rPr lang="tr-TR" sz="2400" dirty="0" err="1">
                <a:latin typeface="Arial" charset="0"/>
                <a:ea typeface="MS PGothic" charset="0"/>
              </a:rPr>
              <a:t>that</a:t>
            </a:r>
            <a:r>
              <a:rPr lang="tr-TR" sz="2400" dirty="0">
                <a:latin typeface="Arial" charset="0"/>
                <a:ea typeface="MS PGothic" charset="0"/>
              </a:rPr>
              <a:t> </a:t>
            </a:r>
            <a:r>
              <a:rPr lang="tr-TR" sz="2400" dirty="0" err="1">
                <a:latin typeface="Arial" charset="0"/>
                <a:ea typeface="MS PGothic" charset="0"/>
              </a:rPr>
              <a:t>there</a:t>
            </a:r>
            <a:r>
              <a:rPr lang="tr-TR" sz="2400" dirty="0">
                <a:latin typeface="Arial" charset="0"/>
                <a:ea typeface="MS PGothic" charset="0"/>
              </a:rPr>
              <a:t> is a </a:t>
            </a:r>
            <a:r>
              <a:rPr lang="tr-TR" sz="2400" dirty="0" err="1">
                <a:latin typeface="Arial" charset="0"/>
                <a:ea typeface="MS PGothic" charset="0"/>
              </a:rPr>
              <a:t>separate</a:t>
            </a:r>
            <a:r>
              <a:rPr lang="tr-TR" sz="2400" dirty="0">
                <a:latin typeface="Arial" charset="0"/>
                <a:ea typeface="MS PGothic" charset="0"/>
              </a:rPr>
              <a:t> </a:t>
            </a:r>
            <a:r>
              <a:rPr lang="tr-TR" sz="2400" dirty="0" err="1">
                <a:latin typeface="Arial" charset="0"/>
                <a:ea typeface="MS PGothic" charset="0"/>
              </a:rPr>
              <a:t>equivalence</a:t>
            </a:r>
            <a:r>
              <a:rPr lang="tr-TR" sz="2400" dirty="0">
                <a:latin typeface="Arial" charset="0"/>
                <a:ea typeface="MS PGothic" charset="0"/>
              </a:rPr>
              <a:t> </a:t>
            </a:r>
            <a:r>
              <a:rPr lang="tr-TR" sz="2400" dirty="0" err="1">
                <a:latin typeface="Arial" charset="0"/>
                <a:ea typeface="MS PGothic" charset="0"/>
              </a:rPr>
              <a:t>class</a:t>
            </a:r>
            <a:r>
              <a:rPr lang="tr-TR" sz="2400" dirty="0">
                <a:latin typeface="Arial" charset="0"/>
                <a:ea typeface="MS PGothic" charset="0"/>
              </a:rPr>
              <a:t>, [</a:t>
            </a:r>
            <a:r>
              <a:rPr lang="tr-TR" sz="2400" dirty="0" err="1">
                <a:latin typeface="Arial" charset="0"/>
                <a:ea typeface="MS PGothic" charset="0"/>
              </a:rPr>
              <a:t>a</a:t>
            </a:r>
            <a:r>
              <a:rPr lang="tr-TR" sz="2400" baseline="30000" dirty="0" err="1">
                <a:latin typeface="Arial" charset="0"/>
                <a:ea typeface="MS PGothic" charset="0"/>
              </a:rPr>
              <a:t>j</a:t>
            </a:r>
            <a:r>
              <a:rPr lang="tr-TR" sz="2400" dirty="0" err="1">
                <a:latin typeface="Arial" charset="0"/>
                <a:ea typeface="MS PGothic" charset="0"/>
              </a:rPr>
              <a:t>b</a:t>
            </a:r>
            <a:r>
              <a:rPr lang="tr-TR" sz="2400" dirty="0">
                <a:latin typeface="Arial" charset="0"/>
                <a:ea typeface="MS PGothic" charset="0"/>
              </a:rPr>
              <a:t>], </a:t>
            </a:r>
            <a:r>
              <a:rPr lang="tr-TR" sz="2400" dirty="0" err="1">
                <a:latin typeface="Arial" charset="0"/>
                <a:ea typeface="MS PGothic" charset="0"/>
              </a:rPr>
              <a:t>induced</a:t>
            </a:r>
            <a:r>
              <a:rPr lang="tr-TR" sz="2400" dirty="0">
                <a:latin typeface="Arial" charset="0"/>
                <a:ea typeface="MS PGothic" charset="0"/>
              </a:rPr>
              <a:t> </a:t>
            </a:r>
            <a:r>
              <a:rPr lang="tr-TR" sz="2400" dirty="0" err="1">
                <a:latin typeface="Arial" charset="0"/>
                <a:ea typeface="MS PGothic" charset="0"/>
              </a:rPr>
              <a:t>by</a:t>
            </a:r>
            <a:r>
              <a:rPr lang="tr-TR" sz="2400" dirty="0">
                <a:latin typeface="Arial" charset="0"/>
                <a:ea typeface="MS PGothic" charset="0"/>
              </a:rPr>
              <a:t> R</a:t>
            </a:r>
            <a:r>
              <a:rPr lang="tr-TR" sz="2400" baseline="-25000" dirty="0">
                <a:latin typeface="Arial" charset="0"/>
                <a:ea typeface="MS PGothic" charset="0"/>
              </a:rPr>
              <a:t>L</a:t>
            </a:r>
            <a:r>
              <a:rPr lang="tr-TR" sz="2400" dirty="0">
                <a:latin typeface="Arial" charset="0"/>
                <a:ea typeface="MS PGothic" charset="0"/>
              </a:rPr>
              <a:t>, </a:t>
            </a:r>
            <a:r>
              <a:rPr lang="tr-TR" sz="2400" dirty="0" err="1">
                <a:latin typeface="Arial" charset="0"/>
                <a:ea typeface="MS PGothic" charset="0"/>
              </a:rPr>
              <a:t>for</a:t>
            </a:r>
            <a:r>
              <a:rPr lang="tr-TR" sz="2400" dirty="0">
                <a:latin typeface="Arial" charset="0"/>
                <a:ea typeface="MS PGothic" charset="0"/>
              </a:rPr>
              <a:t> </a:t>
            </a:r>
            <a:r>
              <a:rPr lang="tr-TR" sz="2400" dirty="0" err="1">
                <a:latin typeface="Arial" charset="0"/>
                <a:ea typeface="MS PGothic" charset="0"/>
              </a:rPr>
              <a:t>each</a:t>
            </a:r>
            <a:r>
              <a:rPr lang="tr-TR" sz="2400" dirty="0">
                <a:latin typeface="Arial" charset="0"/>
                <a:ea typeface="MS PGothic" charset="0"/>
              </a:rPr>
              <a:t> j&gt;0. </a:t>
            </a:r>
            <a:r>
              <a:rPr lang="tr-TR" sz="2400" dirty="0" err="1">
                <a:latin typeface="Arial" charset="0"/>
                <a:ea typeface="MS PGothic" charset="0"/>
              </a:rPr>
              <a:t>Thus</a:t>
            </a:r>
            <a:r>
              <a:rPr lang="tr-TR" sz="2400" dirty="0">
                <a:latin typeface="Arial" charset="0"/>
                <a:ea typeface="MS PGothic" charset="0"/>
              </a:rPr>
              <a:t>, </a:t>
            </a:r>
            <a:r>
              <a:rPr lang="tr-TR" sz="2400" dirty="0" err="1">
                <a:latin typeface="Arial" charset="0"/>
                <a:ea typeface="MS PGothic" charset="0"/>
              </a:rPr>
              <a:t>the</a:t>
            </a:r>
            <a:r>
              <a:rPr lang="tr-TR" sz="2400" dirty="0">
                <a:latin typeface="Arial" charset="0"/>
                <a:ea typeface="MS PGothic" charset="0"/>
              </a:rPr>
              <a:t> </a:t>
            </a:r>
            <a:r>
              <a:rPr lang="tr-TR" sz="2400" dirty="0" err="1">
                <a:latin typeface="Arial" charset="0"/>
                <a:ea typeface="MS PGothic" charset="0"/>
              </a:rPr>
              <a:t>index</a:t>
            </a:r>
            <a:r>
              <a:rPr lang="tr-TR" sz="2400" dirty="0">
                <a:latin typeface="Arial" charset="0"/>
                <a:ea typeface="MS PGothic" charset="0"/>
              </a:rPr>
              <a:t> of R</a:t>
            </a:r>
            <a:r>
              <a:rPr lang="tr-TR" sz="2400" baseline="-25000" dirty="0">
                <a:latin typeface="Arial" charset="0"/>
                <a:ea typeface="MS PGothic" charset="0"/>
              </a:rPr>
              <a:t>L</a:t>
            </a:r>
            <a:r>
              <a:rPr lang="tr-TR" sz="2400" dirty="0">
                <a:latin typeface="Arial" charset="0"/>
                <a:ea typeface="MS PGothic" charset="0"/>
              </a:rPr>
              <a:t> is </a:t>
            </a:r>
            <a:r>
              <a:rPr lang="tr-TR" sz="2400" dirty="0" err="1">
                <a:latin typeface="Arial" charset="0"/>
                <a:ea typeface="MS PGothic" charset="0"/>
              </a:rPr>
              <a:t>infinite</a:t>
            </a:r>
            <a:r>
              <a:rPr lang="tr-TR" sz="2400" dirty="0">
                <a:latin typeface="Arial" charset="0"/>
                <a:ea typeface="MS PGothic" charset="0"/>
              </a:rPr>
              <a:t> </a:t>
            </a:r>
            <a:r>
              <a:rPr lang="tr-TR" sz="2400" dirty="0" err="1">
                <a:latin typeface="Arial" charset="0"/>
                <a:ea typeface="MS PGothic" charset="0"/>
              </a:rPr>
              <a:t>and</a:t>
            </a:r>
            <a:r>
              <a:rPr lang="tr-TR" sz="2400" dirty="0">
                <a:latin typeface="Arial" charset="0"/>
                <a:ea typeface="MS PGothic" charset="0"/>
              </a:rPr>
              <a:t> </a:t>
            </a:r>
            <a:r>
              <a:rPr lang="tr-TR" sz="2400" dirty="0" err="1">
                <a:latin typeface="Arial" charset="0"/>
                <a:ea typeface="MS PGothic" charset="0"/>
              </a:rPr>
              <a:t>Myhill‐Nerode</a:t>
            </a:r>
            <a:r>
              <a:rPr lang="tr-TR" sz="2400" dirty="0">
                <a:latin typeface="Arial" charset="0"/>
                <a:ea typeface="MS PGothic" charset="0"/>
              </a:rPr>
              <a:t> </a:t>
            </a:r>
            <a:r>
              <a:rPr lang="tr-TR" sz="2400" dirty="0" err="1">
                <a:latin typeface="Arial" charset="0"/>
                <a:ea typeface="MS PGothic" charset="0"/>
              </a:rPr>
              <a:t>states</a:t>
            </a:r>
            <a:r>
              <a:rPr lang="tr-TR" sz="2400" dirty="0">
                <a:latin typeface="Arial" charset="0"/>
                <a:ea typeface="MS PGothic" charset="0"/>
              </a:rPr>
              <a:t> </a:t>
            </a:r>
            <a:r>
              <a:rPr lang="tr-TR" sz="2400" dirty="0" err="1">
                <a:latin typeface="Arial" charset="0"/>
                <a:ea typeface="MS PGothic" charset="0"/>
              </a:rPr>
              <a:t>that</a:t>
            </a:r>
            <a:r>
              <a:rPr lang="tr-TR" sz="2400" dirty="0">
                <a:latin typeface="Arial" charset="0"/>
                <a:ea typeface="MS PGothic" charset="0"/>
              </a:rPr>
              <a:t> L </a:t>
            </a:r>
            <a:r>
              <a:rPr lang="tr-TR" sz="2400" dirty="0" err="1">
                <a:latin typeface="Arial" charset="0"/>
                <a:ea typeface="MS PGothic" charset="0"/>
              </a:rPr>
              <a:t>cannot</a:t>
            </a:r>
            <a:r>
              <a:rPr lang="tr-TR" sz="2400" dirty="0">
                <a:latin typeface="Arial" charset="0"/>
                <a:ea typeface="MS PGothic" charset="0"/>
              </a:rPr>
              <a:t> be </a:t>
            </a:r>
            <a:r>
              <a:rPr lang="tr-TR" sz="2400" dirty="0" err="1">
                <a:latin typeface="Arial" charset="0"/>
                <a:ea typeface="MS PGothic" charset="0"/>
              </a:rPr>
              <a:t>Regular</a:t>
            </a:r>
            <a:r>
              <a:rPr lang="tr-TR" sz="2400" dirty="0">
                <a:latin typeface="Arial" charset="0"/>
                <a:ea typeface="MS PGothic" charset="0"/>
              </a:rPr>
              <a:t>.</a:t>
            </a:r>
            <a:endParaRPr lang="en-US" sz="2400" dirty="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0C72FBE-F244-EB43-B194-80A9D73F100F}" type="datetime1">
              <a:rPr lang="en-US"/>
              <a:pPr/>
              <a:t>11/18/2014</a:t>
            </a:fld>
            <a:endParaRPr lang="en-US"/>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State Transducers</a:t>
            </a:r>
            <a:endParaRPr lang="en-US" dirty="0"/>
          </a:p>
        </p:txBody>
      </p:sp>
      <p:sp>
        <p:nvSpPr>
          <p:cNvPr id="3" name="Content Placeholder 2"/>
          <p:cNvSpPr>
            <a:spLocks noGrp="1"/>
          </p:cNvSpPr>
          <p:nvPr>
            <p:ph idx="1"/>
          </p:nvPr>
        </p:nvSpPr>
        <p:spPr/>
        <p:txBody>
          <a:bodyPr/>
          <a:lstStyle/>
          <a:p>
            <a:r>
              <a:rPr lang="en-US" sz="2400" dirty="0" smtClean="0"/>
              <a:t>A transducer is a machine with output</a:t>
            </a:r>
          </a:p>
          <a:p>
            <a:r>
              <a:rPr lang="en-US" sz="2400" dirty="0" smtClean="0"/>
              <a:t>Mealy Model</a:t>
            </a:r>
          </a:p>
          <a:p>
            <a:pPr lvl="1"/>
            <a:r>
              <a:rPr lang="en-US" sz="2000" dirty="0" smtClean="0"/>
              <a:t>M =</a:t>
            </a:r>
            <a:r>
              <a:rPr lang="en-US" sz="2000" dirty="0" smtClean="0">
                <a:latin typeface="Arial" charset="0"/>
                <a:ea typeface="MS PGothic" charset="0"/>
                <a:sym typeface="Symbol" charset="0"/>
              </a:rPr>
              <a:t> (</a:t>
            </a:r>
            <a:r>
              <a:rPr lang="en-US" sz="2000" dirty="0">
                <a:latin typeface="Arial" charset="0"/>
                <a:ea typeface="MS PGothic" charset="0"/>
                <a:sym typeface="Symbol" charset="0"/>
              </a:rPr>
              <a:t>Q</a:t>
            </a:r>
            <a:r>
              <a:rPr lang="en-US" sz="2000" dirty="0" smtClean="0">
                <a:latin typeface="Arial" charset="0"/>
                <a:ea typeface="MS PGothic" charset="0"/>
                <a:sym typeface="Symbol" charset="0"/>
              </a:rPr>
              <a:t>, </a:t>
            </a:r>
            <a:r>
              <a:rPr lang="en-US" sz="2000" dirty="0" smtClean="0">
                <a:latin typeface="Symbol" charset="0"/>
                <a:ea typeface="MS PGothic" charset="0"/>
                <a:sym typeface="Symbol" charset="0"/>
              </a:rPr>
              <a:t>S</a:t>
            </a:r>
            <a:r>
              <a:rPr lang="en-US" sz="2000" dirty="0" smtClean="0">
                <a:latin typeface="Arial" charset="0"/>
                <a:ea typeface="MS PGothic" charset="0"/>
                <a:sym typeface="Symbol" charset="0"/>
              </a:rPr>
              <a:t>,</a:t>
            </a:r>
            <a:r>
              <a:rPr lang="en-US" sz="2000" dirty="0">
                <a:latin typeface="Symbol" charset="0"/>
                <a:ea typeface="MS PGothic" charset="0"/>
                <a:sym typeface="Symbol" charset="0"/>
              </a:rPr>
              <a:t> </a:t>
            </a:r>
            <a:r>
              <a:rPr lang="en-US" sz="2000" dirty="0" smtClean="0">
                <a:latin typeface="Symbol" charset="0"/>
                <a:ea typeface="MS PGothic" charset="0"/>
                <a:sym typeface="Symbol" charset="0"/>
              </a:rPr>
              <a:t>G</a:t>
            </a:r>
            <a:r>
              <a:rPr lang="en-US" sz="2000" dirty="0" smtClean="0">
                <a:latin typeface="Arial" charset="0"/>
                <a:ea typeface="MS PGothic" charset="0"/>
                <a:sym typeface="Symbol" charset="0"/>
              </a:rPr>
              <a:t>, </a:t>
            </a:r>
            <a:r>
              <a:rPr lang="en-US" sz="2000" dirty="0" smtClean="0">
                <a:latin typeface="Symbol" charset="0"/>
                <a:ea typeface="MS PGothic" charset="0"/>
                <a:sym typeface="Symbol" charset="0"/>
              </a:rPr>
              <a:t>d</a:t>
            </a:r>
            <a:r>
              <a:rPr lang="en-US" sz="2000" dirty="0" smtClean="0">
                <a:latin typeface="Arial" charset="0"/>
                <a:ea typeface="MS PGothic" charset="0"/>
                <a:sym typeface="Symbol" charset="0"/>
              </a:rPr>
              <a:t>,</a:t>
            </a:r>
            <a:r>
              <a:rPr lang="en-US" sz="2000" dirty="0">
                <a:latin typeface="Symbol" charset="0"/>
                <a:ea typeface="MS PGothic" charset="0"/>
                <a:sym typeface="Symbol" charset="0"/>
              </a:rPr>
              <a:t> </a:t>
            </a:r>
            <a:r>
              <a:rPr lang="en-US" sz="2000" dirty="0" smtClean="0">
                <a:latin typeface="Symbol" charset="0"/>
                <a:ea typeface="MS PGothic" charset="0"/>
                <a:sym typeface="Symbol" charset="0"/>
              </a:rPr>
              <a:t>g, </a:t>
            </a:r>
            <a:r>
              <a:rPr lang="en-US" sz="2000" dirty="0" smtClean="0">
                <a:latin typeface="Arial" charset="0"/>
                <a:ea typeface="MS PGothic" charset="0"/>
                <a:sym typeface="Symbol" charset="0"/>
              </a:rPr>
              <a:t>q</a:t>
            </a:r>
            <a:r>
              <a:rPr lang="en-US" sz="2000" baseline="-25000" dirty="0" smtClean="0">
                <a:latin typeface="Arial" charset="0"/>
                <a:ea typeface="MS PGothic" charset="0"/>
                <a:sym typeface="Symbol" charset="0"/>
              </a:rPr>
              <a:t>0</a:t>
            </a:r>
            <a:r>
              <a:rPr lang="en-US" sz="2000" dirty="0" smtClean="0">
                <a:latin typeface="Arial" charset="0"/>
                <a:ea typeface="MS PGothic" charset="0"/>
                <a:sym typeface="Symbol" charset="0"/>
              </a:rPr>
              <a:t>)</a:t>
            </a:r>
          </a:p>
          <a:p>
            <a:pPr marL="914400" lvl="2" indent="0">
              <a:buNone/>
            </a:pPr>
            <a:r>
              <a:rPr lang="en-US" sz="1800" dirty="0" smtClean="0">
                <a:latin typeface="Symbol" charset="0"/>
                <a:ea typeface="MS PGothic" charset="0"/>
                <a:sym typeface="Symbol" charset="0"/>
              </a:rPr>
              <a:t>G </a:t>
            </a:r>
            <a:r>
              <a:rPr lang="en-US" sz="1800" dirty="0" smtClean="0">
                <a:ea typeface="MS PGothic" charset="0"/>
                <a:sym typeface="Symbol" charset="0"/>
              </a:rPr>
              <a:t>is the finite output alphabet</a:t>
            </a:r>
          </a:p>
          <a:p>
            <a:pPr marL="914400" lvl="2" indent="0">
              <a:buNone/>
            </a:pPr>
            <a:r>
              <a:rPr lang="en-US" sz="1800" dirty="0" smtClean="0">
                <a:latin typeface="Symbol" charset="0"/>
                <a:ea typeface="MS PGothic" charset="0"/>
                <a:sym typeface="Symbol" charset="0"/>
              </a:rPr>
              <a:t>g: </a:t>
            </a:r>
            <a:r>
              <a:rPr lang="en-US" sz="1800" dirty="0" smtClean="0">
                <a:latin typeface="Arial" charset="0"/>
                <a:ea typeface="MS PGothic" charset="0"/>
                <a:sym typeface="Symbol" charset="0"/>
              </a:rPr>
              <a:t>Q × </a:t>
            </a:r>
            <a:r>
              <a:rPr lang="en-US" sz="1800" dirty="0" smtClean="0">
                <a:latin typeface="Symbol" charset="0"/>
                <a:ea typeface="MS PGothic" charset="0"/>
                <a:sym typeface="Symbol" charset="0"/>
              </a:rPr>
              <a:t>S </a:t>
            </a:r>
            <a:r>
              <a:rPr lang="en-US" sz="1800" b="1" dirty="0" smtClean="0">
                <a:latin typeface="Arial" charset="0"/>
                <a:ea typeface="MS PGothic" charset="0"/>
                <a:sym typeface="Symbol" charset="0"/>
              </a:rPr>
              <a:t> </a:t>
            </a:r>
            <a:r>
              <a:rPr lang="en-US" sz="1800" dirty="0">
                <a:latin typeface="Symbol" charset="0"/>
                <a:ea typeface="MS PGothic" charset="0"/>
                <a:sym typeface="Symbol" charset="0"/>
              </a:rPr>
              <a:t>G</a:t>
            </a:r>
            <a:r>
              <a:rPr lang="en-US" sz="1800" dirty="0" smtClean="0">
                <a:ea typeface="MS PGothic" charset="0"/>
                <a:sym typeface="Symbol" charset="0"/>
              </a:rPr>
              <a:t> is the output function</a:t>
            </a:r>
          </a:p>
          <a:p>
            <a:pPr lvl="1"/>
            <a:r>
              <a:rPr lang="en-US" sz="2000" dirty="0" smtClean="0">
                <a:ea typeface="MS PGothic" charset="0"/>
                <a:sym typeface="Symbol" charset="0"/>
              </a:rPr>
              <a:t>Essentially a Mealy Model machine produced a character of output for each character of input it consumes, and it does so on the transitions from one state to the next.</a:t>
            </a:r>
            <a:endParaRPr lang="en-US" sz="2000" dirty="0" smtClean="0"/>
          </a:p>
          <a:p>
            <a:pPr lvl="1"/>
            <a:r>
              <a:rPr lang="en-US" sz="2000" dirty="0">
                <a:ea typeface="MS PGothic" charset="0"/>
                <a:sym typeface="Symbol" charset="0"/>
              </a:rPr>
              <a:t>A </a:t>
            </a:r>
            <a:r>
              <a:rPr lang="en-US" sz="2000" dirty="0" smtClean="0">
                <a:ea typeface="MS PGothic" charset="0"/>
                <a:sym typeface="Symbol" charset="0"/>
              </a:rPr>
              <a:t>Mealy Model </a:t>
            </a:r>
            <a:r>
              <a:rPr lang="en-US" sz="2000" dirty="0">
                <a:ea typeface="MS PGothic" charset="0"/>
                <a:sym typeface="Symbol" charset="0"/>
              </a:rPr>
              <a:t>represents </a:t>
            </a:r>
            <a:r>
              <a:rPr lang="en-US" sz="2000" dirty="0" smtClean="0">
                <a:ea typeface="MS PGothic" charset="0"/>
                <a:sym typeface="Symbol" charset="0"/>
              </a:rPr>
              <a:t>a synchronous </a:t>
            </a:r>
            <a:r>
              <a:rPr lang="en-US" sz="2000" dirty="0">
                <a:ea typeface="MS PGothic" charset="0"/>
                <a:sym typeface="Symbol" charset="0"/>
              </a:rPr>
              <a:t>circuit whose output is </a:t>
            </a:r>
            <a:r>
              <a:rPr lang="en-US" sz="2000" dirty="0" smtClean="0">
                <a:ea typeface="MS PGothic" charset="0"/>
                <a:sym typeface="Symbol" charset="0"/>
              </a:rPr>
              <a:t>triggered each time a </a:t>
            </a:r>
            <a:r>
              <a:rPr lang="en-US" sz="2000" dirty="0">
                <a:ea typeface="MS PGothic" charset="0"/>
                <a:sym typeface="Symbol" charset="0"/>
              </a:rPr>
              <a:t>new input arrives.</a:t>
            </a:r>
            <a:endParaRPr lang="en-US" sz="2000" dirty="0"/>
          </a:p>
          <a:p>
            <a:pPr lvl="1"/>
            <a:endParaRPr lang="en-US" dirty="0"/>
          </a:p>
          <a:p>
            <a:pPr lvl="1"/>
            <a:endParaRPr lang="en-US" dirty="0"/>
          </a:p>
        </p:txBody>
      </p:sp>
      <p:sp>
        <p:nvSpPr>
          <p:cNvPr id="4" name="Date Placeholder 3"/>
          <p:cNvSpPr>
            <a:spLocks noGrp="1"/>
          </p:cNvSpPr>
          <p:nvPr>
            <p:ph type="dt" sz="half" idx="10"/>
          </p:nvPr>
        </p:nvSpPr>
        <p:spPr/>
        <p:txBody>
          <a:bodyPr/>
          <a:lstStyle/>
          <a:p>
            <a:fld id="{0B71D618-253C-AA4D-8757-0BEE95404E41}" type="datetime1">
              <a:rPr lang="en-US" smtClean="0"/>
              <a:pPr/>
              <a:t>11/18/2014</a:t>
            </a:fld>
            <a:endParaRPr lang="en-US"/>
          </a:p>
        </p:txBody>
      </p:sp>
      <p:sp>
        <p:nvSpPr>
          <p:cNvPr id="5" name="Footer Placeholder 4"/>
          <p:cNvSpPr>
            <a:spLocks noGrp="1"/>
          </p:cNvSpPr>
          <p:nvPr>
            <p:ph type="ftr" sz="quarter" idx="11"/>
          </p:nvPr>
        </p:nvSpPr>
        <p:spPr/>
        <p:txBody>
          <a:bodyPr/>
          <a:lstStyle/>
          <a:p>
            <a:r>
              <a:rPr lang="en-US" smtClean="0"/>
              <a:t>COT 4210 © UCF</a:t>
            </a:r>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101</a:t>
            </a:fld>
            <a:endParaRPr lang="en-US"/>
          </a:p>
        </p:txBody>
      </p:sp>
    </p:spTree>
    <p:extLst>
      <p:ext uri="{BB962C8B-B14F-4D97-AF65-F5344CB8AC3E}">
        <p14:creationId xmlns:p14="http://schemas.microsoft.com/office/powerpoint/2010/main" val="10735610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State Transducers</a:t>
            </a:r>
            <a:endParaRPr lang="en-US" dirty="0"/>
          </a:p>
        </p:txBody>
      </p:sp>
      <p:sp>
        <p:nvSpPr>
          <p:cNvPr id="3" name="Content Placeholder 2"/>
          <p:cNvSpPr>
            <a:spLocks noGrp="1"/>
          </p:cNvSpPr>
          <p:nvPr>
            <p:ph idx="1"/>
          </p:nvPr>
        </p:nvSpPr>
        <p:spPr/>
        <p:txBody>
          <a:bodyPr/>
          <a:lstStyle/>
          <a:p>
            <a:r>
              <a:rPr lang="en-US" sz="2800" dirty="0" smtClean="0"/>
              <a:t>Moore Model</a:t>
            </a:r>
          </a:p>
          <a:p>
            <a:pPr lvl="1"/>
            <a:r>
              <a:rPr lang="en-US" sz="2400" dirty="0" smtClean="0"/>
              <a:t>M =</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Q</a:t>
            </a:r>
            <a:r>
              <a:rPr lang="en-US" sz="2400" dirty="0" smtClean="0">
                <a:latin typeface="Arial" charset="0"/>
                <a:ea typeface="MS PGothic" charset="0"/>
                <a:sym typeface="Symbol" charset="0"/>
              </a:rPr>
              <a:t>, </a:t>
            </a:r>
            <a:r>
              <a:rPr lang="en-US" sz="2400" dirty="0" smtClean="0">
                <a:latin typeface="Symbol" charset="0"/>
                <a:ea typeface="MS PGothic" charset="0"/>
                <a:sym typeface="Symbol" charset="0"/>
              </a:rPr>
              <a:t>S</a:t>
            </a:r>
            <a:r>
              <a:rPr lang="en-US" sz="2400" dirty="0" smtClean="0">
                <a:latin typeface="Arial" charset="0"/>
                <a:ea typeface="MS PGothic" charset="0"/>
                <a:sym typeface="Symbol" charset="0"/>
              </a:rPr>
              <a:t>,</a:t>
            </a:r>
            <a:r>
              <a:rPr lang="en-US" sz="2400" dirty="0">
                <a:latin typeface="Symbol" charset="0"/>
                <a:ea typeface="MS PGothic" charset="0"/>
                <a:sym typeface="Symbol" charset="0"/>
              </a:rPr>
              <a:t> </a:t>
            </a:r>
            <a:r>
              <a:rPr lang="en-US" sz="2400" dirty="0" smtClean="0">
                <a:latin typeface="Symbol" charset="0"/>
                <a:ea typeface="MS PGothic" charset="0"/>
                <a:sym typeface="Symbol" charset="0"/>
              </a:rPr>
              <a:t>G</a:t>
            </a:r>
            <a:r>
              <a:rPr lang="en-US" sz="2400" dirty="0" smtClean="0">
                <a:latin typeface="Arial" charset="0"/>
                <a:ea typeface="MS PGothic" charset="0"/>
                <a:sym typeface="Symbol" charset="0"/>
              </a:rPr>
              <a:t>, </a:t>
            </a:r>
            <a:r>
              <a:rPr lang="en-US" sz="2400" dirty="0" smtClean="0">
                <a:latin typeface="Symbol" charset="0"/>
                <a:ea typeface="MS PGothic" charset="0"/>
                <a:sym typeface="Symbol" charset="0"/>
              </a:rPr>
              <a:t>d</a:t>
            </a:r>
            <a:r>
              <a:rPr lang="en-US" sz="2400" dirty="0" smtClean="0">
                <a:latin typeface="Arial" charset="0"/>
                <a:ea typeface="MS PGothic" charset="0"/>
                <a:sym typeface="Symbol" charset="0"/>
              </a:rPr>
              <a:t>,</a:t>
            </a:r>
            <a:r>
              <a:rPr lang="en-US" sz="2400" dirty="0">
                <a:latin typeface="Symbol" charset="0"/>
                <a:ea typeface="MS PGothic" charset="0"/>
                <a:sym typeface="Symbol" charset="0"/>
              </a:rPr>
              <a:t> </a:t>
            </a:r>
            <a:r>
              <a:rPr lang="en-US" sz="2400" dirty="0" smtClean="0">
                <a:latin typeface="Symbol" charset="0"/>
                <a:ea typeface="MS PGothic" charset="0"/>
                <a:sym typeface="Symbol" charset="0"/>
              </a:rPr>
              <a:t>g, </a:t>
            </a:r>
            <a:r>
              <a:rPr lang="en-US" sz="2400" dirty="0" smtClean="0">
                <a:latin typeface="Arial" charset="0"/>
                <a:ea typeface="MS PGothic" charset="0"/>
                <a:sym typeface="Symbol" charset="0"/>
              </a:rPr>
              <a:t>q</a:t>
            </a:r>
            <a:r>
              <a:rPr lang="en-US" sz="2400" baseline="-25000" dirty="0" smtClean="0">
                <a:latin typeface="Arial" charset="0"/>
                <a:ea typeface="MS PGothic" charset="0"/>
                <a:sym typeface="Symbol" charset="0"/>
              </a:rPr>
              <a:t>0</a:t>
            </a:r>
            <a:r>
              <a:rPr lang="en-US" sz="2400" dirty="0" smtClean="0">
                <a:latin typeface="Arial" charset="0"/>
                <a:ea typeface="MS PGothic" charset="0"/>
                <a:sym typeface="Symbol" charset="0"/>
              </a:rPr>
              <a:t>)</a:t>
            </a:r>
          </a:p>
          <a:p>
            <a:pPr marL="914400" lvl="2" indent="0">
              <a:buNone/>
            </a:pPr>
            <a:r>
              <a:rPr lang="en-US" sz="2000" dirty="0" smtClean="0">
                <a:latin typeface="Symbol" charset="0"/>
                <a:ea typeface="MS PGothic" charset="0"/>
                <a:sym typeface="Symbol" charset="0"/>
              </a:rPr>
              <a:t>G </a:t>
            </a:r>
            <a:r>
              <a:rPr lang="en-US" sz="2000" dirty="0" smtClean="0">
                <a:ea typeface="MS PGothic" charset="0"/>
                <a:sym typeface="Symbol" charset="0"/>
              </a:rPr>
              <a:t>is the finite output alphabet</a:t>
            </a:r>
          </a:p>
          <a:p>
            <a:pPr marL="914400" lvl="2" indent="0">
              <a:buNone/>
            </a:pPr>
            <a:r>
              <a:rPr lang="en-US" sz="2000" dirty="0" smtClean="0">
                <a:latin typeface="Symbol" charset="0"/>
                <a:ea typeface="MS PGothic" charset="0"/>
                <a:sym typeface="Symbol" charset="0"/>
              </a:rPr>
              <a:t>g: </a:t>
            </a:r>
            <a:r>
              <a:rPr lang="en-US" sz="2000" dirty="0" smtClean="0">
                <a:latin typeface="Arial" charset="0"/>
                <a:ea typeface="MS PGothic" charset="0"/>
                <a:sym typeface="Symbol" charset="0"/>
              </a:rPr>
              <a:t>Q </a:t>
            </a:r>
            <a:r>
              <a:rPr lang="en-US" sz="2000" b="1" dirty="0" smtClean="0">
                <a:latin typeface="Arial" charset="0"/>
                <a:ea typeface="MS PGothic" charset="0"/>
                <a:sym typeface="Symbol" charset="0"/>
              </a:rPr>
              <a:t> </a:t>
            </a:r>
            <a:r>
              <a:rPr lang="en-US" sz="2000" dirty="0">
                <a:latin typeface="Symbol" charset="0"/>
                <a:ea typeface="MS PGothic" charset="0"/>
                <a:sym typeface="Symbol" charset="0"/>
              </a:rPr>
              <a:t>G</a:t>
            </a:r>
            <a:r>
              <a:rPr lang="en-US" sz="2000" dirty="0" smtClean="0">
                <a:ea typeface="MS PGothic" charset="0"/>
                <a:sym typeface="Symbol" charset="0"/>
              </a:rPr>
              <a:t> is the output function</a:t>
            </a:r>
          </a:p>
          <a:p>
            <a:pPr lvl="1"/>
            <a:r>
              <a:rPr lang="en-US" sz="2400" dirty="0" smtClean="0">
                <a:ea typeface="MS PGothic" charset="0"/>
                <a:sym typeface="Symbol" charset="0"/>
              </a:rPr>
              <a:t>Essentially a Moore Model machine produced a character of output whenever it enters a state, independent of how it arrived at that state.</a:t>
            </a:r>
          </a:p>
          <a:p>
            <a:pPr lvl="1"/>
            <a:r>
              <a:rPr lang="en-US" sz="2400" dirty="0" smtClean="0">
                <a:ea typeface="MS PGothic" charset="0"/>
                <a:sym typeface="Symbol" charset="0"/>
              </a:rPr>
              <a:t>A Moore Model represents an asynchronous circuit whose output is a steady state until new input arrives.</a:t>
            </a:r>
            <a:endParaRPr lang="en-US" sz="2400" dirty="0" smtClean="0"/>
          </a:p>
        </p:txBody>
      </p:sp>
      <p:sp>
        <p:nvSpPr>
          <p:cNvPr id="4" name="Date Placeholder 3"/>
          <p:cNvSpPr>
            <a:spLocks noGrp="1"/>
          </p:cNvSpPr>
          <p:nvPr>
            <p:ph type="dt" sz="half" idx="10"/>
          </p:nvPr>
        </p:nvSpPr>
        <p:spPr/>
        <p:txBody>
          <a:bodyPr/>
          <a:lstStyle/>
          <a:p>
            <a:fld id="{0B71D618-253C-AA4D-8757-0BEE95404E41}" type="datetime1">
              <a:rPr lang="en-US" smtClean="0"/>
              <a:pPr/>
              <a:t>11/18/2014</a:t>
            </a:fld>
            <a:endParaRPr lang="en-US"/>
          </a:p>
        </p:txBody>
      </p:sp>
      <p:sp>
        <p:nvSpPr>
          <p:cNvPr id="5" name="Footer Placeholder 4"/>
          <p:cNvSpPr>
            <a:spLocks noGrp="1"/>
          </p:cNvSpPr>
          <p:nvPr>
            <p:ph type="ftr" sz="quarter" idx="11"/>
          </p:nvPr>
        </p:nvSpPr>
        <p:spPr/>
        <p:txBody>
          <a:bodyPr/>
          <a:lstStyle/>
          <a:p>
            <a:r>
              <a:rPr lang="en-US" smtClean="0"/>
              <a:t>COT 4210 © UCF</a:t>
            </a:r>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102</a:t>
            </a:fld>
            <a:endParaRPr lang="en-US"/>
          </a:p>
        </p:txBody>
      </p:sp>
    </p:spTree>
    <p:extLst>
      <p:ext uri="{BB962C8B-B14F-4D97-AF65-F5344CB8AC3E}">
        <p14:creationId xmlns:p14="http://schemas.microsoft.com/office/powerpoint/2010/main" val="10817218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CAF4FF4-D3BF-1543-AA06-2EC08C6E730F}" type="datetime1">
              <a:rPr lang="en-US"/>
              <a:pPr/>
              <a:t>11/18/2014</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5</a:t>
            </a:r>
          </a:p>
        </p:txBody>
      </p:sp>
      <p:sp>
        <p:nvSpPr>
          <p:cNvPr id="104452" name="Rectangle 3"/>
          <p:cNvSpPr>
            <a:spLocks noGrp="1" noChangeArrowheads="1"/>
          </p:cNvSpPr>
          <p:nvPr>
            <p:ph type="body" idx="4294967295"/>
          </p:nvPr>
        </p:nvSpPr>
        <p:spPr/>
        <p:txBody>
          <a:bodyPr/>
          <a:lstStyle/>
          <a:p>
            <a:pPr eaLnBrk="1" hangingPunct="1">
              <a:lnSpc>
                <a:spcPct val="90000"/>
              </a:lnSpc>
              <a:buFont typeface="+mj-lt"/>
              <a:buAutoNum type="arabicPeriod"/>
            </a:pPr>
            <a:r>
              <a:rPr lang="en-US" sz="1600" dirty="0" smtClean="0">
                <a:latin typeface="Arial" charset="0"/>
                <a:ea typeface="MS PGothic" charset="0"/>
              </a:rPr>
              <a:t>For </a:t>
            </a:r>
            <a:r>
              <a:rPr lang="en-US" sz="1600" dirty="0">
                <a:latin typeface="Arial" charset="0"/>
                <a:ea typeface="MS PGothic" charset="0"/>
              </a:rPr>
              <a:t>each of the following, </a:t>
            </a:r>
            <a:r>
              <a:rPr lang="en-US" sz="1600" dirty="0" smtClean="0">
                <a:latin typeface="Arial" charset="0"/>
                <a:ea typeface="MS PGothic" charset="0"/>
              </a:rPr>
              <a:t>prove </a:t>
            </a:r>
            <a:r>
              <a:rPr lang="en-US" sz="1600" dirty="0">
                <a:latin typeface="Arial" charset="0"/>
                <a:ea typeface="MS PGothic" charset="0"/>
              </a:rPr>
              <a:t>it is not regular by using the Pumping Lemma or </a:t>
            </a:r>
            <a:r>
              <a:rPr lang="en-US" sz="1600" dirty="0" err="1">
                <a:latin typeface="Arial" charset="0"/>
                <a:ea typeface="MS PGothic" charset="0"/>
              </a:rPr>
              <a:t>Myhill-Nerode</a:t>
            </a:r>
            <a:r>
              <a:rPr lang="en-US" sz="1600" dirty="0">
                <a:latin typeface="Arial" charset="0"/>
                <a:ea typeface="MS PGothic" charset="0"/>
              </a:rPr>
              <a:t>. You must do at least two of these using the Pumping Lemma and at least two using </a:t>
            </a:r>
            <a:r>
              <a:rPr lang="en-US" sz="1600" dirty="0" err="1">
                <a:latin typeface="Arial" charset="0"/>
                <a:ea typeface="MS PGothic" charset="0"/>
              </a:rPr>
              <a:t>Myhill-Nerode</a:t>
            </a:r>
            <a:r>
              <a:rPr lang="en-US" sz="1600" dirty="0">
                <a:latin typeface="Arial" charset="0"/>
                <a:ea typeface="MS PGothic" charset="0"/>
              </a:rPr>
              <a:t>.</a:t>
            </a:r>
            <a:endParaRPr lang="en-US" sz="1600" dirty="0">
              <a:latin typeface="Arial" charset="0"/>
              <a:ea typeface="MS PGothic" charset="0"/>
              <a:sym typeface="Symbol" charset="0"/>
            </a:endParaRPr>
          </a:p>
          <a:p>
            <a:pPr marL="346075" indent="-346075" eaLnBrk="1" hangingPunct="1">
              <a:lnSpc>
                <a:spcPct val="90000"/>
              </a:lnSpc>
              <a:buFontTx/>
              <a:buAutoNum type="alphaLcPeriod"/>
            </a:pPr>
            <a:r>
              <a:rPr lang="en-US" sz="1600" dirty="0">
                <a:latin typeface="Arial" charset="0"/>
                <a:ea typeface="MS PGothic" charset="0"/>
              </a:rPr>
              <a:t>{ </a:t>
            </a:r>
            <a:r>
              <a:rPr lang="en-US" sz="1600" dirty="0" err="1" smtClean="0">
                <a:latin typeface="Arial" charset="0"/>
                <a:ea typeface="MS PGothic" charset="0"/>
              </a:rPr>
              <a:t>a</a:t>
            </a:r>
            <a:r>
              <a:rPr lang="en-US" sz="1600" baseline="30000" dirty="0" err="1" smtClean="0">
                <a:latin typeface="Arial" charset="0"/>
                <a:ea typeface="MS PGothic" charset="0"/>
              </a:rPr>
              <a:t>Fib</a:t>
            </a:r>
            <a:r>
              <a:rPr lang="en-US" sz="1600" baseline="30000" dirty="0" smtClean="0">
                <a:latin typeface="Arial" charset="0"/>
                <a:ea typeface="MS PGothic" charset="0"/>
              </a:rPr>
              <a:t>(k) </a:t>
            </a:r>
            <a:r>
              <a:rPr lang="en-US" sz="1600" dirty="0">
                <a:latin typeface="Arial" charset="0"/>
                <a:ea typeface="MS PGothic" charset="0"/>
              </a:rPr>
              <a:t>| k&gt;0 } This is set {a</a:t>
            </a:r>
            <a:r>
              <a:rPr lang="en-US" sz="1600" baseline="30000" dirty="0">
                <a:latin typeface="Arial" charset="0"/>
                <a:ea typeface="MS PGothic" charset="0"/>
              </a:rPr>
              <a:t>1</a:t>
            </a:r>
            <a:r>
              <a:rPr lang="en-US" sz="1600" dirty="0">
                <a:latin typeface="Arial" charset="0"/>
                <a:ea typeface="MS PGothic" charset="0"/>
              </a:rPr>
              <a:t>, </a:t>
            </a:r>
            <a:r>
              <a:rPr lang="en-US" sz="1600" dirty="0" smtClean="0">
                <a:latin typeface="Arial" charset="0"/>
                <a:ea typeface="MS PGothic" charset="0"/>
              </a:rPr>
              <a:t>a</a:t>
            </a:r>
            <a:r>
              <a:rPr lang="en-US" sz="1600" baseline="30000" dirty="0" smtClean="0">
                <a:latin typeface="Arial" charset="0"/>
                <a:ea typeface="MS PGothic" charset="0"/>
              </a:rPr>
              <a:t>1</a:t>
            </a:r>
            <a:r>
              <a:rPr lang="en-US" sz="1600" dirty="0" smtClean="0">
                <a:latin typeface="Arial" charset="0"/>
                <a:ea typeface="MS PGothic" charset="0"/>
              </a:rPr>
              <a:t>, a</a:t>
            </a:r>
            <a:r>
              <a:rPr lang="en-US" sz="1600" baseline="30000" dirty="0" smtClean="0">
                <a:latin typeface="Arial" charset="0"/>
                <a:ea typeface="MS PGothic" charset="0"/>
              </a:rPr>
              <a:t>2</a:t>
            </a:r>
            <a:r>
              <a:rPr lang="en-US" sz="1600" dirty="0" smtClean="0">
                <a:latin typeface="Arial" charset="0"/>
                <a:ea typeface="MS PGothic" charset="0"/>
              </a:rPr>
              <a:t>, a</a:t>
            </a:r>
            <a:r>
              <a:rPr lang="en-US" sz="1600" baseline="30000" dirty="0" smtClean="0">
                <a:latin typeface="Arial" charset="0"/>
                <a:ea typeface="MS PGothic" charset="0"/>
              </a:rPr>
              <a:t>3</a:t>
            </a:r>
            <a:r>
              <a:rPr lang="en-US" sz="1600" dirty="0" smtClean="0">
                <a:latin typeface="Arial" charset="0"/>
                <a:ea typeface="MS PGothic" charset="0"/>
              </a:rPr>
              <a:t>, a</a:t>
            </a:r>
            <a:r>
              <a:rPr lang="en-US" sz="1600" baseline="30000" dirty="0">
                <a:latin typeface="Arial" charset="0"/>
                <a:ea typeface="MS PGothic" charset="0"/>
              </a:rPr>
              <a:t>5</a:t>
            </a:r>
            <a:r>
              <a:rPr lang="en-US" sz="1600" dirty="0" smtClean="0">
                <a:latin typeface="Arial" charset="0"/>
                <a:ea typeface="MS PGothic" charset="0"/>
              </a:rPr>
              <a:t>, a</a:t>
            </a:r>
            <a:r>
              <a:rPr lang="en-US" sz="1600" baseline="30000" dirty="0" smtClean="0">
                <a:latin typeface="Arial" charset="0"/>
                <a:ea typeface="MS PGothic" charset="0"/>
              </a:rPr>
              <a:t>8</a:t>
            </a:r>
            <a:r>
              <a:rPr lang="en-US" sz="1600" dirty="0" smtClean="0">
                <a:latin typeface="Arial" charset="0"/>
                <a:ea typeface="MS PGothic" charset="0"/>
              </a:rPr>
              <a:t>, a</a:t>
            </a:r>
            <a:r>
              <a:rPr lang="en-US" sz="1600" baseline="30000" dirty="0" smtClean="0">
                <a:latin typeface="Arial" charset="0"/>
                <a:ea typeface="MS PGothic" charset="0"/>
              </a:rPr>
              <a:t>13</a:t>
            </a:r>
            <a:r>
              <a:rPr lang="en-US" sz="1600" dirty="0" smtClean="0">
                <a:latin typeface="Arial" charset="0"/>
                <a:ea typeface="MS PGothic" charset="0"/>
              </a:rPr>
              <a:t>, a</a:t>
            </a:r>
            <a:r>
              <a:rPr lang="en-US" sz="1600" baseline="30000" dirty="0" smtClean="0">
                <a:latin typeface="Arial" charset="0"/>
                <a:ea typeface="MS PGothic" charset="0"/>
              </a:rPr>
              <a:t>21</a:t>
            </a:r>
            <a:r>
              <a:rPr lang="en-US" sz="1600" dirty="0" smtClean="0">
                <a:latin typeface="Arial" charset="0"/>
                <a:ea typeface="MS PGothic" charset="0"/>
              </a:rPr>
              <a:t>, </a:t>
            </a:r>
            <a:r>
              <a:rPr lang="en-US" sz="1600" dirty="0">
                <a:latin typeface="Arial" charset="0"/>
                <a:ea typeface="MS PGothic" charset="0"/>
              </a:rPr>
              <a:t>… }</a:t>
            </a:r>
          </a:p>
          <a:p>
            <a:pPr marL="346075" indent="-346075" eaLnBrk="1" hangingPunct="1">
              <a:lnSpc>
                <a:spcPct val="90000"/>
              </a:lnSpc>
              <a:buFontTx/>
              <a:buAutoNum type="alphaLcPeriod"/>
            </a:pPr>
            <a:r>
              <a:rPr lang="en-US" sz="1600" dirty="0">
                <a:latin typeface="Arial" charset="0"/>
                <a:ea typeface="MS PGothic" charset="0"/>
              </a:rPr>
              <a:t>{ </a:t>
            </a:r>
            <a:r>
              <a:rPr lang="en-US" sz="1600" dirty="0" err="1">
                <a:latin typeface="Arial" charset="0"/>
                <a:ea typeface="MS PGothic" charset="0"/>
              </a:rPr>
              <a:t>a</a:t>
            </a:r>
            <a:r>
              <a:rPr lang="en-US" sz="1600" baseline="30000" dirty="0" err="1">
                <a:latin typeface="Arial" charset="0"/>
                <a:ea typeface="MS PGothic" charset="0"/>
              </a:rPr>
              <a:t>i</a:t>
            </a:r>
            <a:r>
              <a:rPr lang="en-US" sz="1600" dirty="0" err="1">
                <a:latin typeface="Arial" charset="0"/>
                <a:ea typeface="MS PGothic" charset="0"/>
              </a:rPr>
              <a:t>b</a:t>
            </a:r>
            <a:r>
              <a:rPr lang="en-US" sz="1600" baseline="30000" dirty="0" err="1">
                <a:latin typeface="Arial" charset="0"/>
                <a:ea typeface="MS PGothic" charset="0"/>
              </a:rPr>
              <a:t>j</a:t>
            </a:r>
            <a:r>
              <a:rPr lang="en-US" sz="1600" dirty="0" err="1">
                <a:latin typeface="Arial" charset="0"/>
                <a:ea typeface="MS PGothic" charset="0"/>
              </a:rPr>
              <a:t>c</a:t>
            </a:r>
            <a:r>
              <a:rPr lang="en-US" sz="1600" baseline="30000" dirty="0" err="1">
                <a:latin typeface="Arial" charset="0"/>
                <a:ea typeface="MS PGothic" charset="0"/>
              </a:rPr>
              <a:t>k</a:t>
            </a:r>
            <a:r>
              <a:rPr lang="en-US" sz="1600" dirty="0">
                <a:latin typeface="Arial" charset="0"/>
                <a:ea typeface="MS PGothic" charset="0"/>
              </a:rPr>
              <a:t> | </a:t>
            </a:r>
            <a:r>
              <a:rPr lang="en-US" sz="1600" dirty="0"/>
              <a:t>i≥0, j≥0, k≥0, </a:t>
            </a:r>
            <a:r>
              <a:rPr lang="en-US" sz="1600" dirty="0">
                <a:latin typeface="Arial" charset="0"/>
                <a:ea typeface="MS PGothic" charset="0"/>
              </a:rPr>
              <a:t>k = </a:t>
            </a:r>
            <a:r>
              <a:rPr lang="en-US" sz="1600" dirty="0" smtClean="0">
                <a:latin typeface="Arial" charset="0"/>
                <a:ea typeface="MS PGothic" charset="0"/>
              </a:rPr>
              <a:t>min(</a:t>
            </a:r>
            <a:r>
              <a:rPr lang="en-US" sz="1600" dirty="0" err="1">
                <a:latin typeface="Arial" charset="0"/>
                <a:ea typeface="MS PGothic" charset="0"/>
              </a:rPr>
              <a:t>i,j</a:t>
            </a:r>
            <a:r>
              <a:rPr lang="en-US" sz="1600" dirty="0">
                <a:latin typeface="Arial" charset="0"/>
                <a:ea typeface="MS PGothic" charset="0"/>
              </a:rPr>
              <a:t>) }</a:t>
            </a:r>
          </a:p>
          <a:p>
            <a:pPr marL="346075" indent="-346075" eaLnBrk="1" hangingPunct="1">
              <a:lnSpc>
                <a:spcPct val="90000"/>
              </a:lnSpc>
              <a:buFontTx/>
              <a:buAutoNum type="alphaLcPeriod"/>
            </a:pPr>
            <a:r>
              <a:rPr lang="en-US" sz="1600" dirty="0">
                <a:latin typeface="Arial" charset="0"/>
                <a:ea typeface="MS PGothic" charset="0"/>
              </a:rPr>
              <a:t>{ </a:t>
            </a:r>
            <a:r>
              <a:rPr lang="en-US" sz="1600" dirty="0" err="1">
                <a:latin typeface="Arial" charset="0"/>
                <a:ea typeface="MS PGothic" charset="0"/>
              </a:rPr>
              <a:t>a</a:t>
            </a:r>
            <a:r>
              <a:rPr lang="en-US" sz="1600" baseline="30000" dirty="0" err="1">
                <a:latin typeface="Arial" charset="0"/>
                <a:ea typeface="MS PGothic" charset="0"/>
              </a:rPr>
              <a:t>i</a:t>
            </a:r>
            <a:r>
              <a:rPr lang="en-US" sz="1600" dirty="0" err="1">
                <a:latin typeface="Arial" charset="0"/>
                <a:ea typeface="MS PGothic" charset="0"/>
              </a:rPr>
              <a:t>b</a:t>
            </a:r>
            <a:r>
              <a:rPr lang="en-US" sz="1600" baseline="30000" dirty="0" err="1">
                <a:latin typeface="Arial" charset="0"/>
                <a:ea typeface="MS PGothic" charset="0"/>
              </a:rPr>
              <a:t>j</a:t>
            </a:r>
            <a:r>
              <a:rPr lang="en-US" sz="1600" dirty="0" err="1">
                <a:latin typeface="Arial" charset="0"/>
                <a:ea typeface="MS PGothic" charset="0"/>
              </a:rPr>
              <a:t>c</a:t>
            </a:r>
            <a:r>
              <a:rPr lang="en-US" sz="1600" baseline="30000" dirty="0" err="1">
                <a:latin typeface="Arial" charset="0"/>
                <a:ea typeface="MS PGothic" charset="0"/>
              </a:rPr>
              <a:t>k</a:t>
            </a:r>
            <a:r>
              <a:rPr lang="en-US" sz="1600" dirty="0">
                <a:latin typeface="Arial" charset="0"/>
                <a:ea typeface="MS PGothic" charset="0"/>
              </a:rPr>
              <a:t> | </a:t>
            </a:r>
            <a:r>
              <a:rPr lang="en-US" sz="1600" dirty="0"/>
              <a:t>i≥0, j≥0, k≥0, </a:t>
            </a:r>
            <a:r>
              <a:rPr lang="en-US" sz="1600" dirty="0">
                <a:latin typeface="Arial" charset="0"/>
                <a:ea typeface="MS PGothic" charset="0"/>
              </a:rPr>
              <a:t>j = </a:t>
            </a:r>
            <a:r>
              <a:rPr lang="en-US" sz="1600" dirty="0" err="1">
                <a:latin typeface="Arial" charset="0"/>
                <a:ea typeface="MS PGothic" charset="0"/>
              </a:rPr>
              <a:t>i</a:t>
            </a:r>
            <a:r>
              <a:rPr lang="en-US" sz="1600" dirty="0">
                <a:latin typeface="Arial" charset="0"/>
                <a:ea typeface="MS PGothic" charset="0"/>
              </a:rPr>
              <a:t> </a:t>
            </a:r>
            <a:r>
              <a:rPr lang="en-US" sz="1600" dirty="0" smtClean="0">
                <a:latin typeface="Arial" charset="0"/>
                <a:ea typeface="MS PGothic" charset="0"/>
              </a:rPr>
              <a:t>* </a:t>
            </a:r>
            <a:r>
              <a:rPr lang="en-US" sz="1600" dirty="0">
                <a:latin typeface="Arial" charset="0"/>
                <a:ea typeface="MS PGothic" charset="0"/>
              </a:rPr>
              <a:t>k }</a:t>
            </a:r>
          </a:p>
          <a:p>
            <a:pPr marL="346075" indent="-346075" eaLnBrk="1" hangingPunct="1">
              <a:lnSpc>
                <a:spcPct val="90000"/>
              </a:lnSpc>
              <a:buFontTx/>
              <a:buAutoNum type="alphaLcPeriod"/>
            </a:pPr>
            <a:r>
              <a:rPr lang="en-US" sz="1600" dirty="0"/>
              <a:t>{ </a:t>
            </a:r>
            <a:r>
              <a:rPr lang="en-US" sz="1600" dirty="0" err="1">
                <a:latin typeface="Arial" charset="0"/>
                <a:ea typeface="MS PGothic" charset="0"/>
              </a:rPr>
              <a:t>a</a:t>
            </a:r>
            <a:r>
              <a:rPr lang="en-US" sz="1600" baseline="30000" dirty="0" err="1">
                <a:latin typeface="Arial" charset="0"/>
                <a:ea typeface="MS PGothic" charset="0"/>
              </a:rPr>
              <a:t>i</a:t>
            </a:r>
            <a:r>
              <a:rPr lang="en-US" sz="1600" dirty="0" err="1">
                <a:latin typeface="Arial" charset="0"/>
                <a:ea typeface="MS PGothic" charset="0"/>
              </a:rPr>
              <a:t>b</a:t>
            </a:r>
            <a:r>
              <a:rPr lang="en-US" sz="1600" baseline="30000" dirty="0" err="1">
                <a:latin typeface="Arial" charset="0"/>
                <a:ea typeface="MS PGothic" charset="0"/>
              </a:rPr>
              <a:t>j</a:t>
            </a:r>
            <a:r>
              <a:rPr lang="en-US" sz="1600" dirty="0" err="1">
                <a:latin typeface="Arial" charset="0"/>
                <a:ea typeface="MS PGothic" charset="0"/>
              </a:rPr>
              <a:t>c</a:t>
            </a:r>
            <a:r>
              <a:rPr lang="en-US" sz="1600" baseline="30000" dirty="0" err="1">
                <a:latin typeface="Arial" charset="0"/>
                <a:ea typeface="MS PGothic" charset="0"/>
              </a:rPr>
              <a:t>k</a:t>
            </a:r>
            <a:r>
              <a:rPr lang="en-US" sz="1600" baseline="30000" dirty="0">
                <a:latin typeface="Arial" charset="0"/>
                <a:ea typeface="MS PGothic" charset="0"/>
              </a:rPr>
              <a:t> </a:t>
            </a:r>
            <a:r>
              <a:rPr lang="en-US" sz="1600" dirty="0">
                <a:latin typeface="Arial" charset="0"/>
                <a:ea typeface="MS PGothic" charset="0"/>
              </a:rPr>
              <a:t>| </a:t>
            </a:r>
            <a:r>
              <a:rPr lang="en-US" sz="1600" dirty="0"/>
              <a:t>i≥0, j≥0, k≥0, if </a:t>
            </a:r>
            <a:r>
              <a:rPr lang="en-US" sz="1600" dirty="0" err="1"/>
              <a:t>i</a:t>
            </a:r>
            <a:r>
              <a:rPr lang="en-US" sz="1600" dirty="0"/>
              <a:t>=1 then </a:t>
            </a:r>
            <a:r>
              <a:rPr lang="en-US" sz="1600" dirty="0" smtClean="0"/>
              <a:t>j&gt;k </a:t>
            </a:r>
            <a:r>
              <a:rPr lang="en-US" sz="1600" dirty="0"/>
              <a:t>}</a:t>
            </a:r>
            <a:endParaRPr lang="en-US" sz="1600" dirty="0">
              <a:latin typeface="Arial" charset="0"/>
              <a:ea typeface="MS PGothic" charset="0"/>
            </a:endParaRPr>
          </a:p>
          <a:p>
            <a:pPr marL="346075" indent="-346075" eaLnBrk="1" hangingPunct="1">
              <a:lnSpc>
                <a:spcPct val="90000"/>
              </a:lnSpc>
              <a:buFontTx/>
              <a:buAutoNum type="alphaLcPeriod"/>
            </a:pPr>
            <a:r>
              <a:rPr lang="en-US" sz="1600" dirty="0">
                <a:latin typeface="Arial" charset="0"/>
                <a:ea typeface="MS PGothic" charset="0"/>
              </a:rPr>
              <a:t>{ w | w </a:t>
            </a:r>
            <a:r>
              <a:rPr lang="en-US" sz="1600" dirty="0">
                <a:latin typeface="Arial" charset="0"/>
                <a:ea typeface="MS PGothic" charset="0"/>
                <a:sym typeface="Symbol"/>
              </a:rPr>
              <a:t> {a, b}* and </a:t>
            </a:r>
            <a:r>
              <a:rPr lang="en-US" sz="1600" dirty="0">
                <a:latin typeface="Arial" charset="0"/>
                <a:ea typeface="MS PGothic" charset="0"/>
              </a:rPr>
              <a:t>w = </a:t>
            </a:r>
            <a:r>
              <a:rPr lang="en-US" sz="1600" dirty="0" err="1">
                <a:latin typeface="Arial" charset="0"/>
                <a:ea typeface="MS PGothic" charset="0"/>
              </a:rPr>
              <a:t>w</a:t>
            </a:r>
            <a:r>
              <a:rPr lang="en-US" sz="1600" baseline="30000" dirty="0" err="1">
                <a:latin typeface="Arial" charset="0"/>
                <a:ea typeface="MS PGothic" charset="0"/>
              </a:rPr>
              <a:t>R</a:t>
            </a:r>
            <a:r>
              <a:rPr lang="en-US" sz="1600" dirty="0">
                <a:latin typeface="Arial" charset="0"/>
                <a:ea typeface="MS PGothic" charset="0"/>
              </a:rPr>
              <a:t> } this is the set of palindromes. It contains strings like </a:t>
            </a:r>
            <a:r>
              <a:rPr lang="en-US" sz="1600" dirty="0" err="1">
                <a:latin typeface="Arial" charset="0"/>
                <a:ea typeface="MS PGothic" charset="0"/>
              </a:rPr>
              <a:t>aa</a:t>
            </a:r>
            <a:r>
              <a:rPr lang="en-US" sz="1600" dirty="0">
                <a:latin typeface="Arial" charset="0"/>
                <a:ea typeface="MS PGothic" charset="0"/>
              </a:rPr>
              <a:t>, </a:t>
            </a:r>
            <a:r>
              <a:rPr lang="en-US" sz="1600" dirty="0" err="1">
                <a:latin typeface="Arial" charset="0"/>
                <a:ea typeface="MS PGothic" charset="0"/>
              </a:rPr>
              <a:t>abba</a:t>
            </a:r>
            <a:r>
              <a:rPr lang="en-US" sz="1600" dirty="0">
                <a:latin typeface="Arial" charset="0"/>
                <a:ea typeface="MS PGothic" charset="0"/>
              </a:rPr>
              <a:t>, </a:t>
            </a:r>
            <a:r>
              <a:rPr lang="en-US" sz="1600" dirty="0" err="1">
                <a:latin typeface="Arial" charset="0"/>
                <a:ea typeface="MS PGothic" charset="0"/>
              </a:rPr>
              <a:t>abaaba</a:t>
            </a:r>
            <a:endParaRPr lang="en-US" sz="1600" dirty="0">
              <a:ea typeface="ＭＳ Ｐゴシック" pitchFamily="-106" charset="-128"/>
              <a:sym typeface="Symbol" pitchFamily="-106" charset="2"/>
            </a:endParaRPr>
          </a:p>
          <a:p>
            <a:pPr marL="346075" indent="-346075" eaLnBrk="1" hangingPunct="1">
              <a:lnSpc>
                <a:spcPct val="90000"/>
              </a:lnSpc>
              <a:buFontTx/>
              <a:buNone/>
            </a:pPr>
            <a:endParaRPr lang="en-US" sz="1600" b="1" dirty="0" smtClean="0">
              <a:latin typeface="Arial" charset="0"/>
              <a:ea typeface="MS PGothic" charset="0"/>
            </a:endParaRPr>
          </a:p>
          <a:p>
            <a:pPr marL="346075" indent="-346075" eaLnBrk="1" hangingPunct="1">
              <a:lnSpc>
                <a:spcPct val="90000"/>
              </a:lnSpc>
              <a:buFont typeface="+mj-lt"/>
              <a:buAutoNum type="arabicPeriod" startAt="2"/>
            </a:pPr>
            <a:r>
              <a:rPr lang="en-US" sz="1600" dirty="0">
                <a:ea typeface="MS PGothic" charset="0"/>
              </a:rPr>
              <a:t>Write a Mealy finite state machine that produces the 2’s complement result of subtracting </a:t>
            </a:r>
            <a:r>
              <a:rPr lang="en-US" sz="1600" dirty="0" smtClean="0">
                <a:ea typeface="MS PGothic" charset="0"/>
              </a:rPr>
              <a:t>1101 </a:t>
            </a:r>
            <a:r>
              <a:rPr lang="en-US" sz="1600" dirty="0">
                <a:ea typeface="MS PGothic" charset="0"/>
              </a:rPr>
              <a:t>from a binary input stream (assuming at least </a:t>
            </a:r>
            <a:r>
              <a:rPr lang="en-US" sz="1600" dirty="0" smtClean="0">
                <a:ea typeface="MS PGothic" charset="0"/>
              </a:rPr>
              <a:t>4 </a:t>
            </a:r>
            <a:r>
              <a:rPr lang="en-US" sz="1600" dirty="0">
                <a:ea typeface="MS PGothic" charset="0"/>
              </a:rPr>
              <a:t>bits of input</a:t>
            </a:r>
            <a:r>
              <a:rPr lang="en-US" sz="1600" dirty="0" smtClean="0">
                <a:ea typeface="MS PGothic" charset="0"/>
              </a:rPr>
              <a:t>)</a:t>
            </a:r>
          </a:p>
          <a:p>
            <a:pPr marL="346075" indent="-346075" eaLnBrk="1" hangingPunct="1">
              <a:lnSpc>
                <a:spcPct val="90000"/>
              </a:lnSpc>
              <a:buFont typeface="+mj-lt"/>
              <a:buAutoNum type="arabicPeriod" startAt="2"/>
            </a:pPr>
            <a:endParaRPr lang="en-US" sz="1600" dirty="0" smtClean="0">
              <a:ea typeface="MS PGothic" charset="0"/>
            </a:endParaRPr>
          </a:p>
          <a:p>
            <a:pPr marL="346075" indent="-346075" eaLnBrk="1" hangingPunct="1">
              <a:lnSpc>
                <a:spcPct val="90000"/>
              </a:lnSpc>
              <a:buFont typeface="+mj-lt"/>
              <a:buAutoNum type="arabicPeriod" startAt="2"/>
            </a:pPr>
            <a:r>
              <a:rPr lang="en-US" sz="1600" dirty="0">
                <a:ea typeface="MS PGothic" charset="0"/>
              </a:rPr>
              <a:t>Write a regular (right linear) grammar that generates the set of strings denoted by the regular expression </a:t>
            </a:r>
            <a:r>
              <a:rPr lang="en-US" sz="1600" dirty="0" smtClean="0">
                <a:ea typeface="MS PGothic" charset="0"/>
              </a:rPr>
              <a:t>((10)</a:t>
            </a:r>
            <a:r>
              <a:rPr lang="en-US" sz="1600" baseline="30000" dirty="0" smtClean="0">
                <a:ea typeface="MS PGothic" charset="0"/>
              </a:rPr>
              <a:t>+</a:t>
            </a:r>
            <a:r>
              <a:rPr lang="en-US" sz="1600" dirty="0" smtClean="0">
                <a:ea typeface="MS PGothic" charset="0"/>
              </a:rPr>
              <a:t> </a:t>
            </a:r>
            <a:r>
              <a:rPr lang="en-US" sz="1600" dirty="0">
                <a:ea typeface="MS PGothic" charset="0"/>
              </a:rPr>
              <a:t>(</a:t>
            </a:r>
            <a:r>
              <a:rPr lang="en-US" sz="1600" dirty="0" smtClean="0">
                <a:ea typeface="MS PGothic" charset="0"/>
              </a:rPr>
              <a:t>011 </a:t>
            </a:r>
            <a:r>
              <a:rPr lang="en-US" sz="1600" dirty="0">
                <a:ea typeface="MS PGothic" charset="0"/>
              </a:rPr>
              <a:t>+ 1</a:t>
            </a:r>
            <a:r>
              <a:rPr lang="en-US" sz="1600" dirty="0" smtClean="0">
                <a:ea typeface="MS PGothic" charset="0"/>
              </a:rPr>
              <a:t>)</a:t>
            </a:r>
            <a:r>
              <a:rPr lang="en-US" sz="1600" baseline="30000" dirty="0" smtClean="0">
                <a:ea typeface="MS PGothic" charset="0"/>
              </a:rPr>
              <a:t>+</a:t>
            </a:r>
            <a:r>
              <a:rPr lang="en-US" sz="1600" dirty="0" smtClean="0">
                <a:ea typeface="MS PGothic" charset="0"/>
              </a:rPr>
              <a:t>)* </a:t>
            </a:r>
            <a:r>
              <a:rPr lang="en-US" sz="1600" dirty="0">
                <a:ea typeface="MS PGothic" charset="0"/>
              </a:rPr>
              <a:t>(0+101)</a:t>
            </a:r>
            <a:r>
              <a:rPr lang="en-US" sz="1600" dirty="0" smtClean="0">
                <a:ea typeface="MS PGothic" charset="0"/>
              </a:rPr>
              <a:t>*</a:t>
            </a:r>
            <a:endParaRPr lang="en-US" sz="1600" dirty="0">
              <a:ea typeface="MS PGothic" charset="0"/>
            </a:endParaRPr>
          </a:p>
          <a:p>
            <a:pPr marL="346075" indent="-346075" eaLnBrk="1" hangingPunct="1">
              <a:lnSpc>
                <a:spcPct val="90000"/>
              </a:lnSpc>
              <a:buFont typeface="+mj-lt"/>
              <a:buAutoNum type="arabicPeriod" startAt="2"/>
            </a:pPr>
            <a:endParaRPr lang="en-US" sz="1600" dirty="0">
              <a:ea typeface="MS PGothic" charset="0"/>
            </a:endParaRPr>
          </a:p>
          <a:p>
            <a:pPr marL="346075" indent="-346075" eaLnBrk="1" hangingPunct="1">
              <a:lnSpc>
                <a:spcPct val="90000"/>
              </a:lnSpc>
              <a:spcBef>
                <a:spcPct val="0"/>
              </a:spcBef>
              <a:buFontTx/>
              <a:buNone/>
            </a:pPr>
            <a:r>
              <a:rPr lang="en-US" sz="2000" b="1" smtClean="0">
                <a:solidFill>
                  <a:srgbClr val="CC3300"/>
                </a:solidFill>
                <a:latin typeface="Arial" charset="0"/>
                <a:ea typeface="MS PGothic" charset="0"/>
              </a:rPr>
              <a:t>Due</a:t>
            </a:r>
            <a:r>
              <a:rPr lang="en-US" sz="2000" b="1" dirty="0">
                <a:solidFill>
                  <a:srgbClr val="CC3300"/>
                </a:solidFill>
                <a:latin typeface="Arial" charset="0"/>
                <a:ea typeface="MS PGothic" charset="0"/>
              </a:rPr>
              <a:t>: Thursday, October 9</a:t>
            </a:r>
            <a:r>
              <a:rPr lang="en-US" sz="2000" b="1" dirty="0" smtClean="0">
                <a:solidFill>
                  <a:srgbClr val="CC3300"/>
                </a:solidFill>
                <a:latin typeface="Arial" charset="0"/>
                <a:ea typeface="MS PGothic" charset="0"/>
              </a:rPr>
              <a:t>, </a:t>
            </a:r>
            <a:r>
              <a:rPr lang="en-US" sz="2000" b="1" dirty="0">
                <a:solidFill>
                  <a:srgbClr val="CC3300"/>
                </a:solidFill>
                <a:latin typeface="Arial" charset="0"/>
                <a:ea typeface="MS PGothic" charset="0"/>
              </a:rPr>
              <a:t>at start of class </a:t>
            </a:r>
            <a:r>
              <a:rPr lang="en-US" sz="2000" b="1" dirty="0" smtClean="0">
                <a:solidFill>
                  <a:srgbClr val="CC3300"/>
                </a:solidFill>
                <a:latin typeface="Arial" charset="0"/>
                <a:ea typeface="MS PGothic" charset="0"/>
              </a:rPr>
              <a:t>(1:30PM</a:t>
            </a:r>
            <a:r>
              <a:rPr lang="en-US" sz="2000" b="1" dirty="0">
                <a:solidFill>
                  <a:srgbClr val="CC3300"/>
                </a:solidFill>
                <a:latin typeface="Arial" charset="0"/>
                <a:ea typeface="MS PGothic" charset="0"/>
              </a:rPr>
              <a:t>).</a:t>
            </a: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103</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103</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atin typeface="Arial" charset="0"/>
                <a:ea typeface="MS PGothic" charset="0"/>
              </a:rPr>
              <a:t>History of Formal Language</a:t>
            </a:r>
          </a:p>
        </p:txBody>
      </p:sp>
      <p:sp>
        <p:nvSpPr>
          <p:cNvPr id="105475" name="Content Placeholder 2"/>
          <p:cNvSpPr>
            <a:spLocks noGrp="1"/>
          </p:cNvSpPr>
          <p:nvPr>
            <p:ph idx="1"/>
          </p:nvPr>
        </p:nvSpPr>
        <p:spPr/>
        <p:txBody>
          <a:bodyPr/>
          <a:lstStyle/>
          <a:p>
            <a:r>
              <a:rPr lang="en-US" sz="2000">
                <a:latin typeface="Arial" charset="0"/>
                <a:ea typeface="MS PGothic" charset="0"/>
              </a:rPr>
              <a:t>In 1940s, Emil Post (mathematician) devised rewriting systems as a way to describe how mathematicians do proofs. Purpose was to mechanize them.</a:t>
            </a:r>
          </a:p>
          <a:p>
            <a:r>
              <a:rPr lang="en-US" sz="2000">
                <a:latin typeface="Arial" charset="0"/>
                <a:ea typeface="MS PGothic" charset="0"/>
              </a:rPr>
              <a:t>Early 1950s, Noam Chomsky (linguist) developed a hierarchy of rewriting systems (grammars) to describe natural languages.</a:t>
            </a:r>
          </a:p>
          <a:p>
            <a:r>
              <a:rPr lang="en-US" sz="2000">
                <a:latin typeface="Arial" charset="0"/>
                <a:ea typeface="MS PGothic" charset="0"/>
              </a:rPr>
              <a:t>Late 1950s, Backus-Naur (computer scientists) devised BNF (a variant of Chomsky</a:t>
            </a:r>
            <a:r>
              <a:rPr lang="ja-JP" altLang="en-US" sz="2000">
                <a:latin typeface="Arial" charset="0"/>
                <a:ea typeface="MS PGothic" charset="0"/>
              </a:rPr>
              <a:t>’</a:t>
            </a:r>
            <a:r>
              <a:rPr lang="en-US" altLang="ja-JP" sz="2000">
                <a:latin typeface="Arial" charset="0"/>
                <a:ea typeface="MS PGothic" charset="0"/>
              </a:rPr>
              <a:t>s context-free grammars) to describe the programming language Algol.</a:t>
            </a:r>
          </a:p>
          <a:p>
            <a:r>
              <a:rPr lang="en-US" sz="2000">
                <a:latin typeface="Arial" charset="0"/>
                <a:ea typeface="MS PGothic" charset="0"/>
              </a:rPr>
              <a:t>1960s was the time of many advances in parsing. In particular, parsing of context free was shown to be no worse than O(n</a:t>
            </a:r>
            <a:r>
              <a:rPr lang="en-US" sz="2000" baseline="30000">
                <a:latin typeface="Arial" charset="0"/>
                <a:ea typeface="MS PGothic" charset="0"/>
              </a:rPr>
              <a:t>3</a:t>
            </a:r>
            <a:r>
              <a:rPr lang="en-US" sz="2000">
                <a:latin typeface="Arial" charset="0"/>
                <a:ea typeface="MS PGothic" charset="0"/>
              </a:rPr>
              <a:t>). More importantly, useful subsets were found that could be parsed in O(n).</a:t>
            </a:r>
          </a:p>
        </p:txBody>
      </p:sp>
      <p:sp>
        <p:nvSpPr>
          <p:cNvPr id="1054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80CE6E5-5886-864C-8629-900F18BEDF47}" type="datetime1">
              <a:rPr lang="en-US"/>
              <a:pPr/>
              <a:t>11/18/2014</a:t>
            </a:fld>
            <a:endParaRPr lang="en-US"/>
          </a:p>
        </p:txBody>
      </p:sp>
      <p:sp>
        <p:nvSpPr>
          <p:cNvPr id="1054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054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D5861D-7184-E542-814E-D84E555E12F7}" type="slidenum">
              <a:rPr lang="en-US"/>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atin typeface="Arial" charset="0"/>
                <a:ea typeface="MS PGothic" charset="0"/>
              </a:rPr>
              <a:t>Formalism for Grammars</a:t>
            </a:r>
          </a:p>
        </p:txBody>
      </p:sp>
      <p:sp>
        <p:nvSpPr>
          <p:cNvPr id="106499" name="Content Placeholder 2"/>
          <p:cNvSpPr>
            <a:spLocks noGrp="1"/>
          </p:cNvSpPr>
          <p:nvPr>
            <p:ph idx="1"/>
          </p:nvPr>
        </p:nvSpPr>
        <p:spPr/>
        <p:txBody>
          <a:bodyPr/>
          <a:lstStyle/>
          <a:p>
            <a:pPr marL="0" indent="0" eaLnBrk="1" hangingPunct="1">
              <a:spcBef>
                <a:spcPct val="50000"/>
              </a:spcBef>
              <a:buFontTx/>
              <a:buNone/>
            </a:pPr>
            <a:r>
              <a:rPr lang="en-US" sz="2000" u="sng">
                <a:latin typeface="Times New Roman" charset="0"/>
                <a:ea typeface="MS PGothic" charset="0"/>
              </a:rPr>
              <a:t>Definition </a:t>
            </a:r>
            <a:r>
              <a:rPr lang="en-US" sz="2000">
                <a:latin typeface="Times New Roman" charset="0"/>
                <a:ea typeface="MS PGothic" charset="0"/>
              </a:rPr>
              <a:t>: A </a:t>
            </a:r>
            <a:r>
              <a:rPr lang="en-US" sz="2000">
                <a:solidFill>
                  <a:srgbClr val="0000FF"/>
                </a:solidFill>
                <a:latin typeface="Times New Roman" charset="0"/>
                <a:ea typeface="MS PGothic" charset="0"/>
              </a:rPr>
              <a:t>language</a:t>
            </a:r>
            <a:r>
              <a:rPr lang="en-US" sz="2000">
                <a:latin typeface="Times New Roman" charset="0"/>
                <a:ea typeface="MS PGothic" charset="0"/>
              </a:rPr>
              <a:t> is a set of strings of characters from some alphabet.</a:t>
            </a:r>
          </a:p>
          <a:p>
            <a:pPr marL="0" indent="0" eaLnBrk="1" hangingPunct="1">
              <a:spcBef>
                <a:spcPct val="50000"/>
              </a:spcBef>
              <a:buFontTx/>
              <a:buNone/>
            </a:pPr>
            <a:r>
              <a:rPr lang="en-US" sz="2000">
                <a:latin typeface="Times New Roman" charset="0"/>
                <a:ea typeface="MS PGothic" charset="0"/>
              </a:rPr>
              <a:t>The strings of the language are called </a:t>
            </a:r>
            <a:r>
              <a:rPr lang="en-US" sz="2000">
                <a:solidFill>
                  <a:srgbClr val="0000FF"/>
                </a:solidFill>
                <a:latin typeface="Times New Roman" charset="0"/>
                <a:ea typeface="MS PGothic" charset="0"/>
              </a:rPr>
              <a:t>sentences</a:t>
            </a:r>
            <a:r>
              <a:rPr lang="en-US" sz="2000">
                <a:latin typeface="Times New Roman" charset="0"/>
                <a:ea typeface="MS PGothic" charset="0"/>
              </a:rPr>
              <a:t> or </a:t>
            </a:r>
            <a:r>
              <a:rPr lang="en-US" sz="2000">
                <a:solidFill>
                  <a:srgbClr val="0000FF"/>
                </a:solidFill>
                <a:latin typeface="Times New Roman" charset="0"/>
                <a:ea typeface="MS PGothic" charset="0"/>
              </a:rPr>
              <a:t>statements</a:t>
            </a:r>
            <a:r>
              <a:rPr lang="en-US" sz="2000">
                <a:latin typeface="Times New Roman" charset="0"/>
                <a:ea typeface="MS PGothic" charset="0"/>
              </a:rPr>
              <a:t>.</a:t>
            </a:r>
          </a:p>
          <a:p>
            <a:pPr marL="0" indent="0" eaLnBrk="1" hangingPunct="1">
              <a:spcBef>
                <a:spcPct val="50000"/>
              </a:spcBef>
              <a:buFontTx/>
              <a:buNone/>
            </a:pPr>
            <a:r>
              <a:rPr lang="en-US" sz="2000">
                <a:latin typeface="Times New Roman" charset="0"/>
                <a:ea typeface="MS PGothic" charset="0"/>
              </a:rPr>
              <a:t>A string over some alphabet is a finite sequence of symbols drawn  from that alphabet.</a:t>
            </a:r>
          </a:p>
          <a:p>
            <a:pPr marL="0" indent="0" eaLnBrk="1" hangingPunct="1">
              <a:spcBef>
                <a:spcPct val="50000"/>
              </a:spcBef>
              <a:buFontTx/>
              <a:buNone/>
            </a:pPr>
            <a:r>
              <a:rPr lang="en-US" sz="2000">
                <a:latin typeface="Times New Roman" charset="0"/>
                <a:ea typeface="MS PGothic" charset="0"/>
              </a:rPr>
              <a:t>A </a:t>
            </a:r>
            <a:r>
              <a:rPr lang="en-US" sz="2000">
                <a:solidFill>
                  <a:srgbClr val="0000FF"/>
                </a:solidFill>
                <a:latin typeface="Times New Roman" charset="0"/>
                <a:ea typeface="MS PGothic" charset="0"/>
              </a:rPr>
              <a:t>meta-language</a:t>
            </a:r>
            <a:r>
              <a:rPr lang="en-US" sz="2000">
                <a:latin typeface="Times New Roman" charset="0"/>
                <a:ea typeface="MS PGothic" charset="0"/>
              </a:rPr>
              <a:t> is a language that is used to describe another language.</a:t>
            </a:r>
          </a:p>
          <a:p>
            <a:pPr marL="0" indent="0" eaLnBrk="1" hangingPunct="1">
              <a:spcBef>
                <a:spcPct val="50000"/>
              </a:spcBef>
              <a:buFontTx/>
              <a:buNone/>
            </a:pPr>
            <a:r>
              <a:rPr lang="en-US" sz="2000">
                <a:latin typeface="Times New Roman" charset="0"/>
                <a:ea typeface="MS PGothic" charset="0"/>
              </a:rPr>
              <a:t>A very well known meta-language is BNF (Backus Naur Form)</a:t>
            </a:r>
          </a:p>
          <a:p>
            <a:pPr marL="0" indent="0" eaLnBrk="1" hangingPunct="1">
              <a:spcBef>
                <a:spcPct val="50000"/>
              </a:spcBef>
              <a:buFontTx/>
              <a:buNone/>
            </a:pPr>
            <a:r>
              <a:rPr lang="en-US" sz="2000">
                <a:latin typeface="Times New Roman" charset="0"/>
                <a:ea typeface="MS PGothic" charset="0"/>
              </a:rPr>
              <a:t>It was developed by John Backus and Peter Naur, in the late 50s, to describe programming languages.</a:t>
            </a:r>
          </a:p>
          <a:p>
            <a:pPr marL="0" indent="0" eaLnBrk="1" hangingPunct="1">
              <a:spcBef>
                <a:spcPct val="50000"/>
              </a:spcBef>
              <a:buFontTx/>
              <a:buNone/>
            </a:pPr>
            <a:r>
              <a:rPr lang="en-US" sz="2000">
                <a:latin typeface="Times New Roman" charset="0"/>
                <a:ea typeface="MS PGothic" charset="0"/>
              </a:rPr>
              <a:t>Noam Chomsky</a:t>
            </a:r>
            <a:r>
              <a:rPr lang="en-US" sz="2000">
                <a:solidFill>
                  <a:srgbClr val="0000FF"/>
                </a:solidFill>
                <a:latin typeface="Times New Roman" charset="0"/>
                <a:ea typeface="MS PGothic" charset="0"/>
              </a:rPr>
              <a:t> </a:t>
            </a:r>
            <a:r>
              <a:rPr lang="en-US" sz="2000">
                <a:latin typeface="Times New Roman" charset="0"/>
                <a:ea typeface="MS PGothic" charset="0"/>
              </a:rPr>
              <a:t>in the early 50s developed context free grammars which can be expressed using BNF.</a:t>
            </a:r>
          </a:p>
          <a:p>
            <a:pPr marL="0" indent="0" eaLnBrk="1" hangingPunct="1">
              <a:spcBef>
                <a:spcPct val="50000"/>
              </a:spcBef>
              <a:buFontTx/>
              <a:buNone/>
            </a:pPr>
            <a:endParaRPr lang="en-US" sz="2000">
              <a:latin typeface="Arial" charset="0"/>
              <a:ea typeface="MS PGothic" charset="0"/>
            </a:endParaRPr>
          </a:p>
        </p:txBody>
      </p:sp>
      <p:sp>
        <p:nvSpPr>
          <p:cNvPr id="1065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D252EF-25C3-C444-8022-D6BC95DFBB63}" type="datetime1">
              <a:rPr lang="en-US"/>
              <a:pPr/>
              <a:t>11/18/2014</a:t>
            </a:fld>
            <a:endParaRPr lang="en-US"/>
          </a:p>
        </p:txBody>
      </p:sp>
      <p:sp>
        <p:nvSpPr>
          <p:cNvPr id="1065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065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9C5C996-7719-2446-8BC5-DBB899DD33D8}" type="slidenum">
              <a:rPr lang="en-US"/>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Grammars</a:t>
            </a:r>
            <a:endParaRPr lang="en-US" dirty="0"/>
          </a:p>
        </p:txBody>
      </p:sp>
      <p:sp>
        <p:nvSpPr>
          <p:cNvPr id="3" name="Content Placeholder 2"/>
          <p:cNvSpPr>
            <a:spLocks noGrp="1"/>
          </p:cNvSpPr>
          <p:nvPr>
            <p:ph idx="1"/>
          </p:nvPr>
        </p:nvSpPr>
        <p:spPr/>
        <p:txBody>
          <a:bodyPr/>
          <a:lstStyle/>
          <a:p>
            <a:r>
              <a:rPr lang="en-US" sz="2800" dirty="0" smtClean="0"/>
              <a:t>G = (V, </a:t>
            </a:r>
            <a:r>
              <a:rPr lang="en-US" sz="2800" dirty="0" err="1" smtClean="0"/>
              <a:t>Σ</a:t>
            </a:r>
            <a:r>
              <a:rPr lang="en-US" sz="2800" dirty="0" smtClean="0"/>
              <a:t>, R, S) where</a:t>
            </a:r>
          </a:p>
          <a:p>
            <a:pPr lvl="1"/>
            <a:r>
              <a:rPr lang="en-US" sz="2400" dirty="0" smtClean="0"/>
              <a:t>V: Finite set of non-terminal symbols</a:t>
            </a:r>
          </a:p>
          <a:p>
            <a:pPr lvl="1"/>
            <a:r>
              <a:rPr lang="en-US" sz="2400" dirty="0" err="1" smtClean="0"/>
              <a:t>Σ</a:t>
            </a:r>
            <a:r>
              <a:rPr lang="en-US" sz="2400" dirty="0" smtClean="0"/>
              <a:t>: Finite set of terminal symbols</a:t>
            </a:r>
          </a:p>
          <a:p>
            <a:pPr lvl="1"/>
            <a:r>
              <a:rPr lang="en-US" sz="2400" dirty="0" smtClean="0"/>
              <a:t>R: finite set of rules of form α </a:t>
            </a:r>
            <a:r>
              <a:rPr lang="en-US" sz="2400" b="1" dirty="0" smtClean="0">
                <a:latin typeface="Arial" charset="0"/>
                <a:ea typeface="MS PGothic" charset="0"/>
                <a:sym typeface="Symbol" charset="0"/>
              </a:rPr>
              <a:t> </a:t>
            </a:r>
            <a:r>
              <a:rPr lang="en-US" sz="2400" dirty="0" smtClean="0"/>
              <a:t>β, </a:t>
            </a:r>
          </a:p>
          <a:p>
            <a:pPr lvl="2"/>
            <a:r>
              <a:rPr lang="en-US" sz="2000" dirty="0" smtClean="0"/>
              <a:t>α in (V </a:t>
            </a:r>
            <a:r>
              <a:rPr lang="en-US" sz="2000" dirty="0">
                <a:latin typeface="Arial" charset="0"/>
                <a:ea typeface="MS PGothic" charset="0"/>
                <a:sym typeface="Symbol" charset="0"/>
              </a:rPr>
              <a:t></a:t>
            </a:r>
            <a:r>
              <a:rPr lang="en-US" sz="2000" dirty="0" smtClean="0"/>
              <a:t> </a:t>
            </a:r>
            <a:r>
              <a:rPr lang="en-US" sz="2000" dirty="0" err="1" smtClean="0"/>
              <a:t>Σ</a:t>
            </a:r>
            <a:r>
              <a:rPr lang="en-US" sz="2000" dirty="0" smtClean="0"/>
              <a:t>)* V (V </a:t>
            </a:r>
            <a:r>
              <a:rPr lang="en-US" sz="2000" dirty="0">
                <a:latin typeface="Arial" charset="0"/>
                <a:ea typeface="MS PGothic" charset="0"/>
                <a:sym typeface="Symbol" charset="0"/>
              </a:rPr>
              <a:t></a:t>
            </a:r>
            <a:r>
              <a:rPr lang="en-US" sz="2000" dirty="0" smtClean="0"/>
              <a:t> </a:t>
            </a:r>
            <a:r>
              <a:rPr lang="en-US" sz="2000" dirty="0" err="1" smtClean="0"/>
              <a:t>Σ</a:t>
            </a:r>
            <a:r>
              <a:rPr lang="en-US" sz="2000" dirty="0" smtClean="0"/>
              <a:t>)*</a:t>
            </a:r>
          </a:p>
          <a:p>
            <a:pPr lvl="2"/>
            <a:r>
              <a:rPr lang="el-GR" sz="2000" dirty="0" smtClean="0"/>
              <a:t>β</a:t>
            </a:r>
            <a:r>
              <a:rPr lang="en-US" sz="2000" dirty="0" smtClean="0"/>
              <a:t> in (V </a:t>
            </a:r>
            <a:r>
              <a:rPr lang="en-US" sz="2000" dirty="0">
                <a:latin typeface="Arial" charset="0"/>
                <a:ea typeface="MS PGothic" charset="0"/>
                <a:sym typeface="Symbol" charset="0"/>
              </a:rPr>
              <a:t></a:t>
            </a:r>
            <a:r>
              <a:rPr lang="en-US" sz="2000" dirty="0" smtClean="0"/>
              <a:t> </a:t>
            </a:r>
            <a:r>
              <a:rPr lang="en-US" sz="2000" dirty="0" err="1" smtClean="0"/>
              <a:t>Σ</a:t>
            </a:r>
            <a:r>
              <a:rPr lang="en-US" sz="2000" dirty="0" smtClean="0"/>
              <a:t>)*</a:t>
            </a:r>
          </a:p>
          <a:p>
            <a:pPr lvl="1"/>
            <a:r>
              <a:rPr lang="en-US" sz="2400" dirty="0" smtClean="0"/>
              <a:t>S: a member of V called the start symbol</a:t>
            </a:r>
          </a:p>
          <a:p>
            <a:r>
              <a:rPr lang="en-US" sz="2800" dirty="0" smtClean="0"/>
              <a:t>Right linear restricts all rules to be of forms</a:t>
            </a:r>
          </a:p>
          <a:p>
            <a:pPr lvl="1"/>
            <a:r>
              <a:rPr lang="el-GR" sz="2400" dirty="0" smtClean="0"/>
              <a:t>α</a:t>
            </a:r>
            <a:r>
              <a:rPr lang="en-US" sz="2400" dirty="0" smtClean="0"/>
              <a:t> in V</a:t>
            </a:r>
            <a:endParaRPr lang="en-US" dirty="0" smtClean="0"/>
          </a:p>
          <a:p>
            <a:pPr lvl="1"/>
            <a:r>
              <a:rPr lang="el-GR" sz="2400" dirty="0" smtClean="0"/>
              <a:t>β</a:t>
            </a:r>
            <a:r>
              <a:rPr lang="en-US" sz="2400" dirty="0" smtClean="0"/>
              <a:t> of form ΣV, </a:t>
            </a:r>
            <a:r>
              <a:rPr lang="en-US" sz="2400" dirty="0" err="1" smtClean="0"/>
              <a:t>Σ</a:t>
            </a:r>
            <a:r>
              <a:rPr lang="en-US" sz="2400" dirty="0"/>
              <a:t> </a:t>
            </a:r>
            <a:r>
              <a:rPr lang="en-US" sz="2400" dirty="0" smtClean="0"/>
              <a:t>or </a:t>
            </a:r>
            <a:r>
              <a:rPr lang="en-US" sz="2400" dirty="0" err="1" smtClean="0"/>
              <a:t>λ</a:t>
            </a:r>
            <a:endParaRPr lang="en-US" sz="2400" dirty="0" smtClean="0"/>
          </a:p>
        </p:txBody>
      </p:sp>
      <p:sp>
        <p:nvSpPr>
          <p:cNvPr id="4" name="Date Placeholder 3"/>
          <p:cNvSpPr>
            <a:spLocks noGrp="1"/>
          </p:cNvSpPr>
          <p:nvPr>
            <p:ph type="dt" sz="half" idx="10"/>
          </p:nvPr>
        </p:nvSpPr>
        <p:spPr/>
        <p:txBody>
          <a:bodyPr/>
          <a:lstStyle/>
          <a:p>
            <a:fld id="{0B71D618-253C-AA4D-8757-0BEE95404E41}" type="datetime1">
              <a:rPr lang="en-US" smtClean="0"/>
              <a:pPr/>
              <a:t>11/18/2014</a:t>
            </a:fld>
            <a:endParaRPr lang="en-US"/>
          </a:p>
        </p:txBody>
      </p:sp>
      <p:sp>
        <p:nvSpPr>
          <p:cNvPr id="5" name="Footer Placeholder 4"/>
          <p:cNvSpPr>
            <a:spLocks noGrp="1"/>
          </p:cNvSpPr>
          <p:nvPr>
            <p:ph type="ftr" sz="quarter" idx="11"/>
          </p:nvPr>
        </p:nvSpPr>
        <p:spPr/>
        <p:txBody>
          <a:bodyPr/>
          <a:lstStyle/>
          <a:p>
            <a:r>
              <a:rPr lang="en-US" smtClean="0"/>
              <a:t>COT 4210 © UCF</a:t>
            </a:r>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106</a:t>
            </a:fld>
            <a:endParaRPr lang="en-US"/>
          </a:p>
        </p:txBody>
      </p:sp>
    </p:spTree>
    <p:extLst>
      <p:ext uri="{BB962C8B-B14F-4D97-AF65-F5344CB8AC3E}">
        <p14:creationId xmlns:p14="http://schemas.microsoft.com/office/powerpoint/2010/main" val="909778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Derivations</a:t>
            </a:r>
            <a:endParaRPr lang="en-US" dirty="0"/>
          </a:p>
        </p:txBody>
      </p:sp>
      <p:sp>
        <p:nvSpPr>
          <p:cNvPr id="3" name="Content Placeholder 2"/>
          <p:cNvSpPr>
            <a:spLocks noGrp="1"/>
          </p:cNvSpPr>
          <p:nvPr>
            <p:ph idx="1"/>
          </p:nvPr>
        </p:nvSpPr>
        <p:spPr/>
        <p:txBody>
          <a:bodyPr/>
          <a:lstStyle/>
          <a:p>
            <a:r>
              <a:rPr lang="en-US" dirty="0" smtClean="0">
                <a:sym typeface="Symbol" charset="0"/>
              </a:rPr>
              <a:t>x  y reads as x derives y </a:t>
            </a:r>
            <a:r>
              <a:rPr lang="en-US" dirty="0" err="1" smtClean="0">
                <a:sym typeface="Symbol" charset="0"/>
              </a:rPr>
              <a:t>iff</a:t>
            </a:r>
            <a:endParaRPr lang="en-US" dirty="0" smtClean="0">
              <a:sym typeface="Symbol" charset="0"/>
            </a:endParaRPr>
          </a:p>
          <a:p>
            <a:pPr lvl="1"/>
            <a:r>
              <a:rPr lang="en-US" dirty="0" smtClean="0">
                <a:sym typeface="Symbol" charset="0"/>
              </a:rPr>
              <a:t>x = </a:t>
            </a:r>
            <a:r>
              <a:rPr lang="en-US" dirty="0" err="1" smtClean="0">
                <a:sym typeface="Symbol" charset="0"/>
              </a:rPr>
              <a:t>γ</a:t>
            </a:r>
            <a:r>
              <a:rPr lang="en-US" dirty="0" smtClean="0">
                <a:sym typeface="Symbol" charset="0"/>
              </a:rPr>
              <a:t>α</a:t>
            </a:r>
            <a:r>
              <a:rPr lang="en-US" dirty="0" err="1" smtClean="0">
                <a:sym typeface="Symbol" charset="0"/>
              </a:rPr>
              <a:t>δ</a:t>
            </a:r>
            <a:r>
              <a:rPr lang="en-US" dirty="0" smtClean="0">
                <a:sym typeface="Symbol" charset="0"/>
              </a:rPr>
              <a:t>, y = </a:t>
            </a:r>
            <a:r>
              <a:rPr lang="en-US" dirty="0" err="1" smtClean="0">
                <a:sym typeface="Symbol" charset="0"/>
              </a:rPr>
              <a:t>γ</a:t>
            </a:r>
            <a:r>
              <a:rPr lang="en-US" dirty="0" smtClean="0">
                <a:sym typeface="Symbol" charset="0"/>
              </a:rPr>
              <a:t>β</a:t>
            </a:r>
            <a:r>
              <a:rPr lang="en-US" dirty="0" err="1" smtClean="0">
                <a:sym typeface="Symbol" charset="0"/>
              </a:rPr>
              <a:t>δ</a:t>
            </a:r>
            <a:r>
              <a:rPr lang="en-US" dirty="0" smtClean="0">
                <a:sym typeface="Symbol" charset="0"/>
              </a:rPr>
              <a:t> and </a:t>
            </a:r>
            <a:r>
              <a:rPr lang="el-GR" dirty="0" smtClean="0">
                <a:sym typeface="Symbol" charset="0"/>
              </a:rPr>
              <a:t>α</a:t>
            </a:r>
            <a:r>
              <a:rPr lang="en-US" dirty="0" smtClean="0">
                <a:sym typeface="Symbol" charset="0"/>
              </a:rPr>
              <a:t> </a:t>
            </a:r>
            <a:r>
              <a:rPr lang="en-US" b="1" dirty="0">
                <a:latin typeface="Arial" charset="0"/>
                <a:ea typeface="MS PGothic" charset="0"/>
                <a:sym typeface="Symbol" charset="0"/>
              </a:rPr>
              <a:t></a:t>
            </a:r>
            <a:r>
              <a:rPr lang="en-US" dirty="0" smtClean="0">
                <a:sym typeface="Symbol" charset="0"/>
              </a:rPr>
              <a:t> </a:t>
            </a:r>
            <a:r>
              <a:rPr lang="en-US" dirty="0">
                <a:sym typeface="Symbol" charset="0"/>
              </a:rPr>
              <a:t>β </a:t>
            </a:r>
            <a:endParaRPr lang="en-US" dirty="0" smtClean="0">
              <a:sym typeface="Symbol" charset="0"/>
            </a:endParaRPr>
          </a:p>
          <a:p>
            <a:r>
              <a:rPr lang="en-US" dirty="0" smtClean="0">
                <a:sym typeface="Symbol" charset="0"/>
              </a:rPr>
              <a:t>* is the reflexive, transitive closure of </a:t>
            </a:r>
          </a:p>
          <a:p>
            <a:r>
              <a:rPr lang="en-US" dirty="0" smtClean="0">
                <a:sym typeface="Symbol" charset="0"/>
              </a:rPr>
              <a:t>+ </a:t>
            </a:r>
            <a:r>
              <a:rPr lang="en-US" dirty="0">
                <a:sym typeface="Symbol" charset="0"/>
              </a:rPr>
              <a:t>is the </a:t>
            </a:r>
            <a:r>
              <a:rPr lang="en-US" dirty="0" smtClean="0">
                <a:sym typeface="Symbol" charset="0"/>
              </a:rPr>
              <a:t>transitive </a:t>
            </a:r>
            <a:r>
              <a:rPr lang="en-US" dirty="0">
                <a:sym typeface="Symbol" charset="0"/>
              </a:rPr>
              <a:t>closure of </a:t>
            </a:r>
            <a:r>
              <a:rPr lang="en-US" dirty="0" smtClean="0">
                <a:sym typeface="Symbol" charset="0"/>
              </a:rPr>
              <a:t></a:t>
            </a:r>
          </a:p>
          <a:p>
            <a:r>
              <a:rPr lang="en-US" dirty="0" smtClean="0">
                <a:sym typeface="Symbol" charset="0"/>
              </a:rPr>
              <a:t>x </a:t>
            </a:r>
            <a:r>
              <a:rPr lang="en-US" dirty="0">
                <a:sym typeface="Symbol" charset="0"/>
              </a:rPr>
              <a:t></a:t>
            </a:r>
            <a:r>
              <a:rPr lang="en-US" dirty="0" smtClean="0">
                <a:sym typeface="Symbol" charset="0"/>
              </a:rPr>
              <a:t>* y </a:t>
            </a:r>
            <a:r>
              <a:rPr lang="en-US" dirty="0" err="1" smtClean="0">
                <a:sym typeface="Symbol" charset="0"/>
              </a:rPr>
              <a:t>iff</a:t>
            </a:r>
            <a:r>
              <a:rPr lang="en-US" dirty="0" smtClean="0">
                <a:sym typeface="Symbol" charset="0"/>
              </a:rPr>
              <a:t> x = y or x * z and z  </a:t>
            </a:r>
            <a:r>
              <a:rPr lang="en-US" dirty="0">
                <a:sym typeface="Symbol" charset="0"/>
              </a:rPr>
              <a:t>y</a:t>
            </a:r>
          </a:p>
          <a:p>
            <a:r>
              <a:rPr lang="en-US" dirty="0" smtClean="0"/>
              <a:t>Or, </a:t>
            </a:r>
            <a:r>
              <a:rPr lang="en-US" dirty="0">
                <a:sym typeface="Symbol" charset="0"/>
              </a:rPr>
              <a:t>x * y </a:t>
            </a:r>
            <a:r>
              <a:rPr lang="en-US" dirty="0" err="1">
                <a:sym typeface="Symbol" charset="0"/>
              </a:rPr>
              <a:t>iff</a:t>
            </a:r>
            <a:r>
              <a:rPr lang="en-US" dirty="0">
                <a:sym typeface="Symbol" charset="0"/>
              </a:rPr>
              <a:t> x = y or x </a:t>
            </a:r>
            <a:r>
              <a:rPr lang="en-US" dirty="0" smtClean="0">
                <a:sym typeface="Symbol" charset="0"/>
              </a:rPr>
              <a:t> </a:t>
            </a:r>
            <a:r>
              <a:rPr lang="en-US" dirty="0">
                <a:sym typeface="Symbol" charset="0"/>
              </a:rPr>
              <a:t>z and z </a:t>
            </a:r>
            <a:r>
              <a:rPr lang="en-US" dirty="0" smtClean="0">
                <a:sym typeface="Symbol" charset="0"/>
              </a:rPr>
              <a:t>* </a:t>
            </a:r>
            <a:r>
              <a:rPr lang="en-US" dirty="0">
                <a:sym typeface="Symbol" charset="0"/>
              </a:rPr>
              <a:t>y</a:t>
            </a:r>
          </a:p>
          <a:p>
            <a:r>
              <a:rPr lang="en-US" dirty="0" smtClean="0"/>
              <a:t>L(G) = { w | S </a:t>
            </a:r>
            <a:r>
              <a:rPr lang="en-US" dirty="0" smtClean="0">
                <a:sym typeface="Symbol" charset="0"/>
              </a:rPr>
              <a:t></a:t>
            </a:r>
            <a:r>
              <a:rPr lang="en-US" dirty="0">
                <a:sym typeface="Symbol" charset="0"/>
              </a:rPr>
              <a:t>*</a:t>
            </a:r>
            <a:r>
              <a:rPr lang="en-US" dirty="0" smtClean="0"/>
              <a:t> w } is the language generated by G.</a:t>
            </a:r>
          </a:p>
          <a:p>
            <a:endParaRPr lang="en-US" dirty="0"/>
          </a:p>
        </p:txBody>
      </p:sp>
      <p:sp>
        <p:nvSpPr>
          <p:cNvPr id="4" name="Date Placeholder 3"/>
          <p:cNvSpPr>
            <a:spLocks noGrp="1"/>
          </p:cNvSpPr>
          <p:nvPr>
            <p:ph type="dt" sz="half" idx="10"/>
          </p:nvPr>
        </p:nvSpPr>
        <p:spPr/>
        <p:txBody>
          <a:bodyPr/>
          <a:lstStyle/>
          <a:p>
            <a:fld id="{0B71D618-253C-AA4D-8757-0BEE95404E41}" type="datetime1">
              <a:rPr lang="en-US" smtClean="0"/>
              <a:pPr/>
              <a:t>11/18/2014</a:t>
            </a:fld>
            <a:endParaRPr lang="en-US"/>
          </a:p>
        </p:txBody>
      </p:sp>
      <p:sp>
        <p:nvSpPr>
          <p:cNvPr id="5" name="Footer Placeholder 4"/>
          <p:cNvSpPr>
            <a:spLocks noGrp="1"/>
          </p:cNvSpPr>
          <p:nvPr>
            <p:ph type="ftr" sz="quarter" idx="11"/>
          </p:nvPr>
        </p:nvSpPr>
        <p:spPr/>
        <p:txBody>
          <a:bodyPr/>
          <a:lstStyle/>
          <a:p>
            <a:r>
              <a:rPr lang="en-US" smtClean="0"/>
              <a:t>COT 4210 © UCF</a:t>
            </a:r>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107</a:t>
            </a:fld>
            <a:endParaRPr lang="en-US"/>
          </a:p>
        </p:txBody>
      </p:sp>
    </p:spTree>
    <p:extLst>
      <p:ext uri="{BB962C8B-B14F-4D97-AF65-F5344CB8AC3E}">
        <p14:creationId xmlns:p14="http://schemas.microsoft.com/office/powerpoint/2010/main" val="16944757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atin typeface="Arial" charset="0"/>
                <a:ea typeface="MS PGothic" charset="0"/>
              </a:rPr>
              <a:t>Context Free Grammars</a:t>
            </a:r>
          </a:p>
        </p:txBody>
      </p:sp>
      <p:sp>
        <p:nvSpPr>
          <p:cNvPr id="107523" name="Content Placeholder 2"/>
          <p:cNvSpPr>
            <a:spLocks noGrp="1"/>
          </p:cNvSpPr>
          <p:nvPr>
            <p:ph idx="1"/>
          </p:nvPr>
        </p:nvSpPr>
        <p:spPr/>
        <p:txBody>
          <a:bodyPr/>
          <a:lstStyle/>
          <a:p>
            <a:pPr marL="0" indent="0">
              <a:buFontTx/>
              <a:buNone/>
            </a:pPr>
            <a:r>
              <a:rPr lang="en-US" sz="2800" dirty="0">
                <a:latin typeface="Arial" charset="0"/>
                <a:ea typeface="MS PGothic" charset="0"/>
              </a:rPr>
              <a:t>G = </a:t>
            </a:r>
            <a:r>
              <a:rPr lang="en-US" sz="2800" dirty="0" smtClean="0">
                <a:latin typeface="Arial" charset="0"/>
                <a:ea typeface="MS PGothic" charset="0"/>
              </a:rPr>
              <a:t>(V, </a:t>
            </a:r>
            <a:r>
              <a:rPr lang="en-US" sz="2800" dirty="0">
                <a:latin typeface="Arial" charset="0"/>
                <a:ea typeface="MS PGothic" charset="0"/>
                <a:sym typeface="Symbol" charset="0"/>
              </a:rPr>
              <a:t>, </a:t>
            </a:r>
            <a:r>
              <a:rPr lang="en-US" sz="2800" dirty="0" smtClean="0">
                <a:latin typeface="Arial" charset="0"/>
                <a:ea typeface="MS PGothic" charset="0"/>
                <a:sym typeface="Symbol" charset="0"/>
              </a:rPr>
              <a:t>R, S) </a:t>
            </a:r>
            <a:r>
              <a:rPr lang="en-US" sz="2400" dirty="0">
                <a:latin typeface="Arial" charset="0"/>
                <a:ea typeface="MS PGothic" charset="0"/>
                <a:sym typeface="Symbol" charset="0"/>
              </a:rPr>
              <a:t>where</a:t>
            </a:r>
          </a:p>
          <a:p>
            <a:pPr marL="0" indent="0">
              <a:buFontTx/>
              <a:buNone/>
            </a:pPr>
            <a:r>
              <a:rPr lang="en-US" sz="2000" dirty="0" smtClean="0">
                <a:latin typeface="Arial" charset="0"/>
                <a:ea typeface="MS PGothic" charset="0"/>
                <a:sym typeface="Symbol" charset="0"/>
              </a:rPr>
              <a:t>V </a:t>
            </a:r>
            <a:r>
              <a:rPr lang="en-US" sz="2000" dirty="0">
                <a:latin typeface="Arial" charset="0"/>
                <a:ea typeface="MS PGothic" charset="0"/>
                <a:sym typeface="Symbol" charset="0"/>
              </a:rPr>
              <a:t>is a finite set of symbols called the non-terminals or variables (sometimes denoted </a:t>
            </a:r>
            <a:r>
              <a:rPr lang="en-US" sz="2000" dirty="0" smtClean="0">
                <a:latin typeface="Arial" charset="0"/>
                <a:ea typeface="MS PGothic" charset="0"/>
                <a:sym typeface="Symbol" charset="0"/>
              </a:rPr>
              <a:t>N). </a:t>
            </a:r>
            <a:r>
              <a:rPr lang="en-US" sz="2000" dirty="0">
                <a:latin typeface="Arial" charset="0"/>
                <a:ea typeface="MS PGothic" charset="0"/>
                <a:sym typeface="Symbol" charset="0"/>
              </a:rPr>
              <a:t>They are not part of the language generated by the grammar.</a:t>
            </a:r>
          </a:p>
          <a:p>
            <a:pPr marL="0" indent="0">
              <a:buFontTx/>
              <a:buNone/>
            </a:pPr>
            <a:r>
              <a:rPr lang="en-US" sz="2000" dirty="0">
                <a:latin typeface="Arial" charset="0"/>
                <a:ea typeface="MS PGothic" charset="0"/>
                <a:sym typeface="Symbol" charset="0"/>
              </a:rPr>
              <a:t> is a finite set of symbols, disjoint from </a:t>
            </a:r>
            <a:r>
              <a:rPr lang="en-US" sz="2000" dirty="0" smtClean="0">
                <a:latin typeface="Arial" charset="0"/>
                <a:ea typeface="MS PGothic" charset="0"/>
                <a:sym typeface="Symbol" charset="0"/>
              </a:rPr>
              <a:t>V, </a:t>
            </a:r>
            <a:r>
              <a:rPr lang="en-US" sz="2000" dirty="0">
                <a:latin typeface="Arial" charset="0"/>
                <a:ea typeface="MS PGothic" charset="0"/>
                <a:sym typeface="Symbol" charset="0"/>
              </a:rPr>
              <a:t>called the terminals. Strings in the language are made up entirely of terminal symbols.</a:t>
            </a:r>
          </a:p>
          <a:p>
            <a:pPr marL="0" indent="0">
              <a:buFontTx/>
              <a:buNone/>
            </a:pPr>
            <a:r>
              <a:rPr lang="en-US" sz="2000" dirty="0">
                <a:latin typeface="Arial" charset="0"/>
                <a:ea typeface="MS PGothic" charset="0"/>
                <a:sym typeface="Symbol" charset="0"/>
              </a:rPr>
              <a:t>S is a member of </a:t>
            </a:r>
            <a:r>
              <a:rPr lang="en-US" sz="2000" dirty="0" smtClean="0">
                <a:latin typeface="Arial" charset="0"/>
                <a:ea typeface="MS PGothic" charset="0"/>
                <a:sym typeface="Symbol" charset="0"/>
              </a:rPr>
              <a:t>V </a:t>
            </a:r>
            <a:r>
              <a:rPr lang="en-US" sz="2000" dirty="0">
                <a:latin typeface="Arial" charset="0"/>
                <a:ea typeface="MS PGothic" charset="0"/>
                <a:sym typeface="Symbol" charset="0"/>
              </a:rPr>
              <a:t>and is called the start symbol.</a:t>
            </a:r>
          </a:p>
          <a:p>
            <a:pPr marL="0" indent="0">
              <a:buFontTx/>
              <a:buNone/>
            </a:pPr>
            <a:r>
              <a:rPr lang="en-US" sz="2000" dirty="0" smtClean="0">
                <a:latin typeface="Arial" charset="0"/>
                <a:ea typeface="MS PGothic" charset="0"/>
                <a:sym typeface="Symbol" charset="0"/>
              </a:rPr>
              <a:t>R </a:t>
            </a:r>
            <a:r>
              <a:rPr lang="en-US" sz="2000" dirty="0">
                <a:latin typeface="Arial" charset="0"/>
                <a:ea typeface="MS PGothic" charset="0"/>
                <a:sym typeface="Symbol" charset="0"/>
              </a:rPr>
              <a:t>is a finite set of rules or productions. Each member of </a:t>
            </a:r>
            <a:r>
              <a:rPr lang="en-US" sz="2000" dirty="0" smtClean="0">
                <a:latin typeface="Arial" charset="0"/>
                <a:ea typeface="MS PGothic" charset="0"/>
                <a:sym typeface="Symbol" charset="0"/>
              </a:rPr>
              <a:t>R </a:t>
            </a:r>
            <a:r>
              <a:rPr lang="en-US" sz="2000" dirty="0">
                <a:latin typeface="Arial" charset="0"/>
                <a:ea typeface="MS PGothic" charset="0"/>
                <a:sym typeface="Symbol" charset="0"/>
              </a:rPr>
              <a:t>is one the form</a:t>
            </a:r>
          </a:p>
          <a:p>
            <a:pPr marL="0" indent="0">
              <a:buFontTx/>
              <a:buNone/>
            </a:pPr>
            <a:r>
              <a:rPr lang="en-US" sz="2000" dirty="0">
                <a:latin typeface="Arial" charset="0"/>
                <a:ea typeface="MS PGothic" charset="0"/>
                <a:sym typeface="Symbol" charset="0"/>
              </a:rPr>
              <a:t>A   where  is a strings </a:t>
            </a:r>
            <a:r>
              <a:rPr lang="en-US" sz="2000" dirty="0" smtClean="0">
                <a:latin typeface="Arial" charset="0"/>
                <a:ea typeface="MS PGothic" charset="0"/>
                <a:sym typeface="Symbol" charset="0"/>
              </a:rPr>
              <a:t>(V</a:t>
            </a:r>
            <a:r>
              <a:rPr lang="en-US" sz="2000" dirty="0">
                <a:latin typeface="Arial" charset="0"/>
                <a:ea typeface="MS PGothic" charset="0"/>
                <a:sym typeface="Symbol" charset="0"/>
              </a:rPr>
              <a:t>)*</a:t>
            </a:r>
          </a:p>
          <a:p>
            <a:pPr marL="0" indent="0">
              <a:buFontTx/>
              <a:buNone/>
            </a:pPr>
            <a:r>
              <a:rPr lang="en-US" sz="2000" dirty="0">
                <a:latin typeface="Arial" charset="0"/>
                <a:ea typeface="MS PGothic" charset="0"/>
                <a:sym typeface="Symbol" charset="0"/>
              </a:rPr>
              <a:t>	Note that the left hand side of a rule is a letter in </a:t>
            </a:r>
            <a:r>
              <a:rPr lang="en-US" sz="2000" dirty="0" smtClean="0">
                <a:latin typeface="Arial" charset="0"/>
                <a:ea typeface="MS PGothic" charset="0"/>
                <a:sym typeface="Symbol" charset="0"/>
              </a:rPr>
              <a:t>V;</a:t>
            </a:r>
            <a:endParaRPr lang="en-US" sz="2000" dirty="0">
              <a:latin typeface="Arial" charset="0"/>
              <a:ea typeface="MS PGothic" charset="0"/>
              <a:sym typeface="Symbol" charset="0"/>
            </a:endParaRPr>
          </a:p>
          <a:p>
            <a:pPr marL="0" indent="0">
              <a:buFontTx/>
              <a:buNone/>
            </a:pPr>
            <a:r>
              <a:rPr lang="en-US" sz="2000" dirty="0">
                <a:latin typeface="Arial" charset="0"/>
                <a:ea typeface="MS PGothic" charset="0"/>
                <a:sym typeface="Symbol" charset="0"/>
              </a:rPr>
              <a:t>	The right hand side is a string from the combined alphabets</a:t>
            </a:r>
          </a:p>
          <a:p>
            <a:pPr marL="0" indent="0">
              <a:buFontTx/>
              <a:buNone/>
            </a:pPr>
            <a:r>
              <a:rPr lang="en-US" sz="2000" dirty="0">
                <a:latin typeface="Arial" charset="0"/>
                <a:ea typeface="MS PGothic" charset="0"/>
                <a:sym typeface="Symbol" charset="0"/>
              </a:rPr>
              <a:t>	The right hand side can even be empty ( or </a:t>
            </a:r>
            <a:r>
              <a:rPr lang="en-US" sz="2000" dirty="0" err="1">
                <a:latin typeface="Arial" charset="0"/>
                <a:ea typeface="MS PGothic" charset="0"/>
                <a:sym typeface="Symbol" charset="0"/>
              </a:rPr>
              <a:t>λ</a:t>
            </a:r>
            <a:r>
              <a:rPr lang="en-US" sz="2000" dirty="0">
                <a:latin typeface="Arial" charset="0"/>
                <a:ea typeface="MS PGothic" charset="0"/>
                <a:sym typeface="Symbol" charset="0"/>
              </a:rPr>
              <a:t>) </a:t>
            </a:r>
          </a:p>
          <a:p>
            <a:pPr marL="0" indent="0">
              <a:buFontTx/>
              <a:buNone/>
            </a:pPr>
            <a:endParaRPr lang="en-US" sz="2400"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E07E17-E01C-E243-BBD1-31CF1D5D692E}" type="datetime1">
              <a:rPr lang="en-US"/>
              <a:pPr/>
              <a:t>11/18/2014</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atin typeface="Arial" charset="0"/>
                <a:ea typeface="MS PGothic" charset="0"/>
              </a:rPr>
              <a:t>Interesting Sample CFG</a:t>
            </a:r>
          </a:p>
        </p:txBody>
      </p:sp>
      <p:sp>
        <p:nvSpPr>
          <p:cNvPr id="108547" name="Content Placeholder 2"/>
          <p:cNvSpPr>
            <a:spLocks noGrp="1"/>
          </p:cNvSpPr>
          <p:nvPr>
            <p:ph idx="1"/>
          </p:nvPr>
        </p:nvSpPr>
        <p:spPr/>
        <p:txBody>
          <a:bodyPr/>
          <a:lstStyle/>
          <a:p>
            <a:pPr marL="0" indent="0" eaLnBrk="1" hangingPunct="1">
              <a:spcBef>
                <a:spcPct val="50000"/>
              </a:spcBef>
              <a:buFontTx/>
              <a:buNone/>
            </a:pPr>
            <a:r>
              <a:rPr lang="en-US" sz="2000" dirty="0">
                <a:latin typeface="Times New Roman" charset="0"/>
                <a:ea typeface="MS PGothic" charset="0"/>
              </a:rPr>
              <a:t>Example of a grammar for a small language: </a:t>
            </a:r>
          </a:p>
          <a:p>
            <a:pPr marL="0" indent="0" eaLnBrk="1" hangingPunct="1">
              <a:spcBef>
                <a:spcPct val="50000"/>
              </a:spcBef>
              <a:buFontTx/>
              <a:buNone/>
            </a:pPr>
            <a:r>
              <a:rPr lang="en-US" sz="2000" dirty="0">
                <a:latin typeface="Times New Roman" charset="0"/>
                <a:ea typeface="MS PGothic" charset="0"/>
              </a:rPr>
              <a:t>G = ({&lt;program&gt;, &lt;</a:t>
            </a:r>
            <a:r>
              <a:rPr lang="en-US" sz="2000" dirty="0" err="1">
                <a:latin typeface="Times New Roman" charset="0"/>
                <a:ea typeface="MS PGothic" charset="0"/>
              </a:rPr>
              <a:t>stmt</a:t>
            </a:r>
            <a:r>
              <a:rPr lang="en-US" sz="2000" dirty="0">
                <a:latin typeface="Times New Roman" charset="0"/>
                <a:ea typeface="MS PGothic" charset="0"/>
              </a:rPr>
              <a:t>-list&gt;, &lt;</a:t>
            </a:r>
            <a:r>
              <a:rPr lang="en-US" sz="2000" dirty="0" err="1">
                <a:latin typeface="Times New Roman" charset="0"/>
                <a:ea typeface="MS PGothic" charset="0"/>
              </a:rPr>
              <a:t>stmt</a:t>
            </a:r>
            <a:r>
              <a:rPr lang="en-US" sz="2000" dirty="0">
                <a:latin typeface="Times New Roman" charset="0"/>
                <a:ea typeface="MS PGothic" charset="0"/>
              </a:rPr>
              <a:t>&gt;, &lt;expression&gt;}, </a:t>
            </a:r>
            <a:br>
              <a:rPr lang="en-US" sz="2000" dirty="0">
                <a:latin typeface="Times New Roman" charset="0"/>
                <a:ea typeface="MS PGothic" charset="0"/>
              </a:rPr>
            </a:br>
            <a:r>
              <a:rPr lang="en-US" sz="2000" dirty="0">
                <a:latin typeface="Times New Roman" charset="0"/>
                <a:ea typeface="MS PGothic" charset="0"/>
              </a:rPr>
              <a:t>        {begin, end, </a:t>
            </a:r>
            <a:r>
              <a:rPr lang="en-US" sz="2000" dirty="0" err="1">
                <a:latin typeface="Times New Roman" charset="0"/>
                <a:ea typeface="MS PGothic" charset="0"/>
              </a:rPr>
              <a:t>ident</a:t>
            </a:r>
            <a:r>
              <a:rPr lang="en-US" sz="2000" dirty="0">
                <a:latin typeface="Times New Roman" charset="0"/>
                <a:ea typeface="MS PGothic" charset="0"/>
              </a:rPr>
              <a:t>, ;, =, +, -</a:t>
            </a:r>
            <a:r>
              <a:rPr lang="en-US" sz="2000" dirty="0" smtClean="0">
                <a:latin typeface="Times New Roman" charset="0"/>
                <a:ea typeface="MS PGothic" charset="0"/>
              </a:rPr>
              <a:t>}, R, </a:t>
            </a:r>
            <a:r>
              <a:rPr lang="en-US" sz="2000" dirty="0">
                <a:latin typeface="Times New Roman" charset="0"/>
                <a:ea typeface="MS PGothic" charset="0"/>
              </a:rPr>
              <a:t>&lt;program&gt;) where </a:t>
            </a:r>
            <a:r>
              <a:rPr lang="en-US" sz="2000" dirty="0" smtClean="0">
                <a:latin typeface="Times New Roman" charset="0"/>
                <a:ea typeface="MS PGothic" charset="0"/>
              </a:rPr>
              <a:t>R </a:t>
            </a:r>
            <a:r>
              <a:rPr lang="en-US" sz="2000" dirty="0">
                <a:latin typeface="Times New Roman" charset="0"/>
                <a:ea typeface="MS PGothic" charset="0"/>
              </a:rPr>
              <a:t>is</a:t>
            </a:r>
          </a:p>
          <a:p>
            <a:pPr marL="0" indent="0" eaLnBrk="1" hangingPunct="1">
              <a:spcBef>
                <a:spcPct val="50000"/>
              </a:spcBef>
              <a:buFontTx/>
              <a:buNone/>
            </a:pPr>
            <a:r>
              <a:rPr lang="en-US" sz="2000" dirty="0">
                <a:latin typeface="Times New Roman" charset="0"/>
                <a:ea typeface="MS PGothic" charset="0"/>
              </a:rPr>
              <a:t>	&lt;program&gt;	</a:t>
            </a:r>
            <a:r>
              <a:rPr lang="en-US" sz="2000" dirty="0">
                <a:latin typeface="Times New Roman" charset="0"/>
                <a:ea typeface="MS PGothic" charset="0"/>
                <a:sym typeface="Wingdings" charset="0"/>
              </a:rPr>
              <a:t> begin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end</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a:t>
            </a:r>
            <a:r>
              <a:rPr lang="en-US" sz="2000" dirty="0" err="1">
                <a:latin typeface="Times New Roman" charset="0"/>
                <a:ea typeface="MS PGothic" charset="0"/>
                <a:sym typeface="Wingdings" charset="0"/>
              </a:rPr>
              <a:t>ident</a:t>
            </a:r>
            <a:r>
              <a:rPr lang="en-US" sz="2000" dirty="0">
                <a:latin typeface="Times New Roman" charset="0"/>
                <a:ea typeface="MS PGothic" charset="0"/>
                <a:sym typeface="Wingdings" charset="0"/>
              </a:rPr>
              <a:t> = &lt;expression&gt;</a:t>
            </a:r>
          </a:p>
          <a:p>
            <a:pPr marL="0" indent="0" eaLnBrk="1" hangingPunct="1">
              <a:spcBef>
                <a:spcPct val="50000"/>
              </a:spcBef>
              <a:buFontTx/>
              <a:buNone/>
            </a:pPr>
            <a:r>
              <a:rPr lang="en-US" sz="2000" dirty="0">
                <a:latin typeface="Times New Roman" charset="0"/>
                <a:ea typeface="MS PGothic" charset="0"/>
                <a:sym typeface="Wingdings" charset="0"/>
              </a:rPr>
              <a:t>	&lt;expression&gt; 	 </a:t>
            </a:r>
            <a:r>
              <a:rPr lang="en-US" sz="2000" dirty="0" err="1">
                <a:latin typeface="Times New Roman" charset="0"/>
                <a:ea typeface="MS PGothic" charset="0"/>
                <a:sym typeface="Wingdings" charset="0"/>
              </a:rPr>
              <a:t>ident</a:t>
            </a:r>
            <a:r>
              <a:rPr lang="en-US" sz="2000" dirty="0">
                <a:latin typeface="Times New Roman" charset="0"/>
                <a:ea typeface="MS PGothic" charset="0"/>
                <a:sym typeface="Wingdings" charset="0"/>
              </a:rPr>
              <a:t> + </a:t>
            </a:r>
            <a:r>
              <a:rPr lang="en-US" sz="2000" dirty="0" err="1">
                <a:latin typeface="Times New Roman" charset="0"/>
                <a:ea typeface="MS PGothic" charset="0"/>
                <a:sym typeface="Wingdings" charset="0"/>
              </a:rPr>
              <a:t>ident</a:t>
            </a:r>
            <a:r>
              <a:rPr lang="en-US" sz="2000" dirty="0">
                <a:latin typeface="Times New Roman" charset="0"/>
                <a:ea typeface="MS PGothic" charset="0"/>
                <a:sym typeface="Wingdings" charset="0"/>
              </a:rPr>
              <a:t> | </a:t>
            </a:r>
            <a:r>
              <a:rPr lang="en-US" sz="2000" dirty="0" err="1">
                <a:latin typeface="Times New Roman" charset="0"/>
                <a:ea typeface="MS PGothic" charset="0"/>
                <a:sym typeface="Wingdings" charset="0"/>
              </a:rPr>
              <a:t>ident</a:t>
            </a:r>
            <a:r>
              <a:rPr lang="en-US" sz="2000" dirty="0">
                <a:latin typeface="Times New Roman" charset="0"/>
                <a:ea typeface="MS PGothic" charset="0"/>
                <a:sym typeface="Wingdings" charset="0"/>
              </a:rPr>
              <a:t> - </a:t>
            </a:r>
            <a:r>
              <a:rPr lang="en-US" sz="2000" dirty="0" err="1">
                <a:latin typeface="Times New Roman" charset="0"/>
                <a:ea typeface="MS PGothic" charset="0"/>
                <a:sym typeface="Wingdings" charset="0"/>
              </a:rPr>
              <a:t>ident</a:t>
            </a:r>
            <a:r>
              <a:rPr lang="en-US" sz="2000" dirty="0">
                <a:latin typeface="Times New Roman" charset="0"/>
                <a:ea typeface="MS PGothic" charset="0"/>
                <a:sym typeface="Wingdings" charset="0"/>
              </a:rPr>
              <a:t> | </a:t>
            </a:r>
            <a:r>
              <a:rPr lang="en-US" sz="2000" dirty="0" err="1">
                <a:latin typeface="Times New Roman" charset="0"/>
                <a:ea typeface="MS PGothic" charset="0"/>
                <a:sym typeface="Wingdings" charset="0"/>
              </a:rPr>
              <a:t>ident</a:t>
            </a:r>
            <a:r>
              <a:rPr lang="en-US" sz="2000" dirty="0">
                <a:latin typeface="Times New Roman" charset="0"/>
                <a:ea typeface="MS PGothic" charset="0"/>
                <a:sym typeface="Wingdings" charset="0"/>
              </a:rPr>
              <a:t> </a:t>
            </a:r>
          </a:p>
          <a:p>
            <a:pPr marL="0" indent="0" eaLnBrk="1" hangingPunct="1">
              <a:spcBef>
                <a:spcPct val="50000"/>
              </a:spcBef>
              <a:buFontTx/>
              <a:buNone/>
            </a:pPr>
            <a:r>
              <a:rPr lang="en-US" sz="2000" dirty="0">
                <a:latin typeface="Times New Roman" charset="0"/>
                <a:ea typeface="MS PGothic" charset="0"/>
                <a:sym typeface="Wingdings" charset="0"/>
              </a:rPr>
              <a:t>Here </a:t>
            </a:r>
            <a:r>
              <a:rPr lang="ja-JP" altLang="en-US" sz="2000" dirty="0">
                <a:latin typeface="Times New Roman" charset="0"/>
                <a:ea typeface="MS PGothic" charset="0"/>
                <a:sym typeface="Wingdings" charset="0"/>
              </a:rPr>
              <a:t>“</a:t>
            </a:r>
            <a:r>
              <a:rPr lang="en-US" altLang="ja-JP" sz="2000" dirty="0" err="1">
                <a:latin typeface="Times New Roman" charset="0"/>
                <a:ea typeface="MS PGothic" charset="0"/>
                <a:sym typeface="Wingdings" charset="0"/>
              </a:rPr>
              <a:t>ident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token return from a scanner, as are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begin</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end</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endParaRPr lang="en-US" altLang="ja-JP" sz="2000" dirty="0">
              <a:latin typeface="Times New Roman" charset="0"/>
              <a:ea typeface="MS PGothic" charset="0"/>
              <a:sym typeface="Wingdings" charset="0"/>
            </a:endParaRPr>
          </a:p>
          <a:p>
            <a:pPr marL="0" indent="0" eaLnBrk="1" hangingPunct="1">
              <a:spcBef>
                <a:spcPct val="50000"/>
              </a:spcBef>
              <a:buFontTx/>
              <a:buNone/>
            </a:pPr>
            <a:r>
              <a:rPr lang="en-US" sz="2000" dirty="0">
                <a:latin typeface="Times New Roman" charset="0"/>
                <a:ea typeface="MS PGothic" charset="0"/>
                <a:sym typeface="Wingdings" charset="0"/>
              </a:rPr>
              <a:t>Note that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separator (Pascal style) not a terminator (C style).</a:t>
            </a:r>
            <a:endParaRPr lang="en-US" sz="2000" dirty="0">
              <a:latin typeface="Times New Roman" charset="0"/>
              <a:ea typeface="MS PGothic" charset="0"/>
              <a:sym typeface="Wingdings" charset="0"/>
            </a:endParaRPr>
          </a:p>
        </p:txBody>
      </p:sp>
      <p:sp>
        <p:nvSpPr>
          <p:cNvPr id="1085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4F3301-FFE1-4045-9CCB-56D3893FC357}" type="datetime1">
              <a:rPr lang="en-US"/>
              <a:pPr/>
              <a:t>11/18/2014</a:t>
            </a:fld>
            <a:endParaRPr lang="en-US"/>
          </a:p>
        </p:txBody>
      </p:sp>
      <p:sp>
        <p:nvSpPr>
          <p:cNvPr id="1085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085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4CB42F-14BB-7446-B800-7F35DAA94E08}" type="slidenum">
              <a:rPr lang="en-US"/>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F0E884-AB30-F24F-8E49-4F41F900333A}" type="datetime1">
              <a:rPr lang="en-US"/>
              <a:pPr/>
              <a:t>11/18/2014</a:t>
            </a:fld>
            <a:endParaRPr lang="en-US"/>
          </a:p>
        </p:txBody>
      </p:sp>
      <p:sp>
        <p:nvSpPr>
          <p:cNvPr id="1229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BA822F-C167-6F43-B519-23C60E01FA66}" type="slidenum">
              <a:rPr lang="en-US"/>
              <a:pPr/>
              <a:t>11</a:t>
            </a:fld>
            <a:endParaRPr lang="en-US"/>
          </a:p>
        </p:txBody>
      </p:sp>
      <p:sp>
        <p:nvSpPr>
          <p:cNvPr id="12293" name="Rectangle 2"/>
          <p:cNvSpPr>
            <a:spLocks noGrp="1" noChangeArrowheads="1"/>
          </p:cNvSpPr>
          <p:nvPr>
            <p:ph type="title" idx="4294967295"/>
          </p:nvPr>
        </p:nvSpPr>
        <p:spPr/>
        <p:txBody>
          <a:bodyPr/>
          <a:lstStyle/>
          <a:p>
            <a:pPr eaLnBrk="1" hangingPunct="1"/>
            <a:r>
              <a:rPr lang="en-US">
                <a:latin typeface="Arial" charset="0"/>
                <a:ea typeface="MS PGothic" charset="0"/>
              </a:rPr>
              <a:t>Evaluation (tentative)</a:t>
            </a:r>
          </a:p>
        </p:txBody>
      </p:sp>
      <p:sp>
        <p:nvSpPr>
          <p:cNvPr id="12294" name="Rectangle 3"/>
          <p:cNvSpPr>
            <a:spLocks noGrp="1" noChangeArrowheads="1"/>
          </p:cNvSpPr>
          <p:nvPr>
            <p:ph type="body" idx="4294967295"/>
          </p:nvPr>
        </p:nvSpPr>
        <p:spPr/>
        <p:txBody>
          <a:bodyPr/>
          <a:lstStyle/>
          <a:p>
            <a:pPr eaLnBrk="1" hangingPunct="1">
              <a:lnSpc>
                <a:spcPct val="90000"/>
              </a:lnSpc>
            </a:pPr>
            <a:r>
              <a:rPr lang="en-US">
                <a:latin typeface="Arial" charset="0"/>
                <a:ea typeface="MS PGothic" charset="0"/>
              </a:rPr>
              <a:t>Mid Terms – 100 points each</a:t>
            </a:r>
          </a:p>
          <a:p>
            <a:pPr eaLnBrk="1" hangingPunct="1">
              <a:lnSpc>
                <a:spcPct val="90000"/>
              </a:lnSpc>
            </a:pPr>
            <a:r>
              <a:rPr lang="en-US">
                <a:latin typeface="Arial" charset="0"/>
                <a:ea typeface="MS PGothic" charset="0"/>
              </a:rPr>
              <a:t>Final Exam – 150 points </a:t>
            </a:r>
          </a:p>
          <a:p>
            <a:pPr eaLnBrk="1" hangingPunct="1">
              <a:lnSpc>
                <a:spcPct val="90000"/>
              </a:lnSpc>
            </a:pPr>
            <a:r>
              <a:rPr lang="en-US">
                <a:latin typeface="Arial" charset="0"/>
                <a:ea typeface="MS PGothic" charset="0"/>
              </a:rPr>
              <a:t>Assignments – 100 points</a:t>
            </a:r>
          </a:p>
          <a:p>
            <a:pPr eaLnBrk="1" hangingPunct="1">
              <a:lnSpc>
                <a:spcPct val="90000"/>
              </a:lnSpc>
            </a:pPr>
            <a:r>
              <a:rPr lang="en-US">
                <a:latin typeface="Arial" charset="0"/>
                <a:ea typeface="MS PGothic" charset="0"/>
              </a:rPr>
              <a:t>Bonus – best exam weighed +50 points</a:t>
            </a:r>
          </a:p>
          <a:p>
            <a:pPr eaLnBrk="1" hangingPunct="1">
              <a:lnSpc>
                <a:spcPct val="90000"/>
              </a:lnSpc>
            </a:pPr>
            <a:r>
              <a:rPr lang="en-US">
                <a:latin typeface="Arial" charset="0"/>
                <a:ea typeface="MS PGothic" charset="0"/>
              </a:rPr>
              <a:t>Total Available: 500 </a:t>
            </a:r>
          </a:p>
          <a:p>
            <a:pPr eaLnBrk="1" hangingPunct="1">
              <a:lnSpc>
                <a:spcPct val="90000"/>
              </a:lnSpc>
            </a:pPr>
            <a:r>
              <a:rPr lang="en-US">
                <a:latin typeface="Arial" charset="0"/>
                <a:ea typeface="MS PGothic" charset="0"/>
              </a:rPr>
              <a:t>Grading will be A ≥ 90%, A- ≥ 88%, </a:t>
            </a:r>
            <a:br>
              <a:rPr lang="en-US">
                <a:latin typeface="Arial" charset="0"/>
                <a:ea typeface="MS PGothic" charset="0"/>
              </a:rPr>
            </a:br>
            <a:r>
              <a:rPr lang="en-US">
                <a:latin typeface="Arial" charset="0"/>
                <a:ea typeface="MS PGothic" charset="0"/>
              </a:rPr>
              <a:t>B+ ≥  85%, B ≥ 80%,  B- ≥ 78%, </a:t>
            </a:r>
            <a:br>
              <a:rPr lang="en-US">
                <a:latin typeface="Arial" charset="0"/>
                <a:ea typeface="MS PGothic" charset="0"/>
              </a:rPr>
            </a:br>
            <a:r>
              <a:rPr lang="en-US">
                <a:latin typeface="Arial" charset="0"/>
                <a:ea typeface="MS PGothic" charset="0"/>
              </a:rPr>
              <a:t>C+ ≥ 75%, C ≥ 70%, C- ≥ 60%, </a:t>
            </a:r>
            <a:br>
              <a:rPr lang="en-US">
                <a:latin typeface="Arial" charset="0"/>
                <a:ea typeface="MS PGothic" charset="0"/>
              </a:rPr>
            </a:br>
            <a:r>
              <a:rPr lang="en-US">
                <a:latin typeface="Arial" charset="0"/>
                <a:ea typeface="MS PGothic" charset="0"/>
              </a:rPr>
              <a:t>D ≥ 50%, F &lt; 50%</a:t>
            </a:r>
          </a:p>
        </p:txBody>
      </p:sp>
      <p:sp>
        <p:nvSpPr>
          <p:cNvPr id="1229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F9AE492-3131-4949-A2C5-DA1DBCD4AF44}" type="slidenum">
              <a:rPr lang="en-US" sz="1400"/>
              <a:pPr algn="r" eaLnBrk="1" hangingPunct="1"/>
              <a:t>11</a:t>
            </a:fld>
            <a:endParaRPr lang="en-US" sz="140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atin typeface="Arial" charset="0"/>
                <a:ea typeface="MS PGothic" charset="0"/>
              </a:rPr>
              <a:t>Derivation</a:t>
            </a:r>
          </a:p>
        </p:txBody>
      </p:sp>
      <p:sp>
        <p:nvSpPr>
          <p:cNvPr id="1095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9DB3CF9-FA85-FD41-A79B-66EB60F409B9}" type="datetime1">
              <a:rPr lang="en-US"/>
              <a:pPr/>
              <a:t>11/18/2014</a:t>
            </a:fld>
            <a:endParaRPr lang="en-US"/>
          </a:p>
        </p:txBody>
      </p:sp>
      <p:sp>
        <p:nvSpPr>
          <p:cNvPr id="1095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095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AEBF15B-242F-104F-ACE4-57D9BA958B03}" type="slidenum">
              <a:rPr lang="en-US"/>
              <a:pPr/>
              <a:t>110</a:t>
            </a:fld>
            <a:endParaRPr lang="en-US"/>
          </a:p>
        </p:txBody>
      </p:sp>
      <p:sp>
        <p:nvSpPr>
          <p:cNvPr id="109574" name="Line 4"/>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5" name="Text Box 6"/>
          <p:cNvSpPr txBox="1">
            <a:spLocks noChangeArrowheads="1"/>
          </p:cNvSpPr>
          <p:nvPr/>
        </p:nvSpPr>
        <p:spPr bwMode="auto">
          <a:xfrm>
            <a:off x="838200" y="1371600"/>
            <a:ext cx="505085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dirty="0"/>
              <a:t>A sentence generation is called a derivation.</a:t>
            </a:r>
          </a:p>
          <a:p>
            <a:pPr eaLnBrk="1" hangingPunct="1"/>
            <a:endParaRPr lang="en-US" b="1" u="sng" dirty="0"/>
          </a:p>
          <a:p>
            <a:pPr eaLnBrk="1" hangingPunct="1"/>
            <a:r>
              <a:rPr lang="en-US" b="1" dirty="0"/>
              <a:t>Grammar for a simple </a:t>
            </a:r>
          </a:p>
          <a:p>
            <a:pPr eaLnBrk="1" hangingPunct="1"/>
            <a:r>
              <a:rPr lang="en-US" b="1" dirty="0"/>
              <a:t>a</a:t>
            </a:r>
            <a:r>
              <a:rPr lang="en-US" b="1" dirty="0" smtClean="0"/>
              <a:t>ssignment </a:t>
            </a:r>
            <a:r>
              <a:rPr lang="en-US" b="1" dirty="0"/>
              <a:t>statement:</a:t>
            </a:r>
          </a:p>
          <a:p>
            <a:pPr eaLnBrk="1" hangingPunct="1"/>
            <a:endParaRPr lang="en-US" b="1" dirty="0"/>
          </a:p>
          <a:p>
            <a:pPr eaLnBrk="1" hangingPunct="1"/>
            <a:r>
              <a:rPr lang="en-US" b="1" dirty="0"/>
              <a:t>R1  &lt;</a:t>
            </a:r>
            <a:r>
              <a:rPr lang="en-US" b="1" dirty="0" err="1"/>
              <a:t>assgn</a:t>
            </a:r>
            <a:r>
              <a:rPr lang="en-US" b="1" dirty="0"/>
              <a:t>&gt; </a:t>
            </a:r>
            <a:r>
              <a:rPr lang="en-US" b="1" dirty="0">
                <a:sym typeface="Wingdings" charset="0"/>
              </a:rPr>
              <a:t> &lt;id&gt; := &lt;</a:t>
            </a:r>
            <a:r>
              <a:rPr lang="en-US" b="1" dirty="0" err="1">
                <a:sym typeface="Wingdings" charset="0"/>
              </a:rPr>
              <a:t>expr</a:t>
            </a:r>
            <a:r>
              <a:rPr lang="en-US" b="1" dirty="0">
                <a:sym typeface="Wingdings" charset="0"/>
              </a:rPr>
              <a:t>&gt;</a:t>
            </a:r>
          </a:p>
          <a:p>
            <a:pPr eaLnBrk="1" hangingPunct="1"/>
            <a:r>
              <a:rPr lang="en-US" b="1" dirty="0">
                <a:sym typeface="Wingdings" charset="0"/>
              </a:rPr>
              <a:t>R2  &lt;id&gt;	         a | b | c</a:t>
            </a:r>
          </a:p>
          <a:p>
            <a:pPr eaLnBrk="1" hangingPunct="1"/>
            <a:r>
              <a:rPr lang="en-US" b="1" dirty="0">
                <a:sym typeface="Wingdings" charset="0"/>
              </a:rPr>
              <a:t>R3  &lt;</a:t>
            </a:r>
            <a:r>
              <a:rPr lang="en-US" b="1" dirty="0" err="1">
                <a:sym typeface="Wingdings" charset="0"/>
              </a:rPr>
              <a:t>expr</a:t>
            </a:r>
            <a:r>
              <a:rPr lang="en-US" b="1" dirty="0">
                <a:sym typeface="Wingdings" charset="0"/>
              </a:rPr>
              <a:t>&gt;     &lt;id&gt; + &lt;</a:t>
            </a:r>
            <a:r>
              <a:rPr lang="en-US" b="1" dirty="0" err="1">
                <a:sym typeface="Wingdings" charset="0"/>
              </a:rPr>
              <a:t>expr</a:t>
            </a:r>
            <a:r>
              <a:rPr lang="en-US" b="1" dirty="0">
                <a:sym typeface="Wingdings" charset="0"/>
              </a:rPr>
              <a:t>&gt;</a:t>
            </a:r>
          </a:p>
          <a:p>
            <a:pPr eaLnBrk="1" hangingPunct="1"/>
            <a:r>
              <a:rPr lang="en-US" b="1" dirty="0">
                <a:sym typeface="Wingdings" charset="0"/>
              </a:rPr>
              <a:t>R4	         |   &lt;id&gt; * &lt;</a:t>
            </a:r>
            <a:r>
              <a:rPr lang="en-US" b="1" dirty="0" err="1">
                <a:sym typeface="Wingdings" charset="0"/>
              </a:rPr>
              <a:t>expr</a:t>
            </a:r>
            <a:r>
              <a:rPr lang="en-US" b="1" dirty="0">
                <a:sym typeface="Wingdings" charset="0"/>
              </a:rPr>
              <a:t>&gt;</a:t>
            </a:r>
          </a:p>
          <a:p>
            <a:pPr eaLnBrk="1" hangingPunct="1"/>
            <a:r>
              <a:rPr lang="en-US" b="1" dirty="0">
                <a:sym typeface="Wingdings" charset="0"/>
              </a:rPr>
              <a:t>R5	         |   ( &lt;</a:t>
            </a:r>
            <a:r>
              <a:rPr lang="en-US" b="1" dirty="0" err="1">
                <a:sym typeface="Wingdings" charset="0"/>
              </a:rPr>
              <a:t>expr</a:t>
            </a:r>
            <a:r>
              <a:rPr lang="en-US" b="1" dirty="0">
                <a:sym typeface="Wingdings" charset="0"/>
              </a:rPr>
              <a:t>&gt; )</a:t>
            </a:r>
          </a:p>
          <a:p>
            <a:pPr eaLnBrk="1" hangingPunct="1"/>
            <a:r>
              <a:rPr lang="en-US" b="1" dirty="0">
                <a:sym typeface="Wingdings" charset="0"/>
              </a:rPr>
              <a:t>R6                   | &lt;id&gt;</a:t>
            </a:r>
            <a:endParaRPr lang="en-US" b="1" dirty="0"/>
          </a:p>
        </p:txBody>
      </p:sp>
      <p:sp>
        <p:nvSpPr>
          <p:cNvPr id="109576" name="Text Box 7"/>
          <p:cNvSpPr txBox="1">
            <a:spLocks noChangeArrowheads="1"/>
          </p:cNvSpPr>
          <p:nvPr/>
        </p:nvSpPr>
        <p:spPr bwMode="auto">
          <a:xfrm>
            <a:off x="4602163" y="1905000"/>
            <a:ext cx="45862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dirty="0"/>
              <a:t>The statement a := b * ( a + c ) </a:t>
            </a:r>
          </a:p>
          <a:p>
            <a:pPr eaLnBrk="1" hangingPunct="1"/>
            <a:r>
              <a:rPr lang="en-US" b="1" dirty="0"/>
              <a:t>Is generated by the </a:t>
            </a:r>
            <a:r>
              <a:rPr lang="en-US" b="1" dirty="0">
                <a:solidFill>
                  <a:srgbClr val="0000FF"/>
                </a:solidFill>
              </a:rPr>
              <a:t>leftmost derivation</a:t>
            </a:r>
            <a:r>
              <a:rPr lang="en-US" b="1" dirty="0"/>
              <a:t>:</a:t>
            </a:r>
          </a:p>
          <a:p>
            <a:pPr eaLnBrk="1" hangingPunct="1"/>
            <a:endParaRPr lang="en-US" b="1" dirty="0"/>
          </a:p>
          <a:p>
            <a:pPr eaLnBrk="1" hangingPunct="1"/>
            <a:r>
              <a:rPr lang="en-US" b="1" dirty="0"/>
              <a:t>&lt;</a:t>
            </a:r>
            <a:r>
              <a:rPr lang="en-US" b="1" dirty="0" err="1"/>
              <a:t>assgn</a:t>
            </a:r>
            <a:r>
              <a:rPr lang="en-US" b="1" dirty="0"/>
              <a:t>&gt; </a:t>
            </a:r>
            <a:r>
              <a:rPr lang="en-US" b="1" dirty="0">
                <a:sym typeface="Symbol" charset="0"/>
              </a:rPr>
              <a:t></a:t>
            </a:r>
            <a:r>
              <a:rPr lang="en-US" b="1" dirty="0">
                <a:sym typeface="Wingdings" charset="0"/>
              </a:rPr>
              <a:t> &lt;id&gt; := &lt;</a:t>
            </a:r>
            <a:r>
              <a:rPr lang="en-US" b="1" dirty="0" err="1">
                <a:sym typeface="Wingdings" charset="0"/>
              </a:rPr>
              <a:t>expr</a:t>
            </a:r>
            <a:r>
              <a:rPr lang="en-US" b="1" dirty="0">
                <a:sym typeface="Wingdings" charset="0"/>
              </a:rPr>
              <a:t>&gt;	      R1</a:t>
            </a:r>
          </a:p>
          <a:p>
            <a:pPr eaLnBrk="1" hangingPunct="1"/>
            <a:r>
              <a:rPr lang="en-US" b="1" dirty="0">
                <a:sym typeface="Wingdings" charset="0"/>
              </a:rPr>
              <a:t> 	 </a:t>
            </a:r>
            <a:r>
              <a:rPr lang="en-US" b="1" dirty="0">
                <a:sym typeface="Symbol" charset="0"/>
              </a:rPr>
              <a:t></a:t>
            </a:r>
            <a:r>
              <a:rPr lang="en-US" b="1" dirty="0">
                <a:sym typeface="Wingdings" charset="0"/>
              </a:rPr>
              <a:t> a := &lt;</a:t>
            </a:r>
            <a:r>
              <a:rPr lang="en-US" b="1" dirty="0" err="1">
                <a:sym typeface="Wingdings" charset="0"/>
              </a:rPr>
              <a:t>expr</a:t>
            </a:r>
            <a:r>
              <a:rPr lang="en-US" b="1" dirty="0">
                <a:sym typeface="Wingdings" charset="0"/>
              </a:rPr>
              <a:t>&gt;		      R2</a:t>
            </a:r>
          </a:p>
          <a:p>
            <a:pPr eaLnBrk="1" hangingPunct="1"/>
            <a:r>
              <a:rPr lang="en-US" b="1" dirty="0">
                <a:sym typeface="Wingdings" charset="0"/>
              </a:rPr>
              <a:t> 	 </a:t>
            </a:r>
            <a:r>
              <a:rPr lang="en-US" b="1" dirty="0">
                <a:sym typeface="Symbol" charset="0"/>
              </a:rPr>
              <a:t> </a:t>
            </a:r>
            <a:r>
              <a:rPr lang="en-US" b="1" dirty="0">
                <a:sym typeface="Wingdings" charset="0"/>
              </a:rPr>
              <a:t>a := &lt;id&gt; * &lt;</a:t>
            </a:r>
            <a:r>
              <a:rPr lang="en-US" b="1" dirty="0" err="1">
                <a:sym typeface="Wingdings" charset="0"/>
              </a:rPr>
              <a:t>expr</a:t>
            </a:r>
            <a:r>
              <a:rPr lang="en-US" b="1" dirty="0">
                <a:sym typeface="Wingdings" charset="0"/>
              </a:rPr>
              <a:t>&gt;	      R4</a:t>
            </a:r>
          </a:p>
          <a:p>
            <a:pPr eaLnBrk="1" hangingPunct="1"/>
            <a:r>
              <a:rPr lang="en-US" b="1" dirty="0">
                <a:sym typeface="Wingdings" charset="0"/>
              </a:rPr>
              <a:t>	 </a:t>
            </a:r>
            <a:r>
              <a:rPr lang="en-US" b="1" dirty="0">
                <a:sym typeface="Symbol" charset="0"/>
              </a:rPr>
              <a:t> </a:t>
            </a:r>
            <a:r>
              <a:rPr lang="en-US" b="1" dirty="0">
                <a:sym typeface="Wingdings" charset="0"/>
              </a:rPr>
              <a:t>a := b * &lt;</a:t>
            </a:r>
            <a:r>
              <a:rPr lang="en-US" b="1" dirty="0" err="1">
                <a:sym typeface="Wingdings" charset="0"/>
              </a:rPr>
              <a:t>expr</a:t>
            </a:r>
            <a:r>
              <a:rPr lang="en-US" b="1" dirty="0">
                <a:sym typeface="Wingdings" charset="0"/>
              </a:rPr>
              <a:t>&gt;	      R2</a:t>
            </a:r>
          </a:p>
          <a:p>
            <a:pPr eaLnBrk="1" hangingPunct="1"/>
            <a:r>
              <a:rPr lang="en-US" b="1" dirty="0">
                <a:sym typeface="Wingdings" charset="0"/>
              </a:rPr>
              <a:t>	 </a:t>
            </a:r>
            <a:r>
              <a:rPr lang="en-US" b="1" dirty="0">
                <a:sym typeface="Symbol" charset="0"/>
              </a:rPr>
              <a:t> </a:t>
            </a:r>
            <a:r>
              <a:rPr lang="en-US" b="1" dirty="0">
                <a:sym typeface="Wingdings" charset="0"/>
              </a:rPr>
              <a:t>a := b * ( &lt;</a:t>
            </a:r>
            <a:r>
              <a:rPr lang="en-US" b="1" dirty="0" err="1">
                <a:sym typeface="Wingdings" charset="0"/>
              </a:rPr>
              <a:t>expr</a:t>
            </a:r>
            <a:r>
              <a:rPr lang="en-US" b="1" dirty="0">
                <a:sym typeface="Wingdings" charset="0"/>
              </a:rPr>
              <a:t>&gt; )               R5</a:t>
            </a:r>
          </a:p>
          <a:p>
            <a:pPr eaLnBrk="1" hangingPunct="1"/>
            <a:r>
              <a:rPr lang="en-US" b="1" dirty="0">
                <a:sym typeface="Wingdings" charset="0"/>
              </a:rPr>
              <a:t>	 </a:t>
            </a:r>
            <a:r>
              <a:rPr lang="en-US" b="1" dirty="0">
                <a:sym typeface="Symbol" charset="0"/>
              </a:rPr>
              <a:t> </a:t>
            </a:r>
            <a:r>
              <a:rPr lang="en-US" b="1" dirty="0">
                <a:sym typeface="Wingdings" charset="0"/>
              </a:rPr>
              <a:t>a := b * ( &lt;id&gt; + &lt;</a:t>
            </a:r>
            <a:r>
              <a:rPr lang="en-US" b="1" dirty="0" err="1">
                <a:sym typeface="Wingdings" charset="0"/>
              </a:rPr>
              <a:t>expr</a:t>
            </a:r>
            <a:r>
              <a:rPr lang="en-US" b="1" dirty="0">
                <a:sym typeface="Wingdings" charset="0"/>
              </a:rPr>
              <a:t>&gt; )   R3</a:t>
            </a:r>
          </a:p>
          <a:p>
            <a:pPr eaLnBrk="1" hangingPunct="1"/>
            <a:r>
              <a:rPr lang="en-US" b="1" dirty="0">
                <a:sym typeface="Wingdings" charset="0"/>
              </a:rPr>
              <a:t>	 </a:t>
            </a:r>
            <a:r>
              <a:rPr lang="en-US" b="1" dirty="0">
                <a:sym typeface="Symbol" charset="0"/>
              </a:rPr>
              <a:t> </a:t>
            </a:r>
            <a:r>
              <a:rPr lang="en-US" b="1" dirty="0">
                <a:sym typeface="Wingdings" charset="0"/>
              </a:rPr>
              <a:t>a := b * ( a + &lt;</a:t>
            </a:r>
            <a:r>
              <a:rPr lang="en-US" b="1" dirty="0" err="1">
                <a:sym typeface="Wingdings" charset="0"/>
              </a:rPr>
              <a:t>expr</a:t>
            </a:r>
            <a:r>
              <a:rPr lang="en-US" b="1" dirty="0">
                <a:sym typeface="Wingdings" charset="0"/>
              </a:rPr>
              <a:t>&gt; )	      R2</a:t>
            </a:r>
          </a:p>
          <a:p>
            <a:pPr eaLnBrk="1" hangingPunct="1"/>
            <a:r>
              <a:rPr lang="en-US" b="1" dirty="0">
                <a:sym typeface="Wingdings" charset="0"/>
              </a:rPr>
              <a:t>	 </a:t>
            </a:r>
            <a:r>
              <a:rPr lang="en-US" b="1" dirty="0">
                <a:sym typeface="Symbol" charset="0"/>
              </a:rPr>
              <a:t> </a:t>
            </a:r>
            <a:r>
              <a:rPr lang="en-US" b="1" dirty="0">
                <a:sym typeface="Wingdings" charset="0"/>
              </a:rPr>
              <a:t>a := b * ( a + &lt;id&gt; )	      R6</a:t>
            </a:r>
          </a:p>
          <a:p>
            <a:pPr eaLnBrk="1" hangingPunct="1"/>
            <a:r>
              <a:rPr lang="en-US" b="1" dirty="0">
                <a:sym typeface="Wingdings" charset="0"/>
              </a:rPr>
              <a:t>	 </a:t>
            </a:r>
            <a:r>
              <a:rPr lang="en-US" b="1" dirty="0">
                <a:sym typeface="Symbol" charset="0"/>
              </a:rPr>
              <a:t> </a:t>
            </a:r>
            <a:r>
              <a:rPr lang="en-US" b="1" dirty="0">
                <a:sym typeface="Wingdings" charset="0"/>
              </a:rPr>
              <a:t>a := b * ( a + c )	      R2</a:t>
            </a:r>
          </a:p>
        </p:txBody>
      </p:sp>
      <p:sp>
        <p:nvSpPr>
          <p:cNvPr id="109577" name="Text Box 8"/>
          <p:cNvSpPr txBox="1">
            <a:spLocks noChangeArrowheads="1"/>
          </p:cNvSpPr>
          <p:nvPr/>
        </p:nvSpPr>
        <p:spPr bwMode="auto">
          <a:xfrm>
            <a:off x="822325" y="4989513"/>
            <a:ext cx="360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In a </a:t>
            </a:r>
            <a:r>
              <a:rPr lang="en-US" b="1">
                <a:solidFill>
                  <a:srgbClr val="0000FF"/>
                </a:solidFill>
              </a:rPr>
              <a:t>leftmost derivation</a:t>
            </a:r>
            <a:r>
              <a:rPr lang="en-US"/>
              <a:t> only the</a:t>
            </a:r>
          </a:p>
          <a:p>
            <a:pPr eaLnBrk="1" hangingPunct="1"/>
            <a:r>
              <a:rPr lang="en-US"/>
              <a:t>leftmost non-terminal is replaced</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atin typeface="Arial" charset="0"/>
                <a:ea typeface="MS PGothic" charset="0"/>
              </a:rPr>
              <a:t>Parse Trees</a:t>
            </a:r>
          </a:p>
        </p:txBody>
      </p:sp>
      <p:sp>
        <p:nvSpPr>
          <p:cNvPr id="1105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F7251D-CD17-3B42-987B-7710E91D4588}" type="datetime1">
              <a:rPr lang="en-US"/>
              <a:pPr/>
              <a:t>11/18/2014</a:t>
            </a:fld>
            <a:endParaRPr lang="en-US"/>
          </a:p>
        </p:txBody>
      </p:sp>
      <p:sp>
        <p:nvSpPr>
          <p:cNvPr id="1105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105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7F6765-E9A9-7044-AE94-FA90A32F0FBA}" type="slidenum">
              <a:rPr lang="en-US"/>
              <a:pPr/>
              <a:t>111</a:t>
            </a:fld>
            <a:endParaRPr lang="en-US"/>
          </a:p>
        </p:txBody>
      </p:sp>
      <p:sp>
        <p:nvSpPr>
          <p:cNvPr id="110598" name="Line 3"/>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599" name="Text Box 4"/>
          <p:cNvSpPr txBox="1">
            <a:spLocks noChangeArrowheads="1"/>
          </p:cNvSpPr>
          <p:nvPr/>
        </p:nvSpPr>
        <p:spPr bwMode="auto">
          <a:xfrm>
            <a:off x="838200" y="1143000"/>
            <a:ext cx="8062913"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u="sng"/>
              <a:t>A parse tree is a graphical representation of a derivation</a:t>
            </a:r>
          </a:p>
          <a:p>
            <a:pPr eaLnBrk="1" hangingPunct="1"/>
            <a:r>
              <a:rPr lang="en-US" sz="1600" b="1"/>
              <a:t>For instance the parse tree for the statement  a := b * ( a + c )  is:</a:t>
            </a:r>
          </a:p>
          <a:p>
            <a:pPr eaLnBrk="1" hangingPunct="1"/>
            <a:endParaRPr lang="en-US" sz="1600" b="1"/>
          </a:p>
          <a:p>
            <a:pPr eaLnBrk="1" hangingPunct="1"/>
            <a:r>
              <a:rPr lang="en-US" b="1"/>
              <a:t>			</a:t>
            </a:r>
            <a:r>
              <a:rPr lang="en-US" sz="1400" b="1"/>
              <a:t>&lt;assign&gt;</a:t>
            </a:r>
          </a:p>
          <a:p>
            <a:pPr eaLnBrk="1" hangingPunct="1"/>
            <a:endParaRPr lang="en-US" sz="1400" b="1"/>
          </a:p>
          <a:p>
            <a:pPr eaLnBrk="1" hangingPunct="1"/>
            <a:endParaRPr lang="en-US" sz="1400" b="1"/>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		      *		&lt;expr&gt;</a:t>
            </a:r>
          </a:p>
          <a:p>
            <a:pPr eaLnBrk="1" hangingPunct="1"/>
            <a:endParaRPr lang="en-US" sz="1400" b="1"/>
          </a:p>
          <a:p>
            <a:pPr eaLnBrk="1" hangingPunct="1"/>
            <a:endParaRPr lang="en-US" sz="1400" b="1"/>
          </a:p>
          <a:p>
            <a:pPr eaLnBrk="1" hangingPunct="1"/>
            <a:r>
              <a:rPr lang="en-US" b="1"/>
              <a:t>		</a:t>
            </a:r>
            <a:r>
              <a:rPr lang="en-US" sz="1400" b="1"/>
              <a:t>	        b			      (	&lt;expr&gt;            )</a:t>
            </a:r>
          </a:p>
          <a:p>
            <a:pPr eaLnBrk="1" hangingPunct="1"/>
            <a:endParaRPr lang="en-US" sz="1400" b="1"/>
          </a:p>
          <a:p>
            <a:pPr eaLnBrk="1" hangingPunct="1"/>
            <a:r>
              <a:rPr lang="en-US" sz="1400" b="1"/>
              <a:t>						     </a:t>
            </a:r>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a:t>
            </a:r>
          </a:p>
          <a:p>
            <a:pPr eaLnBrk="1" hangingPunct="1"/>
            <a:endParaRPr lang="en-US" sz="1400" b="1"/>
          </a:p>
          <a:p>
            <a:pPr eaLnBrk="1" hangingPunct="1"/>
            <a:endParaRPr lang="en-US" sz="1400" b="1"/>
          </a:p>
          <a:p>
            <a:pPr eaLnBrk="1" hangingPunct="1"/>
            <a:r>
              <a:rPr lang="en-US" sz="1400" b="1"/>
              <a:t>								      c</a:t>
            </a:r>
          </a:p>
          <a:p>
            <a:pPr eaLnBrk="1" hangingPunct="1"/>
            <a:r>
              <a:rPr lang="en-US" b="1"/>
              <a:t> </a:t>
            </a:r>
            <a:endParaRPr lang="en-US" b="1">
              <a:sym typeface="Wingdings" charset="0"/>
            </a:endParaRPr>
          </a:p>
        </p:txBody>
      </p:sp>
      <p:sp>
        <p:nvSpPr>
          <p:cNvPr id="110600" name="Line 7"/>
          <p:cNvSpPr>
            <a:spLocks noChangeShapeType="1"/>
          </p:cNvSpPr>
          <p:nvPr/>
        </p:nvSpPr>
        <p:spPr bwMode="auto">
          <a:xfrm flipH="1">
            <a:off x="2590800" y="21336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1" name="Line 8"/>
          <p:cNvSpPr>
            <a:spLocks noChangeShapeType="1"/>
          </p:cNvSpPr>
          <p:nvPr/>
        </p:nvSpPr>
        <p:spPr bwMode="auto">
          <a:xfrm>
            <a:off x="40386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2" name="Line 9"/>
          <p:cNvSpPr>
            <a:spLocks noChangeShapeType="1"/>
          </p:cNvSpPr>
          <p:nvPr/>
        </p:nvSpPr>
        <p:spPr bwMode="auto">
          <a:xfrm>
            <a:off x="4419600" y="2133600"/>
            <a:ext cx="1143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3" name="Line 10"/>
          <p:cNvSpPr>
            <a:spLocks noChangeShapeType="1"/>
          </p:cNvSpPr>
          <p:nvPr/>
        </p:nvSpPr>
        <p:spPr bwMode="auto">
          <a:xfrm flipH="1">
            <a:off x="4343400" y="28194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4" name="Line 11"/>
          <p:cNvSpPr>
            <a:spLocks noChangeShapeType="1"/>
          </p:cNvSpPr>
          <p:nvPr/>
        </p:nvSpPr>
        <p:spPr bwMode="auto">
          <a:xfrm>
            <a:off x="6096000" y="2743200"/>
            <a:ext cx="1219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5" name="Line 12"/>
          <p:cNvSpPr>
            <a:spLocks noChangeShapeType="1"/>
          </p:cNvSpPr>
          <p:nvPr/>
        </p:nvSpPr>
        <p:spPr bwMode="auto">
          <a:xfrm>
            <a:off x="5791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6" name="Line 13"/>
          <p:cNvSpPr>
            <a:spLocks noChangeShapeType="1"/>
          </p:cNvSpPr>
          <p:nvPr/>
        </p:nvSpPr>
        <p:spPr bwMode="auto">
          <a:xfrm>
            <a:off x="4114800" y="3505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7" name="Line 14"/>
          <p:cNvSpPr>
            <a:spLocks noChangeShapeType="1"/>
          </p:cNvSpPr>
          <p:nvPr/>
        </p:nvSpPr>
        <p:spPr bwMode="auto">
          <a:xfrm flipH="1">
            <a:off x="6781800" y="3429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8" name="Line 15"/>
          <p:cNvSpPr>
            <a:spLocks noChangeShapeType="1"/>
          </p:cNvSpPr>
          <p:nvPr/>
        </p:nvSpPr>
        <p:spPr bwMode="auto">
          <a:xfrm>
            <a:off x="7924800" y="3429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9" name="Line 16"/>
          <p:cNvSpPr>
            <a:spLocks noChangeShapeType="1"/>
          </p:cNvSpPr>
          <p:nvPr/>
        </p:nvSpPr>
        <p:spPr bwMode="auto">
          <a:xfrm>
            <a:off x="7620000" y="4191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0" name="Line 17"/>
          <p:cNvSpPr>
            <a:spLocks noChangeShapeType="1"/>
          </p:cNvSpPr>
          <p:nvPr/>
        </p:nvSpPr>
        <p:spPr bwMode="auto">
          <a:xfrm flipH="1">
            <a:off x="6858000" y="4114800"/>
            <a:ext cx="457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1" name="Line 18"/>
          <p:cNvSpPr>
            <a:spLocks noChangeShapeType="1"/>
          </p:cNvSpPr>
          <p:nvPr/>
        </p:nvSpPr>
        <p:spPr bwMode="auto">
          <a:xfrm>
            <a:off x="7924800" y="41148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2" name="Line 19"/>
          <p:cNvSpPr>
            <a:spLocks noChangeShapeType="1"/>
          </p:cNvSpPr>
          <p:nvPr/>
        </p:nvSpPr>
        <p:spPr bwMode="auto">
          <a:xfrm>
            <a:off x="67818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3" name="Line 20"/>
          <p:cNvSpPr>
            <a:spLocks noChangeShapeType="1"/>
          </p:cNvSpPr>
          <p:nvPr/>
        </p:nvSpPr>
        <p:spPr bwMode="auto">
          <a:xfrm>
            <a:off x="85344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4" name="Line 21"/>
          <p:cNvSpPr>
            <a:spLocks noChangeShapeType="1"/>
          </p:cNvSpPr>
          <p:nvPr/>
        </p:nvSpPr>
        <p:spPr bwMode="auto">
          <a:xfrm>
            <a:off x="7620000" y="3505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5" name="Line 22"/>
          <p:cNvSpPr>
            <a:spLocks noChangeShapeType="1"/>
          </p:cNvSpPr>
          <p:nvPr/>
        </p:nvSpPr>
        <p:spPr bwMode="auto">
          <a:xfrm>
            <a:off x="8534400" y="5486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6" name="Text Box 23"/>
          <p:cNvSpPr txBox="1">
            <a:spLocks noChangeArrowheads="1"/>
          </p:cNvSpPr>
          <p:nvPr/>
        </p:nvSpPr>
        <p:spPr bwMode="auto">
          <a:xfrm>
            <a:off x="441325" y="3870325"/>
            <a:ext cx="2990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Every internal node of a</a:t>
            </a:r>
          </a:p>
          <a:p>
            <a:pPr eaLnBrk="1" hangingPunct="1"/>
            <a:r>
              <a:rPr lang="en-US" sz="1600" b="1"/>
              <a:t>parse tree is labeled with</a:t>
            </a:r>
          </a:p>
          <a:p>
            <a:pPr eaLnBrk="1" hangingPunct="1"/>
            <a:r>
              <a:rPr lang="en-US" sz="1600" b="1"/>
              <a:t>a non-terminal symbol.</a:t>
            </a:r>
          </a:p>
          <a:p>
            <a:pPr eaLnBrk="1" hangingPunct="1"/>
            <a:endParaRPr lang="en-US" sz="1600" b="1"/>
          </a:p>
          <a:p>
            <a:pPr eaLnBrk="1" hangingPunct="1"/>
            <a:r>
              <a:rPr lang="en-US" sz="1600" b="1"/>
              <a:t>Every leaf is labeled with a </a:t>
            </a:r>
          </a:p>
          <a:p>
            <a:pPr eaLnBrk="1" hangingPunct="1"/>
            <a:r>
              <a:rPr lang="en-US" sz="1600" b="1"/>
              <a:t>terminal symbol.</a:t>
            </a:r>
          </a:p>
          <a:p>
            <a:pPr eaLnBrk="1" hangingPunct="1"/>
            <a:endParaRPr lang="en-US" sz="1600" b="1"/>
          </a:p>
          <a:p>
            <a:pPr eaLnBrk="1" hangingPunct="1"/>
            <a:r>
              <a:rPr lang="en-US" sz="1600" b="1"/>
              <a:t>The generated string is read </a:t>
            </a:r>
            <a:br>
              <a:rPr lang="en-US" sz="1600" b="1"/>
            </a:br>
            <a:r>
              <a:rPr lang="en-US" sz="1600" b="1"/>
              <a:t>left to right</a:t>
            </a:r>
          </a:p>
        </p:txBody>
      </p:sp>
      <p:sp>
        <p:nvSpPr>
          <p:cNvPr id="110617" name="Line 24"/>
          <p:cNvSpPr>
            <a:spLocks noChangeShapeType="1"/>
          </p:cNvSpPr>
          <p:nvPr/>
        </p:nvSpPr>
        <p:spPr bwMode="auto">
          <a:xfrm>
            <a:off x="2362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atin typeface="Arial" charset="0"/>
                <a:ea typeface="MS PGothic" charset="0"/>
              </a:rPr>
              <a:t>Ambiguity</a:t>
            </a:r>
          </a:p>
        </p:txBody>
      </p:sp>
      <p:sp>
        <p:nvSpPr>
          <p:cNvPr id="111619" name="Content Placeholder 2"/>
          <p:cNvSpPr>
            <a:spLocks noGrp="1"/>
          </p:cNvSpPr>
          <p:nvPr>
            <p:ph idx="1"/>
          </p:nvPr>
        </p:nvSpPr>
        <p:spPr/>
        <p:txBody>
          <a:bodyPr/>
          <a:lstStyle/>
          <a:p>
            <a:pPr marL="0" indent="0" eaLnBrk="1" hangingPunct="1">
              <a:buFontTx/>
              <a:buNone/>
            </a:pPr>
            <a:r>
              <a:rPr lang="en-US" sz="1800" b="1">
                <a:latin typeface="Arial" charset="0"/>
                <a:ea typeface="MS PGothic" charset="0"/>
              </a:rPr>
              <a:t>A grammar that generates a sentence for which there are two or more </a:t>
            </a:r>
          </a:p>
          <a:p>
            <a:pPr marL="0" indent="0" eaLnBrk="1" hangingPunct="1">
              <a:buFontTx/>
              <a:buNone/>
            </a:pPr>
            <a:r>
              <a:rPr lang="en-US" sz="1800" b="1">
                <a:latin typeface="Arial" charset="0"/>
                <a:ea typeface="MS PGothic" charset="0"/>
              </a:rPr>
              <a:t>distinct parse trees is said to be </a:t>
            </a:r>
            <a:r>
              <a:rPr lang="ja-JP" altLang="en-US" sz="1800" b="1">
                <a:latin typeface="Arial" charset="0"/>
                <a:ea typeface="MS PGothic" charset="0"/>
              </a:rPr>
              <a:t>“</a:t>
            </a:r>
            <a:r>
              <a:rPr lang="en-US" altLang="ja-JP" sz="1800" b="1" u="sng">
                <a:latin typeface="Arial" charset="0"/>
                <a:ea typeface="MS PGothic" charset="0"/>
              </a:rPr>
              <a:t>ambiguous</a:t>
            </a:r>
            <a:r>
              <a:rPr lang="ja-JP" altLang="en-US" sz="1800" b="1">
                <a:latin typeface="Arial" charset="0"/>
                <a:ea typeface="MS PGothic" charset="0"/>
              </a:rPr>
              <a:t>”</a:t>
            </a:r>
            <a:endParaRPr lang="en-US" altLang="ja-JP" sz="1800" b="1">
              <a:latin typeface="Arial" charset="0"/>
              <a:ea typeface="MS PGothic" charset="0"/>
            </a:endParaRP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For instance, the following grammar is ambiguous because it generates </a:t>
            </a:r>
          </a:p>
          <a:p>
            <a:pPr marL="0" indent="0" eaLnBrk="1" hangingPunct="1">
              <a:buFontTx/>
              <a:buNone/>
            </a:pPr>
            <a:r>
              <a:rPr lang="en-US" sz="1800" b="1">
                <a:latin typeface="Arial" charset="0"/>
                <a:ea typeface="MS PGothic" charset="0"/>
              </a:rPr>
              <a:t>distinct  parse trees for the expression a := b + c * a</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  &lt;assgn&gt; </a:t>
            </a:r>
            <a:r>
              <a:rPr lang="en-US" sz="1800" b="1">
                <a:latin typeface="Arial" charset="0"/>
                <a:ea typeface="MS PGothic" charset="0"/>
                <a:sym typeface="Wingdings" charset="0"/>
              </a:rPr>
              <a:t> &lt;id&gt; := &lt;expr&gt;</a:t>
            </a:r>
          </a:p>
          <a:p>
            <a:pPr marL="0" indent="0" eaLnBrk="1" hangingPunct="1">
              <a:buFontTx/>
              <a:buNone/>
            </a:pPr>
            <a:r>
              <a:rPr lang="en-US" sz="1800" b="1">
                <a:latin typeface="Arial" charset="0"/>
                <a:ea typeface="MS PGothic" charset="0"/>
                <a:sym typeface="Wingdings" charset="0"/>
              </a:rPr>
              <a:t>  &lt;id&gt;	    a | b | c</a:t>
            </a:r>
          </a:p>
          <a:p>
            <a:pPr marL="0" indent="0" eaLnBrk="1" hangingPunct="1">
              <a:buFontTx/>
              <a:buNone/>
            </a:pPr>
            <a:r>
              <a:rPr lang="en-US" sz="1800" b="1">
                <a:latin typeface="Arial" charset="0"/>
                <a:ea typeface="MS PGothic" charset="0"/>
                <a:sym typeface="Wingdings" charset="0"/>
              </a:rPr>
              <a:t>  &lt;expr&gt;     &lt;expr&gt; + &lt;expr&gt;</a:t>
            </a:r>
          </a:p>
          <a:p>
            <a:pPr marL="0" indent="0" eaLnBrk="1" hangingPunct="1">
              <a:buFontTx/>
              <a:buNone/>
            </a:pPr>
            <a:r>
              <a:rPr lang="en-US" sz="1800" b="1">
                <a:latin typeface="Arial" charset="0"/>
                <a:ea typeface="MS PGothic" charset="0"/>
                <a:sym typeface="Wingdings" charset="0"/>
              </a:rPr>
              <a:t>	     |   &lt;expr&gt; * &lt;expr&gt;</a:t>
            </a:r>
          </a:p>
          <a:p>
            <a:pPr marL="0" indent="0" eaLnBrk="1" hangingPunct="1">
              <a:buFontTx/>
              <a:buNone/>
            </a:pPr>
            <a:r>
              <a:rPr lang="en-US" sz="1800" b="1">
                <a:latin typeface="Arial" charset="0"/>
                <a:ea typeface="MS PGothic" charset="0"/>
                <a:sym typeface="Wingdings" charset="0"/>
              </a:rPr>
              <a:t>	     |   ( &lt;expr&gt; )</a:t>
            </a:r>
          </a:p>
          <a:p>
            <a:pPr marL="0" indent="0" eaLnBrk="1" hangingPunct="1">
              <a:buFontTx/>
              <a:buNone/>
            </a:pPr>
            <a:r>
              <a:rPr lang="en-US" sz="1800" b="1">
                <a:latin typeface="Arial" charset="0"/>
                <a:ea typeface="MS PGothic" charset="0"/>
                <a:sym typeface="Wingdings" charset="0"/>
              </a:rPr>
              <a:t>                   | &lt;id&gt;</a:t>
            </a:r>
            <a:endParaRPr lang="en-US" sz="1800" b="1">
              <a:latin typeface="Arial" charset="0"/>
              <a:ea typeface="MS PGothic" charset="0"/>
            </a:endParaRPr>
          </a:p>
          <a:p>
            <a:pPr marL="0" indent="0">
              <a:buFontTx/>
              <a:buNone/>
            </a:pPr>
            <a:endParaRPr lang="en-US" sz="1800">
              <a:latin typeface="Arial" charset="0"/>
              <a:ea typeface="MS PGothic" charset="0"/>
            </a:endParaRPr>
          </a:p>
        </p:txBody>
      </p:sp>
      <p:sp>
        <p:nvSpPr>
          <p:cNvPr id="1116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0D8B29-3E70-564A-B4BA-F25EEAF129D3}" type="datetime1">
              <a:rPr lang="en-US"/>
              <a:pPr/>
              <a:t>11/18/2014</a:t>
            </a:fld>
            <a:endParaRPr lang="en-US"/>
          </a:p>
        </p:txBody>
      </p:sp>
      <p:sp>
        <p:nvSpPr>
          <p:cNvPr id="1116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116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882992-CBD8-5C4F-A3B7-F98EBE9CDF65}" type="slidenum">
              <a:rPr lang="en-US"/>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atin typeface="Arial" charset="0"/>
                <a:ea typeface="MS PGothic" charset="0"/>
              </a:rPr>
              <a:t>Ambiguous Parse</a:t>
            </a:r>
          </a:p>
        </p:txBody>
      </p:sp>
      <p:sp>
        <p:nvSpPr>
          <p:cNvPr id="1126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AC396B-7BF9-D743-9CDF-DB41D35757F4}" type="datetime1">
              <a:rPr lang="en-US"/>
              <a:pPr/>
              <a:t>11/18/2014</a:t>
            </a:fld>
            <a:endParaRPr lang="en-US"/>
          </a:p>
        </p:txBody>
      </p:sp>
      <p:sp>
        <p:nvSpPr>
          <p:cNvPr id="1126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126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01CAC9-A1EE-A449-8B68-F8EE6B3246DF}" type="slidenum">
              <a:rPr lang="en-US"/>
              <a:pPr/>
              <a:t>113</a:t>
            </a:fld>
            <a:endParaRPr lang="en-US"/>
          </a:p>
        </p:txBody>
      </p:sp>
      <p:sp>
        <p:nvSpPr>
          <p:cNvPr id="112646" name="Text Box 59"/>
          <p:cNvSpPr txBox="1">
            <a:spLocks noChangeArrowheads="1"/>
          </p:cNvSpPr>
          <p:nvPr/>
        </p:nvSpPr>
        <p:spPr bwMode="auto">
          <a:xfrm>
            <a:off x="152400" y="46990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000" b="1">
                <a:solidFill>
                  <a:srgbClr val="0000FF"/>
                </a:solidFill>
              </a:rPr>
              <a:t>This grammar generates two parse trees  for the same expression.</a:t>
            </a:r>
          </a:p>
          <a:p>
            <a:pPr algn="ctr" eaLnBrk="1" hangingPunct="1"/>
            <a:endParaRPr lang="en-US" sz="2000" b="1">
              <a:solidFill>
                <a:srgbClr val="0000FF"/>
              </a:solidFill>
            </a:endParaRPr>
          </a:p>
          <a:p>
            <a:pPr eaLnBrk="1" hangingPunct="1"/>
            <a:r>
              <a:rPr lang="en-US" sz="2000" b="1">
                <a:solidFill>
                  <a:srgbClr val="0000FF"/>
                </a:solidFill>
              </a:rPr>
              <a:t>If a language structure has more than one parse tree, </a:t>
            </a:r>
            <a:br>
              <a:rPr lang="en-US" sz="2000" b="1">
                <a:solidFill>
                  <a:srgbClr val="0000FF"/>
                </a:solidFill>
              </a:rPr>
            </a:br>
            <a:r>
              <a:rPr lang="en-US" sz="2000" b="1">
                <a:solidFill>
                  <a:srgbClr val="0000FF"/>
                </a:solidFill>
              </a:rPr>
              <a:t>the meaning of the structure cannot be determined uniquely.</a:t>
            </a:r>
            <a:r>
              <a:rPr lang="en-US">
                <a:solidFill>
                  <a:srgbClr val="0000FF"/>
                </a:solidFill>
              </a:rPr>
              <a:t>  </a:t>
            </a:r>
          </a:p>
        </p:txBody>
      </p:sp>
      <p:sp>
        <p:nvSpPr>
          <p:cNvPr id="112647" name="Text Box 23"/>
          <p:cNvSpPr txBox="1">
            <a:spLocks noChangeArrowheads="1"/>
          </p:cNvSpPr>
          <p:nvPr/>
        </p:nvSpPr>
        <p:spPr bwMode="auto">
          <a:xfrm>
            <a:off x="457200" y="1447800"/>
            <a:ext cx="37179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           &lt;expr&gt;</a:t>
            </a:r>
          </a:p>
          <a:p>
            <a:pPr eaLnBrk="1" hangingPunct="1"/>
            <a:endParaRPr lang="en-US" sz="1200" b="1"/>
          </a:p>
          <a:p>
            <a:pPr eaLnBrk="1" hangingPunct="1"/>
            <a:endParaRPr lang="en-US" sz="1200" b="1"/>
          </a:p>
          <a:p>
            <a:pPr eaLnBrk="1" hangingPunct="1"/>
            <a:r>
              <a:rPr lang="en-US" sz="1200" b="1"/>
              <a:t>	       &lt;id&gt;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B	      &lt;id&gt;	       &lt;id&gt;</a:t>
            </a:r>
          </a:p>
          <a:p>
            <a:pPr eaLnBrk="1" hangingPunct="1"/>
            <a:endParaRPr lang="en-US" sz="1200" b="1"/>
          </a:p>
          <a:p>
            <a:pPr eaLnBrk="1" hangingPunct="1"/>
            <a:endParaRPr lang="en-US" sz="1200" b="1"/>
          </a:p>
          <a:p>
            <a:pPr eaLnBrk="1" hangingPunct="1"/>
            <a:r>
              <a:rPr lang="en-US" sz="1200" b="1"/>
              <a:t>		        C	         A</a:t>
            </a:r>
          </a:p>
        </p:txBody>
      </p:sp>
      <p:sp>
        <p:nvSpPr>
          <p:cNvPr id="112648" name="Line 25"/>
          <p:cNvSpPr>
            <a:spLocks noChangeShapeType="1"/>
          </p:cNvSpPr>
          <p:nvPr/>
        </p:nvSpPr>
        <p:spPr bwMode="auto">
          <a:xfrm flipH="1">
            <a:off x="10668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49" name="Line 26"/>
          <p:cNvSpPr>
            <a:spLocks noChangeShapeType="1"/>
          </p:cNvSpPr>
          <p:nvPr/>
        </p:nvSpPr>
        <p:spPr bwMode="auto">
          <a:xfrm>
            <a:off x="19812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0" name="Line 27"/>
          <p:cNvSpPr>
            <a:spLocks noChangeShapeType="1"/>
          </p:cNvSpPr>
          <p:nvPr/>
        </p:nvSpPr>
        <p:spPr bwMode="auto">
          <a:xfrm>
            <a:off x="1600200" y="175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1" name="Line 28"/>
          <p:cNvSpPr>
            <a:spLocks noChangeShapeType="1"/>
          </p:cNvSpPr>
          <p:nvPr/>
        </p:nvSpPr>
        <p:spPr bwMode="auto">
          <a:xfrm flipH="1">
            <a:off x="1828800" y="22860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2" name="Line 29"/>
          <p:cNvSpPr>
            <a:spLocks noChangeShapeType="1"/>
          </p:cNvSpPr>
          <p:nvPr/>
        </p:nvSpPr>
        <p:spPr bwMode="auto">
          <a:xfrm>
            <a:off x="26670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3" name="Line 30"/>
          <p:cNvSpPr>
            <a:spLocks noChangeShapeType="1"/>
          </p:cNvSpPr>
          <p:nvPr/>
        </p:nvSpPr>
        <p:spPr bwMode="auto">
          <a:xfrm>
            <a:off x="24384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4" name="Line 31"/>
          <p:cNvSpPr>
            <a:spLocks noChangeShapeType="1"/>
          </p:cNvSpPr>
          <p:nvPr/>
        </p:nvSpPr>
        <p:spPr bwMode="auto">
          <a:xfrm>
            <a:off x="19050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5" name="Line 32"/>
          <p:cNvSpPr>
            <a:spLocks noChangeShapeType="1"/>
          </p:cNvSpPr>
          <p:nvPr/>
        </p:nvSpPr>
        <p:spPr bwMode="auto">
          <a:xfrm>
            <a:off x="19050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6" name="Line 33"/>
          <p:cNvSpPr>
            <a:spLocks noChangeShapeType="1"/>
          </p:cNvSpPr>
          <p:nvPr/>
        </p:nvSpPr>
        <p:spPr bwMode="auto">
          <a:xfrm>
            <a:off x="27432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7" name="Line 34"/>
          <p:cNvSpPr>
            <a:spLocks noChangeShapeType="1"/>
          </p:cNvSpPr>
          <p:nvPr/>
        </p:nvSpPr>
        <p:spPr bwMode="auto">
          <a:xfrm>
            <a:off x="27432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8" name="Line 35"/>
          <p:cNvSpPr>
            <a:spLocks noChangeShapeType="1"/>
          </p:cNvSpPr>
          <p:nvPr/>
        </p:nvSpPr>
        <p:spPr bwMode="auto">
          <a:xfrm>
            <a:off x="3733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9" name="Line 36"/>
          <p:cNvSpPr>
            <a:spLocks noChangeShapeType="1"/>
          </p:cNvSpPr>
          <p:nvPr/>
        </p:nvSpPr>
        <p:spPr bwMode="auto">
          <a:xfrm>
            <a:off x="37338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0" name="Line 37"/>
          <p:cNvSpPr>
            <a:spLocks noChangeShapeType="1"/>
          </p:cNvSpPr>
          <p:nvPr/>
        </p:nvSpPr>
        <p:spPr bwMode="auto">
          <a:xfrm flipH="1">
            <a:off x="27432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1" name="Line 38"/>
          <p:cNvSpPr>
            <a:spLocks noChangeShapeType="1"/>
          </p:cNvSpPr>
          <p:nvPr/>
        </p:nvSpPr>
        <p:spPr bwMode="auto">
          <a:xfrm>
            <a:off x="32766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2" name="Line 39"/>
          <p:cNvSpPr>
            <a:spLocks noChangeShapeType="1"/>
          </p:cNvSpPr>
          <p:nvPr/>
        </p:nvSpPr>
        <p:spPr bwMode="auto">
          <a:xfrm>
            <a:off x="34290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3" name="Line 41"/>
          <p:cNvSpPr>
            <a:spLocks noChangeShapeType="1"/>
          </p:cNvSpPr>
          <p:nvPr/>
        </p:nvSpPr>
        <p:spPr bwMode="auto">
          <a:xfrm>
            <a:off x="9144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4" name="Text Box 24"/>
          <p:cNvSpPr txBox="1">
            <a:spLocks noChangeArrowheads="1"/>
          </p:cNvSpPr>
          <p:nvPr/>
        </p:nvSpPr>
        <p:spPr bwMode="auto">
          <a:xfrm>
            <a:off x="4775200" y="1447800"/>
            <a:ext cx="31845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&lt;expr&gt;       +      &lt;expr&gt;             &lt;id&gt;</a:t>
            </a:r>
          </a:p>
          <a:p>
            <a:pPr eaLnBrk="1" hangingPunct="1"/>
            <a:endParaRPr lang="en-US" sz="1200" b="1"/>
          </a:p>
          <a:p>
            <a:pPr eaLnBrk="1" hangingPunct="1"/>
            <a:endParaRPr lang="en-US" sz="1200" b="1"/>
          </a:p>
          <a:p>
            <a:pPr eaLnBrk="1" hangingPunct="1"/>
            <a:r>
              <a:rPr lang="en-US" sz="1200" b="1"/>
              <a:t>              &lt;id&gt;                  &lt;id&gt;	A</a:t>
            </a:r>
          </a:p>
          <a:p>
            <a:pPr eaLnBrk="1" hangingPunct="1"/>
            <a:endParaRPr lang="en-US" sz="1200" b="1"/>
          </a:p>
          <a:p>
            <a:pPr eaLnBrk="1" hangingPunct="1"/>
            <a:endParaRPr lang="en-US" sz="1200" b="1"/>
          </a:p>
          <a:p>
            <a:pPr eaLnBrk="1" hangingPunct="1"/>
            <a:r>
              <a:rPr lang="en-US" sz="1200" b="1"/>
              <a:t>                 B	                     C</a:t>
            </a:r>
          </a:p>
        </p:txBody>
      </p:sp>
      <p:sp>
        <p:nvSpPr>
          <p:cNvPr id="112665" name="Line 42"/>
          <p:cNvSpPr>
            <a:spLocks noChangeShapeType="1"/>
          </p:cNvSpPr>
          <p:nvPr/>
        </p:nvSpPr>
        <p:spPr bwMode="auto">
          <a:xfrm>
            <a:off x="52578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6" name="Line 43"/>
          <p:cNvSpPr>
            <a:spLocks noChangeShapeType="1"/>
          </p:cNvSpPr>
          <p:nvPr/>
        </p:nvSpPr>
        <p:spPr bwMode="auto">
          <a:xfrm>
            <a:off x="56388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7" name="Line 44"/>
          <p:cNvSpPr>
            <a:spLocks noChangeShapeType="1"/>
          </p:cNvSpPr>
          <p:nvPr/>
        </p:nvSpPr>
        <p:spPr bwMode="auto">
          <a:xfrm>
            <a:off x="67056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8" name="Line 45"/>
          <p:cNvSpPr>
            <a:spLocks noChangeShapeType="1"/>
          </p:cNvSpPr>
          <p:nvPr/>
        </p:nvSpPr>
        <p:spPr bwMode="auto">
          <a:xfrm>
            <a:off x="76962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9" name="Line 46"/>
          <p:cNvSpPr>
            <a:spLocks noChangeShapeType="1"/>
          </p:cNvSpPr>
          <p:nvPr/>
        </p:nvSpPr>
        <p:spPr bwMode="auto">
          <a:xfrm flipH="1">
            <a:off x="54102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0" name="Line 47"/>
          <p:cNvSpPr>
            <a:spLocks noChangeShapeType="1"/>
          </p:cNvSpPr>
          <p:nvPr/>
        </p:nvSpPr>
        <p:spPr bwMode="auto">
          <a:xfrm>
            <a:off x="5943600" y="1828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1" name="Line 48"/>
          <p:cNvSpPr>
            <a:spLocks noChangeShapeType="1"/>
          </p:cNvSpPr>
          <p:nvPr/>
        </p:nvSpPr>
        <p:spPr bwMode="auto">
          <a:xfrm>
            <a:off x="63246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2" name="Line 49"/>
          <p:cNvSpPr>
            <a:spLocks noChangeShapeType="1"/>
          </p:cNvSpPr>
          <p:nvPr/>
        </p:nvSpPr>
        <p:spPr bwMode="auto">
          <a:xfrm flipH="1">
            <a:off x="61722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3" name="Line 50"/>
          <p:cNvSpPr>
            <a:spLocks noChangeShapeType="1"/>
          </p:cNvSpPr>
          <p:nvPr/>
        </p:nvSpPr>
        <p:spPr bwMode="auto">
          <a:xfrm>
            <a:off x="7086600" y="22860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4" name="Line 51"/>
          <p:cNvSpPr>
            <a:spLocks noChangeShapeType="1"/>
          </p:cNvSpPr>
          <p:nvPr/>
        </p:nvSpPr>
        <p:spPr bwMode="auto">
          <a:xfrm>
            <a:off x="68580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5" name="Line 52"/>
          <p:cNvSpPr>
            <a:spLocks noChangeShapeType="1"/>
          </p:cNvSpPr>
          <p:nvPr/>
        </p:nvSpPr>
        <p:spPr bwMode="auto">
          <a:xfrm>
            <a:off x="61722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6" name="Line 53"/>
          <p:cNvSpPr>
            <a:spLocks noChangeShapeType="1"/>
          </p:cNvSpPr>
          <p:nvPr/>
        </p:nvSpPr>
        <p:spPr bwMode="auto">
          <a:xfrm>
            <a:off x="5638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7" name="Line 54"/>
          <p:cNvSpPr>
            <a:spLocks noChangeShapeType="1"/>
          </p:cNvSpPr>
          <p:nvPr/>
        </p:nvSpPr>
        <p:spPr bwMode="auto">
          <a:xfrm>
            <a:off x="67056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8" name="Line 55"/>
          <p:cNvSpPr>
            <a:spLocks noChangeShapeType="1"/>
          </p:cNvSpPr>
          <p:nvPr/>
        </p:nvSpPr>
        <p:spPr bwMode="auto">
          <a:xfrm>
            <a:off x="7696200" y="2895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679" name="Line 56"/>
          <p:cNvSpPr>
            <a:spLocks noChangeShapeType="1"/>
          </p:cNvSpPr>
          <p:nvPr/>
        </p:nvSpPr>
        <p:spPr bwMode="auto">
          <a:xfrm flipH="1">
            <a:off x="5638800" y="28194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80" name="Line 57"/>
          <p:cNvSpPr>
            <a:spLocks noChangeShapeType="1"/>
          </p:cNvSpPr>
          <p:nvPr/>
        </p:nvSpPr>
        <p:spPr bwMode="auto">
          <a:xfrm>
            <a:off x="6477000" y="28956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atin typeface="Arial" charset="0"/>
                <a:ea typeface="MS PGothic" charset="0"/>
              </a:rPr>
              <a:t>Precedence</a:t>
            </a:r>
          </a:p>
        </p:txBody>
      </p:sp>
      <p:sp>
        <p:nvSpPr>
          <p:cNvPr id="1136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59861A-6246-0E42-9066-468CCDCE6BEF}" type="datetime1">
              <a:rPr lang="en-US"/>
              <a:pPr/>
              <a:t>11/18/2014</a:t>
            </a:fld>
            <a:endParaRPr lang="en-US"/>
          </a:p>
        </p:txBody>
      </p:sp>
      <p:sp>
        <p:nvSpPr>
          <p:cNvPr id="113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13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CDC9520-C40B-A340-B9FB-FB624940A88B}" type="slidenum">
              <a:rPr lang="en-US"/>
              <a:pPr/>
              <a:t>114</a:t>
            </a:fld>
            <a:endParaRPr lang="en-US"/>
          </a:p>
        </p:txBody>
      </p:sp>
      <p:sp>
        <p:nvSpPr>
          <p:cNvPr id="113670" name="Text Box 25"/>
          <p:cNvSpPr txBox="1">
            <a:spLocks noChangeArrowheads="1"/>
          </p:cNvSpPr>
          <p:nvPr/>
        </p:nvSpPr>
        <p:spPr bwMode="auto">
          <a:xfrm>
            <a:off x="593725" y="1484313"/>
            <a:ext cx="749617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a:t>Operator precedence:</a:t>
            </a:r>
          </a:p>
          <a:p>
            <a:pPr eaLnBrk="1" hangingPunct="1"/>
            <a:r>
              <a:rPr lang="en-US" sz="1600" b="1"/>
              <a:t>If an operator is generated lower in the parse tree, it indicates that the </a:t>
            </a:r>
          </a:p>
          <a:p>
            <a:pPr eaLnBrk="1" hangingPunct="1"/>
            <a:r>
              <a:rPr lang="en-US" sz="1600" b="1"/>
              <a:t>operator has precedence over the operator generated higher up in the tree.</a:t>
            </a:r>
          </a:p>
          <a:p>
            <a:pPr eaLnBrk="1" hangingPunct="1"/>
            <a:endParaRPr lang="en-US" sz="1600" b="1"/>
          </a:p>
          <a:p>
            <a:pPr eaLnBrk="1" hangingPunct="1"/>
            <a:r>
              <a:rPr lang="en-US" sz="1600" b="1"/>
              <a:t>An unambiguous grammar for expressions:</a:t>
            </a:r>
          </a:p>
          <a:p>
            <a:pPr eaLnBrk="1" hangingPunct="1"/>
            <a:endParaRPr lang="en-US" sz="1600" b="1"/>
          </a:p>
          <a:p>
            <a:pPr eaLnBrk="1" hangingPunct="1"/>
            <a:r>
              <a:rPr lang="en-US" b="1"/>
              <a:t> &lt;assign&gt; </a:t>
            </a:r>
            <a:r>
              <a:rPr lang="en-US" b="1">
                <a:sym typeface="Wingdings" charset="0"/>
              </a:rPr>
              <a:t> &lt;id&gt; := &lt;expr&gt;</a:t>
            </a:r>
          </a:p>
          <a:p>
            <a:pPr eaLnBrk="1" hangingPunct="1"/>
            <a:r>
              <a:rPr lang="en-US" b="1">
                <a:sym typeface="Wingdings" charset="0"/>
              </a:rPr>
              <a:t>  &lt;id&gt;	    a | b | c</a:t>
            </a:r>
          </a:p>
          <a:p>
            <a:pPr eaLnBrk="1" hangingPunct="1"/>
            <a:r>
              <a:rPr lang="en-US" b="1">
                <a:sym typeface="Wingdings" charset="0"/>
              </a:rPr>
              <a:t>  &lt;expr&gt;     &lt;expr&gt; + &lt;term&gt;</a:t>
            </a:r>
          </a:p>
          <a:p>
            <a:pPr eaLnBrk="1" hangingPunct="1"/>
            <a:r>
              <a:rPr lang="en-US" b="1">
                <a:sym typeface="Wingdings" charset="0"/>
              </a:rPr>
              <a:t>	     |  &lt;term&gt; </a:t>
            </a:r>
          </a:p>
          <a:p>
            <a:pPr eaLnBrk="1" hangingPunct="1"/>
            <a:r>
              <a:rPr lang="en-US" b="1">
                <a:sym typeface="Wingdings" charset="0"/>
              </a:rPr>
              <a:t>  &lt;term&gt;     &lt;term&gt; * &lt;factor&gt;</a:t>
            </a:r>
          </a:p>
          <a:p>
            <a:pPr eaLnBrk="1" hangingPunct="1"/>
            <a:r>
              <a:rPr lang="en-US" b="1">
                <a:sym typeface="Wingdings" charset="0"/>
              </a:rPr>
              <a:t>	     |   &lt;factor&gt;</a:t>
            </a:r>
          </a:p>
          <a:p>
            <a:pPr eaLnBrk="1" hangingPunct="1"/>
            <a:r>
              <a:rPr lang="en-US" b="1">
                <a:sym typeface="Wingdings" charset="0"/>
              </a:rPr>
              <a:t>  &lt;factor&gt;    ( &lt;expr&gt; )</a:t>
            </a:r>
          </a:p>
          <a:p>
            <a:pPr eaLnBrk="1" hangingPunct="1"/>
            <a:r>
              <a:rPr lang="en-US" b="1">
                <a:sym typeface="Wingdings" charset="0"/>
              </a:rPr>
              <a:t>                    | &lt;id&gt;</a:t>
            </a:r>
            <a:endParaRPr lang="en-US" b="1"/>
          </a:p>
          <a:p>
            <a:pPr eaLnBrk="1" hangingPunct="1"/>
            <a:endParaRPr lang="en-US"/>
          </a:p>
          <a:p>
            <a:pPr eaLnBrk="1" hangingPunct="1"/>
            <a:r>
              <a:rPr lang="en-US" sz="1600"/>
              <a:t> </a:t>
            </a:r>
          </a:p>
        </p:txBody>
      </p:sp>
      <p:sp>
        <p:nvSpPr>
          <p:cNvPr id="113671" name="Text Box 26"/>
          <p:cNvSpPr txBox="1">
            <a:spLocks noChangeArrowheads="1"/>
          </p:cNvSpPr>
          <p:nvPr/>
        </p:nvSpPr>
        <p:spPr bwMode="auto">
          <a:xfrm>
            <a:off x="4876800" y="3276600"/>
            <a:ext cx="39893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solidFill>
                  <a:srgbClr val="0000FF"/>
                </a:solidFill>
              </a:rPr>
              <a:t>This grammar indicates the usual </a:t>
            </a:r>
          </a:p>
          <a:p>
            <a:pPr eaLnBrk="1" hangingPunct="1"/>
            <a:r>
              <a:rPr lang="en-US" sz="1600" b="1">
                <a:solidFill>
                  <a:srgbClr val="0000FF"/>
                </a:solidFill>
              </a:rPr>
              <a:t>precedence order of multiplication and </a:t>
            </a:r>
          </a:p>
          <a:p>
            <a:pPr eaLnBrk="1" hangingPunct="1"/>
            <a:r>
              <a:rPr lang="en-US" sz="1600" b="1">
                <a:solidFill>
                  <a:srgbClr val="0000FF"/>
                </a:solidFill>
              </a:rPr>
              <a:t>addition operators.</a:t>
            </a:r>
          </a:p>
          <a:p>
            <a:pPr eaLnBrk="1" hangingPunct="1"/>
            <a:endParaRPr lang="en-US" sz="1600" b="1">
              <a:solidFill>
                <a:srgbClr val="0000FF"/>
              </a:solidFill>
            </a:endParaRPr>
          </a:p>
          <a:p>
            <a:pPr eaLnBrk="1" hangingPunct="1"/>
            <a:r>
              <a:rPr lang="en-US" sz="1600" b="1">
                <a:solidFill>
                  <a:srgbClr val="0000FF"/>
                </a:solidFill>
              </a:rPr>
              <a:t>This grammar generates unique parse</a:t>
            </a:r>
          </a:p>
          <a:p>
            <a:pPr eaLnBrk="1" hangingPunct="1"/>
            <a:r>
              <a:rPr lang="en-US" sz="1600" b="1">
                <a:solidFill>
                  <a:srgbClr val="0000FF"/>
                </a:solidFill>
              </a:rPr>
              <a:t>trees independently of doing a </a:t>
            </a:r>
          </a:p>
          <a:p>
            <a:pPr eaLnBrk="1" hangingPunct="1"/>
            <a:r>
              <a:rPr lang="en-US" sz="1600" b="1">
                <a:solidFill>
                  <a:srgbClr val="0000FF"/>
                </a:solidFill>
              </a:rPr>
              <a:t>rightmost or leftmost derivation </a:t>
            </a:r>
          </a:p>
          <a:p>
            <a:pPr eaLnBrk="1" hangingPunct="1"/>
            <a:endParaRPr lang="en-US" sz="1600" b="1">
              <a:solidFill>
                <a:srgbClr val="0000FF"/>
              </a:solidFill>
            </a:endParaRPr>
          </a:p>
          <a:p>
            <a:pPr eaLnBrk="1" hangingPunct="1"/>
            <a:r>
              <a:rPr lang="en-US" sz="1600" b="1">
                <a:solidFill>
                  <a:srgbClr val="0000FF"/>
                </a:solidFill>
              </a:rPr>
              <a:t>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atin typeface="Arial" charset="0"/>
                <a:ea typeface="MS PGothic" charset="0"/>
              </a:rPr>
              <a:t>Left (right)most Derivations</a:t>
            </a:r>
          </a:p>
        </p:txBody>
      </p:sp>
      <p:sp>
        <p:nvSpPr>
          <p:cNvPr id="1146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D60738-C368-CF47-9FA4-7AAF48545A44}" type="datetime1">
              <a:rPr lang="en-US"/>
              <a:pPr/>
              <a:t>11/18/2014</a:t>
            </a:fld>
            <a:endParaRPr lang="en-US"/>
          </a:p>
        </p:txBody>
      </p:sp>
      <p:sp>
        <p:nvSpPr>
          <p:cNvPr id="1146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14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9A1559-B455-E444-B219-CAFD202673CE}" type="slidenum">
              <a:rPr lang="en-US"/>
              <a:pPr/>
              <a:t>115</a:t>
            </a:fld>
            <a:endParaRPr lang="en-US"/>
          </a:p>
        </p:txBody>
      </p:sp>
      <p:sp>
        <p:nvSpPr>
          <p:cNvPr id="114694" name="Text Box 6"/>
          <p:cNvSpPr txBox="1">
            <a:spLocks noChangeArrowheads="1"/>
          </p:cNvSpPr>
          <p:nvPr/>
        </p:nvSpPr>
        <p:spPr bwMode="auto">
          <a:xfrm>
            <a:off x="4114800" y="1600200"/>
            <a:ext cx="48768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Rightmost derivation:</a:t>
            </a:r>
          </a:p>
          <a:p>
            <a:pPr eaLnBrk="1" hangingPunct="1"/>
            <a:r>
              <a:rPr lang="en-US" sz="1600" b="1"/>
              <a:t> &lt;assgn&gt;  </a:t>
            </a:r>
            <a:r>
              <a:rPr lang="en-US" sz="1600" b="1">
                <a:sym typeface="Symbol" charset="0"/>
              </a:rPr>
              <a:t></a:t>
            </a:r>
            <a:r>
              <a:rPr lang="en-US" sz="1600" b="1">
                <a:sym typeface="Wingdings" charset="0"/>
              </a:rPr>
              <a:t> &lt;id&gt; := &lt;expr&gt;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*&lt;factor&gt;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*&lt;id&gt;</a:t>
            </a:r>
            <a:r>
              <a:rPr lang="en-US">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&lt;term&gt; *  a</a:t>
            </a:r>
            <a:r>
              <a:rPr lang="en-US" sz="1600">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&lt;factor&gt; *  a</a:t>
            </a:r>
          </a:p>
          <a:p>
            <a:pPr eaLnBrk="1" hangingPunct="1"/>
            <a:r>
              <a:rPr lang="en-US" sz="1600" b="1">
                <a:sym typeface="Wingdings" charset="0"/>
              </a:rPr>
              <a:t>	 </a:t>
            </a:r>
            <a:r>
              <a:rPr lang="en-US" sz="1600" b="1">
                <a:sym typeface="Symbol" charset="0"/>
              </a:rPr>
              <a:t></a:t>
            </a:r>
            <a:r>
              <a:rPr lang="en-US" sz="1600" b="1">
                <a:sym typeface="Wingdings" charset="0"/>
              </a:rPr>
              <a:t> &lt;id&gt; := &lt;expr&gt; + &lt;id&gt; *  a</a:t>
            </a:r>
          </a:p>
          <a:p>
            <a:pPr eaLnBrk="1" hangingPunct="1"/>
            <a:r>
              <a:rPr lang="en-US" sz="1600" b="1">
                <a:sym typeface="Wingdings" charset="0"/>
              </a:rPr>
              <a:t>	 </a:t>
            </a:r>
            <a:r>
              <a:rPr lang="en-US" sz="1600" b="1">
                <a:sym typeface="Symbol" charset="0"/>
              </a:rPr>
              <a:t></a:t>
            </a:r>
            <a:r>
              <a:rPr lang="en-US" sz="1600" b="1">
                <a:sym typeface="Wingdings" charset="0"/>
              </a:rPr>
              <a:t> &lt;id&gt; := &lt;expr&gt; + c  *  a</a:t>
            </a:r>
            <a:r>
              <a:rPr lang="en-US" sz="1600">
                <a:sym typeface="Wingdings" charset="0"/>
              </a:rPr>
              <a:t> </a:t>
            </a:r>
            <a:endParaRPr lang="en-US" sz="1600" b="1">
              <a:sym typeface="Wingdings" charset="0"/>
            </a:endParaRPr>
          </a:p>
          <a:p>
            <a:pPr eaLnBrk="1" hangingPunct="1"/>
            <a:r>
              <a:rPr lang="en-US" b="1">
                <a:sym typeface="Wingdings" charset="0"/>
              </a:rPr>
              <a:t>	 </a:t>
            </a:r>
            <a:r>
              <a:rPr lang="en-US" sz="1600" b="1">
                <a:sym typeface="Symbol" charset="0"/>
              </a:rPr>
              <a:t></a:t>
            </a:r>
            <a:r>
              <a:rPr lang="en-US" sz="1600" b="1">
                <a:sym typeface="Wingdings" charset="0"/>
              </a:rPr>
              <a:t> &lt;id&gt; := &lt;term&gt;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&lt;factor&gt; + c  *  a </a:t>
            </a:r>
          </a:p>
          <a:p>
            <a:pPr eaLnBrk="1" hangingPunct="1"/>
            <a:r>
              <a:rPr lang="en-US" sz="1600" b="1">
                <a:sym typeface="Wingdings" charset="0"/>
              </a:rPr>
              <a:t>	 </a:t>
            </a:r>
            <a:r>
              <a:rPr lang="en-US" sz="1600" b="1">
                <a:sym typeface="Symbol" charset="0"/>
              </a:rPr>
              <a:t></a:t>
            </a:r>
            <a:r>
              <a:rPr lang="en-US" sz="1600" b="1">
                <a:sym typeface="Wingdings" charset="0"/>
              </a:rPr>
              <a:t> &lt;id&gt; := &lt;id&gt;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b + c  * a</a:t>
            </a:r>
          </a:p>
          <a:p>
            <a:pPr eaLnBrk="1" hangingPunct="1"/>
            <a:r>
              <a:rPr lang="en-US" sz="1600" b="1">
                <a:sym typeface="Wingdings" charset="0"/>
              </a:rPr>
              <a:t>	 </a:t>
            </a:r>
            <a:r>
              <a:rPr lang="en-US" sz="1600" b="1">
                <a:sym typeface="Symbol" charset="0"/>
              </a:rPr>
              <a:t></a:t>
            </a:r>
            <a:r>
              <a:rPr lang="en-US" sz="1600" b="1">
                <a:sym typeface="Wingdings" charset="0"/>
              </a:rPr>
              <a:t> a := b +   c  *  a</a:t>
            </a:r>
            <a:endParaRPr lang="en-US" b="1">
              <a:sym typeface="Wingdings" charset="0"/>
            </a:endParaRPr>
          </a:p>
        </p:txBody>
      </p:sp>
      <p:sp>
        <p:nvSpPr>
          <p:cNvPr id="114695" name="Line 7"/>
          <p:cNvSpPr>
            <a:spLocks noChangeShapeType="1"/>
          </p:cNvSpPr>
          <p:nvPr/>
        </p:nvSpPr>
        <p:spPr bwMode="auto">
          <a:xfrm>
            <a:off x="4114800" y="1447800"/>
            <a:ext cx="76200" cy="40386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696" name="Text Box 4"/>
          <p:cNvSpPr txBox="1">
            <a:spLocks noChangeArrowheads="1"/>
          </p:cNvSpPr>
          <p:nvPr/>
        </p:nvSpPr>
        <p:spPr bwMode="auto">
          <a:xfrm>
            <a:off x="152400" y="1636713"/>
            <a:ext cx="40386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Leftmost derivation:</a:t>
            </a:r>
          </a:p>
          <a:p>
            <a:pPr eaLnBrk="1" hangingPunct="1"/>
            <a:r>
              <a:rPr lang="en-US" sz="1600" b="1"/>
              <a:t> &lt;assgn&gt; </a:t>
            </a:r>
            <a:r>
              <a:rPr lang="en-US" sz="1600" b="1">
                <a:sym typeface="Wingdings" charset="0"/>
              </a:rPr>
              <a:t> &lt;id&gt; := &lt;expr&gt;	       </a:t>
            </a:r>
          </a:p>
          <a:p>
            <a:pPr eaLnBrk="1" hangingPunct="1"/>
            <a:r>
              <a:rPr lang="en-US" sz="1600" b="1">
                <a:sym typeface="Wingdings" charset="0"/>
              </a:rPr>
              <a:t> 	  a := &lt;expr&gt;		       </a:t>
            </a:r>
          </a:p>
          <a:p>
            <a:pPr eaLnBrk="1" hangingPunct="1"/>
            <a:r>
              <a:rPr lang="en-US" sz="1600" b="1">
                <a:sym typeface="Wingdings" charset="0"/>
              </a:rPr>
              <a:t> 	  a := &lt;expr&gt; + &lt;term&gt;	       </a:t>
            </a:r>
          </a:p>
          <a:p>
            <a:pPr eaLnBrk="1" hangingPunct="1"/>
            <a:r>
              <a:rPr lang="en-US" sz="1600" b="1">
                <a:sym typeface="Wingdings" charset="0"/>
              </a:rPr>
              <a:t>	  a := &lt;term&gt; + &lt;term&gt;	       </a:t>
            </a:r>
          </a:p>
          <a:p>
            <a:pPr eaLnBrk="1" hangingPunct="1"/>
            <a:r>
              <a:rPr lang="en-US" sz="1600" b="1">
                <a:sym typeface="Wingdings" charset="0"/>
              </a:rPr>
              <a:t>	  a := &lt;factor&gt; + &lt;term&gt;</a:t>
            </a:r>
          </a:p>
          <a:p>
            <a:pPr eaLnBrk="1" hangingPunct="1"/>
            <a:r>
              <a:rPr lang="en-US" sz="1600" b="1">
                <a:sym typeface="Wingdings" charset="0"/>
              </a:rPr>
              <a:t>	  a := &lt;id&gt; + &lt;term&gt;</a:t>
            </a:r>
          </a:p>
          <a:p>
            <a:pPr eaLnBrk="1" hangingPunct="1"/>
            <a:r>
              <a:rPr lang="en-US" sz="1600" b="1">
                <a:sym typeface="Wingdings" charset="0"/>
              </a:rPr>
              <a:t>	  a := b + &lt;term&gt;    </a:t>
            </a:r>
          </a:p>
          <a:p>
            <a:pPr eaLnBrk="1" hangingPunct="1"/>
            <a:r>
              <a:rPr lang="en-US" sz="1600" b="1">
                <a:sym typeface="Wingdings" charset="0"/>
              </a:rPr>
              <a:t>	  a := b + &lt;term&gt; *&lt;factor&gt;       </a:t>
            </a:r>
          </a:p>
          <a:p>
            <a:pPr eaLnBrk="1" hangingPunct="1"/>
            <a:r>
              <a:rPr lang="en-US" sz="1600" b="1">
                <a:sym typeface="Wingdings" charset="0"/>
              </a:rPr>
              <a:t>	  a := b + &lt;factor&gt; * &lt;factor&gt; 	  a := b + &lt;id&gt; * &lt;factor&gt;</a:t>
            </a:r>
          </a:p>
          <a:p>
            <a:pPr eaLnBrk="1" hangingPunct="1"/>
            <a:r>
              <a:rPr lang="en-US" sz="1600" b="1">
                <a:sym typeface="Wingdings" charset="0"/>
              </a:rPr>
              <a:t> 	  a := b +   c  * &lt;factor&gt;</a:t>
            </a:r>
          </a:p>
          <a:p>
            <a:pPr eaLnBrk="1" hangingPunct="1"/>
            <a:r>
              <a:rPr lang="en-US" sz="1600" b="1">
                <a:sym typeface="Wingdings" charset="0"/>
              </a:rPr>
              <a:t>	  a := b +   c  * &lt;id&gt;</a:t>
            </a:r>
          </a:p>
          <a:p>
            <a:pPr eaLnBrk="1" hangingPunct="1"/>
            <a:r>
              <a:rPr lang="en-US" sz="1600" b="1">
                <a:sym typeface="Wingdings" charset="0"/>
              </a:rPr>
              <a:t>	  a := b +   c  *   a</a:t>
            </a:r>
            <a:r>
              <a:rPr lang="en-US" b="1">
                <a:sym typeface="Wingdings" charset="0"/>
              </a:rPr>
              <a:t>	     </a:t>
            </a:r>
            <a:endParaRPr lang="en-US" sz="160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atin typeface="Arial" charset="0"/>
                <a:ea typeface="MS PGothic" charset="0"/>
              </a:rPr>
              <a:t>Ambiguity Test</a:t>
            </a:r>
          </a:p>
        </p:txBody>
      </p:sp>
      <p:sp>
        <p:nvSpPr>
          <p:cNvPr id="115715" name="Content Placeholder 2"/>
          <p:cNvSpPr>
            <a:spLocks noGrp="1"/>
          </p:cNvSpPr>
          <p:nvPr>
            <p:ph idx="1"/>
          </p:nvPr>
        </p:nvSpPr>
        <p:spPr/>
        <p:txBody>
          <a:bodyPr/>
          <a:lstStyle/>
          <a:p>
            <a:r>
              <a:rPr lang="en-US" sz="2800">
                <a:latin typeface="Arial" charset="0"/>
                <a:ea typeface="MS PGothic" charset="0"/>
              </a:rPr>
              <a:t>A Grammar is Ambiguous if there are two distinct parse trees for some string</a:t>
            </a:r>
          </a:p>
          <a:p>
            <a:r>
              <a:rPr lang="en-US" sz="2800">
                <a:latin typeface="Arial" charset="0"/>
                <a:ea typeface="MS PGothic" charset="0"/>
              </a:rPr>
              <a:t>Or, two distinct leftmost derivations </a:t>
            </a:r>
          </a:p>
          <a:p>
            <a:r>
              <a:rPr lang="en-US" sz="2800">
                <a:latin typeface="Arial" charset="0"/>
                <a:ea typeface="MS PGothic" charset="0"/>
              </a:rPr>
              <a:t>Or, two distinct rightmost derivations</a:t>
            </a:r>
          </a:p>
          <a:p>
            <a:r>
              <a:rPr lang="en-US" sz="2800">
                <a:latin typeface="Arial" charset="0"/>
                <a:ea typeface="MS PGothic" charset="0"/>
              </a:rPr>
              <a:t>Some languages are inherently ambiguous but many are not</a:t>
            </a:r>
          </a:p>
          <a:p>
            <a:r>
              <a:rPr lang="en-US" sz="2800">
                <a:latin typeface="Arial" charset="0"/>
                <a:ea typeface="MS PGothic" charset="0"/>
              </a:rPr>
              <a:t>Unfortunately (to be shown later) there is no systematic test for ambiguity of context free grammars</a:t>
            </a:r>
          </a:p>
        </p:txBody>
      </p:sp>
      <p:sp>
        <p:nvSpPr>
          <p:cNvPr id="1157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5F3392F-00B1-4646-ACAA-1246C23E0735}" type="datetime1">
              <a:rPr lang="en-US"/>
              <a:pPr/>
              <a:t>11/18/2014</a:t>
            </a:fld>
            <a:endParaRPr lang="en-US"/>
          </a:p>
        </p:txBody>
      </p:sp>
      <p:sp>
        <p:nvSpPr>
          <p:cNvPr id="1157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57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789586-E11A-1647-83AA-EBBCA874B0DB}" type="slidenum">
              <a:rPr lang="en-US"/>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atin typeface="Arial" charset="0"/>
                <a:ea typeface="MS PGothic" charset="0"/>
              </a:rPr>
              <a:t>Unambiguous Grammar</a:t>
            </a:r>
          </a:p>
        </p:txBody>
      </p:sp>
      <p:sp>
        <p:nvSpPr>
          <p:cNvPr id="116739" name="Content Placeholder 2"/>
          <p:cNvSpPr>
            <a:spLocks noGrp="1"/>
          </p:cNvSpPr>
          <p:nvPr>
            <p:ph idx="1"/>
          </p:nvPr>
        </p:nvSpPr>
        <p:spPr/>
        <p:txBody>
          <a:bodyPr/>
          <a:lstStyle/>
          <a:p>
            <a:pPr marL="0" indent="0" eaLnBrk="1" hangingPunct="1">
              <a:buFontTx/>
              <a:buNone/>
            </a:pPr>
            <a:r>
              <a:rPr lang="en-US" sz="1800" b="1">
                <a:latin typeface="Arial" charset="0"/>
                <a:ea typeface="MS PGothic" charset="0"/>
              </a:rPr>
              <a:t>When we encounter ambiguity, we try to rewrite the grammar to avoid ambiguity.</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The ambiguous expression grammar:</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solidFill>
                  <a:srgbClr val="0000FF"/>
                </a:solidFill>
                <a:latin typeface="Arial" charset="0"/>
                <a:ea typeface="MS PGothic" charset="0"/>
              </a:rPr>
              <a:t>&lt;expr&gt; </a:t>
            </a:r>
            <a:r>
              <a:rPr lang="en-US" sz="1800" b="1">
                <a:solidFill>
                  <a:srgbClr val="0000FF"/>
                </a:solidFill>
                <a:latin typeface="Arial" charset="0"/>
                <a:ea typeface="MS PGothic" charset="0"/>
                <a:sym typeface="Wingdings" charset="0"/>
              </a:rPr>
              <a:t> &lt;expr&gt; &lt;op&gt; &lt;expr&gt; | id | int | (&lt;expr&gt;)</a:t>
            </a:r>
          </a:p>
          <a:p>
            <a:pPr marL="0" indent="0" eaLnBrk="1" hangingPunct="1">
              <a:buFontTx/>
              <a:buNone/>
            </a:pPr>
            <a:r>
              <a:rPr lang="en-US" sz="1800" b="1">
                <a:solidFill>
                  <a:srgbClr val="0000FF"/>
                </a:solidFill>
                <a:latin typeface="Arial" charset="0"/>
                <a:ea typeface="MS PGothic" charset="0"/>
                <a:sym typeface="Wingdings" charset="0"/>
              </a:rPr>
              <a:t>&lt;op&gt;     + | - | * | /</a:t>
            </a:r>
          </a:p>
          <a:p>
            <a:pPr marL="0" indent="0" eaLnBrk="1" hangingPunct="1">
              <a:buFontTx/>
              <a:buNone/>
            </a:pPr>
            <a:endParaRPr lang="en-US" sz="1800" b="1">
              <a:solidFill>
                <a:srgbClr val="0000FF"/>
              </a:solidFill>
              <a:latin typeface="Arial" charset="0"/>
              <a:ea typeface="MS PGothic" charset="0"/>
              <a:sym typeface="Wingdings" charset="0"/>
            </a:endParaRPr>
          </a:p>
          <a:p>
            <a:pPr marL="0" indent="0" eaLnBrk="1" hangingPunct="1">
              <a:buFontTx/>
              <a:buNone/>
            </a:pPr>
            <a:r>
              <a:rPr lang="en-US" sz="1800" b="1">
                <a:latin typeface="Arial" charset="0"/>
                <a:ea typeface="MS PGothic" charset="0"/>
                <a:sym typeface="Wingdings" charset="0"/>
              </a:rPr>
              <a:t>Can be rewritten as:</a:t>
            </a:r>
          </a:p>
          <a:p>
            <a:pPr marL="0" indent="0" eaLnBrk="1" hangingPunct="1">
              <a:buFontTx/>
              <a:buNone/>
            </a:pPr>
            <a:endParaRPr lang="en-US" sz="1800" b="1">
              <a:latin typeface="Arial" charset="0"/>
              <a:ea typeface="MS PGothic" charset="0"/>
              <a:sym typeface="Wingdings" charset="0"/>
            </a:endParaRPr>
          </a:p>
          <a:p>
            <a:pPr marL="0" indent="0" eaLnBrk="1" hangingPunct="1">
              <a:buFontTx/>
              <a:buNone/>
            </a:pPr>
            <a:r>
              <a:rPr lang="en-US" sz="1800" b="1">
                <a:solidFill>
                  <a:srgbClr val="0000FF"/>
                </a:solidFill>
                <a:latin typeface="Arial" charset="0"/>
                <a:ea typeface="MS PGothic" charset="0"/>
                <a:sym typeface="Wingdings" charset="0"/>
              </a:rPr>
              <a:t>&lt;expr&gt;  &lt;term&gt; | &lt;expr&gt; + &lt;term&gt; | &lt;expr&gt; - &lt;term&gt;</a:t>
            </a:r>
          </a:p>
          <a:p>
            <a:pPr marL="0" indent="0" eaLnBrk="1" hangingPunct="1">
              <a:buFontTx/>
              <a:buNone/>
            </a:pPr>
            <a:r>
              <a:rPr lang="en-US" sz="1800" b="1">
                <a:solidFill>
                  <a:srgbClr val="0000FF"/>
                </a:solidFill>
                <a:latin typeface="Arial" charset="0"/>
                <a:ea typeface="MS PGothic" charset="0"/>
                <a:sym typeface="Wingdings" charset="0"/>
              </a:rPr>
              <a:t>&lt;term&gt;  &lt;factor&gt; | &lt;term&gt; * &lt;factor&gt; | &lt;term&gt; / &lt;factor&gt;.</a:t>
            </a:r>
          </a:p>
          <a:p>
            <a:pPr marL="0" indent="0" eaLnBrk="1" hangingPunct="1">
              <a:buFontTx/>
              <a:buNone/>
            </a:pPr>
            <a:r>
              <a:rPr lang="en-US" sz="1800" b="1">
                <a:solidFill>
                  <a:srgbClr val="0000FF"/>
                </a:solidFill>
                <a:latin typeface="Arial" charset="0"/>
                <a:ea typeface="MS PGothic" charset="0"/>
                <a:sym typeface="Wingdings" charset="0"/>
              </a:rPr>
              <a:t>&lt;factor&gt;  id | int | (&lt;expr&gt;)</a:t>
            </a:r>
            <a:endParaRPr lang="en-US" sz="1800" b="1">
              <a:solidFill>
                <a:srgbClr val="0000FF"/>
              </a:solidFill>
              <a:latin typeface="Arial" charset="0"/>
              <a:ea typeface="MS PGothic" charset="0"/>
            </a:endParaRPr>
          </a:p>
        </p:txBody>
      </p:sp>
      <p:sp>
        <p:nvSpPr>
          <p:cNvPr id="1167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A105F1-FE67-B643-9973-9ADCB94B3124}" type="datetime1">
              <a:rPr lang="en-US"/>
              <a:pPr/>
              <a:t>11/18/2014</a:t>
            </a:fld>
            <a:endParaRPr lang="en-US"/>
          </a:p>
        </p:txBody>
      </p:sp>
      <p:sp>
        <p:nvSpPr>
          <p:cNvPr id="1167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167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5F0B5E-B131-7946-B39A-E9E487A6C57C}" type="slidenum">
              <a:rPr lang="en-US"/>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p:txBody>
          <a:bodyPr/>
          <a:lstStyle/>
          <a:p>
            <a:r>
              <a:rPr lang="en-US">
                <a:latin typeface="Arial" charset="0"/>
                <a:ea typeface="MS PGothic" charset="0"/>
              </a:rPr>
              <a:t>Parsing Problem</a:t>
            </a:r>
          </a:p>
        </p:txBody>
      </p:sp>
      <p:sp>
        <p:nvSpPr>
          <p:cNvPr id="117763" name="Content Placeholder 7"/>
          <p:cNvSpPr>
            <a:spLocks noGrp="1"/>
          </p:cNvSpPr>
          <p:nvPr>
            <p:ph idx="1"/>
          </p:nvPr>
        </p:nvSpPr>
        <p:spPr/>
        <p:txBody>
          <a:bodyPr/>
          <a:lstStyle/>
          <a:p>
            <a:pPr marL="0" indent="0" eaLnBrk="1" hangingPunct="1">
              <a:spcBef>
                <a:spcPct val="50000"/>
              </a:spcBef>
              <a:buFontTx/>
              <a:buNone/>
            </a:pPr>
            <a:r>
              <a:rPr lang="en-US" sz="2000" b="1" u="sng">
                <a:solidFill>
                  <a:srgbClr val="0000FF"/>
                </a:solidFill>
                <a:latin typeface="Arial" charset="0"/>
                <a:ea typeface="MS PGothic" charset="0"/>
              </a:rPr>
              <a:t>The parsing Problem</a:t>
            </a:r>
            <a:r>
              <a:rPr lang="en-US" sz="2000">
                <a:latin typeface="Arial" charset="0"/>
                <a:ea typeface="MS PGothic" charset="0"/>
              </a:rPr>
              <a:t>: Take a string of symbols in a language (tokens) and a grammar for that language to construct the parse tree or report that the sentence is syntactically incorrect.</a:t>
            </a:r>
          </a:p>
          <a:p>
            <a:pPr marL="0" indent="0" eaLnBrk="1" hangingPunct="1">
              <a:spcBef>
                <a:spcPct val="50000"/>
              </a:spcBef>
              <a:buFontTx/>
              <a:buNone/>
            </a:pPr>
            <a:r>
              <a:rPr lang="en-US" sz="2000">
                <a:latin typeface="Arial" charset="0"/>
                <a:ea typeface="MS PGothic" charset="0"/>
              </a:rPr>
              <a:t>	For correct strings:</a:t>
            </a:r>
          </a:p>
          <a:p>
            <a:pPr marL="0" indent="0" eaLnBrk="1" hangingPunct="1">
              <a:spcBef>
                <a:spcPct val="50000"/>
              </a:spcBef>
              <a:buFontTx/>
              <a:buNone/>
            </a:pPr>
            <a:r>
              <a:rPr lang="en-US" sz="2000">
                <a:latin typeface="Arial" charset="0"/>
                <a:ea typeface="MS PGothic" charset="0"/>
              </a:rPr>
              <a:t>	Sentence + grammar </a:t>
            </a:r>
            <a:r>
              <a:rPr lang="en-US" sz="2000">
                <a:latin typeface="Arial" charset="0"/>
                <a:ea typeface="MS PGothic" charset="0"/>
                <a:sym typeface="Wingdings" charset="0"/>
              </a:rPr>
              <a:t> parse tree</a:t>
            </a:r>
          </a:p>
          <a:p>
            <a:pPr marL="0" indent="0" eaLnBrk="1" hangingPunct="1">
              <a:spcBef>
                <a:spcPct val="50000"/>
              </a:spcBef>
              <a:buFontTx/>
              <a:buNone/>
            </a:pPr>
            <a:r>
              <a:rPr lang="en-US" sz="2000">
                <a:latin typeface="Arial" charset="0"/>
                <a:ea typeface="MS PGothic" charset="0"/>
                <a:sym typeface="Wingdings" charset="0"/>
              </a:rPr>
              <a:t>	For a compiler,  a sentence is a program:</a:t>
            </a:r>
          </a:p>
          <a:p>
            <a:pPr marL="0" indent="0" eaLnBrk="1" hangingPunct="1">
              <a:spcBef>
                <a:spcPct val="50000"/>
              </a:spcBef>
              <a:buFontTx/>
              <a:buNone/>
            </a:pPr>
            <a:r>
              <a:rPr lang="en-US" sz="2000">
                <a:latin typeface="Arial" charset="0"/>
                <a:ea typeface="MS PGothic" charset="0"/>
                <a:sym typeface="Wingdings" charset="0"/>
              </a:rPr>
              <a:t>	Program + grammar  parse tree</a:t>
            </a:r>
          </a:p>
          <a:p>
            <a:pPr marL="0" indent="0" eaLnBrk="1" hangingPunct="1">
              <a:spcBef>
                <a:spcPct val="50000"/>
              </a:spcBef>
              <a:buFontTx/>
              <a:buNone/>
            </a:pPr>
            <a:r>
              <a:rPr lang="en-US" sz="2000">
                <a:latin typeface="Arial" charset="0"/>
                <a:ea typeface="MS PGothic" charset="0"/>
              </a:rPr>
              <a:t>	</a:t>
            </a:r>
            <a:r>
              <a:rPr lang="en-US" sz="2000" b="1" u="sng">
                <a:solidFill>
                  <a:srgbClr val="0000FF"/>
                </a:solidFill>
                <a:latin typeface="Arial" charset="0"/>
                <a:ea typeface="MS PGothic" charset="0"/>
              </a:rPr>
              <a:t>Types of parsers</a:t>
            </a:r>
            <a:r>
              <a:rPr lang="en-US" sz="2000">
                <a:latin typeface="Arial" charset="0"/>
                <a:ea typeface="MS PGothic" charset="0"/>
              </a:rPr>
              <a:t>:</a:t>
            </a:r>
          </a:p>
          <a:p>
            <a:pPr marL="0" indent="0" eaLnBrk="1" hangingPunct="1">
              <a:spcBef>
                <a:spcPct val="50000"/>
              </a:spcBef>
              <a:buFontTx/>
              <a:buNone/>
            </a:pPr>
            <a:r>
              <a:rPr lang="en-US" sz="2000">
                <a:latin typeface="Arial" charset="0"/>
                <a:ea typeface="MS PGothic" charset="0"/>
              </a:rPr>
              <a:t>	Top-down aka predictive (recursive descent parsing)</a:t>
            </a:r>
          </a:p>
          <a:p>
            <a:pPr marL="0" indent="0" eaLnBrk="1" hangingPunct="1">
              <a:spcBef>
                <a:spcPct val="50000"/>
              </a:spcBef>
              <a:buFontTx/>
              <a:buNone/>
            </a:pPr>
            <a:r>
              <a:rPr lang="en-US" sz="2000">
                <a:latin typeface="Arial" charset="0"/>
                <a:ea typeface="MS PGothic" charset="0"/>
              </a:rPr>
              <a:t>	Bottom-up aka shift-reduce</a:t>
            </a:r>
          </a:p>
        </p:txBody>
      </p:sp>
      <p:sp>
        <p:nvSpPr>
          <p:cNvPr id="1177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1950EC7-8360-E54D-BD7B-E6A45E68C63A}" type="datetime1">
              <a:rPr lang="en-US"/>
              <a:pPr/>
              <a:t>11/18/2014</a:t>
            </a:fld>
            <a:endParaRPr lang="en-US"/>
          </a:p>
        </p:txBody>
      </p:sp>
      <p:sp>
        <p:nvSpPr>
          <p:cNvPr id="1177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177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84D3BB4-D2D9-584D-8ED0-0F6A57C05642}" type="slidenum">
              <a:rPr lang="en-US"/>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atin typeface="Arial" charset="0"/>
                <a:ea typeface="MS PGothic" charset="0"/>
              </a:rPr>
              <a:t>Removing Left Recursion</a:t>
            </a:r>
          </a:p>
        </p:txBody>
      </p:sp>
      <p:sp>
        <p:nvSpPr>
          <p:cNvPr id="118787" name="Content Placeholder 2"/>
          <p:cNvSpPr>
            <a:spLocks noGrp="1"/>
          </p:cNvSpPr>
          <p:nvPr>
            <p:ph idx="1"/>
          </p:nvPr>
        </p:nvSpPr>
        <p:spPr/>
        <p:txBody>
          <a:bodyPr/>
          <a:lstStyle/>
          <a:p>
            <a:pPr marL="0" indent="0">
              <a:buFontTx/>
              <a:buNone/>
            </a:pPr>
            <a:r>
              <a:rPr lang="en-US" sz="2400">
                <a:latin typeface="Arial" charset="0"/>
                <a:ea typeface="MS PGothic" charset="0"/>
              </a:rPr>
              <a:t>Given left recursive and non left recursive rules</a:t>
            </a:r>
          </a:p>
          <a:p>
            <a:pPr marL="0" indent="0">
              <a:buFontTx/>
              <a:buNone/>
            </a:pPr>
            <a:r>
              <a:rPr lang="en-US" sz="2400">
                <a:latin typeface="Arial" charset="0"/>
                <a:ea typeface="MS PGothic" charset="0"/>
              </a:rPr>
              <a:t>A </a:t>
            </a:r>
            <a:r>
              <a:rPr lang="en-US" sz="2400">
                <a:latin typeface="Arial" charset="0"/>
                <a:ea typeface="MS PGothic" charset="0"/>
                <a:sym typeface="Symbol" charset="0"/>
              </a:rPr>
              <a:t> A</a:t>
            </a:r>
            <a:r>
              <a:rPr lang="en-US" sz="2400" baseline="-25000">
                <a:latin typeface="Arial" charset="0"/>
                <a:ea typeface="MS PGothic" charset="0"/>
                <a:sym typeface="Symbol" charset="0"/>
              </a:rPr>
              <a:t>1</a:t>
            </a:r>
            <a:r>
              <a:rPr lang="en-US" sz="2400">
                <a:latin typeface="Arial" charset="0"/>
                <a:ea typeface="MS PGothic" charset="0"/>
                <a:sym typeface="Symbol" charset="0"/>
              </a:rPr>
              <a:t> | … | A</a:t>
            </a:r>
            <a:r>
              <a:rPr lang="en-US" sz="2400" baseline="-25000">
                <a:latin typeface="Arial" charset="0"/>
                <a:ea typeface="MS PGothic" charset="0"/>
                <a:sym typeface="Symbol" charset="0"/>
              </a:rPr>
              <a:t>n</a:t>
            </a:r>
            <a:r>
              <a:rPr lang="en-US" sz="2400">
                <a:latin typeface="Arial" charset="0"/>
                <a:ea typeface="MS PGothic" charset="0"/>
                <a:sym typeface="Symbol" charset="0"/>
              </a:rPr>
              <a:t> | </a:t>
            </a:r>
            <a:r>
              <a:rPr lang="en-US" sz="2400" baseline="-25000">
                <a:latin typeface="Arial" charset="0"/>
                <a:ea typeface="MS PGothic" charset="0"/>
                <a:sym typeface="Symbol" charset="0"/>
              </a:rPr>
              <a:t>1</a:t>
            </a:r>
            <a:r>
              <a:rPr lang="en-US" sz="2400">
                <a:latin typeface="Arial" charset="0"/>
                <a:ea typeface="MS PGothic" charset="0"/>
                <a:sym typeface="Symbol" charset="0"/>
              </a:rPr>
              <a:t> | … | </a:t>
            </a:r>
            <a:r>
              <a:rPr lang="en-US" sz="2400" baseline="-25000">
                <a:latin typeface="Arial" charset="0"/>
                <a:ea typeface="MS PGothic" charset="0"/>
                <a:sym typeface="Symbol" charset="0"/>
              </a:rPr>
              <a:t>m</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Can view as </a:t>
            </a:r>
          </a:p>
          <a:p>
            <a:pPr marL="0" indent="0">
              <a:buFontTx/>
              <a:buNone/>
            </a:pPr>
            <a:r>
              <a:rPr lang="en-US" sz="2400">
                <a:latin typeface="Arial" charset="0"/>
                <a:ea typeface="MS PGothic" charset="0"/>
              </a:rPr>
              <a:t>A </a:t>
            </a:r>
            <a:r>
              <a:rPr lang="en-US" sz="2400">
                <a:latin typeface="Arial" charset="0"/>
                <a:ea typeface="MS PGothic" charset="0"/>
                <a:sym typeface="Symbol" charset="0"/>
              </a:rPr>
              <a:t> (</a:t>
            </a:r>
            <a:r>
              <a:rPr lang="en-US" sz="2400" baseline="-25000">
                <a:latin typeface="Arial" charset="0"/>
                <a:ea typeface="MS PGothic" charset="0"/>
                <a:sym typeface="Symbol" charset="0"/>
              </a:rPr>
              <a:t>1</a:t>
            </a:r>
            <a:r>
              <a:rPr lang="en-US" sz="2400">
                <a:latin typeface="Arial" charset="0"/>
                <a:ea typeface="MS PGothic" charset="0"/>
                <a:sym typeface="Symbol" charset="0"/>
              </a:rPr>
              <a:t> | … | </a:t>
            </a:r>
            <a:r>
              <a:rPr lang="en-US" sz="2400" baseline="-25000">
                <a:latin typeface="Arial" charset="0"/>
                <a:ea typeface="MS PGothic" charset="0"/>
                <a:sym typeface="Symbol" charset="0"/>
              </a:rPr>
              <a:t>m</a:t>
            </a:r>
            <a:r>
              <a:rPr lang="en-US" sz="2400">
                <a:latin typeface="Arial" charset="0"/>
                <a:ea typeface="MS PGothic" charset="0"/>
                <a:sym typeface="Symbol" charset="0"/>
              </a:rPr>
              <a:t>) (</a:t>
            </a:r>
            <a:r>
              <a:rPr lang="en-US" sz="2400" baseline="-25000">
                <a:latin typeface="Arial" charset="0"/>
                <a:ea typeface="MS PGothic" charset="0"/>
                <a:sym typeface="Symbol" charset="0"/>
              </a:rPr>
              <a:t>1</a:t>
            </a:r>
            <a:r>
              <a:rPr lang="en-US" sz="2400">
                <a:latin typeface="Arial" charset="0"/>
                <a:ea typeface="MS PGothic" charset="0"/>
                <a:sym typeface="Symbol" charset="0"/>
              </a:rPr>
              <a:t> | … | </a:t>
            </a:r>
            <a:r>
              <a:rPr lang="en-US" sz="2400" baseline="-25000">
                <a:latin typeface="Arial" charset="0"/>
                <a:ea typeface="MS PGothic" charset="0"/>
                <a:sym typeface="Symbol" charset="0"/>
              </a:rPr>
              <a:t>n</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Star notation is an extension to normal notation with obvious meaning</a:t>
            </a:r>
          </a:p>
          <a:p>
            <a:pPr marL="0" indent="0">
              <a:buFontTx/>
              <a:buNone/>
            </a:pPr>
            <a:r>
              <a:rPr lang="en-US" sz="2400">
                <a:latin typeface="Arial" charset="0"/>
                <a:ea typeface="MS PGothic" charset="0"/>
                <a:sym typeface="Symbol" charset="0"/>
              </a:rPr>
              <a:t>Now, it should be clear this can be done right recursive as</a:t>
            </a:r>
          </a:p>
          <a:p>
            <a:pPr marL="0" indent="0">
              <a:buFontTx/>
              <a:buNone/>
            </a:pPr>
            <a:r>
              <a:rPr lang="en-US" sz="2400">
                <a:latin typeface="Arial" charset="0"/>
                <a:ea typeface="MS PGothic" charset="0"/>
              </a:rPr>
              <a:t>A </a:t>
            </a:r>
            <a:r>
              <a:rPr lang="en-US" sz="2400">
                <a:latin typeface="Arial" charset="0"/>
                <a:ea typeface="MS PGothic" charset="0"/>
                <a:sym typeface="Symbol" charset="0"/>
              </a:rPr>
              <a:t> </a:t>
            </a:r>
            <a:r>
              <a:rPr lang="en-US" sz="2400" baseline="-25000">
                <a:latin typeface="Arial" charset="0"/>
                <a:ea typeface="MS PGothic" charset="0"/>
                <a:sym typeface="Symbol" charset="0"/>
              </a:rPr>
              <a:t>1</a:t>
            </a:r>
            <a:r>
              <a:rPr lang="en-US" sz="2400">
                <a:latin typeface="Arial" charset="0"/>
                <a:ea typeface="MS PGothic" charset="0"/>
                <a:sym typeface="Symbol" charset="0"/>
              </a:rPr>
              <a:t>B | … | </a:t>
            </a:r>
            <a:r>
              <a:rPr lang="en-US" sz="2400" baseline="-25000">
                <a:latin typeface="Arial" charset="0"/>
                <a:ea typeface="MS PGothic" charset="0"/>
                <a:sym typeface="Symbol" charset="0"/>
              </a:rPr>
              <a:t>m</a:t>
            </a:r>
            <a:r>
              <a:rPr lang="en-US" sz="2400">
                <a:latin typeface="Arial" charset="0"/>
                <a:ea typeface="MS PGothic" charset="0"/>
                <a:sym typeface="Symbol" charset="0"/>
              </a:rPr>
              <a:t> B</a:t>
            </a:r>
          </a:p>
          <a:p>
            <a:pPr marL="0" indent="0">
              <a:buFontTx/>
              <a:buNone/>
            </a:pPr>
            <a:r>
              <a:rPr lang="en-US" sz="2400">
                <a:latin typeface="Arial" charset="0"/>
                <a:ea typeface="MS PGothic" charset="0"/>
                <a:sym typeface="Symbol" charset="0"/>
              </a:rPr>
              <a:t>B  </a:t>
            </a:r>
            <a:r>
              <a:rPr lang="en-US" sz="2400" baseline="-25000">
                <a:latin typeface="Arial" charset="0"/>
                <a:ea typeface="MS PGothic" charset="0"/>
                <a:sym typeface="Symbol" charset="0"/>
              </a:rPr>
              <a:t>1</a:t>
            </a:r>
            <a:r>
              <a:rPr lang="en-US" sz="2400">
                <a:latin typeface="Arial" charset="0"/>
                <a:ea typeface="MS PGothic" charset="0"/>
                <a:sym typeface="Symbol" charset="0"/>
              </a:rPr>
              <a:t>B| … | </a:t>
            </a:r>
            <a:r>
              <a:rPr lang="en-US" sz="2400" baseline="-25000">
                <a:latin typeface="Arial" charset="0"/>
                <a:ea typeface="MS PGothic" charset="0"/>
                <a:sym typeface="Symbol" charset="0"/>
              </a:rPr>
              <a:t>n</a:t>
            </a:r>
            <a:r>
              <a:rPr lang="en-US" sz="2400">
                <a:latin typeface="Arial" charset="0"/>
                <a:ea typeface="MS PGothic" charset="0"/>
                <a:sym typeface="Symbol" charset="0"/>
              </a:rPr>
              <a:t>B | λ</a:t>
            </a:r>
          </a:p>
          <a:p>
            <a:pPr marL="0" indent="0">
              <a:buFontTx/>
              <a:buNone/>
            </a:pPr>
            <a:endParaRPr lang="en-US" sz="2400">
              <a:latin typeface="Arial" charset="0"/>
              <a:ea typeface="MS PGothic" charset="0"/>
              <a:sym typeface="Symbol" charset="0"/>
            </a:endParaRPr>
          </a:p>
        </p:txBody>
      </p:sp>
      <p:sp>
        <p:nvSpPr>
          <p:cNvPr id="1187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821B5E-1891-6A4B-A120-335B0832EE7A}" type="datetime1">
              <a:rPr lang="en-US"/>
              <a:pPr/>
              <a:t>11/18/2014</a:t>
            </a:fld>
            <a:endParaRPr lang="en-US"/>
          </a:p>
        </p:txBody>
      </p:sp>
      <p:sp>
        <p:nvSpPr>
          <p:cNvPr id="1187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187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870AC8-34C8-394E-AE1E-0011BDADD1C8}" type="slidenum">
              <a:rPr lang="en-US"/>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CC3300"/>
                </a:solidFill>
                <a:latin typeface="Arial" charset="0"/>
                <a:ea typeface="MS PGothic" charset="0"/>
              </a:rPr>
              <a:t>Financial Aid Related Activity</a:t>
            </a:r>
            <a:endParaRPr lang="en-US" dirty="0">
              <a:solidFill>
                <a:srgbClr val="CC3300"/>
              </a:solidFill>
              <a:latin typeface="Arial" charset="0"/>
              <a:ea typeface="MS PGothic" charset="0"/>
            </a:endParaRPr>
          </a:p>
        </p:txBody>
      </p:sp>
      <p:sp>
        <p:nvSpPr>
          <p:cNvPr id="13315" name="Rectangle 3"/>
          <p:cNvSpPr>
            <a:spLocks noGrp="1" noChangeArrowheads="1"/>
          </p:cNvSpPr>
          <p:nvPr>
            <p:ph idx="1"/>
          </p:nvPr>
        </p:nvSpPr>
        <p:spPr/>
        <p:txBody>
          <a:bodyPr/>
          <a:lstStyle/>
          <a:p>
            <a:pPr marL="0" indent="0" eaLnBrk="1" hangingPunct="1">
              <a:lnSpc>
                <a:spcPct val="90000"/>
              </a:lnSpc>
              <a:buFontTx/>
              <a:buNone/>
            </a:pPr>
            <a:r>
              <a:rPr lang="en-US" sz="2400" b="1" dirty="0">
                <a:latin typeface="Arial" charset="0"/>
                <a:ea typeface="MS PGothic" charset="0"/>
                <a:sym typeface="Symbol" charset="0"/>
              </a:rPr>
              <a:t>Send an e-mail to me. </a:t>
            </a:r>
            <a:br>
              <a:rPr lang="en-US" sz="2400" b="1" dirty="0">
                <a:latin typeface="Arial" charset="0"/>
                <a:ea typeface="MS PGothic" charset="0"/>
                <a:sym typeface="Symbol" charset="0"/>
              </a:rPr>
            </a:br>
            <a:r>
              <a:rPr lang="en-US" sz="2400" b="1" dirty="0">
                <a:latin typeface="Arial" charset="0"/>
                <a:ea typeface="MS PGothic" charset="0"/>
                <a:sym typeface="Symbol" charset="0"/>
              </a:rPr>
              <a:t>The subject must be </a:t>
            </a:r>
            <a:r>
              <a:rPr lang="en-US" sz="2400" b="1" dirty="0">
                <a:solidFill>
                  <a:srgbClr val="CC3300"/>
                </a:solidFill>
                <a:latin typeface="Arial" charset="0"/>
                <a:ea typeface="MS PGothic" charset="0"/>
                <a:sym typeface="Symbol" charset="0"/>
              </a:rPr>
              <a:t>COT4210</a:t>
            </a:r>
            <a:r>
              <a:rPr lang="en-US" sz="2400" b="1" dirty="0">
                <a:latin typeface="Arial" charset="0"/>
                <a:ea typeface="MS PGothic" charset="0"/>
                <a:sym typeface="Symbol" charset="0"/>
              </a:rPr>
              <a:t>. </a:t>
            </a:r>
            <a:br>
              <a:rPr lang="en-US" sz="2400" b="1" dirty="0">
                <a:latin typeface="Arial" charset="0"/>
                <a:ea typeface="MS PGothic" charset="0"/>
                <a:sym typeface="Symbol" charset="0"/>
              </a:rPr>
            </a:br>
            <a:r>
              <a:rPr lang="en-US" sz="2400" b="1" dirty="0">
                <a:latin typeface="Arial" charset="0"/>
                <a:ea typeface="MS PGothic" charset="0"/>
                <a:sym typeface="Symbol" charset="0"/>
              </a:rPr>
              <a:t>Send it to </a:t>
            </a:r>
            <a:r>
              <a:rPr lang="en-US" sz="2400" b="1" dirty="0">
                <a:latin typeface="Arial" charset="0"/>
                <a:ea typeface="MS PGothic" charset="0"/>
                <a:hlinkClick r:id="rId3"/>
              </a:rPr>
              <a:t>charles.e.hughes@knights.ucf.edu</a:t>
            </a:r>
            <a:r>
              <a:rPr lang="en-US" sz="2400" b="1" dirty="0">
                <a:latin typeface="Arial" charset="0"/>
                <a:ea typeface="MS PGothic" charset="0"/>
              </a:rPr>
              <a:t/>
            </a:r>
            <a:br>
              <a:rPr lang="en-US" sz="2400" b="1" dirty="0">
                <a:latin typeface="Arial" charset="0"/>
                <a:ea typeface="MS PGothic" charset="0"/>
              </a:rPr>
            </a:br>
            <a:r>
              <a:rPr lang="en-US" sz="2400" dirty="0">
                <a:latin typeface="Arial" charset="0"/>
                <a:ea typeface="MS PGothic" charset="0"/>
              </a:rPr>
              <a:t>I will use that for all class communication.</a:t>
            </a:r>
            <a:br>
              <a:rPr lang="en-US" sz="2400" dirty="0">
                <a:latin typeface="Arial" charset="0"/>
                <a:ea typeface="MS PGothic" charset="0"/>
              </a:rPr>
            </a:br>
            <a:r>
              <a:rPr lang="en-US" sz="2400" b="1" dirty="0" smtClean="0">
                <a:latin typeface="Arial" charset="0"/>
                <a:ea typeface="MS PGothic" charset="0"/>
              </a:rPr>
              <a:t>Cc: </a:t>
            </a:r>
            <a:r>
              <a:rPr lang="en-US" sz="2400" b="1" dirty="0">
                <a:latin typeface="Arial" charset="0"/>
                <a:ea typeface="MS PGothic" charset="0"/>
                <a:sym typeface="Symbol" charset="0"/>
              </a:rPr>
              <a:t>Melanie </a:t>
            </a:r>
            <a:r>
              <a:rPr lang="en-US" sz="2400" b="1" dirty="0" err="1">
                <a:latin typeface="Arial" charset="0"/>
                <a:ea typeface="MS PGothic" charset="0"/>
                <a:sym typeface="Symbol" charset="0"/>
              </a:rPr>
              <a:t>Kaprocki</a:t>
            </a:r>
            <a:r>
              <a:rPr lang="en-US" sz="2400" b="1" dirty="0">
                <a:latin typeface="Arial" charset="0"/>
                <a:ea typeface="MS PGothic" charset="0"/>
                <a:sym typeface="Symbol" charset="0"/>
              </a:rPr>
              <a:t> &lt;mskaprocki@knights.ucf.edu&gt;</a:t>
            </a:r>
          </a:p>
          <a:p>
            <a:pPr marL="0" indent="0" eaLnBrk="1" hangingPunct="1">
              <a:lnSpc>
                <a:spcPct val="90000"/>
              </a:lnSpc>
              <a:buFontTx/>
              <a:buNone/>
            </a:pPr>
            <a:r>
              <a:rPr lang="en-US" sz="2400" b="1" dirty="0">
                <a:latin typeface="Arial" charset="0"/>
                <a:ea typeface="MS PGothic" charset="0"/>
              </a:rPr>
              <a:t>In the message, tell me where and when you took Discrete Structures I or its equivalent. Also, tell me what </a:t>
            </a:r>
            <a:r>
              <a:rPr lang="en-US" sz="2400" b="1" dirty="0" smtClean="0">
                <a:latin typeface="Arial" charset="0"/>
                <a:ea typeface="MS PGothic" charset="0"/>
              </a:rPr>
              <a:t>days/times </a:t>
            </a:r>
            <a:r>
              <a:rPr lang="en-US" sz="2400" b="1" dirty="0">
                <a:latin typeface="Arial" charset="0"/>
                <a:ea typeface="MS PGothic" charset="0"/>
              </a:rPr>
              <a:t>you are NOT free to make office hours.</a:t>
            </a:r>
          </a:p>
          <a:p>
            <a:pPr marL="0" indent="0" eaLnBrk="1" hangingPunct="1">
              <a:lnSpc>
                <a:spcPct val="90000"/>
              </a:lnSpc>
              <a:buFontTx/>
              <a:buNone/>
            </a:pPr>
            <a:r>
              <a:rPr lang="en-US" sz="2400" b="1" dirty="0">
                <a:latin typeface="Arial" charset="0"/>
                <a:ea typeface="MS PGothic" charset="0"/>
              </a:rPr>
              <a:t>Do this by late Friday, </a:t>
            </a:r>
            <a:r>
              <a:rPr lang="en-US" sz="2400" b="1" dirty="0" smtClean="0">
                <a:latin typeface="Arial" charset="0"/>
                <a:ea typeface="MS PGothic" charset="0"/>
              </a:rPr>
              <a:t>8/22.</a:t>
            </a:r>
            <a:endParaRPr lang="en-US" sz="2400" b="1" dirty="0">
              <a:latin typeface="Arial" charset="0"/>
              <a:ea typeface="MS PGothic" charset="0"/>
            </a:endParaRPr>
          </a:p>
        </p:txBody>
      </p:sp>
      <p:sp>
        <p:nvSpPr>
          <p:cNvPr id="133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F8502B1-359F-304D-AE52-011223271573}" type="datetime1">
              <a:rPr lang="en-US"/>
              <a:pPr/>
              <a:t>11/18/2014</a:t>
            </a:fld>
            <a:endParaRPr lang="en-US"/>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CAB8730-97A7-5446-AEA0-CC283E1152B5}" type="slidenum">
              <a:rPr lang="en-US"/>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atin typeface="Arial" charset="0"/>
                <a:ea typeface="MS PGothic" charset="0"/>
              </a:rPr>
              <a:t>Right Recursive Expressions</a:t>
            </a:r>
          </a:p>
        </p:txBody>
      </p:sp>
      <p:sp>
        <p:nvSpPr>
          <p:cNvPr id="119811" name="Content Placeholder 2"/>
          <p:cNvSpPr>
            <a:spLocks noGrp="1"/>
          </p:cNvSpPr>
          <p:nvPr>
            <p:ph idx="1"/>
          </p:nvPr>
        </p:nvSpPr>
        <p:spPr/>
        <p:txBody>
          <a:bodyPr/>
          <a:lstStyle/>
          <a:p>
            <a:pPr marL="0" indent="0" eaLnBrk="1" hangingPunct="1">
              <a:buFontTx/>
              <a:buNone/>
            </a:pPr>
            <a:r>
              <a:rPr lang="en-US" sz="2000" dirty="0">
                <a:latin typeface="Arial" charset="0"/>
                <a:ea typeface="MS PGothic" charset="0"/>
                <a:sym typeface="Wingdings" charset="0"/>
              </a:rPr>
              <a:t>Grammar: </a:t>
            </a:r>
            <a:r>
              <a:rPr lang="en-US" sz="2000" dirty="0">
                <a:solidFill>
                  <a:srgbClr val="0000FF"/>
                </a:solidFill>
                <a:latin typeface="Arial" charset="0"/>
                <a:ea typeface="MS PGothic" charset="0"/>
              </a:rPr>
              <a:t>Expr </a:t>
            </a:r>
            <a:r>
              <a:rPr lang="en-US" sz="2000" dirty="0">
                <a:solidFill>
                  <a:srgbClr val="0000FF"/>
                </a:solidFill>
                <a:latin typeface="Arial" charset="0"/>
                <a:ea typeface="MS PGothic" charset="0"/>
                <a:sym typeface="Wingdings" charset="0"/>
              </a:rPr>
              <a:t> Expr + Term | Term</a:t>
            </a:r>
          </a:p>
          <a:p>
            <a:pPr marL="0" indent="0" eaLnBrk="1" hangingPunct="1">
              <a:buFontTx/>
              <a:buNone/>
            </a:pPr>
            <a:r>
              <a:rPr lang="en-US" sz="2000" dirty="0">
                <a:solidFill>
                  <a:srgbClr val="0000FF"/>
                </a:solidFill>
                <a:latin typeface="Arial" charset="0"/>
                <a:ea typeface="MS PGothic" charset="0"/>
                <a:sym typeface="Wingdings" charset="0"/>
              </a:rPr>
              <a:t>	    </a:t>
            </a:r>
            <a:r>
              <a:rPr lang="en-US" sz="2000" dirty="0">
                <a:solidFill>
                  <a:srgbClr val="0000FF"/>
                </a:solidFill>
                <a:latin typeface="Arial" charset="0"/>
                <a:ea typeface="MS PGothic" charset="0"/>
              </a:rPr>
              <a:t>Term </a:t>
            </a:r>
            <a:r>
              <a:rPr lang="en-US" sz="2000" dirty="0">
                <a:solidFill>
                  <a:srgbClr val="0000FF"/>
                </a:solidFill>
                <a:latin typeface="Arial" charset="0"/>
                <a:ea typeface="MS PGothic" charset="0"/>
                <a:sym typeface="Wingdings" charset="0"/>
              </a:rPr>
              <a:t> Term * Factor | Factor</a:t>
            </a:r>
          </a:p>
          <a:p>
            <a:pPr marL="0" indent="0" eaLnBrk="1" hangingPunct="1">
              <a:buFontTx/>
              <a:buNone/>
            </a:pPr>
            <a:r>
              <a:rPr lang="en-US" sz="2000" dirty="0">
                <a:solidFill>
                  <a:srgbClr val="0000FF"/>
                </a:solidFill>
                <a:latin typeface="Arial" charset="0"/>
                <a:ea typeface="MS PGothic" charset="0"/>
              </a:rPr>
              <a:t>	    Factor </a:t>
            </a:r>
            <a:r>
              <a:rPr lang="en-US" sz="2000" dirty="0">
                <a:solidFill>
                  <a:srgbClr val="0000FF"/>
                </a:solidFill>
                <a:latin typeface="Arial" charset="0"/>
                <a:ea typeface="MS PGothic" charset="0"/>
                <a:sym typeface="Wingdings" charset="0"/>
              </a:rPr>
              <a:t> (Expr) | </a:t>
            </a:r>
            <a:r>
              <a:rPr lang="en-US" sz="2000" dirty="0" err="1">
                <a:solidFill>
                  <a:srgbClr val="0000FF"/>
                </a:solidFill>
                <a:latin typeface="Arial" charset="0"/>
                <a:ea typeface="MS PGothic" charset="0"/>
                <a:sym typeface="Wingdings" charset="0"/>
              </a:rPr>
              <a:t>Int</a:t>
            </a:r>
            <a:endParaRPr lang="en-US" sz="2000" dirty="0">
              <a:solidFill>
                <a:srgbClr val="0000FF"/>
              </a:solidFill>
              <a:latin typeface="Arial" charset="0"/>
              <a:ea typeface="MS PGothic" charset="0"/>
              <a:sym typeface="Wingdings" charset="0"/>
            </a:endParaRPr>
          </a:p>
          <a:p>
            <a:pPr marL="0" indent="0" eaLnBrk="1" hangingPunct="1">
              <a:buFontTx/>
              <a:buNone/>
            </a:pPr>
            <a:endParaRPr lang="en-US" sz="2000" dirty="0">
              <a:solidFill>
                <a:srgbClr val="0000FF"/>
              </a:solidFill>
              <a:latin typeface="Arial" charset="0"/>
              <a:ea typeface="MS PGothic" charset="0"/>
              <a:sym typeface="Wingdings" charset="0"/>
            </a:endParaRPr>
          </a:p>
          <a:p>
            <a:pPr marL="0" indent="0" eaLnBrk="1" hangingPunct="1">
              <a:buFontTx/>
              <a:buNone/>
            </a:pPr>
            <a:r>
              <a:rPr lang="en-US" sz="2000" dirty="0">
                <a:latin typeface="Arial" charset="0"/>
                <a:ea typeface="MS PGothic" charset="0"/>
                <a:sym typeface="Wingdings" charset="0"/>
              </a:rPr>
              <a:t>Fix:           </a:t>
            </a:r>
            <a:r>
              <a:rPr lang="en-US" sz="2000" dirty="0">
                <a:solidFill>
                  <a:srgbClr val="0000FF"/>
                </a:solidFill>
                <a:latin typeface="Arial" charset="0"/>
                <a:ea typeface="MS PGothic" charset="0"/>
              </a:rPr>
              <a:t>Expr </a:t>
            </a:r>
            <a:r>
              <a:rPr lang="en-US" sz="2000" dirty="0">
                <a:solidFill>
                  <a:srgbClr val="0000FF"/>
                </a:solidFill>
                <a:latin typeface="Arial" charset="0"/>
                <a:ea typeface="MS PGothic" charset="0"/>
                <a:sym typeface="Wingdings" charset="0"/>
              </a:rPr>
              <a:t> Term </a:t>
            </a:r>
            <a:r>
              <a:rPr lang="en-US" sz="2000" dirty="0" err="1">
                <a:solidFill>
                  <a:srgbClr val="0000FF"/>
                </a:solidFill>
                <a:latin typeface="Arial" charset="0"/>
                <a:ea typeface="MS PGothic" charset="0"/>
                <a:sym typeface="Wingdings" charset="0"/>
              </a:rPr>
              <a:t>ExprRest</a:t>
            </a:r>
            <a:endParaRPr lang="en-US" sz="2000" dirty="0">
              <a:solidFill>
                <a:srgbClr val="0000FF"/>
              </a:solidFill>
              <a:latin typeface="Arial" charset="0"/>
              <a:ea typeface="MS PGothic" charset="0"/>
              <a:sym typeface="Wingdings" charset="0"/>
            </a:endParaRPr>
          </a:p>
          <a:p>
            <a:pPr marL="0" indent="0" eaLnBrk="1" hangingPunct="1">
              <a:buFontTx/>
              <a:buNone/>
            </a:pPr>
            <a:r>
              <a:rPr lang="en-US" sz="2000" dirty="0">
                <a:solidFill>
                  <a:srgbClr val="0000FF"/>
                </a:solidFill>
                <a:latin typeface="Arial" charset="0"/>
                <a:ea typeface="MS PGothic" charset="0"/>
                <a:sym typeface="Wingdings" charset="0"/>
              </a:rPr>
              <a:t>	    </a:t>
            </a:r>
            <a:r>
              <a:rPr lang="en-US" sz="2000" dirty="0" err="1">
                <a:solidFill>
                  <a:srgbClr val="0000FF"/>
                </a:solidFill>
                <a:latin typeface="Arial" charset="0"/>
                <a:ea typeface="MS PGothic" charset="0"/>
                <a:sym typeface="Wingdings" charset="0"/>
              </a:rPr>
              <a:t>ExprRest</a:t>
            </a:r>
            <a:r>
              <a:rPr lang="en-US" sz="2000" dirty="0">
                <a:solidFill>
                  <a:srgbClr val="0000FF"/>
                </a:solidFill>
                <a:latin typeface="Arial" charset="0"/>
                <a:ea typeface="MS PGothic" charset="0"/>
                <a:sym typeface="Wingdings" charset="0"/>
              </a:rPr>
              <a:t>  + Term </a:t>
            </a:r>
            <a:r>
              <a:rPr lang="en-US" sz="2000" dirty="0" err="1">
                <a:solidFill>
                  <a:srgbClr val="0000FF"/>
                </a:solidFill>
                <a:latin typeface="Arial" charset="0"/>
                <a:ea typeface="MS PGothic" charset="0"/>
                <a:sym typeface="Wingdings" charset="0"/>
              </a:rPr>
              <a:t>ExprRest</a:t>
            </a:r>
            <a:r>
              <a:rPr lang="en-US" sz="2000" dirty="0">
                <a:solidFill>
                  <a:srgbClr val="0000FF"/>
                </a:solidFill>
                <a:latin typeface="Arial" charset="0"/>
                <a:ea typeface="MS PGothic" charset="0"/>
                <a:sym typeface="Wingdings" charset="0"/>
              </a:rPr>
              <a:t> | </a:t>
            </a:r>
            <a:r>
              <a:rPr lang="en-US" sz="2000" dirty="0" smtClean="0">
                <a:solidFill>
                  <a:srgbClr val="0000FF"/>
                </a:solidFill>
                <a:latin typeface="Symbol" charset="0"/>
                <a:ea typeface="MS PGothic" charset="0"/>
                <a:sym typeface="Symbol" panose="05050102010706020507" pitchFamily="18" charset="2"/>
              </a:rPr>
              <a:t></a:t>
            </a:r>
            <a:r>
              <a:rPr lang="en-US" sz="2000" dirty="0" smtClean="0">
                <a:solidFill>
                  <a:srgbClr val="0000FF"/>
                </a:solidFill>
                <a:latin typeface="Arial" charset="0"/>
                <a:ea typeface="MS PGothic" charset="0"/>
                <a:sym typeface="Wingdings" charset="0"/>
              </a:rPr>
              <a:t> </a:t>
            </a:r>
            <a:endParaRPr lang="en-US" sz="2000" dirty="0">
              <a:solidFill>
                <a:srgbClr val="0000FF"/>
              </a:solidFill>
              <a:latin typeface="Arial" charset="0"/>
              <a:ea typeface="MS PGothic" charset="0"/>
              <a:sym typeface="Wingdings" charset="0"/>
            </a:endParaRPr>
          </a:p>
          <a:p>
            <a:pPr marL="0" indent="0" eaLnBrk="1" hangingPunct="1">
              <a:buFontTx/>
              <a:buNone/>
            </a:pPr>
            <a:r>
              <a:rPr lang="en-US" sz="2000" dirty="0">
                <a:solidFill>
                  <a:srgbClr val="0000FF"/>
                </a:solidFill>
                <a:latin typeface="Arial" charset="0"/>
                <a:ea typeface="MS PGothic" charset="0"/>
                <a:sym typeface="Wingdings" charset="0"/>
              </a:rPr>
              <a:t>	    </a:t>
            </a:r>
            <a:r>
              <a:rPr lang="en-US" sz="2000" dirty="0">
                <a:solidFill>
                  <a:srgbClr val="0000FF"/>
                </a:solidFill>
                <a:latin typeface="Arial" charset="0"/>
                <a:ea typeface="MS PGothic" charset="0"/>
              </a:rPr>
              <a:t>Term </a:t>
            </a:r>
            <a:r>
              <a:rPr lang="en-US" sz="2000" dirty="0">
                <a:solidFill>
                  <a:srgbClr val="0000FF"/>
                </a:solidFill>
                <a:latin typeface="Arial" charset="0"/>
                <a:ea typeface="MS PGothic" charset="0"/>
                <a:sym typeface="Wingdings" charset="0"/>
              </a:rPr>
              <a:t> Factor </a:t>
            </a:r>
            <a:r>
              <a:rPr lang="en-US" sz="2000" dirty="0" err="1">
                <a:solidFill>
                  <a:srgbClr val="0000FF"/>
                </a:solidFill>
                <a:latin typeface="Arial" charset="0"/>
                <a:ea typeface="MS PGothic" charset="0"/>
                <a:sym typeface="Wingdings" charset="0"/>
              </a:rPr>
              <a:t>TermRest</a:t>
            </a:r>
            <a:endParaRPr lang="en-US" sz="2000" dirty="0">
              <a:solidFill>
                <a:srgbClr val="0000FF"/>
              </a:solidFill>
              <a:latin typeface="Arial" charset="0"/>
              <a:ea typeface="MS PGothic" charset="0"/>
              <a:sym typeface="Wingdings" charset="0"/>
            </a:endParaRPr>
          </a:p>
          <a:p>
            <a:pPr marL="0" indent="0" eaLnBrk="1" hangingPunct="1">
              <a:buFontTx/>
              <a:buNone/>
            </a:pPr>
            <a:r>
              <a:rPr lang="en-US" sz="2000" dirty="0">
                <a:solidFill>
                  <a:srgbClr val="0000FF"/>
                </a:solidFill>
                <a:latin typeface="Arial" charset="0"/>
                <a:ea typeface="MS PGothic" charset="0"/>
                <a:sym typeface="Wingdings" charset="0"/>
              </a:rPr>
              <a:t>	    </a:t>
            </a:r>
            <a:r>
              <a:rPr lang="en-US" sz="2000" dirty="0" err="1">
                <a:solidFill>
                  <a:srgbClr val="0000FF"/>
                </a:solidFill>
                <a:latin typeface="Arial" charset="0"/>
                <a:ea typeface="MS PGothic" charset="0"/>
                <a:sym typeface="Wingdings" charset="0"/>
              </a:rPr>
              <a:t>TermRest</a:t>
            </a:r>
            <a:r>
              <a:rPr lang="en-US" sz="2000" dirty="0">
                <a:solidFill>
                  <a:srgbClr val="0000FF"/>
                </a:solidFill>
                <a:latin typeface="Arial" charset="0"/>
                <a:ea typeface="MS PGothic" charset="0"/>
                <a:sym typeface="Wingdings" charset="0"/>
              </a:rPr>
              <a:t>  * Factor </a:t>
            </a:r>
            <a:r>
              <a:rPr lang="en-US" sz="2000" dirty="0" err="1">
                <a:solidFill>
                  <a:srgbClr val="0000FF"/>
                </a:solidFill>
                <a:latin typeface="Arial" charset="0"/>
                <a:ea typeface="MS PGothic" charset="0"/>
                <a:sym typeface="Wingdings" charset="0"/>
              </a:rPr>
              <a:t>TermRest</a:t>
            </a:r>
            <a:r>
              <a:rPr lang="en-US" sz="2000" dirty="0">
                <a:solidFill>
                  <a:srgbClr val="0000FF"/>
                </a:solidFill>
                <a:latin typeface="Arial" charset="0"/>
                <a:ea typeface="MS PGothic" charset="0"/>
                <a:sym typeface="Wingdings" charset="0"/>
              </a:rPr>
              <a:t> </a:t>
            </a:r>
            <a:r>
              <a:rPr lang="en-US" sz="2000">
                <a:solidFill>
                  <a:srgbClr val="0000FF"/>
                </a:solidFill>
                <a:latin typeface="Arial" charset="0"/>
                <a:ea typeface="MS PGothic" charset="0"/>
                <a:sym typeface="Wingdings" charset="0"/>
              </a:rPr>
              <a:t>| </a:t>
            </a:r>
            <a:r>
              <a:rPr lang="en-US" sz="2000" smtClean="0">
                <a:solidFill>
                  <a:srgbClr val="0000FF"/>
                </a:solidFill>
                <a:latin typeface="Symbol" charset="0"/>
                <a:ea typeface="MS PGothic" charset="0"/>
                <a:sym typeface="Symbol" panose="05050102010706020507" pitchFamily="18" charset="2"/>
              </a:rPr>
              <a:t></a:t>
            </a:r>
            <a:r>
              <a:rPr lang="en-US" sz="2000" smtClean="0">
                <a:solidFill>
                  <a:srgbClr val="0000FF"/>
                </a:solidFill>
                <a:latin typeface="Arial" charset="0"/>
                <a:ea typeface="MS PGothic" charset="0"/>
                <a:sym typeface="Wingdings" charset="0"/>
              </a:rPr>
              <a:t> </a:t>
            </a:r>
            <a:endParaRPr lang="en-US" sz="2000" dirty="0">
              <a:solidFill>
                <a:srgbClr val="0000FF"/>
              </a:solidFill>
              <a:latin typeface="Arial" charset="0"/>
              <a:ea typeface="MS PGothic" charset="0"/>
              <a:sym typeface="Wingdings" charset="0"/>
            </a:endParaRPr>
          </a:p>
          <a:p>
            <a:pPr marL="0" indent="0" eaLnBrk="1" hangingPunct="1">
              <a:buFontTx/>
              <a:buNone/>
            </a:pPr>
            <a:r>
              <a:rPr lang="en-US" sz="2000" dirty="0">
                <a:solidFill>
                  <a:srgbClr val="0000FF"/>
                </a:solidFill>
                <a:latin typeface="Arial" charset="0"/>
                <a:ea typeface="MS PGothic" charset="0"/>
              </a:rPr>
              <a:t>	    Factor </a:t>
            </a:r>
            <a:r>
              <a:rPr lang="en-US" sz="2000" dirty="0">
                <a:solidFill>
                  <a:srgbClr val="0000FF"/>
                </a:solidFill>
                <a:latin typeface="Arial" charset="0"/>
                <a:ea typeface="MS PGothic" charset="0"/>
                <a:sym typeface="Wingdings" charset="0"/>
              </a:rPr>
              <a:t> (Expr) | </a:t>
            </a:r>
            <a:r>
              <a:rPr lang="en-US" sz="2000" dirty="0" err="1">
                <a:solidFill>
                  <a:srgbClr val="0000FF"/>
                </a:solidFill>
                <a:latin typeface="Arial" charset="0"/>
                <a:ea typeface="MS PGothic" charset="0"/>
                <a:sym typeface="Wingdings" charset="0"/>
              </a:rPr>
              <a:t>Int</a:t>
            </a:r>
            <a:endParaRPr lang="en-US" sz="2000" dirty="0">
              <a:solidFill>
                <a:srgbClr val="0000FF"/>
              </a:solidFill>
              <a:latin typeface="Arial" charset="0"/>
              <a:ea typeface="MS PGothic" charset="0"/>
              <a:sym typeface="Wingdings" charset="0"/>
            </a:endParaRPr>
          </a:p>
          <a:p>
            <a:pPr marL="0" indent="0" eaLnBrk="1" hangingPunct="1">
              <a:buFontTx/>
              <a:buNone/>
            </a:pPr>
            <a:endParaRPr lang="en-US" sz="2000" dirty="0">
              <a:solidFill>
                <a:srgbClr val="0000FF"/>
              </a:solidFill>
              <a:latin typeface="Arial" charset="0"/>
              <a:ea typeface="MS PGothic" charset="0"/>
              <a:sym typeface="Wingdings" charset="0"/>
            </a:endParaRPr>
          </a:p>
        </p:txBody>
      </p:sp>
      <p:sp>
        <p:nvSpPr>
          <p:cNvPr id="1198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749E62E-C95F-B24F-881E-155F28A5E227}" type="datetime1">
              <a:rPr lang="en-US"/>
              <a:pPr/>
              <a:t>11/18/2014</a:t>
            </a:fld>
            <a:endParaRPr lang="en-US"/>
          </a:p>
        </p:txBody>
      </p:sp>
      <p:sp>
        <p:nvSpPr>
          <p:cNvPr id="1198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198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7203BF-8DE6-7046-9D82-3B60F665E823}" type="slidenum">
              <a:rPr lang="en-US"/>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atin typeface="Arial" charset="0"/>
                <a:ea typeface="MS PGothic" charset="0"/>
              </a:rPr>
              <a:t>Bottom Up vs Top Down</a:t>
            </a:r>
          </a:p>
        </p:txBody>
      </p:sp>
      <p:sp>
        <p:nvSpPr>
          <p:cNvPr id="120835" name="Content Placeholder 2"/>
          <p:cNvSpPr>
            <a:spLocks noGrp="1"/>
          </p:cNvSpPr>
          <p:nvPr>
            <p:ph idx="1"/>
          </p:nvPr>
        </p:nvSpPr>
        <p:spPr/>
        <p:txBody>
          <a:bodyPr/>
          <a:lstStyle/>
          <a:p>
            <a:r>
              <a:rPr lang="en-US" sz="2400">
                <a:latin typeface="Arial" charset="0"/>
                <a:ea typeface="MS PGothic" charset="0"/>
              </a:rPr>
              <a:t>Bottom-Up: Two stack operations</a:t>
            </a:r>
          </a:p>
          <a:p>
            <a:pPr lvl="1"/>
            <a:r>
              <a:rPr lang="en-US" sz="2000">
                <a:latin typeface="Arial" charset="0"/>
                <a:ea typeface="MS PGothic" charset="0"/>
              </a:rPr>
              <a:t>Shift (move input symbol to stack)</a:t>
            </a:r>
          </a:p>
          <a:p>
            <a:pPr lvl="1"/>
            <a:r>
              <a:rPr lang="en-US" sz="2000">
                <a:latin typeface="Arial" charset="0"/>
                <a:ea typeface="MS PGothic" charset="0"/>
              </a:rPr>
              <a:t>Reduce (replace top of stack </a:t>
            </a:r>
            <a:r>
              <a:rPr lang="en-US" sz="2000">
                <a:latin typeface="Symbol" charset="0"/>
                <a:ea typeface="MS PGothic" charset="0"/>
              </a:rPr>
              <a:t>a</a:t>
            </a:r>
            <a:r>
              <a:rPr lang="en-US" sz="2000">
                <a:latin typeface="Arial" charset="0"/>
                <a:ea typeface="MS PGothic" charset="0"/>
              </a:rPr>
              <a:t> with A, when A</a:t>
            </a:r>
            <a:r>
              <a:rPr lang="en-US" sz="2000" b="1">
                <a:latin typeface="Arial" charset="0"/>
                <a:ea typeface="MS PGothic" charset="0"/>
                <a:sym typeface="Symbol" charset="0"/>
              </a:rPr>
              <a:t></a:t>
            </a:r>
            <a:r>
              <a:rPr lang="en-US" sz="2000">
                <a:latin typeface="Symbol" charset="0"/>
                <a:ea typeface="MS PGothic" charset="0"/>
              </a:rPr>
              <a:t>a)</a:t>
            </a:r>
          </a:p>
          <a:p>
            <a:pPr lvl="1"/>
            <a:r>
              <a:rPr lang="en-US" sz="2000">
                <a:latin typeface="Arial" charset="0"/>
                <a:ea typeface="MS PGothic" charset="0"/>
              </a:rPr>
              <a:t>Challenge is when to do shift or reduce and what reduce to do.</a:t>
            </a:r>
          </a:p>
          <a:p>
            <a:pPr lvl="2"/>
            <a:r>
              <a:rPr lang="en-US" sz="1800">
                <a:latin typeface="Arial" charset="0"/>
                <a:ea typeface="MS PGothic" charset="0"/>
              </a:rPr>
              <a:t>Can have both kinds of conflict</a:t>
            </a:r>
          </a:p>
          <a:p>
            <a:r>
              <a:rPr lang="en-US" sz="2400">
                <a:latin typeface="Arial" charset="0"/>
                <a:ea typeface="MS PGothic" charset="0"/>
              </a:rPr>
              <a:t>Top-Down:  </a:t>
            </a:r>
          </a:p>
          <a:p>
            <a:pPr lvl="1"/>
            <a:r>
              <a:rPr lang="en-US" sz="2000">
                <a:latin typeface="Arial" charset="0"/>
                <a:ea typeface="MS PGothic" charset="0"/>
              </a:rPr>
              <a:t>If top of stack is terminal</a:t>
            </a:r>
          </a:p>
          <a:p>
            <a:pPr lvl="2"/>
            <a:r>
              <a:rPr lang="en-US" sz="1800">
                <a:latin typeface="Arial" charset="0"/>
                <a:ea typeface="MS PGothic" charset="0"/>
              </a:rPr>
              <a:t>If same as input, read and pop</a:t>
            </a:r>
          </a:p>
          <a:p>
            <a:pPr lvl="2"/>
            <a:r>
              <a:rPr lang="en-US" sz="1800">
                <a:latin typeface="Arial" charset="0"/>
                <a:ea typeface="MS PGothic" charset="0"/>
              </a:rPr>
              <a:t>If not, we have an error</a:t>
            </a:r>
          </a:p>
          <a:p>
            <a:pPr lvl="1"/>
            <a:r>
              <a:rPr lang="en-US" sz="2000">
                <a:latin typeface="Arial" charset="0"/>
                <a:ea typeface="MS PGothic" charset="0"/>
              </a:rPr>
              <a:t>If top of stack is a non-terminal A</a:t>
            </a:r>
          </a:p>
          <a:p>
            <a:pPr lvl="2"/>
            <a:r>
              <a:rPr lang="en-US" sz="1800">
                <a:latin typeface="Arial" charset="0"/>
                <a:ea typeface="MS PGothic" charset="0"/>
              </a:rPr>
              <a:t>Replace A with some </a:t>
            </a:r>
            <a:r>
              <a:rPr lang="en-US" sz="1800">
                <a:latin typeface="Symbol" charset="0"/>
                <a:ea typeface="MS PGothic" charset="0"/>
              </a:rPr>
              <a:t>a</a:t>
            </a:r>
            <a:r>
              <a:rPr lang="en-US" sz="1800">
                <a:latin typeface="Arial" charset="0"/>
                <a:ea typeface="MS PGothic" charset="0"/>
              </a:rPr>
              <a:t>, when A</a:t>
            </a:r>
            <a:r>
              <a:rPr lang="en-US" sz="1800" b="1">
                <a:latin typeface="Arial" charset="0"/>
                <a:ea typeface="MS PGothic" charset="0"/>
                <a:sym typeface="Symbol" charset="0"/>
              </a:rPr>
              <a:t></a:t>
            </a:r>
            <a:r>
              <a:rPr lang="en-US" sz="1800">
                <a:latin typeface="Symbol" charset="0"/>
                <a:ea typeface="MS PGothic" charset="0"/>
              </a:rPr>
              <a:t>a</a:t>
            </a:r>
          </a:p>
          <a:p>
            <a:pPr lvl="2"/>
            <a:r>
              <a:rPr lang="en-US" sz="1800">
                <a:latin typeface="Arial" charset="0"/>
                <a:ea typeface="MS PGothic" charset="0"/>
              </a:rPr>
              <a:t>Challenge is what A-rule to use</a:t>
            </a:r>
          </a:p>
        </p:txBody>
      </p:sp>
      <p:sp>
        <p:nvSpPr>
          <p:cNvPr id="1208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DE482B1-1750-E142-9D5D-FDDC0C62965B}" type="datetime1">
              <a:rPr lang="en-US"/>
              <a:pPr/>
              <a:t>11/18/2014</a:t>
            </a:fld>
            <a:endParaRPr lang="en-US"/>
          </a:p>
        </p:txBody>
      </p:sp>
      <p:sp>
        <p:nvSpPr>
          <p:cNvPr id="1208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208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B2741-8901-054B-8161-3B3D2543FA9A}" type="slidenum">
              <a:rPr lang="en-US"/>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atin typeface="Arial" charset="0"/>
                <a:ea typeface="MS PGothic" charset="0"/>
              </a:rPr>
              <a:t>Formalization of PDA</a:t>
            </a:r>
          </a:p>
        </p:txBody>
      </p:sp>
      <p:sp>
        <p:nvSpPr>
          <p:cNvPr id="121859" name="Content Placeholder 2"/>
          <p:cNvSpPr>
            <a:spLocks noGrp="1"/>
          </p:cNvSpPr>
          <p:nvPr>
            <p:ph idx="1"/>
          </p:nvPr>
        </p:nvSpPr>
        <p:spPr/>
        <p:txBody>
          <a:bodyPr/>
          <a:lstStyle/>
          <a:p>
            <a:r>
              <a:rPr lang="en-US">
                <a:latin typeface="Arial" charset="0"/>
                <a:ea typeface="MS PGothic" charset="0"/>
              </a:rPr>
              <a:t>A = (Q, Σ, Γ, δ, q</a:t>
            </a:r>
            <a:r>
              <a:rPr lang="en-US" baseline="-25000">
                <a:latin typeface="Arial" charset="0"/>
                <a:ea typeface="MS PGothic" charset="0"/>
              </a:rPr>
              <a:t>0</a:t>
            </a:r>
            <a:r>
              <a:rPr lang="en-US">
                <a:latin typeface="Arial" charset="0"/>
                <a:ea typeface="MS PGothic" charset="0"/>
              </a:rPr>
              <a:t>, Z</a:t>
            </a:r>
            <a:r>
              <a:rPr lang="en-US" baseline="-25000">
                <a:latin typeface="Arial" charset="0"/>
                <a:ea typeface="MS PGothic" charset="0"/>
              </a:rPr>
              <a:t>0</a:t>
            </a:r>
            <a:r>
              <a:rPr lang="en-US">
                <a:latin typeface="Arial" charset="0"/>
                <a:ea typeface="MS PGothic" charset="0"/>
              </a:rPr>
              <a:t>, F)</a:t>
            </a:r>
          </a:p>
          <a:p>
            <a:r>
              <a:rPr lang="en-US">
                <a:latin typeface="Arial" charset="0"/>
                <a:ea typeface="MS PGothic" charset="0"/>
              </a:rPr>
              <a:t>Q is finite set of states</a:t>
            </a:r>
          </a:p>
          <a:p>
            <a:r>
              <a:rPr lang="en-US">
                <a:latin typeface="Arial" charset="0"/>
                <a:ea typeface="MS PGothic" charset="0"/>
              </a:rPr>
              <a:t>Σ is finite input alphabet</a:t>
            </a:r>
          </a:p>
          <a:p>
            <a:r>
              <a:rPr lang="en-US">
                <a:latin typeface="Arial" charset="0"/>
                <a:ea typeface="MS PGothic" charset="0"/>
              </a:rPr>
              <a:t>Γ is finite set of stack symbols</a:t>
            </a:r>
          </a:p>
          <a:p>
            <a:r>
              <a:rPr lang="el-GR">
                <a:latin typeface="Arial" charset="0"/>
                <a:ea typeface="MS PGothic" charset="0"/>
              </a:rPr>
              <a:t>δ</a:t>
            </a:r>
            <a:r>
              <a:rPr lang="en-US">
                <a:latin typeface="Arial" charset="0"/>
                <a:ea typeface="MS PGothic" charset="0"/>
              </a:rPr>
              <a:t> : Q×Σ</a:t>
            </a:r>
            <a:r>
              <a:rPr lang="en-US" baseline="-25000">
                <a:latin typeface="Arial" charset="0"/>
                <a:ea typeface="MS PGothic" charset="0"/>
              </a:rPr>
              <a:t>e</a:t>
            </a:r>
            <a:r>
              <a:rPr lang="en-US">
                <a:latin typeface="Arial" charset="0"/>
                <a:ea typeface="MS PGothic" charset="0"/>
              </a:rPr>
              <a:t>×Γ</a:t>
            </a:r>
            <a:r>
              <a:rPr lang="en-US" baseline="-25000">
                <a:latin typeface="Arial" charset="0"/>
                <a:ea typeface="MS PGothic" charset="0"/>
              </a:rPr>
              <a:t>e</a:t>
            </a:r>
            <a:r>
              <a:rPr lang="en-US">
                <a:latin typeface="Arial" charset="0"/>
                <a:ea typeface="MS PGothic" charset="0"/>
              </a:rPr>
              <a:t> → 2</a:t>
            </a:r>
            <a:r>
              <a:rPr lang="en-US" baseline="30000">
                <a:latin typeface="Arial" charset="0"/>
                <a:ea typeface="MS PGothic" charset="0"/>
              </a:rPr>
              <a:t>Q×Γ</a:t>
            </a:r>
            <a:r>
              <a:rPr lang="en-US" baseline="20000">
                <a:latin typeface="Arial" charset="0"/>
                <a:ea typeface="MS PGothic" charset="0"/>
              </a:rPr>
              <a:t>e</a:t>
            </a:r>
            <a:r>
              <a:rPr lang="en-US">
                <a:latin typeface="Arial" charset="0"/>
                <a:ea typeface="MS PGothic" charset="0"/>
              </a:rPr>
              <a:t> is transition function</a:t>
            </a:r>
          </a:p>
          <a:p>
            <a:r>
              <a:rPr lang="en-US">
                <a:latin typeface="Arial" charset="0"/>
                <a:ea typeface="MS PGothic" charset="0"/>
              </a:rPr>
              <a:t>Z</a:t>
            </a:r>
            <a:r>
              <a:rPr lang="en-US" baseline="-25000">
                <a:latin typeface="Arial" charset="0"/>
                <a:ea typeface="MS PGothic" charset="0"/>
              </a:rPr>
              <a:t>0</a:t>
            </a:r>
            <a:r>
              <a:rPr lang="en-US">
                <a:latin typeface="Arial" charset="0"/>
                <a:ea typeface="MS PGothic" charset="0"/>
              </a:rPr>
              <a:t> is initial symbol on stack</a:t>
            </a:r>
          </a:p>
          <a:p>
            <a:r>
              <a:rPr lang="en-US">
                <a:latin typeface="Arial" charset="0"/>
                <a:ea typeface="MS PGothic" charset="0"/>
              </a:rPr>
              <a:t>F⊆Q is final set of states</a:t>
            </a:r>
          </a:p>
        </p:txBody>
      </p:sp>
      <p:sp>
        <p:nvSpPr>
          <p:cNvPr id="1218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82A6752-A420-D54C-9B6F-4C6802B6C277}" type="datetime1">
              <a:rPr lang="en-US"/>
              <a:pPr/>
              <a:t>11/18/2014</a:t>
            </a:fld>
            <a:endParaRPr lang="en-US"/>
          </a:p>
        </p:txBody>
      </p:sp>
      <p:sp>
        <p:nvSpPr>
          <p:cNvPr id="1218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18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A2A852-D9A2-5344-9DE2-5833599C48F5}" type="slidenum">
              <a:rPr lang="en-US"/>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atin typeface="Arial" charset="0"/>
                <a:ea typeface="MS PGothic" charset="0"/>
              </a:rPr>
              <a:t>Notion of ID for PDA</a:t>
            </a:r>
          </a:p>
        </p:txBody>
      </p:sp>
      <p:sp>
        <p:nvSpPr>
          <p:cNvPr id="122883" name="Content Placeholder 2"/>
          <p:cNvSpPr>
            <a:spLocks noGrp="1"/>
          </p:cNvSpPr>
          <p:nvPr>
            <p:ph idx="1"/>
          </p:nvPr>
        </p:nvSpPr>
        <p:spPr/>
        <p:txBody>
          <a:bodyPr/>
          <a:lstStyle/>
          <a:p>
            <a:r>
              <a:rPr lang="en-US" sz="2800">
                <a:latin typeface="Arial" charset="0"/>
                <a:ea typeface="MS PGothic" charset="0"/>
              </a:rPr>
              <a:t>An instantaneous description for a PDA is</a:t>
            </a:r>
            <a:br>
              <a:rPr lang="en-US" sz="2800">
                <a:latin typeface="Arial" charset="0"/>
                <a:ea typeface="MS PGothic" charset="0"/>
              </a:rPr>
            </a:br>
            <a:r>
              <a:rPr lang="en-US" sz="2800">
                <a:latin typeface="Arial" charset="0"/>
                <a:ea typeface="MS PGothic" charset="0"/>
              </a:rPr>
              <a:t>[q, w, γ] where </a:t>
            </a:r>
          </a:p>
          <a:p>
            <a:pPr lvl="1"/>
            <a:r>
              <a:rPr lang="en-US" sz="2400">
                <a:latin typeface="Arial" charset="0"/>
                <a:ea typeface="MS PGothic" charset="0"/>
              </a:rPr>
              <a:t>q is current state</a:t>
            </a:r>
          </a:p>
          <a:p>
            <a:pPr lvl="1"/>
            <a:r>
              <a:rPr lang="en-US" sz="2400">
                <a:latin typeface="Arial" charset="0"/>
                <a:ea typeface="MS PGothic" charset="0"/>
              </a:rPr>
              <a:t>w is remaining input </a:t>
            </a:r>
          </a:p>
          <a:p>
            <a:pPr lvl="1"/>
            <a:r>
              <a:rPr lang="en-US" sz="2400">
                <a:latin typeface="Arial" charset="0"/>
                <a:ea typeface="MS PGothic" charset="0"/>
              </a:rPr>
              <a:t>γ is contents of stack (leftmost symbol is top) </a:t>
            </a:r>
          </a:p>
          <a:p>
            <a:r>
              <a:rPr lang="en-US" sz="2800">
                <a:latin typeface="Arial" charset="0"/>
                <a:ea typeface="MS PGothic" charset="0"/>
              </a:rPr>
              <a:t>Single step derivation is defined by</a:t>
            </a:r>
          </a:p>
          <a:p>
            <a:pPr lvl="1"/>
            <a:r>
              <a:rPr lang="en-US" sz="2400">
                <a:latin typeface="Arial" charset="0"/>
                <a:ea typeface="MS PGothic" charset="0"/>
              </a:rPr>
              <a:t>[q,ax,Zα] |— [p,x,βα] if δ(q,a,Z) contains (p,β)</a:t>
            </a:r>
          </a:p>
          <a:p>
            <a:r>
              <a:rPr lang="en-US" sz="2800">
                <a:latin typeface="Arial" charset="0"/>
                <a:ea typeface="MS PGothic" charset="0"/>
              </a:rPr>
              <a:t>Multistep derivation (|—*) is reflexive transitive closure of single step.</a:t>
            </a:r>
          </a:p>
        </p:txBody>
      </p:sp>
      <p:sp>
        <p:nvSpPr>
          <p:cNvPr id="1228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B5F9B57-06A8-124F-9B62-144795651F48}" type="datetime1">
              <a:rPr lang="en-US"/>
              <a:pPr/>
              <a:t>11/18/2014</a:t>
            </a:fld>
            <a:endParaRPr lang="en-US"/>
          </a:p>
        </p:txBody>
      </p:sp>
      <p:sp>
        <p:nvSpPr>
          <p:cNvPr id="1228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8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6022E8-FBF5-DE4C-8D41-C23A726753AF}" type="slidenum">
              <a:rPr lang="en-US"/>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81000" y="274638"/>
            <a:ext cx="8458200" cy="1143000"/>
          </a:xfrm>
        </p:spPr>
        <p:txBody>
          <a:bodyPr/>
          <a:lstStyle/>
          <a:p>
            <a:r>
              <a:rPr lang="en-US">
                <a:latin typeface="Arial" charset="0"/>
                <a:ea typeface="MS PGothic" charset="0"/>
              </a:rPr>
              <a:t>Language Recognized by PDA</a:t>
            </a:r>
          </a:p>
        </p:txBody>
      </p:sp>
      <p:sp>
        <p:nvSpPr>
          <p:cNvPr id="123907" name="Content Placeholder 2"/>
          <p:cNvSpPr>
            <a:spLocks noGrp="1"/>
          </p:cNvSpPr>
          <p:nvPr>
            <p:ph idx="1"/>
          </p:nvPr>
        </p:nvSpPr>
        <p:spPr/>
        <p:txBody>
          <a:bodyPr/>
          <a:lstStyle/>
          <a:p>
            <a:r>
              <a:rPr lang="en-US">
                <a:latin typeface="Arial" charset="0"/>
                <a:ea typeface="MS PGothic" charset="0"/>
              </a:rPr>
              <a:t>Given A = (Q, Σ, Γ, δ, q</a:t>
            </a:r>
            <a:r>
              <a:rPr lang="en-US" baseline="-25000">
                <a:latin typeface="Arial" charset="0"/>
                <a:ea typeface="MS PGothic" charset="0"/>
              </a:rPr>
              <a:t>0</a:t>
            </a:r>
            <a:r>
              <a:rPr lang="en-US">
                <a:latin typeface="Arial" charset="0"/>
                <a:ea typeface="MS PGothic" charset="0"/>
              </a:rPr>
              <a:t>, Z</a:t>
            </a:r>
            <a:r>
              <a:rPr lang="en-US" baseline="-25000">
                <a:latin typeface="Arial" charset="0"/>
                <a:ea typeface="MS PGothic" charset="0"/>
              </a:rPr>
              <a:t>0</a:t>
            </a:r>
            <a:r>
              <a:rPr lang="en-US">
                <a:latin typeface="Arial" charset="0"/>
                <a:ea typeface="MS PGothic" charset="0"/>
              </a:rPr>
              <a:t>, F)</a:t>
            </a:r>
            <a:br>
              <a:rPr lang="en-US">
                <a:latin typeface="Arial" charset="0"/>
                <a:ea typeface="MS PGothic" charset="0"/>
              </a:rPr>
            </a:br>
            <a:r>
              <a:rPr lang="en-US">
                <a:latin typeface="Arial" charset="0"/>
                <a:ea typeface="MS PGothic" charset="0"/>
              </a:rPr>
              <a:t>there are three senses of recognition</a:t>
            </a:r>
          </a:p>
          <a:p>
            <a:r>
              <a:rPr lang="en-US">
                <a:latin typeface="Arial" charset="0"/>
                <a:ea typeface="MS PGothic" charset="0"/>
              </a:rPr>
              <a:t>By final state </a:t>
            </a:r>
            <a:br>
              <a:rPr lang="en-US">
                <a:latin typeface="Arial" charset="0"/>
                <a:ea typeface="MS PGothic" charset="0"/>
              </a:rPr>
            </a:br>
            <a:r>
              <a:rPr lang="en-US">
                <a:latin typeface="Arial" charset="0"/>
                <a:ea typeface="MS PGothic" charset="0"/>
              </a:rPr>
              <a:t>L(A)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[f,λ,β]}, where f∈F</a:t>
            </a:r>
          </a:p>
          <a:p>
            <a:r>
              <a:rPr lang="en-US">
                <a:latin typeface="Arial" charset="0"/>
                <a:ea typeface="MS PGothic" charset="0"/>
              </a:rPr>
              <a:t>By empty stack</a:t>
            </a:r>
            <a:br>
              <a:rPr lang="en-US">
                <a:latin typeface="Arial" charset="0"/>
                <a:ea typeface="MS PGothic" charset="0"/>
              </a:rPr>
            </a:br>
            <a:r>
              <a:rPr lang="en-US">
                <a:latin typeface="Arial" charset="0"/>
                <a:ea typeface="MS PGothic" charset="0"/>
              </a:rPr>
              <a:t>N(A)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[q,λ,λ]} </a:t>
            </a:r>
          </a:p>
          <a:p>
            <a:r>
              <a:rPr lang="en-US">
                <a:latin typeface="Arial" charset="0"/>
                <a:ea typeface="MS PGothic" charset="0"/>
              </a:rPr>
              <a:t>By empty stack and final state </a:t>
            </a:r>
            <a:br>
              <a:rPr lang="en-US">
                <a:latin typeface="Arial" charset="0"/>
                <a:ea typeface="MS PGothic" charset="0"/>
              </a:rPr>
            </a:br>
            <a:r>
              <a:rPr lang="en-US">
                <a:latin typeface="Arial" charset="0"/>
                <a:ea typeface="MS PGothic" charset="0"/>
              </a:rPr>
              <a:t>E(A)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[f,λ,λ]}, where f∈F</a:t>
            </a:r>
          </a:p>
        </p:txBody>
      </p:sp>
      <p:sp>
        <p:nvSpPr>
          <p:cNvPr id="1239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2C5B7D9-7643-8547-A499-0666575DE5A2}" type="datetime1">
              <a:rPr lang="en-US"/>
              <a:pPr/>
              <a:t>11/18/2014</a:t>
            </a:fld>
            <a:endParaRPr lang="en-US"/>
          </a:p>
        </p:txBody>
      </p:sp>
      <p:sp>
        <p:nvSpPr>
          <p:cNvPr id="1239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39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CE2273-8858-A242-ACB2-7824465A5DE2}" type="slidenum">
              <a:rPr lang="en-US"/>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atin typeface="Arial" charset="0"/>
                <a:ea typeface="MS PGothic" charset="0"/>
              </a:rPr>
              <a:t>Top Down Parsing by PDA</a:t>
            </a:r>
          </a:p>
        </p:txBody>
      </p:sp>
      <p:sp>
        <p:nvSpPr>
          <p:cNvPr id="124931" name="Content Placeholder 2"/>
          <p:cNvSpPr>
            <a:spLocks noGrp="1"/>
          </p:cNvSpPr>
          <p:nvPr>
            <p:ph idx="1"/>
          </p:nvPr>
        </p:nvSpPr>
        <p:spPr/>
        <p:txBody>
          <a:bodyPr/>
          <a:lstStyle/>
          <a:p>
            <a:r>
              <a:rPr lang="en-US" dirty="0">
                <a:latin typeface="Arial" charset="0"/>
                <a:ea typeface="MS PGothic" charset="0"/>
              </a:rPr>
              <a:t>Given G = </a:t>
            </a:r>
            <a:r>
              <a:rPr lang="en-US" dirty="0" smtClean="0">
                <a:latin typeface="Arial" charset="0"/>
                <a:ea typeface="MS PGothic" charset="0"/>
              </a:rPr>
              <a:t>(V, </a:t>
            </a:r>
            <a:r>
              <a:rPr lang="en-US" dirty="0" err="1">
                <a:latin typeface="Arial" charset="0"/>
                <a:ea typeface="MS PGothic" charset="0"/>
              </a:rPr>
              <a:t>Σ</a:t>
            </a:r>
            <a:r>
              <a:rPr lang="en-US" dirty="0">
                <a:latin typeface="Arial" charset="0"/>
                <a:ea typeface="MS PGothic" charset="0"/>
              </a:rPr>
              <a:t>, </a:t>
            </a:r>
            <a:r>
              <a:rPr lang="en-US" dirty="0" smtClean="0">
                <a:latin typeface="Arial" charset="0"/>
                <a:ea typeface="MS PGothic" charset="0"/>
              </a:rPr>
              <a:t>R, S)</a:t>
            </a:r>
            <a:r>
              <a:rPr lang="en-US" dirty="0">
                <a:latin typeface="Arial" charset="0"/>
                <a:ea typeface="MS PGothic" charset="0"/>
              </a:rPr>
              <a:t>, define </a:t>
            </a:r>
            <a:br>
              <a:rPr lang="en-US" dirty="0">
                <a:latin typeface="Arial" charset="0"/>
                <a:ea typeface="MS PGothic" charset="0"/>
              </a:rPr>
            </a:br>
            <a:r>
              <a:rPr lang="en-US" dirty="0">
                <a:latin typeface="Arial" charset="0"/>
                <a:ea typeface="MS PGothic" charset="0"/>
              </a:rPr>
              <a:t>A = ({q}, </a:t>
            </a:r>
            <a:r>
              <a:rPr lang="en-US" dirty="0" err="1">
                <a:latin typeface="Arial" charset="0"/>
                <a:ea typeface="MS PGothic" charset="0"/>
              </a:rPr>
              <a:t>Σ</a:t>
            </a:r>
            <a:r>
              <a:rPr lang="en-US" dirty="0">
                <a:latin typeface="Arial" charset="0"/>
                <a:ea typeface="MS PGothic" charset="0"/>
              </a:rPr>
              <a:t>, Σ</a:t>
            </a:r>
            <a:r>
              <a:rPr lang="en-US" dirty="0" smtClean="0">
                <a:latin typeface="Arial" charset="0"/>
                <a:ea typeface="MS PGothic" charset="0"/>
              </a:rPr>
              <a:t>∪V, </a:t>
            </a:r>
            <a:r>
              <a:rPr lang="en-US" dirty="0" err="1">
                <a:latin typeface="Arial" charset="0"/>
                <a:ea typeface="MS PGothic" charset="0"/>
              </a:rPr>
              <a:t>δ</a:t>
            </a:r>
            <a:r>
              <a:rPr lang="en-US" dirty="0">
                <a:latin typeface="Arial" charset="0"/>
                <a:ea typeface="MS PGothic" charset="0"/>
              </a:rPr>
              <a:t>, q, S, </a:t>
            </a:r>
            <a:r>
              <a:rPr lang="en-US" dirty="0" err="1">
                <a:latin typeface="Arial" charset="0"/>
                <a:ea typeface="MS PGothic" charset="0"/>
              </a:rPr>
              <a:t>ϕ</a:t>
            </a:r>
            <a:r>
              <a:rPr lang="en-US" dirty="0">
                <a:latin typeface="Arial" charset="0"/>
                <a:ea typeface="MS PGothic" charset="0"/>
              </a:rPr>
              <a:t>)</a:t>
            </a: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q,a,a</a:t>
            </a:r>
            <a:r>
              <a:rPr lang="en-US" dirty="0">
                <a:latin typeface="Arial" charset="0"/>
                <a:ea typeface="MS PGothic" charset="0"/>
              </a:rPr>
              <a:t>) = {(</a:t>
            </a:r>
            <a:r>
              <a:rPr lang="en-US" dirty="0" err="1">
                <a:latin typeface="Arial" charset="0"/>
                <a:ea typeface="MS PGothic" charset="0"/>
              </a:rPr>
              <a:t>q,λ</a:t>
            </a:r>
            <a:r>
              <a:rPr lang="en-US" dirty="0">
                <a:latin typeface="Arial" charset="0"/>
                <a:ea typeface="MS PGothic" charset="0"/>
              </a:rPr>
              <a:t>)} for all a ∈ </a:t>
            </a:r>
            <a:r>
              <a:rPr lang="en-US" dirty="0" err="1">
                <a:latin typeface="Arial" charset="0"/>
                <a:ea typeface="MS PGothic" charset="0"/>
              </a:rPr>
              <a:t>Σ</a:t>
            </a:r>
            <a:endParaRPr lang="en-US" dirty="0">
              <a:latin typeface="Arial" charset="0"/>
              <a:ea typeface="MS PGothic" charset="0"/>
            </a:endParaRP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q,λ,A</a:t>
            </a:r>
            <a:r>
              <a:rPr lang="en-US" dirty="0">
                <a:latin typeface="Arial" charset="0"/>
                <a:ea typeface="MS PGothic" charset="0"/>
              </a:rPr>
              <a:t>) = {(q,α) |  A → α ∈ </a:t>
            </a:r>
            <a:r>
              <a:rPr lang="en-US" dirty="0" smtClean="0">
                <a:latin typeface="Arial" charset="0"/>
                <a:ea typeface="MS PGothic" charset="0"/>
              </a:rPr>
              <a:t>R </a:t>
            </a:r>
            <a:r>
              <a:rPr lang="en-US" dirty="0">
                <a:latin typeface="Arial" charset="0"/>
                <a:ea typeface="MS PGothic" charset="0"/>
              </a:rPr>
              <a:t>(guess) }</a:t>
            </a:r>
          </a:p>
        </p:txBody>
      </p:sp>
      <p:sp>
        <p:nvSpPr>
          <p:cNvPr id="1249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B86A93-832D-354B-B35F-29DFEE8D18F0}" type="datetime1">
              <a:rPr lang="en-US"/>
              <a:pPr/>
              <a:t>11/18/2014</a:t>
            </a:fld>
            <a:endParaRPr lang="en-US"/>
          </a:p>
        </p:txBody>
      </p:sp>
      <p:sp>
        <p:nvSpPr>
          <p:cNvPr id="1249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49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C239A4-98C7-0544-A541-7B9D6343D342}" type="slidenum">
              <a:rPr lang="en-US"/>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atin typeface="Arial" charset="0"/>
                <a:ea typeface="MS PGothic" charset="0"/>
              </a:rPr>
              <a:t>Top Down Parsing by PDA</a:t>
            </a:r>
          </a:p>
        </p:txBody>
      </p:sp>
      <p:sp>
        <p:nvSpPr>
          <p:cNvPr id="125955" name="Content Placeholder 2"/>
          <p:cNvSpPr>
            <a:spLocks noGrp="1"/>
          </p:cNvSpPr>
          <p:nvPr>
            <p:ph idx="1"/>
          </p:nvPr>
        </p:nvSpPr>
        <p:spPr/>
        <p:txBody>
          <a:bodyPr/>
          <a:lstStyle/>
          <a:p>
            <a:pPr marL="0" indent="0" eaLnBrk="1" hangingPunct="1">
              <a:buFontTx/>
              <a:buNone/>
            </a:pPr>
            <a:r>
              <a:rPr lang="en-US" sz="2800">
                <a:solidFill>
                  <a:srgbClr val="0000FF"/>
                </a:solidFill>
                <a:latin typeface="Arial" charset="0"/>
                <a:ea typeface="MS PGothic" charset="0"/>
              </a:rPr>
              <a:t>E </a:t>
            </a:r>
            <a:r>
              <a:rPr lang="en-US" sz="2800">
                <a:solidFill>
                  <a:srgbClr val="0000FF"/>
                </a:solidFill>
                <a:latin typeface="Arial" charset="0"/>
                <a:ea typeface="MS PGothic" charset="0"/>
                <a:sym typeface="Wingdings" charset="0"/>
              </a:rPr>
              <a:t> E + T | T</a:t>
            </a:r>
          </a:p>
          <a:p>
            <a:pPr marL="0" indent="0" eaLnBrk="1" hangingPunct="1">
              <a:buFontTx/>
              <a:buNone/>
            </a:pPr>
            <a:r>
              <a:rPr lang="en-US" sz="2800">
                <a:solidFill>
                  <a:srgbClr val="0000FF"/>
                </a:solidFill>
                <a:latin typeface="Arial" charset="0"/>
                <a:ea typeface="MS PGothic" charset="0"/>
              </a:rPr>
              <a:t>T </a:t>
            </a:r>
            <a:r>
              <a:rPr lang="en-US" sz="2800">
                <a:solidFill>
                  <a:srgbClr val="0000FF"/>
                </a:solidFill>
                <a:latin typeface="Arial" charset="0"/>
                <a:ea typeface="MS PGothic" charset="0"/>
                <a:sym typeface="Wingdings" charset="0"/>
              </a:rPr>
              <a:t> T * F | F </a:t>
            </a:r>
          </a:p>
          <a:p>
            <a:pPr marL="0" indent="0" eaLnBrk="1" hangingPunct="1">
              <a:buFontTx/>
              <a:buNone/>
            </a:pPr>
            <a:r>
              <a:rPr lang="en-US" sz="2800">
                <a:solidFill>
                  <a:srgbClr val="0000FF"/>
                </a:solidFill>
                <a:latin typeface="Arial" charset="0"/>
                <a:ea typeface="MS PGothic" charset="0"/>
              </a:rPr>
              <a:t>F </a:t>
            </a:r>
            <a:r>
              <a:rPr lang="en-US" sz="2800">
                <a:solidFill>
                  <a:srgbClr val="0000FF"/>
                </a:solidFill>
                <a:latin typeface="Arial" charset="0"/>
                <a:ea typeface="MS PGothic" charset="0"/>
                <a:sym typeface="Wingdings" charset="0"/>
              </a:rPr>
              <a:t> (E) | Int</a:t>
            </a:r>
            <a:r>
              <a:rPr lang="en-US" sz="2800">
                <a:latin typeface="Arial" charset="0"/>
                <a:ea typeface="MS PGothic" charset="0"/>
              </a:rPr>
              <a:t> </a:t>
            </a:r>
          </a:p>
          <a:p>
            <a:pPr marL="0" indent="0"/>
            <a:r>
              <a:rPr lang="el-GR" sz="2800">
                <a:latin typeface="Arial" charset="0"/>
                <a:ea typeface="MS PGothic" charset="0"/>
              </a:rPr>
              <a:t>δ</a:t>
            </a:r>
            <a:r>
              <a:rPr lang="en-US" sz="2800">
                <a:latin typeface="Arial" charset="0"/>
                <a:ea typeface="MS PGothic" charset="0"/>
              </a:rPr>
              <a:t>(q,+,+)={(q,λ)}, </a:t>
            </a:r>
            <a:r>
              <a:rPr lang="el-GR" sz="2800">
                <a:latin typeface="Arial" charset="0"/>
                <a:ea typeface="MS PGothic" charset="0"/>
              </a:rPr>
              <a:t>δ</a:t>
            </a:r>
            <a:r>
              <a:rPr lang="en-US" sz="2800">
                <a:latin typeface="Arial" charset="0"/>
                <a:ea typeface="MS PGothic" charset="0"/>
              </a:rPr>
              <a:t>(q,*,*)={(q,λ)},</a:t>
            </a:r>
          </a:p>
          <a:p>
            <a:pPr marL="0" indent="0"/>
            <a:r>
              <a:rPr lang="el-GR" sz="2800">
                <a:latin typeface="Arial" charset="0"/>
                <a:ea typeface="MS PGothic" charset="0"/>
              </a:rPr>
              <a:t>δ</a:t>
            </a:r>
            <a:r>
              <a:rPr lang="en-US" sz="2800">
                <a:latin typeface="Arial" charset="0"/>
                <a:ea typeface="MS PGothic" charset="0"/>
              </a:rPr>
              <a:t>(q,Int,Int)={(q,λ)},</a:t>
            </a:r>
          </a:p>
          <a:p>
            <a:pPr marL="0" indent="0"/>
            <a:r>
              <a:rPr lang="el-GR" sz="2800">
                <a:latin typeface="Arial" charset="0"/>
                <a:ea typeface="MS PGothic" charset="0"/>
              </a:rPr>
              <a:t>δ</a:t>
            </a:r>
            <a:r>
              <a:rPr lang="en-US" sz="2800">
                <a:latin typeface="Arial" charset="0"/>
                <a:ea typeface="MS PGothic" charset="0"/>
              </a:rPr>
              <a:t>(q,(,()={(q,λ)}, </a:t>
            </a:r>
            <a:r>
              <a:rPr lang="el-GR" sz="2800">
                <a:latin typeface="Arial" charset="0"/>
                <a:ea typeface="MS PGothic" charset="0"/>
              </a:rPr>
              <a:t>δ</a:t>
            </a:r>
            <a:r>
              <a:rPr lang="en-US" sz="2800">
                <a:latin typeface="Arial" charset="0"/>
                <a:ea typeface="MS PGothic" charset="0"/>
              </a:rPr>
              <a:t>(q,),))={(q,λ)} </a:t>
            </a:r>
          </a:p>
          <a:p>
            <a:pPr marL="0" indent="0"/>
            <a:r>
              <a:rPr lang="el-GR" sz="2800">
                <a:latin typeface="Arial" charset="0"/>
                <a:ea typeface="MS PGothic" charset="0"/>
              </a:rPr>
              <a:t>δ</a:t>
            </a:r>
            <a:r>
              <a:rPr lang="en-US" sz="2800">
                <a:latin typeface="Arial" charset="0"/>
                <a:ea typeface="MS PGothic" charset="0"/>
              </a:rPr>
              <a:t>(q,λ,E) = {(q,E+T), (q,T)}</a:t>
            </a:r>
          </a:p>
          <a:p>
            <a:pPr marL="0" indent="0"/>
            <a:r>
              <a:rPr lang="el-GR" sz="2800">
                <a:latin typeface="Arial" charset="0"/>
                <a:ea typeface="MS PGothic" charset="0"/>
              </a:rPr>
              <a:t>δ</a:t>
            </a:r>
            <a:r>
              <a:rPr lang="en-US" sz="2800">
                <a:latin typeface="Arial" charset="0"/>
                <a:ea typeface="MS PGothic" charset="0"/>
              </a:rPr>
              <a:t>(q,λ,T) = {(q,T*F), (q,F)}</a:t>
            </a:r>
          </a:p>
          <a:p>
            <a:pPr marL="0" indent="0"/>
            <a:r>
              <a:rPr lang="el-GR" sz="2800">
                <a:latin typeface="Arial" charset="0"/>
                <a:ea typeface="MS PGothic" charset="0"/>
              </a:rPr>
              <a:t>δ</a:t>
            </a:r>
            <a:r>
              <a:rPr lang="en-US" sz="2800">
                <a:latin typeface="Arial" charset="0"/>
                <a:ea typeface="MS PGothic" charset="0"/>
              </a:rPr>
              <a:t>(q,λ,F) = {(q,(E)), (q,Int)}</a:t>
            </a:r>
          </a:p>
          <a:p>
            <a:pPr marL="0" indent="0"/>
            <a:endParaRPr lang="en-US" sz="2800">
              <a:latin typeface="Arial" charset="0"/>
              <a:ea typeface="MS PGothic" charset="0"/>
            </a:endParaRPr>
          </a:p>
          <a:p>
            <a:pPr marL="0" indent="0"/>
            <a:endParaRPr lang="en-US" sz="2800">
              <a:latin typeface="Arial" charset="0"/>
              <a:ea typeface="MS PGothic" charset="0"/>
            </a:endParaRPr>
          </a:p>
        </p:txBody>
      </p:sp>
      <p:sp>
        <p:nvSpPr>
          <p:cNvPr id="1259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5571AA2-4EEB-194C-ACF0-CE77499DA04F}" type="datetime1">
              <a:rPr lang="en-US"/>
              <a:pPr/>
              <a:t>11/18/2014</a:t>
            </a:fld>
            <a:endParaRPr lang="en-US"/>
          </a:p>
        </p:txBody>
      </p:sp>
      <p:sp>
        <p:nvSpPr>
          <p:cNvPr id="1259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59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9A180A-14DC-104E-B507-012B5BE3C148}" type="slidenum">
              <a:rPr lang="en-US"/>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atin typeface="Arial" charset="0"/>
                <a:ea typeface="MS PGothic" charset="0"/>
              </a:rPr>
              <a:t>Bottom Up Parsing by PDA</a:t>
            </a:r>
          </a:p>
        </p:txBody>
      </p:sp>
      <p:sp>
        <p:nvSpPr>
          <p:cNvPr id="126979" name="Content Placeholder 2"/>
          <p:cNvSpPr>
            <a:spLocks noGrp="1"/>
          </p:cNvSpPr>
          <p:nvPr>
            <p:ph idx="1"/>
          </p:nvPr>
        </p:nvSpPr>
        <p:spPr/>
        <p:txBody>
          <a:bodyPr/>
          <a:lstStyle/>
          <a:p>
            <a:r>
              <a:rPr lang="en-US" dirty="0">
                <a:latin typeface="Arial" charset="0"/>
                <a:ea typeface="MS PGothic" charset="0"/>
              </a:rPr>
              <a:t>Given G = </a:t>
            </a:r>
            <a:r>
              <a:rPr lang="en-US" dirty="0" smtClean="0">
                <a:latin typeface="Arial" charset="0"/>
                <a:ea typeface="MS PGothic" charset="0"/>
              </a:rPr>
              <a:t>(V, </a:t>
            </a:r>
            <a:r>
              <a:rPr lang="en-US" dirty="0" err="1">
                <a:latin typeface="Arial" charset="0"/>
                <a:ea typeface="MS PGothic" charset="0"/>
              </a:rPr>
              <a:t>Σ</a:t>
            </a:r>
            <a:r>
              <a:rPr lang="en-US" dirty="0">
                <a:latin typeface="Arial" charset="0"/>
                <a:ea typeface="MS PGothic" charset="0"/>
              </a:rPr>
              <a:t>, </a:t>
            </a:r>
            <a:r>
              <a:rPr lang="en-US" dirty="0" smtClean="0">
                <a:latin typeface="Arial" charset="0"/>
                <a:ea typeface="MS PGothic" charset="0"/>
              </a:rPr>
              <a:t>R, S)</a:t>
            </a:r>
            <a:r>
              <a:rPr lang="en-US" dirty="0">
                <a:latin typeface="Arial" charset="0"/>
                <a:ea typeface="MS PGothic" charset="0"/>
              </a:rPr>
              <a:t>, define </a:t>
            </a:r>
            <a:br>
              <a:rPr lang="en-US" dirty="0">
                <a:latin typeface="Arial" charset="0"/>
                <a:ea typeface="MS PGothic" charset="0"/>
              </a:rPr>
            </a:br>
            <a:r>
              <a:rPr lang="en-US" dirty="0">
                <a:latin typeface="Arial" charset="0"/>
                <a:ea typeface="MS PGothic" charset="0"/>
              </a:rPr>
              <a:t>A = ({</a:t>
            </a:r>
            <a:r>
              <a:rPr lang="en-US" dirty="0" err="1">
                <a:latin typeface="Arial" charset="0"/>
                <a:ea typeface="MS PGothic" charset="0"/>
              </a:rPr>
              <a:t>q,f</a:t>
            </a:r>
            <a:r>
              <a:rPr lang="en-US" dirty="0">
                <a:latin typeface="Arial" charset="0"/>
                <a:ea typeface="MS PGothic" charset="0"/>
              </a:rPr>
              <a:t>}, </a:t>
            </a:r>
            <a:r>
              <a:rPr lang="en-US" dirty="0" err="1">
                <a:latin typeface="Arial" charset="0"/>
                <a:ea typeface="MS PGothic" charset="0"/>
              </a:rPr>
              <a:t>Σ</a:t>
            </a:r>
            <a:r>
              <a:rPr lang="en-US" dirty="0">
                <a:latin typeface="Arial" charset="0"/>
                <a:ea typeface="MS PGothic" charset="0"/>
              </a:rPr>
              <a:t>, Σ∪V</a:t>
            </a:r>
            <a:r>
              <a:rPr lang="en-US" dirty="0" smtClean="0">
                <a:latin typeface="Arial" charset="0"/>
                <a:ea typeface="MS PGothic" charset="0"/>
              </a:rPr>
              <a:t>∪{$}, </a:t>
            </a:r>
            <a:r>
              <a:rPr lang="en-US" dirty="0" err="1">
                <a:latin typeface="Arial" charset="0"/>
                <a:ea typeface="MS PGothic" charset="0"/>
              </a:rPr>
              <a:t>δ</a:t>
            </a:r>
            <a:r>
              <a:rPr lang="en-US" dirty="0">
                <a:latin typeface="Arial" charset="0"/>
                <a:ea typeface="MS PGothic" charset="0"/>
              </a:rPr>
              <a:t>, q, $, {f})</a:t>
            </a: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q,a,λ</a:t>
            </a:r>
            <a:r>
              <a:rPr lang="en-US" dirty="0">
                <a:latin typeface="Arial" charset="0"/>
                <a:ea typeface="MS PGothic" charset="0"/>
              </a:rPr>
              <a:t>) = {(</a:t>
            </a:r>
            <a:r>
              <a:rPr lang="en-US" dirty="0" err="1">
                <a:latin typeface="Arial" charset="0"/>
                <a:ea typeface="MS PGothic" charset="0"/>
              </a:rPr>
              <a:t>q,a</a:t>
            </a:r>
            <a:r>
              <a:rPr lang="en-US" dirty="0">
                <a:latin typeface="Arial" charset="0"/>
                <a:ea typeface="MS PGothic" charset="0"/>
              </a:rPr>
              <a:t>)} for all a ∈ </a:t>
            </a:r>
            <a:r>
              <a:rPr lang="en-US" dirty="0" err="1">
                <a:latin typeface="Arial" charset="0"/>
                <a:ea typeface="MS PGothic" charset="0"/>
              </a:rPr>
              <a:t>Σ</a:t>
            </a:r>
            <a:r>
              <a:rPr lang="en-US" dirty="0">
                <a:latin typeface="Arial" charset="0"/>
                <a:ea typeface="MS PGothic" charset="0"/>
              </a:rPr>
              <a:t> , SHIFT</a:t>
            </a: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q,λ</a:t>
            </a:r>
            <a:r>
              <a:rPr lang="en-US" dirty="0">
                <a:latin typeface="Arial" charset="0"/>
                <a:ea typeface="MS PGothic" charset="0"/>
              </a:rPr>
              <a:t>,α</a:t>
            </a:r>
            <a:r>
              <a:rPr lang="en-US" baseline="30000" dirty="0">
                <a:latin typeface="Arial" charset="0"/>
                <a:ea typeface="MS PGothic" charset="0"/>
              </a:rPr>
              <a:t>R</a:t>
            </a:r>
            <a:r>
              <a:rPr lang="en-US" dirty="0">
                <a:latin typeface="Arial" charset="0"/>
                <a:ea typeface="MS PGothic" charset="0"/>
              </a:rPr>
              <a:t>) ⊇ {(</a:t>
            </a:r>
            <a:r>
              <a:rPr lang="en-US" dirty="0" err="1">
                <a:latin typeface="Arial" charset="0"/>
                <a:ea typeface="MS PGothic" charset="0"/>
              </a:rPr>
              <a:t>q,A</a:t>
            </a:r>
            <a:r>
              <a:rPr lang="en-US" dirty="0">
                <a:latin typeface="Arial" charset="0"/>
                <a:ea typeface="MS PGothic" charset="0"/>
              </a:rPr>
              <a:t>)} if A → α ∈ </a:t>
            </a:r>
            <a:r>
              <a:rPr lang="en-US" dirty="0" smtClean="0">
                <a:latin typeface="Arial" charset="0"/>
                <a:ea typeface="MS PGothic" charset="0"/>
              </a:rPr>
              <a:t>R, </a:t>
            </a:r>
            <a:r>
              <a:rPr lang="en-US" dirty="0">
                <a:latin typeface="Arial" charset="0"/>
                <a:ea typeface="MS PGothic" charset="0"/>
              </a:rPr>
              <a:t>REDUCE</a:t>
            </a:r>
            <a:br>
              <a:rPr lang="en-US" dirty="0">
                <a:latin typeface="Arial" charset="0"/>
                <a:ea typeface="MS PGothic" charset="0"/>
              </a:rPr>
            </a:br>
            <a:r>
              <a:rPr lang="en-US" dirty="0">
                <a:latin typeface="Arial" charset="0"/>
                <a:ea typeface="MS PGothic" charset="0"/>
              </a:rPr>
              <a:t>Cheat: looking at more than top of stack</a:t>
            </a: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q,λ,S</a:t>
            </a:r>
            <a:r>
              <a:rPr lang="en-US" dirty="0">
                <a:latin typeface="Arial" charset="0"/>
                <a:ea typeface="MS PGothic" charset="0"/>
              </a:rPr>
              <a:t>) ⊇ {(</a:t>
            </a:r>
            <a:r>
              <a:rPr lang="en-US" dirty="0" err="1">
                <a:latin typeface="Arial" charset="0"/>
                <a:ea typeface="MS PGothic" charset="0"/>
              </a:rPr>
              <a:t>f,λ</a:t>
            </a:r>
            <a:r>
              <a:rPr lang="en-US" dirty="0">
                <a:latin typeface="Arial" charset="0"/>
                <a:ea typeface="MS PGothic" charset="0"/>
              </a:rPr>
              <a:t>)}</a:t>
            </a: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f,λ</a:t>
            </a:r>
            <a:r>
              <a:rPr lang="en-US" dirty="0">
                <a:latin typeface="Arial" charset="0"/>
                <a:ea typeface="MS PGothic" charset="0"/>
              </a:rPr>
              <a:t>,$) = {(</a:t>
            </a:r>
            <a:r>
              <a:rPr lang="en-US" dirty="0" err="1">
                <a:latin typeface="Arial" charset="0"/>
                <a:ea typeface="MS PGothic" charset="0"/>
              </a:rPr>
              <a:t>f,λ</a:t>
            </a:r>
            <a:r>
              <a:rPr lang="en-US" dirty="0">
                <a:latin typeface="Arial" charset="0"/>
                <a:ea typeface="MS PGothic" charset="0"/>
              </a:rPr>
              <a:t>)}			, ACCEPT</a:t>
            </a:r>
          </a:p>
        </p:txBody>
      </p:sp>
      <p:sp>
        <p:nvSpPr>
          <p:cNvPr id="1269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3F0C637-2BCE-3241-9883-DB9EBCFF150B}" type="datetime1">
              <a:rPr lang="en-US"/>
              <a:pPr/>
              <a:t>11/18/2014</a:t>
            </a:fld>
            <a:endParaRPr lang="en-US"/>
          </a:p>
        </p:txBody>
      </p:sp>
      <p:sp>
        <p:nvSpPr>
          <p:cNvPr id="1269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69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E4077B-88BB-2E4B-9B6A-9BAE2C7A51FB}" type="slidenum">
              <a:rPr lang="en-US"/>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atin typeface="Arial" charset="0"/>
                <a:ea typeface="MS PGothic" charset="0"/>
              </a:rPr>
              <a:t>Bottom Up Parsing by PDA</a:t>
            </a:r>
          </a:p>
        </p:txBody>
      </p:sp>
      <p:sp>
        <p:nvSpPr>
          <p:cNvPr id="128003" name="Content Placeholder 2"/>
          <p:cNvSpPr>
            <a:spLocks noGrp="1"/>
          </p:cNvSpPr>
          <p:nvPr>
            <p:ph idx="1"/>
          </p:nvPr>
        </p:nvSpPr>
        <p:spPr/>
        <p:txBody>
          <a:bodyPr/>
          <a:lstStyle/>
          <a:p>
            <a:pPr marL="0" indent="0" eaLnBrk="1" hangingPunct="1">
              <a:buFontTx/>
              <a:buNone/>
            </a:pPr>
            <a:r>
              <a:rPr lang="en-US" sz="2400">
                <a:solidFill>
                  <a:srgbClr val="0000FF"/>
                </a:solidFill>
                <a:latin typeface="Arial" charset="0"/>
                <a:ea typeface="MS PGothic" charset="0"/>
              </a:rPr>
              <a:t>E </a:t>
            </a:r>
            <a:r>
              <a:rPr lang="en-US" sz="2400">
                <a:solidFill>
                  <a:srgbClr val="0000FF"/>
                </a:solidFill>
                <a:latin typeface="Arial" charset="0"/>
                <a:ea typeface="MS PGothic" charset="0"/>
                <a:sym typeface="Wingdings" charset="0"/>
              </a:rPr>
              <a:t> E + T | T</a:t>
            </a:r>
          </a:p>
          <a:p>
            <a:pPr marL="0" indent="0" eaLnBrk="1" hangingPunct="1">
              <a:buFontTx/>
              <a:buNone/>
            </a:pPr>
            <a:r>
              <a:rPr lang="en-US" sz="2400">
                <a:solidFill>
                  <a:srgbClr val="0000FF"/>
                </a:solidFill>
                <a:latin typeface="Arial" charset="0"/>
                <a:ea typeface="MS PGothic" charset="0"/>
              </a:rPr>
              <a:t>T </a:t>
            </a:r>
            <a:r>
              <a:rPr lang="en-US" sz="2400">
                <a:solidFill>
                  <a:srgbClr val="0000FF"/>
                </a:solidFill>
                <a:latin typeface="Arial" charset="0"/>
                <a:ea typeface="MS PGothic" charset="0"/>
                <a:sym typeface="Wingdings" charset="0"/>
              </a:rPr>
              <a:t> T * F | F </a:t>
            </a:r>
          </a:p>
          <a:p>
            <a:pPr marL="0" indent="0" eaLnBrk="1" hangingPunct="1">
              <a:buFontTx/>
              <a:buNone/>
            </a:pPr>
            <a:r>
              <a:rPr lang="en-US" sz="2400">
                <a:solidFill>
                  <a:srgbClr val="0000FF"/>
                </a:solidFill>
                <a:latin typeface="Arial" charset="0"/>
                <a:ea typeface="MS PGothic" charset="0"/>
              </a:rPr>
              <a:t>F </a:t>
            </a:r>
            <a:r>
              <a:rPr lang="en-US" sz="2400">
                <a:solidFill>
                  <a:srgbClr val="0000FF"/>
                </a:solidFill>
                <a:latin typeface="Arial" charset="0"/>
                <a:ea typeface="MS PGothic" charset="0"/>
                <a:sym typeface="Wingdings" charset="0"/>
              </a:rPr>
              <a:t> (E) | Int</a:t>
            </a:r>
            <a:r>
              <a:rPr lang="en-US" sz="2400">
                <a:latin typeface="Arial" charset="0"/>
                <a:ea typeface="MS PGothic" charset="0"/>
              </a:rPr>
              <a:t> </a:t>
            </a:r>
          </a:p>
          <a:p>
            <a:pPr marL="0" indent="0"/>
            <a:r>
              <a:rPr lang="el-GR" sz="2400">
                <a:latin typeface="Arial" charset="0"/>
                <a:ea typeface="MS PGothic" charset="0"/>
              </a:rPr>
              <a:t>δ</a:t>
            </a:r>
            <a:r>
              <a:rPr lang="en-US" sz="2400">
                <a:latin typeface="Arial" charset="0"/>
                <a:ea typeface="MS PGothic" charset="0"/>
              </a:rPr>
              <a:t>(q,+,λ)={(q,+)}, </a:t>
            </a:r>
            <a:r>
              <a:rPr lang="el-GR" sz="2400">
                <a:latin typeface="Arial" charset="0"/>
                <a:ea typeface="MS PGothic" charset="0"/>
              </a:rPr>
              <a:t>δ</a:t>
            </a:r>
            <a:r>
              <a:rPr lang="en-US" sz="2400">
                <a:latin typeface="Arial" charset="0"/>
                <a:ea typeface="MS PGothic" charset="0"/>
              </a:rPr>
              <a:t>(q,*,λ)={(q,*)}, </a:t>
            </a:r>
            <a:r>
              <a:rPr lang="el-GR" sz="2400">
                <a:latin typeface="Arial" charset="0"/>
                <a:ea typeface="MS PGothic" charset="0"/>
              </a:rPr>
              <a:t>δ</a:t>
            </a:r>
            <a:r>
              <a:rPr lang="en-US" sz="2400">
                <a:latin typeface="Arial" charset="0"/>
                <a:ea typeface="MS PGothic" charset="0"/>
              </a:rPr>
              <a:t>(q,Int,λ)={(q,Int)},</a:t>
            </a:r>
            <a:br>
              <a:rPr lang="en-US" sz="2400">
                <a:latin typeface="Arial" charset="0"/>
                <a:ea typeface="MS PGothic" charset="0"/>
              </a:rPr>
            </a:br>
            <a:r>
              <a:rPr lang="el-GR" sz="2400">
                <a:latin typeface="Arial" charset="0"/>
                <a:ea typeface="MS PGothic" charset="0"/>
              </a:rPr>
              <a:t>δ</a:t>
            </a:r>
            <a:r>
              <a:rPr lang="en-US" sz="2400">
                <a:latin typeface="Arial" charset="0"/>
                <a:ea typeface="MS PGothic" charset="0"/>
              </a:rPr>
              <a:t>(q,(,λ)={(q,()}, </a:t>
            </a:r>
            <a:r>
              <a:rPr lang="el-GR" sz="2400">
                <a:latin typeface="Arial" charset="0"/>
                <a:ea typeface="MS PGothic" charset="0"/>
              </a:rPr>
              <a:t>δ</a:t>
            </a:r>
            <a:r>
              <a:rPr lang="en-US" sz="2400">
                <a:latin typeface="Arial" charset="0"/>
                <a:ea typeface="MS PGothic" charset="0"/>
              </a:rPr>
              <a:t>(q,),λ)={(q,))}  </a:t>
            </a:r>
          </a:p>
          <a:p>
            <a:pPr marL="0" indent="0"/>
            <a:r>
              <a:rPr lang="el-GR" sz="2400">
                <a:latin typeface="Arial" charset="0"/>
                <a:ea typeface="MS PGothic" charset="0"/>
              </a:rPr>
              <a:t>δ</a:t>
            </a:r>
            <a:r>
              <a:rPr lang="en-US" sz="2400">
                <a:latin typeface="Arial" charset="0"/>
                <a:ea typeface="MS PGothic" charset="0"/>
              </a:rPr>
              <a:t>(q,λ,T+E) = {(q,E)}, </a:t>
            </a:r>
            <a:r>
              <a:rPr lang="el-GR" sz="2400">
                <a:latin typeface="Arial" charset="0"/>
                <a:ea typeface="MS PGothic" charset="0"/>
              </a:rPr>
              <a:t>δ</a:t>
            </a:r>
            <a:r>
              <a:rPr lang="en-US" sz="2400">
                <a:latin typeface="Arial" charset="0"/>
                <a:ea typeface="MS PGothic" charset="0"/>
              </a:rPr>
              <a:t>(q,λ,T) ⊇ {(q,E)}</a:t>
            </a:r>
          </a:p>
          <a:p>
            <a:pPr marL="0" indent="0"/>
            <a:r>
              <a:rPr lang="el-GR" sz="2400">
                <a:latin typeface="Arial" charset="0"/>
                <a:ea typeface="MS PGothic" charset="0"/>
              </a:rPr>
              <a:t>δ</a:t>
            </a:r>
            <a:r>
              <a:rPr lang="en-US" sz="2400">
                <a:latin typeface="Arial" charset="0"/>
                <a:ea typeface="MS PGothic" charset="0"/>
              </a:rPr>
              <a:t>(q,λ,F*T) ⊇ {(q,T)}, </a:t>
            </a:r>
            <a:r>
              <a:rPr lang="el-GR" sz="2400">
                <a:latin typeface="Arial" charset="0"/>
                <a:ea typeface="MS PGothic" charset="0"/>
              </a:rPr>
              <a:t>δ</a:t>
            </a:r>
            <a:r>
              <a:rPr lang="en-US" sz="2400">
                <a:latin typeface="Arial" charset="0"/>
                <a:ea typeface="MS PGothic" charset="0"/>
              </a:rPr>
              <a:t>(q,λ,F) ⊇ {(q,T)}</a:t>
            </a:r>
          </a:p>
          <a:p>
            <a:pPr marL="0" indent="0"/>
            <a:r>
              <a:rPr lang="el-GR" sz="2400">
                <a:latin typeface="Arial" charset="0"/>
                <a:ea typeface="MS PGothic" charset="0"/>
              </a:rPr>
              <a:t>δ</a:t>
            </a:r>
            <a:r>
              <a:rPr lang="en-US" sz="2400">
                <a:latin typeface="Arial" charset="0"/>
                <a:ea typeface="MS PGothic" charset="0"/>
              </a:rPr>
              <a:t>(q,λ,)E() ⊇ {(q,F)}, </a:t>
            </a:r>
            <a:r>
              <a:rPr lang="el-GR" sz="2400">
                <a:latin typeface="Arial" charset="0"/>
                <a:ea typeface="MS PGothic" charset="0"/>
              </a:rPr>
              <a:t>δ</a:t>
            </a:r>
            <a:r>
              <a:rPr lang="en-US" sz="2400">
                <a:latin typeface="Arial" charset="0"/>
                <a:ea typeface="MS PGothic" charset="0"/>
              </a:rPr>
              <a:t>(q,λ,Int) ⊇ {(q,F)}</a:t>
            </a:r>
          </a:p>
          <a:p>
            <a:pPr marL="0" indent="0"/>
            <a:r>
              <a:rPr lang="el-GR" sz="2400">
                <a:latin typeface="Arial" charset="0"/>
                <a:ea typeface="MS PGothic" charset="0"/>
              </a:rPr>
              <a:t>δ</a:t>
            </a:r>
            <a:r>
              <a:rPr lang="en-US" sz="2400">
                <a:latin typeface="Arial" charset="0"/>
                <a:ea typeface="MS PGothic" charset="0"/>
              </a:rPr>
              <a:t>(q,λ,E) ⊇ {(f,λ)}</a:t>
            </a:r>
          </a:p>
          <a:p>
            <a:pPr marL="0" indent="0"/>
            <a:r>
              <a:rPr lang="el-GR" sz="2400">
                <a:latin typeface="Arial" charset="0"/>
                <a:ea typeface="MS PGothic" charset="0"/>
              </a:rPr>
              <a:t>δ</a:t>
            </a:r>
            <a:r>
              <a:rPr lang="en-US" sz="2400">
                <a:latin typeface="Arial" charset="0"/>
                <a:ea typeface="MS PGothic" charset="0"/>
              </a:rPr>
              <a:t>(q,λ,$) = {(f,λ)}</a:t>
            </a:r>
          </a:p>
          <a:p>
            <a:pPr marL="0" indent="0"/>
            <a:endParaRPr lang="en-US" sz="2800">
              <a:latin typeface="Arial" charset="0"/>
              <a:ea typeface="MS PGothic" charset="0"/>
            </a:endParaRPr>
          </a:p>
          <a:p>
            <a:pPr marL="0" indent="0"/>
            <a:endParaRPr lang="en-US" sz="2800">
              <a:latin typeface="Arial" charset="0"/>
              <a:ea typeface="MS PGothic" charset="0"/>
            </a:endParaRPr>
          </a:p>
        </p:txBody>
      </p:sp>
      <p:sp>
        <p:nvSpPr>
          <p:cNvPr id="1280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A77492-4F95-6148-9E69-0F24BE2B618C}" type="datetime1">
              <a:rPr lang="en-US"/>
              <a:pPr/>
              <a:t>11/18/2014</a:t>
            </a:fld>
            <a:endParaRPr lang="en-US"/>
          </a:p>
        </p:txBody>
      </p:sp>
      <p:sp>
        <p:nvSpPr>
          <p:cNvPr id="1280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80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7F2608-B308-DE43-9FD4-F3C12F3FD28B}" type="slidenum">
              <a:rPr lang="en-US"/>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atin typeface="Arial" charset="0"/>
                <a:ea typeface="MS PGothic" charset="0"/>
              </a:rPr>
              <a:t>Challenge</a:t>
            </a:r>
          </a:p>
        </p:txBody>
      </p:sp>
      <p:sp>
        <p:nvSpPr>
          <p:cNvPr id="129027" name="Content Placeholder 2"/>
          <p:cNvSpPr>
            <a:spLocks noGrp="1"/>
          </p:cNvSpPr>
          <p:nvPr>
            <p:ph idx="1"/>
          </p:nvPr>
        </p:nvSpPr>
        <p:spPr/>
        <p:txBody>
          <a:bodyPr/>
          <a:lstStyle/>
          <a:p>
            <a:r>
              <a:rPr lang="en-US">
                <a:latin typeface="Arial" charset="0"/>
                <a:ea typeface="MS PGothic" charset="0"/>
              </a:rPr>
              <a:t>Use the two recognizers on some sets of expressions like</a:t>
            </a:r>
          </a:p>
          <a:p>
            <a:pPr lvl="1"/>
            <a:r>
              <a:rPr lang="en-US">
                <a:latin typeface="Arial" charset="0"/>
                <a:ea typeface="MS PGothic" charset="0"/>
              </a:rPr>
              <a:t>5 + 7 * 2</a:t>
            </a:r>
          </a:p>
          <a:p>
            <a:pPr lvl="1"/>
            <a:r>
              <a:rPr lang="en-US">
                <a:latin typeface="Arial" charset="0"/>
                <a:ea typeface="MS PGothic" charset="0"/>
              </a:rPr>
              <a:t>5 * 7 + 2</a:t>
            </a:r>
          </a:p>
          <a:p>
            <a:pPr lvl="1"/>
            <a:r>
              <a:rPr lang="en-US">
                <a:latin typeface="Arial" charset="0"/>
                <a:ea typeface="MS PGothic" charset="0"/>
              </a:rPr>
              <a:t>(5 + 7) * 2</a:t>
            </a:r>
          </a:p>
        </p:txBody>
      </p:sp>
      <p:sp>
        <p:nvSpPr>
          <p:cNvPr id="1290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58E0A6-A3C2-C046-B0C8-88222E2CC659}" type="datetime1">
              <a:rPr lang="en-US"/>
              <a:pPr/>
              <a:t>11/18/2014</a:t>
            </a:fld>
            <a:endParaRPr lang="en-US"/>
          </a:p>
        </p:txBody>
      </p:sp>
      <p:sp>
        <p:nvSpPr>
          <p:cNvPr id="1290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90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7BAB52D-9DBE-D447-99A7-58F78DFA74E6}" type="slidenum">
              <a:rPr lang="en-US"/>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t="8696" b="12000"/>
          <a:stretch>
            <a:fillRect/>
          </a:stretch>
        </p:blipFill>
        <p:spPr>
          <a:xfrm>
            <a:off x="609600" y="1676400"/>
            <a:ext cx="7272338" cy="4343400"/>
          </a:xfrm>
          <a:noFill/>
        </p:spPr>
      </p:pic>
      <p:sp>
        <p:nvSpPr>
          <p:cNvPr id="14339"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B5E444E-CC32-AF4C-9F0C-B30707583343}" type="datetime1">
              <a:rPr lang="en-US"/>
              <a:pPr/>
              <a:t>11/18/2014</a:t>
            </a:fld>
            <a:endParaRPr lang="en-US"/>
          </a:p>
        </p:txBody>
      </p:sp>
      <p:sp>
        <p:nvSpPr>
          <p:cNvPr id="143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E3A649-B0CE-5F4A-B103-4FD94D1E6EDB}" type="slidenum">
              <a:rPr lang="en-US"/>
              <a:pPr/>
              <a:t>13</a:t>
            </a:fld>
            <a:endParaRPr lang="en-US"/>
          </a:p>
        </p:txBody>
      </p:sp>
      <p:sp>
        <p:nvSpPr>
          <p:cNvPr id="14343" name="Rectangle 2"/>
          <p:cNvSpPr>
            <a:spLocks noGrp="1" noChangeArrowheads="1"/>
          </p:cNvSpPr>
          <p:nvPr>
            <p:ph type="title"/>
          </p:nvPr>
        </p:nvSpPr>
        <p:spPr/>
        <p:txBody>
          <a:bodyPr/>
          <a:lstStyle/>
          <a:p>
            <a:pPr eaLnBrk="1" hangingPunct="1"/>
            <a:r>
              <a:rPr lang="en-US">
                <a:latin typeface="Arial" charset="0"/>
                <a:ea typeface="MS PGothic" charset="0"/>
              </a:rPr>
              <a:t>Forward Pass on Formal Languages and Automata</a:t>
            </a:r>
          </a:p>
        </p:txBody>
      </p:sp>
      <p:sp>
        <p:nvSpPr>
          <p:cNvPr id="2" name="TextBox 1"/>
          <p:cNvSpPr txBox="1"/>
          <p:nvPr/>
        </p:nvSpPr>
        <p:spPr>
          <a:xfrm>
            <a:off x="6324600" y="1828800"/>
            <a:ext cx="650614" cy="276999"/>
          </a:xfrm>
          <a:prstGeom prst="rect">
            <a:avLst/>
          </a:prstGeom>
          <a:noFill/>
        </p:spPr>
        <p:txBody>
          <a:bodyPr wrap="none" rtlCol="0">
            <a:spAutoFit/>
          </a:bodyPr>
          <a:lstStyle/>
          <a:p>
            <a:r>
              <a:rPr lang="en-US" sz="1200" dirty="0" smtClean="0"/>
              <a:t>= DTM</a:t>
            </a:r>
            <a:endParaRPr lang="en-US" sz="12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ctrTitle"/>
          </p:nvPr>
        </p:nvSpPr>
        <p:spPr/>
        <p:txBody>
          <a:bodyPr/>
          <a:lstStyle/>
          <a:p>
            <a:r>
              <a:rPr lang="en-US">
                <a:latin typeface="Arial" charset="0"/>
                <a:ea typeface="MS PGothic" charset="0"/>
              </a:rPr>
              <a:t>Closure Properties</a:t>
            </a:r>
          </a:p>
        </p:txBody>
      </p:sp>
      <p:sp>
        <p:nvSpPr>
          <p:cNvPr id="130051" name="Subtitle 2"/>
          <p:cNvSpPr>
            <a:spLocks noGrp="1"/>
          </p:cNvSpPr>
          <p:nvPr>
            <p:ph type="subTitle" idx="1"/>
          </p:nvPr>
        </p:nvSpPr>
        <p:spPr/>
        <p:txBody>
          <a:bodyPr/>
          <a:lstStyle/>
          <a:p>
            <a:r>
              <a:rPr lang="en-US">
                <a:latin typeface="Arial" charset="0"/>
                <a:ea typeface="MS PGothic" charset="0"/>
              </a:rPr>
              <a:t>Context Free Languages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atin typeface="Arial" charset="0"/>
                <a:ea typeface="MS PGothic" charset="0"/>
              </a:rPr>
              <a:t>Intersection with Regular</a:t>
            </a:r>
          </a:p>
        </p:txBody>
      </p:sp>
      <p:sp>
        <p:nvSpPr>
          <p:cNvPr id="131075" name="Content Placeholder 2"/>
          <p:cNvSpPr>
            <a:spLocks noGrp="1"/>
          </p:cNvSpPr>
          <p:nvPr>
            <p:ph idx="1"/>
          </p:nvPr>
        </p:nvSpPr>
        <p:spPr>
          <a:xfrm>
            <a:off x="457200" y="1600200"/>
            <a:ext cx="8382000" cy="4525963"/>
          </a:xfrm>
        </p:spPr>
        <p:txBody>
          <a:bodyPr/>
          <a:lstStyle/>
          <a:p>
            <a:r>
              <a:rPr lang="en-US" sz="2000">
                <a:latin typeface="Arial" charset="0"/>
                <a:ea typeface="MS PGothic" charset="0"/>
              </a:rPr>
              <a:t>CFLs are closed under intersection with Regular sets</a:t>
            </a:r>
          </a:p>
          <a:p>
            <a:pPr lvl="1"/>
            <a:r>
              <a:rPr lang="en-US" sz="1800">
                <a:latin typeface="Arial" charset="0"/>
                <a:ea typeface="MS PGothic" charset="0"/>
              </a:rPr>
              <a:t>To show this we use the equivalence of CFGs generative power with the recognition power of PDAs.</a:t>
            </a:r>
          </a:p>
          <a:p>
            <a:pPr lvl="1"/>
            <a:r>
              <a:rPr lang="en-US" sz="1800">
                <a:latin typeface="Arial" charset="0"/>
                <a:ea typeface="MS PGothic" charset="0"/>
              </a:rPr>
              <a:t>Let A</a:t>
            </a:r>
            <a:r>
              <a:rPr lang="en-US" sz="1800" baseline="-25000">
                <a:latin typeface="Arial" charset="0"/>
                <a:ea typeface="MS PGothic" charset="0"/>
              </a:rPr>
              <a:t>0</a:t>
            </a:r>
            <a:r>
              <a:rPr lang="en-US" sz="1800">
                <a:latin typeface="Arial" charset="0"/>
                <a:ea typeface="MS PGothic" charset="0"/>
              </a:rPr>
              <a:t> = ( Q</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baseline="-25000">
                <a:latin typeface="Arial" charset="0"/>
                <a:ea typeface="MS PGothic" charset="0"/>
                <a:sym typeface="Symbol" charset="0"/>
              </a:rPr>
              <a:t>0</a:t>
            </a:r>
            <a:r>
              <a:rPr lang="en-US" sz="1800">
                <a:latin typeface="Arial" charset="0"/>
                <a:ea typeface="MS PGothic" charset="0"/>
              </a:rPr>
              <a:t>, q</a:t>
            </a:r>
            <a:r>
              <a:rPr lang="en-US" sz="1800" baseline="-25000">
                <a:latin typeface="Arial" charset="0"/>
                <a:ea typeface="MS PGothic" charset="0"/>
              </a:rPr>
              <a:t>0</a:t>
            </a:r>
            <a:r>
              <a:rPr lang="en-US" sz="1800">
                <a:latin typeface="Arial" charset="0"/>
                <a:ea typeface="MS PGothic" charset="0"/>
              </a:rPr>
              <a:t>, $, F</a:t>
            </a:r>
            <a:r>
              <a:rPr lang="en-US" sz="1800" baseline="-25000">
                <a:latin typeface="Arial" charset="0"/>
                <a:ea typeface="MS PGothic" charset="0"/>
              </a:rPr>
              <a:t>0</a:t>
            </a:r>
            <a:r>
              <a:rPr lang="en-US" sz="1800">
                <a:latin typeface="Arial" charset="0"/>
                <a:ea typeface="MS PGothic" charset="0"/>
              </a:rPr>
              <a:t>) be an arbitrary PDA</a:t>
            </a:r>
          </a:p>
          <a:p>
            <a:pPr lvl="1"/>
            <a:r>
              <a:rPr lang="en-US" sz="1800">
                <a:latin typeface="Arial" charset="0"/>
                <a:ea typeface="MS PGothic" charset="0"/>
              </a:rPr>
              <a:t>Let A</a:t>
            </a:r>
            <a:r>
              <a:rPr lang="en-US" sz="1800" baseline="-25000">
                <a:latin typeface="Arial" charset="0"/>
                <a:ea typeface="MS PGothic" charset="0"/>
              </a:rPr>
              <a:t>1</a:t>
            </a:r>
            <a:r>
              <a:rPr lang="en-US" sz="1800">
                <a:latin typeface="Arial" charset="0"/>
                <a:ea typeface="MS PGothic" charset="0"/>
              </a:rPr>
              <a:t> = ( Q</a:t>
            </a:r>
            <a:r>
              <a:rPr lang="en-US" sz="1800" baseline="-25000">
                <a:latin typeface="Arial" charset="0"/>
                <a:ea typeface="MS PGothic" charset="0"/>
              </a:rPr>
              <a:t>1</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baseline="-25000">
                <a:latin typeface="Arial" charset="0"/>
                <a:ea typeface="MS PGothic" charset="0"/>
                <a:sym typeface="Symbol" charset="0"/>
              </a:rPr>
              <a:t>1</a:t>
            </a:r>
            <a:r>
              <a:rPr lang="en-US" sz="1800">
                <a:latin typeface="Arial" charset="0"/>
                <a:ea typeface="MS PGothic" charset="0"/>
              </a:rPr>
              <a:t>, q</a:t>
            </a:r>
            <a:r>
              <a:rPr lang="en-US" sz="1800" baseline="-25000">
                <a:latin typeface="Arial" charset="0"/>
                <a:ea typeface="MS PGothic" charset="0"/>
              </a:rPr>
              <a:t>1</a:t>
            </a:r>
            <a:r>
              <a:rPr lang="en-US" sz="1800">
                <a:latin typeface="Arial" charset="0"/>
                <a:ea typeface="MS PGothic" charset="0"/>
              </a:rPr>
              <a:t>, F</a:t>
            </a:r>
            <a:r>
              <a:rPr lang="en-US" sz="1800" baseline="-25000">
                <a:latin typeface="Arial" charset="0"/>
                <a:ea typeface="MS PGothic" charset="0"/>
              </a:rPr>
              <a:t>1</a:t>
            </a:r>
            <a:r>
              <a:rPr lang="en-US" sz="1800">
                <a:latin typeface="Arial" charset="0"/>
                <a:ea typeface="MS PGothic" charset="0"/>
              </a:rPr>
              <a:t>) be an arbitrary DFA</a:t>
            </a:r>
          </a:p>
          <a:p>
            <a:pPr lvl="1"/>
            <a:r>
              <a:rPr lang="en-US" sz="1800">
                <a:latin typeface="Arial" charset="0"/>
                <a:ea typeface="MS PGothic" charset="0"/>
              </a:rPr>
              <a:t>Define A</a:t>
            </a:r>
            <a:r>
              <a:rPr lang="en-US" sz="1800" baseline="-25000">
                <a:latin typeface="Arial" charset="0"/>
                <a:ea typeface="MS PGothic" charset="0"/>
              </a:rPr>
              <a:t>2</a:t>
            </a:r>
            <a:r>
              <a:rPr lang="en-US" sz="1800">
                <a:latin typeface="Arial" charset="0"/>
                <a:ea typeface="MS PGothic" charset="0"/>
              </a:rPr>
              <a:t> = ( Q</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 </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baseline="-25000">
                <a:latin typeface="Arial" charset="0"/>
                <a:ea typeface="MS PGothic" charset="0"/>
                <a:sym typeface="Symbol" charset="0"/>
              </a:rPr>
              <a:t>2</a:t>
            </a:r>
            <a:r>
              <a:rPr lang="en-US" sz="1800">
                <a:latin typeface="Arial" charset="0"/>
                <a:ea typeface="MS PGothic" charset="0"/>
              </a:rPr>
              <a:t>, &lt;q</a:t>
            </a:r>
            <a:r>
              <a:rPr lang="en-US" sz="1800" baseline="-25000">
                <a:latin typeface="Arial" charset="0"/>
                <a:ea typeface="MS PGothic" charset="0"/>
              </a:rPr>
              <a:t>0</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&gt; $, F</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 </a:t>
            </a:r>
            <a:r>
              <a:rPr lang="en-US" sz="1800">
                <a:latin typeface="Arial" charset="0"/>
                <a:ea typeface="MS PGothic" charset="0"/>
              </a:rPr>
              <a:t>F</a:t>
            </a:r>
            <a:r>
              <a:rPr lang="en-US" sz="1800" baseline="-25000">
                <a:latin typeface="Arial" charset="0"/>
                <a:ea typeface="MS PGothic" charset="0"/>
              </a:rPr>
              <a:t>1</a:t>
            </a:r>
            <a:r>
              <a:rPr lang="en-US" sz="1800">
                <a:latin typeface="Arial" charset="0"/>
                <a:ea typeface="MS PGothic" charset="0"/>
              </a:rPr>
              <a:t>) where</a:t>
            </a:r>
          </a:p>
          <a:p>
            <a:pPr lvl="2"/>
            <a:r>
              <a:rPr lang="en-US" sz="1400">
                <a:latin typeface="Arial" charset="0"/>
                <a:ea typeface="MS PGothic" charset="0"/>
                <a:sym typeface="Symbol" charset="0"/>
              </a:rPr>
              <a:t></a:t>
            </a:r>
            <a:r>
              <a:rPr lang="en-US" sz="1400" baseline="-25000">
                <a:latin typeface="Arial" charset="0"/>
                <a:ea typeface="MS PGothic" charset="0"/>
                <a:sym typeface="Symbol" charset="0"/>
              </a:rPr>
              <a:t>2</a:t>
            </a:r>
            <a:r>
              <a:rPr lang="en-US" sz="1400">
                <a:latin typeface="Arial" charset="0"/>
                <a:ea typeface="MS PGothic" charset="0"/>
              </a:rPr>
              <a:t>(&lt;q,s&gt;, a, X) </a:t>
            </a:r>
            <a:r>
              <a:rPr lang="en-US" sz="1400">
                <a:latin typeface="Arial" charset="0"/>
                <a:ea typeface="MS PGothic" charset="0"/>
                <a:sym typeface="Symbol" charset="0"/>
              </a:rPr>
              <a:t>⊇</a:t>
            </a:r>
            <a:r>
              <a:rPr lang="en-US" sz="1400">
                <a:latin typeface="Arial" charset="0"/>
                <a:ea typeface="MS PGothic" charset="0"/>
              </a:rPr>
              <a:t> {(&lt;q</a:t>
            </a:r>
            <a:r>
              <a:rPr lang="ja-JP" altLang="en-US" sz="1400">
                <a:latin typeface="Arial" charset="0"/>
                <a:ea typeface="MS PGothic" charset="0"/>
              </a:rPr>
              <a:t>’</a:t>
            </a:r>
            <a:r>
              <a:rPr lang="en-US" altLang="ja-JP" sz="1400">
                <a:latin typeface="Arial" charset="0"/>
                <a:ea typeface="MS PGothic" charset="0"/>
              </a:rPr>
              <a:t>,s</a:t>
            </a:r>
            <a:r>
              <a:rPr lang="ja-JP" altLang="en-US" sz="1400">
                <a:latin typeface="Arial" charset="0"/>
                <a:ea typeface="MS PGothic" charset="0"/>
              </a:rPr>
              <a:t>’</a:t>
            </a:r>
            <a:r>
              <a:rPr lang="en-US" altLang="ja-JP" sz="1400">
                <a:latin typeface="Arial" charset="0"/>
                <a:ea typeface="MS PGothic" charset="0"/>
              </a:rPr>
              <a:t>&gt;, </a:t>
            </a:r>
            <a:r>
              <a:rPr lang="en-US" altLang="ja-JP" sz="1400">
                <a:latin typeface="Arial" charset="0"/>
                <a:ea typeface="MS PGothic" charset="0"/>
                <a:sym typeface="Symbol" charset="0"/>
              </a:rPr>
              <a:t>)}, a{}, X iff </a:t>
            </a:r>
            <a:br>
              <a:rPr lang="en-US" altLang="ja-JP" sz="1400">
                <a:latin typeface="Arial" charset="0"/>
                <a:ea typeface="MS PGothic" charset="0"/>
                <a:sym typeface="Symbol" charset="0"/>
              </a:rPr>
            </a:br>
            <a:r>
              <a:rPr lang="en-US" altLang="ja-JP" sz="1400">
                <a:latin typeface="Arial" charset="0"/>
                <a:ea typeface="MS PGothic" charset="0"/>
                <a:sym typeface="Symbol" charset="0"/>
              </a:rPr>
              <a:t></a:t>
            </a:r>
            <a:r>
              <a:rPr lang="en-US" altLang="ja-JP" sz="1400" baseline="-25000">
                <a:latin typeface="Arial" charset="0"/>
                <a:ea typeface="MS PGothic" charset="0"/>
                <a:sym typeface="Symbol" charset="0"/>
              </a:rPr>
              <a:t>0</a:t>
            </a:r>
            <a:r>
              <a:rPr lang="en-US" altLang="ja-JP" sz="1400">
                <a:latin typeface="Arial" charset="0"/>
                <a:ea typeface="MS PGothic" charset="0"/>
              </a:rPr>
              <a:t>(q, a, X) </a:t>
            </a:r>
            <a:r>
              <a:rPr lang="en-US" altLang="ja-JP" sz="1400">
                <a:latin typeface="Arial" charset="0"/>
                <a:ea typeface="MS PGothic" charset="0"/>
                <a:sym typeface="Symbol" charset="0"/>
              </a:rPr>
              <a:t>⊇</a:t>
            </a:r>
            <a:r>
              <a:rPr lang="en-US" altLang="ja-JP" sz="1400">
                <a:latin typeface="Arial" charset="0"/>
                <a:ea typeface="MS PGothic" charset="0"/>
              </a:rPr>
              <a:t> {(q</a:t>
            </a:r>
            <a:r>
              <a:rPr lang="ja-JP" altLang="en-US" sz="1400">
                <a:latin typeface="Arial" charset="0"/>
                <a:ea typeface="MS PGothic" charset="0"/>
              </a:rPr>
              <a:t>’</a:t>
            </a:r>
            <a:r>
              <a:rPr lang="en-US" altLang="ja-JP" sz="1400">
                <a:latin typeface="Arial" charset="0"/>
                <a:ea typeface="MS PGothic" charset="0"/>
              </a:rPr>
              <a:t>, </a:t>
            </a:r>
            <a:r>
              <a:rPr lang="en-US" altLang="ja-JP" sz="1400">
                <a:latin typeface="Arial" charset="0"/>
                <a:ea typeface="MS PGothic" charset="0"/>
                <a:sym typeface="Symbol" charset="0"/>
              </a:rPr>
              <a:t>)} and </a:t>
            </a:r>
            <a:br>
              <a:rPr lang="en-US" altLang="ja-JP" sz="1400">
                <a:latin typeface="Arial" charset="0"/>
                <a:ea typeface="MS PGothic" charset="0"/>
                <a:sym typeface="Symbol" charset="0"/>
              </a:rPr>
            </a:br>
            <a:r>
              <a:rPr lang="en-US" altLang="ja-JP" sz="1400">
                <a:latin typeface="Arial" charset="0"/>
                <a:ea typeface="MS PGothic" charset="0"/>
                <a:sym typeface="Symbol" charset="0"/>
              </a:rPr>
              <a:t></a:t>
            </a:r>
            <a:r>
              <a:rPr lang="en-US" altLang="ja-JP" sz="1400" baseline="-25000">
                <a:latin typeface="Arial" charset="0"/>
                <a:ea typeface="MS PGothic" charset="0"/>
                <a:sym typeface="Symbol" charset="0"/>
              </a:rPr>
              <a:t>1</a:t>
            </a:r>
            <a:r>
              <a:rPr lang="en-US" altLang="ja-JP" sz="1400">
                <a:latin typeface="Arial" charset="0"/>
                <a:ea typeface="MS PGothic" charset="0"/>
              </a:rPr>
              <a:t>(s,a) = s</a:t>
            </a:r>
            <a:r>
              <a:rPr lang="ja-JP" altLang="en-US" sz="1400">
                <a:latin typeface="Arial" charset="0"/>
                <a:ea typeface="MS PGothic" charset="0"/>
              </a:rPr>
              <a:t>’</a:t>
            </a:r>
            <a:r>
              <a:rPr lang="en-US" altLang="ja-JP" sz="1400">
                <a:latin typeface="Arial" charset="0"/>
                <a:ea typeface="MS PGothic" charset="0"/>
              </a:rPr>
              <a:t> (if a=</a:t>
            </a:r>
            <a:r>
              <a:rPr lang="en-US" altLang="ja-JP" sz="1400">
                <a:latin typeface="Arial" charset="0"/>
                <a:ea typeface="MS PGothic" charset="0"/>
                <a:sym typeface="Symbol" charset="0"/>
              </a:rPr>
              <a:t> then s</a:t>
            </a:r>
            <a:r>
              <a:rPr lang="ja-JP" altLang="en-US" sz="1400">
                <a:latin typeface="Arial" charset="0"/>
                <a:ea typeface="MS PGothic" charset="0"/>
                <a:sym typeface="Symbol" charset="0"/>
              </a:rPr>
              <a:t>’</a:t>
            </a:r>
            <a:r>
              <a:rPr lang="en-US" altLang="ja-JP" sz="1400">
                <a:latin typeface="Arial" charset="0"/>
                <a:ea typeface="MS PGothic" charset="0"/>
                <a:sym typeface="Symbol" charset="0"/>
              </a:rPr>
              <a:t> = s).</a:t>
            </a:r>
          </a:p>
          <a:p>
            <a:pPr lvl="1"/>
            <a:r>
              <a:rPr lang="en-US" sz="1800">
                <a:latin typeface="Arial" charset="0"/>
                <a:ea typeface="MS PGothic" charset="0"/>
                <a:sym typeface="Symbol" charset="0"/>
              </a:rPr>
              <a:t>Using the definition of derivations we see that</a:t>
            </a:r>
            <a:br>
              <a:rPr lang="en-US" sz="1800">
                <a:latin typeface="Arial" charset="0"/>
                <a:ea typeface="MS PGothic" charset="0"/>
                <a:sym typeface="Symbol" charset="0"/>
              </a:rPr>
            </a:br>
            <a:r>
              <a:rPr lang="en-US" sz="1800">
                <a:latin typeface="Arial" charset="0"/>
                <a:ea typeface="MS PGothic" charset="0"/>
                <a:sym typeface="Symbol" charset="0"/>
              </a:rPr>
              <a:t>  [&lt;</a:t>
            </a:r>
            <a:r>
              <a:rPr lang="en-US" sz="1800">
                <a:latin typeface="Arial" charset="0"/>
                <a:ea typeface="MS PGothic" charset="0"/>
              </a:rPr>
              <a:t>q</a:t>
            </a:r>
            <a:r>
              <a:rPr lang="en-US" sz="1800" baseline="-25000">
                <a:latin typeface="Arial" charset="0"/>
                <a:ea typeface="MS PGothic" charset="0"/>
              </a:rPr>
              <a:t>0</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&gt;, w, $] |</a:t>
            </a:r>
            <a:r>
              <a:rPr lang="en-US" sz="1800">
                <a:latin typeface="Arial" charset="0"/>
                <a:ea typeface="MS PGothic" charset="0"/>
                <a:sym typeface="Symbol" charset="0"/>
              </a:rPr>
              <a:t>* </a:t>
            </a:r>
            <a:r>
              <a:rPr lang="en-US" sz="1800">
                <a:latin typeface="Arial" charset="0"/>
                <a:ea typeface="MS PGothic" charset="0"/>
              </a:rPr>
              <a:t> [&lt;t,s&gt;, </a:t>
            </a:r>
            <a:r>
              <a:rPr lang="en-US" sz="1800">
                <a:latin typeface="Arial" charset="0"/>
                <a:ea typeface="MS PGothic" charset="0"/>
                <a:sym typeface="Symbol" charset="0"/>
              </a:rPr>
              <a:t>, ] in </a:t>
            </a:r>
            <a:r>
              <a:rPr lang="en-US" sz="1800">
                <a:latin typeface="Arial" charset="0"/>
                <a:ea typeface="MS PGothic" charset="0"/>
              </a:rPr>
              <a:t>A</a:t>
            </a:r>
            <a:r>
              <a:rPr lang="en-US" sz="1800" baseline="-25000">
                <a:latin typeface="Arial" charset="0"/>
                <a:ea typeface="MS PGothic" charset="0"/>
              </a:rPr>
              <a:t>2</a:t>
            </a:r>
            <a:r>
              <a:rPr lang="en-US" sz="1800">
                <a:latin typeface="Arial" charset="0"/>
                <a:ea typeface="MS PGothic" charset="0"/>
                <a:sym typeface="Symbol" charset="0"/>
              </a:rPr>
              <a:t> iff </a:t>
            </a:r>
            <a:br>
              <a:rPr lang="en-US" sz="1800">
                <a:latin typeface="Arial" charset="0"/>
                <a:ea typeface="MS PGothic" charset="0"/>
                <a:sym typeface="Symbol" charset="0"/>
              </a:rPr>
            </a:br>
            <a:r>
              <a:rPr lang="en-US" sz="1800">
                <a:latin typeface="Arial" charset="0"/>
                <a:ea typeface="MS PGothic" charset="0"/>
                <a:sym typeface="Symbol" charset="0"/>
              </a:rPr>
              <a:t>  [</a:t>
            </a:r>
            <a:r>
              <a:rPr lang="en-US" sz="1800">
                <a:latin typeface="Arial" charset="0"/>
                <a:ea typeface="MS PGothic" charset="0"/>
              </a:rPr>
              <a:t>q</a:t>
            </a:r>
            <a:r>
              <a:rPr lang="en-US" sz="1800" baseline="-25000">
                <a:latin typeface="Arial" charset="0"/>
                <a:ea typeface="MS PGothic" charset="0"/>
              </a:rPr>
              <a:t>0</a:t>
            </a:r>
            <a:r>
              <a:rPr lang="en-US" sz="1800">
                <a:latin typeface="Arial" charset="0"/>
                <a:ea typeface="MS PGothic" charset="0"/>
              </a:rPr>
              <a:t>, w, $] |</a:t>
            </a:r>
            <a:r>
              <a:rPr lang="en-US" sz="1800">
                <a:latin typeface="Arial" charset="0"/>
                <a:ea typeface="MS PGothic" charset="0"/>
                <a:sym typeface="Symbol" charset="0"/>
              </a:rPr>
              <a:t>* </a:t>
            </a:r>
            <a:r>
              <a:rPr lang="en-US" sz="1800">
                <a:latin typeface="Arial" charset="0"/>
                <a:ea typeface="MS PGothic" charset="0"/>
              </a:rPr>
              <a:t> [t, </a:t>
            </a:r>
            <a:r>
              <a:rPr lang="en-US" sz="1800">
                <a:latin typeface="Arial" charset="0"/>
                <a:ea typeface="MS PGothic" charset="0"/>
                <a:sym typeface="Symbol" charset="0"/>
              </a:rPr>
              <a:t>, ] in </a:t>
            </a:r>
            <a:r>
              <a:rPr lang="en-US" sz="1800">
                <a:latin typeface="Arial" charset="0"/>
                <a:ea typeface="MS PGothic" charset="0"/>
              </a:rPr>
              <a:t>A</a:t>
            </a:r>
            <a:r>
              <a:rPr lang="en-US" sz="1800" baseline="-25000">
                <a:latin typeface="Arial" charset="0"/>
                <a:ea typeface="MS PGothic" charset="0"/>
              </a:rPr>
              <a:t>0</a:t>
            </a:r>
            <a:r>
              <a:rPr lang="en-US" sz="1800">
                <a:latin typeface="Arial" charset="0"/>
                <a:ea typeface="MS PGothic" charset="0"/>
              </a:rPr>
              <a:t> and</a:t>
            </a:r>
            <a:br>
              <a:rPr lang="en-US" sz="1800">
                <a:latin typeface="Arial" charset="0"/>
                <a:ea typeface="MS PGothic" charset="0"/>
              </a:rPr>
            </a:br>
            <a:r>
              <a:rPr lang="en-US" sz="1800">
                <a:latin typeface="Arial" charset="0"/>
                <a:ea typeface="MS PGothic" charset="0"/>
              </a:rPr>
              <a:t> </a:t>
            </a:r>
            <a:r>
              <a:rPr lang="en-US" sz="1800">
                <a:latin typeface="Arial" charset="0"/>
                <a:ea typeface="MS PGothic" charset="0"/>
                <a:sym typeface="Symbol" charset="0"/>
              </a:rPr>
              <a:t> [</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 w] |</a:t>
            </a:r>
            <a:r>
              <a:rPr lang="en-US" sz="1800">
                <a:latin typeface="Arial" charset="0"/>
                <a:ea typeface="MS PGothic" charset="0"/>
                <a:sym typeface="Symbol" charset="0"/>
              </a:rPr>
              <a:t>* </a:t>
            </a:r>
            <a:r>
              <a:rPr lang="en-US" sz="1800">
                <a:latin typeface="Arial" charset="0"/>
                <a:ea typeface="MS PGothic" charset="0"/>
              </a:rPr>
              <a:t> [s, </a:t>
            </a:r>
            <a:r>
              <a:rPr lang="en-US" sz="1800">
                <a:latin typeface="Arial" charset="0"/>
                <a:ea typeface="MS PGothic" charset="0"/>
                <a:sym typeface="Symbol" charset="0"/>
              </a:rPr>
              <a:t>] in </a:t>
            </a:r>
            <a:r>
              <a:rPr lang="en-US" sz="1800">
                <a:latin typeface="Arial" charset="0"/>
                <a:ea typeface="MS PGothic" charset="0"/>
              </a:rPr>
              <a:t>A</a:t>
            </a:r>
            <a:r>
              <a:rPr lang="en-US" sz="1800" baseline="-25000">
                <a:latin typeface="Arial" charset="0"/>
                <a:ea typeface="MS PGothic" charset="0"/>
              </a:rPr>
              <a:t>1</a:t>
            </a:r>
            <a:r>
              <a:rPr lang="en-US" sz="1800">
                <a:latin typeface="Arial" charset="0"/>
                <a:ea typeface="MS PGothic" charset="0"/>
              </a:rPr>
              <a:t> </a:t>
            </a:r>
            <a:br>
              <a:rPr lang="en-US" sz="1800">
                <a:latin typeface="Arial" charset="0"/>
                <a:ea typeface="MS PGothic" charset="0"/>
              </a:rPr>
            </a:br>
            <a:r>
              <a:rPr lang="en-US" sz="1800">
                <a:latin typeface="Arial" charset="0"/>
                <a:ea typeface="MS PGothic" charset="0"/>
              </a:rPr>
              <a:t>But then w</a:t>
            </a:r>
            <a:r>
              <a:rPr lang="en-US" sz="1800">
                <a:latin typeface="Arial" charset="0"/>
                <a:ea typeface="MS PGothic" charset="0"/>
                <a:sym typeface="Symbol" charset="0"/>
              </a:rPr>
              <a:t></a:t>
            </a:r>
            <a:r>
              <a:rPr lang="en-US" sz="1800">
                <a:latin typeface="Gigi" charset="0"/>
                <a:ea typeface="MS PGothic" charset="0"/>
                <a:sym typeface="Symbol" charset="0"/>
              </a:rPr>
              <a:t>F</a:t>
            </a:r>
            <a:r>
              <a:rPr lang="en-US" sz="1800">
                <a:latin typeface="Arial" charset="0"/>
                <a:ea typeface="MS PGothic" charset="0"/>
                <a:sym typeface="Symbol" charset="0"/>
              </a:rPr>
              <a:t>(</a:t>
            </a:r>
            <a:r>
              <a:rPr lang="en-US" sz="1800">
                <a:latin typeface="Arial" charset="0"/>
                <a:ea typeface="MS PGothic" charset="0"/>
              </a:rPr>
              <a:t>A</a:t>
            </a:r>
            <a:r>
              <a:rPr lang="en-US" sz="1800" baseline="-25000">
                <a:latin typeface="Arial" charset="0"/>
                <a:ea typeface="MS PGothic" charset="0"/>
              </a:rPr>
              <a:t>2</a:t>
            </a:r>
            <a:r>
              <a:rPr lang="en-US" sz="1800">
                <a:latin typeface="Arial" charset="0"/>
                <a:ea typeface="MS PGothic" charset="0"/>
                <a:sym typeface="Symbol" charset="0"/>
              </a:rPr>
              <a:t>) iff t</a:t>
            </a:r>
            <a:r>
              <a:rPr lang="en-US" sz="1800">
                <a:latin typeface="Arial" charset="0"/>
                <a:ea typeface="MS PGothic" charset="0"/>
              </a:rPr>
              <a:t>F</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and s</a:t>
            </a:r>
            <a:r>
              <a:rPr lang="en-US" sz="1800">
                <a:latin typeface="Arial" charset="0"/>
                <a:ea typeface="MS PGothic" charset="0"/>
              </a:rPr>
              <a:t>F</a:t>
            </a:r>
            <a:r>
              <a:rPr lang="en-US" sz="1800" baseline="-25000">
                <a:latin typeface="Arial" charset="0"/>
                <a:ea typeface="MS PGothic" charset="0"/>
              </a:rPr>
              <a:t>1</a:t>
            </a:r>
            <a:r>
              <a:rPr lang="en-US" sz="1800">
                <a:latin typeface="Arial" charset="0"/>
                <a:ea typeface="MS PGothic" charset="0"/>
              </a:rPr>
              <a:t> iff w</a:t>
            </a:r>
            <a:r>
              <a:rPr lang="en-US" sz="1800">
                <a:latin typeface="Arial" charset="0"/>
                <a:ea typeface="MS PGothic" charset="0"/>
                <a:sym typeface="Symbol" charset="0"/>
              </a:rPr>
              <a:t></a:t>
            </a:r>
            <a:r>
              <a:rPr lang="en-US" sz="1800">
                <a:latin typeface="Gigi" charset="0"/>
                <a:ea typeface="MS PGothic" charset="0"/>
                <a:sym typeface="Symbol" charset="0"/>
              </a:rPr>
              <a:t>F</a:t>
            </a:r>
            <a:r>
              <a:rPr lang="en-US" sz="1800">
                <a:latin typeface="Arial" charset="0"/>
                <a:ea typeface="MS PGothic" charset="0"/>
                <a:sym typeface="Symbol" charset="0"/>
              </a:rPr>
              <a:t>(</a:t>
            </a:r>
            <a:r>
              <a:rPr lang="en-US" sz="1800">
                <a:latin typeface="Arial" charset="0"/>
                <a:ea typeface="MS PGothic" charset="0"/>
              </a:rPr>
              <a:t>A</a:t>
            </a:r>
            <a:r>
              <a:rPr lang="en-US" sz="1800" baseline="-25000">
                <a:latin typeface="Arial" charset="0"/>
                <a:ea typeface="MS PGothic" charset="0"/>
              </a:rPr>
              <a:t>0</a:t>
            </a:r>
            <a:r>
              <a:rPr lang="en-US" sz="1800">
                <a:latin typeface="Arial" charset="0"/>
                <a:ea typeface="MS PGothic" charset="0"/>
                <a:sym typeface="Symbol" charset="0"/>
              </a:rPr>
              <a:t>) and </a:t>
            </a:r>
            <a:r>
              <a:rPr lang="en-US" sz="1800">
                <a:latin typeface="Arial" charset="0"/>
                <a:ea typeface="MS PGothic" charset="0"/>
              </a:rPr>
              <a:t>w</a:t>
            </a:r>
            <a:r>
              <a:rPr lang="en-US" sz="1800">
                <a:latin typeface="Arial" charset="0"/>
                <a:ea typeface="MS PGothic" charset="0"/>
                <a:sym typeface="Symbol" charset="0"/>
              </a:rPr>
              <a:t></a:t>
            </a:r>
            <a:r>
              <a:rPr lang="en-US" sz="1800">
                <a:latin typeface="Gigi" charset="0"/>
                <a:ea typeface="MS PGothic" charset="0"/>
                <a:sym typeface="Symbol" charset="0"/>
              </a:rPr>
              <a:t>F</a:t>
            </a:r>
            <a:r>
              <a:rPr lang="en-US" sz="1800">
                <a:latin typeface="Arial" charset="0"/>
                <a:ea typeface="MS PGothic" charset="0"/>
                <a:sym typeface="Symbol" charset="0"/>
              </a:rPr>
              <a:t>(</a:t>
            </a:r>
            <a:r>
              <a:rPr lang="en-US" sz="1800">
                <a:latin typeface="Arial" charset="0"/>
                <a:ea typeface="MS PGothic" charset="0"/>
              </a:rPr>
              <a:t>A</a:t>
            </a:r>
            <a:r>
              <a:rPr lang="en-US" sz="1800" baseline="-25000">
                <a:latin typeface="Arial" charset="0"/>
                <a:ea typeface="MS PGothic" charset="0"/>
              </a:rPr>
              <a:t>1</a:t>
            </a:r>
            <a:r>
              <a:rPr lang="en-US" sz="1800">
                <a:latin typeface="Arial" charset="0"/>
                <a:ea typeface="MS PGothic" charset="0"/>
                <a:sym typeface="Symbol" charset="0"/>
              </a:rPr>
              <a:t>)</a:t>
            </a:r>
            <a:endParaRPr lang="en-US" sz="1800">
              <a:latin typeface="Arial" charset="0"/>
              <a:ea typeface="MS PGothic" charset="0"/>
            </a:endParaRPr>
          </a:p>
        </p:txBody>
      </p:sp>
      <p:sp>
        <p:nvSpPr>
          <p:cNvPr id="1310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C59997-94D0-6045-B847-B6D62EA82BF5}" type="datetime1">
              <a:rPr lang="en-US"/>
              <a:pPr/>
              <a:t>11/18/2014</a:t>
            </a:fld>
            <a:endParaRPr lang="en-US"/>
          </a:p>
        </p:txBody>
      </p:sp>
      <p:sp>
        <p:nvSpPr>
          <p:cNvPr id="1310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1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72C920-30A8-4F47-AA88-25930B5D1397}" type="slidenum">
              <a:rPr lang="en-US"/>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atin typeface="Arial" charset="0"/>
                <a:ea typeface="MS PGothic" charset="0"/>
              </a:rPr>
              <a:t>Substitution</a:t>
            </a:r>
          </a:p>
        </p:txBody>
      </p:sp>
      <p:sp>
        <p:nvSpPr>
          <p:cNvPr id="132099" name="Content Placeholder 2"/>
          <p:cNvSpPr>
            <a:spLocks noGrp="1"/>
          </p:cNvSpPr>
          <p:nvPr>
            <p:ph idx="1"/>
          </p:nvPr>
        </p:nvSpPr>
        <p:spPr>
          <a:xfrm>
            <a:off x="457200" y="1600200"/>
            <a:ext cx="8382000" cy="4525963"/>
          </a:xfrm>
        </p:spPr>
        <p:txBody>
          <a:bodyPr/>
          <a:lstStyle/>
          <a:p>
            <a:r>
              <a:rPr lang="en-US" sz="2400" dirty="0">
                <a:latin typeface="Arial" charset="0"/>
                <a:ea typeface="MS PGothic" charset="0"/>
              </a:rPr>
              <a:t>CFLs are closed under CFL substitution</a:t>
            </a:r>
          </a:p>
          <a:p>
            <a:pPr lvl="1"/>
            <a:r>
              <a:rPr lang="en-US" sz="2000" dirty="0">
                <a:latin typeface="Arial" charset="0"/>
                <a:ea typeface="MS PGothic" charset="0"/>
              </a:rPr>
              <a:t>Let G=(V,</a:t>
            </a:r>
            <a:r>
              <a:rPr lang="en-US" sz="2000" dirty="0">
                <a:latin typeface="Arial" charset="0"/>
                <a:ea typeface="MS PGothic" charset="0"/>
                <a:sym typeface="Symbol" charset="0"/>
              </a:rPr>
              <a:t></a:t>
            </a:r>
            <a:r>
              <a:rPr lang="en-US" sz="2000" dirty="0" smtClean="0">
                <a:latin typeface="Arial" charset="0"/>
                <a:ea typeface="MS PGothic" charset="0"/>
              </a:rPr>
              <a:t>,R,S) </a:t>
            </a:r>
            <a:r>
              <a:rPr lang="en-US" sz="2000" dirty="0">
                <a:latin typeface="Arial" charset="0"/>
                <a:ea typeface="MS PGothic" charset="0"/>
              </a:rPr>
              <a:t>be a CFG.</a:t>
            </a:r>
          </a:p>
          <a:p>
            <a:pPr lvl="1"/>
            <a:r>
              <a:rPr lang="en-US" sz="2000" dirty="0">
                <a:latin typeface="Arial" charset="0"/>
                <a:ea typeface="MS PGothic" charset="0"/>
              </a:rPr>
              <a:t>Let f be a substitution over </a:t>
            </a:r>
            <a:r>
              <a:rPr lang="en-US" sz="2000" dirty="0">
                <a:latin typeface="Arial" charset="0"/>
                <a:ea typeface="MS PGothic" charset="0"/>
                <a:sym typeface="Symbol" charset="0"/>
              </a:rPr>
              <a:t> such that</a:t>
            </a:r>
          </a:p>
          <a:p>
            <a:pPr lvl="2"/>
            <a:r>
              <a:rPr lang="en-US" sz="1800" dirty="0">
                <a:latin typeface="Arial" charset="0"/>
                <a:ea typeface="MS PGothic" charset="0"/>
                <a:sym typeface="Symbol" charset="0"/>
              </a:rPr>
              <a:t>f(a) = L</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for a  </a:t>
            </a:r>
          </a:p>
          <a:p>
            <a:pPr lvl="2"/>
            <a:r>
              <a:rPr lang="en-US" sz="1800" dirty="0" err="1">
                <a:latin typeface="Arial" charset="0"/>
                <a:ea typeface="MS PGothic" charset="0"/>
                <a:sym typeface="Symbol" charset="0"/>
              </a:rPr>
              <a:t>G</a:t>
            </a:r>
            <a:r>
              <a:rPr lang="en-US" sz="1800" baseline="-25000" dirty="0" err="1">
                <a:latin typeface="Arial" charset="0"/>
                <a:ea typeface="MS PGothic" charset="0"/>
                <a:sym typeface="Symbol" charset="0"/>
              </a:rPr>
              <a:t>a</a:t>
            </a:r>
            <a:r>
              <a:rPr lang="en-US" sz="1800" dirty="0">
                <a:latin typeface="Arial" charset="0"/>
                <a:ea typeface="MS PGothic" charset="0"/>
                <a:sym typeface="Symbol" charset="0"/>
              </a:rPr>
              <a:t> = (</a:t>
            </a:r>
            <a:r>
              <a:rPr lang="en-US" sz="1800" dirty="0" err="1">
                <a:latin typeface="Arial" charset="0"/>
                <a:ea typeface="MS PGothic" charset="0"/>
              </a:rPr>
              <a:t>V</a:t>
            </a:r>
            <a:r>
              <a:rPr lang="en-US" sz="1800" baseline="-25000" dirty="0" err="1">
                <a:latin typeface="Arial" charset="0"/>
                <a:ea typeface="MS PGothic" charset="0"/>
                <a:sym typeface="Symbol" charset="0"/>
              </a:rPr>
              <a:t>a</a:t>
            </a:r>
            <a:r>
              <a:rPr lang="en-US" sz="1800" dirty="0">
                <a:latin typeface="Arial" charset="0"/>
                <a:ea typeface="MS PGothic" charset="0"/>
              </a:rPr>
              <a:t>,</a:t>
            </a:r>
            <a:r>
              <a:rPr lang="en-US" sz="1800" dirty="0">
                <a:latin typeface="Arial" charset="0"/>
                <a:ea typeface="MS PGothic" charset="0"/>
                <a:sym typeface="Symbol" charset="0"/>
              </a:rPr>
              <a:t></a:t>
            </a:r>
            <a:r>
              <a:rPr lang="en-US" sz="1800" baseline="-25000" dirty="0" err="1" smtClean="0">
                <a:latin typeface="Arial" charset="0"/>
                <a:ea typeface="MS PGothic" charset="0"/>
                <a:sym typeface="Symbol" charset="0"/>
              </a:rPr>
              <a:t>a</a:t>
            </a:r>
            <a:r>
              <a:rPr lang="en-US" sz="1800" dirty="0" err="1" smtClean="0">
                <a:latin typeface="Arial" charset="0"/>
                <a:ea typeface="MS PGothic" charset="0"/>
              </a:rPr>
              <a:t>,</a:t>
            </a:r>
            <a:r>
              <a:rPr lang="en-US" sz="1800" dirty="0" err="1">
                <a:latin typeface="Arial" charset="0"/>
                <a:ea typeface="MS PGothic" charset="0"/>
              </a:rPr>
              <a:t>R</a:t>
            </a:r>
            <a:r>
              <a:rPr lang="en-US" sz="1800" baseline="-25000" dirty="0" err="1" smtClean="0">
                <a:latin typeface="Arial" charset="0"/>
                <a:ea typeface="MS PGothic" charset="0"/>
                <a:sym typeface="Symbol" charset="0"/>
              </a:rPr>
              <a:t>a</a:t>
            </a:r>
            <a:r>
              <a:rPr lang="en-US" sz="1800" dirty="0" err="1" smtClean="0">
                <a:latin typeface="Arial" charset="0"/>
                <a:ea typeface="MS PGothic" charset="0"/>
              </a:rPr>
              <a:t>,S</a:t>
            </a:r>
            <a:r>
              <a:rPr lang="en-US" sz="1800" baseline="-25000" dirty="0" err="1" smtClean="0">
                <a:latin typeface="Arial" charset="0"/>
                <a:ea typeface="MS PGothic" charset="0"/>
                <a:sym typeface="Symbol" charset="0"/>
              </a:rPr>
              <a:t>a</a:t>
            </a:r>
            <a:r>
              <a:rPr lang="en-US" sz="1800" dirty="0" smtClean="0">
                <a:latin typeface="Arial" charset="0"/>
                <a:ea typeface="MS PGothic" charset="0"/>
              </a:rPr>
              <a:t>) </a:t>
            </a:r>
            <a:r>
              <a:rPr lang="en-US" sz="1800" dirty="0">
                <a:latin typeface="Arial" charset="0"/>
                <a:ea typeface="MS PGothic" charset="0"/>
              </a:rPr>
              <a:t>is a CFG that produces L</a:t>
            </a:r>
            <a:r>
              <a:rPr lang="en-US" sz="1800" baseline="-25000" dirty="0">
                <a:latin typeface="Arial" charset="0"/>
                <a:ea typeface="MS PGothic" charset="0"/>
                <a:sym typeface="Symbol" charset="0"/>
              </a:rPr>
              <a:t>a</a:t>
            </a:r>
            <a:r>
              <a:rPr lang="en-US" sz="1800" dirty="0">
                <a:latin typeface="Arial" charset="0"/>
                <a:ea typeface="MS PGothic" charset="0"/>
              </a:rPr>
              <a:t>.</a:t>
            </a:r>
          </a:p>
          <a:p>
            <a:pPr lvl="2"/>
            <a:r>
              <a:rPr lang="en-US" sz="1800" dirty="0">
                <a:latin typeface="Arial" charset="0"/>
                <a:ea typeface="MS PGothic" charset="0"/>
              </a:rPr>
              <a:t>No symbol appears in more than one of V or any </a:t>
            </a:r>
            <a:r>
              <a:rPr lang="en-US" sz="1800" dirty="0" err="1">
                <a:latin typeface="Arial" charset="0"/>
                <a:ea typeface="MS PGothic" charset="0"/>
              </a:rPr>
              <a:t>V</a:t>
            </a:r>
            <a:r>
              <a:rPr lang="en-US" sz="1800" baseline="-25000" dirty="0" err="1">
                <a:latin typeface="Arial" charset="0"/>
                <a:ea typeface="MS PGothic" charset="0"/>
                <a:sym typeface="Symbol" charset="0"/>
              </a:rPr>
              <a:t>a</a:t>
            </a:r>
            <a:endParaRPr lang="en-US" sz="1800" baseline="-25000" dirty="0">
              <a:latin typeface="Arial" charset="0"/>
              <a:ea typeface="MS PGothic" charset="0"/>
              <a:sym typeface="Symbol" charset="0"/>
            </a:endParaRPr>
          </a:p>
          <a:p>
            <a:pPr lvl="1"/>
            <a:r>
              <a:rPr lang="en-US" sz="2000" dirty="0">
                <a:latin typeface="Arial" charset="0"/>
                <a:ea typeface="MS PGothic" charset="0"/>
                <a:sym typeface="Symbol" charset="0"/>
              </a:rPr>
              <a:t>Define </a:t>
            </a:r>
            <a:r>
              <a:rPr lang="en-US" sz="2000" dirty="0" err="1">
                <a:latin typeface="Arial" charset="0"/>
                <a:ea typeface="MS PGothic" charset="0"/>
                <a:sym typeface="Symbol" charset="0"/>
              </a:rPr>
              <a:t>G</a:t>
            </a:r>
            <a:r>
              <a:rPr lang="en-US" sz="2000" baseline="-25000" dirty="0" err="1">
                <a:latin typeface="Arial" charset="0"/>
                <a:ea typeface="MS PGothic" charset="0"/>
                <a:sym typeface="Symbol" charset="0"/>
              </a:rPr>
              <a:t>f</a:t>
            </a:r>
            <a:r>
              <a:rPr lang="en-US" sz="2000" dirty="0">
                <a:latin typeface="Arial" charset="0"/>
                <a:ea typeface="MS PGothic" charset="0"/>
                <a:sym typeface="Symbol" charset="0"/>
              </a:rPr>
              <a:t> = (V </a:t>
            </a:r>
            <a:r>
              <a:rPr lang="en-US" sz="2000" baseline="-25000" dirty="0">
                <a:latin typeface="Arial" charset="0"/>
                <a:ea typeface="MS PGothic" charset="0"/>
                <a:sym typeface="Symbol" charset="0"/>
              </a:rPr>
              <a:t>a</a:t>
            </a:r>
            <a:r>
              <a:rPr lang="en-US" sz="2000" dirty="0" err="1">
                <a:latin typeface="Arial" charset="0"/>
                <a:ea typeface="MS PGothic" charset="0"/>
                <a:sym typeface="Symbol" charset="0"/>
              </a:rPr>
              <a:t>V</a:t>
            </a:r>
            <a:r>
              <a:rPr lang="en-US" sz="2000" baseline="-25000" dirty="0" err="1">
                <a:latin typeface="Arial" charset="0"/>
                <a:ea typeface="MS PGothic" charset="0"/>
                <a:sym typeface="Symbol" charset="0"/>
              </a:rPr>
              <a:t>a</a:t>
            </a:r>
            <a:r>
              <a:rPr lang="en-US" sz="2000" dirty="0">
                <a:latin typeface="Arial" charset="0"/>
                <a:ea typeface="MS PGothic" charset="0"/>
                <a:sym typeface="Symbol" charset="0"/>
              </a:rPr>
              <a:t>, </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a:t>
            </a:r>
            <a:r>
              <a:rPr lang="en-US" sz="2000" baseline="-25000" dirty="0" smtClean="0">
                <a:latin typeface="Arial" charset="0"/>
                <a:ea typeface="MS PGothic" charset="0"/>
                <a:sym typeface="Symbol" charset="0"/>
              </a:rPr>
              <a:t>a</a:t>
            </a:r>
            <a:r>
              <a:rPr lang="en-US" sz="2000" dirty="0" smtClean="0">
                <a:latin typeface="Arial" charset="0"/>
                <a:ea typeface="MS PGothic" charset="0"/>
                <a:sym typeface="Symbol" charset="0"/>
              </a:rPr>
              <a:t>, R</a:t>
            </a:r>
            <a:r>
              <a:rPr lang="ja-JP" altLang="en-US" sz="2000" dirty="0" smtClean="0">
                <a:latin typeface="Arial" charset="0"/>
                <a:ea typeface="MS PGothic" charset="0"/>
                <a:sym typeface="Symbol" charset="0"/>
              </a:rPr>
              <a:t>’</a:t>
            </a:r>
            <a:r>
              <a:rPr lang="en-US" altLang="ja-JP" sz="2000" dirty="0" smtClean="0">
                <a:latin typeface="Arial" charset="0"/>
                <a:ea typeface="MS PGothic" charset="0"/>
                <a:sym typeface="Symbol" charset="0"/>
              </a:rPr>
              <a:t> </a:t>
            </a:r>
            <a:r>
              <a:rPr lang="en-US" altLang="ja-JP" sz="2000" dirty="0">
                <a:latin typeface="Arial" charset="0"/>
                <a:ea typeface="MS PGothic" charset="0"/>
                <a:sym typeface="Symbol" charset="0"/>
              </a:rPr>
              <a:t></a:t>
            </a:r>
            <a:r>
              <a:rPr lang="en-US" altLang="ja-JP" sz="2000" baseline="-25000" dirty="0">
                <a:latin typeface="Arial" charset="0"/>
                <a:ea typeface="MS PGothic" charset="0"/>
                <a:sym typeface="Symbol" charset="0"/>
              </a:rPr>
              <a:t>a</a:t>
            </a:r>
            <a:r>
              <a:rPr lang="en-US" altLang="ja-JP" sz="2000" baseline="-25000" dirty="0" smtClean="0">
                <a:latin typeface="Arial" charset="0"/>
                <a:ea typeface="MS PGothic" charset="0"/>
                <a:sym typeface="Symbol" charset="0"/>
              </a:rPr>
              <a:t></a:t>
            </a:r>
            <a:r>
              <a:rPr lang="en-US" altLang="ja-JP" sz="2000" dirty="0" smtClean="0">
                <a:latin typeface="Arial" charset="0"/>
                <a:ea typeface="MS PGothic" charset="0"/>
                <a:sym typeface="Symbol" charset="0"/>
              </a:rPr>
              <a:t>R</a:t>
            </a:r>
            <a:r>
              <a:rPr lang="en-US" altLang="ja-JP" sz="2000" baseline="-25000" dirty="0" smtClean="0">
                <a:latin typeface="Arial" charset="0"/>
                <a:ea typeface="MS PGothic" charset="0"/>
                <a:sym typeface="Symbol" charset="0"/>
              </a:rPr>
              <a:t>a</a:t>
            </a:r>
            <a:r>
              <a:rPr lang="en-US" sz="2000" dirty="0">
                <a:latin typeface="Arial" charset="0"/>
                <a:ea typeface="MS PGothic" charset="0"/>
                <a:sym typeface="Symbol" charset="0"/>
              </a:rPr>
              <a:t>, S</a:t>
            </a:r>
            <a:r>
              <a:rPr lang="en-US" altLang="ja-JP" sz="2000" dirty="0" smtClean="0">
                <a:latin typeface="Arial" charset="0"/>
                <a:ea typeface="MS PGothic" charset="0"/>
                <a:sym typeface="Symbol" charset="0"/>
              </a:rPr>
              <a:t>)</a:t>
            </a:r>
            <a:endParaRPr lang="en-US" altLang="ja-JP" sz="2000" dirty="0">
              <a:latin typeface="Arial" charset="0"/>
              <a:ea typeface="MS PGothic" charset="0"/>
              <a:sym typeface="Symbol" charset="0"/>
            </a:endParaRPr>
          </a:p>
          <a:p>
            <a:pPr lvl="2"/>
            <a:r>
              <a:rPr lang="en-US" sz="1800" dirty="0" smtClean="0">
                <a:latin typeface="Arial" charset="0"/>
                <a:ea typeface="MS PGothic" charset="0"/>
              </a:rPr>
              <a:t>R</a:t>
            </a:r>
            <a:r>
              <a:rPr lang="ja-JP" altLang="en-US" sz="1800" dirty="0" smtClean="0">
                <a:latin typeface="Arial" charset="0"/>
                <a:ea typeface="MS PGothic" charset="0"/>
              </a:rPr>
              <a:t>’</a:t>
            </a:r>
            <a:r>
              <a:rPr lang="en-US" altLang="ja-JP" sz="1800" dirty="0" smtClean="0">
                <a:latin typeface="Arial" charset="0"/>
                <a:ea typeface="MS PGothic" charset="0"/>
              </a:rPr>
              <a:t> </a:t>
            </a:r>
            <a:r>
              <a:rPr lang="en-US" altLang="ja-JP" sz="1800" dirty="0">
                <a:latin typeface="Arial" charset="0"/>
                <a:ea typeface="MS PGothic" charset="0"/>
              </a:rPr>
              <a:t>= { A </a:t>
            </a:r>
            <a:r>
              <a:rPr lang="en-US" altLang="ja-JP" sz="1800" dirty="0">
                <a:latin typeface="Arial" charset="0"/>
                <a:ea typeface="MS PGothic" charset="0"/>
                <a:sym typeface="Symbol" charset="0"/>
              </a:rPr>
              <a:t> g() where </a:t>
            </a:r>
            <a:r>
              <a:rPr lang="en-US" altLang="ja-JP" sz="1800" dirty="0">
                <a:latin typeface="Arial" charset="0"/>
                <a:ea typeface="MS PGothic" charset="0"/>
              </a:rPr>
              <a:t>A </a:t>
            </a:r>
            <a:r>
              <a:rPr lang="en-US" altLang="ja-JP" sz="1800" dirty="0">
                <a:latin typeface="Arial" charset="0"/>
                <a:ea typeface="MS PGothic" charset="0"/>
                <a:sym typeface="Symbol" charset="0"/>
              </a:rPr>
              <a:t>  is in </a:t>
            </a:r>
            <a:r>
              <a:rPr lang="en-US" altLang="ja-JP" sz="1800" dirty="0" smtClean="0">
                <a:latin typeface="Arial" charset="0"/>
                <a:ea typeface="MS PGothic" charset="0"/>
                <a:sym typeface="Symbol" charset="0"/>
              </a:rPr>
              <a:t>R </a:t>
            </a:r>
            <a:r>
              <a:rPr lang="en-US" altLang="ja-JP" sz="1800" dirty="0">
                <a:latin typeface="Arial" charset="0"/>
                <a:ea typeface="MS PGothic" charset="0"/>
                <a:sym typeface="Symbol" charset="0"/>
              </a:rPr>
              <a:t>}</a:t>
            </a:r>
          </a:p>
          <a:p>
            <a:pPr lvl="2"/>
            <a:r>
              <a:rPr lang="en-US" sz="1800" dirty="0">
                <a:latin typeface="Arial" charset="0"/>
                <a:ea typeface="MS PGothic" charset="0"/>
                <a:sym typeface="Symbol" charset="0"/>
              </a:rPr>
              <a:t>g: (</a:t>
            </a:r>
            <a:r>
              <a:rPr lang="en-US" sz="1800" dirty="0">
                <a:latin typeface="Arial" charset="0"/>
                <a:ea typeface="MS PGothic" charset="0"/>
              </a:rPr>
              <a:t>V</a:t>
            </a:r>
            <a:r>
              <a:rPr lang="en-US" sz="1800" dirty="0">
                <a:latin typeface="Arial" charset="0"/>
                <a:ea typeface="MS PGothic" charset="0"/>
                <a:sym typeface="Symbol" charset="0"/>
              </a:rPr>
              <a:t>)*  (V </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t>
            </a:r>
          </a:p>
          <a:p>
            <a:pPr lvl="2"/>
            <a:r>
              <a:rPr lang="en-US" sz="1800" dirty="0">
                <a:latin typeface="Arial" charset="0"/>
                <a:ea typeface="MS PGothic" charset="0"/>
                <a:sym typeface="Symbol" charset="0"/>
              </a:rPr>
              <a:t>g() = ; g(B) = B, B  V; g(a) = 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   </a:t>
            </a:r>
          </a:p>
          <a:p>
            <a:pPr lvl="2"/>
            <a:r>
              <a:rPr lang="en-US" sz="1800" dirty="0">
                <a:latin typeface="Arial" charset="0"/>
                <a:ea typeface="MS PGothic" charset="0"/>
                <a:sym typeface="Symbol" charset="0"/>
              </a:rPr>
              <a:t>g(X) = g() g(X), || &gt; 1, X  </a:t>
            </a:r>
            <a:r>
              <a:rPr lang="en-US" sz="1800" dirty="0">
                <a:latin typeface="Arial" charset="0"/>
                <a:ea typeface="MS PGothic" charset="0"/>
              </a:rPr>
              <a:t>V</a:t>
            </a:r>
            <a:r>
              <a:rPr lang="en-US" sz="1800" dirty="0">
                <a:latin typeface="Arial" charset="0"/>
                <a:ea typeface="MS PGothic" charset="0"/>
                <a:sym typeface="Symbol" charset="0"/>
              </a:rPr>
              <a:t></a:t>
            </a:r>
          </a:p>
          <a:p>
            <a:pPr lvl="1"/>
            <a:r>
              <a:rPr lang="en-US" sz="2400" dirty="0">
                <a:latin typeface="Arial" charset="0"/>
                <a:ea typeface="MS PGothic" charset="0"/>
                <a:sym typeface="Symbol" charset="0"/>
              </a:rPr>
              <a:t>Claim, f(</a:t>
            </a:r>
            <a:r>
              <a:rPr lang="en-US" sz="2400" dirty="0">
                <a:latin typeface="Gigi" charset="0"/>
                <a:ea typeface="MS PGothic" charset="0"/>
                <a:sym typeface="Symbol" charset="0"/>
              </a:rPr>
              <a:t>L</a:t>
            </a:r>
            <a:r>
              <a:rPr lang="en-US" sz="2400" dirty="0">
                <a:latin typeface="Arial" charset="0"/>
                <a:ea typeface="MS PGothic" charset="0"/>
                <a:sym typeface="Symbol" charset="0"/>
              </a:rPr>
              <a:t>(G)) = </a:t>
            </a:r>
            <a:r>
              <a:rPr lang="en-US" sz="2400" dirty="0">
                <a:latin typeface="Gigi" charset="0"/>
                <a:ea typeface="MS PGothic" charset="0"/>
                <a:sym typeface="Symbol" charset="0"/>
              </a:rPr>
              <a:t>L</a:t>
            </a:r>
            <a:r>
              <a:rPr lang="en-US" sz="2400" dirty="0">
                <a:latin typeface="Arial" charset="0"/>
                <a:ea typeface="MS PGothic" charset="0"/>
                <a:sym typeface="Symbol" charset="0"/>
              </a:rPr>
              <a:t>(</a:t>
            </a:r>
            <a:r>
              <a:rPr lang="en-US" sz="2400" dirty="0" err="1">
                <a:latin typeface="Arial" charset="0"/>
                <a:ea typeface="MS PGothic" charset="0"/>
                <a:sym typeface="Symbol" charset="0"/>
              </a:rPr>
              <a:t>G</a:t>
            </a:r>
            <a:r>
              <a:rPr lang="en-US" sz="2400" baseline="-25000" dirty="0" err="1">
                <a:latin typeface="Arial" charset="0"/>
                <a:ea typeface="MS PGothic" charset="0"/>
                <a:sym typeface="Symbol" charset="0"/>
              </a:rPr>
              <a:t>f</a:t>
            </a:r>
            <a:r>
              <a:rPr lang="en-US" sz="2400" dirty="0">
                <a:latin typeface="Arial" charset="0"/>
                <a:ea typeface="MS PGothic" charset="0"/>
                <a:sym typeface="Symbol" charset="0"/>
              </a:rPr>
              <a:t>), and so CFLs closed under substitution and homomorphism.</a:t>
            </a:r>
            <a:endParaRPr lang="en-US" sz="2400" dirty="0">
              <a:latin typeface="Arial" charset="0"/>
              <a:ea typeface="MS PGothic" charset="0"/>
            </a:endParaRPr>
          </a:p>
        </p:txBody>
      </p:sp>
      <p:sp>
        <p:nvSpPr>
          <p:cNvPr id="1321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7E3F9B3-6E45-6840-8190-789DF0A8DBFC}" type="datetime1">
              <a:rPr lang="en-US"/>
              <a:pPr/>
              <a:t>11/18/2014</a:t>
            </a:fld>
            <a:endParaRPr lang="en-US"/>
          </a:p>
        </p:txBody>
      </p:sp>
      <p:sp>
        <p:nvSpPr>
          <p:cNvPr id="1321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2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2D453C-4D14-7D42-9561-A7CC22DCEED1}" type="slidenum">
              <a:rPr lang="en-US"/>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latin typeface="Arial" charset="0"/>
                <a:ea typeface="MS PGothic" charset="0"/>
              </a:rPr>
              <a:t>More on Substitution</a:t>
            </a:r>
          </a:p>
        </p:txBody>
      </p:sp>
      <p:sp>
        <p:nvSpPr>
          <p:cNvPr id="133123" name="Content Placeholder 2"/>
          <p:cNvSpPr>
            <a:spLocks noGrp="1"/>
          </p:cNvSpPr>
          <p:nvPr>
            <p:ph idx="1"/>
          </p:nvPr>
        </p:nvSpPr>
        <p:spPr>
          <a:xfrm>
            <a:off x="457200" y="1600200"/>
            <a:ext cx="8382000" cy="4525963"/>
          </a:xfrm>
        </p:spPr>
        <p:txBody>
          <a:bodyPr/>
          <a:lstStyle/>
          <a:p>
            <a:r>
              <a:rPr lang="en-US" sz="2000" dirty="0">
                <a:latin typeface="Arial" charset="0"/>
                <a:ea typeface="MS PGothic" charset="0"/>
                <a:sym typeface="Symbol" charset="0"/>
              </a:rPr>
              <a:t>Consider G</a:t>
            </a:r>
            <a:r>
              <a:rPr lang="ja-JP" altLang="en-US" sz="2000" dirty="0">
                <a:latin typeface="Arial" charset="0"/>
                <a:ea typeface="MS PGothic" charset="0"/>
                <a:sym typeface="Symbol" charset="0"/>
              </a:rPr>
              <a:t>’</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If we limit derivations to the rules </a:t>
            </a:r>
            <a:r>
              <a:rPr lang="en-US" altLang="ja-JP" sz="2000" dirty="0">
                <a:latin typeface="Arial" charset="0"/>
                <a:ea typeface="MS PGothic" charset="0"/>
              </a:rPr>
              <a:t>P</a:t>
            </a:r>
            <a:r>
              <a:rPr lang="ja-JP" altLang="en-US" sz="2000" dirty="0">
                <a:latin typeface="Arial" charset="0"/>
                <a:ea typeface="MS PGothic" charset="0"/>
              </a:rPr>
              <a:t>’</a:t>
            </a:r>
            <a:r>
              <a:rPr lang="en-US" altLang="ja-JP" sz="2000" dirty="0">
                <a:latin typeface="Arial" charset="0"/>
                <a:ea typeface="MS PGothic" charset="0"/>
              </a:rPr>
              <a:t> = { A </a:t>
            </a:r>
            <a:r>
              <a:rPr lang="en-US" altLang="ja-JP" sz="2000" dirty="0">
                <a:latin typeface="Arial" charset="0"/>
                <a:ea typeface="MS PGothic" charset="0"/>
                <a:sym typeface="Symbol" charset="0"/>
              </a:rPr>
              <a:t> g() where </a:t>
            </a:r>
            <a:r>
              <a:rPr lang="en-US" altLang="ja-JP" sz="2000" dirty="0">
                <a:latin typeface="Arial" charset="0"/>
                <a:ea typeface="MS PGothic" charset="0"/>
              </a:rPr>
              <a:t>A </a:t>
            </a:r>
            <a:r>
              <a:rPr lang="en-US" altLang="ja-JP" sz="2000" dirty="0">
                <a:latin typeface="Arial" charset="0"/>
                <a:ea typeface="MS PGothic" charset="0"/>
                <a:sym typeface="Symbol" charset="0"/>
              </a:rPr>
              <a:t>  is in </a:t>
            </a:r>
            <a:r>
              <a:rPr lang="en-US" altLang="ja-JP" sz="2000" dirty="0" smtClean="0">
                <a:latin typeface="Arial" charset="0"/>
                <a:ea typeface="MS PGothic" charset="0"/>
                <a:sym typeface="Symbol" charset="0"/>
              </a:rPr>
              <a:t>R </a:t>
            </a:r>
            <a:r>
              <a:rPr lang="en-US" altLang="ja-JP" sz="2000" dirty="0">
                <a:latin typeface="Arial" charset="0"/>
                <a:ea typeface="MS PGothic" charset="0"/>
                <a:sym typeface="Symbol" charset="0"/>
              </a:rPr>
              <a:t>} and consider only sentential forms over  the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S</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 , then S * S</a:t>
            </a:r>
            <a:r>
              <a:rPr lang="en-US" altLang="ja-JP" sz="2000" baseline="-25000" dirty="0">
                <a:latin typeface="Arial" charset="0"/>
                <a:ea typeface="MS PGothic" charset="0"/>
                <a:sym typeface="Symbol" charset="0"/>
              </a:rPr>
              <a:t>a1</a:t>
            </a:r>
            <a:r>
              <a:rPr lang="en-US" altLang="ja-JP" sz="2000" dirty="0">
                <a:latin typeface="Arial" charset="0"/>
                <a:ea typeface="MS PGothic" charset="0"/>
                <a:sym typeface="Symbol" charset="0"/>
              </a:rPr>
              <a:t> S</a:t>
            </a:r>
            <a:r>
              <a:rPr lang="en-US" altLang="ja-JP" sz="2000" baseline="-25000" dirty="0">
                <a:latin typeface="Arial" charset="0"/>
                <a:ea typeface="MS PGothic" charset="0"/>
                <a:sym typeface="Symbol" charset="0"/>
              </a:rPr>
              <a:t>a2</a:t>
            </a:r>
            <a:r>
              <a:rPr lang="en-US" altLang="ja-JP" sz="2000" dirty="0">
                <a:latin typeface="Arial" charset="0"/>
                <a:ea typeface="MS PGothic" charset="0"/>
                <a:sym typeface="Symbol" charset="0"/>
              </a:rPr>
              <a:t> … S</a:t>
            </a:r>
            <a:r>
              <a:rPr lang="en-US" altLang="ja-JP" sz="2000" baseline="-25000" dirty="0">
                <a:latin typeface="Arial" charset="0"/>
                <a:ea typeface="MS PGothic" charset="0"/>
                <a:sym typeface="Symbol" charset="0"/>
              </a:rPr>
              <a:t>an</a:t>
            </a:r>
            <a:r>
              <a:rPr lang="en-US" altLang="ja-JP" sz="2000" dirty="0">
                <a:latin typeface="Arial" charset="0"/>
                <a:ea typeface="MS PGothic" charset="0"/>
                <a:sym typeface="Symbol" charset="0"/>
              </a:rPr>
              <a:t> in G</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S * a1 a2 … an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a1 a2 … an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But, then 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f(w)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a:t>
            </a:r>
            <a:r>
              <a:rPr lang="en-US" altLang="ja-JP" sz="2000" dirty="0" err="1">
                <a:latin typeface="Arial" charset="0"/>
                <a:ea typeface="MS PGothic" charset="0"/>
                <a:sym typeface="Symbol" charset="0"/>
              </a:rPr>
              <a:t>G</a:t>
            </a:r>
            <a:r>
              <a:rPr lang="en-US" altLang="ja-JP" sz="2000" baseline="-25000" dirty="0" err="1">
                <a:latin typeface="Arial" charset="0"/>
                <a:ea typeface="MS PGothic" charset="0"/>
                <a:sym typeface="Symbol" charset="0"/>
              </a:rPr>
              <a:t>f</a:t>
            </a:r>
            <a:r>
              <a:rPr lang="en-US" altLang="ja-JP" sz="2000" dirty="0">
                <a:latin typeface="Arial" charset="0"/>
                <a:ea typeface="MS PGothic" charset="0"/>
                <a:sym typeface="Symbol" charset="0"/>
              </a:rPr>
              <a:t>) and, thus, f(</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a:t>
            </a:r>
            <a:r>
              <a:rPr lang="en-US" altLang="ja-JP" sz="2000" dirty="0" err="1">
                <a:latin typeface="Arial" charset="0"/>
                <a:ea typeface="MS PGothic" charset="0"/>
                <a:sym typeface="Symbol" charset="0"/>
              </a:rPr>
              <a:t>G</a:t>
            </a:r>
            <a:r>
              <a:rPr lang="en-US" altLang="ja-JP" sz="2000" baseline="-25000" dirty="0" err="1">
                <a:latin typeface="Arial" charset="0"/>
                <a:ea typeface="MS PGothic" charset="0"/>
                <a:sym typeface="Symbol" charset="0"/>
              </a:rPr>
              <a:t>f</a:t>
            </a:r>
            <a:r>
              <a:rPr lang="en-US" altLang="ja-JP" sz="2000" dirty="0">
                <a:latin typeface="Arial" charset="0"/>
                <a:ea typeface="MS PGothic" charset="0"/>
                <a:sym typeface="Symbol" charset="0"/>
              </a:rPr>
              <a:t>). </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Given that CFLs are closed under intersection, substitution, homomorphism and intersection with regular sets, we can recast previous proofs to show that CFLs are closed under</a:t>
            </a:r>
          </a:p>
          <a:p>
            <a:pPr lvl="1"/>
            <a:r>
              <a:rPr lang="en-US" sz="2000" dirty="0">
                <a:latin typeface="Arial" charset="0"/>
                <a:ea typeface="MS PGothic" charset="0"/>
                <a:sym typeface="Symbol" charset="0"/>
              </a:rPr>
              <a:t>Prefix, Suffix, Substring, Quotient with Regular Sets</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Later we will show that CFLs are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closed under Quotient with CFLs.</a:t>
            </a:r>
          </a:p>
        </p:txBody>
      </p:sp>
      <p:sp>
        <p:nvSpPr>
          <p:cNvPr id="133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C8F210-B08F-E349-B858-E577DAF8BF7A}" type="datetime1">
              <a:rPr lang="en-US"/>
              <a:pPr/>
              <a:t>11/18/2014</a:t>
            </a:fld>
            <a:endParaRPr lang="en-US"/>
          </a:p>
        </p:txBody>
      </p:sp>
      <p:sp>
        <p:nvSpPr>
          <p:cNvPr id="133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06DAB53-BF38-F64F-836A-0F2549D10E84}" type="slidenum">
              <a:rPr lang="en-US"/>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6"/>
          <p:cNvSpPr>
            <a:spLocks noGrp="1"/>
          </p:cNvSpPr>
          <p:nvPr>
            <p:ph type="title"/>
          </p:nvPr>
        </p:nvSpPr>
        <p:spPr>
          <a:xfrm>
            <a:off x="304800" y="2590800"/>
            <a:ext cx="8610600" cy="1362075"/>
          </a:xfrm>
        </p:spPr>
        <p:txBody>
          <a:bodyPr/>
          <a:lstStyle/>
          <a:p>
            <a:pPr algn="ctr"/>
            <a:r>
              <a:rPr lang="en-US" cap="none">
                <a:latin typeface="Arial" charset="0"/>
                <a:ea typeface="MS PGothic" charset="0"/>
              </a:rPr>
              <a:t>CKY (Cocke, Kasami, Younger)</a:t>
            </a:r>
            <a:br>
              <a:rPr lang="en-US" cap="none">
                <a:latin typeface="Arial" charset="0"/>
                <a:ea typeface="MS PGothic" charset="0"/>
              </a:rPr>
            </a:br>
            <a:r>
              <a:rPr lang="en-US" cap="none">
                <a:latin typeface="Arial" charset="0"/>
                <a:ea typeface="MS PGothic" charset="0"/>
              </a:rPr>
              <a:t>O(N</a:t>
            </a:r>
            <a:r>
              <a:rPr lang="en-US" cap="none" baseline="30000">
                <a:latin typeface="Arial" charset="0"/>
                <a:ea typeface="MS PGothic" charset="0"/>
              </a:rPr>
              <a:t>3</a:t>
            </a:r>
            <a:r>
              <a:rPr lang="en-US" cap="none">
                <a:latin typeface="Arial" charset="0"/>
                <a:ea typeface="MS PGothic" charset="0"/>
              </a:rPr>
              <a:t>) PARSING</a:t>
            </a:r>
          </a:p>
        </p:txBody>
      </p:sp>
      <p:sp>
        <p:nvSpPr>
          <p:cNvPr id="1341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278C6F-F0C1-BA46-AA95-875814E33794}" type="datetime1">
              <a:rPr lang="en-US"/>
              <a:pPr/>
              <a:t>11/18/2014</a:t>
            </a:fld>
            <a:endParaRPr lang="en-US"/>
          </a:p>
        </p:txBody>
      </p:sp>
      <p:sp>
        <p:nvSpPr>
          <p:cNvPr id="134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34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DA0B5-C86E-F74F-B663-D2B8A40A8846}" type="slidenum">
              <a:rPr lang="en-US"/>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atin typeface="Arial" charset="0"/>
                <a:ea typeface="MS PGothic" charset="0"/>
              </a:rPr>
              <a:t>Dynamic Programming</a:t>
            </a:r>
          </a:p>
        </p:txBody>
      </p:sp>
      <p:sp>
        <p:nvSpPr>
          <p:cNvPr id="135171" name="Content Placeholder 2"/>
          <p:cNvSpPr>
            <a:spLocks noGrp="1"/>
          </p:cNvSpPr>
          <p:nvPr>
            <p:ph idx="1"/>
          </p:nvPr>
        </p:nvSpPr>
        <p:spPr/>
        <p:txBody>
          <a:bodyPr/>
          <a:lstStyle/>
          <a:p>
            <a:pPr marL="0" indent="0">
              <a:buFontTx/>
              <a:buNone/>
            </a:pPr>
            <a:r>
              <a:rPr lang="en-US" sz="1800" dirty="0">
                <a:latin typeface="Arial" charset="0"/>
                <a:ea typeface="MS PGothic" charset="0"/>
              </a:rPr>
              <a:t>To solve a given problem, we solve small parts of the problem (</a:t>
            </a:r>
            <a:r>
              <a:rPr lang="en-US" sz="1800" dirty="0" err="1">
                <a:latin typeface="Arial" charset="0"/>
                <a:ea typeface="MS PGothic" charset="0"/>
              </a:rPr>
              <a:t>subproblems</a:t>
            </a:r>
            <a:r>
              <a:rPr lang="en-US" sz="1800" dirty="0">
                <a:latin typeface="Arial" charset="0"/>
                <a:ea typeface="MS PGothic" charset="0"/>
              </a:rPr>
              <a:t>), then combine the solutions of the </a:t>
            </a:r>
            <a:r>
              <a:rPr lang="en-US" sz="1800" dirty="0" err="1">
                <a:latin typeface="Arial" charset="0"/>
                <a:ea typeface="MS PGothic" charset="0"/>
              </a:rPr>
              <a:t>subproblems</a:t>
            </a:r>
            <a:r>
              <a:rPr lang="en-US" sz="1800" dirty="0">
                <a:latin typeface="Arial" charset="0"/>
                <a:ea typeface="MS PGothic" charset="0"/>
              </a:rPr>
              <a:t> to reach an overall solution.</a:t>
            </a:r>
          </a:p>
          <a:p>
            <a:pPr marL="0" indent="0">
              <a:buFontTx/>
              <a:buNone/>
            </a:pPr>
            <a:endParaRPr lang="en-US" sz="1800" dirty="0">
              <a:latin typeface="Arial" charset="0"/>
              <a:ea typeface="MS PGothic" charset="0"/>
            </a:endParaRPr>
          </a:p>
          <a:p>
            <a:pPr marL="0" indent="0">
              <a:buFontTx/>
              <a:buNone/>
            </a:pPr>
            <a:r>
              <a:rPr lang="en-US" sz="1800" dirty="0">
                <a:latin typeface="Arial" charset="0"/>
                <a:ea typeface="MS PGothic" charset="0"/>
              </a:rPr>
              <a:t>The Parsing problem for arbitrary CFGs was elusive, in that its complexity was unknown until the late 1960s. In the meantime, theoreticians developed notion of simplified forms that were as powerful as arbitrary CFGs. The one most relevant here is the Chomsky Normal Form – CNF. It states that the only rule forms needed are:</a:t>
            </a:r>
          </a:p>
          <a:p>
            <a:pPr marL="0" indent="0">
              <a:buFontTx/>
              <a:buNone/>
            </a:pPr>
            <a:endParaRPr lang="en-US" sz="1800" dirty="0">
              <a:latin typeface="Arial" charset="0"/>
              <a:ea typeface="MS PGothic" charset="0"/>
            </a:endParaRPr>
          </a:p>
          <a:p>
            <a:pPr marL="0" indent="0">
              <a:buFontTx/>
              <a:buNone/>
            </a:pPr>
            <a:r>
              <a:rPr lang="en-US" sz="1800" dirty="0">
                <a:latin typeface="Arial" charset="0"/>
                <a:ea typeface="MS PGothic" charset="0"/>
              </a:rPr>
              <a:t>A  </a:t>
            </a:r>
            <a:r>
              <a:rPr lang="en-US" sz="1800" b="1" dirty="0">
                <a:latin typeface="Arial" charset="0"/>
                <a:ea typeface="MS PGothic" charset="0"/>
                <a:sym typeface="Symbol" charset="0"/>
              </a:rPr>
              <a:t>	</a:t>
            </a:r>
            <a:r>
              <a:rPr lang="en-US" sz="1800" dirty="0">
                <a:latin typeface="Arial" charset="0"/>
                <a:ea typeface="MS PGothic" charset="0"/>
              </a:rPr>
              <a:t>BC		where B and C are non-terminals</a:t>
            </a:r>
          </a:p>
          <a:p>
            <a:pPr marL="0" indent="0">
              <a:buFontTx/>
              <a:buNone/>
            </a:pPr>
            <a:r>
              <a:rPr lang="en-US" sz="1800" dirty="0">
                <a:latin typeface="Arial" charset="0"/>
                <a:ea typeface="MS PGothic" charset="0"/>
              </a:rPr>
              <a:t>A </a:t>
            </a:r>
            <a:r>
              <a:rPr lang="en-US" sz="1800" b="1" dirty="0">
                <a:latin typeface="Arial" charset="0"/>
                <a:ea typeface="MS PGothic" charset="0"/>
                <a:sym typeface="Symbol" charset="0"/>
              </a:rPr>
              <a:t>	</a:t>
            </a:r>
            <a:r>
              <a:rPr lang="en-US" sz="1800" dirty="0">
                <a:latin typeface="Arial" charset="0"/>
                <a:ea typeface="MS PGothic" charset="0"/>
              </a:rPr>
              <a:t>a		where a is a terminal</a:t>
            </a:r>
          </a:p>
          <a:p>
            <a:pPr marL="0" indent="0">
              <a:buFontTx/>
              <a:buNone/>
            </a:pPr>
            <a:endParaRPr lang="en-US" sz="1800" dirty="0">
              <a:latin typeface="Arial" charset="0"/>
              <a:ea typeface="MS PGothic" charset="0"/>
            </a:endParaRPr>
          </a:p>
          <a:p>
            <a:pPr marL="0" indent="0">
              <a:buFontTx/>
              <a:buNone/>
            </a:pPr>
            <a:r>
              <a:rPr lang="en-US" sz="1800" dirty="0">
                <a:latin typeface="Arial" charset="0"/>
                <a:ea typeface="MS PGothic" charset="0"/>
              </a:rPr>
              <a:t>This is provided the string of length zero is not part of the language.</a:t>
            </a:r>
          </a:p>
        </p:txBody>
      </p:sp>
      <p:sp>
        <p:nvSpPr>
          <p:cNvPr id="135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6D5D7DA-1C2B-AB48-833B-DF6489EA50B6}" type="datetime1">
              <a:rPr lang="en-US"/>
              <a:pPr/>
              <a:t>11/18/2014</a:t>
            </a:fld>
            <a:endParaRPr lang="en-US"/>
          </a:p>
        </p:txBody>
      </p:sp>
      <p:sp>
        <p:nvSpPr>
          <p:cNvPr id="135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35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6B35EA4-D3BD-694F-95B8-A7D22A4B70B9}" type="slidenum">
              <a:rPr lang="en-US"/>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atin typeface="Arial" charset="0"/>
                <a:ea typeface="MS PGothic" charset="0"/>
              </a:rPr>
              <a:t>CKY (Bottom-Up Technique)</a:t>
            </a:r>
          </a:p>
        </p:txBody>
      </p:sp>
      <p:sp>
        <p:nvSpPr>
          <p:cNvPr id="136195" name="Content Placeholder 2"/>
          <p:cNvSpPr>
            <a:spLocks noGrp="1"/>
          </p:cNvSpPr>
          <p:nvPr>
            <p:ph idx="1"/>
          </p:nvPr>
        </p:nvSpPr>
        <p:spPr/>
        <p:txBody>
          <a:bodyPr/>
          <a:lstStyle/>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the input string be a sequence of </a:t>
            </a:r>
            <a:r>
              <a:rPr lang="en-US" sz="1600" i="1">
                <a:latin typeface="Arial" charset="0"/>
                <a:ea typeface="MS PGothic" charset="0"/>
              </a:rPr>
              <a:t>n</a:t>
            </a:r>
            <a:r>
              <a:rPr lang="en-US" sz="1600">
                <a:latin typeface="Arial" charset="0"/>
                <a:ea typeface="MS PGothic" charset="0"/>
              </a:rPr>
              <a:t> letters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the grammar contain </a:t>
            </a:r>
            <a:r>
              <a:rPr lang="en-US" sz="1600" i="1">
                <a:latin typeface="Arial" charset="0"/>
                <a:ea typeface="MS PGothic" charset="0"/>
              </a:rPr>
              <a:t>r</a:t>
            </a:r>
            <a:r>
              <a:rPr lang="en-US" sz="1600">
                <a:latin typeface="Arial" charset="0"/>
                <a:ea typeface="MS PGothic" charset="0"/>
              </a:rPr>
              <a:t> terminal and nonterminal symbols </a:t>
            </a:r>
            <a:r>
              <a:rPr lang="en-US" sz="1600" i="1">
                <a:latin typeface="Arial" charset="0"/>
                <a:ea typeface="MS PGothic" charset="0"/>
              </a:rPr>
              <a:t>R</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R</a:t>
            </a:r>
            <a:r>
              <a:rPr lang="en-US" sz="1600" i="1" baseline="-25000">
                <a:latin typeface="Arial" charset="0"/>
                <a:ea typeface="MS PGothic" charset="0"/>
              </a:rPr>
              <a:t>r</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R</a:t>
            </a:r>
            <a:r>
              <a:rPr lang="en-US" sz="1600" baseline="-25000">
                <a:latin typeface="Arial" charset="0"/>
                <a:ea typeface="MS PGothic" charset="0"/>
              </a:rPr>
              <a:t>1</a:t>
            </a:r>
            <a:r>
              <a:rPr lang="en-US" sz="1600">
                <a:latin typeface="Arial" charset="0"/>
                <a:ea typeface="MS PGothic" charset="0"/>
              </a:rPr>
              <a:t> be the start symbol.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P[n,n,r] be an array of Booleans. Initialize all elements of P to false.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For each i = 1 to n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unit production R</a:t>
            </a:r>
            <a:r>
              <a:rPr lang="en-US" sz="1600" baseline="-25000">
                <a:latin typeface="Arial" charset="0"/>
                <a:ea typeface="MS PGothic" charset="0"/>
              </a:rPr>
              <a:t>j</a:t>
            </a:r>
            <a:r>
              <a:rPr lang="en-US" sz="1600">
                <a:latin typeface="Arial" charset="0"/>
                <a:ea typeface="MS PGothic" charset="0"/>
              </a:rPr>
              <a:t> → a</a:t>
            </a:r>
            <a:r>
              <a:rPr lang="en-US" sz="1600" baseline="-25000">
                <a:latin typeface="Arial" charset="0"/>
                <a:ea typeface="MS PGothic" charset="0"/>
              </a:rPr>
              <a:t>i</a:t>
            </a:r>
            <a:r>
              <a:rPr lang="en-US" sz="1600">
                <a:latin typeface="Arial" charset="0"/>
                <a:ea typeface="MS PGothic" charset="0"/>
              </a:rPr>
              <a:t>, set P[i,1,j] = true.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i = 2 to n</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j = 1 to n-i+1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k = 1 to i-1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production R</a:t>
            </a:r>
            <a:r>
              <a:rPr lang="en-US" sz="1600" baseline="-25000">
                <a:latin typeface="Arial" charset="0"/>
                <a:ea typeface="MS PGothic" charset="0"/>
              </a:rPr>
              <a:t>A</a:t>
            </a:r>
            <a:r>
              <a:rPr lang="en-US" sz="1600">
                <a:latin typeface="Arial" charset="0"/>
                <a:ea typeface="MS PGothic" charset="0"/>
              </a:rPr>
              <a:t> -&gt; R</a:t>
            </a:r>
            <a:r>
              <a:rPr lang="en-US" sz="1600" baseline="-25000">
                <a:latin typeface="Arial" charset="0"/>
                <a:ea typeface="MS PGothic" charset="0"/>
              </a:rPr>
              <a:t>B</a:t>
            </a:r>
            <a:r>
              <a:rPr lang="en-US" sz="1600">
                <a:latin typeface="Arial" charset="0"/>
                <a:ea typeface="MS PGothic" charset="0"/>
              </a:rPr>
              <a:t> R</a:t>
            </a:r>
            <a:r>
              <a:rPr lang="en-US" sz="1600" baseline="-25000">
                <a:latin typeface="Arial" charset="0"/>
                <a:ea typeface="MS PGothic" charset="0"/>
              </a:rPr>
              <a:t>C</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If P[j,k,B] and P[j+k,i-k,C] then set P[j,i,A] = true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If P[1,n,1] is true then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 </a:t>
            </a:r>
            <a:r>
              <a:rPr lang="en-US" sz="1600">
                <a:latin typeface="Arial" charset="0"/>
                <a:ea typeface="MS PGothic" charset="0"/>
              </a:rPr>
              <a:t>is member of language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else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a:t>
            </a:r>
            <a:r>
              <a:rPr lang="en-US" sz="1600">
                <a:latin typeface="Arial" charset="0"/>
                <a:ea typeface="MS PGothic" charset="0"/>
              </a:rPr>
              <a:t> is not member of language </a:t>
            </a:r>
          </a:p>
          <a:p>
            <a:pPr marL="0" indent="0">
              <a:buFontTx/>
              <a:buNone/>
              <a:tabLst>
                <a:tab pos="228600" algn="l"/>
                <a:tab pos="458788" algn="l"/>
                <a:tab pos="687388" algn="l"/>
                <a:tab pos="915988" algn="l"/>
                <a:tab pos="1146175" algn="l"/>
                <a:tab pos="1374775" algn="l"/>
                <a:tab pos="1604963" algn="l"/>
                <a:tab pos="1833563" algn="l"/>
              </a:tabLst>
            </a:pPr>
            <a:endParaRPr lang="en-US" sz="2000">
              <a:latin typeface="Arial" charset="0"/>
              <a:ea typeface="MS PGothic" charset="0"/>
            </a:endParaRPr>
          </a:p>
        </p:txBody>
      </p:sp>
      <p:sp>
        <p:nvSpPr>
          <p:cNvPr id="1361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CDBCF92-AEF1-FE4E-94BA-15BBDBA52EE5}" type="datetime1">
              <a:rPr lang="en-US"/>
              <a:pPr/>
              <a:t>11/18/2014</a:t>
            </a:fld>
            <a:endParaRPr lang="en-US"/>
          </a:p>
        </p:txBody>
      </p:sp>
      <p:sp>
        <p:nvSpPr>
          <p:cNvPr id="136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36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0BB01-A910-8A45-986E-FB325609B938}" type="slidenum">
              <a:rPr lang="en-US"/>
              <a:pPr/>
              <a:t>136</a:t>
            </a:fld>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latin typeface="Arial" charset="0"/>
                <a:ea typeface="MS PGothic" charset="0"/>
              </a:rPr>
              <a:t>CKY Parser</a:t>
            </a:r>
          </a:p>
        </p:txBody>
      </p:sp>
      <p:sp>
        <p:nvSpPr>
          <p:cNvPr id="137219" name="Content Placeholder 2"/>
          <p:cNvSpPr>
            <a:spLocks noGrp="1"/>
          </p:cNvSpPr>
          <p:nvPr>
            <p:ph idx="1"/>
          </p:nvPr>
        </p:nvSpPr>
        <p:spPr/>
        <p:txBody>
          <a:bodyPr/>
          <a:lstStyle/>
          <a:p>
            <a:pPr>
              <a:buFontTx/>
              <a:buNone/>
            </a:pPr>
            <a:r>
              <a:rPr lang="en-US" sz="1200" dirty="0">
                <a:latin typeface="Arial" charset="0"/>
                <a:ea typeface="MS PGothic" charset="0"/>
              </a:rPr>
              <a:t>	</a:t>
            </a:r>
            <a:r>
              <a:rPr lang="en-US" sz="1600" dirty="0">
                <a:latin typeface="Arial" charset="0"/>
                <a:ea typeface="MS PGothic" charset="0"/>
              </a:rPr>
              <a:t>Present the </a:t>
            </a:r>
            <a:r>
              <a:rPr lang="en-US" sz="1600" b="1" dirty="0">
                <a:latin typeface="Arial" charset="0"/>
                <a:ea typeface="MS PGothic" charset="0"/>
              </a:rPr>
              <a:t>CKY</a:t>
            </a:r>
            <a:r>
              <a:rPr lang="en-US" sz="1600" dirty="0">
                <a:latin typeface="Arial" charset="0"/>
                <a:ea typeface="MS PGothic" charset="0"/>
              </a:rPr>
              <a:t> recognition matrix for the string  </a:t>
            </a:r>
            <a:r>
              <a:rPr lang="en-US" sz="1600" b="1" dirty="0" err="1">
                <a:latin typeface="Arial" charset="0"/>
                <a:ea typeface="MS PGothic" charset="0"/>
              </a:rPr>
              <a:t>abba</a:t>
            </a:r>
            <a:r>
              <a:rPr lang="en-US" sz="1600" b="1" dirty="0">
                <a:latin typeface="Arial" charset="0"/>
                <a:ea typeface="MS PGothic" charset="0"/>
              </a:rPr>
              <a:t>  </a:t>
            </a:r>
            <a:r>
              <a:rPr lang="en-US" sz="1600" dirty="0">
                <a:latin typeface="Arial" charset="0"/>
                <a:ea typeface="MS PGothic" charset="0"/>
              </a:rPr>
              <a:t>assuming the Chomsky Normal Form grammar, </a:t>
            </a:r>
            <a:r>
              <a:rPr lang="en-US" sz="1600" b="1" dirty="0">
                <a:latin typeface="Arial" charset="0"/>
                <a:ea typeface="MS PGothic" charset="0"/>
              </a:rPr>
              <a:t>G = ({S,A,B,C,D,E}, {</a:t>
            </a:r>
            <a:r>
              <a:rPr lang="en-US" sz="1600" b="1" dirty="0" err="1">
                <a:latin typeface="Arial" charset="0"/>
                <a:ea typeface="MS PGothic" charset="0"/>
              </a:rPr>
              <a:t>a,b</a:t>
            </a:r>
            <a:r>
              <a:rPr lang="en-US" sz="1600" b="1" dirty="0">
                <a:latin typeface="Arial" charset="0"/>
                <a:ea typeface="MS PGothic" charset="0"/>
              </a:rPr>
              <a:t>}, </a:t>
            </a:r>
            <a:r>
              <a:rPr lang="en-US" sz="1600" b="1" dirty="0" smtClean="0">
                <a:latin typeface="Arial" charset="0"/>
                <a:ea typeface="MS PGothic" charset="0"/>
              </a:rPr>
              <a:t>R, S)</a:t>
            </a:r>
            <a:r>
              <a:rPr lang="en-US" sz="1600" dirty="0">
                <a:latin typeface="Arial" charset="0"/>
                <a:ea typeface="MS PGothic" charset="0"/>
              </a:rPr>
              <a:t>, specified by the rules </a:t>
            </a:r>
            <a:r>
              <a:rPr lang="en-US" sz="1600" b="1" dirty="0" smtClean="0">
                <a:latin typeface="Arial" charset="0"/>
                <a:ea typeface="MS PGothic" charset="0"/>
              </a:rPr>
              <a:t>R</a:t>
            </a:r>
            <a:r>
              <a:rPr lang="en-US" sz="1600" dirty="0" smtClean="0">
                <a:latin typeface="Arial" charset="0"/>
                <a:ea typeface="MS PGothic" charset="0"/>
              </a:rPr>
              <a:t>:</a:t>
            </a:r>
            <a:endParaRPr lang="en-US" sz="1600" dirty="0">
              <a:latin typeface="Arial" charset="0"/>
              <a:ea typeface="MS PGothic" charset="0"/>
            </a:endParaRPr>
          </a:p>
          <a:p>
            <a:pPr>
              <a:buFontTx/>
              <a:buNone/>
            </a:pPr>
            <a:r>
              <a:rPr lang="en-US" sz="1600" b="1" dirty="0">
                <a:latin typeface="Arial" charset="0"/>
                <a:ea typeface="MS PGothic" charset="0"/>
              </a:rPr>
              <a:t>S  </a:t>
            </a:r>
            <a:r>
              <a:rPr lang="en-US" sz="1600" b="1" dirty="0">
                <a:latin typeface="Arial" charset="0"/>
                <a:ea typeface="MS PGothic" charset="0"/>
                <a:sym typeface="Symbol" charset="0"/>
              </a:rPr>
              <a:t>	</a:t>
            </a:r>
            <a:r>
              <a:rPr lang="en-US" sz="1600" b="1" dirty="0">
                <a:latin typeface="Arial" charset="0"/>
                <a:ea typeface="MS PGothic" charset="0"/>
              </a:rPr>
              <a:t>AB  |  BA</a:t>
            </a:r>
            <a:endParaRPr lang="en-US" sz="1600" dirty="0">
              <a:latin typeface="Arial" charset="0"/>
              <a:ea typeface="MS PGothic" charset="0"/>
            </a:endParaRPr>
          </a:p>
          <a:p>
            <a:pPr>
              <a:buFontTx/>
              <a:buNone/>
            </a:pPr>
            <a:r>
              <a:rPr lang="en-US" sz="1600" b="1" dirty="0">
                <a:latin typeface="Arial" charset="0"/>
                <a:ea typeface="MS PGothic" charset="0"/>
              </a:rPr>
              <a:t>A  </a:t>
            </a:r>
            <a:r>
              <a:rPr lang="en-US" sz="1600" b="1" dirty="0">
                <a:latin typeface="Arial" charset="0"/>
                <a:ea typeface="MS PGothic" charset="0"/>
                <a:sym typeface="Symbol" charset="0"/>
              </a:rPr>
              <a:t></a:t>
            </a:r>
            <a:r>
              <a:rPr lang="en-US" sz="1600" b="1" dirty="0">
                <a:latin typeface="Arial" charset="0"/>
                <a:ea typeface="MS PGothic" charset="0"/>
              </a:rPr>
              <a:t>	CD  |  a</a:t>
            </a:r>
            <a:endParaRPr lang="en-US" sz="1600" dirty="0">
              <a:latin typeface="Arial" charset="0"/>
              <a:ea typeface="MS PGothic" charset="0"/>
            </a:endParaRPr>
          </a:p>
          <a:p>
            <a:pPr>
              <a:buFontTx/>
              <a:buNone/>
            </a:pPr>
            <a:r>
              <a:rPr lang="en-US" sz="1600" b="1" dirty="0">
                <a:latin typeface="Arial" charset="0"/>
                <a:ea typeface="MS PGothic" charset="0"/>
              </a:rPr>
              <a:t>B  </a:t>
            </a:r>
            <a:r>
              <a:rPr lang="en-US" sz="1600" b="1" dirty="0">
                <a:latin typeface="Arial" charset="0"/>
                <a:ea typeface="MS PGothic" charset="0"/>
                <a:sym typeface="Symbol" charset="0"/>
              </a:rPr>
              <a:t></a:t>
            </a:r>
            <a:r>
              <a:rPr lang="en-US" sz="1600" b="1" dirty="0">
                <a:latin typeface="Arial" charset="0"/>
                <a:ea typeface="MS PGothic" charset="0"/>
              </a:rPr>
              <a:t> 	CE  |  b </a:t>
            </a:r>
            <a:endParaRPr lang="en-US" sz="1600" dirty="0">
              <a:latin typeface="Arial" charset="0"/>
              <a:ea typeface="MS PGothic" charset="0"/>
            </a:endParaRPr>
          </a:p>
          <a:p>
            <a:pPr>
              <a:buFontTx/>
              <a:buNone/>
            </a:pPr>
            <a:r>
              <a:rPr lang="en-US" sz="1600" b="1" dirty="0">
                <a:latin typeface="Arial" charset="0"/>
                <a:ea typeface="MS PGothic" charset="0"/>
              </a:rPr>
              <a:t>C  </a:t>
            </a:r>
            <a:r>
              <a:rPr lang="en-US" sz="1600" b="1" dirty="0">
                <a:latin typeface="Arial" charset="0"/>
                <a:ea typeface="MS PGothic" charset="0"/>
                <a:sym typeface="Symbol" charset="0"/>
              </a:rPr>
              <a:t></a:t>
            </a:r>
            <a:r>
              <a:rPr lang="en-US" sz="1600" b="1" dirty="0">
                <a:latin typeface="Arial" charset="0"/>
                <a:ea typeface="MS PGothic" charset="0"/>
              </a:rPr>
              <a:t> 	a      |  b</a:t>
            </a:r>
            <a:endParaRPr lang="en-US" sz="1600" dirty="0">
              <a:latin typeface="Arial" charset="0"/>
              <a:ea typeface="MS PGothic" charset="0"/>
            </a:endParaRPr>
          </a:p>
          <a:p>
            <a:pPr>
              <a:buFontTx/>
              <a:buNone/>
            </a:pPr>
            <a:r>
              <a:rPr lang="en-US" sz="1600" b="1" dirty="0">
                <a:latin typeface="Arial" charset="0"/>
                <a:ea typeface="MS PGothic" charset="0"/>
              </a:rPr>
              <a:t>D  </a:t>
            </a:r>
            <a:r>
              <a:rPr lang="en-US" sz="1600" b="1" dirty="0">
                <a:latin typeface="Arial" charset="0"/>
                <a:ea typeface="MS PGothic" charset="0"/>
                <a:sym typeface="Symbol" charset="0"/>
              </a:rPr>
              <a:t></a:t>
            </a:r>
            <a:r>
              <a:rPr lang="en-US" sz="1600" b="1" dirty="0">
                <a:latin typeface="Arial" charset="0"/>
                <a:ea typeface="MS PGothic" charset="0"/>
              </a:rPr>
              <a:t>	AC</a:t>
            </a:r>
            <a:endParaRPr lang="en-US" sz="1600" dirty="0">
              <a:latin typeface="Arial" charset="0"/>
              <a:ea typeface="MS PGothic" charset="0"/>
            </a:endParaRPr>
          </a:p>
          <a:p>
            <a:pPr>
              <a:buFontTx/>
              <a:buNone/>
            </a:pPr>
            <a:r>
              <a:rPr lang="en-US" sz="1600" b="1" dirty="0">
                <a:latin typeface="Arial" charset="0"/>
                <a:ea typeface="MS PGothic" charset="0"/>
              </a:rPr>
              <a:t>E  </a:t>
            </a:r>
            <a:r>
              <a:rPr lang="en-US" sz="1600" b="1" dirty="0">
                <a:latin typeface="Arial" charset="0"/>
                <a:ea typeface="MS PGothic" charset="0"/>
                <a:sym typeface="Symbol" charset="0"/>
              </a:rPr>
              <a:t></a:t>
            </a:r>
            <a:r>
              <a:rPr lang="en-US" sz="1600" b="1" dirty="0">
                <a:latin typeface="Arial" charset="0"/>
                <a:ea typeface="MS PGothic" charset="0"/>
              </a:rPr>
              <a:t> 	BC </a:t>
            </a:r>
            <a:endParaRPr lang="en-US" sz="1200" dirty="0">
              <a:latin typeface="Arial" charset="0"/>
              <a:ea typeface="MS PGothic" charset="0"/>
            </a:endParaRPr>
          </a:p>
          <a:p>
            <a:pPr>
              <a:buFontTx/>
              <a:buNone/>
            </a:pPr>
            <a:r>
              <a:rPr lang="en-US" sz="1200" b="1" dirty="0">
                <a:latin typeface="Arial" charset="0"/>
                <a:ea typeface="MS PGothic" charset="0"/>
              </a:rPr>
              <a:t> </a:t>
            </a:r>
          </a:p>
          <a:p>
            <a:pPr>
              <a:buFontTx/>
              <a:buNone/>
            </a:pPr>
            <a:endParaRPr lang="en-US" sz="1200" dirty="0">
              <a:latin typeface="Arial" charset="0"/>
              <a:ea typeface="MS PGothic" charset="0"/>
            </a:endParaRPr>
          </a:p>
          <a:p>
            <a:pPr>
              <a:buFontTx/>
              <a:buNone/>
            </a:pPr>
            <a:r>
              <a:rPr lang="en-US" sz="900" b="1" dirty="0">
                <a:latin typeface="Arial" charset="0"/>
                <a:ea typeface="MS PGothic" charset="0"/>
              </a:rPr>
              <a:t> </a:t>
            </a:r>
            <a:endParaRPr lang="en-US" sz="900" dirty="0">
              <a:latin typeface="Arial" charset="0"/>
              <a:ea typeface="MS PGothic" charset="0"/>
            </a:endParaRPr>
          </a:p>
          <a:p>
            <a:pPr>
              <a:buFontTx/>
              <a:buNone/>
            </a:pPr>
            <a:endParaRPr lang="en-US" sz="900" dirty="0">
              <a:latin typeface="Arial" charset="0"/>
              <a:ea typeface="MS PGothic" charset="0"/>
            </a:endParaRPr>
          </a:p>
        </p:txBody>
      </p:sp>
      <p:sp>
        <p:nvSpPr>
          <p:cNvPr id="1372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D72432-F688-3242-B47C-5ECEBF923888}" type="datetime1">
              <a:rPr lang="en-US"/>
              <a:pPr/>
              <a:t>11/18/2014</a:t>
            </a:fld>
            <a:endParaRPr lang="en-US"/>
          </a:p>
        </p:txBody>
      </p:sp>
      <p:sp>
        <p:nvSpPr>
          <p:cNvPr id="137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372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F7BF46-E7E1-4E49-9C41-96A6514507E0}" type="slidenum">
              <a:rPr lang="en-US"/>
              <a:pPr/>
              <a:t>137</a:t>
            </a:fld>
            <a:endParaRPr lang="en-US"/>
          </a:p>
        </p:txBody>
      </p:sp>
      <p:graphicFrame>
        <p:nvGraphicFramePr>
          <p:cNvPr id="7" name="Table 6"/>
          <p:cNvGraphicFramePr>
            <a:graphicFrameLocks noGrp="1"/>
          </p:cNvGraphicFramePr>
          <p:nvPr/>
        </p:nvGraphicFramePr>
        <p:xfrm>
          <a:off x="1447800" y="4089400"/>
          <a:ext cx="6096000" cy="1857375"/>
        </p:xfrm>
        <a:graphic>
          <a:graphicData uri="http://schemas.openxmlformats.org/drawingml/2006/table">
            <a:tbl>
              <a:tblPr/>
              <a:tblGrid>
                <a:gridCol w="1219200"/>
                <a:gridCol w="1219200"/>
                <a:gridCol w="1219200"/>
                <a:gridCol w="1219200"/>
                <a:gridCol w="12192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ea typeface="ＭＳ Ｐゴシック" pitchFamily="34" charset="-128"/>
                        </a:rPr>
                        <a:t>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ea typeface="ＭＳ Ｐゴシック" pitchFamily="34" charset="-128"/>
                        </a:rPr>
                        <a:t>a</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A,C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A,C</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S,D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r>
            </a:tbl>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atin typeface="Arial" charset="0"/>
                <a:ea typeface="MS PGothic" charset="0"/>
              </a:rPr>
              <a:t>2</a:t>
            </a:r>
            <a:r>
              <a:rPr lang="en-US" baseline="30000">
                <a:latin typeface="Arial" charset="0"/>
                <a:ea typeface="MS PGothic" charset="0"/>
              </a:rPr>
              <a:t>nd</a:t>
            </a:r>
            <a:r>
              <a:rPr lang="en-US">
                <a:latin typeface="Arial" charset="0"/>
                <a:ea typeface="MS PGothic" charset="0"/>
              </a:rPr>
              <a:t> CKY Example</a:t>
            </a:r>
          </a:p>
        </p:txBody>
      </p:sp>
      <p:sp>
        <p:nvSpPr>
          <p:cNvPr id="1382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0F121E2-5B2B-0741-8947-C9274DAB6E76}" type="datetime1">
              <a:rPr lang="en-US"/>
              <a:pPr/>
              <a:t>11/18/2014</a:t>
            </a:fld>
            <a:endParaRPr lang="en-US"/>
          </a:p>
        </p:txBody>
      </p:sp>
      <p:sp>
        <p:nvSpPr>
          <p:cNvPr id="138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8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A81A13-C81A-8244-9BDD-69B351396B95}" type="slidenum">
              <a:rPr lang="en-US"/>
              <a:pPr/>
              <a:t>138</a:t>
            </a:fld>
            <a:endParaRPr lang="en-US"/>
          </a:p>
        </p:txBody>
      </p:sp>
      <p:graphicFrame>
        <p:nvGraphicFramePr>
          <p:cNvPr id="7" name="Table 6"/>
          <p:cNvGraphicFramePr>
            <a:graphicFrameLocks noGrp="1"/>
          </p:cNvGraphicFramePr>
          <p:nvPr/>
        </p:nvGraphicFramePr>
        <p:xfrm>
          <a:off x="1143000" y="3048000"/>
          <a:ext cx="5743575" cy="2947989"/>
        </p:xfrm>
        <a:graphic>
          <a:graphicData uri="http://schemas.openxmlformats.org/drawingml/2006/table">
            <a:tbl>
              <a:tblPr/>
              <a:tblGrid>
                <a:gridCol w="511175"/>
                <a:gridCol w="746125"/>
                <a:gridCol w="747713"/>
                <a:gridCol w="747712"/>
                <a:gridCol w="747713"/>
                <a:gridCol w="747712"/>
                <a:gridCol w="747713"/>
                <a:gridCol w="747712"/>
              </a:tblGrid>
              <a:tr h="219075">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1</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P</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2</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3</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4</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5</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6</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7</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8" name="Rectangle 1"/>
          <p:cNvSpPr>
            <a:spLocks noChangeArrowheads="1"/>
          </p:cNvSpPr>
          <p:nvPr/>
        </p:nvSpPr>
        <p:spPr bwMode="auto">
          <a:xfrm>
            <a:off x="1347788" y="1676400"/>
            <a:ext cx="6500812"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Lst>
              <a:defRPr/>
            </a:pPr>
            <a:r>
              <a:rPr lang="en-US" sz="1600" b="1" dirty="0">
                <a:latin typeface="+mj-lt"/>
                <a:ea typeface="MS PGothic" pitchFamily="34" charset="-128"/>
                <a:cs typeface="Times New Roman" pitchFamily="18" charset="0"/>
              </a:rPr>
              <a:t>E  </a:t>
            </a:r>
            <a:r>
              <a:rPr lang="en-US" sz="1600" b="1" dirty="0">
                <a:latin typeface="+mj-lt"/>
                <a:ea typeface="MS PGothic" pitchFamily="34" charset="-128"/>
                <a:cs typeface="Times New Roman" pitchFamily="18" charset="0"/>
                <a:sym typeface="Symbol" pitchFamily="18" charset="2"/>
              </a:rPr>
              <a:t></a:t>
            </a:r>
            <a:r>
              <a:rPr lang="en-US" sz="1600" b="1" dirty="0">
                <a:latin typeface="+mj-lt"/>
                <a:ea typeface="MS PGothic" pitchFamily="34" charset="-128"/>
                <a:cs typeface="Times New Roman" pitchFamily="18" charset="0"/>
              </a:rPr>
              <a:t>	</a:t>
            </a:r>
            <a:r>
              <a:rPr lang="en-US" sz="1600" b="1" dirty="0">
                <a:latin typeface="+mj-lt"/>
                <a:ea typeface="MS PGothic" pitchFamily="34" charset="-128"/>
                <a:cs typeface="Times New Roman" pitchFamily="18" charset="0"/>
                <a:sym typeface="Symbol" pitchFamily="18" charset="2"/>
              </a:rPr>
              <a:t>E F  | M E | P E | a </a:t>
            </a:r>
            <a:endParaRPr lang="en-US" sz="1600" dirty="0">
              <a:latin typeface="+mj-lt"/>
              <a:ea typeface="MS PGothic" pitchFamily="34" charset="-128"/>
              <a:cs typeface="+mn-cs"/>
              <a:sym typeface="Symbol" pitchFamily="18" charset="2"/>
            </a:endParaRPr>
          </a:p>
          <a:p>
            <a:pPr>
              <a:tabLst>
                <a:tab pos="914400" algn="l"/>
              </a:tabLst>
              <a:defRPr/>
            </a:pPr>
            <a:r>
              <a:rPr lang="en-US" sz="1600" b="1" dirty="0">
                <a:latin typeface="+mj-lt"/>
                <a:ea typeface="MS PGothic" pitchFamily="34" charset="-128"/>
                <a:cs typeface="Times New Roman" pitchFamily="18" charset="0"/>
                <a:sym typeface="Symbol" pitchFamily="18" charset="2"/>
              </a:rPr>
              <a:t>F  </a:t>
            </a:r>
            <a:r>
              <a:rPr lang="en-US" sz="1600" b="1" dirty="0">
                <a:latin typeface="+mj-lt"/>
                <a:ea typeface="MS PGothic" pitchFamily="34" charset="-128"/>
                <a:cs typeface="Times New Roman" pitchFamily="18" charset="0"/>
              </a:rPr>
              <a:t>	</a:t>
            </a:r>
            <a:r>
              <a:rPr lang="en-US" sz="1600" b="1" dirty="0">
                <a:latin typeface="+mj-lt"/>
                <a:ea typeface="MS PGothic" pitchFamily="34" charset="-128"/>
                <a:cs typeface="Times New Roman" pitchFamily="18" charset="0"/>
                <a:sym typeface="Symbol" pitchFamily="18" charset="2"/>
              </a:rPr>
              <a:t>M F | P F | M E | P E</a:t>
            </a:r>
            <a:endParaRPr lang="en-US" sz="1600" dirty="0">
              <a:latin typeface="+mj-lt"/>
              <a:ea typeface="MS PGothic" pitchFamily="34" charset="-128"/>
              <a:cs typeface="+mn-cs"/>
              <a:sym typeface="Symbol" pitchFamily="18" charset="2"/>
            </a:endParaRPr>
          </a:p>
          <a:p>
            <a:pPr>
              <a:tabLst>
                <a:tab pos="914400" algn="l"/>
              </a:tabLst>
              <a:defRPr/>
            </a:pPr>
            <a:r>
              <a:rPr lang="en-US" sz="1600" b="1" dirty="0">
                <a:latin typeface="+mj-lt"/>
                <a:ea typeface="MS PGothic" pitchFamily="34" charset="-128"/>
                <a:cs typeface="Times New Roman" pitchFamily="18" charset="0"/>
                <a:sym typeface="Symbol" pitchFamily="18" charset="2"/>
              </a:rPr>
              <a:t>P  </a:t>
            </a:r>
            <a:r>
              <a:rPr lang="en-US" sz="1600" b="1" dirty="0">
                <a:latin typeface="+mj-lt"/>
                <a:ea typeface="MS PGothic" pitchFamily="34" charset="-128"/>
                <a:cs typeface="Times New Roman" pitchFamily="18" charset="0"/>
              </a:rPr>
              <a:t> </a:t>
            </a:r>
            <a:r>
              <a:rPr lang="en-US" sz="1600" b="1" dirty="0">
                <a:latin typeface="+mj-lt"/>
                <a:ea typeface="MS PGothic" pitchFamily="34" charset="-128"/>
                <a:cs typeface="Times New Roman" pitchFamily="18" charset="0"/>
                <a:sym typeface="Symbol" pitchFamily="18" charset="2"/>
              </a:rPr>
              <a:t>	+ </a:t>
            </a:r>
            <a:endParaRPr lang="en-US" sz="1600" dirty="0">
              <a:latin typeface="+mj-lt"/>
              <a:ea typeface="MS PGothic" pitchFamily="34" charset="-128"/>
              <a:cs typeface="+mn-cs"/>
              <a:sym typeface="Symbol" pitchFamily="18" charset="2"/>
            </a:endParaRPr>
          </a:p>
          <a:p>
            <a:pPr>
              <a:tabLst>
                <a:tab pos="914400" algn="l"/>
              </a:tabLst>
              <a:defRPr/>
            </a:pPr>
            <a:r>
              <a:rPr lang="en-US" sz="1600" b="1" dirty="0">
                <a:latin typeface="+mj-lt"/>
                <a:ea typeface="MS PGothic" pitchFamily="34" charset="-128"/>
                <a:cs typeface="Times New Roman" pitchFamily="18" charset="0"/>
                <a:sym typeface="Symbol" pitchFamily="18" charset="2"/>
              </a:rPr>
              <a:t>M  </a:t>
            </a:r>
            <a:r>
              <a:rPr lang="en-US" sz="1600" b="1" dirty="0">
                <a:latin typeface="+mj-lt"/>
                <a:ea typeface="MS PGothic" pitchFamily="34" charset="-128"/>
                <a:cs typeface="Times New Roman" pitchFamily="18" charset="0"/>
              </a:rPr>
              <a:t> </a:t>
            </a:r>
            <a:r>
              <a:rPr lang="en-US" sz="1600" b="1" dirty="0">
                <a:latin typeface="+mj-lt"/>
                <a:ea typeface="MS PGothic" pitchFamily="34" charset="-128"/>
                <a:cs typeface="Times New Roman" pitchFamily="18" charset="0"/>
                <a:sym typeface="Symbol" pitchFamily="18" charset="2"/>
              </a:rPr>
              <a:t>	</a:t>
            </a:r>
            <a:r>
              <a:rPr lang="en-US" sz="1600" b="1" dirty="0">
                <a:latin typeface="+mj-lt"/>
                <a:ea typeface="MS PGothic" pitchFamily="34" charset="-128"/>
                <a:cs typeface="Times New Roman" pitchFamily="18" charset="0"/>
              </a:rPr>
              <a:t> </a:t>
            </a:r>
            <a:endParaRPr lang="en-US" sz="1600" dirty="0">
              <a:latin typeface="+mj-lt"/>
              <a:ea typeface="MS PGothic" pitchFamily="34" charset="-128"/>
              <a:cs typeface="+mn-cs"/>
              <a:sym typeface="Symbol" pitchFamily="18" charset="2"/>
            </a:endParaRPr>
          </a:p>
          <a:p>
            <a:pPr>
              <a:tabLst>
                <a:tab pos="914400" algn="l"/>
              </a:tabLst>
              <a:defRPr/>
            </a:pPr>
            <a:endParaRPr lang="en-US" sz="1200" b="1" dirty="0">
              <a:latin typeface="Times New Roman" pitchFamily="18" charset="0"/>
              <a:ea typeface="MS PGothic" pitchFamily="34" charset="-128"/>
              <a:cs typeface="Times New Roman" pitchFamily="18" charset="0"/>
              <a:sym typeface="Symbol" pitchFamily="18" charset="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atin typeface="Arial" charset="0"/>
                <a:ea typeface="MS PGothic" charset="0"/>
              </a:rPr>
              <a:t>Converting a PDA to CFL</a:t>
            </a:r>
          </a:p>
        </p:txBody>
      </p:sp>
      <p:sp>
        <p:nvSpPr>
          <p:cNvPr id="139267" name="Content Placeholder 2"/>
          <p:cNvSpPr>
            <a:spLocks noGrp="1"/>
          </p:cNvSpPr>
          <p:nvPr>
            <p:ph idx="1"/>
          </p:nvPr>
        </p:nvSpPr>
        <p:spPr/>
        <p:txBody>
          <a:bodyPr/>
          <a:lstStyle/>
          <a:p>
            <a:r>
              <a:rPr lang="en-US" sz="1800" dirty="0">
                <a:latin typeface="Arial" charset="0"/>
                <a:ea typeface="MS PGothic" charset="0"/>
              </a:rPr>
              <a:t>Book has one approach; here is another</a:t>
            </a:r>
          </a:p>
          <a:p>
            <a:r>
              <a:rPr lang="en-US" sz="1800" dirty="0">
                <a:latin typeface="Arial" charset="0"/>
                <a:ea typeface="MS PGothic" charset="0"/>
              </a:rPr>
              <a:t>Let A = ( Q,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a:t>
            </a:r>
            <a:r>
              <a:rPr lang="en-US" sz="1800" dirty="0" smtClean="0">
                <a:latin typeface="Arial" charset="0"/>
                <a:ea typeface="MS PGothic" charset="0"/>
              </a:rPr>
              <a:t>Z, </a:t>
            </a:r>
            <a:r>
              <a:rPr lang="en-US" sz="1800" dirty="0">
                <a:latin typeface="Arial" charset="0"/>
                <a:ea typeface="MS PGothic" charset="0"/>
              </a:rPr>
              <a:t>F) </a:t>
            </a:r>
            <a:r>
              <a:rPr lang="en-US" sz="1800" dirty="0" smtClean="0">
                <a:latin typeface="Arial" charset="0"/>
                <a:ea typeface="MS PGothic" charset="0"/>
              </a:rPr>
              <a:t>accept L by </a:t>
            </a:r>
            <a:r>
              <a:rPr lang="en-US" sz="1800" dirty="0">
                <a:latin typeface="Arial" charset="0"/>
                <a:ea typeface="MS PGothic" charset="0"/>
              </a:rPr>
              <a:t>empty stack and final </a:t>
            </a:r>
            <a:r>
              <a:rPr lang="en-US" sz="1800" dirty="0" smtClean="0">
                <a:latin typeface="Arial" charset="0"/>
                <a:ea typeface="MS PGothic" charset="0"/>
              </a:rPr>
              <a:t>state</a:t>
            </a:r>
          </a:p>
          <a:p>
            <a:r>
              <a:rPr lang="en-US" sz="1800" dirty="0" smtClean="0">
                <a:latin typeface="Arial" charset="0"/>
                <a:ea typeface="MS PGothic" charset="0"/>
              </a:rPr>
              <a:t>Define A’ </a:t>
            </a:r>
            <a:r>
              <a:rPr lang="en-US" sz="1800" dirty="0">
                <a:latin typeface="Arial" charset="0"/>
                <a:ea typeface="MS PGothic" charset="0"/>
              </a:rPr>
              <a:t>= </a:t>
            </a:r>
            <a:r>
              <a:rPr lang="en-US" sz="1800" dirty="0" smtClean="0">
                <a:latin typeface="Arial" charset="0"/>
                <a:ea typeface="MS PGothic" charset="0"/>
              </a:rPr>
              <a:t>(Q</a:t>
            </a:r>
            <a:r>
              <a:rPr lang="en-US" sz="1800" dirty="0" smtClean="0">
                <a:latin typeface="Arial" charset="0"/>
                <a:ea typeface="MS PGothic" charset="0"/>
                <a:sym typeface="Symbol" charset="0"/>
              </a:rPr>
              <a:t></a:t>
            </a:r>
            <a:r>
              <a:rPr lang="en-US" sz="1800" dirty="0" smtClean="0">
                <a:latin typeface="Arial" charset="0"/>
                <a:ea typeface="MS PGothic" charset="0"/>
              </a:rPr>
              <a:t>{q</a:t>
            </a:r>
            <a:r>
              <a:rPr lang="en-US" sz="1800" baseline="-25000" dirty="0" smtClean="0">
                <a:latin typeface="Arial" charset="0"/>
                <a:ea typeface="MS PGothic" charset="0"/>
              </a:rPr>
              <a:t>0</a:t>
            </a:r>
            <a:r>
              <a:rPr lang="en-US" sz="1800" dirty="0" smtClean="0">
                <a:latin typeface="Arial" charset="0"/>
                <a:ea typeface="MS PGothic" charset="0"/>
              </a:rPr>
              <a:t>’,f},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smtClean="0">
                <a:latin typeface="Arial" charset="0"/>
                <a:ea typeface="MS PGothic" charset="0"/>
                <a:sym typeface="Symbol" charset="0"/>
              </a:rPr>
              <a:t>{$}</a:t>
            </a:r>
            <a:r>
              <a:rPr lang="en-US" sz="1800" dirty="0" smtClean="0">
                <a:latin typeface="Arial" charset="0"/>
                <a:ea typeface="MS PGothic" charset="0"/>
              </a:rPr>
              <a:t>, </a:t>
            </a:r>
            <a:r>
              <a:rPr lang="en-US" sz="1800" dirty="0" smtClean="0">
                <a:latin typeface="Arial" charset="0"/>
                <a:ea typeface="MS PGothic" charset="0"/>
                <a:sym typeface="Symbol" charset="0"/>
              </a:rPr>
              <a:t>’</a:t>
            </a:r>
            <a:r>
              <a:rPr lang="en-US" sz="1800" dirty="0" smtClean="0">
                <a:latin typeface="Arial" charset="0"/>
                <a:ea typeface="MS PGothic" charset="0"/>
              </a:rPr>
              <a:t>, q</a:t>
            </a:r>
            <a:r>
              <a:rPr lang="en-US" sz="1800" baseline="-25000" dirty="0" smtClean="0">
                <a:latin typeface="Arial" charset="0"/>
                <a:ea typeface="MS PGothic" charset="0"/>
              </a:rPr>
              <a:t>0</a:t>
            </a:r>
            <a:r>
              <a:rPr lang="en-US" sz="1800" dirty="0" smtClean="0">
                <a:latin typeface="Arial" charset="0"/>
                <a:ea typeface="MS PGothic" charset="0"/>
              </a:rPr>
              <a:t>’, </a:t>
            </a:r>
            <a:r>
              <a:rPr lang="en-US" sz="1800" dirty="0">
                <a:latin typeface="Arial" charset="0"/>
                <a:ea typeface="MS PGothic" charset="0"/>
              </a:rPr>
              <a:t>$, </a:t>
            </a:r>
            <a:r>
              <a:rPr lang="en-US" sz="1800" dirty="0" smtClean="0">
                <a:latin typeface="Arial" charset="0"/>
                <a:ea typeface="MS PGothic" charset="0"/>
              </a:rPr>
              <a:t>{f}) where</a:t>
            </a:r>
          </a:p>
          <a:p>
            <a:pPr lvl="1"/>
            <a:r>
              <a:rPr lang="en-US" sz="1400" dirty="0" smtClean="0">
                <a:latin typeface="Arial" charset="0"/>
                <a:ea typeface="MS PGothic" charset="0"/>
                <a:sym typeface="Symbol" charset="0"/>
              </a:rPr>
              <a:t>’(</a:t>
            </a:r>
            <a:r>
              <a:rPr lang="en-US" sz="1400" dirty="0">
                <a:latin typeface="Arial" charset="0"/>
                <a:ea typeface="MS PGothic" charset="0"/>
              </a:rPr>
              <a:t>q</a:t>
            </a:r>
            <a:r>
              <a:rPr lang="en-US" sz="1400" baseline="-25000" dirty="0">
                <a:latin typeface="Arial" charset="0"/>
                <a:ea typeface="MS PGothic" charset="0"/>
              </a:rPr>
              <a:t>0</a:t>
            </a:r>
            <a:r>
              <a:rPr lang="en-US" sz="1400" dirty="0">
                <a:latin typeface="Arial" charset="0"/>
                <a:ea typeface="MS PGothic" charset="0"/>
              </a:rPr>
              <a:t>’</a:t>
            </a:r>
            <a:r>
              <a:rPr lang="en-US" sz="1400" dirty="0" smtClean="0">
                <a:latin typeface="Arial" charset="0"/>
                <a:ea typeface="MS PGothic" charset="0"/>
              </a:rPr>
              <a:t>, </a:t>
            </a:r>
            <a:r>
              <a:rPr lang="en-US" sz="1400" dirty="0" err="1" smtClean="0">
                <a:latin typeface="Arial" charset="0"/>
                <a:ea typeface="MS PGothic" charset="0"/>
              </a:rPr>
              <a:t>λ</a:t>
            </a:r>
            <a:r>
              <a:rPr lang="en-US" sz="1400" dirty="0" smtClean="0">
                <a:latin typeface="Arial" charset="0"/>
                <a:ea typeface="MS PGothic" charset="0"/>
              </a:rPr>
              <a:t>, $) = {(q</a:t>
            </a:r>
            <a:r>
              <a:rPr lang="en-US" sz="1400" baseline="-25000" dirty="0" smtClean="0">
                <a:latin typeface="Arial" charset="0"/>
                <a:ea typeface="MS PGothic" charset="0"/>
              </a:rPr>
              <a:t>0</a:t>
            </a:r>
            <a:r>
              <a:rPr lang="en-US" sz="1400" dirty="0" smtClean="0">
                <a:latin typeface="Arial" charset="0"/>
                <a:ea typeface="MS PGothic" charset="0"/>
              </a:rPr>
              <a:t>, PUSH(Z)) or in normal notation </a:t>
            </a:r>
            <a:r>
              <a:rPr lang="en-US" sz="1400" dirty="0">
                <a:latin typeface="Arial" charset="0"/>
                <a:ea typeface="MS PGothic" charset="0"/>
              </a:rPr>
              <a:t>{(q</a:t>
            </a:r>
            <a:r>
              <a:rPr lang="en-US" sz="1400" baseline="-25000" dirty="0">
                <a:latin typeface="Arial" charset="0"/>
                <a:ea typeface="MS PGothic" charset="0"/>
              </a:rPr>
              <a:t>0</a:t>
            </a:r>
            <a:r>
              <a:rPr lang="en-US" sz="1400" dirty="0" smtClean="0">
                <a:latin typeface="Arial" charset="0"/>
                <a:ea typeface="MS PGothic" charset="0"/>
              </a:rPr>
              <a:t>, Z$)}</a:t>
            </a:r>
          </a:p>
          <a:p>
            <a:pPr lvl="1"/>
            <a:r>
              <a:rPr lang="en-US" sz="1400" dirty="0">
                <a:latin typeface="Arial" charset="0"/>
                <a:ea typeface="MS PGothic" charset="0"/>
                <a:sym typeface="Symbol" charset="0"/>
              </a:rPr>
              <a:t></a:t>
            </a:r>
            <a:r>
              <a:rPr lang="en-US" sz="1400" dirty="0" smtClean="0">
                <a:latin typeface="Arial" charset="0"/>
                <a:ea typeface="MS PGothic" charset="0"/>
                <a:sym typeface="Symbol" charset="0"/>
              </a:rPr>
              <a:t>’ does what  does but only uses PUSH and POP instructions, always reading top of stack Note1: we need to consider using the $ for cases of the original machine looking at empty stack, when using </a:t>
            </a:r>
            <a:r>
              <a:rPr lang="en-US" sz="1400" dirty="0" smtClean="0">
                <a:latin typeface="Arial" charset="0"/>
                <a:ea typeface="MS PGothic" charset="0"/>
              </a:rPr>
              <a:t>λ for stack check. This guarantees we have top of stack until very end.</a:t>
            </a:r>
            <a:br>
              <a:rPr lang="en-US" sz="1400" dirty="0" smtClean="0">
                <a:latin typeface="Arial" charset="0"/>
                <a:ea typeface="MS PGothic" charset="0"/>
              </a:rPr>
            </a:br>
            <a:r>
              <a:rPr lang="en-US" sz="1400" dirty="0" smtClean="0">
                <a:latin typeface="Arial" charset="0"/>
                <a:ea typeface="MS PGothic" charset="0"/>
              </a:rPr>
              <a:t>Note2: If original adds stuff to stack, we do pop, followed by a bunch of pushes.</a:t>
            </a:r>
          </a:p>
          <a:p>
            <a:pPr lvl="1"/>
            <a:r>
              <a:rPr lang="en-US" sz="1400" dirty="0" smtClean="0">
                <a:latin typeface="Arial" charset="0"/>
                <a:ea typeface="MS PGothic" charset="0"/>
              </a:rPr>
              <a:t>We add (f, λ) = (f, POP) to </a:t>
            </a:r>
            <a:r>
              <a:rPr lang="en-US" sz="1400" dirty="0">
                <a:latin typeface="Arial" charset="0"/>
                <a:ea typeface="MS PGothic" charset="0"/>
                <a:sym typeface="Symbol" charset="0"/>
              </a:rPr>
              <a:t>’(</a:t>
            </a:r>
            <a:r>
              <a:rPr lang="en-US" sz="1400" dirty="0" err="1" smtClean="0">
                <a:latin typeface="Arial" charset="0"/>
                <a:ea typeface="MS PGothic" charset="0"/>
              </a:rPr>
              <a:t>q</a:t>
            </a:r>
            <a:r>
              <a:rPr lang="en-US" sz="1400" baseline="-25000" dirty="0" err="1" smtClean="0">
                <a:latin typeface="Arial" charset="0"/>
                <a:ea typeface="MS PGothic" charset="0"/>
              </a:rPr>
              <a:t>f</a:t>
            </a:r>
            <a:r>
              <a:rPr lang="en-US" sz="1400" dirty="0" smtClean="0">
                <a:latin typeface="Arial" charset="0"/>
                <a:ea typeface="MS PGothic" charset="0"/>
              </a:rPr>
              <a:t>, </a:t>
            </a:r>
            <a:r>
              <a:rPr lang="en-US" sz="1400" dirty="0">
                <a:latin typeface="Arial" charset="0"/>
                <a:ea typeface="MS PGothic" charset="0"/>
              </a:rPr>
              <a:t>λ, $</a:t>
            </a:r>
            <a:r>
              <a:rPr lang="en-US" sz="1400" dirty="0" smtClean="0">
                <a:latin typeface="Arial" charset="0"/>
                <a:ea typeface="MS PGothic" charset="0"/>
              </a:rPr>
              <a:t>) whenever </a:t>
            </a:r>
            <a:r>
              <a:rPr lang="en-US" sz="1400" dirty="0" err="1">
                <a:latin typeface="Arial" charset="0"/>
                <a:ea typeface="MS PGothic" charset="0"/>
              </a:rPr>
              <a:t>q</a:t>
            </a:r>
            <a:r>
              <a:rPr lang="en-US" sz="1400" baseline="-25000" dirty="0" err="1">
                <a:latin typeface="Arial" charset="0"/>
                <a:ea typeface="MS PGothic" charset="0"/>
              </a:rPr>
              <a:t>f</a:t>
            </a:r>
            <a:r>
              <a:rPr lang="en-US" sz="1400" dirty="0" smtClean="0">
                <a:latin typeface="Arial" charset="0"/>
                <a:ea typeface="MS PGothic" charset="0"/>
              </a:rPr>
              <a:t> is in F, so we jump to a fixed final state.</a:t>
            </a:r>
          </a:p>
          <a:p>
            <a:r>
              <a:rPr lang="en-US" sz="1800" dirty="0" smtClean="0">
                <a:latin typeface="Arial" charset="0"/>
                <a:ea typeface="MS PGothic" charset="0"/>
              </a:rPr>
              <a:t>Now, </a:t>
            </a:r>
            <a:r>
              <a:rPr lang="en-US" sz="1800" dirty="0" err="1" smtClean="0">
                <a:latin typeface="Arial" charset="0"/>
                <a:ea typeface="MS PGothic" charset="0"/>
              </a:rPr>
              <a:t>wlog</a:t>
            </a:r>
            <a:r>
              <a:rPr lang="en-US" sz="1800" dirty="0" smtClean="0">
                <a:latin typeface="Arial" charset="0"/>
                <a:ea typeface="MS PGothic" charset="0"/>
              </a:rPr>
              <a:t>, we can assume our PDA uses only POP and PUSH, has just one final state and accepts by empty stack and final state. We will assume the original machine is of this form and that its bottom of stack is $.</a:t>
            </a:r>
            <a:endParaRPr lang="en-US" sz="1800" dirty="0">
              <a:latin typeface="Arial" charset="0"/>
              <a:ea typeface="MS PGothic" charset="0"/>
            </a:endParaRPr>
          </a:p>
          <a:p>
            <a:r>
              <a:rPr lang="en-US" sz="1800" dirty="0" smtClean="0">
                <a:latin typeface="Arial" charset="0"/>
                <a:ea typeface="MS PGothic" charset="0"/>
              </a:rPr>
              <a:t>Define </a:t>
            </a:r>
            <a:r>
              <a:rPr lang="en-US" sz="1800" dirty="0">
                <a:latin typeface="Arial" charset="0"/>
                <a:ea typeface="MS PGothic" charset="0"/>
              </a:rPr>
              <a:t>G = </a:t>
            </a:r>
            <a:r>
              <a:rPr lang="en-US" sz="1800" dirty="0" smtClean="0">
                <a:latin typeface="Arial" charset="0"/>
                <a:ea typeface="MS PGothic" charset="0"/>
              </a:rPr>
              <a:t>(V, </a:t>
            </a:r>
            <a:r>
              <a:rPr lang="en-US" sz="1800" dirty="0">
                <a:latin typeface="Arial" charset="0"/>
                <a:ea typeface="MS PGothic" charset="0"/>
                <a:sym typeface="Symbol" charset="0"/>
              </a:rPr>
              <a:t>, </a:t>
            </a:r>
            <a:r>
              <a:rPr lang="en-US" sz="1800" dirty="0" smtClean="0">
                <a:latin typeface="Arial" charset="0"/>
                <a:ea typeface="MS PGothic" charset="0"/>
                <a:sym typeface="Symbol" charset="0"/>
              </a:rPr>
              <a:t>R, S) </a:t>
            </a:r>
            <a:r>
              <a:rPr lang="en-US" sz="1800" dirty="0">
                <a:latin typeface="Arial" charset="0"/>
                <a:ea typeface="MS PGothic" charset="0"/>
                <a:sym typeface="Symbol" charset="0"/>
              </a:rPr>
              <a:t>where</a:t>
            </a:r>
          </a:p>
          <a:p>
            <a:pPr lvl="1"/>
            <a:r>
              <a:rPr lang="en-US" sz="1800" dirty="0" smtClean="0">
                <a:latin typeface="Arial" charset="0"/>
                <a:ea typeface="MS PGothic" charset="0"/>
                <a:sym typeface="Symbol" charset="0"/>
              </a:rPr>
              <a:t>V </a:t>
            </a:r>
            <a:r>
              <a:rPr lang="en-US" sz="1800" dirty="0">
                <a:latin typeface="Arial" charset="0"/>
                <a:ea typeface="MS PGothic" charset="0"/>
                <a:sym typeface="Symbol" charset="0"/>
              </a:rPr>
              <a:t>= {S}  { &lt;q, X, p&gt; | </a:t>
            </a:r>
            <a:r>
              <a:rPr lang="en-US" sz="1800" dirty="0" err="1">
                <a:latin typeface="Arial" charset="0"/>
                <a:ea typeface="MS PGothic" charset="0"/>
                <a:sym typeface="Symbol" charset="0"/>
              </a:rPr>
              <a:t>q,p</a:t>
            </a:r>
            <a:r>
              <a:rPr lang="en-US" sz="1800" dirty="0">
                <a:latin typeface="Arial" charset="0"/>
                <a:ea typeface="MS PGothic" charset="0"/>
                <a:sym typeface="Symbol" charset="0"/>
              </a:rPr>
              <a:t>  Q, X   }</a:t>
            </a:r>
          </a:p>
          <a:p>
            <a:pPr lvl="1"/>
            <a:r>
              <a:rPr lang="en-US" sz="1800" dirty="0" smtClean="0">
                <a:latin typeface="Arial" charset="0"/>
                <a:ea typeface="MS PGothic" charset="0"/>
                <a:sym typeface="Symbol" charset="0"/>
              </a:rPr>
              <a:t>R </a:t>
            </a:r>
            <a:r>
              <a:rPr lang="en-US" sz="1800" dirty="0">
                <a:latin typeface="Arial" charset="0"/>
                <a:ea typeface="MS PGothic" charset="0"/>
                <a:sym typeface="Symbol" charset="0"/>
              </a:rPr>
              <a:t>on next page</a:t>
            </a:r>
            <a:endParaRPr lang="en-US" sz="1800" dirty="0">
              <a:latin typeface="Arial" charset="0"/>
              <a:ea typeface="MS PGothic" charset="0"/>
            </a:endParaRPr>
          </a:p>
        </p:txBody>
      </p:sp>
      <p:sp>
        <p:nvSpPr>
          <p:cNvPr id="1392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B6B0728-C29D-F84C-8C20-9784E9EECB3E}" type="datetime1">
              <a:rPr lang="en-US"/>
              <a:pPr/>
              <a:t>11/18/2014</a:t>
            </a:fld>
            <a:endParaRPr lang="en-US"/>
          </a:p>
        </p:txBody>
      </p:sp>
      <p:sp>
        <p:nvSpPr>
          <p:cNvPr id="1392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1392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0B60AA4-A183-5243-B9BE-5EBAFA5BF0DE}" type="slidenum">
              <a:rPr lang="en-US"/>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p:txBody>
          <a:bodyPr/>
          <a:lstStyle/>
          <a:p>
            <a:pPr eaLnBrk="1" hangingPunct="1"/>
            <a:r>
              <a:rPr lang="en-US">
                <a:latin typeface="Arial" charset="0"/>
                <a:ea typeface="MS PGothic" charset="0"/>
              </a:rPr>
              <a:t>History</a:t>
            </a:r>
          </a:p>
        </p:txBody>
      </p:sp>
      <p:sp>
        <p:nvSpPr>
          <p:cNvPr id="15363"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The Quest for Mechanizing Mathematics</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atin typeface="Arial" charset="0"/>
                <a:ea typeface="MS PGothic" charset="0"/>
              </a:rPr>
              <a:t>Rules for PDA to CFL</a:t>
            </a:r>
          </a:p>
        </p:txBody>
      </p:sp>
      <p:sp>
        <p:nvSpPr>
          <p:cNvPr id="140291" name="Content Placeholder 2"/>
          <p:cNvSpPr>
            <a:spLocks noGrp="1"/>
          </p:cNvSpPr>
          <p:nvPr>
            <p:ph idx="1"/>
          </p:nvPr>
        </p:nvSpPr>
        <p:spPr/>
        <p:txBody>
          <a:bodyPr/>
          <a:lstStyle/>
          <a:p>
            <a:r>
              <a:rPr lang="en-US" sz="2800" dirty="0" smtClean="0">
                <a:latin typeface="Arial" charset="0"/>
                <a:ea typeface="MS PGothic" charset="0"/>
              </a:rPr>
              <a:t>R </a:t>
            </a:r>
            <a:r>
              <a:rPr lang="en-US" sz="2800" dirty="0">
                <a:latin typeface="Arial" charset="0"/>
                <a:ea typeface="MS PGothic" charset="0"/>
              </a:rPr>
              <a:t>contains rules as follows:</a:t>
            </a:r>
            <a:br>
              <a:rPr lang="en-US" sz="2800" dirty="0">
                <a:latin typeface="Arial" charset="0"/>
                <a:ea typeface="MS PGothic" charset="0"/>
              </a:rPr>
            </a:br>
            <a:r>
              <a:rPr lang="en-US" sz="2800" dirty="0" smtClean="0">
                <a:latin typeface="Arial" charset="0"/>
                <a:ea typeface="MS PGothic" charset="0"/>
              </a:rPr>
              <a:t>S </a:t>
            </a:r>
            <a:r>
              <a:rPr lang="en-US" sz="2800" dirty="0">
                <a:latin typeface="Arial" charset="0"/>
                <a:ea typeface="MS PGothic" charset="0"/>
                <a:sym typeface="Symbol" charset="0"/>
              </a:rPr>
              <a:t></a:t>
            </a:r>
            <a:r>
              <a:rPr lang="en-US" sz="2800" dirty="0">
                <a:latin typeface="Arial" charset="0"/>
                <a:ea typeface="MS PGothic" charset="0"/>
              </a:rPr>
              <a:t> &lt;q</a:t>
            </a:r>
            <a:r>
              <a:rPr lang="en-US" sz="2800" baseline="-25000" dirty="0">
                <a:latin typeface="Arial" charset="0"/>
                <a:ea typeface="MS PGothic" charset="0"/>
              </a:rPr>
              <a:t>0</a:t>
            </a:r>
            <a:r>
              <a:rPr lang="en-US" sz="2800" dirty="0">
                <a:latin typeface="Arial" charset="0"/>
                <a:ea typeface="MS PGothic" charset="0"/>
              </a:rPr>
              <a:t>,$,f&gt; where </a:t>
            </a:r>
            <a:r>
              <a:rPr lang="en-US" sz="2800" dirty="0" smtClean="0">
                <a:latin typeface="Arial" charset="0"/>
                <a:ea typeface="MS PGothic" charset="0"/>
              </a:rPr>
              <a:t>F = {f}</a:t>
            </a:r>
            <a:r>
              <a:rPr lang="en-US" sz="2800" dirty="0">
                <a:latin typeface="Arial" charset="0"/>
                <a:ea typeface="MS PGothic" charset="0"/>
              </a:rPr>
              <a:t/>
            </a:r>
            <a:br>
              <a:rPr lang="en-US" sz="2800" dirty="0">
                <a:latin typeface="Arial" charset="0"/>
                <a:ea typeface="MS PGothic" charset="0"/>
              </a:rPr>
            </a:br>
            <a:r>
              <a:rPr lang="en-US" sz="2800" dirty="0">
                <a:latin typeface="Arial" charset="0"/>
                <a:ea typeface="MS PGothic" charset="0"/>
              </a:rPr>
              <a:t>meaning: want to generate w whenever </a:t>
            </a:r>
            <a:r>
              <a:rPr lang="en-US" sz="2800" dirty="0" smtClean="0">
                <a:latin typeface="Arial" charset="0"/>
                <a:ea typeface="MS PGothic" charset="0"/>
              </a:rPr>
              <a:t/>
            </a:r>
            <a:br>
              <a:rPr lang="en-US" sz="2800" dirty="0" smtClean="0">
                <a:latin typeface="Arial" charset="0"/>
                <a:ea typeface="MS PGothic" charset="0"/>
              </a:rPr>
            </a:br>
            <a:r>
              <a:rPr lang="en-US" sz="2800" dirty="0" smtClean="0">
                <a:latin typeface="Arial" charset="0"/>
                <a:ea typeface="MS PGothic" charset="0"/>
              </a:rPr>
              <a:t>[</a:t>
            </a:r>
            <a:r>
              <a:rPr lang="en-US" sz="2800" dirty="0">
                <a:latin typeface="Arial" charset="0"/>
                <a:ea typeface="MS PGothic" charset="0"/>
              </a:rPr>
              <a:t>q</a:t>
            </a:r>
            <a:r>
              <a:rPr lang="en-US" sz="2800" baseline="-25000" dirty="0">
                <a:latin typeface="Arial" charset="0"/>
                <a:ea typeface="MS PGothic" charset="0"/>
              </a:rPr>
              <a:t>0</a:t>
            </a:r>
            <a:r>
              <a:rPr lang="en-US" sz="2800" dirty="0">
                <a:latin typeface="Arial" charset="0"/>
                <a:ea typeface="MS PGothic" charset="0"/>
              </a:rPr>
              <a:t>,w,$]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f,λ,λ</a:t>
            </a:r>
            <a:r>
              <a:rPr lang="en-US" sz="2800" dirty="0" smtClean="0">
                <a:latin typeface="Arial" charset="0"/>
                <a:ea typeface="MS PGothic" charset="0"/>
              </a:rPr>
              <a:t>]</a:t>
            </a:r>
          </a:p>
          <a:p>
            <a:r>
              <a:rPr lang="en-US" sz="2800" dirty="0" smtClean="0">
                <a:latin typeface="Arial" charset="0"/>
                <a:ea typeface="MS PGothic" charset="0"/>
              </a:rPr>
              <a:t>Remaining rules are:</a:t>
            </a:r>
            <a:br>
              <a:rPr lang="en-US" sz="2800" dirty="0" smtClean="0">
                <a:latin typeface="Arial" charset="0"/>
                <a:ea typeface="MS PGothic" charset="0"/>
              </a:rPr>
            </a:br>
            <a:r>
              <a:rPr lang="en-US" sz="2800" dirty="0" smtClean="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a:t>
            </a:r>
            <a:r>
              <a:rPr lang="en-US" sz="2800" dirty="0" smtClean="0">
                <a:latin typeface="Arial" charset="0"/>
                <a:ea typeface="MS PGothic" charset="0"/>
              </a:rPr>
              <a:t>&lt;</a:t>
            </a:r>
            <a:r>
              <a:rPr lang="en-US" sz="2800" dirty="0" err="1" smtClean="0">
                <a:latin typeface="Arial" charset="0"/>
                <a:ea typeface="MS PGothic" charset="0"/>
              </a:rPr>
              <a:t>s,Y,t</a:t>
            </a:r>
            <a:r>
              <a:rPr lang="en-US" sz="2800" dirty="0" smtClean="0">
                <a:latin typeface="Arial" charset="0"/>
                <a:ea typeface="MS PGothic" charset="0"/>
              </a:rPr>
              <a:t>&gt;&lt;</a:t>
            </a:r>
            <a:r>
              <a:rPr lang="en-US" sz="2800" dirty="0" err="1" smtClean="0">
                <a:latin typeface="Arial" charset="0"/>
                <a:ea typeface="MS PGothic" charset="0"/>
              </a:rPr>
              <a:t>t,X,</a:t>
            </a:r>
            <a:r>
              <a:rPr lang="en-US" sz="2800" dirty="0" err="1">
                <a:latin typeface="Arial" charset="0"/>
                <a:ea typeface="MS PGothic" charset="0"/>
              </a:rPr>
              <a:t>p</a:t>
            </a:r>
            <a:r>
              <a:rPr lang="en-US" sz="2800" dirty="0">
                <a:latin typeface="Arial" charset="0"/>
                <a:ea typeface="MS PGothic" charset="0"/>
              </a:rPr>
              <a:t>&gt;</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smtClean="0">
                <a:latin typeface="Arial" charset="0"/>
                <a:ea typeface="MS PGothic" charset="0"/>
                <a:sym typeface="Symbol" charset="0"/>
              </a:rPr>
              <a:t>(</a:t>
            </a:r>
            <a:r>
              <a:rPr lang="en-US" sz="2800" dirty="0" err="1" smtClean="0">
                <a:latin typeface="Arial" charset="0"/>
                <a:ea typeface="MS PGothic" charset="0"/>
                <a:sym typeface="Symbol" charset="0"/>
              </a:rPr>
              <a:t>s,PUSH</a:t>
            </a:r>
            <a:r>
              <a:rPr lang="en-US" sz="2800" dirty="0" smtClean="0">
                <a:latin typeface="Arial" charset="0"/>
                <a:ea typeface="MS PGothic" charset="0"/>
                <a:sym typeface="Symbol" charset="0"/>
              </a:rPr>
              <a:t>(Y))</a:t>
            </a:r>
            <a:r>
              <a:rPr lang="en-US" sz="2800" dirty="0">
                <a:latin typeface="Arial" charset="0"/>
                <a:ea typeface="MS PGothic" charset="0"/>
                <a:sym typeface="Symbol" charset="0"/>
              </a:rPr>
              <a:t>}</a:t>
            </a:r>
            <a:br>
              <a:rPr lang="en-US" sz="2800" dirty="0">
                <a:latin typeface="Arial" charset="0"/>
                <a:ea typeface="MS PGothic" charset="0"/>
                <a:sym typeface="Symbol"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t>
            </a:r>
            <a:r>
              <a:rPr lang="en-US" sz="2800" dirty="0" smtClean="0">
                <a:latin typeface="Arial" charset="0"/>
                <a:ea typeface="MS PGothic" charset="0"/>
              </a:rPr>
              <a:t>a</a:t>
            </a:r>
            <a:r>
              <a:rPr lang="en-US" sz="2800" dirty="0">
                <a:latin typeface="Arial" charset="0"/>
                <a:ea typeface="MS PGothic" charset="0"/>
              </a:rPr>
              <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smtClean="0">
                <a:latin typeface="Arial" charset="0"/>
                <a:ea typeface="MS PGothic" charset="0"/>
                <a:sym typeface="Symbol" charset="0"/>
              </a:rPr>
              <a:t>(</a:t>
            </a:r>
            <a:r>
              <a:rPr lang="en-US" sz="2800" dirty="0" err="1" smtClean="0">
                <a:latin typeface="Arial" charset="0"/>
                <a:ea typeface="MS PGothic" charset="0"/>
                <a:sym typeface="Symbol" charset="0"/>
              </a:rPr>
              <a:t>p,POP</a:t>
            </a:r>
            <a:r>
              <a:rPr lang="en-US" sz="2800" dirty="0" smtClean="0">
                <a:latin typeface="Arial" charset="0"/>
                <a:ea typeface="MS PGothic" charset="0"/>
                <a:sym typeface="Symbol" charset="0"/>
              </a:rPr>
              <a:t>)}</a:t>
            </a:r>
          </a:p>
          <a:p>
            <a:r>
              <a:rPr lang="en-US" sz="2800" dirty="0" smtClean="0">
                <a:latin typeface="Arial" charset="0"/>
                <a:ea typeface="MS PGothic" charset="0"/>
              </a:rPr>
              <a:t>Want </a:t>
            </a: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a:t>
            </a:r>
            <a:r>
              <a:rPr lang="en-US" altLang="ja-JP" sz="2800" dirty="0">
                <a:latin typeface="Arial" charset="0"/>
                <a:ea typeface="MS PGothic" charset="0"/>
                <a:sym typeface="Symbol" charset="0"/>
              </a:rPr>
              <a:t>*</a:t>
            </a:r>
            <a:r>
              <a:rPr lang="en-US" sz="2800" dirty="0">
                <a:latin typeface="Arial" charset="0"/>
                <a:ea typeface="MS PGothic" charset="0"/>
              </a:rPr>
              <a:t>w when [</a:t>
            </a:r>
            <a:r>
              <a:rPr lang="en-US" sz="2800" dirty="0" err="1">
                <a:latin typeface="Arial" charset="0"/>
                <a:ea typeface="MS PGothic" charset="0"/>
              </a:rPr>
              <a:t>q,w,X</a:t>
            </a:r>
            <a:r>
              <a:rPr lang="en-US" sz="2800" dirty="0">
                <a:latin typeface="Arial" charset="0"/>
                <a:ea typeface="MS PGothic" charset="0"/>
              </a:rPr>
              <a:t>]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p,λ,λ</a:t>
            </a:r>
            <a:r>
              <a:rPr lang="en-US" sz="2800" dirty="0">
                <a:latin typeface="Arial" charset="0"/>
                <a:ea typeface="MS PGothic" charset="0"/>
              </a:rPr>
              <a:t>]</a:t>
            </a:r>
            <a:br>
              <a:rPr lang="en-US" sz="2800" dirty="0">
                <a:latin typeface="Arial" charset="0"/>
                <a:ea typeface="MS PGothic" charset="0"/>
              </a:rPr>
            </a:br>
            <a:endParaRPr lang="en-US" sz="2800" dirty="0">
              <a:latin typeface="Arial" charset="0"/>
              <a:ea typeface="MS PGothic" charset="0"/>
            </a:endParaRPr>
          </a:p>
        </p:txBody>
      </p:sp>
      <p:sp>
        <p:nvSpPr>
          <p:cNvPr id="1402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9017BB-A68A-DF47-8B8A-D5184C22F477}" type="datetime1">
              <a:rPr lang="en-US"/>
              <a:pPr/>
              <a:t>11/18/2014</a:t>
            </a:fld>
            <a:endParaRPr lang="en-US" dirty="0"/>
          </a:p>
        </p:txBody>
      </p:sp>
      <p:sp>
        <p:nvSpPr>
          <p:cNvPr id="140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0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56B04F-FCE7-2E49-98AE-0ABBBDD22FEE}" type="slidenum">
              <a:rPr lang="en-US"/>
              <a:pPr/>
              <a:t>140</a:t>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a:latin typeface="Arial" charset="0"/>
                <a:ea typeface="MS PGothic" charset="0"/>
              </a:rPr>
              <a:t>Midterm#2 Topics</a:t>
            </a:r>
          </a:p>
        </p:txBody>
      </p:sp>
      <p:sp>
        <p:nvSpPr>
          <p:cNvPr id="141315" name="Content Placeholder 2"/>
          <p:cNvSpPr>
            <a:spLocks noGrp="1"/>
          </p:cNvSpPr>
          <p:nvPr>
            <p:ph idx="1"/>
          </p:nvPr>
        </p:nvSpPr>
        <p:spPr/>
        <p:txBody>
          <a:bodyPr/>
          <a:lstStyle/>
          <a:p>
            <a:r>
              <a:rPr lang="en-US" dirty="0">
                <a:latin typeface="Arial" charset="0"/>
                <a:ea typeface="MS PGothic" charset="0"/>
              </a:rPr>
              <a:t>Right-invariant equivalence relationships</a:t>
            </a:r>
          </a:p>
          <a:p>
            <a:pPr lvl="1"/>
            <a:r>
              <a:rPr lang="en-US" dirty="0">
                <a:latin typeface="Arial" charset="0"/>
                <a:ea typeface="MS PGothic" charset="0"/>
              </a:rPr>
              <a:t>Definition of RI </a:t>
            </a:r>
            <a:r>
              <a:rPr lang="en-US" dirty="0" err="1">
                <a:latin typeface="Arial" charset="0"/>
                <a:ea typeface="MS PGothic" charset="0"/>
              </a:rPr>
              <a:t>Equiv</a:t>
            </a:r>
            <a:r>
              <a:rPr lang="en-US" dirty="0">
                <a:latin typeface="Arial" charset="0"/>
                <a:ea typeface="MS PGothic" charset="0"/>
              </a:rPr>
              <a:t> </a:t>
            </a:r>
          </a:p>
          <a:p>
            <a:pPr lvl="1"/>
            <a:r>
              <a:rPr lang="en-US" dirty="0" err="1">
                <a:latin typeface="Arial" charset="0"/>
                <a:ea typeface="MS PGothic" charset="0"/>
              </a:rPr>
              <a:t>Myhill-Nerode</a:t>
            </a:r>
            <a:r>
              <a:rPr lang="en-US" dirty="0">
                <a:latin typeface="Arial" charset="0"/>
                <a:ea typeface="MS PGothic" charset="0"/>
              </a:rPr>
              <a:t> Theorem </a:t>
            </a:r>
          </a:p>
          <a:p>
            <a:pPr lvl="1"/>
            <a:r>
              <a:rPr lang="en-US" dirty="0">
                <a:latin typeface="Arial" charset="0"/>
                <a:ea typeface="MS PGothic" charset="0"/>
              </a:rPr>
              <a:t>Existence of minimal state machine for any Regular Language</a:t>
            </a:r>
          </a:p>
          <a:p>
            <a:pPr lvl="1"/>
            <a:r>
              <a:rPr lang="en-US" dirty="0">
                <a:latin typeface="Arial" charset="0"/>
                <a:ea typeface="MS PGothic" charset="0"/>
              </a:rPr>
              <a:t>Application of Pumping Lemma for Regular languages</a:t>
            </a:r>
          </a:p>
          <a:p>
            <a:endParaRPr lang="en-US" dirty="0">
              <a:latin typeface="Arial" charset="0"/>
              <a:ea typeface="MS PGothic" charset="0"/>
            </a:endParaRPr>
          </a:p>
        </p:txBody>
      </p:sp>
      <p:sp>
        <p:nvSpPr>
          <p:cNvPr id="1413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27543E-546C-C541-8D7D-555854E4E2D6}" type="datetime1">
              <a:rPr lang="en-US"/>
              <a:pPr/>
              <a:t>11/18/2014</a:t>
            </a:fld>
            <a:endParaRPr lang="en-US"/>
          </a:p>
        </p:txBody>
      </p:sp>
      <p:sp>
        <p:nvSpPr>
          <p:cNvPr id="141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1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E5945E1-FB7B-844F-A2B4-B579A8FDFB98}" type="slidenum">
              <a:rPr lang="en-US"/>
              <a:pPr/>
              <a:t>141</a:t>
            </a:fld>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a:latin typeface="Arial" charset="0"/>
                <a:ea typeface="MS PGothic" charset="0"/>
              </a:rPr>
              <a:t>Midterm#2 Topics</a:t>
            </a:r>
          </a:p>
        </p:txBody>
      </p:sp>
      <p:sp>
        <p:nvSpPr>
          <p:cNvPr id="142339" name="Content Placeholder 2"/>
          <p:cNvSpPr>
            <a:spLocks noGrp="1"/>
          </p:cNvSpPr>
          <p:nvPr>
            <p:ph idx="1"/>
          </p:nvPr>
        </p:nvSpPr>
        <p:spPr/>
        <p:txBody>
          <a:bodyPr/>
          <a:lstStyle/>
          <a:p>
            <a:r>
              <a:rPr lang="en-US" sz="2800" dirty="0">
                <a:latin typeface="Arial" charset="0"/>
                <a:ea typeface="MS PGothic" charset="0"/>
              </a:rPr>
              <a:t>Right Linear Grammars</a:t>
            </a:r>
          </a:p>
          <a:p>
            <a:pPr lvl="1"/>
            <a:r>
              <a:rPr lang="en-US" sz="2400" dirty="0">
                <a:latin typeface="Arial" charset="0"/>
                <a:ea typeface="MS PGothic" charset="0"/>
              </a:rPr>
              <a:t>Definition and notion of derivation</a:t>
            </a:r>
          </a:p>
          <a:p>
            <a:pPr lvl="1"/>
            <a:r>
              <a:rPr lang="en-US" sz="2400" dirty="0">
                <a:latin typeface="Arial" charset="0"/>
                <a:ea typeface="MS PGothic" charset="0"/>
              </a:rPr>
              <a:t>Equivalence to finite automata</a:t>
            </a:r>
          </a:p>
          <a:p>
            <a:pPr lvl="1"/>
            <a:r>
              <a:rPr lang="en-US" sz="2400" dirty="0">
                <a:latin typeface="Arial" charset="0"/>
                <a:ea typeface="MS PGothic" charset="0"/>
              </a:rPr>
              <a:t>Closure properties </a:t>
            </a:r>
          </a:p>
          <a:p>
            <a:r>
              <a:rPr lang="en-US" sz="2800" dirty="0">
                <a:latin typeface="Arial" charset="0"/>
                <a:ea typeface="MS PGothic" charset="0"/>
              </a:rPr>
              <a:t>Notion of instantaneous descriptions of machines and grammars</a:t>
            </a:r>
          </a:p>
          <a:p>
            <a:r>
              <a:rPr lang="en-US" sz="2800" dirty="0">
                <a:latin typeface="Arial" charset="0"/>
                <a:ea typeface="MS PGothic" charset="0"/>
              </a:rPr>
              <a:t>Mealy and Moore Machines (automata with output</a:t>
            </a:r>
            <a:r>
              <a:rPr lang="en-US" sz="2800" dirty="0" smtClean="0">
                <a:latin typeface="Arial" charset="0"/>
                <a:ea typeface="MS PGothic" charset="0"/>
              </a:rPr>
              <a:t>); </a:t>
            </a:r>
            <a:r>
              <a:rPr lang="en-US" sz="2800" dirty="0" smtClean="0">
                <a:solidFill>
                  <a:srgbClr val="FF0000"/>
                </a:solidFill>
                <a:latin typeface="Arial" charset="0"/>
                <a:ea typeface="MS PGothic" charset="0"/>
              </a:rPr>
              <a:t>I will not ask any Moore questions</a:t>
            </a:r>
            <a:endParaRPr lang="en-US" sz="2800" dirty="0">
              <a:solidFill>
                <a:srgbClr val="FF0000"/>
              </a:solidFill>
              <a:latin typeface="Arial" charset="0"/>
              <a:ea typeface="MS PGothic" charset="0"/>
            </a:endParaRPr>
          </a:p>
          <a:p>
            <a:r>
              <a:rPr lang="en-US" sz="2800" dirty="0">
                <a:latin typeface="Arial" charset="0"/>
                <a:ea typeface="MS PGothic" charset="0"/>
              </a:rPr>
              <a:t>Closure of regular under substitution</a:t>
            </a:r>
          </a:p>
          <a:p>
            <a:pPr lvl="1"/>
            <a:r>
              <a:rPr lang="en-US" sz="2400" dirty="0">
                <a:latin typeface="Arial" charset="0"/>
                <a:ea typeface="MS PGothic" charset="0"/>
              </a:rPr>
              <a:t>Use of substitution and intersection for other closures</a:t>
            </a:r>
          </a:p>
          <a:p>
            <a:endParaRPr lang="en-US" dirty="0">
              <a:latin typeface="Arial" charset="0"/>
              <a:ea typeface="MS PGothic" charset="0"/>
            </a:endParaRPr>
          </a:p>
        </p:txBody>
      </p:sp>
      <p:sp>
        <p:nvSpPr>
          <p:cNvPr id="142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423AC5-497D-E54E-A792-576F194918E9}" type="datetime1">
              <a:rPr lang="en-US"/>
              <a:pPr/>
              <a:t>11/18/2014</a:t>
            </a:fld>
            <a:endParaRPr lang="en-US"/>
          </a:p>
        </p:txBody>
      </p:sp>
      <p:sp>
        <p:nvSpPr>
          <p:cNvPr id="142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23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B785F17-89F3-8243-9F6A-803504CFBF07}" type="slidenum">
              <a:rPr lang="en-US"/>
              <a:pPr/>
              <a:t>142</a:t>
            </a:fld>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atin typeface="Arial" charset="0"/>
                <a:ea typeface="MS PGothic" charset="0"/>
              </a:rPr>
              <a:t>Midterm#2 Topics</a:t>
            </a:r>
          </a:p>
        </p:txBody>
      </p:sp>
      <p:sp>
        <p:nvSpPr>
          <p:cNvPr id="143363" name="Content Placeholder 2"/>
          <p:cNvSpPr>
            <a:spLocks noGrp="1"/>
          </p:cNvSpPr>
          <p:nvPr>
            <p:ph idx="1"/>
          </p:nvPr>
        </p:nvSpPr>
        <p:spPr/>
        <p:txBody>
          <a:bodyPr/>
          <a:lstStyle/>
          <a:p>
            <a:r>
              <a:rPr lang="en-US" sz="2000" dirty="0">
                <a:latin typeface="Arial" charset="0"/>
                <a:ea typeface="MS PGothic" charset="0"/>
              </a:rPr>
              <a:t>Context free grammars</a:t>
            </a:r>
          </a:p>
          <a:p>
            <a:pPr lvl="1"/>
            <a:r>
              <a:rPr lang="en-US" sz="1800" dirty="0">
                <a:latin typeface="Arial" charset="0"/>
                <a:ea typeface="MS PGothic" charset="0"/>
              </a:rPr>
              <a:t>Writing grammars for specific languages</a:t>
            </a:r>
          </a:p>
          <a:p>
            <a:pPr lvl="1"/>
            <a:r>
              <a:rPr lang="en-US" sz="1800" dirty="0">
                <a:latin typeface="Arial" charset="0"/>
                <a:ea typeface="MS PGothic" charset="0"/>
              </a:rPr>
              <a:t>Leftmost and rightmost derivations, Parse trees, Ambiguity</a:t>
            </a:r>
          </a:p>
          <a:p>
            <a:pPr lvl="1"/>
            <a:r>
              <a:rPr lang="en-US" sz="1800" dirty="0">
                <a:latin typeface="Arial" charset="0"/>
                <a:ea typeface="MS PGothic" charset="0"/>
              </a:rPr>
              <a:t>Closure (union, concatenation, </a:t>
            </a:r>
            <a:r>
              <a:rPr lang="en-US" sz="1800" dirty="0" smtClean="0">
                <a:latin typeface="Arial" charset="0"/>
                <a:ea typeface="MS PGothic" charset="0"/>
              </a:rPr>
              <a:t>substitution)</a:t>
            </a:r>
            <a:endParaRPr lang="en-US" sz="1800" dirty="0">
              <a:latin typeface="Arial" charset="0"/>
              <a:ea typeface="MS PGothic" charset="0"/>
            </a:endParaRPr>
          </a:p>
          <a:p>
            <a:pPr lvl="1"/>
            <a:r>
              <a:rPr lang="en-US" sz="1800" dirty="0">
                <a:latin typeface="Arial" charset="0"/>
                <a:ea typeface="MS PGothic" charset="0"/>
              </a:rPr>
              <a:t>Non-closure (</a:t>
            </a:r>
            <a:r>
              <a:rPr lang="en-US" sz="1800" dirty="0" smtClean="0">
                <a:latin typeface="Arial" charset="0"/>
                <a:ea typeface="MS PGothic" charset="0"/>
              </a:rPr>
              <a:t>intersection and complement)</a:t>
            </a:r>
            <a:endParaRPr lang="en-US" sz="1800" dirty="0">
              <a:latin typeface="Arial" charset="0"/>
              <a:ea typeface="MS PGothic" charset="0"/>
            </a:endParaRPr>
          </a:p>
          <a:p>
            <a:pPr lvl="1"/>
            <a:r>
              <a:rPr lang="en-US" sz="1800" dirty="0">
                <a:latin typeface="Arial" charset="0"/>
                <a:ea typeface="MS PGothic" charset="0"/>
              </a:rPr>
              <a:t>Pumping Lemma for CFLs</a:t>
            </a:r>
          </a:p>
          <a:p>
            <a:pPr lvl="1"/>
            <a:r>
              <a:rPr lang="en-US" sz="1800" dirty="0">
                <a:latin typeface="Arial" charset="0"/>
                <a:ea typeface="MS PGothic" charset="0"/>
              </a:rPr>
              <a:t>Chomsky Normal Form</a:t>
            </a:r>
          </a:p>
          <a:p>
            <a:pPr lvl="2"/>
            <a:r>
              <a:rPr lang="en-US" sz="1600" dirty="0">
                <a:latin typeface="Arial" charset="0"/>
                <a:ea typeface="MS PGothic" charset="0"/>
              </a:rPr>
              <a:t>Remove lambda rules</a:t>
            </a:r>
          </a:p>
          <a:p>
            <a:pPr lvl="2"/>
            <a:r>
              <a:rPr lang="en-US" sz="1600" dirty="0">
                <a:latin typeface="Arial" charset="0"/>
                <a:ea typeface="MS PGothic" charset="0"/>
              </a:rPr>
              <a:t>Remove chain rules</a:t>
            </a:r>
          </a:p>
          <a:p>
            <a:pPr lvl="2"/>
            <a:r>
              <a:rPr lang="en-US" sz="1600" dirty="0">
                <a:latin typeface="Arial" charset="0"/>
                <a:ea typeface="MS PGothic" charset="0"/>
              </a:rPr>
              <a:t>Remove non-</a:t>
            </a:r>
            <a:r>
              <a:rPr lang="en-US" sz="1600" dirty="0" smtClean="0">
                <a:latin typeface="Arial" charset="0"/>
                <a:ea typeface="MS PGothic" charset="0"/>
              </a:rPr>
              <a:t>generating (unproductive) </a:t>
            </a:r>
            <a:r>
              <a:rPr lang="en-US" sz="1600" dirty="0">
                <a:latin typeface="Arial" charset="0"/>
                <a:ea typeface="MS PGothic" charset="0"/>
              </a:rPr>
              <a:t>non-terminals (and rules)</a:t>
            </a:r>
          </a:p>
          <a:p>
            <a:pPr lvl="2"/>
            <a:r>
              <a:rPr lang="en-US" sz="1600" dirty="0">
                <a:latin typeface="Arial" charset="0"/>
                <a:ea typeface="MS PGothic" charset="0"/>
              </a:rPr>
              <a:t>Remove unreachable non-terminals (and rules)</a:t>
            </a:r>
          </a:p>
          <a:p>
            <a:pPr lvl="2"/>
            <a:r>
              <a:rPr lang="en-US" sz="1600" dirty="0">
                <a:latin typeface="Arial" charset="0"/>
                <a:ea typeface="MS PGothic" charset="0"/>
              </a:rPr>
              <a:t>Make </a:t>
            </a:r>
            <a:r>
              <a:rPr lang="en-US" sz="1600" dirty="0" err="1">
                <a:latin typeface="Arial" charset="0"/>
                <a:ea typeface="MS PGothic" charset="0"/>
              </a:rPr>
              <a:t>rhs</a:t>
            </a:r>
            <a:r>
              <a:rPr lang="en-US" sz="1600" dirty="0">
                <a:latin typeface="Arial" charset="0"/>
                <a:ea typeface="MS PGothic" charset="0"/>
              </a:rPr>
              <a:t> match CNF constraints</a:t>
            </a:r>
          </a:p>
          <a:p>
            <a:pPr lvl="1"/>
            <a:r>
              <a:rPr lang="en-US" sz="1800" dirty="0">
                <a:latin typeface="Arial" charset="0"/>
                <a:ea typeface="MS PGothic" charset="0"/>
              </a:rPr>
              <a:t>CKY algorithm</a:t>
            </a: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013C23-443D-F643-B5C2-03DFE4EADCEF}" type="datetime1">
              <a:rPr lang="en-US"/>
              <a:pPr/>
              <a:t>11/18/2014</a:t>
            </a:fld>
            <a:endParaRPr lang="en-US"/>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143</a:t>
            </a:fld>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atin typeface="Arial" charset="0"/>
                <a:ea typeface="MS PGothic" charset="0"/>
              </a:rPr>
              <a:t>Midterm#2 Topics</a:t>
            </a:r>
          </a:p>
        </p:txBody>
      </p:sp>
      <p:sp>
        <p:nvSpPr>
          <p:cNvPr id="144387" name="Content Placeholder 2"/>
          <p:cNvSpPr>
            <a:spLocks noGrp="1"/>
          </p:cNvSpPr>
          <p:nvPr>
            <p:ph idx="1"/>
          </p:nvPr>
        </p:nvSpPr>
        <p:spPr/>
        <p:txBody>
          <a:bodyPr/>
          <a:lstStyle/>
          <a:p>
            <a:r>
              <a:rPr lang="en-US" sz="2800" dirty="0">
                <a:latin typeface="Arial" charset="0"/>
                <a:ea typeface="MS PGothic" charset="0"/>
              </a:rPr>
              <a:t>Push-down automata</a:t>
            </a:r>
          </a:p>
          <a:p>
            <a:pPr lvl="1"/>
            <a:r>
              <a:rPr lang="en-US" sz="2400" dirty="0">
                <a:latin typeface="Arial" charset="0"/>
                <a:ea typeface="MS PGothic" charset="0"/>
              </a:rPr>
              <a:t>Various notions of acceptance and their equivalence</a:t>
            </a:r>
          </a:p>
          <a:p>
            <a:pPr lvl="1"/>
            <a:r>
              <a:rPr lang="en-US" sz="2400" dirty="0">
                <a:latin typeface="Arial" charset="0"/>
                <a:ea typeface="MS PGothic" charset="0"/>
              </a:rPr>
              <a:t>Deterministic </a:t>
            </a:r>
            <a:r>
              <a:rPr lang="en-US" sz="2400" dirty="0" err="1">
                <a:latin typeface="Arial" charset="0"/>
                <a:ea typeface="MS PGothic" charset="0"/>
              </a:rPr>
              <a:t>vs</a:t>
            </a:r>
            <a:r>
              <a:rPr lang="en-US" sz="2400" dirty="0">
                <a:latin typeface="Arial" charset="0"/>
                <a:ea typeface="MS PGothic" charset="0"/>
              </a:rPr>
              <a:t> non-deterministic</a:t>
            </a:r>
          </a:p>
          <a:p>
            <a:pPr lvl="1"/>
            <a:r>
              <a:rPr lang="en-US" sz="2400" dirty="0">
                <a:latin typeface="Arial" charset="0"/>
                <a:ea typeface="MS PGothic" charset="0"/>
              </a:rPr>
              <a:t>Equivalence to CFLs</a:t>
            </a:r>
          </a:p>
          <a:p>
            <a:pPr lvl="1"/>
            <a:r>
              <a:rPr lang="en-US" sz="2400" dirty="0">
                <a:latin typeface="Arial" charset="0"/>
                <a:ea typeface="MS PGothic" charset="0"/>
              </a:rPr>
              <a:t>Top-down </a:t>
            </a:r>
            <a:r>
              <a:rPr lang="en-US" sz="2400" dirty="0" err="1">
                <a:latin typeface="Arial" charset="0"/>
                <a:ea typeface="MS PGothic" charset="0"/>
              </a:rPr>
              <a:t>vs</a:t>
            </a:r>
            <a:r>
              <a:rPr lang="en-US" sz="2400" dirty="0">
                <a:latin typeface="Arial" charset="0"/>
                <a:ea typeface="MS PGothic" charset="0"/>
              </a:rPr>
              <a:t> bottom up parsing</a:t>
            </a:r>
          </a:p>
          <a:p>
            <a:r>
              <a:rPr lang="en-US" sz="2800" dirty="0">
                <a:latin typeface="Arial" charset="0"/>
                <a:ea typeface="MS PGothic" charset="0"/>
              </a:rPr>
              <a:t>Closure</a:t>
            </a:r>
          </a:p>
          <a:p>
            <a:pPr lvl="1"/>
            <a:r>
              <a:rPr lang="en-US" sz="2400" dirty="0">
                <a:latin typeface="Arial" charset="0"/>
                <a:ea typeface="MS PGothic" charset="0"/>
              </a:rPr>
              <a:t>Intersection with regular</a:t>
            </a:r>
          </a:p>
          <a:p>
            <a:pPr lvl="1"/>
            <a:r>
              <a:rPr lang="en-US" sz="2400" dirty="0">
                <a:latin typeface="Arial" charset="0"/>
                <a:ea typeface="MS PGothic" charset="0"/>
              </a:rPr>
              <a:t>Quotient with regular, Prefix, Suffix, </a:t>
            </a:r>
            <a:r>
              <a:rPr lang="en-US" sz="2400" dirty="0" smtClean="0">
                <a:latin typeface="Arial" charset="0"/>
                <a:ea typeface="MS PGothic" charset="0"/>
              </a:rPr>
              <a:t>Substring</a:t>
            </a:r>
          </a:p>
          <a:p>
            <a:r>
              <a:rPr lang="en-US" sz="2800" dirty="0" smtClean="0">
                <a:latin typeface="Arial" charset="0"/>
                <a:ea typeface="MS PGothic" charset="0"/>
              </a:rPr>
              <a:t>Non-Closure</a:t>
            </a:r>
          </a:p>
          <a:p>
            <a:pPr lvl="1"/>
            <a:r>
              <a:rPr lang="en-US" sz="2400" dirty="0" smtClean="0">
                <a:latin typeface="Arial" charset="0"/>
                <a:ea typeface="MS PGothic" charset="0"/>
              </a:rPr>
              <a:t>Intersection, complement, min</a:t>
            </a:r>
            <a:r>
              <a:rPr lang="en-US" sz="2400" dirty="0">
                <a:latin typeface="Arial" charset="0"/>
                <a:ea typeface="MS PGothic" charset="0"/>
              </a:rPr>
              <a:t>, max</a:t>
            </a:r>
          </a:p>
          <a:p>
            <a:endParaRPr lang="en-US" dirty="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A1DF1D0-3E55-0D48-A649-2236795FD19A}" type="datetime1">
              <a:rPr lang="en-US"/>
              <a:pPr/>
              <a:t>11/18/2014</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144</a:t>
            </a:fld>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r>
              <a:rPr lang="en-US" sz="6000">
                <a:latin typeface="Arial" charset="0"/>
                <a:ea typeface="MS PGothic" charset="0"/>
              </a:rPr>
              <a:t>Computability</a:t>
            </a:r>
          </a:p>
        </p:txBody>
      </p:sp>
      <p:sp>
        <p:nvSpPr>
          <p:cNvPr id="145411" name="Rectangle 3"/>
          <p:cNvSpPr>
            <a:spLocks noGrp="1" noChangeArrowheads="1"/>
          </p:cNvSpPr>
          <p:nvPr>
            <p:ph type="subTitle" idx="1"/>
          </p:nvPr>
        </p:nvSpPr>
        <p:spPr/>
        <p:txBody>
          <a:bodyPr/>
          <a:lstStyle/>
          <a:p>
            <a:r>
              <a:rPr lang="en-US">
                <a:solidFill>
                  <a:srgbClr val="CC3300"/>
                </a:solidFill>
                <a:latin typeface="Arial" charset="0"/>
                <a:ea typeface="MS PGothic" charset="0"/>
              </a:rPr>
              <a:t>The study of what can/cannot be done via purely mechanical means</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F5CBD66-6A6E-FA48-BC42-BD0EC716342F}" type="datetime1">
              <a:rPr lang="en-US"/>
              <a:pPr/>
              <a:t>11/18/2014</a:t>
            </a:fld>
            <a:endParaRPr lang="en-US"/>
          </a:p>
        </p:txBody>
      </p:sp>
      <p:sp>
        <p:nvSpPr>
          <p:cNvPr id="1464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998A1D-CF70-D641-9DF2-9AC6C464ADBA}" type="slidenum">
              <a:rPr lang="en-US"/>
              <a:pPr/>
              <a:t>146</a:t>
            </a:fld>
            <a:endParaRPr lang="en-US"/>
          </a:p>
        </p:txBody>
      </p:sp>
      <p:sp>
        <p:nvSpPr>
          <p:cNvPr id="146437" name="Rectangle 2"/>
          <p:cNvSpPr>
            <a:spLocks noGrp="1" noChangeArrowheads="1"/>
          </p:cNvSpPr>
          <p:nvPr>
            <p:ph type="title" idx="4294967295"/>
          </p:nvPr>
        </p:nvSpPr>
        <p:spPr/>
        <p:txBody>
          <a:bodyPr/>
          <a:lstStyle/>
          <a:p>
            <a:pPr eaLnBrk="1" hangingPunct="1"/>
            <a:r>
              <a:rPr lang="en-US">
                <a:latin typeface="Arial" charset="0"/>
                <a:ea typeface="MS PGothic" charset="0"/>
              </a:rPr>
              <a:t>Categorizing Problems (Sets)</a:t>
            </a:r>
          </a:p>
        </p:txBody>
      </p:sp>
      <p:sp>
        <p:nvSpPr>
          <p:cNvPr id="146438" name="Rectangle 3"/>
          <p:cNvSpPr>
            <a:spLocks noGrp="1" noChangeArrowheads="1"/>
          </p:cNvSpPr>
          <p:nvPr>
            <p:ph type="body" idx="4294967295"/>
          </p:nvPr>
        </p:nvSpPr>
        <p:spPr/>
        <p:txBody>
          <a:bodyPr/>
          <a:lstStyle/>
          <a:p>
            <a:pPr eaLnBrk="1" hangingPunct="1"/>
            <a:r>
              <a:rPr lang="en-US" sz="2800" u="sng">
                <a:latin typeface="Arial" charset="0"/>
                <a:ea typeface="MS PGothic" charset="0"/>
              </a:rPr>
              <a:t>Solvable or Decidable</a:t>
            </a:r>
            <a:r>
              <a:rPr lang="en-US" sz="2800">
                <a:latin typeface="Arial" charset="0"/>
                <a:ea typeface="MS PGothic" charset="0"/>
              </a:rPr>
              <a:t> -- A problem P is said to be solvable (decidable) if there exists an algorithm F which, when applied to a question q in P, produces the correct answer (</a:t>
            </a:r>
            <a:r>
              <a:rPr lang="ja-JP" altLang="en-US" sz="2800">
                <a:latin typeface="Arial" charset="0"/>
                <a:ea typeface="MS PGothic" charset="0"/>
              </a:rPr>
              <a:t>“</a:t>
            </a:r>
            <a:r>
              <a:rPr lang="en-US" altLang="ja-JP" sz="2800">
                <a:latin typeface="Arial" charset="0"/>
                <a:ea typeface="MS PGothic" charset="0"/>
              </a:rPr>
              <a:t>yes</a:t>
            </a:r>
            <a:r>
              <a:rPr lang="ja-JP" altLang="en-US" sz="2800">
                <a:latin typeface="Arial" charset="0"/>
                <a:ea typeface="MS PGothic" charset="0"/>
              </a:rPr>
              <a:t>”</a:t>
            </a:r>
            <a:r>
              <a:rPr lang="en-US" altLang="ja-JP" sz="2800">
                <a:latin typeface="Arial" charset="0"/>
                <a:ea typeface="MS PGothic" charset="0"/>
              </a:rPr>
              <a:t> or </a:t>
            </a:r>
            <a:r>
              <a:rPr lang="ja-JP" altLang="en-US" sz="2800">
                <a:latin typeface="Arial" charset="0"/>
                <a:ea typeface="MS PGothic" charset="0"/>
              </a:rPr>
              <a:t>“</a:t>
            </a:r>
            <a:r>
              <a:rPr lang="en-US" altLang="ja-JP" sz="2800">
                <a:latin typeface="Arial" charset="0"/>
                <a:ea typeface="MS PGothic" charset="0"/>
              </a:rPr>
              <a:t>no</a:t>
            </a:r>
            <a:r>
              <a:rPr lang="ja-JP" altLang="en-US" sz="2800">
                <a:latin typeface="Arial" charset="0"/>
                <a:ea typeface="MS PGothic" charset="0"/>
              </a:rPr>
              <a:t>”</a:t>
            </a:r>
            <a:r>
              <a:rPr lang="en-US" altLang="ja-JP" sz="2800">
                <a:latin typeface="Arial" charset="0"/>
                <a:ea typeface="MS PGothic" charset="0"/>
              </a:rPr>
              <a:t>).</a:t>
            </a:r>
            <a:endParaRPr lang="en-US" altLang="ja-JP" sz="2800" u="sng">
              <a:latin typeface="Arial" charset="0"/>
              <a:ea typeface="MS PGothic" charset="0"/>
            </a:endParaRPr>
          </a:p>
          <a:p>
            <a:pPr eaLnBrk="1" hangingPunct="1"/>
            <a:r>
              <a:rPr lang="en-US" sz="2800" u="sng">
                <a:latin typeface="Arial" charset="0"/>
                <a:ea typeface="MS PGothic" charset="0"/>
              </a:rPr>
              <a:t>Solved</a:t>
            </a:r>
            <a:r>
              <a:rPr lang="en-US" sz="2800">
                <a:latin typeface="Arial" charset="0"/>
                <a:ea typeface="MS PGothic" charset="0"/>
              </a:rPr>
              <a:t> -- A problem P is said to solved if P is solvable and we have produced its solution.</a:t>
            </a:r>
            <a:endParaRPr lang="en-US" sz="2800" u="sng">
              <a:latin typeface="Arial" charset="0"/>
              <a:ea typeface="MS PGothic" charset="0"/>
            </a:endParaRPr>
          </a:p>
          <a:p>
            <a:pPr eaLnBrk="1" hangingPunct="1"/>
            <a:r>
              <a:rPr lang="en-US" sz="2800" u="sng">
                <a:latin typeface="Arial" charset="0"/>
                <a:ea typeface="MS PGothic" charset="0"/>
              </a:rPr>
              <a:t>Unsolved, Unsolvable (Undecidable) </a:t>
            </a:r>
            <a:r>
              <a:rPr lang="en-US" sz="2800">
                <a:latin typeface="Arial" charset="0"/>
                <a:ea typeface="MS PGothic" charset="0"/>
              </a:rPr>
              <a:t>-- Complements of above</a:t>
            </a:r>
          </a:p>
        </p:txBody>
      </p:sp>
      <p:sp>
        <p:nvSpPr>
          <p:cNvPr id="1464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E4C4DE9-31B0-8C4F-8CFB-E3394EE45D5D}" type="slidenum">
              <a:rPr lang="en-US" sz="1400"/>
              <a:pPr algn="r" eaLnBrk="1" hangingPunct="1"/>
              <a:t>146</a:t>
            </a:fld>
            <a:endParaRPr lang="en-US" sz="140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9BD76F-3A57-5E49-8344-9CE671E53959}" type="datetime1">
              <a:rPr lang="en-US"/>
              <a:pPr/>
              <a:t>11/18/2014</a:t>
            </a:fld>
            <a:endParaRPr lang="en-US"/>
          </a:p>
        </p:txBody>
      </p:sp>
      <p:sp>
        <p:nvSpPr>
          <p:cNvPr id="147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EA9BCE-BD32-444F-8BCE-EFBB5BA2A5CC}" type="slidenum">
              <a:rPr lang="en-US"/>
              <a:pPr/>
              <a:t>147</a:t>
            </a:fld>
            <a:endParaRPr lang="en-US"/>
          </a:p>
        </p:txBody>
      </p:sp>
      <p:sp>
        <p:nvSpPr>
          <p:cNvPr id="147461" name="Rectangle 2"/>
          <p:cNvSpPr>
            <a:spLocks noGrp="1" noChangeArrowheads="1"/>
          </p:cNvSpPr>
          <p:nvPr>
            <p:ph type="title" idx="4294967295"/>
          </p:nvPr>
        </p:nvSpPr>
        <p:spPr/>
        <p:txBody>
          <a:bodyPr/>
          <a:lstStyle/>
          <a:p>
            <a:pPr eaLnBrk="1" hangingPunct="1"/>
            <a:r>
              <a:rPr lang="en-US" sz="4000">
                <a:latin typeface="Arial" charset="0"/>
                <a:ea typeface="MS PGothic" charset="0"/>
              </a:rPr>
              <a:t>Categorizing Problems (Sets) # 2</a:t>
            </a:r>
          </a:p>
        </p:txBody>
      </p:sp>
      <p:sp>
        <p:nvSpPr>
          <p:cNvPr id="147462" name="Rectangle 3"/>
          <p:cNvSpPr>
            <a:spLocks noGrp="1" noChangeArrowheads="1"/>
          </p:cNvSpPr>
          <p:nvPr>
            <p:ph type="body" idx="4294967295"/>
          </p:nvPr>
        </p:nvSpPr>
        <p:spPr/>
        <p:txBody>
          <a:bodyPr/>
          <a:lstStyle/>
          <a:p>
            <a:pPr eaLnBrk="1" hangingPunct="1">
              <a:lnSpc>
                <a:spcPct val="80000"/>
              </a:lnSpc>
            </a:pPr>
            <a:r>
              <a:rPr lang="en-US" sz="2800" u="sng">
                <a:latin typeface="Arial" charset="0"/>
                <a:ea typeface="MS PGothic" charset="0"/>
              </a:rPr>
              <a:t>Recursively enumerable</a:t>
            </a:r>
            <a:r>
              <a:rPr lang="en-US" sz="2800">
                <a:latin typeface="Arial" charset="0"/>
                <a:ea typeface="MS PGothic" charset="0"/>
              </a:rPr>
              <a:t> -- A set S is recursively enumerable (</a:t>
            </a:r>
            <a:r>
              <a:rPr lang="en-US" sz="2800" u="sng">
                <a:latin typeface="Arial" charset="0"/>
                <a:ea typeface="MS PGothic" charset="0"/>
              </a:rPr>
              <a:t>re)</a:t>
            </a:r>
            <a:r>
              <a:rPr lang="en-US" sz="2800">
                <a:latin typeface="Arial" charset="0"/>
                <a:ea typeface="MS PGothic" charset="0"/>
              </a:rPr>
              <a:t> if S is empty (S = Ø) or there exists an algorithm F, over the natural numbers </a:t>
            </a:r>
            <a:r>
              <a:rPr lang="en-US" sz="2800">
                <a:latin typeface="Arial" charset="0"/>
                <a:ea typeface="MS PGothic" charset="0"/>
                <a:sym typeface="Symbol" charset="0"/>
              </a:rPr>
              <a:t></a:t>
            </a:r>
            <a:r>
              <a:rPr lang="en-US" sz="2800">
                <a:latin typeface="Arial" charset="0"/>
                <a:ea typeface="MS PGothic" charset="0"/>
              </a:rPr>
              <a:t>, whose range is exactly S.  A problem is said to be re if the set associated with it is re.</a:t>
            </a:r>
            <a:endParaRPr lang="en-US" sz="2800" u="sng">
              <a:latin typeface="Arial" charset="0"/>
              <a:ea typeface="MS PGothic" charset="0"/>
            </a:endParaRPr>
          </a:p>
          <a:p>
            <a:pPr eaLnBrk="1" hangingPunct="1">
              <a:lnSpc>
                <a:spcPct val="80000"/>
              </a:lnSpc>
            </a:pPr>
            <a:r>
              <a:rPr lang="en-US" sz="2800" u="sng">
                <a:latin typeface="Arial" charset="0"/>
                <a:ea typeface="MS PGothic" charset="0"/>
              </a:rPr>
              <a:t>Semi-Decidable</a:t>
            </a:r>
            <a:r>
              <a:rPr lang="en-US" sz="2800">
                <a:latin typeface="Arial" charset="0"/>
                <a:ea typeface="MS PGothic" charset="0"/>
              </a:rPr>
              <a:t> -- A problem is said to be semi-decidable if there is an effective procedure F which, when applied to a question q in P, produces the answer </a:t>
            </a:r>
            <a:r>
              <a:rPr lang="ja-JP" altLang="en-US" sz="2800">
                <a:latin typeface="Arial" charset="0"/>
                <a:ea typeface="MS PGothic" charset="0"/>
              </a:rPr>
              <a:t>“</a:t>
            </a:r>
            <a:r>
              <a:rPr lang="en-US" altLang="ja-JP" sz="2800">
                <a:latin typeface="Arial" charset="0"/>
                <a:ea typeface="MS PGothic" charset="0"/>
              </a:rPr>
              <a:t>yes</a:t>
            </a:r>
            <a:r>
              <a:rPr lang="ja-JP" altLang="en-US" sz="2800">
                <a:latin typeface="Arial" charset="0"/>
                <a:ea typeface="MS PGothic" charset="0"/>
              </a:rPr>
              <a:t>”</a:t>
            </a:r>
            <a:r>
              <a:rPr lang="en-US" altLang="ja-JP" sz="2800">
                <a:latin typeface="Arial" charset="0"/>
                <a:ea typeface="MS PGothic" charset="0"/>
              </a:rPr>
              <a:t> if and only if q has answer </a:t>
            </a:r>
            <a:r>
              <a:rPr lang="ja-JP" altLang="en-US" sz="2800">
                <a:latin typeface="Arial" charset="0"/>
                <a:ea typeface="MS PGothic" charset="0"/>
              </a:rPr>
              <a:t>“</a:t>
            </a:r>
            <a:r>
              <a:rPr lang="en-US" altLang="ja-JP" sz="2800">
                <a:latin typeface="Arial" charset="0"/>
                <a:ea typeface="MS PGothic" charset="0"/>
              </a:rPr>
              <a:t>yes</a:t>
            </a:r>
            <a:r>
              <a:rPr lang="ja-JP" altLang="en-US" sz="2800">
                <a:latin typeface="Arial" charset="0"/>
                <a:ea typeface="MS PGothic" charset="0"/>
              </a:rPr>
              <a:t>”</a:t>
            </a:r>
            <a:r>
              <a:rPr lang="en-US" altLang="ja-JP" sz="2800">
                <a:latin typeface="Arial" charset="0"/>
                <a:ea typeface="MS PGothic" charset="0"/>
              </a:rPr>
              <a:t>.  F need not halt if q has answer </a:t>
            </a:r>
            <a:r>
              <a:rPr lang="ja-JP" altLang="en-US" sz="2800">
                <a:latin typeface="Arial" charset="0"/>
                <a:ea typeface="MS PGothic" charset="0"/>
              </a:rPr>
              <a:t>“</a:t>
            </a:r>
            <a:r>
              <a:rPr lang="en-US" altLang="ja-JP" sz="2800">
                <a:latin typeface="Arial" charset="0"/>
                <a:ea typeface="MS PGothic" charset="0"/>
              </a:rPr>
              <a:t>no</a:t>
            </a:r>
            <a:r>
              <a:rPr lang="ja-JP" altLang="en-US" sz="2800">
                <a:latin typeface="Arial" charset="0"/>
                <a:ea typeface="MS PGothic" charset="0"/>
              </a:rPr>
              <a:t>”</a:t>
            </a:r>
            <a:r>
              <a:rPr lang="en-US" altLang="ja-JP" sz="2800">
                <a:latin typeface="Arial" charset="0"/>
                <a:ea typeface="MS PGothic" charset="0"/>
              </a:rPr>
              <a:t>.</a:t>
            </a:r>
            <a:endParaRPr lang="en-US" sz="2800" u="sng">
              <a:latin typeface="Arial" charset="0"/>
              <a:ea typeface="MS PGothic" charset="0"/>
            </a:endParaRPr>
          </a:p>
        </p:txBody>
      </p:sp>
      <p:sp>
        <p:nvSpPr>
          <p:cNvPr id="147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6BF31DA-0C64-E349-86D0-558FD10A9BC5}" type="slidenum">
              <a:rPr lang="en-US" sz="1400"/>
              <a:pPr algn="r" eaLnBrk="1" hangingPunct="1"/>
              <a:t>147</a:t>
            </a:fld>
            <a:endParaRPr lang="en-US" sz="140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E9F0C8-CA8F-CE42-9557-EE91E690AAA6}" type="datetime1">
              <a:rPr lang="en-US"/>
              <a:pPr/>
              <a:t>11/18/2014</a:t>
            </a:fld>
            <a:endParaRPr lang="en-US"/>
          </a:p>
        </p:txBody>
      </p:sp>
      <p:sp>
        <p:nvSpPr>
          <p:cNvPr id="14848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8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E1E70F8-D3CB-FF4E-B573-26CF5D3CDE70}" type="slidenum">
              <a:rPr lang="en-US"/>
              <a:pPr/>
              <a:t>148</a:t>
            </a:fld>
            <a:endParaRPr lang="en-US"/>
          </a:p>
        </p:txBody>
      </p:sp>
      <p:sp>
        <p:nvSpPr>
          <p:cNvPr id="148485" name="Rectangle 2"/>
          <p:cNvSpPr>
            <a:spLocks noGrp="1" noChangeArrowheads="1"/>
          </p:cNvSpPr>
          <p:nvPr>
            <p:ph type="title" idx="4294967295"/>
          </p:nvPr>
        </p:nvSpPr>
        <p:spPr/>
        <p:txBody>
          <a:bodyPr/>
          <a:lstStyle/>
          <a:p>
            <a:pPr eaLnBrk="1" hangingPunct="1"/>
            <a:r>
              <a:rPr lang="en-US">
                <a:latin typeface="Arial" charset="0"/>
                <a:ea typeface="MS PGothic" charset="0"/>
              </a:rPr>
              <a:t>Immediate Implications</a:t>
            </a:r>
          </a:p>
        </p:txBody>
      </p:sp>
      <p:sp>
        <p:nvSpPr>
          <p:cNvPr id="148486" name="Rectangle 3"/>
          <p:cNvSpPr>
            <a:spLocks noGrp="1" noChangeArrowheads="1"/>
          </p:cNvSpPr>
          <p:nvPr>
            <p:ph type="body" idx="4294967295"/>
          </p:nvPr>
        </p:nvSpPr>
        <p:spPr/>
        <p:txBody>
          <a:bodyPr/>
          <a:lstStyle/>
          <a:p>
            <a:pPr eaLnBrk="1" hangingPunct="1"/>
            <a:r>
              <a:rPr lang="en-US">
                <a:latin typeface="Arial" charset="0"/>
                <a:ea typeface="MS PGothic" charset="0"/>
              </a:rPr>
              <a:t>P solved implies P solvable implies P semi-decidable (re).</a:t>
            </a:r>
          </a:p>
          <a:p>
            <a:pPr eaLnBrk="1" hangingPunct="1"/>
            <a:r>
              <a:rPr lang="en-US">
                <a:latin typeface="Arial" charset="0"/>
                <a:ea typeface="MS PGothic" charset="0"/>
              </a:rPr>
              <a:t>P non-re implies P unsolvable implies P unsolved.</a:t>
            </a:r>
          </a:p>
          <a:p>
            <a:pPr eaLnBrk="1" hangingPunct="1"/>
            <a:r>
              <a:rPr lang="en-US">
                <a:latin typeface="Arial" charset="0"/>
                <a:ea typeface="MS PGothic" charset="0"/>
              </a:rPr>
              <a:t>P finite implies P solvable.</a:t>
            </a:r>
          </a:p>
        </p:txBody>
      </p:sp>
      <p:sp>
        <p:nvSpPr>
          <p:cNvPr id="14848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6194DFF6-3DB8-3B48-A60E-5BEFB31877D7}" type="slidenum">
              <a:rPr lang="en-US" sz="1400"/>
              <a:pPr algn="r" eaLnBrk="1" hangingPunct="1"/>
              <a:t>148</a:t>
            </a:fld>
            <a:endParaRPr lang="en-US" sz="140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atin typeface="Arial" charset="0"/>
                <a:ea typeface="MS PGothic" charset="0"/>
              </a:rPr>
              <a:t>Slightly Harder Implications</a:t>
            </a:r>
          </a:p>
        </p:txBody>
      </p:sp>
      <p:sp>
        <p:nvSpPr>
          <p:cNvPr id="149507" name="Rectangle 3"/>
          <p:cNvSpPr>
            <a:spLocks noGrp="1" noChangeArrowheads="1"/>
          </p:cNvSpPr>
          <p:nvPr>
            <p:ph idx="1"/>
          </p:nvPr>
        </p:nvSpPr>
        <p:spPr/>
        <p:txBody>
          <a:bodyPr/>
          <a:lstStyle/>
          <a:p>
            <a:pPr eaLnBrk="1" hangingPunct="1"/>
            <a:r>
              <a:rPr lang="en-US">
                <a:latin typeface="Arial" charset="0"/>
                <a:ea typeface="MS PGothic" charset="0"/>
              </a:rPr>
              <a:t>P enumerable iff P semi-decidable.</a:t>
            </a:r>
          </a:p>
          <a:p>
            <a:pPr eaLnBrk="1" hangingPunct="1"/>
            <a:r>
              <a:rPr lang="en-US">
                <a:latin typeface="Arial" charset="0"/>
                <a:ea typeface="MS PGothic" charset="0"/>
              </a:rPr>
              <a:t>P solvable iff both S</a:t>
            </a:r>
            <a:r>
              <a:rPr lang="en-US" baseline="-25000">
                <a:latin typeface="Arial" charset="0"/>
                <a:ea typeface="MS PGothic" charset="0"/>
              </a:rPr>
              <a:t>P</a:t>
            </a:r>
            <a:r>
              <a:rPr lang="en-US">
                <a:latin typeface="Arial" charset="0"/>
                <a:ea typeface="MS PGothic" charset="0"/>
              </a:rPr>
              <a:t> and (U — S</a:t>
            </a:r>
            <a:r>
              <a:rPr lang="en-US" baseline="-25000">
                <a:latin typeface="Arial" charset="0"/>
                <a:ea typeface="MS PGothic" charset="0"/>
              </a:rPr>
              <a:t>P</a:t>
            </a:r>
            <a:r>
              <a:rPr lang="en-US">
                <a:latin typeface="Arial" charset="0"/>
                <a:ea typeface="MS PGothic" charset="0"/>
              </a:rPr>
              <a:t>) are re (semi-decidable).</a:t>
            </a:r>
          </a:p>
          <a:p>
            <a:pPr eaLnBrk="1" hangingPunct="1"/>
            <a:endParaRPr lang="en-US">
              <a:latin typeface="Arial" charset="0"/>
              <a:ea typeface="MS PGothic" charset="0"/>
            </a:endParaRPr>
          </a:p>
          <a:p>
            <a:pPr eaLnBrk="1" hangingPunct="1"/>
            <a:r>
              <a:rPr lang="en-US">
                <a:solidFill>
                  <a:srgbClr val="CC3300"/>
                </a:solidFill>
                <a:latin typeface="Arial" charset="0"/>
                <a:ea typeface="MS PGothic" charset="0"/>
              </a:rPr>
              <a:t>We will prove these later.</a:t>
            </a:r>
          </a:p>
          <a:p>
            <a:pPr eaLnBrk="1" hangingPunct="1"/>
            <a:endParaRPr lang="en-US">
              <a:solidFill>
                <a:srgbClr val="CC3300"/>
              </a:solidFill>
              <a:latin typeface="Arial" charset="0"/>
              <a:ea typeface="MS PGothic" charset="0"/>
            </a:endParaRPr>
          </a:p>
        </p:txBody>
      </p:sp>
      <p:sp>
        <p:nvSpPr>
          <p:cNvPr id="14950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60C477F-832D-7348-A05C-5BBC8AB5E2B4}" type="datetime1">
              <a:rPr lang="en-US"/>
              <a:pPr/>
              <a:t>11/18/2014</a:t>
            </a:fld>
            <a:endParaRPr lang="en-US"/>
          </a:p>
        </p:txBody>
      </p:sp>
      <p:sp>
        <p:nvSpPr>
          <p:cNvPr id="149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9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452998A-4DBA-4F41-B852-83D47EAB66E4}" type="slidenum">
              <a:rPr lang="en-US"/>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621358-E458-5143-9566-A1489522C3D0}" type="datetime1">
              <a:rPr lang="en-US"/>
              <a:pPr/>
              <a:t>11/18/2014</a:t>
            </a:fld>
            <a:endParaRPr lang="en-US"/>
          </a:p>
        </p:txBody>
      </p:sp>
      <p:sp>
        <p:nvSpPr>
          <p:cNvPr id="163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2AADF-5C76-6B4F-A289-8712408264D5}" type="slidenum">
              <a:rPr lang="en-US"/>
              <a:pPr/>
              <a:t>15</a:t>
            </a:fld>
            <a:endParaRPr lang="en-US"/>
          </a:p>
        </p:txBody>
      </p:sp>
      <p:sp>
        <p:nvSpPr>
          <p:cNvPr id="16389" name="Rectangle 2"/>
          <p:cNvSpPr>
            <a:spLocks noGrp="1" noChangeArrowheads="1"/>
          </p:cNvSpPr>
          <p:nvPr>
            <p:ph type="title" idx="4294967295"/>
          </p:nvPr>
        </p:nvSpPr>
        <p:spPr/>
        <p:txBody>
          <a:bodyPr/>
          <a:lstStyle/>
          <a:p>
            <a:pPr eaLnBrk="1" hangingPunct="1"/>
            <a:r>
              <a:rPr lang="en-US" sz="4000">
                <a:latin typeface="Arial" charset="0"/>
                <a:ea typeface="MS PGothic" charset="0"/>
              </a:rPr>
              <a:t>Hilbert, Russell and Whitehead</a:t>
            </a:r>
          </a:p>
        </p:txBody>
      </p:sp>
      <p:sp>
        <p:nvSpPr>
          <p:cNvPr id="16390" name="Rectangle 3"/>
          <p:cNvSpPr>
            <a:spLocks noGrp="1" noChangeArrowheads="1"/>
          </p:cNvSpPr>
          <p:nvPr>
            <p:ph type="body" idx="4294967295"/>
          </p:nvPr>
        </p:nvSpPr>
        <p:spPr/>
        <p:txBody>
          <a:bodyPr/>
          <a:lstStyle/>
          <a:p>
            <a:pPr eaLnBrk="1" hangingPunct="1">
              <a:lnSpc>
                <a:spcPct val="90000"/>
              </a:lnSpc>
            </a:pPr>
            <a:r>
              <a:rPr lang="en-US">
                <a:latin typeface="Arial" charset="0"/>
                <a:ea typeface="MS PGothic" charset="0"/>
              </a:rPr>
              <a:t>Late 1800</a:t>
            </a:r>
            <a:r>
              <a:rPr lang="ja-JP" altLang="en-US">
                <a:latin typeface="Arial" charset="0"/>
                <a:ea typeface="MS PGothic" charset="0"/>
              </a:rPr>
              <a:t>’</a:t>
            </a:r>
            <a:r>
              <a:rPr lang="en-US" altLang="ja-JP">
                <a:latin typeface="Arial" charset="0"/>
                <a:ea typeface="MS PGothic" charset="0"/>
              </a:rPr>
              <a:t>s to early 1900</a:t>
            </a:r>
            <a:r>
              <a:rPr lang="ja-JP" altLang="en-US">
                <a:latin typeface="Arial" charset="0"/>
                <a:ea typeface="MS PGothic" charset="0"/>
              </a:rPr>
              <a:t>’</a:t>
            </a:r>
            <a:r>
              <a:rPr lang="en-US" altLang="ja-JP">
                <a:latin typeface="Arial" charset="0"/>
                <a:ea typeface="MS PGothic" charset="0"/>
              </a:rPr>
              <a:t>s</a:t>
            </a:r>
          </a:p>
          <a:p>
            <a:pPr eaLnBrk="1" hangingPunct="1">
              <a:lnSpc>
                <a:spcPct val="90000"/>
              </a:lnSpc>
            </a:pPr>
            <a:r>
              <a:rPr lang="en-US">
                <a:latin typeface="Arial" charset="0"/>
                <a:ea typeface="MS PGothic" charset="0"/>
              </a:rPr>
              <a:t>Axiomatic schemes</a:t>
            </a:r>
          </a:p>
          <a:p>
            <a:pPr lvl="1" eaLnBrk="1" hangingPunct="1">
              <a:lnSpc>
                <a:spcPct val="90000"/>
              </a:lnSpc>
            </a:pPr>
            <a:r>
              <a:rPr lang="en-US">
                <a:latin typeface="Arial" charset="0"/>
                <a:ea typeface="MS PGothic" charset="0"/>
              </a:rPr>
              <a:t>Axioms plus sound rules of inference</a:t>
            </a:r>
          </a:p>
          <a:p>
            <a:pPr lvl="1" eaLnBrk="1" hangingPunct="1">
              <a:lnSpc>
                <a:spcPct val="90000"/>
              </a:lnSpc>
            </a:pPr>
            <a:r>
              <a:rPr lang="en-US">
                <a:latin typeface="Arial" charset="0"/>
                <a:ea typeface="MS PGothic" charset="0"/>
              </a:rPr>
              <a:t>Much of focus on number theory</a:t>
            </a:r>
          </a:p>
          <a:p>
            <a:pPr eaLnBrk="1" hangingPunct="1">
              <a:lnSpc>
                <a:spcPct val="90000"/>
              </a:lnSpc>
            </a:pPr>
            <a:r>
              <a:rPr lang="en-US">
                <a:latin typeface="Arial" charset="0"/>
                <a:ea typeface="MS PGothic" charset="0"/>
              </a:rPr>
              <a:t>First Order Predicate Calculus</a:t>
            </a:r>
          </a:p>
          <a:p>
            <a:pPr lvl="1" eaLnBrk="1" hangingPunct="1">
              <a:lnSpc>
                <a:spcPct val="90000"/>
              </a:lnSpc>
            </a:pPr>
            <a:r>
              <a:rPr lang="en-US">
                <a:latin typeface="Arial" charset="0"/>
                <a:ea typeface="MS PGothic" charset="0"/>
                <a:sym typeface="Symbol" charset="0"/>
              </a:rPr>
              <a:t>xy [y &gt; x]</a:t>
            </a:r>
            <a:endParaRPr lang="en-US">
              <a:latin typeface="Arial" charset="0"/>
              <a:ea typeface="MS PGothic" charset="0"/>
            </a:endParaRPr>
          </a:p>
          <a:p>
            <a:pPr eaLnBrk="1" hangingPunct="1">
              <a:lnSpc>
                <a:spcPct val="90000"/>
              </a:lnSpc>
            </a:pPr>
            <a:r>
              <a:rPr lang="en-US">
                <a:latin typeface="Arial" charset="0"/>
                <a:ea typeface="MS PGothic" charset="0"/>
              </a:rPr>
              <a:t>Second Order (Peano</a:t>
            </a:r>
            <a:r>
              <a:rPr lang="ja-JP" altLang="en-US">
                <a:latin typeface="Arial" charset="0"/>
                <a:ea typeface="MS PGothic" charset="0"/>
              </a:rPr>
              <a:t>’</a:t>
            </a:r>
            <a:r>
              <a:rPr lang="en-US" altLang="ja-JP">
                <a:latin typeface="Arial" charset="0"/>
                <a:ea typeface="MS PGothic" charset="0"/>
              </a:rPr>
              <a:t>s Axiom)</a:t>
            </a:r>
          </a:p>
          <a:p>
            <a:pPr lvl="1" eaLnBrk="1" hangingPunct="1">
              <a:lnSpc>
                <a:spcPct val="90000"/>
              </a:lnSpc>
            </a:pPr>
            <a:r>
              <a:rPr lang="en-US">
                <a:latin typeface="Arial" charset="0"/>
                <a:ea typeface="MS PGothic" charset="0"/>
                <a:sym typeface="Symbol" charset="0"/>
              </a:rPr>
              <a:t>P [[P(0) &amp;&amp; x[P(x) P(x+1)]]  xP(x)]</a:t>
            </a:r>
          </a:p>
        </p:txBody>
      </p:sp>
      <p:sp>
        <p:nvSpPr>
          <p:cNvPr id="163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49395C1-98E1-5648-B17D-125AF90BA299}" type="slidenum">
              <a:rPr lang="en-US" sz="1400"/>
              <a:pPr algn="r" eaLnBrk="1" hangingPunct="1"/>
              <a:t>15</a:t>
            </a:fld>
            <a:endParaRPr lang="en-US" sz="140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eaLnBrk="1" hangingPunct="1"/>
            <a:r>
              <a:rPr lang="en-US">
                <a:latin typeface="Arial" charset="0"/>
                <a:ea typeface="MS PGothic" charset="0"/>
              </a:rPr>
              <a:t>Hilbert</a:t>
            </a:r>
            <a:r>
              <a:rPr lang="ja-JP" altLang="en-US">
                <a:latin typeface="Arial" charset="0"/>
                <a:ea typeface="MS PGothic" charset="0"/>
              </a:rPr>
              <a:t>’</a:t>
            </a:r>
            <a:r>
              <a:rPr lang="en-US" altLang="ja-JP">
                <a:latin typeface="Arial" charset="0"/>
                <a:ea typeface="MS PGothic" charset="0"/>
              </a:rPr>
              <a:t>s Tenth</a:t>
            </a:r>
            <a:endParaRPr lang="en-US">
              <a:latin typeface="Arial" charset="0"/>
              <a:ea typeface="MS PGothic" charset="0"/>
            </a:endParaRPr>
          </a:p>
        </p:txBody>
      </p:sp>
      <p:sp>
        <p:nvSpPr>
          <p:cNvPr id="150531" name="Rectangle 3"/>
          <p:cNvSpPr>
            <a:spLocks noGrp="1" noChangeArrowheads="1"/>
          </p:cNvSpPr>
          <p:nvPr>
            <p:ph type="subTitle" idx="1"/>
          </p:nvPr>
        </p:nvSpPr>
        <p:spPr/>
        <p:txBody>
          <a:bodyPr/>
          <a:lstStyle/>
          <a:p>
            <a:pPr eaLnBrk="1" hangingPunct="1"/>
            <a:r>
              <a:rPr lang="en-US">
                <a:latin typeface="Arial" charset="0"/>
                <a:ea typeface="MS PGothic" charset="0"/>
              </a:rPr>
              <a:t>Diophantine Equations are Unsolvable</a:t>
            </a:r>
          </a:p>
          <a:p>
            <a:pPr eaLnBrk="1" hangingPunct="1"/>
            <a:r>
              <a:rPr lang="en-US">
                <a:latin typeface="Arial" charset="0"/>
                <a:ea typeface="MS PGothic" charset="0"/>
              </a:rPr>
              <a:t> One Variable Diophantine Equations are Solvable</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62FD81-035B-8841-9616-F3D8562FFBA9}" type="datetime1">
              <a:rPr lang="en-US"/>
              <a:pPr/>
              <a:t>11/18/2014</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151</a:t>
            </a:fld>
            <a:endParaRPr lang="en-US"/>
          </a:p>
        </p:txBody>
      </p:sp>
      <p:sp>
        <p:nvSpPr>
          <p:cNvPr id="151557" name="Rectangle 2"/>
          <p:cNvSpPr>
            <a:spLocks noGrp="1" noChangeArrowheads="1"/>
          </p:cNvSpPr>
          <p:nvPr>
            <p:ph type="title" idx="4294967295"/>
          </p:nvPr>
        </p:nvSpPr>
        <p:spPr/>
        <p:txBody>
          <a:bodyPr/>
          <a:lstStyle/>
          <a:p>
            <a:pPr eaLnBrk="1" hangingPunct="1"/>
            <a:r>
              <a:rPr lang="en-US" sz="4000">
                <a:latin typeface="Arial" charset="0"/>
                <a:ea typeface="MS PGothic" charset="0"/>
              </a:rPr>
              <a:t>Hilbert</a:t>
            </a:r>
            <a:r>
              <a:rPr lang="ja-JP" altLang="en-US" sz="4000">
                <a:latin typeface="Arial" charset="0"/>
                <a:ea typeface="MS PGothic" charset="0"/>
              </a:rPr>
              <a:t>’</a:t>
            </a:r>
            <a:r>
              <a:rPr lang="en-US" altLang="ja-JP" sz="4000">
                <a:latin typeface="Arial" charset="0"/>
                <a:ea typeface="MS PGothic" charset="0"/>
              </a:rPr>
              <a:t>s 10</a:t>
            </a:r>
            <a:r>
              <a:rPr lang="en-US" altLang="ja-JP" sz="4000" baseline="30000">
                <a:latin typeface="Arial" charset="0"/>
                <a:ea typeface="MS PGothic" charset="0"/>
              </a:rPr>
              <a:t>th</a:t>
            </a:r>
            <a:r>
              <a:rPr lang="en-US" altLang="ja-JP" sz="4000">
                <a:latin typeface="Arial" charset="0"/>
                <a:ea typeface="MS PGothic" charset="0"/>
              </a:rPr>
              <a:t> is Semi-Decidable</a:t>
            </a:r>
            <a:endParaRPr lang="en-US" sz="400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r>
              <a:rPr lang="en-US">
                <a:latin typeface="Arial" charset="0"/>
                <a:ea typeface="MS PGothic" charset="0"/>
              </a:rPr>
              <a:t>Consider over one variable: P(x) = 0</a:t>
            </a:r>
          </a:p>
          <a:p>
            <a:pPr eaLnBrk="1" hangingPunct="1"/>
            <a:r>
              <a:rPr lang="en-US">
                <a:latin typeface="Arial" charset="0"/>
                <a:ea typeface="MS PGothic" charset="0"/>
              </a:rPr>
              <a:t>Can semi-decide by plugging in </a:t>
            </a:r>
            <a:br>
              <a:rPr lang="en-US">
                <a:latin typeface="Arial" charset="0"/>
                <a:ea typeface="MS PGothic" charset="0"/>
              </a:rPr>
            </a:br>
            <a:r>
              <a:rPr lang="en-US">
                <a:latin typeface="Arial" charset="0"/>
                <a:ea typeface="MS PGothic" charset="0"/>
              </a:rPr>
              <a:t>0, 1, -1, 2, -2, 3, -3, …</a:t>
            </a:r>
          </a:p>
          <a:p>
            <a:pPr eaLnBrk="1" hangingPunct="1"/>
            <a:r>
              <a:rPr lang="en-US">
                <a:latin typeface="Arial" charset="0"/>
                <a:ea typeface="MS PGothic" charset="0"/>
              </a:rPr>
              <a:t>This terminates and says </a:t>
            </a:r>
            <a:r>
              <a:rPr lang="ja-JP" altLang="en-US">
                <a:latin typeface="Arial" charset="0"/>
                <a:ea typeface="MS PGothic" charset="0"/>
              </a:rPr>
              <a:t>“</a:t>
            </a:r>
            <a:r>
              <a:rPr lang="en-US" altLang="ja-JP">
                <a:latin typeface="Arial" charset="0"/>
                <a:ea typeface="MS PGothic" charset="0"/>
              </a:rPr>
              <a:t>yes</a:t>
            </a:r>
            <a:r>
              <a:rPr lang="ja-JP" altLang="en-US">
                <a:latin typeface="Arial" charset="0"/>
                <a:ea typeface="MS PGothic" charset="0"/>
              </a:rPr>
              <a:t>”</a:t>
            </a:r>
            <a:r>
              <a:rPr lang="en-US" altLang="ja-JP">
                <a:latin typeface="Arial" charset="0"/>
                <a:ea typeface="MS PGothic" charset="0"/>
              </a:rPr>
              <a:t> if P(x) evaluates to 0, eventually. Unfortunately, it never terminates if there is no x such that P(x) =0.</a:t>
            </a:r>
          </a:p>
          <a:p>
            <a:pPr eaLnBrk="1" hangingPunct="1"/>
            <a:r>
              <a:rPr lang="en-US">
                <a:latin typeface="Arial" charset="0"/>
                <a:ea typeface="MS PGothic" charset="0"/>
              </a:rPr>
              <a:t>Can easily extend to P(x</a:t>
            </a:r>
            <a:r>
              <a:rPr lang="en-US" baseline="-25000">
                <a:latin typeface="Arial" charset="0"/>
                <a:ea typeface="MS PGothic" charset="0"/>
              </a:rPr>
              <a:t>1</a:t>
            </a:r>
            <a:r>
              <a:rPr lang="en-US">
                <a:latin typeface="Arial" charset="0"/>
                <a:ea typeface="MS PGothic" charset="0"/>
              </a:rPr>
              <a:t>,x</a:t>
            </a:r>
            <a:r>
              <a:rPr lang="en-US" baseline="-25000">
                <a:latin typeface="Arial" charset="0"/>
                <a:ea typeface="MS PGothic" charset="0"/>
              </a:rPr>
              <a:t>2</a:t>
            </a:r>
            <a:r>
              <a:rPr lang="en-US">
                <a:latin typeface="Arial" charset="0"/>
                <a:ea typeface="MS PGothic" charset="0"/>
              </a:rPr>
              <a:t>,..,x</a:t>
            </a:r>
            <a:r>
              <a:rPr lang="en-US" baseline="-25000">
                <a:latin typeface="Arial" charset="0"/>
                <a:ea typeface="MS PGothic" charset="0"/>
              </a:rPr>
              <a:t>k</a:t>
            </a:r>
            <a:r>
              <a:rPr lang="en-US">
                <a:latin typeface="Arial" charset="0"/>
                <a:ea typeface="MS PGothic" charset="0"/>
              </a:rPr>
              <a:t>) = 0.</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151</a:t>
            </a:fld>
            <a:endParaRPr lang="en-US" sz="140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599F7F-CDE6-EA41-9C1F-6E2498FDDB06}" type="datetime1">
              <a:rPr lang="en-US"/>
              <a:pPr/>
              <a:t>11/18/2014</a:t>
            </a:fld>
            <a:endParaRPr lang="en-US"/>
          </a:p>
        </p:txBody>
      </p:sp>
      <p:sp>
        <p:nvSpPr>
          <p:cNvPr id="1525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2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F8C6C3-4858-6843-A22A-DBC7955AB3C2}" type="slidenum">
              <a:rPr lang="en-US"/>
              <a:pPr/>
              <a:t>152</a:t>
            </a:fld>
            <a:endParaRPr lang="en-US"/>
          </a:p>
        </p:txBody>
      </p:sp>
      <p:sp>
        <p:nvSpPr>
          <p:cNvPr id="152581" name="Rectangle 2"/>
          <p:cNvSpPr>
            <a:spLocks noGrp="1" noChangeArrowheads="1"/>
          </p:cNvSpPr>
          <p:nvPr>
            <p:ph type="title" idx="4294967295"/>
          </p:nvPr>
        </p:nvSpPr>
        <p:spPr/>
        <p:txBody>
          <a:bodyPr/>
          <a:lstStyle/>
          <a:p>
            <a:pPr eaLnBrk="1" hangingPunct="1"/>
            <a:r>
              <a:rPr lang="en-US">
                <a:latin typeface="Arial" charset="0"/>
                <a:ea typeface="MS PGothic" charset="0"/>
              </a:rPr>
              <a:t>P(x) = 0 is Decidable</a:t>
            </a:r>
          </a:p>
        </p:txBody>
      </p:sp>
      <p:sp>
        <p:nvSpPr>
          <p:cNvPr id="152582" name="Rectangle 3"/>
          <p:cNvSpPr>
            <a:spLocks noGrp="1" noChangeArrowheads="1"/>
          </p:cNvSpPr>
          <p:nvPr>
            <p:ph type="body" idx="4294967295"/>
          </p:nvPr>
        </p:nvSpPr>
        <p:spPr/>
        <p:txBody>
          <a:bodyPr/>
          <a:lstStyle/>
          <a:p>
            <a:pPr eaLnBrk="1" hangingPunct="1"/>
            <a:r>
              <a:rPr lang="en-US" sz="3600" dirty="0" err="1">
                <a:latin typeface="Arial" charset="0"/>
                <a:ea typeface="MS PGothic" charset="0"/>
              </a:rPr>
              <a:t>c</a:t>
            </a:r>
            <a:r>
              <a:rPr lang="en-US" sz="3600" baseline="-25000" dirty="0" err="1">
                <a:latin typeface="Arial" charset="0"/>
                <a:ea typeface="MS PGothic" charset="0"/>
              </a:rPr>
              <a:t>n</a:t>
            </a:r>
            <a:r>
              <a:rPr lang="en-US" sz="3600" dirty="0">
                <a:latin typeface="Arial" charset="0"/>
                <a:ea typeface="MS PGothic" charset="0"/>
              </a:rPr>
              <a:t> </a:t>
            </a:r>
            <a:r>
              <a:rPr lang="en-US" sz="3600" dirty="0" err="1">
                <a:latin typeface="Arial" charset="0"/>
                <a:ea typeface="MS PGothic" charset="0"/>
              </a:rPr>
              <a:t>x</a:t>
            </a:r>
            <a:r>
              <a:rPr lang="en-US" sz="3600" baseline="30000" dirty="0" err="1">
                <a:latin typeface="Arial" charset="0"/>
                <a:ea typeface="MS PGothic" charset="0"/>
              </a:rPr>
              <a:t>n</a:t>
            </a:r>
            <a:r>
              <a:rPr lang="en-US" sz="3600" dirty="0">
                <a:latin typeface="Arial" charset="0"/>
                <a:ea typeface="MS PGothic" charset="0"/>
              </a:rPr>
              <a:t> + c</a:t>
            </a:r>
            <a:r>
              <a:rPr lang="en-US" sz="3600" baseline="-25000" dirty="0">
                <a:latin typeface="Arial" charset="0"/>
                <a:ea typeface="MS PGothic" charset="0"/>
              </a:rPr>
              <a:t>n-1</a:t>
            </a:r>
            <a:r>
              <a:rPr lang="en-US" sz="3600" dirty="0">
                <a:latin typeface="Arial" charset="0"/>
                <a:ea typeface="MS PGothic" charset="0"/>
              </a:rPr>
              <a:t> x</a:t>
            </a:r>
            <a:r>
              <a:rPr lang="en-US" sz="3600" baseline="30000" dirty="0">
                <a:latin typeface="Arial" charset="0"/>
                <a:ea typeface="MS PGothic" charset="0"/>
              </a:rPr>
              <a:t>n-1</a:t>
            </a:r>
            <a:r>
              <a:rPr lang="en-US" sz="3600" dirty="0">
                <a:latin typeface="Arial" charset="0"/>
                <a:ea typeface="MS PGothic" charset="0"/>
              </a:rPr>
              <a:t> +… + c</a:t>
            </a:r>
            <a:r>
              <a:rPr lang="en-US" sz="3600" baseline="-25000" dirty="0">
                <a:latin typeface="Arial" charset="0"/>
                <a:ea typeface="MS PGothic" charset="0"/>
              </a:rPr>
              <a:t>1</a:t>
            </a:r>
            <a:r>
              <a:rPr lang="en-US" sz="3600" dirty="0">
                <a:latin typeface="Arial" charset="0"/>
                <a:ea typeface="MS PGothic" charset="0"/>
              </a:rPr>
              <a:t> x + c</a:t>
            </a:r>
            <a:r>
              <a:rPr lang="en-US" sz="3600" baseline="-25000" dirty="0">
                <a:latin typeface="Arial" charset="0"/>
                <a:ea typeface="MS PGothic" charset="0"/>
              </a:rPr>
              <a:t>0</a:t>
            </a:r>
            <a:r>
              <a:rPr lang="en-US" sz="3600" dirty="0">
                <a:latin typeface="Arial" charset="0"/>
                <a:ea typeface="MS PGothic" charset="0"/>
              </a:rPr>
              <a:t> = 0</a:t>
            </a:r>
          </a:p>
          <a:p>
            <a:pPr eaLnBrk="1" hangingPunct="1"/>
            <a:r>
              <a:rPr lang="en-US" sz="3600" dirty="0" err="1">
                <a:latin typeface="Arial" charset="0"/>
                <a:ea typeface="MS PGothic" charset="0"/>
              </a:rPr>
              <a:t>x</a:t>
            </a:r>
            <a:r>
              <a:rPr lang="en-US" sz="3600" baseline="30000" dirty="0" err="1">
                <a:latin typeface="Arial" charset="0"/>
                <a:ea typeface="MS PGothic" charset="0"/>
              </a:rPr>
              <a:t>n</a:t>
            </a:r>
            <a:r>
              <a:rPr lang="en-US" sz="3600" dirty="0">
                <a:latin typeface="Arial" charset="0"/>
                <a:ea typeface="MS PGothic" charset="0"/>
              </a:rPr>
              <a:t> = -(c</a:t>
            </a:r>
            <a:r>
              <a:rPr lang="en-US" sz="3600" baseline="-25000" dirty="0">
                <a:latin typeface="Arial" charset="0"/>
                <a:ea typeface="MS PGothic" charset="0"/>
              </a:rPr>
              <a:t>n-1</a:t>
            </a:r>
            <a:r>
              <a:rPr lang="en-US" sz="3600" dirty="0">
                <a:latin typeface="Arial" charset="0"/>
                <a:ea typeface="MS PGothic" charset="0"/>
              </a:rPr>
              <a:t> x</a:t>
            </a:r>
            <a:r>
              <a:rPr lang="en-US" sz="3600" baseline="30000" dirty="0">
                <a:latin typeface="Arial" charset="0"/>
                <a:ea typeface="MS PGothic" charset="0"/>
              </a:rPr>
              <a:t>n-1</a:t>
            </a:r>
            <a:r>
              <a:rPr lang="en-US" sz="3600" dirty="0">
                <a:latin typeface="Arial" charset="0"/>
                <a:ea typeface="MS PGothic" charset="0"/>
              </a:rPr>
              <a:t> + … + c</a:t>
            </a:r>
            <a:r>
              <a:rPr lang="en-US" sz="3600" baseline="-25000" dirty="0">
                <a:latin typeface="Arial" charset="0"/>
                <a:ea typeface="MS PGothic" charset="0"/>
              </a:rPr>
              <a:t>1</a:t>
            </a:r>
            <a:r>
              <a:rPr lang="en-US" sz="3600" dirty="0">
                <a:latin typeface="Arial" charset="0"/>
                <a:ea typeface="MS PGothic" charset="0"/>
              </a:rPr>
              <a:t> x + c</a:t>
            </a:r>
            <a:r>
              <a:rPr lang="en-US" sz="3600" baseline="-25000" dirty="0">
                <a:latin typeface="Arial" charset="0"/>
                <a:ea typeface="MS PGothic" charset="0"/>
              </a:rPr>
              <a:t>0</a:t>
            </a:r>
            <a:r>
              <a:rPr lang="en-US" sz="3600" dirty="0">
                <a:latin typeface="Arial" charset="0"/>
                <a:ea typeface="MS PGothic" charset="0"/>
              </a:rPr>
              <a:t>)/</a:t>
            </a:r>
            <a:r>
              <a:rPr lang="en-US" sz="3600" dirty="0" err="1">
                <a:latin typeface="Arial" charset="0"/>
                <a:ea typeface="MS PGothic" charset="0"/>
              </a:rPr>
              <a:t>c</a:t>
            </a:r>
            <a:r>
              <a:rPr lang="en-US" sz="3600" baseline="-25000" dirty="0" err="1">
                <a:latin typeface="Arial" charset="0"/>
                <a:ea typeface="MS PGothic" charset="0"/>
              </a:rPr>
              <a:t>n</a:t>
            </a:r>
            <a:r>
              <a:rPr lang="en-US" sz="3600" dirty="0">
                <a:latin typeface="Arial" charset="0"/>
                <a:ea typeface="MS PGothic" charset="0"/>
              </a:rPr>
              <a:t> </a:t>
            </a:r>
          </a:p>
          <a:p>
            <a:pPr eaLnBrk="1" hangingPunct="1"/>
            <a:r>
              <a:rPr lang="en-US" sz="3600" dirty="0">
                <a:latin typeface="Arial" charset="0"/>
                <a:ea typeface="MS PGothic" charset="0"/>
              </a:rPr>
              <a:t>|</a:t>
            </a:r>
            <a:r>
              <a:rPr lang="en-US" sz="3600" dirty="0" err="1">
                <a:latin typeface="Arial" charset="0"/>
                <a:ea typeface="MS PGothic" charset="0"/>
              </a:rPr>
              <a:t>x</a:t>
            </a:r>
            <a:r>
              <a:rPr lang="en-US" sz="3600" baseline="30000" dirty="0" err="1">
                <a:latin typeface="Arial" charset="0"/>
                <a:ea typeface="MS PGothic" charset="0"/>
              </a:rPr>
              <a:t>n</a:t>
            </a:r>
            <a:r>
              <a:rPr lang="en-US" sz="3600" dirty="0">
                <a:latin typeface="Arial" charset="0"/>
                <a:ea typeface="MS PGothic" charset="0"/>
              </a:rPr>
              <a:t>| </a:t>
            </a:r>
            <a:r>
              <a:rPr lang="en-US" sz="3600" dirty="0">
                <a:latin typeface="Arial" charset="0"/>
                <a:ea typeface="MS PGothic" charset="0"/>
                <a:sym typeface="Symbol" charset="0"/>
              </a:rPr>
              <a:t></a:t>
            </a:r>
            <a:r>
              <a:rPr lang="en-US" sz="3600" dirty="0">
                <a:latin typeface="Arial" charset="0"/>
                <a:ea typeface="MS PGothic" charset="0"/>
              </a:rPr>
              <a:t> </a:t>
            </a:r>
            <a:r>
              <a:rPr lang="en-US" sz="3600" smtClean="0">
                <a:latin typeface="Arial" charset="0"/>
                <a:ea typeface="MS PGothic" charset="0"/>
              </a:rPr>
              <a:t>c</a:t>
            </a:r>
            <a:r>
              <a:rPr lang="en-US" sz="3600" baseline="-25000" smtClean="0">
                <a:latin typeface="Arial" charset="0"/>
                <a:ea typeface="MS PGothic" charset="0"/>
              </a:rPr>
              <a:t>max</a:t>
            </a:r>
            <a:r>
              <a:rPr lang="en-US" sz="3600" smtClean="0">
                <a:latin typeface="Arial" charset="0"/>
                <a:ea typeface="MS PGothic" charset="0"/>
              </a:rPr>
              <a:t>(</a:t>
            </a:r>
            <a:r>
              <a:rPr lang="en-US" sz="3600" dirty="0">
                <a:latin typeface="Arial" charset="0"/>
                <a:ea typeface="MS PGothic" charset="0"/>
              </a:rPr>
              <a:t>|x</a:t>
            </a:r>
            <a:r>
              <a:rPr lang="en-US" sz="3600" baseline="30000" dirty="0">
                <a:latin typeface="Arial" charset="0"/>
                <a:ea typeface="MS PGothic" charset="0"/>
              </a:rPr>
              <a:t>n-1</a:t>
            </a:r>
            <a:r>
              <a:rPr lang="en-US" sz="3600" dirty="0">
                <a:latin typeface="Arial" charset="0"/>
                <a:ea typeface="MS PGothic" charset="0"/>
              </a:rPr>
              <a:t>| + … + |x| + 1|)/|</a:t>
            </a:r>
            <a:r>
              <a:rPr lang="en-US" sz="3600" dirty="0" err="1">
                <a:latin typeface="Arial" charset="0"/>
                <a:ea typeface="MS PGothic" charset="0"/>
              </a:rPr>
              <a:t>c</a:t>
            </a:r>
            <a:r>
              <a:rPr lang="en-US" sz="3600" baseline="-25000" dirty="0" err="1">
                <a:latin typeface="Arial" charset="0"/>
                <a:ea typeface="MS PGothic" charset="0"/>
              </a:rPr>
              <a:t>n</a:t>
            </a:r>
            <a:r>
              <a:rPr lang="en-US" sz="3600" dirty="0">
                <a:latin typeface="Arial" charset="0"/>
                <a:ea typeface="MS PGothic" charset="0"/>
              </a:rPr>
              <a:t>|</a:t>
            </a:r>
          </a:p>
          <a:p>
            <a:pPr eaLnBrk="1" hangingPunct="1"/>
            <a:r>
              <a:rPr lang="en-US" sz="3600" dirty="0">
                <a:latin typeface="Arial" charset="0"/>
                <a:ea typeface="MS PGothic" charset="0"/>
              </a:rPr>
              <a:t>|</a:t>
            </a:r>
            <a:r>
              <a:rPr lang="en-US" sz="3600" dirty="0" err="1">
                <a:latin typeface="Arial" charset="0"/>
                <a:ea typeface="MS PGothic" charset="0"/>
              </a:rPr>
              <a:t>x</a:t>
            </a:r>
            <a:r>
              <a:rPr lang="en-US" sz="3600" baseline="30000" dirty="0" err="1">
                <a:latin typeface="Arial" charset="0"/>
                <a:ea typeface="MS PGothic" charset="0"/>
              </a:rPr>
              <a:t>n</a:t>
            </a:r>
            <a:r>
              <a:rPr lang="en-US" sz="3600" dirty="0">
                <a:latin typeface="Arial" charset="0"/>
                <a:ea typeface="MS PGothic" charset="0"/>
              </a:rPr>
              <a:t>| </a:t>
            </a:r>
            <a:r>
              <a:rPr lang="en-US" sz="3600" dirty="0">
                <a:latin typeface="Arial" charset="0"/>
                <a:ea typeface="MS PGothic" charset="0"/>
                <a:sym typeface="Symbol" charset="0"/>
              </a:rPr>
              <a:t></a:t>
            </a:r>
            <a:r>
              <a:rPr lang="en-US" sz="3600" dirty="0">
                <a:latin typeface="Arial" charset="0"/>
                <a:ea typeface="MS PGothic" charset="0"/>
              </a:rPr>
              <a:t> </a:t>
            </a:r>
            <a:r>
              <a:rPr lang="en-US" sz="3600" dirty="0" err="1">
                <a:latin typeface="Arial" charset="0"/>
                <a:ea typeface="MS PGothic" charset="0"/>
              </a:rPr>
              <a:t>c</a:t>
            </a:r>
            <a:r>
              <a:rPr lang="en-US" sz="3600" baseline="-25000" dirty="0" err="1">
                <a:latin typeface="Arial" charset="0"/>
                <a:ea typeface="MS PGothic" charset="0"/>
              </a:rPr>
              <a:t>max</a:t>
            </a:r>
            <a:r>
              <a:rPr lang="en-US" sz="3600" dirty="0">
                <a:latin typeface="Arial" charset="0"/>
                <a:ea typeface="MS PGothic" charset="0"/>
              </a:rPr>
              <a:t>(n |x</a:t>
            </a:r>
            <a:r>
              <a:rPr lang="en-US" sz="3600" baseline="30000" dirty="0">
                <a:latin typeface="Arial" charset="0"/>
                <a:ea typeface="MS PGothic" charset="0"/>
              </a:rPr>
              <a:t>n-1</a:t>
            </a:r>
            <a:r>
              <a:rPr lang="en-US" sz="3600" dirty="0">
                <a:latin typeface="Arial" charset="0"/>
                <a:ea typeface="MS PGothic" charset="0"/>
              </a:rPr>
              <a:t>|)/|</a:t>
            </a:r>
            <a:r>
              <a:rPr lang="en-US" sz="3600" dirty="0" err="1">
                <a:latin typeface="Arial" charset="0"/>
                <a:ea typeface="MS PGothic" charset="0"/>
              </a:rPr>
              <a:t>c</a:t>
            </a:r>
            <a:r>
              <a:rPr lang="en-US" sz="3600" baseline="-25000" dirty="0" err="1">
                <a:latin typeface="Arial" charset="0"/>
                <a:ea typeface="MS PGothic" charset="0"/>
              </a:rPr>
              <a:t>n</a:t>
            </a:r>
            <a:r>
              <a:rPr lang="en-US" sz="3600" dirty="0">
                <a:latin typeface="Arial" charset="0"/>
                <a:ea typeface="MS PGothic" charset="0"/>
              </a:rPr>
              <a:t>|, since |x|</a:t>
            </a:r>
            <a:r>
              <a:rPr lang="en-US" sz="3600" dirty="0">
                <a:latin typeface="Arial" charset="0"/>
                <a:ea typeface="MS PGothic" charset="0"/>
                <a:sym typeface="Symbol" charset="0"/>
              </a:rPr>
              <a:t>1</a:t>
            </a:r>
            <a:endParaRPr lang="en-US" sz="3600" dirty="0">
              <a:latin typeface="Arial" charset="0"/>
              <a:ea typeface="MS PGothic" charset="0"/>
            </a:endParaRPr>
          </a:p>
          <a:p>
            <a:pPr eaLnBrk="1" hangingPunct="1"/>
            <a:r>
              <a:rPr lang="en-US" sz="3600" dirty="0">
                <a:latin typeface="Arial" charset="0"/>
                <a:ea typeface="MS PGothic" charset="0"/>
              </a:rPr>
              <a:t>|x| </a:t>
            </a:r>
            <a:r>
              <a:rPr lang="en-US" sz="3600" dirty="0">
                <a:latin typeface="Arial" charset="0"/>
                <a:ea typeface="MS PGothic" charset="0"/>
                <a:sym typeface="Symbol" charset="0"/>
              </a:rPr>
              <a:t></a:t>
            </a:r>
            <a:r>
              <a:rPr lang="en-US" sz="3600" dirty="0">
                <a:latin typeface="Arial" charset="0"/>
                <a:ea typeface="MS PGothic" charset="0"/>
              </a:rPr>
              <a:t> </a:t>
            </a:r>
            <a:r>
              <a:rPr lang="en-US" sz="3600" dirty="0" err="1">
                <a:latin typeface="Arial" charset="0"/>
                <a:ea typeface="MS PGothic" charset="0"/>
              </a:rPr>
              <a:t>n</a:t>
            </a:r>
            <a:r>
              <a:rPr lang="en-US" sz="3600" dirty="0" err="1">
                <a:latin typeface="Arial" charset="0"/>
                <a:ea typeface="MS PGothic" charset="0"/>
                <a:sym typeface="Symbol" charset="0"/>
              </a:rPr>
              <a:t></a:t>
            </a:r>
            <a:r>
              <a:rPr lang="en-US" sz="3600" dirty="0" err="1">
                <a:latin typeface="Arial" charset="0"/>
                <a:ea typeface="MS PGothic" charset="0"/>
              </a:rPr>
              <a:t>c</a:t>
            </a:r>
            <a:r>
              <a:rPr lang="en-US" sz="3600" baseline="-25000" dirty="0" err="1">
                <a:latin typeface="Arial" charset="0"/>
                <a:ea typeface="MS PGothic" charset="0"/>
              </a:rPr>
              <a:t>max</a:t>
            </a:r>
            <a:r>
              <a:rPr lang="en-US" sz="3600" dirty="0">
                <a:latin typeface="Arial" charset="0"/>
                <a:ea typeface="MS PGothic" charset="0"/>
              </a:rPr>
              <a:t>/|</a:t>
            </a:r>
            <a:r>
              <a:rPr lang="en-US" sz="3600" dirty="0" err="1">
                <a:latin typeface="Arial" charset="0"/>
                <a:ea typeface="MS PGothic" charset="0"/>
              </a:rPr>
              <a:t>c</a:t>
            </a:r>
            <a:r>
              <a:rPr lang="en-US" sz="3600" baseline="-25000" dirty="0" err="1">
                <a:latin typeface="Arial" charset="0"/>
                <a:ea typeface="MS PGothic" charset="0"/>
              </a:rPr>
              <a:t>n</a:t>
            </a:r>
            <a:r>
              <a:rPr lang="en-US" sz="3600" dirty="0">
                <a:latin typeface="Arial" charset="0"/>
                <a:ea typeface="MS PGothic" charset="0"/>
              </a:rPr>
              <a:t>|</a:t>
            </a:r>
          </a:p>
        </p:txBody>
      </p:sp>
      <p:sp>
        <p:nvSpPr>
          <p:cNvPr id="15258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8C5D83F0-D241-454C-8FC6-DB17BCD4CF97}" type="slidenum">
              <a:rPr lang="en-US" sz="1400"/>
              <a:pPr algn="r" eaLnBrk="1" hangingPunct="1"/>
              <a:t>152</a:t>
            </a:fld>
            <a:endParaRPr lang="en-US" sz="140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6B09669-9F08-E548-85EB-8A33280D69A6}" type="datetime1">
              <a:rPr lang="en-US"/>
              <a:pPr/>
              <a:t>11/18/2014</a:t>
            </a:fld>
            <a:endParaRPr lang="en-US"/>
          </a:p>
        </p:txBody>
      </p:sp>
      <p:sp>
        <p:nvSpPr>
          <p:cNvPr id="1536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3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D05244-3EB6-744B-A75D-C5D3F0BE7951}" type="slidenum">
              <a:rPr lang="en-US"/>
              <a:pPr/>
              <a:t>153</a:t>
            </a:fld>
            <a:endParaRPr lang="en-US"/>
          </a:p>
        </p:txBody>
      </p:sp>
      <p:sp>
        <p:nvSpPr>
          <p:cNvPr id="153605" name="Rectangle 2"/>
          <p:cNvSpPr>
            <a:spLocks noGrp="1" noChangeArrowheads="1"/>
          </p:cNvSpPr>
          <p:nvPr>
            <p:ph type="title" idx="4294967295"/>
          </p:nvPr>
        </p:nvSpPr>
        <p:spPr/>
        <p:txBody>
          <a:bodyPr/>
          <a:lstStyle/>
          <a:p>
            <a:pPr eaLnBrk="1" hangingPunct="1"/>
            <a:r>
              <a:rPr lang="en-US">
                <a:latin typeface="Arial" charset="0"/>
                <a:ea typeface="MS PGothic" charset="0"/>
              </a:rPr>
              <a:t>P(x) = 0 is Decidable</a:t>
            </a:r>
          </a:p>
        </p:txBody>
      </p:sp>
      <p:sp>
        <p:nvSpPr>
          <p:cNvPr id="153606"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Can bound the search to values of x in range [</a:t>
            </a:r>
            <a:r>
              <a:rPr lang="en-US" sz="2800" dirty="0">
                <a:latin typeface="Arial" charset="0"/>
                <a:ea typeface="MS PGothic" charset="0"/>
                <a:cs typeface="Arial" charset="0"/>
              </a:rPr>
              <a:t>± </a:t>
            </a:r>
            <a:r>
              <a:rPr lang="en-US" sz="2800" dirty="0">
                <a:latin typeface="Arial" charset="0"/>
                <a:ea typeface="MS PGothic" charset="0"/>
              </a:rPr>
              <a:t>n * ( </a:t>
            </a:r>
            <a:r>
              <a:rPr lang="en-US" sz="2800" dirty="0" err="1">
                <a:latin typeface="Arial" charset="0"/>
                <a:ea typeface="MS PGothic" charset="0"/>
              </a:rPr>
              <a:t>c</a:t>
            </a:r>
            <a:r>
              <a:rPr lang="en-US" sz="2800" baseline="-25000" dirty="0" err="1">
                <a:latin typeface="Arial" charset="0"/>
                <a:ea typeface="MS PGothic" charset="0"/>
              </a:rPr>
              <a:t>max</a:t>
            </a:r>
            <a:r>
              <a:rPr lang="en-US" sz="2800" baseline="-25000" dirty="0">
                <a:latin typeface="Arial" charset="0"/>
                <a:ea typeface="MS PGothic" charset="0"/>
              </a:rPr>
              <a:t> </a:t>
            </a:r>
            <a:r>
              <a:rPr lang="en-US" sz="2800" dirty="0">
                <a:latin typeface="Arial" charset="0"/>
                <a:ea typeface="MS PGothic" charset="0"/>
              </a:rPr>
              <a:t>/ </a:t>
            </a:r>
            <a:r>
              <a:rPr lang="en-US" sz="2800" dirty="0" err="1">
                <a:latin typeface="Arial" charset="0"/>
                <a:ea typeface="MS PGothic" charset="0"/>
              </a:rPr>
              <a:t>c</a:t>
            </a:r>
            <a:r>
              <a:rPr lang="en-US" sz="2800" baseline="-25000" dirty="0" err="1">
                <a:latin typeface="Arial" charset="0"/>
                <a:ea typeface="MS PGothic" charset="0"/>
              </a:rPr>
              <a:t>n</a:t>
            </a:r>
            <a:r>
              <a:rPr lang="en-US" sz="2800" baseline="-25000" dirty="0">
                <a:latin typeface="Arial" charset="0"/>
                <a:ea typeface="MS PGothic" charset="0"/>
              </a:rPr>
              <a:t> </a:t>
            </a:r>
            <a:r>
              <a:rPr lang="en-US" sz="2800" dirty="0">
                <a:latin typeface="Arial" charset="0"/>
                <a:ea typeface="MS PGothic" charset="0"/>
              </a:rPr>
              <a:t>)], where</a:t>
            </a:r>
            <a:br>
              <a:rPr lang="en-US" sz="2800" dirty="0">
                <a:latin typeface="Arial" charset="0"/>
                <a:ea typeface="MS PGothic" charset="0"/>
              </a:rPr>
            </a:br>
            <a:r>
              <a:rPr lang="en-US" sz="2800" dirty="0">
                <a:latin typeface="Arial" charset="0"/>
                <a:ea typeface="MS PGothic" charset="0"/>
              </a:rPr>
              <a:t>n = highest order exponent in polynomial</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max</a:t>
            </a:r>
            <a:r>
              <a:rPr lang="en-US" sz="2800" dirty="0">
                <a:latin typeface="Arial" charset="0"/>
                <a:ea typeface="MS PGothic" charset="0"/>
              </a:rPr>
              <a:t> = largest absolute value coefficient</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n</a:t>
            </a:r>
            <a:r>
              <a:rPr lang="en-US" sz="2800" dirty="0">
                <a:latin typeface="Arial" charset="0"/>
                <a:ea typeface="MS PGothic" charset="0"/>
              </a:rPr>
              <a:t> = coefficient of highest order term </a:t>
            </a:r>
          </a:p>
          <a:p>
            <a:pPr eaLnBrk="1" hangingPunct="1">
              <a:lnSpc>
                <a:spcPct val="90000"/>
              </a:lnSpc>
            </a:pPr>
            <a:r>
              <a:rPr lang="en-US" sz="2800" dirty="0">
                <a:latin typeface="Arial" charset="0"/>
                <a:ea typeface="MS PGothic" charset="0"/>
              </a:rPr>
              <a:t>Once we have a search bound and we are dealing with a countable set, we have an algorithm to decide if there is an x.</a:t>
            </a:r>
          </a:p>
          <a:p>
            <a:pPr eaLnBrk="1" hangingPunct="1">
              <a:lnSpc>
                <a:spcPct val="90000"/>
              </a:lnSpc>
            </a:pPr>
            <a:r>
              <a:rPr lang="en-US" sz="2800" dirty="0">
                <a:latin typeface="Arial" charset="0"/>
                <a:ea typeface="MS PGothic" charset="0"/>
              </a:rPr>
              <a:t>Cannot find bound when more than one variable, so cannot extend to P(x</a:t>
            </a:r>
            <a:r>
              <a:rPr lang="en-US" sz="2800" baseline="-25000" dirty="0">
                <a:latin typeface="Arial" charset="0"/>
                <a:ea typeface="MS PGothic" charset="0"/>
              </a:rPr>
              <a:t>1</a:t>
            </a:r>
            <a:r>
              <a:rPr lang="en-US" sz="2800" dirty="0">
                <a:latin typeface="Arial" charset="0"/>
                <a:ea typeface="MS PGothic" charset="0"/>
              </a:rPr>
              <a:t>,x</a:t>
            </a:r>
            <a:r>
              <a:rPr lang="en-US" sz="2800" baseline="-25000" dirty="0">
                <a:latin typeface="Arial" charset="0"/>
                <a:ea typeface="MS PGothic" charset="0"/>
              </a:rPr>
              <a:t>2</a:t>
            </a:r>
            <a:r>
              <a:rPr lang="en-US" sz="2800" dirty="0">
                <a:latin typeface="Arial" charset="0"/>
                <a:ea typeface="MS PGothic" charset="0"/>
              </a:rPr>
              <a:t>,..,x</a:t>
            </a:r>
            <a:r>
              <a:rPr lang="en-US" sz="2800" baseline="-25000" dirty="0">
                <a:latin typeface="Arial" charset="0"/>
                <a:ea typeface="MS PGothic" charset="0"/>
              </a:rPr>
              <a:t>k</a:t>
            </a:r>
            <a:r>
              <a:rPr lang="en-US" sz="2800" dirty="0">
                <a:latin typeface="Arial" charset="0"/>
                <a:ea typeface="MS PGothic" charset="0"/>
              </a:rPr>
              <a:t>) = 0.</a:t>
            </a:r>
          </a:p>
        </p:txBody>
      </p:sp>
      <p:sp>
        <p:nvSpPr>
          <p:cNvPr id="15360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ECC9586-DC32-8846-AB0D-A765CD2F29DD}" type="slidenum">
              <a:rPr lang="en-US" sz="1400"/>
              <a:pPr algn="r" eaLnBrk="1" hangingPunct="1"/>
              <a:t>153</a:t>
            </a:fld>
            <a:endParaRPr lang="en-US" sz="140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pPr eaLnBrk="1" hangingPunct="1"/>
            <a:r>
              <a:rPr lang="en-US">
                <a:latin typeface="Arial" charset="0"/>
                <a:ea typeface="MS PGothic" charset="0"/>
              </a:rPr>
              <a:t>Turing Machines</a:t>
            </a:r>
          </a:p>
        </p:txBody>
      </p:sp>
      <p:sp>
        <p:nvSpPr>
          <p:cNvPr id="154627"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1</a:t>
            </a:r>
            <a:r>
              <a:rPr lang="en-US" baseline="30000">
                <a:solidFill>
                  <a:srgbClr val="CC3300"/>
                </a:solidFill>
                <a:latin typeface="Arial" charset="0"/>
                <a:ea typeface="MS PGothic" charset="0"/>
              </a:rPr>
              <a:t>st</a:t>
            </a:r>
            <a:r>
              <a:rPr lang="en-US">
                <a:solidFill>
                  <a:srgbClr val="CC3300"/>
                </a:solidFill>
                <a:latin typeface="Arial" charset="0"/>
                <a:ea typeface="MS PGothic" charset="0"/>
              </a:rPr>
              <a:t> Model</a:t>
            </a:r>
          </a:p>
          <a:p>
            <a:pPr eaLnBrk="1" hangingPunct="1"/>
            <a:r>
              <a:rPr lang="en-US">
                <a:solidFill>
                  <a:srgbClr val="CC3300"/>
                </a:solidFill>
                <a:latin typeface="Arial" charset="0"/>
                <a:ea typeface="MS PGothic" charset="0"/>
              </a:rPr>
              <a:t>A Linear Memory Machine</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atin typeface="Arial" charset="0"/>
                <a:ea typeface="MS PGothic" charset="0"/>
              </a:rPr>
              <a:t>Basic Description</a:t>
            </a:r>
          </a:p>
        </p:txBody>
      </p:sp>
      <p:sp>
        <p:nvSpPr>
          <p:cNvPr id="155651" name="Rectangle 3"/>
          <p:cNvSpPr>
            <a:spLocks noGrp="1" noChangeArrowheads="1"/>
          </p:cNvSpPr>
          <p:nvPr>
            <p:ph idx="1"/>
          </p:nvPr>
        </p:nvSpPr>
        <p:spPr/>
        <p:txBody>
          <a:bodyPr/>
          <a:lstStyle/>
          <a:p>
            <a:pPr eaLnBrk="1" hangingPunct="1">
              <a:lnSpc>
                <a:spcPct val="80000"/>
              </a:lnSpc>
            </a:pPr>
            <a:r>
              <a:rPr lang="en-US" sz="2000">
                <a:latin typeface="Arial" charset="0"/>
                <a:ea typeface="MS PGothic" charset="0"/>
              </a:rPr>
              <a:t>We will use a simplified form that is a variant of Post</a:t>
            </a:r>
            <a:r>
              <a:rPr lang="ja-JP" altLang="en-US" sz="2000">
                <a:latin typeface="Arial" charset="0"/>
                <a:ea typeface="MS PGothic" charset="0"/>
              </a:rPr>
              <a:t>’</a:t>
            </a:r>
            <a:r>
              <a:rPr lang="en-US" altLang="ja-JP" sz="2000">
                <a:latin typeface="Arial" charset="0"/>
                <a:ea typeface="MS PGothic" charset="0"/>
              </a:rPr>
              <a:t>s and Turing</a:t>
            </a:r>
            <a:r>
              <a:rPr lang="ja-JP" altLang="en-US" sz="2000">
                <a:latin typeface="Arial" charset="0"/>
                <a:ea typeface="MS PGothic" charset="0"/>
              </a:rPr>
              <a:t>’</a:t>
            </a:r>
            <a:r>
              <a:rPr lang="en-US" altLang="ja-JP" sz="2000">
                <a:latin typeface="Arial" charset="0"/>
                <a:ea typeface="MS PGothic" charset="0"/>
              </a:rPr>
              <a:t>s models.   </a:t>
            </a:r>
          </a:p>
          <a:p>
            <a:pPr eaLnBrk="1" hangingPunct="1">
              <a:lnSpc>
                <a:spcPct val="80000"/>
              </a:lnSpc>
            </a:pPr>
            <a:r>
              <a:rPr lang="en-US" sz="2000">
                <a:latin typeface="Arial" charset="0"/>
                <a:ea typeface="MS PGothic" charset="0"/>
              </a:rPr>
              <a:t>Here, each machine is represented by a finite set of states of states Q, the simple alphabet {0,1}, where 0 is the blank symbol, and each state transition is defined by a 4-tuple of form </a:t>
            </a:r>
          </a:p>
          <a:p>
            <a:pPr eaLnBrk="1" hangingPunct="1">
              <a:lnSpc>
                <a:spcPct val="80000"/>
              </a:lnSpc>
              <a:buFontTx/>
              <a:buNone/>
            </a:pPr>
            <a:r>
              <a:rPr lang="en-US" sz="2000">
                <a:latin typeface="Arial" charset="0"/>
                <a:ea typeface="MS PGothic" charset="0"/>
              </a:rPr>
              <a:t>		q a X s</a:t>
            </a:r>
          </a:p>
          <a:p>
            <a:pPr eaLnBrk="1" hangingPunct="1">
              <a:lnSpc>
                <a:spcPct val="80000"/>
              </a:lnSpc>
              <a:buFontTx/>
              <a:buNone/>
            </a:pPr>
            <a:r>
              <a:rPr lang="en-US" sz="2000">
                <a:latin typeface="Arial" charset="0"/>
                <a:ea typeface="MS PGothic" charset="0"/>
              </a:rPr>
              <a:t>	where q a is the discriminant based on current state q, scanned symbol a; X can be one of {R, L, 0, 1}, signifying move right, move left, print 0, or print 1; and s is the new state.  </a:t>
            </a:r>
          </a:p>
          <a:p>
            <a:pPr eaLnBrk="1" hangingPunct="1">
              <a:lnSpc>
                <a:spcPct val="80000"/>
              </a:lnSpc>
            </a:pPr>
            <a:r>
              <a:rPr lang="en-US" sz="2000">
                <a:latin typeface="Arial" charset="0"/>
                <a:ea typeface="MS PGothic" charset="0"/>
              </a:rPr>
              <a:t>Limiting the alphabet to {0,1} is not really a limitation.  We can represent a k-letter alphabet by encoding the j-th letter via j 1</a:t>
            </a:r>
            <a:r>
              <a:rPr lang="ja-JP" altLang="en-US" sz="2000">
                <a:latin typeface="Arial" charset="0"/>
                <a:ea typeface="MS PGothic" charset="0"/>
              </a:rPr>
              <a:t>’</a:t>
            </a:r>
            <a:r>
              <a:rPr lang="en-US" altLang="ja-JP" sz="2000">
                <a:latin typeface="Arial" charset="0"/>
                <a:ea typeface="MS PGothic" charset="0"/>
              </a:rPr>
              <a:t>s in succession.  A 0 ends each letter, and two 0</a:t>
            </a:r>
            <a:r>
              <a:rPr lang="ja-JP" altLang="en-US" sz="2000">
                <a:latin typeface="Arial" charset="0"/>
                <a:ea typeface="MS PGothic" charset="0"/>
              </a:rPr>
              <a:t>’</a:t>
            </a:r>
            <a:r>
              <a:rPr lang="en-US" altLang="ja-JP" sz="2000">
                <a:latin typeface="Arial" charset="0"/>
                <a:ea typeface="MS PGothic" charset="0"/>
              </a:rPr>
              <a:t>s ends a word. </a:t>
            </a:r>
          </a:p>
          <a:p>
            <a:pPr eaLnBrk="1" hangingPunct="1">
              <a:lnSpc>
                <a:spcPct val="80000"/>
              </a:lnSpc>
            </a:pPr>
            <a:r>
              <a:rPr lang="en-US" sz="2000">
                <a:latin typeface="Arial" charset="0"/>
                <a:ea typeface="MS PGothic" charset="0"/>
              </a:rPr>
              <a:t>We rarely write quads.  Rather, we typically will build machines from simple forms. </a:t>
            </a:r>
          </a:p>
        </p:txBody>
      </p:sp>
      <p:sp>
        <p:nvSpPr>
          <p:cNvPr id="155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5B21958-149D-EC48-AA84-CB44B4285110}" type="datetime1">
              <a:rPr lang="en-US"/>
              <a:pPr/>
              <a:t>11/18/2014</a:t>
            </a:fld>
            <a:endParaRPr lang="en-US"/>
          </a:p>
        </p:txBody>
      </p:sp>
      <p:sp>
        <p:nvSpPr>
          <p:cNvPr id="155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5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41765-2C14-8D46-A17C-07C369A9CD82}" type="slidenum">
              <a:rPr lang="en-US"/>
              <a:pPr/>
              <a:t>155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atin typeface="Arial" charset="0"/>
                <a:ea typeface="MS PGothic" charset="0"/>
              </a:rPr>
              <a:t>Base Machines</a:t>
            </a:r>
          </a:p>
        </p:txBody>
      </p:sp>
      <p:sp>
        <p:nvSpPr>
          <p:cNvPr id="156675" name="Rectangle 3"/>
          <p:cNvSpPr>
            <a:spLocks noGrp="1" noChangeArrowheads="1"/>
          </p:cNvSpPr>
          <p:nvPr>
            <p:ph idx="1"/>
          </p:nvPr>
        </p:nvSpPr>
        <p:spPr/>
        <p:txBody>
          <a:bodyPr/>
          <a:lstStyle/>
          <a:p>
            <a:pPr eaLnBrk="1" hangingPunct="1">
              <a:lnSpc>
                <a:spcPct val="90000"/>
              </a:lnSpc>
            </a:pPr>
            <a:r>
              <a:rPr lang="en-US" sz="2400">
                <a:latin typeface="Arial" charset="0"/>
                <a:ea typeface="MS PGothic" charset="0"/>
              </a:rPr>
              <a:t>R -- move right over any scanned symbol</a:t>
            </a:r>
          </a:p>
          <a:p>
            <a:pPr eaLnBrk="1" hangingPunct="1">
              <a:lnSpc>
                <a:spcPct val="90000"/>
              </a:lnSpc>
            </a:pPr>
            <a:r>
              <a:rPr lang="en-US" sz="2400">
                <a:latin typeface="Arial" charset="0"/>
                <a:ea typeface="MS PGothic" charset="0"/>
              </a:rPr>
              <a:t>L -- move left over any scanned symbol</a:t>
            </a:r>
          </a:p>
          <a:p>
            <a:pPr eaLnBrk="1" hangingPunct="1">
              <a:lnSpc>
                <a:spcPct val="90000"/>
              </a:lnSpc>
            </a:pPr>
            <a:r>
              <a:rPr lang="en-US" sz="2400">
                <a:latin typeface="Arial" charset="0"/>
                <a:ea typeface="MS PGothic" charset="0"/>
              </a:rPr>
              <a:t>0 -- write a 0 in current scanned square</a:t>
            </a:r>
          </a:p>
          <a:p>
            <a:pPr eaLnBrk="1" hangingPunct="1">
              <a:lnSpc>
                <a:spcPct val="90000"/>
              </a:lnSpc>
            </a:pPr>
            <a:r>
              <a:rPr lang="en-US" sz="2400">
                <a:latin typeface="Arial" charset="0"/>
                <a:ea typeface="MS PGothic" charset="0"/>
              </a:rPr>
              <a:t>1 -- write a 1 in current scanned square</a:t>
            </a:r>
          </a:p>
          <a:p>
            <a:pPr eaLnBrk="1" hangingPunct="1">
              <a:lnSpc>
                <a:spcPct val="90000"/>
              </a:lnSpc>
            </a:pPr>
            <a:r>
              <a:rPr lang="en-US" sz="2400">
                <a:latin typeface="Arial" charset="0"/>
                <a:ea typeface="MS PGothic" charset="0"/>
              </a:rPr>
              <a:t>We can then string these machines together with optionally labeled arc.</a:t>
            </a:r>
          </a:p>
          <a:p>
            <a:pPr eaLnBrk="1" hangingPunct="1">
              <a:lnSpc>
                <a:spcPct val="90000"/>
              </a:lnSpc>
            </a:pPr>
            <a:r>
              <a:rPr lang="en-US" sz="2400">
                <a:latin typeface="Arial" charset="0"/>
                <a:ea typeface="MS PGothic" charset="0"/>
              </a:rPr>
              <a:t>A labeled arc signifies a transition from one part of the composite machine to another, if the scanned square</a:t>
            </a:r>
            <a:r>
              <a:rPr lang="ja-JP" altLang="en-US" sz="2400">
                <a:latin typeface="Arial" charset="0"/>
                <a:ea typeface="MS PGothic" charset="0"/>
              </a:rPr>
              <a:t>’</a:t>
            </a:r>
            <a:r>
              <a:rPr lang="en-US" altLang="ja-JP" sz="2400">
                <a:latin typeface="Arial" charset="0"/>
                <a:ea typeface="MS PGothic" charset="0"/>
              </a:rPr>
              <a:t>s content matches the label.  Unlabeled arcs are unconditional.  We will put machines together without arcs, when the arcs are unlabeled. </a:t>
            </a:r>
            <a:endParaRPr lang="en-US" sz="2400">
              <a:latin typeface="Arial" charset="0"/>
              <a:ea typeface="MS PGothic" charset="0"/>
            </a:endParaRPr>
          </a:p>
        </p:txBody>
      </p:sp>
      <p:sp>
        <p:nvSpPr>
          <p:cNvPr id="156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3C8B9C3-D292-0640-B7B3-4C239E7F2BA0}" type="datetime1">
              <a:rPr lang="en-US"/>
              <a:pPr/>
              <a:t>11/18/2014</a:t>
            </a:fld>
            <a:endParaRPr lang="en-US"/>
          </a:p>
        </p:txBody>
      </p:sp>
      <p:sp>
        <p:nvSpPr>
          <p:cNvPr id="156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6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D74DDD-D89B-974B-A0A1-BD974A895FF8}" type="slidenum">
              <a:rPr lang="en-US"/>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atin typeface="Arial" charset="0"/>
                <a:ea typeface="MS PGothic" charset="0"/>
              </a:rPr>
              <a:t>Useful Composite Machines</a:t>
            </a:r>
          </a:p>
        </p:txBody>
      </p:sp>
      <p:pic>
        <p:nvPicPr>
          <p:cNvPr id="15769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38800" y="2133600"/>
            <a:ext cx="1846263" cy="533400"/>
          </a:xfrm>
          <a:noFill/>
        </p:spPr>
      </p:pic>
      <p:sp>
        <p:nvSpPr>
          <p:cNvPr id="15770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C10979-CC76-3848-9FAE-F00AAD1F4870}" type="datetime1">
              <a:rPr lang="en-US"/>
              <a:pPr/>
              <a:t>11/18/2014</a:t>
            </a:fld>
            <a:endParaRPr lang="en-US"/>
          </a:p>
        </p:txBody>
      </p:sp>
      <p:sp>
        <p:nvSpPr>
          <p:cNvPr id="15770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77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91C3AD-0936-BE4F-9333-82EEC22A62F2}" type="slidenum">
              <a:rPr lang="en-US"/>
              <a:pPr/>
              <a:t>157</a:t>
            </a:fld>
            <a:endParaRPr lang="en-US"/>
          </a:p>
        </p:txBody>
      </p:sp>
      <p:sp>
        <p:nvSpPr>
          <p:cNvPr id="157703" name="Rectangle 3"/>
          <p:cNvSpPr>
            <a:spLocks noGrp="1" noChangeArrowheads="1"/>
          </p:cNvSpPr>
          <p:nvPr>
            <p:ph type="body" sz="half" idx="4294967295"/>
          </p:nvPr>
        </p:nvSpPr>
        <p:spPr>
          <a:xfrm>
            <a:off x="533400" y="1722438"/>
            <a:ext cx="8153400" cy="4525962"/>
          </a:xfrm>
        </p:spPr>
        <p:txBody>
          <a:bodyPr/>
          <a:lstStyle/>
          <a:p>
            <a:pPr eaLnBrk="1" hangingPunct="1">
              <a:lnSpc>
                <a:spcPct val="90000"/>
              </a:lnSpc>
              <a:buFontTx/>
              <a:buNone/>
            </a:pPr>
            <a:r>
              <a:rPr lang="en-US" sz="2400">
                <a:latin typeface="Monotype Corsiva" charset="0"/>
                <a:ea typeface="MS PGothic" charset="0"/>
              </a:rPr>
              <a:t>R</a:t>
            </a:r>
            <a:r>
              <a:rPr lang="en-US" sz="2400">
                <a:latin typeface="Arial" charset="0"/>
                <a:ea typeface="MS PGothic" charset="0"/>
              </a:rPr>
              <a:t> -- move right to next 0 (not including current square)  </a:t>
            </a:r>
          </a:p>
          <a:p>
            <a:pPr eaLnBrk="1" hangingPunct="1">
              <a:lnSpc>
                <a:spcPct val="90000"/>
              </a:lnSpc>
              <a:buFontTx/>
              <a:buNone/>
            </a:pPr>
            <a:r>
              <a:rPr lang="en-US" sz="2400">
                <a:latin typeface="Arial" charset="0"/>
                <a:ea typeface="MS PGothic" charset="0"/>
              </a:rPr>
              <a:t>	…</a:t>
            </a:r>
            <a:r>
              <a:rPr lang="en-US" sz="2400" u="sng">
                <a:latin typeface="Arial" charset="0"/>
                <a:ea typeface="MS PGothic" charset="0"/>
              </a:rPr>
              <a:t>?</a:t>
            </a:r>
            <a:r>
              <a:rPr lang="en-US" sz="2400">
                <a:latin typeface="Arial" charset="0"/>
                <a:ea typeface="MS PGothic" charset="0"/>
              </a:rPr>
              <a:t>11…10… </a:t>
            </a:r>
            <a:r>
              <a:rPr lang="en-US" sz="2400">
                <a:latin typeface="Arial" charset="0"/>
                <a:ea typeface="MS PGothic" charset="0"/>
                <a:sym typeface="Symbol" charset="0"/>
              </a:rPr>
              <a:t></a:t>
            </a:r>
            <a:r>
              <a:rPr lang="en-US" sz="2400">
                <a:latin typeface="Arial" charset="0"/>
                <a:ea typeface="MS PGothic" charset="0"/>
              </a:rPr>
              <a:t> …?11…1</a:t>
            </a:r>
            <a:r>
              <a:rPr lang="en-US" sz="2400" u="sng">
                <a:latin typeface="Arial" charset="0"/>
                <a:ea typeface="MS PGothic" charset="0"/>
              </a:rPr>
              <a:t>0</a:t>
            </a:r>
            <a:r>
              <a:rPr lang="en-US" sz="2400">
                <a:latin typeface="Arial" charset="0"/>
                <a:ea typeface="MS PGothic" charset="0"/>
              </a:rPr>
              <a:t>… 		</a:t>
            </a:r>
          </a:p>
          <a:p>
            <a:pPr eaLnBrk="1" hangingPunct="1">
              <a:lnSpc>
                <a:spcPct val="90000"/>
              </a:lnSpc>
              <a:buFontTx/>
              <a:buNone/>
            </a:pPr>
            <a:r>
              <a:rPr lang="en-US" sz="2400">
                <a:latin typeface="Monotype Corsiva" charset="0"/>
                <a:ea typeface="MS PGothic" charset="0"/>
              </a:rPr>
              <a:t>L</a:t>
            </a:r>
            <a:r>
              <a:rPr lang="en-US" sz="2400">
                <a:latin typeface="Arial" charset="0"/>
                <a:ea typeface="MS PGothic" charset="0"/>
              </a:rPr>
              <a:t> -- move left to next 0 (not including current square)  </a:t>
            </a:r>
          </a:p>
          <a:p>
            <a:pPr eaLnBrk="1" hangingPunct="1">
              <a:lnSpc>
                <a:spcPct val="90000"/>
              </a:lnSpc>
              <a:buFontTx/>
              <a:buNone/>
            </a:pPr>
            <a:r>
              <a:rPr lang="en-US" sz="2400">
                <a:latin typeface="Arial" charset="0"/>
                <a:ea typeface="MS PGothic" charset="0"/>
              </a:rPr>
              <a:t>	…011…1</a:t>
            </a:r>
            <a:r>
              <a:rPr lang="en-US" sz="2400" u="sng">
                <a:latin typeface="Arial" charset="0"/>
                <a:ea typeface="MS PGothic" charset="0"/>
              </a:rPr>
              <a:t>?</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a:t>
            </a:r>
            <a:r>
              <a:rPr lang="en-US" sz="2400" u="sng">
                <a:latin typeface="Arial" charset="0"/>
                <a:ea typeface="MS PGothic" charset="0"/>
              </a:rPr>
              <a:t>0</a:t>
            </a:r>
            <a:r>
              <a:rPr lang="en-US" sz="2400">
                <a:latin typeface="Arial" charset="0"/>
                <a:ea typeface="MS PGothic" charset="0"/>
              </a:rPr>
              <a:t>11…1?… 		</a:t>
            </a:r>
          </a:p>
        </p:txBody>
      </p:sp>
      <p:pic>
        <p:nvPicPr>
          <p:cNvPr id="157704"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38800" y="3124200"/>
            <a:ext cx="1905000" cy="550863"/>
          </a:xfrm>
          <a:noFill/>
        </p:spPr>
      </p:pic>
      <p:sp>
        <p:nvSpPr>
          <p:cNvPr id="157705" name="Rectangle 6"/>
          <p:cNvSpPr>
            <a:spLocks noChangeArrowheads="1"/>
          </p:cNvSpPr>
          <p:nvPr/>
        </p:nvSpPr>
        <p:spPr bwMode="auto">
          <a:xfrm>
            <a:off x="0" y="327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770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atin typeface="Arial" charset="0"/>
                <a:ea typeface="MS PGothic" charset="0"/>
              </a:rPr>
              <a:t>Commentary on Machines</a:t>
            </a:r>
          </a:p>
        </p:txBody>
      </p:sp>
      <p:sp>
        <p:nvSpPr>
          <p:cNvPr id="158723" name="Rectangle 3"/>
          <p:cNvSpPr>
            <a:spLocks noGrp="1" noChangeArrowheads="1"/>
          </p:cNvSpPr>
          <p:nvPr>
            <p:ph idx="1"/>
          </p:nvPr>
        </p:nvSpPr>
        <p:spPr/>
        <p:txBody>
          <a:bodyPr/>
          <a:lstStyle/>
          <a:p>
            <a:pPr eaLnBrk="1" hangingPunct="1">
              <a:lnSpc>
                <a:spcPct val="90000"/>
              </a:lnSpc>
            </a:pPr>
            <a:r>
              <a:rPr lang="en-US" dirty="0">
                <a:latin typeface="Arial" charset="0"/>
                <a:ea typeface="MS PGothic" charset="0"/>
              </a:rPr>
              <a:t>These machines can be used to move over encodings of letters or encodings of unary based natural numbers.  </a:t>
            </a:r>
          </a:p>
          <a:p>
            <a:pPr eaLnBrk="1" hangingPunct="1">
              <a:lnSpc>
                <a:spcPct val="90000"/>
              </a:lnSpc>
            </a:pPr>
            <a:r>
              <a:rPr lang="en-US" dirty="0">
                <a:latin typeface="Arial" charset="0"/>
                <a:ea typeface="MS PGothic" charset="0"/>
              </a:rPr>
              <a:t>In fact, any effective computation can easily be viewed as being over natural numbers.  We can get the negative integers by pairing two natural numbers.  The first is the sign (0 for +, 1 for -). The second is the magnitude.</a:t>
            </a:r>
          </a:p>
        </p:txBody>
      </p:sp>
      <p:sp>
        <p:nvSpPr>
          <p:cNvPr id="158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42B53BB-CCAD-EB44-9AA9-5B2F9283F031}" type="datetime1">
              <a:rPr lang="en-US"/>
              <a:pPr/>
              <a:t>11/18/2014</a:t>
            </a:fld>
            <a:endParaRPr lang="en-US"/>
          </a:p>
        </p:txBody>
      </p:sp>
      <p:sp>
        <p:nvSpPr>
          <p:cNvPr id="158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8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AC4DA-A0EF-6F4E-83F5-C0EDEA82D7BA}" type="slidenum">
              <a:rPr lang="en-US"/>
              <a:pPr/>
              <a:t>158</a:t>
            </a:fld>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atin typeface="Arial" charset="0"/>
                <a:ea typeface="MS PGothic" charset="0"/>
              </a:rPr>
              <a:t>Computing with TMs</a:t>
            </a:r>
          </a:p>
        </p:txBody>
      </p:sp>
      <p:sp>
        <p:nvSpPr>
          <p:cNvPr id="159747" name="Rectangle 3"/>
          <p:cNvSpPr>
            <a:spLocks noGrp="1" noChangeArrowheads="1"/>
          </p:cNvSpPr>
          <p:nvPr>
            <p:ph idx="1"/>
          </p:nvPr>
        </p:nvSpPr>
        <p:spPr/>
        <p:txBody>
          <a:bodyPr/>
          <a:lstStyle/>
          <a:p>
            <a:pPr eaLnBrk="1" hangingPunct="1">
              <a:buFontTx/>
              <a:buNone/>
            </a:pPr>
            <a:r>
              <a:rPr lang="en-US" sz="2800">
                <a:latin typeface="Arial" charset="0"/>
                <a:ea typeface="MS PGothic" charset="0"/>
              </a:rPr>
              <a:t>	A reasonably standard definition of a Turing computation of some n-ary function F is to assume that the machine starts with a tape containing the n inputs, x1, … , xn in the form</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and ends with</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a:latin typeface="Arial" charset="0"/>
                <a:ea typeface="MS PGothic" charset="0"/>
              </a:rPr>
              <a:t>01</a:t>
            </a:r>
            <a:r>
              <a:rPr lang="en-US" sz="2800" baseline="30000">
                <a:latin typeface="Arial" charset="0"/>
                <a:ea typeface="MS PGothic" charset="0"/>
              </a:rPr>
              <a:t>y</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where y = F(x1, … , xn).</a:t>
            </a:r>
          </a:p>
        </p:txBody>
      </p:sp>
      <p:sp>
        <p:nvSpPr>
          <p:cNvPr id="159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93C2CE-E4FE-6348-84BA-1B8A07EB9421}" type="datetime1">
              <a:rPr lang="en-US"/>
              <a:pPr/>
              <a:t>11/18/2014</a:t>
            </a:fld>
            <a:endParaRPr lang="en-US"/>
          </a:p>
        </p:txBody>
      </p:sp>
      <p:sp>
        <p:nvSpPr>
          <p:cNvPr id="159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9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8D8098-7665-054F-B020-FAA66698103B}" type="slidenum">
              <a:rPr lang="en-US"/>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1D5B670-8130-BE48-A830-AC1552438695}" type="datetime1">
              <a:rPr lang="en-US"/>
              <a:pPr/>
              <a:t>11/18/2014</a:t>
            </a:fld>
            <a:endParaRPr lang="en-US"/>
          </a:p>
        </p:txBody>
      </p:sp>
      <p:sp>
        <p:nvSpPr>
          <p:cNvPr id="1741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D7C564C-F2A9-E044-B0F9-03DF4356E1E7}" type="slidenum">
              <a:rPr lang="en-US"/>
              <a:pPr/>
              <a:t>16</a:t>
            </a:fld>
            <a:endParaRPr lang="en-US"/>
          </a:p>
        </p:txBody>
      </p:sp>
      <p:sp>
        <p:nvSpPr>
          <p:cNvPr id="17413" name="Rectangle 2"/>
          <p:cNvSpPr>
            <a:spLocks noGrp="1" noChangeArrowheads="1"/>
          </p:cNvSpPr>
          <p:nvPr>
            <p:ph type="title" idx="4294967295"/>
          </p:nvPr>
        </p:nvSpPr>
        <p:spPr>
          <a:xfrm>
            <a:off x="381000" y="274638"/>
            <a:ext cx="8229600" cy="1143000"/>
          </a:xfrm>
        </p:spPr>
        <p:txBody>
          <a:bodyPr/>
          <a:lstStyle/>
          <a:p>
            <a:pPr eaLnBrk="1" hangingPunct="1"/>
            <a:r>
              <a:rPr lang="en-US">
                <a:latin typeface="Arial" charset="0"/>
                <a:ea typeface="MS PGothic" charset="0"/>
              </a:rPr>
              <a:t>Hilbert</a:t>
            </a:r>
          </a:p>
        </p:txBody>
      </p:sp>
      <p:sp>
        <p:nvSpPr>
          <p:cNvPr id="17414" name="Rectangle 3"/>
          <p:cNvSpPr>
            <a:spLocks noGrp="1" noChangeArrowheads="1"/>
          </p:cNvSpPr>
          <p:nvPr>
            <p:ph type="body" idx="4294967295"/>
          </p:nvPr>
        </p:nvSpPr>
        <p:spPr/>
        <p:txBody>
          <a:bodyPr/>
          <a:lstStyle/>
          <a:p>
            <a:pPr eaLnBrk="1" hangingPunct="1">
              <a:lnSpc>
                <a:spcPct val="90000"/>
              </a:lnSpc>
            </a:pPr>
            <a:r>
              <a:rPr lang="en-US">
                <a:latin typeface="Arial" charset="0"/>
                <a:ea typeface="MS PGothic" charset="0"/>
              </a:rPr>
              <a:t>In 1900 declared there were 23 really important problems in mathematics.</a:t>
            </a:r>
          </a:p>
          <a:p>
            <a:pPr eaLnBrk="1" hangingPunct="1">
              <a:lnSpc>
                <a:spcPct val="90000"/>
              </a:lnSpc>
            </a:pPr>
            <a:r>
              <a:rPr lang="en-US">
                <a:latin typeface="Arial" charset="0"/>
                <a:ea typeface="MS PGothic" charset="0"/>
              </a:rPr>
              <a:t>Belief was that the solutions to these would help address math</a:t>
            </a:r>
            <a:r>
              <a:rPr lang="ja-JP" altLang="en-US">
                <a:latin typeface="Arial" charset="0"/>
                <a:ea typeface="MS PGothic" charset="0"/>
              </a:rPr>
              <a:t>’</a:t>
            </a:r>
            <a:r>
              <a:rPr lang="en-US" altLang="ja-JP">
                <a:latin typeface="Arial" charset="0"/>
                <a:ea typeface="MS PGothic" charset="0"/>
              </a:rPr>
              <a:t>s complexity.</a:t>
            </a:r>
          </a:p>
          <a:p>
            <a:pPr eaLnBrk="1" hangingPunct="1">
              <a:lnSpc>
                <a:spcPct val="90000"/>
              </a:lnSpc>
            </a:pPr>
            <a:r>
              <a:rPr lang="en-US">
                <a:latin typeface="Arial" charset="0"/>
                <a:ea typeface="MS PGothic" charset="0"/>
              </a:rPr>
              <a:t>Hilbert</a:t>
            </a:r>
            <a:r>
              <a:rPr lang="ja-JP" altLang="en-US">
                <a:latin typeface="Arial" charset="0"/>
                <a:ea typeface="MS PGothic" charset="0"/>
              </a:rPr>
              <a:t>’</a:t>
            </a:r>
            <a:r>
              <a:rPr lang="en-US" altLang="ja-JP">
                <a:latin typeface="Arial" charset="0"/>
                <a:ea typeface="MS PGothic" charset="0"/>
              </a:rPr>
              <a:t>s Tenth asks for an algorithm to find the integral zeros of polynomial equations with integral coefficients. This is now known to be impossible (In 1972, Matiyacevi</a:t>
            </a:r>
            <a:r>
              <a:rPr lang="en-US" altLang="ja-JP">
                <a:latin typeface="Arial" charset="0"/>
                <a:ea typeface="MS PGothic" charset="0"/>
                <a:cs typeface="Arial" charset="0"/>
              </a:rPr>
              <a:t>č</a:t>
            </a:r>
            <a:r>
              <a:rPr lang="en-US" altLang="ja-JP">
                <a:latin typeface="Arial" charset="0"/>
                <a:ea typeface="MS PGothic" charset="0"/>
              </a:rPr>
              <a:t> showed this undecidable).</a:t>
            </a:r>
            <a:endParaRPr lang="en-US">
              <a:latin typeface="Arial" charset="0"/>
              <a:ea typeface="MS PGothic" charset="0"/>
            </a:endParaRPr>
          </a:p>
        </p:txBody>
      </p:sp>
      <p:sp>
        <p:nvSpPr>
          <p:cNvPr id="1741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678BA1C-0CF8-9F43-88DD-DC8FFA849BBE}" type="slidenum">
              <a:rPr lang="en-US" sz="1400"/>
              <a:pPr algn="r" eaLnBrk="1" hangingPunct="1"/>
              <a:t>16</a:t>
            </a:fld>
            <a:endParaRPr lang="en-US" sz="140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atin typeface="Arial" charset="0"/>
                <a:ea typeface="MS PGothic" charset="0"/>
              </a:rPr>
              <a:t>Addition by TM</a:t>
            </a:r>
          </a:p>
        </p:txBody>
      </p:sp>
      <p:sp>
        <p:nvSpPr>
          <p:cNvPr id="160771" name="Rectangle 3"/>
          <p:cNvSpPr>
            <a:spLocks noGrp="1" noChangeArrowheads="1"/>
          </p:cNvSpPr>
          <p:nvPr>
            <p:ph idx="1"/>
          </p:nvPr>
        </p:nvSpPr>
        <p:spPr/>
        <p:txBody>
          <a:bodyPr/>
          <a:lstStyle/>
          <a:p>
            <a:pPr eaLnBrk="1" hangingPunct="1">
              <a:buFontTx/>
              <a:buNone/>
            </a:pPr>
            <a:r>
              <a:rPr lang="en-US">
                <a:latin typeface="Arial" charset="0"/>
                <a:ea typeface="MS PGothic" charset="0"/>
              </a:rPr>
              <a:t>	Need the copy family of useful submachines, where C</a:t>
            </a:r>
            <a:r>
              <a:rPr lang="en-US" baseline="-25000">
                <a:latin typeface="Arial" charset="0"/>
                <a:ea typeface="MS PGothic" charset="0"/>
              </a:rPr>
              <a:t>k</a:t>
            </a:r>
            <a:r>
              <a:rPr lang="en-US">
                <a:latin typeface="Arial" charset="0"/>
                <a:ea typeface="MS PGothic" charset="0"/>
              </a:rPr>
              <a:t> copies k-th preceding value.</a:t>
            </a:r>
          </a:p>
          <a:p>
            <a:pPr eaLnBrk="1" hangingPunct="1">
              <a:buFontTx/>
              <a:buNone/>
            </a:pPr>
            <a:endParaRPr lang="en-US">
              <a:latin typeface="Arial" charset="0"/>
              <a:ea typeface="MS PGothic" charset="0"/>
            </a:endParaRPr>
          </a:p>
          <a:p>
            <a:pPr eaLnBrk="1" hangingPunct="1">
              <a:buFontTx/>
              <a:buNone/>
            </a:pPr>
            <a:endParaRPr lang="en-US">
              <a:latin typeface="Arial" charset="0"/>
              <a:ea typeface="MS PGothic" charset="0"/>
            </a:endParaRPr>
          </a:p>
          <a:p>
            <a:pPr eaLnBrk="1" hangingPunct="1">
              <a:buFontTx/>
              <a:buNone/>
            </a:pPr>
            <a:r>
              <a:rPr lang="en-US">
                <a:latin typeface="Arial" charset="0"/>
                <a:ea typeface="MS PGothic" charset="0"/>
              </a:rPr>
              <a:t>	The add machine is then</a:t>
            </a:r>
          </a:p>
          <a:p>
            <a:pPr eaLnBrk="1" hangingPunct="1">
              <a:buFontTx/>
              <a:buNone/>
            </a:pP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a:t>
            </a:r>
            <a:r>
              <a:rPr lang="en-US">
                <a:latin typeface="Monotype Corsiva" charset="0"/>
                <a:ea typeface="MS PGothic" charset="0"/>
              </a:rPr>
              <a:t>L</a:t>
            </a:r>
            <a:r>
              <a:rPr lang="en-US">
                <a:latin typeface="Arial" charset="0"/>
                <a:ea typeface="MS PGothic" charset="0"/>
              </a:rPr>
              <a:t> 1 </a:t>
            </a:r>
            <a:r>
              <a:rPr lang="en-US">
                <a:latin typeface="Monotype Corsiva" charset="0"/>
                <a:ea typeface="MS PGothic" charset="0"/>
              </a:rPr>
              <a:t>R</a:t>
            </a:r>
            <a:r>
              <a:rPr lang="en-US">
                <a:latin typeface="Arial" charset="0"/>
                <a:ea typeface="MS PGothic" charset="0"/>
              </a:rPr>
              <a:t> L 0</a:t>
            </a:r>
          </a:p>
        </p:txBody>
      </p:sp>
      <p:sp>
        <p:nvSpPr>
          <p:cNvPr id="160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77B8E6-BEBA-9C4F-9748-651AF354AE33}" type="datetime1">
              <a:rPr lang="en-US"/>
              <a:pPr/>
              <a:t>11/18/2014</a:t>
            </a:fld>
            <a:endParaRPr lang="en-US"/>
          </a:p>
        </p:txBody>
      </p:sp>
      <p:sp>
        <p:nvSpPr>
          <p:cNvPr id="160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0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700870-8024-A843-B42F-18767B93F687}" type="slidenum">
              <a:rPr lang="en-US"/>
              <a:pPr/>
              <a:t>160</a:t>
            </a:fld>
            <a:endParaRPr lang="en-US"/>
          </a:p>
        </p:txBody>
      </p:sp>
      <p:sp>
        <p:nvSpPr>
          <p:cNvPr id="160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0776"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160898" name="Picture" r:id="rId4" imgW="5143500" imgH="1003300" progId="Word.Picture.8">
                  <p:embed/>
                </p:oleObj>
              </mc:Choice>
              <mc:Fallback>
                <p:oleObj name="Picture" r:id="rId4" imgW="5143500" imgH="10033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atin typeface="Arial" charset="0"/>
                <a:ea typeface="MS PGothic" charset="0"/>
              </a:rPr>
              <a:t>Turing Machine Variations</a:t>
            </a:r>
          </a:p>
        </p:txBody>
      </p:sp>
      <p:sp>
        <p:nvSpPr>
          <p:cNvPr id="161795" name="Rectangle 3"/>
          <p:cNvSpPr>
            <a:spLocks noGrp="1" noChangeArrowheads="1"/>
          </p:cNvSpPr>
          <p:nvPr>
            <p:ph idx="1"/>
          </p:nvPr>
        </p:nvSpPr>
        <p:spPr/>
        <p:txBody>
          <a:bodyPr/>
          <a:lstStyle/>
          <a:p>
            <a:pPr eaLnBrk="1" hangingPunct="1"/>
            <a:r>
              <a:rPr lang="en-US" dirty="0">
                <a:latin typeface="Arial" charset="0"/>
                <a:ea typeface="MS PGothic" charset="0"/>
              </a:rPr>
              <a:t>Two tracks</a:t>
            </a:r>
          </a:p>
          <a:p>
            <a:pPr eaLnBrk="1" hangingPunct="1"/>
            <a:r>
              <a:rPr lang="en-US" dirty="0">
                <a:latin typeface="Arial" charset="0"/>
                <a:ea typeface="MS PGothic" charset="0"/>
              </a:rPr>
              <a:t>N tracks</a:t>
            </a:r>
          </a:p>
          <a:p>
            <a:pPr eaLnBrk="1" hangingPunct="1"/>
            <a:r>
              <a:rPr lang="en-US" dirty="0">
                <a:latin typeface="Arial" charset="0"/>
                <a:ea typeface="MS PGothic" charset="0"/>
              </a:rPr>
              <a:t>Non-deterministic</a:t>
            </a:r>
          </a:p>
          <a:p>
            <a:pPr eaLnBrk="1" hangingPunct="1"/>
            <a:r>
              <a:rPr lang="en-US" dirty="0">
                <a:latin typeface="Arial" charset="0"/>
                <a:ea typeface="MS PGothic" charset="0"/>
              </a:rPr>
              <a:t>Two-dimensional</a:t>
            </a:r>
          </a:p>
          <a:p>
            <a:pPr eaLnBrk="1" hangingPunct="1"/>
            <a:r>
              <a:rPr lang="en-US" dirty="0">
                <a:latin typeface="Arial" charset="0"/>
                <a:ea typeface="MS PGothic" charset="0"/>
              </a:rPr>
              <a:t>K dimensional</a:t>
            </a:r>
          </a:p>
          <a:p>
            <a:pPr eaLnBrk="1" hangingPunct="1"/>
            <a:r>
              <a:rPr lang="en-US" dirty="0">
                <a:latin typeface="Arial" charset="0"/>
                <a:ea typeface="MS PGothic" charset="0"/>
              </a:rPr>
              <a:t>Two stack machines</a:t>
            </a:r>
          </a:p>
          <a:p>
            <a:pPr eaLnBrk="1" hangingPunct="1"/>
            <a:r>
              <a:rPr lang="en-US" dirty="0">
                <a:latin typeface="Arial" charset="0"/>
                <a:ea typeface="MS PGothic" charset="0"/>
              </a:rPr>
              <a:t>Two counter machines</a:t>
            </a:r>
          </a:p>
        </p:txBody>
      </p:sp>
      <p:sp>
        <p:nvSpPr>
          <p:cNvPr id="161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636007-9BC0-3E4C-9205-86D74AC59BBE}" type="datetime1">
              <a:rPr lang="en-US"/>
              <a:pPr/>
              <a:t>11/18/2014</a:t>
            </a:fld>
            <a:endParaRPr lang="en-US"/>
          </a:p>
        </p:txBody>
      </p:sp>
      <p:sp>
        <p:nvSpPr>
          <p:cNvPr id="161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1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0EBBED-6CF1-934C-9987-354ABA7ADE73}" type="slidenum">
              <a:rPr lang="en-US"/>
              <a:pPr/>
              <a:t>161</a:t>
            </a:fld>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ctrTitle"/>
          </p:nvPr>
        </p:nvSpPr>
        <p:spPr/>
        <p:txBody>
          <a:bodyPr/>
          <a:lstStyle/>
          <a:p>
            <a:r>
              <a:rPr lang="en-US">
                <a:latin typeface="Arial" charset="0"/>
                <a:ea typeface="MS PGothic" charset="0"/>
              </a:rPr>
              <a:t>Register Machines</a:t>
            </a:r>
          </a:p>
        </p:txBody>
      </p:sp>
      <p:sp>
        <p:nvSpPr>
          <p:cNvPr id="162819" name="Rectangle 5"/>
          <p:cNvSpPr>
            <a:spLocks noGrp="1" noChangeArrowheads="1"/>
          </p:cNvSpPr>
          <p:nvPr>
            <p:ph type="subTitle" idx="1"/>
          </p:nvPr>
        </p:nvSpPr>
        <p:spPr/>
        <p:txBody>
          <a:bodyPr/>
          <a:lstStyle/>
          <a:p>
            <a:r>
              <a:rPr lang="en-US">
                <a:solidFill>
                  <a:srgbClr val="CC3300"/>
                </a:solidFill>
                <a:latin typeface="Arial" charset="0"/>
                <a:ea typeface="MS PGothic" charset="0"/>
              </a:rPr>
              <a:t>2</a:t>
            </a:r>
            <a:r>
              <a:rPr lang="en-US" baseline="30000">
                <a:solidFill>
                  <a:srgbClr val="CC3300"/>
                </a:solidFill>
                <a:latin typeface="Arial" charset="0"/>
                <a:ea typeface="MS PGothic" charset="0"/>
              </a:rPr>
              <a:t>nd</a:t>
            </a:r>
            <a:r>
              <a:rPr lang="en-US">
                <a:solidFill>
                  <a:srgbClr val="CC3300"/>
                </a:solidFill>
                <a:latin typeface="Arial" charset="0"/>
                <a:ea typeface="MS PGothic" charset="0"/>
              </a:rPr>
              <a:t> Model</a:t>
            </a:r>
          </a:p>
          <a:p>
            <a:r>
              <a:rPr lang="en-US">
                <a:solidFill>
                  <a:srgbClr val="CC3300"/>
                </a:solidFill>
                <a:latin typeface="Arial" charset="0"/>
                <a:ea typeface="MS PGothic" charset="0"/>
              </a:rPr>
              <a:t>Feels Like Assembly Language</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a:latin typeface="Arial" charset="0"/>
                <a:ea typeface="MS PGothic" charset="0"/>
              </a:rPr>
              <a:t>Register Machine Concepts</a:t>
            </a:r>
          </a:p>
        </p:txBody>
      </p:sp>
      <p:sp>
        <p:nvSpPr>
          <p:cNvPr id="163843" name="Content Placeholder 2"/>
          <p:cNvSpPr>
            <a:spLocks noGrp="1"/>
          </p:cNvSpPr>
          <p:nvPr>
            <p:ph idx="1"/>
          </p:nvPr>
        </p:nvSpPr>
        <p:spPr/>
        <p:txBody>
          <a:bodyPr/>
          <a:lstStyle/>
          <a:p>
            <a:pPr>
              <a:lnSpc>
                <a:spcPct val="90000"/>
              </a:lnSpc>
            </a:pPr>
            <a:r>
              <a:rPr lang="en-US" sz="2400" dirty="0">
                <a:latin typeface="Arial" charset="0"/>
                <a:ea typeface="MS PGothic" charset="0"/>
              </a:rPr>
              <a:t>A register machine consists of a finite length program, each of whose instructions is chosen from a small repertoire of simple commands.</a:t>
            </a:r>
          </a:p>
          <a:p>
            <a:pPr>
              <a:lnSpc>
                <a:spcPct val="90000"/>
              </a:lnSpc>
            </a:pPr>
            <a:r>
              <a:rPr lang="en-US" sz="2400" dirty="0">
                <a:latin typeface="Arial" charset="0"/>
                <a:ea typeface="MS PGothic" charset="0"/>
              </a:rPr>
              <a:t>The instructions are labeled from </a:t>
            </a:r>
            <a:r>
              <a:rPr lang="en-US" sz="2400" b="1" dirty="0">
                <a:latin typeface="Arial" charset="0"/>
                <a:ea typeface="MS PGothic" charset="0"/>
              </a:rPr>
              <a:t>1</a:t>
            </a:r>
            <a:r>
              <a:rPr lang="en-US" sz="2400" dirty="0">
                <a:latin typeface="Arial" charset="0"/>
                <a:ea typeface="MS PGothic" charset="0"/>
              </a:rPr>
              <a:t> to </a:t>
            </a:r>
            <a:r>
              <a:rPr lang="en-US" sz="2400" b="1" dirty="0">
                <a:latin typeface="Arial" charset="0"/>
                <a:ea typeface="MS PGothic" charset="0"/>
              </a:rPr>
              <a:t>m</a:t>
            </a:r>
            <a:r>
              <a:rPr lang="en-US" sz="2400" dirty="0">
                <a:latin typeface="Arial" charset="0"/>
                <a:ea typeface="MS PGothic" charset="0"/>
              </a:rPr>
              <a:t>, where there are m instructions.  Termination occurs as a result of an attempt to execute the </a:t>
            </a:r>
            <a:r>
              <a:rPr lang="en-US" sz="2400" b="1" dirty="0">
                <a:latin typeface="Arial" charset="0"/>
                <a:ea typeface="MS PGothic" charset="0"/>
              </a:rPr>
              <a:t>m+1</a:t>
            </a:r>
            <a:r>
              <a:rPr lang="en-US" sz="2400" dirty="0">
                <a:latin typeface="Arial" charset="0"/>
                <a:ea typeface="MS PGothic" charset="0"/>
              </a:rPr>
              <a:t>-st instruction.</a:t>
            </a:r>
          </a:p>
          <a:p>
            <a:pPr>
              <a:lnSpc>
                <a:spcPct val="90000"/>
              </a:lnSpc>
            </a:pPr>
            <a:r>
              <a:rPr lang="en-US" sz="2400" dirty="0">
                <a:latin typeface="Arial" charset="0"/>
                <a:ea typeface="MS PGothic" charset="0"/>
              </a:rPr>
              <a:t>The storage medium of a register machine is a finite set of registers, each capable of storing an arbitrary natural number.</a:t>
            </a:r>
          </a:p>
          <a:p>
            <a:pPr>
              <a:lnSpc>
                <a:spcPct val="90000"/>
              </a:lnSpc>
            </a:pPr>
            <a:r>
              <a:rPr lang="en-US" sz="2400" dirty="0">
                <a:latin typeface="Arial" charset="0"/>
                <a:ea typeface="MS PGothic" charset="0"/>
              </a:rPr>
              <a:t>Any given register machine has a finite, predetermined number of registers, independent of its input.</a:t>
            </a:r>
          </a:p>
        </p:txBody>
      </p:sp>
      <p:sp>
        <p:nvSpPr>
          <p:cNvPr id="163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ACDB08B-6224-EB49-9749-BF7B07D9945E}" type="datetime1">
              <a:rPr lang="en-US"/>
              <a:pPr/>
              <a:t>11/18/2014</a:t>
            </a:fld>
            <a:endParaRPr lang="en-US"/>
          </a:p>
        </p:txBody>
      </p:sp>
      <p:sp>
        <p:nvSpPr>
          <p:cNvPr id="163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63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96400B-17F7-BC4F-856D-B81492363BCF}" type="slidenum">
              <a:rPr lang="en-US"/>
              <a:pPr/>
              <a:t>163</a:t>
            </a:fld>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64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786615-07C3-424B-A081-B4DF04091E2C}" type="slidenum">
              <a:rPr lang="en-US"/>
              <a:pPr/>
              <a:t>164</a:t>
            </a:fld>
            <a:endParaRPr lang="en-US"/>
          </a:p>
        </p:txBody>
      </p:sp>
      <p:sp>
        <p:nvSpPr>
          <p:cNvPr id="164868" name="Rectangle 2"/>
          <p:cNvSpPr>
            <a:spLocks noGrp="1" noChangeArrowheads="1"/>
          </p:cNvSpPr>
          <p:nvPr>
            <p:ph type="title"/>
          </p:nvPr>
        </p:nvSpPr>
        <p:spPr/>
        <p:txBody>
          <a:bodyPr/>
          <a:lstStyle/>
          <a:p>
            <a:r>
              <a:rPr lang="en-US" sz="4000">
                <a:latin typeface="Arial" charset="0"/>
                <a:ea typeface="MS PGothic" charset="0"/>
              </a:rPr>
              <a:t>Computing by Register Machines</a:t>
            </a:r>
          </a:p>
        </p:txBody>
      </p:sp>
      <p:sp>
        <p:nvSpPr>
          <p:cNvPr id="164869" name="Rectangle 3"/>
          <p:cNvSpPr>
            <a:spLocks noGrp="1" noChangeArrowheads="1"/>
          </p:cNvSpPr>
          <p:nvPr>
            <p:ph type="body" idx="1"/>
          </p:nvPr>
        </p:nvSpPr>
        <p:spPr/>
        <p:txBody>
          <a:bodyPr/>
          <a:lstStyle/>
          <a:p>
            <a:pPr>
              <a:lnSpc>
                <a:spcPct val="80000"/>
              </a:lnSpc>
            </a:pPr>
            <a:r>
              <a:rPr lang="en-US" sz="2800">
                <a:latin typeface="Arial" charset="0"/>
                <a:ea typeface="MS PGothic" charset="0"/>
              </a:rPr>
              <a:t>A register machine partially computing some </a:t>
            </a:r>
            <a:r>
              <a:rPr lang="en-US" sz="2800" b="1">
                <a:latin typeface="Arial" charset="0"/>
                <a:ea typeface="MS PGothic" charset="0"/>
              </a:rPr>
              <a:t>n</a:t>
            </a:r>
            <a:r>
              <a:rPr lang="en-US" sz="2800">
                <a:latin typeface="Arial" charset="0"/>
                <a:ea typeface="MS PGothic" charset="0"/>
              </a:rPr>
              <a:t>-ary function </a:t>
            </a:r>
            <a:r>
              <a:rPr lang="en-US" sz="2800" b="1">
                <a:latin typeface="Arial" charset="0"/>
                <a:ea typeface="MS PGothic" charset="0"/>
              </a:rPr>
              <a:t>F</a:t>
            </a:r>
            <a:r>
              <a:rPr lang="en-US" sz="2800">
                <a:latin typeface="Arial" charset="0"/>
                <a:ea typeface="MS PGothic" charset="0"/>
              </a:rPr>
              <a:t> typically starts with its argument values in the first n registers and ends with the result in the </a:t>
            </a:r>
            <a:r>
              <a:rPr lang="en-US" sz="2800" b="1">
                <a:latin typeface="Arial" charset="0"/>
                <a:ea typeface="MS PGothic" charset="0"/>
              </a:rPr>
              <a:t>n+1</a:t>
            </a:r>
            <a:r>
              <a:rPr lang="en-US" sz="2800">
                <a:latin typeface="Arial" charset="0"/>
                <a:ea typeface="MS PGothic" charset="0"/>
              </a:rPr>
              <a:t>-st register.</a:t>
            </a:r>
          </a:p>
          <a:p>
            <a:pPr>
              <a:lnSpc>
                <a:spcPct val="80000"/>
              </a:lnSpc>
            </a:pPr>
            <a:r>
              <a:rPr lang="en-US" sz="2800">
                <a:latin typeface="Arial" charset="0"/>
                <a:ea typeface="MS PGothic" charset="0"/>
              </a:rPr>
              <a:t>We extend this slightly to allow the computation to start with values in its </a:t>
            </a:r>
            <a:r>
              <a:rPr lang="en-US" sz="2800" b="1">
                <a:latin typeface="Arial" charset="0"/>
                <a:ea typeface="MS PGothic" charset="0"/>
              </a:rPr>
              <a:t>k+1</a:t>
            </a:r>
            <a:r>
              <a:rPr lang="en-US" sz="2800">
                <a:latin typeface="Arial" charset="0"/>
                <a:ea typeface="MS PGothic" charset="0"/>
              </a:rPr>
              <a:t>-st through </a:t>
            </a:r>
            <a:r>
              <a:rPr lang="en-US" sz="2800" b="1">
                <a:latin typeface="Arial" charset="0"/>
                <a:ea typeface="MS PGothic" charset="0"/>
              </a:rPr>
              <a:t>k+n</a:t>
            </a:r>
            <a:r>
              <a:rPr lang="en-US" sz="2800">
                <a:latin typeface="Arial" charset="0"/>
                <a:ea typeface="MS PGothic" charset="0"/>
              </a:rPr>
              <a:t>-th register, with the result appearing in the </a:t>
            </a:r>
            <a:r>
              <a:rPr lang="en-US" sz="2800" b="1">
                <a:latin typeface="Arial" charset="0"/>
                <a:ea typeface="MS PGothic" charset="0"/>
              </a:rPr>
              <a:t>k+n+1</a:t>
            </a:r>
            <a:r>
              <a:rPr lang="en-US" sz="2800">
                <a:latin typeface="Arial" charset="0"/>
                <a:ea typeface="MS PGothic" charset="0"/>
              </a:rPr>
              <a:t>-th register, for any </a:t>
            </a:r>
            <a:r>
              <a:rPr lang="en-US" sz="2800" b="1">
                <a:latin typeface="Arial" charset="0"/>
                <a:ea typeface="MS PGothic" charset="0"/>
              </a:rPr>
              <a:t>k</a:t>
            </a:r>
            <a:r>
              <a:rPr lang="en-US" sz="2800">
                <a:latin typeface="Arial" charset="0"/>
                <a:ea typeface="MS PGothic" charset="0"/>
              </a:rPr>
              <a:t>, such that there are at least k</a:t>
            </a:r>
            <a:r>
              <a:rPr lang="en-US" sz="2800" b="1">
                <a:latin typeface="Arial" charset="0"/>
                <a:ea typeface="MS PGothic" charset="0"/>
              </a:rPr>
              <a:t>+n+1</a:t>
            </a:r>
            <a:r>
              <a:rPr lang="en-US" sz="2800">
                <a:latin typeface="Arial" charset="0"/>
                <a:ea typeface="MS PGothic" charset="0"/>
              </a:rPr>
              <a:t> registers.</a:t>
            </a:r>
          </a:p>
          <a:p>
            <a:pPr>
              <a:lnSpc>
                <a:spcPct val="80000"/>
              </a:lnSpc>
            </a:pPr>
            <a:r>
              <a:rPr lang="en-US" sz="2800">
                <a:latin typeface="Arial" charset="0"/>
                <a:ea typeface="MS PGothic" charset="0"/>
              </a:rPr>
              <a:t>Sometimes, we use the notation of finishing with the results in the first register, and the arguments appearing in </a:t>
            </a:r>
            <a:r>
              <a:rPr lang="en-US" sz="2800" b="1">
                <a:latin typeface="Arial" charset="0"/>
                <a:ea typeface="MS PGothic" charset="0"/>
              </a:rPr>
              <a:t>2</a:t>
            </a:r>
            <a:r>
              <a:rPr lang="en-US" sz="2800">
                <a:latin typeface="Arial" charset="0"/>
                <a:ea typeface="MS PGothic" charset="0"/>
              </a:rPr>
              <a:t> to </a:t>
            </a:r>
            <a:r>
              <a:rPr lang="en-US" sz="2800" b="1">
                <a:latin typeface="Arial" charset="0"/>
                <a:ea typeface="MS PGothic" charset="0"/>
              </a:rPr>
              <a:t>n+1</a:t>
            </a:r>
            <a:r>
              <a:rPr lang="en-US" sz="2800">
                <a:latin typeface="Arial" charset="0"/>
                <a:ea typeface="MS PGothic" charset="0"/>
              </a:rPr>
              <a:t>.</a:t>
            </a:r>
          </a:p>
        </p:txBody>
      </p:sp>
      <p:sp>
        <p:nvSpPr>
          <p:cNvPr id="1648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09C319C-4A08-BA42-98AD-9958FF6FBEBC}" type="datetime1">
              <a:rPr lang="en-US"/>
              <a:pPr/>
              <a:t>11/18/2014</a:t>
            </a:fld>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65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135C83-4F71-CA46-A6A5-CEA2E66B1C95}" type="slidenum">
              <a:rPr lang="en-US"/>
              <a:pPr/>
              <a:t>165</a:t>
            </a:fld>
            <a:endParaRPr lang="en-US"/>
          </a:p>
        </p:txBody>
      </p:sp>
      <p:sp>
        <p:nvSpPr>
          <p:cNvPr id="165892" name="Rectangle 2"/>
          <p:cNvSpPr>
            <a:spLocks noGrp="1" noChangeArrowheads="1"/>
          </p:cNvSpPr>
          <p:nvPr>
            <p:ph type="title"/>
          </p:nvPr>
        </p:nvSpPr>
        <p:spPr/>
        <p:txBody>
          <a:bodyPr/>
          <a:lstStyle/>
          <a:p>
            <a:r>
              <a:rPr lang="en-US">
                <a:latin typeface="Arial" charset="0"/>
                <a:ea typeface="MS PGothic" charset="0"/>
              </a:rPr>
              <a:t>Register Instructions</a:t>
            </a:r>
          </a:p>
        </p:txBody>
      </p:sp>
      <p:sp>
        <p:nvSpPr>
          <p:cNvPr id="165893" name="Rectangle 3"/>
          <p:cNvSpPr>
            <a:spLocks noGrp="1" noChangeArrowheads="1"/>
          </p:cNvSpPr>
          <p:nvPr>
            <p:ph type="body" idx="1"/>
          </p:nvPr>
        </p:nvSpPr>
        <p:spPr/>
        <p:txBody>
          <a:bodyPr/>
          <a:lstStyle/>
          <a:p>
            <a:pPr>
              <a:lnSpc>
                <a:spcPct val="80000"/>
              </a:lnSpc>
            </a:pPr>
            <a:r>
              <a:rPr lang="en-US">
                <a:latin typeface="Arial" charset="0"/>
                <a:ea typeface="MS PGothic" charset="0"/>
              </a:rPr>
              <a:t>Each instruction of a register machine is of one of two forms:</a:t>
            </a:r>
          </a:p>
          <a:p>
            <a:pPr>
              <a:lnSpc>
                <a:spcPct val="80000"/>
              </a:lnSpc>
              <a:buFontTx/>
              <a:buNone/>
            </a:pPr>
            <a:r>
              <a:rPr lang="en-US">
                <a:latin typeface="Arial" charset="0"/>
                <a:ea typeface="MS PGothic" charset="0"/>
              </a:rPr>
              <a:t>	</a:t>
            </a:r>
            <a:r>
              <a:rPr lang="en-US" b="1">
                <a:latin typeface="Arial" charset="0"/>
                <a:ea typeface="MS PGothic" charset="0"/>
              </a:rPr>
              <a:t>INC</a:t>
            </a:r>
            <a:r>
              <a:rPr lang="en-US" sz="5400" b="1" baseline="-25000">
                <a:latin typeface="Arial" charset="0"/>
                <a:ea typeface="MS PGothic" charset="0"/>
              </a:rPr>
              <a:t>r</a:t>
            </a:r>
            <a:r>
              <a:rPr lang="en-US" b="1">
                <a:latin typeface="Arial" charset="0"/>
                <a:ea typeface="MS PGothic" charset="0"/>
              </a:rPr>
              <a:t>[i]</a:t>
            </a:r>
            <a:r>
              <a:rPr lang="en-US">
                <a:latin typeface="Arial" charset="0"/>
                <a:ea typeface="MS PGothic" charset="0"/>
              </a:rPr>
              <a:t> – </a:t>
            </a:r>
          </a:p>
          <a:p>
            <a:pPr>
              <a:lnSpc>
                <a:spcPct val="80000"/>
              </a:lnSpc>
              <a:buFontTx/>
              <a:buNone/>
            </a:pPr>
            <a:r>
              <a:rPr lang="en-US" sz="2800">
                <a:latin typeface="Arial" charset="0"/>
                <a:ea typeface="MS PGothic" charset="0"/>
              </a:rPr>
              <a:t>		increment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i</a:t>
            </a:r>
            <a:r>
              <a:rPr lang="en-US" sz="2800">
                <a:latin typeface="Arial" charset="0"/>
                <a:ea typeface="MS PGothic" charset="0"/>
              </a:rPr>
              <a:t>.</a:t>
            </a:r>
          </a:p>
          <a:p>
            <a:pPr>
              <a:lnSpc>
                <a:spcPct val="80000"/>
              </a:lnSpc>
              <a:buFontTx/>
              <a:buNone/>
            </a:pPr>
            <a:r>
              <a:rPr lang="en-US">
                <a:latin typeface="Arial" charset="0"/>
                <a:ea typeface="MS PGothic" charset="0"/>
              </a:rPr>
              <a:t>	</a:t>
            </a:r>
            <a:r>
              <a:rPr lang="en-US" b="1">
                <a:latin typeface="Arial" charset="0"/>
                <a:ea typeface="MS PGothic" charset="0"/>
              </a:rPr>
              <a:t>DEC</a:t>
            </a:r>
            <a:r>
              <a:rPr lang="en-US" sz="6000" b="1" baseline="-25000">
                <a:latin typeface="Arial" charset="0"/>
                <a:ea typeface="MS PGothic" charset="0"/>
              </a:rPr>
              <a:t>r</a:t>
            </a:r>
            <a:r>
              <a:rPr lang="en-US" b="1">
                <a:latin typeface="Arial" charset="0"/>
                <a:ea typeface="MS PGothic" charset="0"/>
              </a:rPr>
              <a:t>[p, z] </a:t>
            </a:r>
            <a:r>
              <a:rPr lang="en-US">
                <a:latin typeface="Arial" charset="0"/>
                <a:ea typeface="MS PGothic" charset="0"/>
              </a:rPr>
              <a:t>–</a:t>
            </a:r>
          </a:p>
          <a:p>
            <a:pPr>
              <a:lnSpc>
                <a:spcPct val="80000"/>
              </a:lnSpc>
              <a:buFontTx/>
              <a:buNone/>
            </a:pPr>
            <a:r>
              <a:rPr lang="en-US">
                <a:latin typeface="Arial" charset="0"/>
                <a:ea typeface="MS PGothic" charset="0"/>
              </a:rPr>
              <a:t>		</a:t>
            </a:r>
            <a:r>
              <a:rPr lang="en-US" sz="2800">
                <a:latin typeface="Arial" charset="0"/>
                <a:ea typeface="MS PGothic" charset="0"/>
              </a:rPr>
              <a:t>if register </a:t>
            </a:r>
            <a:r>
              <a:rPr lang="en-US" sz="2800" b="1">
                <a:latin typeface="Arial" charset="0"/>
                <a:ea typeface="MS PGothic" charset="0"/>
              </a:rPr>
              <a:t>r &gt; 0</a:t>
            </a:r>
            <a:r>
              <a:rPr lang="en-US" sz="2800">
                <a:latin typeface="Arial" charset="0"/>
                <a:ea typeface="MS PGothic" charset="0"/>
              </a:rPr>
              <a:t>, decrement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p</a:t>
            </a:r>
          </a:p>
          <a:p>
            <a:pPr>
              <a:lnSpc>
                <a:spcPct val="80000"/>
              </a:lnSpc>
              <a:buFontTx/>
              <a:buNone/>
            </a:pPr>
            <a:r>
              <a:rPr lang="en-US" sz="2800">
                <a:latin typeface="Arial" charset="0"/>
                <a:ea typeface="MS PGothic" charset="0"/>
              </a:rPr>
              <a:t>		else jump</a:t>
            </a:r>
            <a:r>
              <a:rPr lang="en-US" sz="3600">
                <a:latin typeface="Arial" charset="0"/>
                <a:ea typeface="MS PGothic" charset="0"/>
              </a:rPr>
              <a:t> </a:t>
            </a:r>
            <a:r>
              <a:rPr lang="en-US" sz="2800">
                <a:latin typeface="Arial" charset="0"/>
                <a:ea typeface="MS PGothic" charset="0"/>
              </a:rPr>
              <a:t>to </a:t>
            </a:r>
            <a:r>
              <a:rPr lang="en-US" sz="2800" b="1">
                <a:latin typeface="Arial" charset="0"/>
                <a:ea typeface="MS PGothic" charset="0"/>
              </a:rPr>
              <a:t>z</a:t>
            </a:r>
          </a:p>
          <a:p>
            <a:pPr>
              <a:lnSpc>
                <a:spcPct val="80000"/>
              </a:lnSpc>
            </a:pPr>
            <a:r>
              <a:rPr lang="en-US">
                <a:latin typeface="Arial" charset="0"/>
                <a:ea typeface="MS PGothic" charset="0"/>
              </a:rPr>
              <a:t>Note, we do not use subscripts if obvious.</a:t>
            </a:r>
          </a:p>
        </p:txBody>
      </p:sp>
      <p:sp>
        <p:nvSpPr>
          <p:cNvPr id="1658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DCF78BC-15B1-D542-814A-73BE57D81633}" type="datetime1">
              <a:rPr lang="en-US"/>
              <a:pPr/>
              <a:t>11/18/2014</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66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2D6A26-604A-044B-B2DE-B8E65A84AA2B}" type="slidenum">
              <a:rPr lang="en-US"/>
              <a:pPr/>
              <a:t>166</a:t>
            </a:fld>
            <a:endParaRPr lang="en-US"/>
          </a:p>
        </p:txBody>
      </p:sp>
      <p:sp>
        <p:nvSpPr>
          <p:cNvPr id="166916" name="Rectangle 2"/>
          <p:cNvSpPr>
            <a:spLocks noGrp="1" noChangeArrowheads="1"/>
          </p:cNvSpPr>
          <p:nvPr>
            <p:ph type="title"/>
          </p:nvPr>
        </p:nvSpPr>
        <p:spPr/>
        <p:txBody>
          <a:bodyPr/>
          <a:lstStyle/>
          <a:p>
            <a:r>
              <a:rPr lang="en-US">
                <a:latin typeface="Arial" charset="0"/>
                <a:ea typeface="MS PGothic" charset="0"/>
              </a:rPr>
              <a:t>Addition by RM</a:t>
            </a:r>
          </a:p>
        </p:txBody>
      </p:sp>
      <p:sp>
        <p:nvSpPr>
          <p:cNvPr id="166917"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Addition (r3 </a:t>
            </a:r>
            <a:r>
              <a:rPr lang="en-US" sz="1800" b="1">
                <a:latin typeface="Arial" charset="0"/>
                <a:ea typeface="MS PGothic" charset="0"/>
                <a:sym typeface="Symbol" charset="0"/>
              </a:rPr>
              <a:t></a:t>
            </a:r>
            <a:r>
              <a:rPr lang="en-US" sz="1800" b="1">
                <a:latin typeface="Arial" charset="0"/>
                <a:ea typeface="MS PGothic" charset="0"/>
              </a:rPr>
              <a:t> r1 + r2)</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Add r2 to r3, saving original r2 in r4</a:t>
            </a:r>
          </a:p>
          <a:p>
            <a:pPr>
              <a:lnSpc>
                <a:spcPct val="80000"/>
              </a:lnSpc>
              <a:buFontTx/>
              <a:buNone/>
            </a:pPr>
            <a:r>
              <a:rPr lang="en-US" sz="1800" b="1">
                <a:latin typeface="Arial" charset="0"/>
                <a:ea typeface="MS PGothic" charset="0"/>
              </a:rPr>
              <a:t>9.	INC3[10]</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69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CD8B784-78D7-C547-B61C-125329833F8C}" type="datetime1">
              <a:rPr lang="en-US"/>
              <a:pPr/>
              <a:t>11/18/2014</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67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FC3832E-FEE7-214F-8DBF-118F434B90EA}" type="slidenum">
              <a:rPr lang="en-US"/>
              <a:pPr/>
              <a:t>167</a:t>
            </a:fld>
            <a:endParaRPr lang="en-US"/>
          </a:p>
        </p:txBody>
      </p:sp>
      <p:sp>
        <p:nvSpPr>
          <p:cNvPr id="167940" name="Rectangle 2"/>
          <p:cNvSpPr>
            <a:spLocks noGrp="1" noChangeArrowheads="1"/>
          </p:cNvSpPr>
          <p:nvPr>
            <p:ph type="title"/>
          </p:nvPr>
        </p:nvSpPr>
        <p:spPr/>
        <p:txBody>
          <a:bodyPr/>
          <a:lstStyle/>
          <a:p>
            <a:r>
              <a:rPr lang="en-US">
                <a:latin typeface="Arial" charset="0"/>
                <a:ea typeface="MS PGothic" charset="0"/>
              </a:rPr>
              <a:t>Limited Subtraction by RM</a:t>
            </a:r>
          </a:p>
        </p:txBody>
      </p:sp>
      <p:sp>
        <p:nvSpPr>
          <p:cNvPr id="167941"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Subtraction (r3 </a:t>
            </a:r>
            <a:r>
              <a:rPr lang="en-US" sz="1800" b="1">
                <a:latin typeface="Arial" charset="0"/>
                <a:ea typeface="MS PGothic" charset="0"/>
                <a:sym typeface="Symbol" charset="0"/>
              </a:rPr>
              <a:t></a:t>
            </a:r>
            <a:r>
              <a:rPr lang="en-US" sz="1800" b="1">
                <a:latin typeface="Arial" charset="0"/>
                <a:ea typeface="MS PGothic" charset="0"/>
              </a:rPr>
              <a:t> r1 - r2, if r1≥r2; 0, otherwise)</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Subtract r2 from r3, saving original r2 in r4</a:t>
            </a:r>
          </a:p>
          <a:p>
            <a:pPr>
              <a:lnSpc>
                <a:spcPct val="80000"/>
              </a:lnSpc>
              <a:buFontTx/>
              <a:buNone/>
            </a:pPr>
            <a:r>
              <a:rPr lang="en-US" sz="1800" b="1">
                <a:latin typeface="Arial" charset="0"/>
                <a:ea typeface="MS PGothic" charset="0"/>
              </a:rPr>
              <a:t>9.	DEC3[10,10]   : Note that decrementing 0 does nothing</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79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A1CA1C-FD42-5949-B40C-A7ECC497B2B8}" type="datetime1">
              <a:rPr lang="en-US"/>
              <a:pPr/>
              <a:t>11/18/2014</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ctrTitle"/>
          </p:nvPr>
        </p:nvSpPr>
        <p:spPr/>
        <p:txBody>
          <a:bodyPr/>
          <a:lstStyle/>
          <a:p>
            <a:r>
              <a:rPr lang="en-US">
                <a:latin typeface="Arial" charset="0"/>
                <a:ea typeface="MS PGothic" charset="0"/>
              </a:rPr>
              <a:t>Factor Replacement Systems</a:t>
            </a:r>
          </a:p>
        </p:txBody>
      </p:sp>
      <p:sp>
        <p:nvSpPr>
          <p:cNvPr id="168963" name="Rectangle 5"/>
          <p:cNvSpPr>
            <a:spLocks noGrp="1" noChangeArrowheads="1"/>
          </p:cNvSpPr>
          <p:nvPr>
            <p:ph type="subTitle" idx="1"/>
          </p:nvPr>
        </p:nvSpPr>
        <p:spPr/>
        <p:txBody>
          <a:bodyPr/>
          <a:lstStyle/>
          <a:p>
            <a:r>
              <a:rPr lang="en-US">
                <a:solidFill>
                  <a:srgbClr val="CC3300"/>
                </a:solidFill>
                <a:latin typeface="Arial" charset="0"/>
                <a:ea typeface="MS PGothic" charset="0"/>
              </a:rPr>
              <a:t>3</a:t>
            </a:r>
            <a:r>
              <a:rPr lang="en-US" baseline="30000">
                <a:solidFill>
                  <a:srgbClr val="CC3300"/>
                </a:solidFill>
                <a:latin typeface="Arial" charset="0"/>
                <a:ea typeface="MS PGothic" charset="0"/>
              </a:rPr>
              <a:t>rd</a:t>
            </a:r>
            <a:r>
              <a:rPr lang="en-US">
                <a:solidFill>
                  <a:srgbClr val="CC3300"/>
                </a:solidFill>
                <a:latin typeface="Arial" charset="0"/>
                <a:ea typeface="MS PGothic" charset="0"/>
              </a:rPr>
              <a:t> Model</a:t>
            </a:r>
          </a:p>
          <a:p>
            <a:r>
              <a:rPr lang="en-US">
                <a:solidFill>
                  <a:srgbClr val="CC3300"/>
                </a:solidFill>
                <a:latin typeface="Arial" charset="0"/>
                <a:ea typeface="MS PGothic" charset="0"/>
              </a:rPr>
              <a:t>Deceptively Simple</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69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52685B-A61B-F841-9C13-C55D12353326}" type="slidenum">
              <a:rPr lang="en-US"/>
              <a:pPr/>
              <a:t>169</a:t>
            </a:fld>
            <a:endParaRPr lang="en-US"/>
          </a:p>
        </p:txBody>
      </p:sp>
      <p:sp>
        <p:nvSpPr>
          <p:cNvPr id="169988" name="Rectangle 2"/>
          <p:cNvSpPr>
            <a:spLocks noGrp="1" noChangeArrowheads="1"/>
          </p:cNvSpPr>
          <p:nvPr>
            <p:ph type="title"/>
          </p:nvPr>
        </p:nvSpPr>
        <p:spPr/>
        <p:txBody>
          <a:bodyPr/>
          <a:lstStyle/>
          <a:p>
            <a:r>
              <a:rPr lang="en-US">
                <a:latin typeface="Arial" charset="0"/>
                <a:ea typeface="MS PGothic" charset="0"/>
              </a:rPr>
              <a:t>Factor Replacement Concepts</a:t>
            </a:r>
          </a:p>
        </p:txBody>
      </p:sp>
      <p:sp>
        <p:nvSpPr>
          <p:cNvPr id="169989" name="Rectangle 3"/>
          <p:cNvSpPr>
            <a:spLocks noGrp="1" noChangeArrowheads="1"/>
          </p:cNvSpPr>
          <p:nvPr>
            <p:ph type="body" idx="1"/>
          </p:nvPr>
        </p:nvSpPr>
        <p:spPr/>
        <p:txBody>
          <a:bodyPr/>
          <a:lstStyle/>
          <a:p>
            <a:pPr>
              <a:lnSpc>
                <a:spcPct val="80000"/>
              </a:lnSpc>
            </a:pPr>
            <a:r>
              <a:rPr lang="en-US" sz="2400" dirty="0">
                <a:latin typeface="Arial" charset="0"/>
                <a:ea typeface="MS PGothic" charset="0"/>
              </a:rPr>
              <a:t>A factor replacement system (FRS) consists of a finite (ordered) sequence of fractions, and some starting natural number </a:t>
            </a:r>
            <a:r>
              <a:rPr lang="en-US" sz="2400" b="1" dirty="0">
                <a:latin typeface="Arial" charset="0"/>
                <a:ea typeface="MS PGothic" charset="0"/>
              </a:rPr>
              <a:t>x</a:t>
            </a:r>
            <a:r>
              <a:rPr lang="en-US" sz="2400" dirty="0">
                <a:latin typeface="Arial" charset="0"/>
                <a:ea typeface="MS PGothic" charset="0"/>
              </a:rPr>
              <a:t>.  </a:t>
            </a:r>
          </a:p>
          <a:p>
            <a:pPr>
              <a:lnSpc>
                <a:spcPct val="80000"/>
              </a:lnSpc>
            </a:pPr>
            <a:r>
              <a:rPr lang="en-US" sz="2400" dirty="0">
                <a:latin typeface="Arial" charset="0"/>
                <a:ea typeface="MS PGothic" charset="0"/>
              </a:rPr>
              <a:t>A fraction </a:t>
            </a:r>
            <a:r>
              <a:rPr lang="en-US" sz="2400" b="1" dirty="0">
                <a:latin typeface="Arial" charset="0"/>
                <a:ea typeface="MS PGothic" charset="0"/>
              </a:rPr>
              <a:t>a/b</a:t>
            </a:r>
            <a:r>
              <a:rPr lang="en-US" sz="2400" dirty="0">
                <a:latin typeface="Arial" charset="0"/>
                <a:ea typeface="MS PGothic" charset="0"/>
              </a:rPr>
              <a:t> is applicable to some natural number </a:t>
            </a:r>
            <a:r>
              <a:rPr lang="en-US" sz="2400" b="1" dirty="0">
                <a:latin typeface="Arial" charset="0"/>
                <a:ea typeface="MS PGothic" charset="0"/>
              </a:rPr>
              <a:t>x</a:t>
            </a:r>
            <a:r>
              <a:rPr lang="en-US" sz="2400" dirty="0">
                <a:latin typeface="Arial" charset="0"/>
                <a:ea typeface="MS PGothic" charset="0"/>
              </a:rPr>
              <a:t>, just in case </a:t>
            </a:r>
            <a:r>
              <a:rPr lang="en-US" sz="2400" b="1" dirty="0">
                <a:latin typeface="Arial" charset="0"/>
                <a:ea typeface="MS PGothic" charset="0"/>
              </a:rPr>
              <a:t>x</a:t>
            </a:r>
            <a:r>
              <a:rPr lang="en-US" sz="2400" dirty="0">
                <a:latin typeface="Arial" charset="0"/>
                <a:ea typeface="MS PGothic" charset="0"/>
              </a:rPr>
              <a:t> is divisible by </a:t>
            </a:r>
            <a:r>
              <a:rPr lang="en-US" sz="2400" b="1" dirty="0">
                <a:latin typeface="Arial" charset="0"/>
                <a:ea typeface="MS PGothic" charset="0"/>
              </a:rPr>
              <a:t>b</a:t>
            </a:r>
            <a:r>
              <a:rPr lang="en-US" sz="2400" dirty="0">
                <a:latin typeface="Arial" charset="0"/>
                <a:ea typeface="MS PGothic" charset="0"/>
              </a:rPr>
              <a:t>.  We always chose the first applicable fraction (</a:t>
            </a:r>
            <a:r>
              <a:rPr lang="en-US" sz="2400" b="1" dirty="0">
                <a:latin typeface="Arial" charset="0"/>
                <a:ea typeface="MS PGothic" charset="0"/>
              </a:rPr>
              <a:t>a/b</a:t>
            </a:r>
            <a:r>
              <a:rPr lang="en-US" sz="2400" dirty="0">
                <a:latin typeface="Arial" charset="0"/>
                <a:ea typeface="MS PGothic" charset="0"/>
              </a:rPr>
              <a:t>), multiplying it times </a:t>
            </a:r>
            <a:r>
              <a:rPr lang="en-US" sz="2400" b="1" dirty="0">
                <a:latin typeface="Arial" charset="0"/>
                <a:ea typeface="MS PGothic" charset="0"/>
              </a:rPr>
              <a:t>x</a:t>
            </a:r>
            <a:r>
              <a:rPr lang="en-US" sz="2400" dirty="0">
                <a:latin typeface="Arial" charset="0"/>
                <a:ea typeface="MS PGothic" charset="0"/>
              </a:rPr>
              <a:t> to produce a new natural number </a:t>
            </a:r>
            <a:r>
              <a:rPr lang="en-US" sz="2400" b="1" dirty="0">
                <a:latin typeface="Arial" charset="0"/>
                <a:ea typeface="MS PGothic" charset="0"/>
              </a:rPr>
              <a:t>x*a/b</a:t>
            </a:r>
            <a:r>
              <a:rPr lang="en-US" sz="2400" dirty="0">
                <a:latin typeface="Arial" charset="0"/>
                <a:ea typeface="MS PGothic" charset="0"/>
              </a:rPr>
              <a:t>.  The process is then applied to this new number.  </a:t>
            </a:r>
          </a:p>
          <a:p>
            <a:pPr>
              <a:lnSpc>
                <a:spcPct val="80000"/>
              </a:lnSpc>
            </a:pPr>
            <a:r>
              <a:rPr lang="en-US" sz="2400" dirty="0">
                <a:latin typeface="Arial" charset="0"/>
                <a:ea typeface="MS PGothic" charset="0"/>
              </a:rPr>
              <a:t>Termination occurs when no fraction is applicable.  </a:t>
            </a:r>
          </a:p>
          <a:p>
            <a:pPr>
              <a:lnSpc>
                <a:spcPct val="80000"/>
              </a:lnSpc>
            </a:pPr>
            <a:r>
              <a:rPr lang="en-US" sz="2400" dirty="0">
                <a:latin typeface="Arial" charset="0"/>
                <a:ea typeface="MS PGothic" charset="0"/>
              </a:rPr>
              <a:t>A factor replacement system partially computing </a:t>
            </a:r>
            <a:r>
              <a:rPr lang="en-US" sz="2400" b="1" dirty="0">
                <a:latin typeface="Arial" charset="0"/>
                <a:ea typeface="MS PGothic" charset="0"/>
              </a:rPr>
              <a:t>n</a:t>
            </a:r>
            <a:r>
              <a:rPr lang="en-US" sz="2400" dirty="0">
                <a:latin typeface="Arial" charset="0"/>
                <a:ea typeface="MS PGothic" charset="0"/>
              </a:rPr>
              <a:t>-</a:t>
            </a:r>
            <a:r>
              <a:rPr lang="en-US" sz="2400" dirty="0" err="1">
                <a:latin typeface="Arial" charset="0"/>
                <a:ea typeface="MS PGothic" charset="0"/>
              </a:rPr>
              <a:t>ary</a:t>
            </a:r>
            <a:r>
              <a:rPr lang="en-US" sz="2400" dirty="0">
                <a:latin typeface="Arial" charset="0"/>
                <a:ea typeface="MS PGothic" charset="0"/>
              </a:rPr>
              <a:t> function </a:t>
            </a:r>
            <a:r>
              <a:rPr lang="en-US" sz="2400" b="1" dirty="0">
                <a:latin typeface="Arial" charset="0"/>
                <a:ea typeface="MS PGothic" charset="0"/>
              </a:rPr>
              <a:t>F</a:t>
            </a:r>
            <a:r>
              <a:rPr lang="en-US" sz="2400" dirty="0">
                <a:latin typeface="Arial" charset="0"/>
                <a:ea typeface="MS PGothic" charset="0"/>
              </a:rPr>
              <a:t> typically starts with its argument encoded as powers of the first </a:t>
            </a:r>
            <a:r>
              <a:rPr lang="en-US" sz="2400" b="1" dirty="0">
                <a:latin typeface="Arial" charset="0"/>
                <a:ea typeface="MS PGothic" charset="0"/>
              </a:rPr>
              <a:t>n</a:t>
            </a:r>
            <a:r>
              <a:rPr lang="en-US" sz="2400" dirty="0">
                <a:latin typeface="Arial" charset="0"/>
                <a:ea typeface="MS PGothic" charset="0"/>
              </a:rPr>
              <a:t> odd primes.  Thus, arguments </a:t>
            </a:r>
            <a:r>
              <a:rPr lang="en-US" sz="2400" b="1" dirty="0">
                <a:latin typeface="Arial" charset="0"/>
                <a:ea typeface="MS PGothic" charset="0"/>
              </a:rPr>
              <a:t>x1</a:t>
            </a:r>
            <a:r>
              <a:rPr lang="en-US" sz="2400" dirty="0">
                <a:latin typeface="Arial" charset="0"/>
                <a:ea typeface="MS PGothic" charset="0"/>
              </a:rPr>
              <a:t>,</a:t>
            </a:r>
            <a:r>
              <a:rPr lang="en-US" sz="2400" b="1" dirty="0">
                <a:latin typeface="Arial" charset="0"/>
                <a:ea typeface="MS PGothic" charset="0"/>
              </a:rPr>
              <a:t>x2</a:t>
            </a:r>
            <a:r>
              <a:rPr lang="en-US" sz="2400" dirty="0">
                <a:latin typeface="Arial" charset="0"/>
                <a:ea typeface="MS PGothic" charset="0"/>
              </a:rPr>
              <a:t>,…,</a:t>
            </a:r>
            <a:r>
              <a:rPr lang="en-US" sz="2400" b="1" dirty="0" err="1">
                <a:latin typeface="Arial" charset="0"/>
                <a:ea typeface="MS PGothic" charset="0"/>
              </a:rPr>
              <a:t>xn</a:t>
            </a:r>
            <a:r>
              <a:rPr lang="en-US" sz="2400" dirty="0">
                <a:latin typeface="Arial" charset="0"/>
                <a:ea typeface="MS PGothic" charset="0"/>
              </a:rPr>
              <a:t> are encoded as </a:t>
            </a:r>
            <a:r>
              <a:rPr lang="en-US" sz="2400" b="1" dirty="0">
                <a:latin typeface="Arial" charset="0"/>
                <a:ea typeface="MS PGothic" charset="0"/>
              </a:rPr>
              <a:t>3</a:t>
            </a:r>
            <a:r>
              <a:rPr lang="en-US" sz="2400" b="1" baseline="30000" dirty="0">
                <a:latin typeface="Arial" charset="0"/>
                <a:ea typeface="MS PGothic" charset="0"/>
              </a:rPr>
              <a:t>x1</a:t>
            </a:r>
            <a:r>
              <a:rPr lang="en-US" sz="2400" b="1" dirty="0">
                <a:latin typeface="Arial" charset="0"/>
                <a:ea typeface="MS PGothic" charset="0"/>
              </a:rPr>
              <a:t>5</a:t>
            </a:r>
            <a:r>
              <a:rPr lang="en-US" sz="2400" b="1" baseline="30000" dirty="0">
                <a:latin typeface="Arial" charset="0"/>
                <a:ea typeface="MS PGothic" charset="0"/>
              </a:rPr>
              <a:t>x2</a:t>
            </a:r>
            <a:r>
              <a:rPr lang="en-US" sz="2400" b="1" dirty="0">
                <a:latin typeface="Arial" charset="0"/>
                <a:ea typeface="MS PGothic" charset="0"/>
              </a:rPr>
              <a:t>…</a:t>
            </a:r>
            <a:r>
              <a:rPr lang="en-US" sz="2400" b="1" dirty="0" err="1">
                <a:latin typeface="Arial" charset="0"/>
                <a:ea typeface="MS PGothic" charset="0"/>
              </a:rPr>
              <a:t>p</a:t>
            </a:r>
            <a:r>
              <a:rPr lang="en-US" sz="2400" b="1" baseline="-25000" dirty="0" err="1">
                <a:latin typeface="Arial" charset="0"/>
                <a:ea typeface="MS PGothic" charset="0"/>
              </a:rPr>
              <a:t>n</a:t>
            </a:r>
            <a:r>
              <a:rPr lang="en-US" sz="2400" b="1" baseline="30000" dirty="0" err="1">
                <a:latin typeface="Arial" charset="0"/>
                <a:ea typeface="MS PGothic" charset="0"/>
              </a:rPr>
              <a:t>xn</a:t>
            </a:r>
            <a:r>
              <a:rPr lang="en-US" sz="2400" dirty="0">
                <a:latin typeface="Arial" charset="0"/>
                <a:ea typeface="MS PGothic" charset="0"/>
              </a:rPr>
              <a:t>.  The result then appears as the power of the prime </a:t>
            </a:r>
            <a:r>
              <a:rPr lang="en-US" sz="2400" b="1" dirty="0">
                <a:latin typeface="Arial" charset="0"/>
                <a:ea typeface="MS PGothic" charset="0"/>
              </a:rPr>
              <a:t>2</a:t>
            </a:r>
            <a:r>
              <a:rPr lang="en-US" sz="2400" dirty="0">
                <a:latin typeface="Arial" charset="0"/>
                <a:ea typeface="MS PGothic" charset="0"/>
              </a:rPr>
              <a:t>.</a:t>
            </a:r>
          </a:p>
        </p:txBody>
      </p:sp>
      <p:sp>
        <p:nvSpPr>
          <p:cNvPr id="1699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DABB1C-CB11-634A-8AD8-6CBCCBF9D86F}" type="datetime1">
              <a:rPr lang="en-US"/>
              <a:pPr/>
              <a:t>11/18/2014</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0517A1D-E0D1-A640-A35E-74174EA28880}" type="datetime1">
              <a:rPr lang="en-US"/>
              <a:pPr/>
              <a:t>11/18/2014</a:t>
            </a:fld>
            <a:endParaRPr lang="en-US"/>
          </a:p>
        </p:txBody>
      </p:sp>
      <p:sp>
        <p:nvSpPr>
          <p:cNvPr id="184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0177225-3F28-5C45-A40C-F6D89670DD59}" type="slidenum">
              <a:rPr lang="en-US"/>
              <a:pPr/>
              <a:t>17</a:t>
            </a:fld>
            <a:endParaRPr lang="en-US"/>
          </a:p>
        </p:txBody>
      </p:sp>
      <p:sp>
        <p:nvSpPr>
          <p:cNvPr id="18437" name="Rectangle 2"/>
          <p:cNvSpPr>
            <a:spLocks noGrp="1" noChangeArrowheads="1"/>
          </p:cNvSpPr>
          <p:nvPr>
            <p:ph type="title" idx="4294967295"/>
          </p:nvPr>
        </p:nvSpPr>
        <p:spPr/>
        <p:txBody>
          <a:bodyPr/>
          <a:lstStyle/>
          <a:p>
            <a:pPr eaLnBrk="1" hangingPunct="1"/>
            <a:r>
              <a:rPr lang="en-US">
                <a:latin typeface="Arial" charset="0"/>
                <a:ea typeface="MS PGothic" charset="0"/>
              </a:rPr>
              <a:t>Hilbert</a:t>
            </a:r>
            <a:r>
              <a:rPr lang="ja-JP" altLang="en-US">
                <a:latin typeface="Arial" charset="0"/>
                <a:ea typeface="MS PGothic" charset="0"/>
              </a:rPr>
              <a:t>’</a:t>
            </a:r>
            <a:r>
              <a:rPr lang="en-US" altLang="ja-JP">
                <a:latin typeface="Arial" charset="0"/>
                <a:ea typeface="MS PGothic" charset="0"/>
              </a:rPr>
              <a:t>s Belief</a:t>
            </a:r>
            <a:endParaRPr lang="en-US">
              <a:latin typeface="Arial" charset="0"/>
              <a:ea typeface="MS PGothic" charset="0"/>
            </a:endParaRPr>
          </a:p>
        </p:txBody>
      </p:sp>
      <p:sp>
        <p:nvSpPr>
          <p:cNvPr id="18438" name="Rectangle 3"/>
          <p:cNvSpPr>
            <a:spLocks noGrp="1" noChangeArrowheads="1"/>
          </p:cNvSpPr>
          <p:nvPr>
            <p:ph type="body" idx="4294967295"/>
          </p:nvPr>
        </p:nvSpPr>
        <p:spPr/>
        <p:txBody>
          <a:bodyPr/>
          <a:lstStyle/>
          <a:p>
            <a:pPr eaLnBrk="1" hangingPunct="1"/>
            <a:r>
              <a:rPr lang="en-US">
                <a:latin typeface="Arial" charset="0"/>
                <a:ea typeface="MS PGothic" charset="0"/>
              </a:rPr>
              <a:t>All mathematics could be developed within a formal system that allowed the mechanical creation and checking of proofs. </a:t>
            </a:r>
          </a:p>
        </p:txBody>
      </p:sp>
      <p:sp>
        <p:nvSpPr>
          <p:cNvPr id="184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C96474A-DFD8-B74A-98F8-1A1E190D2D19}" type="slidenum">
              <a:rPr lang="en-US" sz="1400"/>
              <a:pPr algn="r" eaLnBrk="1" hangingPunct="1"/>
              <a:t>17</a:t>
            </a:fld>
            <a:endParaRPr lang="en-US" sz="140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71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0C9F347-BDB3-5547-B3E3-2C94A384974C}" type="slidenum">
              <a:rPr lang="en-US"/>
              <a:pPr/>
              <a:t>170</a:t>
            </a:fld>
            <a:endParaRPr lang="en-US"/>
          </a:p>
        </p:txBody>
      </p:sp>
      <p:sp>
        <p:nvSpPr>
          <p:cNvPr id="171012" name="Rectangle 2"/>
          <p:cNvSpPr>
            <a:spLocks noGrp="1" noChangeArrowheads="1"/>
          </p:cNvSpPr>
          <p:nvPr>
            <p:ph type="title"/>
          </p:nvPr>
        </p:nvSpPr>
        <p:spPr/>
        <p:txBody>
          <a:bodyPr/>
          <a:lstStyle/>
          <a:p>
            <a:r>
              <a:rPr lang="en-US">
                <a:latin typeface="Arial" charset="0"/>
                <a:ea typeface="MS PGothic" charset="0"/>
              </a:rPr>
              <a:t>Addition by FRS</a:t>
            </a:r>
          </a:p>
        </p:txBody>
      </p:sp>
      <p:sp>
        <p:nvSpPr>
          <p:cNvPr id="171013"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	</a:t>
            </a:r>
            <a:r>
              <a:rPr lang="en-US" sz="2400">
                <a:latin typeface="Arial" charset="0"/>
                <a:ea typeface="MS PGothic" charset="0"/>
              </a:rPr>
              <a:t>Addition is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a:t>
            </a:r>
            <a:r>
              <a:rPr lang="en-US" sz="2400" baseline="30000">
                <a:latin typeface="Arial" charset="0"/>
                <a:ea typeface="MS PGothic" charset="0"/>
              </a:rPr>
              <a:t> </a:t>
            </a:r>
            <a:endParaRPr lang="en-US" sz="2400">
              <a:latin typeface="Arial" charset="0"/>
              <a:ea typeface="MS PGothic" charset="0"/>
            </a:endParaRPr>
          </a:p>
          <a:p>
            <a:pPr>
              <a:lnSpc>
                <a:spcPct val="80000"/>
              </a:lnSpc>
              <a:buFontTx/>
              <a:buNone/>
            </a:pPr>
            <a:r>
              <a:rPr lang="en-US" sz="2400">
                <a:latin typeface="Arial" charset="0"/>
                <a:ea typeface="MS PGothic" charset="0"/>
              </a:rPr>
              <a:t>	or, in more details, </a:t>
            </a:r>
            <a:r>
              <a:rPr lang="en-US" sz="2400" b="1">
                <a:latin typeface="Arial" charset="0"/>
                <a:ea typeface="MS PGothic" charset="0"/>
              </a:rPr>
              <a:t>2</a:t>
            </a:r>
            <a:r>
              <a:rPr lang="en-US" sz="2400" b="1" baseline="30000">
                <a:latin typeface="Arial" charset="0"/>
                <a:ea typeface="MS PGothic" charset="0"/>
              </a:rPr>
              <a:t>0</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 </a:t>
            </a:r>
            <a:r>
              <a:rPr lang="en-US" sz="2400" b="1">
                <a:latin typeface="Arial" charset="0"/>
                <a:ea typeface="MS PGothic" charset="0"/>
              </a:rPr>
              <a:t>3</a:t>
            </a:r>
            <a:r>
              <a:rPr lang="en-US" sz="2400" b="1" baseline="30000">
                <a:latin typeface="Arial" charset="0"/>
                <a:ea typeface="MS PGothic" charset="0"/>
              </a:rPr>
              <a:t>0</a:t>
            </a:r>
            <a:r>
              <a:rPr lang="en-US" sz="2400" b="1">
                <a:latin typeface="Arial" charset="0"/>
                <a:ea typeface="MS PGothic" charset="0"/>
              </a:rPr>
              <a:t>5</a:t>
            </a:r>
            <a:r>
              <a:rPr lang="en-US" sz="2400" b="1" baseline="30000">
                <a:latin typeface="Arial" charset="0"/>
                <a:ea typeface="MS PGothic" charset="0"/>
              </a:rPr>
              <a:t>0</a:t>
            </a:r>
            <a:endParaRPr lang="en-US" sz="2400" b="1">
              <a:latin typeface="Arial" charset="0"/>
              <a:ea typeface="MS PGothic" charset="0"/>
            </a:endParaRPr>
          </a:p>
          <a:p>
            <a:pPr>
              <a:lnSpc>
                <a:spcPct val="80000"/>
              </a:lnSpc>
              <a:buFontTx/>
              <a:buNone/>
            </a:pPr>
            <a:r>
              <a:rPr lang="en-US" sz="2400">
                <a:latin typeface="Arial" charset="0"/>
                <a:ea typeface="MS PGothic" charset="0"/>
              </a:rPr>
              <a:t>		</a:t>
            </a:r>
            <a:r>
              <a:rPr lang="en-US" sz="2400" b="1">
                <a:latin typeface="Arial" charset="0"/>
                <a:ea typeface="MS PGothic" charset="0"/>
              </a:rPr>
              <a:t>2 / 3</a:t>
            </a:r>
          </a:p>
          <a:p>
            <a:pPr>
              <a:lnSpc>
                <a:spcPct val="80000"/>
              </a:lnSpc>
              <a:buFontTx/>
              <a:buNone/>
            </a:pPr>
            <a:r>
              <a:rPr lang="en-US" sz="2400">
                <a:latin typeface="Arial" charset="0"/>
                <a:ea typeface="MS PGothic" charset="0"/>
              </a:rPr>
              <a:t>		</a:t>
            </a:r>
            <a:r>
              <a:rPr lang="en-US" sz="2400" b="1">
                <a:latin typeface="Arial" charset="0"/>
                <a:ea typeface="MS PGothic" charset="0"/>
              </a:rPr>
              <a:t>2 / 5</a:t>
            </a:r>
          </a:p>
          <a:p>
            <a:pPr>
              <a:lnSpc>
                <a:spcPct val="80000"/>
              </a:lnSpc>
              <a:buFontTx/>
              <a:buNone/>
            </a:pPr>
            <a:r>
              <a:rPr lang="en-US" sz="2400">
                <a:latin typeface="Arial" charset="0"/>
                <a:ea typeface="MS PGothic" charset="0"/>
              </a:rPr>
              <a:t>	Note that these systems are sometimes presented as rewriting rules of the form</a:t>
            </a:r>
          </a:p>
          <a:p>
            <a:pPr>
              <a:lnSpc>
                <a:spcPct val="80000"/>
              </a:lnSpc>
              <a:buFontTx/>
              <a:buNone/>
            </a:pPr>
            <a:r>
              <a:rPr lang="en-US" sz="2400">
                <a:latin typeface="Arial" charset="0"/>
                <a:ea typeface="MS PGothic" charset="0"/>
              </a:rPr>
              <a:t>		</a:t>
            </a:r>
            <a:r>
              <a:rPr lang="en-US" sz="2400" b="1">
                <a:latin typeface="Arial" charset="0"/>
                <a:ea typeface="MS PGothic" charset="0"/>
              </a:rPr>
              <a:t>bx  </a:t>
            </a:r>
            <a:r>
              <a:rPr lang="en-US" sz="2400" b="1">
                <a:latin typeface="Arial" charset="0"/>
                <a:ea typeface="MS PGothic" charset="0"/>
                <a:sym typeface="Symbol" charset="0"/>
              </a:rPr>
              <a:t></a:t>
            </a:r>
            <a:r>
              <a:rPr lang="en-US" sz="2400" b="1">
                <a:latin typeface="Arial" charset="0"/>
                <a:ea typeface="MS PGothic" charset="0"/>
              </a:rPr>
              <a:t>  ax</a:t>
            </a:r>
          </a:p>
          <a:p>
            <a:pPr>
              <a:lnSpc>
                <a:spcPct val="80000"/>
              </a:lnSpc>
              <a:buFontTx/>
              <a:buNone/>
            </a:pPr>
            <a:r>
              <a:rPr lang="en-US" sz="2400">
                <a:latin typeface="Arial" charset="0"/>
                <a:ea typeface="MS PGothic" charset="0"/>
              </a:rPr>
              <a:t>	meaning that a number that has can be factored as </a:t>
            </a:r>
            <a:r>
              <a:rPr lang="en-US" sz="2400" b="1">
                <a:latin typeface="Arial" charset="0"/>
                <a:ea typeface="MS PGothic" charset="0"/>
              </a:rPr>
              <a:t>bx</a:t>
            </a:r>
            <a:r>
              <a:rPr lang="en-US" sz="2400">
                <a:latin typeface="Arial" charset="0"/>
                <a:ea typeface="MS PGothic" charset="0"/>
              </a:rPr>
              <a:t> can have the factor </a:t>
            </a:r>
            <a:r>
              <a:rPr lang="en-US" sz="2400" b="1">
                <a:latin typeface="Arial" charset="0"/>
                <a:ea typeface="MS PGothic" charset="0"/>
              </a:rPr>
              <a:t>b</a:t>
            </a:r>
            <a:r>
              <a:rPr lang="en-US" sz="2400">
                <a:latin typeface="Arial" charset="0"/>
                <a:ea typeface="MS PGothic" charset="0"/>
              </a:rPr>
              <a:t> replaced by an </a:t>
            </a:r>
            <a:r>
              <a:rPr lang="en-US" sz="2400" b="1">
                <a:latin typeface="Arial" charset="0"/>
                <a:ea typeface="MS PGothic" charset="0"/>
              </a:rPr>
              <a:t>a</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The previous rules would then be written</a:t>
            </a:r>
          </a:p>
          <a:p>
            <a:pPr>
              <a:lnSpc>
                <a:spcPct val="80000"/>
              </a:lnSpc>
              <a:buFontTx/>
              <a:buNone/>
            </a:pPr>
            <a:r>
              <a:rPr lang="en-US" sz="2400">
                <a:latin typeface="Arial" charset="0"/>
                <a:ea typeface="MS PGothic" charset="0"/>
              </a:rPr>
              <a:t>		</a:t>
            </a:r>
            <a:r>
              <a:rPr lang="en-US" sz="2400" b="1">
                <a:latin typeface="Arial" charset="0"/>
                <a:ea typeface="MS PGothic" charset="0"/>
              </a:rPr>
              <a:t>3x  </a:t>
            </a:r>
            <a:r>
              <a:rPr lang="en-US" sz="2400" b="1">
                <a:latin typeface="Arial" charset="0"/>
                <a:ea typeface="MS PGothic" charset="0"/>
                <a:sym typeface="Symbol" charset="0"/>
              </a:rPr>
              <a:t></a:t>
            </a:r>
            <a:r>
              <a:rPr lang="en-US" sz="2400" b="1">
                <a:latin typeface="Arial" charset="0"/>
                <a:ea typeface="MS PGothic" charset="0"/>
              </a:rPr>
              <a:t>  2x</a:t>
            </a:r>
          </a:p>
          <a:p>
            <a:pPr>
              <a:lnSpc>
                <a:spcPct val="80000"/>
              </a:lnSpc>
              <a:buFontTx/>
              <a:buNone/>
            </a:pPr>
            <a:r>
              <a:rPr lang="en-US" sz="2400" b="1">
                <a:latin typeface="Arial" charset="0"/>
                <a:ea typeface="MS PGothic" charset="0"/>
              </a:rPr>
              <a:t>		5x  </a:t>
            </a:r>
            <a:r>
              <a:rPr lang="en-US" sz="2400" b="1">
                <a:latin typeface="Arial" charset="0"/>
                <a:ea typeface="MS PGothic" charset="0"/>
                <a:sym typeface="Symbol" charset="0"/>
              </a:rPr>
              <a:t></a:t>
            </a:r>
            <a:r>
              <a:rPr lang="en-US" sz="2400" b="1">
                <a:latin typeface="Arial" charset="0"/>
                <a:ea typeface="MS PGothic" charset="0"/>
              </a:rPr>
              <a:t>  2x</a:t>
            </a:r>
          </a:p>
        </p:txBody>
      </p:sp>
      <p:sp>
        <p:nvSpPr>
          <p:cNvPr id="1710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A7846E-297D-3F46-A2AA-D156FFAFFA0A}" type="datetime1">
              <a:rPr lang="en-US"/>
              <a:pPr/>
              <a:t>11/18/2014</a:t>
            </a:fld>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72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43D3CF1-A909-BD4A-9D2F-22D94BC15B48}" type="slidenum">
              <a:rPr lang="en-US"/>
              <a:pPr/>
              <a:t>171</a:t>
            </a:fld>
            <a:endParaRPr lang="en-US"/>
          </a:p>
        </p:txBody>
      </p:sp>
      <p:sp>
        <p:nvSpPr>
          <p:cNvPr id="172036" name="Rectangle 2"/>
          <p:cNvSpPr>
            <a:spLocks noGrp="1" noChangeArrowheads="1"/>
          </p:cNvSpPr>
          <p:nvPr>
            <p:ph type="title"/>
          </p:nvPr>
        </p:nvSpPr>
        <p:spPr/>
        <p:txBody>
          <a:bodyPr/>
          <a:lstStyle/>
          <a:p>
            <a:r>
              <a:rPr lang="en-US">
                <a:latin typeface="Arial" charset="0"/>
                <a:ea typeface="MS PGothic" charset="0"/>
              </a:rPr>
              <a:t>Limited Subtraction by FRS</a:t>
            </a:r>
          </a:p>
        </p:txBody>
      </p:sp>
      <p:sp>
        <p:nvSpPr>
          <p:cNvPr id="172037" name="Rectangle 3"/>
          <p:cNvSpPr>
            <a:spLocks noGrp="1" noChangeArrowheads="1"/>
          </p:cNvSpPr>
          <p:nvPr>
            <p:ph type="body" idx="1"/>
          </p:nvPr>
        </p:nvSpPr>
        <p:spPr/>
        <p:txBody>
          <a:bodyPr/>
          <a:lstStyle/>
          <a:p>
            <a:pPr>
              <a:lnSpc>
                <a:spcPct val="80000"/>
              </a:lnSpc>
              <a:buFontTx/>
              <a:buNone/>
            </a:pPr>
            <a:r>
              <a:rPr lang="en-US" sz="1800" dirty="0">
                <a:latin typeface="Arial" charset="0"/>
                <a:ea typeface="MS PGothic" charset="0"/>
              </a:rPr>
              <a:t>	</a:t>
            </a:r>
            <a:r>
              <a:rPr lang="en-US" sz="2400" dirty="0">
                <a:latin typeface="Arial" charset="0"/>
                <a:ea typeface="MS PGothic" charset="0"/>
              </a:rPr>
              <a:t>Subtraction is </a:t>
            </a:r>
            <a:r>
              <a:rPr lang="en-US" sz="2400" b="1" dirty="0">
                <a:latin typeface="Arial" charset="0"/>
                <a:ea typeface="MS PGothic" charset="0"/>
              </a:rPr>
              <a:t>3</a:t>
            </a:r>
            <a:r>
              <a:rPr lang="en-US" sz="2400" b="1" baseline="30000" dirty="0">
                <a:latin typeface="Arial" charset="0"/>
                <a:ea typeface="MS PGothic" charset="0"/>
              </a:rPr>
              <a:t>x1</a:t>
            </a:r>
            <a:r>
              <a:rPr lang="en-US" sz="2400" b="1" dirty="0">
                <a:latin typeface="Arial" charset="0"/>
                <a:ea typeface="MS PGothic" charset="0"/>
              </a:rPr>
              <a:t>5</a:t>
            </a:r>
            <a:r>
              <a:rPr lang="en-US" sz="2400" b="1" baseline="30000" dirty="0">
                <a:latin typeface="Arial" charset="0"/>
                <a:ea typeface="MS PGothic" charset="0"/>
              </a:rPr>
              <a:t>x2</a:t>
            </a:r>
            <a:r>
              <a:rPr lang="en-US" sz="2400" dirty="0">
                <a:latin typeface="Arial" charset="0"/>
                <a:ea typeface="MS PGothic" charset="0"/>
              </a:rPr>
              <a:t> becomes </a:t>
            </a:r>
            <a:r>
              <a:rPr lang="en-US" sz="2400" b="1" dirty="0">
                <a:latin typeface="Arial" charset="0"/>
                <a:ea typeface="MS PGothic" charset="0"/>
              </a:rPr>
              <a:t>2</a:t>
            </a:r>
            <a:r>
              <a:rPr lang="en-US" sz="2400" b="1" baseline="30000" dirty="0">
                <a:latin typeface="Arial" charset="0"/>
                <a:ea typeface="MS PGothic" charset="0"/>
              </a:rPr>
              <a:t>max(0,x1-x2)</a:t>
            </a:r>
            <a:r>
              <a:rPr lang="en-US" sz="2400" baseline="30000" dirty="0">
                <a:latin typeface="Arial" charset="0"/>
                <a:ea typeface="MS PGothic" charset="0"/>
              </a:rPr>
              <a:t> </a:t>
            </a:r>
            <a:r>
              <a:rPr lang="en-US" sz="2400" dirty="0">
                <a:latin typeface="Arial" charset="0"/>
                <a:ea typeface="MS PGothic" charset="0"/>
              </a:rPr>
              <a:t>	</a:t>
            </a:r>
          </a:p>
          <a:p>
            <a:pPr>
              <a:lnSpc>
                <a:spcPct val="80000"/>
              </a:lnSpc>
              <a:buFontTx/>
              <a:buNone/>
            </a:pPr>
            <a:endParaRPr lang="en-US" sz="2400" dirty="0">
              <a:latin typeface="Arial" charset="0"/>
              <a:ea typeface="MS PGothic" charset="0"/>
            </a:endParaRPr>
          </a:p>
          <a:p>
            <a:pPr>
              <a:lnSpc>
                <a:spcPct val="80000"/>
              </a:lnSpc>
              <a:buFontTx/>
              <a:buNone/>
            </a:pPr>
            <a:r>
              <a:rPr lang="en-US" sz="2400" b="1" dirty="0">
                <a:latin typeface="Arial" charset="0"/>
                <a:ea typeface="MS PGothic" charset="0"/>
              </a:rPr>
              <a:t>		3</a:t>
            </a:r>
            <a:r>
              <a:rPr lang="en-US" sz="2400" b="1" dirty="0">
                <a:latin typeface="Arial" charset="0"/>
                <a:ea typeface="MS PGothic" charset="0"/>
                <a:sym typeface="Symbol" charset="0"/>
              </a:rPr>
              <a:t>5</a:t>
            </a:r>
            <a:r>
              <a:rPr lang="en-US" sz="2400" b="1" dirty="0">
                <a:latin typeface="Arial" charset="0"/>
                <a:ea typeface="MS PGothic" charset="0"/>
              </a:rPr>
              <a:t>x  </a:t>
            </a:r>
            <a:r>
              <a:rPr lang="en-US" sz="2400" b="1" dirty="0">
                <a:latin typeface="Arial" charset="0"/>
                <a:ea typeface="MS PGothic" charset="0"/>
                <a:sym typeface="Symbol" charset="0"/>
              </a:rPr>
              <a:t></a:t>
            </a:r>
            <a:r>
              <a:rPr lang="en-US" sz="2400" b="1" dirty="0">
                <a:latin typeface="Arial" charset="0"/>
                <a:ea typeface="MS PGothic" charset="0"/>
              </a:rPr>
              <a:t>  x</a:t>
            </a:r>
          </a:p>
          <a:p>
            <a:pPr>
              <a:lnSpc>
                <a:spcPct val="80000"/>
              </a:lnSpc>
              <a:buFontTx/>
              <a:buNone/>
            </a:pPr>
            <a:r>
              <a:rPr lang="en-US" sz="2400" b="1" dirty="0">
                <a:latin typeface="Arial" charset="0"/>
                <a:ea typeface="MS PGothic" charset="0"/>
              </a:rPr>
              <a:t>		3x     </a:t>
            </a:r>
            <a:r>
              <a:rPr lang="en-US" sz="2400" b="1" dirty="0">
                <a:latin typeface="Arial" charset="0"/>
                <a:ea typeface="MS PGothic" charset="0"/>
                <a:sym typeface="Symbol" charset="0"/>
              </a:rPr>
              <a:t></a:t>
            </a:r>
            <a:r>
              <a:rPr lang="en-US" sz="2400" b="1" dirty="0">
                <a:latin typeface="Arial" charset="0"/>
                <a:ea typeface="MS PGothic" charset="0"/>
              </a:rPr>
              <a:t>  2x</a:t>
            </a:r>
          </a:p>
          <a:p>
            <a:pPr>
              <a:lnSpc>
                <a:spcPct val="80000"/>
              </a:lnSpc>
              <a:buFontTx/>
              <a:buNone/>
            </a:pPr>
            <a:r>
              <a:rPr lang="en-US" sz="2400" b="1" dirty="0">
                <a:latin typeface="Arial" charset="0"/>
                <a:ea typeface="MS PGothic" charset="0"/>
              </a:rPr>
              <a:t>		5x     </a:t>
            </a:r>
            <a:r>
              <a:rPr lang="en-US" sz="2400" b="1" dirty="0">
                <a:latin typeface="Arial" charset="0"/>
                <a:ea typeface="MS PGothic" charset="0"/>
                <a:sym typeface="Symbol" charset="0"/>
              </a:rPr>
              <a:t></a:t>
            </a:r>
            <a:r>
              <a:rPr lang="en-US" sz="2400" b="1" dirty="0">
                <a:latin typeface="Arial" charset="0"/>
                <a:ea typeface="MS PGothic" charset="0"/>
              </a:rPr>
              <a:t>  x</a:t>
            </a:r>
          </a:p>
          <a:p>
            <a:pPr>
              <a:lnSpc>
                <a:spcPct val="80000"/>
              </a:lnSpc>
              <a:buFontTx/>
              <a:buNone/>
            </a:pPr>
            <a:endParaRPr lang="en-US" sz="2400" b="1" dirty="0">
              <a:latin typeface="Arial" charset="0"/>
              <a:ea typeface="MS PGothic" charset="0"/>
            </a:endParaRPr>
          </a:p>
        </p:txBody>
      </p:sp>
      <p:sp>
        <p:nvSpPr>
          <p:cNvPr id="1720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E8E0649-D1E4-4942-808B-C6E1D333F45A}" type="datetime1">
              <a:rPr lang="en-US"/>
              <a:pPr/>
              <a:t>11/18/2014</a:t>
            </a:fld>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73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5A8F125-F033-7743-A5A6-4F58B080C01C}" type="slidenum">
              <a:rPr lang="en-US"/>
              <a:pPr/>
              <a:t>172</a:t>
            </a:fld>
            <a:endParaRPr lang="en-US"/>
          </a:p>
        </p:txBody>
      </p:sp>
      <p:sp>
        <p:nvSpPr>
          <p:cNvPr id="173060" name="Rectangle 2"/>
          <p:cNvSpPr>
            <a:spLocks noGrp="1" noChangeArrowheads="1"/>
          </p:cNvSpPr>
          <p:nvPr>
            <p:ph type="title"/>
          </p:nvPr>
        </p:nvSpPr>
        <p:spPr/>
        <p:txBody>
          <a:bodyPr/>
          <a:lstStyle/>
          <a:p>
            <a:r>
              <a:rPr lang="en-US">
                <a:latin typeface="Arial" charset="0"/>
                <a:ea typeface="MS PGothic" charset="0"/>
              </a:rPr>
              <a:t>Ordering of Rules</a:t>
            </a:r>
          </a:p>
        </p:txBody>
      </p:sp>
      <p:sp>
        <p:nvSpPr>
          <p:cNvPr id="173061" name="Rectangle 3"/>
          <p:cNvSpPr>
            <a:spLocks noGrp="1" noChangeArrowheads="1"/>
          </p:cNvSpPr>
          <p:nvPr>
            <p:ph type="body" idx="1"/>
          </p:nvPr>
        </p:nvSpPr>
        <p:spPr/>
        <p:txBody>
          <a:bodyPr/>
          <a:lstStyle/>
          <a:p>
            <a:pPr>
              <a:lnSpc>
                <a:spcPct val="90000"/>
              </a:lnSpc>
            </a:pPr>
            <a:r>
              <a:rPr lang="en-US" sz="2800" dirty="0">
                <a:latin typeface="Arial" charset="0"/>
                <a:ea typeface="MS PGothic" charset="0"/>
              </a:rPr>
              <a:t>The ordering of rules are immaterial for the addition example, but are critical to the workings of limited subtraction.</a:t>
            </a:r>
          </a:p>
          <a:p>
            <a:pPr>
              <a:lnSpc>
                <a:spcPct val="90000"/>
              </a:lnSpc>
            </a:pPr>
            <a:r>
              <a:rPr lang="en-US" sz="2800" dirty="0">
                <a:latin typeface="Arial" charset="0"/>
                <a:ea typeface="MS PGothic" charset="0"/>
              </a:rPr>
              <a:t>In fact, if we ignore the order and just allow any applicable rule to be used we get a form of non-determinism that makes these systems equivalent to Petri nets.  </a:t>
            </a:r>
          </a:p>
          <a:p>
            <a:pPr>
              <a:lnSpc>
                <a:spcPct val="90000"/>
              </a:lnSpc>
            </a:pPr>
            <a:r>
              <a:rPr lang="en-US" sz="2800" dirty="0">
                <a:latin typeface="Arial" charset="0"/>
                <a:ea typeface="MS PGothic" charset="0"/>
              </a:rPr>
              <a:t>The ordered kind are deterministic and are equivalent to a Petri net in which the transitions are prioritized.</a:t>
            </a:r>
          </a:p>
        </p:txBody>
      </p:sp>
      <p:sp>
        <p:nvSpPr>
          <p:cNvPr id="1730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B10189-7511-1546-AA3B-D978EEBEF89E}" type="datetime1">
              <a:rPr lang="en-US"/>
              <a:pPr/>
              <a:t>11/18/2014</a:t>
            </a:fld>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74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D6C940-50FA-8B4C-A4CB-314606CE79FA}" type="slidenum">
              <a:rPr lang="en-US"/>
              <a:pPr/>
              <a:t>173</a:t>
            </a:fld>
            <a:endParaRPr lang="en-US"/>
          </a:p>
        </p:txBody>
      </p:sp>
      <p:sp>
        <p:nvSpPr>
          <p:cNvPr id="174084" name="Rectangle 2"/>
          <p:cNvSpPr>
            <a:spLocks noGrp="1" noChangeArrowheads="1"/>
          </p:cNvSpPr>
          <p:nvPr>
            <p:ph type="title"/>
          </p:nvPr>
        </p:nvSpPr>
        <p:spPr/>
        <p:txBody>
          <a:bodyPr/>
          <a:lstStyle/>
          <a:p>
            <a:r>
              <a:rPr lang="en-US">
                <a:latin typeface="Arial" charset="0"/>
                <a:ea typeface="MS PGothic" charset="0"/>
              </a:rPr>
              <a:t>Why Deterministic?</a:t>
            </a:r>
          </a:p>
        </p:txBody>
      </p:sp>
      <p:sp>
        <p:nvSpPr>
          <p:cNvPr id="174085"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To see why determinism makes a difference, consider</a:t>
            </a:r>
          </a:p>
          <a:p>
            <a:pPr>
              <a:lnSpc>
                <a:spcPct val="80000"/>
              </a:lnSpc>
              <a:buFontTx/>
              <a:buNone/>
            </a:pPr>
            <a:r>
              <a:rPr lang="en-US" sz="1800" b="1">
                <a:latin typeface="Arial" charset="0"/>
                <a:ea typeface="MS PGothic" charset="0"/>
              </a:rPr>
              <a:t>		3</a:t>
            </a:r>
            <a:r>
              <a:rPr lang="en-US" sz="1800" b="1">
                <a:latin typeface="Arial" charset="0"/>
                <a:ea typeface="MS PGothic" charset="0"/>
                <a:sym typeface="Symbol" charset="0"/>
              </a:rPr>
              <a:t>5</a:t>
            </a:r>
            <a:r>
              <a:rPr lang="en-US" sz="1800" b="1">
                <a:latin typeface="Arial" charset="0"/>
                <a:ea typeface="MS PGothic" charset="0"/>
              </a:rPr>
              <a:t>x  </a:t>
            </a:r>
            <a:r>
              <a:rPr lang="en-US" sz="1800" b="1">
                <a:latin typeface="Arial" charset="0"/>
                <a:ea typeface="MS PGothic" charset="0"/>
                <a:sym typeface="Symbol" charset="0"/>
              </a:rPr>
              <a:t></a:t>
            </a:r>
            <a:r>
              <a:rPr lang="en-US" sz="1800" b="1">
                <a:latin typeface="Arial" charset="0"/>
                <a:ea typeface="MS PGothic" charset="0"/>
              </a:rPr>
              <a:t>  x</a:t>
            </a:r>
          </a:p>
          <a:p>
            <a:pPr>
              <a:lnSpc>
                <a:spcPct val="80000"/>
              </a:lnSpc>
              <a:buFontTx/>
              <a:buNone/>
            </a:pPr>
            <a:r>
              <a:rPr lang="en-US" sz="1800" b="1">
                <a:latin typeface="Arial" charset="0"/>
                <a:ea typeface="MS PGothic" charset="0"/>
              </a:rPr>
              <a:t>		3x     </a:t>
            </a:r>
            <a:r>
              <a:rPr lang="en-US" sz="1800" b="1">
                <a:latin typeface="Arial" charset="0"/>
                <a:ea typeface="MS PGothic" charset="0"/>
                <a:sym typeface="Symbol" charset="0"/>
              </a:rPr>
              <a:t></a:t>
            </a:r>
            <a:r>
              <a:rPr lang="en-US" sz="1800" b="1">
                <a:latin typeface="Arial" charset="0"/>
                <a:ea typeface="MS PGothic" charset="0"/>
              </a:rPr>
              <a:t>  2x</a:t>
            </a:r>
          </a:p>
          <a:p>
            <a:pPr>
              <a:lnSpc>
                <a:spcPct val="80000"/>
              </a:lnSpc>
              <a:buFontTx/>
              <a:buNone/>
            </a:pPr>
            <a:r>
              <a:rPr lang="en-US" sz="1800" b="1">
                <a:latin typeface="Arial" charset="0"/>
                <a:ea typeface="MS PGothic" charset="0"/>
              </a:rPr>
              <a:t>		5x     </a:t>
            </a:r>
            <a:r>
              <a:rPr lang="en-US" sz="1800" b="1">
                <a:latin typeface="Arial" charset="0"/>
                <a:ea typeface="MS PGothic" charset="0"/>
                <a:sym typeface="Symbol" charset="0"/>
              </a:rPr>
              <a:t></a:t>
            </a:r>
            <a:r>
              <a:rPr lang="en-US" sz="1800" b="1">
                <a:latin typeface="Arial" charset="0"/>
                <a:ea typeface="MS PGothic" charset="0"/>
              </a:rPr>
              <a:t>  x</a:t>
            </a:r>
          </a:p>
          <a:p>
            <a:pPr>
              <a:lnSpc>
                <a:spcPct val="80000"/>
              </a:lnSpc>
              <a:buFontTx/>
              <a:buNone/>
            </a:pPr>
            <a:r>
              <a:rPr lang="en-US" sz="1800">
                <a:latin typeface="Arial" charset="0"/>
                <a:ea typeface="MS PGothic" charset="0"/>
              </a:rPr>
              <a:t>Starting with </a:t>
            </a:r>
            <a:r>
              <a:rPr lang="en-US" sz="1800" b="1">
                <a:latin typeface="Arial" charset="0"/>
                <a:ea typeface="MS PGothic" charset="0"/>
              </a:rPr>
              <a:t>135 = 3</a:t>
            </a:r>
            <a:r>
              <a:rPr lang="en-US" sz="1800" b="1" baseline="30000">
                <a:latin typeface="Arial" charset="0"/>
                <a:ea typeface="MS PGothic" charset="0"/>
              </a:rPr>
              <a:t>3</a:t>
            </a:r>
            <a:r>
              <a:rPr lang="en-US" sz="1800" b="1">
                <a:latin typeface="Arial" charset="0"/>
                <a:ea typeface="MS PGothic" charset="0"/>
              </a:rPr>
              <a:t>5</a:t>
            </a:r>
            <a:r>
              <a:rPr lang="en-US" sz="1800" b="1" baseline="30000">
                <a:latin typeface="Arial" charset="0"/>
                <a:ea typeface="MS PGothic" charset="0"/>
              </a:rPr>
              <a:t>1</a:t>
            </a:r>
            <a:r>
              <a:rPr lang="en-US" sz="1800">
                <a:latin typeface="Arial" charset="0"/>
                <a:ea typeface="MS PGothic" charset="0"/>
              </a:rPr>
              <a:t>, deterministically we get</a:t>
            </a:r>
          </a:p>
          <a:p>
            <a:pPr>
              <a:lnSpc>
                <a:spcPct val="80000"/>
              </a:lnSpc>
              <a:buFontTx/>
              <a:buNone/>
            </a:pPr>
            <a:r>
              <a:rPr lang="en-US" sz="1800">
                <a:latin typeface="Arial" charset="0"/>
                <a:ea typeface="MS PGothic" charset="0"/>
              </a:rPr>
              <a:t>		</a:t>
            </a:r>
            <a:r>
              <a:rPr lang="en-US" sz="1800" b="1">
                <a:latin typeface="Arial" charset="0"/>
                <a:ea typeface="MS PGothic" charset="0"/>
              </a:rPr>
              <a:t>135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a:latin typeface="Arial" charset="0"/>
                <a:ea typeface="MS PGothic" charset="0"/>
              </a:rPr>
              <a:t>Non-deterministically we get a larger, less selective set.</a:t>
            </a: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90 </a:t>
            </a:r>
            <a:r>
              <a:rPr lang="en-US" sz="1800" b="1">
                <a:latin typeface="Arial" charset="0"/>
                <a:ea typeface="MS PGothic" charset="0"/>
                <a:sym typeface="Symbol" charset="0"/>
              </a:rPr>
              <a:t></a:t>
            </a:r>
            <a:r>
              <a:rPr lang="en-US" sz="1800" b="1">
                <a:latin typeface="Arial" charset="0"/>
                <a:ea typeface="MS PGothic" charset="0"/>
              </a:rPr>
              <a:t> 60 </a:t>
            </a:r>
            <a:r>
              <a:rPr lang="en-US" sz="1800" b="1">
                <a:latin typeface="Arial" charset="0"/>
                <a:ea typeface="MS PGothic" charset="0"/>
                <a:sym typeface="Symbol" charset="0"/>
              </a:rPr>
              <a:t></a:t>
            </a:r>
            <a:r>
              <a:rPr lang="en-US" sz="1800" b="1">
                <a:latin typeface="Arial" charset="0"/>
                <a:ea typeface="MS PGothic" charset="0"/>
              </a:rPr>
              <a:t> 40 </a:t>
            </a:r>
            <a:r>
              <a:rPr lang="en-US" sz="1800" b="1">
                <a:latin typeface="Arial" charset="0"/>
                <a:ea typeface="MS PGothic" charset="0"/>
                <a:sym typeface="Symbol" charset="0"/>
              </a:rPr>
              <a:t></a:t>
            </a:r>
            <a:r>
              <a:rPr lang="en-US" sz="1800" b="1">
                <a:latin typeface="Arial" charset="0"/>
                <a:ea typeface="MS PGothic" charset="0"/>
              </a:rPr>
              <a:t> 8 = 2</a:t>
            </a:r>
            <a:r>
              <a:rPr lang="en-US" sz="1800" b="1" baseline="30000">
                <a:latin typeface="Arial" charset="0"/>
                <a:ea typeface="MS PGothic" charset="0"/>
              </a:rPr>
              <a:t>3</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3 </a:t>
            </a:r>
            <a:r>
              <a:rPr lang="en-US" sz="1800" b="1">
                <a:latin typeface="Arial" charset="0"/>
                <a:ea typeface="MS PGothic" charset="0"/>
                <a:sym typeface="Symbol" charset="0"/>
              </a:rPr>
              <a:t></a:t>
            </a:r>
            <a:r>
              <a:rPr lang="en-US" sz="1800" b="1">
                <a:latin typeface="Arial" charset="0"/>
                <a:ea typeface="MS PGothic" charset="0"/>
              </a:rPr>
              <a:t> 2 = 2</a:t>
            </a:r>
            <a:r>
              <a:rPr lang="en-US" sz="1800" b="1" baseline="30000">
                <a:latin typeface="Arial" charset="0"/>
                <a:ea typeface="MS PGothic" charset="0"/>
              </a:rPr>
              <a:t>1</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1 = 2</a:t>
            </a:r>
            <a:r>
              <a:rPr lang="en-US" sz="1800" b="1" baseline="30000">
                <a:latin typeface="Arial" charset="0"/>
                <a:ea typeface="MS PGothic" charset="0"/>
              </a:rPr>
              <a:t>0</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5 </a:t>
            </a:r>
            <a:r>
              <a:rPr lang="en-US" sz="1800" b="1">
                <a:latin typeface="Arial" charset="0"/>
                <a:ea typeface="MS PGothic" charset="0"/>
                <a:sym typeface="Symbol" charset="0"/>
              </a:rPr>
              <a:t></a:t>
            </a:r>
            <a:r>
              <a:rPr lang="en-US" sz="1800" b="1">
                <a:latin typeface="Arial" charset="0"/>
                <a:ea typeface="MS PGothic" charset="0"/>
              </a:rPr>
              <a:t> 1 = 2</a:t>
            </a:r>
            <a:r>
              <a:rPr lang="en-US" sz="1800" b="1" baseline="30000">
                <a:latin typeface="Arial" charset="0"/>
                <a:ea typeface="MS PGothic" charset="0"/>
              </a:rPr>
              <a:t>0</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3 </a:t>
            </a:r>
            <a:r>
              <a:rPr lang="en-US" sz="1800" b="1">
                <a:latin typeface="Arial" charset="0"/>
                <a:ea typeface="MS PGothic" charset="0"/>
                <a:sym typeface="Symbol" charset="0"/>
              </a:rPr>
              <a:t></a:t>
            </a:r>
            <a:r>
              <a:rPr lang="en-US" sz="1800" b="1">
                <a:latin typeface="Arial" charset="0"/>
                <a:ea typeface="MS PGothic" charset="0"/>
              </a:rPr>
              <a:t> 2 = 2</a:t>
            </a:r>
            <a:r>
              <a:rPr lang="en-US" sz="1800" b="1" baseline="30000">
                <a:latin typeface="Arial" charset="0"/>
                <a:ea typeface="MS PGothic" charset="0"/>
              </a:rPr>
              <a:t>1</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90 </a:t>
            </a:r>
            <a:r>
              <a:rPr lang="en-US" sz="1800" b="1">
                <a:latin typeface="Arial" charset="0"/>
                <a:ea typeface="MS PGothic" charset="0"/>
                <a:sym typeface="Symbol" charset="0"/>
              </a:rPr>
              <a:t></a:t>
            </a:r>
            <a:r>
              <a:rPr lang="en-US" sz="1800" b="1">
                <a:latin typeface="Arial" charset="0"/>
                <a:ea typeface="MS PGothic" charset="0"/>
              </a:rPr>
              <a:t> 60 </a:t>
            </a:r>
            <a:r>
              <a:rPr lang="en-US" sz="1800" b="1">
                <a:latin typeface="Arial" charset="0"/>
                <a:ea typeface="MS PGothic" charset="0"/>
                <a:sym typeface="Symbol" charset="0"/>
              </a:rPr>
              <a:t></a:t>
            </a:r>
            <a:r>
              <a:rPr lang="en-US" sz="1800" b="1">
                <a:latin typeface="Arial" charset="0"/>
                <a:ea typeface="MS PGothic" charset="0"/>
              </a:rPr>
              <a:t> 40 </a:t>
            </a:r>
            <a:r>
              <a:rPr lang="en-US" sz="1800" b="1">
                <a:latin typeface="Arial" charset="0"/>
                <a:ea typeface="MS PGothic" charset="0"/>
                <a:sym typeface="Symbol" charset="0"/>
              </a:rPr>
              <a:t></a:t>
            </a:r>
            <a:r>
              <a:rPr lang="en-US" sz="1800" b="1">
                <a:latin typeface="Arial" charset="0"/>
                <a:ea typeface="MS PGothic" charset="0"/>
              </a:rPr>
              <a:t> 8 = 2</a:t>
            </a:r>
            <a:r>
              <a:rPr lang="en-US" sz="1800" b="1" baseline="30000">
                <a:latin typeface="Arial" charset="0"/>
                <a:ea typeface="MS PGothic" charset="0"/>
              </a:rPr>
              <a:t>3</a:t>
            </a:r>
          </a:p>
          <a:p>
            <a:pPr>
              <a:lnSpc>
                <a:spcPct val="80000"/>
              </a:lnSpc>
              <a:buFontTx/>
              <a:buNone/>
            </a:pPr>
            <a:r>
              <a:rPr lang="en-US" sz="1800">
                <a:latin typeface="Arial" charset="0"/>
                <a:ea typeface="MS PGothic" charset="0"/>
              </a:rPr>
              <a:t>		… </a:t>
            </a:r>
          </a:p>
          <a:p>
            <a:pPr>
              <a:lnSpc>
                <a:spcPct val="80000"/>
              </a:lnSpc>
              <a:buFontTx/>
              <a:buNone/>
            </a:pPr>
            <a:r>
              <a:rPr lang="en-US" sz="1800">
                <a:latin typeface="Arial" charset="0"/>
                <a:ea typeface="MS PGothic" charset="0"/>
              </a:rPr>
              <a:t>This computes </a:t>
            </a:r>
            <a:r>
              <a:rPr lang="en-US" sz="1800" b="1">
                <a:latin typeface="Arial" charset="0"/>
                <a:ea typeface="MS PGothic" charset="0"/>
              </a:rPr>
              <a:t>2</a:t>
            </a:r>
            <a:r>
              <a:rPr lang="en-US" sz="1800" b="1" baseline="30000">
                <a:latin typeface="Arial" charset="0"/>
                <a:ea typeface="MS PGothic" charset="0"/>
              </a:rPr>
              <a:t>z</a:t>
            </a:r>
            <a:r>
              <a:rPr lang="en-US" sz="1800">
                <a:latin typeface="Arial" charset="0"/>
                <a:ea typeface="MS PGothic" charset="0"/>
              </a:rPr>
              <a:t> where </a:t>
            </a:r>
            <a:r>
              <a:rPr lang="en-US" sz="1800" b="1">
                <a:latin typeface="Arial" charset="0"/>
                <a:ea typeface="MS PGothic" charset="0"/>
              </a:rPr>
              <a:t>0 ≤ z≤x</a:t>
            </a:r>
            <a:r>
              <a:rPr lang="en-US" sz="1800" b="1" baseline="-25000">
                <a:latin typeface="Arial" charset="0"/>
                <a:ea typeface="MS PGothic" charset="0"/>
              </a:rPr>
              <a:t>1</a:t>
            </a:r>
            <a:r>
              <a:rPr lang="en-US" sz="1800">
                <a:latin typeface="Arial" charset="0"/>
                <a:ea typeface="MS PGothic" charset="0"/>
              </a:rPr>
              <a:t>. Think about it.</a:t>
            </a:r>
          </a:p>
        </p:txBody>
      </p:sp>
      <p:sp>
        <p:nvSpPr>
          <p:cNvPr id="1740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9E012D2-19B7-EA48-868B-A073894E4CC7}" type="datetime1">
              <a:rPr lang="en-US"/>
              <a:pPr/>
              <a:t>11/18/2014</a:t>
            </a:fld>
            <a:endParaRPr lang="en-US"/>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75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619E6-6A98-8842-ABCE-8926D0764B3A}" type="slidenum">
              <a:rPr lang="en-US"/>
              <a:pPr/>
              <a:t>174</a:t>
            </a:fld>
            <a:endParaRPr lang="en-US"/>
          </a:p>
        </p:txBody>
      </p:sp>
      <p:sp>
        <p:nvSpPr>
          <p:cNvPr id="175108" name="Rectangle 2"/>
          <p:cNvSpPr>
            <a:spLocks noGrp="1" noChangeArrowheads="1"/>
          </p:cNvSpPr>
          <p:nvPr>
            <p:ph type="title"/>
          </p:nvPr>
        </p:nvSpPr>
        <p:spPr/>
        <p:txBody>
          <a:bodyPr/>
          <a:lstStyle/>
          <a:p>
            <a:r>
              <a:rPr lang="en-US">
                <a:latin typeface="Arial" charset="0"/>
                <a:ea typeface="MS PGothic" charset="0"/>
              </a:rPr>
              <a:t>More on Determinism</a:t>
            </a:r>
          </a:p>
        </p:txBody>
      </p:sp>
      <p:sp>
        <p:nvSpPr>
          <p:cNvPr id="175109" name="Rectangle 3"/>
          <p:cNvSpPr>
            <a:spLocks noGrp="1" noChangeArrowheads="1"/>
          </p:cNvSpPr>
          <p:nvPr>
            <p:ph type="body" idx="1"/>
          </p:nvPr>
        </p:nvSpPr>
        <p:spPr/>
        <p:txBody>
          <a:bodyPr/>
          <a:lstStyle/>
          <a:p>
            <a:pPr>
              <a:buFontTx/>
              <a:buNone/>
            </a:pPr>
            <a:r>
              <a:rPr lang="en-US">
                <a:latin typeface="Arial" charset="0"/>
                <a:ea typeface="MS PGothic" charset="0"/>
              </a:rPr>
              <a:t>	In general, we might get an infinite set using non-determinism, whereas determinism might produce a finite set.  To see this consider a system</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x</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4x</a:t>
            </a:r>
          </a:p>
          <a:p>
            <a:pPr>
              <a:buFontTx/>
              <a:buNone/>
            </a:pPr>
            <a:r>
              <a:rPr lang="en-US">
                <a:latin typeface="Arial" charset="0"/>
                <a:ea typeface="MS PGothic" charset="0"/>
              </a:rPr>
              <a:t>	starting with the number </a:t>
            </a:r>
            <a:r>
              <a:rPr lang="en-US" b="1">
                <a:latin typeface="Arial" charset="0"/>
                <a:ea typeface="MS PGothic" charset="0"/>
              </a:rPr>
              <a:t>2</a:t>
            </a:r>
            <a:r>
              <a:rPr lang="en-US">
                <a:latin typeface="Arial" charset="0"/>
                <a:ea typeface="MS PGothic" charset="0"/>
              </a:rPr>
              <a:t>.</a:t>
            </a:r>
          </a:p>
        </p:txBody>
      </p:sp>
      <p:sp>
        <p:nvSpPr>
          <p:cNvPr id="1751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E52000B-A93D-4A4C-A5D1-AA5EDD3C1952}" type="datetime1">
              <a:rPr lang="en-US"/>
              <a:pPr/>
              <a:t>11/18/2014</a:t>
            </a:fld>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a:latin typeface="Arial" charset="0"/>
                <a:ea typeface="MS PGothic" charset="0"/>
              </a:rPr>
              <a:t>Sample RM and FRS</a:t>
            </a:r>
          </a:p>
        </p:txBody>
      </p:sp>
      <p:sp>
        <p:nvSpPr>
          <p:cNvPr id="176131" name="Content Placeholder 2"/>
          <p:cNvSpPr>
            <a:spLocks noGrp="1"/>
          </p:cNvSpPr>
          <p:nvPr>
            <p:ph idx="1"/>
          </p:nvPr>
        </p:nvSpPr>
        <p:spPr/>
        <p:txBody>
          <a:bodyPr/>
          <a:lstStyle/>
          <a:p>
            <a:pPr marL="0" indent="0">
              <a:buFontTx/>
              <a:buNone/>
            </a:pPr>
            <a:r>
              <a:rPr lang="en-US" sz="2000" b="1">
                <a:latin typeface="Arial" charset="0"/>
                <a:ea typeface="MS PGothic" charset="0"/>
              </a:rPr>
              <a:t>Present a Register Machine that computes IsOdd. Assume R2=x; at termination, set R2=1 if x is odd; 0 otherwise.</a:t>
            </a:r>
            <a:r>
              <a:rPr lang="en-US" sz="2000">
                <a:latin typeface="Arial" charset="0"/>
                <a:ea typeface="MS PGothic" charset="0"/>
              </a:rPr>
              <a:t> </a:t>
            </a:r>
          </a:p>
          <a:p>
            <a:pPr marL="0" indent="0">
              <a:buFontTx/>
              <a:buNone/>
            </a:pPr>
            <a:r>
              <a:rPr lang="en-US" sz="2000">
                <a:latin typeface="Arial" charset="0"/>
                <a:ea typeface="MS PGothic" charset="0"/>
              </a:rPr>
              <a:t>1. DEC2[2, 4]</a:t>
            </a:r>
            <a:endParaRPr lang="en-US">
              <a:latin typeface="Arial" charset="0"/>
              <a:ea typeface="MS PGothic" charset="0"/>
            </a:endParaRPr>
          </a:p>
          <a:p>
            <a:pPr marL="0" indent="0">
              <a:buFontTx/>
              <a:buNone/>
            </a:pPr>
            <a:r>
              <a:rPr lang="en-US" sz="2000">
                <a:latin typeface="Arial" charset="0"/>
                <a:ea typeface="MS PGothic" charset="0"/>
              </a:rPr>
              <a:t>2. DEC2[1, 3]</a:t>
            </a:r>
            <a:endParaRPr lang="en-US">
              <a:latin typeface="Arial" charset="0"/>
              <a:ea typeface="MS PGothic" charset="0"/>
            </a:endParaRPr>
          </a:p>
          <a:p>
            <a:pPr marL="0" indent="0">
              <a:buFontTx/>
              <a:buNone/>
            </a:pPr>
            <a:r>
              <a:rPr lang="en-US" sz="2000">
                <a:latin typeface="Arial" charset="0"/>
                <a:ea typeface="MS PGothic" charset="0"/>
              </a:rPr>
              <a:t>3. INC1[4]</a:t>
            </a:r>
          </a:p>
          <a:p>
            <a:pPr marL="0" indent="0">
              <a:buFontTx/>
              <a:buNone/>
            </a:pPr>
            <a:r>
              <a:rPr lang="en-US" sz="2000">
                <a:latin typeface="Arial" charset="0"/>
                <a:ea typeface="MS PGothic" charset="0"/>
              </a:rPr>
              <a:t>4. </a:t>
            </a:r>
          </a:p>
          <a:p>
            <a:pPr marL="0" indent="0">
              <a:buFontTx/>
              <a:buNone/>
            </a:pPr>
            <a:r>
              <a:rPr lang="en-US" sz="2000" b="1">
                <a:latin typeface="Arial" charset="0"/>
                <a:ea typeface="MS PGothic" charset="0"/>
              </a:rPr>
              <a:t>Present a Factor Replacement System that computes IsOdd. Assume starting number is 3^x; at termination, result is 2=2^1 if x is odd; 1= 2^0 otherwise.</a:t>
            </a:r>
            <a:r>
              <a:rPr lang="en-US" sz="2000">
                <a:latin typeface="Arial" charset="0"/>
                <a:ea typeface="MS PGothic" charset="0"/>
              </a:rPr>
              <a:t> </a:t>
            </a:r>
          </a:p>
          <a:p>
            <a:pPr marL="0" indent="0">
              <a:buFontTx/>
              <a:buNone/>
            </a:pPr>
            <a:r>
              <a:rPr lang="en-US" sz="2000">
                <a:latin typeface="Arial" charset="0"/>
                <a:ea typeface="MS PGothic" charset="0"/>
              </a:rPr>
              <a:t>3*3 x </a:t>
            </a:r>
            <a:r>
              <a:rPr lang="en-US" sz="2000">
                <a:latin typeface="Arial" charset="0"/>
                <a:ea typeface="MS PGothic" charset="0"/>
                <a:sym typeface="Symbol" charset="0"/>
              </a:rPr>
              <a:t></a:t>
            </a:r>
            <a:r>
              <a:rPr lang="en-US" sz="2000">
                <a:latin typeface="Arial" charset="0"/>
                <a:ea typeface="MS PGothic" charset="0"/>
              </a:rPr>
              <a:t> x</a:t>
            </a:r>
          </a:p>
          <a:p>
            <a:pPr marL="0" indent="0">
              <a:buFontTx/>
              <a:buNone/>
            </a:pPr>
            <a:r>
              <a:rPr lang="en-US" sz="2000">
                <a:latin typeface="Arial" charset="0"/>
                <a:ea typeface="MS PGothic" charset="0"/>
              </a:rPr>
              <a:t>3 x </a:t>
            </a:r>
            <a:r>
              <a:rPr lang="en-US" sz="2000">
                <a:latin typeface="Arial" charset="0"/>
                <a:ea typeface="MS PGothic" charset="0"/>
                <a:sym typeface="Symbol" charset="0"/>
              </a:rPr>
              <a:t></a:t>
            </a:r>
            <a:r>
              <a:rPr lang="en-US" sz="2000">
                <a:latin typeface="Arial" charset="0"/>
                <a:ea typeface="MS PGothic" charset="0"/>
              </a:rPr>
              <a:t> 2 x</a:t>
            </a:r>
          </a:p>
        </p:txBody>
      </p:sp>
      <p:sp>
        <p:nvSpPr>
          <p:cNvPr id="1761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0A705B8-4057-504A-B912-B66A9185B059}" type="datetime1">
              <a:rPr lang="en-US"/>
              <a:pPr/>
              <a:t>11/18/2014</a:t>
            </a:fld>
            <a:endParaRPr lang="en-US"/>
          </a:p>
        </p:txBody>
      </p:sp>
      <p:sp>
        <p:nvSpPr>
          <p:cNvPr id="176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761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311F2B-84A6-034E-A19F-091FF00FA3E7}" type="slidenum">
              <a:rPr lang="en-US"/>
              <a:pPr/>
              <a:t>175</a:t>
            </a:fld>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a:latin typeface="Arial" charset="0"/>
                <a:ea typeface="MS PGothic" charset="0"/>
              </a:rPr>
              <a:t>Sample FRS</a:t>
            </a:r>
          </a:p>
        </p:txBody>
      </p:sp>
      <p:sp>
        <p:nvSpPr>
          <p:cNvPr id="3" name="Content Placeholder 2"/>
          <p:cNvSpPr>
            <a:spLocks noGrp="1"/>
          </p:cNvSpPr>
          <p:nvPr>
            <p:ph idx="1"/>
          </p:nvPr>
        </p:nvSpPr>
        <p:spPr/>
        <p:txBody>
          <a:bodyPr/>
          <a:lstStyle/>
          <a:p>
            <a:pPr marL="0" indent="0">
              <a:buFontTx/>
              <a:buNone/>
              <a:defRPr/>
            </a:pPr>
            <a:r>
              <a:rPr lang="en-US" sz="2000" b="1" dirty="0"/>
              <a:t>Present a Factor Replacement System that computes IsPowerOf2. Assume starting number is </a:t>
            </a:r>
            <a:r>
              <a:rPr lang="en-US" sz="2000" b="1" dirty="0" smtClean="0"/>
              <a:t>3</a:t>
            </a:r>
            <a:r>
              <a:rPr lang="en-US" sz="2000" b="1" baseline="30000" dirty="0" smtClean="0"/>
              <a:t>x</a:t>
            </a:r>
            <a:r>
              <a:rPr lang="en-US" sz="2000" b="1" dirty="0" smtClean="0"/>
              <a:t> </a:t>
            </a:r>
            <a:r>
              <a:rPr lang="en-US" sz="2000" b="1" dirty="0"/>
              <a:t>5; at termination, result is </a:t>
            </a:r>
            <a:r>
              <a:rPr lang="en-US" sz="2000" b="1" dirty="0" smtClean="0"/>
              <a:t>2=2</a:t>
            </a:r>
            <a:r>
              <a:rPr lang="en-US" sz="2000" b="1" baseline="30000" dirty="0" smtClean="0"/>
              <a:t>1</a:t>
            </a:r>
            <a:r>
              <a:rPr lang="en-US" sz="2000" b="1" dirty="0" smtClean="0"/>
              <a:t> </a:t>
            </a:r>
            <a:r>
              <a:rPr lang="en-US" sz="2000" b="1" dirty="0"/>
              <a:t>if x is a power of 2; 1= </a:t>
            </a:r>
            <a:r>
              <a:rPr lang="en-US" sz="2000" b="1" dirty="0" smtClean="0"/>
              <a:t>2</a:t>
            </a:r>
            <a:r>
              <a:rPr lang="en-US" sz="2000" b="1" baseline="30000" dirty="0" smtClean="0"/>
              <a:t>0</a:t>
            </a:r>
            <a:r>
              <a:rPr lang="en-US" sz="2000" b="1" dirty="0" smtClean="0"/>
              <a:t> </a:t>
            </a:r>
            <a:r>
              <a:rPr lang="en-US" sz="2000" b="1" dirty="0"/>
              <a:t>otherwise</a:t>
            </a:r>
            <a:endParaRPr lang="en-US" sz="2000" dirty="0"/>
          </a:p>
          <a:p>
            <a:pPr marL="0" indent="0">
              <a:buFontTx/>
              <a:buNone/>
              <a:defRPr/>
            </a:pPr>
            <a:r>
              <a:rPr lang="en-US" sz="1800" dirty="0" smtClean="0"/>
              <a:t>3</a:t>
            </a:r>
            <a:r>
              <a:rPr lang="en-US" sz="1800" baseline="30000" dirty="0" smtClean="0"/>
              <a:t>2</a:t>
            </a:r>
            <a:r>
              <a:rPr lang="en-US" sz="1800" dirty="0" smtClean="0"/>
              <a:t>*5 </a:t>
            </a:r>
            <a:r>
              <a:rPr lang="en-US" sz="1800" dirty="0"/>
              <a:t>x </a:t>
            </a:r>
            <a:r>
              <a:rPr lang="en-US" sz="1800" dirty="0">
                <a:sym typeface="Symbol"/>
              </a:rPr>
              <a:t></a:t>
            </a:r>
            <a:r>
              <a:rPr lang="en-US" sz="1800" dirty="0"/>
              <a:t> 5*7 </a:t>
            </a:r>
            <a:r>
              <a:rPr lang="en-US" sz="1800" dirty="0" smtClean="0"/>
              <a:t>x</a:t>
            </a:r>
            <a:endParaRPr lang="en-US" dirty="0"/>
          </a:p>
          <a:p>
            <a:pPr marL="0" indent="0">
              <a:buFontTx/>
              <a:buNone/>
              <a:defRPr/>
            </a:pPr>
            <a:r>
              <a:rPr lang="en-US" sz="1800" dirty="0" smtClean="0"/>
              <a:t>3*5*7 </a:t>
            </a:r>
            <a:r>
              <a:rPr lang="en-US" sz="1800" dirty="0"/>
              <a:t>x </a:t>
            </a:r>
            <a:r>
              <a:rPr lang="en-US" sz="1800" dirty="0">
                <a:sym typeface="Symbol"/>
              </a:rPr>
              <a:t></a:t>
            </a:r>
            <a:r>
              <a:rPr lang="en-US" sz="1800" dirty="0"/>
              <a:t> </a:t>
            </a:r>
            <a:r>
              <a:rPr lang="en-US" sz="1800" dirty="0" smtClean="0"/>
              <a:t>x</a:t>
            </a:r>
            <a:endParaRPr lang="en-US" dirty="0"/>
          </a:p>
          <a:p>
            <a:pPr marL="0" indent="0">
              <a:buFontTx/>
              <a:buNone/>
              <a:defRPr/>
            </a:pPr>
            <a:r>
              <a:rPr lang="en-US" sz="1800" dirty="0" smtClean="0"/>
              <a:t>3*5 </a:t>
            </a:r>
            <a:r>
              <a:rPr lang="en-US" sz="1800" dirty="0"/>
              <a:t>x </a:t>
            </a:r>
            <a:r>
              <a:rPr lang="en-US" sz="1800" dirty="0">
                <a:sym typeface="Symbol"/>
              </a:rPr>
              <a:t></a:t>
            </a:r>
            <a:r>
              <a:rPr lang="en-US" sz="1800" dirty="0"/>
              <a:t> 2 </a:t>
            </a:r>
            <a:r>
              <a:rPr lang="en-US" sz="1800" dirty="0" smtClean="0"/>
              <a:t>x</a:t>
            </a:r>
            <a:endParaRPr lang="en-US" dirty="0"/>
          </a:p>
          <a:p>
            <a:pPr marL="0" indent="0">
              <a:buFontTx/>
              <a:buNone/>
              <a:defRPr/>
            </a:pPr>
            <a:r>
              <a:rPr lang="en-US" sz="1800" dirty="0" smtClean="0"/>
              <a:t>5*7 </a:t>
            </a:r>
            <a:r>
              <a:rPr lang="en-US" sz="1800" dirty="0"/>
              <a:t>x </a:t>
            </a:r>
            <a:r>
              <a:rPr lang="en-US" sz="1800" dirty="0">
                <a:sym typeface="Symbol"/>
              </a:rPr>
              <a:t></a:t>
            </a:r>
            <a:r>
              <a:rPr lang="en-US" sz="1800" dirty="0"/>
              <a:t> 7*11 </a:t>
            </a:r>
            <a:r>
              <a:rPr lang="en-US" sz="1800" dirty="0" smtClean="0"/>
              <a:t>x</a:t>
            </a:r>
            <a:endParaRPr lang="en-US" dirty="0"/>
          </a:p>
          <a:p>
            <a:pPr marL="0" indent="0">
              <a:buFontTx/>
              <a:buNone/>
              <a:defRPr/>
            </a:pPr>
            <a:r>
              <a:rPr lang="en-US" sz="1800" dirty="0" smtClean="0"/>
              <a:t>7*11 </a:t>
            </a:r>
            <a:r>
              <a:rPr lang="en-US" sz="1800" dirty="0"/>
              <a:t>x </a:t>
            </a:r>
            <a:r>
              <a:rPr lang="en-US" sz="1800" dirty="0">
                <a:sym typeface="Symbol"/>
              </a:rPr>
              <a:t></a:t>
            </a:r>
            <a:r>
              <a:rPr lang="en-US" sz="1800" dirty="0"/>
              <a:t> 3*11 </a:t>
            </a:r>
            <a:r>
              <a:rPr lang="en-US" sz="1800" dirty="0" smtClean="0"/>
              <a:t>x</a:t>
            </a:r>
            <a:endParaRPr lang="en-US" dirty="0"/>
          </a:p>
          <a:p>
            <a:pPr marL="0" indent="0">
              <a:buFontTx/>
              <a:buNone/>
              <a:defRPr/>
            </a:pPr>
            <a:r>
              <a:rPr lang="en-US" sz="1800" dirty="0" smtClean="0"/>
              <a:t>11 </a:t>
            </a:r>
            <a:r>
              <a:rPr lang="en-US" sz="1800" dirty="0"/>
              <a:t>x </a:t>
            </a:r>
            <a:r>
              <a:rPr lang="en-US" sz="1800" dirty="0">
                <a:sym typeface="Symbol"/>
              </a:rPr>
              <a:t></a:t>
            </a:r>
            <a:r>
              <a:rPr lang="en-US" sz="1800" dirty="0"/>
              <a:t> 5 </a:t>
            </a:r>
            <a:r>
              <a:rPr lang="en-US" sz="1800" dirty="0" smtClean="0"/>
              <a:t>x</a:t>
            </a:r>
            <a:endParaRPr lang="en-US" dirty="0"/>
          </a:p>
          <a:p>
            <a:pPr marL="0" indent="0">
              <a:buFontTx/>
              <a:buNone/>
              <a:defRPr/>
            </a:pPr>
            <a:r>
              <a:rPr lang="en-US" sz="1800" dirty="0" smtClean="0"/>
              <a:t>5 </a:t>
            </a:r>
            <a:r>
              <a:rPr lang="en-US" sz="1800" dirty="0"/>
              <a:t>x </a:t>
            </a:r>
            <a:r>
              <a:rPr lang="en-US" sz="1800" dirty="0">
                <a:sym typeface="Symbol"/>
              </a:rPr>
              <a:t></a:t>
            </a:r>
            <a:r>
              <a:rPr lang="en-US" sz="1800" dirty="0"/>
              <a:t> </a:t>
            </a:r>
            <a:r>
              <a:rPr lang="en-US" sz="1800" dirty="0" smtClean="0"/>
              <a:t>x</a:t>
            </a:r>
            <a:endParaRPr lang="en-US" dirty="0"/>
          </a:p>
          <a:p>
            <a:pPr marL="0" indent="0">
              <a:buFontTx/>
              <a:buNone/>
              <a:defRPr/>
            </a:pPr>
            <a:r>
              <a:rPr lang="en-US" sz="1800" dirty="0" smtClean="0"/>
              <a:t>7 </a:t>
            </a:r>
            <a:r>
              <a:rPr lang="en-US" sz="1800" dirty="0"/>
              <a:t>x </a:t>
            </a:r>
            <a:r>
              <a:rPr lang="en-US" sz="1800" dirty="0">
                <a:sym typeface="Symbol"/>
              </a:rPr>
              <a:t></a:t>
            </a:r>
            <a:r>
              <a:rPr lang="en-US" sz="1800" dirty="0"/>
              <a:t> x</a:t>
            </a:r>
            <a:endParaRPr lang="en-US" dirty="0"/>
          </a:p>
          <a:p>
            <a:pPr>
              <a:defRPr/>
            </a:pPr>
            <a:endParaRPr lang="en-US" dirty="0"/>
          </a:p>
        </p:txBody>
      </p:sp>
      <p:sp>
        <p:nvSpPr>
          <p:cNvPr id="1771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08B12B-3D2B-964D-8213-B98E49288BD6}" type="datetime1">
              <a:rPr lang="en-US"/>
              <a:pPr/>
              <a:t>11/18/2014</a:t>
            </a:fld>
            <a:endParaRPr lang="en-US"/>
          </a:p>
        </p:txBody>
      </p:sp>
      <p:sp>
        <p:nvSpPr>
          <p:cNvPr id="177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77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CB2BBF-E8DE-0940-840D-064402DBF12B}" type="slidenum">
              <a:rPr lang="en-US"/>
              <a:pPr/>
              <a:t>176</a:t>
            </a:fld>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78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2EB4C-974D-D14A-943A-804A89BAAFF0}" type="slidenum">
              <a:rPr lang="en-US"/>
              <a:pPr/>
              <a:t>177</a:t>
            </a:fld>
            <a:endParaRPr lang="en-US"/>
          </a:p>
        </p:txBody>
      </p:sp>
      <p:sp>
        <p:nvSpPr>
          <p:cNvPr id="178180" name="Rectangle 2"/>
          <p:cNvSpPr>
            <a:spLocks noGrp="1" noChangeArrowheads="1"/>
          </p:cNvSpPr>
          <p:nvPr>
            <p:ph type="title"/>
          </p:nvPr>
        </p:nvSpPr>
        <p:spPr/>
        <p:txBody>
          <a:bodyPr/>
          <a:lstStyle/>
          <a:p>
            <a:r>
              <a:rPr lang="en-US">
                <a:latin typeface="Arial" charset="0"/>
                <a:ea typeface="MS PGothic" charset="0"/>
              </a:rPr>
              <a:t>Systems Related to FRS</a:t>
            </a:r>
          </a:p>
        </p:txBody>
      </p:sp>
      <p:sp>
        <p:nvSpPr>
          <p:cNvPr id="178181" name="Rectangle 3"/>
          <p:cNvSpPr>
            <a:spLocks noGrp="1" noChangeArrowheads="1"/>
          </p:cNvSpPr>
          <p:nvPr>
            <p:ph type="body" idx="1"/>
          </p:nvPr>
        </p:nvSpPr>
        <p:spPr/>
        <p:txBody>
          <a:bodyPr/>
          <a:lstStyle/>
          <a:p>
            <a:pPr>
              <a:lnSpc>
                <a:spcPct val="90000"/>
              </a:lnSpc>
            </a:pPr>
            <a:r>
              <a:rPr lang="en-US" sz="2800" u="sng">
                <a:solidFill>
                  <a:srgbClr val="CC3300"/>
                </a:solidFill>
                <a:latin typeface="Arial" charset="0"/>
                <a:ea typeface="MS PGothic" charset="0"/>
              </a:rPr>
              <a:t>Petri Nets:</a:t>
            </a:r>
            <a:endParaRPr lang="en-US" sz="2800">
              <a:solidFill>
                <a:srgbClr val="CC3300"/>
              </a:solidFill>
              <a:latin typeface="Arial" charset="0"/>
              <a:ea typeface="MS PGothic" charset="0"/>
            </a:endParaRPr>
          </a:p>
          <a:p>
            <a:pPr lvl="1">
              <a:lnSpc>
                <a:spcPct val="90000"/>
              </a:lnSpc>
            </a:pPr>
            <a:r>
              <a:rPr lang="en-US" sz="2400">
                <a:latin typeface="Arial" charset="0"/>
                <a:ea typeface="MS PGothic" charset="0"/>
              </a:rPr>
              <a:t>Unordered</a:t>
            </a:r>
          </a:p>
          <a:p>
            <a:pPr lvl="1">
              <a:lnSpc>
                <a:spcPct val="90000"/>
              </a:lnSpc>
            </a:pPr>
            <a:r>
              <a:rPr lang="en-US" sz="2400">
                <a:latin typeface="Arial" charset="0"/>
                <a:ea typeface="MS PGothic" charset="0"/>
              </a:rPr>
              <a:t>Ordered</a:t>
            </a:r>
          </a:p>
          <a:p>
            <a:pPr lvl="1">
              <a:lnSpc>
                <a:spcPct val="90000"/>
              </a:lnSpc>
            </a:pPr>
            <a:r>
              <a:rPr lang="en-US" sz="2400">
                <a:latin typeface="Arial" charset="0"/>
                <a:ea typeface="MS PGothic" charset="0"/>
              </a:rPr>
              <a:t>Negated Arcs</a:t>
            </a:r>
            <a:endParaRPr lang="en-US" sz="2400" u="sng">
              <a:latin typeface="Arial" charset="0"/>
              <a:ea typeface="MS PGothic" charset="0"/>
            </a:endParaRPr>
          </a:p>
          <a:p>
            <a:pPr>
              <a:lnSpc>
                <a:spcPct val="90000"/>
              </a:lnSpc>
            </a:pPr>
            <a:r>
              <a:rPr lang="en-US" sz="2800" u="sng">
                <a:solidFill>
                  <a:srgbClr val="CC3300"/>
                </a:solidFill>
                <a:latin typeface="Arial" charset="0"/>
                <a:ea typeface="MS PGothic" charset="0"/>
              </a:rPr>
              <a:t>Vector Addition Systems:</a:t>
            </a:r>
            <a:endParaRPr lang="en-US" sz="2800">
              <a:solidFill>
                <a:srgbClr val="CC3300"/>
              </a:solidFill>
              <a:latin typeface="Arial" charset="0"/>
              <a:ea typeface="MS PGothic" charset="0"/>
            </a:endParaRPr>
          </a:p>
          <a:p>
            <a:pPr lvl="1">
              <a:lnSpc>
                <a:spcPct val="90000"/>
              </a:lnSpc>
            </a:pPr>
            <a:r>
              <a:rPr lang="en-US" sz="2400">
                <a:latin typeface="Arial" charset="0"/>
                <a:ea typeface="MS PGothic" charset="0"/>
              </a:rPr>
              <a:t>Unordered</a:t>
            </a:r>
          </a:p>
          <a:p>
            <a:pPr lvl="1">
              <a:lnSpc>
                <a:spcPct val="90000"/>
              </a:lnSpc>
            </a:pPr>
            <a:r>
              <a:rPr lang="en-US" sz="2400">
                <a:latin typeface="Arial" charset="0"/>
                <a:ea typeface="MS PGothic" charset="0"/>
              </a:rPr>
              <a:t>Ordered</a:t>
            </a:r>
            <a:endParaRPr lang="en-US" sz="2400" u="sng">
              <a:latin typeface="Arial" charset="0"/>
              <a:ea typeface="MS PGothic" charset="0"/>
            </a:endParaRPr>
          </a:p>
          <a:p>
            <a:pPr>
              <a:lnSpc>
                <a:spcPct val="90000"/>
              </a:lnSpc>
            </a:pPr>
            <a:r>
              <a:rPr lang="en-US" sz="2800" u="sng">
                <a:solidFill>
                  <a:srgbClr val="CC3300"/>
                </a:solidFill>
                <a:latin typeface="Arial" charset="0"/>
                <a:ea typeface="MS PGothic" charset="0"/>
              </a:rPr>
              <a:t>Factors with Residues:</a:t>
            </a:r>
            <a:endParaRPr lang="en-US" sz="2800">
              <a:solidFill>
                <a:srgbClr val="CC3300"/>
              </a:solidFill>
              <a:latin typeface="Arial" charset="0"/>
              <a:ea typeface="MS PGothic" charset="0"/>
            </a:endParaRPr>
          </a:p>
          <a:p>
            <a:pPr lvl="1">
              <a:lnSpc>
                <a:spcPct val="90000"/>
              </a:lnSpc>
            </a:pPr>
            <a:r>
              <a:rPr lang="en-US" sz="2400">
                <a:latin typeface="Arial" charset="0"/>
                <a:ea typeface="MS PGothic" charset="0"/>
              </a:rPr>
              <a:t>a x + c   </a:t>
            </a:r>
            <a:r>
              <a:rPr lang="en-US" sz="2400">
                <a:latin typeface="Arial" charset="0"/>
                <a:ea typeface="MS PGothic" charset="0"/>
                <a:sym typeface="Symbol" charset="0"/>
              </a:rPr>
              <a:t></a:t>
            </a:r>
            <a:r>
              <a:rPr lang="en-US" sz="2400">
                <a:latin typeface="Arial" charset="0"/>
                <a:ea typeface="MS PGothic" charset="0"/>
              </a:rPr>
              <a:t>   b x + d</a:t>
            </a:r>
            <a:endParaRPr lang="en-US" sz="2400" u="sng">
              <a:latin typeface="Arial" charset="0"/>
              <a:ea typeface="MS PGothic" charset="0"/>
            </a:endParaRPr>
          </a:p>
        </p:txBody>
      </p:sp>
      <p:sp>
        <p:nvSpPr>
          <p:cNvPr id="1781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1DA09A-FACA-0D4F-9B88-DB8A88A25D9E}" type="datetime1">
              <a:rPr lang="en-US"/>
              <a:pPr/>
              <a:t>11/18/2014</a:t>
            </a:fld>
            <a:endParaRPr lang="en-US"/>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792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33858B2-0740-A84A-B833-1543FC5DFE52}" type="slidenum">
              <a:rPr lang="en-US"/>
              <a:pPr/>
              <a:t>178</a:t>
            </a:fld>
            <a:endParaRPr lang="en-US"/>
          </a:p>
        </p:txBody>
      </p:sp>
      <p:sp>
        <p:nvSpPr>
          <p:cNvPr id="179204" name="Rectangle 2"/>
          <p:cNvSpPr>
            <a:spLocks noGrp="1" noChangeArrowheads="1"/>
          </p:cNvSpPr>
          <p:nvPr>
            <p:ph type="title"/>
          </p:nvPr>
        </p:nvSpPr>
        <p:spPr/>
        <p:txBody>
          <a:bodyPr/>
          <a:lstStyle/>
          <a:p>
            <a:r>
              <a:rPr lang="en-US">
                <a:latin typeface="Arial" charset="0"/>
                <a:ea typeface="MS PGothic" charset="0"/>
              </a:rPr>
              <a:t>Petri Net Operation</a:t>
            </a:r>
          </a:p>
        </p:txBody>
      </p:sp>
      <p:sp>
        <p:nvSpPr>
          <p:cNvPr id="179205" name="Rectangle 3"/>
          <p:cNvSpPr>
            <a:spLocks noGrp="1" noChangeArrowheads="1"/>
          </p:cNvSpPr>
          <p:nvPr>
            <p:ph type="body" idx="1"/>
          </p:nvPr>
        </p:nvSpPr>
        <p:spPr/>
        <p:txBody>
          <a:bodyPr/>
          <a:lstStyle/>
          <a:p>
            <a:r>
              <a:rPr lang="en-US" sz="2000">
                <a:latin typeface="Arial" charset="0"/>
                <a:ea typeface="MS PGothic" charset="0"/>
              </a:rPr>
              <a:t>Finite number of places, each of which can hold zero of more markers.</a:t>
            </a:r>
          </a:p>
          <a:p>
            <a:r>
              <a:rPr lang="en-US" sz="2000">
                <a:latin typeface="Arial" charset="0"/>
                <a:ea typeface="MS PGothic" charset="0"/>
              </a:rPr>
              <a:t>Finite number of transitions, each of which has a finite number of input and output arcs, starting and ending, respectively, at places.</a:t>
            </a:r>
          </a:p>
          <a:p>
            <a:r>
              <a:rPr lang="en-US" sz="2000">
                <a:latin typeface="Arial" charset="0"/>
                <a:ea typeface="MS PGothic" charset="0"/>
              </a:rPr>
              <a:t>A transition is enabled if all the nodes on its input arcs have at least as many markers as arcs leading from them to this transition.</a:t>
            </a:r>
          </a:p>
          <a:p>
            <a:r>
              <a:rPr lang="en-US" sz="2000">
                <a:latin typeface="Arial" charset="0"/>
                <a:ea typeface="MS PGothic" charset="0"/>
              </a:rPr>
              <a:t>Progress is made whenever at least one transition is enabled. Among all enabled, one is chosen randomly to fire.</a:t>
            </a:r>
          </a:p>
          <a:p>
            <a:r>
              <a:rPr lang="en-US" sz="2000">
                <a:latin typeface="Arial" charset="0"/>
                <a:ea typeface="MS PGothic" charset="0"/>
              </a:rPr>
              <a:t>Firing a transition removes one marker per arc from the incoming nodes and adds one marker per arc to the outgoing nodes.</a:t>
            </a:r>
          </a:p>
        </p:txBody>
      </p:sp>
      <p:sp>
        <p:nvSpPr>
          <p:cNvPr id="1792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B3AEB9-1975-0C43-8C0D-276BFEA78E37}" type="datetime1">
              <a:rPr lang="en-US"/>
              <a:pPr/>
              <a:t>11/18/2014</a:t>
            </a:fld>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80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1FF4CA-E22E-2A43-A50B-D6EF4BC2E6F8}" type="slidenum">
              <a:rPr lang="en-US"/>
              <a:pPr/>
              <a:t>179</a:t>
            </a:fld>
            <a:endParaRPr lang="en-US"/>
          </a:p>
        </p:txBody>
      </p:sp>
      <p:sp>
        <p:nvSpPr>
          <p:cNvPr id="180228" name="Rectangle 2"/>
          <p:cNvSpPr>
            <a:spLocks noGrp="1" noChangeArrowheads="1"/>
          </p:cNvSpPr>
          <p:nvPr>
            <p:ph type="title"/>
          </p:nvPr>
        </p:nvSpPr>
        <p:spPr/>
        <p:txBody>
          <a:bodyPr/>
          <a:lstStyle/>
          <a:p>
            <a:r>
              <a:rPr lang="en-US">
                <a:latin typeface="Arial" charset="0"/>
                <a:ea typeface="MS PGothic" charset="0"/>
              </a:rPr>
              <a:t>Petri Net Computation</a:t>
            </a:r>
          </a:p>
        </p:txBody>
      </p:sp>
      <p:sp>
        <p:nvSpPr>
          <p:cNvPr id="180229" name="Rectangle 3"/>
          <p:cNvSpPr>
            <a:spLocks noGrp="1" noChangeArrowheads="1"/>
          </p:cNvSpPr>
          <p:nvPr>
            <p:ph type="body" idx="1"/>
          </p:nvPr>
        </p:nvSpPr>
        <p:spPr/>
        <p:txBody>
          <a:bodyPr/>
          <a:lstStyle/>
          <a:p>
            <a:r>
              <a:rPr lang="en-US" sz="2000">
                <a:latin typeface="Arial" charset="0"/>
                <a:ea typeface="MS PGothic" charset="0"/>
              </a:rPr>
              <a:t>A Petri Net starts with some finite number of markers distributed throughout its </a:t>
            </a:r>
            <a:r>
              <a:rPr lang="en-US" sz="2000" b="1">
                <a:latin typeface="Arial" charset="0"/>
                <a:ea typeface="MS PGothic" charset="0"/>
              </a:rPr>
              <a:t>n</a:t>
            </a:r>
            <a:r>
              <a:rPr lang="en-US" sz="2000">
                <a:latin typeface="Arial" charset="0"/>
                <a:ea typeface="MS PGothic" charset="0"/>
              </a:rPr>
              <a:t> nodes. </a:t>
            </a:r>
          </a:p>
          <a:p>
            <a:r>
              <a:rPr lang="en-US" sz="2000">
                <a:latin typeface="Arial" charset="0"/>
                <a:ea typeface="MS PGothic" charset="0"/>
              </a:rPr>
              <a:t>The state of the net is a vector of n natural numbers, with the </a:t>
            </a:r>
            <a:r>
              <a:rPr lang="en-US" sz="2000" b="1">
                <a:latin typeface="Arial" charset="0"/>
                <a:ea typeface="MS PGothic" charset="0"/>
              </a:rPr>
              <a:t>i</a:t>
            </a:r>
            <a:r>
              <a:rPr lang="en-US" sz="2000">
                <a:latin typeface="Arial" charset="0"/>
                <a:ea typeface="MS PGothic" charset="0"/>
              </a:rPr>
              <a:t>-th component</a:t>
            </a:r>
            <a:r>
              <a:rPr lang="ja-JP" altLang="en-US" sz="2000">
                <a:latin typeface="Arial" charset="0"/>
                <a:ea typeface="MS PGothic" charset="0"/>
              </a:rPr>
              <a:t>’</a:t>
            </a:r>
            <a:r>
              <a:rPr lang="en-US" altLang="ja-JP" sz="2000">
                <a:latin typeface="Arial" charset="0"/>
                <a:ea typeface="MS PGothic" charset="0"/>
              </a:rPr>
              <a:t>s number indicating the contents of the </a:t>
            </a:r>
            <a:r>
              <a:rPr lang="en-US" altLang="ja-JP" sz="2000" b="1">
                <a:latin typeface="Arial" charset="0"/>
                <a:ea typeface="MS PGothic" charset="0"/>
              </a:rPr>
              <a:t>i</a:t>
            </a:r>
            <a:r>
              <a:rPr lang="en-US" altLang="ja-JP" sz="2000">
                <a:latin typeface="Arial" charset="0"/>
                <a:ea typeface="MS PGothic" charset="0"/>
              </a:rPr>
              <a:t>-th node. E.g., </a:t>
            </a:r>
            <a:r>
              <a:rPr lang="en-US" altLang="ja-JP" sz="2000" b="1">
                <a:latin typeface="Arial" charset="0"/>
                <a:ea typeface="MS PGothic" charset="0"/>
              </a:rPr>
              <a:t>&lt;0,1,4,0,6&gt; </a:t>
            </a:r>
            <a:r>
              <a:rPr lang="en-US" altLang="ja-JP" sz="2000">
                <a:latin typeface="Arial" charset="0"/>
                <a:ea typeface="MS PGothic" charset="0"/>
              </a:rPr>
              <a:t>could be the state of a Petri Net with </a:t>
            </a:r>
            <a:r>
              <a:rPr lang="en-US" altLang="ja-JP" sz="2000" b="1">
                <a:latin typeface="Arial" charset="0"/>
                <a:ea typeface="MS PGothic" charset="0"/>
              </a:rPr>
              <a:t>5</a:t>
            </a:r>
            <a:r>
              <a:rPr lang="en-US" altLang="ja-JP" sz="2000">
                <a:latin typeface="Arial" charset="0"/>
                <a:ea typeface="MS PGothic" charset="0"/>
              </a:rPr>
              <a:t> places, the 2nd, 3rd and 5th, having </a:t>
            </a:r>
            <a:r>
              <a:rPr lang="en-US" altLang="ja-JP" sz="2000" b="1">
                <a:latin typeface="Arial" charset="0"/>
                <a:ea typeface="MS PGothic" charset="0"/>
              </a:rPr>
              <a:t>1</a:t>
            </a:r>
            <a:r>
              <a:rPr lang="en-US" altLang="ja-JP" sz="2000">
                <a:latin typeface="Arial" charset="0"/>
                <a:ea typeface="MS PGothic" charset="0"/>
              </a:rPr>
              <a:t>, </a:t>
            </a:r>
            <a:r>
              <a:rPr lang="en-US" altLang="ja-JP" sz="2000" b="1">
                <a:latin typeface="Arial" charset="0"/>
                <a:ea typeface="MS PGothic" charset="0"/>
              </a:rPr>
              <a:t>4</a:t>
            </a:r>
            <a:r>
              <a:rPr lang="en-US" altLang="ja-JP" sz="2000">
                <a:latin typeface="Arial" charset="0"/>
                <a:ea typeface="MS PGothic" charset="0"/>
              </a:rPr>
              <a:t>, and </a:t>
            </a:r>
            <a:r>
              <a:rPr lang="en-US" altLang="ja-JP" sz="2000" b="1">
                <a:latin typeface="Arial" charset="0"/>
                <a:ea typeface="MS PGothic" charset="0"/>
              </a:rPr>
              <a:t>6</a:t>
            </a:r>
            <a:r>
              <a:rPr lang="en-US" altLang="ja-JP" sz="2000">
                <a:latin typeface="Arial" charset="0"/>
                <a:ea typeface="MS PGothic" charset="0"/>
              </a:rPr>
              <a:t> markers, resp., and the 1st and 4th being empty.</a:t>
            </a:r>
          </a:p>
          <a:p>
            <a:r>
              <a:rPr lang="en-US" sz="2000">
                <a:latin typeface="Arial" charset="0"/>
                <a:ea typeface="MS PGothic" charset="0"/>
              </a:rPr>
              <a:t>Computation progresses by selecting and firing enabled transitions. Non-determinism is typical as many transitions can be simultaneously enabled.</a:t>
            </a:r>
          </a:p>
          <a:p>
            <a:r>
              <a:rPr lang="en-US" sz="2000">
                <a:latin typeface="Arial" charset="0"/>
                <a:ea typeface="MS PGothic" charset="0"/>
              </a:rPr>
              <a:t>Petri nets are often used to model coordination algorithms, especially for computer networks.</a:t>
            </a:r>
          </a:p>
        </p:txBody>
      </p:sp>
      <p:sp>
        <p:nvSpPr>
          <p:cNvPr id="1802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2556F5-0E92-C649-9C6A-B106B3C18499}" type="datetime1">
              <a:rPr lang="en-US"/>
              <a:pPr/>
              <a:t>11/18/2014</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37E730-E353-3343-8E6C-2EBCDA6C477D}" type="datetime1">
              <a:rPr lang="en-US"/>
              <a:pPr/>
              <a:t>11/18/2014</a:t>
            </a:fld>
            <a:endParaRPr lang="en-US"/>
          </a:p>
        </p:txBody>
      </p:sp>
      <p:sp>
        <p:nvSpPr>
          <p:cNvPr id="19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3DC8F-D4FC-F241-8319-069FE459E449}" type="slidenum">
              <a:rPr lang="en-US"/>
              <a:pPr/>
              <a:t>18</a:t>
            </a:fld>
            <a:endParaRPr lang="en-US"/>
          </a:p>
        </p:txBody>
      </p:sp>
      <p:sp>
        <p:nvSpPr>
          <p:cNvPr id="19461" name="Rectangle 2"/>
          <p:cNvSpPr>
            <a:spLocks noGrp="1" noChangeArrowheads="1"/>
          </p:cNvSpPr>
          <p:nvPr>
            <p:ph type="title" idx="4294967295"/>
          </p:nvPr>
        </p:nvSpPr>
        <p:spPr/>
        <p:txBody>
          <a:bodyPr/>
          <a:lstStyle/>
          <a:p>
            <a:pPr eaLnBrk="1" hangingPunct="1"/>
            <a:r>
              <a:rPr lang="en-US">
                <a:latin typeface="Arial" charset="0"/>
                <a:ea typeface="MS PGothic" charset="0"/>
              </a:rPr>
              <a:t>G</a:t>
            </a:r>
            <a:r>
              <a:rPr lang="en-US">
                <a:latin typeface="Arial" charset="0"/>
                <a:ea typeface="MS PGothic" charset="0"/>
                <a:cs typeface="Arial" charset="0"/>
              </a:rPr>
              <a:t>ö</a:t>
            </a:r>
            <a:r>
              <a:rPr lang="en-US">
                <a:latin typeface="Arial" charset="0"/>
                <a:ea typeface="MS PGothic" charset="0"/>
              </a:rPr>
              <a:t>del</a:t>
            </a:r>
          </a:p>
        </p:txBody>
      </p:sp>
      <p:sp>
        <p:nvSpPr>
          <p:cNvPr id="19462" name="Rectangle 3"/>
          <p:cNvSpPr>
            <a:spLocks noGrp="1" noChangeArrowheads="1"/>
          </p:cNvSpPr>
          <p:nvPr>
            <p:ph type="body" idx="4294967295"/>
          </p:nvPr>
        </p:nvSpPr>
        <p:spPr/>
        <p:txBody>
          <a:bodyPr/>
          <a:lstStyle/>
          <a:p>
            <a:pPr eaLnBrk="1" hangingPunct="1">
              <a:lnSpc>
                <a:spcPct val="80000"/>
              </a:lnSpc>
            </a:pPr>
            <a:r>
              <a:rPr lang="en-US" sz="2800">
                <a:latin typeface="Arial" charset="0"/>
                <a:ea typeface="MS PGothic" charset="0"/>
              </a:rPr>
              <a:t>In 1931 he showed that any first order theory that embeds elementary arithmetic is either incomplete or inconsistent.</a:t>
            </a:r>
          </a:p>
          <a:p>
            <a:pPr eaLnBrk="1" hangingPunct="1">
              <a:lnSpc>
                <a:spcPct val="80000"/>
              </a:lnSpc>
            </a:pPr>
            <a:r>
              <a:rPr lang="en-US" sz="2800">
                <a:latin typeface="Arial" charset="0"/>
                <a:ea typeface="MS PGothic" charset="0"/>
              </a:rPr>
              <a:t>He did this by showing that such a first order theory cannot reason about itself. That is, there is a first order expressible proposition that cannot be either proved or disproved, or the theory is inconsistent (some proposition and its complement are both provable).</a:t>
            </a:r>
          </a:p>
          <a:p>
            <a:pPr eaLnBrk="1" hangingPunct="1">
              <a:lnSpc>
                <a:spcPct val="80000"/>
              </a:lnSpc>
            </a:pPr>
            <a:r>
              <a:rPr lang="en-US" sz="2800">
                <a:latin typeface="Arial" charset="0"/>
                <a:ea typeface="MS PGothic" charset="0"/>
              </a:rPr>
              <a:t>G</a:t>
            </a:r>
            <a:r>
              <a:rPr lang="en-US" sz="2800">
                <a:latin typeface="Arial" charset="0"/>
                <a:ea typeface="MS PGothic" charset="0"/>
                <a:cs typeface="Arial" charset="0"/>
              </a:rPr>
              <a:t>ö</a:t>
            </a:r>
            <a:r>
              <a:rPr lang="en-US" sz="2800">
                <a:latin typeface="Arial" charset="0"/>
                <a:ea typeface="MS PGothic" charset="0"/>
              </a:rPr>
              <a:t>del also developed the general notion of recursive functions but made no claims about their strength.</a:t>
            </a:r>
          </a:p>
        </p:txBody>
      </p:sp>
      <p:sp>
        <p:nvSpPr>
          <p:cNvPr id="19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7FBAD5F-DF3C-B44D-8F79-288CF1081D08}" type="slidenum">
              <a:rPr lang="en-US" sz="1400"/>
              <a:pPr algn="r" eaLnBrk="1" hangingPunct="1"/>
              <a:t>18</a:t>
            </a:fld>
            <a:endParaRPr lang="en-US" sz="140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812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B63F1F-D941-F44F-BD1F-ED3F11CD3768}" type="slidenum">
              <a:rPr lang="en-US"/>
              <a:pPr/>
              <a:t>180</a:t>
            </a:fld>
            <a:endParaRPr lang="en-US"/>
          </a:p>
        </p:txBody>
      </p:sp>
      <p:sp>
        <p:nvSpPr>
          <p:cNvPr id="181252" name="Rectangle 2"/>
          <p:cNvSpPr>
            <a:spLocks noGrp="1" noChangeArrowheads="1"/>
          </p:cNvSpPr>
          <p:nvPr>
            <p:ph type="title"/>
          </p:nvPr>
        </p:nvSpPr>
        <p:spPr/>
        <p:txBody>
          <a:bodyPr/>
          <a:lstStyle/>
          <a:p>
            <a:r>
              <a:rPr lang="en-US">
                <a:latin typeface="Arial" charset="0"/>
                <a:ea typeface="MS PGothic" charset="0"/>
              </a:rPr>
              <a:t>Variants of Petri Nets</a:t>
            </a:r>
          </a:p>
        </p:txBody>
      </p:sp>
      <p:sp>
        <p:nvSpPr>
          <p:cNvPr id="181253" name="Rectangle 3"/>
          <p:cNvSpPr>
            <a:spLocks noGrp="1" noChangeArrowheads="1"/>
          </p:cNvSpPr>
          <p:nvPr>
            <p:ph type="body" idx="1"/>
          </p:nvPr>
        </p:nvSpPr>
        <p:spPr/>
        <p:txBody>
          <a:bodyPr/>
          <a:lstStyle/>
          <a:p>
            <a:pPr>
              <a:lnSpc>
                <a:spcPct val="90000"/>
              </a:lnSpc>
            </a:pPr>
            <a:r>
              <a:rPr lang="en-US" sz="2000">
                <a:latin typeface="Arial" charset="0"/>
                <a:ea typeface="MS PGothic" charset="0"/>
              </a:rPr>
              <a:t>A Petri Net is not computationally complete. In fact, its halting and word problems are decidable. However, its containment problem (are the markings of one net contained in those of another?) is not decidable.</a:t>
            </a:r>
          </a:p>
          <a:p>
            <a:pPr>
              <a:lnSpc>
                <a:spcPct val="90000"/>
              </a:lnSpc>
            </a:pPr>
            <a:r>
              <a:rPr lang="en-US" sz="2000">
                <a:latin typeface="Arial" charset="0"/>
                <a:ea typeface="MS PGothic" charset="0"/>
              </a:rPr>
              <a:t>A Petri net with prioritized transitions, such that the highest priority transitions is fired when multiple are enabled is equivalent to an FRS. (Think about it).</a:t>
            </a:r>
          </a:p>
          <a:p>
            <a:pPr>
              <a:lnSpc>
                <a:spcPct val="90000"/>
              </a:lnSpc>
            </a:pPr>
            <a:r>
              <a:rPr lang="en-US" sz="2000">
                <a:latin typeface="Arial" charset="0"/>
                <a:ea typeface="MS PGothic" charset="0"/>
              </a:rPr>
              <a:t>A Petri Net with negated input arcs is one where any arc with a slash through it contributes to enabling its associated transition only if the node is empty. These are computationally complete. They can simulate register machines. (Think about this also).</a:t>
            </a:r>
          </a:p>
        </p:txBody>
      </p:sp>
      <p:sp>
        <p:nvSpPr>
          <p:cNvPr id="1812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5183C2-7C35-6F46-A311-4786C38F53DD}" type="datetime1">
              <a:rPr lang="en-US"/>
              <a:pPr/>
              <a:t>11/18/2014</a:t>
            </a:fld>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82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52B3CD-B082-FD4D-B09F-52DEDE1B2ED6}" type="slidenum">
              <a:rPr lang="en-US"/>
              <a:pPr/>
              <a:t>181</a:t>
            </a:fld>
            <a:endParaRPr lang="en-US"/>
          </a:p>
        </p:txBody>
      </p:sp>
      <p:sp>
        <p:nvSpPr>
          <p:cNvPr id="182276" name="Rectangle 2"/>
          <p:cNvSpPr>
            <a:spLocks noGrp="1" noChangeArrowheads="1"/>
          </p:cNvSpPr>
          <p:nvPr>
            <p:ph type="title"/>
          </p:nvPr>
        </p:nvSpPr>
        <p:spPr/>
        <p:txBody>
          <a:bodyPr/>
          <a:lstStyle/>
          <a:p>
            <a:r>
              <a:rPr lang="en-US">
                <a:latin typeface="Arial" charset="0"/>
                <a:ea typeface="MS PGothic" charset="0"/>
              </a:rPr>
              <a:t>Petri Net Example</a:t>
            </a:r>
          </a:p>
        </p:txBody>
      </p:sp>
      <p:sp>
        <p:nvSpPr>
          <p:cNvPr id="182277" name="Line 5"/>
          <p:cNvSpPr>
            <a:spLocks noChangeShapeType="1"/>
          </p:cNvSpPr>
          <p:nvPr/>
        </p:nvSpPr>
        <p:spPr bwMode="auto">
          <a:xfrm>
            <a:off x="1219200" y="2819400"/>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278" name="Oval 7"/>
          <p:cNvSpPr>
            <a:spLocks noChangeArrowheads="1"/>
          </p:cNvSpPr>
          <p:nvPr/>
        </p:nvSpPr>
        <p:spPr bwMode="auto">
          <a:xfrm>
            <a:off x="1371600" y="1905000"/>
            <a:ext cx="914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2279" name="AutoShape 8"/>
          <p:cNvSpPr>
            <a:spLocks noChangeArrowheads="1"/>
          </p:cNvSpPr>
          <p:nvPr/>
        </p:nvSpPr>
        <p:spPr bwMode="auto">
          <a:xfrm>
            <a:off x="17526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2280" name="AutoShape 9"/>
          <p:cNvSpPr>
            <a:spLocks noChangeArrowheads="1"/>
          </p:cNvSpPr>
          <p:nvPr/>
        </p:nvSpPr>
        <p:spPr bwMode="auto">
          <a:xfrm>
            <a:off x="4343400" y="4724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2281" name="Text Box 10"/>
          <p:cNvSpPr txBox="1">
            <a:spLocks noChangeArrowheads="1"/>
          </p:cNvSpPr>
          <p:nvPr/>
        </p:nvSpPr>
        <p:spPr bwMode="auto">
          <a:xfrm>
            <a:off x="4572000" y="46482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a:t>Marker</a:t>
            </a:r>
          </a:p>
        </p:txBody>
      </p:sp>
      <p:sp>
        <p:nvSpPr>
          <p:cNvPr id="182282" name="Oval 11"/>
          <p:cNvSpPr>
            <a:spLocks noChangeArrowheads="1"/>
          </p:cNvSpPr>
          <p:nvPr/>
        </p:nvSpPr>
        <p:spPr bwMode="auto">
          <a:xfrm>
            <a:off x="3581400" y="4953000"/>
            <a:ext cx="914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2283" name="Text Box 12"/>
          <p:cNvSpPr txBox="1">
            <a:spLocks noChangeArrowheads="1"/>
          </p:cNvSpPr>
          <p:nvPr/>
        </p:nvSpPr>
        <p:spPr bwMode="auto">
          <a:xfrm>
            <a:off x="4572000" y="5029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a:t>Place</a:t>
            </a:r>
          </a:p>
        </p:txBody>
      </p:sp>
      <p:sp>
        <p:nvSpPr>
          <p:cNvPr id="182284" name="Line 13"/>
          <p:cNvSpPr>
            <a:spLocks noChangeShapeType="1"/>
          </p:cNvSpPr>
          <p:nvPr/>
        </p:nvSpPr>
        <p:spPr bwMode="auto">
          <a:xfrm>
            <a:off x="3124200" y="5562600"/>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285" name="Text Box 14"/>
          <p:cNvSpPr txBox="1">
            <a:spLocks noChangeArrowheads="1"/>
          </p:cNvSpPr>
          <p:nvPr/>
        </p:nvSpPr>
        <p:spPr bwMode="auto">
          <a:xfrm>
            <a:off x="4572000" y="5410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a:t>Transition</a:t>
            </a:r>
          </a:p>
        </p:txBody>
      </p:sp>
      <p:sp>
        <p:nvSpPr>
          <p:cNvPr id="182286" name="Line 15"/>
          <p:cNvSpPr>
            <a:spLocks noChangeShapeType="1"/>
          </p:cNvSpPr>
          <p:nvPr/>
        </p:nvSpPr>
        <p:spPr bwMode="auto">
          <a:xfrm>
            <a:off x="1828800" y="2362200"/>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87" name="Line 16"/>
          <p:cNvSpPr>
            <a:spLocks noChangeShapeType="1"/>
          </p:cNvSpPr>
          <p:nvPr/>
        </p:nvSpPr>
        <p:spPr bwMode="auto">
          <a:xfrm>
            <a:off x="4343400" y="5715000"/>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88" name="Text Box 17"/>
          <p:cNvSpPr txBox="1">
            <a:spLocks noChangeArrowheads="1"/>
          </p:cNvSpPr>
          <p:nvPr/>
        </p:nvSpPr>
        <p:spPr bwMode="auto">
          <a:xfrm>
            <a:off x="4572000" y="57912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a:t>Arc</a:t>
            </a:r>
          </a:p>
        </p:txBody>
      </p:sp>
      <p:sp>
        <p:nvSpPr>
          <p:cNvPr id="182289" name="Line 19"/>
          <p:cNvSpPr>
            <a:spLocks noChangeShapeType="1"/>
          </p:cNvSpPr>
          <p:nvPr/>
        </p:nvSpPr>
        <p:spPr bwMode="auto">
          <a:xfrm>
            <a:off x="6477000" y="2819400"/>
            <a:ext cx="13716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290" name="Oval 20"/>
          <p:cNvSpPr>
            <a:spLocks noChangeArrowheads="1"/>
          </p:cNvSpPr>
          <p:nvPr/>
        </p:nvSpPr>
        <p:spPr bwMode="auto">
          <a:xfrm>
            <a:off x="6629400" y="1905000"/>
            <a:ext cx="914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2291" name="AutoShape 21"/>
          <p:cNvSpPr>
            <a:spLocks noChangeArrowheads="1"/>
          </p:cNvSpPr>
          <p:nvPr/>
        </p:nvSpPr>
        <p:spPr bwMode="auto">
          <a:xfrm>
            <a:off x="70104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2292" name="Line 22"/>
          <p:cNvSpPr>
            <a:spLocks noChangeShapeType="1"/>
          </p:cNvSpPr>
          <p:nvPr/>
        </p:nvSpPr>
        <p:spPr bwMode="auto">
          <a:xfrm>
            <a:off x="7086600" y="2362200"/>
            <a:ext cx="1588"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93" name="Line 24"/>
          <p:cNvSpPr>
            <a:spLocks noChangeShapeType="1"/>
          </p:cNvSpPr>
          <p:nvPr/>
        </p:nvSpPr>
        <p:spPr bwMode="auto">
          <a:xfrm>
            <a:off x="6477000" y="4191000"/>
            <a:ext cx="13716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294" name="Oval 25"/>
          <p:cNvSpPr>
            <a:spLocks noChangeArrowheads="1"/>
          </p:cNvSpPr>
          <p:nvPr/>
        </p:nvSpPr>
        <p:spPr bwMode="auto">
          <a:xfrm>
            <a:off x="6629400" y="3276600"/>
            <a:ext cx="914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2295" name="Line 27"/>
          <p:cNvSpPr>
            <a:spLocks noChangeShapeType="1"/>
          </p:cNvSpPr>
          <p:nvPr/>
        </p:nvSpPr>
        <p:spPr bwMode="auto">
          <a:xfrm>
            <a:off x="7086600" y="3733800"/>
            <a:ext cx="1588"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96" name="WordArt 28"/>
          <p:cNvSpPr>
            <a:spLocks noChangeArrowheads="1" noChangeShapeType="1" noTextEdit="1"/>
          </p:cNvSpPr>
          <p:nvPr/>
        </p:nvSpPr>
        <p:spPr bwMode="auto">
          <a:xfrm>
            <a:off x="7543800" y="2895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182297" name="Line 29"/>
          <p:cNvSpPr>
            <a:spLocks noChangeShapeType="1"/>
          </p:cNvSpPr>
          <p:nvPr/>
        </p:nvSpPr>
        <p:spPr bwMode="auto">
          <a:xfrm>
            <a:off x="7086600" y="2819400"/>
            <a:ext cx="1588"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98" name="WordArt 30"/>
          <p:cNvSpPr>
            <a:spLocks noChangeArrowheads="1" noChangeShapeType="1" noTextEdit="1"/>
          </p:cNvSpPr>
          <p:nvPr/>
        </p:nvSpPr>
        <p:spPr bwMode="auto">
          <a:xfrm>
            <a:off x="304800" y="1905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182299" name="WordArt 31"/>
          <p:cNvSpPr>
            <a:spLocks noChangeArrowheads="1" noChangeShapeType="1" noTextEdit="1"/>
          </p:cNvSpPr>
          <p:nvPr/>
        </p:nvSpPr>
        <p:spPr bwMode="auto">
          <a:xfrm>
            <a:off x="7543800" y="1524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182300" name="Oval 33"/>
          <p:cNvSpPr>
            <a:spLocks noChangeArrowheads="1"/>
          </p:cNvSpPr>
          <p:nvPr/>
        </p:nvSpPr>
        <p:spPr bwMode="auto">
          <a:xfrm>
            <a:off x="3124200" y="1905000"/>
            <a:ext cx="914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2301" name="AutoShape 34"/>
          <p:cNvSpPr>
            <a:spLocks noChangeArrowheads="1"/>
          </p:cNvSpPr>
          <p:nvPr/>
        </p:nvSpPr>
        <p:spPr bwMode="auto">
          <a:xfrm>
            <a:off x="35052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2302" name="WordArt 35"/>
          <p:cNvSpPr>
            <a:spLocks noChangeArrowheads="1" noChangeShapeType="1" noTextEdit="1"/>
          </p:cNvSpPr>
          <p:nvPr/>
        </p:nvSpPr>
        <p:spPr bwMode="auto">
          <a:xfrm>
            <a:off x="29718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a:t>
            </a:r>
          </a:p>
        </p:txBody>
      </p:sp>
      <p:sp>
        <p:nvSpPr>
          <p:cNvPr id="182303" name="Oval 36"/>
          <p:cNvSpPr>
            <a:spLocks noChangeArrowheads="1"/>
          </p:cNvSpPr>
          <p:nvPr/>
        </p:nvSpPr>
        <p:spPr bwMode="auto">
          <a:xfrm>
            <a:off x="4876800" y="1905000"/>
            <a:ext cx="914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2304" name="AutoShape 37"/>
          <p:cNvSpPr>
            <a:spLocks noChangeArrowheads="1"/>
          </p:cNvSpPr>
          <p:nvPr/>
        </p:nvSpPr>
        <p:spPr bwMode="auto">
          <a:xfrm>
            <a:off x="52578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2305" name="WordArt 38"/>
          <p:cNvSpPr>
            <a:spLocks noChangeArrowheads="1" noChangeShapeType="1" noTextEdit="1"/>
          </p:cNvSpPr>
          <p:nvPr/>
        </p:nvSpPr>
        <p:spPr bwMode="auto">
          <a:xfrm>
            <a:off x="47244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S</a:t>
            </a:r>
          </a:p>
        </p:txBody>
      </p:sp>
      <p:sp>
        <p:nvSpPr>
          <p:cNvPr id="182306" name="Line 39"/>
          <p:cNvSpPr>
            <a:spLocks noChangeShapeType="1"/>
          </p:cNvSpPr>
          <p:nvPr/>
        </p:nvSpPr>
        <p:spPr bwMode="auto">
          <a:xfrm flipH="1">
            <a:off x="2362200" y="2514600"/>
            <a:ext cx="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07" name="Line 43"/>
          <p:cNvSpPr>
            <a:spLocks noChangeShapeType="1"/>
          </p:cNvSpPr>
          <p:nvPr/>
        </p:nvSpPr>
        <p:spPr bwMode="auto">
          <a:xfrm flipH="1">
            <a:off x="2362200" y="2514600"/>
            <a:ext cx="990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08" name="Line 44"/>
          <p:cNvSpPr>
            <a:spLocks noChangeShapeType="1"/>
          </p:cNvSpPr>
          <p:nvPr/>
        </p:nvSpPr>
        <p:spPr bwMode="auto">
          <a:xfrm>
            <a:off x="3352800" y="23622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09" name="Line 45"/>
          <p:cNvSpPr>
            <a:spLocks noChangeShapeType="1"/>
          </p:cNvSpPr>
          <p:nvPr/>
        </p:nvSpPr>
        <p:spPr bwMode="auto">
          <a:xfrm flipH="1">
            <a:off x="2362200" y="3810000"/>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10" name="Line 46"/>
          <p:cNvSpPr>
            <a:spLocks noChangeShapeType="1"/>
          </p:cNvSpPr>
          <p:nvPr/>
        </p:nvSpPr>
        <p:spPr bwMode="auto">
          <a:xfrm flipH="1">
            <a:off x="2362200" y="3810000"/>
            <a:ext cx="2743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11" name="Line 47"/>
          <p:cNvSpPr>
            <a:spLocks noChangeShapeType="1"/>
          </p:cNvSpPr>
          <p:nvPr/>
        </p:nvSpPr>
        <p:spPr bwMode="auto">
          <a:xfrm>
            <a:off x="5105400" y="2362200"/>
            <a:ext cx="0" cy="1447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12" name="Line 54"/>
          <p:cNvSpPr>
            <a:spLocks noChangeShapeType="1"/>
          </p:cNvSpPr>
          <p:nvPr/>
        </p:nvSpPr>
        <p:spPr bwMode="auto">
          <a:xfrm>
            <a:off x="1219200" y="4191000"/>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13" name="Oval 55"/>
          <p:cNvSpPr>
            <a:spLocks noChangeArrowheads="1"/>
          </p:cNvSpPr>
          <p:nvPr/>
        </p:nvSpPr>
        <p:spPr bwMode="auto">
          <a:xfrm>
            <a:off x="1371600" y="3276600"/>
            <a:ext cx="914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2314" name="Line 57"/>
          <p:cNvSpPr>
            <a:spLocks noChangeShapeType="1"/>
          </p:cNvSpPr>
          <p:nvPr/>
        </p:nvSpPr>
        <p:spPr bwMode="auto">
          <a:xfrm>
            <a:off x="1828800" y="3733800"/>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15" name="WordArt 58"/>
          <p:cNvSpPr>
            <a:spLocks noChangeArrowheads="1" noChangeShapeType="1" noTextEdit="1"/>
          </p:cNvSpPr>
          <p:nvPr/>
        </p:nvSpPr>
        <p:spPr bwMode="auto">
          <a:xfrm>
            <a:off x="304800" y="32004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182316" name="Line 59"/>
          <p:cNvSpPr>
            <a:spLocks noChangeShapeType="1"/>
          </p:cNvSpPr>
          <p:nvPr/>
        </p:nvSpPr>
        <p:spPr bwMode="auto">
          <a:xfrm>
            <a:off x="1828800" y="2819400"/>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17" name="Text Box 61"/>
          <p:cNvSpPr txBox="1">
            <a:spLocks noChangeArrowheads="1"/>
          </p:cNvSpPr>
          <p:nvPr/>
        </p:nvSpPr>
        <p:spPr bwMode="auto">
          <a:xfrm>
            <a:off x="1524000" y="40386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sz="3200"/>
              <a:t>…</a:t>
            </a:r>
          </a:p>
        </p:txBody>
      </p:sp>
      <p:sp>
        <p:nvSpPr>
          <p:cNvPr id="182318" name="Line 63"/>
          <p:cNvSpPr>
            <a:spLocks noChangeShapeType="1"/>
          </p:cNvSpPr>
          <p:nvPr/>
        </p:nvSpPr>
        <p:spPr bwMode="auto">
          <a:xfrm flipH="1">
            <a:off x="6553200" y="2514600"/>
            <a:ext cx="1588"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19" name="Line 64"/>
          <p:cNvSpPr>
            <a:spLocks noChangeShapeType="1"/>
          </p:cNvSpPr>
          <p:nvPr/>
        </p:nvSpPr>
        <p:spPr bwMode="auto">
          <a:xfrm flipH="1">
            <a:off x="5562600" y="2514600"/>
            <a:ext cx="990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20" name="Line 65"/>
          <p:cNvSpPr>
            <a:spLocks noChangeShapeType="1"/>
          </p:cNvSpPr>
          <p:nvPr/>
        </p:nvSpPr>
        <p:spPr bwMode="auto">
          <a:xfrm>
            <a:off x="5562600" y="23622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21" name="Line 66"/>
          <p:cNvSpPr>
            <a:spLocks noChangeShapeType="1"/>
          </p:cNvSpPr>
          <p:nvPr/>
        </p:nvSpPr>
        <p:spPr bwMode="auto">
          <a:xfrm>
            <a:off x="3733800" y="2362200"/>
            <a:ext cx="0" cy="129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22" name="Line 67"/>
          <p:cNvSpPr>
            <a:spLocks noChangeShapeType="1"/>
          </p:cNvSpPr>
          <p:nvPr/>
        </p:nvSpPr>
        <p:spPr bwMode="auto">
          <a:xfrm flipH="1">
            <a:off x="3733800" y="3657600"/>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23" name="Line 68"/>
          <p:cNvSpPr>
            <a:spLocks noChangeShapeType="1"/>
          </p:cNvSpPr>
          <p:nvPr/>
        </p:nvSpPr>
        <p:spPr bwMode="auto">
          <a:xfrm flipH="1">
            <a:off x="6629400" y="3657600"/>
            <a:ext cx="1588"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24" name="Text Box 69"/>
          <p:cNvSpPr txBox="1">
            <a:spLocks noChangeArrowheads="1"/>
          </p:cNvSpPr>
          <p:nvPr/>
        </p:nvSpPr>
        <p:spPr bwMode="auto">
          <a:xfrm>
            <a:off x="6858000" y="40386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sz="3200"/>
              <a:t>…</a:t>
            </a:r>
          </a:p>
        </p:txBody>
      </p:sp>
      <p:sp>
        <p:nvSpPr>
          <p:cNvPr id="182325" name="Line 70"/>
          <p:cNvSpPr>
            <a:spLocks noChangeShapeType="1"/>
          </p:cNvSpPr>
          <p:nvPr/>
        </p:nvSpPr>
        <p:spPr bwMode="auto">
          <a:xfrm>
            <a:off x="1219200" y="5486400"/>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26" name="Line 71"/>
          <p:cNvSpPr>
            <a:spLocks noChangeShapeType="1"/>
          </p:cNvSpPr>
          <p:nvPr/>
        </p:nvSpPr>
        <p:spPr bwMode="auto">
          <a:xfrm>
            <a:off x="1828800" y="5029200"/>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27" name="Oval 72"/>
          <p:cNvSpPr>
            <a:spLocks noChangeArrowheads="1"/>
          </p:cNvSpPr>
          <p:nvPr/>
        </p:nvSpPr>
        <p:spPr bwMode="auto">
          <a:xfrm>
            <a:off x="1371600" y="4572000"/>
            <a:ext cx="914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2328" name="WordArt 73"/>
          <p:cNvSpPr>
            <a:spLocks noChangeArrowheads="1" noChangeShapeType="1" noTextEdit="1"/>
          </p:cNvSpPr>
          <p:nvPr/>
        </p:nvSpPr>
        <p:spPr bwMode="auto">
          <a:xfrm>
            <a:off x="381000" y="4800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182329" name="Line 74"/>
          <p:cNvSpPr>
            <a:spLocks noChangeShapeType="1"/>
          </p:cNvSpPr>
          <p:nvPr/>
        </p:nvSpPr>
        <p:spPr bwMode="auto">
          <a:xfrm>
            <a:off x="1600200" y="54864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30" name="Line 75"/>
          <p:cNvSpPr>
            <a:spLocks noChangeShapeType="1"/>
          </p:cNvSpPr>
          <p:nvPr/>
        </p:nvSpPr>
        <p:spPr bwMode="auto">
          <a:xfrm flipH="1">
            <a:off x="304800" y="5943600"/>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31" name="Line 76"/>
          <p:cNvSpPr>
            <a:spLocks noChangeShapeType="1"/>
          </p:cNvSpPr>
          <p:nvPr/>
        </p:nvSpPr>
        <p:spPr bwMode="auto">
          <a:xfrm flipV="1">
            <a:off x="304800" y="1524000"/>
            <a:ext cx="0" cy="441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32" name="Line 77"/>
          <p:cNvSpPr>
            <a:spLocks noChangeShapeType="1"/>
          </p:cNvSpPr>
          <p:nvPr/>
        </p:nvSpPr>
        <p:spPr bwMode="auto">
          <a:xfrm>
            <a:off x="304800" y="1524000"/>
            <a:ext cx="297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33" name="Line 80"/>
          <p:cNvSpPr>
            <a:spLocks noChangeShapeType="1"/>
          </p:cNvSpPr>
          <p:nvPr/>
        </p:nvSpPr>
        <p:spPr bwMode="auto">
          <a:xfrm>
            <a:off x="3276600" y="1524000"/>
            <a:ext cx="1524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34" name="Line 81"/>
          <p:cNvSpPr>
            <a:spLocks noChangeShapeType="1"/>
          </p:cNvSpPr>
          <p:nvPr/>
        </p:nvSpPr>
        <p:spPr bwMode="auto">
          <a:xfrm>
            <a:off x="1981200" y="54864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35" name="Line 82"/>
          <p:cNvSpPr>
            <a:spLocks noChangeShapeType="1"/>
          </p:cNvSpPr>
          <p:nvPr/>
        </p:nvSpPr>
        <p:spPr bwMode="auto">
          <a:xfrm flipH="1">
            <a:off x="228600" y="6019800"/>
            <a:ext cx="175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36" name="Line 83"/>
          <p:cNvSpPr>
            <a:spLocks noChangeShapeType="1"/>
          </p:cNvSpPr>
          <p:nvPr/>
        </p:nvSpPr>
        <p:spPr bwMode="auto">
          <a:xfrm flipV="1">
            <a:off x="228600" y="1447800"/>
            <a:ext cx="0" cy="457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37" name="Line 84"/>
          <p:cNvSpPr>
            <a:spLocks noChangeShapeType="1"/>
          </p:cNvSpPr>
          <p:nvPr/>
        </p:nvSpPr>
        <p:spPr bwMode="auto">
          <a:xfrm>
            <a:off x="228600" y="1447800"/>
            <a:ext cx="4800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38" name="Line 85"/>
          <p:cNvSpPr>
            <a:spLocks noChangeShapeType="1"/>
          </p:cNvSpPr>
          <p:nvPr/>
        </p:nvSpPr>
        <p:spPr bwMode="auto">
          <a:xfrm>
            <a:off x="5029200" y="1447800"/>
            <a:ext cx="2286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39" name="Line 86"/>
          <p:cNvSpPr>
            <a:spLocks noChangeShapeType="1"/>
          </p:cNvSpPr>
          <p:nvPr/>
        </p:nvSpPr>
        <p:spPr bwMode="auto">
          <a:xfrm>
            <a:off x="6553200" y="5486400"/>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40" name="Line 87"/>
          <p:cNvSpPr>
            <a:spLocks noChangeShapeType="1"/>
          </p:cNvSpPr>
          <p:nvPr/>
        </p:nvSpPr>
        <p:spPr bwMode="auto">
          <a:xfrm>
            <a:off x="7162800" y="5029200"/>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41" name="Oval 88"/>
          <p:cNvSpPr>
            <a:spLocks noChangeArrowheads="1"/>
          </p:cNvSpPr>
          <p:nvPr/>
        </p:nvSpPr>
        <p:spPr bwMode="auto">
          <a:xfrm>
            <a:off x="6705600" y="4572000"/>
            <a:ext cx="914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2342" name="Line 89"/>
          <p:cNvSpPr>
            <a:spLocks noChangeShapeType="1"/>
          </p:cNvSpPr>
          <p:nvPr/>
        </p:nvSpPr>
        <p:spPr bwMode="auto">
          <a:xfrm>
            <a:off x="7391400" y="54864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43" name="Line 90"/>
          <p:cNvSpPr>
            <a:spLocks noChangeShapeType="1"/>
          </p:cNvSpPr>
          <p:nvPr/>
        </p:nvSpPr>
        <p:spPr bwMode="auto">
          <a:xfrm>
            <a:off x="6934200" y="54864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44" name="Line 91"/>
          <p:cNvSpPr>
            <a:spLocks noChangeShapeType="1"/>
          </p:cNvSpPr>
          <p:nvPr/>
        </p:nvSpPr>
        <p:spPr bwMode="auto">
          <a:xfrm flipH="1">
            <a:off x="7391400" y="5943600"/>
            <a:ext cx="1371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45" name="Line 92"/>
          <p:cNvSpPr>
            <a:spLocks noChangeShapeType="1"/>
          </p:cNvSpPr>
          <p:nvPr/>
        </p:nvSpPr>
        <p:spPr bwMode="auto">
          <a:xfrm flipV="1">
            <a:off x="8763000" y="1524000"/>
            <a:ext cx="0" cy="441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46" name="Line 93"/>
          <p:cNvSpPr>
            <a:spLocks noChangeShapeType="1"/>
          </p:cNvSpPr>
          <p:nvPr/>
        </p:nvSpPr>
        <p:spPr bwMode="auto">
          <a:xfrm>
            <a:off x="5791200" y="1524000"/>
            <a:ext cx="297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47" name="Line 94"/>
          <p:cNvSpPr>
            <a:spLocks noChangeShapeType="1"/>
          </p:cNvSpPr>
          <p:nvPr/>
        </p:nvSpPr>
        <p:spPr bwMode="auto">
          <a:xfrm flipH="1">
            <a:off x="5562600" y="1524000"/>
            <a:ext cx="2286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48" name="Line 95"/>
          <p:cNvSpPr>
            <a:spLocks noChangeShapeType="1"/>
          </p:cNvSpPr>
          <p:nvPr/>
        </p:nvSpPr>
        <p:spPr bwMode="auto">
          <a:xfrm flipH="1">
            <a:off x="6934200" y="6019800"/>
            <a:ext cx="1905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49" name="Line 96"/>
          <p:cNvSpPr>
            <a:spLocks noChangeShapeType="1"/>
          </p:cNvSpPr>
          <p:nvPr/>
        </p:nvSpPr>
        <p:spPr bwMode="auto">
          <a:xfrm flipV="1">
            <a:off x="8839200" y="1371600"/>
            <a:ext cx="0" cy="4648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50" name="Line 98"/>
          <p:cNvSpPr>
            <a:spLocks noChangeShapeType="1"/>
          </p:cNvSpPr>
          <p:nvPr/>
        </p:nvSpPr>
        <p:spPr bwMode="auto">
          <a:xfrm>
            <a:off x="4038600" y="1371600"/>
            <a:ext cx="4800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51" name="Line 99"/>
          <p:cNvSpPr>
            <a:spLocks noChangeShapeType="1"/>
          </p:cNvSpPr>
          <p:nvPr/>
        </p:nvSpPr>
        <p:spPr bwMode="auto">
          <a:xfrm flipH="1">
            <a:off x="3733800" y="1371600"/>
            <a:ext cx="30480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352" name="WordArt 100"/>
          <p:cNvSpPr>
            <a:spLocks noChangeArrowheads="1" noChangeShapeType="1" noTextEdit="1"/>
          </p:cNvSpPr>
          <p:nvPr/>
        </p:nvSpPr>
        <p:spPr bwMode="auto">
          <a:xfrm>
            <a:off x="7543800" y="44958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18235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ACB92A3-C188-4F4D-8130-13BA73190290}" type="datetime1">
              <a:rPr lang="en-US"/>
              <a:pPr/>
              <a:t>11/18/2014</a:t>
            </a:fld>
            <a:endParaRPr lang="en-US"/>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83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98F67AF-6833-2944-A447-22CA784AC181}" type="slidenum">
              <a:rPr lang="en-US"/>
              <a:pPr/>
              <a:t>182</a:t>
            </a:fld>
            <a:endParaRPr lang="en-US"/>
          </a:p>
        </p:txBody>
      </p:sp>
      <p:sp>
        <p:nvSpPr>
          <p:cNvPr id="183300" name="Rectangle 2"/>
          <p:cNvSpPr>
            <a:spLocks noGrp="1" noChangeArrowheads="1"/>
          </p:cNvSpPr>
          <p:nvPr>
            <p:ph type="title"/>
          </p:nvPr>
        </p:nvSpPr>
        <p:spPr/>
        <p:txBody>
          <a:bodyPr/>
          <a:lstStyle/>
          <a:p>
            <a:r>
              <a:rPr lang="en-US">
                <a:latin typeface="Arial" charset="0"/>
                <a:ea typeface="MS PGothic" charset="0"/>
              </a:rPr>
              <a:t>Vector Addition</a:t>
            </a:r>
          </a:p>
        </p:txBody>
      </p:sp>
      <p:sp>
        <p:nvSpPr>
          <p:cNvPr id="183301" name="Rectangle 3"/>
          <p:cNvSpPr>
            <a:spLocks noGrp="1" noChangeArrowheads="1"/>
          </p:cNvSpPr>
          <p:nvPr>
            <p:ph type="body" idx="1"/>
          </p:nvPr>
        </p:nvSpPr>
        <p:spPr/>
        <p:txBody>
          <a:bodyPr/>
          <a:lstStyle/>
          <a:p>
            <a:r>
              <a:rPr lang="en-US" sz="2400">
                <a:latin typeface="Arial" charset="0"/>
                <a:ea typeface="MS PGothic" charset="0"/>
              </a:rPr>
              <a:t>Start with a finite set of vectors in integer n-space.</a:t>
            </a:r>
          </a:p>
          <a:p>
            <a:r>
              <a:rPr lang="en-US" sz="2400">
                <a:latin typeface="Arial" charset="0"/>
                <a:ea typeface="MS PGothic" charset="0"/>
              </a:rPr>
              <a:t>Start with a single point with non-negative integral coefficients.</a:t>
            </a:r>
          </a:p>
          <a:p>
            <a:r>
              <a:rPr lang="en-US" sz="2400">
                <a:latin typeface="Arial" charset="0"/>
                <a:ea typeface="MS PGothic" charset="0"/>
              </a:rPr>
              <a:t>Can apply a vector only if the resultant point has non-negative coefficients.</a:t>
            </a:r>
          </a:p>
          <a:p>
            <a:r>
              <a:rPr lang="en-US" sz="2400">
                <a:latin typeface="Arial" charset="0"/>
                <a:ea typeface="MS PGothic" charset="0"/>
              </a:rPr>
              <a:t>Choose randomly among acceptable vectors.</a:t>
            </a:r>
          </a:p>
          <a:p>
            <a:r>
              <a:rPr lang="en-US" sz="2400">
                <a:latin typeface="Arial" charset="0"/>
                <a:ea typeface="MS PGothic" charset="0"/>
              </a:rPr>
              <a:t>This generates the set of reachable points.</a:t>
            </a:r>
          </a:p>
          <a:p>
            <a:r>
              <a:rPr lang="en-US" sz="2400">
                <a:latin typeface="Arial" charset="0"/>
                <a:ea typeface="MS PGothic" charset="0"/>
              </a:rPr>
              <a:t>Vector addition systems are equivalent to Petri Nets.</a:t>
            </a:r>
          </a:p>
          <a:p>
            <a:r>
              <a:rPr lang="en-US" sz="2400">
                <a:latin typeface="Arial" charset="0"/>
                <a:ea typeface="MS PGothic" charset="0"/>
              </a:rPr>
              <a:t>If order vectors, these are equivalent to FRS. </a:t>
            </a:r>
          </a:p>
        </p:txBody>
      </p:sp>
      <p:sp>
        <p:nvSpPr>
          <p:cNvPr id="1833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CE439CF-9B30-644F-849E-DBBA3B896A2D}" type="datetime1">
              <a:rPr lang="en-US"/>
              <a:pPr/>
              <a:t>11/18/2014</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84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FE9901-6CE0-8546-8E7F-2487AE054739}" type="slidenum">
              <a:rPr lang="en-US"/>
              <a:pPr/>
              <a:t>183</a:t>
            </a:fld>
            <a:endParaRPr lang="en-US"/>
          </a:p>
        </p:txBody>
      </p:sp>
      <p:sp>
        <p:nvSpPr>
          <p:cNvPr id="184324" name="Rectangle 2"/>
          <p:cNvSpPr>
            <a:spLocks noGrp="1" noChangeArrowheads="1"/>
          </p:cNvSpPr>
          <p:nvPr>
            <p:ph type="title"/>
          </p:nvPr>
        </p:nvSpPr>
        <p:spPr/>
        <p:txBody>
          <a:bodyPr/>
          <a:lstStyle/>
          <a:p>
            <a:r>
              <a:rPr lang="en-US">
                <a:latin typeface="Arial" charset="0"/>
                <a:ea typeface="MS PGothic" charset="0"/>
              </a:rPr>
              <a:t>Vectors as Resource Models</a:t>
            </a:r>
          </a:p>
        </p:txBody>
      </p:sp>
      <p:sp>
        <p:nvSpPr>
          <p:cNvPr id="184325" name="Rectangle 3"/>
          <p:cNvSpPr>
            <a:spLocks noGrp="1" noChangeArrowheads="1"/>
          </p:cNvSpPr>
          <p:nvPr>
            <p:ph type="body" idx="1"/>
          </p:nvPr>
        </p:nvSpPr>
        <p:spPr/>
        <p:txBody>
          <a:bodyPr/>
          <a:lstStyle/>
          <a:p>
            <a:pPr>
              <a:lnSpc>
                <a:spcPct val="90000"/>
              </a:lnSpc>
            </a:pPr>
            <a:r>
              <a:rPr lang="en-US">
                <a:latin typeface="Arial" charset="0"/>
                <a:ea typeface="MS PGothic" charset="0"/>
              </a:rPr>
              <a:t>Each component of a point in </a:t>
            </a:r>
            <a:r>
              <a:rPr lang="en-US" b="1">
                <a:latin typeface="Arial" charset="0"/>
                <a:ea typeface="MS PGothic" charset="0"/>
              </a:rPr>
              <a:t>n</a:t>
            </a:r>
            <a:r>
              <a:rPr lang="en-US">
                <a:latin typeface="Arial" charset="0"/>
                <a:ea typeface="MS PGothic" charset="0"/>
              </a:rPr>
              <a:t>-space represents the quantity of a particular resource.</a:t>
            </a:r>
          </a:p>
          <a:p>
            <a:pPr>
              <a:lnSpc>
                <a:spcPct val="90000"/>
              </a:lnSpc>
            </a:pPr>
            <a:r>
              <a:rPr lang="en-US">
                <a:latin typeface="Arial" charset="0"/>
                <a:ea typeface="MS PGothic" charset="0"/>
              </a:rPr>
              <a:t>The vectors represent processes that consume and produce resources.</a:t>
            </a:r>
          </a:p>
          <a:p>
            <a:pPr>
              <a:lnSpc>
                <a:spcPct val="90000"/>
              </a:lnSpc>
            </a:pPr>
            <a:r>
              <a:rPr lang="en-US">
                <a:latin typeface="Arial" charset="0"/>
                <a:ea typeface="MS PGothic" charset="0"/>
              </a:rPr>
              <a:t>The issues are safety (do we avoid bad states) and liveness (do we attain a desired state).</a:t>
            </a:r>
          </a:p>
          <a:p>
            <a:pPr>
              <a:lnSpc>
                <a:spcPct val="90000"/>
              </a:lnSpc>
            </a:pPr>
            <a:r>
              <a:rPr lang="en-US">
                <a:latin typeface="Arial" charset="0"/>
                <a:ea typeface="MS PGothic" charset="0"/>
              </a:rPr>
              <a:t>Issues are deadlock, starvation, etc.</a:t>
            </a:r>
          </a:p>
        </p:txBody>
      </p:sp>
      <p:sp>
        <p:nvSpPr>
          <p:cNvPr id="1843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31390CF-D556-324A-8B1C-5BF535B3E625}" type="datetime1">
              <a:rPr lang="en-US"/>
              <a:pPr/>
              <a:t>11/18/2014</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85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54D752A-E928-A94D-906B-2A3420D5A4ED}" type="slidenum">
              <a:rPr lang="en-US"/>
              <a:pPr/>
              <a:t>184</a:t>
            </a:fld>
            <a:endParaRPr lang="en-US"/>
          </a:p>
        </p:txBody>
      </p:sp>
      <p:sp>
        <p:nvSpPr>
          <p:cNvPr id="185348" name="Rectangle 2"/>
          <p:cNvSpPr>
            <a:spLocks noGrp="1" noChangeArrowheads="1"/>
          </p:cNvSpPr>
          <p:nvPr>
            <p:ph type="title"/>
          </p:nvPr>
        </p:nvSpPr>
        <p:spPr/>
        <p:txBody>
          <a:bodyPr/>
          <a:lstStyle/>
          <a:p>
            <a:r>
              <a:rPr lang="en-US">
                <a:latin typeface="Arial" charset="0"/>
                <a:ea typeface="MS PGothic" charset="0"/>
              </a:rPr>
              <a:t>Factors with Residues</a:t>
            </a:r>
          </a:p>
        </p:txBody>
      </p:sp>
      <p:sp>
        <p:nvSpPr>
          <p:cNvPr id="185349" name="Rectangle 3"/>
          <p:cNvSpPr>
            <a:spLocks noGrp="1" noChangeArrowheads="1"/>
          </p:cNvSpPr>
          <p:nvPr>
            <p:ph type="body" idx="1"/>
          </p:nvPr>
        </p:nvSpPr>
        <p:spPr/>
        <p:txBody>
          <a:bodyPr/>
          <a:lstStyle/>
          <a:p>
            <a:r>
              <a:rPr lang="en-US" sz="2800">
                <a:latin typeface="Arial" charset="0"/>
                <a:ea typeface="MS PGothic" charset="0"/>
              </a:rPr>
              <a:t>Rules are of form</a:t>
            </a:r>
          </a:p>
          <a:p>
            <a:pPr lvl="1"/>
            <a:r>
              <a:rPr lang="en-US" sz="2400" b="1">
                <a:latin typeface="Arial" charset="0"/>
                <a:ea typeface="MS PGothic" charset="0"/>
              </a:rPr>
              <a:t>a</a:t>
            </a:r>
            <a:r>
              <a:rPr lang="en-US" sz="2400" b="1" baseline="-25000">
                <a:latin typeface="Arial" charset="0"/>
                <a:ea typeface="MS PGothic" charset="0"/>
              </a:rPr>
              <a:t>i</a:t>
            </a:r>
            <a:r>
              <a:rPr lang="en-US" sz="2400" b="1">
                <a:latin typeface="Arial" charset="0"/>
                <a:ea typeface="MS PGothic" charset="0"/>
              </a:rPr>
              <a:t> x + c</a:t>
            </a:r>
            <a:r>
              <a:rPr lang="en-US" sz="2400" b="1" baseline="-25000">
                <a:latin typeface="Arial" charset="0"/>
                <a:ea typeface="MS PGothic" charset="0"/>
              </a:rPr>
              <a:t>i</a:t>
            </a:r>
            <a:r>
              <a:rPr lang="en-US" sz="2400" b="1">
                <a:latin typeface="Arial" charset="0"/>
                <a:ea typeface="MS PGothic" charset="0"/>
              </a:rPr>
              <a:t>   </a:t>
            </a:r>
            <a:r>
              <a:rPr lang="en-US" sz="2400" b="1">
                <a:latin typeface="Arial" charset="0"/>
                <a:ea typeface="MS PGothic" charset="0"/>
                <a:sym typeface="Symbol" charset="0"/>
              </a:rPr>
              <a:t></a:t>
            </a:r>
            <a:r>
              <a:rPr lang="en-US" sz="2400" b="1">
                <a:latin typeface="Arial" charset="0"/>
                <a:ea typeface="MS PGothic" charset="0"/>
              </a:rPr>
              <a:t>   b</a:t>
            </a:r>
            <a:r>
              <a:rPr lang="en-US" sz="2400" b="1" baseline="-25000">
                <a:latin typeface="Arial" charset="0"/>
                <a:ea typeface="MS PGothic" charset="0"/>
              </a:rPr>
              <a:t>i</a:t>
            </a:r>
            <a:r>
              <a:rPr lang="en-US" sz="2400" b="1">
                <a:latin typeface="Arial" charset="0"/>
                <a:ea typeface="MS PGothic" charset="0"/>
              </a:rPr>
              <a:t> x + d</a:t>
            </a:r>
            <a:r>
              <a:rPr lang="en-US" sz="2400" b="1" baseline="-25000">
                <a:latin typeface="Arial" charset="0"/>
                <a:ea typeface="MS PGothic" charset="0"/>
              </a:rPr>
              <a:t>i</a:t>
            </a:r>
          </a:p>
          <a:p>
            <a:pPr lvl="1"/>
            <a:r>
              <a:rPr lang="en-US" sz="2400">
                <a:latin typeface="Arial" charset="0"/>
                <a:ea typeface="MS PGothic" charset="0"/>
              </a:rPr>
              <a:t>There are </a:t>
            </a:r>
            <a:r>
              <a:rPr lang="en-US" sz="2400" b="1">
                <a:latin typeface="Arial" charset="0"/>
                <a:ea typeface="MS PGothic" charset="0"/>
              </a:rPr>
              <a:t>n</a:t>
            </a:r>
            <a:r>
              <a:rPr lang="en-US" sz="2400">
                <a:latin typeface="Arial" charset="0"/>
                <a:ea typeface="MS PGothic" charset="0"/>
              </a:rPr>
              <a:t> such rules</a:t>
            </a:r>
          </a:p>
          <a:p>
            <a:pPr lvl="1"/>
            <a:r>
              <a:rPr lang="en-US" sz="2400">
                <a:latin typeface="Arial" charset="0"/>
                <a:ea typeface="MS PGothic" charset="0"/>
              </a:rPr>
              <a:t>Can apply if number is such that you get a residue (remainder) </a:t>
            </a:r>
            <a:r>
              <a:rPr lang="en-US" sz="2400" b="1">
                <a:latin typeface="Arial" charset="0"/>
                <a:ea typeface="MS PGothic" charset="0"/>
              </a:rPr>
              <a:t>c</a:t>
            </a:r>
            <a:r>
              <a:rPr lang="en-US" sz="2400" b="1" baseline="-25000">
                <a:latin typeface="Arial" charset="0"/>
                <a:ea typeface="MS PGothic" charset="0"/>
              </a:rPr>
              <a:t>i</a:t>
            </a:r>
            <a:r>
              <a:rPr lang="en-US" sz="2400">
                <a:latin typeface="Arial" charset="0"/>
                <a:ea typeface="MS PGothic" charset="0"/>
              </a:rPr>
              <a:t> when you divide by </a:t>
            </a:r>
            <a:r>
              <a:rPr lang="en-US" sz="2400" b="1">
                <a:latin typeface="Arial" charset="0"/>
                <a:ea typeface="MS PGothic" charset="0"/>
              </a:rPr>
              <a:t>a</a:t>
            </a:r>
            <a:r>
              <a:rPr lang="en-US" sz="2400" b="1" baseline="-25000">
                <a:latin typeface="Arial" charset="0"/>
                <a:ea typeface="MS PGothic" charset="0"/>
              </a:rPr>
              <a:t>i</a:t>
            </a:r>
            <a:endParaRPr lang="en-US" sz="2400" b="1">
              <a:latin typeface="Arial" charset="0"/>
              <a:ea typeface="MS PGothic" charset="0"/>
            </a:endParaRPr>
          </a:p>
          <a:p>
            <a:pPr lvl="1"/>
            <a:r>
              <a:rPr lang="en-US" sz="2400">
                <a:latin typeface="Arial" charset="0"/>
                <a:ea typeface="MS PGothic" charset="0"/>
              </a:rPr>
              <a:t>Take quotient </a:t>
            </a:r>
            <a:r>
              <a:rPr lang="en-US" sz="2400" b="1">
                <a:latin typeface="Arial" charset="0"/>
                <a:ea typeface="MS PGothic" charset="0"/>
              </a:rPr>
              <a:t>x</a:t>
            </a:r>
            <a:r>
              <a:rPr lang="en-US" sz="2400">
                <a:latin typeface="Arial" charset="0"/>
                <a:ea typeface="MS PGothic" charset="0"/>
              </a:rPr>
              <a:t> and produce a new number </a:t>
            </a:r>
            <a:br>
              <a:rPr lang="en-US" sz="2400">
                <a:latin typeface="Arial" charset="0"/>
                <a:ea typeface="MS PGothic" charset="0"/>
              </a:rPr>
            </a:br>
            <a:r>
              <a:rPr lang="en-US" sz="2400" b="1">
                <a:latin typeface="Arial" charset="0"/>
                <a:ea typeface="MS PGothic" charset="0"/>
              </a:rPr>
              <a:t>b</a:t>
            </a:r>
            <a:r>
              <a:rPr lang="en-US" sz="2400" b="1" baseline="-25000">
                <a:latin typeface="Arial" charset="0"/>
                <a:ea typeface="MS PGothic" charset="0"/>
              </a:rPr>
              <a:t>i</a:t>
            </a:r>
            <a:r>
              <a:rPr lang="en-US" sz="2400" b="1">
                <a:latin typeface="Arial" charset="0"/>
                <a:ea typeface="MS PGothic" charset="0"/>
              </a:rPr>
              <a:t> x + d</a:t>
            </a:r>
            <a:r>
              <a:rPr lang="en-US" sz="2400" b="1" baseline="-25000">
                <a:latin typeface="Arial" charset="0"/>
                <a:ea typeface="MS PGothic" charset="0"/>
              </a:rPr>
              <a:t>i</a:t>
            </a:r>
            <a:endParaRPr lang="en-US" sz="2400" b="1">
              <a:latin typeface="Arial" charset="0"/>
              <a:ea typeface="MS PGothic" charset="0"/>
            </a:endParaRPr>
          </a:p>
          <a:p>
            <a:pPr lvl="1"/>
            <a:r>
              <a:rPr lang="en-US" sz="2400">
                <a:latin typeface="Arial" charset="0"/>
                <a:ea typeface="MS PGothic" charset="0"/>
              </a:rPr>
              <a:t>Can apply any applicable one (no order)</a:t>
            </a:r>
          </a:p>
          <a:p>
            <a:r>
              <a:rPr lang="en-US" sz="2800">
                <a:latin typeface="Arial" charset="0"/>
                <a:ea typeface="MS PGothic" charset="0"/>
              </a:rPr>
              <a:t>These systems are equivalent to Register Machines.</a:t>
            </a:r>
          </a:p>
        </p:txBody>
      </p:sp>
      <p:sp>
        <p:nvSpPr>
          <p:cNvPr id="1853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606A63F-6838-954F-AA9A-E667CEC6D0EE}" type="datetime1">
              <a:rPr lang="en-US"/>
              <a:pPr/>
              <a:t>11/18/2014</a:t>
            </a:fld>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ctrTitle"/>
          </p:nvPr>
        </p:nvSpPr>
        <p:spPr/>
        <p:txBody>
          <a:bodyPr/>
          <a:lstStyle/>
          <a:p>
            <a:pPr eaLnBrk="1" hangingPunct="1"/>
            <a:r>
              <a:rPr lang="en-US">
                <a:latin typeface="Arial" charset="0"/>
                <a:ea typeface="MS PGothic" charset="0"/>
              </a:rPr>
              <a:t>Undecidability</a:t>
            </a:r>
          </a:p>
        </p:txBody>
      </p:sp>
      <p:sp>
        <p:nvSpPr>
          <p:cNvPr id="186371"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We Can</a:t>
            </a:r>
            <a:r>
              <a:rPr lang="ja-JP" altLang="en-US">
                <a:solidFill>
                  <a:srgbClr val="CC3300"/>
                </a:solidFill>
                <a:latin typeface="Arial" charset="0"/>
                <a:ea typeface="MS PGothic" charset="0"/>
              </a:rPr>
              <a:t>’</a:t>
            </a:r>
            <a:r>
              <a:rPr lang="en-US" altLang="ja-JP">
                <a:solidFill>
                  <a:srgbClr val="CC3300"/>
                </a:solidFill>
                <a:latin typeface="Arial" charset="0"/>
                <a:ea typeface="MS PGothic" charset="0"/>
              </a:rPr>
              <a:t>t Do It All</a:t>
            </a:r>
            <a:endParaRPr lang="en-US">
              <a:solidFill>
                <a:srgbClr val="CC3300"/>
              </a:solidFill>
              <a:latin typeface="Arial" charset="0"/>
              <a:ea typeface="MS PGothic" charset="0"/>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a:latin typeface="Arial" charset="0"/>
                <a:ea typeface="MS PGothic" charset="0"/>
              </a:rPr>
              <a:t>Classic Unsolvable Problem</a:t>
            </a:r>
          </a:p>
        </p:txBody>
      </p:sp>
      <p:sp>
        <p:nvSpPr>
          <p:cNvPr id="187395" name="Content Placeholder 2"/>
          <p:cNvSpPr>
            <a:spLocks noGrp="1"/>
          </p:cNvSpPr>
          <p:nvPr>
            <p:ph idx="1"/>
          </p:nvPr>
        </p:nvSpPr>
        <p:spPr/>
        <p:txBody>
          <a:bodyPr/>
          <a:lstStyle/>
          <a:p>
            <a:pPr>
              <a:buFont typeface="Times" charset="0"/>
              <a:buNone/>
            </a:pPr>
            <a:r>
              <a:rPr lang="en-US" sz="2000" b="1">
                <a:latin typeface="Arial" charset="0"/>
                <a:ea typeface="MS PGothic" charset="0"/>
              </a:rPr>
              <a:t>	</a:t>
            </a:r>
            <a:r>
              <a:rPr lang="en-US" sz="2400">
                <a:latin typeface="Arial" charset="0"/>
                <a:ea typeface="MS PGothic" charset="0"/>
              </a:rPr>
              <a:t>Given an arbitrary program </a:t>
            </a:r>
            <a:r>
              <a:rPr lang="en-US" sz="2400" i="1">
                <a:latin typeface="Arial" charset="0"/>
                <a:ea typeface="MS PGothic" charset="0"/>
              </a:rPr>
              <a:t>P</a:t>
            </a:r>
            <a:r>
              <a:rPr lang="en-US" sz="2400">
                <a:latin typeface="Arial" charset="0"/>
                <a:ea typeface="MS PGothic" charset="0"/>
              </a:rPr>
              <a:t>, in some language </a:t>
            </a:r>
            <a:r>
              <a:rPr lang="en-US" sz="2400" i="1">
                <a:latin typeface="Arial" charset="0"/>
                <a:ea typeface="MS PGothic" charset="0"/>
              </a:rPr>
              <a:t>L</a:t>
            </a:r>
            <a:r>
              <a:rPr lang="en-US" sz="2400">
                <a:latin typeface="Arial" charset="0"/>
                <a:ea typeface="MS PGothic" charset="0"/>
              </a:rPr>
              <a:t>, and an input </a:t>
            </a:r>
            <a:r>
              <a:rPr lang="en-US" sz="2400" i="1">
                <a:latin typeface="Arial" charset="0"/>
                <a:ea typeface="MS PGothic" charset="0"/>
              </a:rPr>
              <a:t>x</a:t>
            </a:r>
            <a:r>
              <a:rPr lang="en-US" sz="2400">
                <a:latin typeface="Arial" charset="0"/>
                <a:ea typeface="MS PGothic" charset="0"/>
              </a:rPr>
              <a:t> to </a:t>
            </a:r>
            <a:r>
              <a:rPr lang="en-US" sz="2400" i="1">
                <a:latin typeface="Arial" charset="0"/>
                <a:ea typeface="MS PGothic" charset="0"/>
              </a:rPr>
              <a:t>P</a:t>
            </a:r>
            <a:r>
              <a:rPr lang="en-US" sz="2400">
                <a:latin typeface="Arial" charset="0"/>
                <a:ea typeface="MS PGothic" charset="0"/>
              </a:rPr>
              <a:t>, will </a:t>
            </a:r>
            <a:r>
              <a:rPr lang="en-US" sz="2400" i="1">
                <a:latin typeface="Arial" charset="0"/>
                <a:ea typeface="MS PGothic" charset="0"/>
              </a:rPr>
              <a:t>P</a:t>
            </a:r>
            <a:r>
              <a:rPr lang="en-US" sz="2400">
                <a:latin typeface="Arial" charset="0"/>
                <a:ea typeface="MS PGothic" charset="0"/>
              </a:rPr>
              <a:t> eventually stop when run with input </a:t>
            </a:r>
            <a:r>
              <a:rPr lang="en-US" sz="2400" i="1">
                <a:latin typeface="Arial" charset="0"/>
                <a:ea typeface="MS PGothic" charset="0"/>
              </a:rPr>
              <a:t>x</a:t>
            </a:r>
            <a:r>
              <a:rPr lang="en-US" sz="2400">
                <a:latin typeface="Arial" charset="0"/>
                <a:ea typeface="MS PGothic" charset="0"/>
              </a:rPr>
              <a:t>?</a:t>
            </a:r>
          </a:p>
          <a:p>
            <a:pPr>
              <a:buFontTx/>
              <a:buNone/>
            </a:pPr>
            <a:r>
              <a:rPr lang="en-US" sz="2400">
                <a:latin typeface="Arial" charset="0"/>
                <a:ea typeface="MS PGothic" charset="0"/>
              </a:rPr>
              <a:t>	The above problem is called the </a:t>
            </a:r>
            <a:r>
              <a:rPr lang="ja-JP" altLang="en-US" sz="2400">
                <a:latin typeface="Arial" charset="0"/>
                <a:ea typeface="MS PGothic" charset="0"/>
              </a:rPr>
              <a:t>“</a:t>
            </a:r>
            <a:r>
              <a:rPr lang="en-US" altLang="ja-JP" sz="2400">
                <a:latin typeface="Arial" charset="0"/>
                <a:ea typeface="MS PGothic" charset="0"/>
              </a:rPr>
              <a:t>Halting Problem.</a:t>
            </a:r>
            <a:r>
              <a:rPr lang="ja-JP" altLang="en-US" sz="2400">
                <a:latin typeface="Arial" charset="0"/>
                <a:ea typeface="MS PGothic" charset="0"/>
              </a:rPr>
              <a:t>”</a:t>
            </a:r>
            <a:r>
              <a:rPr lang="en-US" altLang="ja-JP" sz="2400">
                <a:latin typeface="Arial" charset="0"/>
                <a:ea typeface="MS PGothic" charset="0"/>
              </a:rPr>
              <a:t> It is clearly an important and practical one – wouldn't it be nice to not be embarrassed by having your program run </a:t>
            </a:r>
            <a:r>
              <a:rPr lang="ja-JP" altLang="en-US" sz="2400">
                <a:latin typeface="Arial" charset="0"/>
                <a:ea typeface="MS PGothic" charset="0"/>
              </a:rPr>
              <a:t>“</a:t>
            </a:r>
            <a:r>
              <a:rPr lang="en-US" altLang="ja-JP" sz="2400">
                <a:latin typeface="Arial" charset="0"/>
                <a:ea typeface="MS PGothic" charset="0"/>
              </a:rPr>
              <a:t>forever</a:t>
            </a:r>
            <a:r>
              <a:rPr lang="ja-JP" altLang="en-US" sz="2400">
                <a:latin typeface="Arial" charset="0"/>
                <a:ea typeface="MS PGothic" charset="0"/>
              </a:rPr>
              <a:t>”</a:t>
            </a:r>
            <a:r>
              <a:rPr lang="en-US" altLang="ja-JP" sz="2400">
                <a:latin typeface="Arial" charset="0"/>
                <a:ea typeface="MS PGothic" charset="0"/>
              </a:rPr>
              <a:t> when you try to do a demo for the boss or professor? Unfortunately, there</a:t>
            </a:r>
            <a:r>
              <a:rPr lang="ja-JP" altLang="en-US" sz="2400">
                <a:latin typeface="Arial" charset="0"/>
                <a:ea typeface="MS PGothic" charset="0"/>
              </a:rPr>
              <a:t>’</a:t>
            </a:r>
            <a:r>
              <a:rPr lang="en-US" altLang="ja-JP" sz="2400">
                <a:latin typeface="Arial" charset="0"/>
                <a:ea typeface="MS PGothic" charset="0"/>
              </a:rPr>
              <a:t>s a fly in the ointment as one can prove that no algorithm can be written in </a:t>
            </a:r>
            <a:r>
              <a:rPr lang="en-US" altLang="ja-JP" sz="2400" i="1">
                <a:latin typeface="Arial" charset="0"/>
                <a:ea typeface="MS PGothic" charset="0"/>
              </a:rPr>
              <a:t>L</a:t>
            </a:r>
            <a:r>
              <a:rPr lang="en-US" altLang="ja-JP" sz="2400">
                <a:latin typeface="Arial" charset="0"/>
                <a:ea typeface="MS PGothic" charset="0"/>
              </a:rPr>
              <a:t> that solves the halting problem for </a:t>
            </a:r>
            <a:r>
              <a:rPr lang="en-US" altLang="ja-JP" sz="2400" i="1">
                <a:latin typeface="Arial" charset="0"/>
                <a:ea typeface="MS PGothic" charset="0"/>
              </a:rPr>
              <a:t>L</a:t>
            </a:r>
            <a:r>
              <a:rPr lang="en-US" altLang="ja-JP" sz="2400">
                <a:latin typeface="Arial" charset="0"/>
                <a:ea typeface="MS PGothic" charset="0"/>
              </a:rPr>
              <a:t>.</a:t>
            </a:r>
            <a:endParaRPr lang="en-US" sz="2400">
              <a:latin typeface="Arial" charset="0"/>
              <a:ea typeface="MS PGothic" charset="0"/>
            </a:endParaRPr>
          </a:p>
        </p:txBody>
      </p:sp>
      <p:sp>
        <p:nvSpPr>
          <p:cNvPr id="1873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019F0F4-B759-704C-BF89-09B9F21AF1D9}" type="datetime1">
              <a:rPr lang="en-US"/>
              <a:pPr/>
              <a:t>11/18/2014</a:t>
            </a:fld>
            <a:endParaRPr lang="en-US"/>
          </a:p>
        </p:txBody>
      </p:sp>
      <p:sp>
        <p:nvSpPr>
          <p:cNvPr id="187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72BDCD-56E3-CA44-BC89-F577B28A596A}" type="slidenum">
              <a:rPr lang="en-US"/>
              <a:pPr/>
              <a:t>186</a:t>
            </a:fld>
            <a:endParaRPr lang="en-US"/>
          </a:p>
        </p:txBody>
      </p:sp>
      <p:sp>
        <p:nvSpPr>
          <p:cNvPr id="18739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pPr eaLnBrk="1" hangingPunct="1"/>
            <a:r>
              <a:rPr lang="en-US">
                <a:latin typeface="Arial" charset="0"/>
                <a:ea typeface="MS PGothic" charset="0"/>
              </a:rPr>
              <a:t>Some terminology</a:t>
            </a:r>
          </a:p>
        </p:txBody>
      </p:sp>
      <p:sp>
        <p:nvSpPr>
          <p:cNvPr id="188419" name="Content Placeholder 2"/>
          <p:cNvSpPr>
            <a:spLocks noGrp="1"/>
          </p:cNvSpPr>
          <p:nvPr>
            <p:ph idx="1"/>
          </p:nvPr>
        </p:nvSpPr>
        <p:spPr>
          <a:xfrm>
            <a:off x="381000" y="1600200"/>
            <a:ext cx="8229600" cy="4525963"/>
          </a:xfrm>
        </p:spPr>
        <p:txBody>
          <a:bodyPr/>
          <a:lstStyle/>
          <a:p>
            <a:pPr>
              <a:buFontTx/>
              <a:buNone/>
            </a:pPr>
            <a:r>
              <a:rPr lang="en-US" sz="2000" b="1" dirty="0">
                <a:latin typeface="Arial" charset="0"/>
                <a:ea typeface="MS PGothic" charset="0"/>
              </a:rPr>
              <a:t>	</a:t>
            </a:r>
            <a:r>
              <a:rPr lang="en-US" sz="2000" dirty="0">
                <a:latin typeface="Arial" charset="0"/>
                <a:ea typeface="MS PGothic" charset="0"/>
              </a:rPr>
              <a:t>We will say that a procedure, </a:t>
            </a:r>
            <a:r>
              <a:rPr lang="en-US" sz="2000" b="1" i="1" dirty="0">
                <a:latin typeface="Arial" charset="0"/>
                <a:ea typeface="MS PGothic" charset="0"/>
              </a:rPr>
              <a:t>f</a:t>
            </a:r>
            <a:r>
              <a:rPr lang="en-US" sz="2000" dirty="0">
                <a:latin typeface="Arial" charset="0"/>
                <a:ea typeface="MS PGothic" charset="0"/>
              </a:rPr>
              <a:t>, converges on input </a:t>
            </a:r>
            <a:r>
              <a:rPr lang="en-US" sz="2000" b="1" i="1" dirty="0">
                <a:latin typeface="Arial" charset="0"/>
                <a:ea typeface="MS PGothic" charset="0"/>
              </a:rPr>
              <a:t>x</a:t>
            </a:r>
            <a:r>
              <a:rPr lang="en-US" sz="2000" dirty="0">
                <a:latin typeface="Arial" charset="0"/>
                <a:ea typeface="MS PGothic" charset="0"/>
              </a:rPr>
              <a:t> if it eventually halts when it receives </a:t>
            </a:r>
            <a:r>
              <a:rPr lang="en-US" sz="2000" b="1" i="1" dirty="0">
                <a:latin typeface="Arial" charset="0"/>
                <a:ea typeface="MS PGothic" charset="0"/>
              </a:rPr>
              <a:t>x</a:t>
            </a:r>
            <a:r>
              <a:rPr lang="en-US" sz="2000" dirty="0">
                <a:latin typeface="Arial" charset="0"/>
                <a:ea typeface="MS PGothic" charset="0"/>
              </a:rPr>
              <a:t> as input. We denote this as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t>
            </a:r>
          </a:p>
          <a:p>
            <a:pPr>
              <a:buFontTx/>
              <a:buNone/>
            </a:pPr>
            <a:endParaRPr lang="en-US" sz="2000" dirty="0">
              <a:latin typeface="Arial" charset="0"/>
              <a:ea typeface="MS PGothic" charset="0"/>
              <a:sym typeface="Symbol" charset="0"/>
            </a:endParaRPr>
          </a:p>
          <a:p>
            <a:pPr>
              <a:buFontTx/>
              <a:buNone/>
            </a:pPr>
            <a:r>
              <a:rPr lang="en-US" sz="2000" dirty="0">
                <a:latin typeface="Arial" charset="0"/>
                <a:ea typeface="MS PGothic" charset="0"/>
                <a:sym typeface="Symbol" charset="0"/>
              </a:rPr>
              <a:t>	</a:t>
            </a:r>
            <a:r>
              <a:rPr lang="en-US" sz="2000" dirty="0">
                <a:latin typeface="Arial" charset="0"/>
                <a:ea typeface="MS PGothic" charset="0"/>
              </a:rPr>
              <a:t>We will say that a procedure, </a:t>
            </a:r>
            <a:r>
              <a:rPr lang="en-US" sz="2000" b="1" i="1" dirty="0">
                <a:latin typeface="Arial" charset="0"/>
                <a:ea typeface="MS PGothic" charset="0"/>
              </a:rPr>
              <a:t>f</a:t>
            </a:r>
            <a:r>
              <a:rPr lang="en-US" sz="2000" dirty="0">
                <a:latin typeface="Arial" charset="0"/>
                <a:ea typeface="MS PGothic" charset="0"/>
              </a:rPr>
              <a:t>, diverges on input </a:t>
            </a:r>
            <a:r>
              <a:rPr lang="en-US" sz="2000" b="1" i="1" dirty="0">
                <a:latin typeface="Arial" charset="0"/>
                <a:ea typeface="MS PGothic" charset="0"/>
              </a:rPr>
              <a:t>x</a:t>
            </a:r>
            <a:r>
              <a:rPr lang="en-US" sz="2000" dirty="0">
                <a:latin typeface="Arial" charset="0"/>
                <a:ea typeface="MS PGothic" charset="0"/>
              </a:rPr>
              <a:t> if it never halts when it receives </a:t>
            </a:r>
            <a:r>
              <a:rPr lang="en-US" sz="2000" i="1" dirty="0">
                <a:latin typeface="Arial" charset="0"/>
                <a:ea typeface="MS PGothic" charset="0"/>
              </a:rPr>
              <a:t>x</a:t>
            </a:r>
            <a:r>
              <a:rPr lang="en-US" sz="2000" dirty="0">
                <a:latin typeface="Arial" charset="0"/>
                <a:ea typeface="MS PGothic" charset="0"/>
              </a:rPr>
              <a:t> as input. We denote this as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t>
            </a:r>
          </a:p>
          <a:p>
            <a:pPr>
              <a:buFontTx/>
              <a:buNone/>
            </a:pPr>
            <a:endParaRPr lang="en-US" sz="2000" dirty="0">
              <a:latin typeface="Arial" charset="0"/>
              <a:ea typeface="MS PGothic" charset="0"/>
              <a:sym typeface="Symbol" charset="0"/>
            </a:endParaRPr>
          </a:p>
          <a:p>
            <a:pPr>
              <a:buFontTx/>
              <a:buNone/>
            </a:pPr>
            <a:r>
              <a:rPr lang="en-US" sz="2000" dirty="0">
                <a:latin typeface="Arial" charset="0"/>
                <a:ea typeface="MS PGothic" charset="0"/>
                <a:sym typeface="Symbol" charset="0"/>
              </a:rPr>
              <a:t>	Of course, if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then </a:t>
            </a:r>
            <a:r>
              <a:rPr lang="en-US" sz="2000" b="1" i="1" dirty="0">
                <a:latin typeface="Arial" charset="0"/>
                <a:ea typeface="MS PGothic" charset="0"/>
                <a:sym typeface="Symbol" charset="0"/>
              </a:rPr>
              <a:t>f</a:t>
            </a:r>
            <a:r>
              <a:rPr lang="en-US" sz="2000" i="1" dirty="0">
                <a:latin typeface="Arial" charset="0"/>
                <a:ea typeface="MS PGothic" charset="0"/>
                <a:sym typeface="Symbol" charset="0"/>
              </a:rPr>
              <a:t> </a:t>
            </a:r>
            <a:r>
              <a:rPr lang="en-US" sz="2000" dirty="0">
                <a:latin typeface="Arial" charset="0"/>
                <a:ea typeface="MS PGothic" charset="0"/>
                <a:sym typeface="Symbol" charset="0"/>
              </a:rPr>
              <a:t>defines a value for </a:t>
            </a:r>
            <a:r>
              <a:rPr lang="en-US" sz="2000" b="1" i="1" dirty="0">
                <a:latin typeface="Arial" charset="0"/>
                <a:ea typeface="MS PGothic" charset="0"/>
                <a:sym typeface="Symbol" charset="0"/>
              </a:rPr>
              <a:t>x</a:t>
            </a:r>
            <a:r>
              <a:rPr lang="en-US" sz="2000" dirty="0">
                <a:latin typeface="Arial" charset="0"/>
                <a:ea typeface="MS PGothic" charset="0"/>
                <a:sym typeface="Symbol" charset="0"/>
              </a:rPr>
              <a:t>. In fact we also say that </a:t>
            </a:r>
            <a:r>
              <a:rPr lang="en-US" sz="2000" b="1" i="1" dirty="0">
                <a:latin typeface="Arial" charset="0"/>
                <a:ea typeface="MS PGothic" charset="0"/>
                <a:sym typeface="Symbol" charset="0"/>
              </a:rPr>
              <a:t>f(x)</a:t>
            </a:r>
            <a:r>
              <a:rPr lang="en-US" sz="2000" dirty="0">
                <a:latin typeface="Arial" charset="0"/>
                <a:ea typeface="MS PGothic" charset="0"/>
                <a:sym typeface="Symbol" charset="0"/>
              </a:rPr>
              <a:t> is defined if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and undefined if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a:t>
            </a:r>
          </a:p>
          <a:p>
            <a:pPr>
              <a:buFontTx/>
              <a:buNone/>
            </a:pPr>
            <a:endParaRPr lang="en-US" sz="2000" dirty="0">
              <a:latin typeface="Arial" charset="0"/>
              <a:ea typeface="MS PGothic" charset="0"/>
              <a:sym typeface="Symbol" charset="0"/>
            </a:endParaRPr>
          </a:p>
          <a:p>
            <a:pPr>
              <a:buFontTx/>
              <a:buNone/>
            </a:pPr>
            <a:r>
              <a:rPr lang="en-US" sz="2000" dirty="0">
                <a:latin typeface="Arial" charset="0"/>
                <a:ea typeface="MS PGothic" charset="0"/>
                <a:sym typeface="Symbol" charset="0"/>
              </a:rPr>
              <a:t>	Finally, we define the domain of </a:t>
            </a:r>
            <a:r>
              <a:rPr lang="en-US" sz="2000" b="1" i="1" dirty="0">
                <a:latin typeface="Arial" charset="0"/>
                <a:ea typeface="MS PGothic" charset="0"/>
                <a:sym typeface="Symbol" charset="0"/>
              </a:rPr>
              <a:t>f</a:t>
            </a:r>
            <a:r>
              <a:rPr lang="en-US" sz="2000" i="1" dirty="0">
                <a:latin typeface="Arial" charset="0"/>
                <a:ea typeface="MS PGothic" charset="0"/>
                <a:sym typeface="Symbol" charset="0"/>
              </a:rPr>
              <a:t> </a:t>
            </a:r>
            <a:r>
              <a:rPr lang="en-US" sz="2000" dirty="0">
                <a:latin typeface="Arial" charset="0"/>
                <a:ea typeface="MS PGothic" charset="0"/>
                <a:sym typeface="Symbol" charset="0"/>
              </a:rPr>
              <a:t>as </a:t>
            </a:r>
            <a:r>
              <a:rPr lang="en-US" sz="2000" b="1" dirty="0">
                <a:latin typeface="Arial" charset="0"/>
                <a:ea typeface="MS PGothic" charset="0"/>
                <a:sym typeface="Symbol" charset="0"/>
              </a:rPr>
              <a:t>{</a:t>
            </a:r>
            <a:r>
              <a:rPr lang="en-US" sz="2000" b="1" i="1" dirty="0">
                <a:latin typeface="Arial" charset="0"/>
                <a:ea typeface="MS PGothic" charset="0"/>
                <a:sym typeface="Symbol" charset="0"/>
              </a:rPr>
              <a:t>x</a:t>
            </a:r>
            <a:r>
              <a:rPr lang="en-US" sz="2000" b="1" dirty="0">
                <a:latin typeface="Arial" charset="0"/>
                <a:ea typeface="MS PGothic" charset="0"/>
                <a:sym typeface="Symbol" charset="0"/>
              </a:rPr>
              <a:t> |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t>
            </a:r>
            <a:br>
              <a:rPr lang="en-US" sz="2000" dirty="0">
                <a:latin typeface="Arial" charset="0"/>
                <a:ea typeface="MS PGothic" charset="0"/>
                <a:sym typeface="Symbol" charset="0"/>
              </a:rPr>
            </a:br>
            <a:r>
              <a:rPr lang="en-US" sz="2000" dirty="0">
                <a:latin typeface="Arial" charset="0"/>
                <a:ea typeface="MS PGothic" charset="0"/>
                <a:sym typeface="Symbol" charset="0"/>
              </a:rPr>
              <a:t>The range of </a:t>
            </a:r>
            <a:r>
              <a:rPr lang="en-US" sz="2000" b="1" i="1" dirty="0">
                <a:latin typeface="Arial" charset="0"/>
                <a:ea typeface="MS PGothic" charset="0"/>
                <a:sym typeface="Symbol" charset="0"/>
              </a:rPr>
              <a:t>f</a:t>
            </a:r>
            <a:r>
              <a:rPr lang="en-US" sz="2000" dirty="0">
                <a:latin typeface="Arial" charset="0"/>
                <a:ea typeface="MS PGothic" charset="0"/>
                <a:sym typeface="Symbol" charset="0"/>
              </a:rPr>
              <a:t> is </a:t>
            </a:r>
            <a:r>
              <a:rPr lang="en-US" sz="2000" b="1" dirty="0">
                <a:latin typeface="Arial" charset="0"/>
                <a:ea typeface="MS PGothic" charset="0"/>
                <a:sym typeface="Symbol" charset="0"/>
              </a:rPr>
              <a:t>{</a:t>
            </a:r>
            <a:r>
              <a:rPr lang="en-US" sz="2000" b="1" i="1" dirty="0">
                <a:latin typeface="Arial" charset="0"/>
                <a:ea typeface="MS PGothic" charset="0"/>
                <a:sym typeface="Symbol" charset="0"/>
              </a:rPr>
              <a:t>y</a:t>
            </a:r>
            <a:r>
              <a:rPr lang="en-US" sz="2000" b="1" dirty="0">
                <a:latin typeface="Arial" charset="0"/>
                <a:ea typeface="MS PGothic" charset="0"/>
                <a:sym typeface="Symbol" charset="0"/>
              </a:rPr>
              <a:t> | </a:t>
            </a:r>
            <a:r>
              <a:rPr lang="en-US" sz="2000" dirty="0">
                <a:latin typeface="Arial" charset="0"/>
                <a:ea typeface="MS PGothic" charset="0"/>
                <a:sym typeface="Symbol" charset="0"/>
              </a:rPr>
              <a:t>there exists an x,</a:t>
            </a:r>
            <a:r>
              <a:rPr lang="en-US" sz="2000" b="1" dirty="0">
                <a:latin typeface="Arial" charset="0"/>
                <a:ea typeface="MS PGothic" charset="0"/>
                <a:sym typeface="Symbol" charset="0"/>
              </a:rPr>
              <a:t> </a:t>
            </a:r>
            <a:r>
              <a:rPr lang="en-US" sz="2000" b="1" i="1" dirty="0">
                <a:latin typeface="Arial" charset="0"/>
                <a:ea typeface="MS PGothic" charset="0"/>
              </a:rPr>
              <a:t>f(x)</a:t>
            </a:r>
            <a:r>
              <a:rPr lang="en-US" sz="2000" b="1" dirty="0">
                <a:latin typeface="Arial" charset="0"/>
                <a:ea typeface="MS PGothic" charset="0"/>
                <a:sym typeface="Symbol" charset="0"/>
              </a:rPr>
              <a:t></a:t>
            </a:r>
            <a:r>
              <a:rPr lang="en-US" sz="2000" dirty="0">
                <a:latin typeface="Arial" charset="0"/>
                <a:ea typeface="MS PGothic" charset="0"/>
                <a:sym typeface="Symbol" charset="0"/>
              </a:rPr>
              <a:t> and </a:t>
            </a:r>
            <a:r>
              <a:rPr lang="en-US" sz="2000" b="1" i="1" dirty="0">
                <a:latin typeface="Arial" charset="0"/>
                <a:ea typeface="MS PGothic" charset="0"/>
                <a:sym typeface="Symbol" charset="0"/>
              </a:rPr>
              <a:t>f(x) = y </a:t>
            </a:r>
            <a:r>
              <a:rPr lang="en-US" sz="2000" dirty="0">
                <a:latin typeface="Arial" charset="0"/>
                <a:ea typeface="MS PGothic" charset="0"/>
                <a:sym typeface="Symbol" charset="0"/>
              </a:rPr>
              <a:t>}.</a:t>
            </a:r>
            <a:endParaRPr lang="en-US" sz="2000" dirty="0">
              <a:latin typeface="Arial" charset="0"/>
              <a:ea typeface="MS PGothic" charset="0"/>
            </a:endParaRPr>
          </a:p>
        </p:txBody>
      </p:sp>
      <p:sp>
        <p:nvSpPr>
          <p:cNvPr id="1884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58B5C70-A2F8-AA46-A7AE-FB4DB34A2681}" type="datetime1">
              <a:rPr lang="en-US"/>
              <a:pPr/>
              <a:t>11/18/2014</a:t>
            </a:fld>
            <a:endParaRPr lang="en-US"/>
          </a:p>
        </p:txBody>
      </p:sp>
      <p:sp>
        <p:nvSpPr>
          <p:cNvPr id="188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EE2CE7-7D07-AA41-970C-BE47C459B2F0}" type="slidenum">
              <a:rPr lang="en-US"/>
              <a:pPr/>
              <a:t>187</a:t>
            </a:fld>
            <a:endParaRPr lang="en-US"/>
          </a:p>
        </p:txBody>
      </p:sp>
      <p:sp>
        <p:nvSpPr>
          <p:cNvPr id="18842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33DED7-FF91-A644-9946-57D36053EBAC}" type="datetime1">
              <a:rPr lang="en-US"/>
              <a:pPr/>
              <a:t>11/18/2014</a:t>
            </a:fld>
            <a:endParaRPr lang="en-US"/>
          </a:p>
        </p:txBody>
      </p:sp>
      <p:sp>
        <p:nvSpPr>
          <p:cNvPr id="189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89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77636-F079-EF48-B2CE-5BD8D5DEDC13}" type="slidenum">
              <a:rPr lang="en-US"/>
              <a:pPr/>
              <a:t>188</a:t>
            </a:fld>
            <a:endParaRPr lang="en-US"/>
          </a:p>
        </p:txBody>
      </p:sp>
      <p:sp>
        <p:nvSpPr>
          <p:cNvPr id="189445" name="Rectangle 2"/>
          <p:cNvSpPr>
            <a:spLocks noGrp="1" noChangeArrowheads="1"/>
          </p:cNvSpPr>
          <p:nvPr>
            <p:ph type="title"/>
          </p:nvPr>
        </p:nvSpPr>
        <p:spPr/>
        <p:txBody>
          <a:bodyPr/>
          <a:lstStyle/>
          <a:p>
            <a:pPr eaLnBrk="1" hangingPunct="1"/>
            <a:r>
              <a:rPr lang="en-US">
                <a:latin typeface="Arial" charset="0"/>
                <a:ea typeface="MS PGothic" charset="0"/>
              </a:rPr>
              <a:t>Halting Problem</a:t>
            </a:r>
          </a:p>
        </p:txBody>
      </p:sp>
      <p:sp>
        <p:nvSpPr>
          <p:cNvPr id="189446" name="Rectangle 3"/>
          <p:cNvSpPr>
            <a:spLocks noGrp="1" noChangeArrowheads="1"/>
          </p:cNvSpPr>
          <p:nvPr>
            <p:ph type="body" idx="1"/>
          </p:nvPr>
        </p:nvSpPr>
        <p:spPr/>
        <p:txBody>
          <a:bodyPr/>
          <a:lstStyle/>
          <a:p>
            <a:pPr eaLnBrk="1" hangingPunct="1">
              <a:lnSpc>
                <a:spcPct val="80000"/>
              </a:lnSpc>
              <a:buFontTx/>
              <a:buNone/>
            </a:pPr>
            <a:r>
              <a:rPr lang="en-US" sz="1800" dirty="0">
                <a:latin typeface="Arial" charset="0"/>
                <a:ea typeface="MS PGothic" charset="0"/>
              </a:rPr>
              <a:t>	Assume we can decide the halting problem.  Then there exists some total function Halt such that</a:t>
            </a:r>
          </a:p>
          <a:p>
            <a:pPr eaLnBrk="1" hangingPunct="1">
              <a:lnSpc>
                <a:spcPct val="80000"/>
              </a:lnSpc>
              <a:buFontTx/>
              <a:buNone/>
            </a:pPr>
            <a:r>
              <a:rPr lang="en-US" sz="1800" dirty="0">
                <a:latin typeface="Arial" charset="0"/>
                <a:ea typeface="MS PGothic" charset="0"/>
              </a:rPr>
              <a:t>				1 	if [x] (y) is defined</a:t>
            </a:r>
          </a:p>
          <a:p>
            <a:pPr eaLnBrk="1" hangingPunct="1">
              <a:lnSpc>
                <a:spcPct val="80000"/>
              </a:lnSpc>
              <a:buFontTx/>
              <a:buNone/>
            </a:pPr>
            <a:r>
              <a:rPr lang="en-US" sz="1800" dirty="0">
                <a:latin typeface="Arial" charset="0"/>
                <a:ea typeface="MS PGothic" charset="0"/>
              </a:rPr>
              <a:t>	Halt(</a:t>
            </a:r>
            <a:r>
              <a:rPr lang="en-US" sz="1800" dirty="0" err="1">
                <a:latin typeface="Arial" charset="0"/>
                <a:ea typeface="MS PGothic" charset="0"/>
              </a:rPr>
              <a:t>x,y</a:t>
            </a: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0 	if [x] (y) is not defined</a:t>
            </a:r>
          </a:p>
          <a:p>
            <a:pPr eaLnBrk="1" hangingPunct="1">
              <a:lnSpc>
                <a:spcPct val="80000"/>
              </a:lnSpc>
              <a:buFontTx/>
              <a:buNone/>
            </a:pPr>
            <a:r>
              <a:rPr lang="en-US" sz="1800" dirty="0">
                <a:latin typeface="Arial" charset="0"/>
                <a:ea typeface="MS PGothic" charset="0"/>
              </a:rPr>
              <a:t>	Here, we have numbered all programs and [x] refers to the x-</a:t>
            </a:r>
            <a:r>
              <a:rPr lang="en-US" sz="1800" dirty="0" err="1">
                <a:latin typeface="Arial" charset="0"/>
                <a:ea typeface="MS PGothic" charset="0"/>
              </a:rPr>
              <a:t>th</a:t>
            </a:r>
            <a:r>
              <a:rPr lang="en-US" sz="1800" dirty="0">
                <a:latin typeface="Arial" charset="0"/>
                <a:ea typeface="MS PGothic" charset="0"/>
              </a:rPr>
              <a:t> program in this ordering.  Now we can view Halt as a mapping </a:t>
            </a:r>
            <a:r>
              <a:rPr lang="en-US" sz="1800" dirty="0" smtClean="0">
                <a:latin typeface="Arial" charset="0"/>
                <a:ea typeface="MS PGothic" charset="0"/>
              </a:rPr>
              <a:t>from </a:t>
            </a:r>
            <a:r>
              <a:rPr lang="en-US" sz="1800" b="1" i="1" dirty="0" smtClean="0">
                <a:latin typeface="Arial" charset="0"/>
                <a:ea typeface="MS PGothic" charset="0"/>
                <a:sym typeface="Symbol" charset="0"/>
              </a:rPr>
              <a:t>N</a:t>
            </a:r>
            <a:r>
              <a:rPr lang="en-US" sz="1800" dirty="0" smtClean="0">
                <a:latin typeface="Arial" charset="0"/>
                <a:ea typeface="MS PGothic" charset="0"/>
              </a:rPr>
              <a:t> </a:t>
            </a:r>
            <a:r>
              <a:rPr lang="en-US" sz="1800" dirty="0">
                <a:latin typeface="Arial" charset="0"/>
                <a:ea typeface="MS PGothic" charset="0"/>
              </a:rPr>
              <a:t>into </a:t>
            </a:r>
            <a:r>
              <a:rPr lang="en-US" sz="1800" b="1" i="1" dirty="0" smtClean="0">
                <a:latin typeface="Arial" charset="0"/>
                <a:ea typeface="MS PGothic" charset="0"/>
                <a:sym typeface="Symbol" charset="0"/>
              </a:rPr>
              <a:t>N</a:t>
            </a:r>
            <a:r>
              <a:rPr lang="en-US" sz="1800" dirty="0" smtClean="0">
                <a:latin typeface="Arial" charset="0"/>
                <a:ea typeface="MS PGothic" charset="0"/>
              </a:rPr>
              <a:t>  </a:t>
            </a:r>
            <a:r>
              <a:rPr lang="en-US" sz="1800" dirty="0">
                <a:latin typeface="Arial" charset="0"/>
                <a:ea typeface="MS PGothic" charset="0"/>
              </a:rPr>
              <a:t>by treating its input as a single number representing the pairing of two numbers via the one-one onto function</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pair(</a:t>
            </a:r>
            <a:r>
              <a:rPr lang="en-US" sz="1800" dirty="0" err="1">
                <a:latin typeface="Arial" charset="0"/>
                <a:ea typeface="MS PGothic" charset="0"/>
              </a:rPr>
              <a:t>x,y</a:t>
            </a:r>
            <a:r>
              <a:rPr lang="en-US" sz="1800" dirty="0">
                <a:latin typeface="Arial" charset="0"/>
                <a:ea typeface="MS PGothic" charset="0"/>
              </a:rPr>
              <a:t>) = &lt;</a:t>
            </a:r>
            <a:r>
              <a:rPr lang="en-US" sz="1800" dirty="0" err="1">
                <a:latin typeface="Arial" charset="0"/>
                <a:ea typeface="MS PGothic" charset="0"/>
              </a:rPr>
              <a:t>x,y</a:t>
            </a:r>
            <a:r>
              <a:rPr lang="en-US" sz="1800" dirty="0">
                <a:latin typeface="Arial" charset="0"/>
                <a:ea typeface="MS PGothic" charset="0"/>
              </a:rPr>
              <a:t>&gt; = 2</a:t>
            </a:r>
            <a:r>
              <a:rPr lang="en-US" sz="1800" baseline="30000" dirty="0">
                <a:latin typeface="Arial" charset="0"/>
                <a:ea typeface="MS PGothic" charset="0"/>
              </a:rPr>
              <a:t>x</a:t>
            </a:r>
            <a:r>
              <a:rPr lang="en-US" sz="1800" dirty="0">
                <a:latin typeface="Arial" charset="0"/>
                <a:ea typeface="MS PGothic" charset="0"/>
              </a:rPr>
              <a:t>  (2y + 1) – 1</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with inverses	</a:t>
            </a:r>
          </a:p>
          <a:p>
            <a:pPr eaLnBrk="1" hangingPunct="1">
              <a:lnSpc>
                <a:spcPct val="80000"/>
              </a:lnSpc>
              <a:buFontTx/>
              <a:buNone/>
            </a:pPr>
            <a:r>
              <a:rPr lang="en-US" sz="1800" dirty="0">
                <a:latin typeface="Arial" charset="0"/>
                <a:ea typeface="MS PGothic" charset="0"/>
              </a:rPr>
              <a:t>		&lt;z&gt;</a:t>
            </a:r>
            <a:r>
              <a:rPr lang="en-US" sz="1800" baseline="-25000" dirty="0">
                <a:latin typeface="Arial" charset="0"/>
                <a:ea typeface="MS PGothic" charset="0"/>
              </a:rPr>
              <a:t>1</a:t>
            </a:r>
            <a:r>
              <a:rPr lang="en-US" sz="1800" dirty="0">
                <a:latin typeface="Arial" charset="0"/>
                <a:ea typeface="MS PGothic" charset="0"/>
              </a:rPr>
              <a:t> = </a:t>
            </a:r>
            <a:r>
              <a:rPr lang="en-US" sz="1800" dirty="0" err="1">
                <a:latin typeface="Arial" charset="0"/>
                <a:ea typeface="MS PGothic" charset="0"/>
              </a:rPr>
              <a:t>exp</a:t>
            </a:r>
            <a:r>
              <a:rPr lang="en-US" sz="1800" dirty="0">
                <a:latin typeface="Arial" charset="0"/>
                <a:ea typeface="MS PGothic" charset="0"/>
              </a:rPr>
              <a:t>(z+1,1)</a:t>
            </a:r>
            <a:br>
              <a:rPr lang="en-US" sz="1800" dirty="0">
                <a:latin typeface="Arial" charset="0"/>
                <a:ea typeface="MS PGothic" charset="0"/>
              </a:rPr>
            </a:b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	&lt;z&gt;</a:t>
            </a:r>
            <a:r>
              <a:rPr lang="en-US" sz="1800" baseline="-25000" dirty="0">
                <a:latin typeface="Arial" charset="0"/>
                <a:ea typeface="MS PGothic" charset="0"/>
              </a:rPr>
              <a:t>2</a:t>
            </a:r>
            <a:r>
              <a:rPr lang="en-US" sz="1800" dirty="0">
                <a:latin typeface="Arial" charset="0"/>
                <a:ea typeface="MS PGothic" charset="0"/>
              </a:rPr>
              <a:t> = ((( z + 1 ) // 2 </a:t>
            </a:r>
            <a:r>
              <a:rPr lang="en-US" sz="1800" baseline="30000" dirty="0">
                <a:latin typeface="Arial" charset="0"/>
                <a:ea typeface="MS PGothic" charset="0"/>
              </a:rPr>
              <a:t>&lt;z&gt;</a:t>
            </a:r>
            <a:r>
              <a:rPr lang="en-US" sz="1800" baseline="10000" dirty="0">
                <a:latin typeface="Arial" charset="0"/>
                <a:ea typeface="MS PGothic" charset="0"/>
              </a:rPr>
              <a:t>1</a:t>
            </a:r>
            <a:r>
              <a:rPr lang="en-US" sz="1800" dirty="0">
                <a:latin typeface="Arial" charset="0"/>
                <a:ea typeface="MS PGothic" charset="0"/>
              </a:rPr>
              <a:t>  ) – 1 ) // 2</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43034BC-92FB-7845-A5C0-04366683DA25}" type="datetime1">
              <a:rPr lang="en-US"/>
              <a:pPr/>
              <a:t>11/18/2014</a:t>
            </a:fld>
            <a:endParaRPr lang="en-US"/>
          </a:p>
        </p:txBody>
      </p:sp>
      <p:sp>
        <p:nvSpPr>
          <p:cNvPr id="190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0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6CB34A-DE7A-8041-89A3-A24B67AE98A9}" type="slidenum">
              <a:rPr lang="en-US"/>
              <a:pPr/>
              <a:t>189</a:t>
            </a:fld>
            <a:endParaRPr lang="en-US"/>
          </a:p>
        </p:txBody>
      </p:sp>
      <p:sp>
        <p:nvSpPr>
          <p:cNvPr id="19046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0470" name="Rectangle 3"/>
          <p:cNvSpPr>
            <a:spLocks noGrp="1" noChangeArrowheads="1"/>
          </p:cNvSpPr>
          <p:nvPr>
            <p:ph type="body" idx="1"/>
          </p:nvPr>
        </p:nvSpPr>
        <p:spPr/>
        <p:txBody>
          <a:bodyPr/>
          <a:lstStyle/>
          <a:p>
            <a:pPr eaLnBrk="1" hangingPunct="1">
              <a:lnSpc>
                <a:spcPct val="80000"/>
              </a:lnSpc>
              <a:buFontTx/>
              <a:buNone/>
            </a:pPr>
            <a:r>
              <a:rPr lang="en-US" sz="2000" dirty="0">
                <a:latin typeface="Arial" charset="0"/>
                <a:ea typeface="MS PGothic" charset="0"/>
              </a:rPr>
              <a:t>	Now if Halt exist, then so does Disagree, where</a:t>
            </a:r>
          </a:p>
          <a:p>
            <a:pPr eaLnBrk="1" hangingPunct="1">
              <a:lnSpc>
                <a:spcPct val="80000"/>
              </a:lnSpc>
              <a:buFontTx/>
              <a:buNone/>
            </a:pPr>
            <a:r>
              <a:rPr lang="en-US" sz="1600" dirty="0">
                <a:latin typeface="Arial" charset="0"/>
                <a:ea typeface="MS PGothic" charset="0"/>
              </a:rPr>
              <a:t>			0 		if Halt(</a:t>
            </a:r>
            <a:r>
              <a:rPr lang="en-US" sz="1600" dirty="0" err="1">
                <a:latin typeface="Arial" charset="0"/>
                <a:ea typeface="MS PGothic" charset="0"/>
              </a:rPr>
              <a:t>x,x</a:t>
            </a:r>
            <a:r>
              <a:rPr lang="en-US" sz="1600" dirty="0">
                <a:latin typeface="Arial" charset="0"/>
                <a:ea typeface="MS PGothic" charset="0"/>
              </a:rPr>
              <a:t>) = 0, </a:t>
            </a:r>
            <a:r>
              <a:rPr lang="en-US" sz="1600" dirty="0" err="1">
                <a:latin typeface="Arial" charset="0"/>
                <a:ea typeface="MS PGothic" charset="0"/>
              </a:rPr>
              <a:t>i.e</a:t>
            </a:r>
            <a:r>
              <a:rPr lang="en-US" sz="1600" dirty="0">
                <a:latin typeface="Arial" charset="0"/>
                <a:ea typeface="MS PGothic" charset="0"/>
              </a:rPr>
              <a:t>, if [x] (x) is not defined</a:t>
            </a:r>
          </a:p>
          <a:p>
            <a:pPr eaLnBrk="1" hangingPunct="1">
              <a:lnSpc>
                <a:spcPct val="80000"/>
              </a:lnSpc>
              <a:buFontTx/>
              <a:buNone/>
            </a:pPr>
            <a:r>
              <a:rPr lang="en-US" sz="1600" dirty="0">
                <a:latin typeface="Arial" charset="0"/>
                <a:ea typeface="MS PGothic" charset="0"/>
              </a:rPr>
              <a:t>	Disagree(x) =</a:t>
            </a:r>
          </a:p>
          <a:p>
            <a:pPr eaLnBrk="1" hangingPunct="1">
              <a:lnSpc>
                <a:spcPct val="80000"/>
              </a:lnSpc>
              <a:buFontTx/>
              <a:buNone/>
            </a:pPr>
            <a:r>
              <a:rPr lang="en-US" sz="1600" dirty="0">
                <a:latin typeface="Arial" charset="0"/>
                <a:ea typeface="MS PGothic" charset="0"/>
              </a:rPr>
              <a:t> 	 		</a:t>
            </a:r>
            <a:r>
              <a:rPr lang="en-US" sz="1600" dirty="0">
                <a:latin typeface="Symbol" charset="0"/>
                <a:ea typeface="MS PGothic" charset="0"/>
              </a:rPr>
              <a:t>m</a:t>
            </a:r>
            <a:r>
              <a:rPr lang="en-US" sz="1600" dirty="0">
                <a:latin typeface="Arial" charset="0"/>
                <a:ea typeface="MS PGothic" charset="0"/>
              </a:rPr>
              <a:t>y (y == y+1) 	if Halt(</a:t>
            </a:r>
            <a:r>
              <a:rPr lang="en-US" sz="1600" dirty="0" err="1">
                <a:latin typeface="Arial" charset="0"/>
                <a:ea typeface="MS PGothic" charset="0"/>
              </a:rPr>
              <a:t>x,x</a:t>
            </a:r>
            <a:r>
              <a:rPr lang="en-US" sz="1600" dirty="0">
                <a:latin typeface="Arial" charset="0"/>
                <a:ea typeface="MS PGothic" charset="0"/>
              </a:rPr>
              <a:t>) = 1, </a:t>
            </a:r>
            <a:r>
              <a:rPr lang="en-US" sz="1600" dirty="0" err="1">
                <a:latin typeface="Arial" charset="0"/>
                <a:ea typeface="MS PGothic" charset="0"/>
              </a:rPr>
              <a:t>i.e</a:t>
            </a:r>
            <a:r>
              <a:rPr lang="en-US" sz="1600" dirty="0">
                <a:latin typeface="Arial" charset="0"/>
                <a:ea typeface="MS PGothic" charset="0"/>
              </a:rPr>
              <a:t>, if [x] (x) is defined</a:t>
            </a:r>
          </a:p>
          <a:p>
            <a:pPr eaLnBrk="1" hangingPunct="1">
              <a:lnSpc>
                <a:spcPct val="80000"/>
              </a:lnSpc>
              <a:buFontTx/>
              <a:buNone/>
            </a:pPr>
            <a:r>
              <a:rPr lang="en-US" sz="2000" dirty="0">
                <a:latin typeface="Arial" charset="0"/>
                <a:ea typeface="MS PGothic" charset="0"/>
              </a:rPr>
              <a:t>	</a:t>
            </a:r>
          </a:p>
          <a:p>
            <a:pPr eaLnBrk="1" hangingPunct="1">
              <a:lnSpc>
                <a:spcPct val="80000"/>
              </a:lnSpc>
              <a:buFontTx/>
              <a:buNone/>
            </a:pPr>
            <a:r>
              <a:rPr lang="en-US" sz="2000" dirty="0">
                <a:latin typeface="Arial" charset="0"/>
                <a:ea typeface="MS PGothic" charset="0"/>
              </a:rPr>
              <a:t>	Since Disagree is a program from </a:t>
            </a:r>
            <a:r>
              <a:rPr lang="en-US" sz="2000" b="1" i="1" dirty="0" smtClean="0">
                <a:latin typeface="Arial" charset="0"/>
                <a:ea typeface="MS PGothic" charset="0"/>
                <a:sym typeface="Symbol" charset="0"/>
              </a:rPr>
              <a:t>N</a:t>
            </a:r>
            <a:r>
              <a:rPr lang="en-US" sz="2000" dirty="0" smtClean="0">
                <a:latin typeface="Arial" charset="0"/>
                <a:ea typeface="MS PGothic" charset="0"/>
              </a:rPr>
              <a:t> </a:t>
            </a:r>
            <a:r>
              <a:rPr lang="en-US" sz="2000" dirty="0">
                <a:latin typeface="Arial" charset="0"/>
                <a:ea typeface="MS PGothic" charset="0"/>
              </a:rPr>
              <a:t>into </a:t>
            </a:r>
            <a:r>
              <a:rPr lang="en-US" sz="2000" b="1" i="1" dirty="0" smtClean="0">
                <a:latin typeface="Arial" charset="0"/>
                <a:ea typeface="MS PGothic" charset="0"/>
                <a:sym typeface="Symbol" charset="0"/>
              </a:rPr>
              <a:t>N</a:t>
            </a:r>
            <a:r>
              <a:rPr lang="en-US" sz="2000" dirty="0" smtClean="0">
                <a:latin typeface="Arial" charset="0"/>
                <a:ea typeface="MS PGothic" charset="0"/>
              </a:rPr>
              <a:t>  </a:t>
            </a:r>
            <a:r>
              <a:rPr lang="en-US" sz="2000" dirty="0">
                <a:latin typeface="Arial" charset="0"/>
                <a:ea typeface="MS PGothic" charset="0"/>
              </a:rPr>
              <a:t>, Disagree can be reasoned about by Halt.  Let d be such that Disagree = [d], then</a:t>
            </a:r>
          </a:p>
          <a:p>
            <a:pPr eaLnBrk="1" hangingPunct="1">
              <a:lnSpc>
                <a:spcPct val="80000"/>
              </a:lnSpc>
              <a:buFontTx/>
              <a:buNone/>
            </a:pPr>
            <a:r>
              <a:rPr lang="en-US" sz="2000" dirty="0">
                <a:latin typeface="Arial" charset="0"/>
                <a:ea typeface="MS PGothic" charset="0"/>
              </a:rPr>
              <a:t>	Disagree(d) is defined 	</a:t>
            </a:r>
            <a:r>
              <a:rPr lang="en-US" sz="2000" dirty="0">
                <a:latin typeface="Arial" charset="0"/>
                <a:ea typeface="MS PGothic" charset="0"/>
                <a:sym typeface="Symbol" charset="0"/>
              </a:rPr>
              <a:t></a:t>
            </a:r>
            <a:r>
              <a:rPr lang="en-US" sz="2000" dirty="0">
                <a:latin typeface="Arial" charset="0"/>
                <a:ea typeface="MS PGothic" charset="0"/>
              </a:rPr>
              <a:t> Halt(</a:t>
            </a:r>
            <a:r>
              <a:rPr lang="en-US" sz="2000" dirty="0" err="1">
                <a:latin typeface="Arial" charset="0"/>
                <a:ea typeface="MS PGothic" charset="0"/>
              </a:rPr>
              <a:t>d,d</a:t>
            </a:r>
            <a:r>
              <a:rPr lang="en-US" sz="2000" dirty="0">
                <a:latin typeface="Arial" charset="0"/>
                <a:ea typeface="MS PGothic" charset="0"/>
              </a:rPr>
              <a:t>) = 0 </a:t>
            </a:r>
            <a:br>
              <a:rPr lang="en-US" sz="2000" dirty="0">
                <a:latin typeface="Arial" charset="0"/>
                <a:ea typeface="MS PGothic" charset="0"/>
              </a:rPr>
            </a:b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[d](d) is undefined </a:t>
            </a:r>
          </a:p>
          <a:p>
            <a:pPr eaLnBrk="1" hangingPunct="1">
              <a:lnSpc>
                <a:spcPct val="80000"/>
              </a:lnSpc>
              <a:buFontTx/>
              <a:buNone/>
            </a:pPr>
            <a:r>
              <a:rPr lang="en-US" sz="2000" dirty="0">
                <a:latin typeface="Arial" charset="0"/>
                <a:ea typeface="MS PGothic" charset="0"/>
                <a:sym typeface="Symbol" charset="0"/>
              </a:rPr>
              <a:t>	</a:t>
            </a:r>
            <a:r>
              <a:rPr lang="en-US" sz="2000" dirty="0">
                <a:latin typeface="Arial" charset="0"/>
                <a:ea typeface="MS PGothic" charset="0"/>
              </a:rPr>
              <a:t> Disagree(d) is undefined</a:t>
            </a:r>
          </a:p>
          <a:p>
            <a:pPr eaLnBrk="1" hangingPunct="1">
              <a:lnSpc>
                <a:spcPct val="80000"/>
              </a:lnSpc>
              <a:buFontTx/>
              <a:buNone/>
            </a:pPr>
            <a:r>
              <a:rPr lang="en-US" sz="2000" dirty="0">
                <a:latin typeface="Arial" charset="0"/>
                <a:ea typeface="MS PGothic" charset="0"/>
              </a:rPr>
              <a:t>	But this means that Disagree contradicts its own existence.  Since every step we took was constructive, except for the original assumption, we must presume that the original assumption was in error.  Thus, the Halting Problem is not solvable.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41BED56-E59E-D64C-B218-00CC1A63BFDB}" type="datetime1">
              <a:rPr lang="en-US"/>
              <a:pPr/>
              <a:t>11/18/2014</a:t>
            </a:fld>
            <a:endParaRPr lang="en-US"/>
          </a:p>
        </p:txBody>
      </p:sp>
      <p:sp>
        <p:nvSpPr>
          <p:cNvPr id="2048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5BAE4E-21BE-D641-84C3-2D52E754C0B6}" type="slidenum">
              <a:rPr lang="en-US"/>
              <a:pPr/>
              <a:t>19</a:t>
            </a:fld>
            <a:endParaRPr lang="en-US"/>
          </a:p>
        </p:txBody>
      </p:sp>
      <p:sp>
        <p:nvSpPr>
          <p:cNvPr id="20485" name="Rectangle 2"/>
          <p:cNvSpPr>
            <a:spLocks noGrp="1" noChangeArrowheads="1"/>
          </p:cNvSpPr>
          <p:nvPr>
            <p:ph type="title" idx="4294967295"/>
          </p:nvPr>
        </p:nvSpPr>
        <p:spPr/>
        <p:txBody>
          <a:bodyPr/>
          <a:lstStyle/>
          <a:p>
            <a:pPr eaLnBrk="1" hangingPunct="1"/>
            <a:r>
              <a:rPr lang="en-US">
                <a:latin typeface="Arial" charset="0"/>
                <a:ea typeface="MS PGothic" charset="0"/>
              </a:rPr>
              <a:t>Turing (Post, Church, Kleene)</a:t>
            </a:r>
          </a:p>
        </p:txBody>
      </p:sp>
      <p:sp>
        <p:nvSpPr>
          <p:cNvPr id="20486"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In 1936, each presented a formalism for computability.</a:t>
            </a:r>
          </a:p>
          <a:p>
            <a:pPr lvl="1" eaLnBrk="1" hangingPunct="1">
              <a:lnSpc>
                <a:spcPct val="90000"/>
              </a:lnSpc>
            </a:pPr>
            <a:r>
              <a:rPr lang="en-US" sz="2000" b="1">
                <a:latin typeface="Arial" charset="0"/>
                <a:ea typeface="MS PGothic" charset="0"/>
              </a:rPr>
              <a:t>Turing and Post devised abstract machines and claimed these represented all mechanically computable functions.</a:t>
            </a:r>
          </a:p>
          <a:p>
            <a:pPr lvl="1" eaLnBrk="1" hangingPunct="1">
              <a:lnSpc>
                <a:spcPct val="90000"/>
              </a:lnSpc>
            </a:pPr>
            <a:r>
              <a:rPr lang="en-US" sz="2000" b="1">
                <a:latin typeface="Arial" charset="0"/>
                <a:ea typeface="MS PGothic" charset="0"/>
              </a:rPr>
              <a:t>Church developed the notion of lambda-computability from recursive functions (as previously defined by Gödel and Kleene) and claimed completeness for this model.</a:t>
            </a:r>
          </a:p>
          <a:p>
            <a:pPr eaLnBrk="1" hangingPunct="1">
              <a:lnSpc>
                <a:spcPct val="90000"/>
              </a:lnSpc>
            </a:pPr>
            <a:r>
              <a:rPr lang="en-US" sz="2400">
                <a:latin typeface="Arial" charset="0"/>
                <a:ea typeface="MS PGothic" charset="0"/>
              </a:rPr>
              <a:t>Kleene demonstrated the computational equivalence of recursively defined functions to Post-Turing machines. </a:t>
            </a:r>
          </a:p>
          <a:p>
            <a:pPr eaLnBrk="1" hangingPunct="1">
              <a:lnSpc>
                <a:spcPct val="90000"/>
              </a:lnSpc>
            </a:pPr>
            <a:r>
              <a:rPr lang="en-US" sz="2400">
                <a:latin typeface="Arial" charset="0"/>
                <a:ea typeface="MS PGothic" charset="0"/>
              </a:rPr>
              <a:t>Church</a:t>
            </a:r>
            <a:r>
              <a:rPr lang="ja-JP" altLang="en-US" sz="2400">
                <a:latin typeface="Arial" charset="0"/>
                <a:ea typeface="MS PGothic" charset="0"/>
              </a:rPr>
              <a:t>’</a:t>
            </a:r>
            <a:r>
              <a:rPr lang="en-US" altLang="ja-JP" sz="2400">
                <a:latin typeface="Arial" charset="0"/>
                <a:ea typeface="MS PGothic" charset="0"/>
              </a:rPr>
              <a:t>s notation was the lambda calculus, which later gave birth to Lisp.</a:t>
            </a:r>
            <a:endParaRPr lang="en-US" sz="2400">
              <a:latin typeface="Arial" charset="0"/>
              <a:ea typeface="MS PGothic" charset="0"/>
            </a:endParaRPr>
          </a:p>
        </p:txBody>
      </p:sp>
      <p:sp>
        <p:nvSpPr>
          <p:cNvPr id="2048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3127B5E-9A66-5A40-A6C6-024184766A3B}" type="slidenum">
              <a:rPr lang="en-US" sz="1400"/>
              <a:pPr algn="r" eaLnBrk="1" hangingPunct="1"/>
              <a:t>19</a:t>
            </a:fld>
            <a:endParaRPr lang="en-US" sz="140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a:latin typeface="Arial" charset="0"/>
                <a:ea typeface="MS PGothic" charset="0"/>
              </a:rPr>
              <a:t>Halting is recognizable</a:t>
            </a:r>
          </a:p>
        </p:txBody>
      </p:sp>
      <p:sp>
        <p:nvSpPr>
          <p:cNvPr id="191491"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000">
                <a:latin typeface="Arial" charset="0"/>
                <a:ea typeface="MS PGothic" charset="0"/>
              </a:rPr>
              <a:t>While the Halting Problem is not solvable, it is re, recognizable or semi-decidable. </a:t>
            </a:r>
          </a:p>
          <a:p>
            <a:pPr eaLnBrk="1" hangingPunct="1">
              <a:lnSpc>
                <a:spcPct val="80000"/>
              </a:lnSpc>
              <a:buFontTx/>
              <a:buNone/>
            </a:pPr>
            <a:r>
              <a:rPr lang="en-US" sz="2000" i="1">
                <a:latin typeface="Arial" charset="0"/>
                <a:ea typeface="MS PGothic" charset="0"/>
              </a:rPr>
              <a:t>	</a:t>
            </a:r>
            <a:r>
              <a:rPr lang="en-US" sz="2000">
                <a:latin typeface="Arial" charset="0"/>
                <a:ea typeface="MS PGothic" charset="0"/>
              </a:rPr>
              <a:t>To see this, consider the following semi-decision procedure. Let </a:t>
            </a:r>
            <a:r>
              <a:rPr lang="en-US" sz="2000" i="1">
                <a:latin typeface="Arial" charset="0"/>
                <a:ea typeface="MS PGothic" charset="0"/>
              </a:rPr>
              <a:t>P</a:t>
            </a:r>
            <a:r>
              <a:rPr lang="en-US" sz="2000">
                <a:latin typeface="Arial" charset="0"/>
                <a:ea typeface="MS PGothic" charset="0"/>
              </a:rPr>
              <a:t> be an arbitrary procedure and let </a:t>
            </a:r>
            <a:r>
              <a:rPr lang="en-US" sz="2000" i="1">
                <a:latin typeface="Arial" charset="0"/>
                <a:ea typeface="MS PGothic" charset="0"/>
              </a:rPr>
              <a:t>x</a:t>
            </a:r>
            <a:r>
              <a:rPr lang="en-US" sz="2000">
                <a:latin typeface="Arial" charset="0"/>
                <a:ea typeface="MS PGothic" charset="0"/>
              </a:rPr>
              <a:t> be an arbitrary natural number.  Run the procedure </a:t>
            </a:r>
            <a:r>
              <a:rPr lang="en-US" sz="2000" i="1">
                <a:latin typeface="Arial" charset="0"/>
                <a:ea typeface="MS PGothic" charset="0"/>
              </a:rPr>
              <a:t>P</a:t>
            </a:r>
            <a:r>
              <a:rPr lang="en-US" sz="2000">
                <a:latin typeface="Arial" charset="0"/>
                <a:ea typeface="MS PGothic" charset="0"/>
              </a:rPr>
              <a:t> on input </a:t>
            </a:r>
            <a:r>
              <a:rPr lang="en-US" sz="2000" i="1">
                <a:latin typeface="Arial" charset="0"/>
                <a:ea typeface="MS PGothic" charset="0"/>
              </a:rPr>
              <a:t>x</a:t>
            </a:r>
            <a:r>
              <a:rPr lang="en-US" sz="2000">
                <a:latin typeface="Arial" charset="0"/>
                <a:ea typeface="MS PGothic" charset="0"/>
              </a:rPr>
              <a:t> until it stops. If it stops, say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 If P does not stop, we will provide no answer. This semi-decides the Halting Problem. Here is a procedural description.</a:t>
            </a:r>
          </a:p>
          <a:p>
            <a:pPr eaLnBrk="1" hangingPunct="1">
              <a:lnSpc>
                <a:spcPct val="80000"/>
              </a:lnSpc>
              <a:buFontTx/>
              <a:buNone/>
            </a:pPr>
            <a:endParaRPr lang="en-US" sz="2000">
              <a:latin typeface="Arial" charset="0"/>
              <a:ea typeface="MS PGothic" charset="0"/>
            </a:endParaRPr>
          </a:p>
          <a:p>
            <a:pPr eaLnBrk="1" hangingPunct="1">
              <a:lnSpc>
                <a:spcPct val="80000"/>
              </a:lnSpc>
              <a:buFontTx/>
              <a:buNone/>
            </a:pPr>
            <a:r>
              <a:rPr lang="en-US" sz="2000">
                <a:latin typeface="Arial" charset="0"/>
                <a:ea typeface="MS PGothic" charset="0"/>
              </a:rPr>
              <a:t>	Semi_Decide_Halting() {</a:t>
            </a:r>
          </a:p>
          <a:p>
            <a:pPr eaLnBrk="1" hangingPunct="1">
              <a:lnSpc>
                <a:spcPct val="80000"/>
              </a:lnSpc>
              <a:buFontTx/>
              <a:buNone/>
            </a:pPr>
            <a:r>
              <a:rPr lang="en-US" sz="2000">
                <a:latin typeface="Arial" charset="0"/>
                <a:ea typeface="MS PGothic" charset="0"/>
              </a:rPr>
              <a:t>		Read P, x;</a:t>
            </a:r>
          </a:p>
          <a:p>
            <a:pPr eaLnBrk="1" hangingPunct="1">
              <a:lnSpc>
                <a:spcPct val="80000"/>
              </a:lnSpc>
              <a:buFontTx/>
              <a:buNone/>
            </a:pPr>
            <a:r>
              <a:rPr lang="en-US" sz="2000">
                <a:latin typeface="Arial" charset="0"/>
                <a:ea typeface="MS PGothic" charset="0"/>
              </a:rPr>
              <a:t>		P(x);</a:t>
            </a:r>
          </a:p>
          <a:p>
            <a:pPr eaLnBrk="1" hangingPunct="1">
              <a:lnSpc>
                <a:spcPct val="80000"/>
              </a:lnSpc>
              <a:buFontTx/>
              <a:buNone/>
            </a:pPr>
            <a:r>
              <a:rPr lang="en-US" sz="2000">
                <a:latin typeface="Arial" charset="0"/>
                <a:ea typeface="MS PGothic" charset="0"/>
              </a:rPr>
              <a:t>		Print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a:t>
            </a:r>
          </a:p>
          <a:p>
            <a:pPr eaLnBrk="1" hangingPunct="1">
              <a:lnSpc>
                <a:spcPct val="80000"/>
              </a:lnSpc>
              <a:buFontTx/>
              <a:buNone/>
            </a:pPr>
            <a:r>
              <a:rPr lang="en-US" sz="2000">
                <a:latin typeface="Arial" charset="0"/>
                <a:ea typeface="MS PGothic" charset="0"/>
              </a:rPr>
              <a:t>	}</a:t>
            </a:r>
          </a:p>
        </p:txBody>
      </p:sp>
      <p:sp>
        <p:nvSpPr>
          <p:cNvPr id="1914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4C4091-F3AF-2C47-BEA4-85E53EC7A723}" type="datetime1">
              <a:rPr lang="en-US"/>
              <a:pPr/>
              <a:t>11/18/2014</a:t>
            </a:fld>
            <a:endParaRPr lang="en-US"/>
          </a:p>
        </p:txBody>
      </p:sp>
      <p:sp>
        <p:nvSpPr>
          <p:cNvPr id="191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4C80F3-829E-D64E-ABD6-0B668888BD45}" type="slidenum">
              <a:rPr lang="en-US"/>
              <a:pPr/>
              <a:t>190</a:t>
            </a:fld>
            <a:endParaRPr lang="en-US"/>
          </a:p>
        </p:txBody>
      </p:sp>
      <p:sp>
        <p:nvSpPr>
          <p:cNvPr id="1914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a:latin typeface="Arial" charset="0"/>
                <a:ea typeface="MS PGothic" charset="0"/>
              </a:rPr>
              <a:t>Why not just algorithms?</a:t>
            </a:r>
          </a:p>
        </p:txBody>
      </p:sp>
      <p:sp>
        <p:nvSpPr>
          <p:cNvPr id="192515" name="Content Placeholder 2"/>
          <p:cNvSpPr>
            <a:spLocks noGrp="1"/>
          </p:cNvSpPr>
          <p:nvPr>
            <p:ph idx="1"/>
          </p:nvPr>
        </p:nvSpPr>
        <p:spPr/>
        <p:txBody>
          <a:bodyPr/>
          <a:lstStyle/>
          <a:p>
            <a:pPr eaLnBrk="1" hangingPunct="1">
              <a:lnSpc>
                <a:spcPct val="80000"/>
              </a:lnSpc>
              <a:buFontTx/>
              <a:buNone/>
            </a:pPr>
            <a:r>
              <a:rPr lang="en-US" sz="2000" b="1" dirty="0">
                <a:latin typeface="Arial" charset="0"/>
                <a:ea typeface="MS PGothic" charset="0"/>
              </a:rPr>
              <a:t>	</a:t>
            </a:r>
            <a:r>
              <a:rPr lang="en-US" sz="2000" dirty="0">
                <a:latin typeface="Arial" charset="0"/>
                <a:ea typeface="MS PGothic" charset="0"/>
              </a:rPr>
              <a:t>A question that might come to mind is why we could not just have a model of computation that involves only programs that halt for all input. Assume you have such a model – our claim is that this model must be incomplete!</a:t>
            </a:r>
          </a:p>
          <a:p>
            <a:pPr eaLnBrk="1" hangingPunct="1">
              <a:lnSpc>
                <a:spcPct val="80000"/>
              </a:lnSpc>
              <a:buFontTx/>
              <a:buNone/>
            </a:pPr>
            <a:endParaRPr lang="en-US" sz="2000" dirty="0">
              <a:latin typeface="Arial" charset="0"/>
              <a:ea typeface="MS PGothic" charset="0"/>
            </a:endParaRPr>
          </a:p>
          <a:p>
            <a:pPr eaLnBrk="1" hangingPunct="1">
              <a:lnSpc>
                <a:spcPct val="80000"/>
              </a:lnSpc>
              <a:buFontTx/>
              <a:buNone/>
            </a:pPr>
            <a:r>
              <a:rPr lang="en-US" sz="2000" dirty="0">
                <a:latin typeface="Arial" charset="0"/>
                <a:ea typeface="MS PGothic" charset="0"/>
              </a:rPr>
              <a:t>	Here</a:t>
            </a:r>
            <a:r>
              <a:rPr lang="ja-JP" altLang="en-US" sz="2000" dirty="0">
                <a:latin typeface="Arial" charset="0"/>
                <a:ea typeface="MS PGothic" charset="0"/>
              </a:rPr>
              <a:t>’</a:t>
            </a:r>
            <a:r>
              <a:rPr lang="en-US" altLang="ja-JP" sz="2000" dirty="0">
                <a:latin typeface="Arial" charset="0"/>
                <a:ea typeface="MS PGothic" charset="0"/>
              </a:rPr>
              <a:t>s the logic. Any programming language needs to have an associated grammar that can be used to generate all legitimate programs. By ordering the rules of the grammar in a way that generates programs in some lexical or syntactic order, we have a means to recursively enumerate the set of all programs. Thus, the set of procedures (programs) is re. using this fact, we will employ the notation that </a:t>
            </a:r>
            <a:r>
              <a:rPr lang="en-US" altLang="ja-JP" sz="2000" b="1" dirty="0">
                <a:latin typeface="Arial" charset="0"/>
                <a:ea typeface="MS PGothic" charset="0"/>
                <a:sym typeface="Symbol" charset="0"/>
              </a:rPr>
              <a:t></a:t>
            </a:r>
            <a:r>
              <a:rPr lang="en-US" altLang="ja-JP" sz="2000" b="1" baseline="-25000" dirty="0">
                <a:latin typeface="Arial" charset="0"/>
                <a:ea typeface="MS PGothic" charset="0"/>
                <a:sym typeface="Symbol" charset="0"/>
              </a:rPr>
              <a:t>x</a:t>
            </a:r>
            <a:r>
              <a:rPr lang="en-US" altLang="ja-JP" sz="2000" dirty="0">
                <a:latin typeface="Arial" charset="0"/>
                <a:ea typeface="MS PGothic" charset="0"/>
                <a:sym typeface="Symbol" charset="0"/>
              </a:rPr>
              <a:t> is the </a:t>
            </a:r>
            <a:r>
              <a:rPr lang="en-US" altLang="ja-JP" sz="2000" b="1" dirty="0">
                <a:latin typeface="Arial" charset="0"/>
                <a:ea typeface="MS PGothic" charset="0"/>
                <a:sym typeface="Symbol" charset="0"/>
              </a:rPr>
              <a:t>x</a:t>
            </a:r>
            <a:r>
              <a:rPr lang="en-US" altLang="ja-JP" sz="2000" dirty="0">
                <a:latin typeface="Arial" charset="0"/>
                <a:ea typeface="MS PGothic" charset="0"/>
                <a:sym typeface="Symbol" charset="0"/>
              </a:rPr>
              <a:t>-</a:t>
            </a:r>
            <a:r>
              <a:rPr lang="en-US" altLang="ja-JP" sz="2000" dirty="0" err="1">
                <a:latin typeface="Arial" charset="0"/>
                <a:ea typeface="MS PGothic" charset="0"/>
                <a:sym typeface="Symbol" charset="0"/>
              </a:rPr>
              <a:t>th</a:t>
            </a:r>
            <a:r>
              <a:rPr lang="en-US" altLang="ja-JP" sz="2000" dirty="0">
                <a:latin typeface="Arial" charset="0"/>
                <a:ea typeface="MS PGothic" charset="0"/>
                <a:sym typeface="Symbol" charset="0"/>
              </a:rPr>
              <a:t> procedure and </a:t>
            </a:r>
            <a:r>
              <a:rPr lang="en-US" altLang="ja-JP" sz="2000" b="1" dirty="0">
                <a:latin typeface="Arial" charset="0"/>
                <a:ea typeface="MS PGothic" charset="0"/>
                <a:sym typeface="Symbol" charset="0"/>
              </a:rPr>
              <a:t></a:t>
            </a:r>
            <a:r>
              <a:rPr lang="en-US" altLang="ja-JP" sz="2000" b="1" baseline="-25000" dirty="0">
                <a:latin typeface="Arial" charset="0"/>
                <a:ea typeface="MS PGothic" charset="0"/>
                <a:sym typeface="Symbol" charset="0"/>
              </a:rPr>
              <a:t>x</a:t>
            </a:r>
            <a:r>
              <a:rPr lang="en-US" altLang="ja-JP" sz="2000" b="1" dirty="0">
                <a:latin typeface="Arial" charset="0"/>
                <a:ea typeface="MS PGothic" charset="0"/>
                <a:sym typeface="Symbol" charset="0"/>
              </a:rPr>
              <a:t>(y) </a:t>
            </a:r>
            <a:r>
              <a:rPr lang="en-US" altLang="ja-JP" sz="2000" dirty="0">
                <a:latin typeface="Arial" charset="0"/>
                <a:ea typeface="MS PGothic" charset="0"/>
                <a:sym typeface="Symbol" charset="0"/>
              </a:rPr>
              <a:t>is the x-</a:t>
            </a:r>
            <a:r>
              <a:rPr lang="en-US" altLang="ja-JP" sz="2000" dirty="0" err="1">
                <a:latin typeface="Arial" charset="0"/>
                <a:ea typeface="MS PGothic" charset="0"/>
                <a:sym typeface="Symbol" charset="0"/>
              </a:rPr>
              <a:t>th</a:t>
            </a:r>
            <a:r>
              <a:rPr lang="en-US" altLang="ja-JP" sz="2000" dirty="0">
                <a:latin typeface="Arial" charset="0"/>
                <a:ea typeface="MS PGothic" charset="0"/>
                <a:sym typeface="Symbol" charset="0"/>
              </a:rPr>
              <a:t> procedure with input </a:t>
            </a:r>
            <a:r>
              <a:rPr lang="en-US" altLang="ja-JP" sz="2000" b="1" dirty="0">
                <a:latin typeface="Arial" charset="0"/>
                <a:ea typeface="MS PGothic" charset="0"/>
                <a:sym typeface="Symbol" charset="0"/>
              </a:rPr>
              <a:t>y</a:t>
            </a:r>
            <a:r>
              <a:rPr lang="en-US" altLang="ja-JP" sz="2000" dirty="0">
                <a:latin typeface="Arial" charset="0"/>
                <a:ea typeface="MS PGothic" charset="0"/>
                <a:sym typeface="Symbol" charset="0"/>
              </a:rPr>
              <a:t>.</a:t>
            </a:r>
            <a:r>
              <a:rPr lang="en-US" altLang="ja-JP" sz="2000" dirty="0">
                <a:latin typeface="Arial" charset="0"/>
                <a:ea typeface="MS PGothic" charset="0"/>
              </a:rPr>
              <a:t> We also refer to </a:t>
            </a:r>
            <a:r>
              <a:rPr lang="en-US" altLang="ja-JP" sz="2000" b="1" dirty="0">
                <a:latin typeface="Arial" charset="0"/>
                <a:ea typeface="MS PGothic" charset="0"/>
              </a:rPr>
              <a:t>x</a:t>
            </a:r>
            <a:r>
              <a:rPr lang="en-US" altLang="ja-JP" sz="2000" dirty="0">
                <a:latin typeface="Arial" charset="0"/>
                <a:ea typeface="MS PGothic" charset="0"/>
              </a:rPr>
              <a:t> as the procedure</a:t>
            </a:r>
            <a:r>
              <a:rPr lang="ja-JP" altLang="en-US" sz="2000" dirty="0">
                <a:latin typeface="Arial" charset="0"/>
                <a:ea typeface="MS PGothic" charset="0"/>
              </a:rPr>
              <a:t>’</a:t>
            </a:r>
            <a:r>
              <a:rPr lang="en-US" altLang="ja-JP" sz="2000" dirty="0">
                <a:latin typeface="Arial" charset="0"/>
                <a:ea typeface="MS PGothic" charset="0"/>
              </a:rPr>
              <a:t>s index.</a:t>
            </a:r>
          </a:p>
          <a:p>
            <a:pPr eaLnBrk="1" hangingPunct="1">
              <a:lnSpc>
                <a:spcPct val="80000"/>
              </a:lnSpc>
              <a:buFontTx/>
              <a:buNone/>
            </a:pPr>
            <a:endParaRPr lang="en-US" sz="2000" b="1" dirty="0">
              <a:latin typeface="Arial" charset="0"/>
              <a:ea typeface="MS PGothic" charset="0"/>
            </a:endParaRPr>
          </a:p>
          <a:p>
            <a:pPr eaLnBrk="1" hangingPunct="1">
              <a:lnSpc>
                <a:spcPct val="80000"/>
              </a:lnSpc>
              <a:buFontTx/>
              <a:buNone/>
            </a:pPr>
            <a:r>
              <a:rPr lang="en-US" sz="2000" b="1" dirty="0">
                <a:latin typeface="Arial" charset="0"/>
                <a:ea typeface="MS PGothic" charset="0"/>
              </a:rPr>
              <a:t>	</a:t>
            </a:r>
          </a:p>
        </p:txBody>
      </p:sp>
      <p:sp>
        <p:nvSpPr>
          <p:cNvPr id="1925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F6C44B8-9F11-064F-95AF-0BC53DDCB34A}" type="datetime1">
              <a:rPr lang="en-US"/>
              <a:pPr/>
              <a:t>11/18/2014</a:t>
            </a:fld>
            <a:endParaRPr lang="en-US"/>
          </a:p>
        </p:txBody>
      </p:sp>
      <p:sp>
        <p:nvSpPr>
          <p:cNvPr id="192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B677DD-8992-974F-9476-954CACC2BD87}" type="slidenum">
              <a:rPr lang="en-US"/>
              <a:pPr/>
              <a:t>191</a:t>
            </a:fld>
            <a:endParaRPr lang="en-US"/>
          </a:p>
        </p:txBody>
      </p:sp>
      <p:sp>
        <p:nvSpPr>
          <p:cNvPr id="1925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a:latin typeface="Arial" charset="0"/>
                <a:ea typeface="MS PGothic" charset="0"/>
              </a:rPr>
              <a:t>The universal machine</a:t>
            </a:r>
          </a:p>
        </p:txBody>
      </p:sp>
      <p:sp>
        <p:nvSpPr>
          <p:cNvPr id="193539"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400">
                <a:latin typeface="Arial" charset="0"/>
                <a:ea typeface="MS PGothic" charset="0"/>
              </a:rPr>
              <a:t>First, we can all agree that any complete model of computation must be able to simulate programs in its own language. We refer to such a simulator (interpreter) as the Universal machine, denote Univ.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a:latin typeface="Arial" charset="0"/>
              <a:ea typeface="MS PGothic" charset="0"/>
            </a:endParaRPr>
          </a:p>
          <a:p>
            <a:pPr eaLnBrk="1" hangingPunct="1">
              <a:lnSpc>
                <a:spcPct val="80000"/>
              </a:lnSpc>
              <a:buFontTx/>
              <a:buNone/>
            </a:pPr>
            <a:r>
              <a:rPr lang="en-US" sz="2400">
                <a:latin typeface="Arial" charset="0"/>
                <a:ea typeface="MS PGothic" charset="0"/>
              </a:rPr>
              <a:t>	</a:t>
            </a:r>
            <a:r>
              <a:rPr lang="en-US" sz="2400" b="1">
                <a:latin typeface="Arial" charset="0"/>
                <a:ea typeface="MS PGothic" charset="0"/>
              </a:rPr>
              <a:t>Univ(x,y) = </a:t>
            </a:r>
            <a:r>
              <a:rPr lang="en-US" sz="2400" b="1">
                <a:latin typeface="Arial" charset="0"/>
                <a:ea typeface="MS PGothic" charset="0"/>
                <a:sym typeface="Symbol" charset="0"/>
              </a:rPr>
              <a:t></a:t>
            </a:r>
            <a:r>
              <a:rPr lang="en-US" sz="2400" b="1" baseline="-25000">
                <a:latin typeface="Arial" charset="0"/>
                <a:ea typeface="MS PGothic" charset="0"/>
                <a:sym typeface="Symbol" charset="0"/>
              </a:rPr>
              <a:t>x</a:t>
            </a:r>
            <a:r>
              <a:rPr lang="en-US" sz="2400" b="1">
                <a:latin typeface="Arial" charset="0"/>
                <a:ea typeface="MS PGothic" charset="0"/>
                <a:sym typeface="Symbol" charset="0"/>
              </a:rPr>
              <a:t>(y)</a:t>
            </a:r>
            <a:endParaRPr lang="en-US" sz="2400" b="1">
              <a:latin typeface="Arial" charset="0"/>
              <a:ea typeface="MS PGothic" charset="0"/>
            </a:endParaRPr>
          </a:p>
          <a:p>
            <a:pPr eaLnBrk="1" hangingPunct="1">
              <a:lnSpc>
                <a:spcPct val="80000"/>
              </a:lnSpc>
              <a:buFontTx/>
              <a:buNone/>
            </a:pPr>
            <a:r>
              <a:rPr lang="en-US" sz="2400">
                <a:latin typeface="Arial" charset="0"/>
                <a:ea typeface="MS PGothic" charset="0"/>
              </a:rPr>
              <a:t>	</a:t>
            </a:r>
          </a:p>
        </p:txBody>
      </p:sp>
      <p:sp>
        <p:nvSpPr>
          <p:cNvPr id="1935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AEC37C-631D-6A45-A95A-CA38A1EF5F76}" type="datetime1">
              <a:rPr lang="en-US"/>
              <a:pPr/>
              <a:t>11/18/2014</a:t>
            </a:fld>
            <a:endParaRPr lang="en-US"/>
          </a:p>
        </p:txBody>
      </p:sp>
      <p:sp>
        <p:nvSpPr>
          <p:cNvPr id="193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17EC62-3C56-4B49-92D6-DD8C81A30720}" type="slidenum">
              <a:rPr lang="en-US"/>
              <a:pPr/>
              <a:t>192</a:t>
            </a:fld>
            <a:endParaRPr lang="en-US"/>
          </a:p>
        </p:txBody>
      </p:sp>
      <p:sp>
        <p:nvSpPr>
          <p:cNvPr id="1935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3E3149B-BA7E-4F49-BD21-E653B1EB7694}" type="datetime1">
              <a:rPr lang="en-US"/>
              <a:pPr/>
              <a:t>11/18/2014</a:t>
            </a:fld>
            <a:endParaRPr lang="en-US"/>
          </a:p>
        </p:txBody>
      </p:sp>
      <p:sp>
        <p:nvSpPr>
          <p:cNvPr id="1945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25EDB2-1A20-8F40-9200-F283226BFD32}" type="slidenum">
              <a:rPr lang="en-US"/>
              <a:pPr/>
              <a:t>193</a:t>
            </a:fld>
            <a:endParaRPr lang="en-US"/>
          </a:p>
        </p:txBody>
      </p:sp>
      <p:sp>
        <p:nvSpPr>
          <p:cNvPr id="194565" name="Rectangle 2"/>
          <p:cNvSpPr>
            <a:spLocks noGrp="1" noChangeArrowheads="1"/>
          </p:cNvSpPr>
          <p:nvPr>
            <p:ph type="title"/>
          </p:nvPr>
        </p:nvSpPr>
        <p:spPr/>
        <p:txBody>
          <a:bodyPr/>
          <a:lstStyle/>
          <a:p>
            <a:pPr eaLnBrk="1" hangingPunct="1"/>
            <a:r>
              <a:rPr lang="en-US">
                <a:latin typeface="Arial" charset="0"/>
                <a:ea typeface="MS PGothic" charset="0"/>
              </a:rPr>
              <a:t>Non-re Problems</a:t>
            </a:r>
          </a:p>
        </p:txBody>
      </p:sp>
      <p:sp>
        <p:nvSpPr>
          <p:cNvPr id="194566"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There are even </a:t>
            </a:r>
            <a:r>
              <a:rPr lang="ja-JP" altLang="en-US" sz="2400">
                <a:latin typeface="Arial" charset="0"/>
                <a:ea typeface="MS PGothic" charset="0"/>
              </a:rPr>
              <a:t>“</a:t>
            </a:r>
            <a:r>
              <a:rPr lang="en-US" altLang="ja-JP" sz="2400">
                <a:latin typeface="Arial" charset="0"/>
                <a:ea typeface="MS PGothic" charset="0"/>
              </a:rPr>
              <a:t>practical</a:t>
            </a:r>
            <a:r>
              <a:rPr lang="ja-JP" altLang="en-US" sz="2400">
                <a:latin typeface="Arial" charset="0"/>
                <a:ea typeface="MS PGothic" charset="0"/>
              </a:rPr>
              <a:t>”</a:t>
            </a:r>
            <a:r>
              <a:rPr lang="en-US" altLang="ja-JP" sz="2400">
                <a:latin typeface="Arial" charset="0"/>
                <a:ea typeface="MS PGothic" charset="0"/>
              </a:rPr>
              <a:t> problems that are worse than unsolvable -- they</a:t>
            </a:r>
            <a:r>
              <a:rPr lang="ja-JP" altLang="en-US" sz="2400">
                <a:latin typeface="Arial" charset="0"/>
                <a:ea typeface="MS PGothic" charset="0"/>
              </a:rPr>
              <a:t>’</a:t>
            </a:r>
            <a:r>
              <a:rPr lang="en-US" altLang="ja-JP" sz="2400">
                <a:latin typeface="Arial" charset="0"/>
                <a:ea typeface="MS PGothic" charset="0"/>
              </a:rPr>
              <a:t>re not even semi-decidable.  </a:t>
            </a:r>
          </a:p>
          <a:p>
            <a:pPr eaLnBrk="1" hangingPunct="1">
              <a:lnSpc>
                <a:spcPct val="90000"/>
              </a:lnSpc>
            </a:pPr>
            <a:r>
              <a:rPr lang="en-US" sz="2400">
                <a:latin typeface="Arial" charset="0"/>
                <a:ea typeface="MS PGothic" charset="0"/>
              </a:rPr>
              <a:t>The classic non-re problem is the Uniform Halting Problem, that is, the problem to decide of an arbitrary effective procedure P, whether or not P is an algorithm.  </a:t>
            </a:r>
          </a:p>
          <a:p>
            <a:pPr eaLnBrk="1" hangingPunct="1">
              <a:lnSpc>
                <a:spcPct val="90000"/>
              </a:lnSpc>
            </a:pPr>
            <a:r>
              <a:rPr lang="en-US" sz="2400">
                <a:latin typeface="Arial" charset="0"/>
                <a:ea typeface="MS PGothic" charset="0"/>
              </a:rPr>
              <a:t>Assume that the algorithms can be enumerated, and that F accomplishes this.  Then</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F(x) = F</a:t>
            </a:r>
            <a:r>
              <a:rPr lang="en-US" sz="2400" baseline="-25000">
                <a:latin typeface="Arial" charset="0"/>
                <a:ea typeface="MS PGothic" charset="0"/>
              </a:rPr>
              <a:t>x</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where F</a:t>
            </a:r>
            <a:r>
              <a:rPr lang="en-US" sz="2400" baseline="-25000">
                <a:latin typeface="Arial" charset="0"/>
                <a:ea typeface="MS PGothic" charset="0"/>
              </a:rPr>
              <a:t>0</a:t>
            </a:r>
            <a:r>
              <a:rPr lang="en-US" sz="2400">
                <a:latin typeface="Arial" charset="0"/>
                <a:ea typeface="MS PGothic" charset="0"/>
              </a:rPr>
              <a:t>, F</a:t>
            </a:r>
            <a:r>
              <a:rPr lang="en-US" sz="2400" baseline="-25000">
                <a:latin typeface="Arial" charset="0"/>
                <a:ea typeface="MS PGothic" charset="0"/>
              </a:rPr>
              <a:t>1</a:t>
            </a:r>
            <a:r>
              <a:rPr lang="en-US" sz="2400">
                <a:latin typeface="Arial" charset="0"/>
                <a:ea typeface="MS PGothic" charset="0"/>
              </a:rPr>
              <a:t>, F</a:t>
            </a:r>
            <a:r>
              <a:rPr lang="en-US" sz="2400" baseline="-25000">
                <a:latin typeface="Arial" charset="0"/>
                <a:ea typeface="MS PGothic" charset="0"/>
              </a:rPr>
              <a:t>2</a:t>
            </a:r>
            <a:r>
              <a:rPr lang="en-US" sz="2400">
                <a:latin typeface="Arial" charset="0"/>
                <a:ea typeface="MS PGothic" charset="0"/>
              </a:rPr>
              <a:t>, … is a list of indexes of all and only the algorithms</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B47BDC-B152-FE45-834B-B87D690AA473}" type="datetime1">
              <a:rPr lang="en-US"/>
              <a:pPr/>
              <a:t>11/18/2014</a:t>
            </a:fld>
            <a:endParaRPr lang="en-US"/>
          </a:p>
        </p:txBody>
      </p:sp>
      <p:sp>
        <p:nvSpPr>
          <p:cNvPr id="195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5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A462A3-2717-794C-96DA-AAC801A607C2}" type="slidenum">
              <a:rPr lang="en-US"/>
              <a:pPr/>
              <a:t>194</a:t>
            </a:fld>
            <a:endParaRPr lang="en-US"/>
          </a:p>
        </p:txBody>
      </p:sp>
      <p:sp>
        <p:nvSpPr>
          <p:cNvPr id="19558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5590"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Define 	G( x ) = Univ ( F(x) , x ) + 1 = </a:t>
            </a:r>
            <a:r>
              <a:rPr lang="en-US" sz="2000" b="1">
                <a:latin typeface="Arial" charset="0"/>
                <a:ea typeface="MS PGothic" charset="0"/>
                <a:sym typeface="Symbol" charset="0"/>
              </a:rPr>
              <a:t></a:t>
            </a:r>
            <a:r>
              <a:rPr lang="en-US" sz="2000" baseline="-25000">
                <a:latin typeface="Arial" charset="0"/>
                <a:ea typeface="MS PGothic" charset="0"/>
                <a:sym typeface="Symbol" charset="0"/>
              </a:rPr>
              <a:t>F(x)</a:t>
            </a:r>
            <a:r>
              <a:rPr lang="en-US" sz="2000">
                <a:latin typeface="Arial" charset="0"/>
                <a:ea typeface="MS PGothic" charset="0"/>
                <a:sym typeface="Symbol" charset="0"/>
              </a:rPr>
              <a:t>( x )</a:t>
            </a:r>
            <a:r>
              <a:rPr lang="en-US" sz="2000">
                <a:latin typeface="Arial" charset="0"/>
                <a:ea typeface="MS PGothic" charset="0"/>
              </a:rPr>
              <a:t> = F</a:t>
            </a:r>
            <a:r>
              <a:rPr lang="en-US" sz="2000" baseline="-25000">
                <a:latin typeface="Arial" charset="0"/>
                <a:ea typeface="MS PGothic" charset="0"/>
              </a:rPr>
              <a:t>x</a:t>
            </a:r>
            <a:r>
              <a:rPr lang="en-US" sz="2000">
                <a:latin typeface="Arial" charset="0"/>
                <a:ea typeface="MS PGothic" charset="0"/>
              </a:rPr>
              <a:t>(x) + 1</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But then G is itself an algorithm.  Assume it is the g-th one</a:t>
            </a:r>
            <a:br>
              <a:rPr lang="en-US" sz="2000">
                <a:latin typeface="Arial" charset="0"/>
                <a:ea typeface="MS PGothic" charset="0"/>
              </a:rPr>
            </a:br>
            <a:r>
              <a:rPr lang="en-US" sz="2000">
                <a:latin typeface="Arial" charset="0"/>
                <a:ea typeface="MS PGothic" charset="0"/>
              </a:rPr>
              <a:t/>
            </a:r>
            <a:br>
              <a:rPr lang="en-US" sz="2000">
                <a:latin typeface="Arial" charset="0"/>
                <a:ea typeface="MS PGothic" charset="0"/>
              </a:rPr>
            </a:br>
            <a:r>
              <a:rPr lang="en-US" sz="2000">
                <a:latin typeface="Arial" charset="0"/>
                <a:ea typeface="MS PGothic" charset="0"/>
              </a:rPr>
              <a:t>		F(g) = F</a:t>
            </a:r>
            <a:r>
              <a:rPr lang="en-US" sz="2000" baseline="-25000">
                <a:latin typeface="Arial" charset="0"/>
                <a:ea typeface="MS PGothic" charset="0"/>
              </a:rPr>
              <a:t>g</a:t>
            </a:r>
            <a:r>
              <a:rPr lang="en-US" sz="2000">
                <a:latin typeface="Arial" charset="0"/>
                <a:ea typeface="MS PGothic" charset="0"/>
              </a:rPr>
              <a:t> = G</a:t>
            </a:r>
            <a:br>
              <a:rPr lang="en-US" sz="2000">
                <a:latin typeface="Arial" charset="0"/>
                <a:ea typeface="MS PGothic" charset="0"/>
              </a:rPr>
            </a:br>
            <a:r>
              <a:rPr lang="en-US" sz="2000">
                <a:latin typeface="Arial" charset="0"/>
                <a:ea typeface="MS PGothic" charset="0"/>
              </a:rPr>
              <a:t/>
            </a:r>
            <a:br>
              <a:rPr lang="en-US" sz="2000">
                <a:latin typeface="Arial" charset="0"/>
                <a:ea typeface="MS PGothic" charset="0"/>
              </a:rPr>
            </a:br>
            <a:r>
              <a:rPr lang="en-US" sz="2000">
                <a:latin typeface="Arial" charset="0"/>
                <a:ea typeface="MS PGothic" charset="0"/>
              </a:rPr>
              <a:t>Then, 	G(g) = F</a:t>
            </a:r>
            <a:r>
              <a:rPr lang="en-US" sz="2000" baseline="-25000">
                <a:latin typeface="Arial" charset="0"/>
                <a:ea typeface="MS PGothic" charset="0"/>
              </a:rPr>
              <a:t>g</a:t>
            </a:r>
            <a:r>
              <a:rPr lang="en-US" sz="2000">
                <a:latin typeface="Arial" charset="0"/>
                <a:ea typeface="MS PGothic" charset="0"/>
              </a:rPr>
              <a:t>(g) + 1 = G(g) + 1</a:t>
            </a:r>
            <a:br>
              <a:rPr lang="en-US" sz="2000">
                <a:latin typeface="Arial" charset="0"/>
                <a:ea typeface="MS PGothic" charset="0"/>
              </a:rPr>
            </a:br>
            <a:endParaRPr lang="en-US" sz="2000">
              <a:latin typeface="Arial" charset="0"/>
              <a:ea typeface="MS PGothic" charset="0"/>
            </a:endParaRPr>
          </a:p>
          <a:p>
            <a:pPr eaLnBrk="1" hangingPunct="1">
              <a:lnSpc>
                <a:spcPct val="80000"/>
              </a:lnSpc>
            </a:pPr>
            <a:r>
              <a:rPr lang="en-US" sz="2000">
                <a:latin typeface="Arial" charset="0"/>
                <a:ea typeface="MS PGothic" charset="0"/>
              </a:rPr>
              <a:t>But then G contradicts its own existence since G would need to be an algorithm.</a:t>
            </a:r>
          </a:p>
          <a:p>
            <a:pPr eaLnBrk="1" hangingPunct="1">
              <a:lnSpc>
                <a:spcPct val="80000"/>
              </a:lnSpc>
            </a:pPr>
            <a:r>
              <a:rPr lang="en-US" sz="2000">
                <a:latin typeface="Arial" charset="0"/>
                <a:ea typeface="MS PGothic" charset="0"/>
              </a:rPr>
              <a:t>This cannot be used to show that the effective procedures are non-enumerable, since the above is not a contradiction when G(g) is undefined.  In fact, we already have shown how to enumerate the (partial) recursive functions.</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196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A85D1B-12FD-7B4C-90B5-AD767209AE7A}" type="slidenum">
              <a:rPr lang="en-US"/>
              <a:pPr/>
              <a:t>195</a:t>
            </a:fld>
            <a:endParaRPr lang="en-US"/>
          </a:p>
        </p:txBody>
      </p:sp>
      <p:sp>
        <p:nvSpPr>
          <p:cNvPr id="196612" name="Rectangle 2"/>
          <p:cNvSpPr>
            <a:spLocks noGrp="1" noChangeArrowheads="1"/>
          </p:cNvSpPr>
          <p:nvPr>
            <p:ph type="title"/>
          </p:nvPr>
        </p:nvSpPr>
        <p:spPr/>
        <p:txBody>
          <a:bodyPr/>
          <a:lstStyle/>
          <a:p>
            <a:r>
              <a:rPr lang="en-US">
                <a:latin typeface="Arial" charset="0"/>
                <a:ea typeface="MS PGothic" charset="0"/>
              </a:rPr>
              <a:t>Enumeration Theorem</a:t>
            </a:r>
          </a:p>
        </p:txBody>
      </p:sp>
      <p:sp>
        <p:nvSpPr>
          <p:cNvPr id="196613" name="Rectangle 3"/>
          <p:cNvSpPr>
            <a:spLocks noGrp="1" noChangeArrowheads="1"/>
          </p:cNvSpPr>
          <p:nvPr>
            <p:ph type="body" idx="1"/>
          </p:nvPr>
        </p:nvSpPr>
        <p:spPr/>
        <p:txBody>
          <a:bodyPr/>
          <a:lstStyle/>
          <a:p>
            <a:pPr>
              <a:lnSpc>
                <a:spcPct val="90000"/>
              </a:lnSpc>
            </a:pPr>
            <a:r>
              <a:rPr lang="en-US" dirty="0">
                <a:latin typeface="Arial" charset="0"/>
                <a:ea typeface="MS PGothic" charset="0"/>
              </a:rPr>
              <a:t>Define </a:t>
            </a:r>
            <a:br>
              <a:rPr lang="en-US" dirty="0">
                <a:latin typeface="Arial" charset="0"/>
                <a:ea typeface="MS PGothic" charset="0"/>
              </a:rPr>
            </a:br>
            <a:r>
              <a:rPr lang="en-US" dirty="0">
                <a:latin typeface="Arial" charset="0"/>
                <a:ea typeface="MS PGothic" charset="0"/>
              </a:rPr>
              <a:t>	</a:t>
            </a:r>
            <a:r>
              <a:rPr lang="en-US" b="1" dirty="0" err="1">
                <a:latin typeface="Arial" charset="0"/>
                <a:ea typeface="MS PGothic" charset="0"/>
              </a:rPr>
              <a:t>W</a:t>
            </a:r>
            <a:r>
              <a:rPr lang="en-US" b="1" baseline="-25000" dirty="0" err="1">
                <a:latin typeface="Arial" charset="0"/>
                <a:ea typeface="MS PGothic" charset="0"/>
              </a:rPr>
              <a:t>n</a:t>
            </a:r>
            <a:r>
              <a:rPr lang="en-US" b="1" dirty="0">
                <a:latin typeface="Arial" charset="0"/>
                <a:ea typeface="MS PGothic" charset="0"/>
              </a:rPr>
              <a:t> = { x </a:t>
            </a:r>
            <a:r>
              <a:rPr lang="en-US" b="1" dirty="0">
                <a:latin typeface="Arial" charset="0"/>
                <a:ea typeface="MS PGothic" charset="0"/>
                <a:sym typeface="Symbol" charset="0"/>
              </a:rPr>
              <a:t> </a:t>
            </a:r>
            <a:r>
              <a:rPr lang="en-US" b="1" i="1" dirty="0" smtClean="0">
                <a:latin typeface="Arial" charset="0"/>
                <a:ea typeface="MS PGothic" charset="0"/>
                <a:sym typeface="Symbol" charset="0"/>
              </a:rPr>
              <a:t>N</a:t>
            </a:r>
            <a:r>
              <a:rPr lang="en-US" b="1" i="1" dirty="0" smtClean="0">
                <a:latin typeface="Arial" charset="0"/>
                <a:ea typeface="MS PGothic" charset="0"/>
              </a:rPr>
              <a:t> </a:t>
            </a:r>
            <a:r>
              <a:rPr lang="en-US" b="1" dirty="0" smtClean="0">
                <a:latin typeface="Arial" charset="0"/>
                <a:ea typeface="MS PGothic" charset="0"/>
              </a:rPr>
              <a:t>| </a:t>
            </a:r>
            <a:r>
              <a:rPr lang="en-US" b="1" dirty="0">
                <a:latin typeface="Arial" charset="0"/>
                <a:ea typeface="MS PGothic" charset="0"/>
                <a:sym typeface="Symbol" charset="0"/>
              </a:rPr>
              <a:t></a:t>
            </a:r>
            <a:r>
              <a:rPr lang="en-US" b="1" dirty="0" smtClean="0">
                <a:latin typeface="Arial" charset="0"/>
                <a:ea typeface="MS PGothic" charset="0"/>
                <a:sym typeface="Symbol" charset="0"/>
              </a:rPr>
              <a:t>(</a:t>
            </a:r>
            <a:r>
              <a:rPr lang="en-US" b="1" dirty="0" err="1" smtClean="0">
                <a:latin typeface="Arial" charset="0"/>
                <a:ea typeface="MS PGothic" charset="0"/>
                <a:sym typeface="Symbol" charset="0"/>
              </a:rPr>
              <a:t>n,x</a:t>
            </a:r>
            <a:r>
              <a:rPr lang="en-US" b="1" dirty="0" smtClean="0">
                <a:latin typeface="Arial" charset="0"/>
                <a:ea typeface="MS PGothic" charset="0"/>
                <a:sym typeface="Symbol" charset="0"/>
              </a:rPr>
              <a:t>)</a:t>
            </a:r>
            <a:r>
              <a:rPr lang="en-US" b="1" dirty="0">
                <a:latin typeface="Arial" charset="0"/>
                <a:ea typeface="MS PGothic" charset="0"/>
                <a:sym typeface="Symbol" charset="0"/>
              </a:rPr>
              <a:t> }</a:t>
            </a:r>
          </a:p>
          <a:p>
            <a:pPr>
              <a:lnSpc>
                <a:spcPct val="90000"/>
              </a:lnSpc>
            </a:pPr>
            <a:r>
              <a:rPr lang="en-US" dirty="0">
                <a:latin typeface="Arial" charset="0"/>
                <a:ea typeface="MS PGothic" charset="0"/>
                <a:sym typeface="Symbol" charset="0"/>
              </a:rPr>
              <a:t>Theorem: A set </a:t>
            </a:r>
            <a:r>
              <a:rPr lang="en-US" b="1" dirty="0">
                <a:latin typeface="Arial" charset="0"/>
                <a:ea typeface="MS PGothic" charset="0"/>
                <a:sym typeface="Symbol" charset="0"/>
              </a:rPr>
              <a:t>B</a:t>
            </a:r>
            <a:r>
              <a:rPr lang="en-US" dirty="0">
                <a:latin typeface="Arial" charset="0"/>
                <a:ea typeface="MS PGothic" charset="0"/>
                <a:sym typeface="Symbol" charset="0"/>
              </a:rPr>
              <a:t> is re </a:t>
            </a:r>
            <a:r>
              <a:rPr lang="en-US" dirty="0" err="1">
                <a:latin typeface="Arial" charset="0"/>
                <a:ea typeface="MS PGothic" charset="0"/>
                <a:sym typeface="Symbol" charset="0"/>
              </a:rPr>
              <a:t>iff</a:t>
            </a:r>
            <a:r>
              <a:rPr lang="en-US" dirty="0">
                <a:latin typeface="Arial" charset="0"/>
                <a:ea typeface="MS PGothic" charset="0"/>
                <a:sym typeface="Symbol" charset="0"/>
              </a:rPr>
              <a:t> there exists an </a:t>
            </a:r>
            <a:r>
              <a:rPr lang="en-US" b="1" dirty="0">
                <a:latin typeface="Arial" charset="0"/>
                <a:ea typeface="MS PGothic" charset="0"/>
                <a:sym typeface="Symbol" charset="0"/>
              </a:rPr>
              <a:t>n</a:t>
            </a:r>
            <a:r>
              <a:rPr lang="en-US" dirty="0">
                <a:latin typeface="Arial" charset="0"/>
                <a:ea typeface="MS PGothic" charset="0"/>
                <a:sym typeface="Symbol" charset="0"/>
              </a:rPr>
              <a:t> such that </a:t>
            </a:r>
            <a:r>
              <a:rPr lang="en-US" b="1" dirty="0">
                <a:latin typeface="Arial" charset="0"/>
                <a:ea typeface="MS PGothic" charset="0"/>
                <a:sym typeface="Symbol" charset="0"/>
              </a:rPr>
              <a:t>B = </a:t>
            </a:r>
            <a:r>
              <a:rPr lang="en-US" b="1" dirty="0" err="1">
                <a:latin typeface="Arial" charset="0"/>
                <a:ea typeface="MS PGothic" charset="0"/>
                <a:sym typeface="Symbol" charset="0"/>
              </a:rPr>
              <a:t>W</a:t>
            </a:r>
            <a:r>
              <a:rPr lang="en-US" b="1" baseline="-25000" dirty="0" err="1">
                <a:latin typeface="Arial" charset="0"/>
                <a:ea typeface="MS PGothic" charset="0"/>
                <a:sym typeface="Symbol" charset="0"/>
              </a:rPr>
              <a:t>n</a:t>
            </a:r>
            <a:r>
              <a:rPr lang="en-US" dirty="0">
                <a:latin typeface="Arial" charset="0"/>
                <a:ea typeface="MS PGothic" charset="0"/>
                <a:sym typeface="Symbol" charset="0"/>
              </a:rPr>
              <a:t>.</a:t>
            </a:r>
            <a:br>
              <a:rPr lang="en-US" dirty="0">
                <a:latin typeface="Arial" charset="0"/>
                <a:ea typeface="MS PGothic" charset="0"/>
                <a:sym typeface="Symbol" charset="0"/>
              </a:rPr>
            </a:br>
            <a:r>
              <a:rPr lang="en-US" dirty="0">
                <a:latin typeface="Arial" charset="0"/>
                <a:ea typeface="MS PGothic" charset="0"/>
                <a:sym typeface="Symbol" charset="0"/>
              </a:rPr>
              <a:t>Proof: Follows from definition of </a:t>
            </a:r>
            <a:r>
              <a:rPr lang="en-US" b="1" dirty="0">
                <a:latin typeface="Arial" charset="0"/>
                <a:ea typeface="MS PGothic" charset="0"/>
                <a:sym typeface="Symbol" charset="0"/>
              </a:rPr>
              <a:t></a:t>
            </a:r>
            <a:r>
              <a:rPr lang="en-US" b="1" dirty="0" smtClean="0">
                <a:latin typeface="Arial" charset="0"/>
                <a:ea typeface="MS PGothic" charset="0"/>
                <a:sym typeface="Symbol" charset="0"/>
              </a:rPr>
              <a:t>(</a:t>
            </a:r>
            <a:r>
              <a:rPr lang="en-US" b="1" dirty="0" err="1" smtClean="0">
                <a:latin typeface="Arial" charset="0"/>
                <a:ea typeface="MS PGothic" charset="0"/>
                <a:sym typeface="Symbol" charset="0"/>
              </a:rPr>
              <a:t>n,x</a:t>
            </a:r>
            <a:r>
              <a:rPr lang="en-US" b="1" dirty="0" smtClean="0">
                <a:latin typeface="Arial" charset="0"/>
                <a:ea typeface="MS PGothic" charset="0"/>
                <a:sym typeface="Symbol" charset="0"/>
              </a:rPr>
              <a:t>)</a:t>
            </a:r>
            <a:r>
              <a:rPr lang="en-US" dirty="0">
                <a:latin typeface="Arial" charset="0"/>
                <a:ea typeface="MS PGothic" charset="0"/>
                <a:sym typeface="Symbol" charset="0"/>
              </a:rPr>
              <a:t>.</a:t>
            </a:r>
          </a:p>
          <a:p>
            <a:pPr>
              <a:lnSpc>
                <a:spcPct val="90000"/>
              </a:lnSpc>
            </a:pPr>
            <a:r>
              <a:rPr lang="en-US" dirty="0">
                <a:latin typeface="Arial" charset="0"/>
                <a:ea typeface="MS PGothic" charset="0"/>
                <a:sym typeface="Symbol" charset="0"/>
              </a:rPr>
              <a:t>This gives us a way to enumerate the recursively enumerable (semi-decidable) sets.</a:t>
            </a:r>
          </a:p>
        </p:txBody>
      </p:sp>
      <p:sp>
        <p:nvSpPr>
          <p:cNvPr id="1966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756B645-1006-7E4C-A5DC-F3CEB99F421B}" type="datetime1">
              <a:rPr lang="en-US"/>
              <a:pPr/>
              <a:t>11/18/2014</a:t>
            </a:fld>
            <a:endParaRPr 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82E5D7B-A1BD-404A-879D-F5AEBA507711}" type="datetime1">
              <a:rPr lang="en-US"/>
              <a:pPr/>
              <a:t>11/18/2014</a:t>
            </a:fld>
            <a:endParaRPr lang="en-US"/>
          </a:p>
        </p:txBody>
      </p:sp>
      <p:sp>
        <p:nvSpPr>
          <p:cNvPr id="197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7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CA2012-1802-F644-95C7-CAAC207026D2}" type="slidenum">
              <a:rPr lang="en-US"/>
              <a:pPr/>
              <a:t>196</a:t>
            </a:fld>
            <a:endParaRPr lang="en-US"/>
          </a:p>
        </p:txBody>
      </p:sp>
      <p:sp>
        <p:nvSpPr>
          <p:cNvPr id="197637" name="Rectangle 2"/>
          <p:cNvSpPr>
            <a:spLocks noGrp="1" noChangeArrowheads="1"/>
          </p:cNvSpPr>
          <p:nvPr>
            <p:ph type="title"/>
          </p:nvPr>
        </p:nvSpPr>
        <p:spPr/>
        <p:txBody>
          <a:bodyPr/>
          <a:lstStyle/>
          <a:p>
            <a:pPr eaLnBrk="1" hangingPunct="1"/>
            <a:r>
              <a:rPr lang="en-US">
                <a:latin typeface="Arial" charset="0"/>
                <a:ea typeface="MS PGothic" charset="0"/>
              </a:rPr>
              <a:t>The Set TOTAL</a:t>
            </a:r>
          </a:p>
        </p:txBody>
      </p:sp>
      <p:sp>
        <p:nvSpPr>
          <p:cNvPr id="197638" name="Rectangle 3"/>
          <p:cNvSpPr>
            <a:spLocks noGrp="1" noChangeArrowheads="1"/>
          </p:cNvSpPr>
          <p:nvPr>
            <p:ph type="body" idx="1"/>
          </p:nvPr>
        </p:nvSpPr>
        <p:spPr/>
        <p:txBody>
          <a:bodyPr/>
          <a:lstStyle/>
          <a:p>
            <a:pPr eaLnBrk="1" hangingPunct="1"/>
            <a:r>
              <a:rPr lang="en-US" dirty="0">
                <a:latin typeface="Arial" charset="0"/>
                <a:ea typeface="MS PGothic" charset="0"/>
              </a:rPr>
              <a:t>The listing of all algorithms can be viewed as</a:t>
            </a:r>
            <a:br>
              <a:rPr lang="en-US" dirty="0">
                <a:latin typeface="Arial" charset="0"/>
                <a:ea typeface="MS PGothic" charset="0"/>
              </a:rPr>
            </a:br>
            <a:r>
              <a:rPr lang="en-US" dirty="0">
                <a:latin typeface="Arial" charset="0"/>
                <a:ea typeface="MS PGothic" charset="0"/>
              </a:rPr>
              <a:t>TOTAL = { f </a:t>
            </a:r>
            <a:r>
              <a:rPr lang="en-US" dirty="0">
                <a:latin typeface="Arial" charset="0"/>
                <a:ea typeface="MS PGothic" charset="0"/>
                <a:sym typeface="Symbol" charset="0"/>
              </a:rPr>
              <a:t> </a:t>
            </a:r>
            <a:r>
              <a:rPr lang="en-US" b="1" i="1" dirty="0" smtClean="0">
                <a:latin typeface="Arial" charset="0"/>
                <a:ea typeface="MS PGothic" charset="0"/>
                <a:sym typeface="Symbol" charset="0"/>
              </a:rPr>
              <a:t>N</a:t>
            </a:r>
            <a:r>
              <a:rPr lang="en-US" dirty="0" smtClean="0">
                <a:latin typeface="Arial" charset="0"/>
                <a:ea typeface="MS PGothic" charset="0"/>
              </a:rPr>
              <a:t> </a:t>
            </a:r>
            <a:r>
              <a:rPr lang="en-US" dirty="0">
                <a:latin typeface="Arial" charset="0"/>
                <a:ea typeface="MS PGothic" charset="0"/>
              </a:rPr>
              <a:t>| </a:t>
            </a:r>
            <a:r>
              <a:rPr lang="en-US" dirty="0">
                <a:latin typeface="Arial" charset="0"/>
                <a:ea typeface="MS PGothic" charset="0"/>
                <a:sym typeface="Symbol" charset="0"/>
              </a:rPr>
              <a:t>x </a:t>
            </a:r>
            <a:r>
              <a:rPr lang="en-US" b="1" dirty="0">
                <a:latin typeface="Arial" charset="0"/>
                <a:ea typeface="MS PGothic" charset="0"/>
                <a:sym typeface="Symbol" charset="0"/>
              </a:rPr>
              <a:t></a:t>
            </a:r>
            <a:r>
              <a:rPr lang="en-US" baseline="-25000" dirty="0">
                <a:latin typeface="Arial" charset="0"/>
                <a:ea typeface="MS PGothic" charset="0"/>
                <a:sym typeface="Symbol" charset="0"/>
              </a:rPr>
              <a:t>f</a:t>
            </a:r>
            <a:r>
              <a:rPr lang="en-US" dirty="0">
                <a:latin typeface="Arial" charset="0"/>
                <a:ea typeface="MS PGothic" charset="0"/>
                <a:sym typeface="Symbol" charset="0"/>
              </a:rPr>
              <a:t> (x) }</a:t>
            </a:r>
          </a:p>
          <a:p>
            <a:pPr eaLnBrk="1" hangingPunct="1"/>
            <a:r>
              <a:rPr lang="en-US" dirty="0">
                <a:latin typeface="Arial" charset="0"/>
                <a:ea typeface="MS PGothic" charset="0"/>
                <a:sym typeface="Symbol" charset="0"/>
              </a:rPr>
              <a:t>We can also note that</a:t>
            </a:r>
            <a:br>
              <a:rPr lang="en-US" dirty="0">
                <a:latin typeface="Arial" charset="0"/>
                <a:ea typeface="MS PGothic" charset="0"/>
                <a:sym typeface="Symbol" charset="0"/>
              </a:rPr>
            </a:br>
            <a:r>
              <a:rPr lang="en-US" dirty="0">
                <a:latin typeface="Arial" charset="0"/>
                <a:ea typeface="MS PGothic" charset="0"/>
              </a:rPr>
              <a:t>TOTAL = { f </a:t>
            </a:r>
            <a:r>
              <a:rPr lang="en-US" dirty="0">
                <a:latin typeface="Arial" charset="0"/>
                <a:ea typeface="MS PGothic" charset="0"/>
                <a:sym typeface="Symbol" charset="0"/>
              </a:rPr>
              <a:t> </a:t>
            </a:r>
            <a:r>
              <a:rPr lang="en-US" b="1" i="1" dirty="0" smtClean="0">
                <a:latin typeface="Arial" charset="0"/>
                <a:ea typeface="MS PGothic" charset="0"/>
                <a:sym typeface="Symbol" charset="0"/>
              </a:rPr>
              <a:t>N</a:t>
            </a:r>
            <a:r>
              <a:rPr lang="en-US" dirty="0" smtClean="0">
                <a:latin typeface="Arial" charset="0"/>
                <a:ea typeface="MS PGothic" charset="0"/>
              </a:rPr>
              <a:t> </a:t>
            </a:r>
            <a:r>
              <a:rPr lang="en-US" dirty="0">
                <a:latin typeface="Arial" charset="0"/>
                <a:ea typeface="MS PGothic" charset="0"/>
              </a:rPr>
              <a:t>| </a:t>
            </a:r>
            <a:r>
              <a:rPr lang="en-US" dirty="0" err="1">
                <a:latin typeface="Arial" charset="0"/>
                <a:ea typeface="MS PGothic" charset="0"/>
                <a:sym typeface="Symbol" charset="0"/>
              </a:rPr>
              <a:t>W</a:t>
            </a:r>
            <a:r>
              <a:rPr lang="en-US" baseline="-25000" dirty="0" err="1">
                <a:latin typeface="Arial" charset="0"/>
                <a:ea typeface="MS PGothic" charset="0"/>
                <a:sym typeface="Symbol" charset="0"/>
              </a:rPr>
              <a:t>f</a:t>
            </a:r>
            <a:r>
              <a:rPr lang="en-US" dirty="0">
                <a:latin typeface="Arial" charset="0"/>
                <a:ea typeface="MS PGothic" charset="0"/>
                <a:sym typeface="Symbol" charset="0"/>
              </a:rPr>
              <a:t> </a:t>
            </a:r>
            <a:r>
              <a:rPr lang="en-US" dirty="0" smtClean="0">
                <a:latin typeface="Arial" charset="0"/>
                <a:ea typeface="MS PGothic" charset="0"/>
                <a:sym typeface="Symbol" charset="0"/>
              </a:rPr>
              <a:t>= </a:t>
            </a:r>
            <a:r>
              <a:rPr lang="en-US" b="1" i="1" dirty="0" smtClean="0">
                <a:latin typeface="Arial" charset="0"/>
                <a:ea typeface="MS PGothic" charset="0"/>
                <a:sym typeface="Symbol" charset="0"/>
              </a:rPr>
              <a:t>N</a:t>
            </a:r>
            <a:r>
              <a:rPr lang="en-US" dirty="0" smtClean="0">
                <a:latin typeface="Arial" charset="0"/>
                <a:ea typeface="MS PGothic" charset="0"/>
                <a:sym typeface="Symbol" charset="0"/>
              </a:rPr>
              <a:t> </a:t>
            </a:r>
            <a:r>
              <a:rPr lang="en-US" dirty="0">
                <a:latin typeface="Arial" charset="0"/>
                <a:ea typeface="MS PGothic" charset="0"/>
                <a:sym typeface="Symbol" charset="0"/>
              </a:rPr>
              <a:t>}, where </a:t>
            </a:r>
            <a:r>
              <a:rPr lang="en-US" dirty="0" err="1">
                <a:latin typeface="Arial" charset="0"/>
                <a:ea typeface="MS PGothic" charset="0"/>
                <a:sym typeface="Symbol" charset="0"/>
              </a:rPr>
              <a:t>W</a:t>
            </a:r>
            <a:r>
              <a:rPr lang="en-US" baseline="-25000" dirty="0" err="1">
                <a:latin typeface="Arial" charset="0"/>
                <a:ea typeface="MS PGothic" charset="0"/>
                <a:sym typeface="Symbol" charset="0"/>
              </a:rPr>
              <a:t>f</a:t>
            </a:r>
            <a:r>
              <a:rPr lang="en-US" dirty="0">
                <a:latin typeface="Arial" charset="0"/>
                <a:ea typeface="MS PGothic" charset="0"/>
                <a:sym typeface="Symbol" charset="0"/>
              </a:rPr>
              <a:t> is the domain of </a:t>
            </a:r>
            <a:r>
              <a:rPr lang="en-US" b="1" dirty="0">
                <a:latin typeface="Arial" charset="0"/>
                <a:ea typeface="MS PGothic" charset="0"/>
                <a:sym typeface="Symbol" charset="0"/>
              </a:rPr>
              <a:t></a:t>
            </a:r>
            <a:r>
              <a:rPr lang="en-US" baseline="-25000" dirty="0">
                <a:latin typeface="Arial" charset="0"/>
                <a:ea typeface="MS PGothic" charset="0"/>
                <a:sym typeface="Symbol" charset="0"/>
              </a:rPr>
              <a:t>f</a:t>
            </a:r>
            <a:endParaRPr lang="en-US" dirty="0">
              <a:latin typeface="Arial" charset="0"/>
              <a:ea typeface="MS PGothic" charset="0"/>
              <a:sym typeface="Symbol" charset="0"/>
            </a:endParaRPr>
          </a:p>
          <a:p>
            <a:pPr eaLnBrk="1" hangingPunct="1"/>
            <a:r>
              <a:rPr lang="en-US" dirty="0">
                <a:latin typeface="Arial" charset="0"/>
                <a:ea typeface="MS PGothic" charset="0"/>
                <a:sym typeface="Symbol" charset="0"/>
              </a:rPr>
              <a:t>Theorem: TOTAL is not re.</a:t>
            </a:r>
            <a:br>
              <a:rPr lang="en-US" dirty="0">
                <a:latin typeface="Arial" charset="0"/>
                <a:ea typeface="MS PGothic" charset="0"/>
                <a:sym typeface="Symbol" charset="0"/>
              </a:rPr>
            </a:br>
            <a:r>
              <a:rPr lang="en-US" dirty="0">
                <a:latin typeface="Arial" charset="0"/>
                <a:ea typeface="MS PGothic" charset="0"/>
                <a:sym typeface="Symbol" charset="0"/>
              </a:rPr>
              <a:t>Proof: Shown earlier.</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eaLnBrk="1" hangingPunct="1"/>
            <a:r>
              <a:rPr lang="en-US">
                <a:latin typeface="Arial" charset="0"/>
                <a:ea typeface="MS PGothic" charset="0"/>
              </a:rPr>
              <a:t>Consequences</a:t>
            </a:r>
          </a:p>
        </p:txBody>
      </p:sp>
      <p:sp>
        <p:nvSpPr>
          <p:cNvPr id="198659" name="Content Placeholder 2"/>
          <p:cNvSpPr>
            <a:spLocks noGrp="1"/>
          </p:cNvSpPr>
          <p:nvPr>
            <p:ph idx="1"/>
          </p:nvPr>
        </p:nvSpPr>
        <p:spPr/>
        <p:txBody>
          <a:bodyPr/>
          <a:lstStyle/>
          <a:p>
            <a:pPr eaLnBrk="1" hangingPunct="1">
              <a:lnSpc>
                <a:spcPct val="80000"/>
              </a:lnSpc>
            </a:pPr>
            <a:r>
              <a:rPr lang="en-US" sz="2400">
                <a:latin typeface="Arial" charset="0"/>
                <a:ea typeface="MS PGothic" charset="0"/>
              </a:rPr>
              <a:t>To capture all the algorithms, any model of computation must include some procedures that are not algorithms.</a:t>
            </a:r>
          </a:p>
          <a:p>
            <a:pPr eaLnBrk="1" hangingPunct="1">
              <a:lnSpc>
                <a:spcPct val="80000"/>
              </a:lnSpc>
            </a:pPr>
            <a:endParaRPr lang="en-US" sz="2400">
              <a:latin typeface="Arial" charset="0"/>
              <a:ea typeface="MS PGothic" charset="0"/>
            </a:endParaRPr>
          </a:p>
          <a:p>
            <a:pPr eaLnBrk="1" hangingPunct="1">
              <a:lnSpc>
                <a:spcPct val="80000"/>
              </a:lnSpc>
            </a:pPr>
            <a:r>
              <a:rPr lang="en-US" sz="2400">
                <a:latin typeface="Arial" charset="0"/>
                <a:ea typeface="MS PGothic" charset="0"/>
              </a:rPr>
              <a:t>Since the potential for non-termination is required, every complete model must have some for form of iteration that is potentially unbounded.</a:t>
            </a:r>
          </a:p>
          <a:p>
            <a:pPr eaLnBrk="1" hangingPunct="1">
              <a:lnSpc>
                <a:spcPct val="80000"/>
              </a:lnSpc>
            </a:pPr>
            <a:endParaRPr lang="en-US" sz="2400">
              <a:latin typeface="Arial" charset="0"/>
              <a:ea typeface="MS PGothic" charset="0"/>
            </a:endParaRPr>
          </a:p>
          <a:p>
            <a:pPr eaLnBrk="1" hangingPunct="1">
              <a:lnSpc>
                <a:spcPct val="80000"/>
              </a:lnSpc>
            </a:pPr>
            <a:r>
              <a:rPr lang="en-US" sz="2400">
                <a:latin typeface="Arial" charset="0"/>
                <a:ea typeface="MS PGothic" charset="0"/>
              </a:rPr>
              <a:t>This means that simple, well-behaved for-loops (the kind where you can predict the number of iterations on entry to the loop) are not sufficient. While type loops are needed, even if implicit rather than explicit.</a:t>
            </a:r>
          </a:p>
        </p:txBody>
      </p:sp>
      <p:sp>
        <p:nvSpPr>
          <p:cNvPr id="1986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8F06F72-EDE8-ED43-8D77-9D6B3A4F7BE2}" type="datetime1">
              <a:rPr lang="en-US"/>
              <a:pPr/>
              <a:t>11/18/2014</a:t>
            </a:fld>
            <a:endParaRPr lang="en-US"/>
          </a:p>
        </p:txBody>
      </p:sp>
      <p:sp>
        <p:nvSpPr>
          <p:cNvPr id="198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72D65C-0B1F-6849-9624-91D00912C39C}" type="slidenum">
              <a:rPr lang="en-US"/>
              <a:pPr/>
              <a:t>197</a:t>
            </a:fld>
            <a:endParaRPr lang="en-US"/>
          </a:p>
        </p:txBody>
      </p:sp>
      <p:sp>
        <p:nvSpPr>
          <p:cNvPr id="1986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3"/>
          <p:cNvSpPr>
            <a:spLocks noGrp="1"/>
          </p:cNvSpPr>
          <p:nvPr>
            <p:ph type="ctrTitle"/>
          </p:nvPr>
        </p:nvSpPr>
        <p:spPr/>
        <p:txBody>
          <a:bodyPr/>
          <a:lstStyle/>
          <a:p>
            <a:r>
              <a:rPr lang="en-US">
                <a:latin typeface="Arial" charset="0"/>
                <a:ea typeface="MS PGothic" charset="0"/>
              </a:rPr>
              <a:t>Insights</a:t>
            </a:r>
          </a:p>
        </p:txBody>
      </p:sp>
      <p:sp>
        <p:nvSpPr>
          <p:cNvPr id="199683" name="Subtitle 4"/>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a:latin typeface="Arial" charset="0"/>
                <a:ea typeface="MS PGothic" charset="0"/>
              </a:rPr>
              <a:t>Non-re nature of algorithms</a:t>
            </a:r>
          </a:p>
        </p:txBody>
      </p:sp>
      <p:sp>
        <p:nvSpPr>
          <p:cNvPr id="200707"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No generative system (e.g., grammar) can produce descriptions of all and only algorithms</a:t>
            </a:r>
          </a:p>
          <a:p>
            <a:pPr marL="457200" indent="-457200" eaLnBrk="1" hangingPunct="1"/>
            <a:r>
              <a:rPr lang="en-US" sz="2400">
                <a:latin typeface="Arial" charset="0"/>
                <a:ea typeface="MS PGothic" charset="0"/>
                <a:sym typeface="Symbol" charset="0"/>
              </a:rPr>
              <a:t>No parsing system (even one that rejects by divergence) can accept all and only algorithms</a:t>
            </a:r>
          </a:p>
          <a:p>
            <a:pPr marL="457200" indent="-457200" eaLnBrk="1" hangingPunct="1"/>
            <a:endParaRPr lang="en-US" sz="2400">
              <a:latin typeface="Arial" charset="0"/>
              <a:ea typeface="MS PGothic" charset="0"/>
              <a:sym typeface="Symbol" charset="0"/>
            </a:endParaRPr>
          </a:p>
          <a:p>
            <a:pPr marL="457200" indent="-457200" eaLnBrk="1" hangingPunct="1"/>
            <a:r>
              <a:rPr lang="en-US" sz="2400">
                <a:latin typeface="Arial" charset="0"/>
                <a:ea typeface="MS PGothic" charset="0"/>
                <a:sym typeface="Symbol" charset="0"/>
              </a:rPr>
              <a:t>Of course, if you buy Church</a:t>
            </a:r>
            <a:r>
              <a:rPr lang="ja-JP" altLang="en-US" sz="2400">
                <a:latin typeface="Arial" charset="0"/>
                <a:ea typeface="MS PGothic" charset="0"/>
                <a:sym typeface="Symbol" charset="0"/>
              </a:rPr>
              <a:t>’</a:t>
            </a:r>
            <a:r>
              <a:rPr lang="en-US" altLang="ja-JP" sz="2400">
                <a:latin typeface="Arial" charset="0"/>
                <a:ea typeface="MS PGothic" charset="0"/>
                <a:sym typeface="Symbol" charset="0"/>
              </a:rPr>
              <a:t>s Theorem, the set of all procedures can be generated. In fact, we can build an algorithmic acceptor of such programs. </a:t>
            </a:r>
            <a:endParaRPr lang="en-US" sz="2400">
              <a:latin typeface="Arial" charset="0"/>
              <a:ea typeface="MS PGothic" charset="0"/>
              <a:sym typeface="Symbol" charset="0"/>
            </a:endParaRPr>
          </a:p>
        </p:txBody>
      </p:sp>
      <p:sp>
        <p:nvSpPr>
          <p:cNvPr id="200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F351D1-FCF4-B940-8E4C-B559E7F5C6CC}" type="datetime1">
              <a:rPr lang="en-US"/>
              <a:pPr/>
              <a:t>11/18/2014</a:t>
            </a:fld>
            <a:endParaRPr lang="en-US"/>
          </a:p>
        </p:txBody>
      </p:sp>
      <p:sp>
        <p:nvSpPr>
          <p:cNvPr id="200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16599E-C8D1-D04C-AA26-54337BB8860E}" type="slidenum">
              <a:rPr lang="en-US"/>
              <a:pPr/>
              <a:t>199</a:t>
            </a:fld>
            <a:endParaRPr lang="en-US"/>
          </a:p>
        </p:txBody>
      </p:sp>
      <p:sp>
        <p:nvSpPr>
          <p:cNvPr id="2007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D054BF-88CB-E54B-85AC-DB5657D71702}" type="datetime1">
              <a:rPr lang="en-US"/>
              <a:pPr/>
              <a:t>11/18/2014</a:t>
            </a:fld>
            <a:endParaRPr lang="en-US"/>
          </a:p>
        </p:txBody>
      </p:sp>
      <p:sp>
        <p:nvSpPr>
          <p:cNvPr id="30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F1EDFB-0635-9245-BA37-6F6F1F612B5D}" type="slidenum">
              <a:rPr lang="en-US"/>
              <a:pPr/>
              <a:t>2</a:t>
            </a:fld>
            <a:endParaRPr lang="en-US"/>
          </a:p>
        </p:txBody>
      </p:sp>
      <p:sp>
        <p:nvSpPr>
          <p:cNvPr id="3077" name="Rectangle 2"/>
          <p:cNvSpPr>
            <a:spLocks noGrp="1" noChangeArrowheads="1"/>
          </p:cNvSpPr>
          <p:nvPr>
            <p:ph type="title" idx="4294967295"/>
          </p:nvPr>
        </p:nvSpPr>
        <p:spPr/>
        <p:txBody>
          <a:bodyPr/>
          <a:lstStyle/>
          <a:p>
            <a:pPr eaLnBrk="1" hangingPunct="1"/>
            <a:r>
              <a:rPr lang="en-US">
                <a:latin typeface="Arial" charset="0"/>
                <a:ea typeface="MS PGothic" charset="0"/>
              </a:rPr>
              <a:t>Who, What, Where and When</a:t>
            </a:r>
          </a:p>
        </p:txBody>
      </p:sp>
      <p:sp>
        <p:nvSpPr>
          <p:cNvPr id="3078" name="Rectangle 3"/>
          <p:cNvSpPr>
            <a:spLocks noGrp="1" noChangeArrowheads="1"/>
          </p:cNvSpPr>
          <p:nvPr>
            <p:ph type="body" idx="4294967295"/>
          </p:nvPr>
        </p:nvSpPr>
        <p:spPr/>
        <p:txBody>
          <a:bodyPr/>
          <a:lstStyle/>
          <a:p>
            <a:pPr eaLnBrk="1" hangingPunct="1">
              <a:lnSpc>
                <a:spcPct val="80000"/>
              </a:lnSpc>
            </a:pPr>
            <a:r>
              <a:rPr lang="en-US" sz="2400" dirty="0">
                <a:latin typeface="Arial" charset="0"/>
                <a:ea typeface="MS PGothic" charset="0"/>
              </a:rPr>
              <a:t>Instructor: </a:t>
            </a:r>
            <a:r>
              <a:rPr lang="en-US" sz="2400" b="1" dirty="0">
                <a:latin typeface="Arial" charset="0"/>
                <a:ea typeface="MS PGothic" charset="0"/>
              </a:rPr>
              <a:t>Charles Hughes; </a:t>
            </a:r>
            <a:br>
              <a:rPr lang="en-US" sz="2400" b="1" dirty="0">
                <a:latin typeface="Arial" charset="0"/>
                <a:ea typeface="MS PGothic" charset="0"/>
              </a:rPr>
            </a:br>
            <a:r>
              <a:rPr lang="en-US" sz="2400" b="1" dirty="0">
                <a:latin typeface="Arial" charset="0"/>
                <a:ea typeface="MS PGothic" charset="0"/>
              </a:rPr>
              <a:t>Harris Engineering 247C; 823-2762 </a:t>
            </a:r>
            <a:br>
              <a:rPr lang="en-US" sz="2400" b="1" dirty="0">
                <a:latin typeface="Arial" charset="0"/>
                <a:ea typeface="MS PGothic" charset="0"/>
              </a:rPr>
            </a:br>
            <a:r>
              <a:rPr lang="en-US" sz="2400" b="1" dirty="0">
                <a:latin typeface="Arial" charset="0"/>
                <a:ea typeface="MS PGothic" charset="0"/>
              </a:rPr>
              <a:t>(phone is not a good way to get me); </a:t>
            </a:r>
            <a:br>
              <a:rPr lang="en-US" sz="2400" b="1" dirty="0">
                <a:latin typeface="Arial" charset="0"/>
                <a:ea typeface="MS PGothic" charset="0"/>
              </a:rPr>
            </a:br>
            <a:r>
              <a:rPr lang="en-US" sz="2000" b="1" dirty="0">
                <a:latin typeface="Arial" charset="0"/>
                <a:ea typeface="MS PGothic" charset="0"/>
                <a:hlinkClick r:id="rId3"/>
              </a:rPr>
              <a:t>charles.e.hughes@knights.ucf.edu</a:t>
            </a:r>
            <a:r>
              <a:rPr lang="en-US" sz="2000" b="1" dirty="0">
                <a:latin typeface="Arial" charset="0"/>
                <a:ea typeface="MS PGothic" charset="0"/>
              </a:rPr>
              <a:t/>
            </a:r>
            <a:br>
              <a:rPr lang="en-US" sz="2000" b="1" dirty="0">
                <a:latin typeface="Arial" charset="0"/>
                <a:ea typeface="MS PGothic" charset="0"/>
              </a:rPr>
            </a:br>
            <a:r>
              <a:rPr lang="en-US" sz="2000" b="1" dirty="0">
                <a:latin typeface="Arial" charset="0"/>
                <a:ea typeface="MS PGothic" charset="0"/>
              </a:rPr>
              <a:t>(e-mail is a good way to get me)</a:t>
            </a:r>
            <a:br>
              <a:rPr lang="en-US" sz="2000" b="1" dirty="0">
                <a:latin typeface="Arial" charset="0"/>
                <a:ea typeface="MS PGothic" charset="0"/>
              </a:rPr>
            </a:br>
            <a:r>
              <a:rPr lang="en-US" sz="2000" b="1" dirty="0">
                <a:latin typeface="Arial" charset="0"/>
                <a:ea typeface="MS PGothic" charset="0"/>
              </a:rPr>
              <a:t>Please use Subject: COT4210 </a:t>
            </a:r>
          </a:p>
          <a:p>
            <a:pPr eaLnBrk="1" hangingPunct="1">
              <a:lnSpc>
                <a:spcPct val="80000"/>
              </a:lnSpc>
            </a:pPr>
            <a:r>
              <a:rPr lang="en-US" sz="2400" dirty="0">
                <a:latin typeface="Arial" charset="0"/>
                <a:ea typeface="MS PGothic" charset="0"/>
              </a:rPr>
              <a:t>Web Page: </a:t>
            </a:r>
            <a:r>
              <a:rPr lang="en-US" sz="2000" b="1" dirty="0">
                <a:latin typeface="Arial" charset="0"/>
                <a:ea typeface="MS PGothic" charset="0"/>
                <a:hlinkClick r:id="rId4"/>
              </a:rPr>
              <a:t>http://</a:t>
            </a:r>
            <a:r>
              <a:rPr lang="en-US" sz="2000" b="1" dirty="0" smtClean="0">
                <a:latin typeface="Arial" charset="0"/>
                <a:ea typeface="MS PGothic" charset="0"/>
                <a:hlinkClick r:id="rId4"/>
              </a:rPr>
              <a:t>www.cs.ucf.edu/courses/cot4210/Fall2014</a:t>
            </a:r>
            <a:r>
              <a:rPr lang="en-US" sz="2000" b="1" dirty="0" smtClean="0">
                <a:latin typeface="Arial" charset="0"/>
                <a:ea typeface="MS PGothic" charset="0"/>
              </a:rPr>
              <a:t>   </a:t>
            </a:r>
            <a:endParaRPr lang="en-US" sz="2000" b="1" dirty="0">
              <a:latin typeface="Arial" charset="0"/>
              <a:ea typeface="MS PGothic" charset="0"/>
            </a:endParaRPr>
          </a:p>
          <a:p>
            <a:pPr eaLnBrk="1" hangingPunct="1">
              <a:lnSpc>
                <a:spcPct val="80000"/>
              </a:lnSpc>
            </a:pPr>
            <a:r>
              <a:rPr lang="en-US" sz="2400" dirty="0">
                <a:latin typeface="Arial" charset="0"/>
                <a:ea typeface="MS PGothic" charset="0"/>
              </a:rPr>
              <a:t>Meetings: </a:t>
            </a:r>
            <a:r>
              <a:rPr lang="en-US" sz="2400" b="1" dirty="0">
                <a:latin typeface="Arial" charset="0"/>
                <a:ea typeface="MS PGothic" charset="0"/>
              </a:rPr>
              <a:t>TR </a:t>
            </a:r>
            <a:r>
              <a:rPr lang="en-US" sz="2400" b="1" dirty="0" smtClean="0">
                <a:latin typeface="Arial" charset="0"/>
                <a:ea typeface="MS PGothic" charset="0"/>
              </a:rPr>
              <a:t>1:30PM </a:t>
            </a:r>
            <a:r>
              <a:rPr lang="en-US" sz="2400" b="1" dirty="0">
                <a:latin typeface="Arial" charset="0"/>
                <a:ea typeface="MS PGothic" charset="0"/>
              </a:rPr>
              <a:t>– </a:t>
            </a:r>
            <a:r>
              <a:rPr lang="en-US" sz="2400" b="1" dirty="0" smtClean="0">
                <a:latin typeface="Arial" charset="0"/>
                <a:ea typeface="MS PGothic" charset="0"/>
              </a:rPr>
              <a:t>2:45PM</a:t>
            </a:r>
            <a:r>
              <a:rPr lang="en-US" sz="2400" b="1" dirty="0">
                <a:latin typeface="Arial" charset="0"/>
                <a:ea typeface="MS PGothic" charset="0"/>
              </a:rPr>
              <a:t>, </a:t>
            </a:r>
            <a:r>
              <a:rPr lang="en-US" sz="2400" b="1" dirty="0" smtClean="0">
                <a:latin typeface="Arial" charset="0"/>
                <a:ea typeface="MS PGothic" charset="0"/>
              </a:rPr>
              <a:t>MSB-359; </a:t>
            </a:r>
            <a:r>
              <a:rPr lang="en-US" sz="2400" b="1" dirty="0">
                <a:latin typeface="Arial" charset="0"/>
                <a:ea typeface="MS PGothic" charset="0"/>
              </a:rPr>
              <a:t/>
            </a:r>
            <a:br>
              <a:rPr lang="en-US" sz="2400" b="1" dirty="0">
                <a:latin typeface="Arial" charset="0"/>
                <a:ea typeface="MS PGothic" charset="0"/>
              </a:rPr>
            </a:br>
            <a:r>
              <a:rPr lang="en-US" sz="2000" b="1" dirty="0" smtClean="0">
                <a:latin typeface="Arial" charset="0"/>
                <a:ea typeface="MS PGothic" charset="0"/>
              </a:rPr>
              <a:t>28 class </a:t>
            </a:r>
            <a:r>
              <a:rPr lang="en-US" sz="2000" b="1" dirty="0">
                <a:latin typeface="Arial" charset="0"/>
                <a:ea typeface="MS PGothic" charset="0"/>
              </a:rPr>
              <a:t>periods, each 75 minutes long.  </a:t>
            </a:r>
          </a:p>
          <a:p>
            <a:pPr eaLnBrk="1" hangingPunct="1">
              <a:lnSpc>
                <a:spcPct val="80000"/>
              </a:lnSpc>
              <a:buFontTx/>
              <a:buNone/>
            </a:pPr>
            <a:r>
              <a:rPr lang="en-US" sz="2000" dirty="0">
                <a:latin typeface="Arial" charset="0"/>
                <a:ea typeface="MS PGothic" charset="0"/>
              </a:rPr>
              <a:t>	Office Hours: </a:t>
            </a:r>
            <a:r>
              <a:rPr lang="en-US" sz="2000" b="1" dirty="0">
                <a:latin typeface="Arial" charset="0"/>
                <a:ea typeface="MS PGothic" charset="0"/>
              </a:rPr>
              <a:t>TR </a:t>
            </a:r>
            <a:r>
              <a:rPr lang="en-US" sz="2000" b="1" dirty="0" smtClean="0">
                <a:latin typeface="Arial" charset="0"/>
                <a:ea typeface="MS PGothic" charset="0"/>
              </a:rPr>
              <a:t>3:15PM </a:t>
            </a:r>
            <a:r>
              <a:rPr lang="en-US" sz="2000" b="1" dirty="0">
                <a:latin typeface="Arial" charset="0"/>
                <a:ea typeface="MS PGothic" charset="0"/>
              </a:rPr>
              <a:t>– </a:t>
            </a:r>
            <a:r>
              <a:rPr lang="en-US" sz="2000" b="1" dirty="0" smtClean="0">
                <a:latin typeface="Arial" charset="0"/>
                <a:ea typeface="MS PGothic" charset="0"/>
              </a:rPr>
              <a:t>4:30PM </a:t>
            </a:r>
            <a:r>
              <a:rPr lang="en-US" sz="2000" b="1" dirty="0">
                <a:latin typeface="Arial" charset="0"/>
                <a:ea typeface="MS PGothic" charset="0"/>
              </a:rPr>
              <a:t>in HEC-247C</a:t>
            </a:r>
            <a:endParaRPr lang="en-US" sz="2000" dirty="0">
              <a:latin typeface="Arial" charset="0"/>
              <a:ea typeface="MS PGothic" charset="0"/>
            </a:endParaRPr>
          </a:p>
          <a:p>
            <a:pPr eaLnBrk="1" hangingPunct="1">
              <a:lnSpc>
                <a:spcPct val="80000"/>
              </a:lnSpc>
            </a:pPr>
            <a:r>
              <a:rPr lang="en-US" sz="2400" dirty="0" smtClean="0">
                <a:latin typeface="Arial" charset="0"/>
                <a:ea typeface="MS PGothic" charset="0"/>
              </a:rPr>
              <a:t>GTA: </a:t>
            </a:r>
            <a:r>
              <a:rPr lang="en-US" sz="2400" b="1" dirty="0">
                <a:latin typeface="Arial" charset="0"/>
                <a:ea typeface="MS PGothic" charset="0"/>
                <a:sym typeface="Symbol" charset="0"/>
              </a:rPr>
              <a:t>Melanie </a:t>
            </a:r>
            <a:r>
              <a:rPr lang="en-US" sz="2400" b="1" dirty="0" err="1">
                <a:latin typeface="Arial" charset="0"/>
                <a:ea typeface="MS PGothic" charset="0"/>
                <a:sym typeface="Symbol" charset="0"/>
              </a:rPr>
              <a:t>Kaprocki</a:t>
            </a:r>
            <a:r>
              <a:rPr lang="en-US" sz="2400" b="1" dirty="0">
                <a:latin typeface="Arial" charset="0"/>
                <a:ea typeface="MS PGothic" charset="0"/>
                <a:sym typeface="Symbol" charset="0"/>
              </a:rPr>
              <a:t> &lt;mskaprocki@knights.ucf.edu</a:t>
            </a:r>
            <a:r>
              <a:rPr lang="en-US" sz="2400" b="1" dirty="0" smtClean="0">
                <a:latin typeface="Arial" charset="0"/>
                <a:ea typeface="MS PGothic" charset="0"/>
                <a:sym typeface="Symbol" charset="0"/>
              </a:rPr>
              <a:t>&gt;</a:t>
            </a:r>
            <a:endParaRPr lang="en-US" sz="2400" b="1" dirty="0">
              <a:latin typeface="Arial" charset="0"/>
              <a:ea typeface="MS PGothic" charset="0"/>
            </a:endParaRPr>
          </a:p>
          <a:p>
            <a:pPr eaLnBrk="1" hangingPunct="1">
              <a:lnSpc>
                <a:spcPct val="80000"/>
              </a:lnSpc>
            </a:pPr>
            <a:r>
              <a:rPr lang="en-US" sz="2000" b="1" dirty="0" smtClean="0">
                <a:latin typeface="Arial" charset="0"/>
                <a:ea typeface="MS PGothic" charset="0"/>
              </a:rPr>
              <a:t>Please </a:t>
            </a:r>
            <a:r>
              <a:rPr lang="en-US" sz="2000" b="1" dirty="0">
                <a:latin typeface="Arial" charset="0"/>
                <a:ea typeface="MS PGothic" charset="0"/>
              </a:rPr>
              <a:t>use Subject: COT4210 </a:t>
            </a:r>
            <a:br>
              <a:rPr lang="en-US" sz="2000" b="1" dirty="0">
                <a:latin typeface="Arial" charset="0"/>
                <a:ea typeface="MS PGothic" charset="0"/>
              </a:rPr>
            </a:br>
            <a:r>
              <a:rPr lang="en-US" sz="2000" dirty="0" smtClean="0">
                <a:latin typeface="Arial" charset="0"/>
                <a:ea typeface="MS PGothic" charset="0"/>
              </a:rPr>
              <a:t>Office Hours</a:t>
            </a:r>
            <a:r>
              <a:rPr lang="en-US" sz="2000" b="1" dirty="0" smtClean="0">
                <a:latin typeface="Arial" charset="0"/>
                <a:ea typeface="MS PGothic" charset="0"/>
              </a:rPr>
              <a:t>: TBD</a:t>
            </a:r>
          </a:p>
        </p:txBody>
      </p:sp>
      <p:sp>
        <p:nvSpPr>
          <p:cNvPr id="30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6E6C145-2DD8-D445-A438-67DB28AE0737}" type="slidenum">
              <a:rPr lang="en-US" sz="1400"/>
              <a:pPr algn="r" eaLnBrk="1" hangingPunct="1"/>
              <a:t>2</a:t>
            </a:fld>
            <a:endParaRPr 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751C3B-9ABC-F644-9708-3A7E2B2169F7}" type="datetime1">
              <a:rPr lang="en-US"/>
              <a:pPr/>
              <a:t>11/18/2014</a:t>
            </a:fld>
            <a:endParaRPr lang="en-US"/>
          </a:p>
        </p:txBody>
      </p:sp>
      <p:sp>
        <p:nvSpPr>
          <p:cNvPr id="2150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ED385F-7DF9-664E-90FC-EF4A629171CF}" type="slidenum">
              <a:rPr lang="en-US"/>
              <a:pPr/>
              <a:t>20</a:t>
            </a:fld>
            <a:endParaRPr lang="en-US"/>
          </a:p>
        </p:txBody>
      </p:sp>
      <p:sp>
        <p:nvSpPr>
          <p:cNvPr id="21509" name="Rectangle 2"/>
          <p:cNvSpPr>
            <a:spLocks noGrp="1" noChangeArrowheads="1"/>
          </p:cNvSpPr>
          <p:nvPr>
            <p:ph type="title" idx="4294967295"/>
          </p:nvPr>
        </p:nvSpPr>
        <p:spPr/>
        <p:txBody>
          <a:bodyPr/>
          <a:lstStyle/>
          <a:p>
            <a:pPr eaLnBrk="1" hangingPunct="1"/>
            <a:r>
              <a:rPr lang="en-US">
                <a:latin typeface="Arial" charset="0"/>
                <a:ea typeface="MS PGothic" charset="0"/>
              </a:rPr>
              <a:t>More on Emil Post</a:t>
            </a:r>
          </a:p>
        </p:txBody>
      </p:sp>
      <p:sp>
        <p:nvSpPr>
          <p:cNvPr id="21510"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In the 1920</a:t>
            </a:r>
            <a:r>
              <a:rPr lang="ja-JP" altLang="en-US" sz="2400">
                <a:latin typeface="Arial" charset="0"/>
                <a:ea typeface="MS PGothic" charset="0"/>
              </a:rPr>
              <a:t>’</a:t>
            </a:r>
            <a:r>
              <a:rPr lang="en-US" altLang="ja-JP" sz="2400">
                <a:latin typeface="Arial" charset="0"/>
                <a:ea typeface="MS PGothic" charset="0"/>
              </a:rPr>
              <a:t>s, starting with notation developed by Frege and others in 1880s, Post devised the truth table form we all use now for Boolean expressions (propositional logic). This was a part of his PhD thesis in which he showed the axiomatic completeness of the propositional calculus.</a:t>
            </a:r>
          </a:p>
          <a:p>
            <a:pPr eaLnBrk="1" hangingPunct="1">
              <a:lnSpc>
                <a:spcPct val="90000"/>
              </a:lnSpc>
            </a:pPr>
            <a:r>
              <a:rPr lang="en-US" sz="2400">
                <a:latin typeface="Arial" charset="0"/>
                <a:ea typeface="MS PGothic" charset="0"/>
              </a:rPr>
              <a:t>In the late 1930</a:t>
            </a:r>
            <a:r>
              <a:rPr lang="ja-JP" altLang="en-US" sz="2400">
                <a:latin typeface="Arial" charset="0"/>
                <a:ea typeface="MS PGothic" charset="0"/>
              </a:rPr>
              <a:t>’</a:t>
            </a:r>
            <a:r>
              <a:rPr lang="en-US" altLang="ja-JP" sz="2400">
                <a:latin typeface="Arial" charset="0"/>
                <a:ea typeface="MS PGothic" charset="0"/>
              </a:rPr>
              <a:t>s and the 1940</a:t>
            </a:r>
            <a:r>
              <a:rPr lang="ja-JP" altLang="en-US" sz="2400">
                <a:latin typeface="Arial" charset="0"/>
                <a:ea typeface="MS PGothic" charset="0"/>
              </a:rPr>
              <a:t>’</a:t>
            </a:r>
            <a:r>
              <a:rPr lang="en-US" altLang="ja-JP" sz="2400">
                <a:latin typeface="Arial" charset="0"/>
                <a:ea typeface="MS PGothic" charset="0"/>
              </a:rPr>
              <a:t>s, Post devised symbol manipulation systems in the form of rewriting rules (precursors to Chomsky</a:t>
            </a:r>
            <a:r>
              <a:rPr lang="ja-JP" altLang="en-US" sz="2400">
                <a:latin typeface="Arial" charset="0"/>
                <a:ea typeface="MS PGothic" charset="0"/>
              </a:rPr>
              <a:t>’</a:t>
            </a:r>
            <a:r>
              <a:rPr lang="en-US" altLang="ja-JP" sz="2400">
                <a:latin typeface="Arial" charset="0"/>
                <a:ea typeface="MS PGothic" charset="0"/>
              </a:rPr>
              <a:t>s grammars). He showed their equivalence to Turing machines.</a:t>
            </a:r>
          </a:p>
          <a:p>
            <a:pPr eaLnBrk="1" hangingPunct="1">
              <a:lnSpc>
                <a:spcPct val="90000"/>
              </a:lnSpc>
            </a:pPr>
            <a:r>
              <a:rPr lang="en-US" sz="2400">
                <a:latin typeface="Arial" charset="0"/>
                <a:ea typeface="MS PGothic" charset="0"/>
              </a:rPr>
              <a:t>In 1940s, Post showed the complexity (undecidability) of determining what is derivable from an arbitrary set of propositional axioms. </a:t>
            </a:r>
          </a:p>
        </p:txBody>
      </p:sp>
      <p:sp>
        <p:nvSpPr>
          <p:cNvPr id="2151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5AB1FE-1FEC-BE46-8ED5-62C320A61702}" type="slidenum">
              <a:rPr lang="en-US" sz="1400"/>
              <a:pPr algn="r" eaLnBrk="1" hangingPunct="1"/>
              <a:t>20</a:t>
            </a:fld>
            <a:endParaRPr lang="en-US" sz="140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a:latin typeface="Arial" charset="0"/>
                <a:ea typeface="MS PGothic" charset="0"/>
              </a:rPr>
              <a:t>Many unbounded ways</a:t>
            </a:r>
          </a:p>
        </p:txBody>
      </p:sp>
      <p:sp>
        <p:nvSpPr>
          <p:cNvPr id="201731"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How do you achieve divergence, i.e., what are the various means of unbounded computation in each of our models?</a:t>
            </a:r>
          </a:p>
          <a:p>
            <a:pPr marL="457200" indent="-457200" eaLnBrk="1" hangingPunct="1"/>
            <a:r>
              <a:rPr lang="en-US" sz="2400">
                <a:latin typeface="Arial" charset="0"/>
                <a:ea typeface="MS PGothic" charset="0"/>
                <a:sym typeface="Symbol" charset="0"/>
              </a:rPr>
              <a:t>GOTO: Turing Machines and Register Machines</a:t>
            </a:r>
          </a:p>
          <a:p>
            <a:pPr marL="457200" indent="-457200" eaLnBrk="1" hangingPunct="1"/>
            <a:r>
              <a:rPr lang="en-US" sz="2400">
                <a:latin typeface="Arial" charset="0"/>
                <a:ea typeface="MS PGothic" charset="0"/>
                <a:sym typeface="Symbol" charset="0"/>
              </a:rPr>
              <a:t>Minimization: Recursive Functions</a:t>
            </a:r>
          </a:p>
          <a:p>
            <a:pPr marL="857250" lvl="1" indent="-457200" eaLnBrk="1" hangingPunct="1"/>
            <a:r>
              <a:rPr lang="en-US" sz="2000">
                <a:solidFill>
                  <a:srgbClr val="002060"/>
                </a:solidFill>
                <a:latin typeface="Arial" charset="0"/>
                <a:ea typeface="MS PGothic" charset="0"/>
                <a:sym typeface="Symbol" charset="0"/>
              </a:rPr>
              <a:t>Why not primitive recursion/iteration?</a:t>
            </a:r>
          </a:p>
          <a:p>
            <a:pPr marL="457200" indent="-457200" eaLnBrk="1" hangingPunct="1"/>
            <a:r>
              <a:rPr lang="en-US" sz="2400">
                <a:latin typeface="Arial" charset="0"/>
                <a:ea typeface="MS PGothic" charset="0"/>
                <a:sym typeface="Symbol" charset="0"/>
              </a:rPr>
              <a:t>Fixed Point: Ordered Petri Nets,  </a:t>
            </a:r>
            <a:br>
              <a:rPr lang="en-US" sz="2400">
                <a:latin typeface="Arial" charset="0"/>
                <a:ea typeface="MS PGothic" charset="0"/>
                <a:sym typeface="Symbol" charset="0"/>
              </a:rPr>
            </a:br>
            <a:r>
              <a:rPr lang="en-US" sz="2400">
                <a:latin typeface="Arial" charset="0"/>
                <a:ea typeface="MS PGothic" charset="0"/>
                <a:sym typeface="Symbol" charset="0"/>
              </a:rPr>
              <a:t>(Ordered) Factor Replacement Systems</a:t>
            </a:r>
          </a:p>
          <a:p>
            <a:pPr marL="457200" indent="-457200" eaLnBrk="1" hangingPunct="1"/>
            <a:endParaRPr lang="en-US" sz="2400" b="1">
              <a:latin typeface="Arial" charset="0"/>
              <a:ea typeface="MS PGothic" charset="0"/>
              <a:sym typeface="Symbol" charset="0"/>
            </a:endParaRPr>
          </a:p>
        </p:txBody>
      </p:sp>
      <p:sp>
        <p:nvSpPr>
          <p:cNvPr id="2017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28077D-2D7E-1E40-94FC-D1290A5A7B25}" type="datetime1">
              <a:rPr lang="en-US"/>
              <a:pPr/>
              <a:t>11/18/2014</a:t>
            </a:fld>
            <a:endParaRPr lang="en-US"/>
          </a:p>
        </p:txBody>
      </p:sp>
      <p:sp>
        <p:nvSpPr>
          <p:cNvPr id="201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7D39AD-5B9B-0041-9BBE-CF228F2186C2}" type="slidenum">
              <a:rPr lang="en-US"/>
              <a:pPr/>
              <a:t>200</a:t>
            </a:fld>
            <a:endParaRPr lang="en-US"/>
          </a:p>
        </p:txBody>
      </p:sp>
      <p:sp>
        <p:nvSpPr>
          <p:cNvPr id="2017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a:latin typeface="Arial" charset="0"/>
                <a:ea typeface="MS PGothic" charset="0"/>
              </a:rPr>
              <a:t>Non-determinism</a:t>
            </a:r>
          </a:p>
        </p:txBody>
      </p:sp>
      <p:sp>
        <p:nvSpPr>
          <p:cNvPr id="202755"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It sometimes doesn</a:t>
            </a:r>
            <a:r>
              <a:rPr lang="ja-JP" altLang="en-US" sz="2400">
                <a:latin typeface="Arial" charset="0"/>
                <a:ea typeface="MS PGothic" charset="0"/>
                <a:sym typeface="Symbol" charset="0"/>
              </a:rPr>
              <a:t>’</a:t>
            </a:r>
            <a:r>
              <a:rPr lang="en-US" altLang="ja-JP" sz="2400">
                <a:latin typeface="Arial" charset="0"/>
                <a:ea typeface="MS PGothic" charset="0"/>
                <a:sym typeface="Symbol" charset="0"/>
              </a:rPr>
              <a:t>t matter</a:t>
            </a:r>
          </a:p>
          <a:p>
            <a:pPr marL="857250" lvl="1" indent="-457200" eaLnBrk="1" hangingPunct="1"/>
            <a:r>
              <a:rPr lang="en-US" sz="2000">
                <a:latin typeface="Arial" charset="0"/>
                <a:ea typeface="MS PGothic" charset="0"/>
                <a:sym typeface="Symbol" charset="0"/>
              </a:rPr>
              <a:t>Turing Machines, Finite State Automata, </a:t>
            </a:r>
            <a:br>
              <a:rPr lang="en-US" sz="2000">
                <a:latin typeface="Arial" charset="0"/>
                <a:ea typeface="MS PGothic" charset="0"/>
                <a:sym typeface="Symbol" charset="0"/>
              </a:rPr>
            </a:br>
            <a:r>
              <a:rPr lang="en-US" sz="2000">
                <a:latin typeface="Arial" charset="0"/>
                <a:ea typeface="MS PGothic" charset="0"/>
                <a:sym typeface="Symbol" charset="0"/>
              </a:rPr>
              <a:t>Linear Bounded Automata</a:t>
            </a:r>
          </a:p>
          <a:p>
            <a:pPr marL="857250" lvl="1" indent="-457200" eaLnBrk="1" hangingPunct="1"/>
            <a:endParaRPr lang="en-US" sz="2000">
              <a:latin typeface="Arial" charset="0"/>
              <a:ea typeface="MS PGothic" charset="0"/>
              <a:sym typeface="Symbol" charset="0"/>
            </a:endParaRPr>
          </a:p>
          <a:p>
            <a:pPr marL="457200" indent="-457200" eaLnBrk="1" hangingPunct="1"/>
            <a:r>
              <a:rPr lang="en-US" sz="2400">
                <a:latin typeface="Arial" charset="0"/>
                <a:ea typeface="MS PGothic" charset="0"/>
                <a:sym typeface="Symbol" charset="0"/>
              </a:rPr>
              <a:t>It sometimes helps</a:t>
            </a:r>
          </a:p>
          <a:p>
            <a:pPr marL="857250" lvl="1" indent="-457200" eaLnBrk="1" hangingPunct="1"/>
            <a:r>
              <a:rPr lang="en-US" sz="2000">
                <a:latin typeface="Arial" charset="0"/>
                <a:ea typeface="MS PGothic" charset="0"/>
                <a:sym typeface="Symbol" charset="0"/>
              </a:rPr>
              <a:t>Push Down Automata</a:t>
            </a:r>
          </a:p>
          <a:p>
            <a:pPr marL="857250" lvl="1" indent="-457200" eaLnBrk="1" hangingPunct="1"/>
            <a:endParaRPr lang="en-US" sz="2000">
              <a:latin typeface="Arial" charset="0"/>
              <a:ea typeface="MS PGothic" charset="0"/>
              <a:sym typeface="Symbol" charset="0"/>
            </a:endParaRPr>
          </a:p>
          <a:p>
            <a:pPr marL="457200" indent="-457200" eaLnBrk="1" hangingPunct="1"/>
            <a:r>
              <a:rPr lang="en-US" sz="2400">
                <a:latin typeface="Arial" charset="0"/>
                <a:ea typeface="MS PGothic" charset="0"/>
                <a:sym typeface="Symbol" charset="0"/>
              </a:rPr>
              <a:t>It sometimes hinders</a:t>
            </a:r>
          </a:p>
          <a:p>
            <a:pPr marL="857250" lvl="1" indent="-457200" eaLnBrk="1" hangingPunct="1"/>
            <a:r>
              <a:rPr lang="en-US" sz="2000">
                <a:latin typeface="Arial" charset="0"/>
                <a:ea typeface="MS PGothic" charset="0"/>
                <a:sym typeface="Symbol" charset="0"/>
              </a:rPr>
              <a:t>Factor Replacement Systems, Petri Nets</a:t>
            </a:r>
          </a:p>
        </p:txBody>
      </p:sp>
      <p:sp>
        <p:nvSpPr>
          <p:cNvPr id="2027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9767DEE-E165-BC4D-886D-E1616FB95311}" type="datetime1">
              <a:rPr lang="en-US"/>
              <a:pPr/>
              <a:t>11/18/2014</a:t>
            </a:fld>
            <a:endParaRPr lang="en-US"/>
          </a:p>
        </p:txBody>
      </p:sp>
      <p:sp>
        <p:nvSpPr>
          <p:cNvPr id="202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205980-1850-E944-8B5B-81346F4ED1C1}" type="slidenum">
              <a:rPr lang="en-US"/>
              <a:pPr/>
              <a:t>201</a:t>
            </a:fld>
            <a:endParaRPr lang="en-US"/>
          </a:p>
        </p:txBody>
      </p:sp>
      <p:sp>
        <p:nvSpPr>
          <p:cNvPr id="2027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Reducibility</a:t>
            </a:r>
          </a:p>
        </p:txBody>
      </p:sp>
      <p:sp>
        <p:nvSpPr>
          <p:cNvPr id="20377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B521C1D-5864-7C42-A6B1-84A01C0517BE}" type="datetime1">
              <a:rPr lang="en-US"/>
              <a:pPr/>
              <a:t>11/18/2014</a:t>
            </a:fld>
            <a:endParaRPr lang="en-US"/>
          </a:p>
        </p:txBody>
      </p:sp>
      <p:sp>
        <p:nvSpPr>
          <p:cNvPr id="204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EA94340-4B48-F043-9034-43F4E8EB8F70}" type="slidenum">
              <a:rPr lang="en-US"/>
              <a:pPr/>
              <a:t>203</a:t>
            </a:fld>
            <a:endParaRPr lang="en-US"/>
          </a:p>
        </p:txBody>
      </p:sp>
      <p:sp>
        <p:nvSpPr>
          <p:cNvPr id="204805" name="Rectangle 2"/>
          <p:cNvSpPr>
            <a:spLocks noGrp="1" noChangeArrowheads="1"/>
          </p:cNvSpPr>
          <p:nvPr>
            <p:ph type="title"/>
          </p:nvPr>
        </p:nvSpPr>
        <p:spPr/>
        <p:txBody>
          <a:bodyPr/>
          <a:lstStyle/>
          <a:p>
            <a:pPr eaLnBrk="1" hangingPunct="1"/>
            <a:r>
              <a:rPr lang="en-US">
                <a:latin typeface="Arial" charset="0"/>
                <a:ea typeface="MS PGothic" charset="0"/>
              </a:rPr>
              <a:t>Reduction Concepts</a:t>
            </a:r>
          </a:p>
        </p:txBody>
      </p:sp>
      <p:sp>
        <p:nvSpPr>
          <p:cNvPr id="204806" name="Rectangle 3"/>
          <p:cNvSpPr>
            <a:spLocks noGrp="1" noChangeArrowheads="1"/>
          </p:cNvSpPr>
          <p:nvPr>
            <p:ph type="body" idx="1"/>
          </p:nvPr>
        </p:nvSpPr>
        <p:spPr/>
        <p:txBody>
          <a:bodyPr/>
          <a:lstStyle/>
          <a:p>
            <a:pPr eaLnBrk="1" hangingPunct="1"/>
            <a:r>
              <a:rPr lang="en-US" sz="2800">
                <a:latin typeface="Arial" charset="0"/>
                <a:ea typeface="MS PGothic" charset="0"/>
              </a:rPr>
              <a:t>Proofs by contradiction are tedious after you</a:t>
            </a:r>
            <a:r>
              <a:rPr lang="ja-JP" altLang="en-US" sz="2800">
                <a:latin typeface="Arial" charset="0"/>
                <a:ea typeface="MS PGothic" charset="0"/>
              </a:rPr>
              <a:t>’</a:t>
            </a:r>
            <a:r>
              <a:rPr lang="en-US" altLang="ja-JP" sz="2800">
                <a:latin typeface="Arial" charset="0"/>
                <a:ea typeface="MS PGothic" charset="0"/>
              </a:rPr>
              <a:t>ve seen a few.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endParaRPr lang="en-US" sz="2800">
              <a:latin typeface="Arial" charset="0"/>
              <a:ea typeface="MS PGothic" charset="0"/>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0721083-E721-8E41-9E5A-48A17CE16DF2}" type="datetime1">
              <a:rPr lang="en-US"/>
              <a:pPr/>
              <a:t>11/18/2014</a:t>
            </a:fld>
            <a:endParaRPr lang="en-US"/>
          </a:p>
        </p:txBody>
      </p:sp>
      <p:sp>
        <p:nvSpPr>
          <p:cNvPr id="2058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5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AB67E5-D23D-D741-AF3A-CB3C729B4B4B}" type="slidenum">
              <a:rPr lang="en-US"/>
              <a:pPr/>
              <a:t>204</a:t>
            </a:fld>
            <a:endParaRPr lang="en-US"/>
          </a:p>
        </p:txBody>
      </p:sp>
      <p:sp>
        <p:nvSpPr>
          <p:cNvPr id="205829" name="Rectangle 2"/>
          <p:cNvSpPr>
            <a:spLocks noGrp="1" noChangeArrowheads="1"/>
          </p:cNvSpPr>
          <p:nvPr>
            <p:ph type="title"/>
          </p:nvPr>
        </p:nvSpPr>
        <p:spPr/>
        <p:txBody>
          <a:bodyPr/>
          <a:lstStyle/>
          <a:p>
            <a:pPr eaLnBrk="1" hangingPunct="1"/>
            <a:r>
              <a:rPr lang="en-US">
                <a:latin typeface="Arial" charset="0"/>
                <a:ea typeface="MS PGothic" charset="0"/>
              </a:rPr>
              <a:t>Reduction Example#1</a:t>
            </a:r>
          </a:p>
        </p:txBody>
      </p:sp>
      <p:sp>
        <p:nvSpPr>
          <p:cNvPr id="205830" name="Rectangle 3"/>
          <p:cNvSpPr>
            <a:spLocks noGrp="1" noChangeArrowheads="1"/>
          </p:cNvSpPr>
          <p:nvPr>
            <p:ph type="body" idx="1"/>
          </p:nvPr>
        </p:nvSpPr>
        <p:spPr/>
        <p:txBody>
          <a:bodyPr/>
          <a:lstStyle/>
          <a:p>
            <a:pPr eaLnBrk="1" hangingPunct="1">
              <a:lnSpc>
                <a:spcPct val="80000"/>
              </a:lnSpc>
            </a:pPr>
            <a:r>
              <a:rPr lang="en-US" sz="2000" dirty="0">
                <a:latin typeface="Arial" charset="0"/>
                <a:ea typeface="MS PGothic" charset="0"/>
              </a:rPr>
              <a:t>We can show that the Halting Problem is no harder than the Uniform Halting Problem.  Since we already know that the Halting Problem is unsolvable, we would now know that the Uniform Halting Problem is also unsolvable.  We cannot reduce in the other direction since the Uniform Halting Problem is in fact harder.</a:t>
            </a:r>
          </a:p>
          <a:p>
            <a:pPr eaLnBrk="1" hangingPunct="1">
              <a:lnSpc>
                <a:spcPct val="80000"/>
              </a:lnSpc>
            </a:pPr>
            <a:endParaRPr lang="en-US" sz="2000" dirty="0">
              <a:latin typeface="Arial" charset="0"/>
              <a:ea typeface="MS PGothic" charset="0"/>
            </a:endParaRPr>
          </a:p>
          <a:p>
            <a:pPr eaLnBrk="1" hangingPunct="1">
              <a:lnSpc>
                <a:spcPct val="80000"/>
              </a:lnSpc>
            </a:pPr>
            <a:r>
              <a:rPr lang="en-US" sz="2000" dirty="0">
                <a:latin typeface="Arial" charset="0"/>
                <a:ea typeface="MS PGothic" charset="0"/>
              </a:rPr>
              <a:t>Let F be some arbitrary effective procedure and let x be some arbitrary natural number.</a:t>
            </a:r>
          </a:p>
          <a:p>
            <a:pPr eaLnBrk="1" hangingPunct="1">
              <a:lnSpc>
                <a:spcPct val="80000"/>
              </a:lnSpc>
            </a:pPr>
            <a:endParaRPr lang="en-US" sz="2000" dirty="0">
              <a:latin typeface="Arial" charset="0"/>
              <a:ea typeface="MS PGothic" charset="0"/>
            </a:endParaRPr>
          </a:p>
          <a:p>
            <a:pPr eaLnBrk="1" hangingPunct="1">
              <a:lnSpc>
                <a:spcPct val="80000"/>
              </a:lnSpc>
            </a:pPr>
            <a:r>
              <a:rPr lang="en-US" sz="2000" dirty="0">
                <a:latin typeface="Arial" charset="0"/>
                <a:ea typeface="MS PGothic" charset="0"/>
              </a:rPr>
              <a:t>Define </a:t>
            </a:r>
            <a:r>
              <a:rPr lang="en-US" sz="2000" dirty="0" err="1">
                <a:latin typeface="Arial" charset="0"/>
                <a:ea typeface="MS PGothic" charset="0"/>
              </a:rPr>
              <a:t>F</a:t>
            </a:r>
            <a:r>
              <a:rPr lang="en-US" sz="2000" baseline="-25000" dirty="0" err="1">
                <a:latin typeface="Arial" charset="0"/>
                <a:ea typeface="MS PGothic" charset="0"/>
              </a:rPr>
              <a:t>x</a:t>
            </a:r>
            <a:r>
              <a:rPr lang="en-US" sz="2000" dirty="0">
                <a:latin typeface="Arial" charset="0"/>
                <a:ea typeface="MS PGothic" charset="0"/>
              </a:rPr>
              <a:t>(y) = F(x), for all  y </a:t>
            </a:r>
            <a:r>
              <a:rPr lang="en-US" sz="2000" dirty="0">
                <a:latin typeface="Arial" charset="0"/>
                <a:ea typeface="MS PGothic" charset="0"/>
                <a:sym typeface="Symbol" charset="0"/>
              </a:rPr>
              <a:t> </a:t>
            </a:r>
            <a:r>
              <a:rPr lang="en-US" sz="2000" b="1" i="1" dirty="0" smtClean="0">
                <a:latin typeface="Arial" charset="0"/>
                <a:ea typeface="MS PGothic" charset="0"/>
                <a:sym typeface="Symbol" charset="0"/>
              </a:rPr>
              <a:t>N</a:t>
            </a:r>
            <a:endParaRPr lang="en-US" sz="2000" b="1" i="1" dirty="0">
              <a:latin typeface="Arial" charset="0"/>
              <a:ea typeface="MS PGothic" charset="0"/>
              <a:sym typeface="Symbol" charset="0"/>
            </a:endParaRP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rPr>
              <a:t>Then </a:t>
            </a:r>
            <a:r>
              <a:rPr lang="en-US" sz="2000" dirty="0" err="1">
                <a:latin typeface="Arial" charset="0"/>
                <a:ea typeface="MS PGothic" charset="0"/>
              </a:rPr>
              <a:t>F</a:t>
            </a:r>
            <a:r>
              <a:rPr lang="en-US" sz="2000" baseline="-25000" dirty="0" err="1">
                <a:latin typeface="Arial" charset="0"/>
                <a:ea typeface="MS PGothic" charset="0"/>
              </a:rPr>
              <a:t>x</a:t>
            </a:r>
            <a:r>
              <a:rPr lang="en-US" sz="2000" dirty="0">
                <a:latin typeface="Arial" charset="0"/>
                <a:ea typeface="MS PGothic" charset="0"/>
              </a:rPr>
              <a:t> is an algorithm if and only if F halts on x.</a:t>
            </a:r>
          </a:p>
          <a:p>
            <a:pPr eaLnBrk="1" hangingPunct="1">
              <a:lnSpc>
                <a:spcPct val="80000"/>
              </a:lnSpc>
            </a:pPr>
            <a:endParaRPr lang="en-US" sz="2000" baseline="30000" dirty="0">
              <a:latin typeface="Arial" charset="0"/>
              <a:ea typeface="MS PGothic" charset="0"/>
            </a:endParaRPr>
          </a:p>
          <a:p>
            <a:pPr eaLnBrk="1" hangingPunct="1">
              <a:lnSpc>
                <a:spcPct val="80000"/>
              </a:lnSpc>
            </a:pPr>
            <a:r>
              <a:rPr lang="en-US" sz="2000" dirty="0">
                <a:latin typeface="Arial" charset="0"/>
                <a:ea typeface="MS PGothic" charset="0"/>
              </a:rPr>
              <a:t>Thus a solution to the Uniform Halting Problem (TOTAL) would provide a solution to the Halting Problem (HALT).</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2141540-CD33-354A-A4E1-625298C8F939}" type="datetime1">
              <a:rPr lang="en-US"/>
              <a:pPr/>
              <a:t>11/18/2014</a:t>
            </a:fld>
            <a:endParaRPr lang="en-US"/>
          </a:p>
        </p:txBody>
      </p:sp>
      <p:sp>
        <p:nvSpPr>
          <p:cNvPr id="206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6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6DBAE4-699B-AF45-88A3-CF5D4DA9DD3F}" type="slidenum">
              <a:rPr lang="en-US"/>
              <a:pPr/>
              <a:t>205</a:t>
            </a:fld>
            <a:endParaRPr lang="en-US"/>
          </a:p>
        </p:txBody>
      </p:sp>
      <p:sp>
        <p:nvSpPr>
          <p:cNvPr id="206853" name="Rectangle 2"/>
          <p:cNvSpPr>
            <a:spLocks noGrp="1" noChangeArrowheads="1"/>
          </p:cNvSpPr>
          <p:nvPr>
            <p:ph type="title"/>
          </p:nvPr>
        </p:nvSpPr>
        <p:spPr/>
        <p:txBody>
          <a:bodyPr/>
          <a:lstStyle/>
          <a:p>
            <a:pPr eaLnBrk="1" hangingPunct="1"/>
            <a:r>
              <a:rPr lang="en-US">
                <a:latin typeface="Arial" charset="0"/>
                <a:ea typeface="MS PGothic" charset="0"/>
              </a:rPr>
              <a:t>Reduction Examples#2&amp;3</a:t>
            </a:r>
          </a:p>
        </p:txBody>
      </p:sp>
      <p:sp>
        <p:nvSpPr>
          <p:cNvPr id="206854" name="Rectangle 3"/>
          <p:cNvSpPr>
            <a:spLocks noGrp="1" noChangeArrowheads="1"/>
          </p:cNvSpPr>
          <p:nvPr>
            <p:ph type="body" idx="1"/>
          </p:nvPr>
        </p:nvSpPr>
        <p:spPr/>
        <p:txBody>
          <a:bodyPr/>
          <a:lstStyle/>
          <a:p>
            <a:pPr eaLnBrk="1" hangingPunct="1">
              <a:lnSpc>
                <a:spcPct val="80000"/>
              </a:lnSpc>
            </a:pPr>
            <a:r>
              <a:rPr lang="en-US" sz="2000" dirty="0">
                <a:latin typeface="Arial" charset="0"/>
                <a:ea typeface="MS PGothic" charset="0"/>
              </a:rPr>
              <a:t>In all cases below we are assuming our variables are over </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rPr>
              <a:t>HALT = { &lt;</a:t>
            </a:r>
            <a:r>
              <a:rPr lang="en-US" sz="2000" dirty="0" err="1">
                <a:latin typeface="Arial" charset="0"/>
                <a:ea typeface="MS PGothic" charset="0"/>
              </a:rPr>
              <a:t>f,x</a:t>
            </a:r>
            <a:r>
              <a:rPr lang="en-US" sz="2000" dirty="0">
                <a:latin typeface="Arial" charset="0"/>
                <a:ea typeface="MS PGothic" charset="0"/>
              </a:rPr>
              <a:t>&gt;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is unsolvable (</a:t>
            </a:r>
            <a:r>
              <a:rPr lang="en-US" sz="2000" dirty="0" err="1">
                <a:latin typeface="Arial" charset="0"/>
                <a:ea typeface="MS PGothic" charset="0"/>
                <a:sym typeface="Symbol" charset="0"/>
              </a:rPr>
              <a:t>undecidable</a:t>
            </a:r>
            <a:r>
              <a:rPr lang="en-US" sz="2000" dirty="0">
                <a:latin typeface="Arial" charset="0"/>
                <a:ea typeface="MS PGothic" charset="0"/>
                <a:sym typeface="Symbol" charset="0"/>
              </a:rPr>
              <a:t>, non-recursive)</a:t>
            </a:r>
            <a:endParaRPr lang="en-US" sz="2000" dirty="0">
              <a:latin typeface="Arial" charset="0"/>
              <a:ea typeface="MS PGothic" charset="0"/>
            </a:endParaRPr>
          </a:p>
          <a:p>
            <a:pPr eaLnBrk="1" hangingPunct="1">
              <a:lnSpc>
                <a:spcPct val="80000"/>
              </a:lnSpc>
            </a:pPr>
            <a:r>
              <a:rPr lang="en-US" sz="2000" dirty="0">
                <a:latin typeface="Arial" charset="0"/>
                <a:ea typeface="MS PGothic" charset="0"/>
              </a:rPr>
              <a:t>TOTAL = { f | </a:t>
            </a:r>
            <a:r>
              <a:rPr lang="en-US" sz="2000" dirty="0">
                <a:latin typeface="Arial" charset="0"/>
                <a:ea typeface="MS PGothic" charset="0"/>
                <a:sym typeface="Symbol" charset="0"/>
              </a:rPr>
              <a:t>x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dirty="0">
                <a:latin typeface="Arial" charset="0"/>
                <a:ea typeface="MS PGothic" charset="0"/>
              </a:rPr>
              <a:t> { f | </a:t>
            </a:r>
            <a:r>
              <a:rPr lang="en-US" sz="2000" dirty="0" err="1">
                <a:latin typeface="Arial" charset="0"/>
                <a:ea typeface="MS PGothic" charset="0"/>
                <a:sym typeface="Symbol" charset="0"/>
              </a:rPr>
              <a:t>W</a:t>
            </a:r>
            <a:r>
              <a:rPr lang="en-US" sz="2000" baseline="-25000" dirty="0" err="1">
                <a:latin typeface="Arial" charset="0"/>
                <a:ea typeface="MS PGothic" charset="0"/>
                <a:sym typeface="Symbol" charset="0"/>
              </a:rPr>
              <a:t>f</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a:t>
            </a:r>
            <a:r>
              <a:rPr lang="en-US" sz="2000" b="1" i="1" dirty="0" smtClean="0">
                <a:latin typeface="Arial" charset="0"/>
                <a:ea typeface="MS PGothic" charset="0"/>
                <a:sym typeface="Symbol" charset="0"/>
              </a:rPr>
              <a:t>N</a:t>
            </a:r>
            <a:r>
              <a:rPr lang="en-US" sz="2000" dirty="0" smtClean="0">
                <a:latin typeface="Arial" charset="0"/>
                <a:ea typeface="MS PGothic" charset="0"/>
                <a:sym typeface="Symbol" charset="0"/>
              </a:rPr>
              <a:t> </a:t>
            </a:r>
            <a:r>
              <a:rPr lang="en-US" sz="2000" dirty="0">
                <a:latin typeface="Arial" charset="0"/>
                <a:ea typeface="MS PGothic" charset="0"/>
                <a:sym typeface="Symbol" charset="0"/>
              </a:rPr>
              <a:t>} is not even recursively enumerable (re, </a:t>
            </a:r>
            <a:r>
              <a:rPr lang="en-US" sz="2000" dirty="0" err="1">
                <a:latin typeface="Arial" charset="0"/>
                <a:ea typeface="MS PGothic" charset="0"/>
                <a:sym typeface="Symbol" charset="0"/>
              </a:rPr>
              <a:t>semidecidable</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unsolvable.</a:t>
            </a:r>
            <a:br>
              <a:rPr lang="en-US" sz="2000" dirty="0">
                <a:latin typeface="Arial" charset="0"/>
                <a:ea typeface="MS PGothic" charset="0"/>
                <a:sym typeface="Symbol" charset="0"/>
              </a:rPr>
            </a:br>
            <a:r>
              <a:rPr lang="en-US" sz="2000" dirty="0">
                <a:latin typeface="Arial" charset="0"/>
                <a:ea typeface="MS PGothic" charset="0"/>
                <a:sym typeface="Symbol" charset="0"/>
              </a:rPr>
              <a:t>&lt;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g(y)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y.</a:t>
            </a:r>
            <a:br>
              <a:rPr lang="en-US" sz="2000" dirty="0">
                <a:latin typeface="Arial" charset="0"/>
                <a:ea typeface="MS PGothic" charset="0"/>
                <a:sym typeface="Symbol" charset="0"/>
              </a:rPr>
            </a:br>
            <a:r>
              <a:rPr lang="en-US" sz="2000" dirty="0">
                <a:latin typeface="Arial" charset="0"/>
                <a:ea typeface="MS PGothic" charset="0"/>
                <a:sym typeface="Symbol" charset="0"/>
              </a:rPr>
              <a:t>Thus, &lt;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  ZERO (really the index of g).</a:t>
            </a:r>
            <a:br>
              <a:rPr lang="en-US" sz="2000" dirty="0">
                <a:latin typeface="Arial" charset="0"/>
                <a:ea typeface="MS PGothic" charset="0"/>
                <a:sym typeface="Symbol" charset="0"/>
              </a:rPr>
            </a:br>
            <a:r>
              <a:rPr lang="en-US" sz="2000" dirty="0">
                <a:latin typeface="Arial" charset="0"/>
                <a:ea typeface="MS PGothic" charset="0"/>
                <a:sym typeface="Symbol" charset="0"/>
              </a:rPr>
              <a:t>A solution to ZERO implies one for HALT, so ZERO is unsolvable.</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non-re.</a:t>
            </a:r>
            <a:br>
              <a:rPr lang="en-US" sz="2000" dirty="0">
                <a:latin typeface="Arial" charset="0"/>
                <a:ea typeface="MS PGothic" charset="0"/>
                <a:sym typeface="Symbol" charset="0"/>
              </a:rPr>
            </a:br>
            <a:r>
              <a:rPr lang="en-US" sz="2000" dirty="0">
                <a:latin typeface="Arial" charset="0"/>
                <a:ea typeface="MS PGothic" charset="0"/>
                <a:sym typeface="Symbol" charset="0"/>
              </a:rPr>
              <a:t>&lt;f&gt;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x.</a:t>
            </a:r>
            <a:br>
              <a:rPr lang="en-US" sz="2000" dirty="0">
                <a:latin typeface="Arial" charset="0"/>
                <a:ea typeface="MS PGothic" charset="0"/>
                <a:sym typeface="Symbol" charset="0"/>
              </a:rPr>
            </a:br>
            <a:r>
              <a:rPr lang="en-US" sz="2000" dirty="0">
                <a:latin typeface="Arial" charset="0"/>
                <a:ea typeface="MS PGothic" charset="0"/>
                <a:sym typeface="Symbol" charset="0"/>
              </a:rPr>
              <a:t>Thus, f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  ZERO (really the index of h).</a:t>
            </a:r>
            <a:br>
              <a:rPr lang="en-US" sz="2000" dirty="0">
                <a:latin typeface="Arial" charset="0"/>
                <a:ea typeface="MS PGothic" charset="0"/>
                <a:sym typeface="Symbol" charset="0"/>
              </a:rPr>
            </a:br>
            <a:r>
              <a:rPr lang="en-US" sz="2000" dirty="0">
                <a:latin typeface="Arial" charset="0"/>
                <a:ea typeface="MS PGothic" charset="0"/>
                <a:sym typeface="Symbol" charset="0"/>
              </a:rPr>
              <a:t>A semi-decision procedure for ZERO implies one for TOTAL, so ZERO is non-re.</a:t>
            </a:r>
          </a:p>
          <a:p>
            <a:pPr eaLnBrk="1" hangingPunct="1">
              <a:lnSpc>
                <a:spcPct val="80000"/>
              </a:lnSpc>
            </a:pPr>
            <a:endParaRPr lang="en-US" sz="2000" dirty="0">
              <a:latin typeface="Arial" charset="0"/>
              <a:ea typeface="MS PGothic" charset="0"/>
            </a:endParaRPr>
          </a:p>
          <a:p>
            <a:pPr eaLnBrk="1" hangingPunct="1">
              <a:lnSpc>
                <a:spcPct val="80000"/>
              </a:lnSpc>
            </a:pPr>
            <a:endParaRPr lang="en-US" sz="2000" dirty="0">
              <a:latin typeface="Arial" charset="0"/>
              <a:ea typeface="MS PGothic" charset="0"/>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2CE671-F9F8-5142-90CD-281B7AE2ECE8}" type="datetime1">
              <a:rPr lang="en-US"/>
              <a:pPr/>
              <a:t>11/18/2014</a:t>
            </a:fld>
            <a:endParaRPr lang="en-US"/>
          </a:p>
        </p:txBody>
      </p:sp>
      <p:sp>
        <p:nvSpPr>
          <p:cNvPr id="2078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7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9C5B8-BAF9-1148-B337-5A7C169D136F}" type="slidenum">
              <a:rPr lang="en-US"/>
              <a:pPr/>
              <a:t>206</a:t>
            </a:fld>
            <a:endParaRPr lang="en-US"/>
          </a:p>
        </p:txBody>
      </p:sp>
      <p:sp>
        <p:nvSpPr>
          <p:cNvPr id="207877" name="Rectangle 2"/>
          <p:cNvSpPr>
            <a:spLocks noGrp="1" noChangeArrowheads="1"/>
          </p:cNvSpPr>
          <p:nvPr>
            <p:ph type="title"/>
          </p:nvPr>
        </p:nvSpPr>
        <p:spPr/>
        <p:txBody>
          <a:bodyPr/>
          <a:lstStyle/>
          <a:p>
            <a:pPr eaLnBrk="1" hangingPunct="1"/>
            <a:r>
              <a:rPr lang="en-US" dirty="0">
                <a:latin typeface="Arial" charset="0"/>
                <a:ea typeface="MS PGothic" charset="0"/>
              </a:rPr>
              <a:t>Assignment # 7</a:t>
            </a:r>
          </a:p>
        </p:txBody>
      </p:sp>
      <p:sp>
        <p:nvSpPr>
          <p:cNvPr id="314373" name="Rectangle 3"/>
          <p:cNvSpPr>
            <a:spLocks noGrp="1" noChangeArrowheads="1"/>
          </p:cNvSpPr>
          <p:nvPr>
            <p:ph type="body" idx="1"/>
          </p:nvPr>
        </p:nvSpPr>
        <p:spPr>
          <a:xfrm>
            <a:off x="304800" y="1600200"/>
            <a:ext cx="8610600" cy="4525963"/>
          </a:xfrm>
        </p:spPr>
        <p:txBody>
          <a:bodyPr/>
          <a:lstStyle/>
          <a:p>
            <a:pPr marL="0" indent="0" eaLnBrk="1" hangingPunct="1">
              <a:buNone/>
              <a:defRPr/>
            </a:pPr>
            <a:endParaRPr lang="en-US" sz="1500" b="1" dirty="0" smtClean="0">
              <a:solidFill>
                <a:schemeClr val="tx1">
                  <a:lumMod val="95000"/>
                  <a:lumOff val="5000"/>
                </a:schemeClr>
              </a:solidFill>
              <a:ea typeface="ＭＳ Ｐゴシック" charset="0"/>
              <a:cs typeface="ＭＳ Ｐゴシック" charset="0"/>
            </a:endParaRPr>
          </a:p>
          <a:p>
            <a:pPr marL="0" indent="0" eaLnBrk="1" hangingPunct="1">
              <a:buFontTx/>
              <a:buNone/>
              <a:defRPr/>
            </a:pPr>
            <a:r>
              <a:rPr lang="en-US" sz="1600" b="1" dirty="0">
                <a:solidFill>
                  <a:schemeClr val="tx1">
                    <a:lumMod val="95000"/>
                    <a:lumOff val="5000"/>
                  </a:schemeClr>
                </a:solidFill>
                <a:ea typeface="ＭＳ Ｐゴシック" charset="0"/>
                <a:cs typeface="ＭＳ Ｐゴシック" charset="0"/>
              </a:rPr>
              <a:t>Known Results:</a:t>
            </a:r>
          </a:p>
          <a:p>
            <a:pPr marL="0" indent="0" eaLnBrk="1" hangingPunct="1">
              <a:buFontTx/>
              <a:buNone/>
              <a:defRPr/>
            </a:pPr>
            <a:r>
              <a:rPr lang="en-US" sz="1600" b="1" dirty="0">
                <a:solidFill>
                  <a:schemeClr val="tx1">
                    <a:lumMod val="95000"/>
                    <a:lumOff val="5000"/>
                  </a:schemeClr>
                </a:solidFill>
                <a:ea typeface="ＭＳ Ｐゴシック" charset="0"/>
                <a:cs typeface="ＭＳ Ｐゴシック" charset="0"/>
              </a:rPr>
              <a:t>Halt = { </a:t>
            </a:r>
            <a:r>
              <a:rPr lang="en-US" sz="1600" b="1" dirty="0" err="1">
                <a:solidFill>
                  <a:schemeClr val="tx1">
                    <a:lumMod val="95000"/>
                    <a:lumOff val="5000"/>
                  </a:schemeClr>
                </a:solidFill>
                <a:ea typeface="ＭＳ Ｐゴシック" charset="0"/>
                <a:cs typeface="ＭＳ Ｐゴシック" charset="0"/>
              </a:rPr>
              <a:t>f,x</a:t>
            </a:r>
            <a:r>
              <a:rPr lang="en-US" sz="1600" b="1" dirty="0">
                <a:solidFill>
                  <a:schemeClr val="tx1">
                    <a:lumMod val="95000"/>
                    <a:lumOff val="5000"/>
                  </a:schemeClr>
                </a:solidFill>
                <a:ea typeface="ＭＳ Ｐゴシック" charset="0"/>
                <a:cs typeface="ＭＳ Ｐゴシック" charset="0"/>
              </a:rPr>
              <a:t> | f(x)</a:t>
            </a:r>
            <a:r>
              <a:rPr lang="en-US" sz="1600" b="1" dirty="0">
                <a:sym typeface="Symbol" charset="0"/>
              </a:rPr>
              <a:t> } is re (semi-decidable) but </a:t>
            </a:r>
            <a:r>
              <a:rPr lang="en-US" sz="1600" b="1" dirty="0" err="1">
                <a:sym typeface="Symbol" charset="0"/>
              </a:rPr>
              <a:t>undecidable</a:t>
            </a:r>
            <a:endParaRPr lang="en-US" sz="1600" b="1" dirty="0">
              <a:sym typeface="Symbol" charset="0"/>
            </a:endParaRPr>
          </a:p>
          <a:p>
            <a:pPr marL="0" indent="0" eaLnBrk="1" hangingPunct="1">
              <a:buFontTx/>
              <a:buNone/>
              <a:defRPr/>
            </a:pPr>
            <a:r>
              <a:rPr lang="en-US" sz="1600" b="1" dirty="0">
                <a:solidFill>
                  <a:schemeClr val="tx1">
                    <a:lumMod val="95000"/>
                    <a:lumOff val="5000"/>
                  </a:schemeClr>
                </a:solidFill>
                <a:ea typeface="ＭＳ Ｐゴシック" charset="0"/>
                <a:cs typeface="ＭＳ Ｐゴシック" charset="0"/>
              </a:rPr>
              <a:t>Total = { f | </a:t>
            </a:r>
            <a:r>
              <a:rPr lang="en-US" sz="1600" dirty="0">
                <a:ea typeface="ＭＳ Ｐゴシック" charset="0"/>
                <a:cs typeface="ＭＳ Ｐゴシック" charset="0"/>
                <a:sym typeface="Symbol" charset="0"/>
              </a:rPr>
              <a:t>x </a:t>
            </a:r>
            <a:r>
              <a:rPr lang="en-US" sz="1600" b="1" dirty="0">
                <a:solidFill>
                  <a:schemeClr val="tx1">
                    <a:lumMod val="95000"/>
                    <a:lumOff val="5000"/>
                  </a:schemeClr>
                </a:solidFill>
                <a:ea typeface="ＭＳ Ｐゴシック" charset="0"/>
                <a:cs typeface="ＭＳ Ｐゴシック" charset="0"/>
              </a:rPr>
              <a:t>f(x)</a:t>
            </a:r>
            <a:r>
              <a:rPr lang="en-US" sz="1600" b="1" dirty="0">
                <a:sym typeface="Symbol" charset="0"/>
              </a:rPr>
              <a:t> } is non-re (not even semi-decidable)</a:t>
            </a:r>
          </a:p>
          <a:p>
            <a:pPr marL="0" indent="0" eaLnBrk="1" hangingPunct="1">
              <a:buFontTx/>
              <a:buNone/>
              <a:defRPr/>
            </a:pPr>
            <a:endParaRPr lang="en-US" sz="1600" dirty="0">
              <a:solidFill>
                <a:schemeClr val="tx1">
                  <a:lumMod val="95000"/>
                  <a:lumOff val="5000"/>
                </a:schemeClr>
              </a:solidFill>
              <a:ea typeface="ＭＳ Ｐゴシック" charset="0"/>
              <a:cs typeface="ＭＳ Ｐゴシック" charset="0"/>
            </a:endParaRPr>
          </a:p>
          <a:p>
            <a:pPr marL="609600" indent="-609600">
              <a:buFontTx/>
              <a:buAutoNum type="arabicPeriod"/>
              <a:defRPr/>
            </a:pPr>
            <a:r>
              <a:rPr lang="en-US" sz="1600" b="1" dirty="0">
                <a:solidFill>
                  <a:schemeClr val="tx1">
                    <a:lumMod val="95000"/>
                    <a:lumOff val="5000"/>
                  </a:schemeClr>
                </a:solidFill>
                <a:ea typeface="ＭＳ Ｐゴシック" charset="0"/>
                <a:cs typeface="ＭＳ Ｐゴシック" charset="0"/>
              </a:rPr>
              <a:t>Use reduction from Halt to show that one cannot decide { f | </a:t>
            </a:r>
            <a:r>
              <a:rPr lang="en-US" sz="1600" b="1" dirty="0">
                <a:latin typeface="Symbol" charset="0"/>
                <a:ea typeface="MS PGothic" charset="0"/>
                <a:sym typeface="Symbol" charset="0"/>
              </a:rPr>
              <a:t></a:t>
            </a:r>
            <a:r>
              <a:rPr lang="en-US" sz="1600" b="1" dirty="0">
                <a:latin typeface="Calibri"/>
                <a:ea typeface="MS PGothic" charset="0"/>
                <a:cs typeface="Calibri"/>
                <a:sym typeface="Symbol" charset="0"/>
              </a:rPr>
              <a:t>x </a:t>
            </a:r>
            <a:r>
              <a:rPr lang="en-US" sz="1600" b="1" dirty="0">
                <a:solidFill>
                  <a:schemeClr val="tx1">
                    <a:lumMod val="95000"/>
                    <a:lumOff val="5000"/>
                  </a:schemeClr>
                </a:solidFill>
                <a:ea typeface="ＭＳ Ｐゴシック" charset="0"/>
                <a:cs typeface="ＭＳ Ｐゴシック" charset="0"/>
              </a:rPr>
              <a:t>f(x) = </a:t>
            </a:r>
            <a:r>
              <a:rPr lang="en-US" sz="1600" b="1" dirty="0" smtClean="0">
                <a:solidFill>
                  <a:schemeClr val="tx1">
                    <a:lumMod val="95000"/>
                    <a:lumOff val="5000"/>
                  </a:schemeClr>
                </a:solidFill>
                <a:ea typeface="ＭＳ Ｐゴシック" charset="0"/>
                <a:cs typeface="ＭＳ Ｐゴシック" charset="0"/>
              </a:rPr>
              <a:t>x </a:t>
            </a:r>
            <a:r>
              <a:rPr lang="en-US" sz="1600" b="1" dirty="0">
                <a:solidFill>
                  <a:schemeClr val="tx1">
                    <a:lumMod val="95000"/>
                    <a:lumOff val="5000"/>
                  </a:schemeClr>
                </a:solidFill>
                <a:ea typeface="ＭＳ Ｐゴシック" charset="0"/>
                <a:cs typeface="ＭＳ Ｐゴシック" charset="0"/>
              </a:rPr>
              <a:t>} is </a:t>
            </a:r>
            <a:r>
              <a:rPr lang="en-US" sz="1600" b="1" dirty="0" err="1">
                <a:solidFill>
                  <a:schemeClr val="tx1">
                    <a:lumMod val="95000"/>
                    <a:lumOff val="5000"/>
                  </a:schemeClr>
                </a:solidFill>
                <a:ea typeface="ＭＳ Ｐゴシック" charset="0"/>
                <a:cs typeface="ＭＳ Ｐゴシック" charset="0"/>
              </a:rPr>
              <a:t>undecidable</a:t>
            </a:r>
            <a:endParaRPr lang="en-US" sz="1600" b="1" dirty="0">
              <a:solidFill>
                <a:schemeClr val="tx1">
                  <a:lumMod val="95000"/>
                  <a:lumOff val="5000"/>
                </a:schemeClr>
              </a:solidFill>
              <a:ea typeface="ＭＳ Ｐゴシック" charset="0"/>
              <a:cs typeface="ＭＳ Ｐゴシック" charset="0"/>
            </a:endParaRPr>
          </a:p>
          <a:p>
            <a:pPr marL="609600" indent="-609600">
              <a:buFontTx/>
              <a:buAutoNum type="arabicPeriod"/>
              <a:defRPr/>
            </a:pPr>
            <a:r>
              <a:rPr lang="en-US" sz="1600" b="1" dirty="0">
                <a:solidFill>
                  <a:schemeClr val="tx1">
                    <a:lumMod val="95000"/>
                    <a:lumOff val="5000"/>
                  </a:schemeClr>
                </a:solidFill>
                <a:ea typeface="ＭＳ Ｐゴシック" charset="0"/>
                <a:cs typeface="ＭＳ Ｐゴシック" charset="0"/>
              </a:rPr>
              <a:t>Show that { f | </a:t>
            </a:r>
            <a:r>
              <a:rPr lang="en-US" sz="1600" b="1" dirty="0">
                <a:latin typeface="Symbol" charset="0"/>
                <a:ea typeface="MS PGothic" charset="0"/>
                <a:sym typeface="Symbol" charset="0"/>
              </a:rPr>
              <a:t></a:t>
            </a:r>
            <a:r>
              <a:rPr lang="en-US" sz="1600" b="1" dirty="0">
                <a:latin typeface="Calibri"/>
                <a:ea typeface="MS PGothic" charset="0"/>
                <a:cs typeface="Calibri"/>
                <a:sym typeface="Symbol" charset="0"/>
              </a:rPr>
              <a:t>x</a:t>
            </a:r>
            <a:r>
              <a:rPr lang="en-US" sz="1600" b="1" dirty="0">
                <a:latin typeface="Symbol" charset="0"/>
                <a:ea typeface="MS PGothic" charset="0"/>
                <a:sym typeface="Symbol" charset="0"/>
              </a:rPr>
              <a:t> </a:t>
            </a:r>
            <a:r>
              <a:rPr lang="en-US" sz="1600" b="1" dirty="0">
                <a:solidFill>
                  <a:schemeClr val="tx1">
                    <a:lumMod val="95000"/>
                    <a:lumOff val="5000"/>
                  </a:schemeClr>
                </a:solidFill>
                <a:ea typeface="ＭＳ Ｐゴシック" charset="0"/>
                <a:cs typeface="ＭＳ Ｐゴシック" charset="0"/>
              </a:rPr>
              <a:t>f(x) = </a:t>
            </a:r>
            <a:r>
              <a:rPr lang="en-US" sz="1600" b="1" dirty="0" smtClean="0">
                <a:solidFill>
                  <a:schemeClr val="tx1">
                    <a:lumMod val="95000"/>
                    <a:lumOff val="5000"/>
                  </a:schemeClr>
                </a:solidFill>
                <a:ea typeface="ＭＳ Ｐゴシック" charset="0"/>
                <a:cs typeface="ＭＳ Ｐゴシック" charset="0"/>
              </a:rPr>
              <a:t>x </a:t>
            </a:r>
            <a:r>
              <a:rPr lang="en-US" sz="1600" b="1" dirty="0">
                <a:solidFill>
                  <a:schemeClr val="tx1">
                    <a:lumMod val="95000"/>
                    <a:lumOff val="5000"/>
                  </a:schemeClr>
                </a:solidFill>
                <a:ea typeface="ＭＳ Ｐゴシック" charset="0"/>
                <a:cs typeface="ＭＳ Ｐゴシック" charset="0"/>
              </a:rPr>
              <a:t>} reduces to Halt. (1 plus 2 show they are equally hard)</a:t>
            </a:r>
          </a:p>
          <a:p>
            <a:pPr marL="609600" indent="-609600" eaLnBrk="1" hangingPunct="1">
              <a:buFontTx/>
              <a:buAutoNum type="arabicPeriod"/>
              <a:defRPr/>
            </a:pPr>
            <a:r>
              <a:rPr lang="en-US" sz="1600" b="1" dirty="0">
                <a:solidFill>
                  <a:schemeClr val="tx1">
                    <a:lumMod val="95000"/>
                    <a:lumOff val="5000"/>
                  </a:schemeClr>
                </a:solidFill>
                <a:ea typeface="ＭＳ Ｐゴシック" charset="0"/>
                <a:cs typeface="ＭＳ Ｐゴシック" charset="0"/>
              </a:rPr>
              <a:t>Use reduction from Halt to show that one cannot decide  { f | </a:t>
            </a:r>
            <a:r>
              <a:rPr lang="en-US" sz="1600" b="1" dirty="0">
                <a:ea typeface="ＭＳ Ｐゴシック" charset="0"/>
                <a:cs typeface="ＭＳ Ｐゴシック" charset="0"/>
                <a:sym typeface="Symbol" charset="0"/>
              </a:rPr>
              <a:t>x </a:t>
            </a:r>
            <a:r>
              <a:rPr lang="en-US" sz="1600" b="1" dirty="0">
                <a:solidFill>
                  <a:schemeClr val="tx1">
                    <a:lumMod val="95000"/>
                    <a:lumOff val="5000"/>
                  </a:schemeClr>
                </a:solidFill>
                <a:ea typeface="ＭＳ Ｐゴシック" charset="0"/>
                <a:cs typeface="ＭＳ Ｐゴシック" charset="0"/>
              </a:rPr>
              <a:t>f(x+1)</a:t>
            </a:r>
            <a:r>
              <a:rPr lang="en-US" sz="1600" b="1" dirty="0" smtClean="0">
                <a:solidFill>
                  <a:schemeClr val="tx1">
                    <a:lumMod val="95000"/>
                    <a:lumOff val="5000"/>
                  </a:schemeClr>
                </a:solidFill>
                <a:ea typeface="ＭＳ Ｐゴシック" charset="0"/>
                <a:cs typeface="ＭＳ Ｐゴシック" charset="0"/>
              </a:rPr>
              <a:t>=2*f</a:t>
            </a:r>
            <a:r>
              <a:rPr lang="en-US" sz="1600" b="1" dirty="0">
                <a:solidFill>
                  <a:schemeClr val="tx1">
                    <a:lumMod val="95000"/>
                    <a:lumOff val="5000"/>
                  </a:schemeClr>
                </a:solidFill>
                <a:ea typeface="ＭＳ Ｐゴシック" charset="0"/>
                <a:cs typeface="ＭＳ Ｐゴシック" charset="0"/>
              </a:rPr>
              <a:t>(x)+1} </a:t>
            </a:r>
            <a:br>
              <a:rPr lang="en-US" sz="1600" b="1" dirty="0">
                <a:solidFill>
                  <a:schemeClr val="tx1">
                    <a:lumMod val="95000"/>
                    <a:lumOff val="5000"/>
                  </a:schemeClr>
                </a:solidFill>
                <a:ea typeface="ＭＳ Ｐゴシック" charset="0"/>
                <a:cs typeface="ＭＳ Ｐゴシック" charset="0"/>
              </a:rPr>
            </a:br>
            <a:r>
              <a:rPr lang="en-US" sz="1600" b="1" dirty="0">
                <a:solidFill>
                  <a:schemeClr val="tx1">
                    <a:lumMod val="95000"/>
                    <a:lumOff val="5000"/>
                  </a:schemeClr>
                </a:solidFill>
                <a:ea typeface="ＭＳ Ｐゴシック" charset="0"/>
                <a:cs typeface="ＭＳ Ｐゴシック" charset="0"/>
              </a:rPr>
              <a:t>Note that f(0) can be any value.</a:t>
            </a:r>
          </a:p>
          <a:p>
            <a:pPr marL="609600" indent="-609600">
              <a:buFontTx/>
              <a:buAutoNum type="arabicPeriod"/>
              <a:defRPr/>
            </a:pPr>
            <a:r>
              <a:rPr lang="en-US" sz="1600" b="1" dirty="0">
                <a:solidFill>
                  <a:schemeClr val="tx1">
                    <a:lumMod val="95000"/>
                    <a:lumOff val="5000"/>
                  </a:schemeClr>
                </a:solidFill>
                <a:ea typeface="ＭＳ Ｐゴシック" charset="0"/>
                <a:cs typeface="ＭＳ Ｐゴシック" charset="0"/>
              </a:rPr>
              <a:t>Use Reduction from Total to show that { f | </a:t>
            </a:r>
            <a:r>
              <a:rPr lang="en-US" sz="1600" b="1" dirty="0">
                <a:ea typeface="ＭＳ Ｐゴシック" charset="0"/>
                <a:cs typeface="ＭＳ Ｐゴシック" charset="0"/>
                <a:sym typeface="Symbol" charset="0"/>
              </a:rPr>
              <a:t>x </a:t>
            </a:r>
            <a:r>
              <a:rPr lang="en-US" sz="1600" b="1" dirty="0">
                <a:solidFill>
                  <a:schemeClr val="tx1">
                    <a:lumMod val="95000"/>
                    <a:lumOff val="5000"/>
                  </a:schemeClr>
                </a:solidFill>
                <a:ea typeface="ＭＳ Ｐゴシック" charset="0"/>
                <a:cs typeface="ＭＳ Ｐゴシック" charset="0"/>
              </a:rPr>
              <a:t>f(x+1)</a:t>
            </a:r>
            <a:r>
              <a:rPr lang="en-US" sz="1600" b="1" dirty="0" smtClean="0">
                <a:solidFill>
                  <a:schemeClr val="tx1">
                    <a:lumMod val="95000"/>
                    <a:lumOff val="5000"/>
                  </a:schemeClr>
                </a:solidFill>
                <a:ea typeface="ＭＳ Ｐゴシック" charset="0"/>
                <a:cs typeface="ＭＳ Ｐゴシック" charset="0"/>
              </a:rPr>
              <a:t>=2*f</a:t>
            </a:r>
            <a:r>
              <a:rPr lang="en-US" sz="1600" b="1" dirty="0">
                <a:solidFill>
                  <a:schemeClr val="tx1">
                    <a:lumMod val="95000"/>
                    <a:lumOff val="5000"/>
                  </a:schemeClr>
                </a:solidFill>
                <a:ea typeface="ＭＳ Ｐゴシック" charset="0"/>
                <a:cs typeface="ＭＳ Ｐゴシック" charset="0"/>
              </a:rPr>
              <a:t>(x)+1} is not even re</a:t>
            </a:r>
          </a:p>
          <a:p>
            <a:pPr marL="609600" indent="-609600">
              <a:buFontTx/>
              <a:buAutoNum type="arabicPeriod"/>
              <a:defRPr/>
            </a:pPr>
            <a:r>
              <a:rPr lang="en-US" sz="1600" b="1" dirty="0">
                <a:solidFill>
                  <a:schemeClr val="tx1">
                    <a:lumMod val="95000"/>
                    <a:lumOff val="5000"/>
                  </a:schemeClr>
                </a:solidFill>
                <a:ea typeface="ＭＳ Ｐゴシック" charset="0"/>
                <a:cs typeface="ＭＳ Ｐゴシック" charset="0"/>
              </a:rPr>
              <a:t>Show { f | </a:t>
            </a:r>
            <a:r>
              <a:rPr lang="en-US" sz="1600" b="1" dirty="0">
                <a:ea typeface="ＭＳ Ｐゴシック" charset="0"/>
                <a:cs typeface="ＭＳ Ｐゴシック" charset="0"/>
                <a:sym typeface="Symbol" charset="0"/>
              </a:rPr>
              <a:t>x </a:t>
            </a:r>
            <a:r>
              <a:rPr lang="en-US" sz="1600" b="1" dirty="0">
                <a:solidFill>
                  <a:schemeClr val="tx1">
                    <a:lumMod val="95000"/>
                    <a:lumOff val="5000"/>
                  </a:schemeClr>
                </a:solidFill>
                <a:ea typeface="ＭＳ Ｐゴシック" charset="0"/>
                <a:cs typeface="ＭＳ Ｐゴシック" charset="0"/>
              </a:rPr>
              <a:t>f(x+1)</a:t>
            </a:r>
            <a:r>
              <a:rPr lang="en-US" sz="1600" b="1" dirty="0" smtClean="0">
                <a:solidFill>
                  <a:schemeClr val="tx1">
                    <a:lumMod val="95000"/>
                    <a:lumOff val="5000"/>
                  </a:schemeClr>
                </a:solidFill>
                <a:ea typeface="ＭＳ Ｐゴシック" charset="0"/>
                <a:cs typeface="ＭＳ Ｐゴシック" charset="0"/>
              </a:rPr>
              <a:t>=2*f</a:t>
            </a:r>
            <a:r>
              <a:rPr lang="en-US" sz="1600" b="1" dirty="0">
                <a:solidFill>
                  <a:schemeClr val="tx1">
                    <a:lumMod val="95000"/>
                    <a:lumOff val="5000"/>
                  </a:schemeClr>
                </a:solidFill>
                <a:ea typeface="ＭＳ Ｐゴシック" charset="0"/>
                <a:cs typeface="ＭＳ Ｐゴシック" charset="0"/>
              </a:rPr>
              <a:t>(x)+1} reduces to Total. (4 plus 5 show they are equally hard)</a:t>
            </a:r>
          </a:p>
          <a:p>
            <a:pPr marL="0" indent="0">
              <a:buNone/>
              <a:defRPr/>
            </a:pPr>
            <a:r>
              <a:rPr lang="en-US" sz="1600" b="1" dirty="0" smtClean="0">
                <a:solidFill>
                  <a:schemeClr val="tx1">
                    <a:lumMod val="95000"/>
                    <a:lumOff val="5000"/>
                  </a:schemeClr>
                </a:solidFill>
                <a:ea typeface="ＭＳ Ｐゴシック" charset="0"/>
                <a:cs typeface="ＭＳ Ｐゴシック" charset="0"/>
              </a:rPr>
              <a:t>	</a:t>
            </a:r>
            <a:endParaRPr lang="en-US" sz="2000" dirty="0">
              <a:solidFill>
                <a:srgbClr val="CC3300"/>
              </a:solidFill>
              <a:ea typeface="ＭＳ Ｐゴシック" charset="0"/>
              <a:cs typeface="ＭＳ Ｐゴシック" charset="0"/>
            </a:endParaRPr>
          </a:p>
          <a:p>
            <a:pPr marL="609600" indent="-609600" eaLnBrk="1" hangingPunct="1">
              <a:lnSpc>
                <a:spcPct val="80000"/>
              </a:lnSpc>
              <a:buFontTx/>
              <a:buNone/>
              <a:defRPr/>
            </a:pPr>
            <a:r>
              <a:rPr lang="en-US" sz="2000" dirty="0" smtClean="0">
                <a:solidFill>
                  <a:srgbClr val="CC3300"/>
                </a:solidFill>
                <a:ea typeface="ＭＳ Ｐゴシック" charset="0"/>
                <a:cs typeface="ＭＳ Ｐゴシック" charset="0"/>
              </a:rPr>
              <a:t>Due</a:t>
            </a:r>
            <a:r>
              <a:rPr lang="en-US" sz="2000" dirty="0">
                <a:solidFill>
                  <a:srgbClr val="CC3300"/>
                </a:solidFill>
                <a:ea typeface="ＭＳ Ｐゴシック" charset="0"/>
                <a:cs typeface="ＭＳ Ｐゴシック" charset="0"/>
              </a:rPr>
              <a:t>: </a:t>
            </a:r>
            <a:r>
              <a:rPr lang="en-US" sz="2000" b="1" dirty="0">
                <a:solidFill>
                  <a:srgbClr val="CC3300"/>
                </a:solidFill>
                <a:ea typeface="ＭＳ Ｐゴシック" charset="0"/>
                <a:cs typeface="ＭＳ Ｐゴシック" charset="0"/>
              </a:rPr>
              <a:t>November </a:t>
            </a:r>
            <a:r>
              <a:rPr lang="en-US" sz="2000" b="1" dirty="0" smtClean="0">
                <a:solidFill>
                  <a:srgbClr val="CC3300"/>
                </a:solidFill>
                <a:ea typeface="ＭＳ Ｐゴシック" charset="0"/>
                <a:cs typeface="ＭＳ Ｐゴシック" charset="0"/>
              </a:rPr>
              <a:t>18, </a:t>
            </a:r>
            <a:r>
              <a:rPr lang="en-US" sz="2000" b="1" dirty="0">
                <a:solidFill>
                  <a:srgbClr val="CC3300"/>
                </a:solidFill>
                <a:ea typeface="ＭＳ Ｐゴシック" charset="0"/>
                <a:cs typeface="ＭＳ Ｐゴシック" charset="0"/>
              </a:rPr>
              <a:t>at start of class </a:t>
            </a:r>
            <a:r>
              <a:rPr lang="en-US" sz="2000" b="1" dirty="0" smtClean="0">
                <a:solidFill>
                  <a:srgbClr val="CC3300"/>
                </a:solidFill>
                <a:ea typeface="ＭＳ Ｐゴシック" charset="0"/>
                <a:cs typeface="ＭＳ Ｐゴシック" charset="0"/>
              </a:rPr>
              <a:t>(1:30PM</a:t>
            </a:r>
            <a:r>
              <a:rPr lang="en-US" sz="2000" b="1" dirty="0">
                <a:solidFill>
                  <a:srgbClr val="CC3300"/>
                </a:solidFill>
                <a:ea typeface="ＭＳ Ｐゴシック" charset="0"/>
                <a:cs typeface="ＭＳ Ｐゴシック" charset="0"/>
              </a:rPr>
              <a:t>).</a:t>
            </a:r>
            <a:endParaRPr lang="en-US" sz="2000" dirty="0">
              <a:solidFill>
                <a:srgbClr val="CC3300"/>
              </a:solidFill>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Reduction and Equivalence</a:t>
            </a:r>
          </a:p>
        </p:txBody>
      </p:sp>
      <p:sp>
        <p:nvSpPr>
          <p:cNvPr id="208899" name="Rectangle 3"/>
          <p:cNvSpPr>
            <a:spLocks noGrp="1" noChangeArrowheads="1"/>
          </p:cNvSpPr>
          <p:nvPr>
            <p:ph type="subTitle" idx="1"/>
          </p:nvPr>
        </p:nvSpPr>
        <p:spPr/>
        <p:txBody>
          <a:bodyPr/>
          <a:lstStyle/>
          <a:p>
            <a:pPr eaLnBrk="1" hangingPunct="1"/>
            <a:r>
              <a:rPr lang="en-US">
                <a:latin typeface="Arial" charset="0"/>
                <a:ea typeface="MS PGothic" charset="0"/>
              </a:rPr>
              <a:t>m-1, 1-1, Turing Degrees</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F16498-F663-EC46-AE6F-3497452393EC}" type="datetime1">
              <a:rPr lang="en-US"/>
              <a:pPr/>
              <a:t>11/18/2014</a:t>
            </a:fld>
            <a:endParaRPr lang="en-US"/>
          </a:p>
        </p:txBody>
      </p:sp>
      <p:sp>
        <p:nvSpPr>
          <p:cNvPr id="2099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9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DF5747-5F3F-2841-B97F-EF1FDF4FA604}" type="slidenum">
              <a:rPr lang="en-US"/>
              <a:pPr/>
              <a:t>208</a:t>
            </a:fld>
            <a:endParaRPr lang="en-US"/>
          </a:p>
        </p:txBody>
      </p:sp>
      <p:sp>
        <p:nvSpPr>
          <p:cNvPr id="209925" name="Rectangle 2"/>
          <p:cNvSpPr>
            <a:spLocks noGrp="1" noChangeArrowheads="1"/>
          </p:cNvSpPr>
          <p:nvPr>
            <p:ph type="title"/>
          </p:nvPr>
        </p:nvSpPr>
        <p:spPr/>
        <p:txBody>
          <a:bodyPr/>
          <a:lstStyle/>
          <a:p>
            <a:pPr eaLnBrk="1" hangingPunct="1"/>
            <a:r>
              <a:rPr lang="en-US">
                <a:latin typeface="Arial" charset="0"/>
                <a:ea typeface="MS PGothic" charset="0"/>
              </a:rPr>
              <a:t>Many-One Reduction</a:t>
            </a:r>
          </a:p>
        </p:txBody>
      </p:sp>
      <p:sp>
        <p:nvSpPr>
          <p:cNvPr id="209926" name="Rectangle 3"/>
          <p:cNvSpPr>
            <a:spLocks noGrp="1" noChangeArrowheads="1"/>
          </p:cNvSpPr>
          <p:nvPr>
            <p:ph type="body" idx="1"/>
          </p:nvPr>
        </p:nvSpPr>
        <p:spPr/>
        <p:txBody>
          <a:bodyPr/>
          <a:lstStyle/>
          <a:p>
            <a:pPr eaLnBrk="1" hangingPunct="1">
              <a:lnSpc>
                <a:spcPct val="90000"/>
              </a:lnSpc>
            </a:pPr>
            <a:r>
              <a:rPr lang="en-US" sz="2800" dirty="0">
                <a:latin typeface="Arial" charset="0"/>
                <a:ea typeface="MS PGothic" charset="0"/>
              </a:rPr>
              <a:t>Let A and B be two sets. </a:t>
            </a:r>
          </a:p>
          <a:p>
            <a:pPr eaLnBrk="1" hangingPunct="1">
              <a:lnSpc>
                <a:spcPct val="90000"/>
              </a:lnSpc>
            </a:pPr>
            <a:r>
              <a:rPr lang="en-US" sz="2800" dirty="0">
                <a:latin typeface="Arial" charset="0"/>
                <a:ea typeface="MS PGothic" charset="0"/>
              </a:rPr>
              <a:t>We say A many-one reduces to B, </a:t>
            </a:r>
            <a:br>
              <a:rPr lang="en-US" sz="2800" dirty="0">
                <a:latin typeface="Arial" charset="0"/>
                <a:ea typeface="MS PGothic" charset="0"/>
              </a:rPr>
            </a:br>
            <a:r>
              <a:rPr lang="en-US" sz="2800" dirty="0">
                <a:latin typeface="Arial" charset="0"/>
                <a:ea typeface="MS PGothic" charset="0"/>
              </a:rPr>
              <a:t>A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m</a:t>
            </a:r>
            <a:r>
              <a:rPr lang="en-US" sz="2800" dirty="0">
                <a:latin typeface="Arial" charset="0"/>
                <a:ea typeface="MS PGothic" charset="0"/>
                <a:sym typeface="Symbol" charset="0"/>
              </a:rPr>
              <a:t> B, if </a:t>
            </a:r>
            <a:r>
              <a:rPr lang="en-US" sz="2800" dirty="0">
                <a:latin typeface="Arial" charset="0"/>
                <a:ea typeface="MS PGothic" charset="0"/>
              </a:rPr>
              <a:t>there exists </a:t>
            </a:r>
            <a:r>
              <a:rPr lang="en-US" sz="2800" dirty="0" smtClean="0">
                <a:latin typeface="Arial" charset="0"/>
                <a:ea typeface="MS PGothic" charset="0"/>
              </a:rPr>
              <a:t>an algorithm f </a:t>
            </a:r>
            <a:r>
              <a:rPr lang="en-US" sz="2800" dirty="0">
                <a:latin typeface="Arial" charset="0"/>
                <a:ea typeface="MS PGothic" charset="0"/>
              </a:rPr>
              <a:t>such that</a:t>
            </a:r>
            <a:br>
              <a:rPr lang="en-US" sz="2800" dirty="0">
                <a:latin typeface="Arial" charset="0"/>
                <a:ea typeface="MS PGothic" charset="0"/>
              </a:rPr>
            </a:br>
            <a:r>
              <a:rPr lang="en-US" sz="2800" dirty="0">
                <a:latin typeface="Arial" charset="0"/>
                <a:ea typeface="MS PGothic" charset="0"/>
              </a:rPr>
              <a:t>x </a:t>
            </a:r>
            <a:r>
              <a:rPr lang="en-US" sz="2800" dirty="0">
                <a:latin typeface="Arial" charset="0"/>
                <a:ea typeface="MS PGothic" charset="0"/>
                <a:sym typeface="Symbol" charset="0"/>
              </a:rPr>
              <a:t> A  f(x)  B</a:t>
            </a:r>
          </a:p>
          <a:p>
            <a:pPr eaLnBrk="1" hangingPunct="1">
              <a:lnSpc>
                <a:spcPct val="90000"/>
              </a:lnSpc>
            </a:pPr>
            <a:r>
              <a:rPr lang="en-US" sz="2800" dirty="0">
                <a:latin typeface="Arial" charset="0"/>
                <a:ea typeface="MS PGothic" charset="0"/>
                <a:sym typeface="Symbol" charset="0"/>
              </a:rPr>
              <a:t>We say that A is many-one equivalent to B, </a:t>
            </a:r>
            <a:br>
              <a:rPr lang="en-US" sz="2800" dirty="0">
                <a:latin typeface="Arial" charset="0"/>
                <a:ea typeface="MS PGothic" charset="0"/>
                <a:sym typeface="Symbol" charset="0"/>
              </a:rPr>
            </a:br>
            <a:r>
              <a:rPr lang="en-US" sz="2800" dirty="0">
                <a:latin typeface="Arial" charset="0"/>
                <a:ea typeface="MS PGothic" charset="0"/>
              </a:rPr>
              <a:t>A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m</a:t>
            </a:r>
            <a:r>
              <a:rPr lang="en-US" sz="2800" dirty="0">
                <a:latin typeface="Arial" charset="0"/>
                <a:ea typeface="MS PGothic" charset="0"/>
                <a:sym typeface="Symbol" charset="0"/>
              </a:rPr>
              <a:t> B, if </a:t>
            </a:r>
            <a:r>
              <a:rPr lang="en-US" sz="2800" dirty="0">
                <a:latin typeface="Arial" charset="0"/>
                <a:ea typeface="MS PGothic" charset="0"/>
              </a:rPr>
              <a:t>A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m</a:t>
            </a:r>
            <a:r>
              <a:rPr lang="en-US" sz="2800" dirty="0">
                <a:latin typeface="Arial" charset="0"/>
                <a:ea typeface="MS PGothic" charset="0"/>
                <a:sym typeface="Symbol" charset="0"/>
              </a:rPr>
              <a:t> B and </a:t>
            </a:r>
            <a:r>
              <a:rPr lang="en-US" sz="2800" dirty="0">
                <a:latin typeface="Arial" charset="0"/>
                <a:ea typeface="MS PGothic" charset="0"/>
              </a:rPr>
              <a:t>B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m</a:t>
            </a:r>
            <a:r>
              <a:rPr lang="en-US" sz="2800" dirty="0">
                <a:latin typeface="Arial" charset="0"/>
                <a:ea typeface="MS PGothic" charset="0"/>
                <a:sym typeface="Symbol" charset="0"/>
              </a:rPr>
              <a:t> A</a:t>
            </a:r>
          </a:p>
          <a:p>
            <a:pPr eaLnBrk="1" hangingPunct="1">
              <a:lnSpc>
                <a:spcPct val="90000"/>
              </a:lnSpc>
            </a:pPr>
            <a:r>
              <a:rPr lang="en-US" sz="2800" dirty="0">
                <a:latin typeface="Arial" charset="0"/>
                <a:ea typeface="MS PGothic" charset="0"/>
                <a:sym typeface="Symbol" charset="0"/>
              </a:rPr>
              <a:t>Sets that are many-one equivalent are in some sense equally hard or easy.</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6A19823-398E-434C-A652-997B3BE31407}" type="datetime1">
              <a:rPr lang="en-US"/>
              <a:pPr/>
              <a:t>11/18/2014</a:t>
            </a:fld>
            <a:endParaRPr lang="en-US"/>
          </a:p>
        </p:txBody>
      </p:sp>
      <p:sp>
        <p:nvSpPr>
          <p:cNvPr id="2109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0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30B76A-AC03-E34F-9401-D4C044892DFB}" type="slidenum">
              <a:rPr lang="en-US"/>
              <a:pPr/>
              <a:t>209</a:t>
            </a:fld>
            <a:endParaRPr lang="en-US"/>
          </a:p>
        </p:txBody>
      </p:sp>
      <p:sp>
        <p:nvSpPr>
          <p:cNvPr id="210949" name="Rectangle 2"/>
          <p:cNvSpPr>
            <a:spLocks noGrp="1" noChangeArrowheads="1"/>
          </p:cNvSpPr>
          <p:nvPr>
            <p:ph type="title"/>
          </p:nvPr>
        </p:nvSpPr>
        <p:spPr/>
        <p:txBody>
          <a:bodyPr/>
          <a:lstStyle/>
          <a:p>
            <a:pPr eaLnBrk="1" hangingPunct="1"/>
            <a:r>
              <a:rPr lang="en-US">
                <a:latin typeface="Arial" charset="0"/>
                <a:ea typeface="MS PGothic" charset="0"/>
              </a:rPr>
              <a:t>Many-One Degrees</a:t>
            </a:r>
          </a:p>
        </p:txBody>
      </p:sp>
      <p:sp>
        <p:nvSpPr>
          <p:cNvPr id="210950" name="Rectangle 3"/>
          <p:cNvSpPr>
            <a:spLocks noGrp="1" noChangeArrowheads="1"/>
          </p:cNvSpPr>
          <p:nvPr>
            <p:ph type="body" idx="1"/>
          </p:nvPr>
        </p:nvSpPr>
        <p:spPr/>
        <p:txBody>
          <a:bodyPr/>
          <a:lstStyle/>
          <a:p>
            <a:pPr eaLnBrk="1" hangingPunct="1"/>
            <a:r>
              <a:rPr lang="en-US" sz="2800" dirty="0">
                <a:latin typeface="Arial" charset="0"/>
                <a:ea typeface="MS PGothic" charset="0"/>
              </a:rPr>
              <a:t>The relationship A </a:t>
            </a:r>
            <a:r>
              <a:rPr lang="en-US" sz="2800" dirty="0">
                <a:latin typeface="Arial" charset="0"/>
                <a:ea typeface="MS PGothic" charset="0"/>
                <a:sym typeface="Symbol" charset="0"/>
              </a:rPr>
              <a:t></a:t>
            </a:r>
            <a:r>
              <a:rPr lang="en-US" sz="2800" baseline="-25000" dirty="0">
                <a:latin typeface="Arial" charset="0"/>
                <a:ea typeface="MS PGothic" charset="0"/>
              </a:rPr>
              <a:t>m</a:t>
            </a:r>
            <a:r>
              <a:rPr lang="en-US" sz="2800" dirty="0">
                <a:latin typeface="Arial" charset="0"/>
                <a:ea typeface="MS PGothic" charset="0"/>
              </a:rPr>
              <a:t> B is an equivalence relationship (why?)</a:t>
            </a:r>
          </a:p>
          <a:p>
            <a:pPr eaLnBrk="1" hangingPunct="1">
              <a:lnSpc>
                <a:spcPct val="90000"/>
              </a:lnSpc>
            </a:pPr>
            <a:r>
              <a:rPr lang="en-US" sz="2800" dirty="0">
                <a:latin typeface="Arial" charset="0"/>
                <a:ea typeface="MS PGothic" charset="0"/>
                <a:sym typeface="Symbol" charset="0"/>
              </a:rPr>
              <a:t>If </a:t>
            </a:r>
            <a:r>
              <a:rPr lang="en-US" sz="2800" dirty="0">
                <a:latin typeface="Arial" charset="0"/>
                <a:ea typeface="MS PGothic" charset="0"/>
              </a:rPr>
              <a:t>A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m</a:t>
            </a:r>
            <a:r>
              <a:rPr lang="en-US" sz="2800" dirty="0">
                <a:latin typeface="Arial" charset="0"/>
                <a:ea typeface="MS PGothic" charset="0"/>
                <a:sym typeface="Symbol" charset="0"/>
              </a:rPr>
              <a:t> B, we say A and B are of the same many-one degree (of </a:t>
            </a:r>
            <a:r>
              <a:rPr lang="en-US" sz="2800" dirty="0" err="1">
                <a:latin typeface="Arial" charset="0"/>
                <a:ea typeface="MS PGothic" charset="0"/>
                <a:sym typeface="Symbol" charset="0"/>
              </a:rPr>
              <a:t>unsolvability</a:t>
            </a:r>
            <a:r>
              <a:rPr lang="en-US" sz="2800" dirty="0">
                <a:latin typeface="Arial" charset="0"/>
                <a:ea typeface="MS PGothic" charset="0"/>
                <a:sym typeface="Symbol" charset="0"/>
              </a:rPr>
              <a:t>).</a:t>
            </a:r>
          </a:p>
          <a:p>
            <a:pPr eaLnBrk="1" hangingPunct="1">
              <a:lnSpc>
                <a:spcPct val="90000"/>
              </a:lnSpc>
            </a:pPr>
            <a:r>
              <a:rPr lang="en-US" sz="2800" dirty="0">
                <a:latin typeface="Arial" charset="0"/>
                <a:ea typeface="MS PGothic" charset="0"/>
                <a:sym typeface="Symbol" charset="0"/>
              </a:rPr>
              <a:t>Decidable problems occupy three m-1 degrees: , </a:t>
            </a:r>
            <a:r>
              <a:rPr lang="en-US" sz="2800" b="1" i="1" dirty="0" smtClean="0">
                <a:latin typeface="Arial" charset="0"/>
                <a:ea typeface="MS PGothic" charset="0"/>
                <a:sym typeface="Symbol" charset="0"/>
              </a:rPr>
              <a:t>N</a:t>
            </a:r>
            <a:r>
              <a:rPr lang="en-US" sz="2800" dirty="0" smtClean="0">
                <a:latin typeface="Arial" charset="0"/>
                <a:ea typeface="MS PGothic" charset="0"/>
                <a:sym typeface="Symbol" charset="0"/>
              </a:rPr>
              <a:t>, </a:t>
            </a:r>
            <a:r>
              <a:rPr lang="en-US" sz="2800" dirty="0">
                <a:latin typeface="Arial" charset="0"/>
                <a:ea typeface="MS PGothic" charset="0"/>
                <a:sym typeface="Symbol" charset="0"/>
              </a:rPr>
              <a:t>all others.</a:t>
            </a:r>
          </a:p>
          <a:p>
            <a:pPr eaLnBrk="1" hangingPunct="1">
              <a:lnSpc>
                <a:spcPct val="90000"/>
              </a:lnSpc>
            </a:pPr>
            <a:r>
              <a:rPr lang="en-US" sz="2800" dirty="0">
                <a:latin typeface="Arial" charset="0"/>
                <a:ea typeface="MS PGothic" charset="0"/>
                <a:sym typeface="Symbol" charset="0"/>
              </a:rPr>
              <a:t>The hierarchy of </a:t>
            </a:r>
            <a:r>
              <a:rPr lang="en-US" sz="2800" dirty="0" err="1">
                <a:latin typeface="Arial" charset="0"/>
                <a:ea typeface="MS PGothic" charset="0"/>
                <a:sym typeface="Symbol" charset="0"/>
              </a:rPr>
              <a:t>undecidable</a:t>
            </a:r>
            <a:r>
              <a:rPr lang="en-US" sz="2800" dirty="0">
                <a:latin typeface="Arial" charset="0"/>
                <a:ea typeface="MS PGothic" charset="0"/>
                <a:sym typeface="Symbol" charset="0"/>
              </a:rPr>
              <a:t> m-1 degrees is an infinite lattice (</a:t>
            </a:r>
            <a:r>
              <a:rPr lang="en-US" sz="2800" dirty="0" smtClean="0">
                <a:latin typeface="Arial" charset="0"/>
                <a:ea typeface="MS PGothic" charset="0"/>
                <a:sym typeface="Symbol" charset="0"/>
              </a:rPr>
              <a:t>I’</a:t>
            </a:r>
            <a:r>
              <a:rPr lang="en-US" altLang="ja-JP" sz="2800" dirty="0" smtClean="0">
                <a:latin typeface="Arial" charset="0"/>
                <a:ea typeface="MS PGothic" charset="0"/>
                <a:sym typeface="Symbol" charset="0"/>
              </a:rPr>
              <a:t>ll </a:t>
            </a:r>
            <a:r>
              <a:rPr lang="en-US" altLang="ja-JP" sz="2800" dirty="0">
                <a:latin typeface="Arial" charset="0"/>
                <a:ea typeface="MS PGothic" charset="0"/>
                <a:sym typeface="Symbol" charset="0"/>
              </a:rPr>
              <a:t>discuss in class)</a:t>
            </a:r>
            <a:endParaRPr lang="en-US" sz="2800" dirty="0">
              <a:latin typeface="Arial" charset="0"/>
              <a:ea typeface="MS PGothic" charset="0"/>
              <a:sym typeface="Symbo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eaLnBrk="1" hangingPunct="1"/>
            <a:r>
              <a:rPr lang="en-US">
                <a:latin typeface="Arial" charset="0"/>
                <a:ea typeface="MS PGothic" charset="0"/>
              </a:rPr>
              <a:t>Languages</a:t>
            </a:r>
          </a:p>
        </p:txBody>
      </p:sp>
      <p:sp>
        <p:nvSpPr>
          <p:cNvPr id="22531" name="Rectangle 4"/>
          <p:cNvSpPr>
            <a:spLocks noGrp="1" noChangeArrowheads="1"/>
          </p:cNvSpPr>
          <p:nvPr>
            <p:ph type="subTitle" idx="1"/>
          </p:nvPr>
        </p:nvSpPr>
        <p:spPr/>
        <p:txBody>
          <a:bodyPr/>
          <a:lstStyle/>
          <a:p>
            <a:endParaRPr lang="en-US">
              <a:latin typeface="Arial" charset="0"/>
              <a:ea typeface="MS PGothic" charset="0"/>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A097F8-0EE4-B847-AD0A-93ECED206DEA}" type="datetime1">
              <a:rPr lang="en-US"/>
              <a:pPr/>
              <a:t>11/18/2014</a:t>
            </a:fld>
            <a:endParaRPr lang="en-US"/>
          </a:p>
        </p:txBody>
      </p:sp>
      <p:sp>
        <p:nvSpPr>
          <p:cNvPr id="2119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1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878C27-41F7-B545-B5D4-F4761CA14798}" type="slidenum">
              <a:rPr lang="en-US"/>
              <a:pPr/>
              <a:t>210</a:t>
            </a:fld>
            <a:endParaRPr lang="en-US"/>
          </a:p>
        </p:txBody>
      </p:sp>
      <p:sp>
        <p:nvSpPr>
          <p:cNvPr id="211973" name="Rectangle 2"/>
          <p:cNvSpPr>
            <a:spLocks noGrp="1" noChangeArrowheads="1"/>
          </p:cNvSpPr>
          <p:nvPr>
            <p:ph type="title"/>
          </p:nvPr>
        </p:nvSpPr>
        <p:spPr/>
        <p:txBody>
          <a:bodyPr/>
          <a:lstStyle/>
          <a:p>
            <a:pPr eaLnBrk="1" hangingPunct="1"/>
            <a:r>
              <a:rPr lang="en-US">
                <a:latin typeface="Arial" charset="0"/>
                <a:ea typeface="MS PGothic" charset="0"/>
              </a:rPr>
              <a:t>One-One Reduction</a:t>
            </a:r>
          </a:p>
        </p:txBody>
      </p:sp>
      <p:sp>
        <p:nvSpPr>
          <p:cNvPr id="211974" name="Rectangle 3"/>
          <p:cNvSpPr>
            <a:spLocks noGrp="1" noChangeArrowheads="1"/>
          </p:cNvSpPr>
          <p:nvPr>
            <p:ph type="body" idx="1"/>
          </p:nvPr>
        </p:nvSpPr>
        <p:spPr/>
        <p:txBody>
          <a:bodyPr/>
          <a:lstStyle/>
          <a:p>
            <a:pPr eaLnBrk="1" hangingPunct="1">
              <a:lnSpc>
                <a:spcPct val="90000"/>
              </a:lnSpc>
            </a:pPr>
            <a:r>
              <a:rPr lang="en-US" sz="2800" dirty="0">
                <a:latin typeface="Arial" charset="0"/>
                <a:ea typeface="MS PGothic" charset="0"/>
              </a:rPr>
              <a:t>Let A and B be two sets. </a:t>
            </a:r>
          </a:p>
          <a:p>
            <a:pPr eaLnBrk="1" hangingPunct="1">
              <a:lnSpc>
                <a:spcPct val="90000"/>
              </a:lnSpc>
            </a:pPr>
            <a:r>
              <a:rPr lang="en-US" sz="2800" dirty="0">
                <a:latin typeface="Arial" charset="0"/>
                <a:ea typeface="MS PGothic" charset="0"/>
              </a:rPr>
              <a:t>We say A one-one reduces to B, A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1</a:t>
            </a:r>
            <a:r>
              <a:rPr lang="en-US" sz="2800" dirty="0">
                <a:latin typeface="Arial" charset="0"/>
                <a:ea typeface="MS PGothic" charset="0"/>
                <a:sym typeface="Symbol" charset="0"/>
              </a:rPr>
              <a:t> B, </a:t>
            </a:r>
            <a:br>
              <a:rPr lang="en-US" sz="2800" dirty="0">
                <a:latin typeface="Arial" charset="0"/>
                <a:ea typeface="MS PGothic" charset="0"/>
                <a:sym typeface="Symbol" charset="0"/>
              </a:rPr>
            </a:br>
            <a:r>
              <a:rPr lang="en-US" sz="2800" dirty="0">
                <a:latin typeface="Arial" charset="0"/>
                <a:ea typeface="MS PGothic" charset="0"/>
                <a:sym typeface="Symbol" charset="0"/>
              </a:rPr>
              <a:t>if </a:t>
            </a:r>
            <a:r>
              <a:rPr lang="en-US" sz="2800" dirty="0">
                <a:latin typeface="Arial" charset="0"/>
                <a:ea typeface="MS PGothic" charset="0"/>
              </a:rPr>
              <a:t>there exists a </a:t>
            </a:r>
            <a:r>
              <a:rPr lang="en-US" sz="2800" dirty="0" smtClean="0">
                <a:latin typeface="Arial" charset="0"/>
                <a:ea typeface="MS PGothic" charset="0"/>
              </a:rPr>
              <a:t>1</a:t>
            </a:r>
            <a:r>
              <a:rPr lang="en-US" sz="2800" dirty="0">
                <a:latin typeface="Arial" charset="0"/>
                <a:ea typeface="MS PGothic" charset="0"/>
              </a:rPr>
              <a:t>-1 </a:t>
            </a:r>
            <a:r>
              <a:rPr lang="en-US" sz="2800" dirty="0" smtClean="0">
                <a:latin typeface="Arial" charset="0"/>
                <a:ea typeface="MS PGothic" charset="0"/>
              </a:rPr>
              <a:t>algorithm f </a:t>
            </a:r>
            <a:r>
              <a:rPr lang="en-US" sz="2800" dirty="0">
                <a:latin typeface="Arial" charset="0"/>
                <a:ea typeface="MS PGothic" charset="0"/>
              </a:rPr>
              <a:t>such that</a:t>
            </a:r>
            <a:br>
              <a:rPr lang="en-US" sz="2800" dirty="0">
                <a:latin typeface="Arial" charset="0"/>
                <a:ea typeface="MS PGothic" charset="0"/>
              </a:rPr>
            </a:br>
            <a:r>
              <a:rPr lang="en-US" sz="2800" dirty="0">
                <a:latin typeface="Arial" charset="0"/>
                <a:ea typeface="MS PGothic" charset="0"/>
              </a:rPr>
              <a:t>x </a:t>
            </a:r>
            <a:r>
              <a:rPr lang="en-US" sz="2800" dirty="0">
                <a:latin typeface="Arial" charset="0"/>
                <a:ea typeface="MS PGothic" charset="0"/>
                <a:sym typeface="Symbol" charset="0"/>
              </a:rPr>
              <a:t> A  f(x)  B</a:t>
            </a:r>
          </a:p>
          <a:p>
            <a:pPr eaLnBrk="1" hangingPunct="1">
              <a:lnSpc>
                <a:spcPct val="90000"/>
              </a:lnSpc>
            </a:pPr>
            <a:r>
              <a:rPr lang="en-US" sz="2800" dirty="0">
                <a:latin typeface="Arial" charset="0"/>
                <a:ea typeface="MS PGothic" charset="0"/>
                <a:sym typeface="Symbol" charset="0"/>
              </a:rPr>
              <a:t>We say that A is one-one equivalent to B, </a:t>
            </a:r>
            <a:br>
              <a:rPr lang="en-US" sz="2800" dirty="0">
                <a:latin typeface="Arial" charset="0"/>
                <a:ea typeface="MS PGothic" charset="0"/>
                <a:sym typeface="Symbol" charset="0"/>
              </a:rPr>
            </a:br>
            <a:r>
              <a:rPr lang="en-US" sz="2800" dirty="0">
                <a:latin typeface="Arial" charset="0"/>
                <a:ea typeface="MS PGothic" charset="0"/>
              </a:rPr>
              <a:t>A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1</a:t>
            </a:r>
            <a:r>
              <a:rPr lang="en-US" sz="2800" dirty="0">
                <a:latin typeface="Arial" charset="0"/>
                <a:ea typeface="MS PGothic" charset="0"/>
                <a:sym typeface="Symbol" charset="0"/>
              </a:rPr>
              <a:t> B, if </a:t>
            </a:r>
            <a:r>
              <a:rPr lang="en-US" sz="2800" dirty="0">
                <a:latin typeface="Arial" charset="0"/>
                <a:ea typeface="MS PGothic" charset="0"/>
              </a:rPr>
              <a:t>A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1</a:t>
            </a:r>
            <a:r>
              <a:rPr lang="en-US" sz="2800" dirty="0">
                <a:latin typeface="Arial" charset="0"/>
                <a:ea typeface="MS PGothic" charset="0"/>
                <a:sym typeface="Symbol" charset="0"/>
              </a:rPr>
              <a:t> B and </a:t>
            </a:r>
            <a:r>
              <a:rPr lang="en-US" sz="2800" dirty="0">
                <a:latin typeface="Arial" charset="0"/>
                <a:ea typeface="MS PGothic" charset="0"/>
              </a:rPr>
              <a:t>B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1</a:t>
            </a:r>
            <a:r>
              <a:rPr lang="en-US" sz="2800" dirty="0">
                <a:latin typeface="Arial" charset="0"/>
                <a:ea typeface="MS PGothic" charset="0"/>
                <a:sym typeface="Symbol" charset="0"/>
              </a:rPr>
              <a:t> A</a:t>
            </a:r>
          </a:p>
          <a:p>
            <a:pPr eaLnBrk="1" hangingPunct="1">
              <a:lnSpc>
                <a:spcPct val="90000"/>
              </a:lnSpc>
            </a:pPr>
            <a:r>
              <a:rPr lang="en-US" sz="2800" dirty="0">
                <a:latin typeface="Arial" charset="0"/>
                <a:ea typeface="MS PGothic" charset="0"/>
                <a:sym typeface="Symbol" charset="0"/>
              </a:rPr>
              <a:t>Sets that are one-one equivalent are in a strong sense equally hard or easy.</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EEE1404-81ED-AE44-B13A-83CD9372889A}" type="datetime1">
              <a:rPr lang="en-US"/>
              <a:pPr/>
              <a:t>11/18/2014</a:t>
            </a:fld>
            <a:endParaRPr lang="en-US"/>
          </a:p>
        </p:txBody>
      </p:sp>
      <p:sp>
        <p:nvSpPr>
          <p:cNvPr id="2129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2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33693F-1197-A642-92D2-A3E9739AD4AB}" type="slidenum">
              <a:rPr lang="en-US"/>
              <a:pPr/>
              <a:t>211</a:t>
            </a:fld>
            <a:endParaRPr lang="en-US"/>
          </a:p>
        </p:txBody>
      </p:sp>
      <p:sp>
        <p:nvSpPr>
          <p:cNvPr id="212997" name="Rectangle 2"/>
          <p:cNvSpPr>
            <a:spLocks noGrp="1" noChangeArrowheads="1"/>
          </p:cNvSpPr>
          <p:nvPr>
            <p:ph type="title"/>
          </p:nvPr>
        </p:nvSpPr>
        <p:spPr/>
        <p:txBody>
          <a:bodyPr/>
          <a:lstStyle/>
          <a:p>
            <a:pPr eaLnBrk="1" hangingPunct="1"/>
            <a:r>
              <a:rPr lang="en-US">
                <a:latin typeface="Arial" charset="0"/>
                <a:ea typeface="MS PGothic" charset="0"/>
              </a:rPr>
              <a:t>One-One Degrees</a:t>
            </a:r>
          </a:p>
        </p:txBody>
      </p:sp>
      <p:sp>
        <p:nvSpPr>
          <p:cNvPr id="212998"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1</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we say A and B are of the same one-one degree (of unsolvability).</a:t>
            </a:r>
          </a:p>
          <a:p>
            <a:pPr eaLnBrk="1" hangingPunct="1">
              <a:lnSpc>
                <a:spcPct val="90000"/>
              </a:lnSpc>
            </a:pPr>
            <a:r>
              <a:rPr lang="en-US" sz="2800">
                <a:latin typeface="Arial" charset="0"/>
                <a:ea typeface="MS PGothic" charset="0"/>
                <a:sym typeface="Symbol" charset="0"/>
              </a:rPr>
              <a:t>Decidable problems occupy infinitely many 1-1 degrees: each cardinality defines another 1-1 degree (think about it).</a:t>
            </a:r>
          </a:p>
          <a:p>
            <a:pPr eaLnBrk="1" hangingPunct="1">
              <a:lnSpc>
                <a:spcPct val="90000"/>
              </a:lnSpc>
            </a:pPr>
            <a:r>
              <a:rPr lang="en-US" sz="2800">
                <a:latin typeface="Arial" charset="0"/>
                <a:ea typeface="MS PGothic" charset="0"/>
                <a:sym typeface="Symbol" charset="0"/>
              </a:rPr>
              <a:t>The hierarchy of undecidable 1-1 degrees is an infinite lattice.</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EE93FE-11AD-8C45-8A9D-248C460B0C2F}" type="datetime1">
              <a:rPr lang="en-US"/>
              <a:pPr/>
              <a:t>11/18/2014</a:t>
            </a:fld>
            <a:endParaRPr lang="en-US"/>
          </a:p>
        </p:txBody>
      </p:sp>
      <p:sp>
        <p:nvSpPr>
          <p:cNvPr id="2140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4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2EA7C3-01F8-6749-830D-CD91E7190547}" type="slidenum">
              <a:rPr lang="en-US"/>
              <a:pPr/>
              <a:t>212</a:t>
            </a:fld>
            <a:endParaRPr lang="en-US"/>
          </a:p>
        </p:txBody>
      </p:sp>
      <p:sp>
        <p:nvSpPr>
          <p:cNvPr id="214021" name="Rectangle 2"/>
          <p:cNvSpPr>
            <a:spLocks noGrp="1" noChangeArrowheads="1"/>
          </p:cNvSpPr>
          <p:nvPr>
            <p:ph type="title"/>
          </p:nvPr>
        </p:nvSpPr>
        <p:spPr/>
        <p:txBody>
          <a:bodyPr/>
          <a:lstStyle/>
          <a:p>
            <a:pPr eaLnBrk="1" hangingPunct="1"/>
            <a:r>
              <a:rPr lang="en-US">
                <a:latin typeface="Arial" charset="0"/>
                <a:ea typeface="MS PGothic" charset="0"/>
              </a:rPr>
              <a:t>Turing (Oracle) Reduction</a:t>
            </a:r>
          </a:p>
        </p:txBody>
      </p:sp>
      <p:sp>
        <p:nvSpPr>
          <p:cNvPr id="214022"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Turing reduces to B, 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the existence of </a:t>
            </a:r>
            <a:r>
              <a:rPr lang="en-US" sz="2800">
                <a:latin typeface="Arial" charset="0"/>
                <a:ea typeface="MS PGothic" charset="0"/>
              </a:rPr>
              <a:t>an oracle for B would provide us with a decision procedure for A.</a:t>
            </a:r>
            <a:endParaRPr lang="en-US" sz="2800">
              <a:latin typeface="Arial" charset="0"/>
              <a:ea typeface="MS PGothic" charset="0"/>
              <a:sym typeface="Symbol" charset="0"/>
            </a:endParaRPr>
          </a:p>
          <a:p>
            <a:pPr eaLnBrk="1" hangingPunct="1">
              <a:lnSpc>
                <a:spcPct val="90000"/>
              </a:lnSpc>
            </a:pPr>
            <a:r>
              <a:rPr lang="en-US" sz="2800">
                <a:latin typeface="Arial" charset="0"/>
                <a:ea typeface="MS PGothic" charset="0"/>
                <a:sym typeface="Symbol" charset="0"/>
              </a:rPr>
              <a:t>We say that A is Turing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Turing equivalent are in a very loose sense equally hard or easy.</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F6BCD0-A4A9-FE40-827A-9C9A58874EB9}" type="datetime1">
              <a:rPr lang="en-US"/>
              <a:pPr/>
              <a:t>11/18/2014</a:t>
            </a:fld>
            <a:endParaRPr lang="en-US"/>
          </a:p>
        </p:txBody>
      </p:sp>
      <p:sp>
        <p:nvSpPr>
          <p:cNvPr id="2150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5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153C2D-5C92-974E-8D25-96B65120EDB0}" type="slidenum">
              <a:rPr lang="en-US"/>
              <a:pPr/>
              <a:t>213</a:t>
            </a:fld>
            <a:endParaRPr lang="en-US"/>
          </a:p>
        </p:txBody>
      </p:sp>
      <p:sp>
        <p:nvSpPr>
          <p:cNvPr id="215045" name="Rectangle 2"/>
          <p:cNvSpPr>
            <a:spLocks noGrp="1" noChangeArrowheads="1"/>
          </p:cNvSpPr>
          <p:nvPr>
            <p:ph type="title"/>
          </p:nvPr>
        </p:nvSpPr>
        <p:spPr/>
        <p:txBody>
          <a:bodyPr/>
          <a:lstStyle/>
          <a:p>
            <a:pPr eaLnBrk="1" hangingPunct="1"/>
            <a:r>
              <a:rPr lang="en-US">
                <a:latin typeface="Arial" charset="0"/>
                <a:ea typeface="MS PGothic" charset="0"/>
              </a:rPr>
              <a:t>Turing Degrees</a:t>
            </a:r>
          </a:p>
        </p:txBody>
      </p:sp>
      <p:sp>
        <p:nvSpPr>
          <p:cNvPr id="215046"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t</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we say A and B are of the same Turing degree (of unsolvability).</a:t>
            </a:r>
          </a:p>
          <a:p>
            <a:pPr eaLnBrk="1" hangingPunct="1">
              <a:lnSpc>
                <a:spcPct val="90000"/>
              </a:lnSpc>
            </a:pPr>
            <a:r>
              <a:rPr lang="en-US" sz="2800">
                <a:latin typeface="Arial" charset="0"/>
                <a:ea typeface="MS PGothic" charset="0"/>
                <a:sym typeface="Symbol" charset="0"/>
              </a:rPr>
              <a:t>Decidable problems occupy one Turing degree. We really don</a:t>
            </a:r>
            <a:r>
              <a:rPr lang="ja-JP" altLang="en-US" sz="2800">
                <a:latin typeface="Arial" charset="0"/>
                <a:ea typeface="MS PGothic" charset="0"/>
                <a:sym typeface="Symbol" charset="0"/>
              </a:rPr>
              <a:t>’</a:t>
            </a:r>
            <a:r>
              <a:rPr lang="en-US" altLang="ja-JP" sz="2800">
                <a:latin typeface="Arial" charset="0"/>
                <a:ea typeface="MS PGothic" charset="0"/>
                <a:sym typeface="Symbol" charset="0"/>
              </a:rPr>
              <a:t>t even need the oracle.</a:t>
            </a:r>
          </a:p>
          <a:p>
            <a:pPr eaLnBrk="1" hangingPunct="1">
              <a:lnSpc>
                <a:spcPct val="90000"/>
              </a:lnSpc>
            </a:pPr>
            <a:r>
              <a:rPr lang="en-US" sz="2800">
                <a:latin typeface="Arial" charset="0"/>
                <a:ea typeface="MS PGothic" charset="0"/>
                <a:sym typeface="Symbol" charset="0"/>
              </a:rPr>
              <a:t>The hierarchy of undecidable Turing degrees is an infinite lattice.</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67511FB-C216-CE43-AD5E-654DE4E5DD84}" type="datetime1">
              <a:rPr lang="en-US"/>
              <a:pPr/>
              <a:t>11/18/2014</a:t>
            </a:fld>
            <a:endParaRPr lang="en-US"/>
          </a:p>
        </p:txBody>
      </p:sp>
      <p:sp>
        <p:nvSpPr>
          <p:cNvPr id="2160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6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94BC99-46A1-7C4D-A935-4E75215FA856}" type="slidenum">
              <a:rPr lang="en-US"/>
              <a:pPr/>
              <a:t>214</a:t>
            </a:fld>
            <a:endParaRPr lang="en-US"/>
          </a:p>
        </p:txBody>
      </p:sp>
      <p:sp>
        <p:nvSpPr>
          <p:cNvPr id="216069" name="Rectangle 2"/>
          <p:cNvSpPr>
            <a:spLocks noGrp="1" noChangeArrowheads="1"/>
          </p:cNvSpPr>
          <p:nvPr>
            <p:ph type="title"/>
          </p:nvPr>
        </p:nvSpPr>
        <p:spPr/>
        <p:txBody>
          <a:bodyPr/>
          <a:lstStyle/>
          <a:p>
            <a:pPr eaLnBrk="1" hangingPunct="1"/>
            <a:r>
              <a:rPr lang="en-US">
                <a:latin typeface="Arial" charset="0"/>
                <a:ea typeface="MS PGothic" charset="0"/>
              </a:rPr>
              <a:t>Complete re Sets</a:t>
            </a:r>
          </a:p>
        </p:txBody>
      </p:sp>
      <p:sp>
        <p:nvSpPr>
          <p:cNvPr id="216070"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A set C is re 1-1 (m-1, Turing) complete if, for any re set A, A </a:t>
            </a:r>
            <a:r>
              <a:rPr lang="en-US">
                <a:latin typeface="Arial" charset="0"/>
                <a:ea typeface="MS PGothic" charset="0"/>
                <a:sym typeface="Symbol" charset="0"/>
              </a:rPr>
              <a:t></a:t>
            </a:r>
            <a:r>
              <a:rPr lang="en-US" baseline="-25000">
                <a:latin typeface="Arial" charset="0"/>
                <a:ea typeface="MS PGothic" charset="0"/>
              </a:rPr>
              <a:t>1</a:t>
            </a:r>
            <a:r>
              <a:rPr lang="en-US">
                <a:latin typeface="Arial" charset="0"/>
                <a:ea typeface="MS PGothic" charset="0"/>
              </a:rPr>
              <a:t> (</a:t>
            </a:r>
            <a:r>
              <a:rPr lang="en-US">
                <a:latin typeface="Arial" charset="0"/>
                <a:ea typeface="MS PGothic" charset="0"/>
                <a:sym typeface="Symbol" charset="0"/>
              </a:rPr>
              <a:t></a:t>
            </a:r>
            <a:r>
              <a:rPr lang="en-US" baseline="-25000">
                <a:latin typeface="Arial" charset="0"/>
                <a:ea typeface="MS PGothic" charset="0"/>
              </a:rPr>
              <a:t>m</a:t>
            </a:r>
            <a:r>
              <a:rPr lang="en-US">
                <a:latin typeface="Arial" charset="0"/>
                <a:ea typeface="MS PGothic" charset="0"/>
              </a:rPr>
              <a:t> ,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 C.</a:t>
            </a:r>
            <a:endParaRPr lang="en-US" sz="2800">
              <a:latin typeface="Arial" charset="0"/>
              <a:ea typeface="MS PGothic" charset="0"/>
            </a:endParaRPr>
          </a:p>
          <a:p>
            <a:pPr eaLnBrk="1" hangingPunct="1">
              <a:lnSpc>
                <a:spcPct val="90000"/>
              </a:lnSpc>
            </a:pPr>
            <a:r>
              <a:rPr lang="en-US" sz="2800">
                <a:latin typeface="Arial" charset="0"/>
                <a:ea typeface="MS PGothic" charset="0"/>
              </a:rPr>
              <a:t>The set HALT is an re complete set (in regard to 1-1, m-1 and Turing reducibility).</a:t>
            </a:r>
          </a:p>
          <a:p>
            <a:pPr eaLnBrk="1" hangingPunct="1">
              <a:lnSpc>
                <a:spcPct val="90000"/>
              </a:lnSpc>
            </a:pPr>
            <a:r>
              <a:rPr lang="en-US" sz="2800">
                <a:latin typeface="Arial" charset="0"/>
                <a:ea typeface="MS PGothic" charset="0"/>
              </a:rPr>
              <a:t>The re complete degree (in each sense of degree) sits at the top of the lattice of re degrees.</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6A98CDE-85BE-EF40-B341-EDD649B24C7E}" type="datetime1">
              <a:rPr lang="en-US"/>
              <a:pPr/>
              <a:t>11/18/2014</a:t>
            </a:fld>
            <a:endParaRPr lang="en-US"/>
          </a:p>
        </p:txBody>
      </p:sp>
      <p:sp>
        <p:nvSpPr>
          <p:cNvPr id="217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7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5D65E2-90B9-194C-B29A-232DB224C383}" type="slidenum">
              <a:rPr lang="en-US"/>
              <a:pPr/>
              <a:t>215</a:t>
            </a:fld>
            <a:endParaRPr lang="en-US"/>
          </a:p>
        </p:txBody>
      </p:sp>
      <p:sp>
        <p:nvSpPr>
          <p:cNvPr id="217093" name="Rectangle 2"/>
          <p:cNvSpPr>
            <a:spLocks noGrp="1" noChangeArrowheads="1"/>
          </p:cNvSpPr>
          <p:nvPr>
            <p:ph type="title"/>
          </p:nvPr>
        </p:nvSpPr>
        <p:spPr/>
        <p:txBody>
          <a:bodyPr/>
          <a:lstStyle/>
          <a:p>
            <a:pPr eaLnBrk="1" hangingPunct="1"/>
            <a:r>
              <a:rPr lang="en-US">
                <a:latin typeface="Arial" charset="0"/>
                <a:ea typeface="MS PGothic" charset="0"/>
              </a:rPr>
              <a:t>The Set Halt = K</a:t>
            </a:r>
            <a:r>
              <a:rPr lang="en-US" baseline="-25000">
                <a:latin typeface="Arial" charset="0"/>
                <a:ea typeface="MS PGothic" charset="0"/>
              </a:rPr>
              <a:t>0</a:t>
            </a:r>
            <a:endParaRPr lang="en-US">
              <a:latin typeface="Arial" charset="0"/>
              <a:ea typeface="MS PGothic" charset="0"/>
            </a:endParaRPr>
          </a:p>
        </p:txBody>
      </p:sp>
      <p:sp>
        <p:nvSpPr>
          <p:cNvPr id="217094"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rPr>
              <a:t>Halt = K</a:t>
            </a:r>
            <a:r>
              <a:rPr lang="en-US" sz="2400" baseline="-25000" dirty="0">
                <a:latin typeface="Arial" charset="0"/>
                <a:ea typeface="MS PGothic" charset="0"/>
              </a:rPr>
              <a:t>0</a:t>
            </a:r>
            <a:r>
              <a:rPr lang="en-US" sz="2400" dirty="0">
                <a:latin typeface="Arial" charset="0"/>
                <a:ea typeface="MS PGothic" charset="0"/>
              </a:rPr>
              <a:t> = { &lt;f, x&gt; | </a:t>
            </a:r>
            <a:r>
              <a:rPr lang="en-US" sz="2400" b="1" dirty="0" smtClean="0">
                <a:latin typeface="Arial" charset="0"/>
                <a:ea typeface="MS PGothic" charset="0"/>
                <a:sym typeface="Symbol" charset="0"/>
              </a:rPr>
              <a:t></a:t>
            </a:r>
            <a:r>
              <a:rPr lang="en-US" sz="2400" baseline="-25000" dirty="0" smtClean="0">
                <a:latin typeface="Arial" charset="0"/>
                <a:ea typeface="MS PGothic" charset="0"/>
              </a:rPr>
              <a:t>f </a:t>
            </a:r>
            <a:r>
              <a:rPr lang="en-US" sz="2400" dirty="0" smtClean="0">
                <a:latin typeface="Arial" charset="0"/>
                <a:ea typeface="MS PGothic" charset="0"/>
              </a:rPr>
              <a:t>(</a:t>
            </a:r>
            <a:r>
              <a:rPr lang="en-US" sz="2400" dirty="0">
                <a:latin typeface="Arial" charset="0"/>
                <a:ea typeface="MS PGothic" charset="0"/>
              </a:rPr>
              <a:t>x) is defined }</a:t>
            </a:r>
          </a:p>
          <a:p>
            <a:pPr eaLnBrk="1" hangingPunct="1">
              <a:lnSpc>
                <a:spcPct val="90000"/>
              </a:lnSpc>
            </a:pPr>
            <a:r>
              <a:rPr lang="en-US" sz="2400" dirty="0">
                <a:latin typeface="Arial" charset="0"/>
                <a:ea typeface="MS PGothic" charset="0"/>
              </a:rPr>
              <a:t>Let A be an arbitrary re set. By definition, there exists an effective procedure </a:t>
            </a:r>
            <a:r>
              <a:rPr lang="en-US" sz="2800" b="1" dirty="0">
                <a:latin typeface="Arial" charset="0"/>
                <a:ea typeface="MS PGothic" charset="0"/>
                <a:sym typeface="Symbol" charset="0"/>
              </a:rPr>
              <a:t></a:t>
            </a:r>
            <a:r>
              <a:rPr lang="en-US" sz="2800" baseline="-25000" dirty="0">
                <a:latin typeface="Arial" charset="0"/>
                <a:ea typeface="MS PGothic" charset="0"/>
              </a:rPr>
              <a:t>a</a:t>
            </a:r>
            <a:r>
              <a:rPr lang="en-US" sz="2400" dirty="0">
                <a:latin typeface="Arial" charset="0"/>
                <a:ea typeface="MS PGothic" charset="0"/>
              </a:rPr>
              <a:t>, such that </a:t>
            </a:r>
            <a:r>
              <a:rPr lang="en-US" sz="2400" dirty="0" err="1">
                <a:latin typeface="Arial" charset="0"/>
                <a:ea typeface="MS PGothic" charset="0"/>
              </a:rPr>
              <a:t>dom</a:t>
            </a:r>
            <a:r>
              <a:rPr lang="en-US" sz="2400" dirty="0">
                <a:latin typeface="Arial" charset="0"/>
                <a:ea typeface="MS PGothic" charset="0"/>
              </a:rPr>
              <a:t>(</a:t>
            </a:r>
            <a:r>
              <a:rPr lang="en-US" sz="2800" b="1" dirty="0">
                <a:latin typeface="Arial" charset="0"/>
                <a:ea typeface="MS PGothic" charset="0"/>
                <a:sym typeface="Symbol" charset="0"/>
              </a:rPr>
              <a:t></a:t>
            </a:r>
            <a:r>
              <a:rPr lang="en-US" sz="2800" baseline="-25000" dirty="0">
                <a:latin typeface="Arial" charset="0"/>
                <a:ea typeface="MS PGothic" charset="0"/>
              </a:rPr>
              <a:t>a</a:t>
            </a:r>
            <a:r>
              <a:rPr lang="en-US" sz="2400" dirty="0">
                <a:latin typeface="Arial" charset="0"/>
                <a:ea typeface="MS PGothic" charset="0"/>
              </a:rPr>
              <a:t>) = A. Put equivalently, there exists an index, a, such that A = </a:t>
            </a:r>
            <a:r>
              <a:rPr lang="en-US" sz="2400" dirty="0" err="1">
                <a:latin typeface="Arial" charset="0"/>
                <a:ea typeface="MS PGothic" charset="0"/>
              </a:rPr>
              <a:t>W</a:t>
            </a:r>
            <a:r>
              <a:rPr lang="en-US" sz="2400" baseline="-25000" dirty="0" err="1">
                <a:latin typeface="Arial" charset="0"/>
                <a:ea typeface="MS PGothic" charset="0"/>
              </a:rPr>
              <a:t>a</a:t>
            </a:r>
            <a:r>
              <a:rPr lang="en-US" sz="2400" dirty="0">
                <a:latin typeface="Arial" charset="0"/>
                <a:ea typeface="MS PGothic" charset="0"/>
              </a:rPr>
              <a:t>.</a:t>
            </a:r>
          </a:p>
          <a:p>
            <a:pPr eaLnBrk="1" hangingPunct="1">
              <a:lnSpc>
                <a:spcPct val="90000"/>
              </a:lnSpc>
            </a:pPr>
            <a:r>
              <a:rPr lang="en-US" sz="2400" dirty="0">
                <a:latin typeface="Arial" charset="0"/>
                <a:ea typeface="MS PGothic" charset="0"/>
              </a:rPr>
              <a:t>x </a:t>
            </a:r>
            <a:r>
              <a:rPr lang="en-US" sz="2400" dirty="0">
                <a:latin typeface="Arial" charset="0"/>
                <a:ea typeface="MS PGothic" charset="0"/>
                <a:sym typeface="Symbol" charset="0"/>
              </a:rPr>
              <a:t> A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a:latin typeface="Arial" charset="0"/>
                <a:ea typeface="MS PGothic" charset="0"/>
              </a:rPr>
              <a:t>x </a:t>
            </a:r>
            <a:r>
              <a:rPr lang="en-US" sz="2400" dirty="0">
                <a:latin typeface="Arial" charset="0"/>
                <a:ea typeface="MS PGothic" charset="0"/>
                <a:sym typeface="Symbol" charset="0"/>
              </a:rPr>
              <a:t> </a:t>
            </a:r>
            <a:r>
              <a:rPr lang="en-US" sz="2400" dirty="0" err="1">
                <a:latin typeface="Arial" charset="0"/>
                <a:ea typeface="MS PGothic" charset="0"/>
              </a:rPr>
              <a:t>dom</a:t>
            </a:r>
            <a:r>
              <a:rPr lang="en-US" sz="2400" dirty="0">
                <a:latin typeface="Arial" charset="0"/>
                <a:ea typeface="MS PGothic" charset="0"/>
              </a:rPr>
              <a:t>(</a:t>
            </a:r>
            <a:r>
              <a:rPr lang="en-US" sz="2800" b="1" dirty="0">
                <a:latin typeface="Arial" charset="0"/>
                <a:ea typeface="MS PGothic" charset="0"/>
                <a:sym typeface="Symbol" charset="0"/>
              </a:rPr>
              <a:t></a:t>
            </a:r>
            <a:r>
              <a:rPr lang="en-US" sz="2800" baseline="-25000" dirty="0">
                <a:latin typeface="Arial" charset="0"/>
                <a:ea typeface="MS PGothic" charset="0"/>
              </a:rPr>
              <a:t>a</a:t>
            </a:r>
            <a:r>
              <a:rPr lang="en-US" sz="2400" dirty="0">
                <a:latin typeface="Arial" charset="0"/>
                <a:ea typeface="MS PGothic" charset="0"/>
              </a:rPr>
              <a:t>) </a:t>
            </a:r>
            <a:r>
              <a:rPr lang="en-US" sz="2400" dirty="0" err="1">
                <a:latin typeface="Arial" charset="0"/>
                <a:ea typeface="MS PGothic" charset="0"/>
              </a:rPr>
              <a:t>iff</a:t>
            </a:r>
            <a:r>
              <a:rPr lang="en-US" sz="2400" dirty="0">
                <a:latin typeface="Arial" charset="0"/>
                <a:ea typeface="MS PGothic" charset="0"/>
              </a:rPr>
              <a:t> </a:t>
            </a:r>
            <a:r>
              <a:rPr lang="en-US" sz="2800" b="1" dirty="0">
                <a:latin typeface="Arial" charset="0"/>
                <a:ea typeface="MS PGothic" charset="0"/>
                <a:sym typeface="Symbol" charset="0"/>
              </a:rPr>
              <a:t></a:t>
            </a:r>
            <a:r>
              <a:rPr lang="en-US" sz="2800" baseline="-25000" dirty="0">
                <a:latin typeface="Arial" charset="0"/>
                <a:ea typeface="MS PGothic" charset="0"/>
              </a:rPr>
              <a:t>a</a:t>
            </a:r>
            <a:r>
              <a:rPr lang="en-US" sz="2400" dirty="0">
                <a:latin typeface="Arial" charset="0"/>
                <a:ea typeface="MS PGothic" charset="0"/>
              </a:rPr>
              <a:t>(x)</a:t>
            </a:r>
            <a:r>
              <a:rPr lang="en-US" sz="2400" dirty="0">
                <a:latin typeface="Arial" charset="0"/>
                <a:ea typeface="MS PGothic" charset="0"/>
                <a:sym typeface="Symbol" charset="0"/>
              </a:rPr>
              <a:t>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&lt;</a:t>
            </a:r>
            <a:r>
              <a:rPr lang="en-US" sz="2400" dirty="0" err="1">
                <a:latin typeface="Arial" charset="0"/>
                <a:ea typeface="MS PGothic" charset="0"/>
              </a:rPr>
              <a:t>a,x</a:t>
            </a:r>
            <a:r>
              <a:rPr lang="en-US" sz="2400" dirty="0">
                <a:latin typeface="Arial" charset="0"/>
                <a:ea typeface="MS PGothic" charset="0"/>
              </a:rPr>
              <a:t>&gt; </a:t>
            </a:r>
            <a:r>
              <a:rPr lang="en-US" sz="2400" dirty="0">
                <a:latin typeface="Arial" charset="0"/>
                <a:ea typeface="MS PGothic" charset="0"/>
                <a:sym typeface="Symbol" charset="0"/>
              </a:rPr>
              <a:t> </a:t>
            </a:r>
            <a:r>
              <a:rPr lang="en-US" sz="2400" dirty="0">
                <a:latin typeface="Arial" charset="0"/>
                <a:ea typeface="MS PGothic" charset="0"/>
              </a:rPr>
              <a:t>K</a:t>
            </a:r>
            <a:r>
              <a:rPr lang="en-US" sz="2400" baseline="-25000" dirty="0">
                <a:latin typeface="Arial" charset="0"/>
                <a:ea typeface="MS PGothic" charset="0"/>
              </a:rPr>
              <a:t>0</a:t>
            </a:r>
            <a:endParaRPr lang="en-US" sz="2400" dirty="0">
              <a:latin typeface="Arial" charset="0"/>
              <a:ea typeface="MS PGothic" charset="0"/>
            </a:endParaRPr>
          </a:p>
          <a:p>
            <a:pPr eaLnBrk="1" hangingPunct="1">
              <a:lnSpc>
                <a:spcPct val="90000"/>
              </a:lnSpc>
            </a:pPr>
            <a:r>
              <a:rPr lang="en-US" sz="2400" dirty="0">
                <a:latin typeface="Arial" charset="0"/>
                <a:ea typeface="MS PGothic" charset="0"/>
              </a:rPr>
              <a:t>The above provides a 1-1 function that reduces A to K</a:t>
            </a:r>
            <a:r>
              <a:rPr lang="en-US" sz="2400" baseline="-25000" dirty="0">
                <a:latin typeface="Arial" charset="0"/>
                <a:ea typeface="MS PGothic" charset="0"/>
              </a:rPr>
              <a:t>0</a:t>
            </a:r>
            <a:r>
              <a:rPr lang="en-US" sz="2800" baseline="-25000" dirty="0">
                <a:latin typeface="Arial" charset="0"/>
                <a:ea typeface="MS PGothic" charset="0"/>
              </a:rPr>
              <a:t> </a:t>
            </a:r>
            <a:r>
              <a:rPr lang="en-US" sz="2800" dirty="0">
                <a:latin typeface="Arial" charset="0"/>
                <a:ea typeface="MS PGothic" charset="0"/>
              </a:rPr>
              <a:t>(</a:t>
            </a:r>
            <a:r>
              <a:rPr lang="en-US" sz="2400" dirty="0">
                <a:latin typeface="Arial" charset="0"/>
                <a:ea typeface="MS PGothic" charset="0"/>
              </a:rPr>
              <a:t>A </a:t>
            </a:r>
            <a:r>
              <a:rPr lang="en-US" sz="2400" dirty="0">
                <a:latin typeface="Arial" charset="0"/>
                <a:ea typeface="MS PGothic" charset="0"/>
                <a:sym typeface="Symbol" charset="0"/>
              </a:rPr>
              <a:t></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a:t>
            </a:r>
            <a:r>
              <a:rPr lang="en-US" sz="2400" dirty="0">
                <a:latin typeface="Arial" charset="0"/>
                <a:ea typeface="MS PGothic" charset="0"/>
              </a:rPr>
              <a:t>K</a:t>
            </a:r>
            <a:r>
              <a:rPr lang="en-US" sz="2400" baseline="-25000" dirty="0">
                <a:latin typeface="Arial" charset="0"/>
                <a:ea typeface="MS PGothic" charset="0"/>
              </a:rPr>
              <a:t>0</a:t>
            </a:r>
            <a:r>
              <a:rPr lang="en-US" sz="2400" dirty="0">
                <a:latin typeface="Arial" charset="0"/>
                <a:ea typeface="MS PGothic" charset="0"/>
                <a:sym typeface="Symbol" charset="0"/>
              </a:rPr>
              <a:t>) </a:t>
            </a:r>
            <a:endParaRPr lang="en-US" sz="2400" dirty="0">
              <a:latin typeface="Arial" charset="0"/>
              <a:ea typeface="MS PGothic" charset="0"/>
            </a:endParaRPr>
          </a:p>
          <a:p>
            <a:pPr eaLnBrk="1" hangingPunct="1">
              <a:lnSpc>
                <a:spcPct val="90000"/>
              </a:lnSpc>
            </a:pPr>
            <a:r>
              <a:rPr lang="en-US" sz="2400" dirty="0">
                <a:latin typeface="Arial" charset="0"/>
                <a:ea typeface="MS PGothic" charset="0"/>
              </a:rPr>
              <a:t>Thus the universal set, Halt = K</a:t>
            </a:r>
            <a:r>
              <a:rPr lang="en-US" sz="2400" baseline="-25000" dirty="0">
                <a:latin typeface="Arial" charset="0"/>
                <a:ea typeface="MS PGothic" charset="0"/>
              </a:rPr>
              <a:t>0</a:t>
            </a:r>
            <a:r>
              <a:rPr lang="en-US" sz="2400" dirty="0">
                <a:latin typeface="Arial" charset="0"/>
                <a:ea typeface="MS PGothic" charset="0"/>
              </a:rPr>
              <a:t>, is an re </a:t>
            </a:r>
            <a:br>
              <a:rPr lang="en-US" sz="2400" dirty="0">
                <a:latin typeface="Arial" charset="0"/>
                <a:ea typeface="MS PGothic" charset="0"/>
              </a:rPr>
            </a:br>
            <a:r>
              <a:rPr lang="en-US" sz="2400" dirty="0">
                <a:latin typeface="Arial" charset="0"/>
                <a:ea typeface="MS PGothic" charset="0"/>
              </a:rPr>
              <a:t>(1-1, m-1, Turing) complete set.</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A2C975-829E-9E42-8640-562E0A269D84}" type="datetime1">
              <a:rPr lang="en-US"/>
              <a:pPr/>
              <a:t>11/18/2014</a:t>
            </a:fld>
            <a:endParaRPr lang="en-US"/>
          </a:p>
        </p:txBody>
      </p:sp>
      <p:sp>
        <p:nvSpPr>
          <p:cNvPr id="218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8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1AA862-1AF7-674F-A188-83F2B1CF0CE4}" type="slidenum">
              <a:rPr lang="en-US"/>
              <a:pPr/>
              <a:t>216</a:t>
            </a:fld>
            <a:endParaRPr lang="en-US"/>
          </a:p>
        </p:txBody>
      </p:sp>
      <p:sp>
        <p:nvSpPr>
          <p:cNvPr id="218117" name="Rectangle 2"/>
          <p:cNvSpPr>
            <a:spLocks noGrp="1" noChangeArrowheads="1"/>
          </p:cNvSpPr>
          <p:nvPr>
            <p:ph type="title"/>
          </p:nvPr>
        </p:nvSpPr>
        <p:spPr/>
        <p:txBody>
          <a:bodyPr/>
          <a:lstStyle/>
          <a:p>
            <a:pPr eaLnBrk="1" hangingPunct="1"/>
            <a:r>
              <a:rPr lang="en-US">
                <a:latin typeface="Arial" charset="0"/>
                <a:ea typeface="MS PGothic" charset="0"/>
              </a:rPr>
              <a:t>The Set K</a:t>
            </a:r>
          </a:p>
        </p:txBody>
      </p:sp>
      <p:sp>
        <p:nvSpPr>
          <p:cNvPr id="218118"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rPr>
              <a:t>K = { f | </a:t>
            </a:r>
            <a:r>
              <a:rPr lang="en-US" sz="2800" b="1" dirty="0">
                <a:latin typeface="Arial" charset="0"/>
                <a:ea typeface="MS PGothic" charset="0"/>
                <a:sym typeface="Symbol" charset="0"/>
              </a:rPr>
              <a:t></a:t>
            </a:r>
            <a:r>
              <a:rPr lang="en-US" sz="2800" baseline="-25000" dirty="0">
                <a:latin typeface="Arial" charset="0"/>
                <a:ea typeface="MS PGothic" charset="0"/>
              </a:rPr>
              <a:t>f</a:t>
            </a:r>
            <a:r>
              <a:rPr lang="en-US" sz="2400" dirty="0">
                <a:latin typeface="Arial" charset="0"/>
                <a:ea typeface="MS PGothic" charset="0"/>
              </a:rPr>
              <a:t>(f) is defined }</a:t>
            </a:r>
          </a:p>
          <a:p>
            <a:pPr eaLnBrk="1" hangingPunct="1">
              <a:lnSpc>
                <a:spcPct val="90000"/>
              </a:lnSpc>
            </a:pPr>
            <a:r>
              <a:rPr lang="en-US" sz="2400" dirty="0">
                <a:latin typeface="Arial" charset="0"/>
                <a:ea typeface="MS PGothic" charset="0"/>
              </a:rPr>
              <a:t>Define </a:t>
            </a:r>
            <a:r>
              <a:rPr lang="en-US" sz="2400" dirty="0" err="1">
                <a:latin typeface="Arial" charset="0"/>
                <a:ea typeface="MS PGothic" charset="0"/>
              </a:rPr>
              <a:t>f</a:t>
            </a:r>
            <a:r>
              <a:rPr lang="en-US" sz="2400" baseline="-25000" dirty="0" err="1">
                <a:latin typeface="Arial" charset="0"/>
                <a:ea typeface="MS PGothic" charset="0"/>
              </a:rPr>
              <a:t>x</a:t>
            </a:r>
            <a:r>
              <a:rPr lang="en-US" sz="2400" dirty="0">
                <a:latin typeface="Arial" charset="0"/>
                <a:ea typeface="MS PGothic" charset="0"/>
              </a:rPr>
              <a:t>(y) = </a:t>
            </a:r>
            <a:r>
              <a:rPr lang="en-US" sz="2800" b="1" dirty="0">
                <a:latin typeface="Arial" charset="0"/>
                <a:ea typeface="MS PGothic" charset="0"/>
                <a:sym typeface="Symbol" charset="0"/>
              </a:rPr>
              <a:t></a:t>
            </a:r>
            <a:r>
              <a:rPr lang="en-US" sz="2800" baseline="-25000" dirty="0">
                <a:latin typeface="Arial" charset="0"/>
                <a:ea typeface="MS PGothic" charset="0"/>
              </a:rPr>
              <a:t>f</a:t>
            </a:r>
            <a:r>
              <a:rPr lang="en-US" sz="2400" dirty="0">
                <a:latin typeface="Arial" charset="0"/>
                <a:ea typeface="MS PGothic" charset="0"/>
              </a:rPr>
              <a:t>(x). That is, </a:t>
            </a:r>
            <a:r>
              <a:rPr lang="en-US" sz="2400" dirty="0">
                <a:latin typeface="Arial" charset="0"/>
                <a:ea typeface="MS PGothic" charset="0"/>
                <a:sym typeface="Symbol" charset="0"/>
              </a:rPr>
              <a:t>y </a:t>
            </a:r>
            <a:r>
              <a:rPr lang="en-US" sz="2400" dirty="0" err="1">
                <a:latin typeface="Arial" charset="0"/>
                <a:ea typeface="MS PGothic" charset="0"/>
              </a:rPr>
              <a:t>f</a:t>
            </a:r>
            <a:r>
              <a:rPr lang="en-US" sz="2400" baseline="-25000" dirty="0" err="1">
                <a:latin typeface="Arial" charset="0"/>
                <a:ea typeface="MS PGothic" charset="0"/>
              </a:rPr>
              <a:t>x</a:t>
            </a:r>
            <a:r>
              <a:rPr lang="en-US" sz="2400" dirty="0">
                <a:latin typeface="Arial" charset="0"/>
                <a:ea typeface="MS PGothic" charset="0"/>
              </a:rPr>
              <a:t>(y) = </a:t>
            </a:r>
            <a:r>
              <a:rPr lang="en-US" sz="2800" b="1" dirty="0">
                <a:latin typeface="Arial" charset="0"/>
                <a:ea typeface="MS PGothic" charset="0"/>
                <a:sym typeface="Symbol" charset="0"/>
              </a:rPr>
              <a:t></a:t>
            </a:r>
            <a:r>
              <a:rPr lang="en-US" sz="2800" baseline="-25000" dirty="0">
                <a:latin typeface="Arial" charset="0"/>
                <a:ea typeface="MS PGothic" charset="0"/>
              </a:rPr>
              <a:t>f</a:t>
            </a:r>
            <a:r>
              <a:rPr lang="en-US" sz="2400" dirty="0">
                <a:latin typeface="Arial" charset="0"/>
                <a:ea typeface="MS PGothic" charset="0"/>
              </a:rPr>
              <a:t>(x). Let the index of </a:t>
            </a:r>
            <a:r>
              <a:rPr lang="en-US" sz="2400" dirty="0" err="1">
                <a:latin typeface="Arial" charset="0"/>
                <a:ea typeface="MS PGothic" charset="0"/>
              </a:rPr>
              <a:t>f</a:t>
            </a:r>
            <a:r>
              <a:rPr lang="en-US" sz="2400" baseline="-25000" dirty="0" err="1">
                <a:latin typeface="Arial" charset="0"/>
                <a:ea typeface="MS PGothic" charset="0"/>
              </a:rPr>
              <a:t>x</a:t>
            </a:r>
            <a:r>
              <a:rPr lang="en-US" sz="2400" dirty="0">
                <a:latin typeface="Arial" charset="0"/>
                <a:ea typeface="MS PGothic" charset="0"/>
              </a:rPr>
              <a:t> be </a:t>
            </a:r>
            <a:r>
              <a:rPr lang="en-US" sz="2400" dirty="0" err="1">
                <a:latin typeface="Arial" charset="0"/>
                <a:ea typeface="MS PGothic" charset="0"/>
              </a:rPr>
              <a:t>f</a:t>
            </a:r>
            <a:r>
              <a:rPr lang="en-US" sz="2400" baseline="-25000" dirty="0" err="1">
                <a:latin typeface="Arial" charset="0"/>
                <a:ea typeface="MS PGothic" charset="0"/>
              </a:rPr>
              <a:t>x</a:t>
            </a:r>
            <a:r>
              <a:rPr lang="en-US" sz="2400" dirty="0">
                <a:latin typeface="Arial" charset="0"/>
                <a:ea typeface="MS PGothic" charset="0"/>
              </a:rPr>
              <a:t>. (Yeah, that</a:t>
            </a:r>
            <a:r>
              <a:rPr lang="ja-JP" altLang="en-US" sz="2400" dirty="0">
                <a:latin typeface="Arial" charset="0"/>
                <a:ea typeface="MS PGothic" charset="0"/>
              </a:rPr>
              <a:t>’</a:t>
            </a:r>
            <a:r>
              <a:rPr lang="en-US" altLang="ja-JP" sz="2400" dirty="0">
                <a:latin typeface="Arial" charset="0"/>
                <a:ea typeface="MS PGothic" charset="0"/>
              </a:rPr>
              <a:t>s overloading.)</a:t>
            </a:r>
          </a:p>
          <a:p>
            <a:pPr eaLnBrk="1" hangingPunct="1">
              <a:lnSpc>
                <a:spcPct val="90000"/>
              </a:lnSpc>
            </a:pPr>
            <a:endParaRPr lang="en-US" sz="2400" dirty="0">
              <a:latin typeface="Arial" charset="0"/>
              <a:ea typeface="MS PGothic" charset="0"/>
            </a:endParaRPr>
          </a:p>
          <a:p>
            <a:pPr eaLnBrk="1" hangingPunct="1">
              <a:lnSpc>
                <a:spcPct val="90000"/>
              </a:lnSpc>
            </a:pPr>
            <a:r>
              <a:rPr lang="en-US" sz="2400" dirty="0">
                <a:latin typeface="Arial" charset="0"/>
                <a:ea typeface="MS PGothic" charset="0"/>
              </a:rPr>
              <a:t>&lt;</a:t>
            </a:r>
            <a:r>
              <a:rPr lang="en-US" sz="2400" dirty="0" err="1">
                <a:latin typeface="Arial" charset="0"/>
                <a:ea typeface="MS PGothic" charset="0"/>
              </a:rPr>
              <a:t>f,x</a:t>
            </a:r>
            <a:r>
              <a:rPr lang="en-US" sz="2400" dirty="0">
                <a:latin typeface="Arial" charset="0"/>
                <a:ea typeface="MS PGothic" charset="0"/>
              </a:rPr>
              <a:t>&gt; </a:t>
            </a:r>
            <a:r>
              <a:rPr lang="en-US" sz="2400" dirty="0">
                <a:latin typeface="Arial" charset="0"/>
                <a:ea typeface="MS PGothic" charset="0"/>
                <a:sym typeface="Symbol" charset="0"/>
              </a:rPr>
              <a:t> K</a:t>
            </a:r>
            <a:r>
              <a:rPr lang="en-US" sz="2400" baseline="-25000" dirty="0">
                <a:latin typeface="Arial" charset="0"/>
                <a:ea typeface="MS PGothic" charset="0"/>
                <a:sym typeface="Symbol" charset="0"/>
              </a:rPr>
              <a:t>0</a:t>
            </a:r>
            <a:r>
              <a:rPr lang="en-US" sz="2400" dirty="0">
                <a:latin typeface="Arial" charset="0"/>
                <a:ea typeface="MS PGothic" charset="0"/>
                <a:sym typeface="Symbol" charset="0"/>
              </a:rPr>
              <a:t>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a:latin typeface="Arial" charset="0"/>
                <a:ea typeface="MS PGothic" charset="0"/>
              </a:rPr>
              <a:t>x </a:t>
            </a:r>
            <a:r>
              <a:rPr lang="en-US" sz="2400" dirty="0">
                <a:latin typeface="Arial" charset="0"/>
                <a:ea typeface="MS PGothic" charset="0"/>
                <a:sym typeface="Symbol" charset="0"/>
              </a:rPr>
              <a:t> </a:t>
            </a:r>
            <a:r>
              <a:rPr lang="en-US" sz="2400" dirty="0" err="1">
                <a:latin typeface="Arial" charset="0"/>
                <a:ea typeface="MS PGothic" charset="0"/>
              </a:rPr>
              <a:t>dom</a:t>
            </a:r>
            <a:r>
              <a:rPr lang="en-US" sz="2400" dirty="0">
                <a:latin typeface="Arial" charset="0"/>
                <a:ea typeface="MS PGothic" charset="0"/>
              </a:rPr>
              <a:t>(</a:t>
            </a:r>
            <a:r>
              <a:rPr lang="en-US" sz="2800" b="1" dirty="0">
                <a:latin typeface="Arial" charset="0"/>
                <a:ea typeface="MS PGothic" charset="0"/>
                <a:sym typeface="Symbol" charset="0"/>
              </a:rPr>
              <a:t></a:t>
            </a:r>
            <a:r>
              <a:rPr lang="en-US" sz="2800" baseline="-25000" dirty="0">
                <a:latin typeface="Arial" charset="0"/>
                <a:ea typeface="MS PGothic" charset="0"/>
              </a:rPr>
              <a:t>f</a:t>
            </a:r>
            <a:r>
              <a:rPr lang="en-US" sz="2400" dirty="0">
                <a:latin typeface="Arial" charset="0"/>
                <a:ea typeface="MS PGothic" charset="0"/>
              </a:rPr>
              <a:t>) </a:t>
            </a:r>
            <a:r>
              <a:rPr lang="en-US" sz="2400" dirty="0" err="1">
                <a:latin typeface="Arial" charset="0"/>
                <a:ea typeface="MS PGothic" charset="0"/>
              </a:rPr>
              <a:t>iff</a:t>
            </a:r>
            <a:r>
              <a:rPr lang="en-US" sz="2400" dirty="0">
                <a:latin typeface="Arial" charset="0"/>
                <a:ea typeface="MS PGothic" charset="0"/>
              </a:rPr>
              <a:t> </a:t>
            </a:r>
            <a:r>
              <a:rPr lang="en-US" sz="2400" dirty="0">
                <a:latin typeface="Arial" charset="0"/>
                <a:ea typeface="MS PGothic" charset="0"/>
                <a:sym typeface="Symbol" charset="0"/>
              </a:rPr>
              <a:t>y[</a:t>
            </a:r>
            <a:r>
              <a:rPr lang="en-US" sz="2800" b="1" dirty="0">
                <a:latin typeface="Arial" charset="0"/>
                <a:ea typeface="MS PGothic" charset="0"/>
                <a:sym typeface="Symbol" charset="0"/>
              </a:rPr>
              <a:t></a:t>
            </a:r>
            <a:r>
              <a:rPr lang="en-US" sz="2800" baseline="-25000" dirty="0" err="1">
                <a:latin typeface="Arial" charset="0"/>
                <a:ea typeface="MS PGothic" charset="0"/>
              </a:rPr>
              <a:t>f</a:t>
            </a:r>
            <a:r>
              <a:rPr lang="en-US" sz="2800" baseline="-41000" dirty="0" err="1">
                <a:latin typeface="Arial" charset="0"/>
                <a:ea typeface="MS PGothic" charset="0"/>
              </a:rPr>
              <a:t>x</a:t>
            </a:r>
            <a:r>
              <a:rPr lang="en-US" sz="2400" dirty="0">
                <a:latin typeface="Arial" charset="0"/>
                <a:ea typeface="MS PGothic" charset="0"/>
              </a:rPr>
              <a:t>(y)</a:t>
            </a:r>
            <a:r>
              <a:rPr lang="en-US" sz="2400" dirty="0">
                <a:latin typeface="Arial" charset="0"/>
                <a:ea typeface="MS PGothic" charset="0"/>
                <a:sym typeface="Symbol" charset="0"/>
              </a:rPr>
              <a:t>] </a:t>
            </a:r>
            <a:r>
              <a:rPr lang="en-US" sz="2400" dirty="0" smtClean="0">
                <a:latin typeface="Arial" charset="0"/>
                <a:ea typeface="MS PGothic" charset="0"/>
                <a:sym typeface="Symbol" charset="0"/>
              </a:rPr>
              <a:t>implies </a:t>
            </a:r>
            <a:r>
              <a:rPr lang="en-US" sz="2400" dirty="0" err="1">
                <a:latin typeface="Arial" charset="0"/>
                <a:ea typeface="MS PGothic" charset="0"/>
                <a:sym typeface="Symbol" charset="0"/>
              </a:rPr>
              <a:t>f</a:t>
            </a:r>
            <a:r>
              <a:rPr lang="en-US" sz="2400" baseline="-25000" dirty="0" err="1">
                <a:latin typeface="Arial" charset="0"/>
                <a:ea typeface="MS PGothic" charset="0"/>
              </a:rPr>
              <a:t>x</a:t>
            </a:r>
            <a:r>
              <a:rPr lang="en-US" sz="2400" dirty="0">
                <a:latin typeface="Arial"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K</a:t>
            </a:r>
            <a:r>
              <a:rPr lang="en-US" sz="2400" dirty="0" smtClean="0">
                <a:latin typeface="Arial" charset="0"/>
                <a:ea typeface="MS PGothic" charset="0"/>
              </a:rPr>
              <a:t>.</a:t>
            </a:r>
          </a:p>
          <a:p>
            <a:pPr eaLnBrk="1" hangingPunct="1">
              <a:lnSpc>
                <a:spcPct val="90000"/>
              </a:lnSpc>
            </a:pPr>
            <a:r>
              <a:rPr lang="en-US" sz="2400" dirty="0">
                <a:latin typeface="Arial" charset="0"/>
                <a:ea typeface="MS PGothic" charset="0"/>
              </a:rPr>
              <a:t>&lt;</a:t>
            </a:r>
            <a:r>
              <a:rPr lang="en-US" sz="2400" dirty="0" err="1">
                <a:latin typeface="Arial" charset="0"/>
                <a:ea typeface="MS PGothic" charset="0"/>
              </a:rPr>
              <a:t>f,x</a:t>
            </a:r>
            <a:r>
              <a:rPr lang="en-US" sz="2400" dirty="0">
                <a:latin typeface="Arial" charset="0"/>
                <a:ea typeface="MS PGothic" charset="0"/>
              </a:rPr>
              <a:t>&gt; </a:t>
            </a:r>
            <a:r>
              <a:rPr lang="en-US" sz="2400" b="1" dirty="0">
                <a:solidFill>
                  <a:schemeClr val="tx2"/>
                </a:solidFill>
                <a:sym typeface="Symbol" charset="0"/>
              </a:rPr>
              <a:t></a:t>
            </a:r>
            <a:r>
              <a:rPr lang="en-US" sz="2400" dirty="0" smtClean="0">
                <a:solidFill>
                  <a:schemeClr val="tx2"/>
                </a:solidFill>
                <a:latin typeface="Arial" charset="0"/>
                <a:ea typeface="MS PGothic" charset="0"/>
                <a:sym typeface="Symbol" charset="0"/>
              </a:rPr>
              <a:t> </a:t>
            </a:r>
            <a:r>
              <a:rPr lang="en-US" sz="2400" dirty="0">
                <a:latin typeface="Arial" charset="0"/>
                <a:ea typeface="MS PGothic" charset="0"/>
                <a:sym typeface="Symbol" charset="0"/>
              </a:rPr>
              <a:t>K</a:t>
            </a:r>
            <a:r>
              <a:rPr lang="en-US" sz="2400" baseline="-25000" dirty="0">
                <a:latin typeface="Arial" charset="0"/>
                <a:ea typeface="MS PGothic" charset="0"/>
                <a:sym typeface="Symbol" charset="0"/>
              </a:rPr>
              <a:t>0</a:t>
            </a:r>
            <a:r>
              <a:rPr lang="en-US" sz="2400" dirty="0">
                <a:latin typeface="Arial" charset="0"/>
                <a:ea typeface="MS PGothic" charset="0"/>
                <a:sym typeface="Symbol" charset="0"/>
              </a:rPr>
              <a:t>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a:latin typeface="Arial" charset="0"/>
                <a:ea typeface="MS PGothic" charset="0"/>
              </a:rPr>
              <a:t>x </a:t>
            </a:r>
            <a:r>
              <a:rPr lang="en-US" sz="2400" b="1" dirty="0">
                <a:solidFill>
                  <a:schemeClr val="tx2"/>
                </a:solidFill>
                <a:sym typeface="Symbol" charset="0"/>
              </a:rPr>
              <a:t></a:t>
            </a:r>
            <a:r>
              <a:rPr lang="en-US" sz="2400" dirty="0" smtClean="0">
                <a:latin typeface="Arial" charset="0"/>
                <a:ea typeface="MS PGothic" charset="0"/>
                <a:sym typeface="Symbol" charset="0"/>
              </a:rPr>
              <a:t> </a:t>
            </a:r>
            <a:r>
              <a:rPr lang="en-US" sz="2400" dirty="0" err="1">
                <a:latin typeface="Arial" charset="0"/>
                <a:ea typeface="MS PGothic" charset="0"/>
              </a:rPr>
              <a:t>dom</a:t>
            </a:r>
            <a:r>
              <a:rPr lang="en-US" sz="2400" dirty="0">
                <a:latin typeface="Arial" charset="0"/>
                <a:ea typeface="MS PGothic" charset="0"/>
              </a:rPr>
              <a:t>(</a:t>
            </a:r>
            <a:r>
              <a:rPr lang="en-US" sz="2800" b="1" dirty="0">
                <a:latin typeface="Arial" charset="0"/>
                <a:ea typeface="MS PGothic" charset="0"/>
                <a:sym typeface="Symbol" charset="0"/>
              </a:rPr>
              <a:t></a:t>
            </a:r>
            <a:r>
              <a:rPr lang="en-US" sz="2800" baseline="-25000" dirty="0">
                <a:latin typeface="Arial" charset="0"/>
                <a:ea typeface="MS PGothic" charset="0"/>
              </a:rPr>
              <a:t>f</a:t>
            </a:r>
            <a:r>
              <a:rPr lang="en-US" sz="2400" dirty="0">
                <a:latin typeface="Arial" charset="0"/>
                <a:ea typeface="MS PGothic" charset="0"/>
              </a:rPr>
              <a:t>) </a:t>
            </a:r>
            <a:r>
              <a:rPr lang="en-US" sz="2400" dirty="0" err="1">
                <a:latin typeface="Arial" charset="0"/>
                <a:ea typeface="MS PGothic" charset="0"/>
              </a:rPr>
              <a:t>iff</a:t>
            </a:r>
            <a:r>
              <a:rPr lang="en-US" sz="2400" dirty="0">
                <a:latin typeface="Arial" charset="0"/>
                <a:ea typeface="MS PGothic" charset="0"/>
              </a:rPr>
              <a:t> </a:t>
            </a:r>
            <a:r>
              <a:rPr lang="en-US" sz="2400" dirty="0">
                <a:latin typeface="Arial" charset="0"/>
                <a:ea typeface="MS PGothic" charset="0"/>
                <a:sym typeface="Symbol" charset="0"/>
              </a:rPr>
              <a:t>y[</a:t>
            </a:r>
            <a:r>
              <a:rPr lang="en-US" sz="2800" b="1" dirty="0">
                <a:latin typeface="Arial" charset="0"/>
                <a:ea typeface="MS PGothic" charset="0"/>
                <a:sym typeface="Symbol" charset="0"/>
              </a:rPr>
              <a:t></a:t>
            </a:r>
            <a:r>
              <a:rPr lang="en-US" sz="2800" baseline="-25000" dirty="0" err="1">
                <a:latin typeface="Arial" charset="0"/>
                <a:ea typeface="MS PGothic" charset="0"/>
              </a:rPr>
              <a:t>f</a:t>
            </a:r>
            <a:r>
              <a:rPr lang="en-US" sz="2800" baseline="-41000" dirty="0" err="1">
                <a:latin typeface="Arial" charset="0"/>
                <a:ea typeface="MS PGothic" charset="0"/>
              </a:rPr>
              <a:t>x</a:t>
            </a:r>
            <a:r>
              <a:rPr lang="en-US" sz="2400" dirty="0">
                <a:latin typeface="Arial" charset="0"/>
                <a:ea typeface="MS PGothic" charset="0"/>
              </a:rPr>
              <a:t>(y</a:t>
            </a:r>
            <a:r>
              <a:rPr lang="en-US" sz="2400" dirty="0" smtClean="0">
                <a:latin typeface="Arial" charset="0"/>
                <a:ea typeface="MS PGothic" charset="0"/>
              </a:rPr>
              <a:t>)</a:t>
            </a:r>
            <a:r>
              <a:rPr lang="en-US" sz="2400" b="1" dirty="0">
                <a:latin typeface="Arial" charset="0"/>
                <a:ea typeface="MS PGothic" charset="0"/>
                <a:sym typeface="Symbol" charset="0"/>
              </a:rPr>
              <a:t> </a:t>
            </a:r>
            <a:r>
              <a:rPr lang="en-US" sz="2400" dirty="0" smtClean="0">
                <a:latin typeface="Arial" charset="0"/>
                <a:ea typeface="MS PGothic" charset="0"/>
                <a:sym typeface="Symbol" charset="0"/>
              </a:rPr>
              <a:t>] implies </a:t>
            </a:r>
            <a:r>
              <a:rPr lang="en-US" sz="2400" dirty="0" err="1">
                <a:latin typeface="Arial" charset="0"/>
                <a:ea typeface="MS PGothic" charset="0"/>
                <a:sym typeface="Symbol" charset="0"/>
              </a:rPr>
              <a:t>f</a:t>
            </a:r>
            <a:r>
              <a:rPr lang="en-US" sz="2400" baseline="-25000" dirty="0" err="1">
                <a:latin typeface="Arial" charset="0"/>
                <a:ea typeface="MS PGothic" charset="0"/>
              </a:rPr>
              <a:t>x</a:t>
            </a:r>
            <a:r>
              <a:rPr lang="en-US" sz="2400" dirty="0">
                <a:latin typeface="Arial" charset="0"/>
                <a:ea typeface="MS PGothic" charset="0"/>
              </a:rPr>
              <a:t> </a:t>
            </a:r>
            <a:r>
              <a:rPr lang="en-US" sz="2400" b="1" dirty="0">
                <a:solidFill>
                  <a:schemeClr val="tx2"/>
                </a:solidFill>
                <a:sym typeface="Symbol" charset="0"/>
              </a:rPr>
              <a:t></a:t>
            </a:r>
            <a:r>
              <a:rPr lang="en-US" sz="2400" dirty="0" smtClean="0">
                <a:latin typeface="Arial" charset="0"/>
                <a:ea typeface="MS PGothic" charset="0"/>
                <a:sym typeface="Symbol" charset="0"/>
              </a:rPr>
              <a:t> </a:t>
            </a:r>
            <a:r>
              <a:rPr lang="en-US" sz="2400" dirty="0">
                <a:latin typeface="Arial" charset="0"/>
                <a:ea typeface="MS PGothic" charset="0"/>
              </a:rPr>
              <a:t>K.</a:t>
            </a:r>
          </a:p>
          <a:p>
            <a:pPr marL="0" indent="0" eaLnBrk="1" hangingPunct="1">
              <a:lnSpc>
                <a:spcPct val="90000"/>
              </a:lnSpc>
              <a:buNone/>
            </a:pPr>
            <a:endParaRPr lang="en-US" sz="2400" dirty="0">
              <a:latin typeface="Arial" charset="0"/>
              <a:ea typeface="MS PGothic" charset="0"/>
            </a:endParaRPr>
          </a:p>
          <a:p>
            <a:pPr eaLnBrk="1" hangingPunct="1">
              <a:lnSpc>
                <a:spcPct val="90000"/>
              </a:lnSpc>
            </a:pPr>
            <a:r>
              <a:rPr lang="en-US" sz="2400" dirty="0">
                <a:latin typeface="Arial" charset="0"/>
                <a:ea typeface="MS PGothic" charset="0"/>
              </a:rPr>
              <a:t>The above provides a 1-1 function that reduces K</a:t>
            </a:r>
            <a:r>
              <a:rPr lang="en-US" sz="2400" baseline="-25000" dirty="0">
                <a:latin typeface="Arial" charset="0"/>
                <a:ea typeface="MS PGothic" charset="0"/>
              </a:rPr>
              <a:t>0 </a:t>
            </a:r>
            <a:r>
              <a:rPr lang="en-US" sz="2400" dirty="0">
                <a:latin typeface="Arial" charset="0"/>
                <a:ea typeface="MS PGothic" charset="0"/>
              </a:rPr>
              <a:t>to K. </a:t>
            </a:r>
          </a:p>
          <a:p>
            <a:pPr eaLnBrk="1" hangingPunct="1">
              <a:lnSpc>
                <a:spcPct val="90000"/>
              </a:lnSpc>
            </a:pPr>
            <a:r>
              <a:rPr lang="en-US" sz="2400" dirty="0">
                <a:latin typeface="Arial" charset="0"/>
                <a:ea typeface="MS PGothic" charset="0"/>
              </a:rPr>
              <a:t>Since K</a:t>
            </a:r>
            <a:r>
              <a:rPr lang="en-US" sz="2400" baseline="-25000" dirty="0">
                <a:latin typeface="Arial" charset="0"/>
                <a:ea typeface="MS PGothic" charset="0"/>
              </a:rPr>
              <a:t>0</a:t>
            </a:r>
            <a:r>
              <a:rPr lang="en-US" sz="2400" dirty="0">
                <a:latin typeface="Arial" charset="0"/>
                <a:ea typeface="MS PGothic" charset="0"/>
              </a:rPr>
              <a:t> is an re (1-1, m-1, Turing) complete set and K is re, then K is also re (1-1, m-1, Turing) complete.</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Reduction and Rice</a:t>
            </a:r>
            <a:r>
              <a:rPr lang="ja-JP" altLang="en-US">
                <a:latin typeface="Arial" charset="0"/>
                <a:ea typeface="MS PGothic" charset="0"/>
              </a:rPr>
              <a:t>’</a:t>
            </a:r>
            <a:r>
              <a:rPr lang="en-US" altLang="ja-JP">
                <a:latin typeface="Arial" charset="0"/>
                <a:ea typeface="MS PGothic" charset="0"/>
              </a:rPr>
              <a:t>s</a:t>
            </a:r>
            <a:endParaRPr lang="en-US">
              <a:latin typeface="Arial" charset="0"/>
              <a:ea typeface="MS PGothic" charset="0"/>
            </a:endParaRPr>
          </a:p>
        </p:txBody>
      </p:sp>
      <p:sp>
        <p:nvSpPr>
          <p:cNvPr id="21913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C63FABC-448E-594D-9A5D-7A212A532B02}" type="datetime1">
              <a:rPr lang="en-US"/>
              <a:pPr/>
              <a:t>11/18/2014</a:t>
            </a:fld>
            <a:endParaRPr lang="en-US"/>
          </a:p>
        </p:txBody>
      </p:sp>
      <p:sp>
        <p:nvSpPr>
          <p:cNvPr id="2201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01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DEAE3-C8DE-A545-A2B0-408F9A428CB4}" type="slidenum">
              <a:rPr lang="en-US"/>
              <a:pPr/>
              <a:t>218</a:t>
            </a:fld>
            <a:endParaRPr lang="en-US"/>
          </a:p>
        </p:txBody>
      </p:sp>
      <p:sp>
        <p:nvSpPr>
          <p:cNvPr id="220165" name="Rectangle 2"/>
          <p:cNvSpPr>
            <a:spLocks noGrp="1" noChangeArrowheads="1"/>
          </p:cNvSpPr>
          <p:nvPr>
            <p:ph type="title"/>
          </p:nvPr>
        </p:nvSpPr>
        <p:spPr/>
        <p:txBody>
          <a:bodyPr/>
          <a:lstStyle/>
          <a:p>
            <a:pPr eaLnBrk="1" hangingPunct="1"/>
            <a:r>
              <a:rPr lang="en-US">
                <a:latin typeface="Arial" charset="0"/>
                <a:ea typeface="MS PGothic" charset="0"/>
              </a:rPr>
              <a:t>Either Trivial or Undecidable</a:t>
            </a:r>
          </a:p>
        </p:txBody>
      </p:sp>
      <p:sp>
        <p:nvSpPr>
          <p:cNvPr id="220166"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Let P be some set of re languages, e.g. P = { L | L is infinite re }.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We call P a property of re languages since it divides the class of all re languages into two subsets, those having property P and those not having property P.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P is said to be trivial if it is empty (this is not the same as saying P contains the empty set) or contains all re languages.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Trivial properties are not very discriminating in the way they divide up the re languages (all or nothing).</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5B4070-529D-EB44-ABA9-33BF23CA5755}" type="datetime1">
              <a:rPr lang="en-US"/>
              <a:pPr/>
              <a:t>11/18/2014</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219</a:t>
            </a:fld>
            <a:endParaRPr lang="en-US"/>
          </a:p>
        </p:txBody>
      </p:sp>
      <p:sp>
        <p:nvSpPr>
          <p:cNvPr id="221189" name="Rectangle 2"/>
          <p:cNvSpPr>
            <a:spLocks noGrp="1" noChangeArrowheads="1"/>
          </p:cNvSpPr>
          <p:nvPr>
            <p:ph type="title"/>
          </p:nvPr>
        </p:nvSpPr>
        <p:spPr/>
        <p:txBody>
          <a:bodyPr/>
          <a:lstStyle/>
          <a:p>
            <a:pPr eaLnBrk="1" hangingPunct="1"/>
            <a:r>
              <a:rPr lang="en-US">
                <a:latin typeface="Arial" charset="0"/>
                <a:ea typeface="MS PGothic" charset="0"/>
              </a:rPr>
              <a:t>Rice</a:t>
            </a:r>
            <a:r>
              <a:rPr lang="ja-JP" altLang="en-US">
                <a:latin typeface="Arial" charset="0"/>
                <a:ea typeface="MS PGothic" charset="0"/>
              </a:rPr>
              <a:t>’</a:t>
            </a:r>
            <a:r>
              <a:rPr lang="en-US" altLang="ja-JP">
                <a:latin typeface="Arial" charset="0"/>
                <a:ea typeface="MS PGothic" charset="0"/>
              </a:rPr>
              <a:t>s Theorem</a:t>
            </a:r>
            <a:endParaRPr lang="en-US">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a:latin typeface="Arial" charset="0"/>
                <a:ea typeface="MS PGothic" charset="0"/>
              </a:rPr>
              <a:t>	</a:t>
            </a:r>
            <a:r>
              <a:rPr lang="en-US" sz="1600">
                <a:latin typeface="Arial" charset="0"/>
                <a:ea typeface="MS PGothic" charset="0"/>
              </a:rPr>
              <a:t>Rice</a:t>
            </a:r>
            <a:r>
              <a:rPr lang="ja-JP" altLang="en-US" sz="1600">
                <a:latin typeface="Arial" charset="0"/>
                <a:ea typeface="MS PGothic" charset="0"/>
              </a:rPr>
              <a:t>’</a:t>
            </a:r>
            <a:r>
              <a:rPr lang="en-US" altLang="ja-JP" sz="1600">
                <a:latin typeface="Arial" charset="0"/>
                <a:ea typeface="MS PGothic" charset="0"/>
              </a:rPr>
              <a:t>s Theorem: Let P be some non-trivial property of the re languages. Then</a:t>
            </a:r>
          </a:p>
          <a:p>
            <a:pPr eaLnBrk="1" hangingPunct="1">
              <a:lnSpc>
                <a:spcPct val="95000"/>
              </a:lnSpc>
              <a:buFontTx/>
              <a:buNone/>
            </a:pPr>
            <a:r>
              <a:rPr lang="en-US" sz="1600">
                <a:latin typeface="Arial" charset="0"/>
                <a:ea typeface="MS PGothic" charset="0"/>
              </a:rPr>
              <a:t>		L</a:t>
            </a:r>
            <a:r>
              <a:rPr lang="en-US" sz="1600" baseline="-25000">
                <a:latin typeface="Arial" charset="0"/>
                <a:ea typeface="MS PGothic" charset="0"/>
              </a:rPr>
              <a:t>P</a:t>
            </a:r>
            <a:r>
              <a:rPr lang="en-US" sz="1600">
                <a:latin typeface="Arial" charset="0"/>
                <a:ea typeface="MS PGothic" charset="0"/>
              </a:rPr>
              <a:t> = { x | dom [x] = dom </a:t>
            </a:r>
            <a:r>
              <a:rPr lang="en-US" sz="1800" b="1">
                <a:latin typeface="Arial" charset="0"/>
                <a:ea typeface="MS PGothic" charset="0"/>
                <a:sym typeface="Symbol" charset="0"/>
              </a:rPr>
              <a:t></a:t>
            </a:r>
            <a:r>
              <a:rPr lang="en-US" sz="1800" baseline="-25000">
                <a:latin typeface="Arial" charset="0"/>
                <a:ea typeface="MS PGothic" charset="0"/>
              </a:rPr>
              <a:t>x</a:t>
            </a:r>
            <a:r>
              <a:rPr lang="en-US" sz="1600">
                <a:latin typeface="Arial" charset="0"/>
                <a:ea typeface="MS PGothic" charset="0"/>
              </a:rPr>
              <a:t> is in P (has property P) }</a:t>
            </a:r>
          </a:p>
          <a:p>
            <a:pPr eaLnBrk="1" hangingPunct="1">
              <a:lnSpc>
                <a:spcPct val="95000"/>
              </a:lnSpc>
              <a:buFontTx/>
              <a:buNone/>
            </a:pPr>
            <a:r>
              <a:rPr lang="en-US" sz="1600">
                <a:latin typeface="Arial" charset="0"/>
                <a:ea typeface="MS PGothic" charset="0"/>
              </a:rPr>
              <a:t>	is undecidable.  Note that membership in L</a:t>
            </a:r>
            <a:r>
              <a:rPr lang="en-US" sz="1600" baseline="-25000">
                <a:latin typeface="Arial" charset="0"/>
                <a:ea typeface="MS PGothic" charset="0"/>
              </a:rPr>
              <a:t>P</a:t>
            </a:r>
            <a:r>
              <a:rPr lang="en-US" sz="1600">
                <a:latin typeface="Arial" charset="0"/>
                <a:ea typeface="MS PGothic" charset="0"/>
              </a:rPr>
              <a:t> is based purely on the domain of a function, not on any aspect of its implementation.</a:t>
            </a:r>
          </a:p>
          <a:p>
            <a:pPr eaLnBrk="1" hangingPunct="1">
              <a:lnSpc>
                <a:spcPct val="95000"/>
              </a:lnSpc>
              <a:buFontTx/>
              <a:buNone/>
            </a:pPr>
            <a:r>
              <a:rPr lang="en-US" sz="1600">
                <a:latin typeface="Arial" charset="0"/>
                <a:ea typeface="MS PGothic" charset="0"/>
              </a:rPr>
              <a:t>	</a:t>
            </a:r>
          </a:p>
          <a:p>
            <a:pPr eaLnBrk="1" hangingPunct="1">
              <a:lnSpc>
                <a:spcPct val="95000"/>
              </a:lnSpc>
              <a:buFontTx/>
              <a:buNone/>
            </a:pPr>
            <a:r>
              <a:rPr lang="en-US" sz="1600">
                <a:latin typeface="Arial" charset="0"/>
                <a:ea typeface="MS PGothic" charset="0"/>
              </a:rPr>
              <a:t>	Proof:  We will assume, </a:t>
            </a:r>
            <a:r>
              <a:rPr lang="en-US" sz="1600" i="1">
                <a:latin typeface="Arial" charset="0"/>
                <a:ea typeface="MS PGothic" charset="0"/>
              </a:rPr>
              <a:t>wlog</a:t>
            </a:r>
            <a:r>
              <a:rPr lang="en-US" sz="1600">
                <a:latin typeface="Arial" charset="0"/>
                <a:ea typeface="MS PGothic" charset="0"/>
              </a:rPr>
              <a:t>, that P does not contain Ø.  If it does we switch our attention to the complement of P.  Now, since P is non-trivial, there exists some language L with property P.  Let [r] = </a:t>
            </a:r>
            <a:r>
              <a:rPr lang="en-US" sz="1600" b="1">
                <a:latin typeface="Arial" charset="0"/>
                <a:ea typeface="MS PGothic" charset="0"/>
                <a:sym typeface="Symbol" charset="0"/>
              </a:rPr>
              <a:t></a:t>
            </a:r>
            <a:r>
              <a:rPr lang="en-US" sz="1600" baseline="-25000">
                <a:latin typeface="Arial" charset="0"/>
                <a:ea typeface="MS PGothic" charset="0"/>
              </a:rPr>
              <a:t>r</a:t>
            </a:r>
            <a:r>
              <a:rPr lang="en-US" sz="1600">
                <a:latin typeface="Arial" charset="0"/>
                <a:ea typeface="MS PGothic" charset="0"/>
              </a:rPr>
              <a:t> be a recursive function whose domain is L (r is the index of a semi-decision procedure for L).  Suppose P were decidable.  We will use this decision procedure and the existence of r to decide K</a:t>
            </a:r>
            <a:r>
              <a:rPr lang="en-US" sz="1600" baseline="-25000">
                <a:latin typeface="Arial" charset="0"/>
                <a:ea typeface="MS PGothic" charset="0"/>
              </a:rPr>
              <a:t>0</a:t>
            </a:r>
            <a:r>
              <a:rPr lang="en-US" sz="1600">
                <a:latin typeface="Arial" charset="0"/>
                <a:ea typeface="MS PGothic" charset="0"/>
              </a:rPr>
              <a:t>.  First we define a function F</a:t>
            </a:r>
            <a:r>
              <a:rPr lang="en-US" sz="1600" baseline="-25000">
                <a:latin typeface="Arial" charset="0"/>
                <a:ea typeface="MS PGothic" charset="0"/>
              </a:rPr>
              <a:t>r,x,y</a:t>
            </a:r>
            <a:r>
              <a:rPr lang="en-US" sz="1600">
                <a:latin typeface="Arial" charset="0"/>
                <a:ea typeface="MS PGothic" charset="0"/>
              </a:rPr>
              <a:t> for r and each function [x] = </a:t>
            </a:r>
            <a:r>
              <a:rPr lang="en-US" sz="1600" b="1">
                <a:latin typeface="Arial" charset="0"/>
                <a:ea typeface="MS PGothic" charset="0"/>
                <a:sym typeface="Symbol" charset="0"/>
              </a:rPr>
              <a:t></a:t>
            </a:r>
            <a:r>
              <a:rPr lang="en-US" sz="1600" baseline="-25000">
                <a:latin typeface="Arial" charset="0"/>
                <a:ea typeface="MS PGothic" charset="0"/>
              </a:rPr>
              <a:t>x</a:t>
            </a:r>
            <a:r>
              <a:rPr lang="en-US" sz="1600">
                <a:latin typeface="Arial" charset="0"/>
                <a:ea typeface="MS PGothic" charset="0"/>
              </a:rPr>
              <a:t> and input y as follows.</a:t>
            </a:r>
          </a:p>
          <a:p>
            <a:pPr eaLnBrk="1" hangingPunct="1">
              <a:lnSpc>
                <a:spcPct val="95000"/>
              </a:lnSpc>
              <a:buFontTx/>
              <a:buNone/>
            </a:pPr>
            <a:r>
              <a:rPr lang="en-US" sz="1600">
                <a:latin typeface="Arial" charset="0"/>
                <a:ea typeface="MS PGothic" charset="0"/>
              </a:rPr>
              <a:t>		F</a:t>
            </a:r>
            <a:r>
              <a:rPr lang="en-US" sz="1600" baseline="-25000">
                <a:latin typeface="Arial" charset="0"/>
                <a:ea typeface="MS PGothic" charset="0"/>
              </a:rPr>
              <a:t>r,x,y</a:t>
            </a:r>
            <a:r>
              <a:rPr lang="en-US" sz="1600">
                <a:latin typeface="Arial" charset="0"/>
                <a:ea typeface="MS PGothic" charset="0"/>
              </a:rPr>
              <a:t>( z ) = </a:t>
            </a:r>
            <a:r>
              <a:rPr lang="en-US" sz="1800" b="1">
                <a:latin typeface="Arial" charset="0"/>
                <a:ea typeface="MS PGothic" charset="0"/>
                <a:sym typeface="Symbol" charset="0"/>
              </a:rPr>
              <a:t></a:t>
            </a:r>
            <a:r>
              <a:rPr lang="en-US" sz="1800" baseline="-25000">
                <a:latin typeface="Arial" charset="0"/>
                <a:ea typeface="MS PGothic" charset="0"/>
              </a:rPr>
              <a:t>x</a:t>
            </a:r>
            <a:r>
              <a:rPr lang="en-US" sz="1600">
                <a:latin typeface="Arial" charset="0"/>
                <a:ea typeface="MS PGothic" charset="0"/>
              </a:rPr>
              <a:t>(y) + </a:t>
            </a:r>
            <a:r>
              <a:rPr lang="en-US" sz="1800" b="1">
                <a:latin typeface="Arial" charset="0"/>
                <a:ea typeface="MS PGothic" charset="0"/>
                <a:sym typeface="Symbol" charset="0"/>
              </a:rPr>
              <a:t></a:t>
            </a:r>
            <a:r>
              <a:rPr lang="en-US" sz="1800" baseline="-25000">
                <a:latin typeface="Arial" charset="0"/>
                <a:ea typeface="MS PGothic" charset="0"/>
              </a:rPr>
              <a:t>r</a:t>
            </a:r>
            <a:r>
              <a:rPr lang="en-US" sz="1600">
                <a:latin typeface="Arial" charset="0"/>
                <a:ea typeface="MS PGothic" charset="0"/>
              </a:rPr>
              <a:t>(z) </a:t>
            </a:r>
          </a:p>
          <a:p>
            <a:pPr eaLnBrk="1" hangingPunct="1">
              <a:lnSpc>
                <a:spcPct val="95000"/>
              </a:lnSpc>
              <a:buFontTx/>
              <a:buNone/>
            </a:pPr>
            <a:r>
              <a:rPr lang="en-US" sz="1600">
                <a:latin typeface="Arial" charset="0"/>
                <a:ea typeface="MS PGothic" charset="0"/>
              </a:rPr>
              <a:t>	The domain of this function is L if </a:t>
            </a:r>
            <a:r>
              <a:rPr lang="en-US" sz="1800" b="1">
                <a:latin typeface="Arial" charset="0"/>
                <a:ea typeface="MS PGothic" charset="0"/>
                <a:sym typeface="Symbol" charset="0"/>
              </a:rPr>
              <a:t></a:t>
            </a:r>
            <a:r>
              <a:rPr lang="en-US" sz="1800" baseline="-25000">
                <a:latin typeface="Arial" charset="0"/>
                <a:ea typeface="MS PGothic" charset="0"/>
              </a:rPr>
              <a:t>x</a:t>
            </a:r>
            <a:r>
              <a:rPr lang="en-US" sz="1600">
                <a:latin typeface="Arial" charset="0"/>
                <a:ea typeface="MS PGothic" charset="0"/>
              </a:rPr>
              <a:t>(y) converges, otherwise it</a:t>
            </a:r>
            <a:r>
              <a:rPr lang="ja-JP" altLang="en-US" sz="1600">
                <a:latin typeface="Arial" charset="0"/>
                <a:ea typeface="MS PGothic" charset="0"/>
              </a:rPr>
              <a:t>’</a:t>
            </a:r>
            <a:r>
              <a:rPr lang="en-US" altLang="ja-JP" sz="1600">
                <a:latin typeface="Arial" charset="0"/>
                <a:ea typeface="MS PGothic" charset="0"/>
              </a:rPr>
              <a:t>s Ø.  Now if we can determine membership in L</a:t>
            </a:r>
            <a:r>
              <a:rPr lang="en-US" altLang="ja-JP" sz="1600" baseline="-25000">
                <a:latin typeface="Arial" charset="0"/>
                <a:ea typeface="MS PGothic" charset="0"/>
              </a:rPr>
              <a:t>P</a:t>
            </a:r>
            <a:r>
              <a:rPr lang="en-US" altLang="ja-JP" sz="1600">
                <a:latin typeface="Arial" charset="0"/>
                <a:ea typeface="MS PGothic" charset="0"/>
              </a:rPr>
              <a:t> , we can use this algorithm to decide K</a:t>
            </a:r>
            <a:r>
              <a:rPr lang="en-US" altLang="ja-JP" sz="1600" baseline="-25000">
                <a:latin typeface="Arial" charset="0"/>
                <a:ea typeface="MS PGothic" charset="0"/>
              </a:rPr>
              <a:t>0</a:t>
            </a:r>
            <a:r>
              <a:rPr lang="en-US" altLang="ja-JP" sz="1600">
                <a:latin typeface="Arial" charset="0"/>
                <a:ea typeface="MS PGothic" charset="0"/>
              </a:rPr>
              <a:t> merely by applying it to F</a:t>
            </a:r>
            <a:r>
              <a:rPr lang="en-US" altLang="ja-JP" sz="1600" baseline="-25000">
                <a:latin typeface="Arial" charset="0"/>
                <a:ea typeface="MS PGothic" charset="0"/>
              </a:rPr>
              <a:t>r,x,y</a:t>
            </a:r>
            <a:r>
              <a:rPr lang="en-US" altLang="ja-JP" sz="1600">
                <a:latin typeface="Arial" charset="0"/>
                <a:ea typeface="MS PGothic" charset="0"/>
              </a:rPr>
              <a:t>.  An answer as to whether or not F</a:t>
            </a:r>
            <a:r>
              <a:rPr lang="en-US" altLang="ja-JP" sz="1600" baseline="-25000">
                <a:latin typeface="Arial" charset="0"/>
                <a:ea typeface="MS PGothic" charset="0"/>
              </a:rPr>
              <a:t>r,x,y</a:t>
            </a:r>
            <a:r>
              <a:rPr lang="en-US" altLang="ja-JP" sz="1600">
                <a:latin typeface="Arial" charset="0"/>
                <a:ea typeface="MS PGothic" charset="0"/>
              </a:rPr>
              <a:t> has property P is also the correct answer as to whether or not </a:t>
            </a:r>
            <a:r>
              <a:rPr lang="en-US" altLang="ja-JP" sz="1800" b="1">
                <a:latin typeface="Arial" charset="0"/>
                <a:ea typeface="MS PGothic" charset="0"/>
                <a:sym typeface="Symbol" charset="0"/>
              </a:rPr>
              <a:t></a:t>
            </a:r>
            <a:r>
              <a:rPr lang="en-US" altLang="ja-JP" sz="1800" baseline="-25000">
                <a:latin typeface="Arial" charset="0"/>
                <a:ea typeface="MS PGothic" charset="0"/>
              </a:rPr>
              <a:t>x</a:t>
            </a:r>
            <a:r>
              <a:rPr lang="en-US" altLang="ja-JP" sz="1600">
                <a:latin typeface="Arial" charset="0"/>
                <a:ea typeface="MS PGothic" charset="0"/>
              </a:rPr>
              <a:t>(y) converges.  </a:t>
            </a:r>
            <a:br>
              <a:rPr lang="en-US" altLang="ja-JP" sz="1600">
                <a:latin typeface="Arial" charset="0"/>
                <a:ea typeface="MS PGothic" charset="0"/>
              </a:rPr>
            </a:br>
            <a:r>
              <a:rPr lang="en-US" altLang="ja-JP" sz="1600">
                <a:latin typeface="Arial" charset="0"/>
                <a:ea typeface="MS PGothic" charset="0"/>
              </a:rPr>
              <a:t>Thus, there can be no decision procedure for P.  And consequently, there can be no decision procedure for any non-trivial property of re languages.</a:t>
            </a:r>
            <a:endParaRPr lang="en-US" sz="1600">
              <a:latin typeface="Arial" charset="0"/>
              <a:ea typeface="MS PGothic"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ea typeface="MS PGothic" charset="0"/>
              </a:rPr>
              <a:t>Alphabets and Strings</a:t>
            </a:r>
          </a:p>
        </p:txBody>
      </p:sp>
      <p:sp>
        <p:nvSpPr>
          <p:cNvPr id="23555" name="Rectangle 3"/>
          <p:cNvSpPr>
            <a:spLocks noGrp="1" noChangeArrowheads="1"/>
          </p:cNvSpPr>
          <p:nvPr>
            <p:ph idx="1"/>
          </p:nvPr>
        </p:nvSpPr>
        <p:spPr/>
        <p:txBody>
          <a:bodyPr/>
          <a:lstStyle/>
          <a:p>
            <a:pPr eaLnBrk="1" hangingPunct="1">
              <a:lnSpc>
                <a:spcPct val="80000"/>
              </a:lnSpc>
            </a:pPr>
            <a:r>
              <a:rPr lang="en-US" sz="2400" dirty="0">
                <a:latin typeface="Arial" charset="0"/>
                <a:ea typeface="MS PGothic" charset="0"/>
              </a:rPr>
              <a:t>DEFINITION 1.  An </a:t>
            </a:r>
            <a:r>
              <a:rPr lang="en-US" sz="2400" i="1" dirty="0">
                <a:latin typeface="Arial" charset="0"/>
                <a:ea typeface="MS PGothic" charset="0"/>
              </a:rPr>
              <a:t>alphabet</a:t>
            </a:r>
            <a:r>
              <a:rPr lang="en-US" sz="2400" dirty="0">
                <a:latin typeface="Arial"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is a finite, non-empty set of abstract symbols.</a:t>
            </a:r>
          </a:p>
          <a:p>
            <a:pPr eaLnBrk="1" hangingPunct="1">
              <a:lnSpc>
                <a:spcPct val="80000"/>
              </a:lnSpc>
            </a:pPr>
            <a:r>
              <a:rPr lang="en-US" sz="2400" dirty="0">
                <a:latin typeface="Arial" charset="0"/>
                <a:ea typeface="MS PGothic" charset="0"/>
              </a:rPr>
              <a:t>DEFINITION 2. </a:t>
            </a:r>
            <a:r>
              <a:rPr lang="en-US" sz="2400" dirty="0">
                <a:latin typeface="Arial" charset="0"/>
                <a:ea typeface="MS PGothic" charset="0"/>
                <a:sym typeface="Symbol" charset="0"/>
              </a:rPr>
              <a:t></a:t>
            </a:r>
            <a:r>
              <a:rPr lang="en-US" sz="2400" i="1" dirty="0">
                <a:latin typeface="Arial" charset="0"/>
                <a:ea typeface="MS PGothic" charset="0"/>
              </a:rPr>
              <a:t>*</a:t>
            </a:r>
            <a:r>
              <a:rPr lang="en-US" sz="2400" dirty="0">
                <a:latin typeface="Arial" charset="0"/>
                <a:ea typeface="MS PGothic" charset="0"/>
              </a:rPr>
              <a:t>, the set of </a:t>
            </a:r>
            <a:r>
              <a:rPr lang="en-US" sz="2400" u="sng" dirty="0">
                <a:latin typeface="Arial" charset="0"/>
                <a:ea typeface="MS PGothic" charset="0"/>
              </a:rPr>
              <a:t>all strings over the alphabet, S</a:t>
            </a:r>
            <a:r>
              <a:rPr lang="en-US" sz="2400" dirty="0">
                <a:latin typeface="Arial" charset="0"/>
                <a:ea typeface="MS PGothic" charset="0"/>
              </a:rPr>
              <a:t>, is given inductively as follows.</a:t>
            </a:r>
          </a:p>
          <a:p>
            <a:pPr lvl="1" eaLnBrk="1" hangingPunct="1">
              <a:lnSpc>
                <a:spcPct val="80000"/>
              </a:lnSpc>
            </a:pPr>
            <a:r>
              <a:rPr lang="en-US" sz="2000" dirty="0">
                <a:latin typeface="Arial" charset="0"/>
                <a:ea typeface="MS PGothic" charset="0"/>
              </a:rPr>
              <a:t>Basis: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the </a:t>
            </a:r>
            <a:r>
              <a:rPr lang="en-US" sz="2000" i="1" dirty="0">
                <a:latin typeface="Arial" charset="0"/>
                <a:ea typeface="MS PGothic" charset="0"/>
              </a:rPr>
              <a:t>null string</a:t>
            </a:r>
            <a:r>
              <a:rPr lang="en-US" sz="2000" dirty="0">
                <a:latin typeface="Arial" charset="0"/>
                <a:ea typeface="MS PGothic" charset="0"/>
              </a:rPr>
              <a:t> is denoted by </a:t>
            </a:r>
            <a:r>
              <a:rPr lang="en-US" sz="2000" dirty="0">
                <a:latin typeface="Arial" charset="0"/>
                <a:ea typeface="MS PGothic" charset="0"/>
                <a:sym typeface="Symbol" charset="0"/>
              </a:rPr>
              <a:t></a:t>
            </a:r>
            <a:r>
              <a:rPr lang="en-US" sz="2000" dirty="0">
                <a:latin typeface="Arial" charset="0"/>
                <a:ea typeface="MS PGothic" charset="0"/>
              </a:rPr>
              <a:t>, it is the </a:t>
            </a:r>
            <a:r>
              <a:rPr lang="en-US" sz="2000" u="sng" dirty="0">
                <a:latin typeface="Arial" charset="0"/>
                <a:ea typeface="MS PGothic" charset="0"/>
              </a:rPr>
              <a:t>string of length 0</a:t>
            </a:r>
            <a:r>
              <a:rPr lang="en-US" sz="2000" dirty="0">
                <a:latin typeface="Arial" charset="0"/>
                <a:ea typeface="MS PGothic" charset="0"/>
              </a:rPr>
              <a:t>, that is |</a:t>
            </a:r>
            <a:r>
              <a:rPr lang="en-US" sz="2000" dirty="0">
                <a:latin typeface="Arial" charset="0"/>
                <a:ea typeface="MS PGothic" charset="0"/>
                <a:sym typeface="Symbol" charset="0"/>
              </a:rPr>
              <a:t></a:t>
            </a:r>
            <a:r>
              <a:rPr lang="en-US" sz="2000" dirty="0">
                <a:latin typeface="Arial" charset="0"/>
                <a:ea typeface="MS PGothic" charset="0"/>
              </a:rPr>
              <a:t>| = 0)</a:t>
            </a:r>
            <a:br>
              <a:rPr lang="en-US" sz="2000" dirty="0">
                <a:latin typeface="Arial" charset="0"/>
                <a:ea typeface="MS PGothic" charset="0"/>
              </a:rPr>
            </a:br>
            <a:r>
              <a:rPr lang="en-US" sz="2000" dirty="0">
                <a:latin typeface="Arial" charset="0"/>
                <a:ea typeface="MS PGothic" charset="0"/>
                <a:sym typeface="Symbol" charset="0"/>
              </a:rPr>
              <a:t></a:t>
            </a:r>
            <a:r>
              <a:rPr lang="en-US" sz="2000" dirty="0">
                <a:latin typeface="Arial" charset="0"/>
                <a:ea typeface="MS PGothic" charset="0"/>
              </a:rPr>
              <a:t>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(the members of S are </a:t>
            </a:r>
            <a:r>
              <a:rPr lang="en-US" sz="2000" u="sng" dirty="0">
                <a:latin typeface="Arial" charset="0"/>
                <a:ea typeface="MS PGothic" charset="0"/>
              </a:rPr>
              <a:t>strings of length 1</a:t>
            </a:r>
            <a:r>
              <a:rPr lang="en-US" sz="2000" dirty="0">
                <a:latin typeface="Arial" charset="0"/>
                <a:ea typeface="MS PGothic" charset="0"/>
              </a:rPr>
              <a:t>, |a| = 1)</a:t>
            </a:r>
          </a:p>
          <a:p>
            <a:pPr lvl="1" eaLnBrk="1" hangingPunct="1">
              <a:lnSpc>
                <a:spcPct val="80000"/>
              </a:lnSpc>
            </a:pPr>
            <a:r>
              <a:rPr lang="en-US" sz="2000" dirty="0">
                <a:latin typeface="Arial" charset="0"/>
                <a:ea typeface="MS PGothic" charset="0"/>
              </a:rPr>
              <a:t>Induction rule:  If  x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then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Furthermore, </a:t>
            </a:r>
            <a:r>
              <a:rPr lang="en-US" sz="2000" dirty="0">
                <a:latin typeface="Arial" charset="0"/>
                <a:ea typeface="MS PGothic" charset="0"/>
                <a:sym typeface="Symbol" charset="0"/>
              </a:rPr>
              <a:t></a:t>
            </a:r>
            <a:r>
              <a:rPr lang="en-US" sz="2000" dirty="0">
                <a:latin typeface="Arial" charset="0"/>
                <a:ea typeface="MS PGothic" charset="0"/>
              </a:rPr>
              <a:t>x = x</a:t>
            </a:r>
            <a:r>
              <a:rPr lang="en-US" sz="2000" dirty="0">
                <a:latin typeface="Arial" charset="0"/>
                <a:ea typeface="MS PGothic" charset="0"/>
                <a:sym typeface="Symbol" charset="0"/>
              </a:rPr>
              <a:t></a:t>
            </a:r>
            <a:r>
              <a:rPr lang="en-US" sz="2000" dirty="0">
                <a:latin typeface="Arial" charset="0"/>
                <a:ea typeface="MS PGothic" charset="0"/>
              </a:rPr>
              <a:t> = x, and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 1+ |x|.</a:t>
            </a:r>
            <a:endParaRPr lang="en-US" sz="2000" i="1" dirty="0">
              <a:latin typeface="Arial" charset="0"/>
              <a:ea typeface="MS PGothic" charset="0"/>
            </a:endParaRPr>
          </a:p>
          <a:p>
            <a:pPr lvl="1" eaLnBrk="1" hangingPunct="1">
              <a:lnSpc>
                <a:spcPct val="80000"/>
              </a:lnSpc>
            </a:pPr>
            <a:r>
              <a:rPr lang="en-US" sz="2000" i="1" dirty="0">
                <a:latin typeface="Arial" charset="0"/>
                <a:ea typeface="MS PGothic" charset="0"/>
              </a:rPr>
              <a:t>NOTE:</a:t>
            </a:r>
            <a:r>
              <a:rPr lang="en-US" sz="2000" dirty="0">
                <a:latin typeface="Arial" charset="0"/>
                <a:ea typeface="MS PGothic" charset="0"/>
              </a:rPr>
              <a:t> </a:t>
            </a:r>
            <a:r>
              <a:rPr lang="ja-JP" altLang="en-US" sz="2000" dirty="0">
                <a:latin typeface="Arial" charset="0"/>
                <a:ea typeface="MS PGothic" charset="0"/>
              </a:rPr>
              <a:t>“</a:t>
            </a:r>
            <a:r>
              <a:rPr lang="en-US" altLang="ja-JP" sz="2000" dirty="0" err="1">
                <a:latin typeface="Arial" charset="0"/>
                <a:ea typeface="MS PGothic" charset="0"/>
              </a:rPr>
              <a:t>a</a:t>
            </a:r>
            <a:r>
              <a:rPr lang="en-US" altLang="ja-JP" sz="2000" dirty="0" err="1">
                <a:latin typeface="Arial" charset="0"/>
                <a:ea typeface="MS PGothic" charset="0"/>
                <a:sym typeface="Symbol" charset="0"/>
              </a:rPr>
              <a:t></a:t>
            </a:r>
            <a:r>
              <a:rPr lang="en-US" altLang="ja-JP" sz="2000" dirty="0" err="1">
                <a:latin typeface="Arial" charset="0"/>
                <a:ea typeface="MS PGothic" charset="0"/>
              </a:rPr>
              <a:t>x</a:t>
            </a:r>
            <a:r>
              <a:rPr lang="ja-JP" altLang="en-US" sz="2000" dirty="0">
                <a:latin typeface="Arial" charset="0"/>
                <a:ea typeface="MS PGothic" charset="0"/>
              </a:rPr>
              <a:t>”</a:t>
            </a:r>
            <a:r>
              <a:rPr lang="en-US" altLang="ja-JP" sz="2000" dirty="0">
                <a:latin typeface="Arial" charset="0"/>
                <a:ea typeface="MS PGothic" charset="0"/>
              </a:rPr>
              <a:t> denotes </a:t>
            </a:r>
            <a:r>
              <a:rPr lang="ja-JP" altLang="en-US" sz="2000" dirty="0">
                <a:latin typeface="Arial" charset="0"/>
                <a:ea typeface="MS PGothic" charset="0"/>
              </a:rPr>
              <a:t>“</a:t>
            </a:r>
            <a:r>
              <a:rPr lang="en-US" altLang="ja-JP" sz="2000" dirty="0">
                <a:latin typeface="Arial" charset="0"/>
                <a:ea typeface="MS PGothic" charset="0"/>
              </a:rPr>
              <a:t>a </a:t>
            </a:r>
            <a:r>
              <a:rPr lang="en-US" altLang="ja-JP" sz="2000" i="1" dirty="0">
                <a:latin typeface="Arial" charset="0"/>
                <a:ea typeface="MS PGothic" charset="0"/>
              </a:rPr>
              <a:t>concatenated to</a:t>
            </a:r>
            <a:r>
              <a:rPr lang="en-US" altLang="ja-JP" sz="2000" dirty="0">
                <a:latin typeface="Arial" charset="0"/>
                <a:ea typeface="MS PGothic" charset="0"/>
              </a:rPr>
              <a:t> x</a:t>
            </a:r>
            <a:r>
              <a:rPr lang="ja-JP" altLang="en-US" sz="2000" dirty="0">
                <a:latin typeface="Arial" charset="0"/>
                <a:ea typeface="MS PGothic" charset="0"/>
              </a:rPr>
              <a:t>”</a:t>
            </a:r>
            <a:r>
              <a:rPr lang="en-US" altLang="ja-JP" sz="2000" dirty="0">
                <a:latin typeface="Arial" charset="0"/>
                <a:ea typeface="MS PGothic" charset="0"/>
              </a:rPr>
              <a:t> and is formed by appending the symbol a to the left end of x.  Similarly, </a:t>
            </a:r>
            <a:r>
              <a:rPr lang="en-US" altLang="ja-JP" sz="2000" dirty="0" err="1">
                <a:latin typeface="Arial" charset="0"/>
                <a:ea typeface="MS PGothic" charset="0"/>
              </a:rPr>
              <a:t>x</a:t>
            </a:r>
            <a:r>
              <a:rPr lang="en-US" altLang="ja-JP" sz="2000" dirty="0" err="1">
                <a:latin typeface="Arial" charset="0"/>
                <a:ea typeface="MS PGothic" charset="0"/>
                <a:sym typeface="Symbol" charset="0"/>
              </a:rPr>
              <a:t></a:t>
            </a:r>
            <a:r>
              <a:rPr lang="en-US" altLang="ja-JP" sz="2000" dirty="0" err="1">
                <a:latin typeface="Arial" charset="0"/>
                <a:ea typeface="MS PGothic" charset="0"/>
              </a:rPr>
              <a:t>a</a:t>
            </a:r>
            <a:r>
              <a:rPr lang="en-US" altLang="ja-JP" sz="2000" dirty="0">
                <a:latin typeface="Arial" charset="0"/>
                <a:ea typeface="MS PGothic" charset="0"/>
              </a:rPr>
              <a:t>, denotes appending a to the right end of x.  In either case, if x is the null string (</a:t>
            </a:r>
            <a:r>
              <a:rPr lang="en-US" altLang="ja-JP" sz="2000" dirty="0">
                <a:latin typeface="Arial" charset="0"/>
                <a:ea typeface="MS PGothic" charset="0"/>
                <a:sym typeface="Symbol" charset="0"/>
              </a:rPr>
              <a:t></a:t>
            </a:r>
            <a:r>
              <a:rPr lang="en-US" altLang="ja-JP" sz="2000" dirty="0">
                <a:latin typeface="Arial" charset="0"/>
                <a:ea typeface="MS PGothic" charset="0"/>
              </a:rPr>
              <a:t>), then the resultant string is </a:t>
            </a:r>
            <a:r>
              <a:rPr lang="ja-JP" altLang="en-US" sz="2000" dirty="0">
                <a:latin typeface="Arial" charset="0"/>
                <a:ea typeface="MS PGothic" charset="0"/>
              </a:rPr>
              <a:t>“</a:t>
            </a:r>
            <a:r>
              <a:rPr lang="en-US" altLang="ja-JP" sz="2000" dirty="0">
                <a:latin typeface="Arial" charset="0"/>
                <a:ea typeface="MS PGothic" charset="0"/>
              </a:rPr>
              <a:t>a</a:t>
            </a:r>
            <a:r>
              <a:rPr lang="ja-JP" altLang="en-US" sz="2000" dirty="0">
                <a:latin typeface="Arial" charset="0"/>
                <a:ea typeface="MS PGothic" charset="0"/>
              </a:rPr>
              <a:t>”</a:t>
            </a:r>
            <a:r>
              <a:rPr lang="en-US" altLang="ja-JP" sz="2000" dirty="0">
                <a:latin typeface="Arial" charset="0"/>
                <a:ea typeface="MS PGothic" charset="0"/>
              </a:rPr>
              <a:t>.   </a:t>
            </a:r>
          </a:p>
        </p:txBody>
      </p:sp>
      <p:sp>
        <p:nvSpPr>
          <p:cNvPr id="235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47551B-4E41-A54E-9A64-E3AF1E198D8D}" type="datetime1">
              <a:rPr lang="en-US"/>
              <a:pPr/>
              <a:t>11/18/2014</a:t>
            </a:fld>
            <a:endParaRPr lang="en-US"/>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35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925B2D-9D64-FB4A-9399-A8B6B2321B84}" type="slidenum">
              <a:rPr lang="en-US"/>
              <a:pPr/>
              <a:t>22</a:t>
            </a:fld>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323C57-2667-0445-9684-AD2837CF71EE}" type="datetime1">
              <a:rPr lang="en-US"/>
              <a:pPr/>
              <a:t>11/18/2014</a:t>
            </a:fld>
            <a:endParaRPr lang="en-US"/>
          </a:p>
        </p:txBody>
      </p:sp>
      <p:sp>
        <p:nvSpPr>
          <p:cNvPr id="2222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22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5608655-334D-7043-A1CA-5A6EA2EB956B}" type="slidenum">
              <a:rPr lang="en-US"/>
              <a:pPr/>
              <a:t>220</a:t>
            </a:fld>
            <a:endParaRPr lang="en-US"/>
          </a:p>
        </p:txBody>
      </p:sp>
      <p:sp>
        <p:nvSpPr>
          <p:cNvPr id="222213" name="Rectangle 2"/>
          <p:cNvSpPr>
            <a:spLocks noGrp="1" noChangeArrowheads="1"/>
          </p:cNvSpPr>
          <p:nvPr>
            <p:ph type="title"/>
          </p:nvPr>
        </p:nvSpPr>
        <p:spPr/>
        <p:txBody>
          <a:bodyPr/>
          <a:lstStyle/>
          <a:p>
            <a:pPr eaLnBrk="1" hangingPunct="1"/>
            <a:r>
              <a:rPr lang="en-US">
                <a:latin typeface="Arial" charset="0"/>
                <a:ea typeface="MS PGothic" charset="0"/>
              </a:rPr>
              <a:t>Rice</a:t>
            </a:r>
            <a:r>
              <a:rPr lang="ja-JP" altLang="en-US">
                <a:latin typeface="Arial" charset="0"/>
                <a:ea typeface="MS PGothic" charset="0"/>
              </a:rPr>
              <a:t>’</a:t>
            </a:r>
            <a:r>
              <a:rPr lang="en-US" altLang="ja-JP">
                <a:latin typeface="Arial" charset="0"/>
                <a:ea typeface="MS PGothic" charset="0"/>
              </a:rPr>
              <a:t>s Picture Proof</a:t>
            </a:r>
            <a:endParaRPr lang="en-US">
              <a:latin typeface="Arial" charset="0"/>
              <a:ea typeface="MS PGothic" charset="0"/>
            </a:endParaRPr>
          </a:p>
        </p:txBody>
      </p:sp>
      <p:sp>
        <p:nvSpPr>
          <p:cNvPr id="222214" name="Rectangle 4"/>
          <p:cNvSpPr>
            <a:spLocks noChangeArrowheads="1"/>
          </p:cNvSpPr>
          <p:nvPr/>
        </p:nvSpPr>
        <p:spPr bwMode="auto">
          <a:xfrm>
            <a:off x="990600" y="3352800"/>
            <a:ext cx="4648200" cy="28956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22215" name="Rectangle 5"/>
          <p:cNvSpPr>
            <a:spLocks noChangeArrowheads="1"/>
          </p:cNvSpPr>
          <p:nvPr/>
        </p:nvSpPr>
        <p:spPr bwMode="auto">
          <a:xfrm>
            <a:off x="1752600" y="3505200"/>
            <a:ext cx="1219200" cy="11430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22216" name="Line 6"/>
          <p:cNvSpPr>
            <a:spLocks noChangeShapeType="1"/>
          </p:cNvSpPr>
          <p:nvPr/>
        </p:nvSpPr>
        <p:spPr bwMode="auto">
          <a:xfrm>
            <a:off x="1447800" y="38100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17" name="Line 7"/>
          <p:cNvSpPr>
            <a:spLocks noChangeShapeType="1"/>
          </p:cNvSpPr>
          <p:nvPr/>
        </p:nvSpPr>
        <p:spPr bwMode="auto">
          <a:xfrm>
            <a:off x="1447800" y="42672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18" name="Text Box 8"/>
          <p:cNvSpPr txBox="1">
            <a:spLocks noChangeArrowheads="1"/>
          </p:cNvSpPr>
          <p:nvPr/>
        </p:nvSpPr>
        <p:spPr bwMode="auto">
          <a:xfrm>
            <a:off x="1066800" y="3609975"/>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x</a:t>
            </a:r>
          </a:p>
        </p:txBody>
      </p:sp>
      <p:sp>
        <p:nvSpPr>
          <p:cNvPr id="222219" name="Text Box 9"/>
          <p:cNvSpPr txBox="1">
            <a:spLocks noChangeArrowheads="1"/>
          </p:cNvSpPr>
          <p:nvPr/>
        </p:nvSpPr>
        <p:spPr bwMode="auto">
          <a:xfrm>
            <a:off x="1066800" y="405288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y</a:t>
            </a:r>
          </a:p>
        </p:txBody>
      </p:sp>
      <p:sp>
        <p:nvSpPr>
          <p:cNvPr id="222220" name="Text Box 10"/>
          <p:cNvSpPr txBox="1">
            <a:spLocks noChangeArrowheads="1"/>
          </p:cNvSpPr>
          <p:nvPr/>
        </p:nvSpPr>
        <p:spPr bwMode="auto">
          <a:xfrm>
            <a:off x="1981200" y="3810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sym typeface="Symbol" charset="0"/>
              </a:rPr>
              <a:t></a:t>
            </a:r>
            <a:r>
              <a:rPr lang="en-US" b="1" baseline="-25000">
                <a:sym typeface="Symbol" charset="0"/>
              </a:rPr>
              <a:t>x</a:t>
            </a:r>
            <a:r>
              <a:rPr lang="en-US" b="1">
                <a:sym typeface="Symbol" charset="0"/>
              </a:rPr>
              <a:t>(y)</a:t>
            </a:r>
          </a:p>
        </p:txBody>
      </p:sp>
      <p:sp>
        <p:nvSpPr>
          <p:cNvPr id="222221" name="Rectangle 11"/>
          <p:cNvSpPr>
            <a:spLocks noChangeArrowheads="1"/>
          </p:cNvSpPr>
          <p:nvPr/>
        </p:nvSpPr>
        <p:spPr bwMode="auto">
          <a:xfrm>
            <a:off x="3733800" y="4876800"/>
            <a:ext cx="1219200" cy="11430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22222" name="Text Box 12"/>
          <p:cNvSpPr txBox="1">
            <a:spLocks noChangeArrowheads="1"/>
          </p:cNvSpPr>
          <p:nvPr/>
        </p:nvSpPr>
        <p:spPr bwMode="auto">
          <a:xfrm>
            <a:off x="4038600" y="5257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sym typeface="Symbol" charset="0"/>
              </a:rPr>
              <a:t></a:t>
            </a:r>
            <a:r>
              <a:rPr lang="en-US" b="1" baseline="-25000">
                <a:sym typeface="Symbol" charset="0"/>
              </a:rPr>
              <a:t>r</a:t>
            </a:r>
            <a:r>
              <a:rPr lang="en-US" b="1">
                <a:sym typeface="Symbol" charset="0"/>
              </a:rPr>
              <a:t>(z)</a:t>
            </a:r>
          </a:p>
        </p:txBody>
      </p:sp>
      <p:sp>
        <p:nvSpPr>
          <p:cNvPr id="222223" name="Line 13"/>
          <p:cNvSpPr>
            <a:spLocks noChangeShapeType="1"/>
          </p:cNvSpPr>
          <p:nvPr/>
        </p:nvSpPr>
        <p:spPr bwMode="auto">
          <a:xfrm>
            <a:off x="2971800" y="40386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24" name="Line 14"/>
          <p:cNvSpPr>
            <a:spLocks noChangeShapeType="1"/>
          </p:cNvSpPr>
          <p:nvPr/>
        </p:nvSpPr>
        <p:spPr bwMode="auto">
          <a:xfrm>
            <a:off x="3352800" y="4038600"/>
            <a:ext cx="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25" name="Line 15"/>
          <p:cNvSpPr>
            <a:spLocks noChangeShapeType="1"/>
          </p:cNvSpPr>
          <p:nvPr/>
        </p:nvSpPr>
        <p:spPr bwMode="auto">
          <a:xfrm>
            <a:off x="3352800" y="51816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26" name="Line 16"/>
          <p:cNvSpPr>
            <a:spLocks noChangeShapeType="1"/>
          </p:cNvSpPr>
          <p:nvPr/>
        </p:nvSpPr>
        <p:spPr bwMode="auto">
          <a:xfrm>
            <a:off x="609600" y="5791200"/>
            <a:ext cx="3124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27" name="Text Box 17"/>
          <p:cNvSpPr txBox="1">
            <a:spLocks noChangeArrowheads="1"/>
          </p:cNvSpPr>
          <p:nvPr/>
        </p:nvSpPr>
        <p:spPr bwMode="auto">
          <a:xfrm>
            <a:off x="228600" y="5562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t>z</a:t>
            </a:r>
          </a:p>
        </p:txBody>
      </p:sp>
      <p:sp>
        <p:nvSpPr>
          <p:cNvPr id="222228" name="Line 18"/>
          <p:cNvSpPr>
            <a:spLocks noChangeShapeType="1"/>
          </p:cNvSpPr>
          <p:nvPr/>
        </p:nvSpPr>
        <p:spPr bwMode="auto">
          <a:xfrm>
            <a:off x="4953000" y="54864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2229" name="Text Box 19"/>
          <p:cNvSpPr txBox="1">
            <a:spLocks noChangeArrowheads="1"/>
          </p:cNvSpPr>
          <p:nvPr/>
        </p:nvSpPr>
        <p:spPr bwMode="auto">
          <a:xfrm>
            <a:off x="838200" y="1371600"/>
            <a:ext cx="7543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a:t>Let </a:t>
            </a:r>
            <a:r>
              <a:rPr lang="en-US" b="1">
                <a:latin typeface="Script MT Bold" charset="0"/>
              </a:rPr>
              <a:t>P</a:t>
            </a:r>
            <a:r>
              <a:rPr lang="en-US"/>
              <a:t> be an arbitrary, non-trivial, I/O property of effective procedures. Assume wlog that the functions with empty domains are not in </a:t>
            </a:r>
            <a:r>
              <a:rPr lang="en-US" b="1">
                <a:latin typeface="Script MT Bold" charset="0"/>
              </a:rPr>
              <a:t>P</a:t>
            </a:r>
            <a:r>
              <a:rPr lang="en-US"/>
              <a:t>.</a:t>
            </a:r>
          </a:p>
          <a:p>
            <a:pPr>
              <a:spcBef>
                <a:spcPct val="50000"/>
              </a:spcBef>
            </a:pPr>
            <a:r>
              <a:rPr lang="en-US"/>
              <a:t>Given </a:t>
            </a:r>
            <a:r>
              <a:rPr lang="en-US" b="1"/>
              <a:t>x</a:t>
            </a:r>
            <a:r>
              <a:rPr lang="en-US"/>
              <a:t>, </a:t>
            </a:r>
            <a:r>
              <a:rPr lang="en-US" b="1"/>
              <a:t>y</a:t>
            </a:r>
            <a:r>
              <a:rPr lang="en-US"/>
              <a:t>, </a:t>
            </a:r>
            <a:r>
              <a:rPr lang="en-US" b="1"/>
              <a:t>r</a:t>
            </a:r>
            <a:r>
              <a:rPr lang="en-US"/>
              <a:t>, where </a:t>
            </a:r>
            <a:r>
              <a:rPr lang="en-US" b="1"/>
              <a:t>r</a:t>
            </a:r>
            <a:r>
              <a:rPr lang="en-US"/>
              <a:t> is in the set </a:t>
            </a:r>
            <a:r>
              <a:rPr lang="en-US" b="1"/>
              <a:t>S</a:t>
            </a:r>
            <a:r>
              <a:rPr lang="en-US" b="1" baseline="-25000">
                <a:latin typeface="Script MT Bold" charset="0"/>
              </a:rPr>
              <a:t>P</a:t>
            </a:r>
            <a:r>
              <a:rPr lang="en-US" b="1"/>
              <a:t>.= {f | </a:t>
            </a:r>
            <a:r>
              <a:rPr lang="en-US" b="1">
                <a:sym typeface="Symbol" charset="0"/>
              </a:rPr>
              <a:t></a:t>
            </a:r>
            <a:r>
              <a:rPr lang="en-US" b="1" baseline="-25000">
                <a:sym typeface="Symbol" charset="0"/>
              </a:rPr>
              <a:t>f</a:t>
            </a:r>
            <a:r>
              <a:rPr lang="en-US">
                <a:sym typeface="Symbol" charset="0"/>
              </a:rPr>
              <a:t> has property </a:t>
            </a:r>
            <a:r>
              <a:rPr lang="en-US" b="1">
                <a:latin typeface="Script MT Bold" charset="0"/>
              </a:rPr>
              <a:t>P</a:t>
            </a:r>
            <a:r>
              <a:rPr lang="en-US">
                <a:sym typeface="Symbol" charset="0"/>
              </a:rPr>
              <a:t>}, define the function </a:t>
            </a:r>
            <a:r>
              <a:rPr lang="en-US" b="1">
                <a:sym typeface="Symbol" charset="0"/>
              </a:rPr>
              <a:t>f</a:t>
            </a:r>
            <a:r>
              <a:rPr lang="en-US" b="1" baseline="-25000">
                <a:sym typeface="Symbol" charset="0"/>
              </a:rPr>
              <a:t>x,y,r</a:t>
            </a:r>
            <a:r>
              <a:rPr lang="en-US" b="1">
                <a:sym typeface="Symbol" charset="0"/>
              </a:rPr>
              <a:t>(z) = </a:t>
            </a:r>
            <a:r>
              <a:rPr lang="en-US" b="1" baseline="-25000">
                <a:sym typeface="Symbol" charset="0"/>
              </a:rPr>
              <a:t>x</a:t>
            </a:r>
            <a:r>
              <a:rPr lang="en-US" b="1">
                <a:sym typeface="Symbol" charset="0"/>
              </a:rPr>
              <a:t>(y) </a:t>
            </a:r>
            <a:r>
              <a:rPr lang="en-US" b="1">
                <a:solidFill>
                  <a:srgbClr val="CC3300"/>
                </a:solidFill>
                <a:sym typeface="Symbol" charset="0"/>
              </a:rPr>
              <a:t>- </a:t>
            </a:r>
            <a:r>
              <a:rPr lang="en-US" b="1" baseline="-25000">
                <a:solidFill>
                  <a:srgbClr val="CC3300"/>
                </a:solidFill>
                <a:sym typeface="Symbol" charset="0"/>
              </a:rPr>
              <a:t>x</a:t>
            </a:r>
            <a:r>
              <a:rPr lang="en-US" b="1">
                <a:solidFill>
                  <a:srgbClr val="CC3300"/>
                </a:solidFill>
                <a:sym typeface="Symbol" charset="0"/>
              </a:rPr>
              <a:t>(y)</a:t>
            </a:r>
            <a:r>
              <a:rPr lang="en-US" b="1">
                <a:sym typeface="Symbol" charset="0"/>
              </a:rPr>
              <a:t> + </a:t>
            </a:r>
            <a:r>
              <a:rPr lang="en-US" b="1" baseline="-25000">
                <a:sym typeface="Symbol" charset="0"/>
              </a:rPr>
              <a:t>r</a:t>
            </a:r>
            <a:r>
              <a:rPr lang="en-US" b="1">
                <a:sym typeface="Symbol" charset="0"/>
              </a:rPr>
              <a:t>(z)</a:t>
            </a:r>
            <a:r>
              <a:rPr lang="en-US">
                <a:sym typeface="Symbol" charset="0"/>
              </a:rPr>
              <a:t>. The following illustrates </a:t>
            </a:r>
            <a:r>
              <a:rPr lang="en-US" b="1">
                <a:sym typeface="Symbol" charset="0"/>
              </a:rPr>
              <a:t>f</a:t>
            </a:r>
            <a:r>
              <a:rPr lang="en-US" b="1" baseline="-25000">
                <a:sym typeface="Symbol" charset="0"/>
              </a:rPr>
              <a:t>x,y,r</a:t>
            </a:r>
            <a:r>
              <a:rPr lang="en-US" b="1">
                <a:sym typeface="Symbol" charset="0"/>
              </a:rPr>
              <a:t>.</a:t>
            </a:r>
            <a:r>
              <a:rPr lang="en-US">
                <a:sym typeface="Symbol" charset="0"/>
              </a:rPr>
              <a:t> </a:t>
            </a:r>
            <a:br>
              <a:rPr lang="en-US">
                <a:sym typeface="Symbol" charset="0"/>
              </a:rPr>
            </a:br>
            <a:r>
              <a:rPr lang="en-US">
                <a:sym typeface="Symbol" charset="0"/>
              </a:rPr>
              <a:t>Here, </a:t>
            </a:r>
            <a:r>
              <a:rPr lang="en-US" b="1">
                <a:sym typeface="Symbol" charset="0"/>
              </a:rPr>
              <a:t>dom(f</a:t>
            </a:r>
            <a:r>
              <a:rPr lang="en-US" b="1" baseline="-25000">
                <a:sym typeface="Symbol" charset="0"/>
              </a:rPr>
              <a:t>x,y,r</a:t>
            </a:r>
            <a:r>
              <a:rPr lang="en-US" b="1">
                <a:sym typeface="Symbol" charset="0"/>
              </a:rPr>
              <a:t>) = dom(</a:t>
            </a:r>
            <a:r>
              <a:rPr lang="en-US" b="1" baseline="-25000">
                <a:sym typeface="Symbol" charset="0"/>
              </a:rPr>
              <a:t>r</a:t>
            </a:r>
            <a:r>
              <a:rPr lang="en-US" b="1">
                <a:sym typeface="Symbol" charset="0"/>
              </a:rPr>
              <a:t>) </a:t>
            </a:r>
            <a:r>
              <a:rPr lang="en-US" b="1">
                <a:solidFill>
                  <a:srgbClr val="CC3300"/>
                </a:solidFill>
                <a:sym typeface="Symbol" charset="0"/>
              </a:rPr>
              <a:t>(f</a:t>
            </a:r>
            <a:r>
              <a:rPr lang="en-US" b="1" baseline="-25000">
                <a:solidFill>
                  <a:srgbClr val="CC3300"/>
                </a:solidFill>
                <a:sym typeface="Symbol" charset="0"/>
              </a:rPr>
              <a:t>x,y,r</a:t>
            </a:r>
            <a:r>
              <a:rPr lang="en-US" b="1">
                <a:solidFill>
                  <a:srgbClr val="CC3300"/>
                </a:solidFill>
                <a:sym typeface="Symbol" charset="0"/>
              </a:rPr>
              <a:t>(z) = </a:t>
            </a:r>
            <a:r>
              <a:rPr lang="en-US" b="1" baseline="-25000">
                <a:solidFill>
                  <a:srgbClr val="CC3300"/>
                </a:solidFill>
                <a:sym typeface="Symbol" charset="0"/>
              </a:rPr>
              <a:t>r</a:t>
            </a:r>
            <a:r>
              <a:rPr lang="en-US" b="1">
                <a:solidFill>
                  <a:srgbClr val="CC3300"/>
                </a:solidFill>
                <a:sym typeface="Symbol" charset="0"/>
              </a:rPr>
              <a:t>(z))</a:t>
            </a:r>
            <a:r>
              <a:rPr lang="en-US">
                <a:sym typeface="Symbol" charset="0"/>
              </a:rPr>
              <a:t> </a:t>
            </a:r>
            <a:r>
              <a:rPr lang="en-US" b="1">
                <a:sym typeface="Symbol" charset="0"/>
              </a:rPr>
              <a:t>if </a:t>
            </a:r>
            <a:r>
              <a:rPr lang="en-US" b="1" baseline="-25000">
                <a:sym typeface="Symbol" charset="0"/>
              </a:rPr>
              <a:t>x</a:t>
            </a:r>
            <a:r>
              <a:rPr lang="en-US" b="1">
                <a:sym typeface="Symbol" charset="0"/>
              </a:rPr>
              <a:t>(y) ; =  if </a:t>
            </a:r>
            <a:r>
              <a:rPr lang="en-US" b="1" baseline="-25000">
                <a:sym typeface="Symbol" charset="0"/>
              </a:rPr>
              <a:t>x</a:t>
            </a:r>
            <a:r>
              <a:rPr lang="en-US" b="1">
                <a:sym typeface="Symbol" charset="0"/>
              </a:rPr>
              <a:t>(y)</a:t>
            </a:r>
            <a:r>
              <a:rPr lang="en-US">
                <a:sym typeface="Symbol" charset="0"/>
              </a:rPr>
              <a:t> . </a:t>
            </a:r>
            <a:br>
              <a:rPr lang="en-US">
                <a:sym typeface="Symbol" charset="0"/>
              </a:rPr>
            </a:br>
            <a:r>
              <a:rPr lang="en-US">
                <a:sym typeface="Symbol" charset="0"/>
              </a:rPr>
              <a:t>Thus, </a:t>
            </a:r>
            <a:r>
              <a:rPr lang="en-US" b="1">
                <a:sym typeface="Symbol" charset="0"/>
              </a:rPr>
              <a:t></a:t>
            </a:r>
            <a:r>
              <a:rPr lang="en-US" b="1" baseline="-25000">
                <a:sym typeface="Symbol" charset="0"/>
              </a:rPr>
              <a:t>x</a:t>
            </a:r>
            <a:r>
              <a:rPr lang="en-US" b="1">
                <a:sym typeface="Symbol" charset="0"/>
              </a:rPr>
              <a:t>(y)</a:t>
            </a:r>
            <a:r>
              <a:rPr lang="en-US">
                <a:sym typeface="Symbol" charset="0"/>
              </a:rPr>
              <a:t> iff </a:t>
            </a:r>
            <a:r>
              <a:rPr lang="en-US" b="1">
                <a:sym typeface="Symbol" charset="0"/>
              </a:rPr>
              <a:t>f</a:t>
            </a:r>
            <a:r>
              <a:rPr lang="en-US" b="1" baseline="-25000">
                <a:sym typeface="Symbol" charset="0"/>
              </a:rPr>
              <a:t>x,y,r</a:t>
            </a:r>
            <a:r>
              <a:rPr lang="en-US">
                <a:sym typeface="Symbol" charset="0"/>
              </a:rPr>
              <a:t> has property </a:t>
            </a:r>
            <a:r>
              <a:rPr lang="en-US">
                <a:latin typeface="Script MT Bold" charset="0"/>
                <a:sym typeface="Symbol" charset="0"/>
              </a:rPr>
              <a:t>P</a:t>
            </a:r>
            <a:r>
              <a:rPr lang="en-US">
                <a:sym typeface="Symbol" charset="0"/>
              </a:rPr>
              <a:t>, and so </a:t>
            </a:r>
            <a:r>
              <a:rPr lang="en-US" b="1">
                <a:sym typeface="Symbol" charset="0"/>
              </a:rPr>
              <a:t>K</a:t>
            </a:r>
            <a:r>
              <a:rPr lang="en-US" b="1" baseline="-25000">
                <a:sym typeface="Symbol" charset="0"/>
              </a:rPr>
              <a:t>0</a:t>
            </a:r>
            <a:r>
              <a:rPr lang="en-US" b="1">
                <a:sym typeface="Symbol" charset="0"/>
              </a:rPr>
              <a:t> </a:t>
            </a:r>
            <a:r>
              <a:rPr lang="en-US" b="1" baseline="-25000">
                <a:sym typeface="Symbol" charset="0"/>
              </a:rPr>
              <a:t>1</a:t>
            </a:r>
            <a:r>
              <a:rPr lang="en-US">
                <a:sym typeface="Symbol" charset="0"/>
              </a:rPr>
              <a:t> </a:t>
            </a:r>
            <a:r>
              <a:rPr lang="en-US" b="1"/>
              <a:t>S</a:t>
            </a:r>
            <a:r>
              <a:rPr lang="en-US" b="1" baseline="-25000">
                <a:latin typeface="Script MT Bold" charset="0"/>
              </a:rPr>
              <a:t>P</a:t>
            </a:r>
            <a:r>
              <a:rPr lang="en-US" b="1"/>
              <a:t>.</a:t>
            </a:r>
          </a:p>
        </p:txBody>
      </p:sp>
      <p:sp>
        <p:nvSpPr>
          <p:cNvPr id="222230" name="Text Box 20"/>
          <p:cNvSpPr txBox="1">
            <a:spLocks noChangeArrowheads="1"/>
          </p:cNvSpPr>
          <p:nvPr/>
        </p:nvSpPr>
        <p:spPr bwMode="auto">
          <a:xfrm>
            <a:off x="5715000" y="5562600"/>
            <a:ext cx="3352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sym typeface="Symbol" charset="0"/>
              </a:rPr>
              <a:t>dom(f</a:t>
            </a:r>
            <a:r>
              <a:rPr lang="en-US" b="1" baseline="-25000">
                <a:sym typeface="Symbol" charset="0"/>
              </a:rPr>
              <a:t>x,y,r</a:t>
            </a:r>
            <a:r>
              <a:rPr lang="en-US" b="1">
                <a:sym typeface="Symbol" charset="0"/>
              </a:rPr>
              <a:t>) =  If</a:t>
            </a:r>
            <a:r>
              <a:rPr lang="en-US">
                <a:sym typeface="Symbol" charset="0"/>
              </a:rPr>
              <a:t> </a:t>
            </a:r>
            <a:r>
              <a:rPr lang="en-US" b="1">
                <a:sym typeface="Symbol" charset="0"/>
              </a:rPr>
              <a:t></a:t>
            </a:r>
            <a:r>
              <a:rPr lang="en-US" b="1" baseline="-25000">
                <a:sym typeface="Symbol" charset="0"/>
              </a:rPr>
              <a:t>x</a:t>
            </a:r>
            <a:r>
              <a:rPr lang="en-US" b="1">
                <a:sym typeface="Symbol" charset="0"/>
              </a:rPr>
              <a:t>(y)</a:t>
            </a:r>
            <a:r>
              <a:rPr lang="en-US">
                <a:sym typeface="Symbol" charset="0"/>
              </a:rPr>
              <a:t> </a:t>
            </a:r>
          </a:p>
          <a:p>
            <a:pPr>
              <a:spcBef>
                <a:spcPct val="50000"/>
              </a:spcBef>
            </a:pPr>
            <a:r>
              <a:rPr lang="en-US" b="1">
                <a:solidFill>
                  <a:srgbClr val="CC3300"/>
                </a:solidFill>
                <a:sym typeface="Symbol" charset="0"/>
              </a:rPr>
              <a:t>rng(f</a:t>
            </a:r>
            <a:r>
              <a:rPr lang="en-US" b="1" baseline="-25000">
                <a:solidFill>
                  <a:srgbClr val="CC3300"/>
                </a:solidFill>
                <a:sym typeface="Symbol" charset="0"/>
              </a:rPr>
              <a:t>x,y,r</a:t>
            </a:r>
            <a:r>
              <a:rPr lang="en-US" b="1">
                <a:solidFill>
                  <a:srgbClr val="CC3300"/>
                </a:solidFill>
                <a:sym typeface="Symbol" charset="0"/>
              </a:rPr>
              <a:t>) =  If</a:t>
            </a:r>
            <a:r>
              <a:rPr lang="en-US">
                <a:solidFill>
                  <a:srgbClr val="CC3300"/>
                </a:solidFill>
                <a:sym typeface="Symbol" charset="0"/>
              </a:rPr>
              <a:t> </a:t>
            </a:r>
            <a:r>
              <a:rPr lang="en-US" b="1">
                <a:solidFill>
                  <a:srgbClr val="CC3300"/>
                </a:solidFill>
                <a:sym typeface="Symbol" charset="0"/>
              </a:rPr>
              <a:t></a:t>
            </a:r>
            <a:r>
              <a:rPr lang="en-US" b="1" baseline="-25000">
                <a:solidFill>
                  <a:srgbClr val="CC3300"/>
                </a:solidFill>
                <a:sym typeface="Symbol" charset="0"/>
              </a:rPr>
              <a:t>x</a:t>
            </a:r>
            <a:r>
              <a:rPr lang="en-US" b="1">
                <a:solidFill>
                  <a:srgbClr val="CC3300"/>
                </a:solidFill>
                <a:sym typeface="Symbol" charset="0"/>
              </a:rPr>
              <a:t>(y)</a:t>
            </a:r>
            <a:endParaRPr lang="en-US">
              <a:solidFill>
                <a:srgbClr val="CC3300"/>
              </a:solidFill>
              <a:sym typeface="Symbol" charset="0"/>
            </a:endParaRPr>
          </a:p>
        </p:txBody>
      </p:sp>
      <p:sp>
        <p:nvSpPr>
          <p:cNvPr id="222231" name="Text Box 21"/>
          <p:cNvSpPr txBox="1">
            <a:spLocks noChangeArrowheads="1"/>
          </p:cNvSpPr>
          <p:nvPr/>
        </p:nvSpPr>
        <p:spPr bwMode="auto">
          <a:xfrm>
            <a:off x="5715000" y="4572000"/>
            <a:ext cx="3429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pPr>
            <a:r>
              <a:rPr lang="en-US" b="1">
                <a:solidFill>
                  <a:srgbClr val="CC3300"/>
                </a:solidFill>
                <a:sym typeface="Symbol" charset="0"/>
              </a:rPr>
              <a:t>rng(f</a:t>
            </a:r>
            <a:r>
              <a:rPr lang="en-US" b="1" baseline="-25000">
                <a:solidFill>
                  <a:srgbClr val="CC3300"/>
                </a:solidFill>
                <a:sym typeface="Symbol" charset="0"/>
              </a:rPr>
              <a:t>x,y,r</a:t>
            </a:r>
            <a:r>
              <a:rPr lang="en-US" b="1">
                <a:solidFill>
                  <a:srgbClr val="CC3300"/>
                </a:solidFill>
                <a:sym typeface="Symbol" charset="0"/>
              </a:rPr>
              <a:t>)</a:t>
            </a:r>
            <a:r>
              <a:rPr lang="en-US">
                <a:solidFill>
                  <a:srgbClr val="CC3300"/>
                </a:solidFill>
                <a:sym typeface="Symbol" charset="0"/>
              </a:rPr>
              <a:t> </a:t>
            </a:r>
            <a:r>
              <a:rPr lang="en-US" b="1">
                <a:solidFill>
                  <a:srgbClr val="CC3300"/>
                </a:solidFill>
                <a:sym typeface="Symbol" charset="0"/>
              </a:rPr>
              <a:t>= rng(</a:t>
            </a:r>
            <a:r>
              <a:rPr lang="en-US" b="1" baseline="-25000">
                <a:solidFill>
                  <a:srgbClr val="CC3300"/>
                </a:solidFill>
                <a:sym typeface="Symbol" charset="0"/>
              </a:rPr>
              <a:t>r</a:t>
            </a:r>
            <a:r>
              <a:rPr lang="en-US" b="1">
                <a:solidFill>
                  <a:srgbClr val="CC3300"/>
                </a:solidFill>
                <a:sym typeface="Symbol" charset="0"/>
              </a:rPr>
              <a:t>) If</a:t>
            </a:r>
            <a:r>
              <a:rPr lang="en-US">
                <a:solidFill>
                  <a:srgbClr val="CC3300"/>
                </a:solidFill>
                <a:sym typeface="Symbol" charset="0"/>
              </a:rPr>
              <a:t> </a:t>
            </a:r>
            <a:r>
              <a:rPr lang="en-US" b="1">
                <a:solidFill>
                  <a:srgbClr val="CC3300"/>
                </a:solidFill>
                <a:sym typeface="Symbol" charset="0"/>
              </a:rPr>
              <a:t></a:t>
            </a:r>
            <a:r>
              <a:rPr lang="en-US" b="1" baseline="-25000">
                <a:solidFill>
                  <a:srgbClr val="CC3300"/>
                </a:solidFill>
                <a:sym typeface="Symbol" charset="0"/>
              </a:rPr>
              <a:t>x</a:t>
            </a:r>
            <a:r>
              <a:rPr lang="en-US" b="1">
                <a:solidFill>
                  <a:srgbClr val="CC3300"/>
                </a:solidFill>
                <a:sym typeface="Symbol" charset="0"/>
              </a:rPr>
              <a:t>(y)</a:t>
            </a:r>
            <a:r>
              <a:rPr lang="en-US">
                <a:solidFill>
                  <a:srgbClr val="CC3300"/>
                </a:solidFill>
                <a:sym typeface="Symbol" charset="0"/>
              </a:rPr>
              <a:t> </a:t>
            </a:r>
          </a:p>
          <a:p>
            <a:pPr>
              <a:spcBef>
                <a:spcPct val="50000"/>
              </a:spcBef>
            </a:pPr>
            <a:r>
              <a:rPr lang="en-US" b="1">
                <a:sym typeface="Symbol" charset="0"/>
              </a:rPr>
              <a:t>dom(f</a:t>
            </a:r>
            <a:r>
              <a:rPr lang="en-US" b="1" baseline="-25000">
                <a:sym typeface="Symbol" charset="0"/>
              </a:rPr>
              <a:t>x,y,r</a:t>
            </a:r>
            <a:r>
              <a:rPr lang="en-US" b="1">
                <a:sym typeface="Symbol" charset="0"/>
              </a:rPr>
              <a:t>)</a:t>
            </a:r>
            <a:r>
              <a:rPr lang="en-US">
                <a:sym typeface="Symbol" charset="0"/>
              </a:rPr>
              <a:t> </a:t>
            </a:r>
            <a:r>
              <a:rPr lang="en-US" b="1">
                <a:sym typeface="Symbol" charset="0"/>
              </a:rPr>
              <a:t>= dom(</a:t>
            </a:r>
            <a:r>
              <a:rPr lang="en-US" b="1" baseline="-25000">
                <a:sym typeface="Symbol" charset="0"/>
              </a:rPr>
              <a:t>r</a:t>
            </a:r>
            <a:r>
              <a:rPr lang="en-US" b="1">
                <a:sym typeface="Symbol" charset="0"/>
              </a:rPr>
              <a:t>) If</a:t>
            </a:r>
            <a:r>
              <a:rPr lang="en-US">
                <a:sym typeface="Symbol" charset="0"/>
              </a:rPr>
              <a:t> </a:t>
            </a:r>
            <a:r>
              <a:rPr lang="en-US" b="1">
                <a:sym typeface="Symbol" charset="0"/>
              </a:rPr>
              <a:t></a:t>
            </a:r>
            <a:r>
              <a:rPr lang="en-US" b="1" baseline="-25000">
                <a:sym typeface="Symbol" charset="0"/>
              </a:rPr>
              <a:t>x</a:t>
            </a:r>
            <a:r>
              <a:rPr lang="en-US" b="1">
                <a:sym typeface="Symbol" charset="0"/>
              </a:rPr>
              <a:t>(y)</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D79BEC-7A6A-4743-AC0A-015CB2340F50}" type="datetime1">
              <a:rPr lang="en-US"/>
              <a:pPr/>
              <a:t>11/18/2014</a:t>
            </a:fld>
            <a:endParaRPr lang="en-US"/>
          </a:p>
        </p:txBody>
      </p:sp>
      <p:sp>
        <p:nvSpPr>
          <p:cNvPr id="2232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32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F664FC-C14A-BD4F-AF84-0E348CAB5955}" type="slidenum">
              <a:rPr lang="en-US"/>
              <a:pPr/>
              <a:t>221</a:t>
            </a:fld>
            <a:endParaRPr lang="en-US"/>
          </a:p>
        </p:txBody>
      </p:sp>
      <p:sp>
        <p:nvSpPr>
          <p:cNvPr id="223237" name="Rectangle 2"/>
          <p:cNvSpPr>
            <a:spLocks noGrp="1" noChangeArrowheads="1"/>
          </p:cNvSpPr>
          <p:nvPr>
            <p:ph type="title"/>
          </p:nvPr>
        </p:nvSpPr>
        <p:spPr/>
        <p:txBody>
          <a:bodyPr/>
          <a:lstStyle/>
          <a:p>
            <a:pPr eaLnBrk="1" hangingPunct="1"/>
            <a:r>
              <a:rPr lang="en-US">
                <a:latin typeface="Arial" charset="0"/>
                <a:ea typeface="MS PGothic" charset="0"/>
              </a:rPr>
              <a:t>Corollaries to Rice</a:t>
            </a:r>
            <a:r>
              <a:rPr lang="ja-JP" altLang="en-US">
                <a:latin typeface="Arial" charset="0"/>
                <a:ea typeface="MS PGothic" charset="0"/>
              </a:rPr>
              <a:t>’</a:t>
            </a:r>
            <a:r>
              <a:rPr lang="en-US" altLang="ja-JP">
                <a:latin typeface="Arial" charset="0"/>
                <a:ea typeface="MS PGothic" charset="0"/>
              </a:rPr>
              <a:t>s</a:t>
            </a:r>
            <a:endParaRPr lang="en-US">
              <a:latin typeface="Arial" charset="0"/>
              <a:ea typeface="MS PGothic" charset="0"/>
            </a:endParaRPr>
          </a:p>
        </p:txBody>
      </p:sp>
      <p:sp>
        <p:nvSpPr>
          <p:cNvPr id="223238" name="Rectangle 3"/>
          <p:cNvSpPr>
            <a:spLocks noGrp="1" noChangeArrowheads="1"/>
          </p:cNvSpPr>
          <p:nvPr>
            <p:ph type="body" idx="1"/>
          </p:nvPr>
        </p:nvSpPr>
        <p:spPr/>
        <p:txBody>
          <a:bodyPr/>
          <a:lstStyle/>
          <a:p>
            <a:pPr eaLnBrk="1" hangingPunct="1">
              <a:buFontTx/>
              <a:buNone/>
            </a:pPr>
            <a:r>
              <a:rPr lang="en-US">
                <a:latin typeface="Arial" charset="0"/>
                <a:ea typeface="MS PGothic" charset="0"/>
              </a:rPr>
              <a:t>	Corollary:  The following properties of re sets are undecidable</a:t>
            </a:r>
          </a:p>
          <a:p>
            <a:pPr eaLnBrk="1" hangingPunct="1">
              <a:buFontTx/>
              <a:buNone/>
            </a:pPr>
            <a:r>
              <a:rPr lang="en-US">
                <a:latin typeface="Arial" charset="0"/>
                <a:ea typeface="MS PGothic" charset="0"/>
              </a:rPr>
              <a:t>		a)		L = Ø</a:t>
            </a:r>
          </a:p>
          <a:p>
            <a:pPr eaLnBrk="1" hangingPunct="1">
              <a:buFontTx/>
              <a:buNone/>
            </a:pPr>
            <a:r>
              <a:rPr lang="en-US">
                <a:latin typeface="Arial" charset="0"/>
                <a:ea typeface="MS PGothic" charset="0"/>
              </a:rPr>
              <a:t>		b)		L is finite</a:t>
            </a:r>
          </a:p>
          <a:p>
            <a:pPr eaLnBrk="1" hangingPunct="1">
              <a:buFontTx/>
              <a:buNone/>
            </a:pPr>
            <a:r>
              <a:rPr lang="en-US">
                <a:latin typeface="Arial" charset="0"/>
                <a:ea typeface="MS PGothic" charset="0"/>
              </a:rPr>
              <a:t>		c)		L is a regular set</a:t>
            </a:r>
          </a:p>
          <a:p>
            <a:pPr eaLnBrk="1" hangingPunct="1">
              <a:buFontTx/>
              <a:buNone/>
            </a:pPr>
            <a:r>
              <a:rPr lang="en-US">
                <a:latin typeface="Arial" charset="0"/>
                <a:ea typeface="MS PGothic" charset="0"/>
              </a:rPr>
              <a:t>		d)		L is a context-free set</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685800" y="2286000"/>
            <a:ext cx="7772400" cy="1143000"/>
          </a:xfrm>
        </p:spPr>
        <p:txBody>
          <a:bodyPr/>
          <a:lstStyle/>
          <a:p>
            <a:r>
              <a:rPr lang="en-US">
                <a:latin typeface="Arial" charset="0"/>
                <a:ea typeface="MS PGothic" charset="0"/>
              </a:rPr>
              <a:t>Recursively Enumerable</a:t>
            </a:r>
          </a:p>
        </p:txBody>
      </p:sp>
      <p:sp>
        <p:nvSpPr>
          <p:cNvPr id="225283" name="Rectangle 3"/>
          <p:cNvSpPr>
            <a:spLocks noGrp="1" noChangeArrowheads="1"/>
          </p:cNvSpPr>
          <p:nvPr>
            <p:ph type="subTitle" idx="1"/>
          </p:nvPr>
        </p:nvSpPr>
        <p:spPr/>
        <p:txBody>
          <a:bodyPr/>
          <a:lstStyle/>
          <a:p>
            <a:r>
              <a:rPr lang="en-US">
                <a:latin typeface="Arial" charset="0"/>
                <a:ea typeface="MS PGothic" charset="0"/>
              </a:rPr>
              <a:t>Properties of re Sets</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263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F3886-C105-DF4B-9FE6-D2692D5337EC}" type="slidenum">
              <a:rPr lang="en-US"/>
              <a:pPr/>
              <a:t>223</a:t>
            </a:fld>
            <a:endParaRPr lang="en-US"/>
          </a:p>
        </p:txBody>
      </p:sp>
      <p:sp>
        <p:nvSpPr>
          <p:cNvPr id="226308" name="Rectangle 2"/>
          <p:cNvSpPr>
            <a:spLocks noGrp="1" noChangeArrowheads="1"/>
          </p:cNvSpPr>
          <p:nvPr>
            <p:ph type="title"/>
          </p:nvPr>
        </p:nvSpPr>
        <p:spPr/>
        <p:txBody>
          <a:bodyPr/>
          <a:lstStyle/>
          <a:p>
            <a:r>
              <a:rPr lang="en-US">
                <a:latin typeface="Arial" charset="0"/>
                <a:ea typeface="MS PGothic" charset="0"/>
              </a:rPr>
              <a:t>Definition of re</a:t>
            </a:r>
          </a:p>
        </p:txBody>
      </p:sp>
      <p:sp>
        <p:nvSpPr>
          <p:cNvPr id="226309" name="Rectangle 3"/>
          <p:cNvSpPr>
            <a:spLocks noGrp="1" noChangeArrowheads="1"/>
          </p:cNvSpPr>
          <p:nvPr>
            <p:ph type="body" idx="1"/>
          </p:nvPr>
        </p:nvSpPr>
        <p:spPr/>
        <p:txBody>
          <a:bodyPr/>
          <a:lstStyle/>
          <a:p>
            <a:pPr>
              <a:lnSpc>
                <a:spcPct val="90000"/>
              </a:lnSpc>
            </a:pPr>
            <a:r>
              <a:rPr lang="en-US" sz="2400" dirty="0">
                <a:latin typeface="Arial" charset="0"/>
                <a:ea typeface="MS PGothic" charset="0"/>
              </a:rPr>
              <a:t>Some texts define re in the same way as I have defined semi-decidable. </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a:t>
            </a:r>
            <a:r>
              <a:rPr lang="en-US" sz="2400" b="1" dirty="0">
                <a:latin typeface="Arial" charset="0"/>
                <a:ea typeface="MS PGothic" charset="0"/>
                <a:sym typeface="Symbol" charset="0"/>
              </a:rPr>
              <a:t> </a:t>
            </a:r>
            <a:r>
              <a:rPr lang="en-US" sz="2400" b="1" i="1" dirty="0" smtClean="0">
                <a:latin typeface="Arial" charset="0"/>
                <a:ea typeface="MS PGothic" charset="0"/>
                <a:sym typeface="Symbol" charset="0"/>
              </a:rPr>
              <a:t>N</a:t>
            </a:r>
            <a:r>
              <a:rPr lang="en-US" sz="2400" b="1" dirty="0" smtClean="0">
                <a:latin typeface="Arial" charset="0"/>
                <a:ea typeface="MS PGothic" charset="0"/>
                <a:sym typeface="Symbol" charset="0"/>
              </a:rPr>
              <a:t> </a:t>
            </a:r>
            <a:r>
              <a:rPr lang="en-US" sz="2400" dirty="0">
                <a:latin typeface="Arial" charset="0"/>
                <a:ea typeface="MS PGothic" charset="0"/>
              </a:rPr>
              <a:t>is semi-decidable </a:t>
            </a:r>
            <a:r>
              <a:rPr lang="en-US" sz="2400" dirty="0" err="1">
                <a:latin typeface="Arial" charset="0"/>
                <a:ea typeface="MS PGothic" charset="0"/>
              </a:rPr>
              <a:t>iff</a:t>
            </a:r>
            <a:r>
              <a:rPr lang="en-US" sz="2400" dirty="0">
                <a:latin typeface="Arial" charset="0"/>
                <a:ea typeface="MS PGothic" charset="0"/>
              </a:rPr>
              <a:t> there exists a partially computable function </a:t>
            </a:r>
            <a:r>
              <a:rPr lang="en-US" sz="2400" b="1" dirty="0">
                <a:latin typeface="Arial" charset="0"/>
                <a:ea typeface="MS PGothic" charset="0"/>
              </a:rPr>
              <a:t>g</a:t>
            </a:r>
            <a:r>
              <a:rPr lang="en-US" sz="2400" dirty="0">
                <a:latin typeface="Arial" charset="0"/>
                <a:ea typeface="MS PGothic" charset="0"/>
              </a:rPr>
              <a:t> where</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 { x </a:t>
            </a:r>
            <a:r>
              <a:rPr lang="en-US" sz="2400" b="1" dirty="0">
                <a:latin typeface="Arial" charset="0"/>
                <a:ea typeface="MS PGothic" charset="0"/>
                <a:sym typeface="Symbol" charset="0"/>
              </a:rPr>
              <a:t> </a:t>
            </a:r>
            <a:r>
              <a:rPr lang="en-US" sz="2400" b="1" i="1" dirty="0" smtClean="0">
                <a:latin typeface="Arial" charset="0"/>
                <a:ea typeface="MS PGothic" charset="0"/>
                <a:sym typeface="Symbol" charset="0"/>
              </a:rPr>
              <a:t>N</a:t>
            </a:r>
            <a:r>
              <a:rPr lang="en-US" sz="2400" b="1" dirty="0" smtClean="0">
                <a:latin typeface="Arial" charset="0"/>
                <a:ea typeface="MS PGothic" charset="0"/>
              </a:rPr>
              <a:t> </a:t>
            </a:r>
            <a:r>
              <a:rPr lang="en-US" sz="2400" b="1" dirty="0">
                <a:latin typeface="Arial" charset="0"/>
                <a:ea typeface="MS PGothic" charset="0"/>
              </a:rPr>
              <a:t>| g(x)</a:t>
            </a:r>
            <a:r>
              <a:rPr lang="en-US" sz="2400" b="1" dirty="0">
                <a:latin typeface="Arial" charset="0"/>
                <a:ea typeface="MS PGothic" charset="0"/>
                <a:sym typeface="Symbol" charset="0"/>
              </a:rPr>
              <a:t></a:t>
            </a:r>
            <a:r>
              <a:rPr lang="en-US" sz="2400" b="1" dirty="0">
                <a:latin typeface="Arial" charset="0"/>
                <a:ea typeface="MS PGothic" charset="0"/>
              </a:rPr>
              <a:t> }</a:t>
            </a:r>
          </a:p>
          <a:p>
            <a:pPr>
              <a:lnSpc>
                <a:spcPct val="90000"/>
              </a:lnSpc>
            </a:pPr>
            <a:r>
              <a:rPr lang="en-US" sz="2400" dirty="0">
                <a:latin typeface="Arial" charset="0"/>
                <a:ea typeface="MS PGothic" charset="0"/>
              </a:rPr>
              <a:t>I prefer the definition of re that says </a:t>
            </a:r>
            <a:br>
              <a:rPr lang="en-US" sz="2400" dirty="0">
                <a:latin typeface="Arial" charset="0"/>
                <a:ea typeface="MS PGothic" charset="0"/>
              </a:rPr>
            </a:br>
            <a:r>
              <a:rPr lang="en-US" sz="2400" b="1" dirty="0">
                <a:latin typeface="Arial" charset="0"/>
                <a:ea typeface="MS PGothic" charset="0"/>
              </a:rPr>
              <a:t>S </a:t>
            </a:r>
            <a:r>
              <a:rPr lang="en-US" sz="2400" b="1" dirty="0">
                <a:latin typeface="Arial" charset="0"/>
                <a:ea typeface="MS PGothic" charset="0"/>
                <a:sym typeface="Symbol" charset="0"/>
              </a:rPr>
              <a:t> </a:t>
            </a:r>
            <a:r>
              <a:rPr lang="en-US" sz="2400" b="1" i="1" dirty="0" smtClean="0">
                <a:latin typeface="Arial" charset="0"/>
                <a:ea typeface="MS PGothic" charset="0"/>
                <a:sym typeface="Symbol" charset="0"/>
              </a:rPr>
              <a:t>N</a:t>
            </a:r>
            <a:r>
              <a:rPr lang="en-US" sz="2400" b="1" dirty="0" smtClean="0">
                <a:latin typeface="Arial" charset="0"/>
                <a:ea typeface="MS PGothic" charset="0"/>
                <a:sym typeface="Symbol" charset="0"/>
              </a:rPr>
              <a:t> </a:t>
            </a:r>
            <a:r>
              <a:rPr lang="en-US" sz="2400" dirty="0">
                <a:latin typeface="Arial" charset="0"/>
                <a:ea typeface="MS PGothic" charset="0"/>
              </a:rPr>
              <a:t>is re </a:t>
            </a: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 = </a:t>
            </a:r>
            <a:r>
              <a:rPr lang="en-US" sz="2400" b="1" dirty="0">
                <a:latin typeface="Arial" charset="0"/>
                <a:ea typeface="MS PGothic" charset="0"/>
                <a:sym typeface="Symbol" charset="0"/>
              </a:rPr>
              <a:t> </a:t>
            </a:r>
            <a:r>
              <a:rPr lang="en-US" sz="2400" dirty="0">
                <a:latin typeface="Arial" charset="0"/>
                <a:ea typeface="MS PGothic" charset="0"/>
                <a:sym typeface="Symbol" charset="0"/>
              </a:rPr>
              <a:t>or there exists </a:t>
            </a:r>
            <a:r>
              <a:rPr lang="en-US" sz="2400" dirty="0" smtClean="0">
                <a:latin typeface="Arial" charset="0"/>
                <a:ea typeface="MS PGothic" charset="0"/>
                <a:sym typeface="Symbol" charset="0"/>
              </a:rPr>
              <a:t>an algorithm </a:t>
            </a:r>
            <a:r>
              <a:rPr lang="en-US" sz="2400" dirty="0">
                <a:latin typeface="Arial" charset="0"/>
                <a:ea typeface="MS PGothic" charset="0"/>
                <a:sym typeface="Symbol" charset="0"/>
              </a:rPr>
              <a:t>f where </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 { y | </a:t>
            </a:r>
            <a:r>
              <a:rPr lang="en-US" sz="2400" b="1" dirty="0">
                <a:latin typeface="Arial" charset="0"/>
                <a:ea typeface="MS PGothic" charset="0"/>
                <a:sym typeface="Symbol" charset="0"/>
              </a:rPr>
              <a:t></a:t>
            </a:r>
            <a:r>
              <a:rPr lang="en-US" sz="2400" b="1" dirty="0">
                <a:latin typeface="Arial" charset="0"/>
                <a:ea typeface="MS PGothic" charset="0"/>
              </a:rPr>
              <a:t>x f(x)</a:t>
            </a:r>
            <a:r>
              <a:rPr lang="en-US" sz="2400" b="1" dirty="0">
                <a:latin typeface="Arial" charset="0"/>
                <a:ea typeface="MS PGothic" charset="0"/>
                <a:sym typeface="Symbol" charset="0"/>
              </a:rPr>
              <a:t> == y</a:t>
            </a:r>
            <a:r>
              <a:rPr lang="en-US" sz="2400" b="1" dirty="0">
                <a:latin typeface="Arial" charset="0"/>
                <a:ea typeface="MS PGothic" charset="0"/>
              </a:rPr>
              <a:t> }</a:t>
            </a:r>
          </a:p>
          <a:p>
            <a:pPr>
              <a:lnSpc>
                <a:spcPct val="90000"/>
              </a:lnSpc>
            </a:pPr>
            <a:r>
              <a:rPr lang="en-US" sz="2400" dirty="0">
                <a:latin typeface="Arial" charset="0"/>
                <a:ea typeface="MS PGothic" charset="0"/>
              </a:rPr>
              <a:t>We will prove these equivalent. Actually, </a:t>
            </a:r>
            <a:r>
              <a:rPr lang="en-US" sz="2400" b="1" dirty="0">
                <a:latin typeface="Arial" charset="0"/>
                <a:ea typeface="MS PGothic" charset="0"/>
              </a:rPr>
              <a:t>f</a:t>
            </a:r>
            <a:r>
              <a:rPr lang="en-US" sz="2400" dirty="0">
                <a:latin typeface="Arial" charset="0"/>
                <a:ea typeface="MS PGothic" charset="0"/>
              </a:rPr>
              <a:t> can be a primitive recursive function</a:t>
            </a:r>
            <a:r>
              <a:rPr lang="en-US" sz="2400" dirty="0" smtClean="0">
                <a:latin typeface="Arial" charset="0"/>
                <a:ea typeface="MS PGothic" charset="0"/>
              </a:rPr>
              <a:t>. (described briefly in class)</a:t>
            </a:r>
            <a:endParaRPr lang="en-US" sz="2800" dirty="0">
              <a:latin typeface="Arial" charset="0"/>
              <a:ea typeface="MS PGothic" charset="0"/>
            </a:endParaRPr>
          </a:p>
        </p:txBody>
      </p:sp>
      <p:sp>
        <p:nvSpPr>
          <p:cNvPr id="2263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E6F8ED-7129-8D4E-9D20-4ECE235D7C12}" type="datetime1">
              <a:rPr lang="en-US"/>
              <a:pPr/>
              <a:t>11/18/2014</a:t>
            </a:fld>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27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ECDBBF-4363-1F4E-9307-6D66AAD4C9B4}" type="slidenum">
              <a:rPr lang="en-US"/>
              <a:pPr/>
              <a:t>224</a:t>
            </a:fld>
            <a:endParaRPr lang="en-US"/>
          </a:p>
        </p:txBody>
      </p:sp>
      <p:sp>
        <p:nvSpPr>
          <p:cNvPr id="227332" name="Rectangle 2"/>
          <p:cNvSpPr>
            <a:spLocks noGrp="1" noChangeArrowheads="1"/>
          </p:cNvSpPr>
          <p:nvPr>
            <p:ph type="title"/>
          </p:nvPr>
        </p:nvSpPr>
        <p:spPr/>
        <p:txBody>
          <a:bodyPr/>
          <a:lstStyle/>
          <a:p>
            <a:r>
              <a:rPr lang="en-US">
                <a:latin typeface="Arial" charset="0"/>
                <a:ea typeface="MS PGothic" charset="0"/>
              </a:rPr>
              <a:t>STP Predicate</a:t>
            </a:r>
          </a:p>
        </p:txBody>
      </p:sp>
      <p:sp>
        <p:nvSpPr>
          <p:cNvPr id="227333" name="Rectangle 3"/>
          <p:cNvSpPr>
            <a:spLocks noGrp="1" noChangeArrowheads="1"/>
          </p:cNvSpPr>
          <p:nvPr>
            <p:ph type="body" idx="1"/>
          </p:nvPr>
        </p:nvSpPr>
        <p:spPr/>
        <p:txBody>
          <a:bodyPr/>
          <a:lstStyle/>
          <a:p>
            <a:r>
              <a:rPr lang="en-US" b="1" dirty="0">
                <a:latin typeface="Arial" charset="0"/>
                <a:ea typeface="MS PGothic" charset="0"/>
              </a:rPr>
              <a:t>STP(f, x1,…,</a:t>
            </a:r>
            <a:r>
              <a:rPr lang="en-US" b="1" dirty="0" err="1">
                <a:latin typeface="Arial" charset="0"/>
                <a:ea typeface="MS PGothic" charset="0"/>
              </a:rPr>
              <a:t>xn</a:t>
            </a:r>
            <a:r>
              <a:rPr lang="en-US" b="1" dirty="0">
                <a:latin typeface="Arial" charset="0"/>
                <a:ea typeface="MS PGothic" charset="0"/>
              </a:rPr>
              <a:t>, t ) </a:t>
            </a:r>
            <a:r>
              <a:rPr lang="en-US" dirty="0">
                <a:latin typeface="Arial" charset="0"/>
                <a:ea typeface="MS PGothic" charset="0"/>
              </a:rPr>
              <a:t>is a predicate defined to be true </a:t>
            </a:r>
            <a:r>
              <a:rPr lang="en-US" dirty="0" err="1">
                <a:latin typeface="Arial" charset="0"/>
                <a:ea typeface="MS PGothic" charset="0"/>
              </a:rPr>
              <a:t>iff</a:t>
            </a:r>
            <a:r>
              <a:rPr lang="en-US" dirty="0">
                <a:latin typeface="Arial" charset="0"/>
                <a:ea typeface="MS PGothic" charset="0"/>
              </a:rPr>
              <a:t> </a:t>
            </a:r>
            <a:r>
              <a:rPr lang="en-US" b="1" dirty="0">
                <a:latin typeface="Arial" charset="0"/>
                <a:ea typeface="MS PGothic" charset="0"/>
                <a:sym typeface="Symbol" charset="0"/>
              </a:rPr>
              <a:t></a:t>
            </a:r>
            <a:r>
              <a:rPr lang="en-US" b="1" baseline="-25000" dirty="0">
                <a:latin typeface="Arial" charset="0"/>
                <a:ea typeface="MS PGothic" charset="0"/>
              </a:rPr>
              <a:t>f</a:t>
            </a:r>
            <a:r>
              <a:rPr lang="en-US" b="1" dirty="0">
                <a:latin typeface="Arial" charset="0"/>
                <a:ea typeface="MS PGothic" charset="0"/>
              </a:rPr>
              <a:t>(x1,…,</a:t>
            </a:r>
            <a:r>
              <a:rPr lang="en-US" b="1" dirty="0" err="1">
                <a:latin typeface="Arial" charset="0"/>
                <a:ea typeface="MS PGothic" charset="0"/>
              </a:rPr>
              <a:t>xn</a:t>
            </a:r>
            <a:r>
              <a:rPr lang="en-US" b="1" dirty="0">
                <a:latin typeface="Arial" charset="0"/>
                <a:ea typeface="MS PGothic" charset="0"/>
              </a:rPr>
              <a:t>) </a:t>
            </a:r>
            <a:r>
              <a:rPr lang="en-US" dirty="0">
                <a:latin typeface="Arial" charset="0"/>
                <a:ea typeface="MS PGothic" charset="0"/>
              </a:rPr>
              <a:t>converges in at most </a:t>
            </a:r>
            <a:r>
              <a:rPr lang="en-US" b="1" dirty="0">
                <a:latin typeface="Arial" charset="0"/>
                <a:ea typeface="MS PGothic" charset="0"/>
              </a:rPr>
              <a:t>t</a:t>
            </a:r>
            <a:r>
              <a:rPr lang="en-US" dirty="0">
                <a:latin typeface="Arial" charset="0"/>
                <a:ea typeface="MS PGothic" charset="0"/>
              </a:rPr>
              <a:t> steps.</a:t>
            </a:r>
          </a:p>
          <a:p>
            <a:r>
              <a:rPr lang="en-US" b="1" dirty="0">
                <a:latin typeface="Arial" charset="0"/>
                <a:ea typeface="MS PGothic" charset="0"/>
              </a:rPr>
              <a:t>STP</a:t>
            </a:r>
            <a:r>
              <a:rPr lang="en-US" dirty="0">
                <a:latin typeface="Arial" charset="0"/>
                <a:ea typeface="MS PGothic" charset="0"/>
              </a:rPr>
              <a:t> can be shown to be a simple algorithm. Consider, for instance, a universal machine (interpreter) that is told the maximum number of step to simulate.</a:t>
            </a:r>
            <a:endParaRPr lang="en-US" sz="2800" dirty="0">
              <a:latin typeface="Arial" charset="0"/>
              <a:ea typeface="MS PGothic" charset="0"/>
            </a:endParaRPr>
          </a:p>
        </p:txBody>
      </p:sp>
      <p:sp>
        <p:nvSpPr>
          <p:cNvPr id="2273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3A43CD6-CBE0-AE42-ADAB-4BEDCFF8F8F5}" type="datetime1">
              <a:rPr lang="en-US"/>
              <a:pPr/>
              <a:t>11/18/2014</a:t>
            </a:fld>
            <a:endParaRPr lang="en-US"/>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283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F7C0FB-6DB8-4E44-9A67-CAF0FEF4F541}" type="slidenum">
              <a:rPr lang="en-US"/>
              <a:pPr/>
              <a:t>225</a:t>
            </a:fld>
            <a:endParaRPr lang="en-US"/>
          </a:p>
        </p:txBody>
      </p:sp>
      <p:sp>
        <p:nvSpPr>
          <p:cNvPr id="228356" name="Rectangle 2"/>
          <p:cNvSpPr>
            <a:spLocks noGrp="1" noChangeArrowheads="1"/>
          </p:cNvSpPr>
          <p:nvPr>
            <p:ph type="title"/>
          </p:nvPr>
        </p:nvSpPr>
        <p:spPr/>
        <p:txBody>
          <a:bodyPr/>
          <a:lstStyle/>
          <a:p>
            <a:r>
              <a:rPr lang="en-US">
                <a:latin typeface="Arial" charset="0"/>
                <a:ea typeface="MS PGothic" charset="0"/>
              </a:rPr>
              <a:t>Semi-Decidable Implies re</a:t>
            </a:r>
          </a:p>
        </p:txBody>
      </p:sp>
      <p:sp>
        <p:nvSpPr>
          <p:cNvPr id="228357"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Theorem: Let </a:t>
            </a:r>
            <a:r>
              <a:rPr lang="en-US" sz="2800" b="1">
                <a:latin typeface="Arial" charset="0"/>
                <a:ea typeface="MS PGothic" charset="0"/>
              </a:rPr>
              <a:t>S</a:t>
            </a:r>
            <a:r>
              <a:rPr lang="en-US" sz="2800">
                <a:latin typeface="Arial" charset="0"/>
                <a:ea typeface="MS PGothic" charset="0"/>
              </a:rPr>
              <a:t> be semi-decided by </a:t>
            </a:r>
            <a:r>
              <a:rPr lang="en-US" sz="2800" b="1">
                <a:latin typeface="Arial" charset="0"/>
                <a:ea typeface="MS PGothic" charset="0"/>
              </a:rPr>
              <a:t>G</a:t>
            </a:r>
            <a:r>
              <a:rPr lang="en-US" sz="2800" b="1" baseline="-25000">
                <a:latin typeface="Arial" charset="0"/>
                <a:ea typeface="MS PGothic" charset="0"/>
              </a:rPr>
              <a:t>S</a:t>
            </a:r>
            <a:r>
              <a:rPr lang="en-US" sz="2800">
                <a:latin typeface="Arial" charset="0"/>
                <a:ea typeface="MS PGothic" charset="0"/>
              </a:rPr>
              <a:t>. Assume </a:t>
            </a:r>
            <a:r>
              <a:rPr lang="en-US" sz="2800" b="1">
                <a:latin typeface="Arial" charset="0"/>
                <a:ea typeface="MS PGothic" charset="0"/>
              </a:rPr>
              <a:t>G</a:t>
            </a:r>
            <a:r>
              <a:rPr lang="en-US" sz="2800" b="1" baseline="-25000">
                <a:latin typeface="Arial" charset="0"/>
                <a:ea typeface="MS PGothic" charset="0"/>
              </a:rPr>
              <a:t>S</a:t>
            </a:r>
            <a:r>
              <a:rPr lang="en-US" sz="2800">
                <a:latin typeface="Arial" charset="0"/>
                <a:ea typeface="MS PGothic" charset="0"/>
              </a:rPr>
              <a:t> is the </a:t>
            </a:r>
            <a:r>
              <a:rPr lang="en-US" sz="2800" b="1">
                <a:latin typeface="Arial" charset="0"/>
                <a:ea typeface="MS PGothic" charset="0"/>
              </a:rPr>
              <a:t>g</a:t>
            </a:r>
            <a:r>
              <a:rPr lang="en-US" sz="2800" b="1" baseline="-25000">
                <a:latin typeface="Arial" charset="0"/>
                <a:ea typeface="MS PGothic" charset="0"/>
              </a:rPr>
              <a:t>S</a:t>
            </a:r>
            <a:r>
              <a:rPr lang="en-US" sz="2800">
                <a:latin typeface="Arial" charset="0"/>
                <a:ea typeface="MS PGothic" charset="0"/>
              </a:rPr>
              <a:t> function in our enumeration of effective procedures.  If </a:t>
            </a:r>
            <a:r>
              <a:rPr lang="en-US" sz="2800" b="1">
                <a:latin typeface="Arial" charset="0"/>
                <a:ea typeface="MS PGothic" charset="0"/>
              </a:rPr>
              <a:t>S = Ø </a:t>
            </a:r>
            <a:r>
              <a:rPr lang="en-US" sz="2800">
                <a:latin typeface="Arial" charset="0"/>
                <a:ea typeface="MS PGothic" charset="0"/>
              </a:rPr>
              <a:t>then </a:t>
            </a:r>
            <a:r>
              <a:rPr lang="en-US" sz="2800" b="1">
                <a:latin typeface="Arial" charset="0"/>
                <a:ea typeface="MS PGothic" charset="0"/>
              </a:rPr>
              <a:t>S</a:t>
            </a:r>
            <a:r>
              <a:rPr lang="en-US" sz="2800">
                <a:latin typeface="Arial" charset="0"/>
                <a:ea typeface="MS PGothic" charset="0"/>
              </a:rPr>
              <a:t> is re by definition, so we will assume wlog that there is some </a:t>
            </a:r>
            <a:r>
              <a:rPr lang="en-US" sz="2800" b="1" i="1">
                <a:latin typeface="Arial" charset="0"/>
                <a:ea typeface="MS PGothic" charset="0"/>
              </a:rPr>
              <a:t>a</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S</a:t>
            </a:r>
            <a:r>
              <a:rPr lang="en-US" sz="2800">
                <a:latin typeface="Arial" charset="0"/>
                <a:ea typeface="MS PGothic" charset="0"/>
              </a:rPr>
              <a:t>. Define the enumerating algorithm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by</a:t>
            </a:r>
          </a:p>
          <a:p>
            <a:pPr>
              <a:lnSpc>
                <a:spcPct val="90000"/>
              </a:lnSpc>
              <a:buFontTx/>
              <a:buNone/>
            </a:pPr>
            <a:r>
              <a:rPr lang="en-US" sz="2800">
                <a:latin typeface="Arial" charset="0"/>
                <a:ea typeface="MS PGothic" charset="0"/>
              </a:rPr>
              <a:t>	</a:t>
            </a:r>
            <a:r>
              <a:rPr lang="en-US" sz="2800" b="1">
                <a:latin typeface="Arial" charset="0"/>
                <a:ea typeface="MS PGothic" charset="0"/>
              </a:rPr>
              <a:t>F</a:t>
            </a:r>
            <a:r>
              <a:rPr lang="en-US" sz="2800" b="1" baseline="-25000">
                <a:latin typeface="Arial" charset="0"/>
                <a:ea typeface="MS PGothic" charset="0"/>
              </a:rPr>
              <a:t>S</a:t>
            </a:r>
            <a:r>
              <a:rPr lang="en-US" sz="2800" b="1">
                <a:latin typeface="Arial" charset="0"/>
                <a:ea typeface="MS PGothic" charset="0"/>
              </a:rPr>
              <a:t>(&lt;x,t&gt;) = 	x * STP(g</a:t>
            </a:r>
            <a:r>
              <a:rPr lang="en-US" sz="2800" b="1" baseline="-25000">
                <a:latin typeface="Arial" charset="0"/>
                <a:ea typeface="MS PGothic" charset="0"/>
              </a:rPr>
              <a:t>s</a:t>
            </a:r>
            <a:r>
              <a:rPr lang="en-US" sz="2800" b="1">
                <a:latin typeface="Arial" charset="0"/>
                <a:ea typeface="MS PGothic" charset="0"/>
              </a:rPr>
              <a:t>, x, t ) </a:t>
            </a:r>
          </a:p>
          <a:p>
            <a:pPr>
              <a:lnSpc>
                <a:spcPct val="90000"/>
              </a:lnSpc>
              <a:buFontTx/>
              <a:buNone/>
            </a:pPr>
            <a:r>
              <a:rPr lang="en-US" sz="2800" b="1">
                <a:latin typeface="Arial" charset="0"/>
                <a:ea typeface="MS PGothic" charset="0"/>
              </a:rPr>
              <a:t>				+ </a:t>
            </a:r>
            <a:r>
              <a:rPr lang="en-US" sz="2800" b="1" i="1">
                <a:latin typeface="Arial" charset="0"/>
                <a:ea typeface="MS PGothic" charset="0"/>
              </a:rPr>
              <a:t>a</a:t>
            </a:r>
            <a:r>
              <a:rPr lang="en-US" sz="2800" b="1">
                <a:latin typeface="Arial" charset="0"/>
                <a:ea typeface="MS PGothic" charset="0"/>
              </a:rPr>
              <a:t> * (1-STP(g</a:t>
            </a:r>
            <a:r>
              <a:rPr lang="en-US" sz="2800" b="1" baseline="-25000">
                <a:latin typeface="Arial" charset="0"/>
                <a:ea typeface="MS PGothic" charset="0"/>
              </a:rPr>
              <a:t>s</a:t>
            </a:r>
            <a:r>
              <a:rPr lang="en-US" sz="2800" b="1">
                <a:latin typeface="Arial" charset="0"/>
                <a:ea typeface="MS PGothic" charset="0"/>
              </a:rPr>
              <a:t>, x, t ))</a:t>
            </a:r>
          </a:p>
          <a:p>
            <a:pPr>
              <a:lnSpc>
                <a:spcPct val="90000"/>
              </a:lnSpc>
              <a:buFontTx/>
              <a:buNone/>
            </a:pPr>
            <a:r>
              <a:rPr lang="en-US" sz="2800">
                <a:latin typeface="Arial" charset="0"/>
                <a:ea typeface="MS PGothic" charset="0"/>
              </a:rPr>
              <a:t>	Note: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is </a:t>
            </a:r>
            <a:r>
              <a:rPr lang="en-US" sz="2800" u="sng">
                <a:latin typeface="Arial" charset="0"/>
                <a:ea typeface="MS PGothic" charset="0"/>
              </a:rPr>
              <a:t>primitive recursive</a:t>
            </a:r>
            <a:r>
              <a:rPr lang="en-US" sz="2800">
                <a:latin typeface="Arial" charset="0"/>
                <a:ea typeface="MS PGothic" charset="0"/>
              </a:rPr>
              <a:t> and it enumerates every value in </a:t>
            </a:r>
            <a:r>
              <a:rPr lang="en-US" sz="2800" b="1">
                <a:latin typeface="Arial" charset="0"/>
                <a:ea typeface="MS PGothic" charset="0"/>
              </a:rPr>
              <a:t>S</a:t>
            </a:r>
            <a:r>
              <a:rPr lang="en-US" sz="2800">
                <a:latin typeface="Arial" charset="0"/>
                <a:ea typeface="MS PGothic" charset="0"/>
              </a:rPr>
              <a:t> infinitely often. </a:t>
            </a:r>
          </a:p>
        </p:txBody>
      </p:sp>
      <p:sp>
        <p:nvSpPr>
          <p:cNvPr id="2283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4F7855-524A-394C-91D6-E4385839BA0F}" type="datetime1">
              <a:rPr lang="en-US"/>
              <a:pPr/>
              <a:t>11/18/2014</a:t>
            </a:fld>
            <a:endParaRPr lang="en-US"/>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293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EBBF95-077C-C348-901B-2150E8151708}" type="slidenum">
              <a:rPr lang="en-US"/>
              <a:pPr/>
              <a:t>226</a:t>
            </a:fld>
            <a:endParaRPr lang="en-US"/>
          </a:p>
        </p:txBody>
      </p:sp>
      <p:sp>
        <p:nvSpPr>
          <p:cNvPr id="229380" name="Rectangle 2"/>
          <p:cNvSpPr>
            <a:spLocks noGrp="1" noChangeArrowheads="1"/>
          </p:cNvSpPr>
          <p:nvPr>
            <p:ph type="title"/>
          </p:nvPr>
        </p:nvSpPr>
        <p:spPr/>
        <p:txBody>
          <a:bodyPr/>
          <a:lstStyle/>
          <a:p>
            <a:r>
              <a:rPr lang="en-US">
                <a:latin typeface="Arial" charset="0"/>
                <a:ea typeface="MS PGothic" charset="0"/>
              </a:rPr>
              <a:t>re Implies Semi-Decidable</a:t>
            </a:r>
          </a:p>
        </p:txBody>
      </p:sp>
      <p:sp>
        <p:nvSpPr>
          <p:cNvPr id="229381" name="Rectangle 3"/>
          <p:cNvSpPr>
            <a:spLocks noGrp="1" noChangeArrowheads="1"/>
          </p:cNvSpPr>
          <p:nvPr>
            <p:ph type="body" idx="1"/>
          </p:nvPr>
        </p:nvSpPr>
        <p:spPr/>
        <p:txBody>
          <a:bodyPr/>
          <a:lstStyle/>
          <a:p>
            <a:pPr>
              <a:lnSpc>
                <a:spcPct val="90000"/>
              </a:lnSpc>
              <a:buFontTx/>
              <a:buNone/>
            </a:pPr>
            <a:r>
              <a:rPr lang="en-US" sz="2800" dirty="0">
                <a:latin typeface="Arial" charset="0"/>
                <a:ea typeface="MS PGothic" charset="0"/>
              </a:rPr>
              <a:t>Theorem:</a:t>
            </a:r>
            <a:r>
              <a:rPr lang="en-US" dirty="0">
                <a:latin typeface="Arial" charset="0"/>
                <a:ea typeface="MS PGothic" charset="0"/>
              </a:rPr>
              <a:t> </a:t>
            </a:r>
            <a:r>
              <a:rPr lang="en-US" sz="2800" dirty="0">
                <a:latin typeface="Arial" charset="0"/>
                <a:ea typeface="MS PGothic" charset="0"/>
              </a:rPr>
              <a:t>By definition, </a:t>
            </a:r>
            <a:r>
              <a:rPr lang="en-US" sz="2800" b="1" dirty="0">
                <a:latin typeface="Arial" charset="0"/>
                <a:ea typeface="MS PGothic" charset="0"/>
              </a:rPr>
              <a:t>S</a:t>
            </a:r>
            <a:r>
              <a:rPr lang="en-US" sz="2800" dirty="0">
                <a:latin typeface="Arial" charset="0"/>
                <a:ea typeface="MS PGothic" charset="0"/>
              </a:rPr>
              <a:t> is re </a:t>
            </a:r>
            <a:r>
              <a:rPr lang="en-US" sz="2800" dirty="0" err="1">
                <a:latin typeface="Arial" charset="0"/>
                <a:ea typeface="MS PGothic" charset="0"/>
              </a:rPr>
              <a:t>iff</a:t>
            </a:r>
            <a:r>
              <a:rPr lang="en-US" sz="2800" dirty="0">
                <a:latin typeface="Arial" charset="0"/>
                <a:ea typeface="MS PGothic" charset="0"/>
              </a:rPr>
              <a:t> </a:t>
            </a:r>
            <a:r>
              <a:rPr lang="en-US" sz="2800" b="1" dirty="0">
                <a:latin typeface="Arial" charset="0"/>
                <a:ea typeface="MS PGothic" charset="0"/>
              </a:rPr>
              <a:t>S == </a:t>
            </a:r>
            <a:r>
              <a:rPr lang="en-US" sz="2800" b="1" dirty="0" err="1">
                <a:latin typeface="Arial" charset="0"/>
                <a:ea typeface="MS PGothic" charset="0"/>
              </a:rPr>
              <a:t>Ø</a:t>
            </a:r>
            <a:r>
              <a:rPr lang="en-US" sz="2800" b="1" dirty="0">
                <a:latin typeface="Arial" charset="0"/>
                <a:ea typeface="MS PGothic" charset="0"/>
              </a:rPr>
              <a:t> </a:t>
            </a:r>
            <a:r>
              <a:rPr lang="en-US" sz="2800" dirty="0">
                <a:latin typeface="Arial" charset="0"/>
                <a:ea typeface="MS PGothic" charset="0"/>
              </a:rPr>
              <a:t>or there exists an algorithm </a:t>
            </a:r>
            <a:r>
              <a:rPr lang="en-US" sz="2800" b="1" dirty="0">
                <a:latin typeface="Arial" charset="0"/>
                <a:ea typeface="MS PGothic" charset="0"/>
              </a:rPr>
              <a:t>F</a:t>
            </a:r>
            <a:r>
              <a:rPr lang="en-US" sz="2800" b="1" baseline="-25000" dirty="0">
                <a:latin typeface="Arial" charset="0"/>
                <a:ea typeface="MS PGothic" charset="0"/>
              </a:rPr>
              <a:t>S</a:t>
            </a:r>
            <a:r>
              <a:rPr lang="en-US" sz="2800" dirty="0">
                <a:latin typeface="Arial" charset="0"/>
                <a:ea typeface="MS PGothic" charset="0"/>
              </a:rPr>
              <a:t>, over the natural numbers </a:t>
            </a:r>
            <a:r>
              <a:rPr lang="en-US" sz="2800" b="1" dirty="0">
                <a:latin typeface="Arial" charset="0"/>
                <a:ea typeface="MS PGothic" charset="0"/>
                <a:sym typeface="Symbol" charset="0"/>
              </a:rPr>
              <a:t></a:t>
            </a:r>
            <a:r>
              <a:rPr lang="en-US" sz="2800" dirty="0">
                <a:latin typeface="Arial" charset="0"/>
                <a:ea typeface="MS PGothic" charset="0"/>
              </a:rPr>
              <a:t>, whose range is exactly </a:t>
            </a:r>
            <a:r>
              <a:rPr lang="en-US" sz="2800" b="1" dirty="0">
                <a:latin typeface="Arial" charset="0"/>
                <a:ea typeface="MS PGothic" charset="0"/>
              </a:rPr>
              <a:t>S</a:t>
            </a:r>
            <a:r>
              <a:rPr lang="en-US" sz="2800" dirty="0">
                <a:latin typeface="Arial" charset="0"/>
                <a:ea typeface="MS PGothic" charset="0"/>
              </a:rPr>
              <a:t>. Define</a:t>
            </a:r>
            <a:br>
              <a:rPr lang="en-US" sz="2800" dirty="0">
                <a:latin typeface="Arial" charset="0"/>
                <a:ea typeface="MS PGothic" charset="0"/>
              </a:rPr>
            </a:br>
            <a:r>
              <a:rPr lang="en-US" sz="2800" dirty="0">
                <a:latin typeface="Arial" charset="0"/>
                <a:ea typeface="MS PGothic" charset="0"/>
              </a:rPr>
              <a:t> </a:t>
            </a:r>
            <a:br>
              <a:rPr lang="en-US" sz="2800" dirty="0">
                <a:latin typeface="Arial" charset="0"/>
                <a:ea typeface="MS PGothic" charset="0"/>
              </a:rPr>
            </a:br>
            <a:r>
              <a:rPr lang="en-US" sz="2800" dirty="0">
                <a:latin typeface="Arial" charset="0"/>
                <a:ea typeface="MS PGothic" charset="0"/>
              </a:rPr>
              <a:t>		</a:t>
            </a:r>
            <a:r>
              <a:rPr lang="en-US" sz="2800" b="1" dirty="0">
                <a:latin typeface="Symbol" charset="0"/>
                <a:ea typeface="MS PGothic" charset="0"/>
                <a:sym typeface="Symbol" charset="0"/>
              </a:rPr>
              <a:t></a:t>
            </a:r>
            <a:r>
              <a:rPr lang="en-US" sz="2800" b="1" dirty="0">
                <a:latin typeface="Arial" charset="0"/>
                <a:ea typeface="MS PGothic" charset="0"/>
              </a:rPr>
              <a:t>y [y == y+1]</a:t>
            </a:r>
            <a:r>
              <a:rPr lang="en-US" sz="2800" dirty="0">
                <a:latin typeface="Arial" charset="0"/>
                <a:ea typeface="MS PGothic" charset="0"/>
              </a:rPr>
              <a:t>,</a:t>
            </a:r>
            <a:r>
              <a:rPr lang="en-US" sz="2800" b="1" dirty="0">
                <a:latin typeface="Arial" charset="0"/>
                <a:ea typeface="MS PGothic" charset="0"/>
              </a:rPr>
              <a:t>	</a:t>
            </a:r>
            <a:r>
              <a:rPr lang="en-US" sz="2800" dirty="0">
                <a:latin typeface="Arial" charset="0"/>
                <a:ea typeface="MS PGothic" charset="0"/>
              </a:rPr>
              <a:t>if </a:t>
            </a:r>
            <a:r>
              <a:rPr lang="en-US" sz="2800" b="1" dirty="0">
                <a:latin typeface="Arial" charset="0"/>
                <a:ea typeface="MS PGothic" charset="0"/>
              </a:rPr>
              <a:t>S == </a:t>
            </a:r>
            <a:r>
              <a:rPr lang="en-US" sz="2800" b="1" dirty="0" err="1">
                <a:latin typeface="Arial" charset="0"/>
                <a:ea typeface="MS PGothic" charset="0"/>
              </a:rPr>
              <a:t>Ø</a:t>
            </a:r>
            <a:r>
              <a:rPr lang="en-US" sz="2800" b="1" dirty="0">
                <a:latin typeface="Arial" charset="0"/>
                <a:ea typeface="MS PGothic" charset="0"/>
              </a:rPr>
              <a:t> </a:t>
            </a:r>
          </a:p>
          <a:p>
            <a:pPr>
              <a:lnSpc>
                <a:spcPct val="90000"/>
              </a:lnSpc>
              <a:buFontTx/>
              <a:buNone/>
            </a:pPr>
            <a:r>
              <a:rPr lang="en-US" sz="2800" b="1" dirty="0">
                <a:latin typeface="Arial" charset="0"/>
                <a:ea typeface="MS PGothic" charset="0"/>
              </a:rPr>
              <a:t>	 </a:t>
            </a:r>
            <a:r>
              <a:rPr lang="en-US" b="1" dirty="0">
                <a:latin typeface="Arial" charset="0"/>
                <a:ea typeface="MS PGothic" charset="0"/>
                <a:sym typeface="Symbol" charset="0"/>
              </a:rPr>
              <a:t></a:t>
            </a:r>
            <a:r>
              <a:rPr lang="en-US" b="1" baseline="-25000" dirty="0">
                <a:latin typeface="Arial" charset="0"/>
                <a:ea typeface="MS PGothic" charset="0"/>
                <a:sym typeface="Symbol" charset="0"/>
              </a:rPr>
              <a:t>S</a:t>
            </a:r>
            <a:r>
              <a:rPr lang="en-US" sz="2800" b="1" dirty="0">
                <a:latin typeface="Arial" charset="0"/>
                <a:ea typeface="MS PGothic" charset="0"/>
              </a:rPr>
              <a:t>(x) =</a:t>
            </a:r>
          </a:p>
          <a:p>
            <a:pPr>
              <a:lnSpc>
                <a:spcPct val="90000"/>
              </a:lnSpc>
              <a:buFontTx/>
              <a:buNone/>
            </a:pPr>
            <a:r>
              <a:rPr lang="en-US" sz="2800" b="1" dirty="0">
                <a:latin typeface="Arial" charset="0"/>
                <a:ea typeface="MS PGothic" charset="0"/>
              </a:rPr>
              <a:t>			</a:t>
            </a:r>
            <a:r>
              <a:rPr lang="en-US" sz="2800" b="1" dirty="0">
                <a:latin typeface="Symbol" charset="0"/>
                <a:ea typeface="MS PGothic" charset="0"/>
                <a:sym typeface="Symbol" charset="0"/>
              </a:rPr>
              <a:t></a:t>
            </a:r>
            <a:r>
              <a:rPr lang="en-US" sz="2800" b="1" dirty="0">
                <a:latin typeface="Arial" charset="0"/>
                <a:ea typeface="MS PGothic" charset="0"/>
              </a:rPr>
              <a:t>y [F</a:t>
            </a:r>
            <a:r>
              <a:rPr lang="en-US" sz="2800" b="1" baseline="-25000" dirty="0">
                <a:latin typeface="Arial" charset="0"/>
                <a:ea typeface="MS PGothic" charset="0"/>
              </a:rPr>
              <a:t>S</a:t>
            </a:r>
            <a:r>
              <a:rPr lang="en-US" sz="2800" b="1" dirty="0">
                <a:latin typeface="Arial" charset="0"/>
                <a:ea typeface="MS PGothic" charset="0"/>
              </a:rPr>
              <a:t>(y)==x]</a:t>
            </a:r>
            <a:r>
              <a:rPr lang="en-US" sz="2800" dirty="0">
                <a:latin typeface="Arial" charset="0"/>
                <a:ea typeface="MS PGothic" charset="0"/>
              </a:rPr>
              <a:t>,	otherwise</a:t>
            </a:r>
          </a:p>
          <a:p>
            <a:pPr>
              <a:lnSpc>
                <a:spcPct val="90000"/>
              </a:lnSpc>
              <a:buFontTx/>
              <a:buNone/>
            </a:pPr>
            <a:r>
              <a:rPr lang="en-US" sz="2800" dirty="0">
                <a:latin typeface="Arial" charset="0"/>
                <a:ea typeface="MS PGothic" charset="0"/>
              </a:rPr>
              <a:t>	This achieves our result as the domain of </a:t>
            </a:r>
            <a:r>
              <a:rPr lang="en-US" b="1" dirty="0">
                <a:latin typeface="Arial" charset="0"/>
                <a:ea typeface="MS PGothic" charset="0"/>
                <a:sym typeface="Symbol" charset="0"/>
              </a:rPr>
              <a:t></a:t>
            </a:r>
            <a:r>
              <a:rPr lang="en-US" b="1" baseline="-25000" dirty="0">
                <a:latin typeface="Arial" charset="0"/>
                <a:ea typeface="MS PGothic" charset="0"/>
                <a:sym typeface="Symbol" charset="0"/>
              </a:rPr>
              <a:t>S</a:t>
            </a:r>
            <a:r>
              <a:rPr lang="en-US" sz="2800" dirty="0">
                <a:latin typeface="Arial" charset="0"/>
                <a:ea typeface="MS PGothic" charset="0"/>
              </a:rPr>
              <a:t> is the range of </a:t>
            </a:r>
            <a:r>
              <a:rPr lang="en-US" sz="2800" b="1" dirty="0">
                <a:latin typeface="Arial" charset="0"/>
                <a:ea typeface="MS PGothic" charset="0"/>
              </a:rPr>
              <a:t>F</a:t>
            </a:r>
            <a:r>
              <a:rPr lang="en-US" sz="2800" b="1" baseline="-25000" dirty="0">
                <a:latin typeface="Arial" charset="0"/>
                <a:ea typeface="MS PGothic" charset="0"/>
              </a:rPr>
              <a:t>S</a:t>
            </a:r>
            <a:r>
              <a:rPr lang="en-US" sz="2800" dirty="0">
                <a:latin typeface="Arial" charset="0"/>
                <a:ea typeface="MS PGothic" charset="0"/>
              </a:rPr>
              <a:t>, or empty if </a:t>
            </a:r>
            <a:r>
              <a:rPr lang="en-US" sz="2800" b="1" dirty="0">
                <a:latin typeface="Arial" charset="0"/>
                <a:ea typeface="MS PGothic" charset="0"/>
              </a:rPr>
              <a:t>S == </a:t>
            </a:r>
            <a:r>
              <a:rPr lang="en-US" sz="2800" b="1" dirty="0" err="1">
                <a:latin typeface="Arial" charset="0"/>
                <a:ea typeface="MS PGothic" charset="0"/>
              </a:rPr>
              <a:t>Ø</a:t>
            </a:r>
            <a:r>
              <a:rPr lang="en-US" sz="2800" dirty="0">
                <a:latin typeface="Arial" charset="0"/>
                <a:ea typeface="MS PGothic" charset="0"/>
              </a:rPr>
              <a:t>.</a:t>
            </a:r>
          </a:p>
        </p:txBody>
      </p:sp>
      <p:sp>
        <p:nvSpPr>
          <p:cNvPr id="2293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CBFFEEF-EC8D-C24E-BA20-150D6AA810F8}" type="datetime1">
              <a:rPr lang="en-US"/>
              <a:pPr/>
              <a:t>11/18/2014</a:t>
            </a:fld>
            <a:endParaRPr lang="en-US"/>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304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6D50B6-6A7D-D74D-ABAB-18864B76DF80}" type="slidenum">
              <a:rPr lang="en-US"/>
              <a:pPr/>
              <a:t>227</a:t>
            </a:fld>
            <a:endParaRPr lang="en-US"/>
          </a:p>
        </p:txBody>
      </p:sp>
      <p:sp>
        <p:nvSpPr>
          <p:cNvPr id="230404" name="Rectangle 2"/>
          <p:cNvSpPr>
            <a:spLocks noGrp="1" noChangeArrowheads="1"/>
          </p:cNvSpPr>
          <p:nvPr>
            <p:ph type="title"/>
          </p:nvPr>
        </p:nvSpPr>
        <p:spPr/>
        <p:txBody>
          <a:bodyPr/>
          <a:lstStyle/>
          <a:p>
            <a:r>
              <a:rPr lang="en-US">
                <a:latin typeface="Arial" charset="0"/>
                <a:ea typeface="MS PGothic" charset="0"/>
              </a:rPr>
              <a:t>Domain of a Procedure</a:t>
            </a:r>
          </a:p>
        </p:txBody>
      </p:sp>
      <p:sp>
        <p:nvSpPr>
          <p:cNvPr id="230405"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Corollary: </a:t>
            </a:r>
            <a:r>
              <a:rPr lang="en-US" sz="2800" b="1">
                <a:latin typeface="Arial" charset="0"/>
                <a:ea typeface="MS PGothic" charset="0"/>
              </a:rPr>
              <a:t>S</a:t>
            </a:r>
            <a:r>
              <a:rPr lang="en-US" sz="2800">
                <a:latin typeface="Arial" charset="0"/>
                <a:ea typeface="MS PGothic" charset="0"/>
              </a:rPr>
              <a:t> is re/semi-decidable iff </a:t>
            </a:r>
            <a:r>
              <a:rPr lang="en-US" sz="2800" b="1">
                <a:latin typeface="Arial" charset="0"/>
                <a:ea typeface="MS PGothic" charset="0"/>
              </a:rPr>
              <a:t>S</a:t>
            </a:r>
            <a:r>
              <a:rPr lang="en-US" sz="2800">
                <a:latin typeface="Arial" charset="0"/>
                <a:ea typeface="MS PGothic" charset="0"/>
              </a:rPr>
              <a:t> is the domain / range of a partial recursive predicate </a:t>
            </a:r>
            <a:r>
              <a:rPr lang="en-US" sz="2800" b="1">
                <a:latin typeface="Arial" charset="0"/>
                <a:ea typeface="MS PGothic" charset="0"/>
                <a:sym typeface="Symbol" charset="0"/>
              </a:rPr>
              <a:t>F</a:t>
            </a:r>
            <a:r>
              <a:rPr lang="en-US" sz="2800" b="1" baseline="-25000">
                <a:latin typeface="Arial" charset="0"/>
                <a:ea typeface="MS PGothic" charset="0"/>
                <a:sym typeface="Symbol" charset="0"/>
              </a:rPr>
              <a:t>S</a:t>
            </a:r>
            <a:r>
              <a:rPr lang="en-US" sz="2800">
                <a:latin typeface="Arial" charset="0"/>
                <a:ea typeface="MS PGothic" charset="0"/>
              </a:rPr>
              <a:t>.</a:t>
            </a:r>
          </a:p>
          <a:p>
            <a:pPr>
              <a:lnSpc>
                <a:spcPct val="90000"/>
              </a:lnSpc>
              <a:buFontTx/>
              <a:buNone/>
            </a:pPr>
            <a:r>
              <a:rPr lang="en-US" sz="2800">
                <a:latin typeface="Arial" charset="0"/>
                <a:ea typeface="MS PGothic" charset="0"/>
              </a:rPr>
              <a:t>Proof: The predicate </a:t>
            </a:r>
            <a:r>
              <a:rPr lang="en-US" sz="2800" b="1">
                <a:latin typeface="Arial" charset="0"/>
                <a:ea typeface="MS PGothic" charset="0"/>
                <a:sym typeface="Symbol" charset="0"/>
              </a:rPr>
              <a:t></a:t>
            </a:r>
            <a:r>
              <a:rPr lang="en-US" sz="2800" b="1" baseline="-25000">
                <a:latin typeface="Arial" charset="0"/>
                <a:ea typeface="MS PGothic" charset="0"/>
                <a:sym typeface="Symbol" charset="0"/>
              </a:rPr>
              <a:t>S</a:t>
            </a:r>
            <a:r>
              <a:rPr lang="en-US" sz="2800">
                <a:latin typeface="Arial" charset="0"/>
                <a:ea typeface="MS PGothic" charset="0"/>
              </a:rPr>
              <a:t> we defined earlier to semi-decide </a:t>
            </a:r>
            <a:r>
              <a:rPr lang="en-US" sz="2800" b="1">
                <a:latin typeface="Arial" charset="0"/>
                <a:ea typeface="MS PGothic" charset="0"/>
              </a:rPr>
              <a:t>S</a:t>
            </a:r>
            <a:r>
              <a:rPr lang="en-US" sz="2800">
                <a:latin typeface="Arial" charset="0"/>
                <a:ea typeface="MS PGothic" charset="0"/>
              </a:rPr>
              <a:t>, given its enumerating function, can be easily adapted to have this property.</a:t>
            </a:r>
          </a:p>
          <a:p>
            <a:pPr>
              <a:lnSpc>
                <a:spcPct val="90000"/>
              </a:lnSpc>
              <a:buFontTx/>
              <a:buNone/>
            </a:pPr>
            <a:r>
              <a:rPr lang="en-US" sz="2800" b="1">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[y == y+1]</a:t>
            </a:r>
            <a:r>
              <a:rPr lang="en-US" sz="2800">
                <a:latin typeface="Arial" charset="0"/>
                <a:ea typeface="MS PGothic" charset="0"/>
              </a:rPr>
              <a:t>,</a:t>
            </a:r>
            <a:r>
              <a:rPr lang="en-US" sz="2800" b="1">
                <a:latin typeface="Arial" charset="0"/>
                <a:ea typeface="MS PGothic" charset="0"/>
              </a:rPr>
              <a:t>		</a:t>
            </a:r>
            <a:r>
              <a:rPr lang="en-US" sz="2800">
                <a:latin typeface="Arial" charset="0"/>
                <a:ea typeface="MS PGothic" charset="0"/>
              </a:rPr>
              <a:t>if</a:t>
            </a:r>
            <a:r>
              <a:rPr lang="en-US" sz="2800" b="1">
                <a:latin typeface="Arial" charset="0"/>
                <a:ea typeface="MS PGothic" charset="0"/>
              </a:rPr>
              <a:t> S == Ø </a:t>
            </a:r>
          </a:p>
          <a:p>
            <a:pPr>
              <a:lnSpc>
                <a:spcPct val="90000"/>
              </a:lnSpc>
              <a:buFontTx/>
              <a:buNone/>
            </a:pPr>
            <a:r>
              <a:rPr lang="en-US" b="1">
                <a:latin typeface="Arial" charset="0"/>
                <a:ea typeface="MS PGothic" charset="0"/>
                <a:sym typeface="Symbol" charset="0"/>
              </a:rPr>
              <a:t>	</a:t>
            </a:r>
            <a:r>
              <a:rPr lang="en-US" b="1" baseline="-25000">
                <a:latin typeface="Arial" charset="0"/>
                <a:ea typeface="MS PGothic" charset="0"/>
                <a:sym typeface="Symbol" charset="0"/>
              </a:rPr>
              <a:t>S</a:t>
            </a:r>
            <a:r>
              <a:rPr lang="en-US" sz="2800" b="1">
                <a:latin typeface="Arial" charset="0"/>
                <a:ea typeface="MS PGothic" charset="0"/>
              </a:rPr>
              <a:t>(x) =</a:t>
            </a:r>
          </a:p>
          <a:p>
            <a:pPr>
              <a:lnSpc>
                <a:spcPct val="90000"/>
              </a:lnSpc>
              <a:buFontTx/>
              <a:buNone/>
            </a:pPr>
            <a:r>
              <a:rPr lang="en-US" sz="2800" b="1">
                <a:latin typeface="Arial" charset="0"/>
                <a:ea typeface="MS PGothic" charset="0"/>
              </a:rPr>
              <a:t>			x*(</a:t>
            </a:r>
            <a:r>
              <a:rPr lang="en-US" sz="2800" b="1">
                <a:latin typeface="Symbol" charset="0"/>
                <a:ea typeface="MS PGothic" charset="0"/>
                <a:sym typeface="Symbol" charset="0"/>
              </a:rPr>
              <a:t></a:t>
            </a:r>
            <a:r>
              <a:rPr lang="en-US" sz="2800" b="1">
                <a:latin typeface="Arial" charset="0"/>
                <a:ea typeface="MS PGothic" charset="0"/>
              </a:rPr>
              <a:t>y [F</a:t>
            </a:r>
            <a:r>
              <a:rPr lang="en-US" sz="2800" b="1" baseline="-25000">
                <a:latin typeface="Arial" charset="0"/>
                <a:ea typeface="MS PGothic" charset="0"/>
              </a:rPr>
              <a:t>S</a:t>
            </a:r>
            <a:r>
              <a:rPr lang="en-US" sz="2800" b="1">
                <a:latin typeface="Arial" charset="0"/>
                <a:ea typeface="MS PGothic" charset="0"/>
              </a:rPr>
              <a:t>(y)==x])</a:t>
            </a:r>
            <a:r>
              <a:rPr lang="en-US" sz="2800">
                <a:latin typeface="Arial" charset="0"/>
                <a:ea typeface="MS PGothic" charset="0"/>
              </a:rPr>
              <a:t>,	</a:t>
            </a:r>
            <a:r>
              <a:rPr lang="en-US" sz="2400">
                <a:latin typeface="Arial" charset="0"/>
                <a:ea typeface="MS PGothic" charset="0"/>
              </a:rPr>
              <a:t>otherwise</a:t>
            </a:r>
          </a:p>
        </p:txBody>
      </p:sp>
      <p:sp>
        <p:nvSpPr>
          <p:cNvPr id="2304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5ED1A1-F974-7B42-8132-78F0564B50EF}" type="datetime1">
              <a:rPr lang="en-US"/>
              <a:pPr/>
              <a:t>11/18/2014</a:t>
            </a:fld>
            <a:endParaRPr lang="en-US"/>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31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E2B7222-84E4-5C42-BBEA-2999934FD1A4}" type="slidenum">
              <a:rPr lang="en-US"/>
              <a:pPr/>
              <a:t>228</a:t>
            </a:fld>
            <a:endParaRPr lang="en-US"/>
          </a:p>
        </p:txBody>
      </p:sp>
      <p:sp>
        <p:nvSpPr>
          <p:cNvPr id="231428" name="Rectangle 2"/>
          <p:cNvSpPr>
            <a:spLocks noGrp="1" noChangeArrowheads="1"/>
          </p:cNvSpPr>
          <p:nvPr>
            <p:ph type="title"/>
          </p:nvPr>
        </p:nvSpPr>
        <p:spPr/>
        <p:txBody>
          <a:bodyPr/>
          <a:lstStyle/>
          <a:p>
            <a:r>
              <a:rPr lang="en-US">
                <a:latin typeface="Arial" charset="0"/>
                <a:ea typeface="MS PGothic" charset="0"/>
              </a:rPr>
              <a:t>Recursive Implies re </a:t>
            </a:r>
          </a:p>
        </p:txBody>
      </p:sp>
      <p:sp>
        <p:nvSpPr>
          <p:cNvPr id="231429" name="Rectangle 3"/>
          <p:cNvSpPr>
            <a:spLocks noGrp="1" noChangeArrowheads="1"/>
          </p:cNvSpPr>
          <p:nvPr>
            <p:ph type="body" idx="1"/>
          </p:nvPr>
        </p:nvSpPr>
        <p:spPr/>
        <p:txBody>
          <a:bodyPr/>
          <a:lstStyle/>
          <a:p>
            <a:pPr>
              <a:buFontTx/>
              <a:buNone/>
            </a:pPr>
            <a:r>
              <a:rPr lang="en-US" sz="2800" dirty="0">
                <a:latin typeface="Arial" charset="0"/>
                <a:ea typeface="MS PGothic" charset="0"/>
              </a:rPr>
              <a:t>Theorem: Recursive implies re.</a:t>
            </a:r>
          </a:p>
          <a:p>
            <a:pPr>
              <a:buFontTx/>
              <a:buNone/>
            </a:pPr>
            <a:r>
              <a:rPr lang="en-US" sz="2800" dirty="0">
                <a:latin typeface="Arial" charset="0"/>
                <a:ea typeface="MS PGothic" charset="0"/>
              </a:rPr>
              <a:t>Proof: </a:t>
            </a:r>
            <a:r>
              <a:rPr lang="en-US" sz="2800" b="1" dirty="0">
                <a:latin typeface="Arial" charset="0"/>
                <a:ea typeface="MS PGothic" charset="0"/>
              </a:rPr>
              <a:t>S</a:t>
            </a:r>
            <a:r>
              <a:rPr lang="en-US" sz="2800" dirty="0">
                <a:latin typeface="Arial" charset="0"/>
                <a:ea typeface="MS PGothic" charset="0"/>
              </a:rPr>
              <a:t> is recursive implies there is </a:t>
            </a:r>
            <a:r>
              <a:rPr lang="en-US" sz="2800" dirty="0" smtClean="0">
                <a:latin typeface="Arial" charset="0"/>
                <a:ea typeface="MS PGothic" charset="0"/>
              </a:rPr>
              <a:t>an algorithm </a:t>
            </a:r>
            <a:r>
              <a:rPr lang="en-US" sz="2800" b="1" dirty="0" err="1">
                <a:latin typeface="Arial" charset="0"/>
                <a:ea typeface="MS PGothic" charset="0"/>
              </a:rPr>
              <a:t>f</a:t>
            </a:r>
            <a:r>
              <a:rPr lang="en-US" sz="2800" b="1" baseline="-25000" dirty="0" err="1">
                <a:latin typeface="Arial" charset="0"/>
                <a:ea typeface="MS PGothic" charset="0"/>
              </a:rPr>
              <a:t>S</a:t>
            </a:r>
            <a:r>
              <a:rPr lang="en-US" sz="2800" dirty="0">
                <a:latin typeface="Arial" charset="0"/>
                <a:ea typeface="MS PGothic" charset="0"/>
              </a:rPr>
              <a:t> such that</a:t>
            </a:r>
          </a:p>
          <a:p>
            <a:pPr>
              <a:buFontTx/>
              <a:buNone/>
            </a:pPr>
            <a:r>
              <a:rPr lang="en-US" sz="2800" dirty="0">
                <a:latin typeface="Arial" charset="0"/>
                <a:ea typeface="MS PGothic" charset="0"/>
              </a:rPr>
              <a:t>		</a:t>
            </a:r>
            <a:r>
              <a:rPr lang="en-US" sz="2800" b="1" dirty="0">
                <a:latin typeface="Arial" charset="0"/>
                <a:ea typeface="MS PGothic" charset="0"/>
              </a:rPr>
              <a:t>S = { x </a:t>
            </a:r>
            <a:r>
              <a:rPr lang="en-US" sz="2800" b="1" dirty="0">
                <a:latin typeface="Arial" charset="0"/>
                <a:ea typeface="MS PGothic" charset="0"/>
                <a:sym typeface="Symbol" charset="0"/>
              </a:rPr>
              <a:t> </a:t>
            </a:r>
            <a:r>
              <a:rPr lang="en-US" sz="2800" b="1" i="1" dirty="0" smtClean="0">
                <a:latin typeface="Arial" charset="0"/>
                <a:ea typeface="MS PGothic" charset="0"/>
                <a:sym typeface="Symbol" charset="0"/>
              </a:rPr>
              <a:t>N</a:t>
            </a:r>
            <a:r>
              <a:rPr lang="en-US" sz="2800" b="1" dirty="0" smtClean="0">
                <a:latin typeface="Arial" charset="0"/>
                <a:ea typeface="MS PGothic" charset="0"/>
              </a:rPr>
              <a:t> </a:t>
            </a:r>
            <a:r>
              <a:rPr lang="en-US" sz="2800" b="1" dirty="0">
                <a:latin typeface="Arial" charset="0"/>
                <a:ea typeface="MS PGothic" charset="0"/>
              </a:rPr>
              <a:t>| </a:t>
            </a:r>
            <a:r>
              <a:rPr lang="en-US" sz="2800" b="1" dirty="0" err="1">
                <a:latin typeface="Arial" charset="0"/>
                <a:ea typeface="MS PGothic" charset="0"/>
              </a:rPr>
              <a:t>f</a:t>
            </a:r>
            <a:r>
              <a:rPr lang="en-US" sz="2800" b="1" baseline="-25000" dirty="0" err="1">
                <a:latin typeface="Arial" charset="0"/>
                <a:ea typeface="MS PGothic" charset="0"/>
              </a:rPr>
              <a:t>s</a:t>
            </a:r>
            <a:r>
              <a:rPr lang="en-US" sz="2800" b="1" dirty="0">
                <a:latin typeface="Arial" charset="0"/>
                <a:ea typeface="MS PGothic" charset="0"/>
              </a:rPr>
              <a:t>(x) == 1 }</a:t>
            </a:r>
          </a:p>
          <a:p>
            <a:pPr>
              <a:buFontTx/>
              <a:buNone/>
            </a:pPr>
            <a:r>
              <a:rPr lang="en-US" sz="2800" dirty="0">
                <a:latin typeface="Arial" charset="0"/>
                <a:ea typeface="MS PGothic" charset="0"/>
              </a:rPr>
              <a:t>	Define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 = </a:t>
            </a:r>
            <a:r>
              <a:rPr lang="en-US" sz="2800" b="1" dirty="0">
                <a:latin typeface="Symbol" charset="0"/>
                <a:ea typeface="MS PGothic" charset="0"/>
                <a:sym typeface="Symbol" charset="0"/>
              </a:rPr>
              <a:t></a:t>
            </a:r>
            <a:r>
              <a:rPr lang="en-US" sz="2800" b="1" dirty="0">
                <a:latin typeface="Arial" charset="0"/>
                <a:ea typeface="MS PGothic" charset="0"/>
              </a:rPr>
              <a:t>y (</a:t>
            </a:r>
            <a:r>
              <a:rPr lang="en-US" sz="2800" b="1" dirty="0" err="1">
                <a:latin typeface="Arial" charset="0"/>
                <a:ea typeface="MS PGothic" charset="0"/>
              </a:rPr>
              <a:t>f</a:t>
            </a:r>
            <a:r>
              <a:rPr lang="en-US" sz="2800" b="1" baseline="-25000" dirty="0" err="1">
                <a:latin typeface="Arial" charset="0"/>
                <a:ea typeface="MS PGothic" charset="0"/>
              </a:rPr>
              <a:t>s</a:t>
            </a:r>
            <a:r>
              <a:rPr lang="en-US" sz="2800" b="1" dirty="0">
                <a:latin typeface="Arial" charset="0"/>
                <a:ea typeface="MS PGothic" charset="0"/>
              </a:rPr>
              <a:t>(x) == 1)</a:t>
            </a:r>
          </a:p>
          <a:p>
            <a:pPr>
              <a:buFontTx/>
              <a:buNone/>
            </a:pPr>
            <a:r>
              <a:rPr lang="en-US" sz="2800" dirty="0">
                <a:latin typeface="Arial" charset="0"/>
                <a:ea typeface="MS PGothic" charset="0"/>
              </a:rPr>
              <a:t>	Clearly </a:t>
            </a:r>
            <a:br>
              <a:rPr lang="en-US" sz="2800" dirty="0">
                <a:latin typeface="Arial" charset="0"/>
                <a:ea typeface="MS PGothic" charset="0"/>
              </a:rPr>
            </a:br>
            <a:r>
              <a:rPr lang="en-US" sz="2800" b="1" dirty="0" err="1">
                <a:latin typeface="Arial" charset="0"/>
                <a:ea typeface="MS PGothic" charset="0"/>
              </a:rPr>
              <a:t>dom</a:t>
            </a:r>
            <a:r>
              <a:rPr lang="en-US" sz="2800" b="1" dirty="0">
                <a:latin typeface="Arial" charset="0"/>
                <a:ea typeface="MS PGothic" charset="0"/>
              </a:rPr>
              <a:t>(</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 {x </a:t>
            </a:r>
            <a:r>
              <a:rPr lang="en-US" sz="2800" b="1" dirty="0">
                <a:latin typeface="Arial" charset="0"/>
                <a:ea typeface="MS PGothic" charset="0"/>
                <a:sym typeface="Symbol" charset="0"/>
              </a:rPr>
              <a:t> </a:t>
            </a:r>
            <a:r>
              <a:rPr lang="en-US" sz="2800" b="1" i="1" dirty="0" smtClean="0">
                <a:latin typeface="Arial" charset="0"/>
                <a:ea typeface="MS PGothic" charset="0"/>
                <a:sym typeface="Symbol" charset="0"/>
              </a:rPr>
              <a:t>N</a:t>
            </a:r>
            <a:r>
              <a:rPr lang="en-US" sz="2800" b="1" dirty="0" smtClean="0">
                <a:latin typeface="Arial" charset="0"/>
                <a:ea typeface="MS PGothic" charset="0"/>
              </a:rPr>
              <a:t> </a:t>
            </a:r>
            <a:r>
              <a:rPr lang="en-US" sz="2800" b="1" dirty="0">
                <a:latin typeface="Arial" charset="0"/>
                <a:ea typeface="MS PGothic" charset="0"/>
              </a:rPr>
              <a:t>|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a:t>
            </a:r>
            <a:r>
              <a:rPr lang="en-US" sz="2800" b="1" dirty="0">
                <a:latin typeface="Arial" charset="0"/>
                <a:ea typeface="MS PGothic" charset="0"/>
                <a:sym typeface="Symbol" charset="0"/>
              </a:rPr>
              <a:t></a:t>
            </a:r>
            <a:r>
              <a:rPr lang="en-US" sz="2800" b="1" dirty="0">
                <a:latin typeface="Arial" charset="0"/>
                <a:ea typeface="MS PGothic" charset="0"/>
              </a:rPr>
              <a:t>} </a:t>
            </a:r>
            <a:br>
              <a:rPr lang="en-US" sz="2800" b="1" dirty="0">
                <a:latin typeface="Arial" charset="0"/>
                <a:ea typeface="MS PGothic" charset="0"/>
              </a:rPr>
            </a:br>
            <a:r>
              <a:rPr lang="en-US" sz="2800" b="1" dirty="0">
                <a:latin typeface="Arial" charset="0"/>
                <a:ea typeface="MS PGothic" charset="0"/>
              </a:rPr>
              <a:t>		= { x </a:t>
            </a:r>
            <a:r>
              <a:rPr lang="en-US" sz="2800" b="1" dirty="0">
                <a:latin typeface="Arial" charset="0"/>
                <a:ea typeface="MS PGothic" charset="0"/>
                <a:sym typeface="Symbol" charset="0"/>
              </a:rPr>
              <a:t> </a:t>
            </a:r>
            <a:r>
              <a:rPr lang="en-US" sz="2800" b="1" i="1" dirty="0" smtClean="0">
                <a:latin typeface="Arial" charset="0"/>
                <a:ea typeface="MS PGothic" charset="0"/>
                <a:sym typeface="Symbol" charset="0"/>
              </a:rPr>
              <a:t>N</a:t>
            </a:r>
            <a:r>
              <a:rPr lang="en-US" sz="2800" b="1" dirty="0" smtClean="0">
                <a:latin typeface="Arial" charset="0"/>
                <a:ea typeface="MS PGothic" charset="0"/>
              </a:rPr>
              <a:t> </a:t>
            </a:r>
            <a:r>
              <a:rPr lang="en-US" sz="2800" b="1" dirty="0">
                <a:latin typeface="Arial" charset="0"/>
                <a:ea typeface="MS PGothic" charset="0"/>
              </a:rPr>
              <a:t>| </a:t>
            </a:r>
            <a:r>
              <a:rPr lang="en-US" sz="2800" b="1" dirty="0" err="1">
                <a:latin typeface="Arial" charset="0"/>
                <a:ea typeface="MS PGothic" charset="0"/>
              </a:rPr>
              <a:t>f</a:t>
            </a:r>
            <a:r>
              <a:rPr lang="en-US" sz="2800" b="1" baseline="-25000" dirty="0" err="1">
                <a:latin typeface="Arial" charset="0"/>
                <a:ea typeface="MS PGothic" charset="0"/>
              </a:rPr>
              <a:t>s</a:t>
            </a:r>
            <a:r>
              <a:rPr lang="en-US" sz="2800" b="1" dirty="0">
                <a:latin typeface="Arial" charset="0"/>
                <a:ea typeface="MS PGothic" charset="0"/>
              </a:rPr>
              <a:t>(x) == 1 } </a:t>
            </a:r>
            <a:br>
              <a:rPr lang="en-US" sz="2800" b="1" dirty="0">
                <a:latin typeface="Arial" charset="0"/>
                <a:ea typeface="MS PGothic" charset="0"/>
              </a:rPr>
            </a:br>
            <a:r>
              <a:rPr lang="en-US" sz="2800" b="1" dirty="0">
                <a:latin typeface="Arial" charset="0"/>
                <a:ea typeface="MS PGothic" charset="0"/>
              </a:rPr>
              <a:t>		= S</a:t>
            </a:r>
          </a:p>
        </p:txBody>
      </p:sp>
      <p:sp>
        <p:nvSpPr>
          <p:cNvPr id="2314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576AD9D-48EA-0A43-A04C-078C6AF5C418}" type="datetime1">
              <a:rPr lang="en-US"/>
              <a:pPr/>
              <a:t>11/18/2014</a:t>
            </a:fld>
            <a:endParaRPr lang="en-US"/>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324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21CB9C-1D90-804D-BD9B-A5B5EEE1179E}" type="slidenum">
              <a:rPr lang="en-US"/>
              <a:pPr/>
              <a:t>229</a:t>
            </a:fld>
            <a:endParaRPr lang="en-US"/>
          </a:p>
        </p:txBody>
      </p:sp>
      <p:sp>
        <p:nvSpPr>
          <p:cNvPr id="232452" name="Rectangle 2"/>
          <p:cNvSpPr>
            <a:spLocks noGrp="1" noChangeArrowheads="1"/>
          </p:cNvSpPr>
          <p:nvPr>
            <p:ph type="title"/>
          </p:nvPr>
        </p:nvSpPr>
        <p:spPr/>
        <p:txBody>
          <a:bodyPr/>
          <a:lstStyle/>
          <a:p>
            <a:r>
              <a:rPr lang="en-US">
                <a:latin typeface="Arial" charset="0"/>
                <a:ea typeface="MS PGothic" charset="0"/>
              </a:rPr>
              <a:t>Related Results</a:t>
            </a:r>
          </a:p>
        </p:txBody>
      </p:sp>
      <p:sp>
        <p:nvSpPr>
          <p:cNvPr id="232453" name="Rectangle 3"/>
          <p:cNvSpPr>
            <a:spLocks noGrp="1" noChangeArrowheads="1"/>
          </p:cNvSpPr>
          <p:nvPr>
            <p:ph type="body" idx="1"/>
          </p:nvPr>
        </p:nvSpPr>
        <p:spPr/>
        <p:txBody>
          <a:bodyPr/>
          <a:lstStyle/>
          <a:p>
            <a:pPr>
              <a:lnSpc>
                <a:spcPct val="90000"/>
              </a:lnSpc>
              <a:buFontTx/>
              <a:buNone/>
            </a:pPr>
            <a:r>
              <a:rPr lang="en-US" sz="2400">
                <a:latin typeface="Arial" charset="0"/>
                <a:ea typeface="MS PGothic" charset="0"/>
              </a:rPr>
              <a:t>Theorem: </a:t>
            </a:r>
            <a:r>
              <a:rPr lang="en-US" sz="2400" b="1">
                <a:latin typeface="Arial" charset="0"/>
                <a:ea typeface="MS PGothic" charset="0"/>
              </a:rPr>
              <a:t>S</a:t>
            </a:r>
            <a:r>
              <a:rPr lang="en-US" sz="2400">
                <a:latin typeface="Arial" charset="0"/>
                <a:ea typeface="MS PGothic" charset="0"/>
              </a:rPr>
              <a:t> is re iff </a:t>
            </a:r>
            <a:r>
              <a:rPr lang="en-US" sz="2400" b="1">
                <a:latin typeface="Arial" charset="0"/>
                <a:ea typeface="MS PGothic" charset="0"/>
              </a:rPr>
              <a:t>S</a:t>
            </a:r>
            <a:r>
              <a:rPr lang="en-US" sz="2400">
                <a:latin typeface="Arial" charset="0"/>
                <a:ea typeface="MS PGothic" charset="0"/>
              </a:rPr>
              <a:t> is semi-decidable.</a:t>
            </a:r>
          </a:p>
          <a:p>
            <a:pPr>
              <a:lnSpc>
                <a:spcPct val="90000"/>
              </a:lnSpc>
              <a:buFontTx/>
              <a:buNone/>
            </a:pPr>
            <a:r>
              <a:rPr lang="en-US" sz="2400">
                <a:latin typeface="Arial" charset="0"/>
                <a:ea typeface="MS PGothic" charset="0"/>
              </a:rPr>
              <a:t>Proof: That</a:t>
            </a:r>
            <a:r>
              <a:rPr lang="ja-JP" altLang="en-US" sz="2400">
                <a:latin typeface="Arial" charset="0"/>
                <a:ea typeface="MS PGothic" charset="0"/>
              </a:rPr>
              <a:t>’</a:t>
            </a:r>
            <a:r>
              <a:rPr lang="en-US" altLang="ja-JP" sz="2400">
                <a:latin typeface="Arial" charset="0"/>
                <a:ea typeface="MS PGothic" charset="0"/>
              </a:rPr>
              <a:t>s what we proved.</a:t>
            </a:r>
          </a:p>
          <a:p>
            <a:pPr>
              <a:lnSpc>
                <a:spcPct val="90000"/>
              </a:lnSpc>
              <a:buFontTx/>
              <a:buNone/>
            </a:pPr>
            <a:r>
              <a:rPr lang="en-US" sz="2400">
                <a:latin typeface="Arial" charset="0"/>
                <a:ea typeface="MS PGothic" charset="0"/>
              </a:rPr>
              <a:t>Theorem: </a:t>
            </a:r>
            <a:r>
              <a:rPr lang="en-US" sz="2400" b="1">
                <a:latin typeface="Arial" charset="0"/>
                <a:ea typeface="MS PGothic" charset="0"/>
              </a:rPr>
              <a:t>S</a:t>
            </a:r>
            <a:r>
              <a:rPr lang="en-US" sz="2400">
                <a:latin typeface="Arial" charset="0"/>
                <a:ea typeface="MS PGothic" charset="0"/>
              </a:rPr>
              <a:t> and </a:t>
            </a:r>
            <a:r>
              <a:rPr lang="en-US" sz="2400" b="1">
                <a:latin typeface="Arial" charset="0"/>
                <a:ea typeface="MS PGothic" charset="0"/>
              </a:rPr>
              <a:t>~S</a:t>
            </a:r>
            <a:r>
              <a:rPr lang="en-US" sz="2400">
                <a:latin typeface="Arial" charset="0"/>
                <a:ea typeface="MS PGothic" charset="0"/>
              </a:rPr>
              <a:t> are both re (semi-decidable)</a:t>
            </a:r>
            <a:br>
              <a:rPr lang="en-US" sz="2400">
                <a:latin typeface="Arial" charset="0"/>
                <a:ea typeface="MS PGothic" charset="0"/>
              </a:rPr>
            </a:br>
            <a:r>
              <a:rPr lang="en-US" sz="2400">
                <a:latin typeface="Arial" charset="0"/>
                <a:ea typeface="MS PGothic" charset="0"/>
              </a:rPr>
              <a:t>iff </a:t>
            </a:r>
            <a:r>
              <a:rPr lang="en-US" sz="2400" b="1">
                <a:latin typeface="Arial" charset="0"/>
                <a:ea typeface="MS PGothic" charset="0"/>
              </a:rPr>
              <a:t>S</a:t>
            </a:r>
            <a:r>
              <a:rPr lang="en-US" sz="2400">
                <a:latin typeface="Arial" charset="0"/>
                <a:ea typeface="MS PGothic" charset="0"/>
              </a:rPr>
              <a:t> (equivalently </a:t>
            </a:r>
            <a:r>
              <a:rPr lang="en-US" sz="2400" b="1">
                <a:latin typeface="Arial" charset="0"/>
                <a:ea typeface="MS PGothic" charset="0"/>
              </a:rPr>
              <a:t>~S</a:t>
            </a:r>
            <a:r>
              <a:rPr lang="en-US" sz="2400">
                <a:latin typeface="Arial" charset="0"/>
                <a:ea typeface="MS PGothic" charset="0"/>
              </a:rPr>
              <a:t>) is recursive (decidable).</a:t>
            </a:r>
          </a:p>
          <a:p>
            <a:pPr>
              <a:lnSpc>
                <a:spcPct val="90000"/>
              </a:lnSpc>
              <a:buFontTx/>
              <a:buNone/>
            </a:pPr>
            <a:r>
              <a:rPr lang="en-US" sz="2400">
                <a:latin typeface="Arial" charset="0"/>
                <a:ea typeface="MS PGothic" charset="0"/>
              </a:rPr>
              <a:t>Proof: Let </a:t>
            </a:r>
            <a:r>
              <a:rPr lang="en-US" sz="2400" b="1">
                <a:latin typeface="Arial" charset="0"/>
                <a:ea typeface="MS PGothic" charset="0"/>
              </a:rPr>
              <a:t>f</a:t>
            </a:r>
            <a:r>
              <a:rPr lang="en-US" sz="2400" b="1" baseline="-25000">
                <a:latin typeface="Arial" charset="0"/>
                <a:ea typeface="MS PGothic" charset="0"/>
              </a:rPr>
              <a:t>S</a:t>
            </a:r>
            <a:r>
              <a:rPr lang="en-US" sz="2400">
                <a:latin typeface="Arial" charset="0"/>
                <a:ea typeface="MS PGothic" charset="0"/>
              </a:rPr>
              <a:t> semi-decide </a:t>
            </a:r>
            <a:r>
              <a:rPr lang="en-US" sz="2400" b="1">
                <a:latin typeface="Arial" charset="0"/>
                <a:ea typeface="MS PGothic" charset="0"/>
              </a:rPr>
              <a:t>S</a:t>
            </a:r>
            <a:r>
              <a:rPr lang="en-US" sz="2400">
                <a:latin typeface="Arial" charset="0"/>
                <a:ea typeface="MS PGothic" charset="0"/>
              </a:rPr>
              <a:t> and </a:t>
            </a:r>
            <a:r>
              <a:rPr lang="en-US" sz="2400" b="1">
                <a:latin typeface="Arial" charset="0"/>
                <a:ea typeface="MS PGothic" charset="0"/>
              </a:rPr>
              <a:t>f</a:t>
            </a:r>
            <a:r>
              <a:rPr lang="en-US" sz="2400" b="1" baseline="-25000">
                <a:latin typeface="Arial" charset="0"/>
                <a:ea typeface="MS PGothic" charset="0"/>
              </a:rPr>
              <a:t>S</a:t>
            </a:r>
            <a:r>
              <a:rPr lang="ja-JP" altLang="en-US" sz="2400" baseline="-25000">
                <a:latin typeface="Arial" charset="0"/>
                <a:ea typeface="MS PGothic" charset="0"/>
              </a:rPr>
              <a:t>’</a:t>
            </a:r>
            <a:r>
              <a:rPr lang="en-US" altLang="ja-JP" sz="2400">
                <a:latin typeface="Arial" charset="0"/>
                <a:ea typeface="MS PGothic" charset="0"/>
              </a:rPr>
              <a:t> semi-decide </a:t>
            </a:r>
            <a:r>
              <a:rPr lang="en-US" altLang="ja-JP" sz="2400" b="1">
                <a:latin typeface="Arial" charset="0"/>
                <a:ea typeface="MS PGothic" charset="0"/>
              </a:rPr>
              <a:t>~S</a:t>
            </a:r>
            <a:r>
              <a:rPr lang="en-US" altLang="ja-JP" sz="2400">
                <a:latin typeface="Arial" charset="0"/>
                <a:ea typeface="MS PGothic" charset="0"/>
              </a:rPr>
              <a:t>. We can decide </a:t>
            </a:r>
            <a:r>
              <a:rPr lang="en-US" altLang="ja-JP" sz="2400" b="1">
                <a:latin typeface="Arial" charset="0"/>
                <a:ea typeface="MS PGothic" charset="0"/>
              </a:rPr>
              <a:t>S</a:t>
            </a:r>
            <a:r>
              <a:rPr lang="en-US" altLang="ja-JP" sz="2400">
                <a:latin typeface="Arial" charset="0"/>
                <a:ea typeface="MS PGothic" charset="0"/>
              </a:rPr>
              <a:t> by </a:t>
            </a:r>
            <a:r>
              <a:rPr lang="en-US" altLang="ja-JP" sz="2400" b="1">
                <a:latin typeface="Arial" charset="0"/>
                <a:ea typeface="MS PGothic" charset="0"/>
              </a:rPr>
              <a:t>g</a:t>
            </a:r>
            <a:r>
              <a:rPr lang="en-US" altLang="ja-JP" sz="2400" b="1" baseline="-25000">
                <a:latin typeface="Arial" charset="0"/>
                <a:ea typeface="MS PGothic" charset="0"/>
              </a:rPr>
              <a:t>S</a:t>
            </a:r>
            <a:r>
              <a:rPr lang="en-US" altLang="ja-JP" sz="2400">
                <a:latin typeface="Arial" charset="0"/>
                <a:ea typeface="MS PGothic" charset="0"/>
              </a:rPr>
              <a:t> </a:t>
            </a:r>
          </a:p>
          <a:p>
            <a:pPr>
              <a:lnSpc>
                <a:spcPct val="90000"/>
              </a:lnSpc>
              <a:buFontTx/>
              <a:buNone/>
            </a:pPr>
            <a:r>
              <a:rPr lang="en-US" sz="2000">
                <a:latin typeface="Arial" charset="0"/>
                <a:ea typeface="MS PGothic" charset="0"/>
              </a:rPr>
              <a:t>	</a:t>
            </a:r>
            <a:r>
              <a:rPr lang="en-US" sz="2400" b="1">
                <a:latin typeface="Arial" charset="0"/>
                <a:ea typeface="MS PGothic" charset="0"/>
              </a:rPr>
              <a:t>g</a:t>
            </a:r>
            <a:r>
              <a:rPr lang="en-US" sz="2400" b="1" baseline="-25000">
                <a:latin typeface="Arial" charset="0"/>
                <a:ea typeface="MS PGothic" charset="0"/>
              </a:rPr>
              <a:t>S</a:t>
            </a:r>
            <a:r>
              <a:rPr lang="en-US" sz="2400" b="1">
                <a:latin typeface="Arial" charset="0"/>
                <a:ea typeface="MS PGothic" charset="0"/>
              </a:rPr>
              <a:t>(x) = STP(f</a:t>
            </a:r>
            <a:r>
              <a:rPr lang="en-US" sz="2400" b="1" baseline="-25000">
                <a:latin typeface="Arial" charset="0"/>
                <a:ea typeface="MS PGothic" charset="0"/>
              </a:rPr>
              <a:t>S</a:t>
            </a:r>
            <a:r>
              <a:rPr lang="en-US" sz="2400" b="1">
                <a:latin typeface="Arial" charset="0"/>
                <a:ea typeface="MS PGothic" charset="0"/>
              </a:rPr>
              <a:t>, x, </a:t>
            </a:r>
            <a:r>
              <a:rPr lang="en-US" sz="2400" b="1">
                <a:latin typeface="Symbol" charset="0"/>
                <a:ea typeface="MS PGothic" charset="0"/>
              </a:rPr>
              <a:t>m</a:t>
            </a:r>
            <a:r>
              <a:rPr lang="en-US" sz="2400" b="1">
                <a:latin typeface="Arial" charset="0"/>
                <a:ea typeface="MS PGothic" charset="0"/>
              </a:rPr>
              <a:t>t (STP(f</a:t>
            </a:r>
            <a:r>
              <a:rPr lang="en-US" sz="2400" b="1" baseline="-25000">
                <a:latin typeface="Arial" charset="0"/>
                <a:ea typeface="MS PGothic" charset="0"/>
              </a:rPr>
              <a:t>S</a:t>
            </a:r>
            <a:r>
              <a:rPr lang="en-US" sz="2400" b="1">
                <a:latin typeface="Arial" charset="0"/>
                <a:ea typeface="MS PGothic" charset="0"/>
              </a:rPr>
              <a:t>, x, t) || STP(f</a:t>
            </a:r>
            <a:r>
              <a:rPr lang="en-US" sz="2400" b="1" baseline="-25000">
                <a:latin typeface="Arial" charset="0"/>
                <a:ea typeface="MS PGothic" charset="0"/>
              </a:rPr>
              <a:t>S</a:t>
            </a:r>
            <a:r>
              <a:rPr lang="ja-JP" altLang="en-US" sz="2400" b="1" baseline="-25000">
                <a:latin typeface="Arial" charset="0"/>
                <a:ea typeface="MS PGothic" charset="0"/>
              </a:rPr>
              <a:t>’</a:t>
            </a:r>
            <a:r>
              <a:rPr lang="en-US" altLang="ja-JP" sz="2400" b="1" baseline="-25000">
                <a:latin typeface="Arial" charset="0"/>
                <a:ea typeface="MS PGothic" charset="0"/>
              </a:rPr>
              <a:t> </a:t>
            </a:r>
            <a:r>
              <a:rPr lang="en-US" altLang="ja-JP" sz="2400" b="1">
                <a:latin typeface="Arial" charset="0"/>
                <a:ea typeface="MS PGothic" charset="0"/>
              </a:rPr>
              <a:t>,x, t))</a:t>
            </a:r>
            <a:r>
              <a:rPr lang="en-US" altLang="ja-JP" sz="2800" b="1">
                <a:latin typeface="Arial" charset="0"/>
                <a:ea typeface="MS PGothic" charset="0"/>
              </a:rPr>
              <a:t> </a:t>
            </a:r>
          </a:p>
          <a:p>
            <a:pPr>
              <a:lnSpc>
                <a:spcPct val="90000"/>
              </a:lnSpc>
              <a:buFontTx/>
              <a:buNone/>
            </a:pPr>
            <a:r>
              <a:rPr lang="en-US" sz="2400" b="1">
                <a:latin typeface="Arial" charset="0"/>
                <a:ea typeface="MS PGothic" charset="0"/>
              </a:rPr>
              <a:t>	~S </a:t>
            </a:r>
            <a:r>
              <a:rPr lang="en-US" sz="2400">
                <a:latin typeface="Arial" charset="0"/>
                <a:ea typeface="MS PGothic" charset="0"/>
              </a:rPr>
              <a:t>is decided by </a:t>
            </a:r>
            <a:r>
              <a:rPr lang="en-US" sz="2400" b="1">
                <a:latin typeface="Arial" charset="0"/>
                <a:ea typeface="MS PGothic" charset="0"/>
              </a:rPr>
              <a:t>g</a:t>
            </a:r>
            <a:r>
              <a:rPr lang="en-US" sz="2400" b="1" baseline="-25000">
                <a:latin typeface="Arial" charset="0"/>
                <a:ea typeface="MS PGothic" charset="0"/>
              </a:rPr>
              <a:t>S</a:t>
            </a:r>
            <a:r>
              <a:rPr lang="ja-JP" altLang="en-US" sz="2400" b="1" baseline="-25000">
                <a:latin typeface="Arial" charset="0"/>
                <a:ea typeface="MS PGothic" charset="0"/>
              </a:rPr>
              <a:t>’</a:t>
            </a:r>
            <a:r>
              <a:rPr lang="en-US" altLang="ja-JP" sz="2400" b="1">
                <a:latin typeface="Arial" charset="0"/>
                <a:ea typeface="MS PGothic" charset="0"/>
              </a:rPr>
              <a:t>(x) = ~g</a:t>
            </a:r>
            <a:r>
              <a:rPr lang="en-US" altLang="ja-JP" sz="2400" b="1" baseline="-25000">
                <a:latin typeface="Arial" charset="0"/>
                <a:ea typeface="MS PGothic" charset="0"/>
              </a:rPr>
              <a:t>S</a:t>
            </a:r>
            <a:r>
              <a:rPr lang="en-US" altLang="ja-JP" sz="2400" b="1">
                <a:latin typeface="Arial" charset="0"/>
                <a:ea typeface="MS PGothic" charset="0"/>
              </a:rPr>
              <a:t>(x) = 1- g</a:t>
            </a:r>
            <a:r>
              <a:rPr lang="en-US" altLang="ja-JP" sz="2400" b="1" baseline="-25000">
                <a:latin typeface="Arial" charset="0"/>
                <a:ea typeface="MS PGothic" charset="0"/>
              </a:rPr>
              <a:t>S</a:t>
            </a:r>
            <a:r>
              <a:rPr lang="en-US" altLang="ja-JP" sz="2400" b="1">
                <a:latin typeface="Arial" charset="0"/>
                <a:ea typeface="MS PGothic" charset="0"/>
              </a:rPr>
              <a:t>(x)</a:t>
            </a:r>
            <a:r>
              <a:rPr lang="en-US" altLang="ja-JP" sz="2400">
                <a:latin typeface="Arial" charset="0"/>
                <a:ea typeface="MS PGothic" charset="0"/>
              </a:rPr>
              <a:t>.</a:t>
            </a:r>
            <a:endParaRPr lang="en-US" altLang="ja-JP" sz="2800">
              <a:latin typeface="Arial" charset="0"/>
              <a:ea typeface="MS PGothic" charset="0"/>
            </a:endParaRPr>
          </a:p>
          <a:p>
            <a:pPr>
              <a:lnSpc>
                <a:spcPct val="90000"/>
              </a:lnSpc>
              <a:buFontTx/>
              <a:buNone/>
            </a:pPr>
            <a:r>
              <a:rPr lang="en-US" sz="2800">
                <a:latin typeface="Arial" charset="0"/>
                <a:ea typeface="MS PGothic" charset="0"/>
              </a:rPr>
              <a:t>	</a:t>
            </a:r>
            <a:r>
              <a:rPr lang="en-US" sz="2400">
                <a:latin typeface="Arial" charset="0"/>
                <a:ea typeface="MS PGothic" charset="0"/>
              </a:rPr>
              <a:t>The other direction is immediate since, if </a:t>
            </a:r>
            <a:r>
              <a:rPr lang="en-US" sz="2400" b="1">
                <a:latin typeface="Arial" charset="0"/>
                <a:ea typeface="MS PGothic" charset="0"/>
              </a:rPr>
              <a:t>S</a:t>
            </a:r>
            <a:r>
              <a:rPr lang="en-US" sz="2400">
                <a:latin typeface="Arial" charset="0"/>
                <a:ea typeface="MS PGothic" charset="0"/>
              </a:rPr>
              <a:t> is decidable then </a:t>
            </a:r>
            <a:r>
              <a:rPr lang="en-US" sz="2400" b="1">
                <a:latin typeface="Arial" charset="0"/>
                <a:ea typeface="MS PGothic" charset="0"/>
              </a:rPr>
              <a:t>~S</a:t>
            </a:r>
            <a:r>
              <a:rPr lang="en-US" sz="2400">
                <a:latin typeface="Arial" charset="0"/>
                <a:ea typeface="MS PGothic" charset="0"/>
              </a:rPr>
              <a:t> is decidable (just complement </a:t>
            </a:r>
            <a:r>
              <a:rPr lang="en-US" sz="2400" b="1">
                <a:latin typeface="Arial" charset="0"/>
                <a:ea typeface="MS PGothic" charset="0"/>
              </a:rPr>
              <a:t>g</a:t>
            </a:r>
            <a:r>
              <a:rPr lang="en-US" sz="2400" b="1" baseline="-25000">
                <a:latin typeface="Arial" charset="0"/>
                <a:ea typeface="MS PGothic" charset="0"/>
              </a:rPr>
              <a:t>S</a:t>
            </a:r>
            <a:r>
              <a:rPr lang="en-US" sz="2400">
                <a:latin typeface="Arial" charset="0"/>
                <a:ea typeface="MS PGothic" charset="0"/>
              </a:rPr>
              <a:t>) and hence they are both re (semi-decidable).</a:t>
            </a:r>
          </a:p>
        </p:txBody>
      </p:sp>
      <p:sp>
        <p:nvSpPr>
          <p:cNvPr id="2324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E7ECE2-4A52-D440-89A5-BFD1A3B97A4D}" type="datetime1">
              <a:rPr lang="en-US"/>
              <a:pPr/>
              <a:t>11/18/2014</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ea typeface="MS PGothic" charset="0"/>
              </a:rPr>
              <a:t>Languages</a:t>
            </a:r>
          </a:p>
        </p:txBody>
      </p:sp>
      <p:sp>
        <p:nvSpPr>
          <p:cNvPr id="25603" name="Rectangle 3"/>
          <p:cNvSpPr>
            <a:spLocks noGrp="1" noChangeArrowheads="1"/>
          </p:cNvSpPr>
          <p:nvPr>
            <p:ph idx="1"/>
          </p:nvPr>
        </p:nvSpPr>
        <p:spPr/>
        <p:txBody>
          <a:bodyPr/>
          <a:lstStyle/>
          <a:p>
            <a:pPr eaLnBrk="1" hangingPunct="1">
              <a:lnSpc>
                <a:spcPct val="80000"/>
              </a:lnSpc>
            </a:pPr>
            <a:r>
              <a:rPr lang="en-US" sz="1800" dirty="0">
                <a:latin typeface="Arial" charset="0"/>
                <a:ea typeface="MS PGothic" charset="0"/>
              </a:rPr>
              <a:t>DEFINITION 3.  Let </a:t>
            </a:r>
            <a:r>
              <a:rPr lang="en-US" sz="2400" dirty="0">
                <a:latin typeface="Arial" charset="0"/>
                <a:ea typeface="MS PGothic" charset="0"/>
                <a:sym typeface="Symbol" charset="0"/>
              </a:rPr>
              <a:t></a:t>
            </a:r>
            <a:r>
              <a:rPr lang="en-US" sz="1800" dirty="0">
                <a:latin typeface="Arial" charset="0"/>
                <a:ea typeface="MS PGothic" charset="0"/>
              </a:rPr>
              <a:t> be an alphabet. A </a:t>
            </a:r>
            <a:r>
              <a:rPr lang="en-US" sz="1800" i="1" dirty="0">
                <a:latin typeface="Arial" charset="0"/>
                <a:ea typeface="MS PGothic" charset="0"/>
              </a:rPr>
              <a:t>language over </a:t>
            </a:r>
            <a:r>
              <a:rPr lang="en-US" sz="2400" dirty="0">
                <a:latin typeface="Arial" charset="0"/>
                <a:ea typeface="MS PGothic" charset="0"/>
                <a:sym typeface="Symbol" charset="0"/>
              </a:rPr>
              <a:t></a:t>
            </a:r>
            <a:r>
              <a:rPr lang="en-US" sz="1800" dirty="0">
                <a:latin typeface="Arial" charset="0"/>
                <a:ea typeface="MS PGothic" charset="0"/>
              </a:rPr>
              <a:t> is a subset, L, of </a:t>
            </a:r>
            <a:r>
              <a:rPr lang="en-US" sz="2400" dirty="0">
                <a:latin typeface="Arial" charset="0"/>
                <a:ea typeface="MS PGothic" charset="0"/>
                <a:sym typeface="Symbol" charset="0"/>
              </a:rPr>
              <a:t></a:t>
            </a:r>
            <a:r>
              <a:rPr lang="en-US" sz="1800" dirty="0">
                <a:latin typeface="Arial" charset="0"/>
                <a:ea typeface="MS PGothic" charset="0"/>
              </a:rPr>
              <a:t>*.</a:t>
            </a:r>
          </a:p>
          <a:p>
            <a:pPr eaLnBrk="1" hangingPunct="1">
              <a:lnSpc>
                <a:spcPct val="80000"/>
              </a:lnSpc>
            </a:pPr>
            <a:r>
              <a:rPr lang="en-US" sz="1800" dirty="0">
                <a:latin typeface="Arial" charset="0"/>
                <a:ea typeface="MS PGothic" charset="0"/>
              </a:rPr>
              <a:t>Example.  Languages over the alphabet </a:t>
            </a:r>
            <a:r>
              <a:rPr lang="en-US" sz="2400" dirty="0">
                <a:latin typeface="Arial" charset="0"/>
                <a:ea typeface="MS PGothic" charset="0"/>
                <a:sym typeface="Symbol" charset="0"/>
              </a:rPr>
              <a:t></a:t>
            </a:r>
            <a:r>
              <a:rPr lang="en-US" sz="1800" dirty="0">
                <a:latin typeface="Arial" charset="0"/>
                <a:ea typeface="MS PGothic" charset="0"/>
              </a:rPr>
              <a:t> = {a, b}.</a:t>
            </a:r>
          </a:p>
          <a:p>
            <a:pPr lvl="1" eaLnBrk="1" hangingPunct="1">
              <a:lnSpc>
                <a:spcPct val="80000"/>
              </a:lnSpc>
            </a:pPr>
            <a:r>
              <a:rPr lang="en-US" sz="1600" dirty="0" err="1">
                <a:solidFill>
                  <a:srgbClr val="000000"/>
                </a:solidFill>
              </a:rPr>
              <a:t>Ø</a:t>
            </a:r>
            <a:r>
              <a:rPr lang="en-US" sz="1600" dirty="0" smtClean="0">
                <a:latin typeface="Arial" charset="0"/>
                <a:ea typeface="MS PGothic" charset="0"/>
              </a:rPr>
              <a:t> </a:t>
            </a:r>
            <a:r>
              <a:rPr lang="en-US" sz="1600" dirty="0">
                <a:latin typeface="Arial" charset="0"/>
                <a:ea typeface="MS PGothic" charset="0"/>
              </a:rPr>
              <a:t>(the empty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2000" dirty="0">
                <a:latin typeface="Arial" charset="0"/>
                <a:ea typeface="MS PGothic" charset="0"/>
                <a:sym typeface="Symbol" charset="0"/>
              </a:rPr>
              <a:t></a:t>
            </a:r>
            <a:r>
              <a:rPr lang="en-US" sz="1600" dirty="0">
                <a:latin typeface="Arial" charset="0"/>
                <a:ea typeface="MS PGothic" charset="0"/>
              </a:rPr>
              <a:t>* (the universal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1600" dirty="0">
                <a:latin typeface="Arial" charset="0"/>
                <a:ea typeface="MS PGothic" charset="0"/>
              </a:rPr>
              <a:t>{a, bb, aba } (a finite subset of </a:t>
            </a:r>
            <a:r>
              <a:rPr lang="en-US" sz="2000" dirty="0">
                <a:latin typeface="Arial" charset="0"/>
                <a:ea typeface="MS PGothic" charset="0"/>
                <a:sym typeface="Symbol" charset="0"/>
              </a:rPr>
              <a:t></a:t>
            </a:r>
            <a:r>
              <a:rPr lang="en-US" sz="1600" dirty="0">
                <a:latin typeface="Arial" charset="0"/>
                <a:ea typeface="MS PGothic" charset="0"/>
              </a:rPr>
              <a:t> *) is a language over </a:t>
            </a:r>
            <a:r>
              <a:rPr lang="en-US" sz="2000" dirty="0">
                <a:latin typeface="Arial" charset="0"/>
                <a:ea typeface="MS PGothic" charset="0"/>
                <a:sym typeface="Symbol" charset="0"/>
              </a:rPr>
              <a:t></a:t>
            </a:r>
            <a:r>
              <a:rPr lang="en-US" sz="1600" dirty="0">
                <a:latin typeface="Arial" charset="0"/>
                <a:ea typeface="MS PGothic" charset="0"/>
              </a:rPr>
              <a:t>.</a:t>
            </a:r>
          </a:p>
          <a:p>
            <a:pPr lvl="1" eaLnBrk="1" hangingPunct="1">
              <a:lnSpc>
                <a:spcPct val="80000"/>
              </a:lnSpc>
            </a:pPr>
            <a:r>
              <a:rPr lang="en-US" sz="1600" dirty="0">
                <a:latin typeface="Arial" charset="0"/>
                <a:ea typeface="MS PGothic" charset="0"/>
              </a:rPr>
              <a:t>{ </a:t>
            </a:r>
            <a:r>
              <a:rPr lang="en-US" sz="1600" dirty="0" err="1">
                <a:latin typeface="Arial" charset="0"/>
                <a:ea typeface="MS PGothic" charset="0"/>
              </a:rPr>
              <a:t>ab</a:t>
            </a:r>
            <a:r>
              <a:rPr lang="en-US" sz="1600" baseline="30000" dirty="0" err="1">
                <a:latin typeface="Arial" charset="0"/>
                <a:ea typeface="MS PGothic" charset="0"/>
              </a:rPr>
              <a:t>n</a:t>
            </a:r>
            <a:r>
              <a:rPr lang="en-US" sz="1600" dirty="0" err="1">
                <a:latin typeface="Arial" charset="0"/>
                <a:ea typeface="MS PGothic" charset="0"/>
              </a:rPr>
              <a:t>a</a:t>
            </a:r>
            <a:r>
              <a:rPr lang="en-US" sz="1600" baseline="30000" dirty="0" err="1">
                <a:latin typeface="Arial" charset="0"/>
                <a:ea typeface="MS PGothic" charset="0"/>
              </a:rPr>
              <a:t>m</a:t>
            </a:r>
            <a:r>
              <a:rPr lang="en-US" sz="1600" dirty="0">
                <a:latin typeface="Arial" charset="0"/>
                <a:ea typeface="MS PGothic" charset="0"/>
              </a:rPr>
              <a:t> | n = m</a:t>
            </a:r>
            <a:r>
              <a:rPr lang="en-US" sz="1600" baseline="30000" dirty="0">
                <a:latin typeface="Arial" charset="0"/>
                <a:ea typeface="MS PGothic" charset="0"/>
              </a:rPr>
              <a:t>2</a:t>
            </a:r>
            <a:r>
              <a:rPr lang="en-US" sz="1600" dirty="0">
                <a:latin typeface="Arial" charset="0"/>
                <a:ea typeface="MS PGothic" charset="0"/>
              </a:rPr>
              <a:t>, n, m  </a:t>
            </a:r>
            <a:r>
              <a:rPr lang="en-US" sz="1600" dirty="0">
                <a:latin typeface="Arial" charset="0"/>
                <a:ea typeface="MS PGothic" charset="0"/>
                <a:sym typeface="Symbol" charset="0"/>
              </a:rPr>
              <a:t></a:t>
            </a:r>
            <a:r>
              <a:rPr lang="en-US" sz="1600" dirty="0">
                <a:latin typeface="Arial" charset="0"/>
                <a:ea typeface="MS PGothic" charset="0"/>
              </a:rPr>
              <a:t> 0 } (infinite </a:t>
            </a:r>
            <a:r>
              <a:rPr lang="en-US" sz="1600" dirty="0" smtClean="0">
                <a:latin typeface="Arial" charset="0"/>
                <a:ea typeface="MS PGothic" charset="0"/>
              </a:rPr>
              <a:t>subset) </a:t>
            </a:r>
            <a:r>
              <a:rPr lang="en-US" sz="1600" dirty="0">
                <a:latin typeface="Arial" charset="0"/>
                <a:ea typeface="MS PGothic" charset="0"/>
              </a:rPr>
              <a:t>is a language over </a:t>
            </a:r>
            <a:r>
              <a:rPr lang="en-US" sz="2000" dirty="0">
                <a:latin typeface="Arial" charset="0"/>
                <a:ea typeface="MS PGothic" charset="0"/>
                <a:sym typeface="Symbol" charset="0"/>
              </a:rPr>
              <a:t></a:t>
            </a:r>
            <a:r>
              <a:rPr lang="en-US" sz="1600" dirty="0">
                <a:latin typeface="Arial" charset="0"/>
                <a:ea typeface="MS PGothic" charset="0"/>
              </a:rPr>
              <a:t>.</a:t>
            </a:r>
          </a:p>
          <a:p>
            <a:pPr eaLnBrk="1" hangingPunct="1">
              <a:lnSpc>
                <a:spcPct val="80000"/>
              </a:lnSpc>
            </a:pPr>
            <a:r>
              <a:rPr lang="en-US" sz="1800" dirty="0">
                <a:latin typeface="Arial" charset="0"/>
                <a:ea typeface="MS PGothic" charset="0"/>
              </a:rPr>
              <a:t>DEFINITION 4.  Let L and M be two languages over </a:t>
            </a:r>
            <a:r>
              <a:rPr lang="en-US" sz="2400" dirty="0">
                <a:latin typeface="Arial" charset="0"/>
                <a:ea typeface="MS PGothic" charset="0"/>
                <a:sym typeface="Symbol" charset="0"/>
              </a:rPr>
              <a:t></a:t>
            </a:r>
            <a:r>
              <a:rPr lang="en-US" sz="1800" dirty="0">
                <a:latin typeface="Arial" charset="0"/>
                <a:ea typeface="MS PGothic" charset="0"/>
              </a:rPr>
              <a:t>.  Then the</a:t>
            </a:r>
            <a:r>
              <a:rPr lang="en-US" sz="1800" i="1" dirty="0">
                <a:latin typeface="Arial" charset="0"/>
                <a:ea typeface="MS PGothic" charset="0"/>
              </a:rPr>
              <a:t> concatenation of L with M</a:t>
            </a:r>
            <a:r>
              <a:rPr lang="en-US" sz="1800" dirty="0">
                <a:latin typeface="Arial" charset="0"/>
                <a:ea typeface="MS PGothic" charset="0"/>
              </a:rPr>
              <a:t>, denoted L</a:t>
            </a:r>
            <a:r>
              <a:rPr lang="en-US" sz="1800" dirty="0">
                <a:latin typeface="Arial" charset="0"/>
                <a:ea typeface="MS PGothic" charset="0"/>
                <a:sym typeface="Symbol" charset="0"/>
              </a:rPr>
              <a:t></a:t>
            </a:r>
            <a:r>
              <a:rPr lang="en-US" sz="1800" dirty="0">
                <a:latin typeface="Arial" charset="0"/>
                <a:ea typeface="MS PGothic" charset="0"/>
              </a:rPr>
              <a:t>M is the set,</a:t>
            </a:r>
            <a:br>
              <a:rPr lang="en-US" sz="1800" dirty="0">
                <a:latin typeface="Arial" charset="0"/>
                <a:ea typeface="MS PGothic" charset="0"/>
              </a:rPr>
            </a:br>
            <a:r>
              <a:rPr lang="fr-FR" sz="1800" dirty="0">
                <a:latin typeface="Arial" charset="0"/>
                <a:ea typeface="MS PGothic" charset="0"/>
              </a:rPr>
              <a:t>L</a:t>
            </a:r>
            <a:r>
              <a:rPr lang="en-US" sz="1800" dirty="0">
                <a:latin typeface="Arial" charset="0"/>
                <a:ea typeface="MS PGothic" charset="0"/>
                <a:sym typeface="Symbol" charset="0"/>
              </a:rPr>
              <a:t></a:t>
            </a:r>
            <a:r>
              <a:rPr lang="fr-FR" sz="1800" dirty="0">
                <a:latin typeface="Arial" charset="0"/>
                <a:ea typeface="MS PGothic" charset="0"/>
              </a:rPr>
              <a:t>M = { x</a:t>
            </a:r>
            <a:r>
              <a:rPr lang="en-US" sz="1800" dirty="0">
                <a:latin typeface="Arial" charset="0"/>
                <a:ea typeface="MS PGothic" charset="0"/>
                <a:sym typeface="Symbol" charset="0"/>
              </a:rPr>
              <a:t></a:t>
            </a:r>
            <a:r>
              <a:rPr lang="fr-FR" sz="1800" dirty="0">
                <a:latin typeface="Arial" charset="0"/>
                <a:ea typeface="MS PGothic" charset="0"/>
              </a:rPr>
              <a:t>y | x </a:t>
            </a:r>
            <a:r>
              <a:rPr lang="en-US" sz="1800" dirty="0">
                <a:latin typeface="Arial" charset="0"/>
                <a:ea typeface="MS PGothic" charset="0"/>
                <a:sym typeface="Symbol" charset="0"/>
              </a:rPr>
              <a:t></a:t>
            </a:r>
            <a:r>
              <a:rPr lang="fr-FR" sz="1800" dirty="0">
                <a:latin typeface="Arial" charset="0"/>
                <a:ea typeface="MS PGothic" charset="0"/>
              </a:rPr>
              <a:t> L and y </a:t>
            </a:r>
            <a:r>
              <a:rPr lang="en-US" sz="1800" dirty="0">
                <a:latin typeface="Arial" charset="0"/>
                <a:ea typeface="MS PGothic" charset="0"/>
                <a:sym typeface="Symbol" charset="0"/>
              </a:rPr>
              <a:t></a:t>
            </a:r>
            <a:r>
              <a:rPr lang="fr-FR" sz="1800" dirty="0">
                <a:latin typeface="Arial" charset="0"/>
                <a:ea typeface="MS PGothic" charset="0"/>
              </a:rPr>
              <a:t> M }</a:t>
            </a:r>
            <a:r>
              <a:rPr lang="en-US" sz="1800" dirty="0">
                <a:latin typeface="Arial" charset="0"/>
                <a:ea typeface="MS PGothic" charset="0"/>
              </a:rPr>
              <a:t/>
            </a:r>
            <a:br>
              <a:rPr lang="en-US" sz="1800" dirty="0">
                <a:latin typeface="Arial" charset="0"/>
                <a:ea typeface="MS PGothic" charset="0"/>
              </a:rPr>
            </a:br>
            <a:r>
              <a:rPr lang="en-US" sz="1800" dirty="0">
                <a:latin typeface="Arial" charset="0"/>
                <a:ea typeface="MS PGothic" charset="0"/>
              </a:rPr>
              <a:t>The concatenation of arbitrary strings x and </a:t>
            </a:r>
            <a:r>
              <a:rPr lang="en-US" sz="1800" dirty="0" smtClean="0">
                <a:latin typeface="Arial" charset="0"/>
                <a:ea typeface="MS PGothic" charset="0"/>
              </a:rPr>
              <a:t>y is </a:t>
            </a:r>
            <a:r>
              <a:rPr lang="en-US" sz="1800" dirty="0">
                <a:latin typeface="Arial" charset="0"/>
                <a:ea typeface="MS PGothic" charset="0"/>
              </a:rPr>
              <a:t>defined inductively as follows. </a:t>
            </a:r>
            <a:br>
              <a:rPr lang="en-US" sz="1800" dirty="0">
                <a:latin typeface="Arial" charset="0"/>
                <a:ea typeface="MS PGothic" charset="0"/>
              </a:rPr>
            </a:br>
            <a:r>
              <a:rPr lang="en-US" sz="1600" dirty="0" smtClean="0">
                <a:latin typeface="Arial" charset="0"/>
                <a:ea typeface="MS PGothic" charset="0"/>
              </a:rPr>
              <a:t>Basis</a:t>
            </a:r>
            <a:r>
              <a:rPr lang="en-US" sz="1600" dirty="0">
                <a:latin typeface="Arial" charset="0"/>
                <a:ea typeface="MS PGothic" charset="0"/>
              </a:rPr>
              <a:t>:  When |x| </a:t>
            </a:r>
            <a:r>
              <a:rPr lang="en-US" sz="1600" dirty="0">
                <a:latin typeface="Arial" charset="0"/>
                <a:ea typeface="MS PGothic" charset="0"/>
                <a:sym typeface="Symbol" charset="0"/>
              </a:rPr>
              <a:t></a:t>
            </a:r>
            <a:r>
              <a:rPr lang="en-US" sz="1600" dirty="0">
                <a:latin typeface="Arial" charset="0"/>
                <a:ea typeface="MS PGothic" charset="0"/>
              </a:rPr>
              <a:t> 1 or |y| </a:t>
            </a:r>
            <a:r>
              <a:rPr lang="en-US" sz="1600" dirty="0">
                <a:latin typeface="Arial" charset="0"/>
                <a:ea typeface="MS PGothic" charset="0"/>
                <a:sym typeface="Symbol" charset="0"/>
              </a:rPr>
              <a:t></a:t>
            </a:r>
            <a:r>
              <a:rPr lang="en-US" sz="1600" dirty="0">
                <a:latin typeface="Arial" charset="0"/>
                <a:ea typeface="MS PGothic" charset="0"/>
              </a:rPr>
              <a:t> 1, then </a:t>
            </a:r>
            <a:r>
              <a:rPr lang="en-US" sz="1600" dirty="0" err="1" smtClean="0">
                <a:latin typeface="Arial" charset="0"/>
                <a:ea typeface="MS PGothic" charset="0"/>
              </a:rPr>
              <a:t>x</a:t>
            </a:r>
            <a:r>
              <a:rPr lang="en-US" sz="1600" dirty="0" err="1" smtClean="0">
                <a:latin typeface="Arial" charset="0"/>
                <a:ea typeface="MS PGothic" charset="0"/>
                <a:sym typeface="Symbol" charset="0"/>
              </a:rPr>
              <a:t></a:t>
            </a:r>
            <a:r>
              <a:rPr lang="en-US" sz="1600" dirty="0" err="1" smtClean="0">
                <a:latin typeface="Arial" charset="0"/>
                <a:ea typeface="MS PGothic" charset="0"/>
              </a:rPr>
              <a:t>y</a:t>
            </a:r>
            <a:r>
              <a:rPr lang="en-US" sz="1600" dirty="0" smtClean="0">
                <a:latin typeface="Arial" charset="0"/>
                <a:ea typeface="MS PGothic" charset="0"/>
              </a:rPr>
              <a:t> is defined as in Definition 2. </a:t>
            </a:r>
            <a:r>
              <a:rPr lang="en-US" sz="1600" dirty="0">
                <a:latin typeface="Arial" charset="0"/>
                <a:ea typeface="MS PGothic" charset="0"/>
              </a:rPr>
              <a:t/>
            </a:r>
            <a:br>
              <a:rPr lang="en-US" sz="1600" dirty="0">
                <a:latin typeface="Arial" charset="0"/>
                <a:ea typeface="MS PGothic" charset="0"/>
              </a:rPr>
            </a:br>
            <a:r>
              <a:rPr lang="en-US" sz="1600" dirty="0">
                <a:latin typeface="Arial" charset="0"/>
                <a:ea typeface="MS PGothic" charset="0"/>
              </a:rPr>
              <a:t>Inductive rule: when |x| &gt; 1 and |y| &gt; 1, then x = </a:t>
            </a:r>
            <a:r>
              <a:rPr lang="en-US" sz="1600" dirty="0" smtClean="0">
                <a:latin typeface="Arial" charset="0"/>
                <a:ea typeface="MS PGothic" charset="0"/>
              </a:rPr>
              <a:t>x</a:t>
            </a:r>
            <a:r>
              <a:rPr lang="en-US" sz="1600" dirty="0">
                <a:latin typeface="Arial" charset="0"/>
                <a:ea typeface="MS PGothic" charset="0"/>
                <a:sym typeface="Symbol" charset="0"/>
              </a:rPr>
              <a:t>  </a:t>
            </a:r>
            <a:r>
              <a:rPr lang="en-US" altLang="ja-JP" sz="1600" dirty="0" smtClean="0">
                <a:latin typeface="Arial" charset="0"/>
                <a:ea typeface="MS PGothic" charset="0"/>
              </a:rPr>
              <a:t>a </a:t>
            </a:r>
            <a:r>
              <a:rPr lang="en-US" altLang="ja-JP" sz="1600" dirty="0">
                <a:latin typeface="Arial" charset="0"/>
                <a:ea typeface="MS PGothic" charset="0"/>
              </a:rPr>
              <a:t>for some a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1600" dirty="0">
                <a:latin typeface="Arial" charset="0"/>
                <a:ea typeface="MS PGothic" charset="0"/>
              </a:rPr>
              <a:t> and x</a:t>
            </a:r>
            <a:r>
              <a:rPr lang="ja-JP" altLang="en-US" sz="1600" dirty="0">
                <a:latin typeface="Arial" charset="0"/>
                <a:ea typeface="MS PGothic" charset="0"/>
              </a:rPr>
              <a:t>’</a:t>
            </a:r>
            <a:r>
              <a:rPr lang="en-US" altLang="ja-JP" sz="1600" dirty="0">
                <a:latin typeface="Arial" charset="0"/>
                <a:ea typeface="MS PGothic" charset="0"/>
              </a:rPr>
              <a:t>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1600" dirty="0">
                <a:latin typeface="Arial" charset="0"/>
                <a:ea typeface="MS PGothic" charset="0"/>
              </a:rPr>
              <a:t>*, where |x</a:t>
            </a:r>
            <a:r>
              <a:rPr lang="ja-JP" altLang="en-US" sz="1600" dirty="0">
                <a:latin typeface="Arial" charset="0"/>
                <a:ea typeface="MS PGothic" charset="0"/>
              </a:rPr>
              <a:t>’</a:t>
            </a:r>
            <a:r>
              <a:rPr lang="en-US" altLang="ja-JP" sz="1600" dirty="0">
                <a:latin typeface="Arial" charset="0"/>
                <a:ea typeface="MS PGothic" charset="0"/>
              </a:rPr>
              <a:t>| = |x|-1.  </a:t>
            </a:r>
            <a:r>
              <a:rPr lang="fr-FR" altLang="ja-JP" sz="1600" dirty="0" err="1">
                <a:latin typeface="Arial" charset="0"/>
                <a:ea typeface="MS PGothic" charset="0"/>
              </a:rPr>
              <a:t>Then</a:t>
            </a:r>
            <a:r>
              <a:rPr lang="fr-FR" altLang="ja-JP" sz="1600" dirty="0">
                <a:latin typeface="Arial" charset="0"/>
                <a:ea typeface="MS PGothic" charset="0"/>
              </a:rPr>
              <a:t> </a:t>
            </a:r>
            <a:r>
              <a:rPr lang="en-US" sz="1600" dirty="0" err="1">
                <a:latin typeface="Arial" charset="0"/>
                <a:ea typeface="MS PGothic" charset="0"/>
              </a:rPr>
              <a:t>x</a:t>
            </a:r>
            <a:r>
              <a:rPr lang="en-US" sz="1600" dirty="0" err="1">
                <a:latin typeface="Arial" charset="0"/>
                <a:ea typeface="MS PGothic" charset="0"/>
                <a:sym typeface="Symbol" charset="0"/>
              </a:rPr>
              <a:t></a:t>
            </a:r>
            <a:r>
              <a:rPr lang="en-US" sz="1600" dirty="0" err="1">
                <a:latin typeface="Arial" charset="0"/>
                <a:ea typeface="MS PGothic" charset="0"/>
              </a:rPr>
              <a:t>y</a:t>
            </a:r>
            <a:r>
              <a:rPr lang="en-US" sz="1600" dirty="0">
                <a:latin typeface="Arial" charset="0"/>
                <a:ea typeface="MS PGothic" charset="0"/>
              </a:rPr>
              <a:t> </a:t>
            </a:r>
            <a:r>
              <a:rPr lang="fr-FR" altLang="ja-JP" sz="1600" dirty="0" smtClean="0">
                <a:latin typeface="Arial" charset="0"/>
                <a:ea typeface="MS PGothic" charset="0"/>
              </a:rPr>
              <a:t>= x</a:t>
            </a:r>
            <a:r>
              <a:rPr lang="fr-FR" sz="1600" dirty="0" smtClean="0">
                <a:latin typeface="Arial" charset="0"/>
                <a:ea typeface="MS PGothic" charset="0"/>
              </a:rPr>
              <a:t>’</a:t>
            </a:r>
            <a:r>
              <a:rPr lang="en-US" sz="1600" dirty="0" smtClean="0">
                <a:latin typeface="Arial" charset="0"/>
                <a:ea typeface="MS PGothic" charset="0"/>
                <a:sym typeface="Symbol" charset="0"/>
              </a:rPr>
              <a:t>(</a:t>
            </a:r>
            <a:r>
              <a:rPr lang="fr-FR" altLang="ja-JP" sz="1600" dirty="0" smtClean="0">
                <a:latin typeface="Arial" charset="0"/>
                <a:ea typeface="MS PGothic" charset="0"/>
              </a:rPr>
              <a:t>a</a:t>
            </a:r>
            <a:r>
              <a:rPr lang="en-US" sz="1600" dirty="0" smtClean="0">
                <a:latin typeface="Arial" charset="0"/>
                <a:ea typeface="MS PGothic" charset="0"/>
                <a:sym typeface="Symbol" charset="0"/>
              </a:rPr>
              <a:t></a:t>
            </a:r>
            <a:r>
              <a:rPr lang="fr-FR" altLang="ja-JP" sz="1600" dirty="0" smtClean="0">
                <a:latin typeface="Arial" charset="0"/>
                <a:ea typeface="MS PGothic" charset="0"/>
              </a:rPr>
              <a:t>y).</a:t>
            </a:r>
            <a:endParaRPr lang="en-US" sz="1600" dirty="0">
              <a:latin typeface="Arial" charset="0"/>
              <a:ea typeface="MS PGothic" charset="0"/>
            </a:endParaRPr>
          </a:p>
        </p:txBody>
      </p:sp>
      <p:sp>
        <p:nvSpPr>
          <p:cNvPr id="256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F176E6-7A45-8441-AF46-46DCC0D4D5F7}" type="datetime1">
              <a:rPr lang="en-US"/>
              <a:pPr/>
              <a:t>11/18/2014</a:t>
            </a:fld>
            <a:endParaRPr lang="en-US"/>
          </a:p>
        </p:txBody>
      </p:sp>
      <p:sp>
        <p:nvSpPr>
          <p:cNvPr id="25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6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D538F-387E-6D4A-9D95-B428B774E1D1}" type="slidenum">
              <a:rPr lang="en-US"/>
              <a:pPr/>
              <a:t>23</a:t>
            </a:fld>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334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B03ACD-B580-D243-A791-27419C7F4C10}" type="slidenum">
              <a:rPr lang="en-US"/>
              <a:pPr/>
              <a:t>230</a:t>
            </a:fld>
            <a:endParaRPr lang="en-US"/>
          </a:p>
        </p:txBody>
      </p:sp>
      <p:sp>
        <p:nvSpPr>
          <p:cNvPr id="233476" name="Rectangle 2"/>
          <p:cNvSpPr>
            <a:spLocks noGrp="1" noChangeArrowheads="1"/>
          </p:cNvSpPr>
          <p:nvPr>
            <p:ph type="title"/>
          </p:nvPr>
        </p:nvSpPr>
        <p:spPr/>
        <p:txBody>
          <a:bodyPr/>
          <a:lstStyle/>
          <a:p>
            <a:r>
              <a:rPr lang="en-US">
                <a:latin typeface="Arial" charset="0"/>
                <a:ea typeface="MS PGothic" charset="0"/>
              </a:rPr>
              <a:t>re Characterizations</a:t>
            </a:r>
          </a:p>
        </p:txBody>
      </p:sp>
      <p:sp>
        <p:nvSpPr>
          <p:cNvPr id="233477" name="Rectangle 3"/>
          <p:cNvSpPr>
            <a:spLocks noGrp="1" noChangeArrowheads="1"/>
          </p:cNvSpPr>
          <p:nvPr>
            <p:ph type="body" idx="1"/>
          </p:nvPr>
        </p:nvSpPr>
        <p:spPr/>
        <p:txBody>
          <a:bodyPr/>
          <a:lstStyle/>
          <a:p>
            <a:pPr marL="609600" indent="-609600">
              <a:buFont typeface="Times" charset="0"/>
              <a:buNone/>
            </a:pPr>
            <a:r>
              <a:rPr lang="en-US" sz="2800">
                <a:latin typeface="Arial" charset="0"/>
                <a:ea typeface="MS PGothic" charset="0"/>
              </a:rPr>
              <a:t>Theorem: Suppose </a:t>
            </a:r>
            <a:r>
              <a:rPr lang="en-US" sz="2800" b="1">
                <a:latin typeface="Arial" charset="0"/>
                <a:ea typeface="MS PGothic" charset="0"/>
              </a:rPr>
              <a:t>S </a:t>
            </a:r>
            <a:r>
              <a:rPr lang="en-US" sz="2800" b="1">
                <a:latin typeface="Arial" charset="0"/>
                <a:ea typeface="MS PGothic" charset="0"/>
                <a:sym typeface="Symbol" charset="0"/>
              </a:rPr>
              <a:t> </a:t>
            </a:r>
            <a:r>
              <a:rPr lang="en-US" sz="2800">
                <a:latin typeface="Arial" charset="0"/>
                <a:ea typeface="MS PGothic" charset="0"/>
                <a:sym typeface="Symbol" charset="0"/>
              </a:rPr>
              <a:t>then the following are equivalent:</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re</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range of a primitive rec. function</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range of a recursive function</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range of a partial rec. function</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domain of a partial rec. function</a:t>
            </a:r>
            <a:br>
              <a:rPr lang="en-US" sz="2800">
                <a:latin typeface="Arial" charset="0"/>
                <a:ea typeface="MS PGothic" charset="0"/>
                <a:sym typeface="Symbol" charset="0"/>
              </a:rPr>
            </a:br>
            <a:endParaRPr lang="en-US" sz="2800">
              <a:latin typeface="Arial" charset="0"/>
              <a:ea typeface="MS PGothic" charset="0"/>
            </a:endParaRPr>
          </a:p>
        </p:txBody>
      </p:sp>
      <p:sp>
        <p:nvSpPr>
          <p:cNvPr id="2334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82A47A-0E43-9641-9A3C-263BCBD74C7A}" type="datetime1">
              <a:rPr lang="en-US"/>
              <a:pPr/>
              <a:t>11/18/2014</a:t>
            </a:fld>
            <a:endParaRPr lang="en-US"/>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344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15CA29-6DA7-764E-95D4-284FFC4D5518}" type="slidenum">
              <a:rPr lang="en-US"/>
              <a:pPr/>
              <a:t>231</a:t>
            </a:fld>
            <a:endParaRPr lang="en-US"/>
          </a:p>
        </p:txBody>
      </p:sp>
      <p:sp>
        <p:nvSpPr>
          <p:cNvPr id="234500" name="Rectangle 2"/>
          <p:cNvSpPr>
            <a:spLocks noGrp="1" noChangeArrowheads="1"/>
          </p:cNvSpPr>
          <p:nvPr>
            <p:ph type="title"/>
          </p:nvPr>
        </p:nvSpPr>
        <p:spPr/>
        <p:txBody>
          <a:bodyPr/>
          <a:lstStyle/>
          <a:p>
            <a:r>
              <a:rPr lang="en-US">
                <a:latin typeface="Arial" charset="0"/>
                <a:ea typeface="MS PGothic" charset="0"/>
              </a:rPr>
              <a:t>Quantification#1</a:t>
            </a:r>
          </a:p>
        </p:txBody>
      </p:sp>
      <p:sp>
        <p:nvSpPr>
          <p:cNvPr id="234501" name="Rectangle 3"/>
          <p:cNvSpPr>
            <a:spLocks noGrp="1" noChangeArrowheads="1"/>
          </p:cNvSpPr>
          <p:nvPr>
            <p:ph type="body" idx="1"/>
          </p:nvPr>
        </p:nvSpPr>
        <p:spPr/>
        <p:txBody>
          <a:bodyPr/>
          <a:lstStyle/>
          <a:p>
            <a:r>
              <a:rPr lang="en-US" sz="2400" b="1" dirty="0">
                <a:latin typeface="Arial" charset="0"/>
                <a:ea typeface="MS PGothic" charset="0"/>
              </a:rPr>
              <a:t>S</a:t>
            </a:r>
            <a:r>
              <a:rPr lang="en-US" sz="2400" dirty="0">
                <a:latin typeface="Arial" charset="0"/>
                <a:ea typeface="MS PGothic" charset="0"/>
              </a:rPr>
              <a:t> is decidable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t>
            </a:r>
            <a:r>
              <a:rPr lang="en-US" sz="2400" b="1" baseline="-25000" dirty="0">
                <a:latin typeface="Arial" charset="0"/>
                <a:ea typeface="MS PGothic" charset="0"/>
              </a:rPr>
              <a:t>S</a:t>
            </a:r>
            <a:r>
              <a:rPr lang="en-US" sz="2400" dirty="0">
                <a:latin typeface="Arial" charset="0"/>
                <a:ea typeface="MS PGothic" charset="0"/>
              </a:rPr>
              <a:t> (called </a:t>
            </a:r>
            <a:r>
              <a:rPr lang="en-US" sz="2400" b="1" dirty="0">
                <a:latin typeface="Arial" charset="0"/>
                <a:ea typeface="MS PGothic" charset="0"/>
              </a:rPr>
              <a:t>S</a:t>
            </a:r>
            <a:r>
              <a:rPr lang="ja-JP" altLang="en-US" sz="2400" dirty="0">
                <a:latin typeface="Arial" charset="0"/>
                <a:ea typeface="MS PGothic" charset="0"/>
              </a:rPr>
              <a:t>’</a:t>
            </a:r>
            <a:r>
              <a:rPr lang="en-US" altLang="ja-JP" sz="2400" dirty="0">
                <a:latin typeface="Arial" charset="0"/>
                <a:ea typeface="MS PGothic" charset="0"/>
              </a:rPr>
              <a:t>s characteristic function) such that</a:t>
            </a:r>
            <a:br>
              <a:rPr lang="en-US" altLang="ja-JP" sz="2400" dirty="0">
                <a:latin typeface="Arial" charset="0"/>
                <a:ea typeface="MS PGothic" charset="0"/>
              </a:rPr>
            </a:br>
            <a:r>
              <a:rPr lang="en-US" altLang="ja-JP" sz="2400" b="1" dirty="0">
                <a:latin typeface="Arial" charset="0"/>
                <a:ea typeface="MS PGothic" charset="0"/>
              </a:rPr>
              <a:t>x </a:t>
            </a:r>
            <a:r>
              <a:rPr lang="en-US" altLang="ja-JP" sz="2400" b="1" dirty="0">
                <a:latin typeface="Arial" charset="0"/>
                <a:ea typeface="MS PGothic" charset="0"/>
                <a:sym typeface="Symbol" charset="0"/>
              </a:rPr>
              <a:t> S  </a:t>
            </a:r>
            <a:r>
              <a:rPr lang="en-US" altLang="ja-JP" sz="2400" b="1" baseline="-25000" dirty="0">
                <a:latin typeface="Arial" charset="0"/>
                <a:ea typeface="MS PGothic" charset="0"/>
                <a:sym typeface="Symbol" charset="0"/>
              </a:rPr>
              <a:t>S</a:t>
            </a:r>
            <a:r>
              <a:rPr lang="en-US" altLang="ja-JP" sz="2400" b="1" dirty="0">
                <a:latin typeface="Arial" charset="0"/>
                <a:ea typeface="MS PGothic" charset="0"/>
                <a:sym typeface="Symbol" charset="0"/>
              </a:rPr>
              <a:t>(x)</a:t>
            </a:r>
            <a:br>
              <a:rPr lang="en-US" altLang="ja-JP" sz="2400" b="1" dirty="0">
                <a:latin typeface="Arial" charset="0"/>
                <a:ea typeface="MS PGothic" charset="0"/>
                <a:sym typeface="Symbol" charset="0"/>
              </a:rPr>
            </a:br>
            <a:r>
              <a:rPr lang="en-US" altLang="ja-JP" sz="2400" dirty="0">
                <a:latin typeface="Arial" charset="0"/>
                <a:ea typeface="MS PGothic" charset="0"/>
                <a:sym typeface="Symbol" charset="0"/>
              </a:rPr>
              <a:t>This is just the definition of decidable.</a:t>
            </a:r>
          </a:p>
          <a:p>
            <a:endParaRPr lang="en-US" sz="2400" dirty="0">
              <a:latin typeface="Arial" charset="0"/>
              <a:ea typeface="MS PGothic" charset="0"/>
              <a:sym typeface="Symbol" charset="0"/>
            </a:endParaRPr>
          </a:p>
          <a:p>
            <a:r>
              <a:rPr lang="en-US" sz="2400" b="1" dirty="0">
                <a:latin typeface="Arial" charset="0"/>
                <a:ea typeface="MS PGothic" charset="0"/>
              </a:rPr>
              <a:t>S</a:t>
            </a:r>
            <a:r>
              <a:rPr lang="en-US" sz="2400" dirty="0">
                <a:latin typeface="Arial" charset="0"/>
                <a:ea typeface="MS PGothic" charset="0"/>
              </a:rPr>
              <a:t> is re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a:t>
            </a:r>
            <a:r>
              <a:rPr lang="en-US" sz="2400" b="1" baseline="-25000" dirty="0">
                <a:latin typeface="Arial" charset="0"/>
                <a:ea typeface="MS PGothic" charset="0"/>
              </a:rPr>
              <a:t>S</a:t>
            </a:r>
            <a:r>
              <a:rPr lang="en-US" sz="2400" dirty="0">
                <a:latin typeface="Arial" charset="0"/>
                <a:ea typeface="MS PGothic" charset="0"/>
              </a:rPr>
              <a:t> where </a:t>
            </a:r>
            <a:br>
              <a:rPr lang="en-US" sz="2400" dirty="0">
                <a:latin typeface="Arial" charset="0"/>
                <a:ea typeface="MS PGothic" charset="0"/>
              </a:rPr>
            </a:br>
            <a:r>
              <a:rPr lang="en-US" sz="2400" dirty="0">
                <a:latin typeface="Arial" charset="0"/>
                <a:ea typeface="MS PGothic" charset="0"/>
              </a:rPr>
              <a:t> </a:t>
            </a:r>
            <a:r>
              <a:rPr lang="en-US" sz="2400" b="1" dirty="0">
                <a:latin typeface="Arial" charset="0"/>
                <a:ea typeface="MS PGothic" charset="0"/>
              </a:rPr>
              <a:t>x </a:t>
            </a:r>
            <a:r>
              <a:rPr lang="en-US" sz="2400" b="1" dirty="0">
                <a:latin typeface="Arial" charset="0"/>
                <a:ea typeface="MS PGothic" charset="0"/>
                <a:sym typeface="Symbol" charset="0"/>
              </a:rPr>
              <a:t> S  t 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a:t>
            </a:r>
            <a:br>
              <a:rPr lang="en-US" sz="2400" b="1" dirty="0">
                <a:latin typeface="Arial" charset="0"/>
                <a:ea typeface="MS PGothic" charset="0"/>
                <a:sym typeface="Symbol" charset="0"/>
              </a:rPr>
            </a:br>
            <a:r>
              <a:rPr lang="en-US" sz="2400" dirty="0">
                <a:latin typeface="Arial" charset="0"/>
                <a:ea typeface="MS PGothic" charset="0"/>
                <a:sym typeface="Symbol" charset="0"/>
              </a:rPr>
              <a:t>This is clear since, if </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index of a procedure </a:t>
            </a:r>
            <a:r>
              <a:rPr lang="en-US" sz="2400" b="1" dirty="0">
                <a:latin typeface="Arial" charset="0"/>
                <a:ea typeface="MS PGothic" charset="0"/>
                <a:sym typeface="Symbol" charset="0"/>
              </a:rPr>
              <a:t></a:t>
            </a:r>
            <a:r>
              <a:rPr lang="en-US" sz="2400" b="1" baseline="-25000" dirty="0">
                <a:latin typeface="Arial" charset="0"/>
                <a:ea typeface="MS PGothic" charset="0"/>
                <a:sym typeface="Symbol" charset="0"/>
              </a:rPr>
              <a:t>S</a:t>
            </a:r>
            <a:r>
              <a:rPr lang="en-US" sz="2400" baseline="-25000" dirty="0">
                <a:latin typeface="Arial" charset="0"/>
                <a:ea typeface="MS PGothic" charset="0"/>
                <a:sym typeface="Symbol" charset="0"/>
              </a:rPr>
              <a:t> </a:t>
            </a:r>
            <a:r>
              <a:rPr lang="en-US" sz="2400" dirty="0">
                <a:latin typeface="Arial" charset="0"/>
                <a:ea typeface="MS PGothic" charset="0"/>
                <a:sym typeface="Symbol" charset="0"/>
              </a:rPr>
              <a:t>that semi-decides </a:t>
            </a:r>
            <a:r>
              <a:rPr lang="en-US" sz="2400" b="1" dirty="0" smtClean="0">
                <a:latin typeface="Arial" charset="0"/>
                <a:ea typeface="MS PGothic" charset="0"/>
                <a:sym typeface="Symbol" charset="0"/>
              </a:rPr>
              <a:t>S,</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then</a:t>
            </a:r>
            <a:br>
              <a:rPr lang="en-US" sz="2400" dirty="0">
                <a:latin typeface="Arial" charset="0"/>
                <a:ea typeface="MS PGothic" charset="0"/>
                <a:sym typeface="Symbol" charset="0"/>
              </a:rPr>
            </a:br>
            <a:r>
              <a:rPr lang="en-US" sz="2400" dirty="0">
                <a:latin typeface="Arial" charset="0"/>
                <a:ea typeface="MS PGothic" charset="0"/>
                <a:sym typeface="Symbol" charset="0"/>
              </a:rPr>
              <a:t> </a:t>
            </a:r>
            <a:r>
              <a:rPr lang="en-US" sz="2400" b="1" dirty="0">
                <a:latin typeface="Arial" charset="0"/>
                <a:ea typeface="MS PGothic" charset="0"/>
              </a:rPr>
              <a:t>x </a:t>
            </a:r>
            <a:r>
              <a:rPr lang="en-US" sz="2400" b="1" dirty="0">
                <a:latin typeface="Arial" charset="0"/>
                <a:ea typeface="MS PGothic" charset="0"/>
                <a:sym typeface="Symbol" charset="0"/>
              </a:rPr>
              <a:t> S  t STP(</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a:t>
            </a:r>
            <a:br>
              <a:rPr lang="en-US" sz="2400" b="1" dirty="0">
                <a:latin typeface="Arial" charset="0"/>
                <a:ea typeface="MS PGothic" charset="0"/>
                <a:sym typeface="Symbol" charset="0"/>
              </a:rPr>
            </a:br>
            <a:r>
              <a:rPr lang="en-US" sz="2400" dirty="0">
                <a:latin typeface="Arial" charset="0"/>
                <a:ea typeface="MS PGothic" charset="0"/>
                <a:sym typeface="Symbol" charset="0"/>
              </a:rPr>
              <a:t>So, </a:t>
            </a:r>
            <a:r>
              <a:rPr lang="en-US" sz="2400" b="1" dirty="0">
                <a:latin typeface="Arial" charset="0"/>
                <a:ea typeface="MS PGothic" charset="0"/>
                <a:sym typeface="Symbol" charset="0"/>
              </a:rPr>
              <a:t>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 =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 )</a:t>
            </a:r>
            <a:r>
              <a:rPr lang="en-US" sz="2400" dirty="0">
                <a:latin typeface="Arial" charset="0"/>
                <a:ea typeface="MS PGothic" charset="0"/>
                <a:sym typeface="Symbol" charset="0"/>
              </a:rPr>
              <a:t>, where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a:t>
            </a:r>
            <a:r>
              <a:rPr lang="en-US" sz="2400" b="1" dirty="0">
                <a:latin typeface="Arial" charset="0"/>
                <a:ea typeface="MS PGothic" charset="0"/>
                <a:sym typeface="Symbol" charset="0"/>
              </a:rPr>
              <a:t>STP</a:t>
            </a:r>
            <a:r>
              <a:rPr lang="en-US" sz="2400" dirty="0">
                <a:latin typeface="Arial" charset="0"/>
                <a:ea typeface="MS PGothic" charset="0"/>
                <a:sym typeface="Symbol" charset="0"/>
              </a:rPr>
              <a:t> function with its first argument fixed. </a:t>
            </a:r>
          </a:p>
        </p:txBody>
      </p:sp>
      <p:sp>
        <p:nvSpPr>
          <p:cNvPr id="2345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8A73C2-C97F-5140-913E-7AEA8FC77A19}" type="datetime1">
              <a:rPr lang="en-US"/>
              <a:pPr/>
              <a:t>11/18/2014</a:t>
            </a:fld>
            <a:endParaRPr lang="en-US"/>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35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160B133-59D4-A54B-A341-1280F187F839}" type="slidenum">
              <a:rPr lang="en-US"/>
              <a:pPr/>
              <a:t>232</a:t>
            </a:fld>
            <a:endParaRPr lang="en-US"/>
          </a:p>
        </p:txBody>
      </p:sp>
      <p:sp>
        <p:nvSpPr>
          <p:cNvPr id="235524" name="Rectangle 2"/>
          <p:cNvSpPr>
            <a:spLocks noGrp="1" noChangeArrowheads="1"/>
          </p:cNvSpPr>
          <p:nvPr>
            <p:ph type="title"/>
          </p:nvPr>
        </p:nvSpPr>
        <p:spPr/>
        <p:txBody>
          <a:bodyPr/>
          <a:lstStyle/>
          <a:p>
            <a:r>
              <a:rPr lang="en-US">
                <a:latin typeface="Arial" charset="0"/>
                <a:ea typeface="MS PGothic" charset="0"/>
              </a:rPr>
              <a:t>Quantification#2</a:t>
            </a:r>
          </a:p>
        </p:txBody>
      </p:sp>
      <p:sp>
        <p:nvSpPr>
          <p:cNvPr id="235525" name="Rectangle 3"/>
          <p:cNvSpPr>
            <a:spLocks noGrp="1" noChangeArrowheads="1"/>
          </p:cNvSpPr>
          <p:nvPr>
            <p:ph type="body" idx="1"/>
          </p:nvPr>
        </p:nvSpPr>
        <p:spPr>
          <a:xfrm>
            <a:off x="381000" y="1447800"/>
            <a:ext cx="8229600" cy="4525963"/>
          </a:xfrm>
        </p:spPr>
        <p:txBody>
          <a:bodyPr/>
          <a:lstStyle/>
          <a:p>
            <a:r>
              <a:rPr lang="en-US" sz="2200" b="1">
                <a:latin typeface="Arial" charset="0"/>
                <a:ea typeface="MS PGothic" charset="0"/>
              </a:rPr>
              <a:t>S</a:t>
            </a:r>
            <a:r>
              <a:rPr lang="en-US" sz="2200">
                <a:latin typeface="Arial" charset="0"/>
                <a:ea typeface="MS PGothic" charset="0"/>
              </a:rPr>
              <a:t> is re iff there exists an algorithm </a:t>
            </a:r>
            <a:r>
              <a:rPr lang="en-US" sz="2200" b="1">
                <a:latin typeface="Arial" charset="0"/>
                <a:ea typeface="MS PGothic" charset="0"/>
              </a:rPr>
              <a:t>A</a:t>
            </a:r>
            <a:r>
              <a:rPr lang="en-US" sz="2200" b="1" baseline="-25000">
                <a:latin typeface="Arial" charset="0"/>
                <a:ea typeface="MS PGothic" charset="0"/>
              </a:rPr>
              <a:t>S</a:t>
            </a:r>
            <a:r>
              <a:rPr lang="en-US" sz="2200">
                <a:latin typeface="Arial" charset="0"/>
                <a:ea typeface="MS PGothic" charset="0"/>
              </a:rPr>
              <a:t> such that</a:t>
            </a:r>
            <a:br>
              <a:rPr lang="en-US" sz="2200">
                <a:latin typeface="Arial" charset="0"/>
                <a:ea typeface="MS PGothic" charset="0"/>
              </a:rPr>
            </a:br>
            <a:r>
              <a:rPr lang="en-US" sz="2200">
                <a:latin typeface="Arial" charset="0"/>
                <a:ea typeface="MS PGothic" charset="0"/>
              </a:rPr>
              <a:t> </a:t>
            </a:r>
            <a:r>
              <a:rPr lang="en-US" sz="2200" b="1">
                <a:latin typeface="Arial" charset="0"/>
                <a:ea typeface="MS PGothic" charset="0"/>
              </a:rPr>
              <a:t>x </a:t>
            </a:r>
            <a:r>
              <a:rPr lang="en-US" sz="2200" b="1">
                <a:latin typeface="Arial" charset="0"/>
                <a:ea typeface="MS PGothic" charset="0"/>
                <a:sym typeface="Symbol" charset="0"/>
              </a:rPr>
              <a:t> S  t A</a:t>
            </a:r>
            <a:r>
              <a:rPr lang="en-US" sz="2200" b="1" baseline="-25000">
                <a:latin typeface="Arial" charset="0"/>
                <a:ea typeface="MS PGothic" charset="0"/>
                <a:sym typeface="Symbol" charset="0"/>
              </a:rPr>
              <a:t>S</a:t>
            </a:r>
            <a:r>
              <a:rPr lang="en-US" sz="2200" b="1">
                <a:latin typeface="Arial" charset="0"/>
                <a:ea typeface="MS PGothic" charset="0"/>
                <a:sym typeface="Symbol" charset="0"/>
              </a:rPr>
              <a:t>(x,t)</a:t>
            </a:r>
            <a:br>
              <a:rPr lang="en-US" sz="2200" b="1">
                <a:latin typeface="Arial" charset="0"/>
                <a:ea typeface="MS PGothic" charset="0"/>
                <a:sym typeface="Symbol" charset="0"/>
              </a:rPr>
            </a:br>
            <a:r>
              <a:rPr lang="en-US" sz="2200">
                <a:latin typeface="Arial" charset="0"/>
                <a:ea typeface="MS PGothic" charset="0"/>
                <a:sym typeface="Symbol" charset="0"/>
              </a:rPr>
              <a:t>This is clear since, if g</a:t>
            </a:r>
            <a:r>
              <a:rPr lang="en-US" sz="2200" baseline="-25000">
                <a:latin typeface="Arial" charset="0"/>
                <a:ea typeface="MS PGothic" charset="0"/>
                <a:sym typeface="Symbol" charset="0"/>
              </a:rPr>
              <a:t>S</a:t>
            </a:r>
            <a:r>
              <a:rPr lang="en-US" sz="2200">
                <a:latin typeface="Arial" charset="0"/>
                <a:ea typeface="MS PGothic" charset="0"/>
                <a:sym typeface="Symbol" charset="0"/>
              </a:rPr>
              <a:t> is the index of the procedure </a:t>
            </a:r>
            <a:r>
              <a:rPr lang="en-US" sz="2200" b="1">
                <a:latin typeface="Arial" charset="0"/>
                <a:ea typeface="MS PGothic" charset="0"/>
                <a:sym typeface="Symbol" charset="0"/>
              </a:rPr>
              <a:t></a:t>
            </a:r>
            <a:r>
              <a:rPr lang="en-US" sz="2200" b="1" baseline="-25000">
                <a:latin typeface="Arial" charset="0"/>
                <a:ea typeface="MS PGothic" charset="0"/>
                <a:sym typeface="Symbol" charset="0"/>
              </a:rPr>
              <a:t>S</a:t>
            </a:r>
            <a:r>
              <a:rPr lang="en-US" sz="2200">
                <a:latin typeface="Arial" charset="0"/>
                <a:ea typeface="MS PGothic" charset="0"/>
                <a:sym typeface="Symbol" charset="0"/>
              </a:rPr>
              <a:t> that semi-decides </a:t>
            </a:r>
            <a:r>
              <a:rPr lang="en-US" sz="2200" b="1">
                <a:latin typeface="Arial" charset="0"/>
                <a:ea typeface="MS PGothic" charset="0"/>
                <a:sym typeface="Symbol" charset="0"/>
              </a:rPr>
              <a:t>S</a:t>
            </a:r>
            <a:r>
              <a:rPr lang="en-US" sz="2200">
                <a:latin typeface="Arial" charset="0"/>
                <a:ea typeface="MS PGothic" charset="0"/>
                <a:sym typeface="Symbol" charset="0"/>
              </a:rPr>
              <a:t>, then</a:t>
            </a:r>
            <a:br>
              <a:rPr lang="en-US" sz="2200">
                <a:latin typeface="Arial" charset="0"/>
                <a:ea typeface="MS PGothic" charset="0"/>
                <a:sym typeface="Symbol" charset="0"/>
              </a:rPr>
            </a:br>
            <a:r>
              <a:rPr lang="en-US" sz="2200">
                <a:latin typeface="Arial" charset="0"/>
                <a:ea typeface="MS PGothic" charset="0"/>
                <a:sym typeface="Symbol" charset="0"/>
              </a:rPr>
              <a:t> </a:t>
            </a:r>
            <a:r>
              <a:rPr lang="en-US" sz="2200" b="1">
                <a:latin typeface="Arial" charset="0"/>
                <a:ea typeface="MS PGothic" charset="0"/>
              </a:rPr>
              <a:t>x </a:t>
            </a:r>
            <a:r>
              <a:rPr lang="en-US" sz="2200" b="1">
                <a:latin typeface="Arial" charset="0"/>
                <a:ea typeface="MS PGothic" charset="0"/>
                <a:sym typeface="Symbol" charset="0"/>
              </a:rPr>
              <a:t> S  ~t STP(g</a:t>
            </a:r>
            <a:r>
              <a:rPr lang="en-US" sz="2200" b="1" baseline="-25000">
                <a:latin typeface="Arial" charset="0"/>
                <a:ea typeface="MS PGothic" charset="0"/>
                <a:sym typeface="Symbol" charset="0"/>
              </a:rPr>
              <a:t>S</a:t>
            </a:r>
            <a:r>
              <a:rPr lang="en-US" sz="2200" b="1">
                <a:latin typeface="Arial" charset="0"/>
                <a:ea typeface="MS PGothic" charset="0"/>
                <a:sym typeface="Symbol" charset="0"/>
              </a:rPr>
              <a:t>, x, t)  t ~STP(g</a:t>
            </a:r>
            <a:r>
              <a:rPr lang="en-US" sz="2200" b="1" baseline="-25000">
                <a:latin typeface="Arial" charset="0"/>
                <a:ea typeface="MS PGothic" charset="0"/>
                <a:sym typeface="Symbol" charset="0"/>
              </a:rPr>
              <a:t>S</a:t>
            </a:r>
            <a:r>
              <a:rPr lang="en-US" sz="2200" b="1">
                <a:latin typeface="Arial" charset="0"/>
                <a:ea typeface="MS PGothic" charset="0"/>
                <a:sym typeface="Symbol" charset="0"/>
              </a:rPr>
              <a:t>, x, t)</a:t>
            </a:r>
            <a:br>
              <a:rPr lang="en-US" sz="2200" b="1">
                <a:latin typeface="Arial" charset="0"/>
                <a:ea typeface="MS PGothic" charset="0"/>
                <a:sym typeface="Symbol" charset="0"/>
              </a:rPr>
            </a:br>
            <a:r>
              <a:rPr lang="en-US" sz="2200">
                <a:latin typeface="Arial" charset="0"/>
                <a:ea typeface="MS PGothic" charset="0"/>
                <a:sym typeface="Symbol" charset="0"/>
              </a:rPr>
              <a:t>So, </a:t>
            </a:r>
            <a:r>
              <a:rPr lang="en-US" sz="2200" b="1">
                <a:latin typeface="Arial" charset="0"/>
                <a:ea typeface="MS PGothic" charset="0"/>
                <a:sym typeface="Symbol" charset="0"/>
              </a:rPr>
              <a:t>A</a:t>
            </a:r>
            <a:r>
              <a:rPr lang="en-US" sz="2200" b="1" baseline="-25000">
                <a:latin typeface="Arial" charset="0"/>
                <a:ea typeface="MS PGothic" charset="0"/>
                <a:sym typeface="Symbol" charset="0"/>
              </a:rPr>
              <a:t>S</a:t>
            </a:r>
            <a:r>
              <a:rPr lang="en-US" sz="2200" b="1">
                <a:latin typeface="Arial" charset="0"/>
                <a:ea typeface="MS PGothic" charset="0"/>
                <a:sym typeface="Symbol" charset="0"/>
              </a:rPr>
              <a:t>(x,t) = ~STP</a:t>
            </a:r>
            <a:r>
              <a:rPr lang="en-US" sz="2200" b="1" baseline="-2000">
                <a:latin typeface="Arial" charset="0"/>
                <a:ea typeface="MS PGothic" charset="0"/>
                <a:sym typeface="Symbol" charset="0"/>
              </a:rPr>
              <a:t>g</a:t>
            </a:r>
            <a:r>
              <a:rPr lang="en-US" sz="2200" b="1" baseline="-25000">
                <a:latin typeface="Arial" charset="0"/>
                <a:ea typeface="MS PGothic" charset="0"/>
                <a:sym typeface="Symbol" charset="0"/>
              </a:rPr>
              <a:t>S</a:t>
            </a:r>
            <a:r>
              <a:rPr lang="en-US" sz="2200" b="1">
                <a:latin typeface="Arial" charset="0"/>
                <a:ea typeface="MS PGothic" charset="0"/>
                <a:sym typeface="Symbol" charset="0"/>
              </a:rPr>
              <a:t>( x, t )</a:t>
            </a:r>
            <a:r>
              <a:rPr lang="en-US" sz="2200">
                <a:latin typeface="Arial" charset="0"/>
                <a:ea typeface="MS PGothic" charset="0"/>
                <a:sym typeface="Symbol" charset="0"/>
              </a:rPr>
              <a:t>, where </a:t>
            </a:r>
            <a:r>
              <a:rPr lang="en-US" sz="2200" b="1">
                <a:latin typeface="Arial" charset="0"/>
                <a:ea typeface="MS PGothic" charset="0"/>
                <a:sym typeface="Symbol" charset="0"/>
              </a:rPr>
              <a:t>STP</a:t>
            </a:r>
            <a:r>
              <a:rPr lang="en-US" sz="2200" b="1" baseline="-2000">
                <a:latin typeface="Arial" charset="0"/>
                <a:ea typeface="MS PGothic" charset="0"/>
                <a:sym typeface="Symbol" charset="0"/>
              </a:rPr>
              <a:t>g</a:t>
            </a:r>
            <a:r>
              <a:rPr lang="en-US" sz="2200" b="1" baseline="-25000">
                <a:latin typeface="Arial" charset="0"/>
                <a:ea typeface="MS PGothic" charset="0"/>
                <a:sym typeface="Symbol" charset="0"/>
              </a:rPr>
              <a:t>S</a:t>
            </a:r>
            <a:r>
              <a:rPr lang="en-US" sz="2200">
                <a:latin typeface="Arial" charset="0"/>
                <a:ea typeface="MS PGothic" charset="0"/>
                <a:sym typeface="Symbol" charset="0"/>
              </a:rPr>
              <a:t> is the </a:t>
            </a:r>
            <a:r>
              <a:rPr lang="en-US" sz="2200" b="1">
                <a:latin typeface="Arial" charset="0"/>
                <a:ea typeface="MS PGothic" charset="0"/>
                <a:sym typeface="Symbol" charset="0"/>
              </a:rPr>
              <a:t>STP</a:t>
            </a:r>
            <a:r>
              <a:rPr lang="en-US" sz="2200">
                <a:latin typeface="Arial" charset="0"/>
                <a:ea typeface="MS PGothic" charset="0"/>
                <a:sym typeface="Symbol" charset="0"/>
              </a:rPr>
              <a:t> function with its first argument fixed. </a:t>
            </a:r>
          </a:p>
          <a:p>
            <a:r>
              <a:rPr lang="en-US" sz="2200">
                <a:latin typeface="Arial" charset="0"/>
                <a:ea typeface="MS PGothic" charset="0"/>
                <a:sym typeface="Symbol" charset="0"/>
              </a:rPr>
              <a:t>Note that this works even if </a:t>
            </a:r>
            <a:r>
              <a:rPr lang="en-US" sz="2200" b="1">
                <a:latin typeface="Arial" charset="0"/>
                <a:ea typeface="MS PGothic" charset="0"/>
                <a:sym typeface="Symbol" charset="0"/>
              </a:rPr>
              <a:t>S</a:t>
            </a:r>
            <a:r>
              <a:rPr lang="en-US" sz="2200">
                <a:latin typeface="Arial" charset="0"/>
                <a:ea typeface="MS PGothic" charset="0"/>
                <a:sym typeface="Symbol" charset="0"/>
              </a:rPr>
              <a:t> is recursive (decidable). The important thing there is that if </a:t>
            </a:r>
            <a:r>
              <a:rPr lang="en-US" sz="2200" b="1">
                <a:latin typeface="Arial" charset="0"/>
                <a:ea typeface="MS PGothic" charset="0"/>
                <a:sym typeface="Symbol" charset="0"/>
              </a:rPr>
              <a:t>S</a:t>
            </a:r>
            <a:r>
              <a:rPr lang="en-US" sz="2200">
                <a:latin typeface="Arial" charset="0"/>
                <a:ea typeface="MS PGothic" charset="0"/>
                <a:sym typeface="Symbol" charset="0"/>
              </a:rPr>
              <a:t> is recursive then it may be viewed in two normal forms, one with existential quantification and the other with universal quantification.</a:t>
            </a:r>
          </a:p>
          <a:p>
            <a:r>
              <a:rPr lang="en-US" sz="2200">
                <a:latin typeface="Arial" charset="0"/>
                <a:ea typeface="MS PGothic" charset="0"/>
                <a:sym typeface="Symbol" charset="0"/>
              </a:rPr>
              <a:t>The complement of an re set is co-re. A set is recursive (decidable) iff it is both re and co-re.</a:t>
            </a:r>
          </a:p>
        </p:txBody>
      </p:sp>
      <p:sp>
        <p:nvSpPr>
          <p:cNvPr id="2355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F5F4022-C1E1-BE4B-8911-6B71B2EE1F77}" type="datetime1">
              <a:rPr lang="en-US"/>
              <a:pPr/>
              <a:t>11/18/2014</a:t>
            </a:fld>
            <a:endParaRPr lang="en-US"/>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365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9DF829-02E9-5640-819A-61AE98F2925F}" type="slidenum">
              <a:rPr lang="en-US"/>
              <a:pPr/>
              <a:t>233</a:t>
            </a:fld>
            <a:endParaRPr lang="en-US"/>
          </a:p>
        </p:txBody>
      </p:sp>
      <p:sp>
        <p:nvSpPr>
          <p:cNvPr id="236548" name="Rectangle 2"/>
          <p:cNvSpPr>
            <a:spLocks noGrp="1" noChangeArrowheads="1"/>
          </p:cNvSpPr>
          <p:nvPr>
            <p:ph type="title"/>
          </p:nvPr>
        </p:nvSpPr>
        <p:spPr/>
        <p:txBody>
          <a:bodyPr/>
          <a:lstStyle/>
          <a:p>
            <a:r>
              <a:rPr lang="en-US" dirty="0">
                <a:latin typeface="Arial" charset="0"/>
                <a:ea typeface="MS PGothic" charset="0"/>
              </a:rPr>
              <a:t>Quantification#3</a:t>
            </a:r>
          </a:p>
        </p:txBody>
      </p:sp>
      <p:sp>
        <p:nvSpPr>
          <p:cNvPr id="236549" name="Rectangle 3"/>
          <p:cNvSpPr>
            <a:spLocks noGrp="1" noChangeArrowheads="1"/>
          </p:cNvSpPr>
          <p:nvPr>
            <p:ph type="body" idx="1"/>
          </p:nvPr>
        </p:nvSpPr>
        <p:spPr/>
        <p:txBody>
          <a:bodyPr/>
          <a:lstStyle/>
          <a:p>
            <a:r>
              <a:rPr lang="en-US" sz="2800" dirty="0">
                <a:latin typeface="Arial" charset="0"/>
                <a:ea typeface="MS PGothic" charset="0"/>
              </a:rPr>
              <a:t>The </a:t>
            </a:r>
            <a:r>
              <a:rPr lang="en-US" sz="2800" b="1" dirty="0">
                <a:latin typeface="Arial" charset="0"/>
                <a:ea typeface="MS PGothic" charset="0"/>
              </a:rPr>
              <a:t>Uniform Halting Problem </a:t>
            </a:r>
            <a:r>
              <a:rPr lang="en-US" sz="2800" dirty="0">
                <a:latin typeface="Arial" charset="0"/>
                <a:ea typeface="MS PGothic" charset="0"/>
              </a:rPr>
              <a:t>was already shown to be non-re. It turns out its complement is also not re. In fact, we </a:t>
            </a:r>
            <a:r>
              <a:rPr lang="en-US" sz="2800" dirty="0" smtClean="0">
                <a:latin typeface="Arial" charset="0"/>
                <a:ea typeface="MS PGothic" charset="0"/>
              </a:rPr>
              <a:t>can (but won’t) show </a:t>
            </a:r>
            <a:r>
              <a:rPr lang="en-US" sz="2800" dirty="0">
                <a:latin typeface="Arial" charset="0"/>
                <a:ea typeface="MS PGothic" charset="0"/>
              </a:rPr>
              <a:t>that </a:t>
            </a:r>
            <a:r>
              <a:rPr lang="en-US" sz="2800" b="1" dirty="0">
                <a:latin typeface="Arial" charset="0"/>
                <a:ea typeface="MS PGothic" charset="0"/>
              </a:rPr>
              <a:t>TOTAL</a:t>
            </a:r>
            <a:r>
              <a:rPr lang="en-US" sz="2800" dirty="0">
                <a:latin typeface="Arial" charset="0"/>
                <a:ea typeface="MS PGothic" charset="0"/>
              </a:rPr>
              <a:t> requires an alternation of quantifiers. Specifically,</a:t>
            </a:r>
            <a:br>
              <a:rPr lang="en-US" sz="2800" dirty="0">
                <a:latin typeface="Arial" charset="0"/>
                <a:ea typeface="MS PGothic" charset="0"/>
              </a:rPr>
            </a:br>
            <a:r>
              <a:rPr lang="en-US" sz="2800" dirty="0">
                <a:latin typeface="Arial" charset="0"/>
                <a:ea typeface="MS PGothic" charset="0"/>
              </a:rPr>
              <a:t/>
            </a:r>
            <a:br>
              <a:rPr lang="en-US" sz="2800" dirty="0">
                <a:latin typeface="Arial" charset="0"/>
                <a:ea typeface="MS PGothic" charset="0"/>
              </a:rPr>
            </a:br>
            <a:r>
              <a:rPr lang="en-US" sz="2800" b="1" dirty="0">
                <a:latin typeface="Arial" charset="0"/>
                <a:ea typeface="MS PGothic" charset="0"/>
              </a:rPr>
              <a:t>f </a:t>
            </a:r>
            <a:r>
              <a:rPr lang="en-US" sz="2800" b="1" dirty="0">
                <a:latin typeface="Arial" charset="0"/>
                <a:ea typeface="MS PGothic" charset="0"/>
                <a:sym typeface="Symbol" charset="0"/>
              </a:rPr>
              <a:t> TOTAL  </a:t>
            </a:r>
            <a:r>
              <a:rPr lang="en-US" sz="2800" b="1" dirty="0" err="1">
                <a:latin typeface="Arial" charset="0"/>
                <a:ea typeface="MS PGothic" charset="0"/>
                <a:sym typeface="Symbol" charset="0"/>
              </a:rPr>
              <a:t>xt</a:t>
            </a:r>
            <a:r>
              <a:rPr lang="en-US" sz="2800" b="1" dirty="0">
                <a:latin typeface="Arial" charset="0"/>
                <a:ea typeface="MS PGothic" charset="0"/>
                <a:sym typeface="Symbol" charset="0"/>
              </a:rPr>
              <a:t> ( STP( f, x, t ) )</a:t>
            </a:r>
            <a:br>
              <a:rPr lang="en-US" sz="2800" b="1" dirty="0">
                <a:latin typeface="Arial" charset="0"/>
                <a:ea typeface="MS PGothic" charset="0"/>
                <a:sym typeface="Symbol" charset="0"/>
              </a:rPr>
            </a:br>
            <a:r>
              <a:rPr lang="en-US" sz="2800" dirty="0">
                <a:latin typeface="Arial" charset="0"/>
                <a:ea typeface="MS PGothic" charset="0"/>
                <a:sym typeface="Symbol" charset="0"/>
              </a:rPr>
              <a:t>and this is the minimum quantification we can use, given that the quantified predicate is recursive.</a:t>
            </a:r>
            <a:endParaRPr lang="en-US" sz="2800" dirty="0">
              <a:latin typeface="Arial" charset="0"/>
              <a:ea typeface="MS PGothic" charset="0"/>
            </a:endParaRPr>
          </a:p>
        </p:txBody>
      </p:sp>
      <p:sp>
        <p:nvSpPr>
          <p:cNvPr id="2365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36E6FF-D8F8-C045-A267-1052DCE8A292}" type="datetime1">
              <a:rPr lang="en-US"/>
              <a:pPr/>
              <a:t>11/18/2014</a:t>
            </a:fld>
            <a:endParaRPr lang="en-US"/>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D55FA4-DAEB-CB44-987A-72B329AE8E0F}" type="datetime1">
              <a:rPr lang="en-US"/>
              <a:pPr/>
              <a:t>11/18/2014</a:t>
            </a:fld>
            <a:endParaRPr lang="en-US"/>
          </a:p>
        </p:txBody>
      </p:sp>
      <p:sp>
        <p:nvSpPr>
          <p:cNvPr id="224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234</a:t>
            </a:fld>
            <a:endParaRPr lang="en-US"/>
          </a:p>
        </p:txBody>
      </p:sp>
      <p:sp>
        <p:nvSpPr>
          <p:cNvPr id="224261" name="Rectangle 2"/>
          <p:cNvSpPr>
            <a:spLocks noGrp="1" noChangeArrowheads="1"/>
          </p:cNvSpPr>
          <p:nvPr>
            <p:ph type="title"/>
          </p:nvPr>
        </p:nvSpPr>
        <p:spPr/>
        <p:txBody>
          <a:bodyPr/>
          <a:lstStyle/>
          <a:p>
            <a:pPr eaLnBrk="1" hangingPunct="1"/>
            <a:r>
              <a:rPr lang="en-US" dirty="0" smtClean="0">
                <a:latin typeface="Arial" charset="0"/>
                <a:ea typeface="MS PGothic" charset="0"/>
              </a:rPr>
              <a:t>Practice Assignment </a:t>
            </a:r>
            <a:r>
              <a:rPr lang="en-US" dirty="0">
                <a:latin typeface="Arial" charset="0"/>
                <a:ea typeface="MS PGothic" charset="0"/>
              </a:rPr>
              <a:t># 8</a:t>
            </a:r>
          </a:p>
        </p:txBody>
      </p:sp>
      <p:sp>
        <p:nvSpPr>
          <p:cNvPr id="224262" name="Rectangle 3"/>
          <p:cNvSpPr>
            <a:spLocks noGrp="1" noChangeArrowheads="1"/>
          </p:cNvSpPr>
          <p:nvPr>
            <p:ph type="body" idx="1"/>
          </p:nvPr>
        </p:nvSpPr>
        <p:spPr>
          <a:xfrm>
            <a:off x="304800" y="1600200"/>
            <a:ext cx="8610600" cy="4525963"/>
          </a:xfrm>
        </p:spPr>
        <p:txBody>
          <a:bodyPr/>
          <a:lstStyle/>
          <a:p>
            <a:pPr marL="609600" indent="-609600">
              <a:buFontTx/>
              <a:buAutoNum type="arabicPeriod"/>
            </a:pPr>
            <a:r>
              <a:rPr lang="en-US" sz="1800" b="1" dirty="0" smtClean="0">
                <a:latin typeface="Arial" charset="0"/>
                <a:ea typeface="MS PGothic" charset="0"/>
              </a:rPr>
              <a:t>Use </a:t>
            </a:r>
            <a:r>
              <a:rPr lang="en-US" sz="1800" b="1" dirty="0">
                <a:latin typeface="Arial" charset="0"/>
                <a:ea typeface="MS PGothic" charset="0"/>
              </a:rPr>
              <a:t>Rice</a:t>
            </a:r>
            <a:r>
              <a:rPr lang="ja-JP" altLang="en-US" sz="1800" b="1" dirty="0">
                <a:latin typeface="Arial" charset="0"/>
                <a:ea typeface="MS PGothic" charset="0"/>
              </a:rPr>
              <a:t>’</a:t>
            </a:r>
            <a:r>
              <a:rPr lang="en-US" altLang="ja-JP" sz="1800" b="1" dirty="0">
                <a:latin typeface="Arial" charset="0"/>
                <a:ea typeface="MS PGothic" charset="0"/>
              </a:rPr>
              <a:t>s Theorem to show that </a:t>
            </a:r>
            <a:r>
              <a:rPr lang="en-US" sz="1800" b="1" dirty="0">
                <a:solidFill>
                  <a:schemeClr val="tx1">
                    <a:lumMod val="95000"/>
                    <a:lumOff val="5000"/>
                  </a:schemeClr>
                </a:solidFill>
                <a:ea typeface="ＭＳ Ｐゴシック" charset="0"/>
                <a:cs typeface="ＭＳ Ｐゴシック" charset="0"/>
              </a:rPr>
              <a:t>{ f | </a:t>
            </a:r>
            <a:r>
              <a:rPr lang="en-US" sz="1800" b="1" dirty="0">
                <a:latin typeface="Symbol" charset="0"/>
                <a:ea typeface="MS PGothic" charset="0"/>
                <a:sym typeface="Symbol" charset="0"/>
              </a:rPr>
              <a:t></a:t>
            </a:r>
            <a:r>
              <a:rPr lang="en-US" sz="1800" b="1" dirty="0">
                <a:ea typeface="MS PGothic" charset="0"/>
                <a:cs typeface="Calibri"/>
                <a:sym typeface="Symbol" charset="0"/>
              </a:rPr>
              <a:t>x </a:t>
            </a:r>
            <a:r>
              <a:rPr lang="en-US" sz="1800" b="1" dirty="0">
                <a:solidFill>
                  <a:schemeClr val="tx1">
                    <a:lumMod val="95000"/>
                    <a:lumOff val="5000"/>
                  </a:schemeClr>
                </a:solidFill>
                <a:ea typeface="ＭＳ Ｐゴシック" charset="0"/>
                <a:cs typeface="ＭＳ Ｐゴシック" charset="0"/>
              </a:rPr>
              <a:t>f(x) = 0 } </a:t>
            </a:r>
            <a:r>
              <a:rPr lang="en-US" altLang="ja-JP" sz="1800" b="1" dirty="0">
                <a:latin typeface="Arial" charset="0"/>
                <a:ea typeface="MS PGothic" charset="0"/>
              </a:rPr>
              <a:t>is </a:t>
            </a:r>
            <a:r>
              <a:rPr lang="en-US" altLang="ja-JP" sz="1800" b="1" dirty="0" err="1">
                <a:latin typeface="Arial" charset="0"/>
                <a:ea typeface="MS PGothic" charset="0"/>
              </a:rPr>
              <a:t>undecidable</a:t>
            </a:r>
            <a:r>
              <a:rPr lang="en-US" altLang="ja-JP" sz="1800" b="1" dirty="0">
                <a:latin typeface="Arial" charset="0"/>
                <a:ea typeface="MS PGothic" charset="0"/>
              </a:rPr>
              <a:t> </a:t>
            </a:r>
            <a:endParaRPr lang="en-US" sz="1800" b="1" dirty="0">
              <a:latin typeface="Arial" charset="0"/>
              <a:ea typeface="MS PGothic" charset="0"/>
            </a:endParaRPr>
          </a:p>
          <a:p>
            <a:pPr marL="609600" indent="-609600">
              <a:buFontTx/>
              <a:buAutoNum type="arabicPeriod"/>
            </a:pPr>
            <a:r>
              <a:rPr lang="en-US" sz="1800" b="1" dirty="0">
                <a:latin typeface="Arial" charset="0"/>
                <a:ea typeface="MS PGothic" charset="0"/>
              </a:rPr>
              <a:t>Use Rice</a:t>
            </a:r>
            <a:r>
              <a:rPr lang="ja-JP" altLang="en-US" sz="1800" b="1" dirty="0">
                <a:latin typeface="Arial" charset="0"/>
                <a:ea typeface="MS PGothic" charset="0"/>
              </a:rPr>
              <a:t>’</a:t>
            </a:r>
            <a:r>
              <a:rPr lang="en-US" altLang="ja-JP" sz="1800" b="1" dirty="0">
                <a:latin typeface="Arial" charset="0"/>
                <a:ea typeface="MS PGothic" charset="0"/>
              </a:rPr>
              <a:t>s Theorem to show that {f | </a:t>
            </a:r>
            <a:r>
              <a:rPr lang="en-US" sz="1800" b="1" dirty="0">
                <a:ea typeface="ＭＳ Ｐゴシック" charset="0"/>
                <a:cs typeface="ＭＳ Ｐゴシック" charset="0"/>
                <a:sym typeface="Symbol" charset="0"/>
              </a:rPr>
              <a:t>x </a:t>
            </a:r>
            <a:r>
              <a:rPr lang="en-US" sz="1800" b="1" dirty="0">
                <a:solidFill>
                  <a:schemeClr val="tx1">
                    <a:lumMod val="95000"/>
                    <a:lumOff val="5000"/>
                  </a:schemeClr>
                </a:solidFill>
                <a:ea typeface="ＭＳ Ｐゴシック" charset="0"/>
                <a:cs typeface="ＭＳ Ｐゴシック" charset="0"/>
              </a:rPr>
              <a:t>f(x+1)=f(x)+1} </a:t>
            </a:r>
            <a:r>
              <a:rPr lang="en-US" altLang="ja-JP" sz="1800" b="1" dirty="0">
                <a:latin typeface="Arial" charset="0"/>
                <a:ea typeface="MS PGothic" charset="0"/>
              </a:rPr>
              <a:t>is </a:t>
            </a:r>
            <a:r>
              <a:rPr lang="en-US" altLang="ja-JP" sz="1800" b="1" dirty="0" err="1">
                <a:latin typeface="Arial" charset="0"/>
                <a:ea typeface="MS PGothic" charset="0"/>
              </a:rPr>
              <a:t>undecidable</a:t>
            </a:r>
            <a:r>
              <a:rPr lang="en-US" altLang="ja-JP" sz="1800" b="1" dirty="0">
                <a:latin typeface="Arial" charset="0"/>
                <a:ea typeface="MS PGothic" charset="0"/>
              </a:rPr>
              <a:t> </a:t>
            </a:r>
          </a:p>
          <a:p>
            <a:pPr marL="609600" indent="-609600">
              <a:buFontTx/>
              <a:buAutoNum type="arabicPeriod"/>
            </a:pPr>
            <a:r>
              <a:rPr lang="en-US" altLang="ja-JP" sz="1800" b="1" dirty="0">
                <a:latin typeface="Arial" charset="0"/>
                <a:ea typeface="MS PGothic" charset="0"/>
              </a:rPr>
              <a:t>Use quantification of </a:t>
            </a:r>
            <a:r>
              <a:rPr lang="en-US" altLang="ja-JP" sz="1800" b="1" dirty="0" smtClean="0">
                <a:latin typeface="Arial" charset="0"/>
                <a:ea typeface="MS PGothic" charset="0"/>
              </a:rPr>
              <a:t>an </a:t>
            </a:r>
            <a:r>
              <a:rPr lang="en-US" altLang="ja-JP" sz="1800" b="1" dirty="0">
                <a:latin typeface="Arial" charset="0"/>
                <a:ea typeface="MS PGothic" charset="0"/>
              </a:rPr>
              <a:t>algorithmic predicate to estimate the complexity (decidable, re, co-re, non-re) of each of the following, (a)-(d):</a:t>
            </a:r>
          </a:p>
          <a:p>
            <a:pPr marL="917575" lvl="1" indent="-466725">
              <a:buFont typeface="+mj-lt"/>
              <a:buAutoNum type="alphaLcParenR"/>
            </a:pPr>
            <a:r>
              <a:rPr lang="en-US" altLang="ja-JP" sz="1600" b="1" dirty="0">
                <a:latin typeface="Arial" charset="0"/>
                <a:ea typeface="MS PGothic" charset="0"/>
              </a:rPr>
              <a:t>{ f | for all input x, f(x) = f(0), that is f is a constant function }</a:t>
            </a:r>
          </a:p>
          <a:p>
            <a:pPr marL="917575" lvl="1" indent="-466725">
              <a:buFont typeface="+mj-lt"/>
              <a:buAutoNum type="alphaLcParenR"/>
            </a:pPr>
            <a:r>
              <a:rPr lang="en-US" altLang="ja-JP" sz="1600" b="1" dirty="0">
                <a:latin typeface="Arial" charset="0"/>
                <a:ea typeface="MS PGothic" charset="0"/>
              </a:rPr>
              <a:t>{ f | for two unique input values, </a:t>
            </a:r>
            <a:r>
              <a:rPr lang="en-US" altLang="ja-JP" sz="1600" b="1" dirty="0" err="1">
                <a:latin typeface="Arial" charset="0"/>
                <a:ea typeface="MS PGothic" charset="0"/>
              </a:rPr>
              <a:t>x,y</a:t>
            </a:r>
            <a:r>
              <a:rPr lang="en-US" altLang="ja-JP" sz="1600" b="1" dirty="0">
                <a:latin typeface="Arial" charset="0"/>
                <a:ea typeface="MS PGothic" charset="0"/>
              </a:rPr>
              <a:t>, f(x) = f(y) }</a:t>
            </a:r>
          </a:p>
          <a:p>
            <a:pPr marL="917575" lvl="1" indent="-466725">
              <a:buFont typeface="+mj-lt"/>
              <a:buAutoNum type="alphaLcParenR"/>
            </a:pPr>
            <a:r>
              <a:rPr lang="en-US" altLang="ja-JP" sz="1600" b="1" dirty="0">
                <a:latin typeface="Arial" charset="0"/>
                <a:ea typeface="MS PGothic" charset="0"/>
              </a:rPr>
              <a:t>{ &lt;</a:t>
            </a:r>
            <a:r>
              <a:rPr lang="en-US" altLang="ja-JP" sz="1600" b="1" dirty="0" err="1">
                <a:latin typeface="Arial" charset="0"/>
                <a:ea typeface="MS PGothic" charset="0"/>
              </a:rPr>
              <a:t>f,x</a:t>
            </a:r>
            <a:r>
              <a:rPr lang="en-US" altLang="ja-JP" sz="1600" b="1" dirty="0">
                <a:latin typeface="Arial" charset="0"/>
                <a:ea typeface="MS PGothic" charset="0"/>
              </a:rPr>
              <a:t>&gt; | f(x) takes at least 10 time steps before converging }</a:t>
            </a:r>
          </a:p>
          <a:p>
            <a:pPr marL="917575" lvl="1" indent="-466725">
              <a:buFont typeface="+mj-lt"/>
              <a:buAutoNum type="alphaLcParenR"/>
            </a:pPr>
            <a:r>
              <a:rPr lang="en-US" altLang="ja-JP" sz="1600" b="1" dirty="0">
                <a:latin typeface="Arial" charset="0"/>
                <a:ea typeface="MS PGothic" charset="0"/>
              </a:rPr>
              <a:t>{ &lt;</a:t>
            </a:r>
            <a:r>
              <a:rPr lang="en-US" altLang="ja-JP" sz="1600" b="1" dirty="0" err="1">
                <a:latin typeface="Arial" charset="0"/>
                <a:ea typeface="MS PGothic" charset="0"/>
              </a:rPr>
              <a:t>f,x</a:t>
            </a:r>
            <a:r>
              <a:rPr lang="en-US" altLang="ja-JP" sz="1600" b="1" dirty="0">
                <a:latin typeface="Arial" charset="0"/>
                <a:ea typeface="MS PGothic" charset="0"/>
              </a:rPr>
              <a:t>&gt; | f(x)</a:t>
            </a:r>
            <a:r>
              <a:rPr lang="en-US" sz="1600" b="1" dirty="0">
                <a:latin typeface="Arial" charset="0"/>
                <a:ea typeface="MS PGothic" charset="0"/>
                <a:sym typeface="Symbol" charset="0"/>
              </a:rPr>
              <a:t></a:t>
            </a:r>
            <a:r>
              <a:rPr lang="en-US" altLang="ja-JP" sz="1600" b="1" dirty="0">
                <a:latin typeface="Arial" charset="0"/>
                <a:ea typeface="MS PGothic" charset="0"/>
              </a:rPr>
              <a:t> }</a:t>
            </a:r>
          </a:p>
          <a:p>
            <a:pPr marL="609600" indent="-609600">
              <a:buFontTx/>
              <a:buAutoNum type="arabicPeriod"/>
            </a:pPr>
            <a:r>
              <a:rPr lang="en-US" sz="1800" b="1" dirty="0"/>
              <a:t>Let sets A and B each be re non-recursive (</a:t>
            </a:r>
            <a:r>
              <a:rPr lang="en-US" sz="1800" b="1" dirty="0" err="1"/>
              <a:t>undecidable</a:t>
            </a:r>
            <a:r>
              <a:rPr lang="en-US" sz="1800" b="1" dirty="0"/>
              <a:t>). </a:t>
            </a:r>
            <a:br>
              <a:rPr lang="en-US" sz="1800" b="1" dirty="0"/>
            </a:br>
            <a:r>
              <a:rPr lang="en-US" sz="1800" b="1" dirty="0"/>
              <a:t>Consider C = A </a:t>
            </a:r>
            <a:r>
              <a:rPr lang="en-US" sz="1800" b="1" dirty="0">
                <a:sym typeface="Symbol"/>
              </a:rPr>
              <a:t></a:t>
            </a:r>
            <a:r>
              <a:rPr lang="en-US" sz="1800" b="1" dirty="0"/>
              <a:t> B. For (a)-(c), either show sets A and B with the specified property or demonstrate that this property cannot hold. </a:t>
            </a:r>
          </a:p>
          <a:p>
            <a:pPr marL="914400" lvl="1" indent="-457200">
              <a:buFont typeface="+mj-lt"/>
              <a:buAutoNum type="alphaLcParenR"/>
            </a:pPr>
            <a:r>
              <a:rPr lang="en-US" sz="1600" b="1" dirty="0"/>
              <a:t>Can C be recursive? </a:t>
            </a:r>
          </a:p>
          <a:p>
            <a:pPr marL="914400" lvl="1" indent="-457200">
              <a:buFont typeface="+mj-lt"/>
              <a:buAutoNum type="alphaLcParenR"/>
            </a:pPr>
            <a:r>
              <a:rPr lang="en-US" sz="1600" b="1" dirty="0"/>
              <a:t>Can C be re non-recursive (</a:t>
            </a:r>
            <a:r>
              <a:rPr lang="en-US" sz="1600" b="1" dirty="0" err="1"/>
              <a:t>undecidable</a:t>
            </a:r>
            <a:r>
              <a:rPr lang="en-US" sz="1600" b="1" dirty="0"/>
              <a:t>)? </a:t>
            </a:r>
          </a:p>
          <a:p>
            <a:pPr marL="914400" lvl="1" indent="-457200">
              <a:buFont typeface="+mj-lt"/>
              <a:buAutoNum type="alphaLcParenR"/>
            </a:pPr>
            <a:r>
              <a:rPr lang="en-US" sz="1600" b="1" dirty="0"/>
              <a:t>Can C be non-re? </a:t>
            </a:r>
            <a:r>
              <a:rPr lang="en-US" altLang="ja-JP" sz="1600" b="1" dirty="0">
                <a:latin typeface="Arial" charset="0"/>
                <a:ea typeface="MS PGothic" charset="0"/>
              </a:rPr>
              <a:t>  </a:t>
            </a:r>
            <a:endParaRPr lang="en-US" sz="2200" dirty="0">
              <a:solidFill>
                <a:srgbClr val="CC3300"/>
              </a:solidFill>
              <a:latin typeface="Arial" charset="0"/>
              <a:ea typeface="MS PGothic" charset="0"/>
            </a:endParaRPr>
          </a:p>
          <a:p>
            <a:pPr marL="609600" indent="-609600" eaLnBrk="1" hangingPunct="1">
              <a:lnSpc>
                <a:spcPct val="80000"/>
              </a:lnSpc>
              <a:buFontTx/>
              <a:buNone/>
            </a:pPr>
            <a:endParaRPr lang="en-US" sz="2200" dirty="0">
              <a:solidFill>
                <a:srgbClr val="CC3300"/>
              </a:solidFill>
              <a:latin typeface="Arial" charset="0"/>
              <a:ea typeface="MS PGothic" charset="0"/>
            </a:endParaRPr>
          </a:p>
          <a:p>
            <a:pPr marL="609600" indent="-609600" eaLnBrk="1" hangingPunct="1">
              <a:lnSpc>
                <a:spcPct val="80000"/>
              </a:lnSpc>
              <a:buFontTx/>
              <a:buNone/>
            </a:pPr>
            <a:endParaRPr lang="en-US" sz="2200" dirty="0" smtClean="0">
              <a:solidFill>
                <a:srgbClr val="CC3300"/>
              </a:solidFill>
              <a:latin typeface="Arial" charset="0"/>
              <a:ea typeface="MS PGothic" charset="0"/>
            </a:endParaRPr>
          </a:p>
          <a:p>
            <a:pPr marL="609600" indent="-609600" eaLnBrk="1" hangingPunct="1">
              <a:lnSpc>
                <a:spcPct val="80000"/>
              </a:lnSpc>
              <a:buFontTx/>
              <a:buNone/>
            </a:pPr>
            <a:endParaRPr lang="en-US" sz="2200" dirty="0">
              <a:solidFill>
                <a:srgbClr val="CC3300"/>
              </a:solidFill>
              <a:latin typeface="Arial" charset="0"/>
              <a:ea typeface="MS PGothic" charset="0"/>
            </a:endParaRPr>
          </a:p>
          <a:p>
            <a:pPr marL="609600" indent="-609600" eaLnBrk="1" hangingPunct="1">
              <a:lnSpc>
                <a:spcPct val="80000"/>
              </a:lnSpc>
              <a:buFontTx/>
              <a:buNone/>
            </a:pPr>
            <a:endParaRPr lang="en-US" sz="2200" dirty="0" smtClean="0">
              <a:solidFill>
                <a:srgbClr val="CC3300"/>
              </a:solidFill>
              <a:latin typeface="Arial" charset="0"/>
              <a:ea typeface="MS PGothic" charset="0"/>
            </a:endParaRPr>
          </a:p>
          <a:p>
            <a:pPr marL="609600" indent="-609600" eaLnBrk="1" hangingPunct="1">
              <a:lnSpc>
                <a:spcPct val="80000"/>
              </a:lnSpc>
              <a:buFontTx/>
              <a:buNone/>
            </a:pPr>
            <a:r>
              <a:rPr lang="en-US" sz="2200" dirty="0" smtClean="0">
                <a:solidFill>
                  <a:srgbClr val="CC3300"/>
                </a:solidFill>
                <a:latin typeface="Arial" charset="0"/>
                <a:ea typeface="MS PGothic" charset="0"/>
              </a:rPr>
              <a:t>Due</a:t>
            </a:r>
            <a:r>
              <a:rPr lang="en-US" sz="2200" dirty="0">
                <a:solidFill>
                  <a:srgbClr val="CC3300"/>
                </a:solidFill>
                <a:latin typeface="Arial" charset="0"/>
                <a:ea typeface="MS PGothic" charset="0"/>
              </a:rPr>
              <a:t>: </a:t>
            </a:r>
            <a:r>
              <a:rPr lang="en-US" sz="2200" b="1" dirty="0" smtClean="0">
                <a:solidFill>
                  <a:srgbClr val="CC3300"/>
                </a:solidFill>
                <a:latin typeface="Arial" charset="0"/>
                <a:ea typeface="MS PGothic" charset="0"/>
              </a:rPr>
              <a:t>Tuesday</a:t>
            </a:r>
            <a:r>
              <a:rPr lang="en-US" sz="2200" dirty="0" smtClean="0">
                <a:solidFill>
                  <a:srgbClr val="CC3300"/>
                </a:solidFill>
                <a:latin typeface="Arial" charset="0"/>
                <a:ea typeface="MS PGothic" charset="0"/>
              </a:rPr>
              <a:t>, </a:t>
            </a:r>
            <a:r>
              <a:rPr lang="en-US" sz="2200" b="1" dirty="0" smtClean="0">
                <a:solidFill>
                  <a:srgbClr val="CC3300"/>
                </a:solidFill>
                <a:latin typeface="Arial" charset="0"/>
                <a:ea typeface="MS PGothic" charset="0"/>
              </a:rPr>
              <a:t>November 25, </a:t>
            </a:r>
            <a:r>
              <a:rPr lang="en-US" sz="2200" b="1" dirty="0">
                <a:solidFill>
                  <a:srgbClr val="CC3300"/>
                </a:solidFill>
                <a:latin typeface="Arial" charset="0"/>
                <a:ea typeface="MS PGothic" charset="0"/>
              </a:rPr>
              <a:t>at start of class </a:t>
            </a:r>
            <a:r>
              <a:rPr lang="en-US" sz="2200" b="1" dirty="0" smtClean="0">
                <a:solidFill>
                  <a:srgbClr val="CC3300"/>
                </a:solidFill>
                <a:latin typeface="Arial" charset="0"/>
                <a:ea typeface="MS PGothic" charset="0"/>
              </a:rPr>
              <a:t>(1:30PM</a:t>
            </a:r>
            <a:r>
              <a:rPr lang="en-US" sz="2200" b="1" dirty="0">
                <a:solidFill>
                  <a:srgbClr val="CC3300"/>
                </a:solidFill>
                <a:latin typeface="Arial" charset="0"/>
                <a:ea typeface="MS PGothic" charset="0"/>
              </a:rPr>
              <a:t>).</a:t>
            </a:r>
            <a:endParaRPr lang="en-US" sz="2200" dirty="0">
              <a:solidFill>
                <a:srgbClr val="CC3300"/>
              </a:solidFill>
              <a:latin typeface="Arial" charset="0"/>
              <a:ea typeface="MS PGothic" charset="0"/>
            </a:endParaRPr>
          </a:p>
        </p:txBody>
      </p:sp>
    </p:spTree>
    <p:extLst>
      <p:ext uri="{BB962C8B-B14F-4D97-AF65-F5344CB8AC3E}">
        <p14:creationId xmlns:p14="http://schemas.microsoft.com/office/powerpoint/2010/main" val="206839998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235</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a:t>
            </a:r>
            <a:r>
              <a:rPr lang="en-US" dirty="0" smtClean="0">
                <a:ea typeface="ＭＳ Ｐゴシック" pitchFamily="-111" charset="-128"/>
                <a:cs typeface="ＭＳ Ｐゴシック" pitchFamily="-111" charset="-128"/>
              </a:rPr>
              <a:t>Question#1</a:t>
            </a:r>
            <a:endParaRPr lang="en-US" dirty="0">
              <a:ea typeface="ＭＳ Ｐゴシック" pitchFamily="-111" charset="-128"/>
              <a:cs typeface="ＭＳ Ｐゴシック" pitchFamily="-111" charset="-128"/>
            </a:endParaRP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a:t>
            </a:r>
            <a:r>
              <a:rPr lang="en-US" dirty="0" smtClean="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t>
            </a:r>
            <a:r>
              <a:rPr lang="en-US" dirty="0" smtClean="0">
                <a:ea typeface="ＭＳ Ｐゴシック" pitchFamily="-111" charset="-128"/>
                <a:cs typeface="ＭＳ Ｐゴシック" pitchFamily="-111" charset="-128"/>
              </a:rPr>
              <a:t>algorithms</a:t>
            </a:r>
            <a:r>
              <a:rPr lang="en-US" dirty="0" smtClean="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show that we can semi-decide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sz="2800" b="1" dirty="0" smtClean="0">
                <a:ea typeface="ＭＳ Ｐゴシック" pitchFamily="-111" charset="-128"/>
                <a:cs typeface="ＭＳ Ｐゴシック" pitchFamily="-111" charset="-128"/>
              </a:rPr>
              <a:t>HZ = { </a:t>
            </a:r>
            <a:r>
              <a:rPr lang="en-US" sz="2800" b="1" dirty="0">
                <a:ea typeface="ＭＳ Ｐゴシック" pitchFamily="-111" charset="-128"/>
                <a:cs typeface="ＭＳ Ｐゴシック" pitchFamily="-111" charset="-128"/>
              </a:rPr>
              <a:t>f |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evaluates to 0 for some input}</a:t>
            </a:r>
            <a:br>
              <a:rPr lang="en-US" sz="2800"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Note: </a:t>
            </a:r>
            <a:r>
              <a:rPr lang="en-US" b="1" dirty="0">
                <a:ea typeface="ＭＳ Ｐゴシック" pitchFamily="-111" charset="-128"/>
                <a:cs typeface="ＭＳ Ｐゴシック" pitchFamily="-111" charset="-128"/>
              </a:rPr>
              <a:t>STP</a:t>
            </a:r>
            <a:r>
              <a:rPr lang="en-US" b="1" dirty="0" smtClean="0">
                <a:ea typeface="ＭＳ Ｐゴシック" pitchFamily="-111" charset="-128"/>
                <a:cs typeface="ＭＳ Ｐゴシック" pitchFamily="-111" charset="-128"/>
              </a:rPr>
              <a:t>( f</a:t>
            </a:r>
            <a:r>
              <a:rPr lang="en-US" b="1" dirty="0">
                <a:ea typeface="ＭＳ Ｐゴシック" pitchFamily="-111" charset="-128"/>
                <a:cs typeface="ＭＳ Ｐゴシック" pitchFamily="-111" charset="-128"/>
              </a:rPr>
              <a:t>, x</a:t>
            </a:r>
            <a:r>
              <a:rPr lang="en-US" b="1" dirty="0" smtClean="0">
                <a:ea typeface="ＭＳ Ｐゴシック" pitchFamily="-111" charset="-128"/>
                <a:cs typeface="ＭＳ Ｐゴシック" pitchFamily="-111" charset="-128"/>
              </a:rPr>
              <a:t>, s</a:t>
            </a:r>
            <a:r>
              <a:rPr lang="en-US" b="1" i="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is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 </a:t>
            </a:r>
            <a:r>
              <a:rPr lang="en-US" dirty="0">
                <a:ea typeface="ＭＳ Ｐゴシック" pitchFamily="-111" charset="-128"/>
                <a:cs typeface="ＭＳ Ｐゴシック" pitchFamily="-111" charset="-128"/>
              </a:rPr>
              <a:t>converges in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or fewer steps and, if so, </a:t>
            </a:r>
            <a:r>
              <a:rPr lang="en-US" b="1" dirty="0">
                <a:ea typeface="ＭＳ Ｐゴシック" pitchFamily="-111" charset="-128"/>
                <a:cs typeface="ＭＳ Ｐゴシック" pitchFamily="-111" charset="-128"/>
              </a:rPr>
              <a:t>VALUE(f, x</a:t>
            </a:r>
            <a:r>
              <a:rPr lang="en-US" b="1" dirty="0" smtClean="0">
                <a:ea typeface="ＭＳ Ｐゴシック" pitchFamily="-111" charset="-128"/>
                <a:cs typeface="ＭＳ Ｐゴシック" pitchFamily="-111" charset="-128"/>
              </a:rPr>
              <a:t>, s</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a:t>
            </a:r>
            <a:r>
              <a:rPr lang="en-US" b="1" baseline="-25000" dirty="0" smtClean="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11/18/2014</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198647186"/>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236</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a:t>
            </a:r>
            <a:r>
              <a:rPr lang="en-US" dirty="0" smtClean="0">
                <a:ea typeface="ＭＳ Ｐゴシック" pitchFamily="-111" charset="-128"/>
                <a:cs typeface="ＭＳ Ｐゴシック" pitchFamily="-111" charset="-128"/>
              </a:rPr>
              <a:t>Questions#2,3</a:t>
            </a:r>
            <a:endParaRPr lang="en-US" dirty="0">
              <a:ea typeface="ＭＳ Ｐゴシック" pitchFamily="-111" charset="-128"/>
              <a:cs typeface="ＭＳ Ｐゴシック" pitchFamily="-111" charset="-128"/>
            </a:endParaRPr>
          </a:p>
        </p:txBody>
      </p:sp>
      <p:sp>
        <p:nvSpPr>
          <p:cNvPr id="484356" name="Rectangle 3"/>
          <p:cNvSpPr>
            <a:spLocks noGrp="1" noChangeArrowheads="1"/>
          </p:cNvSpPr>
          <p:nvPr>
            <p:ph type="body" idx="1"/>
          </p:nvPr>
        </p:nvSpPr>
        <p:spPr/>
        <p:txBody>
          <a:bodyPr/>
          <a:lstStyle/>
          <a:p>
            <a:pPr marL="609600" indent="-609600" eaLnBrk="1" hangingPunct="1">
              <a:buFontTx/>
              <a:buAutoNum type="arabicPeriod" startAt="2"/>
            </a:pPr>
            <a:r>
              <a:rPr lang="en-US" dirty="0" smtClean="0">
                <a:ea typeface="ＭＳ Ｐゴシック" pitchFamily="-111" charset="-128"/>
                <a:cs typeface="ＭＳ Ｐゴシック" pitchFamily="-111" charset="-128"/>
              </a:rPr>
              <a:t>Use Rice’s Theorem to show that </a:t>
            </a:r>
            <a:r>
              <a:rPr lang="en-US" b="1" dirty="0" smtClean="0">
                <a:ea typeface="ＭＳ Ｐゴシック" pitchFamily="-111" charset="-128"/>
                <a:cs typeface="ＭＳ Ｐゴシック" pitchFamily="-111" charset="-128"/>
              </a:rPr>
              <a:t>HZ</a:t>
            </a:r>
            <a:r>
              <a:rPr lang="en-US" dirty="0" smtClean="0">
                <a:ea typeface="ＭＳ Ｐゴシック" pitchFamily="-111" charset="-128"/>
                <a:cs typeface="ＭＳ Ｐゴシック" pitchFamily="-111" charset="-128"/>
              </a:rPr>
              <a:t> is undecidable, where </a:t>
            </a:r>
            <a:r>
              <a:rPr lang="en-US" b="1" dirty="0" smtClean="0">
                <a:ea typeface="ＭＳ Ｐゴシック" pitchFamily="-111" charset="-128"/>
                <a:cs typeface="ＭＳ Ｐゴシック" pitchFamily="-111" charset="-128"/>
              </a:rPr>
              <a:t>HZ</a:t>
            </a:r>
            <a:r>
              <a:rPr lang="en-US" dirty="0" smtClean="0">
                <a:ea typeface="ＭＳ Ｐゴシック" pitchFamily="-111" charset="-128"/>
                <a:cs typeface="ＭＳ Ｐゴシック" pitchFamily="-111" charset="-128"/>
              </a:rPr>
              <a:t> is</a:t>
            </a: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sz="2800" b="1" dirty="0" smtClean="0">
                <a:ea typeface="ＭＳ Ｐゴシック" pitchFamily="-111" charset="-128"/>
                <a:cs typeface="ＭＳ Ｐゴシック" pitchFamily="-111" charset="-128"/>
              </a:rPr>
              <a:t>HZ = { </a:t>
            </a:r>
            <a:r>
              <a:rPr lang="en-US" sz="2800" b="1" dirty="0">
                <a:ea typeface="ＭＳ Ｐゴシック" pitchFamily="-111" charset="-128"/>
                <a:cs typeface="ＭＳ Ｐゴシック" pitchFamily="-111" charset="-128"/>
              </a:rPr>
              <a:t>f | </a:t>
            </a:r>
            <a:r>
              <a:rPr lang="en-US" sz="2800" b="1" dirty="0">
                <a:ea typeface="ＭＳ Ｐゴシック" pitchFamily="-111" charset="-128"/>
                <a:cs typeface="ＭＳ Ｐゴシック" pitchFamily="-111" charset="-128"/>
                <a:sym typeface="Symbol" pitchFamily="-111" charset="2"/>
              </a:rPr>
              <a:t></a:t>
            </a:r>
            <a:r>
              <a:rPr lang="en-US" sz="2800" b="1" baseline="-25000" dirty="0" smtClean="0">
                <a:ea typeface="ＭＳ Ｐゴシック" pitchFamily="-111" charset="-128"/>
                <a:cs typeface="ＭＳ Ｐゴシック" pitchFamily="-111" charset="-128"/>
              </a:rPr>
              <a:t>f</a:t>
            </a:r>
            <a:r>
              <a:rPr lang="en-US" sz="2800" b="1" dirty="0" smtClean="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evaluates to 0 for some input</a:t>
            </a:r>
            <a:r>
              <a:rPr lang="en-US" sz="2800" b="1" dirty="0" smtClean="0">
                <a:ea typeface="ＭＳ Ｐゴシック" pitchFamily="-111" charset="-128"/>
                <a:cs typeface="ＭＳ Ｐゴシック" pitchFamily="-111" charset="-128"/>
              </a:rPr>
              <a:t>}</a:t>
            </a:r>
            <a:r>
              <a:rPr lang="en-US" dirty="0" smtClean="0">
                <a:ea typeface="ＭＳ Ｐゴシック" pitchFamily="-111" charset="-128"/>
                <a:cs typeface="ＭＳ Ｐゴシック" pitchFamily="-111" charset="-128"/>
              </a:rPr>
              <a:t> </a:t>
            </a:r>
          </a:p>
          <a:p>
            <a:pPr marL="609600" indent="-609600" eaLnBrk="1" hangingPunct="1">
              <a:buFontTx/>
              <a:buAutoNum type="arabicPeriod" startAt="2"/>
            </a:pPr>
            <a:endParaRPr lang="en-US" dirty="0">
              <a:ea typeface="ＭＳ Ｐゴシック" pitchFamily="-111" charset="-128"/>
              <a:cs typeface="ＭＳ Ｐゴシック" pitchFamily="-111" charset="-128"/>
            </a:endParaRPr>
          </a:p>
          <a:p>
            <a:pPr marL="609600" indent="-609600" eaLnBrk="1" hangingPunct="1">
              <a:buFontTx/>
              <a:buAutoNum type="arabicPeriod" startAt="2"/>
            </a:pPr>
            <a:r>
              <a:rPr lang="en-US" dirty="0" smtClean="0">
                <a:ea typeface="ＭＳ Ｐゴシック" pitchFamily="-111" charset="-128"/>
                <a:cs typeface="ＭＳ Ｐゴシック" pitchFamily="-111" charset="-128"/>
              </a:rPr>
              <a:t>Redo using Reduction from </a:t>
            </a:r>
            <a:r>
              <a:rPr lang="en-US" b="1" dirty="0" smtClean="0">
                <a:ea typeface="ＭＳ Ｐゴシック" pitchFamily="-111" charset="-128"/>
                <a:cs typeface="ＭＳ Ｐゴシック" pitchFamily="-111" charset="-128"/>
              </a:rPr>
              <a:t>HALT</a:t>
            </a:r>
            <a:r>
              <a:rPr lang="en-US" dirty="0" smtClean="0">
                <a:ea typeface="ＭＳ Ｐゴシック" pitchFamily="-111" charset="-128"/>
                <a:cs typeface="ＭＳ Ｐゴシック" pitchFamily="-111" charset="-128"/>
              </a:rPr>
              <a:t>.</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11/18/2014</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57503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237</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a:t>
            </a:r>
            <a:r>
              <a:rPr lang="en-US" dirty="0" smtClean="0">
                <a:ea typeface="ＭＳ Ｐゴシック" pitchFamily="-111" charset="-128"/>
                <a:cs typeface="ＭＳ Ｐゴシック" pitchFamily="-111" charset="-128"/>
              </a:rPr>
              <a:t>Question#4</a:t>
            </a:r>
            <a:endParaRPr lang="en-US" dirty="0">
              <a:ea typeface="ＭＳ Ｐゴシック" pitchFamily="-111" charset="-128"/>
              <a:cs typeface="ＭＳ Ｐゴシック" pitchFamily="-111" charset="-128"/>
            </a:endParaRP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dirty="0" smtClean="0">
                <a:ea typeface="ＭＳ Ｐゴシック" pitchFamily="-111" charset="-128"/>
                <a:cs typeface="ＭＳ Ｐゴシック" pitchFamily="-111" charset="-128"/>
              </a:rPr>
              <a:t>4.</a:t>
            </a:r>
            <a:r>
              <a:rPr lang="en-US" dirty="0">
                <a:ea typeface="ＭＳ Ｐゴシック" pitchFamily="-111" charset="-128"/>
                <a:cs typeface="ＭＳ Ｐゴシック" pitchFamily="-111" charset="-128"/>
              </a:rPr>
              <a:t>	Let </a:t>
            </a:r>
            <a:r>
              <a:rPr lang="en-US" b="1" dirty="0">
                <a:ea typeface="ＭＳ Ｐゴシック" pitchFamily="-111" charset="-128"/>
                <a:cs typeface="ＭＳ Ｐゴシック" pitchFamily="-111" charset="-128"/>
              </a:rPr>
              <a:t>P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 [ STP(f, x</a:t>
            </a:r>
            <a:r>
              <a:rPr lang="en-US" b="1" dirty="0" smtClean="0">
                <a:ea typeface="ＭＳ Ｐゴシック" pitchFamily="-111" charset="-128"/>
                <a:cs typeface="ＭＳ Ｐゴシック" pitchFamily="-111" charset="-128"/>
              </a:rPr>
              <a:t>, x</a:t>
            </a:r>
            <a:r>
              <a:rPr lang="en-US" b="1" dirty="0">
                <a:ea typeface="ＭＳ Ｐゴシック" pitchFamily="-111" charset="-128"/>
                <a:cs typeface="ＭＳ Ｐゴシック" pitchFamily="-111" charset="-128"/>
              </a:rPr>
              <a:t>) ] }</a:t>
            </a:r>
            <a:r>
              <a:rPr lang="en-US" dirty="0">
                <a:ea typeface="ＭＳ Ｐゴシック" pitchFamily="-111" charset="-128"/>
                <a:cs typeface="ＭＳ Ｐゴシック" pitchFamily="-111" charset="-128"/>
                <a:sym typeface="Symbol" pitchFamily="-111" charset="2"/>
              </a:rPr>
              <a:t>. Why does Rice’s theorem not tell us anything about the </a:t>
            </a:r>
            <a:r>
              <a:rPr lang="en-US" dirty="0" err="1">
                <a:ea typeface="ＭＳ Ｐゴシック" pitchFamily="-111" charset="-128"/>
                <a:cs typeface="ＭＳ Ｐゴシック" pitchFamily="-111" charset="-128"/>
                <a:sym typeface="Symbol" pitchFamily="-111" charset="2"/>
              </a:rPr>
              <a:t>undecidability</a:t>
            </a:r>
            <a:r>
              <a:rPr lang="en-US" dirty="0">
                <a:ea typeface="ＭＳ Ｐゴシック" pitchFamily="-111" charset="-128"/>
                <a:cs typeface="ＭＳ Ｐゴシック" pitchFamily="-111" charset="-128"/>
                <a:sym typeface="Symbol" pitchFamily="-111" charset="2"/>
              </a:rPr>
              <a:t> of </a:t>
            </a:r>
            <a:r>
              <a:rPr lang="en-US" b="1" dirty="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11/18/2014</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554103308"/>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238</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a:t>
            </a:r>
            <a:r>
              <a:rPr lang="en-US" dirty="0" smtClean="0">
                <a:ea typeface="ＭＳ Ｐゴシック" pitchFamily="-111" charset="-128"/>
                <a:cs typeface="ＭＳ Ｐゴシック" pitchFamily="-111" charset="-128"/>
              </a:rPr>
              <a:t>Question#5</a:t>
            </a:r>
            <a:endParaRPr lang="en-US" dirty="0">
              <a:ea typeface="ＭＳ Ｐゴシック" pitchFamily="-111" charset="-128"/>
              <a:cs typeface="ＭＳ Ｐゴシック" pitchFamily="-111" charset="-128"/>
            </a:endParaRP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a:t>
            </a:r>
            <a:r>
              <a:rPr lang="en-US" sz="2800" dirty="0" smtClean="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recursive set.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11/18/2014</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9513458"/>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3"/>
          <p:cNvSpPr>
            <a:spLocks noGrp="1"/>
          </p:cNvSpPr>
          <p:nvPr>
            <p:ph type="ctrTitle"/>
          </p:nvPr>
        </p:nvSpPr>
        <p:spPr/>
        <p:txBody>
          <a:bodyPr/>
          <a:lstStyle/>
          <a:p>
            <a:r>
              <a:rPr lang="en-US">
                <a:latin typeface="Arial" charset="0"/>
                <a:ea typeface="MS PGothic" charset="0"/>
              </a:rPr>
              <a:t>Grammars</a:t>
            </a:r>
          </a:p>
        </p:txBody>
      </p:sp>
      <p:sp>
        <p:nvSpPr>
          <p:cNvPr id="237571" name="Subtitle 2"/>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ea typeface="MS PGothic" charset="0"/>
              </a:rPr>
              <a:t>Operations on Strings</a:t>
            </a:r>
          </a:p>
        </p:txBody>
      </p:sp>
      <p:sp>
        <p:nvSpPr>
          <p:cNvPr id="24579" name="Rectangle 3"/>
          <p:cNvSpPr>
            <a:spLocks noGrp="1" noChangeArrowheads="1"/>
          </p:cNvSpPr>
          <p:nvPr>
            <p:ph idx="1"/>
          </p:nvPr>
        </p:nvSpPr>
        <p:spPr/>
        <p:txBody>
          <a:bodyPr/>
          <a:lstStyle/>
          <a:p>
            <a:pPr eaLnBrk="1" hangingPunct="1">
              <a:lnSpc>
                <a:spcPct val="80000"/>
              </a:lnSpc>
            </a:pPr>
            <a:r>
              <a:rPr lang="en-US" sz="2800" dirty="0">
                <a:latin typeface="Arial" charset="0"/>
                <a:ea typeface="MS PGothic" charset="0"/>
              </a:rPr>
              <a:t>Let s, t be arbitrary strings over </a:t>
            </a:r>
            <a:r>
              <a:rPr lang="en-US" sz="2800" dirty="0">
                <a:latin typeface="Arial" charset="0"/>
                <a:ea typeface="MS PGothic" charset="0"/>
                <a:sym typeface="Symbol" charset="0"/>
              </a:rPr>
              <a:t></a:t>
            </a:r>
          </a:p>
          <a:p>
            <a:pPr lvl="1" eaLnBrk="1" hangingPunct="1">
              <a:lnSpc>
                <a:spcPct val="80000"/>
              </a:lnSpc>
            </a:pPr>
            <a:r>
              <a:rPr lang="en-US" sz="2400" dirty="0">
                <a:latin typeface="Arial" charset="0"/>
                <a:ea typeface="MS PGothic" charset="0"/>
                <a:sym typeface="Symbol" charset="0"/>
              </a:rPr>
              <a:t>s = a</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a</a:t>
            </a:r>
            <a:r>
              <a:rPr lang="en-US" sz="2400" baseline="-25000" dirty="0">
                <a:latin typeface="Arial" charset="0"/>
                <a:ea typeface="MS PGothic" charset="0"/>
                <a:sym typeface="Symbol" charset="0"/>
              </a:rPr>
              <a:t>2</a:t>
            </a:r>
            <a:r>
              <a:rPr lang="en-US" sz="2400" dirty="0">
                <a:latin typeface="Arial" charset="0"/>
                <a:ea typeface="MS PGothic" charset="0"/>
                <a:sym typeface="Symbol" charset="0"/>
              </a:rPr>
              <a:t> … </a:t>
            </a:r>
            <a:r>
              <a:rPr lang="en-US" sz="2400" dirty="0" err="1">
                <a:latin typeface="Arial" charset="0"/>
                <a:ea typeface="MS PGothic" charset="0"/>
                <a:sym typeface="Symbol" charset="0"/>
              </a:rPr>
              <a:t>a</a:t>
            </a:r>
            <a:r>
              <a:rPr lang="en-US" sz="2400" baseline="-25000" dirty="0" err="1">
                <a:latin typeface="Arial" charset="0"/>
                <a:ea typeface="MS PGothic" charset="0"/>
                <a:sym typeface="Symbol" charset="0"/>
              </a:rPr>
              <a:t>j</a:t>
            </a:r>
            <a:r>
              <a:rPr lang="en-US" sz="2400" dirty="0">
                <a:latin typeface="Arial" charset="0"/>
                <a:ea typeface="MS PGothic" charset="0"/>
                <a:sym typeface="Symbol" charset="0"/>
              </a:rPr>
              <a:t> , j  0, where each </a:t>
            </a:r>
            <a:r>
              <a:rPr lang="en-US" sz="2400" dirty="0" err="1">
                <a:latin typeface="Arial" charset="0"/>
                <a:ea typeface="MS PGothic" charset="0"/>
                <a:sym typeface="Symbol" charset="0"/>
              </a:rPr>
              <a:t>a</a:t>
            </a:r>
            <a:r>
              <a:rPr lang="en-US" sz="2400" baseline="-25000" dirty="0" err="1">
                <a:latin typeface="Arial" charset="0"/>
                <a:ea typeface="MS PGothic" charset="0"/>
                <a:sym typeface="Symbol" charset="0"/>
              </a:rPr>
              <a:t>i</a:t>
            </a:r>
            <a:r>
              <a:rPr lang="en-US" sz="2400" dirty="0">
                <a:latin typeface="Arial" charset="0"/>
                <a:ea typeface="MS PGothic" charset="0"/>
                <a:sym typeface="Symbol" charset="0"/>
              </a:rPr>
              <a:t>  </a:t>
            </a:r>
          </a:p>
          <a:p>
            <a:pPr lvl="1" eaLnBrk="1" hangingPunct="1">
              <a:lnSpc>
                <a:spcPct val="80000"/>
              </a:lnSpc>
            </a:pPr>
            <a:r>
              <a:rPr lang="en-US" sz="2400" dirty="0">
                <a:latin typeface="Arial" charset="0"/>
                <a:ea typeface="MS PGothic" charset="0"/>
                <a:sym typeface="Symbol" charset="0"/>
              </a:rPr>
              <a:t>t = b</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b</a:t>
            </a:r>
            <a:r>
              <a:rPr lang="en-US" sz="2400" baseline="-25000" dirty="0">
                <a:latin typeface="Arial" charset="0"/>
                <a:ea typeface="MS PGothic" charset="0"/>
                <a:sym typeface="Symbol" charset="0"/>
              </a:rPr>
              <a:t>2</a:t>
            </a:r>
            <a:r>
              <a:rPr lang="en-US" sz="2400" dirty="0">
                <a:latin typeface="Arial" charset="0"/>
                <a:ea typeface="MS PGothic" charset="0"/>
                <a:sym typeface="Symbol" charset="0"/>
              </a:rPr>
              <a:t> … </a:t>
            </a:r>
            <a:r>
              <a:rPr lang="en-US" sz="2400" dirty="0" err="1">
                <a:latin typeface="Arial" charset="0"/>
                <a:ea typeface="MS PGothic" charset="0"/>
                <a:sym typeface="Symbol" charset="0"/>
              </a:rPr>
              <a:t>b</a:t>
            </a:r>
            <a:r>
              <a:rPr lang="en-US" sz="2400" baseline="-25000" dirty="0" err="1">
                <a:latin typeface="Arial" charset="0"/>
                <a:ea typeface="MS PGothic" charset="0"/>
                <a:sym typeface="Symbol" charset="0"/>
              </a:rPr>
              <a:t>k</a:t>
            </a:r>
            <a:r>
              <a:rPr lang="en-US" sz="2400" dirty="0">
                <a:latin typeface="Arial" charset="0"/>
                <a:ea typeface="MS PGothic" charset="0"/>
                <a:sym typeface="Symbol" charset="0"/>
              </a:rPr>
              <a:t> , k  0, where each b</a:t>
            </a:r>
            <a:r>
              <a:rPr lang="en-US" sz="2400" baseline="-25000" dirty="0">
                <a:latin typeface="Arial" charset="0"/>
                <a:ea typeface="MS PGothic" charset="0"/>
                <a:sym typeface="Symbol" charset="0"/>
              </a:rPr>
              <a:t>i</a:t>
            </a:r>
            <a:r>
              <a:rPr lang="en-US" sz="2400" dirty="0">
                <a:latin typeface="Arial" charset="0"/>
                <a:ea typeface="MS PGothic" charset="0"/>
                <a:sym typeface="Symbol" charset="0"/>
              </a:rPr>
              <a:t>  </a:t>
            </a:r>
          </a:p>
          <a:p>
            <a:pPr eaLnBrk="1" hangingPunct="1">
              <a:lnSpc>
                <a:spcPct val="80000"/>
              </a:lnSpc>
            </a:pPr>
            <a:r>
              <a:rPr lang="en-US" sz="2800" dirty="0">
                <a:latin typeface="Arial" charset="0"/>
                <a:ea typeface="MS PGothic" charset="0"/>
              </a:rPr>
              <a:t>length: |s| = </a:t>
            </a:r>
            <a:r>
              <a:rPr lang="en-US" sz="2800" dirty="0" smtClean="0">
                <a:latin typeface="Arial" charset="0"/>
                <a:ea typeface="MS PGothic" charset="0"/>
              </a:rPr>
              <a:t>j </a:t>
            </a:r>
            <a:r>
              <a:rPr lang="en-US" sz="2800" dirty="0">
                <a:latin typeface="Arial" charset="0"/>
                <a:ea typeface="MS PGothic" charset="0"/>
              </a:rPr>
              <a:t>; </a:t>
            </a:r>
            <a:r>
              <a:rPr lang="en-US" sz="2800" dirty="0" smtClean="0">
                <a:latin typeface="Arial" charset="0"/>
                <a:ea typeface="MS PGothic" charset="0"/>
              </a:rPr>
              <a:t>|t| </a:t>
            </a:r>
            <a:r>
              <a:rPr lang="en-US" sz="2800" dirty="0">
                <a:latin typeface="Arial" charset="0"/>
                <a:ea typeface="MS PGothic" charset="0"/>
              </a:rPr>
              <a:t>= </a:t>
            </a:r>
            <a:r>
              <a:rPr lang="en-US" sz="2800" dirty="0" smtClean="0">
                <a:latin typeface="Arial" charset="0"/>
                <a:ea typeface="MS PGothic" charset="0"/>
              </a:rPr>
              <a:t>k </a:t>
            </a:r>
            <a:endParaRPr lang="en-US" sz="2800" dirty="0">
              <a:latin typeface="Arial" charset="0"/>
              <a:ea typeface="MS PGothic" charset="0"/>
            </a:endParaRPr>
          </a:p>
          <a:p>
            <a:pPr eaLnBrk="1" hangingPunct="1">
              <a:lnSpc>
                <a:spcPct val="80000"/>
              </a:lnSpc>
            </a:pPr>
            <a:r>
              <a:rPr lang="en-US" sz="2800" dirty="0">
                <a:latin typeface="Arial" charset="0"/>
                <a:ea typeface="MS PGothic" charset="0"/>
              </a:rPr>
              <a:t>concatenate: = </a:t>
            </a:r>
            <a:r>
              <a:rPr lang="en-US" sz="2800" dirty="0" err="1">
                <a:latin typeface="Arial" charset="0"/>
                <a:ea typeface="MS PGothic" charset="0"/>
              </a:rPr>
              <a:t>s</a:t>
            </a:r>
            <a:r>
              <a:rPr lang="en-US" sz="2800" dirty="0" err="1">
                <a:latin typeface="Arial" charset="0"/>
                <a:ea typeface="MS PGothic" charset="0"/>
                <a:sym typeface="Symbol" charset="0"/>
              </a:rPr>
              <a:t>t</a:t>
            </a:r>
            <a:r>
              <a:rPr lang="en-US" sz="2800" dirty="0">
                <a:latin typeface="Arial" charset="0"/>
                <a:ea typeface="MS PGothic" charset="0"/>
                <a:sym typeface="Symbol" charset="0"/>
              </a:rPr>
              <a:t> = </a:t>
            </a:r>
            <a:r>
              <a:rPr lang="en-US" sz="2800" dirty="0" err="1">
                <a:latin typeface="Arial" charset="0"/>
                <a:ea typeface="MS PGothic" charset="0"/>
                <a:sym typeface="Symbol" charset="0"/>
              </a:rPr>
              <a:t>st</a:t>
            </a:r>
            <a:r>
              <a:rPr lang="en-US" sz="2800" dirty="0">
                <a:latin typeface="Arial" charset="0"/>
                <a:ea typeface="MS PGothic" charset="0"/>
                <a:sym typeface="Symbol" charset="0"/>
              </a:rPr>
              <a:t> = </a:t>
            </a:r>
            <a:br>
              <a:rPr lang="en-US" sz="2800" dirty="0">
                <a:latin typeface="Arial" charset="0"/>
                <a:ea typeface="MS PGothic" charset="0"/>
                <a:sym typeface="Symbol" charset="0"/>
              </a:rPr>
            </a:br>
            <a:r>
              <a:rPr lang="en-US" sz="2800" dirty="0">
                <a:latin typeface="Arial" charset="0"/>
                <a:ea typeface="MS PGothic" charset="0"/>
                <a:sym typeface="Symbol" charset="0"/>
              </a:rPr>
              <a:t>a</a:t>
            </a:r>
            <a:r>
              <a:rPr lang="en-US" sz="2800" baseline="-25000" dirty="0">
                <a:latin typeface="Arial" charset="0"/>
                <a:ea typeface="MS PGothic" charset="0"/>
                <a:sym typeface="Symbol" charset="0"/>
              </a:rPr>
              <a:t>1</a:t>
            </a:r>
            <a:r>
              <a:rPr lang="en-US" sz="2800" dirty="0">
                <a:latin typeface="Arial" charset="0"/>
                <a:ea typeface="MS PGothic" charset="0"/>
                <a:sym typeface="Symbol" charset="0"/>
              </a:rPr>
              <a:t> a</a:t>
            </a:r>
            <a:r>
              <a:rPr lang="en-US" sz="2800" baseline="-25000" dirty="0">
                <a:latin typeface="Arial" charset="0"/>
                <a:ea typeface="MS PGothic" charset="0"/>
                <a:sym typeface="Symbol" charset="0"/>
              </a:rPr>
              <a:t>2</a:t>
            </a:r>
            <a:r>
              <a:rPr lang="en-US" sz="2800" dirty="0">
                <a:latin typeface="Arial" charset="0"/>
                <a:ea typeface="MS PGothic" charset="0"/>
                <a:sym typeface="Symbol" charset="0"/>
              </a:rPr>
              <a:t> … </a:t>
            </a:r>
            <a:r>
              <a:rPr lang="en-US" sz="2800" dirty="0" err="1">
                <a:latin typeface="Arial" charset="0"/>
                <a:ea typeface="MS PGothic" charset="0"/>
                <a:sym typeface="Symbol" charset="0"/>
              </a:rPr>
              <a:t>a</a:t>
            </a:r>
            <a:r>
              <a:rPr lang="en-US" sz="2800" baseline="-25000" dirty="0" err="1">
                <a:latin typeface="Arial" charset="0"/>
                <a:ea typeface="MS PGothic" charset="0"/>
                <a:sym typeface="Symbol" charset="0"/>
              </a:rPr>
              <a:t>j</a:t>
            </a:r>
            <a:r>
              <a:rPr lang="en-US" sz="2800" dirty="0">
                <a:latin typeface="Arial" charset="0"/>
                <a:ea typeface="MS PGothic" charset="0"/>
                <a:sym typeface="Symbol" charset="0"/>
              </a:rPr>
              <a:t> b</a:t>
            </a:r>
            <a:r>
              <a:rPr lang="en-US" sz="2800" baseline="-25000" dirty="0">
                <a:latin typeface="Arial" charset="0"/>
                <a:ea typeface="MS PGothic" charset="0"/>
                <a:sym typeface="Symbol" charset="0"/>
              </a:rPr>
              <a:t>1</a:t>
            </a:r>
            <a:r>
              <a:rPr lang="en-US" sz="2800" dirty="0">
                <a:latin typeface="Arial" charset="0"/>
                <a:ea typeface="MS PGothic" charset="0"/>
                <a:sym typeface="Symbol" charset="0"/>
              </a:rPr>
              <a:t> b</a:t>
            </a:r>
            <a:r>
              <a:rPr lang="en-US" sz="2800" baseline="-25000" dirty="0">
                <a:latin typeface="Arial" charset="0"/>
                <a:ea typeface="MS PGothic" charset="0"/>
                <a:sym typeface="Symbol" charset="0"/>
              </a:rPr>
              <a:t>2</a:t>
            </a:r>
            <a:r>
              <a:rPr lang="en-US" sz="2800" dirty="0">
                <a:latin typeface="Arial" charset="0"/>
                <a:ea typeface="MS PGothic" charset="0"/>
                <a:sym typeface="Symbol" charset="0"/>
              </a:rPr>
              <a:t> … </a:t>
            </a:r>
            <a:r>
              <a:rPr lang="en-US" sz="2800" dirty="0" err="1">
                <a:latin typeface="Arial" charset="0"/>
                <a:ea typeface="MS PGothic" charset="0"/>
                <a:sym typeface="Symbol" charset="0"/>
              </a:rPr>
              <a:t>b</a:t>
            </a:r>
            <a:r>
              <a:rPr lang="en-US" sz="2800" baseline="-25000" dirty="0" err="1">
                <a:latin typeface="Arial" charset="0"/>
                <a:ea typeface="MS PGothic" charset="0"/>
                <a:sym typeface="Symbol" charset="0"/>
              </a:rPr>
              <a:t>k</a:t>
            </a:r>
            <a:r>
              <a:rPr lang="en-US" sz="2800" dirty="0">
                <a:latin typeface="Arial" charset="0"/>
                <a:ea typeface="MS PGothic" charset="0"/>
                <a:sym typeface="Symbol" charset="0"/>
              </a:rPr>
              <a:t> </a:t>
            </a:r>
            <a:r>
              <a:rPr lang="en-US" sz="2800" dirty="0" smtClean="0">
                <a:latin typeface="Arial" charset="0"/>
                <a:ea typeface="MS PGothic" charset="0"/>
                <a:sym typeface="Symbol" charset="0"/>
              </a:rPr>
              <a:t>; |</a:t>
            </a:r>
            <a:r>
              <a:rPr lang="en-US" sz="2800" dirty="0" err="1" smtClean="0">
                <a:latin typeface="Arial" charset="0"/>
                <a:ea typeface="MS PGothic" charset="0"/>
                <a:sym typeface="Symbol" charset="0"/>
              </a:rPr>
              <a:t>st</a:t>
            </a:r>
            <a:r>
              <a:rPr lang="en-US" sz="2800" dirty="0" smtClean="0">
                <a:latin typeface="Arial" charset="0"/>
                <a:ea typeface="MS PGothic" charset="0"/>
                <a:sym typeface="Symbol" charset="0"/>
              </a:rPr>
              <a:t>| = </a:t>
            </a:r>
            <a:r>
              <a:rPr lang="en-US" sz="2800" dirty="0" err="1" smtClean="0">
                <a:latin typeface="Arial" charset="0"/>
                <a:ea typeface="MS PGothic" charset="0"/>
                <a:sym typeface="Symbol" charset="0"/>
              </a:rPr>
              <a:t>j+k</a:t>
            </a:r>
            <a:endParaRPr lang="en-US" sz="2800" dirty="0">
              <a:latin typeface="Arial" charset="0"/>
              <a:ea typeface="MS PGothic" charset="0"/>
              <a:sym typeface="Symbol" charset="0"/>
            </a:endParaRPr>
          </a:p>
          <a:p>
            <a:pPr eaLnBrk="1" hangingPunct="1">
              <a:lnSpc>
                <a:spcPct val="80000"/>
              </a:lnSpc>
            </a:pPr>
            <a:r>
              <a:rPr lang="en-US" sz="2800" dirty="0">
                <a:latin typeface="Arial" charset="0"/>
                <a:ea typeface="MS PGothic" charset="0"/>
                <a:sym typeface="Symbol" charset="0"/>
              </a:rPr>
              <a:t>power: </a:t>
            </a:r>
            <a:r>
              <a:rPr lang="en-US" sz="2800" dirty="0" err="1">
                <a:latin typeface="Arial" charset="0"/>
                <a:ea typeface="MS PGothic" charset="0"/>
                <a:sym typeface="Symbol" charset="0"/>
              </a:rPr>
              <a:t>s</a:t>
            </a:r>
            <a:r>
              <a:rPr lang="en-US" sz="2800" baseline="30000" dirty="0" err="1">
                <a:latin typeface="Arial" charset="0"/>
                <a:ea typeface="MS PGothic" charset="0"/>
                <a:sym typeface="Symbol" charset="0"/>
              </a:rPr>
              <a:t>n</a:t>
            </a:r>
            <a:r>
              <a:rPr lang="en-US" sz="2800" dirty="0">
                <a:latin typeface="Arial" charset="0"/>
                <a:ea typeface="MS PGothic" charset="0"/>
                <a:sym typeface="Symbol" charset="0"/>
              </a:rPr>
              <a:t> = </a:t>
            </a:r>
            <a:r>
              <a:rPr lang="en-US" sz="2800" dirty="0" err="1">
                <a:latin typeface="Arial" charset="0"/>
                <a:ea typeface="MS PGothic" charset="0"/>
                <a:sym typeface="Symbol" charset="0"/>
              </a:rPr>
              <a:t>ss</a:t>
            </a:r>
            <a:r>
              <a:rPr lang="en-US" sz="2800" dirty="0">
                <a:latin typeface="Arial" charset="0"/>
                <a:ea typeface="MS PGothic" charset="0"/>
                <a:sym typeface="Symbol" charset="0"/>
              </a:rPr>
              <a:t> … s (n times) Note: s</a:t>
            </a:r>
            <a:r>
              <a:rPr lang="en-US" sz="2800" baseline="30000" dirty="0">
                <a:latin typeface="Arial" charset="0"/>
                <a:ea typeface="MS PGothic" charset="0"/>
                <a:sym typeface="Symbol" charset="0"/>
              </a:rPr>
              <a:t>0</a:t>
            </a:r>
            <a:r>
              <a:rPr lang="en-US" sz="2800" dirty="0">
                <a:latin typeface="Arial" charset="0"/>
                <a:ea typeface="MS PGothic" charset="0"/>
                <a:sym typeface="Symbol" charset="0"/>
              </a:rPr>
              <a:t> = </a:t>
            </a:r>
          </a:p>
          <a:p>
            <a:pPr eaLnBrk="1" hangingPunct="1">
              <a:lnSpc>
                <a:spcPct val="80000"/>
              </a:lnSpc>
            </a:pPr>
            <a:r>
              <a:rPr lang="en-US" sz="2800" dirty="0">
                <a:latin typeface="Arial" charset="0"/>
                <a:ea typeface="MS PGothic" charset="0"/>
                <a:sym typeface="Symbol" charset="0"/>
              </a:rPr>
              <a:t>reverse: </a:t>
            </a:r>
            <a:r>
              <a:rPr lang="en-US" sz="2800" dirty="0" err="1">
                <a:latin typeface="Arial" charset="0"/>
                <a:ea typeface="MS PGothic" charset="0"/>
                <a:sym typeface="Symbol" charset="0"/>
              </a:rPr>
              <a:t>s</a:t>
            </a:r>
            <a:r>
              <a:rPr lang="en-US" sz="2800" baseline="30000" dirty="0" err="1">
                <a:latin typeface="Arial" charset="0"/>
                <a:ea typeface="MS PGothic" charset="0"/>
                <a:sym typeface="Symbol" charset="0"/>
              </a:rPr>
              <a:t>R</a:t>
            </a:r>
            <a:r>
              <a:rPr lang="en-US" sz="2800" dirty="0">
                <a:latin typeface="Arial" charset="0"/>
                <a:ea typeface="MS PGothic" charset="0"/>
                <a:sym typeface="Symbol" charset="0"/>
              </a:rPr>
              <a:t> = </a:t>
            </a:r>
            <a:r>
              <a:rPr lang="en-US" sz="2800" dirty="0" err="1">
                <a:latin typeface="Arial" charset="0"/>
                <a:ea typeface="MS PGothic" charset="0"/>
                <a:sym typeface="Symbol" charset="0"/>
              </a:rPr>
              <a:t>a</a:t>
            </a:r>
            <a:r>
              <a:rPr lang="en-US" sz="2800" baseline="-25000" dirty="0" err="1">
                <a:latin typeface="Arial" charset="0"/>
                <a:ea typeface="MS PGothic" charset="0"/>
                <a:sym typeface="Symbol" charset="0"/>
              </a:rPr>
              <a:t>j</a:t>
            </a:r>
            <a:r>
              <a:rPr lang="en-US" sz="2800" dirty="0">
                <a:latin typeface="Arial" charset="0"/>
                <a:ea typeface="MS PGothic" charset="0"/>
                <a:sym typeface="Symbol" charset="0"/>
              </a:rPr>
              <a:t> a</a:t>
            </a:r>
            <a:r>
              <a:rPr lang="en-US" sz="2800" baseline="-25000" dirty="0">
                <a:latin typeface="Arial" charset="0"/>
                <a:ea typeface="MS PGothic" charset="0"/>
                <a:sym typeface="Symbol" charset="0"/>
              </a:rPr>
              <a:t>j-1</a:t>
            </a:r>
            <a:r>
              <a:rPr lang="en-US" sz="2800" dirty="0">
                <a:latin typeface="Arial" charset="0"/>
                <a:ea typeface="MS PGothic" charset="0"/>
                <a:sym typeface="Symbol" charset="0"/>
              </a:rPr>
              <a:t> … a</a:t>
            </a:r>
            <a:r>
              <a:rPr lang="en-US" sz="2800" baseline="-25000" dirty="0">
                <a:latin typeface="Arial" charset="0"/>
                <a:ea typeface="MS PGothic" charset="0"/>
                <a:sym typeface="Symbol" charset="0"/>
              </a:rPr>
              <a:t>1</a:t>
            </a:r>
            <a:r>
              <a:rPr lang="en-US" sz="2800" dirty="0">
                <a:latin typeface="Arial" charset="0"/>
                <a:ea typeface="MS PGothic" charset="0"/>
                <a:sym typeface="Symbol" charset="0"/>
              </a:rPr>
              <a:t> </a:t>
            </a:r>
          </a:p>
          <a:p>
            <a:pPr eaLnBrk="1" hangingPunct="1">
              <a:lnSpc>
                <a:spcPct val="80000"/>
              </a:lnSpc>
            </a:pPr>
            <a:r>
              <a:rPr lang="en-US" sz="2800" dirty="0">
                <a:latin typeface="Arial" charset="0"/>
                <a:ea typeface="MS PGothic" charset="0"/>
                <a:sym typeface="Symbol" charset="0"/>
              </a:rPr>
              <a:t>substring: for s, any </a:t>
            </a:r>
            <a:r>
              <a:rPr lang="en-US" sz="2800" dirty="0" err="1">
                <a:latin typeface="Arial" charset="0"/>
                <a:ea typeface="MS PGothic" charset="0"/>
                <a:sym typeface="Symbol" charset="0"/>
              </a:rPr>
              <a:t>a</a:t>
            </a:r>
            <a:r>
              <a:rPr lang="en-US" sz="2800" baseline="-25000" dirty="0" err="1">
                <a:latin typeface="Arial" charset="0"/>
                <a:ea typeface="MS PGothic" charset="0"/>
                <a:sym typeface="Symbol" charset="0"/>
              </a:rPr>
              <a:t>p</a:t>
            </a:r>
            <a:r>
              <a:rPr lang="en-US" sz="2800" dirty="0">
                <a:latin typeface="Arial" charset="0"/>
                <a:ea typeface="MS PGothic" charset="0"/>
                <a:sym typeface="Symbol" charset="0"/>
              </a:rPr>
              <a:t> a</a:t>
            </a:r>
            <a:r>
              <a:rPr lang="en-US" sz="2800" baseline="-25000" dirty="0">
                <a:latin typeface="Arial" charset="0"/>
                <a:ea typeface="MS PGothic" charset="0"/>
                <a:sym typeface="Symbol" charset="0"/>
              </a:rPr>
              <a:t>p+1</a:t>
            </a:r>
            <a:r>
              <a:rPr lang="en-US" sz="2800" dirty="0">
                <a:latin typeface="Arial" charset="0"/>
                <a:ea typeface="MS PGothic" charset="0"/>
                <a:sym typeface="Symbol" charset="0"/>
              </a:rPr>
              <a:t> … </a:t>
            </a:r>
            <a:r>
              <a:rPr lang="en-US" sz="2800" dirty="0" err="1">
                <a:latin typeface="Arial" charset="0"/>
                <a:ea typeface="MS PGothic" charset="0"/>
                <a:sym typeface="Symbol" charset="0"/>
              </a:rPr>
              <a:t>a</a:t>
            </a:r>
            <a:r>
              <a:rPr lang="en-US" sz="2800" baseline="-25000" dirty="0" err="1">
                <a:latin typeface="Arial" charset="0"/>
                <a:ea typeface="MS PGothic" charset="0"/>
                <a:sym typeface="Symbol" charset="0"/>
              </a:rPr>
              <a:t>q</a:t>
            </a:r>
            <a:r>
              <a:rPr lang="en-US" sz="2800" dirty="0">
                <a:latin typeface="Arial" charset="0"/>
                <a:ea typeface="MS PGothic" charset="0"/>
                <a:sym typeface="Symbol" charset="0"/>
              </a:rPr>
              <a:t> where 1pqj or </a:t>
            </a:r>
          </a:p>
        </p:txBody>
      </p:sp>
      <p:sp>
        <p:nvSpPr>
          <p:cNvPr id="2458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A908281-7DBB-5F47-804E-B34ED7C1A93D}" type="datetime1">
              <a:rPr lang="en-US"/>
              <a:pPr/>
              <a:t>11/18/2014</a:t>
            </a:fld>
            <a:endParaRPr lang="en-US"/>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5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CA6CC3-AD7B-824C-A9A8-47905084FE36}" type="slidenum">
              <a:rPr lang="en-US"/>
              <a:pPr/>
              <a:t>24</a:t>
            </a:fld>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7789A3-FFC3-254F-BF8B-8EAD6E88DA14}" type="datetime1">
              <a:rPr lang="en-US"/>
              <a:pPr/>
              <a:t>11/18/2014</a:t>
            </a:fld>
            <a:endParaRPr lang="en-US"/>
          </a:p>
        </p:txBody>
      </p:sp>
      <p:sp>
        <p:nvSpPr>
          <p:cNvPr id="2385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8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533D21C-D9C3-B745-AE89-EB4B9FD27E7B}" type="slidenum">
              <a:rPr lang="en-US"/>
              <a:pPr/>
              <a:t>240</a:t>
            </a:fld>
            <a:endParaRPr lang="en-US"/>
          </a:p>
        </p:txBody>
      </p:sp>
      <p:sp>
        <p:nvSpPr>
          <p:cNvPr id="238597" name="Rectangle 2"/>
          <p:cNvSpPr>
            <a:spLocks noGrp="1" noChangeArrowheads="1"/>
          </p:cNvSpPr>
          <p:nvPr>
            <p:ph type="title"/>
          </p:nvPr>
        </p:nvSpPr>
        <p:spPr/>
        <p:txBody>
          <a:bodyPr/>
          <a:lstStyle/>
          <a:p>
            <a:pPr eaLnBrk="1" hangingPunct="1"/>
            <a:r>
              <a:rPr lang="en-US">
                <a:latin typeface="Arial" charset="0"/>
                <a:ea typeface="MS PGothic" charset="0"/>
              </a:rPr>
              <a:t>Grammars and re Sets</a:t>
            </a:r>
          </a:p>
        </p:txBody>
      </p:sp>
      <p:sp>
        <p:nvSpPr>
          <p:cNvPr id="238598" name="Rectangle 3"/>
          <p:cNvSpPr>
            <a:spLocks noGrp="1" noChangeArrowheads="1"/>
          </p:cNvSpPr>
          <p:nvPr>
            <p:ph type="body" idx="1"/>
          </p:nvPr>
        </p:nvSpPr>
        <p:spPr/>
        <p:txBody>
          <a:bodyPr/>
          <a:lstStyle/>
          <a:p>
            <a:pPr eaLnBrk="1" hangingPunct="1"/>
            <a:r>
              <a:rPr lang="en-US">
                <a:latin typeface="Arial" charset="0"/>
                <a:ea typeface="MS PGothic" charset="0"/>
              </a:rPr>
              <a:t>Every grammar lists an re set.</a:t>
            </a:r>
          </a:p>
          <a:p>
            <a:pPr eaLnBrk="1" hangingPunct="1"/>
            <a:r>
              <a:rPr lang="en-US">
                <a:latin typeface="Arial" charset="0"/>
                <a:ea typeface="MS PGothic" charset="0"/>
              </a:rPr>
              <a:t>Some grammars (regular, CFL and CSG) produce recursive sets.</a:t>
            </a:r>
          </a:p>
          <a:p>
            <a:pPr eaLnBrk="1" hangingPunct="1"/>
            <a:r>
              <a:rPr lang="en-US">
                <a:latin typeface="Arial" charset="0"/>
                <a:ea typeface="MS PGothic" charset="0"/>
              </a:rPr>
              <a:t>Type 0 grammars are as powerful at listing re sets as Turing machines are at enumerating re sets (Proof later).</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ECB3F2-1AF9-F549-AD73-149365994D65}" type="datetime1">
              <a:rPr lang="en-US"/>
              <a:pPr/>
              <a:t>11/18/2014</a:t>
            </a:fld>
            <a:endParaRPr lang="en-US"/>
          </a:p>
        </p:txBody>
      </p:sp>
      <p:sp>
        <p:nvSpPr>
          <p:cNvPr id="2396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9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9C4C0-62FA-A94A-A7BF-E731E4FF4751}" type="slidenum">
              <a:rPr lang="en-US"/>
              <a:pPr/>
              <a:t>241</a:t>
            </a:fld>
            <a:endParaRPr lang="en-US"/>
          </a:p>
        </p:txBody>
      </p:sp>
      <p:sp>
        <p:nvSpPr>
          <p:cNvPr id="239621" name="Rectangle 2"/>
          <p:cNvSpPr>
            <a:spLocks noGrp="1" noChangeArrowheads="1"/>
          </p:cNvSpPr>
          <p:nvPr>
            <p:ph type="title"/>
          </p:nvPr>
        </p:nvSpPr>
        <p:spPr/>
        <p:txBody>
          <a:bodyPr/>
          <a:lstStyle/>
          <a:p>
            <a:pPr eaLnBrk="1" hangingPunct="1"/>
            <a:r>
              <a:rPr lang="en-US" sz="4000">
                <a:latin typeface="Arial" charset="0"/>
                <a:ea typeface="MS PGothic" charset="0"/>
              </a:rPr>
              <a:t>Post Correspondence Problem</a:t>
            </a:r>
          </a:p>
        </p:txBody>
      </p:sp>
      <p:sp>
        <p:nvSpPr>
          <p:cNvPr id="239622" name="Rectangle 3"/>
          <p:cNvSpPr>
            <a:spLocks noGrp="1" noChangeArrowheads="1"/>
          </p:cNvSpPr>
          <p:nvPr>
            <p:ph type="body" idx="1"/>
          </p:nvPr>
        </p:nvSpPr>
        <p:spPr/>
        <p:txBody>
          <a:bodyPr/>
          <a:lstStyle/>
          <a:p>
            <a:pPr eaLnBrk="1" hangingPunct="1">
              <a:lnSpc>
                <a:spcPct val="80000"/>
              </a:lnSpc>
            </a:pPr>
            <a:r>
              <a:rPr lang="en-US" sz="2400" dirty="0">
                <a:latin typeface="Arial" charset="0"/>
                <a:ea typeface="MS PGothic" charset="0"/>
              </a:rPr>
              <a:t>Many problems related to grammars can be shown to be no more complex than the Post Correspondence Problem (PCP).  </a:t>
            </a:r>
          </a:p>
          <a:p>
            <a:pPr eaLnBrk="1" hangingPunct="1">
              <a:lnSpc>
                <a:spcPct val="80000"/>
              </a:lnSpc>
            </a:pPr>
            <a:r>
              <a:rPr lang="en-US" sz="2400" dirty="0">
                <a:latin typeface="Arial" charset="0"/>
                <a:ea typeface="MS PGothic" charset="0"/>
              </a:rPr>
              <a:t>Each instance of PCP is denoted: Given n&gt;0, </a:t>
            </a:r>
            <a:r>
              <a:rPr lang="en-US" sz="2400" dirty="0">
                <a:latin typeface="Arial" charset="0"/>
                <a:ea typeface="MS PGothic" charset="0"/>
                <a:sym typeface="Symbol" charset="0"/>
              </a:rPr>
              <a:t></a:t>
            </a:r>
            <a:r>
              <a:rPr lang="en-US" sz="2400" dirty="0">
                <a:latin typeface="Arial" charset="0"/>
                <a:ea typeface="MS PGothic" charset="0"/>
              </a:rPr>
              <a:t> a finite alphabet, and two n-tuples of words  </a:t>
            </a:r>
            <a:br>
              <a:rPr lang="en-US" sz="2400" dirty="0">
                <a:latin typeface="Arial" charset="0"/>
                <a:ea typeface="MS PGothic" charset="0"/>
              </a:rPr>
            </a:br>
            <a:r>
              <a:rPr lang="en-US" sz="2400" dirty="0">
                <a:latin typeface="Arial" charset="0"/>
                <a:ea typeface="MS PGothic" charset="0"/>
              </a:rPr>
              <a:t>( x</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x</a:t>
            </a:r>
            <a:r>
              <a:rPr lang="en-US" sz="2400" baseline="-25000" dirty="0" err="1">
                <a:latin typeface="Arial" charset="0"/>
                <a:ea typeface="MS PGothic" charset="0"/>
              </a:rPr>
              <a:t>n</a:t>
            </a:r>
            <a:r>
              <a:rPr lang="en-US" sz="2400" dirty="0">
                <a:latin typeface="Arial" charset="0"/>
                <a:ea typeface="MS PGothic" charset="0"/>
              </a:rPr>
              <a:t> ), ( y</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y</a:t>
            </a:r>
            <a:r>
              <a:rPr lang="en-US" sz="2400" baseline="-25000" dirty="0" err="1">
                <a:latin typeface="Arial" charset="0"/>
                <a:ea typeface="MS PGothic" charset="0"/>
              </a:rPr>
              <a:t>n</a:t>
            </a:r>
            <a:r>
              <a:rPr lang="en-US" sz="2400" dirty="0">
                <a:latin typeface="Arial" charset="0"/>
                <a:ea typeface="MS PGothic" charset="0"/>
              </a:rPr>
              <a:t> ) over </a:t>
            </a:r>
            <a:r>
              <a:rPr lang="en-US" sz="2400" dirty="0">
                <a:latin typeface="Arial" charset="0"/>
                <a:ea typeface="MS PGothic" charset="0"/>
                <a:sym typeface="Symbol" charset="0"/>
              </a:rPr>
              <a:t></a:t>
            </a: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does there exist a sequence i</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i</a:t>
            </a:r>
            <a:r>
              <a:rPr lang="en-US" sz="2400" baseline="-25000" dirty="0" err="1">
                <a:latin typeface="Arial" charset="0"/>
                <a:ea typeface="MS PGothic" charset="0"/>
              </a:rPr>
              <a:t>k</a:t>
            </a:r>
            <a:r>
              <a:rPr lang="en-US" sz="2400" dirty="0">
                <a:latin typeface="Arial" charset="0"/>
                <a:ea typeface="MS PGothic" charset="0"/>
              </a:rPr>
              <a:t>  , k&gt;0, 1 ≤ </a:t>
            </a:r>
            <a:r>
              <a:rPr lang="en-US" sz="2400" dirty="0" err="1">
                <a:latin typeface="Arial" charset="0"/>
                <a:ea typeface="MS PGothic" charset="0"/>
              </a:rPr>
              <a:t>i</a:t>
            </a:r>
            <a:r>
              <a:rPr lang="en-US" sz="2400" baseline="-25000" dirty="0" err="1">
                <a:latin typeface="Arial" charset="0"/>
                <a:ea typeface="MS PGothic" charset="0"/>
              </a:rPr>
              <a:t>j</a:t>
            </a:r>
            <a:r>
              <a:rPr lang="en-US" sz="2400" dirty="0">
                <a:latin typeface="Arial" charset="0"/>
                <a:ea typeface="MS PGothic" charset="0"/>
              </a:rPr>
              <a:t> ≤ n, such that</a:t>
            </a:r>
            <a:br>
              <a:rPr lang="en-US" sz="2400" dirty="0">
                <a:latin typeface="Arial" charset="0"/>
                <a:ea typeface="MS PGothic" charset="0"/>
              </a:rPr>
            </a:br>
            <a:r>
              <a:rPr lang="en-US" sz="2400" dirty="0">
                <a:latin typeface="Arial" charset="0"/>
                <a:ea typeface="MS PGothic" charset="0"/>
              </a:rPr>
              <a:t>x</a:t>
            </a:r>
            <a:r>
              <a:rPr lang="en-US" sz="2400" baseline="-25000" dirty="0">
                <a:latin typeface="Arial" charset="0"/>
                <a:ea typeface="MS PGothic" charset="0"/>
              </a:rPr>
              <a:t>i</a:t>
            </a:r>
            <a:r>
              <a:rPr lang="en-US" sz="2400" baseline="-40000" dirty="0">
                <a:latin typeface="Arial" charset="0"/>
                <a:ea typeface="MS PGothic" charset="0"/>
              </a:rPr>
              <a:t>1</a:t>
            </a:r>
            <a:r>
              <a:rPr lang="en-US" sz="2400" dirty="0">
                <a:latin typeface="Arial" charset="0"/>
                <a:ea typeface="MS PGothic" charset="0"/>
              </a:rPr>
              <a:t> … </a:t>
            </a:r>
            <a:r>
              <a:rPr lang="en-US" sz="2400" dirty="0" err="1">
                <a:latin typeface="Arial" charset="0"/>
                <a:ea typeface="MS PGothic" charset="0"/>
              </a:rPr>
              <a:t>x</a:t>
            </a:r>
            <a:r>
              <a:rPr lang="en-US" sz="2400" baseline="-25000" dirty="0" err="1">
                <a:latin typeface="Arial" charset="0"/>
                <a:ea typeface="MS PGothic" charset="0"/>
              </a:rPr>
              <a:t>i</a:t>
            </a:r>
            <a:r>
              <a:rPr lang="en-US" sz="2400" baseline="-40000" dirty="0" err="1">
                <a:latin typeface="Arial" charset="0"/>
                <a:ea typeface="MS PGothic" charset="0"/>
              </a:rPr>
              <a:t>k</a:t>
            </a:r>
            <a:r>
              <a:rPr lang="en-US" sz="2400" dirty="0">
                <a:latin typeface="Arial" charset="0"/>
                <a:ea typeface="MS PGothic" charset="0"/>
              </a:rPr>
              <a:t> = y</a:t>
            </a:r>
            <a:r>
              <a:rPr lang="en-US" sz="2400" baseline="-25000" dirty="0">
                <a:latin typeface="Arial" charset="0"/>
                <a:ea typeface="MS PGothic" charset="0"/>
              </a:rPr>
              <a:t>i</a:t>
            </a:r>
            <a:r>
              <a:rPr lang="en-US" sz="2400" baseline="-40000" dirty="0">
                <a:latin typeface="Arial" charset="0"/>
                <a:ea typeface="MS PGothic" charset="0"/>
              </a:rPr>
              <a:t>1</a:t>
            </a:r>
            <a:r>
              <a:rPr lang="en-US" sz="2400" dirty="0">
                <a:latin typeface="Arial" charset="0"/>
                <a:ea typeface="MS PGothic" charset="0"/>
              </a:rPr>
              <a:t> … </a:t>
            </a:r>
            <a:r>
              <a:rPr lang="en-US" sz="2400" dirty="0" err="1">
                <a:latin typeface="Arial" charset="0"/>
                <a:ea typeface="MS PGothic" charset="0"/>
              </a:rPr>
              <a:t>y</a:t>
            </a:r>
            <a:r>
              <a:rPr lang="en-US" sz="2400" baseline="-25000" dirty="0" err="1">
                <a:latin typeface="Arial" charset="0"/>
                <a:ea typeface="MS PGothic" charset="0"/>
              </a:rPr>
              <a:t>i</a:t>
            </a:r>
            <a:r>
              <a:rPr lang="en-US" sz="2400" baseline="-40000" dirty="0" err="1">
                <a:latin typeface="Arial" charset="0"/>
                <a:ea typeface="MS PGothic" charset="0"/>
              </a:rPr>
              <a:t>k</a:t>
            </a:r>
            <a:r>
              <a:rPr lang="en-US" sz="2400" dirty="0">
                <a:latin typeface="Arial" charset="0"/>
                <a:ea typeface="MS PGothic" charset="0"/>
              </a:rPr>
              <a:t>  ?  </a:t>
            </a:r>
          </a:p>
          <a:p>
            <a:pPr eaLnBrk="1" hangingPunct="1">
              <a:lnSpc>
                <a:spcPct val="80000"/>
              </a:lnSpc>
            </a:pPr>
            <a:r>
              <a:rPr lang="en-US" sz="2400" dirty="0">
                <a:latin typeface="Arial" charset="0"/>
                <a:ea typeface="MS PGothic" charset="0"/>
              </a:rPr>
              <a:t>Example of PCP: </a:t>
            </a:r>
            <a:br>
              <a:rPr lang="en-US" sz="2400" dirty="0">
                <a:latin typeface="Arial" charset="0"/>
                <a:ea typeface="MS PGothic" charset="0"/>
              </a:rPr>
            </a:br>
            <a:r>
              <a:rPr lang="en-US" sz="2400" dirty="0">
                <a:latin typeface="Arial" charset="0"/>
                <a:ea typeface="MS PGothic" charset="0"/>
              </a:rPr>
              <a:t>n = 3, </a:t>
            </a:r>
            <a:r>
              <a:rPr lang="en-US" sz="2400" dirty="0">
                <a:latin typeface="Arial" charset="0"/>
                <a:ea typeface="MS PGothic" charset="0"/>
                <a:sym typeface="Symbol" charset="0"/>
              </a:rPr>
              <a:t></a:t>
            </a:r>
            <a:r>
              <a:rPr lang="en-US" sz="2400" dirty="0">
                <a:latin typeface="Arial" charset="0"/>
                <a:ea typeface="MS PGothic" charset="0"/>
              </a:rPr>
              <a:t> = { a , b }, ( a b a , b b , a ),  ( b a b , b , b a a ).</a:t>
            </a:r>
            <a:br>
              <a:rPr lang="en-US" sz="2400" dirty="0">
                <a:latin typeface="Arial" charset="0"/>
                <a:ea typeface="MS PGothic" charset="0"/>
              </a:rPr>
            </a:br>
            <a:r>
              <a:rPr lang="en-US" sz="2400" dirty="0">
                <a:latin typeface="Arial" charset="0"/>
                <a:ea typeface="MS PGothic" charset="0"/>
              </a:rPr>
              <a:t>Solution 2 , 3, 1 , 2    </a:t>
            </a:r>
            <a:br>
              <a:rPr lang="en-US" sz="2400" dirty="0">
                <a:latin typeface="Arial" charset="0"/>
                <a:ea typeface="MS PGothic" charset="0"/>
              </a:rPr>
            </a:br>
            <a:r>
              <a:rPr lang="en-US" sz="2400" dirty="0">
                <a:latin typeface="Arial" charset="0"/>
                <a:ea typeface="MS PGothic" charset="0"/>
              </a:rPr>
              <a:t>b b   a   a b a   b b   =   b   b a a   b a b   b</a:t>
            </a:r>
          </a:p>
          <a:p>
            <a:pPr eaLnBrk="1" hangingPunct="1">
              <a:lnSpc>
                <a:spcPct val="80000"/>
              </a:lnSpc>
            </a:pPr>
            <a:r>
              <a:rPr lang="en-US" sz="2400" dirty="0">
                <a:latin typeface="Arial" charset="0"/>
                <a:ea typeface="MS PGothic" charset="0"/>
              </a:rPr>
              <a:t>In general, PCP is </a:t>
            </a:r>
            <a:r>
              <a:rPr lang="en-US" sz="2400" dirty="0" err="1">
                <a:latin typeface="Arial" charset="0"/>
                <a:ea typeface="MS PGothic" charset="0"/>
              </a:rPr>
              <a:t>undecidable</a:t>
            </a:r>
            <a:r>
              <a:rPr lang="en-US" sz="2400" dirty="0">
                <a:latin typeface="Arial" charset="0"/>
                <a:ea typeface="MS PGothic" charset="0"/>
              </a:rPr>
              <a:t> (no proof will be given)</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eaLnBrk="1" hangingPunct="1"/>
            <a:r>
              <a:rPr lang="en-US">
                <a:latin typeface="Arial" charset="0"/>
                <a:ea typeface="MS PGothic" charset="0"/>
              </a:rPr>
              <a:t>PCP is undecidable</a:t>
            </a:r>
          </a:p>
        </p:txBody>
      </p:sp>
      <p:sp>
        <p:nvSpPr>
          <p:cNvPr id="240643" name="Content Placeholder 2"/>
          <p:cNvSpPr>
            <a:spLocks noGrp="1"/>
          </p:cNvSpPr>
          <p:nvPr>
            <p:ph idx="1"/>
          </p:nvPr>
        </p:nvSpPr>
        <p:spPr/>
        <p:txBody>
          <a:bodyPr/>
          <a:lstStyle/>
          <a:p>
            <a:pPr eaLnBrk="1" hangingPunct="1">
              <a:lnSpc>
                <a:spcPct val="80000"/>
              </a:lnSpc>
            </a:pPr>
            <a:r>
              <a:rPr lang="en-US" sz="2000">
                <a:latin typeface="Arial" charset="0"/>
                <a:ea typeface="MS PGothic" charset="0"/>
              </a:rPr>
              <a:t>We will not prove this here, but the essential ideas is that we can embed computational traces in instances of PCP, such that a solution exists if and only if the computation terminates.</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Such a construction shows that the Halting Problem is reducible to PCP and so PCP must also be undecidable</a:t>
            </a:r>
            <a:r>
              <a:rPr lang="en-US" sz="2000" b="1">
                <a:latin typeface="Arial" charset="0"/>
                <a:ea typeface="MS PGothic" charset="0"/>
              </a:rPr>
              <a:t>.</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As we will see PCP can often be reduced to problems about grammars, showing those problems to also be undecidable.</a:t>
            </a:r>
          </a:p>
        </p:txBody>
      </p:sp>
      <p:sp>
        <p:nvSpPr>
          <p:cNvPr id="2406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627975-2E1D-0640-81BD-CE9088501DD1}" type="datetime1">
              <a:rPr lang="en-US"/>
              <a:pPr/>
              <a:t>11/18/2014</a:t>
            </a:fld>
            <a:endParaRPr lang="en-US"/>
          </a:p>
        </p:txBody>
      </p:sp>
      <p:sp>
        <p:nvSpPr>
          <p:cNvPr id="240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3545544-F8A1-D243-AA90-FFE52C301384}" type="slidenum">
              <a:rPr lang="en-US"/>
              <a:pPr/>
              <a:t>242</a:t>
            </a:fld>
            <a:endParaRPr lang="en-US"/>
          </a:p>
        </p:txBody>
      </p:sp>
      <p:sp>
        <p:nvSpPr>
          <p:cNvPr id="2406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352EC10-87F1-0044-A24D-92B7FBE3B36A}" type="datetime1">
              <a:rPr lang="en-US"/>
              <a:pPr/>
              <a:t>11/18/2014</a:t>
            </a:fld>
            <a:endParaRPr lang="en-US"/>
          </a:p>
        </p:txBody>
      </p:sp>
      <p:sp>
        <p:nvSpPr>
          <p:cNvPr id="2416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1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CEDC6A3-EB44-2649-AAF8-D768C57AC0AF}" type="slidenum">
              <a:rPr lang="en-US"/>
              <a:pPr/>
              <a:t>243</a:t>
            </a:fld>
            <a:endParaRPr lang="en-US"/>
          </a:p>
        </p:txBody>
      </p:sp>
      <p:sp>
        <p:nvSpPr>
          <p:cNvPr id="241669" name="Rectangle 2"/>
          <p:cNvSpPr>
            <a:spLocks noGrp="1" noChangeArrowheads="1"/>
          </p:cNvSpPr>
          <p:nvPr>
            <p:ph type="title"/>
          </p:nvPr>
        </p:nvSpPr>
        <p:spPr/>
        <p:txBody>
          <a:bodyPr/>
          <a:lstStyle/>
          <a:p>
            <a:pPr eaLnBrk="1" hangingPunct="1"/>
            <a:r>
              <a:rPr lang="en-US">
                <a:latin typeface="Arial" charset="0"/>
                <a:ea typeface="MS PGothic" charset="0"/>
              </a:rPr>
              <a:t>Ambiguity of CFG</a:t>
            </a:r>
          </a:p>
        </p:txBody>
      </p:sp>
      <p:sp>
        <p:nvSpPr>
          <p:cNvPr id="241670" name="Rectangle 3"/>
          <p:cNvSpPr>
            <a:spLocks noGrp="1" noChangeArrowheads="1"/>
          </p:cNvSpPr>
          <p:nvPr>
            <p:ph type="body" idx="1"/>
          </p:nvPr>
        </p:nvSpPr>
        <p:spPr/>
        <p:txBody>
          <a:bodyPr/>
          <a:lstStyle/>
          <a:p>
            <a:pPr eaLnBrk="1" hangingPunct="1">
              <a:lnSpc>
                <a:spcPct val="90000"/>
              </a:lnSpc>
            </a:pPr>
            <a:r>
              <a:rPr lang="en-US">
                <a:latin typeface="Arial" charset="0"/>
                <a:ea typeface="MS PGothic" charset="0"/>
              </a:rPr>
              <a:t>Problem to determine if an arbitrary CFG is ambiguous </a:t>
            </a:r>
          </a:p>
          <a:p>
            <a:pPr lvl="1" eaLnBrk="1" hangingPunct="1">
              <a:lnSpc>
                <a:spcPct val="90000"/>
              </a:lnSpc>
              <a:buFontTx/>
              <a:buNone/>
            </a:pPr>
            <a:r>
              <a:rPr lang="en-US" b="1">
                <a:latin typeface="Arial" charset="0"/>
                <a:ea typeface="MS PGothic" charset="0"/>
              </a:rPr>
              <a:t>S	</a:t>
            </a:r>
            <a:r>
              <a:rPr lang="en-US" b="1">
                <a:latin typeface="Arial" charset="0"/>
                <a:ea typeface="MS PGothic" charset="0"/>
                <a:sym typeface="Symbol" charset="0"/>
              </a:rPr>
              <a:t> </a:t>
            </a:r>
            <a:r>
              <a:rPr lang="en-US" b="1">
                <a:latin typeface="Arial" charset="0"/>
                <a:ea typeface="MS PGothic" charset="0"/>
              </a:rPr>
              <a:t>A  |  B</a:t>
            </a:r>
          </a:p>
          <a:p>
            <a:pPr lvl="1" eaLnBrk="1" hangingPunct="1">
              <a:lnSpc>
                <a:spcPct val="90000"/>
              </a:lnSpc>
              <a:buFontTx/>
              <a:buNone/>
            </a:pPr>
            <a:r>
              <a:rPr lang="en-US" b="1">
                <a:latin typeface="Arial" charset="0"/>
                <a:ea typeface="MS PGothic" charset="0"/>
              </a:rPr>
              <a:t>A	</a:t>
            </a:r>
            <a:r>
              <a:rPr lang="en-US" b="1">
                <a:latin typeface="Arial" charset="0"/>
                <a:ea typeface="MS PGothic" charset="0"/>
                <a:sym typeface="Symbol" charset="0"/>
              </a:rPr>
              <a:t> </a:t>
            </a:r>
            <a:r>
              <a:rPr lang="en-US" b="1">
                <a:latin typeface="Arial" charset="0"/>
                <a:ea typeface="MS PGothic" charset="0"/>
              </a:rPr>
              <a:t>x</a:t>
            </a:r>
            <a:r>
              <a:rPr lang="en-US" b="1" baseline="-25000">
                <a:latin typeface="Arial" charset="0"/>
                <a:ea typeface="MS PGothic" charset="0"/>
              </a:rPr>
              <a:t>i</a:t>
            </a:r>
            <a:r>
              <a:rPr lang="en-US" b="1">
                <a:latin typeface="Arial" charset="0"/>
                <a:ea typeface="MS PGothic" charset="0"/>
              </a:rPr>
              <a:t> A [i]  |   x</a:t>
            </a:r>
            <a:r>
              <a:rPr lang="en-US" b="1" baseline="-25000">
                <a:latin typeface="Arial" charset="0"/>
                <a:ea typeface="MS PGothic" charset="0"/>
              </a:rPr>
              <a:t>i</a:t>
            </a:r>
            <a:r>
              <a:rPr lang="en-US" b="1">
                <a:latin typeface="Arial" charset="0"/>
                <a:ea typeface="MS PGothic" charset="0"/>
              </a:rPr>
              <a:t> [i]		1 ≤ i ≤ n</a:t>
            </a:r>
          </a:p>
          <a:p>
            <a:pPr lvl="1" eaLnBrk="1" hangingPunct="1">
              <a:lnSpc>
                <a:spcPct val="90000"/>
              </a:lnSpc>
              <a:buFontTx/>
              <a:buNone/>
            </a:pPr>
            <a:r>
              <a:rPr lang="en-US" b="1">
                <a:latin typeface="Arial" charset="0"/>
                <a:ea typeface="MS PGothic" charset="0"/>
              </a:rPr>
              <a:t>B	</a:t>
            </a:r>
            <a:r>
              <a:rPr lang="en-US" b="1">
                <a:latin typeface="Arial" charset="0"/>
                <a:ea typeface="MS PGothic" charset="0"/>
                <a:sym typeface="Symbol" charset="0"/>
              </a:rPr>
              <a:t> </a:t>
            </a:r>
            <a:r>
              <a:rPr lang="en-US" b="1">
                <a:latin typeface="Arial" charset="0"/>
                <a:ea typeface="MS PGothic" charset="0"/>
              </a:rPr>
              <a:t>y</a:t>
            </a:r>
            <a:r>
              <a:rPr lang="en-US" b="1" baseline="-25000">
                <a:latin typeface="Arial" charset="0"/>
                <a:ea typeface="MS PGothic" charset="0"/>
              </a:rPr>
              <a:t>i</a:t>
            </a:r>
            <a:r>
              <a:rPr lang="en-US" b="1">
                <a:latin typeface="Arial" charset="0"/>
                <a:ea typeface="MS PGothic" charset="0"/>
              </a:rPr>
              <a:t> B [i]  |   y</a:t>
            </a:r>
            <a:r>
              <a:rPr lang="en-US" b="1" baseline="-25000">
                <a:latin typeface="Arial" charset="0"/>
                <a:ea typeface="MS PGothic" charset="0"/>
              </a:rPr>
              <a:t>i</a:t>
            </a:r>
            <a:r>
              <a:rPr lang="en-US" b="1">
                <a:latin typeface="Arial" charset="0"/>
                <a:ea typeface="MS PGothic" charset="0"/>
              </a:rPr>
              <a:t> [i]		1 ≤ i ≤ n</a:t>
            </a:r>
          </a:p>
          <a:p>
            <a:pPr lvl="1" eaLnBrk="1" hangingPunct="1">
              <a:lnSpc>
                <a:spcPct val="90000"/>
              </a:lnSpc>
              <a:buFontTx/>
              <a:buNone/>
            </a:pPr>
            <a:r>
              <a:rPr lang="en-US" b="1">
                <a:latin typeface="Arial" charset="0"/>
                <a:ea typeface="MS PGothic" charset="0"/>
              </a:rPr>
              <a:t>A</a:t>
            </a:r>
            <a:r>
              <a:rPr lang="en-US" b="1" i="1">
                <a:latin typeface="Arial" charset="0"/>
                <a:ea typeface="MS PGothic" charset="0"/>
              </a:rPr>
              <a:t> </a:t>
            </a:r>
            <a:r>
              <a:rPr lang="en-US" b="1">
                <a:latin typeface="Arial" charset="0"/>
                <a:ea typeface="MS PGothic" charset="0"/>
                <a:sym typeface="Symbol" charset="0"/>
              </a:rPr>
              <a:t>*</a:t>
            </a:r>
            <a:r>
              <a:rPr lang="en-US" b="1">
                <a:latin typeface="Arial" charset="0"/>
                <a:ea typeface="MS PGothic" charset="0"/>
              </a:rPr>
              <a:t>  x</a:t>
            </a:r>
            <a:r>
              <a:rPr lang="en-US" b="1" baseline="-25000">
                <a:latin typeface="Arial" charset="0"/>
                <a:ea typeface="MS PGothic" charset="0"/>
              </a:rPr>
              <a:t>i</a:t>
            </a:r>
            <a:r>
              <a:rPr lang="en-US" b="1" baseline="-40000">
                <a:latin typeface="Arial" charset="0"/>
                <a:ea typeface="MS PGothic" charset="0"/>
              </a:rPr>
              <a:t>1</a:t>
            </a:r>
            <a:r>
              <a:rPr lang="en-US" b="1">
                <a:latin typeface="Arial" charset="0"/>
                <a:ea typeface="MS PGothic" charset="0"/>
              </a:rPr>
              <a:t> … x</a:t>
            </a:r>
            <a:r>
              <a:rPr lang="en-US" b="1" baseline="-25000">
                <a:latin typeface="Arial" charset="0"/>
                <a:ea typeface="MS PGothic" charset="0"/>
              </a:rPr>
              <a:t>i</a:t>
            </a:r>
            <a:r>
              <a:rPr lang="en-US" b="1" baseline="-40000">
                <a:latin typeface="Arial" charset="0"/>
                <a:ea typeface="MS PGothic" charset="0"/>
              </a:rPr>
              <a:t>k</a:t>
            </a:r>
            <a:r>
              <a:rPr lang="en-US" b="1">
                <a:latin typeface="Arial" charset="0"/>
                <a:ea typeface="MS PGothic" charset="0"/>
              </a:rPr>
              <a:t> [i</a:t>
            </a:r>
            <a:r>
              <a:rPr lang="en-US" b="1" baseline="-25000">
                <a:latin typeface="Arial" charset="0"/>
                <a:ea typeface="MS PGothic" charset="0"/>
              </a:rPr>
              <a:t>k</a:t>
            </a:r>
            <a:r>
              <a:rPr lang="en-US" b="1">
                <a:latin typeface="Arial" charset="0"/>
                <a:ea typeface="MS PGothic" charset="0"/>
              </a:rPr>
              <a:t>] … [i</a:t>
            </a:r>
            <a:r>
              <a:rPr lang="en-US" b="1" baseline="-25000">
                <a:latin typeface="Arial" charset="0"/>
                <a:ea typeface="MS PGothic" charset="0"/>
              </a:rPr>
              <a:t>1</a:t>
            </a:r>
            <a:r>
              <a:rPr lang="en-US" b="1">
                <a:latin typeface="Arial" charset="0"/>
                <a:ea typeface="MS PGothic" charset="0"/>
              </a:rPr>
              <a:t>]		k &gt; 0</a:t>
            </a:r>
          </a:p>
          <a:p>
            <a:pPr lvl="1" eaLnBrk="1" hangingPunct="1">
              <a:lnSpc>
                <a:spcPct val="90000"/>
              </a:lnSpc>
              <a:buFontTx/>
              <a:buNone/>
            </a:pPr>
            <a:r>
              <a:rPr lang="en-US" b="1">
                <a:latin typeface="Arial" charset="0"/>
                <a:ea typeface="MS PGothic" charset="0"/>
              </a:rPr>
              <a:t>B </a:t>
            </a:r>
            <a:r>
              <a:rPr lang="en-US" b="1">
                <a:latin typeface="Arial" charset="0"/>
                <a:ea typeface="MS PGothic" charset="0"/>
                <a:sym typeface="Symbol" charset="0"/>
              </a:rPr>
              <a:t>*</a:t>
            </a:r>
            <a:r>
              <a:rPr lang="en-US" b="1">
                <a:latin typeface="Arial" charset="0"/>
                <a:ea typeface="MS PGothic" charset="0"/>
              </a:rPr>
              <a:t> y</a:t>
            </a:r>
            <a:r>
              <a:rPr lang="en-US" b="1" baseline="-25000">
                <a:latin typeface="Arial" charset="0"/>
                <a:ea typeface="MS PGothic" charset="0"/>
              </a:rPr>
              <a:t>i</a:t>
            </a:r>
            <a:r>
              <a:rPr lang="en-US" b="1" baseline="-40000">
                <a:latin typeface="Arial" charset="0"/>
                <a:ea typeface="MS PGothic" charset="0"/>
              </a:rPr>
              <a:t>1</a:t>
            </a:r>
            <a:r>
              <a:rPr lang="en-US" b="1">
                <a:latin typeface="Arial" charset="0"/>
                <a:ea typeface="MS PGothic" charset="0"/>
              </a:rPr>
              <a:t> … y</a:t>
            </a:r>
            <a:r>
              <a:rPr lang="en-US" b="1" baseline="-25000">
                <a:latin typeface="Arial" charset="0"/>
                <a:ea typeface="MS PGothic" charset="0"/>
              </a:rPr>
              <a:t>i</a:t>
            </a:r>
            <a:r>
              <a:rPr lang="en-US" b="1" baseline="-40000">
                <a:latin typeface="Arial" charset="0"/>
                <a:ea typeface="MS PGothic" charset="0"/>
              </a:rPr>
              <a:t>k</a:t>
            </a:r>
            <a:r>
              <a:rPr lang="en-US" b="1">
                <a:latin typeface="Arial" charset="0"/>
                <a:ea typeface="MS PGothic" charset="0"/>
              </a:rPr>
              <a:t> [i</a:t>
            </a:r>
            <a:r>
              <a:rPr lang="en-US" b="1" baseline="-25000">
                <a:latin typeface="Arial" charset="0"/>
                <a:ea typeface="MS PGothic" charset="0"/>
              </a:rPr>
              <a:t>k</a:t>
            </a:r>
            <a:r>
              <a:rPr lang="en-US" b="1">
                <a:latin typeface="Arial" charset="0"/>
                <a:ea typeface="MS PGothic" charset="0"/>
              </a:rPr>
              <a:t>] … [i</a:t>
            </a:r>
            <a:r>
              <a:rPr lang="en-US" b="1" baseline="-25000">
                <a:latin typeface="Arial" charset="0"/>
                <a:ea typeface="MS PGothic" charset="0"/>
              </a:rPr>
              <a:t>1</a:t>
            </a:r>
            <a:r>
              <a:rPr lang="en-US" b="1">
                <a:latin typeface="Arial" charset="0"/>
                <a:ea typeface="MS PGothic" charset="0"/>
              </a:rPr>
              <a:t>]		k &gt; 0</a:t>
            </a:r>
          </a:p>
          <a:p>
            <a:pPr eaLnBrk="1" hangingPunct="1">
              <a:lnSpc>
                <a:spcPct val="90000"/>
              </a:lnSpc>
            </a:pPr>
            <a:r>
              <a:rPr lang="en-US">
                <a:latin typeface="Arial" charset="0"/>
                <a:ea typeface="MS PGothic" charset="0"/>
              </a:rPr>
              <a:t>Ambiguous if and only if there is a solution to this PCP instance. </a:t>
            </a: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D72F575-81DF-624A-A771-37A6F30820A0}" type="datetime1">
              <a:rPr lang="en-US"/>
              <a:pPr/>
              <a:t>11/18/2014</a:t>
            </a:fld>
            <a:endParaRPr lang="en-US"/>
          </a:p>
        </p:txBody>
      </p:sp>
      <p:sp>
        <p:nvSpPr>
          <p:cNvPr id="2426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2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C0A8A-EB04-C54F-93CA-C3E2499E2F98}" type="slidenum">
              <a:rPr lang="en-US"/>
              <a:pPr/>
              <a:t>244</a:t>
            </a:fld>
            <a:endParaRPr lang="en-US"/>
          </a:p>
        </p:txBody>
      </p:sp>
      <p:sp>
        <p:nvSpPr>
          <p:cNvPr id="242693" name="Rectangle 2"/>
          <p:cNvSpPr>
            <a:spLocks noGrp="1" noChangeArrowheads="1"/>
          </p:cNvSpPr>
          <p:nvPr>
            <p:ph type="title"/>
          </p:nvPr>
        </p:nvSpPr>
        <p:spPr/>
        <p:txBody>
          <a:bodyPr/>
          <a:lstStyle/>
          <a:p>
            <a:pPr eaLnBrk="1" hangingPunct="1"/>
            <a:r>
              <a:rPr lang="en-US">
                <a:latin typeface="Arial" charset="0"/>
                <a:ea typeface="MS PGothic" charset="0"/>
              </a:rPr>
              <a:t>Intersection of CFLs</a:t>
            </a:r>
          </a:p>
        </p:txBody>
      </p:sp>
      <p:sp>
        <p:nvSpPr>
          <p:cNvPr id="242694" name="Rectangle 3"/>
          <p:cNvSpPr>
            <a:spLocks noGrp="1" noChangeArrowheads="1"/>
          </p:cNvSpPr>
          <p:nvPr>
            <p:ph type="body" idx="1"/>
          </p:nvPr>
        </p:nvSpPr>
        <p:spPr/>
        <p:txBody>
          <a:bodyPr/>
          <a:lstStyle/>
          <a:p>
            <a:pPr eaLnBrk="1" hangingPunct="1">
              <a:lnSpc>
                <a:spcPct val="90000"/>
              </a:lnSpc>
            </a:pPr>
            <a:r>
              <a:rPr lang="en-US" dirty="0">
                <a:latin typeface="Arial" charset="0"/>
                <a:ea typeface="MS PGothic" charset="0"/>
              </a:rPr>
              <a:t>Problem to determine if arbitrary CFG</a:t>
            </a:r>
            <a:r>
              <a:rPr lang="ja-JP" altLang="en-US" dirty="0">
                <a:latin typeface="Arial" charset="0"/>
                <a:ea typeface="MS PGothic" charset="0"/>
              </a:rPr>
              <a:t>’</a:t>
            </a:r>
            <a:r>
              <a:rPr lang="en-US" altLang="ja-JP" dirty="0">
                <a:latin typeface="Arial" charset="0"/>
                <a:ea typeface="MS PGothic" charset="0"/>
              </a:rPr>
              <a:t>s define overlapping languages</a:t>
            </a:r>
          </a:p>
          <a:p>
            <a:pPr eaLnBrk="1" hangingPunct="1">
              <a:lnSpc>
                <a:spcPct val="90000"/>
              </a:lnSpc>
            </a:pPr>
            <a:r>
              <a:rPr lang="en-US" dirty="0">
                <a:latin typeface="Arial" charset="0"/>
                <a:ea typeface="MS PGothic" charset="0"/>
              </a:rPr>
              <a:t>Just take the grammar consisting of all the A-rules from previous, and a second grammar consisting of all the B-rules.  Call the languages generated by these grammars, L</a:t>
            </a:r>
            <a:r>
              <a:rPr lang="en-US" baseline="-25000" dirty="0">
                <a:latin typeface="Arial" charset="0"/>
                <a:ea typeface="MS PGothic" charset="0"/>
              </a:rPr>
              <a:t>A</a:t>
            </a:r>
            <a:r>
              <a:rPr lang="en-US" dirty="0">
                <a:latin typeface="Arial" charset="0"/>
                <a:ea typeface="MS PGothic" charset="0"/>
              </a:rPr>
              <a:t> and L</a:t>
            </a:r>
            <a:r>
              <a:rPr lang="en-US" baseline="-25000" dirty="0">
                <a:latin typeface="Arial" charset="0"/>
                <a:ea typeface="MS PGothic" charset="0"/>
              </a:rPr>
              <a:t>B</a:t>
            </a:r>
            <a:r>
              <a:rPr lang="en-US" dirty="0">
                <a:latin typeface="Arial" charset="0"/>
                <a:ea typeface="MS PGothic" charset="0"/>
              </a:rPr>
              <a:t>. </a:t>
            </a:r>
            <a:br>
              <a:rPr lang="en-US" dirty="0">
                <a:latin typeface="Arial" charset="0"/>
                <a:ea typeface="MS PGothic" charset="0"/>
              </a:rPr>
            </a:br>
            <a:r>
              <a:rPr lang="en-US" dirty="0">
                <a:latin typeface="Arial" charset="0"/>
                <a:ea typeface="MS PGothic" charset="0"/>
              </a:rPr>
              <a:t>L</a:t>
            </a:r>
            <a:r>
              <a:rPr lang="en-US" baseline="-25000" dirty="0">
                <a:latin typeface="Arial" charset="0"/>
                <a:ea typeface="MS PGothic" charset="0"/>
              </a:rPr>
              <a:t>A</a:t>
            </a:r>
            <a:r>
              <a:rPr lang="en-US" dirty="0">
                <a:latin typeface="Arial" charset="0"/>
                <a:ea typeface="MS PGothic" charset="0"/>
              </a:rPr>
              <a:t> </a:t>
            </a:r>
            <a:r>
              <a:rPr lang="en-US" dirty="0">
                <a:latin typeface="Arial" charset="0"/>
                <a:ea typeface="MS PGothic" charset="0"/>
                <a:sym typeface="Symbol" charset="0"/>
              </a:rPr>
              <a:t></a:t>
            </a:r>
            <a:r>
              <a:rPr lang="en-US" dirty="0">
                <a:latin typeface="Arial" charset="0"/>
                <a:ea typeface="MS PGothic" charset="0"/>
              </a:rPr>
              <a:t> L</a:t>
            </a:r>
            <a:r>
              <a:rPr lang="en-US" baseline="-25000" dirty="0">
                <a:latin typeface="Arial" charset="0"/>
                <a:ea typeface="MS PGothic" charset="0"/>
              </a:rPr>
              <a:t>B</a:t>
            </a:r>
            <a:r>
              <a:rPr lang="en-US" dirty="0">
                <a:latin typeface="Arial" charset="0"/>
                <a:ea typeface="MS PGothic" charset="0"/>
              </a:rPr>
              <a:t> ≠  </a:t>
            </a:r>
            <a:r>
              <a:rPr lang="en-US" dirty="0" err="1">
                <a:latin typeface="Arial" charset="0"/>
                <a:ea typeface="MS PGothic" charset="0"/>
              </a:rPr>
              <a:t>Ø</a:t>
            </a:r>
            <a:r>
              <a:rPr lang="en-US" dirty="0">
                <a:latin typeface="Arial" charset="0"/>
                <a:ea typeface="MS PGothic" charset="0"/>
              </a:rPr>
              <a:t>, if and only there is a solution to this PCP instance.</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751FCC-C1C0-2C4B-B055-B0DA618956CB}" type="datetime1">
              <a:rPr lang="en-US"/>
              <a:pPr/>
              <a:t>11/18/2014</a:t>
            </a:fld>
            <a:endParaRPr lang="en-US"/>
          </a:p>
        </p:txBody>
      </p:sp>
      <p:sp>
        <p:nvSpPr>
          <p:cNvPr id="2437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3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308F26-B087-EA4B-91A7-5350C13D542C}" type="slidenum">
              <a:rPr lang="en-US"/>
              <a:pPr/>
              <a:t>245</a:t>
            </a:fld>
            <a:endParaRPr lang="en-US"/>
          </a:p>
        </p:txBody>
      </p:sp>
      <p:sp>
        <p:nvSpPr>
          <p:cNvPr id="243717" name="Rectangle 2"/>
          <p:cNvSpPr>
            <a:spLocks noGrp="1" noChangeArrowheads="1"/>
          </p:cNvSpPr>
          <p:nvPr>
            <p:ph type="title"/>
          </p:nvPr>
        </p:nvSpPr>
        <p:spPr/>
        <p:txBody>
          <a:bodyPr/>
          <a:lstStyle/>
          <a:p>
            <a:pPr eaLnBrk="1" hangingPunct="1"/>
            <a:r>
              <a:rPr lang="en-US">
                <a:latin typeface="Arial" charset="0"/>
                <a:ea typeface="MS PGothic" charset="0"/>
              </a:rPr>
              <a:t>Non-emptiness of CSL</a:t>
            </a:r>
          </a:p>
        </p:txBody>
      </p:sp>
      <p:sp>
        <p:nvSpPr>
          <p:cNvPr id="243718" name="Rectangle 3"/>
          <p:cNvSpPr>
            <a:spLocks noGrp="1" noChangeArrowheads="1"/>
          </p:cNvSpPr>
          <p:nvPr>
            <p:ph type="body" idx="1"/>
          </p:nvPr>
        </p:nvSpPr>
        <p:spPr/>
        <p:txBody>
          <a:bodyPr/>
          <a:lstStyle/>
          <a:p>
            <a:pPr eaLnBrk="1" hangingPunct="1">
              <a:lnSpc>
                <a:spcPct val="90000"/>
              </a:lnSpc>
              <a:buFontTx/>
              <a:buNone/>
            </a:pPr>
            <a:r>
              <a:rPr lang="en-US">
                <a:latin typeface="Arial" charset="0"/>
                <a:ea typeface="MS PGothic" charset="0"/>
              </a:rPr>
              <a:t>	S 		</a:t>
            </a:r>
            <a:r>
              <a:rPr lang="en-US">
                <a:latin typeface="Arial" charset="0"/>
                <a:ea typeface="MS PGothic" charset="0"/>
                <a:sym typeface="Symbol" charset="0"/>
              </a:rPr>
              <a:t> </a:t>
            </a:r>
            <a:r>
              <a:rPr lang="en-US">
                <a:latin typeface="Arial" charset="0"/>
                <a:ea typeface="MS PGothic" charset="0"/>
              </a:rPr>
              <a:t>x</a:t>
            </a:r>
            <a:r>
              <a:rPr lang="en-US" baseline="-25000">
                <a:latin typeface="Arial" charset="0"/>
                <a:ea typeface="MS PGothic" charset="0"/>
              </a:rPr>
              <a:t>i</a:t>
            </a:r>
            <a:r>
              <a:rPr lang="en-US">
                <a:latin typeface="Arial" charset="0"/>
                <a:ea typeface="MS PGothic" charset="0"/>
              </a:rPr>
              <a:t> S y</a:t>
            </a:r>
            <a:r>
              <a:rPr lang="en-US" baseline="-25000">
                <a:latin typeface="Arial" charset="0"/>
                <a:ea typeface="MS PGothic" charset="0"/>
              </a:rPr>
              <a:t>i</a:t>
            </a:r>
            <a:r>
              <a:rPr lang="en-US" baseline="30000">
                <a:latin typeface="Arial" charset="0"/>
                <a:ea typeface="MS PGothic" charset="0"/>
              </a:rPr>
              <a:t>R</a:t>
            </a:r>
            <a:r>
              <a:rPr lang="en-US">
                <a:latin typeface="Arial" charset="0"/>
                <a:ea typeface="MS PGothic" charset="0"/>
              </a:rPr>
              <a:t> | x</a:t>
            </a:r>
            <a:r>
              <a:rPr lang="en-US" baseline="-25000">
                <a:latin typeface="Arial" charset="0"/>
                <a:ea typeface="MS PGothic" charset="0"/>
              </a:rPr>
              <a:t>i</a:t>
            </a:r>
            <a:r>
              <a:rPr lang="en-US">
                <a:latin typeface="Arial" charset="0"/>
                <a:ea typeface="MS PGothic" charset="0"/>
              </a:rPr>
              <a:t> T y</a:t>
            </a:r>
            <a:r>
              <a:rPr lang="en-US" baseline="-25000">
                <a:latin typeface="Arial" charset="0"/>
                <a:ea typeface="MS PGothic" charset="0"/>
              </a:rPr>
              <a:t>i</a:t>
            </a:r>
            <a:r>
              <a:rPr lang="en-US" baseline="30000">
                <a:latin typeface="Arial" charset="0"/>
                <a:ea typeface="MS PGothic" charset="0"/>
              </a:rPr>
              <a:t>R</a:t>
            </a:r>
            <a:r>
              <a:rPr lang="en-US">
                <a:latin typeface="Arial" charset="0"/>
                <a:ea typeface="MS PGothic" charset="0"/>
              </a:rPr>
              <a:t> 	1 ≤ i ≤ n</a:t>
            </a:r>
          </a:p>
          <a:p>
            <a:pPr eaLnBrk="1" hangingPunct="1">
              <a:lnSpc>
                <a:spcPct val="90000"/>
              </a:lnSpc>
              <a:buFontTx/>
              <a:buNone/>
            </a:pPr>
            <a:r>
              <a:rPr lang="en-US">
                <a:latin typeface="Arial" charset="0"/>
                <a:ea typeface="MS PGothic" charset="0"/>
              </a:rPr>
              <a:t>	a T a 	</a:t>
            </a:r>
            <a:r>
              <a:rPr lang="en-US">
                <a:latin typeface="Arial" charset="0"/>
                <a:ea typeface="MS PGothic" charset="0"/>
                <a:sym typeface="Symbol" charset="0"/>
              </a:rPr>
              <a:t> </a:t>
            </a:r>
            <a:r>
              <a:rPr lang="en-US">
                <a:latin typeface="Arial" charset="0"/>
                <a:ea typeface="MS PGothic" charset="0"/>
              </a:rPr>
              <a:t>* T *</a:t>
            </a:r>
          </a:p>
          <a:p>
            <a:pPr eaLnBrk="1" hangingPunct="1">
              <a:lnSpc>
                <a:spcPct val="90000"/>
              </a:lnSpc>
              <a:buFontTx/>
              <a:buNone/>
            </a:pPr>
            <a:r>
              <a:rPr lang="en-US">
                <a:latin typeface="Arial" charset="0"/>
                <a:ea typeface="MS PGothic" charset="0"/>
              </a:rPr>
              <a:t>	* a 	</a:t>
            </a:r>
            <a:r>
              <a:rPr lang="en-US">
                <a:latin typeface="Arial" charset="0"/>
                <a:ea typeface="MS PGothic" charset="0"/>
                <a:sym typeface="Symbol" charset="0"/>
              </a:rPr>
              <a:t> </a:t>
            </a:r>
            <a:r>
              <a:rPr lang="en-US">
                <a:latin typeface="Arial" charset="0"/>
                <a:ea typeface="MS PGothic" charset="0"/>
              </a:rPr>
              <a:t>a *</a:t>
            </a:r>
          </a:p>
          <a:p>
            <a:pPr eaLnBrk="1" hangingPunct="1">
              <a:lnSpc>
                <a:spcPct val="90000"/>
              </a:lnSpc>
              <a:buFontTx/>
              <a:buNone/>
            </a:pPr>
            <a:r>
              <a:rPr lang="en-US">
                <a:latin typeface="Arial" charset="0"/>
                <a:ea typeface="MS PGothic" charset="0"/>
              </a:rPr>
              <a:t>	a * 	</a:t>
            </a:r>
            <a:r>
              <a:rPr lang="en-US">
                <a:latin typeface="Arial" charset="0"/>
                <a:ea typeface="MS PGothic" charset="0"/>
                <a:sym typeface="Symbol" charset="0"/>
              </a:rPr>
              <a:t> </a:t>
            </a:r>
            <a:r>
              <a:rPr lang="en-US">
                <a:latin typeface="Arial" charset="0"/>
                <a:ea typeface="MS PGothic" charset="0"/>
              </a:rPr>
              <a:t>* a</a:t>
            </a:r>
          </a:p>
          <a:p>
            <a:pPr eaLnBrk="1" hangingPunct="1">
              <a:lnSpc>
                <a:spcPct val="90000"/>
              </a:lnSpc>
              <a:buFontTx/>
              <a:buNone/>
            </a:pPr>
            <a:r>
              <a:rPr lang="en-US">
                <a:latin typeface="Arial" charset="0"/>
                <a:ea typeface="MS PGothic" charset="0"/>
              </a:rPr>
              <a:t>	T 	 	</a:t>
            </a:r>
            <a:r>
              <a:rPr lang="en-US">
                <a:latin typeface="Arial" charset="0"/>
                <a:ea typeface="MS PGothic" charset="0"/>
                <a:sym typeface="Symbol" charset="0"/>
              </a:rPr>
              <a:t> </a:t>
            </a:r>
            <a:r>
              <a:rPr lang="en-US">
                <a:latin typeface="Arial" charset="0"/>
                <a:ea typeface="MS PGothic" charset="0"/>
              </a:rPr>
              <a:t>*</a:t>
            </a:r>
          </a:p>
          <a:p>
            <a:pPr eaLnBrk="1" hangingPunct="1">
              <a:lnSpc>
                <a:spcPct val="90000"/>
              </a:lnSpc>
            </a:pPr>
            <a:r>
              <a:rPr lang="en-US">
                <a:latin typeface="Arial" charset="0"/>
                <a:ea typeface="MS PGothic" charset="0"/>
              </a:rPr>
              <a:t>Our only terminal is *.  We get strings of form </a:t>
            </a:r>
            <a:r>
              <a:rPr lang="en-US" sz="4400" baseline="-25000">
                <a:latin typeface="Arial" charset="0"/>
                <a:ea typeface="MS PGothic" charset="0"/>
              </a:rPr>
              <a:t>*</a:t>
            </a:r>
            <a:r>
              <a:rPr lang="en-US" baseline="30000">
                <a:latin typeface="Arial" charset="0"/>
                <a:ea typeface="MS PGothic" charset="0"/>
              </a:rPr>
              <a:t>2j+1</a:t>
            </a:r>
            <a:r>
              <a:rPr lang="en-US">
                <a:latin typeface="Arial" charset="0"/>
                <a:ea typeface="MS PGothic" charset="0"/>
              </a:rPr>
              <a:t>, for some j</a:t>
            </a:r>
            <a:r>
              <a:rPr lang="ja-JP" altLang="en-US">
                <a:latin typeface="Arial" charset="0"/>
                <a:ea typeface="MS PGothic" charset="0"/>
              </a:rPr>
              <a:t>’</a:t>
            </a:r>
            <a:r>
              <a:rPr lang="en-US" altLang="ja-JP">
                <a:latin typeface="Arial" charset="0"/>
                <a:ea typeface="MS PGothic" charset="0"/>
              </a:rPr>
              <a:t>s if and only if there is a solution to this PCP instance.</a:t>
            </a:r>
            <a:endParaRPr lang="en-US">
              <a:latin typeface="Arial" charset="0"/>
              <a:ea typeface="MS PGothic" charset="0"/>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91C89D5-08EB-DF41-B002-F5CCEB11288B}" type="datetime1">
              <a:rPr lang="en-US"/>
              <a:pPr/>
              <a:t>11/18/2014</a:t>
            </a:fld>
            <a:endParaRPr lang="en-US"/>
          </a:p>
        </p:txBody>
      </p:sp>
      <p:sp>
        <p:nvSpPr>
          <p:cNvPr id="2447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47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11ADEF-6123-FD46-BB9A-6D686E8A0272}" type="slidenum">
              <a:rPr lang="en-US"/>
              <a:pPr/>
              <a:t>246</a:t>
            </a:fld>
            <a:endParaRPr lang="en-US"/>
          </a:p>
        </p:txBody>
      </p:sp>
      <p:sp>
        <p:nvSpPr>
          <p:cNvPr id="244741" name="Rectangle 2"/>
          <p:cNvSpPr>
            <a:spLocks noGrp="1" noChangeArrowheads="1"/>
          </p:cNvSpPr>
          <p:nvPr>
            <p:ph type="title"/>
          </p:nvPr>
        </p:nvSpPr>
        <p:spPr/>
        <p:txBody>
          <a:bodyPr/>
          <a:lstStyle/>
          <a:p>
            <a:pPr eaLnBrk="1" hangingPunct="1"/>
            <a:r>
              <a:rPr lang="en-US" dirty="0" smtClean="0">
                <a:latin typeface="Arial" charset="0"/>
                <a:ea typeface="MS PGothic" charset="0"/>
              </a:rPr>
              <a:t>Traces </a:t>
            </a:r>
            <a:r>
              <a:rPr lang="en-US" dirty="0">
                <a:latin typeface="Arial" charset="0"/>
                <a:ea typeface="MS PGothic" charset="0"/>
              </a:rPr>
              <a:t>(Valid Computations)</a:t>
            </a:r>
          </a:p>
        </p:txBody>
      </p:sp>
      <p:sp>
        <p:nvSpPr>
          <p:cNvPr id="244742"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A trace of a machine M, is a word of the form</a:t>
            </a:r>
            <a:br>
              <a:rPr lang="en-US" sz="2000">
                <a:latin typeface="Arial" charset="0"/>
                <a:ea typeface="MS PGothic" charset="0"/>
              </a:rPr>
            </a:br>
            <a:r>
              <a:rPr lang="en-US" sz="2000">
                <a:latin typeface="Arial" charset="0"/>
                <a:ea typeface="MS PGothic" charset="0"/>
              </a:rPr>
              <a:t/>
            </a:r>
            <a:br>
              <a:rPr lang="en-US" sz="2000">
                <a:latin typeface="Arial" charset="0"/>
                <a:ea typeface="MS PGothic" charset="0"/>
              </a:rPr>
            </a:br>
            <a:r>
              <a:rPr lang="en-US" sz="2000">
                <a:latin typeface="Arial" charset="0"/>
                <a:ea typeface="MS PGothic" charset="0"/>
              </a:rPr>
              <a:t># X</a:t>
            </a:r>
            <a:r>
              <a:rPr lang="en-US" sz="2000" baseline="-25000">
                <a:latin typeface="Arial" charset="0"/>
                <a:ea typeface="MS PGothic" charset="0"/>
              </a:rPr>
              <a:t>0</a:t>
            </a:r>
            <a:r>
              <a:rPr lang="en-US" sz="2000">
                <a:latin typeface="Arial" charset="0"/>
                <a:ea typeface="MS PGothic" charset="0"/>
              </a:rPr>
              <a:t> # X</a:t>
            </a:r>
            <a:r>
              <a:rPr lang="en-US" sz="2000" baseline="-25000">
                <a:latin typeface="Arial" charset="0"/>
                <a:ea typeface="MS PGothic" charset="0"/>
              </a:rPr>
              <a:t>1</a:t>
            </a:r>
            <a:r>
              <a:rPr lang="en-US" sz="2000">
                <a:latin typeface="Arial" charset="0"/>
                <a:ea typeface="MS PGothic" charset="0"/>
              </a:rPr>
              <a:t> # X</a:t>
            </a:r>
            <a:r>
              <a:rPr lang="en-US" sz="2000" baseline="-25000">
                <a:latin typeface="Arial" charset="0"/>
                <a:ea typeface="MS PGothic" charset="0"/>
              </a:rPr>
              <a:t>2</a:t>
            </a:r>
            <a:r>
              <a:rPr lang="en-US" sz="2000">
                <a:latin typeface="Arial" charset="0"/>
                <a:ea typeface="MS PGothic" charset="0"/>
              </a:rPr>
              <a:t> # X</a:t>
            </a:r>
            <a:r>
              <a:rPr lang="en-US" sz="2000" baseline="-25000">
                <a:latin typeface="Arial" charset="0"/>
                <a:ea typeface="MS PGothic" charset="0"/>
              </a:rPr>
              <a:t>3</a:t>
            </a:r>
            <a:r>
              <a:rPr lang="en-US" sz="2000">
                <a:latin typeface="Arial" charset="0"/>
                <a:ea typeface="MS PGothic" charset="0"/>
              </a:rPr>
              <a:t> # … # X</a:t>
            </a:r>
            <a:r>
              <a:rPr lang="en-US" sz="2000" baseline="-25000">
                <a:latin typeface="Arial" charset="0"/>
                <a:ea typeface="MS PGothic" charset="0"/>
              </a:rPr>
              <a:t>k-1</a:t>
            </a:r>
            <a:r>
              <a:rPr lang="en-US" sz="2000">
                <a:latin typeface="Arial" charset="0"/>
                <a:ea typeface="MS PGothic" charset="0"/>
              </a:rPr>
              <a:t> # X</a:t>
            </a:r>
            <a:r>
              <a:rPr lang="en-US" sz="2000" baseline="-25000">
                <a:latin typeface="Arial" charset="0"/>
                <a:ea typeface="MS PGothic" charset="0"/>
              </a:rPr>
              <a:t>k</a:t>
            </a:r>
            <a:r>
              <a:rPr lang="en-US" sz="2000">
                <a:latin typeface="Arial" charset="0"/>
                <a:ea typeface="MS PGothic" charset="0"/>
              </a:rPr>
              <a:t> #</a:t>
            </a:r>
            <a:br>
              <a:rPr lang="en-US" sz="2000">
                <a:latin typeface="Arial" charset="0"/>
                <a:ea typeface="MS PGothic" charset="0"/>
              </a:rPr>
            </a:br>
            <a:r>
              <a:rPr lang="en-US" sz="2000">
                <a:latin typeface="Arial" charset="0"/>
                <a:ea typeface="MS PGothic" charset="0"/>
              </a:rPr>
              <a:t/>
            </a:r>
            <a:br>
              <a:rPr lang="en-US" sz="2000">
                <a:latin typeface="Arial" charset="0"/>
                <a:ea typeface="MS PGothic" charset="0"/>
              </a:rPr>
            </a:br>
            <a:r>
              <a:rPr lang="en-US" sz="2000">
                <a:latin typeface="Arial" charset="0"/>
                <a:ea typeface="MS PGothic" charset="0"/>
              </a:rPr>
              <a:t>where X</a:t>
            </a:r>
            <a:r>
              <a:rPr lang="en-US" sz="2000" baseline="-25000">
                <a:latin typeface="Arial" charset="0"/>
                <a:ea typeface="MS PGothic" charset="0"/>
              </a:rPr>
              <a:t>i</a:t>
            </a:r>
            <a:r>
              <a:rPr lang="en-US" sz="2000">
                <a:latin typeface="Arial" charset="0"/>
                <a:ea typeface="MS PGothic" charset="0"/>
              </a:rPr>
              <a:t> </a:t>
            </a:r>
            <a:r>
              <a:rPr lang="en-US" sz="2000">
                <a:latin typeface="Arial" charset="0"/>
                <a:ea typeface="MS PGothic" charset="0"/>
                <a:sym typeface="Symbol" charset="0"/>
              </a:rPr>
              <a:t></a:t>
            </a:r>
            <a:r>
              <a:rPr lang="en-US" sz="2000">
                <a:latin typeface="Arial" charset="0"/>
                <a:ea typeface="MS PGothic" charset="0"/>
              </a:rPr>
              <a:t> X</a:t>
            </a:r>
            <a:r>
              <a:rPr lang="en-US" sz="2000" baseline="-25000">
                <a:latin typeface="Arial" charset="0"/>
                <a:ea typeface="MS PGothic" charset="0"/>
              </a:rPr>
              <a:t>i+1</a:t>
            </a:r>
            <a:r>
              <a:rPr lang="en-US" sz="2000">
                <a:latin typeface="Arial" charset="0"/>
                <a:ea typeface="MS PGothic" charset="0"/>
              </a:rPr>
              <a:t> 0 ≤ i &lt; k, X</a:t>
            </a:r>
            <a:r>
              <a:rPr lang="en-US" sz="2000" baseline="-25000">
                <a:latin typeface="Arial" charset="0"/>
                <a:ea typeface="MS PGothic" charset="0"/>
              </a:rPr>
              <a:t>0</a:t>
            </a:r>
            <a:r>
              <a:rPr lang="en-US" sz="2000">
                <a:latin typeface="Arial" charset="0"/>
                <a:ea typeface="MS PGothic" charset="0"/>
              </a:rPr>
              <a:t> is a starting configuration and X</a:t>
            </a:r>
            <a:r>
              <a:rPr lang="en-US" sz="2000" baseline="-25000">
                <a:latin typeface="Arial" charset="0"/>
                <a:ea typeface="MS PGothic" charset="0"/>
              </a:rPr>
              <a:t>k</a:t>
            </a:r>
            <a:r>
              <a:rPr lang="en-US" sz="2000">
                <a:latin typeface="Arial" charset="0"/>
                <a:ea typeface="MS PGothic" charset="0"/>
              </a:rPr>
              <a:t> is a terminating configuration.  </a:t>
            </a:r>
          </a:p>
          <a:p>
            <a:pPr eaLnBrk="1" hangingPunct="1">
              <a:lnSpc>
                <a:spcPct val="80000"/>
              </a:lnSpc>
            </a:pPr>
            <a:r>
              <a:rPr lang="en-US" sz="2000">
                <a:latin typeface="Arial" charset="0"/>
                <a:ea typeface="MS PGothic" charset="0"/>
              </a:rPr>
              <a:t>We allow some laxness, where the configurations might be encoded in a convenient manner. For example we might use reversals on the odd strings so the relation between each pair is context free. </a:t>
            </a:r>
          </a:p>
          <a:p>
            <a:pPr eaLnBrk="1" hangingPunct="1">
              <a:lnSpc>
                <a:spcPct val="80000"/>
              </a:lnSpc>
            </a:pPr>
            <a:r>
              <a:rPr lang="en-US" sz="2000">
                <a:latin typeface="Arial" charset="0"/>
                <a:ea typeface="MS PGothic" charset="0"/>
              </a:rPr>
              <a:t>Many texts show that a context free grammar can be devised which approximates traces by either getting the even-odd pairs right, or the odd-even pairs right.  The goal is to then to intersect the two languages, so the result is a trace.  This then allows us to create CFLs L1 and L2, where L1 </a:t>
            </a:r>
            <a:r>
              <a:rPr lang="en-US" sz="2000">
                <a:latin typeface="Arial" charset="0"/>
                <a:ea typeface="MS PGothic" charset="0"/>
                <a:sym typeface="Symbol" charset="0"/>
              </a:rPr>
              <a:t></a:t>
            </a:r>
            <a:r>
              <a:rPr lang="en-US" sz="2000">
                <a:latin typeface="Arial" charset="0"/>
                <a:ea typeface="MS PGothic" charset="0"/>
              </a:rPr>
              <a:t> L2 ≠ Ø , just in case the machine has an element in its domain.  Since this is undecidable, the non-emptiness of the intersection problem is also undecidable. This is an alternate proof to one we already showed based on PCP.</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p:txBody>
          <a:bodyPr/>
          <a:lstStyle/>
          <a:p>
            <a:pPr eaLnBrk="1" hangingPunct="1"/>
            <a:r>
              <a:rPr lang="en-US" dirty="0">
                <a:latin typeface="Arial" charset="0"/>
                <a:ea typeface="MS PGothic" charset="0"/>
              </a:rPr>
              <a:t>One step traces</a:t>
            </a:r>
          </a:p>
        </p:txBody>
      </p:sp>
      <p:sp>
        <p:nvSpPr>
          <p:cNvPr id="245763" name="Content Placeholder 2"/>
          <p:cNvSpPr>
            <a:spLocks noGrp="1"/>
          </p:cNvSpPr>
          <p:nvPr>
            <p:ph idx="1"/>
          </p:nvPr>
        </p:nvSpPr>
        <p:spPr/>
        <p:txBody>
          <a:bodyPr/>
          <a:lstStyle/>
          <a:p>
            <a:pPr eaLnBrk="1" hangingPunct="1">
              <a:lnSpc>
                <a:spcPct val="80000"/>
              </a:lnSpc>
            </a:pPr>
            <a:r>
              <a:rPr lang="en-US" sz="2400">
                <a:latin typeface="Arial" charset="0"/>
                <a:ea typeface="MS PGothic" charset="0"/>
              </a:rPr>
              <a:t>The set of one step traces of a machine, M, is </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 X</a:t>
            </a:r>
            <a:r>
              <a:rPr lang="en-US" sz="2400" baseline="-25000">
                <a:latin typeface="Arial" charset="0"/>
                <a:ea typeface="MS PGothic" charset="0"/>
              </a:rPr>
              <a:t>0</a:t>
            </a:r>
            <a:r>
              <a:rPr lang="en-US" sz="2400">
                <a:latin typeface="Arial" charset="0"/>
                <a:ea typeface="MS PGothic" charset="0"/>
              </a:rPr>
              <a:t> # X</a:t>
            </a:r>
            <a:r>
              <a:rPr lang="en-US" sz="2400" baseline="-25000">
                <a:latin typeface="Arial" charset="0"/>
                <a:ea typeface="MS PGothic" charset="0"/>
              </a:rPr>
              <a:t>1</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where X</a:t>
            </a:r>
            <a:r>
              <a:rPr lang="en-US" sz="2400" baseline="-25000">
                <a:latin typeface="Arial" charset="0"/>
                <a:ea typeface="MS PGothic" charset="0"/>
              </a:rPr>
              <a:t>0</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X</a:t>
            </a:r>
            <a:r>
              <a:rPr lang="en-US" sz="2400" baseline="-25000">
                <a:latin typeface="Arial" charset="0"/>
                <a:ea typeface="MS PGothic" charset="0"/>
              </a:rPr>
              <a:t>1</a:t>
            </a:r>
            <a:endParaRPr lang="en-US" sz="2400">
              <a:latin typeface="Arial" charset="0"/>
              <a:ea typeface="MS PGothic" charset="0"/>
            </a:endParaRPr>
          </a:p>
          <a:p>
            <a:pPr eaLnBrk="1" hangingPunct="1">
              <a:lnSpc>
                <a:spcPct val="80000"/>
              </a:lnSpc>
            </a:pPr>
            <a:r>
              <a:rPr lang="en-US" sz="2400">
                <a:latin typeface="Arial" charset="0"/>
                <a:ea typeface="MS PGothic" charset="0"/>
              </a:rPr>
              <a:t>If we are considering Turing Machines, we use</a:t>
            </a:r>
            <a:br>
              <a:rPr lang="en-US" sz="2400">
                <a:latin typeface="Arial" charset="0"/>
                <a:ea typeface="MS PGothic" charset="0"/>
              </a:rPr>
            </a:br>
            <a:r>
              <a:rPr lang="en-US" sz="2400">
                <a:latin typeface="Arial" charset="0"/>
                <a:ea typeface="MS PGothic" charset="0"/>
              </a:rPr>
              <a:t>{ X</a:t>
            </a:r>
            <a:r>
              <a:rPr lang="en-US" sz="2400" baseline="-25000">
                <a:latin typeface="Arial" charset="0"/>
                <a:ea typeface="MS PGothic" charset="0"/>
              </a:rPr>
              <a:t>0</a:t>
            </a:r>
            <a:r>
              <a:rPr lang="en-US" sz="2400">
                <a:latin typeface="Arial" charset="0"/>
                <a:ea typeface="MS PGothic" charset="0"/>
              </a:rPr>
              <a:t> # X</a:t>
            </a:r>
            <a:r>
              <a:rPr lang="en-US" sz="2400" baseline="-25000">
                <a:latin typeface="Arial" charset="0"/>
                <a:ea typeface="MS PGothic" charset="0"/>
              </a:rPr>
              <a:t>1</a:t>
            </a:r>
            <a:r>
              <a:rPr lang="en-US" sz="2400" baseline="30000">
                <a:latin typeface="Arial" charset="0"/>
                <a:ea typeface="MS PGothic" charset="0"/>
              </a:rPr>
              <a:t>R</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where X</a:t>
            </a:r>
            <a:r>
              <a:rPr lang="en-US" sz="2400" baseline="-25000">
                <a:latin typeface="Arial" charset="0"/>
                <a:ea typeface="MS PGothic" charset="0"/>
              </a:rPr>
              <a:t>0</a:t>
            </a:r>
            <a:r>
              <a:rPr lang="en-US" sz="2400">
                <a:latin typeface="Arial" charset="0"/>
                <a:ea typeface="MS PGothic" charset="0"/>
              </a:rPr>
              <a:t> </a:t>
            </a:r>
            <a:r>
              <a:rPr lang="en-US" sz="2400">
                <a:latin typeface="Arial" charset="0"/>
                <a:ea typeface="MS PGothic" charset="0"/>
                <a:sym typeface="Symbol" charset="0"/>
              </a:rPr>
              <a:t> </a:t>
            </a:r>
            <a:r>
              <a:rPr lang="en-US" sz="2400">
                <a:latin typeface="Arial" charset="0"/>
                <a:ea typeface="MS PGothic" charset="0"/>
              </a:rPr>
              <a:t>X</a:t>
            </a:r>
            <a:r>
              <a:rPr lang="en-US" sz="2400" baseline="-25000">
                <a:latin typeface="Arial" charset="0"/>
                <a:ea typeface="MS PGothic" charset="0"/>
              </a:rPr>
              <a:t>1</a:t>
            </a:r>
            <a:r>
              <a:rPr lang="en-US" sz="2400">
                <a:latin typeface="Arial" charset="0"/>
                <a:ea typeface="MS PGothic" charset="0"/>
              </a:rPr>
              <a:t> and X</a:t>
            </a:r>
            <a:r>
              <a:rPr lang="en-US" sz="2400" baseline="-25000">
                <a:latin typeface="Arial" charset="0"/>
                <a:ea typeface="MS PGothic" charset="0"/>
              </a:rPr>
              <a:t>1</a:t>
            </a:r>
            <a:r>
              <a:rPr lang="en-US" sz="2400" baseline="30000">
                <a:latin typeface="Arial" charset="0"/>
                <a:ea typeface="MS PGothic" charset="0"/>
              </a:rPr>
              <a:t>R</a:t>
            </a:r>
            <a:r>
              <a:rPr lang="en-US" sz="2400">
                <a:latin typeface="Arial" charset="0"/>
                <a:ea typeface="MS PGothic" charset="0"/>
              </a:rPr>
              <a:t> is the reversal of X</a:t>
            </a:r>
            <a:r>
              <a:rPr lang="en-US" sz="2400" baseline="-25000">
                <a:latin typeface="Arial" charset="0"/>
                <a:ea typeface="MS PGothic" charset="0"/>
              </a:rPr>
              <a:t>1</a:t>
            </a:r>
            <a:r>
              <a:rPr lang="en-US" sz="2400">
                <a:latin typeface="Arial" charset="0"/>
                <a:ea typeface="MS PGothic" charset="0"/>
              </a:rPr>
              <a:t> </a:t>
            </a:r>
          </a:p>
          <a:p>
            <a:pPr eaLnBrk="1" hangingPunct="1">
              <a:lnSpc>
                <a:spcPct val="80000"/>
              </a:lnSpc>
            </a:pPr>
            <a:r>
              <a:rPr lang="en-US" sz="2400">
                <a:latin typeface="Arial" charset="0"/>
                <a:ea typeface="MS PGothic" charset="0"/>
              </a:rPr>
              <a:t>By using the reversal we make the language no harder than W # W</a:t>
            </a:r>
            <a:r>
              <a:rPr lang="en-US" sz="2400" baseline="30000">
                <a:latin typeface="Arial" charset="0"/>
                <a:ea typeface="MS PGothic" charset="0"/>
              </a:rPr>
              <a:t>R</a:t>
            </a:r>
            <a:r>
              <a:rPr lang="en-US" sz="2400">
                <a:latin typeface="Arial" charset="0"/>
                <a:ea typeface="MS PGothic" charset="0"/>
              </a:rPr>
              <a:t>, which is a CFL.</a:t>
            </a:r>
          </a:p>
        </p:txBody>
      </p:sp>
      <p:sp>
        <p:nvSpPr>
          <p:cNvPr id="2457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F61B44-E0D6-AA46-8E7F-9D6D0EF87552}" type="datetime1">
              <a:rPr lang="en-US"/>
              <a:pPr/>
              <a:t>11/18/2014</a:t>
            </a:fld>
            <a:endParaRPr lang="en-US"/>
          </a:p>
        </p:txBody>
      </p:sp>
      <p:sp>
        <p:nvSpPr>
          <p:cNvPr id="2457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F93F32-0CF8-F141-A616-E4C5D93DD826}" type="slidenum">
              <a:rPr lang="en-US"/>
              <a:pPr/>
              <a:t>247</a:t>
            </a:fld>
            <a:endParaRPr lang="en-US"/>
          </a:p>
        </p:txBody>
      </p:sp>
      <p:sp>
        <p:nvSpPr>
          <p:cNvPr id="24576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E84AF7-2DE8-0942-BF96-BCF894E0B621}" type="datetime1">
              <a:rPr lang="en-US"/>
              <a:pPr/>
              <a:t>11/18/2014</a:t>
            </a:fld>
            <a:endParaRPr lang="en-US"/>
          </a:p>
        </p:txBody>
      </p:sp>
      <p:sp>
        <p:nvSpPr>
          <p:cNvPr id="2467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67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396B7ED-3DDE-0F4A-878B-A3E380294BEA}" type="slidenum">
              <a:rPr lang="en-US"/>
              <a:pPr/>
              <a:t>248</a:t>
            </a:fld>
            <a:endParaRPr lang="en-US"/>
          </a:p>
        </p:txBody>
      </p:sp>
      <p:sp>
        <p:nvSpPr>
          <p:cNvPr id="246789" name="Rectangle 2"/>
          <p:cNvSpPr>
            <a:spLocks noGrp="1" noChangeArrowheads="1"/>
          </p:cNvSpPr>
          <p:nvPr>
            <p:ph type="title"/>
          </p:nvPr>
        </p:nvSpPr>
        <p:spPr/>
        <p:txBody>
          <a:bodyPr/>
          <a:lstStyle/>
          <a:p>
            <a:pPr eaLnBrk="1" hangingPunct="1"/>
            <a:r>
              <a:rPr lang="en-US" sz="4000">
                <a:latin typeface="Arial" charset="0"/>
                <a:ea typeface="MS PGothic" charset="0"/>
              </a:rPr>
              <a:t>Turing Machine Traces</a:t>
            </a:r>
          </a:p>
        </p:txBody>
      </p:sp>
      <p:sp>
        <p:nvSpPr>
          <p:cNvPr id="246790" name="Rectangle 3"/>
          <p:cNvSpPr>
            <a:spLocks noGrp="1" noChangeArrowheads="1"/>
          </p:cNvSpPr>
          <p:nvPr>
            <p:ph type="body" idx="1"/>
          </p:nvPr>
        </p:nvSpPr>
        <p:spPr/>
        <p:txBody>
          <a:bodyPr/>
          <a:lstStyle/>
          <a:p>
            <a:pPr eaLnBrk="1" hangingPunct="1">
              <a:lnSpc>
                <a:spcPct val="90000"/>
              </a:lnSpc>
            </a:pPr>
            <a:r>
              <a:rPr lang="en-US">
                <a:latin typeface="Arial" charset="0"/>
                <a:ea typeface="MS PGothic" charset="0"/>
              </a:rPr>
              <a:t>A valid trace</a:t>
            </a:r>
          </a:p>
          <a:p>
            <a:pPr lvl="1" eaLnBrk="1" hangingPunct="1">
              <a:lnSpc>
                <a:spcPct val="90000"/>
              </a:lnSpc>
            </a:pPr>
            <a:r>
              <a:rPr lang="en-US">
                <a:latin typeface="Arial" charset="0"/>
                <a:ea typeface="MS PGothic" charset="0"/>
              </a:rPr>
              <a:t>C</a:t>
            </a:r>
            <a:r>
              <a:rPr lang="en-US" baseline="-25000">
                <a:latin typeface="Arial" charset="0"/>
                <a:ea typeface="MS PGothic" charset="0"/>
              </a:rPr>
              <a:t>1</a:t>
            </a:r>
            <a:r>
              <a:rPr lang="en-US">
                <a:latin typeface="Arial" charset="0"/>
                <a:ea typeface="MS PGothic" charset="0"/>
              </a:rPr>
              <a:t> # C</a:t>
            </a:r>
            <a:r>
              <a:rPr lang="en-US" baseline="-25000">
                <a:latin typeface="Arial" charset="0"/>
                <a:ea typeface="MS PGothic" charset="0"/>
              </a:rPr>
              <a:t>2</a:t>
            </a:r>
            <a:r>
              <a:rPr lang="en-US" baseline="30000">
                <a:latin typeface="Arial" charset="0"/>
                <a:ea typeface="MS PGothic" charset="0"/>
              </a:rPr>
              <a:t>R</a:t>
            </a:r>
            <a:r>
              <a:rPr lang="en-US">
                <a:latin typeface="Arial" charset="0"/>
                <a:ea typeface="MS PGothic" charset="0"/>
              </a:rPr>
              <a:t> $ C</a:t>
            </a:r>
            <a:r>
              <a:rPr lang="en-US" baseline="-25000">
                <a:latin typeface="Arial" charset="0"/>
                <a:ea typeface="MS PGothic" charset="0"/>
              </a:rPr>
              <a:t>3</a:t>
            </a:r>
            <a:r>
              <a:rPr lang="en-US">
                <a:latin typeface="Arial" charset="0"/>
                <a:ea typeface="MS PGothic" charset="0"/>
              </a:rPr>
              <a:t> # C</a:t>
            </a:r>
            <a:r>
              <a:rPr lang="en-US" baseline="-25000">
                <a:latin typeface="Arial" charset="0"/>
                <a:ea typeface="MS PGothic" charset="0"/>
              </a:rPr>
              <a:t>4</a:t>
            </a:r>
            <a:r>
              <a:rPr lang="en-US" baseline="30000">
                <a:latin typeface="Arial" charset="0"/>
                <a:ea typeface="MS PGothic" charset="0"/>
              </a:rPr>
              <a:t>R</a:t>
            </a:r>
            <a:r>
              <a:rPr lang="en-US">
                <a:latin typeface="Arial" charset="0"/>
                <a:ea typeface="MS PGothic" charset="0"/>
              </a:rPr>
              <a:t>  … $ C</a:t>
            </a:r>
            <a:r>
              <a:rPr lang="en-US" baseline="-25000">
                <a:latin typeface="Arial" charset="0"/>
                <a:ea typeface="MS PGothic" charset="0"/>
              </a:rPr>
              <a:t>2k-1</a:t>
            </a:r>
            <a:r>
              <a:rPr lang="en-US">
                <a:latin typeface="Arial" charset="0"/>
                <a:ea typeface="MS PGothic" charset="0"/>
              </a:rPr>
              <a:t> # C</a:t>
            </a:r>
            <a:r>
              <a:rPr lang="en-US" baseline="-25000">
                <a:latin typeface="Arial" charset="0"/>
                <a:ea typeface="MS PGothic" charset="0"/>
              </a:rPr>
              <a:t>2k</a:t>
            </a:r>
            <a:r>
              <a:rPr lang="en-US" baseline="30000">
                <a:latin typeface="Arial" charset="0"/>
                <a:ea typeface="MS PGothic" charset="0"/>
              </a:rPr>
              <a:t>R</a:t>
            </a:r>
            <a:r>
              <a:rPr lang="en-US">
                <a:latin typeface="Arial" charset="0"/>
                <a:ea typeface="MS PGothic" charset="0"/>
              </a:rPr>
              <a:t> $, where k </a:t>
            </a:r>
            <a:r>
              <a:rPr lang="en-US">
                <a:latin typeface="Arial" charset="0"/>
                <a:ea typeface="MS PGothic" charset="0"/>
                <a:sym typeface="Symbol" charset="0"/>
              </a:rPr>
              <a:t></a:t>
            </a:r>
            <a:r>
              <a:rPr lang="en-US">
                <a:latin typeface="Arial" charset="0"/>
                <a:ea typeface="MS PGothic" charset="0"/>
              </a:rPr>
              <a:t> 1 and C</a:t>
            </a:r>
            <a:r>
              <a:rPr lang="en-US" baseline="-25000">
                <a:latin typeface="Arial" charset="0"/>
                <a:ea typeface="MS PGothic" charset="0"/>
              </a:rPr>
              <a:t>i</a:t>
            </a:r>
            <a:r>
              <a:rPr lang="en-US">
                <a:latin typeface="Arial" charset="0"/>
                <a:ea typeface="MS PGothic" charset="0"/>
              </a:rPr>
              <a:t>  </a:t>
            </a:r>
            <a:r>
              <a:rPr lang="en-US">
                <a:latin typeface="Arial" charset="0"/>
                <a:ea typeface="MS PGothic" charset="0"/>
                <a:sym typeface="Symbol" charset="0"/>
              </a:rPr>
              <a:t></a:t>
            </a:r>
            <a:r>
              <a:rPr lang="en-US" baseline="-25000">
                <a:latin typeface="Arial" charset="0"/>
                <a:ea typeface="MS PGothic" charset="0"/>
              </a:rPr>
              <a:t>M</a:t>
            </a:r>
            <a:r>
              <a:rPr lang="en-US">
                <a:latin typeface="Arial" charset="0"/>
                <a:ea typeface="MS PGothic" charset="0"/>
              </a:rPr>
              <a:t>  C</a:t>
            </a:r>
            <a:r>
              <a:rPr lang="en-US" baseline="-25000">
                <a:latin typeface="Arial" charset="0"/>
                <a:ea typeface="MS PGothic" charset="0"/>
              </a:rPr>
              <a:t>i+1</a:t>
            </a:r>
            <a:r>
              <a:rPr lang="en-US">
                <a:latin typeface="Arial" charset="0"/>
                <a:ea typeface="MS PGothic" charset="0"/>
              </a:rPr>
              <a:t>, for 1 </a:t>
            </a:r>
            <a:r>
              <a:rPr lang="en-US">
                <a:latin typeface="Arial" charset="0"/>
                <a:ea typeface="MS PGothic" charset="0"/>
                <a:sym typeface="Symbol" charset="0"/>
              </a:rPr>
              <a:t></a:t>
            </a:r>
            <a:r>
              <a:rPr lang="en-US">
                <a:latin typeface="Arial" charset="0"/>
                <a:ea typeface="MS PGothic" charset="0"/>
              </a:rPr>
              <a:t> i &lt; 2k. Here, </a:t>
            </a:r>
            <a:r>
              <a:rPr lang="en-US">
                <a:latin typeface="Arial" charset="0"/>
                <a:ea typeface="MS PGothic" charset="0"/>
                <a:sym typeface="Symbol" charset="0"/>
              </a:rPr>
              <a:t></a:t>
            </a:r>
            <a:r>
              <a:rPr lang="en-US" baseline="-25000">
                <a:latin typeface="Arial" charset="0"/>
                <a:ea typeface="MS PGothic" charset="0"/>
              </a:rPr>
              <a:t>M</a:t>
            </a:r>
            <a:r>
              <a:rPr lang="en-US">
                <a:latin typeface="Arial" charset="0"/>
                <a:ea typeface="MS PGothic" charset="0"/>
              </a:rPr>
              <a:t> means derive in M, and C</a:t>
            </a:r>
            <a:r>
              <a:rPr lang="en-US" baseline="30000">
                <a:latin typeface="Arial" charset="0"/>
                <a:ea typeface="MS PGothic" charset="0"/>
              </a:rPr>
              <a:t>R</a:t>
            </a:r>
            <a:r>
              <a:rPr lang="en-US">
                <a:latin typeface="Arial" charset="0"/>
                <a:ea typeface="MS PGothic" charset="0"/>
              </a:rPr>
              <a:t> means C with its characters reversed </a:t>
            </a:r>
          </a:p>
          <a:p>
            <a:pPr eaLnBrk="1" hangingPunct="1">
              <a:lnSpc>
                <a:spcPct val="90000"/>
              </a:lnSpc>
            </a:pPr>
            <a:r>
              <a:rPr lang="en-US">
                <a:latin typeface="Arial" charset="0"/>
                <a:ea typeface="MS PGothic" charset="0"/>
              </a:rPr>
              <a:t>An invalid trace</a:t>
            </a:r>
          </a:p>
          <a:p>
            <a:pPr lvl="1" eaLnBrk="1" hangingPunct="1">
              <a:lnSpc>
                <a:spcPct val="90000"/>
              </a:lnSpc>
            </a:pPr>
            <a:r>
              <a:rPr lang="en-US">
                <a:latin typeface="Arial" charset="0"/>
                <a:ea typeface="MS PGothic" charset="0"/>
              </a:rPr>
              <a:t>C</a:t>
            </a:r>
            <a:r>
              <a:rPr lang="en-US" baseline="-25000">
                <a:latin typeface="Arial" charset="0"/>
                <a:ea typeface="MS PGothic" charset="0"/>
              </a:rPr>
              <a:t>1</a:t>
            </a:r>
            <a:r>
              <a:rPr lang="en-US">
                <a:latin typeface="Arial" charset="0"/>
                <a:ea typeface="MS PGothic" charset="0"/>
              </a:rPr>
              <a:t> # C</a:t>
            </a:r>
            <a:r>
              <a:rPr lang="en-US" baseline="-25000">
                <a:latin typeface="Arial" charset="0"/>
                <a:ea typeface="MS PGothic" charset="0"/>
              </a:rPr>
              <a:t>2</a:t>
            </a:r>
            <a:r>
              <a:rPr lang="en-US" baseline="30000">
                <a:latin typeface="Arial" charset="0"/>
                <a:ea typeface="MS PGothic" charset="0"/>
              </a:rPr>
              <a:t>R</a:t>
            </a:r>
            <a:r>
              <a:rPr lang="en-US">
                <a:latin typeface="Arial" charset="0"/>
                <a:ea typeface="MS PGothic" charset="0"/>
              </a:rPr>
              <a:t> $ C</a:t>
            </a:r>
            <a:r>
              <a:rPr lang="en-US" baseline="-25000">
                <a:latin typeface="Arial" charset="0"/>
                <a:ea typeface="MS PGothic" charset="0"/>
              </a:rPr>
              <a:t>3</a:t>
            </a:r>
            <a:r>
              <a:rPr lang="en-US">
                <a:latin typeface="Arial" charset="0"/>
                <a:ea typeface="MS PGothic" charset="0"/>
              </a:rPr>
              <a:t> # C</a:t>
            </a:r>
            <a:r>
              <a:rPr lang="en-US" baseline="-25000">
                <a:latin typeface="Arial" charset="0"/>
                <a:ea typeface="MS PGothic" charset="0"/>
              </a:rPr>
              <a:t>4</a:t>
            </a:r>
            <a:r>
              <a:rPr lang="en-US" baseline="30000">
                <a:latin typeface="Arial" charset="0"/>
                <a:ea typeface="MS PGothic" charset="0"/>
              </a:rPr>
              <a:t>R</a:t>
            </a:r>
            <a:r>
              <a:rPr lang="en-US">
                <a:latin typeface="Arial" charset="0"/>
                <a:ea typeface="MS PGothic" charset="0"/>
              </a:rPr>
              <a:t>  … $ C</a:t>
            </a:r>
            <a:r>
              <a:rPr lang="en-US" baseline="-25000">
                <a:latin typeface="Arial" charset="0"/>
                <a:ea typeface="MS PGothic" charset="0"/>
              </a:rPr>
              <a:t>2k-1</a:t>
            </a:r>
            <a:r>
              <a:rPr lang="en-US">
                <a:latin typeface="Arial" charset="0"/>
                <a:ea typeface="MS PGothic" charset="0"/>
              </a:rPr>
              <a:t> # C</a:t>
            </a:r>
            <a:r>
              <a:rPr lang="en-US" baseline="-25000">
                <a:latin typeface="Arial" charset="0"/>
                <a:ea typeface="MS PGothic" charset="0"/>
              </a:rPr>
              <a:t>2k</a:t>
            </a:r>
            <a:r>
              <a:rPr lang="en-US" baseline="30000">
                <a:latin typeface="Arial" charset="0"/>
                <a:ea typeface="MS PGothic" charset="0"/>
              </a:rPr>
              <a:t>R</a:t>
            </a:r>
            <a:r>
              <a:rPr lang="en-US">
                <a:latin typeface="Arial" charset="0"/>
                <a:ea typeface="MS PGothic" charset="0"/>
              </a:rPr>
              <a:t> $, where k </a:t>
            </a:r>
            <a:r>
              <a:rPr lang="en-US">
                <a:latin typeface="Arial" charset="0"/>
                <a:ea typeface="MS PGothic" charset="0"/>
                <a:sym typeface="Symbol" charset="0"/>
              </a:rPr>
              <a:t></a:t>
            </a:r>
            <a:r>
              <a:rPr lang="en-US">
                <a:latin typeface="Arial" charset="0"/>
                <a:ea typeface="MS PGothic" charset="0"/>
              </a:rPr>
              <a:t> 1 and for some i, it is false that </a:t>
            </a:r>
            <a:br>
              <a:rPr lang="en-US">
                <a:latin typeface="Arial" charset="0"/>
                <a:ea typeface="MS PGothic" charset="0"/>
              </a:rPr>
            </a:br>
            <a:r>
              <a:rPr lang="en-US">
                <a:latin typeface="Arial" charset="0"/>
                <a:ea typeface="MS PGothic" charset="0"/>
              </a:rPr>
              <a:t>C</a:t>
            </a:r>
            <a:r>
              <a:rPr lang="en-US" baseline="-25000">
                <a:latin typeface="Arial" charset="0"/>
                <a:ea typeface="MS PGothic" charset="0"/>
              </a:rPr>
              <a:t>i</a:t>
            </a:r>
            <a:r>
              <a:rPr lang="en-US">
                <a:latin typeface="Arial" charset="0"/>
                <a:ea typeface="MS PGothic" charset="0"/>
              </a:rPr>
              <a:t>  </a:t>
            </a:r>
            <a:r>
              <a:rPr lang="en-US">
                <a:latin typeface="Arial" charset="0"/>
                <a:ea typeface="MS PGothic" charset="0"/>
                <a:sym typeface="Symbol" charset="0"/>
              </a:rPr>
              <a:t></a:t>
            </a:r>
            <a:r>
              <a:rPr lang="en-US" baseline="-25000">
                <a:latin typeface="Arial" charset="0"/>
                <a:ea typeface="MS PGothic" charset="0"/>
              </a:rPr>
              <a:t>M</a:t>
            </a:r>
            <a:r>
              <a:rPr lang="en-US">
                <a:latin typeface="Arial" charset="0"/>
                <a:ea typeface="MS PGothic" charset="0"/>
              </a:rPr>
              <a:t>  C</a:t>
            </a:r>
            <a:r>
              <a:rPr lang="en-US" baseline="-25000">
                <a:latin typeface="Arial" charset="0"/>
                <a:ea typeface="MS PGothic" charset="0"/>
              </a:rPr>
              <a:t>i+1</a:t>
            </a:r>
            <a:r>
              <a:rPr lang="en-US">
                <a:latin typeface="Arial" charset="0"/>
                <a:ea typeface="MS PGothic" charset="0"/>
              </a:rPr>
              <a:t>. </a:t>
            </a:r>
          </a:p>
        </p:txBody>
      </p:sp>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BDDC5BD-D17A-0745-8FE8-3909B231065E}" type="datetime1">
              <a:rPr lang="en-US"/>
              <a:pPr/>
              <a:t>11/18/2014</a:t>
            </a:fld>
            <a:endParaRPr lang="en-US"/>
          </a:p>
        </p:txBody>
      </p:sp>
      <p:sp>
        <p:nvSpPr>
          <p:cNvPr id="2478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78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E3051E2-D16A-F845-82D9-961C74AA5652}" type="slidenum">
              <a:rPr lang="en-US"/>
              <a:pPr/>
              <a:t>249</a:t>
            </a:fld>
            <a:endParaRPr lang="en-US"/>
          </a:p>
        </p:txBody>
      </p:sp>
      <p:sp>
        <p:nvSpPr>
          <p:cNvPr id="247813" name="Rectangle 2"/>
          <p:cNvSpPr>
            <a:spLocks noGrp="1" noChangeArrowheads="1"/>
          </p:cNvSpPr>
          <p:nvPr>
            <p:ph type="title"/>
          </p:nvPr>
        </p:nvSpPr>
        <p:spPr/>
        <p:txBody>
          <a:bodyPr/>
          <a:lstStyle/>
          <a:p>
            <a:pPr eaLnBrk="1" hangingPunct="1"/>
            <a:r>
              <a:rPr lang="en-US">
                <a:latin typeface="Arial" charset="0"/>
                <a:ea typeface="MS PGothic" charset="0"/>
              </a:rPr>
              <a:t>What</a:t>
            </a:r>
            <a:r>
              <a:rPr lang="ja-JP" altLang="en-US">
                <a:latin typeface="Arial" charset="0"/>
                <a:ea typeface="MS PGothic" charset="0"/>
              </a:rPr>
              <a:t>’</a:t>
            </a:r>
            <a:r>
              <a:rPr lang="en-US" altLang="ja-JP">
                <a:latin typeface="Arial" charset="0"/>
                <a:ea typeface="MS PGothic" charset="0"/>
              </a:rPr>
              <a:t>s Context Free?</a:t>
            </a:r>
            <a:endParaRPr lang="en-US">
              <a:latin typeface="Arial" charset="0"/>
              <a:ea typeface="MS PGothic" charset="0"/>
            </a:endParaRPr>
          </a:p>
        </p:txBody>
      </p:sp>
      <p:sp>
        <p:nvSpPr>
          <p:cNvPr id="247814" name="Rectangle 3"/>
          <p:cNvSpPr>
            <a:spLocks noGrp="1" noChangeArrowheads="1"/>
          </p:cNvSpPr>
          <p:nvPr>
            <p:ph type="body" idx="1"/>
          </p:nvPr>
        </p:nvSpPr>
        <p:spPr/>
        <p:txBody>
          <a:bodyPr/>
          <a:lstStyle/>
          <a:p>
            <a:pPr eaLnBrk="1" hangingPunct="1">
              <a:lnSpc>
                <a:spcPct val="90000"/>
              </a:lnSpc>
            </a:pPr>
            <a:r>
              <a:rPr lang="en-US">
                <a:latin typeface="Arial" charset="0"/>
                <a:ea typeface="MS PGothic" charset="0"/>
              </a:rPr>
              <a:t>Given a Turing Machine M</a:t>
            </a:r>
          </a:p>
          <a:p>
            <a:pPr lvl="1" eaLnBrk="1" hangingPunct="1">
              <a:lnSpc>
                <a:spcPct val="90000"/>
              </a:lnSpc>
            </a:pPr>
            <a:r>
              <a:rPr lang="en-US">
                <a:latin typeface="Arial" charset="0"/>
                <a:ea typeface="MS PGothic" charset="0"/>
              </a:rPr>
              <a:t>The set of invalid traces of M is Context Free</a:t>
            </a:r>
          </a:p>
          <a:p>
            <a:pPr lvl="1" eaLnBrk="1" hangingPunct="1">
              <a:lnSpc>
                <a:spcPct val="90000"/>
              </a:lnSpc>
            </a:pPr>
            <a:r>
              <a:rPr lang="en-US">
                <a:latin typeface="Arial" charset="0"/>
                <a:ea typeface="MS PGothic" charset="0"/>
              </a:rPr>
              <a:t>The set of valid traces is Context Sensitive</a:t>
            </a:r>
          </a:p>
          <a:p>
            <a:pPr lvl="1" eaLnBrk="1" hangingPunct="1">
              <a:lnSpc>
                <a:spcPct val="90000"/>
              </a:lnSpc>
            </a:pPr>
            <a:r>
              <a:rPr lang="en-US">
                <a:latin typeface="Arial" charset="0"/>
                <a:ea typeface="MS PGothic" charset="0"/>
              </a:rPr>
              <a:t>The set of valid terminating traces is Context Sensitive</a:t>
            </a:r>
          </a:p>
          <a:p>
            <a:pPr lvl="1" eaLnBrk="1" hangingPunct="1">
              <a:lnSpc>
                <a:spcPct val="90000"/>
              </a:lnSpc>
            </a:pPr>
            <a:r>
              <a:rPr lang="en-US">
                <a:latin typeface="Arial" charset="0"/>
                <a:ea typeface="MS PGothic" charset="0"/>
              </a:rPr>
              <a:t>The complement of the valid traces is Context Free</a:t>
            </a:r>
          </a:p>
          <a:p>
            <a:pPr lvl="1" eaLnBrk="1" hangingPunct="1">
              <a:lnSpc>
                <a:spcPct val="90000"/>
              </a:lnSpc>
            </a:pPr>
            <a:r>
              <a:rPr lang="en-US">
                <a:latin typeface="Arial" charset="0"/>
                <a:ea typeface="MS PGothic" charset="0"/>
              </a:rPr>
              <a:t>The complement of the valid terminating traces is Context Free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ea typeface="MS PGothic" charset="0"/>
              </a:rPr>
              <a:t>Properties of Languages</a:t>
            </a:r>
          </a:p>
        </p:txBody>
      </p:sp>
      <p:sp>
        <p:nvSpPr>
          <p:cNvPr id="26627" name="Rectangle 3"/>
          <p:cNvSpPr>
            <a:spLocks noGrp="1" noChangeArrowheads="1"/>
          </p:cNvSpPr>
          <p:nvPr>
            <p:ph idx="1"/>
          </p:nvPr>
        </p:nvSpPr>
        <p:spPr/>
        <p:txBody>
          <a:bodyPr/>
          <a:lstStyle/>
          <a:p>
            <a:pPr eaLnBrk="1" hangingPunct="1">
              <a:lnSpc>
                <a:spcPct val="90000"/>
              </a:lnSpc>
            </a:pPr>
            <a:r>
              <a:rPr lang="en-US" sz="2400" dirty="0">
                <a:latin typeface="Arial" charset="0"/>
                <a:ea typeface="MS PGothic" charset="0"/>
              </a:rPr>
              <a:t>Let L, M and N be languages over </a:t>
            </a:r>
            <a:r>
              <a:rPr lang="en-US" sz="2400" dirty="0">
                <a:latin typeface="Arial" charset="0"/>
                <a:ea typeface="MS PGothic" charset="0"/>
                <a:sym typeface="Symbol" charset="0"/>
              </a:rPr>
              <a:t></a:t>
            </a:r>
            <a:r>
              <a:rPr lang="en-US" sz="2400" dirty="0">
                <a:latin typeface="Arial" charset="0"/>
                <a:ea typeface="MS PGothic" charset="0"/>
              </a:rPr>
              <a:t>, then:</a:t>
            </a:r>
            <a:endParaRPr lang="en-US" sz="2400" dirty="0">
              <a:latin typeface="Arial" charset="0"/>
              <a:ea typeface="MS PGothic" charset="0"/>
              <a:sym typeface="Symbol" charset="0"/>
            </a:endParaRPr>
          </a:p>
          <a:p>
            <a:pPr lvl="1" eaLnBrk="1" hangingPunct="1">
              <a:lnSpc>
                <a:spcPct val="90000"/>
              </a:lnSpc>
            </a:pPr>
            <a:r>
              <a:rPr lang="en-US" sz="2000" dirty="0" smtClean="0">
                <a:solidFill>
                  <a:srgbClr val="000000"/>
                </a:solidFill>
              </a:rPr>
              <a:t>Ø</a:t>
            </a:r>
            <a:r>
              <a:rPr lang="en-US" sz="2000" dirty="0" smtClean="0">
                <a:latin typeface="Arial" charset="0"/>
                <a:ea typeface="MS PGothic" charset="0"/>
                <a:sym typeface="Symbol" charset="0"/>
              </a:rPr>
              <a:t></a:t>
            </a:r>
            <a:r>
              <a:rPr lang="en-US" sz="2000" dirty="0">
                <a:latin typeface="Arial" charset="0"/>
                <a:ea typeface="MS PGothic" charset="0"/>
              </a:rPr>
              <a:t>L = L</a:t>
            </a:r>
            <a:r>
              <a:rPr lang="en-US" sz="2000" dirty="0" smtClean="0">
                <a:latin typeface="Arial" charset="0"/>
                <a:ea typeface="MS PGothic" charset="0"/>
                <a:sym typeface="Symbol" charset="0"/>
              </a:rPr>
              <a:t></a:t>
            </a:r>
            <a:r>
              <a:rPr lang="en-US" sz="2000" dirty="0">
                <a:solidFill>
                  <a:srgbClr val="000000"/>
                </a:solidFill>
              </a:rPr>
              <a:t>Ø</a:t>
            </a:r>
            <a:r>
              <a:rPr lang="en-US" sz="2000" dirty="0" smtClean="0">
                <a:latin typeface="Arial" charset="0"/>
                <a:ea typeface="MS PGothic" charset="0"/>
              </a:rPr>
              <a:t> </a:t>
            </a:r>
            <a:r>
              <a:rPr lang="en-US" sz="2000" dirty="0">
                <a:latin typeface="Arial" charset="0"/>
                <a:ea typeface="MS PGothic" charset="0"/>
              </a:rPr>
              <a:t>= </a:t>
            </a:r>
            <a:r>
              <a:rPr lang="en-US" sz="2000" dirty="0" err="1">
                <a:solidFill>
                  <a:srgbClr val="000000"/>
                </a:solidFill>
              </a:rPr>
              <a:t>Ø</a:t>
            </a:r>
            <a:endParaRPr lang="en-US" sz="2000" dirty="0">
              <a:latin typeface="Arial" charset="0"/>
              <a:ea typeface="MS PGothic" charset="0"/>
            </a:endParaRPr>
          </a:p>
          <a:p>
            <a:pPr lvl="1" eaLnBrk="1" hangingPunct="1">
              <a:lnSpc>
                <a:spcPct val="90000"/>
              </a:lnSpc>
            </a:pP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L = L</a:t>
            </a:r>
            <a:r>
              <a:rPr lang="en-US" sz="2000" dirty="0">
                <a:latin typeface="Arial" charset="0"/>
                <a:ea typeface="MS PGothic" charset="0"/>
                <a:sym typeface="Symbol" charset="0"/>
              </a:rPr>
              <a:t></a:t>
            </a: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 = L</a:t>
            </a:r>
          </a:p>
          <a:p>
            <a:pPr lvl="1" eaLnBrk="1" hangingPunct="1">
              <a:lnSpc>
                <a:spcPct val="90000"/>
              </a:lnSpc>
            </a:pPr>
            <a:r>
              <a:rPr lang="en-US" sz="2000" dirty="0">
                <a:latin typeface="Arial" charset="0"/>
                <a:ea typeface="MS PGothic" charset="0"/>
              </a:rPr>
              <a:t>L</a:t>
            </a:r>
            <a:r>
              <a:rPr lang="en-US" sz="2000" dirty="0">
                <a:latin typeface="Arial" charset="0"/>
                <a:ea typeface="MS PGothic" charset="0"/>
                <a:sym typeface="Symbol" charset="0"/>
              </a:rPr>
              <a:t></a:t>
            </a:r>
            <a:r>
              <a:rPr lang="en-US" sz="2000" dirty="0">
                <a:latin typeface="Arial" charset="0"/>
                <a:ea typeface="MS PGothic" charset="0"/>
              </a:rPr>
              <a:t>(M </a:t>
            </a:r>
            <a:r>
              <a:rPr lang="en-US" sz="2000" dirty="0">
                <a:latin typeface="Arial" charset="0"/>
                <a:ea typeface="MS PGothic" charset="0"/>
                <a:sym typeface="Symbol" charset="0"/>
              </a:rPr>
              <a:t></a:t>
            </a:r>
            <a:r>
              <a:rPr lang="en-US" sz="2000" dirty="0">
                <a:latin typeface="Arial" charset="0"/>
                <a:ea typeface="MS PGothic" charset="0"/>
              </a:rPr>
              <a:t> N) = L</a:t>
            </a:r>
            <a:r>
              <a:rPr lang="en-US" sz="2000" dirty="0">
                <a:latin typeface="Arial" charset="0"/>
                <a:ea typeface="MS PGothic" charset="0"/>
                <a:sym typeface="Symbol" charset="0"/>
              </a:rPr>
              <a:t></a:t>
            </a:r>
            <a:r>
              <a:rPr lang="en-US" sz="2000" dirty="0">
                <a:latin typeface="Arial" charset="0"/>
                <a:ea typeface="MS PGothic" charset="0"/>
              </a:rPr>
              <a:t>M </a:t>
            </a:r>
            <a:r>
              <a:rPr lang="en-US" sz="2000" dirty="0">
                <a:latin typeface="Arial" charset="0"/>
                <a:ea typeface="MS PGothic" charset="0"/>
                <a:sym typeface="Symbol" charset="0"/>
              </a:rPr>
              <a:t></a:t>
            </a:r>
            <a:r>
              <a:rPr lang="en-US" sz="2000" dirty="0">
                <a:latin typeface="Arial" charset="0"/>
                <a:ea typeface="MS PGothic" charset="0"/>
              </a:rPr>
              <a:t> L</a:t>
            </a:r>
            <a:r>
              <a:rPr lang="en-US" sz="2000" dirty="0">
                <a:latin typeface="Arial" charset="0"/>
                <a:ea typeface="MS PGothic" charset="0"/>
                <a:sym typeface="Symbol" charset="0"/>
              </a:rPr>
              <a:t></a:t>
            </a:r>
            <a:r>
              <a:rPr lang="en-US" sz="2000" dirty="0">
                <a:latin typeface="Arial" charset="0"/>
                <a:ea typeface="MS PGothic" charset="0"/>
              </a:rPr>
              <a:t>N  and (M </a:t>
            </a:r>
            <a:r>
              <a:rPr lang="en-US" sz="2000" dirty="0">
                <a:latin typeface="Arial" charset="0"/>
                <a:ea typeface="MS PGothic" charset="0"/>
                <a:sym typeface="Symbol" charset="0"/>
              </a:rPr>
              <a:t></a:t>
            </a:r>
            <a:r>
              <a:rPr lang="en-US" sz="2000" dirty="0">
                <a:latin typeface="Arial" charset="0"/>
                <a:ea typeface="MS PGothic" charset="0"/>
              </a:rPr>
              <a:t> N) </a:t>
            </a:r>
            <a:r>
              <a:rPr lang="en-US" sz="2000" dirty="0">
                <a:latin typeface="Arial" charset="0"/>
                <a:ea typeface="MS PGothic" charset="0"/>
                <a:sym typeface="Symbol" charset="0"/>
              </a:rPr>
              <a:t></a:t>
            </a:r>
            <a:r>
              <a:rPr lang="en-US" sz="2000" dirty="0">
                <a:latin typeface="Arial" charset="0"/>
                <a:ea typeface="MS PGothic" charset="0"/>
              </a:rPr>
              <a:t>L = M</a:t>
            </a:r>
            <a:r>
              <a:rPr lang="en-US" sz="2000" dirty="0">
                <a:latin typeface="Arial" charset="0"/>
                <a:ea typeface="MS PGothic" charset="0"/>
                <a:sym typeface="Symbol" charset="0"/>
              </a:rPr>
              <a:t></a:t>
            </a:r>
            <a:r>
              <a:rPr lang="en-US" sz="2000" dirty="0">
                <a:latin typeface="Arial" charset="0"/>
                <a:ea typeface="MS PGothic" charset="0"/>
              </a:rPr>
              <a:t>L </a:t>
            </a:r>
            <a:r>
              <a:rPr lang="en-US" sz="2000" dirty="0">
                <a:latin typeface="Arial" charset="0"/>
                <a:ea typeface="MS PGothic" charset="0"/>
                <a:sym typeface="Symbol" charset="0"/>
              </a:rPr>
              <a:t></a:t>
            </a:r>
            <a:r>
              <a:rPr lang="en-US" sz="2000" dirty="0">
                <a:latin typeface="Arial" charset="0"/>
                <a:ea typeface="MS PGothic" charset="0"/>
              </a:rPr>
              <a:t> N</a:t>
            </a:r>
            <a:r>
              <a:rPr lang="en-US" sz="2000" dirty="0">
                <a:latin typeface="Arial" charset="0"/>
                <a:ea typeface="MS PGothic" charset="0"/>
                <a:sym typeface="Symbol" charset="0"/>
              </a:rPr>
              <a:t></a:t>
            </a:r>
            <a:r>
              <a:rPr lang="en-US" sz="2000" dirty="0">
                <a:latin typeface="Arial" charset="0"/>
                <a:ea typeface="MS PGothic" charset="0"/>
              </a:rPr>
              <a:t>L</a:t>
            </a:r>
          </a:p>
          <a:p>
            <a:pPr lvl="2" eaLnBrk="1" hangingPunct="1">
              <a:lnSpc>
                <a:spcPct val="90000"/>
              </a:lnSpc>
            </a:pPr>
            <a:r>
              <a:rPr lang="en-US" sz="1800" dirty="0">
                <a:latin typeface="Arial" charset="0"/>
                <a:ea typeface="MS PGothic" charset="0"/>
              </a:rPr>
              <a:t>Concatenation does </a:t>
            </a:r>
            <a:r>
              <a:rPr lang="en-US" sz="1800" b="1" dirty="0">
                <a:latin typeface="Arial" charset="0"/>
                <a:ea typeface="MS PGothic" charset="0"/>
              </a:rPr>
              <a:t>NOT</a:t>
            </a:r>
            <a:r>
              <a:rPr lang="en-US" sz="1800" dirty="0">
                <a:latin typeface="Arial" charset="0"/>
                <a:ea typeface="MS PGothic" charset="0"/>
              </a:rPr>
              <a:t> distribute over </a:t>
            </a:r>
            <a:r>
              <a:rPr lang="en-US" sz="1800" b="1" dirty="0">
                <a:latin typeface="Arial" charset="0"/>
                <a:ea typeface="MS PGothic" charset="0"/>
              </a:rPr>
              <a:t>intersection</a:t>
            </a:r>
            <a:r>
              <a:rPr lang="en-US" sz="1800" dirty="0">
                <a:latin typeface="Arial" charset="0"/>
                <a:ea typeface="MS PGothic" charset="0"/>
              </a:rPr>
              <a:t>.</a:t>
            </a:r>
          </a:p>
          <a:p>
            <a:pPr lvl="1" eaLnBrk="1" hangingPunct="1">
              <a:lnSpc>
                <a:spcPct val="90000"/>
              </a:lnSpc>
            </a:pPr>
            <a:r>
              <a:rPr lang="en-US" sz="2000" dirty="0">
                <a:latin typeface="Arial" charset="0"/>
                <a:ea typeface="MS PGothic" charset="0"/>
              </a:rPr>
              <a:t>L</a:t>
            </a:r>
            <a:r>
              <a:rPr lang="en-US" sz="2000" baseline="30000" dirty="0">
                <a:latin typeface="Arial" charset="0"/>
                <a:ea typeface="MS PGothic" charset="0"/>
              </a:rPr>
              <a:t>0</a:t>
            </a:r>
            <a:r>
              <a:rPr lang="en-US" sz="2000" dirty="0">
                <a:latin typeface="Arial" charset="0"/>
                <a:ea typeface="MS PGothic" charset="0"/>
              </a:rPr>
              <a:t> = {</a:t>
            </a:r>
            <a:r>
              <a:rPr lang="en-US" sz="2000" dirty="0">
                <a:latin typeface="Arial" charset="0"/>
                <a:ea typeface="MS PGothic" charset="0"/>
                <a:sym typeface="Symbol" charset="0"/>
              </a:rPr>
              <a:t></a:t>
            </a:r>
            <a:r>
              <a:rPr lang="en-US" sz="2000" dirty="0">
                <a:latin typeface="Arial" charset="0"/>
                <a:ea typeface="MS PGothic" charset="0"/>
              </a:rPr>
              <a:t>}  (definition)</a:t>
            </a:r>
          </a:p>
          <a:p>
            <a:pPr lvl="1" eaLnBrk="1" hangingPunct="1">
              <a:lnSpc>
                <a:spcPct val="90000"/>
              </a:lnSpc>
            </a:pPr>
            <a:r>
              <a:rPr lang="en-US" sz="2000" dirty="0">
                <a:latin typeface="Arial" charset="0"/>
                <a:ea typeface="MS PGothic" charset="0"/>
              </a:rPr>
              <a:t>L</a:t>
            </a:r>
            <a:r>
              <a:rPr lang="en-US" sz="2000" baseline="30000" dirty="0">
                <a:latin typeface="Arial" charset="0"/>
                <a:ea typeface="MS PGothic" charset="0"/>
              </a:rPr>
              <a:t>n+1</a:t>
            </a:r>
            <a:r>
              <a:rPr lang="en-US" sz="2000" dirty="0">
                <a:latin typeface="Arial" charset="0"/>
                <a:ea typeface="MS PGothic" charset="0"/>
              </a:rPr>
              <a:t> = </a:t>
            </a:r>
            <a:r>
              <a:rPr lang="en-US" sz="2000" dirty="0" err="1">
                <a:latin typeface="Arial" charset="0"/>
                <a:ea typeface="MS PGothic" charset="0"/>
              </a:rPr>
              <a:t>LL</a:t>
            </a:r>
            <a:r>
              <a:rPr lang="en-US" sz="2000" baseline="30000" dirty="0" err="1">
                <a:latin typeface="Arial" charset="0"/>
                <a:ea typeface="MS PGothic" charset="0"/>
              </a:rPr>
              <a:t>n</a:t>
            </a:r>
            <a:r>
              <a:rPr lang="en-US" sz="2000" dirty="0">
                <a:latin typeface="Arial" charset="0"/>
                <a:ea typeface="MS PGothic" charset="0"/>
              </a:rPr>
              <a:t> = </a:t>
            </a:r>
            <a:r>
              <a:rPr lang="en-US" sz="2000" dirty="0" err="1">
                <a:latin typeface="Arial" charset="0"/>
                <a:ea typeface="MS PGothic" charset="0"/>
              </a:rPr>
              <a:t>L</a:t>
            </a:r>
            <a:r>
              <a:rPr lang="en-US" sz="2000" baseline="30000" dirty="0" err="1">
                <a:latin typeface="Arial" charset="0"/>
                <a:ea typeface="MS PGothic" charset="0"/>
              </a:rPr>
              <a:t>n</a:t>
            </a:r>
            <a:r>
              <a:rPr lang="en-US" sz="2000" dirty="0" err="1">
                <a:latin typeface="Arial" charset="0"/>
                <a:ea typeface="MS PGothic" charset="0"/>
              </a:rPr>
              <a:t>L</a:t>
            </a:r>
            <a:r>
              <a:rPr lang="en-US" sz="2000" dirty="0">
                <a:latin typeface="Arial" charset="0"/>
                <a:ea typeface="MS PGothic" charset="0"/>
              </a:rPr>
              <a:t>, n </a:t>
            </a:r>
            <a:r>
              <a:rPr lang="en-US" sz="2000" dirty="0">
                <a:latin typeface="Arial" charset="0"/>
                <a:ea typeface="MS PGothic" charset="0"/>
                <a:sym typeface="Symbol" charset="0"/>
              </a:rPr>
              <a:t></a:t>
            </a:r>
            <a:r>
              <a:rPr lang="en-US" sz="2000" dirty="0">
                <a:latin typeface="Arial" charset="0"/>
                <a:ea typeface="MS PGothic" charset="0"/>
              </a:rPr>
              <a:t>0. (definition)</a:t>
            </a:r>
          </a:p>
          <a:p>
            <a:pPr lvl="1" eaLnBrk="1" hangingPunct="1">
              <a:lnSpc>
                <a:spcPct val="90000"/>
              </a:lnSpc>
            </a:pPr>
            <a:r>
              <a:rPr lang="en-US" sz="2000" dirty="0">
                <a:latin typeface="Arial" charset="0"/>
                <a:ea typeface="MS PGothic" charset="0"/>
              </a:rPr>
              <a:t>L</a:t>
            </a:r>
            <a:r>
              <a:rPr lang="en-US" sz="2400" baseline="30000" dirty="0">
                <a:latin typeface="Arial" charset="0"/>
                <a:ea typeface="MS PGothic" charset="0"/>
              </a:rPr>
              <a:t>+</a:t>
            </a:r>
            <a:r>
              <a:rPr lang="en-US" sz="2000" dirty="0">
                <a:latin typeface="Arial" charset="0"/>
                <a:ea typeface="MS PGothic" charset="0"/>
              </a:rPr>
              <a:t> = L</a:t>
            </a:r>
            <a:r>
              <a:rPr lang="en-US" sz="2000" baseline="30000" dirty="0">
                <a:latin typeface="Arial" charset="0"/>
                <a:ea typeface="MS PGothic" charset="0"/>
              </a:rPr>
              <a:t>1</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2</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 L</a:t>
            </a:r>
            <a:r>
              <a:rPr lang="en-US" sz="2000" baseline="30000" dirty="0">
                <a:latin typeface="Arial" charset="0"/>
                <a:ea typeface="MS PGothic" charset="0"/>
              </a:rPr>
              <a:t>n</a:t>
            </a:r>
            <a:r>
              <a:rPr lang="en-US" sz="2000" dirty="0">
                <a:latin typeface="Arial" charset="0"/>
                <a:ea typeface="MS PGothic" charset="0"/>
              </a:rPr>
              <a:t> …  (definition) </a:t>
            </a:r>
          </a:p>
          <a:p>
            <a:pPr lvl="1" eaLnBrk="1" hangingPunct="1">
              <a:lnSpc>
                <a:spcPct val="90000"/>
              </a:lnSpc>
            </a:pPr>
            <a:r>
              <a:rPr lang="en-US" sz="2000" dirty="0">
                <a:latin typeface="Arial" charset="0"/>
                <a:ea typeface="MS PGothic" charset="0"/>
              </a:rPr>
              <a:t>L* = L</a:t>
            </a:r>
            <a:r>
              <a:rPr lang="en-US" sz="2000" baseline="30000" dirty="0">
                <a:latin typeface="Arial" charset="0"/>
                <a:ea typeface="MS PGothic" charset="0"/>
              </a:rPr>
              <a:t>0</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1</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t>
            </a:r>
            <a:r>
              <a:rPr lang="en-US" sz="2000" baseline="30000" dirty="0">
                <a:latin typeface="Arial" charset="0"/>
                <a:ea typeface="MS PGothic" charset="0"/>
              </a:rPr>
              <a:t>L2</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 </a:t>
            </a:r>
            <a:r>
              <a:rPr lang="en-US" sz="2000" baseline="30000" dirty="0">
                <a:latin typeface="Arial" charset="0"/>
                <a:ea typeface="MS PGothic" charset="0"/>
              </a:rPr>
              <a:t>Ln</a:t>
            </a:r>
            <a:r>
              <a:rPr lang="en-US" sz="2000" dirty="0">
                <a:latin typeface="Arial" charset="0"/>
                <a:ea typeface="MS PGothic" charset="0"/>
              </a:rPr>
              <a:t> …  (definition) = L</a:t>
            </a:r>
            <a:r>
              <a:rPr lang="en-US" sz="2000" baseline="30000" dirty="0">
                <a:latin typeface="Arial" charset="0"/>
                <a:ea typeface="MS PGothic" charset="0"/>
              </a:rPr>
              <a:t>0</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a:t>
            </a:r>
            <a:endParaRPr lang="fr-FR" sz="2000" baseline="30000" dirty="0">
              <a:latin typeface="Arial" charset="0"/>
              <a:ea typeface="MS PGothic" charset="0"/>
            </a:endParaRPr>
          </a:p>
          <a:p>
            <a:pPr lvl="1" eaLnBrk="1" hangingPunct="1">
              <a:lnSpc>
                <a:spcPct val="90000"/>
              </a:lnSpc>
            </a:pPr>
            <a:r>
              <a:rPr lang="fr-FR" sz="2000" dirty="0">
                <a:latin typeface="Arial" charset="0"/>
                <a:ea typeface="MS PGothic" charset="0"/>
              </a:rPr>
              <a:t>(L*)* = L*</a:t>
            </a:r>
          </a:p>
          <a:p>
            <a:pPr lvl="1" eaLnBrk="1" hangingPunct="1">
              <a:lnSpc>
                <a:spcPct val="90000"/>
              </a:lnSpc>
            </a:pPr>
            <a:r>
              <a:rPr lang="fr-FR" sz="2000" dirty="0">
                <a:latin typeface="Arial" charset="0"/>
                <a:ea typeface="MS PGothic" charset="0"/>
              </a:rPr>
              <a:t>(LM)*L = L(ML)*</a:t>
            </a:r>
          </a:p>
          <a:p>
            <a:pPr lvl="1" eaLnBrk="1" hangingPunct="1">
              <a:lnSpc>
                <a:spcPct val="90000"/>
              </a:lnSpc>
            </a:pPr>
            <a:r>
              <a:rPr lang="fr-FR" sz="2000" dirty="0">
                <a:latin typeface="Arial" charset="0"/>
                <a:ea typeface="MS PGothic" charset="0"/>
              </a:rPr>
              <a:t>(L* </a:t>
            </a:r>
            <a:r>
              <a:rPr lang="en-US" sz="2000" dirty="0">
                <a:latin typeface="Arial" charset="0"/>
                <a:ea typeface="MS PGothic" charset="0"/>
                <a:sym typeface="Symbol" charset="0"/>
              </a:rPr>
              <a:t></a:t>
            </a:r>
            <a:r>
              <a:rPr lang="fr-FR" sz="2000" dirty="0">
                <a:latin typeface="Arial" charset="0"/>
                <a:ea typeface="MS PGothic" charset="0"/>
              </a:rPr>
              <a:t> M*)* = (L* </a:t>
            </a:r>
            <a:r>
              <a:rPr lang="en-US" sz="2000" dirty="0">
                <a:latin typeface="Arial" charset="0"/>
                <a:ea typeface="MS PGothic" charset="0"/>
                <a:sym typeface="Symbol" charset="0"/>
              </a:rPr>
              <a:t></a:t>
            </a:r>
            <a:r>
              <a:rPr lang="fr-FR" sz="2000" dirty="0">
                <a:latin typeface="Arial" charset="0"/>
                <a:ea typeface="MS PGothic" charset="0"/>
              </a:rPr>
              <a:t> M*)* = (L </a:t>
            </a:r>
            <a:r>
              <a:rPr lang="en-US" sz="2000" dirty="0">
                <a:latin typeface="Arial" charset="0"/>
                <a:ea typeface="MS PGothic" charset="0"/>
                <a:sym typeface="Symbol" charset="0"/>
              </a:rPr>
              <a:t></a:t>
            </a:r>
            <a:r>
              <a:rPr lang="fr-FR" sz="2000" dirty="0">
                <a:latin typeface="Arial" charset="0"/>
                <a:ea typeface="MS PGothic" charset="0"/>
              </a:rPr>
              <a:t> M)*</a:t>
            </a:r>
          </a:p>
          <a:p>
            <a:pPr lvl="1" eaLnBrk="1" hangingPunct="1">
              <a:lnSpc>
                <a:spcPct val="90000"/>
              </a:lnSpc>
            </a:pPr>
            <a:r>
              <a:rPr lang="fr-FR" sz="2000" dirty="0">
                <a:latin typeface="Arial" charset="0"/>
                <a:ea typeface="MS PGothic" charset="0"/>
              </a:rPr>
              <a:t>(L</a:t>
            </a:r>
            <a:r>
              <a:rPr lang="fr-FR" sz="2000" baseline="30000" dirty="0">
                <a:latin typeface="Arial" charset="0"/>
                <a:ea typeface="MS PGothic" charset="0"/>
              </a:rPr>
              <a:t>0</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L</a:t>
            </a:r>
            <a:r>
              <a:rPr lang="fr-FR" sz="2000" baseline="30000" dirty="0">
                <a:latin typeface="Arial" charset="0"/>
                <a:ea typeface="MS PGothic" charset="0"/>
              </a:rPr>
              <a:t>1</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L</a:t>
            </a:r>
            <a:r>
              <a:rPr lang="fr-FR" sz="2000" baseline="30000" dirty="0">
                <a:latin typeface="Arial" charset="0"/>
                <a:ea typeface="MS PGothic" charset="0"/>
              </a:rPr>
              <a:t>2</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 </a:t>
            </a:r>
            <a:r>
              <a:rPr lang="en-US" sz="2000" dirty="0">
                <a:latin typeface="Arial" charset="0"/>
                <a:ea typeface="MS PGothic" charset="0"/>
              </a:rPr>
              <a:t>L</a:t>
            </a:r>
            <a:r>
              <a:rPr lang="en-US" sz="2000" baseline="30000" dirty="0">
                <a:latin typeface="Arial" charset="0"/>
                <a:ea typeface="MS PGothic" charset="0"/>
              </a:rPr>
              <a:t>n</a:t>
            </a:r>
            <a:r>
              <a:rPr lang="en-US" sz="2000" dirty="0">
                <a:latin typeface="Arial" charset="0"/>
                <a:ea typeface="MS PGothic" charset="0"/>
              </a:rPr>
              <a:t>)L* = L*, for all n </a:t>
            </a:r>
            <a:r>
              <a:rPr lang="en-US" sz="2000" dirty="0">
                <a:latin typeface="Arial" charset="0"/>
                <a:ea typeface="MS PGothic" charset="0"/>
                <a:sym typeface="Symbol" charset="0"/>
              </a:rPr>
              <a:t></a:t>
            </a:r>
            <a:r>
              <a:rPr lang="en-US" sz="2000" dirty="0">
                <a:latin typeface="Arial" charset="0"/>
                <a:ea typeface="MS PGothic" charset="0"/>
              </a:rPr>
              <a:t>.</a:t>
            </a:r>
          </a:p>
        </p:txBody>
      </p:sp>
      <p:sp>
        <p:nvSpPr>
          <p:cNvPr id="266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9F04809-85FA-204E-8F5B-9545FD319ED1}" type="datetime1">
              <a:rPr lang="en-US"/>
              <a:pPr/>
              <a:t>11/18/2014</a:t>
            </a:fld>
            <a:endParaRPr lang="en-US"/>
          </a:p>
        </p:txBody>
      </p:sp>
      <p:sp>
        <p:nvSpPr>
          <p:cNvPr id="266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D33B28-1770-6647-B09B-D4CB768711F0}" type="slidenum">
              <a:rPr lang="en-US"/>
              <a:pPr/>
              <a:t>25</a:t>
            </a:fld>
            <a:endParaRPr lang="en-US"/>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p:txBody>
          <a:bodyPr/>
          <a:lstStyle/>
          <a:p>
            <a:pPr eaLnBrk="1" hangingPunct="1"/>
            <a:r>
              <a:rPr lang="en-US">
                <a:latin typeface="Arial" charset="0"/>
                <a:ea typeface="MS PGothic" charset="0"/>
              </a:rPr>
              <a:t>Partially correct traces</a:t>
            </a:r>
          </a:p>
        </p:txBody>
      </p:sp>
      <p:sp>
        <p:nvSpPr>
          <p:cNvPr id="248835" name="Content Placeholder 2"/>
          <p:cNvSpPr>
            <a:spLocks noGrp="1"/>
          </p:cNvSpPr>
          <p:nvPr>
            <p:ph idx="1"/>
          </p:nvPr>
        </p:nvSpPr>
        <p:spPr/>
        <p:txBody>
          <a:bodyPr/>
          <a:lstStyle/>
          <a:p>
            <a:pPr marL="461963" lvl="1" indent="-4763" eaLnBrk="1" hangingPunct="1">
              <a:lnSpc>
                <a:spcPct val="80000"/>
              </a:lnSpc>
              <a:buFontTx/>
              <a:buNone/>
            </a:pPr>
            <a:r>
              <a:rPr lang="en-US" sz="1800" b="1">
                <a:latin typeface="Arial" charset="0"/>
                <a:ea typeface="MS PGothic" charset="0"/>
              </a:rPr>
              <a:t>L1 =  L( G1 ) = { #Y</a:t>
            </a:r>
            <a:r>
              <a:rPr lang="en-US" sz="1800" b="1" baseline="-25000">
                <a:latin typeface="Arial" charset="0"/>
                <a:ea typeface="MS PGothic" charset="0"/>
              </a:rPr>
              <a:t>0</a:t>
            </a:r>
            <a:r>
              <a:rPr lang="en-US" sz="1800" b="1">
                <a:latin typeface="Arial" charset="0"/>
                <a:ea typeface="MS PGothic" charset="0"/>
              </a:rPr>
              <a:t> # Y</a:t>
            </a:r>
            <a:r>
              <a:rPr lang="en-US" sz="1800" b="1" baseline="-25000">
                <a:latin typeface="Arial" charset="0"/>
                <a:ea typeface="MS PGothic" charset="0"/>
              </a:rPr>
              <a:t>1</a:t>
            </a:r>
            <a:r>
              <a:rPr lang="en-US" sz="1800" b="1">
                <a:latin typeface="Arial" charset="0"/>
                <a:ea typeface="MS PGothic" charset="0"/>
              </a:rPr>
              <a:t> # Y</a:t>
            </a:r>
            <a:r>
              <a:rPr lang="en-US" sz="1800" b="1" baseline="-25000">
                <a:latin typeface="Arial" charset="0"/>
                <a:ea typeface="MS PGothic" charset="0"/>
              </a:rPr>
              <a:t>2</a:t>
            </a:r>
            <a:r>
              <a:rPr lang="en-US" sz="1800" b="1">
                <a:latin typeface="Arial" charset="0"/>
                <a:ea typeface="MS PGothic" charset="0"/>
              </a:rPr>
              <a:t> # Y</a:t>
            </a:r>
            <a:r>
              <a:rPr lang="en-US" sz="1800" b="1" baseline="-25000">
                <a:latin typeface="Arial" charset="0"/>
                <a:ea typeface="MS PGothic" charset="0"/>
              </a:rPr>
              <a:t>3</a:t>
            </a:r>
            <a:r>
              <a:rPr lang="en-US" sz="1800" b="1">
                <a:latin typeface="Arial" charset="0"/>
                <a:ea typeface="MS PGothic" charset="0"/>
              </a:rPr>
              <a:t> # … # Y</a:t>
            </a:r>
            <a:r>
              <a:rPr lang="en-US" sz="1800" b="1" baseline="-25000">
                <a:latin typeface="Arial" charset="0"/>
                <a:ea typeface="MS PGothic" charset="0"/>
              </a:rPr>
              <a:t>2j</a:t>
            </a:r>
            <a:r>
              <a:rPr lang="en-US" sz="1800" b="1">
                <a:latin typeface="Arial" charset="0"/>
                <a:ea typeface="MS PGothic" charset="0"/>
              </a:rPr>
              <a:t> # Y</a:t>
            </a:r>
            <a:r>
              <a:rPr lang="en-US" sz="1800" b="1" baseline="-25000">
                <a:latin typeface="Arial" charset="0"/>
                <a:ea typeface="MS PGothic" charset="0"/>
              </a:rPr>
              <a:t>2j+1</a:t>
            </a:r>
            <a:r>
              <a:rPr lang="en-US" sz="1800" b="1">
                <a:latin typeface="Arial" charset="0"/>
                <a:ea typeface="MS PGothic" charset="0"/>
              </a:rPr>
              <a:t> # }</a:t>
            </a:r>
          </a:p>
          <a:p>
            <a:pPr marL="461963" lvl="1" indent="-4763" eaLnBrk="1" hangingPunct="1">
              <a:lnSpc>
                <a:spcPct val="80000"/>
              </a:lnSpc>
              <a:buFontTx/>
              <a:buNone/>
            </a:pPr>
            <a:r>
              <a:rPr lang="en-US" sz="1800" b="1">
                <a:latin typeface="Arial" charset="0"/>
                <a:ea typeface="MS PGothic" charset="0"/>
              </a:rPr>
              <a:t>where Y</a:t>
            </a:r>
            <a:r>
              <a:rPr lang="en-US" sz="1800" b="1" baseline="-25000">
                <a:latin typeface="Arial" charset="0"/>
                <a:ea typeface="MS PGothic" charset="0"/>
              </a:rPr>
              <a:t>2i</a:t>
            </a:r>
            <a:r>
              <a:rPr lang="en-US" sz="1800" b="1">
                <a:latin typeface="Arial" charset="0"/>
                <a:ea typeface="MS PGothic" charset="0"/>
              </a:rPr>
              <a:t> </a:t>
            </a:r>
            <a:r>
              <a:rPr lang="en-US" sz="1800" b="1">
                <a:latin typeface="Arial" charset="0"/>
                <a:ea typeface="MS PGothic" charset="0"/>
                <a:sym typeface="Symbol" charset="0"/>
              </a:rPr>
              <a:t></a:t>
            </a:r>
            <a:r>
              <a:rPr lang="en-US" sz="1800" b="1">
                <a:latin typeface="Arial" charset="0"/>
                <a:ea typeface="MS PGothic" charset="0"/>
              </a:rPr>
              <a:t> Y</a:t>
            </a:r>
            <a:r>
              <a:rPr lang="en-US" sz="1800" b="1" baseline="-25000">
                <a:latin typeface="Arial" charset="0"/>
                <a:ea typeface="MS PGothic" charset="0"/>
              </a:rPr>
              <a:t>2i+1</a:t>
            </a:r>
            <a:r>
              <a:rPr lang="en-US" sz="1800" b="1">
                <a:latin typeface="Arial" charset="0"/>
                <a:ea typeface="MS PGothic" charset="0"/>
              </a:rPr>
              <a:t> , 0 ≤ i ≤ j.  </a:t>
            </a:r>
          </a:p>
          <a:p>
            <a:pPr marL="461963" lvl="1" indent="-4763" eaLnBrk="1" hangingPunct="1">
              <a:lnSpc>
                <a:spcPct val="80000"/>
              </a:lnSpc>
              <a:buFontTx/>
              <a:buNone/>
            </a:pPr>
            <a:r>
              <a:rPr lang="en-US" sz="1800" b="1">
                <a:latin typeface="Arial" charset="0"/>
                <a:ea typeface="MS PGothic" charset="0"/>
              </a:rPr>
              <a:t>This checks the even/odd steps of an even length computation.</a:t>
            </a:r>
          </a:p>
          <a:p>
            <a:pPr marL="461963" lvl="1" indent="-4763" eaLnBrk="1" hangingPunct="1">
              <a:lnSpc>
                <a:spcPct val="80000"/>
              </a:lnSpc>
              <a:buFontTx/>
              <a:buNone/>
            </a:pPr>
            <a:r>
              <a:rPr lang="en-US" sz="1800" b="1">
                <a:latin typeface="Arial" charset="0"/>
                <a:ea typeface="MS PGothic" charset="0"/>
              </a:rPr>
              <a:t>But, L2 =  L( G2 ) = {#X</a:t>
            </a:r>
            <a:r>
              <a:rPr lang="en-US" sz="1800" b="1" baseline="-25000">
                <a:latin typeface="Arial" charset="0"/>
                <a:ea typeface="MS PGothic" charset="0"/>
              </a:rPr>
              <a:t>0</a:t>
            </a:r>
            <a:r>
              <a:rPr lang="en-US" sz="1800" b="1">
                <a:latin typeface="Arial" charset="0"/>
                <a:ea typeface="MS PGothic" charset="0"/>
              </a:rPr>
              <a:t>#X</a:t>
            </a:r>
            <a:r>
              <a:rPr lang="en-US" sz="1800" b="1" baseline="-25000">
                <a:latin typeface="Arial" charset="0"/>
                <a:ea typeface="MS PGothic" charset="0"/>
              </a:rPr>
              <a:t>1</a:t>
            </a:r>
            <a:r>
              <a:rPr lang="en-US" sz="1800" b="1">
                <a:latin typeface="Arial" charset="0"/>
                <a:ea typeface="MS PGothic" charset="0"/>
              </a:rPr>
              <a:t>#X</a:t>
            </a:r>
            <a:r>
              <a:rPr lang="en-US" sz="1800" b="1" baseline="-25000">
                <a:latin typeface="Arial" charset="0"/>
                <a:ea typeface="MS PGothic" charset="0"/>
              </a:rPr>
              <a:t>2</a:t>
            </a:r>
            <a:r>
              <a:rPr lang="en-US" sz="1800" b="1">
                <a:latin typeface="Arial" charset="0"/>
                <a:ea typeface="MS PGothic" charset="0"/>
              </a:rPr>
              <a:t>#X</a:t>
            </a:r>
            <a:r>
              <a:rPr lang="en-US" sz="1800" b="1" baseline="-25000">
                <a:latin typeface="Arial" charset="0"/>
                <a:ea typeface="MS PGothic" charset="0"/>
              </a:rPr>
              <a:t>3</a:t>
            </a:r>
            <a:r>
              <a:rPr lang="en-US" sz="1800" b="1">
                <a:latin typeface="Arial" charset="0"/>
                <a:ea typeface="MS PGothic" charset="0"/>
              </a:rPr>
              <a:t>#X</a:t>
            </a:r>
            <a:r>
              <a:rPr lang="en-US" sz="1800" b="1" baseline="-25000">
                <a:latin typeface="Arial" charset="0"/>
                <a:ea typeface="MS PGothic" charset="0"/>
              </a:rPr>
              <a:t>4</a:t>
            </a:r>
            <a:r>
              <a:rPr lang="en-US" sz="1800" b="1">
                <a:latin typeface="Arial" charset="0"/>
                <a:ea typeface="MS PGothic" charset="0"/>
              </a:rPr>
              <a:t> #…# X</a:t>
            </a:r>
            <a:r>
              <a:rPr lang="en-US" sz="1800" b="1" baseline="-25000">
                <a:latin typeface="Arial" charset="0"/>
                <a:ea typeface="MS PGothic" charset="0"/>
              </a:rPr>
              <a:t>2k-1</a:t>
            </a:r>
            <a:r>
              <a:rPr lang="en-US" sz="1800" b="1">
                <a:latin typeface="Arial" charset="0"/>
                <a:ea typeface="MS PGothic" charset="0"/>
              </a:rPr>
              <a:t>#X</a:t>
            </a:r>
            <a:r>
              <a:rPr lang="en-US" sz="1800" b="1" baseline="-25000">
                <a:latin typeface="Arial" charset="0"/>
                <a:ea typeface="MS PGothic" charset="0"/>
              </a:rPr>
              <a:t>2k</a:t>
            </a:r>
            <a:r>
              <a:rPr lang="en-US" sz="1800" b="1">
                <a:latin typeface="Arial" charset="0"/>
                <a:ea typeface="MS PGothic" charset="0"/>
              </a:rPr>
              <a:t>#Z</a:t>
            </a:r>
            <a:r>
              <a:rPr lang="en-US" sz="1800" b="1" baseline="-25000">
                <a:latin typeface="Arial" charset="0"/>
                <a:ea typeface="MS PGothic" charset="0"/>
              </a:rPr>
              <a:t>0</a:t>
            </a:r>
            <a:r>
              <a:rPr lang="en-US" sz="1800" b="1">
                <a:latin typeface="Arial" charset="0"/>
                <a:ea typeface="MS PGothic" charset="0"/>
              </a:rPr>
              <a:t>#}</a:t>
            </a:r>
          </a:p>
          <a:p>
            <a:pPr marL="461963" lvl="1" indent="-4763" eaLnBrk="1" hangingPunct="1">
              <a:lnSpc>
                <a:spcPct val="80000"/>
              </a:lnSpc>
              <a:buFontTx/>
              <a:buNone/>
            </a:pPr>
            <a:r>
              <a:rPr lang="en-US" sz="1800" b="1">
                <a:latin typeface="Arial" charset="0"/>
                <a:ea typeface="MS PGothic" charset="0"/>
              </a:rPr>
              <a:t>where X</a:t>
            </a:r>
            <a:r>
              <a:rPr lang="en-US" sz="1800" b="1" baseline="-25000">
                <a:latin typeface="Arial" charset="0"/>
                <a:ea typeface="MS PGothic" charset="0"/>
              </a:rPr>
              <a:t>2i-1</a:t>
            </a:r>
            <a:r>
              <a:rPr lang="en-US" sz="1800" b="1">
                <a:latin typeface="Arial" charset="0"/>
                <a:ea typeface="MS PGothic" charset="0"/>
              </a:rPr>
              <a:t> </a:t>
            </a:r>
            <a:r>
              <a:rPr lang="en-US" sz="1800" b="1">
                <a:latin typeface="Arial" charset="0"/>
                <a:ea typeface="MS PGothic" charset="0"/>
                <a:sym typeface="Symbol" charset="0"/>
              </a:rPr>
              <a:t></a:t>
            </a:r>
            <a:r>
              <a:rPr lang="en-US" sz="1800" b="1">
                <a:latin typeface="Arial" charset="0"/>
                <a:ea typeface="MS PGothic" charset="0"/>
              </a:rPr>
              <a:t> X</a:t>
            </a:r>
            <a:r>
              <a:rPr lang="en-US" sz="1800" b="1" baseline="-25000">
                <a:latin typeface="Arial" charset="0"/>
                <a:ea typeface="MS PGothic" charset="0"/>
              </a:rPr>
              <a:t>2i</a:t>
            </a:r>
            <a:r>
              <a:rPr lang="en-US" sz="1800" b="1">
                <a:latin typeface="Arial" charset="0"/>
                <a:ea typeface="MS PGothic" charset="0"/>
              </a:rPr>
              <a:t> , 1 ≤ i ≤ k.  </a:t>
            </a:r>
          </a:p>
          <a:p>
            <a:pPr marL="461963" lvl="1" indent="-4763" eaLnBrk="1" hangingPunct="1">
              <a:lnSpc>
                <a:spcPct val="80000"/>
              </a:lnSpc>
              <a:buFontTx/>
              <a:buNone/>
            </a:pPr>
            <a:r>
              <a:rPr lang="en-US" sz="1800" b="1">
                <a:latin typeface="Arial" charset="0"/>
                <a:ea typeface="MS PGothic" charset="0"/>
              </a:rPr>
              <a:t>This checks the odd/steps of an even length computation.</a:t>
            </a:r>
          </a:p>
          <a:p>
            <a:pPr marL="461963" lvl="1" indent="-4763" eaLnBrk="1" hangingPunct="1">
              <a:lnSpc>
                <a:spcPct val="80000"/>
              </a:lnSpc>
              <a:buFontTx/>
              <a:buNone/>
            </a:pPr>
            <a:endParaRPr lang="en-US" sz="1800" b="1">
              <a:latin typeface="Arial" charset="0"/>
              <a:ea typeface="MS PGothic" charset="0"/>
            </a:endParaRPr>
          </a:p>
          <a:p>
            <a:pPr marL="461963" lvl="1" indent="-4763" eaLnBrk="1" hangingPunct="1">
              <a:lnSpc>
                <a:spcPct val="80000"/>
              </a:lnSpc>
              <a:buFontTx/>
              <a:buNone/>
            </a:pPr>
            <a:r>
              <a:rPr lang="en-US" sz="1800" b="1">
                <a:latin typeface="Arial" charset="0"/>
                <a:ea typeface="MS PGothic" charset="0"/>
              </a:rPr>
              <a:t>L = L1 </a:t>
            </a:r>
            <a:r>
              <a:rPr lang="en-US" sz="1800" b="1">
                <a:latin typeface="Arial" charset="0"/>
                <a:ea typeface="MS PGothic" charset="0"/>
                <a:sym typeface="Symbol" charset="0"/>
              </a:rPr>
              <a:t> </a:t>
            </a:r>
            <a:r>
              <a:rPr lang="en-US" sz="1800" b="1">
                <a:latin typeface="Arial" charset="0"/>
                <a:ea typeface="MS PGothic" charset="0"/>
              </a:rPr>
              <a:t>L2 describes correct traces (checked even/odd and odd/even). If Z</a:t>
            </a:r>
            <a:r>
              <a:rPr lang="en-US" sz="1800" b="1" baseline="-25000">
                <a:latin typeface="Arial" charset="0"/>
                <a:ea typeface="MS PGothic" charset="0"/>
              </a:rPr>
              <a:t>0</a:t>
            </a:r>
            <a:r>
              <a:rPr lang="en-US" sz="1800" b="1">
                <a:latin typeface="Arial" charset="0"/>
                <a:ea typeface="MS PGothic" charset="0"/>
              </a:rPr>
              <a:t> is chosen to be a terminal configuration, then these are terminating traces. If we pick a fixed X</a:t>
            </a:r>
            <a:r>
              <a:rPr lang="en-US" sz="1800" b="1" baseline="-25000">
                <a:latin typeface="Arial" charset="0"/>
                <a:ea typeface="MS PGothic" charset="0"/>
              </a:rPr>
              <a:t>0</a:t>
            </a:r>
            <a:r>
              <a:rPr lang="en-US" sz="1800" b="1">
                <a:latin typeface="Arial" charset="0"/>
                <a:ea typeface="MS PGothic" charset="0"/>
              </a:rPr>
              <a:t>, then X</a:t>
            </a:r>
            <a:r>
              <a:rPr lang="en-US" sz="1800" b="1" baseline="-25000">
                <a:latin typeface="Arial" charset="0"/>
                <a:ea typeface="MS PGothic" charset="0"/>
              </a:rPr>
              <a:t>0</a:t>
            </a:r>
            <a:r>
              <a:rPr lang="en-US" sz="1800" b="1">
                <a:latin typeface="Arial" charset="0"/>
                <a:ea typeface="MS PGothic" charset="0"/>
              </a:rPr>
              <a:t> is a halting configuration iff L is non-empty. This is an independent proof of the undecidability of the non-empty intersection problem for CFGs and the non-emptiness problem for CSGs.</a:t>
            </a:r>
          </a:p>
        </p:txBody>
      </p:sp>
      <p:sp>
        <p:nvSpPr>
          <p:cNvPr id="2488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BE6FEC-ADDD-4144-94A8-974E4B9DD630}" type="datetime1">
              <a:rPr lang="en-US"/>
              <a:pPr/>
              <a:t>11/18/2014</a:t>
            </a:fld>
            <a:endParaRPr lang="en-US"/>
          </a:p>
        </p:txBody>
      </p:sp>
      <p:sp>
        <p:nvSpPr>
          <p:cNvPr id="2488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65CC78A-31E8-BE45-B966-F374157A8266}" type="slidenum">
              <a:rPr lang="en-US"/>
              <a:pPr/>
              <a:t>250</a:t>
            </a:fld>
            <a:endParaRPr lang="en-US"/>
          </a:p>
        </p:txBody>
      </p:sp>
      <p:sp>
        <p:nvSpPr>
          <p:cNvPr id="24883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70C7CA-18A3-2642-8C3F-A7865DDBF9B3}" type="datetime1">
              <a:rPr lang="en-US"/>
              <a:pPr/>
              <a:t>11/18/2014</a:t>
            </a:fld>
            <a:endParaRPr lang="en-US"/>
          </a:p>
        </p:txBody>
      </p:sp>
      <p:sp>
        <p:nvSpPr>
          <p:cNvPr id="2498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98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C3ACE1-FD82-0B4A-82D2-4DAF6501FFB6}" type="slidenum">
              <a:rPr lang="en-US"/>
              <a:pPr/>
              <a:t>251</a:t>
            </a:fld>
            <a:endParaRPr lang="en-US"/>
          </a:p>
        </p:txBody>
      </p:sp>
      <p:sp>
        <p:nvSpPr>
          <p:cNvPr id="249861" name="Rectangle 2"/>
          <p:cNvSpPr>
            <a:spLocks noGrp="1" noChangeArrowheads="1"/>
          </p:cNvSpPr>
          <p:nvPr>
            <p:ph type="title"/>
          </p:nvPr>
        </p:nvSpPr>
        <p:spPr/>
        <p:txBody>
          <a:bodyPr/>
          <a:lstStyle/>
          <a:p>
            <a:pPr eaLnBrk="1" hangingPunct="1"/>
            <a:r>
              <a:rPr lang="en-US">
                <a:latin typeface="Arial" charset="0"/>
                <a:ea typeface="MS PGothic" charset="0"/>
              </a:rPr>
              <a:t>What</a:t>
            </a:r>
            <a:r>
              <a:rPr lang="ja-JP" altLang="en-US">
                <a:latin typeface="Arial" charset="0"/>
                <a:ea typeface="MS PGothic" charset="0"/>
              </a:rPr>
              <a:t>’</a:t>
            </a:r>
            <a:r>
              <a:rPr lang="en-US" altLang="ja-JP">
                <a:latin typeface="Arial" charset="0"/>
                <a:ea typeface="MS PGothic" charset="0"/>
              </a:rPr>
              <a:t>s Undecidable?</a:t>
            </a:r>
            <a:endParaRPr lang="en-US">
              <a:latin typeface="Arial" charset="0"/>
              <a:ea typeface="MS PGothic" charset="0"/>
            </a:endParaRPr>
          </a:p>
        </p:txBody>
      </p:sp>
      <p:sp>
        <p:nvSpPr>
          <p:cNvPr id="249862" name="Rectangle 3"/>
          <p:cNvSpPr>
            <a:spLocks noGrp="1" noChangeArrowheads="1"/>
          </p:cNvSpPr>
          <p:nvPr>
            <p:ph type="body" idx="1"/>
          </p:nvPr>
        </p:nvSpPr>
        <p:spPr/>
        <p:txBody>
          <a:bodyPr/>
          <a:lstStyle/>
          <a:p>
            <a:pPr eaLnBrk="1" hangingPunct="1"/>
            <a:r>
              <a:rPr lang="en-US">
                <a:latin typeface="Arial" charset="0"/>
                <a:ea typeface="MS PGothic" charset="0"/>
              </a:rPr>
              <a:t>We cannot decide if the set of valid terminating traces of an arbitrary machine M is non-empty.</a:t>
            </a:r>
          </a:p>
          <a:p>
            <a:pPr eaLnBrk="1" hangingPunct="1"/>
            <a:r>
              <a:rPr lang="en-US">
                <a:latin typeface="Arial" charset="0"/>
                <a:ea typeface="MS PGothic" charset="0"/>
              </a:rPr>
              <a:t>We cannot decide if the complement of the set of valid terminating traces of an arbitrary machine M is everything. In fact, this is not even semi-decidable.</a:t>
            </a:r>
          </a:p>
          <a:p>
            <a:pPr eaLnBrk="1" hangingPunct="1">
              <a:buFontTx/>
              <a:buNone/>
            </a:pPr>
            <a:endParaRPr lang="en-US">
              <a:latin typeface="Arial" charset="0"/>
              <a:ea typeface="MS PGothic" charset="0"/>
            </a:endParaRPr>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F3FE50-AB38-234B-ACC9-5203AD9F9EF5}" type="datetime1">
              <a:rPr lang="en-US"/>
              <a:pPr/>
              <a:t>11/18/2014</a:t>
            </a:fld>
            <a:endParaRPr lang="en-US"/>
          </a:p>
        </p:txBody>
      </p:sp>
      <p:sp>
        <p:nvSpPr>
          <p:cNvPr id="2508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0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DDFC6E-0654-9F4F-A52D-2041C40D8499}" type="slidenum">
              <a:rPr lang="en-US"/>
              <a:pPr/>
              <a:t>252</a:t>
            </a:fld>
            <a:endParaRPr lang="en-US"/>
          </a:p>
        </p:txBody>
      </p:sp>
      <p:sp>
        <p:nvSpPr>
          <p:cNvPr id="250885" name="Rectangle 2"/>
          <p:cNvSpPr>
            <a:spLocks noGrp="1" noChangeArrowheads="1"/>
          </p:cNvSpPr>
          <p:nvPr>
            <p:ph type="title"/>
          </p:nvPr>
        </p:nvSpPr>
        <p:spPr/>
        <p:txBody>
          <a:bodyPr/>
          <a:lstStyle/>
          <a:p>
            <a:pPr eaLnBrk="1" hangingPunct="1"/>
            <a:r>
              <a:rPr lang="en-US">
                <a:latin typeface="Arial" charset="0"/>
                <a:ea typeface="MS PGothic" charset="0"/>
              </a:rPr>
              <a:t>L = </a:t>
            </a:r>
            <a:r>
              <a:rPr lang="en-US">
                <a:latin typeface="Arial" charset="0"/>
                <a:ea typeface="MS PGothic" charset="0"/>
                <a:sym typeface="Symbol" charset="0"/>
              </a:rPr>
              <a:t>*?</a:t>
            </a:r>
            <a:r>
              <a:rPr lang="en-US">
                <a:latin typeface="Arial" charset="0"/>
                <a:ea typeface="MS PGothic" charset="0"/>
              </a:rPr>
              <a:t> </a:t>
            </a:r>
          </a:p>
        </p:txBody>
      </p:sp>
      <p:sp>
        <p:nvSpPr>
          <p:cNvPr id="250886" name="Rectangle 3"/>
          <p:cNvSpPr>
            <a:spLocks noGrp="1" noChangeArrowheads="1"/>
          </p:cNvSpPr>
          <p:nvPr>
            <p:ph type="body" idx="1"/>
          </p:nvPr>
        </p:nvSpPr>
        <p:spPr/>
        <p:txBody>
          <a:bodyPr/>
          <a:lstStyle/>
          <a:p>
            <a:pPr eaLnBrk="1" hangingPunct="1"/>
            <a:r>
              <a:rPr lang="en-US">
                <a:latin typeface="Arial" charset="0"/>
                <a:ea typeface="MS PGothic" charset="0"/>
              </a:rPr>
              <a:t>If L is regular, then L = </a:t>
            </a:r>
            <a:r>
              <a:rPr lang="en-US">
                <a:latin typeface="Arial" charset="0"/>
                <a:ea typeface="MS PGothic" charset="0"/>
                <a:sym typeface="Symbol" charset="0"/>
              </a:rPr>
              <a:t>*?</a:t>
            </a:r>
            <a:r>
              <a:rPr lang="en-US">
                <a:latin typeface="Arial" charset="0"/>
                <a:ea typeface="MS PGothic" charset="0"/>
              </a:rPr>
              <a:t>  is decidable</a:t>
            </a:r>
          </a:p>
          <a:p>
            <a:pPr lvl="1" eaLnBrk="1" hangingPunct="1"/>
            <a:r>
              <a:rPr lang="en-US">
                <a:latin typeface="Arial" charset="0"/>
                <a:ea typeface="MS PGothic" charset="0"/>
              </a:rPr>
              <a:t>Easy – Reduce to minimal deterministic FSA, </a:t>
            </a:r>
            <a:r>
              <a:rPr lang="en-US" b="1">
                <a:latin typeface="Script MT Bold" charset="0"/>
                <a:ea typeface="MS PGothic" charset="0"/>
              </a:rPr>
              <a:t>A</a:t>
            </a:r>
            <a:r>
              <a:rPr lang="en-US" baseline="-25000">
                <a:latin typeface="Arial" charset="0"/>
                <a:ea typeface="MS PGothic" charset="0"/>
              </a:rPr>
              <a:t>L</a:t>
            </a:r>
            <a:r>
              <a:rPr lang="en-US">
                <a:latin typeface="Arial" charset="0"/>
                <a:ea typeface="MS PGothic" charset="0"/>
              </a:rPr>
              <a:t> accepting L. L = </a:t>
            </a:r>
            <a:r>
              <a:rPr lang="en-US">
                <a:latin typeface="Arial" charset="0"/>
                <a:ea typeface="MS PGothic" charset="0"/>
                <a:sym typeface="Symbol" charset="0"/>
              </a:rPr>
              <a:t>* iff </a:t>
            </a:r>
            <a:r>
              <a:rPr lang="en-US" b="1">
                <a:latin typeface="Script MT Bold" charset="0"/>
                <a:ea typeface="MS PGothic" charset="0"/>
              </a:rPr>
              <a:t>A</a:t>
            </a:r>
            <a:r>
              <a:rPr lang="en-US" baseline="-25000">
                <a:latin typeface="Arial" charset="0"/>
                <a:ea typeface="MS PGothic" charset="0"/>
              </a:rPr>
              <a:t>L</a:t>
            </a:r>
            <a:r>
              <a:rPr lang="en-US">
                <a:latin typeface="Arial" charset="0"/>
                <a:ea typeface="MS PGothic" charset="0"/>
              </a:rPr>
              <a:t> is a one-state machine, whose only state is accepting</a:t>
            </a:r>
          </a:p>
          <a:p>
            <a:pPr eaLnBrk="1" hangingPunct="1"/>
            <a:r>
              <a:rPr lang="en-US">
                <a:latin typeface="Arial" charset="0"/>
                <a:ea typeface="MS PGothic" charset="0"/>
              </a:rPr>
              <a:t>If L is context free, then L = </a:t>
            </a:r>
            <a:r>
              <a:rPr lang="en-US">
                <a:latin typeface="Arial" charset="0"/>
                <a:ea typeface="MS PGothic" charset="0"/>
                <a:sym typeface="Symbol" charset="0"/>
              </a:rPr>
              <a:t>*?</a:t>
            </a:r>
            <a:r>
              <a:rPr lang="en-US">
                <a:latin typeface="Arial" charset="0"/>
                <a:ea typeface="MS PGothic" charset="0"/>
              </a:rPr>
              <a:t>  is undecidable</a:t>
            </a:r>
          </a:p>
          <a:p>
            <a:pPr lvl="1" eaLnBrk="1" hangingPunct="1"/>
            <a:r>
              <a:rPr lang="en-US">
                <a:latin typeface="Arial" charset="0"/>
                <a:ea typeface="MS PGothic" charset="0"/>
              </a:rPr>
              <a:t>Just produce the complement of a Turing Machine</a:t>
            </a:r>
            <a:r>
              <a:rPr lang="ja-JP" altLang="en-US">
                <a:latin typeface="Arial" charset="0"/>
                <a:ea typeface="MS PGothic" charset="0"/>
              </a:rPr>
              <a:t>’</a:t>
            </a:r>
            <a:r>
              <a:rPr lang="en-US" altLang="ja-JP">
                <a:latin typeface="Arial" charset="0"/>
                <a:ea typeface="MS PGothic" charset="0"/>
              </a:rPr>
              <a:t>s valid terminating traces</a:t>
            </a:r>
            <a:endParaRPr lang="en-US">
              <a:latin typeface="Arial" charset="0"/>
              <a:ea typeface="MS PGothic" charset="0"/>
            </a:endParaRPr>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pPr eaLnBrk="1" hangingPunct="1"/>
            <a:r>
              <a:rPr lang="en-US">
                <a:latin typeface="Arial" charset="0"/>
                <a:ea typeface="MS PGothic" charset="0"/>
              </a:rPr>
              <a:t>Quotients of CFLs</a:t>
            </a:r>
          </a:p>
        </p:txBody>
      </p:sp>
      <p:sp>
        <p:nvSpPr>
          <p:cNvPr id="251907" name="Content Placeholder 2"/>
          <p:cNvSpPr>
            <a:spLocks noGrp="1"/>
          </p:cNvSpPr>
          <p:nvPr>
            <p:ph idx="1"/>
          </p:nvPr>
        </p:nvSpPr>
        <p:spPr/>
        <p:txBody>
          <a:bodyPr/>
          <a:lstStyle/>
          <a:p>
            <a:pPr marL="339725" lvl="1" indent="-4763" eaLnBrk="1" hangingPunct="1">
              <a:lnSpc>
                <a:spcPct val="80000"/>
              </a:lnSpc>
              <a:buFontTx/>
              <a:buNone/>
            </a:pPr>
            <a:r>
              <a:rPr lang="en-US" sz="1600" b="1">
                <a:latin typeface="Arial" charset="0"/>
                <a:ea typeface="MS PGothic" charset="0"/>
              </a:rPr>
              <a:t>L1 =  L( G1 ) = { $ #Y</a:t>
            </a:r>
            <a:r>
              <a:rPr lang="en-US" sz="1600" b="1" baseline="-25000">
                <a:latin typeface="Arial" charset="0"/>
                <a:ea typeface="MS PGothic" charset="0"/>
              </a:rPr>
              <a:t>0</a:t>
            </a:r>
            <a:r>
              <a:rPr lang="en-US" sz="1600" b="1">
                <a:latin typeface="Arial" charset="0"/>
                <a:ea typeface="MS PGothic" charset="0"/>
              </a:rPr>
              <a:t> # Y</a:t>
            </a:r>
            <a:r>
              <a:rPr lang="en-US" sz="1600" b="1" baseline="-25000">
                <a:latin typeface="Arial" charset="0"/>
                <a:ea typeface="MS PGothic" charset="0"/>
              </a:rPr>
              <a:t>1</a:t>
            </a:r>
            <a:r>
              <a:rPr lang="en-US" sz="1600" b="1">
                <a:latin typeface="Arial" charset="0"/>
                <a:ea typeface="MS PGothic" charset="0"/>
              </a:rPr>
              <a:t> # Y</a:t>
            </a:r>
            <a:r>
              <a:rPr lang="en-US" sz="1600" b="1" baseline="-25000">
                <a:latin typeface="Arial" charset="0"/>
                <a:ea typeface="MS PGothic" charset="0"/>
              </a:rPr>
              <a:t>2</a:t>
            </a:r>
            <a:r>
              <a:rPr lang="en-US" sz="1600" b="1">
                <a:latin typeface="Arial" charset="0"/>
                <a:ea typeface="MS PGothic" charset="0"/>
              </a:rPr>
              <a:t> # Y</a:t>
            </a:r>
            <a:r>
              <a:rPr lang="en-US" sz="1600" b="1" baseline="-25000">
                <a:latin typeface="Arial" charset="0"/>
                <a:ea typeface="MS PGothic" charset="0"/>
              </a:rPr>
              <a:t>3</a:t>
            </a:r>
            <a:r>
              <a:rPr lang="en-US" sz="1600" b="1">
                <a:latin typeface="Arial" charset="0"/>
                <a:ea typeface="MS PGothic" charset="0"/>
              </a:rPr>
              <a:t> # … # Y</a:t>
            </a:r>
            <a:r>
              <a:rPr lang="en-US" sz="1600" b="1" baseline="-25000">
                <a:latin typeface="Arial" charset="0"/>
                <a:ea typeface="MS PGothic" charset="0"/>
              </a:rPr>
              <a:t>2j</a:t>
            </a:r>
            <a:r>
              <a:rPr lang="en-US" sz="1600" b="1">
                <a:latin typeface="Arial" charset="0"/>
                <a:ea typeface="MS PGothic" charset="0"/>
              </a:rPr>
              <a:t> # Y</a:t>
            </a:r>
            <a:r>
              <a:rPr lang="en-US" sz="1600" b="1" baseline="-25000">
                <a:latin typeface="Arial" charset="0"/>
                <a:ea typeface="MS PGothic" charset="0"/>
              </a:rPr>
              <a:t>2j+1</a:t>
            </a:r>
            <a:r>
              <a:rPr lang="en-US" sz="1600" b="1">
                <a:latin typeface="Arial" charset="0"/>
                <a:ea typeface="MS PGothic" charset="0"/>
              </a:rPr>
              <a:t> # }</a:t>
            </a:r>
          </a:p>
          <a:p>
            <a:pPr marL="339725" lvl="1" indent="-4763" eaLnBrk="1" hangingPunct="1">
              <a:lnSpc>
                <a:spcPct val="80000"/>
              </a:lnSpc>
              <a:buFontTx/>
              <a:buNone/>
            </a:pPr>
            <a:r>
              <a:rPr lang="en-US" sz="1600" b="1">
                <a:latin typeface="Arial" charset="0"/>
                <a:ea typeface="MS PGothic" charset="0"/>
              </a:rPr>
              <a:t>where Y</a:t>
            </a:r>
            <a:r>
              <a:rPr lang="en-US" sz="1600" b="1" baseline="-25000">
                <a:latin typeface="Arial" charset="0"/>
                <a:ea typeface="MS PGothic" charset="0"/>
              </a:rPr>
              <a:t>2i</a:t>
            </a:r>
            <a:r>
              <a:rPr lang="en-US" sz="1600" b="1">
                <a:latin typeface="Arial" charset="0"/>
                <a:ea typeface="MS PGothic" charset="0"/>
              </a:rPr>
              <a:t> </a:t>
            </a:r>
            <a:r>
              <a:rPr lang="en-US" sz="1600" b="1">
                <a:latin typeface="Arial" charset="0"/>
                <a:ea typeface="MS PGothic" charset="0"/>
                <a:sym typeface="Symbol" charset="0"/>
              </a:rPr>
              <a:t></a:t>
            </a:r>
            <a:r>
              <a:rPr lang="en-US" sz="1600" b="1">
                <a:latin typeface="Arial" charset="0"/>
                <a:ea typeface="MS PGothic" charset="0"/>
              </a:rPr>
              <a:t> Y</a:t>
            </a:r>
            <a:r>
              <a:rPr lang="en-US" sz="1600" b="1" baseline="-25000">
                <a:latin typeface="Arial" charset="0"/>
                <a:ea typeface="MS PGothic" charset="0"/>
              </a:rPr>
              <a:t>2i+1</a:t>
            </a:r>
            <a:r>
              <a:rPr lang="en-US" sz="1600" b="1">
                <a:latin typeface="Arial" charset="0"/>
                <a:ea typeface="MS PGothic" charset="0"/>
              </a:rPr>
              <a:t> , 0 ≤ i ≤ j.  </a:t>
            </a:r>
          </a:p>
          <a:p>
            <a:pPr marL="339725" lvl="1" indent="-4763" eaLnBrk="1" hangingPunct="1">
              <a:lnSpc>
                <a:spcPct val="80000"/>
              </a:lnSpc>
              <a:buFontTx/>
              <a:buNone/>
            </a:pPr>
            <a:r>
              <a:rPr lang="en-US" sz="1600" b="1">
                <a:latin typeface="Arial" charset="0"/>
                <a:ea typeface="MS PGothic" charset="0"/>
              </a:rPr>
              <a:t>This checks the even/odd steps of an even length computation.</a:t>
            </a:r>
          </a:p>
          <a:p>
            <a:pPr marL="339725" lvl="1" indent="-4763" eaLnBrk="1" hangingPunct="1">
              <a:lnSpc>
                <a:spcPct val="80000"/>
              </a:lnSpc>
              <a:buFontTx/>
              <a:buNone/>
            </a:pPr>
            <a:r>
              <a:rPr lang="en-US" sz="1600" b="1">
                <a:latin typeface="Arial" charset="0"/>
                <a:ea typeface="MS PGothic" charset="0"/>
              </a:rPr>
              <a:t>But, L2 =  L( G2 ) = {X</a:t>
            </a:r>
            <a:r>
              <a:rPr lang="en-US" sz="1600" b="1" baseline="-25000">
                <a:latin typeface="Arial" charset="0"/>
                <a:ea typeface="MS PGothic" charset="0"/>
              </a:rPr>
              <a:t>0 </a:t>
            </a:r>
            <a:r>
              <a:rPr lang="en-US" sz="1600" b="1">
                <a:latin typeface="Arial" charset="0"/>
                <a:ea typeface="MS PGothic" charset="0"/>
              </a:rPr>
              <a:t>$</a:t>
            </a:r>
            <a:r>
              <a:rPr lang="en-US" sz="1600">
                <a:latin typeface="Arial" charset="0"/>
                <a:ea typeface="MS PGothic" charset="0"/>
              </a:rPr>
              <a:t> </a:t>
            </a:r>
            <a:r>
              <a:rPr lang="en-US" sz="1600" b="1">
                <a:latin typeface="Arial" charset="0"/>
                <a:ea typeface="MS PGothic" charset="0"/>
              </a:rPr>
              <a:t> #X</a:t>
            </a:r>
            <a:r>
              <a:rPr lang="en-US" sz="1600" b="1" baseline="-25000">
                <a:latin typeface="Arial" charset="0"/>
                <a:ea typeface="MS PGothic" charset="0"/>
              </a:rPr>
              <a:t>0</a:t>
            </a:r>
            <a:r>
              <a:rPr lang="en-US" sz="1600" b="1">
                <a:latin typeface="Arial" charset="0"/>
                <a:ea typeface="MS PGothic" charset="0"/>
              </a:rPr>
              <a:t> # X</a:t>
            </a:r>
            <a:r>
              <a:rPr lang="en-US" sz="1600" b="1" baseline="-25000">
                <a:latin typeface="Arial" charset="0"/>
                <a:ea typeface="MS PGothic" charset="0"/>
              </a:rPr>
              <a:t>1</a:t>
            </a:r>
            <a:r>
              <a:rPr lang="en-US" sz="1600" b="1">
                <a:latin typeface="Arial" charset="0"/>
                <a:ea typeface="MS PGothic" charset="0"/>
              </a:rPr>
              <a:t> # X</a:t>
            </a:r>
            <a:r>
              <a:rPr lang="en-US" sz="1600" b="1" baseline="-25000">
                <a:latin typeface="Arial" charset="0"/>
                <a:ea typeface="MS PGothic" charset="0"/>
              </a:rPr>
              <a:t>2</a:t>
            </a:r>
            <a:r>
              <a:rPr lang="en-US" sz="1600" b="1">
                <a:latin typeface="Arial" charset="0"/>
                <a:ea typeface="MS PGothic" charset="0"/>
              </a:rPr>
              <a:t> # X</a:t>
            </a:r>
            <a:r>
              <a:rPr lang="en-US" sz="1600" b="1" baseline="-25000">
                <a:latin typeface="Arial" charset="0"/>
                <a:ea typeface="MS PGothic" charset="0"/>
              </a:rPr>
              <a:t>3</a:t>
            </a:r>
            <a:r>
              <a:rPr lang="en-US" sz="1600" b="1">
                <a:latin typeface="Arial" charset="0"/>
                <a:ea typeface="MS PGothic" charset="0"/>
              </a:rPr>
              <a:t> # X</a:t>
            </a:r>
            <a:r>
              <a:rPr lang="en-US" sz="1600" b="1" baseline="-25000">
                <a:latin typeface="Arial" charset="0"/>
                <a:ea typeface="MS PGothic" charset="0"/>
              </a:rPr>
              <a:t>4</a:t>
            </a:r>
            <a:r>
              <a:rPr lang="en-US" sz="1600" b="1">
                <a:latin typeface="Arial" charset="0"/>
                <a:ea typeface="MS PGothic" charset="0"/>
              </a:rPr>
              <a:t> # … # X</a:t>
            </a:r>
            <a:r>
              <a:rPr lang="en-US" sz="1600" b="1" baseline="-25000">
                <a:latin typeface="Arial" charset="0"/>
                <a:ea typeface="MS PGothic" charset="0"/>
              </a:rPr>
              <a:t>2k-1</a:t>
            </a:r>
            <a:r>
              <a:rPr lang="en-US" sz="1600" b="1">
                <a:latin typeface="Arial" charset="0"/>
                <a:ea typeface="MS PGothic" charset="0"/>
              </a:rPr>
              <a:t> # X</a:t>
            </a:r>
            <a:r>
              <a:rPr lang="en-US" sz="1600" b="1" baseline="-25000">
                <a:latin typeface="Arial" charset="0"/>
                <a:ea typeface="MS PGothic" charset="0"/>
              </a:rPr>
              <a:t>2k</a:t>
            </a:r>
            <a:r>
              <a:rPr lang="en-US" sz="1600" b="1">
                <a:latin typeface="Arial" charset="0"/>
                <a:ea typeface="MS PGothic" charset="0"/>
              </a:rPr>
              <a:t># Z</a:t>
            </a:r>
            <a:r>
              <a:rPr lang="en-US" sz="1600" b="1" baseline="-25000">
                <a:latin typeface="Arial" charset="0"/>
                <a:ea typeface="MS PGothic" charset="0"/>
              </a:rPr>
              <a:t>0</a:t>
            </a:r>
            <a:r>
              <a:rPr lang="en-US" sz="1600" b="1">
                <a:latin typeface="Arial" charset="0"/>
                <a:ea typeface="MS PGothic" charset="0"/>
              </a:rPr>
              <a:t> #}</a:t>
            </a:r>
          </a:p>
          <a:p>
            <a:pPr marL="339725" lvl="1" indent="-4763" eaLnBrk="1" hangingPunct="1">
              <a:lnSpc>
                <a:spcPct val="80000"/>
              </a:lnSpc>
              <a:buFontTx/>
              <a:buNone/>
            </a:pPr>
            <a:r>
              <a:rPr lang="en-US" sz="1600" b="1">
                <a:latin typeface="Arial" charset="0"/>
                <a:ea typeface="MS PGothic" charset="0"/>
              </a:rPr>
              <a:t>where X</a:t>
            </a:r>
            <a:r>
              <a:rPr lang="en-US" sz="1600" b="1" baseline="-25000">
                <a:latin typeface="Arial" charset="0"/>
                <a:ea typeface="MS PGothic" charset="0"/>
              </a:rPr>
              <a:t>2i-1</a:t>
            </a:r>
            <a:r>
              <a:rPr lang="en-US" sz="1600" b="1">
                <a:latin typeface="Arial" charset="0"/>
                <a:ea typeface="MS PGothic" charset="0"/>
              </a:rPr>
              <a:t> </a:t>
            </a:r>
            <a:r>
              <a:rPr lang="en-US" sz="1600" b="1">
                <a:latin typeface="Arial" charset="0"/>
                <a:ea typeface="MS PGothic" charset="0"/>
                <a:sym typeface="Symbol" charset="0"/>
              </a:rPr>
              <a:t></a:t>
            </a:r>
            <a:r>
              <a:rPr lang="en-US" sz="1600" b="1">
                <a:latin typeface="Arial" charset="0"/>
                <a:ea typeface="MS PGothic" charset="0"/>
              </a:rPr>
              <a:t> X</a:t>
            </a:r>
            <a:r>
              <a:rPr lang="en-US" sz="1600" b="1" baseline="-25000">
                <a:latin typeface="Arial" charset="0"/>
                <a:ea typeface="MS PGothic" charset="0"/>
              </a:rPr>
              <a:t>2i</a:t>
            </a:r>
            <a:r>
              <a:rPr lang="en-US" sz="1600" b="1">
                <a:latin typeface="Arial" charset="0"/>
                <a:ea typeface="MS PGothic" charset="0"/>
              </a:rPr>
              <a:t> , 1 ≤ i ≤ k and Z is a unique halting configuration.</a:t>
            </a:r>
          </a:p>
          <a:p>
            <a:pPr marL="339725" lvl="1" indent="-4763" eaLnBrk="1" hangingPunct="1">
              <a:lnSpc>
                <a:spcPct val="80000"/>
              </a:lnSpc>
              <a:buFontTx/>
              <a:buNone/>
            </a:pPr>
            <a:r>
              <a:rPr lang="en-US" sz="1600" b="1">
                <a:latin typeface="Arial" charset="0"/>
                <a:ea typeface="MS PGothic" charset="0"/>
              </a:rPr>
              <a:t>This checks the odd/steps of an even length computation, and includes an extra copy of the starting number prior to its $.</a:t>
            </a:r>
          </a:p>
          <a:p>
            <a:pPr eaLnBrk="1" hangingPunct="1">
              <a:lnSpc>
                <a:spcPct val="80000"/>
              </a:lnSpc>
              <a:buFontTx/>
              <a:buNone/>
            </a:pPr>
            <a:r>
              <a:rPr lang="en-US" sz="1600">
                <a:latin typeface="Arial" charset="0"/>
                <a:ea typeface="MS PGothic" charset="0"/>
              </a:rPr>
              <a:t>	</a:t>
            </a:r>
            <a:r>
              <a:rPr lang="en-US" sz="1600" b="1">
                <a:latin typeface="Arial" charset="0"/>
                <a:ea typeface="MS PGothic" charset="0"/>
              </a:rPr>
              <a:t>Now, consider the quotient of L2 / L1 .  The only ways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600" b="1">
                <a:latin typeface="Arial" charset="0"/>
                <a:ea typeface="MS PGothic" charset="0"/>
              </a:rPr>
              <a:t>	L2 / L1  = { X</a:t>
            </a:r>
            <a:r>
              <a:rPr lang="en-US" sz="1600" b="1" baseline="-25000">
                <a:latin typeface="Arial" charset="0"/>
                <a:ea typeface="MS PGothic" charset="0"/>
              </a:rPr>
              <a:t>0</a:t>
            </a:r>
            <a:r>
              <a:rPr lang="en-US" sz="1600" b="1">
                <a:latin typeface="Arial" charset="0"/>
                <a:ea typeface="MS PGothic" charset="0"/>
              </a:rPr>
              <a:t> | the system halts}. </a:t>
            </a:r>
          </a:p>
          <a:p>
            <a:pPr eaLnBrk="1" hangingPunct="1">
              <a:lnSpc>
                <a:spcPct val="80000"/>
              </a:lnSpc>
              <a:buFontTx/>
              <a:buNone/>
            </a:pPr>
            <a:r>
              <a:rPr lang="en-US" sz="1600" b="1">
                <a:latin typeface="Arial" charset="0"/>
                <a:ea typeface="MS PGothic" charset="0"/>
              </a:rPr>
              <a:t>	Since deciding the members of an re set is in general undecidable, we have shown that membership in the quotient of two CFLs is also undecidable.</a:t>
            </a:r>
          </a:p>
          <a:p>
            <a:pPr marL="339725" lvl="1" indent="-4763" eaLnBrk="1" hangingPunct="1">
              <a:lnSpc>
                <a:spcPct val="80000"/>
              </a:lnSpc>
              <a:buFontTx/>
              <a:buNone/>
            </a:pPr>
            <a:endParaRPr lang="en-US" sz="2400">
              <a:latin typeface="Arial" charset="0"/>
              <a:ea typeface="MS PGothic" charset="0"/>
            </a:endParaRPr>
          </a:p>
        </p:txBody>
      </p:sp>
      <p:sp>
        <p:nvSpPr>
          <p:cNvPr id="2519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97F30DE-1ACB-B94B-A54E-A1B3FEDA24C5}" type="datetime1">
              <a:rPr lang="en-US"/>
              <a:pPr/>
              <a:t>11/18/2014</a:t>
            </a:fld>
            <a:endParaRPr lang="en-US"/>
          </a:p>
        </p:txBody>
      </p:sp>
      <p:sp>
        <p:nvSpPr>
          <p:cNvPr id="2519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F8435A-2D6D-8D4C-94DD-24442E899394}" type="slidenum">
              <a:rPr lang="en-US"/>
              <a:pPr/>
              <a:t>253</a:t>
            </a:fld>
            <a:endParaRPr lang="en-US"/>
          </a:p>
        </p:txBody>
      </p:sp>
      <p:sp>
        <p:nvSpPr>
          <p:cNvPr id="2519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CFA4408-89BE-0043-9361-6032900359D4}" type="datetime1">
              <a:rPr lang="en-US"/>
              <a:pPr/>
              <a:t>11/18/2014</a:t>
            </a:fld>
            <a:endParaRPr lang="en-US"/>
          </a:p>
        </p:txBody>
      </p:sp>
      <p:sp>
        <p:nvSpPr>
          <p:cNvPr id="2529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29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14A2FED-ECF2-304F-B94D-89453A3753E2}" type="slidenum">
              <a:rPr lang="en-US"/>
              <a:pPr/>
              <a:t>254</a:t>
            </a:fld>
            <a:endParaRPr lang="en-US"/>
          </a:p>
        </p:txBody>
      </p:sp>
      <p:sp>
        <p:nvSpPr>
          <p:cNvPr id="252933" name="Rectangle 2"/>
          <p:cNvSpPr>
            <a:spLocks noGrp="1" noChangeArrowheads="1"/>
          </p:cNvSpPr>
          <p:nvPr>
            <p:ph type="title"/>
          </p:nvPr>
        </p:nvSpPr>
        <p:spPr/>
        <p:txBody>
          <a:bodyPr/>
          <a:lstStyle/>
          <a:p>
            <a:pPr eaLnBrk="1" hangingPunct="1"/>
            <a:r>
              <a:rPr lang="en-US">
                <a:latin typeface="Arial" charset="0"/>
                <a:ea typeface="MS PGothic" charset="0"/>
              </a:rPr>
              <a:t>Traces and Type 0 </a:t>
            </a:r>
          </a:p>
        </p:txBody>
      </p:sp>
      <p:sp>
        <p:nvSpPr>
          <p:cNvPr id="252934" name="Rectangle 3"/>
          <p:cNvSpPr>
            <a:spLocks noGrp="1" noChangeArrowheads="1"/>
          </p:cNvSpPr>
          <p:nvPr>
            <p:ph type="body" idx="1"/>
          </p:nvPr>
        </p:nvSpPr>
        <p:spPr/>
        <p:txBody>
          <a:bodyPr/>
          <a:lstStyle/>
          <a:p>
            <a:pPr eaLnBrk="1" hangingPunct="1">
              <a:lnSpc>
                <a:spcPct val="80000"/>
              </a:lnSpc>
            </a:pPr>
            <a:r>
              <a:rPr lang="en-US" sz="1600">
                <a:latin typeface="Arial" charset="0"/>
                <a:ea typeface="MS PGothic" charset="0"/>
              </a:rPr>
              <a:t>Assume we are given some machine M, with Turing table T (using Post notation). We assume a tape alphabet of </a:t>
            </a:r>
            <a:r>
              <a:rPr lang="en-US" sz="1600">
                <a:latin typeface="Arial" charset="0"/>
                <a:ea typeface="MS PGothic" charset="0"/>
                <a:sym typeface="Symbol" charset="0"/>
              </a:rPr>
              <a:t></a:t>
            </a:r>
            <a:r>
              <a:rPr lang="en-US" sz="1600">
                <a:latin typeface="Arial" charset="0"/>
                <a:ea typeface="MS PGothic" charset="0"/>
              </a:rPr>
              <a:t> that includes a blank symbol B.</a:t>
            </a:r>
          </a:p>
          <a:p>
            <a:pPr eaLnBrk="1" hangingPunct="1">
              <a:lnSpc>
                <a:spcPct val="80000"/>
              </a:lnSpc>
            </a:pPr>
            <a:r>
              <a:rPr lang="en-US" sz="1600">
                <a:latin typeface="Arial" charset="0"/>
                <a:ea typeface="MS PGothic" charset="0"/>
              </a:rPr>
              <a:t>Consider a starting configuration C</a:t>
            </a:r>
            <a:r>
              <a:rPr lang="en-US" sz="1600" baseline="-25000">
                <a:latin typeface="Arial" charset="0"/>
                <a:ea typeface="MS PGothic" charset="0"/>
              </a:rPr>
              <a:t>0</a:t>
            </a:r>
            <a:r>
              <a:rPr lang="en-US" sz="1600">
                <a:latin typeface="Arial" charset="0"/>
                <a:ea typeface="MS PGothic" charset="0"/>
              </a:rPr>
              <a:t>. Our rules will be</a:t>
            </a:r>
          </a:p>
          <a:p>
            <a:pPr lvl="1" eaLnBrk="1" hangingPunct="1">
              <a:lnSpc>
                <a:spcPct val="80000"/>
              </a:lnSpc>
              <a:buFontTx/>
              <a:buNone/>
            </a:pPr>
            <a:r>
              <a:rPr lang="en-US" sz="1400" b="1">
                <a:latin typeface="Arial" charset="0"/>
                <a:ea typeface="MS PGothic" charset="0"/>
              </a:rPr>
              <a:t>S			</a:t>
            </a:r>
            <a:r>
              <a:rPr lang="en-US" sz="1400" b="1">
                <a:latin typeface="Arial" charset="0"/>
                <a:ea typeface="MS PGothic" charset="0"/>
                <a:sym typeface="Symbol" charset="0"/>
              </a:rPr>
              <a:t></a:t>
            </a:r>
            <a:r>
              <a:rPr lang="en-US" sz="1400" b="1">
                <a:latin typeface="Arial" charset="0"/>
                <a:ea typeface="MS PGothic" charset="0"/>
              </a:rPr>
              <a:t> 	# C</a:t>
            </a:r>
            <a:r>
              <a:rPr lang="en-US" sz="1400" b="1" baseline="-25000">
                <a:latin typeface="Arial" charset="0"/>
                <a:ea typeface="MS PGothic" charset="0"/>
              </a:rPr>
              <a:t>0</a:t>
            </a:r>
            <a:r>
              <a:rPr lang="en-US" sz="1400" b="1">
                <a:latin typeface="Arial" charset="0"/>
                <a:ea typeface="MS PGothic" charset="0"/>
              </a:rPr>
              <a:t> #	where C0 = Yq</a:t>
            </a:r>
            <a:r>
              <a:rPr lang="en-US" sz="1400" b="1" baseline="-25000">
                <a:latin typeface="Arial" charset="0"/>
                <a:ea typeface="MS PGothic" charset="0"/>
              </a:rPr>
              <a:t>0</a:t>
            </a:r>
            <a:r>
              <a:rPr lang="en-US" sz="1400" b="1">
                <a:latin typeface="Arial" charset="0"/>
                <a:ea typeface="MS PGothic" charset="0"/>
              </a:rPr>
              <a:t>aX is initial ID</a:t>
            </a:r>
          </a:p>
          <a:p>
            <a:pPr lvl="1" eaLnBrk="1" hangingPunct="1">
              <a:lnSpc>
                <a:spcPct val="80000"/>
              </a:lnSpc>
              <a:buFontTx/>
              <a:buNone/>
            </a:pPr>
            <a:r>
              <a:rPr lang="en-US" sz="1400" b="1">
                <a:latin typeface="Arial" charset="0"/>
                <a:ea typeface="MS PGothic" charset="0"/>
              </a:rPr>
              <a:t>q a			</a:t>
            </a:r>
            <a:r>
              <a:rPr lang="en-US" sz="1400" b="1">
                <a:latin typeface="Arial" charset="0"/>
                <a:ea typeface="MS PGothic" charset="0"/>
                <a:sym typeface="Symbol" charset="0"/>
              </a:rPr>
              <a:t></a:t>
            </a:r>
            <a:r>
              <a:rPr lang="en-US" sz="1400" b="1">
                <a:latin typeface="Arial" charset="0"/>
                <a:ea typeface="MS PGothic" charset="0"/>
              </a:rPr>
              <a:t> 	s b	if q a b s </a:t>
            </a:r>
            <a:r>
              <a:rPr lang="en-US" sz="1400" b="1">
                <a:latin typeface="Arial" charset="0"/>
                <a:ea typeface="MS PGothic" charset="0"/>
                <a:sym typeface="Symbol" charset="0"/>
              </a:rPr>
              <a:t></a:t>
            </a:r>
            <a:r>
              <a:rPr lang="en-US" sz="1400" b="1">
                <a:latin typeface="Arial" charset="0"/>
                <a:ea typeface="MS PGothic" charset="0"/>
              </a:rPr>
              <a:t> T</a:t>
            </a:r>
          </a:p>
          <a:p>
            <a:pPr lvl="1" eaLnBrk="1" hangingPunct="1">
              <a:lnSpc>
                <a:spcPct val="80000"/>
              </a:lnSpc>
              <a:buFontTx/>
              <a:buNone/>
            </a:pPr>
            <a:r>
              <a:rPr lang="en-US" sz="1400" b="1">
                <a:latin typeface="Arial" charset="0"/>
                <a:ea typeface="MS PGothic" charset="0"/>
              </a:rPr>
              <a:t>b q a x 	</a:t>
            </a:r>
            <a:r>
              <a:rPr lang="en-US" sz="1400" b="1">
                <a:latin typeface="Arial" charset="0"/>
                <a:ea typeface="MS PGothic" charset="0"/>
                <a:sym typeface="Symbol" charset="0"/>
              </a:rPr>
              <a:t></a:t>
            </a:r>
            <a:r>
              <a:rPr lang="en-US" sz="1400" b="1">
                <a:latin typeface="Arial" charset="0"/>
                <a:ea typeface="MS PGothic" charset="0"/>
              </a:rPr>
              <a:t>  	b a s x	if q a R s </a:t>
            </a:r>
            <a:r>
              <a:rPr lang="en-US" sz="1400" b="1">
                <a:latin typeface="Arial" charset="0"/>
                <a:ea typeface="MS PGothic" charset="0"/>
                <a:sym typeface="Symbol" charset="0"/>
              </a:rPr>
              <a:t></a:t>
            </a:r>
            <a:r>
              <a:rPr lang="en-US" sz="1400" b="1">
                <a:latin typeface="Arial" charset="0"/>
                <a:ea typeface="MS PGothic" charset="0"/>
              </a:rPr>
              <a:t> T, a,b,x </a:t>
            </a:r>
            <a:r>
              <a:rPr lang="en-US" sz="1400" b="1">
                <a:latin typeface="Arial" charset="0"/>
                <a:ea typeface="MS PGothic" charset="0"/>
                <a:sym typeface="Symbol" charset="0"/>
              </a:rPr>
              <a:t></a:t>
            </a:r>
            <a:r>
              <a:rPr lang="en-US" sz="1400" b="1">
                <a:latin typeface="Arial" charset="0"/>
                <a:ea typeface="MS PGothic" charset="0"/>
              </a:rPr>
              <a:t> </a:t>
            </a:r>
            <a:r>
              <a:rPr lang="en-US" sz="1400">
                <a:latin typeface="Arial" charset="0"/>
                <a:ea typeface="MS PGothic" charset="0"/>
                <a:sym typeface="Symbol" charset="0"/>
              </a:rPr>
              <a:t></a:t>
            </a:r>
            <a:endParaRPr lang="en-US" sz="1400" b="1">
              <a:latin typeface="Arial" charset="0"/>
              <a:ea typeface="MS PGothic" charset="0"/>
            </a:endParaRPr>
          </a:p>
          <a:p>
            <a:pPr lvl="1" eaLnBrk="1" hangingPunct="1">
              <a:lnSpc>
                <a:spcPct val="80000"/>
              </a:lnSpc>
              <a:buFontTx/>
              <a:buNone/>
            </a:pPr>
            <a:r>
              <a:rPr lang="en-US" sz="1400" b="1">
                <a:latin typeface="Arial" charset="0"/>
                <a:ea typeface="MS PGothic" charset="0"/>
              </a:rPr>
              <a:t>b q a # 	</a:t>
            </a:r>
            <a:r>
              <a:rPr lang="en-US" sz="1400" b="1">
                <a:latin typeface="Arial" charset="0"/>
                <a:ea typeface="MS PGothic" charset="0"/>
                <a:sym typeface="Symbol" charset="0"/>
              </a:rPr>
              <a:t></a:t>
            </a:r>
            <a:r>
              <a:rPr lang="en-US" sz="1400" b="1">
                <a:latin typeface="Arial" charset="0"/>
                <a:ea typeface="MS PGothic" charset="0"/>
              </a:rPr>
              <a:t>  	b a s B #	if q a R s </a:t>
            </a:r>
            <a:r>
              <a:rPr lang="en-US" sz="1400" b="1">
                <a:latin typeface="Arial" charset="0"/>
                <a:ea typeface="MS PGothic" charset="0"/>
                <a:sym typeface="Symbol" charset="0"/>
              </a:rPr>
              <a:t></a:t>
            </a:r>
            <a:r>
              <a:rPr lang="en-US" sz="1400" b="1">
                <a:latin typeface="Arial" charset="0"/>
                <a:ea typeface="MS PGothic" charset="0"/>
              </a:rPr>
              <a:t> T, a,b </a:t>
            </a:r>
            <a:r>
              <a:rPr lang="en-US" sz="1400" b="1">
                <a:latin typeface="Arial" charset="0"/>
                <a:ea typeface="MS PGothic" charset="0"/>
                <a:sym typeface="Symbol" charset="0"/>
              </a:rPr>
              <a:t></a:t>
            </a:r>
            <a:r>
              <a:rPr lang="en-US" sz="1400" b="1">
                <a:latin typeface="Arial" charset="0"/>
                <a:ea typeface="MS PGothic" charset="0"/>
              </a:rPr>
              <a:t> </a:t>
            </a:r>
            <a:r>
              <a:rPr lang="en-US" sz="1400">
                <a:latin typeface="Arial" charset="0"/>
                <a:ea typeface="MS PGothic" charset="0"/>
                <a:sym typeface="Symbol" charset="0"/>
              </a:rPr>
              <a:t></a:t>
            </a:r>
            <a:endParaRPr lang="en-US" sz="1400" b="1">
              <a:latin typeface="Arial" charset="0"/>
              <a:ea typeface="MS PGothic" charset="0"/>
            </a:endParaRPr>
          </a:p>
          <a:p>
            <a:pPr lvl="1" eaLnBrk="1" hangingPunct="1">
              <a:lnSpc>
                <a:spcPct val="80000"/>
              </a:lnSpc>
              <a:buFontTx/>
              <a:buNone/>
            </a:pPr>
            <a:r>
              <a:rPr lang="en-US" sz="1400" b="1">
                <a:latin typeface="Arial" charset="0"/>
                <a:ea typeface="MS PGothic" charset="0"/>
              </a:rPr>
              <a:t># q a x 	</a:t>
            </a:r>
            <a:r>
              <a:rPr lang="en-US" sz="1400" b="1">
                <a:latin typeface="Arial" charset="0"/>
                <a:ea typeface="MS PGothic" charset="0"/>
                <a:sym typeface="Symbol" charset="0"/>
              </a:rPr>
              <a:t></a:t>
            </a:r>
            <a:r>
              <a:rPr lang="en-US" sz="1400" b="1">
                <a:latin typeface="Arial" charset="0"/>
                <a:ea typeface="MS PGothic" charset="0"/>
              </a:rPr>
              <a:t>  	# a s x	if q a R s </a:t>
            </a:r>
            <a:r>
              <a:rPr lang="en-US" sz="1400" b="1">
                <a:latin typeface="Arial" charset="0"/>
                <a:ea typeface="MS PGothic" charset="0"/>
                <a:sym typeface="Symbol" charset="0"/>
              </a:rPr>
              <a:t></a:t>
            </a:r>
            <a:r>
              <a:rPr lang="en-US" sz="1400" b="1">
                <a:latin typeface="Arial" charset="0"/>
                <a:ea typeface="MS PGothic" charset="0"/>
              </a:rPr>
              <a:t> T, a,x </a:t>
            </a:r>
            <a:r>
              <a:rPr lang="en-US" sz="1400" b="1">
                <a:latin typeface="Arial" charset="0"/>
                <a:ea typeface="MS PGothic" charset="0"/>
                <a:sym typeface="Symbol" charset="0"/>
              </a:rPr>
              <a:t></a:t>
            </a:r>
            <a:r>
              <a:rPr lang="en-US" sz="1400" b="1">
                <a:latin typeface="Arial" charset="0"/>
                <a:ea typeface="MS PGothic" charset="0"/>
              </a:rPr>
              <a:t> </a:t>
            </a:r>
            <a:r>
              <a:rPr lang="en-US" sz="1400">
                <a:latin typeface="Arial" charset="0"/>
                <a:ea typeface="MS PGothic" charset="0"/>
                <a:sym typeface="Symbol" charset="0"/>
              </a:rPr>
              <a:t></a:t>
            </a:r>
            <a:r>
              <a:rPr lang="en-US" sz="1400" b="1">
                <a:latin typeface="Arial" charset="0"/>
                <a:ea typeface="MS PGothic" charset="0"/>
              </a:rPr>
              <a:t>, a≠B</a:t>
            </a:r>
          </a:p>
          <a:p>
            <a:pPr lvl="1" eaLnBrk="1" hangingPunct="1">
              <a:lnSpc>
                <a:spcPct val="80000"/>
              </a:lnSpc>
              <a:buFontTx/>
              <a:buNone/>
            </a:pPr>
            <a:r>
              <a:rPr lang="en-US" sz="1400" b="1">
                <a:latin typeface="Arial" charset="0"/>
                <a:ea typeface="MS PGothic" charset="0"/>
              </a:rPr>
              <a:t># q a # 	</a:t>
            </a:r>
            <a:r>
              <a:rPr lang="en-US" sz="1400" b="1">
                <a:latin typeface="Arial" charset="0"/>
                <a:ea typeface="MS PGothic" charset="0"/>
                <a:sym typeface="Symbol" charset="0"/>
              </a:rPr>
              <a:t></a:t>
            </a:r>
            <a:r>
              <a:rPr lang="en-US" sz="1400" b="1">
                <a:latin typeface="Arial" charset="0"/>
                <a:ea typeface="MS PGothic" charset="0"/>
              </a:rPr>
              <a:t>  	# a s B #	if q a R s </a:t>
            </a:r>
            <a:r>
              <a:rPr lang="en-US" sz="1400" b="1">
                <a:latin typeface="Arial" charset="0"/>
                <a:ea typeface="MS PGothic" charset="0"/>
                <a:sym typeface="Symbol" charset="0"/>
              </a:rPr>
              <a:t></a:t>
            </a:r>
            <a:r>
              <a:rPr lang="en-US" sz="1400" b="1">
                <a:latin typeface="Arial" charset="0"/>
                <a:ea typeface="MS PGothic" charset="0"/>
              </a:rPr>
              <a:t> T, a </a:t>
            </a:r>
            <a:r>
              <a:rPr lang="en-US" sz="1400" b="1">
                <a:latin typeface="Arial" charset="0"/>
                <a:ea typeface="MS PGothic" charset="0"/>
                <a:sym typeface="Symbol" charset="0"/>
              </a:rPr>
              <a:t></a:t>
            </a:r>
            <a:r>
              <a:rPr lang="en-US" sz="1400" b="1">
                <a:latin typeface="Arial" charset="0"/>
                <a:ea typeface="MS PGothic" charset="0"/>
              </a:rPr>
              <a:t> </a:t>
            </a:r>
            <a:r>
              <a:rPr lang="en-US" sz="1400">
                <a:latin typeface="Arial" charset="0"/>
                <a:ea typeface="MS PGothic" charset="0"/>
                <a:sym typeface="Symbol" charset="0"/>
              </a:rPr>
              <a:t></a:t>
            </a:r>
            <a:r>
              <a:rPr lang="en-US" sz="1400" b="1">
                <a:latin typeface="Arial" charset="0"/>
                <a:ea typeface="MS PGothic" charset="0"/>
              </a:rPr>
              <a:t>, a≠B</a:t>
            </a:r>
          </a:p>
          <a:p>
            <a:pPr lvl="1" eaLnBrk="1" hangingPunct="1">
              <a:lnSpc>
                <a:spcPct val="80000"/>
              </a:lnSpc>
              <a:buFontTx/>
              <a:buNone/>
            </a:pPr>
            <a:r>
              <a:rPr lang="en-US" sz="1400" b="1">
                <a:latin typeface="Arial" charset="0"/>
                <a:ea typeface="MS PGothic" charset="0"/>
              </a:rPr>
              <a:t># q a x 	</a:t>
            </a:r>
            <a:r>
              <a:rPr lang="en-US" sz="1400" b="1">
                <a:latin typeface="Arial" charset="0"/>
                <a:ea typeface="MS PGothic" charset="0"/>
                <a:sym typeface="Symbol" charset="0"/>
              </a:rPr>
              <a:t></a:t>
            </a:r>
            <a:r>
              <a:rPr lang="en-US" sz="1400" b="1">
                <a:latin typeface="Arial" charset="0"/>
                <a:ea typeface="MS PGothic" charset="0"/>
              </a:rPr>
              <a:t>  	# s x #	if q a R s </a:t>
            </a:r>
            <a:r>
              <a:rPr lang="en-US" sz="1400" b="1">
                <a:latin typeface="Arial" charset="0"/>
                <a:ea typeface="MS PGothic" charset="0"/>
                <a:sym typeface="Symbol" charset="0"/>
              </a:rPr>
              <a:t></a:t>
            </a:r>
            <a:r>
              <a:rPr lang="en-US" sz="1400" b="1">
                <a:latin typeface="Arial" charset="0"/>
                <a:ea typeface="MS PGothic" charset="0"/>
              </a:rPr>
              <a:t> T, x </a:t>
            </a:r>
            <a:r>
              <a:rPr lang="en-US" sz="1400" b="1">
                <a:latin typeface="Arial" charset="0"/>
                <a:ea typeface="MS PGothic" charset="0"/>
                <a:sym typeface="Symbol" charset="0"/>
              </a:rPr>
              <a:t></a:t>
            </a:r>
            <a:r>
              <a:rPr lang="en-US" sz="1400" b="1">
                <a:latin typeface="Arial" charset="0"/>
                <a:ea typeface="MS PGothic" charset="0"/>
              </a:rPr>
              <a:t> </a:t>
            </a:r>
            <a:r>
              <a:rPr lang="en-US" sz="1400">
                <a:latin typeface="Arial" charset="0"/>
                <a:ea typeface="MS PGothic" charset="0"/>
                <a:sym typeface="Symbol" charset="0"/>
              </a:rPr>
              <a:t></a:t>
            </a:r>
            <a:r>
              <a:rPr lang="en-US" sz="1400" b="1">
                <a:latin typeface="Arial" charset="0"/>
                <a:ea typeface="MS PGothic" charset="0"/>
              </a:rPr>
              <a:t>, a=B</a:t>
            </a:r>
          </a:p>
          <a:p>
            <a:pPr lvl="1" eaLnBrk="1" hangingPunct="1">
              <a:lnSpc>
                <a:spcPct val="80000"/>
              </a:lnSpc>
              <a:buFontTx/>
              <a:buNone/>
            </a:pPr>
            <a:r>
              <a:rPr lang="en-US" sz="1400" b="1">
                <a:latin typeface="Arial" charset="0"/>
                <a:ea typeface="MS PGothic" charset="0"/>
              </a:rPr>
              <a:t># q a # 	</a:t>
            </a:r>
            <a:r>
              <a:rPr lang="en-US" sz="1400" b="1">
                <a:latin typeface="Arial" charset="0"/>
                <a:ea typeface="MS PGothic" charset="0"/>
                <a:sym typeface="Symbol" charset="0"/>
              </a:rPr>
              <a:t></a:t>
            </a:r>
            <a:r>
              <a:rPr lang="en-US" sz="1400" b="1">
                <a:latin typeface="Arial" charset="0"/>
                <a:ea typeface="MS PGothic" charset="0"/>
              </a:rPr>
              <a:t>  	# s B #	if q a R s </a:t>
            </a:r>
            <a:r>
              <a:rPr lang="en-US" sz="1400" b="1">
                <a:latin typeface="Arial" charset="0"/>
                <a:ea typeface="MS PGothic" charset="0"/>
                <a:sym typeface="Symbol" charset="0"/>
              </a:rPr>
              <a:t></a:t>
            </a:r>
            <a:r>
              <a:rPr lang="en-US" sz="1400" b="1">
                <a:latin typeface="Arial" charset="0"/>
                <a:ea typeface="MS PGothic" charset="0"/>
              </a:rPr>
              <a:t> T, a=B</a:t>
            </a:r>
          </a:p>
          <a:p>
            <a:pPr lvl="1" eaLnBrk="1" hangingPunct="1">
              <a:lnSpc>
                <a:spcPct val="80000"/>
              </a:lnSpc>
              <a:buFontTx/>
              <a:buNone/>
            </a:pPr>
            <a:r>
              <a:rPr lang="en-US" sz="1400" b="1">
                <a:latin typeface="Arial" charset="0"/>
                <a:ea typeface="MS PGothic" charset="0"/>
              </a:rPr>
              <a:t>b q a x 	</a:t>
            </a:r>
            <a:r>
              <a:rPr lang="en-US" sz="1400" b="1">
                <a:latin typeface="Arial" charset="0"/>
                <a:ea typeface="MS PGothic" charset="0"/>
                <a:sym typeface="Symbol" charset="0"/>
              </a:rPr>
              <a:t></a:t>
            </a:r>
            <a:r>
              <a:rPr lang="en-US" sz="1400" b="1">
                <a:latin typeface="Arial" charset="0"/>
                <a:ea typeface="MS PGothic" charset="0"/>
              </a:rPr>
              <a:t>  	s b a x	if q a L s </a:t>
            </a:r>
            <a:r>
              <a:rPr lang="en-US" sz="1400" b="1">
                <a:latin typeface="Arial" charset="0"/>
                <a:ea typeface="MS PGothic" charset="0"/>
                <a:sym typeface="Symbol" charset="0"/>
              </a:rPr>
              <a:t></a:t>
            </a:r>
            <a:r>
              <a:rPr lang="en-US" sz="1400" b="1">
                <a:latin typeface="Arial" charset="0"/>
                <a:ea typeface="MS PGothic" charset="0"/>
              </a:rPr>
              <a:t> T, a,b,x </a:t>
            </a:r>
            <a:r>
              <a:rPr lang="en-US" sz="1400" b="1">
                <a:latin typeface="Arial" charset="0"/>
                <a:ea typeface="MS PGothic" charset="0"/>
                <a:sym typeface="Symbol" charset="0"/>
              </a:rPr>
              <a:t></a:t>
            </a:r>
            <a:r>
              <a:rPr lang="en-US" sz="1400" b="1">
                <a:latin typeface="Arial" charset="0"/>
                <a:ea typeface="MS PGothic" charset="0"/>
              </a:rPr>
              <a:t> </a:t>
            </a:r>
            <a:r>
              <a:rPr lang="en-US" sz="1400">
                <a:latin typeface="Arial" charset="0"/>
                <a:ea typeface="MS PGothic" charset="0"/>
                <a:sym typeface="Symbol" charset="0"/>
              </a:rPr>
              <a:t></a:t>
            </a:r>
            <a:endParaRPr lang="en-US" sz="1400" b="1">
              <a:latin typeface="Arial" charset="0"/>
              <a:ea typeface="MS PGothic" charset="0"/>
            </a:endParaRPr>
          </a:p>
          <a:p>
            <a:pPr lvl="1" eaLnBrk="1" hangingPunct="1">
              <a:lnSpc>
                <a:spcPct val="80000"/>
              </a:lnSpc>
              <a:buFontTx/>
              <a:buNone/>
            </a:pPr>
            <a:r>
              <a:rPr lang="en-US" sz="1400" b="1">
                <a:latin typeface="Arial" charset="0"/>
                <a:ea typeface="MS PGothic" charset="0"/>
              </a:rPr>
              <a:t># q a x 	</a:t>
            </a:r>
            <a:r>
              <a:rPr lang="en-US" sz="1400" b="1">
                <a:latin typeface="Arial" charset="0"/>
                <a:ea typeface="MS PGothic" charset="0"/>
                <a:sym typeface="Symbol" charset="0"/>
              </a:rPr>
              <a:t></a:t>
            </a:r>
            <a:r>
              <a:rPr lang="en-US" sz="1400" b="1">
                <a:latin typeface="Arial" charset="0"/>
                <a:ea typeface="MS PGothic" charset="0"/>
              </a:rPr>
              <a:t>  	# s B a x	if q a L s </a:t>
            </a:r>
            <a:r>
              <a:rPr lang="en-US" sz="1400" b="1">
                <a:latin typeface="Arial" charset="0"/>
                <a:ea typeface="MS PGothic" charset="0"/>
                <a:sym typeface="Symbol" charset="0"/>
              </a:rPr>
              <a:t></a:t>
            </a:r>
            <a:r>
              <a:rPr lang="en-US" sz="1400" b="1">
                <a:latin typeface="Arial" charset="0"/>
                <a:ea typeface="MS PGothic" charset="0"/>
              </a:rPr>
              <a:t> T, a,x </a:t>
            </a:r>
            <a:r>
              <a:rPr lang="en-US" sz="1400" b="1">
                <a:latin typeface="Arial" charset="0"/>
                <a:ea typeface="MS PGothic" charset="0"/>
                <a:sym typeface="Symbol" charset="0"/>
              </a:rPr>
              <a:t></a:t>
            </a:r>
            <a:r>
              <a:rPr lang="en-US" sz="1400" b="1">
                <a:latin typeface="Arial" charset="0"/>
                <a:ea typeface="MS PGothic" charset="0"/>
              </a:rPr>
              <a:t> </a:t>
            </a:r>
            <a:r>
              <a:rPr lang="en-US" sz="1400">
                <a:latin typeface="Arial" charset="0"/>
                <a:ea typeface="MS PGothic" charset="0"/>
                <a:sym typeface="Symbol" charset="0"/>
              </a:rPr>
              <a:t></a:t>
            </a:r>
            <a:endParaRPr lang="en-US" sz="1400" b="1">
              <a:latin typeface="Arial" charset="0"/>
              <a:ea typeface="MS PGothic" charset="0"/>
            </a:endParaRPr>
          </a:p>
          <a:p>
            <a:pPr lvl="1" eaLnBrk="1" hangingPunct="1">
              <a:lnSpc>
                <a:spcPct val="80000"/>
              </a:lnSpc>
              <a:buFontTx/>
              <a:buNone/>
            </a:pPr>
            <a:r>
              <a:rPr lang="en-US" sz="1400" b="1">
                <a:latin typeface="Arial" charset="0"/>
                <a:ea typeface="MS PGothic" charset="0"/>
              </a:rPr>
              <a:t>b q a # 	</a:t>
            </a:r>
            <a:r>
              <a:rPr lang="en-US" sz="1400" b="1">
                <a:latin typeface="Arial" charset="0"/>
                <a:ea typeface="MS PGothic" charset="0"/>
                <a:sym typeface="Symbol" charset="0"/>
              </a:rPr>
              <a:t></a:t>
            </a:r>
            <a:r>
              <a:rPr lang="en-US" sz="1400" b="1">
                <a:latin typeface="Arial" charset="0"/>
                <a:ea typeface="MS PGothic" charset="0"/>
              </a:rPr>
              <a:t>  	s b a #	if q a L s </a:t>
            </a:r>
            <a:r>
              <a:rPr lang="en-US" sz="1400" b="1">
                <a:latin typeface="Arial" charset="0"/>
                <a:ea typeface="MS PGothic" charset="0"/>
                <a:sym typeface="Symbol" charset="0"/>
              </a:rPr>
              <a:t></a:t>
            </a:r>
            <a:r>
              <a:rPr lang="en-US" sz="1400" b="1">
                <a:latin typeface="Arial" charset="0"/>
                <a:ea typeface="MS PGothic" charset="0"/>
              </a:rPr>
              <a:t> T, a,b </a:t>
            </a:r>
            <a:r>
              <a:rPr lang="en-US" sz="1400" b="1">
                <a:latin typeface="Arial" charset="0"/>
                <a:ea typeface="MS PGothic" charset="0"/>
                <a:sym typeface="Symbol" charset="0"/>
              </a:rPr>
              <a:t></a:t>
            </a:r>
            <a:r>
              <a:rPr lang="en-US" sz="1400" b="1">
                <a:latin typeface="Arial" charset="0"/>
                <a:ea typeface="MS PGothic" charset="0"/>
              </a:rPr>
              <a:t> </a:t>
            </a:r>
            <a:r>
              <a:rPr lang="en-US" sz="1400">
                <a:latin typeface="Arial" charset="0"/>
                <a:ea typeface="MS PGothic" charset="0"/>
                <a:sym typeface="Symbol" charset="0"/>
              </a:rPr>
              <a:t></a:t>
            </a:r>
            <a:r>
              <a:rPr lang="en-US" sz="1400" b="1">
                <a:latin typeface="Arial" charset="0"/>
                <a:ea typeface="MS PGothic" charset="0"/>
              </a:rPr>
              <a:t>, a≠B</a:t>
            </a:r>
          </a:p>
          <a:p>
            <a:pPr lvl="1" eaLnBrk="1" hangingPunct="1">
              <a:lnSpc>
                <a:spcPct val="80000"/>
              </a:lnSpc>
              <a:buFontTx/>
              <a:buNone/>
            </a:pPr>
            <a:r>
              <a:rPr lang="en-US" sz="1400" b="1">
                <a:latin typeface="Arial" charset="0"/>
                <a:ea typeface="MS PGothic" charset="0"/>
              </a:rPr>
              <a:t># q a # 	</a:t>
            </a:r>
            <a:r>
              <a:rPr lang="en-US" sz="1400" b="1">
                <a:latin typeface="Arial" charset="0"/>
                <a:ea typeface="MS PGothic" charset="0"/>
                <a:sym typeface="Symbol" charset="0"/>
              </a:rPr>
              <a:t></a:t>
            </a:r>
            <a:r>
              <a:rPr lang="en-US" sz="1400" b="1">
                <a:latin typeface="Arial" charset="0"/>
                <a:ea typeface="MS PGothic" charset="0"/>
              </a:rPr>
              <a:t>  	# s B a #	if q a L s </a:t>
            </a:r>
            <a:r>
              <a:rPr lang="en-US" sz="1400" b="1">
                <a:latin typeface="Arial" charset="0"/>
                <a:ea typeface="MS PGothic" charset="0"/>
                <a:sym typeface="Symbol" charset="0"/>
              </a:rPr>
              <a:t></a:t>
            </a:r>
            <a:r>
              <a:rPr lang="en-US" sz="1400" b="1">
                <a:latin typeface="Arial" charset="0"/>
                <a:ea typeface="MS PGothic" charset="0"/>
              </a:rPr>
              <a:t> T, a </a:t>
            </a:r>
            <a:r>
              <a:rPr lang="en-US" sz="1400" b="1">
                <a:latin typeface="Arial" charset="0"/>
                <a:ea typeface="MS PGothic" charset="0"/>
                <a:sym typeface="Symbol" charset="0"/>
              </a:rPr>
              <a:t></a:t>
            </a:r>
            <a:r>
              <a:rPr lang="en-US" sz="1400" b="1">
                <a:latin typeface="Arial" charset="0"/>
                <a:ea typeface="MS PGothic" charset="0"/>
              </a:rPr>
              <a:t> </a:t>
            </a:r>
            <a:r>
              <a:rPr lang="en-US" sz="1400">
                <a:latin typeface="Arial" charset="0"/>
                <a:ea typeface="MS PGothic" charset="0"/>
                <a:sym typeface="Symbol" charset="0"/>
              </a:rPr>
              <a:t></a:t>
            </a:r>
            <a:r>
              <a:rPr lang="en-US" sz="1400" b="1">
                <a:latin typeface="Arial" charset="0"/>
                <a:ea typeface="MS PGothic" charset="0"/>
              </a:rPr>
              <a:t>, a≠B</a:t>
            </a:r>
          </a:p>
          <a:p>
            <a:pPr lvl="1" eaLnBrk="1" hangingPunct="1">
              <a:lnSpc>
                <a:spcPct val="80000"/>
              </a:lnSpc>
              <a:buFontTx/>
              <a:buNone/>
            </a:pPr>
            <a:r>
              <a:rPr lang="en-US" sz="1400" b="1">
                <a:latin typeface="Arial" charset="0"/>
                <a:ea typeface="MS PGothic" charset="0"/>
              </a:rPr>
              <a:t>b q a # 	</a:t>
            </a:r>
            <a:r>
              <a:rPr lang="en-US" sz="1400" b="1">
                <a:latin typeface="Arial" charset="0"/>
                <a:ea typeface="MS PGothic" charset="0"/>
                <a:sym typeface="Symbol" charset="0"/>
              </a:rPr>
              <a:t></a:t>
            </a:r>
            <a:r>
              <a:rPr lang="en-US" sz="1400" b="1">
                <a:latin typeface="Arial" charset="0"/>
                <a:ea typeface="MS PGothic" charset="0"/>
              </a:rPr>
              <a:t>  	s b #	if q a L s </a:t>
            </a:r>
            <a:r>
              <a:rPr lang="en-US" sz="1400" b="1">
                <a:latin typeface="Arial" charset="0"/>
                <a:ea typeface="MS PGothic" charset="0"/>
                <a:sym typeface="Symbol" charset="0"/>
              </a:rPr>
              <a:t></a:t>
            </a:r>
            <a:r>
              <a:rPr lang="en-US" sz="1400" b="1">
                <a:latin typeface="Arial" charset="0"/>
                <a:ea typeface="MS PGothic" charset="0"/>
              </a:rPr>
              <a:t> T, b </a:t>
            </a:r>
            <a:r>
              <a:rPr lang="en-US" sz="1400" b="1">
                <a:latin typeface="Arial" charset="0"/>
                <a:ea typeface="MS PGothic" charset="0"/>
                <a:sym typeface="Symbol" charset="0"/>
              </a:rPr>
              <a:t></a:t>
            </a:r>
            <a:r>
              <a:rPr lang="en-US" sz="1400" b="1">
                <a:latin typeface="Arial" charset="0"/>
                <a:ea typeface="MS PGothic" charset="0"/>
              </a:rPr>
              <a:t> </a:t>
            </a:r>
            <a:r>
              <a:rPr lang="en-US" sz="1400">
                <a:latin typeface="Arial" charset="0"/>
                <a:ea typeface="MS PGothic" charset="0"/>
                <a:sym typeface="Symbol" charset="0"/>
              </a:rPr>
              <a:t></a:t>
            </a:r>
            <a:r>
              <a:rPr lang="en-US" sz="1400" b="1">
                <a:latin typeface="Arial" charset="0"/>
                <a:ea typeface="MS PGothic" charset="0"/>
              </a:rPr>
              <a:t>, a=B</a:t>
            </a:r>
          </a:p>
          <a:p>
            <a:pPr lvl="1" eaLnBrk="1" hangingPunct="1">
              <a:lnSpc>
                <a:spcPct val="80000"/>
              </a:lnSpc>
              <a:buFontTx/>
              <a:buNone/>
            </a:pPr>
            <a:r>
              <a:rPr lang="en-US" sz="1400" b="1">
                <a:latin typeface="Arial" charset="0"/>
                <a:ea typeface="MS PGothic" charset="0"/>
              </a:rPr>
              <a:t># q a # 	</a:t>
            </a:r>
            <a:r>
              <a:rPr lang="en-US" sz="1400" b="1">
                <a:latin typeface="Arial" charset="0"/>
                <a:ea typeface="MS PGothic" charset="0"/>
                <a:sym typeface="Symbol" charset="0"/>
              </a:rPr>
              <a:t></a:t>
            </a:r>
            <a:r>
              <a:rPr lang="en-US" sz="1400" b="1">
                <a:latin typeface="Arial" charset="0"/>
                <a:ea typeface="MS PGothic" charset="0"/>
              </a:rPr>
              <a:t>  	# s B #	if q a L s </a:t>
            </a:r>
            <a:r>
              <a:rPr lang="en-US" sz="1400" b="1">
                <a:latin typeface="Arial" charset="0"/>
                <a:ea typeface="MS PGothic" charset="0"/>
                <a:sym typeface="Symbol" charset="0"/>
              </a:rPr>
              <a:t></a:t>
            </a:r>
            <a:r>
              <a:rPr lang="en-US" sz="1400" b="1">
                <a:latin typeface="Arial" charset="0"/>
                <a:ea typeface="MS PGothic" charset="0"/>
              </a:rPr>
              <a:t> T, a=B</a:t>
            </a:r>
          </a:p>
          <a:p>
            <a:pPr lvl="1" eaLnBrk="1" hangingPunct="1">
              <a:lnSpc>
                <a:spcPct val="80000"/>
              </a:lnSpc>
              <a:buFontTx/>
              <a:buNone/>
            </a:pPr>
            <a:r>
              <a:rPr lang="en-US" sz="1400" b="1">
                <a:latin typeface="Arial" charset="0"/>
                <a:ea typeface="MS PGothic" charset="0"/>
              </a:rPr>
              <a:t>f 			</a:t>
            </a:r>
            <a:r>
              <a:rPr lang="en-US" sz="1400" b="1">
                <a:latin typeface="Arial" charset="0"/>
                <a:ea typeface="MS PGothic" charset="0"/>
                <a:sym typeface="Symbol" charset="0"/>
              </a:rPr>
              <a:t></a:t>
            </a:r>
            <a:r>
              <a:rPr lang="en-US" sz="1400" b="1">
                <a:latin typeface="Arial" charset="0"/>
                <a:ea typeface="MS PGothic" charset="0"/>
              </a:rPr>
              <a:t>  	</a:t>
            </a:r>
            <a:r>
              <a:rPr lang="en-US" sz="1400" b="1">
                <a:latin typeface="Symbol" charset="0"/>
                <a:ea typeface="MS PGothic" charset="0"/>
                <a:sym typeface="Symbol" charset="0"/>
              </a:rPr>
              <a:t></a:t>
            </a:r>
            <a:r>
              <a:rPr lang="en-US" sz="1400" b="1">
                <a:latin typeface="Arial" charset="0"/>
                <a:ea typeface="MS PGothic" charset="0"/>
              </a:rPr>
              <a:t>	if f is a final state</a:t>
            </a:r>
          </a:p>
          <a:p>
            <a:pPr lvl="1" eaLnBrk="1" hangingPunct="1">
              <a:lnSpc>
                <a:spcPct val="80000"/>
              </a:lnSpc>
              <a:buFontTx/>
              <a:buNone/>
            </a:pPr>
            <a:r>
              <a:rPr lang="en-US" sz="1400" b="1">
                <a:latin typeface="Arial" charset="0"/>
                <a:ea typeface="MS PGothic" charset="0"/>
              </a:rPr>
              <a:t>#			</a:t>
            </a:r>
            <a:r>
              <a:rPr lang="en-US" sz="1400" b="1">
                <a:latin typeface="Arial" charset="0"/>
                <a:ea typeface="MS PGothic" charset="0"/>
                <a:sym typeface="Symbol" charset="0"/>
              </a:rPr>
              <a:t></a:t>
            </a:r>
            <a:r>
              <a:rPr lang="en-US" sz="1400" b="1">
                <a:latin typeface="Arial" charset="0"/>
                <a:ea typeface="MS PGothic" charset="0"/>
              </a:rPr>
              <a:t>  	</a:t>
            </a:r>
            <a:r>
              <a:rPr lang="en-US" sz="1400" b="1">
                <a:latin typeface="Symbol" charset="0"/>
                <a:ea typeface="MS PGothic" charset="0"/>
                <a:sym typeface="Symbol" charset="0"/>
              </a:rPr>
              <a:t></a:t>
            </a:r>
            <a:r>
              <a:rPr lang="en-US" sz="1400" b="1">
                <a:latin typeface="Arial" charset="0"/>
                <a:ea typeface="MS PGothic" charset="0"/>
              </a:rPr>
              <a:t>	just cleaning up the dirty linen </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15FD5D-A8F5-824E-B981-16057D8533F8}" type="datetime1">
              <a:rPr lang="en-US"/>
              <a:pPr/>
              <a:t>11/18/2014</a:t>
            </a:fld>
            <a:endParaRPr lang="en-US"/>
          </a:p>
        </p:txBody>
      </p:sp>
      <p:sp>
        <p:nvSpPr>
          <p:cNvPr id="2539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39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A831655-7F85-B941-A72C-ABF670E51B49}" type="slidenum">
              <a:rPr lang="en-US"/>
              <a:pPr/>
              <a:t>255</a:t>
            </a:fld>
            <a:endParaRPr lang="en-US"/>
          </a:p>
        </p:txBody>
      </p:sp>
      <p:sp>
        <p:nvSpPr>
          <p:cNvPr id="253957" name="Rectangle 2"/>
          <p:cNvSpPr>
            <a:spLocks noGrp="1" noChangeArrowheads="1"/>
          </p:cNvSpPr>
          <p:nvPr>
            <p:ph type="title"/>
          </p:nvPr>
        </p:nvSpPr>
        <p:spPr/>
        <p:txBody>
          <a:bodyPr/>
          <a:lstStyle/>
          <a:p>
            <a:pPr eaLnBrk="1" hangingPunct="1"/>
            <a:r>
              <a:rPr lang="en-US">
                <a:latin typeface="Arial" charset="0"/>
                <a:ea typeface="MS PGothic" charset="0"/>
              </a:rPr>
              <a:t>CSG and Undecidability</a:t>
            </a:r>
          </a:p>
        </p:txBody>
      </p:sp>
      <p:sp>
        <p:nvSpPr>
          <p:cNvPr id="253958" name="Rectangle 3"/>
          <p:cNvSpPr>
            <a:spLocks noGrp="1" noChangeArrowheads="1"/>
          </p:cNvSpPr>
          <p:nvPr>
            <p:ph type="body" idx="1"/>
          </p:nvPr>
        </p:nvSpPr>
        <p:spPr/>
        <p:txBody>
          <a:bodyPr/>
          <a:lstStyle/>
          <a:p>
            <a:pPr eaLnBrk="1" hangingPunct="1">
              <a:lnSpc>
                <a:spcPct val="80000"/>
              </a:lnSpc>
            </a:pPr>
            <a:r>
              <a:rPr lang="en-US" sz="1800">
                <a:latin typeface="Arial" charset="0"/>
                <a:ea typeface="MS PGothic" charset="0"/>
              </a:rPr>
              <a:t>We can almost do anything with a CSG that can be done with a Type 0 grammar.  The only thing lacking is the ability to reduce lengths, but we can throw in a character that we think of as meaning </a:t>
            </a:r>
            <a:r>
              <a:rPr lang="ja-JP" altLang="en-US" sz="1800">
                <a:latin typeface="Arial" charset="0"/>
                <a:ea typeface="MS PGothic" charset="0"/>
              </a:rPr>
              <a:t>“</a:t>
            </a:r>
            <a:r>
              <a:rPr lang="en-US" altLang="ja-JP" sz="1800">
                <a:latin typeface="Arial" charset="0"/>
                <a:ea typeface="MS PGothic" charset="0"/>
              </a:rPr>
              <a:t>deleted</a:t>
            </a:r>
            <a:r>
              <a:rPr lang="ja-JP" altLang="en-US" sz="1800">
                <a:latin typeface="Arial" charset="0"/>
                <a:ea typeface="MS PGothic" charset="0"/>
              </a:rPr>
              <a:t>”</a:t>
            </a:r>
            <a:r>
              <a:rPr lang="en-US" altLang="ja-JP" sz="1800">
                <a:latin typeface="Arial" charset="0"/>
                <a:ea typeface="MS PGothic" charset="0"/>
              </a:rPr>
              <a:t>.  Let</a:t>
            </a:r>
            <a:r>
              <a:rPr lang="ja-JP" altLang="en-US" sz="1800">
                <a:latin typeface="Arial" charset="0"/>
                <a:ea typeface="MS PGothic" charset="0"/>
              </a:rPr>
              <a:t>’</a:t>
            </a:r>
            <a:r>
              <a:rPr lang="en-US" altLang="ja-JP" sz="1800">
                <a:latin typeface="Arial" charset="0"/>
                <a:ea typeface="MS PGothic" charset="0"/>
              </a:rPr>
              <a:t>s use the letter d as a deleted character, and use the letter e to mark both ends of a word.</a:t>
            </a:r>
          </a:p>
          <a:p>
            <a:pPr eaLnBrk="1" hangingPunct="1">
              <a:lnSpc>
                <a:spcPct val="80000"/>
              </a:lnSpc>
            </a:pPr>
            <a:r>
              <a:rPr lang="en-US" sz="1800">
                <a:latin typeface="Arial" charset="0"/>
                <a:ea typeface="MS PGothic" charset="0"/>
              </a:rPr>
              <a:t>Let G = ( V, T, P , S) be an arbitrary Type 0 grammar.</a:t>
            </a:r>
          </a:p>
          <a:p>
            <a:pPr eaLnBrk="1" hangingPunct="1">
              <a:lnSpc>
                <a:spcPct val="80000"/>
              </a:lnSpc>
            </a:pPr>
            <a:r>
              <a:rPr lang="en-US" sz="1800">
                <a:latin typeface="Arial" charset="0"/>
                <a:ea typeface="MS PGothic" charset="0"/>
              </a:rPr>
              <a:t>Define the CSG G</a:t>
            </a:r>
            <a:r>
              <a:rPr lang="ja-JP" altLang="en-US" sz="1800">
                <a:latin typeface="Arial" charset="0"/>
                <a:ea typeface="MS PGothic" charset="0"/>
              </a:rPr>
              <a:t>’</a:t>
            </a:r>
            <a:r>
              <a:rPr lang="en-US" altLang="ja-JP" sz="1800">
                <a:latin typeface="Arial" charset="0"/>
                <a:ea typeface="MS PGothic" charset="0"/>
              </a:rPr>
              <a:t> = (V </a:t>
            </a:r>
            <a:r>
              <a:rPr lang="en-US" altLang="ja-JP" sz="1800">
                <a:latin typeface="Arial" charset="0"/>
                <a:ea typeface="MS PGothic" charset="0"/>
                <a:sym typeface="Symbol" charset="0"/>
              </a:rPr>
              <a:t></a:t>
            </a:r>
            <a:r>
              <a:rPr lang="en-US" altLang="ja-JP" sz="1800">
                <a:latin typeface="Arial" charset="0"/>
                <a:ea typeface="MS PGothic" charset="0"/>
              </a:rPr>
              <a:t> {S</a:t>
            </a:r>
            <a:r>
              <a:rPr lang="ja-JP" altLang="en-US" sz="1800">
                <a:latin typeface="Arial" charset="0"/>
                <a:ea typeface="MS PGothic" charset="0"/>
              </a:rPr>
              <a:t>’</a:t>
            </a:r>
            <a:r>
              <a:rPr lang="en-US" altLang="ja-JP" sz="1800">
                <a:latin typeface="Arial" charset="0"/>
                <a:ea typeface="MS PGothic" charset="0"/>
              </a:rPr>
              <a:t>, D}, T </a:t>
            </a:r>
            <a:r>
              <a:rPr lang="en-US" altLang="ja-JP" sz="1800">
                <a:latin typeface="Arial" charset="0"/>
                <a:ea typeface="MS PGothic" charset="0"/>
                <a:sym typeface="Symbol" charset="0"/>
              </a:rPr>
              <a:t></a:t>
            </a:r>
            <a:r>
              <a:rPr lang="en-US" altLang="ja-JP" sz="1800">
                <a:latin typeface="Arial" charset="0"/>
                <a:ea typeface="MS PGothic" charset="0"/>
              </a:rPr>
              <a:t> {d, e}, S</a:t>
            </a:r>
            <a:r>
              <a:rPr lang="ja-JP" altLang="en-US" sz="1800">
                <a:latin typeface="Arial" charset="0"/>
                <a:ea typeface="MS PGothic" charset="0"/>
              </a:rPr>
              <a:t>’</a:t>
            </a:r>
            <a:r>
              <a:rPr lang="en-US" altLang="ja-JP" sz="1800">
                <a:latin typeface="Arial" charset="0"/>
                <a:ea typeface="MS PGothic" charset="0"/>
              </a:rPr>
              <a:t>, P</a:t>
            </a:r>
            <a:r>
              <a:rPr lang="ja-JP" altLang="en-US" sz="1800">
                <a:latin typeface="Arial" charset="0"/>
                <a:ea typeface="MS PGothic" charset="0"/>
              </a:rPr>
              <a:t>’</a:t>
            </a:r>
            <a:r>
              <a:rPr lang="en-US" altLang="ja-JP" sz="1800">
                <a:latin typeface="Arial" charset="0"/>
                <a:ea typeface="MS PGothic" charset="0"/>
              </a:rPr>
              <a:t>), where P</a:t>
            </a:r>
            <a:r>
              <a:rPr lang="ja-JP" altLang="en-US" sz="1800">
                <a:latin typeface="Arial" charset="0"/>
                <a:ea typeface="MS PGothic" charset="0"/>
              </a:rPr>
              <a:t>’</a:t>
            </a:r>
            <a:r>
              <a:rPr lang="en-US" altLang="ja-JP" sz="1800">
                <a:latin typeface="Arial" charset="0"/>
                <a:ea typeface="MS PGothic" charset="0"/>
              </a:rPr>
              <a:t> is</a:t>
            </a:r>
          </a:p>
          <a:p>
            <a:pPr lvl="1" eaLnBrk="1" hangingPunct="1">
              <a:lnSpc>
                <a:spcPct val="80000"/>
              </a:lnSpc>
              <a:buFontTx/>
              <a:buNone/>
            </a:pPr>
            <a:r>
              <a:rPr lang="en-US" sz="1600" b="1">
                <a:latin typeface="Arial" charset="0"/>
                <a:ea typeface="MS PGothic" charset="0"/>
              </a:rPr>
              <a:t>S</a:t>
            </a:r>
            <a:r>
              <a:rPr lang="ja-JP" altLang="en-US" sz="1600" b="1">
                <a:latin typeface="Arial" charset="0"/>
                <a:ea typeface="MS PGothic" charset="0"/>
              </a:rPr>
              <a:t>’</a:t>
            </a:r>
            <a:r>
              <a:rPr lang="en-US" altLang="ja-JP" sz="1600" b="1">
                <a:latin typeface="Arial" charset="0"/>
                <a:ea typeface="MS PGothic" charset="0"/>
              </a:rPr>
              <a:t> 		</a:t>
            </a:r>
            <a:r>
              <a:rPr lang="en-US" altLang="ja-JP" sz="1600" b="1">
                <a:latin typeface="Arial" charset="0"/>
                <a:ea typeface="MS PGothic" charset="0"/>
                <a:sym typeface="Symbol" charset="0"/>
              </a:rPr>
              <a:t></a:t>
            </a:r>
            <a:r>
              <a:rPr lang="en-US" altLang="ja-JP" sz="1600" b="1">
                <a:latin typeface="Arial" charset="0"/>
                <a:ea typeface="MS PGothic" charset="0"/>
              </a:rPr>
              <a:t>	e S e</a:t>
            </a:r>
          </a:p>
          <a:p>
            <a:pPr lvl="1" eaLnBrk="1" hangingPunct="1">
              <a:lnSpc>
                <a:spcPct val="80000"/>
              </a:lnSpc>
              <a:buFontTx/>
              <a:buNone/>
            </a:pPr>
            <a:r>
              <a:rPr lang="en-US" sz="1600" b="1">
                <a:latin typeface="Arial" charset="0"/>
                <a:ea typeface="MS PGothic" charset="0"/>
              </a:rPr>
              <a:t>D x	</a:t>
            </a:r>
            <a:r>
              <a:rPr lang="en-US" sz="1600" b="1">
                <a:latin typeface="Arial" charset="0"/>
                <a:ea typeface="MS PGothic" charset="0"/>
                <a:sym typeface="Symbol" charset="0"/>
              </a:rPr>
              <a:t></a:t>
            </a:r>
            <a:r>
              <a:rPr lang="en-US" sz="1600" b="1">
                <a:latin typeface="Arial" charset="0"/>
                <a:ea typeface="MS PGothic" charset="0"/>
              </a:rPr>
              <a:t>	x D	when x </a:t>
            </a:r>
            <a:r>
              <a:rPr lang="en-US" sz="1600" b="1">
                <a:latin typeface="Arial" charset="0"/>
                <a:ea typeface="MS PGothic" charset="0"/>
                <a:sym typeface="Symbol" charset="0"/>
              </a:rPr>
              <a:t></a:t>
            </a:r>
            <a:r>
              <a:rPr lang="en-US" sz="1600" b="1">
                <a:latin typeface="Arial" charset="0"/>
                <a:ea typeface="MS PGothic" charset="0"/>
              </a:rPr>
              <a:t> V </a:t>
            </a:r>
            <a:r>
              <a:rPr lang="en-US" sz="1600" b="1">
                <a:latin typeface="Arial" charset="0"/>
                <a:ea typeface="MS PGothic" charset="0"/>
                <a:sym typeface="Symbol" charset="0"/>
              </a:rPr>
              <a:t></a:t>
            </a:r>
            <a:r>
              <a:rPr lang="en-US" sz="1600" b="1">
                <a:latin typeface="Arial" charset="0"/>
                <a:ea typeface="MS PGothic" charset="0"/>
              </a:rPr>
              <a:t> T</a:t>
            </a:r>
          </a:p>
          <a:p>
            <a:pPr lvl="1" eaLnBrk="1" hangingPunct="1">
              <a:lnSpc>
                <a:spcPct val="80000"/>
              </a:lnSpc>
              <a:buFontTx/>
              <a:buNone/>
            </a:pPr>
            <a:r>
              <a:rPr lang="en-US" sz="1600" b="1">
                <a:latin typeface="Arial" charset="0"/>
                <a:ea typeface="MS PGothic" charset="0"/>
              </a:rPr>
              <a:t>D e	</a:t>
            </a:r>
            <a:r>
              <a:rPr lang="en-US" sz="1600" b="1">
                <a:latin typeface="Arial" charset="0"/>
                <a:ea typeface="MS PGothic" charset="0"/>
                <a:sym typeface="Symbol" charset="0"/>
              </a:rPr>
              <a:t></a:t>
            </a:r>
            <a:r>
              <a:rPr lang="en-US" sz="1600" b="1">
                <a:latin typeface="Arial" charset="0"/>
                <a:ea typeface="MS PGothic" charset="0"/>
              </a:rPr>
              <a:t>	e d	push the delete characters to far right</a:t>
            </a:r>
          </a:p>
          <a:p>
            <a:pPr lvl="1" eaLnBrk="1" hangingPunct="1">
              <a:lnSpc>
                <a:spcPct val="80000"/>
              </a:lnSpc>
              <a:buFontTx/>
              <a:buNone/>
            </a:pPr>
            <a:r>
              <a:rPr lang="en-US" sz="1600" b="1">
                <a:latin typeface="Symbol" charset="0"/>
                <a:ea typeface="MS PGothic" charset="0"/>
              </a:rPr>
              <a:t>a</a:t>
            </a:r>
            <a:r>
              <a:rPr lang="en-US" sz="1600" b="1">
                <a:latin typeface="Arial" charset="0"/>
                <a:ea typeface="MS PGothic" charset="0"/>
              </a:rPr>
              <a:t>		</a:t>
            </a:r>
            <a:r>
              <a:rPr lang="en-US" sz="1600" b="1">
                <a:latin typeface="Arial" charset="0"/>
                <a:ea typeface="MS PGothic" charset="0"/>
                <a:sym typeface="Symbol" charset="0"/>
              </a:rPr>
              <a:t></a:t>
            </a:r>
            <a:r>
              <a:rPr lang="en-US" sz="1600" b="1">
                <a:latin typeface="Arial" charset="0"/>
                <a:ea typeface="MS PGothic" charset="0"/>
              </a:rPr>
              <a:t>	</a:t>
            </a:r>
            <a:r>
              <a:rPr lang="en-US" sz="1600" b="1">
                <a:latin typeface="Symbol" charset="0"/>
                <a:ea typeface="MS PGothic" charset="0"/>
              </a:rPr>
              <a:t>b</a:t>
            </a:r>
            <a:r>
              <a:rPr lang="en-US" sz="1600" b="1">
                <a:latin typeface="Arial" charset="0"/>
                <a:ea typeface="MS PGothic" charset="0"/>
              </a:rPr>
              <a:t>	where </a:t>
            </a:r>
            <a:r>
              <a:rPr lang="en-US" sz="1600" b="1">
                <a:latin typeface="Symbol" charset="0"/>
                <a:ea typeface="MS PGothic" charset="0"/>
              </a:rPr>
              <a:t>a</a:t>
            </a:r>
            <a:r>
              <a:rPr lang="en-US" sz="1600" b="1">
                <a:latin typeface="Arial" charset="0"/>
                <a:ea typeface="MS PGothic" charset="0"/>
              </a:rPr>
              <a:t> </a:t>
            </a:r>
            <a:r>
              <a:rPr lang="en-US" sz="1600" b="1">
                <a:latin typeface="Arial" charset="0"/>
                <a:ea typeface="MS PGothic" charset="0"/>
                <a:sym typeface="Symbol" charset="0"/>
              </a:rPr>
              <a:t></a:t>
            </a:r>
            <a:r>
              <a:rPr lang="en-US" sz="1600" b="1">
                <a:latin typeface="Arial" charset="0"/>
                <a:ea typeface="MS PGothic" charset="0"/>
              </a:rPr>
              <a:t> </a:t>
            </a:r>
            <a:r>
              <a:rPr lang="en-US" sz="1600" b="1">
                <a:latin typeface="Symbol" charset="0"/>
                <a:ea typeface="MS PGothic" charset="0"/>
              </a:rPr>
              <a:t>b</a:t>
            </a:r>
            <a:r>
              <a:rPr lang="en-US" sz="1600" b="1">
                <a:latin typeface="Arial" charset="0"/>
                <a:ea typeface="MS PGothic" charset="0"/>
              </a:rPr>
              <a:t> </a:t>
            </a:r>
            <a:r>
              <a:rPr lang="en-US" sz="1600" b="1">
                <a:latin typeface="Arial" charset="0"/>
                <a:ea typeface="MS PGothic" charset="0"/>
                <a:sym typeface="Symbol" charset="0"/>
              </a:rPr>
              <a:t></a:t>
            </a:r>
            <a:r>
              <a:rPr lang="en-US" sz="1600" b="1">
                <a:latin typeface="Arial" charset="0"/>
                <a:ea typeface="MS PGothic" charset="0"/>
              </a:rPr>
              <a:t> P and |</a:t>
            </a:r>
            <a:r>
              <a:rPr lang="en-US" sz="1600" b="1">
                <a:latin typeface="Symbol" charset="0"/>
                <a:ea typeface="MS PGothic" charset="0"/>
              </a:rPr>
              <a:t>a</a:t>
            </a:r>
            <a:r>
              <a:rPr lang="en-US" sz="1600" b="1">
                <a:latin typeface="Arial" charset="0"/>
                <a:ea typeface="MS PGothic" charset="0"/>
              </a:rPr>
              <a:t>| ≤ |</a:t>
            </a:r>
            <a:r>
              <a:rPr lang="en-US" sz="1600" b="1">
                <a:latin typeface="Symbol" charset="0"/>
                <a:ea typeface="MS PGothic" charset="0"/>
              </a:rPr>
              <a:t>b</a:t>
            </a:r>
            <a:r>
              <a:rPr lang="en-US" sz="1600" b="1">
                <a:latin typeface="Arial" charset="0"/>
                <a:ea typeface="MS PGothic" charset="0"/>
              </a:rPr>
              <a:t>|</a:t>
            </a:r>
          </a:p>
          <a:p>
            <a:pPr lvl="1" eaLnBrk="1" hangingPunct="1">
              <a:lnSpc>
                <a:spcPct val="80000"/>
              </a:lnSpc>
              <a:buFontTx/>
              <a:buNone/>
            </a:pPr>
            <a:r>
              <a:rPr lang="en-US" sz="1600" b="1">
                <a:latin typeface="Symbol" charset="0"/>
                <a:ea typeface="MS PGothic" charset="0"/>
              </a:rPr>
              <a:t>a</a:t>
            </a:r>
            <a:r>
              <a:rPr lang="en-US" sz="1600" b="1">
                <a:latin typeface="Arial" charset="0"/>
                <a:ea typeface="MS PGothic" charset="0"/>
              </a:rPr>
              <a:t>		</a:t>
            </a:r>
            <a:r>
              <a:rPr lang="en-US" sz="1600" b="1">
                <a:latin typeface="Arial" charset="0"/>
                <a:ea typeface="MS PGothic" charset="0"/>
                <a:sym typeface="Symbol" charset="0"/>
              </a:rPr>
              <a:t></a:t>
            </a:r>
            <a:r>
              <a:rPr lang="en-US" sz="1600" b="1">
                <a:latin typeface="Arial" charset="0"/>
                <a:ea typeface="MS PGothic" charset="0"/>
              </a:rPr>
              <a:t>	</a:t>
            </a:r>
            <a:r>
              <a:rPr lang="en-US" sz="1600" b="1">
                <a:latin typeface="Symbol" charset="0"/>
                <a:ea typeface="MS PGothic" charset="0"/>
              </a:rPr>
              <a:t>b</a:t>
            </a:r>
            <a:r>
              <a:rPr lang="en-US" sz="1600" b="1">
                <a:latin typeface="Arial" charset="0"/>
                <a:ea typeface="MS PGothic" charset="0"/>
              </a:rPr>
              <a:t>D</a:t>
            </a:r>
            <a:r>
              <a:rPr lang="en-US" sz="1600" b="1" baseline="30000">
                <a:latin typeface="Arial" charset="0"/>
                <a:ea typeface="MS PGothic" charset="0"/>
              </a:rPr>
              <a:t>k</a:t>
            </a:r>
            <a:r>
              <a:rPr lang="en-US" sz="1600" b="1">
                <a:latin typeface="Arial" charset="0"/>
                <a:ea typeface="MS PGothic" charset="0"/>
              </a:rPr>
              <a:t>	where </a:t>
            </a:r>
            <a:r>
              <a:rPr lang="en-US" sz="1600" b="1">
                <a:latin typeface="Symbol" charset="0"/>
                <a:ea typeface="MS PGothic" charset="0"/>
              </a:rPr>
              <a:t>a</a:t>
            </a:r>
            <a:r>
              <a:rPr lang="en-US" sz="1600" b="1">
                <a:latin typeface="Arial" charset="0"/>
                <a:ea typeface="MS PGothic" charset="0"/>
              </a:rPr>
              <a:t> </a:t>
            </a:r>
            <a:r>
              <a:rPr lang="en-US" sz="1600" b="1">
                <a:latin typeface="Arial" charset="0"/>
                <a:ea typeface="MS PGothic" charset="0"/>
                <a:sym typeface="Symbol" charset="0"/>
              </a:rPr>
              <a:t></a:t>
            </a:r>
            <a:r>
              <a:rPr lang="en-US" sz="1600" b="1">
                <a:latin typeface="Arial" charset="0"/>
                <a:ea typeface="MS PGothic" charset="0"/>
              </a:rPr>
              <a:t> </a:t>
            </a:r>
            <a:r>
              <a:rPr lang="en-US" sz="1600" b="1">
                <a:latin typeface="Symbol" charset="0"/>
                <a:ea typeface="MS PGothic" charset="0"/>
              </a:rPr>
              <a:t>b</a:t>
            </a:r>
            <a:r>
              <a:rPr lang="en-US" sz="1600" b="1">
                <a:latin typeface="Arial" charset="0"/>
                <a:ea typeface="MS PGothic" charset="0"/>
              </a:rPr>
              <a:t> </a:t>
            </a:r>
            <a:r>
              <a:rPr lang="en-US" sz="1600" b="1">
                <a:latin typeface="Arial" charset="0"/>
                <a:ea typeface="MS PGothic" charset="0"/>
                <a:sym typeface="Symbol" charset="0"/>
              </a:rPr>
              <a:t></a:t>
            </a:r>
            <a:r>
              <a:rPr lang="en-US" sz="1600" b="1">
                <a:latin typeface="Arial" charset="0"/>
                <a:ea typeface="MS PGothic" charset="0"/>
              </a:rPr>
              <a:t> P and |</a:t>
            </a:r>
            <a:r>
              <a:rPr lang="en-US" sz="1600" b="1">
                <a:latin typeface="Symbol" charset="0"/>
                <a:ea typeface="MS PGothic" charset="0"/>
              </a:rPr>
              <a:t>a</a:t>
            </a:r>
            <a:r>
              <a:rPr lang="en-US" sz="1600" b="1">
                <a:latin typeface="Arial" charset="0"/>
                <a:ea typeface="MS PGothic" charset="0"/>
              </a:rPr>
              <a:t>| - |</a:t>
            </a:r>
            <a:r>
              <a:rPr lang="en-US" sz="1600" b="1">
                <a:latin typeface="Symbol" charset="0"/>
                <a:ea typeface="MS PGothic" charset="0"/>
              </a:rPr>
              <a:t>b</a:t>
            </a:r>
            <a:r>
              <a:rPr lang="en-US" sz="1600" b="1">
                <a:latin typeface="Arial" charset="0"/>
                <a:ea typeface="MS PGothic" charset="0"/>
              </a:rPr>
              <a:t>| = k &gt; 0</a:t>
            </a:r>
          </a:p>
          <a:p>
            <a:pPr eaLnBrk="1" hangingPunct="1">
              <a:lnSpc>
                <a:spcPct val="80000"/>
              </a:lnSpc>
            </a:pPr>
            <a:r>
              <a:rPr lang="en-US" sz="1800">
                <a:latin typeface="Arial" charset="0"/>
                <a:ea typeface="MS PGothic" charset="0"/>
              </a:rPr>
              <a:t>Clearly, L(G</a:t>
            </a:r>
            <a:r>
              <a:rPr lang="ja-JP" altLang="en-US" sz="1800">
                <a:latin typeface="Arial" charset="0"/>
                <a:ea typeface="MS PGothic" charset="0"/>
              </a:rPr>
              <a:t>’</a:t>
            </a:r>
            <a:r>
              <a:rPr lang="en-US" altLang="ja-JP" sz="1800">
                <a:latin typeface="Arial" charset="0"/>
                <a:ea typeface="MS PGothic" charset="0"/>
              </a:rPr>
              <a:t>) = { e w e d</a:t>
            </a:r>
            <a:r>
              <a:rPr lang="en-US" altLang="ja-JP" sz="1800" baseline="30000">
                <a:latin typeface="Arial" charset="0"/>
                <a:ea typeface="MS PGothic" charset="0"/>
              </a:rPr>
              <a:t>m</a:t>
            </a:r>
            <a:r>
              <a:rPr lang="en-US" altLang="ja-JP" sz="1800">
                <a:latin typeface="Arial" charset="0"/>
                <a:ea typeface="MS PGothic" charset="0"/>
              </a:rPr>
              <a:t> | w </a:t>
            </a:r>
            <a:r>
              <a:rPr lang="en-US" altLang="ja-JP" sz="1800">
                <a:latin typeface="Arial" charset="0"/>
                <a:ea typeface="MS PGothic" charset="0"/>
                <a:sym typeface="Symbol" charset="0"/>
              </a:rPr>
              <a:t></a:t>
            </a:r>
            <a:r>
              <a:rPr lang="en-US" altLang="ja-JP" sz="1800">
                <a:latin typeface="Arial" charset="0"/>
                <a:ea typeface="MS PGothic" charset="0"/>
              </a:rPr>
              <a:t> L(G) and m≥0 is some integer }</a:t>
            </a:r>
          </a:p>
          <a:p>
            <a:pPr eaLnBrk="1" hangingPunct="1">
              <a:lnSpc>
                <a:spcPct val="80000"/>
              </a:lnSpc>
            </a:pPr>
            <a:r>
              <a:rPr lang="en-US" sz="1800">
                <a:latin typeface="Arial" charset="0"/>
                <a:ea typeface="MS PGothic" charset="0"/>
              </a:rPr>
              <a:t>For each w </a:t>
            </a:r>
            <a:r>
              <a:rPr lang="en-US" sz="1800">
                <a:latin typeface="Arial" charset="0"/>
                <a:ea typeface="MS PGothic" charset="0"/>
                <a:sym typeface="Symbol" charset="0"/>
              </a:rPr>
              <a:t></a:t>
            </a:r>
            <a:r>
              <a:rPr lang="en-US" sz="1800">
                <a:latin typeface="Arial" charset="0"/>
                <a:ea typeface="MS PGothic" charset="0"/>
              </a:rPr>
              <a:t> L(G), we cannot, in general, determine for which values of m, e w e dm </a:t>
            </a:r>
            <a:r>
              <a:rPr lang="en-US" sz="1800">
                <a:latin typeface="Arial" charset="0"/>
                <a:ea typeface="MS PGothic" charset="0"/>
                <a:sym typeface="Symbol" charset="0"/>
              </a:rPr>
              <a:t></a:t>
            </a:r>
            <a:r>
              <a:rPr lang="en-US" sz="1800">
                <a:latin typeface="Arial" charset="0"/>
                <a:ea typeface="MS PGothic" charset="0"/>
              </a:rPr>
              <a:t> L(G</a:t>
            </a:r>
            <a:r>
              <a:rPr lang="ja-JP" altLang="en-US" sz="1800">
                <a:latin typeface="Arial" charset="0"/>
                <a:ea typeface="MS PGothic" charset="0"/>
              </a:rPr>
              <a:t>’</a:t>
            </a:r>
            <a:r>
              <a:rPr lang="en-US" altLang="ja-JP" sz="1800">
                <a:latin typeface="Arial" charset="0"/>
                <a:ea typeface="MS PGothic" charset="0"/>
              </a:rPr>
              <a:t>).  We would need to ask a potentially infinite number of questions of the form </a:t>
            </a:r>
            <a:br>
              <a:rPr lang="en-US" altLang="ja-JP" sz="1800">
                <a:latin typeface="Arial" charset="0"/>
                <a:ea typeface="MS PGothic" charset="0"/>
              </a:rPr>
            </a:br>
            <a:r>
              <a:rPr lang="ja-JP" altLang="en-US" sz="1800">
                <a:latin typeface="Arial" charset="0"/>
                <a:ea typeface="MS PGothic" charset="0"/>
              </a:rPr>
              <a:t>“</a:t>
            </a:r>
            <a:r>
              <a:rPr lang="en-US" altLang="ja-JP" sz="1800">
                <a:latin typeface="Arial" charset="0"/>
                <a:ea typeface="MS PGothic" charset="0"/>
              </a:rPr>
              <a:t>does e w e d</a:t>
            </a:r>
            <a:r>
              <a:rPr lang="en-US" altLang="ja-JP" sz="1800" baseline="30000">
                <a:latin typeface="Arial" charset="0"/>
                <a:ea typeface="MS PGothic" charset="0"/>
              </a:rPr>
              <a:t>m</a:t>
            </a:r>
            <a:r>
              <a:rPr lang="en-US" altLang="ja-JP" sz="1800">
                <a:latin typeface="Arial" charset="0"/>
                <a:ea typeface="MS PGothic" charset="0"/>
              </a:rPr>
              <a:t> </a:t>
            </a:r>
            <a:r>
              <a:rPr lang="en-US" altLang="ja-JP" sz="1800">
                <a:latin typeface="Arial" charset="0"/>
                <a:ea typeface="MS PGothic" charset="0"/>
                <a:sym typeface="Symbol" charset="0"/>
              </a:rPr>
              <a:t></a:t>
            </a:r>
            <a:r>
              <a:rPr lang="en-US" altLang="ja-JP" sz="1800">
                <a:latin typeface="Arial" charset="0"/>
                <a:ea typeface="MS PGothic" charset="0"/>
              </a:rPr>
              <a:t> L(G</a:t>
            </a:r>
            <a:r>
              <a:rPr lang="ja-JP" altLang="en-US" sz="1800">
                <a:latin typeface="Arial" charset="0"/>
                <a:ea typeface="MS PGothic" charset="0"/>
              </a:rPr>
              <a:t>’</a:t>
            </a:r>
            <a:r>
              <a:rPr lang="en-US" altLang="ja-JP" sz="1800">
                <a:latin typeface="Arial" charset="0"/>
                <a:ea typeface="MS PGothic" charset="0"/>
              </a:rPr>
              <a:t>)</a:t>
            </a:r>
            <a:r>
              <a:rPr lang="ja-JP" altLang="en-US" sz="1800">
                <a:latin typeface="Arial" charset="0"/>
                <a:ea typeface="MS PGothic" charset="0"/>
              </a:rPr>
              <a:t>”</a:t>
            </a:r>
            <a:r>
              <a:rPr lang="en-US" altLang="ja-JP" sz="1800">
                <a:latin typeface="Arial" charset="0"/>
                <a:ea typeface="MS PGothic" charset="0"/>
              </a:rPr>
              <a:t> to determine if w </a:t>
            </a:r>
            <a:r>
              <a:rPr lang="en-US" altLang="ja-JP" sz="1800">
                <a:latin typeface="Arial" charset="0"/>
                <a:ea typeface="MS PGothic" charset="0"/>
                <a:sym typeface="Symbol" charset="0"/>
              </a:rPr>
              <a:t></a:t>
            </a:r>
            <a:r>
              <a:rPr lang="en-US" altLang="ja-JP" sz="1800">
                <a:latin typeface="Arial" charset="0"/>
                <a:ea typeface="MS PGothic" charset="0"/>
              </a:rPr>
              <a:t> L(G).  That</a:t>
            </a:r>
            <a:r>
              <a:rPr lang="ja-JP" altLang="en-US" sz="1800">
                <a:latin typeface="Arial" charset="0"/>
                <a:ea typeface="MS PGothic" charset="0"/>
              </a:rPr>
              <a:t>’</a:t>
            </a:r>
            <a:r>
              <a:rPr lang="en-US" altLang="ja-JP" sz="1800">
                <a:latin typeface="Arial" charset="0"/>
                <a:ea typeface="MS PGothic" charset="0"/>
              </a:rPr>
              <a:t>s a semi-decision procedure.</a:t>
            </a:r>
            <a:endParaRPr lang="en-US" sz="1800">
              <a:latin typeface="Arial" charset="0"/>
              <a:ea typeface="MS PGothic" charset="0"/>
            </a:endParaRP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B8E544-4B10-794B-BAE2-E5BC90A66B1E}" type="datetime1">
              <a:rPr lang="en-US"/>
              <a:pPr/>
              <a:t>11/18/2014</a:t>
            </a:fld>
            <a:endParaRPr lang="en-US"/>
          </a:p>
        </p:txBody>
      </p:sp>
      <p:sp>
        <p:nvSpPr>
          <p:cNvPr id="2549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49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7937ED3-0B53-7C4B-A24F-A3B726B592C3}" type="slidenum">
              <a:rPr lang="en-US"/>
              <a:pPr/>
              <a:t>256</a:t>
            </a:fld>
            <a:endParaRPr lang="en-US"/>
          </a:p>
        </p:txBody>
      </p:sp>
      <p:sp>
        <p:nvSpPr>
          <p:cNvPr id="254981" name="Rectangle 2"/>
          <p:cNvSpPr>
            <a:spLocks noGrp="1" noChangeArrowheads="1"/>
          </p:cNvSpPr>
          <p:nvPr>
            <p:ph type="title"/>
          </p:nvPr>
        </p:nvSpPr>
        <p:spPr/>
        <p:txBody>
          <a:bodyPr/>
          <a:lstStyle/>
          <a:p>
            <a:pPr eaLnBrk="1" hangingPunct="1"/>
            <a:r>
              <a:rPr lang="en-US">
                <a:latin typeface="Arial" charset="0"/>
                <a:ea typeface="MS PGothic" charset="0"/>
              </a:rPr>
              <a:t>Some Consequences</a:t>
            </a:r>
          </a:p>
        </p:txBody>
      </p:sp>
      <p:sp>
        <p:nvSpPr>
          <p:cNvPr id="254982" name="Rectangle 3"/>
          <p:cNvSpPr>
            <a:spLocks noGrp="1" noChangeArrowheads="1"/>
          </p:cNvSpPr>
          <p:nvPr>
            <p:ph type="body" idx="1"/>
          </p:nvPr>
        </p:nvSpPr>
        <p:spPr/>
        <p:txBody>
          <a:bodyPr/>
          <a:lstStyle/>
          <a:p>
            <a:pPr eaLnBrk="1" hangingPunct="1"/>
            <a:r>
              <a:rPr lang="en-US" sz="2400">
                <a:latin typeface="Arial" charset="0"/>
                <a:ea typeface="MS PGothic" charset="0"/>
              </a:rPr>
              <a:t>CSGs are not closed under Init, Final, Mid, quotient with regular sets and homomorphism (okay for </a:t>
            </a:r>
            <a:r>
              <a:rPr lang="en-US" sz="2400">
                <a:latin typeface="Symbol" charset="0"/>
                <a:ea typeface="MS PGothic" charset="0"/>
                <a:sym typeface="Symbol" charset="0"/>
              </a:rPr>
              <a:t></a:t>
            </a:r>
            <a:r>
              <a:rPr lang="en-US" sz="2400">
                <a:latin typeface="Arial" charset="0"/>
                <a:ea typeface="MS PGothic" charset="0"/>
              </a:rPr>
              <a:t>-free homomorphism)</a:t>
            </a:r>
          </a:p>
          <a:p>
            <a:pPr eaLnBrk="1" hangingPunct="1"/>
            <a:r>
              <a:rPr lang="en-US" sz="2400">
                <a:latin typeface="Arial" charset="0"/>
                <a:ea typeface="MS PGothic" charset="0"/>
              </a:rPr>
              <a:t>We also have that the emptiness problem is undecidable from this result.  That gives us two proofs of this one result.</a:t>
            </a:r>
          </a:p>
          <a:p>
            <a:pPr eaLnBrk="1" hangingPunct="1"/>
            <a:r>
              <a:rPr lang="en-US" sz="2400">
                <a:latin typeface="Arial" charset="0"/>
                <a:ea typeface="MS PGothic" charset="0"/>
              </a:rPr>
              <a:t>For Type 0, emptiness and even the membership problems are undecidable.</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Summary of Grammar Results</a:t>
            </a:r>
          </a:p>
        </p:txBody>
      </p:sp>
      <p:sp>
        <p:nvSpPr>
          <p:cNvPr id="256003"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CEC2E51-F610-344A-8F41-2AAB0B149F94}" type="datetime1">
              <a:rPr lang="en-US"/>
              <a:pPr/>
              <a:t>11/18/2014</a:t>
            </a:fld>
            <a:endParaRPr lang="en-US"/>
          </a:p>
        </p:txBody>
      </p:sp>
      <p:sp>
        <p:nvSpPr>
          <p:cNvPr id="2570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7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3B085C-8485-4D42-AEE5-CE800FB7E092}" type="slidenum">
              <a:rPr lang="en-US"/>
              <a:pPr/>
              <a:t>258</a:t>
            </a:fld>
            <a:endParaRPr lang="en-US"/>
          </a:p>
        </p:txBody>
      </p:sp>
      <p:sp>
        <p:nvSpPr>
          <p:cNvPr id="257029" name="Rectangle 2"/>
          <p:cNvSpPr>
            <a:spLocks noGrp="1" noChangeArrowheads="1"/>
          </p:cNvSpPr>
          <p:nvPr>
            <p:ph type="title"/>
          </p:nvPr>
        </p:nvSpPr>
        <p:spPr/>
        <p:txBody>
          <a:bodyPr/>
          <a:lstStyle/>
          <a:p>
            <a:pPr eaLnBrk="1" hangingPunct="1"/>
            <a:r>
              <a:rPr lang="en-US">
                <a:latin typeface="Arial" charset="0"/>
                <a:ea typeface="MS PGothic" charset="0"/>
              </a:rPr>
              <a:t>Decidability</a:t>
            </a:r>
          </a:p>
        </p:txBody>
      </p:sp>
      <p:sp>
        <p:nvSpPr>
          <p:cNvPr id="257030" name="Rectangle 3"/>
          <p:cNvSpPr>
            <a:spLocks noGrp="1" noChangeArrowheads="1"/>
          </p:cNvSpPr>
          <p:nvPr>
            <p:ph type="body" idx="1"/>
          </p:nvPr>
        </p:nvSpPr>
        <p:spPr/>
        <p:txBody>
          <a:bodyPr/>
          <a:lstStyle/>
          <a:p>
            <a:pPr eaLnBrk="1" hangingPunct="1"/>
            <a:r>
              <a:rPr lang="en-US">
                <a:latin typeface="Arial" charset="0"/>
                <a:ea typeface="MS PGothic" charset="0"/>
              </a:rPr>
              <a:t>Everything about regular</a:t>
            </a:r>
          </a:p>
          <a:p>
            <a:pPr eaLnBrk="1" hangingPunct="1"/>
            <a:r>
              <a:rPr lang="en-US">
                <a:latin typeface="Arial" charset="0"/>
                <a:ea typeface="MS PGothic" charset="0"/>
              </a:rPr>
              <a:t>Membership in CFLs and CSLs</a:t>
            </a:r>
          </a:p>
          <a:p>
            <a:pPr lvl="1" eaLnBrk="1" hangingPunct="1"/>
            <a:r>
              <a:rPr lang="en-US">
                <a:latin typeface="Arial" charset="0"/>
                <a:ea typeface="MS PGothic" charset="0"/>
              </a:rPr>
              <a:t>CKY for CFLs</a:t>
            </a:r>
          </a:p>
          <a:p>
            <a:pPr eaLnBrk="1" hangingPunct="1"/>
            <a:r>
              <a:rPr lang="en-US">
                <a:latin typeface="Arial" charset="0"/>
                <a:ea typeface="MS PGothic" charset="0"/>
              </a:rPr>
              <a:t>Emptiness for CFLs</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CD2C920-4810-5C43-9FBF-05B3CDD1F6FF}" type="datetime1">
              <a:rPr lang="en-US"/>
              <a:pPr/>
              <a:t>11/18/2014</a:t>
            </a:fld>
            <a:endParaRPr lang="en-US"/>
          </a:p>
        </p:txBody>
      </p:sp>
      <p:sp>
        <p:nvSpPr>
          <p:cNvPr id="258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8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440BC9-5CEA-DE4D-82FB-E58CDCF23E4A}" type="slidenum">
              <a:rPr lang="en-US"/>
              <a:pPr/>
              <a:t>259</a:t>
            </a:fld>
            <a:endParaRPr lang="en-US"/>
          </a:p>
        </p:txBody>
      </p:sp>
      <p:sp>
        <p:nvSpPr>
          <p:cNvPr id="258053" name="Rectangle 2"/>
          <p:cNvSpPr>
            <a:spLocks noGrp="1" noChangeArrowheads="1"/>
          </p:cNvSpPr>
          <p:nvPr>
            <p:ph type="title"/>
          </p:nvPr>
        </p:nvSpPr>
        <p:spPr/>
        <p:txBody>
          <a:bodyPr/>
          <a:lstStyle/>
          <a:p>
            <a:pPr eaLnBrk="1" hangingPunct="1"/>
            <a:r>
              <a:rPr lang="en-US">
                <a:latin typeface="Arial" charset="0"/>
                <a:ea typeface="MS PGothic" charset="0"/>
              </a:rPr>
              <a:t>Undecidability</a:t>
            </a:r>
          </a:p>
        </p:txBody>
      </p:sp>
      <p:sp>
        <p:nvSpPr>
          <p:cNvPr id="258054"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Is L =</a:t>
            </a:r>
            <a:r>
              <a:rPr lang="en-US" sz="2400">
                <a:latin typeface="Arial" charset="0"/>
                <a:ea typeface="MS PGothic" charset="0"/>
                <a:sym typeface="Symbol" charset="0"/>
              </a:rPr>
              <a:t>, for </a:t>
            </a:r>
            <a:r>
              <a:rPr lang="en-US" sz="2400">
                <a:latin typeface="Arial" charset="0"/>
                <a:ea typeface="MS PGothic" charset="0"/>
              </a:rPr>
              <a:t>CSL,</a:t>
            </a:r>
            <a:r>
              <a:rPr lang="en-US" sz="2400">
                <a:latin typeface="Arial" charset="0"/>
                <a:ea typeface="MS PGothic" charset="0"/>
                <a:sym typeface="Symbol" charset="0"/>
              </a:rPr>
              <a:t> L</a:t>
            </a:r>
            <a:r>
              <a:rPr lang="en-US" sz="2400">
                <a:latin typeface="Arial" charset="0"/>
                <a:ea typeface="MS PGothic" charset="0"/>
              </a:rPr>
              <a:t>?</a:t>
            </a:r>
          </a:p>
          <a:p>
            <a:pPr eaLnBrk="1" hangingPunct="1">
              <a:lnSpc>
                <a:spcPct val="90000"/>
              </a:lnSpc>
            </a:pPr>
            <a:r>
              <a:rPr lang="en-US" sz="2400">
                <a:latin typeface="Arial" charset="0"/>
                <a:ea typeface="MS PGothic" charset="0"/>
              </a:rPr>
              <a:t>Is L=</a:t>
            </a:r>
            <a:r>
              <a:rPr lang="en-US" sz="2400">
                <a:latin typeface="Symbol" charset="0"/>
                <a:ea typeface="MS PGothic" charset="0"/>
                <a:sym typeface="Symbol" charset="0"/>
              </a:rPr>
              <a:t></a:t>
            </a:r>
            <a:r>
              <a:rPr lang="en-US" sz="2400">
                <a:latin typeface="Arial" charset="0"/>
                <a:ea typeface="MS PGothic" charset="0"/>
              </a:rPr>
              <a:t>*, for CFL (CSL), L?</a:t>
            </a:r>
          </a:p>
          <a:p>
            <a:pPr eaLnBrk="1" hangingPunct="1">
              <a:lnSpc>
                <a:spcPct val="90000"/>
              </a:lnSpc>
            </a:pPr>
            <a:r>
              <a:rPr lang="en-US" sz="2400">
                <a:latin typeface="Arial" charset="0"/>
                <a:ea typeface="MS PGothic" charset="0"/>
              </a:rPr>
              <a:t>Is L</a:t>
            </a:r>
            <a:r>
              <a:rPr lang="en-US" sz="2400" baseline="-25000">
                <a:latin typeface="Arial" charset="0"/>
                <a:ea typeface="MS PGothic" charset="0"/>
              </a:rPr>
              <a:t>1</a:t>
            </a:r>
            <a:r>
              <a:rPr lang="en-US" sz="2400">
                <a:latin typeface="Arial" charset="0"/>
                <a:ea typeface="MS PGothic" charset="0"/>
              </a:rPr>
              <a:t>=L</a:t>
            </a:r>
            <a:r>
              <a:rPr lang="en-US" sz="2400" baseline="-25000">
                <a:latin typeface="Arial" charset="0"/>
                <a:ea typeface="MS PGothic" charset="0"/>
              </a:rPr>
              <a:t>2</a:t>
            </a:r>
            <a:r>
              <a:rPr lang="en-US" sz="2400">
                <a:latin typeface="Arial" charset="0"/>
                <a:ea typeface="MS PGothic" charset="0"/>
              </a:rPr>
              <a:t> for CFLs (CSLs), L</a:t>
            </a:r>
            <a:r>
              <a:rPr lang="en-US" sz="2400" baseline="-25000">
                <a:latin typeface="Arial" charset="0"/>
                <a:ea typeface="MS PGothic" charset="0"/>
              </a:rPr>
              <a:t>1</a:t>
            </a:r>
            <a:r>
              <a:rPr lang="en-US" sz="2400">
                <a:latin typeface="Arial" charset="0"/>
                <a:ea typeface="MS PGothic" charset="0"/>
              </a:rPr>
              <a:t>, L</a:t>
            </a:r>
            <a:r>
              <a:rPr lang="en-US" sz="2400" baseline="-25000">
                <a:latin typeface="Arial" charset="0"/>
                <a:ea typeface="MS PGothic" charset="0"/>
              </a:rPr>
              <a:t>2</a:t>
            </a:r>
            <a:r>
              <a:rPr lang="en-US" sz="2400">
                <a:latin typeface="Arial" charset="0"/>
                <a:ea typeface="MS PGothic" charset="0"/>
              </a:rPr>
              <a:t>?</a:t>
            </a:r>
          </a:p>
          <a:p>
            <a:pPr eaLnBrk="1" hangingPunct="1">
              <a:lnSpc>
                <a:spcPct val="90000"/>
              </a:lnSpc>
            </a:pPr>
            <a:r>
              <a:rPr lang="en-US" sz="2400">
                <a:latin typeface="Arial" charset="0"/>
                <a:ea typeface="MS PGothic" charset="0"/>
              </a:rPr>
              <a:t>Is L</a:t>
            </a:r>
            <a:r>
              <a:rPr lang="en-US" sz="2400" baseline="-25000">
                <a:latin typeface="Arial" charset="0"/>
                <a:ea typeface="MS PGothic" charset="0"/>
              </a:rPr>
              <a:t>1</a:t>
            </a:r>
            <a:r>
              <a:rPr lang="en-US" sz="2400">
                <a:latin typeface="Symbol" charset="0"/>
                <a:ea typeface="MS PGothic" charset="0"/>
                <a:sym typeface="Symbol" charset="0"/>
              </a:rPr>
              <a:t></a:t>
            </a:r>
            <a:r>
              <a:rPr lang="en-US" sz="2400">
                <a:latin typeface="Arial" charset="0"/>
                <a:ea typeface="MS PGothic" charset="0"/>
              </a:rPr>
              <a:t>L</a:t>
            </a:r>
            <a:r>
              <a:rPr lang="en-US" sz="2400" baseline="-25000">
                <a:latin typeface="Arial" charset="0"/>
                <a:ea typeface="MS PGothic" charset="0"/>
              </a:rPr>
              <a:t>2</a:t>
            </a:r>
            <a:r>
              <a:rPr lang="en-US" sz="2400">
                <a:latin typeface="Arial" charset="0"/>
                <a:ea typeface="MS PGothic" charset="0"/>
              </a:rPr>
              <a:t> for CFLs (CSLs ), L</a:t>
            </a:r>
            <a:r>
              <a:rPr lang="en-US" sz="2400" baseline="-25000">
                <a:latin typeface="Arial" charset="0"/>
                <a:ea typeface="MS PGothic" charset="0"/>
              </a:rPr>
              <a:t>1</a:t>
            </a:r>
            <a:r>
              <a:rPr lang="en-US" sz="2400">
                <a:latin typeface="Arial" charset="0"/>
                <a:ea typeface="MS PGothic" charset="0"/>
              </a:rPr>
              <a:t>, L</a:t>
            </a:r>
            <a:r>
              <a:rPr lang="en-US" sz="2400" baseline="-25000">
                <a:latin typeface="Arial" charset="0"/>
                <a:ea typeface="MS PGothic" charset="0"/>
              </a:rPr>
              <a:t>2</a:t>
            </a:r>
            <a:r>
              <a:rPr lang="en-US" sz="2400">
                <a:latin typeface="Arial" charset="0"/>
                <a:ea typeface="MS PGothic" charset="0"/>
              </a:rPr>
              <a:t>?</a:t>
            </a:r>
          </a:p>
          <a:p>
            <a:pPr eaLnBrk="1" hangingPunct="1">
              <a:lnSpc>
                <a:spcPct val="90000"/>
              </a:lnSpc>
            </a:pPr>
            <a:r>
              <a:rPr lang="en-US" sz="2400">
                <a:latin typeface="Arial" charset="0"/>
                <a:ea typeface="MS PGothic" charset="0"/>
              </a:rPr>
              <a:t>Is L</a:t>
            </a:r>
            <a:r>
              <a:rPr lang="en-US" sz="2400" baseline="-25000">
                <a:latin typeface="Arial" charset="0"/>
                <a:ea typeface="MS PGothic" charset="0"/>
              </a:rPr>
              <a:t>1</a:t>
            </a:r>
            <a:r>
              <a:rPr lang="en-US" sz="2400">
                <a:latin typeface="Arial" charset="0"/>
                <a:ea typeface="MS PGothic" charset="0"/>
                <a:sym typeface="Symbol" charset="0"/>
              </a:rPr>
              <a:t></a:t>
            </a:r>
            <a:r>
              <a:rPr lang="en-US" sz="2400">
                <a:latin typeface="Arial" charset="0"/>
                <a:ea typeface="MS PGothic" charset="0"/>
              </a:rPr>
              <a:t>L</a:t>
            </a:r>
            <a:r>
              <a:rPr lang="en-US" sz="2400" baseline="-25000">
                <a:latin typeface="Arial" charset="0"/>
                <a:ea typeface="MS PGothic" charset="0"/>
              </a:rPr>
              <a:t>2</a:t>
            </a:r>
            <a:r>
              <a:rPr lang="en-US" sz="2400">
                <a:latin typeface="Arial" charset="0"/>
                <a:ea typeface="MS PGothic" charset="0"/>
              </a:rPr>
              <a:t>=</a:t>
            </a:r>
            <a:r>
              <a:rPr lang="en-US" sz="2400">
                <a:latin typeface="Arial" charset="0"/>
                <a:ea typeface="MS PGothic" charset="0"/>
                <a:sym typeface="Symbol" charset="0"/>
              </a:rPr>
              <a:t> </a:t>
            </a:r>
            <a:r>
              <a:rPr lang="en-US" sz="2400">
                <a:latin typeface="Arial" charset="0"/>
                <a:ea typeface="MS PGothic" charset="0"/>
              </a:rPr>
              <a:t>for CFLs (CSLs ), L</a:t>
            </a:r>
            <a:r>
              <a:rPr lang="en-US" sz="2400" baseline="-25000">
                <a:latin typeface="Arial" charset="0"/>
                <a:ea typeface="MS PGothic" charset="0"/>
              </a:rPr>
              <a:t>1</a:t>
            </a:r>
            <a:r>
              <a:rPr lang="en-US" sz="2400">
                <a:latin typeface="Arial" charset="0"/>
                <a:ea typeface="MS PGothic" charset="0"/>
              </a:rPr>
              <a:t>, L</a:t>
            </a:r>
            <a:r>
              <a:rPr lang="en-US" sz="2400" baseline="-25000">
                <a:latin typeface="Arial" charset="0"/>
                <a:ea typeface="MS PGothic" charset="0"/>
              </a:rPr>
              <a:t>2</a:t>
            </a:r>
            <a:r>
              <a:rPr lang="en-US" sz="2400">
                <a:latin typeface="Arial" charset="0"/>
                <a:ea typeface="MS PGothic" charset="0"/>
              </a:rPr>
              <a:t>?</a:t>
            </a:r>
          </a:p>
          <a:p>
            <a:pPr eaLnBrk="1" hangingPunct="1">
              <a:lnSpc>
                <a:spcPct val="90000"/>
              </a:lnSpc>
            </a:pPr>
            <a:r>
              <a:rPr lang="en-US" sz="2400">
                <a:latin typeface="Arial" charset="0"/>
                <a:ea typeface="MS PGothic" charset="0"/>
              </a:rPr>
              <a:t>Is L regular, for CFL (CSL), L?</a:t>
            </a:r>
          </a:p>
          <a:p>
            <a:pPr eaLnBrk="1" hangingPunct="1">
              <a:lnSpc>
                <a:spcPct val="90000"/>
              </a:lnSpc>
            </a:pPr>
            <a:r>
              <a:rPr lang="en-US" sz="2400">
                <a:latin typeface="Arial" charset="0"/>
                <a:ea typeface="MS PGothic" charset="0"/>
              </a:rPr>
              <a:t>Is L</a:t>
            </a:r>
            <a:r>
              <a:rPr lang="en-US" sz="2400" baseline="-25000">
                <a:latin typeface="Arial" charset="0"/>
                <a:ea typeface="MS PGothic" charset="0"/>
              </a:rPr>
              <a:t>1</a:t>
            </a:r>
            <a:r>
              <a:rPr lang="en-US" sz="2400">
                <a:latin typeface="Arial" charset="0"/>
                <a:ea typeface="MS PGothic" charset="0"/>
                <a:sym typeface="Symbol" charset="0"/>
              </a:rPr>
              <a:t></a:t>
            </a:r>
            <a:r>
              <a:rPr lang="en-US" sz="2400">
                <a:latin typeface="Arial" charset="0"/>
                <a:ea typeface="MS PGothic" charset="0"/>
              </a:rPr>
              <a:t>L</a:t>
            </a:r>
            <a:r>
              <a:rPr lang="en-US" sz="2400" baseline="-25000">
                <a:latin typeface="Arial" charset="0"/>
                <a:ea typeface="MS PGothic" charset="0"/>
              </a:rPr>
              <a:t>2</a:t>
            </a:r>
            <a:r>
              <a:rPr lang="en-US" sz="2400">
                <a:latin typeface="Arial" charset="0"/>
                <a:ea typeface="MS PGothic" charset="0"/>
              </a:rPr>
              <a:t> a CFL for CFLs, L</a:t>
            </a:r>
            <a:r>
              <a:rPr lang="en-US" sz="2400" baseline="-25000">
                <a:latin typeface="Arial" charset="0"/>
                <a:ea typeface="MS PGothic" charset="0"/>
              </a:rPr>
              <a:t>1</a:t>
            </a:r>
            <a:r>
              <a:rPr lang="en-US" sz="2400">
                <a:latin typeface="Arial" charset="0"/>
                <a:ea typeface="MS PGothic" charset="0"/>
              </a:rPr>
              <a:t>, L</a:t>
            </a:r>
            <a:r>
              <a:rPr lang="en-US" sz="2400" baseline="-25000">
                <a:latin typeface="Arial" charset="0"/>
                <a:ea typeface="MS PGothic" charset="0"/>
              </a:rPr>
              <a:t>2</a:t>
            </a:r>
            <a:r>
              <a:rPr lang="en-US" sz="2400">
                <a:latin typeface="Arial" charset="0"/>
                <a:ea typeface="MS PGothic" charset="0"/>
              </a:rPr>
              <a:t>?</a:t>
            </a:r>
          </a:p>
          <a:p>
            <a:pPr eaLnBrk="1" hangingPunct="1">
              <a:lnSpc>
                <a:spcPct val="90000"/>
              </a:lnSpc>
            </a:pPr>
            <a:r>
              <a:rPr lang="en-US" sz="2400">
                <a:latin typeface="Arial" charset="0"/>
                <a:ea typeface="MS PGothic" charset="0"/>
              </a:rPr>
              <a:t>Is ~L CFL, for CFL, 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a:latin typeface="Arial" charset="0"/>
                <a:ea typeface="MS PGothic" charset="0"/>
              </a:rPr>
              <a:t>Computable Languages 1</a:t>
            </a:r>
          </a:p>
        </p:txBody>
      </p:sp>
      <p:sp>
        <p:nvSpPr>
          <p:cNvPr id="2765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rPr>
              <a:t>Let</a:t>
            </a:r>
            <a:r>
              <a:rPr lang="ja-JP" altLang="en-US" sz="2000" dirty="0">
                <a:latin typeface="Arial" charset="0"/>
                <a:ea typeface="MS PGothic" charset="0"/>
              </a:rPr>
              <a:t>’</a:t>
            </a:r>
            <a:r>
              <a:rPr lang="en-US" altLang="ja-JP" sz="2000" dirty="0">
                <a:latin typeface="Arial" charset="0"/>
                <a:ea typeface="MS PGothic" charset="0"/>
              </a:rPr>
              <a:t>s go over some important facts to this point:</a:t>
            </a:r>
          </a:p>
          <a:p>
            <a:pPr eaLnBrk="1" hangingPunct="1">
              <a:buFontTx/>
              <a:buAutoNum type="arabicPeriod"/>
            </a:pPr>
            <a:r>
              <a:rPr lang="en-US" sz="2000" dirty="0">
                <a:latin typeface="Arial" charset="0"/>
                <a:ea typeface="MS PGothic" charset="0"/>
                <a:sym typeface="Symbol" charset="0"/>
              </a:rPr>
              <a:t>* denotes the set of all strings over some finite alphabet </a:t>
            </a:r>
          </a:p>
          <a:p>
            <a:pPr eaLnBrk="1" hangingPunct="1">
              <a:buFontTx/>
              <a:buAutoNum type="arabicPeriod"/>
            </a:pPr>
            <a:r>
              <a:rPr lang="en-US" sz="2000" dirty="0">
                <a:latin typeface="Arial" charset="0"/>
                <a:ea typeface="MS PGothic" charset="0"/>
                <a:sym typeface="Symbol" charset="0"/>
              </a:rPr>
              <a:t>| * | = |</a:t>
            </a:r>
            <a:r>
              <a:rPr lang="en-US" sz="2000" b="1" i="1" dirty="0">
                <a:latin typeface="Script MT Bold" charset="0"/>
                <a:ea typeface="MS PGothic" charset="0"/>
                <a:sym typeface="Symbol" charset="0"/>
              </a:rPr>
              <a:t>N</a:t>
            </a:r>
            <a:r>
              <a:rPr lang="en-US" sz="2000" dirty="0" smtClean="0">
                <a:latin typeface="Arial" charset="0"/>
                <a:ea typeface="MS PGothic" charset="0"/>
                <a:sym typeface="Symbol" charset="0"/>
              </a:rPr>
              <a:t>|, where </a:t>
            </a:r>
            <a:r>
              <a:rPr lang="en-US" sz="2000" b="1" i="1" dirty="0" smtClean="0">
                <a:latin typeface="Script MT Bold" charset="0"/>
                <a:ea typeface="MS PGothic" charset="0"/>
                <a:sym typeface="Symbol" charset="0"/>
              </a:rPr>
              <a:t>N</a:t>
            </a:r>
            <a:r>
              <a:rPr lang="en-US" sz="2000" dirty="0" smtClean="0">
                <a:latin typeface="Arial" charset="0"/>
                <a:ea typeface="MS PGothic" charset="0"/>
                <a:sym typeface="Symbol" charset="0"/>
              </a:rPr>
              <a:t> is the set of natural numbers = </a:t>
            </a:r>
            <a:r>
              <a:rPr lang="en-US" sz="2000" dirty="0">
                <a:latin typeface="Arial" charset="0"/>
                <a:ea typeface="MS PGothic" charset="0"/>
                <a:sym typeface="Symbol" charset="0"/>
              </a:rPr>
              <a:t>the smallest infinite cardinal (the countable infinity)</a:t>
            </a:r>
          </a:p>
          <a:p>
            <a:pPr eaLnBrk="1" hangingPunct="1">
              <a:buFontTx/>
              <a:buAutoNum type="arabicPeriod"/>
            </a:pPr>
            <a:r>
              <a:rPr lang="en-US" sz="2000" dirty="0">
                <a:latin typeface="Arial" charset="0"/>
                <a:ea typeface="MS PGothic" charset="0"/>
                <a:sym typeface="Symbol" charset="0"/>
              </a:rPr>
              <a:t>A language L over  is a subset of *; that is, L  </a:t>
            </a:r>
            <a:r>
              <a:rPr lang="en-US" sz="2000" b="1" dirty="0" smtClean="0">
                <a:solidFill>
                  <a:srgbClr val="000000"/>
                </a:solidFill>
                <a:latin typeface="Lucida Handwriting" charset="0"/>
              </a:rPr>
              <a:t>P</a:t>
            </a:r>
            <a:r>
              <a:rPr lang="en-US" sz="2000" dirty="0" smtClean="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smtClean="0">
                <a:latin typeface="Script MT Bold" charset="0"/>
                <a:ea typeface="MS PGothic" charset="0"/>
                <a:sym typeface="Symbol" charset="0"/>
              </a:rPr>
              <a:t>) = 2</a:t>
            </a:r>
            <a:r>
              <a:rPr lang="en-US" sz="2000" baseline="30000" dirty="0">
                <a:latin typeface="Arial" charset="0"/>
                <a:ea typeface="MS PGothic" charset="0"/>
                <a:sym typeface="Symbol" charset="0"/>
              </a:rPr>
              <a:t>*</a:t>
            </a:r>
            <a:r>
              <a:rPr lang="en-US" sz="2000" dirty="0" smtClean="0">
                <a:latin typeface="Script MT Bold" charset="0"/>
                <a:ea typeface="MS PGothic" charset="0"/>
                <a:sym typeface="Symbol" charset="0"/>
              </a:rPr>
              <a:t> </a:t>
            </a:r>
            <a:r>
              <a:rPr lang="en-US" sz="2000" dirty="0">
                <a:latin typeface="Script MT Bold" charset="0"/>
                <a:ea typeface="MS PGothic" charset="0"/>
                <a:sym typeface="Symbol" charset="0"/>
              </a:rPr>
              <a:t>– </a:t>
            </a:r>
            <a:br>
              <a:rPr lang="en-US" sz="2000" dirty="0">
                <a:latin typeface="Script MT Bold" charset="0"/>
                <a:ea typeface="MS PGothic" charset="0"/>
                <a:sym typeface="Symbol" charset="0"/>
              </a:rPr>
            </a:br>
            <a:r>
              <a:rPr lang="en-US" sz="2000" dirty="0">
                <a:latin typeface="Arial" charset="0"/>
                <a:ea typeface="MS PGothic" charset="0"/>
                <a:sym typeface="Symbol" charset="0"/>
              </a:rPr>
              <a:t>Here </a:t>
            </a:r>
            <a:r>
              <a:rPr lang="en-US" sz="2000" b="1" dirty="0">
                <a:solidFill>
                  <a:srgbClr val="000000"/>
                </a:solidFill>
                <a:latin typeface="Lucida Handwriting" charset="0"/>
              </a:rPr>
              <a:t>P</a:t>
            </a:r>
            <a:r>
              <a:rPr lang="en-US" sz="2000" dirty="0" smtClean="0">
                <a:latin typeface="Arial" charset="0"/>
                <a:ea typeface="MS PGothic" charset="0"/>
                <a:sym typeface="Symbol" charset="0"/>
              </a:rPr>
              <a:t> </a:t>
            </a:r>
            <a:r>
              <a:rPr lang="en-US" sz="2000" dirty="0">
                <a:latin typeface="Arial" charset="0"/>
                <a:ea typeface="MS PGothic" charset="0"/>
                <a:sym typeface="Symbol" charset="0"/>
              </a:rPr>
              <a:t>denotes the power set constructor</a:t>
            </a:r>
          </a:p>
          <a:p>
            <a:pPr eaLnBrk="1" hangingPunct="1">
              <a:buFontTx/>
              <a:buAutoNum type="arabicPeriod"/>
            </a:pPr>
            <a:r>
              <a:rPr lang="en-US" sz="2000" dirty="0">
                <a:latin typeface="Arial" charset="0"/>
                <a:ea typeface="MS PGothic" charset="0"/>
                <a:sym typeface="Symbol" charset="0"/>
              </a:rPr>
              <a:t>| L | is countable because L  * (that is, | L | </a:t>
            </a:r>
            <a:r>
              <a:rPr lang="en-US" sz="2000" dirty="0">
                <a:latin typeface="Arial" charset="0"/>
                <a:ea typeface="MS PGothic" charset="0"/>
                <a:cs typeface="Arial" charset="0"/>
                <a:sym typeface="Symbol" charset="0"/>
              </a:rPr>
              <a:t>≤ </a:t>
            </a:r>
            <a:r>
              <a:rPr lang="en-US" sz="2000" dirty="0">
                <a:latin typeface="Arial" charset="0"/>
                <a:ea typeface="MS PGothic" charset="0"/>
                <a:sym typeface="Symbol" charset="0"/>
              </a:rPr>
              <a:t>| * | = </a:t>
            </a:r>
            <a:r>
              <a:rPr lang="en-US" sz="2000" dirty="0" smtClean="0">
                <a:latin typeface="Arial" charset="0"/>
                <a:ea typeface="MS PGothic" charset="0"/>
                <a:sym typeface="Symbol" charset="0"/>
              </a:rPr>
              <a:t>|</a:t>
            </a:r>
            <a:r>
              <a:rPr lang="en-US" sz="2000" b="1" i="1" dirty="0" smtClean="0">
                <a:latin typeface="Script MT Bold" charset="0"/>
                <a:ea typeface="MS PGothic" charset="0"/>
                <a:sym typeface="Symbol" charset="0"/>
              </a:rPr>
              <a:t>N</a:t>
            </a:r>
            <a:r>
              <a:rPr lang="en-US" sz="2000" dirty="0" smtClean="0">
                <a:latin typeface="Arial" charset="0"/>
                <a:ea typeface="MS PGothic" charset="0"/>
                <a:sym typeface="Symbol" charset="0"/>
              </a:rPr>
              <a:t>| </a:t>
            </a:r>
            <a:r>
              <a:rPr lang="en-US" sz="2000" dirty="0">
                <a:latin typeface="Arial" charset="0"/>
                <a:ea typeface="MS PGothic" charset="0"/>
                <a:sym typeface="Symbol" charset="0"/>
              </a:rPr>
              <a:t>)</a:t>
            </a:r>
            <a:endParaRPr lang="en-US" sz="2000" dirty="0">
              <a:latin typeface="Arial" charset="0"/>
              <a:ea typeface="MS PGothic" charset="0"/>
              <a:cs typeface="Arial" charset="0"/>
              <a:sym typeface="Symbol" charset="0"/>
            </a:endParaRPr>
          </a:p>
          <a:p>
            <a:pPr eaLnBrk="1" hangingPunct="1">
              <a:buFontTx/>
              <a:buAutoNum type="arabicPeriod"/>
            </a:pPr>
            <a:r>
              <a:rPr lang="en-US" sz="2000" dirty="0">
                <a:latin typeface="Arial" charset="0"/>
                <a:ea typeface="MS PGothic" charset="0"/>
                <a:sym typeface="Symbol" charset="0"/>
              </a:rPr>
              <a:t>| * | &lt; | </a:t>
            </a:r>
            <a:r>
              <a:rPr lang="en-US" sz="2000" b="1" dirty="0" smtClean="0">
                <a:solidFill>
                  <a:srgbClr val="000000"/>
                </a:solidFill>
                <a:latin typeface="Lucida Handwriting" charset="0"/>
              </a:rPr>
              <a:t>P</a:t>
            </a:r>
            <a:r>
              <a:rPr lang="en-US" sz="2000" dirty="0" smtClean="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a:latin typeface="Script MT Bold" charset="0"/>
                <a:ea typeface="MS PGothic" charset="0"/>
                <a:sym typeface="Symbol" charset="0"/>
              </a:rPr>
              <a:t>) </a:t>
            </a:r>
            <a:r>
              <a:rPr lang="en-US" sz="2000" dirty="0">
                <a:latin typeface="Arial" charset="0"/>
                <a:ea typeface="MS PGothic" charset="0"/>
                <a:sym typeface="Symbol" charset="0"/>
              </a:rPr>
              <a:t>| (uncountable infinity) implies there are an uncountable number of languages over a given alphabet, .</a:t>
            </a:r>
          </a:p>
          <a:p>
            <a:pPr eaLnBrk="1" hangingPunct="1">
              <a:buFontTx/>
              <a:buAutoNum type="arabicPeriod"/>
            </a:pPr>
            <a:r>
              <a:rPr lang="en-US" sz="2000" dirty="0">
                <a:latin typeface="Arial" charset="0"/>
                <a:ea typeface="MS PGothic" charset="0"/>
                <a:sym typeface="Symbol" charset="0"/>
              </a:rPr>
              <a:t>A program, P, can be represented as some string over a finite alphabet,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 that is, P  *, and thus there are at most a </a:t>
            </a:r>
            <a:r>
              <a:rPr lang="en-US" sz="2000" dirty="0" err="1">
                <a:latin typeface="Arial" charset="0"/>
                <a:ea typeface="MS PGothic" charset="0"/>
                <a:sym typeface="Symbol" charset="0"/>
              </a:rPr>
              <a:t>countably</a:t>
            </a:r>
            <a:r>
              <a:rPr lang="en-US" sz="2000" dirty="0">
                <a:latin typeface="Arial" charset="0"/>
                <a:ea typeface="MS PGothic" charset="0"/>
                <a:sym typeface="Symbol" charset="0"/>
              </a:rPr>
              <a:t> infinite number of programs over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a:t>
            </a:r>
          </a:p>
        </p:txBody>
      </p:sp>
      <p:sp>
        <p:nvSpPr>
          <p:cNvPr id="276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271B6B-27F1-F749-B79A-EB689C3A05D6}" type="datetime1">
              <a:rPr lang="en-US"/>
              <a:pPr/>
              <a:t>11/18/2014</a:t>
            </a:fld>
            <a:endParaRPr lang="en-US"/>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9D32C7-1612-B34F-84F6-CC5A7F106A69}" type="slidenum">
              <a:rPr lang="en-US"/>
              <a:pPr/>
              <a:t>26</a:t>
            </a:fld>
            <a:endParaRPr lang="en-US"/>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085BA6-2E56-4C4C-AC8D-8BE89BFE11B2}" type="datetime1">
              <a:rPr lang="en-US"/>
              <a:pPr/>
              <a:t>11/18/2014</a:t>
            </a:fld>
            <a:endParaRPr lang="en-US"/>
          </a:p>
        </p:txBody>
      </p:sp>
      <p:sp>
        <p:nvSpPr>
          <p:cNvPr id="259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9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9E9B51-917F-B244-95E8-33449966E5B2}" type="slidenum">
              <a:rPr lang="en-US"/>
              <a:pPr/>
              <a:t>260</a:t>
            </a:fld>
            <a:endParaRPr lang="en-US"/>
          </a:p>
        </p:txBody>
      </p:sp>
      <p:sp>
        <p:nvSpPr>
          <p:cNvPr id="259077" name="Rectangle 2"/>
          <p:cNvSpPr>
            <a:spLocks noGrp="1" noChangeArrowheads="1"/>
          </p:cNvSpPr>
          <p:nvPr>
            <p:ph type="title"/>
          </p:nvPr>
        </p:nvSpPr>
        <p:spPr/>
        <p:txBody>
          <a:bodyPr/>
          <a:lstStyle/>
          <a:p>
            <a:pPr eaLnBrk="1" hangingPunct="1"/>
            <a:r>
              <a:rPr lang="en-US">
                <a:latin typeface="Arial" charset="0"/>
                <a:ea typeface="MS PGothic" charset="0"/>
              </a:rPr>
              <a:t>More Undecidability</a:t>
            </a:r>
          </a:p>
        </p:txBody>
      </p:sp>
      <p:sp>
        <p:nvSpPr>
          <p:cNvPr id="259078" name="Rectangle 3"/>
          <p:cNvSpPr>
            <a:spLocks noGrp="1" noChangeArrowheads="1"/>
          </p:cNvSpPr>
          <p:nvPr>
            <p:ph type="body" idx="1"/>
          </p:nvPr>
        </p:nvSpPr>
        <p:spPr/>
        <p:txBody>
          <a:bodyPr/>
          <a:lstStyle/>
          <a:p>
            <a:pPr eaLnBrk="1" hangingPunct="1"/>
            <a:r>
              <a:rPr lang="en-US">
                <a:latin typeface="Arial" charset="0"/>
                <a:ea typeface="MS PGothic" charset="0"/>
              </a:rPr>
              <a:t>Is CFL, L, ambiguous?</a:t>
            </a:r>
          </a:p>
          <a:p>
            <a:pPr eaLnBrk="1" hangingPunct="1"/>
            <a:r>
              <a:rPr lang="en-US">
                <a:latin typeface="Arial" charset="0"/>
                <a:ea typeface="MS PGothic" charset="0"/>
              </a:rPr>
              <a:t>Is L=L</a:t>
            </a:r>
            <a:r>
              <a:rPr lang="en-US" baseline="30000">
                <a:latin typeface="Arial" charset="0"/>
                <a:ea typeface="MS PGothic" charset="0"/>
              </a:rPr>
              <a:t>2</a:t>
            </a:r>
            <a:r>
              <a:rPr lang="en-US">
                <a:latin typeface="Arial" charset="0"/>
                <a:ea typeface="MS PGothic" charset="0"/>
              </a:rPr>
              <a:t>, L a CFL?</a:t>
            </a:r>
          </a:p>
          <a:p>
            <a:pPr eaLnBrk="1" hangingPunct="1"/>
            <a:r>
              <a:rPr lang="en-US">
                <a:latin typeface="Arial" charset="0"/>
                <a:ea typeface="MS PGothic" charset="0"/>
              </a:rPr>
              <a:t>Does there exist a finite n, L</a:t>
            </a:r>
            <a:r>
              <a:rPr lang="en-US" baseline="30000">
                <a:latin typeface="Arial" charset="0"/>
                <a:ea typeface="MS PGothic" charset="0"/>
              </a:rPr>
              <a:t>n</a:t>
            </a:r>
            <a:r>
              <a:rPr lang="en-US">
                <a:latin typeface="Arial" charset="0"/>
                <a:ea typeface="MS PGothic" charset="0"/>
              </a:rPr>
              <a:t>=L</a:t>
            </a:r>
            <a:r>
              <a:rPr lang="en-US" baseline="30000">
                <a:latin typeface="Arial" charset="0"/>
                <a:ea typeface="MS PGothic" charset="0"/>
              </a:rPr>
              <a:t>N+1</a:t>
            </a:r>
            <a:r>
              <a:rPr lang="en-US">
                <a:latin typeface="Arial" charset="0"/>
                <a:ea typeface="MS PGothic" charset="0"/>
              </a:rPr>
              <a:t>?</a:t>
            </a:r>
          </a:p>
          <a:p>
            <a:pPr eaLnBrk="1" hangingPunct="1"/>
            <a:r>
              <a:rPr lang="en-US">
                <a:latin typeface="Arial" charset="0"/>
                <a:ea typeface="MS PGothic" charset="0"/>
              </a:rPr>
              <a:t>Is L</a:t>
            </a:r>
            <a:r>
              <a:rPr lang="en-US" baseline="-25000">
                <a:latin typeface="Arial" charset="0"/>
                <a:ea typeface="MS PGothic" charset="0"/>
              </a:rPr>
              <a:t>1</a:t>
            </a:r>
            <a:r>
              <a:rPr lang="en-US">
                <a:latin typeface="Arial" charset="0"/>
                <a:ea typeface="MS PGothic" charset="0"/>
              </a:rPr>
              <a:t>/L</a:t>
            </a:r>
            <a:r>
              <a:rPr lang="en-US" baseline="-25000">
                <a:latin typeface="Arial" charset="0"/>
                <a:ea typeface="MS PGothic" charset="0"/>
              </a:rPr>
              <a:t>2</a:t>
            </a:r>
            <a:r>
              <a:rPr lang="en-US">
                <a:latin typeface="Arial" charset="0"/>
                <a:ea typeface="MS PGothic" charset="0"/>
              </a:rPr>
              <a:t> finite, L</a:t>
            </a:r>
            <a:r>
              <a:rPr lang="en-US" baseline="-25000">
                <a:latin typeface="Arial" charset="0"/>
                <a:ea typeface="MS PGothic" charset="0"/>
              </a:rPr>
              <a:t>1</a:t>
            </a:r>
            <a:r>
              <a:rPr lang="en-US">
                <a:latin typeface="Arial" charset="0"/>
                <a:ea typeface="MS PGothic" charset="0"/>
              </a:rPr>
              <a:t> and L</a:t>
            </a:r>
            <a:r>
              <a:rPr lang="en-US" baseline="-25000">
                <a:latin typeface="Arial" charset="0"/>
                <a:ea typeface="MS PGothic" charset="0"/>
              </a:rPr>
              <a:t>2</a:t>
            </a:r>
            <a:r>
              <a:rPr lang="en-US">
                <a:latin typeface="Arial" charset="0"/>
                <a:ea typeface="MS PGothic" charset="0"/>
              </a:rPr>
              <a:t> CFLs?</a:t>
            </a:r>
          </a:p>
          <a:p>
            <a:pPr eaLnBrk="1" hangingPunct="1"/>
            <a:r>
              <a:rPr lang="en-US">
                <a:latin typeface="Arial" charset="0"/>
                <a:ea typeface="MS PGothic" charset="0"/>
              </a:rPr>
              <a:t>Membership in L</a:t>
            </a:r>
            <a:r>
              <a:rPr lang="en-US" baseline="-25000">
                <a:latin typeface="Arial" charset="0"/>
                <a:ea typeface="MS PGothic" charset="0"/>
              </a:rPr>
              <a:t>1</a:t>
            </a:r>
            <a:r>
              <a:rPr lang="en-US">
                <a:latin typeface="Arial" charset="0"/>
                <a:ea typeface="MS PGothic" charset="0"/>
              </a:rPr>
              <a:t>/L</a:t>
            </a:r>
            <a:r>
              <a:rPr lang="en-US" baseline="-25000">
                <a:latin typeface="Arial" charset="0"/>
                <a:ea typeface="MS PGothic" charset="0"/>
              </a:rPr>
              <a:t>2</a:t>
            </a:r>
            <a:r>
              <a:rPr lang="en-US">
                <a:latin typeface="Arial" charset="0"/>
                <a:ea typeface="MS PGothic" charset="0"/>
              </a:rPr>
              <a:t>, L</a:t>
            </a:r>
            <a:r>
              <a:rPr lang="en-US" baseline="-25000">
                <a:latin typeface="Arial" charset="0"/>
                <a:ea typeface="MS PGothic" charset="0"/>
              </a:rPr>
              <a:t>1</a:t>
            </a:r>
            <a:r>
              <a:rPr lang="en-US">
                <a:latin typeface="Arial" charset="0"/>
                <a:ea typeface="MS PGothic" charset="0"/>
              </a:rPr>
              <a:t> and L</a:t>
            </a:r>
            <a:r>
              <a:rPr lang="en-US" baseline="-25000">
                <a:latin typeface="Arial" charset="0"/>
                <a:ea typeface="MS PGothic" charset="0"/>
              </a:rPr>
              <a:t>2</a:t>
            </a:r>
            <a:r>
              <a:rPr lang="en-US">
                <a:latin typeface="Arial" charset="0"/>
                <a:ea typeface="MS PGothic" charset="0"/>
              </a:rPr>
              <a:t> CFLs?</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p:txBody>
          <a:bodyPr/>
          <a:lstStyle/>
          <a:p>
            <a:pPr eaLnBrk="1" hangingPunct="1"/>
            <a:r>
              <a:rPr lang="en-US">
                <a:latin typeface="Arial" charset="0"/>
                <a:ea typeface="MS PGothic" charset="0"/>
              </a:rPr>
              <a:t>Computational Complexity</a:t>
            </a:r>
          </a:p>
        </p:txBody>
      </p:sp>
      <p:sp>
        <p:nvSpPr>
          <p:cNvPr id="260099" name="Rectangle 3"/>
          <p:cNvSpPr>
            <a:spLocks noGrp="1" noChangeArrowheads="1"/>
          </p:cNvSpPr>
          <p:nvPr>
            <p:ph type="subTitle" idx="1"/>
          </p:nvPr>
        </p:nvSpPr>
        <p:spPr>
          <a:xfrm>
            <a:off x="1219200" y="3886200"/>
            <a:ext cx="6781800" cy="1752600"/>
          </a:xfrm>
        </p:spPr>
        <p:txBody>
          <a:bodyPr/>
          <a:lstStyle/>
          <a:p>
            <a:pPr eaLnBrk="1" hangingPunct="1"/>
            <a:r>
              <a:rPr lang="en-US">
                <a:latin typeface="Arial" charset="0"/>
                <a:ea typeface="MS PGothic" charset="0"/>
              </a:rPr>
              <a:t>Limited to Concepts of P and NP</a:t>
            </a:r>
          </a:p>
          <a:p>
            <a:pPr eaLnBrk="1" hangingPunct="1"/>
            <a:r>
              <a:rPr lang="en-US">
                <a:latin typeface="Arial" charset="0"/>
                <a:ea typeface="MS PGothic" charset="0"/>
              </a:rPr>
              <a:t>COT6410 covers much more</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US">
                <a:latin typeface="Arial" charset="0"/>
                <a:ea typeface="MS PGothic" charset="0"/>
              </a:rPr>
              <a:t>P = Polynomial Time</a:t>
            </a:r>
          </a:p>
        </p:txBody>
      </p:sp>
      <p:sp>
        <p:nvSpPr>
          <p:cNvPr id="261123" name="Rectangle 3"/>
          <p:cNvSpPr>
            <a:spLocks noGrp="1" noChangeArrowheads="1"/>
          </p:cNvSpPr>
          <p:nvPr>
            <p:ph idx="1"/>
          </p:nvPr>
        </p:nvSpPr>
        <p:spPr/>
        <p:txBody>
          <a:bodyPr/>
          <a:lstStyle/>
          <a:p>
            <a:pPr eaLnBrk="1" hangingPunct="1">
              <a:lnSpc>
                <a:spcPct val="90000"/>
              </a:lnSpc>
            </a:pPr>
            <a:r>
              <a:rPr lang="en-US" sz="2800">
                <a:latin typeface="Arial" charset="0"/>
                <a:ea typeface="MS PGothic" charset="0"/>
              </a:rPr>
              <a:t>P is the class of decision problems containing all those that can be solved by a deterministic Turing machine using polynomial time in the size of each instance of the problem.</a:t>
            </a:r>
          </a:p>
          <a:p>
            <a:pPr eaLnBrk="1" hangingPunct="1">
              <a:lnSpc>
                <a:spcPct val="90000"/>
              </a:lnSpc>
            </a:pPr>
            <a:r>
              <a:rPr lang="en-US" sz="2800">
                <a:latin typeface="Arial" charset="0"/>
                <a:ea typeface="MS PGothic" charset="0"/>
              </a:rPr>
              <a:t>P contain linear programming over real numbers, but not when the solution is constrained to integers. </a:t>
            </a:r>
          </a:p>
          <a:p>
            <a:pPr eaLnBrk="1" hangingPunct="1">
              <a:lnSpc>
                <a:spcPct val="90000"/>
              </a:lnSpc>
            </a:pPr>
            <a:r>
              <a:rPr lang="en-US" sz="2800">
                <a:latin typeface="Arial" charset="0"/>
                <a:ea typeface="MS PGothic" charset="0"/>
              </a:rPr>
              <a:t>P even contains the problem of determining if a number is prime.</a:t>
            </a:r>
          </a:p>
        </p:txBody>
      </p:sp>
      <p:sp>
        <p:nvSpPr>
          <p:cNvPr id="261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C8DB82D-6D78-794C-89FA-5AC6A8FFBC9C}" type="datetime1">
              <a:rPr lang="en-US"/>
              <a:pPr/>
              <a:t>11/18/2014</a:t>
            </a:fld>
            <a:endParaRPr lang="en-US"/>
          </a:p>
        </p:txBody>
      </p:sp>
      <p:sp>
        <p:nvSpPr>
          <p:cNvPr id="261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1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05669-83EF-8445-9F7D-F1B7DF8B211F}" type="slidenum">
              <a:rPr lang="en-US"/>
              <a:pPr/>
              <a:t>262</a:t>
            </a:fld>
            <a:endParaRPr lang="en-US"/>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976E9A-21A5-EF4A-98EB-FBA0F59F5392}" type="datetime1">
              <a:rPr lang="en-US"/>
              <a:pPr/>
              <a:t>11/18/2014</a:t>
            </a:fld>
            <a:endParaRPr lang="en-US"/>
          </a:p>
        </p:txBody>
      </p:sp>
      <p:sp>
        <p:nvSpPr>
          <p:cNvPr id="262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2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60BA0A-F146-0A4D-A250-7032554DD619}" type="slidenum">
              <a:rPr lang="en-US"/>
              <a:pPr/>
              <a:t>263</a:t>
            </a:fld>
            <a:endParaRPr lang="en-US"/>
          </a:p>
        </p:txBody>
      </p:sp>
      <p:sp>
        <p:nvSpPr>
          <p:cNvPr id="262149" name="Rectangle 2"/>
          <p:cNvSpPr>
            <a:spLocks noGrp="1" noChangeArrowheads="1"/>
          </p:cNvSpPr>
          <p:nvPr>
            <p:ph type="title"/>
          </p:nvPr>
        </p:nvSpPr>
        <p:spPr/>
        <p:txBody>
          <a:bodyPr/>
          <a:lstStyle/>
          <a:p>
            <a:pPr eaLnBrk="1" hangingPunct="1"/>
            <a:r>
              <a:rPr lang="en-US">
                <a:latin typeface="Arial" charset="0"/>
                <a:ea typeface="MS PGothic" charset="0"/>
              </a:rPr>
              <a:t>NP = Non-Det. Poly Time</a:t>
            </a:r>
          </a:p>
        </p:txBody>
      </p:sp>
      <p:sp>
        <p:nvSpPr>
          <p:cNvPr id="26215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rPr>
              <a:t>NP is the class of decision problems solvable in polynomial time on a non-deterministic Turing machine. </a:t>
            </a:r>
          </a:p>
          <a:p>
            <a:pPr eaLnBrk="1" hangingPunct="1">
              <a:lnSpc>
                <a:spcPct val="90000"/>
              </a:lnSpc>
            </a:pPr>
            <a:r>
              <a:rPr lang="en-US" sz="2400" dirty="0">
                <a:latin typeface="Arial" charset="0"/>
                <a:ea typeface="MS PGothic" charset="0"/>
              </a:rPr>
              <a:t>Clearly P </a:t>
            </a:r>
            <a:r>
              <a:rPr lang="en-US" sz="2400" dirty="0">
                <a:latin typeface="Arial" charset="0"/>
                <a:ea typeface="MS PGothic" charset="0"/>
                <a:sym typeface="Symbol" charset="0"/>
              </a:rPr>
              <a:t></a:t>
            </a:r>
            <a:r>
              <a:rPr lang="en-US" sz="2400" dirty="0">
                <a:latin typeface="Arial" charset="0"/>
                <a:ea typeface="MS PGothic" charset="0"/>
              </a:rPr>
              <a:t> NP. Whether or not this is proper inclusion is the well-known challenge P </a:t>
            </a:r>
            <a:r>
              <a:rPr lang="en-US" sz="2400" dirty="0">
                <a:latin typeface="Arial" charset="0"/>
                <a:ea typeface="MS PGothic" charset="0"/>
                <a:sym typeface="Symbol" charset="0"/>
              </a:rPr>
              <a:t>=</a:t>
            </a:r>
            <a:r>
              <a:rPr lang="en-US" sz="2400" dirty="0">
                <a:latin typeface="Arial" charset="0"/>
                <a:ea typeface="MS PGothic" charset="0"/>
              </a:rPr>
              <a:t> NP?</a:t>
            </a:r>
          </a:p>
          <a:p>
            <a:pPr eaLnBrk="1" hangingPunct="1">
              <a:lnSpc>
                <a:spcPct val="90000"/>
              </a:lnSpc>
            </a:pPr>
            <a:r>
              <a:rPr lang="en-US" sz="2400" dirty="0">
                <a:solidFill>
                  <a:srgbClr val="FF0000"/>
                </a:solidFill>
                <a:latin typeface="Arial" charset="0"/>
                <a:ea typeface="MS PGothic" charset="0"/>
              </a:rPr>
              <a:t>NP can also be described as the class of decision problems that can be verified in polynomial time. </a:t>
            </a:r>
            <a:r>
              <a:rPr lang="en-US" sz="2400" dirty="0" smtClean="0">
                <a:solidFill>
                  <a:srgbClr val="FF0000"/>
                </a:solidFill>
                <a:latin typeface="Arial" charset="0"/>
                <a:ea typeface="MS PGothic" charset="0"/>
              </a:rPr>
              <a:t> This is the most useful version of a definition of NP.</a:t>
            </a:r>
            <a:endParaRPr lang="en-US" sz="2400" dirty="0">
              <a:solidFill>
                <a:srgbClr val="FF0000"/>
              </a:solidFill>
              <a:latin typeface="Arial" charset="0"/>
              <a:ea typeface="MS PGothic" charset="0"/>
            </a:endParaRPr>
          </a:p>
          <a:p>
            <a:pPr eaLnBrk="1" hangingPunct="1">
              <a:lnSpc>
                <a:spcPct val="90000"/>
              </a:lnSpc>
            </a:pPr>
            <a:r>
              <a:rPr lang="en-US" sz="2400" dirty="0">
                <a:latin typeface="Arial" charset="0"/>
                <a:ea typeface="MS PGothic" charset="0"/>
              </a:rPr>
              <a:t>NP can even be described as the class of decision problems that can be solved in polynomial time when no a priori bound is placed on the number of processors that can be used in the algorithm.</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85A87D-E730-E245-921D-ADA5DAE52916}" type="datetime1">
              <a:rPr lang="en-US"/>
              <a:pPr/>
              <a:t>11/18/2014</a:t>
            </a:fld>
            <a:endParaRPr lang="en-US"/>
          </a:p>
        </p:txBody>
      </p:sp>
      <p:sp>
        <p:nvSpPr>
          <p:cNvPr id="263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3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C953B4-17F5-8043-86A5-4D8BA678F3C3}" type="slidenum">
              <a:rPr lang="en-US"/>
              <a:pPr/>
              <a:t>264</a:t>
            </a:fld>
            <a:endParaRPr lang="en-US"/>
          </a:p>
        </p:txBody>
      </p:sp>
      <p:sp>
        <p:nvSpPr>
          <p:cNvPr id="263173" name="Rectangle 2"/>
          <p:cNvSpPr>
            <a:spLocks noGrp="1" noChangeArrowheads="1"/>
          </p:cNvSpPr>
          <p:nvPr>
            <p:ph type="title"/>
          </p:nvPr>
        </p:nvSpPr>
        <p:spPr/>
        <p:txBody>
          <a:bodyPr/>
          <a:lstStyle/>
          <a:p>
            <a:pPr eaLnBrk="1" hangingPunct="1"/>
            <a:r>
              <a:rPr lang="en-US">
                <a:latin typeface="Arial" charset="0"/>
                <a:ea typeface="MS PGothic" charset="0"/>
              </a:rPr>
              <a:t>NP-Complete; NP-Hard</a:t>
            </a:r>
          </a:p>
        </p:txBody>
      </p:sp>
      <p:sp>
        <p:nvSpPr>
          <p:cNvPr id="263174" name="Rectangle 3"/>
          <p:cNvSpPr>
            <a:spLocks noGrp="1" noChangeArrowheads="1"/>
          </p:cNvSpPr>
          <p:nvPr>
            <p:ph type="body" idx="1"/>
          </p:nvPr>
        </p:nvSpPr>
        <p:spPr/>
        <p:txBody>
          <a:bodyPr/>
          <a:lstStyle/>
          <a:p>
            <a:pPr eaLnBrk="1" hangingPunct="1">
              <a:lnSpc>
                <a:spcPct val="80000"/>
              </a:lnSpc>
            </a:pPr>
            <a:r>
              <a:rPr lang="en-US" sz="1800" dirty="0">
                <a:latin typeface="Arial" charset="0"/>
                <a:ea typeface="MS PGothic" charset="0"/>
              </a:rPr>
              <a:t>A decision problem, </a:t>
            </a:r>
            <a:r>
              <a:rPr lang="en-US" sz="1800" i="1" dirty="0">
                <a:latin typeface="Arial" charset="0"/>
                <a:ea typeface="MS PGothic" charset="0"/>
              </a:rPr>
              <a:t>C</a:t>
            </a:r>
            <a:r>
              <a:rPr lang="en-US" sz="1800" dirty="0">
                <a:latin typeface="Arial" charset="0"/>
                <a:ea typeface="MS PGothic" charset="0"/>
              </a:rPr>
              <a:t>, is NP-complete if:</a:t>
            </a:r>
          </a:p>
          <a:p>
            <a:pPr lvl="1" eaLnBrk="1" hangingPunct="1">
              <a:lnSpc>
                <a:spcPct val="80000"/>
              </a:lnSpc>
            </a:pPr>
            <a:r>
              <a:rPr lang="en-US" sz="1600" b="1" dirty="0">
                <a:solidFill>
                  <a:srgbClr val="FF0000"/>
                </a:solidFill>
                <a:latin typeface="Arial" charset="0"/>
                <a:ea typeface="MS PGothic" charset="0"/>
              </a:rPr>
              <a:t>C is in NP and </a:t>
            </a:r>
          </a:p>
          <a:p>
            <a:pPr lvl="1" eaLnBrk="1" hangingPunct="1">
              <a:lnSpc>
                <a:spcPct val="80000"/>
              </a:lnSpc>
            </a:pPr>
            <a:r>
              <a:rPr lang="en-US" sz="1600" b="1" dirty="0">
                <a:solidFill>
                  <a:srgbClr val="FF0000"/>
                </a:solidFill>
                <a:latin typeface="Arial" charset="0"/>
                <a:ea typeface="MS PGothic" charset="0"/>
              </a:rPr>
              <a:t>C is NP-hard. That is, every problem in NP is </a:t>
            </a:r>
            <a:r>
              <a:rPr lang="en-US" sz="1600" b="1" dirty="0" err="1">
                <a:solidFill>
                  <a:srgbClr val="FF0000"/>
                </a:solidFill>
                <a:latin typeface="Arial" charset="0"/>
                <a:ea typeface="MS PGothic" charset="0"/>
              </a:rPr>
              <a:t>polynomially</a:t>
            </a:r>
            <a:r>
              <a:rPr lang="en-US" sz="1600" b="1" dirty="0">
                <a:solidFill>
                  <a:srgbClr val="FF0000"/>
                </a:solidFill>
                <a:latin typeface="Arial" charset="0"/>
                <a:ea typeface="MS PGothic" charset="0"/>
              </a:rPr>
              <a:t> reducible to C.</a:t>
            </a:r>
          </a:p>
          <a:p>
            <a:pPr eaLnBrk="1" hangingPunct="1">
              <a:lnSpc>
                <a:spcPct val="80000"/>
              </a:lnSpc>
            </a:pPr>
            <a:r>
              <a:rPr lang="en-US" sz="1800" i="1" dirty="0">
                <a:latin typeface="Arial" charset="0"/>
                <a:ea typeface="MS PGothic" charset="0"/>
              </a:rPr>
              <a:t>D</a:t>
            </a:r>
            <a:r>
              <a:rPr lang="en-US" sz="1800" dirty="0">
                <a:latin typeface="Arial" charset="0"/>
                <a:ea typeface="MS PGothic" charset="0"/>
              </a:rPr>
              <a:t> </a:t>
            </a:r>
            <a:r>
              <a:rPr lang="en-US" sz="1800" dirty="0" err="1">
                <a:latin typeface="Arial" charset="0"/>
                <a:ea typeface="MS PGothic" charset="0"/>
              </a:rPr>
              <a:t>polynomially</a:t>
            </a:r>
            <a:r>
              <a:rPr lang="en-US" sz="1800" dirty="0">
                <a:latin typeface="Arial" charset="0"/>
                <a:ea typeface="MS PGothic" charset="0"/>
              </a:rPr>
              <a:t> reduces to </a:t>
            </a:r>
            <a:r>
              <a:rPr lang="en-US" sz="1800" i="1" dirty="0">
                <a:latin typeface="Arial" charset="0"/>
                <a:ea typeface="MS PGothic" charset="0"/>
              </a:rPr>
              <a:t>C</a:t>
            </a:r>
            <a:r>
              <a:rPr lang="en-US" sz="1800" dirty="0">
                <a:latin typeface="Arial" charset="0"/>
                <a:ea typeface="MS PGothic" charset="0"/>
              </a:rPr>
              <a:t>  means that there is a deterministic polynomial-time many-one algorithm, </a:t>
            </a:r>
            <a:r>
              <a:rPr lang="en-US" sz="1800" i="1" dirty="0">
                <a:latin typeface="Arial" charset="0"/>
                <a:ea typeface="MS PGothic" charset="0"/>
              </a:rPr>
              <a:t>f</a:t>
            </a:r>
            <a:r>
              <a:rPr lang="en-US" sz="1800" dirty="0">
                <a:latin typeface="Arial" charset="0"/>
                <a:ea typeface="MS PGothic" charset="0"/>
              </a:rPr>
              <a:t>, that transforms each instance </a:t>
            </a:r>
            <a:r>
              <a:rPr lang="en-US" sz="1800" i="1" dirty="0">
                <a:latin typeface="Arial" charset="0"/>
                <a:ea typeface="MS PGothic" charset="0"/>
              </a:rPr>
              <a:t>x</a:t>
            </a:r>
            <a:r>
              <a:rPr lang="en-US" sz="1800" dirty="0">
                <a:latin typeface="Arial" charset="0"/>
                <a:ea typeface="MS PGothic" charset="0"/>
              </a:rPr>
              <a:t> of </a:t>
            </a:r>
            <a:r>
              <a:rPr lang="en-US" sz="1800" i="1" dirty="0">
                <a:latin typeface="Arial" charset="0"/>
                <a:ea typeface="MS PGothic" charset="0"/>
              </a:rPr>
              <a:t>D</a:t>
            </a:r>
            <a:r>
              <a:rPr lang="en-US" sz="1800" dirty="0">
                <a:latin typeface="Arial" charset="0"/>
                <a:ea typeface="MS PGothic" charset="0"/>
              </a:rPr>
              <a:t> into an instance f(x) of </a:t>
            </a:r>
            <a:r>
              <a:rPr lang="en-US" sz="1800" i="1" dirty="0">
                <a:latin typeface="Arial" charset="0"/>
                <a:ea typeface="MS PGothic" charset="0"/>
              </a:rPr>
              <a:t>C</a:t>
            </a:r>
            <a:r>
              <a:rPr lang="en-US" sz="1800" dirty="0">
                <a:latin typeface="Arial" charset="0"/>
                <a:ea typeface="MS PGothic" charset="0"/>
              </a:rPr>
              <a:t>, such that the answer to </a:t>
            </a:r>
            <a:r>
              <a:rPr lang="en-US" sz="1800" i="1" dirty="0">
                <a:latin typeface="Arial" charset="0"/>
                <a:ea typeface="MS PGothic" charset="0"/>
              </a:rPr>
              <a:t>f(x) </a:t>
            </a:r>
            <a:r>
              <a:rPr lang="en-US" sz="1800" dirty="0">
                <a:latin typeface="Arial" charset="0"/>
                <a:ea typeface="MS PGothic" charset="0"/>
              </a:rPr>
              <a:t>is YES if and only if the answer to </a:t>
            </a:r>
            <a:r>
              <a:rPr lang="en-US" sz="1800" i="1" dirty="0">
                <a:latin typeface="Arial" charset="0"/>
                <a:ea typeface="MS PGothic" charset="0"/>
              </a:rPr>
              <a:t>x</a:t>
            </a:r>
            <a:r>
              <a:rPr lang="en-US" sz="1800" dirty="0">
                <a:latin typeface="Arial" charset="0"/>
                <a:ea typeface="MS PGothic" charset="0"/>
              </a:rPr>
              <a:t> is YES. </a:t>
            </a:r>
          </a:p>
          <a:p>
            <a:pPr eaLnBrk="1" hangingPunct="1">
              <a:lnSpc>
                <a:spcPct val="80000"/>
              </a:lnSpc>
            </a:pPr>
            <a:r>
              <a:rPr lang="en-US" sz="1800" dirty="0">
                <a:latin typeface="Arial" charset="0"/>
                <a:ea typeface="MS PGothic" charset="0"/>
              </a:rPr>
              <a:t>To prove that an NP problem </a:t>
            </a:r>
            <a:r>
              <a:rPr lang="en-US" sz="1800" i="1" dirty="0">
                <a:latin typeface="Arial" charset="0"/>
                <a:ea typeface="MS PGothic" charset="0"/>
              </a:rPr>
              <a:t>A</a:t>
            </a:r>
            <a:r>
              <a:rPr lang="en-US" sz="1800" dirty="0">
                <a:latin typeface="Arial" charset="0"/>
                <a:ea typeface="MS PGothic" charset="0"/>
              </a:rPr>
              <a:t> is NP-complete, it is sufficient to show that an already known NP-complete problem </a:t>
            </a:r>
            <a:r>
              <a:rPr lang="en-US" sz="1800" dirty="0" err="1">
                <a:latin typeface="Arial" charset="0"/>
                <a:ea typeface="MS PGothic" charset="0"/>
              </a:rPr>
              <a:t>polynomially</a:t>
            </a:r>
            <a:r>
              <a:rPr lang="en-US" sz="1800" dirty="0">
                <a:latin typeface="Arial" charset="0"/>
                <a:ea typeface="MS PGothic" charset="0"/>
              </a:rPr>
              <a:t> reduces to </a:t>
            </a:r>
            <a:r>
              <a:rPr lang="en-US" sz="1800" i="1" dirty="0">
                <a:latin typeface="Arial" charset="0"/>
                <a:ea typeface="MS PGothic" charset="0"/>
              </a:rPr>
              <a:t>A</a:t>
            </a:r>
            <a:r>
              <a:rPr lang="en-US" sz="1800" dirty="0">
                <a:latin typeface="Arial" charset="0"/>
                <a:ea typeface="MS PGothic" charset="0"/>
              </a:rPr>
              <a:t>. By transitivity, this shows that </a:t>
            </a:r>
            <a:r>
              <a:rPr lang="en-US" sz="1800" i="1" dirty="0">
                <a:latin typeface="Arial" charset="0"/>
                <a:ea typeface="MS PGothic" charset="0"/>
              </a:rPr>
              <a:t>A</a:t>
            </a:r>
            <a:r>
              <a:rPr lang="en-US" sz="1800" dirty="0">
                <a:latin typeface="Arial" charset="0"/>
                <a:ea typeface="MS PGothic" charset="0"/>
              </a:rPr>
              <a:t> is NP-hard.</a:t>
            </a:r>
          </a:p>
          <a:p>
            <a:pPr eaLnBrk="1" hangingPunct="1">
              <a:lnSpc>
                <a:spcPct val="80000"/>
              </a:lnSpc>
            </a:pPr>
            <a:r>
              <a:rPr lang="en-US" sz="1800" dirty="0">
                <a:latin typeface="Arial" charset="0"/>
                <a:ea typeface="MS PGothic" charset="0"/>
              </a:rPr>
              <a:t>A consequence of this definition is that if we had a polynomial time algorithm for any NP-complete problem </a:t>
            </a:r>
            <a:r>
              <a:rPr lang="en-US" sz="1800" i="1" dirty="0">
                <a:latin typeface="Arial" charset="0"/>
                <a:ea typeface="MS PGothic" charset="0"/>
              </a:rPr>
              <a:t>C</a:t>
            </a:r>
            <a:r>
              <a:rPr lang="en-US" sz="1800" dirty="0">
                <a:latin typeface="Arial" charset="0"/>
                <a:ea typeface="MS PGothic" charset="0"/>
              </a:rPr>
              <a:t>, we could solve all problems in NP in polynomial time. That is, P = NP.</a:t>
            </a:r>
          </a:p>
          <a:p>
            <a:pPr eaLnBrk="1" hangingPunct="1">
              <a:lnSpc>
                <a:spcPct val="80000"/>
              </a:lnSpc>
            </a:pPr>
            <a:r>
              <a:rPr lang="en-US" sz="1800" dirty="0">
                <a:latin typeface="Arial" charset="0"/>
                <a:ea typeface="MS PGothic" charset="0"/>
              </a:rPr>
              <a:t>Note that NP-hard does not necessarily mean NP-complete, as a given NP-hard problem could be outside NP.</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en-US">
                <a:latin typeface="Arial" charset="0"/>
                <a:ea typeface="MS PGothic" charset="0"/>
              </a:rPr>
              <a:t>Satisfiability</a:t>
            </a:r>
          </a:p>
        </p:txBody>
      </p:sp>
      <p:sp>
        <p:nvSpPr>
          <p:cNvPr id="264195" name="Rectangle 3"/>
          <p:cNvSpPr>
            <a:spLocks noGrp="1" noChangeArrowheads="1"/>
          </p:cNvSpPr>
          <p:nvPr>
            <p:ph type="body" idx="1"/>
          </p:nvPr>
        </p:nvSpPr>
        <p:spPr/>
        <p:txBody>
          <a:bodyPr/>
          <a:lstStyle/>
          <a:p>
            <a:pPr eaLnBrk="1" hangingPunct="1">
              <a:buFont typeface="Times" charset="0"/>
              <a:buNone/>
            </a:pPr>
            <a:r>
              <a:rPr lang="en-US" sz="2400" b="1" dirty="0">
                <a:latin typeface="Arial" charset="0"/>
                <a:ea typeface="MS PGothic" charset="0"/>
              </a:rPr>
              <a:t>U = {u</a:t>
            </a:r>
            <a:r>
              <a:rPr lang="en-US" sz="2400" b="1" baseline="-25000" dirty="0">
                <a:latin typeface="Arial" charset="0"/>
                <a:ea typeface="MS PGothic" charset="0"/>
              </a:rPr>
              <a:t>1</a:t>
            </a:r>
            <a:r>
              <a:rPr lang="en-US" sz="2400" b="1" dirty="0">
                <a:latin typeface="Arial" charset="0"/>
                <a:ea typeface="MS PGothic" charset="0"/>
              </a:rPr>
              <a:t>, u</a:t>
            </a:r>
            <a:r>
              <a:rPr lang="en-US" sz="2400" b="1" baseline="-25000" dirty="0">
                <a:latin typeface="Arial" charset="0"/>
                <a:ea typeface="MS PGothic" charset="0"/>
              </a:rPr>
              <a:t>2</a:t>
            </a:r>
            <a:r>
              <a:rPr lang="en-US" sz="2400" b="1" dirty="0">
                <a:latin typeface="Arial" charset="0"/>
                <a:ea typeface="MS PGothic" charset="0"/>
              </a:rPr>
              <a:t>,…, u</a:t>
            </a:r>
            <a:r>
              <a:rPr lang="en-US" sz="2400" b="1" baseline="-25000" dirty="0">
                <a:latin typeface="Arial" charset="0"/>
                <a:ea typeface="MS PGothic" charset="0"/>
              </a:rPr>
              <a:t>n</a:t>
            </a:r>
            <a:r>
              <a:rPr lang="en-US" sz="2400" b="1" dirty="0">
                <a:latin typeface="Arial" charset="0"/>
                <a:ea typeface="MS PGothic" charset="0"/>
              </a:rPr>
              <a:t>}, Boolean variables</a:t>
            </a:r>
            <a:r>
              <a:rPr lang="en-US" sz="2400" b="1" dirty="0" smtClean="0">
                <a:latin typeface="Arial" charset="0"/>
                <a:ea typeface="MS PGothic" charset="0"/>
              </a:rPr>
              <a:t>.</a:t>
            </a:r>
          </a:p>
          <a:p>
            <a:pPr eaLnBrk="1" hangingPunct="1">
              <a:buFont typeface="Times" charset="0"/>
              <a:buNone/>
            </a:pPr>
            <a:endParaRPr lang="en-US" sz="2400" b="1" dirty="0">
              <a:latin typeface="Arial" charset="0"/>
              <a:ea typeface="MS PGothic" charset="0"/>
            </a:endParaRPr>
          </a:p>
          <a:p>
            <a:pPr eaLnBrk="1" hangingPunct="1">
              <a:buNone/>
            </a:pPr>
            <a:r>
              <a:rPr lang="en-US" sz="2400" b="1" dirty="0">
                <a:latin typeface="Arial" charset="0"/>
                <a:ea typeface="MS PGothic" charset="0"/>
              </a:rPr>
              <a:t>(CNF – Conjunctive Normal Form) </a:t>
            </a:r>
          </a:p>
          <a:p>
            <a:pPr eaLnBrk="1" hangingPunct="1">
              <a:buFont typeface="Times" charset="0"/>
              <a:buNone/>
            </a:pPr>
            <a:r>
              <a:rPr lang="en-US" sz="2400" b="1" dirty="0">
                <a:latin typeface="Arial" charset="0"/>
                <a:ea typeface="MS PGothic" charset="0"/>
              </a:rPr>
              <a:t>C = {c</a:t>
            </a:r>
            <a:r>
              <a:rPr lang="en-US" sz="2400" b="1" baseline="-25000" dirty="0">
                <a:latin typeface="Arial" charset="0"/>
                <a:ea typeface="MS PGothic" charset="0"/>
              </a:rPr>
              <a:t>1</a:t>
            </a:r>
            <a:r>
              <a:rPr lang="en-US" sz="2400" b="1" dirty="0">
                <a:latin typeface="Arial" charset="0"/>
                <a:ea typeface="MS PGothic" charset="0"/>
              </a:rPr>
              <a:t>, c</a:t>
            </a:r>
            <a:r>
              <a:rPr lang="en-US" sz="2400" b="1" baseline="-25000" dirty="0">
                <a:latin typeface="Arial" charset="0"/>
                <a:ea typeface="MS PGothic" charset="0"/>
              </a:rPr>
              <a:t>2</a:t>
            </a:r>
            <a:r>
              <a:rPr lang="en-US" sz="2400" b="1" dirty="0">
                <a:latin typeface="Arial" charset="0"/>
                <a:ea typeface="MS PGothic" charset="0"/>
              </a:rPr>
              <a:t>,…, c</a:t>
            </a:r>
            <a:r>
              <a:rPr lang="en-US" sz="2400" b="1" baseline="-25000" dirty="0">
                <a:latin typeface="Arial" charset="0"/>
                <a:ea typeface="MS PGothic" charset="0"/>
              </a:rPr>
              <a:t>m</a:t>
            </a:r>
            <a:r>
              <a:rPr lang="en-US" sz="2400" b="1" dirty="0">
                <a:latin typeface="Arial" charset="0"/>
                <a:ea typeface="MS PGothic" charset="0"/>
              </a:rPr>
              <a:t>}, </a:t>
            </a:r>
            <a:r>
              <a:rPr lang="en-US" sz="2400" b="1" dirty="0" smtClean="0">
                <a:latin typeface="Arial" charset="0"/>
                <a:ea typeface="MS PGothic" charset="0"/>
              </a:rPr>
              <a:t>conjunction(</a:t>
            </a:r>
            <a:r>
              <a:rPr lang="en-US" sz="2400" b="1" dirty="0" err="1" smtClean="0">
                <a:latin typeface="Arial" charset="0"/>
                <a:ea typeface="MS PGothic" charset="0"/>
              </a:rPr>
              <a:t>anding</a:t>
            </a:r>
            <a:r>
              <a:rPr lang="en-US" sz="2400" b="1" dirty="0" smtClean="0">
                <a:latin typeface="Arial" charset="0"/>
                <a:ea typeface="MS PGothic" charset="0"/>
              </a:rPr>
              <a:t>) of "</a:t>
            </a:r>
            <a:r>
              <a:rPr lang="en-US" sz="2400" b="1" dirty="0">
                <a:latin typeface="Arial" charset="0"/>
                <a:ea typeface="MS PGothic" charset="0"/>
              </a:rPr>
              <a:t>OR </a:t>
            </a:r>
            <a:r>
              <a:rPr lang="en-US" sz="2400" b="1" dirty="0" smtClean="0">
                <a:latin typeface="Arial" charset="0"/>
                <a:ea typeface="MS PGothic" charset="0"/>
              </a:rPr>
              <a:t>clauses” </a:t>
            </a:r>
            <a:r>
              <a:rPr lang="en-US" sz="2400" b="1" dirty="0">
                <a:latin typeface="Arial" charset="0"/>
                <a:ea typeface="MS PGothic" charset="0"/>
              </a:rPr>
              <a:t>	</a:t>
            </a:r>
            <a:endParaRPr lang="en-US" sz="2400" b="1" dirty="0" smtClean="0">
              <a:latin typeface="Arial" charset="0"/>
              <a:ea typeface="MS PGothic" charset="0"/>
            </a:endParaRPr>
          </a:p>
          <a:p>
            <a:pPr eaLnBrk="1" hangingPunct="1">
              <a:buFont typeface="Times" charset="0"/>
              <a:buNone/>
            </a:pPr>
            <a:r>
              <a:rPr lang="en-US" sz="2400" b="1" dirty="0">
                <a:latin typeface="Arial" charset="0"/>
                <a:ea typeface="MS PGothic" charset="0"/>
              </a:rPr>
              <a:t>	</a:t>
            </a:r>
            <a:r>
              <a:rPr lang="en-US" sz="2400" b="1" dirty="0" smtClean="0">
                <a:latin typeface="Arial" charset="0"/>
                <a:ea typeface="MS PGothic" charset="0"/>
              </a:rPr>
              <a:t>Example clause:</a:t>
            </a:r>
            <a:endParaRPr lang="en-US" sz="2400" b="1" dirty="0">
              <a:latin typeface="Arial" charset="0"/>
              <a:ea typeface="MS PGothic" charset="0"/>
            </a:endParaRPr>
          </a:p>
          <a:p>
            <a:pPr eaLnBrk="1" hangingPunct="1">
              <a:buFont typeface="Times" charset="0"/>
              <a:buNone/>
            </a:pPr>
            <a:r>
              <a:rPr lang="en-US" b="1" dirty="0">
                <a:latin typeface="Arial" charset="0"/>
                <a:ea typeface="MS PGothic" charset="0"/>
              </a:rPr>
              <a:t>		</a:t>
            </a:r>
            <a:r>
              <a:rPr lang="en-US" sz="2400" b="1" dirty="0">
                <a:latin typeface="Arial" charset="0"/>
                <a:ea typeface="MS PGothic" charset="0"/>
              </a:rPr>
              <a:t>c</a:t>
            </a:r>
            <a:r>
              <a:rPr lang="en-US" sz="2400" b="1" baseline="-25000" dirty="0">
                <a:latin typeface="Arial" charset="0"/>
                <a:ea typeface="MS PGothic" charset="0"/>
              </a:rPr>
              <a:t>i</a:t>
            </a:r>
            <a:r>
              <a:rPr lang="en-US" sz="2400" b="1" dirty="0">
                <a:latin typeface="Arial" charset="0"/>
                <a:ea typeface="MS PGothic" charset="0"/>
              </a:rPr>
              <a:t> = (u</a:t>
            </a:r>
            <a:r>
              <a:rPr lang="en-US" sz="2400" b="1" baseline="-25000" dirty="0">
                <a:latin typeface="Arial" charset="0"/>
                <a:ea typeface="MS PGothic" charset="0"/>
              </a:rPr>
              <a:t>4</a:t>
            </a:r>
            <a:r>
              <a:rPr lang="en-US" sz="2400" b="1" dirty="0">
                <a:latin typeface="Arial" charset="0"/>
                <a:ea typeface="MS PGothic" charset="0"/>
              </a:rPr>
              <a:t> </a:t>
            </a:r>
            <a:r>
              <a:rPr lang="en-US" sz="2400" b="1" dirty="0">
                <a:latin typeface="Arial" charset="0"/>
                <a:ea typeface="MS PGothic" charset="0"/>
                <a:sym typeface="Symbol" charset="0"/>
              </a:rPr>
              <a:t></a:t>
            </a:r>
            <a:r>
              <a:rPr lang="en-US" sz="2400" b="1" dirty="0">
                <a:latin typeface="Arial" charset="0"/>
                <a:ea typeface="MS PGothic" charset="0"/>
              </a:rPr>
              <a:t> u</a:t>
            </a:r>
            <a:r>
              <a:rPr lang="en-US" sz="2400" b="1" baseline="-25000" dirty="0">
                <a:latin typeface="Arial" charset="0"/>
                <a:ea typeface="MS PGothic" charset="0"/>
              </a:rPr>
              <a:t>35</a:t>
            </a:r>
            <a:r>
              <a:rPr lang="en-US" sz="2400" b="1" dirty="0">
                <a:latin typeface="Arial" charset="0"/>
                <a:ea typeface="MS PGothic" charset="0"/>
              </a:rPr>
              <a:t> </a:t>
            </a:r>
            <a:r>
              <a:rPr lang="en-US" sz="2400" b="1" dirty="0">
                <a:latin typeface="Arial" charset="0"/>
                <a:ea typeface="MS PGothic" charset="0"/>
                <a:sym typeface="Symbol" charset="0"/>
              </a:rPr>
              <a:t></a:t>
            </a:r>
            <a:r>
              <a:rPr lang="en-US" sz="2400" b="1" dirty="0">
                <a:latin typeface="Arial" charset="0"/>
                <a:ea typeface="MS PGothic" charset="0"/>
              </a:rPr>
              <a:t> ~u</a:t>
            </a:r>
            <a:r>
              <a:rPr lang="en-US" sz="2400" b="1" baseline="-25000" dirty="0">
                <a:latin typeface="Arial" charset="0"/>
                <a:ea typeface="MS PGothic" charset="0"/>
              </a:rPr>
              <a:t>18 </a:t>
            </a:r>
            <a:r>
              <a:rPr lang="en-US" sz="2400" b="1" dirty="0">
                <a:latin typeface="Arial" charset="0"/>
                <a:ea typeface="MS PGothic" charset="0"/>
                <a:sym typeface="Symbol" charset="0"/>
              </a:rPr>
              <a:t></a:t>
            </a:r>
            <a:r>
              <a:rPr lang="en-US" sz="2400" b="1" dirty="0">
                <a:latin typeface="Arial" charset="0"/>
                <a:ea typeface="MS PGothic" charset="0"/>
              </a:rPr>
              <a:t> u</a:t>
            </a:r>
            <a:r>
              <a:rPr lang="en-US" sz="2400" b="1" baseline="-25000" dirty="0">
                <a:latin typeface="Arial" charset="0"/>
                <a:ea typeface="MS PGothic" charset="0"/>
              </a:rPr>
              <a:t>3</a:t>
            </a:r>
            <a:r>
              <a:rPr lang="en-US" sz="2400" b="1" dirty="0">
                <a:latin typeface="Arial" charset="0"/>
                <a:ea typeface="MS PGothic" charset="0"/>
              </a:rPr>
              <a:t>… </a:t>
            </a:r>
            <a:r>
              <a:rPr lang="en-US" sz="2400" b="1" dirty="0">
                <a:latin typeface="Arial" charset="0"/>
                <a:ea typeface="MS PGothic" charset="0"/>
                <a:sym typeface="Symbol" charset="0"/>
              </a:rPr>
              <a:t></a:t>
            </a:r>
            <a:r>
              <a:rPr lang="en-US" sz="2400" b="1" dirty="0">
                <a:latin typeface="Arial" charset="0"/>
                <a:ea typeface="MS PGothic" charset="0"/>
              </a:rPr>
              <a:t> ~u</a:t>
            </a:r>
            <a:r>
              <a:rPr lang="en-US" sz="2400" b="1" baseline="-25000" dirty="0">
                <a:latin typeface="Arial" charset="0"/>
                <a:ea typeface="MS PGothic" charset="0"/>
              </a:rPr>
              <a:t>6</a:t>
            </a:r>
            <a:r>
              <a:rPr lang="en-US" sz="2400" b="1" dirty="0">
                <a:latin typeface="Arial" charset="0"/>
                <a:ea typeface="MS PGothic" charset="0"/>
              </a:rPr>
              <a:t>)</a:t>
            </a:r>
            <a:r>
              <a:rPr lang="en-US" sz="2400" dirty="0">
                <a:latin typeface="Arial" charset="0"/>
                <a:ea typeface="MS PGothic" charset="0"/>
              </a:rPr>
              <a:t> </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r>
              <a:rPr lang="en-US">
                <a:latin typeface="Arial" charset="0"/>
                <a:ea typeface="MS PGothic" charset="0"/>
              </a:rPr>
              <a:t>Satisfiability</a:t>
            </a:r>
          </a:p>
        </p:txBody>
      </p:sp>
      <p:sp>
        <p:nvSpPr>
          <p:cNvPr id="265219" name="Rectangle 3"/>
          <p:cNvSpPr>
            <a:spLocks noGrp="1" noChangeArrowheads="1"/>
          </p:cNvSpPr>
          <p:nvPr>
            <p:ph type="body" idx="1"/>
          </p:nvPr>
        </p:nvSpPr>
        <p:spPr/>
        <p:txBody>
          <a:bodyPr/>
          <a:lstStyle/>
          <a:p>
            <a:pPr eaLnBrk="1" hangingPunct="1">
              <a:buFont typeface="Times" charset="0"/>
              <a:buNone/>
            </a:pPr>
            <a:r>
              <a:rPr lang="en-US">
                <a:latin typeface="Arial" charset="0"/>
                <a:ea typeface="MS PGothic" charset="0"/>
              </a:rPr>
              <a:t>	</a:t>
            </a:r>
          </a:p>
          <a:p>
            <a:pPr eaLnBrk="1" hangingPunct="1">
              <a:buFont typeface="Times" charset="0"/>
              <a:buNone/>
            </a:pPr>
            <a:r>
              <a:rPr lang="en-US" b="1">
                <a:latin typeface="Arial" charset="0"/>
                <a:ea typeface="MS PGothic" charset="0"/>
              </a:rPr>
              <a:t>	</a:t>
            </a:r>
            <a:r>
              <a:rPr lang="en-US" sz="2400" b="1">
                <a:latin typeface="Arial" charset="0"/>
                <a:ea typeface="MS PGothic" charset="0"/>
              </a:rPr>
              <a:t>Can we assign Boolean values to the variables in U so that every clause is TRUE?</a:t>
            </a:r>
          </a:p>
          <a:p>
            <a:pPr eaLnBrk="1" hangingPunct="1">
              <a:buFont typeface="Times" charset="0"/>
              <a:buNone/>
            </a:pPr>
            <a:endParaRPr lang="en-US" sz="2400" b="1">
              <a:latin typeface="Arial" charset="0"/>
              <a:ea typeface="MS PGothic" charset="0"/>
            </a:endParaRPr>
          </a:p>
          <a:p>
            <a:pPr eaLnBrk="1" hangingPunct="1">
              <a:buFont typeface="Times" charset="0"/>
              <a:buNone/>
            </a:pPr>
            <a:r>
              <a:rPr lang="en-US" sz="2400" b="1">
                <a:latin typeface="Arial" charset="0"/>
                <a:ea typeface="MS PGothic" charset="0"/>
              </a:rPr>
              <a:t>	There is no known polynomial algorithm!!</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661CBBB-CB64-E047-9F04-6BC06F5D0DFA}" type="datetime1">
              <a:rPr lang="en-US"/>
              <a:pPr/>
              <a:t>11/18/2014</a:t>
            </a:fld>
            <a:endParaRPr lang="en-US"/>
          </a:p>
        </p:txBody>
      </p:sp>
      <p:sp>
        <p:nvSpPr>
          <p:cNvPr id="266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35035B-BA49-D94D-89AF-33AFC37B4E96}" type="slidenum">
              <a:rPr lang="en-US"/>
              <a:pPr/>
              <a:t>267</a:t>
            </a:fld>
            <a:endParaRPr lang="en-US"/>
          </a:p>
        </p:txBody>
      </p:sp>
      <p:sp>
        <p:nvSpPr>
          <p:cNvPr id="266245" name="Rectangle 2"/>
          <p:cNvSpPr>
            <a:spLocks noGrp="1" noChangeArrowheads="1"/>
          </p:cNvSpPr>
          <p:nvPr>
            <p:ph type="title"/>
          </p:nvPr>
        </p:nvSpPr>
        <p:spPr/>
        <p:txBody>
          <a:bodyPr/>
          <a:lstStyle/>
          <a:p>
            <a:pPr eaLnBrk="1" hangingPunct="1"/>
            <a:r>
              <a:rPr lang="en-US">
                <a:latin typeface="Arial" charset="0"/>
                <a:ea typeface="MS PGothic" charset="0"/>
              </a:rPr>
              <a:t>SAT</a:t>
            </a:r>
          </a:p>
        </p:txBody>
      </p:sp>
      <p:sp>
        <p:nvSpPr>
          <p:cNvPr id="266246" name="Rectangle 3"/>
          <p:cNvSpPr>
            <a:spLocks noGrp="1" noChangeArrowheads="1"/>
          </p:cNvSpPr>
          <p:nvPr>
            <p:ph type="body" idx="1"/>
          </p:nvPr>
        </p:nvSpPr>
        <p:spPr/>
        <p:txBody>
          <a:bodyPr/>
          <a:lstStyle/>
          <a:p>
            <a:pPr eaLnBrk="1" hangingPunct="1">
              <a:lnSpc>
                <a:spcPct val="80000"/>
              </a:lnSpc>
            </a:pPr>
            <a:r>
              <a:rPr lang="en-US" sz="2800">
                <a:latin typeface="Arial" charset="0"/>
                <a:ea typeface="MS PGothic" charset="0"/>
              </a:rPr>
              <a:t>SAT is the problem to decide of an arbitrary Boolean formula (wff in the propositional calculus) whether or not this formula is satisfiable (has a set of variable assignments that evaluate the expression to true).</a:t>
            </a:r>
          </a:p>
          <a:p>
            <a:pPr eaLnBrk="1" hangingPunct="1">
              <a:lnSpc>
                <a:spcPct val="80000"/>
              </a:lnSpc>
            </a:pPr>
            <a:r>
              <a:rPr lang="en-US" sz="2800">
                <a:latin typeface="Arial" charset="0"/>
                <a:ea typeface="MS PGothic" charset="0"/>
              </a:rPr>
              <a:t>SAT clearly can be solved in time k2</a:t>
            </a:r>
            <a:r>
              <a:rPr lang="en-US" sz="2800" baseline="30000">
                <a:latin typeface="Arial" charset="0"/>
                <a:ea typeface="MS PGothic" charset="0"/>
              </a:rPr>
              <a:t>n</a:t>
            </a:r>
            <a:r>
              <a:rPr lang="en-US" sz="2800">
                <a:latin typeface="Arial" charset="0"/>
                <a:ea typeface="MS PGothic" charset="0"/>
              </a:rPr>
              <a:t>, where k is the length of the formula and n is the number of variables in the formula.</a:t>
            </a:r>
          </a:p>
          <a:p>
            <a:pPr eaLnBrk="1" hangingPunct="1">
              <a:lnSpc>
                <a:spcPct val="80000"/>
              </a:lnSpc>
            </a:pPr>
            <a:r>
              <a:rPr lang="en-US" sz="2800">
                <a:latin typeface="Arial" charset="0"/>
                <a:ea typeface="MS PGothic" charset="0"/>
              </a:rPr>
              <a:t>What we can show is that SAT is NP-complete, providing us our first concrete example of an NP-complete decision problem.</a:t>
            </a: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2A19BC-9650-B24A-A4FD-6A9A5BDFA5F9}" type="datetime1">
              <a:rPr lang="en-US"/>
              <a:pPr/>
              <a:t>11/18/2014</a:t>
            </a:fld>
            <a:endParaRPr lang="en-US"/>
          </a:p>
        </p:txBody>
      </p:sp>
      <p:sp>
        <p:nvSpPr>
          <p:cNvPr id="267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7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C885CF-6A54-D745-AF36-96E1C4CAC58D}" type="slidenum">
              <a:rPr lang="en-US"/>
              <a:pPr/>
              <a:t>268</a:t>
            </a:fld>
            <a:endParaRPr lang="en-US"/>
          </a:p>
        </p:txBody>
      </p:sp>
      <p:sp>
        <p:nvSpPr>
          <p:cNvPr id="267269" name="Rectangle 2"/>
          <p:cNvSpPr>
            <a:spLocks noGrp="1" noChangeArrowheads="1"/>
          </p:cNvSpPr>
          <p:nvPr>
            <p:ph type="title"/>
          </p:nvPr>
        </p:nvSpPr>
        <p:spPr/>
        <p:txBody>
          <a:bodyPr/>
          <a:lstStyle/>
          <a:p>
            <a:pPr eaLnBrk="1" hangingPunct="1"/>
            <a:r>
              <a:rPr lang="en-US">
                <a:latin typeface="Arial" charset="0"/>
                <a:ea typeface="MS PGothic" charset="0"/>
              </a:rPr>
              <a:t>Simulating ND TM</a:t>
            </a:r>
          </a:p>
        </p:txBody>
      </p:sp>
      <p:sp>
        <p:nvSpPr>
          <p:cNvPr id="267270"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sym typeface="Symbol" charset="0"/>
              </a:rPr>
              <a:t>Given a TM, M, and an input w, we need to create a formula, </a:t>
            </a:r>
            <a:r>
              <a:rPr lang="en-US" sz="2400" baseline="-25000">
                <a:latin typeface="Arial" charset="0"/>
                <a:ea typeface="MS PGothic" charset="0"/>
                <a:sym typeface="Symbol" charset="0"/>
              </a:rPr>
              <a:t>M,w</a:t>
            </a:r>
            <a:r>
              <a:rPr lang="en-US" sz="2400">
                <a:latin typeface="Arial" charset="0"/>
                <a:ea typeface="MS PGothic" charset="0"/>
                <a:sym typeface="Symbol" charset="0"/>
              </a:rPr>
              <a:t>, containing a polynomial number of terms that is satisfiable just in case M accepts w in polynomial time.</a:t>
            </a:r>
          </a:p>
          <a:p>
            <a:pPr eaLnBrk="1" hangingPunct="1">
              <a:lnSpc>
                <a:spcPct val="90000"/>
              </a:lnSpc>
            </a:pPr>
            <a:r>
              <a:rPr lang="en-US" sz="2400">
                <a:latin typeface="Arial" charset="0"/>
                <a:ea typeface="MS PGothic" charset="0"/>
                <a:sym typeface="Symbol" charset="0"/>
              </a:rPr>
              <a:t>The formula must encode within its terms a trace of configurations that includes</a:t>
            </a:r>
          </a:p>
          <a:p>
            <a:pPr lvl="1" eaLnBrk="1" hangingPunct="1">
              <a:lnSpc>
                <a:spcPct val="90000"/>
              </a:lnSpc>
            </a:pPr>
            <a:r>
              <a:rPr lang="en-US" sz="2000" b="1">
                <a:latin typeface="Arial" charset="0"/>
                <a:ea typeface="MS PGothic" charset="0"/>
                <a:sym typeface="Symbol" charset="0"/>
              </a:rPr>
              <a:t>A term for the starting configuration of the TM</a:t>
            </a:r>
          </a:p>
          <a:p>
            <a:pPr lvl="1" eaLnBrk="1" hangingPunct="1">
              <a:lnSpc>
                <a:spcPct val="90000"/>
              </a:lnSpc>
            </a:pPr>
            <a:r>
              <a:rPr lang="en-US" sz="2000" b="1">
                <a:latin typeface="Arial" charset="0"/>
                <a:ea typeface="MS PGothic" charset="0"/>
                <a:sym typeface="Symbol" charset="0"/>
              </a:rPr>
              <a:t>Terms for all accepting configurations of the TM</a:t>
            </a:r>
          </a:p>
          <a:p>
            <a:pPr lvl="1" eaLnBrk="1" hangingPunct="1">
              <a:lnSpc>
                <a:spcPct val="90000"/>
              </a:lnSpc>
            </a:pPr>
            <a:r>
              <a:rPr lang="en-US" sz="2000" b="1">
                <a:latin typeface="Arial" charset="0"/>
                <a:ea typeface="MS PGothic" charset="0"/>
                <a:sym typeface="Symbol" charset="0"/>
              </a:rPr>
              <a:t>Terms that ensure the consistency of each configuration</a:t>
            </a:r>
          </a:p>
          <a:p>
            <a:pPr lvl="1" eaLnBrk="1" hangingPunct="1">
              <a:lnSpc>
                <a:spcPct val="90000"/>
              </a:lnSpc>
            </a:pPr>
            <a:r>
              <a:rPr lang="en-US" sz="2000" b="1">
                <a:latin typeface="Arial" charset="0"/>
                <a:ea typeface="MS PGothic" charset="0"/>
                <a:sym typeface="Symbol" charset="0"/>
              </a:rPr>
              <a:t>Terms that ensure that each configuration after the first follows from the prior configuration by a single move</a:t>
            </a:r>
            <a:r>
              <a:rPr lang="en-US" sz="2000">
                <a:latin typeface="Arial" charset="0"/>
                <a:ea typeface="MS PGothic" charset="0"/>
                <a:sym typeface="Symbol" charset="0"/>
              </a:rPr>
              <a:t> </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81B552-2CB6-7445-893F-C7BB63609899}" type="datetime1">
              <a:rPr lang="en-US"/>
              <a:pPr/>
              <a:t>11/18/2014</a:t>
            </a:fld>
            <a:endParaRPr lang="en-US"/>
          </a:p>
        </p:txBody>
      </p:sp>
      <p:sp>
        <p:nvSpPr>
          <p:cNvPr id="2682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8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0FF5EF-C86C-B44E-8DD1-F5FA655EED19}" type="slidenum">
              <a:rPr lang="en-US"/>
              <a:pPr/>
              <a:t>269</a:t>
            </a:fld>
            <a:endParaRPr lang="en-US"/>
          </a:p>
        </p:txBody>
      </p:sp>
      <p:sp>
        <p:nvSpPr>
          <p:cNvPr id="268293" name="Rectangle 2"/>
          <p:cNvSpPr>
            <a:spLocks noGrp="1" noChangeArrowheads="1"/>
          </p:cNvSpPr>
          <p:nvPr>
            <p:ph type="title"/>
          </p:nvPr>
        </p:nvSpPr>
        <p:spPr/>
        <p:txBody>
          <a:bodyPr/>
          <a:lstStyle/>
          <a:p>
            <a:pPr eaLnBrk="1" hangingPunct="1"/>
            <a:r>
              <a:rPr lang="en-US">
                <a:latin typeface="Arial" charset="0"/>
                <a:ea typeface="MS PGothic" charset="0"/>
              </a:rPr>
              <a:t>Cook</a:t>
            </a:r>
            <a:r>
              <a:rPr lang="ja-JP" altLang="en-US">
                <a:latin typeface="Arial" charset="0"/>
                <a:ea typeface="MS PGothic" charset="0"/>
              </a:rPr>
              <a:t>’</a:t>
            </a:r>
            <a:r>
              <a:rPr lang="en-US" altLang="ja-JP">
                <a:latin typeface="Arial" charset="0"/>
                <a:ea typeface="MS PGothic" charset="0"/>
              </a:rPr>
              <a:t>s Theorem</a:t>
            </a:r>
            <a:endParaRPr lang="en-US">
              <a:latin typeface="Arial" charset="0"/>
              <a:ea typeface="MS PGothic" charset="0"/>
            </a:endParaRPr>
          </a:p>
        </p:txBody>
      </p:sp>
      <p:sp>
        <p:nvSpPr>
          <p:cNvPr id="268294" name="Rectangle 3"/>
          <p:cNvSpPr>
            <a:spLocks noGrp="1" noChangeArrowheads="1"/>
          </p:cNvSpPr>
          <p:nvPr>
            <p:ph type="body" idx="1"/>
          </p:nvPr>
        </p:nvSpPr>
        <p:spPr/>
        <p:txBody>
          <a:bodyPr/>
          <a:lstStyle/>
          <a:p>
            <a:pPr eaLnBrk="1" hangingPunct="1"/>
            <a:r>
              <a:rPr lang="en-US" dirty="0">
                <a:latin typeface="Arial" charset="0"/>
                <a:ea typeface="MS PGothic" charset="0"/>
                <a:sym typeface="Symbol" charset="0"/>
              </a:rPr>
              <a:t></a:t>
            </a:r>
            <a:r>
              <a:rPr lang="en-US" baseline="-25000" dirty="0" err="1">
                <a:latin typeface="Arial" charset="0"/>
                <a:ea typeface="MS PGothic" charset="0"/>
                <a:sym typeface="Symbol" charset="0"/>
              </a:rPr>
              <a:t>M,w</a:t>
            </a:r>
            <a:r>
              <a:rPr lang="en-US" dirty="0">
                <a:latin typeface="Arial" charset="0"/>
                <a:ea typeface="MS PGothic" charset="0"/>
                <a:sym typeface="Symbol" charset="0"/>
              </a:rPr>
              <a:t> = cell  start  move  accept</a:t>
            </a:r>
          </a:p>
          <a:p>
            <a:pPr eaLnBrk="1" hangingPunct="1"/>
            <a:r>
              <a:rPr lang="en-US" dirty="0">
                <a:latin typeface="Arial" charset="0"/>
                <a:ea typeface="MS PGothic" charset="0"/>
                <a:sym typeface="Symbol" charset="0"/>
              </a:rPr>
              <a:t>See the following for a detailed description  and discussion of the four terms that make up this formula.</a:t>
            </a:r>
          </a:p>
          <a:p>
            <a:pPr eaLnBrk="1" hangingPunct="1"/>
            <a:r>
              <a:rPr lang="en-US" sz="2400" dirty="0">
                <a:latin typeface="Arial" charset="0"/>
                <a:ea typeface="MS PGothic" charset="0"/>
                <a:hlinkClick r:id=""/>
              </a:rPr>
              <a:t>http://www.cs.tau.ac.il/~safra/Complexity/Cook.ppt</a:t>
            </a:r>
            <a:endParaRPr lang="en-US" dirty="0">
              <a:latin typeface="Arial" charset="0"/>
              <a:ea typeface="MS PGothic"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Computable Languages 2</a:t>
            </a:r>
          </a:p>
        </p:txBody>
      </p:sp>
      <p:sp>
        <p:nvSpPr>
          <p:cNvPr id="28675" name="Rectangle 3"/>
          <p:cNvSpPr>
            <a:spLocks noGrp="1" noChangeArrowheads="1"/>
          </p:cNvSpPr>
          <p:nvPr>
            <p:ph idx="1"/>
          </p:nvPr>
        </p:nvSpPr>
        <p:spPr/>
        <p:txBody>
          <a:bodyPr/>
          <a:lstStyle/>
          <a:p>
            <a:pPr marL="609600" indent="-609600" eaLnBrk="1" hangingPunct="1">
              <a:lnSpc>
                <a:spcPct val="90000"/>
              </a:lnSpc>
              <a:buFontTx/>
              <a:buAutoNum type="arabicPeriod" startAt="7"/>
            </a:pPr>
            <a:r>
              <a:rPr lang="en-US" sz="1800" dirty="0">
                <a:latin typeface="Arial" charset="0"/>
                <a:ea typeface="MS PGothic" charset="0"/>
                <a:sym typeface="Symbol" charset="0"/>
              </a:rPr>
              <a:t>A programming language, L</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is an element of </a:t>
            </a:r>
            <a:r>
              <a:rPr lang="en-US" sz="1800" dirty="0">
                <a:latin typeface="Script MT Bold" charset="0"/>
                <a:ea typeface="MS PGothic" charset="0"/>
                <a:sym typeface="Symbol" charset="0"/>
              </a:rPr>
              <a:t>P(</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a:t>
            </a:r>
            <a:r>
              <a:rPr lang="en-US" sz="1800" dirty="0">
                <a:latin typeface="Script MT Bold" charset="0"/>
                <a:ea typeface="MS PGothic" charset="0"/>
                <a:sym typeface="Symbol" charset="0"/>
              </a:rPr>
              <a:t>) ; | </a:t>
            </a:r>
            <a:r>
              <a:rPr lang="en-US" sz="1800" dirty="0">
                <a:latin typeface="Arial" charset="0"/>
                <a:ea typeface="MS PGothic" charset="0"/>
                <a:sym typeface="Symbol" charset="0"/>
              </a:rPr>
              <a:t>L</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t>
            </a:r>
            <a:r>
              <a:rPr lang="en-US" sz="1800" dirty="0">
                <a:latin typeface="Script MT Bold" charset="0"/>
                <a:ea typeface="MS PGothic" charset="0"/>
                <a:sym typeface="Symbol" charset="0"/>
              </a:rPr>
              <a:t> </a:t>
            </a:r>
            <a:r>
              <a:rPr lang="en-US" sz="1800" dirty="0">
                <a:latin typeface="Arial" charset="0"/>
                <a:ea typeface="MS PGothic" charset="0"/>
                <a:sym typeface="Symbol" charset="0"/>
              </a:rPr>
              <a:t>is countable.</a:t>
            </a:r>
          </a:p>
          <a:p>
            <a:pPr marL="609600" indent="-609600" eaLnBrk="1" hangingPunct="1">
              <a:lnSpc>
                <a:spcPct val="90000"/>
              </a:lnSpc>
              <a:buFontTx/>
              <a:buAutoNum type="arabicPeriod" startAt="7"/>
            </a:pPr>
            <a:r>
              <a:rPr lang="en-US" sz="1800" dirty="0">
                <a:latin typeface="Arial" charset="0"/>
                <a:ea typeface="MS PGothic" charset="0"/>
                <a:sym typeface="Symbol" charset="0"/>
              </a:rPr>
              <a:t>Each program, P, defines a function,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 </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a:t>
            </a:r>
          </a:p>
          <a:p>
            <a:pPr marL="609600" indent="-609600" eaLnBrk="1" hangingPunct="1">
              <a:lnSpc>
                <a:spcPct val="90000"/>
              </a:lnSpc>
              <a:buFontTx/>
              <a:buAutoNum type="arabicPeriod" startAt="7"/>
            </a:pPr>
            <a:r>
              <a:rPr lang="en-US" sz="1800" dirty="0">
                <a:latin typeface="Arial" charset="0"/>
                <a:ea typeface="MS PGothic" charset="0"/>
                <a:sym typeface="Symbol" charset="0"/>
              </a:rPr>
              <a:t>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defines an input </a:t>
            </a:r>
            <a:r>
              <a:rPr lang="en-US" sz="1800" dirty="0" smtClean="0">
                <a:latin typeface="Arial" charset="0"/>
                <a:ea typeface="MS PGothic" charset="0"/>
                <a:sym typeface="Symbol" charset="0"/>
              </a:rPr>
              <a:t>language </a:t>
            </a:r>
            <a:r>
              <a:rPr lang="en-US" sz="1800" dirty="0">
                <a:latin typeface="Arial" charset="0"/>
                <a:ea typeface="MS PGothic" charset="0"/>
                <a:sym typeface="Symbol" charset="0"/>
              </a:rPr>
              <a:t>P</a:t>
            </a:r>
            <a:r>
              <a:rPr lang="en-US" sz="1800" baseline="-25000" dirty="0">
                <a:latin typeface="Arial" charset="0"/>
                <a:ea typeface="MS PGothic" charset="0"/>
                <a:sym typeface="Symbol" charset="0"/>
              </a:rPr>
              <a:t>I </a:t>
            </a:r>
            <a:r>
              <a:rPr lang="en-US" sz="1800" dirty="0">
                <a:latin typeface="Arial" charset="0"/>
                <a:ea typeface="MS PGothic" charset="0"/>
                <a:sym typeface="Symbol" charset="0"/>
              </a:rPr>
              <a:t>and an output language P</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a:t>
            </a:r>
          </a:p>
          <a:p>
            <a:pPr marL="609600" indent="-609600" eaLnBrk="1" hangingPunct="1">
              <a:lnSpc>
                <a:spcPct val="90000"/>
              </a:lnSpc>
              <a:buFontTx/>
              <a:buAutoNum type="arabicPeriod" startAt="7"/>
            </a:pPr>
            <a:r>
              <a:rPr lang="en-US" sz="1800" dirty="0">
                <a:latin typeface="Arial" charset="0"/>
                <a:ea typeface="MS PGothic" charset="0"/>
                <a:sym typeface="Symbol" charset="0"/>
              </a:rPr>
              <a:t>Since there are a countable number of programs, P, there can be at most a countable number of functions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and consequently, only a countable number of distinct input languages and output languages associated with programs in L</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Thus, there are only a countable number of languages (input or output) that can be defined by any program, P.</a:t>
            </a:r>
          </a:p>
          <a:p>
            <a:pPr marL="609600" indent="-609600" eaLnBrk="1" hangingPunct="1">
              <a:lnSpc>
                <a:spcPct val="90000"/>
              </a:lnSpc>
              <a:buFontTx/>
              <a:buAutoNum type="arabicPeriod" startAt="7"/>
            </a:pPr>
            <a:r>
              <a:rPr lang="en-US" sz="1800" dirty="0">
                <a:latin typeface="Arial" charset="0"/>
                <a:ea typeface="MS PGothic" charset="0"/>
                <a:sym typeface="Symbol" charset="0"/>
              </a:rPr>
              <a:t>But, there are an uncountable number of possible languages over any given alphabet – see 3 and 5.</a:t>
            </a:r>
          </a:p>
          <a:p>
            <a:pPr marL="609600" indent="-609600" eaLnBrk="1" hangingPunct="1">
              <a:lnSpc>
                <a:spcPct val="90000"/>
              </a:lnSpc>
              <a:buFontTx/>
              <a:buAutoNum type="arabicPeriod" startAt="7"/>
            </a:pPr>
            <a:r>
              <a:rPr lang="en-US" sz="1800" dirty="0">
                <a:latin typeface="Arial" charset="0"/>
                <a:ea typeface="MS PGothic" charset="0"/>
                <a:sym typeface="Symbol" charset="0"/>
              </a:rPr>
              <a:t>Thus there must be languages over a given alphabet that have no description – in terms of a program – or in terms of an algorithm.  Thus there are only a </a:t>
            </a:r>
            <a:r>
              <a:rPr lang="en-US" sz="1800" dirty="0" err="1">
                <a:latin typeface="Arial" charset="0"/>
                <a:ea typeface="MS PGothic" charset="0"/>
                <a:sym typeface="Symbol" charset="0"/>
              </a:rPr>
              <a:t>countably</a:t>
            </a:r>
            <a:r>
              <a:rPr lang="en-US" sz="1800" dirty="0">
                <a:latin typeface="Arial" charset="0"/>
                <a:ea typeface="MS PGothic" charset="0"/>
                <a:sym typeface="Symbol" charset="0"/>
              </a:rPr>
              <a:t> infinite number of languages that are computable among the uncountable number of possible languages.</a:t>
            </a:r>
            <a:endParaRPr lang="en-US" dirty="0">
              <a:latin typeface="Arial" charset="0"/>
              <a:ea typeface="MS PGothic"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7F79887-FEE1-0E49-8FE1-0D0C2F166C0D}" type="datetime1">
              <a:rPr lang="en-US"/>
              <a:pPr/>
              <a:t>11/18/2014</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27</a:t>
            </a:fld>
            <a:endParaRPr lang="en-US"/>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69315" name="Rectangle 3"/>
          <p:cNvSpPr>
            <a:spLocks noGrp="1" noChangeArrowheads="1"/>
          </p:cNvSpPr>
          <p:nvPr>
            <p:ph type="body" idx="1"/>
          </p:nvPr>
        </p:nvSpPr>
        <p:spPr/>
        <p:txBody>
          <a:bodyPr/>
          <a:lstStyle/>
          <a:p>
            <a:pPr eaLnBrk="1" hangingPunct="1">
              <a:lnSpc>
                <a:spcPct val="90000"/>
              </a:lnSpc>
              <a:buFont typeface="Times" charset="0"/>
              <a:buNone/>
            </a:pPr>
            <a:r>
              <a:rPr lang="en-US" sz="2800" b="1" dirty="0">
                <a:latin typeface="Arial" charset="0"/>
                <a:ea typeface="MS PGothic" charset="0"/>
              </a:rPr>
              <a:t>	Since SAT is itself in NP, that means SAT is a hardest problem in NP (there can be more than one.).</a:t>
            </a:r>
          </a:p>
          <a:p>
            <a:pPr eaLnBrk="1" hangingPunct="1">
              <a:lnSpc>
                <a:spcPct val="90000"/>
              </a:lnSpc>
              <a:buFont typeface="Times" charset="0"/>
              <a:buNone/>
            </a:pPr>
            <a:endParaRPr lang="en-US" sz="2800" b="1" dirty="0">
              <a:latin typeface="Arial" charset="0"/>
              <a:ea typeface="MS PGothic" charset="0"/>
            </a:endParaRPr>
          </a:p>
          <a:p>
            <a:pPr eaLnBrk="1" hangingPunct="1">
              <a:lnSpc>
                <a:spcPct val="90000"/>
              </a:lnSpc>
              <a:buFont typeface="Times" charset="0"/>
              <a:buNone/>
            </a:pPr>
            <a:r>
              <a:rPr lang="en-US" sz="2800" b="1" dirty="0">
                <a:latin typeface="Arial" charset="0"/>
                <a:ea typeface="MS PGothic" charset="0"/>
              </a:rPr>
              <a:t>	</a:t>
            </a:r>
            <a:r>
              <a:rPr lang="en-US" sz="2800" b="1" dirty="0" smtClean="0">
                <a:latin typeface="Arial" charset="0"/>
                <a:ea typeface="MS PGothic" charset="0"/>
              </a:rPr>
              <a:t>As with RE problems, a </a:t>
            </a:r>
            <a:r>
              <a:rPr lang="en-US" sz="2800" b="1" dirty="0">
                <a:latin typeface="Arial" charset="0"/>
                <a:ea typeface="MS PGothic" charset="0"/>
              </a:rPr>
              <a:t>hardest problem in a class is called the "completion" of that class. </a:t>
            </a:r>
          </a:p>
          <a:p>
            <a:pPr eaLnBrk="1" hangingPunct="1">
              <a:lnSpc>
                <a:spcPct val="90000"/>
              </a:lnSpc>
              <a:buFont typeface="Times" charset="0"/>
              <a:buNone/>
            </a:pPr>
            <a:endParaRPr lang="en-US" sz="2800" b="1" dirty="0">
              <a:latin typeface="Arial" charset="0"/>
              <a:ea typeface="MS PGothic" charset="0"/>
            </a:endParaRPr>
          </a:p>
          <a:p>
            <a:pPr eaLnBrk="1" hangingPunct="1">
              <a:lnSpc>
                <a:spcPct val="90000"/>
              </a:lnSpc>
              <a:buFont typeface="Times" charset="0"/>
              <a:buNone/>
            </a:pPr>
            <a:r>
              <a:rPr lang="en-US" sz="2800" b="1" dirty="0">
                <a:latin typeface="Arial" charset="0"/>
                <a:ea typeface="MS PGothic" charset="0"/>
              </a:rPr>
              <a:t>	Therefore, SAT is NP–Complete.</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0339" name="Rectangle 3"/>
          <p:cNvSpPr>
            <a:spLocks noGrp="1" noChangeArrowheads="1"/>
          </p:cNvSpPr>
          <p:nvPr>
            <p:ph type="body" idx="1"/>
          </p:nvPr>
        </p:nvSpPr>
        <p:spPr>
          <a:xfrm>
            <a:off x="1752600" y="2133600"/>
            <a:ext cx="7162800" cy="3733800"/>
          </a:xfrm>
        </p:spPr>
        <p:txBody>
          <a:bodyPr/>
          <a:lstStyle/>
          <a:p>
            <a:pPr lvl="2" eaLnBrk="1" hangingPunct="1">
              <a:lnSpc>
                <a:spcPct val="90000"/>
              </a:lnSpc>
              <a:buFont typeface="Times" charset="0"/>
              <a:buNone/>
            </a:pPr>
            <a:r>
              <a:rPr lang="en-US" sz="2000" b="1">
                <a:latin typeface="Times New Roman" charset="0"/>
                <a:ea typeface="MS PGothic" charset="0"/>
              </a:rPr>
              <a:t>	Within a year, Richard Karp added 22 problems to this special class.</a:t>
            </a:r>
          </a:p>
          <a:p>
            <a:pPr lvl="2" eaLnBrk="1" hangingPunct="1">
              <a:lnSpc>
                <a:spcPct val="90000"/>
              </a:lnSpc>
              <a:buFont typeface="Times" charset="0"/>
              <a:buNone/>
            </a:pPr>
            <a:r>
              <a:rPr lang="en-US" sz="2000" b="1">
                <a:latin typeface="Times New Roman" charset="0"/>
                <a:ea typeface="MS PGothic" charset="0"/>
              </a:rPr>
              <a:t>	</a:t>
            </a:r>
          </a:p>
          <a:p>
            <a:pPr lvl="2" eaLnBrk="1" hangingPunct="1">
              <a:lnSpc>
                <a:spcPct val="90000"/>
              </a:lnSpc>
              <a:buFont typeface="Times" charset="0"/>
              <a:buNone/>
            </a:pPr>
            <a:r>
              <a:rPr lang="en-US" sz="2000" b="1">
                <a:latin typeface="Times New Roman" charset="0"/>
                <a:ea typeface="MS PGothic" charset="0"/>
              </a:rPr>
              <a:t>	These included such problems as: </a:t>
            </a:r>
          </a:p>
          <a:p>
            <a:pPr lvl="2" eaLnBrk="1" hangingPunct="1">
              <a:lnSpc>
                <a:spcPct val="90000"/>
              </a:lnSpc>
              <a:buFont typeface="Times" charset="0"/>
              <a:buNone/>
            </a:pPr>
            <a:r>
              <a:rPr lang="en-US" sz="2000" b="1">
                <a:latin typeface="Times New Roman" charset="0"/>
                <a:ea typeface="MS PGothic" charset="0"/>
              </a:rPr>
              <a:t>		3-SAT</a:t>
            </a:r>
          </a:p>
          <a:p>
            <a:pPr lvl="2" eaLnBrk="1" hangingPunct="1">
              <a:lnSpc>
                <a:spcPct val="90000"/>
              </a:lnSpc>
              <a:buFont typeface="Times" charset="0"/>
              <a:buNone/>
            </a:pPr>
            <a:r>
              <a:rPr lang="en-US" sz="2000" b="1">
                <a:latin typeface="Times New Roman" charset="0"/>
                <a:ea typeface="MS PGothic" charset="0"/>
              </a:rPr>
              <a:t>		3DM</a:t>
            </a:r>
          </a:p>
          <a:p>
            <a:pPr lvl="2" eaLnBrk="1" hangingPunct="1">
              <a:lnSpc>
                <a:spcPct val="90000"/>
              </a:lnSpc>
              <a:buFont typeface="Times" charset="0"/>
              <a:buNone/>
            </a:pPr>
            <a:r>
              <a:rPr lang="en-US" sz="2000" b="1">
                <a:latin typeface="Times New Roman" charset="0"/>
                <a:ea typeface="MS PGothic" charset="0"/>
              </a:rPr>
              <a:t>		Vertex Cover, </a:t>
            </a:r>
          </a:p>
          <a:p>
            <a:pPr lvl="2" eaLnBrk="1" hangingPunct="1">
              <a:lnSpc>
                <a:spcPct val="90000"/>
              </a:lnSpc>
              <a:buFont typeface="Times" charset="0"/>
              <a:buNone/>
            </a:pPr>
            <a:r>
              <a:rPr lang="en-US" sz="2000" b="1">
                <a:latin typeface="Times New Roman" charset="0"/>
                <a:ea typeface="MS PGothic" charset="0"/>
              </a:rPr>
              <a:t>		Independent Set, </a:t>
            </a:r>
          </a:p>
          <a:p>
            <a:pPr lvl="2" eaLnBrk="1" hangingPunct="1">
              <a:lnSpc>
                <a:spcPct val="90000"/>
              </a:lnSpc>
              <a:buFont typeface="Times" charset="0"/>
              <a:buNone/>
            </a:pPr>
            <a:r>
              <a:rPr lang="en-US" sz="2000" b="1">
                <a:latin typeface="Times New Roman" charset="0"/>
                <a:ea typeface="MS PGothic" charset="0"/>
              </a:rPr>
              <a:t>		Knapsack, </a:t>
            </a:r>
          </a:p>
          <a:p>
            <a:pPr lvl="2" eaLnBrk="1" hangingPunct="1">
              <a:lnSpc>
                <a:spcPct val="90000"/>
              </a:lnSpc>
              <a:buFont typeface="Times" charset="0"/>
              <a:buNone/>
            </a:pPr>
            <a:r>
              <a:rPr lang="en-US" sz="2000" b="1">
                <a:latin typeface="Times New Roman" charset="0"/>
                <a:ea typeface="MS PGothic" charset="0"/>
              </a:rPr>
              <a:t>		Multiprocessor Scheduling, and </a:t>
            </a:r>
          </a:p>
          <a:p>
            <a:pPr lvl="2" eaLnBrk="1" hangingPunct="1">
              <a:lnSpc>
                <a:spcPct val="90000"/>
              </a:lnSpc>
              <a:buFont typeface="Times" charset="0"/>
              <a:buNone/>
            </a:pPr>
            <a:r>
              <a:rPr lang="en-US" sz="2000" b="1">
                <a:latin typeface="Times New Roman" charset="0"/>
                <a:ea typeface="MS PGothic" charset="0"/>
              </a:rPr>
              <a:t>		Partition.</a:t>
            </a:r>
          </a:p>
          <a:p>
            <a:pPr lvl="2" eaLnBrk="1" hangingPunct="1">
              <a:lnSpc>
                <a:spcPct val="90000"/>
              </a:lnSpc>
              <a:buFont typeface="Times" charset="0"/>
              <a:buNone/>
            </a:pPr>
            <a:r>
              <a:rPr lang="en-US" sz="2000" b="1">
                <a:latin typeface="Times New Roman" charset="0"/>
                <a:ea typeface="MS PGothic" charset="0"/>
              </a:rPr>
              <a:t>		</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a:latin typeface="Arial" charset="0"/>
                <a:ea typeface="MS PGothic" charset="0"/>
              </a:rPr>
              <a:t>SubsetSum</a:t>
            </a:r>
          </a:p>
        </p:txBody>
      </p:sp>
      <p:sp>
        <p:nvSpPr>
          <p:cNvPr id="271363" name="Rectangle 3"/>
          <p:cNvSpPr>
            <a:spLocks noGrp="1" noChangeArrowheads="1"/>
          </p:cNvSpPr>
          <p:nvPr>
            <p:ph type="body" idx="1"/>
          </p:nvPr>
        </p:nvSpPr>
        <p:spPr/>
        <p:txBody>
          <a:bodyPr/>
          <a:lstStyle/>
          <a:p>
            <a:pPr eaLnBrk="1" hangingPunct="1">
              <a:lnSpc>
                <a:spcPct val="90000"/>
              </a:lnSpc>
              <a:buFont typeface="Times" charset="0"/>
              <a:buNone/>
            </a:pPr>
            <a:r>
              <a:rPr lang="en-US" sz="2800">
                <a:latin typeface="Arial" charset="0"/>
                <a:ea typeface="MS PGothic" charset="0"/>
              </a:rPr>
              <a:t>   </a:t>
            </a:r>
            <a:r>
              <a:rPr lang="en-US" sz="2000" b="1">
                <a:latin typeface="Arial" charset="0"/>
                <a:ea typeface="MS PGothic" charset="0"/>
              </a:rPr>
              <a:t>S = {s</a:t>
            </a:r>
            <a:r>
              <a:rPr lang="en-US" sz="2000" b="1" baseline="-25000">
                <a:latin typeface="Arial" charset="0"/>
                <a:ea typeface="MS PGothic" charset="0"/>
              </a:rPr>
              <a:t>1</a:t>
            </a:r>
            <a:r>
              <a:rPr lang="en-US" sz="2000" b="1">
                <a:latin typeface="Arial" charset="0"/>
                <a:ea typeface="MS PGothic" charset="0"/>
              </a:rPr>
              <a:t>, s</a:t>
            </a:r>
            <a:r>
              <a:rPr lang="en-US" sz="2000" b="1" baseline="-25000">
                <a:latin typeface="Arial" charset="0"/>
                <a:ea typeface="MS PGothic" charset="0"/>
              </a:rPr>
              <a:t>2</a:t>
            </a:r>
            <a:r>
              <a:rPr lang="en-US" sz="2000" b="1">
                <a:latin typeface="Arial" charset="0"/>
                <a:ea typeface="MS PGothic" charset="0"/>
              </a:rPr>
              <a:t>, …, s</a:t>
            </a:r>
            <a:r>
              <a:rPr lang="en-US" sz="2000" b="1" baseline="-25000">
                <a:latin typeface="Arial" charset="0"/>
                <a:ea typeface="MS PGothic" charset="0"/>
              </a:rPr>
              <a:t>n</a:t>
            </a:r>
            <a:r>
              <a:rPr lang="en-US" sz="2000" b="1">
                <a:latin typeface="Arial" charset="0"/>
                <a:ea typeface="MS PGothic" charset="0"/>
              </a:rPr>
              <a:t>} </a:t>
            </a:r>
          </a:p>
          <a:p>
            <a:pPr lvl="2" eaLnBrk="1" hangingPunct="1">
              <a:lnSpc>
                <a:spcPct val="90000"/>
              </a:lnSpc>
              <a:buFont typeface="Times" charset="0"/>
              <a:buNone/>
            </a:pPr>
            <a:r>
              <a:rPr lang="en-US" sz="2000" b="1">
                <a:latin typeface="Arial" charset="0"/>
                <a:ea typeface="MS PGothic" charset="0"/>
              </a:rPr>
              <a:t>		set of positive integers</a:t>
            </a:r>
          </a:p>
          <a:p>
            <a:pPr lvl="2" eaLnBrk="1" hangingPunct="1">
              <a:lnSpc>
                <a:spcPct val="90000"/>
              </a:lnSpc>
              <a:buFont typeface="Times" charset="0"/>
              <a:buNone/>
            </a:pPr>
            <a:r>
              <a:rPr lang="en-US" sz="2000" b="1">
                <a:latin typeface="Arial" charset="0"/>
                <a:ea typeface="MS PGothic" charset="0"/>
              </a:rPr>
              <a:t>			and an integer B.</a:t>
            </a:r>
          </a:p>
          <a:p>
            <a:pPr lvl="2" eaLnBrk="1" hangingPunct="1">
              <a:lnSpc>
                <a:spcPct val="90000"/>
              </a:lnSpc>
              <a:buFont typeface="Times" charset="0"/>
              <a:buNone/>
            </a:pPr>
            <a:endParaRPr lang="en-US" sz="2000" b="1">
              <a:latin typeface="Arial" charset="0"/>
              <a:ea typeface="MS PGothic" charset="0"/>
            </a:endParaRPr>
          </a:p>
          <a:p>
            <a:pPr lvl="2" eaLnBrk="1" hangingPunct="1">
              <a:lnSpc>
                <a:spcPct val="90000"/>
              </a:lnSpc>
              <a:buFont typeface="Times" charset="0"/>
              <a:buNone/>
            </a:pPr>
            <a:r>
              <a:rPr lang="en-US" sz="2000" b="1">
                <a:latin typeface="Arial" charset="0"/>
                <a:ea typeface="MS PGothic" charset="0"/>
              </a:rPr>
              <a:t>Question: Does S have a subset whose 		     values sum to B?</a:t>
            </a:r>
          </a:p>
          <a:p>
            <a:pPr eaLnBrk="1" hangingPunct="1">
              <a:lnSpc>
                <a:spcPct val="90000"/>
              </a:lnSpc>
              <a:buFont typeface="Times" charset="0"/>
              <a:buNone/>
            </a:pPr>
            <a:r>
              <a:rPr lang="en-US" sz="2800" b="1">
                <a:latin typeface="Arial" charset="0"/>
                <a:ea typeface="MS PGothic" charset="0"/>
              </a:rPr>
              <a:t>	</a:t>
            </a:r>
            <a:r>
              <a:rPr lang="en-US" sz="2000" b="1">
                <a:latin typeface="Arial" charset="0"/>
                <a:ea typeface="MS PGothic" charset="0"/>
              </a:rPr>
              <a:t>No one knows of a polynomial algorithm.</a:t>
            </a:r>
          </a:p>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{No one has proven there isn</a:t>
            </a:r>
            <a:r>
              <a:rPr lang="ja-JP" altLang="en-US" sz="2000" b="1">
                <a:latin typeface="Arial" charset="0"/>
                <a:ea typeface="MS PGothic" charset="0"/>
              </a:rPr>
              <a:t>’</a:t>
            </a:r>
            <a:r>
              <a:rPr lang="en-US" altLang="ja-JP" sz="2000" b="1">
                <a:latin typeface="Arial" charset="0"/>
                <a:ea typeface="MS PGothic" charset="0"/>
              </a:rPr>
              <a:t>t one, either!!}</a:t>
            </a:r>
            <a:endParaRPr lang="en-US" sz="2000">
              <a:latin typeface="Arial" charset="0"/>
              <a:ea typeface="MS PGothic" charset="0"/>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a:latin typeface="Arial" charset="0"/>
                <a:ea typeface="MS PGothic" charset="0"/>
              </a:rPr>
              <a:t>SubsetSum and Partition</a:t>
            </a:r>
          </a:p>
        </p:txBody>
      </p:sp>
      <p:sp>
        <p:nvSpPr>
          <p:cNvPr id="272387" name="Rectangle 3"/>
          <p:cNvSpPr>
            <a:spLocks noGrp="1" noChangeArrowheads="1"/>
          </p:cNvSpPr>
          <p:nvPr>
            <p:ph type="body" idx="1"/>
          </p:nvPr>
        </p:nvSpPr>
        <p:spPr/>
        <p:txBody>
          <a:bodyPr/>
          <a:lstStyle/>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Theorem. SAT </a:t>
            </a:r>
            <a:r>
              <a:rPr lang="en-US" sz="2800" b="1">
                <a:latin typeface="Times New Roman" charset="0"/>
                <a:ea typeface="MS PGothic" charset="0"/>
                <a:sym typeface="Zapf Dingbats" charset="0"/>
              </a:rPr>
              <a:t></a:t>
            </a:r>
            <a:r>
              <a:rPr lang="en-US" sz="2800" b="1" baseline="-25000">
                <a:latin typeface="Times New Roman" charset="0"/>
                <a:ea typeface="MS PGothic" charset="0"/>
                <a:sym typeface="Zapf Dingbats" charset="0"/>
              </a:rPr>
              <a:t>P</a:t>
            </a:r>
            <a:r>
              <a:rPr lang="en-US" sz="2000" b="1">
                <a:latin typeface="Arial" charset="0"/>
                <a:ea typeface="MS PGothic" charset="0"/>
              </a:rPr>
              <a:t> 3SAT</a:t>
            </a:r>
          </a:p>
          <a:p>
            <a:pPr eaLnBrk="1" hangingPunct="1">
              <a:lnSpc>
                <a:spcPct val="90000"/>
              </a:lnSpc>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Theorem. 3SAT </a:t>
            </a:r>
            <a:r>
              <a:rPr lang="en-US" sz="2800" b="1">
                <a:latin typeface="Times New Roman" charset="0"/>
                <a:ea typeface="MS PGothic" charset="0"/>
                <a:sym typeface="Zapf Dingbats" charset="0"/>
              </a:rPr>
              <a:t></a:t>
            </a:r>
            <a:r>
              <a:rPr lang="en-US" sz="2800" b="1" baseline="-25000">
                <a:latin typeface="Times New Roman" charset="0"/>
                <a:ea typeface="MS PGothic" charset="0"/>
                <a:sym typeface="Zapf Dingbats" charset="0"/>
              </a:rPr>
              <a:t>P</a:t>
            </a:r>
            <a:r>
              <a:rPr lang="en-US" sz="2000" b="1">
                <a:latin typeface="Times New Roman" charset="0"/>
                <a:ea typeface="MS PGothic" charset="0"/>
                <a:sym typeface="Zapf Dingbats" charset="0"/>
              </a:rPr>
              <a:t> </a:t>
            </a:r>
            <a:r>
              <a:rPr lang="en-US" sz="2000" b="1">
                <a:latin typeface="Arial" charset="0"/>
                <a:ea typeface="MS PGothic" charset="0"/>
              </a:rPr>
              <a:t>SubsetSum</a:t>
            </a:r>
          </a:p>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Tx/>
              <a:buNone/>
            </a:pPr>
            <a:r>
              <a:rPr lang="en-US" sz="2000" b="1">
                <a:latin typeface="Arial" charset="0"/>
                <a:ea typeface="MS PGothic" charset="0"/>
              </a:rPr>
              <a:t>	Theorem. SubsetSum</a:t>
            </a:r>
            <a:r>
              <a:rPr lang="en-US" sz="2800" b="1">
                <a:latin typeface="Times New Roman" charset="0"/>
                <a:ea typeface="MS PGothic" charset="0"/>
                <a:sym typeface="Zapf Dingbats" charset="0"/>
              </a:rPr>
              <a:t></a:t>
            </a:r>
            <a:r>
              <a:rPr lang="en-US" sz="2800" b="1" baseline="-25000">
                <a:latin typeface="Times New Roman" charset="0"/>
                <a:ea typeface="MS PGothic" charset="0"/>
                <a:sym typeface="Zapf Dingbats" charset="0"/>
              </a:rPr>
              <a:t>P </a:t>
            </a:r>
            <a:r>
              <a:rPr lang="en-US" sz="2000" b="1">
                <a:latin typeface="Arial" charset="0"/>
                <a:ea typeface="MS PGothic" charset="0"/>
                <a:sym typeface="Zapf Dingbats" charset="0"/>
              </a:rPr>
              <a:t>Partition</a:t>
            </a:r>
          </a:p>
          <a:p>
            <a:pPr eaLnBrk="1" hangingPunct="1">
              <a:lnSpc>
                <a:spcPct val="90000"/>
              </a:lnSpc>
              <a:buFontTx/>
              <a:buNone/>
            </a:pPr>
            <a:endParaRPr lang="en-US" sz="2000" b="1">
              <a:latin typeface="Arial" charset="0"/>
              <a:ea typeface="MS PGothic" charset="0"/>
              <a:sym typeface="Zapf Dingbats" charset="0"/>
            </a:endParaRPr>
          </a:p>
          <a:p>
            <a:pPr eaLnBrk="1" hangingPunct="1">
              <a:lnSpc>
                <a:spcPct val="90000"/>
              </a:lnSpc>
              <a:buFontTx/>
              <a:buNone/>
            </a:pPr>
            <a:r>
              <a:rPr lang="en-US" sz="2000" b="1">
                <a:latin typeface="Arial" charset="0"/>
                <a:ea typeface="MS PGothic" charset="0"/>
              </a:rPr>
              <a:t>	Theorem. </a:t>
            </a:r>
            <a:r>
              <a:rPr lang="en-US" sz="2000" b="1">
                <a:latin typeface="Arial" charset="0"/>
                <a:ea typeface="MS PGothic" charset="0"/>
                <a:sym typeface="Zapf Dingbats" charset="0"/>
              </a:rPr>
              <a:t>Partition</a:t>
            </a:r>
            <a:r>
              <a:rPr lang="en-US" sz="2800" b="1">
                <a:latin typeface="Times New Roman" charset="0"/>
                <a:ea typeface="MS PGothic" charset="0"/>
                <a:sym typeface="Zapf Dingbats" charset="0"/>
              </a:rPr>
              <a:t></a:t>
            </a:r>
            <a:r>
              <a:rPr lang="en-US" sz="2800" b="1" baseline="-25000">
                <a:latin typeface="Times New Roman" charset="0"/>
                <a:ea typeface="MS PGothic" charset="0"/>
                <a:sym typeface="Zapf Dingbats" charset="0"/>
              </a:rPr>
              <a:t>P </a:t>
            </a:r>
            <a:r>
              <a:rPr lang="en-US" sz="2000" b="1">
                <a:latin typeface="Arial" charset="0"/>
                <a:ea typeface="MS PGothic" charset="0"/>
              </a:rPr>
              <a:t>SubsetSum</a:t>
            </a:r>
          </a:p>
          <a:p>
            <a:pPr eaLnBrk="1" hangingPunct="1">
              <a:lnSpc>
                <a:spcPct val="90000"/>
              </a:lnSpc>
              <a:buFontTx/>
              <a:buNone/>
            </a:pPr>
            <a:endParaRPr lang="en-US" sz="2000" b="1">
              <a:latin typeface="Arial" charset="0"/>
              <a:ea typeface="MS PGothic" charset="0"/>
            </a:endParaRPr>
          </a:p>
          <a:p>
            <a:pPr eaLnBrk="1" hangingPunct="1">
              <a:buFont typeface="Times" charset="0"/>
              <a:buNone/>
            </a:pPr>
            <a:r>
              <a:rPr lang="en-US" sz="2000" b="1">
                <a:latin typeface="Arial" charset="0"/>
                <a:ea typeface="MS PGothic" charset="0"/>
              </a:rPr>
              <a:t>	Therefore, not only is Satisfiability in NP–Complete, but so is 3SAT, Partition, and SubsetSum.</a:t>
            </a:r>
            <a:endParaRPr lang="en-US" sz="2400" b="1">
              <a:latin typeface="Arial" charset="0"/>
              <a:ea typeface="MS PGothic" charset="0"/>
            </a:endParaRPr>
          </a:p>
          <a:p>
            <a:pPr eaLnBrk="1" hangingPunct="1">
              <a:lnSpc>
                <a:spcPct val="90000"/>
              </a:lnSpc>
              <a:buFontTx/>
              <a:buNone/>
            </a:pPr>
            <a:endParaRPr lang="en-US" sz="2000" b="1">
              <a:latin typeface="Arial" charset="0"/>
              <a:ea typeface="MS PGothic" charset="0"/>
            </a:endParaRPr>
          </a:p>
          <a:p>
            <a:pPr eaLnBrk="1" hangingPunct="1">
              <a:lnSpc>
                <a:spcPct val="90000"/>
              </a:lnSpc>
              <a:buFontTx/>
              <a:buNone/>
            </a:pPr>
            <a:endParaRPr lang="en-US" sz="2000" b="1">
              <a:latin typeface="Arial" charset="0"/>
              <a:ea typeface="MS PGothic" charset="0"/>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to 3SAT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3-SAT means that each clause has exactly three terms</a:t>
            </a:r>
          </a:p>
          <a:p>
            <a:r>
              <a:rPr lang="en-US" dirty="0" smtClean="0"/>
              <a:t>If one term, e.g., (p), extend to (</a:t>
            </a:r>
            <a:r>
              <a:rPr lang="en-US" dirty="0" err="1" smtClean="0"/>
              <a:t>p</a:t>
            </a:r>
            <a:r>
              <a:rPr lang="en-US" b="1" dirty="0" err="1" smtClean="0">
                <a:latin typeface="Arial" charset="0"/>
                <a:ea typeface="MS PGothic" charset="0"/>
                <a:sym typeface="Symbol" charset="0"/>
              </a:rPr>
              <a:t></a:t>
            </a:r>
            <a:r>
              <a:rPr lang="en-US" dirty="0" err="1" smtClean="0"/>
              <a:t>p</a:t>
            </a:r>
            <a:r>
              <a:rPr lang="en-US" b="1" dirty="0" err="1" smtClean="0">
                <a:latin typeface="Arial" charset="0"/>
                <a:ea typeface="MS PGothic" charset="0"/>
                <a:sym typeface="Symbol" charset="0"/>
              </a:rPr>
              <a:t></a:t>
            </a:r>
            <a:r>
              <a:rPr lang="en-US" dirty="0" err="1" smtClean="0"/>
              <a:t>p</a:t>
            </a:r>
            <a:r>
              <a:rPr lang="en-US" dirty="0" smtClean="0"/>
              <a:t>)</a:t>
            </a:r>
          </a:p>
          <a:p>
            <a:r>
              <a:rPr lang="en-US" dirty="0" smtClean="0"/>
              <a:t>If two terms, e.g., (</a:t>
            </a:r>
            <a:r>
              <a:rPr lang="en-US" dirty="0" err="1" smtClean="0"/>
              <a:t>p</a:t>
            </a:r>
            <a:r>
              <a:rPr lang="en-US" b="1" dirty="0" err="1" smtClean="0">
                <a:latin typeface="Arial" charset="0"/>
                <a:ea typeface="MS PGothic" charset="0"/>
                <a:sym typeface="Symbol" charset="0"/>
              </a:rPr>
              <a:t></a:t>
            </a:r>
            <a:r>
              <a:rPr lang="en-US" dirty="0" err="1">
                <a:sym typeface="Symbol" charset="0"/>
              </a:rPr>
              <a:t>q</a:t>
            </a:r>
            <a:r>
              <a:rPr lang="en-US" dirty="0" smtClean="0"/>
              <a:t>), extend to (</a:t>
            </a:r>
            <a:r>
              <a:rPr lang="en-US" dirty="0" err="1" smtClean="0"/>
              <a:t>p</a:t>
            </a:r>
            <a:r>
              <a:rPr lang="en-US" b="1" dirty="0" err="1" smtClean="0">
                <a:latin typeface="Arial" charset="0"/>
                <a:ea typeface="MS PGothic" charset="0"/>
                <a:sym typeface="Symbol" charset="0"/>
              </a:rPr>
              <a:t></a:t>
            </a:r>
            <a:r>
              <a:rPr lang="en-US" dirty="0" err="1" smtClean="0"/>
              <a:t>q</a:t>
            </a:r>
            <a:r>
              <a:rPr lang="en-US" b="1" dirty="0" err="1" smtClean="0">
                <a:latin typeface="Arial" charset="0"/>
                <a:ea typeface="MS PGothic" charset="0"/>
                <a:sym typeface="Symbol" charset="0"/>
              </a:rPr>
              <a:t></a:t>
            </a:r>
            <a:r>
              <a:rPr lang="en-US" dirty="0" err="1" smtClean="0"/>
              <a:t>p</a:t>
            </a:r>
            <a:r>
              <a:rPr lang="en-US" dirty="0" smtClean="0"/>
              <a:t>)</a:t>
            </a:r>
          </a:p>
          <a:p>
            <a:r>
              <a:rPr lang="en-US" dirty="0" smtClean="0"/>
              <a:t>Any clause with three terms is fine</a:t>
            </a:r>
          </a:p>
          <a:p>
            <a:r>
              <a:rPr lang="en-US" dirty="0" smtClean="0"/>
              <a:t>If n &gt; three terms, can reduce to two clauses, one with three terms and one with n-1 terms, e.g., (p1</a:t>
            </a:r>
            <a:r>
              <a:rPr lang="en-US" b="1" dirty="0" smtClean="0">
                <a:latin typeface="Arial" charset="0"/>
                <a:ea typeface="MS PGothic" charset="0"/>
                <a:sym typeface="Symbol" charset="0"/>
              </a:rPr>
              <a:t></a:t>
            </a:r>
            <a:r>
              <a:rPr lang="en-US" dirty="0" smtClean="0">
                <a:sym typeface="Symbol" charset="0"/>
              </a:rPr>
              <a:t>p2</a:t>
            </a:r>
            <a:r>
              <a:rPr lang="en-US" b="1" dirty="0" smtClean="0">
                <a:latin typeface="Arial" charset="0"/>
                <a:ea typeface="MS PGothic" charset="0"/>
                <a:sym typeface="Symbol" charset="0"/>
              </a:rPr>
              <a:t>…</a:t>
            </a:r>
            <a:r>
              <a:rPr lang="en-US" dirty="0" err="1" smtClean="0"/>
              <a:t>pn</a:t>
            </a:r>
            <a:r>
              <a:rPr lang="en-US" dirty="0" smtClean="0"/>
              <a:t>) to </a:t>
            </a:r>
            <a:br>
              <a:rPr lang="en-US" dirty="0" smtClean="0"/>
            </a:br>
            <a:r>
              <a:rPr lang="en-US" dirty="0" smtClean="0"/>
              <a:t>(p1</a:t>
            </a:r>
            <a:r>
              <a:rPr lang="en-US" dirty="0" smtClean="0">
                <a:latin typeface="Arial" charset="0"/>
                <a:ea typeface="MS PGothic" charset="0"/>
                <a:sym typeface="Symbol" charset="0"/>
              </a:rPr>
              <a:t></a:t>
            </a:r>
            <a:r>
              <a:rPr lang="en-US" dirty="0" smtClean="0">
                <a:sym typeface="Symbol" charset="0"/>
              </a:rPr>
              <a:t>p2</a:t>
            </a:r>
            <a:r>
              <a:rPr lang="en-US" dirty="0" smtClean="0">
                <a:latin typeface="Arial" charset="0"/>
                <a:ea typeface="MS PGothic" charset="0"/>
                <a:sym typeface="Symbol" charset="0"/>
              </a:rPr>
              <a:t>z) &amp; </a:t>
            </a:r>
            <a:r>
              <a:rPr lang="en-US" dirty="0" smtClean="0"/>
              <a:t>(p3</a:t>
            </a:r>
            <a:r>
              <a:rPr lang="en-US" dirty="0" smtClean="0">
                <a:latin typeface="Arial" charset="0"/>
                <a:ea typeface="MS PGothic" charset="0"/>
                <a:sym typeface="Symbol" charset="0"/>
              </a:rPr>
              <a:t>…</a:t>
            </a:r>
            <a:r>
              <a:rPr lang="en-US" dirty="0" err="1" smtClean="0"/>
              <a:t>pn</a:t>
            </a:r>
            <a:r>
              <a:rPr lang="en-US" dirty="0" smtClean="0">
                <a:latin typeface="Arial" charset="0"/>
                <a:ea typeface="MS PGothic" charset="0"/>
                <a:sym typeface="Symbol" charset="0"/>
              </a:rPr>
              <a:t>~z</a:t>
            </a:r>
            <a:r>
              <a:rPr lang="en-US" dirty="0" smtClean="0"/>
              <a:t>), where z is a new variable. If n=4, we are done, else apply this approach again with the clause having n-1 terms</a:t>
            </a:r>
          </a:p>
          <a:p>
            <a:endParaRPr lang="en-US" dirty="0" smtClean="0"/>
          </a:p>
        </p:txBody>
      </p:sp>
    </p:spTree>
    <p:extLst>
      <p:ext uri="{BB962C8B-B14F-4D97-AF65-F5344CB8AC3E}">
        <p14:creationId xmlns:p14="http://schemas.microsoft.com/office/powerpoint/2010/main" val="90605152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a:latin typeface="Arial" charset="0"/>
                <a:ea typeface="MS PGothic" charset="0"/>
              </a:rPr>
              <a:t>Example SubsetSum</a:t>
            </a:r>
          </a:p>
        </p:txBody>
      </p:sp>
      <p:sp>
        <p:nvSpPr>
          <p:cNvPr id="273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DF6253A-C3D8-D54E-8203-A7319E48DF5A}" type="datetime1">
              <a:rPr lang="en-US"/>
              <a:pPr/>
              <a:t>11/18/2014</a:t>
            </a:fld>
            <a:endParaRPr lang="en-US"/>
          </a:p>
        </p:txBody>
      </p:sp>
      <p:sp>
        <p:nvSpPr>
          <p:cNvPr id="273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3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440FB45-ED58-C848-B5D7-86773CEA09F4}" type="slidenum">
              <a:rPr lang="en-US"/>
              <a:pPr/>
              <a:t>275</a:t>
            </a:fld>
            <a:endParaRPr lang="en-US"/>
          </a:p>
        </p:txBody>
      </p:sp>
      <p:sp>
        <p:nvSpPr>
          <p:cNvPr id="273414" name="Rectangle 6"/>
          <p:cNvSpPr>
            <a:spLocks noChangeArrowheads="1"/>
          </p:cNvSpPr>
          <p:nvPr/>
        </p:nvSpPr>
        <p:spPr bwMode="auto">
          <a:xfrm>
            <a:off x="457200" y="1676400"/>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Assuming a </a:t>
            </a:r>
            <a:r>
              <a:rPr lang="en-US" b="1"/>
              <a:t>3SAT expression (a + ~b + c) (~a + b + ~c), the following shows the reduction from 3SAT to Subset-Sum. </a:t>
            </a:r>
          </a:p>
          <a:p>
            <a:r>
              <a:rPr lang="en-US" b="1"/>
              <a:t>	a 	b 	c 	a + ~b + c 	~a + b + ~c 	</a:t>
            </a:r>
          </a:p>
          <a:p>
            <a:r>
              <a:rPr lang="en-US" b="1"/>
              <a:t>a 	1 				1		</a:t>
            </a:r>
          </a:p>
          <a:p>
            <a:r>
              <a:rPr lang="en-US" b="1"/>
              <a:t>~a 	1 						1</a:t>
            </a:r>
          </a:p>
          <a:p>
            <a:r>
              <a:rPr lang="en-US" b="1"/>
              <a:t>b 		1 					1</a:t>
            </a:r>
          </a:p>
          <a:p>
            <a:r>
              <a:rPr lang="en-US" b="1"/>
              <a:t>~b 		1 			1</a:t>
            </a:r>
          </a:p>
          <a:p>
            <a:r>
              <a:rPr lang="en-US" b="1"/>
              <a:t>c 			1 		1</a:t>
            </a:r>
          </a:p>
          <a:p>
            <a:r>
              <a:rPr lang="en-US" b="1"/>
              <a:t>~c 			1 				1</a:t>
            </a:r>
          </a:p>
          <a:p>
            <a:r>
              <a:rPr lang="en-US" b="1"/>
              <a:t>C1 					1 	</a:t>
            </a:r>
          </a:p>
          <a:p>
            <a:r>
              <a:rPr lang="en-US" b="1"/>
              <a:t>C1</a:t>
            </a:r>
            <a:r>
              <a:rPr lang="ja-JP" altLang="en-US" b="1"/>
              <a:t>’</a:t>
            </a:r>
            <a:r>
              <a:rPr lang="en-US" altLang="ja-JP" b="1"/>
              <a:t> 					1 	</a:t>
            </a:r>
          </a:p>
          <a:p>
            <a:r>
              <a:rPr lang="en-US" b="1"/>
              <a:t>C2 							1 	</a:t>
            </a:r>
          </a:p>
          <a:p>
            <a:r>
              <a:rPr lang="en-US" b="1"/>
              <a:t>C2</a:t>
            </a:r>
            <a:r>
              <a:rPr lang="ja-JP" altLang="en-US" b="1"/>
              <a:t>’</a:t>
            </a:r>
            <a:r>
              <a:rPr lang="en-US" altLang="ja-JP" b="1"/>
              <a:t> 							1 	</a:t>
            </a:r>
          </a:p>
          <a:p>
            <a:r>
              <a:rPr lang="en-US" b="1"/>
              <a:t>	1 	1 	1 		3 		3 	</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a:latin typeface="Arial" charset="0"/>
                <a:ea typeface="MS PGothic" charset="0"/>
              </a:rPr>
              <a:t>Partition</a:t>
            </a:r>
          </a:p>
        </p:txBody>
      </p:sp>
      <p:sp>
        <p:nvSpPr>
          <p:cNvPr id="274435" name="Content Placeholder 2"/>
          <p:cNvSpPr>
            <a:spLocks noGrp="1"/>
          </p:cNvSpPr>
          <p:nvPr>
            <p:ph idx="1"/>
          </p:nvPr>
        </p:nvSpPr>
        <p:spPr/>
        <p:txBody>
          <a:bodyPr/>
          <a:lstStyle/>
          <a:p>
            <a:r>
              <a:rPr lang="en-US" sz="2800">
                <a:latin typeface="Arial" charset="0"/>
                <a:ea typeface="MS PGothic" charset="0"/>
              </a:rPr>
              <a:t>Partition is polynomial equivalent to SubsetSum</a:t>
            </a: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 G be an instance of SubsetSum.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iff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2*Sum(i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G,Sum(i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G</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Partition. Here we assume that </a:t>
            </a:r>
            <a:br>
              <a:rPr lang="en-US" altLang="ja-JP" sz="2400">
                <a:latin typeface="Arial" charset="0"/>
                <a:ea typeface="MS PGothic" charset="0"/>
              </a:rPr>
            </a:br>
            <a:r>
              <a:rPr lang="en-US" altLang="ja-JP" sz="2400">
                <a:latin typeface="Arial" charset="0"/>
                <a:ea typeface="MS PGothic" charset="0"/>
              </a:rPr>
              <a:t>G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for, if not, the answer is </a:t>
            </a:r>
            <a:r>
              <a:rPr lang="ja-JP" altLang="en-US" sz="2400">
                <a:latin typeface="Arial" charset="0"/>
                <a:ea typeface="MS PGothic" charset="0"/>
              </a:rPr>
              <a:t>“</a:t>
            </a:r>
            <a:r>
              <a:rPr lang="en-US" altLang="ja-JP" sz="2400">
                <a:latin typeface="Arial" charset="0"/>
                <a:ea typeface="MS PGothic" charset="0"/>
              </a:rPr>
              <a:t>no.</a:t>
            </a:r>
            <a:r>
              <a:rPr lang="ja-JP" altLang="en-US" sz="2400">
                <a:latin typeface="Arial" charset="0"/>
                <a:ea typeface="MS PGothic" charset="0"/>
              </a:rPr>
              <a:t>”</a:t>
            </a:r>
            <a:endParaRPr lang="en-US" altLang="ja-JP" sz="24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be an instance of Partition.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iff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)/2 </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SubsetSum</a:t>
            </a:r>
            <a:endParaRPr lang="en-US" sz="2400">
              <a:latin typeface="Arial" charset="0"/>
              <a:ea typeface="MS PGothic" charset="0"/>
            </a:endParaRPr>
          </a:p>
        </p:txBody>
      </p:sp>
      <p:sp>
        <p:nvSpPr>
          <p:cNvPr id="274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094531-D9A3-6E4F-8897-2BABD57DB31F}" type="datetime1">
              <a:rPr lang="en-US"/>
              <a:pPr/>
              <a:t>11/18/2014</a:t>
            </a:fld>
            <a:endParaRPr lang="en-US"/>
          </a:p>
        </p:txBody>
      </p:sp>
      <p:sp>
        <p:nvSpPr>
          <p:cNvPr id="274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4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3172C3-EDD3-ED40-A2DF-1185BD8810D7}" type="slidenum">
              <a:rPr lang="en-US"/>
              <a:pPr/>
              <a:t>276</a:t>
            </a:fld>
            <a:endParaRPr lang="en-US"/>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Linear Programming</a:t>
            </a:r>
            <a:endParaRPr lang="en-US" dirty="0"/>
          </a:p>
        </p:txBody>
      </p:sp>
      <p:sp>
        <p:nvSpPr>
          <p:cNvPr id="3" name="Content Placeholder 2"/>
          <p:cNvSpPr>
            <a:spLocks noGrp="1"/>
          </p:cNvSpPr>
          <p:nvPr>
            <p:ph idx="1"/>
          </p:nvPr>
        </p:nvSpPr>
        <p:spPr/>
        <p:txBody>
          <a:bodyPr/>
          <a:lstStyle/>
          <a:p>
            <a:r>
              <a:rPr lang="en-US" sz="2400" dirty="0" smtClean="0"/>
              <a:t>Show for 0-1 integer linear programming by constraining solution space. Start with an instance of SAT (or 3SAT), assuming variables v1,…, </a:t>
            </a:r>
            <a:r>
              <a:rPr lang="en-US" sz="2400" dirty="0" err="1" smtClean="0"/>
              <a:t>vn</a:t>
            </a:r>
            <a:r>
              <a:rPr lang="en-US" sz="2400" dirty="0" smtClean="0"/>
              <a:t> and clauses c1,…, cm</a:t>
            </a:r>
          </a:p>
          <a:p>
            <a:r>
              <a:rPr lang="en-US" sz="2400" dirty="0" smtClean="0"/>
              <a:t>For each variable vi, have constraint that 0 ≤ vi ≤ 1</a:t>
            </a:r>
          </a:p>
          <a:p>
            <a:r>
              <a:rPr lang="en-US" sz="2400" dirty="0" smtClean="0"/>
              <a:t>For </a:t>
            </a:r>
            <a:r>
              <a:rPr lang="en-US" sz="2400" dirty="0"/>
              <a:t>each clause </a:t>
            </a:r>
            <a:r>
              <a:rPr lang="en-US" sz="2400" dirty="0" smtClean="0"/>
              <a:t>we provide a constraint that it must be satisfied (evaluate to at least 1). For </a:t>
            </a:r>
            <a:r>
              <a:rPr lang="en-US" sz="2400" dirty="0"/>
              <a:t>example, </a:t>
            </a:r>
            <a:r>
              <a:rPr lang="en-US" sz="2400" dirty="0" smtClean="0"/>
              <a:t>if clause </a:t>
            </a:r>
            <a:r>
              <a:rPr lang="en-US" sz="2400" dirty="0" err="1" smtClean="0"/>
              <a:t>cj</a:t>
            </a:r>
            <a:r>
              <a:rPr lang="en-US" sz="2400" dirty="0" smtClean="0"/>
              <a:t> is v2 </a:t>
            </a:r>
            <a:r>
              <a:rPr lang="en-US" sz="2400" dirty="0" smtClean="0">
                <a:latin typeface="ＭＳ ゴシック"/>
                <a:ea typeface="ＭＳ ゴシック"/>
                <a:cs typeface="ＭＳ ゴシック"/>
              </a:rPr>
              <a:t>∨</a:t>
            </a:r>
            <a:r>
              <a:rPr lang="en-US" sz="2400" dirty="0"/>
              <a:t> </a:t>
            </a:r>
            <a:r>
              <a:rPr lang="en-US" sz="2400" dirty="0" smtClean="0"/>
              <a:t>~v3 </a:t>
            </a:r>
            <a:r>
              <a:rPr lang="en-US" sz="2400" dirty="0" smtClean="0">
                <a:latin typeface="ＭＳ ゴシック"/>
                <a:ea typeface="ＭＳ ゴシック"/>
                <a:cs typeface="ＭＳ ゴシック"/>
              </a:rPr>
              <a:t>∨</a:t>
            </a:r>
            <a:r>
              <a:rPr lang="en-US" sz="2400" dirty="0"/>
              <a:t> </a:t>
            </a:r>
            <a:r>
              <a:rPr lang="en-US" sz="2400" dirty="0" smtClean="0"/>
              <a:t>v5 </a:t>
            </a:r>
            <a:r>
              <a:rPr lang="en-US" sz="2400" dirty="0">
                <a:latin typeface="ＭＳ ゴシック"/>
                <a:ea typeface="ＭＳ ゴシック"/>
                <a:cs typeface="ＭＳ ゴシック"/>
              </a:rPr>
              <a:t>∨</a:t>
            </a:r>
            <a:r>
              <a:rPr lang="en-US" sz="2400" dirty="0"/>
              <a:t> </a:t>
            </a:r>
            <a:r>
              <a:rPr lang="en-US" sz="2400" dirty="0" smtClean="0"/>
              <a:t>v6 then add the constraint </a:t>
            </a:r>
            <a:br>
              <a:rPr lang="en-US" sz="2400" dirty="0" smtClean="0"/>
            </a:br>
            <a:r>
              <a:rPr lang="en-US" sz="2400" dirty="0" smtClean="0"/>
              <a:t>v2 </a:t>
            </a:r>
            <a:r>
              <a:rPr lang="en-US" sz="2400" dirty="0" smtClean="0">
                <a:latin typeface="ＭＳ ゴシック"/>
                <a:ea typeface="ＭＳ ゴシック"/>
                <a:cs typeface="ＭＳ ゴシック"/>
              </a:rPr>
              <a:t>+</a:t>
            </a:r>
            <a:r>
              <a:rPr lang="en-US" sz="2400" dirty="0" smtClean="0"/>
              <a:t> (1-v3) </a:t>
            </a:r>
            <a:r>
              <a:rPr lang="en-US" sz="2400" dirty="0" smtClean="0">
                <a:latin typeface="ＭＳ ゴシック"/>
                <a:ea typeface="ＭＳ ゴシック"/>
                <a:cs typeface="ＭＳ ゴシック"/>
              </a:rPr>
              <a:t>+</a:t>
            </a:r>
            <a:r>
              <a:rPr lang="en-US" sz="2400" dirty="0" smtClean="0"/>
              <a:t> v5 + v6 ≥ 1</a:t>
            </a:r>
          </a:p>
          <a:p>
            <a:r>
              <a:rPr lang="en-US" sz="2400" dirty="0" smtClean="0"/>
              <a:t>A solution to this set of integer linear constraints implies a solution to the instance of SAT and vice </a:t>
            </a:r>
            <a:r>
              <a:rPr lang="en-US" sz="2400" dirty="0" smtClean="0"/>
              <a:t>versa</a:t>
            </a:r>
            <a:endParaRPr lang="en-US" sz="2400" dirty="0" smtClean="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11/18/2014</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277</a:t>
            </a:fld>
            <a:endParaRPr lang="en-US"/>
          </a:p>
        </p:txBody>
      </p:sp>
    </p:spTree>
    <p:extLst>
      <p:ext uri="{BB962C8B-B14F-4D97-AF65-F5344CB8AC3E}">
        <p14:creationId xmlns:p14="http://schemas.microsoft.com/office/powerpoint/2010/main" val="412478863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p:txBody>
          <a:bodyPr/>
          <a:lstStyle/>
          <a:p>
            <a:r>
              <a:rPr lang="en-US">
                <a:latin typeface="Arial" charset="0"/>
                <a:ea typeface="MS PGothic" charset="0"/>
              </a:rPr>
              <a:t>2 Processor scheduling</a:t>
            </a:r>
          </a:p>
        </p:txBody>
      </p:sp>
      <p:sp>
        <p:nvSpPr>
          <p:cNvPr id="275459" name="Content Placeholder 2"/>
          <p:cNvSpPr>
            <a:spLocks noGrp="1"/>
          </p:cNvSpPr>
          <p:nvPr>
            <p:ph idx="1"/>
          </p:nvPr>
        </p:nvSpPr>
        <p:spPr/>
        <p:txBody>
          <a:bodyPr/>
          <a:lstStyle/>
          <a:p>
            <a:pPr>
              <a:buFontTx/>
              <a:buNone/>
            </a:pPr>
            <a:r>
              <a:rPr lang="en-US" sz="1600">
                <a:latin typeface="Arial" charset="0"/>
                <a:ea typeface="MS PGothic" charset="0"/>
              </a:rPr>
              <a:t>	</a:t>
            </a:r>
            <a:r>
              <a:rPr lang="en-US" sz="1800">
                <a:latin typeface="Arial" charset="0"/>
                <a:ea typeface="MS PGothic" charset="0"/>
              </a:rPr>
              <a:t>The problem of optimally scheduling n tasks T</a:t>
            </a:r>
            <a:r>
              <a:rPr lang="en-US" sz="1800" baseline="-25000">
                <a:latin typeface="Arial" charset="0"/>
                <a:ea typeface="MS PGothic" charset="0"/>
              </a:rPr>
              <a:t>1</a:t>
            </a:r>
            <a:r>
              <a:rPr lang="en-US" sz="1800">
                <a:latin typeface="Arial" charset="0"/>
                <a:ea typeface="MS PGothic" charset="0"/>
              </a:rPr>
              <a:t>, T</a:t>
            </a:r>
            <a:r>
              <a:rPr lang="en-US" sz="1800" baseline="-25000">
                <a:latin typeface="Arial" charset="0"/>
                <a:ea typeface="MS PGothic" charset="0"/>
              </a:rPr>
              <a:t>2</a:t>
            </a:r>
            <a:r>
              <a:rPr lang="en-US" sz="1800">
                <a:latin typeface="Arial" charset="0"/>
                <a:ea typeface="MS PGothic" charset="0"/>
              </a:rPr>
              <a:t>, …, T</a:t>
            </a:r>
            <a:r>
              <a:rPr lang="en-US" sz="1800" baseline="-25000">
                <a:latin typeface="Arial" charset="0"/>
                <a:ea typeface="MS PGothic" charset="0"/>
              </a:rPr>
              <a:t>n</a:t>
            </a:r>
            <a:r>
              <a:rPr lang="en-US" sz="1800">
                <a:latin typeface="Arial" charset="0"/>
                <a:ea typeface="MS PGothic" charset="0"/>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a:latin typeface="Arial" charset="0"/>
                <a:ea typeface="MS PGothic" charset="0"/>
              </a:rPr>
              <a:t>	3, 2, 4, 1</a:t>
            </a:r>
          </a:p>
          <a:p>
            <a:pPr>
              <a:buFontTx/>
              <a:buNone/>
            </a:pPr>
            <a:r>
              <a:rPr lang="en-US" sz="1800">
                <a:latin typeface="Arial" charset="0"/>
                <a:ea typeface="MS PGothic" charset="0"/>
              </a:rPr>
              <a:t>	we could try a </a:t>
            </a:r>
            <a:r>
              <a:rPr lang="ja-JP" altLang="en-US" sz="1800">
                <a:latin typeface="Arial" charset="0"/>
                <a:ea typeface="MS PGothic" charset="0"/>
              </a:rPr>
              <a:t>“</a:t>
            </a:r>
            <a:r>
              <a:rPr lang="en-US" altLang="ja-JP" sz="1800">
                <a:latin typeface="Arial" charset="0"/>
                <a:ea typeface="MS PGothic" charset="0"/>
              </a:rPr>
              <a:t>greedy</a:t>
            </a:r>
            <a:r>
              <a:rPr lang="ja-JP" altLang="en-US" sz="1800">
                <a:latin typeface="Arial" charset="0"/>
                <a:ea typeface="MS PGothic" charset="0"/>
              </a:rPr>
              <a:t>”</a:t>
            </a:r>
            <a:r>
              <a:rPr lang="en-US" altLang="ja-JP" sz="1800">
                <a:latin typeface="Arial" charset="0"/>
                <a:ea typeface="MS PGothic" charset="0"/>
              </a:rPr>
              <a:t> approach as follows:</a:t>
            </a:r>
          </a:p>
          <a:p>
            <a:pPr>
              <a:buFontTx/>
              <a:buNone/>
            </a:pPr>
            <a:r>
              <a:rPr lang="en-US" sz="1800">
                <a:latin typeface="Arial" charset="0"/>
                <a:ea typeface="MS PGothic" charset="0"/>
              </a:rPr>
              <a:t>	put 3 in set 1</a:t>
            </a:r>
          </a:p>
          <a:p>
            <a:pPr>
              <a:buFontTx/>
              <a:buNone/>
            </a:pPr>
            <a:r>
              <a:rPr lang="en-US" sz="1800">
                <a:latin typeface="Arial" charset="0"/>
                <a:ea typeface="MS PGothic" charset="0"/>
              </a:rPr>
              <a:t>	put 2 in set 2</a:t>
            </a:r>
          </a:p>
          <a:p>
            <a:pPr>
              <a:buFontTx/>
              <a:buNone/>
            </a:pPr>
            <a:r>
              <a:rPr lang="en-US" sz="1800">
                <a:latin typeface="Arial" charset="0"/>
                <a:ea typeface="MS PGothic" charset="0"/>
              </a:rPr>
              <a:t>	put 4 in set 2 (total is now 6)</a:t>
            </a:r>
          </a:p>
          <a:p>
            <a:pPr>
              <a:buFontTx/>
              <a:buNone/>
            </a:pPr>
            <a:r>
              <a:rPr lang="en-US" sz="1800">
                <a:latin typeface="Arial" charset="0"/>
                <a:ea typeface="MS PGothic" charset="0"/>
              </a:rPr>
              <a:t>	put 1 in set 1 (total is now 4) </a:t>
            </a:r>
          </a:p>
          <a:p>
            <a:pPr>
              <a:buFontTx/>
              <a:buNone/>
            </a:pPr>
            <a:r>
              <a:rPr lang="en-US" sz="1800">
                <a:latin typeface="Arial" charset="0"/>
                <a:ea typeface="MS PGothic" charset="0"/>
              </a:rPr>
              <a:t>	This is not the best solution.  A better option is to put 3 and 2 in one set and 4 and 1 in the other.  Such a solution would have been attained if we did a greedy solution on a sorted version of the original numbers.  In general, however, sorting doesn</a:t>
            </a:r>
            <a:r>
              <a:rPr lang="ja-JP" altLang="en-US" sz="1800">
                <a:latin typeface="Arial" charset="0"/>
                <a:ea typeface="MS PGothic" charset="0"/>
              </a:rPr>
              <a:t>’</a:t>
            </a:r>
            <a:r>
              <a:rPr lang="en-US" altLang="ja-JP" sz="1800">
                <a:latin typeface="Arial" charset="0"/>
                <a:ea typeface="MS PGothic" charset="0"/>
              </a:rPr>
              <a:t>t work. </a:t>
            </a:r>
            <a:endParaRPr lang="en-US" sz="2400">
              <a:latin typeface="Arial" charset="0"/>
              <a:ea typeface="MS PGothic" charset="0"/>
            </a:endParaRPr>
          </a:p>
        </p:txBody>
      </p:sp>
      <p:sp>
        <p:nvSpPr>
          <p:cNvPr id="275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10C9DB-DBB6-FF46-B249-BA4974832CDF}" type="datetime1">
              <a:rPr lang="en-US"/>
              <a:pPr/>
              <a:t>11/18/2014</a:t>
            </a:fld>
            <a:endParaRPr lang="en-US"/>
          </a:p>
        </p:txBody>
      </p:sp>
      <p:sp>
        <p:nvSpPr>
          <p:cNvPr id="2754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754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307B6B-989A-394A-99CD-30FD2D8CF187}" type="slidenum">
              <a:rPr lang="en-US"/>
              <a:pPr/>
              <a:t>278</a:t>
            </a:fld>
            <a:endParaRPr lang="en-US"/>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p:txBody>
          <a:bodyPr/>
          <a:lstStyle/>
          <a:p>
            <a:r>
              <a:rPr lang="en-US">
                <a:latin typeface="Arial" charset="0"/>
                <a:ea typeface="MS PGothic" charset="0"/>
              </a:rPr>
              <a:t>2 Processor nastiness</a:t>
            </a:r>
          </a:p>
        </p:txBody>
      </p:sp>
      <p:sp>
        <p:nvSpPr>
          <p:cNvPr id="276483" name="Content Placeholder 2"/>
          <p:cNvSpPr>
            <a:spLocks noGrp="1"/>
          </p:cNvSpPr>
          <p:nvPr>
            <p:ph idx="1"/>
          </p:nvPr>
        </p:nvSpPr>
        <p:spPr/>
        <p:txBody>
          <a:bodyPr/>
          <a:lstStyle/>
          <a:p>
            <a:pPr>
              <a:buFontTx/>
              <a:buNone/>
            </a:pPr>
            <a:r>
              <a:rPr lang="en-US" sz="1600">
                <a:latin typeface="Arial" charset="0"/>
                <a:ea typeface="MS PGothic" charset="0"/>
              </a:rPr>
              <a:t>	</a:t>
            </a:r>
            <a:r>
              <a:rPr lang="en-US" sz="1800">
                <a:latin typeface="Arial" charset="0"/>
                <a:ea typeface="MS PGothic" charset="0"/>
              </a:rPr>
              <a:t>Try the unsorted list</a:t>
            </a:r>
          </a:p>
          <a:p>
            <a:pPr>
              <a:buFontTx/>
              <a:buNone/>
            </a:pPr>
            <a:r>
              <a:rPr lang="en-US" sz="1800">
                <a:latin typeface="Arial" charset="0"/>
                <a:ea typeface="MS PGothic" charset="0"/>
              </a:rPr>
              <a:t>	7, 7, 6, 6, 5, 4, 4, 5, 4</a:t>
            </a:r>
          </a:p>
          <a:p>
            <a:pPr>
              <a:buFontTx/>
              <a:buNone/>
            </a:pPr>
            <a:r>
              <a:rPr lang="en-US" sz="1800">
                <a:latin typeface="Arial" charset="0"/>
                <a:ea typeface="MS PGothic" charset="0"/>
              </a:rPr>
              <a:t>	Greedy (Always in one that is least used)</a:t>
            </a:r>
          </a:p>
          <a:p>
            <a:pPr>
              <a:buFontTx/>
              <a:buNone/>
            </a:pPr>
            <a:r>
              <a:rPr lang="en-US" sz="1800">
                <a:latin typeface="Arial" charset="0"/>
                <a:ea typeface="MS PGothic" charset="0"/>
              </a:rPr>
              <a:t>	7, 6, 5, 5 = 23</a:t>
            </a:r>
          </a:p>
          <a:p>
            <a:pPr>
              <a:buFontTx/>
              <a:buNone/>
            </a:pPr>
            <a:r>
              <a:rPr lang="en-US" sz="1800">
                <a:latin typeface="Arial" charset="0"/>
                <a:ea typeface="MS PGothic" charset="0"/>
              </a:rPr>
              <a:t>	7, 6, 4, 4, 4 = 25 </a:t>
            </a:r>
          </a:p>
          <a:p>
            <a:pPr>
              <a:buFontTx/>
              <a:buNone/>
            </a:pPr>
            <a:r>
              <a:rPr lang="en-US" sz="1800">
                <a:latin typeface="Arial" charset="0"/>
                <a:ea typeface="MS PGothic" charset="0"/>
              </a:rPr>
              <a:t>	Optimal</a:t>
            </a:r>
          </a:p>
          <a:p>
            <a:pPr>
              <a:buFontTx/>
              <a:buNone/>
            </a:pPr>
            <a:r>
              <a:rPr lang="en-US" sz="1800">
                <a:latin typeface="Arial" charset="0"/>
                <a:ea typeface="MS PGothic" charset="0"/>
              </a:rPr>
              <a:t>	7, 6, 6, 5 = 24</a:t>
            </a:r>
          </a:p>
          <a:p>
            <a:pPr>
              <a:buFontTx/>
              <a:buNone/>
            </a:pPr>
            <a:r>
              <a:rPr lang="en-US" sz="1800">
                <a:latin typeface="Arial" charset="0"/>
                <a:ea typeface="MS PGothic" charset="0"/>
              </a:rPr>
              <a:t>	7, 4, 4, 4, 5 = 24</a:t>
            </a:r>
          </a:p>
          <a:p>
            <a:pPr>
              <a:buFontTx/>
              <a:buNone/>
            </a:pPr>
            <a:r>
              <a:rPr lang="en-US" sz="1800">
                <a:latin typeface="Arial" charset="0"/>
                <a:ea typeface="MS PGothic" charset="0"/>
              </a:rPr>
              <a:t>	Sort it</a:t>
            </a:r>
          </a:p>
          <a:p>
            <a:pPr>
              <a:buFontTx/>
              <a:buNone/>
            </a:pPr>
            <a:r>
              <a:rPr lang="en-US" sz="1800">
                <a:latin typeface="Arial" charset="0"/>
                <a:ea typeface="MS PGothic" charset="0"/>
              </a:rPr>
              <a:t>	7, 7, 6, 6, 5, 5, 4, 4, 4 </a:t>
            </a:r>
          </a:p>
          <a:p>
            <a:pPr>
              <a:buFontTx/>
              <a:buNone/>
            </a:pPr>
            <a:r>
              <a:rPr lang="en-US" sz="1800">
                <a:latin typeface="Arial" charset="0"/>
                <a:ea typeface="MS PGothic" charset="0"/>
              </a:rPr>
              <a:t>	7, 6, 5, 4, 4 = 26</a:t>
            </a:r>
          </a:p>
          <a:p>
            <a:pPr>
              <a:buFontTx/>
              <a:buNone/>
            </a:pPr>
            <a:r>
              <a:rPr lang="en-US" sz="1800">
                <a:latin typeface="Arial" charset="0"/>
                <a:ea typeface="MS PGothic" charset="0"/>
              </a:rPr>
              <a:t>	7, 6, 5, 4 = 22</a:t>
            </a:r>
          </a:p>
          <a:p>
            <a:pPr>
              <a:buFontTx/>
              <a:buNone/>
            </a:pPr>
            <a:r>
              <a:rPr lang="en-US" sz="1800">
                <a:latin typeface="Arial" charset="0"/>
                <a:ea typeface="MS PGothic" charset="0"/>
              </a:rPr>
              <a:t> 	Even worse than greedy unsorted </a:t>
            </a:r>
            <a:endParaRPr lang="en-US" sz="2400">
              <a:latin typeface="Arial" charset="0"/>
              <a:ea typeface="MS PGothic" charset="0"/>
            </a:endParaRPr>
          </a:p>
        </p:txBody>
      </p:sp>
      <p:sp>
        <p:nvSpPr>
          <p:cNvPr id="276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CC2D57-0995-4946-B114-B94E9C45F2B2}" type="datetime1">
              <a:rPr lang="en-US"/>
              <a:pPr/>
              <a:t>11/18/2014</a:t>
            </a:fld>
            <a:endParaRPr lang="en-US"/>
          </a:p>
        </p:txBody>
      </p:sp>
      <p:sp>
        <p:nvSpPr>
          <p:cNvPr id="276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 UCF EECS</a:t>
            </a:r>
          </a:p>
        </p:txBody>
      </p:sp>
      <p:sp>
        <p:nvSpPr>
          <p:cNvPr id="2764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81C8BF4-D726-694E-86DD-D523225870DD}" type="slidenum">
              <a:rPr lang="en-US"/>
              <a:pPr/>
              <a:t>279</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eaLnBrk="1" hangingPunct="1"/>
            <a:r>
              <a:rPr lang="en-US">
                <a:latin typeface="Arial" charset="0"/>
                <a:ea typeface="MS PGothic" charset="0"/>
              </a:rPr>
              <a:t>Sets, Sequences, Relations, Functions and Infinity</a:t>
            </a:r>
          </a:p>
        </p:txBody>
      </p:sp>
      <p:sp>
        <p:nvSpPr>
          <p:cNvPr id="29699" name="Rectangle 3"/>
          <p:cNvSpPr>
            <a:spLocks noGrp="1" noChangeArrowheads="1"/>
          </p:cNvSpPr>
          <p:nvPr>
            <p:ph type="subTitle" idx="1"/>
          </p:nvPr>
        </p:nvSpPr>
        <p:spPr/>
        <p:txBody>
          <a:bodyPr/>
          <a:lstStyle/>
          <a:p>
            <a:pPr eaLnBrk="1" hangingPunct="1"/>
            <a:r>
              <a:rPr lang="en-US">
                <a:latin typeface="Arial" charset="0"/>
                <a:ea typeface="MS PGothic" charset="0"/>
              </a:rPr>
              <a:t>Mostly compliments of Dr. Workman</a:t>
            </a: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7507" name="Rectangle 3"/>
          <p:cNvSpPr>
            <a:spLocks noGrp="1" noChangeArrowheads="1"/>
          </p:cNvSpPr>
          <p:nvPr>
            <p:ph idx="1"/>
          </p:nvPr>
        </p:nvSpPr>
        <p:spPr/>
        <p:txBody>
          <a:bodyPr/>
          <a:lstStyle/>
          <a:p>
            <a:pPr lvl="2" eaLnBrk="1" hangingPunct="1">
              <a:buFont typeface="Times" charset="0"/>
              <a:buNone/>
            </a:pPr>
            <a:r>
              <a:rPr lang="en-US" b="1">
                <a:latin typeface="Times New Roman" charset="0"/>
                <a:ea typeface="MS PGothic" charset="0"/>
              </a:rPr>
              <a:t>	Today, there are 1,000's of problems that have been proven to be NP–Complete. (See Garey and Johnson, </a:t>
            </a:r>
            <a:r>
              <a:rPr lang="en-US" b="1" i="1">
                <a:latin typeface="Times New Roman" charset="0"/>
                <a:ea typeface="MS PGothic" charset="0"/>
              </a:rPr>
              <a:t>Computers and Intractability: A Guide to the Theory of NP–Completeness</a:t>
            </a:r>
            <a:r>
              <a:rPr lang="en-US" b="1">
                <a:latin typeface="Times New Roman" charset="0"/>
                <a:ea typeface="MS PGothic" charset="0"/>
              </a:rPr>
              <a:t>, for a list of over 300 as of the early 1980's).</a:t>
            </a:r>
          </a:p>
          <a:p>
            <a:pPr eaLnBrk="1" hangingPunct="1"/>
            <a:endParaRPr lang="en-US">
              <a:latin typeface="Arial" charset="0"/>
              <a:ea typeface="MS PGothic" charset="0"/>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r>
              <a:rPr lang="en-US">
                <a:latin typeface="Arial" charset="0"/>
                <a:ea typeface="MS PGothic" charset="0"/>
              </a:rPr>
              <a:t>P = NP?</a:t>
            </a:r>
          </a:p>
        </p:txBody>
      </p:sp>
      <p:sp>
        <p:nvSpPr>
          <p:cNvPr id="278531" name="Rectangle 3"/>
          <p:cNvSpPr>
            <a:spLocks noGrp="1" noChangeArrowheads="1"/>
          </p:cNvSpPr>
          <p:nvPr>
            <p:ph idx="1"/>
          </p:nvPr>
        </p:nvSpPr>
        <p:spPr/>
        <p:txBody>
          <a:bodyPr/>
          <a:lstStyle/>
          <a:p>
            <a:pPr eaLnBrk="1" hangingPunct="1">
              <a:buFont typeface="Times" charset="0"/>
              <a:buNone/>
            </a:pPr>
            <a:r>
              <a:rPr lang="en-US" sz="2400" b="1">
                <a:latin typeface="Arial" charset="0"/>
                <a:ea typeface="MS PGothic" charset="0"/>
              </a:rPr>
              <a:t>	If P = NP then all problems in NP are polynomial problems.</a:t>
            </a:r>
          </a:p>
          <a:p>
            <a:pPr eaLnBrk="1" hangingPunct="1"/>
            <a:endParaRPr lang="en-US" sz="2400" b="1">
              <a:latin typeface="Arial" charset="0"/>
              <a:ea typeface="MS PGothic" charset="0"/>
            </a:endParaRPr>
          </a:p>
          <a:p>
            <a:pPr eaLnBrk="1" hangingPunct="1">
              <a:buFont typeface="Times" charset="0"/>
              <a:buNone/>
            </a:pPr>
            <a:r>
              <a:rPr lang="en-US" sz="2400" b="1">
                <a:latin typeface="Arial" charset="0"/>
                <a:ea typeface="MS PGothic" charset="0"/>
              </a:rPr>
              <a:t>	If P ≠ NP then all NP–C problems are exponential.</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sz="3200">
                <a:latin typeface="Arial" charset="0"/>
                <a:ea typeface="MS PGothic" charset="0"/>
              </a:rPr>
              <a:t>P = NP?</a:t>
            </a:r>
            <a:endParaRPr lang="en-US">
              <a:latin typeface="Arial" charset="0"/>
              <a:ea typeface="MS PGothic" charset="0"/>
            </a:endParaRPr>
          </a:p>
        </p:txBody>
      </p:sp>
      <p:sp>
        <p:nvSpPr>
          <p:cNvPr id="279555" name="Rectangle 3"/>
          <p:cNvSpPr>
            <a:spLocks noGrp="1" noChangeArrowheads="1"/>
          </p:cNvSpPr>
          <p:nvPr>
            <p:ph idx="1"/>
          </p:nvPr>
        </p:nvSpPr>
        <p:spPr/>
        <p:txBody>
          <a:bodyPr/>
          <a:lstStyle/>
          <a:p>
            <a:pPr eaLnBrk="1" hangingPunct="1">
              <a:lnSpc>
                <a:spcPct val="90000"/>
              </a:lnSpc>
              <a:buFont typeface="Times" charset="0"/>
              <a:buNone/>
            </a:pPr>
            <a:r>
              <a:rPr lang="en-US" sz="2400">
                <a:latin typeface="Arial" charset="0"/>
                <a:ea typeface="MS PGothic" charset="0"/>
              </a:rPr>
              <a:t>Why should P equal NP?</a:t>
            </a:r>
          </a:p>
          <a:p>
            <a:pPr lvl="1" eaLnBrk="1" hangingPunct="1">
              <a:lnSpc>
                <a:spcPct val="90000"/>
              </a:lnSpc>
              <a:buFont typeface="Times" charset="0"/>
              <a:buNone/>
            </a:pPr>
            <a:r>
              <a:rPr lang="en-US" sz="2000" b="1">
                <a:latin typeface="Arial" charset="0"/>
                <a:ea typeface="MS PGothic" charset="0"/>
              </a:rPr>
              <a:t>	There seems to be a huge "gap" between the known problems in P and Exponential. That is, almost all known polynomial problems are no worse than n</a:t>
            </a:r>
            <a:r>
              <a:rPr lang="en-US" sz="2000" b="1" baseline="30000">
                <a:latin typeface="Arial" charset="0"/>
                <a:ea typeface="MS PGothic" charset="0"/>
              </a:rPr>
              <a:t>3</a:t>
            </a:r>
            <a:r>
              <a:rPr lang="en-US" sz="2000" b="1">
                <a:latin typeface="Arial" charset="0"/>
                <a:ea typeface="MS PGothic" charset="0"/>
              </a:rPr>
              <a:t> or n</a:t>
            </a:r>
            <a:r>
              <a:rPr lang="en-US" sz="2000" b="1" baseline="30000">
                <a:latin typeface="Arial" charset="0"/>
                <a:ea typeface="MS PGothic" charset="0"/>
              </a:rPr>
              <a:t>4</a:t>
            </a:r>
            <a:r>
              <a:rPr lang="en-US" sz="2000" b="1">
                <a:latin typeface="Arial" charset="0"/>
                <a:ea typeface="MS PGothic" charset="0"/>
              </a:rPr>
              <a:t>. </a:t>
            </a:r>
          </a:p>
          <a:p>
            <a:pPr lvl="1" eaLnBrk="1" hangingPunct="1">
              <a:lnSpc>
                <a:spcPct val="90000"/>
              </a:lnSpc>
            </a:pPr>
            <a:endParaRPr lang="en-US" sz="1200" b="1">
              <a:latin typeface="Arial" charset="0"/>
              <a:ea typeface="MS PGothic" charset="0"/>
            </a:endParaRPr>
          </a:p>
          <a:p>
            <a:pPr lvl="1" eaLnBrk="1" hangingPunct="1">
              <a:lnSpc>
                <a:spcPct val="90000"/>
              </a:lnSpc>
              <a:buFont typeface="Times" charset="0"/>
              <a:buNone/>
            </a:pPr>
            <a:r>
              <a:rPr lang="en-US" sz="2000" b="1">
                <a:latin typeface="Arial" charset="0"/>
                <a:ea typeface="MS PGothic" charset="0"/>
              </a:rPr>
              <a:t>	Where are the O(n</a:t>
            </a:r>
            <a:r>
              <a:rPr lang="en-US" sz="2000" b="1" baseline="30000">
                <a:latin typeface="Arial" charset="0"/>
                <a:ea typeface="MS PGothic" charset="0"/>
              </a:rPr>
              <a:t>50</a:t>
            </a:r>
            <a:r>
              <a:rPr lang="en-US" sz="2000" b="1">
                <a:latin typeface="Arial" charset="0"/>
                <a:ea typeface="MS PGothic" charset="0"/>
              </a:rPr>
              <a:t>) problems?? O(n</a:t>
            </a:r>
            <a:r>
              <a:rPr lang="en-US" sz="2000" b="1" baseline="30000">
                <a:latin typeface="Arial" charset="0"/>
                <a:ea typeface="MS PGothic" charset="0"/>
              </a:rPr>
              <a:t>100</a:t>
            </a:r>
            <a:r>
              <a:rPr lang="en-US" sz="2000" b="1">
                <a:latin typeface="Arial" charset="0"/>
                <a:ea typeface="MS PGothic" charset="0"/>
              </a:rPr>
              <a:t>)? Maybe they are the ones in NP–Complete? </a:t>
            </a:r>
          </a:p>
          <a:p>
            <a:pPr lvl="1" eaLnBrk="1" hangingPunct="1">
              <a:lnSpc>
                <a:spcPct val="90000"/>
              </a:lnSpc>
            </a:pPr>
            <a:endParaRPr lang="en-US" sz="1200" b="1">
              <a:latin typeface="Arial" charset="0"/>
              <a:ea typeface="MS PGothic" charset="0"/>
            </a:endParaRPr>
          </a:p>
          <a:p>
            <a:pPr lvl="1" eaLnBrk="1" hangingPunct="1">
              <a:lnSpc>
                <a:spcPct val="90000"/>
              </a:lnSpc>
              <a:buFont typeface="Times" charset="0"/>
              <a:buNone/>
            </a:pPr>
            <a:r>
              <a:rPr lang="en-US" sz="2000" b="1">
                <a:latin typeface="Arial" charset="0"/>
                <a:ea typeface="MS PGothic" charset="0"/>
              </a:rPr>
              <a:t>	It's awfully hard to envision a problem that would require n</a:t>
            </a:r>
            <a:r>
              <a:rPr lang="en-US" sz="2000" b="1" baseline="30000">
                <a:latin typeface="Arial" charset="0"/>
                <a:ea typeface="MS PGothic" charset="0"/>
              </a:rPr>
              <a:t>100</a:t>
            </a:r>
            <a:r>
              <a:rPr lang="en-US" sz="2000" b="1">
                <a:latin typeface="Arial" charset="0"/>
                <a:ea typeface="MS PGothic" charset="0"/>
              </a:rPr>
              <a:t>, but surely they exist?</a:t>
            </a:r>
          </a:p>
          <a:p>
            <a:pPr lvl="1" eaLnBrk="1" hangingPunct="1">
              <a:lnSpc>
                <a:spcPct val="90000"/>
              </a:lnSpc>
            </a:pPr>
            <a:endParaRPr lang="en-US" sz="1200" b="1">
              <a:latin typeface="Arial" charset="0"/>
              <a:ea typeface="MS PGothic" charset="0"/>
            </a:endParaRPr>
          </a:p>
          <a:p>
            <a:pPr lvl="1" eaLnBrk="1" hangingPunct="1">
              <a:lnSpc>
                <a:spcPct val="90000"/>
              </a:lnSpc>
              <a:buFont typeface="Times" charset="0"/>
              <a:buNone/>
            </a:pPr>
            <a:r>
              <a:rPr lang="en-US" sz="2000" b="1">
                <a:latin typeface="Arial" charset="0"/>
                <a:ea typeface="MS PGothic" charset="0"/>
              </a:rPr>
              <a:t>	Some of the problems in NP–C just look like we should be able to find a polynomial solution (looks can be deceiving, though). </a:t>
            </a:r>
            <a:endParaRPr lang="en-US" sz="2400" b="1">
              <a:latin typeface="Arial" charset="0"/>
              <a:ea typeface="MS PGothic" charset="0"/>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r>
              <a:rPr lang="en-US" sz="3200">
                <a:latin typeface="Arial" charset="0"/>
                <a:ea typeface="MS PGothic" charset="0"/>
              </a:rPr>
              <a:t>P ≠ NP?</a:t>
            </a:r>
          </a:p>
        </p:txBody>
      </p:sp>
      <p:sp>
        <p:nvSpPr>
          <p:cNvPr id="280579" name="Rectangle 3"/>
          <p:cNvSpPr>
            <a:spLocks noGrp="1" noChangeArrowheads="1"/>
          </p:cNvSpPr>
          <p:nvPr>
            <p:ph idx="1"/>
          </p:nvPr>
        </p:nvSpPr>
        <p:spPr/>
        <p:txBody>
          <a:bodyPr/>
          <a:lstStyle/>
          <a:p>
            <a:pPr eaLnBrk="1" hangingPunct="1">
              <a:lnSpc>
                <a:spcPct val="90000"/>
              </a:lnSpc>
              <a:buFont typeface="Times" charset="0"/>
              <a:buNone/>
            </a:pPr>
            <a:r>
              <a:rPr lang="en-US" sz="2400" b="1">
                <a:latin typeface="Arial" charset="0"/>
                <a:ea typeface="MS PGothic" charset="0"/>
              </a:rPr>
              <a:t>Why should P not equal NP?</a:t>
            </a:r>
          </a:p>
          <a:p>
            <a:pPr lvl="2" eaLnBrk="1" hangingPunct="1">
              <a:lnSpc>
                <a:spcPct val="90000"/>
              </a:lnSpc>
            </a:pPr>
            <a:r>
              <a:rPr lang="en-US" sz="2000" b="1">
                <a:latin typeface="Arial" charset="0"/>
                <a:ea typeface="MS PGothic" charset="0"/>
              </a:rPr>
              <a:t>P = NP would mean, for any problem in NP, that it is just as easy to solve an instance form "scratch," as it is to verify the answer if someone gives it to you. That seems a bit hard to believe.</a:t>
            </a:r>
          </a:p>
          <a:p>
            <a:pPr lvl="2" eaLnBrk="1" hangingPunct="1">
              <a:lnSpc>
                <a:spcPct val="90000"/>
              </a:lnSpc>
            </a:pPr>
            <a:r>
              <a:rPr lang="en-US" sz="2000" b="1">
                <a:latin typeface="Arial" charset="0"/>
                <a:ea typeface="MS PGothic" charset="0"/>
              </a:rPr>
              <a:t>There simply are a lot of awfully hard looking problems in NP–Complete (and Co–NP-Complete) and some just don't seem to be solvable in polynomial time.</a:t>
            </a:r>
          </a:p>
          <a:p>
            <a:pPr lvl="2" eaLnBrk="1" hangingPunct="1">
              <a:lnSpc>
                <a:spcPct val="90000"/>
              </a:lnSpc>
            </a:pPr>
            <a:r>
              <a:rPr lang="en-US" sz="2000" b="1">
                <a:latin typeface="Arial" charset="0"/>
                <a:ea typeface="MS PGothic" charset="0"/>
              </a:rPr>
              <a:t>Many very smart people have tried for a long time to find polynomial algorithms for some of the problems in NP-Complete - with no luck.</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sz="3200">
                <a:latin typeface="Arial" charset="0"/>
                <a:ea typeface="MS PGothic" charset="0"/>
              </a:rPr>
              <a:t>NP-Hard</a:t>
            </a:r>
          </a:p>
        </p:txBody>
      </p:sp>
      <p:sp>
        <p:nvSpPr>
          <p:cNvPr id="281603" name="Rectangle 3"/>
          <p:cNvSpPr>
            <a:spLocks noGrp="1" noChangeArrowheads="1"/>
          </p:cNvSpPr>
          <p:nvPr>
            <p:ph idx="1"/>
          </p:nvPr>
        </p:nvSpPr>
        <p:spPr/>
        <p:txBody>
          <a:bodyPr/>
          <a:lstStyle/>
          <a:p>
            <a:pPr eaLnBrk="1" hangingPunct="1">
              <a:lnSpc>
                <a:spcPct val="90000"/>
              </a:lnSpc>
            </a:pPr>
            <a:r>
              <a:rPr lang="en-US" sz="2800" b="1" dirty="0">
                <a:latin typeface="Arial" charset="0"/>
                <a:ea typeface="MS PGothic" charset="0"/>
              </a:rPr>
              <a:t>A is NP-Hard if all NP problems polynomial reduce to A.</a:t>
            </a:r>
          </a:p>
          <a:p>
            <a:pPr eaLnBrk="1" hangingPunct="1">
              <a:lnSpc>
                <a:spcPct val="90000"/>
              </a:lnSpc>
            </a:pPr>
            <a:r>
              <a:rPr lang="en-US" sz="2800" b="1" dirty="0">
                <a:latin typeface="Arial" charset="0"/>
                <a:ea typeface="MS PGothic" charset="0"/>
              </a:rPr>
              <a:t>If A is NP-Hard and in NP, then A is NP-Complete.</a:t>
            </a:r>
          </a:p>
          <a:p>
            <a:pPr eaLnBrk="1" hangingPunct="1">
              <a:lnSpc>
                <a:spcPct val="90000"/>
              </a:lnSpc>
            </a:pPr>
            <a:r>
              <a:rPr lang="en-US" sz="2800" b="1" dirty="0">
                <a:latin typeface="Arial" charset="0"/>
                <a:ea typeface="MS PGothic" charset="0"/>
              </a:rPr>
              <a:t>QSAT </a:t>
            </a:r>
            <a:r>
              <a:rPr lang="en-US" sz="2800" b="1" dirty="0" smtClean="0">
                <a:latin typeface="Arial" charset="0"/>
                <a:ea typeface="MS PGothic" charset="0"/>
              </a:rPr>
              <a:t>(Quantified SAT) is </a:t>
            </a:r>
            <a:r>
              <a:rPr lang="en-US" sz="2800" b="1" dirty="0">
                <a:latin typeface="Arial" charset="0"/>
                <a:ea typeface="MS PGothic" charset="0"/>
              </a:rPr>
              <a:t>the problem to determine if an arbitrary fully quantified Boolean expression is true. </a:t>
            </a:r>
            <a:r>
              <a:rPr lang="en-US" sz="2800" b="1" dirty="0" smtClean="0">
                <a:latin typeface="Arial" charset="0"/>
                <a:ea typeface="MS PGothic" charset="0"/>
              </a:rPr>
              <a:t/>
            </a:r>
            <a:br>
              <a:rPr lang="en-US" sz="2800" b="1" dirty="0" smtClean="0">
                <a:latin typeface="Arial" charset="0"/>
                <a:ea typeface="MS PGothic" charset="0"/>
              </a:rPr>
            </a:br>
            <a:r>
              <a:rPr lang="en-US" sz="2800" b="1" dirty="0" smtClean="0">
                <a:latin typeface="Arial" charset="0"/>
                <a:ea typeface="MS PGothic" charset="0"/>
              </a:rPr>
              <a:t>Note</a:t>
            </a:r>
            <a:r>
              <a:rPr lang="en-US" sz="2800" b="1" dirty="0">
                <a:latin typeface="Arial" charset="0"/>
                <a:ea typeface="MS PGothic" charset="0"/>
              </a:rPr>
              <a:t>: SAT only uses existential.</a:t>
            </a:r>
          </a:p>
          <a:p>
            <a:pPr eaLnBrk="1" hangingPunct="1">
              <a:lnSpc>
                <a:spcPct val="90000"/>
              </a:lnSpc>
            </a:pPr>
            <a:r>
              <a:rPr lang="en-US" sz="2800" b="1" dirty="0">
                <a:latin typeface="Arial" charset="0"/>
                <a:ea typeface="MS PGothic" charset="0"/>
              </a:rPr>
              <a:t>QSAT is NP-Hard, but may not </a:t>
            </a:r>
            <a:r>
              <a:rPr lang="en-US" sz="2800" b="1" dirty="0" smtClean="0">
                <a:latin typeface="Arial" charset="0"/>
                <a:ea typeface="MS PGothic" charset="0"/>
              </a:rPr>
              <a:t>be in </a:t>
            </a:r>
            <a:r>
              <a:rPr lang="en-US" sz="2800" b="1" dirty="0">
                <a:latin typeface="Arial" charset="0"/>
                <a:ea typeface="MS PGothic" charset="0"/>
              </a:rPr>
              <a:t>NP.</a:t>
            </a:r>
          </a:p>
          <a:p>
            <a:pPr eaLnBrk="1" hangingPunct="1">
              <a:lnSpc>
                <a:spcPct val="90000"/>
              </a:lnSpc>
            </a:pPr>
            <a:r>
              <a:rPr lang="en-US" sz="2800" b="1" dirty="0">
                <a:latin typeface="Arial" charset="0"/>
                <a:ea typeface="MS PGothic" charset="0"/>
              </a:rPr>
              <a:t>QSAT can be solved in polynomial space (PSPACE).</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z="3200">
                <a:latin typeface="Arial" charset="0"/>
                <a:ea typeface="MS PGothic" charset="0"/>
              </a:rPr>
              <a:t>Co-NP</a:t>
            </a:r>
          </a:p>
        </p:txBody>
      </p:sp>
      <p:sp>
        <p:nvSpPr>
          <p:cNvPr id="282627" name="Rectangle 3"/>
          <p:cNvSpPr>
            <a:spLocks noGrp="1" noChangeArrowheads="1"/>
          </p:cNvSpPr>
          <p:nvPr>
            <p:ph idx="1"/>
          </p:nvPr>
        </p:nvSpPr>
        <p:spPr/>
        <p:txBody>
          <a:bodyPr/>
          <a:lstStyle/>
          <a:p>
            <a:pPr eaLnBrk="1" hangingPunct="1">
              <a:lnSpc>
                <a:spcPct val="90000"/>
              </a:lnSpc>
            </a:pPr>
            <a:r>
              <a:rPr lang="en-US" sz="2800" b="1" dirty="0">
                <a:latin typeface="Arial" charset="0"/>
                <a:ea typeface="MS PGothic" charset="0"/>
              </a:rPr>
              <a:t>A problem is in co-NP if its complement is in </a:t>
            </a:r>
            <a:r>
              <a:rPr lang="en-US" sz="2800" b="1" dirty="0" smtClean="0">
                <a:latin typeface="Arial" charset="0"/>
                <a:ea typeface="MS PGothic" charset="0"/>
              </a:rPr>
              <a:t>NP – this is like co-RE, </a:t>
            </a:r>
            <a:r>
              <a:rPr lang="en-US" sz="2800" b="1" dirty="0" err="1" smtClean="0">
                <a:latin typeface="Arial" charset="0"/>
                <a:ea typeface="MS PGothic" charset="0"/>
              </a:rPr>
              <a:t>wrt</a:t>
            </a:r>
            <a:r>
              <a:rPr lang="en-US" sz="2800" b="1" dirty="0" smtClean="0">
                <a:latin typeface="Arial" charset="0"/>
                <a:ea typeface="MS PGothic" charset="0"/>
              </a:rPr>
              <a:t> RE problems.</a:t>
            </a:r>
            <a:endParaRPr lang="en-US" sz="2800" b="1" dirty="0">
              <a:latin typeface="Arial" charset="0"/>
              <a:ea typeface="MS PGothic" charset="0"/>
            </a:endParaRPr>
          </a:p>
          <a:p>
            <a:pPr eaLnBrk="1" hangingPunct="1">
              <a:lnSpc>
                <a:spcPct val="90000"/>
              </a:lnSpc>
            </a:pPr>
            <a:r>
              <a:rPr lang="en-US" sz="2800" b="1" dirty="0">
                <a:latin typeface="Arial" charset="0"/>
                <a:ea typeface="MS PGothic" charset="0"/>
              </a:rPr>
              <a:t>An example is the problem to determine if a </a:t>
            </a:r>
            <a:r>
              <a:rPr lang="en-US" sz="2800" b="1" dirty="0" err="1">
                <a:latin typeface="Arial" charset="0"/>
                <a:ea typeface="MS PGothic" charset="0"/>
              </a:rPr>
              <a:t>boolean</a:t>
            </a:r>
            <a:r>
              <a:rPr lang="en-US" sz="2800" b="1" dirty="0">
                <a:latin typeface="Arial" charset="0"/>
                <a:ea typeface="MS PGothic" charset="0"/>
              </a:rPr>
              <a:t> expression is a tautology.</a:t>
            </a:r>
          </a:p>
          <a:p>
            <a:pPr lvl="1" eaLnBrk="1" hangingPunct="1">
              <a:lnSpc>
                <a:spcPct val="90000"/>
              </a:lnSpc>
            </a:pPr>
            <a:r>
              <a:rPr lang="en-US" sz="2400" b="1" dirty="0">
                <a:latin typeface="Arial" charset="0"/>
                <a:ea typeface="MS PGothic" charset="0"/>
              </a:rPr>
              <a:t>You can check an instance to see if it does not satisfy in polynomial time.</a:t>
            </a:r>
          </a:p>
          <a:p>
            <a:pPr lvl="1" eaLnBrk="1" hangingPunct="1">
              <a:lnSpc>
                <a:spcPct val="90000"/>
              </a:lnSpc>
            </a:pPr>
            <a:r>
              <a:rPr lang="en-US" sz="2400" b="1" dirty="0">
                <a:latin typeface="Arial" charset="0"/>
                <a:ea typeface="MS PGothic" charset="0"/>
              </a:rPr>
              <a:t>However, just because one satisfies is not enough to show all do. Counterexamples are easy, proofs seem to be hard.</a:t>
            </a:r>
          </a:p>
          <a:p>
            <a:pPr eaLnBrk="1" hangingPunct="1">
              <a:lnSpc>
                <a:spcPct val="90000"/>
              </a:lnSpc>
            </a:pPr>
            <a:r>
              <a:rPr lang="en-US" sz="2800" b="1" dirty="0">
                <a:latin typeface="Arial" charset="0"/>
                <a:ea typeface="MS PGothic" charset="0"/>
              </a:rPr>
              <a:t>The complement of </a:t>
            </a:r>
            <a:r>
              <a:rPr lang="en-US" sz="2800" b="1" dirty="0" err="1">
                <a:latin typeface="Arial" charset="0"/>
                <a:ea typeface="MS PGothic" charset="0"/>
              </a:rPr>
              <a:t>satisfiability</a:t>
            </a:r>
            <a:r>
              <a:rPr lang="en-US" sz="2800" b="1" dirty="0">
                <a:latin typeface="Arial" charset="0"/>
                <a:ea typeface="MS PGothic" charset="0"/>
              </a:rPr>
              <a:t> is to determine if an expression is self contradictory.</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r>
              <a:rPr lang="en-US">
                <a:latin typeface="Arial" charset="0"/>
                <a:ea typeface="MS PGothic" charset="0"/>
              </a:rPr>
              <a:t>Final Exam Topics 1</a:t>
            </a:r>
          </a:p>
        </p:txBody>
      </p:sp>
      <p:sp>
        <p:nvSpPr>
          <p:cNvPr id="283651" name="Content Placeholder 2"/>
          <p:cNvSpPr>
            <a:spLocks noGrp="1"/>
          </p:cNvSpPr>
          <p:nvPr>
            <p:ph idx="1"/>
          </p:nvPr>
        </p:nvSpPr>
        <p:spPr/>
        <p:txBody>
          <a:bodyPr/>
          <a:lstStyle/>
          <a:p>
            <a:r>
              <a:rPr lang="en-US" sz="1800">
                <a:latin typeface="Arial" charset="0"/>
                <a:ea typeface="MS PGothic" charset="0"/>
              </a:rPr>
              <a:t>Regular languages</a:t>
            </a:r>
          </a:p>
          <a:p>
            <a:pPr lvl="1"/>
            <a:r>
              <a:rPr lang="en-US" sz="1600">
                <a:latin typeface="Arial" charset="0"/>
                <a:ea typeface="MS PGothic" charset="0"/>
              </a:rPr>
              <a:t>Finite State Automata: Deterministic and Non-Deterministic</a:t>
            </a:r>
          </a:p>
          <a:p>
            <a:pPr lvl="1"/>
            <a:r>
              <a:rPr lang="en-US" sz="1600">
                <a:latin typeface="Arial" charset="0"/>
                <a:ea typeface="MS PGothic" charset="0"/>
              </a:rPr>
              <a:t>Right Linear Grammars</a:t>
            </a:r>
          </a:p>
          <a:p>
            <a:pPr lvl="1"/>
            <a:r>
              <a:rPr lang="en-US" sz="1600">
                <a:latin typeface="Arial" charset="0"/>
                <a:ea typeface="MS PGothic" charset="0"/>
              </a:rPr>
              <a:t>Regular Expressions</a:t>
            </a:r>
          </a:p>
          <a:p>
            <a:pPr lvl="1"/>
            <a:r>
              <a:rPr lang="en-US" sz="1600">
                <a:latin typeface="Arial" charset="0"/>
                <a:ea typeface="MS PGothic" charset="0"/>
              </a:rPr>
              <a:t>Regular Equations</a:t>
            </a:r>
          </a:p>
          <a:p>
            <a:pPr lvl="1"/>
            <a:r>
              <a:rPr lang="en-US" sz="1600">
                <a:latin typeface="Arial" charset="0"/>
                <a:ea typeface="MS PGothic" charset="0"/>
              </a:rPr>
              <a:t>Right invariant equivalence relations of finite index</a:t>
            </a:r>
          </a:p>
          <a:p>
            <a:pPr lvl="1"/>
            <a:r>
              <a:rPr lang="en-US" sz="1600">
                <a:latin typeface="Arial" charset="0"/>
                <a:ea typeface="MS PGothic" charset="0"/>
              </a:rPr>
              <a:t>Equivalence of above six models </a:t>
            </a:r>
          </a:p>
          <a:p>
            <a:pPr lvl="1"/>
            <a:r>
              <a:rPr lang="en-US" sz="1600">
                <a:latin typeface="Arial" charset="0"/>
                <a:ea typeface="MS PGothic" charset="0"/>
              </a:rPr>
              <a:t>Closures: negation, union, exclusive or, concatenation, star, intersection, substitution, quotient, prefix, suffix, substring</a:t>
            </a:r>
          </a:p>
          <a:p>
            <a:pPr lvl="1"/>
            <a:r>
              <a:rPr lang="en-US" sz="1600">
                <a:latin typeface="Arial" charset="0"/>
                <a:ea typeface="MS PGothic" charset="0"/>
              </a:rPr>
              <a:t>MyHill-Nerode and minimum state DFA</a:t>
            </a:r>
          </a:p>
          <a:p>
            <a:pPr lvl="1"/>
            <a:r>
              <a:rPr lang="en-US" sz="1600">
                <a:latin typeface="Arial" charset="0"/>
                <a:ea typeface="MS PGothic" charset="0"/>
              </a:rPr>
              <a:t>Minimizing DFAs</a:t>
            </a:r>
          </a:p>
          <a:p>
            <a:pPr lvl="1"/>
            <a:r>
              <a:rPr lang="en-US" sz="1600">
                <a:latin typeface="Arial" charset="0"/>
                <a:ea typeface="MS PGothic" charset="0"/>
              </a:rPr>
              <a:t>Classic non-regular languages {0^n 1^n | n &gt;= 0}</a:t>
            </a:r>
          </a:p>
          <a:p>
            <a:pPr lvl="1"/>
            <a:r>
              <a:rPr lang="en-US" sz="1600">
                <a:latin typeface="Arial" charset="0"/>
                <a:ea typeface="MS PGothic" charset="0"/>
              </a:rPr>
              <a:t>Pumping Lemma for Regular Languages</a:t>
            </a:r>
          </a:p>
          <a:p>
            <a:pPr lvl="1"/>
            <a:r>
              <a:rPr lang="en-US" sz="1600">
                <a:latin typeface="Arial" charset="0"/>
                <a:ea typeface="MS PGothic" charset="0"/>
              </a:rPr>
              <a:t>Notion of instantaneous descriptions of machines and grammars</a:t>
            </a:r>
          </a:p>
          <a:p>
            <a:pPr lvl="1"/>
            <a:r>
              <a:rPr lang="en-US" sz="1600">
                <a:latin typeface="Arial" charset="0"/>
                <a:ea typeface="MS PGothic" charset="0"/>
              </a:rPr>
              <a:t>Mealy and Moore Machines (automata with output)</a:t>
            </a:r>
          </a:p>
        </p:txBody>
      </p:sp>
      <p:sp>
        <p:nvSpPr>
          <p:cNvPr id="283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3702AB7-615F-254E-9983-CF971F9BB3A7}" type="datetime1">
              <a:rPr lang="en-US"/>
              <a:pPr/>
              <a:t>11/18/2014</a:t>
            </a:fld>
            <a:endParaRPr lang="en-US"/>
          </a:p>
        </p:txBody>
      </p:sp>
      <p:sp>
        <p:nvSpPr>
          <p:cNvPr id="283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3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80ADC-DD9C-E345-9F97-7B145A2FE092}" type="slidenum">
              <a:rPr lang="en-US"/>
              <a:pPr/>
              <a:t>286</a:t>
            </a:fld>
            <a:endParaRPr lang="en-US"/>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r>
              <a:rPr lang="en-US">
                <a:latin typeface="Arial" charset="0"/>
                <a:ea typeface="MS PGothic" charset="0"/>
              </a:rPr>
              <a:t>Final Exam Topics 2</a:t>
            </a:r>
          </a:p>
        </p:txBody>
      </p:sp>
      <p:sp>
        <p:nvSpPr>
          <p:cNvPr id="284675" name="Content Placeholder 2"/>
          <p:cNvSpPr>
            <a:spLocks noGrp="1"/>
          </p:cNvSpPr>
          <p:nvPr>
            <p:ph idx="1"/>
          </p:nvPr>
        </p:nvSpPr>
        <p:spPr/>
        <p:txBody>
          <a:bodyPr/>
          <a:lstStyle/>
          <a:p>
            <a:r>
              <a:rPr lang="en-US" sz="1400" dirty="0">
                <a:latin typeface="Arial" charset="0"/>
                <a:ea typeface="MS PGothic" charset="0"/>
              </a:rPr>
              <a:t>Context free languages</a:t>
            </a:r>
          </a:p>
          <a:p>
            <a:pPr lvl="1"/>
            <a:r>
              <a:rPr lang="en-US" sz="1200" dirty="0">
                <a:latin typeface="Arial" charset="0"/>
                <a:ea typeface="MS PGothic" charset="0"/>
              </a:rPr>
              <a:t>Context free grammars</a:t>
            </a:r>
          </a:p>
          <a:p>
            <a:pPr lvl="2"/>
            <a:r>
              <a:rPr lang="en-US" sz="1200" dirty="0">
                <a:latin typeface="Arial" charset="0"/>
                <a:ea typeface="MS PGothic" charset="0"/>
              </a:rPr>
              <a:t>Leftmost and rightmost derivations</a:t>
            </a:r>
          </a:p>
          <a:p>
            <a:pPr lvl="2"/>
            <a:r>
              <a:rPr lang="en-US" sz="1200" dirty="0">
                <a:latin typeface="Arial" charset="0"/>
                <a:ea typeface="MS PGothic" charset="0"/>
              </a:rPr>
              <a:t>Parse trees</a:t>
            </a:r>
          </a:p>
          <a:p>
            <a:pPr lvl="2"/>
            <a:r>
              <a:rPr lang="en-US" sz="1200" dirty="0">
                <a:latin typeface="Arial" charset="0"/>
                <a:ea typeface="MS PGothic" charset="0"/>
              </a:rPr>
              <a:t>Ambiguity</a:t>
            </a:r>
          </a:p>
          <a:p>
            <a:pPr lvl="1"/>
            <a:r>
              <a:rPr lang="en-US" sz="1200" dirty="0">
                <a:latin typeface="Arial" charset="0"/>
                <a:ea typeface="MS PGothic" charset="0"/>
              </a:rPr>
              <a:t>Closure: union, concatenation, star, substitution, intersection with regular, quotient, prefix, suffix, substring</a:t>
            </a:r>
          </a:p>
          <a:p>
            <a:pPr lvl="1"/>
            <a:r>
              <a:rPr lang="en-US" sz="1200" dirty="0">
                <a:latin typeface="Arial" charset="0"/>
                <a:ea typeface="MS PGothic" charset="0"/>
              </a:rPr>
              <a:t>Non-closure: intersection, complement, quotient)</a:t>
            </a:r>
          </a:p>
          <a:p>
            <a:pPr lvl="1"/>
            <a:r>
              <a:rPr lang="en-US" sz="1200" dirty="0">
                <a:latin typeface="Arial" charset="0"/>
                <a:ea typeface="MS PGothic" charset="0"/>
              </a:rPr>
              <a:t>Pumping Lemma for CFLs</a:t>
            </a:r>
          </a:p>
          <a:p>
            <a:pPr lvl="1"/>
            <a:r>
              <a:rPr lang="en-US" sz="1200" dirty="0">
                <a:latin typeface="Arial" charset="0"/>
                <a:ea typeface="MS PGothic" charset="0"/>
              </a:rPr>
              <a:t>Chomsky Normal Form</a:t>
            </a:r>
          </a:p>
          <a:p>
            <a:pPr lvl="2"/>
            <a:r>
              <a:rPr lang="en-US" sz="1200" dirty="0">
                <a:latin typeface="Arial" charset="0"/>
                <a:ea typeface="MS PGothic" charset="0"/>
              </a:rPr>
              <a:t>Remove non-generating non-terminals (and rules)</a:t>
            </a:r>
          </a:p>
          <a:p>
            <a:pPr lvl="2"/>
            <a:r>
              <a:rPr lang="en-US" sz="1200" dirty="0">
                <a:latin typeface="Arial" charset="0"/>
                <a:ea typeface="MS PGothic" charset="0"/>
              </a:rPr>
              <a:t>Remove unreachable non-terminals (and rules)</a:t>
            </a:r>
          </a:p>
          <a:p>
            <a:pPr lvl="2"/>
            <a:r>
              <a:rPr lang="en-US" sz="1200" dirty="0">
                <a:latin typeface="Arial" charset="0"/>
                <a:ea typeface="MS PGothic" charset="0"/>
              </a:rPr>
              <a:t>Remove lambda rules</a:t>
            </a:r>
          </a:p>
          <a:p>
            <a:pPr lvl="2"/>
            <a:r>
              <a:rPr lang="en-US" sz="1200" dirty="0">
                <a:latin typeface="Arial" charset="0"/>
                <a:ea typeface="MS PGothic" charset="0"/>
              </a:rPr>
              <a:t>Remove chain rules</a:t>
            </a:r>
          </a:p>
          <a:p>
            <a:pPr lvl="2"/>
            <a:r>
              <a:rPr lang="en-US" sz="1200" dirty="0">
                <a:latin typeface="Arial" charset="0"/>
                <a:ea typeface="MS PGothic" charset="0"/>
              </a:rPr>
              <a:t>Make right-hand sides match CNF constraints</a:t>
            </a:r>
          </a:p>
          <a:p>
            <a:pPr lvl="1"/>
            <a:r>
              <a:rPr lang="en-US" sz="1200" dirty="0">
                <a:latin typeface="Arial" charset="0"/>
                <a:ea typeface="MS PGothic" charset="0"/>
              </a:rPr>
              <a:t>CKY algorithm</a:t>
            </a:r>
          </a:p>
          <a:p>
            <a:pPr lvl="1"/>
            <a:r>
              <a:rPr lang="en-US" sz="1200" dirty="0">
                <a:latin typeface="Arial" charset="0"/>
                <a:ea typeface="MS PGothic" charset="0"/>
              </a:rPr>
              <a:t>Push-down automata</a:t>
            </a:r>
          </a:p>
          <a:p>
            <a:pPr lvl="1"/>
            <a:r>
              <a:rPr lang="en-US" sz="1200" dirty="0">
                <a:latin typeface="Arial" charset="0"/>
                <a:ea typeface="MS PGothic" charset="0"/>
              </a:rPr>
              <a:t>Various notions of acceptance and their equivalence</a:t>
            </a:r>
          </a:p>
          <a:p>
            <a:pPr lvl="1"/>
            <a:r>
              <a:rPr lang="en-US" sz="1200" dirty="0">
                <a:latin typeface="Arial" charset="0"/>
                <a:ea typeface="MS PGothic" charset="0"/>
              </a:rPr>
              <a:t>Deterministic </a:t>
            </a:r>
            <a:r>
              <a:rPr lang="en-US" sz="1200" dirty="0" err="1">
                <a:latin typeface="Arial" charset="0"/>
                <a:ea typeface="MS PGothic" charset="0"/>
              </a:rPr>
              <a:t>vs</a:t>
            </a:r>
            <a:r>
              <a:rPr lang="en-US" sz="1200" dirty="0">
                <a:latin typeface="Arial" charset="0"/>
                <a:ea typeface="MS PGothic" charset="0"/>
              </a:rPr>
              <a:t> non-deterministic</a:t>
            </a:r>
          </a:p>
          <a:p>
            <a:pPr lvl="1"/>
            <a:r>
              <a:rPr lang="en-US" sz="1200" dirty="0">
                <a:latin typeface="Arial" charset="0"/>
                <a:ea typeface="MS PGothic" charset="0"/>
              </a:rPr>
              <a:t>Equivalence to </a:t>
            </a:r>
            <a:r>
              <a:rPr lang="en-US" sz="1200" dirty="0" smtClean="0">
                <a:latin typeface="Arial" charset="0"/>
                <a:ea typeface="MS PGothic" charset="0"/>
              </a:rPr>
              <a:t>CFLs (</a:t>
            </a:r>
            <a:r>
              <a:rPr lang="en-US" sz="1200" dirty="0" smtClean="0">
                <a:solidFill>
                  <a:srgbClr val="FF0000"/>
                </a:solidFill>
                <a:latin typeface="Arial" charset="0"/>
                <a:ea typeface="MS PGothic" charset="0"/>
              </a:rPr>
              <a:t>Proof that </a:t>
            </a:r>
            <a:r>
              <a:rPr lang="en-US" sz="1200" dirty="0">
                <a:solidFill>
                  <a:srgbClr val="FF0000"/>
                </a:solidFill>
                <a:latin typeface="Arial" charset="0"/>
                <a:ea typeface="MS PGothic" charset="0"/>
              </a:rPr>
              <a:t>e</a:t>
            </a:r>
            <a:r>
              <a:rPr lang="en-US" sz="1200" dirty="0" smtClean="0">
                <a:solidFill>
                  <a:srgbClr val="FF0000"/>
                </a:solidFill>
                <a:latin typeface="Arial" charset="0"/>
                <a:ea typeface="MS PGothic" charset="0"/>
              </a:rPr>
              <a:t>very PDA recognized language is a CFL is off the table</a:t>
            </a:r>
            <a:r>
              <a:rPr lang="en-US" sz="1200" dirty="0" smtClean="0">
                <a:latin typeface="Arial" charset="0"/>
                <a:ea typeface="MS PGothic" charset="0"/>
              </a:rPr>
              <a:t>)</a:t>
            </a:r>
            <a:endParaRPr lang="en-US" sz="1200" dirty="0">
              <a:latin typeface="Arial" charset="0"/>
              <a:ea typeface="MS PGothic" charset="0"/>
            </a:endParaRPr>
          </a:p>
          <a:p>
            <a:pPr lvl="1"/>
            <a:r>
              <a:rPr lang="en-US" sz="1200" dirty="0">
                <a:latin typeface="Arial" charset="0"/>
                <a:ea typeface="MS PGothic" charset="0"/>
              </a:rPr>
              <a:t>Top-down </a:t>
            </a:r>
            <a:r>
              <a:rPr lang="en-US" sz="1200" dirty="0" err="1">
                <a:latin typeface="Arial" charset="0"/>
                <a:ea typeface="MS PGothic" charset="0"/>
              </a:rPr>
              <a:t>vs</a:t>
            </a:r>
            <a:r>
              <a:rPr lang="en-US" sz="1200" dirty="0">
                <a:latin typeface="Arial" charset="0"/>
                <a:ea typeface="MS PGothic" charset="0"/>
              </a:rPr>
              <a:t> bottom up parsing</a:t>
            </a:r>
          </a:p>
        </p:txBody>
      </p:sp>
      <p:sp>
        <p:nvSpPr>
          <p:cNvPr id="284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603789-4A31-8B46-A5AD-88DAABC7DE49}" type="datetime1">
              <a:rPr lang="en-US"/>
              <a:pPr/>
              <a:t>11/18/2014</a:t>
            </a:fld>
            <a:endParaRPr lang="en-US"/>
          </a:p>
        </p:txBody>
      </p:sp>
      <p:sp>
        <p:nvSpPr>
          <p:cNvPr id="284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4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F7942D-35E7-FE48-88FF-5E4F8394EB33}" type="slidenum">
              <a:rPr lang="en-US"/>
              <a:pPr/>
              <a:t>287</a:t>
            </a:fld>
            <a:endParaRPr lang="en-US"/>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p:txBody>
          <a:bodyPr/>
          <a:lstStyle/>
          <a:p>
            <a:r>
              <a:rPr lang="en-US">
                <a:latin typeface="Arial" charset="0"/>
                <a:ea typeface="MS PGothic" charset="0"/>
              </a:rPr>
              <a:t>Final Exam Topics 3</a:t>
            </a:r>
          </a:p>
        </p:txBody>
      </p:sp>
      <p:sp>
        <p:nvSpPr>
          <p:cNvPr id="285699" name="Content Placeholder 2"/>
          <p:cNvSpPr>
            <a:spLocks noGrp="1"/>
          </p:cNvSpPr>
          <p:nvPr>
            <p:ph idx="1"/>
          </p:nvPr>
        </p:nvSpPr>
        <p:spPr/>
        <p:txBody>
          <a:bodyPr/>
          <a:lstStyle/>
          <a:p>
            <a:r>
              <a:rPr lang="en-US" sz="2800" dirty="0">
                <a:latin typeface="Arial" charset="0"/>
                <a:ea typeface="MS PGothic" charset="0"/>
              </a:rPr>
              <a:t>Chomsky </a:t>
            </a:r>
            <a:r>
              <a:rPr lang="en-US" sz="2800" dirty="0" smtClean="0">
                <a:latin typeface="Arial" charset="0"/>
                <a:ea typeface="MS PGothic" charset="0"/>
              </a:rPr>
              <a:t>Hierarchy </a:t>
            </a:r>
            <a:br>
              <a:rPr lang="en-US" sz="2800" dirty="0" smtClean="0">
                <a:latin typeface="Arial" charset="0"/>
                <a:ea typeface="MS PGothic" charset="0"/>
              </a:rPr>
            </a:br>
            <a:r>
              <a:rPr lang="en-US" sz="2800" dirty="0" smtClean="0">
                <a:latin typeface="Arial" charset="0"/>
                <a:ea typeface="MS PGothic" charset="0"/>
              </a:rPr>
              <a:t>(</a:t>
            </a:r>
            <a:r>
              <a:rPr lang="en-US" sz="2800" dirty="0" smtClean="0">
                <a:solidFill>
                  <a:srgbClr val="FF0000"/>
                </a:solidFill>
                <a:latin typeface="Arial" charset="0"/>
                <a:ea typeface="MS PGothic" charset="0"/>
              </a:rPr>
              <a:t>Red</a:t>
            </a:r>
            <a:r>
              <a:rPr lang="en-US" sz="2800" dirty="0" smtClean="0">
                <a:latin typeface="Arial" charset="0"/>
                <a:ea typeface="MS PGothic" charset="0"/>
              </a:rPr>
              <a:t> involve no constructive questions)</a:t>
            </a:r>
            <a:endParaRPr lang="en-US" sz="2800" dirty="0">
              <a:latin typeface="Arial" charset="0"/>
              <a:ea typeface="MS PGothic" charset="0"/>
            </a:endParaRPr>
          </a:p>
          <a:p>
            <a:pPr lvl="1"/>
            <a:r>
              <a:rPr lang="en-US" sz="2400" dirty="0">
                <a:latin typeface="Arial" charset="0"/>
                <a:ea typeface="MS PGothic" charset="0"/>
              </a:rPr>
              <a:t>Regular, CFG, CSG, PSG (type 3 to type 0)</a:t>
            </a:r>
          </a:p>
          <a:p>
            <a:pPr lvl="1"/>
            <a:r>
              <a:rPr lang="en-US" sz="2400" dirty="0">
                <a:latin typeface="Arial" charset="0"/>
                <a:ea typeface="MS PGothic" charset="0"/>
              </a:rPr>
              <a:t>FSAs, PDAs, </a:t>
            </a:r>
            <a:r>
              <a:rPr lang="en-US" sz="2400" dirty="0">
                <a:solidFill>
                  <a:srgbClr val="FF0000"/>
                </a:solidFill>
                <a:latin typeface="Arial" charset="0"/>
                <a:ea typeface="MS PGothic" charset="0"/>
              </a:rPr>
              <a:t>LBAs,</a:t>
            </a:r>
            <a:r>
              <a:rPr lang="en-US" sz="2400" dirty="0">
                <a:latin typeface="Arial" charset="0"/>
                <a:ea typeface="MS PGothic" charset="0"/>
              </a:rPr>
              <a:t> </a:t>
            </a:r>
            <a:r>
              <a:rPr lang="en-US" sz="2400" dirty="0">
                <a:solidFill>
                  <a:srgbClr val="FF0000"/>
                </a:solidFill>
                <a:latin typeface="Arial" charset="0"/>
                <a:ea typeface="MS PGothic" charset="0"/>
              </a:rPr>
              <a:t>Turing machines</a:t>
            </a:r>
          </a:p>
          <a:p>
            <a:pPr lvl="1"/>
            <a:r>
              <a:rPr lang="en-US" sz="2400" dirty="0">
                <a:latin typeface="Arial" charset="0"/>
                <a:ea typeface="MS PGothic" charset="0"/>
              </a:rPr>
              <a:t>Length preservation or increase makes membership in associated languages decidable for all but PSGs</a:t>
            </a:r>
          </a:p>
          <a:p>
            <a:pPr lvl="1"/>
            <a:r>
              <a:rPr lang="en-US" sz="2400" dirty="0">
                <a:latin typeface="Arial" charset="0"/>
                <a:ea typeface="MS PGothic" charset="0"/>
              </a:rPr>
              <a:t>CFLs can be inherently ambiguous but that does not mean a language that has an ambiguous grammar is automatically inherently </a:t>
            </a:r>
            <a:r>
              <a:rPr lang="en-US" sz="2400" dirty="0" smtClean="0">
                <a:latin typeface="Arial" charset="0"/>
                <a:ea typeface="MS PGothic" charset="0"/>
              </a:rPr>
              <a:t>ambiguous</a:t>
            </a:r>
            <a:endParaRPr lang="en-US" sz="2400" dirty="0">
              <a:latin typeface="Arial" charset="0"/>
              <a:ea typeface="MS PGothic" charset="0"/>
            </a:endParaRPr>
          </a:p>
        </p:txBody>
      </p:sp>
      <p:sp>
        <p:nvSpPr>
          <p:cNvPr id="285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CA0155-C949-D144-80C6-7E409BD2CD86}" type="datetime1">
              <a:rPr lang="en-US"/>
              <a:pPr/>
              <a:t>11/18/2014</a:t>
            </a:fld>
            <a:endParaRPr lang="en-US"/>
          </a:p>
        </p:txBody>
      </p:sp>
      <p:sp>
        <p:nvSpPr>
          <p:cNvPr id="285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5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78514B-88FF-E14A-ACCF-47F02FBBF841}" type="slidenum">
              <a:rPr lang="en-US"/>
              <a:pPr/>
              <a:t>288</a:t>
            </a:fld>
            <a:endParaRPr lang="en-US"/>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lstStyle/>
          <a:p>
            <a:r>
              <a:rPr lang="en-US">
                <a:latin typeface="Arial" charset="0"/>
                <a:ea typeface="MS PGothic" charset="0"/>
              </a:rPr>
              <a:t>Final Exam Topics 4</a:t>
            </a:r>
          </a:p>
        </p:txBody>
      </p:sp>
      <p:sp>
        <p:nvSpPr>
          <p:cNvPr id="286723" name="Content Placeholder 2"/>
          <p:cNvSpPr>
            <a:spLocks noGrp="1"/>
          </p:cNvSpPr>
          <p:nvPr>
            <p:ph idx="1"/>
          </p:nvPr>
        </p:nvSpPr>
        <p:spPr/>
        <p:txBody>
          <a:bodyPr/>
          <a:lstStyle/>
          <a:p>
            <a:r>
              <a:rPr lang="en-US" sz="2400">
                <a:latin typeface="Arial" charset="0"/>
                <a:ea typeface="MS PGothic" charset="0"/>
              </a:rPr>
              <a:t>Computability Theory</a:t>
            </a:r>
          </a:p>
          <a:p>
            <a:pPr lvl="1"/>
            <a:r>
              <a:rPr lang="en-US" sz="2000">
                <a:latin typeface="Arial" charset="0"/>
                <a:ea typeface="MS PGothic" charset="0"/>
              </a:rPr>
              <a:t>Decision problems: solvable (decidable, recursive), semi-decidable (recognizable, recursively enumerable/re, generable), non-re</a:t>
            </a:r>
          </a:p>
          <a:p>
            <a:pPr lvl="1"/>
            <a:r>
              <a:rPr lang="en-US" sz="2000">
                <a:latin typeface="Arial" charset="0"/>
                <a:ea typeface="MS PGothic" charset="0"/>
              </a:rPr>
              <a:t>If set is re and complement is also re, set is recursive (decidable)</a:t>
            </a:r>
          </a:p>
          <a:p>
            <a:pPr lvl="1"/>
            <a:r>
              <a:rPr lang="en-US" sz="2000">
                <a:latin typeface="Arial" charset="0"/>
                <a:ea typeface="MS PGothic" charset="0"/>
              </a:rPr>
              <a:t>Halting problem (K</a:t>
            </a:r>
            <a:r>
              <a:rPr lang="en-US" sz="2000" baseline="-25000">
                <a:latin typeface="Arial" charset="0"/>
                <a:ea typeface="MS PGothic" charset="0"/>
              </a:rPr>
              <a:t>0</a:t>
            </a:r>
            <a:r>
              <a:rPr lang="en-US" sz="2000">
                <a:latin typeface="Arial" charset="0"/>
                <a:ea typeface="MS PGothic" charset="0"/>
              </a:rPr>
              <a:t>): diagonalization proof of undecidability</a:t>
            </a:r>
          </a:p>
          <a:p>
            <a:pPr lvl="2"/>
            <a:r>
              <a:rPr lang="en-US" sz="1800">
                <a:latin typeface="Arial" charset="0"/>
                <a:ea typeface="MS PGothic" charset="0"/>
              </a:rPr>
              <a:t>Set K</a:t>
            </a:r>
            <a:r>
              <a:rPr lang="en-US" sz="1800" baseline="-25000">
                <a:latin typeface="Arial" charset="0"/>
                <a:ea typeface="MS PGothic" charset="0"/>
              </a:rPr>
              <a:t>0</a:t>
            </a:r>
            <a:r>
              <a:rPr lang="en-US" sz="1800">
                <a:latin typeface="Arial" charset="0"/>
                <a:ea typeface="MS PGothic" charset="0"/>
              </a:rPr>
              <a:t> is re but complement is not</a:t>
            </a:r>
          </a:p>
          <a:p>
            <a:pPr lvl="1"/>
            <a:r>
              <a:rPr lang="en-US" sz="2000">
                <a:latin typeface="Arial" charset="0"/>
                <a:ea typeface="MS PGothic" charset="0"/>
              </a:rPr>
              <a:t>Set K = { f | f(f) converges}</a:t>
            </a:r>
          </a:p>
          <a:p>
            <a:pPr lvl="1"/>
            <a:r>
              <a:rPr lang="en-US" sz="2000">
                <a:latin typeface="Arial" charset="0"/>
                <a:ea typeface="MS PGothic" charset="0"/>
              </a:rPr>
              <a:t>Algorithms (Total): diagonalization proof of non-re</a:t>
            </a:r>
          </a:p>
          <a:p>
            <a:pPr lvl="1"/>
            <a:r>
              <a:rPr lang="en-US" sz="2000">
                <a:latin typeface="Arial" charset="0"/>
                <a:ea typeface="MS PGothic" charset="0"/>
              </a:rPr>
              <a:t>Reducibility to show certain problems are not decidable or even non-re</a:t>
            </a:r>
          </a:p>
          <a:p>
            <a:pPr lvl="1"/>
            <a:r>
              <a:rPr lang="en-US" sz="2000">
                <a:latin typeface="Arial" charset="0"/>
                <a:ea typeface="MS PGothic" charset="0"/>
              </a:rPr>
              <a:t>Rice</a:t>
            </a:r>
            <a:r>
              <a:rPr lang="ja-JP" altLang="en-US" sz="2000">
                <a:latin typeface="Arial" charset="0"/>
                <a:ea typeface="MS PGothic" charset="0"/>
              </a:rPr>
              <a:t>’</a:t>
            </a:r>
            <a:r>
              <a:rPr lang="en-US" altLang="ja-JP" sz="2000">
                <a:latin typeface="Arial" charset="0"/>
                <a:ea typeface="MS PGothic" charset="0"/>
              </a:rPr>
              <a:t>s Theorem: All non-trivial I/O properties of functions are undecidable</a:t>
            </a:r>
            <a:endParaRPr lang="en-US" sz="2000">
              <a:latin typeface="Arial" charset="0"/>
              <a:ea typeface="MS PGothic" charset="0"/>
            </a:endParaRPr>
          </a:p>
        </p:txBody>
      </p:sp>
      <p:sp>
        <p:nvSpPr>
          <p:cNvPr id="286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696EACB-7030-BB45-A72C-4122B738D47C}" type="datetime1">
              <a:rPr lang="en-US"/>
              <a:pPr/>
              <a:t>11/18/2014</a:t>
            </a:fld>
            <a:endParaRPr lang="en-US"/>
          </a:p>
        </p:txBody>
      </p:sp>
      <p:sp>
        <p:nvSpPr>
          <p:cNvPr id="286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87DA84-A619-9E4A-AC5C-EA57C42BC5B4}" type="slidenum">
              <a:rPr lang="en-US"/>
              <a:pPr/>
              <a:t>289</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a:latin typeface="Arial" charset="0"/>
                <a:ea typeface="MS PGothic" charset="0"/>
              </a:rPr>
              <a:t>Sets</a:t>
            </a:r>
          </a:p>
        </p:txBody>
      </p:sp>
      <p:sp>
        <p:nvSpPr>
          <p:cNvPr id="30723" name="Rectangle 3"/>
          <p:cNvSpPr>
            <a:spLocks noGrp="1" noChangeArrowheads="1"/>
          </p:cNvSpPr>
          <p:nvPr>
            <p:ph idx="1"/>
          </p:nvPr>
        </p:nvSpPr>
        <p:spPr>
          <a:xfrm>
            <a:off x="457200" y="1524000"/>
            <a:ext cx="8077200" cy="4419600"/>
          </a:xfrm>
        </p:spPr>
        <p:txBody>
          <a:bodyPr/>
          <a:lstStyle/>
          <a:p>
            <a:pPr eaLnBrk="1" hangingPunct="1">
              <a:lnSpc>
                <a:spcPct val="90000"/>
              </a:lnSpc>
            </a:pPr>
            <a:r>
              <a:rPr lang="en-US" sz="2400" i="1" dirty="0">
                <a:solidFill>
                  <a:srgbClr val="0000FF"/>
                </a:solidFill>
                <a:latin typeface="Arial" charset="0"/>
                <a:ea typeface="MS PGothic" charset="0"/>
              </a:rPr>
              <a:t>Sets</a:t>
            </a:r>
            <a:r>
              <a:rPr lang="en-US" sz="2400" dirty="0">
                <a:latin typeface="Arial" charset="0"/>
                <a:ea typeface="MS PGothic" charset="0"/>
              </a:rPr>
              <a:t> are unordered collections of distinct objects.</a:t>
            </a:r>
          </a:p>
          <a:p>
            <a:pPr eaLnBrk="1" hangingPunct="1">
              <a:lnSpc>
                <a:spcPct val="90000"/>
              </a:lnSpc>
            </a:pPr>
            <a:r>
              <a:rPr lang="en-US" sz="2400" dirty="0">
                <a:latin typeface="Arial" charset="0"/>
                <a:ea typeface="MS PGothic" charset="0"/>
              </a:rPr>
              <a:t>Sets can be defined or specified in many ways:</a:t>
            </a:r>
          </a:p>
          <a:p>
            <a:pPr lvl="1" eaLnBrk="1" hangingPunct="1">
              <a:lnSpc>
                <a:spcPct val="90000"/>
              </a:lnSpc>
            </a:pPr>
            <a:r>
              <a:rPr lang="en-US" sz="2000" dirty="0">
                <a:latin typeface="Arial" charset="0"/>
                <a:ea typeface="MS PGothic" charset="0"/>
              </a:rPr>
              <a:t>By explicitly enumerating their members or elements</a:t>
            </a:r>
            <a:br>
              <a:rPr lang="en-US" sz="2000" dirty="0">
                <a:latin typeface="Arial" charset="0"/>
                <a:ea typeface="MS PGothic" charset="0"/>
              </a:rPr>
            </a:br>
            <a:r>
              <a:rPr lang="en-US" sz="2000" dirty="0">
                <a:latin typeface="Arial" charset="0"/>
                <a:ea typeface="MS PGothic" charset="0"/>
              </a:rPr>
              <a:t>e.g.  S = { a, b, c}</a:t>
            </a:r>
            <a:br>
              <a:rPr lang="en-US" sz="2000" dirty="0">
                <a:latin typeface="Arial" charset="0"/>
                <a:ea typeface="MS PGothic" charset="0"/>
              </a:rPr>
            </a:br>
            <a:r>
              <a:rPr lang="en-US" sz="2000" dirty="0">
                <a:latin typeface="Arial" charset="0"/>
                <a:ea typeface="MS PGothic" charset="0"/>
              </a:rPr>
              <a:t>Note: If S' = { b, c, a}, then S and S' denote the same set (that is, S' = S)</a:t>
            </a:r>
          </a:p>
          <a:p>
            <a:pPr lvl="1" eaLnBrk="1" hangingPunct="1">
              <a:lnSpc>
                <a:spcPct val="90000"/>
              </a:lnSpc>
            </a:pPr>
            <a:r>
              <a:rPr lang="en-US" sz="2000" dirty="0">
                <a:latin typeface="Arial" charset="0"/>
                <a:ea typeface="MS PGothic" charset="0"/>
              </a:rPr>
              <a:t>By specifying a condition for membership</a:t>
            </a:r>
            <a:br>
              <a:rPr lang="en-US" sz="2000" dirty="0">
                <a:latin typeface="Arial" charset="0"/>
                <a:ea typeface="MS PGothic" charset="0"/>
              </a:rPr>
            </a:br>
            <a:r>
              <a:rPr lang="en-US" sz="2000" dirty="0">
                <a:latin typeface="Arial" charset="0"/>
                <a:ea typeface="MS PGothic" charset="0"/>
              </a:rPr>
              <a:t>S =  { x </a:t>
            </a:r>
            <a:r>
              <a:rPr lang="en-US" sz="2000" dirty="0">
                <a:latin typeface="Arial" charset="0"/>
                <a:ea typeface="MS PGothic" charset="0"/>
                <a:sym typeface="Symbol" charset="0"/>
              </a:rPr>
              <a:t> </a:t>
            </a:r>
            <a:r>
              <a:rPr lang="en-US" sz="2000" dirty="0">
                <a:latin typeface="Arial" charset="0"/>
                <a:ea typeface="MS PGothic" charset="0"/>
              </a:rPr>
              <a:t>  |  P(x) }, reads "S is the set of all x in </a:t>
            </a:r>
            <a:r>
              <a:rPr lang="en-US" sz="2000" dirty="0">
                <a:latin typeface="Arial" charset="0"/>
                <a:ea typeface="MS PGothic" charset="0"/>
                <a:sym typeface="Symbol" charset="0"/>
              </a:rPr>
              <a:t></a:t>
            </a:r>
            <a:r>
              <a:rPr lang="en-US" sz="2000" dirty="0">
                <a:latin typeface="Arial" charset="0"/>
                <a:ea typeface="MS PGothic" charset="0"/>
              </a:rPr>
              <a:t> such that P(x) is true"</a:t>
            </a:r>
            <a:br>
              <a:rPr lang="en-US" sz="2000" dirty="0">
                <a:latin typeface="Arial" charset="0"/>
                <a:ea typeface="MS PGothic" charset="0"/>
              </a:rPr>
            </a:br>
            <a:r>
              <a:rPr lang="en-US" sz="2000" dirty="0">
                <a:latin typeface="Arial" charset="0"/>
                <a:ea typeface="MS PGothic" charset="0"/>
              </a:rPr>
              <a:t>P is called a "predicate" ( a function from set </a:t>
            </a:r>
            <a:r>
              <a:rPr lang="en-US" sz="2000" dirty="0">
                <a:latin typeface="Arial" charset="0"/>
                <a:ea typeface="MS PGothic" charset="0"/>
                <a:sym typeface="Symbol" charset="0"/>
              </a:rPr>
              <a:t></a:t>
            </a:r>
            <a:r>
              <a:rPr lang="en-US" sz="2000" dirty="0">
                <a:latin typeface="Arial" charset="0"/>
                <a:ea typeface="MS PGothic" charset="0"/>
              </a:rPr>
              <a:t>  to {true, false} )</a:t>
            </a:r>
            <a:br>
              <a:rPr lang="en-US" sz="2000" dirty="0">
                <a:latin typeface="Arial" charset="0"/>
                <a:ea typeface="MS PGothic" charset="0"/>
              </a:rPr>
            </a:br>
            <a:r>
              <a:rPr lang="en-US" sz="2000" dirty="0">
                <a:latin typeface="Arial" charset="0"/>
                <a:ea typeface="MS PGothic" charset="0"/>
              </a:rPr>
              <a:t>E.g.  S = { </a:t>
            </a:r>
            <a:r>
              <a:rPr lang="en-US" sz="2000" dirty="0" smtClean="0">
                <a:latin typeface="Arial" charset="0"/>
                <a:ea typeface="MS PGothic" charset="0"/>
              </a:rPr>
              <a:t>x </a:t>
            </a:r>
            <a:r>
              <a:rPr lang="en-US" sz="2000" dirty="0" smtClean="0">
                <a:latin typeface="Arial" charset="0"/>
                <a:ea typeface="MS PGothic" charset="0"/>
                <a:sym typeface="Symbol" charset="0"/>
              </a:rPr>
              <a:t> </a:t>
            </a:r>
            <a:r>
              <a:rPr lang="en-US" sz="2000" dirty="0">
                <a:latin typeface="Arial" charset="0"/>
                <a:ea typeface="MS PGothic" charset="0"/>
                <a:sym typeface="Symbol" charset="0"/>
              </a:rPr>
              <a:t>UCF | x is a CS major }</a:t>
            </a:r>
          </a:p>
          <a:p>
            <a:pPr eaLnBrk="1" hangingPunct="1">
              <a:lnSpc>
                <a:spcPct val="90000"/>
              </a:lnSpc>
            </a:pPr>
            <a:r>
              <a:rPr lang="en-US" sz="2400" dirty="0">
                <a:latin typeface="Arial" charset="0"/>
                <a:ea typeface="MS PGothic" charset="0"/>
                <a:sym typeface="Symbol" charset="0"/>
              </a:rPr>
              <a:t>The </a:t>
            </a:r>
            <a:r>
              <a:rPr lang="en-US" sz="2400" dirty="0">
                <a:solidFill>
                  <a:srgbClr val="0066FF"/>
                </a:solidFill>
                <a:latin typeface="Arial" charset="0"/>
                <a:ea typeface="MS PGothic" charset="0"/>
                <a:sym typeface="Symbol" charset="0"/>
              </a:rPr>
              <a:t>empty set</a:t>
            </a:r>
            <a:r>
              <a:rPr lang="en-US" sz="2400" dirty="0">
                <a:latin typeface="Arial" charset="0"/>
                <a:ea typeface="MS PGothic" charset="0"/>
                <a:sym typeface="Symbol" charset="0"/>
              </a:rPr>
              <a:t> is denoted, </a:t>
            </a:r>
            <a:r>
              <a:rPr lang="en-US" sz="2400" dirty="0" err="1" smtClean="0">
                <a:solidFill>
                  <a:srgbClr val="3366FF"/>
                </a:solidFill>
              </a:rPr>
              <a:t>Ø</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and is the set with no members; that is,</a:t>
            </a:r>
            <a:br>
              <a:rPr lang="en-US" sz="2400" dirty="0">
                <a:latin typeface="Arial" charset="0"/>
                <a:ea typeface="MS PGothic" charset="0"/>
                <a:sym typeface="Symbol" charset="0"/>
              </a:rPr>
            </a:br>
            <a:r>
              <a:rPr lang="en-US" sz="2400" dirty="0">
                <a:latin typeface="Arial" charset="0"/>
                <a:ea typeface="MS PGothic" charset="0"/>
                <a:sym typeface="Symbol" charset="0"/>
              </a:rPr>
              <a:t> </a:t>
            </a:r>
            <a:r>
              <a:rPr lang="en-US" sz="2400" dirty="0" err="1" smtClean="0">
                <a:solidFill>
                  <a:srgbClr val="3366FF"/>
                </a:solidFill>
              </a:rPr>
              <a:t>Ø</a:t>
            </a:r>
            <a:r>
              <a:rPr lang="en-US" sz="2400" dirty="0" smtClean="0">
                <a:solidFill>
                  <a:srgbClr val="0066FF"/>
                </a:solidFill>
                <a:latin typeface="Arial" charset="0"/>
                <a:ea typeface="MS PGothic" charset="0"/>
                <a:sym typeface="Symbol" charset="0"/>
              </a:rPr>
              <a:t> </a:t>
            </a:r>
            <a:r>
              <a:rPr lang="en-US" sz="2400" dirty="0">
                <a:solidFill>
                  <a:srgbClr val="0066FF"/>
                </a:solidFill>
                <a:latin typeface="Arial" charset="0"/>
                <a:ea typeface="MS PGothic" charset="0"/>
                <a:sym typeface="Symbol" charset="0"/>
              </a:rPr>
              <a:t>= { }.</a:t>
            </a:r>
            <a:r>
              <a:rPr lang="en-US" sz="2400" dirty="0">
                <a:latin typeface="Arial" charset="0"/>
                <a:ea typeface="MS PGothic" charset="0"/>
                <a:sym typeface="Symbol" charset="0"/>
              </a:rPr>
              <a:t>  Also, the predicate, </a:t>
            </a:r>
            <a:r>
              <a:rPr lang="en-US" sz="2400" dirty="0">
                <a:solidFill>
                  <a:srgbClr val="0066FF"/>
                </a:solidFill>
                <a:latin typeface="Arial" charset="0"/>
                <a:ea typeface="MS PGothic" charset="0"/>
                <a:sym typeface="Symbol" charset="0"/>
              </a:rPr>
              <a:t>x  </a:t>
            </a:r>
            <a:r>
              <a:rPr lang="en-US" sz="2400" dirty="0" err="1" smtClean="0">
                <a:solidFill>
                  <a:srgbClr val="3366FF"/>
                </a:solidFill>
              </a:rPr>
              <a:t>Ø</a:t>
            </a:r>
            <a:r>
              <a:rPr lang="en-US" sz="2400" dirty="0" smtClean="0">
                <a:solidFill>
                  <a:srgbClr val="0066FF"/>
                </a:solidFill>
                <a:latin typeface="Arial" charset="0"/>
                <a:ea typeface="MS PGothic" charset="0"/>
                <a:sym typeface="Symbol" charset="0"/>
              </a:rPr>
              <a:t>, </a:t>
            </a:r>
            <a:r>
              <a:rPr lang="en-US" sz="2400" dirty="0">
                <a:solidFill>
                  <a:srgbClr val="0066FF"/>
                </a:solidFill>
                <a:latin typeface="Arial" charset="0"/>
                <a:ea typeface="MS PGothic" charset="0"/>
                <a:sym typeface="Symbol" charset="0"/>
              </a:rPr>
              <a:t>is always false</a:t>
            </a:r>
            <a:r>
              <a:rPr lang="en-US" sz="2400" dirty="0">
                <a:latin typeface="Arial" charset="0"/>
                <a:ea typeface="MS PGothic" charset="0"/>
                <a:sym typeface="Symbol" charset="0"/>
              </a:rPr>
              <a:t>!</a:t>
            </a:r>
          </a:p>
        </p:txBody>
      </p:sp>
      <p:sp>
        <p:nvSpPr>
          <p:cNvPr id="3072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BAE37B-252C-684B-AD37-5108DA35774C}" type="datetime1">
              <a:rPr lang="en-US"/>
              <a:pPr/>
              <a:t>11/18/2014</a:t>
            </a:fld>
            <a:endParaRPr lang="en-US"/>
          </a:p>
        </p:txBody>
      </p:sp>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0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6592B-CAC8-6F49-9592-F217E166C6F0}" type="slidenum">
              <a:rPr lang="en-US"/>
              <a:pPr/>
              <a:t>29</a:t>
            </a:fld>
            <a:endParaRPr lang="en-US"/>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r>
              <a:rPr lang="en-US">
                <a:latin typeface="Arial" charset="0"/>
                <a:ea typeface="MS PGothic" charset="0"/>
              </a:rPr>
              <a:t>Final Exam Topics 5</a:t>
            </a:r>
          </a:p>
        </p:txBody>
      </p:sp>
      <p:sp>
        <p:nvSpPr>
          <p:cNvPr id="287747" name="Content Placeholder 2"/>
          <p:cNvSpPr>
            <a:spLocks noGrp="1"/>
          </p:cNvSpPr>
          <p:nvPr>
            <p:ph idx="1"/>
          </p:nvPr>
        </p:nvSpPr>
        <p:spPr>
          <a:xfrm>
            <a:off x="457200" y="1600200"/>
            <a:ext cx="8229600" cy="4648200"/>
          </a:xfrm>
        </p:spPr>
        <p:txBody>
          <a:bodyPr/>
          <a:lstStyle/>
          <a:p>
            <a:r>
              <a:rPr lang="en-US" sz="2000" dirty="0">
                <a:latin typeface="Arial" charset="0"/>
                <a:ea typeface="MS PGothic" charset="0"/>
              </a:rPr>
              <a:t>Computability  Applied to Formal </a:t>
            </a:r>
            <a:r>
              <a:rPr lang="en-US" sz="2000" dirty="0" smtClean="0">
                <a:latin typeface="Arial" charset="0"/>
                <a:ea typeface="MS PGothic" charset="0"/>
              </a:rPr>
              <a:t>Grammars </a:t>
            </a:r>
            <a:br>
              <a:rPr lang="en-US" sz="2000" dirty="0" smtClean="0">
                <a:latin typeface="Arial" charset="0"/>
                <a:ea typeface="MS PGothic" charset="0"/>
              </a:rPr>
            </a:br>
            <a:r>
              <a:rPr lang="en-US" sz="2000" dirty="0" smtClean="0">
                <a:latin typeface="Arial" charset="0"/>
                <a:ea typeface="MS PGothic" charset="0"/>
              </a:rPr>
              <a:t>(</a:t>
            </a:r>
            <a:r>
              <a:rPr lang="en-US" sz="2000" dirty="0" smtClean="0">
                <a:solidFill>
                  <a:srgbClr val="FF0000"/>
                </a:solidFill>
                <a:latin typeface="Arial" charset="0"/>
                <a:ea typeface="MS PGothic" charset="0"/>
              </a:rPr>
              <a:t>Red</a:t>
            </a:r>
            <a:r>
              <a:rPr lang="en-US" sz="2000" dirty="0" smtClean="0">
                <a:latin typeface="Arial" charset="0"/>
                <a:ea typeface="MS PGothic" charset="0"/>
              </a:rPr>
              <a:t> only results not constructions that lead to these)</a:t>
            </a:r>
            <a:endParaRPr lang="en-US" sz="1600" dirty="0">
              <a:latin typeface="Arial" charset="0"/>
              <a:ea typeface="MS PGothic" charset="0"/>
            </a:endParaRPr>
          </a:p>
          <a:p>
            <a:pPr lvl="1"/>
            <a:r>
              <a:rPr lang="en-US" sz="1600" dirty="0">
                <a:latin typeface="Arial" charset="0"/>
                <a:ea typeface="MS PGothic" charset="0"/>
              </a:rPr>
              <a:t>Post Correspondence problem (PCP)</a:t>
            </a:r>
          </a:p>
          <a:p>
            <a:pPr lvl="2"/>
            <a:r>
              <a:rPr lang="en-US" sz="1400" dirty="0">
                <a:latin typeface="Arial" charset="0"/>
                <a:ea typeface="MS PGothic" charset="0"/>
              </a:rPr>
              <a:t>Definition</a:t>
            </a:r>
          </a:p>
          <a:p>
            <a:pPr lvl="2"/>
            <a:r>
              <a:rPr lang="en-US" sz="1400" dirty="0" err="1" smtClean="0">
                <a:solidFill>
                  <a:srgbClr val="FF0000"/>
                </a:solidFill>
                <a:latin typeface="Arial" charset="0"/>
                <a:ea typeface="MS PGothic" charset="0"/>
              </a:rPr>
              <a:t>Undecidability</a:t>
            </a:r>
            <a:r>
              <a:rPr lang="en-US" sz="1400" dirty="0" smtClean="0">
                <a:solidFill>
                  <a:srgbClr val="FF0000"/>
                </a:solidFill>
                <a:latin typeface="Arial" charset="0"/>
                <a:ea typeface="MS PGothic" charset="0"/>
              </a:rPr>
              <a:t> (proof was not done and is not part of this course)</a:t>
            </a:r>
            <a:endParaRPr lang="en-US" sz="1400" dirty="0">
              <a:solidFill>
                <a:srgbClr val="FF0000"/>
              </a:solidFill>
              <a:latin typeface="Arial" charset="0"/>
              <a:ea typeface="MS PGothic" charset="0"/>
            </a:endParaRPr>
          </a:p>
          <a:p>
            <a:pPr lvl="2"/>
            <a:r>
              <a:rPr lang="en-US" sz="1400" dirty="0">
                <a:latin typeface="Arial" charset="0"/>
                <a:ea typeface="MS PGothic" charset="0"/>
              </a:rPr>
              <a:t>Application to ambiguity and non-emptiness of intersections of </a:t>
            </a:r>
            <a:r>
              <a:rPr lang="en-US" sz="1400" dirty="0" smtClean="0">
                <a:latin typeface="Arial" charset="0"/>
                <a:ea typeface="MS PGothic" charset="0"/>
              </a:rPr>
              <a:t>CFLs and to non-emptiness of CSL</a:t>
            </a:r>
            <a:endParaRPr lang="en-US" sz="1400" dirty="0">
              <a:latin typeface="Arial" charset="0"/>
              <a:ea typeface="MS PGothic" charset="0"/>
            </a:endParaRPr>
          </a:p>
          <a:p>
            <a:pPr lvl="1"/>
            <a:r>
              <a:rPr lang="en-US" sz="1600" dirty="0" smtClean="0">
                <a:latin typeface="Arial" charset="0"/>
                <a:ea typeface="MS PGothic" charset="0"/>
              </a:rPr>
              <a:t>Traces </a:t>
            </a:r>
            <a:r>
              <a:rPr lang="en-US" sz="1600" dirty="0">
                <a:latin typeface="Arial" charset="0"/>
                <a:ea typeface="MS PGothic" charset="0"/>
              </a:rPr>
              <a:t>of Turing </a:t>
            </a:r>
            <a:r>
              <a:rPr lang="en-US" sz="1600" dirty="0" smtClean="0">
                <a:latin typeface="Arial" charset="0"/>
                <a:ea typeface="MS PGothic" charset="0"/>
              </a:rPr>
              <a:t>computations</a:t>
            </a:r>
          </a:p>
          <a:p>
            <a:pPr lvl="2"/>
            <a:r>
              <a:rPr lang="en-US" sz="1400" dirty="0" smtClean="0">
                <a:solidFill>
                  <a:srgbClr val="FF0000"/>
                </a:solidFill>
                <a:latin typeface="Arial" charset="0"/>
                <a:ea typeface="MS PGothic" charset="0"/>
              </a:rPr>
              <a:t>Not </a:t>
            </a:r>
            <a:r>
              <a:rPr lang="en-US" sz="1400" dirty="0">
                <a:solidFill>
                  <a:srgbClr val="FF0000"/>
                </a:solidFill>
                <a:latin typeface="Arial" charset="0"/>
                <a:ea typeface="MS PGothic" charset="0"/>
              </a:rPr>
              <a:t>CFLs</a:t>
            </a:r>
          </a:p>
          <a:p>
            <a:pPr lvl="2"/>
            <a:r>
              <a:rPr lang="en-US" sz="1400" dirty="0">
                <a:solidFill>
                  <a:srgbClr val="FF0000"/>
                </a:solidFill>
                <a:latin typeface="Arial" charset="0"/>
                <a:ea typeface="MS PGothic" charset="0"/>
              </a:rPr>
              <a:t>Single steps are </a:t>
            </a:r>
            <a:r>
              <a:rPr lang="en-US" sz="1400" dirty="0" smtClean="0">
                <a:solidFill>
                  <a:srgbClr val="FF0000"/>
                </a:solidFill>
                <a:latin typeface="Arial" charset="0"/>
                <a:ea typeface="MS PGothic" charset="0"/>
              </a:rPr>
              <a:t>CFLs (use reversal of second configuration)</a:t>
            </a:r>
            <a:endParaRPr lang="en-US" sz="1400" dirty="0">
              <a:solidFill>
                <a:srgbClr val="FF0000"/>
              </a:solidFill>
              <a:latin typeface="Arial" charset="0"/>
              <a:ea typeface="MS PGothic" charset="0"/>
            </a:endParaRPr>
          </a:p>
          <a:p>
            <a:pPr lvl="2"/>
            <a:r>
              <a:rPr lang="en-US" sz="1400" dirty="0">
                <a:solidFill>
                  <a:srgbClr val="FF0000"/>
                </a:solidFill>
                <a:latin typeface="Arial" charset="0"/>
                <a:ea typeface="MS PGothic" charset="0"/>
              </a:rPr>
              <a:t>Intersections of pairwise correct traces are traces</a:t>
            </a:r>
          </a:p>
          <a:p>
            <a:pPr lvl="2"/>
            <a:r>
              <a:rPr lang="en-US" sz="1400" dirty="0">
                <a:solidFill>
                  <a:srgbClr val="FF0000"/>
                </a:solidFill>
                <a:latin typeface="Arial" charset="0"/>
                <a:ea typeface="MS PGothic" charset="0"/>
              </a:rPr>
              <a:t>Complement of traces </a:t>
            </a:r>
            <a:r>
              <a:rPr lang="en-US" sz="1400" dirty="0" smtClean="0">
                <a:solidFill>
                  <a:srgbClr val="FF0000"/>
                </a:solidFill>
                <a:latin typeface="Arial" charset="0"/>
                <a:ea typeface="MS PGothic" charset="0"/>
              </a:rPr>
              <a:t>(including terminating traces) are </a:t>
            </a:r>
            <a:r>
              <a:rPr lang="en-US" sz="1400" dirty="0">
                <a:solidFill>
                  <a:srgbClr val="FF0000"/>
                </a:solidFill>
                <a:latin typeface="Arial" charset="0"/>
                <a:ea typeface="MS PGothic" charset="0"/>
              </a:rPr>
              <a:t>CFL</a:t>
            </a:r>
          </a:p>
          <a:p>
            <a:pPr lvl="2"/>
            <a:r>
              <a:rPr lang="en-US" sz="1400" dirty="0">
                <a:solidFill>
                  <a:srgbClr val="FF0000"/>
                </a:solidFill>
                <a:latin typeface="Arial" charset="0"/>
                <a:ea typeface="MS PGothic" charset="0"/>
              </a:rPr>
              <a:t>Use to show cannot decide if CFL, L, is </a:t>
            </a:r>
            <a:r>
              <a:rPr lang="en-US" sz="1400" dirty="0">
                <a:solidFill>
                  <a:srgbClr val="FF0000"/>
                </a:solidFill>
                <a:latin typeface="Arial" charset="0"/>
                <a:ea typeface="MS PGothic" charset="0"/>
                <a:sym typeface="Symbol" charset="0"/>
              </a:rPr>
              <a:t></a:t>
            </a:r>
            <a:r>
              <a:rPr lang="en-US" sz="1400" dirty="0">
                <a:solidFill>
                  <a:srgbClr val="FF0000"/>
                </a:solidFill>
                <a:latin typeface="Arial" charset="0"/>
                <a:ea typeface="MS PGothic" charset="0"/>
              </a:rPr>
              <a:t>*</a:t>
            </a:r>
          </a:p>
          <a:p>
            <a:pPr lvl="2"/>
            <a:r>
              <a:rPr lang="en-US" sz="1400" dirty="0">
                <a:latin typeface="Arial" charset="0"/>
                <a:ea typeface="MS PGothic" charset="0"/>
              </a:rPr>
              <a:t>L= </a:t>
            </a:r>
            <a:r>
              <a:rPr lang="en-US" sz="1400" dirty="0">
                <a:latin typeface="Arial" charset="0"/>
                <a:ea typeface="MS PGothic" charset="0"/>
                <a:sym typeface="Symbol" charset="0"/>
              </a:rPr>
              <a:t></a:t>
            </a:r>
            <a:r>
              <a:rPr lang="en-US" sz="1400" dirty="0">
                <a:latin typeface="Arial" charset="0"/>
                <a:ea typeface="MS PGothic" charset="0"/>
              </a:rPr>
              <a:t>* and L = </a:t>
            </a:r>
            <a:r>
              <a:rPr lang="en-US" sz="1400" dirty="0" smtClean="0">
                <a:latin typeface="Arial" charset="0"/>
                <a:ea typeface="MS PGothic" charset="0"/>
              </a:rPr>
              <a:t>L</a:t>
            </a:r>
            <a:r>
              <a:rPr lang="en-US" sz="1400" baseline="30000" dirty="0" smtClean="0">
                <a:latin typeface="Arial" charset="0"/>
                <a:ea typeface="MS PGothic" charset="0"/>
              </a:rPr>
              <a:t>2</a:t>
            </a:r>
            <a:r>
              <a:rPr lang="en-US" sz="1400" dirty="0" smtClean="0">
                <a:latin typeface="Arial" charset="0"/>
                <a:ea typeface="MS PGothic" charset="0"/>
              </a:rPr>
              <a:t> are </a:t>
            </a:r>
            <a:r>
              <a:rPr lang="en-US" sz="1400" dirty="0" err="1" smtClean="0">
                <a:latin typeface="Arial" charset="0"/>
                <a:ea typeface="MS PGothic" charset="0"/>
              </a:rPr>
              <a:t>undecidable</a:t>
            </a:r>
            <a:endParaRPr lang="en-US" sz="1400" dirty="0">
              <a:latin typeface="Arial" charset="0"/>
              <a:ea typeface="MS PGothic" charset="0"/>
            </a:endParaRPr>
          </a:p>
          <a:p>
            <a:pPr lvl="1"/>
            <a:r>
              <a:rPr lang="en-US" sz="1600" dirty="0" smtClean="0">
                <a:solidFill>
                  <a:srgbClr val="FF0000"/>
                </a:solidFill>
                <a:latin typeface="Arial" charset="0"/>
                <a:ea typeface="MS PGothic" charset="0"/>
              </a:rPr>
              <a:t>PSG </a:t>
            </a:r>
            <a:r>
              <a:rPr lang="en-US" sz="1600" dirty="0">
                <a:solidFill>
                  <a:srgbClr val="FF0000"/>
                </a:solidFill>
                <a:latin typeface="Arial" charset="0"/>
                <a:ea typeface="MS PGothic" charset="0"/>
              </a:rPr>
              <a:t>can mimic TM, so generate any re language; thus, membership in PSL is </a:t>
            </a:r>
            <a:r>
              <a:rPr lang="en-US" sz="1600" dirty="0" err="1">
                <a:solidFill>
                  <a:srgbClr val="FF0000"/>
                </a:solidFill>
                <a:latin typeface="Arial" charset="0"/>
                <a:ea typeface="MS PGothic" charset="0"/>
              </a:rPr>
              <a:t>undecidable</a:t>
            </a:r>
            <a:r>
              <a:rPr lang="en-US" sz="1600" dirty="0">
                <a:solidFill>
                  <a:srgbClr val="FF0000"/>
                </a:solidFill>
                <a:latin typeface="Arial" charset="0"/>
                <a:ea typeface="MS PGothic" charset="0"/>
              </a:rPr>
              <a:t>, as is emptiness of PSL.</a:t>
            </a:r>
          </a:p>
          <a:p>
            <a:pPr lvl="1"/>
            <a:r>
              <a:rPr lang="en-US" sz="1600" dirty="0">
                <a:latin typeface="Arial" charset="0"/>
                <a:ea typeface="MS PGothic" charset="0"/>
              </a:rPr>
              <a:t>All re sets are </a:t>
            </a:r>
            <a:r>
              <a:rPr lang="en-US" sz="1600" dirty="0" err="1">
                <a:latin typeface="Arial" charset="0"/>
                <a:ea typeface="MS PGothic" charset="0"/>
              </a:rPr>
              <a:t>homomorphic</a:t>
            </a:r>
            <a:r>
              <a:rPr lang="en-US" sz="1600" dirty="0">
                <a:latin typeface="Arial" charset="0"/>
                <a:ea typeface="MS PGothic" charset="0"/>
              </a:rPr>
              <a:t> images of </a:t>
            </a:r>
            <a:r>
              <a:rPr lang="en-US" sz="1600" dirty="0" smtClean="0">
                <a:latin typeface="Arial" charset="0"/>
                <a:ea typeface="MS PGothic" charset="0"/>
              </a:rPr>
              <a:t>CSLs</a:t>
            </a:r>
            <a:endParaRPr lang="en-US" sz="1600" dirty="0">
              <a:latin typeface="Arial" charset="0"/>
              <a:ea typeface="MS PGothic" charset="0"/>
            </a:endParaRPr>
          </a:p>
        </p:txBody>
      </p:sp>
      <p:sp>
        <p:nvSpPr>
          <p:cNvPr id="287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EFE340-3604-DC45-9CF1-A6E60F3741A3}" type="datetime1">
              <a:rPr lang="en-US"/>
              <a:pPr/>
              <a:t>11/18/2014</a:t>
            </a:fld>
            <a:endParaRPr lang="en-US"/>
          </a:p>
        </p:txBody>
      </p:sp>
      <p:sp>
        <p:nvSpPr>
          <p:cNvPr id="287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7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6516DE-ACEB-644C-A06F-BE7078675E9C}" type="slidenum">
              <a:rPr lang="en-US"/>
              <a:pPr/>
              <a:t>290</a:t>
            </a:fld>
            <a:endParaRPr lang="en-US"/>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lstStyle/>
          <a:p>
            <a:r>
              <a:rPr lang="en-US">
                <a:latin typeface="Arial" charset="0"/>
                <a:ea typeface="MS PGothic" charset="0"/>
              </a:rPr>
              <a:t>Final Exam Topics 6</a:t>
            </a:r>
          </a:p>
        </p:txBody>
      </p:sp>
      <p:sp>
        <p:nvSpPr>
          <p:cNvPr id="288771" name="Content Placeholder 2"/>
          <p:cNvSpPr>
            <a:spLocks noGrp="1"/>
          </p:cNvSpPr>
          <p:nvPr>
            <p:ph idx="1"/>
          </p:nvPr>
        </p:nvSpPr>
        <p:spPr/>
        <p:txBody>
          <a:bodyPr/>
          <a:lstStyle/>
          <a:p>
            <a:r>
              <a:rPr lang="en-US" sz="2800" dirty="0">
                <a:latin typeface="Arial" charset="0"/>
                <a:ea typeface="MS PGothic" charset="0"/>
              </a:rPr>
              <a:t>Complexity Theory</a:t>
            </a:r>
          </a:p>
          <a:p>
            <a:pPr lvl="1"/>
            <a:r>
              <a:rPr lang="en-US" sz="2400" dirty="0">
                <a:latin typeface="Arial" charset="0"/>
                <a:ea typeface="MS PGothic" charset="0"/>
              </a:rPr>
              <a:t>Verifiers versus solvers: P versus NP</a:t>
            </a:r>
          </a:p>
          <a:p>
            <a:pPr lvl="1"/>
            <a:r>
              <a:rPr lang="en-US" sz="2400" dirty="0">
                <a:latin typeface="Arial" charset="0"/>
                <a:ea typeface="MS PGothic" charset="0"/>
              </a:rPr>
              <a:t>Definitions of NP: verify in </a:t>
            </a:r>
            <a:r>
              <a:rPr lang="en-US" sz="2400" dirty="0" err="1">
                <a:latin typeface="Arial" charset="0"/>
                <a:ea typeface="MS PGothic" charset="0"/>
              </a:rPr>
              <a:t>det</a:t>
            </a:r>
            <a:r>
              <a:rPr lang="en-US" sz="2400" dirty="0">
                <a:latin typeface="Arial" charset="0"/>
                <a:ea typeface="MS PGothic" charset="0"/>
              </a:rPr>
              <a:t> poly time </a:t>
            </a:r>
            <a:r>
              <a:rPr lang="en-US" sz="2400" dirty="0" err="1">
                <a:latin typeface="Arial" charset="0"/>
                <a:ea typeface="MS PGothic" charset="0"/>
              </a:rPr>
              <a:t>vs</a:t>
            </a:r>
            <a:r>
              <a:rPr lang="en-US" sz="2400" dirty="0">
                <a:latin typeface="Arial" charset="0"/>
                <a:ea typeface="MS PGothic" charset="0"/>
              </a:rPr>
              <a:t> solve in non-</a:t>
            </a:r>
            <a:r>
              <a:rPr lang="en-US" sz="2400" dirty="0" err="1">
                <a:latin typeface="Arial" charset="0"/>
                <a:ea typeface="MS PGothic" charset="0"/>
              </a:rPr>
              <a:t>det</a:t>
            </a:r>
            <a:r>
              <a:rPr lang="en-US" sz="2400" dirty="0">
                <a:latin typeface="Arial" charset="0"/>
                <a:ea typeface="MS PGothic" charset="0"/>
              </a:rPr>
              <a:t> poly time</a:t>
            </a:r>
          </a:p>
          <a:p>
            <a:pPr lvl="1"/>
            <a:r>
              <a:rPr lang="en-US" sz="2400" dirty="0">
                <a:latin typeface="Arial" charset="0"/>
                <a:ea typeface="MS PGothic" charset="0"/>
              </a:rPr>
              <a:t>Co-P and co-NP; NP-Hard versus NP-Complete</a:t>
            </a:r>
          </a:p>
          <a:p>
            <a:pPr lvl="1"/>
            <a:r>
              <a:rPr lang="en-US" sz="2400" dirty="0">
                <a:latin typeface="Arial" charset="0"/>
                <a:ea typeface="MS PGothic" charset="0"/>
              </a:rPr>
              <a:t>Basic idea behind SAT as NP-Complete</a:t>
            </a:r>
          </a:p>
          <a:p>
            <a:pPr lvl="1"/>
            <a:r>
              <a:rPr lang="en-US" sz="2400" dirty="0">
                <a:latin typeface="Arial" charset="0"/>
                <a:ea typeface="MS PGothic" charset="0"/>
              </a:rPr>
              <a:t>Reduction of SAT to 3-SAT to Subset-Sum</a:t>
            </a:r>
          </a:p>
          <a:p>
            <a:pPr lvl="1"/>
            <a:r>
              <a:rPr lang="en-US" sz="2400" dirty="0">
                <a:latin typeface="Arial" charset="0"/>
                <a:ea typeface="MS PGothic" charset="0"/>
              </a:rPr>
              <a:t>Equivalence of Subset-Sum to Partition</a:t>
            </a:r>
          </a:p>
          <a:p>
            <a:pPr lvl="1"/>
            <a:r>
              <a:rPr lang="en-US" sz="2400" dirty="0">
                <a:latin typeface="Arial" charset="0"/>
                <a:ea typeface="MS PGothic" charset="0"/>
              </a:rPr>
              <a:t>Relation of Subset-Sum, Partition </a:t>
            </a:r>
          </a:p>
          <a:p>
            <a:pPr lvl="1"/>
            <a:r>
              <a:rPr lang="en-US" sz="2400" dirty="0" smtClean="0">
                <a:latin typeface="Arial" charset="0"/>
                <a:ea typeface="MS PGothic" charset="0"/>
              </a:rPr>
              <a:t>Relation to </a:t>
            </a:r>
            <a:r>
              <a:rPr lang="en-US" sz="2400" smtClean="0">
                <a:latin typeface="Arial" charset="0"/>
                <a:ea typeface="MS PGothic" charset="0"/>
              </a:rPr>
              <a:t>multiprocessor scheduling</a:t>
            </a:r>
            <a:endParaRPr lang="en-US" sz="2400" dirty="0">
              <a:latin typeface="Arial" charset="0"/>
              <a:ea typeface="MS PGothic" charset="0"/>
            </a:endParaRPr>
          </a:p>
        </p:txBody>
      </p:sp>
      <p:sp>
        <p:nvSpPr>
          <p:cNvPr id="288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85E0908-BC9E-0844-8D20-7DEB7544464C}" type="datetime1">
              <a:rPr lang="en-US"/>
              <a:pPr/>
              <a:t>11/18/2014</a:t>
            </a:fld>
            <a:endParaRPr lang="en-US"/>
          </a:p>
        </p:txBody>
      </p:sp>
      <p:sp>
        <p:nvSpPr>
          <p:cNvPr id="288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8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C050A12-7FBA-1A42-B310-A732C8246708}" type="slidenum">
              <a:rPr lang="en-US"/>
              <a:pPr/>
              <a:t>291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E46302-4465-E841-9000-7732B3A4A333}" type="datetime1">
              <a:rPr lang="en-US"/>
              <a:pPr/>
              <a:t>11/18/2014</a:t>
            </a:fld>
            <a:endParaRPr lang="en-US"/>
          </a:p>
        </p:txBody>
      </p:sp>
      <p:sp>
        <p:nvSpPr>
          <p:cNvPr id="40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6BF77BC-2BA9-A240-A173-F2F8BF3D9EB6}" type="slidenum">
              <a:rPr lang="en-US"/>
              <a:pPr/>
              <a:t>3</a:t>
            </a:fld>
            <a:endParaRPr lang="en-US"/>
          </a:p>
        </p:txBody>
      </p:sp>
      <p:sp>
        <p:nvSpPr>
          <p:cNvPr id="4101" name="Rectangle 2"/>
          <p:cNvSpPr>
            <a:spLocks noGrp="1" noChangeArrowheads="1"/>
          </p:cNvSpPr>
          <p:nvPr>
            <p:ph type="title" idx="4294967295"/>
          </p:nvPr>
        </p:nvSpPr>
        <p:spPr/>
        <p:txBody>
          <a:bodyPr/>
          <a:lstStyle/>
          <a:p>
            <a:pPr eaLnBrk="1" hangingPunct="1"/>
            <a:r>
              <a:rPr lang="en-US">
                <a:latin typeface="Arial" charset="0"/>
                <a:ea typeface="MS PGothic" charset="0"/>
              </a:rPr>
              <a:t>Text Material</a:t>
            </a:r>
          </a:p>
        </p:txBody>
      </p:sp>
      <p:sp>
        <p:nvSpPr>
          <p:cNvPr id="4102" name="Rectangle 3"/>
          <p:cNvSpPr>
            <a:spLocks noGrp="1" noChangeArrowheads="1"/>
          </p:cNvSpPr>
          <p:nvPr>
            <p:ph type="body" idx="4294967295"/>
          </p:nvPr>
        </p:nvSpPr>
        <p:spPr/>
        <p:txBody>
          <a:bodyPr/>
          <a:lstStyle/>
          <a:p>
            <a:pPr eaLnBrk="1" hangingPunct="1"/>
            <a:r>
              <a:rPr lang="en-US" sz="2800" dirty="0">
                <a:latin typeface="Arial" charset="0"/>
                <a:ea typeface="MS PGothic" charset="0"/>
              </a:rPr>
              <a:t>This and other material linked from web site. </a:t>
            </a:r>
          </a:p>
          <a:p>
            <a:pPr eaLnBrk="1" hangingPunct="1"/>
            <a:r>
              <a:rPr lang="en-US" sz="2800" dirty="0">
                <a:latin typeface="Arial" charset="0"/>
                <a:ea typeface="MS PGothic" charset="0"/>
              </a:rPr>
              <a:t>Text:</a:t>
            </a:r>
          </a:p>
          <a:p>
            <a:pPr lvl="1" eaLnBrk="1" hangingPunct="1"/>
            <a:r>
              <a:rPr lang="en-US" sz="2400" b="1" dirty="0" err="1">
                <a:latin typeface="Arial" charset="0"/>
                <a:ea typeface="MS PGothic" charset="0"/>
              </a:rPr>
              <a:t>Sipser</a:t>
            </a:r>
            <a:r>
              <a:rPr lang="en-US" sz="2400" b="1" dirty="0">
                <a:latin typeface="Arial" charset="0"/>
                <a:ea typeface="MS PGothic" charset="0"/>
              </a:rPr>
              <a:t>, </a:t>
            </a:r>
            <a:r>
              <a:rPr lang="en-US" sz="2400" b="1" i="1" dirty="0">
                <a:latin typeface="Arial" charset="0"/>
                <a:ea typeface="MS PGothic" charset="0"/>
              </a:rPr>
              <a:t>Introduction to the Theory of Computation </a:t>
            </a:r>
            <a:r>
              <a:rPr lang="en-US" sz="2400" b="1" i="1" dirty="0" smtClean="0">
                <a:latin typeface="Arial" charset="0"/>
                <a:ea typeface="MS PGothic" charset="0"/>
              </a:rPr>
              <a:t>3rd </a:t>
            </a:r>
            <a:r>
              <a:rPr lang="en-US" sz="2400" b="1" i="1" dirty="0">
                <a:latin typeface="Arial" charset="0"/>
                <a:ea typeface="MS PGothic" charset="0"/>
              </a:rPr>
              <a:t>Ed.</a:t>
            </a:r>
            <a:r>
              <a:rPr lang="en-US" sz="2400" b="1" dirty="0">
                <a:latin typeface="Arial" charset="0"/>
                <a:ea typeface="MS PGothic" charset="0"/>
              </a:rPr>
              <a:t>, Course Technologies, </a:t>
            </a:r>
            <a:r>
              <a:rPr lang="en-US" sz="2400" b="1" dirty="0" smtClean="0">
                <a:latin typeface="Arial" charset="0"/>
                <a:ea typeface="MS PGothic" charset="0"/>
              </a:rPr>
              <a:t>2013.</a:t>
            </a:r>
            <a:endParaRPr lang="en-US" sz="2400" b="1" dirty="0">
              <a:latin typeface="Arial" charset="0"/>
              <a:ea typeface="MS PGothic" charset="0"/>
            </a:endParaRPr>
          </a:p>
          <a:p>
            <a:pPr eaLnBrk="1" hangingPunct="1"/>
            <a:r>
              <a:rPr lang="en-US" sz="2800" dirty="0">
                <a:latin typeface="Arial" charset="0"/>
                <a:ea typeface="MS PGothic" charset="0"/>
              </a:rPr>
              <a:t>References: </a:t>
            </a:r>
          </a:p>
          <a:p>
            <a:pPr lvl="1" eaLnBrk="1" hangingPunct="1"/>
            <a:r>
              <a:rPr lang="en-US" sz="2400" b="1" dirty="0" err="1">
                <a:latin typeface="Arial" charset="0"/>
                <a:ea typeface="MS PGothic" charset="0"/>
              </a:rPr>
              <a:t>Hopcroft</a:t>
            </a:r>
            <a:r>
              <a:rPr lang="en-US" sz="2400" b="1" dirty="0">
                <a:latin typeface="Arial" charset="0"/>
                <a:ea typeface="MS PGothic" charset="0"/>
              </a:rPr>
              <a:t>, </a:t>
            </a:r>
            <a:r>
              <a:rPr lang="en-US" sz="2400" b="1" dirty="0" err="1">
                <a:latin typeface="Arial" charset="0"/>
                <a:ea typeface="MS PGothic" charset="0"/>
              </a:rPr>
              <a:t>Motwani</a:t>
            </a:r>
            <a:r>
              <a:rPr lang="en-US" sz="2400" b="1" dirty="0">
                <a:latin typeface="Arial" charset="0"/>
                <a:ea typeface="MS PGothic" charset="0"/>
              </a:rPr>
              <a:t> and Ullman, </a:t>
            </a:r>
            <a:r>
              <a:rPr lang="en-US" sz="2400" b="1" i="1" dirty="0">
                <a:latin typeface="Arial" charset="0"/>
                <a:ea typeface="MS PGothic" charset="0"/>
              </a:rPr>
              <a:t>Introduction to Automata Theory, Languages and Computation</a:t>
            </a:r>
            <a:r>
              <a:rPr lang="en-US" sz="2400" b="1" dirty="0">
                <a:latin typeface="Arial" charset="0"/>
                <a:ea typeface="MS PGothic" charset="0"/>
              </a:rPr>
              <a:t> </a:t>
            </a:r>
            <a:r>
              <a:rPr lang="en-US" sz="2400" b="1" i="1" dirty="0" smtClean="0">
                <a:latin typeface="Arial" charset="0"/>
                <a:ea typeface="MS PGothic" charset="0"/>
              </a:rPr>
              <a:t>3rd </a:t>
            </a:r>
            <a:r>
              <a:rPr lang="en-US" sz="2400" b="1" i="1" dirty="0">
                <a:latin typeface="Arial" charset="0"/>
                <a:ea typeface="MS PGothic" charset="0"/>
              </a:rPr>
              <a:t>Ed.</a:t>
            </a:r>
            <a:r>
              <a:rPr lang="en-US" sz="2400" b="1" dirty="0">
                <a:latin typeface="Arial" charset="0"/>
                <a:ea typeface="MS PGothic" charset="0"/>
              </a:rPr>
              <a:t>, Addison-Wesley, </a:t>
            </a:r>
            <a:r>
              <a:rPr lang="en-US" sz="2400" b="1" dirty="0" smtClean="0">
                <a:latin typeface="Arial" charset="0"/>
                <a:ea typeface="MS PGothic" charset="0"/>
              </a:rPr>
              <a:t>2006.</a:t>
            </a:r>
            <a:endParaRPr lang="en-US" sz="2400" b="1" dirty="0">
              <a:latin typeface="Arial" charset="0"/>
              <a:ea typeface="MS PGothic" charset="0"/>
            </a:endParaRPr>
          </a:p>
        </p:txBody>
      </p:sp>
      <p:sp>
        <p:nvSpPr>
          <p:cNvPr id="410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338E4D5-FEE1-F54F-B296-10A79AAF71AB}" type="slidenum">
              <a:rPr lang="en-US" sz="1400"/>
              <a:pPr algn="r" eaLnBrk="1" hangingPunct="1"/>
              <a:t>3</a:t>
            </a:fld>
            <a:endParaRPr lang="en-US"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atin typeface="Arial" charset="0"/>
                <a:ea typeface="MS PGothic" charset="0"/>
              </a:rPr>
              <a:t>More on Sets</a:t>
            </a:r>
          </a:p>
        </p:txBody>
      </p:sp>
      <p:sp>
        <p:nvSpPr>
          <p:cNvPr id="31747" name="Rectangle 3"/>
          <p:cNvSpPr>
            <a:spLocks noGrp="1" noChangeArrowheads="1"/>
          </p:cNvSpPr>
          <p:nvPr>
            <p:ph idx="1"/>
          </p:nvPr>
        </p:nvSpPr>
        <p:spPr/>
        <p:txBody>
          <a:bodyPr/>
          <a:lstStyle/>
          <a:p>
            <a:pPr eaLnBrk="1" hangingPunct="1"/>
            <a:r>
              <a:rPr lang="en-US" sz="1800" dirty="0">
                <a:latin typeface="Arial" charset="0"/>
                <a:ea typeface="MS PGothic" charset="0"/>
                <a:sym typeface="Symbol" charset="0"/>
              </a:rPr>
              <a:t>If S  </a:t>
            </a:r>
            <a:r>
              <a:rPr lang="en-US" sz="1800" dirty="0" err="1"/>
              <a:t>Ø</a:t>
            </a:r>
            <a:r>
              <a:rPr lang="en-US" sz="1800" dirty="0" smtClean="0">
                <a:latin typeface="Arial" charset="0"/>
                <a:ea typeface="MS PGothic" charset="0"/>
                <a:sym typeface="Symbol" charset="0"/>
              </a:rPr>
              <a:t>, </a:t>
            </a:r>
            <a:r>
              <a:rPr lang="en-US" sz="1800" dirty="0">
                <a:latin typeface="Arial" charset="0"/>
                <a:ea typeface="MS PGothic" charset="0"/>
                <a:sym typeface="Symbol" charset="0"/>
              </a:rPr>
              <a:t>then there exists an x for which x  S is true; this predicate is read "</a:t>
            </a:r>
            <a:r>
              <a:rPr lang="en-US" sz="1800" dirty="0">
                <a:solidFill>
                  <a:srgbClr val="0066FF"/>
                </a:solidFill>
                <a:latin typeface="Arial" charset="0"/>
                <a:ea typeface="MS PGothic" charset="0"/>
                <a:sym typeface="Symbol" charset="0"/>
              </a:rPr>
              <a:t>x is an </a:t>
            </a:r>
            <a:r>
              <a:rPr lang="en-US" sz="1800" u="sng" dirty="0">
                <a:solidFill>
                  <a:srgbClr val="0066FF"/>
                </a:solidFill>
                <a:latin typeface="Arial" charset="0"/>
                <a:ea typeface="MS PGothic" charset="0"/>
                <a:sym typeface="Symbol" charset="0"/>
              </a:rPr>
              <a:t>element of</a:t>
            </a:r>
            <a:r>
              <a:rPr lang="en-US" sz="1800" dirty="0">
                <a:solidFill>
                  <a:srgbClr val="0066FF"/>
                </a:solidFill>
                <a:latin typeface="Arial" charset="0"/>
                <a:ea typeface="MS PGothic" charset="0"/>
                <a:sym typeface="Symbol" charset="0"/>
              </a:rPr>
              <a:t> S</a:t>
            </a:r>
            <a:r>
              <a:rPr lang="en-US" sz="1800" dirty="0">
                <a:latin typeface="Arial" charset="0"/>
                <a:ea typeface="MS PGothic" charset="0"/>
                <a:sym typeface="Symbol" charset="0"/>
              </a:rPr>
              <a:t>" or "</a:t>
            </a:r>
            <a:r>
              <a:rPr lang="en-US" sz="1800" dirty="0">
                <a:solidFill>
                  <a:srgbClr val="0066FF"/>
                </a:solidFill>
                <a:latin typeface="Arial" charset="0"/>
                <a:ea typeface="MS PGothic" charset="0"/>
                <a:sym typeface="Symbol" charset="0"/>
              </a:rPr>
              <a:t>x is a </a:t>
            </a:r>
            <a:r>
              <a:rPr lang="en-US" sz="1800" u="sng" dirty="0">
                <a:solidFill>
                  <a:srgbClr val="0066FF"/>
                </a:solidFill>
                <a:latin typeface="Arial" charset="0"/>
                <a:ea typeface="MS PGothic" charset="0"/>
                <a:sym typeface="Symbol" charset="0"/>
              </a:rPr>
              <a:t>member of</a:t>
            </a:r>
            <a:r>
              <a:rPr lang="en-US" sz="1800" dirty="0">
                <a:solidFill>
                  <a:srgbClr val="0066FF"/>
                </a:solidFill>
                <a:latin typeface="Arial" charset="0"/>
                <a:ea typeface="MS PGothic" charset="0"/>
                <a:sym typeface="Symbol" charset="0"/>
              </a:rPr>
              <a:t> S</a:t>
            </a:r>
            <a:r>
              <a:rPr lang="en-US" sz="1800" dirty="0">
                <a:latin typeface="Arial" charset="0"/>
                <a:ea typeface="MS PGothic" charset="0"/>
                <a:sym typeface="Symbol" charset="0"/>
              </a:rPr>
              <a:t>".  The symbol  "" denotes the </a:t>
            </a:r>
            <a:r>
              <a:rPr lang="en-US" sz="1800" u="sng" dirty="0">
                <a:latin typeface="Arial" charset="0"/>
                <a:ea typeface="MS PGothic" charset="0"/>
                <a:sym typeface="Symbol" charset="0"/>
              </a:rPr>
              <a:t>member relation</a:t>
            </a:r>
            <a:r>
              <a:rPr lang="en-US" sz="1800" dirty="0">
                <a:latin typeface="Arial" charset="0"/>
                <a:ea typeface="MS PGothic" charset="0"/>
                <a:sym typeface="Symbol" charset="0"/>
              </a:rPr>
              <a:t>. x  S is true when x is not in S. </a:t>
            </a:r>
          </a:p>
          <a:p>
            <a:pPr eaLnBrk="1" hangingPunct="1"/>
            <a:r>
              <a:rPr lang="en-US" sz="1800" dirty="0">
                <a:latin typeface="Arial" charset="0"/>
                <a:ea typeface="MS PGothic" charset="0"/>
                <a:sym typeface="Symbol" charset="0"/>
              </a:rPr>
              <a:t>We use normal set operation of union (A  B), intersection (A  B) and complement ~A (usually A with a bar on it).</a:t>
            </a:r>
          </a:p>
          <a:p>
            <a:pPr eaLnBrk="1" hangingPunct="1"/>
            <a:r>
              <a:rPr lang="en-US" sz="1800" dirty="0">
                <a:latin typeface="Arial" charset="0"/>
                <a:ea typeface="MS PGothic" charset="0"/>
                <a:sym typeface="Symbol" charset="0"/>
              </a:rPr>
              <a:t>If  A and B are sets,  then we write "</a:t>
            </a:r>
            <a:r>
              <a:rPr lang="en-US" sz="1800" dirty="0">
                <a:solidFill>
                  <a:srgbClr val="0066FF"/>
                </a:solidFill>
                <a:latin typeface="Arial" charset="0"/>
                <a:ea typeface="MS PGothic" charset="0"/>
                <a:sym typeface="Symbol" charset="0"/>
              </a:rPr>
              <a:t>A  B</a:t>
            </a:r>
            <a:r>
              <a:rPr lang="en-US" sz="1800" dirty="0">
                <a:latin typeface="Arial" charset="0"/>
                <a:ea typeface="MS PGothic" charset="0"/>
                <a:sym typeface="Symbol" charset="0"/>
              </a:rPr>
              <a:t>" to mean that </a:t>
            </a:r>
            <a:r>
              <a:rPr lang="en-US" sz="1800" dirty="0">
                <a:solidFill>
                  <a:srgbClr val="0066FF"/>
                </a:solidFill>
                <a:latin typeface="Arial" charset="0"/>
                <a:ea typeface="MS PGothic" charset="0"/>
                <a:sym typeface="Symbol" charset="0"/>
              </a:rPr>
              <a:t>A is a </a:t>
            </a:r>
            <a:r>
              <a:rPr lang="en-US" sz="1800" u="sng" dirty="0">
                <a:solidFill>
                  <a:srgbClr val="0066FF"/>
                </a:solidFill>
                <a:latin typeface="Arial" charset="0"/>
                <a:ea typeface="MS PGothic" charset="0"/>
                <a:sym typeface="Symbol" charset="0"/>
              </a:rPr>
              <a:t>subset of</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This means that for all x  A, x  B.  Or, x [x  A  x  B].</a:t>
            </a:r>
          </a:p>
          <a:p>
            <a:pPr eaLnBrk="1" hangingPunct="1"/>
            <a:r>
              <a:rPr lang="en-US" sz="1800" dirty="0">
                <a:latin typeface="Arial" charset="0"/>
                <a:ea typeface="MS PGothic" charset="0"/>
                <a:sym typeface="Symbol" charset="0"/>
              </a:rPr>
              <a:t>The expression, "</a:t>
            </a:r>
            <a:r>
              <a:rPr lang="en-US" sz="1800" dirty="0">
                <a:solidFill>
                  <a:srgbClr val="0066FF"/>
                </a:solidFill>
                <a:latin typeface="Arial" charset="0"/>
                <a:ea typeface="MS PGothic" charset="0"/>
                <a:sym typeface="Symbol" charset="0"/>
              </a:rPr>
              <a:t>A  B</a:t>
            </a:r>
            <a:r>
              <a:rPr lang="en-US" sz="1800" dirty="0">
                <a:latin typeface="Arial" charset="0"/>
                <a:ea typeface="MS PGothic" charset="0"/>
                <a:sym typeface="Symbol" charset="0"/>
              </a:rPr>
              <a:t>" means that </a:t>
            </a:r>
            <a:r>
              <a:rPr lang="en-US" sz="1800" dirty="0">
                <a:solidFill>
                  <a:srgbClr val="0066FF"/>
                </a:solidFill>
                <a:latin typeface="Arial" charset="0"/>
                <a:ea typeface="MS PGothic" charset="0"/>
                <a:sym typeface="Symbol" charset="0"/>
              </a:rPr>
              <a:t>A is a </a:t>
            </a:r>
            <a:r>
              <a:rPr lang="en-US" sz="1800" u="sng" dirty="0">
                <a:solidFill>
                  <a:srgbClr val="0066FF"/>
                </a:solidFill>
                <a:latin typeface="Arial" charset="0"/>
                <a:ea typeface="MS PGothic" charset="0"/>
                <a:sym typeface="Symbol" charset="0"/>
              </a:rPr>
              <a:t>proper subset of</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Mathematically, x [x  A  x  B] and y [ y  B and y A]</a:t>
            </a:r>
            <a:br>
              <a:rPr lang="en-US" sz="1800" dirty="0">
                <a:latin typeface="Arial" charset="0"/>
                <a:ea typeface="MS PGothic" charset="0"/>
                <a:sym typeface="Symbol" charset="0"/>
              </a:rPr>
            </a:br>
            <a:r>
              <a:rPr lang="en-US" sz="1800" dirty="0">
                <a:latin typeface="Arial" charset="0"/>
                <a:ea typeface="MS PGothic" charset="0"/>
                <a:sym typeface="Symbol" charset="0"/>
              </a:rPr>
              <a:t>Note the text uses the subset notation with a line through the lower bar, but that symbol is not available in my fonts.</a:t>
            </a:r>
          </a:p>
          <a:p>
            <a:pPr eaLnBrk="1" hangingPunct="1"/>
            <a:r>
              <a:rPr lang="en-US" sz="1800" dirty="0">
                <a:latin typeface="Arial" charset="0"/>
                <a:ea typeface="MS PGothic" charset="0"/>
                <a:sym typeface="Symbol" charset="0"/>
              </a:rPr>
              <a:t>The </a:t>
            </a:r>
            <a:r>
              <a:rPr lang="en-US" sz="1800" dirty="0">
                <a:solidFill>
                  <a:srgbClr val="0066FF"/>
                </a:solidFill>
                <a:latin typeface="Arial" charset="0"/>
                <a:ea typeface="MS PGothic" charset="0"/>
                <a:sym typeface="Symbol" charset="0"/>
              </a:rPr>
              <a:t>cross (Cartesian) product of two sets A and B</a:t>
            </a:r>
            <a:r>
              <a:rPr lang="en-US" sz="1800" dirty="0">
                <a:latin typeface="Arial" charset="0"/>
                <a:ea typeface="MS PGothic" charset="0"/>
                <a:sym typeface="Symbol" charset="0"/>
              </a:rPr>
              <a:t> is denoted, </a:t>
            </a:r>
            <a:r>
              <a:rPr lang="en-US" sz="1800" dirty="0">
                <a:solidFill>
                  <a:srgbClr val="0066FF"/>
                </a:solidFill>
                <a:latin typeface="Arial" charset="0"/>
                <a:ea typeface="MS PGothic" charset="0"/>
                <a:sym typeface="Symbol" charset="0"/>
              </a:rPr>
              <a:t>A  B</a:t>
            </a:r>
            <a:r>
              <a:rPr lang="en-US" sz="1800" dirty="0">
                <a:latin typeface="Arial" charset="0"/>
                <a:ea typeface="MS PGothic" charset="0"/>
                <a:sym typeface="Symbol" charset="0"/>
              </a:rPr>
              <a:t>, and is the set defined as follows: </a:t>
            </a:r>
            <a:r>
              <a:rPr lang="en-US" sz="1800" dirty="0">
                <a:solidFill>
                  <a:srgbClr val="0066FF"/>
                </a:solidFill>
                <a:latin typeface="Arial" charset="0"/>
                <a:ea typeface="MS PGothic" charset="0"/>
                <a:sym typeface="Symbol" charset="0"/>
              </a:rPr>
              <a:t>A  B = { (</a:t>
            </a:r>
            <a:r>
              <a:rPr lang="en-US" sz="1800" dirty="0" err="1">
                <a:solidFill>
                  <a:srgbClr val="0066FF"/>
                </a:solidFill>
                <a:latin typeface="Arial" charset="0"/>
                <a:ea typeface="MS PGothic" charset="0"/>
                <a:sym typeface="Symbol" charset="0"/>
              </a:rPr>
              <a:t>a,b</a:t>
            </a:r>
            <a:r>
              <a:rPr lang="en-US" sz="1800" dirty="0">
                <a:solidFill>
                  <a:srgbClr val="0066FF"/>
                </a:solidFill>
                <a:latin typeface="Arial" charset="0"/>
                <a:ea typeface="MS PGothic" charset="0"/>
                <a:sym typeface="Symbol" charset="0"/>
              </a:rPr>
              <a:t>) |  a  A and b  B }</a:t>
            </a:r>
            <a:r>
              <a:rPr lang="en-US" sz="1800" dirty="0">
                <a:latin typeface="Arial" charset="0"/>
                <a:ea typeface="MS PGothic" charset="0"/>
                <a:sym typeface="Symbol" charset="0"/>
              </a:rPr>
              <a:t> .  "(</a:t>
            </a:r>
            <a:r>
              <a:rPr lang="en-US" sz="1800" dirty="0" err="1">
                <a:latin typeface="Arial" charset="0"/>
                <a:ea typeface="MS PGothic" charset="0"/>
                <a:sym typeface="Symbol" charset="0"/>
              </a:rPr>
              <a:t>a,b</a:t>
            </a:r>
            <a:r>
              <a:rPr lang="en-US" sz="1800" dirty="0">
                <a:latin typeface="Arial" charset="0"/>
                <a:ea typeface="MS PGothic" charset="0"/>
                <a:sym typeface="Symbol" charset="0"/>
              </a:rPr>
              <a:t>)" is an expression composed from elements, </a:t>
            </a:r>
            <a:r>
              <a:rPr lang="en-US" sz="1800" dirty="0" err="1">
                <a:latin typeface="Arial" charset="0"/>
                <a:ea typeface="MS PGothic" charset="0"/>
                <a:sym typeface="Symbol" charset="0"/>
              </a:rPr>
              <a:t>a,b</a:t>
            </a:r>
            <a:r>
              <a:rPr lang="en-US" sz="1800" dirty="0">
                <a:latin typeface="Arial" charset="0"/>
                <a:ea typeface="MS PGothic" charset="0"/>
                <a:sym typeface="Symbol" charset="0"/>
              </a:rPr>
              <a:t>, selected arbitrarily from sets A and B, respectively.  If A  B, then A  B  B  A.</a:t>
            </a:r>
            <a:br>
              <a:rPr lang="en-US" sz="1800" dirty="0">
                <a:latin typeface="Arial" charset="0"/>
                <a:ea typeface="MS PGothic" charset="0"/>
                <a:sym typeface="Symbol" charset="0"/>
              </a:rPr>
            </a:br>
            <a:r>
              <a:rPr lang="en-US" sz="1800" dirty="0">
                <a:latin typeface="Arial" charset="0"/>
                <a:ea typeface="MS PGothic" charset="0"/>
                <a:sym typeface="Symbol" charset="0"/>
              </a:rPr>
              <a:t>Note: (</a:t>
            </a:r>
            <a:r>
              <a:rPr lang="en-US" sz="1800" dirty="0" err="1">
                <a:latin typeface="Arial" charset="0"/>
                <a:ea typeface="MS PGothic" charset="0"/>
                <a:sym typeface="Symbol" charset="0"/>
              </a:rPr>
              <a:t>a,b</a:t>
            </a:r>
            <a:r>
              <a:rPr lang="en-US" sz="1800" dirty="0">
                <a:latin typeface="Arial" charset="0"/>
                <a:ea typeface="MS PGothic" charset="0"/>
                <a:sym typeface="Symbol" charset="0"/>
              </a:rPr>
              <a:t>) is a sequence not a set. See next slide.</a:t>
            </a:r>
          </a:p>
        </p:txBody>
      </p:sp>
      <p:sp>
        <p:nvSpPr>
          <p:cNvPr id="3174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0F0CC2-BD1C-5746-9858-F91B30DFF547}" type="datetime1">
              <a:rPr lang="en-US"/>
              <a:pPr/>
              <a:t>11/18/2014</a:t>
            </a:fld>
            <a:endParaRPr lang="en-US"/>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1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887F73D-34C5-944E-956E-D8195A2CA48C}" type="slidenum">
              <a:rPr lang="en-US"/>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ea typeface="MS PGothic" charset="0"/>
              </a:rPr>
              <a:t>Sequences</a:t>
            </a:r>
          </a:p>
        </p:txBody>
      </p:sp>
      <p:sp>
        <p:nvSpPr>
          <p:cNvPr id="32771" name="Rectangle 3"/>
          <p:cNvSpPr>
            <a:spLocks noGrp="1" noChangeArrowheads="1"/>
          </p:cNvSpPr>
          <p:nvPr>
            <p:ph idx="1"/>
          </p:nvPr>
        </p:nvSpPr>
        <p:spPr/>
        <p:txBody>
          <a:bodyPr/>
          <a:lstStyle/>
          <a:p>
            <a:pPr eaLnBrk="1" hangingPunct="1">
              <a:lnSpc>
                <a:spcPct val="80000"/>
              </a:lnSpc>
            </a:pPr>
            <a:r>
              <a:rPr lang="en-US" sz="2400">
                <a:latin typeface="Arial" charset="0"/>
                <a:ea typeface="MS PGothic" charset="0"/>
              </a:rPr>
              <a:t>While sets have no order and no repeated elements, </a:t>
            </a:r>
            <a:r>
              <a:rPr lang="en-US" sz="2400" i="1">
                <a:solidFill>
                  <a:srgbClr val="0000FF"/>
                </a:solidFill>
                <a:latin typeface="Arial" charset="0"/>
                <a:ea typeface="MS PGothic" charset="0"/>
              </a:rPr>
              <a:t>sequences</a:t>
            </a:r>
            <a:r>
              <a:rPr lang="en-US" sz="2400">
                <a:latin typeface="Arial" charset="0"/>
                <a:ea typeface="MS PGothic" charset="0"/>
              </a:rPr>
              <a:t> have order and can contain repeats at differing positions in the order.</a:t>
            </a:r>
          </a:p>
          <a:p>
            <a:pPr lvl="1" eaLnBrk="1" hangingPunct="1">
              <a:lnSpc>
                <a:spcPct val="80000"/>
              </a:lnSpc>
            </a:pPr>
            <a:r>
              <a:rPr lang="en-US" sz="2000">
                <a:latin typeface="Arial" charset="0"/>
                <a:ea typeface="MS PGothic" charset="0"/>
              </a:rPr>
              <a:t>The set {5,2,5} = {5,2} = {2,5}</a:t>
            </a:r>
          </a:p>
          <a:p>
            <a:pPr lvl="1" eaLnBrk="1" hangingPunct="1">
              <a:lnSpc>
                <a:spcPct val="80000"/>
              </a:lnSpc>
            </a:pPr>
            <a:r>
              <a:rPr lang="en-US" sz="2000">
                <a:latin typeface="Arial" charset="0"/>
                <a:ea typeface="MS PGothic" charset="0"/>
              </a:rPr>
              <a:t>The sequence (5,2,5) </a:t>
            </a:r>
            <a:r>
              <a:rPr lang="en-US" sz="2000">
                <a:latin typeface="Arial" charset="0"/>
                <a:ea typeface="MS PGothic" charset="0"/>
                <a:sym typeface="Symbol" charset="0"/>
              </a:rPr>
              <a:t> (5,2)  (2,5)</a:t>
            </a:r>
          </a:p>
          <a:p>
            <a:pPr eaLnBrk="1" hangingPunct="1">
              <a:lnSpc>
                <a:spcPct val="80000"/>
              </a:lnSpc>
            </a:pPr>
            <a:r>
              <a:rPr lang="en-US" sz="2400">
                <a:latin typeface="Arial" charset="0"/>
                <a:ea typeface="MS PGothic" charset="0"/>
              </a:rPr>
              <a:t>Actually, there is a notion of a </a:t>
            </a:r>
            <a:r>
              <a:rPr lang="en-US" sz="2400" i="1">
                <a:solidFill>
                  <a:srgbClr val="0000FF"/>
                </a:solidFill>
                <a:latin typeface="Arial" charset="0"/>
                <a:ea typeface="MS PGothic" charset="0"/>
              </a:rPr>
              <a:t>multiset</a:t>
            </a:r>
            <a:r>
              <a:rPr lang="en-US" sz="2400">
                <a:latin typeface="Arial" charset="0"/>
                <a:ea typeface="MS PGothic" charset="0"/>
              </a:rPr>
              <a:t> or </a:t>
            </a:r>
            <a:r>
              <a:rPr lang="en-US" sz="2400" i="1">
                <a:solidFill>
                  <a:srgbClr val="0000FF"/>
                </a:solidFill>
                <a:latin typeface="Arial" charset="0"/>
                <a:ea typeface="MS PGothic" charset="0"/>
              </a:rPr>
              <a:t>bag</a:t>
            </a:r>
            <a:r>
              <a:rPr lang="en-US" sz="2400" i="1">
                <a:solidFill>
                  <a:srgbClr val="00B0F0"/>
                </a:solidFill>
                <a:latin typeface="Arial" charset="0"/>
                <a:ea typeface="MS PGothic" charset="0"/>
              </a:rPr>
              <a:t> </a:t>
            </a:r>
            <a:r>
              <a:rPr lang="en-US" sz="2400">
                <a:latin typeface="Arial" charset="0"/>
                <a:ea typeface="MS PGothic" charset="0"/>
              </a:rPr>
              <a:t>that we sometimes use. It has no order, but repeated elements are allowed. Since position is irrelevant, we just record each unique elements with a count.</a:t>
            </a:r>
          </a:p>
          <a:p>
            <a:pPr eaLnBrk="1" hangingPunct="1">
              <a:lnSpc>
                <a:spcPct val="80000"/>
              </a:lnSpc>
            </a:pPr>
            <a:r>
              <a:rPr lang="en-US" sz="2400">
                <a:latin typeface="Arial" charset="0"/>
                <a:ea typeface="MS PGothic" charset="0"/>
              </a:rPr>
              <a:t>We can talk about the </a:t>
            </a:r>
            <a:r>
              <a:rPr lang="en-US" sz="2400" i="1">
                <a:solidFill>
                  <a:srgbClr val="0000FF"/>
                </a:solidFill>
                <a:latin typeface="Arial" charset="0"/>
                <a:ea typeface="MS PGothic" charset="0"/>
              </a:rPr>
              <a:t>k-th element</a:t>
            </a:r>
            <a:r>
              <a:rPr lang="en-US" sz="2400">
                <a:solidFill>
                  <a:srgbClr val="0000FF"/>
                </a:solidFill>
                <a:latin typeface="Arial" charset="0"/>
                <a:ea typeface="MS PGothic" charset="0"/>
              </a:rPr>
              <a:t> </a:t>
            </a:r>
            <a:r>
              <a:rPr lang="en-US" sz="2400">
                <a:latin typeface="Arial" charset="0"/>
                <a:ea typeface="MS PGothic" charset="0"/>
              </a:rPr>
              <a:t>of a sequence, but not of a set or multiset.</a:t>
            </a:r>
          </a:p>
          <a:p>
            <a:pPr eaLnBrk="1" hangingPunct="1">
              <a:lnSpc>
                <a:spcPct val="80000"/>
              </a:lnSpc>
            </a:pPr>
            <a:r>
              <a:rPr lang="en-US" sz="2400">
                <a:latin typeface="Arial" charset="0"/>
                <a:ea typeface="MS PGothic" charset="0"/>
              </a:rPr>
              <a:t>Finite sequences are often called </a:t>
            </a:r>
            <a:r>
              <a:rPr lang="en-US" sz="2400" i="1">
                <a:solidFill>
                  <a:srgbClr val="0000FF"/>
                </a:solidFill>
                <a:latin typeface="Arial" charset="0"/>
                <a:ea typeface="MS PGothic" charset="0"/>
              </a:rPr>
              <a:t>tuples</a:t>
            </a:r>
            <a:r>
              <a:rPr lang="en-US" sz="2400">
                <a:latin typeface="Arial" charset="0"/>
                <a:ea typeface="MS PGothic" charset="0"/>
              </a:rPr>
              <a:t>. Those of length k are </a:t>
            </a:r>
            <a:r>
              <a:rPr lang="en-US" sz="2400" i="1">
                <a:solidFill>
                  <a:srgbClr val="0000FF"/>
                </a:solidFill>
                <a:latin typeface="Arial" charset="0"/>
                <a:ea typeface="MS PGothic" charset="0"/>
              </a:rPr>
              <a:t>k-tuples</a:t>
            </a:r>
            <a:r>
              <a:rPr lang="en-US" sz="2400">
                <a:latin typeface="Arial" charset="0"/>
                <a:ea typeface="MS PGothic" charset="0"/>
              </a:rPr>
              <a:t>. A 2-tuple is also called a </a:t>
            </a:r>
            <a:r>
              <a:rPr lang="en-US" sz="2400" i="1">
                <a:solidFill>
                  <a:srgbClr val="0000FF"/>
                </a:solidFill>
                <a:latin typeface="Arial" charset="0"/>
                <a:ea typeface="MS PGothic" charset="0"/>
              </a:rPr>
              <a:t>pair</a:t>
            </a:r>
            <a:r>
              <a:rPr lang="en-US" sz="2400">
                <a:latin typeface="Arial" charset="0"/>
                <a:ea typeface="MS PGothic" charset="0"/>
              </a:rPr>
              <a:t>.</a:t>
            </a:r>
          </a:p>
        </p:txBody>
      </p:sp>
      <p:sp>
        <p:nvSpPr>
          <p:cNvPr id="3277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43F758-52D4-6E47-8EC8-CBB37415FF6C}" type="datetime1">
              <a:rPr lang="en-US"/>
              <a:pPr/>
              <a:t>11/18/2014</a:t>
            </a:fld>
            <a:endParaRPr lang="en-US"/>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2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3CE187-94EA-7246-BFB4-F42E822335A1}" type="slidenum">
              <a:rPr lang="en-US"/>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a:latin typeface="Arial" charset="0"/>
                <a:ea typeface="MS PGothic" charset="0"/>
              </a:rPr>
              <a:t>Relations</a:t>
            </a:r>
          </a:p>
        </p:txBody>
      </p:sp>
      <p:sp>
        <p:nvSpPr>
          <p:cNvPr id="33795" name="Rectangle 3"/>
          <p:cNvSpPr>
            <a:spLocks noGrp="1" noChangeArrowheads="1"/>
          </p:cNvSpPr>
          <p:nvPr>
            <p:ph idx="1"/>
          </p:nvPr>
        </p:nvSpPr>
        <p:spPr>
          <a:xfrm>
            <a:off x="304800" y="1600200"/>
            <a:ext cx="8382000" cy="4572000"/>
          </a:xfrm>
        </p:spPr>
        <p:txBody>
          <a:bodyPr/>
          <a:lstStyle/>
          <a:p>
            <a:pPr eaLnBrk="1" hangingPunct="1"/>
            <a:r>
              <a:rPr lang="en-US" sz="2800" dirty="0">
                <a:latin typeface="Arial" charset="0"/>
                <a:ea typeface="MS PGothic" charset="0"/>
              </a:rPr>
              <a:t>A </a:t>
            </a:r>
            <a:r>
              <a:rPr lang="en-US" sz="2800" i="1" dirty="0">
                <a:solidFill>
                  <a:srgbClr val="0000FF"/>
                </a:solidFill>
                <a:latin typeface="Arial" charset="0"/>
                <a:ea typeface="MS PGothic" charset="0"/>
              </a:rPr>
              <a:t>relation</a:t>
            </a:r>
            <a:r>
              <a:rPr lang="en-US" sz="2800" dirty="0">
                <a:latin typeface="Arial" charset="0"/>
                <a:ea typeface="MS PGothic" charset="0"/>
              </a:rPr>
              <a:t>, r, is a mapping from some set A to some set B;</a:t>
            </a:r>
          </a:p>
          <a:p>
            <a:pPr lvl="1" eaLnBrk="1" hangingPunct="1">
              <a:buFontTx/>
              <a:buNone/>
            </a:pPr>
            <a:r>
              <a:rPr lang="en-US" sz="2400" dirty="0">
                <a:latin typeface="Arial" charset="0"/>
                <a:ea typeface="MS PGothic" charset="0"/>
              </a:rPr>
              <a:t>We write,  r: A </a:t>
            </a:r>
            <a:r>
              <a:rPr lang="en-US" sz="2400" dirty="0">
                <a:latin typeface="Arial" charset="0"/>
                <a:ea typeface="MS PGothic" charset="0"/>
                <a:sym typeface="Symbol" charset="0"/>
              </a:rPr>
              <a:t> B, and we mean that r assigns </a:t>
            </a:r>
            <a:r>
              <a:rPr lang="en-US" sz="2400" u="sng" dirty="0">
                <a:latin typeface="Arial" charset="0"/>
                <a:ea typeface="MS PGothic" charset="0"/>
                <a:sym typeface="Symbol" charset="0"/>
              </a:rPr>
              <a:t>to every member of A</a:t>
            </a:r>
            <a:r>
              <a:rPr lang="en-US" sz="2400" dirty="0">
                <a:latin typeface="Arial" charset="0"/>
                <a:ea typeface="MS PGothic" charset="0"/>
                <a:sym typeface="Symbol" charset="0"/>
              </a:rPr>
              <a:t> a subset of B; that is, for every a  A, </a:t>
            </a:r>
            <a:br>
              <a:rPr lang="en-US" sz="2400" dirty="0">
                <a:latin typeface="Arial" charset="0"/>
                <a:ea typeface="MS PGothic" charset="0"/>
                <a:sym typeface="Symbol" charset="0"/>
              </a:rPr>
            </a:br>
            <a:r>
              <a:rPr lang="en-US" sz="2400" dirty="0">
                <a:latin typeface="Arial" charset="0"/>
                <a:ea typeface="MS PGothic" charset="0"/>
                <a:sym typeface="Symbol" charset="0"/>
              </a:rPr>
              <a:t>r(a)  B and r(a)  </a:t>
            </a:r>
            <a:r>
              <a:rPr lang="en-US" sz="2400" dirty="0" err="1" smtClean="0">
                <a:solidFill>
                  <a:schemeClr val="accent4"/>
                </a:solidFill>
              </a:rPr>
              <a:t>Ø</a:t>
            </a:r>
            <a:r>
              <a:rPr lang="en-US" sz="2400" dirty="0" smtClean="0">
                <a:latin typeface="Arial" charset="0"/>
                <a:ea typeface="MS PGothic" charset="0"/>
                <a:sym typeface="Symbol" charset="0"/>
              </a:rPr>
              <a:t>.</a:t>
            </a:r>
            <a:r>
              <a:rPr lang="en-US" sz="2000" dirty="0" smtClean="0">
                <a:latin typeface="Arial" charset="0"/>
                <a:ea typeface="MS PGothic" charset="0"/>
                <a:sym typeface="Symbol" charset="0"/>
              </a:rPr>
              <a:t> </a:t>
            </a:r>
            <a:endParaRPr lang="en-US" sz="2000" dirty="0">
              <a:latin typeface="Arial" charset="0"/>
              <a:ea typeface="MS PGothic" charset="0"/>
              <a:sym typeface="Symbol" charset="0"/>
            </a:endParaRPr>
          </a:p>
          <a:p>
            <a:pPr lvl="1" eaLnBrk="1" hangingPunct="1">
              <a:buFontTx/>
              <a:buNone/>
            </a:pPr>
            <a:r>
              <a:rPr lang="en-US" sz="2400" dirty="0">
                <a:latin typeface="Arial" charset="0"/>
                <a:ea typeface="MS PGothic" charset="0"/>
                <a:sym typeface="Symbol" charset="0"/>
              </a:rPr>
              <a:t>A relation, r, can also be defined in terms of the cross product of A and B: </a:t>
            </a:r>
            <a:br>
              <a:rPr lang="en-US" sz="2400" dirty="0">
                <a:latin typeface="Arial" charset="0"/>
                <a:ea typeface="MS PGothic" charset="0"/>
                <a:sym typeface="Symbol" charset="0"/>
              </a:rPr>
            </a:br>
            <a:r>
              <a:rPr lang="en-US" sz="2400" dirty="0">
                <a:latin typeface="Arial" charset="0"/>
                <a:ea typeface="MS PGothic" charset="0"/>
                <a:sym typeface="Symbol" charset="0"/>
              </a:rPr>
              <a:t>r  A  B such that for every a  A there is b  B such that (a, b)  r.</a:t>
            </a:r>
          </a:p>
          <a:p>
            <a:pPr eaLnBrk="1" hangingPunct="1">
              <a:spcBef>
                <a:spcPct val="0"/>
              </a:spcBef>
            </a:pPr>
            <a:r>
              <a:rPr lang="en-US" sz="2400" dirty="0">
                <a:solidFill>
                  <a:srgbClr val="FF0000"/>
                </a:solidFill>
                <a:latin typeface="Arial" charset="0"/>
                <a:ea typeface="MS PGothic" charset="0"/>
              </a:rPr>
              <a:t>We say that a relation, r, from A to B is a </a:t>
            </a:r>
            <a:r>
              <a:rPr lang="en-US" sz="2400" i="1" dirty="0">
                <a:solidFill>
                  <a:srgbClr val="0066FF"/>
                </a:solidFill>
                <a:latin typeface="Arial" charset="0"/>
                <a:ea typeface="MS PGothic" charset="0"/>
              </a:rPr>
              <a:t>partial relation</a:t>
            </a:r>
            <a:r>
              <a:rPr lang="en-US" sz="2400" dirty="0">
                <a:solidFill>
                  <a:srgbClr val="FF0000"/>
                </a:solidFill>
                <a:latin typeface="Arial" charset="0"/>
                <a:ea typeface="MS PGothic" charset="0"/>
              </a:rPr>
              <a:t> if and only if for some</a:t>
            </a:r>
            <a:r>
              <a:rPr lang="en-US" sz="2400" b="1" dirty="0">
                <a:solidFill>
                  <a:srgbClr val="FF0000"/>
                </a:solidFill>
                <a:latin typeface="Arial" charset="0"/>
                <a:ea typeface="MS PGothic" charset="0"/>
              </a:rPr>
              <a:t> </a:t>
            </a:r>
            <a:r>
              <a:rPr lang="en-US" sz="2400" dirty="0">
                <a:solidFill>
                  <a:srgbClr val="FF0000"/>
                </a:solidFill>
                <a:latin typeface="Arial" charset="0"/>
                <a:ea typeface="MS PGothic" charset="0"/>
                <a:sym typeface="Symbol" charset="0"/>
              </a:rPr>
              <a:t>a  A,  r(a) = </a:t>
            </a:r>
            <a:r>
              <a:rPr lang="en-US" sz="2400" dirty="0" err="1" smtClean="0">
                <a:solidFill>
                  <a:srgbClr val="FF0000"/>
                </a:solidFill>
              </a:rPr>
              <a:t>Ø</a:t>
            </a:r>
            <a:r>
              <a:rPr lang="en-US" sz="2400" b="1" dirty="0" smtClean="0">
                <a:solidFill>
                  <a:srgbClr val="FF0000"/>
                </a:solidFill>
              </a:rPr>
              <a:t> </a:t>
            </a:r>
            <a:r>
              <a:rPr lang="en-US" sz="2400" dirty="0" smtClean="0">
                <a:solidFill>
                  <a:srgbClr val="FF0000"/>
                </a:solidFill>
              </a:rPr>
              <a:t>= { }</a:t>
            </a:r>
            <a:r>
              <a:rPr lang="en-US" sz="2400" dirty="0" smtClean="0">
                <a:solidFill>
                  <a:srgbClr val="FF0000"/>
                </a:solidFill>
                <a:latin typeface="Arial" charset="0"/>
                <a:ea typeface="MS PGothic" charset="0"/>
                <a:sym typeface="Symbol" charset="0"/>
              </a:rPr>
              <a:t>. </a:t>
            </a:r>
            <a:r>
              <a:rPr lang="en-US" sz="2400" b="1" dirty="0" smtClean="0">
                <a:solidFill>
                  <a:srgbClr val="FF0000"/>
                </a:solidFill>
                <a:latin typeface="Arial" charset="0"/>
                <a:ea typeface="MS PGothic" charset="0"/>
              </a:rPr>
              <a:t> </a:t>
            </a:r>
            <a:endParaRPr lang="en-US" sz="2000" dirty="0">
              <a:latin typeface="Arial" charset="0"/>
              <a:ea typeface="MS PGothic" charset="0"/>
              <a:sym typeface="Symbol" charset="0"/>
            </a:endParaRPr>
          </a:p>
        </p:txBody>
      </p:sp>
      <p:sp>
        <p:nvSpPr>
          <p:cNvPr id="3379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EEDB84-EB8A-E748-87C1-87B7E8412358}" type="datetime1">
              <a:rPr lang="en-US"/>
              <a:pPr/>
              <a:t>11/18/2014</a:t>
            </a:fld>
            <a:endParaRPr lang="en-US"/>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3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4933BB-4373-194E-93E8-AE2D780FFB06}"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a:latin typeface="Arial" charset="0"/>
                <a:ea typeface="MS PGothic" charset="0"/>
              </a:rPr>
              <a:t>Relations</a:t>
            </a:r>
          </a:p>
        </p:txBody>
      </p:sp>
      <p:sp>
        <p:nvSpPr>
          <p:cNvPr id="34819" name="Rectangle 3"/>
          <p:cNvSpPr>
            <a:spLocks noGrp="1" noChangeArrowheads="1"/>
          </p:cNvSpPr>
          <p:nvPr>
            <p:ph idx="1"/>
          </p:nvPr>
        </p:nvSpPr>
        <p:spPr>
          <a:xfrm>
            <a:off x="304800" y="1600200"/>
            <a:ext cx="8382000" cy="4572000"/>
          </a:xfrm>
        </p:spPr>
        <p:txBody>
          <a:bodyPr/>
          <a:lstStyle/>
          <a:p>
            <a:pPr eaLnBrk="1" hangingPunct="1"/>
            <a:r>
              <a:rPr lang="en-US" sz="2800">
                <a:latin typeface="Arial" charset="0"/>
                <a:ea typeface="MS PGothic" charset="0"/>
                <a:sym typeface="Symbol" charset="0"/>
              </a:rPr>
              <a:t>A relation can be graphed as illustrated by the example below.</a:t>
            </a:r>
          </a:p>
        </p:txBody>
      </p:sp>
      <p:sp>
        <p:nvSpPr>
          <p:cNvPr id="3482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8D5CC1-D02F-0548-9667-9AE0D3ACF119}" type="datetime1">
              <a:rPr lang="en-US"/>
              <a:pPr/>
              <a:t>11/18/2014</a:t>
            </a:fld>
            <a:endParaRPr lang="en-US"/>
          </a:p>
        </p:txBody>
      </p:sp>
      <p:sp>
        <p:nvSpPr>
          <p:cNvPr id="348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48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707D9F-1F8F-824B-85CE-BA9E445B2105}" type="slidenum">
              <a:rPr lang="en-US"/>
              <a:pPr/>
              <a:t>33</a:t>
            </a:fld>
            <a:endParaRPr lang="en-US"/>
          </a:p>
        </p:txBody>
      </p:sp>
      <p:sp>
        <p:nvSpPr>
          <p:cNvPr id="34823" name="Text Box 4"/>
          <p:cNvSpPr txBox="1">
            <a:spLocks noChangeArrowheads="1"/>
          </p:cNvSpPr>
          <p:nvPr/>
        </p:nvSpPr>
        <p:spPr bwMode="auto">
          <a:xfrm>
            <a:off x="4114800" y="2971800"/>
            <a:ext cx="317023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solidFill>
                  <a:srgbClr val="FF0000"/>
                </a:solidFill>
              </a:rPr>
              <a:t>Example:</a:t>
            </a:r>
          </a:p>
          <a:p>
            <a:r>
              <a:rPr lang="en-US" sz="1600"/>
              <a:t>Let A = { a, b, c} ,  B = { 0, 1, 2 }, </a:t>
            </a:r>
            <a:br>
              <a:rPr lang="en-US" sz="1600"/>
            </a:br>
            <a:r>
              <a:rPr lang="en-US" sz="1600"/>
              <a:t>and r = { (a,0), (a,2), (b,1), (c,0) }</a:t>
            </a:r>
          </a:p>
          <a:p>
            <a:r>
              <a:rPr lang="en-US" sz="1600"/>
              <a:t>r(a) = { 0, 2 }</a:t>
            </a:r>
          </a:p>
          <a:p>
            <a:r>
              <a:rPr lang="en-US" sz="1600"/>
              <a:t>r(b) = { 1 }</a:t>
            </a:r>
            <a:br>
              <a:rPr lang="en-US" sz="1600"/>
            </a:br>
            <a:r>
              <a:rPr lang="en-US" sz="1600"/>
              <a:t>r(c) = { 0 }</a:t>
            </a:r>
          </a:p>
        </p:txBody>
      </p:sp>
      <p:grpSp>
        <p:nvGrpSpPr>
          <p:cNvPr id="34824" name="Group 5"/>
          <p:cNvGrpSpPr>
            <a:grpSpLocks/>
          </p:cNvGrpSpPr>
          <p:nvPr/>
        </p:nvGrpSpPr>
        <p:grpSpPr bwMode="auto">
          <a:xfrm>
            <a:off x="1219200" y="2667000"/>
            <a:ext cx="3427413" cy="2698750"/>
            <a:chOff x="720" y="1680"/>
            <a:chExt cx="2159" cy="1700"/>
          </a:xfrm>
        </p:grpSpPr>
        <p:sp>
          <p:nvSpPr>
            <p:cNvPr id="34825" name="Freeform 6"/>
            <p:cNvSpPr>
              <a:spLocks/>
            </p:cNvSpPr>
            <p:nvPr/>
          </p:nvSpPr>
          <p:spPr bwMode="auto">
            <a:xfrm>
              <a:off x="960" y="1786"/>
              <a:ext cx="1728" cy="1296"/>
            </a:xfrm>
            <a:custGeom>
              <a:avLst/>
              <a:gdLst>
                <a:gd name="T0" fmla="*/ 0 w 1728"/>
                <a:gd name="T1" fmla="*/ 0 h 1296"/>
                <a:gd name="T2" fmla="*/ 0 w 1728"/>
                <a:gd name="T3" fmla="*/ 1296 h 1296"/>
                <a:gd name="T4" fmla="*/ 1728 w 1728"/>
                <a:gd name="T5" fmla="*/ 1296 h 1296"/>
                <a:gd name="T6" fmla="*/ 0 60000 65536"/>
                <a:gd name="T7" fmla="*/ 0 60000 65536"/>
                <a:gd name="T8" fmla="*/ 0 60000 65536"/>
                <a:gd name="T9" fmla="*/ 0 w 1728"/>
                <a:gd name="T10" fmla="*/ 0 h 1296"/>
                <a:gd name="T11" fmla="*/ 1728 w 1728"/>
                <a:gd name="T12" fmla="*/ 1296 h 1296"/>
              </a:gdLst>
              <a:ahLst/>
              <a:cxnLst>
                <a:cxn ang="T6">
                  <a:pos x="T0" y="T1"/>
                </a:cxn>
                <a:cxn ang="T7">
                  <a:pos x="T2" y="T3"/>
                </a:cxn>
                <a:cxn ang="T8">
                  <a:pos x="T4" y="T5"/>
                </a:cxn>
              </a:cxnLst>
              <a:rect l="T9" t="T10" r="T11" b="T12"/>
              <a:pathLst>
                <a:path w="1728" h="1296">
                  <a:moveTo>
                    <a:pt x="0" y="0"/>
                  </a:moveTo>
                  <a:lnTo>
                    <a:pt x="0" y="1296"/>
                  </a:lnTo>
                  <a:lnTo>
                    <a:pt x="1728" y="1296"/>
                  </a:ln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6" name="Text Box 7"/>
            <p:cNvSpPr txBox="1">
              <a:spLocks noChangeArrowheads="1"/>
            </p:cNvSpPr>
            <p:nvPr/>
          </p:nvSpPr>
          <p:spPr bwMode="auto">
            <a:xfrm>
              <a:off x="758" y="1680"/>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t>B</a:t>
              </a:r>
            </a:p>
          </p:txBody>
        </p:sp>
        <p:sp>
          <p:nvSpPr>
            <p:cNvPr id="34827" name="Text Box 8"/>
            <p:cNvSpPr txBox="1">
              <a:spLocks noChangeArrowheads="1"/>
            </p:cNvSpPr>
            <p:nvPr/>
          </p:nvSpPr>
          <p:spPr bwMode="auto">
            <a:xfrm>
              <a:off x="2678" y="3024"/>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t>A</a:t>
              </a:r>
            </a:p>
          </p:txBody>
        </p:sp>
        <p:sp>
          <p:nvSpPr>
            <p:cNvPr id="34828" name="Line 9"/>
            <p:cNvSpPr>
              <a:spLocks noChangeShapeType="1"/>
            </p:cNvSpPr>
            <p:nvPr/>
          </p:nvSpPr>
          <p:spPr bwMode="auto">
            <a:xfrm>
              <a:off x="1296" y="298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9" name="Line 10"/>
            <p:cNvSpPr>
              <a:spLocks noChangeShapeType="1"/>
            </p:cNvSpPr>
            <p:nvPr/>
          </p:nvSpPr>
          <p:spPr bwMode="auto">
            <a:xfrm>
              <a:off x="2016" y="298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0" name="Line 11"/>
            <p:cNvSpPr>
              <a:spLocks noChangeShapeType="1"/>
            </p:cNvSpPr>
            <p:nvPr/>
          </p:nvSpPr>
          <p:spPr bwMode="auto">
            <a:xfrm>
              <a:off x="1680" y="298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12"/>
            <p:cNvSpPr>
              <a:spLocks noChangeShapeType="1"/>
            </p:cNvSpPr>
            <p:nvPr/>
          </p:nvSpPr>
          <p:spPr bwMode="auto">
            <a:xfrm rot="-5400000">
              <a:off x="960" y="269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13"/>
            <p:cNvSpPr>
              <a:spLocks noChangeShapeType="1"/>
            </p:cNvSpPr>
            <p:nvPr/>
          </p:nvSpPr>
          <p:spPr bwMode="auto">
            <a:xfrm rot="-5400000">
              <a:off x="960" y="217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Line 14"/>
            <p:cNvSpPr>
              <a:spLocks noChangeShapeType="1"/>
            </p:cNvSpPr>
            <p:nvPr/>
          </p:nvSpPr>
          <p:spPr bwMode="auto">
            <a:xfrm rot="-5400000">
              <a:off x="960" y="241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Text Box 15"/>
            <p:cNvSpPr txBox="1">
              <a:spLocks noChangeArrowheads="1"/>
            </p:cNvSpPr>
            <p:nvPr/>
          </p:nvSpPr>
          <p:spPr bwMode="auto">
            <a:xfrm>
              <a:off x="1190" y="3168"/>
              <a:ext cx="9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t>a         b        c</a:t>
              </a:r>
            </a:p>
          </p:txBody>
        </p:sp>
        <p:sp>
          <p:nvSpPr>
            <p:cNvPr id="34835" name="Text Box 16"/>
            <p:cNvSpPr txBox="1">
              <a:spLocks noChangeArrowheads="1"/>
            </p:cNvSpPr>
            <p:nvPr/>
          </p:nvSpPr>
          <p:spPr bwMode="auto">
            <a:xfrm>
              <a:off x="720" y="2144"/>
              <a:ext cx="178"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400" b="1"/>
                <a:t>2</a:t>
              </a:r>
            </a:p>
            <a:p>
              <a:endParaRPr lang="en-US" sz="1400" b="1"/>
            </a:p>
            <a:p>
              <a:r>
                <a:rPr lang="en-US" sz="1400" b="1"/>
                <a:t>1</a:t>
              </a:r>
            </a:p>
            <a:p>
              <a:endParaRPr lang="en-US" sz="1400" b="1"/>
            </a:p>
            <a:p>
              <a:r>
                <a:rPr lang="en-US" sz="1400" b="1"/>
                <a:t>0</a:t>
              </a:r>
            </a:p>
          </p:txBody>
        </p:sp>
        <p:sp>
          <p:nvSpPr>
            <p:cNvPr id="34836" name="Line 17"/>
            <p:cNvSpPr>
              <a:spLocks noChangeShapeType="1"/>
            </p:cNvSpPr>
            <p:nvPr/>
          </p:nvSpPr>
          <p:spPr bwMode="auto">
            <a:xfrm>
              <a:off x="1056" y="2266"/>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18"/>
            <p:cNvSpPr>
              <a:spLocks noChangeShapeType="1"/>
            </p:cNvSpPr>
            <p:nvPr/>
          </p:nvSpPr>
          <p:spPr bwMode="auto">
            <a:xfrm>
              <a:off x="1056" y="2506"/>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19"/>
            <p:cNvSpPr>
              <a:spLocks noChangeShapeType="1"/>
            </p:cNvSpPr>
            <p:nvPr/>
          </p:nvSpPr>
          <p:spPr bwMode="auto">
            <a:xfrm>
              <a:off x="1056" y="2794"/>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20"/>
            <p:cNvSpPr>
              <a:spLocks noChangeShapeType="1"/>
            </p:cNvSpPr>
            <p:nvPr/>
          </p:nvSpPr>
          <p:spPr bwMode="auto">
            <a:xfrm rot="-5400000">
              <a:off x="744" y="2482"/>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Line 21"/>
            <p:cNvSpPr>
              <a:spLocks noChangeShapeType="1"/>
            </p:cNvSpPr>
            <p:nvPr/>
          </p:nvSpPr>
          <p:spPr bwMode="auto">
            <a:xfrm rot="-5400000">
              <a:off x="1128" y="2482"/>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41" name="Line 22"/>
            <p:cNvSpPr>
              <a:spLocks noChangeShapeType="1"/>
            </p:cNvSpPr>
            <p:nvPr/>
          </p:nvSpPr>
          <p:spPr bwMode="auto">
            <a:xfrm rot="-5400000">
              <a:off x="1464" y="2434"/>
              <a:ext cx="11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42" name="Oval 23"/>
            <p:cNvSpPr>
              <a:spLocks noChangeArrowheads="1"/>
            </p:cNvSpPr>
            <p:nvPr/>
          </p:nvSpPr>
          <p:spPr bwMode="auto">
            <a:xfrm>
              <a:off x="1268" y="2759"/>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34843" name="Oval 24"/>
            <p:cNvSpPr>
              <a:spLocks noChangeArrowheads="1"/>
            </p:cNvSpPr>
            <p:nvPr/>
          </p:nvSpPr>
          <p:spPr bwMode="auto">
            <a:xfrm>
              <a:off x="1279" y="2237"/>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34844" name="Oval 25"/>
            <p:cNvSpPr>
              <a:spLocks noChangeArrowheads="1"/>
            </p:cNvSpPr>
            <p:nvPr/>
          </p:nvSpPr>
          <p:spPr bwMode="auto">
            <a:xfrm>
              <a:off x="2005" y="2775"/>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34845" name="Oval 26"/>
            <p:cNvSpPr>
              <a:spLocks noChangeArrowheads="1"/>
            </p:cNvSpPr>
            <p:nvPr/>
          </p:nvSpPr>
          <p:spPr bwMode="auto">
            <a:xfrm>
              <a:off x="1653" y="2483"/>
              <a:ext cx="48" cy="48"/>
            </a:xfrm>
            <a:prstGeom prst="ellipse">
              <a:avLst/>
            </a:prstGeom>
            <a:solidFill>
              <a:srgbClr val="FF0000"/>
            </a:solidFill>
            <a:ln w="9525">
              <a:solidFill>
                <a:schemeClr val="tx1"/>
              </a:solidFill>
              <a:round/>
              <a:headEnd/>
              <a:tailEnd/>
            </a:ln>
          </p:spPr>
          <p:txBody>
            <a:bodyPr wrap="none" anchor="ctr"/>
            <a:lstStyle/>
            <a:p>
              <a:endParaRPr lang="en-US"/>
            </a:p>
          </p:txBody>
        </p:sp>
        <p:sp>
          <p:nvSpPr>
            <p:cNvPr id="34846" name="Text Box 27"/>
            <p:cNvSpPr txBox="1">
              <a:spLocks noChangeArrowheads="1"/>
            </p:cNvSpPr>
            <p:nvPr/>
          </p:nvSpPr>
          <p:spPr bwMode="auto">
            <a:xfrm>
              <a:off x="1152" y="1680"/>
              <a:ext cx="11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a:solidFill>
                    <a:srgbClr val="FF0000"/>
                  </a:solidFill>
                </a:rPr>
                <a:t>Graph of relation, r</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a:latin typeface="Arial" charset="0"/>
                <a:ea typeface="MS PGothic" charset="0"/>
              </a:rPr>
              <a:t>Functions</a:t>
            </a:r>
          </a:p>
        </p:txBody>
      </p:sp>
      <p:sp>
        <p:nvSpPr>
          <p:cNvPr id="35843" name="Rectangle 3"/>
          <p:cNvSpPr>
            <a:spLocks noGrp="1" noChangeArrowheads="1"/>
          </p:cNvSpPr>
          <p:nvPr>
            <p:ph idx="1"/>
          </p:nvPr>
        </p:nvSpPr>
        <p:spPr>
          <a:xfrm>
            <a:off x="381000" y="1371600"/>
            <a:ext cx="8458200" cy="4648200"/>
          </a:xfrm>
        </p:spPr>
        <p:txBody>
          <a:bodyPr/>
          <a:lstStyle/>
          <a:p>
            <a:pPr eaLnBrk="1" hangingPunct="1">
              <a:lnSpc>
                <a:spcPct val="80000"/>
              </a:lnSpc>
            </a:pPr>
            <a:r>
              <a:rPr lang="en-US" sz="1800" dirty="0">
                <a:latin typeface="Arial" charset="0"/>
                <a:ea typeface="MS PGothic" charset="0"/>
              </a:rPr>
              <a:t>Functions are special types of relations.  Specifically, a relation</a:t>
            </a:r>
            <a:br>
              <a:rPr lang="en-US" sz="1800" dirty="0">
                <a:latin typeface="Arial" charset="0"/>
                <a:ea typeface="MS PGothic" charset="0"/>
              </a:rPr>
            </a:br>
            <a:r>
              <a:rPr lang="en-US" sz="1800" dirty="0">
                <a:latin typeface="Arial" charset="0"/>
                <a:ea typeface="MS PGothic" charset="0"/>
              </a:rPr>
              <a:t>f: A</a:t>
            </a:r>
            <a:r>
              <a:rPr lang="en-US" sz="1800" dirty="0">
                <a:latin typeface="Arial" charset="0"/>
                <a:ea typeface="MS PGothic" charset="0"/>
                <a:sym typeface="Symbol" charset="0"/>
              </a:rPr>
              <a:t> B, is said to be a </a:t>
            </a:r>
            <a:r>
              <a:rPr lang="en-US" sz="1800" dirty="0">
                <a:solidFill>
                  <a:srgbClr val="0066FF"/>
                </a:solidFill>
                <a:latin typeface="Arial" charset="0"/>
                <a:ea typeface="MS PGothic" charset="0"/>
                <a:sym typeface="Symbol" charset="0"/>
              </a:rPr>
              <a:t>(total)</a:t>
            </a:r>
            <a:r>
              <a:rPr lang="en-US" sz="1800" dirty="0">
                <a:latin typeface="Arial" charset="0"/>
                <a:ea typeface="MS PGothic" charset="0"/>
                <a:sym typeface="Symbol" charset="0"/>
              </a:rPr>
              <a:t> </a:t>
            </a:r>
            <a:r>
              <a:rPr lang="en-US" sz="1800" dirty="0">
                <a:solidFill>
                  <a:srgbClr val="0066FF"/>
                </a:solidFill>
                <a:latin typeface="Arial" charset="0"/>
                <a:ea typeface="MS PGothic" charset="0"/>
                <a:sym typeface="Symbol" charset="0"/>
              </a:rPr>
              <a:t>function from A to B </a:t>
            </a:r>
            <a:r>
              <a:rPr lang="en-US" sz="1800" dirty="0">
                <a:latin typeface="Arial" charset="0"/>
                <a:ea typeface="MS PGothic" charset="0"/>
                <a:sym typeface="Symbol" charset="0"/>
              </a:rPr>
              <a:t>if and only if,</a:t>
            </a:r>
            <a:br>
              <a:rPr lang="en-US" sz="1800" dirty="0">
                <a:latin typeface="Arial" charset="0"/>
                <a:ea typeface="MS PGothic" charset="0"/>
                <a:sym typeface="Symbol" charset="0"/>
              </a:rPr>
            </a:br>
            <a:r>
              <a:rPr lang="en-US" sz="1800" dirty="0">
                <a:latin typeface="Arial" charset="0"/>
                <a:ea typeface="MS PGothic" charset="0"/>
                <a:sym typeface="Symbol" charset="0"/>
              </a:rPr>
              <a:t>for every a  A, f(a) has exactly </a:t>
            </a:r>
            <a:r>
              <a:rPr lang="en-US" sz="1800" u="sng" dirty="0">
                <a:latin typeface="Arial" charset="0"/>
                <a:ea typeface="MS PGothic" charset="0"/>
                <a:sym typeface="Symbol" charset="0"/>
              </a:rPr>
              <a:t>one element</a:t>
            </a:r>
            <a:r>
              <a:rPr lang="en-US" sz="1800" dirty="0">
                <a:latin typeface="Arial" charset="0"/>
                <a:ea typeface="MS PGothic" charset="0"/>
                <a:sym typeface="Symbol" charset="0"/>
              </a:rPr>
              <a:t>;  that is, |f(a)| = 1.</a:t>
            </a:r>
          </a:p>
          <a:p>
            <a:pPr eaLnBrk="1" hangingPunct="1">
              <a:lnSpc>
                <a:spcPct val="80000"/>
              </a:lnSpc>
            </a:pPr>
            <a:r>
              <a:rPr lang="en-US" sz="1800" dirty="0">
                <a:latin typeface="Arial" charset="0"/>
                <a:ea typeface="MS PGothic" charset="0"/>
                <a:sym typeface="Symbol" charset="0"/>
              </a:rPr>
              <a:t>If f is a </a:t>
            </a:r>
            <a:r>
              <a:rPr lang="en-US" sz="1800" i="1" dirty="0">
                <a:solidFill>
                  <a:srgbClr val="0066FF"/>
                </a:solidFill>
                <a:latin typeface="Arial" charset="0"/>
                <a:ea typeface="MS PGothic" charset="0"/>
                <a:sym typeface="Symbol" charset="0"/>
              </a:rPr>
              <a:t>partial</a:t>
            </a:r>
            <a:r>
              <a:rPr lang="en-US" sz="1800" dirty="0">
                <a:solidFill>
                  <a:srgbClr val="0066FF"/>
                </a:solidFill>
                <a:latin typeface="Arial" charset="0"/>
                <a:ea typeface="MS PGothic" charset="0"/>
                <a:sym typeface="Symbol" charset="0"/>
              </a:rPr>
              <a:t> function from A to B</a:t>
            </a:r>
            <a:r>
              <a:rPr lang="en-US" sz="1800" dirty="0">
                <a:latin typeface="Arial" charset="0"/>
                <a:ea typeface="MS PGothic" charset="0"/>
                <a:sym typeface="Symbol" charset="0"/>
              </a:rPr>
              <a:t>, then f may not be defined for every a  A.  In this case we write |f(a)|  1, for every a in A; note that |f(a)| = 0 if and only if f(a) = </a:t>
            </a:r>
            <a:r>
              <a:rPr lang="en-US" sz="1800" dirty="0" err="1" smtClean="0">
                <a:solidFill>
                  <a:schemeClr val="accent4"/>
                </a:solidFill>
              </a:rPr>
              <a:t>Ø</a:t>
            </a:r>
            <a:r>
              <a:rPr lang="en-US" sz="1800" dirty="0" smtClean="0">
                <a:latin typeface="Arial" charset="0"/>
                <a:ea typeface="MS PGothic" charset="0"/>
                <a:sym typeface="Symbol" charset="0"/>
              </a:rPr>
              <a:t>, </a:t>
            </a:r>
            <a:r>
              <a:rPr lang="en-US" sz="1800" dirty="0">
                <a:latin typeface="Arial" charset="0"/>
                <a:ea typeface="MS PGothic" charset="0"/>
                <a:sym typeface="Symbol" charset="0"/>
              </a:rPr>
              <a:t>and we say the function is </a:t>
            </a:r>
            <a:r>
              <a:rPr lang="en-US" sz="1800" i="1" dirty="0">
                <a:solidFill>
                  <a:srgbClr val="0066FF"/>
                </a:solidFill>
                <a:latin typeface="Arial" charset="0"/>
                <a:ea typeface="MS PGothic" charset="0"/>
                <a:sym typeface="Symbol" charset="0"/>
              </a:rPr>
              <a:t>undefined</a:t>
            </a:r>
            <a:r>
              <a:rPr lang="en-US" sz="1800" dirty="0">
                <a:solidFill>
                  <a:srgbClr val="0066FF"/>
                </a:solidFill>
                <a:latin typeface="Arial" charset="0"/>
                <a:ea typeface="MS PGothic" charset="0"/>
                <a:sym typeface="Symbol" charset="0"/>
              </a:rPr>
              <a:t> at a. </a:t>
            </a:r>
            <a:br>
              <a:rPr lang="en-US" sz="1800" dirty="0">
                <a:solidFill>
                  <a:srgbClr val="0066FF"/>
                </a:solidFill>
                <a:latin typeface="Arial" charset="0"/>
                <a:ea typeface="MS PGothic" charset="0"/>
                <a:sym typeface="Symbol" charset="0"/>
              </a:rPr>
            </a:br>
            <a:r>
              <a:rPr lang="en-US" sz="1800" dirty="0">
                <a:solidFill>
                  <a:srgbClr val="CC3300"/>
                </a:solidFill>
                <a:latin typeface="Arial" charset="0"/>
                <a:ea typeface="MS PGothic" charset="0"/>
                <a:sym typeface="Symbol" charset="0"/>
              </a:rPr>
              <a:t>Note: Text calls the set of possible inputs a function</a:t>
            </a:r>
            <a:r>
              <a:rPr lang="ja-JP" altLang="en-US" sz="1800" dirty="0">
                <a:solidFill>
                  <a:srgbClr val="CC3300"/>
                </a:solidFill>
                <a:latin typeface="Arial" charset="0"/>
                <a:ea typeface="MS PGothic" charset="0"/>
                <a:sym typeface="Symbol" charset="0"/>
              </a:rPr>
              <a:t>’</a:t>
            </a:r>
            <a:r>
              <a:rPr lang="en-US" altLang="ja-JP" sz="1800" dirty="0">
                <a:solidFill>
                  <a:srgbClr val="CC3300"/>
                </a:solidFill>
                <a:latin typeface="Arial" charset="0"/>
                <a:ea typeface="MS PGothic" charset="0"/>
                <a:sym typeface="Symbol" charset="0"/>
              </a:rPr>
              <a:t>s </a:t>
            </a:r>
            <a:r>
              <a:rPr lang="en-US" altLang="ja-JP" sz="1800" i="1" dirty="0">
                <a:solidFill>
                  <a:srgbClr val="CC3300"/>
                </a:solidFill>
                <a:latin typeface="Arial" charset="0"/>
                <a:ea typeface="MS PGothic" charset="0"/>
                <a:sym typeface="Symbol" charset="0"/>
              </a:rPr>
              <a:t>domain</a:t>
            </a:r>
            <a:r>
              <a:rPr lang="en-US" altLang="ja-JP" sz="1800" dirty="0">
                <a:solidFill>
                  <a:srgbClr val="CC3300"/>
                </a:solidFill>
                <a:latin typeface="Arial" charset="0"/>
                <a:ea typeface="MS PGothic" charset="0"/>
                <a:sym typeface="Symbol" charset="0"/>
              </a:rPr>
              <a:t>.</a:t>
            </a:r>
            <a:r>
              <a:rPr lang="en-US" altLang="ja-JP" sz="1800" dirty="0">
                <a:solidFill>
                  <a:srgbClr val="0066FF"/>
                </a:solidFill>
                <a:latin typeface="Arial" charset="0"/>
                <a:ea typeface="MS PGothic" charset="0"/>
                <a:sym typeface="Symbol" charset="0"/>
              </a:rPr>
              <a:t> </a:t>
            </a:r>
            <a:r>
              <a:rPr lang="en-US" altLang="ja-JP" sz="1800" dirty="0">
                <a:solidFill>
                  <a:srgbClr val="CC3300"/>
                </a:solidFill>
                <a:latin typeface="Arial" charset="0"/>
                <a:ea typeface="MS PGothic" charset="0"/>
                <a:sym typeface="Symbol" charset="0"/>
              </a:rPr>
              <a:t>We will often use domain for the set of input values on which f is defined, referring to the input set as the universe of discourse. If a function is </a:t>
            </a:r>
            <a:r>
              <a:rPr lang="en-US" altLang="ja-JP" sz="1800" i="1" dirty="0">
                <a:solidFill>
                  <a:srgbClr val="CC3300"/>
                </a:solidFill>
                <a:latin typeface="Arial" charset="0"/>
                <a:ea typeface="MS PGothic" charset="0"/>
                <a:sym typeface="Symbol" charset="0"/>
              </a:rPr>
              <a:t>total</a:t>
            </a:r>
            <a:r>
              <a:rPr lang="en-US" altLang="ja-JP" sz="1800" dirty="0">
                <a:solidFill>
                  <a:srgbClr val="CC3300"/>
                </a:solidFill>
                <a:latin typeface="Arial" charset="0"/>
                <a:ea typeface="MS PGothic" charset="0"/>
                <a:sym typeface="Symbol" charset="0"/>
              </a:rPr>
              <a:t> (defined everywhere) then there is no terminology difference.</a:t>
            </a:r>
          </a:p>
          <a:p>
            <a:pPr eaLnBrk="1" hangingPunct="1">
              <a:lnSpc>
                <a:spcPct val="80000"/>
              </a:lnSpc>
            </a:pPr>
            <a:r>
              <a:rPr lang="en-US" sz="1800" dirty="0">
                <a:latin typeface="Arial" charset="0"/>
                <a:ea typeface="MS PGothic" charset="0"/>
                <a:sym typeface="Symbol" charset="0"/>
              </a:rPr>
              <a:t>A function, f, is said to be </a:t>
            </a:r>
            <a:r>
              <a:rPr lang="en-US" sz="1800" dirty="0">
                <a:solidFill>
                  <a:srgbClr val="0066FF"/>
                </a:solidFill>
                <a:latin typeface="Arial" charset="0"/>
                <a:ea typeface="MS PGothic" charset="0"/>
                <a:sym typeface="Symbol" charset="0"/>
              </a:rPr>
              <a:t>one-to-one (1-1)</a:t>
            </a:r>
            <a:r>
              <a:rPr lang="en-US" sz="1800" dirty="0">
                <a:latin typeface="Arial" charset="0"/>
                <a:ea typeface="MS PGothic" charset="0"/>
                <a:sym typeface="Symbol" charset="0"/>
              </a:rPr>
              <a:t> if and only if x  y implies</a:t>
            </a:r>
            <a:br>
              <a:rPr lang="en-US" sz="1800" dirty="0">
                <a:latin typeface="Arial" charset="0"/>
                <a:ea typeface="MS PGothic" charset="0"/>
                <a:sym typeface="Symbol" charset="0"/>
              </a:rPr>
            </a:br>
            <a:r>
              <a:rPr lang="en-US" sz="1800" dirty="0">
                <a:latin typeface="Arial" charset="0"/>
                <a:ea typeface="MS PGothic" charset="0"/>
                <a:sym typeface="Symbol" charset="0"/>
              </a:rPr>
              <a:t>f(x)  f(y). A total function that is one-to-one is sometimes called an </a:t>
            </a:r>
            <a:r>
              <a:rPr lang="en-US" sz="1800" i="1" u="sng" dirty="0">
                <a:solidFill>
                  <a:srgbClr val="0066FF"/>
                </a:solidFill>
                <a:latin typeface="Arial" charset="0"/>
                <a:ea typeface="MS PGothic" charset="0"/>
                <a:sym typeface="Symbol" charset="0"/>
              </a:rPr>
              <a:t>injection.</a:t>
            </a:r>
          </a:p>
          <a:p>
            <a:pPr eaLnBrk="1" hangingPunct="1">
              <a:lnSpc>
                <a:spcPct val="80000"/>
              </a:lnSpc>
            </a:pPr>
            <a:r>
              <a:rPr lang="en-US" sz="1800" dirty="0">
                <a:latin typeface="Arial" charset="0"/>
                <a:ea typeface="MS PGothic" charset="0"/>
                <a:sym typeface="Symbol" charset="0"/>
              </a:rPr>
              <a:t>A function, </a:t>
            </a:r>
            <a:r>
              <a:rPr lang="en-US" sz="1800" dirty="0">
                <a:latin typeface="Arial" charset="0"/>
                <a:ea typeface="MS PGothic" charset="0"/>
              </a:rPr>
              <a:t>f: A</a:t>
            </a:r>
            <a:r>
              <a:rPr lang="en-US" sz="1800" dirty="0">
                <a:latin typeface="Arial" charset="0"/>
                <a:ea typeface="MS PGothic" charset="0"/>
                <a:sym typeface="Symbol" charset="0"/>
              </a:rPr>
              <a:t> B, is said to be </a:t>
            </a:r>
            <a:r>
              <a:rPr lang="en-US" sz="1800" dirty="0">
                <a:solidFill>
                  <a:srgbClr val="0066FF"/>
                </a:solidFill>
                <a:latin typeface="Arial" charset="0"/>
                <a:ea typeface="MS PGothic" charset="0"/>
                <a:sym typeface="Symbol" charset="0"/>
              </a:rPr>
              <a:t>onto</a:t>
            </a:r>
            <a:r>
              <a:rPr lang="en-US" sz="1800" dirty="0">
                <a:latin typeface="Arial" charset="0"/>
                <a:ea typeface="MS PGothic" charset="0"/>
                <a:sym typeface="Symbol" charset="0"/>
              </a:rPr>
              <a:t> if and only if for every y  B there is an x  A such that y = f(x).  </a:t>
            </a:r>
            <a:br>
              <a:rPr lang="en-US" sz="1800" dirty="0">
                <a:latin typeface="Arial" charset="0"/>
                <a:ea typeface="MS PGothic" charset="0"/>
                <a:sym typeface="Symbol" charset="0"/>
              </a:rPr>
            </a:br>
            <a:r>
              <a:rPr lang="en-US" sz="1800" dirty="0">
                <a:latin typeface="Arial" charset="0"/>
                <a:ea typeface="MS PGothic" charset="0"/>
                <a:sym typeface="Symbol" charset="0"/>
              </a:rPr>
              <a:t>Note: technically we should write {y} = f(x), since functions are relations, however, the more convenient and less baroque notation is used when dealing with functions.  Total functions that are onto are called </a:t>
            </a:r>
            <a:r>
              <a:rPr lang="en-US" sz="1800" i="1" u="sng" dirty="0">
                <a:solidFill>
                  <a:srgbClr val="0066FF"/>
                </a:solidFill>
                <a:latin typeface="Arial" charset="0"/>
                <a:ea typeface="MS PGothic" charset="0"/>
                <a:sym typeface="Symbol" charset="0"/>
              </a:rPr>
              <a:t>surjections</a:t>
            </a:r>
            <a:r>
              <a:rPr lang="en-US" sz="1800" dirty="0">
                <a:latin typeface="Arial" charset="0"/>
                <a:ea typeface="MS PGothic" charset="0"/>
                <a:sym typeface="Symbol" charset="0"/>
              </a:rPr>
              <a:t>. Ones that are 1-1 and onto are called </a:t>
            </a:r>
            <a:r>
              <a:rPr lang="en-US" sz="1800" i="1" u="sng" dirty="0" err="1">
                <a:solidFill>
                  <a:srgbClr val="0066FF"/>
                </a:solidFill>
                <a:latin typeface="Arial" charset="0"/>
                <a:ea typeface="MS PGothic" charset="0"/>
                <a:sym typeface="Symbol" charset="0"/>
              </a:rPr>
              <a:t>bijections</a:t>
            </a:r>
            <a:r>
              <a:rPr lang="en-US" sz="1800" dirty="0">
                <a:latin typeface="Arial" charset="0"/>
                <a:ea typeface="MS PGothic" charset="0"/>
                <a:sym typeface="Symbol" charset="0"/>
              </a:rPr>
              <a:t>.</a:t>
            </a:r>
          </a:p>
        </p:txBody>
      </p:sp>
      <p:sp>
        <p:nvSpPr>
          <p:cNvPr id="3584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C7C7153-8F1D-CF4F-9C75-7F741DD96F53}" type="datetime1">
              <a:rPr lang="en-US"/>
              <a:pPr/>
              <a:t>11/18/2014</a:t>
            </a:fld>
            <a:endParaRPr lang="en-US"/>
          </a:p>
        </p:txBody>
      </p:sp>
      <p:sp>
        <p:nvSpPr>
          <p:cNvPr id="35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5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A48FCC-C755-6444-A4FA-3B74394B8950}" type="slidenum">
              <a:rPr lang="en-US"/>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a:latin typeface="Arial" charset="0"/>
                <a:ea typeface="MS PGothic" charset="0"/>
              </a:rPr>
              <a:t>Ordinal and Cardinal Numbers</a:t>
            </a:r>
          </a:p>
        </p:txBody>
      </p:sp>
      <p:sp>
        <p:nvSpPr>
          <p:cNvPr id="36867" name="Rectangle 3"/>
          <p:cNvSpPr>
            <a:spLocks noGrp="1" noChangeArrowheads="1"/>
          </p:cNvSpPr>
          <p:nvPr>
            <p:ph type="body" sz="half" idx="1"/>
          </p:nvPr>
        </p:nvSpPr>
        <p:spPr>
          <a:xfrm>
            <a:off x="457200" y="1600200"/>
            <a:ext cx="8077200" cy="4525963"/>
          </a:xfrm>
        </p:spPr>
        <p:txBody>
          <a:bodyPr/>
          <a:lstStyle/>
          <a:p>
            <a:pPr eaLnBrk="1" hangingPunct="1">
              <a:lnSpc>
                <a:spcPct val="80000"/>
              </a:lnSpc>
              <a:buFontTx/>
              <a:buNone/>
            </a:pPr>
            <a:r>
              <a:rPr lang="en-US" sz="2000" dirty="0">
                <a:solidFill>
                  <a:srgbClr val="0066FF"/>
                </a:solidFill>
                <a:latin typeface="Arial" charset="0"/>
                <a:ea typeface="MS PGothic" charset="0"/>
              </a:rPr>
              <a:t>Definition.</a:t>
            </a:r>
            <a:r>
              <a:rPr lang="en-US" sz="2000" dirty="0">
                <a:latin typeface="Arial" charset="0"/>
                <a:ea typeface="MS PGothic" charset="0"/>
              </a:rPr>
              <a:t>  </a:t>
            </a:r>
            <a:r>
              <a:rPr lang="en-US" sz="2000" i="1" dirty="0">
                <a:solidFill>
                  <a:srgbClr val="0066FF"/>
                </a:solidFill>
                <a:latin typeface="Arial" charset="0"/>
                <a:ea typeface="MS PGothic" charset="0"/>
              </a:rPr>
              <a:t>Ordinal numbers</a:t>
            </a:r>
            <a:r>
              <a:rPr lang="en-US" sz="2000" dirty="0">
                <a:latin typeface="Arial" charset="0"/>
                <a:ea typeface="MS PGothic" charset="0"/>
              </a:rPr>
              <a:t> are symbols used to designate relative position in an ordered collection.  The ordinals correspond to the natural numbers: 0, 1, 2, … The set of all natural (ordinal) numbers is denoted, </a:t>
            </a:r>
            <a:r>
              <a:rPr lang="en-US" sz="2000" b="1" i="1" dirty="0">
                <a:latin typeface="Forte" charset="0"/>
                <a:ea typeface="MS PGothic" charset="0"/>
              </a:rPr>
              <a:t>N</a:t>
            </a:r>
            <a:r>
              <a:rPr lang="en-US" sz="2000" dirty="0">
                <a:latin typeface="Arial" charset="0"/>
                <a:ea typeface="MS PGothic" charset="0"/>
              </a:rPr>
              <a:t>. (Note: Here we include 0 as a natural number.)</a:t>
            </a:r>
          </a:p>
          <a:p>
            <a:pPr eaLnBrk="1" hangingPunct="1">
              <a:lnSpc>
                <a:spcPct val="80000"/>
              </a:lnSpc>
              <a:buFontTx/>
              <a:buNone/>
            </a:pPr>
            <a:r>
              <a:rPr lang="en-US" sz="2000" dirty="0">
                <a:latin typeface="Arial" charset="0"/>
                <a:ea typeface="MS PGothic" charset="0"/>
              </a:rPr>
              <a:t>A fundamental concept in set theory is the </a:t>
            </a:r>
            <a:r>
              <a:rPr lang="en-US" sz="2000" dirty="0">
                <a:solidFill>
                  <a:srgbClr val="0066FF"/>
                </a:solidFill>
                <a:latin typeface="Arial" charset="0"/>
                <a:ea typeface="MS PGothic" charset="0"/>
              </a:rPr>
              <a:t>size of a set, S.</a:t>
            </a:r>
            <a:r>
              <a:rPr lang="en-US" sz="2000" dirty="0">
                <a:latin typeface="Arial" charset="0"/>
                <a:ea typeface="MS PGothic" charset="0"/>
              </a:rPr>
              <a:t>   We begin with a definition.</a:t>
            </a:r>
          </a:p>
          <a:p>
            <a:pPr eaLnBrk="1" hangingPunct="1">
              <a:lnSpc>
                <a:spcPct val="80000"/>
              </a:lnSpc>
              <a:buFontTx/>
              <a:buNone/>
            </a:pPr>
            <a:r>
              <a:rPr lang="en-US" sz="2000" dirty="0">
                <a:solidFill>
                  <a:srgbClr val="0066FF"/>
                </a:solidFill>
                <a:latin typeface="Arial" charset="0"/>
                <a:ea typeface="MS PGothic" charset="0"/>
              </a:rPr>
              <a:t>Definition.</a:t>
            </a:r>
            <a:r>
              <a:rPr lang="en-US" sz="2000" dirty="0">
                <a:latin typeface="Arial" charset="0"/>
                <a:ea typeface="MS PGothic" charset="0"/>
              </a:rPr>
              <a:t>  Let S be any set.  We associate with S, the unique symbol </a:t>
            </a:r>
            <a:r>
              <a:rPr lang="en-US" sz="2000" dirty="0">
                <a:solidFill>
                  <a:srgbClr val="0066FF"/>
                </a:solidFill>
                <a:latin typeface="Arial" charset="0"/>
                <a:ea typeface="MS PGothic" charset="0"/>
              </a:rPr>
              <a:t>|S|</a:t>
            </a:r>
            <a:r>
              <a:rPr lang="en-US" sz="2000" dirty="0">
                <a:latin typeface="Arial" charset="0"/>
                <a:ea typeface="MS PGothic" charset="0"/>
              </a:rPr>
              <a:t> called its </a:t>
            </a:r>
            <a:r>
              <a:rPr lang="en-US" sz="2000" i="1" dirty="0">
                <a:solidFill>
                  <a:srgbClr val="0066FF"/>
                </a:solidFill>
                <a:latin typeface="Arial" charset="0"/>
                <a:ea typeface="MS PGothic" charset="0"/>
              </a:rPr>
              <a:t>cardinality</a:t>
            </a:r>
            <a:r>
              <a:rPr lang="en-US" sz="2000" dirty="0">
                <a:latin typeface="Arial" charset="0"/>
                <a:ea typeface="MS PGothic" charset="0"/>
              </a:rPr>
              <a:t>. Symbols of this kind are called </a:t>
            </a:r>
            <a:r>
              <a:rPr lang="en-US" sz="2000" i="1" dirty="0">
                <a:solidFill>
                  <a:srgbClr val="0066FF"/>
                </a:solidFill>
                <a:latin typeface="Arial" charset="0"/>
                <a:ea typeface="MS PGothic" charset="0"/>
              </a:rPr>
              <a:t>cardinal numbers</a:t>
            </a:r>
            <a:r>
              <a:rPr lang="en-US" sz="2000" dirty="0">
                <a:latin typeface="Arial" charset="0"/>
                <a:ea typeface="MS PGothic" charset="0"/>
              </a:rPr>
              <a:t> and denote the size of the set with which they are associated.</a:t>
            </a:r>
            <a:br>
              <a:rPr lang="en-US" sz="2000" dirty="0">
                <a:latin typeface="Arial" charset="0"/>
                <a:ea typeface="MS PGothic" charset="0"/>
              </a:rPr>
            </a:br>
            <a:r>
              <a:rPr lang="en-US" sz="2000" dirty="0" smtClean="0">
                <a:solidFill>
                  <a:srgbClr val="0066FF"/>
                </a:solidFill>
                <a:latin typeface="Arial" charset="0"/>
                <a:ea typeface="MS PGothic" charset="0"/>
              </a:rPr>
              <a:t>|</a:t>
            </a:r>
            <a:r>
              <a:rPr lang="en-US" sz="2000" dirty="0" err="1" smtClean="0">
                <a:solidFill>
                  <a:srgbClr val="3366FF"/>
                </a:solidFill>
              </a:rPr>
              <a:t>Ø</a:t>
            </a:r>
            <a:r>
              <a:rPr lang="en-US" sz="2000" dirty="0" smtClean="0">
                <a:solidFill>
                  <a:srgbClr val="0066FF"/>
                </a:solidFill>
                <a:latin typeface="Arial" charset="0"/>
                <a:ea typeface="MS PGothic" charset="0"/>
                <a:sym typeface="Symbol" charset="0"/>
              </a:rPr>
              <a:t>| </a:t>
            </a:r>
            <a:r>
              <a:rPr lang="en-US" sz="2000" dirty="0">
                <a:solidFill>
                  <a:srgbClr val="0066FF"/>
                </a:solidFill>
                <a:latin typeface="Arial" charset="0"/>
                <a:ea typeface="MS PGothic" charset="0"/>
                <a:sym typeface="Symbol" charset="0"/>
              </a:rPr>
              <a:t>= 0</a:t>
            </a:r>
            <a:r>
              <a:rPr lang="en-US" sz="2000" dirty="0">
                <a:latin typeface="Arial" charset="0"/>
                <a:ea typeface="MS PGothic" charset="0"/>
                <a:sym typeface="Symbol" charset="0"/>
              </a:rPr>
              <a:t>   (the cardinal number defining the size of the empty set is the ordinal, 0)</a:t>
            </a:r>
            <a:br>
              <a:rPr lang="en-US" sz="2000" dirty="0">
                <a:latin typeface="Arial" charset="0"/>
                <a:ea typeface="MS PGothic" charset="0"/>
                <a:sym typeface="Symbol" charset="0"/>
              </a:rPr>
            </a:br>
            <a:r>
              <a:rPr lang="en-US" sz="2000" dirty="0">
                <a:solidFill>
                  <a:srgbClr val="0066FF"/>
                </a:solidFill>
                <a:latin typeface="Arial" charset="0"/>
                <a:ea typeface="MS PGothic" charset="0"/>
                <a:sym typeface="Symbol" charset="0"/>
              </a:rPr>
              <a:t>If S = {0, 1, 2, 3, …, n-1}, for some natural number n&gt;0, then |S|=n.</a:t>
            </a:r>
            <a:br>
              <a:rPr lang="en-US" sz="2000" dirty="0">
                <a:solidFill>
                  <a:srgbClr val="0066FF"/>
                </a:solidFill>
                <a:latin typeface="Arial" charset="0"/>
                <a:ea typeface="MS PGothic" charset="0"/>
                <a:sym typeface="Symbol" charset="0"/>
              </a:rPr>
            </a:br>
            <a:r>
              <a:rPr lang="en-US" sz="2000" dirty="0">
                <a:latin typeface="Arial" charset="0"/>
                <a:ea typeface="MS PGothic" charset="0"/>
                <a:sym typeface="Symbol" charset="0"/>
              </a:rPr>
              <a:t>To summarize,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the cardinality of any </a:t>
            </a:r>
            <a:r>
              <a:rPr lang="en-US" sz="2000" u="sng" dirty="0">
                <a:latin typeface="Arial" charset="0"/>
                <a:ea typeface="MS PGothic" charset="0"/>
                <a:sym typeface="Symbol" charset="0"/>
              </a:rPr>
              <a:t>finite set</a:t>
            </a:r>
            <a:r>
              <a:rPr lang="en-US" sz="2000" dirty="0">
                <a:latin typeface="Arial" charset="0"/>
                <a:ea typeface="MS PGothic" charset="0"/>
                <a:sym typeface="Symbol" charset="0"/>
              </a:rPr>
              <a:t> (including the empty set) is simply the ordinal number that specifies the number of elements in that set.</a:t>
            </a:r>
          </a:p>
        </p:txBody>
      </p:sp>
      <p:sp>
        <p:nvSpPr>
          <p:cNvPr id="3686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28874-CDB2-7F49-A2A7-9610B23B5D0E}" type="datetime1">
              <a:rPr lang="en-US"/>
              <a:pPr/>
              <a:t>11/18/2014</a:t>
            </a:fld>
            <a:endParaRPr lang="en-US"/>
          </a:p>
        </p:txBody>
      </p:sp>
      <p:sp>
        <p:nvSpPr>
          <p:cNvPr id="368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68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BF3BAD-CF31-F64F-920C-8CEB89E65D73}" type="slidenum">
              <a:rPr lang="en-US"/>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ea typeface="MS PGothic" charset="0"/>
              </a:rPr>
              <a:t>More on Cardinality</a:t>
            </a:r>
          </a:p>
        </p:txBody>
      </p:sp>
      <p:sp>
        <p:nvSpPr>
          <p:cNvPr id="3789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sym typeface="Symbol" charset="0"/>
              </a:rPr>
              <a:t>To determine the relative size of two sets, we need the following definitions:</a:t>
            </a: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there exists an injection, f, from A to B; f is a 1-1 function from A </a:t>
            </a:r>
            <a:r>
              <a:rPr lang="en-US" sz="2000" u="sng" dirty="0" smtClean="0">
                <a:latin typeface="Arial" charset="0"/>
                <a:ea typeface="MS PGothic" charset="0"/>
                <a:sym typeface="Symbol" charset="0"/>
              </a:rPr>
              <a:t>into</a:t>
            </a:r>
            <a:r>
              <a:rPr lang="en-US" sz="2000" dirty="0" smtClean="0">
                <a:latin typeface="Arial" charset="0"/>
                <a:ea typeface="MS PGothic" charset="0"/>
                <a:sym typeface="Symbol" charset="0"/>
              </a:rPr>
              <a:t> </a:t>
            </a:r>
            <a:r>
              <a:rPr lang="en-US" sz="2000" dirty="0">
                <a:latin typeface="Arial" charset="0"/>
                <a:ea typeface="MS PGothic" charset="0"/>
                <a:sym typeface="Symbol" charset="0"/>
              </a:rPr>
              <a:t>B.</a:t>
            </a: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and </a:t>
            </a:r>
            <a:r>
              <a:rPr lang="en-US" sz="2000" dirty="0">
                <a:solidFill>
                  <a:srgbClr val="0066FF"/>
                </a:solidFill>
                <a:latin typeface="Arial" charset="0"/>
                <a:ea typeface="MS PGothic" charset="0"/>
                <a:sym typeface="Symbol" charset="0"/>
              </a:rPr>
              <a:t>|B|  |A</a:t>
            </a:r>
            <a:r>
              <a:rPr lang="en-US" sz="2000" dirty="0" smtClean="0">
                <a:solidFill>
                  <a:srgbClr val="0066FF"/>
                </a:solidFill>
                <a:latin typeface="Arial" charset="0"/>
                <a:ea typeface="MS PGothic" charset="0"/>
                <a:sym typeface="Symbol" charset="0"/>
              </a:rPr>
              <a:t>|</a:t>
            </a:r>
            <a:r>
              <a:rPr lang="en-US" sz="2000" dirty="0" smtClean="0">
                <a:latin typeface="Arial" charset="0"/>
                <a:ea typeface="MS PGothic" charset="0"/>
                <a:sym typeface="Symbol" charset="0"/>
              </a:rPr>
              <a:t>. We may also say that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a:t>
            </a:r>
            <a:r>
              <a:rPr lang="en-US" sz="2000" dirty="0" smtClean="0">
                <a:latin typeface="Arial" charset="0"/>
                <a:ea typeface="MS PGothic" charset="0"/>
                <a:sym typeface="Symbol" charset="0"/>
              </a:rPr>
              <a:t>there is a </a:t>
            </a:r>
            <a:r>
              <a:rPr lang="en-US" sz="2000" dirty="0" err="1" smtClean="0">
                <a:latin typeface="Arial" charset="0"/>
                <a:ea typeface="MS PGothic" charset="0"/>
                <a:sym typeface="Symbol" charset="0"/>
              </a:rPr>
              <a:t>bijection</a:t>
            </a:r>
            <a:r>
              <a:rPr lang="en-US" sz="2000" dirty="0" smtClean="0">
                <a:latin typeface="Arial" charset="0"/>
                <a:ea typeface="MS PGothic" charset="0"/>
                <a:sym typeface="Symbol" charset="0"/>
              </a:rPr>
              <a:t>, f, from A to B; f is a 1-1 function from A </a:t>
            </a:r>
            <a:r>
              <a:rPr lang="en-US" sz="2000" u="sng" dirty="0" smtClean="0">
                <a:latin typeface="Arial" charset="0"/>
                <a:ea typeface="MS PGothic" charset="0"/>
                <a:sym typeface="Symbol" charset="0"/>
              </a:rPr>
              <a:t>onto</a:t>
            </a:r>
            <a:r>
              <a:rPr lang="en-US" sz="2000" dirty="0" smtClean="0">
                <a:latin typeface="Arial" charset="0"/>
                <a:ea typeface="MS PGothic" charset="0"/>
                <a:sym typeface="Symbol" charset="0"/>
              </a:rPr>
              <a:t> B.</a:t>
            </a:r>
            <a:endParaRPr lang="en-US" sz="2000" dirty="0">
              <a:latin typeface="Arial" charset="0"/>
              <a:ea typeface="MS PGothic" charset="0"/>
              <a:sym typeface="Symbol" charset="0"/>
            </a:endParaRP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&lt; |B|</a:t>
            </a:r>
            <a:r>
              <a:rPr lang="en-US" sz="2000" dirty="0">
                <a:latin typeface="Arial" charset="0"/>
                <a:ea typeface="MS PGothic" charset="0"/>
                <a:sym typeface="Symbol" charset="0"/>
              </a:rPr>
              <a:t> if and only if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and </a:t>
            </a:r>
            <a:r>
              <a:rPr lang="en-US" sz="2000" dirty="0">
                <a:solidFill>
                  <a:srgbClr val="0066FF"/>
                </a:solidFill>
                <a:latin typeface="Arial" charset="0"/>
                <a:ea typeface="MS PGothic" charset="0"/>
                <a:sym typeface="Symbol" charset="0"/>
              </a:rPr>
              <a:t>|A|  |B|.</a:t>
            </a:r>
          </a:p>
          <a:p>
            <a:pPr eaLnBrk="1" hangingPunct="1">
              <a:buFontTx/>
              <a:buNone/>
            </a:pPr>
            <a:endParaRPr lang="en-US" sz="2000" dirty="0">
              <a:solidFill>
                <a:srgbClr val="0066FF"/>
              </a:solidFill>
              <a:latin typeface="Arial" charset="0"/>
              <a:ea typeface="MS PGothic" charset="0"/>
              <a:sym typeface="Symbol" charset="0"/>
            </a:endParaRPr>
          </a:p>
          <a:p>
            <a:pPr eaLnBrk="1" hangingPunct="1">
              <a:buFontTx/>
              <a:buNone/>
            </a:pPr>
            <a:r>
              <a:rPr lang="en-US" sz="2000" dirty="0">
                <a:solidFill>
                  <a:srgbClr val="0066FF"/>
                </a:solidFill>
                <a:latin typeface="Arial" charset="0"/>
                <a:ea typeface="MS PGothic" charset="0"/>
                <a:sym typeface="Symbol" charset="0"/>
              </a:rPr>
              <a:t>Definition. </a:t>
            </a:r>
            <a:r>
              <a:rPr lang="en-US" sz="2000" dirty="0">
                <a:latin typeface="Arial" charset="0"/>
                <a:ea typeface="MS PGothic" charset="0"/>
                <a:sym typeface="Symbol" charset="0"/>
              </a:rPr>
              <a:t>A set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finite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if and only if </a:t>
            </a:r>
            <a:r>
              <a:rPr lang="en-US" sz="2000" dirty="0">
                <a:solidFill>
                  <a:srgbClr val="0066FF"/>
                </a:solidFill>
                <a:latin typeface="Arial" charset="0"/>
                <a:ea typeface="MS PGothic" charset="0"/>
                <a:sym typeface="Symbol" charset="0"/>
              </a:rPr>
              <a:t>|S|  </a:t>
            </a:r>
            <a:r>
              <a:rPr lang="en-US" sz="2000" b="1" i="1" dirty="0">
                <a:latin typeface="Forte" charset="0"/>
                <a:ea typeface="MS PGothic" charset="0"/>
              </a:rPr>
              <a:t>N</a:t>
            </a:r>
            <a:r>
              <a:rPr lang="en-US" sz="2000" dirty="0">
                <a:latin typeface="Arial" charset="0"/>
                <a:ea typeface="MS PGothic" charset="0"/>
              </a:rPr>
              <a:t>; otherwise, S is said to be </a:t>
            </a:r>
            <a:r>
              <a:rPr lang="en-US" sz="2000" u="sng" dirty="0">
                <a:solidFill>
                  <a:srgbClr val="0066FF"/>
                </a:solidFill>
                <a:latin typeface="Arial" charset="0"/>
                <a:ea typeface="MS PGothic" charset="0"/>
              </a:rPr>
              <a:t>infinite</a:t>
            </a:r>
            <a:r>
              <a:rPr lang="en-US" sz="2000" dirty="0">
                <a:solidFill>
                  <a:srgbClr val="0066FF"/>
                </a:solidFill>
                <a:latin typeface="Arial" charset="0"/>
                <a:ea typeface="MS PGothic" charset="0"/>
              </a:rPr>
              <a:t>. </a:t>
            </a:r>
            <a:r>
              <a:rPr lang="en-US" sz="2000" dirty="0">
                <a:latin typeface="Arial" charset="0"/>
                <a:ea typeface="MS PGothic" charset="0"/>
                <a:sym typeface="Symbol" charset="0"/>
              </a:rPr>
              <a:t>A set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countable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if and only if S is</a:t>
            </a:r>
            <a:r>
              <a:rPr lang="en-US" sz="2000" dirty="0">
                <a:solidFill>
                  <a:srgbClr val="0066FF"/>
                </a:solidFill>
                <a:latin typeface="Arial" charset="0"/>
                <a:ea typeface="MS PGothic" charset="0"/>
                <a:sym typeface="Symbol" charset="0"/>
              </a:rPr>
              <a:t> finite or |S| = | </a:t>
            </a:r>
            <a:r>
              <a:rPr lang="en-US" sz="2000" b="1" i="1" dirty="0" smtClean="0">
                <a:latin typeface="Forte" charset="0"/>
                <a:ea typeface="MS PGothic" charset="0"/>
              </a:rPr>
              <a:t>N</a:t>
            </a:r>
            <a:r>
              <a:rPr lang="en-US" sz="2000" dirty="0" smtClean="0">
                <a:solidFill>
                  <a:srgbClr val="0066FF"/>
                </a:solidFill>
                <a:latin typeface="Forte" charset="0"/>
                <a:ea typeface="MS PGothic" charset="0"/>
              </a:rPr>
              <a:t> </a:t>
            </a:r>
            <a:r>
              <a:rPr lang="en-US" sz="2000" dirty="0">
                <a:solidFill>
                  <a:srgbClr val="0066FF"/>
                </a:solidFill>
                <a:latin typeface="Arial" charset="0"/>
                <a:ea typeface="MS PGothic" charset="0"/>
                <a:sym typeface="Symbol" charset="0"/>
              </a:rPr>
              <a:t>|</a:t>
            </a:r>
            <a:r>
              <a:rPr lang="en-US" sz="2000" dirty="0">
                <a:latin typeface="Arial" charset="0"/>
                <a:ea typeface="MS PGothic" charset="0"/>
                <a:sym typeface="Symbol" charset="0"/>
              </a:rPr>
              <a:t>; otherwise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uncountable</a:t>
            </a:r>
            <a:r>
              <a:rPr lang="en-US" sz="2000" dirty="0">
                <a:solidFill>
                  <a:srgbClr val="0066FF"/>
                </a:solidFill>
                <a:latin typeface="Arial" charset="0"/>
                <a:ea typeface="MS PGothic" charset="0"/>
                <a:sym typeface="Symbol" charset="0"/>
              </a:rPr>
              <a:t>.</a:t>
            </a:r>
          </a:p>
        </p:txBody>
      </p:sp>
      <p:sp>
        <p:nvSpPr>
          <p:cNvPr id="378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DCD8C7-2A57-824B-AADE-42EE4E0E853F}" type="datetime1">
              <a:rPr lang="en-US"/>
              <a:pPr/>
              <a:t>11/18/2014</a:t>
            </a:fld>
            <a:endParaRPr lang="en-US"/>
          </a:p>
        </p:txBody>
      </p:sp>
      <p:sp>
        <p:nvSpPr>
          <p:cNvPr id="378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78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57DEBF-D99E-914D-A0CF-2F811043D247}" type="slidenum">
              <a:rPr lang="en-US"/>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ea typeface="MS PGothic" charset="0"/>
              </a:rPr>
              <a:t>Infinities</a:t>
            </a:r>
          </a:p>
        </p:txBody>
      </p:sp>
      <p:sp>
        <p:nvSpPr>
          <p:cNvPr id="38915" name="Rectangle 3"/>
          <p:cNvSpPr>
            <a:spLocks noGrp="1" noChangeArrowheads="1"/>
          </p:cNvSpPr>
          <p:nvPr>
            <p:ph idx="1"/>
          </p:nvPr>
        </p:nvSpPr>
        <p:spPr>
          <a:xfrm>
            <a:off x="533400" y="1371600"/>
            <a:ext cx="8229600" cy="4724400"/>
          </a:xfrm>
        </p:spPr>
        <p:txBody>
          <a:bodyPr/>
          <a:lstStyle/>
          <a:p>
            <a:pPr eaLnBrk="1" hangingPunct="1">
              <a:buFontTx/>
              <a:buNone/>
            </a:pPr>
            <a:r>
              <a:rPr lang="en-US" sz="2800" dirty="0">
                <a:latin typeface="Arial" charset="0"/>
                <a:ea typeface="MS PGothic" charset="0"/>
              </a:rPr>
              <a:t>By the definitions above, there are many infinite sets with which you are familiar.</a:t>
            </a:r>
          </a:p>
          <a:p>
            <a:pPr eaLnBrk="1" hangingPunct="1">
              <a:buFontTx/>
              <a:buNone/>
            </a:pPr>
            <a:r>
              <a:rPr lang="en-US" sz="2800" dirty="0">
                <a:latin typeface="Arial" charset="0"/>
                <a:ea typeface="MS PGothic" charset="0"/>
              </a:rPr>
              <a:t>For example:</a:t>
            </a:r>
            <a:br>
              <a:rPr lang="en-US" sz="2800" dirty="0">
                <a:latin typeface="Arial" charset="0"/>
                <a:ea typeface="MS PGothic" charset="0"/>
              </a:rPr>
            </a:br>
            <a:r>
              <a:rPr lang="en-US" sz="2800" b="1" i="1" dirty="0" smtClean="0">
                <a:latin typeface="Forte" charset="0"/>
                <a:ea typeface="MS PGothic" charset="0"/>
              </a:rPr>
              <a:t>N</a:t>
            </a:r>
            <a:r>
              <a:rPr lang="en-US" sz="2800" dirty="0" smtClean="0">
                <a:latin typeface="Arial" charset="0"/>
                <a:ea typeface="MS PGothic" charset="0"/>
              </a:rPr>
              <a:t> </a:t>
            </a:r>
            <a:r>
              <a:rPr lang="en-US" sz="2800" dirty="0">
                <a:latin typeface="Arial" charset="0"/>
                <a:ea typeface="MS PGothic" charset="0"/>
              </a:rPr>
              <a:t>(the set of </a:t>
            </a:r>
            <a:r>
              <a:rPr lang="en-US" sz="2800" dirty="0" smtClean="0">
                <a:latin typeface="Arial" charset="0"/>
                <a:ea typeface="MS PGothic" charset="0"/>
              </a:rPr>
              <a:t>Natural </a:t>
            </a:r>
            <a:r>
              <a:rPr lang="en-US" sz="2800" dirty="0">
                <a:latin typeface="Arial" charset="0"/>
                <a:ea typeface="MS PGothic" charset="0"/>
              </a:rPr>
              <a:t>numbers), </a:t>
            </a:r>
            <a:r>
              <a:rPr lang="en-US" sz="2800" b="1" i="1" dirty="0">
                <a:latin typeface="Forte" charset="0"/>
                <a:ea typeface="MS PGothic" charset="0"/>
              </a:rPr>
              <a:t>Z</a:t>
            </a:r>
            <a:r>
              <a:rPr lang="en-US" sz="2800" dirty="0">
                <a:latin typeface="Arial" charset="0"/>
                <a:ea typeface="MS PGothic" charset="0"/>
              </a:rPr>
              <a:t> (the set of Integers), </a:t>
            </a:r>
            <a:r>
              <a:rPr lang="en-US" sz="2800" b="1" i="1" dirty="0">
                <a:latin typeface="Forte" charset="0"/>
                <a:ea typeface="MS PGothic" charset="0"/>
              </a:rPr>
              <a:t>Z</a:t>
            </a:r>
            <a:r>
              <a:rPr lang="en-US" sz="2800" b="1" i="1" baseline="30000" dirty="0">
                <a:latin typeface="Forte" charset="0"/>
                <a:ea typeface="MS PGothic" charset="0"/>
              </a:rPr>
              <a:t>+</a:t>
            </a:r>
            <a:r>
              <a:rPr lang="en-US" sz="2800" dirty="0">
                <a:latin typeface="Arial" charset="0"/>
                <a:ea typeface="MS PGothic" charset="0"/>
              </a:rPr>
              <a:t> (the set of Positive Integers), </a:t>
            </a:r>
            <a:r>
              <a:rPr lang="en-US" sz="2800" b="1" i="1" dirty="0">
                <a:latin typeface="Forte" charset="0"/>
                <a:ea typeface="MS PGothic" charset="0"/>
              </a:rPr>
              <a:t>Q</a:t>
            </a:r>
            <a:r>
              <a:rPr lang="en-US" sz="2800" dirty="0">
                <a:latin typeface="Arial" charset="0"/>
                <a:ea typeface="MS PGothic" charset="0"/>
              </a:rPr>
              <a:t> (the set of Rational numbers) and </a:t>
            </a:r>
            <a:r>
              <a:rPr lang="en-US" sz="2800" b="1" i="1" dirty="0">
                <a:latin typeface="Forte" charset="0"/>
                <a:ea typeface="MS PGothic" charset="0"/>
              </a:rPr>
              <a:t>R</a:t>
            </a:r>
            <a:r>
              <a:rPr lang="en-US" sz="2800" dirty="0">
                <a:latin typeface="Arial" charset="0"/>
                <a:ea typeface="MS PGothic" charset="0"/>
              </a:rPr>
              <a:t> (the set of Real numbers).</a:t>
            </a:r>
          </a:p>
          <a:p>
            <a:pPr eaLnBrk="1" hangingPunct="1">
              <a:buFontTx/>
              <a:buNone/>
            </a:pPr>
            <a:r>
              <a:rPr lang="en-US" sz="2800" dirty="0">
                <a:latin typeface="Arial" charset="0"/>
                <a:ea typeface="MS PGothic" charset="0"/>
              </a:rPr>
              <a:t>But, are all these infinite sets the same size?? </a:t>
            </a:r>
          </a:p>
          <a:p>
            <a:pPr eaLnBrk="1" hangingPunct="1">
              <a:buFontTx/>
              <a:buNone/>
            </a:pPr>
            <a:r>
              <a:rPr lang="en-US" sz="2800" dirty="0">
                <a:solidFill>
                  <a:srgbClr val="CC3300"/>
                </a:solidFill>
                <a:latin typeface="Arial" charset="0"/>
                <a:ea typeface="MS PGothic" charset="0"/>
              </a:rPr>
              <a:t>Brash statement:</a:t>
            </a:r>
            <a:r>
              <a:rPr lang="en-US" sz="2800" dirty="0">
                <a:latin typeface="Arial" charset="0"/>
                <a:ea typeface="MS PGothic" charset="0"/>
              </a:rPr>
              <a:t> </a:t>
            </a:r>
            <a:r>
              <a:rPr lang="en-US" sz="2800" dirty="0" smtClean="0">
                <a:latin typeface="Arial" charset="0"/>
                <a:ea typeface="MS PGothic" charset="0"/>
              </a:rPr>
              <a:t>|</a:t>
            </a:r>
            <a:r>
              <a:rPr lang="en-US" sz="2800" b="1" i="1" dirty="0" smtClean="0">
                <a:latin typeface="Forte" charset="0"/>
                <a:ea typeface="MS PGothic" charset="0"/>
              </a:rPr>
              <a:t>N</a:t>
            </a:r>
            <a:r>
              <a:rPr lang="en-US" sz="2800" dirty="0" smtClean="0">
                <a:latin typeface="Arial" charset="0"/>
                <a:ea typeface="MS PGothic" charset="0"/>
              </a:rPr>
              <a:t>| </a:t>
            </a:r>
            <a:r>
              <a:rPr lang="en-US" sz="2800" dirty="0">
                <a:latin typeface="Arial" charset="0"/>
                <a:ea typeface="MS PGothic" charset="0"/>
              </a:rPr>
              <a:t>= |</a:t>
            </a:r>
            <a:r>
              <a:rPr lang="en-US" sz="2800" b="1" i="1" dirty="0">
                <a:latin typeface="Forte" charset="0"/>
                <a:ea typeface="MS PGothic" charset="0"/>
              </a:rPr>
              <a:t>Z</a:t>
            </a:r>
            <a:r>
              <a:rPr lang="en-US" sz="2800" b="1" i="1" baseline="30000" dirty="0">
                <a:latin typeface="Forte" charset="0"/>
                <a:ea typeface="MS PGothic" charset="0"/>
              </a:rPr>
              <a:t>+</a:t>
            </a:r>
            <a:r>
              <a:rPr lang="en-US" sz="2800" dirty="0">
                <a:latin typeface="Arial" charset="0"/>
                <a:ea typeface="MS PGothic" charset="0"/>
              </a:rPr>
              <a:t>| = |</a:t>
            </a:r>
            <a:r>
              <a:rPr lang="en-US" sz="2800" b="1" i="1" dirty="0">
                <a:latin typeface="Forte" charset="0"/>
                <a:ea typeface="MS PGothic" charset="0"/>
              </a:rPr>
              <a:t>Z</a:t>
            </a:r>
            <a:r>
              <a:rPr lang="en-US" sz="2800" dirty="0">
                <a:latin typeface="Arial" charset="0"/>
                <a:ea typeface="MS PGothic" charset="0"/>
              </a:rPr>
              <a:t>| = |</a:t>
            </a:r>
            <a:r>
              <a:rPr lang="en-US" sz="2800" b="1" i="1" dirty="0">
                <a:latin typeface="Forte" charset="0"/>
                <a:ea typeface="MS PGothic" charset="0"/>
              </a:rPr>
              <a:t>Q</a:t>
            </a:r>
            <a:r>
              <a:rPr lang="en-US" sz="2800" dirty="0">
                <a:latin typeface="Arial" charset="0"/>
                <a:ea typeface="MS PGothic" charset="0"/>
              </a:rPr>
              <a:t>| &lt; |</a:t>
            </a:r>
            <a:r>
              <a:rPr lang="en-US" sz="2800" b="1" i="1" dirty="0">
                <a:latin typeface="Forte" charset="0"/>
                <a:ea typeface="MS PGothic" charset="0"/>
              </a:rPr>
              <a:t>R</a:t>
            </a:r>
            <a:r>
              <a:rPr lang="en-US" sz="2800" dirty="0">
                <a:latin typeface="Arial" charset="0"/>
                <a:ea typeface="MS PGothic" charset="0"/>
              </a:rPr>
              <a:t>|.</a:t>
            </a:r>
            <a:endParaRPr lang="en-US" sz="2800" dirty="0">
              <a:solidFill>
                <a:srgbClr val="0066FF"/>
              </a:solidFill>
              <a:latin typeface="Arial" charset="0"/>
              <a:ea typeface="MS PGothic" charset="0"/>
            </a:endParaRPr>
          </a:p>
        </p:txBody>
      </p:sp>
      <p:sp>
        <p:nvSpPr>
          <p:cNvPr id="389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8E0726-127E-924F-80A3-D403DB44CE4F}" type="datetime1">
              <a:rPr lang="en-US"/>
              <a:pPr/>
              <a:t>11/18/2014</a:t>
            </a:fld>
            <a:endParaRPr lang="en-US"/>
          </a:p>
        </p:txBody>
      </p:sp>
      <p:sp>
        <p:nvSpPr>
          <p:cNvPr id="389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89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B1CE2E-F16D-C147-8AB7-0B8E3AAC0BCA}" type="slidenum">
              <a:rPr lang="en-US"/>
              <a:pPr/>
              <a:t>37</a:t>
            </a:fld>
            <a:endParaRPr lang="en-US"/>
          </a:p>
        </p:txBody>
      </p:sp>
      <p:sp>
        <p:nvSpPr>
          <p:cNvPr id="38919" name="Rectangle 4"/>
          <p:cNvSpPr>
            <a:spLocks noChangeArrowheads="1"/>
          </p:cNvSpPr>
          <p:nvPr/>
        </p:nvSpPr>
        <p:spPr bwMode="auto">
          <a:xfrm>
            <a:off x="381000" y="5029200"/>
            <a:ext cx="75438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accent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latin typeface="Arial" charset="0"/>
                <a:ea typeface="MS PGothic" charset="0"/>
              </a:rPr>
              <a:t>Cantor and Infinities</a:t>
            </a:r>
          </a:p>
        </p:txBody>
      </p:sp>
      <p:sp>
        <p:nvSpPr>
          <p:cNvPr id="39939" name="Rectangle 3"/>
          <p:cNvSpPr>
            <a:spLocks noGrp="1" noChangeArrowheads="1"/>
          </p:cNvSpPr>
          <p:nvPr>
            <p:ph idx="1"/>
          </p:nvPr>
        </p:nvSpPr>
        <p:spPr/>
        <p:txBody>
          <a:bodyPr/>
          <a:lstStyle/>
          <a:p>
            <a:pPr eaLnBrk="1" hangingPunct="1">
              <a:lnSpc>
                <a:spcPct val="90000"/>
              </a:lnSpc>
              <a:buFontTx/>
              <a:buNone/>
            </a:pPr>
            <a:r>
              <a:rPr lang="en-US" sz="2000" dirty="0">
                <a:solidFill>
                  <a:srgbClr val="0066FF"/>
                </a:solidFill>
                <a:latin typeface="Arial" charset="0"/>
                <a:ea typeface="MS PGothic" charset="0"/>
              </a:rPr>
              <a:t>The previous </a:t>
            </a:r>
            <a:r>
              <a:rPr lang="ja-JP" altLang="en-US" sz="2000" dirty="0">
                <a:solidFill>
                  <a:srgbClr val="0066FF"/>
                </a:solidFill>
                <a:latin typeface="Arial" charset="0"/>
                <a:ea typeface="MS PGothic" charset="0"/>
              </a:rPr>
              <a:t>“</a:t>
            </a:r>
            <a:r>
              <a:rPr lang="en-US" altLang="ja-JP" sz="2000" dirty="0">
                <a:solidFill>
                  <a:srgbClr val="0066FF"/>
                </a:solidFill>
                <a:latin typeface="Arial" charset="0"/>
                <a:ea typeface="MS PGothic" charset="0"/>
              </a:rPr>
              <a:t>brash</a:t>
            </a:r>
            <a:r>
              <a:rPr lang="ja-JP" altLang="en-US" sz="2000" dirty="0">
                <a:solidFill>
                  <a:srgbClr val="0066FF"/>
                </a:solidFill>
                <a:latin typeface="Arial" charset="0"/>
                <a:ea typeface="MS PGothic" charset="0"/>
              </a:rPr>
              <a:t>”</a:t>
            </a:r>
            <a:r>
              <a:rPr lang="en-US" altLang="ja-JP" sz="2000" dirty="0">
                <a:solidFill>
                  <a:srgbClr val="0066FF"/>
                </a:solidFill>
                <a:latin typeface="Arial" charset="0"/>
                <a:ea typeface="MS PGothic" charset="0"/>
              </a:rPr>
              <a:t> statement suggests there are at least two infinite cardinals, </a:t>
            </a:r>
            <a:r>
              <a:rPr lang="en-US" altLang="ja-JP" sz="2000" dirty="0">
                <a:latin typeface="Arial" charset="0"/>
                <a:ea typeface="MS PGothic" charset="0"/>
              </a:rPr>
              <a:t>|</a:t>
            </a:r>
            <a:r>
              <a:rPr lang="en-US" altLang="ja-JP" sz="2000" b="1" i="1" dirty="0">
                <a:latin typeface="Forte" charset="0"/>
                <a:ea typeface="MS PGothic" charset="0"/>
              </a:rPr>
              <a:t>N</a:t>
            </a:r>
            <a:r>
              <a:rPr lang="en-US" altLang="ja-JP" sz="2000" dirty="0">
                <a:latin typeface="Arial" charset="0"/>
                <a:ea typeface="MS PGothic" charset="0"/>
              </a:rPr>
              <a:t>| </a:t>
            </a:r>
            <a:r>
              <a:rPr lang="en-US" altLang="ja-JP" sz="2000" dirty="0">
                <a:solidFill>
                  <a:srgbClr val="0066FF"/>
                </a:solidFill>
                <a:latin typeface="Arial" charset="0"/>
                <a:ea typeface="MS PGothic" charset="0"/>
              </a:rPr>
              <a:t>and </a:t>
            </a:r>
            <a:r>
              <a:rPr lang="en-US" altLang="ja-JP" sz="2000" dirty="0">
                <a:latin typeface="Arial" charset="0"/>
                <a:ea typeface="MS PGothic" charset="0"/>
              </a:rPr>
              <a:t>|</a:t>
            </a:r>
            <a:r>
              <a:rPr lang="en-US" altLang="ja-JP" sz="2000" b="1" i="1" dirty="0">
                <a:latin typeface="Forte" charset="0"/>
                <a:ea typeface="MS PGothic" charset="0"/>
              </a:rPr>
              <a:t>R</a:t>
            </a:r>
            <a:r>
              <a:rPr lang="en-US" altLang="ja-JP" sz="2000" dirty="0">
                <a:latin typeface="Arial" charset="0"/>
                <a:ea typeface="MS PGothic" charset="0"/>
              </a:rPr>
              <a:t>|.  </a:t>
            </a:r>
            <a:r>
              <a:rPr lang="en-US" altLang="ja-JP" sz="2000" dirty="0">
                <a:solidFill>
                  <a:srgbClr val="0066FF"/>
                </a:solidFill>
                <a:latin typeface="Arial" charset="0"/>
                <a:ea typeface="MS PGothic" charset="0"/>
              </a:rPr>
              <a:t>Furthermore,</a:t>
            </a:r>
            <a:r>
              <a:rPr lang="en-US" altLang="ja-JP" sz="2000" dirty="0">
                <a:latin typeface="Arial" charset="0"/>
                <a:ea typeface="MS PGothic" charset="0"/>
              </a:rPr>
              <a:t> |</a:t>
            </a:r>
            <a:r>
              <a:rPr lang="en-US" altLang="ja-JP" sz="2000" b="1" i="1" dirty="0">
                <a:latin typeface="Forte" charset="0"/>
                <a:ea typeface="MS PGothic" charset="0"/>
              </a:rPr>
              <a:t>N</a:t>
            </a:r>
            <a:r>
              <a:rPr lang="en-US" altLang="ja-JP" sz="2000" dirty="0">
                <a:latin typeface="Arial" charset="0"/>
                <a:ea typeface="MS PGothic" charset="0"/>
              </a:rPr>
              <a:t>| </a:t>
            </a:r>
            <a:r>
              <a:rPr lang="en-US" altLang="ja-JP" sz="2000" dirty="0">
                <a:solidFill>
                  <a:srgbClr val="0066FF"/>
                </a:solidFill>
                <a:latin typeface="Arial" charset="0"/>
                <a:ea typeface="MS PGothic" charset="0"/>
              </a:rPr>
              <a:t>is a countable cardinal and</a:t>
            </a:r>
            <a:r>
              <a:rPr lang="en-US" altLang="ja-JP" sz="2000" dirty="0">
                <a:latin typeface="Arial" charset="0"/>
                <a:ea typeface="MS PGothic" charset="0"/>
              </a:rPr>
              <a:t> </a:t>
            </a:r>
            <a:r>
              <a:rPr lang="en-US" altLang="ja-JP" sz="2000" dirty="0" smtClean="0">
                <a:latin typeface="Arial" charset="0"/>
                <a:ea typeface="MS PGothic" charset="0"/>
              </a:rPr>
              <a:t/>
            </a:r>
            <a:br>
              <a:rPr lang="en-US" altLang="ja-JP" sz="2000" dirty="0" smtClean="0">
                <a:latin typeface="Arial" charset="0"/>
                <a:ea typeface="MS PGothic" charset="0"/>
              </a:rPr>
            </a:br>
            <a:r>
              <a:rPr lang="en-US" altLang="ja-JP" sz="2000" dirty="0" smtClean="0">
                <a:latin typeface="Arial" charset="0"/>
                <a:ea typeface="MS PGothic" charset="0"/>
              </a:rPr>
              <a:t>|</a:t>
            </a:r>
            <a:r>
              <a:rPr lang="en-US" altLang="ja-JP" sz="2000" b="1" i="1" dirty="0">
                <a:latin typeface="Forte" charset="0"/>
                <a:ea typeface="MS PGothic" charset="0"/>
              </a:rPr>
              <a:t>R</a:t>
            </a:r>
            <a:r>
              <a:rPr lang="en-US" altLang="ja-JP" sz="2000" dirty="0">
                <a:latin typeface="Arial" charset="0"/>
                <a:ea typeface="MS PGothic" charset="0"/>
              </a:rPr>
              <a:t>| </a:t>
            </a:r>
            <a:r>
              <a:rPr lang="en-US" altLang="ja-JP" sz="2000" dirty="0">
                <a:solidFill>
                  <a:srgbClr val="0066FF"/>
                </a:solidFill>
                <a:latin typeface="Arial" charset="0"/>
                <a:ea typeface="MS PGothic" charset="0"/>
              </a:rPr>
              <a:t>is an uncountable cardinal.  In fact there are infinitely many distinct cardinal numbers representing infinite sets!</a:t>
            </a:r>
          </a:p>
          <a:p>
            <a:pPr eaLnBrk="1" hangingPunct="1">
              <a:lnSpc>
                <a:spcPct val="90000"/>
              </a:lnSpc>
              <a:buFontTx/>
              <a:buNone/>
            </a:pPr>
            <a:r>
              <a:rPr lang="en-US" sz="2000" dirty="0">
                <a:solidFill>
                  <a:srgbClr val="0066FF"/>
                </a:solidFill>
                <a:latin typeface="Arial" charset="0"/>
                <a:ea typeface="MS PGothic" charset="0"/>
              </a:rPr>
              <a:t>In addition to these facts, Cantor proved that there is a </a:t>
            </a:r>
            <a:r>
              <a:rPr lang="en-US" sz="2000" dirty="0">
                <a:latin typeface="Arial" charset="0"/>
                <a:ea typeface="MS PGothic" charset="0"/>
              </a:rPr>
              <a:t>smallest infinite cardinal</a:t>
            </a:r>
            <a:r>
              <a:rPr lang="en-US" sz="2000" dirty="0">
                <a:solidFill>
                  <a:srgbClr val="0066FF"/>
                </a:solidFill>
                <a:latin typeface="Arial" charset="0"/>
                <a:ea typeface="MS PGothic" charset="0"/>
              </a:rPr>
              <a:t> number. He designated this smallest infinite cardinal number,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0</a:t>
            </a:r>
            <a:r>
              <a:rPr lang="en-US" sz="2000" baseline="-25000" dirty="0">
                <a:latin typeface="Arial" charset="0"/>
                <a:ea typeface="MS PGothic" charset="0"/>
              </a:rPr>
              <a:t> </a:t>
            </a:r>
            <a:r>
              <a:rPr lang="en-US" sz="2000" dirty="0">
                <a:solidFill>
                  <a:srgbClr val="0066FF"/>
                </a:solidFill>
                <a:latin typeface="Arial" charset="0"/>
                <a:ea typeface="MS PGothic" charset="0"/>
              </a:rPr>
              <a:t>, named </a:t>
            </a:r>
            <a:r>
              <a:rPr lang="ja-JP" altLang="en-US" sz="2000" dirty="0">
                <a:solidFill>
                  <a:srgbClr val="0066FF"/>
                </a:solidFill>
                <a:latin typeface="Arial" charset="0"/>
                <a:ea typeface="MS PGothic" charset="0"/>
              </a:rPr>
              <a:t>“</a:t>
            </a:r>
            <a:r>
              <a:rPr lang="en-US" altLang="ja-JP" sz="2000" dirty="0">
                <a:latin typeface="Arial" charset="0"/>
                <a:ea typeface="MS PGothic" charset="0"/>
              </a:rPr>
              <a:t>aleph-null</a:t>
            </a:r>
            <a:r>
              <a:rPr lang="ja-JP" altLang="en-US" sz="2000" dirty="0">
                <a:solidFill>
                  <a:srgbClr val="0066FF"/>
                </a:solidFill>
                <a:latin typeface="Arial" charset="0"/>
                <a:ea typeface="MS PGothic" charset="0"/>
              </a:rPr>
              <a:t>”</a:t>
            </a:r>
            <a:r>
              <a:rPr lang="en-US" altLang="ja-JP" sz="2000" dirty="0">
                <a:solidFill>
                  <a:srgbClr val="0066FF"/>
                </a:solidFill>
                <a:latin typeface="Arial" charset="0"/>
                <a:ea typeface="MS PGothic" charset="0"/>
              </a:rPr>
              <a:t>; aleph is a symbol in the Hebrew alphabet.  He further showed that given any cardinal number, </a:t>
            </a:r>
            <a:r>
              <a:rPr lang="en-US" altLang="ja-JP" sz="2000" b="1" dirty="0">
                <a:latin typeface="Arial" charset="0"/>
                <a:ea typeface="MS PGothic" charset="0"/>
                <a:sym typeface="Symbol" charset="0"/>
              </a:rPr>
              <a:t></a:t>
            </a:r>
            <a:r>
              <a:rPr lang="en-US" altLang="ja-JP" sz="2000" b="1" baseline="-25000" dirty="0">
                <a:latin typeface="Arial" charset="0"/>
                <a:ea typeface="MS PGothic" charset="0"/>
                <a:sym typeface="Symbol" charset="0"/>
              </a:rPr>
              <a:t>k</a:t>
            </a:r>
            <a:r>
              <a:rPr lang="en-US" altLang="ja-JP" sz="2000" baseline="-25000" dirty="0">
                <a:latin typeface="Arial" charset="0"/>
                <a:ea typeface="MS PGothic" charset="0"/>
              </a:rPr>
              <a:t> </a:t>
            </a:r>
            <a:r>
              <a:rPr lang="en-US" altLang="ja-JP" sz="2000" dirty="0">
                <a:solidFill>
                  <a:srgbClr val="0066FF"/>
                </a:solidFill>
                <a:latin typeface="Arial" charset="0"/>
                <a:ea typeface="MS PGothic" charset="0"/>
              </a:rPr>
              <a:t>, there is a next smallest cardinal number, </a:t>
            </a:r>
            <a:r>
              <a:rPr lang="en-US" altLang="ja-JP" sz="2000" b="1" dirty="0">
                <a:latin typeface="Arial" charset="0"/>
                <a:ea typeface="MS PGothic" charset="0"/>
                <a:sym typeface="Symbol" charset="0"/>
              </a:rPr>
              <a:t></a:t>
            </a:r>
            <a:r>
              <a:rPr lang="en-US" altLang="ja-JP" sz="2000" b="1" baseline="-25000" dirty="0">
                <a:latin typeface="Arial" charset="0"/>
                <a:ea typeface="MS PGothic" charset="0"/>
                <a:sym typeface="Symbol" charset="0"/>
              </a:rPr>
              <a:t>k+1</a:t>
            </a:r>
            <a:r>
              <a:rPr lang="en-US" altLang="ja-JP" sz="2400" dirty="0">
                <a:latin typeface="Arial" charset="0"/>
                <a:ea typeface="MS PGothic" charset="0"/>
              </a:rPr>
              <a:t>.</a:t>
            </a:r>
          </a:p>
          <a:p>
            <a:pPr eaLnBrk="1" hangingPunct="1">
              <a:lnSpc>
                <a:spcPct val="90000"/>
              </a:lnSpc>
              <a:buFontTx/>
              <a:buNone/>
            </a:pPr>
            <a:r>
              <a:rPr lang="en-US" sz="2000" dirty="0">
                <a:solidFill>
                  <a:srgbClr val="0066FF"/>
                </a:solidFill>
                <a:latin typeface="Arial" charset="0"/>
                <a:ea typeface="MS PGothic" charset="0"/>
              </a:rPr>
              <a:t>Cantor was able to prove that </a:t>
            </a:r>
            <a:r>
              <a:rPr lang="en-US" sz="2000" dirty="0">
                <a:latin typeface="Arial" charset="0"/>
                <a:ea typeface="MS PGothic" charset="0"/>
              </a:rPr>
              <a:t>|</a:t>
            </a:r>
            <a:r>
              <a:rPr lang="en-US" sz="2000" b="1" i="1" dirty="0">
                <a:latin typeface="Forte" charset="0"/>
                <a:ea typeface="MS PGothic" charset="0"/>
              </a:rPr>
              <a:t>N</a:t>
            </a:r>
            <a:r>
              <a:rPr lang="en-US" sz="2000" dirty="0">
                <a:latin typeface="Arial" charset="0"/>
                <a:ea typeface="MS PGothic" charset="0"/>
              </a:rPr>
              <a:t>| =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0</a:t>
            </a:r>
            <a:r>
              <a:rPr lang="en-US" sz="2000" dirty="0">
                <a:latin typeface="Arial" charset="0"/>
                <a:ea typeface="MS PGothic" charset="0"/>
              </a:rPr>
              <a:t>, </a:t>
            </a:r>
            <a:r>
              <a:rPr lang="en-US" sz="2000" dirty="0">
                <a:solidFill>
                  <a:srgbClr val="0066FF"/>
                </a:solidFill>
                <a:latin typeface="Arial" charset="0"/>
                <a:ea typeface="MS PGothic" charset="0"/>
              </a:rPr>
              <a:t>and although many mathematicians believe that</a:t>
            </a:r>
            <a:r>
              <a:rPr lang="en-US" sz="2000" dirty="0">
                <a:latin typeface="Arial" charset="0"/>
                <a:ea typeface="MS PGothic" charset="0"/>
              </a:rPr>
              <a:t>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1</a:t>
            </a:r>
            <a:r>
              <a:rPr lang="en-US" sz="2000" baseline="-25000" dirty="0">
                <a:latin typeface="Arial" charset="0"/>
                <a:ea typeface="MS PGothic" charset="0"/>
              </a:rPr>
              <a:t> </a:t>
            </a:r>
            <a:r>
              <a:rPr lang="en-US" sz="2000" dirty="0">
                <a:latin typeface="Arial" charset="0"/>
                <a:ea typeface="MS PGothic" charset="0"/>
              </a:rPr>
              <a:t>= |</a:t>
            </a:r>
            <a:r>
              <a:rPr lang="en-US" sz="2000" b="1" i="1" dirty="0">
                <a:latin typeface="Forte" charset="0"/>
                <a:ea typeface="MS PGothic" charset="0"/>
              </a:rPr>
              <a:t>R</a:t>
            </a:r>
            <a:r>
              <a:rPr lang="en-US" sz="2000" dirty="0">
                <a:latin typeface="Arial" charset="0"/>
                <a:ea typeface="MS PGothic" charset="0"/>
              </a:rPr>
              <a:t>|, </a:t>
            </a:r>
            <a:r>
              <a:rPr lang="en-US" sz="2000" dirty="0">
                <a:solidFill>
                  <a:srgbClr val="0066FF"/>
                </a:solidFill>
                <a:latin typeface="Arial" charset="0"/>
                <a:ea typeface="MS PGothic" charset="0"/>
              </a:rPr>
              <a:t>this has never been proven from the axioms of </a:t>
            </a:r>
            <a:r>
              <a:rPr lang="en-US" sz="2000" dirty="0" smtClean="0">
                <a:solidFill>
                  <a:srgbClr val="0066FF"/>
                </a:solidFill>
                <a:latin typeface="Arial" charset="0"/>
                <a:ea typeface="MS PGothic" charset="0"/>
              </a:rPr>
              <a:t>mathematical </a:t>
            </a:r>
            <a:r>
              <a:rPr lang="en-US" sz="2000" dirty="0">
                <a:solidFill>
                  <a:srgbClr val="0066FF"/>
                </a:solidFill>
                <a:latin typeface="Arial" charset="0"/>
                <a:ea typeface="MS PGothic" charset="0"/>
              </a:rPr>
              <a:t>set theory.</a:t>
            </a:r>
            <a:endParaRPr lang="en-US" sz="3600" dirty="0">
              <a:latin typeface="Arial" charset="0"/>
              <a:ea typeface="MS PGothic" charset="0"/>
            </a:endParaRPr>
          </a:p>
        </p:txBody>
      </p:sp>
      <p:sp>
        <p:nvSpPr>
          <p:cNvPr id="3994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B39AF3E-E272-A342-BF65-24D7978A3C16}" type="datetime1">
              <a:rPr lang="en-US"/>
              <a:pPr/>
              <a:t>11/18/2014</a:t>
            </a:fld>
            <a:endParaRPr lang="en-US"/>
          </a:p>
        </p:txBody>
      </p:sp>
      <p:sp>
        <p:nvSpPr>
          <p:cNvPr id="399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99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B2CD8C8-7542-954D-B2D7-063666684033}" type="slidenum">
              <a:rPr lang="en-US"/>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Arial" charset="0"/>
                <a:ea typeface="MS PGothic" charset="0"/>
              </a:rPr>
              <a:t>Power Set</a:t>
            </a:r>
          </a:p>
        </p:txBody>
      </p:sp>
      <p:sp>
        <p:nvSpPr>
          <p:cNvPr id="40963"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B6FD9CC-7059-C14B-8453-E84BD9008369}" type="datetime1">
              <a:rPr lang="en-US"/>
              <a:pPr/>
              <a:t>11/18/2014</a:t>
            </a:fld>
            <a:endParaRPr lang="en-US"/>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A8D50C-3B00-6149-AD4F-D3CAA13EA9C5}" type="slidenum">
              <a:rPr lang="en-US"/>
              <a:pPr/>
              <a:t>39</a:t>
            </a:fld>
            <a:endParaRPr lang="en-US"/>
          </a:p>
        </p:txBody>
      </p:sp>
      <p:sp>
        <p:nvSpPr>
          <p:cNvPr id="40966" name="Text Box 4"/>
          <p:cNvSpPr txBox="1">
            <a:spLocks noChangeArrowheads="1"/>
          </p:cNvSpPr>
          <p:nvPr/>
        </p:nvSpPr>
        <p:spPr bwMode="auto">
          <a:xfrm>
            <a:off x="838200" y="1524000"/>
            <a:ext cx="73152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2000" b="1" dirty="0"/>
              <a:t>Definition.  Let S be a set, then the </a:t>
            </a:r>
            <a:r>
              <a:rPr lang="en-US" sz="2000" b="1" dirty="0">
                <a:solidFill>
                  <a:srgbClr val="0066FF"/>
                </a:solidFill>
              </a:rPr>
              <a:t>power set of S</a:t>
            </a:r>
            <a:r>
              <a:rPr lang="en-US" sz="2000" b="1" dirty="0"/>
              <a:t>, denoted </a:t>
            </a:r>
            <a:r>
              <a:rPr lang="en-US" sz="2000" b="1" dirty="0">
                <a:solidFill>
                  <a:srgbClr val="0066FF"/>
                </a:solidFill>
                <a:latin typeface="Lucida Handwriting" charset="0"/>
              </a:rPr>
              <a:t>P</a:t>
            </a:r>
            <a:r>
              <a:rPr lang="en-US" sz="2000" b="1" dirty="0">
                <a:solidFill>
                  <a:srgbClr val="0066FF"/>
                </a:solidFill>
              </a:rPr>
              <a:t>(S) or 2</a:t>
            </a:r>
            <a:r>
              <a:rPr lang="en-US" sz="2000" b="1" baseline="30000" dirty="0">
                <a:solidFill>
                  <a:srgbClr val="0066FF"/>
                </a:solidFill>
              </a:rPr>
              <a:t>S</a:t>
            </a:r>
            <a:r>
              <a:rPr lang="en-US" sz="2000" b="1" dirty="0"/>
              <a:t>, is defined by</a:t>
            </a:r>
            <a:br>
              <a:rPr lang="en-US" sz="2000" b="1" dirty="0"/>
            </a:br>
            <a:r>
              <a:rPr lang="en-US" sz="2000" b="1" dirty="0"/>
              <a:t> </a:t>
            </a:r>
            <a:r>
              <a:rPr lang="en-US" sz="2000" b="1" dirty="0">
                <a:solidFill>
                  <a:srgbClr val="0066FF"/>
                </a:solidFill>
                <a:latin typeface="Lucida Handwriting" charset="0"/>
              </a:rPr>
              <a:t>P</a:t>
            </a:r>
            <a:r>
              <a:rPr lang="en-US" sz="2000" b="1" dirty="0">
                <a:solidFill>
                  <a:srgbClr val="0066FF"/>
                </a:solidFill>
              </a:rPr>
              <a:t>(S)</a:t>
            </a:r>
            <a:r>
              <a:rPr lang="en-US" sz="2000" b="1" dirty="0"/>
              <a:t> </a:t>
            </a:r>
            <a:r>
              <a:rPr lang="en-US" sz="2000" b="1" dirty="0">
                <a:solidFill>
                  <a:srgbClr val="0066FF"/>
                </a:solidFill>
              </a:rPr>
              <a:t>= { A |  A </a:t>
            </a:r>
            <a:r>
              <a:rPr lang="en-US" sz="2000" b="1" dirty="0">
                <a:solidFill>
                  <a:srgbClr val="0066FF"/>
                </a:solidFill>
                <a:sym typeface="Symbol" charset="0"/>
              </a:rPr>
              <a:t> S }.</a:t>
            </a:r>
          </a:p>
          <a:p>
            <a:endParaRPr lang="en-US" sz="2000" b="1" dirty="0">
              <a:solidFill>
                <a:srgbClr val="0066FF"/>
              </a:solidFill>
              <a:sym typeface="Symbol" charset="0"/>
            </a:endParaRPr>
          </a:p>
          <a:p>
            <a:r>
              <a:rPr lang="en-US" sz="2000" b="1" dirty="0">
                <a:solidFill>
                  <a:srgbClr val="0066FF"/>
                </a:solidFill>
                <a:sym typeface="Symbol" charset="0"/>
              </a:rPr>
              <a:t>Examples.</a:t>
            </a:r>
          </a:p>
          <a:p>
            <a:r>
              <a:rPr lang="en-US" sz="2000" b="1" dirty="0">
                <a:solidFill>
                  <a:srgbClr val="0066FF"/>
                </a:solidFill>
                <a:latin typeface="Lucida Handwriting" charset="0"/>
              </a:rPr>
              <a:t>P</a:t>
            </a:r>
            <a:r>
              <a:rPr lang="en-US" sz="2000" b="1" dirty="0" smtClean="0">
                <a:solidFill>
                  <a:srgbClr val="0066FF"/>
                </a:solidFill>
              </a:rPr>
              <a:t>(</a:t>
            </a:r>
            <a:r>
              <a:rPr lang="en-US" sz="2000" b="1" dirty="0" err="1" smtClean="0">
                <a:solidFill>
                  <a:srgbClr val="3366FF"/>
                </a:solidFill>
              </a:rPr>
              <a:t>Ø</a:t>
            </a:r>
            <a:r>
              <a:rPr lang="en-US" sz="2000" b="1" dirty="0" smtClean="0">
                <a:solidFill>
                  <a:srgbClr val="0066FF"/>
                </a:solidFill>
              </a:rPr>
              <a:t>)           </a:t>
            </a:r>
            <a:r>
              <a:rPr lang="en-US" sz="2000" b="1" dirty="0">
                <a:solidFill>
                  <a:srgbClr val="0066FF"/>
                </a:solidFill>
              </a:rPr>
              <a:t>= </a:t>
            </a:r>
            <a:r>
              <a:rPr lang="en-US" sz="2000" b="1" dirty="0" smtClean="0">
                <a:solidFill>
                  <a:srgbClr val="0066FF"/>
                </a:solidFill>
              </a:rPr>
              <a:t>{</a:t>
            </a:r>
            <a:r>
              <a:rPr lang="en-US" sz="2000" b="1" dirty="0" err="1" smtClean="0">
                <a:solidFill>
                  <a:srgbClr val="3366FF"/>
                </a:solidFill>
              </a:rPr>
              <a:t>Ø</a:t>
            </a:r>
            <a:r>
              <a:rPr lang="en-US" sz="2000" b="1" dirty="0" smtClean="0">
                <a:solidFill>
                  <a:srgbClr val="0066FF"/>
                </a:solidFill>
                <a:sym typeface="Symbol" charset="0"/>
              </a:rPr>
              <a:t>}</a:t>
            </a:r>
            <a:r>
              <a:rPr lang="en-US" sz="2000" b="1" dirty="0"/>
              <a:t>,</a:t>
            </a:r>
          </a:p>
          <a:p>
            <a:r>
              <a:rPr lang="en-US" sz="2000" b="1" dirty="0">
                <a:solidFill>
                  <a:srgbClr val="0066FF"/>
                </a:solidFill>
                <a:latin typeface="Lucida Handwriting" charset="0"/>
              </a:rPr>
              <a:t>P</a:t>
            </a:r>
            <a:r>
              <a:rPr lang="en-US" sz="2000" b="1" dirty="0">
                <a:solidFill>
                  <a:srgbClr val="0066FF"/>
                </a:solidFill>
              </a:rPr>
              <a:t>( {1,2,3} ) = </a:t>
            </a:r>
            <a:r>
              <a:rPr lang="en-US" sz="2000" b="1" dirty="0" smtClean="0">
                <a:solidFill>
                  <a:srgbClr val="0066FF"/>
                </a:solidFill>
              </a:rPr>
              <a:t>{</a:t>
            </a:r>
            <a:r>
              <a:rPr lang="en-US" sz="2000" b="1" dirty="0" err="1" smtClean="0">
                <a:solidFill>
                  <a:srgbClr val="3366FF"/>
                </a:solidFill>
              </a:rPr>
              <a:t>Ø</a:t>
            </a:r>
            <a:r>
              <a:rPr lang="en-US" sz="2000" b="1" dirty="0" smtClean="0">
                <a:solidFill>
                  <a:srgbClr val="0066FF"/>
                </a:solidFill>
                <a:sym typeface="Symbol" charset="0"/>
              </a:rPr>
              <a:t>, </a:t>
            </a:r>
            <a:r>
              <a:rPr lang="en-US" sz="2000" b="1" dirty="0">
                <a:solidFill>
                  <a:srgbClr val="0066FF"/>
                </a:solidFill>
                <a:sym typeface="Symbol" charset="0"/>
              </a:rPr>
              <a:t>{1}, {2}, {3}, {1,2}, {1,3}, {2,3}, {1,2,3}}</a:t>
            </a:r>
          </a:p>
          <a:p>
            <a:r>
              <a:rPr lang="en-US" sz="2000" b="1" dirty="0">
                <a:solidFill>
                  <a:srgbClr val="0066FF"/>
                </a:solidFill>
                <a:latin typeface="Lucida Handwriting" charset="0"/>
              </a:rPr>
              <a:t>P(</a:t>
            </a:r>
            <a:r>
              <a:rPr lang="en-US" sz="2400" b="1" i="1" dirty="0">
                <a:solidFill>
                  <a:srgbClr val="FF0000"/>
                </a:solidFill>
                <a:latin typeface="Forte" charset="0"/>
              </a:rPr>
              <a:t>N</a:t>
            </a:r>
            <a:r>
              <a:rPr lang="en-US" sz="2000" b="1" dirty="0">
                <a:solidFill>
                  <a:srgbClr val="0066FF"/>
                </a:solidFill>
                <a:latin typeface="Lucida Handwriting" charset="0"/>
              </a:rPr>
              <a:t>) </a:t>
            </a:r>
            <a:r>
              <a:rPr lang="en-US" sz="2800" dirty="0"/>
              <a:t>= </a:t>
            </a:r>
            <a:r>
              <a:rPr lang="en-US" sz="2000" b="1" dirty="0" smtClean="0">
                <a:solidFill>
                  <a:srgbClr val="0066FF"/>
                </a:solidFill>
              </a:rPr>
              <a:t>{</a:t>
            </a:r>
            <a:r>
              <a:rPr lang="en-US" sz="2000" b="1" dirty="0" err="1" smtClean="0">
                <a:solidFill>
                  <a:srgbClr val="3366FF"/>
                </a:solidFill>
              </a:rPr>
              <a:t>Ø</a:t>
            </a:r>
            <a:r>
              <a:rPr lang="en-US" sz="2000" b="1" dirty="0" smtClean="0">
                <a:solidFill>
                  <a:srgbClr val="0066FF"/>
                </a:solidFill>
                <a:sym typeface="Symbol" charset="0"/>
              </a:rPr>
              <a:t>, </a:t>
            </a:r>
            <a:r>
              <a:rPr lang="en-US" sz="2000" b="1" dirty="0">
                <a:solidFill>
                  <a:srgbClr val="0066FF"/>
                </a:solidFill>
                <a:sym typeface="Symbol" charset="0"/>
              </a:rPr>
              <a:t>{0}, {1}, {2}, {3}, …</a:t>
            </a:r>
            <a:br>
              <a:rPr lang="en-US" sz="2000" b="1" dirty="0">
                <a:solidFill>
                  <a:srgbClr val="0066FF"/>
                </a:solidFill>
                <a:sym typeface="Symbol" charset="0"/>
              </a:rPr>
            </a:br>
            <a:r>
              <a:rPr lang="en-US" sz="2000" b="1" dirty="0">
                <a:solidFill>
                  <a:srgbClr val="0066FF"/>
                </a:solidFill>
                <a:sym typeface="Symbol" charset="0"/>
              </a:rPr>
              <a:t>                     , {0,1}, {0,2}, {0,3}, …</a:t>
            </a:r>
            <a:br>
              <a:rPr lang="en-US" sz="2000" b="1" dirty="0">
                <a:solidFill>
                  <a:srgbClr val="0066FF"/>
                </a:solidFill>
                <a:sym typeface="Symbol" charset="0"/>
              </a:rPr>
            </a:br>
            <a:r>
              <a:rPr lang="en-US" sz="2000" b="1" dirty="0">
                <a:solidFill>
                  <a:srgbClr val="0066FF"/>
                </a:solidFill>
                <a:sym typeface="Symbol" charset="0"/>
              </a:rPr>
              <a:t>                     , {0,1,2}, …</a:t>
            </a:r>
          </a:p>
          <a:p>
            <a:r>
              <a:rPr lang="en-US" sz="2000" b="1" dirty="0">
                <a:solidFill>
                  <a:srgbClr val="0066FF"/>
                </a:solidFill>
                <a:sym typeface="Symbol" charset="0"/>
              </a:rPr>
              <a:t>                  … </a:t>
            </a:r>
            <a:r>
              <a:rPr lang="en-US" sz="2400" b="1" i="1" dirty="0">
                <a:solidFill>
                  <a:srgbClr val="FF0000"/>
                </a:solidFill>
                <a:latin typeface="Forte" charset="0"/>
              </a:rPr>
              <a:t>N</a:t>
            </a:r>
            <a:r>
              <a:rPr lang="en-US" sz="2400" b="1" dirty="0">
                <a:solidFill>
                  <a:srgbClr val="FF0000"/>
                </a:solidFill>
                <a:latin typeface="Forte" charset="0"/>
              </a:rPr>
              <a:t> </a:t>
            </a:r>
            <a:r>
              <a:rPr lang="en-US" sz="2400" b="1" dirty="0">
                <a:solidFill>
                  <a:srgbClr val="0066FF"/>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4CC8F43-8ECB-B745-B84E-FE6BA611C54A}" type="datetime1">
              <a:rPr lang="en-US"/>
              <a:pPr/>
              <a:t>11/18/2014</a:t>
            </a:fld>
            <a:endParaRPr lang="en-US"/>
          </a:p>
        </p:txBody>
      </p:sp>
      <p:sp>
        <p:nvSpPr>
          <p:cNvPr id="512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D4FA7F-49C6-0D4F-AC58-0208CB27061F}" type="slidenum">
              <a:rPr lang="en-US"/>
              <a:pPr/>
              <a:t>4</a:t>
            </a:fld>
            <a:endParaRPr lang="en-US"/>
          </a:p>
        </p:txBody>
      </p:sp>
      <p:sp>
        <p:nvSpPr>
          <p:cNvPr id="5125" name="Rectangle 2"/>
          <p:cNvSpPr>
            <a:spLocks noGrp="1" noChangeArrowheads="1"/>
          </p:cNvSpPr>
          <p:nvPr>
            <p:ph type="title" idx="4294967295"/>
          </p:nvPr>
        </p:nvSpPr>
        <p:spPr>
          <a:xfrm>
            <a:off x="457200" y="228600"/>
            <a:ext cx="8229600" cy="1143000"/>
          </a:xfrm>
        </p:spPr>
        <p:txBody>
          <a:bodyPr/>
          <a:lstStyle/>
          <a:p>
            <a:pPr eaLnBrk="1" hangingPunct="1"/>
            <a:r>
              <a:rPr lang="en-US">
                <a:latin typeface="Arial" charset="0"/>
                <a:ea typeface="MS PGothic" charset="0"/>
              </a:rPr>
              <a:t>Expectations</a:t>
            </a:r>
          </a:p>
        </p:txBody>
      </p:sp>
      <p:sp>
        <p:nvSpPr>
          <p:cNvPr id="5126" name="Rectangle 3"/>
          <p:cNvSpPr>
            <a:spLocks noGrp="1" noChangeArrowheads="1"/>
          </p:cNvSpPr>
          <p:nvPr>
            <p:ph type="body" idx="4294967295"/>
          </p:nvPr>
        </p:nvSpPr>
        <p:spPr/>
        <p:txBody>
          <a:bodyPr/>
          <a:lstStyle/>
          <a:p>
            <a:pPr eaLnBrk="1" hangingPunct="1">
              <a:lnSpc>
                <a:spcPct val="80000"/>
              </a:lnSpc>
            </a:pPr>
            <a:r>
              <a:rPr lang="en-US" sz="2800" dirty="0">
                <a:latin typeface="Arial" charset="0"/>
                <a:ea typeface="MS PGothic" charset="0"/>
              </a:rPr>
              <a:t>Prerequisites: </a:t>
            </a:r>
            <a:r>
              <a:rPr lang="en-US" sz="2800" b="1" dirty="0">
                <a:latin typeface="Arial" charset="0"/>
                <a:ea typeface="MS PGothic" charset="0"/>
              </a:rPr>
              <a:t>COT3100 (discrete structure I); COP3503 (undergraduate algorithm design and analysis)</a:t>
            </a:r>
            <a:r>
              <a:rPr lang="en-US" sz="2800" dirty="0">
                <a:latin typeface="Arial" charset="0"/>
                <a:ea typeface="MS PGothic" charset="0"/>
              </a:rPr>
              <a:t> </a:t>
            </a:r>
          </a:p>
          <a:p>
            <a:pPr eaLnBrk="1" hangingPunct="1">
              <a:lnSpc>
                <a:spcPct val="80000"/>
              </a:lnSpc>
            </a:pPr>
            <a:r>
              <a:rPr lang="en-US" sz="2800" dirty="0">
                <a:latin typeface="Arial" charset="0"/>
                <a:ea typeface="MS PGothic" charset="0"/>
              </a:rPr>
              <a:t>Assignments: </a:t>
            </a:r>
            <a:r>
              <a:rPr lang="en-US" sz="2800" b="1" dirty="0">
                <a:latin typeface="Arial" charset="0"/>
                <a:ea typeface="MS PGothic" charset="0"/>
              </a:rPr>
              <a:t>8 to 10. </a:t>
            </a:r>
          </a:p>
          <a:p>
            <a:pPr eaLnBrk="1" hangingPunct="1">
              <a:lnSpc>
                <a:spcPct val="80000"/>
              </a:lnSpc>
            </a:pPr>
            <a:r>
              <a:rPr lang="en-US" sz="2800" dirty="0">
                <a:latin typeface="Arial" charset="0"/>
                <a:ea typeface="MS PGothic" charset="0"/>
              </a:rPr>
              <a:t>Exams: </a:t>
            </a:r>
            <a:r>
              <a:rPr lang="en-US" sz="2800" b="1" dirty="0">
                <a:latin typeface="Arial" charset="0"/>
                <a:ea typeface="MS PGothic" charset="0"/>
              </a:rPr>
              <a:t>Two (2) midterms and a final. </a:t>
            </a:r>
          </a:p>
          <a:p>
            <a:pPr eaLnBrk="1" hangingPunct="1">
              <a:lnSpc>
                <a:spcPct val="80000"/>
              </a:lnSpc>
            </a:pPr>
            <a:r>
              <a:rPr lang="en-US" sz="2800" dirty="0">
                <a:latin typeface="Arial" charset="0"/>
                <a:ea typeface="MS PGothic" charset="0"/>
              </a:rPr>
              <a:t>Material: </a:t>
            </a:r>
            <a:r>
              <a:rPr lang="en-US" sz="2800" b="1" dirty="0">
                <a:latin typeface="Arial" charset="0"/>
                <a:ea typeface="MS PGothic" charset="0"/>
              </a:rPr>
              <a:t>I will draw heavily from the text by </a:t>
            </a:r>
            <a:r>
              <a:rPr lang="en-US" sz="2800" b="1" dirty="0" err="1">
                <a:latin typeface="Arial" charset="0"/>
                <a:ea typeface="MS PGothic" charset="0"/>
              </a:rPr>
              <a:t>Sipser</a:t>
            </a:r>
            <a:r>
              <a:rPr lang="en-US" sz="2800" b="1" dirty="0">
                <a:latin typeface="Arial" charset="0"/>
                <a:ea typeface="MS PGothic" charset="0"/>
              </a:rPr>
              <a:t>. Some material will also come from </a:t>
            </a:r>
            <a:r>
              <a:rPr lang="en-US" sz="2800" b="1" dirty="0" err="1">
                <a:latin typeface="Arial" charset="0"/>
                <a:ea typeface="MS PGothic" charset="0"/>
              </a:rPr>
              <a:t>Hopcroft</a:t>
            </a:r>
            <a:r>
              <a:rPr lang="en-US" sz="2800" b="1" dirty="0">
                <a:latin typeface="Arial" charset="0"/>
                <a:ea typeface="MS PGothic" charset="0"/>
              </a:rPr>
              <a:t>. Class notes and in-class discussions are, however, comprehensive and cover models, closure properties and </a:t>
            </a:r>
            <a:r>
              <a:rPr lang="en-US" sz="2800" b="1" dirty="0" err="1">
                <a:latin typeface="Arial" charset="0"/>
                <a:ea typeface="MS PGothic" charset="0"/>
              </a:rPr>
              <a:t>undecidable</a:t>
            </a:r>
            <a:r>
              <a:rPr lang="en-US" sz="2800" b="1" dirty="0">
                <a:latin typeface="Arial" charset="0"/>
                <a:ea typeface="MS PGothic" charset="0"/>
              </a:rPr>
              <a:t> problems that may not be addressed in either of these texts.</a:t>
            </a:r>
            <a:endParaRPr lang="en-US" sz="2800" dirty="0">
              <a:latin typeface="Arial" charset="0"/>
              <a:ea typeface="MS PGothic" charset="0"/>
            </a:endParaRPr>
          </a:p>
        </p:txBody>
      </p:sp>
      <p:sp>
        <p:nvSpPr>
          <p:cNvPr id="512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5389235-9CE8-A642-AF42-32AA4B137B49}" type="slidenum">
              <a:rPr lang="en-US" sz="1400"/>
              <a:pPr algn="r" eaLnBrk="1" hangingPunct="1"/>
              <a:t>4</a:t>
            </a:fld>
            <a:endParaRPr lang="en-US" sz="1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atin typeface="Arial" charset="0"/>
                <a:ea typeface="MS PGothic" charset="0"/>
              </a:rPr>
              <a:t>How Many Infinities?</a:t>
            </a:r>
          </a:p>
        </p:txBody>
      </p:sp>
      <p:sp>
        <p:nvSpPr>
          <p:cNvPr id="41987" name="Text Box 4"/>
          <p:cNvSpPr>
            <a:spLocks noGrp="1" noChangeArrowheads="1"/>
          </p:cNvSpPr>
          <p:nvPr>
            <p:ph idx="1"/>
          </p:nvPr>
        </p:nvSpPr>
        <p:spPr/>
        <p:txBody>
          <a:bodyPr/>
          <a:lstStyle/>
          <a:p>
            <a:pPr eaLnBrk="1" hangingPunct="1">
              <a:lnSpc>
                <a:spcPct val="90000"/>
              </a:lnSpc>
            </a:pPr>
            <a:r>
              <a:rPr lang="en-US" sz="2400">
                <a:latin typeface="Arial" charset="0"/>
                <a:ea typeface="MS PGothic" charset="0"/>
              </a:rPr>
              <a:t>The theorem stated and proven next is due to Cantor and gives us a mechanism for defining two sets of distinctly different cardinality (one being strictly larger than the other).  By inductively applying Cantor</a:t>
            </a:r>
            <a:r>
              <a:rPr lang="ja-JP" altLang="en-US" sz="2400">
                <a:latin typeface="Arial" charset="0"/>
                <a:ea typeface="MS PGothic" charset="0"/>
              </a:rPr>
              <a:t>’</a:t>
            </a:r>
            <a:r>
              <a:rPr lang="en-US" altLang="ja-JP" sz="2400">
                <a:latin typeface="Arial" charset="0"/>
                <a:ea typeface="MS PGothic" charset="0"/>
              </a:rPr>
              <a:t>s theorem it follows that there are infinitely many cardinal numbers denoting the sizes of infinite sets.  Cantor</a:t>
            </a:r>
            <a:r>
              <a:rPr lang="ja-JP" altLang="en-US" sz="2400">
                <a:latin typeface="Arial" charset="0"/>
                <a:ea typeface="MS PGothic" charset="0"/>
              </a:rPr>
              <a:t>’</a:t>
            </a:r>
            <a:r>
              <a:rPr lang="en-US" altLang="ja-JP" sz="2400">
                <a:latin typeface="Arial" charset="0"/>
                <a:ea typeface="MS PGothic" charset="0"/>
              </a:rPr>
              <a:t>s theorem uses the power set of a given set.</a:t>
            </a:r>
            <a:endParaRPr lang="en-US" sz="2400">
              <a:latin typeface="Arial" charset="0"/>
              <a:ea typeface="MS PGothic" charset="0"/>
            </a:endParaRPr>
          </a:p>
        </p:txBody>
      </p:sp>
      <p:sp>
        <p:nvSpPr>
          <p:cNvPr id="4198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4BCADE-8BF8-174B-85DC-43D39DC1702D}" type="datetime1">
              <a:rPr lang="en-US"/>
              <a:pPr/>
              <a:t>11/18/2014</a:t>
            </a:fld>
            <a:endParaRPr lang="en-US"/>
          </a:p>
        </p:txBody>
      </p:sp>
      <p:sp>
        <p:nvSpPr>
          <p:cNvPr id="41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19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C72C6E-6945-D54E-AFD5-F7A326ACAE73}" type="slidenum">
              <a:rPr lang="en-US"/>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ea typeface="MS PGothic" charset="0"/>
              </a:rPr>
              <a:t>Cantor</a:t>
            </a:r>
            <a:r>
              <a:rPr lang="ja-JP" altLang="en-US">
                <a:latin typeface="Arial" charset="0"/>
                <a:ea typeface="MS PGothic" charset="0"/>
              </a:rPr>
              <a:t>’</a:t>
            </a:r>
            <a:r>
              <a:rPr lang="en-US" altLang="ja-JP">
                <a:latin typeface="Arial" charset="0"/>
                <a:ea typeface="MS PGothic" charset="0"/>
              </a:rPr>
              <a:t>s Theorem</a:t>
            </a:r>
            <a:endParaRPr lang="en-US">
              <a:latin typeface="Arial" charset="0"/>
              <a:ea typeface="MS PGothic" charset="0"/>
            </a:endParaRPr>
          </a:p>
        </p:txBody>
      </p:sp>
      <p:sp>
        <p:nvSpPr>
          <p:cNvPr id="43011"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D3CACD-E696-B142-B5A5-A5009DA0EE3A}" type="datetime1">
              <a:rPr lang="en-US"/>
              <a:pPr/>
              <a:t>11/18/2014</a:t>
            </a:fld>
            <a:endParaRPr lang="en-US"/>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07729A-0DB6-2B4F-A3B8-0FDA9F2C667D}" type="slidenum">
              <a:rPr lang="en-US"/>
              <a:pPr/>
              <a:t>41</a:t>
            </a:fld>
            <a:endParaRPr lang="en-US"/>
          </a:p>
        </p:txBody>
      </p:sp>
      <p:sp>
        <p:nvSpPr>
          <p:cNvPr id="43014" name="Text Box 3"/>
          <p:cNvSpPr txBox="1">
            <a:spLocks noChangeArrowheads="1"/>
          </p:cNvSpPr>
          <p:nvPr/>
        </p:nvSpPr>
        <p:spPr bwMode="auto">
          <a:xfrm>
            <a:off x="457200" y="1295400"/>
            <a:ext cx="85344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b="1" dirty="0"/>
              <a:t>Theorem (Cantor).  Let S be any set.  Then |S| &lt; |</a:t>
            </a:r>
            <a:r>
              <a:rPr lang="en-US" sz="1600" b="1" dirty="0">
                <a:latin typeface="Lucida Handwriting" charset="0"/>
              </a:rPr>
              <a:t>P</a:t>
            </a:r>
            <a:r>
              <a:rPr lang="en-US" sz="1600" b="1" dirty="0"/>
              <a:t>(S)|.</a:t>
            </a:r>
          </a:p>
          <a:p>
            <a:r>
              <a:rPr lang="en-US" sz="1600" b="1" dirty="0"/>
              <a:t>Proof.  </a:t>
            </a:r>
          </a:p>
          <a:p>
            <a:r>
              <a:rPr lang="en-US" sz="1600" b="1" dirty="0">
                <a:solidFill>
                  <a:srgbClr val="FF0000"/>
                </a:solidFill>
              </a:rPr>
              <a:t>Case1:</a:t>
            </a:r>
            <a:r>
              <a:rPr lang="en-US" sz="1600" b="1" dirty="0">
                <a:solidFill>
                  <a:srgbClr val="0066FF"/>
                </a:solidFill>
              </a:rPr>
              <a:t>  Suppose S = </a:t>
            </a:r>
            <a:r>
              <a:rPr lang="en-US" sz="1600" b="1" dirty="0" err="1">
                <a:solidFill>
                  <a:srgbClr val="3366FF"/>
                </a:solidFill>
              </a:rPr>
              <a:t>Ø</a:t>
            </a:r>
            <a:r>
              <a:rPr lang="en-US" sz="1600" b="1" dirty="0" smtClean="0">
                <a:solidFill>
                  <a:srgbClr val="3366FF"/>
                </a:solidFill>
                <a:sym typeface="Symbol" charset="0"/>
              </a:rPr>
              <a:t>. </a:t>
            </a:r>
            <a:r>
              <a:rPr lang="en-US" sz="1600" b="1" dirty="0">
                <a:solidFill>
                  <a:srgbClr val="3366FF"/>
                </a:solidFill>
                <a:sym typeface="Symbol" charset="0"/>
              </a:rPr>
              <a:t>Then </a:t>
            </a:r>
            <a:r>
              <a:rPr lang="en-US" sz="1600" b="1" dirty="0">
                <a:solidFill>
                  <a:srgbClr val="3366FF"/>
                </a:solidFill>
                <a:latin typeface="Lucida Handwriting" charset="0"/>
              </a:rPr>
              <a:t>P</a:t>
            </a:r>
            <a:r>
              <a:rPr lang="en-US" sz="1600" b="1" dirty="0">
                <a:solidFill>
                  <a:srgbClr val="3366FF"/>
                </a:solidFill>
              </a:rPr>
              <a:t>(S) = </a:t>
            </a:r>
            <a:r>
              <a:rPr lang="en-US" sz="1600" b="1" dirty="0" smtClean="0">
                <a:solidFill>
                  <a:srgbClr val="3366FF"/>
                </a:solidFill>
              </a:rPr>
              <a:t>{</a:t>
            </a:r>
            <a:r>
              <a:rPr lang="en-US" sz="1600" b="1" dirty="0" err="1">
                <a:solidFill>
                  <a:srgbClr val="3366FF"/>
                </a:solidFill>
              </a:rPr>
              <a:t>Ø</a:t>
            </a:r>
            <a:r>
              <a:rPr lang="en-US" sz="1600" b="1" dirty="0" smtClean="0">
                <a:solidFill>
                  <a:srgbClr val="3366FF"/>
                </a:solidFill>
              </a:rPr>
              <a:t>}</a:t>
            </a:r>
            <a:r>
              <a:rPr lang="en-US" sz="1600" b="1" dirty="0">
                <a:solidFill>
                  <a:srgbClr val="0066FF"/>
                </a:solidFill>
              </a:rPr>
              <a:t>. Since |S| = 0 and |</a:t>
            </a:r>
            <a:r>
              <a:rPr lang="en-US" sz="1600" b="1" dirty="0">
                <a:solidFill>
                  <a:srgbClr val="0066FF"/>
                </a:solidFill>
                <a:latin typeface="Lucida Handwriting" charset="0"/>
              </a:rPr>
              <a:t>P</a:t>
            </a:r>
            <a:r>
              <a:rPr lang="en-US" sz="1600" b="1" dirty="0">
                <a:solidFill>
                  <a:srgbClr val="0066FF"/>
                </a:solidFill>
              </a:rPr>
              <a:t>(S)| = 1, the result holds.</a:t>
            </a:r>
          </a:p>
          <a:p>
            <a:r>
              <a:rPr lang="en-US" sz="1600" b="1" dirty="0">
                <a:solidFill>
                  <a:srgbClr val="FF0000"/>
                </a:solidFill>
              </a:rPr>
              <a:t>Case2:</a:t>
            </a:r>
            <a:r>
              <a:rPr lang="en-US" sz="1600" b="1" dirty="0">
                <a:solidFill>
                  <a:srgbClr val="0066FF"/>
                </a:solidFill>
              </a:rPr>
              <a:t>  Assume S </a:t>
            </a:r>
            <a:r>
              <a:rPr lang="en-US" sz="1600" b="1" dirty="0">
                <a:solidFill>
                  <a:srgbClr val="0066FF"/>
                </a:solidFill>
                <a:sym typeface="Symbol" charset="0"/>
              </a:rPr>
              <a:t> </a:t>
            </a:r>
            <a:r>
              <a:rPr lang="en-US" sz="1600" b="1" dirty="0" err="1" smtClean="0">
                <a:solidFill>
                  <a:srgbClr val="3366FF"/>
                </a:solidFill>
              </a:rPr>
              <a:t>Ø</a:t>
            </a:r>
            <a:r>
              <a:rPr lang="en-US" sz="1600" b="1" dirty="0" smtClean="0">
                <a:solidFill>
                  <a:srgbClr val="0066FF"/>
                </a:solidFill>
                <a:sym typeface="Symbol" charset="0"/>
              </a:rPr>
              <a:t>. </a:t>
            </a:r>
            <a:endParaRPr lang="en-US" sz="1600" b="1" dirty="0">
              <a:solidFill>
                <a:srgbClr val="0066FF"/>
              </a:solidFill>
              <a:sym typeface="Symbol" charset="0"/>
            </a:endParaRPr>
          </a:p>
          <a:p>
            <a:r>
              <a:rPr lang="en-US" sz="1600" b="1" dirty="0">
                <a:solidFill>
                  <a:srgbClr val="FF0000"/>
                </a:solidFill>
                <a:sym typeface="Symbol" charset="0"/>
              </a:rPr>
              <a:t>(a)</a:t>
            </a:r>
            <a:r>
              <a:rPr lang="en-US" sz="1600" b="1" dirty="0">
                <a:solidFill>
                  <a:srgbClr val="0066FF"/>
                </a:solidFill>
                <a:sym typeface="Symbol" charset="0"/>
              </a:rPr>
              <a:t>  </a:t>
            </a:r>
            <a:r>
              <a:rPr lang="en-US" sz="1600" b="1" dirty="0">
                <a:solidFill>
                  <a:srgbClr val="0066FF"/>
                </a:solidFill>
              </a:rPr>
              <a:t>First we show that </a:t>
            </a:r>
            <a:r>
              <a:rPr lang="en-US" sz="1600" b="1" dirty="0">
                <a:solidFill>
                  <a:srgbClr val="FF0000"/>
                </a:solidFill>
              </a:rPr>
              <a:t>|S| </a:t>
            </a:r>
            <a:r>
              <a:rPr lang="en-US" sz="1600" b="1" dirty="0">
                <a:solidFill>
                  <a:srgbClr val="FF0000"/>
                </a:solidFill>
                <a:sym typeface="Symbol" charset="0"/>
              </a:rPr>
              <a:t> </a:t>
            </a:r>
            <a:r>
              <a:rPr lang="en-US" sz="1600" b="1" dirty="0">
                <a:solidFill>
                  <a:srgbClr val="FF0000"/>
                </a:solidFill>
              </a:rPr>
              <a:t>|</a:t>
            </a:r>
            <a:r>
              <a:rPr lang="en-US" sz="1600" b="1" dirty="0">
                <a:solidFill>
                  <a:srgbClr val="FF0000"/>
                </a:solidFill>
                <a:latin typeface="Lucida Handwriting" charset="0"/>
              </a:rPr>
              <a:t>P</a:t>
            </a:r>
            <a:r>
              <a:rPr lang="en-US" sz="1600" b="1" dirty="0">
                <a:solidFill>
                  <a:srgbClr val="FF0000"/>
                </a:solidFill>
              </a:rPr>
              <a:t>(S)|.</a:t>
            </a:r>
            <a:br>
              <a:rPr lang="en-US" sz="1600" b="1" dirty="0">
                <a:solidFill>
                  <a:srgbClr val="FF0000"/>
                </a:solidFill>
              </a:rPr>
            </a:br>
            <a:r>
              <a:rPr lang="en-US" sz="1600" b="1" dirty="0">
                <a:solidFill>
                  <a:srgbClr val="0066FF"/>
                </a:solidFill>
              </a:rPr>
              <a:t>To show this we must find an injection, f, from S to </a:t>
            </a:r>
            <a:r>
              <a:rPr lang="en-US" sz="1600" b="1" dirty="0">
                <a:solidFill>
                  <a:srgbClr val="0066FF"/>
                </a:solidFill>
                <a:latin typeface="Lucida Handwriting" charset="0"/>
              </a:rPr>
              <a:t>P</a:t>
            </a:r>
            <a:r>
              <a:rPr lang="en-US" sz="1600" b="1" dirty="0">
                <a:solidFill>
                  <a:srgbClr val="0066FF"/>
                </a:solidFill>
              </a:rPr>
              <a:t>(S).  </a:t>
            </a:r>
            <a:br>
              <a:rPr lang="en-US" sz="1600" b="1" dirty="0">
                <a:solidFill>
                  <a:srgbClr val="0066FF"/>
                </a:solidFill>
              </a:rPr>
            </a:br>
            <a:r>
              <a:rPr lang="en-US" sz="1600" b="1" dirty="0">
                <a:solidFill>
                  <a:srgbClr val="0066FF"/>
                </a:solidFill>
              </a:rPr>
              <a:t>Consider f(x) = {x}.  Clearly, f(x) </a:t>
            </a:r>
            <a:r>
              <a:rPr lang="en-US" sz="1600" b="1" dirty="0">
                <a:solidFill>
                  <a:srgbClr val="0066FF"/>
                </a:solidFill>
                <a:sym typeface="Symbol" charset="0"/>
              </a:rPr>
              <a:t> </a:t>
            </a:r>
            <a:r>
              <a:rPr lang="en-US" sz="1600" b="1" dirty="0">
                <a:solidFill>
                  <a:srgbClr val="0066FF"/>
                </a:solidFill>
                <a:latin typeface="Lucida Handwriting" charset="0"/>
              </a:rPr>
              <a:t>P</a:t>
            </a:r>
            <a:r>
              <a:rPr lang="en-US" sz="1600" b="1" dirty="0">
                <a:solidFill>
                  <a:srgbClr val="0066FF"/>
                </a:solidFill>
              </a:rPr>
              <a:t>(S) for all x </a:t>
            </a:r>
            <a:r>
              <a:rPr lang="en-US" sz="1600" b="1" dirty="0">
                <a:solidFill>
                  <a:srgbClr val="0066FF"/>
                </a:solidFill>
                <a:sym typeface="Symbol" charset="0"/>
              </a:rPr>
              <a:t>S. </a:t>
            </a:r>
            <a:br>
              <a:rPr lang="en-US" sz="1600" b="1" dirty="0">
                <a:solidFill>
                  <a:srgbClr val="0066FF"/>
                </a:solidFill>
                <a:sym typeface="Symbol" charset="0"/>
              </a:rPr>
            </a:br>
            <a:r>
              <a:rPr lang="en-US" sz="1600" b="1" dirty="0">
                <a:solidFill>
                  <a:srgbClr val="0066FF"/>
                </a:solidFill>
                <a:sym typeface="Symbol" charset="0"/>
              </a:rPr>
              <a:t>Furthermore,</a:t>
            </a:r>
            <a:r>
              <a:rPr lang="en-US" sz="1600" b="1" dirty="0">
                <a:solidFill>
                  <a:srgbClr val="0066FF"/>
                </a:solidFill>
              </a:rPr>
              <a:t> if x </a:t>
            </a:r>
            <a:r>
              <a:rPr lang="en-US" sz="1600" b="1" dirty="0">
                <a:solidFill>
                  <a:srgbClr val="0066FF"/>
                </a:solidFill>
                <a:sym typeface="Symbol" charset="0"/>
              </a:rPr>
              <a:t> y, then f(x) = {x}  {y} = f(y). </a:t>
            </a:r>
            <a:br>
              <a:rPr lang="en-US" sz="1600" b="1" dirty="0">
                <a:solidFill>
                  <a:srgbClr val="0066FF"/>
                </a:solidFill>
                <a:sym typeface="Symbol" charset="0"/>
              </a:rPr>
            </a:br>
            <a:r>
              <a:rPr lang="en-US" sz="1600" b="1" dirty="0">
                <a:solidFill>
                  <a:srgbClr val="0066FF"/>
                </a:solidFill>
                <a:sym typeface="Symbol" charset="0"/>
              </a:rPr>
              <a:t>Thus f is the desired function and we may conclude that </a:t>
            </a:r>
            <a:r>
              <a:rPr lang="en-US" sz="1600" b="1" dirty="0">
                <a:solidFill>
                  <a:srgbClr val="0066FF"/>
                </a:solidFill>
              </a:rPr>
              <a:t>|S| </a:t>
            </a:r>
            <a:r>
              <a:rPr lang="en-US" sz="1600" b="1" dirty="0">
                <a:solidFill>
                  <a:srgbClr val="0066FF"/>
                </a:solidFill>
                <a:sym typeface="Symbol" charset="0"/>
              </a:rPr>
              <a:t> </a:t>
            </a:r>
            <a:r>
              <a:rPr lang="en-US" sz="1600" b="1" dirty="0">
                <a:solidFill>
                  <a:srgbClr val="0066FF"/>
                </a:solidFill>
              </a:rPr>
              <a:t>|</a:t>
            </a:r>
            <a:r>
              <a:rPr lang="en-US" sz="1600" b="1" dirty="0">
                <a:solidFill>
                  <a:srgbClr val="0066FF"/>
                </a:solidFill>
                <a:latin typeface="Lucida Handwriting" charset="0"/>
              </a:rPr>
              <a:t>P</a:t>
            </a:r>
            <a:r>
              <a:rPr lang="en-US" sz="1600" b="1" dirty="0">
                <a:solidFill>
                  <a:srgbClr val="0066FF"/>
                </a:solidFill>
              </a:rPr>
              <a:t>(S)|.</a:t>
            </a:r>
          </a:p>
          <a:p>
            <a:r>
              <a:rPr lang="en-US" sz="1600" b="1" dirty="0">
                <a:solidFill>
                  <a:srgbClr val="FF0000"/>
                </a:solidFill>
              </a:rPr>
              <a:t>(b)</a:t>
            </a:r>
            <a:r>
              <a:rPr lang="en-US" sz="1600" b="1" dirty="0">
                <a:solidFill>
                  <a:srgbClr val="0066FF"/>
                </a:solidFill>
              </a:rPr>
              <a:t> Next we wish to show |S| </a:t>
            </a:r>
            <a:r>
              <a:rPr lang="en-US" sz="1600" b="1" dirty="0">
                <a:solidFill>
                  <a:srgbClr val="0066FF"/>
                </a:solidFill>
                <a:sym typeface="Symbol" charset="0"/>
              </a:rPr>
              <a:t></a:t>
            </a:r>
            <a:r>
              <a:rPr lang="en-US" sz="1600" b="1" dirty="0">
                <a:solidFill>
                  <a:srgbClr val="0066FF"/>
                </a:solidFill>
              </a:rPr>
              <a:t>|</a:t>
            </a:r>
            <a:r>
              <a:rPr lang="en-US" sz="1600" b="1" dirty="0">
                <a:solidFill>
                  <a:srgbClr val="0066FF"/>
                </a:solidFill>
                <a:latin typeface="Lucida Handwriting" charset="0"/>
              </a:rPr>
              <a:t>P</a:t>
            </a:r>
            <a:r>
              <a:rPr lang="en-US" sz="1600" b="1" dirty="0">
                <a:solidFill>
                  <a:srgbClr val="0066FF"/>
                </a:solidFill>
              </a:rPr>
              <a:t>(S)|.  We do this by contradiction.</a:t>
            </a:r>
            <a:br>
              <a:rPr lang="en-US" sz="1600" b="1" dirty="0">
                <a:solidFill>
                  <a:srgbClr val="0066FF"/>
                </a:solidFill>
              </a:rPr>
            </a:br>
            <a:r>
              <a:rPr lang="en-US" sz="1600" b="1" dirty="0">
                <a:solidFill>
                  <a:srgbClr val="0066FF"/>
                </a:solidFill>
              </a:rPr>
              <a:t>Assume |S| </a:t>
            </a:r>
            <a:r>
              <a:rPr lang="en-US" sz="1600" b="1" dirty="0">
                <a:solidFill>
                  <a:srgbClr val="0066FF"/>
                </a:solidFill>
                <a:sym typeface="Symbol" charset="0"/>
              </a:rPr>
              <a:t>= </a:t>
            </a:r>
            <a:r>
              <a:rPr lang="en-US" sz="1600" b="1" dirty="0">
                <a:solidFill>
                  <a:srgbClr val="0066FF"/>
                </a:solidFill>
              </a:rPr>
              <a:t>|</a:t>
            </a:r>
            <a:r>
              <a:rPr lang="en-US" sz="1600" b="1" dirty="0">
                <a:solidFill>
                  <a:srgbClr val="0066FF"/>
                </a:solidFill>
                <a:latin typeface="Lucida Handwriting" charset="0"/>
              </a:rPr>
              <a:t>P</a:t>
            </a:r>
            <a:r>
              <a:rPr lang="en-US" sz="1600" b="1" dirty="0">
                <a:solidFill>
                  <a:srgbClr val="0066FF"/>
                </a:solidFill>
              </a:rPr>
              <a:t>(S)|, then by definition of equality of cardinal numbers, there is a function, f, that is 1-1 and onto from S to </a:t>
            </a:r>
            <a:r>
              <a:rPr lang="en-US" sz="1600" b="1" dirty="0">
                <a:solidFill>
                  <a:srgbClr val="0066FF"/>
                </a:solidFill>
                <a:latin typeface="Lucida Handwriting" charset="0"/>
              </a:rPr>
              <a:t>P</a:t>
            </a:r>
            <a:r>
              <a:rPr lang="en-US" sz="1600" b="1" dirty="0">
                <a:solidFill>
                  <a:srgbClr val="0066FF"/>
                </a:solidFill>
              </a:rPr>
              <a:t>(S).</a:t>
            </a:r>
            <a:br>
              <a:rPr lang="en-US" sz="1600" b="1" dirty="0">
                <a:solidFill>
                  <a:srgbClr val="0066FF"/>
                </a:solidFill>
              </a:rPr>
            </a:br>
            <a:r>
              <a:rPr lang="en-US" sz="1600" b="1" dirty="0">
                <a:solidFill>
                  <a:srgbClr val="0066FF"/>
                </a:solidFill>
              </a:rPr>
              <a:t>Define Z = { x </a:t>
            </a:r>
            <a:r>
              <a:rPr lang="en-US" sz="1600" b="1" dirty="0">
                <a:solidFill>
                  <a:srgbClr val="0066FF"/>
                </a:solidFill>
                <a:sym typeface="Symbol" charset="0"/>
              </a:rPr>
              <a:t> S | x  f(x) }. Clearly, Z is a subset (possibly empty) of S.</a:t>
            </a:r>
            <a:br>
              <a:rPr lang="en-US" sz="1600" b="1" dirty="0">
                <a:solidFill>
                  <a:srgbClr val="0066FF"/>
                </a:solidFill>
                <a:sym typeface="Symbol" charset="0"/>
              </a:rPr>
            </a:br>
            <a:r>
              <a:rPr lang="en-US" sz="1600" b="1" dirty="0">
                <a:solidFill>
                  <a:srgbClr val="0066FF"/>
                </a:solidFill>
                <a:sym typeface="Symbol" charset="0"/>
              </a:rPr>
              <a:t>Therefore there is a y  S such that f(y) = Z.  This follows from our assumption that f is onto </a:t>
            </a:r>
            <a:r>
              <a:rPr lang="en-US" sz="1600" b="1" dirty="0">
                <a:solidFill>
                  <a:srgbClr val="0066FF"/>
                </a:solidFill>
                <a:latin typeface="Lucida Handwriting" charset="0"/>
              </a:rPr>
              <a:t>P</a:t>
            </a:r>
            <a:r>
              <a:rPr lang="en-US" sz="1600" b="1" dirty="0">
                <a:solidFill>
                  <a:srgbClr val="0066FF"/>
                </a:solidFill>
              </a:rPr>
              <a:t>(S).  Then either y </a:t>
            </a:r>
            <a:r>
              <a:rPr lang="en-US" sz="1600" b="1" dirty="0">
                <a:solidFill>
                  <a:srgbClr val="0066FF"/>
                </a:solidFill>
                <a:sym typeface="Symbol" charset="0"/>
              </a:rPr>
              <a:t> Z or y  Z.</a:t>
            </a:r>
            <a:br>
              <a:rPr lang="en-US" sz="1600" b="1" dirty="0">
                <a:solidFill>
                  <a:srgbClr val="0066FF"/>
                </a:solidFill>
                <a:sym typeface="Symbol" charset="0"/>
              </a:rPr>
            </a:br>
            <a:r>
              <a:rPr lang="en-US" sz="1600" b="1" dirty="0">
                <a:solidFill>
                  <a:srgbClr val="FF0000"/>
                </a:solidFill>
                <a:sym typeface="Symbol" charset="0"/>
              </a:rPr>
              <a:t>(b.1)  Suppose </a:t>
            </a:r>
            <a:r>
              <a:rPr lang="en-US" sz="1600" b="1" dirty="0">
                <a:solidFill>
                  <a:srgbClr val="FF0000"/>
                </a:solidFill>
              </a:rPr>
              <a:t>y </a:t>
            </a:r>
            <a:r>
              <a:rPr lang="en-US" sz="1600" b="1" dirty="0">
                <a:solidFill>
                  <a:srgbClr val="FF0000"/>
                </a:solidFill>
                <a:sym typeface="Symbol" charset="0"/>
              </a:rPr>
              <a:t> Z</a:t>
            </a:r>
            <a:r>
              <a:rPr lang="en-US" sz="1600" b="1" dirty="0">
                <a:solidFill>
                  <a:srgbClr val="0066FF"/>
                </a:solidFill>
                <a:sym typeface="Symbol" charset="0"/>
              </a:rPr>
              <a:t> , then by definition of Z, y  f(y) = Z; a contradiction.</a:t>
            </a:r>
            <a:br>
              <a:rPr lang="en-US" sz="1600" b="1" dirty="0">
                <a:solidFill>
                  <a:srgbClr val="0066FF"/>
                </a:solidFill>
                <a:sym typeface="Symbol" charset="0"/>
              </a:rPr>
            </a:br>
            <a:r>
              <a:rPr lang="en-US" sz="1600" b="1" dirty="0">
                <a:solidFill>
                  <a:srgbClr val="FF0000"/>
                </a:solidFill>
                <a:sym typeface="Symbol" charset="0"/>
              </a:rPr>
              <a:t>(b.2)  Suppose y  Z, </a:t>
            </a:r>
            <a:r>
              <a:rPr lang="en-US" sz="1600" b="1" dirty="0">
                <a:solidFill>
                  <a:srgbClr val="0066FF"/>
                </a:solidFill>
                <a:sym typeface="Symbol" charset="0"/>
              </a:rPr>
              <a:t>then by definition of Z, y  f(y) = Z; a contradiction.</a:t>
            </a:r>
            <a:br>
              <a:rPr lang="en-US" sz="1600" b="1" dirty="0">
                <a:solidFill>
                  <a:srgbClr val="0066FF"/>
                </a:solidFill>
                <a:sym typeface="Symbol" charset="0"/>
              </a:rPr>
            </a:br>
            <a:r>
              <a:rPr lang="en-US" sz="1600" b="1" dirty="0">
                <a:solidFill>
                  <a:srgbClr val="0066FF"/>
                </a:solidFill>
                <a:sym typeface="Symbol" charset="0"/>
              </a:rPr>
              <a:t>Since the existence of f led to this logical absurdity, we must conclude that f cannot exist and thus </a:t>
            </a:r>
            <a:r>
              <a:rPr lang="en-US" sz="1600" b="1" dirty="0">
                <a:solidFill>
                  <a:srgbClr val="0066FF"/>
                </a:solidFill>
              </a:rPr>
              <a:t>|S| </a:t>
            </a:r>
            <a:r>
              <a:rPr lang="en-US" sz="1600" b="1" dirty="0">
                <a:solidFill>
                  <a:srgbClr val="0066FF"/>
                </a:solidFill>
                <a:sym typeface="Symbol" charset="0"/>
              </a:rPr>
              <a:t>= </a:t>
            </a:r>
            <a:r>
              <a:rPr lang="en-US" sz="1600" b="1" dirty="0">
                <a:solidFill>
                  <a:srgbClr val="0066FF"/>
                </a:solidFill>
              </a:rPr>
              <a:t>|</a:t>
            </a:r>
            <a:r>
              <a:rPr lang="en-US" sz="1600" b="1" dirty="0">
                <a:solidFill>
                  <a:srgbClr val="0066FF"/>
                </a:solidFill>
                <a:latin typeface="Lucida Handwriting" charset="0"/>
              </a:rPr>
              <a:t>P</a:t>
            </a:r>
            <a:r>
              <a:rPr lang="en-US" sz="1600" b="1" dirty="0">
                <a:solidFill>
                  <a:srgbClr val="0066FF"/>
                </a:solidFill>
              </a:rPr>
              <a:t>(S)| is false. This establishes (b).</a:t>
            </a:r>
          </a:p>
          <a:p>
            <a:r>
              <a:rPr lang="en-US" sz="1600" b="1" dirty="0">
                <a:solidFill>
                  <a:srgbClr val="0066FF"/>
                </a:solidFill>
              </a:rPr>
              <a:t>             </a:t>
            </a:r>
            <a:r>
              <a:rPr lang="en-US" sz="1600" b="1" dirty="0">
                <a:solidFill>
                  <a:srgbClr val="FF0000"/>
                </a:solidFill>
              </a:rPr>
              <a:t>(a) and (b) together imply</a:t>
            </a:r>
            <a:r>
              <a:rPr lang="en-US" sz="1600" b="1" dirty="0">
                <a:solidFill>
                  <a:srgbClr val="0066FF"/>
                </a:solidFill>
              </a:rPr>
              <a:t> </a:t>
            </a:r>
            <a:r>
              <a:rPr lang="en-US" sz="1600" b="1" dirty="0"/>
              <a:t>|S| &lt; |</a:t>
            </a:r>
            <a:r>
              <a:rPr lang="en-US" sz="1600" b="1" dirty="0">
                <a:latin typeface="Lucida Handwriting" charset="0"/>
              </a:rPr>
              <a:t>P</a:t>
            </a:r>
            <a:r>
              <a:rPr lang="en-US" sz="1600" b="1" dirty="0"/>
              <a:t>(S)|.</a:t>
            </a:r>
          </a:p>
          <a:p>
            <a:endParaRPr lang="en-US" sz="16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ea typeface="MS PGothic" charset="0"/>
              </a:rPr>
              <a:t>Corollaries</a:t>
            </a:r>
          </a:p>
        </p:txBody>
      </p:sp>
      <p:sp>
        <p:nvSpPr>
          <p:cNvPr id="44035" name="Rectangle 3"/>
          <p:cNvSpPr>
            <a:spLocks noGrp="1" noChangeArrowheads="1"/>
          </p:cNvSpPr>
          <p:nvPr>
            <p:ph idx="1"/>
          </p:nvPr>
        </p:nvSpPr>
        <p:spPr>
          <a:xfrm>
            <a:off x="457200" y="1600200"/>
            <a:ext cx="7848600" cy="4572000"/>
          </a:xfrm>
        </p:spPr>
        <p:txBody>
          <a:bodyPr/>
          <a:lstStyle/>
          <a:p>
            <a:pPr marL="533400" indent="-533400" eaLnBrk="1" hangingPunct="1">
              <a:lnSpc>
                <a:spcPct val="90000"/>
              </a:lnSpc>
            </a:pPr>
            <a:r>
              <a:rPr lang="en-US" sz="2400" dirty="0">
                <a:latin typeface="Arial" charset="0"/>
                <a:ea typeface="MS PGothic" charset="0"/>
              </a:rPr>
              <a:t>If |S| = |</a:t>
            </a:r>
            <a:r>
              <a:rPr lang="en-US" sz="2400" b="1" i="1" dirty="0">
                <a:latin typeface="Forte" charset="0"/>
                <a:ea typeface="MS PGothic" charset="0"/>
              </a:rPr>
              <a:t>N</a:t>
            </a:r>
            <a:r>
              <a:rPr lang="en-US" sz="2400" dirty="0">
                <a:latin typeface="Arial" charset="0"/>
                <a:ea typeface="MS PGothic" charset="0"/>
              </a:rPr>
              <a:t>|, then |</a:t>
            </a:r>
            <a:r>
              <a:rPr lang="en-US" sz="2400" dirty="0">
                <a:latin typeface="Lucida Handwriting" charset="0"/>
                <a:ea typeface="MS PGothic" charset="0"/>
              </a:rPr>
              <a:t>P</a:t>
            </a:r>
            <a:r>
              <a:rPr lang="en-US" sz="2400" dirty="0">
                <a:latin typeface="Arial" charset="0"/>
                <a:ea typeface="MS PGothic" charset="0"/>
              </a:rPr>
              <a:t>(S)| &gt; |</a:t>
            </a:r>
            <a:r>
              <a:rPr lang="en-US" sz="2400" b="1" i="1" dirty="0">
                <a:latin typeface="Forte" charset="0"/>
                <a:ea typeface="MS PGothic" charset="0"/>
              </a:rPr>
              <a:t>N</a:t>
            </a:r>
            <a:r>
              <a:rPr lang="en-US" sz="2400" dirty="0">
                <a:latin typeface="Arial" charset="0"/>
                <a:ea typeface="MS PGothic" charset="0"/>
              </a:rPr>
              <a:t>| = </a:t>
            </a:r>
            <a:r>
              <a:rPr lang="en-US" sz="2400" b="1" dirty="0">
                <a:latin typeface="Arial" charset="0"/>
                <a:ea typeface="MS PGothic" charset="0"/>
                <a:sym typeface="Symbol" charset="0"/>
              </a:rPr>
              <a:t></a:t>
            </a:r>
            <a:r>
              <a:rPr lang="en-US" sz="2400" b="1" baseline="-25000" dirty="0">
                <a:latin typeface="Arial" charset="0"/>
                <a:ea typeface="MS PGothic" charset="0"/>
                <a:sym typeface="Symbol" charset="0"/>
              </a:rPr>
              <a:t>0</a:t>
            </a:r>
            <a:r>
              <a:rPr lang="en-US" sz="1800" baseline="-25000" dirty="0">
                <a:latin typeface="Arial" charset="0"/>
                <a:ea typeface="MS PGothic" charset="0"/>
              </a:rPr>
              <a:t> </a:t>
            </a:r>
            <a:r>
              <a:rPr lang="en-US" sz="2400" dirty="0">
                <a:latin typeface="Arial" charset="0"/>
                <a:ea typeface="MS PGothic" charset="0"/>
              </a:rPr>
              <a:t>.</a:t>
            </a:r>
          </a:p>
          <a:p>
            <a:pPr marL="533400" indent="-533400" eaLnBrk="1" hangingPunct="1">
              <a:lnSpc>
                <a:spcPct val="90000"/>
              </a:lnSpc>
            </a:pPr>
            <a:endParaRPr lang="en-US" sz="2400" dirty="0">
              <a:latin typeface="Arial" charset="0"/>
              <a:ea typeface="MS PGothic" charset="0"/>
            </a:endParaRPr>
          </a:p>
          <a:p>
            <a:pPr marL="533400" indent="-533400" eaLnBrk="1" hangingPunct="1">
              <a:lnSpc>
                <a:spcPct val="90000"/>
              </a:lnSpc>
            </a:pPr>
            <a:r>
              <a:rPr lang="en-US" sz="2400" dirty="0">
                <a:latin typeface="Arial" charset="0"/>
                <a:ea typeface="MS PGothic" charset="0"/>
              </a:rPr>
              <a:t>There are sets whose cardinalities are greater than </a:t>
            </a:r>
            <a:r>
              <a:rPr lang="en-US" sz="2400" b="1" dirty="0">
                <a:latin typeface="Arial" charset="0"/>
                <a:ea typeface="MS PGothic" charset="0"/>
                <a:sym typeface="Symbol" charset="0"/>
              </a:rPr>
              <a:t></a:t>
            </a:r>
            <a:r>
              <a:rPr lang="en-US" sz="2400" b="1" baseline="-25000" dirty="0">
                <a:latin typeface="Arial" charset="0"/>
                <a:ea typeface="MS PGothic" charset="0"/>
                <a:sym typeface="Symbol" charset="0"/>
              </a:rPr>
              <a:t>0</a:t>
            </a:r>
            <a:r>
              <a:rPr lang="en-US" sz="2400" dirty="0">
                <a:latin typeface="Arial" charset="0"/>
                <a:ea typeface="MS PGothic" charset="0"/>
              </a:rPr>
              <a:t>. These sets are </a:t>
            </a:r>
            <a:r>
              <a:rPr lang="en-US" sz="2400" dirty="0" err="1">
                <a:latin typeface="Arial" charset="0"/>
                <a:ea typeface="MS PGothic" charset="0"/>
              </a:rPr>
              <a:t>uncountably</a:t>
            </a:r>
            <a:r>
              <a:rPr lang="en-US" sz="2400" dirty="0">
                <a:latin typeface="Arial" charset="0"/>
                <a:ea typeface="MS PGothic" charset="0"/>
              </a:rPr>
              <a:t> infinite, whereas those that correspond to </a:t>
            </a:r>
            <a:r>
              <a:rPr lang="en-US" sz="2400" b="1" i="1" dirty="0">
                <a:latin typeface="Forte" charset="0"/>
                <a:ea typeface="MS PGothic" charset="0"/>
              </a:rPr>
              <a:t>N</a:t>
            </a:r>
            <a:r>
              <a:rPr lang="en-US" sz="2400" dirty="0">
                <a:latin typeface="Arial" charset="0"/>
                <a:ea typeface="MS PGothic" charset="0"/>
              </a:rPr>
              <a:t> are </a:t>
            </a:r>
            <a:r>
              <a:rPr lang="en-US" sz="2400" dirty="0" err="1">
                <a:latin typeface="Arial" charset="0"/>
                <a:ea typeface="MS PGothic" charset="0"/>
              </a:rPr>
              <a:t>countably</a:t>
            </a:r>
            <a:r>
              <a:rPr lang="en-US" sz="2400" dirty="0">
                <a:latin typeface="Arial" charset="0"/>
                <a:ea typeface="MS PGothic" charset="0"/>
              </a:rPr>
              <a:t> infinite. </a:t>
            </a:r>
          </a:p>
          <a:p>
            <a:pPr marL="533400" indent="-533400" eaLnBrk="1" hangingPunct="1">
              <a:lnSpc>
                <a:spcPct val="90000"/>
              </a:lnSpc>
            </a:pPr>
            <a:r>
              <a:rPr lang="en-US" sz="2400" dirty="0">
                <a:latin typeface="Arial" charset="0"/>
                <a:ea typeface="MS PGothic" charset="0"/>
              </a:rPr>
              <a:t>Note that a set can be countable and yet there is no effective way to describe its correspondence with </a:t>
            </a:r>
            <a:r>
              <a:rPr lang="en-US" sz="2400" b="1" i="1" dirty="0">
                <a:latin typeface="Forte" charset="0"/>
                <a:ea typeface="MS PGothic" charset="0"/>
              </a:rPr>
              <a:t>N</a:t>
            </a:r>
            <a:r>
              <a:rPr lang="en-US" sz="2400" dirty="0">
                <a:latin typeface="Arial" charset="0"/>
                <a:ea typeface="MS PGothic" charset="0"/>
              </a:rPr>
              <a:t>. Look back and you will see that the definition just says that an injective function </a:t>
            </a:r>
            <a:r>
              <a:rPr lang="en-US" sz="2400" dirty="0" smtClean="0">
                <a:latin typeface="Arial" charset="0"/>
                <a:ea typeface="MS PGothic" charset="0"/>
              </a:rPr>
              <a:t>exists, </a:t>
            </a:r>
            <a:r>
              <a:rPr lang="en-US" sz="2400" dirty="0">
                <a:latin typeface="Arial" charset="0"/>
                <a:ea typeface="MS PGothic" charset="0"/>
              </a:rPr>
              <a:t>not that this function is actually computable.</a:t>
            </a:r>
          </a:p>
        </p:txBody>
      </p:sp>
      <p:sp>
        <p:nvSpPr>
          <p:cNvPr id="440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77EF74D-94DB-8742-8471-D80BE4E04019}" type="datetime1">
              <a:rPr lang="en-US"/>
              <a:pPr/>
              <a:t>11/18/2014</a:t>
            </a:fld>
            <a:endParaRPr lang="en-US"/>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40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CFD916-530A-5947-B7DA-06A3F2481B46}" type="slidenum">
              <a:rPr lang="en-US"/>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latin typeface="Arial" charset="0"/>
                <a:ea typeface="MS PGothic" charset="0"/>
              </a:rPr>
              <a:t>Cardinalities of </a:t>
            </a:r>
            <a:r>
              <a:rPr lang="en-US" i="1" dirty="0">
                <a:latin typeface="Forte" charset="0"/>
                <a:ea typeface="MS PGothic" charset="0"/>
              </a:rPr>
              <a:t>Z</a:t>
            </a:r>
            <a:r>
              <a:rPr lang="en-US" dirty="0">
                <a:latin typeface="Arial" charset="0"/>
                <a:ea typeface="MS PGothic" charset="0"/>
              </a:rPr>
              <a:t> and </a:t>
            </a:r>
            <a:r>
              <a:rPr lang="en-US" i="1" dirty="0">
                <a:latin typeface="Forte" charset="0"/>
                <a:ea typeface="MS PGothic" charset="0"/>
              </a:rPr>
              <a:t>Q</a:t>
            </a:r>
            <a:endParaRPr lang="en-US" i="1" dirty="0">
              <a:latin typeface="Arial" charset="0"/>
              <a:ea typeface="MS PGothic" charset="0"/>
            </a:endParaRPr>
          </a:p>
        </p:txBody>
      </p:sp>
      <p:sp>
        <p:nvSpPr>
          <p:cNvPr id="45059" name="Rectangle 3"/>
          <p:cNvSpPr>
            <a:spLocks noGrp="1" noChangeArrowheads="1"/>
          </p:cNvSpPr>
          <p:nvPr>
            <p:ph idx="1"/>
          </p:nvPr>
        </p:nvSpPr>
        <p:spPr>
          <a:xfrm>
            <a:off x="457200" y="1600200"/>
            <a:ext cx="7848600" cy="4572000"/>
          </a:xfrm>
        </p:spPr>
        <p:txBody>
          <a:bodyPr/>
          <a:lstStyle/>
          <a:p>
            <a:pPr marL="533400" indent="-533400" eaLnBrk="1" hangingPunct="1">
              <a:buFontTx/>
              <a:buAutoNum type="arabicPeriod"/>
            </a:pPr>
            <a:r>
              <a:rPr lang="en-US" sz="2000" dirty="0">
                <a:latin typeface="Arial" charset="0"/>
                <a:ea typeface="MS PGothic" charset="0"/>
              </a:rPr>
              <a:t>We show that </a:t>
            </a:r>
            <a:r>
              <a:rPr lang="en-US" sz="2000" dirty="0" smtClean="0">
                <a:latin typeface="Arial" charset="0"/>
                <a:ea typeface="MS PGothic" charset="0"/>
              </a:rPr>
              <a:t>| </a:t>
            </a:r>
            <a:r>
              <a:rPr lang="en-US" sz="2000" b="1" i="1" dirty="0" smtClean="0">
                <a:latin typeface="Forte" charset="0"/>
                <a:ea typeface="MS PGothic" charset="0"/>
              </a:rPr>
              <a:t>N </a:t>
            </a:r>
            <a:r>
              <a:rPr lang="en-US" sz="2000" dirty="0" smtClean="0">
                <a:latin typeface="Arial" charset="0"/>
                <a:ea typeface="MS PGothic" charset="0"/>
              </a:rPr>
              <a:t>| </a:t>
            </a:r>
            <a:r>
              <a:rPr lang="en-US" sz="2000" dirty="0">
                <a:latin typeface="Arial" charset="0"/>
                <a:ea typeface="MS PGothic" charset="0"/>
              </a:rPr>
              <a:t>= </a:t>
            </a:r>
            <a:r>
              <a:rPr lang="en-US" sz="2000" dirty="0" smtClean="0">
                <a:latin typeface="Arial" charset="0"/>
                <a:ea typeface="MS PGothic" charset="0"/>
              </a:rPr>
              <a:t>| </a:t>
            </a:r>
            <a:r>
              <a:rPr lang="en-US" sz="2000" b="1" i="1" dirty="0" smtClean="0">
                <a:latin typeface="Forte" charset="0"/>
                <a:ea typeface="MS PGothic" charset="0"/>
              </a:rPr>
              <a:t>Z </a:t>
            </a:r>
            <a:r>
              <a:rPr lang="en-US" sz="2000" dirty="0" smtClean="0">
                <a:latin typeface="Arial" charset="0"/>
                <a:ea typeface="MS PGothic" charset="0"/>
              </a:rPr>
              <a:t>|</a:t>
            </a:r>
            <a:r>
              <a:rPr lang="en-US" sz="2000" dirty="0">
                <a:latin typeface="Arial" charset="0"/>
                <a:ea typeface="MS PGothic" charset="0"/>
              </a:rPr>
              <a:t>.</a:t>
            </a:r>
            <a:br>
              <a:rPr lang="en-US" sz="2000" dirty="0">
                <a:latin typeface="Arial" charset="0"/>
                <a:ea typeface="MS PGothic" charset="0"/>
              </a:rPr>
            </a:br>
            <a:r>
              <a:rPr lang="en-US" sz="2000" dirty="0" smtClean="0">
                <a:latin typeface="Arial" charset="0"/>
                <a:ea typeface="MS PGothic" charset="0"/>
              </a:rPr>
              <a:t>| </a:t>
            </a:r>
            <a:r>
              <a:rPr lang="en-US" sz="2000" b="1" i="1" dirty="0" smtClean="0">
                <a:latin typeface="Forte" charset="0"/>
                <a:ea typeface="MS PGothic" charset="0"/>
              </a:rPr>
              <a:t>N </a:t>
            </a:r>
            <a:r>
              <a:rPr lang="en-US" sz="2000" dirty="0" smtClean="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smtClean="0">
                <a:latin typeface="Arial" charset="0"/>
                <a:ea typeface="MS PGothic" charset="0"/>
              </a:rPr>
              <a:t>| </a:t>
            </a:r>
            <a:r>
              <a:rPr lang="en-US" sz="2000" b="1" i="1" dirty="0" smtClean="0">
                <a:latin typeface="Forte" charset="0"/>
                <a:ea typeface="MS PGothic" charset="0"/>
              </a:rPr>
              <a:t>Z </a:t>
            </a:r>
            <a:r>
              <a:rPr lang="en-US" sz="2000" dirty="0" smtClean="0">
                <a:latin typeface="Arial" charset="0"/>
                <a:ea typeface="MS PGothic" charset="0"/>
              </a:rPr>
              <a:t>|</a:t>
            </a:r>
            <a:r>
              <a:rPr lang="en-US" sz="2000" dirty="0">
                <a:latin typeface="Arial" charset="0"/>
                <a:ea typeface="MS PGothic" charset="0"/>
              </a:rPr>
              <a:t>: Define g: </a:t>
            </a:r>
            <a:r>
              <a:rPr lang="en-US" sz="2000" b="1" i="1" dirty="0">
                <a:latin typeface="Forte" charset="0"/>
                <a:ea typeface="MS PGothic" charset="0"/>
              </a:rPr>
              <a:t>N</a:t>
            </a:r>
            <a:r>
              <a:rPr lang="en-US" sz="2000" dirty="0">
                <a:latin typeface="Forte" charset="0"/>
                <a:ea typeface="MS PGothic" charset="0"/>
              </a:rPr>
              <a:t> </a:t>
            </a:r>
            <a:r>
              <a:rPr lang="en-US" sz="2000" dirty="0">
                <a:latin typeface="Forte" charset="0"/>
                <a:ea typeface="MS PGothic" charset="0"/>
                <a:sym typeface="Symbol" charset="0"/>
              </a:rPr>
              <a:t> </a:t>
            </a:r>
            <a:r>
              <a:rPr lang="en-US" sz="2000" b="1" i="1" dirty="0">
                <a:latin typeface="Forte" charset="0"/>
                <a:ea typeface="MS PGothic" charset="0"/>
              </a:rPr>
              <a:t>Z</a:t>
            </a:r>
            <a:r>
              <a:rPr lang="en-US" sz="2000" dirty="0">
                <a:latin typeface="Forte" charset="0"/>
                <a:ea typeface="MS PGothic" charset="0"/>
              </a:rPr>
              <a:t> </a:t>
            </a:r>
            <a:r>
              <a:rPr lang="en-US" sz="2000" dirty="0">
                <a:latin typeface="Arial" charset="0"/>
                <a:ea typeface="MS PGothic" charset="0"/>
              </a:rPr>
              <a:t>as follows: g(</a:t>
            </a:r>
            <a:r>
              <a:rPr lang="en-US" sz="2000" dirty="0" err="1">
                <a:latin typeface="Arial" charset="0"/>
                <a:ea typeface="MS PGothic" charset="0"/>
              </a:rPr>
              <a:t>i</a:t>
            </a:r>
            <a:r>
              <a:rPr lang="en-US" sz="2000" dirty="0">
                <a:latin typeface="Arial" charset="0"/>
                <a:ea typeface="MS PGothic" charset="0"/>
              </a:rPr>
              <a:t>) = </a:t>
            </a:r>
            <a:r>
              <a:rPr lang="en-US" sz="2000" dirty="0" err="1">
                <a:latin typeface="Arial" charset="0"/>
                <a:ea typeface="MS PGothic" charset="0"/>
              </a:rPr>
              <a:t>i</a:t>
            </a:r>
            <a:r>
              <a:rPr lang="en-US" sz="2000" dirty="0">
                <a:latin typeface="Arial" charset="0"/>
                <a:ea typeface="MS PGothic" charset="0"/>
              </a:rPr>
              <a:t> </a:t>
            </a:r>
            <a:br>
              <a:rPr lang="en-US" sz="2000" dirty="0">
                <a:latin typeface="Arial" charset="0"/>
                <a:ea typeface="MS PGothic" charset="0"/>
              </a:rPr>
            </a:br>
            <a:r>
              <a:rPr lang="en-US" sz="2000" dirty="0" smtClean="0">
                <a:latin typeface="Arial" charset="0"/>
                <a:ea typeface="MS PGothic" charset="0"/>
              </a:rPr>
              <a:t>| </a:t>
            </a:r>
            <a:r>
              <a:rPr lang="en-US" sz="2000" b="1" i="1" dirty="0" smtClean="0">
                <a:latin typeface="Forte" charset="0"/>
                <a:ea typeface="MS PGothic" charset="0"/>
              </a:rPr>
              <a:t>Z </a:t>
            </a:r>
            <a:r>
              <a:rPr lang="en-US" sz="2000" dirty="0" smtClean="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smtClean="0">
                <a:latin typeface="Arial" charset="0"/>
                <a:ea typeface="MS PGothic" charset="0"/>
              </a:rPr>
              <a:t>| </a:t>
            </a:r>
            <a:r>
              <a:rPr lang="en-US" sz="2000" b="1" i="1" dirty="0" smtClean="0">
                <a:latin typeface="Forte" charset="0"/>
                <a:ea typeface="MS PGothic" charset="0"/>
              </a:rPr>
              <a:t>N </a:t>
            </a:r>
            <a:r>
              <a:rPr lang="en-US" sz="2000" dirty="0" smtClean="0">
                <a:latin typeface="Arial" charset="0"/>
                <a:ea typeface="MS PGothic" charset="0"/>
              </a:rPr>
              <a:t>|</a:t>
            </a:r>
            <a:r>
              <a:rPr lang="en-US" sz="2000" dirty="0">
                <a:latin typeface="Arial" charset="0"/>
                <a:ea typeface="MS PGothic" charset="0"/>
              </a:rPr>
              <a:t>: Define  f: </a:t>
            </a:r>
            <a:r>
              <a:rPr lang="en-US" sz="2000" b="1" i="1" dirty="0">
                <a:latin typeface="Forte" charset="0"/>
                <a:ea typeface="MS PGothic" charset="0"/>
              </a:rPr>
              <a:t>Z</a:t>
            </a:r>
            <a:r>
              <a:rPr lang="en-US" sz="2000" dirty="0">
                <a:latin typeface="Forte" charset="0"/>
                <a:ea typeface="MS PGothic" charset="0"/>
              </a:rPr>
              <a:t> </a:t>
            </a:r>
            <a:r>
              <a:rPr lang="en-US" sz="2000" dirty="0">
                <a:latin typeface="Forte" charset="0"/>
                <a:ea typeface="MS PGothic" charset="0"/>
                <a:sym typeface="Symbol" charset="0"/>
              </a:rPr>
              <a:t></a:t>
            </a:r>
            <a:r>
              <a:rPr lang="en-US" sz="2000" b="1" i="1" dirty="0">
                <a:latin typeface="Forte" charset="0"/>
                <a:ea typeface="MS PGothic" charset="0"/>
              </a:rPr>
              <a:t>N</a:t>
            </a:r>
            <a:r>
              <a:rPr lang="en-US" sz="2000" dirty="0">
                <a:latin typeface="Forte" charset="0"/>
                <a:ea typeface="MS PGothic" charset="0"/>
              </a:rPr>
              <a:t> </a:t>
            </a:r>
            <a:r>
              <a:rPr lang="en-US" sz="2000" dirty="0">
                <a:latin typeface="Arial" charset="0"/>
                <a:ea typeface="MS PGothic" charset="0"/>
              </a:rPr>
              <a:t>as follows: </a:t>
            </a: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r>
              <a:rPr lang="en-US" sz="2000" dirty="0">
                <a:latin typeface="Arial" charset="0"/>
                <a:ea typeface="MS PGothic" charset="0"/>
              </a:rPr>
              <a:t>To show |</a:t>
            </a:r>
            <a:r>
              <a:rPr lang="en-US" sz="2000" dirty="0">
                <a:latin typeface="Forte" charset="0"/>
                <a:ea typeface="MS PGothic" charset="0"/>
              </a:rPr>
              <a:t> </a:t>
            </a:r>
            <a:r>
              <a:rPr lang="en-US" sz="2000" b="1" i="1" dirty="0">
                <a:latin typeface="Forte" charset="0"/>
                <a:ea typeface="MS PGothic" charset="0"/>
              </a:rPr>
              <a:t>N</a:t>
            </a:r>
            <a:r>
              <a:rPr lang="en-US" sz="2000" dirty="0">
                <a:latin typeface="Forte" charset="0"/>
                <a:ea typeface="MS PGothic" charset="0"/>
              </a:rPr>
              <a:t> </a:t>
            </a:r>
            <a:r>
              <a:rPr lang="en-US" sz="2000" dirty="0">
                <a:latin typeface="Arial" charset="0"/>
                <a:ea typeface="MS PGothic" charset="0"/>
              </a:rPr>
              <a:t>| = |</a:t>
            </a:r>
            <a:r>
              <a:rPr lang="en-US" sz="2000" b="1" dirty="0">
                <a:latin typeface="Forte" charset="0"/>
                <a:ea typeface="MS PGothic" charset="0"/>
              </a:rPr>
              <a:t> </a:t>
            </a:r>
            <a:r>
              <a:rPr lang="en-US" sz="2000" b="1" i="1" dirty="0">
                <a:latin typeface="Forte" charset="0"/>
                <a:ea typeface="MS PGothic" charset="0"/>
              </a:rPr>
              <a:t>Q</a:t>
            </a:r>
            <a:r>
              <a:rPr lang="en-US" sz="2000" b="1" dirty="0">
                <a:latin typeface="Forte" charset="0"/>
                <a:ea typeface="MS PGothic" charset="0"/>
              </a:rPr>
              <a:t> </a:t>
            </a:r>
            <a:r>
              <a:rPr lang="en-US" sz="2000" dirty="0">
                <a:latin typeface="Arial" charset="0"/>
                <a:ea typeface="MS PGothic" charset="0"/>
              </a:rPr>
              <a:t>| we develop the proof in two steps:</a:t>
            </a:r>
            <a:br>
              <a:rPr lang="en-US" sz="2000" dirty="0">
                <a:latin typeface="Arial" charset="0"/>
                <a:ea typeface="MS PGothic" charset="0"/>
              </a:rPr>
            </a:br>
            <a:r>
              <a:rPr lang="en-US" sz="2000" dirty="0">
                <a:latin typeface="Arial" charset="0"/>
                <a:ea typeface="MS PGothic" charset="0"/>
              </a:rPr>
              <a:t>(a) Lemma – prove that |A| </a:t>
            </a:r>
            <a:r>
              <a:rPr lang="en-US" sz="2000" dirty="0">
                <a:latin typeface="Arial" charset="0"/>
                <a:ea typeface="MS PGothic" charset="0"/>
                <a:sym typeface="Symbol" charset="0"/>
              </a:rPr>
              <a:t></a:t>
            </a:r>
            <a:r>
              <a:rPr lang="en-US" sz="2000" dirty="0">
                <a:latin typeface="Arial" charset="0"/>
                <a:ea typeface="MS PGothic" charset="0"/>
              </a:rPr>
              <a:t> |S| for every subset A of S.</a:t>
            </a:r>
            <a:br>
              <a:rPr lang="en-US" sz="2000" dirty="0">
                <a:latin typeface="Arial" charset="0"/>
                <a:ea typeface="MS PGothic" charset="0"/>
              </a:rPr>
            </a:br>
            <a:r>
              <a:rPr lang="en-US" sz="2000" dirty="0">
                <a:latin typeface="Arial" charset="0"/>
                <a:ea typeface="MS PGothic" charset="0"/>
              </a:rPr>
              <a:t>		Note: This is what we did for </a:t>
            </a:r>
            <a:r>
              <a:rPr lang="en-US" sz="2000" dirty="0" smtClean="0">
                <a:latin typeface="Arial" charset="0"/>
                <a:ea typeface="MS PGothic" charset="0"/>
              </a:rPr>
              <a:t>| </a:t>
            </a:r>
            <a:r>
              <a:rPr lang="en-US" sz="2000" b="1" i="1" dirty="0" smtClean="0">
                <a:latin typeface="Forte" charset="0"/>
                <a:ea typeface="MS PGothic" charset="0"/>
              </a:rPr>
              <a:t>N </a:t>
            </a:r>
            <a:r>
              <a:rPr lang="en-US" sz="2000" dirty="0" smtClean="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smtClean="0">
                <a:latin typeface="Arial" charset="0"/>
                <a:ea typeface="MS PGothic" charset="0"/>
              </a:rPr>
              <a:t>| </a:t>
            </a:r>
            <a:r>
              <a:rPr lang="en-US" sz="2000" b="1" i="1" dirty="0" smtClean="0">
                <a:latin typeface="Forte" charset="0"/>
                <a:ea typeface="MS PGothic" charset="0"/>
              </a:rPr>
              <a:t>Z </a:t>
            </a:r>
            <a:r>
              <a:rPr lang="en-US" sz="2000" dirty="0" smtClean="0">
                <a:latin typeface="Forte" charset="0"/>
                <a:ea typeface="MS PGothic" charset="0"/>
              </a:rPr>
              <a:t>|</a:t>
            </a:r>
            <a:r>
              <a:rPr lang="en-US" sz="2000" dirty="0" smtClean="0">
                <a:latin typeface="Arial" charset="0"/>
                <a:ea typeface="MS PGothic" charset="0"/>
              </a:rPr>
              <a:t> </a:t>
            </a:r>
            <a:r>
              <a:rPr lang="en-US" sz="2000" dirty="0">
                <a:latin typeface="Arial" charset="0"/>
                <a:ea typeface="MS PGothic" charset="0"/>
              </a:rPr>
              <a:t/>
            </a:r>
            <a:br>
              <a:rPr lang="en-US" sz="2000" dirty="0">
                <a:latin typeface="Arial" charset="0"/>
                <a:ea typeface="MS PGothic" charset="0"/>
              </a:rPr>
            </a:br>
            <a:r>
              <a:rPr lang="en-US" sz="2000" dirty="0">
                <a:latin typeface="Arial" charset="0"/>
                <a:ea typeface="MS PGothic" charset="0"/>
              </a:rPr>
              <a:t> (b) Prove that |</a:t>
            </a:r>
            <a:r>
              <a:rPr lang="en-US" sz="2000" dirty="0">
                <a:latin typeface="Forte" charset="0"/>
                <a:ea typeface="MS PGothic" charset="0"/>
              </a:rPr>
              <a:t> </a:t>
            </a:r>
            <a:r>
              <a:rPr lang="en-US" sz="2000" b="1" i="1" dirty="0">
                <a:latin typeface="Forte" charset="0"/>
                <a:ea typeface="MS PGothic" charset="0"/>
              </a:rPr>
              <a:t>N</a:t>
            </a:r>
            <a:r>
              <a:rPr lang="en-US" sz="2000" b="1" i="1" dirty="0">
                <a:latin typeface="Arial" charset="0"/>
                <a:ea typeface="MS PGothic" charset="0"/>
              </a:rPr>
              <a:t> </a:t>
            </a:r>
            <a:r>
              <a:rPr lang="en-US" sz="2000" b="1" dirty="0">
                <a:latin typeface="Arial" charset="0"/>
                <a:ea typeface="MS PGothic" charset="0"/>
                <a:sym typeface="Symbol" charset="0"/>
              </a:rPr>
              <a:t></a:t>
            </a:r>
            <a:r>
              <a:rPr lang="en-US" sz="2000" b="1" i="1" dirty="0">
                <a:latin typeface="Arial" charset="0"/>
                <a:ea typeface="MS PGothic" charset="0"/>
                <a:sym typeface="Symbol" charset="0"/>
              </a:rPr>
              <a:t> </a:t>
            </a:r>
            <a:r>
              <a:rPr lang="en-US" sz="2000" b="1" i="1" dirty="0">
                <a:latin typeface="Forte" charset="0"/>
                <a:ea typeface="MS PGothic" charset="0"/>
              </a:rPr>
              <a:t>N </a:t>
            </a:r>
            <a:r>
              <a:rPr lang="en-US" sz="2000" dirty="0">
                <a:latin typeface="Arial" charset="0"/>
                <a:ea typeface="MS PGothic" charset="0"/>
              </a:rPr>
              <a:t>| = |</a:t>
            </a:r>
            <a:r>
              <a:rPr lang="en-US" sz="2000" dirty="0">
                <a:latin typeface="Forte" charset="0"/>
                <a:ea typeface="MS PGothic" charset="0"/>
              </a:rPr>
              <a:t> </a:t>
            </a:r>
            <a:r>
              <a:rPr lang="en-US" sz="2000" b="1" i="1" dirty="0">
                <a:latin typeface="Forte" charset="0"/>
                <a:ea typeface="MS PGothic" charset="0"/>
              </a:rPr>
              <a:t>N</a:t>
            </a:r>
            <a:r>
              <a:rPr lang="en-US" sz="2000" dirty="0">
                <a:latin typeface="Forte" charset="0"/>
                <a:ea typeface="MS PGothic" charset="0"/>
              </a:rPr>
              <a:t> </a:t>
            </a:r>
            <a:r>
              <a:rPr lang="en-US" sz="2000" dirty="0">
                <a:latin typeface="Arial" charset="0"/>
                <a:ea typeface="MS PGothic" charset="0"/>
              </a:rPr>
              <a:t>|.</a:t>
            </a:r>
            <a:r>
              <a:rPr lang="en-US" sz="2800" dirty="0">
                <a:latin typeface="Arial" charset="0"/>
                <a:ea typeface="MS PGothic" charset="0"/>
              </a:rPr>
              <a:t> </a:t>
            </a:r>
          </a:p>
        </p:txBody>
      </p:sp>
      <p:sp>
        <p:nvSpPr>
          <p:cNvPr id="4506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437EF05-BA38-4043-B4FC-A08C96F8A8F7}" type="datetime1">
              <a:rPr lang="en-US"/>
              <a:pPr/>
              <a:t>11/18/2014</a:t>
            </a:fld>
            <a:endParaRPr lang="en-US"/>
          </a:p>
        </p:txBody>
      </p:sp>
      <p:sp>
        <p:nvSpPr>
          <p:cNvPr id="450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50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739371-C21E-A040-ADB7-540EB6BA88B5}" type="slidenum">
              <a:rPr lang="en-US"/>
              <a:pPr/>
              <a:t>43</a:t>
            </a:fld>
            <a:endParaRPr lang="en-US"/>
          </a:p>
        </p:txBody>
      </p:sp>
      <p:graphicFrame>
        <p:nvGraphicFramePr>
          <p:cNvPr id="1006596" name="Group 4"/>
          <p:cNvGraphicFramePr>
            <a:graphicFrameLocks noGrp="1"/>
          </p:cNvGraphicFramePr>
          <p:nvPr>
            <p:extLst>
              <p:ext uri="{D42A27DB-BD31-4B8C-83A1-F6EECF244321}">
                <p14:modId xmlns:p14="http://schemas.microsoft.com/office/powerpoint/2010/main" val="1068662545"/>
              </p:ext>
            </p:extLst>
          </p:nvPr>
        </p:nvGraphicFramePr>
        <p:xfrm>
          <a:off x="3200400" y="2943225"/>
          <a:ext cx="4495800" cy="792168"/>
        </p:xfrm>
        <a:graphic>
          <a:graphicData uri="http://schemas.openxmlformats.org/drawingml/2006/table">
            <a:tbl>
              <a:tblPr/>
              <a:tblGrid>
                <a:gridCol w="1090613"/>
                <a:gridCol w="679450"/>
                <a:gridCol w="682625"/>
                <a:gridCol w="681037"/>
                <a:gridCol w="682625"/>
                <a:gridCol w="679450"/>
              </a:tblGrid>
              <a:tr h="396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07" charset="0"/>
                        </a:rPr>
                        <a:t>x=</a:t>
                      </a:r>
                      <a:endParaRPr kumimoji="0" lang="en-US" sz="2000" b="0" i="0" u="none" strike="noStrike" cap="none" normalizeH="0" baseline="0" dirty="0">
                        <a:ln>
                          <a:noFill/>
                        </a:ln>
                        <a:solidFill>
                          <a:schemeClr val="tx1"/>
                        </a:solidFill>
                        <a:effectLst/>
                        <a:latin typeface="Arial" pitchFamily="-107" charset="0"/>
                      </a:endParaRP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0</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f(x)=</a:t>
                      </a: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0</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3</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107" charset="0"/>
                        </a:rPr>
                        <a:t>4</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5086" name="Object 2"/>
          <p:cNvGraphicFramePr>
            <a:graphicFrameLocks noChangeAspect="1"/>
          </p:cNvGraphicFramePr>
          <p:nvPr/>
        </p:nvGraphicFramePr>
        <p:xfrm>
          <a:off x="914400" y="2838450"/>
          <a:ext cx="2057400" cy="1047750"/>
        </p:xfrm>
        <a:graphic>
          <a:graphicData uri="http://schemas.openxmlformats.org/presentationml/2006/ole">
            <mc:AlternateContent xmlns:mc="http://schemas.openxmlformats.org/markup-compatibility/2006">
              <mc:Choice xmlns:v="urn:schemas-microsoft-com:vml" Requires="v">
                <p:oleObj spid="_x0000_s45210" name="Equation" r:id="rId4" imgW="1397000" imgH="711200" progId="Equation.3">
                  <p:embed/>
                </p:oleObj>
              </mc:Choice>
              <mc:Fallback>
                <p:oleObj name="Equation" r:id="rId4" imgW="1397000" imgH="71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38450"/>
                        <a:ext cx="20574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a:latin typeface="Arial" charset="0"/>
                <a:ea typeface="MS PGothic" charset="0"/>
              </a:rPr>
              <a:t>|Subset| </a:t>
            </a:r>
            <a:r>
              <a:rPr lang="en-US" sz="4000">
                <a:latin typeface="Arial" charset="0"/>
                <a:ea typeface="MS PGothic" charset="0"/>
                <a:sym typeface="Symbol" charset="0"/>
              </a:rPr>
              <a:t> </a:t>
            </a:r>
            <a:r>
              <a:rPr lang="en-US" sz="4000">
                <a:latin typeface="Arial" charset="0"/>
                <a:ea typeface="MS PGothic" charset="0"/>
              </a:rPr>
              <a:t>|Parent Set|</a:t>
            </a:r>
            <a:endParaRPr lang="en-US" sz="4000" i="1">
              <a:latin typeface="Arial" charset="0"/>
              <a:ea typeface="MS PGothic" charset="0"/>
            </a:endParaRPr>
          </a:p>
        </p:txBody>
      </p:sp>
      <p:sp>
        <p:nvSpPr>
          <p:cNvPr id="46083" name="Rectangle 3"/>
          <p:cNvSpPr>
            <a:spLocks noGrp="1" noChangeArrowheads="1"/>
          </p:cNvSpPr>
          <p:nvPr>
            <p:ph type="body" sz="half" idx="1"/>
          </p:nvPr>
        </p:nvSpPr>
        <p:spPr>
          <a:xfrm>
            <a:off x="457200" y="1600200"/>
            <a:ext cx="8305800" cy="4343400"/>
          </a:xfrm>
        </p:spPr>
        <p:txBody>
          <a:bodyPr/>
          <a:lstStyle/>
          <a:p>
            <a:pPr eaLnBrk="1" hangingPunct="1">
              <a:spcBef>
                <a:spcPct val="0"/>
              </a:spcBef>
              <a:buFontTx/>
              <a:buNone/>
            </a:pPr>
            <a:r>
              <a:rPr lang="en-US" sz="2400" b="1">
                <a:latin typeface="Arial" charset="0"/>
                <a:ea typeface="MS PGothic" charset="0"/>
              </a:rPr>
              <a:t>Lemma A</a:t>
            </a:r>
            <a:r>
              <a:rPr lang="en-US" sz="2400">
                <a:latin typeface="Arial" charset="0"/>
                <a:ea typeface="MS PGothic" charset="0"/>
              </a:rPr>
              <a:t>.  |A| </a:t>
            </a:r>
            <a:r>
              <a:rPr lang="en-US" sz="2400">
                <a:latin typeface="Arial" charset="0"/>
                <a:ea typeface="MS PGothic" charset="0"/>
                <a:sym typeface="Symbol" charset="0"/>
              </a:rPr>
              <a:t></a:t>
            </a:r>
            <a:r>
              <a:rPr lang="en-US" sz="2400">
                <a:latin typeface="Arial" charset="0"/>
                <a:ea typeface="MS PGothic" charset="0"/>
              </a:rPr>
              <a:t> |S|, for every subset A of S.</a:t>
            </a:r>
            <a:br>
              <a:rPr lang="en-US" sz="2400">
                <a:latin typeface="Arial" charset="0"/>
                <a:ea typeface="MS PGothic" charset="0"/>
              </a:rPr>
            </a:br>
            <a:endParaRPr lang="en-US" sz="2400">
              <a:latin typeface="Arial" charset="0"/>
              <a:ea typeface="MS PGothic" charset="0"/>
            </a:endParaRPr>
          </a:p>
          <a:p>
            <a:pPr eaLnBrk="1" hangingPunct="1">
              <a:spcBef>
                <a:spcPct val="0"/>
              </a:spcBef>
              <a:buFontTx/>
              <a:buNone/>
            </a:pPr>
            <a:r>
              <a:rPr lang="en-US" sz="2400" b="1">
                <a:latin typeface="Arial" charset="0"/>
                <a:ea typeface="MS PGothic" charset="0"/>
              </a:rPr>
              <a:t>Proof</a:t>
            </a:r>
            <a:r>
              <a:rPr lang="en-US" sz="2400">
                <a:latin typeface="Arial" charset="0"/>
                <a:ea typeface="MS PGothic" charset="0"/>
              </a:rPr>
              <a:t>.  Let A be a subset of S.  To establish that |A| </a:t>
            </a:r>
            <a:r>
              <a:rPr lang="en-US" sz="2400">
                <a:latin typeface="Arial" charset="0"/>
                <a:ea typeface="MS PGothic" charset="0"/>
                <a:sym typeface="Symbol" charset="0"/>
              </a:rPr>
              <a:t></a:t>
            </a:r>
            <a:r>
              <a:rPr lang="en-US" sz="2400">
                <a:latin typeface="Arial" charset="0"/>
                <a:ea typeface="MS PGothic" charset="0"/>
              </a:rPr>
              <a:t> |S| we need to find a 1-1 function from A into S.  The identity function, f(x) = x, is the desired function; clearly, if x </a:t>
            </a:r>
            <a:r>
              <a:rPr lang="en-US" sz="2400">
                <a:latin typeface="Arial" charset="0"/>
                <a:ea typeface="MS PGothic" charset="0"/>
                <a:sym typeface="Symbol" charset="0"/>
              </a:rPr>
              <a:t> y, then f(x) = x  y = f(y).  Since, f(x)  S, for every x in A, the lemma is proved.</a:t>
            </a:r>
          </a:p>
        </p:txBody>
      </p:sp>
      <p:sp>
        <p:nvSpPr>
          <p:cNvPr id="460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8CF653-BB17-8142-BCA5-1B4D4BEC0737}" type="datetime1">
              <a:rPr lang="en-US"/>
              <a:pPr/>
              <a:t>11/18/2014</a:t>
            </a:fld>
            <a:endParaRPr lang="en-US"/>
          </a:p>
        </p:txBody>
      </p:sp>
      <p:sp>
        <p:nvSpPr>
          <p:cNvPr id="460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60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A7400E-26AC-8F41-A423-63FFE6C28A03}" type="slidenum">
              <a:rPr lang="en-US"/>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dirty="0">
                <a:latin typeface="Arial" charset="0"/>
                <a:ea typeface="MS PGothic" charset="0"/>
              </a:rPr>
              <a:t>| </a:t>
            </a:r>
            <a:r>
              <a:rPr lang="en-US" sz="4000" i="1" dirty="0">
                <a:latin typeface="Forte" charset="0"/>
                <a:ea typeface="MS PGothic" charset="0"/>
              </a:rPr>
              <a:t>N</a:t>
            </a:r>
            <a:r>
              <a:rPr lang="en-US" sz="4000" i="1" dirty="0">
                <a:latin typeface="Arial" charset="0"/>
                <a:ea typeface="MS PGothic" charset="0"/>
              </a:rPr>
              <a:t> </a:t>
            </a:r>
            <a:r>
              <a:rPr lang="en-US" sz="4000" dirty="0">
                <a:latin typeface="Arial" charset="0"/>
                <a:ea typeface="MS PGothic" charset="0"/>
                <a:sym typeface="Symbol" charset="0"/>
              </a:rPr>
              <a:t></a:t>
            </a:r>
            <a:r>
              <a:rPr lang="en-US" sz="4000" i="1" dirty="0">
                <a:latin typeface="Arial" charset="0"/>
                <a:ea typeface="MS PGothic" charset="0"/>
                <a:sym typeface="Symbol" charset="0"/>
              </a:rPr>
              <a:t> </a:t>
            </a:r>
            <a:r>
              <a:rPr lang="en-US" sz="4000" i="1" dirty="0">
                <a:latin typeface="Forte" charset="0"/>
                <a:ea typeface="MS PGothic" charset="0"/>
              </a:rPr>
              <a:t>N</a:t>
            </a:r>
            <a:r>
              <a:rPr lang="en-US" sz="4000" i="1" dirty="0">
                <a:latin typeface="Arial" charset="0"/>
                <a:ea typeface="MS PGothic" charset="0"/>
                <a:sym typeface="Symbol" charset="0"/>
              </a:rPr>
              <a:t> </a:t>
            </a:r>
            <a:r>
              <a:rPr lang="en-US" sz="4000" dirty="0">
                <a:latin typeface="Arial" charset="0"/>
                <a:ea typeface="MS PGothic" charset="0"/>
              </a:rPr>
              <a:t>| = </a:t>
            </a:r>
            <a:r>
              <a:rPr lang="en-US" sz="4000" i="1" dirty="0">
                <a:latin typeface="Arial" charset="0"/>
                <a:ea typeface="MS PGothic" charset="0"/>
              </a:rPr>
              <a:t>| </a:t>
            </a:r>
            <a:r>
              <a:rPr lang="en-US" sz="4000" i="1" dirty="0">
                <a:latin typeface="Forte" charset="0"/>
                <a:ea typeface="MS PGothic" charset="0"/>
              </a:rPr>
              <a:t>N</a:t>
            </a:r>
            <a:r>
              <a:rPr lang="en-US" sz="4000" i="1" dirty="0">
                <a:latin typeface="Arial" charset="0"/>
                <a:ea typeface="MS PGothic" charset="0"/>
              </a:rPr>
              <a:t> |</a:t>
            </a:r>
          </a:p>
        </p:txBody>
      </p:sp>
      <p:sp>
        <p:nvSpPr>
          <p:cNvPr id="47107" name="Rectangle 3"/>
          <p:cNvSpPr>
            <a:spLocks noGrp="1" noChangeArrowheads="1"/>
          </p:cNvSpPr>
          <p:nvPr>
            <p:ph type="body" sz="half" idx="1"/>
          </p:nvPr>
        </p:nvSpPr>
        <p:spPr>
          <a:xfrm>
            <a:off x="457200" y="1219200"/>
            <a:ext cx="8305800" cy="4953000"/>
          </a:xfrm>
        </p:spPr>
        <p:txBody>
          <a:bodyPr/>
          <a:lstStyle/>
          <a:p>
            <a:pPr eaLnBrk="1" hangingPunct="1">
              <a:spcBef>
                <a:spcPct val="0"/>
              </a:spcBef>
              <a:buFontTx/>
              <a:buNone/>
            </a:pPr>
            <a:r>
              <a:rPr lang="en-US" sz="1600" b="1" dirty="0">
                <a:latin typeface="Arial" charset="0"/>
                <a:ea typeface="MS PGothic" charset="0"/>
              </a:rPr>
              <a:t>Lemma B.  |</a:t>
            </a:r>
            <a:r>
              <a:rPr lang="en-US" sz="1600" dirty="0">
                <a:latin typeface="Forte" charset="0"/>
                <a:ea typeface="MS PGothic" charset="0"/>
              </a:rPr>
              <a:t> </a:t>
            </a:r>
            <a:r>
              <a:rPr lang="en-US" sz="1600" b="1" i="1" dirty="0">
                <a:latin typeface="Forte" charset="0"/>
                <a:ea typeface="MS PGothic" charset="0"/>
              </a:rPr>
              <a:t>N</a:t>
            </a:r>
            <a:r>
              <a:rPr lang="en-US" sz="1600" b="1" dirty="0">
                <a:latin typeface="Arial" charset="0"/>
                <a:ea typeface="MS PGothic" charset="0"/>
              </a:rPr>
              <a:t> </a:t>
            </a:r>
            <a:r>
              <a:rPr lang="en-US" sz="1600" b="1" dirty="0">
                <a:latin typeface="Arial" charset="0"/>
                <a:ea typeface="MS PGothic" charset="0"/>
                <a:sym typeface="Symbol" charset="0"/>
              </a:rPr>
              <a:t> </a:t>
            </a:r>
            <a:r>
              <a:rPr lang="en-US" sz="1600" b="1" i="1" dirty="0">
                <a:latin typeface="Forte" charset="0"/>
                <a:ea typeface="MS PGothic" charset="0"/>
              </a:rPr>
              <a:t>N</a:t>
            </a:r>
            <a:r>
              <a:rPr lang="en-US" sz="1600" dirty="0">
                <a:latin typeface="Forte" charset="0"/>
                <a:ea typeface="MS PGothic" charset="0"/>
              </a:rPr>
              <a:t> </a:t>
            </a:r>
            <a:r>
              <a:rPr lang="en-US" sz="1600" b="1" dirty="0">
                <a:latin typeface="Arial" charset="0"/>
                <a:ea typeface="MS PGothic" charset="0"/>
              </a:rPr>
              <a:t>| = |</a:t>
            </a:r>
            <a:r>
              <a:rPr lang="en-US" sz="1600" dirty="0">
                <a:latin typeface="Forte" charset="0"/>
                <a:ea typeface="MS PGothic" charset="0"/>
              </a:rPr>
              <a:t> </a:t>
            </a:r>
            <a:r>
              <a:rPr lang="en-US" sz="1600" b="1" i="1" dirty="0">
                <a:latin typeface="Forte" charset="0"/>
                <a:ea typeface="MS PGothic" charset="0"/>
              </a:rPr>
              <a:t>N</a:t>
            </a:r>
            <a:r>
              <a:rPr lang="en-US" sz="1600" dirty="0">
                <a:latin typeface="Forte" charset="0"/>
                <a:ea typeface="MS PGothic" charset="0"/>
              </a:rPr>
              <a:t> </a:t>
            </a:r>
            <a:r>
              <a:rPr lang="en-US" sz="1600" b="1" dirty="0">
                <a:latin typeface="Arial" charset="0"/>
                <a:ea typeface="MS PGothic" charset="0"/>
              </a:rPr>
              <a:t>|.</a:t>
            </a:r>
            <a:r>
              <a:rPr lang="en-US" sz="1600" dirty="0">
                <a:latin typeface="Arial" charset="0"/>
                <a:ea typeface="MS PGothic" charset="0"/>
              </a:rPr>
              <a:t> </a:t>
            </a:r>
          </a:p>
          <a:p>
            <a:pPr eaLnBrk="1" hangingPunct="1">
              <a:spcBef>
                <a:spcPts val="600"/>
              </a:spcBef>
              <a:buFontTx/>
              <a:buNone/>
            </a:pPr>
            <a:r>
              <a:rPr lang="en-US" sz="1600" b="1" dirty="0">
                <a:latin typeface="Arial" charset="0"/>
                <a:ea typeface="MS PGothic" charset="0"/>
              </a:rPr>
              <a:t>Proof</a:t>
            </a:r>
            <a:r>
              <a:rPr lang="en-US" sz="1600" dirty="0">
                <a:latin typeface="Arial" charset="0"/>
                <a:ea typeface="MS PGothic" charset="0"/>
              </a:rPr>
              <a:t>. Let S = </a:t>
            </a:r>
            <a:r>
              <a:rPr lang="en-US" sz="1600" b="1" i="1" dirty="0">
                <a:latin typeface="Forte" charset="0"/>
                <a:ea typeface="MS PGothic" charset="0"/>
              </a:rPr>
              <a:t>N</a:t>
            </a:r>
            <a:r>
              <a:rPr lang="en-US" sz="1600" dirty="0">
                <a:latin typeface="Forte" charset="0"/>
                <a:ea typeface="MS PGothic" charset="0"/>
              </a:rPr>
              <a:t> </a:t>
            </a:r>
            <a:r>
              <a:rPr lang="en-US" sz="1600" dirty="0">
                <a:latin typeface="Arial" charset="0"/>
                <a:ea typeface="MS PGothic" charset="0"/>
                <a:sym typeface="Symbol" charset="0"/>
              </a:rPr>
              <a:t></a:t>
            </a:r>
            <a:r>
              <a:rPr lang="en-US" sz="1600" dirty="0">
                <a:latin typeface="Forte" charset="0"/>
                <a:ea typeface="MS PGothic" charset="0"/>
              </a:rPr>
              <a:t> </a:t>
            </a:r>
            <a:r>
              <a:rPr lang="en-US" sz="1600" b="1" i="1" dirty="0">
                <a:latin typeface="Forte" charset="0"/>
                <a:ea typeface="MS PGothic" charset="0"/>
              </a:rPr>
              <a:t>N</a:t>
            </a:r>
            <a:r>
              <a:rPr lang="en-US" sz="1600" dirty="0">
                <a:latin typeface="Arial" charset="0"/>
                <a:ea typeface="MS PGothic" charset="0"/>
              </a:rPr>
              <a:t> = {(</a:t>
            </a:r>
            <a:r>
              <a:rPr lang="en-US" sz="1600" dirty="0" err="1">
                <a:latin typeface="Arial" charset="0"/>
                <a:ea typeface="MS PGothic" charset="0"/>
              </a:rPr>
              <a:t>k,j</a:t>
            </a:r>
            <a:r>
              <a:rPr lang="en-US" sz="1600" dirty="0">
                <a:latin typeface="Arial" charset="0"/>
                <a:ea typeface="MS PGothic" charset="0"/>
              </a:rPr>
              <a:t>) | </a:t>
            </a:r>
            <a:r>
              <a:rPr lang="en-US" sz="1600" dirty="0" err="1">
                <a:latin typeface="Arial" charset="0"/>
                <a:ea typeface="MS PGothic" charset="0"/>
              </a:rPr>
              <a:t>k,j</a:t>
            </a:r>
            <a:r>
              <a:rPr lang="en-US" sz="1600" dirty="0">
                <a:latin typeface="Arial" charset="0"/>
                <a:ea typeface="MS PGothic" charset="0"/>
              </a:rPr>
              <a:t> </a:t>
            </a:r>
            <a:r>
              <a:rPr lang="en-US" sz="1600" dirty="0">
                <a:latin typeface="Arial" charset="0"/>
                <a:ea typeface="MS PGothic" charset="0"/>
                <a:sym typeface="Symbol" charset="0"/>
              </a:rPr>
              <a:t> </a:t>
            </a:r>
            <a:r>
              <a:rPr lang="en-US" sz="1600" b="1" i="1" dirty="0">
                <a:latin typeface="Forte" charset="0"/>
                <a:ea typeface="MS PGothic" charset="0"/>
              </a:rPr>
              <a:t>N</a:t>
            </a:r>
            <a:r>
              <a:rPr lang="en-US" sz="1600" dirty="0">
                <a:latin typeface="Arial" charset="0"/>
                <a:ea typeface="MS PGothic" charset="0"/>
                <a:sym typeface="Symbol" charset="0"/>
              </a:rPr>
              <a:t>}.  Define the function,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)(k+j+1))/2 + j.</a:t>
            </a:r>
            <a:br>
              <a:rPr lang="en-US" sz="1600" dirty="0">
                <a:latin typeface="Arial" charset="0"/>
                <a:ea typeface="MS PGothic" charset="0"/>
                <a:sym typeface="Symbol" charset="0"/>
              </a:rPr>
            </a:br>
            <a:r>
              <a:rPr lang="en-US" sz="1600" dirty="0">
                <a:latin typeface="Arial" charset="0"/>
                <a:ea typeface="MS PGothic" charset="0"/>
                <a:sym typeface="Symbol" charset="0"/>
              </a:rPr>
              <a:t>Clearly f is a function, since the defining expression is single-valued.</a:t>
            </a:r>
          </a:p>
          <a:p>
            <a:pPr eaLnBrk="1" hangingPunct="1">
              <a:spcBef>
                <a:spcPts val="600"/>
              </a:spcBef>
              <a:buFontTx/>
              <a:buNone/>
            </a:pPr>
            <a:r>
              <a:rPr lang="en-US" sz="1600" dirty="0">
                <a:latin typeface="Arial" charset="0"/>
                <a:ea typeface="MS PGothic" charset="0"/>
                <a:sym typeface="Symbol" charset="0"/>
              </a:rPr>
              <a:t>	Furthermore,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a:latin typeface="Forte" charset="0"/>
                <a:ea typeface="MS PGothic" charset="0"/>
              </a:rPr>
              <a:t>N</a:t>
            </a:r>
            <a:r>
              <a:rPr lang="en-US" sz="1600" dirty="0">
                <a:latin typeface="Arial" charset="0"/>
                <a:ea typeface="MS PGothic" charset="0"/>
                <a:sym typeface="Symbol" charset="0"/>
              </a:rPr>
              <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0. We have to show that f is 1-1 and onto </a:t>
            </a:r>
            <a:r>
              <a:rPr lang="en-US" sz="1600" b="1" i="1" dirty="0">
                <a:latin typeface="Arial" charset="0"/>
                <a:ea typeface="MS PGothic" charset="0"/>
                <a:sym typeface="Symbol" charset="0"/>
              </a:rPr>
              <a:t>N</a:t>
            </a:r>
            <a:r>
              <a:rPr lang="en-US" sz="1600" dirty="0">
                <a:latin typeface="Arial" charset="0"/>
                <a:ea typeface="MS PGothic" charset="0"/>
                <a:sym typeface="Symbol" charset="0"/>
              </a:rPr>
              <a:t>.</a:t>
            </a:r>
            <a:br>
              <a:rPr lang="en-US" sz="1600" dirty="0">
                <a:latin typeface="Arial" charset="0"/>
                <a:ea typeface="MS PGothic" charset="0"/>
                <a:sym typeface="Symbol" charset="0"/>
              </a:rPr>
            </a:br>
            <a:r>
              <a:rPr lang="en-US" sz="1600" dirty="0">
                <a:latin typeface="Arial" charset="0"/>
                <a:ea typeface="MS PGothic" charset="0"/>
                <a:sym typeface="Symbol" charset="0"/>
              </a:rPr>
              <a:t>To show f is 1-1, let (k, j) and (k', j') be two distinct elements of S.   </a:t>
            </a:r>
            <a:br>
              <a:rPr lang="en-US" sz="1600" dirty="0">
                <a:latin typeface="Arial" charset="0"/>
                <a:ea typeface="MS PGothic" charset="0"/>
                <a:sym typeface="Symbol" charset="0"/>
              </a:rPr>
            </a:br>
            <a:r>
              <a:rPr lang="en-US" sz="1600" dirty="0">
                <a:latin typeface="Arial" charset="0"/>
                <a:ea typeface="MS PGothic" charset="0"/>
                <a:sym typeface="Symbol" charset="0"/>
              </a:rPr>
              <a:t>There are two cases to consider.  (a)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or (b)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(or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a:t>
            </a:r>
          </a:p>
          <a:p>
            <a:pPr eaLnBrk="1" hangingPunct="1">
              <a:spcBef>
                <a:spcPts val="600"/>
              </a:spcBef>
              <a:buFontTx/>
              <a:buNone/>
            </a:pPr>
            <a:r>
              <a:rPr lang="en-US" sz="1600" dirty="0">
                <a:solidFill>
                  <a:srgbClr val="FF0000"/>
                </a:solidFill>
                <a:latin typeface="Arial" charset="0"/>
                <a:ea typeface="MS PGothic" charset="0"/>
                <a:sym typeface="Symbol" charset="0"/>
              </a:rPr>
              <a:t>	Assume (a).</a:t>
            </a:r>
            <a:r>
              <a:rPr lang="en-US" sz="1600" dirty="0">
                <a:latin typeface="Arial" charset="0"/>
                <a:ea typeface="MS PGothic" charset="0"/>
                <a:sym typeface="Symbol" charset="0"/>
              </a:rPr>
              <a:t> Then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j – j' (we can assume without loss of generality that j-j'  0). If j-j' = 0, then j = j'.  Thus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implies k = k', but this contradicts our assumption that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a:t>
            </a:r>
            <a:r>
              <a:rPr lang="en-US" sz="1600" dirty="0" err="1">
                <a:latin typeface="Arial" charset="0"/>
                <a:ea typeface="MS PGothic" charset="0"/>
                <a:sym typeface="Symbol" charset="0"/>
              </a:rPr>
              <a:t>k',j</a:t>
            </a:r>
            <a:r>
              <a:rPr lang="en-US" sz="1600" dirty="0">
                <a:latin typeface="Arial" charset="0"/>
                <a:ea typeface="MS PGothic" charset="0"/>
                <a:sym typeface="Symbol" charset="0"/>
              </a:rPr>
              <a:t>') are distinct elements of S.  Thus we must assume that j-j' &gt; 0.  It follows immediately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a:t>
            </a:r>
          </a:p>
          <a:p>
            <a:pPr eaLnBrk="1" hangingPunct="1">
              <a:spcBef>
                <a:spcPts val="600"/>
              </a:spcBef>
              <a:buFontTx/>
              <a:buNone/>
            </a:pPr>
            <a:r>
              <a:rPr lang="en-US" sz="1600" dirty="0">
                <a:solidFill>
                  <a:srgbClr val="FF0000"/>
                </a:solidFill>
                <a:latin typeface="Arial" charset="0"/>
                <a:ea typeface="MS PGothic" charset="0"/>
                <a:sym typeface="Symbol" charset="0"/>
              </a:rPr>
              <a:t>	Assume (b).</a:t>
            </a:r>
            <a:r>
              <a:rPr lang="en-US" sz="1600" dirty="0">
                <a:latin typeface="Arial" charset="0"/>
                <a:ea typeface="MS PGothic" charset="0"/>
                <a:sym typeface="Symbol" charset="0"/>
              </a:rPr>
              <a:t>  Then we can assume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a:t>
            </a:r>
            <a:r>
              <a:rPr lang="en-US" sz="1600" dirty="0">
                <a:latin typeface="Arial" charset="0"/>
                <a:ea typeface="MS PGothic" charset="0"/>
                <a:sym typeface="Symbol" charset="0"/>
              </a:rPr>
              <a:t>, for some a &gt; 0. Now suppose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Substituting </a:t>
            </a:r>
            <a:r>
              <a:rPr lang="en-US" sz="1600" dirty="0" err="1">
                <a:latin typeface="Arial" charset="0"/>
                <a:ea typeface="MS PGothic" charset="0"/>
                <a:sym typeface="Symbol" charset="0"/>
              </a:rPr>
              <a:t>k+j+a</a:t>
            </a:r>
            <a:r>
              <a:rPr lang="en-US" sz="1600" dirty="0">
                <a:latin typeface="Arial" charset="0"/>
                <a:ea typeface="MS PGothic" charset="0"/>
                <a:sym typeface="Symbol" charset="0"/>
              </a:rPr>
              <a:t> for </a:t>
            </a:r>
            <a:r>
              <a:rPr lang="en-US" sz="1600" dirty="0" err="1">
                <a:latin typeface="Arial" charset="0"/>
                <a:ea typeface="MS PGothic" charset="0"/>
                <a:sym typeface="Symbol" charset="0"/>
              </a:rPr>
              <a:t>k'+j</a:t>
            </a:r>
            <a:r>
              <a:rPr lang="en-US" sz="1600" dirty="0">
                <a:latin typeface="Arial" charset="0"/>
                <a:ea typeface="MS PGothic" charset="0"/>
                <a:sym typeface="Symbol" charset="0"/>
              </a:rPr>
              <a:t>' in the formula for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equating to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doing the algebra we arrive at j = </a:t>
            </a:r>
            <a:r>
              <a:rPr lang="en-US" sz="1600" dirty="0" err="1">
                <a:latin typeface="Arial" charset="0"/>
                <a:ea typeface="MS PGothic" charset="0"/>
                <a:sym typeface="Symbol" charset="0"/>
              </a:rPr>
              <a:t>aj</a:t>
            </a:r>
            <a:r>
              <a:rPr lang="en-US" sz="1600" dirty="0">
                <a:latin typeface="Arial" charset="0"/>
                <a:ea typeface="MS PGothic" charset="0"/>
                <a:sym typeface="Symbol" charset="0"/>
              </a:rPr>
              <a:t> + y, where y is some positive number. Clearly this relation cannot hold for any non-negative j and a &gt; 0.  We must conclude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Thus f is 1-1.</a:t>
            </a:r>
          </a:p>
          <a:p>
            <a:pPr eaLnBrk="1" hangingPunct="1">
              <a:spcBef>
                <a:spcPts val="600"/>
              </a:spcBef>
              <a:buFontTx/>
              <a:buNone/>
            </a:pPr>
            <a:r>
              <a:rPr lang="en-US" sz="1600" dirty="0">
                <a:latin typeface="Arial" charset="0"/>
                <a:ea typeface="MS PGothic" charset="0"/>
                <a:sym typeface="Symbol" charset="0"/>
              </a:rPr>
              <a:t> 	To show that f is onto </a:t>
            </a:r>
            <a:r>
              <a:rPr lang="en-US" sz="1600" b="1" i="1" dirty="0">
                <a:latin typeface="Arial" charset="0"/>
                <a:ea typeface="MS PGothic" charset="0"/>
                <a:sym typeface="Symbol" charset="0"/>
              </a:rPr>
              <a:t>N</a:t>
            </a:r>
            <a:r>
              <a:rPr lang="en-US" sz="1600" dirty="0">
                <a:latin typeface="Arial" charset="0"/>
                <a:ea typeface="MS PGothic" charset="0"/>
                <a:sym typeface="Symbol" charset="0"/>
              </a:rPr>
              <a:t>, we need to show that given any m  0, there is a (</a:t>
            </a:r>
            <a:r>
              <a:rPr lang="en-US" sz="1600" dirty="0" err="1">
                <a:latin typeface="Arial" charset="0"/>
                <a:ea typeface="MS PGothic" charset="0"/>
                <a:sym typeface="Symbol" charset="0"/>
              </a:rPr>
              <a:t>k,j</a:t>
            </a:r>
            <a:r>
              <a:rPr lang="en-US" sz="1600" dirty="0">
                <a:latin typeface="Arial" charset="0"/>
                <a:ea typeface="MS PGothic" charset="0"/>
                <a:sym typeface="Symbol" charset="0"/>
              </a:rPr>
              <a:t>) such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m.  Let x be the largest non-negative integer such that x(x+1)/2   m.  It follows that (x+1)(x+2)/2 &gt; m.  Now choose j = m - x(x+1)/2 and k = x-j.   It follows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m.</a:t>
            </a:r>
          </a:p>
        </p:txBody>
      </p:sp>
      <p:sp>
        <p:nvSpPr>
          <p:cNvPr id="4710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476E7A-2F8C-4746-B345-1DA0D99301D4}" type="datetime1">
              <a:rPr lang="en-US"/>
              <a:pPr/>
              <a:t>11/18/2014</a:t>
            </a:fld>
            <a:endParaRPr lang="en-US"/>
          </a:p>
        </p:txBody>
      </p:sp>
      <p:sp>
        <p:nvSpPr>
          <p:cNvPr id="471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71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65CC0A-4BD3-F94E-B533-C19E03092893}" type="slidenum">
              <a:rPr lang="en-US"/>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dirty="0">
                <a:latin typeface="Arial" charset="0"/>
                <a:ea typeface="MS PGothic" charset="0"/>
              </a:rPr>
              <a:t>Proof That |</a:t>
            </a:r>
            <a:r>
              <a:rPr lang="en-US" sz="4000" dirty="0">
                <a:latin typeface="Forte" charset="0"/>
                <a:ea typeface="MS PGothic" charset="0"/>
              </a:rPr>
              <a:t> </a:t>
            </a:r>
            <a:r>
              <a:rPr lang="en-US" sz="4000" i="1" dirty="0">
                <a:latin typeface="Forte" charset="0"/>
                <a:ea typeface="MS PGothic" charset="0"/>
              </a:rPr>
              <a:t>N</a:t>
            </a:r>
            <a:r>
              <a:rPr lang="en-US" sz="4000" dirty="0">
                <a:latin typeface="Forte" charset="0"/>
                <a:ea typeface="MS PGothic" charset="0"/>
              </a:rPr>
              <a:t> </a:t>
            </a:r>
            <a:r>
              <a:rPr lang="en-US" sz="4000" dirty="0">
                <a:latin typeface="Arial" charset="0"/>
                <a:ea typeface="MS PGothic" charset="0"/>
              </a:rPr>
              <a:t>| = </a:t>
            </a:r>
            <a:r>
              <a:rPr lang="en-US" sz="4000" i="1" dirty="0">
                <a:latin typeface="Arial" charset="0"/>
                <a:ea typeface="MS PGothic" charset="0"/>
              </a:rPr>
              <a:t>|</a:t>
            </a:r>
            <a:r>
              <a:rPr lang="en-US" sz="4000" dirty="0">
                <a:latin typeface="Forte" charset="0"/>
                <a:ea typeface="MS PGothic" charset="0"/>
              </a:rPr>
              <a:t> </a:t>
            </a:r>
            <a:r>
              <a:rPr lang="en-US" sz="4000" i="1" dirty="0">
                <a:latin typeface="Forte" charset="0"/>
                <a:ea typeface="MS PGothic" charset="0"/>
              </a:rPr>
              <a:t>Q</a:t>
            </a:r>
            <a:r>
              <a:rPr lang="en-US" sz="4000" dirty="0">
                <a:latin typeface="Forte" charset="0"/>
                <a:ea typeface="MS PGothic" charset="0"/>
              </a:rPr>
              <a:t> </a:t>
            </a:r>
            <a:r>
              <a:rPr lang="en-US" sz="4000" i="1" dirty="0">
                <a:latin typeface="Arial" charset="0"/>
                <a:ea typeface="MS PGothic" charset="0"/>
              </a:rPr>
              <a:t>|</a:t>
            </a:r>
          </a:p>
        </p:txBody>
      </p:sp>
      <p:sp>
        <p:nvSpPr>
          <p:cNvPr id="48131" name="Rectangle 3"/>
          <p:cNvSpPr>
            <a:spLocks noGrp="1" noChangeArrowheads="1"/>
          </p:cNvSpPr>
          <p:nvPr>
            <p:ph type="body" sz="half" idx="1"/>
          </p:nvPr>
        </p:nvSpPr>
        <p:spPr>
          <a:xfrm>
            <a:off x="457200" y="1524000"/>
            <a:ext cx="8305800" cy="4572000"/>
          </a:xfrm>
        </p:spPr>
        <p:txBody>
          <a:bodyPr/>
          <a:lstStyle/>
          <a:p>
            <a:pPr eaLnBrk="1" hangingPunct="1">
              <a:lnSpc>
                <a:spcPct val="90000"/>
              </a:lnSpc>
              <a:spcBef>
                <a:spcPct val="0"/>
              </a:spcBef>
              <a:buFontTx/>
              <a:buNone/>
            </a:pPr>
            <a:r>
              <a:rPr lang="en-US" sz="2400" dirty="0">
                <a:latin typeface="Arial" charset="0"/>
                <a:ea typeface="MS PGothic" charset="0"/>
                <a:sym typeface="Symbol" charset="0"/>
              </a:rPr>
              <a:t>By definition, </a:t>
            </a:r>
            <a:r>
              <a:rPr lang="en-US" sz="2400" b="1" i="1" dirty="0">
                <a:latin typeface="Forte" charset="0"/>
                <a:ea typeface="MS PGothic" charset="0"/>
              </a:rPr>
              <a:t>Q</a:t>
            </a:r>
            <a:r>
              <a:rPr lang="en-US" sz="2400" dirty="0">
                <a:latin typeface="Arial" charset="0"/>
                <a:ea typeface="MS PGothic" charset="0"/>
                <a:sym typeface="Symbol" charset="0"/>
              </a:rPr>
              <a:t> = { (</a:t>
            </a:r>
            <a:r>
              <a:rPr lang="en-US" sz="2400" dirty="0" err="1">
                <a:latin typeface="Arial" charset="0"/>
                <a:ea typeface="MS PGothic" charset="0"/>
                <a:sym typeface="Symbol" charset="0"/>
              </a:rPr>
              <a:t>a,b</a:t>
            </a:r>
            <a:r>
              <a:rPr lang="en-US" sz="2400" dirty="0">
                <a:latin typeface="Arial" charset="0"/>
                <a:ea typeface="MS PGothic" charset="0"/>
                <a:sym typeface="Symbol" charset="0"/>
              </a:rPr>
              <a:t>) | a  </a:t>
            </a:r>
            <a:r>
              <a:rPr lang="en-US" sz="2400" b="1" i="1" dirty="0">
                <a:latin typeface="Forte" charset="0"/>
                <a:ea typeface="MS PGothic" charset="0"/>
              </a:rPr>
              <a:t>Z</a:t>
            </a:r>
            <a:r>
              <a:rPr lang="en-US" sz="2400" dirty="0">
                <a:latin typeface="Forte" charset="0"/>
                <a:ea typeface="MS PGothic" charset="0"/>
              </a:rPr>
              <a:t> </a:t>
            </a:r>
            <a:r>
              <a:rPr lang="en-US" sz="2400" dirty="0">
                <a:latin typeface="Arial" charset="0"/>
                <a:ea typeface="MS PGothic" charset="0"/>
                <a:sym typeface="Symbol" charset="0"/>
              </a:rPr>
              <a:t>and b </a:t>
            </a:r>
            <a:r>
              <a:rPr lang="en-US" sz="2400" dirty="0" smtClean="0">
                <a:latin typeface="Arial" charset="0"/>
                <a:ea typeface="MS PGothic" charset="0"/>
                <a:sym typeface="Symbol" charset="0"/>
              </a:rPr>
              <a:t> </a:t>
            </a:r>
            <a:r>
              <a:rPr lang="en-US" sz="2400" b="1" i="1" dirty="0" smtClean="0">
                <a:latin typeface="Forte" charset="0"/>
                <a:ea typeface="MS PGothic" charset="0"/>
              </a:rPr>
              <a:t>Z</a:t>
            </a:r>
            <a:r>
              <a:rPr lang="en-US" sz="2400" b="1" i="1" baseline="30000" dirty="0" smtClean="0">
                <a:latin typeface="Forte" charset="0"/>
                <a:ea typeface="MS PGothic" charset="0"/>
              </a:rPr>
              <a:t>+</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 </a:t>
            </a:r>
          </a:p>
          <a:p>
            <a:pPr eaLnBrk="1" hangingPunct="1">
              <a:lnSpc>
                <a:spcPct val="90000"/>
              </a:lnSpc>
              <a:spcBef>
                <a:spcPct val="0"/>
              </a:spcBef>
              <a:buFontTx/>
              <a:buNone/>
            </a:pP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sym typeface="Symbol" charset="0"/>
              </a:rPr>
              <a:t>|</a:t>
            </a:r>
            <a:r>
              <a:rPr lang="en-US" sz="2400" b="1" dirty="0">
                <a:latin typeface="Forte" charset="0"/>
                <a:ea typeface="MS PGothic" charset="0"/>
              </a:rPr>
              <a:t> </a:t>
            </a:r>
            <a:r>
              <a:rPr lang="en-US" sz="2400" b="1" i="1" dirty="0">
                <a:latin typeface="Forte" charset="0"/>
                <a:ea typeface="MS PGothic" charset="0"/>
              </a:rPr>
              <a:t>Q</a:t>
            </a:r>
            <a:r>
              <a:rPr lang="en-US" sz="2400" b="1"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dirty="0">
                <a:latin typeface="Forte" charset="0"/>
                <a:ea typeface="MS PGothic" charset="0"/>
              </a:rPr>
              <a:t> </a:t>
            </a:r>
            <a:r>
              <a:rPr lang="en-US" sz="2400" b="1" i="1" dirty="0">
                <a:latin typeface="Forte" charset="0"/>
                <a:ea typeface="MS PGothic" charset="0"/>
              </a:rPr>
              <a:t>N</a:t>
            </a:r>
            <a:r>
              <a:rPr lang="en-US" sz="2400" dirty="0">
                <a:latin typeface="Forte" charset="0"/>
                <a:ea typeface="MS PGothic" charset="0"/>
              </a:rPr>
              <a:t> </a:t>
            </a:r>
            <a:r>
              <a:rPr lang="en-US" sz="2400" dirty="0">
                <a:latin typeface="Arial" charset="0"/>
                <a:ea typeface="MS PGothic" charset="0"/>
              </a:rPr>
              <a:t>|. </a:t>
            </a: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sym typeface="Symbol" charset="0"/>
              </a:rPr>
              <a:t>	</a:t>
            </a:r>
            <a:r>
              <a:rPr lang="en-US" sz="2400" b="1" dirty="0">
                <a:latin typeface="Forte" charset="0"/>
                <a:ea typeface="MS PGothic" charset="0"/>
              </a:rPr>
              <a:t> </a:t>
            </a:r>
            <a:r>
              <a:rPr lang="en-US" sz="2400" b="1" i="1" dirty="0">
                <a:latin typeface="Forte" charset="0"/>
                <a:ea typeface="MS PGothic" charset="0"/>
              </a:rPr>
              <a:t>Q</a:t>
            </a:r>
            <a:r>
              <a:rPr lang="en-US" sz="2400" dirty="0">
                <a:latin typeface="Arial" charset="0"/>
                <a:ea typeface="MS PGothic" charset="0"/>
                <a:sym typeface="Symbol" charset="0"/>
              </a:rPr>
              <a:t>  </a:t>
            </a:r>
            <a:r>
              <a:rPr lang="en-US" sz="2400" b="1" i="1" dirty="0">
                <a:latin typeface="Forte" charset="0"/>
                <a:ea typeface="MS PGothic" charset="0"/>
              </a:rPr>
              <a:t>Z</a:t>
            </a:r>
            <a:r>
              <a:rPr lang="en-US" sz="2400" b="1" dirty="0">
                <a:latin typeface="Forte" charset="0"/>
                <a:ea typeface="MS PGothic" charset="0"/>
              </a:rPr>
              <a:t> </a:t>
            </a:r>
            <a:r>
              <a:rPr lang="en-US" sz="2400" b="1" dirty="0">
                <a:latin typeface="Arial" charset="0"/>
                <a:ea typeface="MS PGothic" charset="0"/>
                <a:sym typeface="Symbol" charset="0"/>
              </a:rPr>
              <a:t></a:t>
            </a:r>
            <a:r>
              <a:rPr lang="en-US" sz="2400" b="1" i="1" dirty="0">
                <a:latin typeface="Arial" charset="0"/>
                <a:ea typeface="MS PGothic" charset="0"/>
                <a:sym typeface="Symbol" charset="0"/>
              </a:rPr>
              <a:t> </a:t>
            </a:r>
            <a:r>
              <a:rPr lang="en-US" sz="2400" b="1" i="1" dirty="0">
                <a:latin typeface="Forte" charset="0"/>
                <a:ea typeface="MS PGothic" charset="0"/>
              </a:rPr>
              <a:t>N</a:t>
            </a:r>
            <a:r>
              <a:rPr lang="en-US" sz="2400" dirty="0">
                <a:latin typeface="Arial" charset="0"/>
                <a:ea typeface="MS PGothic" charset="0"/>
              </a:rPr>
              <a:t>.  Thus | </a:t>
            </a:r>
            <a:r>
              <a:rPr lang="en-US" sz="2400" b="1" i="1" dirty="0">
                <a:latin typeface="Forte" charset="0"/>
                <a:ea typeface="MS PGothic" charset="0"/>
              </a:rPr>
              <a:t>Q</a:t>
            </a:r>
            <a:r>
              <a:rPr lang="en-US" sz="2400" dirty="0">
                <a:latin typeface="Arial" charset="0"/>
                <a:ea typeface="MS PGothic" charset="0"/>
                <a:sym typeface="Symbol"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 </a:t>
            </a:r>
            <a:r>
              <a:rPr lang="en-US" sz="2400" b="1" i="1" dirty="0">
                <a:latin typeface="Forte" charset="0"/>
                <a:ea typeface="MS PGothic" charset="0"/>
              </a:rPr>
              <a:t>Z</a:t>
            </a:r>
            <a:r>
              <a:rPr lang="en-US" sz="2400" b="1" dirty="0">
                <a:latin typeface="Forte" charset="0"/>
                <a:ea typeface="MS PGothic" charset="0"/>
              </a:rPr>
              <a:t> </a:t>
            </a:r>
            <a:r>
              <a:rPr lang="en-US" sz="2400" b="1" dirty="0">
                <a:latin typeface="Arial" charset="0"/>
                <a:ea typeface="MS PGothic" charset="0"/>
                <a:sym typeface="Symbol" charset="0"/>
              </a:rPr>
              <a:t> </a:t>
            </a:r>
            <a:r>
              <a:rPr lang="en-US" sz="2400" b="1" i="1" dirty="0">
                <a:latin typeface="Forte" charset="0"/>
                <a:ea typeface="MS PGothic" charset="0"/>
              </a:rPr>
              <a:t>N</a:t>
            </a:r>
            <a:r>
              <a:rPr lang="en-US" sz="2400" b="1" i="1" dirty="0">
                <a:latin typeface="Arial" charset="0"/>
                <a:ea typeface="MS PGothic" charset="0"/>
              </a:rPr>
              <a:t> </a:t>
            </a:r>
            <a:r>
              <a:rPr lang="en-US" sz="2400" dirty="0">
                <a:latin typeface="Arial" charset="0"/>
                <a:ea typeface="MS PGothic" charset="0"/>
              </a:rPr>
              <a:t>| by Lemma A.  </a:t>
            </a:r>
            <a:br>
              <a:rPr lang="en-US" sz="2400" dirty="0">
                <a:latin typeface="Arial" charset="0"/>
                <a:ea typeface="MS PGothic" charset="0"/>
              </a:rPr>
            </a:br>
            <a:r>
              <a:rPr lang="en-US" sz="2400" dirty="0">
                <a:latin typeface="Arial" charset="0"/>
                <a:ea typeface="MS PGothic" charset="0"/>
              </a:rPr>
              <a:t>But </a:t>
            </a:r>
            <a:r>
              <a:rPr lang="en-US" sz="2400" dirty="0" smtClean="0">
                <a:latin typeface="Arial" charset="0"/>
                <a:ea typeface="MS PGothic" charset="0"/>
              </a:rPr>
              <a:t>| </a:t>
            </a:r>
            <a:r>
              <a:rPr lang="en-US" sz="2400" b="1" i="1" dirty="0" smtClean="0">
                <a:latin typeface="Forte" charset="0"/>
                <a:ea typeface="MS PGothic" charset="0"/>
              </a:rPr>
              <a:t>Z</a:t>
            </a:r>
            <a:r>
              <a:rPr lang="en-US" sz="2400" b="1" dirty="0" smtClean="0">
                <a:latin typeface="Forte" charset="0"/>
                <a:ea typeface="MS PGothic" charset="0"/>
              </a:rPr>
              <a:t> </a:t>
            </a:r>
            <a:r>
              <a:rPr lang="en-US" sz="2400" b="1" dirty="0">
                <a:latin typeface="Arial" charset="0"/>
                <a:ea typeface="MS PGothic" charset="0"/>
                <a:sym typeface="Symbol" charset="0"/>
              </a:rPr>
              <a:t> </a:t>
            </a:r>
            <a:r>
              <a:rPr lang="en-US" sz="2400" b="1" i="1" dirty="0">
                <a:latin typeface="Forte" charset="0"/>
                <a:ea typeface="MS PGothic" charset="0"/>
              </a:rPr>
              <a:t>N</a:t>
            </a:r>
            <a:r>
              <a:rPr lang="en-US" sz="2400" b="1" dirty="0">
                <a:latin typeface="Forte" charset="0"/>
                <a:ea typeface="MS PGothic" charset="0"/>
              </a:rPr>
              <a:t> </a:t>
            </a:r>
            <a:r>
              <a:rPr lang="en-US" sz="2400" dirty="0">
                <a:latin typeface="Arial" charset="0"/>
                <a:ea typeface="MS PGothic" charset="0"/>
              </a:rPr>
              <a:t>| = |</a:t>
            </a:r>
            <a:r>
              <a:rPr lang="en-US" sz="2400" dirty="0">
                <a:latin typeface="Forte" charset="0"/>
                <a:ea typeface="MS PGothic" charset="0"/>
              </a:rPr>
              <a:t> </a:t>
            </a:r>
            <a:r>
              <a:rPr lang="en-US" sz="2400" b="1" i="1" dirty="0">
                <a:latin typeface="Forte" charset="0"/>
                <a:ea typeface="MS PGothic" charset="0"/>
              </a:rPr>
              <a:t>N</a:t>
            </a:r>
            <a:r>
              <a:rPr lang="en-US" sz="2400" b="1" dirty="0">
                <a:latin typeface="Arial" charset="0"/>
                <a:ea typeface="MS PGothic" charset="0"/>
              </a:rPr>
              <a:t> </a:t>
            </a:r>
            <a:r>
              <a:rPr lang="en-US" sz="2400" b="1" dirty="0">
                <a:latin typeface="Arial" charset="0"/>
                <a:ea typeface="MS PGothic" charset="0"/>
                <a:sym typeface="Symbol" charset="0"/>
              </a:rPr>
              <a:t> </a:t>
            </a:r>
            <a:r>
              <a:rPr lang="en-US" sz="2400" b="1" i="1" dirty="0">
                <a:latin typeface="Forte" charset="0"/>
                <a:ea typeface="MS PGothic" charset="0"/>
              </a:rPr>
              <a:t>N</a:t>
            </a:r>
            <a:r>
              <a:rPr lang="en-US" sz="2400" b="1" dirty="0">
                <a:latin typeface="Forte" charset="0"/>
                <a:ea typeface="MS PGothic" charset="0"/>
              </a:rPr>
              <a:t> </a:t>
            </a:r>
            <a:r>
              <a:rPr lang="en-US" sz="2400" dirty="0">
                <a:latin typeface="Arial" charset="0"/>
                <a:ea typeface="MS PGothic" charset="0"/>
              </a:rPr>
              <a:t>| using an argument similar to that showing </a:t>
            </a:r>
            <a:r>
              <a:rPr lang="en-US" sz="2400" dirty="0" smtClean="0">
                <a:latin typeface="Arial" charset="0"/>
                <a:ea typeface="MS PGothic" charset="0"/>
              </a:rPr>
              <a:t>| </a:t>
            </a:r>
            <a:r>
              <a:rPr lang="en-US" sz="2400" b="1" i="1" dirty="0" smtClean="0">
                <a:latin typeface="Forte" charset="0"/>
                <a:ea typeface="MS PGothic" charset="0"/>
              </a:rPr>
              <a:t>Z</a:t>
            </a:r>
            <a:r>
              <a:rPr lang="en-US" sz="2400" dirty="0" smtClean="0">
                <a:latin typeface="Forte" charset="0"/>
                <a:ea typeface="MS PGothic" charset="0"/>
              </a:rPr>
              <a:t> </a:t>
            </a:r>
            <a:r>
              <a:rPr lang="en-US" sz="2400" dirty="0">
                <a:latin typeface="Arial" charset="0"/>
                <a:ea typeface="MS PGothic" charset="0"/>
              </a:rPr>
              <a:t>| = |</a:t>
            </a:r>
            <a:r>
              <a:rPr lang="en-US" sz="2400" dirty="0">
                <a:latin typeface="Forte" charset="0"/>
                <a:ea typeface="MS PGothic" charset="0"/>
              </a:rPr>
              <a:t> </a:t>
            </a:r>
            <a:r>
              <a:rPr lang="en-US" sz="2400" b="1" i="1" dirty="0">
                <a:latin typeface="Forte" charset="0"/>
                <a:ea typeface="MS PGothic" charset="0"/>
              </a:rPr>
              <a:t>N</a:t>
            </a:r>
            <a:r>
              <a:rPr lang="en-US" sz="2400" dirty="0">
                <a:latin typeface="Forte" charset="0"/>
                <a:ea typeface="MS PGothic" charset="0"/>
              </a:rPr>
              <a:t> </a:t>
            </a:r>
            <a:r>
              <a:rPr lang="en-US" sz="2400" dirty="0">
                <a:latin typeface="Arial" charset="0"/>
                <a:ea typeface="MS PGothic" charset="0"/>
              </a:rPr>
              <a:t>|. (Define g by g(</a:t>
            </a:r>
            <a:r>
              <a:rPr lang="en-US" sz="2400" dirty="0" err="1">
                <a:latin typeface="Arial" charset="0"/>
                <a:ea typeface="MS PGothic" charset="0"/>
              </a:rPr>
              <a:t>a,b</a:t>
            </a:r>
            <a:r>
              <a:rPr lang="en-US" sz="2400" dirty="0">
                <a:latin typeface="Arial" charset="0"/>
                <a:ea typeface="MS PGothic" charset="0"/>
              </a:rPr>
              <a:t>) = (</a:t>
            </a:r>
            <a:r>
              <a:rPr lang="en-US" sz="2400" i="1" dirty="0">
                <a:latin typeface="Arial" charset="0"/>
                <a:ea typeface="MS PGothic" charset="0"/>
              </a:rPr>
              <a:t>f</a:t>
            </a:r>
            <a:r>
              <a:rPr lang="en-US" sz="2400" dirty="0">
                <a:latin typeface="Arial" charset="0"/>
                <a:ea typeface="MS PGothic" charset="0"/>
              </a:rPr>
              <a:t>(a),b)) where </a:t>
            </a:r>
            <a:r>
              <a:rPr lang="en-US" sz="2400" i="1" dirty="0">
                <a:latin typeface="Arial" charset="0"/>
                <a:ea typeface="MS PGothic" charset="0"/>
              </a:rPr>
              <a:t>f</a:t>
            </a:r>
            <a:r>
              <a:rPr lang="en-US" sz="2400" dirty="0">
                <a:latin typeface="Arial" charset="0"/>
                <a:ea typeface="MS PGothic" charset="0"/>
              </a:rPr>
              <a:t> is the function used to map </a:t>
            </a:r>
            <a:r>
              <a:rPr lang="en-US" sz="2400" b="1" i="1" dirty="0">
                <a:latin typeface="Forte" charset="0"/>
                <a:ea typeface="MS PGothic" charset="0"/>
              </a:rPr>
              <a:t>Z</a:t>
            </a:r>
            <a:r>
              <a:rPr lang="en-US" sz="2400" dirty="0">
                <a:latin typeface="Arial" charset="0"/>
                <a:ea typeface="MS PGothic" charset="0"/>
              </a:rPr>
              <a:t> to </a:t>
            </a:r>
            <a:r>
              <a:rPr lang="en-US" sz="2400" b="1" i="1" dirty="0">
                <a:latin typeface="Forte" charset="0"/>
                <a:ea typeface="MS PGothic" charset="0"/>
              </a:rPr>
              <a:t>N</a:t>
            </a:r>
            <a:r>
              <a:rPr lang="en-US" sz="2400" dirty="0">
                <a:latin typeface="Arial" charset="0"/>
                <a:ea typeface="MS PGothic" charset="0"/>
              </a:rPr>
              <a:t>.)</a:t>
            </a:r>
            <a:br>
              <a:rPr lang="en-US" sz="2400" dirty="0">
                <a:latin typeface="Arial" charset="0"/>
                <a:ea typeface="MS PGothic" charset="0"/>
              </a:rPr>
            </a:br>
            <a:r>
              <a:rPr lang="en-US" sz="2400" dirty="0">
                <a:latin typeface="Arial" charset="0"/>
                <a:ea typeface="MS PGothic" charset="0"/>
              </a:rPr>
              <a:t>By Lemma B it follows that |</a:t>
            </a:r>
            <a:r>
              <a:rPr lang="en-US" sz="2400" b="1" dirty="0">
                <a:latin typeface="Forte" charset="0"/>
                <a:ea typeface="MS PGothic" charset="0"/>
              </a:rPr>
              <a:t> </a:t>
            </a:r>
            <a:r>
              <a:rPr lang="en-US" sz="2400" b="1" i="1" dirty="0">
                <a:latin typeface="Forte" charset="0"/>
                <a:ea typeface="MS PGothic" charset="0"/>
              </a:rPr>
              <a:t>Q</a:t>
            </a:r>
            <a:r>
              <a:rPr lang="en-US" sz="2400" b="1" dirty="0">
                <a:latin typeface="Forte" charset="0"/>
                <a:ea typeface="MS PGothic"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a:t>
            </a:r>
            <a:r>
              <a:rPr lang="en-US" sz="2400" dirty="0">
                <a:latin typeface="Forte" charset="0"/>
                <a:ea typeface="MS PGothic" charset="0"/>
              </a:rPr>
              <a:t> </a:t>
            </a:r>
            <a:r>
              <a:rPr lang="en-US" sz="2400" b="1" i="1" dirty="0">
                <a:latin typeface="Forte" charset="0"/>
                <a:ea typeface="MS PGothic" charset="0"/>
              </a:rPr>
              <a:t>N</a:t>
            </a:r>
            <a:r>
              <a:rPr lang="en-US" sz="2400" dirty="0">
                <a:latin typeface="Forte" charset="0"/>
                <a:ea typeface="MS PGothic" charset="0"/>
              </a:rPr>
              <a:t> </a:t>
            </a:r>
            <a:r>
              <a:rPr lang="en-US" sz="2400" dirty="0">
                <a:latin typeface="Arial" charset="0"/>
                <a:ea typeface="MS PGothic" charset="0"/>
              </a:rPr>
              <a:t>|.  </a:t>
            </a:r>
          </a:p>
          <a:p>
            <a:pPr eaLnBrk="1" hangingPunct="1">
              <a:lnSpc>
                <a:spcPct val="90000"/>
              </a:lnSpc>
              <a:spcBef>
                <a:spcPct val="0"/>
              </a:spcBef>
              <a:buFontTx/>
              <a:buNone/>
            </a:pPr>
            <a:r>
              <a:rPr lang="en-US" sz="2400" dirty="0">
                <a:latin typeface="Arial" charset="0"/>
                <a:ea typeface="MS PGothic" charset="0"/>
                <a:sym typeface="Symbol" charset="0"/>
              </a:rPr>
              <a:t>|</a:t>
            </a:r>
            <a:r>
              <a:rPr lang="en-US" sz="2400" dirty="0">
                <a:latin typeface="Forte" charset="0"/>
                <a:ea typeface="MS PGothic" charset="0"/>
              </a:rPr>
              <a:t> </a:t>
            </a:r>
            <a:r>
              <a:rPr lang="en-US" sz="2400" b="1" i="1" dirty="0">
                <a:latin typeface="Forte" charset="0"/>
                <a:ea typeface="MS PGothic" charset="0"/>
              </a:rPr>
              <a:t>N</a:t>
            </a:r>
            <a:r>
              <a:rPr lang="en-US" sz="2400"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b="1" dirty="0">
                <a:latin typeface="Forte" charset="0"/>
                <a:ea typeface="MS PGothic" charset="0"/>
              </a:rPr>
              <a:t> </a:t>
            </a:r>
            <a:r>
              <a:rPr lang="en-US" sz="2400" b="1" i="1" dirty="0">
                <a:latin typeface="Forte" charset="0"/>
                <a:ea typeface="MS PGothic" charset="0"/>
              </a:rPr>
              <a:t>Q</a:t>
            </a:r>
            <a:r>
              <a:rPr lang="en-US" sz="2400" b="1" dirty="0">
                <a:latin typeface="Forte" charset="0"/>
                <a:ea typeface="MS PGothic" charset="0"/>
              </a:rPr>
              <a:t> </a:t>
            </a:r>
            <a:r>
              <a:rPr lang="en-US" sz="2400" dirty="0">
                <a:latin typeface="Arial" charset="0"/>
                <a:ea typeface="MS PGothic" charset="0"/>
              </a:rPr>
              <a:t>|.</a:t>
            </a: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rPr>
              <a:t>	Define f(a) = (a,1). This is a 1-1 mapping from </a:t>
            </a:r>
            <a:r>
              <a:rPr lang="en-US" sz="2400" b="1" i="1" dirty="0">
                <a:latin typeface="Forte" charset="0"/>
                <a:ea typeface="MS PGothic" charset="0"/>
              </a:rPr>
              <a:t>N</a:t>
            </a:r>
            <a:r>
              <a:rPr lang="en-US" sz="2400" dirty="0">
                <a:latin typeface="Arial" charset="0"/>
                <a:ea typeface="MS PGothic" charset="0"/>
              </a:rPr>
              <a:t> into </a:t>
            </a:r>
            <a:r>
              <a:rPr lang="en-US" sz="2400" b="1" i="1" dirty="0">
                <a:latin typeface="Forte" charset="0"/>
                <a:ea typeface="MS PGothic" charset="0"/>
              </a:rPr>
              <a:t>Q</a:t>
            </a:r>
            <a:r>
              <a:rPr lang="en-US" sz="2400" dirty="0">
                <a:latin typeface="Arial" charset="0"/>
                <a:ea typeface="MS PGothic" charset="0"/>
              </a:rPr>
              <a:t>, showing</a:t>
            </a:r>
            <a:r>
              <a:rPr lang="en-US" sz="2400" i="1" dirty="0">
                <a:latin typeface="Arial" charset="0"/>
                <a:ea typeface="MS PGothic" charset="0"/>
              </a:rPr>
              <a:t> </a:t>
            </a:r>
            <a:r>
              <a:rPr lang="en-US" sz="2400" dirty="0">
                <a:latin typeface="Arial" charset="0"/>
                <a:ea typeface="MS PGothic" charset="0"/>
              </a:rPr>
              <a:t>|</a:t>
            </a:r>
            <a:r>
              <a:rPr lang="en-US" sz="2400" b="1" dirty="0">
                <a:latin typeface="Forte" charset="0"/>
                <a:ea typeface="MS PGothic" charset="0"/>
              </a:rPr>
              <a:t> </a:t>
            </a:r>
            <a:r>
              <a:rPr lang="en-US" sz="2400" b="1" i="1" dirty="0">
                <a:latin typeface="Forte" charset="0"/>
                <a:ea typeface="MS PGothic" charset="0"/>
              </a:rPr>
              <a:t>Q</a:t>
            </a:r>
            <a:r>
              <a:rPr lang="en-US" sz="2400" b="1" dirty="0">
                <a:latin typeface="Forte" charset="0"/>
                <a:ea typeface="MS PGothic"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a:t>
            </a:r>
            <a:r>
              <a:rPr lang="en-US" sz="2400" dirty="0">
                <a:latin typeface="Forte" charset="0"/>
                <a:ea typeface="MS PGothic" charset="0"/>
              </a:rPr>
              <a:t> </a:t>
            </a:r>
            <a:r>
              <a:rPr lang="en-US" sz="2400" b="1" i="1" dirty="0">
                <a:latin typeface="Forte" charset="0"/>
                <a:ea typeface="MS PGothic" charset="0"/>
              </a:rPr>
              <a:t>N</a:t>
            </a:r>
            <a:r>
              <a:rPr lang="en-US" sz="2400" dirty="0">
                <a:latin typeface="Forte" charset="0"/>
                <a:ea typeface="MS PGothic" charset="0"/>
              </a:rPr>
              <a:t> </a:t>
            </a:r>
            <a:r>
              <a:rPr lang="en-US" sz="2400" dirty="0">
                <a:latin typeface="Arial" charset="0"/>
                <a:ea typeface="MS PGothic" charset="0"/>
              </a:rPr>
              <a:t>|. </a:t>
            </a:r>
          </a:p>
          <a:p>
            <a:pPr eaLnBrk="1" hangingPunct="1">
              <a:lnSpc>
                <a:spcPct val="90000"/>
              </a:lnSpc>
              <a:spcBef>
                <a:spcPct val="0"/>
              </a:spcBef>
              <a:buFontTx/>
              <a:buNone/>
            </a:pPr>
            <a:endParaRPr lang="en-US" sz="2400" dirty="0">
              <a:latin typeface="Arial" charset="0"/>
              <a:ea typeface="MS PGothic" charset="0"/>
            </a:endParaRPr>
          </a:p>
          <a:p>
            <a:pPr eaLnBrk="1" hangingPunct="1">
              <a:lnSpc>
                <a:spcPct val="90000"/>
              </a:lnSpc>
              <a:spcBef>
                <a:spcPct val="0"/>
              </a:spcBef>
              <a:buFontTx/>
              <a:buNone/>
            </a:pPr>
            <a:r>
              <a:rPr lang="en-US" sz="2400" dirty="0">
                <a:latin typeface="Arial" charset="0"/>
                <a:ea typeface="MS PGothic" charset="0"/>
              </a:rPr>
              <a:t>Thus, </a:t>
            </a:r>
            <a:r>
              <a:rPr lang="en-US" sz="2400" dirty="0">
                <a:latin typeface="Arial" charset="0"/>
                <a:ea typeface="MS PGothic" charset="0"/>
                <a:sym typeface="Symbol" charset="0"/>
              </a:rPr>
              <a:t>|</a:t>
            </a:r>
            <a:r>
              <a:rPr lang="en-US" sz="2400" dirty="0">
                <a:latin typeface="Forte" charset="0"/>
                <a:ea typeface="MS PGothic" charset="0"/>
              </a:rPr>
              <a:t> </a:t>
            </a:r>
            <a:r>
              <a:rPr lang="en-US" sz="2400" b="1" i="1" dirty="0">
                <a:latin typeface="Forte" charset="0"/>
                <a:ea typeface="MS PGothic" charset="0"/>
              </a:rPr>
              <a:t>N</a:t>
            </a:r>
            <a:r>
              <a:rPr lang="en-US" sz="2400"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b="1" dirty="0">
                <a:latin typeface="Forte" charset="0"/>
                <a:ea typeface="MS PGothic" charset="0"/>
              </a:rPr>
              <a:t> </a:t>
            </a:r>
            <a:r>
              <a:rPr lang="en-US" sz="2400" b="1" i="1" dirty="0">
                <a:latin typeface="Forte" charset="0"/>
                <a:ea typeface="MS PGothic" charset="0"/>
              </a:rPr>
              <a:t>Q</a:t>
            </a:r>
            <a:r>
              <a:rPr lang="en-US" sz="2400" b="1" dirty="0">
                <a:latin typeface="Forte" charset="0"/>
                <a:ea typeface="MS PGothic" charset="0"/>
              </a:rPr>
              <a:t> </a:t>
            </a:r>
            <a:r>
              <a:rPr lang="en-US" sz="2400" dirty="0">
                <a:latin typeface="Arial" charset="0"/>
                <a:ea typeface="MS PGothic" charset="0"/>
              </a:rPr>
              <a:t>|.</a:t>
            </a:r>
          </a:p>
        </p:txBody>
      </p:sp>
      <p:sp>
        <p:nvSpPr>
          <p:cNvPr id="4813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BD66CEE-8A95-C642-AB43-4B3CB5C94BBB}" type="datetime1">
              <a:rPr lang="en-US"/>
              <a:pPr/>
              <a:t>11/18/2014</a:t>
            </a:fld>
            <a:endParaRPr lang="en-US"/>
          </a:p>
        </p:txBody>
      </p:sp>
      <p:sp>
        <p:nvSpPr>
          <p:cNvPr id="481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81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8AB19F-FBC0-B34B-9167-B0E5F304CF97}" type="slidenum">
              <a:rPr lang="en-US"/>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1</a:t>
            </a:r>
          </a:p>
        </p:txBody>
      </p:sp>
      <p:sp>
        <p:nvSpPr>
          <p:cNvPr id="49155" name="Rectangle 3"/>
          <p:cNvSpPr>
            <a:spLocks noGrp="1" noChangeArrowheads="1"/>
          </p:cNvSpPr>
          <p:nvPr>
            <p:ph idx="1"/>
          </p:nvPr>
        </p:nvSpPr>
        <p:spPr/>
        <p:txBody>
          <a:bodyPr/>
          <a:lstStyle/>
          <a:p>
            <a:pPr marL="609600" indent="-609600" eaLnBrk="1" hangingPunct="1">
              <a:lnSpc>
                <a:spcPct val="90000"/>
              </a:lnSpc>
              <a:buFontTx/>
              <a:buAutoNum type="arabicPeriod"/>
            </a:pPr>
            <a:r>
              <a:rPr lang="en-US" sz="2000" dirty="0">
                <a:latin typeface="Arial" charset="0"/>
                <a:ea typeface="MS PGothic" charset="0"/>
                <a:sym typeface="Symbol" charset="0"/>
              </a:rPr>
              <a:t>Prove </a:t>
            </a:r>
            <a:r>
              <a:rPr lang="en-US" sz="2000" dirty="0" smtClean="0">
                <a:latin typeface="Arial" charset="0"/>
                <a:ea typeface="MS PGothic" charset="0"/>
                <a:sym typeface="Symbol" charset="0"/>
              </a:rPr>
              <a:t>or disprove that</a:t>
            </a:r>
            <a:r>
              <a:rPr lang="en-US" sz="2000" dirty="0">
                <a:latin typeface="Arial" charset="0"/>
                <a:ea typeface="MS PGothic" charset="0"/>
                <a:sym typeface="Symbol" charset="0"/>
              </a:rPr>
              <a:t>, </a:t>
            </a:r>
            <a:r>
              <a:rPr lang="en-US" altLang="ja-JP" sz="2000" dirty="0" smtClean="0">
                <a:latin typeface="Arial" charset="0"/>
                <a:ea typeface="MS PGothic" charset="0"/>
                <a:sym typeface="Symbol" charset="0"/>
              </a:rPr>
              <a:t>for sets </a:t>
            </a:r>
            <a:r>
              <a:rPr lang="en-US" altLang="ja-JP" sz="2000" dirty="0">
                <a:latin typeface="Arial" charset="0"/>
                <a:ea typeface="MS PGothic" charset="0"/>
                <a:sym typeface="Symbol" charset="0"/>
              </a:rPr>
              <a:t>A and B, </a:t>
            </a:r>
            <a:r>
              <a:rPr lang="en-US" altLang="ja-JP" sz="2000" dirty="0" smtClean="0">
                <a:latin typeface="Arial" charset="0"/>
                <a:ea typeface="MS PGothic" charset="0"/>
                <a:sym typeface="Symbol" charset="0"/>
              </a:rPr>
              <a:t/>
            </a:r>
            <a:br>
              <a:rPr lang="en-US" altLang="ja-JP" sz="2000" dirty="0" smtClean="0">
                <a:latin typeface="Arial" charset="0"/>
                <a:ea typeface="MS PGothic" charset="0"/>
                <a:sym typeface="Symbol" charset="0"/>
              </a:rPr>
            </a:br>
            <a:r>
              <a:rPr lang="en-US" altLang="ja-JP" sz="2000" dirty="0" smtClean="0">
                <a:latin typeface="Arial" charset="0"/>
                <a:ea typeface="MS PGothic" charset="0"/>
                <a:sym typeface="Symbol" charset="0"/>
              </a:rPr>
              <a:t>A=B </a:t>
            </a:r>
            <a:r>
              <a:rPr lang="en-US" altLang="ja-JP" sz="2000" dirty="0">
                <a:latin typeface="Arial" charset="0"/>
                <a:ea typeface="MS PGothic" charset="0"/>
                <a:sym typeface="Symbol" charset="0"/>
              </a:rPr>
              <a:t>if and only if </a:t>
            </a:r>
            <a:r>
              <a:rPr lang="en-US" altLang="ja-JP" sz="2000" dirty="0" smtClean="0">
                <a:latin typeface="Arial" charset="0"/>
                <a:ea typeface="MS PGothic" charset="0"/>
                <a:sym typeface="Symbol" charset="0"/>
              </a:rPr>
              <a:t>(A</a:t>
            </a:r>
            <a:r>
              <a:rPr lang="en-US" sz="2000" dirty="0">
                <a:latin typeface="Arial" charset="0"/>
                <a:ea typeface="MS PGothic" charset="0"/>
                <a:sym typeface="Symbol" charset="0"/>
              </a:rPr>
              <a:t>  </a:t>
            </a:r>
            <a:r>
              <a:rPr lang="en-US" sz="2000" dirty="0" smtClean="0">
                <a:latin typeface="Arial" charset="0"/>
                <a:ea typeface="MS PGothic" charset="0"/>
                <a:sym typeface="Symbol" charset="0"/>
              </a:rPr>
              <a:t>~ </a:t>
            </a:r>
            <a:r>
              <a:rPr lang="en-US" altLang="ja-JP" sz="2000" dirty="0" smtClean="0">
                <a:latin typeface="Arial" charset="0"/>
                <a:ea typeface="MS PGothic" charset="0"/>
                <a:sym typeface="Symbol" charset="0"/>
              </a:rPr>
              <a:t>B) </a:t>
            </a:r>
            <a:r>
              <a:rPr lang="en-US" sz="2000" dirty="0" smtClean="0">
                <a:latin typeface="Arial" charset="0"/>
                <a:ea typeface="MS PGothic" charset="0"/>
                <a:sym typeface="Symbol"/>
              </a:rPr>
              <a:t></a:t>
            </a:r>
            <a:r>
              <a:rPr lang="en-US" sz="2000" dirty="0" smtClean="0">
                <a:latin typeface="Arial" charset="0"/>
                <a:ea typeface="MS PGothic" charset="0"/>
                <a:sym typeface="Symbol" charset="0"/>
              </a:rPr>
              <a:t> </a:t>
            </a:r>
            <a:r>
              <a:rPr lang="en-US" altLang="ja-JP" sz="2000" dirty="0" smtClean="0">
                <a:latin typeface="Arial" charset="0"/>
                <a:ea typeface="MS PGothic" charset="0"/>
                <a:sym typeface="Symbol" charset="0"/>
              </a:rPr>
              <a:t>(A </a:t>
            </a:r>
            <a:r>
              <a:rPr lang="en-US" sz="2000" dirty="0" smtClean="0">
                <a:latin typeface="Arial" charset="0"/>
                <a:ea typeface="MS PGothic" charset="0"/>
                <a:sym typeface="Symbol" charset="0"/>
              </a:rPr>
              <a:t> </a:t>
            </a:r>
            <a:r>
              <a:rPr lang="en-US" altLang="ja-JP" sz="2000" dirty="0" smtClean="0">
                <a:latin typeface="Arial" charset="0"/>
                <a:ea typeface="MS PGothic" charset="0"/>
                <a:sym typeface="Symbol" charset="0"/>
              </a:rPr>
              <a:t>B) = </a:t>
            </a:r>
            <a:r>
              <a:rPr lang="en-US" sz="2000" dirty="0" smtClean="0">
                <a:latin typeface="Arial" charset="0"/>
                <a:ea typeface="MS PGothic" charset="0"/>
              </a:rPr>
              <a:t>A</a:t>
            </a:r>
            <a:r>
              <a:rPr lang="en-US" sz="2000" dirty="0" smtClean="0">
                <a:latin typeface="Arial" charset="0"/>
                <a:ea typeface="MS PGothic" charset="0"/>
                <a:sym typeface="Symbol" charset="0"/>
              </a:rPr>
              <a:t>.</a:t>
            </a:r>
          </a:p>
          <a:p>
            <a:pPr marL="609600" indent="-609600" eaLnBrk="1" hangingPunct="1">
              <a:lnSpc>
                <a:spcPct val="90000"/>
              </a:lnSpc>
              <a:buFontTx/>
              <a:buAutoNum type="arabicPeriod"/>
            </a:pPr>
            <a:r>
              <a:rPr lang="en-US" sz="2000" dirty="0" smtClean="0">
                <a:latin typeface="Arial" charset="0"/>
                <a:ea typeface="MS PGothic" charset="0"/>
                <a:sym typeface="Symbol" charset="0"/>
              </a:rPr>
              <a:t>Prove that, for </a:t>
            </a:r>
            <a:r>
              <a:rPr lang="en-US" sz="2000" dirty="0">
                <a:latin typeface="Arial" charset="0"/>
                <a:ea typeface="MS PGothic" charset="0"/>
                <a:sym typeface="Symbol" charset="0"/>
              </a:rPr>
              <a:t>B</a:t>
            </a:r>
            <a:r>
              <a:rPr lang="en-US" sz="2000" dirty="0" smtClean="0">
                <a:latin typeface="Arial" charset="0"/>
                <a:ea typeface="MS PGothic" charset="0"/>
                <a:sym typeface="Symbol" charset="0"/>
              </a:rPr>
              <a:t>oolean (T/F) variables P and Q,</a:t>
            </a:r>
            <a:br>
              <a:rPr lang="en-US" sz="2000" dirty="0" smtClean="0">
                <a:latin typeface="Arial" charset="0"/>
                <a:ea typeface="MS PGothic" charset="0"/>
                <a:sym typeface="Symbol" charset="0"/>
              </a:rPr>
            </a:br>
            <a:r>
              <a:rPr lang="en-US" sz="2000" dirty="0" smtClean="0">
                <a:latin typeface="Arial" charset="0"/>
                <a:ea typeface="MS PGothic" charset="0"/>
                <a:sym typeface="Symbol" charset="0"/>
              </a:rPr>
              <a:t>((P </a:t>
            </a:r>
            <a:r>
              <a:rPr lang="en-US" sz="2000" dirty="0" smtClean="0">
                <a:latin typeface="Arial" charset="0"/>
                <a:ea typeface="MS PGothic" charset="0"/>
                <a:sym typeface="Symbol"/>
              </a:rPr>
              <a:t> Q)</a:t>
            </a:r>
            <a:r>
              <a:rPr lang="en-US" sz="2000" dirty="0">
                <a:latin typeface="Arial" charset="0"/>
                <a:ea typeface="MS PGothic" charset="0"/>
                <a:sym typeface="Symbol"/>
              </a:rPr>
              <a:t> </a:t>
            </a:r>
            <a:r>
              <a:rPr lang="en-US" sz="2000" dirty="0" smtClean="0">
                <a:latin typeface="Arial" charset="0"/>
                <a:ea typeface="MS PGothic" charset="0"/>
                <a:sym typeface="Symbol"/>
              </a:rPr>
              <a:t> Q)  (P  Q) </a:t>
            </a:r>
            <a:br>
              <a:rPr lang="en-US" sz="2000" dirty="0" smtClean="0">
                <a:latin typeface="Arial" charset="0"/>
                <a:ea typeface="MS PGothic" charset="0"/>
                <a:sym typeface="Symbol"/>
              </a:rPr>
            </a:br>
            <a:r>
              <a:rPr lang="en-US" sz="2000" dirty="0">
                <a:latin typeface="Arial" charset="0"/>
                <a:ea typeface="MS PGothic" charset="0"/>
                <a:sym typeface="Symbol"/>
              </a:rPr>
              <a:t> is logical </a:t>
            </a:r>
            <a:r>
              <a:rPr lang="en-US" sz="2000" dirty="0" smtClean="0">
                <a:latin typeface="Arial" charset="0"/>
                <a:ea typeface="MS PGothic" charset="0"/>
                <a:sym typeface="Symbol"/>
              </a:rPr>
              <a:t>or;</a:t>
            </a:r>
            <a:r>
              <a:rPr lang="en-US" sz="2000" dirty="0" smtClean="0">
                <a:latin typeface="Arial" charset="0"/>
                <a:ea typeface="MS PGothic" charset="0"/>
                <a:sym typeface="Symbol" charset="0"/>
              </a:rPr>
              <a:t> </a:t>
            </a:r>
            <a:r>
              <a:rPr lang="en-US" sz="2000" dirty="0" smtClean="0">
                <a:latin typeface="Arial" charset="0"/>
                <a:ea typeface="MS PGothic" charset="0"/>
                <a:sym typeface="Symbol"/>
              </a:rPr>
              <a:t> is logical implication;  is logical equivalence </a:t>
            </a:r>
          </a:p>
          <a:p>
            <a:pPr marL="609600" indent="-609600" eaLnBrk="1" hangingPunct="1">
              <a:lnSpc>
                <a:spcPct val="90000"/>
              </a:lnSpc>
              <a:buFontTx/>
              <a:buAutoNum type="arabicPeriod"/>
            </a:pPr>
            <a:r>
              <a:rPr lang="en-US" sz="2000" dirty="0" smtClean="0">
                <a:latin typeface="Arial" charset="0"/>
                <a:ea typeface="MS PGothic" charset="0"/>
              </a:rPr>
              <a:t>Prove</a:t>
            </a:r>
            <a:r>
              <a:rPr lang="en-US" sz="2000" dirty="0">
                <a:latin typeface="Arial" charset="0"/>
                <a:ea typeface="MS PGothic" charset="0"/>
              </a:rPr>
              <a:t>: If S is any finite set with |S| = n, then </a:t>
            </a:r>
            <a:r>
              <a:rPr lang="en-US" sz="2000" dirty="0" smtClean="0">
                <a:latin typeface="Arial" charset="0"/>
                <a:ea typeface="MS PGothic" charset="0"/>
              </a:rPr>
              <a:t/>
            </a:r>
            <a:br>
              <a:rPr lang="en-US" sz="2000" dirty="0" smtClean="0">
                <a:latin typeface="Arial" charset="0"/>
                <a:ea typeface="MS PGothic" charset="0"/>
              </a:rPr>
            </a:br>
            <a:r>
              <a:rPr lang="en-US" sz="2000" dirty="0" smtClean="0">
                <a:latin typeface="Arial" charset="0"/>
                <a:ea typeface="MS PGothic" charset="0"/>
              </a:rPr>
              <a:t>|</a:t>
            </a:r>
            <a:r>
              <a:rPr lang="en-US" sz="2000" dirty="0">
                <a:latin typeface="Arial" charset="0"/>
                <a:ea typeface="MS PGothic" charset="0"/>
                <a:sym typeface="Symbol" charset="0"/>
              </a:rPr>
              <a:t>S</a:t>
            </a:r>
            <a:r>
              <a:rPr lang="en-US" sz="2000" dirty="0" smtClean="0">
                <a:latin typeface="Arial" charset="0"/>
                <a:ea typeface="MS PGothic" charset="0"/>
                <a:sym typeface="Symbol" charset="0"/>
              </a:rPr>
              <a:t>SSS</a:t>
            </a:r>
            <a:r>
              <a:rPr lang="en-US" sz="2000" dirty="0">
                <a:latin typeface="Arial" charset="0"/>
                <a:ea typeface="MS PGothic" charset="0"/>
                <a:sym typeface="Symbol" charset="0"/>
              </a:rPr>
              <a:t>S </a:t>
            </a:r>
            <a:r>
              <a:rPr lang="en-US" sz="2000" dirty="0" smtClean="0">
                <a:latin typeface="Arial" charset="0"/>
                <a:ea typeface="MS PGothic" charset="0"/>
                <a:sym typeface="Symbol" charset="0"/>
              </a:rPr>
              <a:t>| ≤ </a:t>
            </a:r>
            <a:r>
              <a:rPr lang="en-US" sz="2000" dirty="0">
                <a:latin typeface="Arial" charset="0"/>
                <a:ea typeface="MS PGothic" charset="0"/>
              </a:rPr>
              <a:t>|</a:t>
            </a:r>
            <a:r>
              <a:rPr lang="en-US" sz="2000" i="1" dirty="0">
                <a:latin typeface="Arial" charset="0"/>
                <a:ea typeface="MS PGothic" charset="0"/>
              </a:rPr>
              <a:t>P</a:t>
            </a:r>
            <a:r>
              <a:rPr lang="en-US" sz="2000" dirty="0">
                <a:latin typeface="Arial" charset="0"/>
                <a:ea typeface="MS PGothic" charset="0"/>
              </a:rPr>
              <a:t>(S)|, for all </a:t>
            </a:r>
            <a:r>
              <a:rPr lang="en-US" sz="2000" dirty="0" err="1">
                <a:latin typeface="Arial" charset="0"/>
                <a:ea typeface="MS PGothic" charset="0"/>
              </a:rPr>
              <a:t>n</a:t>
            </a:r>
            <a:r>
              <a:rPr lang="en-US" sz="2000" dirty="0" err="1">
                <a:latin typeface="Arial" charset="0"/>
                <a:ea typeface="MS PGothic" charset="0"/>
                <a:sym typeface="Symbol" charset="0"/>
              </a:rPr>
              <a:t>N</a:t>
            </a:r>
            <a:r>
              <a:rPr lang="en-US" sz="2000" dirty="0">
                <a:latin typeface="Arial" charset="0"/>
                <a:ea typeface="MS PGothic" charset="0"/>
                <a:sym typeface="Symbol" charset="0"/>
              </a:rPr>
              <a:t>, where N is some </a:t>
            </a:r>
            <a:r>
              <a:rPr lang="en-US" sz="2000" dirty="0" smtClean="0">
                <a:latin typeface="Arial" charset="0"/>
                <a:ea typeface="MS PGothic" charset="0"/>
                <a:sym typeface="Symbol" charset="0"/>
              </a:rPr>
              <a:t>constant, the minimum value of which you </a:t>
            </a:r>
            <a:r>
              <a:rPr lang="en-US" sz="2000" dirty="0">
                <a:latin typeface="Arial" charset="0"/>
                <a:ea typeface="MS PGothic" charset="0"/>
                <a:sym typeface="Symbol" charset="0"/>
              </a:rPr>
              <a:t>must discover and use as the basis for your proof</a:t>
            </a:r>
            <a:r>
              <a:rPr lang="en-US" sz="2000" dirty="0">
                <a:latin typeface="Arial" charset="0"/>
                <a:ea typeface="MS PGothic" charset="0"/>
              </a:rPr>
              <a:t>.</a:t>
            </a:r>
          </a:p>
          <a:p>
            <a:pPr marL="609600" indent="-609600" eaLnBrk="1" hangingPunct="1">
              <a:lnSpc>
                <a:spcPct val="90000"/>
              </a:lnSpc>
              <a:buFontTx/>
              <a:buAutoNum type="arabicPeriod"/>
            </a:pPr>
            <a:r>
              <a:rPr lang="en-US" sz="2000" dirty="0">
                <a:latin typeface="Arial" charset="0"/>
                <a:ea typeface="MS PGothic" charset="0"/>
              </a:rPr>
              <a:t>Consider the function </a:t>
            </a:r>
            <a:r>
              <a:rPr lang="en-US" sz="2000" i="1" dirty="0" smtClean="0">
                <a:latin typeface="Arial" charset="0"/>
                <a:ea typeface="MS PGothic" charset="0"/>
              </a:rPr>
              <a:t>pair</a:t>
            </a:r>
            <a:r>
              <a:rPr lang="en-US" sz="2000" dirty="0" smtClean="0">
                <a:latin typeface="Arial" charset="0"/>
                <a:ea typeface="MS PGothic" charset="0"/>
              </a:rPr>
              <a:t>: </a:t>
            </a:r>
            <a:r>
              <a:rPr lang="en-US" sz="2000" b="1" i="1" dirty="0">
                <a:latin typeface="Forte" charset="0"/>
                <a:ea typeface="MS PGothic" charset="0"/>
              </a:rPr>
              <a:t>N</a:t>
            </a:r>
            <a:r>
              <a:rPr lang="en-US" sz="2000" dirty="0">
                <a:latin typeface="Arial" charset="0"/>
                <a:ea typeface="MS PGothic" charset="0"/>
                <a:sym typeface="Symbol" charset="0"/>
              </a:rPr>
              <a:t>  </a:t>
            </a:r>
            <a:r>
              <a:rPr lang="en-US" sz="2000" b="1" i="1" dirty="0">
                <a:latin typeface="Forte" charset="0"/>
                <a:ea typeface="MS PGothic" charset="0"/>
              </a:rPr>
              <a:t>N</a:t>
            </a:r>
            <a:r>
              <a:rPr lang="en-US" sz="2000" dirty="0">
                <a:latin typeface="Arial" charset="0"/>
                <a:ea typeface="MS PGothic" charset="0"/>
                <a:sym typeface="Symbol" charset="0"/>
              </a:rPr>
              <a:t> </a:t>
            </a:r>
            <a:r>
              <a:rPr lang="en-US" sz="2000" i="1" dirty="0" smtClean="0">
                <a:latin typeface="Arial" charset="0"/>
                <a:ea typeface="MS PGothic" charset="0"/>
                <a:sym typeface="Symbol" charset="0"/>
              </a:rPr>
              <a:t> </a:t>
            </a:r>
            <a:r>
              <a:rPr lang="en-US" sz="2000" b="1" i="1" dirty="0">
                <a:latin typeface="Forte" charset="0"/>
                <a:ea typeface="MS PGothic" charset="0"/>
              </a:rPr>
              <a:t>N</a:t>
            </a:r>
            <a:r>
              <a:rPr lang="en-US" sz="2000" dirty="0">
                <a:latin typeface="Arial" charset="0"/>
                <a:ea typeface="MS PGothic" charset="0"/>
              </a:rPr>
              <a:t> </a:t>
            </a:r>
            <a:br>
              <a:rPr lang="en-US" sz="2000" dirty="0">
                <a:latin typeface="Arial" charset="0"/>
                <a:ea typeface="MS PGothic" charset="0"/>
              </a:rPr>
            </a:br>
            <a:r>
              <a:rPr lang="en-US" sz="2000" dirty="0">
                <a:latin typeface="Arial" charset="0"/>
                <a:ea typeface="MS PGothic" charset="0"/>
              </a:rPr>
              <a:t>defined by </a:t>
            </a:r>
            <a:r>
              <a:rPr lang="en-US" sz="2000" i="1" dirty="0" smtClean="0">
                <a:latin typeface="Arial" charset="0"/>
                <a:ea typeface="MS PGothic" charset="0"/>
              </a:rPr>
              <a:t>pair</a:t>
            </a:r>
            <a:r>
              <a:rPr lang="en-US" sz="2000" dirty="0" smtClean="0">
                <a:latin typeface="Arial" charset="0"/>
                <a:ea typeface="MS PGothic" charset="0"/>
              </a:rPr>
              <a:t>(</a:t>
            </a:r>
            <a:r>
              <a:rPr lang="en-US" sz="2000" dirty="0" err="1" smtClean="0">
                <a:latin typeface="Arial" charset="0"/>
                <a:ea typeface="MS PGothic" charset="0"/>
              </a:rPr>
              <a:t>x</a:t>
            </a:r>
            <a:r>
              <a:rPr lang="en-US" sz="2000" dirty="0" err="1">
                <a:latin typeface="Arial" charset="0"/>
                <a:ea typeface="MS PGothic" charset="0"/>
              </a:rPr>
              <a:t>,</a:t>
            </a:r>
            <a:r>
              <a:rPr lang="en-US" sz="2000" dirty="0" err="1" smtClean="0">
                <a:latin typeface="Arial" charset="0"/>
                <a:ea typeface="MS PGothic" charset="0"/>
              </a:rPr>
              <a:t>y</a:t>
            </a:r>
            <a:r>
              <a:rPr lang="en-US" sz="2000" dirty="0" smtClean="0">
                <a:latin typeface="Arial" charset="0"/>
                <a:ea typeface="MS PGothic" charset="0"/>
              </a:rPr>
              <a:t>) </a:t>
            </a:r>
            <a:r>
              <a:rPr lang="en-US" sz="2000" dirty="0">
                <a:latin typeface="Arial" charset="0"/>
                <a:ea typeface="MS PGothic" charset="0"/>
              </a:rPr>
              <a:t>= </a:t>
            </a:r>
            <a:r>
              <a:rPr lang="en-US" sz="2000" dirty="0" smtClean="0">
                <a:latin typeface="Arial" charset="0"/>
                <a:ea typeface="MS PGothic" charset="0"/>
              </a:rPr>
              <a:t>2</a:t>
            </a:r>
            <a:r>
              <a:rPr lang="en-US" sz="2000" baseline="30000" dirty="0" smtClean="0">
                <a:latin typeface="Arial" charset="0"/>
                <a:ea typeface="MS PGothic" charset="0"/>
              </a:rPr>
              <a:t>x </a:t>
            </a:r>
            <a:r>
              <a:rPr lang="en-US" sz="2000" dirty="0" smtClean="0">
                <a:latin typeface="Arial" charset="0"/>
                <a:ea typeface="MS PGothic" charset="0"/>
              </a:rPr>
              <a:t>( 2y</a:t>
            </a:r>
            <a:r>
              <a:rPr lang="en-US" sz="2000" baseline="30000" dirty="0">
                <a:latin typeface="Arial" charset="0"/>
                <a:ea typeface="MS PGothic" charset="0"/>
              </a:rPr>
              <a:t> </a:t>
            </a:r>
            <a:r>
              <a:rPr lang="en-US" sz="2000" dirty="0" smtClean="0">
                <a:latin typeface="Arial" charset="0"/>
                <a:ea typeface="MS PGothic" charset="0"/>
              </a:rPr>
              <a:t>+ 1) – 1 </a:t>
            </a:r>
            <a:r>
              <a:rPr lang="en-US" sz="2000" dirty="0">
                <a:latin typeface="Arial" charset="0"/>
                <a:ea typeface="MS PGothic" charset="0"/>
              </a:rPr>
              <a:t/>
            </a:r>
            <a:br>
              <a:rPr lang="en-US" sz="2000" dirty="0">
                <a:latin typeface="Arial" charset="0"/>
                <a:ea typeface="MS PGothic" charset="0"/>
              </a:rPr>
            </a:br>
            <a:r>
              <a:rPr lang="en-US" sz="2000" dirty="0" smtClean="0">
                <a:latin typeface="Arial" charset="0"/>
                <a:ea typeface="MS PGothic" charset="0"/>
              </a:rPr>
              <a:t>Show that </a:t>
            </a:r>
            <a:r>
              <a:rPr lang="en-US" sz="2000" i="1" dirty="0" smtClean="0">
                <a:latin typeface="Arial" charset="0"/>
                <a:ea typeface="MS PGothic" charset="0"/>
              </a:rPr>
              <a:t>pair </a:t>
            </a:r>
            <a:r>
              <a:rPr lang="en-US" sz="2000" dirty="0" smtClean="0">
                <a:latin typeface="Arial" charset="0"/>
                <a:ea typeface="MS PGothic" charset="0"/>
              </a:rPr>
              <a:t>is </a:t>
            </a:r>
            <a:r>
              <a:rPr lang="en-US" sz="2000" dirty="0">
                <a:latin typeface="Arial" charset="0"/>
                <a:ea typeface="MS PGothic" charset="0"/>
              </a:rPr>
              <a:t>a </a:t>
            </a:r>
            <a:r>
              <a:rPr lang="en-US" sz="2000" dirty="0" err="1" smtClean="0">
                <a:latin typeface="Arial" charset="0"/>
                <a:ea typeface="MS PGothic" charset="0"/>
              </a:rPr>
              <a:t>bijection</a:t>
            </a:r>
            <a:r>
              <a:rPr lang="en-US" sz="2000" dirty="0" smtClean="0">
                <a:latin typeface="Arial" charset="0"/>
                <a:ea typeface="MS PGothic" charset="0"/>
              </a:rPr>
              <a:t> (1-1 onto </a:t>
            </a:r>
            <a:r>
              <a:rPr lang="en-US" sz="2000" b="1" i="1" dirty="0">
                <a:latin typeface="Forte" charset="0"/>
                <a:ea typeface="MS PGothic" charset="0"/>
              </a:rPr>
              <a:t>N</a:t>
            </a:r>
            <a:r>
              <a:rPr lang="en-US" sz="2000" dirty="0">
                <a:latin typeface="Arial" charset="0"/>
                <a:ea typeface="MS PGothic" charset="0"/>
              </a:rPr>
              <a:t>). </a:t>
            </a:r>
            <a:r>
              <a:rPr lang="en-US" sz="2000" dirty="0" smtClean="0">
                <a:latin typeface="Arial" charset="0"/>
                <a:ea typeface="MS PGothic" charset="0"/>
              </a:rPr>
              <a:t/>
            </a:r>
            <a:br>
              <a:rPr lang="en-US" sz="2000" dirty="0" smtClean="0">
                <a:latin typeface="Arial" charset="0"/>
                <a:ea typeface="MS PGothic" charset="0"/>
              </a:rPr>
            </a:br>
            <a:r>
              <a:rPr lang="en-US" sz="2000" dirty="0" smtClean="0">
                <a:latin typeface="Arial" charset="0"/>
                <a:ea typeface="MS PGothic" charset="0"/>
              </a:rPr>
              <a:t>Note that I already showed this is a surjection in the Sample, so your assignment is to show it </a:t>
            </a:r>
            <a:r>
              <a:rPr lang="en-US" sz="2000" smtClean="0">
                <a:latin typeface="Arial" charset="0"/>
                <a:ea typeface="MS PGothic" charset="0"/>
              </a:rPr>
              <a:t>is an injection (1-1), </a:t>
            </a:r>
            <a:r>
              <a:rPr lang="en-US" sz="2000" dirty="0" smtClean="0">
                <a:latin typeface="Arial" charset="0"/>
                <a:ea typeface="MS PGothic" charset="0"/>
              </a:rPr>
              <a:t>not just onto.</a:t>
            </a:r>
            <a:endParaRPr lang="en-US" sz="2400" b="1" dirty="0">
              <a:solidFill>
                <a:srgbClr val="CC3300"/>
              </a:solidFill>
              <a:latin typeface="Arial" charset="0"/>
              <a:ea typeface="MS PGothic" charset="0"/>
            </a:endParaRPr>
          </a:p>
          <a:p>
            <a:pPr marL="609600" indent="-609600" eaLnBrk="1" hangingPunct="1">
              <a:lnSpc>
                <a:spcPct val="90000"/>
              </a:lnSpc>
              <a:spcBef>
                <a:spcPct val="0"/>
              </a:spcBef>
              <a:buFontTx/>
              <a:buNone/>
            </a:pPr>
            <a:r>
              <a:rPr lang="en-US" sz="2400" b="1" dirty="0">
                <a:solidFill>
                  <a:srgbClr val="CC3300"/>
                </a:solidFill>
                <a:latin typeface="Arial" charset="0"/>
                <a:ea typeface="MS PGothic" charset="0"/>
              </a:rPr>
              <a:t>Due: </a:t>
            </a:r>
            <a:r>
              <a:rPr lang="en-US" sz="2400" b="1" dirty="0" smtClean="0">
                <a:solidFill>
                  <a:srgbClr val="CC3300"/>
                </a:solidFill>
                <a:latin typeface="Arial" charset="0"/>
                <a:ea typeface="MS PGothic" charset="0"/>
              </a:rPr>
              <a:t>Thursday, 8/28, </a:t>
            </a:r>
            <a:r>
              <a:rPr lang="en-US" sz="2400" b="1" dirty="0">
                <a:solidFill>
                  <a:srgbClr val="CC3300"/>
                </a:solidFill>
                <a:latin typeface="Arial" charset="0"/>
                <a:ea typeface="MS PGothic" charset="0"/>
              </a:rPr>
              <a:t>at start of class </a:t>
            </a:r>
            <a:r>
              <a:rPr lang="en-US" sz="2400" b="1" dirty="0" smtClean="0">
                <a:solidFill>
                  <a:srgbClr val="CC3300"/>
                </a:solidFill>
                <a:latin typeface="Arial" charset="0"/>
                <a:ea typeface="MS PGothic" charset="0"/>
              </a:rPr>
              <a:t>(1:30PM</a:t>
            </a:r>
            <a:r>
              <a:rPr lang="en-US" sz="2400" b="1" dirty="0">
                <a:solidFill>
                  <a:srgbClr val="CC3300"/>
                </a:solidFill>
                <a:latin typeface="Arial" charset="0"/>
                <a:ea typeface="MS PGothic" charset="0"/>
              </a:rPr>
              <a:t>)</a:t>
            </a:r>
          </a:p>
        </p:txBody>
      </p:sp>
      <p:sp>
        <p:nvSpPr>
          <p:cNvPr id="491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E5F3847-EA6F-F441-960C-61A28245E0AE}" type="datetime1">
              <a:rPr lang="en-US"/>
              <a:pPr/>
              <a:t>11/18/2014</a:t>
            </a:fld>
            <a:endParaRPr lang="en-US"/>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5D6884-AD48-694E-BBA8-674FA0A270BC}" type="slidenum">
              <a:rPr lang="en-US"/>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pPr eaLnBrk="1" hangingPunct="1"/>
            <a:r>
              <a:rPr lang="en-US" sz="6000">
                <a:latin typeface="Arial" charset="0"/>
                <a:ea typeface="MS PGothic" charset="0"/>
              </a:rPr>
              <a:t>Computability</a:t>
            </a:r>
          </a:p>
        </p:txBody>
      </p:sp>
      <p:sp>
        <p:nvSpPr>
          <p:cNvPr id="50179"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The study of what can/cannot be done via purely mechanical means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p:txBody>
          <a:bodyPr/>
          <a:lstStyle/>
          <a:p>
            <a:pPr eaLnBrk="1" hangingPunct="1"/>
            <a:r>
              <a:rPr lang="en-US" sz="6000">
                <a:latin typeface="Arial" charset="0"/>
                <a:ea typeface="MS PGothic" charset="0"/>
              </a:rPr>
              <a:t>Basic Definitions</a:t>
            </a:r>
          </a:p>
        </p:txBody>
      </p:sp>
      <p:sp>
        <p:nvSpPr>
          <p:cNvPr id="51203"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The Preliminaries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9D9B2C-D79D-DF4C-B4B1-4E9B966541E2}" type="datetime1">
              <a:rPr lang="en-US"/>
              <a:pPr/>
              <a:t>11/18/2014</a:t>
            </a:fld>
            <a:endParaRPr lang="en-US"/>
          </a:p>
        </p:txBody>
      </p:sp>
      <p:sp>
        <p:nvSpPr>
          <p:cNvPr id="61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0C95DC-005F-454E-A139-25C41E7D71D8}" type="slidenum">
              <a:rPr lang="en-US"/>
              <a:pPr/>
              <a:t>5</a:t>
            </a:fld>
            <a:endParaRPr lang="en-US"/>
          </a:p>
        </p:txBody>
      </p:sp>
      <p:sp>
        <p:nvSpPr>
          <p:cNvPr id="6149" name="Rectangle 2"/>
          <p:cNvSpPr>
            <a:spLocks noGrp="1" noChangeArrowheads="1"/>
          </p:cNvSpPr>
          <p:nvPr>
            <p:ph type="title" idx="4294967295"/>
          </p:nvPr>
        </p:nvSpPr>
        <p:spPr/>
        <p:txBody>
          <a:bodyPr/>
          <a:lstStyle/>
          <a:p>
            <a:pPr eaLnBrk="1" hangingPunct="1"/>
            <a:r>
              <a:rPr lang="en-US">
                <a:latin typeface="Arial" charset="0"/>
                <a:ea typeface="MS PGothic" charset="0"/>
              </a:rPr>
              <a:t>Goals of Course</a:t>
            </a:r>
          </a:p>
        </p:txBody>
      </p:sp>
      <p:sp>
        <p:nvSpPr>
          <p:cNvPr id="6150" name="Rectangle 3"/>
          <p:cNvSpPr>
            <a:spLocks noGrp="1" noChangeArrowheads="1"/>
          </p:cNvSpPr>
          <p:nvPr>
            <p:ph type="body" idx="4294967295"/>
          </p:nvPr>
        </p:nvSpPr>
        <p:spPr/>
        <p:txBody>
          <a:bodyPr/>
          <a:lstStyle/>
          <a:p>
            <a:pPr eaLnBrk="1" hangingPunct="1">
              <a:lnSpc>
                <a:spcPct val="80000"/>
              </a:lnSpc>
              <a:spcBef>
                <a:spcPct val="50000"/>
              </a:spcBef>
            </a:pPr>
            <a:r>
              <a:rPr lang="en-US" sz="1800">
                <a:latin typeface="Arial" charset="0"/>
                <a:ea typeface="MS PGothic" charset="0"/>
              </a:rPr>
              <a:t>Introduce Theory of Computation, including</a:t>
            </a:r>
          </a:p>
          <a:p>
            <a:pPr lvl="1" eaLnBrk="1" hangingPunct="1">
              <a:lnSpc>
                <a:spcPct val="80000"/>
              </a:lnSpc>
              <a:spcBef>
                <a:spcPct val="50000"/>
              </a:spcBef>
            </a:pPr>
            <a:r>
              <a:rPr lang="en-US" sz="1600">
                <a:latin typeface="Arial" charset="0"/>
                <a:ea typeface="MS PGothic" charset="0"/>
              </a:rPr>
              <a:t>Various models of computation</a:t>
            </a:r>
          </a:p>
          <a:p>
            <a:pPr lvl="2" eaLnBrk="1" hangingPunct="1">
              <a:lnSpc>
                <a:spcPct val="80000"/>
              </a:lnSpc>
              <a:spcBef>
                <a:spcPct val="50000"/>
              </a:spcBef>
            </a:pPr>
            <a:r>
              <a:rPr lang="en-US" sz="1400">
                <a:latin typeface="Arial" charset="0"/>
                <a:ea typeface="MS PGothic" charset="0"/>
              </a:rPr>
              <a:t>Finite State Automata and their relation to regular expressions and regular grammars</a:t>
            </a:r>
          </a:p>
          <a:p>
            <a:pPr lvl="2" eaLnBrk="1" hangingPunct="1">
              <a:lnSpc>
                <a:spcPct val="80000"/>
              </a:lnSpc>
              <a:spcBef>
                <a:spcPct val="50000"/>
              </a:spcBef>
            </a:pPr>
            <a:r>
              <a:rPr lang="en-US" sz="1400">
                <a:latin typeface="Arial" charset="0"/>
                <a:ea typeface="MS PGothic" charset="0"/>
              </a:rPr>
              <a:t>Push Down Automata and their relation to context-free languages</a:t>
            </a:r>
          </a:p>
          <a:p>
            <a:pPr lvl="2" eaLnBrk="1" hangingPunct="1">
              <a:lnSpc>
                <a:spcPct val="80000"/>
              </a:lnSpc>
              <a:spcBef>
                <a:spcPct val="50000"/>
              </a:spcBef>
            </a:pPr>
            <a:r>
              <a:rPr lang="en-US" sz="1400">
                <a:latin typeface="Arial" charset="0"/>
                <a:ea typeface="MS PGothic" charset="0"/>
              </a:rPr>
              <a:t>Techniques for showing languages are NOT in particular language classes</a:t>
            </a:r>
          </a:p>
          <a:p>
            <a:pPr lvl="2" eaLnBrk="1" hangingPunct="1">
              <a:lnSpc>
                <a:spcPct val="80000"/>
              </a:lnSpc>
              <a:spcBef>
                <a:spcPct val="50000"/>
              </a:spcBef>
            </a:pPr>
            <a:r>
              <a:rPr lang="en-US" sz="1400">
                <a:latin typeface="Arial" charset="0"/>
                <a:ea typeface="MS PGothic" charset="0"/>
              </a:rPr>
              <a:t>Closure and non-closure problems</a:t>
            </a:r>
          </a:p>
          <a:p>
            <a:pPr lvl="1" eaLnBrk="1" hangingPunct="1">
              <a:lnSpc>
                <a:spcPct val="80000"/>
              </a:lnSpc>
              <a:spcBef>
                <a:spcPct val="50000"/>
              </a:spcBef>
            </a:pPr>
            <a:r>
              <a:rPr lang="en-US" sz="1600">
                <a:latin typeface="Arial" charset="0"/>
                <a:ea typeface="MS PGothic" charset="0"/>
              </a:rPr>
              <a:t>Limits of computation</a:t>
            </a:r>
          </a:p>
          <a:p>
            <a:pPr lvl="2" eaLnBrk="1" hangingPunct="1">
              <a:lnSpc>
                <a:spcPct val="80000"/>
              </a:lnSpc>
              <a:spcBef>
                <a:spcPct val="50000"/>
              </a:spcBef>
            </a:pPr>
            <a:r>
              <a:rPr lang="en-US" sz="1400">
                <a:latin typeface="Arial" charset="0"/>
                <a:ea typeface="MS PGothic" charset="0"/>
              </a:rPr>
              <a:t>Turing Machines and other equivalent models</a:t>
            </a:r>
          </a:p>
          <a:p>
            <a:pPr lvl="2" eaLnBrk="1" hangingPunct="1">
              <a:lnSpc>
                <a:spcPct val="80000"/>
              </a:lnSpc>
              <a:spcBef>
                <a:spcPct val="50000"/>
              </a:spcBef>
            </a:pPr>
            <a:r>
              <a:rPr lang="en-US" sz="1400">
                <a:latin typeface="Arial" charset="0"/>
                <a:ea typeface="MS PGothic" charset="0"/>
              </a:rPr>
              <a:t>Undecidable problems</a:t>
            </a:r>
          </a:p>
          <a:p>
            <a:pPr lvl="2" eaLnBrk="1" hangingPunct="1">
              <a:lnSpc>
                <a:spcPct val="80000"/>
              </a:lnSpc>
              <a:spcBef>
                <a:spcPct val="50000"/>
              </a:spcBef>
            </a:pPr>
            <a:r>
              <a:rPr lang="en-US" sz="1400">
                <a:latin typeface="Arial" charset="0"/>
                <a:ea typeface="MS PGothic" charset="0"/>
              </a:rPr>
              <a:t>The technique of reducibility</a:t>
            </a:r>
          </a:p>
          <a:p>
            <a:pPr lvl="2" eaLnBrk="1" hangingPunct="1">
              <a:lnSpc>
                <a:spcPct val="80000"/>
              </a:lnSpc>
              <a:spcBef>
                <a:spcPct val="50000"/>
              </a:spcBef>
            </a:pPr>
            <a:r>
              <a:rPr lang="en-US" sz="1400">
                <a:latin typeface="Arial" charset="0"/>
                <a:ea typeface="MS PGothic" charset="0"/>
              </a:rPr>
              <a:t>The ubiquity of undecidability</a:t>
            </a:r>
          </a:p>
          <a:p>
            <a:pPr lvl="1" eaLnBrk="1" hangingPunct="1">
              <a:lnSpc>
                <a:spcPct val="80000"/>
              </a:lnSpc>
              <a:spcBef>
                <a:spcPct val="50000"/>
              </a:spcBef>
            </a:pPr>
            <a:r>
              <a:rPr lang="en-US" sz="1600">
                <a:latin typeface="Arial" charset="0"/>
                <a:ea typeface="MS PGothic" charset="0"/>
              </a:rPr>
              <a:t>Complexity theory</a:t>
            </a:r>
          </a:p>
          <a:p>
            <a:pPr lvl="2" eaLnBrk="1" hangingPunct="1">
              <a:lnSpc>
                <a:spcPct val="80000"/>
              </a:lnSpc>
              <a:spcBef>
                <a:spcPct val="50000"/>
              </a:spcBef>
            </a:pPr>
            <a:r>
              <a:rPr lang="en-US" sz="1400">
                <a:latin typeface="Arial" charset="0"/>
                <a:ea typeface="MS PGothic" charset="0"/>
              </a:rPr>
              <a:t>Order notation (this should be a review)</a:t>
            </a:r>
          </a:p>
          <a:p>
            <a:pPr lvl="2" eaLnBrk="1" hangingPunct="1">
              <a:lnSpc>
                <a:spcPct val="80000"/>
              </a:lnSpc>
              <a:spcBef>
                <a:spcPct val="50000"/>
              </a:spcBef>
            </a:pPr>
            <a:r>
              <a:rPr lang="en-US" sz="1400">
                <a:latin typeface="Arial" charset="0"/>
                <a:ea typeface="MS PGothic" charset="0"/>
              </a:rPr>
              <a:t>Time complexity, the sets P and NP, and the question does P=NP?</a:t>
            </a:r>
          </a:p>
        </p:txBody>
      </p:sp>
      <p:sp>
        <p:nvSpPr>
          <p:cNvPr id="61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C1ABB0F-48B8-4A4B-8B13-D6C10910FF03}" type="slidenum">
              <a:rPr lang="en-US" sz="1400"/>
              <a:pPr algn="r" eaLnBrk="1" hangingPunct="1"/>
              <a:t>5</a:t>
            </a:fld>
            <a:endParaRPr lang="en-US" sz="1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8A9046-C0CB-AC41-8C97-3C9AB07B25ED}" type="datetime1">
              <a:rPr lang="en-US"/>
              <a:pPr/>
              <a:t>11/18/2014</a:t>
            </a:fld>
            <a:endParaRPr lang="en-US"/>
          </a:p>
        </p:txBody>
      </p:sp>
      <p:sp>
        <p:nvSpPr>
          <p:cNvPr id="5222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9E506F-28DC-EF42-A537-2798C91B4D5E}" type="slidenum">
              <a:rPr lang="en-US"/>
              <a:pPr/>
              <a:t>50</a:t>
            </a:fld>
            <a:endParaRPr lang="en-US"/>
          </a:p>
        </p:txBody>
      </p:sp>
      <p:sp>
        <p:nvSpPr>
          <p:cNvPr id="52229" name="Rectangle 2"/>
          <p:cNvSpPr>
            <a:spLocks noGrp="1" noChangeArrowheads="1"/>
          </p:cNvSpPr>
          <p:nvPr>
            <p:ph type="title" idx="4294967295"/>
          </p:nvPr>
        </p:nvSpPr>
        <p:spPr/>
        <p:txBody>
          <a:bodyPr/>
          <a:lstStyle/>
          <a:p>
            <a:pPr eaLnBrk="1" hangingPunct="1"/>
            <a:r>
              <a:rPr lang="en-US">
                <a:latin typeface="Arial" charset="0"/>
                <a:ea typeface="MS PGothic" charset="0"/>
              </a:rPr>
              <a:t>Effective Procedure</a:t>
            </a:r>
          </a:p>
        </p:txBody>
      </p:sp>
      <p:sp>
        <p:nvSpPr>
          <p:cNvPr id="52230" name="Rectangle 3"/>
          <p:cNvSpPr>
            <a:spLocks noGrp="1" noChangeArrowheads="1"/>
          </p:cNvSpPr>
          <p:nvPr>
            <p:ph type="body" idx="4294967295"/>
          </p:nvPr>
        </p:nvSpPr>
        <p:spPr/>
        <p:txBody>
          <a:bodyPr/>
          <a:lstStyle/>
          <a:p>
            <a:pPr eaLnBrk="1" hangingPunct="1">
              <a:lnSpc>
                <a:spcPct val="80000"/>
              </a:lnSpc>
            </a:pPr>
            <a:r>
              <a:rPr lang="en-US" sz="2400" i="1">
                <a:solidFill>
                  <a:srgbClr val="CC3300"/>
                </a:solidFill>
                <a:latin typeface="Arial" charset="0"/>
                <a:ea typeface="MS PGothic" charset="0"/>
              </a:rPr>
              <a:t>A process whose execution is clearly specified to the smallest detail</a:t>
            </a:r>
            <a:endParaRPr lang="en-US" sz="2400">
              <a:solidFill>
                <a:srgbClr val="CC3300"/>
              </a:solidFill>
              <a:latin typeface="Arial" charset="0"/>
              <a:ea typeface="MS PGothic" charset="0"/>
            </a:endParaRPr>
          </a:p>
          <a:p>
            <a:pPr eaLnBrk="1" hangingPunct="1">
              <a:lnSpc>
                <a:spcPct val="80000"/>
              </a:lnSpc>
            </a:pPr>
            <a:r>
              <a:rPr lang="en-US" sz="2400">
                <a:latin typeface="Arial" charset="0"/>
                <a:ea typeface="MS PGothic" charset="0"/>
              </a:rPr>
              <a:t>Such procedures have, among other properties, the following:</a:t>
            </a:r>
          </a:p>
          <a:p>
            <a:pPr lvl="1" eaLnBrk="1" hangingPunct="1">
              <a:lnSpc>
                <a:spcPct val="80000"/>
              </a:lnSpc>
            </a:pPr>
            <a:r>
              <a:rPr lang="en-US" sz="2000">
                <a:latin typeface="Arial" charset="0"/>
                <a:ea typeface="MS PGothic" charset="0"/>
              </a:rPr>
              <a:t>Processes must be finitely describable and the language used to describe them must be over a finite alphabet.</a:t>
            </a:r>
          </a:p>
          <a:p>
            <a:pPr lvl="1" eaLnBrk="1" hangingPunct="1">
              <a:lnSpc>
                <a:spcPct val="80000"/>
              </a:lnSpc>
            </a:pPr>
            <a:r>
              <a:rPr lang="en-US" sz="2000">
                <a:latin typeface="Arial" charset="0"/>
                <a:ea typeface="MS PGothic" charset="0"/>
              </a:rPr>
              <a:t>The current state of the machine model must be finitely presentable.</a:t>
            </a:r>
          </a:p>
          <a:p>
            <a:pPr lvl="1" eaLnBrk="1" hangingPunct="1">
              <a:lnSpc>
                <a:spcPct val="80000"/>
              </a:lnSpc>
            </a:pPr>
            <a:r>
              <a:rPr lang="en-US" sz="2000">
                <a:latin typeface="Arial" charset="0"/>
                <a:ea typeface="MS PGothic" charset="0"/>
              </a:rPr>
              <a:t>Given the current state, the choice of actions (steps) to move to the next state must be easily determinable from the procedure</a:t>
            </a:r>
            <a:r>
              <a:rPr lang="ja-JP" altLang="en-US" sz="2000">
                <a:latin typeface="Arial" charset="0"/>
                <a:ea typeface="MS PGothic" charset="0"/>
              </a:rPr>
              <a:t>’</a:t>
            </a:r>
            <a:r>
              <a:rPr lang="en-US" altLang="ja-JP" sz="2000">
                <a:latin typeface="Arial" charset="0"/>
                <a:ea typeface="MS PGothic" charset="0"/>
              </a:rPr>
              <a:t>s description.</a:t>
            </a:r>
          </a:p>
          <a:p>
            <a:pPr lvl="1" eaLnBrk="1" hangingPunct="1">
              <a:lnSpc>
                <a:spcPct val="80000"/>
              </a:lnSpc>
            </a:pPr>
            <a:r>
              <a:rPr lang="en-US" sz="2000">
                <a:latin typeface="Arial" charset="0"/>
                <a:ea typeface="MS PGothic" charset="0"/>
              </a:rPr>
              <a:t>Each action (step) of the process must be capable of being carried out in a finite amount of time.</a:t>
            </a:r>
          </a:p>
          <a:p>
            <a:pPr lvl="1" eaLnBrk="1" hangingPunct="1">
              <a:lnSpc>
                <a:spcPct val="80000"/>
              </a:lnSpc>
            </a:pPr>
            <a:r>
              <a:rPr lang="en-US" sz="2000">
                <a:latin typeface="Arial" charset="0"/>
                <a:ea typeface="MS PGothic" charset="0"/>
              </a:rPr>
              <a:t>The semantics associated with each step must be clear and unambiguous.</a:t>
            </a:r>
          </a:p>
        </p:txBody>
      </p:sp>
      <p:sp>
        <p:nvSpPr>
          <p:cNvPr id="5223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2913263-5800-AA4D-9345-F2A3D84485B8}" type="slidenum">
              <a:rPr lang="en-US" sz="1400"/>
              <a:pPr algn="r" eaLnBrk="1" hangingPunct="1"/>
              <a:t>50</a:t>
            </a:fld>
            <a:endParaRPr lang="en-US" sz="1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D6CF0EE-9EDD-7B41-ABA9-562882039C96}" type="datetime1">
              <a:rPr lang="en-US"/>
              <a:pPr/>
              <a:t>11/18/2014</a:t>
            </a:fld>
            <a:endParaRPr lang="en-US"/>
          </a:p>
        </p:txBody>
      </p:sp>
      <p:sp>
        <p:nvSpPr>
          <p:cNvPr id="532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3C4772-15C0-9E40-914A-B271B67EF3BF}" type="slidenum">
              <a:rPr lang="en-US"/>
              <a:pPr/>
              <a:t>51</a:t>
            </a:fld>
            <a:endParaRPr lang="en-US"/>
          </a:p>
        </p:txBody>
      </p:sp>
      <p:sp>
        <p:nvSpPr>
          <p:cNvPr id="53253" name="Rectangle 2"/>
          <p:cNvSpPr>
            <a:spLocks noGrp="1" noChangeArrowheads="1"/>
          </p:cNvSpPr>
          <p:nvPr>
            <p:ph type="title" idx="4294967295"/>
          </p:nvPr>
        </p:nvSpPr>
        <p:spPr/>
        <p:txBody>
          <a:bodyPr/>
          <a:lstStyle/>
          <a:p>
            <a:pPr eaLnBrk="1" hangingPunct="1"/>
            <a:r>
              <a:rPr lang="en-US">
                <a:latin typeface="Arial" charset="0"/>
                <a:ea typeface="MS PGothic" charset="0"/>
              </a:rPr>
              <a:t>Algorithm</a:t>
            </a:r>
          </a:p>
        </p:txBody>
      </p:sp>
      <p:sp>
        <p:nvSpPr>
          <p:cNvPr id="53254" name="Rectangle 3"/>
          <p:cNvSpPr>
            <a:spLocks noGrp="1" noChangeArrowheads="1"/>
          </p:cNvSpPr>
          <p:nvPr>
            <p:ph type="body" idx="4294967295"/>
          </p:nvPr>
        </p:nvSpPr>
        <p:spPr/>
        <p:txBody>
          <a:bodyPr/>
          <a:lstStyle/>
          <a:p>
            <a:pPr eaLnBrk="1" hangingPunct="1"/>
            <a:r>
              <a:rPr lang="en-US" i="1">
                <a:solidFill>
                  <a:srgbClr val="CC3300"/>
                </a:solidFill>
                <a:latin typeface="Arial" charset="0"/>
                <a:ea typeface="MS PGothic" charset="0"/>
              </a:rPr>
              <a:t>An effective procedure that halts on all input</a:t>
            </a:r>
          </a:p>
          <a:p>
            <a:pPr eaLnBrk="1" hangingPunct="1"/>
            <a:r>
              <a:rPr lang="en-US">
                <a:latin typeface="Arial" charset="0"/>
                <a:ea typeface="MS PGothic" charset="0"/>
              </a:rPr>
              <a:t>The key term here is </a:t>
            </a:r>
            <a:r>
              <a:rPr lang="ja-JP" altLang="en-US">
                <a:latin typeface="Arial" charset="0"/>
                <a:ea typeface="MS PGothic" charset="0"/>
              </a:rPr>
              <a:t>“</a:t>
            </a:r>
            <a:r>
              <a:rPr lang="en-US" altLang="ja-JP" i="1">
                <a:latin typeface="Arial" charset="0"/>
                <a:ea typeface="MS PGothic" charset="0"/>
              </a:rPr>
              <a:t>halts on all input</a:t>
            </a:r>
            <a:r>
              <a:rPr lang="ja-JP" altLang="en-US" i="1">
                <a:latin typeface="Arial" charset="0"/>
                <a:ea typeface="MS PGothic" charset="0"/>
              </a:rPr>
              <a:t>”</a:t>
            </a:r>
            <a:endParaRPr lang="en-US" altLang="ja-JP" i="1">
              <a:latin typeface="Arial" charset="0"/>
              <a:ea typeface="MS PGothic" charset="0"/>
            </a:endParaRPr>
          </a:p>
          <a:p>
            <a:pPr eaLnBrk="1" hangingPunct="1"/>
            <a:r>
              <a:rPr lang="en-US">
                <a:latin typeface="Arial" charset="0"/>
                <a:ea typeface="MS PGothic" charset="0"/>
              </a:rPr>
              <a:t>By contrast, an effective procedure may halt on all, none or some of its input.</a:t>
            </a:r>
          </a:p>
          <a:p>
            <a:pPr eaLnBrk="1" hangingPunct="1"/>
            <a:r>
              <a:rPr lang="en-US">
                <a:latin typeface="Arial" charset="0"/>
                <a:ea typeface="MS PGothic" charset="0"/>
              </a:rPr>
              <a:t>The domain of an algorithm is its entire domain of possible inputs.</a:t>
            </a:r>
          </a:p>
        </p:txBody>
      </p:sp>
      <p:sp>
        <p:nvSpPr>
          <p:cNvPr id="532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08776B1-17C3-6542-9F3E-A7C640CF6CA5}" type="slidenum">
              <a:rPr lang="en-US" sz="1400"/>
              <a:pPr algn="r" eaLnBrk="1" hangingPunct="1"/>
              <a:t>51</a:t>
            </a:fld>
            <a:endParaRPr lang="en-US" sz="1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FD8C51-0A43-8D45-B093-28E65D40B80C}" type="datetime1">
              <a:rPr lang="en-US"/>
              <a:pPr/>
              <a:t>11/18/2014</a:t>
            </a:fld>
            <a:endParaRPr lang="en-US"/>
          </a:p>
        </p:txBody>
      </p:sp>
      <p:sp>
        <p:nvSpPr>
          <p:cNvPr id="542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36ECD8-3782-C94D-9CC1-9E20DE25EDBE}" type="slidenum">
              <a:rPr lang="en-US"/>
              <a:pPr/>
              <a:t>52</a:t>
            </a:fld>
            <a:endParaRPr lang="en-US"/>
          </a:p>
        </p:txBody>
      </p:sp>
      <p:sp>
        <p:nvSpPr>
          <p:cNvPr id="54277" name="Rectangle 2"/>
          <p:cNvSpPr>
            <a:spLocks noGrp="1" noChangeArrowheads="1"/>
          </p:cNvSpPr>
          <p:nvPr>
            <p:ph type="title" idx="4294967295"/>
          </p:nvPr>
        </p:nvSpPr>
        <p:spPr/>
        <p:txBody>
          <a:bodyPr/>
          <a:lstStyle/>
          <a:p>
            <a:pPr eaLnBrk="1" hangingPunct="1"/>
            <a:r>
              <a:rPr lang="en-US">
                <a:latin typeface="Arial" charset="0"/>
                <a:ea typeface="MS PGothic" charset="0"/>
              </a:rPr>
              <a:t>Sets, Problems &amp; Predicates</a:t>
            </a:r>
          </a:p>
        </p:txBody>
      </p:sp>
      <p:sp>
        <p:nvSpPr>
          <p:cNvPr id="54278" name="Rectangle 3"/>
          <p:cNvSpPr>
            <a:spLocks noGrp="1" noChangeArrowheads="1"/>
          </p:cNvSpPr>
          <p:nvPr>
            <p:ph type="body" idx="4294967295"/>
          </p:nvPr>
        </p:nvSpPr>
        <p:spPr/>
        <p:txBody>
          <a:bodyPr/>
          <a:lstStyle/>
          <a:p>
            <a:pPr eaLnBrk="1" hangingPunct="1"/>
            <a:r>
              <a:rPr lang="en-US" u="sng">
                <a:latin typeface="Arial" charset="0"/>
                <a:ea typeface="MS PGothic" charset="0"/>
              </a:rPr>
              <a:t>Set</a:t>
            </a:r>
            <a:r>
              <a:rPr lang="en-US">
                <a:latin typeface="Arial" charset="0"/>
                <a:ea typeface="MS PGothic" charset="0"/>
              </a:rPr>
              <a:t> -- A collection of atoms from some universe U.  Ø denotes the empty set.</a:t>
            </a:r>
            <a:endParaRPr lang="en-US" u="sng">
              <a:latin typeface="Arial" charset="0"/>
              <a:ea typeface="MS PGothic" charset="0"/>
            </a:endParaRPr>
          </a:p>
          <a:p>
            <a:pPr eaLnBrk="1" hangingPunct="1"/>
            <a:r>
              <a:rPr lang="en-US" u="sng">
                <a:latin typeface="Arial" charset="0"/>
                <a:ea typeface="MS PGothic" charset="0"/>
              </a:rPr>
              <a:t>(Decision) Problem</a:t>
            </a:r>
            <a:r>
              <a:rPr lang="en-US">
                <a:latin typeface="Arial" charset="0"/>
                <a:ea typeface="MS PGothic" charset="0"/>
              </a:rPr>
              <a:t> -- A set of questions, each of which has answer </a:t>
            </a:r>
            <a:r>
              <a:rPr lang="ja-JP" altLang="en-US">
                <a:latin typeface="Arial" charset="0"/>
                <a:ea typeface="MS PGothic" charset="0"/>
              </a:rPr>
              <a:t>“</a:t>
            </a:r>
            <a:r>
              <a:rPr lang="en-US" altLang="ja-JP">
                <a:latin typeface="Arial" charset="0"/>
                <a:ea typeface="MS PGothic" charset="0"/>
              </a:rPr>
              <a:t>yes</a:t>
            </a:r>
            <a:r>
              <a:rPr lang="ja-JP" altLang="en-US">
                <a:latin typeface="Arial" charset="0"/>
                <a:ea typeface="MS PGothic" charset="0"/>
              </a:rPr>
              <a:t>”</a:t>
            </a:r>
            <a:r>
              <a:rPr lang="en-US" altLang="ja-JP">
                <a:latin typeface="Arial" charset="0"/>
                <a:ea typeface="MS PGothic" charset="0"/>
              </a:rPr>
              <a:t> or </a:t>
            </a:r>
            <a:r>
              <a:rPr lang="ja-JP" altLang="en-US">
                <a:latin typeface="Arial" charset="0"/>
                <a:ea typeface="MS PGothic" charset="0"/>
              </a:rPr>
              <a:t>“</a:t>
            </a:r>
            <a:r>
              <a:rPr lang="en-US" altLang="ja-JP">
                <a:latin typeface="Arial" charset="0"/>
                <a:ea typeface="MS PGothic" charset="0"/>
              </a:rPr>
              <a:t>no</a:t>
            </a:r>
            <a:r>
              <a:rPr lang="ja-JP" altLang="en-US">
                <a:latin typeface="Arial" charset="0"/>
                <a:ea typeface="MS PGothic" charset="0"/>
              </a:rPr>
              <a:t>”</a:t>
            </a:r>
            <a:r>
              <a:rPr lang="en-US" altLang="ja-JP">
                <a:latin typeface="Arial" charset="0"/>
                <a:ea typeface="MS PGothic" charset="0"/>
              </a:rPr>
              <a:t>.</a:t>
            </a:r>
            <a:endParaRPr lang="en-US" altLang="ja-JP" u="sng">
              <a:latin typeface="Arial" charset="0"/>
              <a:ea typeface="MS PGothic" charset="0"/>
            </a:endParaRPr>
          </a:p>
          <a:p>
            <a:pPr eaLnBrk="1" hangingPunct="1"/>
            <a:r>
              <a:rPr lang="en-US" u="sng">
                <a:latin typeface="Arial" charset="0"/>
                <a:ea typeface="MS PGothic" charset="0"/>
              </a:rPr>
              <a:t>Predicate</a:t>
            </a:r>
            <a:r>
              <a:rPr lang="en-US">
                <a:latin typeface="Arial" charset="0"/>
                <a:ea typeface="MS PGothic" charset="0"/>
              </a:rPr>
              <a:t> -- A mapping from some universe U into the Boolean set {true, false}.  A predicate need not be defined for all values in U.</a:t>
            </a:r>
          </a:p>
        </p:txBody>
      </p:sp>
      <p:sp>
        <p:nvSpPr>
          <p:cNvPr id="542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A0A007C-A182-0546-B964-F9FD752B752C}" type="slidenum">
              <a:rPr lang="en-US" sz="1400"/>
              <a:pPr algn="r" eaLnBrk="1" hangingPunct="1"/>
              <a:t>52</a:t>
            </a:fld>
            <a:endParaRPr lang="en-US" sz="1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87103D3-1EFC-A247-A9B7-B881B4413A6C}" type="datetime1">
              <a:rPr lang="en-US"/>
              <a:pPr/>
              <a:t>11/18/2014</a:t>
            </a:fld>
            <a:endParaRPr lang="en-US"/>
          </a:p>
        </p:txBody>
      </p:sp>
      <p:sp>
        <p:nvSpPr>
          <p:cNvPr id="552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4741F21-EC28-6342-846A-04BD6542CCDA}" type="slidenum">
              <a:rPr lang="en-US"/>
              <a:pPr/>
              <a:t>53</a:t>
            </a:fld>
            <a:endParaRPr lang="en-US"/>
          </a:p>
        </p:txBody>
      </p:sp>
      <p:sp>
        <p:nvSpPr>
          <p:cNvPr id="55301" name="Rectangle 2"/>
          <p:cNvSpPr>
            <a:spLocks noGrp="1" noChangeArrowheads="1"/>
          </p:cNvSpPr>
          <p:nvPr>
            <p:ph type="title" idx="4294967295"/>
          </p:nvPr>
        </p:nvSpPr>
        <p:spPr/>
        <p:txBody>
          <a:bodyPr/>
          <a:lstStyle/>
          <a:p>
            <a:pPr eaLnBrk="1" hangingPunct="1"/>
            <a:r>
              <a:rPr lang="en-US">
                <a:latin typeface="Arial" charset="0"/>
                <a:ea typeface="MS PGothic" charset="0"/>
              </a:rPr>
              <a:t>How They relate</a:t>
            </a:r>
          </a:p>
        </p:txBody>
      </p:sp>
      <p:sp>
        <p:nvSpPr>
          <p:cNvPr id="55302" name="Rectangle 3"/>
          <p:cNvSpPr>
            <a:spLocks noGrp="1" noChangeArrowheads="1"/>
          </p:cNvSpPr>
          <p:nvPr>
            <p:ph type="body" idx="4294967295"/>
          </p:nvPr>
        </p:nvSpPr>
        <p:spPr/>
        <p:txBody>
          <a:bodyPr/>
          <a:lstStyle/>
          <a:p>
            <a:pPr eaLnBrk="1" hangingPunct="1">
              <a:lnSpc>
                <a:spcPct val="80000"/>
              </a:lnSpc>
            </a:pPr>
            <a:r>
              <a:rPr lang="en-US" sz="2400">
                <a:latin typeface="Arial" charset="0"/>
                <a:ea typeface="MS PGothic" charset="0"/>
              </a:rPr>
              <a:t>Let S be an arbitrary subset of some universe U.  The predicate </a:t>
            </a:r>
            <a:r>
              <a:rPr lang="en-US" sz="2400">
                <a:latin typeface="Symbol" charset="0"/>
                <a:ea typeface="MS PGothic" charset="0"/>
              </a:rPr>
              <a:t>c</a:t>
            </a:r>
            <a:r>
              <a:rPr lang="en-US" sz="2400" baseline="-25000">
                <a:latin typeface="Arial" charset="0"/>
                <a:ea typeface="MS PGothic" charset="0"/>
              </a:rPr>
              <a:t>S</a:t>
            </a:r>
            <a:r>
              <a:rPr lang="en-US" sz="2400">
                <a:latin typeface="Arial" charset="0"/>
                <a:ea typeface="MS PGothic" charset="0"/>
              </a:rPr>
              <a:t> over U may be defined by:</a:t>
            </a:r>
          </a:p>
          <a:p>
            <a:pPr eaLnBrk="1" hangingPunct="1">
              <a:lnSpc>
                <a:spcPct val="80000"/>
              </a:lnSpc>
              <a:buFontTx/>
              <a:buNone/>
            </a:pPr>
            <a:r>
              <a:rPr lang="en-US" sz="2400">
                <a:latin typeface="Symbol" charset="0"/>
                <a:ea typeface="MS PGothic" charset="0"/>
              </a:rPr>
              <a:t>		c</a:t>
            </a:r>
            <a:r>
              <a:rPr lang="en-US" sz="2400" baseline="-25000">
                <a:latin typeface="Arial" charset="0"/>
                <a:ea typeface="MS PGothic" charset="0"/>
              </a:rPr>
              <a:t>S</a:t>
            </a:r>
            <a:r>
              <a:rPr lang="en-US" sz="2400">
                <a:latin typeface="Arial" charset="0"/>
                <a:ea typeface="MS PGothic" charset="0"/>
              </a:rPr>
              <a:t>(x) = true  if and only if  x </a:t>
            </a:r>
            <a:r>
              <a:rPr lang="en-US" sz="2400">
                <a:latin typeface="Arial" charset="0"/>
                <a:ea typeface="MS PGothic" charset="0"/>
                <a:sym typeface="Symbol" charset="0"/>
              </a:rPr>
              <a:t></a:t>
            </a:r>
            <a:r>
              <a:rPr lang="en-US" sz="2400">
                <a:latin typeface="Arial" charset="0"/>
                <a:ea typeface="MS PGothic" charset="0"/>
              </a:rPr>
              <a:t> S</a:t>
            </a:r>
          </a:p>
          <a:p>
            <a:pPr eaLnBrk="1" hangingPunct="1">
              <a:lnSpc>
                <a:spcPct val="80000"/>
              </a:lnSpc>
              <a:buFontTx/>
              <a:buNone/>
            </a:pPr>
            <a:r>
              <a:rPr lang="en-US" sz="2400">
                <a:latin typeface="Symbol" charset="0"/>
                <a:ea typeface="MS PGothic" charset="0"/>
              </a:rPr>
              <a:t>		c</a:t>
            </a:r>
            <a:r>
              <a:rPr lang="en-US" sz="2400" baseline="-25000">
                <a:latin typeface="Arial" charset="0"/>
                <a:ea typeface="MS PGothic" charset="0"/>
              </a:rPr>
              <a:t>S</a:t>
            </a:r>
            <a:r>
              <a:rPr lang="en-US" sz="2400">
                <a:latin typeface="Arial" charset="0"/>
                <a:ea typeface="MS PGothic" charset="0"/>
              </a:rPr>
              <a:t> is called the </a:t>
            </a:r>
            <a:r>
              <a:rPr lang="en-US" sz="2400" u="sng">
                <a:latin typeface="Arial" charset="0"/>
                <a:ea typeface="MS PGothic" charset="0"/>
              </a:rPr>
              <a:t>characteristic function</a:t>
            </a:r>
            <a:r>
              <a:rPr lang="en-US" sz="2400">
                <a:latin typeface="Arial" charset="0"/>
                <a:ea typeface="MS PGothic" charset="0"/>
              </a:rPr>
              <a:t> of S.</a:t>
            </a:r>
          </a:p>
          <a:p>
            <a:pPr eaLnBrk="1" hangingPunct="1">
              <a:lnSpc>
                <a:spcPct val="80000"/>
              </a:lnSpc>
            </a:pPr>
            <a:r>
              <a:rPr lang="en-US" sz="2400">
                <a:latin typeface="Arial" charset="0"/>
                <a:ea typeface="MS PGothic" charset="0"/>
              </a:rPr>
              <a:t>Let K be some arbitrary predicate defined over some universe U.  The problem P</a:t>
            </a:r>
            <a:r>
              <a:rPr lang="en-US" sz="2400" baseline="-25000">
                <a:latin typeface="Arial" charset="0"/>
                <a:ea typeface="MS PGothic" charset="0"/>
              </a:rPr>
              <a:t>K</a:t>
            </a:r>
            <a:r>
              <a:rPr lang="en-US" sz="2400">
                <a:latin typeface="Arial" charset="0"/>
                <a:ea typeface="MS PGothic" charset="0"/>
              </a:rPr>
              <a:t> associated with K is the problem to decide of an arbitrary member x of U, whether or not K(x) is true.</a:t>
            </a:r>
          </a:p>
          <a:p>
            <a:pPr eaLnBrk="1" hangingPunct="1">
              <a:lnSpc>
                <a:spcPct val="80000"/>
              </a:lnSpc>
            </a:pPr>
            <a:r>
              <a:rPr lang="en-US" sz="2400">
                <a:latin typeface="Arial" charset="0"/>
                <a:ea typeface="MS PGothic" charset="0"/>
              </a:rPr>
              <a:t>Let P be an arbitrary decision problem and let U denote the set of questions in P (usually just the set over which a single variable part of the questions ranges).  The set S</a:t>
            </a:r>
            <a:r>
              <a:rPr lang="en-US" sz="2400" baseline="-25000">
                <a:latin typeface="Arial" charset="0"/>
                <a:ea typeface="MS PGothic" charset="0"/>
              </a:rPr>
              <a:t>P</a:t>
            </a:r>
            <a:r>
              <a:rPr lang="en-US" sz="2400">
                <a:latin typeface="Arial" charset="0"/>
                <a:ea typeface="MS PGothic" charset="0"/>
              </a:rPr>
              <a:t> associated with P is</a:t>
            </a:r>
          </a:p>
          <a:p>
            <a:pPr eaLnBrk="1" hangingPunct="1">
              <a:lnSpc>
                <a:spcPct val="80000"/>
              </a:lnSpc>
              <a:buFontTx/>
              <a:buNone/>
            </a:pPr>
            <a:r>
              <a:rPr lang="en-US" sz="2400">
                <a:latin typeface="Arial" charset="0"/>
                <a:ea typeface="MS PGothic" charset="0"/>
              </a:rPr>
              <a:t>		{ x | x </a:t>
            </a:r>
            <a:r>
              <a:rPr lang="en-US" sz="2400">
                <a:latin typeface="Arial" charset="0"/>
                <a:ea typeface="MS PGothic" charset="0"/>
                <a:sym typeface="Symbol" charset="0"/>
              </a:rPr>
              <a:t></a:t>
            </a:r>
            <a:r>
              <a:rPr lang="en-US" sz="2400">
                <a:latin typeface="Arial" charset="0"/>
                <a:ea typeface="MS PGothic" charset="0"/>
              </a:rPr>
              <a:t> U and x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P }</a:t>
            </a:r>
            <a:endParaRPr lang="en-US" sz="2400">
              <a:latin typeface="Arial" charset="0"/>
              <a:ea typeface="MS PGothic" charset="0"/>
            </a:endParaRPr>
          </a:p>
        </p:txBody>
      </p:sp>
      <p:sp>
        <p:nvSpPr>
          <p:cNvPr id="5530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EF63D85-3D06-0F4C-8CB8-78534724CF57}" type="slidenum">
              <a:rPr lang="en-US" sz="1400"/>
              <a:pPr algn="r" eaLnBrk="1" hangingPunct="1"/>
              <a:t>53</a:t>
            </a:fld>
            <a:endParaRPr lang="en-US" sz="1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DCA436-5FEC-F048-A3D9-A58B8927B28F}" type="datetime1">
              <a:rPr lang="en-US"/>
              <a:pPr/>
              <a:t>11/18/2014</a:t>
            </a:fld>
            <a:endParaRPr lang="en-US"/>
          </a:p>
        </p:txBody>
      </p:sp>
      <p:sp>
        <p:nvSpPr>
          <p:cNvPr id="5632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63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740AEE5-0CAF-6343-A481-9EEAF47AF24F}" type="slidenum">
              <a:rPr lang="en-US"/>
              <a:pPr/>
              <a:t>54</a:t>
            </a:fld>
            <a:endParaRPr lang="en-US"/>
          </a:p>
        </p:txBody>
      </p:sp>
      <p:sp>
        <p:nvSpPr>
          <p:cNvPr id="56325" name="Rectangle 2"/>
          <p:cNvSpPr>
            <a:spLocks noGrp="1" noChangeArrowheads="1"/>
          </p:cNvSpPr>
          <p:nvPr>
            <p:ph type="title" idx="4294967295"/>
          </p:nvPr>
        </p:nvSpPr>
        <p:spPr/>
        <p:txBody>
          <a:bodyPr/>
          <a:lstStyle/>
          <a:p>
            <a:pPr eaLnBrk="1" hangingPunct="1"/>
            <a:r>
              <a:rPr lang="en-US">
                <a:latin typeface="Arial" charset="0"/>
                <a:ea typeface="MS PGothic" charset="0"/>
              </a:rPr>
              <a:t>Categorizing Problems (Sets)</a:t>
            </a:r>
          </a:p>
        </p:txBody>
      </p:sp>
      <p:sp>
        <p:nvSpPr>
          <p:cNvPr id="56326" name="Rectangle 3"/>
          <p:cNvSpPr>
            <a:spLocks noGrp="1" noChangeArrowheads="1"/>
          </p:cNvSpPr>
          <p:nvPr>
            <p:ph type="body" idx="4294967295"/>
          </p:nvPr>
        </p:nvSpPr>
        <p:spPr/>
        <p:txBody>
          <a:bodyPr/>
          <a:lstStyle/>
          <a:p>
            <a:pPr eaLnBrk="1" hangingPunct="1"/>
            <a:r>
              <a:rPr lang="en-US" sz="2800" u="sng">
                <a:latin typeface="Arial" charset="0"/>
                <a:ea typeface="MS PGothic" charset="0"/>
              </a:rPr>
              <a:t>Solvable or Decidable</a:t>
            </a:r>
            <a:r>
              <a:rPr lang="en-US" sz="2800">
                <a:latin typeface="Arial" charset="0"/>
                <a:ea typeface="MS PGothic" charset="0"/>
              </a:rPr>
              <a:t> -- A problem P is said to be solvable (decidable) if there exists an algorithm F which, when applied to a question q in P, produces the correct answer (</a:t>
            </a:r>
            <a:r>
              <a:rPr lang="ja-JP" altLang="en-US" sz="2800">
                <a:latin typeface="Arial" charset="0"/>
                <a:ea typeface="MS PGothic" charset="0"/>
              </a:rPr>
              <a:t>“</a:t>
            </a:r>
            <a:r>
              <a:rPr lang="en-US" altLang="ja-JP" sz="2800">
                <a:latin typeface="Arial" charset="0"/>
                <a:ea typeface="MS PGothic" charset="0"/>
              </a:rPr>
              <a:t>yes</a:t>
            </a:r>
            <a:r>
              <a:rPr lang="ja-JP" altLang="en-US" sz="2800">
                <a:latin typeface="Arial" charset="0"/>
                <a:ea typeface="MS PGothic" charset="0"/>
              </a:rPr>
              <a:t>”</a:t>
            </a:r>
            <a:r>
              <a:rPr lang="en-US" altLang="ja-JP" sz="2800">
                <a:latin typeface="Arial" charset="0"/>
                <a:ea typeface="MS PGothic" charset="0"/>
              </a:rPr>
              <a:t> or </a:t>
            </a:r>
            <a:r>
              <a:rPr lang="ja-JP" altLang="en-US" sz="2800">
                <a:latin typeface="Arial" charset="0"/>
                <a:ea typeface="MS PGothic" charset="0"/>
              </a:rPr>
              <a:t>“</a:t>
            </a:r>
            <a:r>
              <a:rPr lang="en-US" altLang="ja-JP" sz="2800">
                <a:latin typeface="Arial" charset="0"/>
                <a:ea typeface="MS PGothic" charset="0"/>
              </a:rPr>
              <a:t>no</a:t>
            </a:r>
            <a:r>
              <a:rPr lang="ja-JP" altLang="en-US" sz="2800">
                <a:latin typeface="Arial" charset="0"/>
                <a:ea typeface="MS PGothic" charset="0"/>
              </a:rPr>
              <a:t>”</a:t>
            </a:r>
            <a:r>
              <a:rPr lang="en-US" altLang="ja-JP" sz="2800">
                <a:latin typeface="Arial" charset="0"/>
                <a:ea typeface="MS PGothic" charset="0"/>
              </a:rPr>
              <a:t>).</a:t>
            </a:r>
            <a:endParaRPr lang="en-US" altLang="ja-JP" sz="2800" u="sng">
              <a:latin typeface="Arial" charset="0"/>
              <a:ea typeface="MS PGothic" charset="0"/>
            </a:endParaRPr>
          </a:p>
          <a:p>
            <a:pPr eaLnBrk="1" hangingPunct="1"/>
            <a:r>
              <a:rPr lang="en-US" sz="2800" u="sng">
                <a:latin typeface="Arial" charset="0"/>
                <a:ea typeface="MS PGothic" charset="0"/>
              </a:rPr>
              <a:t>Solved</a:t>
            </a:r>
            <a:r>
              <a:rPr lang="en-US" sz="2800">
                <a:latin typeface="Arial" charset="0"/>
                <a:ea typeface="MS PGothic" charset="0"/>
              </a:rPr>
              <a:t> -- A problem P is said to solved if P is solvable and we have produced its solution.</a:t>
            </a:r>
            <a:endParaRPr lang="en-US" sz="2800" u="sng">
              <a:latin typeface="Arial" charset="0"/>
              <a:ea typeface="MS PGothic" charset="0"/>
            </a:endParaRPr>
          </a:p>
          <a:p>
            <a:pPr eaLnBrk="1" hangingPunct="1"/>
            <a:r>
              <a:rPr lang="en-US" sz="2800" u="sng">
                <a:latin typeface="Arial" charset="0"/>
                <a:ea typeface="MS PGothic" charset="0"/>
              </a:rPr>
              <a:t>Unsolved, Unsolvable (Undecidable) </a:t>
            </a:r>
            <a:r>
              <a:rPr lang="en-US" sz="2800">
                <a:latin typeface="Arial" charset="0"/>
                <a:ea typeface="MS PGothic" charset="0"/>
              </a:rPr>
              <a:t>-- Complements of above</a:t>
            </a:r>
          </a:p>
        </p:txBody>
      </p:sp>
      <p:sp>
        <p:nvSpPr>
          <p:cNvPr id="5632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6E1F91E8-36D7-8B44-8F7B-C5731B4656F7}" type="slidenum">
              <a:rPr lang="en-US" sz="1400"/>
              <a:pPr algn="r" eaLnBrk="1" hangingPunct="1"/>
              <a:t>54</a:t>
            </a:fld>
            <a:endParaRPr lang="en-US" sz="14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B56560-B5B3-9045-9027-F81B2EE6A12E}" type="datetime1">
              <a:rPr lang="en-US"/>
              <a:pPr/>
              <a:t>11/18/2014</a:t>
            </a:fld>
            <a:endParaRPr lang="en-US"/>
          </a:p>
        </p:txBody>
      </p:sp>
      <p:sp>
        <p:nvSpPr>
          <p:cNvPr id="573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9D958BC-43C5-A647-9D67-BA976855E65F}" type="slidenum">
              <a:rPr lang="en-US"/>
              <a:pPr/>
              <a:t>55</a:t>
            </a:fld>
            <a:endParaRPr lang="en-US"/>
          </a:p>
        </p:txBody>
      </p:sp>
      <p:sp>
        <p:nvSpPr>
          <p:cNvPr id="57349" name="Rectangle 2"/>
          <p:cNvSpPr>
            <a:spLocks noGrp="1" noChangeArrowheads="1"/>
          </p:cNvSpPr>
          <p:nvPr>
            <p:ph type="title" idx="4294967295"/>
          </p:nvPr>
        </p:nvSpPr>
        <p:spPr/>
        <p:txBody>
          <a:bodyPr/>
          <a:lstStyle/>
          <a:p>
            <a:pPr eaLnBrk="1" hangingPunct="1"/>
            <a:r>
              <a:rPr lang="en-US">
                <a:latin typeface="Arial" charset="0"/>
                <a:ea typeface="MS PGothic" charset="0"/>
              </a:rPr>
              <a:t>Existence of Undecidables</a:t>
            </a:r>
          </a:p>
        </p:txBody>
      </p:sp>
      <p:sp>
        <p:nvSpPr>
          <p:cNvPr id="57350" name="Rectangle 3"/>
          <p:cNvSpPr>
            <a:spLocks noGrp="1" noChangeArrowheads="1"/>
          </p:cNvSpPr>
          <p:nvPr>
            <p:ph type="body" idx="4294967295"/>
          </p:nvPr>
        </p:nvSpPr>
        <p:spPr/>
        <p:txBody>
          <a:bodyPr/>
          <a:lstStyle/>
          <a:p>
            <a:pPr eaLnBrk="1" hangingPunct="1">
              <a:lnSpc>
                <a:spcPct val="80000"/>
              </a:lnSpc>
            </a:pPr>
            <a:r>
              <a:rPr lang="en-US" sz="2800" u="sng">
                <a:latin typeface="Arial" charset="0"/>
                <a:ea typeface="MS PGothic" charset="0"/>
              </a:rPr>
              <a:t>A counting argument</a:t>
            </a:r>
            <a:endParaRPr lang="en-US" sz="2800">
              <a:latin typeface="Arial" charset="0"/>
              <a:ea typeface="MS PGothic" charset="0"/>
            </a:endParaRPr>
          </a:p>
          <a:p>
            <a:pPr lvl="1" eaLnBrk="1" hangingPunct="1">
              <a:lnSpc>
                <a:spcPct val="80000"/>
              </a:lnSpc>
            </a:pPr>
            <a:r>
              <a:rPr lang="en-US" sz="2400">
                <a:latin typeface="Arial" charset="0"/>
                <a:ea typeface="MS PGothic" charset="0"/>
              </a:rPr>
              <a:t>The number of mappings from </a:t>
            </a:r>
            <a:r>
              <a:rPr lang="en-US" sz="2400">
                <a:latin typeface="Arial" charset="0"/>
                <a:ea typeface="MS PGothic" charset="0"/>
                <a:sym typeface="Symbol" charset="0"/>
              </a:rPr>
              <a:t></a:t>
            </a:r>
            <a:r>
              <a:rPr lang="en-US" sz="2400">
                <a:latin typeface="Arial" charset="0"/>
                <a:ea typeface="MS PGothic" charset="0"/>
              </a:rPr>
              <a:t> to </a:t>
            </a:r>
            <a:r>
              <a:rPr lang="en-US" sz="2400">
                <a:latin typeface="Arial" charset="0"/>
                <a:ea typeface="MS PGothic" charset="0"/>
                <a:sym typeface="Symbol" charset="0"/>
              </a:rPr>
              <a:t></a:t>
            </a:r>
            <a:r>
              <a:rPr lang="en-US" sz="2400">
                <a:latin typeface="Arial" charset="0"/>
                <a:ea typeface="MS PGothic" charset="0"/>
              </a:rPr>
              <a:t> is at least as great as the number of subsets of </a:t>
            </a:r>
            <a:r>
              <a:rPr lang="en-US" sz="2400">
                <a:latin typeface="Arial" charset="0"/>
                <a:ea typeface="MS PGothic" charset="0"/>
                <a:sym typeface="Symbol" charset="0"/>
              </a:rPr>
              <a:t></a:t>
            </a:r>
            <a:r>
              <a:rPr lang="en-US" sz="2400">
                <a:latin typeface="Arial" charset="0"/>
                <a:ea typeface="MS PGothic" charset="0"/>
              </a:rPr>
              <a:t>. But the number of subsets of </a:t>
            </a:r>
            <a:r>
              <a:rPr lang="en-US" sz="2400">
                <a:latin typeface="Arial" charset="0"/>
                <a:ea typeface="MS PGothic" charset="0"/>
                <a:sym typeface="Symbol" charset="0"/>
              </a:rPr>
              <a:t></a:t>
            </a:r>
            <a:r>
              <a:rPr lang="en-US" sz="2400">
                <a:latin typeface="Arial" charset="0"/>
                <a:ea typeface="MS PGothic" charset="0"/>
              </a:rPr>
              <a:t> is uncountably infinite (</a:t>
            </a:r>
            <a:r>
              <a:rPr lang="en-US" sz="2400">
                <a:latin typeface="Arial" charset="0"/>
                <a:ea typeface="MS PGothic" charset="0"/>
                <a:sym typeface="Symbol" charset="0"/>
              </a:rPr>
              <a:t></a:t>
            </a:r>
            <a:r>
              <a:rPr lang="en-US" sz="2400" baseline="-25000">
                <a:latin typeface="Arial" charset="0"/>
                <a:ea typeface="MS PGothic" charset="0"/>
              </a:rPr>
              <a:t>1</a:t>
            </a:r>
            <a:r>
              <a:rPr lang="en-US" sz="2400">
                <a:latin typeface="Arial" charset="0"/>
                <a:ea typeface="MS PGothic" charset="0"/>
              </a:rPr>
              <a:t>). However, the number of programs in any model of computation is countably infinite (</a:t>
            </a:r>
            <a:r>
              <a:rPr lang="en-US" sz="2400">
                <a:latin typeface="Arial" charset="0"/>
                <a:ea typeface="MS PGothic" charset="0"/>
                <a:sym typeface="Symbol" charset="0"/>
              </a:rPr>
              <a:t></a:t>
            </a:r>
            <a:r>
              <a:rPr lang="en-US" sz="2400" baseline="-25000">
                <a:latin typeface="Arial" charset="0"/>
                <a:ea typeface="MS PGothic" charset="0"/>
              </a:rPr>
              <a:t>0</a:t>
            </a:r>
            <a:r>
              <a:rPr lang="en-US" sz="2400">
                <a:latin typeface="Arial" charset="0"/>
                <a:ea typeface="MS PGothic" charset="0"/>
              </a:rPr>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a:latin typeface="Arial" charset="0"/>
              <a:ea typeface="MS PGothic" charset="0"/>
            </a:endParaRPr>
          </a:p>
          <a:p>
            <a:pPr eaLnBrk="1" hangingPunct="1">
              <a:lnSpc>
                <a:spcPct val="80000"/>
              </a:lnSpc>
            </a:pPr>
            <a:r>
              <a:rPr lang="en-US" sz="2800" u="sng">
                <a:latin typeface="Arial" charset="0"/>
                <a:ea typeface="MS PGothic" charset="0"/>
              </a:rPr>
              <a:t>A diagonalization argument</a:t>
            </a:r>
            <a:endParaRPr lang="en-US" sz="2800">
              <a:latin typeface="Arial" charset="0"/>
              <a:ea typeface="MS PGothic" charset="0"/>
            </a:endParaRPr>
          </a:p>
          <a:p>
            <a:pPr lvl="1" eaLnBrk="1" hangingPunct="1">
              <a:lnSpc>
                <a:spcPct val="80000"/>
              </a:lnSpc>
            </a:pPr>
            <a:r>
              <a:rPr lang="en-US" sz="2400">
                <a:latin typeface="Arial" charset="0"/>
                <a:ea typeface="MS PGothic" charset="0"/>
              </a:rPr>
              <a:t>Will be shown later in class</a:t>
            </a:r>
          </a:p>
        </p:txBody>
      </p:sp>
      <p:sp>
        <p:nvSpPr>
          <p:cNvPr id="573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F2D4D3A-1E5F-D248-99E2-D6E86A2C9629}" type="slidenum">
              <a:rPr lang="en-US" sz="1400"/>
              <a:pPr algn="r" eaLnBrk="1" hangingPunct="1"/>
              <a:t>55</a:t>
            </a:fld>
            <a:endParaRPr lang="en-US" sz="1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977D3C-0CF5-0046-89EA-45803CD611F2}" type="datetime1">
              <a:rPr lang="en-US"/>
              <a:pPr/>
              <a:t>11/18/2014</a:t>
            </a:fld>
            <a:endParaRPr lang="en-US"/>
          </a:p>
        </p:txBody>
      </p:sp>
      <p:sp>
        <p:nvSpPr>
          <p:cNvPr id="5837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83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0DC3A66-4ABD-8446-AE5E-DF98AA99375A}" type="slidenum">
              <a:rPr lang="en-US"/>
              <a:pPr/>
              <a:t>56</a:t>
            </a:fld>
            <a:endParaRPr lang="en-US"/>
          </a:p>
        </p:txBody>
      </p:sp>
      <p:sp>
        <p:nvSpPr>
          <p:cNvPr id="58373" name="Rectangle 2"/>
          <p:cNvSpPr>
            <a:spLocks noGrp="1" noChangeArrowheads="1"/>
          </p:cNvSpPr>
          <p:nvPr>
            <p:ph type="title" idx="4294967295"/>
          </p:nvPr>
        </p:nvSpPr>
        <p:spPr/>
        <p:txBody>
          <a:bodyPr/>
          <a:lstStyle/>
          <a:p>
            <a:pPr eaLnBrk="1" hangingPunct="1"/>
            <a:r>
              <a:rPr lang="en-US" sz="4000">
                <a:latin typeface="Arial" charset="0"/>
                <a:ea typeface="MS PGothic" charset="0"/>
              </a:rPr>
              <a:t>Categorizing Problems (Sets) # 2</a:t>
            </a:r>
          </a:p>
        </p:txBody>
      </p:sp>
      <p:sp>
        <p:nvSpPr>
          <p:cNvPr id="58374" name="Rectangle 3"/>
          <p:cNvSpPr>
            <a:spLocks noGrp="1" noChangeArrowheads="1"/>
          </p:cNvSpPr>
          <p:nvPr>
            <p:ph type="body" idx="4294967295"/>
          </p:nvPr>
        </p:nvSpPr>
        <p:spPr/>
        <p:txBody>
          <a:bodyPr/>
          <a:lstStyle/>
          <a:p>
            <a:pPr eaLnBrk="1" hangingPunct="1">
              <a:lnSpc>
                <a:spcPct val="80000"/>
              </a:lnSpc>
            </a:pPr>
            <a:r>
              <a:rPr lang="en-US" sz="2800" u="sng" dirty="0">
                <a:latin typeface="Arial" charset="0"/>
                <a:ea typeface="MS PGothic" charset="0"/>
              </a:rPr>
              <a:t>Recursively enumerable</a:t>
            </a:r>
            <a:r>
              <a:rPr lang="en-US" sz="2800" dirty="0">
                <a:latin typeface="Arial" charset="0"/>
                <a:ea typeface="MS PGothic" charset="0"/>
              </a:rPr>
              <a:t> -- A set S is recursively enumerable (</a:t>
            </a:r>
            <a:r>
              <a:rPr lang="en-US" sz="2800" u="sng" dirty="0">
                <a:latin typeface="Arial" charset="0"/>
                <a:ea typeface="MS PGothic" charset="0"/>
              </a:rPr>
              <a:t>re)</a:t>
            </a:r>
            <a:r>
              <a:rPr lang="en-US" sz="2800" dirty="0">
                <a:latin typeface="Arial" charset="0"/>
                <a:ea typeface="MS PGothic" charset="0"/>
              </a:rPr>
              <a:t> if S is empty (S = </a:t>
            </a:r>
            <a:r>
              <a:rPr lang="en-US" sz="2800" dirty="0" err="1">
                <a:latin typeface="Arial" charset="0"/>
                <a:ea typeface="MS PGothic" charset="0"/>
              </a:rPr>
              <a:t>Ø</a:t>
            </a:r>
            <a:r>
              <a:rPr lang="en-US" sz="2800" dirty="0">
                <a:latin typeface="Arial" charset="0"/>
                <a:ea typeface="MS PGothic" charset="0"/>
              </a:rPr>
              <a:t>) or there exists an algorithm F, over the natural numbers </a:t>
            </a:r>
            <a:r>
              <a:rPr lang="en-US" sz="2800" dirty="0">
                <a:latin typeface="Arial" charset="0"/>
                <a:ea typeface="MS PGothic" charset="0"/>
                <a:sym typeface="Symbol" charset="0"/>
              </a:rPr>
              <a:t></a:t>
            </a:r>
            <a:r>
              <a:rPr lang="en-US" sz="2800" dirty="0">
                <a:latin typeface="Arial" charset="0"/>
                <a:ea typeface="MS PGothic" charset="0"/>
              </a:rPr>
              <a:t>, whose range is exactly S.  A problem is said to be re if the set associated with it is re.</a:t>
            </a:r>
            <a:endParaRPr lang="en-US" sz="2800" u="sng" dirty="0">
              <a:latin typeface="Arial" charset="0"/>
              <a:ea typeface="MS PGothic" charset="0"/>
            </a:endParaRPr>
          </a:p>
          <a:p>
            <a:pPr eaLnBrk="1" hangingPunct="1">
              <a:lnSpc>
                <a:spcPct val="80000"/>
              </a:lnSpc>
            </a:pPr>
            <a:r>
              <a:rPr lang="en-US" sz="2800" u="sng" dirty="0">
                <a:latin typeface="Arial" charset="0"/>
                <a:ea typeface="MS PGothic" charset="0"/>
              </a:rPr>
              <a:t>Semi-Decidable</a:t>
            </a:r>
            <a:r>
              <a:rPr lang="en-US" sz="2800" dirty="0">
                <a:latin typeface="Arial" charset="0"/>
                <a:ea typeface="MS PGothic" charset="0"/>
              </a:rPr>
              <a:t> -- A problem is said to be semi-decidable if there is an effective procedure F which, when applied to a question q in P, produces the answer </a:t>
            </a:r>
            <a:r>
              <a:rPr lang="ja-JP" altLang="en-US" sz="2800" dirty="0">
                <a:latin typeface="Arial" charset="0"/>
                <a:ea typeface="MS PGothic" charset="0"/>
              </a:rPr>
              <a:t>“</a:t>
            </a:r>
            <a:r>
              <a:rPr lang="en-US" altLang="ja-JP" sz="2800" dirty="0">
                <a:latin typeface="Arial" charset="0"/>
                <a:ea typeface="MS PGothic" charset="0"/>
              </a:rPr>
              <a:t>yes</a:t>
            </a:r>
            <a:r>
              <a:rPr lang="ja-JP" altLang="en-US" sz="2800" dirty="0">
                <a:latin typeface="Arial" charset="0"/>
                <a:ea typeface="MS PGothic" charset="0"/>
              </a:rPr>
              <a:t>”</a:t>
            </a:r>
            <a:r>
              <a:rPr lang="en-US" altLang="ja-JP" sz="2800" dirty="0">
                <a:latin typeface="Arial" charset="0"/>
                <a:ea typeface="MS PGothic" charset="0"/>
              </a:rPr>
              <a:t> if and only if q has answer </a:t>
            </a:r>
            <a:r>
              <a:rPr lang="ja-JP" altLang="en-US" sz="2800" dirty="0">
                <a:latin typeface="Arial" charset="0"/>
                <a:ea typeface="MS PGothic" charset="0"/>
              </a:rPr>
              <a:t>“</a:t>
            </a:r>
            <a:r>
              <a:rPr lang="en-US" altLang="ja-JP" sz="2800" dirty="0">
                <a:latin typeface="Arial" charset="0"/>
                <a:ea typeface="MS PGothic" charset="0"/>
              </a:rPr>
              <a:t>yes</a:t>
            </a:r>
            <a:r>
              <a:rPr lang="ja-JP" altLang="en-US" sz="2800" dirty="0">
                <a:latin typeface="Arial" charset="0"/>
                <a:ea typeface="MS PGothic" charset="0"/>
              </a:rPr>
              <a:t>”</a:t>
            </a:r>
            <a:r>
              <a:rPr lang="en-US" altLang="ja-JP" sz="2800" dirty="0">
                <a:latin typeface="Arial" charset="0"/>
                <a:ea typeface="MS PGothic" charset="0"/>
              </a:rPr>
              <a:t>.  F need not halt if q has answer </a:t>
            </a:r>
            <a:r>
              <a:rPr lang="ja-JP" altLang="en-US" sz="2800" dirty="0">
                <a:latin typeface="Arial" charset="0"/>
                <a:ea typeface="MS PGothic" charset="0"/>
              </a:rPr>
              <a:t>“</a:t>
            </a:r>
            <a:r>
              <a:rPr lang="en-US" altLang="ja-JP" sz="2800" dirty="0">
                <a:latin typeface="Arial" charset="0"/>
                <a:ea typeface="MS PGothic" charset="0"/>
              </a:rPr>
              <a:t>no</a:t>
            </a:r>
            <a:r>
              <a:rPr lang="ja-JP" altLang="en-US" sz="2800" dirty="0">
                <a:latin typeface="Arial" charset="0"/>
                <a:ea typeface="MS PGothic" charset="0"/>
              </a:rPr>
              <a:t>”</a:t>
            </a:r>
            <a:r>
              <a:rPr lang="en-US" altLang="ja-JP" sz="2800" dirty="0">
                <a:latin typeface="Arial" charset="0"/>
                <a:ea typeface="MS PGothic" charset="0"/>
              </a:rPr>
              <a:t>.</a:t>
            </a:r>
            <a:endParaRPr lang="en-US" sz="2800" u="sng" dirty="0">
              <a:latin typeface="Arial" charset="0"/>
              <a:ea typeface="MS PGothic" charset="0"/>
            </a:endParaRPr>
          </a:p>
        </p:txBody>
      </p:sp>
      <p:sp>
        <p:nvSpPr>
          <p:cNvPr id="5837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A2A69D2-740A-5D4B-910B-313A8FD25326}" type="slidenum">
              <a:rPr lang="en-US" sz="1400"/>
              <a:pPr algn="r" eaLnBrk="1" hangingPunct="1"/>
              <a:t>56</a:t>
            </a:fld>
            <a:endParaRPr lang="en-US" sz="1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CC8793-4C3E-F840-9942-4C8381B40769}" type="datetime1">
              <a:rPr lang="en-US"/>
              <a:pPr/>
              <a:t>11/18/2014</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57</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apply these techniques and results across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57</a:t>
            </a:fld>
            <a:endParaRPr lang="en-US" sz="14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7B390A-FFFF-6A44-A648-E8AF8A4CBAB2}" type="datetime1">
              <a:rPr lang="en-US"/>
              <a:pPr/>
              <a:t>11/18/2014</a:t>
            </a:fld>
            <a:endParaRPr lang="en-US"/>
          </a:p>
        </p:txBody>
      </p:sp>
      <p:sp>
        <p:nvSpPr>
          <p:cNvPr id="61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9ED1DD-EF42-9C4C-87E4-AA12CFB1D82A}" type="slidenum">
              <a:rPr lang="en-US"/>
              <a:pPr/>
              <a:t>58</a:t>
            </a:fld>
            <a:endParaRPr lang="en-US"/>
          </a:p>
        </p:txBody>
      </p:sp>
      <p:sp>
        <p:nvSpPr>
          <p:cNvPr id="61445" name="Rectangle 2"/>
          <p:cNvSpPr>
            <a:spLocks noGrp="1" noChangeArrowheads="1"/>
          </p:cNvSpPr>
          <p:nvPr>
            <p:ph type="title"/>
          </p:nvPr>
        </p:nvSpPr>
        <p:spPr/>
        <p:txBody>
          <a:bodyPr/>
          <a:lstStyle/>
          <a:p>
            <a:pPr eaLnBrk="1" hangingPunct="1"/>
            <a:r>
              <a:rPr lang="en-US">
                <a:latin typeface="Arial" charset="0"/>
                <a:ea typeface="MS PGothic" charset="0"/>
                <a:sym typeface="Symbol" charset="0"/>
              </a:rPr>
              <a:t>p is irrational</a:t>
            </a:r>
            <a:endParaRPr lang="en-US">
              <a:solidFill>
                <a:srgbClr val="CC3300"/>
              </a:solidFill>
              <a:latin typeface="Arial" charset="0"/>
              <a:ea typeface="MS PGothic" charset="0"/>
            </a:endParaRPr>
          </a:p>
        </p:txBody>
      </p:sp>
      <p:sp>
        <p:nvSpPr>
          <p:cNvPr id="61446" name="Rectangle 3"/>
          <p:cNvSpPr>
            <a:spLocks noGrp="1" noChangeArrowheads="1"/>
          </p:cNvSpPr>
          <p:nvPr>
            <p:ph type="body" idx="1"/>
          </p:nvPr>
        </p:nvSpPr>
        <p:spPr/>
        <p:txBody>
          <a:bodyPr/>
          <a:lstStyle/>
          <a:p>
            <a:pPr marL="0" indent="0" eaLnBrk="1" hangingPunct="1">
              <a:lnSpc>
                <a:spcPct val="90000"/>
              </a:lnSpc>
              <a:buFontTx/>
              <a:buNone/>
            </a:pPr>
            <a:r>
              <a:rPr lang="en-US" sz="2000">
                <a:latin typeface="Arial" charset="0"/>
                <a:ea typeface="MS PGothic" charset="0"/>
              </a:rPr>
              <a:t>Prove, if p is a prime number, then </a:t>
            </a:r>
            <a:r>
              <a:rPr lang="en-US" sz="2000">
                <a:latin typeface="Arial" charset="0"/>
                <a:ea typeface="MS PGothic" charset="0"/>
                <a:sym typeface="Symbol" charset="0"/>
              </a:rPr>
              <a:t>p is irrational. </a:t>
            </a:r>
            <a:br>
              <a:rPr lang="en-US" sz="2000">
                <a:latin typeface="Arial" charset="0"/>
                <a:ea typeface="MS PGothic" charset="0"/>
                <a:sym typeface="Symbol" charset="0"/>
              </a:rPr>
            </a:br>
            <a:r>
              <a:rPr lang="en-US" sz="2000">
                <a:latin typeface="Arial" charset="0"/>
                <a:ea typeface="MS PGothic" charset="0"/>
                <a:sym typeface="Symbol" charset="0"/>
              </a:rPr>
              <a:t>Hint: Look at Theorem 0.24 in Sipser.</a:t>
            </a:r>
          </a:p>
          <a:p>
            <a:pPr marL="0" indent="0" eaLnBrk="1" hangingPunct="1">
              <a:lnSpc>
                <a:spcPct val="90000"/>
              </a:lnSpc>
              <a:buFontTx/>
              <a:buNone/>
            </a:pPr>
            <a:r>
              <a:rPr lang="en-US" sz="2000">
                <a:latin typeface="Arial" charset="0"/>
                <a:ea typeface="MS PGothic" charset="0"/>
                <a:sym typeface="Symbol" charset="0"/>
              </a:rPr>
              <a:t>Assume p is a rational number. Let q/r be the reduced fraction (no common prime factors) that equals p.</a:t>
            </a:r>
            <a:br>
              <a:rPr lang="en-US" sz="2000">
                <a:latin typeface="Arial" charset="0"/>
                <a:ea typeface="MS PGothic" charset="0"/>
                <a:sym typeface="Symbol" charset="0"/>
              </a:rPr>
            </a:br>
            <a:r>
              <a:rPr lang="en-US" sz="2000">
                <a:latin typeface="Arial" charset="0"/>
                <a:ea typeface="MS PGothic" charset="0"/>
                <a:sym typeface="Symbol" charset="0"/>
              </a:rPr>
              <a:t>p  =  q/r	: assumption</a:t>
            </a:r>
            <a:br>
              <a:rPr lang="en-US" sz="2000">
                <a:latin typeface="Arial" charset="0"/>
                <a:ea typeface="MS PGothic" charset="0"/>
                <a:sym typeface="Symbol" charset="0"/>
              </a:rPr>
            </a:br>
            <a:r>
              <a:rPr lang="en-US" sz="2000">
                <a:latin typeface="Arial" charset="0"/>
                <a:ea typeface="MS PGothic" charset="0"/>
                <a:sym typeface="Symbol" charset="0"/>
              </a:rPr>
              <a:t>r p = q		: multiply both sides by r</a:t>
            </a:r>
            <a:br>
              <a:rPr lang="en-US" sz="2000">
                <a:latin typeface="Arial" charset="0"/>
                <a:ea typeface="MS PGothic" charset="0"/>
                <a:sym typeface="Symbol" charset="0"/>
              </a:rPr>
            </a:br>
            <a:r>
              <a:rPr lang="en-US" sz="2000">
                <a:latin typeface="Arial" charset="0"/>
                <a:ea typeface="MS PGothic" charset="0"/>
                <a:sym typeface="Symbol" charset="0"/>
              </a:rPr>
              <a:t>r</a:t>
            </a:r>
            <a:r>
              <a:rPr lang="en-US" sz="2000" baseline="30000">
                <a:latin typeface="Arial" charset="0"/>
                <a:ea typeface="MS PGothic" charset="0"/>
                <a:sym typeface="Symbol" charset="0"/>
              </a:rPr>
              <a:t>2</a:t>
            </a:r>
            <a:r>
              <a:rPr lang="en-US" sz="2000">
                <a:latin typeface="Arial" charset="0"/>
                <a:ea typeface="MS PGothic" charset="0"/>
                <a:sym typeface="Symbol" charset="0"/>
              </a:rPr>
              <a:t>p  =  q</a:t>
            </a:r>
            <a:r>
              <a:rPr lang="en-US" sz="2000" baseline="30000">
                <a:latin typeface="Arial" charset="0"/>
                <a:ea typeface="MS PGothic" charset="0"/>
                <a:sym typeface="Symbol" charset="0"/>
              </a:rPr>
              <a:t>2</a:t>
            </a:r>
            <a:r>
              <a:rPr lang="en-US" sz="2000">
                <a:latin typeface="Arial" charset="0"/>
                <a:ea typeface="MS PGothic" charset="0"/>
                <a:sym typeface="Symbol" charset="0"/>
              </a:rPr>
              <a:t>	: square both sides</a:t>
            </a:r>
            <a:br>
              <a:rPr lang="en-US" sz="2000">
                <a:latin typeface="Arial" charset="0"/>
                <a:ea typeface="MS PGothic" charset="0"/>
                <a:sym typeface="Symbol" charset="0"/>
              </a:rPr>
            </a:br>
            <a:r>
              <a:rPr lang="en-US" sz="2000">
                <a:latin typeface="Arial" charset="0"/>
                <a:ea typeface="MS PGothic" charset="0"/>
                <a:sym typeface="Symbol" charset="0"/>
              </a:rPr>
              <a:t>Since r and q have no common prime factors, then p must be a prime factor of q, so</a:t>
            </a:r>
            <a:br>
              <a:rPr lang="en-US" sz="2000">
                <a:latin typeface="Arial" charset="0"/>
                <a:ea typeface="MS PGothic" charset="0"/>
                <a:sym typeface="Symbol" charset="0"/>
              </a:rPr>
            </a:br>
            <a:r>
              <a:rPr lang="en-US" sz="2000">
                <a:latin typeface="Arial" charset="0"/>
                <a:ea typeface="MS PGothic" charset="0"/>
                <a:sym typeface="Symbol" charset="0"/>
              </a:rPr>
              <a:t>r</a:t>
            </a:r>
            <a:r>
              <a:rPr lang="en-US" sz="2000" baseline="30000">
                <a:latin typeface="Arial" charset="0"/>
                <a:ea typeface="MS PGothic" charset="0"/>
                <a:sym typeface="Symbol" charset="0"/>
              </a:rPr>
              <a:t>2</a:t>
            </a:r>
            <a:r>
              <a:rPr lang="en-US" sz="2000">
                <a:latin typeface="Arial" charset="0"/>
                <a:ea typeface="MS PGothic" charset="0"/>
                <a:sym typeface="Symbol" charset="0"/>
              </a:rPr>
              <a:t>p  =  (kp)</a:t>
            </a:r>
            <a:r>
              <a:rPr lang="en-US" sz="2000" baseline="30000">
                <a:latin typeface="Arial" charset="0"/>
                <a:ea typeface="MS PGothic" charset="0"/>
                <a:sym typeface="Symbol" charset="0"/>
              </a:rPr>
              <a:t>2 </a:t>
            </a:r>
            <a:r>
              <a:rPr lang="en-US" sz="2000">
                <a:latin typeface="Arial" charset="0"/>
                <a:ea typeface="MS PGothic" charset="0"/>
                <a:sym typeface="Symbol" charset="0"/>
              </a:rPr>
              <a:t>	: for some positive integer k </a:t>
            </a:r>
            <a:br>
              <a:rPr lang="en-US" sz="2000">
                <a:latin typeface="Arial" charset="0"/>
                <a:ea typeface="MS PGothic" charset="0"/>
                <a:sym typeface="Symbol" charset="0"/>
              </a:rPr>
            </a:br>
            <a:r>
              <a:rPr lang="en-US" sz="2000">
                <a:latin typeface="Arial" charset="0"/>
                <a:ea typeface="MS PGothic" charset="0"/>
                <a:sym typeface="Symbol" charset="0"/>
              </a:rPr>
              <a:t>r</a:t>
            </a:r>
            <a:r>
              <a:rPr lang="en-US" sz="2000" baseline="30000">
                <a:latin typeface="Arial" charset="0"/>
                <a:ea typeface="MS PGothic" charset="0"/>
                <a:sym typeface="Symbol" charset="0"/>
              </a:rPr>
              <a:t>2</a:t>
            </a:r>
            <a:r>
              <a:rPr lang="en-US" sz="2000">
                <a:latin typeface="Arial" charset="0"/>
                <a:ea typeface="MS PGothic" charset="0"/>
                <a:sym typeface="Symbol" charset="0"/>
              </a:rPr>
              <a:t>  =  k</a:t>
            </a:r>
            <a:r>
              <a:rPr lang="en-US" sz="2000" baseline="30000">
                <a:latin typeface="Arial" charset="0"/>
                <a:ea typeface="MS PGothic" charset="0"/>
                <a:sym typeface="Symbol" charset="0"/>
              </a:rPr>
              <a:t>2</a:t>
            </a:r>
            <a:r>
              <a:rPr lang="en-US" sz="2000">
                <a:latin typeface="Arial" charset="0"/>
                <a:ea typeface="MS PGothic" charset="0"/>
                <a:sym typeface="Symbol" charset="0"/>
              </a:rPr>
              <a:t>p</a:t>
            </a:r>
            <a:r>
              <a:rPr lang="en-US" sz="2000" baseline="30000">
                <a:latin typeface="Arial" charset="0"/>
                <a:ea typeface="MS PGothic" charset="0"/>
                <a:sym typeface="Symbol" charset="0"/>
              </a:rPr>
              <a:t> </a:t>
            </a:r>
            <a:r>
              <a:rPr lang="en-US" sz="2000">
                <a:latin typeface="Arial" charset="0"/>
                <a:ea typeface="MS PGothic" charset="0"/>
                <a:sym typeface="Symbol" charset="0"/>
              </a:rPr>
              <a:t>	: divide both sides by p</a:t>
            </a:r>
            <a:br>
              <a:rPr lang="en-US" sz="2000">
                <a:latin typeface="Arial" charset="0"/>
                <a:ea typeface="MS PGothic" charset="0"/>
                <a:sym typeface="Symbol" charset="0"/>
              </a:rPr>
            </a:br>
            <a:r>
              <a:rPr lang="en-US" sz="2000">
                <a:latin typeface="Arial" charset="0"/>
                <a:ea typeface="MS PGothic" charset="0"/>
                <a:sym typeface="Symbol" charset="0"/>
              </a:rPr>
              <a:t>Since r and q have no common prime factors, r and k have no common prime factor and so p must be a prime factor of r. But then q/r is not reduced as both q and r have the common prime factor p. This contradicts our original assumption that is p rational, so it is irrational. </a:t>
            </a:r>
            <a:r>
              <a:rPr lang="en-US" sz="2000">
                <a:solidFill>
                  <a:srgbClr val="0000FF"/>
                </a:solidFill>
                <a:latin typeface="Arial" charset="0"/>
                <a:ea typeface="MS PGothic" charset="0"/>
                <a:sym typeface="Symbol" charset="0"/>
              </a:rPr>
              <a:t>QED</a:t>
            </a:r>
            <a:r>
              <a:rPr lang="en-US" sz="2000">
                <a:latin typeface="Arial" charset="0"/>
                <a:ea typeface="MS PGothic" charset="0"/>
                <a:sym typeface="Symbol" charset="0"/>
              </a:rPr>
              <a:t/>
            </a:r>
            <a:br>
              <a:rPr lang="en-US" sz="2000">
                <a:latin typeface="Arial" charset="0"/>
                <a:ea typeface="MS PGothic" charset="0"/>
                <a:sym typeface="Symbol" charset="0"/>
              </a:rPr>
            </a:br>
            <a:endParaRPr lang="en-US" sz="2000">
              <a:latin typeface="Arial" charset="0"/>
              <a:ea typeface="MS PGothic" charset="0"/>
            </a:endParaRPr>
          </a:p>
          <a:p>
            <a:pPr marL="0" indent="0" eaLnBrk="1" hangingPunct="1">
              <a:lnSpc>
                <a:spcPct val="90000"/>
              </a:lnSpc>
              <a:buFontTx/>
              <a:buNone/>
            </a:pPr>
            <a:endParaRPr lang="en-US" sz="2000">
              <a:latin typeface="Arial" charset="0"/>
              <a:ea typeface="MS PGothic" charset="0"/>
              <a:sym typeface="Symbol" charset="0"/>
            </a:endParaRPr>
          </a:p>
          <a:p>
            <a:pPr marL="0" indent="0" eaLnBrk="1" hangingPunct="1">
              <a:lnSpc>
                <a:spcPct val="90000"/>
              </a:lnSpc>
              <a:buFontTx/>
              <a:buNone/>
            </a:pPr>
            <a:endParaRPr lang="en-US" sz="2000">
              <a:latin typeface="Arial" charset="0"/>
              <a:ea typeface="MS PGothic"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solidFill>
                  <a:srgbClr val="CC3300"/>
                </a:solidFill>
                <a:latin typeface="Arial" charset="0"/>
                <a:ea typeface="MS PGothic" charset="0"/>
              </a:rPr>
              <a:t>Assignment # 2</a:t>
            </a:r>
          </a:p>
        </p:txBody>
      </p:sp>
      <p:sp>
        <p:nvSpPr>
          <p:cNvPr id="60419" name="Rectangle 3"/>
          <p:cNvSpPr>
            <a:spLocks noGrp="1" noChangeArrowheads="1"/>
          </p:cNvSpPr>
          <p:nvPr>
            <p:ph idx="1"/>
          </p:nvPr>
        </p:nvSpPr>
        <p:spPr/>
        <p:txBody>
          <a:bodyPr/>
          <a:lstStyle/>
          <a:p>
            <a:pPr marL="609600" indent="-609600" eaLnBrk="1" hangingPunct="1">
              <a:lnSpc>
                <a:spcPct val="90000"/>
              </a:lnSpc>
              <a:buFontTx/>
              <a:buAutoNum type="arabicPeriod"/>
            </a:pPr>
            <a:r>
              <a:rPr lang="en-US" sz="2400" dirty="0" smtClean="0">
                <a:latin typeface="Arial" charset="0"/>
                <a:ea typeface="MS PGothic" charset="0"/>
              </a:rPr>
              <a:t>Let L be a language over {</a:t>
            </a:r>
            <a:r>
              <a:rPr lang="en-US" sz="2400" dirty="0" err="1" smtClean="0">
                <a:latin typeface="Arial" charset="0"/>
                <a:ea typeface="MS PGothic" charset="0"/>
              </a:rPr>
              <a:t>a,b</a:t>
            </a:r>
            <a:r>
              <a:rPr lang="en-US" sz="2400" dirty="0" smtClean="0">
                <a:latin typeface="Arial" charset="0"/>
                <a:ea typeface="MS PGothic" charset="0"/>
              </a:rPr>
              <a:t>} where every string is of even length and is of the form WX, where |W|=|X| but W≠X. Design and present an algorithm that recognized strings in L using no unbounded amount of storage (no stacks, no queues). This means that any memory required must be of a fixed size independent of the length of an input string. Note: You cannot play the game of using unbounded recursion, as each call consumes stack space.</a:t>
            </a:r>
            <a:endParaRPr lang="en-US" sz="2400" dirty="0">
              <a:latin typeface="Arial" charset="0"/>
              <a:ea typeface="MS PGothic" charset="0"/>
              <a:sym typeface="Symbol" charset="0"/>
            </a:endParaRPr>
          </a:p>
          <a:p>
            <a:pPr marL="609600" indent="-609600" eaLnBrk="1" hangingPunct="1">
              <a:lnSpc>
                <a:spcPct val="90000"/>
              </a:lnSpc>
              <a:buFontTx/>
              <a:buAutoNum type="arabicPeriod"/>
            </a:pPr>
            <a:r>
              <a:rPr lang="en-US" sz="2400" dirty="0" smtClean="0">
                <a:latin typeface="Arial" charset="0"/>
                <a:ea typeface="MS PGothic" charset="0"/>
                <a:sym typeface="Symbol" charset="0"/>
              </a:rPr>
              <a:t>Present a language L over  = {a} where L</a:t>
            </a:r>
            <a:r>
              <a:rPr lang="en-US" sz="2400" baseline="30000" dirty="0" smtClean="0">
                <a:latin typeface="Arial" charset="0"/>
                <a:ea typeface="MS PGothic" charset="0"/>
                <a:sym typeface="Symbol" charset="0"/>
              </a:rPr>
              <a:t>4</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 </a:t>
            </a:r>
            <a:r>
              <a:rPr lang="en-US" sz="2400" dirty="0" smtClean="0">
                <a:latin typeface="Arial" charset="0"/>
                <a:ea typeface="MS PGothic" charset="0"/>
                <a:sym typeface="Symbol" charset="0"/>
              </a:rPr>
              <a:t>L</a:t>
            </a:r>
            <a:r>
              <a:rPr lang="en-US" sz="2400" baseline="30000" dirty="0" smtClean="0">
                <a:latin typeface="Arial" charset="0"/>
                <a:ea typeface="MS PGothic" charset="0"/>
                <a:sym typeface="Symbol" charset="0"/>
              </a:rPr>
              <a:t>5</a:t>
            </a:r>
            <a:r>
              <a:rPr lang="en-US" sz="2400" dirty="0" smtClean="0">
                <a:latin typeface="Arial" charset="0"/>
                <a:ea typeface="MS PGothic" charset="0"/>
                <a:sym typeface="Symbol" charset="0"/>
              </a:rPr>
              <a:t> but </a:t>
            </a:r>
            <a:br>
              <a:rPr lang="en-US" sz="2400" dirty="0" smtClean="0">
                <a:latin typeface="Arial" charset="0"/>
                <a:ea typeface="MS PGothic" charset="0"/>
                <a:sym typeface="Symbol" charset="0"/>
              </a:rPr>
            </a:br>
            <a:r>
              <a:rPr lang="en-US" sz="2400" dirty="0" smtClean="0">
                <a:latin typeface="Arial" charset="0"/>
                <a:ea typeface="MS PGothic" charset="0"/>
                <a:sym typeface="Symbol" charset="0"/>
              </a:rPr>
              <a:t>L ≠ L</a:t>
            </a:r>
            <a:r>
              <a:rPr lang="en-US" sz="2400" baseline="30000" dirty="0" smtClean="0">
                <a:latin typeface="Arial" charset="0"/>
                <a:ea typeface="MS PGothic" charset="0"/>
                <a:sym typeface="Symbol" charset="0"/>
              </a:rPr>
              <a:t>2</a:t>
            </a:r>
            <a:r>
              <a:rPr lang="en-US" sz="2400" dirty="0" smtClean="0">
                <a:latin typeface="Arial" charset="0"/>
                <a:ea typeface="MS PGothic" charset="0"/>
                <a:sym typeface="Symbol" charset="0"/>
              </a:rPr>
              <a:t> and L</a:t>
            </a:r>
            <a:r>
              <a:rPr lang="en-US" sz="2400" baseline="30000" dirty="0" smtClean="0">
                <a:latin typeface="Arial" charset="0"/>
                <a:ea typeface="MS PGothic" charset="0"/>
                <a:sym typeface="Symbol" charset="0"/>
              </a:rPr>
              <a:t>2</a:t>
            </a:r>
            <a:r>
              <a:rPr lang="en-US" sz="2400" dirty="0" smtClean="0">
                <a:latin typeface="Arial" charset="0"/>
                <a:ea typeface="MS PGothic" charset="0"/>
                <a:sym typeface="Symbol" charset="0"/>
              </a:rPr>
              <a:t> ≠ L</a:t>
            </a:r>
            <a:r>
              <a:rPr lang="en-US" sz="2400" baseline="30000" dirty="0" smtClean="0">
                <a:latin typeface="Arial" charset="0"/>
                <a:ea typeface="MS PGothic" charset="0"/>
                <a:sym typeface="Symbol" charset="0"/>
              </a:rPr>
              <a:t>3</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and </a:t>
            </a:r>
            <a:r>
              <a:rPr lang="en-US" sz="2400" dirty="0" smtClean="0">
                <a:latin typeface="Arial" charset="0"/>
                <a:ea typeface="MS PGothic" charset="0"/>
                <a:sym typeface="Symbol" charset="0"/>
              </a:rPr>
              <a:t>L</a:t>
            </a:r>
            <a:r>
              <a:rPr lang="en-US" sz="2400" baseline="30000" dirty="0" smtClean="0">
                <a:latin typeface="Arial" charset="0"/>
                <a:ea typeface="MS PGothic" charset="0"/>
                <a:sym typeface="Symbol" charset="0"/>
              </a:rPr>
              <a:t>3</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 </a:t>
            </a:r>
            <a:r>
              <a:rPr lang="en-US" sz="2400" dirty="0" smtClean="0">
                <a:latin typeface="Arial" charset="0"/>
                <a:ea typeface="MS PGothic" charset="0"/>
                <a:sym typeface="Symbol" charset="0"/>
              </a:rPr>
              <a:t>L</a:t>
            </a:r>
            <a:r>
              <a:rPr lang="en-US" sz="2400" baseline="30000" dirty="0" smtClean="0">
                <a:latin typeface="Arial" charset="0"/>
                <a:ea typeface="MS PGothic" charset="0"/>
                <a:sym typeface="Symbol" charset="0"/>
              </a:rPr>
              <a:t>4</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
            </a:r>
            <a:br>
              <a:rPr lang="en-US" sz="2400" dirty="0">
                <a:latin typeface="Arial" charset="0"/>
                <a:ea typeface="MS PGothic" charset="0"/>
                <a:sym typeface="Symbol" charset="0"/>
              </a:rPr>
            </a:br>
            <a:r>
              <a:rPr lang="en-US" sz="2400" dirty="0" smtClean="0">
                <a:latin typeface="Arial" charset="0"/>
                <a:ea typeface="MS PGothic" charset="0"/>
                <a:sym typeface="Symbol" charset="0"/>
              </a:rPr>
              <a:t>Note</a:t>
            </a:r>
            <a:r>
              <a:rPr lang="en-US" sz="2400" dirty="0">
                <a:latin typeface="Arial" charset="0"/>
                <a:ea typeface="MS PGothic" charset="0"/>
                <a:sym typeface="Symbol" charset="0"/>
              </a:rPr>
              <a:t>: </a:t>
            </a:r>
            <a:r>
              <a:rPr lang="en-US" sz="2400" dirty="0" err="1">
                <a:latin typeface="Arial" charset="0"/>
                <a:ea typeface="MS PGothic" charset="0"/>
                <a:sym typeface="Symbol" charset="0"/>
              </a:rPr>
              <a:t>L</a:t>
            </a:r>
            <a:r>
              <a:rPr lang="en-US" sz="2400" baseline="30000" dirty="0" err="1">
                <a:latin typeface="Arial" charset="0"/>
                <a:ea typeface="MS PGothic" charset="0"/>
                <a:sym typeface="Symbol" charset="0"/>
              </a:rPr>
              <a:t>k</a:t>
            </a:r>
            <a:r>
              <a:rPr lang="en-US" sz="2400" dirty="0">
                <a:latin typeface="Arial" charset="0"/>
                <a:ea typeface="MS PGothic" charset="0"/>
                <a:sym typeface="Symbol" charset="0"/>
              </a:rPr>
              <a:t> = { x</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x</a:t>
            </a:r>
            <a:r>
              <a:rPr lang="en-US" sz="2400" baseline="-25000" dirty="0">
                <a:latin typeface="Arial" charset="0"/>
                <a:ea typeface="MS PGothic" charset="0"/>
                <a:sym typeface="Symbol" charset="0"/>
              </a:rPr>
              <a:t>2</a:t>
            </a:r>
            <a:r>
              <a:rPr lang="en-US" sz="2400" dirty="0">
                <a:latin typeface="Arial" charset="0"/>
                <a:ea typeface="MS PGothic" charset="0"/>
                <a:sym typeface="Symbol" charset="0"/>
              </a:rPr>
              <a:t>…</a:t>
            </a:r>
            <a:r>
              <a:rPr lang="en-US" sz="2400" dirty="0" err="1">
                <a:latin typeface="Arial" charset="0"/>
                <a:ea typeface="MS PGothic" charset="0"/>
                <a:sym typeface="Symbol" charset="0"/>
              </a:rPr>
              <a:t>x</a:t>
            </a:r>
            <a:r>
              <a:rPr lang="en-US" sz="2400" baseline="-25000" dirty="0" err="1">
                <a:latin typeface="Arial" charset="0"/>
                <a:ea typeface="MS PGothic" charset="0"/>
                <a:sym typeface="Symbol" charset="0"/>
              </a:rPr>
              <a:t>k</a:t>
            </a:r>
            <a:r>
              <a:rPr lang="en-US" sz="2400" dirty="0">
                <a:latin typeface="Arial" charset="0"/>
                <a:ea typeface="MS PGothic" charset="0"/>
                <a:sym typeface="Symbol" charset="0"/>
              </a:rPr>
              <a:t> | x</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,x</a:t>
            </a:r>
            <a:r>
              <a:rPr lang="en-US" sz="2400" baseline="-25000" dirty="0">
                <a:latin typeface="Arial" charset="0"/>
                <a:ea typeface="MS PGothic" charset="0"/>
                <a:sym typeface="Symbol" charset="0"/>
              </a:rPr>
              <a:t>2</a:t>
            </a:r>
            <a:r>
              <a:rPr lang="en-US" sz="2400" dirty="0">
                <a:latin typeface="Arial" charset="0"/>
                <a:ea typeface="MS PGothic" charset="0"/>
                <a:sym typeface="Symbol" charset="0"/>
              </a:rPr>
              <a:t>,…,</a:t>
            </a:r>
            <a:r>
              <a:rPr lang="en-US" sz="2400" dirty="0" err="1">
                <a:latin typeface="Arial" charset="0"/>
                <a:ea typeface="MS PGothic" charset="0"/>
                <a:sym typeface="Symbol" charset="0"/>
              </a:rPr>
              <a:t>x</a:t>
            </a:r>
            <a:r>
              <a:rPr lang="en-US" sz="2400" baseline="-25000" dirty="0" err="1">
                <a:latin typeface="Arial" charset="0"/>
                <a:ea typeface="MS PGothic" charset="0"/>
                <a:sym typeface="Symbol" charset="0"/>
              </a:rPr>
              <a:t>k</a:t>
            </a:r>
            <a:r>
              <a:rPr lang="en-US" sz="2400" dirty="0">
                <a:latin typeface="Arial" charset="0"/>
                <a:ea typeface="MS PGothic" charset="0"/>
                <a:sym typeface="Symbol" charset="0"/>
              </a:rPr>
              <a:t>  L </a:t>
            </a:r>
            <a:r>
              <a:rPr lang="en-US" sz="2400" dirty="0" smtClean="0">
                <a:latin typeface="Arial" charset="0"/>
                <a:ea typeface="MS PGothic" charset="0"/>
                <a:sym typeface="Symbol" charset="0"/>
              </a:rPr>
              <a:t>}</a:t>
            </a:r>
            <a:r>
              <a:rPr lang="en-US" sz="2000" dirty="0" smtClean="0">
                <a:latin typeface="Arial" charset="0"/>
                <a:ea typeface="MS PGothic" charset="0"/>
                <a:sym typeface="Symbol" charset="0"/>
              </a:rPr>
              <a:t/>
            </a:r>
            <a:br>
              <a:rPr lang="en-US" sz="2000" dirty="0" smtClean="0">
                <a:latin typeface="Arial" charset="0"/>
                <a:ea typeface="MS PGothic" charset="0"/>
                <a:sym typeface="Symbol" charset="0"/>
              </a:rPr>
            </a:br>
            <a:endParaRPr lang="en-US" sz="2000" b="1" dirty="0">
              <a:solidFill>
                <a:srgbClr val="CC3300"/>
              </a:solidFill>
              <a:latin typeface="Arial" charset="0"/>
              <a:ea typeface="MS PGothic" charset="0"/>
            </a:endParaRPr>
          </a:p>
          <a:p>
            <a:pPr marL="609600" indent="-609600" eaLnBrk="1" hangingPunct="1">
              <a:lnSpc>
                <a:spcPct val="90000"/>
              </a:lnSpc>
              <a:spcBef>
                <a:spcPct val="0"/>
              </a:spcBef>
              <a:buFontTx/>
              <a:buNone/>
            </a:pPr>
            <a:r>
              <a:rPr lang="en-US" sz="2000" b="1" dirty="0">
                <a:solidFill>
                  <a:srgbClr val="CC3300"/>
                </a:solidFill>
                <a:latin typeface="Arial" charset="0"/>
                <a:ea typeface="MS PGothic" charset="0"/>
              </a:rPr>
              <a:t>Due: </a:t>
            </a:r>
            <a:r>
              <a:rPr lang="en-US" sz="2000" b="1" dirty="0" smtClean="0">
                <a:solidFill>
                  <a:srgbClr val="CC3300"/>
                </a:solidFill>
                <a:latin typeface="Arial" charset="0"/>
                <a:ea typeface="MS PGothic" charset="0"/>
              </a:rPr>
              <a:t>Thursday, </a:t>
            </a:r>
            <a:r>
              <a:rPr lang="en-US" sz="2000" b="1" dirty="0">
                <a:solidFill>
                  <a:srgbClr val="CC3300"/>
                </a:solidFill>
                <a:latin typeface="Arial" charset="0"/>
                <a:ea typeface="MS PGothic" charset="0"/>
              </a:rPr>
              <a:t>September </a:t>
            </a:r>
            <a:r>
              <a:rPr lang="en-US" sz="2000" b="1" dirty="0" smtClean="0">
                <a:solidFill>
                  <a:srgbClr val="CC3300"/>
                </a:solidFill>
                <a:latin typeface="Arial" charset="0"/>
                <a:ea typeface="MS PGothic" charset="0"/>
              </a:rPr>
              <a:t>4, </a:t>
            </a:r>
            <a:r>
              <a:rPr lang="en-US" sz="2000" b="1" dirty="0">
                <a:solidFill>
                  <a:srgbClr val="CC3300"/>
                </a:solidFill>
                <a:latin typeface="Arial" charset="0"/>
                <a:ea typeface="MS PGothic" charset="0"/>
              </a:rPr>
              <a:t>at start of class </a:t>
            </a:r>
            <a:r>
              <a:rPr lang="en-US" sz="2000" b="1" dirty="0" smtClean="0">
                <a:solidFill>
                  <a:srgbClr val="CC3300"/>
                </a:solidFill>
                <a:latin typeface="Arial" charset="0"/>
                <a:ea typeface="MS PGothic" charset="0"/>
              </a:rPr>
              <a:t>(1:30PM</a:t>
            </a:r>
            <a:r>
              <a:rPr lang="en-US" sz="2000" b="1" dirty="0">
                <a:solidFill>
                  <a:srgbClr val="CC3300"/>
                </a:solidFill>
                <a:latin typeface="Arial" charset="0"/>
                <a:ea typeface="MS PGothic" charset="0"/>
              </a:rPr>
              <a:t>)</a:t>
            </a:r>
          </a:p>
        </p:txBody>
      </p:sp>
      <p:sp>
        <p:nvSpPr>
          <p:cNvPr id="6042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0A51E13-2D29-D54A-B569-2AC24B8DDD38}" type="datetime1">
              <a:rPr lang="en-US"/>
              <a:pPr/>
              <a:t>11/18/2014</a:t>
            </a:fld>
            <a:endParaRPr lang="en-US"/>
          </a:p>
        </p:txBody>
      </p:sp>
      <p:sp>
        <p:nvSpPr>
          <p:cNvPr id="604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04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7F046D-1F28-DC44-B1FD-3C3D41738139}" type="slidenum">
              <a:rPr lang="en-US"/>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B75DE7-EA37-A646-8A9B-5B921F3B771D}" type="datetime1">
              <a:rPr lang="en-US"/>
              <a:pPr/>
              <a:t>11/18/2014</a:t>
            </a:fld>
            <a:endParaRPr lang="en-US"/>
          </a:p>
        </p:txBody>
      </p:sp>
      <p:sp>
        <p:nvSpPr>
          <p:cNvPr id="717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C0E05FC-76E8-0043-ACE5-5C1AEF057130}" type="slidenum">
              <a:rPr lang="en-US"/>
              <a:pPr/>
              <a:t>6</a:t>
            </a:fld>
            <a:endParaRPr lang="en-US"/>
          </a:p>
        </p:txBody>
      </p:sp>
      <p:sp>
        <p:nvSpPr>
          <p:cNvPr id="7173" name="Rectangle 2"/>
          <p:cNvSpPr>
            <a:spLocks noGrp="1" noChangeArrowheads="1"/>
          </p:cNvSpPr>
          <p:nvPr>
            <p:ph type="title" idx="4294967295"/>
          </p:nvPr>
        </p:nvSpPr>
        <p:spPr/>
        <p:txBody>
          <a:bodyPr/>
          <a:lstStyle/>
          <a:p>
            <a:pPr eaLnBrk="1" hangingPunct="1"/>
            <a:r>
              <a:rPr lang="en-US">
                <a:latin typeface="Arial" charset="0"/>
                <a:ea typeface="MS PGothic" charset="0"/>
              </a:rPr>
              <a:t>Expected Outcomes</a:t>
            </a:r>
          </a:p>
        </p:txBody>
      </p:sp>
      <p:sp>
        <p:nvSpPr>
          <p:cNvPr id="7174"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You will gain a solid understanding of various types of automata and other computational models and their relation to formal languages.</a:t>
            </a:r>
          </a:p>
          <a:p>
            <a:pPr eaLnBrk="1" hangingPunct="1">
              <a:lnSpc>
                <a:spcPct val="90000"/>
              </a:lnSpc>
            </a:pPr>
            <a:r>
              <a:rPr lang="en-US" sz="2400">
                <a:latin typeface="Arial" charset="0"/>
                <a:ea typeface="MS PGothic" charset="0"/>
              </a:rPr>
              <a:t>You will have a strong sense of the limits that are imposed by the very nature of computation, and the ubiquity of unsolvable problems throughout CS. </a:t>
            </a:r>
          </a:p>
          <a:p>
            <a:pPr eaLnBrk="1" hangingPunct="1">
              <a:lnSpc>
                <a:spcPct val="90000"/>
              </a:lnSpc>
            </a:pPr>
            <a:r>
              <a:rPr lang="en-US" sz="2400">
                <a:latin typeface="Arial" charset="0"/>
                <a:ea typeface="MS PGothic" charset="0"/>
              </a:rPr>
              <a:t>You will understand the notion of computational complexity and especially of the classes of problems known as P, NP and NP-complete.</a:t>
            </a:r>
          </a:p>
          <a:p>
            <a:pPr eaLnBrk="1" hangingPunct="1">
              <a:lnSpc>
                <a:spcPct val="90000"/>
              </a:lnSpc>
            </a:pPr>
            <a:r>
              <a:rPr lang="en-US" sz="2400">
                <a:latin typeface="Arial" charset="0"/>
                <a:ea typeface="MS PGothic" charset="0"/>
              </a:rPr>
              <a:t>You will come away with stronger formal proof skills and a better appreciation of the importance of discrete mathematics to all aspects of CS. </a:t>
            </a:r>
          </a:p>
        </p:txBody>
      </p:sp>
      <p:sp>
        <p:nvSpPr>
          <p:cNvPr id="717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F29E18B-113D-7845-A98F-995E61A3A9C0}" type="slidenum">
              <a:rPr lang="en-US" sz="1400"/>
              <a:pPr algn="r" eaLnBrk="1" hangingPunct="1"/>
              <a:t>6</a:t>
            </a:fld>
            <a:endParaRPr lang="en-US" sz="1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eaLnBrk="1" hangingPunct="1"/>
            <a:r>
              <a:rPr lang="en-US">
                <a:latin typeface="Arial" charset="0"/>
                <a:ea typeface="MS PGothic" charset="0"/>
              </a:rPr>
              <a:t>Complexity</a:t>
            </a:r>
          </a:p>
        </p:txBody>
      </p:sp>
      <p:sp>
        <p:nvSpPr>
          <p:cNvPr id="62467" name="Rectangle 4"/>
          <p:cNvSpPr>
            <a:spLocks noGrp="1" noChangeArrowheads="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atin typeface="Arial" charset="0"/>
                <a:ea typeface="MS PGothic" charset="0"/>
              </a:rPr>
              <a:t>Complexity vs ..</a:t>
            </a:r>
          </a:p>
        </p:txBody>
      </p:sp>
      <p:sp>
        <p:nvSpPr>
          <p:cNvPr id="63491"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Complexity seeks to categorize problems as easy (polynomial) or hard (exponential or even worse). Some parts focus on time; others on space.</a:t>
            </a:r>
          </a:p>
          <a:p>
            <a:pPr eaLnBrk="1" hangingPunct="1">
              <a:lnSpc>
                <a:spcPct val="90000"/>
              </a:lnSpc>
            </a:pPr>
            <a:r>
              <a:rPr lang="en-US">
                <a:latin typeface="Arial" charset="0"/>
                <a:ea typeface="MS PGothic" charset="0"/>
              </a:rPr>
              <a:t>Computability seeks to categorize problem as algorithmically solvable or not.</a:t>
            </a:r>
          </a:p>
          <a:p>
            <a:pPr eaLnBrk="1" hangingPunct="1">
              <a:lnSpc>
                <a:spcPct val="90000"/>
              </a:lnSpc>
            </a:pPr>
            <a:r>
              <a:rPr lang="en-US">
                <a:latin typeface="Arial" charset="0"/>
                <a:ea typeface="MS PGothic" charset="0"/>
              </a:rPr>
              <a:t>Algorithm Design &amp; Analysis tries to find the fastest possible data structures and algorithms to solve problems.</a:t>
            </a:r>
          </a:p>
        </p:txBody>
      </p:sp>
      <p:sp>
        <p:nvSpPr>
          <p:cNvPr id="634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32169E4-DBB6-6C47-9A91-4B16BFDF4E00}" type="datetime1">
              <a:rPr lang="en-US"/>
              <a:pPr/>
              <a:t>11/18/2014</a:t>
            </a:fld>
            <a:endParaRPr lang="en-US"/>
          </a:p>
        </p:txBody>
      </p:sp>
      <p:sp>
        <p:nvSpPr>
          <p:cNvPr id="634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34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D1AAC0-587D-A845-8EFB-8B70D7030AA8}" type="slidenum">
              <a:rPr lang="en-US"/>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Arial" charset="0"/>
                <a:ea typeface="MS PGothic" charset="0"/>
              </a:rPr>
              <a:t>P and NP</a:t>
            </a:r>
          </a:p>
        </p:txBody>
      </p:sp>
      <p:sp>
        <p:nvSpPr>
          <p:cNvPr id="64515"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P is the set (class) of problems solvable in polynomial time using a computer with a fixed number of processors.</a:t>
            </a:r>
          </a:p>
          <a:p>
            <a:pPr eaLnBrk="1" hangingPunct="1">
              <a:lnSpc>
                <a:spcPct val="90000"/>
              </a:lnSpc>
            </a:pPr>
            <a:r>
              <a:rPr lang="en-US">
                <a:latin typeface="Arial" charset="0"/>
                <a:ea typeface="MS PGothic" charset="0"/>
              </a:rPr>
              <a:t>NP is the set of problems solvable in polynomial time using a finite but unbounded number of processors.</a:t>
            </a:r>
          </a:p>
          <a:p>
            <a:pPr eaLnBrk="1" hangingPunct="1">
              <a:lnSpc>
                <a:spcPct val="90000"/>
              </a:lnSpc>
            </a:pPr>
            <a:r>
              <a:rPr lang="en-US">
                <a:latin typeface="Arial" charset="0"/>
                <a:ea typeface="MS PGothic" charset="0"/>
              </a:rPr>
              <a:t>Note: P vs NP also means deterministic versus non-deterministic polynomial time.</a:t>
            </a:r>
          </a:p>
          <a:p>
            <a:pPr eaLnBrk="1" hangingPunct="1">
              <a:lnSpc>
                <a:spcPct val="90000"/>
              </a:lnSpc>
            </a:pPr>
            <a:r>
              <a:rPr lang="en-US">
                <a:latin typeface="Arial" charset="0"/>
                <a:ea typeface="MS PGothic" charset="0"/>
              </a:rPr>
              <a:t>Big question: Is P = NP?</a:t>
            </a:r>
          </a:p>
        </p:txBody>
      </p:sp>
      <p:sp>
        <p:nvSpPr>
          <p:cNvPr id="645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0A58CA2-FD75-E848-9C65-F4F78DD41188}" type="datetime1">
              <a:rPr lang="en-US"/>
              <a:pPr/>
              <a:t>11/18/2014</a:t>
            </a:fld>
            <a:endParaRPr lang="en-US"/>
          </a:p>
        </p:txBody>
      </p:sp>
      <p:sp>
        <p:nvSpPr>
          <p:cNvPr id="645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45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CB8BAC8-EF04-7D48-8352-0427220AF81E}" type="slidenum">
              <a:rPr lang="en-US"/>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p:txBody>
          <a:bodyPr/>
          <a:lstStyle/>
          <a:p>
            <a:pPr eaLnBrk="1" hangingPunct="1"/>
            <a:r>
              <a:rPr lang="en-US">
                <a:latin typeface="Arial" charset="0"/>
                <a:ea typeface="MS PGothic" charset="0"/>
              </a:rPr>
              <a:t>Regular Languages</a:t>
            </a:r>
          </a:p>
        </p:txBody>
      </p:sp>
      <p:sp>
        <p:nvSpPr>
          <p:cNvPr id="65539" name="Rectangle 5"/>
          <p:cNvSpPr>
            <a:spLocks noGrp="1" noChangeArrowheads="1"/>
          </p:cNvSpPr>
          <p:nvPr>
            <p:ph type="subTitle" idx="1"/>
          </p:nvPr>
        </p:nvSpPr>
        <p:spPr/>
        <p:txBody>
          <a:bodyPr/>
          <a:lstStyle/>
          <a:p>
            <a:pPr eaLnBrk="1" hangingPunct="1"/>
            <a:r>
              <a:rPr lang="en-US">
                <a:latin typeface="Arial" charset="0"/>
                <a:ea typeface="MS PGothic" charset="0"/>
              </a:rPr>
              <a:t>Outline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6E6F612-4023-3041-96D7-8E9DAFD6CA18}" type="datetime1">
              <a:rPr lang="en-US"/>
              <a:pPr/>
              <a:t>11/18/2014</a:t>
            </a:fld>
            <a:endParaRPr lang="en-US"/>
          </a:p>
        </p:txBody>
      </p:sp>
      <p:sp>
        <p:nvSpPr>
          <p:cNvPr id="665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1CCC27-6C10-5946-9FB4-389FF2014DE8}" type="slidenum">
              <a:rPr lang="en-US"/>
              <a:pPr/>
              <a:t>64</a:t>
            </a:fld>
            <a:endParaRPr lang="en-US"/>
          </a:p>
        </p:txBody>
      </p:sp>
      <p:sp>
        <p:nvSpPr>
          <p:cNvPr id="66565" name="Rectangle 2"/>
          <p:cNvSpPr>
            <a:spLocks noGrp="1" noChangeArrowheads="1"/>
          </p:cNvSpPr>
          <p:nvPr>
            <p:ph type="title" idx="4294967295"/>
          </p:nvPr>
        </p:nvSpPr>
        <p:spPr/>
        <p:txBody>
          <a:bodyPr/>
          <a:lstStyle/>
          <a:p>
            <a:pPr eaLnBrk="1" hangingPunct="1"/>
            <a:r>
              <a:rPr lang="en-US">
                <a:latin typeface="Arial" charset="0"/>
                <a:ea typeface="MS PGothic" charset="0"/>
              </a:rPr>
              <a:t>Regular Languages # 1</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Finite Automata</a:t>
            </a:r>
          </a:p>
          <a:p>
            <a:pPr eaLnBrk="1" hangingPunct="1">
              <a:lnSpc>
                <a:spcPct val="90000"/>
              </a:lnSpc>
            </a:pPr>
            <a:r>
              <a:rPr lang="en-US" sz="2800">
                <a:latin typeface="Arial" charset="0"/>
                <a:ea typeface="MS PGothic" charset="0"/>
              </a:rPr>
              <a:t>Moore and Mealy models: Automata with output. </a:t>
            </a:r>
          </a:p>
          <a:p>
            <a:pPr eaLnBrk="1" hangingPunct="1">
              <a:lnSpc>
                <a:spcPct val="90000"/>
              </a:lnSpc>
            </a:pPr>
            <a:r>
              <a:rPr lang="en-US" sz="2800">
                <a:latin typeface="Arial" charset="0"/>
                <a:ea typeface="MS PGothic" charset="0"/>
              </a:rPr>
              <a:t>Regular operations</a:t>
            </a:r>
          </a:p>
          <a:p>
            <a:pPr eaLnBrk="1" hangingPunct="1">
              <a:lnSpc>
                <a:spcPct val="90000"/>
              </a:lnSpc>
            </a:pPr>
            <a:r>
              <a:rPr lang="en-US" sz="2800">
                <a:latin typeface="Arial" charset="0"/>
                <a:ea typeface="MS PGothic" charset="0"/>
              </a:rPr>
              <a:t>Non-determinism: Its use. Conversion to deterministic FSAs. Formal proof of equivalence.</a:t>
            </a:r>
          </a:p>
          <a:p>
            <a:pPr eaLnBrk="1" hangingPunct="1">
              <a:lnSpc>
                <a:spcPct val="90000"/>
              </a:lnSpc>
            </a:pPr>
            <a:r>
              <a:rPr lang="en-US" sz="2800">
                <a:latin typeface="Arial" charset="0"/>
                <a:ea typeface="MS PGothic" charset="0"/>
              </a:rPr>
              <a:t>Lambda moves: Lambda closure of a state </a:t>
            </a:r>
          </a:p>
          <a:p>
            <a:pPr eaLnBrk="1" hangingPunct="1">
              <a:lnSpc>
                <a:spcPct val="90000"/>
              </a:lnSpc>
            </a:pPr>
            <a:r>
              <a:rPr lang="en-US" sz="2800">
                <a:latin typeface="Arial" charset="0"/>
                <a:ea typeface="MS PGothic" charset="0"/>
              </a:rPr>
              <a:t>Regular expressions</a:t>
            </a:r>
          </a:p>
          <a:p>
            <a:pPr eaLnBrk="1" hangingPunct="1">
              <a:lnSpc>
                <a:spcPct val="90000"/>
              </a:lnSpc>
            </a:pPr>
            <a:r>
              <a:rPr lang="en-US" sz="2800">
                <a:latin typeface="Arial" charset="0"/>
                <a:ea typeface="MS PGothic" charset="0"/>
              </a:rPr>
              <a:t>Equivalence of REs and FSAs.</a:t>
            </a:r>
          </a:p>
          <a:p>
            <a:pPr eaLnBrk="1" hangingPunct="1">
              <a:lnSpc>
                <a:spcPct val="90000"/>
              </a:lnSpc>
            </a:pPr>
            <a:r>
              <a:rPr lang="en-US" sz="2800">
                <a:latin typeface="Arial" charset="0"/>
                <a:ea typeface="MS PGothic" charset="0"/>
              </a:rPr>
              <a:t>Pumping Lemma: Proof and applications. </a:t>
            </a:r>
          </a:p>
        </p:txBody>
      </p:sp>
      <p:sp>
        <p:nvSpPr>
          <p:cNvPr id="6656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C870F25-A581-B142-8EAD-849D4E127C72}" type="slidenum">
              <a:rPr lang="en-US" sz="1400"/>
              <a:pPr algn="r" eaLnBrk="1" hangingPunct="1"/>
              <a:t>64</a:t>
            </a:fld>
            <a:endParaRPr lang="en-US" sz="14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60F2F24-D973-334F-8E53-EED2C1EBE835}" type="datetime1">
              <a:rPr lang="en-US"/>
              <a:pPr/>
              <a:t>11/18/2014</a:t>
            </a:fld>
            <a:endParaRPr lang="en-US"/>
          </a:p>
        </p:txBody>
      </p:sp>
      <p:sp>
        <p:nvSpPr>
          <p:cNvPr id="675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75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38869F-6875-264F-8951-13462495703E}" type="slidenum">
              <a:rPr lang="en-US"/>
              <a:pPr/>
              <a:t>65</a:t>
            </a:fld>
            <a:endParaRPr lang="en-US"/>
          </a:p>
        </p:txBody>
      </p:sp>
      <p:sp>
        <p:nvSpPr>
          <p:cNvPr id="67589" name="Rectangle 2"/>
          <p:cNvSpPr>
            <a:spLocks noGrp="1" noChangeArrowheads="1"/>
          </p:cNvSpPr>
          <p:nvPr>
            <p:ph type="title" idx="4294967295"/>
          </p:nvPr>
        </p:nvSpPr>
        <p:spPr/>
        <p:txBody>
          <a:bodyPr/>
          <a:lstStyle/>
          <a:p>
            <a:pPr eaLnBrk="1" hangingPunct="1"/>
            <a:r>
              <a:rPr lang="en-US">
                <a:latin typeface="Arial" charset="0"/>
                <a:ea typeface="MS PGothic" charset="0"/>
              </a:rPr>
              <a:t>Regular Languages # 2</a:t>
            </a:r>
          </a:p>
        </p:txBody>
      </p:sp>
      <p:sp>
        <p:nvSpPr>
          <p:cNvPr id="67590"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Regular equations: REQs and FSAs.</a:t>
            </a:r>
          </a:p>
          <a:p>
            <a:pPr eaLnBrk="1" hangingPunct="1">
              <a:lnSpc>
                <a:spcPct val="90000"/>
              </a:lnSpc>
            </a:pPr>
            <a:r>
              <a:rPr lang="en-US" sz="2800">
                <a:latin typeface="Arial" charset="0"/>
                <a:ea typeface="MS PGothic" charset="0"/>
              </a:rPr>
              <a:t>Myhill-Nerode Theorem: Right invariant equivalence relations. Specific relation for a language L. Proof and applications.</a:t>
            </a:r>
          </a:p>
          <a:p>
            <a:pPr eaLnBrk="1" hangingPunct="1">
              <a:lnSpc>
                <a:spcPct val="90000"/>
              </a:lnSpc>
            </a:pPr>
            <a:r>
              <a:rPr lang="en-US" sz="2800">
                <a:latin typeface="Arial" charset="0"/>
                <a:ea typeface="MS PGothic" charset="0"/>
              </a:rPr>
              <a:t>Minimization: Why it's unique. Process of minimization. Analysis of cost of different approaches. </a:t>
            </a:r>
          </a:p>
          <a:p>
            <a:pPr eaLnBrk="1" hangingPunct="1">
              <a:lnSpc>
                <a:spcPct val="90000"/>
              </a:lnSpc>
            </a:pPr>
            <a:r>
              <a:rPr lang="en-US" sz="2800">
                <a:latin typeface="Arial" charset="0"/>
                <a:ea typeface="MS PGothic" charset="0"/>
              </a:rPr>
              <a:t>Regular (right linear) grammars, regular languages and their equivalence to FSA languages. </a:t>
            </a:r>
          </a:p>
        </p:txBody>
      </p:sp>
      <p:sp>
        <p:nvSpPr>
          <p:cNvPr id="675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A04B169-5C81-6543-8321-0B2C5609E99F}" type="slidenum">
              <a:rPr lang="en-US" sz="1400"/>
              <a:pPr algn="r" eaLnBrk="1" hangingPunct="1"/>
              <a:t>65</a:t>
            </a:fld>
            <a:endParaRPr lang="en-US" sz="14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641E6E-9399-0547-B2DC-C8B2DED8E6DB}" type="datetime1">
              <a:rPr lang="en-US"/>
              <a:pPr/>
              <a:t>11/18/2014</a:t>
            </a:fld>
            <a:endParaRPr lang="en-US"/>
          </a:p>
        </p:txBody>
      </p:sp>
      <p:sp>
        <p:nvSpPr>
          <p:cNvPr id="6861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E4614BA-1826-A24F-952C-FDCE146A0877}" type="slidenum">
              <a:rPr lang="en-US"/>
              <a:pPr/>
              <a:t>66</a:t>
            </a:fld>
            <a:endParaRPr lang="en-US"/>
          </a:p>
        </p:txBody>
      </p:sp>
      <p:sp>
        <p:nvSpPr>
          <p:cNvPr id="68613" name="Rectangle 2"/>
          <p:cNvSpPr>
            <a:spLocks noGrp="1" noChangeArrowheads="1"/>
          </p:cNvSpPr>
          <p:nvPr>
            <p:ph type="title" idx="4294967295"/>
          </p:nvPr>
        </p:nvSpPr>
        <p:spPr/>
        <p:txBody>
          <a:bodyPr/>
          <a:lstStyle/>
          <a:p>
            <a:pPr eaLnBrk="1" hangingPunct="1"/>
            <a:r>
              <a:rPr lang="en-US" dirty="0">
                <a:latin typeface="Arial" charset="0"/>
                <a:ea typeface="MS PGothic" charset="0"/>
              </a:rPr>
              <a:t>Regular Languages # 3</a:t>
            </a:r>
          </a:p>
        </p:txBody>
      </p:sp>
      <p:sp>
        <p:nvSpPr>
          <p:cNvPr id="68614"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Closure properties: Union, concat, *, complement, reversal, intersection, set difference, substitution, homomorphism and inverse homomorphism, INIT, LAST, MID, EXTERIOR, quotient (with regular set, with arbitrary set). </a:t>
            </a:r>
          </a:p>
          <a:p>
            <a:pPr eaLnBrk="1" hangingPunct="1">
              <a:lnSpc>
                <a:spcPct val="90000"/>
              </a:lnSpc>
            </a:pPr>
            <a:r>
              <a:rPr lang="en-US" sz="2800">
                <a:latin typeface="Arial" charset="0"/>
                <a:ea typeface="MS PGothic" charset="0"/>
              </a:rPr>
              <a:t>Algorithms for reachable states and states that can reach a point. </a:t>
            </a:r>
          </a:p>
          <a:p>
            <a:pPr eaLnBrk="1" hangingPunct="1">
              <a:lnSpc>
                <a:spcPct val="90000"/>
              </a:lnSpc>
            </a:pPr>
            <a:r>
              <a:rPr lang="en-US" sz="2800">
                <a:latin typeface="Arial" charset="0"/>
                <a:ea typeface="MS PGothic" charset="0"/>
              </a:rPr>
              <a:t>Decision properties: Emptiness, finiteness, equivalence.</a:t>
            </a:r>
            <a:r>
              <a:rPr lang="en-US" b="1">
                <a:latin typeface="Arial" charset="0"/>
                <a:ea typeface="MS PGothic" charset="0"/>
              </a:rPr>
              <a:t> </a:t>
            </a:r>
            <a:endParaRPr lang="en-US" sz="2800">
              <a:latin typeface="Arial" charset="0"/>
              <a:ea typeface="MS PGothic" charset="0"/>
            </a:endParaRPr>
          </a:p>
        </p:txBody>
      </p:sp>
      <p:sp>
        <p:nvSpPr>
          <p:cNvPr id="6861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444B777-B5FC-724D-92DD-0DEE5469747A}" type="slidenum">
              <a:rPr lang="en-US" sz="1400"/>
              <a:pPr algn="r" eaLnBrk="1" hangingPunct="1"/>
              <a:t>66</a:t>
            </a:fld>
            <a:endParaRPr lang="en-US" sz="14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FSA and Sequential Circuits</a:t>
            </a:r>
          </a:p>
        </p:txBody>
      </p:sp>
      <p:sp>
        <p:nvSpPr>
          <p:cNvPr id="69635" name="Rectangle 3"/>
          <p:cNvSpPr>
            <a:spLocks noGrp="1" noChangeArrowheads="1"/>
          </p:cNvSpPr>
          <p:nvPr>
            <p:ph idx="1"/>
          </p:nvPr>
        </p:nvSpPr>
        <p:spPr/>
        <p:txBody>
          <a:bodyPr/>
          <a:lstStyle/>
          <a:p>
            <a:pPr eaLnBrk="1" hangingPunct="1"/>
            <a:r>
              <a:rPr lang="en-US">
                <a:latin typeface="Arial" charset="0"/>
                <a:ea typeface="MS PGothic" charset="0"/>
              </a:rPr>
              <a:t>A synchronous sequential circuit has</a:t>
            </a:r>
          </a:p>
          <a:p>
            <a:pPr lvl="1" eaLnBrk="1" hangingPunct="1"/>
            <a:r>
              <a:rPr lang="en-US">
                <a:latin typeface="Arial" charset="0"/>
                <a:ea typeface="MS PGothic" charset="0"/>
              </a:rPr>
              <a:t>Binary input lines (input admitted at clock tick)</a:t>
            </a:r>
          </a:p>
          <a:p>
            <a:pPr lvl="1" eaLnBrk="1" hangingPunct="1"/>
            <a:r>
              <a:rPr lang="en-US">
                <a:latin typeface="Arial" charset="0"/>
                <a:ea typeface="MS PGothic" charset="0"/>
              </a:rPr>
              <a:t>Binary output lines (simple case is one line)</a:t>
            </a:r>
          </a:p>
          <a:p>
            <a:pPr lvl="2" eaLnBrk="1" hangingPunct="1"/>
            <a:r>
              <a:rPr lang="en-US">
                <a:latin typeface="Arial" charset="0"/>
                <a:ea typeface="MS PGothic" charset="0"/>
              </a:rPr>
              <a:t>1 accepts; 0 rejects input</a:t>
            </a:r>
          </a:p>
          <a:p>
            <a:pPr lvl="1" eaLnBrk="1" hangingPunct="1"/>
            <a:r>
              <a:rPr lang="en-US">
                <a:latin typeface="Arial" charset="0"/>
                <a:ea typeface="MS PGothic" charset="0"/>
              </a:rPr>
              <a:t>Internal flip flops (memory) that defines state</a:t>
            </a:r>
          </a:p>
          <a:p>
            <a:pPr lvl="1" eaLnBrk="1" hangingPunct="1"/>
            <a:r>
              <a:rPr lang="en-US">
                <a:latin typeface="Arial" charset="0"/>
                <a:ea typeface="MS PGothic" charset="0"/>
              </a:rPr>
              <a:t>Simple combinatorial circuits (and, or, not) that combine state and input to alter state</a:t>
            </a:r>
          </a:p>
          <a:p>
            <a:pPr lvl="1" eaLnBrk="1" hangingPunct="1"/>
            <a:r>
              <a:rPr lang="en-US">
                <a:latin typeface="Arial" charset="0"/>
                <a:ea typeface="MS PGothic" charset="0"/>
              </a:rPr>
              <a:t>Simple combinatorial circuits (and, or, not) that use state to determine output</a:t>
            </a: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09C11B6-2678-EA44-B9F9-80DB6915C94A}" type="datetime1">
              <a:rPr lang="en-US"/>
              <a:pPr/>
              <a:t>11/18/2014</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atin typeface="Arial" charset="0"/>
                <a:ea typeface="MS PGothic" charset="0"/>
              </a:rPr>
              <a:t>FSAs and Pattern Matching</a:t>
            </a:r>
          </a:p>
        </p:txBody>
      </p:sp>
      <p:sp>
        <p:nvSpPr>
          <p:cNvPr id="70659" name="Rectangle 3"/>
          <p:cNvSpPr>
            <a:spLocks noGrp="1" noChangeArrowheads="1"/>
          </p:cNvSpPr>
          <p:nvPr>
            <p:ph idx="1"/>
          </p:nvPr>
        </p:nvSpPr>
        <p:spPr/>
        <p:txBody>
          <a:bodyPr/>
          <a:lstStyle/>
          <a:p>
            <a:pPr eaLnBrk="1" hangingPunct="1"/>
            <a:r>
              <a:rPr lang="en-US">
                <a:latin typeface="Arial" charset="0"/>
                <a:ea typeface="MS PGothic" charset="0"/>
              </a:rPr>
              <a:t>Will do some in class</a:t>
            </a:r>
          </a:p>
          <a:p>
            <a:pPr eaLnBrk="1" hangingPunct="1"/>
            <a:r>
              <a:rPr lang="en-US">
                <a:latin typeface="Arial" charset="0"/>
                <a:ea typeface="MS PGothic" charset="0"/>
              </a:rPr>
              <a:t>Think about FSA to recognize the string PAPAPAT appearing somewhere in a corpus of text, say with a substring PAPAPAPATRICK</a:t>
            </a:r>
          </a:p>
        </p:txBody>
      </p:sp>
      <p:sp>
        <p:nvSpPr>
          <p:cNvPr id="7066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F41653-52A3-A645-A0AB-810EB0172F5A}" type="datetime1">
              <a:rPr lang="en-US"/>
              <a:pPr/>
              <a:t>11/18/2014</a:t>
            </a:fld>
            <a:endParaRPr lang="en-US"/>
          </a:p>
        </p:txBody>
      </p:sp>
      <p:sp>
        <p:nvSpPr>
          <p:cNvPr id="706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06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8A3811C-3CB5-C648-89E9-7B23FACD5B8F}" type="slidenum">
              <a:rPr lang="en-US"/>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Lexical Analysis</a:t>
            </a:r>
          </a:p>
        </p:txBody>
      </p:sp>
      <p:sp>
        <p:nvSpPr>
          <p:cNvPr id="71683" name="Rectangle 3"/>
          <p:cNvSpPr>
            <a:spLocks noGrp="1" noChangeArrowheads="1"/>
          </p:cNvSpPr>
          <p:nvPr>
            <p:ph idx="1"/>
          </p:nvPr>
        </p:nvSpPr>
        <p:spPr/>
        <p:txBody>
          <a:bodyPr/>
          <a:lstStyle/>
          <a:p>
            <a:pPr eaLnBrk="1" hangingPunct="1"/>
            <a:r>
              <a:rPr lang="en-US" dirty="0">
                <a:latin typeface="Arial" charset="0"/>
                <a:ea typeface="MS PGothic" charset="0"/>
              </a:rPr>
              <a:t>Consider distinguishing variable names from keywords like IF, THEN, ELSE, etc.</a:t>
            </a:r>
          </a:p>
          <a:p>
            <a:pPr eaLnBrk="1" hangingPunct="1"/>
            <a:r>
              <a:rPr lang="en-US" dirty="0">
                <a:latin typeface="Arial" charset="0"/>
                <a:ea typeface="MS PGothic" charset="0"/>
              </a:rPr>
              <a:t>This really screams for non-determinism</a:t>
            </a:r>
          </a:p>
          <a:p>
            <a:pPr eaLnBrk="1" hangingPunct="1"/>
            <a:r>
              <a:rPr lang="en-US" dirty="0">
                <a:latin typeface="Arial" charset="0"/>
                <a:ea typeface="MS PGothic" charset="0"/>
              </a:rPr>
              <a:t>Non deterministic </a:t>
            </a:r>
            <a:r>
              <a:rPr lang="en-US" dirty="0" smtClean="0">
                <a:latin typeface="Arial" charset="0"/>
                <a:ea typeface="MS PGothic" charset="0"/>
              </a:rPr>
              <a:t>automat typically have </a:t>
            </a:r>
            <a:r>
              <a:rPr lang="en-US" dirty="0">
                <a:latin typeface="Arial" charset="0"/>
                <a:ea typeface="MS PGothic" charset="0"/>
              </a:rPr>
              <a:t>fewer states</a:t>
            </a:r>
          </a:p>
          <a:p>
            <a:pPr eaLnBrk="1" hangingPunct="1"/>
            <a:r>
              <a:rPr lang="en-US" dirty="0">
                <a:latin typeface="Arial" charset="0"/>
                <a:ea typeface="MS PGothic" charset="0"/>
              </a:rPr>
              <a:t>However, non-deterministic FSA interpretation is not as fast as deterministic</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C838EB9-788F-DC4C-9AED-868059A4C7BF}" type="datetime1">
              <a:rPr lang="en-US"/>
              <a:pPr/>
              <a:t>11/18/2014</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D0F942-9844-3343-9987-5D45296064C5}" type="datetime1">
              <a:rPr lang="en-US"/>
              <a:pPr/>
              <a:t>11/18/2014</a:t>
            </a:fld>
            <a:endParaRPr lang="en-US"/>
          </a:p>
        </p:txBody>
      </p:sp>
      <p:sp>
        <p:nvSpPr>
          <p:cNvPr id="81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CDDD49-C354-EB45-A058-99BCDF8440B1}" type="slidenum">
              <a:rPr lang="en-US"/>
              <a:pPr/>
              <a:t>7</a:t>
            </a:fld>
            <a:endParaRPr lang="en-US"/>
          </a:p>
        </p:txBody>
      </p:sp>
      <p:sp>
        <p:nvSpPr>
          <p:cNvPr id="8197" name="Rectangle 2"/>
          <p:cNvSpPr>
            <a:spLocks noGrp="1" noChangeArrowheads="1"/>
          </p:cNvSpPr>
          <p:nvPr>
            <p:ph type="title" idx="4294967295"/>
          </p:nvPr>
        </p:nvSpPr>
        <p:spPr/>
        <p:txBody>
          <a:bodyPr/>
          <a:lstStyle/>
          <a:p>
            <a:pPr eaLnBrk="1" hangingPunct="1"/>
            <a:r>
              <a:rPr lang="en-US">
                <a:latin typeface="Arial" charset="0"/>
                <a:ea typeface="MS PGothic" charset="0"/>
              </a:rPr>
              <a:t>Keeping Up</a:t>
            </a:r>
          </a:p>
        </p:txBody>
      </p:sp>
      <p:sp>
        <p:nvSpPr>
          <p:cNvPr id="81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I expect you to visit the course web site regularly (preferably daily) to see if changes have been made or material has been added. </a:t>
            </a:r>
          </a:p>
          <a:p>
            <a:pPr eaLnBrk="1" hangingPunct="1">
              <a:lnSpc>
                <a:spcPct val="90000"/>
              </a:lnSpc>
            </a:pPr>
            <a:r>
              <a:rPr lang="en-US" sz="2400">
                <a:latin typeface="Arial" charset="0"/>
                <a:ea typeface="MS PGothic" charset="0"/>
              </a:rPr>
              <a:t>Attendance is preferred, although I do not take roll. </a:t>
            </a:r>
          </a:p>
          <a:p>
            <a:pPr eaLnBrk="1" hangingPunct="1">
              <a:lnSpc>
                <a:spcPct val="90000"/>
              </a:lnSpc>
            </a:pPr>
            <a:r>
              <a:rPr lang="en-US" sz="2400">
                <a:latin typeface="Arial" charset="0"/>
                <a:ea typeface="MS PGothic" charset="0"/>
              </a:rPr>
              <a:t>I do, however, ask lots of questions in class and give lots of hints about the kinds of questions I will ask on exams. It would be a shame to miss the hints, or to fail to impress me with your insightful in-class answers.</a:t>
            </a:r>
          </a:p>
          <a:p>
            <a:pPr eaLnBrk="1" hangingPunct="1">
              <a:lnSpc>
                <a:spcPct val="90000"/>
              </a:lnSpc>
            </a:pPr>
            <a:r>
              <a:rPr lang="en-US" sz="2400">
                <a:latin typeface="Arial" charset="0"/>
                <a:ea typeface="MS PGothic" charset="0"/>
              </a:rPr>
              <a:t>You are responsible for all material covered in class, whether in the text or not.</a:t>
            </a:r>
          </a:p>
        </p:txBody>
      </p:sp>
      <p:sp>
        <p:nvSpPr>
          <p:cNvPr id="81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2CDEE596-0C38-EB4C-AE4F-03274934A264}" type="slidenum">
              <a:rPr lang="en-US" sz="1400"/>
              <a:pPr algn="r" eaLnBrk="1" hangingPunct="1"/>
              <a:t>7</a:t>
            </a:fld>
            <a:endParaRPr lang="en-US" sz="1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atin typeface="Arial" charset="0"/>
                <a:ea typeface="MS PGothic" charset="0"/>
              </a:rPr>
              <a:t>Game Behaviors</a:t>
            </a:r>
          </a:p>
        </p:txBody>
      </p:sp>
      <p:sp>
        <p:nvSpPr>
          <p:cNvPr id="72707" name="Rectangle 3"/>
          <p:cNvSpPr>
            <a:spLocks noGrp="1" noChangeArrowheads="1"/>
          </p:cNvSpPr>
          <p:nvPr>
            <p:ph idx="1"/>
          </p:nvPr>
        </p:nvSpPr>
        <p:spPr/>
        <p:txBody>
          <a:bodyPr/>
          <a:lstStyle/>
          <a:p>
            <a:pPr eaLnBrk="1" hangingPunct="1">
              <a:lnSpc>
                <a:spcPct val="90000"/>
              </a:lnSpc>
            </a:pPr>
            <a:r>
              <a:rPr lang="en-US" sz="2800">
                <a:latin typeface="Arial" charset="0"/>
                <a:ea typeface="MS PGothic" charset="0"/>
              </a:rPr>
              <a:t>Consider adding actions and weights on transitions</a:t>
            </a:r>
          </a:p>
          <a:p>
            <a:pPr eaLnBrk="1" hangingPunct="1">
              <a:lnSpc>
                <a:spcPct val="90000"/>
              </a:lnSpc>
            </a:pPr>
            <a:r>
              <a:rPr lang="en-US" sz="2800">
                <a:latin typeface="Arial" charset="0"/>
                <a:ea typeface="MS PGothic" charset="0"/>
              </a:rPr>
              <a:t>Input to FSA enables some (possibility no) transitions from current state</a:t>
            </a:r>
          </a:p>
          <a:p>
            <a:pPr eaLnBrk="1" hangingPunct="1">
              <a:lnSpc>
                <a:spcPct val="90000"/>
              </a:lnSpc>
            </a:pPr>
            <a:r>
              <a:rPr lang="en-US" sz="2800">
                <a:latin typeface="Arial" charset="0"/>
                <a:ea typeface="MS PGothic" charset="0"/>
              </a:rPr>
              <a:t>Each weight is a probability that a transition is fired if more than one is enabled</a:t>
            </a:r>
          </a:p>
          <a:p>
            <a:pPr eaLnBrk="1" hangingPunct="1">
              <a:lnSpc>
                <a:spcPct val="90000"/>
              </a:lnSpc>
            </a:pPr>
            <a:r>
              <a:rPr lang="en-US" sz="2800">
                <a:latin typeface="Arial" charset="0"/>
                <a:ea typeface="MS PGothic" charset="0"/>
              </a:rPr>
              <a:t>Actions are initiated during transition</a:t>
            </a:r>
          </a:p>
          <a:p>
            <a:pPr eaLnBrk="1" hangingPunct="1">
              <a:lnSpc>
                <a:spcPct val="90000"/>
              </a:lnSpc>
            </a:pPr>
            <a:r>
              <a:rPr lang="en-US" sz="2800">
                <a:latin typeface="Arial" charset="0"/>
                <a:ea typeface="MS PGothic" charset="0"/>
              </a:rPr>
              <a:t>Have an FSA per object, with communication occurring between FSAs and from environment, e.g., game controllers, trackers, etc.</a:t>
            </a:r>
          </a:p>
        </p:txBody>
      </p:sp>
      <p:sp>
        <p:nvSpPr>
          <p:cNvPr id="7270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B2A42E0-AB72-6241-9A1D-2E824A4A548D}" type="datetime1">
              <a:rPr lang="en-US"/>
              <a:pPr/>
              <a:t>11/18/2014</a:t>
            </a:fld>
            <a:endParaRPr lang="en-US"/>
          </a:p>
        </p:txBody>
      </p:sp>
      <p:sp>
        <p:nvSpPr>
          <p:cNvPr id="727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27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283CBF-4CB7-0C4E-9F1B-34842B6BF1BF}" type="slidenum">
              <a:rPr lang="en-US"/>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C61A13E-0C5D-D447-B3A5-BEDA4240DF76}" type="datetime1">
              <a:rPr lang="en-US"/>
              <a:pPr/>
              <a:t>11/18/2014</a:t>
            </a:fld>
            <a:endParaRPr lang="en-US"/>
          </a:p>
        </p:txBody>
      </p:sp>
      <p:sp>
        <p:nvSpPr>
          <p:cNvPr id="7373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3</a:t>
            </a:r>
          </a:p>
        </p:txBody>
      </p:sp>
      <p:sp>
        <p:nvSpPr>
          <p:cNvPr id="73732" name="Rectangle 3"/>
          <p:cNvSpPr>
            <a:spLocks noGrp="1" noChangeArrowheads="1"/>
          </p:cNvSpPr>
          <p:nvPr>
            <p:ph type="body" idx="4294967295"/>
          </p:nvPr>
        </p:nvSpPr>
        <p:spPr/>
        <p:txBody>
          <a:bodyPr/>
          <a:lstStyle/>
          <a:p>
            <a:pPr marL="609600" indent="-609600" eaLnBrk="1" hangingPunct="1">
              <a:lnSpc>
                <a:spcPct val="80000"/>
              </a:lnSpc>
              <a:buFontTx/>
              <a:buAutoNum type="arabicPeriod"/>
            </a:pPr>
            <a:r>
              <a:rPr lang="en-US" sz="1800" dirty="0" smtClean="0">
                <a:latin typeface="Arial" charset="0"/>
                <a:ea typeface="MS PGothic" charset="0"/>
              </a:rPr>
              <a:t>Present a transition diagram for a NFA that recognizes the set of binary strings that starts with a 1 and, when interpreted as entering the DFA most to least significant digit, each represents a binary number that is divisible by either five or six. Thus, 101, 110, 1100, 1111 are in the language, but 111, 1011 and 11010 are not.</a:t>
            </a:r>
            <a:r>
              <a:rPr lang="en-US" sz="1800" dirty="0">
                <a:latin typeface="Arial" charset="0"/>
                <a:ea typeface="MS PGothic" charset="0"/>
              </a:rPr>
              <a:t/>
            </a:r>
            <a:br>
              <a:rPr lang="en-US" sz="1800" dirty="0">
                <a:latin typeface="Arial" charset="0"/>
                <a:ea typeface="MS PGothic" charset="0"/>
              </a:rPr>
            </a:br>
            <a:r>
              <a:rPr lang="en-US" sz="1800" dirty="0" smtClean="0">
                <a:latin typeface="Arial" charset="0"/>
                <a:ea typeface="MS PGothic" charset="0"/>
              </a:rPr>
              <a:t>OR</a:t>
            </a:r>
            <a:br>
              <a:rPr lang="en-US" sz="1800" dirty="0" smtClean="0">
                <a:latin typeface="Arial" charset="0"/>
                <a:ea typeface="MS PGothic" charset="0"/>
              </a:rPr>
            </a:br>
            <a:r>
              <a:rPr lang="en-US" sz="1800" dirty="0" smtClean="0">
                <a:latin typeface="Arial" charset="0"/>
                <a:ea typeface="MS PGothic" charset="0"/>
              </a:rPr>
              <a:t>Present a DFA that recognizes such binary strings that represent a number that is either 5 Mod 6 or 0 Mod 6.</a:t>
            </a:r>
            <a:r>
              <a:rPr lang="en-US" sz="1800" dirty="0">
                <a:latin typeface="Arial" charset="0"/>
                <a:ea typeface="MS PGothic" charset="0"/>
              </a:rPr>
              <a:t>	</a:t>
            </a:r>
            <a:endParaRPr lang="en-US" sz="1800" dirty="0" smtClean="0">
              <a:latin typeface="Arial" charset="0"/>
              <a:ea typeface="MS PGothic" charset="0"/>
            </a:endParaRPr>
          </a:p>
          <a:p>
            <a:pPr marL="609600" indent="-609600" eaLnBrk="1" hangingPunct="1">
              <a:lnSpc>
                <a:spcPct val="80000"/>
              </a:lnSpc>
              <a:buFontTx/>
              <a:buAutoNum type="arabicPeriod"/>
            </a:pPr>
            <a:r>
              <a:rPr lang="en-US" sz="1800" dirty="0" smtClean="0">
                <a:latin typeface="Arial" charset="0"/>
                <a:ea typeface="MS PGothic" charset="0"/>
              </a:rPr>
              <a:t>a.) Present a transition diagram for an NFA for the language associated with the regular expression (1001 + 110 + 11)*. Your NFA must have no more than five states. </a:t>
            </a:r>
            <a:br>
              <a:rPr lang="en-US" sz="1800" dirty="0" smtClean="0">
                <a:latin typeface="Arial" charset="0"/>
                <a:ea typeface="MS PGothic" charset="0"/>
              </a:rPr>
            </a:br>
            <a:r>
              <a:rPr lang="en-US" sz="1800" dirty="0" smtClean="0">
                <a:latin typeface="Arial" charset="0"/>
                <a:ea typeface="MS PGothic" charset="0"/>
              </a:rPr>
              <a:t>b.) Use the standard conversion technique (subsets of states) to convert the NFA from (a) to an equivalent DFA. Be sure to not include unreachable states. Hint: This DFA should have no more than six states.</a:t>
            </a:r>
          </a:p>
          <a:p>
            <a:pPr marL="609600" indent="-609600" eaLnBrk="1" hangingPunct="1">
              <a:lnSpc>
                <a:spcPct val="80000"/>
              </a:lnSpc>
              <a:buFontTx/>
              <a:buAutoNum type="arabicPeriod"/>
            </a:pPr>
            <a:r>
              <a:rPr lang="en-US" sz="1800" dirty="0" smtClean="0">
                <a:latin typeface="Arial" charset="0"/>
                <a:ea typeface="MS PGothic" charset="0"/>
              </a:rPr>
              <a:t>Using DFA</a:t>
            </a:r>
            <a:r>
              <a:rPr lang="ja-JP" altLang="en-US" sz="1800" dirty="0" smtClean="0">
                <a:latin typeface="Arial" charset="0"/>
                <a:ea typeface="MS PGothic" charset="0"/>
              </a:rPr>
              <a:t>’</a:t>
            </a:r>
            <a:r>
              <a:rPr lang="en-US" altLang="ja-JP" sz="1800" dirty="0" smtClean="0">
                <a:latin typeface="Arial" charset="0"/>
                <a:ea typeface="MS PGothic" charset="0"/>
              </a:rPr>
              <a:t>s (not any equivalent notation) show that the Regular Languages are closed under Min, where </a:t>
            </a:r>
            <a:br>
              <a:rPr lang="en-US" altLang="ja-JP" sz="1800" dirty="0" smtClean="0">
                <a:latin typeface="Arial" charset="0"/>
                <a:ea typeface="MS PGothic" charset="0"/>
              </a:rPr>
            </a:br>
            <a:r>
              <a:rPr lang="en-US" altLang="ja-JP" sz="1800" dirty="0" smtClean="0">
                <a:latin typeface="Arial" charset="0"/>
                <a:ea typeface="MS PGothic" charset="0"/>
              </a:rPr>
              <a:t>Min(L) = {</a:t>
            </a:r>
            <a:r>
              <a:rPr lang="en-US" altLang="ja-JP" sz="1800" dirty="0" smtClean="0">
                <a:ea typeface="ＭＳ Ｐゴシック" pitchFamily="34" charset="-128"/>
              </a:rPr>
              <a:t> w | w </a:t>
            </a:r>
            <a:r>
              <a:rPr lang="en-US" altLang="ja-JP" sz="1800" dirty="0" smtClean="0">
                <a:ea typeface="ＭＳ Ｐゴシック" pitchFamily="34" charset="-128"/>
                <a:sym typeface="Symbol" pitchFamily="18" charset="2"/>
              </a:rPr>
              <a:t> L, but no proper prefix of w is in L}.</a:t>
            </a:r>
            <a:r>
              <a:rPr lang="en-US" altLang="ja-JP" sz="1800" dirty="0" smtClean="0">
                <a:latin typeface="Arial" charset="0"/>
                <a:ea typeface="MS PGothic" charset="0"/>
                <a:sym typeface="Symbol" charset="0"/>
              </a:rPr>
              <a:t>. This means that w  </a:t>
            </a:r>
            <a:r>
              <a:rPr lang="en-US" altLang="ja-JP" sz="1800" dirty="0" smtClean="0">
                <a:latin typeface="Arial" charset="0"/>
                <a:ea typeface="MS PGothic" charset="0"/>
              </a:rPr>
              <a:t>Min(L) </a:t>
            </a:r>
            <a:r>
              <a:rPr lang="en-US" altLang="ja-JP" sz="1800" dirty="0" err="1" smtClean="0">
                <a:latin typeface="Arial" charset="0"/>
                <a:ea typeface="MS PGothic" charset="0"/>
              </a:rPr>
              <a:t>iff</a:t>
            </a:r>
            <a:r>
              <a:rPr lang="en-US" altLang="ja-JP" sz="1800" dirty="0" smtClean="0">
                <a:latin typeface="Arial" charset="0"/>
                <a:ea typeface="MS PGothic" charset="0"/>
              </a:rPr>
              <a:t> w </a:t>
            </a:r>
            <a:r>
              <a:rPr lang="en-US" altLang="ja-JP" sz="1800" dirty="0" smtClean="0">
                <a:latin typeface="Arial" charset="0"/>
                <a:ea typeface="MS PGothic" charset="0"/>
                <a:sym typeface="Symbol" charset="0"/>
              </a:rPr>
              <a:t> L and for no </a:t>
            </a:r>
            <a:r>
              <a:rPr lang="en-US" altLang="ja-JP" sz="1800" smtClean="0">
                <a:latin typeface="Arial" charset="0"/>
                <a:ea typeface="MS PGothic" charset="0"/>
                <a:sym typeface="Symbol" charset="0"/>
              </a:rPr>
              <a:t>y≠</a:t>
            </a:r>
            <a:r>
              <a:rPr lang="en-US" altLang="ja-JP" sz="1800" dirty="0" err="1" smtClean="0">
                <a:latin typeface="Arial" charset="0"/>
                <a:ea typeface="MS PGothic" charset="0"/>
                <a:sym typeface="Symbol" charset="0"/>
              </a:rPr>
              <a:t>λ</a:t>
            </a:r>
            <a:r>
              <a:rPr lang="en-US" altLang="ja-JP" sz="1800" dirty="0" smtClean="0">
                <a:latin typeface="Arial" charset="0"/>
                <a:ea typeface="MS PGothic" charset="0"/>
                <a:sym typeface="Symbol" charset="0"/>
              </a:rPr>
              <a:t> is x in L, where w=</a:t>
            </a:r>
            <a:r>
              <a:rPr lang="en-US" altLang="ja-JP" sz="1800" dirty="0" err="1" smtClean="0">
                <a:latin typeface="Arial" charset="0"/>
                <a:ea typeface="MS PGothic" charset="0"/>
                <a:sym typeface="Symbol" charset="0"/>
              </a:rPr>
              <a:t>xy</a:t>
            </a:r>
            <a:r>
              <a:rPr lang="en-US" altLang="ja-JP" sz="1800" dirty="0" smtClean="0">
                <a:latin typeface="Arial" charset="0"/>
                <a:ea typeface="MS PGothic" charset="0"/>
                <a:sym typeface="Symbol" charset="0"/>
              </a:rPr>
              <a:t>. Said a third way, w is not an extension of any element in L.</a:t>
            </a:r>
            <a:endParaRPr lang="en-US" sz="1600" b="1" dirty="0" smtClean="0">
              <a:solidFill>
                <a:srgbClr val="CC3300"/>
              </a:solidFill>
              <a:latin typeface="Arial" charset="0"/>
              <a:ea typeface="MS PGothic" charset="0"/>
            </a:endParaRPr>
          </a:p>
          <a:p>
            <a:pPr marL="609600" indent="-609600" eaLnBrk="1" hangingPunct="1">
              <a:lnSpc>
                <a:spcPct val="80000"/>
              </a:lnSpc>
              <a:spcBef>
                <a:spcPct val="0"/>
              </a:spcBef>
              <a:buFontTx/>
              <a:buNone/>
            </a:pPr>
            <a:r>
              <a:rPr lang="en-US" sz="1600" b="1" dirty="0" smtClean="0">
                <a:solidFill>
                  <a:srgbClr val="CC3300"/>
                </a:solidFill>
                <a:latin typeface="Arial" charset="0"/>
                <a:ea typeface="MS PGothic" charset="0"/>
              </a:rPr>
              <a:t>Due</a:t>
            </a:r>
            <a:r>
              <a:rPr lang="en-US" sz="1600" b="1" dirty="0">
                <a:solidFill>
                  <a:srgbClr val="CC3300"/>
                </a:solidFill>
                <a:latin typeface="Arial" charset="0"/>
                <a:ea typeface="MS PGothic" charset="0"/>
              </a:rPr>
              <a:t>: Thursday, September </a:t>
            </a:r>
            <a:r>
              <a:rPr lang="en-US" sz="1600" b="1" dirty="0" smtClean="0">
                <a:solidFill>
                  <a:srgbClr val="CC3300"/>
                </a:solidFill>
                <a:latin typeface="Arial" charset="0"/>
                <a:ea typeface="MS PGothic" charset="0"/>
              </a:rPr>
              <a:t>11, </a:t>
            </a:r>
            <a:r>
              <a:rPr lang="en-US" sz="1600" b="1" dirty="0">
                <a:solidFill>
                  <a:srgbClr val="CC3300"/>
                </a:solidFill>
                <a:latin typeface="Arial" charset="0"/>
                <a:ea typeface="MS PGothic" charset="0"/>
              </a:rPr>
              <a:t>at start of class </a:t>
            </a:r>
            <a:r>
              <a:rPr lang="en-US" sz="1600" b="1" dirty="0" smtClean="0">
                <a:solidFill>
                  <a:srgbClr val="CC3300"/>
                </a:solidFill>
                <a:latin typeface="Arial" charset="0"/>
                <a:ea typeface="MS PGothic" charset="0"/>
              </a:rPr>
              <a:t>(1:30PM</a:t>
            </a:r>
            <a:r>
              <a:rPr lang="en-US" sz="1600" b="1" dirty="0">
                <a:solidFill>
                  <a:srgbClr val="CC3300"/>
                </a:solidFill>
                <a:latin typeface="Arial" charset="0"/>
                <a:ea typeface="MS PGothic" charset="0"/>
              </a:rPr>
              <a:t>)</a:t>
            </a:r>
          </a:p>
        </p:txBody>
      </p:sp>
      <p:sp>
        <p:nvSpPr>
          <p:cNvPr id="7373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71</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71</a:t>
            </a:fld>
            <a:endParaRPr lang="en-US"/>
          </a:p>
        </p:txBody>
      </p:sp>
      <p:sp>
        <p:nvSpPr>
          <p:cNvPr id="7373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Regular Expressions</a:t>
            </a:r>
          </a:p>
        </p:txBody>
      </p:sp>
      <p:sp>
        <p:nvSpPr>
          <p:cNvPr id="74755" name="Rectangle 3"/>
          <p:cNvSpPr>
            <a:spLocks noGrp="1" noChangeArrowheads="1"/>
          </p:cNvSpPr>
          <p:nvPr>
            <p:ph idx="1"/>
          </p:nvPr>
        </p:nvSpPr>
        <p:spPr/>
        <p:txBody>
          <a:bodyPr/>
          <a:lstStyle/>
          <a:p>
            <a:r>
              <a:rPr lang="en-US" sz="2400" dirty="0">
                <a:latin typeface="Arial" charset="0"/>
                <a:ea typeface="MS PGothic" charset="0"/>
              </a:rPr>
              <a:t>Primitive:</a:t>
            </a:r>
          </a:p>
          <a:p>
            <a:pPr lvl="1"/>
            <a:r>
              <a:rPr lang="en-US" sz="2000" dirty="0" err="1">
                <a:latin typeface="Arial" charset="0"/>
                <a:ea typeface="MS PGothic" charset="0"/>
              </a:rPr>
              <a:t>Φ</a:t>
            </a:r>
            <a:r>
              <a:rPr lang="en-US" sz="2000" dirty="0">
                <a:latin typeface="Arial" charset="0"/>
                <a:ea typeface="MS PGothic" charset="0"/>
              </a:rPr>
              <a:t>	denotes {}</a:t>
            </a:r>
          </a:p>
          <a:p>
            <a:pPr lvl="1"/>
            <a:r>
              <a:rPr lang="en-US" sz="2000" dirty="0" err="1">
                <a:latin typeface="Arial" charset="0"/>
                <a:ea typeface="MS PGothic" charset="0"/>
              </a:rPr>
              <a:t>λ</a:t>
            </a:r>
            <a:r>
              <a:rPr lang="en-US" sz="2000" dirty="0">
                <a:latin typeface="Arial" charset="0"/>
                <a:ea typeface="MS PGothic" charset="0"/>
              </a:rPr>
              <a:t>		denotes {</a:t>
            </a:r>
            <a:r>
              <a:rPr lang="en-US" sz="2000" dirty="0" err="1">
                <a:latin typeface="Arial" charset="0"/>
                <a:ea typeface="MS PGothic" charset="0"/>
              </a:rPr>
              <a:t>λ</a:t>
            </a:r>
            <a:r>
              <a:rPr lang="en-US" sz="2000" dirty="0">
                <a:latin typeface="Arial" charset="0"/>
                <a:ea typeface="MS PGothic" charset="0"/>
              </a:rPr>
              <a:t>} </a:t>
            </a:r>
          </a:p>
          <a:p>
            <a:pPr lvl="1"/>
            <a:r>
              <a:rPr lang="en-US" sz="2000" dirty="0">
                <a:latin typeface="Arial" charset="0"/>
                <a:ea typeface="MS PGothic" charset="0"/>
              </a:rPr>
              <a:t>a	where a is in </a:t>
            </a:r>
            <a:r>
              <a:rPr lang="en-US" sz="2000" dirty="0" err="1">
                <a:latin typeface="Arial" charset="0"/>
                <a:ea typeface="MS PGothic" charset="0"/>
              </a:rPr>
              <a:t>Σ</a:t>
            </a:r>
            <a:r>
              <a:rPr lang="en-US" sz="2000" dirty="0">
                <a:latin typeface="Arial" charset="0"/>
                <a:ea typeface="MS PGothic" charset="0"/>
              </a:rPr>
              <a:t> denotes {a}</a:t>
            </a:r>
          </a:p>
          <a:p>
            <a:r>
              <a:rPr lang="en-US" sz="2400" dirty="0">
                <a:latin typeface="Arial" charset="0"/>
                <a:ea typeface="MS PGothic" charset="0"/>
              </a:rPr>
              <a:t>Closure:</a:t>
            </a:r>
          </a:p>
          <a:p>
            <a:pPr lvl="1"/>
            <a:r>
              <a:rPr lang="en-US" sz="2000" dirty="0">
                <a:latin typeface="Arial" charset="0"/>
                <a:ea typeface="MS PGothic" charset="0"/>
              </a:rPr>
              <a:t>If R and S are regular expressions then so are R ° S, R + S and R*, where</a:t>
            </a:r>
          </a:p>
          <a:p>
            <a:pPr lvl="2"/>
            <a:r>
              <a:rPr lang="en-US" sz="1800" dirty="0">
                <a:latin typeface="Arial" charset="0"/>
                <a:ea typeface="MS PGothic" charset="0"/>
              </a:rPr>
              <a:t>R ° S denotes RS = { </a:t>
            </a:r>
            <a:r>
              <a:rPr lang="en-US" sz="1800" dirty="0" err="1">
                <a:latin typeface="Arial" charset="0"/>
                <a:ea typeface="MS PGothic" charset="0"/>
              </a:rPr>
              <a:t>xy</a:t>
            </a:r>
            <a:r>
              <a:rPr lang="en-US" sz="1800" dirty="0">
                <a:latin typeface="Arial" charset="0"/>
                <a:ea typeface="MS PGothic" charset="0"/>
              </a:rPr>
              <a:t> | x is in R and y is in S }</a:t>
            </a:r>
          </a:p>
          <a:p>
            <a:pPr lvl="2"/>
            <a:r>
              <a:rPr lang="en-US" sz="1800" dirty="0">
                <a:latin typeface="Arial" charset="0"/>
                <a:ea typeface="MS PGothic" charset="0"/>
              </a:rPr>
              <a:t>R + S denotes R</a:t>
            </a:r>
            <a:r>
              <a:rPr lang="en-US" sz="1800" dirty="0">
                <a:latin typeface="Arial" charset="0"/>
                <a:ea typeface="MS PGothic" charset="0"/>
                <a:sym typeface="Symbol" charset="0"/>
              </a:rPr>
              <a:t>S =</a:t>
            </a:r>
            <a:r>
              <a:rPr lang="en-US" sz="1800" dirty="0">
                <a:latin typeface="Arial" charset="0"/>
                <a:ea typeface="MS PGothic" charset="0"/>
              </a:rPr>
              <a:t> { x | x is in R or x is in S }</a:t>
            </a:r>
          </a:p>
          <a:p>
            <a:pPr lvl="2"/>
            <a:r>
              <a:rPr lang="en-US" sz="1800" dirty="0">
                <a:latin typeface="Arial" charset="0"/>
                <a:ea typeface="MS PGothic" charset="0"/>
              </a:rPr>
              <a:t>R* denotes R*</a:t>
            </a:r>
          </a:p>
          <a:p>
            <a:r>
              <a:rPr lang="en-US" sz="2400" dirty="0">
                <a:latin typeface="Arial" charset="0"/>
                <a:ea typeface="MS PGothic" charset="0"/>
              </a:rPr>
              <a:t>Parentheses are used as needed</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2BD5C7-51B5-4542-BC84-DD0546E16C8C}" type="datetime1">
              <a:rPr lang="en-US"/>
              <a:pPr/>
              <a:t>11/18/2014</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atin typeface="Arial" charset="0"/>
                <a:ea typeface="MS PGothic" charset="0"/>
              </a:rPr>
              <a:t>Regular Languages =</a:t>
            </a:r>
            <a:br>
              <a:rPr lang="en-US">
                <a:latin typeface="Arial" charset="0"/>
                <a:ea typeface="MS PGothic" charset="0"/>
              </a:rPr>
            </a:br>
            <a:r>
              <a:rPr lang="en-US">
                <a:latin typeface="Arial" charset="0"/>
                <a:ea typeface="MS PGothic" charset="0"/>
              </a:rPr>
              <a:t>Finite State Languages</a:t>
            </a:r>
          </a:p>
        </p:txBody>
      </p:sp>
      <p:sp>
        <p:nvSpPr>
          <p:cNvPr id="75779" name="Content Placeholder 2"/>
          <p:cNvSpPr>
            <a:spLocks noGrp="1"/>
          </p:cNvSpPr>
          <p:nvPr>
            <p:ph idx="1"/>
          </p:nvPr>
        </p:nvSpPr>
        <p:spPr/>
        <p:txBody>
          <a:bodyPr/>
          <a:lstStyle/>
          <a:p>
            <a:r>
              <a:rPr lang="en-US">
                <a:latin typeface="Arial" charset="0"/>
                <a:ea typeface="MS PGothic" charset="0"/>
              </a:rPr>
              <a:t>Show every regular expression denotes a language recognized by a finite state automaton (can do deterministic or non-deterministic)</a:t>
            </a:r>
          </a:p>
          <a:p>
            <a:r>
              <a:rPr lang="en-US">
                <a:latin typeface="Arial" charset="0"/>
                <a:ea typeface="MS PGothic" charset="0"/>
              </a:rPr>
              <a:t>Show every Finite State Automata recognizes a language denoted by a regular expression</a:t>
            </a:r>
          </a:p>
        </p:txBody>
      </p:sp>
      <p:sp>
        <p:nvSpPr>
          <p:cNvPr id="757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679EBB3-A592-9049-9EAF-1AF3446B08CB}" type="datetime1">
              <a:rPr lang="en-US"/>
              <a:pPr/>
              <a:t>11/18/2014</a:t>
            </a:fld>
            <a:endParaRPr lang="en-US"/>
          </a:p>
        </p:txBody>
      </p:sp>
      <p:sp>
        <p:nvSpPr>
          <p:cNvPr id="757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57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8592D76-36FB-984B-A727-F5D351640B99}" type="slidenum">
              <a:rPr lang="en-US"/>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atin typeface="Arial" charset="0"/>
                <a:ea typeface="MS PGothic" charset="0"/>
              </a:rPr>
              <a:t>Regular Equations</a:t>
            </a:r>
          </a:p>
        </p:txBody>
      </p:sp>
      <p:sp>
        <p:nvSpPr>
          <p:cNvPr id="76803" name="Rectangle 3"/>
          <p:cNvSpPr>
            <a:spLocks noGrp="1" noChangeArrowheads="1"/>
          </p:cNvSpPr>
          <p:nvPr>
            <p:ph idx="1"/>
          </p:nvPr>
        </p:nvSpPr>
        <p:spPr/>
        <p:txBody>
          <a:bodyPr/>
          <a:lstStyle/>
          <a:p>
            <a:r>
              <a:rPr lang="en-US" sz="2800">
                <a:latin typeface="Arial" charset="0"/>
                <a:ea typeface="MS PGothic" charset="0"/>
              </a:rPr>
              <a:t>Assume that R, Q and P are sets such that P does not contain the string of length zero, and R is defined by</a:t>
            </a:r>
          </a:p>
          <a:p>
            <a:r>
              <a:rPr lang="en-US" sz="2800">
                <a:latin typeface="Arial" charset="0"/>
                <a:ea typeface="MS PGothic" charset="0"/>
              </a:rPr>
              <a:t>R = Q + RP</a:t>
            </a:r>
          </a:p>
          <a:p>
            <a:r>
              <a:rPr lang="en-US" sz="2800">
                <a:latin typeface="Arial" charset="0"/>
                <a:ea typeface="MS PGothic" charset="0"/>
              </a:rPr>
              <a:t>We wish to show that</a:t>
            </a:r>
          </a:p>
          <a:p>
            <a:r>
              <a:rPr lang="en-US" sz="2800">
                <a:latin typeface="Arial" charset="0"/>
                <a:ea typeface="MS PGothic" charset="0"/>
              </a:rPr>
              <a:t>R = QP*</a:t>
            </a:r>
          </a:p>
        </p:txBody>
      </p:sp>
      <p:sp>
        <p:nvSpPr>
          <p:cNvPr id="768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ACF3FFA-2DF5-0444-8FFC-B188D0C2D95E}" type="datetime1">
              <a:rPr lang="en-US"/>
              <a:pPr/>
              <a:t>11/18/2014</a:t>
            </a:fld>
            <a:endParaRPr lang="en-US"/>
          </a:p>
        </p:txBody>
      </p:sp>
      <p:sp>
        <p:nvSpPr>
          <p:cNvPr id="768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68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A2F402F-765A-3447-87E0-125FE69904E6}" type="slidenum">
              <a:rPr lang="en-US"/>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atin typeface="Arial" charset="0"/>
                <a:ea typeface="MS PGothic" charset="0"/>
              </a:rPr>
              <a:t>Show QP* is a Solution</a:t>
            </a:r>
          </a:p>
        </p:txBody>
      </p:sp>
      <p:sp>
        <p:nvSpPr>
          <p:cNvPr id="77827" name="Rectangle 3"/>
          <p:cNvSpPr>
            <a:spLocks noGrp="1" noChangeArrowheads="1"/>
          </p:cNvSpPr>
          <p:nvPr>
            <p:ph idx="1"/>
          </p:nvPr>
        </p:nvSpPr>
        <p:spPr/>
        <p:txBody>
          <a:bodyPr/>
          <a:lstStyle/>
          <a:p>
            <a:r>
              <a:rPr lang="en-US" sz="2800" dirty="0">
                <a:latin typeface="Arial" charset="0"/>
                <a:ea typeface="MS PGothic" charset="0"/>
              </a:rPr>
              <a:t>We first show that QP* is contained in R. By definition, R = Q + RP.</a:t>
            </a:r>
          </a:p>
          <a:p>
            <a:r>
              <a:rPr lang="en-US" sz="2800" dirty="0">
                <a:latin typeface="Arial" charset="0"/>
                <a:ea typeface="MS PGothic" charset="0"/>
              </a:rPr>
              <a:t>To see if QP* is a solution, we insert it as the value of R in Q + RP and see if the equation balances</a:t>
            </a:r>
          </a:p>
          <a:p>
            <a:r>
              <a:rPr lang="en-US" sz="2800" dirty="0">
                <a:latin typeface="Arial" charset="0"/>
                <a:ea typeface="MS PGothic" charset="0"/>
              </a:rPr>
              <a:t>R = Q + QP*P = Q(</a:t>
            </a:r>
            <a:r>
              <a:rPr lang="en-US" sz="2800" dirty="0" err="1">
                <a:latin typeface="Arial" charset="0"/>
                <a:ea typeface="MS PGothic" charset="0"/>
              </a:rPr>
              <a:t>λ+</a:t>
            </a:r>
            <a:r>
              <a:rPr lang="en-US" sz="2800" dirty="0" err="1" smtClean="0">
                <a:latin typeface="Arial" charset="0"/>
                <a:ea typeface="MS PGothic" charset="0"/>
              </a:rPr>
              <a:t>P</a:t>
            </a:r>
            <a:r>
              <a:rPr lang="en-US" sz="2800" dirty="0" smtClean="0">
                <a:latin typeface="Arial" charset="0"/>
                <a:ea typeface="MS PGothic" charset="0"/>
              </a:rPr>
              <a:t>*P) </a:t>
            </a:r>
            <a:r>
              <a:rPr lang="en-US" sz="2800" dirty="0">
                <a:latin typeface="Arial" charset="0"/>
                <a:ea typeface="MS PGothic" charset="0"/>
              </a:rPr>
              <a:t>= QP*</a:t>
            </a:r>
          </a:p>
          <a:p>
            <a:r>
              <a:rPr lang="en-US" sz="2800" dirty="0">
                <a:latin typeface="Arial" charset="0"/>
                <a:ea typeface="MS PGothic" charset="0"/>
              </a:rPr>
              <a:t>Hence QP* is a solution, but not necessarily the only solution.</a:t>
            </a:r>
          </a:p>
        </p:txBody>
      </p:sp>
      <p:sp>
        <p:nvSpPr>
          <p:cNvPr id="778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76B0F9-8394-B245-9010-1236D0882491}" type="datetime1">
              <a:rPr lang="en-US"/>
              <a:pPr/>
              <a:t>11/18/2014</a:t>
            </a:fld>
            <a:endParaRPr lang="en-US"/>
          </a:p>
        </p:txBody>
      </p:sp>
      <p:sp>
        <p:nvSpPr>
          <p:cNvPr id="77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78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68B1F00-875F-794B-9AE5-9D0CC242E9F6}" type="slidenum">
              <a:rPr lang="en-US"/>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atin typeface="Arial" charset="0"/>
                <a:ea typeface="MS PGothic" charset="0"/>
              </a:rPr>
              <a:t>Uniqueness of Solution</a:t>
            </a:r>
          </a:p>
        </p:txBody>
      </p:sp>
      <p:sp>
        <p:nvSpPr>
          <p:cNvPr id="78851" name="Rectangle 3"/>
          <p:cNvSpPr>
            <a:spLocks noGrp="1" noChangeArrowheads="1"/>
          </p:cNvSpPr>
          <p:nvPr>
            <p:ph idx="1"/>
          </p:nvPr>
        </p:nvSpPr>
        <p:spPr/>
        <p:txBody>
          <a:bodyPr/>
          <a:lstStyle/>
          <a:p>
            <a:r>
              <a:rPr lang="en-US" sz="2000">
                <a:latin typeface="Arial" charset="0"/>
                <a:ea typeface="MS PGothic" charset="0"/>
              </a:rPr>
              <a:t>To prove uniqueness, we show that R is contained in QP*. </a:t>
            </a:r>
          </a:p>
          <a:p>
            <a:r>
              <a:rPr lang="en-US" sz="2000">
                <a:latin typeface="Arial" charset="0"/>
                <a:ea typeface="MS PGothic" charset="0"/>
              </a:rPr>
              <a:t>By definition, R = Q+RP = Q+(Q+RP)P </a:t>
            </a:r>
          </a:p>
          <a:p>
            <a:r>
              <a:rPr lang="en-US" sz="2000">
                <a:latin typeface="Arial" charset="0"/>
                <a:ea typeface="MS PGothic" charset="0"/>
              </a:rPr>
              <a:t>= Q+QP+RP</a:t>
            </a:r>
            <a:r>
              <a:rPr lang="en-US" sz="2000" baseline="30000">
                <a:latin typeface="Arial" charset="0"/>
                <a:ea typeface="MS PGothic" charset="0"/>
              </a:rPr>
              <a:t>2</a:t>
            </a:r>
            <a:r>
              <a:rPr lang="en-US" sz="2000">
                <a:latin typeface="Arial" charset="0"/>
                <a:ea typeface="MS PGothic" charset="0"/>
              </a:rPr>
              <a:t> = Q+QP+(Q+RP)P</a:t>
            </a:r>
            <a:r>
              <a:rPr lang="en-US" sz="2000" baseline="30000">
                <a:latin typeface="Arial" charset="0"/>
                <a:ea typeface="MS PGothic" charset="0"/>
              </a:rPr>
              <a:t>2</a:t>
            </a:r>
            <a:r>
              <a:rPr lang="en-US" sz="2000">
                <a:latin typeface="Arial" charset="0"/>
                <a:ea typeface="MS PGothic" charset="0"/>
              </a:rPr>
              <a:t> </a:t>
            </a:r>
          </a:p>
          <a:p>
            <a:r>
              <a:rPr lang="en-US" sz="2000">
                <a:latin typeface="Arial" charset="0"/>
                <a:ea typeface="MS PGothic" charset="0"/>
              </a:rPr>
              <a:t>= Q+QP+QP</a:t>
            </a:r>
            <a:r>
              <a:rPr lang="en-US" sz="2000" baseline="30000">
                <a:latin typeface="Arial" charset="0"/>
                <a:ea typeface="MS PGothic" charset="0"/>
              </a:rPr>
              <a:t>2</a:t>
            </a:r>
            <a:r>
              <a:rPr lang="en-US" sz="2000">
                <a:latin typeface="Arial" charset="0"/>
                <a:ea typeface="MS PGothic" charset="0"/>
              </a:rPr>
              <a:t>+RP</a:t>
            </a:r>
            <a:r>
              <a:rPr lang="en-US" sz="2000" baseline="30000">
                <a:latin typeface="Arial" charset="0"/>
                <a:ea typeface="MS PGothic" charset="0"/>
              </a:rPr>
              <a:t>3</a:t>
            </a:r>
            <a:r>
              <a:rPr lang="en-US" sz="2000">
                <a:latin typeface="Arial" charset="0"/>
                <a:ea typeface="MS PGothic" charset="0"/>
              </a:rPr>
              <a:t> </a:t>
            </a:r>
          </a:p>
          <a:p>
            <a:r>
              <a:rPr lang="en-US" sz="2000">
                <a:latin typeface="Arial" charset="0"/>
                <a:ea typeface="MS PGothic" charset="0"/>
              </a:rPr>
              <a:t>... </a:t>
            </a:r>
          </a:p>
          <a:p>
            <a:r>
              <a:rPr lang="en-US" sz="2000">
                <a:latin typeface="Arial" charset="0"/>
                <a:ea typeface="MS PGothic" charset="0"/>
              </a:rPr>
              <a:t>= Q(λ+P+P</a:t>
            </a:r>
            <a:r>
              <a:rPr lang="en-US" sz="2000" baseline="30000">
                <a:latin typeface="Arial" charset="0"/>
                <a:ea typeface="MS PGothic" charset="0"/>
              </a:rPr>
              <a:t>2</a:t>
            </a:r>
            <a:r>
              <a:rPr lang="en-US" sz="2000">
                <a:latin typeface="Arial" charset="0"/>
                <a:ea typeface="MS PGothic" charset="0"/>
              </a:rPr>
              <a:t>+ ... +P</a:t>
            </a:r>
            <a:r>
              <a:rPr lang="en-US" sz="2000" baseline="30000">
                <a:latin typeface="Arial" charset="0"/>
                <a:ea typeface="MS PGothic" charset="0"/>
              </a:rPr>
              <a:t>i</a:t>
            </a:r>
            <a:r>
              <a:rPr lang="en-US" sz="2000">
                <a:latin typeface="Arial" charset="0"/>
                <a:ea typeface="MS PGothic" charset="0"/>
              </a:rPr>
              <a:t>)+RP</a:t>
            </a:r>
            <a:r>
              <a:rPr lang="en-US" sz="2000" baseline="30000">
                <a:latin typeface="Arial" charset="0"/>
                <a:ea typeface="MS PGothic" charset="0"/>
              </a:rPr>
              <a:t>i+1</a:t>
            </a:r>
            <a:r>
              <a:rPr lang="en-US" sz="2000">
                <a:latin typeface="Arial" charset="0"/>
                <a:ea typeface="MS PGothic" charset="0"/>
              </a:rPr>
              <a:t>, for all i&gt;=0</a:t>
            </a:r>
          </a:p>
          <a:p>
            <a:r>
              <a:rPr lang="en-US" sz="2000">
                <a:latin typeface="Arial" charset="0"/>
                <a:ea typeface="MS PGothic" charset="0"/>
              </a:rPr>
              <a:t>Choose any W in R, where |W| = k. Then, from above,</a:t>
            </a:r>
          </a:p>
          <a:p>
            <a:r>
              <a:rPr lang="en-US" sz="2000">
                <a:latin typeface="Arial" charset="0"/>
                <a:ea typeface="MS PGothic" charset="0"/>
              </a:rPr>
              <a:t>R = Q(λ+P+P</a:t>
            </a:r>
            <a:r>
              <a:rPr lang="en-US" sz="2000" baseline="30000">
                <a:latin typeface="Arial" charset="0"/>
                <a:ea typeface="MS PGothic" charset="0"/>
              </a:rPr>
              <a:t>2</a:t>
            </a:r>
            <a:r>
              <a:rPr lang="en-US" sz="2000">
                <a:latin typeface="Arial" charset="0"/>
                <a:ea typeface="MS PGothic" charset="0"/>
              </a:rPr>
              <a:t>+ ... +P</a:t>
            </a:r>
            <a:r>
              <a:rPr lang="en-US" sz="2000" baseline="30000">
                <a:latin typeface="Arial" charset="0"/>
                <a:ea typeface="MS PGothic" charset="0"/>
              </a:rPr>
              <a:t>k</a:t>
            </a:r>
            <a:r>
              <a:rPr lang="en-US" sz="2000">
                <a:latin typeface="Arial" charset="0"/>
                <a:ea typeface="MS PGothic" charset="0"/>
              </a:rPr>
              <a:t>)+RP</a:t>
            </a:r>
            <a:r>
              <a:rPr lang="en-US" sz="2000" baseline="30000">
                <a:latin typeface="Arial" charset="0"/>
                <a:ea typeface="MS PGothic" charset="0"/>
              </a:rPr>
              <a:t>k+1</a:t>
            </a:r>
            <a:endParaRPr lang="en-US" sz="2000">
              <a:latin typeface="Arial" charset="0"/>
              <a:ea typeface="MS PGothic" charset="0"/>
            </a:endParaRPr>
          </a:p>
          <a:p>
            <a:r>
              <a:rPr lang="en-US" sz="2000">
                <a:latin typeface="Arial" charset="0"/>
                <a:ea typeface="MS PGothic" charset="0"/>
              </a:rPr>
              <a:t>but, since P does not contain the string of length zero, W is not in RP</a:t>
            </a:r>
            <a:r>
              <a:rPr lang="en-US" sz="2000" baseline="30000">
                <a:latin typeface="Arial" charset="0"/>
                <a:ea typeface="MS PGothic" charset="0"/>
              </a:rPr>
              <a:t>k+1</a:t>
            </a:r>
            <a:r>
              <a:rPr lang="en-US" sz="2000">
                <a:latin typeface="Arial" charset="0"/>
                <a:ea typeface="MS PGothic" charset="0"/>
              </a:rPr>
              <a:t>. But then W is in</a:t>
            </a:r>
          </a:p>
          <a:p>
            <a:r>
              <a:rPr lang="en-US" sz="2000">
                <a:latin typeface="Arial" charset="0"/>
                <a:ea typeface="MS PGothic" charset="0"/>
              </a:rPr>
              <a:t>Q(λ+P+P</a:t>
            </a:r>
            <a:r>
              <a:rPr lang="en-US" sz="2000" baseline="30000">
                <a:latin typeface="Arial" charset="0"/>
                <a:ea typeface="MS PGothic" charset="0"/>
              </a:rPr>
              <a:t>2</a:t>
            </a:r>
            <a:r>
              <a:rPr lang="en-US" sz="2000">
                <a:latin typeface="Arial" charset="0"/>
                <a:ea typeface="MS PGothic" charset="0"/>
              </a:rPr>
              <a:t>+ ... +P</a:t>
            </a:r>
            <a:r>
              <a:rPr lang="en-US" sz="2000" baseline="30000">
                <a:latin typeface="Arial" charset="0"/>
                <a:ea typeface="MS PGothic" charset="0"/>
              </a:rPr>
              <a:t>k</a:t>
            </a:r>
            <a:r>
              <a:rPr lang="en-US" sz="2000">
                <a:latin typeface="Arial" charset="0"/>
                <a:ea typeface="MS PGothic" charset="0"/>
              </a:rPr>
              <a:t>) and hence W is in QP*.</a:t>
            </a:r>
          </a:p>
        </p:txBody>
      </p:sp>
      <p:sp>
        <p:nvSpPr>
          <p:cNvPr id="788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6AD1D0A-3451-1A4D-8FB9-4AEB42E0C674}" type="datetime1">
              <a:rPr lang="en-US"/>
              <a:pPr/>
              <a:t>11/18/2014</a:t>
            </a:fld>
            <a:endParaRPr lang="en-US"/>
          </a:p>
        </p:txBody>
      </p:sp>
      <p:sp>
        <p:nvSpPr>
          <p:cNvPr id="788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88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A38EBB-1CEA-DA48-8FC9-DE78ED72E1FD}" type="slidenum">
              <a:rPr lang="en-US"/>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atin typeface="Arial" charset="0"/>
                <a:ea typeface="MS PGothic" charset="0"/>
              </a:rPr>
              <a:t>Example</a:t>
            </a:r>
          </a:p>
        </p:txBody>
      </p:sp>
      <p:sp>
        <p:nvSpPr>
          <p:cNvPr id="159747" name="Rectangle 3"/>
          <p:cNvSpPr>
            <a:spLocks noGrp="1" noChangeArrowheads="1"/>
          </p:cNvSpPr>
          <p:nvPr>
            <p:ph idx="1"/>
          </p:nvPr>
        </p:nvSpPr>
        <p:spPr/>
        <p:txBody>
          <a:bodyPr/>
          <a:lstStyle/>
          <a:p>
            <a:pPr>
              <a:defRPr/>
            </a:pPr>
            <a:r>
              <a:rPr lang="en-US" sz="2400" dirty="0" smtClean="0">
                <a:ea typeface="ＭＳ Ｐゴシック" pitchFamily="-107" charset="-128"/>
                <a:cs typeface="ＭＳ Ｐゴシック" pitchFamily="-107" charset="-128"/>
              </a:rPr>
              <a:t>We use the above to solve simultaneous regular equations. For example, we can associate regular expressions with finite state automata as follows </a:t>
            </a:r>
          </a:p>
          <a:p>
            <a:pPr>
              <a:defRPr/>
            </a:pPr>
            <a:endParaRPr lang="en-US" sz="2400" dirty="0" smtClean="0">
              <a:ea typeface="ＭＳ Ｐゴシック" pitchFamily="-107" charset="-128"/>
              <a:cs typeface="ＭＳ Ｐゴシック" pitchFamily="-107" charset="-128"/>
            </a:endParaRPr>
          </a:p>
          <a:p>
            <a:pPr>
              <a:defRPr/>
            </a:pPr>
            <a:r>
              <a:rPr lang="en-US" sz="2400" dirty="0" smtClean="0">
                <a:ea typeface="ＭＳ Ｐゴシック" pitchFamily="-107" charset="-128"/>
                <a:cs typeface="ＭＳ Ｐゴシック" pitchFamily="-107" charset="-128"/>
              </a:rPr>
              <a:t>Hence,</a:t>
            </a:r>
          </a:p>
          <a:p>
            <a:pPr>
              <a:defRPr/>
            </a:pPr>
            <a:r>
              <a:rPr lang="en-US" sz="2400" dirty="0" smtClean="0">
                <a:ea typeface="ＭＳ Ｐゴシック" pitchFamily="-107" charset="-128"/>
                <a:cs typeface="ＭＳ Ｐゴシック" pitchFamily="-107" charset="-128"/>
              </a:rPr>
              <a:t>A = B10* + 0*</a:t>
            </a:r>
          </a:p>
          <a:p>
            <a:pPr>
              <a:defRPr/>
            </a:pPr>
            <a:r>
              <a:rPr lang="en-US" sz="2400" dirty="0" smtClean="0">
                <a:ea typeface="ＭＳ Ｐゴシック" pitchFamily="-107" charset="-128"/>
                <a:cs typeface="ＭＳ Ｐゴシック" pitchFamily="-107" charset="-128"/>
              </a:rPr>
              <a:t>B = B10*1 + B0 + 0*1  </a:t>
            </a:r>
          </a:p>
          <a:p>
            <a:pPr marL="0" indent="0">
              <a:buFontTx/>
              <a:buNone/>
              <a:defRPr/>
            </a:pPr>
            <a:endParaRPr lang="en-US" sz="2400" dirty="0" smtClean="0">
              <a:ea typeface="ＭＳ Ｐゴシック" pitchFamily="-107" charset="-128"/>
              <a:cs typeface="ＭＳ Ｐゴシック" pitchFamily="-107" charset="-128"/>
            </a:endParaRPr>
          </a:p>
          <a:p>
            <a:pPr>
              <a:defRPr/>
            </a:pPr>
            <a:r>
              <a:rPr lang="en-US" sz="2400" dirty="0" smtClean="0">
                <a:ea typeface="ＭＳ Ｐゴシック" pitchFamily="-107" charset="-128"/>
                <a:cs typeface="ＭＳ Ｐゴシック" pitchFamily="-107" charset="-128"/>
              </a:rPr>
              <a:t>and therefore</a:t>
            </a:r>
          </a:p>
          <a:p>
            <a:pPr>
              <a:defRPr/>
            </a:pPr>
            <a:r>
              <a:rPr lang="en-US" sz="2400" dirty="0" smtClean="0">
                <a:ea typeface="ＭＳ Ｐゴシック" pitchFamily="-107" charset="-128"/>
                <a:cs typeface="ＭＳ Ｐゴシック" pitchFamily="-107" charset="-128"/>
              </a:rPr>
              <a:t>B = 0*1(10*1 + 0)*  </a:t>
            </a:r>
          </a:p>
          <a:p>
            <a:pPr>
              <a:defRPr/>
            </a:pPr>
            <a:r>
              <a:rPr lang="en-US" sz="2400" dirty="0" smtClean="0">
                <a:ea typeface="ＭＳ Ｐゴシック" pitchFamily="-107" charset="-128"/>
                <a:cs typeface="ＭＳ Ｐゴシック" pitchFamily="-107" charset="-128"/>
              </a:rPr>
              <a:t>Note: This technique fails if there are lambda transitions.</a:t>
            </a:r>
            <a:endParaRPr lang="en-US" sz="2400" dirty="0">
              <a:ea typeface="ＭＳ Ｐゴシック" pitchFamily="-107" charset="-128"/>
              <a:cs typeface="ＭＳ Ｐゴシック" pitchFamily="-107" charset="-128"/>
            </a:endParaRPr>
          </a:p>
        </p:txBody>
      </p:sp>
      <p:sp>
        <p:nvSpPr>
          <p:cNvPr id="798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4BAED3F-5F2B-1E42-BC1A-C2F1BDBAED56}" type="datetime1">
              <a:rPr lang="en-US"/>
              <a:pPr/>
              <a:t>11/18/2014</a:t>
            </a:fld>
            <a:endParaRPr lang="en-US"/>
          </a:p>
        </p:txBody>
      </p:sp>
      <p:sp>
        <p:nvSpPr>
          <p:cNvPr id="798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98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B7E7E-5EFF-584C-985A-153FF115DDA8}" type="slidenum">
              <a:rPr lang="en-US"/>
              <a:pPr/>
              <a:t>77</a:t>
            </a:fld>
            <a:endParaRPr lang="en-US"/>
          </a:p>
        </p:txBody>
      </p:sp>
      <p:pic>
        <p:nvPicPr>
          <p:cNvPr id="79879" name="Picture 1" descr="fsa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19400"/>
            <a:ext cx="4081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a:latin typeface="Arial" charset="0"/>
                <a:ea typeface="MS PGothic" charset="0"/>
              </a:rPr>
              <a:t>Convert from NFA to DFA</a:t>
            </a:r>
          </a:p>
        </p:txBody>
      </p:sp>
      <p:sp>
        <p:nvSpPr>
          <p:cNvPr id="808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86F43A-BA7F-EB40-ADF4-7C0CF23465EF}" type="datetime1">
              <a:rPr lang="en-US"/>
              <a:pPr/>
              <a:t>11/18/2014</a:t>
            </a:fld>
            <a:endParaRPr lang="en-US"/>
          </a:p>
        </p:txBody>
      </p:sp>
      <p:sp>
        <p:nvSpPr>
          <p:cNvPr id="8090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09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A6C33E-0EFD-004D-8A83-4D4FAF69151B}" type="slidenum">
              <a:rPr lang="en-US"/>
              <a:pPr/>
              <a:t>78</a:t>
            </a:fld>
            <a:endParaRPr lang="en-US"/>
          </a:p>
        </p:txBody>
      </p:sp>
      <p:pic>
        <p:nvPicPr>
          <p:cNvPr id="809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24050"/>
            <a:ext cx="8077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p:txBody>
          <a:bodyPr/>
          <a:lstStyle/>
          <a:p>
            <a:r>
              <a:rPr lang="en-US">
                <a:latin typeface="Arial" charset="0"/>
                <a:ea typeface="MS PGothic" charset="0"/>
              </a:rPr>
              <a:t>Minimize States</a:t>
            </a:r>
          </a:p>
        </p:txBody>
      </p:sp>
      <p:sp>
        <p:nvSpPr>
          <p:cNvPr id="8192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1342288-5EE3-E346-947E-2FE03340A77B}" type="datetime1">
              <a:rPr lang="en-US"/>
              <a:pPr/>
              <a:t>11/18/2014</a:t>
            </a:fld>
            <a:endParaRPr lang="en-US"/>
          </a:p>
        </p:txBody>
      </p:sp>
      <p:sp>
        <p:nvSpPr>
          <p:cNvPr id="8192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192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6B2F66-98AC-0A43-B0F7-B97A83E1E572}" type="slidenum">
              <a:rPr lang="en-US"/>
              <a:pPr/>
              <a:t>79</a:t>
            </a:fld>
            <a:endParaRPr lang="en-US"/>
          </a:p>
        </p:txBody>
      </p:sp>
      <p:pic>
        <p:nvPicPr>
          <p:cNvPr id="81926" name="Picture 6" descr="MinimizationExamp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53340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594C20-956C-8848-B944-9A4E8D1689B0}" type="datetime1">
              <a:rPr lang="en-US"/>
              <a:pPr/>
              <a:t>11/18/2014</a:t>
            </a:fld>
            <a:endParaRPr lang="en-US"/>
          </a:p>
        </p:txBody>
      </p:sp>
      <p:sp>
        <p:nvSpPr>
          <p:cNvPr id="92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E4BF4F-4D11-0244-B23B-729F7C09A7A4}" type="slidenum">
              <a:rPr lang="en-US"/>
              <a:pPr/>
              <a:t>8</a:t>
            </a:fld>
            <a:endParaRPr lang="en-US"/>
          </a:p>
        </p:txBody>
      </p:sp>
      <p:sp>
        <p:nvSpPr>
          <p:cNvPr id="9221" name="Rectangle 2"/>
          <p:cNvSpPr>
            <a:spLocks noGrp="1" noChangeArrowheads="1"/>
          </p:cNvSpPr>
          <p:nvPr>
            <p:ph type="title" idx="4294967295"/>
          </p:nvPr>
        </p:nvSpPr>
        <p:spPr/>
        <p:txBody>
          <a:bodyPr/>
          <a:lstStyle/>
          <a:p>
            <a:pPr eaLnBrk="1" hangingPunct="1"/>
            <a:r>
              <a:rPr lang="en-US">
                <a:latin typeface="Arial" charset="0"/>
                <a:ea typeface="MS PGothic" charset="0"/>
              </a:rPr>
              <a:t>Rules to Abide By</a:t>
            </a:r>
          </a:p>
        </p:txBody>
      </p:sp>
      <p:sp>
        <p:nvSpPr>
          <p:cNvPr id="9222" name="Rectangle 3"/>
          <p:cNvSpPr>
            <a:spLocks noGrp="1" noChangeArrowheads="1"/>
          </p:cNvSpPr>
          <p:nvPr>
            <p:ph type="body" idx="4294967295"/>
          </p:nvPr>
        </p:nvSpPr>
        <p:spPr/>
        <p:txBody>
          <a:bodyPr/>
          <a:lstStyle/>
          <a:p>
            <a:pPr eaLnBrk="1" hangingPunct="1">
              <a:lnSpc>
                <a:spcPct val="80000"/>
              </a:lnSpc>
            </a:pPr>
            <a:r>
              <a:rPr lang="en-US" sz="2400">
                <a:latin typeface="Arial" charset="0"/>
                <a:ea typeface="MS PGothic" charset="0"/>
              </a:rPr>
              <a:t>Do Your Own Work</a:t>
            </a:r>
          </a:p>
          <a:p>
            <a:pPr lvl="1" eaLnBrk="1" hangingPunct="1">
              <a:lnSpc>
                <a:spcPct val="80000"/>
              </a:lnSpc>
            </a:pPr>
            <a:r>
              <a:rPr lang="en-US" sz="2000">
                <a:latin typeface="Arial" charset="0"/>
                <a:ea typeface="MS PGothic" charset="0"/>
              </a:rPr>
              <a:t>When you turn in an assignment, you are implicitly telling me that these are the fruits of your labor. Do not copy anyone else's homework or let anyone else copy yours. In contrast, working together to understand lecture material and solutions to problems not posed as assignments is encouraged.</a:t>
            </a:r>
          </a:p>
          <a:p>
            <a:pPr eaLnBrk="1" hangingPunct="1">
              <a:lnSpc>
                <a:spcPct val="80000"/>
              </a:lnSpc>
            </a:pPr>
            <a:r>
              <a:rPr lang="en-US" sz="2400">
                <a:latin typeface="Arial" charset="0"/>
                <a:ea typeface="MS PGothic" charset="0"/>
              </a:rPr>
              <a:t>Late Assignments</a:t>
            </a:r>
          </a:p>
          <a:p>
            <a:pPr lvl="1" eaLnBrk="1" hangingPunct="1">
              <a:lnSpc>
                <a:spcPct val="80000"/>
              </a:lnSpc>
            </a:pPr>
            <a:r>
              <a:rPr lang="en-US" sz="2000">
                <a:latin typeface="Arial" charset="0"/>
                <a:ea typeface="MS PGothic" charset="0"/>
              </a:rPr>
              <a:t>I will accept no late assignments, except under very unusual conditions, and those exceptions must be arranged with me or the GTA in advance unless associated with some tragic event.</a:t>
            </a:r>
          </a:p>
          <a:p>
            <a:pPr eaLnBrk="1" hangingPunct="1">
              <a:lnSpc>
                <a:spcPct val="80000"/>
              </a:lnSpc>
            </a:pPr>
            <a:r>
              <a:rPr lang="en-US" sz="2400">
                <a:latin typeface="Arial" charset="0"/>
                <a:ea typeface="MS PGothic" charset="0"/>
              </a:rPr>
              <a:t>Exams</a:t>
            </a:r>
          </a:p>
          <a:p>
            <a:pPr lvl="1" eaLnBrk="1" hangingPunct="1">
              <a:lnSpc>
                <a:spcPct val="80000"/>
              </a:lnSpc>
            </a:pPr>
            <a:r>
              <a:rPr lang="en-US" sz="2000">
                <a:latin typeface="Arial" charset="0"/>
                <a:ea typeface="MS PGothic" charset="0"/>
              </a:rPr>
              <a:t>No communication during exams, except with me or a designated proctor, will be tolerated. A single offense will lead to termination of your participation in the class, and the assignment of a failing grade.</a:t>
            </a:r>
          </a:p>
        </p:txBody>
      </p:sp>
      <p:sp>
        <p:nvSpPr>
          <p:cNvPr id="92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D6BA7DC-C8B9-4A4B-A796-F61E019A1823}" type="slidenum">
              <a:rPr lang="en-US" sz="1400"/>
              <a:pPr algn="r" eaLnBrk="1" hangingPunct="1"/>
              <a:t>8</a:t>
            </a:fld>
            <a:endParaRPr lang="en-US" sz="14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r>
              <a:rPr lang="en-US">
                <a:latin typeface="Arial" charset="0"/>
                <a:ea typeface="MS PGothic" charset="0"/>
              </a:rPr>
              <a:t>Convert to RE</a:t>
            </a:r>
          </a:p>
        </p:txBody>
      </p:sp>
      <p:sp>
        <p:nvSpPr>
          <p:cNvPr id="829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559305E-1895-424B-8028-43605335054D}" type="datetime1">
              <a:rPr lang="en-US"/>
              <a:pPr/>
              <a:t>11/18/2014</a:t>
            </a:fld>
            <a:endParaRPr lang="en-US"/>
          </a:p>
        </p:txBody>
      </p:sp>
      <p:sp>
        <p:nvSpPr>
          <p:cNvPr id="829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294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C9EE600-3451-A348-B467-43163F7B0DC9}" type="slidenum">
              <a:rPr lang="en-US"/>
              <a:pPr/>
              <a:t>80</a:t>
            </a:fld>
            <a:endParaRPr lang="en-US"/>
          </a:p>
        </p:txBody>
      </p:sp>
      <p:grpSp>
        <p:nvGrpSpPr>
          <p:cNvPr id="82950" name="Group 55"/>
          <p:cNvGrpSpPr>
            <a:grpSpLocks/>
          </p:cNvGrpSpPr>
          <p:nvPr/>
        </p:nvGrpSpPr>
        <p:grpSpPr bwMode="auto">
          <a:xfrm>
            <a:off x="609600" y="2514600"/>
            <a:ext cx="7772400" cy="2198688"/>
            <a:chOff x="609600" y="2514600"/>
            <a:chExt cx="7772400" cy="2198132"/>
          </a:xfrm>
        </p:grpSpPr>
        <p:sp>
          <p:nvSpPr>
            <p:cNvPr id="82951"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2"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3"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4"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2955"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2956"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2957"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2958" name="Straight Arrow Connector 15"/>
            <p:cNvCxnSpPr>
              <a:cxnSpLocks noChangeShapeType="1"/>
              <a:endCxn id="82951"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59" name="Curved Connector 20"/>
            <p:cNvCxnSpPr>
              <a:cxnSpLocks noChangeShapeType="1"/>
              <a:stCxn id="82951" idx="5"/>
              <a:endCxn id="82952"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0" name="Curved Connector 23"/>
            <p:cNvCxnSpPr>
              <a:cxnSpLocks noChangeShapeType="1"/>
              <a:stCxn id="82952" idx="1"/>
              <a:endCxn id="82951"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1" name="Curved Connector 29"/>
            <p:cNvCxnSpPr>
              <a:cxnSpLocks noChangeShapeType="1"/>
              <a:stCxn id="82952" idx="5"/>
              <a:endCxn id="82953"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2" name="Curved Connector 31"/>
            <p:cNvCxnSpPr>
              <a:cxnSpLocks noChangeShapeType="1"/>
              <a:stCxn id="82953" idx="1"/>
              <a:endCxn id="82952"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3" name="Shape 45"/>
            <p:cNvCxnSpPr>
              <a:cxnSpLocks noChangeShapeType="1"/>
              <a:stCxn id="82953" idx="0"/>
              <a:endCxn id="82953"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4"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965"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66"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7"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8"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2969"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70"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Title 6"/>
          <p:cNvGrpSpPr>
            <a:grpSpLocks noGrp="1"/>
          </p:cNvGrpSpPr>
          <p:nvPr/>
        </p:nvGrpSpPr>
        <p:grpSpPr bwMode="auto">
          <a:xfrm>
            <a:off x="457200" y="152400"/>
            <a:ext cx="8229600" cy="1265238"/>
            <a:chOff x="609600" y="2279521"/>
            <a:chExt cx="7772400" cy="2433211"/>
          </a:xfrm>
        </p:grpSpPr>
        <p:sp>
          <p:nvSpPr>
            <p:cNvPr id="83975" name="Oval 7"/>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6"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7"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8"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3979"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3980"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3981"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3982" name="Straight Arrow Connector 14"/>
            <p:cNvCxnSpPr>
              <a:cxnSpLocks noChangeShapeType="1"/>
              <a:endCxn id="83975"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3" name="Curved Connector 15"/>
            <p:cNvCxnSpPr>
              <a:cxnSpLocks noChangeShapeType="1"/>
              <a:stCxn id="83975" idx="5"/>
              <a:endCxn id="83976"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4" name="Curved Connector 16"/>
            <p:cNvCxnSpPr>
              <a:cxnSpLocks noChangeShapeType="1"/>
              <a:stCxn id="83976" idx="1"/>
              <a:endCxn id="83975"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5" name="Curved Connector 17"/>
            <p:cNvCxnSpPr>
              <a:cxnSpLocks noChangeShapeType="1"/>
              <a:stCxn id="83976" idx="5"/>
              <a:endCxn id="83977"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6" name="Curved Connector 18"/>
            <p:cNvCxnSpPr>
              <a:cxnSpLocks noChangeShapeType="1"/>
              <a:stCxn id="83977" idx="1"/>
              <a:endCxn id="83976"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7" name="Shape 19"/>
            <p:cNvCxnSpPr>
              <a:cxnSpLocks noChangeShapeType="1"/>
              <a:stCxn id="83977" idx="0"/>
              <a:endCxn id="83977"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8" name="Shape 20"/>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3989" name="TextBox 21"/>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0" name="TextBox 22"/>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1" name="TextBox 23"/>
            <p:cNvSpPr txBox="1">
              <a:spLocks noChangeArrowheads="1"/>
            </p:cNvSpPr>
            <p:nvPr/>
          </p:nvSpPr>
          <p:spPr bwMode="auto">
            <a:xfrm>
              <a:off x="60960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2" name="TextBox 24"/>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3993" name="TextBox 25"/>
            <p:cNvSpPr txBox="1">
              <a:spLocks noChangeArrowheads="1"/>
            </p:cNvSpPr>
            <p:nvPr/>
          </p:nvSpPr>
          <p:spPr bwMode="auto">
            <a:xfrm>
              <a:off x="28956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4" name="TextBox 26"/>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3971" name="Content Placeholder 2"/>
          <p:cNvSpPr>
            <a:spLocks noGrp="1"/>
          </p:cNvSpPr>
          <p:nvPr>
            <p:ph idx="1"/>
          </p:nvPr>
        </p:nvSpPr>
        <p:spPr/>
        <p:txBody>
          <a:bodyPr/>
          <a:lstStyle/>
          <a:p>
            <a:r>
              <a:rPr lang="en-US" sz="1800">
                <a:latin typeface="Arial" charset="0"/>
                <a:ea typeface="MS PGothic" charset="0"/>
              </a:rPr>
              <a:t>R</a:t>
            </a:r>
            <a:r>
              <a:rPr lang="en-US" sz="1800" baseline="-25000">
                <a:latin typeface="Arial" charset="0"/>
                <a:ea typeface="MS PGothic" charset="0"/>
              </a:rPr>
              <a:t>11</a:t>
            </a:r>
            <a:r>
              <a:rPr lang="en-US" sz="1800" baseline="30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R</a:t>
            </a:r>
            <a:r>
              <a:rPr lang="en-US" sz="1800" baseline="-25000">
                <a:latin typeface="Arial" charset="0"/>
                <a:ea typeface="MS PGothic" charset="0"/>
              </a:rPr>
              <a:t>12</a:t>
            </a:r>
            <a:r>
              <a:rPr lang="en-US" sz="1800" baseline="30000">
                <a:latin typeface="Arial" charset="0"/>
                <a:ea typeface="MS PGothic" charset="0"/>
              </a:rPr>
              <a:t>0</a:t>
            </a:r>
            <a:r>
              <a:rPr lang="en-US" sz="1800">
                <a:latin typeface="Arial" charset="0"/>
                <a:ea typeface="MS PGothic" charset="0"/>
              </a:rPr>
              <a:t>= 0		 	R</a:t>
            </a:r>
            <a:r>
              <a:rPr lang="en-US" sz="1800" baseline="-25000">
                <a:latin typeface="Arial" charset="0"/>
                <a:ea typeface="MS PGothic" charset="0"/>
              </a:rPr>
              <a:t>13</a:t>
            </a:r>
            <a:r>
              <a:rPr lang="en-US" sz="1800" baseline="30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a:t>
            </a:r>
            <a:endParaRPr lang="en-US" sz="1800">
              <a:latin typeface="Arial" charset="0"/>
              <a:ea typeface="MS PGothic" charset="0"/>
            </a:endParaRPr>
          </a:p>
          <a:p>
            <a:r>
              <a:rPr lang="en-US" sz="1800">
                <a:latin typeface="Arial" charset="0"/>
                <a:ea typeface="MS PGothic" charset="0"/>
              </a:rPr>
              <a:t>R</a:t>
            </a:r>
            <a:r>
              <a:rPr lang="en-US" sz="1800" baseline="-25000">
                <a:latin typeface="Arial" charset="0"/>
                <a:ea typeface="MS PGothic" charset="0"/>
              </a:rPr>
              <a:t>21</a:t>
            </a:r>
            <a:r>
              <a:rPr lang="en-US" sz="1800" baseline="30000">
                <a:latin typeface="Arial" charset="0"/>
                <a:ea typeface="MS PGothic" charset="0"/>
              </a:rPr>
              <a:t>0</a:t>
            </a:r>
            <a:r>
              <a:rPr lang="en-US" sz="1800">
                <a:latin typeface="Arial" charset="0"/>
                <a:ea typeface="MS PGothic" charset="0"/>
              </a:rPr>
              <a:t>= 0		R</a:t>
            </a:r>
            <a:r>
              <a:rPr lang="en-US" sz="1800" baseline="-25000">
                <a:latin typeface="Arial" charset="0"/>
                <a:ea typeface="MS PGothic" charset="0"/>
              </a:rPr>
              <a:t>22</a:t>
            </a:r>
            <a:r>
              <a:rPr lang="en-US" sz="1800" baseline="30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 + </a:t>
            </a:r>
            <a:r>
              <a:rPr lang="en-US" sz="1800">
                <a:latin typeface="Arial" charset="0"/>
                <a:ea typeface="MS PGothic" charset="0"/>
              </a:rPr>
              <a:t>1		R</a:t>
            </a:r>
            <a:r>
              <a:rPr lang="en-US" sz="1800" baseline="-25000">
                <a:latin typeface="Arial" charset="0"/>
                <a:ea typeface="MS PGothic" charset="0"/>
              </a:rPr>
              <a:t>23</a:t>
            </a:r>
            <a:r>
              <a:rPr lang="en-US" sz="1800" baseline="30000">
                <a:latin typeface="Arial" charset="0"/>
                <a:ea typeface="MS PGothic" charset="0"/>
              </a:rPr>
              <a:t>0</a:t>
            </a:r>
            <a:r>
              <a:rPr lang="en-US" sz="1800">
                <a:latin typeface="Arial" charset="0"/>
                <a:ea typeface="MS PGothic" charset="0"/>
              </a:rPr>
              <a:t>= 0 + 1</a:t>
            </a:r>
          </a:p>
          <a:p>
            <a:pPr>
              <a:spcAft>
                <a:spcPts val="600"/>
              </a:spcAft>
            </a:pPr>
            <a:r>
              <a:rPr lang="en-US" sz="1800">
                <a:latin typeface="Arial" charset="0"/>
                <a:ea typeface="MS PGothic" charset="0"/>
              </a:rPr>
              <a:t>R</a:t>
            </a:r>
            <a:r>
              <a:rPr lang="en-US" sz="1800" baseline="-25000">
                <a:latin typeface="Arial" charset="0"/>
                <a:ea typeface="MS PGothic" charset="0"/>
              </a:rPr>
              <a:t>31</a:t>
            </a:r>
            <a:r>
              <a:rPr lang="en-US" sz="1800" baseline="30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 </a:t>
            </a:r>
            <a:r>
              <a:rPr lang="en-US" sz="1800">
                <a:latin typeface="Arial" charset="0"/>
                <a:ea typeface="MS PGothic" charset="0"/>
              </a:rPr>
              <a:t>		R</a:t>
            </a:r>
            <a:r>
              <a:rPr lang="en-US" sz="1800" baseline="-25000">
                <a:latin typeface="Arial" charset="0"/>
                <a:ea typeface="MS PGothic" charset="0"/>
              </a:rPr>
              <a:t>32</a:t>
            </a:r>
            <a:r>
              <a:rPr lang="en-US" sz="1800" baseline="30000">
                <a:latin typeface="Arial" charset="0"/>
                <a:ea typeface="MS PGothic" charset="0"/>
              </a:rPr>
              <a:t>0</a:t>
            </a:r>
            <a:r>
              <a:rPr lang="en-US" sz="1800">
                <a:latin typeface="Arial" charset="0"/>
                <a:ea typeface="MS PGothic" charset="0"/>
              </a:rPr>
              <a:t>= 1			R</a:t>
            </a:r>
            <a:r>
              <a:rPr lang="en-US" sz="1800" baseline="-25000">
                <a:latin typeface="Arial" charset="0"/>
                <a:ea typeface="MS PGothic" charset="0"/>
              </a:rPr>
              <a:t>33</a:t>
            </a:r>
            <a:r>
              <a:rPr lang="en-US" sz="1800" baseline="30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 + 1</a:t>
            </a:r>
            <a:endParaRPr lang="en-US" sz="1800">
              <a:latin typeface="Arial" charset="0"/>
              <a:ea typeface="MS PGothic" charset="0"/>
            </a:endParaRPr>
          </a:p>
          <a:p>
            <a:r>
              <a:rPr lang="en-US" sz="1800">
                <a:latin typeface="Arial" charset="0"/>
                <a:ea typeface="MS PGothic" charset="0"/>
              </a:rPr>
              <a:t>R</a:t>
            </a:r>
            <a:r>
              <a:rPr lang="en-US" sz="1800" baseline="-25000">
                <a:latin typeface="Arial" charset="0"/>
                <a:ea typeface="MS PGothic" charset="0"/>
              </a:rPr>
              <a:t>11</a:t>
            </a:r>
            <a:r>
              <a:rPr lang="en-US" sz="1800" baseline="30000">
                <a:latin typeface="Arial" charset="0"/>
                <a:ea typeface="MS PGothic" charset="0"/>
              </a:rPr>
              <a:t>1</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R</a:t>
            </a:r>
            <a:r>
              <a:rPr lang="en-US" sz="1800" baseline="-25000">
                <a:latin typeface="Arial" charset="0"/>
                <a:ea typeface="MS PGothic" charset="0"/>
              </a:rPr>
              <a:t>12</a:t>
            </a:r>
            <a:r>
              <a:rPr lang="en-US" sz="1800" baseline="30000">
                <a:latin typeface="Arial" charset="0"/>
                <a:ea typeface="MS PGothic" charset="0"/>
              </a:rPr>
              <a:t>1</a:t>
            </a:r>
            <a:r>
              <a:rPr lang="en-US" sz="1800">
                <a:latin typeface="Arial" charset="0"/>
                <a:ea typeface="MS PGothic" charset="0"/>
              </a:rPr>
              <a:t>= 0		 	R</a:t>
            </a:r>
            <a:r>
              <a:rPr lang="en-US" sz="1800" baseline="-25000">
                <a:latin typeface="Arial" charset="0"/>
                <a:ea typeface="MS PGothic" charset="0"/>
              </a:rPr>
              <a:t>13</a:t>
            </a:r>
            <a:r>
              <a:rPr lang="en-US" sz="1800" baseline="30000">
                <a:latin typeface="Arial" charset="0"/>
                <a:ea typeface="MS PGothic" charset="0"/>
              </a:rPr>
              <a:t>1</a:t>
            </a:r>
            <a:r>
              <a:rPr lang="en-US" sz="1800">
                <a:latin typeface="Arial" charset="0"/>
                <a:ea typeface="MS PGothic" charset="0"/>
              </a:rPr>
              <a:t>= </a:t>
            </a:r>
            <a:r>
              <a:rPr lang="en-US" sz="1800">
                <a:latin typeface="Arial" charset="0"/>
                <a:ea typeface="MS PGothic" charset="0"/>
                <a:sym typeface="Symbol" charset="0"/>
              </a:rPr>
              <a:t></a:t>
            </a:r>
            <a:endParaRPr lang="en-US" sz="1800">
              <a:latin typeface="Arial" charset="0"/>
              <a:ea typeface="MS PGothic" charset="0"/>
            </a:endParaRPr>
          </a:p>
          <a:p>
            <a:r>
              <a:rPr lang="en-US" sz="1800">
                <a:latin typeface="Arial" charset="0"/>
                <a:ea typeface="MS PGothic" charset="0"/>
              </a:rPr>
              <a:t>R</a:t>
            </a:r>
            <a:r>
              <a:rPr lang="en-US" sz="1800" baseline="-25000">
                <a:latin typeface="Arial" charset="0"/>
                <a:ea typeface="MS PGothic" charset="0"/>
              </a:rPr>
              <a:t>21</a:t>
            </a:r>
            <a:r>
              <a:rPr lang="en-US" sz="1800" baseline="30000">
                <a:latin typeface="Arial" charset="0"/>
                <a:ea typeface="MS PGothic" charset="0"/>
              </a:rPr>
              <a:t>1</a:t>
            </a:r>
            <a:r>
              <a:rPr lang="en-US" sz="1800">
                <a:latin typeface="Arial" charset="0"/>
                <a:ea typeface="MS PGothic" charset="0"/>
              </a:rPr>
              <a:t>= 0		R</a:t>
            </a:r>
            <a:r>
              <a:rPr lang="en-US" sz="1800" baseline="-25000">
                <a:latin typeface="Arial" charset="0"/>
                <a:ea typeface="MS PGothic" charset="0"/>
              </a:rPr>
              <a:t>22</a:t>
            </a:r>
            <a:r>
              <a:rPr lang="en-US" sz="1800" baseline="30000">
                <a:latin typeface="Arial" charset="0"/>
                <a:ea typeface="MS PGothic" charset="0"/>
              </a:rPr>
              <a:t>1</a:t>
            </a:r>
            <a:r>
              <a:rPr lang="en-US" sz="1800">
                <a:latin typeface="Arial" charset="0"/>
                <a:ea typeface="MS PGothic" charset="0"/>
              </a:rPr>
              <a:t>= </a:t>
            </a:r>
            <a:r>
              <a:rPr lang="en-US" sz="1800">
                <a:latin typeface="Arial" charset="0"/>
                <a:ea typeface="MS PGothic" charset="0"/>
                <a:sym typeface="Symbol" charset="0"/>
              </a:rPr>
              <a:t> + </a:t>
            </a:r>
            <a:r>
              <a:rPr lang="en-US" sz="1800">
                <a:latin typeface="Arial" charset="0"/>
                <a:ea typeface="MS PGothic" charset="0"/>
              </a:rPr>
              <a:t>1 + 00		R</a:t>
            </a:r>
            <a:r>
              <a:rPr lang="en-US" sz="1800" baseline="-25000">
                <a:latin typeface="Arial" charset="0"/>
                <a:ea typeface="MS PGothic" charset="0"/>
              </a:rPr>
              <a:t>23</a:t>
            </a:r>
            <a:r>
              <a:rPr lang="en-US" sz="1800" baseline="30000">
                <a:latin typeface="Arial" charset="0"/>
                <a:ea typeface="MS PGothic" charset="0"/>
              </a:rPr>
              <a:t>1</a:t>
            </a:r>
            <a:r>
              <a:rPr lang="en-US" sz="1800">
                <a:latin typeface="Arial" charset="0"/>
                <a:ea typeface="MS PGothic" charset="0"/>
              </a:rPr>
              <a:t>= 0 + 1</a:t>
            </a:r>
          </a:p>
          <a:p>
            <a:pPr>
              <a:spcAft>
                <a:spcPts val="600"/>
              </a:spcAft>
            </a:pPr>
            <a:r>
              <a:rPr lang="en-US" sz="1800">
                <a:latin typeface="Arial" charset="0"/>
                <a:ea typeface="MS PGothic" charset="0"/>
              </a:rPr>
              <a:t>R</a:t>
            </a:r>
            <a:r>
              <a:rPr lang="en-US" sz="1800" baseline="-25000">
                <a:latin typeface="Arial" charset="0"/>
                <a:ea typeface="MS PGothic" charset="0"/>
              </a:rPr>
              <a:t>31</a:t>
            </a:r>
            <a:r>
              <a:rPr lang="en-US" sz="1800" baseline="30000">
                <a:latin typeface="Arial" charset="0"/>
                <a:ea typeface="MS PGothic" charset="0"/>
              </a:rPr>
              <a:t>1</a:t>
            </a:r>
            <a:r>
              <a:rPr lang="en-US" sz="1800">
                <a:latin typeface="Arial" charset="0"/>
                <a:ea typeface="MS PGothic" charset="0"/>
              </a:rPr>
              <a:t> = </a:t>
            </a:r>
            <a:r>
              <a:rPr lang="en-US" sz="1800">
                <a:latin typeface="Arial" charset="0"/>
                <a:ea typeface="MS PGothic" charset="0"/>
                <a:sym typeface="Symbol" charset="0"/>
              </a:rPr>
              <a:t> </a:t>
            </a:r>
            <a:r>
              <a:rPr lang="en-US" sz="1800">
                <a:latin typeface="Arial" charset="0"/>
                <a:ea typeface="MS PGothic" charset="0"/>
              </a:rPr>
              <a:t>		R</a:t>
            </a:r>
            <a:r>
              <a:rPr lang="en-US" sz="1800" baseline="-25000">
                <a:latin typeface="Arial" charset="0"/>
                <a:ea typeface="MS PGothic" charset="0"/>
              </a:rPr>
              <a:t>32</a:t>
            </a:r>
            <a:r>
              <a:rPr lang="en-US" sz="1800" baseline="30000">
                <a:latin typeface="Arial" charset="0"/>
                <a:ea typeface="MS PGothic" charset="0"/>
              </a:rPr>
              <a:t>1</a:t>
            </a:r>
            <a:r>
              <a:rPr lang="en-US" sz="1800">
                <a:latin typeface="Arial" charset="0"/>
                <a:ea typeface="MS PGothic" charset="0"/>
              </a:rPr>
              <a:t>= 1			R</a:t>
            </a:r>
            <a:r>
              <a:rPr lang="en-US" sz="1800" baseline="-25000">
                <a:latin typeface="Arial" charset="0"/>
                <a:ea typeface="MS PGothic" charset="0"/>
              </a:rPr>
              <a:t>33</a:t>
            </a:r>
            <a:r>
              <a:rPr lang="en-US" sz="1800" baseline="30000">
                <a:latin typeface="Arial" charset="0"/>
                <a:ea typeface="MS PGothic" charset="0"/>
              </a:rPr>
              <a:t>1</a:t>
            </a:r>
            <a:r>
              <a:rPr lang="en-US" sz="1800">
                <a:latin typeface="Arial" charset="0"/>
                <a:ea typeface="MS PGothic" charset="0"/>
              </a:rPr>
              <a:t>= </a:t>
            </a:r>
            <a:r>
              <a:rPr lang="en-US" sz="1800">
                <a:latin typeface="Arial" charset="0"/>
                <a:ea typeface="MS PGothic" charset="0"/>
                <a:sym typeface="Symbol" charset="0"/>
              </a:rPr>
              <a:t> + 1</a:t>
            </a:r>
            <a:endParaRPr lang="en-US" sz="1800">
              <a:latin typeface="Arial" charset="0"/>
              <a:ea typeface="MS PGothic" charset="0"/>
            </a:endParaRPr>
          </a:p>
          <a:p>
            <a:r>
              <a:rPr lang="en-US" sz="1800">
                <a:latin typeface="Arial" charset="0"/>
                <a:ea typeface="MS PGothic" charset="0"/>
              </a:rPr>
              <a:t>R</a:t>
            </a:r>
            <a:r>
              <a:rPr lang="en-US" sz="1800" baseline="-25000">
                <a:latin typeface="Arial" charset="0"/>
                <a:ea typeface="MS PGothic" charset="0"/>
              </a:rPr>
              <a:t>11</a:t>
            </a:r>
            <a:r>
              <a:rPr lang="en-US" sz="1800" baseline="30000">
                <a:latin typeface="Arial" charset="0"/>
                <a:ea typeface="MS PGothic" charset="0"/>
              </a:rPr>
              <a:t>2</a:t>
            </a:r>
            <a:r>
              <a:rPr lang="en-US" sz="1800">
                <a:latin typeface="Arial" charset="0"/>
                <a:ea typeface="MS PGothic" charset="0"/>
              </a:rPr>
              <a:t>= </a:t>
            </a:r>
            <a:r>
              <a:rPr lang="en-US" sz="1800">
                <a:latin typeface="Arial" charset="0"/>
                <a:ea typeface="MS PGothic" charset="0"/>
                <a:sym typeface="Symbol" charset="0"/>
              </a:rPr>
              <a:t> + 01*0</a:t>
            </a:r>
            <a:r>
              <a:rPr lang="en-US" sz="1800">
                <a:latin typeface="Arial" charset="0"/>
                <a:ea typeface="MS PGothic" charset="0"/>
              </a:rPr>
              <a:t>		R</a:t>
            </a:r>
            <a:r>
              <a:rPr lang="en-US" sz="1800" baseline="-25000">
                <a:latin typeface="Arial" charset="0"/>
                <a:ea typeface="MS PGothic" charset="0"/>
              </a:rPr>
              <a:t>12</a:t>
            </a:r>
            <a:r>
              <a:rPr lang="en-US" sz="1800" baseline="30000">
                <a:latin typeface="Arial" charset="0"/>
                <a:ea typeface="MS PGothic" charset="0"/>
              </a:rPr>
              <a:t>2</a:t>
            </a:r>
            <a:r>
              <a:rPr lang="en-US" sz="1800">
                <a:latin typeface="Arial" charset="0"/>
                <a:ea typeface="MS PGothic" charset="0"/>
              </a:rPr>
              <a:t>=</a:t>
            </a:r>
            <a:r>
              <a:rPr lang="en-US" sz="1800">
                <a:latin typeface="Arial" charset="0"/>
                <a:ea typeface="MS PGothic" charset="0"/>
                <a:sym typeface="Symbol" charset="0"/>
              </a:rPr>
              <a:t> 0(1+00)*</a:t>
            </a:r>
            <a:r>
              <a:rPr lang="en-US" sz="1800">
                <a:latin typeface="Arial" charset="0"/>
                <a:ea typeface="MS PGothic" charset="0"/>
              </a:rPr>
              <a:t>		R</a:t>
            </a:r>
            <a:r>
              <a:rPr lang="en-US" sz="1800" baseline="-25000">
                <a:latin typeface="Arial" charset="0"/>
                <a:ea typeface="MS PGothic" charset="0"/>
              </a:rPr>
              <a:t>13</a:t>
            </a:r>
            <a:r>
              <a:rPr lang="en-US" sz="1800" baseline="30000">
                <a:latin typeface="Arial" charset="0"/>
                <a:ea typeface="MS PGothic" charset="0"/>
              </a:rPr>
              <a:t>2</a:t>
            </a:r>
            <a:r>
              <a:rPr lang="en-US" sz="1800">
                <a:latin typeface="Arial" charset="0"/>
                <a:ea typeface="MS PGothic" charset="0"/>
              </a:rPr>
              <a:t>= 0(1+00)*(0+1)</a:t>
            </a:r>
          </a:p>
          <a:p>
            <a:r>
              <a:rPr lang="en-US" sz="1800">
                <a:latin typeface="Arial" charset="0"/>
                <a:ea typeface="MS PGothic" charset="0"/>
              </a:rPr>
              <a:t>R</a:t>
            </a:r>
            <a:r>
              <a:rPr lang="en-US" sz="1800" baseline="-25000">
                <a:latin typeface="Arial" charset="0"/>
                <a:ea typeface="MS PGothic" charset="0"/>
              </a:rPr>
              <a:t>21</a:t>
            </a:r>
            <a:r>
              <a:rPr lang="en-US" sz="1800" baseline="30000">
                <a:latin typeface="Arial" charset="0"/>
                <a:ea typeface="MS PGothic" charset="0"/>
              </a:rPr>
              <a:t>2</a:t>
            </a:r>
            <a:r>
              <a:rPr lang="en-US" sz="1800">
                <a:latin typeface="Arial" charset="0"/>
                <a:ea typeface="MS PGothic" charset="0"/>
              </a:rPr>
              <a:t>=	 (1+00)*0	R</a:t>
            </a:r>
            <a:r>
              <a:rPr lang="en-US" sz="1800" baseline="-25000">
                <a:latin typeface="Arial" charset="0"/>
                <a:ea typeface="MS PGothic" charset="0"/>
              </a:rPr>
              <a:t>22</a:t>
            </a:r>
            <a:r>
              <a:rPr lang="en-US" sz="1800" baseline="30000">
                <a:latin typeface="Arial" charset="0"/>
                <a:ea typeface="MS PGothic" charset="0"/>
              </a:rPr>
              <a:t>2</a:t>
            </a:r>
            <a:r>
              <a:rPr lang="en-US" sz="1800">
                <a:latin typeface="Arial" charset="0"/>
                <a:ea typeface="MS PGothic" charset="0"/>
              </a:rPr>
              <a:t>= (1+00)*		R</a:t>
            </a:r>
            <a:r>
              <a:rPr lang="en-US" sz="1800" baseline="-25000">
                <a:latin typeface="Arial" charset="0"/>
                <a:ea typeface="MS PGothic" charset="0"/>
              </a:rPr>
              <a:t>23</a:t>
            </a:r>
            <a:r>
              <a:rPr lang="en-US" sz="1800" baseline="30000">
                <a:latin typeface="Arial" charset="0"/>
                <a:ea typeface="MS PGothic" charset="0"/>
              </a:rPr>
              <a:t>2</a:t>
            </a:r>
            <a:r>
              <a:rPr lang="en-US" sz="1800">
                <a:latin typeface="Arial" charset="0"/>
                <a:ea typeface="MS PGothic" charset="0"/>
              </a:rPr>
              <a:t>= (1+00)*(0+1)</a:t>
            </a:r>
          </a:p>
          <a:p>
            <a:pPr>
              <a:spcAft>
                <a:spcPts val="600"/>
              </a:spcAft>
            </a:pPr>
            <a:r>
              <a:rPr lang="en-US" sz="1800">
                <a:latin typeface="Arial" charset="0"/>
                <a:ea typeface="MS PGothic" charset="0"/>
              </a:rPr>
              <a:t>R</a:t>
            </a:r>
            <a:r>
              <a:rPr lang="en-US" sz="1800" baseline="-25000">
                <a:latin typeface="Arial" charset="0"/>
                <a:ea typeface="MS PGothic" charset="0"/>
              </a:rPr>
              <a:t>31</a:t>
            </a:r>
            <a:r>
              <a:rPr lang="en-US" sz="1800" baseline="30000">
                <a:latin typeface="Arial" charset="0"/>
                <a:ea typeface="MS PGothic" charset="0"/>
              </a:rPr>
              <a:t>2</a:t>
            </a:r>
            <a:r>
              <a:rPr lang="en-US" sz="1800">
                <a:latin typeface="Arial" charset="0"/>
                <a:ea typeface="MS PGothic" charset="0"/>
              </a:rPr>
              <a:t>=	 1(1+00)*(0+1)	 R</a:t>
            </a:r>
            <a:r>
              <a:rPr lang="en-US" sz="1800" baseline="-25000">
                <a:latin typeface="Arial" charset="0"/>
                <a:ea typeface="MS PGothic" charset="0"/>
              </a:rPr>
              <a:t>32</a:t>
            </a:r>
            <a:r>
              <a:rPr lang="en-US" sz="1800" baseline="30000">
                <a:latin typeface="Arial" charset="0"/>
                <a:ea typeface="MS PGothic" charset="0"/>
              </a:rPr>
              <a:t>2</a:t>
            </a:r>
            <a:r>
              <a:rPr lang="en-US" sz="1800">
                <a:latin typeface="Arial" charset="0"/>
                <a:ea typeface="MS PGothic" charset="0"/>
              </a:rPr>
              <a:t>= 1(1+00)*		R</a:t>
            </a:r>
            <a:r>
              <a:rPr lang="en-US" sz="1800" baseline="-25000">
                <a:latin typeface="Arial" charset="0"/>
                <a:ea typeface="MS PGothic" charset="0"/>
              </a:rPr>
              <a:t>33</a:t>
            </a:r>
            <a:r>
              <a:rPr lang="en-US" sz="1800" baseline="30000">
                <a:latin typeface="Arial" charset="0"/>
                <a:ea typeface="MS PGothic" charset="0"/>
              </a:rPr>
              <a:t>2</a:t>
            </a:r>
            <a:r>
              <a:rPr lang="en-US" sz="1800">
                <a:latin typeface="Arial" charset="0"/>
                <a:ea typeface="MS PGothic" charset="0"/>
              </a:rPr>
              <a:t>= </a:t>
            </a:r>
            <a:r>
              <a:rPr lang="en-US" sz="1800">
                <a:latin typeface="Arial" charset="0"/>
                <a:ea typeface="MS PGothic" charset="0"/>
                <a:sym typeface="Symbol" charset="0"/>
              </a:rPr>
              <a:t>+1+1(1+00)*(0+1)</a:t>
            </a:r>
            <a:endParaRPr lang="en-US" sz="1800">
              <a:latin typeface="Arial" charset="0"/>
              <a:ea typeface="MS PGothic" charset="0"/>
            </a:endParaRPr>
          </a:p>
          <a:p>
            <a:r>
              <a:rPr lang="en-US" sz="2000">
                <a:latin typeface="Arial" charset="0"/>
                <a:ea typeface="MS PGothic" charset="0"/>
              </a:rPr>
              <a:t>L = R</a:t>
            </a:r>
            <a:r>
              <a:rPr lang="en-US" sz="2000" baseline="-25000">
                <a:latin typeface="Arial" charset="0"/>
                <a:ea typeface="MS PGothic" charset="0"/>
              </a:rPr>
              <a:t>12</a:t>
            </a:r>
            <a:r>
              <a:rPr lang="en-US" sz="2000" baseline="30000">
                <a:latin typeface="Arial" charset="0"/>
                <a:ea typeface="MS PGothic" charset="0"/>
              </a:rPr>
              <a:t>3</a:t>
            </a:r>
            <a:r>
              <a:rPr lang="en-US" sz="2000">
                <a:latin typeface="Arial" charset="0"/>
                <a:ea typeface="MS PGothic" charset="0"/>
              </a:rPr>
              <a:t>= </a:t>
            </a:r>
            <a:br>
              <a:rPr lang="en-US" sz="2000">
                <a:latin typeface="Arial" charset="0"/>
                <a:ea typeface="MS PGothic" charset="0"/>
              </a:rPr>
            </a:br>
            <a:r>
              <a:rPr lang="en-US" sz="2000">
                <a:latin typeface="Arial" charset="0"/>
                <a:ea typeface="MS PGothic" charset="0"/>
                <a:sym typeface="Symbol" charset="0"/>
              </a:rPr>
              <a:t>0(1+00)* +</a:t>
            </a:r>
            <a:r>
              <a:rPr lang="en-US" sz="2000">
                <a:latin typeface="Arial" charset="0"/>
                <a:ea typeface="MS PGothic" charset="0"/>
              </a:rPr>
              <a:t> 0(1+00)*(0+1) (</a:t>
            </a:r>
            <a:r>
              <a:rPr lang="en-US" sz="2000">
                <a:latin typeface="Arial" charset="0"/>
                <a:ea typeface="MS PGothic" charset="0"/>
                <a:sym typeface="Symbol" charset="0"/>
              </a:rPr>
              <a:t>1+1(1+00)*(0+1))*</a:t>
            </a:r>
            <a:r>
              <a:rPr lang="en-US" sz="2000">
                <a:latin typeface="Arial" charset="0"/>
                <a:ea typeface="MS PGothic" charset="0"/>
              </a:rPr>
              <a:t> 1(1+00)*		</a:t>
            </a:r>
          </a:p>
        </p:txBody>
      </p:sp>
      <p:sp>
        <p:nvSpPr>
          <p:cNvPr id="839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01B5B94-AE28-CD48-AB4E-196BC12B6C0F}" type="datetime1">
              <a:rPr lang="en-US"/>
              <a:pPr/>
              <a:t>11/18/2014</a:t>
            </a:fld>
            <a:endParaRPr lang="en-US"/>
          </a:p>
        </p:txBody>
      </p:sp>
      <p:sp>
        <p:nvSpPr>
          <p:cNvPr id="839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39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57AC1A-CA5B-2045-B543-D27828F933B3}" type="slidenum">
              <a:rPr lang="en-US"/>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75"/>
          <p:cNvSpPr>
            <a:spLocks noGrp="1"/>
          </p:cNvSpPr>
          <p:nvPr>
            <p:ph type="title"/>
          </p:nvPr>
        </p:nvSpPr>
        <p:spPr/>
        <p:txBody>
          <a:bodyPr/>
          <a:lstStyle/>
          <a:p>
            <a:r>
              <a:rPr lang="en-US">
                <a:latin typeface="Arial" charset="0"/>
                <a:ea typeface="MS PGothic" charset="0"/>
              </a:rPr>
              <a:t>Use Ripping; Rip q3</a:t>
            </a:r>
          </a:p>
        </p:txBody>
      </p:sp>
      <p:sp>
        <p:nvSpPr>
          <p:cNvPr id="849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ED662F5-4856-5048-8A57-FB2E7CCA4D94}" type="datetime1">
              <a:rPr lang="en-US"/>
              <a:pPr/>
              <a:t>11/18/2014</a:t>
            </a:fld>
            <a:endParaRPr lang="en-US"/>
          </a:p>
        </p:txBody>
      </p:sp>
      <p:sp>
        <p:nvSpPr>
          <p:cNvPr id="8499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499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677FFDC-E984-0744-BB36-78AC7C005CDD}" type="slidenum">
              <a:rPr lang="en-US"/>
              <a:pPr/>
              <a:t>82</a:t>
            </a:fld>
            <a:endParaRPr lang="en-US"/>
          </a:p>
        </p:txBody>
      </p:sp>
      <p:grpSp>
        <p:nvGrpSpPr>
          <p:cNvPr id="84998" name="Group 37"/>
          <p:cNvGrpSpPr>
            <a:grpSpLocks/>
          </p:cNvGrpSpPr>
          <p:nvPr/>
        </p:nvGrpSpPr>
        <p:grpSpPr bwMode="auto">
          <a:xfrm>
            <a:off x="381000" y="1143000"/>
            <a:ext cx="8229600" cy="2286000"/>
            <a:chOff x="152400" y="304800"/>
            <a:chExt cx="8534400" cy="2514600"/>
          </a:xfrm>
        </p:grpSpPr>
        <p:sp>
          <p:nvSpPr>
            <p:cNvPr id="85020" name="Oval 26"/>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21" name="Oval 28"/>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22" name="Group 55"/>
            <p:cNvGrpSpPr>
              <a:grpSpLocks/>
            </p:cNvGrpSpPr>
            <p:nvPr/>
          </p:nvGrpSpPr>
          <p:grpSpPr bwMode="auto">
            <a:xfrm>
              <a:off x="914400" y="304800"/>
              <a:ext cx="7772400" cy="2133600"/>
              <a:chOff x="609600" y="2514600"/>
              <a:chExt cx="7772400" cy="2198132"/>
            </a:xfrm>
          </p:grpSpPr>
          <p:sp>
            <p:nvSpPr>
              <p:cNvPr id="85029"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0"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1"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2"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33"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5034"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35" name="Straight Arrow Connector 15"/>
              <p:cNvCxnSpPr>
                <a:cxnSpLocks noChangeShapeType="1"/>
                <a:endCxn id="8502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6" name="Curved Connector 20"/>
              <p:cNvCxnSpPr>
                <a:cxnSpLocks noChangeShapeType="1"/>
                <a:stCxn id="85029" idx="5"/>
                <a:endCxn id="8503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7" name="Curved Connector 23"/>
              <p:cNvCxnSpPr>
                <a:cxnSpLocks noChangeShapeType="1"/>
                <a:stCxn id="85030" idx="1"/>
                <a:endCxn id="8502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8" name="Curved Connector 29"/>
              <p:cNvCxnSpPr>
                <a:cxnSpLocks noChangeShapeType="1"/>
                <a:stCxn id="85030" idx="5"/>
                <a:endCxn id="85031"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9" name="Curved Connector 31"/>
              <p:cNvCxnSpPr>
                <a:cxnSpLocks noChangeShapeType="1"/>
                <a:stCxn id="85031" idx="1"/>
                <a:endCxn id="85030"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0" name="Shape 45"/>
              <p:cNvCxnSpPr>
                <a:cxnSpLocks noChangeShapeType="1"/>
                <a:stCxn id="85031" idx="0"/>
                <a:endCxn id="85031"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1"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42"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3"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4"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5"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0+1</a:t>
                </a:r>
              </a:p>
            </p:txBody>
          </p:sp>
          <p:sp>
            <p:nvSpPr>
              <p:cNvPr id="85046"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7"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5023" name="Rectangle 2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24" name="Straight Arrow Connector 32"/>
            <p:cNvCxnSpPr>
              <a:cxnSpLocks noChangeShapeType="1"/>
              <a:stCxn id="85030" idx="4"/>
              <a:endCxn id="8502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25" name="TextBox 33"/>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6" name="TextBox 34"/>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7" name="Oval 35"/>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28" name="Rectangle 36"/>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4999" name="Group 38"/>
          <p:cNvGrpSpPr>
            <a:grpSpLocks/>
          </p:cNvGrpSpPr>
          <p:nvPr/>
        </p:nvGrpSpPr>
        <p:grpSpPr bwMode="auto">
          <a:xfrm>
            <a:off x="381000" y="3429000"/>
            <a:ext cx="6553200" cy="2286000"/>
            <a:chOff x="152400" y="304795"/>
            <a:chExt cx="6795911" cy="2514605"/>
          </a:xfrm>
        </p:grpSpPr>
        <p:sp>
          <p:nvSpPr>
            <p:cNvPr id="85000"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01"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02" name="Group 55"/>
            <p:cNvGrpSpPr>
              <a:grpSpLocks/>
            </p:cNvGrpSpPr>
            <p:nvPr/>
          </p:nvGrpSpPr>
          <p:grpSpPr bwMode="auto">
            <a:xfrm>
              <a:off x="914400" y="304795"/>
              <a:ext cx="6033911" cy="2070961"/>
              <a:chOff x="609600" y="2514600"/>
              <a:chExt cx="6033911" cy="2133600"/>
            </a:xfrm>
          </p:grpSpPr>
          <p:sp>
            <p:nvSpPr>
              <p:cNvPr id="85009"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0"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1"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12"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13" name="Straight Arrow Connector 62"/>
              <p:cNvCxnSpPr>
                <a:cxnSpLocks noChangeShapeType="1"/>
                <a:endCxn id="8500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4" name="Curved Connector 63"/>
              <p:cNvCxnSpPr>
                <a:cxnSpLocks noChangeShapeType="1"/>
                <a:stCxn id="85009" idx="5"/>
                <a:endCxn id="8501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5" name="Curved Connector 64"/>
              <p:cNvCxnSpPr>
                <a:cxnSpLocks noChangeShapeType="1"/>
                <a:stCxn id="85010" idx="1"/>
                <a:endCxn id="8500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6"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17"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8"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9"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5003"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04" name="Straight Arrow Connector 43"/>
            <p:cNvCxnSpPr>
              <a:cxnSpLocks noChangeShapeType="1"/>
              <a:stCxn id="85010" idx="4"/>
              <a:endCxn id="8500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05"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6"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7"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08"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5"/>
          <p:cNvSpPr>
            <a:spLocks noGrp="1"/>
          </p:cNvSpPr>
          <p:nvPr>
            <p:ph type="title"/>
          </p:nvPr>
        </p:nvSpPr>
        <p:spPr/>
        <p:txBody>
          <a:bodyPr/>
          <a:lstStyle/>
          <a:p>
            <a:r>
              <a:rPr lang="en-US">
                <a:latin typeface="Arial" charset="0"/>
                <a:ea typeface="MS PGothic" charset="0"/>
              </a:rPr>
              <a:t>Use Ripping; Rip q1</a:t>
            </a:r>
          </a:p>
        </p:txBody>
      </p:sp>
      <p:sp>
        <p:nvSpPr>
          <p:cNvPr id="8601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A192F7-F468-8B49-9875-FDA44FBA0B2F}" type="datetime1">
              <a:rPr lang="en-US"/>
              <a:pPr/>
              <a:t>11/18/2014</a:t>
            </a:fld>
            <a:endParaRPr lang="en-US"/>
          </a:p>
        </p:txBody>
      </p:sp>
      <p:sp>
        <p:nvSpPr>
          <p:cNvPr id="8602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60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9C80EE-FF54-BA47-B868-7CE11C145540}" type="slidenum">
              <a:rPr lang="en-US"/>
              <a:pPr/>
              <a:t>83</a:t>
            </a:fld>
            <a:endParaRPr lang="en-US"/>
          </a:p>
        </p:txBody>
      </p:sp>
      <p:grpSp>
        <p:nvGrpSpPr>
          <p:cNvPr id="86022" name="Group 38"/>
          <p:cNvGrpSpPr>
            <a:grpSpLocks/>
          </p:cNvGrpSpPr>
          <p:nvPr/>
        </p:nvGrpSpPr>
        <p:grpSpPr bwMode="auto">
          <a:xfrm>
            <a:off x="381000" y="1143000"/>
            <a:ext cx="6553200" cy="2286000"/>
            <a:chOff x="152400" y="304795"/>
            <a:chExt cx="6795911" cy="2514605"/>
          </a:xfrm>
        </p:grpSpPr>
        <p:sp>
          <p:nvSpPr>
            <p:cNvPr id="86038"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9"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40" name="Group 55"/>
            <p:cNvGrpSpPr>
              <a:grpSpLocks/>
            </p:cNvGrpSpPr>
            <p:nvPr/>
          </p:nvGrpSpPr>
          <p:grpSpPr bwMode="auto">
            <a:xfrm>
              <a:off x="914400" y="304795"/>
              <a:ext cx="6033911" cy="2070961"/>
              <a:chOff x="609600" y="2514600"/>
              <a:chExt cx="6033911" cy="2133600"/>
            </a:xfrm>
          </p:grpSpPr>
          <p:sp>
            <p:nvSpPr>
              <p:cNvPr id="86047"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8"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9"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6050"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6051" name="Straight Arrow Connector 62"/>
              <p:cNvCxnSpPr>
                <a:cxnSpLocks noChangeShapeType="1"/>
                <a:endCxn id="86047"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2" name="Curved Connector 63"/>
              <p:cNvCxnSpPr>
                <a:cxnSpLocks noChangeShapeType="1"/>
                <a:stCxn id="86047" idx="5"/>
                <a:endCxn id="86048"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3" name="Curved Connector 64"/>
              <p:cNvCxnSpPr>
                <a:cxnSpLocks noChangeShapeType="1"/>
                <a:stCxn id="86048" idx="1"/>
                <a:endCxn id="86047"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4"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55"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6"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7"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6041"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42" name="Straight Arrow Connector 43"/>
            <p:cNvCxnSpPr>
              <a:cxnSpLocks noChangeShapeType="1"/>
              <a:stCxn id="86048" idx="4"/>
              <a:endCxn id="8603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43"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4"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5"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46"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6023" name="Group 38"/>
          <p:cNvGrpSpPr>
            <a:grpSpLocks/>
          </p:cNvGrpSpPr>
          <p:nvPr/>
        </p:nvGrpSpPr>
        <p:grpSpPr bwMode="auto">
          <a:xfrm>
            <a:off x="381000" y="3505200"/>
            <a:ext cx="6553200" cy="2286000"/>
            <a:chOff x="152400" y="304797"/>
            <a:chExt cx="6795911" cy="2514603"/>
          </a:xfrm>
        </p:grpSpPr>
        <p:sp>
          <p:nvSpPr>
            <p:cNvPr id="86024"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25"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26" name="Group 55"/>
            <p:cNvGrpSpPr>
              <a:grpSpLocks/>
            </p:cNvGrpSpPr>
            <p:nvPr/>
          </p:nvGrpSpPr>
          <p:grpSpPr bwMode="auto">
            <a:xfrm>
              <a:off x="914400" y="304797"/>
              <a:ext cx="6033911" cy="1405295"/>
              <a:chOff x="609600" y="2514600"/>
              <a:chExt cx="6033911" cy="1447800"/>
            </a:xfrm>
          </p:grpSpPr>
          <p:sp>
            <p:nvSpPr>
              <p:cNvPr id="86032"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3"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6034" name="Straight Arrow Connector 82"/>
              <p:cNvCxnSpPr>
                <a:cxnSpLocks noChangeShapeType="1"/>
                <a:endCxn id="86032"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35"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36"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37"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6027"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28" name="Straight Arrow Connector 70"/>
            <p:cNvCxnSpPr>
              <a:cxnSpLocks noChangeShapeType="1"/>
              <a:stCxn id="86032" idx="4"/>
              <a:endCxn id="86024"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29"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30" name="Oval 76"/>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31" name="Rectangle 77"/>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75"/>
          <p:cNvSpPr>
            <a:spLocks noGrp="1"/>
          </p:cNvSpPr>
          <p:nvPr>
            <p:ph type="title"/>
          </p:nvPr>
        </p:nvSpPr>
        <p:spPr/>
        <p:txBody>
          <a:bodyPr/>
          <a:lstStyle/>
          <a:p>
            <a:r>
              <a:rPr lang="en-US">
                <a:latin typeface="Arial" charset="0"/>
                <a:ea typeface="MS PGothic" charset="0"/>
              </a:rPr>
              <a:t>Use Ripping; Rip q2</a:t>
            </a:r>
          </a:p>
        </p:txBody>
      </p:sp>
      <p:sp>
        <p:nvSpPr>
          <p:cNvPr id="870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32606A-0E88-4943-A05B-592AA25CF9D6}" type="datetime1">
              <a:rPr lang="en-US"/>
              <a:pPr/>
              <a:t>11/18/2014</a:t>
            </a:fld>
            <a:endParaRPr lang="en-US"/>
          </a:p>
        </p:txBody>
      </p:sp>
      <p:sp>
        <p:nvSpPr>
          <p:cNvPr id="8704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704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E3BEDC-6D23-7B45-9FDD-EE96B424122C}" type="slidenum">
              <a:rPr lang="en-US"/>
              <a:pPr/>
              <a:t>84</a:t>
            </a:fld>
            <a:endParaRPr lang="en-US"/>
          </a:p>
        </p:txBody>
      </p:sp>
      <p:grpSp>
        <p:nvGrpSpPr>
          <p:cNvPr id="87046" name="Group 38"/>
          <p:cNvGrpSpPr>
            <a:grpSpLocks/>
          </p:cNvGrpSpPr>
          <p:nvPr/>
        </p:nvGrpSpPr>
        <p:grpSpPr bwMode="auto">
          <a:xfrm>
            <a:off x="381000" y="1447800"/>
            <a:ext cx="6553200" cy="2286000"/>
            <a:chOff x="152400" y="304797"/>
            <a:chExt cx="6795911" cy="2514603"/>
          </a:xfrm>
        </p:grpSpPr>
        <p:sp>
          <p:nvSpPr>
            <p:cNvPr id="87058"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9"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60" name="Group 55"/>
            <p:cNvGrpSpPr>
              <a:grpSpLocks/>
            </p:cNvGrpSpPr>
            <p:nvPr/>
          </p:nvGrpSpPr>
          <p:grpSpPr bwMode="auto">
            <a:xfrm>
              <a:off x="914400" y="304797"/>
              <a:ext cx="6033911" cy="1405295"/>
              <a:chOff x="609600" y="2514600"/>
              <a:chExt cx="6033911" cy="1447800"/>
            </a:xfrm>
          </p:grpSpPr>
          <p:sp>
            <p:nvSpPr>
              <p:cNvPr id="87066"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67"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7068" name="Straight Arrow Connector 82"/>
              <p:cNvCxnSpPr>
                <a:cxnSpLocks noChangeShapeType="1"/>
                <a:endCxn id="87066"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069"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70"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7071"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7061"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7062" name="Straight Arrow Connector 70"/>
            <p:cNvCxnSpPr>
              <a:cxnSpLocks noChangeShapeType="1"/>
              <a:stCxn id="87066" idx="4"/>
              <a:endCxn id="8705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63"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64" name="Oval 76"/>
            <p:cNvSpPr>
              <a:spLocks noChangeArrowheads="1"/>
            </p:cNvSpPr>
            <p:nvPr/>
          </p:nvSpPr>
          <p:spPr bwMode="auto">
            <a:xfrm>
              <a:off x="152400" y="815338"/>
              <a:ext cx="914400" cy="914399"/>
            </a:xfrm>
            <a:prstGeom prst="ellipse">
              <a:avLst/>
            </a:prstGeom>
            <a:solidFill>
              <a:schemeClr val="accent1"/>
            </a:solidFill>
            <a:ln w="9525">
              <a:solidFill>
                <a:schemeClr val="tx1"/>
              </a:solidFill>
              <a:round/>
              <a:headEnd/>
              <a:tailEnd/>
            </a:ln>
          </p:spPr>
          <p:txBody>
            <a:bodyPr/>
            <a:lstStyle/>
            <a:p>
              <a:endParaRPr lang="en-US"/>
            </a:p>
          </p:txBody>
        </p:sp>
        <p:sp>
          <p:nvSpPr>
            <p:cNvPr id="87065" name="Rectangle 77"/>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7047" name="Group 38"/>
          <p:cNvGrpSpPr>
            <a:grpSpLocks/>
          </p:cNvGrpSpPr>
          <p:nvPr/>
        </p:nvGrpSpPr>
        <p:grpSpPr bwMode="auto">
          <a:xfrm>
            <a:off x="381000" y="4191000"/>
            <a:ext cx="6523038" cy="1195388"/>
            <a:chOff x="152400" y="807717"/>
            <a:chExt cx="6764867" cy="1314215"/>
          </a:xfrm>
        </p:grpSpPr>
        <p:sp>
          <p:nvSpPr>
            <p:cNvPr id="87049" name="Oval 45"/>
            <p:cNvSpPr>
              <a:spLocks noChangeArrowheads="1"/>
            </p:cNvSpPr>
            <p:nvPr/>
          </p:nvSpPr>
          <p:spPr bwMode="auto">
            <a:xfrm>
              <a:off x="6079067" y="891537"/>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0" name="Oval 48"/>
            <p:cNvSpPr>
              <a:spLocks noChangeArrowheads="1"/>
            </p:cNvSpPr>
            <p:nvPr/>
          </p:nvSpPr>
          <p:spPr bwMode="auto">
            <a:xfrm>
              <a:off x="6192845" y="1006360"/>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51" name="Group 55"/>
            <p:cNvGrpSpPr>
              <a:grpSpLocks/>
            </p:cNvGrpSpPr>
            <p:nvPr/>
          </p:nvGrpSpPr>
          <p:grpSpPr bwMode="auto">
            <a:xfrm>
              <a:off x="914400" y="807717"/>
              <a:ext cx="5164666" cy="502919"/>
              <a:chOff x="609600" y="3032729"/>
              <a:chExt cx="5164666" cy="518130"/>
            </a:xfrm>
          </p:grpSpPr>
          <p:cxnSp>
            <p:nvCxnSpPr>
              <p:cNvPr id="87056" name="Straight Arrow Connector 72"/>
              <p:cNvCxnSpPr>
                <a:cxnSpLocks noChangeShapeType="1"/>
                <a:endCxn id="87049" idx="2"/>
              </p:cNvCxnSpPr>
              <p:nvPr/>
            </p:nvCxnSpPr>
            <p:spPr bwMode="auto">
              <a:xfrm>
                <a:off x="609600" y="3505200"/>
                <a:ext cx="5164666" cy="4565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57" name="TextBox 83"/>
              <p:cNvSpPr txBox="1">
                <a:spLocks noChangeArrowheads="1"/>
              </p:cNvSpPr>
              <p:nvPr/>
            </p:nvSpPr>
            <p:spPr bwMode="auto">
              <a:xfrm>
                <a:off x="1586089" y="3032729"/>
                <a:ext cx="2212622"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(1+(0+1)1</a:t>
                </a:r>
                <a:r>
                  <a:rPr lang="en-US" baseline="30000"/>
                  <a:t>+</a:t>
                </a:r>
                <a:r>
                  <a:rPr lang="en-US"/>
                  <a:t>+00)*</a:t>
                </a:r>
                <a:endParaRPr lang="en-US" baseline="30000"/>
              </a:p>
            </p:txBody>
          </p:sp>
        </p:grpSp>
        <p:sp>
          <p:nvSpPr>
            <p:cNvPr id="87052" name="Rectangle 50"/>
            <p:cNvSpPr>
              <a:spLocks noChangeArrowheads="1"/>
            </p:cNvSpPr>
            <p:nvPr/>
          </p:nvSpPr>
          <p:spPr bwMode="auto">
            <a:xfrm>
              <a:off x="6307667" y="1120137"/>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sp>
          <p:nvSpPr>
            <p:cNvPr id="87053" name="TextBox 52"/>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54" name="Oval 53"/>
            <p:cNvSpPr>
              <a:spLocks noChangeArrowheads="1"/>
            </p:cNvSpPr>
            <p:nvPr/>
          </p:nvSpPr>
          <p:spPr bwMode="auto">
            <a:xfrm>
              <a:off x="152400" y="815338"/>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7055" name="Rectangle 54"/>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
        <p:nvSpPr>
          <p:cNvPr id="87048" name="TextBox 89"/>
          <p:cNvSpPr txBox="1">
            <a:spLocks noChangeArrowheads="1"/>
          </p:cNvSpPr>
          <p:nvPr/>
        </p:nvSpPr>
        <p:spPr bwMode="auto">
          <a:xfrm>
            <a:off x="685800" y="5562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L = 0 (1+(0+1)1</a:t>
            </a:r>
            <a:r>
              <a:rPr lang="en-US" baseline="30000"/>
              <a:t>+</a:t>
            </a:r>
            <a:r>
              <a:rPr lang="en-US"/>
              <a:t>+00)*</a:t>
            </a:r>
            <a:r>
              <a:rPr lang="en-US" baseline="30000"/>
              <a:t> </a:t>
            </a:r>
            <a:r>
              <a:rPr lang="en-US"/>
              <a:t>= 0 (1+(0+1)1</a:t>
            </a:r>
            <a:r>
              <a:rPr lang="en-US" baseline="30000"/>
              <a:t>+</a:t>
            </a:r>
            <a:r>
              <a:rPr lang="en-US"/>
              <a:t>+00)*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p:cNvSpPr>
            <a:spLocks noGrp="1"/>
          </p:cNvSpPr>
          <p:nvPr>
            <p:ph type="title"/>
          </p:nvPr>
        </p:nvSpPr>
        <p:spPr/>
        <p:txBody>
          <a:bodyPr/>
          <a:lstStyle/>
          <a:p>
            <a:r>
              <a:rPr lang="en-US">
                <a:latin typeface="Arial" charset="0"/>
                <a:ea typeface="MS PGothic" charset="0"/>
              </a:rPr>
              <a:t>Use Regular Equations</a:t>
            </a:r>
          </a:p>
        </p:txBody>
      </p:sp>
      <p:sp>
        <p:nvSpPr>
          <p:cNvPr id="8806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FE16A7-501D-D142-9304-2BEFE79C03F8}" type="datetime1">
              <a:rPr lang="en-US"/>
              <a:pPr/>
              <a:t>11/18/2014</a:t>
            </a:fld>
            <a:endParaRPr lang="en-US"/>
          </a:p>
        </p:txBody>
      </p:sp>
      <p:sp>
        <p:nvSpPr>
          <p:cNvPr id="8806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806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945598-35BB-474E-9481-7E08D607541C}" type="slidenum">
              <a:rPr lang="en-US"/>
              <a:pPr/>
              <a:t>85</a:t>
            </a:fld>
            <a:endParaRPr lang="en-US"/>
          </a:p>
        </p:txBody>
      </p:sp>
      <p:grpSp>
        <p:nvGrpSpPr>
          <p:cNvPr id="88070" name="Group 55"/>
          <p:cNvGrpSpPr>
            <a:grpSpLocks/>
          </p:cNvGrpSpPr>
          <p:nvPr/>
        </p:nvGrpSpPr>
        <p:grpSpPr bwMode="auto">
          <a:xfrm>
            <a:off x="381000" y="1219200"/>
            <a:ext cx="7772400" cy="2198688"/>
            <a:chOff x="609600" y="2514600"/>
            <a:chExt cx="7772400" cy="2198132"/>
          </a:xfrm>
        </p:grpSpPr>
        <p:sp>
          <p:nvSpPr>
            <p:cNvPr id="88072"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3"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4"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5"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8076" name="Rectangle 11"/>
            <p:cNvSpPr>
              <a:spLocks noChangeArrowheads="1"/>
            </p:cNvSpPr>
            <p:nvPr/>
          </p:nvSpPr>
          <p:spPr bwMode="auto">
            <a:xfrm>
              <a:off x="44196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B</a:t>
              </a:r>
            </a:p>
          </p:txBody>
        </p:sp>
        <p:sp>
          <p:nvSpPr>
            <p:cNvPr id="88077" name="Rectangle 12"/>
            <p:cNvSpPr>
              <a:spLocks noChangeArrowheads="1"/>
            </p:cNvSpPr>
            <p:nvPr/>
          </p:nvSpPr>
          <p:spPr bwMode="auto">
            <a:xfrm>
              <a:off x="7696200" y="34290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C</a:t>
              </a:r>
              <a:endParaRPr lang="en-US"/>
            </a:p>
          </p:txBody>
        </p:sp>
        <p:sp>
          <p:nvSpPr>
            <p:cNvPr id="88078" name="Rectangle 13"/>
            <p:cNvSpPr>
              <a:spLocks noChangeArrowheads="1"/>
            </p:cNvSpPr>
            <p:nvPr/>
          </p:nvSpPr>
          <p:spPr bwMode="auto">
            <a:xfrm>
              <a:off x="14478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endParaRPr lang="en-US"/>
            </a:p>
          </p:txBody>
        </p:sp>
        <p:cxnSp>
          <p:nvCxnSpPr>
            <p:cNvPr id="88079" name="Straight Arrow Connector 15"/>
            <p:cNvCxnSpPr>
              <a:cxnSpLocks noChangeShapeType="1"/>
              <a:endCxn id="88072"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0" name="Curved Connector 20"/>
            <p:cNvCxnSpPr>
              <a:cxnSpLocks noChangeShapeType="1"/>
              <a:stCxn id="88072" idx="5"/>
              <a:endCxn id="88073"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1" name="Curved Connector 23"/>
            <p:cNvCxnSpPr>
              <a:cxnSpLocks noChangeShapeType="1"/>
              <a:stCxn id="88073" idx="1"/>
              <a:endCxn id="88072"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2" name="Curved Connector 29"/>
            <p:cNvCxnSpPr>
              <a:cxnSpLocks noChangeShapeType="1"/>
              <a:stCxn id="88073" idx="5"/>
              <a:endCxn id="88074"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3" name="Curved Connector 31"/>
            <p:cNvCxnSpPr>
              <a:cxnSpLocks noChangeShapeType="1"/>
              <a:stCxn id="88074" idx="1"/>
              <a:endCxn id="88073"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4" name="Shape 45"/>
            <p:cNvCxnSpPr>
              <a:cxnSpLocks noChangeShapeType="1"/>
              <a:stCxn id="88074" idx="0"/>
              <a:endCxn id="88074"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5"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8086"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87"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8"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9"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8090"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91"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8071" name="TextBox 26"/>
          <p:cNvSpPr txBox="1">
            <a:spLocks noChangeArrowheads="1"/>
          </p:cNvSpPr>
          <p:nvPr/>
        </p:nvSpPr>
        <p:spPr bwMode="auto">
          <a:xfrm>
            <a:off x="533400" y="3657600"/>
            <a:ext cx="8153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A = </a:t>
            </a:r>
            <a:r>
              <a:rPr lang="en-US">
                <a:sym typeface="Symbol" charset="0"/>
              </a:rPr>
              <a:t> + B0</a:t>
            </a:r>
          </a:p>
          <a:p>
            <a:r>
              <a:rPr lang="en-US">
                <a:sym typeface="Symbol" charset="0"/>
              </a:rPr>
              <a:t>B = A0 + C1 + B1</a:t>
            </a:r>
          </a:p>
          <a:p>
            <a:r>
              <a:rPr lang="en-US">
                <a:sym typeface="Symbol" charset="0"/>
              </a:rPr>
              <a:t>C = B(0+1) + C1; C = B(0+1)1*</a:t>
            </a:r>
          </a:p>
          <a:p>
            <a:r>
              <a:rPr lang="en-US">
                <a:sym typeface="Symbol" charset="0"/>
              </a:rPr>
              <a:t>B = 0 + B00 + B(0+1)1</a:t>
            </a:r>
            <a:r>
              <a:rPr lang="en-US" baseline="30000">
                <a:sym typeface="Symbol" charset="0"/>
              </a:rPr>
              <a:t>+</a:t>
            </a:r>
            <a:r>
              <a:rPr lang="en-US">
                <a:sym typeface="Symbol" charset="0"/>
              </a:rPr>
              <a:t> + B1</a:t>
            </a:r>
          </a:p>
          <a:p>
            <a:r>
              <a:rPr lang="en-US">
                <a:sym typeface="Symbol" charset="0"/>
              </a:rPr>
              <a:t>B = 0 + B (00+(0+1) 1</a:t>
            </a:r>
            <a:r>
              <a:rPr lang="en-US" baseline="30000">
                <a:sym typeface="Symbol" charset="0"/>
              </a:rPr>
              <a:t>+</a:t>
            </a:r>
            <a:r>
              <a:rPr lang="en-US">
                <a:sym typeface="Symbol" charset="0"/>
              </a:rPr>
              <a:t> + 1); B = 0(00 +(0+1)1</a:t>
            </a:r>
            <a:r>
              <a:rPr lang="en-US" baseline="30000">
                <a:sym typeface="Symbol" charset="0"/>
              </a:rPr>
              <a:t>+</a:t>
            </a:r>
            <a:r>
              <a:rPr lang="en-US">
                <a:sym typeface="Symbol" charset="0"/>
              </a:rPr>
              <a:t> + 1)*</a:t>
            </a:r>
          </a:p>
          <a:p>
            <a:endParaRPr lang="en-US">
              <a:sym typeface="Symbol" charset="0"/>
            </a:endParaRPr>
          </a:p>
          <a:p>
            <a:r>
              <a:rPr lang="en-US">
                <a:sym typeface="Symbol" charset="0"/>
              </a:rPr>
              <a:t>This is same form as with state ripping. It won’t always be so.</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atin typeface="Arial" charset="0"/>
                <a:ea typeface="MS PGothic" charset="0"/>
              </a:rPr>
              <a:t>Pumping Lemma Problems</a:t>
            </a:r>
          </a:p>
        </p:txBody>
      </p:sp>
      <p:sp>
        <p:nvSpPr>
          <p:cNvPr id="89091" name="Content Placeholder 2"/>
          <p:cNvSpPr>
            <a:spLocks noGrp="1"/>
          </p:cNvSpPr>
          <p:nvPr>
            <p:ph idx="1"/>
          </p:nvPr>
        </p:nvSpPr>
        <p:spPr/>
        <p:txBody>
          <a:bodyPr/>
          <a:lstStyle/>
          <a:p>
            <a:r>
              <a:rPr lang="en-US">
                <a:latin typeface="Arial" charset="0"/>
                <a:ea typeface="MS PGothic" charset="0"/>
              </a:rPr>
              <a:t>Use the Pumping Lemma to show each of the following is not regular</a:t>
            </a:r>
          </a:p>
          <a:p>
            <a:pPr marL="971550" lvl="1" indent="-514350"/>
            <a:r>
              <a:rPr lang="en-US">
                <a:latin typeface="Arial" charset="0"/>
                <a:ea typeface="MS PGothic" charset="0"/>
              </a:rPr>
              <a:t>{ 0</a:t>
            </a:r>
            <a:r>
              <a:rPr lang="en-US" baseline="30000">
                <a:latin typeface="Arial" charset="0"/>
                <a:ea typeface="MS PGothic" charset="0"/>
              </a:rPr>
              <a:t>m</a:t>
            </a:r>
            <a:r>
              <a:rPr lang="en-US">
                <a:latin typeface="Arial" charset="0"/>
                <a:ea typeface="MS PGothic" charset="0"/>
              </a:rPr>
              <a:t> 1</a:t>
            </a:r>
            <a:r>
              <a:rPr lang="en-US" baseline="30000">
                <a:latin typeface="Arial" charset="0"/>
                <a:ea typeface="MS PGothic" charset="0"/>
              </a:rPr>
              <a:t>2n</a:t>
            </a:r>
            <a:r>
              <a:rPr lang="en-US">
                <a:latin typeface="Arial" charset="0"/>
                <a:ea typeface="MS PGothic" charset="0"/>
              </a:rPr>
              <a:t> | m </a:t>
            </a:r>
            <a:r>
              <a:rPr lang="en-US">
                <a:latin typeface="Arial" charset="0"/>
                <a:ea typeface="MS PGothic" charset="0"/>
                <a:sym typeface="Symbol" charset="0"/>
              </a:rPr>
              <a:t></a:t>
            </a:r>
            <a:r>
              <a:rPr lang="en-US">
                <a:latin typeface="Arial" charset="0"/>
                <a:ea typeface="MS PGothic" charset="0"/>
              </a:rPr>
              <a:t> n }</a:t>
            </a:r>
          </a:p>
          <a:p>
            <a:pPr marL="971550" lvl="1" indent="-514350"/>
            <a:r>
              <a:rPr lang="en-US">
                <a:latin typeface="Arial" charset="0"/>
                <a:ea typeface="MS PGothic" charset="0"/>
              </a:rPr>
              <a:t>{ ww</a:t>
            </a:r>
            <a:r>
              <a:rPr lang="en-US" baseline="30000">
                <a:latin typeface="Arial" charset="0"/>
                <a:ea typeface="MS PGothic" charset="0"/>
              </a:rPr>
              <a:t>R</a:t>
            </a:r>
            <a:r>
              <a:rPr lang="en-US">
                <a:latin typeface="Arial" charset="0"/>
                <a:ea typeface="MS PGothic" charset="0"/>
              </a:rPr>
              <a:t> | w </a:t>
            </a:r>
            <a:r>
              <a:rPr lang="en-US">
                <a:latin typeface="Arial" charset="0"/>
                <a:ea typeface="MS PGothic" charset="0"/>
                <a:sym typeface="Symbol" charset="0"/>
              </a:rPr>
              <a:t> {a,b}</a:t>
            </a:r>
            <a:r>
              <a:rPr lang="en-US" baseline="30000">
                <a:latin typeface="Arial" charset="0"/>
                <a:ea typeface="MS PGothic" charset="0"/>
                <a:sym typeface="Symbol" charset="0"/>
              </a:rPr>
              <a:t>+</a:t>
            </a:r>
            <a:r>
              <a:rPr lang="en-US">
                <a:latin typeface="Arial" charset="0"/>
                <a:ea typeface="MS PGothic" charset="0"/>
                <a:sym typeface="Symbol" charset="0"/>
              </a:rPr>
              <a:t> }</a:t>
            </a:r>
          </a:p>
          <a:p>
            <a:pPr marL="971550" lvl="1" indent="-514350"/>
            <a:r>
              <a:rPr lang="en-US">
                <a:latin typeface="Arial" charset="0"/>
                <a:ea typeface="MS PGothic" charset="0"/>
                <a:sym typeface="Symbol" charset="0"/>
              </a:rPr>
              <a:t>{ 1</a:t>
            </a:r>
            <a:r>
              <a:rPr lang="en-US" baseline="30000">
                <a:latin typeface="Arial" charset="0"/>
                <a:ea typeface="MS PGothic" charset="0"/>
                <a:sym typeface="Symbol" charset="0"/>
              </a:rPr>
              <a:t>n</a:t>
            </a:r>
            <a:r>
              <a:rPr lang="en-US" baseline="50000">
                <a:latin typeface="Arial" charset="0"/>
                <a:ea typeface="MS PGothic" charset="0"/>
                <a:sym typeface="Symbol" charset="0"/>
              </a:rPr>
              <a:t>2</a:t>
            </a:r>
            <a:r>
              <a:rPr lang="en-US">
                <a:latin typeface="Arial" charset="0"/>
                <a:ea typeface="MS PGothic" charset="0"/>
                <a:sym typeface="Symbol" charset="0"/>
              </a:rPr>
              <a:t> | n &gt; 0 }</a:t>
            </a:r>
          </a:p>
          <a:p>
            <a:pPr marL="971550" lvl="1" indent="-514350"/>
            <a:r>
              <a:rPr lang="en-US">
                <a:latin typeface="Arial" charset="0"/>
                <a:ea typeface="MS PGothic" charset="0"/>
                <a:sym typeface="Symbol" charset="0"/>
              </a:rPr>
              <a:t>{ ww </a:t>
            </a:r>
            <a:r>
              <a:rPr lang="en-US">
                <a:latin typeface="Arial" charset="0"/>
                <a:ea typeface="MS PGothic" charset="0"/>
              </a:rPr>
              <a:t>| w </a:t>
            </a:r>
            <a:r>
              <a:rPr lang="en-US">
                <a:latin typeface="Arial" charset="0"/>
                <a:ea typeface="MS PGothic" charset="0"/>
                <a:sym typeface="Symbol" charset="0"/>
              </a:rPr>
              <a:t> {a,b}</a:t>
            </a:r>
            <a:r>
              <a:rPr lang="en-US" baseline="30000">
                <a:latin typeface="Arial" charset="0"/>
                <a:ea typeface="MS PGothic" charset="0"/>
                <a:sym typeface="Symbol" charset="0"/>
              </a:rPr>
              <a:t>+</a:t>
            </a:r>
            <a:r>
              <a:rPr lang="en-US">
                <a:latin typeface="Arial" charset="0"/>
                <a:ea typeface="MS PGothic" charset="0"/>
                <a:sym typeface="Symbol" charset="0"/>
              </a:rPr>
              <a:t> }</a:t>
            </a:r>
            <a:endParaRPr lang="en-US">
              <a:latin typeface="Arial" charset="0"/>
              <a:ea typeface="MS PGothic" charset="0"/>
            </a:endParaRPr>
          </a:p>
        </p:txBody>
      </p:sp>
      <p:sp>
        <p:nvSpPr>
          <p:cNvPr id="890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66CECDC-9CE2-994F-982C-B45722A2198C}" type="datetime1">
              <a:rPr lang="en-US"/>
              <a:pPr/>
              <a:t>11/18/2014</a:t>
            </a:fld>
            <a:endParaRPr lang="en-US"/>
          </a:p>
        </p:txBody>
      </p:sp>
      <p:sp>
        <p:nvSpPr>
          <p:cNvPr id="890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90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4DDC27-95A9-A04E-8EDD-424D6EC34787}" type="slidenum">
              <a:rPr lang="en-US"/>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atin typeface="Arial" charset="0"/>
                <a:ea typeface="MS PGothic" charset="0"/>
              </a:rPr>
              <a:t>NFAs</a:t>
            </a:r>
          </a:p>
        </p:txBody>
      </p:sp>
      <p:sp>
        <p:nvSpPr>
          <p:cNvPr id="90115" name="Content Placeholder 2"/>
          <p:cNvSpPr>
            <a:spLocks noGrp="1"/>
          </p:cNvSpPr>
          <p:nvPr>
            <p:ph idx="1"/>
          </p:nvPr>
        </p:nvSpPr>
        <p:spPr/>
        <p:txBody>
          <a:bodyPr/>
          <a:lstStyle/>
          <a:p>
            <a:r>
              <a:rPr lang="en-US">
                <a:latin typeface="Arial" charset="0"/>
                <a:ea typeface="MS PGothic" charset="0"/>
              </a:rPr>
              <a:t>Write NFAs for each of the following</a:t>
            </a:r>
          </a:p>
          <a:p>
            <a:pPr marL="971550" lvl="1" indent="-514350"/>
            <a:r>
              <a:rPr lang="en-US">
                <a:latin typeface="Arial" charset="0"/>
                <a:ea typeface="MS PGothic" charset="0"/>
              </a:rPr>
              <a:t>( 111 + 000 )</a:t>
            </a:r>
            <a:r>
              <a:rPr lang="en-US" baseline="30000">
                <a:latin typeface="Arial" charset="0"/>
                <a:ea typeface="MS PGothic" charset="0"/>
              </a:rPr>
              <a:t>+</a:t>
            </a:r>
          </a:p>
          <a:p>
            <a:pPr marL="971550" lvl="1" indent="-514350"/>
            <a:r>
              <a:rPr lang="en-US">
                <a:latin typeface="Arial" charset="0"/>
                <a:ea typeface="MS PGothic" charset="0"/>
              </a:rPr>
              <a:t>(0+1)* 101 (0+1)</a:t>
            </a:r>
            <a:r>
              <a:rPr lang="en-US" baseline="30000">
                <a:latin typeface="Arial" charset="0"/>
                <a:ea typeface="MS PGothic" charset="0"/>
              </a:rPr>
              <a:t>+</a:t>
            </a:r>
            <a:endParaRPr lang="en-US" baseline="30000">
              <a:latin typeface="Arial" charset="0"/>
              <a:ea typeface="MS PGothic" charset="0"/>
              <a:sym typeface="Symbol" charset="0"/>
            </a:endParaRPr>
          </a:p>
          <a:p>
            <a:pPr marL="971550" lvl="1" indent="-514350"/>
            <a:r>
              <a:rPr lang="en-US">
                <a:latin typeface="Arial" charset="0"/>
                <a:ea typeface="MS PGothic" charset="0"/>
                <a:sym typeface="Symbol" charset="0"/>
              </a:rPr>
              <a:t>(1 (0+1)* 0) + (0 (0+1)* 1)</a:t>
            </a:r>
          </a:p>
        </p:txBody>
      </p:sp>
      <p:sp>
        <p:nvSpPr>
          <p:cNvPr id="901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844D01-1D36-E544-8ABD-5819BC0BACEB}" type="datetime1">
              <a:rPr lang="en-US"/>
              <a:pPr/>
              <a:t>11/18/2014</a:t>
            </a:fld>
            <a:endParaRPr lang="en-US"/>
          </a:p>
        </p:txBody>
      </p:sp>
      <p:sp>
        <p:nvSpPr>
          <p:cNvPr id="901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01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D658EFF-FF29-5C47-A1F7-D3BCF97A91FB}" type="slidenum">
              <a:rPr lang="en-US"/>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latin typeface="Arial" charset="0"/>
                <a:ea typeface="MS PGothic" charset="0"/>
              </a:rPr>
              <a:t>Convert </a:t>
            </a:r>
            <a:r>
              <a:rPr lang="en-US">
                <a:latin typeface="Arial" charset="0"/>
                <a:ea typeface="MS PGothic" charset="0"/>
              </a:rPr>
              <a:t>NFA to DFA</a:t>
            </a:r>
          </a:p>
        </p:txBody>
      </p:sp>
      <p:sp>
        <p:nvSpPr>
          <p:cNvPr id="91139" name="Content Placeholder 2"/>
          <p:cNvSpPr>
            <a:spLocks noGrp="1"/>
          </p:cNvSpPr>
          <p:nvPr>
            <p:ph idx="1"/>
          </p:nvPr>
        </p:nvSpPr>
        <p:spPr/>
        <p:txBody>
          <a:bodyPr/>
          <a:lstStyle/>
          <a:p>
            <a:r>
              <a:rPr lang="en-US">
                <a:latin typeface="Arial" charset="0"/>
                <a:ea typeface="MS PGothic" charset="0"/>
              </a:rPr>
              <a:t>Convert each NFA you just created to an equivalent DFA.</a:t>
            </a:r>
            <a:endParaRPr lang="en-US">
              <a:latin typeface="Arial" charset="0"/>
              <a:ea typeface="MS PGothic" charset="0"/>
              <a:sym typeface="Symbol" charset="0"/>
            </a:endParaRPr>
          </a:p>
        </p:txBody>
      </p:sp>
      <p:sp>
        <p:nvSpPr>
          <p:cNvPr id="911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7D4B703-7931-4143-AFE8-3301B5FCD5C8}" type="datetime1">
              <a:rPr lang="en-US"/>
              <a:pPr/>
              <a:t>11/18/2014</a:t>
            </a:fld>
            <a:endParaRPr lang="en-US"/>
          </a:p>
        </p:txBody>
      </p:sp>
      <p:sp>
        <p:nvSpPr>
          <p:cNvPr id="911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11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DDDB13-1EE1-C448-A99A-F0D85CB6A067}" type="slidenum">
              <a:rPr lang="en-US"/>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atin typeface="Arial" charset="0"/>
                <a:ea typeface="MS PGothic" charset="0"/>
              </a:rPr>
              <a:t>DFAs to REs</a:t>
            </a:r>
          </a:p>
        </p:txBody>
      </p:sp>
      <p:sp>
        <p:nvSpPr>
          <p:cNvPr id="92163" name="Content Placeholder 2"/>
          <p:cNvSpPr>
            <a:spLocks noGrp="1"/>
          </p:cNvSpPr>
          <p:nvPr>
            <p:ph idx="1"/>
          </p:nvPr>
        </p:nvSpPr>
        <p:spPr/>
        <p:txBody>
          <a:bodyPr/>
          <a:lstStyle/>
          <a:p>
            <a:r>
              <a:rPr lang="en-US">
                <a:latin typeface="Arial" charset="0"/>
                <a:ea typeface="MS PGothic" charset="0"/>
              </a:rPr>
              <a:t>For each of the DFAs you created for the previous page, use ripping of states and then regular equations to compute the associated regular expression. Note: You obviously ought to get expressions that are equivalent to the initial expressions from two pages ago.</a:t>
            </a:r>
            <a:endParaRPr lang="en-US">
              <a:latin typeface="Arial" charset="0"/>
              <a:ea typeface="MS PGothic" charset="0"/>
              <a:sym typeface="Symbol" charset="0"/>
            </a:endParaRPr>
          </a:p>
        </p:txBody>
      </p:sp>
      <p:sp>
        <p:nvSpPr>
          <p:cNvPr id="921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9F86997-EEC7-8144-A66A-CF47675E082B}" type="datetime1">
              <a:rPr lang="en-US"/>
              <a:pPr/>
              <a:t>11/18/2014</a:t>
            </a:fld>
            <a:endParaRPr lang="en-US"/>
          </a:p>
        </p:txBody>
      </p:sp>
      <p:sp>
        <p:nvSpPr>
          <p:cNvPr id="921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1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FB9EC-ED59-C14F-84D1-6FDDBA5B9848}" type="slidenum">
              <a:rPr lang="en-US"/>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1306D6-DD97-454C-804A-92ACDAE65D18}" type="datetime1">
              <a:rPr lang="en-US"/>
              <a:pPr/>
              <a:t>11/18/2014</a:t>
            </a:fld>
            <a:endParaRPr lang="en-US"/>
          </a:p>
        </p:txBody>
      </p:sp>
      <p:sp>
        <p:nvSpPr>
          <p:cNvPr id="1024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78C926-8368-4643-BBE2-56B89F61A762}" type="slidenum">
              <a:rPr lang="en-US"/>
              <a:pPr/>
              <a:t>9</a:t>
            </a:fld>
            <a:endParaRPr lang="en-US"/>
          </a:p>
        </p:txBody>
      </p:sp>
      <p:sp>
        <p:nvSpPr>
          <p:cNvPr id="10245" name="Rectangle 2"/>
          <p:cNvSpPr>
            <a:spLocks noGrp="1" noChangeArrowheads="1"/>
          </p:cNvSpPr>
          <p:nvPr>
            <p:ph type="title" idx="4294967295"/>
          </p:nvPr>
        </p:nvSpPr>
        <p:spPr/>
        <p:txBody>
          <a:bodyPr/>
          <a:lstStyle/>
          <a:p>
            <a:pPr eaLnBrk="1" hangingPunct="1"/>
            <a:r>
              <a:rPr lang="en-US">
                <a:latin typeface="Arial" charset="0"/>
                <a:ea typeface="MS PGothic" charset="0"/>
              </a:rPr>
              <a:t>Grading</a:t>
            </a:r>
          </a:p>
        </p:txBody>
      </p:sp>
      <p:sp>
        <p:nvSpPr>
          <p:cNvPr id="10246" name="Rectangle 3"/>
          <p:cNvSpPr>
            <a:spLocks noGrp="1" noChangeArrowheads="1"/>
          </p:cNvSpPr>
          <p:nvPr>
            <p:ph type="body" idx="4294967295"/>
          </p:nvPr>
        </p:nvSpPr>
        <p:spPr/>
        <p:txBody>
          <a:bodyPr/>
          <a:lstStyle/>
          <a:p>
            <a:pPr eaLnBrk="1" hangingPunct="1"/>
            <a:r>
              <a:rPr lang="en-US" sz="2400" dirty="0">
                <a:latin typeface="Arial" charset="0"/>
                <a:ea typeface="MS PGothic" charset="0"/>
              </a:rPr>
              <a:t>Grading of Assignments</a:t>
            </a:r>
          </a:p>
          <a:p>
            <a:pPr lvl="1" eaLnBrk="1" hangingPunct="1"/>
            <a:r>
              <a:rPr lang="en-US" sz="2000" dirty="0">
                <a:latin typeface="Arial" charset="0"/>
                <a:ea typeface="MS PGothic" charset="0"/>
              </a:rPr>
              <a:t>My GTA and I will </a:t>
            </a:r>
            <a:r>
              <a:rPr lang="en-US" sz="2000" dirty="0" smtClean="0">
                <a:latin typeface="Arial" charset="0"/>
                <a:ea typeface="MS PGothic" charset="0"/>
              </a:rPr>
              <a:t>generally grade </a:t>
            </a:r>
            <a:r>
              <a:rPr lang="en-US" sz="2000" dirty="0">
                <a:latin typeface="Arial" charset="0"/>
                <a:ea typeface="MS PGothic" charset="0"/>
              </a:rPr>
              <a:t>harder than our actual expectations run. Consequently, on most (not all) assignments, a grade of 90% or above will translate into a perfect grade. In general, I will award everyone ~111% of the grade they are assigned on the returned papers that are graded in this manner</a:t>
            </a:r>
            <a:r>
              <a:rPr lang="en-US" sz="2000" dirty="0" smtClean="0">
                <a:latin typeface="Arial" charset="0"/>
                <a:ea typeface="MS PGothic" charset="0"/>
              </a:rPr>
              <a:t>.</a:t>
            </a:r>
            <a:endParaRPr lang="en-US" sz="2000" dirty="0">
              <a:latin typeface="Arial" charset="0"/>
              <a:ea typeface="MS PGothic" charset="0"/>
            </a:endParaRPr>
          </a:p>
          <a:p>
            <a:pPr eaLnBrk="1" hangingPunct="1"/>
            <a:endParaRPr lang="en-US" sz="2400" dirty="0" smtClean="0">
              <a:latin typeface="Arial" charset="0"/>
              <a:ea typeface="MS PGothic" charset="0"/>
            </a:endParaRPr>
          </a:p>
          <a:p>
            <a:pPr eaLnBrk="1" hangingPunct="1"/>
            <a:r>
              <a:rPr lang="en-US" sz="2400" dirty="0" smtClean="0">
                <a:latin typeface="Arial" charset="0"/>
                <a:ea typeface="MS PGothic" charset="0"/>
              </a:rPr>
              <a:t>Exam </a:t>
            </a:r>
            <a:r>
              <a:rPr lang="en-US" sz="2400" dirty="0">
                <a:latin typeface="Arial" charset="0"/>
                <a:ea typeface="MS PGothic" charset="0"/>
              </a:rPr>
              <a:t>Weights</a:t>
            </a:r>
          </a:p>
          <a:p>
            <a:pPr lvl="1" eaLnBrk="1" hangingPunct="1"/>
            <a:r>
              <a:rPr lang="en-US" sz="2000" dirty="0">
                <a:latin typeface="Arial" charset="0"/>
                <a:ea typeface="MS PGothic" charset="0"/>
              </a:rPr>
              <a:t>The weights of exams will be adjusted to your personal benefits, as I weigh exams you do well in more than those in which you do less well.</a:t>
            </a:r>
          </a:p>
        </p:txBody>
      </p:sp>
      <p:sp>
        <p:nvSpPr>
          <p:cNvPr id="1024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7FB91DC-E7ED-9142-BF10-26751B56A176}" type="slidenum">
              <a:rPr lang="en-US" sz="1400"/>
              <a:pPr algn="r" eaLnBrk="1" hangingPunct="1"/>
              <a:t>9</a:t>
            </a:fld>
            <a:endParaRPr lang="en-US" sz="14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95B858-ADE7-FD43-8746-0456D298A96A}" type="datetime1">
              <a:rPr lang="en-US"/>
              <a:pPr/>
              <a:t>11/18/2014</a:t>
            </a:fld>
            <a:endParaRPr lang="en-US"/>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Assignment # 4</a:t>
            </a:r>
          </a:p>
        </p:txBody>
      </p:sp>
      <p:sp>
        <p:nvSpPr>
          <p:cNvPr id="9318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90</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90</a:t>
            </a:fld>
            <a:endParaRPr lang="en-US"/>
          </a:p>
        </p:txBody>
      </p:sp>
      <p:sp>
        <p:nvSpPr>
          <p:cNvPr id="93191" name="Footer Placeholder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spcBef>
                <a:spcPct val="20000"/>
              </a:spcBef>
              <a:buFontTx/>
              <a:buAutoNum type="arabicPeriod"/>
            </a:pPr>
            <a:r>
              <a:rPr lang="en-US" sz="1600" dirty="0"/>
              <a:t>Convert the following NFA to an equivalent DFA.</a:t>
            </a:r>
            <a:br>
              <a:rPr lang="en-US" sz="1600" dirty="0"/>
            </a:br>
            <a:endParaRPr lang="en-US" sz="1600" dirty="0" smtClean="0"/>
          </a:p>
          <a:p>
            <a:pPr eaLnBrk="1" hangingPunct="1">
              <a:lnSpc>
                <a:spcPct val="90000"/>
              </a:lnSpc>
              <a:spcBef>
                <a:spcPct val="20000"/>
              </a:spcBef>
              <a:buFontTx/>
              <a:buAutoNum type="arabicPeriod"/>
            </a:pPr>
            <a:endParaRPr lang="en-US" sz="1600" dirty="0"/>
          </a:p>
          <a:p>
            <a:pPr marL="0" indent="0" eaLnBrk="1" hangingPunct="1">
              <a:lnSpc>
                <a:spcPct val="90000"/>
              </a:lnSpc>
              <a:spcBef>
                <a:spcPct val="20000"/>
              </a:spcBef>
            </a:pPr>
            <a:r>
              <a:rPr lang="en-US" sz="1600" dirty="0"/>
              <a:t/>
            </a:r>
            <a:br>
              <a:rPr lang="en-US" sz="1600" dirty="0"/>
            </a:br>
            <a:endParaRPr lang="en-US" sz="1600" dirty="0">
              <a:sym typeface="Symbol" charset="0"/>
            </a:endParaRPr>
          </a:p>
          <a:p>
            <a:pPr eaLnBrk="1" hangingPunct="1">
              <a:lnSpc>
                <a:spcPct val="90000"/>
              </a:lnSpc>
              <a:spcBef>
                <a:spcPct val="20000"/>
              </a:spcBef>
              <a:buFontTx/>
              <a:buAutoNum type="arabicPeriod"/>
            </a:pPr>
            <a:endParaRPr lang="en-US" sz="1600" dirty="0" smtClean="0">
              <a:sym typeface="Symbol" charset="0"/>
            </a:endParaRPr>
          </a:p>
          <a:p>
            <a:pPr marL="0" indent="0" eaLnBrk="1" hangingPunct="1">
              <a:lnSpc>
                <a:spcPct val="90000"/>
              </a:lnSpc>
              <a:spcBef>
                <a:spcPct val="20000"/>
              </a:spcBef>
            </a:pPr>
            <a:endParaRPr lang="en-US" sz="1600" dirty="0">
              <a:sym typeface="Symbol" charset="0"/>
            </a:endParaRPr>
          </a:p>
          <a:p>
            <a:pPr marL="457200" lvl="1" indent="0" eaLnBrk="1" hangingPunct="1">
              <a:lnSpc>
                <a:spcPct val="90000"/>
              </a:lnSpc>
              <a:spcBef>
                <a:spcPct val="20000"/>
              </a:spcBef>
            </a:pPr>
            <a:r>
              <a:rPr lang="en-US" sz="1600" dirty="0" smtClean="0">
                <a:sym typeface="Symbol" charset="0"/>
              </a:rPr>
              <a:t>			</a:t>
            </a:r>
          </a:p>
          <a:p>
            <a:pPr eaLnBrk="1" hangingPunct="1">
              <a:lnSpc>
                <a:spcPct val="90000"/>
              </a:lnSpc>
              <a:spcBef>
                <a:spcPct val="20000"/>
              </a:spcBef>
              <a:buFontTx/>
              <a:buAutoNum type="arabicPeriod"/>
            </a:pPr>
            <a:endParaRPr lang="en-US" sz="1600" dirty="0">
              <a:sym typeface="Symbol" charset="0"/>
            </a:endParaRPr>
          </a:p>
          <a:p>
            <a:pPr eaLnBrk="1" hangingPunct="1">
              <a:lnSpc>
                <a:spcPct val="90000"/>
              </a:lnSpc>
              <a:spcBef>
                <a:spcPct val="20000"/>
              </a:spcBef>
              <a:buFont typeface="+mj-lt"/>
              <a:buAutoNum type="arabicPeriod" startAt="2"/>
            </a:pPr>
            <a:endParaRPr lang="en-US" sz="1600" dirty="0" smtClean="0">
              <a:sym typeface="Symbol" charset="0"/>
            </a:endParaRPr>
          </a:p>
          <a:p>
            <a:pPr eaLnBrk="1" hangingPunct="1">
              <a:lnSpc>
                <a:spcPct val="90000"/>
              </a:lnSpc>
              <a:spcBef>
                <a:spcPct val="20000"/>
              </a:spcBef>
              <a:buFont typeface="+mj-lt"/>
              <a:buAutoNum type="arabicPeriod" startAt="2"/>
            </a:pPr>
            <a:r>
              <a:rPr lang="en-US" sz="1600" dirty="0" smtClean="0">
                <a:sym typeface="Symbol" charset="0"/>
              </a:rPr>
              <a:t>Convert </a:t>
            </a:r>
            <a:r>
              <a:rPr lang="en-US" sz="1600">
                <a:sym typeface="Symbol" charset="0"/>
              </a:rPr>
              <a:t>the </a:t>
            </a:r>
            <a:r>
              <a:rPr lang="en-US" sz="1600" smtClean="0">
                <a:sym typeface="Symbol" charset="0"/>
              </a:rPr>
              <a:t>DFA you </a:t>
            </a:r>
            <a:r>
              <a:rPr lang="en-US" sz="1600" dirty="0" smtClean="0">
                <a:sym typeface="Symbol" charset="0"/>
              </a:rPr>
              <a:t>developed in #1 to </a:t>
            </a:r>
            <a:r>
              <a:rPr lang="en-US" sz="1600" dirty="0">
                <a:sym typeface="Symbol" charset="0"/>
              </a:rPr>
              <a:t>a regular expression, first by using either the GNFA (or state ripping) or </a:t>
            </a:r>
            <a:r>
              <a:rPr lang="en-US" sz="1600" dirty="0" err="1">
                <a:sym typeface="Symbol" charset="0"/>
              </a:rPr>
              <a:t>Rij</a:t>
            </a:r>
            <a:r>
              <a:rPr lang="en-US" sz="1600" dirty="0">
                <a:sym typeface="Symbol" charset="0"/>
              </a:rPr>
              <a:t>(k) approach, and then by using regular equations. You must show all steps in each part of this assignment</a:t>
            </a:r>
            <a:r>
              <a:rPr lang="en-US" sz="1600" dirty="0" smtClean="0">
                <a:sym typeface="Symbol" charset="0"/>
              </a:rPr>
              <a:t>.</a:t>
            </a:r>
            <a:endParaRPr lang="en-US" sz="1600" b="1" dirty="0" smtClean="0">
              <a:sym typeface="Symbol" charset="0"/>
            </a:endParaRPr>
          </a:p>
          <a:p>
            <a:pPr eaLnBrk="1" hangingPunct="1">
              <a:lnSpc>
                <a:spcPct val="90000"/>
              </a:lnSpc>
              <a:spcBef>
                <a:spcPct val="20000"/>
              </a:spcBef>
              <a:buFontTx/>
              <a:buAutoNum type="arabicPeriod" startAt="2"/>
            </a:pPr>
            <a:endParaRPr lang="en-US" sz="1600" dirty="0" smtClean="0">
              <a:sym typeface="Symbol" charset="0"/>
            </a:endParaRPr>
          </a:p>
          <a:p>
            <a:pPr eaLnBrk="1" hangingPunct="1">
              <a:lnSpc>
                <a:spcPct val="90000"/>
              </a:lnSpc>
            </a:pPr>
            <a:endParaRPr lang="en-US" sz="1400" b="1" dirty="0">
              <a:solidFill>
                <a:srgbClr val="000000"/>
              </a:solidFill>
            </a:endParaRPr>
          </a:p>
          <a:p>
            <a:pPr eaLnBrk="1" hangingPunct="1">
              <a:lnSpc>
                <a:spcPct val="90000"/>
              </a:lnSpc>
            </a:pPr>
            <a:r>
              <a:rPr lang="en-US" sz="1400" b="1" dirty="0">
                <a:solidFill>
                  <a:srgbClr val="CC3300"/>
                </a:solidFill>
              </a:rPr>
              <a:t>	</a:t>
            </a:r>
          </a:p>
          <a:p>
            <a:pPr eaLnBrk="1" hangingPunct="1">
              <a:lnSpc>
                <a:spcPct val="90000"/>
              </a:lnSpc>
            </a:pPr>
            <a:r>
              <a:rPr lang="en-US" sz="1400" b="1" dirty="0">
                <a:solidFill>
                  <a:srgbClr val="CC3300"/>
                </a:solidFill>
              </a:rPr>
              <a:t>	</a:t>
            </a:r>
          </a:p>
          <a:p>
            <a:pPr eaLnBrk="1" hangingPunct="1">
              <a:lnSpc>
                <a:spcPct val="90000"/>
              </a:lnSpc>
            </a:pPr>
            <a:r>
              <a:rPr lang="en-US" sz="1400" b="1" dirty="0">
                <a:solidFill>
                  <a:srgbClr val="CC3300"/>
                </a:solidFill>
              </a:rPr>
              <a:t>	</a:t>
            </a:r>
            <a:r>
              <a:rPr lang="en-US" sz="2000" b="1" dirty="0">
                <a:solidFill>
                  <a:srgbClr val="CC3300"/>
                </a:solidFill>
              </a:rPr>
              <a:t>Due: Thursday, September </a:t>
            </a:r>
            <a:r>
              <a:rPr lang="en-US" sz="2000" b="1" dirty="0" smtClean="0">
                <a:solidFill>
                  <a:srgbClr val="CC3300"/>
                </a:solidFill>
              </a:rPr>
              <a:t>18, </a:t>
            </a:r>
            <a:r>
              <a:rPr lang="en-US" sz="2000" b="1" dirty="0">
                <a:solidFill>
                  <a:srgbClr val="CC3300"/>
                </a:solidFill>
              </a:rPr>
              <a:t>at start of class </a:t>
            </a:r>
            <a:r>
              <a:rPr lang="en-US" sz="2000" b="1" dirty="0" smtClean="0">
                <a:solidFill>
                  <a:srgbClr val="CC3300"/>
                </a:solidFill>
              </a:rPr>
              <a:t>(1:30PM</a:t>
            </a:r>
            <a:r>
              <a:rPr lang="en-US" sz="2000" b="1" dirty="0">
                <a:solidFill>
                  <a:srgbClr val="CC3300"/>
                </a:solidFill>
              </a:rPr>
              <a:t>).</a:t>
            </a: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1066800" y="2286000"/>
            <a:ext cx="5486400" cy="135890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atin typeface="Arial" charset="0"/>
                <a:ea typeface="MS PGothic" charset="0"/>
              </a:rPr>
              <a:t>What is Regular So Far?</a:t>
            </a:r>
          </a:p>
        </p:txBody>
      </p:sp>
      <p:sp>
        <p:nvSpPr>
          <p:cNvPr id="94211" name="Content Placeholder 2"/>
          <p:cNvSpPr>
            <a:spLocks noGrp="1"/>
          </p:cNvSpPr>
          <p:nvPr>
            <p:ph idx="1"/>
          </p:nvPr>
        </p:nvSpPr>
        <p:spPr/>
        <p:txBody>
          <a:bodyPr/>
          <a:lstStyle/>
          <a:p>
            <a:r>
              <a:rPr lang="en-US">
                <a:latin typeface="Arial" charset="0"/>
                <a:ea typeface="MS PGothic" charset="0"/>
              </a:rPr>
              <a:t>Any language accepted by a DFA</a:t>
            </a:r>
          </a:p>
          <a:p>
            <a:r>
              <a:rPr lang="en-US">
                <a:latin typeface="Arial" charset="0"/>
                <a:ea typeface="MS PGothic" charset="0"/>
                <a:sym typeface="Symbol" charset="0"/>
              </a:rPr>
              <a:t>Any language accepted by an NFA</a:t>
            </a:r>
          </a:p>
          <a:p>
            <a:r>
              <a:rPr lang="en-US">
                <a:latin typeface="Arial" charset="0"/>
                <a:ea typeface="MS PGothic" charset="0"/>
                <a:sym typeface="Symbol" charset="0"/>
              </a:rPr>
              <a:t>Any language specified by a Regular Expression</a:t>
            </a:r>
          </a:p>
          <a:p>
            <a:r>
              <a:rPr lang="en-US">
                <a:latin typeface="Arial" charset="0"/>
                <a:ea typeface="MS PGothic" charset="0"/>
                <a:sym typeface="Symbol" charset="0"/>
              </a:rPr>
              <a:t>Any language representing the unique solution to a set of properly constrained regular equations</a:t>
            </a:r>
          </a:p>
        </p:txBody>
      </p:sp>
      <p:sp>
        <p:nvSpPr>
          <p:cNvPr id="942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FF1F06-36DD-D547-984C-E16B998258ED}" type="datetime1">
              <a:rPr lang="en-US"/>
              <a:pPr/>
              <a:t>11/18/2014</a:t>
            </a:fld>
            <a:endParaRPr lang="en-US"/>
          </a:p>
        </p:txBody>
      </p:sp>
      <p:sp>
        <p:nvSpPr>
          <p:cNvPr id="942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42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383A05-8A8E-1044-B1A2-75872769343E}" type="slidenum">
              <a:rPr lang="en-US"/>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atin typeface="Arial" charset="0"/>
                <a:ea typeface="MS PGothic" charset="0"/>
              </a:rPr>
              <a:t>What More is Regular?</a:t>
            </a:r>
          </a:p>
        </p:txBody>
      </p:sp>
      <p:sp>
        <p:nvSpPr>
          <p:cNvPr id="95235" name="Content Placeholder 2"/>
          <p:cNvSpPr>
            <a:spLocks noGrp="1"/>
          </p:cNvSpPr>
          <p:nvPr>
            <p:ph idx="1"/>
          </p:nvPr>
        </p:nvSpPr>
        <p:spPr/>
        <p:txBody>
          <a:bodyPr/>
          <a:lstStyle/>
          <a:p>
            <a:r>
              <a:rPr lang="en-US">
                <a:latin typeface="Arial" charset="0"/>
                <a:ea typeface="MS PGothic" charset="0"/>
                <a:sym typeface="Symbol" charset="0"/>
              </a:rPr>
              <a:t>Any language generated by a right linear grammar</a:t>
            </a:r>
          </a:p>
          <a:p>
            <a:r>
              <a:rPr lang="en-US">
                <a:latin typeface="Arial" charset="0"/>
                <a:ea typeface="MS PGothic" charset="0"/>
                <a:sym typeface="Symbol" charset="0"/>
              </a:rPr>
              <a:t>Any language generated by a left linear grammar</a:t>
            </a:r>
          </a:p>
          <a:p>
            <a:r>
              <a:rPr lang="en-US">
                <a:latin typeface="Arial" charset="0"/>
                <a:ea typeface="MS PGothic" charset="0"/>
                <a:sym typeface="Symbol" charset="0"/>
              </a:rPr>
              <a:t>Any language that is the union of some of the classes of a right invariant equivalence relation of finite index</a:t>
            </a: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6559A2-8C0A-CD43-977F-38257A71CE59}" type="datetime1">
              <a:rPr lang="en-US"/>
              <a:pPr/>
              <a:t>11/18/2014</a:t>
            </a:fld>
            <a:endParaRPr lang="en-US"/>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atin typeface="Arial" charset="0"/>
                <a:ea typeface="MS PGothic" charset="0"/>
              </a:rPr>
              <a:t>What is </a:t>
            </a:r>
            <a:r>
              <a:rPr lang="en-US" u="sng">
                <a:latin typeface="Arial" charset="0"/>
                <a:ea typeface="MS PGothic" charset="0"/>
              </a:rPr>
              <a:t>NOT</a:t>
            </a:r>
            <a:r>
              <a:rPr lang="en-US">
                <a:latin typeface="Arial" charset="0"/>
                <a:ea typeface="MS PGothic" charset="0"/>
              </a:rPr>
              <a:t> Regular?</a:t>
            </a:r>
          </a:p>
        </p:txBody>
      </p:sp>
      <p:sp>
        <p:nvSpPr>
          <p:cNvPr id="96259" name="Content Placeholder 2"/>
          <p:cNvSpPr>
            <a:spLocks noGrp="1"/>
          </p:cNvSpPr>
          <p:nvPr>
            <p:ph idx="1"/>
          </p:nvPr>
        </p:nvSpPr>
        <p:spPr/>
        <p:txBody>
          <a:bodyPr/>
          <a:lstStyle/>
          <a:p>
            <a:r>
              <a:rPr lang="en-US">
                <a:latin typeface="Arial" charset="0"/>
                <a:ea typeface="MS PGothic" charset="0"/>
                <a:sym typeface="Symbol" charset="0"/>
              </a:rPr>
              <a:t>Well, I suppose anything for which you cannot write an accepting DFA or NFA, or a defining regular expression, or a right/left linear grammar, or a set of regular equations, but that’s not a very useful statement</a:t>
            </a:r>
          </a:p>
          <a:p>
            <a:r>
              <a:rPr lang="en-US">
                <a:latin typeface="Arial" charset="0"/>
                <a:ea typeface="MS PGothic" charset="0"/>
                <a:sym typeface="Symbol" charset="0"/>
              </a:rPr>
              <a:t>There are two tools we have:</a:t>
            </a:r>
          </a:p>
          <a:p>
            <a:pPr lvl="1"/>
            <a:r>
              <a:rPr lang="en-US">
                <a:latin typeface="Arial" charset="0"/>
                <a:ea typeface="MS PGothic" charset="0"/>
                <a:sym typeface="Symbol" charset="0"/>
              </a:rPr>
              <a:t>Pumping Lemma for Regular Lnaguges</a:t>
            </a:r>
          </a:p>
          <a:p>
            <a:pPr lvl="1"/>
            <a:r>
              <a:rPr lang="en-US">
                <a:latin typeface="Arial" charset="0"/>
                <a:ea typeface="MS PGothic" charset="0"/>
                <a:sym typeface="Symbol" charset="0"/>
              </a:rPr>
              <a:t>Myhill-Nerode Theorem</a:t>
            </a:r>
          </a:p>
        </p:txBody>
      </p:sp>
      <p:sp>
        <p:nvSpPr>
          <p:cNvPr id="962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EEE3475-E255-4141-9E1F-444196FAEBCF}" type="datetime1">
              <a:rPr lang="en-US"/>
              <a:pPr/>
              <a:t>11/18/2014</a:t>
            </a:fld>
            <a:endParaRPr lang="en-US"/>
          </a:p>
        </p:txBody>
      </p:sp>
      <p:sp>
        <p:nvSpPr>
          <p:cNvPr id="962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62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5B9ACD-F5CF-924B-AF16-BC14CCC1CD99}" type="slidenum">
              <a:rPr lang="en-US"/>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Regular</a:t>
            </a:r>
          </a:p>
        </p:txBody>
      </p:sp>
      <p:sp>
        <p:nvSpPr>
          <p:cNvPr id="97283" name="Content Placeholder 2"/>
          <p:cNvSpPr>
            <a:spLocks noGrp="1"/>
          </p:cNvSpPr>
          <p:nvPr>
            <p:ph idx="1"/>
          </p:nvPr>
        </p:nvSpPr>
        <p:spPr/>
        <p:txBody>
          <a:bodyPr/>
          <a:lstStyle/>
          <a:p>
            <a:r>
              <a:rPr lang="en-US">
                <a:latin typeface="Arial" charset="0"/>
                <a:ea typeface="MS PGothic" charset="0"/>
                <a:sym typeface="Symbol" charset="0"/>
              </a:rPr>
              <a:t>L is regular iff there exists an N&gt;0 such that, if w </a:t>
            </a:r>
            <a:r>
              <a:rPr lang="en-US">
                <a:latin typeface="Arial" charset="0"/>
                <a:ea typeface="MS PGothic" charset="0"/>
              </a:rPr>
              <a:t> </a:t>
            </a:r>
            <a:r>
              <a:rPr lang="en-US">
                <a:latin typeface="Arial" charset="0"/>
                <a:ea typeface="MS PGothic" charset="0"/>
                <a:sym typeface="Symbol" charset="0"/>
              </a:rPr>
              <a:t>L and |w| ≥ N, then w can be written in the form xyz, where |xy| ≤ N, </a:t>
            </a:r>
            <a:br>
              <a:rPr lang="en-US">
                <a:latin typeface="Arial" charset="0"/>
                <a:ea typeface="MS PGothic" charset="0"/>
                <a:sym typeface="Symbol" charset="0"/>
              </a:rPr>
            </a:br>
            <a:r>
              <a:rPr lang="en-US">
                <a:latin typeface="Arial" charset="0"/>
                <a:ea typeface="MS PGothic" charset="0"/>
                <a:sym typeface="Symbol" charset="0"/>
              </a:rPr>
              <a:t>|y|&gt;0, and for all i≥0, xy</a:t>
            </a:r>
            <a:r>
              <a:rPr lang="en-US" baseline="30000">
                <a:latin typeface="Arial" charset="0"/>
                <a:ea typeface="MS PGothic" charset="0"/>
                <a:sym typeface="Symbol" charset="0"/>
              </a:rPr>
              <a:t>i</a:t>
            </a:r>
            <a:r>
              <a:rPr lang="en-US">
                <a:latin typeface="Arial" charset="0"/>
                <a:ea typeface="MS PGothic" charset="0"/>
                <a:sym typeface="Symbol" charset="0"/>
              </a:rPr>
              <a:t>z  L.</a:t>
            </a:r>
          </a:p>
          <a:p>
            <a:r>
              <a:rPr lang="en-US">
                <a:latin typeface="Arial" charset="0"/>
                <a:ea typeface="MS PGothic" charset="0"/>
                <a:sym typeface="Symbol" charset="0"/>
              </a:rPr>
              <a:t>This means that interesting regular languages (infinite ones) have a very simple self-embedding property.</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C0127A-986D-C543-8D53-9E3446B1D8E9}" type="datetime1">
              <a:rPr lang="en-US"/>
              <a:pPr/>
              <a:t>11/18/2014</a:t>
            </a:fld>
            <a:endParaRPr lang="en-US"/>
          </a:p>
        </p:txBody>
      </p:sp>
      <p:sp>
        <p:nvSpPr>
          <p:cNvPr id="97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1800" dirty="0">
                <a:latin typeface="Arial" charset="0"/>
                <a:ea typeface="MS PGothic" charset="0"/>
                <a:sym typeface="Symbol" charset="0"/>
              </a:rPr>
              <a:t>If L is regular then it is recognized by some DFA, A=(Q,</a:t>
            </a:r>
            <a:r>
              <a:rPr lang="en-US" sz="1800" dirty="0">
                <a:latin typeface="Symbol" charset="0"/>
                <a:ea typeface="MS PGothic" charset="0"/>
                <a:sym typeface="Symbol" charset="0"/>
              </a:rPr>
              <a:t>S</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,F). Let |Q| = N states. For any string w, such that |w| ≥ N, A must make N+1 state visits to consume its first N characters, followed by |w|-N more state visits. </a:t>
            </a:r>
          </a:p>
          <a:p>
            <a:r>
              <a:rPr lang="en-US" sz="1800" dirty="0">
                <a:latin typeface="Arial" charset="0"/>
                <a:ea typeface="MS PGothic" charset="0"/>
                <a:sym typeface="Symbol" charset="0"/>
              </a:rPr>
              <a:t>In its first N+1 state visits, A must enter at least one state two or more times.</a:t>
            </a:r>
          </a:p>
          <a:p>
            <a:r>
              <a:rPr lang="en-US" sz="1800" dirty="0">
                <a:latin typeface="Arial" charset="0"/>
                <a:ea typeface="MS PGothic" charset="0"/>
                <a:sym typeface="Symbol" charset="0"/>
              </a:rPr>
              <a:t>Let w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rPr>
              <a:t>, </a:t>
            </a:r>
            <a:r>
              <a:rPr lang="en-US" sz="1800" dirty="0">
                <a:latin typeface="Arial" charset="0"/>
                <a:ea typeface="MS PGothic" charset="0"/>
                <a:sym typeface="Symbol" charset="0"/>
              </a:rPr>
              <a:t>where m =|w|, and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 j&gt;I, and this state representing the first one repeated while A consumes w.</a:t>
            </a:r>
          </a:p>
          <a:p>
            <a:r>
              <a:rPr lang="en-US" sz="1800" dirty="0">
                <a:latin typeface="Arial" charset="0"/>
                <a:ea typeface="MS PGothic" charset="0"/>
                <a:sym typeface="Symbol" charset="0"/>
              </a:rPr>
              <a:t>Define x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y = v</a:t>
            </a:r>
            <a:r>
              <a:rPr lang="en-US" sz="1800" baseline="-25000" dirty="0">
                <a:latin typeface="Arial" charset="0"/>
                <a:ea typeface="MS PGothic" charset="0"/>
                <a:sym typeface="Symbol" charset="0"/>
              </a:rPr>
              <a:t>i+1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 and z = v</a:t>
            </a:r>
            <a:r>
              <a:rPr lang="en-US" sz="1800" baseline="-25000" dirty="0">
                <a:latin typeface="Arial" charset="0"/>
                <a:ea typeface="MS PGothic" charset="0"/>
                <a:sym typeface="Symbol" charset="0"/>
              </a:rPr>
              <a:t>j+1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sym typeface="Symbol" charset="0"/>
              </a:rPr>
              <a:t>. Clearly w=xyz. Moreover, since j &gt; </a:t>
            </a:r>
            <a:r>
              <a:rPr lang="en-US" sz="1800" dirty="0" err="1">
                <a:latin typeface="Arial" charset="0"/>
                <a:ea typeface="MS PGothic" charset="0"/>
                <a:sym typeface="Symbol" charset="0"/>
              </a:rPr>
              <a:t>i</a:t>
            </a:r>
            <a:r>
              <a:rPr lang="en-US" sz="1800" dirty="0">
                <a:latin typeface="Arial" charset="0"/>
                <a:ea typeface="MS PGothic" charset="0"/>
                <a:sym typeface="Symbol" charset="0"/>
              </a:rPr>
              <a:t>, |y| &gt; 0, and since j ≤ N, |</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a:t>
            </a:r>
          </a:p>
          <a:p>
            <a:r>
              <a:rPr lang="en-US" sz="1800" dirty="0">
                <a:latin typeface="Arial" charset="0"/>
                <a:ea typeface="MS PGothic" charset="0"/>
                <a:sym typeface="Symbol" charset="0"/>
              </a:rPr>
              <a:t>Since A is deterministic,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 for all i≥0.</a:t>
            </a:r>
          </a:p>
          <a:p>
            <a:r>
              <a:rPr lang="en-US" sz="1800" dirty="0">
                <a:latin typeface="Arial" charset="0"/>
                <a:ea typeface="MS PGothic" charset="0"/>
                <a:sym typeface="Symbol" charset="0"/>
              </a:rPr>
              <a:t>Thus, if w </a:t>
            </a:r>
            <a:r>
              <a:rPr lang="en-US" sz="1800" dirty="0">
                <a:latin typeface="Arial" charset="0"/>
                <a:ea typeface="MS PGothic" charset="0"/>
              </a:rPr>
              <a:t> L,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,xyz) </a:t>
            </a:r>
            <a:r>
              <a:rPr lang="en-US" sz="1800" dirty="0">
                <a:latin typeface="Arial" charset="0"/>
                <a:ea typeface="MS PGothic" charset="0"/>
              </a:rPr>
              <a:t> F</a:t>
            </a:r>
            <a:r>
              <a:rPr lang="en-US" sz="1800" dirty="0">
                <a:latin typeface="Arial" charset="0"/>
                <a:ea typeface="MS PGothic" charset="0"/>
                <a:sym typeface="Symbol" charset="0"/>
              </a:rPr>
              <a:t>, and so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z) </a:t>
            </a:r>
            <a:r>
              <a:rPr lang="en-US" sz="1800" dirty="0">
                <a:latin typeface="Arial" charset="0"/>
                <a:ea typeface="MS PGothic" charset="0"/>
              </a:rPr>
              <a:t> F, </a:t>
            </a:r>
            <a:r>
              <a:rPr lang="en-US" sz="1800" dirty="0">
                <a:latin typeface="Arial" charset="0"/>
                <a:ea typeface="MS PGothic" charset="0"/>
                <a:sym typeface="Symbol" charset="0"/>
              </a:rPr>
              <a:t>for all i≥0. </a:t>
            </a:r>
          </a:p>
          <a:p>
            <a:r>
              <a:rPr lang="en-US" sz="1800" dirty="0">
                <a:latin typeface="Arial" charset="0"/>
                <a:ea typeface="MS PGothic" charset="0"/>
                <a:sym typeface="Symbol" charset="0"/>
              </a:rPr>
              <a:t>Consequently, if w </a:t>
            </a:r>
            <a:r>
              <a:rPr lang="en-US" sz="1800" dirty="0">
                <a:latin typeface="Arial" charset="0"/>
                <a:ea typeface="MS PGothic" charset="0"/>
              </a:rPr>
              <a:t> L, |w|</a:t>
            </a:r>
            <a:r>
              <a:rPr lang="en-US" sz="1800" dirty="0">
                <a:latin typeface="Arial" charset="0"/>
                <a:ea typeface="MS PGothic" charset="0"/>
                <a:sym typeface="Symbol" charset="0"/>
              </a:rPr>
              <a:t>≥N,</a:t>
            </a:r>
            <a:r>
              <a:rPr lang="en-US" sz="1800" dirty="0">
                <a:latin typeface="Arial" charset="0"/>
                <a:ea typeface="MS PGothic" charset="0"/>
              </a:rPr>
              <a:t> </a:t>
            </a:r>
            <a:r>
              <a:rPr lang="en-US" sz="1800" dirty="0">
                <a:latin typeface="Arial" charset="0"/>
                <a:ea typeface="MS PGothic" charset="0"/>
                <a:sym typeface="Symbol" charset="0"/>
              </a:rPr>
              <a:t>then w can be written in the form xyz, where </a:t>
            </a:r>
            <a:br>
              <a:rPr lang="en-US" sz="1800" dirty="0">
                <a:latin typeface="Arial" charset="0"/>
                <a:ea typeface="MS PGothic" charset="0"/>
                <a:sym typeface="Symbol" charset="0"/>
              </a:rPr>
            </a:br>
            <a:r>
              <a:rPr lang="en-US" sz="1800" dirty="0">
                <a:latin typeface="Arial" charset="0"/>
                <a:ea typeface="MS PGothic" charset="0"/>
                <a:sym typeface="Symbol" charset="0"/>
              </a:rPr>
              <a:t>|</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 |y|&gt;0, and for all i≥0, </a:t>
            </a:r>
            <a:r>
              <a:rPr lang="en-US" sz="1800" dirty="0" err="1">
                <a:latin typeface="Arial" charset="0"/>
                <a:ea typeface="MS PGothic" charset="0"/>
                <a:sym typeface="Symbol" charset="0"/>
              </a:rPr>
              <a:t>xy</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z</a:t>
            </a:r>
            <a:r>
              <a:rPr lang="en-US" sz="1800" dirty="0">
                <a:latin typeface="Arial" charset="0"/>
                <a:ea typeface="MS PGothic" charset="0"/>
                <a:sym typeface="Symbol" charset="0"/>
              </a:rPr>
              <a:t>  L.</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9E890B-5581-344C-A985-1CD086804E16}" type="datetime1">
              <a:rPr lang="en-US"/>
              <a:pPr/>
              <a:t>11/18/2014</a:t>
            </a:fld>
            <a:endParaRPr lang="en-US"/>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2000">
                <a:latin typeface="Arial" charset="0"/>
                <a:ea typeface="MS PGothic" charset="0"/>
                <a:sym typeface="Symbol" charset="0"/>
              </a:rPr>
              <a:t>Assume L = {a</a:t>
            </a:r>
            <a:r>
              <a:rPr lang="en-US" sz="2000" baseline="30000">
                <a:latin typeface="Arial" charset="0"/>
                <a:ea typeface="MS PGothic" charset="0"/>
                <a:sym typeface="Symbol" charset="0"/>
              </a:rPr>
              <a:t>n</a:t>
            </a:r>
            <a:r>
              <a:rPr lang="en-US" sz="2000">
                <a:latin typeface="Arial" charset="0"/>
                <a:ea typeface="MS PGothic" charset="0"/>
                <a:sym typeface="Symbol" charset="0"/>
              </a:rPr>
              <a:t>b</a:t>
            </a:r>
            <a:r>
              <a:rPr lang="en-US" sz="2000" baseline="30000">
                <a:latin typeface="Arial" charset="0"/>
                <a:ea typeface="MS PGothic" charset="0"/>
                <a:sym typeface="Symbol" charset="0"/>
              </a:rPr>
              <a:t>n</a:t>
            </a:r>
            <a:r>
              <a:rPr lang="en-US" sz="2000">
                <a:latin typeface="Arial" charset="0"/>
                <a:ea typeface="MS PGothic" charset="0"/>
                <a:sym typeface="Symbol" charset="0"/>
              </a:rPr>
              <a:t> | n&gt;0 } is regular</a:t>
            </a:r>
          </a:p>
          <a:p>
            <a:r>
              <a:rPr lang="en-US" sz="2000">
                <a:latin typeface="Arial" charset="0"/>
                <a:ea typeface="MS PGothic" charset="0"/>
                <a:sym typeface="Symbol" charset="0"/>
              </a:rPr>
              <a:t>P.L.: Provides N&gt;0</a:t>
            </a:r>
          </a:p>
          <a:p>
            <a:pPr lvl="1"/>
            <a:r>
              <a:rPr lang="en-US" sz="1800">
                <a:solidFill>
                  <a:srgbClr val="FF0000"/>
                </a:solidFill>
                <a:latin typeface="Arial" charset="0"/>
                <a:ea typeface="MS PGothic" charset="0"/>
                <a:sym typeface="Symbol" charset="0"/>
              </a:rPr>
              <a:t>We CANNOT choose N; that’s the P.L.’s job</a:t>
            </a:r>
          </a:p>
          <a:p>
            <a:r>
              <a:rPr lang="en-US" sz="2000">
                <a:latin typeface="Arial" charset="0"/>
                <a:ea typeface="MS PGothic" charset="0"/>
                <a:sym typeface="Symbol" charset="0"/>
              </a:rPr>
              <a:t>Our turn: Choose a</a:t>
            </a:r>
            <a:r>
              <a:rPr lang="en-US" sz="2000" baseline="30000">
                <a:latin typeface="Arial" charset="0"/>
                <a:ea typeface="MS PGothic" charset="0"/>
                <a:sym typeface="Symbol" charset="0"/>
              </a:rPr>
              <a:t>N</a:t>
            </a:r>
            <a:r>
              <a:rPr lang="en-US" sz="2000">
                <a:latin typeface="Arial" charset="0"/>
                <a:ea typeface="MS PGothic" charset="0"/>
                <a:sym typeface="Symbol" charset="0"/>
              </a:rPr>
              <a:t>b</a:t>
            </a:r>
            <a:r>
              <a:rPr lang="en-US" sz="2000" baseline="30000">
                <a:latin typeface="Arial" charset="0"/>
                <a:ea typeface="MS PGothic" charset="0"/>
                <a:sym typeface="Symbol" charset="0"/>
              </a:rPr>
              <a:t>N</a:t>
            </a:r>
            <a:r>
              <a:rPr lang="en-US" sz="2000">
                <a:latin typeface="Arial" charset="0"/>
                <a:ea typeface="MS PGothic" charset="0"/>
                <a:sym typeface="Symbol" charset="0"/>
              </a:rPr>
              <a:t>  L</a:t>
            </a:r>
          </a:p>
          <a:p>
            <a:pPr lvl="1"/>
            <a:r>
              <a:rPr lang="en-US" sz="1800">
                <a:solidFill>
                  <a:srgbClr val="008000"/>
                </a:solidFill>
                <a:latin typeface="Arial" charset="0"/>
                <a:ea typeface="MS PGothic" charset="0"/>
                <a:sym typeface="Symbol" charset="0"/>
              </a:rPr>
              <a:t>We get to select a string in L</a:t>
            </a:r>
          </a:p>
          <a:p>
            <a:r>
              <a:rPr lang="en-US" sz="2000">
                <a:latin typeface="Arial" charset="0"/>
                <a:ea typeface="MS PGothic" charset="0"/>
                <a:sym typeface="Symbol" charset="0"/>
              </a:rPr>
              <a:t>P.L.: a</a:t>
            </a:r>
            <a:r>
              <a:rPr lang="en-US" sz="2000" baseline="30000">
                <a:latin typeface="Arial" charset="0"/>
                <a:ea typeface="MS PGothic" charset="0"/>
                <a:sym typeface="Symbol" charset="0"/>
              </a:rPr>
              <a:t>N</a:t>
            </a:r>
            <a:r>
              <a:rPr lang="en-US" sz="2000">
                <a:latin typeface="Arial" charset="0"/>
                <a:ea typeface="MS PGothic" charset="0"/>
                <a:sym typeface="Symbol" charset="0"/>
              </a:rPr>
              <a:t>b</a:t>
            </a:r>
            <a:r>
              <a:rPr lang="en-US" sz="2000" baseline="30000">
                <a:latin typeface="Arial" charset="0"/>
                <a:ea typeface="MS PGothic" charset="0"/>
                <a:sym typeface="Symbol" charset="0"/>
              </a:rPr>
              <a:t>N</a:t>
            </a:r>
            <a:r>
              <a:rPr lang="en-US" sz="2000">
                <a:latin typeface="Arial" charset="0"/>
                <a:ea typeface="MS PGothic" charset="0"/>
                <a:sym typeface="Symbol" charset="0"/>
              </a:rPr>
              <a:t> = xyz, where |xy| ≤ N, |y|&gt;0, and for all i≥0, xy</a:t>
            </a:r>
            <a:r>
              <a:rPr lang="en-US" sz="2000" baseline="30000">
                <a:latin typeface="Arial" charset="0"/>
                <a:ea typeface="MS PGothic" charset="0"/>
                <a:sym typeface="Symbol" charset="0"/>
              </a:rPr>
              <a:t>i</a:t>
            </a:r>
            <a:r>
              <a:rPr lang="en-US" sz="2000">
                <a:latin typeface="Arial" charset="0"/>
                <a:ea typeface="MS PGothic" charset="0"/>
                <a:sym typeface="Symbol" charset="0"/>
              </a:rPr>
              <a:t>z  L</a:t>
            </a:r>
          </a:p>
          <a:p>
            <a:pPr lvl="1"/>
            <a:r>
              <a:rPr lang="en-US" sz="1800">
                <a:solidFill>
                  <a:srgbClr val="FF0000"/>
                </a:solidFill>
                <a:latin typeface="Arial" charset="0"/>
                <a:ea typeface="MS PGothic" charset="0"/>
                <a:sym typeface="Symbol" charset="0"/>
              </a:rPr>
              <a:t>We CANNOT choose split, </a:t>
            </a:r>
            <a:r>
              <a:rPr lang="en-US" sz="1800">
                <a:solidFill>
                  <a:srgbClr val="0000FF"/>
                </a:solidFill>
                <a:latin typeface="Arial" charset="0"/>
                <a:ea typeface="MS PGothic" charset="0"/>
                <a:sym typeface="Symbol" charset="0"/>
              </a:rPr>
              <a:t>but P.L. is constrained by N</a:t>
            </a:r>
          </a:p>
          <a:p>
            <a:r>
              <a:rPr lang="en-US" sz="2000">
                <a:latin typeface="Arial" charset="0"/>
                <a:ea typeface="MS PGothic" charset="0"/>
                <a:sym typeface="Symbol" charset="0"/>
              </a:rPr>
              <a:t>Our turn: Choose i=0.</a:t>
            </a:r>
          </a:p>
          <a:p>
            <a:pPr lvl="1"/>
            <a:r>
              <a:rPr lang="en-US" sz="1800">
                <a:solidFill>
                  <a:srgbClr val="008000"/>
                </a:solidFill>
                <a:latin typeface="Arial" charset="0"/>
                <a:ea typeface="MS PGothic" charset="0"/>
                <a:sym typeface="Symbol" charset="0"/>
              </a:rPr>
              <a:t>We have the power here</a:t>
            </a:r>
          </a:p>
          <a:p>
            <a:r>
              <a:rPr lang="en-US" sz="2000">
                <a:latin typeface="Arial" charset="0"/>
                <a:ea typeface="MS PGothic" charset="0"/>
                <a:sym typeface="Symbol" charset="0"/>
              </a:rPr>
              <a:t>P.L: a</a:t>
            </a:r>
            <a:r>
              <a:rPr lang="en-US" sz="2000" baseline="30000">
                <a:latin typeface="Arial" charset="0"/>
                <a:ea typeface="MS PGothic" charset="0"/>
                <a:sym typeface="Symbol" charset="0"/>
              </a:rPr>
              <a:t>N-|y|</a:t>
            </a:r>
            <a:r>
              <a:rPr lang="en-US" sz="2000">
                <a:latin typeface="Arial" charset="0"/>
                <a:ea typeface="MS PGothic" charset="0"/>
                <a:sym typeface="Symbol" charset="0"/>
              </a:rPr>
              <a:t>b</a:t>
            </a:r>
            <a:r>
              <a:rPr lang="en-US" sz="2000" baseline="30000">
                <a:latin typeface="Arial" charset="0"/>
                <a:ea typeface="MS PGothic" charset="0"/>
                <a:sym typeface="Symbol" charset="0"/>
              </a:rPr>
              <a:t>N</a:t>
            </a:r>
            <a:r>
              <a:rPr lang="en-US" sz="2000">
                <a:latin typeface="Arial" charset="0"/>
                <a:ea typeface="MS PGothic" charset="0"/>
                <a:sym typeface="Symbol" charset="0"/>
              </a:rPr>
              <a:t>  L; </a:t>
            </a:r>
            <a:r>
              <a:rPr lang="en-US" sz="2000">
                <a:solidFill>
                  <a:srgbClr val="0000FF"/>
                </a:solidFill>
                <a:latin typeface="Arial" charset="0"/>
                <a:ea typeface="MS PGothic" charset="0"/>
                <a:sym typeface="Symbol" charset="0"/>
              </a:rPr>
              <a:t>just a consequence of P.L.</a:t>
            </a:r>
            <a:endParaRPr lang="en-US" sz="1800">
              <a:solidFill>
                <a:srgbClr val="0000FF"/>
              </a:solidFill>
              <a:latin typeface="Arial" charset="0"/>
              <a:ea typeface="MS PGothic" charset="0"/>
              <a:sym typeface="Symbol" charset="0"/>
            </a:endParaRPr>
          </a:p>
          <a:p>
            <a:r>
              <a:rPr lang="en-US" sz="2000">
                <a:latin typeface="Arial" charset="0"/>
                <a:ea typeface="MS PGothic" charset="0"/>
                <a:sym typeface="Symbol" charset="0"/>
              </a:rPr>
              <a:t>Our turn: a</a:t>
            </a:r>
            <a:r>
              <a:rPr lang="en-US" sz="2000" baseline="30000">
                <a:latin typeface="Arial" charset="0"/>
                <a:ea typeface="MS PGothic" charset="0"/>
                <a:sym typeface="Symbol" charset="0"/>
              </a:rPr>
              <a:t>N-|y|</a:t>
            </a:r>
            <a:r>
              <a:rPr lang="en-US" sz="2000">
                <a:latin typeface="Arial" charset="0"/>
                <a:ea typeface="MS PGothic" charset="0"/>
                <a:sym typeface="Symbol" charset="0"/>
              </a:rPr>
              <a:t>b</a:t>
            </a:r>
            <a:r>
              <a:rPr lang="en-US" sz="2000" baseline="30000">
                <a:latin typeface="Arial" charset="0"/>
                <a:ea typeface="MS PGothic" charset="0"/>
                <a:sym typeface="Symbol" charset="0"/>
              </a:rPr>
              <a:t>N</a:t>
            </a:r>
            <a:r>
              <a:rPr lang="en-US" sz="2000">
                <a:latin typeface="Arial" charset="0"/>
                <a:ea typeface="MS PGothic" charset="0"/>
                <a:sym typeface="Symbol" charset="0"/>
              </a:rPr>
              <a:t> </a:t>
            </a:r>
            <a:r>
              <a:rPr lang="en-US" sz="2000" b="1">
                <a:latin typeface="Arial" charset="0"/>
                <a:ea typeface="MS PGothic" charset="0"/>
                <a:sym typeface="Symbol" charset="0"/>
              </a:rPr>
              <a:t></a:t>
            </a:r>
            <a:r>
              <a:rPr lang="en-US" sz="2000">
                <a:latin typeface="Arial" charset="0"/>
                <a:ea typeface="MS PGothic" charset="0"/>
                <a:sym typeface="Symbol" charset="0"/>
              </a:rPr>
              <a:t> L; </a:t>
            </a:r>
            <a:r>
              <a:rPr lang="en-US" sz="2000">
                <a:solidFill>
                  <a:srgbClr val="0000FF"/>
                </a:solidFill>
                <a:latin typeface="Arial" charset="0"/>
                <a:ea typeface="MS PGothic" charset="0"/>
                <a:sym typeface="Symbol" charset="0"/>
              </a:rPr>
              <a:t>just a consequence of L’s structure</a:t>
            </a:r>
          </a:p>
          <a:p>
            <a:r>
              <a:rPr lang="en-US" sz="2000">
                <a:latin typeface="Arial" charset="0"/>
                <a:ea typeface="MS PGothic" charset="0"/>
                <a:sym typeface="Symbol" charset="0"/>
              </a:rPr>
              <a:t>CONTRADICTION, so L is </a:t>
            </a:r>
            <a:r>
              <a:rPr lang="en-US" sz="2000" u="sng">
                <a:latin typeface="Arial" charset="0"/>
                <a:ea typeface="MS PGothic" charset="0"/>
                <a:sym typeface="Symbol" charset="0"/>
              </a:rPr>
              <a:t>NOT</a:t>
            </a:r>
            <a:r>
              <a:rPr lang="en-US" sz="2000">
                <a:latin typeface="Arial" charset="0"/>
                <a:ea typeface="MS PGothic" charset="0"/>
                <a:sym typeface="Symbol" charset="0"/>
              </a:rPr>
              <a:t> regular</a:t>
            </a:r>
          </a:p>
          <a:p>
            <a:endParaRPr lang="en-US" sz="1800">
              <a:latin typeface="Arial" charset="0"/>
              <a:ea typeface="MS PGothic" charset="0"/>
              <a:sym typeface="Symbol" charset="0"/>
            </a:endParaRPr>
          </a:p>
          <a:p>
            <a:endParaRPr lang="en-US" sz="1800">
              <a:latin typeface="Arial" charset="0"/>
              <a:ea typeface="MS PGothic" charset="0"/>
              <a:sym typeface="Symbol" charset="0"/>
            </a:endParaRP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3EEDE16-A48A-B445-B337-7FC5190357B2}" type="datetime1">
              <a:rPr lang="en-US"/>
              <a:pPr/>
              <a:t>11/18/2014</a:t>
            </a:fld>
            <a:endParaRPr lang="en-US"/>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atin typeface="Arial" charset="0"/>
                <a:ea typeface="MS PGothic" charset="0"/>
              </a:rPr>
              <a:t>xwx is not Regular (PL)</a:t>
            </a:r>
          </a:p>
        </p:txBody>
      </p:sp>
      <p:sp>
        <p:nvSpPr>
          <p:cNvPr id="102403" name="Content Placeholder 2"/>
          <p:cNvSpPr>
            <a:spLocks noGrp="1"/>
          </p:cNvSpPr>
          <p:nvPr>
            <p:ph idx="1"/>
          </p:nvPr>
        </p:nvSpPr>
        <p:spPr/>
        <p:txBody>
          <a:bodyPr/>
          <a:lstStyle/>
          <a:p>
            <a:r>
              <a:rPr lang="pl-PL" sz="2000" b="1" dirty="0">
                <a:latin typeface="Arial" charset="0"/>
                <a:ea typeface="MS PGothic" charset="0"/>
              </a:rPr>
              <a:t>L = { x w x | </a:t>
            </a:r>
            <a:r>
              <a:rPr lang="pl-PL" sz="2000" b="1" dirty="0" err="1">
                <a:latin typeface="Arial" charset="0"/>
                <a:ea typeface="MS PGothic" charset="0"/>
              </a:rPr>
              <a:t>x,w</a:t>
            </a:r>
            <a:r>
              <a:rPr lang="pl-PL" sz="2000" dirty="0">
                <a:latin typeface="Arial" charset="0"/>
                <a:ea typeface="MS PGothic" charset="0"/>
              </a:rPr>
              <a:t>∈</a:t>
            </a:r>
            <a:r>
              <a:rPr lang="pl-PL" sz="2000" b="1" dirty="0">
                <a:latin typeface="Arial" charset="0"/>
                <a:ea typeface="MS PGothic" charset="0"/>
              </a:rPr>
              <a:t>{</a:t>
            </a:r>
            <a:r>
              <a:rPr lang="pl-PL" sz="2000" b="1" dirty="0" err="1">
                <a:latin typeface="Arial" charset="0"/>
                <a:ea typeface="MS PGothic" charset="0"/>
              </a:rPr>
              <a:t>a,b</a:t>
            </a:r>
            <a:r>
              <a:rPr lang="pl-PL" sz="2000" b="1" dirty="0">
                <a:latin typeface="Arial" charset="0"/>
                <a:ea typeface="MS PGothic" charset="0"/>
              </a:rPr>
              <a:t>}+} : </a:t>
            </a:r>
          </a:p>
          <a:p>
            <a:r>
              <a:rPr lang="pl-PL" sz="1800" dirty="0" err="1" smtClean="0">
                <a:latin typeface="Arial" charset="0"/>
                <a:ea typeface="MS PGothic" charset="0"/>
              </a:rPr>
              <a:t>Assume</a:t>
            </a:r>
            <a:r>
              <a:rPr lang="pl-PL" sz="1800" dirty="0" smtClean="0">
                <a:latin typeface="Arial" charset="0"/>
                <a:ea typeface="MS PGothic" charset="0"/>
              </a:rPr>
              <a:t> </a:t>
            </a:r>
            <a:r>
              <a:rPr lang="pl-PL" sz="1800" dirty="0" err="1">
                <a:latin typeface="Arial" charset="0"/>
                <a:ea typeface="MS PGothic" charset="0"/>
              </a:rPr>
              <a:t>that</a:t>
            </a:r>
            <a:r>
              <a:rPr lang="pl-PL" sz="1800" dirty="0">
                <a:latin typeface="Arial" charset="0"/>
                <a:ea typeface="MS PGothic" charset="0"/>
              </a:rPr>
              <a:t> L </a:t>
            </a:r>
            <a:r>
              <a:rPr lang="pl-PL" sz="1800" dirty="0" err="1">
                <a:latin typeface="Arial" charset="0"/>
                <a:ea typeface="MS PGothic" charset="0"/>
              </a:rPr>
              <a:t>is</a:t>
            </a:r>
            <a:r>
              <a:rPr lang="pl-PL" sz="1800" dirty="0">
                <a:latin typeface="Arial" charset="0"/>
                <a:ea typeface="MS PGothic" charset="0"/>
              </a:rPr>
              <a:t> </a:t>
            </a:r>
            <a:r>
              <a:rPr lang="pl-PL" sz="1800" dirty="0" err="1">
                <a:latin typeface="Arial" charset="0"/>
                <a:ea typeface="MS PGothic" charset="0"/>
              </a:rPr>
              <a:t>Regular</a:t>
            </a:r>
            <a:r>
              <a:rPr lang="pl-PL" sz="1800" dirty="0">
                <a:latin typeface="Arial" charset="0"/>
                <a:ea typeface="MS PGothic" charset="0"/>
              </a:rPr>
              <a:t>.</a:t>
            </a:r>
          </a:p>
          <a:p>
            <a:r>
              <a:rPr lang="pl-PL" sz="1800" dirty="0">
                <a:latin typeface="Arial" charset="0"/>
                <a:ea typeface="MS PGothic" charset="0"/>
              </a:rPr>
              <a:t>PL:    </a:t>
            </a:r>
            <a:r>
              <a:rPr lang="pl-PL" sz="1800" dirty="0" err="1">
                <a:latin typeface="Arial" charset="0"/>
                <a:ea typeface="MS PGothic" charset="0"/>
              </a:rPr>
              <a:t>Let</a:t>
            </a:r>
            <a:r>
              <a:rPr lang="pl-PL" sz="1800" dirty="0">
                <a:latin typeface="Arial" charset="0"/>
                <a:ea typeface="MS PGothic" charset="0"/>
              </a:rPr>
              <a:t> N&gt;0 be </a:t>
            </a:r>
            <a:r>
              <a:rPr lang="pl-PL" sz="1800" dirty="0" err="1">
                <a:latin typeface="Arial" charset="0"/>
                <a:ea typeface="MS PGothic" charset="0"/>
              </a:rPr>
              <a:t>given</a:t>
            </a:r>
            <a:r>
              <a:rPr lang="pl-PL" sz="1800" dirty="0">
                <a:latin typeface="Arial" charset="0"/>
                <a:ea typeface="MS PGothic" charset="0"/>
              </a:rPr>
              <a:t> by the </a:t>
            </a:r>
            <a:r>
              <a:rPr lang="pl-PL" sz="1800" dirty="0" err="1">
                <a:latin typeface="Arial" charset="0"/>
                <a:ea typeface="MS PGothic" charset="0"/>
              </a:rPr>
              <a:t>Pumping</a:t>
            </a:r>
            <a:r>
              <a:rPr lang="pl-PL" sz="1800" dirty="0">
                <a:latin typeface="Arial" charset="0"/>
                <a:ea typeface="MS PGothic" charset="0"/>
              </a:rPr>
              <a:t> Lemma.</a:t>
            </a:r>
          </a:p>
          <a:p>
            <a:r>
              <a:rPr lang="pl-PL" sz="1800" dirty="0">
                <a:latin typeface="Arial" charset="0"/>
                <a:ea typeface="MS PGothic" charset="0"/>
              </a:rPr>
              <a:t>YOU: </a:t>
            </a:r>
            <a:r>
              <a:rPr lang="pl-PL" sz="1800" dirty="0" err="1">
                <a:latin typeface="Arial" charset="0"/>
                <a:ea typeface="MS PGothic" charset="0"/>
              </a:rPr>
              <a:t>Let</a:t>
            </a:r>
            <a:r>
              <a:rPr lang="pl-PL" sz="1800" dirty="0">
                <a:latin typeface="Arial" charset="0"/>
                <a:ea typeface="MS PGothic" charset="0"/>
              </a:rPr>
              <a:t> s be a string, s ∈ L, </a:t>
            </a:r>
            <a:r>
              <a:rPr lang="pl-PL" sz="1800" dirty="0" err="1">
                <a:latin typeface="Arial" charset="0"/>
                <a:ea typeface="MS PGothic" charset="0"/>
              </a:rPr>
              <a:t>such</a:t>
            </a:r>
            <a:r>
              <a:rPr lang="pl-PL" sz="1800" dirty="0">
                <a:latin typeface="Arial" charset="0"/>
                <a:ea typeface="MS PGothic" charset="0"/>
              </a:rPr>
              <a:t> </a:t>
            </a:r>
            <a:r>
              <a:rPr lang="pl-PL" sz="1800" dirty="0" err="1">
                <a:latin typeface="Arial" charset="0"/>
                <a:ea typeface="MS PGothic" charset="0"/>
              </a:rPr>
              <a:t>that</a:t>
            </a:r>
            <a:r>
              <a:rPr lang="pl-PL" sz="1800" dirty="0">
                <a:latin typeface="Arial" charset="0"/>
                <a:ea typeface="MS PGothic" charset="0"/>
              </a:rPr>
              <a:t> s = </a:t>
            </a:r>
            <a:r>
              <a:rPr lang="pl-PL" sz="1800" dirty="0" err="1">
                <a:latin typeface="Arial" charset="0"/>
                <a:ea typeface="MS PGothic" charset="0"/>
              </a:rPr>
              <a:t>a</a:t>
            </a:r>
            <a:r>
              <a:rPr lang="pl-PL" sz="1800" baseline="30000" dirty="0" err="1">
                <a:latin typeface="Arial" charset="0"/>
                <a:ea typeface="MS PGothic" charset="0"/>
              </a:rPr>
              <a:t>N</a:t>
            </a:r>
            <a:r>
              <a:rPr lang="pl-PL" sz="1800" dirty="0" err="1">
                <a:latin typeface="Arial" charset="0"/>
                <a:ea typeface="MS PGothic" charset="0"/>
              </a:rPr>
              <a:t>baa</a:t>
            </a:r>
            <a:r>
              <a:rPr lang="pl-PL" sz="1800" baseline="30000" dirty="0" err="1">
                <a:latin typeface="Arial" charset="0"/>
                <a:ea typeface="MS PGothic" charset="0"/>
              </a:rPr>
              <a:t>N</a:t>
            </a:r>
            <a:r>
              <a:rPr lang="pl-PL" sz="1800" dirty="0" err="1">
                <a:latin typeface="Arial" charset="0"/>
                <a:ea typeface="MS PGothic" charset="0"/>
              </a:rPr>
              <a:t>b</a:t>
            </a:r>
            <a:endParaRPr lang="pl-PL" sz="1800" dirty="0">
              <a:latin typeface="Arial" charset="0"/>
              <a:ea typeface="MS PGothic" charset="0"/>
            </a:endParaRPr>
          </a:p>
          <a:p>
            <a:r>
              <a:rPr lang="pl-PL" sz="1800" dirty="0">
                <a:latin typeface="Arial" charset="0"/>
                <a:ea typeface="MS PGothic" charset="0"/>
              </a:rPr>
              <a:t>PL:    </a:t>
            </a:r>
            <a:r>
              <a:rPr lang="pl-PL" sz="1800" dirty="0" err="1">
                <a:latin typeface="Arial" charset="0"/>
                <a:ea typeface="MS PGothic" charset="0"/>
              </a:rPr>
              <a:t>Since</a:t>
            </a:r>
            <a:r>
              <a:rPr lang="pl-PL" sz="1800" dirty="0">
                <a:latin typeface="Arial" charset="0"/>
                <a:ea typeface="MS PGothic" charset="0"/>
              </a:rPr>
              <a:t> s ∈ L and |s| ≥ N, s </a:t>
            </a:r>
            <a:r>
              <a:rPr lang="pl-PL" sz="1800" dirty="0" err="1">
                <a:latin typeface="Arial" charset="0"/>
                <a:ea typeface="MS PGothic" charset="0"/>
              </a:rPr>
              <a:t>can</a:t>
            </a:r>
            <a:r>
              <a:rPr lang="pl-PL" sz="1800" dirty="0">
                <a:latin typeface="Arial" charset="0"/>
                <a:ea typeface="MS PGothic" charset="0"/>
              </a:rPr>
              <a:t> be </a:t>
            </a:r>
            <a:r>
              <a:rPr lang="pl-PL" sz="1800" dirty="0" err="1">
                <a:latin typeface="Arial" charset="0"/>
                <a:ea typeface="MS PGothic" charset="0"/>
              </a:rPr>
              <a:t>split</a:t>
            </a:r>
            <a:r>
              <a:rPr lang="pl-PL" sz="1800" dirty="0">
                <a:latin typeface="Arial" charset="0"/>
                <a:ea typeface="MS PGothic" charset="0"/>
              </a:rPr>
              <a:t> </a:t>
            </a:r>
            <a:r>
              <a:rPr lang="pl-PL" sz="1800" dirty="0" err="1">
                <a:latin typeface="Arial" charset="0"/>
                <a:ea typeface="MS PGothic" charset="0"/>
              </a:rPr>
              <a:t>into</a:t>
            </a:r>
            <a:r>
              <a:rPr lang="pl-PL" sz="1800" dirty="0">
                <a:latin typeface="Arial" charset="0"/>
                <a:ea typeface="MS PGothic" charset="0"/>
              </a:rPr>
              <a:t> 3 </a:t>
            </a:r>
            <a:r>
              <a:rPr lang="pl-PL" sz="1800" dirty="0" err="1">
                <a:latin typeface="Arial" charset="0"/>
                <a:ea typeface="MS PGothic" charset="0"/>
              </a:rPr>
              <a:t>pieces</a:t>
            </a:r>
            <a:r>
              <a:rPr lang="pl-PL" sz="1800" dirty="0">
                <a:latin typeface="Arial" charset="0"/>
                <a:ea typeface="MS PGothic" charset="0"/>
              </a:rPr>
              <a:t>, s = </a:t>
            </a:r>
            <a:r>
              <a:rPr lang="pl-PL" sz="1800" dirty="0" err="1">
                <a:latin typeface="Arial" charset="0"/>
                <a:ea typeface="MS PGothic" charset="0"/>
              </a:rPr>
              <a:t>xyz</a:t>
            </a:r>
            <a:r>
              <a:rPr lang="pl-PL" sz="1800" dirty="0">
                <a:latin typeface="Arial" charset="0"/>
                <a:ea typeface="MS PGothic" charset="0"/>
              </a:rPr>
              <a:t>, </a:t>
            </a:r>
            <a:r>
              <a:rPr lang="en-US" sz="1800" dirty="0">
                <a:latin typeface="Arial" charset="0"/>
                <a:ea typeface="MS PGothic" charset="0"/>
              </a:rPr>
              <a:t>such that |</a:t>
            </a:r>
            <a:r>
              <a:rPr lang="en-US" sz="1800" dirty="0" err="1">
                <a:latin typeface="Arial" charset="0"/>
                <a:ea typeface="MS PGothic" charset="0"/>
              </a:rPr>
              <a:t>xy</a:t>
            </a:r>
            <a:r>
              <a:rPr lang="en-US" sz="1800" dirty="0">
                <a:latin typeface="Arial" charset="0"/>
                <a:ea typeface="MS PGothic" charset="0"/>
              </a:rPr>
              <a:t>| ≤ N and |y| &gt; 0</a:t>
            </a:r>
            <a:r>
              <a:rPr lang="tr-TR" sz="1800" dirty="0">
                <a:latin typeface="Arial" charset="0"/>
                <a:ea typeface="MS PGothic" charset="0"/>
              </a:rPr>
              <a:t> </a:t>
            </a:r>
            <a:r>
              <a:rPr lang="tr-TR" sz="1800" dirty="0" err="1">
                <a:latin typeface="Arial" charset="0"/>
                <a:ea typeface="MS PGothic" charset="0"/>
              </a:rPr>
              <a:t>and</a:t>
            </a:r>
            <a:r>
              <a:rPr lang="tr-TR" sz="1800" dirty="0">
                <a:latin typeface="Arial" charset="0"/>
                <a:ea typeface="MS PGothic" charset="0"/>
              </a:rPr>
              <a:t> ∀ i ≥ 0 </a:t>
            </a:r>
            <a:r>
              <a:rPr lang="tr-TR" sz="1800" dirty="0" err="1">
                <a:latin typeface="Arial" charset="0"/>
                <a:ea typeface="MS PGothic" charset="0"/>
              </a:rPr>
              <a:t>xy</a:t>
            </a:r>
            <a:r>
              <a:rPr lang="tr-TR" sz="1800" baseline="30000" dirty="0" err="1">
                <a:latin typeface="Arial" charset="0"/>
                <a:ea typeface="MS PGothic" charset="0"/>
              </a:rPr>
              <a:t>i</a:t>
            </a:r>
            <a:r>
              <a:rPr lang="tr-TR" sz="1800" dirty="0" err="1">
                <a:latin typeface="Arial" charset="0"/>
                <a:ea typeface="MS PGothic" charset="0"/>
              </a:rPr>
              <a:t>z</a:t>
            </a:r>
            <a:r>
              <a:rPr lang="tr-TR" sz="1800" dirty="0">
                <a:latin typeface="Arial" charset="0"/>
                <a:ea typeface="MS PGothic" charset="0"/>
              </a:rPr>
              <a:t> ∈ L</a:t>
            </a:r>
          </a:p>
          <a:p>
            <a:r>
              <a:rPr lang="tr-TR" sz="1800" dirty="0">
                <a:latin typeface="Arial" charset="0"/>
                <a:ea typeface="MS PGothic" charset="0"/>
              </a:rPr>
              <a:t>YOU: </a:t>
            </a:r>
            <a:r>
              <a:rPr lang="tr-TR" sz="1800" dirty="0" err="1">
                <a:latin typeface="Arial" charset="0"/>
                <a:ea typeface="MS PGothic" charset="0"/>
              </a:rPr>
              <a:t>Choose</a:t>
            </a:r>
            <a:r>
              <a:rPr lang="tr-TR" sz="1800" dirty="0">
                <a:latin typeface="Arial" charset="0"/>
                <a:ea typeface="MS PGothic" charset="0"/>
              </a:rPr>
              <a:t> i = 2</a:t>
            </a:r>
          </a:p>
          <a:p>
            <a:r>
              <a:rPr lang="tr-TR" sz="1800" dirty="0">
                <a:latin typeface="Arial" charset="0"/>
                <a:ea typeface="MS PGothic" charset="0"/>
              </a:rPr>
              <a:t>PL:    xy</a:t>
            </a:r>
            <a:r>
              <a:rPr lang="tr-TR" sz="1800" baseline="30000" dirty="0">
                <a:latin typeface="Arial" charset="0"/>
                <a:ea typeface="MS PGothic" charset="0"/>
              </a:rPr>
              <a:t>2</a:t>
            </a:r>
            <a:r>
              <a:rPr lang="tr-TR" sz="1800" dirty="0">
                <a:latin typeface="Arial" charset="0"/>
                <a:ea typeface="MS PGothic" charset="0"/>
              </a:rPr>
              <a:t>z = </a:t>
            </a:r>
            <a:r>
              <a:rPr lang="tr-TR" sz="1800" dirty="0" err="1">
                <a:latin typeface="Arial" charset="0"/>
                <a:ea typeface="MS PGothic" charset="0"/>
              </a:rPr>
              <a:t>xyyz</a:t>
            </a:r>
            <a:r>
              <a:rPr lang="tr-TR" sz="1800" dirty="0">
                <a:latin typeface="Arial" charset="0"/>
                <a:ea typeface="MS PGothic" charset="0"/>
              </a:rPr>
              <a:t> ∈ L (</a:t>
            </a:r>
            <a:r>
              <a:rPr lang="tr-TR" sz="1800" dirty="0" err="1">
                <a:latin typeface="Arial" charset="0"/>
                <a:ea typeface="MS PGothic" charset="0"/>
              </a:rPr>
              <a:t>could</a:t>
            </a:r>
            <a:r>
              <a:rPr lang="tr-TR" sz="1800" dirty="0">
                <a:latin typeface="Arial" charset="0"/>
                <a:ea typeface="MS PGothic" charset="0"/>
              </a:rPr>
              <a:t> </a:t>
            </a:r>
            <a:r>
              <a:rPr lang="tr-TR" sz="1800" dirty="0" err="1">
                <a:latin typeface="Arial" charset="0"/>
                <a:ea typeface="MS PGothic" charset="0"/>
              </a:rPr>
              <a:t>also</a:t>
            </a:r>
            <a:r>
              <a:rPr lang="tr-TR" sz="1800" dirty="0">
                <a:latin typeface="Arial" charset="0"/>
                <a:ea typeface="MS PGothic" charset="0"/>
              </a:rPr>
              <a:t> </a:t>
            </a:r>
            <a:r>
              <a:rPr lang="tr-TR" sz="1800" dirty="0" err="1">
                <a:latin typeface="Arial" charset="0"/>
                <a:ea typeface="MS PGothic" charset="0"/>
              </a:rPr>
              <a:t>use</a:t>
            </a:r>
            <a:r>
              <a:rPr lang="tr-TR" sz="1800" dirty="0">
                <a:latin typeface="Arial" charset="0"/>
                <a:ea typeface="MS PGothic" charset="0"/>
              </a:rPr>
              <a:t> i = 0)</a:t>
            </a:r>
          </a:p>
          <a:p>
            <a:r>
              <a:rPr lang="tr-TR" sz="1800" dirty="0" err="1">
                <a:latin typeface="Arial" charset="0"/>
                <a:ea typeface="MS PGothic" charset="0"/>
              </a:rPr>
              <a:t>Thus</a:t>
            </a:r>
            <a:r>
              <a:rPr lang="tr-TR" sz="1800" dirty="0">
                <a:latin typeface="Arial" charset="0"/>
                <a:ea typeface="MS PGothic" charset="0"/>
              </a:rPr>
              <a:t>, </a:t>
            </a:r>
            <a:r>
              <a:rPr lang="tr-TR" sz="1800" dirty="0" err="1">
                <a:latin typeface="Arial" charset="0"/>
                <a:ea typeface="MS PGothic" charset="0"/>
              </a:rPr>
              <a:t>a</a:t>
            </a:r>
            <a:r>
              <a:rPr lang="tr-TR" sz="1800" baseline="30000" dirty="0" err="1">
                <a:latin typeface="Arial" charset="0"/>
                <a:ea typeface="MS PGothic" charset="0"/>
              </a:rPr>
              <a:t>N</a:t>
            </a:r>
            <a:r>
              <a:rPr lang="tr-TR" sz="1800" baseline="30000" dirty="0">
                <a:latin typeface="Arial" charset="0"/>
                <a:ea typeface="MS PGothic" charset="0"/>
              </a:rPr>
              <a:t> + |</a:t>
            </a:r>
            <a:r>
              <a:rPr lang="tr-TR" sz="1800" baseline="30000" dirty="0" err="1">
                <a:latin typeface="Arial" charset="0"/>
                <a:ea typeface="MS PGothic" charset="0"/>
              </a:rPr>
              <a:t>y|</a:t>
            </a:r>
            <a:r>
              <a:rPr lang="tr-TR" sz="1800" dirty="0" err="1">
                <a:latin typeface="Arial" charset="0"/>
                <a:ea typeface="MS PGothic" charset="0"/>
              </a:rPr>
              <a:t>baa</a:t>
            </a:r>
            <a:r>
              <a:rPr lang="tr-TR" sz="1800" baseline="30000" dirty="0" err="1">
                <a:latin typeface="Arial" charset="0"/>
                <a:ea typeface="MS PGothic" charset="0"/>
              </a:rPr>
              <a:t>N</a:t>
            </a:r>
            <a:r>
              <a:rPr lang="tr-TR" sz="1800" dirty="0" err="1">
                <a:latin typeface="Arial" charset="0"/>
                <a:ea typeface="MS PGothic" charset="0"/>
              </a:rPr>
              <a:t>b</a:t>
            </a:r>
            <a:r>
              <a:rPr lang="tr-TR" sz="1800" dirty="0">
                <a:latin typeface="Arial" charset="0"/>
                <a:ea typeface="MS PGothic" charset="0"/>
              </a:rPr>
              <a:t> </a:t>
            </a:r>
            <a:r>
              <a:rPr lang="tr-TR" sz="1800" dirty="0" err="1">
                <a:latin typeface="Arial" charset="0"/>
                <a:ea typeface="MS PGothic" charset="0"/>
              </a:rPr>
              <a:t>would</a:t>
            </a:r>
            <a:r>
              <a:rPr lang="tr-TR" sz="1800" dirty="0">
                <a:latin typeface="Arial" charset="0"/>
                <a:ea typeface="MS PGothic" charset="0"/>
              </a:rPr>
              <a:t> be in L, </a:t>
            </a:r>
            <a:r>
              <a:rPr lang="tr-TR" sz="1800" dirty="0" err="1">
                <a:latin typeface="Arial" charset="0"/>
                <a:ea typeface="MS PGothic" charset="0"/>
              </a:rPr>
              <a:t>this</a:t>
            </a:r>
            <a:r>
              <a:rPr lang="tr-TR" sz="1800" dirty="0">
                <a:latin typeface="Arial" charset="0"/>
                <a:ea typeface="MS PGothic" charset="0"/>
              </a:rPr>
              <a:t> is not </a:t>
            </a:r>
            <a:r>
              <a:rPr lang="tr-TR" sz="1800" dirty="0" err="1">
                <a:latin typeface="Arial" charset="0"/>
                <a:ea typeface="MS PGothic" charset="0"/>
              </a:rPr>
              <a:t>so</a:t>
            </a:r>
            <a:r>
              <a:rPr lang="tr-TR" sz="1800" dirty="0">
                <a:latin typeface="Arial" charset="0"/>
                <a:ea typeface="MS PGothic" charset="0"/>
              </a:rPr>
              <a:t> since N+|y| ≠ N </a:t>
            </a:r>
            <a:r>
              <a:rPr lang="tr-TR" sz="1800" dirty="0" err="1">
                <a:latin typeface="Arial" charset="0"/>
                <a:ea typeface="MS PGothic" charset="0"/>
              </a:rPr>
              <a:t>and</a:t>
            </a:r>
            <a:r>
              <a:rPr lang="tr-TR" sz="1800" dirty="0">
                <a:latin typeface="Arial" charset="0"/>
                <a:ea typeface="MS PGothic" charset="0"/>
              </a:rPr>
              <a:t> </a:t>
            </a:r>
            <a:r>
              <a:rPr lang="tr-TR" sz="1800" dirty="0" err="1">
                <a:latin typeface="Arial" charset="0"/>
                <a:ea typeface="MS PGothic" charset="0"/>
              </a:rPr>
              <a:t>we</a:t>
            </a:r>
            <a:r>
              <a:rPr lang="tr-TR" sz="1800" dirty="0">
                <a:latin typeface="Arial" charset="0"/>
                <a:ea typeface="MS PGothic" charset="0"/>
              </a:rPr>
              <a:t> </a:t>
            </a:r>
            <a:r>
              <a:rPr lang="tr-TR" sz="1800" dirty="0" err="1">
                <a:latin typeface="Arial" charset="0"/>
                <a:ea typeface="MS PGothic" charset="0"/>
              </a:rPr>
              <a:t>cannot</a:t>
            </a:r>
            <a:r>
              <a:rPr lang="tr-TR" sz="1800" dirty="0">
                <a:latin typeface="Arial" charset="0"/>
                <a:ea typeface="MS PGothic" charset="0"/>
              </a:rPr>
              <a:t> </a:t>
            </a:r>
            <a:r>
              <a:rPr lang="tr-TR" sz="1800" dirty="0" err="1">
                <a:latin typeface="Arial" charset="0"/>
                <a:ea typeface="MS PGothic" charset="0"/>
              </a:rPr>
              <a:t>merge</a:t>
            </a:r>
            <a:r>
              <a:rPr lang="tr-TR" sz="1800" dirty="0">
                <a:latin typeface="Arial" charset="0"/>
                <a:ea typeface="MS PGothic" charset="0"/>
              </a:rPr>
              <a:t> </a:t>
            </a:r>
            <a:r>
              <a:rPr lang="tr-TR" sz="1800" dirty="0" err="1">
                <a:latin typeface="Arial" charset="0"/>
                <a:ea typeface="MS PGothic" charset="0"/>
              </a:rPr>
              <a:t>other</a:t>
            </a:r>
            <a:r>
              <a:rPr lang="tr-TR" sz="1800" dirty="0">
                <a:latin typeface="Arial" charset="0"/>
                <a:ea typeface="MS PGothic" charset="0"/>
              </a:rPr>
              <a:t> a since </a:t>
            </a:r>
            <a:r>
              <a:rPr lang="tr-TR" sz="1800" dirty="0" err="1">
                <a:latin typeface="Arial" charset="0"/>
                <a:ea typeface="MS PGothic" charset="0"/>
              </a:rPr>
              <a:t>must</a:t>
            </a:r>
            <a:r>
              <a:rPr lang="tr-TR" sz="1800" dirty="0">
                <a:latin typeface="Arial" charset="0"/>
                <a:ea typeface="MS PGothic" charset="0"/>
              </a:rPr>
              <a:t> </a:t>
            </a:r>
            <a:r>
              <a:rPr lang="tr-TR" sz="1800" dirty="0" err="1">
                <a:latin typeface="Arial" charset="0"/>
                <a:ea typeface="MS PGothic" charset="0"/>
              </a:rPr>
              <a:t>have</a:t>
            </a:r>
            <a:r>
              <a:rPr lang="tr-TR" sz="1800" dirty="0">
                <a:latin typeface="Arial" charset="0"/>
                <a:ea typeface="MS PGothic" charset="0"/>
              </a:rPr>
              <a:t> |w|&gt;0</a:t>
            </a:r>
          </a:p>
          <a:p>
            <a:r>
              <a:rPr lang="tr-TR" sz="1800" dirty="0" err="1">
                <a:latin typeface="Arial" charset="0"/>
                <a:ea typeface="MS PGothic" charset="0"/>
              </a:rPr>
              <a:t>We</a:t>
            </a:r>
            <a:r>
              <a:rPr lang="tr-TR" sz="1800" dirty="0">
                <a:latin typeface="Arial" charset="0"/>
                <a:ea typeface="MS PGothic" charset="0"/>
              </a:rPr>
              <a:t> </a:t>
            </a:r>
            <a:r>
              <a:rPr lang="tr-TR" sz="1800" dirty="0" err="1">
                <a:latin typeface="Arial" charset="0"/>
                <a:ea typeface="MS PGothic" charset="0"/>
              </a:rPr>
              <a:t>have</a:t>
            </a:r>
            <a:r>
              <a:rPr lang="tr-TR" sz="1800" dirty="0">
                <a:latin typeface="Arial" charset="0"/>
                <a:ea typeface="MS PGothic" charset="0"/>
              </a:rPr>
              <a:t> </a:t>
            </a:r>
            <a:r>
              <a:rPr lang="tr-TR" sz="1800" dirty="0" err="1">
                <a:latin typeface="Arial" charset="0"/>
                <a:ea typeface="MS PGothic" charset="0"/>
              </a:rPr>
              <a:t>arrived</a:t>
            </a:r>
            <a:r>
              <a:rPr lang="tr-TR" sz="1800" dirty="0">
                <a:latin typeface="Arial" charset="0"/>
                <a:ea typeface="MS PGothic" charset="0"/>
              </a:rPr>
              <a:t> at a </a:t>
            </a:r>
            <a:r>
              <a:rPr lang="tr-TR" sz="1800" dirty="0" err="1">
                <a:latin typeface="Arial" charset="0"/>
                <a:ea typeface="MS PGothic" charset="0"/>
              </a:rPr>
              <a:t>contradiction</a:t>
            </a:r>
            <a:r>
              <a:rPr lang="tr-TR" sz="1800" dirty="0">
                <a:latin typeface="Arial" charset="0"/>
                <a:ea typeface="MS PGothic" charset="0"/>
              </a:rPr>
              <a:t>.</a:t>
            </a:r>
          </a:p>
          <a:p>
            <a:r>
              <a:rPr lang="tr-TR" sz="1800" dirty="0" err="1">
                <a:latin typeface="Arial" charset="0"/>
                <a:ea typeface="MS PGothic" charset="0"/>
              </a:rPr>
              <a:t>Therefore</a:t>
            </a:r>
            <a:r>
              <a:rPr lang="tr-TR" sz="1800" dirty="0">
                <a:latin typeface="Arial" charset="0"/>
                <a:ea typeface="MS PGothic" charset="0"/>
              </a:rPr>
              <a:t> L is not </a:t>
            </a:r>
            <a:r>
              <a:rPr lang="tr-TR" sz="1800" dirty="0" err="1">
                <a:latin typeface="Arial" charset="0"/>
                <a:ea typeface="MS PGothic" charset="0"/>
              </a:rPr>
              <a:t>Regular</a:t>
            </a:r>
            <a:r>
              <a:rPr lang="tr-TR" sz="1800" dirty="0">
                <a:latin typeface="Arial" charset="0"/>
                <a:ea typeface="MS PGothic" charset="0"/>
              </a:rPr>
              <a:t>.</a:t>
            </a:r>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392E21-66CC-F24C-AE14-2139A3B1657D}" type="datetime1">
              <a:rPr lang="en-US"/>
              <a:pPr/>
              <a:t>11/18/2014</a:t>
            </a:fld>
            <a:endParaRPr lang="en-US"/>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atin typeface="Arial" charset="0"/>
                <a:ea typeface="MS PGothic" charset="0"/>
              </a:rPr>
              <a:t>Myhill-Nerode Theorem</a:t>
            </a:r>
          </a:p>
        </p:txBody>
      </p:sp>
      <p:sp>
        <p:nvSpPr>
          <p:cNvPr id="100355" name="Content Placeholder 2"/>
          <p:cNvSpPr>
            <a:spLocks noGrp="1"/>
          </p:cNvSpPr>
          <p:nvPr>
            <p:ph idx="1"/>
          </p:nvPr>
        </p:nvSpPr>
        <p:spPr/>
        <p:txBody>
          <a:bodyPr/>
          <a:lstStyle/>
          <a:p>
            <a:pPr marL="0" indent="0">
              <a:buFontTx/>
              <a:buNone/>
            </a:pPr>
            <a:r>
              <a:rPr lang="en-US" sz="2400">
                <a:latin typeface="Arial" charset="0"/>
                <a:ea typeface="MS PGothic" charset="0"/>
                <a:sym typeface="Symbol" charset="0"/>
              </a:rPr>
              <a:t>The following are equivalent:</a:t>
            </a:r>
          </a:p>
          <a:p>
            <a:pPr marL="0" indent="0">
              <a:buFontTx/>
              <a:buAutoNum type="arabicPeriod"/>
            </a:pPr>
            <a:r>
              <a:rPr lang="en-US" sz="2400">
                <a:latin typeface="Arial" charset="0"/>
                <a:ea typeface="MS PGothic" charset="0"/>
                <a:sym typeface="Symbol" charset="0"/>
              </a:rPr>
              <a:t>L is accepted by some DFA.</a:t>
            </a:r>
          </a:p>
          <a:p>
            <a:pPr marL="0" indent="0">
              <a:buFontTx/>
              <a:buAutoNum type="arabicPeriod"/>
            </a:pPr>
            <a:r>
              <a:rPr lang="en-US" sz="2400">
                <a:latin typeface="Arial" charset="0"/>
                <a:ea typeface="MS PGothic" charset="0"/>
                <a:sym typeface="Symbol" charset="0"/>
              </a:rPr>
              <a:t>L is the union of some of the classes of a right invariant equivalence relation, R, of finite index.</a:t>
            </a:r>
          </a:p>
          <a:p>
            <a:pPr marL="0" indent="0">
              <a:buFontTx/>
              <a:buAutoNum type="arabicPeriod"/>
            </a:pPr>
            <a:r>
              <a:rPr lang="en-US" sz="2400">
                <a:latin typeface="Arial" charset="0"/>
                <a:ea typeface="MS PGothic" charset="0"/>
                <a:sym typeface="Symbol" charset="0"/>
              </a:rPr>
              <a:t>The specific right invariance equivalence relation </a:t>
            </a:r>
            <a:br>
              <a:rPr lang="en-US" sz="2400">
                <a:latin typeface="Arial" charset="0"/>
                <a:ea typeface="MS PGothic" charset="0"/>
                <a:sym typeface="Symbol" charset="0"/>
              </a:rPr>
            </a:br>
            <a:r>
              <a:rPr lang="en-US" sz="2400">
                <a:latin typeface="Arial" charset="0"/>
                <a:ea typeface="MS PGothic" charset="0"/>
                <a:sym typeface="Symbol" charset="0"/>
              </a:rPr>
              <a:t>R</a:t>
            </a:r>
            <a:r>
              <a:rPr lang="en-US" sz="2400" baseline="-25000">
                <a:latin typeface="Arial" charset="0"/>
                <a:ea typeface="MS PGothic" charset="0"/>
                <a:sym typeface="Symbol" charset="0"/>
              </a:rPr>
              <a:t>L</a:t>
            </a:r>
            <a:r>
              <a:rPr lang="en-US" sz="2400">
                <a:latin typeface="Arial" charset="0"/>
                <a:ea typeface="MS PGothic" charset="0"/>
                <a:sym typeface="Symbol" charset="0"/>
              </a:rPr>
              <a:t>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iff z [ xz  L iff yz  L ]</a:t>
            </a:r>
            <a:br>
              <a:rPr lang="en-US" sz="2400">
                <a:latin typeface="Arial" charset="0"/>
                <a:ea typeface="MS PGothic" charset="0"/>
                <a:sym typeface="Symbol" charset="0"/>
              </a:rPr>
            </a:br>
            <a:r>
              <a:rPr lang="en-US" sz="2400">
                <a:latin typeface="Arial" charset="0"/>
                <a:ea typeface="MS PGothic" charset="0"/>
                <a:sym typeface="Symbol" charset="0"/>
              </a:rPr>
              <a:t>has finite index</a:t>
            </a:r>
          </a:p>
          <a:p>
            <a:pPr marL="0" indent="0">
              <a:buFontTx/>
              <a:buNone/>
            </a:pPr>
            <a:r>
              <a:rPr lang="en-US" sz="2400">
                <a:latin typeface="Arial" charset="0"/>
                <a:ea typeface="MS PGothic" charset="0"/>
                <a:sym typeface="Symbol" charset="0"/>
              </a:rPr>
              <a:t>Definition. R is a right invariant equivalence relation iff R is an equivalence relation and z [ x R y implies xz R yz ].</a:t>
            </a:r>
          </a:p>
          <a:p>
            <a:pPr marL="0" indent="0">
              <a:buFontTx/>
              <a:buNone/>
            </a:pPr>
            <a:r>
              <a:rPr lang="en-US" sz="2400">
                <a:latin typeface="Arial" charset="0"/>
                <a:ea typeface="MS PGothic" charset="0"/>
                <a:sym typeface="Symbol" charset="0"/>
              </a:rPr>
              <a:t>Note: This is only meaningful for relations over strings.</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764C4B3-E289-A242-B2D9-9E48D86F69E7}" type="datetime1">
              <a:rPr lang="en-US"/>
              <a:pPr/>
              <a:t>11/18/2014</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atin typeface="Arial" charset="0"/>
                <a:ea typeface="MS PGothic" charset="0"/>
              </a:rPr>
              <a:t>Use of Myhill-Nerode</a:t>
            </a:r>
          </a:p>
        </p:txBody>
      </p:sp>
      <p:sp>
        <p:nvSpPr>
          <p:cNvPr id="101379" name="Content Placeholder 2"/>
          <p:cNvSpPr>
            <a:spLocks noGrp="1"/>
          </p:cNvSpPr>
          <p:nvPr>
            <p:ph idx="1"/>
          </p:nvPr>
        </p:nvSpPr>
        <p:spPr/>
        <p:txBody>
          <a:bodyPr/>
          <a:lstStyle/>
          <a:p>
            <a:r>
              <a:rPr lang="en-US" sz="2400">
                <a:latin typeface="Arial" charset="0"/>
                <a:ea typeface="MS PGothic" charset="0"/>
                <a:sym typeface="Symbol" charset="0"/>
              </a:rPr>
              <a:t>L = {a</a:t>
            </a:r>
            <a:r>
              <a:rPr lang="en-US" sz="2400" baseline="30000">
                <a:latin typeface="Arial" charset="0"/>
                <a:ea typeface="MS PGothic" charset="0"/>
                <a:sym typeface="Symbol" charset="0"/>
              </a:rPr>
              <a:t>n</a:t>
            </a:r>
            <a:r>
              <a:rPr lang="en-US" sz="2400">
                <a:latin typeface="Arial" charset="0"/>
                <a:ea typeface="MS PGothic" charset="0"/>
                <a:sym typeface="Symbol" charset="0"/>
              </a:rPr>
              <a:t>b</a:t>
            </a:r>
            <a:r>
              <a:rPr lang="en-US" sz="2400" baseline="30000">
                <a:latin typeface="Arial" charset="0"/>
                <a:ea typeface="MS PGothic" charset="0"/>
                <a:sym typeface="Symbol" charset="0"/>
              </a:rPr>
              <a:t>n</a:t>
            </a:r>
            <a:r>
              <a:rPr lang="en-US" sz="2400">
                <a:latin typeface="Arial" charset="0"/>
                <a:ea typeface="MS PGothic" charset="0"/>
                <a:sym typeface="Symbol" charset="0"/>
              </a:rPr>
              <a:t> | n&gt;0 } is NOT regular. </a:t>
            </a:r>
          </a:p>
          <a:p>
            <a:r>
              <a:rPr lang="en-US" sz="2400">
                <a:latin typeface="Arial" charset="0"/>
                <a:ea typeface="MS PGothic" charset="0"/>
                <a:sym typeface="Symbol" charset="0"/>
              </a:rPr>
              <a:t>Assume otherwise.</a:t>
            </a:r>
          </a:p>
          <a:p>
            <a:r>
              <a:rPr lang="en-US" sz="2400">
                <a:latin typeface="Arial" charset="0"/>
                <a:ea typeface="MS PGothic" charset="0"/>
                <a:sym typeface="Symbol" charset="0"/>
              </a:rPr>
              <a:t>M-N says that the specific r.i. equiv. relation R</a:t>
            </a:r>
            <a:r>
              <a:rPr lang="en-US" sz="2400" baseline="-25000">
                <a:latin typeface="Arial" charset="0"/>
                <a:ea typeface="MS PGothic" charset="0"/>
                <a:sym typeface="Symbol" charset="0"/>
              </a:rPr>
              <a:t>L</a:t>
            </a:r>
            <a:r>
              <a:rPr lang="en-US" sz="2400">
                <a:latin typeface="Arial" charset="0"/>
                <a:ea typeface="MS PGothic" charset="0"/>
                <a:sym typeface="Symbol" charset="0"/>
              </a:rPr>
              <a:t> has finite index,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iff  z [ xz  L iff yz  L ].</a:t>
            </a:r>
          </a:p>
          <a:p>
            <a:r>
              <a:rPr lang="en-US" sz="2400">
                <a:latin typeface="Arial" charset="0"/>
                <a:ea typeface="MS PGothic" charset="0"/>
                <a:sym typeface="Symbol" charset="0"/>
              </a:rPr>
              <a:t>Consider the equivalence classes [a</a:t>
            </a:r>
            <a:r>
              <a:rPr lang="en-US" sz="2400" baseline="30000">
                <a:latin typeface="Arial" charset="0"/>
                <a:ea typeface="MS PGothic" charset="0"/>
                <a:sym typeface="Symbol" charset="0"/>
              </a:rPr>
              <a:t>i</a:t>
            </a:r>
            <a:r>
              <a:rPr lang="en-US" sz="2400">
                <a:latin typeface="Arial" charset="0"/>
                <a:ea typeface="MS PGothic" charset="0"/>
                <a:sym typeface="Symbol" charset="0"/>
              </a:rPr>
              <a:t>b] and [a</a:t>
            </a:r>
            <a:r>
              <a:rPr lang="en-US" sz="2400" baseline="30000">
                <a:latin typeface="Arial" charset="0"/>
                <a:ea typeface="MS PGothic" charset="0"/>
                <a:sym typeface="Symbol" charset="0"/>
              </a:rPr>
              <a:t>j</a:t>
            </a:r>
            <a:r>
              <a:rPr lang="en-US" sz="2400">
                <a:latin typeface="Arial" charset="0"/>
                <a:ea typeface="MS PGothic" charset="0"/>
                <a:sym typeface="Symbol" charset="0"/>
              </a:rPr>
              <a:t>b], where i,j&gt;0 and i ≠ j.</a:t>
            </a:r>
          </a:p>
          <a:p>
            <a:r>
              <a:rPr lang="en-US" sz="2400">
                <a:latin typeface="Arial" charset="0"/>
                <a:ea typeface="MS PGothic" charset="0"/>
                <a:sym typeface="Symbol" charset="0"/>
              </a:rPr>
              <a:t>a</a:t>
            </a:r>
            <a:r>
              <a:rPr lang="en-US" sz="2400" baseline="30000">
                <a:latin typeface="Arial" charset="0"/>
                <a:ea typeface="MS PGothic" charset="0"/>
                <a:sym typeface="Symbol" charset="0"/>
              </a:rPr>
              <a:t>i</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but  a</a:t>
            </a:r>
            <a:r>
              <a:rPr lang="en-US" sz="2400" baseline="30000">
                <a:latin typeface="Arial" charset="0"/>
                <a:ea typeface="MS PGothic" charset="0"/>
                <a:sym typeface="Symbol" charset="0"/>
              </a:rPr>
              <a:t>j</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and so [a</a:t>
            </a:r>
            <a:r>
              <a:rPr lang="en-US" sz="2400" baseline="30000">
                <a:latin typeface="Arial" charset="0"/>
                <a:ea typeface="MS PGothic" charset="0"/>
                <a:sym typeface="Symbol" charset="0"/>
              </a:rPr>
              <a:t>i</a:t>
            </a:r>
            <a:r>
              <a:rPr lang="en-US" sz="2400">
                <a:latin typeface="Arial" charset="0"/>
                <a:ea typeface="MS PGothic" charset="0"/>
                <a:sym typeface="Symbol" charset="0"/>
              </a:rPr>
              <a:t>b] is not related to [a</a:t>
            </a:r>
            <a:r>
              <a:rPr lang="en-US" sz="2400" baseline="30000">
                <a:latin typeface="Arial" charset="0"/>
                <a:ea typeface="MS PGothic" charset="0"/>
                <a:sym typeface="Symbol" charset="0"/>
              </a:rPr>
              <a:t>j</a:t>
            </a:r>
            <a:r>
              <a:rPr lang="en-US" sz="2400">
                <a:latin typeface="Arial" charset="0"/>
                <a:ea typeface="MS PGothic" charset="0"/>
                <a:sym typeface="Symbol" charset="0"/>
              </a:rPr>
              <a:t>b] under R</a:t>
            </a:r>
            <a:r>
              <a:rPr lang="en-US" sz="2400" baseline="-25000">
                <a:latin typeface="Arial" charset="0"/>
                <a:ea typeface="MS PGothic" charset="0"/>
                <a:sym typeface="Symbol" charset="0"/>
              </a:rPr>
              <a:t>L</a:t>
            </a:r>
            <a:r>
              <a:rPr lang="en-US" sz="2400">
                <a:latin typeface="Arial" charset="0"/>
                <a:ea typeface="MS PGothic" charset="0"/>
                <a:sym typeface="Symbol" charset="0"/>
              </a:rPr>
              <a:t> and thus [a</a:t>
            </a:r>
            <a:r>
              <a:rPr lang="en-US" sz="2400" baseline="30000">
                <a:latin typeface="Arial" charset="0"/>
                <a:ea typeface="MS PGothic" charset="0"/>
                <a:sym typeface="Symbol" charset="0"/>
              </a:rPr>
              <a:t>i</a:t>
            </a:r>
            <a:r>
              <a:rPr lang="en-US" sz="2400">
                <a:latin typeface="Arial" charset="0"/>
                <a:ea typeface="MS PGothic" charset="0"/>
                <a:sym typeface="Symbol" charset="0"/>
              </a:rPr>
              <a:t>b] ≠ [a</a:t>
            </a:r>
            <a:r>
              <a:rPr lang="en-US" sz="2400" baseline="30000">
                <a:latin typeface="Arial" charset="0"/>
                <a:ea typeface="MS PGothic" charset="0"/>
                <a:sym typeface="Symbol" charset="0"/>
              </a:rPr>
              <a:t>j</a:t>
            </a:r>
            <a:r>
              <a:rPr lang="en-US" sz="2400">
                <a:latin typeface="Arial" charset="0"/>
                <a:ea typeface="MS PGothic" charset="0"/>
                <a:sym typeface="Symbol" charset="0"/>
              </a:rPr>
              <a:t>b].</a:t>
            </a:r>
          </a:p>
          <a:p>
            <a:r>
              <a:rPr lang="en-US" sz="2400">
                <a:latin typeface="Arial" charset="0"/>
                <a:ea typeface="MS PGothic" charset="0"/>
                <a:sym typeface="Symbol" charset="0"/>
              </a:rPr>
              <a:t>This means that R</a:t>
            </a:r>
            <a:r>
              <a:rPr lang="en-US" sz="2400" baseline="-25000">
                <a:latin typeface="Arial" charset="0"/>
                <a:ea typeface="MS PGothic" charset="0"/>
                <a:sym typeface="Symbol" charset="0"/>
              </a:rPr>
              <a:t>L</a:t>
            </a:r>
            <a:r>
              <a:rPr lang="en-US" sz="2400">
                <a:latin typeface="Arial" charset="0"/>
                <a:ea typeface="MS PGothic" charset="0"/>
                <a:sym typeface="Symbol" charset="0"/>
              </a:rPr>
              <a:t> has infinite index.</a:t>
            </a:r>
          </a:p>
          <a:p>
            <a:r>
              <a:rPr lang="en-US" sz="2400">
                <a:latin typeface="Arial" charset="0"/>
                <a:ea typeface="MS PGothic" charset="0"/>
                <a:sym typeface="Symbol" charset="0"/>
              </a:rPr>
              <a:t>Therefore L is not regular.</a:t>
            </a:r>
          </a:p>
        </p:txBody>
      </p:sp>
      <p:sp>
        <p:nvSpPr>
          <p:cNvPr id="1013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D1E5FF6-162A-634C-BB11-B43280F0EDC8}" type="datetime1">
              <a:rPr lang="en-US"/>
              <a:pPr/>
              <a:t>11/18/2014</a:t>
            </a:fld>
            <a:endParaRPr lang="en-US"/>
          </a:p>
        </p:txBody>
      </p:sp>
      <p:sp>
        <p:nvSpPr>
          <p:cNvPr id="1013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13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489E81-0239-8846-B0C9-402E4513619A}" type="slidenum">
              <a:rPr lang="en-US"/>
              <a:pPr/>
              <a:t>99</a:t>
            </a:fld>
            <a:endParaRPr lang="en-US"/>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57184</TotalTime>
  <Words>17740</Words>
  <Application>Microsoft Office PowerPoint</Application>
  <PresentationFormat>On-screen Show (4:3)</PresentationFormat>
  <Paragraphs>3121</Paragraphs>
  <Slides>291</Slides>
  <Notes>198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291</vt:i4>
      </vt:variant>
    </vt:vector>
  </HeadingPairs>
  <TitlesOfParts>
    <vt:vector size="294" baseType="lpstr">
      <vt:lpstr>Custom Design</vt:lpstr>
      <vt:lpstr>Equation</vt:lpstr>
      <vt:lpstr>Picture</vt:lpstr>
      <vt:lpstr>Discrete II Theory of Computation </vt:lpstr>
      <vt:lpstr>Who, What, Where and When</vt:lpstr>
      <vt:lpstr>Text Material</vt:lpstr>
      <vt:lpstr>Expectations</vt:lpstr>
      <vt:lpstr>Goals of Course</vt:lpstr>
      <vt:lpstr>Expected Outcomes</vt:lpstr>
      <vt:lpstr>Keeping Up</vt:lpstr>
      <vt:lpstr>Rules to Abide By</vt:lpstr>
      <vt:lpstr>Grading</vt:lpstr>
      <vt:lpstr>Important Dates</vt:lpstr>
      <vt:lpstr>Evaluation (tentative)</vt:lpstr>
      <vt:lpstr>Financial Aid Related Activity</vt:lpstr>
      <vt:lpstr>Forward Pass on Formal Languages and Automata</vt:lpstr>
      <vt:lpstr>History</vt:lpstr>
      <vt:lpstr>Hilbert, Russell and Whitehead</vt:lpstr>
      <vt:lpstr>Hilbert</vt:lpstr>
      <vt:lpstr>Hilbert’s Belief</vt:lpstr>
      <vt:lpstr>Gödel</vt:lpstr>
      <vt:lpstr>Turing (Post, Church, Kleene)</vt:lpstr>
      <vt:lpstr>More on Emil Post</vt:lpstr>
      <vt:lpstr>Languages</vt:lpstr>
      <vt:lpstr>Alphabets and Strings</vt:lpstr>
      <vt:lpstr>Languages</vt:lpstr>
      <vt:lpstr>Operations on Strings</vt:lpstr>
      <vt:lpstr>Properties of Languages</vt:lpstr>
      <vt:lpstr>Computable Languages 1</vt:lpstr>
      <vt:lpstr>Computable Languages 2</vt:lpstr>
      <vt:lpstr>Sets, Sequences, Relations, Functions and Infinity</vt:lpstr>
      <vt:lpstr>Sets</vt:lpstr>
      <vt:lpstr>More on Sets</vt:lpstr>
      <vt:lpstr>Sequences</vt:lpstr>
      <vt:lpstr>Relations</vt:lpstr>
      <vt:lpstr>Relations</vt:lpstr>
      <vt:lpstr>Functions</vt:lpstr>
      <vt:lpstr>Ordinal and Cardinal Numbers</vt:lpstr>
      <vt:lpstr>More on Cardinality</vt:lpstr>
      <vt:lpstr>Infinities</vt:lpstr>
      <vt:lpstr>Cantor and Infinities</vt:lpstr>
      <vt:lpstr>Power Set</vt:lpstr>
      <vt:lpstr>How Many Infinities?</vt:lpstr>
      <vt:lpstr>Cantor’s Theorem</vt:lpstr>
      <vt:lpstr>Corollaries</vt:lpstr>
      <vt:lpstr>Cardinalities of Z and Q</vt:lpstr>
      <vt:lpstr>|Subset|  |Parent Set|</vt:lpstr>
      <vt:lpstr>| N  N | = | N |</vt:lpstr>
      <vt:lpstr>Proof That | N | = | Q |</vt:lpstr>
      <vt:lpstr>Assignment # 1</vt:lpstr>
      <vt:lpstr>Computability</vt:lpstr>
      <vt:lpstr>Basic Definitions</vt:lpstr>
      <vt:lpstr>Effective Procedure</vt:lpstr>
      <vt:lpstr>Algorithm</vt:lpstr>
      <vt:lpstr>Sets, Problems &amp; Predicates</vt:lpstr>
      <vt:lpstr>How They relate</vt:lpstr>
      <vt:lpstr>Categorizing Problems (Sets)</vt:lpstr>
      <vt:lpstr>Existence of Undecidables</vt:lpstr>
      <vt:lpstr>Categorizing Problems (Sets) # 2</vt:lpstr>
      <vt:lpstr>Goals of Computability</vt:lpstr>
      <vt:lpstr>p is irrational</vt:lpstr>
      <vt:lpstr>Assignment # 2</vt:lpstr>
      <vt:lpstr>Complexity</vt:lpstr>
      <vt:lpstr>Complexity vs ..</vt:lpstr>
      <vt:lpstr>P and NP</vt:lpstr>
      <vt:lpstr>Regular Languages</vt:lpstr>
      <vt:lpstr>Regular Languages # 1</vt:lpstr>
      <vt:lpstr>Regular Languages # 2</vt:lpstr>
      <vt:lpstr>Regular Languages # 3</vt:lpstr>
      <vt:lpstr>FSA and Sequential Circuits</vt:lpstr>
      <vt:lpstr>FSAs and Pattern Matching</vt:lpstr>
      <vt:lpstr>Lexical Analysis</vt:lpstr>
      <vt:lpstr>Game Behaviors</vt:lpstr>
      <vt:lpstr>Assignment # 3</vt:lpstr>
      <vt:lpstr>Regular Expressions</vt:lpstr>
      <vt:lpstr>Regular Languages = Finite State Languages</vt:lpstr>
      <vt:lpstr>Regular Equations</vt:lpstr>
      <vt:lpstr>Show QP* is a Solution</vt:lpstr>
      <vt:lpstr>Uniqueness of Solution</vt:lpstr>
      <vt:lpstr>Example</vt:lpstr>
      <vt:lpstr>Convert from NFA to DFA</vt:lpstr>
      <vt:lpstr>Minimize States</vt:lpstr>
      <vt:lpstr>Convert to RE</vt:lpstr>
      <vt:lpstr>PowerPoint Presentation</vt:lpstr>
      <vt:lpstr>Use Ripping; Rip q3</vt:lpstr>
      <vt:lpstr>Use Ripping; Rip q1</vt:lpstr>
      <vt:lpstr>Use Ripping; Rip q2</vt:lpstr>
      <vt:lpstr>Use Regular Equations</vt:lpstr>
      <vt:lpstr>Pumping Lemma Problems</vt:lpstr>
      <vt:lpstr>NFAs</vt:lpstr>
      <vt:lpstr>Convert NFA to DFA</vt:lpstr>
      <vt:lpstr>DFAs to REs</vt:lpstr>
      <vt:lpstr>Assignment # 4</vt:lpstr>
      <vt:lpstr>What is Regular So Far?</vt:lpstr>
      <vt:lpstr>What More is Regular?</vt:lpstr>
      <vt:lpstr>What is NOT Regular?</vt:lpstr>
      <vt:lpstr>Pumping Lemma For Regular</vt:lpstr>
      <vt:lpstr>Pumping Lemma Proof</vt:lpstr>
      <vt:lpstr>Lemma’s Adversarial Process</vt:lpstr>
      <vt:lpstr>xwx is not Regular (PL)</vt:lpstr>
      <vt:lpstr>Myhill-Nerode Theorem</vt:lpstr>
      <vt:lpstr>Use of Myhill-Nerode</vt:lpstr>
      <vt:lpstr>xwx is not Regular (MN)</vt:lpstr>
      <vt:lpstr>Finite State Transducers</vt:lpstr>
      <vt:lpstr>Finite State Transducers</vt:lpstr>
      <vt:lpstr>Assignment # 5</vt:lpstr>
      <vt:lpstr>History of Formal Language</vt:lpstr>
      <vt:lpstr>Formalism for Grammars</vt:lpstr>
      <vt:lpstr>Grammars</vt:lpstr>
      <vt:lpstr>Derivations</vt:lpstr>
      <vt:lpstr>Context Free Grammars</vt:lpstr>
      <vt:lpstr>Interesting Sample CFG</vt:lpstr>
      <vt:lpstr>Derivation</vt:lpstr>
      <vt:lpstr>Parse Trees</vt:lpstr>
      <vt:lpstr>Ambiguity</vt:lpstr>
      <vt:lpstr>Ambiguous Parse</vt:lpstr>
      <vt:lpstr>Precedence</vt:lpstr>
      <vt:lpstr>Left (right)most Derivations</vt:lpstr>
      <vt:lpstr>Ambiguity Test</vt:lpstr>
      <vt:lpstr>Unambiguous Grammar</vt:lpstr>
      <vt:lpstr>Parsing Problem</vt:lpstr>
      <vt:lpstr>Removing Left Recursion</vt:lpstr>
      <vt:lpstr>Right Recursive Expressions</vt:lpstr>
      <vt:lpstr>Bottom Up vs Top Down</vt:lpstr>
      <vt:lpstr>Formalization of PDA</vt:lpstr>
      <vt:lpstr>Notion of ID for PDA</vt:lpstr>
      <vt:lpstr>Language Recognized by PDA</vt:lpstr>
      <vt:lpstr>Top Down Parsing by PDA</vt:lpstr>
      <vt:lpstr>Top Down Parsing by PDA</vt:lpstr>
      <vt:lpstr>Bottom Up Parsing by PDA</vt:lpstr>
      <vt:lpstr>Bottom Up Parsing by PDA</vt:lpstr>
      <vt:lpstr>Challenge</vt:lpstr>
      <vt:lpstr>Closure Properties</vt:lpstr>
      <vt:lpstr>Intersection with Regular</vt:lpstr>
      <vt:lpstr>Substitution</vt:lpstr>
      <vt:lpstr>More on Substitution</vt:lpstr>
      <vt:lpstr>CKY (Cocke, Kasami, Younger) O(N3) PARSING</vt:lpstr>
      <vt:lpstr>Dynamic Programming</vt:lpstr>
      <vt:lpstr>CKY (Bottom-Up Technique)</vt:lpstr>
      <vt:lpstr>CKY Parser</vt:lpstr>
      <vt:lpstr>2nd CKY Example</vt:lpstr>
      <vt:lpstr>Converting a PDA to CFL</vt:lpstr>
      <vt:lpstr>Rules for PDA to CFL</vt:lpstr>
      <vt:lpstr>Midterm#2 Topics</vt:lpstr>
      <vt:lpstr>Midterm#2 Topics</vt:lpstr>
      <vt:lpstr>Midterm#2 Topics</vt:lpstr>
      <vt:lpstr>Midterm#2 Topics</vt:lpstr>
      <vt:lpstr>Computability</vt:lpstr>
      <vt:lpstr>Categorizing Problems (Sets)</vt:lpstr>
      <vt:lpstr>Categorizing Problems (Sets) # 2</vt:lpstr>
      <vt:lpstr>Immediate Implications</vt:lpstr>
      <vt:lpstr>Slightly Harder Implications</vt:lpstr>
      <vt:lpstr>Hilbert’s Tenth</vt:lpstr>
      <vt:lpstr>Hilbert’s 10th is Semi-Decidable</vt:lpstr>
      <vt:lpstr>P(x) = 0 is Decidable</vt:lpstr>
      <vt:lpstr>P(x) = 0 is Decidable</vt:lpstr>
      <vt:lpstr>Turing Machines</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Systems Related to FRS</vt:lpstr>
      <vt:lpstr>Petri Net Operation</vt:lpstr>
      <vt:lpstr>Petri Net Computation</vt:lpstr>
      <vt:lpstr>Variants of Petri Nets</vt:lpstr>
      <vt:lpstr>Petri Net Example</vt:lpstr>
      <vt:lpstr>Vector Addition</vt:lpstr>
      <vt:lpstr>Vectors as Resource Models</vt:lpstr>
      <vt:lpstr>Factors with Residues</vt:lpstr>
      <vt:lpstr>Undecidability</vt:lpstr>
      <vt:lpstr>Classic Unsolvable Problem</vt:lpstr>
      <vt:lpstr>Some terminology</vt:lpstr>
      <vt:lpstr>Halting Problem</vt:lpstr>
      <vt:lpstr>The Contradiction</vt:lpstr>
      <vt:lpstr>Halting is recognizable</vt:lpstr>
      <vt:lpstr>Why not just algorithms?</vt:lpstr>
      <vt:lpstr>The universal machine</vt:lpstr>
      <vt:lpstr>Non-re Problems</vt:lpstr>
      <vt:lpstr>The Contradiction</vt:lpstr>
      <vt:lpstr>Enumeration Theorem</vt:lpstr>
      <vt:lpstr>The Set TOTAL</vt:lpstr>
      <vt:lpstr>Consequences</vt:lpstr>
      <vt:lpstr>Insights</vt:lpstr>
      <vt:lpstr>Non-re nature of algorithms</vt:lpstr>
      <vt:lpstr>Many unbounded ways</vt:lpstr>
      <vt:lpstr>Non-determinism</vt:lpstr>
      <vt:lpstr>Reducibility</vt:lpstr>
      <vt:lpstr>Reduction Concepts</vt:lpstr>
      <vt:lpstr>Reduction Example#1</vt:lpstr>
      <vt:lpstr>Reduction Examples#2&amp;3</vt:lpstr>
      <vt:lpstr>Assignment # 7</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vt:lpstr>
      <vt:lpstr>The Set K</vt:lpstr>
      <vt:lpstr>Reduction and Rice’s</vt:lpstr>
      <vt:lpstr>Either Trivial or Undecidable</vt:lpstr>
      <vt:lpstr>Rice’s Theorem</vt:lpstr>
      <vt:lpstr>Rice’s Picture Proof</vt:lpstr>
      <vt:lpstr>Corollaries to Rice’s</vt:lpstr>
      <vt:lpstr>Recursively Enumerable</vt:lpstr>
      <vt:lpstr>Definition of re</vt:lpstr>
      <vt:lpstr>STP Predicate</vt:lpstr>
      <vt:lpstr>Semi-Decidable Implies re</vt:lpstr>
      <vt:lpstr>re Implies Semi-Decidable</vt:lpstr>
      <vt:lpstr>Domain of a Procedure</vt:lpstr>
      <vt:lpstr>Recursive Implies re </vt:lpstr>
      <vt:lpstr>Related Results</vt:lpstr>
      <vt:lpstr>re Characterizations</vt:lpstr>
      <vt:lpstr>Quantification#1</vt:lpstr>
      <vt:lpstr>Quantification#2</vt:lpstr>
      <vt:lpstr>Quantification#3</vt:lpstr>
      <vt:lpstr>Practice Assignment # 8</vt:lpstr>
      <vt:lpstr>Sample Question#1</vt:lpstr>
      <vt:lpstr>Sample Questions#2,3</vt:lpstr>
      <vt:lpstr>Sample Question#4</vt:lpstr>
      <vt:lpstr>Sample Question#5</vt:lpstr>
      <vt:lpstr>Grammars</vt:lpstr>
      <vt:lpstr>Grammars and re Sets</vt:lpstr>
      <vt:lpstr>Post Correspondence Problem</vt:lpstr>
      <vt:lpstr>PCP is undecidable</vt:lpstr>
      <vt:lpstr>Ambiguity of CFG</vt:lpstr>
      <vt:lpstr>Intersection of CFLs</vt:lpstr>
      <vt:lpstr>Non-emptiness of CSL</vt:lpstr>
      <vt:lpstr>Traces (Valid Computations)</vt:lpstr>
      <vt:lpstr>One step traces</vt:lpstr>
      <vt:lpstr>Turing Machine Traces</vt:lpstr>
      <vt:lpstr>What’s Context Free?</vt:lpstr>
      <vt:lpstr>Partially correct traces</vt:lpstr>
      <vt:lpstr>What’s Undecidable?</vt:lpstr>
      <vt:lpstr>L = *? </vt:lpstr>
      <vt:lpstr>Quotients of CFLs</vt:lpstr>
      <vt:lpstr>Traces and Type 0 </vt:lpstr>
      <vt:lpstr>CSG and Undecidability</vt:lpstr>
      <vt:lpstr>Some Consequences</vt:lpstr>
      <vt:lpstr>Summary of Grammar Results</vt:lpstr>
      <vt:lpstr>Decidability</vt:lpstr>
      <vt:lpstr>Undecidability</vt:lpstr>
      <vt:lpstr>More Undecidability</vt:lpstr>
      <vt:lpstr>Computational Complexity</vt:lpstr>
      <vt:lpstr>P = Polynomial Time</vt:lpstr>
      <vt:lpstr>NP = Non-Det. Poly Time</vt:lpstr>
      <vt:lpstr>NP-Complete; NP-Hard</vt:lpstr>
      <vt:lpstr>Satisfiability</vt:lpstr>
      <vt:lpstr>Satisfiability</vt:lpstr>
      <vt:lpstr>SAT</vt:lpstr>
      <vt:lpstr>Simulating ND TM</vt:lpstr>
      <vt:lpstr>Cook’s Theorem</vt:lpstr>
      <vt:lpstr>NP–Complete</vt:lpstr>
      <vt:lpstr>NP–Complete</vt:lpstr>
      <vt:lpstr>SubsetSum</vt:lpstr>
      <vt:lpstr>SubsetSum and Partition</vt:lpstr>
      <vt:lpstr>SAT to 3SAT</vt:lpstr>
      <vt:lpstr>Example SubsetSum</vt:lpstr>
      <vt:lpstr>Partition</vt:lpstr>
      <vt:lpstr>Integer Linear Programming</vt:lpstr>
      <vt:lpstr>2 Processor scheduling</vt:lpstr>
      <vt:lpstr>2 Processor nastiness</vt:lpstr>
      <vt:lpstr>NP–Complete</vt:lpstr>
      <vt:lpstr>P = NP?</vt:lpstr>
      <vt:lpstr>P = NP?</vt:lpstr>
      <vt:lpstr>P ≠ NP?</vt:lpstr>
      <vt:lpstr>NP-Hard</vt:lpstr>
      <vt:lpstr>Co-NP</vt:lpstr>
      <vt:lpstr>Final Exam Topics 1</vt:lpstr>
      <vt:lpstr>Final Exam Topics 2</vt:lpstr>
      <vt:lpstr>Final Exam Topics 3</vt:lpstr>
      <vt:lpstr>Final Exam Topics 4</vt:lpstr>
      <vt:lpstr>Final Exam Topics 5</vt:lpstr>
      <vt:lpstr>Final Exam Topics 6</vt:lpstr>
    </vt:vector>
  </TitlesOfParts>
  <Company>University of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Charlie Hughes</cp:lastModifiedBy>
  <cp:revision>581</cp:revision>
  <cp:lastPrinted>2014-10-16T14:43:55Z</cp:lastPrinted>
  <dcterms:created xsi:type="dcterms:W3CDTF">2010-04-22T13:58:28Z</dcterms:created>
  <dcterms:modified xsi:type="dcterms:W3CDTF">2014-11-18T17:50:59Z</dcterms:modified>
</cp:coreProperties>
</file>