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1231" r:id="rId2"/>
    <p:sldId id="1238" r:id="rId3"/>
    <p:sldId id="1239" r:id="rId4"/>
    <p:sldId id="1236" r:id="rId5"/>
    <p:sldId id="1240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1" autoAdjust="0"/>
    <p:restoredTop sz="94660"/>
  </p:normalViewPr>
  <p:slideViewPr>
    <p:cSldViewPr>
      <p:cViewPr>
        <p:scale>
          <a:sx n="100" d="100"/>
          <a:sy n="100" d="100"/>
        </p:scale>
        <p:origin x="-728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10/2/14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5.1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6075" indent="-346075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For each of the following, </a:t>
            </a:r>
            <a:r>
              <a:rPr lang="en-US" sz="2400" dirty="0" smtClean="0">
                <a:latin typeface="Arial" charset="0"/>
                <a:ea typeface="MS PGothic" charset="0"/>
              </a:rPr>
              <a:t>prove </a:t>
            </a:r>
            <a:r>
              <a:rPr lang="en-US" sz="2400" dirty="0">
                <a:latin typeface="Arial" charset="0"/>
                <a:ea typeface="MS PGothic" charset="0"/>
              </a:rPr>
              <a:t>it is not regular by using the Pumping Lemma or </a:t>
            </a:r>
            <a:r>
              <a:rPr lang="en-US" sz="2400" dirty="0" err="1">
                <a:latin typeface="Arial" charset="0"/>
                <a:ea typeface="MS PGothic" charset="0"/>
              </a:rPr>
              <a:t>Myhill-Nerode</a:t>
            </a:r>
            <a:r>
              <a:rPr lang="en-US" sz="2400" dirty="0">
                <a:latin typeface="Arial" charset="0"/>
                <a:ea typeface="MS PGothic" charset="0"/>
              </a:rPr>
              <a:t>. You must do </a:t>
            </a:r>
            <a:r>
              <a:rPr lang="en-US" sz="2400" dirty="0" smtClean="0">
                <a:latin typeface="Arial" charset="0"/>
                <a:ea typeface="MS PGothic" charset="0"/>
              </a:rPr>
              <a:t>one </a:t>
            </a:r>
            <a:r>
              <a:rPr lang="en-US" sz="2400" dirty="0">
                <a:latin typeface="Arial" charset="0"/>
                <a:ea typeface="MS PGothic" charset="0"/>
              </a:rPr>
              <a:t>of these using the Pumping Lemma and </a:t>
            </a:r>
            <a:r>
              <a:rPr lang="en-US" sz="2400" dirty="0" smtClean="0">
                <a:latin typeface="Arial" charset="0"/>
                <a:ea typeface="MS PGothic" charset="0"/>
              </a:rPr>
              <a:t>one using </a:t>
            </a:r>
            <a:r>
              <a:rPr lang="en-US" sz="2400" dirty="0" err="1">
                <a:latin typeface="Arial" charset="0"/>
                <a:ea typeface="MS PGothic" charset="0"/>
              </a:rPr>
              <a:t>Myhill-Nerode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baseline="30000" dirty="0">
                <a:latin typeface="Arial" charset="0"/>
                <a:ea typeface="MS PGothic" charset="0"/>
              </a:rPr>
              <a:t>! </a:t>
            </a:r>
            <a:r>
              <a:rPr lang="en-US" sz="2400" dirty="0">
                <a:latin typeface="Arial" charset="0"/>
                <a:ea typeface="MS PGothic" charset="0"/>
              </a:rPr>
              <a:t>| k&gt;0 } This is set {a</a:t>
            </a:r>
            <a:r>
              <a:rPr lang="en-US" sz="2400" baseline="30000" dirty="0">
                <a:latin typeface="Arial" charset="0"/>
                <a:ea typeface="MS PGothic" charset="0"/>
              </a:rPr>
              <a:t>1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2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6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24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120</a:t>
            </a:r>
            <a:r>
              <a:rPr lang="en-US" sz="2400" dirty="0">
                <a:latin typeface="Arial" charset="0"/>
                <a:ea typeface="MS PGothic" charset="0"/>
              </a:rPr>
              <a:t>, … }</a:t>
            </a: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i</a:t>
            </a:r>
            <a:r>
              <a:rPr lang="en-US" sz="2400" dirty="0" err="1">
                <a:latin typeface="Arial" charset="0"/>
                <a:ea typeface="MS PGothic" charset="0"/>
              </a:rPr>
              <a:t>b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j</a:t>
            </a:r>
            <a:r>
              <a:rPr lang="en-US" sz="2400" dirty="0" err="1">
                <a:latin typeface="Arial" charset="0"/>
                <a:ea typeface="MS PGothic" charset="0"/>
              </a:rPr>
              <a:t>c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dirty="0">
                <a:latin typeface="Arial" charset="0"/>
                <a:ea typeface="MS PGothic" charset="0"/>
              </a:rPr>
              <a:t> | </a:t>
            </a:r>
            <a:r>
              <a:rPr lang="en-US" sz="2400" dirty="0"/>
              <a:t>i≥0, j≥0, k≥0, </a:t>
            </a:r>
            <a:r>
              <a:rPr lang="en-US" sz="2400" dirty="0">
                <a:latin typeface="Arial" charset="0"/>
                <a:ea typeface="MS PGothic" charset="0"/>
              </a:rPr>
              <a:t>j = </a:t>
            </a:r>
            <a:r>
              <a:rPr lang="en-US" sz="2400" dirty="0" err="1">
                <a:latin typeface="Arial" charset="0"/>
                <a:ea typeface="MS PGothic" charset="0"/>
              </a:rPr>
              <a:t>i</a:t>
            </a:r>
            <a:r>
              <a:rPr lang="en-US" sz="2400" dirty="0">
                <a:latin typeface="Arial" charset="0"/>
                <a:ea typeface="MS PGothic" charset="0"/>
              </a:rPr>
              <a:t> + k </a:t>
            </a:r>
            <a:r>
              <a:rPr lang="en-US" sz="2400" dirty="0" smtClean="0">
                <a:latin typeface="Arial" charset="0"/>
                <a:ea typeface="MS PGothic" charset="0"/>
              </a:rPr>
              <a:t>}</a:t>
            </a:r>
            <a:endParaRPr lang="en-US" sz="2400" dirty="0">
              <a:latin typeface="Arial" charset="0"/>
              <a:ea typeface="MS PGothic" charset="0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10/2/14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10/2/14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3716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1a.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baseline="30000" dirty="0">
                <a:ea typeface="MS PGothic" charset="0"/>
              </a:rPr>
              <a:t>! </a:t>
            </a:r>
            <a:r>
              <a:rPr lang="en-US" dirty="0">
                <a:ea typeface="MS PGothic" charset="0"/>
              </a:rPr>
              <a:t>| k&gt;0 } </a:t>
            </a:r>
            <a:r>
              <a:rPr lang="en-US" dirty="0" smtClean="0"/>
              <a:t>using P.L.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732864"/>
            <a:ext cx="8515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Assume that L is regular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N be the positive integer given by the Pumping Lemma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a </a:t>
            </a:r>
            <a:r>
              <a:rPr lang="en-US" sz="1400" dirty="0" smtClean="0"/>
              <a:t>string s </a:t>
            </a:r>
            <a:r>
              <a:rPr lang="en-US" sz="1400" dirty="0"/>
              <a:t>= </a:t>
            </a:r>
            <a:r>
              <a:rPr lang="en-US" sz="1400" dirty="0" smtClean="0"/>
              <a:t>a</a:t>
            </a:r>
            <a:r>
              <a:rPr lang="en-US" sz="1400" baseline="30000" dirty="0" smtClean="0"/>
              <a:t>(N+1)!</a:t>
            </a:r>
            <a:r>
              <a:rPr lang="en-US" sz="1400" dirty="0" smtClean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N, 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2; by PL: xy</a:t>
            </a:r>
            <a:r>
              <a:rPr lang="en-US" sz="1400" baseline="30000" dirty="0"/>
              <a:t>2</a:t>
            </a:r>
            <a:r>
              <a:rPr lang="en-US" sz="1400" dirty="0"/>
              <a:t>z = </a:t>
            </a:r>
            <a:r>
              <a:rPr lang="en-US" sz="1400" dirty="0" err="1"/>
              <a:t>xyyz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Thus, </a:t>
            </a:r>
            <a:r>
              <a:rPr lang="en-US" sz="1400" dirty="0" smtClean="0"/>
              <a:t>a</a:t>
            </a:r>
            <a:r>
              <a:rPr lang="en-US" sz="1400" baseline="30000" dirty="0" smtClean="0"/>
              <a:t>(N+1)!+|</a:t>
            </a:r>
            <a:r>
              <a:rPr lang="en-US" sz="1400" baseline="30000" dirty="0"/>
              <a:t>y</a:t>
            </a:r>
            <a:r>
              <a:rPr lang="en-US" sz="1400" baseline="30000" dirty="0" smtClean="0"/>
              <a:t>|</a:t>
            </a:r>
            <a:r>
              <a:rPr lang="en-US" sz="1400" dirty="0" smtClean="0"/>
              <a:t> </a:t>
            </a:r>
            <a:r>
              <a:rPr lang="en-US" sz="1400" dirty="0"/>
              <a:t>would 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</a:t>
            </a:r>
            <a:r>
              <a:rPr lang="en-US" sz="1400" dirty="0" smtClean="0"/>
              <a:t>L. This means that there is a factorial between (N+1)! </a:t>
            </a:r>
            <a:r>
              <a:rPr lang="en-US" sz="1400" dirty="0"/>
              <a:t>a</a:t>
            </a:r>
            <a:r>
              <a:rPr lang="en-US" sz="1400" dirty="0" smtClean="0"/>
              <a:t>nd (N+1)!+N, but the smallest factorial after (N+1)! Is </a:t>
            </a:r>
            <a:br>
              <a:rPr lang="en-US" sz="1400" dirty="0" smtClean="0"/>
            </a:br>
            <a:r>
              <a:rPr lang="en-US" sz="1400" dirty="0" smtClean="0"/>
              <a:t>(N+2)! = (N+2) (N+1)! = N(N+1)! + 2(N+1)! &gt; (N+1)! + </a:t>
            </a:r>
            <a:r>
              <a:rPr lang="en-US" sz="1400" dirty="0"/>
              <a:t>2N </a:t>
            </a:r>
            <a:r>
              <a:rPr lang="en-US" sz="1400" dirty="0" smtClean="0"/>
              <a:t>&gt; </a:t>
            </a:r>
            <a:r>
              <a:rPr lang="en-US" sz="1400" dirty="0"/>
              <a:t>(N+1)!+N 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is a contradiction, therefore L is not regular  </a:t>
            </a:r>
            <a:r>
              <a:rPr lang="en-US" sz="1400" dirty="0" smtClean="0"/>
              <a:t>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Note: Using N is dangerous because N could be 1 and 2! Is within N (1) of 1!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" y="3962162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1b.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i</a:t>
            </a:r>
            <a:r>
              <a:rPr lang="en-US" dirty="0" err="1">
                <a:ea typeface="MS PGothic" charset="0"/>
              </a:rPr>
              <a:t>b</a:t>
            </a:r>
            <a:r>
              <a:rPr lang="en-US" baseline="30000" dirty="0" err="1">
                <a:ea typeface="MS PGothic" charset="0"/>
              </a:rPr>
              <a:t>j</a:t>
            </a:r>
            <a:r>
              <a:rPr lang="en-US" dirty="0" err="1">
                <a:ea typeface="MS PGothic" charset="0"/>
              </a:rPr>
              <a:t>c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dirty="0">
                <a:ea typeface="MS PGothic" charset="0"/>
              </a:rPr>
              <a:t> | </a:t>
            </a:r>
            <a:r>
              <a:rPr lang="en-US" dirty="0"/>
              <a:t>i≥0, j≥0, k≥0, </a:t>
            </a:r>
            <a:r>
              <a:rPr lang="en-US" dirty="0">
                <a:ea typeface="MS PGothic" charset="0"/>
              </a:rPr>
              <a:t>j = </a:t>
            </a:r>
            <a:r>
              <a:rPr lang="en-US" dirty="0" err="1">
                <a:ea typeface="MS PGothic" charset="0"/>
              </a:rPr>
              <a:t>i</a:t>
            </a:r>
            <a:r>
              <a:rPr lang="en-US" dirty="0">
                <a:ea typeface="MS PGothic" charset="0"/>
              </a:rPr>
              <a:t> + k </a:t>
            </a:r>
            <a:r>
              <a:rPr lang="en-US" dirty="0" smtClean="0">
                <a:ea typeface="MS PGothic" charset="0"/>
              </a:rPr>
              <a:t>} </a:t>
            </a:r>
            <a:r>
              <a:rPr lang="en-US" dirty="0" smtClean="0"/>
              <a:t>using P.L.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915" y="4266962"/>
            <a:ext cx="93668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Assume that L is </a:t>
            </a:r>
            <a:r>
              <a:rPr lang="en-US" sz="1400" dirty="0" smtClean="0"/>
              <a:t>regular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Let N be the positive integer given by the Pumping Lemma</a:t>
            </a: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Let </a:t>
            </a:r>
            <a:r>
              <a:rPr lang="en-US" sz="1400" i="1" dirty="0"/>
              <a:t>s</a:t>
            </a:r>
            <a:r>
              <a:rPr lang="en-US" sz="1400" dirty="0"/>
              <a:t> be </a:t>
            </a:r>
            <a:r>
              <a:rPr lang="en-US" sz="1400" dirty="0" smtClean="0"/>
              <a:t>the string s </a:t>
            </a:r>
            <a:r>
              <a:rPr lang="en-US" sz="1400" dirty="0"/>
              <a:t>=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dirty="0" err="1" smtClean="0"/>
              <a:t>b</a:t>
            </a:r>
            <a:r>
              <a:rPr lang="en-US" sz="1400" baseline="30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</a:t>
            </a:r>
            <a:r>
              <a:rPr lang="en-US" sz="1400" i="1" dirty="0"/>
              <a:t>s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 and |s| ≥ N, s is </a:t>
            </a:r>
            <a:r>
              <a:rPr lang="en-US" sz="1400" dirty="0" smtClean="0"/>
              <a:t>split by PL </a:t>
            </a:r>
            <a:r>
              <a:rPr lang="en-US" sz="1400" dirty="0"/>
              <a:t>into xyz, where |</a:t>
            </a:r>
            <a:r>
              <a:rPr lang="en-US" sz="1400" dirty="0" err="1"/>
              <a:t>xy</a:t>
            </a:r>
            <a:r>
              <a:rPr lang="en-US" sz="1400" dirty="0"/>
              <a:t>| ≤ N  and |y| &gt; 0 and for all </a:t>
            </a:r>
            <a:r>
              <a:rPr lang="en-US" sz="1400" dirty="0" err="1"/>
              <a:t>i</a:t>
            </a:r>
            <a:r>
              <a:rPr lang="en-US" sz="1400" dirty="0"/>
              <a:t> ≥ 0, </a:t>
            </a:r>
            <a:r>
              <a:rPr lang="en-US" sz="1400" dirty="0" err="1"/>
              <a:t>xy</a:t>
            </a:r>
            <a:r>
              <a:rPr lang="en-US" sz="1400" baseline="30000" dirty="0" err="1"/>
              <a:t>i</a:t>
            </a:r>
            <a:r>
              <a:rPr lang="en-US" sz="1400" dirty="0" err="1"/>
              <a:t>z</a:t>
            </a:r>
            <a:r>
              <a:rPr lang="en-US" sz="1400" dirty="0"/>
              <a:t>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We choose </a:t>
            </a:r>
            <a:r>
              <a:rPr lang="en-US" sz="1400" dirty="0" err="1"/>
              <a:t>i</a:t>
            </a:r>
            <a:r>
              <a:rPr lang="en-US" sz="1400" dirty="0"/>
              <a:t> = </a:t>
            </a:r>
            <a:r>
              <a:rPr lang="en-US" sz="1400" dirty="0" smtClean="0"/>
              <a:t>0; </a:t>
            </a:r>
            <a:r>
              <a:rPr lang="en-US" sz="1400" dirty="0"/>
              <a:t>by PL: </a:t>
            </a:r>
            <a:r>
              <a:rPr lang="en-US" sz="1400" dirty="0" err="1" smtClean="0"/>
              <a:t>xz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 smtClean="0"/>
              <a:t>xz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Thus, </a:t>
            </a:r>
            <a:r>
              <a:rPr lang="en-US" sz="1400" dirty="0" err="1" smtClean="0"/>
              <a:t>a</a:t>
            </a:r>
            <a:r>
              <a:rPr lang="en-US" sz="1400" baseline="30000" dirty="0" err="1" smtClean="0"/>
              <a:t>N</a:t>
            </a:r>
            <a:r>
              <a:rPr lang="en-US" sz="1400" baseline="30000" dirty="0"/>
              <a:t>-</a:t>
            </a:r>
            <a:r>
              <a:rPr lang="en-US" sz="1400" baseline="30000" dirty="0" smtClean="0"/>
              <a:t>|</a:t>
            </a:r>
            <a:r>
              <a:rPr lang="en-US" sz="1400" baseline="30000" dirty="0" err="1"/>
              <a:t>y</a:t>
            </a:r>
            <a:r>
              <a:rPr lang="en-US" sz="1400" baseline="30000" dirty="0" err="1" smtClean="0"/>
              <a:t>|</a:t>
            </a:r>
            <a:r>
              <a:rPr lang="en-US" sz="1400" dirty="0" err="1" smtClean="0"/>
              <a:t>b</a:t>
            </a:r>
            <a:r>
              <a:rPr lang="en-US" sz="1400" baseline="30000" dirty="0" err="1" smtClean="0"/>
              <a:t>N</a:t>
            </a:r>
            <a:r>
              <a:rPr lang="en-US" sz="1400" dirty="0" smtClean="0"/>
              <a:t> </a:t>
            </a:r>
            <a:r>
              <a:rPr lang="en-US" sz="1400" dirty="0"/>
              <a:t>would be </a:t>
            </a:r>
            <a:r>
              <a:rPr lang="en-US" sz="1400" dirty="0">
                <a:sym typeface="Symbol"/>
              </a:rPr>
              <a:t></a:t>
            </a:r>
            <a:r>
              <a:rPr lang="en-US" sz="1400" dirty="0"/>
              <a:t> L, but it’s not since </a:t>
            </a:r>
            <a:r>
              <a:rPr lang="en-US" sz="1400" dirty="0" smtClean="0"/>
              <a:t>N-|</a:t>
            </a:r>
            <a:r>
              <a:rPr lang="en-US" sz="1400" dirty="0"/>
              <a:t>y</a:t>
            </a:r>
            <a:r>
              <a:rPr lang="en-US" sz="1400" dirty="0" smtClean="0"/>
              <a:t>| + 0 </a:t>
            </a:r>
            <a:r>
              <a:rPr lang="en-US" sz="1400" dirty="0">
                <a:sym typeface="Symbol"/>
              </a:rPr>
              <a:t>&lt;</a:t>
            </a:r>
            <a:r>
              <a:rPr lang="en-US" sz="1400" dirty="0" smtClean="0"/>
              <a:t> N. Note: The 0 is because there are 0 c’s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is a contradiction, therefore L is not regular  </a:t>
            </a:r>
            <a:r>
              <a:rPr lang="en-US" sz="1400" dirty="0" smtClean="0"/>
              <a:t>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88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10/2/14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5.1 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447800"/>
            <a:ext cx="8515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1a. </a:t>
            </a:r>
            <a:r>
              <a:rPr lang="en-US" dirty="0">
                <a:ea typeface="MS PGothic" charset="0"/>
              </a:rPr>
              <a:t>{ </a:t>
            </a:r>
            <a:r>
              <a:rPr lang="en-US" dirty="0" err="1">
                <a:ea typeface="MS PGothic" charset="0"/>
              </a:rPr>
              <a:t>a</a:t>
            </a:r>
            <a:r>
              <a:rPr lang="en-US" baseline="30000" dirty="0" err="1">
                <a:ea typeface="MS PGothic" charset="0"/>
              </a:rPr>
              <a:t>k</a:t>
            </a:r>
            <a:r>
              <a:rPr lang="en-US" baseline="30000" dirty="0">
                <a:ea typeface="MS PGothic" charset="0"/>
              </a:rPr>
              <a:t>! </a:t>
            </a:r>
            <a:r>
              <a:rPr lang="en-US" dirty="0">
                <a:ea typeface="MS PGothic" charset="0"/>
              </a:rPr>
              <a:t>| k&gt;0 } </a:t>
            </a:r>
            <a:r>
              <a:rPr lang="en-US" dirty="0"/>
              <a:t>using </a:t>
            </a:r>
            <a:r>
              <a:rPr lang="en-US" dirty="0" smtClean="0"/>
              <a:t>M.N.</a:t>
            </a:r>
          </a:p>
          <a:p>
            <a:r>
              <a:rPr lang="en-US" sz="1600" dirty="0" smtClean="0"/>
              <a:t>We consider the collection of right invariant equivalence classes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baseline="30000" dirty="0" smtClean="0"/>
              <a:t>!-j</a:t>
            </a:r>
            <a:r>
              <a:rPr lang="en-US" sz="1600" dirty="0" smtClean="0"/>
              <a:t>], </a:t>
            </a:r>
            <a:r>
              <a:rPr lang="en-US" sz="1600" dirty="0"/>
              <a:t>j ≥ 0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It’s clear that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baseline="30000" dirty="0" smtClean="0"/>
              <a:t>!-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is in the language, but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k</a:t>
            </a:r>
            <a:r>
              <a:rPr lang="en-US" sz="1600" baseline="30000" dirty="0" smtClean="0"/>
              <a:t>!-</a:t>
            </a:r>
            <a:r>
              <a:rPr lang="en-US" sz="1600" baseline="30000" dirty="0" err="1" smtClean="0"/>
              <a:t>k</a:t>
            </a:r>
            <a:r>
              <a:rPr lang="en-US" sz="1600" dirty="0" err="1" smtClean="0"/>
              <a:t>a</a:t>
            </a:r>
            <a:r>
              <a:rPr lang="en-US" sz="1600" baseline="30000" dirty="0" err="1"/>
              <a:t>j</a:t>
            </a:r>
            <a:r>
              <a:rPr lang="en-US" sz="1600" dirty="0" smtClean="0"/>
              <a:t> is not when j &lt; k</a:t>
            </a:r>
          </a:p>
          <a:p>
            <a:r>
              <a:rPr lang="en-US" sz="1600" dirty="0" smtClean="0"/>
              <a:t>This shows that there is a separate equivalence class [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baseline="30000" dirty="0" smtClean="0"/>
              <a:t>!-j</a:t>
            </a:r>
            <a:r>
              <a:rPr lang="en-US" sz="1600" dirty="0" smtClean="0"/>
              <a:t>] induced by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, for each j</a:t>
            </a:r>
            <a:r>
              <a:rPr lang="en-US" sz="1600" dirty="0"/>
              <a:t> ≥ </a:t>
            </a:r>
            <a:r>
              <a:rPr lang="en-US" sz="1600" dirty="0" smtClean="0"/>
              <a:t>0.</a:t>
            </a:r>
          </a:p>
          <a:p>
            <a:r>
              <a:rPr lang="en-US" sz="1600" dirty="0" smtClean="0"/>
              <a:t>Thus, the index of R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is infinite and </a:t>
            </a:r>
            <a:r>
              <a:rPr lang="en-US" sz="1600" dirty="0" err="1" smtClean="0"/>
              <a:t>Myhill-Nerode</a:t>
            </a:r>
            <a:r>
              <a:rPr lang="en-US" sz="1600" dirty="0" smtClean="0"/>
              <a:t> states that L cannot be Regular.  ■</a:t>
            </a:r>
          </a:p>
          <a:p>
            <a:endParaRPr lang="en-US" sz="1400" dirty="0" smtClean="0"/>
          </a:p>
          <a:p>
            <a:r>
              <a:rPr lang="en-US" sz="2000" dirty="0" smtClean="0"/>
              <a:t>1b. </a:t>
            </a:r>
            <a:r>
              <a:rPr lang="en-US" sz="2000" dirty="0">
                <a:ea typeface="MS PGothic" charset="0"/>
              </a:rPr>
              <a:t>{ </a:t>
            </a:r>
            <a:r>
              <a:rPr lang="en-US" sz="2000" dirty="0" err="1">
                <a:ea typeface="MS PGothic" charset="0"/>
              </a:rPr>
              <a:t>a</a:t>
            </a:r>
            <a:r>
              <a:rPr lang="en-US" sz="2000" baseline="30000" dirty="0" err="1">
                <a:ea typeface="MS PGothic" charset="0"/>
              </a:rPr>
              <a:t>i</a:t>
            </a:r>
            <a:r>
              <a:rPr lang="en-US" sz="2000" dirty="0" err="1">
                <a:ea typeface="MS PGothic" charset="0"/>
              </a:rPr>
              <a:t>b</a:t>
            </a:r>
            <a:r>
              <a:rPr lang="en-US" sz="2000" baseline="30000" dirty="0" err="1">
                <a:ea typeface="MS PGothic" charset="0"/>
              </a:rPr>
              <a:t>j</a:t>
            </a:r>
            <a:r>
              <a:rPr lang="en-US" sz="2000" dirty="0" err="1">
                <a:ea typeface="MS PGothic" charset="0"/>
              </a:rPr>
              <a:t>c</a:t>
            </a:r>
            <a:r>
              <a:rPr lang="en-US" sz="2000" baseline="30000" dirty="0" err="1">
                <a:ea typeface="MS PGothic" charset="0"/>
              </a:rPr>
              <a:t>k</a:t>
            </a:r>
            <a:r>
              <a:rPr lang="en-US" sz="2000" dirty="0">
                <a:ea typeface="MS PGothic" charset="0"/>
              </a:rPr>
              <a:t> | </a:t>
            </a:r>
            <a:r>
              <a:rPr lang="en-US" sz="2000" dirty="0"/>
              <a:t>i≥0, j≥0, k≥0, </a:t>
            </a:r>
            <a:r>
              <a:rPr lang="en-US" sz="2000" dirty="0">
                <a:ea typeface="MS PGothic" charset="0"/>
              </a:rPr>
              <a:t>j = </a:t>
            </a:r>
            <a:r>
              <a:rPr lang="en-US" sz="2000" dirty="0" err="1">
                <a:ea typeface="MS PGothic" charset="0"/>
              </a:rPr>
              <a:t>i</a:t>
            </a:r>
            <a:r>
              <a:rPr lang="en-US" sz="2000" dirty="0">
                <a:ea typeface="MS PGothic" charset="0"/>
              </a:rPr>
              <a:t> + k </a:t>
            </a:r>
            <a:r>
              <a:rPr lang="en-US" sz="2000" dirty="0" smtClean="0">
                <a:ea typeface="MS PGothic" charset="0"/>
              </a:rPr>
              <a:t>}</a:t>
            </a:r>
            <a:r>
              <a:rPr lang="en-US" sz="2000" dirty="0" smtClean="0"/>
              <a:t> </a:t>
            </a:r>
            <a:r>
              <a:rPr lang="en-US" sz="2000" dirty="0"/>
              <a:t>using M.N.</a:t>
            </a:r>
          </a:p>
          <a:p>
            <a:r>
              <a:rPr lang="en-US" sz="1600" dirty="0"/>
              <a:t>We consider the collection of right invariant equivalence classes [</a:t>
            </a:r>
            <a:r>
              <a:rPr lang="en-US" sz="1600" dirty="0" err="1"/>
              <a:t>a</a:t>
            </a:r>
            <a:r>
              <a:rPr lang="en-US" sz="1600" baseline="30000" dirty="0" err="1"/>
              <a:t>j</a:t>
            </a:r>
            <a:r>
              <a:rPr lang="en-US" sz="1600" dirty="0"/>
              <a:t>], j ≥ 0.</a:t>
            </a:r>
          </a:p>
          <a:p>
            <a:r>
              <a:rPr lang="en-US" sz="1600" dirty="0"/>
              <a:t>It’s clear that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j</a:t>
            </a:r>
            <a:r>
              <a:rPr lang="en-US" sz="1600" dirty="0" err="1" smtClean="0"/>
              <a:t>b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</a:t>
            </a:r>
            <a:r>
              <a:rPr lang="en-US" sz="1600" dirty="0"/>
              <a:t>is in the language, but </a:t>
            </a:r>
            <a:r>
              <a:rPr lang="en-US" sz="1600" dirty="0" err="1" smtClean="0"/>
              <a:t>a</a:t>
            </a:r>
            <a:r>
              <a:rPr lang="en-US" sz="1600" baseline="30000" dirty="0" err="1" smtClean="0"/>
              <a:t>k</a:t>
            </a:r>
            <a:r>
              <a:rPr lang="en-US" sz="1600" dirty="0" err="1" smtClean="0"/>
              <a:t>b</a:t>
            </a:r>
            <a:r>
              <a:rPr lang="en-US" sz="1600" baseline="30000" dirty="0" err="1" smtClean="0"/>
              <a:t>j</a:t>
            </a:r>
            <a:r>
              <a:rPr lang="en-US" sz="1600" dirty="0" smtClean="0"/>
              <a:t> </a:t>
            </a:r>
            <a:r>
              <a:rPr lang="en-US" sz="1600" dirty="0"/>
              <a:t>is not when j ≠ k</a:t>
            </a:r>
          </a:p>
          <a:p>
            <a:r>
              <a:rPr lang="en-US" sz="1600" dirty="0"/>
              <a:t>This shows that there is a separate equivalence class [</a:t>
            </a:r>
            <a:r>
              <a:rPr lang="en-US" sz="1600" dirty="0" err="1"/>
              <a:t>a</a:t>
            </a:r>
            <a:r>
              <a:rPr lang="en-US" sz="1600" baseline="30000" dirty="0" err="1"/>
              <a:t>j</a:t>
            </a:r>
            <a:r>
              <a:rPr lang="en-US" sz="1600" dirty="0"/>
              <a:t>] induced by R</a:t>
            </a:r>
            <a:r>
              <a:rPr lang="en-US" sz="1600" baseline="-25000" dirty="0"/>
              <a:t>L</a:t>
            </a:r>
            <a:r>
              <a:rPr lang="en-US" sz="1600" dirty="0"/>
              <a:t>, for each j ≥ 0.</a:t>
            </a:r>
          </a:p>
          <a:p>
            <a:r>
              <a:rPr lang="en-US" sz="1600" dirty="0"/>
              <a:t>Thus, the index of R</a:t>
            </a:r>
            <a:r>
              <a:rPr lang="en-US" sz="1600" baseline="-25000" dirty="0"/>
              <a:t>L</a:t>
            </a:r>
            <a:r>
              <a:rPr lang="en-US" sz="1600" dirty="0"/>
              <a:t> is infinite and </a:t>
            </a:r>
            <a:r>
              <a:rPr lang="en-US" sz="1600" dirty="0" err="1"/>
              <a:t>Myhill-Nerode</a:t>
            </a:r>
            <a:r>
              <a:rPr lang="en-US" sz="1600" dirty="0"/>
              <a:t> states that L cannot be Regular.  </a:t>
            </a:r>
            <a:r>
              <a:rPr lang="en-US" sz="1600" dirty="0" smtClean="0"/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91974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5.2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10/2/14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1462881" y="1520190"/>
            <a:ext cx="6291898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MS PGothic" charset="0"/>
              </a:rPr>
              <a:t>Write a Mealy finite state machine that produces the 2’s complement result of subtracting 101 from a binary input stream (assuming at least 3 bits of input)</a:t>
            </a:r>
          </a:p>
          <a:p>
            <a:endParaRPr lang="en-US" dirty="0"/>
          </a:p>
        </p:txBody>
      </p:sp>
      <p:sp>
        <p:nvSpPr>
          <p:cNvPr id="46" name="Oval 45"/>
          <p:cNvSpPr/>
          <p:nvPr/>
        </p:nvSpPr>
        <p:spPr bwMode="auto">
          <a:xfrm>
            <a:off x="2860176" y="2971799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1..101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1295400" y="29718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itchFamily="-107" charset="0"/>
              </a:rPr>
              <a:t>NC1..1011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9" name="Straight Arrow Connector 48"/>
          <p:cNvCxnSpPr>
            <a:stCxn id="48" idx="6"/>
            <a:endCxn id="46" idx="2"/>
          </p:cNvCxnSpPr>
          <p:nvPr/>
        </p:nvCxnSpPr>
        <p:spPr bwMode="auto">
          <a:xfrm flipV="1">
            <a:off x="2133600" y="3390899"/>
            <a:ext cx="726576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202509" y="306972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09600" y="3352800"/>
            <a:ext cx="64479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Curved Connector 51"/>
          <p:cNvCxnSpPr/>
          <p:nvPr/>
        </p:nvCxnSpPr>
        <p:spPr bwMode="auto">
          <a:xfrm rot="5400000" flipH="1" flipV="1">
            <a:off x="6690798" y="4282002"/>
            <a:ext cx="12700" cy="592696"/>
          </a:xfrm>
          <a:prstGeom prst="curvedConnector3">
            <a:avLst>
              <a:gd name="adj1" fmla="val -293344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Curved Connector 58"/>
          <p:cNvCxnSpPr/>
          <p:nvPr/>
        </p:nvCxnSpPr>
        <p:spPr bwMode="auto">
          <a:xfrm rot="5400000" flipH="1" flipV="1">
            <a:off x="6614598" y="2681802"/>
            <a:ext cx="12700" cy="592696"/>
          </a:xfrm>
          <a:prstGeom prst="curvedConnector3">
            <a:avLst>
              <a:gd name="adj1" fmla="val 27665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828800" y="39624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019800" y="2209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Answer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981200" y="3733802"/>
            <a:ext cx="914400" cy="6857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2895600" y="39624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1..101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536576" y="29718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1..10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572000" y="396240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1..10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23" name="Straight Arrow Connector 22"/>
          <p:cNvCxnSpPr>
            <a:endCxn id="21" idx="3"/>
          </p:cNvCxnSpPr>
          <p:nvPr/>
        </p:nvCxnSpPr>
        <p:spPr bwMode="auto">
          <a:xfrm flipV="1">
            <a:off x="3733800" y="3687248"/>
            <a:ext cx="925528" cy="579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33800" y="3733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46" idx="6"/>
          </p:cNvCxnSpPr>
          <p:nvPr/>
        </p:nvCxnSpPr>
        <p:spPr bwMode="auto">
          <a:xfrm flipV="1">
            <a:off x="3698376" y="3369172"/>
            <a:ext cx="873624" cy="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657600" y="304800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1/1,0/0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0" idx="6"/>
          </p:cNvCxnSpPr>
          <p:nvPr/>
        </p:nvCxnSpPr>
        <p:spPr bwMode="auto">
          <a:xfrm flipV="1">
            <a:off x="3733800" y="4371440"/>
            <a:ext cx="838200" cy="1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914333" y="40502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6212976" y="2895600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1..1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248400" y="3886201"/>
            <a:ext cx="838200" cy="838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NC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1..1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334000" y="3581400"/>
            <a:ext cx="1037152" cy="4275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743133" y="35168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5374776" y="3292972"/>
            <a:ext cx="873624" cy="217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4864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5410200" y="4295240"/>
            <a:ext cx="838200" cy="1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334000" y="3974068"/>
            <a:ext cx="89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0/0,1/1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781801" y="251460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1/1,0/0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505133" y="4888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cxnSp>
        <p:nvCxnSpPr>
          <p:cNvPr id="43" name="Curved Connector 42"/>
          <p:cNvCxnSpPr/>
          <p:nvPr/>
        </p:nvCxnSpPr>
        <p:spPr bwMode="auto">
          <a:xfrm rot="16200000" flipV="1">
            <a:off x="6623050" y="3816350"/>
            <a:ext cx="850900" cy="76200"/>
          </a:xfrm>
          <a:prstGeom prst="curvedConnector3">
            <a:avLst>
              <a:gd name="adj1" fmla="val 559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10400" y="3657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5.3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10/2/14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685800" y="1520190"/>
            <a:ext cx="80772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MS PGothic" charset="0"/>
              </a:rPr>
              <a:t>Write a regular (right linear) grammar that generates the set of strings denoted by the regular expression (0+11)* (101 (00 + 1)*)</a:t>
            </a:r>
            <a:r>
              <a:rPr lang="en-US" dirty="0" smtClean="0">
                <a:ea typeface="MS PGothic" charset="0"/>
              </a:rPr>
              <a:t>*</a:t>
            </a:r>
          </a:p>
          <a:p>
            <a:r>
              <a:rPr lang="en-US" dirty="0" smtClean="0">
                <a:ea typeface="MS PGothic" charset="0"/>
              </a:rPr>
              <a:t>G = ({&lt;0+11&gt;,&lt;1_1&gt;,&lt;1_01&gt;,&lt;10_1&gt;,&lt;00+11&gt;,&lt;0_0&gt;}, {0,1}, R, &lt;0+11&gt;)</a:t>
            </a: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</a:rPr>
              <a:t>&lt;0+11&gt; 	</a:t>
            </a:r>
            <a:r>
              <a:rPr lang="en-US" b="1" dirty="0" smtClean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0&lt;0+11&gt; | 1&lt;1_1&gt; | 1&lt;1_01&gt; | </a:t>
            </a:r>
            <a:r>
              <a:rPr lang="en-US" dirty="0" err="1" smtClean="0">
                <a:ea typeface="MS PGothic" charset="0"/>
                <a:sym typeface="Symbol" charset="0"/>
              </a:rPr>
              <a:t>λ</a:t>
            </a:r>
            <a:endParaRPr lang="en-US" dirty="0" smtClean="0">
              <a:ea typeface="MS PGothic" charset="0"/>
              <a:sym typeface="Symbol" charset="0"/>
            </a:endParaRP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  <a:sym typeface="Symbol" charset="0"/>
              </a:rPr>
              <a:t>&lt;1_1&gt; 	</a:t>
            </a:r>
            <a:r>
              <a:rPr lang="en-US" b="1" dirty="0" smtClean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1&lt;0+11&gt; </a:t>
            </a: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  <a:sym typeface="Symbol" charset="0"/>
              </a:rPr>
              <a:t>&lt;1_01&gt; 	</a:t>
            </a:r>
            <a:r>
              <a:rPr lang="en-US" b="1" dirty="0" smtClean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0&lt;10_1&gt;</a:t>
            </a: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  <a:sym typeface="Symbol" charset="0"/>
              </a:rPr>
              <a:t>&lt;10_1&gt; 	</a:t>
            </a:r>
            <a:r>
              <a:rPr lang="en-US" b="1" dirty="0" smtClean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1&lt;00+1&gt;</a:t>
            </a: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  <a:sym typeface="Symbol" charset="0"/>
              </a:rPr>
              <a:t>&lt;00+1&gt; 	</a:t>
            </a:r>
            <a:r>
              <a:rPr lang="en-US" b="1" dirty="0" smtClean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0&lt;0_0&gt; | 1&lt;00+1&gt; </a:t>
            </a:r>
            <a:r>
              <a:rPr lang="en-US" dirty="0">
                <a:ea typeface="MS PGothic" charset="0"/>
                <a:sym typeface="Symbol" charset="0"/>
              </a:rPr>
              <a:t>| </a:t>
            </a:r>
            <a:r>
              <a:rPr lang="en-US" dirty="0" err="1" smtClean="0">
                <a:ea typeface="MS PGothic" charset="0"/>
                <a:sym typeface="Symbol" charset="0"/>
              </a:rPr>
              <a:t>λ</a:t>
            </a:r>
            <a:r>
              <a:rPr lang="en-US" dirty="0" smtClean="0">
                <a:ea typeface="MS PGothic" charset="0"/>
                <a:sym typeface="Symbol" charset="0"/>
              </a:rPr>
              <a:t> | 1&lt;1_01&gt;</a:t>
            </a:r>
            <a:endParaRPr lang="en-US" dirty="0" smtClean="0">
              <a:ea typeface="MS PGothic" charset="0"/>
            </a:endParaRPr>
          </a:p>
          <a:p>
            <a:pPr>
              <a:tabLst>
                <a:tab pos="342900" algn="l"/>
              </a:tabLst>
            </a:pPr>
            <a:r>
              <a:rPr lang="en-US" dirty="0" smtClean="0"/>
              <a:t>&lt;0_0&gt; 	</a:t>
            </a:r>
            <a:r>
              <a:rPr lang="en-US" b="1" dirty="0" smtClean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0&lt;00+1&gt; </a:t>
            </a:r>
          </a:p>
          <a:p>
            <a:pPr>
              <a:tabLst>
                <a:tab pos="342900" algn="l"/>
              </a:tabLst>
            </a:pPr>
            <a:r>
              <a:rPr lang="en-US" dirty="0" smtClean="0">
                <a:ea typeface="MS PGothic" charset="0"/>
                <a:sym typeface="Symbol" charset="0"/>
              </a:rPr>
              <a:t>Or</a:t>
            </a:r>
          </a:p>
          <a:p>
            <a:r>
              <a:rPr lang="en-US" dirty="0">
                <a:ea typeface="MS PGothic" charset="0"/>
              </a:rPr>
              <a:t>G = </a:t>
            </a:r>
            <a:r>
              <a:rPr lang="en-US" dirty="0" smtClean="0">
                <a:ea typeface="MS PGothic" charset="0"/>
              </a:rPr>
              <a:t>({S,T,U,V,W,X}</a:t>
            </a:r>
            <a:r>
              <a:rPr lang="en-US" dirty="0">
                <a:ea typeface="MS PGothic" charset="0"/>
              </a:rPr>
              <a:t>, {0,1}, R, </a:t>
            </a:r>
            <a:r>
              <a:rPr lang="en-US" dirty="0" smtClean="0">
                <a:ea typeface="MS PGothic" charset="0"/>
              </a:rPr>
              <a:t>S)</a:t>
            </a:r>
            <a:endParaRPr lang="en-US" dirty="0">
              <a:ea typeface="MS PGothic" charset="0"/>
            </a:endParaRPr>
          </a:p>
          <a:p>
            <a:pPr>
              <a:tabLst>
                <a:tab pos="342900" algn="l"/>
              </a:tabLst>
            </a:pPr>
            <a:r>
              <a:rPr lang="en-US" dirty="0">
                <a:ea typeface="MS PGothic" charset="0"/>
              </a:rPr>
              <a:t>S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>
                <a:ea typeface="MS PGothic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0S | 1</a:t>
            </a:r>
            <a:r>
              <a:rPr lang="en-US" dirty="0">
                <a:ea typeface="MS PGothic" charset="0"/>
                <a:sym typeface="Symbol" charset="0"/>
              </a:rPr>
              <a:t>T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| </a:t>
            </a:r>
            <a:r>
              <a:rPr lang="en-US" dirty="0" smtClean="0">
                <a:ea typeface="MS PGothic" charset="0"/>
                <a:sym typeface="Symbol" charset="0"/>
              </a:rPr>
              <a:t>1</a:t>
            </a:r>
            <a:r>
              <a:rPr lang="en-US" dirty="0">
                <a:ea typeface="MS PGothic" charset="0"/>
                <a:sym typeface="Symbol" charset="0"/>
              </a:rPr>
              <a:t>U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| </a:t>
            </a:r>
            <a:r>
              <a:rPr lang="en-US" dirty="0" err="1">
                <a:ea typeface="MS PGothic" charset="0"/>
                <a:sym typeface="Symbol" charset="0"/>
              </a:rPr>
              <a:t>λ</a:t>
            </a:r>
            <a:endParaRPr lang="en-US" dirty="0">
              <a:ea typeface="MS PGothic" charset="0"/>
              <a:sym typeface="Symbol" charset="0"/>
            </a:endParaRPr>
          </a:p>
          <a:p>
            <a:pPr>
              <a:tabLst>
                <a:tab pos="342900" algn="l"/>
              </a:tabLst>
            </a:pPr>
            <a:r>
              <a:rPr lang="en-US" dirty="0">
                <a:ea typeface="MS PGothic" charset="0"/>
                <a:sym typeface="Symbol" charset="0"/>
              </a:rPr>
              <a:t>T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1</a:t>
            </a:r>
            <a:r>
              <a:rPr lang="en-US" dirty="0">
                <a:ea typeface="MS PGothic" charset="0"/>
                <a:sym typeface="Symbol" charset="0"/>
              </a:rPr>
              <a:t>S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endParaRPr lang="en-US" dirty="0">
              <a:ea typeface="MS PGothic" charset="0"/>
              <a:sym typeface="Symbol" charset="0"/>
            </a:endParaRPr>
          </a:p>
          <a:p>
            <a:pPr>
              <a:tabLst>
                <a:tab pos="342900" algn="l"/>
              </a:tabLst>
            </a:pPr>
            <a:r>
              <a:rPr lang="en-US" dirty="0">
                <a:ea typeface="MS PGothic" charset="0"/>
                <a:sym typeface="Symbol" charset="0"/>
              </a:rPr>
              <a:t>U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</a:t>
            </a:r>
            <a:r>
              <a:rPr lang="en-US" dirty="0">
                <a:ea typeface="MS PGothic" charset="0"/>
                <a:sym typeface="Symbol" charset="0"/>
              </a:rPr>
              <a:t>V</a:t>
            </a:r>
          </a:p>
          <a:p>
            <a:pPr>
              <a:tabLst>
                <a:tab pos="342900" algn="l"/>
              </a:tabLst>
            </a:pPr>
            <a:r>
              <a:rPr lang="en-US" dirty="0">
                <a:ea typeface="MS PGothic" charset="0"/>
                <a:sym typeface="Symbol" charset="0"/>
              </a:rPr>
              <a:t>V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1</a:t>
            </a:r>
            <a:r>
              <a:rPr lang="en-US" dirty="0">
                <a:ea typeface="MS PGothic" charset="0"/>
                <a:sym typeface="Symbol" charset="0"/>
              </a:rPr>
              <a:t>W</a:t>
            </a:r>
          </a:p>
          <a:p>
            <a:pPr>
              <a:tabLst>
                <a:tab pos="342900" algn="l"/>
              </a:tabLst>
            </a:pPr>
            <a:r>
              <a:rPr lang="en-US" dirty="0">
                <a:ea typeface="MS PGothic" charset="0"/>
                <a:sym typeface="Symbol" charset="0"/>
              </a:rPr>
              <a:t>W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</a:t>
            </a:r>
            <a:r>
              <a:rPr lang="en-US" dirty="0">
                <a:ea typeface="MS PGothic" charset="0"/>
                <a:sym typeface="Symbol" charset="0"/>
              </a:rPr>
              <a:t>X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| </a:t>
            </a:r>
            <a:r>
              <a:rPr lang="en-US" dirty="0" smtClean="0">
                <a:ea typeface="MS PGothic" charset="0"/>
                <a:sym typeface="Symbol" charset="0"/>
              </a:rPr>
              <a:t>1</a:t>
            </a:r>
            <a:r>
              <a:rPr lang="en-US" dirty="0">
                <a:ea typeface="MS PGothic" charset="0"/>
                <a:sym typeface="Symbol" charset="0"/>
              </a:rPr>
              <a:t>W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r>
              <a:rPr lang="en-US" dirty="0">
                <a:ea typeface="MS PGothic" charset="0"/>
                <a:sym typeface="Symbol" charset="0"/>
              </a:rPr>
              <a:t>| </a:t>
            </a:r>
            <a:r>
              <a:rPr lang="en-US" dirty="0" err="1">
                <a:ea typeface="MS PGothic" charset="0"/>
                <a:sym typeface="Symbol" charset="0"/>
              </a:rPr>
              <a:t>λ</a:t>
            </a:r>
            <a:r>
              <a:rPr lang="en-US" dirty="0">
                <a:ea typeface="MS PGothic" charset="0"/>
                <a:sym typeface="Symbol" charset="0"/>
              </a:rPr>
              <a:t> | </a:t>
            </a:r>
            <a:r>
              <a:rPr lang="en-US" dirty="0" smtClean="0">
                <a:ea typeface="MS PGothic" charset="0"/>
                <a:sym typeface="Symbol" charset="0"/>
              </a:rPr>
              <a:t>1</a:t>
            </a:r>
            <a:r>
              <a:rPr lang="en-US" dirty="0">
                <a:ea typeface="MS PGothic" charset="0"/>
                <a:sym typeface="Symbol" charset="0"/>
              </a:rPr>
              <a:t>U</a:t>
            </a:r>
            <a:endParaRPr lang="en-US" dirty="0">
              <a:ea typeface="MS PGothic" charset="0"/>
            </a:endParaRPr>
          </a:p>
          <a:p>
            <a:pPr>
              <a:tabLst>
                <a:tab pos="342900" algn="l"/>
              </a:tabLst>
            </a:pPr>
            <a:r>
              <a:rPr lang="en-US" dirty="0"/>
              <a:t>X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b="1" dirty="0">
                <a:ea typeface="MS PGothic" charset="0"/>
                <a:sym typeface="Symbol" charset="0"/>
              </a:rPr>
              <a:t> </a:t>
            </a:r>
            <a:r>
              <a:rPr lang="en-US" dirty="0" smtClean="0">
                <a:ea typeface="MS PGothic" charset="0"/>
                <a:sym typeface="Symbol" charset="0"/>
              </a:rPr>
              <a:t>0</a:t>
            </a:r>
            <a:r>
              <a:rPr lang="en-US" dirty="0">
                <a:ea typeface="MS PGothic" charset="0"/>
                <a:sym typeface="Symbol" charset="0"/>
              </a:rPr>
              <a:t>W</a:t>
            </a:r>
            <a:r>
              <a:rPr lang="en-US" dirty="0" smtClean="0">
                <a:ea typeface="MS PGothic" charset="0"/>
                <a:sym typeface="Symbol" charset="0"/>
              </a:rPr>
              <a:t> </a:t>
            </a:r>
            <a:endParaRPr lang="en-US" dirty="0"/>
          </a:p>
          <a:p>
            <a:pPr>
              <a:tabLst>
                <a:tab pos="3429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2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9535</TotalTime>
  <Words>709</Words>
  <Application>Microsoft Macintosh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Sample Assignment # 5.1</vt:lpstr>
      <vt:lpstr>Assignment # 5.1 Answer</vt:lpstr>
      <vt:lpstr>Assignment # 5.1 Answer</vt:lpstr>
      <vt:lpstr>Assignment # 5.2</vt:lpstr>
      <vt:lpstr>Assignment # 5.3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284</cp:revision>
  <dcterms:modified xsi:type="dcterms:W3CDTF">2014-10-03T02:38:35Z</dcterms:modified>
</cp:coreProperties>
</file>