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7"/>
  </p:notesMasterIdLst>
  <p:handoutMasterIdLst>
    <p:handoutMasterId r:id="rId8"/>
  </p:handoutMasterIdLst>
  <p:sldIdLst>
    <p:sldId id="1231" r:id="rId2"/>
    <p:sldId id="1238" r:id="rId3"/>
    <p:sldId id="1239" r:id="rId4"/>
    <p:sldId id="1236" r:id="rId5"/>
    <p:sldId id="1240" r:id="rId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66"/>
    <a:srgbClr val="009900"/>
    <a:srgbClr val="0000FF"/>
    <a:srgbClr val="CC33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11" autoAdjust="0"/>
    <p:restoredTop sz="94660"/>
  </p:normalViewPr>
  <p:slideViewPr>
    <p:cSldViewPr>
      <p:cViewPr>
        <p:scale>
          <a:sx n="100" d="100"/>
          <a:sy n="100" d="100"/>
        </p:scale>
        <p:origin x="-728" y="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1296" y="-9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ea typeface="ＭＳ Ｐゴシック" pitchFamily="-107" charset="-128"/>
              </a:defRPr>
            </a:lvl1pPr>
          </a:lstStyle>
          <a:p>
            <a:pPr>
              <a:defRPr/>
            </a:pPr>
            <a:fld id="{44B2E829-2EC1-43EB-9482-D586CFC7FA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5390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ea typeface="ＭＳ Ｐゴシック" pitchFamily="-107" charset="-128"/>
              </a:defRPr>
            </a:lvl1pPr>
          </a:lstStyle>
          <a:p>
            <a:pPr>
              <a:defRPr/>
            </a:pPr>
            <a:fld id="{9367711E-F6E9-4E0E-A74D-6073014A6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6598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-112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-112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-112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DE36F-16DD-476F-B831-243A5678B290}" type="datetime1">
              <a:rPr lang="en-US"/>
              <a:pPr>
                <a:defRPr/>
              </a:pPr>
              <a:t>10/2/14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993AC-485B-4FB4-B594-1796F7894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234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05870-014D-4E8F-B526-97B85405D568}" type="datetime1">
              <a:rPr lang="en-US"/>
              <a:pPr>
                <a:defRPr/>
              </a:pPr>
              <a:t>10/2/14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26155-A5E8-4723-852E-F5926A2950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785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4E21A-C5F3-475E-994C-875F86B4B51A}" type="datetime1">
              <a:rPr lang="en-US"/>
              <a:pPr>
                <a:defRPr/>
              </a:pPr>
              <a:t>10/2/14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8CA172-7540-4F46-80C4-957065D9B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7472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F6C56-AE2C-4DD9-A976-4239FD1CA630}" type="datetime1">
              <a:rPr lang="en-US"/>
              <a:pPr>
                <a:defRPr/>
              </a:pPr>
              <a:t>10/2/14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9A703-0EE7-4630-8497-798D118915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698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F4328-D8DC-4607-B2FE-95136B92D27B}" type="datetime1">
              <a:rPr lang="en-US"/>
              <a:pPr>
                <a:defRPr/>
              </a:pPr>
              <a:t>10/2/14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4E251-7184-4CB2-8310-F060C703DF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75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A2C85-D7E9-4C62-AB65-9C4CC95BE49D}" type="datetime1">
              <a:rPr lang="en-US"/>
              <a:pPr>
                <a:defRPr/>
              </a:pPr>
              <a:t>10/2/14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DABAE-3030-4EB4-BD39-9AB8B4ED9F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047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5E8BB-DFAD-40AF-A115-2B9134C093F5}" type="datetime1">
              <a:rPr lang="en-US"/>
              <a:pPr>
                <a:defRPr/>
              </a:pPr>
              <a:t>10/2/14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AD28C-56EE-4901-B0EB-128F18308A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53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58CAB-4EFD-45F6-A79C-8F80D14CE46A}" type="datetime1">
              <a:rPr lang="en-US"/>
              <a:pPr>
                <a:defRPr/>
              </a:pPr>
              <a:t>10/2/14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6A8A4-6A83-45A4-ABF7-CE41BF415F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780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12E21-1C1B-4B5B-B910-28F17B01B5A5}" type="datetime1">
              <a:rPr lang="en-US"/>
              <a:pPr>
                <a:defRPr/>
              </a:pPr>
              <a:t>10/2/14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9E7D6-77BD-42AA-85AE-C14801607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123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8D8D5-6DA7-417A-A09C-DF0B91A33392}" type="datetime1">
              <a:rPr lang="en-US"/>
              <a:pPr>
                <a:defRPr/>
              </a:pPr>
              <a:t>10/2/14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60754-DA78-4B0A-9E04-059DD09D63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184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CC989-2A38-4A58-A7C0-7CCBDA875006}" type="datetime1">
              <a:rPr lang="en-US"/>
              <a:pPr>
                <a:defRPr/>
              </a:pPr>
              <a:t>10/2/14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C375B-24F1-42A5-9D34-CAB5283DE4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879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6F279-987E-4CD5-B38D-C61CC266D86C}" type="datetime1">
              <a:rPr lang="en-US"/>
              <a:pPr>
                <a:defRPr/>
              </a:pPr>
              <a:t>10/2/14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96993-C3B4-4168-909A-EC6E2DC88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964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-107" charset="-128"/>
              </a:defRPr>
            </a:lvl1pPr>
          </a:lstStyle>
          <a:p>
            <a:pPr>
              <a:defRPr/>
            </a:pPr>
            <a:fld id="{F394DFE3-7896-494F-A2D9-963208567FE6}" type="datetime1">
              <a:rPr lang="en-US"/>
              <a:pPr>
                <a:defRPr/>
              </a:pPr>
              <a:t>10/2/14</a:t>
            </a:fld>
            <a:endParaRPr lang="en-US"/>
          </a:p>
        </p:txBody>
      </p:sp>
      <p:sp>
        <p:nvSpPr>
          <p:cNvPr id="1034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-107" charset="-128"/>
              </a:defRPr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1034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-107" charset="-128"/>
              </a:defRPr>
            </a:lvl1pPr>
          </a:lstStyle>
          <a:p>
            <a:pPr>
              <a:defRPr/>
            </a:pPr>
            <a:fld id="{87E0BE99-442E-417C-B346-0E793BEFF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7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7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7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Sample Assignment </a:t>
            </a:r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# 5.1</a:t>
            </a:r>
          </a:p>
        </p:txBody>
      </p:sp>
      <p:sp>
        <p:nvSpPr>
          <p:cNvPr id="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346075" indent="-346075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latin typeface="Arial" charset="0"/>
                <a:ea typeface="MS PGothic" charset="0"/>
              </a:rPr>
              <a:t>For each of the following, </a:t>
            </a:r>
            <a:r>
              <a:rPr lang="en-US" sz="2400" dirty="0" smtClean="0">
                <a:latin typeface="Arial" charset="0"/>
                <a:ea typeface="MS PGothic" charset="0"/>
              </a:rPr>
              <a:t>prove </a:t>
            </a:r>
            <a:r>
              <a:rPr lang="en-US" sz="2400" dirty="0">
                <a:latin typeface="Arial" charset="0"/>
                <a:ea typeface="MS PGothic" charset="0"/>
              </a:rPr>
              <a:t>it is not regular by using the Pumping Lemma or </a:t>
            </a:r>
            <a:r>
              <a:rPr lang="en-US" sz="2400" dirty="0" err="1">
                <a:latin typeface="Arial" charset="0"/>
                <a:ea typeface="MS PGothic" charset="0"/>
              </a:rPr>
              <a:t>Myhill-Nerode</a:t>
            </a:r>
            <a:r>
              <a:rPr lang="en-US" sz="2400" dirty="0">
                <a:latin typeface="Arial" charset="0"/>
                <a:ea typeface="MS PGothic" charset="0"/>
              </a:rPr>
              <a:t>. You must do </a:t>
            </a:r>
            <a:r>
              <a:rPr lang="en-US" sz="2400" dirty="0" smtClean="0">
                <a:latin typeface="Arial" charset="0"/>
                <a:ea typeface="MS PGothic" charset="0"/>
              </a:rPr>
              <a:t>one </a:t>
            </a:r>
            <a:r>
              <a:rPr lang="en-US" sz="2400" dirty="0">
                <a:latin typeface="Arial" charset="0"/>
                <a:ea typeface="MS PGothic" charset="0"/>
              </a:rPr>
              <a:t>of these using the Pumping Lemma and </a:t>
            </a:r>
            <a:r>
              <a:rPr lang="en-US" sz="2400" dirty="0" smtClean="0">
                <a:latin typeface="Arial" charset="0"/>
                <a:ea typeface="MS PGothic" charset="0"/>
              </a:rPr>
              <a:t>one using </a:t>
            </a:r>
            <a:r>
              <a:rPr lang="en-US" sz="2400" dirty="0" err="1">
                <a:latin typeface="Arial" charset="0"/>
                <a:ea typeface="MS PGothic" charset="0"/>
              </a:rPr>
              <a:t>Myhill-Nerode</a:t>
            </a:r>
            <a:r>
              <a:rPr lang="en-US" sz="2400" dirty="0">
                <a:latin typeface="Arial" charset="0"/>
                <a:ea typeface="MS PGothic" charset="0"/>
              </a:rPr>
              <a:t>.</a:t>
            </a:r>
            <a:endParaRPr lang="en-US" sz="2400" dirty="0">
              <a:latin typeface="Arial" charset="0"/>
              <a:ea typeface="MS PGothic" charset="0"/>
              <a:sym typeface="Symbol" charset="0"/>
            </a:endParaRPr>
          </a:p>
          <a:p>
            <a:pPr marL="346075" indent="-346075" eaLnBrk="1" hangingPunct="1">
              <a:lnSpc>
                <a:spcPct val="90000"/>
              </a:lnSpc>
              <a:buFontTx/>
              <a:buAutoNum type="alphaLcPeriod"/>
            </a:pPr>
            <a:r>
              <a:rPr lang="en-US" sz="2400" dirty="0">
                <a:latin typeface="Arial" charset="0"/>
                <a:ea typeface="MS PGothic" charset="0"/>
              </a:rPr>
              <a:t>{ </a:t>
            </a:r>
            <a:r>
              <a:rPr lang="en-US" sz="2400" dirty="0" err="1">
                <a:latin typeface="Arial" charset="0"/>
                <a:ea typeface="MS PGothic" charset="0"/>
              </a:rPr>
              <a:t>a</a:t>
            </a:r>
            <a:r>
              <a:rPr lang="en-US" sz="2400" baseline="30000" dirty="0" err="1">
                <a:latin typeface="Arial" charset="0"/>
                <a:ea typeface="MS PGothic" charset="0"/>
              </a:rPr>
              <a:t>k</a:t>
            </a:r>
            <a:r>
              <a:rPr lang="en-US" sz="2400" baseline="30000" dirty="0">
                <a:latin typeface="Arial" charset="0"/>
                <a:ea typeface="MS PGothic" charset="0"/>
              </a:rPr>
              <a:t>! </a:t>
            </a:r>
            <a:r>
              <a:rPr lang="en-US" sz="2400" dirty="0">
                <a:latin typeface="Arial" charset="0"/>
                <a:ea typeface="MS PGothic" charset="0"/>
              </a:rPr>
              <a:t>| k&gt;0 } This is set {a</a:t>
            </a:r>
            <a:r>
              <a:rPr lang="en-US" sz="2400" baseline="30000" dirty="0">
                <a:latin typeface="Arial" charset="0"/>
                <a:ea typeface="MS PGothic" charset="0"/>
              </a:rPr>
              <a:t>1</a:t>
            </a:r>
            <a:r>
              <a:rPr lang="en-US" sz="2400" dirty="0">
                <a:latin typeface="Arial" charset="0"/>
                <a:ea typeface="MS PGothic" charset="0"/>
              </a:rPr>
              <a:t>, a</a:t>
            </a:r>
            <a:r>
              <a:rPr lang="en-US" sz="2400" baseline="30000" dirty="0">
                <a:latin typeface="Arial" charset="0"/>
                <a:ea typeface="MS PGothic" charset="0"/>
              </a:rPr>
              <a:t>2</a:t>
            </a:r>
            <a:r>
              <a:rPr lang="en-US" sz="2400" dirty="0">
                <a:latin typeface="Arial" charset="0"/>
                <a:ea typeface="MS PGothic" charset="0"/>
              </a:rPr>
              <a:t>, a</a:t>
            </a:r>
            <a:r>
              <a:rPr lang="en-US" sz="2400" baseline="30000" dirty="0">
                <a:latin typeface="Arial" charset="0"/>
                <a:ea typeface="MS PGothic" charset="0"/>
              </a:rPr>
              <a:t>6</a:t>
            </a:r>
            <a:r>
              <a:rPr lang="en-US" sz="2400" dirty="0">
                <a:latin typeface="Arial" charset="0"/>
                <a:ea typeface="MS PGothic" charset="0"/>
              </a:rPr>
              <a:t>, a</a:t>
            </a:r>
            <a:r>
              <a:rPr lang="en-US" sz="2400" baseline="30000" dirty="0">
                <a:latin typeface="Arial" charset="0"/>
                <a:ea typeface="MS PGothic" charset="0"/>
              </a:rPr>
              <a:t>24</a:t>
            </a:r>
            <a:r>
              <a:rPr lang="en-US" sz="2400" dirty="0">
                <a:latin typeface="Arial" charset="0"/>
                <a:ea typeface="MS PGothic" charset="0"/>
              </a:rPr>
              <a:t>, a</a:t>
            </a:r>
            <a:r>
              <a:rPr lang="en-US" sz="2400" baseline="30000" dirty="0">
                <a:latin typeface="Arial" charset="0"/>
                <a:ea typeface="MS PGothic" charset="0"/>
              </a:rPr>
              <a:t>120</a:t>
            </a:r>
            <a:r>
              <a:rPr lang="en-US" sz="2400" dirty="0">
                <a:latin typeface="Arial" charset="0"/>
                <a:ea typeface="MS PGothic" charset="0"/>
              </a:rPr>
              <a:t>, … }</a:t>
            </a:r>
          </a:p>
          <a:p>
            <a:pPr marL="346075" indent="-346075" eaLnBrk="1" hangingPunct="1">
              <a:lnSpc>
                <a:spcPct val="90000"/>
              </a:lnSpc>
              <a:buFontTx/>
              <a:buAutoNum type="alphaLcPeriod"/>
            </a:pPr>
            <a:r>
              <a:rPr lang="en-US" sz="2400" dirty="0" smtClean="0">
                <a:latin typeface="Arial" charset="0"/>
                <a:ea typeface="MS PGothic" charset="0"/>
              </a:rPr>
              <a:t>{ </a:t>
            </a:r>
            <a:r>
              <a:rPr lang="en-US" sz="2400" dirty="0" err="1">
                <a:latin typeface="Arial" charset="0"/>
                <a:ea typeface="MS PGothic" charset="0"/>
              </a:rPr>
              <a:t>a</a:t>
            </a:r>
            <a:r>
              <a:rPr lang="en-US" sz="2400" baseline="30000" dirty="0" err="1">
                <a:latin typeface="Arial" charset="0"/>
                <a:ea typeface="MS PGothic" charset="0"/>
              </a:rPr>
              <a:t>i</a:t>
            </a:r>
            <a:r>
              <a:rPr lang="en-US" sz="2400" dirty="0" err="1">
                <a:latin typeface="Arial" charset="0"/>
                <a:ea typeface="MS PGothic" charset="0"/>
              </a:rPr>
              <a:t>b</a:t>
            </a:r>
            <a:r>
              <a:rPr lang="en-US" sz="2400" baseline="30000" dirty="0" err="1">
                <a:latin typeface="Arial" charset="0"/>
                <a:ea typeface="MS PGothic" charset="0"/>
              </a:rPr>
              <a:t>j</a:t>
            </a:r>
            <a:r>
              <a:rPr lang="en-US" sz="2400" dirty="0" err="1">
                <a:latin typeface="Arial" charset="0"/>
                <a:ea typeface="MS PGothic" charset="0"/>
              </a:rPr>
              <a:t>c</a:t>
            </a:r>
            <a:r>
              <a:rPr lang="en-US" sz="2400" baseline="30000" dirty="0" err="1">
                <a:latin typeface="Arial" charset="0"/>
                <a:ea typeface="MS PGothic" charset="0"/>
              </a:rPr>
              <a:t>k</a:t>
            </a:r>
            <a:r>
              <a:rPr lang="en-US" sz="2400" dirty="0">
                <a:latin typeface="Arial" charset="0"/>
                <a:ea typeface="MS PGothic" charset="0"/>
              </a:rPr>
              <a:t> | </a:t>
            </a:r>
            <a:r>
              <a:rPr lang="en-US" sz="2400" dirty="0"/>
              <a:t>i≥0, j≥0, k≥0, </a:t>
            </a:r>
            <a:r>
              <a:rPr lang="en-US" sz="2400" dirty="0">
                <a:latin typeface="Arial" charset="0"/>
                <a:ea typeface="MS PGothic" charset="0"/>
              </a:rPr>
              <a:t>j = </a:t>
            </a:r>
            <a:r>
              <a:rPr lang="en-US" sz="2400" dirty="0" err="1">
                <a:latin typeface="Arial" charset="0"/>
                <a:ea typeface="MS PGothic" charset="0"/>
              </a:rPr>
              <a:t>i</a:t>
            </a:r>
            <a:r>
              <a:rPr lang="en-US" sz="2400" dirty="0">
                <a:latin typeface="Arial" charset="0"/>
                <a:ea typeface="MS PGothic" charset="0"/>
              </a:rPr>
              <a:t> + k </a:t>
            </a:r>
            <a:r>
              <a:rPr lang="en-US" sz="2400" dirty="0" smtClean="0">
                <a:latin typeface="Arial" charset="0"/>
                <a:ea typeface="MS PGothic" charset="0"/>
              </a:rPr>
              <a:t>}</a:t>
            </a:r>
            <a:endParaRPr lang="en-US" sz="2400" dirty="0">
              <a:latin typeface="Arial" charset="0"/>
              <a:ea typeface="MS PGothic" charset="0"/>
            </a:endParaRPr>
          </a:p>
        </p:txBody>
      </p:sp>
      <p:sp>
        <p:nvSpPr>
          <p:cNvPr id="1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58353E3-E780-4025-9C79-2EC442E1A067}" type="datetime1">
              <a:rPr lang="en-US" sz="1400"/>
              <a:pPr/>
              <a:t>10/2/14</a:t>
            </a:fld>
            <a:endParaRPr lang="en-US" sz="1400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r>
              <a:rPr lang="en-US" sz="1400"/>
              <a:t>COT 4210 © UCF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FFE9ADF-F6F9-4B5D-AD34-474C83BDC9B1}" type="slidenum">
              <a:rPr lang="en-US" sz="1400"/>
              <a:pPr/>
              <a:t>1</a:t>
            </a:fld>
            <a:endParaRPr lang="en-US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61F16284-7406-4AAD-9A1F-6D0113E693E3}" type="datetime1">
              <a:rPr lang="en-US" smtClean="0"/>
              <a:pPr/>
              <a:t>10/2/14</a:t>
            </a:fld>
            <a:endParaRPr lang="en-US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r>
              <a:rPr lang="en-US" smtClean="0"/>
              <a:t>COT 4210 © UCF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ED5CA6E5-5C0E-45B8-8320-45516030B35D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Assignment # 5.1 Answer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3850" y="1371600"/>
            <a:ext cx="7143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1a. </a:t>
            </a:r>
            <a:r>
              <a:rPr lang="en-US" dirty="0">
                <a:ea typeface="MS PGothic" charset="0"/>
              </a:rPr>
              <a:t>{ </a:t>
            </a:r>
            <a:r>
              <a:rPr lang="en-US" dirty="0" err="1">
                <a:ea typeface="MS PGothic" charset="0"/>
              </a:rPr>
              <a:t>a</a:t>
            </a:r>
            <a:r>
              <a:rPr lang="en-US" baseline="30000" dirty="0" err="1">
                <a:ea typeface="MS PGothic" charset="0"/>
              </a:rPr>
              <a:t>k</a:t>
            </a:r>
            <a:r>
              <a:rPr lang="en-US" baseline="30000" dirty="0">
                <a:ea typeface="MS PGothic" charset="0"/>
              </a:rPr>
              <a:t>! </a:t>
            </a:r>
            <a:r>
              <a:rPr lang="en-US" dirty="0">
                <a:ea typeface="MS PGothic" charset="0"/>
              </a:rPr>
              <a:t>| k&gt;0 } </a:t>
            </a:r>
            <a:r>
              <a:rPr lang="en-US" dirty="0" smtClean="0"/>
              <a:t>using P.L.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850" y="1732864"/>
            <a:ext cx="851535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Assume that L is regular</a:t>
            </a:r>
            <a:endParaRPr lang="en-US" sz="1200" dirty="0"/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Let N be the positive integer given by the Pumping Lemma</a:t>
            </a:r>
            <a:endParaRPr lang="en-US" sz="1200" dirty="0"/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Let </a:t>
            </a:r>
            <a:r>
              <a:rPr lang="en-US" sz="1400" i="1" dirty="0"/>
              <a:t>s</a:t>
            </a:r>
            <a:r>
              <a:rPr lang="en-US" sz="1400" dirty="0"/>
              <a:t> be a </a:t>
            </a:r>
            <a:r>
              <a:rPr lang="en-US" sz="1400" dirty="0" smtClean="0"/>
              <a:t>string s </a:t>
            </a:r>
            <a:r>
              <a:rPr lang="en-US" sz="1400" dirty="0"/>
              <a:t>= </a:t>
            </a:r>
            <a:r>
              <a:rPr lang="en-US" sz="1400" dirty="0" smtClean="0"/>
              <a:t>a</a:t>
            </a:r>
            <a:r>
              <a:rPr lang="en-US" sz="1400" baseline="30000" dirty="0" smtClean="0"/>
              <a:t>(N+1)!</a:t>
            </a:r>
            <a:r>
              <a:rPr lang="en-US" sz="1400" dirty="0" smtClean="0"/>
              <a:t> </a:t>
            </a:r>
            <a:r>
              <a:rPr lang="en-US" sz="1400" dirty="0">
                <a:sym typeface="Symbol"/>
              </a:rPr>
              <a:t></a:t>
            </a:r>
            <a:r>
              <a:rPr lang="en-US" sz="1400" dirty="0"/>
              <a:t> L</a:t>
            </a:r>
            <a:endParaRPr lang="en-US" sz="1200" dirty="0"/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Since </a:t>
            </a:r>
            <a:r>
              <a:rPr lang="en-US" sz="1400" i="1" dirty="0"/>
              <a:t>s</a:t>
            </a:r>
            <a:r>
              <a:rPr lang="en-US" sz="1400" dirty="0"/>
              <a:t> </a:t>
            </a:r>
            <a:r>
              <a:rPr lang="en-US" sz="1400" dirty="0">
                <a:sym typeface="Symbol"/>
              </a:rPr>
              <a:t></a:t>
            </a:r>
            <a:r>
              <a:rPr lang="en-US" sz="1400" dirty="0"/>
              <a:t> L and |s| ≥ N, s is </a:t>
            </a:r>
            <a:r>
              <a:rPr lang="en-US" sz="1400" dirty="0" smtClean="0"/>
              <a:t>split by PL </a:t>
            </a:r>
            <a:r>
              <a:rPr lang="en-US" sz="1400" dirty="0"/>
              <a:t>into xyz, where |</a:t>
            </a:r>
            <a:r>
              <a:rPr lang="en-US" sz="1400" dirty="0" err="1"/>
              <a:t>xy</a:t>
            </a:r>
            <a:r>
              <a:rPr lang="en-US" sz="1400" dirty="0"/>
              <a:t>| ≤ N  and |y| &gt; 0 and for all </a:t>
            </a:r>
            <a:r>
              <a:rPr lang="en-US" sz="1400" dirty="0" err="1"/>
              <a:t>i</a:t>
            </a:r>
            <a:r>
              <a:rPr lang="en-US" sz="1400" dirty="0"/>
              <a:t> ≥ 0, </a:t>
            </a:r>
            <a:r>
              <a:rPr lang="en-US" sz="1400" dirty="0" err="1"/>
              <a:t>xy</a:t>
            </a:r>
            <a:r>
              <a:rPr lang="en-US" sz="1400" baseline="30000" dirty="0" err="1"/>
              <a:t>i</a:t>
            </a:r>
            <a:r>
              <a:rPr lang="en-US" sz="1400" dirty="0" err="1"/>
              <a:t>z</a:t>
            </a:r>
            <a:r>
              <a:rPr lang="en-US" sz="1400" dirty="0"/>
              <a:t> </a:t>
            </a:r>
            <a:r>
              <a:rPr lang="en-US" sz="1400" dirty="0">
                <a:sym typeface="Symbol"/>
              </a:rPr>
              <a:t></a:t>
            </a:r>
            <a:r>
              <a:rPr lang="en-US" sz="1400" dirty="0"/>
              <a:t> L</a:t>
            </a:r>
            <a:endParaRPr lang="en-US" sz="1200" dirty="0"/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We choose </a:t>
            </a:r>
            <a:r>
              <a:rPr lang="en-US" sz="1400" dirty="0" err="1"/>
              <a:t>i</a:t>
            </a:r>
            <a:r>
              <a:rPr lang="en-US" sz="1400" dirty="0"/>
              <a:t> = 2; by PL: xy</a:t>
            </a:r>
            <a:r>
              <a:rPr lang="en-US" sz="1400" baseline="30000" dirty="0"/>
              <a:t>2</a:t>
            </a:r>
            <a:r>
              <a:rPr lang="en-US" sz="1400" dirty="0"/>
              <a:t>z = </a:t>
            </a:r>
            <a:r>
              <a:rPr lang="en-US" sz="1400" dirty="0" err="1"/>
              <a:t>xyyz</a:t>
            </a:r>
            <a:r>
              <a:rPr lang="en-US" sz="1400" dirty="0">
                <a:sym typeface="Symbol"/>
              </a:rPr>
              <a:t></a:t>
            </a:r>
            <a:r>
              <a:rPr lang="en-US" sz="1400" dirty="0"/>
              <a:t> L</a:t>
            </a:r>
            <a:endParaRPr lang="en-US" sz="1200" dirty="0"/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Thus, </a:t>
            </a:r>
            <a:r>
              <a:rPr lang="en-US" sz="1400" dirty="0" smtClean="0"/>
              <a:t>a</a:t>
            </a:r>
            <a:r>
              <a:rPr lang="en-US" sz="1400" baseline="30000" dirty="0" smtClean="0"/>
              <a:t>(N+1)!+|</a:t>
            </a:r>
            <a:r>
              <a:rPr lang="en-US" sz="1400" baseline="30000" dirty="0"/>
              <a:t>y</a:t>
            </a:r>
            <a:r>
              <a:rPr lang="en-US" sz="1400" baseline="30000" dirty="0" smtClean="0"/>
              <a:t>|</a:t>
            </a:r>
            <a:r>
              <a:rPr lang="en-US" sz="1400" dirty="0" smtClean="0"/>
              <a:t> </a:t>
            </a:r>
            <a:r>
              <a:rPr lang="en-US" sz="1400" dirty="0"/>
              <a:t>would be </a:t>
            </a:r>
            <a:r>
              <a:rPr lang="en-US" sz="1400" dirty="0">
                <a:sym typeface="Symbol"/>
              </a:rPr>
              <a:t></a:t>
            </a:r>
            <a:r>
              <a:rPr lang="en-US" sz="1400" dirty="0"/>
              <a:t> </a:t>
            </a:r>
            <a:r>
              <a:rPr lang="en-US" sz="1400" dirty="0" smtClean="0"/>
              <a:t>L. This means that there is a factorial between (N+1)! </a:t>
            </a:r>
            <a:r>
              <a:rPr lang="en-US" sz="1400" dirty="0"/>
              <a:t>a</a:t>
            </a:r>
            <a:r>
              <a:rPr lang="en-US" sz="1400" dirty="0" smtClean="0"/>
              <a:t>nd (N+1)!+N, but the smallest factorial after (N+1)! Is </a:t>
            </a:r>
            <a:br>
              <a:rPr lang="en-US" sz="1400" dirty="0" smtClean="0"/>
            </a:br>
            <a:r>
              <a:rPr lang="en-US" sz="1400" dirty="0" smtClean="0"/>
              <a:t>(N+2)! = (N+2) (N+1)! = N(N+1)! + 2(N+1)! &gt; (N+1)! + </a:t>
            </a:r>
            <a:r>
              <a:rPr lang="en-US" sz="1400" dirty="0"/>
              <a:t>2N </a:t>
            </a:r>
            <a:r>
              <a:rPr lang="en-US" sz="1400" dirty="0" smtClean="0"/>
              <a:t>&gt; </a:t>
            </a:r>
            <a:r>
              <a:rPr lang="en-US" sz="1400" dirty="0"/>
              <a:t>(N+1)!+N </a:t>
            </a:r>
            <a:endParaRPr lang="en-US" sz="1200" dirty="0"/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This is a contradiction, therefore L is not regular  </a:t>
            </a:r>
            <a:r>
              <a:rPr lang="en-US" sz="1400" dirty="0" smtClean="0"/>
              <a:t>■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Note: Using N is dangerous because N could be 1 and 2! Is within N (1) of 1!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323850" y="3962162"/>
            <a:ext cx="7143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1b. </a:t>
            </a:r>
            <a:r>
              <a:rPr lang="en-US" dirty="0">
                <a:ea typeface="MS PGothic" charset="0"/>
              </a:rPr>
              <a:t>{ </a:t>
            </a:r>
            <a:r>
              <a:rPr lang="en-US" dirty="0" err="1">
                <a:ea typeface="MS PGothic" charset="0"/>
              </a:rPr>
              <a:t>a</a:t>
            </a:r>
            <a:r>
              <a:rPr lang="en-US" baseline="30000" dirty="0" err="1">
                <a:ea typeface="MS PGothic" charset="0"/>
              </a:rPr>
              <a:t>i</a:t>
            </a:r>
            <a:r>
              <a:rPr lang="en-US" dirty="0" err="1">
                <a:ea typeface="MS PGothic" charset="0"/>
              </a:rPr>
              <a:t>b</a:t>
            </a:r>
            <a:r>
              <a:rPr lang="en-US" baseline="30000" dirty="0" err="1">
                <a:ea typeface="MS PGothic" charset="0"/>
              </a:rPr>
              <a:t>j</a:t>
            </a:r>
            <a:r>
              <a:rPr lang="en-US" dirty="0" err="1">
                <a:ea typeface="MS PGothic" charset="0"/>
              </a:rPr>
              <a:t>c</a:t>
            </a:r>
            <a:r>
              <a:rPr lang="en-US" baseline="30000" dirty="0" err="1">
                <a:ea typeface="MS PGothic" charset="0"/>
              </a:rPr>
              <a:t>k</a:t>
            </a:r>
            <a:r>
              <a:rPr lang="en-US" dirty="0">
                <a:ea typeface="MS PGothic" charset="0"/>
              </a:rPr>
              <a:t> | </a:t>
            </a:r>
            <a:r>
              <a:rPr lang="en-US" dirty="0"/>
              <a:t>i≥0, j≥0, k≥0, </a:t>
            </a:r>
            <a:r>
              <a:rPr lang="en-US" dirty="0">
                <a:ea typeface="MS PGothic" charset="0"/>
              </a:rPr>
              <a:t>j = </a:t>
            </a:r>
            <a:r>
              <a:rPr lang="en-US" dirty="0" err="1">
                <a:ea typeface="MS PGothic" charset="0"/>
              </a:rPr>
              <a:t>i</a:t>
            </a:r>
            <a:r>
              <a:rPr lang="en-US" dirty="0">
                <a:ea typeface="MS PGothic" charset="0"/>
              </a:rPr>
              <a:t> + k </a:t>
            </a:r>
            <a:r>
              <a:rPr lang="en-US" dirty="0" smtClean="0">
                <a:ea typeface="MS PGothic" charset="0"/>
              </a:rPr>
              <a:t>} </a:t>
            </a:r>
            <a:r>
              <a:rPr lang="en-US" dirty="0" smtClean="0"/>
              <a:t>using P.L.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35915" y="4266962"/>
            <a:ext cx="936688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Assume that L is </a:t>
            </a:r>
            <a:r>
              <a:rPr lang="en-US" sz="1400" dirty="0" smtClean="0"/>
              <a:t>regular</a:t>
            </a:r>
            <a:endParaRPr lang="en-US" sz="12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Let N be the positive integer given by the Pumping Lemma</a:t>
            </a:r>
            <a:endParaRPr lang="en-US" sz="12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Let </a:t>
            </a:r>
            <a:r>
              <a:rPr lang="en-US" sz="1400" i="1" dirty="0"/>
              <a:t>s</a:t>
            </a:r>
            <a:r>
              <a:rPr lang="en-US" sz="1400" dirty="0"/>
              <a:t> be </a:t>
            </a:r>
            <a:r>
              <a:rPr lang="en-US" sz="1400" dirty="0" smtClean="0"/>
              <a:t>the string s </a:t>
            </a:r>
            <a:r>
              <a:rPr lang="en-US" sz="1400" dirty="0"/>
              <a:t>= </a:t>
            </a:r>
            <a:r>
              <a:rPr lang="en-US" sz="1400" dirty="0" err="1" smtClean="0"/>
              <a:t>a</a:t>
            </a:r>
            <a:r>
              <a:rPr lang="en-US" sz="1400" baseline="30000" dirty="0" err="1" smtClean="0"/>
              <a:t>N</a:t>
            </a:r>
            <a:r>
              <a:rPr lang="en-US" sz="1400" dirty="0" err="1" smtClean="0"/>
              <a:t>b</a:t>
            </a:r>
            <a:r>
              <a:rPr lang="en-US" sz="1400" baseline="30000" dirty="0" err="1" smtClean="0"/>
              <a:t>N</a:t>
            </a:r>
            <a:r>
              <a:rPr lang="en-US" sz="1400" dirty="0" smtClean="0"/>
              <a:t> </a:t>
            </a:r>
            <a:r>
              <a:rPr lang="en-US" sz="1400" dirty="0">
                <a:sym typeface="Symbol"/>
              </a:rPr>
              <a:t></a:t>
            </a:r>
            <a:r>
              <a:rPr lang="en-US" sz="1400" dirty="0"/>
              <a:t> L</a:t>
            </a:r>
            <a:endParaRPr lang="en-US" sz="1200" dirty="0"/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Since </a:t>
            </a:r>
            <a:r>
              <a:rPr lang="en-US" sz="1400" i="1" dirty="0"/>
              <a:t>s</a:t>
            </a:r>
            <a:r>
              <a:rPr lang="en-US" sz="1400" dirty="0"/>
              <a:t> </a:t>
            </a:r>
            <a:r>
              <a:rPr lang="en-US" sz="1400" dirty="0">
                <a:sym typeface="Symbol"/>
              </a:rPr>
              <a:t></a:t>
            </a:r>
            <a:r>
              <a:rPr lang="en-US" sz="1400" dirty="0"/>
              <a:t> L and |s| ≥ N, s is </a:t>
            </a:r>
            <a:r>
              <a:rPr lang="en-US" sz="1400" dirty="0" smtClean="0"/>
              <a:t>split by PL </a:t>
            </a:r>
            <a:r>
              <a:rPr lang="en-US" sz="1400" dirty="0"/>
              <a:t>into xyz, where |</a:t>
            </a:r>
            <a:r>
              <a:rPr lang="en-US" sz="1400" dirty="0" err="1"/>
              <a:t>xy</a:t>
            </a:r>
            <a:r>
              <a:rPr lang="en-US" sz="1400" dirty="0"/>
              <a:t>| ≤ N  and |y| &gt; 0 and for all </a:t>
            </a:r>
            <a:r>
              <a:rPr lang="en-US" sz="1400" dirty="0" err="1"/>
              <a:t>i</a:t>
            </a:r>
            <a:r>
              <a:rPr lang="en-US" sz="1400" dirty="0"/>
              <a:t> ≥ 0, </a:t>
            </a:r>
            <a:r>
              <a:rPr lang="en-US" sz="1400" dirty="0" err="1"/>
              <a:t>xy</a:t>
            </a:r>
            <a:r>
              <a:rPr lang="en-US" sz="1400" baseline="30000" dirty="0" err="1"/>
              <a:t>i</a:t>
            </a:r>
            <a:r>
              <a:rPr lang="en-US" sz="1400" dirty="0" err="1"/>
              <a:t>z</a:t>
            </a:r>
            <a:r>
              <a:rPr lang="en-US" sz="1400" dirty="0"/>
              <a:t> </a:t>
            </a:r>
            <a:r>
              <a:rPr lang="en-US" sz="1400" dirty="0">
                <a:sym typeface="Symbol"/>
              </a:rPr>
              <a:t></a:t>
            </a:r>
            <a:r>
              <a:rPr lang="en-US" sz="1400" dirty="0"/>
              <a:t> L</a:t>
            </a:r>
            <a:endParaRPr lang="en-US" sz="1200" dirty="0"/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We choose </a:t>
            </a:r>
            <a:r>
              <a:rPr lang="en-US" sz="1400" dirty="0" err="1"/>
              <a:t>i</a:t>
            </a:r>
            <a:r>
              <a:rPr lang="en-US" sz="1400" dirty="0"/>
              <a:t> = </a:t>
            </a:r>
            <a:r>
              <a:rPr lang="en-US" sz="1400" dirty="0" smtClean="0"/>
              <a:t>0; </a:t>
            </a:r>
            <a:r>
              <a:rPr lang="en-US" sz="1400" dirty="0"/>
              <a:t>by PL: </a:t>
            </a:r>
            <a:r>
              <a:rPr lang="en-US" sz="1400" dirty="0" err="1" smtClean="0"/>
              <a:t>xz</a:t>
            </a:r>
            <a:r>
              <a:rPr lang="en-US" sz="1400" dirty="0" smtClean="0"/>
              <a:t> </a:t>
            </a:r>
            <a:r>
              <a:rPr lang="en-US" sz="1400" dirty="0"/>
              <a:t>= </a:t>
            </a:r>
            <a:r>
              <a:rPr lang="en-US" sz="1400" dirty="0" err="1" smtClean="0"/>
              <a:t>xz</a:t>
            </a:r>
            <a:r>
              <a:rPr lang="en-US" sz="1400" dirty="0">
                <a:sym typeface="Symbol"/>
              </a:rPr>
              <a:t></a:t>
            </a:r>
            <a:r>
              <a:rPr lang="en-US" sz="1400" dirty="0"/>
              <a:t> L</a:t>
            </a:r>
            <a:endParaRPr lang="en-US" sz="1200" dirty="0"/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Thus, </a:t>
            </a:r>
            <a:r>
              <a:rPr lang="en-US" sz="1400" dirty="0" err="1" smtClean="0"/>
              <a:t>a</a:t>
            </a:r>
            <a:r>
              <a:rPr lang="en-US" sz="1400" baseline="30000" dirty="0" err="1" smtClean="0"/>
              <a:t>N</a:t>
            </a:r>
            <a:r>
              <a:rPr lang="en-US" sz="1400" baseline="30000" dirty="0"/>
              <a:t>-</a:t>
            </a:r>
            <a:r>
              <a:rPr lang="en-US" sz="1400" baseline="30000" dirty="0" smtClean="0"/>
              <a:t>|</a:t>
            </a:r>
            <a:r>
              <a:rPr lang="en-US" sz="1400" baseline="30000" dirty="0" err="1"/>
              <a:t>y</a:t>
            </a:r>
            <a:r>
              <a:rPr lang="en-US" sz="1400" baseline="30000" dirty="0" err="1" smtClean="0"/>
              <a:t>|</a:t>
            </a:r>
            <a:r>
              <a:rPr lang="en-US" sz="1400" dirty="0" err="1" smtClean="0"/>
              <a:t>b</a:t>
            </a:r>
            <a:r>
              <a:rPr lang="en-US" sz="1400" baseline="30000" dirty="0" err="1" smtClean="0"/>
              <a:t>N</a:t>
            </a:r>
            <a:r>
              <a:rPr lang="en-US" sz="1400" dirty="0" smtClean="0"/>
              <a:t> </a:t>
            </a:r>
            <a:r>
              <a:rPr lang="en-US" sz="1400" dirty="0"/>
              <a:t>would be </a:t>
            </a:r>
            <a:r>
              <a:rPr lang="en-US" sz="1400" dirty="0">
                <a:sym typeface="Symbol"/>
              </a:rPr>
              <a:t></a:t>
            </a:r>
            <a:r>
              <a:rPr lang="en-US" sz="1400" dirty="0"/>
              <a:t> L, but it’s not since </a:t>
            </a:r>
            <a:r>
              <a:rPr lang="en-US" sz="1400" dirty="0" smtClean="0"/>
              <a:t>N-|</a:t>
            </a:r>
            <a:r>
              <a:rPr lang="en-US" sz="1400" dirty="0"/>
              <a:t>y</a:t>
            </a:r>
            <a:r>
              <a:rPr lang="en-US" sz="1400" dirty="0" smtClean="0"/>
              <a:t>| + 0 </a:t>
            </a:r>
            <a:r>
              <a:rPr lang="en-US" sz="1400" dirty="0">
                <a:sym typeface="Symbol"/>
              </a:rPr>
              <a:t>&lt;</a:t>
            </a:r>
            <a:r>
              <a:rPr lang="en-US" sz="1400" dirty="0" smtClean="0"/>
              <a:t> N. Note: The 0 is because there are 0 c’s</a:t>
            </a:r>
            <a:endParaRPr lang="en-US" sz="1200" dirty="0"/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This is a contradiction, therefore L is not regular  </a:t>
            </a:r>
            <a:r>
              <a:rPr lang="en-US" sz="1400" dirty="0" smtClean="0"/>
              <a:t>■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498844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61F16284-7406-4AAD-9A1F-6D0113E693E3}" type="datetime1">
              <a:rPr lang="en-US" smtClean="0"/>
              <a:pPr/>
              <a:t>10/2/14</a:t>
            </a:fld>
            <a:endParaRPr lang="en-US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r>
              <a:rPr lang="en-US" smtClean="0"/>
              <a:t>COT 4210 © UCF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ED5CA6E5-5C0E-45B8-8320-45516030B35D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Assignment # 5.1 Answer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850" y="1447800"/>
            <a:ext cx="851535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1a. </a:t>
            </a:r>
            <a:r>
              <a:rPr lang="en-US" dirty="0">
                <a:ea typeface="MS PGothic" charset="0"/>
              </a:rPr>
              <a:t>{ </a:t>
            </a:r>
            <a:r>
              <a:rPr lang="en-US" dirty="0" err="1">
                <a:ea typeface="MS PGothic" charset="0"/>
              </a:rPr>
              <a:t>a</a:t>
            </a:r>
            <a:r>
              <a:rPr lang="en-US" baseline="30000" dirty="0" err="1">
                <a:ea typeface="MS PGothic" charset="0"/>
              </a:rPr>
              <a:t>k</a:t>
            </a:r>
            <a:r>
              <a:rPr lang="en-US" baseline="30000" dirty="0">
                <a:ea typeface="MS PGothic" charset="0"/>
              </a:rPr>
              <a:t>! </a:t>
            </a:r>
            <a:r>
              <a:rPr lang="en-US" dirty="0">
                <a:ea typeface="MS PGothic" charset="0"/>
              </a:rPr>
              <a:t>| k&gt;0 } </a:t>
            </a:r>
            <a:r>
              <a:rPr lang="en-US" dirty="0"/>
              <a:t>using </a:t>
            </a:r>
            <a:r>
              <a:rPr lang="en-US" dirty="0" smtClean="0"/>
              <a:t>M.N.</a:t>
            </a:r>
          </a:p>
          <a:p>
            <a:r>
              <a:rPr lang="en-US" sz="1600" dirty="0" smtClean="0"/>
              <a:t>We consider the collection of right invariant equivalence classes [</a:t>
            </a:r>
            <a:r>
              <a:rPr lang="en-US" sz="1600" dirty="0" err="1" smtClean="0"/>
              <a:t>a</a:t>
            </a:r>
            <a:r>
              <a:rPr lang="en-US" sz="1600" baseline="30000" dirty="0" err="1" smtClean="0"/>
              <a:t>j</a:t>
            </a:r>
            <a:r>
              <a:rPr lang="en-US" sz="1600" baseline="30000" dirty="0" smtClean="0"/>
              <a:t>!-j</a:t>
            </a:r>
            <a:r>
              <a:rPr lang="en-US" sz="1600" dirty="0" smtClean="0"/>
              <a:t>], </a:t>
            </a:r>
            <a:r>
              <a:rPr lang="en-US" sz="1600" dirty="0"/>
              <a:t>j ≥ 0</a:t>
            </a:r>
            <a:r>
              <a:rPr lang="en-US" sz="1600" dirty="0" smtClean="0"/>
              <a:t>.</a:t>
            </a:r>
          </a:p>
          <a:p>
            <a:r>
              <a:rPr lang="en-US" sz="1600" dirty="0" smtClean="0"/>
              <a:t>It’s clear that </a:t>
            </a:r>
            <a:r>
              <a:rPr lang="en-US" sz="1600" dirty="0" err="1" smtClean="0"/>
              <a:t>a</a:t>
            </a:r>
            <a:r>
              <a:rPr lang="en-US" sz="1600" baseline="30000" dirty="0" err="1" smtClean="0"/>
              <a:t>j</a:t>
            </a:r>
            <a:r>
              <a:rPr lang="en-US" sz="1600" baseline="30000" dirty="0" smtClean="0"/>
              <a:t>!-</a:t>
            </a:r>
            <a:r>
              <a:rPr lang="en-US" sz="1600" baseline="30000" dirty="0" err="1" smtClean="0"/>
              <a:t>j</a:t>
            </a:r>
            <a:r>
              <a:rPr lang="en-US" sz="1600" dirty="0" err="1" smtClean="0"/>
              <a:t>a</a:t>
            </a:r>
            <a:r>
              <a:rPr lang="en-US" sz="1600" baseline="30000" dirty="0" err="1" smtClean="0"/>
              <a:t>j</a:t>
            </a:r>
            <a:r>
              <a:rPr lang="en-US" sz="1600" dirty="0" smtClean="0"/>
              <a:t> is in the language, but </a:t>
            </a:r>
            <a:r>
              <a:rPr lang="en-US" sz="1600" dirty="0" err="1" smtClean="0"/>
              <a:t>a</a:t>
            </a:r>
            <a:r>
              <a:rPr lang="en-US" sz="1600" baseline="30000" dirty="0" err="1" smtClean="0"/>
              <a:t>k</a:t>
            </a:r>
            <a:r>
              <a:rPr lang="en-US" sz="1600" baseline="30000" dirty="0" smtClean="0"/>
              <a:t>!-</a:t>
            </a:r>
            <a:r>
              <a:rPr lang="en-US" sz="1600" baseline="30000" dirty="0" err="1" smtClean="0"/>
              <a:t>k</a:t>
            </a:r>
            <a:r>
              <a:rPr lang="en-US" sz="1600" dirty="0" err="1" smtClean="0"/>
              <a:t>a</a:t>
            </a:r>
            <a:r>
              <a:rPr lang="en-US" sz="1600" baseline="30000" dirty="0" err="1"/>
              <a:t>j</a:t>
            </a:r>
            <a:r>
              <a:rPr lang="en-US" sz="1600" dirty="0" smtClean="0"/>
              <a:t> is not when j &lt; k</a:t>
            </a:r>
          </a:p>
          <a:p>
            <a:r>
              <a:rPr lang="en-US" sz="1600" dirty="0" smtClean="0"/>
              <a:t>This shows that there is a separate equivalence class [</a:t>
            </a:r>
            <a:r>
              <a:rPr lang="en-US" sz="1600" dirty="0" err="1" smtClean="0"/>
              <a:t>a</a:t>
            </a:r>
            <a:r>
              <a:rPr lang="en-US" sz="1600" baseline="30000" dirty="0" err="1" smtClean="0"/>
              <a:t>j</a:t>
            </a:r>
            <a:r>
              <a:rPr lang="en-US" sz="1600" baseline="30000" dirty="0" smtClean="0"/>
              <a:t>!-j</a:t>
            </a:r>
            <a:r>
              <a:rPr lang="en-US" sz="1600" dirty="0" smtClean="0"/>
              <a:t>] induced by R</a:t>
            </a:r>
            <a:r>
              <a:rPr lang="en-US" sz="1600" baseline="-25000" dirty="0" smtClean="0"/>
              <a:t>L</a:t>
            </a:r>
            <a:r>
              <a:rPr lang="en-US" sz="1600" dirty="0" smtClean="0"/>
              <a:t>, for each j</a:t>
            </a:r>
            <a:r>
              <a:rPr lang="en-US" sz="1600" dirty="0"/>
              <a:t> ≥ </a:t>
            </a:r>
            <a:r>
              <a:rPr lang="en-US" sz="1600" dirty="0" smtClean="0"/>
              <a:t>0.</a:t>
            </a:r>
          </a:p>
          <a:p>
            <a:r>
              <a:rPr lang="en-US" sz="1600" dirty="0" smtClean="0"/>
              <a:t>Thus, the index of R</a:t>
            </a:r>
            <a:r>
              <a:rPr lang="en-US" sz="1600" baseline="-25000" dirty="0" smtClean="0"/>
              <a:t>L</a:t>
            </a:r>
            <a:r>
              <a:rPr lang="en-US" sz="1600" dirty="0" smtClean="0"/>
              <a:t> is infinite and </a:t>
            </a:r>
            <a:r>
              <a:rPr lang="en-US" sz="1600" dirty="0" err="1" smtClean="0"/>
              <a:t>Myhill-Nerode</a:t>
            </a:r>
            <a:r>
              <a:rPr lang="en-US" sz="1600" dirty="0" smtClean="0"/>
              <a:t> states that L cannot be Regular.  ■</a:t>
            </a:r>
          </a:p>
          <a:p>
            <a:endParaRPr lang="en-US" sz="1400" dirty="0" smtClean="0"/>
          </a:p>
          <a:p>
            <a:r>
              <a:rPr lang="en-US" sz="2000" dirty="0" smtClean="0"/>
              <a:t>1b. </a:t>
            </a:r>
            <a:r>
              <a:rPr lang="en-US" sz="2000" dirty="0">
                <a:ea typeface="MS PGothic" charset="0"/>
              </a:rPr>
              <a:t>{ </a:t>
            </a:r>
            <a:r>
              <a:rPr lang="en-US" sz="2000" dirty="0" err="1">
                <a:ea typeface="MS PGothic" charset="0"/>
              </a:rPr>
              <a:t>a</a:t>
            </a:r>
            <a:r>
              <a:rPr lang="en-US" sz="2000" baseline="30000" dirty="0" err="1">
                <a:ea typeface="MS PGothic" charset="0"/>
              </a:rPr>
              <a:t>i</a:t>
            </a:r>
            <a:r>
              <a:rPr lang="en-US" sz="2000" dirty="0" err="1">
                <a:ea typeface="MS PGothic" charset="0"/>
              </a:rPr>
              <a:t>b</a:t>
            </a:r>
            <a:r>
              <a:rPr lang="en-US" sz="2000" baseline="30000" dirty="0" err="1">
                <a:ea typeface="MS PGothic" charset="0"/>
              </a:rPr>
              <a:t>j</a:t>
            </a:r>
            <a:r>
              <a:rPr lang="en-US" sz="2000" dirty="0" err="1">
                <a:ea typeface="MS PGothic" charset="0"/>
              </a:rPr>
              <a:t>c</a:t>
            </a:r>
            <a:r>
              <a:rPr lang="en-US" sz="2000" baseline="30000" dirty="0" err="1">
                <a:ea typeface="MS PGothic" charset="0"/>
              </a:rPr>
              <a:t>k</a:t>
            </a:r>
            <a:r>
              <a:rPr lang="en-US" sz="2000" dirty="0">
                <a:ea typeface="MS PGothic" charset="0"/>
              </a:rPr>
              <a:t> | </a:t>
            </a:r>
            <a:r>
              <a:rPr lang="en-US" sz="2000" dirty="0"/>
              <a:t>i≥0, j≥0, k≥0, </a:t>
            </a:r>
            <a:r>
              <a:rPr lang="en-US" sz="2000" dirty="0">
                <a:ea typeface="MS PGothic" charset="0"/>
              </a:rPr>
              <a:t>j = </a:t>
            </a:r>
            <a:r>
              <a:rPr lang="en-US" sz="2000" dirty="0" err="1">
                <a:ea typeface="MS PGothic" charset="0"/>
              </a:rPr>
              <a:t>i</a:t>
            </a:r>
            <a:r>
              <a:rPr lang="en-US" sz="2000" dirty="0">
                <a:ea typeface="MS PGothic" charset="0"/>
              </a:rPr>
              <a:t> + k </a:t>
            </a:r>
            <a:r>
              <a:rPr lang="en-US" sz="2000" dirty="0" smtClean="0">
                <a:ea typeface="MS PGothic" charset="0"/>
              </a:rPr>
              <a:t>}</a:t>
            </a:r>
            <a:r>
              <a:rPr lang="en-US" sz="2000" dirty="0" smtClean="0"/>
              <a:t> </a:t>
            </a:r>
            <a:r>
              <a:rPr lang="en-US" sz="2000" dirty="0"/>
              <a:t>using M.N.</a:t>
            </a:r>
          </a:p>
          <a:p>
            <a:r>
              <a:rPr lang="en-US" sz="1600" dirty="0"/>
              <a:t>We consider the collection of right invariant equivalence classes [</a:t>
            </a:r>
            <a:r>
              <a:rPr lang="en-US" sz="1600" dirty="0" err="1"/>
              <a:t>a</a:t>
            </a:r>
            <a:r>
              <a:rPr lang="en-US" sz="1600" baseline="30000" dirty="0" err="1"/>
              <a:t>j</a:t>
            </a:r>
            <a:r>
              <a:rPr lang="en-US" sz="1600" dirty="0"/>
              <a:t>], j ≥ 0.</a:t>
            </a:r>
          </a:p>
          <a:p>
            <a:r>
              <a:rPr lang="en-US" sz="1600" dirty="0"/>
              <a:t>It’s clear that </a:t>
            </a:r>
            <a:r>
              <a:rPr lang="en-US" sz="1600" dirty="0" err="1" smtClean="0"/>
              <a:t>a</a:t>
            </a:r>
            <a:r>
              <a:rPr lang="en-US" sz="1600" baseline="30000" dirty="0" err="1" smtClean="0"/>
              <a:t>j</a:t>
            </a:r>
            <a:r>
              <a:rPr lang="en-US" sz="1600" dirty="0" err="1" smtClean="0"/>
              <a:t>b</a:t>
            </a:r>
            <a:r>
              <a:rPr lang="en-US" sz="1600" baseline="30000" dirty="0" err="1" smtClean="0"/>
              <a:t>j</a:t>
            </a:r>
            <a:r>
              <a:rPr lang="en-US" sz="1600" dirty="0" smtClean="0"/>
              <a:t> </a:t>
            </a:r>
            <a:r>
              <a:rPr lang="en-US" sz="1600" dirty="0"/>
              <a:t>is in the language, but </a:t>
            </a:r>
            <a:r>
              <a:rPr lang="en-US" sz="1600" dirty="0" err="1" smtClean="0"/>
              <a:t>a</a:t>
            </a:r>
            <a:r>
              <a:rPr lang="en-US" sz="1600" baseline="30000" dirty="0" err="1" smtClean="0"/>
              <a:t>k</a:t>
            </a:r>
            <a:r>
              <a:rPr lang="en-US" sz="1600" dirty="0" err="1" smtClean="0"/>
              <a:t>b</a:t>
            </a:r>
            <a:r>
              <a:rPr lang="en-US" sz="1600" baseline="30000" dirty="0" err="1" smtClean="0"/>
              <a:t>j</a:t>
            </a:r>
            <a:r>
              <a:rPr lang="en-US" sz="1600" dirty="0" smtClean="0"/>
              <a:t> </a:t>
            </a:r>
            <a:r>
              <a:rPr lang="en-US" sz="1600" dirty="0"/>
              <a:t>is not when j ≠ k</a:t>
            </a:r>
          </a:p>
          <a:p>
            <a:r>
              <a:rPr lang="en-US" sz="1600" dirty="0"/>
              <a:t>This shows that there is a separate equivalence class [</a:t>
            </a:r>
            <a:r>
              <a:rPr lang="en-US" sz="1600" dirty="0" err="1"/>
              <a:t>a</a:t>
            </a:r>
            <a:r>
              <a:rPr lang="en-US" sz="1600" baseline="30000" dirty="0" err="1"/>
              <a:t>j</a:t>
            </a:r>
            <a:r>
              <a:rPr lang="en-US" sz="1600" dirty="0"/>
              <a:t>] induced by R</a:t>
            </a:r>
            <a:r>
              <a:rPr lang="en-US" sz="1600" baseline="-25000" dirty="0"/>
              <a:t>L</a:t>
            </a:r>
            <a:r>
              <a:rPr lang="en-US" sz="1600" dirty="0"/>
              <a:t>, for each j ≥ 0.</a:t>
            </a:r>
          </a:p>
          <a:p>
            <a:r>
              <a:rPr lang="en-US" sz="1600" dirty="0"/>
              <a:t>Thus, the index of R</a:t>
            </a:r>
            <a:r>
              <a:rPr lang="en-US" sz="1600" baseline="-25000" dirty="0"/>
              <a:t>L</a:t>
            </a:r>
            <a:r>
              <a:rPr lang="en-US" sz="1600" dirty="0"/>
              <a:t> is infinite and </a:t>
            </a:r>
            <a:r>
              <a:rPr lang="en-US" sz="1600" dirty="0" err="1"/>
              <a:t>Myhill-Nerode</a:t>
            </a:r>
            <a:r>
              <a:rPr lang="en-US" sz="1600" dirty="0"/>
              <a:t> states that L cannot be Regular.  </a:t>
            </a:r>
            <a:r>
              <a:rPr lang="en-US" sz="1600" dirty="0" smtClean="0"/>
              <a:t>■</a:t>
            </a:r>
          </a:p>
        </p:txBody>
      </p:sp>
    </p:spTree>
    <p:extLst>
      <p:ext uri="{BB962C8B-B14F-4D97-AF65-F5344CB8AC3E}">
        <p14:creationId xmlns:p14="http://schemas.microsoft.com/office/powerpoint/2010/main" val="919740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Assignment # 5.2</a:t>
            </a:r>
          </a:p>
        </p:txBody>
      </p:sp>
      <p:sp>
        <p:nvSpPr>
          <p:cNvPr id="1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82098" y="624840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58353E3-E780-4025-9C79-2EC442E1A067}" type="datetime1">
              <a:rPr lang="en-US" sz="1400"/>
              <a:pPr/>
              <a:t>10/2/14</a:t>
            </a:fld>
            <a:endParaRPr lang="en-US" sz="1400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r>
              <a:rPr lang="en-US" sz="1400"/>
              <a:t>COT 4210 © UCF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FFE9ADF-F6F9-4B5D-AD34-474C83BDC9B1}" type="slidenum">
              <a:rPr lang="en-US" sz="1400"/>
              <a:pPr/>
              <a:t>4</a:t>
            </a:fld>
            <a:endParaRPr lang="en-US" sz="1400"/>
          </a:p>
        </p:txBody>
      </p:sp>
      <p:sp>
        <p:nvSpPr>
          <p:cNvPr id="2" name="TextBox 1"/>
          <p:cNvSpPr txBox="1"/>
          <p:nvPr/>
        </p:nvSpPr>
        <p:spPr>
          <a:xfrm>
            <a:off x="1462881" y="1520190"/>
            <a:ext cx="6291898" cy="1117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>
                <a:ea typeface="MS PGothic" charset="0"/>
              </a:rPr>
              <a:t>Write a Mealy finite state machine that produces the 2’s complement result of subtracting 101 from a binary input stream (assuming at least 3 bits of input)</a:t>
            </a:r>
          </a:p>
          <a:p>
            <a:endParaRPr lang="en-US" dirty="0"/>
          </a:p>
        </p:txBody>
      </p:sp>
      <p:sp>
        <p:nvSpPr>
          <p:cNvPr id="46" name="Oval 45"/>
          <p:cNvSpPr/>
          <p:nvPr/>
        </p:nvSpPr>
        <p:spPr bwMode="auto">
          <a:xfrm>
            <a:off x="2860176" y="2971799"/>
            <a:ext cx="838200" cy="838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C</a:t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</a:b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1..101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1295400" y="2971800"/>
            <a:ext cx="838200" cy="838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solidFill>
                  <a:schemeClr val="tx1"/>
                </a:solidFill>
                <a:latin typeface="Arial" pitchFamily="-107" charset="0"/>
              </a:rPr>
              <a:t>NC1..1011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49" name="Straight Arrow Connector 48"/>
          <p:cNvCxnSpPr>
            <a:stCxn id="48" idx="6"/>
            <a:endCxn id="46" idx="2"/>
          </p:cNvCxnSpPr>
          <p:nvPr/>
        </p:nvCxnSpPr>
        <p:spPr bwMode="auto">
          <a:xfrm flipV="1">
            <a:off x="2133600" y="3390899"/>
            <a:ext cx="726576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2202509" y="306972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1/0</a:t>
            </a:r>
            <a:endParaRPr lang="en-US" dirty="0"/>
          </a:p>
        </p:txBody>
      </p:sp>
      <p:cxnSp>
        <p:nvCxnSpPr>
          <p:cNvPr id="51" name="Straight Arrow Connector 50"/>
          <p:cNvCxnSpPr/>
          <p:nvPr/>
        </p:nvCxnSpPr>
        <p:spPr bwMode="auto">
          <a:xfrm>
            <a:off x="609600" y="3352800"/>
            <a:ext cx="644795" cy="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Curved Connector 51"/>
          <p:cNvCxnSpPr/>
          <p:nvPr/>
        </p:nvCxnSpPr>
        <p:spPr bwMode="auto">
          <a:xfrm rot="5400000" flipH="1" flipV="1">
            <a:off x="6690798" y="4282002"/>
            <a:ext cx="12700" cy="592696"/>
          </a:xfrm>
          <a:prstGeom prst="curvedConnector3">
            <a:avLst>
              <a:gd name="adj1" fmla="val -2933449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9" name="Curved Connector 58"/>
          <p:cNvCxnSpPr/>
          <p:nvPr/>
        </p:nvCxnSpPr>
        <p:spPr bwMode="auto">
          <a:xfrm rot="5400000" flipH="1" flipV="1">
            <a:off x="6614598" y="2681802"/>
            <a:ext cx="12700" cy="592696"/>
          </a:xfrm>
          <a:prstGeom prst="curvedConnector3">
            <a:avLst>
              <a:gd name="adj1" fmla="val 276655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1828800" y="396240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0/1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6019800" y="2209800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Answer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1981200" y="3733802"/>
            <a:ext cx="914400" cy="6857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Oval 19"/>
          <p:cNvSpPr/>
          <p:nvPr/>
        </p:nvSpPr>
        <p:spPr bwMode="auto">
          <a:xfrm>
            <a:off x="2895600" y="3962400"/>
            <a:ext cx="838200" cy="838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NC</a:t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</a:b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1..101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4536576" y="2971800"/>
            <a:ext cx="838200" cy="838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C</a:t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</a:b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1..10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4572000" y="3962401"/>
            <a:ext cx="838200" cy="838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NC</a:t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</a:b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1..10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23" name="Straight Arrow Connector 22"/>
          <p:cNvCxnSpPr>
            <a:endCxn id="21" idx="3"/>
          </p:cNvCxnSpPr>
          <p:nvPr/>
        </p:nvCxnSpPr>
        <p:spPr bwMode="auto">
          <a:xfrm flipV="1">
            <a:off x="3733800" y="3687248"/>
            <a:ext cx="925528" cy="5799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3733800" y="373380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1/0</a:t>
            </a:r>
            <a:endParaRPr lang="en-US" dirty="0"/>
          </a:p>
        </p:txBody>
      </p:sp>
      <p:cxnSp>
        <p:nvCxnSpPr>
          <p:cNvPr id="25" name="Straight Arrow Connector 24"/>
          <p:cNvCxnSpPr>
            <a:stCxn id="46" idx="6"/>
          </p:cNvCxnSpPr>
          <p:nvPr/>
        </p:nvCxnSpPr>
        <p:spPr bwMode="auto">
          <a:xfrm flipV="1">
            <a:off x="3698376" y="3369172"/>
            <a:ext cx="873624" cy="217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3657600" y="3048000"/>
            <a:ext cx="914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1/1,0/0</a:t>
            </a:r>
            <a:endParaRPr lang="en-US" dirty="0"/>
          </a:p>
        </p:txBody>
      </p:sp>
      <p:cxnSp>
        <p:nvCxnSpPr>
          <p:cNvPr id="28" name="Straight Arrow Connector 27"/>
          <p:cNvCxnSpPr>
            <a:stCxn id="20" idx="6"/>
          </p:cNvCxnSpPr>
          <p:nvPr/>
        </p:nvCxnSpPr>
        <p:spPr bwMode="auto">
          <a:xfrm flipV="1">
            <a:off x="3733800" y="4371440"/>
            <a:ext cx="838200" cy="100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3914333" y="405026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0/1</a:t>
            </a:r>
            <a:endParaRPr lang="en-US" dirty="0"/>
          </a:p>
        </p:txBody>
      </p:sp>
      <p:sp>
        <p:nvSpPr>
          <p:cNvPr id="31" name="Oval 30"/>
          <p:cNvSpPr/>
          <p:nvPr/>
        </p:nvSpPr>
        <p:spPr bwMode="auto">
          <a:xfrm>
            <a:off x="6212976" y="2895600"/>
            <a:ext cx="838200" cy="838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C</a:t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</a:b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1..1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6248400" y="3886201"/>
            <a:ext cx="838200" cy="838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NC</a:t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</a:b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1..1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33" name="Straight Arrow Connector 32"/>
          <p:cNvCxnSpPr>
            <a:endCxn id="32" idx="1"/>
          </p:cNvCxnSpPr>
          <p:nvPr/>
        </p:nvCxnSpPr>
        <p:spPr bwMode="auto">
          <a:xfrm>
            <a:off x="5334000" y="3581400"/>
            <a:ext cx="1037152" cy="42755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5743133" y="351686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0/1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 bwMode="auto">
          <a:xfrm flipV="1">
            <a:off x="5374776" y="3292972"/>
            <a:ext cx="873624" cy="217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5486400" y="2971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1/0</a:t>
            </a:r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 bwMode="auto">
          <a:xfrm flipV="1">
            <a:off x="5410200" y="4295240"/>
            <a:ext cx="838200" cy="100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5334000" y="3974068"/>
            <a:ext cx="890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0/0,1/1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6781801" y="2514600"/>
            <a:ext cx="914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1/1,0/0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6505133" y="488846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0/1</a:t>
            </a:r>
            <a:endParaRPr lang="en-US" dirty="0"/>
          </a:p>
        </p:txBody>
      </p:sp>
      <p:cxnSp>
        <p:nvCxnSpPr>
          <p:cNvPr id="43" name="Curved Connector 42"/>
          <p:cNvCxnSpPr/>
          <p:nvPr/>
        </p:nvCxnSpPr>
        <p:spPr bwMode="auto">
          <a:xfrm rot="16200000" flipV="1">
            <a:off x="6623050" y="3816350"/>
            <a:ext cx="850900" cy="76200"/>
          </a:xfrm>
          <a:prstGeom prst="curvedConnector3">
            <a:avLst>
              <a:gd name="adj1" fmla="val 5597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7010400" y="365760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1/0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838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Assignment # 5.3</a:t>
            </a:r>
          </a:p>
        </p:txBody>
      </p:sp>
      <p:sp>
        <p:nvSpPr>
          <p:cNvPr id="1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82098" y="624840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58353E3-E780-4025-9C79-2EC442E1A067}" type="datetime1">
              <a:rPr lang="en-US" sz="1400"/>
              <a:pPr/>
              <a:t>10/2/14</a:t>
            </a:fld>
            <a:endParaRPr lang="en-US" sz="1400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r>
              <a:rPr lang="en-US" sz="1400"/>
              <a:t>COT 4210 © UCF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FFE9ADF-F6F9-4B5D-AD34-474C83BDC9B1}" type="slidenum">
              <a:rPr lang="en-US" sz="1400"/>
              <a:pPr/>
              <a:t>5</a:t>
            </a:fld>
            <a:endParaRPr lang="en-US" sz="1400"/>
          </a:p>
        </p:txBody>
      </p:sp>
      <p:sp>
        <p:nvSpPr>
          <p:cNvPr id="2" name="TextBox 1"/>
          <p:cNvSpPr txBox="1"/>
          <p:nvPr/>
        </p:nvSpPr>
        <p:spPr>
          <a:xfrm>
            <a:off x="685800" y="1520190"/>
            <a:ext cx="8077200" cy="507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ea typeface="MS PGothic" charset="0"/>
              </a:rPr>
              <a:t>Write a regular (right linear) grammar that generates the set of strings denoted by the regular expression (0+11)* (101 (00 + 1)*)</a:t>
            </a:r>
            <a:r>
              <a:rPr lang="en-US" dirty="0" smtClean="0">
                <a:ea typeface="MS PGothic" charset="0"/>
              </a:rPr>
              <a:t>*</a:t>
            </a:r>
          </a:p>
          <a:p>
            <a:r>
              <a:rPr lang="en-US" dirty="0" smtClean="0">
                <a:ea typeface="MS PGothic" charset="0"/>
              </a:rPr>
              <a:t>G = ({&lt;0+11&gt;,&lt;1_1&gt;,&lt;1_01&gt;,&lt;10_1&gt;,&lt;00+11&gt;,&lt;0_0&gt;}, {0,1}, R, &lt;0+11&gt;)</a:t>
            </a:r>
          </a:p>
          <a:p>
            <a:pPr>
              <a:tabLst>
                <a:tab pos="342900" algn="l"/>
              </a:tabLst>
            </a:pPr>
            <a:r>
              <a:rPr lang="en-US" dirty="0" smtClean="0">
                <a:ea typeface="MS PGothic" charset="0"/>
              </a:rPr>
              <a:t>&lt;0+11&gt; 	</a:t>
            </a:r>
            <a:r>
              <a:rPr lang="en-US" b="1" dirty="0" smtClean="0">
                <a:ea typeface="MS PGothic" charset="0"/>
                <a:sym typeface="Symbol" charset="0"/>
              </a:rPr>
              <a:t> </a:t>
            </a:r>
            <a:r>
              <a:rPr lang="en-US" dirty="0" smtClean="0">
                <a:ea typeface="MS PGothic" charset="0"/>
                <a:sym typeface="Symbol" charset="0"/>
              </a:rPr>
              <a:t>0&lt;0+11&gt; | 1&lt;1_1&gt; | 1&lt;1_01&gt; | </a:t>
            </a:r>
            <a:r>
              <a:rPr lang="en-US" dirty="0" err="1" smtClean="0">
                <a:ea typeface="MS PGothic" charset="0"/>
                <a:sym typeface="Symbol" charset="0"/>
              </a:rPr>
              <a:t>λ</a:t>
            </a:r>
            <a:endParaRPr lang="en-US" dirty="0" smtClean="0">
              <a:ea typeface="MS PGothic" charset="0"/>
              <a:sym typeface="Symbol" charset="0"/>
            </a:endParaRPr>
          </a:p>
          <a:p>
            <a:pPr>
              <a:tabLst>
                <a:tab pos="342900" algn="l"/>
              </a:tabLst>
            </a:pPr>
            <a:r>
              <a:rPr lang="en-US" dirty="0" smtClean="0">
                <a:ea typeface="MS PGothic" charset="0"/>
                <a:sym typeface="Symbol" charset="0"/>
              </a:rPr>
              <a:t>&lt;1_1&gt; 	</a:t>
            </a:r>
            <a:r>
              <a:rPr lang="en-US" b="1" dirty="0" smtClean="0">
                <a:ea typeface="MS PGothic" charset="0"/>
                <a:sym typeface="Symbol" charset="0"/>
              </a:rPr>
              <a:t> </a:t>
            </a:r>
            <a:r>
              <a:rPr lang="en-US" dirty="0" smtClean="0">
                <a:ea typeface="MS PGothic" charset="0"/>
                <a:sym typeface="Symbol" charset="0"/>
              </a:rPr>
              <a:t>1&lt;0+11&gt; </a:t>
            </a:r>
          </a:p>
          <a:p>
            <a:pPr>
              <a:tabLst>
                <a:tab pos="342900" algn="l"/>
              </a:tabLst>
            </a:pPr>
            <a:r>
              <a:rPr lang="en-US" dirty="0" smtClean="0">
                <a:ea typeface="MS PGothic" charset="0"/>
                <a:sym typeface="Symbol" charset="0"/>
              </a:rPr>
              <a:t>&lt;1_01&gt; 	</a:t>
            </a:r>
            <a:r>
              <a:rPr lang="en-US" b="1" dirty="0" smtClean="0">
                <a:ea typeface="MS PGothic" charset="0"/>
                <a:sym typeface="Symbol" charset="0"/>
              </a:rPr>
              <a:t> </a:t>
            </a:r>
            <a:r>
              <a:rPr lang="en-US" dirty="0" smtClean="0">
                <a:ea typeface="MS PGothic" charset="0"/>
                <a:sym typeface="Symbol" charset="0"/>
              </a:rPr>
              <a:t>0&lt;10_1&gt;</a:t>
            </a:r>
          </a:p>
          <a:p>
            <a:pPr>
              <a:tabLst>
                <a:tab pos="342900" algn="l"/>
              </a:tabLst>
            </a:pPr>
            <a:r>
              <a:rPr lang="en-US" dirty="0" smtClean="0">
                <a:ea typeface="MS PGothic" charset="0"/>
                <a:sym typeface="Symbol" charset="0"/>
              </a:rPr>
              <a:t>&lt;10_1&gt; 	</a:t>
            </a:r>
            <a:r>
              <a:rPr lang="en-US" b="1" dirty="0" smtClean="0">
                <a:ea typeface="MS PGothic" charset="0"/>
                <a:sym typeface="Symbol" charset="0"/>
              </a:rPr>
              <a:t> </a:t>
            </a:r>
            <a:r>
              <a:rPr lang="en-US" dirty="0" smtClean="0">
                <a:ea typeface="MS PGothic" charset="0"/>
                <a:sym typeface="Symbol" charset="0"/>
              </a:rPr>
              <a:t>1&lt;00+1&gt;</a:t>
            </a:r>
          </a:p>
          <a:p>
            <a:pPr>
              <a:tabLst>
                <a:tab pos="342900" algn="l"/>
              </a:tabLst>
            </a:pPr>
            <a:r>
              <a:rPr lang="en-US" dirty="0" smtClean="0">
                <a:ea typeface="MS PGothic" charset="0"/>
                <a:sym typeface="Symbol" charset="0"/>
              </a:rPr>
              <a:t>&lt;00+1&gt; 	</a:t>
            </a:r>
            <a:r>
              <a:rPr lang="en-US" b="1" dirty="0" smtClean="0">
                <a:ea typeface="MS PGothic" charset="0"/>
                <a:sym typeface="Symbol" charset="0"/>
              </a:rPr>
              <a:t> </a:t>
            </a:r>
            <a:r>
              <a:rPr lang="en-US" dirty="0" smtClean="0">
                <a:ea typeface="MS PGothic" charset="0"/>
                <a:sym typeface="Symbol" charset="0"/>
              </a:rPr>
              <a:t>0&lt;0_0&gt; | 1&lt;00+1&gt; </a:t>
            </a:r>
            <a:r>
              <a:rPr lang="en-US" dirty="0">
                <a:ea typeface="MS PGothic" charset="0"/>
                <a:sym typeface="Symbol" charset="0"/>
              </a:rPr>
              <a:t>| </a:t>
            </a:r>
            <a:r>
              <a:rPr lang="en-US" dirty="0" err="1" smtClean="0">
                <a:ea typeface="MS PGothic" charset="0"/>
                <a:sym typeface="Symbol" charset="0"/>
              </a:rPr>
              <a:t>λ</a:t>
            </a:r>
            <a:r>
              <a:rPr lang="en-US" dirty="0" smtClean="0">
                <a:ea typeface="MS PGothic" charset="0"/>
                <a:sym typeface="Symbol" charset="0"/>
              </a:rPr>
              <a:t> | 1&lt;1_01&gt;</a:t>
            </a:r>
            <a:endParaRPr lang="en-US" dirty="0" smtClean="0">
              <a:ea typeface="MS PGothic" charset="0"/>
            </a:endParaRPr>
          </a:p>
          <a:p>
            <a:pPr>
              <a:tabLst>
                <a:tab pos="342900" algn="l"/>
              </a:tabLst>
            </a:pPr>
            <a:r>
              <a:rPr lang="en-US" dirty="0" smtClean="0"/>
              <a:t>&lt;0_0&gt; 	</a:t>
            </a:r>
            <a:r>
              <a:rPr lang="en-US" b="1" dirty="0" smtClean="0">
                <a:ea typeface="MS PGothic" charset="0"/>
                <a:sym typeface="Symbol" charset="0"/>
              </a:rPr>
              <a:t> </a:t>
            </a:r>
            <a:r>
              <a:rPr lang="en-US" dirty="0" smtClean="0">
                <a:ea typeface="MS PGothic" charset="0"/>
                <a:sym typeface="Symbol" charset="0"/>
              </a:rPr>
              <a:t>0&lt;00+1&gt; </a:t>
            </a:r>
          </a:p>
          <a:p>
            <a:pPr>
              <a:tabLst>
                <a:tab pos="342900" algn="l"/>
              </a:tabLst>
            </a:pPr>
            <a:r>
              <a:rPr lang="en-US" dirty="0" smtClean="0">
                <a:ea typeface="MS PGothic" charset="0"/>
                <a:sym typeface="Symbol" charset="0"/>
              </a:rPr>
              <a:t>Or</a:t>
            </a:r>
          </a:p>
          <a:p>
            <a:r>
              <a:rPr lang="en-US" dirty="0">
                <a:ea typeface="MS PGothic" charset="0"/>
              </a:rPr>
              <a:t>G = </a:t>
            </a:r>
            <a:r>
              <a:rPr lang="en-US" dirty="0" smtClean="0">
                <a:ea typeface="MS PGothic" charset="0"/>
              </a:rPr>
              <a:t>({S,T,U,V,W,X}</a:t>
            </a:r>
            <a:r>
              <a:rPr lang="en-US" dirty="0">
                <a:ea typeface="MS PGothic" charset="0"/>
              </a:rPr>
              <a:t>, {0,1}, R, </a:t>
            </a:r>
            <a:r>
              <a:rPr lang="en-US" dirty="0" smtClean="0">
                <a:ea typeface="MS PGothic" charset="0"/>
              </a:rPr>
              <a:t>S)</a:t>
            </a:r>
            <a:endParaRPr lang="en-US" dirty="0">
              <a:ea typeface="MS PGothic" charset="0"/>
            </a:endParaRPr>
          </a:p>
          <a:p>
            <a:pPr>
              <a:tabLst>
                <a:tab pos="342900" algn="l"/>
              </a:tabLst>
            </a:pPr>
            <a:r>
              <a:rPr lang="en-US" dirty="0">
                <a:ea typeface="MS PGothic" charset="0"/>
              </a:rPr>
              <a:t>S</a:t>
            </a:r>
            <a:r>
              <a:rPr lang="en-US" dirty="0" smtClean="0">
                <a:ea typeface="MS PGothic" charset="0"/>
              </a:rPr>
              <a:t> </a:t>
            </a:r>
            <a:r>
              <a:rPr lang="en-US" dirty="0">
                <a:ea typeface="MS PGothic" charset="0"/>
              </a:rPr>
              <a:t>	</a:t>
            </a:r>
            <a:r>
              <a:rPr lang="en-US" b="1" dirty="0">
                <a:ea typeface="MS PGothic" charset="0"/>
                <a:sym typeface="Symbol" charset="0"/>
              </a:rPr>
              <a:t> </a:t>
            </a:r>
            <a:r>
              <a:rPr lang="en-US" dirty="0" smtClean="0">
                <a:ea typeface="MS PGothic" charset="0"/>
                <a:sym typeface="Symbol" charset="0"/>
              </a:rPr>
              <a:t>0S | 1</a:t>
            </a:r>
            <a:r>
              <a:rPr lang="en-US" dirty="0">
                <a:ea typeface="MS PGothic" charset="0"/>
                <a:sym typeface="Symbol" charset="0"/>
              </a:rPr>
              <a:t>T</a:t>
            </a:r>
            <a:r>
              <a:rPr lang="en-US" dirty="0" smtClean="0">
                <a:ea typeface="MS PGothic" charset="0"/>
                <a:sym typeface="Symbol" charset="0"/>
              </a:rPr>
              <a:t> </a:t>
            </a:r>
            <a:r>
              <a:rPr lang="en-US" dirty="0">
                <a:ea typeface="MS PGothic" charset="0"/>
                <a:sym typeface="Symbol" charset="0"/>
              </a:rPr>
              <a:t>| </a:t>
            </a:r>
            <a:r>
              <a:rPr lang="en-US" dirty="0" smtClean="0">
                <a:ea typeface="MS PGothic" charset="0"/>
                <a:sym typeface="Symbol" charset="0"/>
              </a:rPr>
              <a:t>1</a:t>
            </a:r>
            <a:r>
              <a:rPr lang="en-US" dirty="0">
                <a:ea typeface="MS PGothic" charset="0"/>
                <a:sym typeface="Symbol" charset="0"/>
              </a:rPr>
              <a:t>U</a:t>
            </a:r>
            <a:r>
              <a:rPr lang="en-US" dirty="0" smtClean="0">
                <a:ea typeface="MS PGothic" charset="0"/>
                <a:sym typeface="Symbol" charset="0"/>
              </a:rPr>
              <a:t> </a:t>
            </a:r>
            <a:r>
              <a:rPr lang="en-US" dirty="0">
                <a:ea typeface="MS PGothic" charset="0"/>
                <a:sym typeface="Symbol" charset="0"/>
              </a:rPr>
              <a:t>| </a:t>
            </a:r>
            <a:r>
              <a:rPr lang="en-US" dirty="0" err="1">
                <a:ea typeface="MS PGothic" charset="0"/>
                <a:sym typeface="Symbol" charset="0"/>
              </a:rPr>
              <a:t>λ</a:t>
            </a:r>
            <a:endParaRPr lang="en-US" dirty="0">
              <a:ea typeface="MS PGothic" charset="0"/>
              <a:sym typeface="Symbol" charset="0"/>
            </a:endParaRPr>
          </a:p>
          <a:p>
            <a:pPr>
              <a:tabLst>
                <a:tab pos="342900" algn="l"/>
              </a:tabLst>
            </a:pPr>
            <a:r>
              <a:rPr lang="en-US" dirty="0">
                <a:ea typeface="MS PGothic" charset="0"/>
                <a:sym typeface="Symbol" charset="0"/>
              </a:rPr>
              <a:t>T</a:t>
            </a:r>
            <a:r>
              <a:rPr lang="en-US" dirty="0" smtClean="0">
                <a:ea typeface="MS PGothic" charset="0"/>
                <a:sym typeface="Symbol" charset="0"/>
              </a:rPr>
              <a:t> </a:t>
            </a:r>
            <a:r>
              <a:rPr lang="en-US" dirty="0">
                <a:ea typeface="MS PGothic" charset="0"/>
                <a:sym typeface="Symbol" charset="0"/>
              </a:rPr>
              <a:t>	</a:t>
            </a:r>
            <a:r>
              <a:rPr lang="en-US" b="1" dirty="0">
                <a:ea typeface="MS PGothic" charset="0"/>
                <a:sym typeface="Symbol" charset="0"/>
              </a:rPr>
              <a:t> </a:t>
            </a:r>
            <a:r>
              <a:rPr lang="en-US" dirty="0" smtClean="0">
                <a:ea typeface="MS PGothic" charset="0"/>
                <a:sym typeface="Symbol" charset="0"/>
              </a:rPr>
              <a:t>1</a:t>
            </a:r>
            <a:r>
              <a:rPr lang="en-US" dirty="0">
                <a:ea typeface="MS PGothic" charset="0"/>
                <a:sym typeface="Symbol" charset="0"/>
              </a:rPr>
              <a:t>S</a:t>
            </a:r>
            <a:r>
              <a:rPr lang="en-US" dirty="0" smtClean="0">
                <a:ea typeface="MS PGothic" charset="0"/>
                <a:sym typeface="Symbol" charset="0"/>
              </a:rPr>
              <a:t> </a:t>
            </a:r>
            <a:endParaRPr lang="en-US" dirty="0">
              <a:ea typeface="MS PGothic" charset="0"/>
              <a:sym typeface="Symbol" charset="0"/>
            </a:endParaRPr>
          </a:p>
          <a:p>
            <a:pPr>
              <a:tabLst>
                <a:tab pos="342900" algn="l"/>
              </a:tabLst>
            </a:pPr>
            <a:r>
              <a:rPr lang="en-US" dirty="0">
                <a:ea typeface="MS PGothic" charset="0"/>
                <a:sym typeface="Symbol" charset="0"/>
              </a:rPr>
              <a:t>U</a:t>
            </a:r>
            <a:r>
              <a:rPr lang="en-US" dirty="0" smtClean="0">
                <a:ea typeface="MS PGothic" charset="0"/>
                <a:sym typeface="Symbol" charset="0"/>
              </a:rPr>
              <a:t> </a:t>
            </a:r>
            <a:r>
              <a:rPr lang="en-US" dirty="0">
                <a:ea typeface="MS PGothic" charset="0"/>
                <a:sym typeface="Symbol" charset="0"/>
              </a:rPr>
              <a:t>	</a:t>
            </a:r>
            <a:r>
              <a:rPr lang="en-US" b="1" dirty="0">
                <a:ea typeface="MS PGothic" charset="0"/>
                <a:sym typeface="Symbol" charset="0"/>
              </a:rPr>
              <a:t> </a:t>
            </a:r>
            <a:r>
              <a:rPr lang="en-US" dirty="0" smtClean="0">
                <a:ea typeface="MS PGothic" charset="0"/>
                <a:sym typeface="Symbol" charset="0"/>
              </a:rPr>
              <a:t>0</a:t>
            </a:r>
            <a:r>
              <a:rPr lang="en-US" dirty="0">
                <a:ea typeface="MS PGothic" charset="0"/>
                <a:sym typeface="Symbol" charset="0"/>
              </a:rPr>
              <a:t>V</a:t>
            </a:r>
          </a:p>
          <a:p>
            <a:pPr>
              <a:tabLst>
                <a:tab pos="342900" algn="l"/>
              </a:tabLst>
            </a:pPr>
            <a:r>
              <a:rPr lang="en-US" dirty="0">
                <a:ea typeface="MS PGothic" charset="0"/>
                <a:sym typeface="Symbol" charset="0"/>
              </a:rPr>
              <a:t>V</a:t>
            </a:r>
            <a:r>
              <a:rPr lang="en-US" dirty="0" smtClean="0">
                <a:ea typeface="MS PGothic" charset="0"/>
                <a:sym typeface="Symbol" charset="0"/>
              </a:rPr>
              <a:t> </a:t>
            </a:r>
            <a:r>
              <a:rPr lang="en-US" dirty="0">
                <a:ea typeface="MS PGothic" charset="0"/>
                <a:sym typeface="Symbol" charset="0"/>
              </a:rPr>
              <a:t>	</a:t>
            </a:r>
            <a:r>
              <a:rPr lang="en-US" b="1" dirty="0">
                <a:ea typeface="MS PGothic" charset="0"/>
                <a:sym typeface="Symbol" charset="0"/>
              </a:rPr>
              <a:t> </a:t>
            </a:r>
            <a:r>
              <a:rPr lang="en-US" dirty="0" smtClean="0">
                <a:ea typeface="MS PGothic" charset="0"/>
                <a:sym typeface="Symbol" charset="0"/>
              </a:rPr>
              <a:t>1</a:t>
            </a:r>
            <a:r>
              <a:rPr lang="en-US" dirty="0">
                <a:ea typeface="MS PGothic" charset="0"/>
                <a:sym typeface="Symbol" charset="0"/>
              </a:rPr>
              <a:t>W</a:t>
            </a:r>
          </a:p>
          <a:p>
            <a:pPr>
              <a:tabLst>
                <a:tab pos="342900" algn="l"/>
              </a:tabLst>
            </a:pPr>
            <a:r>
              <a:rPr lang="en-US" dirty="0">
                <a:ea typeface="MS PGothic" charset="0"/>
                <a:sym typeface="Symbol" charset="0"/>
              </a:rPr>
              <a:t>W</a:t>
            </a:r>
            <a:r>
              <a:rPr lang="en-US" dirty="0" smtClean="0">
                <a:ea typeface="MS PGothic" charset="0"/>
                <a:sym typeface="Symbol" charset="0"/>
              </a:rPr>
              <a:t> </a:t>
            </a:r>
            <a:r>
              <a:rPr lang="en-US" dirty="0">
                <a:ea typeface="MS PGothic" charset="0"/>
                <a:sym typeface="Symbol" charset="0"/>
              </a:rPr>
              <a:t>	</a:t>
            </a:r>
            <a:r>
              <a:rPr lang="en-US" b="1" dirty="0">
                <a:ea typeface="MS PGothic" charset="0"/>
                <a:sym typeface="Symbol" charset="0"/>
              </a:rPr>
              <a:t> </a:t>
            </a:r>
            <a:r>
              <a:rPr lang="en-US" dirty="0" smtClean="0">
                <a:ea typeface="MS PGothic" charset="0"/>
                <a:sym typeface="Symbol" charset="0"/>
              </a:rPr>
              <a:t>0</a:t>
            </a:r>
            <a:r>
              <a:rPr lang="en-US" dirty="0">
                <a:ea typeface="MS PGothic" charset="0"/>
                <a:sym typeface="Symbol" charset="0"/>
              </a:rPr>
              <a:t>X</a:t>
            </a:r>
            <a:r>
              <a:rPr lang="en-US" dirty="0" smtClean="0">
                <a:ea typeface="MS PGothic" charset="0"/>
                <a:sym typeface="Symbol" charset="0"/>
              </a:rPr>
              <a:t> </a:t>
            </a:r>
            <a:r>
              <a:rPr lang="en-US" dirty="0">
                <a:ea typeface="MS PGothic" charset="0"/>
                <a:sym typeface="Symbol" charset="0"/>
              </a:rPr>
              <a:t>| </a:t>
            </a:r>
            <a:r>
              <a:rPr lang="en-US" dirty="0" smtClean="0">
                <a:ea typeface="MS PGothic" charset="0"/>
                <a:sym typeface="Symbol" charset="0"/>
              </a:rPr>
              <a:t>1</a:t>
            </a:r>
            <a:r>
              <a:rPr lang="en-US" dirty="0">
                <a:ea typeface="MS PGothic" charset="0"/>
                <a:sym typeface="Symbol" charset="0"/>
              </a:rPr>
              <a:t>W</a:t>
            </a:r>
            <a:r>
              <a:rPr lang="en-US" dirty="0" smtClean="0">
                <a:ea typeface="MS PGothic" charset="0"/>
                <a:sym typeface="Symbol" charset="0"/>
              </a:rPr>
              <a:t> </a:t>
            </a:r>
            <a:r>
              <a:rPr lang="en-US" dirty="0">
                <a:ea typeface="MS PGothic" charset="0"/>
                <a:sym typeface="Symbol" charset="0"/>
              </a:rPr>
              <a:t>| </a:t>
            </a:r>
            <a:r>
              <a:rPr lang="en-US" dirty="0" err="1">
                <a:ea typeface="MS PGothic" charset="0"/>
                <a:sym typeface="Symbol" charset="0"/>
              </a:rPr>
              <a:t>λ</a:t>
            </a:r>
            <a:r>
              <a:rPr lang="en-US" dirty="0">
                <a:ea typeface="MS PGothic" charset="0"/>
                <a:sym typeface="Symbol" charset="0"/>
              </a:rPr>
              <a:t> | </a:t>
            </a:r>
            <a:r>
              <a:rPr lang="en-US" dirty="0" smtClean="0">
                <a:ea typeface="MS PGothic" charset="0"/>
                <a:sym typeface="Symbol" charset="0"/>
              </a:rPr>
              <a:t>1</a:t>
            </a:r>
            <a:r>
              <a:rPr lang="en-US" dirty="0">
                <a:ea typeface="MS PGothic" charset="0"/>
                <a:sym typeface="Symbol" charset="0"/>
              </a:rPr>
              <a:t>U</a:t>
            </a:r>
            <a:endParaRPr lang="en-US" dirty="0">
              <a:ea typeface="MS PGothic" charset="0"/>
            </a:endParaRPr>
          </a:p>
          <a:p>
            <a:pPr>
              <a:tabLst>
                <a:tab pos="342900" algn="l"/>
              </a:tabLst>
            </a:pPr>
            <a:r>
              <a:rPr lang="en-US" dirty="0"/>
              <a:t>X</a:t>
            </a:r>
            <a:r>
              <a:rPr lang="en-US" dirty="0" smtClean="0"/>
              <a:t> </a:t>
            </a:r>
            <a:r>
              <a:rPr lang="en-US" dirty="0"/>
              <a:t>	</a:t>
            </a:r>
            <a:r>
              <a:rPr lang="en-US" b="1" dirty="0">
                <a:ea typeface="MS PGothic" charset="0"/>
                <a:sym typeface="Symbol" charset="0"/>
              </a:rPr>
              <a:t> </a:t>
            </a:r>
            <a:r>
              <a:rPr lang="en-US" dirty="0" smtClean="0">
                <a:ea typeface="MS PGothic" charset="0"/>
                <a:sym typeface="Symbol" charset="0"/>
              </a:rPr>
              <a:t>0</a:t>
            </a:r>
            <a:r>
              <a:rPr lang="en-US" dirty="0">
                <a:ea typeface="MS PGothic" charset="0"/>
                <a:sym typeface="Symbol" charset="0"/>
              </a:rPr>
              <a:t>W</a:t>
            </a:r>
            <a:r>
              <a:rPr lang="en-US" dirty="0" smtClean="0">
                <a:ea typeface="MS PGothic" charset="0"/>
                <a:sym typeface="Symbol" charset="0"/>
              </a:rPr>
              <a:t> </a:t>
            </a:r>
            <a:endParaRPr lang="en-US" dirty="0"/>
          </a:p>
          <a:p>
            <a:pPr>
              <a:tabLst>
                <a:tab pos="342900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923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9535</TotalTime>
  <Words>709</Words>
  <Application>Microsoft Macintosh PowerPoint</Application>
  <PresentationFormat>On-screen Show (4:3)</PresentationFormat>
  <Paragraphs>87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Custom Design</vt:lpstr>
      <vt:lpstr>Sample Assignment # 5.1</vt:lpstr>
      <vt:lpstr>Assignment # 5.1 Answer</vt:lpstr>
      <vt:lpstr>Assignment # 5.1 Answer</vt:lpstr>
      <vt:lpstr>Assignment # 5.2</vt:lpstr>
      <vt:lpstr>Assignment # 5.3</vt:lpstr>
    </vt:vector>
  </TitlesOfParts>
  <Company>University of Central Florida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Languages and Automata Theory</dc:title>
  <dc:creator>ceh</dc:creator>
  <cp:lastModifiedBy>Charles Hughes</cp:lastModifiedBy>
  <cp:revision>284</cp:revision>
  <dcterms:modified xsi:type="dcterms:W3CDTF">2014-10-03T02:38:35Z</dcterms:modified>
</cp:coreProperties>
</file>