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1" r:id="rId1"/>
  </p:sldMasterIdLst>
  <p:notesMasterIdLst>
    <p:notesMasterId r:id="rId5"/>
  </p:notesMasterIdLst>
  <p:handoutMasterIdLst>
    <p:handoutMasterId r:id="rId6"/>
  </p:handoutMasterIdLst>
  <p:sldIdLst>
    <p:sldId id="1231" r:id="rId2"/>
    <p:sldId id="1238" r:id="rId3"/>
    <p:sldId id="1236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ＭＳ Ｐゴシック" pitchFamily="-112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3366"/>
    <a:srgbClr val="009900"/>
    <a:srgbClr val="0000FF"/>
    <a:srgbClr val="CC3300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100" d="100"/>
          <a:sy n="100" d="100"/>
        </p:scale>
        <p:origin x="-832" y="20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2" d="100"/>
          <a:sy n="62" d="100"/>
        </p:scale>
        <p:origin x="-1296" y="-96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6" Type="http://schemas.openxmlformats.org/officeDocument/2006/relationships/handoutMaster" Target="handoutMasters/handoutMaster1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5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44B2E829-2EC1-43EB-9482-D586CFC7FA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253903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76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76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defTabSz="966788" eaLnBrk="1" hangingPunct="1">
              <a:defRPr sz="1300">
                <a:latin typeface="Arial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61" tIns="48331" rIns="96661" bIns="48331" numCol="1" anchor="b" anchorCtr="0" compatLnSpc="1">
            <a:prstTxWarp prst="textNoShape">
              <a:avLst/>
            </a:prstTxWarp>
          </a:bodyPr>
          <a:lstStyle>
            <a:lvl1pPr algn="r" defTabSz="966788" eaLnBrk="1" hangingPunct="1">
              <a:defRPr sz="1300">
                <a:ea typeface="ＭＳ Ｐゴシック" pitchFamily="-107" charset="-128"/>
              </a:defRPr>
            </a:lvl1pPr>
          </a:lstStyle>
          <a:p>
            <a:pPr>
              <a:defRPr/>
            </a:pPr>
            <a:fld id="{9367711E-F6E9-4E0E-A74D-6073014A6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65988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pitchFamily="-107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06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smtClean="0">
              <a:ea typeface="ＭＳ Ｐゴシック" pitchFamily="-112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CDE36F-16DD-476F-B831-243A5678B290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F993AC-485B-4FB4-B594-1796F7894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02345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005870-014D-4E8F-B526-97B85405D568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226155-A5E8-4723-852E-F5926A29502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27855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44E21A-C5F3-475E-994C-875F86B4B51A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8CA172-7540-4F46-80C4-957065D9B2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7472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4F6C56-AE2C-4DD9-A976-4239FD1CA630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859A703-0EE7-4630-8497-798D118915A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6986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F4328-D8DC-4607-B2FE-95136B92D27B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4E251-7184-4CB2-8310-F060C703DF4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3750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BA2C85-D7E9-4C62-AB65-9C4CC95BE49D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1DABAE-3030-4EB4-BD39-9AB8B4ED9FA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5047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55E8BB-DFAD-40AF-A115-2B9134C093F5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5AD28C-56EE-4901-B0EB-128F18308A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3753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358CAB-4EFD-45F6-A79C-8F80D14CE46A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A6A8A4-6A83-45A4-ABF7-CE41BF415F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7806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812E21-1C1B-4B5B-B910-28F17B01B5A5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59E7D6-77BD-42AA-85AE-C1480160758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51238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68D8D5-6DA7-417A-A09C-DF0B91A33392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560754-DA78-4B0A-9E04-059DD09D63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31844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CC989-2A38-4A58-A7C0-7CCBDA875006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8C375B-24F1-42A5-9D34-CAB5283DE4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798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06F279-987E-4CD5-B38D-C61CC266D86C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B96993-C3B4-4168-909A-EC6E2DC881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5964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24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F394DFE3-7896-494F-A2D9-963208567FE6}" type="datetime1">
              <a:rPr lang="en-US"/>
              <a:pPr>
                <a:defRPr/>
              </a:pPr>
              <a:t>9/10/14</a:t>
            </a:fld>
            <a:endParaRPr lang="en-US"/>
          </a:p>
        </p:txBody>
      </p:sp>
      <p:sp>
        <p:nvSpPr>
          <p:cNvPr id="103424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r>
              <a:rPr lang="en-US"/>
              <a:t>COT 4210 © UCF</a:t>
            </a:r>
          </a:p>
        </p:txBody>
      </p:sp>
      <p:sp>
        <p:nvSpPr>
          <p:cNvPr id="103424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ＭＳ Ｐゴシック" pitchFamily="-107" charset="-128"/>
              </a:defRPr>
            </a:lvl1pPr>
          </a:lstStyle>
          <a:p>
            <a:pPr>
              <a:defRPr/>
            </a:pPr>
            <a:fld id="{87E0BE99-442E-417C-B346-0E793BEFF1E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+mj-lt"/>
          <a:ea typeface="ＭＳ Ｐゴシック" pitchFamily="-107" charset="-128"/>
          <a:cs typeface="ＭＳ Ｐゴシック" pitchFamily="-107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  <a:ea typeface="ＭＳ Ｐゴシック" pitchFamily="-107" charset="-128"/>
          <a:cs typeface="ＭＳ Ｐゴシック" pitchFamily="-107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 b="1">
          <a:solidFill>
            <a:srgbClr val="CC9900"/>
          </a:solidFill>
          <a:latin typeface="Arial" pitchFamily="-107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pitchFamily="-107" charset="-128"/>
          <a:cs typeface="ＭＳ Ｐゴシック" pitchFamily="-107" charset="-128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pitchFamily="-107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pitchFamily="-107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pitchFamily="-107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pitchFamily="-107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4.1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None/>
            </a:pPr>
            <a:r>
              <a:rPr lang="en-US" sz="2400" dirty="0">
                <a:sym typeface="Symbol" pitchFamily="18" charset="2"/>
              </a:rPr>
              <a:t>Convert the following NFA to a regular expression, first by using either the GNFA (or state ripping) or </a:t>
            </a:r>
            <a:r>
              <a:rPr lang="en-US" sz="2400" dirty="0" err="1">
                <a:sym typeface="Symbol" pitchFamily="18" charset="2"/>
              </a:rPr>
              <a:t>Rij</a:t>
            </a:r>
            <a:r>
              <a:rPr lang="en-US" sz="2400" dirty="0">
                <a:sym typeface="Symbol" pitchFamily="18" charset="2"/>
              </a:rPr>
              <a:t>(k) approach, and then by using regular equations. You must show all steps in each part of this assignment.</a:t>
            </a:r>
            <a:endParaRPr lang="en-US" sz="2400" dirty="0" smtClean="0">
              <a:ea typeface="ＭＳ Ｐゴシック" pitchFamily="-106" charset="-128"/>
              <a:sym typeface="Symbol" pitchFamily="-106" charset="2"/>
            </a:endParaRP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57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9/10/14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1</a:t>
            </a:fld>
            <a:endParaRPr lang="en-US" sz="1400"/>
          </a:p>
        </p:txBody>
      </p:sp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8400" y="3581400"/>
            <a:ext cx="3857625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4"/>
          <p:cNvSpPr>
            <a:spLocks noGrp="1" noChangeArrowheads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61F16284-7406-4AAD-9A1F-6D0113E693E3}" type="datetime1">
              <a:rPr lang="en-US" smtClean="0"/>
              <a:pPr/>
              <a:t>9/10/14</a:t>
            </a:fld>
            <a:endParaRPr lang="en-US" dirty="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dirty="0" smtClean="0"/>
              <a:t>COT 4210 © UCF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ED5CA6E5-5C0E-45B8-8320-45516030B35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Assignment # 4.1 Answer</a:t>
            </a:r>
          </a:p>
        </p:txBody>
      </p:sp>
      <p:sp>
        <p:nvSpPr>
          <p:cNvPr id="168" name="Oval 167"/>
          <p:cNvSpPr/>
          <p:nvPr/>
        </p:nvSpPr>
        <p:spPr bwMode="auto">
          <a:xfrm>
            <a:off x="723066" y="152688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69" name="Oval 168"/>
          <p:cNvSpPr/>
          <p:nvPr/>
        </p:nvSpPr>
        <p:spPr bwMode="auto">
          <a:xfrm>
            <a:off x="2047438" y="152688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70" name="Oval 169"/>
          <p:cNvSpPr/>
          <p:nvPr/>
        </p:nvSpPr>
        <p:spPr bwMode="auto">
          <a:xfrm>
            <a:off x="3351569" y="152688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Arial" pitchFamily="-107" charset="0"/>
              </a:rPr>
              <a:t>B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71" name="Straight Arrow Connector 170"/>
          <p:cNvCxnSpPr>
            <a:stCxn id="168" idx="7"/>
            <a:endCxn id="169" idx="1"/>
          </p:cNvCxnSpPr>
          <p:nvPr/>
        </p:nvCxnSpPr>
        <p:spPr bwMode="auto">
          <a:xfrm>
            <a:off x="1031332" y="1579774"/>
            <a:ext cx="106899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2" name="Straight Arrow Connector 171"/>
          <p:cNvCxnSpPr>
            <a:stCxn id="169" idx="6"/>
            <a:endCxn id="170" idx="2"/>
          </p:cNvCxnSpPr>
          <p:nvPr/>
        </p:nvCxnSpPr>
        <p:spPr bwMode="auto">
          <a:xfrm>
            <a:off x="2408594" y="1707462"/>
            <a:ext cx="942975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3" name="Curved Connector 172"/>
          <p:cNvCxnSpPr>
            <a:stCxn id="169" idx="7"/>
            <a:endCxn id="169" idx="1"/>
          </p:cNvCxnSpPr>
          <p:nvPr/>
        </p:nvCxnSpPr>
        <p:spPr bwMode="auto">
          <a:xfrm rot="16200000" flipV="1">
            <a:off x="2228016" y="1452086"/>
            <a:ext cx="12700" cy="255376"/>
          </a:xfrm>
          <a:prstGeom prst="curvedConnector3">
            <a:avLst>
              <a:gd name="adj1" fmla="val 14074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4" name="Curved Connector 173"/>
          <p:cNvCxnSpPr>
            <a:stCxn id="170" idx="3"/>
            <a:endCxn id="168" idx="5"/>
          </p:cNvCxnSpPr>
          <p:nvPr/>
        </p:nvCxnSpPr>
        <p:spPr bwMode="auto">
          <a:xfrm rot="5400000">
            <a:off x="2217896" y="648587"/>
            <a:ext cx="12700" cy="2373127"/>
          </a:xfrm>
          <a:prstGeom prst="curvedConnector3">
            <a:avLst>
              <a:gd name="adj1" fmla="val 1736488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5" name="Curved Connector 174"/>
          <p:cNvCxnSpPr>
            <a:stCxn id="170" idx="7"/>
            <a:endCxn id="170" idx="1"/>
          </p:cNvCxnSpPr>
          <p:nvPr/>
        </p:nvCxnSpPr>
        <p:spPr bwMode="auto">
          <a:xfrm rot="16200000" flipV="1">
            <a:off x="3532147" y="1452086"/>
            <a:ext cx="12700" cy="255376"/>
          </a:xfrm>
          <a:prstGeom prst="curvedConnector3">
            <a:avLst>
              <a:gd name="adj1" fmla="val 148836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6" name="Oval 175"/>
          <p:cNvSpPr/>
          <p:nvPr/>
        </p:nvSpPr>
        <p:spPr bwMode="auto">
          <a:xfrm>
            <a:off x="2082800" y="1574800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77" name="Straight Arrow Connector 176"/>
          <p:cNvCxnSpPr>
            <a:endCxn id="168" idx="2"/>
          </p:cNvCxnSpPr>
          <p:nvPr/>
        </p:nvCxnSpPr>
        <p:spPr bwMode="auto">
          <a:xfrm>
            <a:off x="438109" y="1707462"/>
            <a:ext cx="284957" cy="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78" name="TextBox 177"/>
          <p:cNvSpPr txBox="1"/>
          <p:nvPr/>
        </p:nvSpPr>
        <p:spPr>
          <a:xfrm>
            <a:off x="1497250" y="1568264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179" name="TextBox 178"/>
          <p:cNvSpPr txBox="1"/>
          <p:nvPr/>
        </p:nvSpPr>
        <p:spPr>
          <a:xfrm>
            <a:off x="2195956" y="1250262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180" name="TextBox 179"/>
          <p:cNvSpPr txBox="1"/>
          <p:nvPr/>
        </p:nvSpPr>
        <p:spPr>
          <a:xfrm>
            <a:off x="3506437" y="1250262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181" name="TextBox 180"/>
          <p:cNvSpPr txBox="1"/>
          <p:nvPr/>
        </p:nvSpPr>
        <p:spPr>
          <a:xfrm>
            <a:off x="2812833" y="1573423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1</a:t>
            </a:r>
            <a:endParaRPr lang="en-US" sz="900" dirty="0"/>
          </a:p>
        </p:txBody>
      </p:sp>
      <p:sp>
        <p:nvSpPr>
          <p:cNvPr id="182" name="TextBox 181"/>
          <p:cNvSpPr txBox="1"/>
          <p:nvPr/>
        </p:nvSpPr>
        <p:spPr>
          <a:xfrm>
            <a:off x="2743199" y="1886150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1</a:t>
            </a:r>
            <a:endParaRPr lang="en-US" sz="900" dirty="0"/>
          </a:p>
        </p:txBody>
      </p:sp>
      <p:cxnSp>
        <p:nvCxnSpPr>
          <p:cNvPr id="183" name="Straight Arrow Connector 182"/>
          <p:cNvCxnSpPr>
            <a:stCxn id="169" idx="2"/>
            <a:endCxn id="168" idx="6"/>
          </p:cNvCxnSpPr>
          <p:nvPr/>
        </p:nvCxnSpPr>
        <p:spPr bwMode="auto">
          <a:xfrm flipH="1">
            <a:off x="1084222" y="1707462"/>
            <a:ext cx="96321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8" name="TextBox 187"/>
          <p:cNvSpPr txBox="1"/>
          <p:nvPr/>
        </p:nvSpPr>
        <p:spPr>
          <a:xfrm>
            <a:off x="1371600" y="1430363"/>
            <a:ext cx="64189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1</a:t>
            </a:r>
            <a:endParaRPr lang="en-US" sz="900" dirty="0"/>
          </a:p>
        </p:txBody>
      </p:sp>
      <p:sp>
        <p:nvSpPr>
          <p:cNvPr id="189" name="TextBox 188"/>
          <p:cNvSpPr txBox="1"/>
          <p:nvPr/>
        </p:nvSpPr>
        <p:spPr>
          <a:xfrm>
            <a:off x="457200" y="2362200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Add </a:t>
            </a:r>
            <a:r>
              <a:rPr lang="en-US" sz="1400" dirty="0"/>
              <a:t>T</a:t>
            </a:r>
            <a:r>
              <a:rPr lang="en-US" sz="1400" dirty="0" smtClean="0"/>
              <a:t>,F</a:t>
            </a:r>
            <a:endParaRPr lang="en-US" sz="1400" dirty="0"/>
          </a:p>
        </p:txBody>
      </p:sp>
      <p:sp>
        <p:nvSpPr>
          <p:cNvPr id="198" name="Oval 197"/>
          <p:cNvSpPr/>
          <p:nvPr/>
        </p:nvSpPr>
        <p:spPr bwMode="auto">
          <a:xfrm>
            <a:off x="3961144" y="2742814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99" name="Straight Arrow Connector 198"/>
          <p:cNvCxnSpPr>
            <a:endCxn id="207" idx="2"/>
          </p:cNvCxnSpPr>
          <p:nvPr/>
        </p:nvCxnSpPr>
        <p:spPr bwMode="auto">
          <a:xfrm flipV="1">
            <a:off x="438110" y="2956322"/>
            <a:ext cx="284997" cy="63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7" name="Oval 206"/>
          <p:cNvSpPr/>
          <p:nvPr/>
        </p:nvSpPr>
        <p:spPr bwMode="auto">
          <a:xfrm>
            <a:off x="723107" y="277574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Arial" pitchFamily="-107" charset="0"/>
              </a:rPr>
              <a:t>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10" name="Straight Arrow Connector 209"/>
          <p:cNvCxnSpPr>
            <a:stCxn id="207" idx="6"/>
          </p:cNvCxnSpPr>
          <p:nvPr/>
        </p:nvCxnSpPr>
        <p:spPr bwMode="auto">
          <a:xfrm>
            <a:off x="1084263" y="2956322"/>
            <a:ext cx="232409" cy="18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16" name="TextBox 215"/>
          <p:cNvSpPr txBox="1"/>
          <p:nvPr/>
        </p:nvSpPr>
        <p:spPr>
          <a:xfrm>
            <a:off x="1136347" y="2824172"/>
            <a:ext cx="57708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219" name="Oval 218"/>
          <p:cNvSpPr/>
          <p:nvPr/>
        </p:nvSpPr>
        <p:spPr bwMode="auto">
          <a:xfrm>
            <a:off x="3923243" y="269954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23" name="TextBox 222"/>
          <p:cNvSpPr txBox="1"/>
          <p:nvPr/>
        </p:nvSpPr>
        <p:spPr>
          <a:xfrm>
            <a:off x="3733800" y="3276600"/>
            <a:ext cx="57708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224" name="TextBox 223"/>
          <p:cNvSpPr txBox="1"/>
          <p:nvPr/>
        </p:nvSpPr>
        <p:spPr>
          <a:xfrm>
            <a:off x="438109" y="3352800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Remove </a:t>
            </a:r>
            <a:r>
              <a:rPr lang="en-US" sz="1400" dirty="0"/>
              <a:t>B</a:t>
            </a:r>
          </a:p>
        </p:txBody>
      </p:sp>
      <p:sp>
        <p:nvSpPr>
          <p:cNvPr id="250" name="TextBox 249"/>
          <p:cNvSpPr txBox="1"/>
          <p:nvPr/>
        </p:nvSpPr>
        <p:spPr>
          <a:xfrm>
            <a:off x="457200" y="4645223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Remove A</a:t>
            </a:r>
            <a:endParaRPr lang="en-US" sz="1400" dirty="0"/>
          </a:p>
        </p:txBody>
      </p:sp>
      <p:cxnSp>
        <p:nvCxnSpPr>
          <p:cNvPr id="252" name="Straight Arrow Connector 251"/>
          <p:cNvCxnSpPr>
            <a:stCxn id="265" idx="6"/>
            <a:endCxn id="257" idx="2"/>
          </p:cNvCxnSpPr>
          <p:nvPr/>
        </p:nvCxnSpPr>
        <p:spPr bwMode="auto">
          <a:xfrm>
            <a:off x="1088960" y="5580463"/>
            <a:ext cx="978256" cy="18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255" name="Curved Connector 254"/>
          <p:cNvCxnSpPr>
            <a:stCxn id="257" idx="7"/>
            <a:endCxn id="257" idx="1"/>
          </p:cNvCxnSpPr>
          <p:nvPr/>
        </p:nvCxnSpPr>
        <p:spPr bwMode="auto">
          <a:xfrm rot="16200000" flipV="1">
            <a:off x="2247794" y="5326977"/>
            <a:ext cx="12700" cy="255376"/>
          </a:xfrm>
          <a:prstGeom prst="curvedConnector3">
            <a:avLst>
              <a:gd name="adj1" fmla="val 131645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57" name="Oval 256"/>
          <p:cNvSpPr/>
          <p:nvPr/>
        </p:nvSpPr>
        <p:spPr bwMode="auto">
          <a:xfrm>
            <a:off x="2067216" y="5401775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58" name="Oval 257"/>
          <p:cNvSpPr/>
          <p:nvPr/>
        </p:nvSpPr>
        <p:spPr bwMode="auto">
          <a:xfrm>
            <a:off x="3400517" y="5443155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59" name="Straight Arrow Connector 258"/>
          <p:cNvCxnSpPr>
            <a:endCxn id="265" idx="2"/>
          </p:cNvCxnSpPr>
          <p:nvPr/>
        </p:nvCxnSpPr>
        <p:spPr bwMode="auto">
          <a:xfrm flipV="1">
            <a:off x="437294" y="5580463"/>
            <a:ext cx="290510" cy="63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4" name="TextBox 263"/>
          <p:cNvSpPr txBox="1"/>
          <p:nvPr/>
        </p:nvSpPr>
        <p:spPr>
          <a:xfrm>
            <a:off x="2081019" y="5167694"/>
            <a:ext cx="911345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 + 10</a:t>
            </a:r>
            <a:r>
              <a:rPr lang="en-US" sz="900" baseline="30000" dirty="0" smtClean="0"/>
              <a:t>+</a:t>
            </a:r>
            <a:r>
              <a:rPr lang="en-US" sz="900" dirty="0" smtClean="0"/>
              <a:t> + 10*10</a:t>
            </a:r>
            <a:r>
              <a:rPr lang="en-US" sz="900" dirty="0"/>
              <a:t>*</a:t>
            </a:r>
            <a:r>
              <a:rPr lang="en-US" sz="900" dirty="0" smtClean="0"/>
              <a:t>1</a:t>
            </a:r>
            <a:endParaRPr lang="en-US" sz="900" dirty="0"/>
          </a:p>
        </p:txBody>
      </p:sp>
      <p:sp>
        <p:nvSpPr>
          <p:cNvPr id="265" name="Oval 264"/>
          <p:cNvSpPr/>
          <p:nvPr/>
        </p:nvSpPr>
        <p:spPr bwMode="auto">
          <a:xfrm>
            <a:off x="727804" y="5399885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66" name="Oval 265"/>
          <p:cNvSpPr/>
          <p:nvPr/>
        </p:nvSpPr>
        <p:spPr bwMode="auto">
          <a:xfrm>
            <a:off x="3362616" y="5399885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67" name="Straight Arrow Connector 266"/>
          <p:cNvCxnSpPr>
            <a:stCxn id="257" idx="6"/>
            <a:endCxn id="266" idx="2"/>
          </p:cNvCxnSpPr>
          <p:nvPr/>
        </p:nvCxnSpPr>
        <p:spPr bwMode="auto">
          <a:xfrm flipV="1">
            <a:off x="2428372" y="5580463"/>
            <a:ext cx="934244" cy="18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68" name="TextBox 267"/>
          <p:cNvSpPr txBox="1"/>
          <p:nvPr/>
        </p:nvSpPr>
        <p:spPr>
          <a:xfrm>
            <a:off x="2923908" y="5334000"/>
            <a:ext cx="173293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10*</a:t>
            </a:r>
            <a:endParaRPr lang="en-US" sz="900" dirty="0"/>
          </a:p>
        </p:txBody>
      </p:sp>
      <p:sp>
        <p:nvSpPr>
          <p:cNvPr id="280" name="TextBox 279"/>
          <p:cNvSpPr txBox="1"/>
          <p:nvPr/>
        </p:nvSpPr>
        <p:spPr>
          <a:xfrm>
            <a:off x="4929628" y="1165622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Remove S</a:t>
            </a:r>
            <a:endParaRPr lang="en-US" sz="1400" dirty="0"/>
          </a:p>
        </p:txBody>
      </p:sp>
      <p:cxnSp>
        <p:nvCxnSpPr>
          <p:cNvPr id="281" name="Straight Arrow Connector 280"/>
          <p:cNvCxnSpPr>
            <a:stCxn id="288" idx="6"/>
            <a:endCxn id="289" idx="2"/>
          </p:cNvCxnSpPr>
          <p:nvPr/>
        </p:nvCxnSpPr>
        <p:spPr bwMode="auto">
          <a:xfrm>
            <a:off x="5581295" y="1705572"/>
            <a:ext cx="2273656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4" name="Oval 283"/>
          <p:cNvSpPr/>
          <p:nvPr/>
        </p:nvSpPr>
        <p:spPr bwMode="auto">
          <a:xfrm>
            <a:off x="7892852" y="1568264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285" name="Straight Arrow Connector 284"/>
          <p:cNvCxnSpPr>
            <a:endCxn id="288" idx="2"/>
          </p:cNvCxnSpPr>
          <p:nvPr/>
        </p:nvCxnSpPr>
        <p:spPr bwMode="auto">
          <a:xfrm flipV="1">
            <a:off x="4929629" y="1705572"/>
            <a:ext cx="290510" cy="63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88" name="Oval 287"/>
          <p:cNvSpPr/>
          <p:nvPr/>
        </p:nvSpPr>
        <p:spPr bwMode="auto">
          <a:xfrm>
            <a:off x="5220139" y="152499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Arial" pitchFamily="-107" charset="0"/>
              </a:rPr>
              <a:t>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89" name="Oval 288"/>
          <p:cNvSpPr/>
          <p:nvPr/>
        </p:nvSpPr>
        <p:spPr bwMode="auto">
          <a:xfrm>
            <a:off x="7854951" y="152499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293" name="TextBox 292"/>
          <p:cNvSpPr txBox="1"/>
          <p:nvPr/>
        </p:nvSpPr>
        <p:spPr>
          <a:xfrm>
            <a:off x="4648200" y="1899047"/>
            <a:ext cx="3886200" cy="615553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2000" b="1" dirty="0" smtClean="0"/>
              <a:t>Final </a:t>
            </a:r>
            <a:r>
              <a:rPr lang="en-US" sz="2000" b="1" dirty="0" err="1" smtClean="0"/>
              <a:t>RegEx</a:t>
            </a:r>
            <a:r>
              <a:rPr lang="en-US" sz="2000" b="1" dirty="0" smtClean="0"/>
              <a:t>: </a:t>
            </a:r>
          </a:p>
          <a:p>
            <a:r>
              <a:rPr lang="en-US" sz="2000" b="1" dirty="0" smtClean="0"/>
              <a:t>(0+10</a:t>
            </a:r>
            <a:r>
              <a:rPr lang="en-US" sz="2000" b="1" baseline="30000" dirty="0" smtClean="0"/>
              <a:t>+</a:t>
            </a:r>
            <a:r>
              <a:rPr lang="en-US" sz="2000" b="1" dirty="0" smtClean="0"/>
              <a:t>+ 10*10</a:t>
            </a:r>
            <a:r>
              <a:rPr lang="en-US" sz="2000" b="1" baseline="30000" dirty="0"/>
              <a:t>*</a:t>
            </a:r>
            <a:r>
              <a:rPr lang="en-US" sz="2000" b="1" dirty="0" smtClean="0"/>
              <a:t>1)* 10*</a:t>
            </a:r>
            <a:endParaRPr lang="en-US" sz="2000" b="1" baseline="30000" dirty="0" smtClean="0"/>
          </a:p>
        </p:txBody>
      </p:sp>
      <p:cxnSp>
        <p:nvCxnSpPr>
          <p:cNvPr id="2061" name="Straight Connector 2060"/>
          <p:cNvCxnSpPr/>
          <p:nvPr/>
        </p:nvCxnSpPr>
        <p:spPr bwMode="auto">
          <a:xfrm>
            <a:off x="438110" y="2131710"/>
            <a:ext cx="3286478" cy="18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8" name="Straight Connector 297"/>
          <p:cNvCxnSpPr/>
          <p:nvPr/>
        </p:nvCxnSpPr>
        <p:spPr bwMode="auto">
          <a:xfrm>
            <a:off x="457200" y="3581400"/>
            <a:ext cx="3286478" cy="18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9" name="Straight Connector 298"/>
          <p:cNvCxnSpPr/>
          <p:nvPr/>
        </p:nvCxnSpPr>
        <p:spPr bwMode="auto">
          <a:xfrm>
            <a:off x="426248" y="4950023"/>
            <a:ext cx="3286478" cy="1890"/>
          </a:xfrm>
          <a:prstGeom prst="lin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63" name="TextBox 2062"/>
          <p:cNvSpPr txBox="1"/>
          <p:nvPr/>
        </p:nvSpPr>
        <p:spPr>
          <a:xfrm>
            <a:off x="4929628" y="2547877"/>
            <a:ext cx="398577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= </a:t>
            </a:r>
            <a:r>
              <a:rPr lang="el-GR" dirty="0" smtClean="0"/>
              <a:t>λ</a:t>
            </a:r>
            <a:r>
              <a:rPr lang="en-US" dirty="0" smtClean="0"/>
              <a:t> + A0 + B1 + S0</a:t>
            </a:r>
          </a:p>
          <a:p>
            <a:r>
              <a:rPr lang="en-US" dirty="0" smtClean="0"/>
              <a:t>A = S1 + A0</a:t>
            </a:r>
          </a:p>
          <a:p>
            <a:r>
              <a:rPr lang="en-US" dirty="0" smtClean="0"/>
              <a:t>B = A1 + B0</a:t>
            </a:r>
          </a:p>
          <a:p>
            <a:r>
              <a:rPr lang="en-US" dirty="0" smtClean="0"/>
              <a:t>B = A10*</a:t>
            </a:r>
          </a:p>
          <a:p>
            <a:r>
              <a:rPr lang="en-US" dirty="0" smtClean="0"/>
              <a:t>S = </a:t>
            </a:r>
            <a:r>
              <a:rPr lang="el-GR" dirty="0"/>
              <a:t>λ</a:t>
            </a:r>
            <a:r>
              <a:rPr lang="en-US" dirty="0"/>
              <a:t> + </a:t>
            </a:r>
            <a:r>
              <a:rPr lang="en-US" dirty="0" smtClean="0"/>
              <a:t>A(0 </a:t>
            </a:r>
            <a:r>
              <a:rPr lang="en-US" dirty="0"/>
              <a:t>+ </a:t>
            </a:r>
            <a:r>
              <a:rPr lang="en-US" dirty="0" smtClean="0"/>
              <a:t>10*1) </a:t>
            </a:r>
            <a:r>
              <a:rPr lang="en-US" dirty="0"/>
              <a:t>+ </a:t>
            </a:r>
            <a:r>
              <a:rPr lang="en-US" dirty="0" smtClean="0"/>
              <a:t>S0</a:t>
            </a:r>
          </a:p>
          <a:p>
            <a:r>
              <a:rPr lang="en-US" dirty="0" smtClean="0"/>
              <a:t>S = (</a:t>
            </a:r>
            <a:r>
              <a:rPr lang="el-GR" dirty="0"/>
              <a:t>λ</a:t>
            </a:r>
            <a:r>
              <a:rPr lang="en-US" dirty="0"/>
              <a:t> + A(0 + 10*1</a:t>
            </a:r>
            <a:r>
              <a:rPr lang="en-US" dirty="0" smtClean="0"/>
              <a:t>)) 0*</a:t>
            </a:r>
            <a:endParaRPr lang="en-US" baseline="30000" dirty="0" smtClean="0"/>
          </a:p>
          <a:p>
            <a:r>
              <a:rPr lang="en-US" dirty="0" smtClean="0"/>
              <a:t>A = </a:t>
            </a:r>
            <a:r>
              <a:rPr lang="en-US" dirty="0"/>
              <a:t>(</a:t>
            </a:r>
            <a:r>
              <a:rPr lang="el-GR" dirty="0"/>
              <a:t>λ</a:t>
            </a:r>
            <a:r>
              <a:rPr lang="en-US" dirty="0"/>
              <a:t> + A(0 + 10*1</a:t>
            </a:r>
            <a:r>
              <a:rPr lang="en-US" dirty="0" smtClean="0"/>
              <a:t>)) 0*1) + A0</a:t>
            </a:r>
          </a:p>
          <a:p>
            <a:r>
              <a:rPr lang="en-US" dirty="0" smtClean="0"/>
              <a:t>A = </a:t>
            </a:r>
            <a:r>
              <a:rPr lang="en-US" dirty="0"/>
              <a:t>0*1 </a:t>
            </a:r>
            <a:r>
              <a:rPr lang="en-US" dirty="0" smtClean="0"/>
              <a:t>+ A(0</a:t>
            </a:r>
            <a:r>
              <a:rPr lang="en-US" baseline="30000" dirty="0" smtClean="0"/>
              <a:t>+</a:t>
            </a:r>
            <a:r>
              <a:rPr lang="en-US" dirty="0" smtClean="0"/>
              <a:t>1 + 10*10</a:t>
            </a:r>
            <a:r>
              <a:rPr lang="en-US" baseline="30000" dirty="0" smtClean="0"/>
              <a:t>*</a:t>
            </a:r>
            <a:r>
              <a:rPr lang="en-US" dirty="0" smtClean="0"/>
              <a:t>1</a:t>
            </a:r>
            <a:r>
              <a:rPr lang="en-US" dirty="0"/>
              <a:t>)</a:t>
            </a:r>
            <a:endParaRPr lang="en-US" baseline="30000" dirty="0" smtClean="0"/>
          </a:p>
          <a:p>
            <a:r>
              <a:rPr lang="en-US" b="1" dirty="0" smtClean="0"/>
              <a:t>A = 0*</a:t>
            </a:r>
            <a:r>
              <a:rPr lang="en-US" b="1" smtClean="0"/>
              <a:t>1</a:t>
            </a:r>
            <a:r>
              <a:rPr lang="en-US" b="1" baseline="30000" smtClean="0"/>
              <a:t> </a:t>
            </a:r>
            <a:r>
              <a:rPr lang="en-US" b="1" smtClean="0"/>
              <a:t>(0</a:t>
            </a:r>
            <a:r>
              <a:rPr lang="en-US" b="1" baseline="30000" dirty="0" smtClean="0"/>
              <a:t>+</a:t>
            </a:r>
            <a:r>
              <a:rPr lang="en-US" b="1" dirty="0" smtClean="0"/>
              <a:t>1 </a:t>
            </a:r>
            <a:r>
              <a:rPr lang="en-US" b="1" dirty="0"/>
              <a:t>+ 10*</a:t>
            </a:r>
            <a:r>
              <a:rPr lang="en-US" b="1" dirty="0" smtClean="0"/>
              <a:t>10*1)* (FINAL)</a:t>
            </a:r>
          </a:p>
        </p:txBody>
      </p:sp>
      <p:sp>
        <p:nvSpPr>
          <p:cNvPr id="301" name="TextBox 300"/>
          <p:cNvSpPr txBox="1"/>
          <p:nvPr/>
        </p:nvSpPr>
        <p:spPr>
          <a:xfrm>
            <a:off x="466724" y="990600"/>
            <a:ext cx="10572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GNFA</a:t>
            </a:r>
            <a:endParaRPr lang="en-US" sz="1400" dirty="0"/>
          </a:p>
        </p:txBody>
      </p:sp>
      <p:cxnSp>
        <p:nvCxnSpPr>
          <p:cNvPr id="106" name="Curved Connector 105"/>
          <p:cNvCxnSpPr/>
          <p:nvPr/>
        </p:nvCxnSpPr>
        <p:spPr bwMode="auto">
          <a:xfrm rot="16200000" flipV="1">
            <a:off x="896038" y="1446424"/>
            <a:ext cx="12700" cy="255376"/>
          </a:xfrm>
          <a:prstGeom prst="curvedConnector3">
            <a:avLst>
              <a:gd name="adj1" fmla="val 14074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7" name="TextBox 106"/>
          <p:cNvSpPr txBox="1"/>
          <p:nvPr/>
        </p:nvSpPr>
        <p:spPr>
          <a:xfrm>
            <a:off x="863978" y="1244600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111" name="Oval 110"/>
          <p:cNvSpPr/>
          <p:nvPr/>
        </p:nvSpPr>
        <p:spPr bwMode="auto">
          <a:xfrm>
            <a:off x="1353741" y="2778835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12" name="Oval 111"/>
          <p:cNvSpPr/>
          <p:nvPr/>
        </p:nvSpPr>
        <p:spPr bwMode="auto">
          <a:xfrm>
            <a:off x="2362200" y="2689622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13" name="Oval 112"/>
          <p:cNvSpPr/>
          <p:nvPr/>
        </p:nvSpPr>
        <p:spPr bwMode="auto">
          <a:xfrm>
            <a:off x="3352800" y="2715022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Arial" pitchFamily="-107" charset="0"/>
              </a:rPr>
              <a:t>B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14" name="Straight Arrow Connector 113"/>
          <p:cNvCxnSpPr>
            <a:stCxn id="111" idx="7"/>
          </p:cNvCxnSpPr>
          <p:nvPr/>
        </p:nvCxnSpPr>
        <p:spPr bwMode="auto">
          <a:xfrm flipV="1">
            <a:off x="1662007" y="2819400"/>
            <a:ext cx="700193" cy="123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5" name="Straight Arrow Connector 114"/>
          <p:cNvCxnSpPr>
            <a:stCxn id="112" idx="6"/>
          </p:cNvCxnSpPr>
          <p:nvPr/>
        </p:nvCxnSpPr>
        <p:spPr bwMode="auto">
          <a:xfrm>
            <a:off x="2723356" y="2870200"/>
            <a:ext cx="618331" cy="12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6" name="Curved Connector 115"/>
          <p:cNvCxnSpPr>
            <a:stCxn id="112" idx="7"/>
            <a:endCxn id="112" idx="1"/>
          </p:cNvCxnSpPr>
          <p:nvPr/>
        </p:nvCxnSpPr>
        <p:spPr bwMode="auto">
          <a:xfrm rot="16200000" flipV="1">
            <a:off x="2542778" y="2614824"/>
            <a:ext cx="12700" cy="255376"/>
          </a:xfrm>
          <a:prstGeom prst="curvedConnector3">
            <a:avLst>
              <a:gd name="adj1" fmla="val 14074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7" name="Curved Connector 116"/>
          <p:cNvCxnSpPr>
            <a:stCxn id="113" idx="3"/>
            <a:endCxn id="111" idx="5"/>
          </p:cNvCxnSpPr>
          <p:nvPr/>
        </p:nvCxnSpPr>
        <p:spPr bwMode="auto">
          <a:xfrm rot="5400000">
            <a:off x="2501943" y="2183353"/>
            <a:ext cx="63813" cy="1743683"/>
          </a:xfrm>
          <a:prstGeom prst="curvedConnector3">
            <a:avLst>
              <a:gd name="adj1" fmla="val 541117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18" name="Curved Connector 117"/>
          <p:cNvCxnSpPr>
            <a:stCxn id="113" idx="7"/>
            <a:endCxn id="113" idx="1"/>
          </p:cNvCxnSpPr>
          <p:nvPr/>
        </p:nvCxnSpPr>
        <p:spPr bwMode="auto">
          <a:xfrm rot="16200000" flipV="1">
            <a:off x="3533378" y="2640224"/>
            <a:ext cx="12700" cy="255376"/>
          </a:xfrm>
          <a:prstGeom prst="curvedConnector3">
            <a:avLst>
              <a:gd name="adj1" fmla="val 1488362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0" name="TextBox 119"/>
          <p:cNvSpPr txBox="1"/>
          <p:nvPr/>
        </p:nvSpPr>
        <p:spPr>
          <a:xfrm>
            <a:off x="2127925" y="2820215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122" name="TextBox 121"/>
          <p:cNvSpPr txBox="1"/>
          <p:nvPr/>
        </p:nvSpPr>
        <p:spPr>
          <a:xfrm>
            <a:off x="3507668" y="2438400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123" name="TextBox 122"/>
          <p:cNvSpPr txBox="1"/>
          <p:nvPr/>
        </p:nvSpPr>
        <p:spPr>
          <a:xfrm>
            <a:off x="2895600" y="2667000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1</a:t>
            </a:r>
            <a:endParaRPr lang="en-US" sz="900" dirty="0"/>
          </a:p>
        </p:txBody>
      </p:sp>
      <p:sp>
        <p:nvSpPr>
          <p:cNvPr id="124" name="TextBox 123"/>
          <p:cNvSpPr txBox="1"/>
          <p:nvPr/>
        </p:nvSpPr>
        <p:spPr>
          <a:xfrm>
            <a:off x="2286000" y="3191776"/>
            <a:ext cx="228600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900" dirty="0" smtClean="0"/>
              <a:t>1</a:t>
            </a:r>
            <a:endParaRPr lang="en-US" sz="900" dirty="0"/>
          </a:p>
        </p:txBody>
      </p:sp>
      <p:cxnSp>
        <p:nvCxnSpPr>
          <p:cNvPr id="125" name="Straight Arrow Connector 124"/>
          <p:cNvCxnSpPr>
            <a:endCxn id="111" idx="6"/>
          </p:cNvCxnSpPr>
          <p:nvPr/>
        </p:nvCxnSpPr>
        <p:spPr bwMode="auto">
          <a:xfrm flipH="1" flipV="1">
            <a:off x="1714897" y="2959413"/>
            <a:ext cx="647303" cy="12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6" name="TextBox 125"/>
          <p:cNvSpPr txBox="1"/>
          <p:nvPr/>
        </p:nvSpPr>
        <p:spPr>
          <a:xfrm>
            <a:off x="2002275" y="2682314"/>
            <a:ext cx="64189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1</a:t>
            </a:r>
            <a:endParaRPr lang="en-US" sz="900" dirty="0"/>
          </a:p>
        </p:txBody>
      </p:sp>
      <p:cxnSp>
        <p:nvCxnSpPr>
          <p:cNvPr id="127" name="Curved Connector 126"/>
          <p:cNvCxnSpPr/>
          <p:nvPr/>
        </p:nvCxnSpPr>
        <p:spPr bwMode="auto">
          <a:xfrm rot="16200000" flipV="1">
            <a:off x="1526713" y="2698375"/>
            <a:ext cx="12700" cy="255376"/>
          </a:xfrm>
          <a:prstGeom prst="curvedConnector3">
            <a:avLst>
              <a:gd name="adj1" fmla="val 14074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28" name="TextBox 127"/>
          <p:cNvSpPr txBox="1"/>
          <p:nvPr/>
        </p:nvSpPr>
        <p:spPr>
          <a:xfrm>
            <a:off x="1494653" y="2496551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134" name="Oval 133"/>
          <p:cNvSpPr/>
          <p:nvPr/>
        </p:nvSpPr>
        <p:spPr bwMode="auto">
          <a:xfrm>
            <a:off x="3980234" y="3885814"/>
            <a:ext cx="285353" cy="285353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35" name="Straight Arrow Connector 134"/>
          <p:cNvCxnSpPr>
            <a:endCxn id="136" idx="2"/>
          </p:cNvCxnSpPr>
          <p:nvPr/>
        </p:nvCxnSpPr>
        <p:spPr bwMode="auto">
          <a:xfrm flipV="1">
            <a:off x="457200" y="4099322"/>
            <a:ext cx="284997" cy="6350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6" name="Oval 135"/>
          <p:cNvSpPr/>
          <p:nvPr/>
        </p:nvSpPr>
        <p:spPr bwMode="auto">
          <a:xfrm>
            <a:off x="742197" y="391874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Arial" pitchFamily="-107" charset="0"/>
              </a:rPr>
              <a:t>T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37" name="Straight Arrow Connector 136"/>
          <p:cNvCxnSpPr>
            <a:stCxn id="136" idx="6"/>
          </p:cNvCxnSpPr>
          <p:nvPr/>
        </p:nvCxnSpPr>
        <p:spPr bwMode="auto">
          <a:xfrm>
            <a:off x="1103353" y="4099322"/>
            <a:ext cx="232409" cy="189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38" name="TextBox 137"/>
          <p:cNvSpPr txBox="1"/>
          <p:nvPr/>
        </p:nvSpPr>
        <p:spPr>
          <a:xfrm>
            <a:off x="1155437" y="3967172"/>
            <a:ext cx="57708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139" name="Oval 138"/>
          <p:cNvSpPr/>
          <p:nvPr/>
        </p:nvSpPr>
        <p:spPr bwMode="auto">
          <a:xfrm>
            <a:off x="3942333" y="3842544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F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43" name="TextBox 142"/>
          <p:cNvSpPr txBox="1"/>
          <p:nvPr/>
        </p:nvSpPr>
        <p:spPr>
          <a:xfrm>
            <a:off x="3352800" y="3886200"/>
            <a:ext cx="228600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145" name="Oval 144"/>
          <p:cNvSpPr/>
          <p:nvPr/>
        </p:nvSpPr>
        <p:spPr bwMode="auto">
          <a:xfrm>
            <a:off x="1372831" y="3921835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S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146" name="Oval 145"/>
          <p:cNvSpPr/>
          <p:nvPr/>
        </p:nvSpPr>
        <p:spPr bwMode="auto">
          <a:xfrm>
            <a:off x="2381290" y="3832622"/>
            <a:ext cx="361156" cy="361156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200" dirty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50" name="Straight Arrow Connector 149"/>
          <p:cNvCxnSpPr>
            <a:stCxn id="145" idx="7"/>
          </p:cNvCxnSpPr>
          <p:nvPr/>
        </p:nvCxnSpPr>
        <p:spPr bwMode="auto">
          <a:xfrm flipV="1">
            <a:off x="1681097" y="3962400"/>
            <a:ext cx="700193" cy="12325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1" name="Straight Arrow Connector 150"/>
          <p:cNvCxnSpPr>
            <a:stCxn id="146" idx="6"/>
            <a:endCxn id="139" idx="2"/>
          </p:cNvCxnSpPr>
          <p:nvPr/>
        </p:nvCxnSpPr>
        <p:spPr bwMode="auto">
          <a:xfrm>
            <a:off x="2742446" y="4013200"/>
            <a:ext cx="1199887" cy="9922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3" name="Curved Connector 152"/>
          <p:cNvCxnSpPr>
            <a:stCxn id="146" idx="7"/>
            <a:endCxn id="146" idx="1"/>
          </p:cNvCxnSpPr>
          <p:nvPr/>
        </p:nvCxnSpPr>
        <p:spPr bwMode="auto">
          <a:xfrm rot="16200000" flipV="1">
            <a:off x="2561868" y="3757824"/>
            <a:ext cx="12700" cy="255376"/>
          </a:xfrm>
          <a:prstGeom prst="curvedConnector3">
            <a:avLst>
              <a:gd name="adj1" fmla="val 14074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4" name="Curved Connector 153"/>
          <p:cNvCxnSpPr>
            <a:stCxn id="146" idx="4"/>
            <a:endCxn id="145" idx="5"/>
          </p:cNvCxnSpPr>
          <p:nvPr/>
        </p:nvCxnSpPr>
        <p:spPr bwMode="auto">
          <a:xfrm rot="5400000">
            <a:off x="2103322" y="3771554"/>
            <a:ext cx="36323" cy="880771"/>
          </a:xfrm>
          <a:prstGeom prst="curvedConnector3">
            <a:avLst>
              <a:gd name="adj1" fmla="val 874964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58" name="TextBox 157"/>
          <p:cNvSpPr txBox="1"/>
          <p:nvPr/>
        </p:nvSpPr>
        <p:spPr>
          <a:xfrm>
            <a:off x="2147015" y="3963215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162" name="TextBox 161"/>
          <p:cNvSpPr txBox="1"/>
          <p:nvPr/>
        </p:nvSpPr>
        <p:spPr>
          <a:xfrm>
            <a:off x="1905000" y="4572000"/>
            <a:ext cx="914400" cy="138499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900" dirty="0" smtClean="0"/>
              <a:t>10*1</a:t>
            </a:r>
            <a:endParaRPr lang="en-US" sz="900" dirty="0"/>
          </a:p>
        </p:txBody>
      </p:sp>
      <p:cxnSp>
        <p:nvCxnSpPr>
          <p:cNvPr id="163" name="Straight Arrow Connector 162"/>
          <p:cNvCxnSpPr>
            <a:endCxn id="145" idx="6"/>
          </p:cNvCxnSpPr>
          <p:nvPr/>
        </p:nvCxnSpPr>
        <p:spPr bwMode="auto">
          <a:xfrm flipH="1" flipV="1">
            <a:off x="1733987" y="4102413"/>
            <a:ext cx="647303" cy="1238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4" name="TextBox 183"/>
          <p:cNvSpPr txBox="1"/>
          <p:nvPr/>
        </p:nvSpPr>
        <p:spPr>
          <a:xfrm>
            <a:off x="2021365" y="3825314"/>
            <a:ext cx="64189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1</a:t>
            </a:r>
            <a:endParaRPr lang="en-US" sz="900" dirty="0"/>
          </a:p>
        </p:txBody>
      </p:sp>
      <p:cxnSp>
        <p:nvCxnSpPr>
          <p:cNvPr id="185" name="Curved Connector 184"/>
          <p:cNvCxnSpPr/>
          <p:nvPr/>
        </p:nvCxnSpPr>
        <p:spPr bwMode="auto">
          <a:xfrm rot="16200000" flipV="1">
            <a:off x="1545803" y="3841375"/>
            <a:ext cx="12700" cy="255376"/>
          </a:xfrm>
          <a:prstGeom prst="curvedConnector3">
            <a:avLst>
              <a:gd name="adj1" fmla="val 1407465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6" name="TextBox 185"/>
          <p:cNvSpPr txBox="1"/>
          <p:nvPr/>
        </p:nvSpPr>
        <p:spPr>
          <a:xfrm>
            <a:off x="1513743" y="3639551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187" name="TextBox 186"/>
          <p:cNvSpPr txBox="1"/>
          <p:nvPr/>
        </p:nvSpPr>
        <p:spPr>
          <a:xfrm>
            <a:off x="2526680" y="2376101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sp>
        <p:nvSpPr>
          <p:cNvPr id="205" name="TextBox 204"/>
          <p:cNvSpPr txBox="1"/>
          <p:nvPr/>
        </p:nvSpPr>
        <p:spPr>
          <a:xfrm>
            <a:off x="2755280" y="3747701"/>
            <a:ext cx="64120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n-US" sz="900" dirty="0" smtClean="0"/>
              <a:t>0</a:t>
            </a:r>
            <a:endParaRPr lang="en-US" sz="900" dirty="0"/>
          </a:p>
        </p:txBody>
      </p:sp>
      <p:cxnSp>
        <p:nvCxnSpPr>
          <p:cNvPr id="208" name="Curved Connector 207"/>
          <p:cNvCxnSpPr>
            <a:stCxn id="112" idx="4"/>
            <a:endCxn id="219" idx="4"/>
          </p:cNvCxnSpPr>
          <p:nvPr/>
        </p:nvCxnSpPr>
        <p:spPr bwMode="auto">
          <a:xfrm rot="16200000" flipH="1">
            <a:off x="3318338" y="2275217"/>
            <a:ext cx="9922" cy="1561043"/>
          </a:xfrm>
          <a:prstGeom prst="curvedConnector3">
            <a:avLst>
              <a:gd name="adj1" fmla="val 240397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209" name="TextBox 208"/>
          <p:cNvSpPr txBox="1"/>
          <p:nvPr/>
        </p:nvSpPr>
        <p:spPr>
          <a:xfrm>
            <a:off x="1307837" y="5347901"/>
            <a:ext cx="57708" cy="1384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el-GR" sz="900" dirty="0" smtClean="0"/>
              <a:t>λ</a:t>
            </a:r>
            <a:endParaRPr lang="en-US" sz="900" dirty="0"/>
          </a:p>
        </p:txBody>
      </p:sp>
      <p:sp>
        <p:nvSpPr>
          <p:cNvPr id="211" name="TextBox 210"/>
          <p:cNvSpPr txBox="1"/>
          <p:nvPr/>
        </p:nvSpPr>
        <p:spPr>
          <a:xfrm>
            <a:off x="6172200" y="1524000"/>
            <a:ext cx="1143000" cy="230832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r>
              <a:rPr lang="en-US" sz="900" dirty="0"/>
              <a:t>(0+10</a:t>
            </a:r>
            <a:r>
              <a:rPr lang="en-US" sz="900" baseline="30000" dirty="0"/>
              <a:t>+</a:t>
            </a:r>
            <a:r>
              <a:rPr lang="en-US" sz="900" dirty="0"/>
              <a:t>+ 10*10</a:t>
            </a:r>
            <a:r>
              <a:rPr lang="en-US" sz="900" baseline="30000" dirty="0"/>
              <a:t>*</a:t>
            </a:r>
            <a:r>
              <a:rPr lang="en-US" sz="900" dirty="0"/>
              <a:t>1)* 10*</a:t>
            </a:r>
            <a:endParaRPr lang="en-US" sz="900" baseline="30000" dirty="0"/>
          </a:p>
          <a:p>
            <a:endParaRPr lang="en-US" sz="900" baseline="30000" dirty="0"/>
          </a:p>
        </p:txBody>
      </p:sp>
    </p:spTree>
    <p:extLst>
      <p:ext uri="{BB962C8B-B14F-4D97-AF65-F5344CB8AC3E}">
        <p14:creationId xmlns:p14="http://schemas.microsoft.com/office/powerpoint/2010/main" val="24988446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CC3300"/>
                </a:solidFill>
                <a:ea typeface="ＭＳ Ｐゴシック" pitchFamily="-106" charset="-128"/>
              </a:rPr>
              <a:t>Sample Assignment </a:t>
            </a:r>
            <a:r>
              <a:rPr lang="en-US" dirty="0" smtClean="0">
                <a:solidFill>
                  <a:srgbClr val="CC3300"/>
                </a:solidFill>
                <a:ea typeface="ＭＳ Ｐゴシック" pitchFamily="-106" charset="-128"/>
              </a:rPr>
              <a:t># 4.2</a:t>
            </a:r>
          </a:p>
        </p:txBody>
      </p:sp>
      <p:sp>
        <p:nvSpPr>
          <p:cNvPr id="1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1"/>
            <a:ext cx="8229600" cy="304799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Tx/>
              <a:buNone/>
              <a:defRPr/>
            </a:pPr>
            <a:r>
              <a:rPr lang="en-US" sz="1600" dirty="0"/>
              <a:t>Convert the following NFA to an equivalent DFA.</a:t>
            </a:r>
          </a:p>
        </p:txBody>
      </p:sp>
      <p:sp>
        <p:nvSpPr>
          <p:cNvPr id="16" name="Rectangle 4"/>
          <p:cNvSpPr>
            <a:spLocks noGrp="1" noChangeArrowheads="1"/>
          </p:cNvSpPr>
          <p:nvPr>
            <p:ph type="dt" sz="quarter" idx="10"/>
          </p:nvPr>
        </p:nvSpPr>
        <p:spPr>
          <a:xfrm>
            <a:off x="482098" y="6248400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58353E3-E780-4025-9C79-2EC442E1A067}" type="datetime1">
              <a:rPr lang="en-US" sz="1400"/>
              <a:pPr/>
              <a:t>9/10/14</a:t>
            </a:fld>
            <a:endParaRPr lang="en-US" sz="1400" dirty="0"/>
          </a:p>
        </p:txBody>
      </p:sp>
      <p:sp>
        <p:nvSpPr>
          <p:cNvPr id="1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r>
              <a:rPr lang="en-US" sz="1400"/>
              <a:t>COT 4210 © UCF</a:t>
            </a:r>
          </a:p>
        </p:txBody>
      </p:sp>
      <p:sp>
        <p:nvSpPr>
          <p:cNvPr id="1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2pPr>
            <a:lvl3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3pPr>
            <a:lvl4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4pPr>
            <a:lvl5pPr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pitchFamily="-106" charset="-128"/>
              </a:defRPr>
            </a:lvl9pPr>
          </a:lstStyle>
          <a:p>
            <a:fld id="{FFFE9ADF-F6F9-4B5D-AD34-474C83BDC9B1}" type="slidenum">
              <a:rPr lang="en-US" sz="1400"/>
              <a:pPr/>
              <a:t>3</a:t>
            </a:fld>
            <a:endParaRPr lang="en-US" sz="1400"/>
          </a:p>
        </p:txBody>
      </p:sp>
      <p:sp>
        <p:nvSpPr>
          <p:cNvPr id="44" name="Oval 43"/>
          <p:cNvSpPr/>
          <p:nvPr/>
        </p:nvSpPr>
        <p:spPr bwMode="auto">
          <a:xfrm>
            <a:off x="3504971" y="3788620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BC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3671436" y="3221347"/>
            <a:ext cx="313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6" name="Oval 45"/>
          <p:cNvSpPr/>
          <p:nvPr/>
        </p:nvSpPr>
        <p:spPr bwMode="auto">
          <a:xfrm>
            <a:off x="1940195" y="3788621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1400" dirty="0" smtClean="0">
                <a:solidFill>
                  <a:schemeClr val="tx1"/>
                </a:solidFill>
                <a:latin typeface="Arial" pitchFamily="-107" charset="0"/>
              </a:rPr>
              <a:t>A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47" name="Straight Arrow Connector 46"/>
          <p:cNvCxnSpPr>
            <a:stCxn id="46" idx="6"/>
            <a:endCxn id="44" idx="2"/>
          </p:cNvCxnSpPr>
          <p:nvPr/>
        </p:nvCxnSpPr>
        <p:spPr bwMode="auto">
          <a:xfrm flipV="1">
            <a:off x="2778395" y="4207720"/>
            <a:ext cx="726576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2985230" y="388654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49" name="Straight Arrow Connector 48"/>
          <p:cNvCxnSpPr>
            <a:endCxn id="46" idx="2"/>
          </p:cNvCxnSpPr>
          <p:nvPr/>
        </p:nvCxnSpPr>
        <p:spPr bwMode="auto">
          <a:xfrm>
            <a:off x="1295400" y="4207720"/>
            <a:ext cx="644795" cy="1"/>
          </a:xfrm>
          <a:prstGeom prst="straightConnector1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50" name="Curved Connector 49"/>
          <p:cNvCxnSpPr>
            <a:stCxn id="44" idx="1"/>
            <a:endCxn id="44" idx="7"/>
          </p:cNvCxnSpPr>
          <p:nvPr/>
        </p:nvCxnSpPr>
        <p:spPr bwMode="auto">
          <a:xfrm rot="5400000" flipH="1" flipV="1">
            <a:off x="3924071" y="3615024"/>
            <a:ext cx="12700" cy="592696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2" name="Oval 51"/>
          <p:cNvSpPr/>
          <p:nvPr/>
        </p:nvSpPr>
        <p:spPr bwMode="auto">
          <a:xfrm>
            <a:off x="1940195" y="4964668"/>
            <a:ext cx="8382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dirty="0" err="1" smtClean="0">
                <a:solidFill>
                  <a:schemeClr val="tx1"/>
                </a:solidFill>
                <a:latin typeface="Arial" pitchFamily="-107" charset="0"/>
              </a:rPr>
              <a:t>Φ</a:t>
            </a: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56" name="Straight Arrow Connector 55"/>
          <p:cNvCxnSpPr/>
          <p:nvPr/>
        </p:nvCxnSpPr>
        <p:spPr bwMode="auto">
          <a:xfrm>
            <a:off x="2362200" y="4626821"/>
            <a:ext cx="0" cy="337847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59" name="TextBox 58"/>
          <p:cNvSpPr txBox="1"/>
          <p:nvPr/>
        </p:nvSpPr>
        <p:spPr>
          <a:xfrm>
            <a:off x="2359295" y="461107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cxnSp>
        <p:nvCxnSpPr>
          <p:cNvPr id="60" name="Curved Connector 59"/>
          <p:cNvCxnSpPr>
            <a:stCxn id="52" idx="3"/>
            <a:endCxn id="52" idx="5"/>
          </p:cNvCxnSpPr>
          <p:nvPr/>
        </p:nvCxnSpPr>
        <p:spPr bwMode="auto">
          <a:xfrm rot="16200000" flipH="1">
            <a:off x="2359295" y="5383768"/>
            <a:ext cx="12700" cy="592696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62" name="TextBox 61"/>
          <p:cNvSpPr txBox="1"/>
          <p:nvPr/>
        </p:nvSpPr>
        <p:spPr>
          <a:xfrm>
            <a:off x="2113011" y="6031468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0,1</a:t>
            </a:r>
            <a:endParaRPr lang="en-US" dirty="0"/>
          </a:p>
        </p:txBody>
      </p:sp>
      <p:sp>
        <p:nvSpPr>
          <p:cNvPr id="63" name="Oval 62"/>
          <p:cNvSpPr/>
          <p:nvPr/>
        </p:nvSpPr>
        <p:spPr bwMode="auto">
          <a:xfrm>
            <a:off x="5105400" y="3733800"/>
            <a:ext cx="990600" cy="838200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7" charset="0"/>
              </a:rPr>
              <a:t>BCDE</a:t>
            </a:r>
            <a:endParaRPr kumimoji="0" lang="en-US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sp>
        <p:nvSpPr>
          <p:cNvPr id="95" name="TextBox 94"/>
          <p:cNvSpPr txBox="1"/>
          <p:nvPr/>
        </p:nvSpPr>
        <p:spPr>
          <a:xfrm>
            <a:off x="4572000" y="3831729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cxnSp>
        <p:nvCxnSpPr>
          <p:cNvPr id="97" name="Straight Arrow Connector 96"/>
          <p:cNvCxnSpPr/>
          <p:nvPr/>
        </p:nvCxnSpPr>
        <p:spPr bwMode="auto">
          <a:xfrm flipV="1">
            <a:off x="4343400" y="4191000"/>
            <a:ext cx="726576" cy="1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98" name="Oval 97"/>
          <p:cNvSpPr/>
          <p:nvPr/>
        </p:nvSpPr>
        <p:spPr bwMode="auto">
          <a:xfrm>
            <a:off x="5257800" y="3810000"/>
            <a:ext cx="685800" cy="685800"/>
          </a:xfrm>
          <a:prstGeom prst="ellipse">
            <a:avLst/>
          </a:prstGeom>
          <a:noFill/>
          <a:ln>
            <a:headEnd type="none" w="med" len="med"/>
            <a:tailEnd type="none" w="med" len="med"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7" charset="0"/>
            </a:endParaRPr>
          </a:p>
        </p:txBody>
      </p:sp>
      <p:cxnSp>
        <p:nvCxnSpPr>
          <p:cNvPr id="106" name="Curved Connector 105"/>
          <p:cNvCxnSpPr/>
          <p:nvPr/>
        </p:nvCxnSpPr>
        <p:spPr bwMode="auto">
          <a:xfrm rot="5400000" flipH="1" flipV="1">
            <a:off x="5579362" y="3488438"/>
            <a:ext cx="12700" cy="808224"/>
          </a:xfrm>
          <a:prstGeom prst="curvedConnector3">
            <a:avLst>
              <a:gd name="adj1" fmla="val 2766551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07" name="Straight Arrow Connector 106"/>
          <p:cNvCxnSpPr/>
          <p:nvPr/>
        </p:nvCxnSpPr>
        <p:spPr bwMode="auto">
          <a:xfrm flipH="1">
            <a:off x="4343400" y="4419600"/>
            <a:ext cx="762001" cy="0"/>
          </a:xfrm>
          <a:prstGeom prst="straightConnector1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09" name="TextBox 108"/>
          <p:cNvSpPr txBox="1"/>
          <p:nvPr/>
        </p:nvSpPr>
        <p:spPr>
          <a:xfrm>
            <a:off x="5021094" y="3440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</a:t>
            </a:r>
            <a:endParaRPr lang="en-US" dirty="0"/>
          </a:p>
        </p:txBody>
      </p:sp>
      <p:sp>
        <p:nvSpPr>
          <p:cNvPr id="112" name="TextBox 111"/>
          <p:cNvSpPr txBox="1"/>
          <p:nvPr/>
        </p:nvSpPr>
        <p:spPr>
          <a:xfrm flipH="1">
            <a:off x="4724400" y="4495800"/>
            <a:ext cx="45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pic>
        <p:nvPicPr>
          <p:cNvPr id="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0" y="2038350"/>
            <a:ext cx="5334000" cy="131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648385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ustom Design">
  <a:themeElements>
    <a:clrScheme name="Custom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ustom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7" charset="0"/>
          </a:defRPr>
        </a:defPPr>
      </a:lstStyle>
    </a:lnDef>
  </a:objectDefaults>
  <a:extraClrSchemeLst>
    <a:extraClrScheme>
      <a:clrScheme name="Custom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ustom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ustom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9424</TotalTime>
  <Words>306</Words>
  <Application>Microsoft Macintosh PowerPoint</Application>
  <PresentationFormat>On-screen Show (4:3)</PresentationFormat>
  <Paragraphs>85</Paragraphs>
  <Slides>3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Custom Design</vt:lpstr>
      <vt:lpstr>Sample Assignment # 4.1</vt:lpstr>
      <vt:lpstr>Assignment # 4.1 Answer</vt:lpstr>
      <vt:lpstr>Sample Assignment # 4.2</vt:lpstr>
    </vt:vector>
  </TitlesOfParts>
  <Company>University of Central Florida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Formal Languages and Automata Theory</dc:title>
  <dc:creator>ceh</dc:creator>
  <cp:lastModifiedBy>Charles Hughes</cp:lastModifiedBy>
  <cp:revision>273</cp:revision>
  <dcterms:modified xsi:type="dcterms:W3CDTF">2014-09-11T03:12:03Z</dcterms:modified>
</cp:coreProperties>
</file>