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1231" r:id="rId2"/>
    <p:sldId id="1238" r:id="rId3"/>
    <p:sldId id="1236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9/10/14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4.1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sym typeface="Symbol" pitchFamily="18" charset="2"/>
              </a:rPr>
              <a:t>Convert the following NFA to a regular expression, first by using either the GNFA (or state ripping) or </a:t>
            </a:r>
            <a:r>
              <a:rPr lang="en-US" sz="2400" dirty="0" err="1">
                <a:sym typeface="Symbol" pitchFamily="18" charset="2"/>
              </a:rPr>
              <a:t>Rij</a:t>
            </a:r>
            <a:r>
              <a:rPr lang="en-US" sz="2400" dirty="0">
                <a:sym typeface="Symbol" pitchFamily="18" charset="2"/>
              </a:rPr>
              <a:t>(k) approach, and then by using regular equations. You must show all steps in each part of this assignment.</a:t>
            </a:r>
            <a:endParaRPr lang="en-US" sz="2400" dirty="0" smtClean="0">
              <a:ea typeface="ＭＳ Ｐゴシック" pitchFamily="-106" charset="-128"/>
              <a:sym typeface="Symbol" pitchFamily="-106" charset="2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9/10/14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0"/>
            <a:ext cx="38576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9/10/14</a:t>
            </a:fld>
            <a:endParaRPr lang="en-US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dirty="0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4.1 Answer</a:t>
            </a:r>
          </a:p>
        </p:txBody>
      </p:sp>
      <p:sp>
        <p:nvSpPr>
          <p:cNvPr id="168" name="Oval 167"/>
          <p:cNvSpPr/>
          <p:nvPr/>
        </p:nvSpPr>
        <p:spPr bwMode="auto">
          <a:xfrm>
            <a:off x="723066" y="152688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2047438" y="152688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3351569" y="152688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-107" charset="0"/>
              </a:rPr>
              <a:t>B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71" name="Straight Arrow Connector 170"/>
          <p:cNvCxnSpPr>
            <a:stCxn id="168" idx="7"/>
            <a:endCxn id="169" idx="1"/>
          </p:cNvCxnSpPr>
          <p:nvPr/>
        </p:nvCxnSpPr>
        <p:spPr bwMode="auto">
          <a:xfrm>
            <a:off x="1031332" y="1579774"/>
            <a:ext cx="106899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2" name="Straight Arrow Connector 171"/>
          <p:cNvCxnSpPr>
            <a:stCxn id="169" idx="6"/>
            <a:endCxn id="170" idx="2"/>
          </p:cNvCxnSpPr>
          <p:nvPr/>
        </p:nvCxnSpPr>
        <p:spPr bwMode="auto">
          <a:xfrm>
            <a:off x="2408594" y="1707462"/>
            <a:ext cx="9429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3" name="Curved Connector 172"/>
          <p:cNvCxnSpPr>
            <a:stCxn id="169" idx="7"/>
            <a:endCxn id="169" idx="1"/>
          </p:cNvCxnSpPr>
          <p:nvPr/>
        </p:nvCxnSpPr>
        <p:spPr bwMode="auto">
          <a:xfrm rot="16200000" flipV="1">
            <a:off x="2228016" y="1452086"/>
            <a:ext cx="12700" cy="255376"/>
          </a:xfrm>
          <a:prstGeom prst="curvedConnector3">
            <a:avLst>
              <a:gd name="adj1" fmla="val 14074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4" name="Curved Connector 173"/>
          <p:cNvCxnSpPr>
            <a:stCxn id="170" idx="3"/>
            <a:endCxn id="168" idx="5"/>
          </p:cNvCxnSpPr>
          <p:nvPr/>
        </p:nvCxnSpPr>
        <p:spPr bwMode="auto">
          <a:xfrm rot="5400000">
            <a:off x="2217896" y="648587"/>
            <a:ext cx="12700" cy="2373127"/>
          </a:xfrm>
          <a:prstGeom prst="curvedConnector3">
            <a:avLst>
              <a:gd name="adj1" fmla="val 173648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Curved Connector 174"/>
          <p:cNvCxnSpPr>
            <a:stCxn id="170" idx="7"/>
            <a:endCxn id="170" idx="1"/>
          </p:cNvCxnSpPr>
          <p:nvPr/>
        </p:nvCxnSpPr>
        <p:spPr bwMode="auto">
          <a:xfrm rot="16200000" flipV="1">
            <a:off x="3532147" y="1452086"/>
            <a:ext cx="12700" cy="255376"/>
          </a:xfrm>
          <a:prstGeom prst="curvedConnector3">
            <a:avLst>
              <a:gd name="adj1" fmla="val 1488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6" name="Oval 175"/>
          <p:cNvSpPr/>
          <p:nvPr/>
        </p:nvSpPr>
        <p:spPr bwMode="auto">
          <a:xfrm>
            <a:off x="2082800" y="1574800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77" name="Straight Arrow Connector 176"/>
          <p:cNvCxnSpPr>
            <a:endCxn id="168" idx="2"/>
          </p:cNvCxnSpPr>
          <p:nvPr/>
        </p:nvCxnSpPr>
        <p:spPr bwMode="auto">
          <a:xfrm>
            <a:off x="438109" y="1707462"/>
            <a:ext cx="28495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1497250" y="1568264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179" name="TextBox 178"/>
          <p:cNvSpPr txBox="1"/>
          <p:nvPr/>
        </p:nvSpPr>
        <p:spPr>
          <a:xfrm>
            <a:off x="2195956" y="1250262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506437" y="1250262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181" name="TextBox 180"/>
          <p:cNvSpPr txBox="1"/>
          <p:nvPr/>
        </p:nvSpPr>
        <p:spPr>
          <a:xfrm>
            <a:off x="2812833" y="1573423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1</a:t>
            </a:r>
            <a:endParaRPr lang="en-US" sz="900" dirty="0"/>
          </a:p>
        </p:txBody>
      </p:sp>
      <p:sp>
        <p:nvSpPr>
          <p:cNvPr id="182" name="TextBox 181"/>
          <p:cNvSpPr txBox="1"/>
          <p:nvPr/>
        </p:nvSpPr>
        <p:spPr>
          <a:xfrm>
            <a:off x="2743199" y="1886150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1</a:t>
            </a:r>
            <a:endParaRPr lang="en-US" sz="900" dirty="0"/>
          </a:p>
        </p:txBody>
      </p:sp>
      <p:cxnSp>
        <p:nvCxnSpPr>
          <p:cNvPr id="183" name="Straight Arrow Connector 182"/>
          <p:cNvCxnSpPr>
            <a:stCxn id="169" idx="2"/>
            <a:endCxn id="168" idx="6"/>
          </p:cNvCxnSpPr>
          <p:nvPr/>
        </p:nvCxnSpPr>
        <p:spPr bwMode="auto">
          <a:xfrm flipH="1">
            <a:off x="1084222" y="1707462"/>
            <a:ext cx="96321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1371600" y="1430363"/>
            <a:ext cx="64189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1</a:t>
            </a:r>
            <a:endParaRPr lang="en-US" sz="900" dirty="0"/>
          </a:p>
        </p:txBody>
      </p:sp>
      <p:sp>
        <p:nvSpPr>
          <p:cNvPr id="189" name="TextBox 188"/>
          <p:cNvSpPr txBox="1"/>
          <p:nvPr/>
        </p:nvSpPr>
        <p:spPr>
          <a:xfrm>
            <a:off x="457200" y="2362200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Add </a:t>
            </a:r>
            <a:r>
              <a:rPr lang="en-US" sz="1400" dirty="0"/>
              <a:t>T</a:t>
            </a:r>
            <a:r>
              <a:rPr lang="en-US" sz="1400" dirty="0" smtClean="0"/>
              <a:t>,F</a:t>
            </a:r>
            <a:endParaRPr lang="en-US" sz="1400" dirty="0"/>
          </a:p>
        </p:txBody>
      </p:sp>
      <p:sp>
        <p:nvSpPr>
          <p:cNvPr id="198" name="Oval 197"/>
          <p:cNvSpPr/>
          <p:nvPr/>
        </p:nvSpPr>
        <p:spPr bwMode="auto">
          <a:xfrm>
            <a:off x="3961144" y="2742814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99" name="Straight Arrow Connector 198"/>
          <p:cNvCxnSpPr>
            <a:endCxn id="207" idx="2"/>
          </p:cNvCxnSpPr>
          <p:nvPr/>
        </p:nvCxnSpPr>
        <p:spPr bwMode="auto">
          <a:xfrm flipV="1">
            <a:off x="438110" y="2956322"/>
            <a:ext cx="284997" cy="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7" name="Oval 206"/>
          <p:cNvSpPr/>
          <p:nvPr/>
        </p:nvSpPr>
        <p:spPr bwMode="auto">
          <a:xfrm>
            <a:off x="723107" y="277574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-107" charset="0"/>
              </a:rPr>
              <a:t>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10" name="Straight Arrow Connector 209"/>
          <p:cNvCxnSpPr>
            <a:stCxn id="207" idx="6"/>
          </p:cNvCxnSpPr>
          <p:nvPr/>
        </p:nvCxnSpPr>
        <p:spPr bwMode="auto">
          <a:xfrm>
            <a:off x="1084263" y="2956322"/>
            <a:ext cx="232409" cy="1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1136347" y="2824172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219" name="Oval 218"/>
          <p:cNvSpPr/>
          <p:nvPr/>
        </p:nvSpPr>
        <p:spPr bwMode="auto">
          <a:xfrm>
            <a:off x="3923243" y="269954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33800" y="3276600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224" name="TextBox 223"/>
          <p:cNvSpPr txBox="1"/>
          <p:nvPr/>
        </p:nvSpPr>
        <p:spPr>
          <a:xfrm>
            <a:off x="438109" y="3352800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Remove </a:t>
            </a:r>
            <a:r>
              <a:rPr lang="en-US" sz="1400" dirty="0"/>
              <a:t>B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457200" y="4645223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Remove A</a:t>
            </a:r>
            <a:endParaRPr lang="en-US" sz="1400" dirty="0"/>
          </a:p>
        </p:txBody>
      </p:sp>
      <p:cxnSp>
        <p:nvCxnSpPr>
          <p:cNvPr id="252" name="Straight Arrow Connector 251"/>
          <p:cNvCxnSpPr>
            <a:stCxn id="265" idx="6"/>
            <a:endCxn id="257" idx="2"/>
          </p:cNvCxnSpPr>
          <p:nvPr/>
        </p:nvCxnSpPr>
        <p:spPr bwMode="auto">
          <a:xfrm>
            <a:off x="1088960" y="5580463"/>
            <a:ext cx="978256" cy="1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5" name="Curved Connector 254"/>
          <p:cNvCxnSpPr>
            <a:stCxn id="257" idx="7"/>
            <a:endCxn id="257" idx="1"/>
          </p:cNvCxnSpPr>
          <p:nvPr/>
        </p:nvCxnSpPr>
        <p:spPr bwMode="auto">
          <a:xfrm rot="16200000" flipV="1">
            <a:off x="2247794" y="5326977"/>
            <a:ext cx="12700" cy="255376"/>
          </a:xfrm>
          <a:prstGeom prst="curvedConnector3">
            <a:avLst>
              <a:gd name="adj1" fmla="val 131645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7" name="Oval 256"/>
          <p:cNvSpPr/>
          <p:nvPr/>
        </p:nvSpPr>
        <p:spPr bwMode="auto">
          <a:xfrm>
            <a:off x="2067216" y="5401775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>
            <a:off x="3400517" y="5443155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59" name="Straight Arrow Connector 258"/>
          <p:cNvCxnSpPr>
            <a:endCxn id="265" idx="2"/>
          </p:cNvCxnSpPr>
          <p:nvPr/>
        </p:nvCxnSpPr>
        <p:spPr bwMode="auto">
          <a:xfrm flipV="1">
            <a:off x="437294" y="5580463"/>
            <a:ext cx="290510" cy="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4" name="TextBox 263"/>
          <p:cNvSpPr txBox="1"/>
          <p:nvPr/>
        </p:nvSpPr>
        <p:spPr>
          <a:xfrm>
            <a:off x="2081019" y="5167694"/>
            <a:ext cx="911345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 + 10</a:t>
            </a:r>
            <a:r>
              <a:rPr lang="en-US" sz="900" baseline="30000" dirty="0" smtClean="0"/>
              <a:t>+</a:t>
            </a:r>
            <a:r>
              <a:rPr lang="en-US" sz="900" dirty="0" smtClean="0"/>
              <a:t> + 10*10</a:t>
            </a:r>
            <a:r>
              <a:rPr lang="en-US" sz="900" dirty="0"/>
              <a:t>*</a:t>
            </a:r>
            <a:r>
              <a:rPr lang="en-US" sz="900" dirty="0" smtClean="0"/>
              <a:t>1</a:t>
            </a:r>
            <a:endParaRPr lang="en-US" sz="900" dirty="0"/>
          </a:p>
        </p:txBody>
      </p:sp>
      <p:sp>
        <p:nvSpPr>
          <p:cNvPr id="265" name="Oval 264"/>
          <p:cNvSpPr/>
          <p:nvPr/>
        </p:nvSpPr>
        <p:spPr bwMode="auto">
          <a:xfrm>
            <a:off x="727804" y="5399885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66" name="Oval 265"/>
          <p:cNvSpPr/>
          <p:nvPr/>
        </p:nvSpPr>
        <p:spPr bwMode="auto">
          <a:xfrm>
            <a:off x="3362616" y="5399885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67" name="Straight Arrow Connector 266"/>
          <p:cNvCxnSpPr>
            <a:stCxn id="257" idx="6"/>
            <a:endCxn id="266" idx="2"/>
          </p:cNvCxnSpPr>
          <p:nvPr/>
        </p:nvCxnSpPr>
        <p:spPr bwMode="auto">
          <a:xfrm flipV="1">
            <a:off x="2428372" y="5580463"/>
            <a:ext cx="934244" cy="1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8" name="TextBox 267"/>
          <p:cNvSpPr txBox="1"/>
          <p:nvPr/>
        </p:nvSpPr>
        <p:spPr>
          <a:xfrm>
            <a:off x="2923908" y="5334000"/>
            <a:ext cx="173293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10*</a:t>
            </a:r>
            <a:endParaRPr lang="en-US" sz="900" dirty="0"/>
          </a:p>
        </p:txBody>
      </p:sp>
      <p:sp>
        <p:nvSpPr>
          <p:cNvPr id="280" name="TextBox 279"/>
          <p:cNvSpPr txBox="1"/>
          <p:nvPr/>
        </p:nvSpPr>
        <p:spPr>
          <a:xfrm>
            <a:off x="4929628" y="1165622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Remove S</a:t>
            </a:r>
            <a:endParaRPr lang="en-US" sz="1400" dirty="0"/>
          </a:p>
        </p:txBody>
      </p:sp>
      <p:cxnSp>
        <p:nvCxnSpPr>
          <p:cNvPr id="281" name="Straight Arrow Connector 280"/>
          <p:cNvCxnSpPr>
            <a:stCxn id="288" idx="6"/>
            <a:endCxn id="289" idx="2"/>
          </p:cNvCxnSpPr>
          <p:nvPr/>
        </p:nvCxnSpPr>
        <p:spPr bwMode="auto">
          <a:xfrm>
            <a:off x="5581295" y="1705572"/>
            <a:ext cx="22736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4" name="Oval 283"/>
          <p:cNvSpPr/>
          <p:nvPr/>
        </p:nvSpPr>
        <p:spPr bwMode="auto">
          <a:xfrm>
            <a:off x="7892852" y="1568264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85" name="Straight Arrow Connector 284"/>
          <p:cNvCxnSpPr>
            <a:endCxn id="288" idx="2"/>
          </p:cNvCxnSpPr>
          <p:nvPr/>
        </p:nvCxnSpPr>
        <p:spPr bwMode="auto">
          <a:xfrm flipV="1">
            <a:off x="4929629" y="1705572"/>
            <a:ext cx="290510" cy="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Oval 287"/>
          <p:cNvSpPr/>
          <p:nvPr/>
        </p:nvSpPr>
        <p:spPr bwMode="auto">
          <a:xfrm>
            <a:off x="5220139" y="152499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-107" charset="0"/>
              </a:rPr>
              <a:t>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89" name="Oval 288"/>
          <p:cNvSpPr/>
          <p:nvPr/>
        </p:nvSpPr>
        <p:spPr bwMode="auto">
          <a:xfrm>
            <a:off x="7854951" y="152499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4648200" y="1899047"/>
            <a:ext cx="3886200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000" b="1" dirty="0" smtClean="0"/>
              <a:t>Final </a:t>
            </a:r>
            <a:r>
              <a:rPr lang="en-US" sz="2000" b="1" dirty="0" err="1" smtClean="0"/>
              <a:t>RegEx</a:t>
            </a:r>
            <a:r>
              <a:rPr lang="en-US" sz="2000" b="1" dirty="0" smtClean="0"/>
              <a:t>: </a:t>
            </a:r>
          </a:p>
          <a:p>
            <a:r>
              <a:rPr lang="en-US" sz="2000" b="1" dirty="0" smtClean="0"/>
              <a:t>(0+10</a:t>
            </a:r>
            <a:r>
              <a:rPr lang="en-US" sz="2000" b="1" baseline="30000" dirty="0" smtClean="0"/>
              <a:t>+</a:t>
            </a:r>
            <a:r>
              <a:rPr lang="en-US" sz="2000" b="1" dirty="0" smtClean="0"/>
              <a:t>+ 10*10</a:t>
            </a:r>
            <a:r>
              <a:rPr lang="en-US" sz="2000" b="1" baseline="30000" dirty="0"/>
              <a:t>*</a:t>
            </a:r>
            <a:r>
              <a:rPr lang="en-US" sz="2000" b="1" dirty="0" smtClean="0"/>
              <a:t>1)* 10*</a:t>
            </a:r>
            <a:endParaRPr lang="en-US" sz="2000" b="1" baseline="30000" dirty="0" smtClean="0"/>
          </a:p>
        </p:txBody>
      </p:sp>
      <p:cxnSp>
        <p:nvCxnSpPr>
          <p:cNvPr id="2061" name="Straight Connector 2060"/>
          <p:cNvCxnSpPr/>
          <p:nvPr/>
        </p:nvCxnSpPr>
        <p:spPr bwMode="auto">
          <a:xfrm>
            <a:off x="438110" y="2131710"/>
            <a:ext cx="3286478" cy="1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/>
          <p:nvPr/>
        </p:nvCxnSpPr>
        <p:spPr bwMode="auto">
          <a:xfrm>
            <a:off x="457200" y="3581400"/>
            <a:ext cx="3286478" cy="1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/>
          <p:nvPr/>
        </p:nvCxnSpPr>
        <p:spPr bwMode="auto">
          <a:xfrm>
            <a:off x="426248" y="4950023"/>
            <a:ext cx="3286478" cy="1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3" name="TextBox 2062"/>
          <p:cNvSpPr txBox="1"/>
          <p:nvPr/>
        </p:nvSpPr>
        <p:spPr>
          <a:xfrm>
            <a:off x="4929628" y="2547877"/>
            <a:ext cx="39857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= </a:t>
            </a:r>
            <a:r>
              <a:rPr lang="el-GR" dirty="0" smtClean="0"/>
              <a:t>λ</a:t>
            </a:r>
            <a:r>
              <a:rPr lang="en-US" dirty="0" smtClean="0"/>
              <a:t> + A0 + B1 + S0</a:t>
            </a:r>
          </a:p>
          <a:p>
            <a:r>
              <a:rPr lang="en-US" dirty="0" smtClean="0"/>
              <a:t>A = S1 + A0</a:t>
            </a:r>
          </a:p>
          <a:p>
            <a:r>
              <a:rPr lang="en-US" dirty="0" smtClean="0"/>
              <a:t>B = A1 + B0</a:t>
            </a:r>
          </a:p>
          <a:p>
            <a:r>
              <a:rPr lang="en-US" dirty="0" smtClean="0"/>
              <a:t>B = A10*</a:t>
            </a:r>
          </a:p>
          <a:p>
            <a:r>
              <a:rPr lang="en-US" dirty="0" smtClean="0"/>
              <a:t>S = </a:t>
            </a:r>
            <a:r>
              <a:rPr lang="el-GR" dirty="0"/>
              <a:t>λ</a:t>
            </a:r>
            <a:r>
              <a:rPr lang="en-US" dirty="0"/>
              <a:t> + </a:t>
            </a:r>
            <a:r>
              <a:rPr lang="en-US" dirty="0" smtClean="0"/>
              <a:t>A(0 </a:t>
            </a:r>
            <a:r>
              <a:rPr lang="en-US" dirty="0"/>
              <a:t>+ </a:t>
            </a:r>
            <a:r>
              <a:rPr lang="en-US" dirty="0" smtClean="0"/>
              <a:t>10*1) </a:t>
            </a:r>
            <a:r>
              <a:rPr lang="en-US" dirty="0"/>
              <a:t>+ </a:t>
            </a:r>
            <a:r>
              <a:rPr lang="en-US" dirty="0" smtClean="0"/>
              <a:t>S0</a:t>
            </a:r>
          </a:p>
          <a:p>
            <a:r>
              <a:rPr lang="en-US" dirty="0" smtClean="0"/>
              <a:t>S = (</a:t>
            </a:r>
            <a:r>
              <a:rPr lang="el-GR" dirty="0"/>
              <a:t>λ</a:t>
            </a:r>
            <a:r>
              <a:rPr lang="en-US" dirty="0"/>
              <a:t> + A(0 + 10*1</a:t>
            </a:r>
            <a:r>
              <a:rPr lang="en-US" dirty="0" smtClean="0"/>
              <a:t>)) 0*</a:t>
            </a:r>
            <a:endParaRPr lang="en-US" baseline="30000" dirty="0" smtClean="0"/>
          </a:p>
          <a:p>
            <a:r>
              <a:rPr lang="en-US" dirty="0" smtClean="0"/>
              <a:t>A = </a:t>
            </a:r>
            <a:r>
              <a:rPr lang="en-US" dirty="0"/>
              <a:t>(</a:t>
            </a:r>
            <a:r>
              <a:rPr lang="el-GR" dirty="0"/>
              <a:t>λ</a:t>
            </a:r>
            <a:r>
              <a:rPr lang="en-US" dirty="0"/>
              <a:t> + A(0 + 10*1</a:t>
            </a:r>
            <a:r>
              <a:rPr lang="en-US" dirty="0" smtClean="0"/>
              <a:t>)) 0*1) + A0</a:t>
            </a:r>
          </a:p>
          <a:p>
            <a:r>
              <a:rPr lang="en-US" dirty="0" smtClean="0"/>
              <a:t>A = </a:t>
            </a:r>
            <a:r>
              <a:rPr lang="en-US" dirty="0"/>
              <a:t>0*1 </a:t>
            </a:r>
            <a:r>
              <a:rPr lang="en-US" dirty="0" smtClean="0"/>
              <a:t>+ A(0</a:t>
            </a:r>
            <a:r>
              <a:rPr lang="en-US" baseline="30000" dirty="0" smtClean="0"/>
              <a:t>+</a:t>
            </a:r>
            <a:r>
              <a:rPr lang="en-US" dirty="0" smtClean="0"/>
              <a:t>1 + 10*10</a:t>
            </a:r>
            <a:r>
              <a:rPr lang="en-US" baseline="30000" dirty="0" smtClean="0"/>
              <a:t>*</a:t>
            </a:r>
            <a:r>
              <a:rPr lang="en-US" dirty="0" smtClean="0"/>
              <a:t>1</a:t>
            </a:r>
            <a:r>
              <a:rPr lang="en-US" dirty="0"/>
              <a:t>)</a:t>
            </a:r>
            <a:endParaRPr lang="en-US" baseline="30000" dirty="0" smtClean="0"/>
          </a:p>
          <a:p>
            <a:r>
              <a:rPr lang="en-US" b="1" dirty="0" smtClean="0"/>
              <a:t>A = 0*</a:t>
            </a:r>
            <a:r>
              <a:rPr lang="en-US" b="1" smtClean="0"/>
              <a:t>1</a:t>
            </a:r>
            <a:r>
              <a:rPr lang="en-US" b="1" baseline="30000" smtClean="0"/>
              <a:t> </a:t>
            </a:r>
            <a:r>
              <a:rPr lang="en-US" b="1" smtClean="0"/>
              <a:t>(0</a:t>
            </a:r>
            <a:r>
              <a:rPr lang="en-US" b="1" baseline="30000" dirty="0" smtClean="0"/>
              <a:t>+</a:t>
            </a:r>
            <a:r>
              <a:rPr lang="en-US" b="1" dirty="0" smtClean="0"/>
              <a:t>1 </a:t>
            </a:r>
            <a:r>
              <a:rPr lang="en-US" b="1" dirty="0"/>
              <a:t>+ 10*</a:t>
            </a:r>
            <a:r>
              <a:rPr lang="en-US" b="1" dirty="0" smtClean="0"/>
              <a:t>10*1)* (FINAL)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466724" y="990600"/>
            <a:ext cx="1057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GNFA</a:t>
            </a:r>
            <a:endParaRPr lang="en-US" sz="1400" dirty="0"/>
          </a:p>
        </p:txBody>
      </p:sp>
      <p:cxnSp>
        <p:nvCxnSpPr>
          <p:cNvPr id="106" name="Curved Connector 105"/>
          <p:cNvCxnSpPr/>
          <p:nvPr/>
        </p:nvCxnSpPr>
        <p:spPr bwMode="auto">
          <a:xfrm rot="16200000" flipV="1">
            <a:off x="896038" y="1446424"/>
            <a:ext cx="12700" cy="255376"/>
          </a:xfrm>
          <a:prstGeom prst="curvedConnector3">
            <a:avLst>
              <a:gd name="adj1" fmla="val 14074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863978" y="1244600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111" name="Oval 110"/>
          <p:cNvSpPr/>
          <p:nvPr/>
        </p:nvSpPr>
        <p:spPr bwMode="auto">
          <a:xfrm>
            <a:off x="1353741" y="2778835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2362200" y="2689622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3352800" y="2715022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-107" charset="0"/>
              </a:rPr>
              <a:t>B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14" name="Straight Arrow Connector 113"/>
          <p:cNvCxnSpPr>
            <a:stCxn id="111" idx="7"/>
          </p:cNvCxnSpPr>
          <p:nvPr/>
        </p:nvCxnSpPr>
        <p:spPr bwMode="auto">
          <a:xfrm flipV="1">
            <a:off x="1662007" y="2819400"/>
            <a:ext cx="700193" cy="123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>
            <a:stCxn id="112" idx="6"/>
          </p:cNvCxnSpPr>
          <p:nvPr/>
        </p:nvCxnSpPr>
        <p:spPr bwMode="auto">
          <a:xfrm>
            <a:off x="2723356" y="2870200"/>
            <a:ext cx="618331" cy="12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>
            <a:stCxn id="112" idx="7"/>
            <a:endCxn id="112" idx="1"/>
          </p:cNvCxnSpPr>
          <p:nvPr/>
        </p:nvCxnSpPr>
        <p:spPr bwMode="auto">
          <a:xfrm rot="16200000" flipV="1">
            <a:off x="2542778" y="2614824"/>
            <a:ext cx="12700" cy="255376"/>
          </a:xfrm>
          <a:prstGeom prst="curvedConnector3">
            <a:avLst>
              <a:gd name="adj1" fmla="val 14074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Curved Connector 116"/>
          <p:cNvCxnSpPr>
            <a:stCxn id="113" idx="3"/>
            <a:endCxn id="111" idx="5"/>
          </p:cNvCxnSpPr>
          <p:nvPr/>
        </p:nvCxnSpPr>
        <p:spPr bwMode="auto">
          <a:xfrm rot="5400000">
            <a:off x="2501943" y="2183353"/>
            <a:ext cx="63813" cy="1743683"/>
          </a:xfrm>
          <a:prstGeom prst="curvedConnector3">
            <a:avLst>
              <a:gd name="adj1" fmla="val 5411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Curved Connector 117"/>
          <p:cNvCxnSpPr>
            <a:stCxn id="113" idx="7"/>
            <a:endCxn id="113" idx="1"/>
          </p:cNvCxnSpPr>
          <p:nvPr/>
        </p:nvCxnSpPr>
        <p:spPr bwMode="auto">
          <a:xfrm rot="16200000" flipV="1">
            <a:off x="3533378" y="2640224"/>
            <a:ext cx="12700" cy="255376"/>
          </a:xfrm>
          <a:prstGeom prst="curvedConnector3">
            <a:avLst>
              <a:gd name="adj1" fmla="val 1488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2127925" y="2820215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507668" y="2438400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895600" y="2667000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1</a:t>
            </a:r>
            <a:endParaRPr lang="en-US" sz="9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286000" y="3191776"/>
            <a:ext cx="228600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900" dirty="0" smtClean="0"/>
              <a:t>1</a:t>
            </a:r>
            <a:endParaRPr lang="en-US" sz="900" dirty="0"/>
          </a:p>
        </p:txBody>
      </p:sp>
      <p:cxnSp>
        <p:nvCxnSpPr>
          <p:cNvPr id="125" name="Straight Arrow Connector 124"/>
          <p:cNvCxnSpPr>
            <a:endCxn id="111" idx="6"/>
          </p:cNvCxnSpPr>
          <p:nvPr/>
        </p:nvCxnSpPr>
        <p:spPr bwMode="auto">
          <a:xfrm flipH="1" flipV="1">
            <a:off x="1714897" y="2959413"/>
            <a:ext cx="647303" cy="12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2002275" y="2682314"/>
            <a:ext cx="64189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1</a:t>
            </a:r>
            <a:endParaRPr lang="en-US" sz="900" dirty="0"/>
          </a:p>
        </p:txBody>
      </p:sp>
      <p:cxnSp>
        <p:nvCxnSpPr>
          <p:cNvPr id="127" name="Curved Connector 126"/>
          <p:cNvCxnSpPr/>
          <p:nvPr/>
        </p:nvCxnSpPr>
        <p:spPr bwMode="auto">
          <a:xfrm rot="16200000" flipV="1">
            <a:off x="1526713" y="2698375"/>
            <a:ext cx="12700" cy="255376"/>
          </a:xfrm>
          <a:prstGeom prst="curvedConnector3">
            <a:avLst>
              <a:gd name="adj1" fmla="val 14074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1494653" y="2496551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134" name="Oval 133"/>
          <p:cNvSpPr/>
          <p:nvPr/>
        </p:nvSpPr>
        <p:spPr bwMode="auto">
          <a:xfrm>
            <a:off x="3980234" y="3885814"/>
            <a:ext cx="285353" cy="28535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35" name="Straight Arrow Connector 134"/>
          <p:cNvCxnSpPr>
            <a:endCxn id="136" idx="2"/>
          </p:cNvCxnSpPr>
          <p:nvPr/>
        </p:nvCxnSpPr>
        <p:spPr bwMode="auto">
          <a:xfrm flipV="1">
            <a:off x="457200" y="4099322"/>
            <a:ext cx="284997" cy="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742197" y="391874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-107" charset="0"/>
              </a:rPr>
              <a:t>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37" name="Straight Arrow Connector 136"/>
          <p:cNvCxnSpPr>
            <a:stCxn id="136" idx="6"/>
          </p:cNvCxnSpPr>
          <p:nvPr/>
        </p:nvCxnSpPr>
        <p:spPr bwMode="auto">
          <a:xfrm>
            <a:off x="1103353" y="4099322"/>
            <a:ext cx="232409" cy="1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155437" y="3967172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139" name="Oval 138"/>
          <p:cNvSpPr/>
          <p:nvPr/>
        </p:nvSpPr>
        <p:spPr bwMode="auto">
          <a:xfrm>
            <a:off x="3942333" y="3842544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352800" y="3886200"/>
            <a:ext cx="228600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145" name="Oval 144"/>
          <p:cNvSpPr/>
          <p:nvPr/>
        </p:nvSpPr>
        <p:spPr bwMode="auto">
          <a:xfrm>
            <a:off x="1372831" y="3921835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2381290" y="3832622"/>
            <a:ext cx="361156" cy="361156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50" name="Straight Arrow Connector 149"/>
          <p:cNvCxnSpPr>
            <a:stCxn id="145" idx="7"/>
          </p:cNvCxnSpPr>
          <p:nvPr/>
        </p:nvCxnSpPr>
        <p:spPr bwMode="auto">
          <a:xfrm flipV="1">
            <a:off x="1681097" y="3962400"/>
            <a:ext cx="700193" cy="123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1" name="Straight Arrow Connector 150"/>
          <p:cNvCxnSpPr>
            <a:stCxn id="146" idx="6"/>
            <a:endCxn id="139" idx="2"/>
          </p:cNvCxnSpPr>
          <p:nvPr/>
        </p:nvCxnSpPr>
        <p:spPr bwMode="auto">
          <a:xfrm>
            <a:off x="2742446" y="4013200"/>
            <a:ext cx="1199887" cy="9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Curved Connector 152"/>
          <p:cNvCxnSpPr>
            <a:stCxn id="146" idx="7"/>
            <a:endCxn id="146" idx="1"/>
          </p:cNvCxnSpPr>
          <p:nvPr/>
        </p:nvCxnSpPr>
        <p:spPr bwMode="auto">
          <a:xfrm rot="16200000" flipV="1">
            <a:off x="2561868" y="3757824"/>
            <a:ext cx="12700" cy="255376"/>
          </a:xfrm>
          <a:prstGeom prst="curvedConnector3">
            <a:avLst>
              <a:gd name="adj1" fmla="val 14074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Curved Connector 153"/>
          <p:cNvCxnSpPr>
            <a:stCxn id="146" idx="4"/>
            <a:endCxn id="145" idx="5"/>
          </p:cNvCxnSpPr>
          <p:nvPr/>
        </p:nvCxnSpPr>
        <p:spPr bwMode="auto">
          <a:xfrm rot="5400000">
            <a:off x="2103322" y="3771554"/>
            <a:ext cx="36323" cy="880771"/>
          </a:xfrm>
          <a:prstGeom prst="curvedConnector3">
            <a:avLst>
              <a:gd name="adj1" fmla="val 87496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2147015" y="3963215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905000" y="4572000"/>
            <a:ext cx="914400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900" dirty="0" smtClean="0"/>
              <a:t>10*1</a:t>
            </a:r>
            <a:endParaRPr lang="en-US" sz="900" dirty="0"/>
          </a:p>
        </p:txBody>
      </p:sp>
      <p:cxnSp>
        <p:nvCxnSpPr>
          <p:cNvPr id="163" name="Straight Arrow Connector 162"/>
          <p:cNvCxnSpPr>
            <a:endCxn id="145" idx="6"/>
          </p:cNvCxnSpPr>
          <p:nvPr/>
        </p:nvCxnSpPr>
        <p:spPr bwMode="auto">
          <a:xfrm flipH="1" flipV="1">
            <a:off x="1733987" y="4102413"/>
            <a:ext cx="647303" cy="12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2021365" y="3825314"/>
            <a:ext cx="64189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1</a:t>
            </a:r>
            <a:endParaRPr lang="en-US" sz="900" dirty="0"/>
          </a:p>
        </p:txBody>
      </p:sp>
      <p:cxnSp>
        <p:nvCxnSpPr>
          <p:cNvPr id="185" name="Curved Connector 184"/>
          <p:cNvCxnSpPr/>
          <p:nvPr/>
        </p:nvCxnSpPr>
        <p:spPr bwMode="auto">
          <a:xfrm rot="16200000" flipV="1">
            <a:off x="1545803" y="3841375"/>
            <a:ext cx="12700" cy="255376"/>
          </a:xfrm>
          <a:prstGeom prst="curvedConnector3">
            <a:avLst>
              <a:gd name="adj1" fmla="val 14074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1513743" y="3639551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187" name="TextBox 186"/>
          <p:cNvSpPr txBox="1"/>
          <p:nvPr/>
        </p:nvSpPr>
        <p:spPr>
          <a:xfrm>
            <a:off x="2526680" y="2376101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205" name="TextBox 204"/>
          <p:cNvSpPr txBox="1"/>
          <p:nvPr/>
        </p:nvSpPr>
        <p:spPr>
          <a:xfrm>
            <a:off x="2755280" y="3747701"/>
            <a:ext cx="64120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900" dirty="0" smtClean="0"/>
              <a:t>0</a:t>
            </a:r>
            <a:endParaRPr lang="en-US" sz="900" dirty="0"/>
          </a:p>
        </p:txBody>
      </p:sp>
      <p:cxnSp>
        <p:nvCxnSpPr>
          <p:cNvPr id="208" name="Curved Connector 207"/>
          <p:cNvCxnSpPr>
            <a:stCxn id="112" idx="4"/>
            <a:endCxn id="219" idx="4"/>
          </p:cNvCxnSpPr>
          <p:nvPr/>
        </p:nvCxnSpPr>
        <p:spPr bwMode="auto">
          <a:xfrm rot="16200000" flipH="1">
            <a:off x="3318338" y="2275217"/>
            <a:ext cx="9922" cy="1561043"/>
          </a:xfrm>
          <a:prstGeom prst="curvedConnector3">
            <a:avLst>
              <a:gd name="adj1" fmla="val 24039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9" name="TextBox 208"/>
          <p:cNvSpPr txBox="1"/>
          <p:nvPr/>
        </p:nvSpPr>
        <p:spPr>
          <a:xfrm>
            <a:off x="1307837" y="5347901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l-GR" sz="900" dirty="0" smtClean="0"/>
              <a:t>λ</a:t>
            </a:r>
            <a:endParaRPr lang="en-US" sz="900" dirty="0"/>
          </a:p>
        </p:txBody>
      </p:sp>
      <p:sp>
        <p:nvSpPr>
          <p:cNvPr id="211" name="TextBox 210"/>
          <p:cNvSpPr txBox="1"/>
          <p:nvPr/>
        </p:nvSpPr>
        <p:spPr>
          <a:xfrm>
            <a:off x="6172200" y="1524000"/>
            <a:ext cx="1143000" cy="2308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900" dirty="0"/>
              <a:t>(0+10</a:t>
            </a:r>
            <a:r>
              <a:rPr lang="en-US" sz="900" baseline="30000" dirty="0"/>
              <a:t>+</a:t>
            </a:r>
            <a:r>
              <a:rPr lang="en-US" sz="900" dirty="0"/>
              <a:t>+ 10*10</a:t>
            </a:r>
            <a:r>
              <a:rPr lang="en-US" sz="900" baseline="30000" dirty="0"/>
              <a:t>*</a:t>
            </a:r>
            <a:r>
              <a:rPr lang="en-US" sz="900" dirty="0"/>
              <a:t>1)* 10*</a:t>
            </a:r>
            <a:endParaRPr lang="en-US" sz="900" baseline="30000" dirty="0"/>
          </a:p>
          <a:p>
            <a:endParaRPr lang="en-US" sz="900" baseline="30000" dirty="0"/>
          </a:p>
        </p:txBody>
      </p:sp>
    </p:spTree>
    <p:extLst>
      <p:ext uri="{BB962C8B-B14F-4D97-AF65-F5344CB8AC3E}">
        <p14:creationId xmlns:p14="http://schemas.microsoft.com/office/powerpoint/2010/main" val="249884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C3300"/>
                </a:solidFill>
                <a:ea typeface="ＭＳ Ｐゴシック" pitchFamily="-106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4.2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04799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/>
              <a:t>Convert the following NFA to an equivalent DFA.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82098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9/10/14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44" name="Oval 43"/>
          <p:cNvSpPr/>
          <p:nvPr/>
        </p:nvSpPr>
        <p:spPr bwMode="auto">
          <a:xfrm>
            <a:off x="3504971" y="378862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BC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71436" y="322134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 bwMode="auto">
          <a:xfrm>
            <a:off x="1940195" y="3788621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47" name="Straight Arrow Connector 46"/>
          <p:cNvCxnSpPr>
            <a:stCxn id="46" idx="6"/>
            <a:endCxn id="44" idx="2"/>
          </p:cNvCxnSpPr>
          <p:nvPr/>
        </p:nvCxnSpPr>
        <p:spPr bwMode="auto">
          <a:xfrm flipV="1">
            <a:off x="2778395" y="4207720"/>
            <a:ext cx="72657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985230" y="38865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9" name="Straight Arrow Connector 48"/>
          <p:cNvCxnSpPr>
            <a:endCxn id="46" idx="2"/>
          </p:cNvCxnSpPr>
          <p:nvPr/>
        </p:nvCxnSpPr>
        <p:spPr bwMode="auto">
          <a:xfrm>
            <a:off x="1295400" y="4207720"/>
            <a:ext cx="644795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Curved Connector 49"/>
          <p:cNvCxnSpPr>
            <a:stCxn id="44" idx="1"/>
            <a:endCxn id="44" idx="7"/>
          </p:cNvCxnSpPr>
          <p:nvPr/>
        </p:nvCxnSpPr>
        <p:spPr bwMode="auto">
          <a:xfrm rot="5400000" flipH="1" flipV="1">
            <a:off x="3924071" y="3615024"/>
            <a:ext cx="12700" cy="592696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940195" y="4964668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  <a:latin typeface="Arial" pitchFamily="-107" charset="0"/>
              </a:rPr>
              <a:t>Φ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2362200" y="4626821"/>
            <a:ext cx="0" cy="33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359295" y="46110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0" name="Curved Connector 59"/>
          <p:cNvCxnSpPr>
            <a:stCxn id="52" idx="3"/>
            <a:endCxn id="52" idx="5"/>
          </p:cNvCxnSpPr>
          <p:nvPr/>
        </p:nvCxnSpPr>
        <p:spPr bwMode="auto">
          <a:xfrm rot="16200000" flipH="1">
            <a:off x="2359295" y="5383768"/>
            <a:ext cx="12700" cy="592696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113011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 bwMode="auto">
          <a:xfrm>
            <a:off x="5105400" y="3733800"/>
            <a:ext cx="9906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BCDE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572000" y="38317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 bwMode="auto">
          <a:xfrm flipV="1">
            <a:off x="4343400" y="4191000"/>
            <a:ext cx="72657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Oval 97"/>
          <p:cNvSpPr/>
          <p:nvPr/>
        </p:nvSpPr>
        <p:spPr bwMode="auto">
          <a:xfrm>
            <a:off x="5257800" y="3810000"/>
            <a:ext cx="685800" cy="685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06" name="Curved Connector 105"/>
          <p:cNvCxnSpPr/>
          <p:nvPr/>
        </p:nvCxnSpPr>
        <p:spPr bwMode="auto">
          <a:xfrm rot="5400000" flipH="1" flipV="1">
            <a:off x="5579362" y="3488438"/>
            <a:ext cx="12700" cy="808224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H="1">
            <a:off x="4343400" y="4419600"/>
            <a:ext cx="76200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5021094" y="3440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 flipH="1">
            <a:off x="47244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pic>
        <p:nvPicPr>
          <p:cNvPr id="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38350"/>
            <a:ext cx="5334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9424</TotalTime>
  <Words>306</Words>
  <Application>Microsoft Macintosh PowerPoint</Application>
  <PresentationFormat>On-screen Show (4:3)</PresentationFormat>
  <Paragraphs>85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 Design</vt:lpstr>
      <vt:lpstr>Sample Assignment # 4.1</vt:lpstr>
      <vt:lpstr>Assignment # 4.1 Answer</vt:lpstr>
      <vt:lpstr>Sample Assignment # 4.2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 Hughes</cp:lastModifiedBy>
  <cp:revision>273</cp:revision>
  <dcterms:modified xsi:type="dcterms:W3CDTF">2014-09-11T03:12:03Z</dcterms:modified>
</cp:coreProperties>
</file>