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1231" r:id="rId2"/>
    <p:sldId id="1236" r:id="rId3"/>
    <p:sldId id="123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48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8/17/2014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3.1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>
                <a:latin typeface="Arial" charset="0"/>
                <a:ea typeface="MS PGothic" charset="0"/>
              </a:rPr>
              <a:t>Present </a:t>
            </a:r>
            <a:r>
              <a:rPr lang="en-US" sz="2400" dirty="0">
                <a:latin typeface="Arial" charset="0"/>
                <a:ea typeface="MS PGothic" charset="0"/>
              </a:rPr>
              <a:t>a transition diagram for a DFA that recognizes the set of binary strings that starts with a 1 and, when interpreted as entering the DFA </a:t>
            </a:r>
            <a:r>
              <a:rPr lang="en-US" sz="2400" dirty="0" smtClean="0">
                <a:latin typeface="Arial" charset="0"/>
                <a:ea typeface="MS PGothic" charset="0"/>
              </a:rPr>
              <a:t>most to least significant </a:t>
            </a:r>
            <a:r>
              <a:rPr lang="en-US" sz="2400" dirty="0">
                <a:latin typeface="Arial" charset="0"/>
                <a:ea typeface="MS PGothic" charset="0"/>
              </a:rPr>
              <a:t>digit, each represents a binary number that is divisible by seven. Thus, 111, 1110 and 10101 are in the language, but 110, 1001 and 11000 are not.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Construction: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I can do on board, but this is a simple variant of one I already did. It must have an extra start state to guarantee a 1 is leftmost symbol. There are then seven more states, labeled M</a:t>
            </a:r>
            <a:r>
              <a:rPr lang="en-US" sz="2400" baseline="-25000" dirty="0" smtClean="0">
                <a:ea typeface="ＭＳ Ｐゴシック" pitchFamily="-106" charset="-128"/>
                <a:sym typeface="Symbol" pitchFamily="-106" charset="2"/>
              </a:rPr>
              <a:t>0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 to M</a:t>
            </a:r>
            <a:r>
              <a:rPr lang="en-US" sz="2400" baseline="-25000" dirty="0" smtClean="0">
                <a:ea typeface="ＭＳ Ｐゴシック" pitchFamily="-106" charset="-128"/>
                <a:sym typeface="Symbol" pitchFamily="-106" charset="2"/>
              </a:rPr>
              <a:t>6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 for the value mod 7. M</a:t>
            </a:r>
            <a:r>
              <a:rPr lang="en-US" sz="2400" baseline="-25000" dirty="0" smtClean="0">
                <a:ea typeface="ＭＳ Ｐゴシック" pitchFamily="-106" charset="-128"/>
                <a:sym typeface="Symbol" pitchFamily="-106" charset="2"/>
              </a:rPr>
              <a:t>0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 is final, </a:t>
            </a:r>
            <a:r>
              <a:rPr lang="en-US" sz="2400" dirty="0" err="1" smtClean="0">
                <a:ea typeface="ＭＳ Ｐゴシック" pitchFamily="-106" charset="-128"/>
                <a:sym typeface="Symbol" pitchFamily="-106" charset="2"/>
              </a:rPr>
              <a:t>M</a:t>
            </a:r>
            <a:r>
              <a:rPr lang="en-US" sz="2400" baseline="-25000" dirty="0" err="1" smtClean="0"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 goes to M</a:t>
            </a:r>
            <a:r>
              <a:rPr lang="en-US" sz="2400" baseline="-25000" dirty="0" smtClean="0">
                <a:ea typeface="ＭＳ Ｐゴシック" pitchFamily="-106" charset="-128"/>
                <a:sym typeface="Symbol" pitchFamily="-106" charset="2"/>
              </a:rPr>
              <a:t>2i mod 7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 on a 0 and to M</a:t>
            </a:r>
            <a:r>
              <a:rPr lang="en-US" sz="2400" baseline="-25000" dirty="0" smtClean="0">
                <a:ea typeface="ＭＳ Ｐゴシック" pitchFamily="-106" charset="-128"/>
                <a:sym typeface="Symbol" pitchFamily="-106" charset="2"/>
              </a:rPr>
              <a:t>2i+1 </a:t>
            </a:r>
            <a:r>
              <a:rPr lang="en-US" sz="2400" baseline="-25000" dirty="0">
                <a:ea typeface="ＭＳ Ｐゴシック" pitchFamily="-106" charset="-128"/>
                <a:sym typeface="Symbol" pitchFamily="-106" charset="2"/>
              </a:rPr>
              <a:t>mod 7</a:t>
            </a:r>
            <a:r>
              <a:rPr lang="en-US" sz="2400" dirty="0">
                <a:ea typeface="ＭＳ Ｐゴシック" pitchFamily="-106" charset="-128"/>
                <a:sym typeface="Symbol" pitchFamily="-106" charset="2"/>
              </a:rPr>
              <a:t> on a 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1. The start state goes to M</a:t>
            </a:r>
            <a:r>
              <a:rPr lang="en-US" sz="2400" baseline="-25000" dirty="0" smtClean="0">
                <a:ea typeface="ＭＳ Ｐゴシック" pitchFamily="-106" charset="-128"/>
                <a:sym typeface="Symbol" pitchFamily="-106" charset="2"/>
              </a:rPr>
              <a:t>1</a:t>
            </a:r>
            <a:r>
              <a:rPr lang="en-US" sz="2400" dirty="0" smtClean="0">
                <a:ea typeface="ＭＳ Ｐゴシック" pitchFamily="-106" charset="-128"/>
                <a:sym typeface="Symbol" pitchFamily="-106" charset="2"/>
              </a:rPr>
              <a:t>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8/17/2014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val 59"/>
          <p:cNvSpPr/>
          <p:nvPr/>
        </p:nvSpPr>
        <p:spPr bwMode="auto">
          <a:xfrm>
            <a:off x="688669" y="4260836"/>
            <a:ext cx="425474" cy="425474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3.2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44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pitchFamily="34" charset="-128"/>
              </a:rPr>
              <a:t>a.) Present a transition diagram for an NFA for the language associated with the </a:t>
            </a:r>
            <a:r>
              <a:rPr lang="en-US" sz="1600" dirty="0" smtClean="0">
                <a:ea typeface="ＭＳ Ｐゴシック" pitchFamily="34" charset="-128"/>
              </a:rPr>
              <a:t>regular expression </a:t>
            </a:r>
            <a:r>
              <a:rPr lang="en-US" sz="1600" dirty="0">
                <a:latin typeface="Arial" charset="0"/>
                <a:ea typeface="MS PGothic" charset="0"/>
              </a:rPr>
              <a:t>(1101 + 110 + 11)*</a:t>
            </a:r>
            <a:r>
              <a:rPr lang="en-US" sz="1600" dirty="0" smtClean="0">
                <a:ea typeface="ＭＳ Ｐゴシック" pitchFamily="34" charset="-128"/>
              </a:rPr>
              <a:t>. </a:t>
            </a:r>
            <a:r>
              <a:rPr lang="en-US" sz="1600" dirty="0">
                <a:ea typeface="ＭＳ Ｐゴシック" pitchFamily="34" charset="-128"/>
              </a:rPr>
              <a:t>Your NFA must have no more than four states. </a:t>
            </a:r>
            <a:br>
              <a:rPr lang="en-US" sz="1600" dirty="0">
                <a:ea typeface="ＭＳ Ｐゴシック" pitchFamily="34" charset="-128"/>
              </a:rPr>
            </a:br>
            <a:endParaRPr lang="en-US" sz="1600" dirty="0" smtClean="0">
              <a:ea typeface="ＭＳ Ｐゴシック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 smtClean="0">
                <a:ea typeface="ＭＳ Ｐゴシック" pitchFamily="34" charset="-128"/>
              </a:rPr>
              <a:t>b</a:t>
            </a:r>
            <a:r>
              <a:rPr lang="en-US" sz="1600" dirty="0">
                <a:ea typeface="ＭＳ Ｐゴシック" pitchFamily="34" charset="-128"/>
              </a:rPr>
              <a:t>.) Use the standard conversion technique (subsets of states) to convert the NFA from (a) to an equivalent DFA. Be sure to not include unreachable states. Hint: This DFA should have no more than </a:t>
            </a:r>
            <a:r>
              <a:rPr lang="en-US" sz="1600" dirty="0" smtClean="0">
                <a:ea typeface="ＭＳ Ｐゴシック" pitchFamily="34" charset="-128"/>
              </a:rPr>
              <a:t>seven states</a:t>
            </a:r>
            <a:r>
              <a:rPr lang="en-US" sz="1600" dirty="0">
                <a:ea typeface="ＭＳ Ｐゴシック" pitchFamily="34" charset="-128"/>
              </a:rPr>
              <a:t>.</a:t>
            </a:r>
            <a:endParaRPr lang="en-US" sz="1600" dirty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8/17/2014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8" name="Oval 7"/>
          <p:cNvSpPr/>
          <p:nvPr/>
        </p:nvSpPr>
        <p:spPr bwMode="auto">
          <a:xfrm>
            <a:off x="735775" y="431262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76400" y="3124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1625566" y="407477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38" name="Oval 37"/>
          <p:cNvSpPr/>
          <p:nvPr/>
        </p:nvSpPr>
        <p:spPr bwMode="auto">
          <a:xfrm>
            <a:off x="2479585" y="4303264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411938" y="3276600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c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1039003" y="3318865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H="1">
            <a:off x="914400" y="3581400"/>
            <a:ext cx="152800" cy="6932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39" idx="2"/>
          </p:cNvCxnSpPr>
          <p:nvPr/>
        </p:nvCxnSpPr>
        <p:spPr bwMode="auto">
          <a:xfrm flipH="1">
            <a:off x="1371600" y="3442231"/>
            <a:ext cx="1040338" cy="629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685800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62" name="Straight Arrow Connector 61"/>
          <p:cNvCxnSpPr>
            <a:endCxn id="60" idx="2"/>
          </p:cNvCxnSpPr>
          <p:nvPr/>
        </p:nvCxnSpPr>
        <p:spPr bwMode="auto">
          <a:xfrm>
            <a:off x="482098" y="4468895"/>
            <a:ext cx="206571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38" idx="0"/>
          </p:cNvCxnSpPr>
          <p:nvPr/>
        </p:nvCxnSpPr>
        <p:spPr bwMode="auto">
          <a:xfrm flipH="1" flipV="1">
            <a:off x="2640272" y="3581400"/>
            <a:ext cx="4944" cy="7218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362200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39" idx="3"/>
            <a:endCxn id="60" idx="0"/>
          </p:cNvCxnSpPr>
          <p:nvPr/>
        </p:nvCxnSpPr>
        <p:spPr bwMode="auto">
          <a:xfrm flipH="1">
            <a:off x="901406" y="3559350"/>
            <a:ext cx="1559044" cy="7014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447800" y="3733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25" name="Curved Connector 24"/>
          <p:cNvCxnSpPr>
            <a:stCxn id="38" idx="1"/>
            <a:endCxn id="60" idx="7"/>
          </p:cNvCxnSpPr>
          <p:nvPr/>
        </p:nvCxnSpPr>
        <p:spPr bwMode="auto">
          <a:xfrm rot="16200000" flipV="1">
            <a:off x="1775651" y="3599329"/>
            <a:ext cx="28631" cy="1476263"/>
          </a:xfrm>
          <a:prstGeom prst="curvedConnector3">
            <a:avLst>
              <a:gd name="adj1" fmla="val 18455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625566" y="44688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63" name="Straight Arrow Connector 62"/>
          <p:cNvCxnSpPr>
            <a:stCxn id="60" idx="6"/>
            <a:endCxn id="38" idx="2"/>
          </p:cNvCxnSpPr>
          <p:nvPr/>
        </p:nvCxnSpPr>
        <p:spPr bwMode="auto">
          <a:xfrm flipV="1">
            <a:off x="1114143" y="4468895"/>
            <a:ext cx="1365442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9" name="Oval 128"/>
          <p:cNvSpPr/>
          <p:nvPr/>
        </p:nvSpPr>
        <p:spPr bwMode="auto">
          <a:xfrm>
            <a:off x="5634189" y="4290563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5681295" y="4342347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162800" y="36854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133" name="Oval 132"/>
          <p:cNvSpPr/>
          <p:nvPr/>
        </p:nvSpPr>
        <p:spPr bwMode="auto">
          <a:xfrm>
            <a:off x="7425105" y="4332991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6553200" y="3477476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39" name="Straight Arrow Connector 138"/>
          <p:cNvCxnSpPr>
            <a:endCxn id="129" idx="2"/>
          </p:cNvCxnSpPr>
          <p:nvPr/>
        </p:nvCxnSpPr>
        <p:spPr bwMode="auto">
          <a:xfrm>
            <a:off x="5427618" y="4498622"/>
            <a:ext cx="206571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0" name="Straight Arrow Connector 139"/>
          <p:cNvCxnSpPr>
            <a:stCxn id="133" idx="1"/>
            <a:endCxn id="147" idx="5"/>
          </p:cNvCxnSpPr>
          <p:nvPr/>
        </p:nvCxnSpPr>
        <p:spPr bwMode="auto">
          <a:xfrm flipH="1" flipV="1">
            <a:off x="6869259" y="3793535"/>
            <a:ext cx="604358" cy="5879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1" name="TextBox 140"/>
          <p:cNvSpPr txBox="1"/>
          <p:nvPr/>
        </p:nvSpPr>
        <p:spPr>
          <a:xfrm>
            <a:off x="6926183" y="3962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42" name="Straight Arrow Connector 141"/>
          <p:cNvCxnSpPr>
            <a:endCxn id="55" idx="6"/>
          </p:cNvCxnSpPr>
          <p:nvPr/>
        </p:nvCxnSpPr>
        <p:spPr bwMode="auto">
          <a:xfrm flipH="1" flipV="1">
            <a:off x="5499148" y="3641737"/>
            <a:ext cx="1015502" cy="15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3" name="TextBox 142"/>
          <p:cNvSpPr txBox="1"/>
          <p:nvPr/>
        </p:nvSpPr>
        <p:spPr>
          <a:xfrm>
            <a:off x="5943600" y="3352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6572250" y="4267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146" name="Straight Arrow Connector 145"/>
          <p:cNvCxnSpPr>
            <a:stCxn id="129" idx="6"/>
            <a:endCxn id="133" idx="2"/>
          </p:cNvCxnSpPr>
          <p:nvPr/>
        </p:nvCxnSpPr>
        <p:spPr bwMode="auto">
          <a:xfrm flipV="1">
            <a:off x="6059663" y="4498622"/>
            <a:ext cx="1365442" cy="46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7" name="Oval 146"/>
          <p:cNvSpPr/>
          <p:nvPr/>
        </p:nvSpPr>
        <p:spPr bwMode="auto">
          <a:xfrm>
            <a:off x="6506094" y="3430370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5681295" y="5231338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X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57" name="Straight Arrow Connector 156"/>
          <p:cNvCxnSpPr>
            <a:stCxn id="133" idx="3"/>
            <a:endCxn id="156" idx="6"/>
          </p:cNvCxnSpPr>
          <p:nvPr/>
        </p:nvCxnSpPr>
        <p:spPr bwMode="auto">
          <a:xfrm flipH="1">
            <a:off x="6012557" y="4615741"/>
            <a:ext cx="1461060" cy="7812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6553200" y="5029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161" name="Straight Arrow Connector 160"/>
          <p:cNvCxnSpPr>
            <a:stCxn id="129" idx="4"/>
            <a:endCxn id="156" idx="0"/>
          </p:cNvCxnSpPr>
          <p:nvPr/>
        </p:nvCxnSpPr>
        <p:spPr bwMode="auto">
          <a:xfrm>
            <a:off x="5846926" y="4716037"/>
            <a:ext cx="0" cy="5153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5634189" y="477893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167" name="Curved Connector 166"/>
          <p:cNvCxnSpPr>
            <a:stCxn id="156" idx="2"/>
            <a:endCxn id="156" idx="4"/>
          </p:cNvCxnSpPr>
          <p:nvPr/>
        </p:nvCxnSpPr>
        <p:spPr bwMode="auto">
          <a:xfrm rot="10800000" flipH="1" flipV="1">
            <a:off x="5681294" y="5396968"/>
            <a:ext cx="165631" cy="165631"/>
          </a:xfrm>
          <a:prstGeom prst="curvedConnector4">
            <a:avLst>
              <a:gd name="adj1" fmla="val -138018"/>
              <a:gd name="adj2" fmla="val 2380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5157992" y="5638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0,1</a:t>
            </a:r>
            <a:endParaRPr lang="en-US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715000" y="5650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Dead State (X)</a:t>
            </a:r>
            <a:endParaRPr lang="en-US" dirty="0"/>
          </a:p>
        </p:txBody>
      </p:sp>
      <p:sp>
        <p:nvSpPr>
          <p:cNvPr id="54" name="Oval 53"/>
          <p:cNvSpPr/>
          <p:nvPr/>
        </p:nvSpPr>
        <p:spPr bwMode="auto">
          <a:xfrm>
            <a:off x="5120780" y="3476106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f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073674" y="3429000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61" name="Straight Arrow Connector 60"/>
          <p:cNvCxnSpPr>
            <a:stCxn id="147" idx="6"/>
            <a:endCxn id="133" idx="0"/>
          </p:cNvCxnSpPr>
          <p:nvPr/>
        </p:nvCxnSpPr>
        <p:spPr bwMode="auto">
          <a:xfrm>
            <a:off x="6931568" y="3643107"/>
            <a:ext cx="659168" cy="6898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2"/>
          </p:cNvCxnSpPr>
          <p:nvPr/>
        </p:nvCxnSpPr>
        <p:spPr bwMode="auto">
          <a:xfrm flipH="1">
            <a:off x="4534350" y="3641737"/>
            <a:ext cx="586430" cy="15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4651648" y="3352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67" name="Oval 66"/>
          <p:cNvSpPr/>
          <p:nvPr/>
        </p:nvSpPr>
        <p:spPr bwMode="auto">
          <a:xfrm>
            <a:off x="4161906" y="3476106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4114800" y="3429000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78" name="Curved Connector 77"/>
          <p:cNvCxnSpPr>
            <a:endCxn id="156" idx="2"/>
          </p:cNvCxnSpPr>
          <p:nvPr/>
        </p:nvCxnSpPr>
        <p:spPr bwMode="auto">
          <a:xfrm rot="16200000" flipH="1">
            <a:off x="4561764" y="4277437"/>
            <a:ext cx="1663169" cy="57589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4876800" y="37616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81" name="Curved Connector 80"/>
          <p:cNvCxnSpPr>
            <a:endCxn id="156" idx="2"/>
          </p:cNvCxnSpPr>
          <p:nvPr/>
        </p:nvCxnSpPr>
        <p:spPr bwMode="auto">
          <a:xfrm rot="16200000" flipH="1">
            <a:off x="4256963" y="3972637"/>
            <a:ext cx="1510770" cy="133789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4114800" y="39140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84" name="Straight Arrow Connector 83"/>
          <p:cNvCxnSpPr>
            <a:stCxn id="68" idx="2"/>
          </p:cNvCxnSpPr>
          <p:nvPr/>
        </p:nvCxnSpPr>
        <p:spPr bwMode="auto">
          <a:xfrm flipH="1">
            <a:off x="3543750" y="3641737"/>
            <a:ext cx="571050" cy="15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661048" y="3352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86" name="Oval 85"/>
          <p:cNvSpPr/>
          <p:nvPr/>
        </p:nvSpPr>
        <p:spPr bwMode="auto">
          <a:xfrm>
            <a:off x="3171306" y="3476106"/>
            <a:ext cx="331262" cy="3312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pitchFamily="-107" charset="0"/>
              </a:rPr>
              <a:t>h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3124200" y="3429000"/>
            <a:ext cx="425474" cy="42547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88" name="Curved Connector 87"/>
          <p:cNvCxnSpPr>
            <a:stCxn id="87" idx="1"/>
            <a:endCxn id="55" idx="1"/>
          </p:cNvCxnSpPr>
          <p:nvPr/>
        </p:nvCxnSpPr>
        <p:spPr bwMode="auto">
          <a:xfrm rot="5400000" flipH="1" flipV="1">
            <a:off x="4161246" y="2516572"/>
            <a:ext cx="12700" cy="1949474"/>
          </a:xfrm>
          <a:prstGeom prst="curvedConnector3">
            <a:avLst>
              <a:gd name="adj1" fmla="val 229062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4267200" y="2971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92" name="Curved Connector 91"/>
          <p:cNvCxnSpPr/>
          <p:nvPr/>
        </p:nvCxnSpPr>
        <p:spPr bwMode="auto">
          <a:xfrm rot="10800000" flipH="1" flipV="1">
            <a:off x="3124201" y="3657600"/>
            <a:ext cx="165631" cy="165631"/>
          </a:xfrm>
          <a:prstGeom prst="curvedConnector4">
            <a:avLst>
              <a:gd name="adj1" fmla="val -138018"/>
              <a:gd name="adj2" fmla="val 2380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3" name="TextBox 92"/>
          <p:cNvSpPr txBox="1"/>
          <p:nvPr/>
        </p:nvSpPr>
        <p:spPr>
          <a:xfrm>
            <a:off x="3006974" y="39902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3.3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600" dirty="0">
                <a:latin typeface="Arial" charset="0"/>
                <a:ea typeface="MS PGothic" charset="0"/>
              </a:rPr>
              <a:t>Using DFA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s (not any equivalent notation) show that the Regular Languages are closed under Max, where </a:t>
            </a:r>
            <a:r>
              <a:rPr lang="en-US" altLang="ja-JP" sz="1600" dirty="0" smtClean="0">
                <a:latin typeface="Arial" charset="0"/>
                <a:ea typeface="MS PGothic" charset="0"/>
              </a:rPr>
              <a:t>Max</a:t>
            </a:r>
            <a:r>
              <a:rPr lang="en-US" altLang="ja-JP" sz="1600" dirty="0">
                <a:latin typeface="Arial" charset="0"/>
                <a:ea typeface="MS PGothic" charset="0"/>
              </a:rPr>
              <a:t>(L) = { w | w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L, and w is not the proper prefix of any other string in L}. </a:t>
            </a:r>
            <a:endParaRPr lang="en-US" altLang="ja-JP" sz="1600" dirty="0" smtClean="0">
              <a:latin typeface="Arial" charset="0"/>
              <a:ea typeface="MS PGothic" charset="0"/>
              <a:sym typeface="Symbol" charset="0"/>
            </a:endParaRPr>
          </a:p>
          <a:p>
            <a:pPr marL="0" indent="0" eaLnBrk="1" hangingPunct="1">
              <a:buNone/>
            </a:pP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This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means that w  </a:t>
            </a:r>
            <a:r>
              <a:rPr lang="en-US" altLang="ja-JP" sz="1600" dirty="0">
                <a:latin typeface="Arial" charset="0"/>
                <a:ea typeface="MS PGothic" charset="0"/>
              </a:rPr>
              <a:t>Max(L) </a:t>
            </a:r>
            <a:r>
              <a:rPr lang="en-US" altLang="ja-JP" sz="1600" dirty="0" err="1">
                <a:latin typeface="Arial" charset="0"/>
                <a:ea typeface="MS PGothic" charset="0"/>
              </a:rPr>
              <a:t>iff</a:t>
            </a:r>
            <a:r>
              <a:rPr lang="en-US" altLang="ja-JP" sz="1600" dirty="0">
                <a:latin typeface="Arial" charset="0"/>
                <a:ea typeface="MS PGothic" charset="0"/>
              </a:rPr>
              <a:t> w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L and for no </a:t>
            </a:r>
            <a:r>
              <a:rPr lang="en-US" altLang="ja-JP" sz="1600" dirty="0" err="1">
                <a:latin typeface="Arial" charset="0"/>
                <a:ea typeface="MS PGothic" charset="0"/>
                <a:sym typeface="Symbol" charset="0"/>
              </a:rPr>
              <a:t>x≠λ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is </a:t>
            </a:r>
            <a:r>
              <a:rPr lang="en-US" altLang="ja-JP" sz="1600" dirty="0" err="1">
                <a:latin typeface="Arial" charset="0"/>
                <a:ea typeface="MS PGothic" charset="0"/>
                <a:sym typeface="Symbol" charset="0"/>
              </a:rPr>
              <a:t>wx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in L. Said a third way, no extension of w is also in L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.</a:t>
            </a:r>
          </a:p>
          <a:p>
            <a:pPr marL="0" indent="0" eaLnBrk="1" hangingPunct="1"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Let A = (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S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q</a:t>
            </a:r>
            <a:r>
              <a:rPr lang="en-US" sz="1600" baseline="-25000" dirty="0" smtClean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F)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be a DFA such that L = L(A).</a:t>
            </a:r>
          </a:p>
          <a:p>
            <a:pPr marL="0" indent="0" eaLnBrk="1" hangingPunct="1">
              <a:buNone/>
            </a:pP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Define A</a:t>
            </a:r>
            <a:r>
              <a:rPr lang="en-US" altLang="ja-JP" sz="1600" baseline="-25000" dirty="0" smtClean="0">
                <a:latin typeface="Arial" charset="0"/>
                <a:ea typeface="MS PGothic" charset="0"/>
                <a:sym typeface="Symbol" charset="0"/>
              </a:rPr>
              <a:t>MAX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 = (Q,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S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q</a:t>
            </a:r>
            <a:r>
              <a:rPr lang="en-US" sz="1600" baseline="-25000" dirty="0" smtClean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F’), where </a:t>
            </a:r>
            <a:br>
              <a:rPr lang="en-US" sz="1600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F’ = { f | f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F and no member of F, including f, is in Reachable</a:t>
            </a:r>
            <a:r>
              <a:rPr lang="en-US" altLang="ja-JP" sz="1600" baseline="30000" dirty="0" smtClean="0">
                <a:latin typeface="Arial" charset="0"/>
                <a:ea typeface="MS PGothic" charset="0"/>
                <a:sym typeface="Symbol" charset="0"/>
              </a:rPr>
              <a:t>+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(f) }, </a:t>
            </a:r>
            <a:b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</a:b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and Reachable</a:t>
            </a:r>
            <a:r>
              <a:rPr lang="en-US" altLang="ja-JP" sz="1600" baseline="30000" dirty="0">
                <a:latin typeface="Arial" charset="0"/>
                <a:ea typeface="MS PGothic" charset="0"/>
                <a:sym typeface="Symbol" charset="0"/>
              </a:rPr>
              <a:t>+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(q) = { s |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baseline="30000" dirty="0">
                <a:latin typeface="Symbol" charset="0"/>
                <a:ea typeface="MS PGothic" charset="0"/>
                <a:sym typeface="Symbol" charset="0"/>
              </a:rPr>
              <a:t>*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(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q, x) = s, for some x, where |x|&gt;0 }</a:t>
            </a:r>
            <a:endParaRPr lang="en-US" altLang="ja-JP" sz="1600" dirty="0" smtClean="0">
              <a:latin typeface="Arial" charset="0"/>
              <a:ea typeface="MS PGothic" charset="0"/>
              <a:sym typeface="Symbol" charset="0"/>
            </a:endParaRPr>
          </a:p>
          <a:p>
            <a:pPr marL="0" indent="0">
              <a:buNone/>
            </a:pPr>
            <a:endParaRPr lang="en-US" sz="1600" dirty="0" smtClean="0">
              <a:ea typeface="ＭＳ Ｐゴシック" pitchFamily="-106" charset="-128"/>
            </a:endParaRPr>
          </a:p>
          <a:p>
            <a:pPr marL="0" indent="0">
              <a:buNone/>
            </a:pPr>
            <a:r>
              <a:rPr lang="en-US" sz="1600" dirty="0" smtClean="0">
                <a:ea typeface="ＭＳ Ｐゴシック" pitchFamily="-106" charset="-128"/>
              </a:rPr>
              <a:t>L(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altLang="ja-JP" sz="1600" baseline="-25000" dirty="0">
                <a:latin typeface="Arial" charset="0"/>
                <a:ea typeface="MS PGothic" charset="0"/>
                <a:sym typeface="Symbol" charset="0"/>
              </a:rPr>
              <a:t>MAX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) = { w | 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baseline="30000" dirty="0" smtClean="0">
                <a:latin typeface="Symbol" charset="0"/>
                <a:ea typeface="MS PGothic" charset="0"/>
                <a:sym typeface="Symbol" charset="0"/>
              </a:rPr>
              <a:t>*</a:t>
            </a:r>
            <a:r>
              <a:rPr lang="en-US" sz="1600" dirty="0" smtClean="0">
                <a:latin typeface="Symbol" charset="0"/>
                <a:ea typeface="MS PGothic" charset="0"/>
                <a:sym typeface="Symbol" charset="0"/>
              </a:rPr>
              <a:t>(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1600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, w)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F but for no x, |x|&gt;0, does 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d</a:t>
            </a:r>
            <a:r>
              <a:rPr lang="en-US" sz="1600" baseline="30000" dirty="0">
                <a:latin typeface="Symbol" charset="0"/>
                <a:ea typeface="MS PGothic" charset="0"/>
                <a:sym typeface="Symbol" charset="0"/>
              </a:rPr>
              <a:t>*</a:t>
            </a:r>
            <a:r>
              <a:rPr lang="en-US" sz="1600" dirty="0">
                <a:latin typeface="Symbol" charset="0"/>
                <a:ea typeface="MS PGothic" charset="0"/>
                <a:sym typeface="Symbol" charset="0"/>
              </a:rPr>
              <a:t>(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1600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</a:t>
            </a:r>
            <a:r>
              <a:rPr lang="en-US" sz="1600" dirty="0" err="1" smtClean="0">
                <a:latin typeface="Arial" charset="0"/>
                <a:ea typeface="MS PGothic" charset="0"/>
                <a:sym typeface="Symbol" charset="0"/>
              </a:rPr>
              <a:t>wx</a:t>
            </a: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)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 F </a:t>
            </a:r>
            <a:r>
              <a:rPr lang="en-US" altLang="ja-JP" sz="1600" dirty="0" smtClean="0">
                <a:latin typeface="Arial" charset="0"/>
                <a:ea typeface="MS PGothic" charset="0"/>
                <a:sym typeface="Symbol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Arial" charset="0"/>
              <a:ea typeface="MS PGothic" charset="0"/>
              <a:sym typeface="Symbol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Arial" charset="0"/>
                <a:ea typeface="MS PGothic" charset="0"/>
                <a:sym typeface="Symbol" charset="0"/>
              </a:rPr>
              <a:t>This is just the definition of MAX(L) recast in terms of the behavior of its accepting DFA and so our construction works as desired.</a:t>
            </a:r>
            <a:endParaRPr lang="en-US" sz="1600" dirty="0">
              <a:ea typeface="ＭＳ Ｐゴシック" pitchFamily="-106" charset="-128"/>
            </a:endParaRPr>
          </a:p>
          <a:p>
            <a:pPr marL="0" indent="0">
              <a:buNone/>
            </a:pPr>
            <a:endParaRPr lang="en-US" sz="1600" dirty="0">
              <a:ea typeface="ＭＳ Ｐゴシック" pitchFamily="-106" charset="-128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8/17/2014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363205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8607</TotalTime>
  <Words>365</Words>
  <Application>Microsoft Office PowerPoint</Application>
  <PresentationFormat>On-screen Show (4:3)</PresentationFormat>
  <Paragraphs>56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Custom Design</vt:lpstr>
      <vt:lpstr>Sample Assignment # 3.1</vt:lpstr>
      <vt:lpstr>Sample Assignment # 3.2</vt:lpstr>
      <vt:lpstr>Sample Assignment # 3.3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Charlie Hughes</cp:lastModifiedBy>
  <cp:revision>254</cp:revision>
  <dcterms:modified xsi:type="dcterms:W3CDTF">2014-08-17T17:27:04Z</dcterms:modified>
</cp:coreProperties>
</file>