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5"/>
  </p:notesMasterIdLst>
  <p:handoutMasterIdLst>
    <p:handoutMasterId r:id="rId6"/>
  </p:handoutMasterIdLst>
  <p:sldIdLst>
    <p:sldId id="1231" r:id="rId2"/>
    <p:sldId id="1236" r:id="rId3"/>
    <p:sldId id="1237" r:id="rId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009900"/>
    <a:srgbClr val="0000FF"/>
    <a:srgbClr val="CC33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248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296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ea typeface="ＭＳ Ｐゴシック" pitchFamily="-107" charset="-128"/>
              </a:defRPr>
            </a:lvl1pPr>
          </a:lstStyle>
          <a:p>
            <a:pPr>
              <a:defRPr/>
            </a:pPr>
            <a:fld id="{44B2E829-2EC1-43EB-9482-D586CFC7F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390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ea typeface="ＭＳ Ｐゴシック" pitchFamily="-107" charset="-128"/>
              </a:defRPr>
            </a:lvl1pPr>
          </a:lstStyle>
          <a:p>
            <a:pPr>
              <a:defRPr/>
            </a:pPr>
            <a:fld id="{9367711E-F6E9-4E0E-A74D-6073014A6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598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DE36F-16DD-476F-B831-243A5678B290}" type="datetime1">
              <a:rPr lang="en-US"/>
              <a:pPr>
                <a:defRPr/>
              </a:pPr>
              <a:t>8/17/2014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993AC-485B-4FB4-B594-1796F7894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34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05870-014D-4E8F-B526-97B85405D568}" type="datetime1">
              <a:rPr lang="en-US"/>
              <a:pPr>
                <a:defRPr/>
              </a:pPr>
              <a:t>8/17/2014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26155-A5E8-4723-852E-F5926A295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8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4E21A-C5F3-475E-994C-875F86B4B51A}" type="datetime1">
              <a:rPr lang="en-US"/>
              <a:pPr>
                <a:defRPr/>
              </a:pPr>
              <a:t>8/17/2014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CA172-7540-4F46-80C4-957065D9B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47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F6C56-AE2C-4DD9-A976-4239FD1CA630}" type="datetime1">
              <a:rPr lang="en-US"/>
              <a:pPr>
                <a:defRPr/>
              </a:pPr>
              <a:t>8/17/2014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9A703-0EE7-4630-8497-798D11891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9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F4328-D8DC-4607-B2FE-95136B92D27B}" type="datetime1">
              <a:rPr lang="en-US"/>
              <a:pPr>
                <a:defRPr/>
              </a:pPr>
              <a:t>8/17/2014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4E251-7184-4CB2-8310-F060C703D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75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A2C85-D7E9-4C62-AB65-9C4CC95BE49D}" type="datetime1">
              <a:rPr lang="en-US"/>
              <a:pPr>
                <a:defRPr/>
              </a:pPr>
              <a:t>8/17/2014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DABAE-3030-4EB4-BD39-9AB8B4ED9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4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5E8BB-DFAD-40AF-A115-2B9134C093F5}" type="datetime1">
              <a:rPr lang="en-US"/>
              <a:pPr>
                <a:defRPr/>
              </a:pPr>
              <a:t>8/17/2014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AD28C-56EE-4901-B0EB-128F18308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53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58CAB-4EFD-45F6-A79C-8F80D14CE46A}" type="datetime1">
              <a:rPr lang="en-US"/>
              <a:pPr>
                <a:defRPr/>
              </a:pPr>
              <a:t>8/17/2014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6A8A4-6A83-45A4-ABF7-CE41BF415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8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12E21-1C1B-4B5B-B910-28F17B01B5A5}" type="datetime1">
              <a:rPr lang="en-US"/>
              <a:pPr>
                <a:defRPr/>
              </a:pPr>
              <a:t>8/17/2014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9E7D6-77BD-42AA-85AE-C14801607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2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8D8D5-6DA7-417A-A09C-DF0B91A33392}" type="datetime1">
              <a:rPr lang="en-US"/>
              <a:pPr>
                <a:defRPr/>
              </a:pPr>
              <a:t>8/17/2014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60754-DA78-4B0A-9E04-059DD09D6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8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CC989-2A38-4A58-A7C0-7CCBDA875006}" type="datetime1">
              <a:rPr lang="en-US"/>
              <a:pPr>
                <a:defRPr/>
              </a:pPr>
              <a:t>8/17/2014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C375B-24F1-42A5-9D34-CAB5283DE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79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6F279-987E-4CD5-B38D-C61CC266D86C}" type="datetime1">
              <a:rPr lang="en-US"/>
              <a:pPr>
                <a:defRPr/>
              </a:pPr>
              <a:t>8/17/2014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96993-C3B4-4168-909A-EC6E2DC88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96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-107" charset="-128"/>
              </a:defRPr>
            </a:lvl1pPr>
          </a:lstStyle>
          <a:p>
            <a:pPr>
              <a:defRPr/>
            </a:pPr>
            <a:fld id="{F394DFE3-7896-494F-A2D9-963208567FE6}" type="datetime1">
              <a:rPr lang="en-US"/>
              <a:pPr>
                <a:defRPr/>
              </a:pPr>
              <a:t>8/17/2014</a:t>
            </a:fld>
            <a:endParaRPr lang="en-US"/>
          </a:p>
        </p:txBody>
      </p:sp>
      <p:sp>
        <p:nvSpPr>
          <p:cNvPr id="1034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-107" charset="-128"/>
              </a:defRPr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1034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-107" charset="-128"/>
              </a:defRPr>
            </a:lvl1pPr>
          </a:lstStyle>
          <a:p>
            <a:pPr>
              <a:defRPr/>
            </a:pPr>
            <a:fld id="{87E0BE99-442E-417C-B346-0E793BEFF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Sample Assignment </a:t>
            </a:r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# 3.1</a:t>
            </a:r>
          </a:p>
        </p:txBody>
      </p:sp>
      <p:sp>
        <p:nvSpPr>
          <p:cNvPr id="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 smtClean="0">
                <a:latin typeface="Arial" charset="0"/>
                <a:ea typeface="MS PGothic" charset="0"/>
              </a:rPr>
              <a:t>Present </a:t>
            </a:r>
            <a:r>
              <a:rPr lang="en-US" sz="2400" dirty="0">
                <a:latin typeface="Arial" charset="0"/>
                <a:ea typeface="MS PGothic" charset="0"/>
              </a:rPr>
              <a:t>a transition diagram for a DFA that recognizes the set of binary strings that starts with a 1 and, when interpreted as entering the DFA </a:t>
            </a:r>
            <a:r>
              <a:rPr lang="en-US" sz="2400" dirty="0" smtClean="0">
                <a:latin typeface="Arial" charset="0"/>
                <a:ea typeface="MS PGothic" charset="0"/>
              </a:rPr>
              <a:t>most to least significant </a:t>
            </a:r>
            <a:r>
              <a:rPr lang="en-US" sz="2400" dirty="0">
                <a:latin typeface="Arial" charset="0"/>
                <a:ea typeface="MS PGothic" charset="0"/>
              </a:rPr>
              <a:t>digit, each represents a binary number that is divisible by seven. Thus, 111, 1110 and 10101 are in the language, but 110, 1001 and 11000 are not.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>
                <a:ea typeface="ＭＳ Ｐゴシック" pitchFamily="-106" charset="-128"/>
                <a:sym typeface="Symbol" pitchFamily="-106" charset="2"/>
              </a:rPr>
              <a:t>Construction: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>
                <a:ea typeface="ＭＳ Ｐゴシック" pitchFamily="-106" charset="-128"/>
                <a:sym typeface="Symbol" pitchFamily="-106" charset="2"/>
              </a:rPr>
              <a:t>I can do on board, but this is a simple variant of one I already did. It must have an extra start state to guarantee a 1 is leftmost symbol. There are then seven more states, labeled M</a:t>
            </a:r>
            <a:r>
              <a:rPr lang="en-US" sz="2400" baseline="-25000" dirty="0" smtClean="0">
                <a:ea typeface="ＭＳ Ｐゴシック" pitchFamily="-106" charset="-128"/>
                <a:sym typeface="Symbol" pitchFamily="-106" charset="2"/>
              </a:rPr>
              <a:t>0</a:t>
            </a:r>
            <a:r>
              <a:rPr lang="en-US" sz="2400" dirty="0" smtClean="0">
                <a:ea typeface="ＭＳ Ｐゴシック" pitchFamily="-106" charset="-128"/>
                <a:sym typeface="Symbol" pitchFamily="-106" charset="2"/>
              </a:rPr>
              <a:t> to M</a:t>
            </a:r>
            <a:r>
              <a:rPr lang="en-US" sz="2400" baseline="-25000" dirty="0" smtClean="0">
                <a:ea typeface="ＭＳ Ｐゴシック" pitchFamily="-106" charset="-128"/>
                <a:sym typeface="Symbol" pitchFamily="-106" charset="2"/>
              </a:rPr>
              <a:t>6</a:t>
            </a:r>
            <a:r>
              <a:rPr lang="en-US" sz="2400" dirty="0" smtClean="0">
                <a:ea typeface="ＭＳ Ｐゴシック" pitchFamily="-106" charset="-128"/>
                <a:sym typeface="Symbol" pitchFamily="-106" charset="2"/>
              </a:rPr>
              <a:t> for the value mod 7. M</a:t>
            </a:r>
            <a:r>
              <a:rPr lang="en-US" sz="2400" baseline="-25000" dirty="0" smtClean="0">
                <a:ea typeface="ＭＳ Ｐゴシック" pitchFamily="-106" charset="-128"/>
                <a:sym typeface="Symbol" pitchFamily="-106" charset="2"/>
              </a:rPr>
              <a:t>0</a:t>
            </a:r>
            <a:r>
              <a:rPr lang="en-US" sz="2400" dirty="0" smtClean="0">
                <a:ea typeface="ＭＳ Ｐゴシック" pitchFamily="-106" charset="-128"/>
                <a:sym typeface="Symbol" pitchFamily="-106" charset="2"/>
              </a:rPr>
              <a:t> is final, </a:t>
            </a:r>
            <a:r>
              <a:rPr lang="en-US" sz="2400" dirty="0" err="1" smtClean="0">
                <a:ea typeface="ＭＳ Ｐゴシック" pitchFamily="-106" charset="-128"/>
                <a:sym typeface="Symbol" pitchFamily="-106" charset="2"/>
              </a:rPr>
              <a:t>M</a:t>
            </a:r>
            <a:r>
              <a:rPr lang="en-US" sz="2400" baseline="-25000" dirty="0" err="1" smtClean="0">
                <a:ea typeface="ＭＳ Ｐゴシック" pitchFamily="-106" charset="-128"/>
                <a:sym typeface="Symbol" pitchFamily="-106" charset="2"/>
              </a:rPr>
              <a:t>i</a:t>
            </a:r>
            <a:r>
              <a:rPr lang="en-US" sz="2400" dirty="0" smtClean="0">
                <a:ea typeface="ＭＳ Ｐゴシック" pitchFamily="-106" charset="-128"/>
                <a:sym typeface="Symbol" pitchFamily="-106" charset="2"/>
              </a:rPr>
              <a:t> goes to M</a:t>
            </a:r>
            <a:r>
              <a:rPr lang="en-US" sz="2400" baseline="-25000" dirty="0" smtClean="0">
                <a:ea typeface="ＭＳ Ｐゴシック" pitchFamily="-106" charset="-128"/>
                <a:sym typeface="Symbol" pitchFamily="-106" charset="2"/>
              </a:rPr>
              <a:t>2i mod 7</a:t>
            </a:r>
            <a:r>
              <a:rPr lang="en-US" sz="2400" dirty="0" smtClean="0">
                <a:ea typeface="ＭＳ Ｐゴシック" pitchFamily="-106" charset="-128"/>
                <a:sym typeface="Symbol" pitchFamily="-106" charset="2"/>
              </a:rPr>
              <a:t> on a 0 and to M</a:t>
            </a:r>
            <a:r>
              <a:rPr lang="en-US" sz="2400" baseline="-25000" dirty="0" smtClean="0">
                <a:ea typeface="ＭＳ Ｐゴシック" pitchFamily="-106" charset="-128"/>
                <a:sym typeface="Symbol" pitchFamily="-106" charset="2"/>
              </a:rPr>
              <a:t>2i+1 </a:t>
            </a:r>
            <a:r>
              <a:rPr lang="en-US" sz="2400" baseline="-25000" dirty="0">
                <a:ea typeface="ＭＳ Ｐゴシック" pitchFamily="-106" charset="-128"/>
                <a:sym typeface="Symbol" pitchFamily="-106" charset="2"/>
              </a:rPr>
              <a:t>mod 7</a:t>
            </a:r>
            <a:r>
              <a:rPr lang="en-US" sz="2400" dirty="0">
                <a:ea typeface="ＭＳ Ｐゴシック" pitchFamily="-106" charset="-128"/>
                <a:sym typeface="Symbol" pitchFamily="-106" charset="2"/>
              </a:rPr>
              <a:t> on a </a:t>
            </a:r>
            <a:r>
              <a:rPr lang="en-US" sz="2400" dirty="0" smtClean="0">
                <a:ea typeface="ＭＳ Ｐゴシック" pitchFamily="-106" charset="-128"/>
                <a:sym typeface="Symbol" pitchFamily="-106" charset="2"/>
              </a:rPr>
              <a:t>1. The start state goes to M</a:t>
            </a:r>
            <a:r>
              <a:rPr lang="en-US" sz="2400" baseline="-25000" dirty="0" smtClean="0">
                <a:ea typeface="ＭＳ Ｐゴシック" pitchFamily="-106" charset="-128"/>
                <a:sym typeface="Symbol" pitchFamily="-106" charset="2"/>
              </a:rPr>
              <a:t>1</a:t>
            </a:r>
            <a:r>
              <a:rPr lang="en-US" sz="2400" dirty="0" smtClean="0">
                <a:ea typeface="ＭＳ Ｐゴシック" pitchFamily="-106" charset="-128"/>
                <a:sym typeface="Symbol" pitchFamily="-106" charset="2"/>
              </a:rPr>
              <a:t>.</a:t>
            </a: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58353E3-E780-4025-9C79-2EC442E1A067}" type="datetime1">
              <a:rPr lang="en-US" sz="1400"/>
              <a:pPr/>
              <a:t>8/17/2014</a:t>
            </a:fld>
            <a:endParaRPr lang="en-US" sz="1400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sz="1400"/>
              <a:t>COT 4210 © UCF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FFE9ADF-F6F9-4B5D-AD34-474C83BDC9B1}" type="slidenum">
              <a:rPr lang="en-US" sz="1400"/>
              <a:pPr/>
              <a:t>1</a:t>
            </a:fld>
            <a:endParaRPr lang="en-US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val 59"/>
          <p:cNvSpPr/>
          <p:nvPr/>
        </p:nvSpPr>
        <p:spPr bwMode="auto">
          <a:xfrm>
            <a:off x="688669" y="4260836"/>
            <a:ext cx="425474" cy="42547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CC3300"/>
                </a:solidFill>
                <a:ea typeface="ＭＳ Ｐゴシック" pitchFamily="-106" charset="-128"/>
              </a:rPr>
              <a:t>Sample Assignment </a:t>
            </a:r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# 3.2</a:t>
            </a:r>
          </a:p>
        </p:txBody>
      </p:sp>
      <p:sp>
        <p:nvSpPr>
          <p:cNvPr id="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1600" dirty="0">
                <a:ea typeface="ＭＳ Ｐゴシック" pitchFamily="34" charset="-128"/>
              </a:rPr>
              <a:t>a.) Present a transition diagram for an NFA for the language associated with the </a:t>
            </a:r>
            <a:r>
              <a:rPr lang="en-US" sz="1600" dirty="0" smtClean="0">
                <a:ea typeface="ＭＳ Ｐゴシック" pitchFamily="34" charset="-128"/>
              </a:rPr>
              <a:t>regular expression </a:t>
            </a:r>
            <a:r>
              <a:rPr lang="en-US" sz="1600" dirty="0">
                <a:latin typeface="Arial" charset="0"/>
                <a:ea typeface="MS PGothic" charset="0"/>
              </a:rPr>
              <a:t>(1101 + 110 + 11)*</a:t>
            </a:r>
            <a:r>
              <a:rPr lang="en-US" sz="1600" dirty="0" smtClean="0">
                <a:ea typeface="ＭＳ Ｐゴシック" pitchFamily="34" charset="-128"/>
              </a:rPr>
              <a:t>. </a:t>
            </a:r>
            <a:r>
              <a:rPr lang="en-US" sz="1600" dirty="0">
                <a:ea typeface="ＭＳ Ｐゴシック" pitchFamily="34" charset="-128"/>
              </a:rPr>
              <a:t>Your NFA must have no more than four states. </a:t>
            </a:r>
            <a:br>
              <a:rPr lang="en-US" sz="1600" dirty="0">
                <a:ea typeface="ＭＳ Ｐゴシック" pitchFamily="34" charset="-128"/>
              </a:rPr>
            </a:br>
            <a:endParaRPr lang="en-US" sz="1600" dirty="0" smtClean="0">
              <a:ea typeface="ＭＳ Ｐゴシック" pitchFamily="34" charset="-128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1600" dirty="0" smtClean="0">
                <a:ea typeface="ＭＳ Ｐゴシック" pitchFamily="34" charset="-128"/>
              </a:rPr>
              <a:t>b</a:t>
            </a:r>
            <a:r>
              <a:rPr lang="en-US" sz="1600" dirty="0">
                <a:ea typeface="ＭＳ Ｐゴシック" pitchFamily="34" charset="-128"/>
              </a:rPr>
              <a:t>.) Use the standard conversion technique (subsets of states) to convert the NFA from (a) to an equivalent DFA. Be sure to not include unreachable states. Hint: This DFA should have no more than </a:t>
            </a:r>
            <a:r>
              <a:rPr lang="en-US" sz="1600" dirty="0" smtClean="0">
                <a:ea typeface="ＭＳ Ｐゴシック" pitchFamily="34" charset="-128"/>
              </a:rPr>
              <a:t>seven states</a:t>
            </a:r>
            <a:r>
              <a:rPr lang="en-US" sz="1600" dirty="0">
                <a:ea typeface="ＭＳ Ｐゴシック" pitchFamily="34" charset="-128"/>
              </a:rPr>
              <a:t>.</a:t>
            </a:r>
            <a:endParaRPr lang="en-US" sz="1600" dirty="0"/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82098" y="62484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58353E3-E780-4025-9C79-2EC442E1A067}" type="datetime1">
              <a:rPr lang="en-US" sz="1400"/>
              <a:pPr/>
              <a:t>8/17/2014</a:t>
            </a:fld>
            <a:endParaRPr lang="en-US" sz="1400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sz="1400"/>
              <a:t>COT 4210 © UCF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FFE9ADF-F6F9-4B5D-AD34-474C83BDC9B1}" type="slidenum">
              <a:rPr lang="en-US" sz="1400"/>
              <a:pPr/>
              <a:t>2</a:t>
            </a:fld>
            <a:endParaRPr lang="en-US" sz="1400"/>
          </a:p>
        </p:txBody>
      </p:sp>
      <p:sp>
        <p:nvSpPr>
          <p:cNvPr id="8" name="Oval 7"/>
          <p:cNvSpPr/>
          <p:nvPr/>
        </p:nvSpPr>
        <p:spPr bwMode="auto">
          <a:xfrm>
            <a:off x="735775" y="4312620"/>
            <a:ext cx="331262" cy="33126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tx1"/>
                </a:solidFill>
                <a:latin typeface="Arial" pitchFamily="-107" charset="0"/>
              </a:rPr>
              <a:t>a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76400" y="31242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1625566" y="4074777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38" name="Oval 37"/>
          <p:cNvSpPr/>
          <p:nvPr/>
        </p:nvSpPr>
        <p:spPr bwMode="auto">
          <a:xfrm>
            <a:off x="2479585" y="4303264"/>
            <a:ext cx="331262" cy="33126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Arial" pitchFamily="-107" charset="0"/>
              </a:rPr>
              <a:t>b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2411938" y="3276600"/>
            <a:ext cx="331262" cy="33126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Arial" pitchFamily="-107" charset="0"/>
              </a:rPr>
              <a:t>c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1039003" y="3318865"/>
            <a:ext cx="331262" cy="33126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Arial" pitchFamily="-107" charset="0"/>
              </a:rPr>
              <a:t>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 flipH="1">
            <a:off x="914400" y="3581400"/>
            <a:ext cx="152800" cy="69327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>
            <a:stCxn id="39" idx="2"/>
          </p:cNvCxnSpPr>
          <p:nvPr/>
        </p:nvCxnSpPr>
        <p:spPr bwMode="auto">
          <a:xfrm flipH="1">
            <a:off x="1371600" y="3442231"/>
            <a:ext cx="1040338" cy="629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685800" y="3810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cxnSp>
        <p:nvCxnSpPr>
          <p:cNvPr id="62" name="Straight Arrow Connector 61"/>
          <p:cNvCxnSpPr>
            <a:endCxn id="60" idx="2"/>
          </p:cNvCxnSpPr>
          <p:nvPr/>
        </p:nvCxnSpPr>
        <p:spPr bwMode="auto">
          <a:xfrm>
            <a:off x="482098" y="4468895"/>
            <a:ext cx="206571" cy="46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38" idx="0"/>
          </p:cNvCxnSpPr>
          <p:nvPr/>
        </p:nvCxnSpPr>
        <p:spPr bwMode="auto">
          <a:xfrm flipH="1" flipV="1">
            <a:off x="2640272" y="3581400"/>
            <a:ext cx="4944" cy="7218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362200" y="3810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cxnSp>
        <p:nvCxnSpPr>
          <p:cNvPr id="32" name="Straight Arrow Connector 31"/>
          <p:cNvCxnSpPr>
            <a:stCxn id="39" idx="3"/>
            <a:endCxn id="60" idx="0"/>
          </p:cNvCxnSpPr>
          <p:nvPr/>
        </p:nvCxnSpPr>
        <p:spPr bwMode="auto">
          <a:xfrm flipH="1">
            <a:off x="901406" y="3559350"/>
            <a:ext cx="1559044" cy="7014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447800" y="3733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</a:t>
            </a:r>
            <a:endParaRPr lang="en-US" sz="1200" dirty="0"/>
          </a:p>
        </p:txBody>
      </p:sp>
      <p:cxnSp>
        <p:nvCxnSpPr>
          <p:cNvPr id="25" name="Curved Connector 24"/>
          <p:cNvCxnSpPr>
            <a:stCxn id="38" idx="1"/>
            <a:endCxn id="60" idx="7"/>
          </p:cNvCxnSpPr>
          <p:nvPr/>
        </p:nvCxnSpPr>
        <p:spPr bwMode="auto">
          <a:xfrm rot="16200000" flipV="1">
            <a:off x="1775651" y="3599329"/>
            <a:ext cx="28631" cy="1476263"/>
          </a:xfrm>
          <a:prstGeom prst="curvedConnector3">
            <a:avLst>
              <a:gd name="adj1" fmla="val 18455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1625566" y="4468895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cxnSp>
        <p:nvCxnSpPr>
          <p:cNvPr id="63" name="Straight Arrow Connector 62"/>
          <p:cNvCxnSpPr>
            <a:stCxn id="60" idx="6"/>
            <a:endCxn id="38" idx="2"/>
          </p:cNvCxnSpPr>
          <p:nvPr/>
        </p:nvCxnSpPr>
        <p:spPr bwMode="auto">
          <a:xfrm flipV="1">
            <a:off x="1114143" y="4468895"/>
            <a:ext cx="1365442" cy="46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9" name="Oval 128"/>
          <p:cNvSpPr/>
          <p:nvPr/>
        </p:nvSpPr>
        <p:spPr bwMode="auto">
          <a:xfrm>
            <a:off x="5634189" y="4290563"/>
            <a:ext cx="425474" cy="425474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30" name="Oval 129"/>
          <p:cNvSpPr/>
          <p:nvPr/>
        </p:nvSpPr>
        <p:spPr bwMode="auto">
          <a:xfrm>
            <a:off x="5681295" y="4342347"/>
            <a:ext cx="331262" cy="33126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tx1"/>
                </a:solidFill>
                <a:latin typeface="Arial" pitchFamily="-107" charset="0"/>
              </a:rPr>
              <a:t>a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162800" y="368540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33" name="Oval 132"/>
          <p:cNvSpPr/>
          <p:nvPr/>
        </p:nvSpPr>
        <p:spPr bwMode="auto">
          <a:xfrm>
            <a:off x="7425105" y="4332991"/>
            <a:ext cx="331262" cy="33126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Arial" pitchFamily="-107" charset="0"/>
              </a:rPr>
              <a:t>b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34" name="Oval 133"/>
          <p:cNvSpPr/>
          <p:nvPr/>
        </p:nvSpPr>
        <p:spPr bwMode="auto">
          <a:xfrm>
            <a:off x="6553200" y="3477476"/>
            <a:ext cx="331262" cy="33126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Arial" pitchFamily="-107" charset="0"/>
              </a:rPr>
              <a:t>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139" name="Straight Arrow Connector 138"/>
          <p:cNvCxnSpPr>
            <a:endCxn id="129" idx="2"/>
          </p:cNvCxnSpPr>
          <p:nvPr/>
        </p:nvCxnSpPr>
        <p:spPr bwMode="auto">
          <a:xfrm>
            <a:off x="5427618" y="4498622"/>
            <a:ext cx="206571" cy="46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0" name="Straight Arrow Connector 139"/>
          <p:cNvCxnSpPr>
            <a:stCxn id="133" idx="1"/>
            <a:endCxn id="147" idx="5"/>
          </p:cNvCxnSpPr>
          <p:nvPr/>
        </p:nvCxnSpPr>
        <p:spPr bwMode="auto">
          <a:xfrm flipH="1" flipV="1">
            <a:off x="6869259" y="3793535"/>
            <a:ext cx="604358" cy="5879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1" name="TextBox 140"/>
          <p:cNvSpPr txBox="1"/>
          <p:nvPr/>
        </p:nvSpPr>
        <p:spPr>
          <a:xfrm>
            <a:off x="6926183" y="3962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cxnSp>
        <p:nvCxnSpPr>
          <p:cNvPr id="142" name="Straight Arrow Connector 141"/>
          <p:cNvCxnSpPr>
            <a:endCxn id="55" idx="6"/>
          </p:cNvCxnSpPr>
          <p:nvPr/>
        </p:nvCxnSpPr>
        <p:spPr bwMode="auto">
          <a:xfrm flipH="1" flipV="1">
            <a:off x="5499148" y="3641737"/>
            <a:ext cx="1015502" cy="158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3" name="TextBox 142"/>
          <p:cNvSpPr txBox="1"/>
          <p:nvPr/>
        </p:nvSpPr>
        <p:spPr>
          <a:xfrm>
            <a:off x="5943600" y="3352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45" name="TextBox 144"/>
          <p:cNvSpPr txBox="1"/>
          <p:nvPr/>
        </p:nvSpPr>
        <p:spPr>
          <a:xfrm>
            <a:off x="6572250" y="42672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cxnSp>
        <p:nvCxnSpPr>
          <p:cNvPr id="146" name="Straight Arrow Connector 145"/>
          <p:cNvCxnSpPr>
            <a:stCxn id="129" idx="6"/>
            <a:endCxn id="133" idx="2"/>
          </p:cNvCxnSpPr>
          <p:nvPr/>
        </p:nvCxnSpPr>
        <p:spPr bwMode="auto">
          <a:xfrm flipV="1">
            <a:off x="6059663" y="4498622"/>
            <a:ext cx="1365442" cy="46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7" name="Oval 146"/>
          <p:cNvSpPr/>
          <p:nvPr/>
        </p:nvSpPr>
        <p:spPr bwMode="auto">
          <a:xfrm>
            <a:off x="6506094" y="3430370"/>
            <a:ext cx="425474" cy="425474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56" name="Oval 155"/>
          <p:cNvSpPr/>
          <p:nvPr/>
        </p:nvSpPr>
        <p:spPr bwMode="auto">
          <a:xfrm>
            <a:off x="5681295" y="5231338"/>
            <a:ext cx="331262" cy="33126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Arial" pitchFamily="-107" charset="0"/>
              </a:rPr>
              <a:t>X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157" name="Straight Arrow Connector 156"/>
          <p:cNvCxnSpPr>
            <a:stCxn id="133" idx="3"/>
            <a:endCxn id="156" idx="6"/>
          </p:cNvCxnSpPr>
          <p:nvPr/>
        </p:nvCxnSpPr>
        <p:spPr bwMode="auto">
          <a:xfrm flipH="1">
            <a:off x="6012557" y="4615741"/>
            <a:ext cx="1461060" cy="7812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0" name="TextBox 159"/>
          <p:cNvSpPr txBox="1"/>
          <p:nvPr/>
        </p:nvSpPr>
        <p:spPr>
          <a:xfrm>
            <a:off x="6553200" y="50292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</a:t>
            </a:r>
            <a:endParaRPr lang="en-US" sz="1200" dirty="0"/>
          </a:p>
        </p:txBody>
      </p:sp>
      <p:cxnSp>
        <p:nvCxnSpPr>
          <p:cNvPr id="161" name="Straight Arrow Connector 160"/>
          <p:cNvCxnSpPr>
            <a:stCxn id="129" idx="4"/>
            <a:endCxn id="156" idx="0"/>
          </p:cNvCxnSpPr>
          <p:nvPr/>
        </p:nvCxnSpPr>
        <p:spPr bwMode="auto">
          <a:xfrm>
            <a:off x="5846926" y="4716037"/>
            <a:ext cx="0" cy="5153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5" name="TextBox 164"/>
          <p:cNvSpPr txBox="1"/>
          <p:nvPr/>
        </p:nvSpPr>
        <p:spPr>
          <a:xfrm>
            <a:off x="5634189" y="4778937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</a:t>
            </a:r>
            <a:endParaRPr lang="en-US" sz="1200" dirty="0"/>
          </a:p>
        </p:txBody>
      </p:sp>
      <p:cxnSp>
        <p:nvCxnSpPr>
          <p:cNvPr id="167" name="Curved Connector 166"/>
          <p:cNvCxnSpPr>
            <a:stCxn id="156" idx="2"/>
            <a:endCxn id="156" idx="4"/>
          </p:cNvCxnSpPr>
          <p:nvPr/>
        </p:nvCxnSpPr>
        <p:spPr bwMode="auto">
          <a:xfrm rot="10800000" flipH="1" flipV="1">
            <a:off x="5681294" y="5396968"/>
            <a:ext cx="165631" cy="165631"/>
          </a:xfrm>
          <a:prstGeom prst="curvedConnector4">
            <a:avLst>
              <a:gd name="adj1" fmla="val -138018"/>
              <a:gd name="adj2" fmla="val 23801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8" name="TextBox 167"/>
          <p:cNvSpPr txBox="1"/>
          <p:nvPr/>
        </p:nvSpPr>
        <p:spPr>
          <a:xfrm>
            <a:off x="5157992" y="56388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0,1</a:t>
            </a:r>
            <a:endParaRPr lang="en-US" sz="1200" dirty="0"/>
          </a:p>
        </p:txBody>
      </p:sp>
      <p:sp>
        <p:nvSpPr>
          <p:cNvPr id="170" name="TextBox 169"/>
          <p:cNvSpPr txBox="1"/>
          <p:nvPr/>
        </p:nvSpPr>
        <p:spPr>
          <a:xfrm>
            <a:off x="5715000" y="5650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Dead State (X)</a:t>
            </a:r>
            <a:endParaRPr lang="en-US" dirty="0"/>
          </a:p>
        </p:txBody>
      </p:sp>
      <p:sp>
        <p:nvSpPr>
          <p:cNvPr id="54" name="Oval 53"/>
          <p:cNvSpPr/>
          <p:nvPr/>
        </p:nvSpPr>
        <p:spPr bwMode="auto">
          <a:xfrm>
            <a:off x="5120780" y="3476106"/>
            <a:ext cx="331262" cy="33126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Arial" pitchFamily="-107" charset="0"/>
              </a:rPr>
              <a:t>f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5073674" y="3429000"/>
            <a:ext cx="425474" cy="425474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61" name="Straight Arrow Connector 60"/>
          <p:cNvCxnSpPr>
            <a:stCxn id="147" idx="6"/>
            <a:endCxn id="133" idx="0"/>
          </p:cNvCxnSpPr>
          <p:nvPr/>
        </p:nvCxnSpPr>
        <p:spPr bwMode="auto">
          <a:xfrm>
            <a:off x="6931568" y="3643107"/>
            <a:ext cx="659168" cy="6898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54" idx="2"/>
          </p:cNvCxnSpPr>
          <p:nvPr/>
        </p:nvCxnSpPr>
        <p:spPr bwMode="auto">
          <a:xfrm flipH="1">
            <a:off x="4534350" y="3641737"/>
            <a:ext cx="586430" cy="158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4651648" y="3352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67" name="Oval 66"/>
          <p:cNvSpPr/>
          <p:nvPr/>
        </p:nvSpPr>
        <p:spPr bwMode="auto">
          <a:xfrm>
            <a:off x="4161906" y="3476106"/>
            <a:ext cx="331262" cy="33126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Arial" pitchFamily="-107" charset="0"/>
              </a:rPr>
              <a:t>g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4114800" y="3429000"/>
            <a:ext cx="425474" cy="425474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78" name="Curved Connector 77"/>
          <p:cNvCxnSpPr>
            <a:endCxn id="156" idx="2"/>
          </p:cNvCxnSpPr>
          <p:nvPr/>
        </p:nvCxnSpPr>
        <p:spPr bwMode="auto">
          <a:xfrm rot="16200000" flipH="1">
            <a:off x="4561764" y="4277437"/>
            <a:ext cx="1663169" cy="575894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4876800" y="376160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</a:t>
            </a:r>
            <a:endParaRPr lang="en-US" sz="1200" dirty="0"/>
          </a:p>
        </p:txBody>
      </p:sp>
      <p:cxnSp>
        <p:nvCxnSpPr>
          <p:cNvPr id="81" name="Curved Connector 80"/>
          <p:cNvCxnSpPr>
            <a:endCxn id="156" idx="2"/>
          </p:cNvCxnSpPr>
          <p:nvPr/>
        </p:nvCxnSpPr>
        <p:spPr bwMode="auto">
          <a:xfrm rot="16200000" flipH="1">
            <a:off x="4256963" y="3972637"/>
            <a:ext cx="1510770" cy="1337894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4114800" y="391400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</a:t>
            </a:r>
            <a:endParaRPr lang="en-US" sz="1200" dirty="0"/>
          </a:p>
        </p:txBody>
      </p:sp>
      <p:cxnSp>
        <p:nvCxnSpPr>
          <p:cNvPr id="84" name="Straight Arrow Connector 83"/>
          <p:cNvCxnSpPr>
            <a:stCxn id="68" idx="2"/>
          </p:cNvCxnSpPr>
          <p:nvPr/>
        </p:nvCxnSpPr>
        <p:spPr bwMode="auto">
          <a:xfrm flipH="1">
            <a:off x="3543750" y="3641737"/>
            <a:ext cx="571050" cy="158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3661048" y="3352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86" name="Oval 85"/>
          <p:cNvSpPr/>
          <p:nvPr/>
        </p:nvSpPr>
        <p:spPr bwMode="auto">
          <a:xfrm>
            <a:off x="3171306" y="3476106"/>
            <a:ext cx="331262" cy="33126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Arial" pitchFamily="-107" charset="0"/>
              </a:rPr>
              <a:t>h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3124200" y="3429000"/>
            <a:ext cx="425474" cy="425474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cxnSp>
        <p:nvCxnSpPr>
          <p:cNvPr id="88" name="Curved Connector 87"/>
          <p:cNvCxnSpPr>
            <a:stCxn id="87" idx="1"/>
            <a:endCxn id="55" idx="1"/>
          </p:cNvCxnSpPr>
          <p:nvPr/>
        </p:nvCxnSpPr>
        <p:spPr bwMode="auto">
          <a:xfrm rot="5400000" flipH="1" flipV="1">
            <a:off x="4161246" y="2516572"/>
            <a:ext cx="12700" cy="1949474"/>
          </a:xfrm>
          <a:prstGeom prst="curvedConnector3">
            <a:avLst>
              <a:gd name="adj1" fmla="val 229062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4267200" y="2971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</a:t>
            </a:r>
            <a:endParaRPr lang="en-US" sz="1200" dirty="0"/>
          </a:p>
        </p:txBody>
      </p:sp>
      <p:cxnSp>
        <p:nvCxnSpPr>
          <p:cNvPr id="92" name="Curved Connector 91"/>
          <p:cNvCxnSpPr/>
          <p:nvPr/>
        </p:nvCxnSpPr>
        <p:spPr bwMode="auto">
          <a:xfrm rot="10800000" flipH="1" flipV="1">
            <a:off x="3124201" y="3657600"/>
            <a:ext cx="165631" cy="165631"/>
          </a:xfrm>
          <a:prstGeom prst="curvedConnector4">
            <a:avLst>
              <a:gd name="adj1" fmla="val -138018"/>
              <a:gd name="adj2" fmla="val 23801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3" name="TextBox 92"/>
          <p:cNvSpPr txBox="1"/>
          <p:nvPr/>
        </p:nvSpPr>
        <p:spPr>
          <a:xfrm>
            <a:off x="3006974" y="399020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6483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CC3300"/>
                </a:solidFill>
                <a:ea typeface="ＭＳ Ｐゴシック" pitchFamily="-106" charset="-128"/>
              </a:rPr>
              <a:t>Sample Assignment </a:t>
            </a:r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# 3.3</a:t>
            </a:r>
          </a:p>
        </p:txBody>
      </p:sp>
      <p:sp>
        <p:nvSpPr>
          <p:cNvPr id="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1600" dirty="0">
                <a:latin typeface="Arial" charset="0"/>
                <a:ea typeface="MS PGothic" charset="0"/>
              </a:rPr>
              <a:t>Using DFA</a:t>
            </a:r>
            <a:r>
              <a:rPr lang="ja-JP" altLang="en-US" sz="1600" dirty="0">
                <a:latin typeface="Arial" charset="0"/>
                <a:ea typeface="MS PGothic" charset="0"/>
              </a:rPr>
              <a:t>’</a:t>
            </a:r>
            <a:r>
              <a:rPr lang="en-US" altLang="ja-JP" sz="1600" dirty="0">
                <a:latin typeface="Arial" charset="0"/>
                <a:ea typeface="MS PGothic" charset="0"/>
              </a:rPr>
              <a:t>s (not any equivalent notation) show that the Regular Languages are closed under Max, where </a:t>
            </a:r>
            <a:r>
              <a:rPr lang="en-US" altLang="ja-JP" sz="1600" dirty="0" smtClean="0">
                <a:latin typeface="Arial" charset="0"/>
                <a:ea typeface="MS PGothic" charset="0"/>
              </a:rPr>
              <a:t>Max</a:t>
            </a:r>
            <a:r>
              <a:rPr lang="en-US" altLang="ja-JP" sz="1600" dirty="0">
                <a:latin typeface="Arial" charset="0"/>
                <a:ea typeface="MS PGothic" charset="0"/>
              </a:rPr>
              <a:t>(L) = { w | w </a:t>
            </a:r>
            <a:r>
              <a:rPr lang="en-US" altLang="ja-JP" sz="1600" dirty="0">
                <a:latin typeface="Arial" charset="0"/>
                <a:ea typeface="MS PGothic" charset="0"/>
                <a:sym typeface="Symbol" charset="0"/>
              </a:rPr>
              <a:t> L, and w is not the proper prefix of any other string in L}. </a:t>
            </a:r>
            <a:endParaRPr lang="en-US" altLang="ja-JP" sz="1600" dirty="0" smtClean="0">
              <a:latin typeface="Arial" charset="0"/>
              <a:ea typeface="MS PGothic" charset="0"/>
              <a:sym typeface="Symbol" charset="0"/>
            </a:endParaRPr>
          </a:p>
          <a:p>
            <a:pPr marL="0" indent="0" eaLnBrk="1" hangingPunct="1">
              <a:buNone/>
            </a:pPr>
            <a:r>
              <a:rPr lang="en-US" altLang="ja-JP" sz="1600" dirty="0" smtClean="0">
                <a:latin typeface="Arial" charset="0"/>
                <a:ea typeface="MS PGothic" charset="0"/>
                <a:sym typeface="Symbol" charset="0"/>
              </a:rPr>
              <a:t>This </a:t>
            </a:r>
            <a:r>
              <a:rPr lang="en-US" altLang="ja-JP" sz="1600" dirty="0">
                <a:latin typeface="Arial" charset="0"/>
                <a:ea typeface="MS PGothic" charset="0"/>
                <a:sym typeface="Symbol" charset="0"/>
              </a:rPr>
              <a:t>means that w  </a:t>
            </a:r>
            <a:r>
              <a:rPr lang="en-US" altLang="ja-JP" sz="1600" dirty="0">
                <a:latin typeface="Arial" charset="0"/>
                <a:ea typeface="MS PGothic" charset="0"/>
              </a:rPr>
              <a:t>Max(L) </a:t>
            </a:r>
            <a:r>
              <a:rPr lang="en-US" altLang="ja-JP" sz="1600" dirty="0" err="1">
                <a:latin typeface="Arial" charset="0"/>
                <a:ea typeface="MS PGothic" charset="0"/>
              </a:rPr>
              <a:t>iff</a:t>
            </a:r>
            <a:r>
              <a:rPr lang="en-US" altLang="ja-JP" sz="1600" dirty="0">
                <a:latin typeface="Arial" charset="0"/>
                <a:ea typeface="MS PGothic" charset="0"/>
              </a:rPr>
              <a:t> w </a:t>
            </a:r>
            <a:r>
              <a:rPr lang="en-US" altLang="ja-JP" sz="1600" dirty="0">
                <a:latin typeface="Arial" charset="0"/>
                <a:ea typeface="MS PGothic" charset="0"/>
                <a:sym typeface="Symbol" charset="0"/>
              </a:rPr>
              <a:t> L and for no </a:t>
            </a:r>
            <a:r>
              <a:rPr lang="en-US" altLang="ja-JP" sz="1600" dirty="0" err="1">
                <a:latin typeface="Arial" charset="0"/>
                <a:ea typeface="MS PGothic" charset="0"/>
                <a:sym typeface="Symbol" charset="0"/>
              </a:rPr>
              <a:t>x≠λ</a:t>
            </a:r>
            <a:r>
              <a:rPr lang="en-US" altLang="ja-JP" sz="1600" dirty="0">
                <a:latin typeface="Arial" charset="0"/>
                <a:ea typeface="MS PGothic" charset="0"/>
                <a:sym typeface="Symbol" charset="0"/>
              </a:rPr>
              <a:t> is </a:t>
            </a:r>
            <a:r>
              <a:rPr lang="en-US" altLang="ja-JP" sz="1600" dirty="0" err="1">
                <a:latin typeface="Arial" charset="0"/>
                <a:ea typeface="MS PGothic" charset="0"/>
                <a:sym typeface="Symbol" charset="0"/>
              </a:rPr>
              <a:t>wx</a:t>
            </a:r>
            <a:r>
              <a:rPr lang="en-US" altLang="ja-JP" sz="1600" dirty="0">
                <a:latin typeface="Arial" charset="0"/>
                <a:ea typeface="MS PGothic" charset="0"/>
                <a:sym typeface="Symbol" charset="0"/>
              </a:rPr>
              <a:t> in L. Said a third way, no extension of w is also in L</a:t>
            </a:r>
            <a:r>
              <a:rPr lang="en-US" altLang="ja-JP" sz="1600" dirty="0" smtClean="0">
                <a:latin typeface="Arial" charset="0"/>
                <a:ea typeface="MS PGothic" charset="0"/>
                <a:sym typeface="Symbol" charset="0"/>
              </a:rPr>
              <a:t>.</a:t>
            </a:r>
          </a:p>
          <a:p>
            <a:pPr marL="0" indent="0" eaLnBrk="1" hangingPunct="1">
              <a:buNone/>
            </a:pP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Let A = (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Q</a:t>
            </a: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, </a:t>
            </a:r>
            <a:r>
              <a:rPr lang="en-US" sz="1600" dirty="0" smtClean="0">
                <a:latin typeface="Symbol" charset="0"/>
                <a:ea typeface="MS PGothic" charset="0"/>
                <a:sym typeface="Symbol" charset="0"/>
              </a:rPr>
              <a:t>S</a:t>
            </a: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, </a:t>
            </a:r>
            <a:r>
              <a:rPr lang="en-US" sz="1600" dirty="0" smtClean="0">
                <a:latin typeface="Symbol" charset="0"/>
                <a:ea typeface="MS PGothic" charset="0"/>
                <a:sym typeface="Symbol" charset="0"/>
              </a:rPr>
              <a:t>d</a:t>
            </a: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, q</a:t>
            </a:r>
            <a:r>
              <a:rPr lang="en-US" sz="1600" baseline="-25000" dirty="0" smtClean="0">
                <a:latin typeface="Arial" charset="0"/>
                <a:ea typeface="MS PGothic" charset="0"/>
                <a:sym typeface="Symbol" charset="0"/>
              </a:rPr>
              <a:t>0</a:t>
            </a: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, F)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be a DFA such that L = L(A).</a:t>
            </a:r>
          </a:p>
          <a:p>
            <a:pPr marL="0" indent="0" eaLnBrk="1" hangingPunct="1">
              <a:buNone/>
            </a:pPr>
            <a:r>
              <a:rPr lang="en-US" altLang="ja-JP" sz="1600" dirty="0" smtClean="0">
                <a:latin typeface="Arial" charset="0"/>
                <a:ea typeface="MS PGothic" charset="0"/>
                <a:sym typeface="Symbol" charset="0"/>
              </a:rPr>
              <a:t>Define A</a:t>
            </a:r>
            <a:r>
              <a:rPr lang="en-US" altLang="ja-JP" sz="1600" baseline="-25000" dirty="0" smtClean="0">
                <a:latin typeface="Arial" charset="0"/>
                <a:ea typeface="MS PGothic" charset="0"/>
                <a:sym typeface="Symbol" charset="0"/>
              </a:rPr>
              <a:t>MAX</a:t>
            </a:r>
            <a:r>
              <a:rPr lang="en-US" altLang="ja-JP" sz="1600" dirty="0" smtClean="0">
                <a:latin typeface="Arial" charset="0"/>
                <a:ea typeface="MS PGothic" charset="0"/>
                <a:sym typeface="Symbol" charset="0"/>
              </a:rPr>
              <a:t> = (Q, </a:t>
            </a:r>
            <a:r>
              <a:rPr lang="en-US" sz="1600" dirty="0">
                <a:latin typeface="Symbol" charset="0"/>
                <a:ea typeface="MS PGothic" charset="0"/>
                <a:sym typeface="Symbol" charset="0"/>
              </a:rPr>
              <a:t>S</a:t>
            </a: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, </a:t>
            </a:r>
            <a:r>
              <a:rPr lang="en-US" sz="1600" dirty="0" smtClean="0">
                <a:latin typeface="Symbol" charset="0"/>
                <a:ea typeface="MS PGothic" charset="0"/>
                <a:sym typeface="Symbol" charset="0"/>
              </a:rPr>
              <a:t>d</a:t>
            </a: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, q</a:t>
            </a:r>
            <a:r>
              <a:rPr lang="en-US" sz="1600" baseline="-25000" dirty="0" smtClean="0">
                <a:latin typeface="Arial" charset="0"/>
                <a:ea typeface="MS PGothic" charset="0"/>
                <a:sym typeface="Symbol" charset="0"/>
              </a:rPr>
              <a:t>0</a:t>
            </a: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, F’), where </a:t>
            </a:r>
            <a:br>
              <a:rPr lang="en-US" sz="1600" dirty="0" smtClean="0">
                <a:latin typeface="Arial" charset="0"/>
                <a:ea typeface="MS PGothic" charset="0"/>
                <a:sym typeface="Symbol" charset="0"/>
              </a:rPr>
            </a:b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F’ = { f | f </a:t>
            </a:r>
            <a:r>
              <a:rPr lang="en-US" altLang="ja-JP" sz="1600" dirty="0">
                <a:latin typeface="Arial" charset="0"/>
                <a:ea typeface="MS PGothic" charset="0"/>
                <a:sym typeface="Symbol" charset="0"/>
              </a:rPr>
              <a:t> </a:t>
            </a:r>
            <a:r>
              <a:rPr lang="en-US" altLang="ja-JP" sz="1600" dirty="0" smtClean="0">
                <a:latin typeface="Arial" charset="0"/>
                <a:ea typeface="MS PGothic" charset="0"/>
                <a:sym typeface="Symbol" charset="0"/>
              </a:rPr>
              <a:t>F and no member of F, including f, is in Reachable</a:t>
            </a:r>
            <a:r>
              <a:rPr lang="en-US" altLang="ja-JP" sz="1600" baseline="30000" dirty="0" smtClean="0">
                <a:latin typeface="Arial" charset="0"/>
                <a:ea typeface="MS PGothic" charset="0"/>
                <a:sym typeface="Symbol" charset="0"/>
              </a:rPr>
              <a:t>+</a:t>
            </a:r>
            <a:r>
              <a:rPr lang="en-US" altLang="ja-JP" sz="1600" dirty="0" smtClean="0">
                <a:latin typeface="Arial" charset="0"/>
                <a:ea typeface="MS PGothic" charset="0"/>
                <a:sym typeface="Symbol" charset="0"/>
              </a:rPr>
              <a:t>(f) }, </a:t>
            </a:r>
            <a:br>
              <a:rPr lang="en-US" altLang="ja-JP" sz="1600" dirty="0" smtClean="0">
                <a:latin typeface="Arial" charset="0"/>
                <a:ea typeface="MS PGothic" charset="0"/>
                <a:sym typeface="Symbol" charset="0"/>
              </a:rPr>
            </a:br>
            <a:r>
              <a:rPr lang="en-US" altLang="ja-JP" sz="1600" dirty="0" smtClean="0">
                <a:latin typeface="Arial" charset="0"/>
                <a:ea typeface="MS PGothic" charset="0"/>
                <a:sym typeface="Symbol" charset="0"/>
              </a:rPr>
              <a:t>and Reachable</a:t>
            </a:r>
            <a:r>
              <a:rPr lang="en-US" altLang="ja-JP" sz="1600" baseline="30000" dirty="0">
                <a:latin typeface="Arial" charset="0"/>
                <a:ea typeface="MS PGothic" charset="0"/>
                <a:sym typeface="Symbol" charset="0"/>
              </a:rPr>
              <a:t>+</a:t>
            </a:r>
            <a:r>
              <a:rPr lang="en-US" altLang="ja-JP" sz="1600" dirty="0" smtClean="0">
                <a:latin typeface="Arial" charset="0"/>
                <a:ea typeface="MS PGothic" charset="0"/>
                <a:sym typeface="Symbol" charset="0"/>
              </a:rPr>
              <a:t>(q) = { s | </a:t>
            </a:r>
            <a:r>
              <a:rPr lang="en-US" sz="1600" dirty="0">
                <a:latin typeface="Symbol" charset="0"/>
                <a:ea typeface="MS PGothic" charset="0"/>
                <a:sym typeface="Symbol" charset="0"/>
              </a:rPr>
              <a:t>d</a:t>
            </a:r>
            <a:r>
              <a:rPr lang="en-US" sz="1600" baseline="30000" dirty="0">
                <a:latin typeface="Symbol" charset="0"/>
                <a:ea typeface="MS PGothic" charset="0"/>
                <a:sym typeface="Symbol" charset="0"/>
              </a:rPr>
              <a:t>*</a:t>
            </a:r>
            <a:r>
              <a:rPr lang="en-US" sz="1600" dirty="0">
                <a:latin typeface="Symbol" charset="0"/>
                <a:ea typeface="MS PGothic" charset="0"/>
                <a:sym typeface="Symbol" charset="0"/>
              </a:rPr>
              <a:t>(</a:t>
            </a: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q, x) = s, for some x, where |x|&gt;0 }</a:t>
            </a:r>
            <a:endParaRPr lang="en-US" altLang="ja-JP" sz="1600" dirty="0" smtClean="0">
              <a:latin typeface="Arial" charset="0"/>
              <a:ea typeface="MS PGothic" charset="0"/>
              <a:sym typeface="Symbol" charset="0"/>
            </a:endParaRPr>
          </a:p>
          <a:p>
            <a:pPr marL="0" indent="0">
              <a:buNone/>
            </a:pPr>
            <a:endParaRPr lang="en-US" sz="1600" dirty="0" smtClean="0">
              <a:ea typeface="ＭＳ Ｐゴシック" pitchFamily="-106" charset="-128"/>
            </a:endParaRPr>
          </a:p>
          <a:p>
            <a:pPr marL="0" indent="0">
              <a:buNone/>
            </a:pPr>
            <a:r>
              <a:rPr lang="en-US" sz="1600" dirty="0" smtClean="0">
                <a:ea typeface="ＭＳ Ｐゴシック" pitchFamily="-106" charset="-128"/>
              </a:rPr>
              <a:t>L(</a:t>
            </a:r>
            <a:r>
              <a:rPr lang="en-US" altLang="ja-JP" sz="1600" dirty="0">
                <a:latin typeface="Arial" charset="0"/>
                <a:ea typeface="MS PGothic" charset="0"/>
                <a:sym typeface="Symbol" charset="0"/>
              </a:rPr>
              <a:t>A</a:t>
            </a:r>
            <a:r>
              <a:rPr lang="en-US" altLang="ja-JP" sz="1600" baseline="-25000" dirty="0">
                <a:latin typeface="Arial" charset="0"/>
                <a:ea typeface="MS PGothic" charset="0"/>
                <a:sym typeface="Symbol" charset="0"/>
              </a:rPr>
              <a:t>MAX</a:t>
            </a:r>
            <a:r>
              <a:rPr lang="en-US" altLang="ja-JP" sz="1600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altLang="ja-JP" sz="1600" dirty="0" smtClean="0">
                <a:latin typeface="Arial" charset="0"/>
                <a:ea typeface="MS PGothic" charset="0"/>
                <a:sym typeface="Symbol" charset="0"/>
              </a:rPr>
              <a:t>) = { w | </a:t>
            </a:r>
            <a:r>
              <a:rPr lang="en-US" sz="1600" dirty="0" smtClean="0">
                <a:latin typeface="Symbol" charset="0"/>
                <a:ea typeface="MS PGothic" charset="0"/>
                <a:sym typeface="Symbol" charset="0"/>
              </a:rPr>
              <a:t>d</a:t>
            </a:r>
            <a:r>
              <a:rPr lang="en-US" sz="1600" baseline="30000" dirty="0" smtClean="0">
                <a:latin typeface="Symbol" charset="0"/>
                <a:ea typeface="MS PGothic" charset="0"/>
                <a:sym typeface="Symbol" charset="0"/>
              </a:rPr>
              <a:t>*</a:t>
            </a:r>
            <a:r>
              <a:rPr lang="en-US" sz="1600" dirty="0" smtClean="0">
                <a:latin typeface="Symbol" charset="0"/>
                <a:ea typeface="MS PGothic" charset="0"/>
                <a:sym typeface="Symbol" charset="0"/>
              </a:rPr>
              <a:t>(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q</a:t>
            </a:r>
            <a:r>
              <a:rPr lang="en-US" sz="1600" baseline="-25000" dirty="0">
                <a:latin typeface="Arial" charset="0"/>
                <a:ea typeface="MS PGothic" charset="0"/>
                <a:sym typeface="Symbol" charset="0"/>
              </a:rPr>
              <a:t>0</a:t>
            </a: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, w) </a:t>
            </a:r>
            <a:r>
              <a:rPr lang="en-US" altLang="ja-JP" sz="1600" dirty="0">
                <a:latin typeface="Arial" charset="0"/>
                <a:ea typeface="MS PGothic" charset="0"/>
                <a:sym typeface="Symbol" charset="0"/>
              </a:rPr>
              <a:t> </a:t>
            </a:r>
            <a:r>
              <a:rPr lang="en-US" altLang="ja-JP" sz="1600" dirty="0" smtClean="0">
                <a:latin typeface="Arial" charset="0"/>
                <a:ea typeface="MS PGothic" charset="0"/>
                <a:sym typeface="Symbol" charset="0"/>
              </a:rPr>
              <a:t>F but for no x, |x|&gt;0, does </a:t>
            </a:r>
            <a:r>
              <a:rPr lang="en-US" sz="1600" dirty="0">
                <a:latin typeface="Symbol" charset="0"/>
                <a:ea typeface="MS PGothic" charset="0"/>
                <a:sym typeface="Symbol" charset="0"/>
              </a:rPr>
              <a:t>d</a:t>
            </a:r>
            <a:r>
              <a:rPr lang="en-US" sz="1600" baseline="30000" dirty="0">
                <a:latin typeface="Symbol" charset="0"/>
                <a:ea typeface="MS PGothic" charset="0"/>
                <a:sym typeface="Symbol" charset="0"/>
              </a:rPr>
              <a:t>*</a:t>
            </a:r>
            <a:r>
              <a:rPr lang="en-US" sz="1600" dirty="0">
                <a:latin typeface="Symbol" charset="0"/>
                <a:ea typeface="MS PGothic" charset="0"/>
                <a:sym typeface="Symbol" charset="0"/>
              </a:rPr>
              <a:t>(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q</a:t>
            </a:r>
            <a:r>
              <a:rPr lang="en-US" sz="1600" baseline="-25000" dirty="0">
                <a:latin typeface="Arial" charset="0"/>
                <a:ea typeface="MS PGothic" charset="0"/>
                <a:sym typeface="Symbol" charset="0"/>
              </a:rPr>
              <a:t>0</a:t>
            </a:r>
            <a:r>
              <a:rPr lang="en-US" sz="1600" dirty="0">
                <a:latin typeface="Arial" charset="0"/>
                <a:ea typeface="MS PGothic" charset="0"/>
                <a:sym typeface="Symbol" charset="0"/>
              </a:rPr>
              <a:t>, </a:t>
            </a:r>
            <a:r>
              <a:rPr lang="en-US" sz="1600" dirty="0" err="1" smtClean="0">
                <a:latin typeface="Arial" charset="0"/>
                <a:ea typeface="MS PGothic" charset="0"/>
                <a:sym typeface="Symbol" charset="0"/>
              </a:rPr>
              <a:t>wx</a:t>
            </a: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) </a:t>
            </a:r>
            <a:r>
              <a:rPr lang="en-US" altLang="ja-JP" sz="1600" dirty="0">
                <a:latin typeface="Arial" charset="0"/>
                <a:ea typeface="MS PGothic" charset="0"/>
                <a:sym typeface="Symbol" charset="0"/>
              </a:rPr>
              <a:t> F </a:t>
            </a:r>
            <a:r>
              <a:rPr lang="en-US" altLang="ja-JP" sz="1600" dirty="0" smtClean="0">
                <a:latin typeface="Arial" charset="0"/>
                <a:ea typeface="MS PGothic" charset="0"/>
                <a:sym typeface="Symbol" charset="0"/>
              </a:rPr>
              <a:t>}</a:t>
            </a:r>
          </a:p>
          <a:p>
            <a:pPr marL="0" indent="0">
              <a:buNone/>
            </a:pPr>
            <a:endParaRPr lang="en-US" sz="1600" dirty="0">
              <a:latin typeface="Arial" charset="0"/>
              <a:ea typeface="MS PGothic" charset="0"/>
              <a:sym typeface="Symbol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charset="0"/>
                <a:ea typeface="MS PGothic" charset="0"/>
                <a:sym typeface="Symbol" charset="0"/>
              </a:rPr>
              <a:t>This is just the definition of MAX(L) recast in terms of the behavior of its accepting DFA and so our construction works as desired.</a:t>
            </a:r>
            <a:endParaRPr lang="en-US" sz="1600" dirty="0">
              <a:ea typeface="ＭＳ Ｐゴシック" pitchFamily="-106" charset="-128"/>
            </a:endParaRPr>
          </a:p>
          <a:p>
            <a:pPr marL="0" indent="0">
              <a:buNone/>
            </a:pPr>
            <a:endParaRPr lang="en-US" sz="1600" dirty="0">
              <a:ea typeface="ＭＳ Ｐゴシック" pitchFamily="-106" charset="-128"/>
            </a:endParaRP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58353E3-E780-4025-9C79-2EC442E1A067}" type="datetime1">
              <a:rPr lang="en-US" sz="1400"/>
              <a:pPr/>
              <a:t>8/17/2014</a:t>
            </a:fld>
            <a:endParaRPr lang="en-US" sz="1400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sz="1400"/>
              <a:t>COT 4210 © UCF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FFE9ADF-F6F9-4B5D-AD34-474C83BDC9B1}" type="slidenum">
              <a:rPr lang="en-US" sz="1400"/>
              <a:pPr/>
              <a:t>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63632052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8607</TotalTime>
  <Words>365</Words>
  <Application>Microsoft Office PowerPoint</Application>
  <PresentationFormat>On-screen Show (4:3)</PresentationFormat>
  <Paragraphs>56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Custom Design</vt:lpstr>
      <vt:lpstr>Sample Assignment # 3.1</vt:lpstr>
      <vt:lpstr>Sample Assignment # 3.2</vt:lpstr>
      <vt:lpstr>Sample Assignment # 3.3</vt:lpstr>
    </vt:vector>
  </TitlesOfParts>
  <Company>University of Central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Languages and Automata Theory</dc:title>
  <dc:creator>ceh</dc:creator>
  <cp:lastModifiedBy>Charlie Hughes</cp:lastModifiedBy>
  <cp:revision>254</cp:revision>
  <dcterms:modified xsi:type="dcterms:W3CDTF">2014-08-17T17:27:04Z</dcterms:modified>
</cp:coreProperties>
</file>