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1231" r:id="rId2"/>
    <p:sldId id="1241" r:id="rId3"/>
    <p:sldId id="1232" r:id="rId4"/>
    <p:sldId id="124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11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0275D69-DC3D-4D70-A67A-5A21B8754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02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09C340A-49B2-4A69-BDC5-2C3BB17CF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5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36EF2-67BC-4FAE-BAF7-F34EC5EEB9FC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A44BD-950B-4A92-9F41-D483BC3CAF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8B2BB-C45D-4A56-80EB-B466B1C4948D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203A5-1DDA-4534-A187-3041DEAD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3DADE-4E5F-408F-88BB-F6BB81CEC3C4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1AF16-B821-42B6-8CA7-F3CD5CCD4A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2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45E92-AD68-4A5D-8475-ED9FB6DDB9B2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5ACB1-89C1-4936-80E6-B202206BB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5A9DB-ABDC-4706-8422-75E2271FC894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8AF7B-5947-47F9-9518-4A3FB476B0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D96A7-C04C-4A07-BEC8-99C094EA8487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5981D-E733-4BDD-AF55-97F5571F1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9D1F6-B237-4155-90D4-3A86B35E171D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D3D65-107B-4AC0-B366-D2122A74E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0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39618-5F71-4128-82B0-F8FD6049AEA7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E2EA8-DB78-4DEA-BB0A-8E60244B93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5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A7916-ED7C-4119-B25F-685D7537575F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F9524-2A8F-485A-880F-8EFEAFBBCE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0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C1469-89C5-4F85-9C6F-4A660DDC6FD7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15D67-9DF2-41DF-AC22-64D550C5E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565FF-F80F-428F-B621-E756F7D0E219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D30B6-3B9B-4777-95EB-5F93A5C15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6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2F871-1019-47F0-88C7-B9AC0E6CFC77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656F2-E5CF-4F0E-A94F-110F2C999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1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3E5519CA-DE62-4059-A528-99E45723D310}" type="datetime1">
              <a:rPr lang="en-US"/>
              <a:pPr/>
              <a:t>8/16/2014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DF967779-5250-4966-B431-2B8F448B78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2B9965-E0D1-48E4-B57E-3390FFC39C66}" type="datetime1">
              <a:rPr lang="en-US" sz="1400"/>
              <a:pPr/>
              <a:t>8/16/2014</a:t>
            </a:fld>
            <a:endParaRPr lang="en-US" sz="1400"/>
          </a:p>
        </p:txBody>
      </p:sp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4C34DD9-CDE6-4E11-9ADB-394610421C77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# 1.1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1816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 smtClean="0">
                <a:latin typeface="Arial" charset="0"/>
                <a:ea typeface="MS PGothic" charset="0"/>
                <a:sym typeface="Symbol" charset="0"/>
              </a:rPr>
              <a:t>1.	Prove that, </a:t>
            </a: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for sets A and B, </a:t>
            </a:r>
            <a:b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A=B if and only if (A</a:t>
            </a:r>
            <a:r>
              <a:rPr lang="en-US" sz="20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20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20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2000" dirty="0" smtClean="0">
                <a:latin typeface="Arial" charset="0"/>
                <a:ea typeface="MS PGothic" charset="0"/>
              </a:rPr>
              <a:t>Ø</a:t>
            </a: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 , </a:t>
            </a:r>
            <a:b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2000" dirty="0" smtClean="0">
                <a:latin typeface="Arial" charset="0"/>
                <a:ea typeface="MS PGothic" charset="0"/>
                <a:sym typeface="Symbol" charset="0"/>
              </a:rPr>
              <a:t>where ~S is the complement of S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Part 1)  Prove if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B, then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Assume A=B then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 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</a:rPr>
              <a:t>Now, any set intersected with its complement must be empty by the definition of complement, so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A)=</a:t>
            </a:r>
            <a:r>
              <a:rPr lang="en-US" sz="1800" dirty="0" smtClean="0">
                <a:latin typeface="Arial" charset="0"/>
                <a:ea typeface="MS PGothic" charset="0"/>
              </a:rPr>
              <a:t>Ø and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A)=</a:t>
            </a:r>
            <a:r>
              <a:rPr lang="en-US" sz="1800" dirty="0" smtClean="0">
                <a:latin typeface="Arial" charset="0"/>
                <a:ea typeface="MS PGothic" charset="0"/>
              </a:rPr>
              <a:t>Ø and thus their union is also empty, proving that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 implies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    Part 2) Prove if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Ø,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 then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Assume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  then, by definition of union,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 and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 else the union would have at least one element in it. This in turn implies that no element of A is in the complement of B and no element of B is in the complement of A. Thus, all elements of A are in B and all elements of N are in A. Stated more formally, A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 B and B  A. But, mutual containment is the definition of set equality</a:t>
            </a:r>
            <a:r>
              <a:rPr lang="en-US" sz="1800" dirty="0">
                <a:latin typeface="Arial" charset="0"/>
                <a:ea typeface="MS PGothic" charset="0"/>
                <a:sym typeface="Symbol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and so A = B. proving that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(~A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Ø implies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B.</a:t>
            </a: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9FE03D9-C3B0-4252-993B-04232F6F108F}" type="datetime1">
              <a:rPr lang="en-US" sz="1400"/>
              <a:pPr/>
              <a:t>8/16/2014</a:t>
            </a:fld>
            <a:endParaRPr lang="en-US" sz="140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3675D57-B4A4-4CA6-A101-5BFB5591D839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# 1.2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2.	Prove, </a:t>
            </a:r>
            <a:r>
              <a:rPr lang="en-US" sz="1600" dirty="0" smtClean="0">
                <a:latin typeface="Arial" charset="0"/>
                <a:ea typeface="MS PGothic" charset="0"/>
              </a:rPr>
              <a:t>If S is any finite set with |S| = n, then |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SSSS| ≤ </a:t>
            </a:r>
            <a:r>
              <a:rPr lang="en-US" sz="1600" dirty="0" smtClean="0">
                <a:latin typeface="Arial" charset="0"/>
                <a:ea typeface="MS PGothic" charset="0"/>
              </a:rPr>
              <a:t>|</a:t>
            </a:r>
            <a:r>
              <a:rPr lang="en-US" sz="1600" i="1" dirty="0" smtClean="0">
                <a:latin typeface="Arial" charset="0"/>
                <a:ea typeface="MS PGothic" charset="0"/>
              </a:rPr>
              <a:t>P</a:t>
            </a:r>
            <a:r>
              <a:rPr lang="en-US" sz="1600" dirty="0" smtClean="0">
                <a:latin typeface="Arial" charset="0"/>
                <a:ea typeface="MS PGothic" charset="0"/>
              </a:rPr>
              <a:t>(S)|, for all </a:t>
            </a:r>
            <a:r>
              <a:rPr lang="en-US" sz="1600" dirty="0" err="1" smtClean="0">
                <a:latin typeface="Arial" charset="0"/>
                <a:ea typeface="MS PGothic" charset="0"/>
              </a:rPr>
              <a:t>n</a:t>
            </a:r>
            <a:r>
              <a:rPr lang="en-US" sz="1600" dirty="0" err="1" smtClean="0">
                <a:latin typeface="Arial" charset="0"/>
                <a:ea typeface="MS PGothic" charset="0"/>
                <a:sym typeface="Symbol" charset="0"/>
              </a:rPr>
              <a:t>N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Proof: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(This is the same as showing n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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n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, for all </a:t>
            </a:r>
            <a:r>
              <a:rPr lang="en-US" sz="1600" dirty="0" err="1" smtClean="0">
                <a:ea typeface="ＭＳ Ｐゴシック" pitchFamily="34" charset="-128"/>
                <a:sym typeface="Symbol"/>
              </a:rPr>
              <a:t>n</a:t>
            </a:r>
            <a:r>
              <a:rPr lang="en-US" sz="1600" dirty="0" err="1" smtClean="0">
                <a:ea typeface="ＭＳ Ｐゴシック" pitchFamily="34" charset="-128"/>
                <a:sym typeface="Symbol" pitchFamily="18" charset="2"/>
              </a:rPr>
              <a:t>N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 We shall show this is true when N=16.)</a:t>
            </a:r>
            <a:endParaRPr lang="en-US" sz="1600" dirty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Basis: 16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(2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)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16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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16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. This proves the base case. Note: that</a:t>
            </a: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15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50625 and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15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32768 and so N=15 fails.</a:t>
            </a:r>
            <a:endParaRPr lang="en-US" sz="1600" dirty="0" smtClean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I.H. Assume for some K, K ≥ 16, K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I.S.(K+1) : (K+1)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=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+ 4K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+ 6K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2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+ 4K + 1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+ 4K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+ 6K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+ 4K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since K ≥ 1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=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+ 15K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since K ≥ 16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i="1" dirty="0" smtClean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 by IH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	=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K+1</a:t>
            </a:r>
            <a:endParaRPr lang="en-US" sz="1600" dirty="0" smtClean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Thus, (K+1)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K+1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and the I.S. is proven.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dirty="0" smtClean="0">
              <a:ea typeface="ＭＳ Ｐゴシック" pitchFamily="34" charset="-12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61F5B66-92E1-4D02-B792-E5D178320273}" type="datetime1">
              <a:rPr lang="en-US" sz="1400"/>
              <a:pPr/>
              <a:t>8/16/2014</a:t>
            </a:fld>
            <a:endParaRPr lang="en-US" sz="1400"/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E01D040-E5E5-4739-99E7-1E404937CF8D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# 1.3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 startAt="3"/>
            </a:pPr>
            <a:r>
              <a:rPr lang="en-US" sz="1800" dirty="0" smtClean="0">
                <a:latin typeface="Arial" charset="0"/>
                <a:ea typeface="MS PGothic" charset="0"/>
              </a:rPr>
              <a:t>Consider the function </a:t>
            </a:r>
            <a:r>
              <a:rPr lang="en-US" sz="1800" i="1" dirty="0" smtClean="0">
                <a:latin typeface="Arial" charset="0"/>
                <a:ea typeface="MS PGothic" charset="0"/>
              </a:rPr>
              <a:t>pair</a:t>
            </a:r>
            <a:r>
              <a:rPr lang="en-US" sz="1800" dirty="0" smtClean="0">
                <a:latin typeface="Arial" charset="0"/>
                <a:ea typeface="MS PGothic" charset="0"/>
              </a:rPr>
              <a:t>: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i="1" dirty="0" smtClean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defined by </a:t>
            </a:r>
            <a:r>
              <a:rPr lang="en-US" sz="1800" i="1" dirty="0" smtClean="0">
                <a:latin typeface="Arial" charset="0"/>
                <a:ea typeface="MS PGothic" charset="0"/>
              </a:rPr>
              <a:t>pair</a:t>
            </a:r>
            <a:r>
              <a:rPr lang="en-US" sz="1800" dirty="0" smtClean="0">
                <a:latin typeface="Arial" charset="0"/>
                <a:ea typeface="MS PGothic" charset="0"/>
              </a:rPr>
              <a:t>(</a:t>
            </a:r>
            <a:r>
              <a:rPr lang="en-US" sz="1800" dirty="0" err="1" smtClean="0">
                <a:latin typeface="Arial" charset="0"/>
                <a:ea typeface="MS PGothic" charset="0"/>
              </a:rPr>
              <a:t>x,y</a:t>
            </a:r>
            <a:r>
              <a:rPr lang="en-US" sz="1800" dirty="0" smtClean="0">
                <a:latin typeface="Arial" charset="0"/>
                <a:ea typeface="MS PGothic" charset="0"/>
              </a:rPr>
              <a:t>) = 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 smtClean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</a:rPr>
              <a:t>+ 1) – 1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Show that </a:t>
            </a:r>
            <a:r>
              <a:rPr lang="en-US" sz="1800" i="1" dirty="0" smtClean="0">
                <a:latin typeface="Arial" charset="0"/>
                <a:ea typeface="MS PGothic" charset="0"/>
              </a:rPr>
              <a:t>pair </a:t>
            </a:r>
            <a:r>
              <a:rPr lang="en-US" sz="1800" dirty="0" smtClean="0">
                <a:latin typeface="Arial" charset="0"/>
                <a:ea typeface="MS PGothic" charset="0"/>
              </a:rPr>
              <a:t>is a surjection (onto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).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Note: It’s actually a </a:t>
            </a:r>
            <a:r>
              <a:rPr lang="en-US" sz="1800" dirty="0" err="1" smtClean="0">
                <a:latin typeface="Arial" charset="0"/>
                <a:ea typeface="MS PGothic" charset="0"/>
              </a:rPr>
              <a:t>bijection</a:t>
            </a:r>
            <a:r>
              <a:rPr lang="en-US" sz="1800" dirty="0" smtClean="0">
                <a:latin typeface="Arial" charset="0"/>
                <a:ea typeface="MS PGothic" charset="0"/>
              </a:rPr>
              <a:t> (1-1 onto </a:t>
            </a:r>
            <a:r>
              <a:rPr lang="en-US" sz="1800" b="1" i="1" dirty="0" smtClean="0">
                <a:latin typeface="Arial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), but I am not asking you to show that.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Proof: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Case 1: All even numbers are in range.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Let x=0. Then 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 smtClean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</a:rPr>
              <a:t>+ 1) – 1 = 2y + 1 – 1 = 2y where y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≥ 0</a:t>
            </a:r>
            <a:endParaRPr lang="en-US" sz="1800" dirty="0" smtClean="0">
              <a:latin typeface="Arial" charset="0"/>
              <a:ea typeface="MS PGothic" charset="0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Since y ranges over the natural numbers, 2y ranges over all even numbers and case 1 is shown.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</a:rPr>
              <a:t>Case </a:t>
            </a:r>
            <a:r>
              <a:rPr lang="en-US" sz="1800" dirty="0" smtClean="0">
                <a:latin typeface="Arial" charset="0"/>
                <a:ea typeface="MS PGothic" charset="0"/>
              </a:rPr>
              <a:t>2: </a:t>
            </a:r>
            <a:r>
              <a:rPr lang="en-US" sz="1800" dirty="0">
                <a:latin typeface="Arial" charset="0"/>
                <a:ea typeface="MS PGothic" charset="0"/>
              </a:rPr>
              <a:t>All </a:t>
            </a:r>
            <a:r>
              <a:rPr lang="en-US" sz="1800" dirty="0" smtClean="0">
                <a:latin typeface="Arial" charset="0"/>
                <a:ea typeface="MS PGothic" charset="0"/>
              </a:rPr>
              <a:t>odd numbers </a:t>
            </a:r>
            <a:r>
              <a:rPr lang="en-US" sz="1800" dirty="0">
                <a:latin typeface="Arial" charset="0"/>
                <a:ea typeface="MS PGothic" charset="0"/>
              </a:rPr>
              <a:t>are in range.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Let x&gt;0. Odd numbers are all those of the form 2z-1, z&gt;0. That is, they have a non-trivial even factor and an odd factor that could be just 1. Essentially, then, every odd number is 1 less than </a:t>
            </a:r>
            <a:r>
              <a:rPr lang="en-US" sz="1800" dirty="0">
                <a:latin typeface="Arial" charset="0"/>
                <a:ea typeface="MS PGothic" charset="0"/>
              </a:rPr>
              <a:t>some non-zero even number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. But, every </a:t>
            </a:r>
            <a:r>
              <a:rPr lang="en-US" sz="1800" dirty="0">
                <a:latin typeface="Arial" charset="0"/>
                <a:ea typeface="MS PGothic" charset="0"/>
              </a:rPr>
              <a:t>non-zero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even number has a factorization that is of the form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</a:t>
            </a:r>
            <a:r>
              <a:rPr lang="en-US" sz="1800" dirty="0" smtClean="0">
                <a:latin typeface="Arial" charset="0"/>
                <a:ea typeface="MS PGothic" charset="0"/>
              </a:rPr>
              <a:t>), where x&gt;0 and y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≥ 0. This shows that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1 </a:t>
            </a:r>
            <a:r>
              <a:rPr lang="en-US" sz="1800" dirty="0" smtClean="0">
                <a:latin typeface="Arial" charset="0"/>
                <a:ea typeface="MS PGothic" charset="0"/>
              </a:rPr>
              <a:t>ranges over all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odd numbers, when x&gt;0 and case 2 is shown. </a:t>
            </a:r>
            <a:endParaRPr lang="en-US" sz="1800" dirty="0" smtClean="0">
              <a:latin typeface="Arial" charset="0"/>
              <a:ea typeface="MS PGothic" charset="0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61F5B66-92E1-4D02-B792-E5D178320273}" type="datetime1">
              <a:rPr lang="en-US" sz="1400"/>
              <a:pPr/>
              <a:t>8/16/2014</a:t>
            </a:fld>
            <a:endParaRPr lang="en-US" sz="1400"/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E01D040-E5E5-4739-99E7-1E404937CF8D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C3300"/>
                </a:solidFill>
                <a:ea typeface="ＭＳ Ｐゴシック" pitchFamily="34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# 1.3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 startAt="3"/>
            </a:pPr>
            <a:r>
              <a:rPr lang="en-US" sz="1800" dirty="0" smtClean="0">
                <a:latin typeface="Arial" charset="0"/>
                <a:ea typeface="MS PGothic" charset="0"/>
              </a:rPr>
              <a:t>Consider the function </a:t>
            </a:r>
            <a:r>
              <a:rPr lang="en-US" sz="1800" i="1" dirty="0" smtClean="0">
                <a:latin typeface="Arial" charset="0"/>
                <a:ea typeface="MS PGothic" charset="0"/>
              </a:rPr>
              <a:t>pair</a:t>
            </a:r>
            <a:r>
              <a:rPr lang="en-US" sz="1800" dirty="0" smtClean="0">
                <a:latin typeface="Arial" charset="0"/>
                <a:ea typeface="MS PGothic" charset="0"/>
              </a:rPr>
              <a:t>: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i="1" dirty="0" smtClean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defined by </a:t>
            </a:r>
            <a:r>
              <a:rPr lang="en-US" sz="1800" i="1" dirty="0" smtClean="0">
                <a:latin typeface="Arial" charset="0"/>
                <a:ea typeface="MS PGothic" charset="0"/>
              </a:rPr>
              <a:t>pair</a:t>
            </a:r>
            <a:r>
              <a:rPr lang="en-US" sz="1800" dirty="0" smtClean="0">
                <a:latin typeface="Arial" charset="0"/>
                <a:ea typeface="MS PGothic" charset="0"/>
              </a:rPr>
              <a:t>(</a:t>
            </a:r>
            <a:r>
              <a:rPr lang="en-US" sz="1800" dirty="0" err="1" smtClean="0">
                <a:latin typeface="Arial" charset="0"/>
                <a:ea typeface="MS PGothic" charset="0"/>
              </a:rPr>
              <a:t>x,y</a:t>
            </a:r>
            <a:r>
              <a:rPr lang="en-US" sz="1800" dirty="0" smtClean="0">
                <a:latin typeface="Arial" charset="0"/>
                <a:ea typeface="MS PGothic" charset="0"/>
              </a:rPr>
              <a:t>) = 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 smtClean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</a:rPr>
              <a:t>+ 1) – 1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Show that </a:t>
            </a:r>
            <a:r>
              <a:rPr lang="en-US" sz="1800" i="1" dirty="0" smtClean="0">
                <a:latin typeface="Arial" charset="0"/>
                <a:ea typeface="MS PGothic" charset="0"/>
              </a:rPr>
              <a:t>pair </a:t>
            </a:r>
            <a:r>
              <a:rPr lang="en-US" sz="1800" dirty="0" smtClean="0">
                <a:latin typeface="Arial" charset="0"/>
                <a:ea typeface="MS PGothic" charset="0"/>
              </a:rPr>
              <a:t>is a surjection (onto </a:t>
            </a:r>
            <a:r>
              <a:rPr lang="en-US" sz="1800" b="1" i="1" dirty="0" smtClean="0">
                <a:latin typeface="Forte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).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Note: It’s actually a </a:t>
            </a:r>
            <a:r>
              <a:rPr lang="en-US" sz="1800" dirty="0" err="1" smtClean="0">
                <a:latin typeface="Arial" charset="0"/>
                <a:ea typeface="MS PGothic" charset="0"/>
              </a:rPr>
              <a:t>bijection</a:t>
            </a:r>
            <a:r>
              <a:rPr lang="en-US" sz="1800" dirty="0" smtClean="0">
                <a:latin typeface="Arial" charset="0"/>
                <a:ea typeface="MS PGothic" charset="0"/>
              </a:rPr>
              <a:t> (1-1 onto </a:t>
            </a:r>
            <a:r>
              <a:rPr lang="en-US" sz="1800" b="1" i="1" dirty="0" smtClean="0">
                <a:latin typeface="Arial" charset="0"/>
                <a:ea typeface="MS PGothic" charset="0"/>
              </a:rPr>
              <a:t>N</a:t>
            </a:r>
            <a:r>
              <a:rPr lang="en-US" sz="1800" dirty="0" smtClean="0">
                <a:latin typeface="Arial" charset="0"/>
                <a:ea typeface="MS PGothic" charset="0"/>
              </a:rPr>
              <a:t>), but I am not asking you to show that.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Simpler Proof Informed by case 2 on previous page: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All natural numbers </a:t>
            </a:r>
            <a:r>
              <a:rPr lang="en-US" sz="1800" dirty="0">
                <a:latin typeface="Arial" charset="0"/>
                <a:ea typeface="MS PGothic" charset="0"/>
              </a:rPr>
              <a:t>are in </a:t>
            </a:r>
            <a:r>
              <a:rPr lang="en-US" sz="1800" dirty="0" smtClean="0">
                <a:latin typeface="Arial" charset="0"/>
                <a:ea typeface="MS PGothic" charset="0"/>
              </a:rPr>
              <a:t>range of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</a:t>
            </a:r>
            <a:r>
              <a:rPr lang="en-US" sz="1800" dirty="0" smtClean="0">
                <a:latin typeface="Arial" charset="0"/>
                <a:ea typeface="MS PGothic" charset="0"/>
              </a:rPr>
              <a:t>1.</a:t>
            </a:r>
            <a:endParaRPr lang="en-US" sz="1800" dirty="0">
              <a:latin typeface="Arial" charset="0"/>
              <a:ea typeface="MS PGothic" charset="0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We show this by proving that all positive natural numbers are in </a:t>
            </a:r>
            <a:r>
              <a:rPr lang="en-US" sz="1800" dirty="0">
                <a:latin typeface="Arial" charset="0"/>
                <a:ea typeface="MS PGothic" charset="0"/>
              </a:rPr>
              <a:t>the range of 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</a:t>
            </a:r>
            <a:r>
              <a:rPr lang="en-US" sz="1800" dirty="0" smtClean="0">
                <a:latin typeface="Arial" charset="0"/>
                <a:ea typeface="MS PGothic" charset="0"/>
              </a:rPr>
              <a:t>1).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We note that every </a:t>
            </a:r>
            <a:r>
              <a:rPr lang="en-US" sz="1800" dirty="0">
                <a:latin typeface="Arial" charset="0"/>
                <a:ea typeface="MS PGothic" charset="0"/>
              </a:rPr>
              <a:t>non-zero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natural number has a unique factorization that is of the form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</a:t>
            </a:r>
            <a:r>
              <a:rPr lang="en-US" sz="1800" dirty="0" smtClean="0">
                <a:latin typeface="Arial" charset="0"/>
                <a:ea typeface="MS PGothic" charset="0"/>
              </a:rPr>
              <a:t>), where the first term captures the number’s even part (or x=0 if not even) and the second part captures its odd part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. This shows that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1 </a:t>
            </a:r>
            <a:r>
              <a:rPr lang="en-US" sz="1800" dirty="0" smtClean="0">
                <a:latin typeface="Arial" charset="0"/>
                <a:ea typeface="MS PGothic" charset="0"/>
              </a:rPr>
              <a:t>ranges over all natural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numbers and so the range of </a:t>
            </a:r>
            <a:r>
              <a:rPr lang="en-US" sz="1800" i="1" dirty="0" smtClean="0">
                <a:ea typeface="ＭＳ Ｐゴシック" pitchFamily="34" charset="-128"/>
                <a:sym typeface="Symbol" pitchFamily="18" charset="2"/>
              </a:rPr>
              <a:t>pair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is the set of all natural numbers. Note, we actually show uniqueness here based on the unique prime factorization theorem and so </a:t>
            </a:r>
            <a:r>
              <a:rPr lang="en-US" sz="1800" i="1" dirty="0" smtClean="0">
                <a:ea typeface="ＭＳ Ｐゴシック" pitchFamily="34" charset="-128"/>
                <a:sym typeface="Symbol" pitchFamily="18" charset="2"/>
              </a:rPr>
              <a:t>pair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is not just a surjection; it is a </a:t>
            </a:r>
            <a:r>
              <a:rPr lang="en-US" sz="1800" dirty="0" err="1" smtClean="0">
                <a:ea typeface="ＭＳ Ｐゴシック" pitchFamily="34" charset="-128"/>
                <a:sym typeface="Symbol" pitchFamily="18" charset="2"/>
              </a:rPr>
              <a:t>bijection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.</a:t>
            </a:r>
            <a:endParaRPr lang="en-US" sz="1800" dirty="0" smtClean="0">
              <a:latin typeface="Arial" charset="0"/>
              <a:ea typeface="MS PGothic" charset="0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295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8176</TotalTime>
  <Words>64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Sample Assignment # 1.1</vt:lpstr>
      <vt:lpstr>Sample Assignment # 1.2</vt:lpstr>
      <vt:lpstr>Sample Assignment # 1.3</vt:lpstr>
      <vt:lpstr>Sample Assignment # 1.3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Charlie Hughes</cp:lastModifiedBy>
  <cp:revision>226</cp:revision>
  <dcterms:modified xsi:type="dcterms:W3CDTF">2014-08-16T18:41:58Z</dcterms:modified>
</cp:coreProperties>
</file>