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5" r:id="rId2"/>
    <p:sldId id="267" r:id="rId3"/>
    <p:sldId id="259" r:id="rId4"/>
    <p:sldId id="260" r:id="rId5"/>
    <p:sldId id="26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81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FB4BAC-AC40-4D0F-9F50-70312B56DF3D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B664B5-3DCB-4C3C-9FB0-5E74C10DCD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849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E8D3DA06-051D-431A-9D1A-053EB4F003F7}" type="slidenum">
              <a:rPr lang="en-US"/>
              <a:pPr/>
              <a:t>1</a:t>
            </a:fld>
            <a:endParaRPr lang="en-US"/>
          </a:p>
        </p:txBody>
      </p:sp>
      <p:sp>
        <p:nvSpPr>
          <p:cNvPr id="446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6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9E5871A0-2B3F-486A-B682-DA382A6BE0AE}" type="slidenum">
              <a:rPr lang="en-US"/>
              <a:pPr/>
              <a:t>2</a:t>
            </a:fld>
            <a:endParaRPr lang="en-US"/>
          </a:p>
        </p:txBody>
      </p:sp>
      <p:sp>
        <p:nvSpPr>
          <p:cNvPr id="430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9E5871A0-2B3F-486A-B682-DA382A6BE0AE}" type="slidenum">
              <a:rPr lang="en-US"/>
              <a:pPr/>
              <a:t>3</a:t>
            </a:fld>
            <a:endParaRPr lang="en-US"/>
          </a:p>
        </p:txBody>
      </p:sp>
      <p:sp>
        <p:nvSpPr>
          <p:cNvPr id="430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9E5871A0-2B3F-486A-B682-DA382A6BE0AE}" type="slidenum">
              <a:rPr lang="en-US"/>
              <a:pPr/>
              <a:t>4</a:t>
            </a:fld>
            <a:endParaRPr lang="en-US"/>
          </a:p>
        </p:txBody>
      </p:sp>
      <p:sp>
        <p:nvSpPr>
          <p:cNvPr id="430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9E5871A0-2B3F-486A-B682-DA382A6BE0AE}" type="slidenum">
              <a:rPr lang="en-US"/>
              <a:pPr/>
              <a:t>5</a:t>
            </a:fld>
            <a:endParaRPr lang="en-US"/>
          </a:p>
        </p:txBody>
      </p:sp>
      <p:sp>
        <p:nvSpPr>
          <p:cNvPr id="430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ED12-CD28-4F37-9C43-652B063051DE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44B95-3989-441A-AA39-CC08C2310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653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ED12-CD28-4F37-9C43-652B063051DE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44B95-3989-441A-AA39-CC08C2310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097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ED12-CD28-4F37-9C43-652B063051DE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44B95-3989-441A-AA39-CC08C2310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495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ED12-CD28-4F37-9C43-652B063051DE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44B95-3989-441A-AA39-CC08C2310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520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ED12-CD28-4F37-9C43-652B063051DE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44B95-3989-441A-AA39-CC08C2310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778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ED12-CD28-4F37-9C43-652B063051DE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44B95-3989-441A-AA39-CC08C2310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073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ED12-CD28-4F37-9C43-652B063051DE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44B95-3989-441A-AA39-CC08C2310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697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ED12-CD28-4F37-9C43-652B063051DE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44B95-3989-441A-AA39-CC08C2310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648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ED12-CD28-4F37-9C43-652B063051DE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44B95-3989-441A-AA39-CC08C2310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457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ED12-CD28-4F37-9C43-652B063051DE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44B95-3989-441A-AA39-CC08C2310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963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EED12-CD28-4F37-9C43-652B063051DE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44B95-3989-441A-AA39-CC08C2310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007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EED12-CD28-4F37-9C43-652B063051DE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44B95-3989-441A-AA39-CC08C2310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147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08EDBA36-38DC-46EA-8015-578C634E7410}" type="datetime1">
              <a:rPr lang="en-US"/>
              <a:pPr/>
              <a:t>11/20/2014</a:t>
            </a:fld>
            <a:endParaRPr lang="en-US"/>
          </a:p>
        </p:txBody>
      </p:sp>
      <p:sp>
        <p:nvSpPr>
          <p:cNvPr id="2242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r>
              <a:rPr lang="en-US"/>
              <a:t>COT 4210 © UCF</a:t>
            </a:r>
          </a:p>
        </p:txBody>
      </p:sp>
      <p:sp>
        <p:nvSpPr>
          <p:cNvPr id="2242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58CBD4C1-717D-4E3B-BC46-2C6AFEB4DDC0}" type="slidenum">
              <a:rPr lang="en-US"/>
              <a:pPr/>
              <a:t>1</a:t>
            </a:fld>
            <a:endParaRPr lang="en-US"/>
          </a:p>
        </p:txBody>
      </p:sp>
      <p:sp>
        <p:nvSpPr>
          <p:cNvPr id="2242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Practice Assignment # 8</a:t>
            </a:r>
          </a:p>
        </p:txBody>
      </p:sp>
      <p:sp>
        <p:nvSpPr>
          <p:cNvPr id="2242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10600" cy="4525963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z="1800" b="1" dirty="0">
                <a:latin typeface="Arial" charset="0"/>
                <a:ea typeface="MS PGothic" charset="0"/>
              </a:rPr>
              <a:t>Use Rice</a:t>
            </a:r>
            <a:r>
              <a:rPr lang="ja-JP" altLang="en-US" sz="1800" b="1" dirty="0">
                <a:latin typeface="Arial" charset="0"/>
                <a:ea typeface="MS PGothic" charset="0"/>
              </a:rPr>
              <a:t>’</a:t>
            </a:r>
            <a:r>
              <a:rPr lang="en-US" altLang="ja-JP" sz="1800" b="1" dirty="0">
                <a:latin typeface="Arial" charset="0"/>
                <a:ea typeface="MS PGothic" charset="0"/>
              </a:rPr>
              <a:t>s Theorem to show that 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{ f | </a:t>
            </a:r>
            <a:r>
              <a:rPr lang="en-US" sz="1800" b="1" dirty="0">
                <a:latin typeface="Symbol" charset="0"/>
                <a:ea typeface="MS PGothic" charset="0"/>
                <a:sym typeface="Symbol" charset="0"/>
              </a:rPr>
              <a:t></a:t>
            </a:r>
            <a:r>
              <a:rPr lang="en-US" sz="1800" b="1" dirty="0">
                <a:ea typeface="MS PGothic" charset="0"/>
                <a:cs typeface="Calibri"/>
                <a:sym typeface="Symbol" charset="0"/>
              </a:rPr>
              <a:t>x 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f(x) = 0 } </a:t>
            </a:r>
            <a:r>
              <a:rPr lang="en-US" altLang="ja-JP" sz="1800" b="1" dirty="0">
                <a:latin typeface="Arial" charset="0"/>
                <a:ea typeface="MS PGothic" charset="0"/>
              </a:rPr>
              <a:t>is </a:t>
            </a:r>
            <a:r>
              <a:rPr lang="en-US" altLang="ja-JP" sz="1800" b="1" dirty="0" err="1">
                <a:latin typeface="Arial" charset="0"/>
                <a:ea typeface="MS PGothic" charset="0"/>
              </a:rPr>
              <a:t>undecidable</a:t>
            </a:r>
            <a:r>
              <a:rPr lang="en-US" altLang="ja-JP" sz="1800" b="1" dirty="0">
                <a:latin typeface="Arial" charset="0"/>
                <a:ea typeface="MS PGothic" charset="0"/>
              </a:rPr>
              <a:t> </a:t>
            </a:r>
            <a:endParaRPr lang="en-US" sz="1800" b="1" dirty="0">
              <a:latin typeface="Arial" charset="0"/>
              <a:ea typeface="MS PGothic" charset="0"/>
            </a:endParaRPr>
          </a:p>
          <a:p>
            <a:pPr marL="609600" indent="-609600">
              <a:buFontTx/>
              <a:buAutoNum type="arabicPeriod"/>
            </a:pPr>
            <a:r>
              <a:rPr lang="en-US" sz="1800" b="1" dirty="0">
                <a:latin typeface="Arial" charset="0"/>
                <a:ea typeface="MS PGothic" charset="0"/>
              </a:rPr>
              <a:t>Use Rice</a:t>
            </a:r>
            <a:r>
              <a:rPr lang="ja-JP" altLang="en-US" sz="1800" b="1" dirty="0">
                <a:latin typeface="Arial" charset="0"/>
                <a:ea typeface="MS PGothic" charset="0"/>
              </a:rPr>
              <a:t>’</a:t>
            </a:r>
            <a:r>
              <a:rPr lang="en-US" altLang="ja-JP" sz="1800" b="1" dirty="0">
                <a:latin typeface="Arial" charset="0"/>
                <a:ea typeface="MS PGothic" charset="0"/>
              </a:rPr>
              <a:t>s Theorem to show that {f | </a:t>
            </a:r>
            <a:r>
              <a:rPr lang="en-US" sz="1800" b="1" dirty="0">
                <a:ea typeface="ＭＳ Ｐゴシック" charset="0"/>
                <a:cs typeface="ＭＳ Ｐゴシック" charset="0"/>
                <a:sym typeface="Symbol" charset="0"/>
              </a:rPr>
              <a:t>x 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f(x+1)=f(x)+1} </a:t>
            </a:r>
            <a:r>
              <a:rPr lang="en-US" altLang="ja-JP" sz="1800" b="1" dirty="0">
                <a:latin typeface="Arial" charset="0"/>
                <a:ea typeface="MS PGothic" charset="0"/>
              </a:rPr>
              <a:t>is </a:t>
            </a:r>
            <a:r>
              <a:rPr lang="en-US" altLang="ja-JP" sz="1800" b="1" dirty="0" err="1">
                <a:latin typeface="Arial" charset="0"/>
                <a:ea typeface="MS PGothic" charset="0"/>
              </a:rPr>
              <a:t>undecidable</a:t>
            </a:r>
            <a:r>
              <a:rPr lang="en-US" altLang="ja-JP" sz="1800" b="1" dirty="0">
                <a:latin typeface="Arial" charset="0"/>
                <a:ea typeface="MS PGothic" charset="0"/>
              </a:rPr>
              <a:t> </a:t>
            </a:r>
          </a:p>
          <a:p>
            <a:pPr marL="609600" indent="-609600">
              <a:buFontTx/>
              <a:buAutoNum type="arabicPeriod"/>
            </a:pPr>
            <a:r>
              <a:rPr lang="en-US" altLang="ja-JP" sz="1800" b="1" dirty="0">
                <a:latin typeface="Arial" charset="0"/>
                <a:ea typeface="MS PGothic" charset="0"/>
              </a:rPr>
              <a:t>Use quantification of </a:t>
            </a:r>
            <a:r>
              <a:rPr lang="en-US" altLang="ja-JP" sz="1800" b="1" dirty="0" smtClean="0">
                <a:latin typeface="Arial" charset="0"/>
                <a:ea typeface="MS PGothic" charset="0"/>
              </a:rPr>
              <a:t>an </a:t>
            </a:r>
            <a:r>
              <a:rPr lang="en-US" altLang="ja-JP" sz="1800" b="1" dirty="0">
                <a:latin typeface="Arial" charset="0"/>
                <a:ea typeface="MS PGothic" charset="0"/>
              </a:rPr>
              <a:t>algorithmic predicate to estimate the complexity (decidable, re, co-re, non-re) of each of the following, (a)-(d):</a:t>
            </a:r>
          </a:p>
          <a:p>
            <a:pPr marL="917575" lvl="1" indent="-466725">
              <a:buFont typeface="+mj-lt"/>
              <a:buAutoNum type="alphaLcParenR"/>
            </a:pPr>
            <a:r>
              <a:rPr lang="en-US" altLang="ja-JP" sz="1600" b="1" dirty="0">
                <a:latin typeface="Arial" charset="0"/>
                <a:ea typeface="MS PGothic" charset="0"/>
              </a:rPr>
              <a:t>{ f | for all input x, f(x) = f(0), that is f is a constant function }</a:t>
            </a:r>
          </a:p>
          <a:p>
            <a:pPr marL="917575" lvl="1" indent="-466725">
              <a:buFont typeface="+mj-lt"/>
              <a:buAutoNum type="alphaLcParenR"/>
            </a:pPr>
            <a:r>
              <a:rPr lang="en-US" altLang="ja-JP" sz="1600" b="1" dirty="0">
                <a:latin typeface="Arial" charset="0"/>
                <a:ea typeface="MS PGothic" charset="0"/>
              </a:rPr>
              <a:t>{ f | for two unique input values, </a:t>
            </a:r>
            <a:r>
              <a:rPr lang="en-US" altLang="ja-JP" sz="1600" b="1" dirty="0" err="1">
                <a:latin typeface="Arial" charset="0"/>
                <a:ea typeface="MS PGothic" charset="0"/>
              </a:rPr>
              <a:t>x,y</a:t>
            </a:r>
            <a:r>
              <a:rPr lang="en-US" altLang="ja-JP" sz="1600" b="1" dirty="0">
                <a:latin typeface="Arial" charset="0"/>
                <a:ea typeface="MS PGothic" charset="0"/>
              </a:rPr>
              <a:t>, f(x) = f(y) }</a:t>
            </a:r>
          </a:p>
          <a:p>
            <a:pPr marL="917575" lvl="1" indent="-466725">
              <a:buFont typeface="+mj-lt"/>
              <a:buAutoNum type="alphaLcParenR"/>
            </a:pPr>
            <a:r>
              <a:rPr lang="en-US" altLang="ja-JP" sz="1600" b="1" dirty="0">
                <a:latin typeface="Arial" charset="0"/>
                <a:ea typeface="MS PGothic" charset="0"/>
              </a:rPr>
              <a:t>{ &lt;</a:t>
            </a:r>
            <a:r>
              <a:rPr lang="en-US" altLang="ja-JP" sz="1600" b="1" dirty="0" err="1">
                <a:latin typeface="Arial" charset="0"/>
                <a:ea typeface="MS PGothic" charset="0"/>
              </a:rPr>
              <a:t>f,x</a:t>
            </a:r>
            <a:r>
              <a:rPr lang="en-US" altLang="ja-JP" sz="1600" b="1" dirty="0">
                <a:latin typeface="Arial" charset="0"/>
                <a:ea typeface="MS PGothic" charset="0"/>
              </a:rPr>
              <a:t>&gt; | f(x) takes at least 10 time steps before converging }</a:t>
            </a:r>
          </a:p>
          <a:p>
            <a:pPr marL="917575" lvl="1" indent="-466725">
              <a:buFont typeface="+mj-lt"/>
              <a:buAutoNum type="alphaLcParenR"/>
            </a:pPr>
            <a:r>
              <a:rPr lang="en-US" altLang="ja-JP" sz="1600" b="1" dirty="0">
                <a:latin typeface="Arial" charset="0"/>
                <a:ea typeface="MS PGothic" charset="0"/>
              </a:rPr>
              <a:t>{ &lt;</a:t>
            </a:r>
            <a:r>
              <a:rPr lang="en-US" altLang="ja-JP" sz="1600" b="1" dirty="0" err="1">
                <a:latin typeface="Arial" charset="0"/>
                <a:ea typeface="MS PGothic" charset="0"/>
              </a:rPr>
              <a:t>f,x</a:t>
            </a:r>
            <a:r>
              <a:rPr lang="en-US" altLang="ja-JP" sz="1600" b="1" dirty="0">
                <a:latin typeface="Arial" charset="0"/>
                <a:ea typeface="MS PGothic" charset="0"/>
              </a:rPr>
              <a:t>&gt; | f(x)</a:t>
            </a:r>
            <a:r>
              <a:rPr lang="en-US" sz="1600" b="1" dirty="0">
                <a:latin typeface="Arial" charset="0"/>
                <a:ea typeface="MS PGothic" charset="0"/>
                <a:sym typeface="Symbol" charset="0"/>
              </a:rPr>
              <a:t></a:t>
            </a:r>
            <a:r>
              <a:rPr lang="en-US" altLang="ja-JP" sz="1600" b="1" dirty="0">
                <a:latin typeface="Arial" charset="0"/>
                <a:ea typeface="MS PGothic" charset="0"/>
              </a:rPr>
              <a:t> }</a:t>
            </a:r>
          </a:p>
          <a:p>
            <a:pPr marL="609600" indent="-609600">
              <a:buFontTx/>
              <a:buAutoNum type="arabicPeriod"/>
            </a:pPr>
            <a:r>
              <a:rPr lang="en-US" sz="1800" b="1" dirty="0"/>
              <a:t>Let sets A and B each be re non-recursive (</a:t>
            </a:r>
            <a:r>
              <a:rPr lang="en-US" sz="1800" b="1" dirty="0" err="1"/>
              <a:t>undecidable</a:t>
            </a:r>
            <a:r>
              <a:rPr lang="en-US" sz="1800" b="1" dirty="0"/>
              <a:t>). </a:t>
            </a:r>
            <a:br>
              <a:rPr lang="en-US" sz="1800" b="1" dirty="0"/>
            </a:br>
            <a:r>
              <a:rPr lang="en-US" sz="1800" b="1" dirty="0"/>
              <a:t>Consider C = A </a:t>
            </a:r>
            <a:r>
              <a:rPr lang="en-US" sz="1800" b="1" dirty="0">
                <a:sym typeface="Symbol"/>
              </a:rPr>
              <a:t></a:t>
            </a:r>
            <a:r>
              <a:rPr lang="en-US" sz="1800" b="1" dirty="0"/>
              <a:t> B. For (a)-(c), either show sets A and B with the specified property or demonstrate that this property cannot hold. 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1600" b="1" dirty="0"/>
              <a:t>Can C be recursive? 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1600" b="1" dirty="0"/>
              <a:t>Can C be re non-recursive (</a:t>
            </a:r>
            <a:r>
              <a:rPr lang="en-US" sz="1600" b="1" dirty="0" err="1"/>
              <a:t>undecidable</a:t>
            </a:r>
            <a:r>
              <a:rPr lang="en-US" sz="1600" b="1" dirty="0"/>
              <a:t>)? 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1600" b="1" dirty="0"/>
              <a:t>Can C be non-re? </a:t>
            </a:r>
            <a:r>
              <a:rPr lang="en-US" altLang="ja-JP" sz="1600" b="1" dirty="0">
                <a:latin typeface="Arial" charset="0"/>
                <a:ea typeface="MS PGothic" charset="0"/>
              </a:rPr>
              <a:t>  </a:t>
            </a:r>
            <a:endParaRPr lang="en-US" sz="2200" dirty="0">
              <a:solidFill>
                <a:srgbClr val="CC3300"/>
              </a:solidFill>
              <a:latin typeface="Arial" charset="0"/>
              <a:ea typeface="MS P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566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460E6291-9C56-4155-986C-231AF2C4BC3A}" type="datetime1">
              <a:rPr lang="en-US"/>
              <a:pPr/>
              <a:t>11/20/2014</a:t>
            </a:fld>
            <a:endParaRPr lang="en-US"/>
          </a:p>
        </p:txBody>
      </p:sp>
      <p:sp>
        <p:nvSpPr>
          <p:cNvPr id="2078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r>
              <a:rPr lang="en-US"/>
              <a:t>COT 4210 © UCF</a:t>
            </a:r>
          </a:p>
        </p:txBody>
      </p:sp>
      <p:sp>
        <p:nvSpPr>
          <p:cNvPr id="2078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5698EDE5-9711-4402-B9B3-882D1227A947}" type="slidenum">
              <a:rPr lang="en-US"/>
              <a:pPr/>
              <a:t>2</a:t>
            </a:fld>
            <a:endParaRPr lang="en-US"/>
          </a:p>
        </p:txBody>
      </p:sp>
      <p:sp>
        <p:nvSpPr>
          <p:cNvPr id="2078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Assignment # 8.1</a:t>
            </a:r>
          </a:p>
        </p:txBody>
      </p:sp>
      <p:sp>
        <p:nvSpPr>
          <p:cNvPr id="3143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10600" cy="4525963"/>
          </a:xfrm>
        </p:spPr>
        <p:txBody>
          <a:bodyPr>
            <a:normAutofit fontScale="92500" lnSpcReduction="20000"/>
          </a:bodyPr>
          <a:lstStyle/>
          <a:p>
            <a:pPr>
              <a:buFont typeface="+mj-lt"/>
              <a:buAutoNum type="arabicPeriod"/>
              <a:defRPr/>
            </a:pPr>
            <a:r>
              <a:rPr lang="en-US" sz="1800" b="1" dirty="0"/>
              <a:t>Use Rice</a:t>
            </a:r>
            <a:r>
              <a:rPr lang="ja-JP" altLang="en-US" sz="1800" b="1" dirty="0"/>
              <a:t>’</a:t>
            </a:r>
            <a:r>
              <a:rPr lang="en-US" altLang="ja-JP" sz="1800" b="1" dirty="0"/>
              <a:t>s Theorem to show that { f | </a:t>
            </a:r>
            <a:r>
              <a:rPr lang="en-US" altLang="ja-JP" sz="1800" b="1" dirty="0">
                <a:sym typeface="Symbol" pitchFamily="18" charset="2"/>
              </a:rPr>
              <a:t>x </a:t>
            </a:r>
            <a:r>
              <a:rPr lang="en-US" altLang="ja-JP" sz="1800" b="1" dirty="0" smtClean="0">
                <a:sym typeface="Symbol" pitchFamily="18" charset="2"/>
              </a:rPr>
              <a:t>[</a:t>
            </a:r>
            <a:r>
              <a:rPr lang="en-US" altLang="ja-JP" sz="1800" b="1" dirty="0">
                <a:sym typeface="Symbol"/>
              </a:rPr>
              <a:t></a:t>
            </a:r>
            <a:r>
              <a:rPr lang="en-US" altLang="ja-JP" sz="1800" b="1" baseline="-25000" dirty="0"/>
              <a:t>f</a:t>
            </a:r>
            <a:r>
              <a:rPr lang="en-US" altLang="ja-JP" sz="1800" b="1" dirty="0" smtClean="0"/>
              <a:t>(x) = 0 ] } </a:t>
            </a:r>
            <a:r>
              <a:rPr lang="en-US" altLang="ja-JP" sz="1800" b="1" dirty="0"/>
              <a:t>is </a:t>
            </a:r>
            <a:r>
              <a:rPr lang="en-US" altLang="ja-JP" sz="1800" b="1" dirty="0" err="1"/>
              <a:t>undecidable</a:t>
            </a:r>
            <a:endParaRPr lang="en-US" sz="1800" b="1" dirty="0">
              <a:solidFill>
                <a:schemeClr val="tx1">
                  <a:lumMod val="95000"/>
                  <a:lumOff val="5000"/>
                </a:schemeClr>
              </a:solidFill>
              <a:ea typeface="ＭＳ Ｐゴシック" charset="0"/>
              <a:cs typeface="ＭＳ Ｐゴシック" charset="0"/>
            </a:endParaRPr>
          </a:p>
          <a:p>
            <a:pPr marL="609600" indent="-609600">
              <a:buFontTx/>
              <a:buAutoNum type="arabicPeriod"/>
              <a:defRPr/>
            </a:pPr>
            <a:endParaRPr lang="en-US" sz="1800" b="1" dirty="0">
              <a:solidFill>
                <a:schemeClr val="tx1">
                  <a:lumMod val="95000"/>
                  <a:lumOff val="5000"/>
                </a:schemeClr>
              </a:solidFill>
              <a:ea typeface="ＭＳ Ｐゴシック" charset="0"/>
              <a:cs typeface="ＭＳ Ｐゴシック" charset="0"/>
            </a:endParaRPr>
          </a:p>
          <a:p>
            <a:pPr marL="0" indent="0">
              <a:buNone/>
              <a:defRPr/>
            </a:pP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Call this set 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SI 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= </a:t>
            </a:r>
            <a:r>
              <a:rPr lang="en-US" altLang="ja-JP" sz="1800" b="1" dirty="0"/>
              <a:t>{ f | </a:t>
            </a:r>
            <a:r>
              <a:rPr lang="en-US" altLang="ja-JP" sz="1800" b="1" dirty="0">
                <a:sym typeface="Symbol" pitchFamily="18" charset="2"/>
              </a:rPr>
              <a:t>x [</a:t>
            </a:r>
            <a:r>
              <a:rPr lang="en-US" altLang="ja-JP" sz="1800" b="1" dirty="0">
                <a:sym typeface="Symbol"/>
              </a:rPr>
              <a:t></a:t>
            </a:r>
            <a:r>
              <a:rPr lang="en-US" altLang="ja-JP" sz="1800" b="1" baseline="-25000" dirty="0"/>
              <a:t>f</a:t>
            </a:r>
            <a:r>
              <a:rPr lang="en-US" altLang="ja-JP" sz="1800" b="1" dirty="0"/>
              <a:t>(x) = 0 ] </a:t>
            </a:r>
            <a:r>
              <a:rPr lang="en-US" altLang="ja-JP" sz="1800" b="1" dirty="0" smtClean="0"/>
              <a:t>}.</a:t>
            </a:r>
            <a:endParaRPr lang="en-US" altLang="ja-JP" sz="1800" b="1" dirty="0"/>
          </a:p>
          <a:p>
            <a:pPr marL="0" indent="0">
              <a:buNone/>
              <a:defRPr/>
            </a:pP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Let f be an arbitrary 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index (natural number). 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f is in 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SI </a:t>
            </a:r>
            <a:r>
              <a:rPr lang="en-US" sz="1800" b="1" dirty="0" err="1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iff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1800" b="1" dirty="0">
                <a:sym typeface="Symbol" pitchFamily="18" charset="2"/>
              </a:rPr>
              <a:t>x [</a:t>
            </a:r>
            <a:r>
              <a:rPr lang="en-US" altLang="ja-JP" sz="1800" b="1" dirty="0">
                <a:sym typeface="Symbol"/>
              </a:rPr>
              <a:t></a:t>
            </a:r>
            <a:r>
              <a:rPr lang="en-US" altLang="ja-JP" sz="1800" b="1" baseline="-25000" dirty="0"/>
              <a:t>f</a:t>
            </a:r>
            <a:r>
              <a:rPr lang="en-US" altLang="ja-JP" sz="1800" b="1" dirty="0"/>
              <a:t>(x) = 0 ] </a:t>
            </a:r>
            <a:endParaRPr lang="en-US" sz="1800" b="1" dirty="0">
              <a:solidFill>
                <a:schemeClr val="tx1">
                  <a:lumMod val="95000"/>
                  <a:lumOff val="5000"/>
                </a:schemeClr>
              </a:solidFill>
              <a:ea typeface="ＭＳ Ｐゴシック" charset="0"/>
              <a:cs typeface="ＭＳ Ｐゴシック" charset="0"/>
            </a:endParaRPr>
          </a:p>
          <a:p>
            <a:pPr marL="0" indent="0">
              <a:buNone/>
              <a:defRPr/>
            </a:pP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First, 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SI 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is 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non-trivial 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as</a:t>
            </a:r>
          </a:p>
          <a:p>
            <a:pPr marL="0" indent="0">
              <a:buNone/>
              <a:defRPr/>
            </a:pP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	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Z(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x) = 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0 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is in 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SI 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and 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I(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x) = 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x 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is not in 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SI</a:t>
            </a:r>
            <a:endParaRPr lang="en-US" sz="1800" b="1" dirty="0">
              <a:solidFill>
                <a:schemeClr val="tx1">
                  <a:lumMod val="95000"/>
                  <a:lumOff val="5000"/>
                </a:schemeClr>
              </a:solidFill>
              <a:ea typeface="ＭＳ Ｐゴシック" charset="0"/>
              <a:cs typeface="ＭＳ Ｐゴシック" charset="0"/>
              <a:sym typeface="Symbol"/>
            </a:endParaRPr>
          </a:p>
          <a:p>
            <a:pPr marL="0" indent="0">
              <a:buNone/>
              <a:defRPr/>
            </a:pP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Second, 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SI 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is an I/O property as</a:t>
            </a:r>
          </a:p>
          <a:p>
            <a:pPr marL="0" indent="0">
              <a:buNone/>
              <a:defRPr/>
            </a:pP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	Let </a:t>
            </a:r>
            <a:r>
              <a:rPr lang="en-US" sz="1800" b="1" dirty="0" err="1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f,g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 be arbitrary indices (natural numbers) such that x </a:t>
            </a:r>
            <a:r>
              <a:rPr lang="en-US" sz="18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(x) = </a:t>
            </a:r>
            <a:r>
              <a:rPr lang="en-US" sz="18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g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(x).</a:t>
            </a:r>
          </a:p>
          <a:p>
            <a:pPr marL="0" indent="0">
              <a:buNone/>
              <a:defRPr/>
            </a:pP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	 </a:t>
            </a:r>
            <a:r>
              <a:rPr lang="en-US" sz="18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 is in 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SI </a:t>
            </a:r>
            <a:r>
              <a:rPr lang="en-US" sz="1800" b="1" dirty="0" err="1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iff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 </a:t>
            </a:r>
            <a:r>
              <a:rPr lang="en-US" altLang="ja-JP" sz="1800" b="1" dirty="0">
                <a:sym typeface="Symbol" pitchFamily="18" charset="2"/>
              </a:rPr>
              <a:t></a:t>
            </a:r>
            <a:r>
              <a:rPr lang="en-US" sz="1800" b="1" dirty="0">
                <a:ea typeface="ＭＳ Ｐゴシック" charset="0"/>
                <a:cs typeface="ＭＳ Ｐゴシック" charset="0"/>
                <a:sym typeface="Symbol" charset="0"/>
              </a:rPr>
              <a:t>x</a:t>
            </a:r>
            <a:r>
              <a:rPr lang="en-US" sz="1800" b="1" dirty="0" smtClean="0">
                <a:ea typeface="ＭＳ Ｐゴシック" charset="0"/>
                <a:cs typeface="ＭＳ Ｐゴシック" charset="0"/>
                <a:sym typeface="Symbol" charset="0"/>
              </a:rPr>
              <a:t> 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18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 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(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x)=0. Let one of the x’s with this property be x</a:t>
            </a:r>
            <a:r>
              <a:rPr lang="en-US" sz="1800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0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. </a:t>
            </a:r>
          </a:p>
          <a:p>
            <a:pPr marL="0" indent="0">
              <a:buNone/>
              <a:defRPr/>
            </a:pP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	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That is, 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18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 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(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x</a:t>
            </a:r>
            <a:r>
              <a:rPr lang="en-US" sz="1800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0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) = 0. </a:t>
            </a:r>
          </a:p>
          <a:p>
            <a:pPr marL="0" indent="0">
              <a:buNone/>
              <a:defRPr/>
            </a:pP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	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Since 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x </a:t>
            </a:r>
            <a:r>
              <a:rPr lang="en-US" sz="18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(x) = </a:t>
            </a:r>
            <a:r>
              <a:rPr lang="en-US" sz="1800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g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(x), </a:t>
            </a:r>
            <a:r>
              <a:rPr lang="en-US" sz="1800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g 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(x</a:t>
            </a:r>
            <a:r>
              <a:rPr lang="en-US" sz="1800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0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) = 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0. </a:t>
            </a:r>
            <a:endParaRPr lang="en-US" sz="1800" b="1" dirty="0">
              <a:solidFill>
                <a:schemeClr val="tx1">
                  <a:lumMod val="95000"/>
                  <a:lumOff val="5000"/>
                </a:schemeClr>
              </a:solidFill>
              <a:ea typeface="ＭＳ Ｐゴシック" charset="0"/>
              <a:cs typeface="ＭＳ Ｐゴシック" charset="0"/>
              <a:sym typeface="Symbol"/>
            </a:endParaRPr>
          </a:p>
          <a:p>
            <a:pPr marL="0" indent="0">
              <a:buNone/>
              <a:defRPr/>
            </a:pP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	But then, </a:t>
            </a:r>
            <a:r>
              <a:rPr lang="en-US" sz="18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 is in 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SI implies </a:t>
            </a:r>
            <a:r>
              <a:rPr lang="en-US" sz="18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g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 is in 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SI.</a:t>
            </a:r>
          </a:p>
          <a:p>
            <a:pPr marL="0" indent="0">
              <a:buNone/>
              <a:defRPr/>
            </a:pP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	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If, on the other hand, ~</a:t>
            </a:r>
            <a:r>
              <a:rPr lang="en-US" altLang="ja-JP" sz="1800" b="1" dirty="0" smtClean="0">
                <a:sym typeface="Symbol" pitchFamily="18" charset="2"/>
              </a:rPr>
              <a:t></a:t>
            </a:r>
            <a:r>
              <a:rPr lang="en-US" sz="1800" b="1" dirty="0" smtClean="0">
                <a:ea typeface="ＭＳ Ｐゴシック" charset="0"/>
                <a:cs typeface="ＭＳ Ｐゴシック" charset="0"/>
                <a:sym typeface="Symbol" charset="0"/>
              </a:rPr>
              <a:t>x 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18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 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(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x) = 0, then 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~</a:t>
            </a:r>
            <a:r>
              <a:rPr lang="en-US" altLang="ja-JP" sz="1800" b="1" dirty="0">
                <a:sym typeface="Symbol" pitchFamily="18" charset="2"/>
              </a:rPr>
              <a:t></a:t>
            </a:r>
            <a:r>
              <a:rPr lang="en-US" sz="1800" b="1" dirty="0">
                <a:ea typeface="ＭＳ Ｐゴシック" charset="0"/>
                <a:cs typeface="ＭＳ Ｐゴシック" charset="0"/>
                <a:sym typeface="Symbol" charset="0"/>
              </a:rPr>
              <a:t>x 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1800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g 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(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x) = 0, </a:t>
            </a:r>
          </a:p>
          <a:p>
            <a:pPr marL="0" indent="0">
              <a:buNone/>
              <a:defRPr/>
            </a:pP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	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and so if f 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 SI then g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  SI 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. </a:t>
            </a:r>
          </a:p>
          <a:p>
            <a:pPr marL="0" indent="0">
              <a:buNone/>
              <a:defRPr/>
            </a:pP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	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Combining these 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f 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 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SI </a:t>
            </a:r>
            <a:r>
              <a:rPr lang="en-US" sz="1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iff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 g 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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 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SI </a:t>
            </a:r>
            <a:endParaRPr lang="en-US" sz="1800" b="1" dirty="0">
              <a:solidFill>
                <a:schemeClr val="tx1">
                  <a:lumMod val="95000"/>
                  <a:lumOff val="5000"/>
                </a:schemeClr>
              </a:solidFill>
              <a:ea typeface="ＭＳ Ｐゴシック" charset="0"/>
              <a:cs typeface="ＭＳ Ｐゴシック" charset="0"/>
            </a:endParaRPr>
          </a:p>
          <a:p>
            <a:pPr marL="0" indent="0">
              <a:buNone/>
              <a:defRPr/>
            </a:pP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The above shows that 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SI 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satisfies both conditions for Rice’s Theorem, and hence 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SI 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is </a:t>
            </a:r>
            <a:r>
              <a:rPr lang="en-US" sz="1800" b="1" dirty="0" err="1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undecidable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.</a:t>
            </a:r>
            <a:endParaRPr lang="en-US" sz="1800" b="1" dirty="0">
              <a:solidFill>
                <a:schemeClr val="tx1">
                  <a:lumMod val="95000"/>
                  <a:lumOff val="5000"/>
                </a:schemeClr>
              </a:solidFill>
              <a:ea typeface="ＭＳ Ｐゴシック" charset="0"/>
              <a:cs typeface="ＭＳ Ｐゴシック" charset="0"/>
              <a:sym typeface="Symbol"/>
            </a:endParaRPr>
          </a:p>
          <a:p>
            <a:pPr marL="0" indent="0">
              <a:buNone/>
              <a:defRPr/>
            </a:pPr>
            <a:endParaRPr lang="en-US" sz="1800" b="1" dirty="0" smtClean="0">
              <a:solidFill>
                <a:schemeClr val="tx1">
                  <a:lumMod val="95000"/>
                  <a:lumOff val="5000"/>
                </a:schemeClr>
              </a:solidFill>
              <a:ea typeface="ＭＳ Ｐゴシック" charset="0"/>
              <a:cs typeface="ＭＳ Ｐゴシック" charset="0"/>
            </a:endParaRPr>
          </a:p>
          <a:p>
            <a:pPr marL="0" indent="0">
              <a:buNone/>
              <a:defRPr/>
            </a:pPr>
            <a:endParaRPr lang="en-US" sz="1800" b="1" dirty="0" smtClean="0">
              <a:solidFill>
                <a:schemeClr val="tx1">
                  <a:lumMod val="95000"/>
                  <a:lumOff val="5000"/>
                </a:schemeClr>
              </a:solidFill>
              <a:ea typeface="ＭＳ Ｐゴシック" charset="0"/>
              <a:cs typeface="ＭＳ Ｐゴシック" charset="0"/>
              <a:sym typeface="Symbol"/>
            </a:endParaRPr>
          </a:p>
          <a:p>
            <a:pPr marL="0" indent="0">
              <a:buNone/>
              <a:defRPr/>
            </a:pPr>
            <a:endParaRPr lang="en-US" sz="1800" b="1" dirty="0" smtClean="0">
              <a:solidFill>
                <a:schemeClr val="tx1">
                  <a:lumMod val="95000"/>
                  <a:lumOff val="5000"/>
                </a:schemeClr>
              </a:solidFill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67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460E6291-9C56-4155-986C-231AF2C4BC3A}" type="datetime1">
              <a:rPr lang="en-US"/>
              <a:pPr/>
              <a:t>11/20/2014</a:t>
            </a:fld>
            <a:endParaRPr lang="en-US"/>
          </a:p>
        </p:txBody>
      </p:sp>
      <p:sp>
        <p:nvSpPr>
          <p:cNvPr id="2078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r>
              <a:rPr lang="en-US"/>
              <a:t>COT 4210 © UCF</a:t>
            </a:r>
          </a:p>
        </p:txBody>
      </p:sp>
      <p:sp>
        <p:nvSpPr>
          <p:cNvPr id="2078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5698EDE5-9711-4402-B9B3-882D1227A947}" type="slidenum">
              <a:rPr lang="en-US"/>
              <a:pPr/>
              <a:t>3</a:t>
            </a:fld>
            <a:endParaRPr lang="en-US"/>
          </a:p>
        </p:txBody>
      </p:sp>
      <p:sp>
        <p:nvSpPr>
          <p:cNvPr id="2078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Assignment # 8.2</a:t>
            </a:r>
          </a:p>
        </p:txBody>
      </p:sp>
      <p:sp>
        <p:nvSpPr>
          <p:cNvPr id="3143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10600" cy="4525963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 startAt="2"/>
              <a:defRPr/>
            </a:pPr>
            <a:r>
              <a:rPr lang="en-US" sz="1800" b="1" dirty="0" smtClean="0"/>
              <a:t>Use Rice</a:t>
            </a:r>
            <a:r>
              <a:rPr lang="ja-JP" altLang="en-US" sz="1800" b="1" dirty="0" smtClean="0"/>
              <a:t>’</a:t>
            </a:r>
            <a:r>
              <a:rPr lang="en-US" altLang="ja-JP" sz="1800" b="1" dirty="0" smtClean="0"/>
              <a:t>s Theorem to show that { f | </a:t>
            </a:r>
            <a:r>
              <a:rPr lang="en-US" altLang="ja-JP" sz="1800" b="1" dirty="0" smtClean="0">
                <a:sym typeface="Symbol" pitchFamily="18" charset="2"/>
              </a:rPr>
              <a:t>x [</a:t>
            </a:r>
            <a:r>
              <a:rPr lang="en-US" altLang="ja-JP" sz="1800" b="1" dirty="0" smtClean="0">
                <a:sym typeface="Symbol"/>
              </a:rPr>
              <a:t></a:t>
            </a:r>
            <a:r>
              <a:rPr lang="en-US" altLang="ja-JP" sz="1800" b="1" baseline="-25000" dirty="0" smtClean="0"/>
              <a:t>f</a:t>
            </a:r>
            <a:r>
              <a:rPr lang="en-US" altLang="ja-JP" sz="1800" b="1" dirty="0" smtClean="0"/>
              <a:t>(x+1) = </a:t>
            </a:r>
            <a:r>
              <a:rPr lang="en-US" altLang="ja-JP" sz="1800" b="1" dirty="0" smtClean="0">
                <a:sym typeface="Symbol"/>
              </a:rPr>
              <a:t></a:t>
            </a:r>
            <a:r>
              <a:rPr lang="en-US" altLang="ja-JP" sz="1800" b="1" baseline="-25000" dirty="0" smtClean="0"/>
              <a:t>f </a:t>
            </a:r>
            <a:r>
              <a:rPr lang="en-US" altLang="ja-JP" sz="1800" b="1" dirty="0" smtClean="0"/>
              <a:t>(x) + 1 ]  } is </a:t>
            </a:r>
            <a:r>
              <a:rPr lang="en-US" altLang="ja-JP" sz="1800" b="1" dirty="0" err="1" smtClean="0"/>
              <a:t>undecidable</a:t>
            </a:r>
            <a:endParaRPr lang="en-US" sz="1800" b="1" dirty="0" smtClean="0">
              <a:solidFill>
                <a:schemeClr val="tx1">
                  <a:lumMod val="95000"/>
                  <a:lumOff val="5000"/>
                </a:schemeClr>
              </a:solidFill>
              <a:ea typeface="ＭＳ Ｐゴシック" charset="0"/>
              <a:cs typeface="ＭＳ Ｐゴシック" charset="0"/>
            </a:endParaRPr>
          </a:p>
          <a:p>
            <a:pPr marL="609600" indent="-609600" eaLnBrk="1" hangingPunct="1">
              <a:buFontTx/>
              <a:buAutoNum type="arabicPeriod" startAt="2"/>
              <a:defRPr/>
            </a:pPr>
            <a:endParaRPr lang="en-US" sz="1800" b="1" dirty="0">
              <a:solidFill>
                <a:schemeClr val="tx1">
                  <a:lumMod val="95000"/>
                  <a:lumOff val="5000"/>
                </a:schemeClr>
              </a:solidFill>
              <a:ea typeface="ＭＳ Ｐゴシック" charset="0"/>
              <a:cs typeface="ＭＳ Ｐゴシック" charset="0"/>
            </a:endParaRPr>
          </a:p>
          <a:p>
            <a:pPr marL="0" indent="0">
              <a:buNone/>
              <a:defRPr/>
            </a:pP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Call this set MI = </a:t>
            </a:r>
            <a:r>
              <a:rPr lang="en-US" altLang="ja-JP" sz="1800" b="1" dirty="0"/>
              <a:t>{ f | </a:t>
            </a:r>
            <a:r>
              <a:rPr lang="en-US" altLang="ja-JP" sz="1800" b="1" dirty="0">
                <a:sym typeface="Symbol" pitchFamily="18" charset="2"/>
              </a:rPr>
              <a:t>x [ </a:t>
            </a:r>
            <a:r>
              <a:rPr lang="en-US" altLang="ja-JP" sz="1800" b="1" dirty="0" smtClean="0">
                <a:sym typeface="Symbol"/>
              </a:rPr>
              <a:t></a:t>
            </a:r>
            <a:r>
              <a:rPr lang="en-US" altLang="ja-JP" sz="1800" b="1" baseline="-25000" dirty="0" smtClean="0"/>
              <a:t>f</a:t>
            </a:r>
            <a:r>
              <a:rPr lang="en-US" altLang="ja-JP" sz="1800" b="1" dirty="0" smtClean="0"/>
              <a:t>(x+1</a:t>
            </a:r>
            <a:r>
              <a:rPr lang="en-US" altLang="ja-JP" sz="1800" b="1" dirty="0"/>
              <a:t>) </a:t>
            </a:r>
            <a:r>
              <a:rPr lang="en-US" altLang="ja-JP" sz="1800" b="1" dirty="0" smtClean="0"/>
              <a:t>= </a:t>
            </a:r>
            <a:r>
              <a:rPr lang="en-US" altLang="ja-JP" sz="1800" b="1" dirty="0" smtClean="0">
                <a:sym typeface="Symbol"/>
              </a:rPr>
              <a:t></a:t>
            </a:r>
            <a:r>
              <a:rPr lang="en-US" altLang="ja-JP" sz="1800" b="1" baseline="-25000" dirty="0" smtClean="0"/>
              <a:t>f</a:t>
            </a:r>
            <a:r>
              <a:rPr lang="en-US" altLang="ja-JP" sz="1800" b="1" dirty="0" smtClean="0"/>
              <a:t>(x) + 1 </a:t>
            </a:r>
            <a:r>
              <a:rPr lang="en-US" altLang="ja-JP" sz="1800" b="1" dirty="0"/>
              <a:t>]  </a:t>
            </a:r>
            <a:r>
              <a:rPr lang="en-US" altLang="ja-JP" sz="1800" b="1" dirty="0" smtClean="0"/>
              <a:t>}.</a:t>
            </a:r>
          </a:p>
          <a:p>
            <a:pPr marL="0" indent="0">
              <a:buNone/>
              <a:defRPr/>
            </a:pP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Let 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f be an arbitrary 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index (natural number). 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f is in 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MI </a:t>
            </a:r>
            <a:r>
              <a:rPr lang="en-US" sz="1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iff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sz="1800" b="1" dirty="0">
                <a:ea typeface="ＭＳ Ｐゴシック" charset="0"/>
                <a:cs typeface="ＭＳ Ｐゴシック" charset="0"/>
                <a:sym typeface="Symbol" charset="0"/>
              </a:rPr>
              <a:t>x 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18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 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(x+1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) = 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18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(x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) +1 </a:t>
            </a:r>
          </a:p>
          <a:p>
            <a:pPr marL="0" indent="0">
              <a:buNone/>
              <a:defRPr/>
            </a:pP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First, MI is non-trivial as</a:t>
            </a:r>
          </a:p>
          <a:p>
            <a:pPr marL="0" indent="0">
              <a:buNone/>
              <a:defRPr/>
            </a:pP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	I(x) = x is in MI and Z(x) = 0 is not in MI</a:t>
            </a:r>
          </a:p>
          <a:p>
            <a:pPr marL="0" indent="0">
              <a:buNone/>
              <a:defRPr/>
            </a:pP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Second, MI is an I/O property as</a:t>
            </a:r>
          </a:p>
          <a:p>
            <a:pPr marL="0" indent="0">
              <a:buNone/>
              <a:defRPr/>
            </a:pP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	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Let </a:t>
            </a:r>
            <a:r>
              <a:rPr lang="en-US" sz="1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f,g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 be arbitrary indices (natural numbers) such that x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 </a:t>
            </a:r>
            <a:r>
              <a:rPr lang="en-US" sz="1800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(x) = </a:t>
            </a:r>
            <a:r>
              <a:rPr lang="en-US" sz="1800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g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(x).</a:t>
            </a:r>
          </a:p>
          <a:p>
            <a:pPr marL="0" indent="0">
              <a:buNone/>
              <a:defRPr/>
            </a:pP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	 </a:t>
            </a:r>
            <a:r>
              <a:rPr lang="en-US" sz="1800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 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is in MI </a:t>
            </a:r>
            <a:r>
              <a:rPr lang="en-US" sz="1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iff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 </a:t>
            </a:r>
            <a:r>
              <a:rPr lang="en-US" sz="1800" b="1" dirty="0">
                <a:ea typeface="ＭＳ Ｐゴシック" charset="0"/>
                <a:cs typeface="ＭＳ Ｐゴシック" charset="0"/>
                <a:sym typeface="Symbol" charset="0"/>
              </a:rPr>
              <a:t>x 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18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 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(x+1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)=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18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(x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)+1  </a:t>
            </a:r>
            <a:r>
              <a:rPr lang="en-US" sz="1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iff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 </a:t>
            </a:r>
            <a:r>
              <a:rPr lang="en-US" sz="1800" b="1" dirty="0">
                <a:ea typeface="ＭＳ Ｐゴシック" charset="0"/>
                <a:cs typeface="ＭＳ Ｐゴシック" charset="0"/>
                <a:sym typeface="Symbol" charset="0"/>
              </a:rPr>
              <a:t>x 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1800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g 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(x+1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)=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1800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g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(x)+1 , since 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x </a:t>
            </a:r>
            <a:r>
              <a:rPr lang="en-US" sz="18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(x) = </a:t>
            </a:r>
            <a:r>
              <a:rPr lang="en-US" sz="18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g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(x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)</a:t>
            </a:r>
          </a:p>
          <a:p>
            <a:pPr marL="0" indent="0">
              <a:buNone/>
              <a:defRPr/>
            </a:pP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	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But then, 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</a:t>
            </a:r>
            <a:r>
              <a:rPr lang="en-US" sz="1800" b="1" baseline="-25000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f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 is in MI </a:t>
            </a:r>
            <a:r>
              <a:rPr lang="en-US" sz="1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iff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 </a:t>
            </a:r>
            <a:r>
              <a:rPr lang="en-US" sz="1800" b="1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g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 </a:t>
            </a:r>
            <a:r>
              <a:rPr lang="en-US" sz="1800" b="1" dirty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is in 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  <a:sym typeface="Symbol"/>
              </a:rPr>
              <a:t>MI.</a:t>
            </a:r>
            <a:endParaRPr lang="en-US" sz="1800" b="1" dirty="0">
              <a:solidFill>
                <a:schemeClr val="tx1">
                  <a:lumMod val="95000"/>
                  <a:lumOff val="5000"/>
                </a:schemeClr>
              </a:solidFill>
              <a:ea typeface="ＭＳ Ｐゴシック" charset="0"/>
              <a:cs typeface="ＭＳ Ｐゴシック" charset="0"/>
            </a:endParaRPr>
          </a:p>
          <a:p>
            <a:pPr marL="0" indent="0">
              <a:buNone/>
              <a:defRPr/>
            </a:pP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The above shows that MI satisfies both conditions for Rice’s Theorem, and hence MI is </a:t>
            </a:r>
            <a:r>
              <a:rPr lang="en-US" sz="1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undecidable</a:t>
            </a:r>
            <a:r>
              <a:rPr lang="en-US" sz="1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ＭＳ Ｐゴシック" charset="0"/>
                <a:cs typeface="ＭＳ Ｐゴシック" charset="0"/>
              </a:rPr>
              <a:t>.</a:t>
            </a:r>
            <a:endParaRPr lang="en-US" sz="1800" b="1" dirty="0">
              <a:solidFill>
                <a:schemeClr val="tx1">
                  <a:lumMod val="95000"/>
                  <a:lumOff val="5000"/>
                </a:schemeClr>
              </a:solidFill>
              <a:ea typeface="ＭＳ Ｐゴシック" charset="0"/>
              <a:cs typeface="ＭＳ Ｐゴシック" charset="0"/>
              <a:sym typeface="Symbol"/>
            </a:endParaRPr>
          </a:p>
          <a:p>
            <a:pPr marL="0" indent="0">
              <a:buNone/>
              <a:defRPr/>
            </a:pPr>
            <a:endParaRPr lang="en-US" sz="1800" b="1" dirty="0" smtClean="0">
              <a:solidFill>
                <a:schemeClr val="tx1">
                  <a:lumMod val="95000"/>
                  <a:lumOff val="5000"/>
                </a:schemeClr>
              </a:solidFill>
              <a:ea typeface="ＭＳ Ｐゴシック" charset="0"/>
              <a:cs typeface="ＭＳ Ｐゴシック" charset="0"/>
              <a:sym typeface="Symbol"/>
            </a:endParaRPr>
          </a:p>
          <a:p>
            <a:pPr marL="0" indent="0">
              <a:buNone/>
              <a:defRPr/>
            </a:pPr>
            <a:endParaRPr lang="en-US" sz="1800" b="1" dirty="0" smtClean="0">
              <a:solidFill>
                <a:schemeClr val="tx1">
                  <a:lumMod val="95000"/>
                  <a:lumOff val="5000"/>
                </a:schemeClr>
              </a:solidFill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57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460E6291-9C56-4155-986C-231AF2C4BC3A}" type="datetime1">
              <a:rPr lang="en-US"/>
              <a:pPr/>
              <a:t>11/20/2014</a:t>
            </a:fld>
            <a:endParaRPr lang="en-US"/>
          </a:p>
        </p:txBody>
      </p:sp>
      <p:sp>
        <p:nvSpPr>
          <p:cNvPr id="2078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r>
              <a:rPr lang="en-US"/>
              <a:t>COT 4210 © UCF</a:t>
            </a:r>
          </a:p>
        </p:txBody>
      </p:sp>
      <p:sp>
        <p:nvSpPr>
          <p:cNvPr id="2078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5698EDE5-9711-4402-B9B3-882D1227A947}" type="slidenum">
              <a:rPr lang="en-US"/>
              <a:pPr/>
              <a:t>4</a:t>
            </a:fld>
            <a:endParaRPr lang="en-US"/>
          </a:p>
        </p:txBody>
      </p:sp>
      <p:sp>
        <p:nvSpPr>
          <p:cNvPr id="2078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Assignment # 8.3</a:t>
            </a:r>
          </a:p>
        </p:txBody>
      </p:sp>
      <p:sp>
        <p:nvSpPr>
          <p:cNvPr id="3143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10600" cy="4525963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 startAt="3"/>
            </a:pPr>
            <a:r>
              <a:rPr lang="en-US" altLang="ja-JP" sz="1800" b="1" dirty="0">
                <a:latin typeface="Arial" charset="0"/>
                <a:ea typeface="MS PGothic" charset="0"/>
              </a:rPr>
              <a:t>Use quantification of a algorithmic predicate to estimate the complexity (decidable, re, co-re, non-re) of each of the following, (a)-(d):</a:t>
            </a:r>
          </a:p>
          <a:p>
            <a:pPr marL="917575" lvl="1" indent="-466725">
              <a:buFont typeface="+mj-lt"/>
              <a:buAutoNum type="alphaLcParenR"/>
            </a:pPr>
            <a:r>
              <a:rPr lang="en-US" altLang="ja-JP" sz="1600" b="1" dirty="0">
                <a:latin typeface="Arial" charset="0"/>
                <a:ea typeface="MS PGothic" charset="0"/>
              </a:rPr>
              <a:t>{ f | for all input x, f(x) = f(0), that is f is a constant function </a:t>
            </a:r>
            <a:r>
              <a:rPr lang="en-US" altLang="ja-JP" sz="1600" b="1" dirty="0" smtClean="0">
                <a:latin typeface="Arial" charset="0"/>
                <a:ea typeface="MS PGothic" charset="0"/>
              </a:rPr>
              <a:t>}</a:t>
            </a:r>
            <a:r>
              <a:rPr lang="en-US" altLang="ja-JP" sz="1600" b="1" dirty="0">
                <a:latin typeface="Arial" charset="0"/>
                <a:ea typeface="MS PGothic" charset="0"/>
              </a:rPr>
              <a:t/>
            </a:r>
            <a:br>
              <a:rPr lang="en-US" altLang="ja-JP" sz="1600" b="1" dirty="0">
                <a:latin typeface="Arial" charset="0"/>
                <a:ea typeface="MS PGothic" charset="0"/>
              </a:rPr>
            </a:br>
            <a:r>
              <a:rPr lang="en-US" altLang="ja-JP" sz="1600" b="1" dirty="0" smtClean="0">
                <a:latin typeface="Arial" charset="0"/>
                <a:ea typeface="MS PGothic" charset="0"/>
              </a:rPr>
              <a:t>{ </a:t>
            </a:r>
            <a:r>
              <a:rPr lang="en-US" altLang="ja-JP" sz="1600" b="1" dirty="0">
                <a:latin typeface="Arial" charset="0"/>
                <a:ea typeface="MS PGothic" charset="0"/>
              </a:rPr>
              <a:t>f | </a:t>
            </a:r>
            <a:r>
              <a:rPr lang="en-US" sz="1600" b="1" dirty="0" smtClean="0">
                <a:latin typeface="Arial" charset="0"/>
                <a:ea typeface="MS PGothic" charset="0"/>
                <a:sym typeface="Symbol" charset="0"/>
              </a:rPr>
              <a:t></a:t>
            </a:r>
            <a:r>
              <a:rPr lang="en-US" altLang="ja-JP" sz="1600" b="1" dirty="0" err="1" smtClean="0">
                <a:latin typeface="Arial" charset="0"/>
                <a:ea typeface="MS PGothic" charset="0"/>
              </a:rPr>
              <a:t>x</a:t>
            </a:r>
            <a:r>
              <a:rPr lang="en-US" sz="1600" b="1" dirty="0" err="1">
                <a:latin typeface="Arial" charset="0"/>
                <a:ea typeface="MS PGothic" charset="0"/>
                <a:sym typeface="Symbol" charset="0"/>
              </a:rPr>
              <a:t>t</a:t>
            </a:r>
            <a:r>
              <a:rPr lang="en-US" sz="1600" b="1" dirty="0">
                <a:latin typeface="Arial" charset="0"/>
                <a:ea typeface="MS PGothic" charset="0"/>
                <a:sym typeface="Symbol" charset="0"/>
              </a:rPr>
              <a:t> </a:t>
            </a:r>
            <a:r>
              <a:rPr lang="en-US" sz="1600" b="1" dirty="0" smtClean="0">
                <a:latin typeface="Arial" charset="0"/>
                <a:ea typeface="MS PGothic" charset="0"/>
                <a:sym typeface="Symbol" charset="0"/>
              </a:rPr>
              <a:t>[ STP(</a:t>
            </a:r>
            <a:r>
              <a:rPr lang="en-US" sz="1600" b="1" dirty="0" err="1" smtClean="0">
                <a:latin typeface="Arial" charset="0"/>
                <a:ea typeface="MS PGothic" charset="0"/>
                <a:sym typeface="Symbol" charset="0"/>
              </a:rPr>
              <a:t>f,x,t</a:t>
            </a:r>
            <a:r>
              <a:rPr lang="en-US" sz="1600" b="1" dirty="0">
                <a:latin typeface="Arial" charset="0"/>
                <a:ea typeface="MS PGothic" charset="0"/>
                <a:sym typeface="Symbol" charset="0"/>
              </a:rPr>
              <a:t>) </a:t>
            </a:r>
            <a:r>
              <a:rPr lang="en-US" altLang="ja-JP" sz="1600" b="1" dirty="0" smtClean="0">
                <a:latin typeface="Arial" charset="0"/>
                <a:ea typeface="MS PGothic" charset="0"/>
              </a:rPr>
              <a:t>&amp;&amp; STP(f,0,t) &amp;&amp; (VALUE(</a:t>
            </a:r>
            <a:r>
              <a:rPr lang="en-US" altLang="ja-JP" sz="1600" b="1" dirty="0" err="1" smtClean="0">
                <a:latin typeface="Arial" charset="0"/>
                <a:ea typeface="MS PGothic" charset="0"/>
              </a:rPr>
              <a:t>f,x,t</a:t>
            </a:r>
            <a:r>
              <a:rPr lang="en-US" altLang="ja-JP" sz="1600" b="1" dirty="0" smtClean="0">
                <a:latin typeface="Arial" charset="0"/>
                <a:ea typeface="MS PGothic" charset="0"/>
              </a:rPr>
              <a:t>) == VALUE(f,0,t)) ] }</a:t>
            </a:r>
            <a:br>
              <a:rPr lang="en-US" altLang="ja-JP" sz="1600" b="1" dirty="0" smtClean="0">
                <a:latin typeface="Arial" charset="0"/>
                <a:ea typeface="MS PGothic" charset="0"/>
              </a:rPr>
            </a:br>
            <a:r>
              <a:rPr lang="en-US" altLang="ja-JP" sz="1600" b="1" dirty="0" smtClean="0">
                <a:latin typeface="Arial" charset="0"/>
                <a:ea typeface="MS PGothic" charset="0"/>
              </a:rPr>
              <a:t>Hence non-re</a:t>
            </a:r>
            <a:endParaRPr lang="en-US" altLang="ja-JP" sz="1600" b="1" dirty="0">
              <a:latin typeface="Arial" charset="0"/>
              <a:ea typeface="MS PGothic" charset="0"/>
            </a:endParaRPr>
          </a:p>
          <a:p>
            <a:pPr marL="917575" lvl="1" indent="-466725">
              <a:buFont typeface="+mj-lt"/>
              <a:buAutoNum type="alphaLcParenR"/>
            </a:pPr>
            <a:r>
              <a:rPr lang="en-US" altLang="ja-JP" sz="1600" b="1" dirty="0">
                <a:latin typeface="Arial" charset="0"/>
                <a:ea typeface="MS PGothic" charset="0"/>
              </a:rPr>
              <a:t>{ f | for two unique input values, </a:t>
            </a:r>
            <a:r>
              <a:rPr lang="en-US" altLang="ja-JP" sz="1600" b="1" dirty="0" err="1">
                <a:latin typeface="Arial" charset="0"/>
                <a:ea typeface="MS PGothic" charset="0"/>
              </a:rPr>
              <a:t>x,y</a:t>
            </a:r>
            <a:r>
              <a:rPr lang="en-US" altLang="ja-JP" sz="1600" b="1" dirty="0">
                <a:latin typeface="Arial" charset="0"/>
                <a:ea typeface="MS PGothic" charset="0"/>
              </a:rPr>
              <a:t>, f(x) = f(y) </a:t>
            </a:r>
            <a:r>
              <a:rPr lang="en-US" altLang="ja-JP" sz="1600" b="1" dirty="0" smtClean="0">
                <a:latin typeface="Arial" charset="0"/>
                <a:ea typeface="MS PGothic" charset="0"/>
              </a:rPr>
              <a:t>}</a:t>
            </a:r>
            <a:br>
              <a:rPr lang="en-US" altLang="ja-JP" sz="1600" b="1" dirty="0" smtClean="0">
                <a:latin typeface="Arial" charset="0"/>
                <a:ea typeface="MS PGothic" charset="0"/>
              </a:rPr>
            </a:br>
            <a:r>
              <a:rPr lang="en-US" altLang="ja-JP" sz="1600" b="1" dirty="0">
                <a:latin typeface="Arial" charset="0"/>
                <a:ea typeface="MS PGothic" charset="0"/>
              </a:rPr>
              <a:t>{ f | </a:t>
            </a:r>
            <a:r>
              <a:rPr lang="en-US" sz="1600" b="1" dirty="0" smtClean="0">
                <a:latin typeface="Arial" charset="0"/>
                <a:ea typeface="MS PGothic" charset="0"/>
                <a:sym typeface="Symbol" charset="0"/>
              </a:rPr>
              <a:t>&lt;</a:t>
            </a:r>
            <a:r>
              <a:rPr lang="en-US" altLang="ja-JP" sz="1600" b="1" dirty="0" err="1" smtClean="0">
                <a:latin typeface="Arial" charset="0"/>
                <a:ea typeface="MS PGothic" charset="0"/>
              </a:rPr>
              <a:t>x,y,</a:t>
            </a:r>
            <a:r>
              <a:rPr lang="en-US" sz="1600" b="1" dirty="0" err="1" smtClean="0">
                <a:latin typeface="Arial" charset="0"/>
                <a:ea typeface="MS PGothic" charset="0"/>
                <a:sym typeface="Symbol" charset="0"/>
              </a:rPr>
              <a:t>t</a:t>
            </a:r>
            <a:r>
              <a:rPr lang="en-US" sz="1600" b="1" dirty="0" smtClean="0">
                <a:latin typeface="Arial" charset="0"/>
                <a:ea typeface="MS PGothic" charset="0"/>
                <a:sym typeface="Symbol" charset="0"/>
              </a:rPr>
              <a:t>&gt; </a:t>
            </a:r>
            <a:r>
              <a:rPr lang="en-US" sz="1600" b="1" dirty="0">
                <a:latin typeface="Arial" charset="0"/>
                <a:ea typeface="MS PGothic" charset="0"/>
                <a:sym typeface="Symbol" charset="0"/>
              </a:rPr>
              <a:t>[ STP(</a:t>
            </a:r>
            <a:r>
              <a:rPr lang="en-US" sz="1600" b="1" dirty="0" err="1">
                <a:latin typeface="Arial" charset="0"/>
                <a:ea typeface="MS PGothic" charset="0"/>
                <a:sym typeface="Symbol" charset="0"/>
              </a:rPr>
              <a:t>f</a:t>
            </a:r>
            <a:r>
              <a:rPr lang="en-US" sz="1600" b="1" dirty="0" err="1" smtClean="0">
                <a:latin typeface="Arial" charset="0"/>
                <a:ea typeface="MS PGothic" charset="0"/>
                <a:sym typeface="Symbol" charset="0"/>
              </a:rPr>
              <a:t>,x,t</a:t>
            </a:r>
            <a:r>
              <a:rPr lang="en-US" sz="1600" b="1" dirty="0">
                <a:latin typeface="Arial" charset="0"/>
                <a:ea typeface="MS PGothic" charset="0"/>
                <a:sym typeface="Symbol" charset="0"/>
              </a:rPr>
              <a:t>) </a:t>
            </a:r>
            <a:r>
              <a:rPr lang="en-US" altLang="ja-JP" sz="1600" b="1" dirty="0">
                <a:latin typeface="Arial" charset="0"/>
                <a:ea typeface="MS PGothic" charset="0"/>
              </a:rPr>
              <a:t>&amp;&amp; STP(</a:t>
            </a:r>
            <a:r>
              <a:rPr lang="en-US" altLang="ja-JP" sz="1600" b="1" dirty="0" err="1">
                <a:latin typeface="Arial" charset="0"/>
                <a:ea typeface="MS PGothic" charset="0"/>
              </a:rPr>
              <a:t>f</a:t>
            </a:r>
            <a:r>
              <a:rPr lang="en-US" altLang="ja-JP" sz="1600" b="1" dirty="0" err="1" smtClean="0">
                <a:latin typeface="Arial" charset="0"/>
                <a:ea typeface="MS PGothic" charset="0"/>
              </a:rPr>
              <a:t>,y,</a:t>
            </a:r>
            <a:r>
              <a:rPr lang="en-US" altLang="ja-JP" sz="1600" b="1" dirty="0" err="1">
                <a:latin typeface="Arial" charset="0"/>
                <a:ea typeface="MS PGothic" charset="0"/>
              </a:rPr>
              <a:t>t</a:t>
            </a:r>
            <a:r>
              <a:rPr lang="en-US" altLang="ja-JP" sz="1600" b="1" dirty="0">
                <a:latin typeface="Arial" charset="0"/>
                <a:ea typeface="MS PGothic" charset="0"/>
              </a:rPr>
              <a:t>) &amp;&amp; (VALUE(</a:t>
            </a:r>
            <a:r>
              <a:rPr lang="en-US" altLang="ja-JP" sz="1600" b="1" dirty="0" err="1">
                <a:latin typeface="Arial" charset="0"/>
                <a:ea typeface="MS PGothic" charset="0"/>
              </a:rPr>
              <a:t>f,x,t</a:t>
            </a:r>
            <a:r>
              <a:rPr lang="en-US" altLang="ja-JP" sz="1600" b="1" dirty="0">
                <a:latin typeface="Arial" charset="0"/>
                <a:ea typeface="MS PGothic" charset="0"/>
              </a:rPr>
              <a:t>) == VALUE(</a:t>
            </a:r>
            <a:r>
              <a:rPr lang="en-US" altLang="ja-JP" sz="1600" b="1" dirty="0" err="1">
                <a:latin typeface="Arial" charset="0"/>
                <a:ea typeface="MS PGothic" charset="0"/>
              </a:rPr>
              <a:t>f</a:t>
            </a:r>
            <a:r>
              <a:rPr lang="en-US" altLang="ja-JP" sz="1600" b="1" dirty="0" err="1" smtClean="0">
                <a:latin typeface="Arial" charset="0"/>
                <a:ea typeface="MS PGothic" charset="0"/>
              </a:rPr>
              <a:t>,y,</a:t>
            </a:r>
            <a:r>
              <a:rPr lang="en-US" altLang="ja-JP" sz="1600" b="1" dirty="0" err="1">
                <a:latin typeface="Arial" charset="0"/>
                <a:ea typeface="MS PGothic" charset="0"/>
              </a:rPr>
              <a:t>t</a:t>
            </a:r>
            <a:r>
              <a:rPr lang="en-US" altLang="ja-JP" sz="1600" b="1" dirty="0">
                <a:latin typeface="Arial" charset="0"/>
                <a:ea typeface="MS PGothic" charset="0"/>
              </a:rPr>
              <a:t>)) ] </a:t>
            </a:r>
            <a:r>
              <a:rPr lang="en-US" altLang="ja-JP" sz="1600" b="1" dirty="0" smtClean="0">
                <a:latin typeface="Arial" charset="0"/>
                <a:ea typeface="MS PGothic" charset="0"/>
              </a:rPr>
              <a:t>}</a:t>
            </a:r>
            <a:br>
              <a:rPr lang="en-US" altLang="ja-JP" sz="1600" b="1" dirty="0" smtClean="0">
                <a:latin typeface="Arial" charset="0"/>
                <a:ea typeface="MS PGothic" charset="0"/>
              </a:rPr>
            </a:br>
            <a:r>
              <a:rPr lang="en-US" altLang="ja-JP" sz="1600" b="1" dirty="0" smtClean="0">
                <a:latin typeface="Arial" charset="0"/>
                <a:ea typeface="MS PGothic" charset="0"/>
              </a:rPr>
              <a:t>re</a:t>
            </a:r>
            <a:endParaRPr lang="en-US" altLang="ja-JP" sz="1600" b="1" dirty="0">
              <a:latin typeface="Arial" charset="0"/>
              <a:ea typeface="MS PGothic" charset="0"/>
            </a:endParaRPr>
          </a:p>
          <a:p>
            <a:pPr marL="917575" lvl="1" indent="-466725">
              <a:buFont typeface="+mj-lt"/>
              <a:buAutoNum type="alphaLcParenR"/>
            </a:pPr>
            <a:r>
              <a:rPr lang="en-US" altLang="ja-JP" sz="1600" b="1" dirty="0">
                <a:latin typeface="Arial" charset="0"/>
                <a:ea typeface="MS PGothic" charset="0"/>
              </a:rPr>
              <a:t>{ &lt;</a:t>
            </a:r>
            <a:r>
              <a:rPr lang="en-US" altLang="ja-JP" sz="1600" b="1" dirty="0" err="1">
                <a:latin typeface="Arial" charset="0"/>
                <a:ea typeface="MS PGothic" charset="0"/>
              </a:rPr>
              <a:t>f,x</a:t>
            </a:r>
            <a:r>
              <a:rPr lang="en-US" altLang="ja-JP" sz="1600" b="1" dirty="0">
                <a:latin typeface="Arial" charset="0"/>
                <a:ea typeface="MS PGothic" charset="0"/>
              </a:rPr>
              <a:t>&gt; | f(x) takes at least 10 time steps before converging </a:t>
            </a:r>
            <a:r>
              <a:rPr lang="en-US" altLang="ja-JP" sz="1600" b="1" dirty="0" smtClean="0">
                <a:latin typeface="Arial" charset="0"/>
                <a:ea typeface="MS PGothic" charset="0"/>
              </a:rPr>
              <a:t>}</a:t>
            </a:r>
            <a:br>
              <a:rPr lang="en-US" altLang="ja-JP" sz="1600" b="1" dirty="0" smtClean="0">
                <a:latin typeface="Arial" charset="0"/>
                <a:ea typeface="MS PGothic" charset="0"/>
              </a:rPr>
            </a:br>
            <a:r>
              <a:rPr lang="en-US" altLang="ja-JP" sz="1600" b="1" dirty="0">
                <a:latin typeface="Arial" charset="0"/>
                <a:ea typeface="MS PGothic" charset="0"/>
              </a:rPr>
              <a:t>{ </a:t>
            </a:r>
            <a:r>
              <a:rPr lang="en-US" altLang="ja-JP" sz="1600" b="1" dirty="0" smtClean="0">
                <a:latin typeface="Arial" charset="0"/>
                <a:ea typeface="MS PGothic" charset="0"/>
              </a:rPr>
              <a:t>&lt;</a:t>
            </a:r>
            <a:r>
              <a:rPr lang="en-US" altLang="ja-JP" sz="1600" b="1" dirty="0" err="1" smtClean="0">
                <a:latin typeface="Arial" charset="0"/>
                <a:ea typeface="MS PGothic" charset="0"/>
              </a:rPr>
              <a:t>f,x</a:t>
            </a:r>
            <a:r>
              <a:rPr lang="en-US" altLang="ja-JP" sz="1600" b="1" dirty="0" smtClean="0">
                <a:latin typeface="Arial" charset="0"/>
                <a:ea typeface="MS PGothic" charset="0"/>
              </a:rPr>
              <a:t>&gt; </a:t>
            </a:r>
            <a:r>
              <a:rPr lang="en-US" altLang="ja-JP" sz="1600" b="1" dirty="0">
                <a:latin typeface="Arial" charset="0"/>
                <a:ea typeface="MS PGothic" charset="0"/>
              </a:rPr>
              <a:t>| </a:t>
            </a:r>
            <a:r>
              <a:rPr lang="en-US" sz="1600" b="1" dirty="0" smtClean="0">
                <a:latin typeface="Arial" charset="0"/>
                <a:ea typeface="MS PGothic" charset="0"/>
                <a:sym typeface="Symbol" charset="0"/>
              </a:rPr>
              <a:t>~STP</a:t>
            </a:r>
            <a:r>
              <a:rPr lang="en-US" sz="1600" b="1" dirty="0">
                <a:latin typeface="Arial" charset="0"/>
                <a:ea typeface="MS PGothic" charset="0"/>
                <a:sym typeface="Symbol" charset="0"/>
              </a:rPr>
              <a:t>(f,x</a:t>
            </a:r>
            <a:r>
              <a:rPr lang="en-US" sz="1600" b="1" dirty="0" smtClean="0">
                <a:latin typeface="Arial" charset="0"/>
                <a:ea typeface="MS PGothic" charset="0"/>
                <a:sym typeface="Symbol" charset="0"/>
              </a:rPr>
              <a:t>,9)</a:t>
            </a:r>
            <a:r>
              <a:rPr lang="en-US" altLang="ja-JP" sz="1600" b="1" dirty="0" smtClean="0">
                <a:latin typeface="Arial" charset="0"/>
                <a:ea typeface="MS PGothic" charset="0"/>
              </a:rPr>
              <a:t> </a:t>
            </a:r>
            <a:r>
              <a:rPr lang="en-US" altLang="ja-JP" sz="1600" b="1" dirty="0">
                <a:latin typeface="Arial" charset="0"/>
                <a:ea typeface="MS PGothic" charset="0"/>
              </a:rPr>
              <a:t>}</a:t>
            </a:r>
            <a:br>
              <a:rPr lang="en-US" altLang="ja-JP" sz="1600" b="1" dirty="0">
                <a:latin typeface="Arial" charset="0"/>
                <a:ea typeface="MS PGothic" charset="0"/>
              </a:rPr>
            </a:br>
            <a:r>
              <a:rPr lang="en-US" altLang="ja-JP" sz="1600" b="1" dirty="0" smtClean="0">
                <a:latin typeface="Arial" charset="0"/>
                <a:ea typeface="MS PGothic" charset="0"/>
              </a:rPr>
              <a:t>decidable</a:t>
            </a:r>
            <a:endParaRPr lang="en-US" altLang="ja-JP" sz="1600" b="1" dirty="0">
              <a:latin typeface="Arial" charset="0"/>
              <a:ea typeface="MS PGothic" charset="0"/>
            </a:endParaRPr>
          </a:p>
          <a:p>
            <a:pPr marL="917575" lvl="1" indent="-466725">
              <a:buFont typeface="+mj-lt"/>
              <a:buAutoNum type="alphaLcParenR"/>
            </a:pPr>
            <a:r>
              <a:rPr lang="en-US" altLang="ja-JP" sz="1600" b="1" dirty="0">
                <a:latin typeface="Arial" charset="0"/>
                <a:ea typeface="MS PGothic" charset="0"/>
              </a:rPr>
              <a:t>{ &lt;</a:t>
            </a:r>
            <a:r>
              <a:rPr lang="en-US" altLang="ja-JP" sz="1600" b="1" dirty="0" err="1">
                <a:latin typeface="Arial" charset="0"/>
                <a:ea typeface="MS PGothic" charset="0"/>
              </a:rPr>
              <a:t>f,x</a:t>
            </a:r>
            <a:r>
              <a:rPr lang="en-US" altLang="ja-JP" sz="1600" b="1" dirty="0">
                <a:latin typeface="Arial" charset="0"/>
                <a:ea typeface="MS PGothic" charset="0"/>
              </a:rPr>
              <a:t>&gt; | f(x)</a:t>
            </a:r>
            <a:r>
              <a:rPr lang="en-US" sz="1600" b="1" dirty="0">
                <a:latin typeface="Arial" charset="0"/>
                <a:ea typeface="MS PGothic" charset="0"/>
                <a:sym typeface="Symbol" charset="0"/>
              </a:rPr>
              <a:t></a:t>
            </a:r>
            <a:r>
              <a:rPr lang="en-US" altLang="ja-JP" sz="1600" b="1" dirty="0">
                <a:latin typeface="Arial" charset="0"/>
                <a:ea typeface="MS PGothic" charset="0"/>
              </a:rPr>
              <a:t> </a:t>
            </a:r>
            <a:r>
              <a:rPr lang="en-US" altLang="ja-JP" sz="1600" b="1" dirty="0" smtClean="0">
                <a:latin typeface="Arial" charset="0"/>
                <a:ea typeface="MS PGothic" charset="0"/>
              </a:rPr>
              <a:t>}</a:t>
            </a:r>
            <a:br>
              <a:rPr lang="en-US" altLang="ja-JP" sz="1600" b="1" dirty="0" smtClean="0">
                <a:latin typeface="Arial" charset="0"/>
                <a:ea typeface="MS PGothic" charset="0"/>
              </a:rPr>
            </a:br>
            <a:r>
              <a:rPr lang="en-US" altLang="ja-JP" sz="1600" b="1" dirty="0">
                <a:latin typeface="Arial" charset="0"/>
                <a:ea typeface="MS PGothic" charset="0"/>
              </a:rPr>
              <a:t>{ &lt;</a:t>
            </a:r>
            <a:r>
              <a:rPr lang="en-US" altLang="ja-JP" sz="1600" b="1" dirty="0" err="1">
                <a:latin typeface="Arial" charset="0"/>
                <a:ea typeface="MS PGothic" charset="0"/>
              </a:rPr>
              <a:t>f,x</a:t>
            </a:r>
            <a:r>
              <a:rPr lang="en-US" altLang="ja-JP" sz="1600" b="1" dirty="0">
                <a:latin typeface="Arial" charset="0"/>
                <a:ea typeface="MS PGothic" charset="0"/>
              </a:rPr>
              <a:t>&gt; | </a:t>
            </a:r>
            <a:r>
              <a:rPr lang="en-US" sz="1600" b="1" dirty="0" smtClean="0">
                <a:latin typeface="Arial" charset="0"/>
                <a:ea typeface="MS PGothic" charset="0"/>
                <a:sym typeface="Symbol" charset="0"/>
              </a:rPr>
              <a:t>t [~</a:t>
            </a:r>
            <a:r>
              <a:rPr lang="en-US" sz="1600" b="1" dirty="0">
                <a:latin typeface="Arial" charset="0"/>
                <a:ea typeface="MS PGothic" charset="0"/>
                <a:sym typeface="Symbol" charset="0"/>
              </a:rPr>
              <a:t>STP(</a:t>
            </a:r>
            <a:r>
              <a:rPr lang="en-US" sz="1600" b="1" dirty="0" err="1">
                <a:latin typeface="Arial" charset="0"/>
                <a:ea typeface="MS PGothic" charset="0"/>
                <a:sym typeface="Symbol" charset="0"/>
              </a:rPr>
              <a:t>f,x</a:t>
            </a:r>
            <a:r>
              <a:rPr lang="en-US" sz="1600" b="1" dirty="0" err="1" smtClean="0">
                <a:latin typeface="Arial" charset="0"/>
                <a:ea typeface="MS PGothic" charset="0"/>
                <a:sym typeface="Symbol" charset="0"/>
              </a:rPr>
              <a:t>,t</a:t>
            </a:r>
            <a:r>
              <a:rPr lang="en-US" sz="1600" b="1" dirty="0" smtClean="0">
                <a:latin typeface="Arial" charset="0"/>
                <a:ea typeface="MS PGothic" charset="0"/>
                <a:sym typeface="Symbol" charset="0"/>
              </a:rPr>
              <a:t>)]</a:t>
            </a:r>
            <a:r>
              <a:rPr lang="en-US" altLang="ja-JP" sz="1600" b="1" dirty="0" smtClean="0">
                <a:latin typeface="Arial" charset="0"/>
                <a:ea typeface="MS PGothic" charset="0"/>
              </a:rPr>
              <a:t> }</a:t>
            </a:r>
            <a:br>
              <a:rPr lang="en-US" altLang="ja-JP" sz="1600" b="1" dirty="0" smtClean="0">
                <a:latin typeface="Arial" charset="0"/>
                <a:ea typeface="MS PGothic" charset="0"/>
              </a:rPr>
            </a:br>
            <a:r>
              <a:rPr lang="en-US" altLang="ja-JP" sz="1600" b="1" dirty="0" smtClean="0">
                <a:latin typeface="Arial" charset="0"/>
                <a:ea typeface="MS PGothic" charset="0"/>
              </a:rPr>
              <a:t>co-re</a:t>
            </a:r>
            <a:endParaRPr lang="en-US" altLang="ja-JP" sz="1600" b="1" dirty="0">
              <a:latin typeface="Arial" charset="0"/>
              <a:ea typeface="MS PGothic" charset="0"/>
            </a:endParaRPr>
          </a:p>
          <a:p>
            <a:pPr marL="0" indent="0">
              <a:buNone/>
              <a:defRPr/>
            </a:pPr>
            <a:endParaRPr lang="en-US" sz="1800" b="1" dirty="0" smtClean="0">
              <a:solidFill>
                <a:schemeClr val="tx1">
                  <a:lumMod val="95000"/>
                  <a:lumOff val="5000"/>
                </a:schemeClr>
              </a:solidFill>
              <a:ea typeface="ＭＳ Ｐゴシック" charset="0"/>
              <a:cs typeface="ＭＳ Ｐゴシック" charset="0"/>
            </a:endParaRPr>
          </a:p>
          <a:p>
            <a:pPr marL="0" indent="0">
              <a:buNone/>
              <a:defRPr/>
            </a:pPr>
            <a:endParaRPr lang="en-US" sz="1800" b="1" dirty="0" smtClean="0">
              <a:solidFill>
                <a:schemeClr val="tx1">
                  <a:lumMod val="95000"/>
                  <a:lumOff val="5000"/>
                </a:schemeClr>
              </a:solidFill>
              <a:ea typeface="ＭＳ Ｐゴシック" charset="0"/>
              <a:cs typeface="ＭＳ Ｐゴシック" charset="0"/>
              <a:sym typeface="Symbol"/>
            </a:endParaRPr>
          </a:p>
          <a:p>
            <a:pPr marL="0" indent="0">
              <a:buNone/>
              <a:defRPr/>
            </a:pPr>
            <a:endParaRPr lang="en-US" sz="1800" b="1" dirty="0" smtClean="0">
              <a:solidFill>
                <a:schemeClr val="tx1">
                  <a:lumMod val="95000"/>
                  <a:lumOff val="5000"/>
                </a:schemeClr>
              </a:solidFill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03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460E6291-9C56-4155-986C-231AF2C4BC3A}" type="datetime1">
              <a:rPr lang="en-US"/>
              <a:pPr/>
              <a:t>11/20/2014</a:t>
            </a:fld>
            <a:endParaRPr lang="en-US"/>
          </a:p>
        </p:txBody>
      </p:sp>
      <p:sp>
        <p:nvSpPr>
          <p:cNvPr id="2078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r>
              <a:rPr lang="en-US"/>
              <a:t>COT 4210 © UCF</a:t>
            </a:r>
          </a:p>
        </p:txBody>
      </p:sp>
      <p:sp>
        <p:nvSpPr>
          <p:cNvPr id="2078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fld id="{5698EDE5-9711-4402-B9B3-882D1227A947}" type="slidenum">
              <a:rPr lang="en-US"/>
              <a:pPr/>
              <a:t>5</a:t>
            </a:fld>
            <a:endParaRPr lang="en-US"/>
          </a:p>
        </p:txBody>
      </p:sp>
      <p:sp>
        <p:nvSpPr>
          <p:cNvPr id="2078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Assignment # 8.4</a:t>
            </a:r>
          </a:p>
        </p:txBody>
      </p:sp>
      <p:sp>
        <p:nvSpPr>
          <p:cNvPr id="3143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10600" cy="4525963"/>
          </a:xfrm>
        </p:spPr>
        <p:txBody>
          <a:bodyPr>
            <a:normAutofit lnSpcReduction="10000"/>
          </a:bodyPr>
          <a:lstStyle/>
          <a:p>
            <a:pPr>
              <a:buFont typeface="+mj-lt"/>
              <a:buAutoNum type="arabicPeriod" startAt="4"/>
            </a:pPr>
            <a:r>
              <a:rPr lang="en-US" sz="1800" b="1" dirty="0"/>
              <a:t>Let sets A and B each be re non-recursive (</a:t>
            </a:r>
            <a:r>
              <a:rPr lang="en-US" sz="1800" b="1" dirty="0" err="1"/>
              <a:t>undecidable</a:t>
            </a:r>
            <a:r>
              <a:rPr lang="en-US" sz="1800" b="1" dirty="0"/>
              <a:t>). </a:t>
            </a:r>
            <a:br>
              <a:rPr lang="en-US" sz="1800" b="1" dirty="0"/>
            </a:br>
            <a:r>
              <a:rPr lang="en-US" sz="1800" b="1" dirty="0"/>
              <a:t>Consider C = A </a:t>
            </a:r>
            <a:r>
              <a:rPr lang="en-US" sz="1800" b="1" dirty="0">
                <a:sym typeface="Symbol"/>
              </a:rPr>
              <a:t></a:t>
            </a:r>
            <a:r>
              <a:rPr lang="en-US" sz="1800" b="1" dirty="0"/>
              <a:t> B. For (a)-(c), either show sets A and B with the specified property or demonstrate that this property cannot hold. 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1800" b="1" dirty="0"/>
              <a:t>Can C be recursive? </a:t>
            </a:r>
            <a:br>
              <a:rPr lang="en-US" sz="1800" b="1" dirty="0"/>
            </a:br>
            <a:r>
              <a:rPr lang="en-US" sz="1800" b="1" dirty="0" smtClean="0"/>
              <a:t>Yes. Let A = { 2x | x </a:t>
            </a:r>
            <a:r>
              <a:rPr lang="en-US" altLang="ja-JP" sz="1800" b="1" dirty="0" smtClean="0">
                <a:latin typeface="Arial" charset="0"/>
                <a:ea typeface="MS PGothic" charset="0"/>
                <a:sym typeface="Symbol" charset="0"/>
              </a:rPr>
              <a:t> HALT }; </a:t>
            </a:r>
            <a:r>
              <a:rPr lang="en-US" sz="1800" b="1" dirty="0" smtClean="0"/>
              <a:t>B </a:t>
            </a:r>
            <a:r>
              <a:rPr lang="en-US" sz="1800" b="1" dirty="0"/>
              <a:t>= { </a:t>
            </a:r>
            <a:r>
              <a:rPr lang="en-US" sz="1800" b="1" dirty="0" smtClean="0"/>
              <a:t>2x+1 </a:t>
            </a:r>
            <a:r>
              <a:rPr lang="en-US" sz="1800" b="1" dirty="0"/>
              <a:t>| x </a:t>
            </a:r>
            <a:r>
              <a:rPr lang="en-US" altLang="ja-JP" sz="1800" b="1" dirty="0">
                <a:latin typeface="Arial" charset="0"/>
                <a:ea typeface="MS PGothic" charset="0"/>
                <a:sym typeface="Symbol" charset="0"/>
              </a:rPr>
              <a:t> HALT </a:t>
            </a:r>
            <a:r>
              <a:rPr lang="en-US" altLang="ja-JP" sz="1800" b="1" dirty="0" smtClean="0">
                <a:latin typeface="Arial" charset="0"/>
                <a:ea typeface="MS PGothic" charset="0"/>
                <a:sym typeface="Symbol" charset="0"/>
              </a:rPr>
              <a:t>}. Both A and B are many-one equivalent to Halt and so both are re non-recursive, </a:t>
            </a:r>
            <a:br>
              <a:rPr lang="en-US" altLang="ja-JP" sz="1800" b="1" dirty="0" smtClean="0">
                <a:latin typeface="Arial" charset="0"/>
                <a:ea typeface="MS PGothic" charset="0"/>
                <a:sym typeface="Symbol" charset="0"/>
              </a:rPr>
            </a:br>
            <a:r>
              <a:rPr lang="en-US" altLang="ja-JP" sz="1800" b="1" dirty="0" smtClean="0">
                <a:latin typeface="Arial" charset="0"/>
                <a:ea typeface="MS PGothic" charset="0"/>
                <a:sym typeface="Symbol" charset="0"/>
              </a:rPr>
              <a:t>but </a:t>
            </a:r>
            <a:r>
              <a:rPr lang="en-US" sz="1800" b="1" dirty="0"/>
              <a:t>A </a:t>
            </a:r>
            <a:r>
              <a:rPr lang="en-US" sz="1800" b="1" dirty="0">
                <a:sym typeface="Symbol"/>
              </a:rPr>
              <a:t></a:t>
            </a:r>
            <a:r>
              <a:rPr lang="en-US" sz="1800" b="1" dirty="0"/>
              <a:t> </a:t>
            </a:r>
            <a:r>
              <a:rPr lang="en-US" sz="1800" b="1" dirty="0" smtClean="0"/>
              <a:t>B = </a:t>
            </a:r>
            <a:r>
              <a:rPr lang="en-US" sz="1800" b="1" dirty="0" smtClean="0">
                <a:latin typeface="Arial" charset="0"/>
                <a:ea typeface="MS PGothic" charset="0"/>
                <a:sym typeface="Symbol" charset="0"/>
              </a:rPr>
              <a:t>, which is recursive (decidable).</a:t>
            </a:r>
            <a:endParaRPr lang="en-US" sz="1800" b="1" dirty="0"/>
          </a:p>
          <a:p>
            <a:pPr marL="914400" lvl="1" indent="-457200">
              <a:buFont typeface="+mj-lt"/>
              <a:buAutoNum type="alphaLcParenR"/>
            </a:pPr>
            <a:r>
              <a:rPr lang="en-US" sz="1800" b="1" dirty="0"/>
              <a:t>Can C be re non-recursive (</a:t>
            </a:r>
            <a:r>
              <a:rPr lang="en-US" sz="1800" b="1" dirty="0" err="1"/>
              <a:t>undecidable</a:t>
            </a:r>
            <a:r>
              <a:rPr lang="en-US" sz="1800" b="1" dirty="0"/>
              <a:t>)? </a:t>
            </a: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1800" b="1" dirty="0"/>
              <a:t>Yes. Let A </a:t>
            </a:r>
            <a:r>
              <a:rPr lang="en-US" sz="1800" b="1" dirty="0" smtClean="0"/>
              <a:t>= B = HALT. </a:t>
            </a:r>
            <a:r>
              <a:rPr lang="en-US" altLang="ja-JP" sz="1800" b="1" dirty="0" smtClean="0">
                <a:latin typeface="Arial" charset="0"/>
                <a:ea typeface="MS PGothic" charset="0"/>
                <a:sym typeface="Symbol" charset="0"/>
              </a:rPr>
              <a:t>Both </a:t>
            </a:r>
            <a:r>
              <a:rPr lang="en-US" altLang="ja-JP" sz="1800" b="1" dirty="0">
                <a:latin typeface="Arial" charset="0"/>
                <a:ea typeface="MS PGothic" charset="0"/>
                <a:sym typeface="Symbol" charset="0"/>
              </a:rPr>
              <a:t>A and B are </a:t>
            </a:r>
            <a:r>
              <a:rPr lang="en-US" altLang="ja-JP" sz="1800" b="1" dirty="0" smtClean="0">
                <a:latin typeface="Arial" charset="0"/>
                <a:ea typeface="MS PGothic" charset="0"/>
                <a:sym typeface="Symbol" charset="0"/>
              </a:rPr>
              <a:t>re </a:t>
            </a:r>
            <a:r>
              <a:rPr lang="en-US" altLang="ja-JP" sz="1800" b="1" dirty="0">
                <a:latin typeface="Arial" charset="0"/>
                <a:ea typeface="MS PGothic" charset="0"/>
                <a:sym typeface="Symbol" charset="0"/>
              </a:rPr>
              <a:t>non-recursive, </a:t>
            </a:r>
            <a:r>
              <a:rPr lang="en-US" altLang="ja-JP" sz="1800" b="1" dirty="0" smtClean="0">
                <a:latin typeface="Arial" charset="0"/>
                <a:ea typeface="MS PGothic" charset="0"/>
                <a:sym typeface="Symbol" charset="0"/>
              </a:rPr>
              <a:t>and </a:t>
            </a:r>
            <a:r>
              <a:rPr lang="en-US" sz="1800" b="1" dirty="0" smtClean="0"/>
              <a:t>A </a:t>
            </a:r>
            <a:r>
              <a:rPr lang="en-US" sz="1800" b="1" dirty="0">
                <a:sym typeface="Symbol"/>
              </a:rPr>
              <a:t></a:t>
            </a:r>
            <a:r>
              <a:rPr lang="en-US" sz="1800" b="1" dirty="0"/>
              <a:t> B = </a:t>
            </a:r>
            <a:r>
              <a:rPr lang="en-US" sz="1800" b="1" dirty="0" smtClean="0">
                <a:latin typeface="Arial" charset="0"/>
                <a:ea typeface="MS PGothic" charset="0"/>
                <a:sym typeface="Symbol" charset="0"/>
              </a:rPr>
              <a:t>HALT, </a:t>
            </a:r>
            <a:r>
              <a:rPr lang="en-US" sz="1800" b="1" dirty="0">
                <a:latin typeface="Arial" charset="0"/>
                <a:ea typeface="MS PGothic" charset="0"/>
                <a:sym typeface="Symbol" charset="0"/>
              </a:rPr>
              <a:t>which </a:t>
            </a:r>
            <a:r>
              <a:rPr lang="en-US" sz="1800" b="1" dirty="0" smtClean="0">
                <a:latin typeface="Arial" charset="0"/>
                <a:ea typeface="MS PGothic" charset="0"/>
                <a:sym typeface="Symbol" charset="0"/>
              </a:rPr>
              <a:t>is re non- </a:t>
            </a:r>
            <a:r>
              <a:rPr lang="en-US" sz="1800" b="1" dirty="0">
                <a:latin typeface="Arial" charset="0"/>
                <a:ea typeface="MS PGothic" charset="0"/>
                <a:sym typeface="Symbol" charset="0"/>
              </a:rPr>
              <a:t>recursive </a:t>
            </a:r>
            <a:r>
              <a:rPr lang="en-US" sz="1800" b="1" dirty="0" smtClean="0">
                <a:latin typeface="Arial" charset="0"/>
                <a:ea typeface="MS PGothic" charset="0"/>
                <a:sym typeface="Symbol" charset="0"/>
              </a:rPr>
              <a:t>(</a:t>
            </a:r>
            <a:r>
              <a:rPr lang="en-US" sz="1800" b="1" dirty="0" err="1" smtClean="0">
                <a:latin typeface="Arial" charset="0"/>
                <a:ea typeface="MS PGothic" charset="0"/>
                <a:sym typeface="Symbol" charset="0"/>
              </a:rPr>
              <a:t>undecidable</a:t>
            </a:r>
            <a:r>
              <a:rPr lang="en-US" sz="1800" b="1" dirty="0">
                <a:latin typeface="Arial" charset="0"/>
                <a:ea typeface="MS PGothic" charset="0"/>
                <a:sym typeface="Symbol" charset="0"/>
              </a:rPr>
              <a:t>)</a:t>
            </a:r>
            <a:r>
              <a:rPr lang="en-US" sz="1800" b="1" dirty="0" smtClean="0">
                <a:latin typeface="Arial" charset="0"/>
                <a:ea typeface="MS PGothic" charset="0"/>
                <a:sym typeface="Symbol" charset="0"/>
              </a:rPr>
              <a:t>.</a:t>
            </a:r>
            <a:endParaRPr lang="en-US" sz="1800" b="1" dirty="0"/>
          </a:p>
          <a:p>
            <a:pPr marL="914400" lvl="1" indent="-457200">
              <a:buFont typeface="+mj-lt"/>
              <a:buAutoNum type="alphaLcParenR"/>
            </a:pPr>
            <a:r>
              <a:rPr lang="en-US" sz="1800" b="1" dirty="0"/>
              <a:t>Can C be non-re? </a:t>
            </a:r>
            <a:r>
              <a:rPr lang="en-US" altLang="ja-JP" sz="1800" b="1" dirty="0">
                <a:latin typeface="Arial" charset="0"/>
                <a:ea typeface="MS PGothic" charset="0"/>
              </a:rPr>
              <a:t>  </a:t>
            </a:r>
            <a:r>
              <a:rPr lang="en-US" altLang="ja-JP" sz="1800" b="1" dirty="0" smtClean="0">
                <a:latin typeface="Arial" charset="0"/>
                <a:ea typeface="MS PGothic" charset="0"/>
              </a:rPr>
              <a:t/>
            </a:r>
            <a:br>
              <a:rPr lang="en-US" altLang="ja-JP" sz="1800" b="1" dirty="0" smtClean="0">
                <a:latin typeface="Arial" charset="0"/>
                <a:ea typeface="MS PGothic" charset="0"/>
              </a:rPr>
            </a:br>
            <a:r>
              <a:rPr lang="en-US" altLang="ja-JP" sz="1800" b="1" dirty="0" smtClean="0">
                <a:latin typeface="Arial" charset="0"/>
                <a:ea typeface="MS PGothic" charset="0"/>
              </a:rPr>
              <a:t>No. The re sets are closed under intersection by the following argument. Let A and B be </a:t>
            </a:r>
            <a:r>
              <a:rPr lang="en-US" altLang="ja-JP" sz="1800" b="1" dirty="0" err="1" smtClean="0">
                <a:latin typeface="Arial" charset="0"/>
                <a:ea typeface="MS PGothic" charset="0"/>
              </a:rPr>
              <a:t>arb</a:t>
            </a:r>
            <a:r>
              <a:rPr lang="en-US" altLang="ja-JP" sz="1800" b="1" dirty="0" smtClean="0">
                <a:latin typeface="Arial" charset="0"/>
                <a:ea typeface="MS PGothic" charset="0"/>
              </a:rPr>
              <a:t>. Re sets, Let these be the domains of two procedures </a:t>
            </a:r>
            <a:r>
              <a:rPr lang="en-US" altLang="ja-JP" sz="1800" b="1" dirty="0" err="1">
                <a:latin typeface="Arial" charset="0"/>
                <a:ea typeface="MS PGothic" charset="0"/>
              </a:rPr>
              <a:t>g</a:t>
            </a:r>
            <a:r>
              <a:rPr lang="en-US" altLang="ja-JP" sz="1800" b="1" baseline="-25000" dirty="0" err="1" smtClean="0">
                <a:latin typeface="Arial" charset="0"/>
                <a:ea typeface="MS PGothic" charset="0"/>
              </a:rPr>
              <a:t>A</a:t>
            </a:r>
            <a:r>
              <a:rPr lang="en-US" altLang="ja-JP" sz="1800" b="1" dirty="0" smtClean="0">
                <a:latin typeface="Arial" charset="0"/>
                <a:ea typeface="MS PGothic" charset="0"/>
              </a:rPr>
              <a:t> and </a:t>
            </a:r>
            <a:r>
              <a:rPr lang="en-US" altLang="ja-JP" sz="1800" b="1" dirty="0" err="1" smtClean="0">
                <a:latin typeface="Arial" charset="0"/>
                <a:ea typeface="MS PGothic" charset="0"/>
              </a:rPr>
              <a:t>g</a:t>
            </a:r>
            <a:r>
              <a:rPr lang="en-US" altLang="ja-JP" sz="1800" b="1" baseline="-25000" dirty="0" err="1" smtClean="0">
                <a:latin typeface="Arial" charset="0"/>
                <a:ea typeface="MS PGothic" charset="0"/>
              </a:rPr>
              <a:t>B</a:t>
            </a:r>
            <a:r>
              <a:rPr lang="en-US" altLang="ja-JP" sz="1800" b="1" dirty="0" smtClean="0">
                <a:latin typeface="Arial" charset="0"/>
                <a:ea typeface="MS PGothic" charset="0"/>
              </a:rPr>
              <a:t>, respectively. Define </a:t>
            </a:r>
            <a:r>
              <a:rPr lang="en-US" altLang="ja-JP" sz="1800" b="1" dirty="0" err="1" smtClean="0">
                <a:latin typeface="Arial" charset="0"/>
                <a:ea typeface="MS PGothic" charset="0"/>
              </a:rPr>
              <a:t>g</a:t>
            </a:r>
            <a:r>
              <a:rPr lang="en-US" sz="1800" b="1" baseline="-25000" dirty="0" err="1" smtClean="0"/>
              <a:t>A</a:t>
            </a:r>
            <a:r>
              <a:rPr lang="en-US" sz="1800" b="1" baseline="-25000" dirty="0" err="1" smtClean="0">
                <a:sym typeface="Symbol"/>
              </a:rPr>
              <a:t></a:t>
            </a:r>
            <a:r>
              <a:rPr lang="en-US" sz="1800" b="1" baseline="-25000" dirty="0" err="1" smtClean="0"/>
              <a:t>B</a:t>
            </a:r>
            <a:r>
              <a:rPr lang="en-US" altLang="ja-JP" sz="1800" b="1" dirty="0" smtClean="0">
                <a:latin typeface="Arial" charset="0"/>
                <a:ea typeface="MS PGothic" charset="0"/>
              </a:rPr>
              <a:t>(x) = </a:t>
            </a:r>
            <a:r>
              <a:rPr lang="en-US" altLang="ja-JP" sz="1800" b="1" dirty="0" err="1" smtClean="0">
                <a:latin typeface="Arial" charset="0"/>
                <a:ea typeface="MS PGothic" charset="0"/>
              </a:rPr>
              <a:t>g</a:t>
            </a:r>
            <a:r>
              <a:rPr lang="en-US" sz="1800" b="1" baseline="-25000" dirty="0" err="1" smtClean="0"/>
              <a:t>A</a:t>
            </a:r>
            <a:r>
              <a:rPr lang="en-US" altLang="ja-JP" sz="1800" b="1" dirty="0" smtClean="0">
                <a:latin typeface="Arial" charset="0"/>
                <a:ea typeface="MS PGothic" charset="0"/>
              </a:rPr>
              <a:t>(</a:t>
            </a:r>
            <a:r>
              <a:rPr lang="en-US" altLang="ja-JP" sz="1800" b="1" dirty="0">
                <a:latin typeface="Arial" charset="0"/>
                <a:ea typeface="MS PGothic" charset="0"/>
              </a:rPr>
              <a:t>x) </a:t>
            </a:r>
            <a:r>
              <a:rPr lang="en-US" altLang="ja-JP" sz="1800" b="1" dirty="0" smtClean="0">
                <a:latin typeface="Arial" charset="0"/>
                <a:ea typeface="MS PGothic" charset="0"/>
              </a:rPr>
              <a:t>* </a:t>
            </a:r>
            <a:r>
              <a:rPr lang="en-US" altLang="ja-JP" sz="1800" b="1" dirty="0" err="1">
                <a:latin typeface="Arial" charset="0"/>
                <a:ea typeface="MS PGothic" charset="0"/>
              </a:rPr>
              <a:t>g</a:t>
            </a:r>
            <a:r>
              <a:rPr lang="en-US" sz="1800" b="1" baseline="-25000" dirty="0" err="1"/>
              <a:t>A</a:t>
            </a:r>
            <a:r>
              <a:rPr lang="en-US" altLang="ja-JP" sz="1800" b="1" dirty="0">
                <a:latin typeface="Arial" charset="0"/>
                <a:ea typeface="MS PGothic" charset="0"/>
              </a:rPr>
              <a:t>(x</a:t>
            </a:r>
            <a:r>
              <a:rPr lang="en-US" altLang="ja-JP" sz="1800" b="1" dirty="0" smtClean="0">
                <a:latin typeface="Arial" charset="0"/>
                <a:ea typeface="MS PGothic" charset="0"/>
              </a:rPr>
              <a:t>). Clearly the domain of </a:t>
            </a:r>
            <a:r>
              <a:rPr lang="en-US" altLang="ja-JP" sz="1800" b="1" dirty="0" err="1">
                <a:latin typeface="Arial" charset="0"/>
                <a:ea typeface="MS PGothic" charset="0"/>
              </a:rPr>
              <a:t>g</a:t>
            </a:r>
            <a:r>
              <a:rPr lang="en-US" sz="1800" b="1" baseline="-25000" dirty="0" err="1"/>
              <a:t>A</a:t>
            </a:r>
            <a:r>
              <a:rPr lang="en-US" sz="1800" b="1" baseline="-25000" dirty="0" err="1">
                <a:sym typeface="Symbol"/>
              </a:rPr>
              <a:t></a:t>
            </a:r>
            <a:r>
              <a:rPr lang="en-US" sz="1800" b="1" baseline="-25000" dirty="0" err="1"/>
              <a:t>B</a:t>
            </a:r>
            <a:r>
              <a:rPr lang="en-US" altLang="ja-JP" sz="1800" b="1" dirty="0" smtClean="0">
                <a:latin typeface="Arial" charset="0"/>
                <a:ea typeface="MS PGothic" charset="0"/>
              </a:rPr>
              <a:t> is the intersection of the domains of </a:t>
            </a:r>
            <a:br>
              <a:rPr lang="en-US" altLang="ja-JP" sz="1800" b="1" dirty="0" smtClean="0">
                <a:latin typeface="Arial" charset="0"/>
                <a:ea typeface="MS PGothic" charset="0"/>
              </a:rPr>
            </a:br>
            <a:r>
              <a:rPr lang="en-US" altLang="ja-JP" sz="1800" b="1" dirty="0" err="1" smtClean="0">
                <a:latin typeface="Arial" charset="0"/>
                <a:ea typeface="MS PGothic" charset="0"/>
              </a:rPr>
              <a:t>g</a:t>
            </a:r>
            <a:r>
              <a:rPr lang="en-US" altLang="ja-JP" sz="1800" b="1" baseline="-25000" dirty="0" err="1" smtClean="0">
                <a:latin typeface="Arial" charset="0"/>
                <a:ea typeface="MS PGothic" charset="0"/>
              </a:rPr>
              <a:t>A</a:t>
            </a:r>
            <a:r>
              <a:rPr lang="en-US" altLang="ja-JP" sz="1800" b="1" dirty="0" smtClean="0">
                <a:latin typeface="Arial" charset="0"/>
                <a:ea typeface="MS PGothic" charset="0"/>
              </a:rPr>
              <a:t> </a:t>
            </a:r>
            <a:r>
              <a:rPr lang="en-US" altLang="ja-JP" sz="1800" b="1" dirty="0">
                <a:latin typeface="Arial" charset="0"/>
                <a:ea typeface="MS PGothic" charset="0"/>
              </a:rPr>
              <a:t>and </a:t>
            </a:r>
            <a:r>
              <a:rPr lang="en-US" altLang="ja-JP" sz="1800" b="1" dirty="0" err="1" smtClean="0">
                <a:latin typeface="Arial" charset="0"/>
                <a:ea typeface="MS PGothic" charset="0"/>
              </a:rPr>
              <a:t>g</a:t>
            </a:r>
            <a:r>
              <a:rPr lang="en-US" altLang="ja-JP" sz="1800" b="1" baseline="-25000" dirty="0" err="1" smtClean="0">
                <a:latin typeface="Arial" charset="0"/>
                <a:ea typeface="MS PGothic" charset="0"/>
              </a:rPr>
              <a:t>B</a:t>
            </a:r>
            <a:r>
              <a:rPr lang="en-US" altLang="ja-JP" sz="1800" b="1" dirty="0" smtClean="0">
                <a:latin typeface="Arial" charset="0"/>
                <a:ea typeface="MS PGothic" charset="0"/>
              </a:rPr>
              <a:t> and so is </a:t>
            </a:r>
            <a:r>
              <a:rPr lang="en-US" sz="1800" b="1" dirty="0"/>
              <a:t>A </a:t>
            </a:r>
            <a:r>
              <a:rPr lang="en-US" sz="1800" b="1" dirty="0">
                <a:sym typeface="Symbol"/>
              </a:rPr>
              <a:t></a:t>
            </a:r>
            <a:r>
              <a:rPr lang="en-US" sz="1800" b="1" dirty="0"/>
              <a:t> </a:t>
            </a:r>
            <a:r>
              <a:rPr lang="en-US" sz="1800" b="1" dirty="0" smtClean="0"/>
              <a:t>B, showing this set is re.</a:t>
            </a:r>
            <a:endParaRPr lang="en-US" sz="1800" dirty="0">
              <a:solidFill>
                <a:srgbClr val="CC3300"/>
              </a:solidFill>
              <a:latin typeface="Arial" charset="0"/>
              <a:ea typeface="MS PGothic" charset="0"/>
            </a:endParaRPr>
          </a:p>
          <a:p>
            <a:pPr marL="0" indent="0">
              <a:buNone/>
              <a:defRPr/>
            </a:pPr>
            <a:endParaRPr lang="en-US" sz="1800" b="1" dirty="0" smtClean="0">
              <a:solidFill>
                <a:schemeClr val="tx1">
                  <a:lumMod val="95000"/>
                  <a:lumOff val="5000"/>
                </a:schemeClr>
              </a:solidFill>
              <a:ea typeface="ＭＳ Ｐゴシック" charset="0"/>
              <a:cs typeface="ＭＳ Ｐゴシック" charset="0"/>
            </a:endParaRPr>
          </a:p>
          <a:p>
            <a:pPr marL="0" indent="0">
              <a:buNone/>
              <a:defRPr/>
            </a:pPr>
            <a:endParaRPr lang="en-US" sz="1800" b="1" dirty="0" smtClean="0">
              <a:solidFill>
                <a:schemeClr val="tx1">
                  <a:lumMod val="95000"/>
                  <a:lumOff val="5000"/>
                </a:schemeClr>
              </a:solidFill>
              <a:ea typeface="ＭＳ Ｐゴシック" charset="0"/>
              <a:cs typeface="ＭＳ Ｐゴシック" charset="0"/>
              <a:sym typeface="Symbol"/>
            </a:endParaRPr>
          </a:p>
          <a:p>
            <a:pPr marL="0" indent="0">
              <a:buNone/>
              <a:defRPr/>
            </a:pPr>
            <a:endParaRPr lang="en-US" sz="1800" b="1" dirty="0" smtClean="0">
              <a:solidFill>
                <a:schemeClr val="tx1">
                  <a:lumMod val="95000"/>
                  <a:lumOff val="5000"/>
                </a:schemeClr>
              </a:solidFill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90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809</TotalTime>
  <Words>416</Words>
  <Application>Microsoft Office PowerPoint</Application>
  <PresentationFormat>On-screen Show (4:3)</PresentationFormat>
  <Paragraphs>75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Practice Assignment # 8</vt:lpstr>
      <vt:lpstr>Assignment # 8.1</vt:lpstr>
      <vt:lpstr>Assignment # 8.2</vt:lpstr>
      <vt:lpstr>Assignment # 8.3</vt:lpstr>
      <vt:lpstr>Assignment # 8.4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Assignment # 7</dc:title>
  <dc:creator>Charles E. Hughes</dc:creator>
  <cp:lastModifiedBy>Charlie Hughes</cp:lastModifiedBy>
  <cp:revision>29</cp:revision>
  <dcterms:created xsi:type="dcterms:W3CDTF">2012-12-01T17:38:49Z</dcterms:created>
  <dcterms:modified xsi:type="dcterms:W3CDTF">2014-11-20T05:09:57Z</dcterms:modified>
</cp:coreProperties>
</file>