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B4BAC-AC40-4D0F-9F50-70312B56DF3D}" type="datetimeFigureOut">
              <a:rPr lang="en-US" smtClean="0"/>
              <a:t>12/1/14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664B5-3DCB-4C3C-9FB0-5E74C10DC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849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9E5871A0-2B3F-486A-B682-DA382A6BE0AE}" type="slidenum">
              <a:rPr lang="en-US"/>
              <a:pPr/>
              <a:t>1</a:t>
            </a:fld>
            <a:endParaRPr lang="en-US"/>
          </a:p>
        </p:txBody>
      </p:sp>
      <p:sp>
        <p:nvSpPr>
          <p:cNvPr id="430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9E5871A0-2B3F-486A-B682-DA382A6BE0AE}" type="slidenum">
              <a:rPr lang="en-US"/>
              <a:pPr/>
              <a:t>2</a:t>
            </a:fld>
            <a:endParaRPr lang="en-US"/>
          </a:p>
        </p:txBody>
      </p:sp>
      <p:sp>
        <p:nvSpPr>
          <p:cNvPr id="430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9E5871A0-2B3F-486A-B682-DA382A6BE0AE}" type="slidenum">
              <a:rPr lang="en-US"/>
              <a:pPr/>
              <a:t>3</a:t>
            </a:fld>
            <a:endParaRPr lang="en-US"/>
          </a:p>
        </p:txBody>
      </p:sp>
      <p:sp>
        <p:nvSpPr>
          <p:cNvPr id="430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9E5871A0-2B3F-486A-B682-DA382A6BE0AE}" type="slidenum">
              <a:rPr lang="en-US"/>
              <a:pPr/>
              <a:t>4</a:t>
            </a:fld>
            <a:endParaRPr lang="en-US"/>
          </a:p>
        </p:txBody>
      </p:sp>
      <p:sp>
        <p:nvSpPr>
          <p:cNvPr id="430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9E5871A0-2B3F-486A-B682-DA382A6BE0AE}" type="slidenum">
              <a:rPr lang="en-US"/>
              <a:pPr/>
              <a:t>5</a:t>
            </a:fld>
            <a:endParaRPr lang="en-US"/>
          </a:p>
        </p:txBody>
      </p:sp>
      <p:sp>
        <p:nvSpPr>
          <p:cNvPr id="430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966788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9E5871A0-2B3F-486A-B682-DA382A6BE0AE}" type="slidenum">
              <a:rPr lang="en-US"/>
              <a:pPr/>
              <a:t>6</a:t>
            </a:fld>
            <a:endParaRPr lang="en-US"/>
          </a:p>
        </p:txBody>
      </p:sp>
      <p:sp>
        <p:nvSpPr>
          <p:cNvPr id="430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12/1/14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5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12/1/14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97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12/1/14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95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12/1/14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520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12/1/14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77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12/1/14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073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12/1/14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69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12/1/14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4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12/1/14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457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12/1/14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96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EED12-CD28-4F37-9C43-652B063051DE}" type="datetimeFigureOut">
              <a:rPr lang="en-US" smtClean="0"/>
              <a:t>12/1/14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07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EED12-CD28-4F37-9C43-652B063051DE}" type="datetimeFigureOut">
              <a:rPr lang="en-US" smtClean="0"/>
              <a:t>12/1/14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4B95-3989-441A-AA39-CC08C2310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4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460E6291-9C56-4155-986C-231AF2C4BC3A}" type="datetime1">
              <a:rPr lang="en-US"/>
              <a:pPr/>
              <a:t>12/1/14</a:t>
            </a:fld>
            <a:endParaRPr lang="en-US"/>
          </a:p>
        </p:txBody>
      </p:sp>
      <p:sp>
        <p:nvSpPr>
          <p:cNvPr id="2078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207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5698EDE5-9711-4402-B9B3-882D1227A947}" type="slidenum">
              <a:rPr lang="en-US"/>
              <a:pPr/>
              <a:t>1</a:t>
            </a:fld>
            <a:endParaRPr lang="en-US"/>
          </a:p>
        </p:txBody>
      </p:sp>
      <p:sp>
        <p:nvSpPr>
          <p:cNvPr id="207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Assignment # 7</a:t>
            </a:r>
          </a:p>
        </p:txBody>
      </p:sp>
      <p:sp>
        <p:nvSpPr>
          <p:cNvPr id="314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525963"/>
          </a:xfrm>
        </p:spPr>
        <p:txBody>
          <a:bodyPr>
            <a:noAutofit/>
          </a:bodyPr>
          <a:lstStyle/>
          <a:p>
            <a:pPr marL="0" indent="0" eaLnBrk="1" hangingPunct="1">
              <a:buFontTx/>
              <a:buNone/>
              <a:defRPr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Known Results: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Halt = { </a:t>
            </a:r>
            <a:r>
              <a:rPr lang="en-US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f,x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| f(x)</a:t>
            </a:r>
            <a:r>
              <a:rPr lang="en-US" sz="1800" b="1" dirty="0" smtClean="0">
                <a:sym typeface="Symbol" charset="0"/>
              </a:rPr>
              <a:t> } is re (semi-decidable) but </a:t>
            </a:r>
            <a:r>
              <a:rPr lang="en-US" sz="1800" b="1" dirty="0" err="1" smtClean="0">
                <a:sym typeface="Symbol" charset="0"/>
              </a:rPr>
              <a:t>undecidable</a:t>
            </a:r>
            <a:endParaRPr lang="en-US" sz="1800" b="1" dirty="0" smtClean="0">
              <a:sym typeface="Symbol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Total = { f | </a:t>
            </a:r>
            <a:r>
              <a:rPr lang="en-US" sz="1800" dirty="0" smtClean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f(x)</a:t>
            </a:r>
            <a:r>
              <a:rPr lang="en-US" sz="1800" b="1" dirty="0" smtClean="0">
                <a:sym typeface="Symbol" charset="0"/>
              </a:rPr>
              <a:t> } is non-re (not even semi-decidable)</a:t>
            </a:r>
            <a:endParaRPr lang="en-US" sz="1800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609600" indent="-609600">
              <a:buFontTx/>
              <a:buAutoNum type="arabicPeriod"/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Use reduction from Halt to show that one cannot decide { f | </a:t>
            </a:r>
            <a:r>
              <a:rPr lang="en-US" sz="2000" b="1" dirty="0">
                <a:latin typeface="Symbol" charset="0"/>
                <a:ea typeface="MS PGothic" charset="0"/>
                <a:sym typeface="Symbol" charset="0"/>
              </a:rPr>
              <a:t></a:t>
            </a:r>
            <a:r>
              <a:rPr lang="en-US" sz="2000" b="1" dirty="0">
                <a:ea typeface="MS PGothic" charset="0"/>
                <a:cs typeface="Arial"/>
                <a:sym typeface="Symbol" charset="0"/>
              </a:rPr>
              <a:t>x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(x) =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x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} is undecidable</a:t>
            </a:r>
          </a:p>
          <a:p>
            <a:pPr marL="609600" indent="-609600">
              <a:buFontTx/>
              <a:buAutoNum type="arabicPeriod"/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Show that { f | </a:t>
            </a:r>
            <a:r>
              <a:rPr lang="en-US" sz="2000" b="1" dirty="0">
                <a:latin typeface="Symbol" charset="0"/>
                <a:ea typeface="MS PGothic" charset="0"/>
                <a:sym typeface="Symbol" charset="0"/>
              </a:rPr>
              <a:t></a:t>
            </a:r>
            <a:r>
              <a:rPr lang="en-US" sz="2000" b="1" dirty="0">
                <a:ea typeface="MS PGothic" charset="0"/>
                <a:cs typeface="Arial"/>
                <a:sym typeface="Symbol" charset="0"/>
              </a:rPr>
              <a:t>x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(x) =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x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} reduces to Halt. (1 plus 2 show they are equally hard)</a:t>
            </a:r>
          </a:p>
          <a:p>
            <a:pPr marL="609600" indent="-609600">
              <a:buFontTx/>
              <a:buAutoNum type="arabicPeriod"/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Use reduction from Halt to show that one cannot decide 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/>
            </a:r>
            <a:b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</a:b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{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| </a:t>
            </a:r>
            <a:r>
              <a:rPr lang="en-US" sz="2000" b="1" dirty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f(x+1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)=2*f(x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)+1} </a:t>
            </a:r>
            <a:b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</a:b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Note that f(0) can be any value.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609600" indent="-609600">
              <a:buFontTx/>
              <a:buAutoNum type="arabicPeriod"/>
              <a:defRPr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Use Reduction from Total to show that { f | </a:t>
            </a:r>
            <a:r>
              <a:rPr lang="en-US" sz="1800" b="1" dirty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f(x+1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)=2*f(x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)+1} is not even re</a:t>
            </a:r>
          </a:p>
          <a:p>
            <a:pPr marL="609600" indent="-609600">
              <a:buFontTx/>
              <a:buAutoNum type="arabicPeriod"/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Show { f | </a:t>
            </a:r>
            <a:r>
              <a:rPr lang="en-US" sz="2000" b="1" dirty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f(x+1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)=2*f(x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)+1}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reduces to Total. (4 plus 5 show they are equally hard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</a:t>
            </a:r>
            <a:endParaRPr lang="en-US" sz="2400" dirty="0">
              <a:solidFill>
                <a:srgbClr val="CC3300"/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247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460E6291-9C56-4155-986C-231AF2C4BC3A}" type="datetime1">
              <a:rPr lang="en-US"/>
              <a:pPr/>
              <a:t>12/1/14</a:t>
            </a:fld>
            <a:endParaRPr lang="en-US"/>
          </a:p>
        </p:txBody>
      </p:sp>
      <p:sp>
        <p:nvSpPr>
          <p:cNvPr id="2078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 dirty="0"/>
              <a:t>COT 4210 © UCF</a:t>
            </a:r>
          </a:p>
        </p:txBody>
      </p:sp>
      <p:sp>
        <p:nvSpPr>
          <p:cNvPr id="207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5698EDE5-9711-4402-B9B3-882D1227A947}" type="slidenum">
              <a:rPr lang="en-US"/>
              <a:pPr/>
              <a:t>2</a:t>
            </a:fld>
            <a:endParaRPr lang="en-US"/>
          </a:p>
        </p:txBody>
      </p:sp>
      <p:sp>
        <p:nvSpPr>
          <p:cNvPr id="207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Assignment # 7.1</a:t>
            </a:r>
          </a:p>
        </p:txBody>
      </p:sp>
      <p:sp>
        <p:nvSpPr>
          <p:cNvPr id="314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pPr marL="609600" indent="-609600">
              <a:buFontTx/>
              <a:buAutoNum type="arabicPeriod"/>
              <a:defRPr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Use reduction from Halt to show that one cannot decide { f | </a:t>
            </a:r>
            <a:r>
              <a:rPr lang="en-US" sz="2200" b="1" dirty="0" smtClean="0">
                <a:latin typeface="Symbol" charset="0"/>
                <a:ea typeface="MS PGothic" charset="0"/>
                <a:sym typeface="Symbol" charset="0"/>
              </a:rPr>
              <a:t></a:t>
            </a:r>
            <a:r>
              <a:rPr lang="en-US" sz="2200" b="1" dirty="0" smtClean="0">
                <a:ea typeface="MS PGothic" charset="0"/>
                <a:cs typeface="Arial"/>
                <a:sym typeface="Symbol" charset="0"/>
              </a:rPr>
              <a:t>x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(x) =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x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} is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undecidable</a:t>
            </a: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Let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f,x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be an arbitrary pair of natural numbers. &lt;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f,x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&gt; is in Halt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(x)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Define g by 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 =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 -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 + y, for all y.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Clearly,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 =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y, for all y,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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and 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(y), for all y, otherwise. 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Summarizing,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&lt;</a:t>
            </a:r>
            <a:r>
              <a:rPr lang="en-US" sz="2200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f,x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&gt; is in Halt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g is in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{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| </a:t>
            </a:r>
            <a:r>
              <a:rPr lang="en-US" sz="2200" b="1" dirty="0">
                <a:latin typeface="Symbol" charset="0"/>
                <a:ea typeface="MS PGothic" charset="0"/>
                <a:sym typeface="Symbol" charset="0"/>
              </a:rPr>
              <a:t></a:t>
            </a:r>
            <a:r>
              <a:rPr lang="en-US" sz="2200" b="1" dirty="0">
                <a:ea typeface="MS PGothic" charset="0"/>
                <a:cs typeface="Arial"/>
                <a:sym typeface="Symbol" charset="0"/>
              </a:rPr>
              <a:t>x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x) =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x }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and so </a:t>
            </a:r>
          </a:p>
          <a:p>
            <a:pPr marL="0" indent="0">
              <a:buNone/>
              <a:defRPr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Halt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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m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{ 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| </a:t>
            </a:r>
            <a:r>
              <a:rPr lang="en-US" sz="2200" b="1" dirty="0">
                <a:latin typeface="Symbol" charset="0"/>
                <a:ea typeface="MS PGothic" charset="0"/>
                <a:sym typeface="Symbol" charset="0"/>
              </a:rPr>
              <a:t></a:t>
            </a:r>
            <a:r>
              <a:rPr lang="en-US" sz="2200" b="1" dirty="0">
                <a:ea typeface="MS PGothic" charset="0"/>
                <a:cs typeface="Arial"/>
                <a:sym typeface="Symbol" charset="0"/>
              </a:rPr>
              <a:t>x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(x) =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x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}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as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we were to show.</a:t>
            </a:r>
          </a:p>
          <a:p>
            <a:pPr marL="0" indent="0">
              <a:buNone/>
              <a:defRPr/>
            </a:pP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Note: I have not overloaded the index of a function with the function in my proof, but I do not mind if you do such overloading.</a:t>
            </a: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575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460E6291-9C56-4155-986C-231AF2C4BC3A}" type="datetime1">
              <a:rPr lang="en-US"/>
              <a:pPr/>
              <a:t>12/1/14</a:t>
            </a:fld>
            <a:endParaRPr lang="en-US"/>
          </a:p>
        </p:txBody>
      </p:sp>
      <p:sp>
        <p:nvSpPr>
          <p:cNvPr id="2078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207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5698EDE5-9711-4402-B9B3-882D1227A947}" type="slidenum">
              <a:rPr lang="en-US"/>
              <a:pPr/>
              <a:t>3</a:t>
            </a:fld>
            <a:endParaRPr lang="en-US"/>
          </a:p>
        </p:txBody>
      </p:sp>
      <p:sp>
        <p:nvSpPr>
          <p:cNvPr id="207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Assignment # 7.2</a:t>
            </a:r>
          </a:p>
        </p:txBody>
      </p:sp>
      <p:sp>
        <p:nvSpPr>
          <p:cNvPr id="314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lnSpcReduction="10000"/>
          </a:bodyPr>
          <a:lstStyle/>
          <a:p>
            <a:pPr marL="609600" indent="-609600">
              <a:buFont typeface="+mj-lt"/>
              <a:buAutoNum type="arabicPeriod" startAt="2"/>
              <a:defRPr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Show that {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| </a:t>
            </a:r>
            <a:r>
              <a:rPr lang="en-US" sz="2200" b="1" dirty="0" smtClean="0">
                <a:latin typeface="Symbol" charset="0"/>
                <a:ea typeface="MS PGothic" charset="0"/>
                <a:sym typeface="Symbol" charset="0"/>
              </a:rPr>
              <a:t></a:t>
            </a:r>
            <a:r>
              <a:rPr lang="en-US" sz="2200" b="1" dirty="0" smtClean="0">
                <a:ea typeface="MS PGothic" charset="0"/>
                <a:cs typeface="Arial"/>
                <a:sym typeface="Symbol" charset="0"/>
              </a:rPr>
              <a:t>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f(x) =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x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} reduces to Halt. (1 plus 2 show they are equally hard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</a:t>
            </a: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Let f be an arbitrary natural number. f is in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{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| </a:t>
            </a:r>
            <a:r>
              <a:rPr lang="en-US" sz="2200" b="1" dirty="0" smtClean="0">
                <a:latin typeface="Symbol" charset="0"/>
                <a:ea typeface="MS PGothic" charset="0"/>
                <a:sym typeface="Symbol" charset="0"/>
              </a:rPr>
              <a:t></a:t>
            </a:r>
            <a:r>
              <a:rPr lang="en-US" sz="2200" b="1" dirty="0" smtClean="0">
                <a:ea typeface="MS PGothic" charset="0"/>
                <a:cs typeface="Arial"/>
                <a:sym typeface="Symbol" charset="0"/>
              </a:rPr>
              <a:t>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(x) =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x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}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b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</a:br>
            <a:r>
              <a:rPr lang="en-US" sz="2200" b="1" dirty="0" smtClean="0">
                <a:latin typeface="Symbol" charset="0"/>
                <a:ea typeface="MS PGothic" charset="0"/>
                <a:sym typeface="Symbol" charset="0"/>
              </a:rPr>
              <a:t></a:t>
            </a:r>
            <a:r>
              <a:rPr lang="en-US" sz="2200" b="1" dirty="0">
                <a:ea typeface="MS PGothic" charset="0"/>
                <a:cs typeface="Arial"/>
                <a:sym typeface="Symbol" charset="0"/>
              </a:rPr>
              <a:t>x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(x)=x.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Define g by 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 = &lt;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z,t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&gt; [STP(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f,z,t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 &amp; (VALUE(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f,z,t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 =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z)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], for all y.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Here &lt;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z,t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&gt;[P] means the least &lt;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z,t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&gt; having this property, P. The pairing allows us to search all possible pairs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z,t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until we find one that verifies </a:t>
            </a:r>
            <a:b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</a:br>
            <a:r>
              <a:rPr lang="en-US" sz="2200" b="1" dirty="0" smtClean="0">
                <a:latin typeface="Symbol" charset="0"/>
                <a:ea typeface="MS PGothic" charset="0"/>
                <a:sym typeface="Symbol" charset="0"/>
              </a:rPr>
              <a:t></a:t>
            </a:r>
            <a:r>
              <a:rPr lang="en-US" sz="2200" b="1" dirty="0" smtClean="0">
                <a:ea typeface="MS PGothic" charset="0"/>
                <a:cs typeface="Arial"/>
                <a:sym typeface="Symbol" charset="0"/>
              </a:rPr>
              <a:t>z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(z)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=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z . If no such pair exists, this runs forever.</a:t>
            </a:r>
            <a:endParaRPr lang="en-US" sz="22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Clearly,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)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,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for all y,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, some some x,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)=x and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(y), for all y, otherwise. 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Thus,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(0)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</a:t>
            </a:r>
            <a:r>
              <a:rPr lang="en-US" sz="2200" b="1" dirty="0">
                <a:latin typeface="Symbol" charset="0"/>
                <a:ea typeface="MS PGothic" charset="0"/>
                <a:sym typeface="Symbol" charset="0"/>
              </a:rPr>
              <a:t></a:t>
            </a:r>
            <a:r>
              <a:rPr lang="en-US" sz="2200" b="1" dirty="0" smtClean="0">
                <a:ea typeface="MS PGothic" charset="0"/>
                <a:cs typeface="Arial"/>
                <a:sym typeface="Symbol" charset="0"/>
              </a:rPr>
              <a:t>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=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x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Summarizing,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is in {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| </a:t>
            </a:r>
            <a:r>
              <a:rPr lang="en-US" sz="2200" b="1" dirty="0">
                <a:latin typeface="Symbol" charset="0"/>
                <a:ea typeface="MS PGothic" charset="0"/>
                <a:sym typeface="Symbol" charset="0"/>
              </a:rPr>
              <a:t></a:t>
            </a:r>
            <a:r>
              <a:rPr lang="en-US" sz="2200" b="1" dirty="0">
                <a:ea typeface="MS PGothic" charset="0"/>
                <a:cs typeface="Arial"/>
                <a:sym typeface="Symbol" charset="0"/>
              </a:rPr>
              <a:t>x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(x) =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x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}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&lt;g,0&gt; is in Halt,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and so </a:t>
            </a:r>
          </a:p>
          <a:p>
            <a:pPr marL="0" indent="0">
              <a:buNone/>
              <a:defRPr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{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| </a:t>
            </a:r>
            <a:r>
              <a:rPr lang="en-US" sz="2200" b="1" dirty="0">
                <a:latin typeface="Symbol" charset="0"/>
                <a:ea typeface="MS PGothic" charset="0"/>
                <a:sym typeface="Symbol" charset="0"/>
              </a:rPr>
              <a:t></a:t>
            </a:r>
            <a:r>
              <a:rPr lang="en-US" sz="2200" b="1" dirty="0">
                <a:ea typeface="MS PGothic" charset="0"/>
                <a:cs typeface="Arial"/>
                <a:sym typeface="Symbol" charset="0"/>
              </a:rPr>
              <a:t>x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(x) =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x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}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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m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Halt as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we were to show.</a:t>
            </a:r>
          </a:p>
          <a:p>
            <a:pPr marL="0" indent="0">
              <a:buNone/>
              <a:defRPr/>
            </a:pPr>
            <a:endParaRPr lang="en-US" sz="20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034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460E6291-9C56-4155-986C-231AF2C4BC3A}" type="datetime1">
              <a:rPr lang="en-US"/>
              <a:pPr/>
              <a:t>12/1/14</a:t>
            </a:fld>
            <a:endParaRPr lang="en-US"/>
          </a:p>
        </p:txBody>
      </p:sp>
      <p:sp>
        <p:nvSpPr>
          <p:cNvPr id="2078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207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5698EDE5-9711-4402-B9B3-882D1227A947}" type="slidenum">
              <a:rPr lang="en-US"/>
              <a:pPr/>
              <a:t>4</a:t>
            </a:fld>
            <a:endParaRPr lang="en-US"/>
          </a:p>
        </p:txBody>
      </p:sp>
      <p:sp>
        <p:nvSpPr>
          <p:cNvPr id="207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Assignment # 7.3</a:t>
            </a:r>
          </a:p>
        </p:txBody>
      </p:sp>
      <p:sp>
        <p:nvSpPr>
          <p:cNvPr id="314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fontScale="92500"/>
          </a:bodyPr>
          <a:lstStyle/>
          <a:p>
            <a:pPr marL="609600" indent="-609600">
              <a:buFont typeface="+mj-lt"/>
              <a:buAutoNum type="arabicPeriod" startAt="3"/>
              <a:defRPr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Use reduction from Halt to show that one cannot decide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/>
            </a:r>
            <a:b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</a:b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{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| </a:t>
            </a:r>
            <a:r>
              <a:rPr lang="en-US" sz="2400" b="1" dirty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f(x+1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)=2*f(x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)+1} </a:t>
            </a:r>
            <a:b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</a:b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Note that f(0) can be any value</a:t>
            </a:r>
          </a:p>
          <a:p>
            <a:pPr marL="0" indent="0" eaLnBrk="1" hangingPunct="1">
              <a:buNone/>
              <a:defRPr/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Let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f,x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be an arbitrary pair of natural numbers. &lt;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f,x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&gt; is in Halt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(x)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Define g by </a:t>
            </a:r>
            <a:r>
              <a:rPr lang="en-US" sz="24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 =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 -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 + 2^y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-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1, for all y.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Clearly,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 =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2^y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-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1, for all y,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 and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), for all y, otherwise. 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Thus,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(0)=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0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and </a:t>
            </a:r>
            <a:r>
              <a:rPr lang="en-US" sz="2400" b="1" dirty="0" smtClean="0"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400" b="1" dirty="0">
                <a:ea typeface="ＭＳ Ｐゴシック" charset="0"/>
                <a:cs typeface="ＭＳ Ｐゴシック" charset="0"/>
                <a:sym typeface="Symbol" charset="0"/>
              </a:rPr>
              <a:t>x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(x+1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)=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2^(x+1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)-1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= 2*2^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x-1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= 2*(2^x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+1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+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1 = </a:t>
            </a:r>
            <a:b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</a:b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2*</a:t>
            </a:r>
            <a:r>
              <a:rPr lang="en-US" sz="24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(x)+1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, and hence has the property that </a:t>
            </a:r>
            <a:r>
              <a:rPr lang="en-US" sz="2400" b="1" dirty="0" smtClean="0"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400" b="1" dirty="0">
                <a:ea typeface="ＭＳ Ｐゴシック" charset="0"/>
                <a:cs typeface="ＭＳ Ｐゴシック" charset="0"/>
                <a:sym typeface="Symbol" charset="0"/>
              </a:rPr>
              <a:t>x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x+1)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=2*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x)+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1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when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&lt;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f,x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&gt; is in Halt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or is undefined everywhere when &lt;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f.x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&gt; is not in Halt.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Summarizing,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&lt;</a:t>
            </a:r>
            <a:r>
              <a:rPr lang="en-US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f,x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&gt; is in Halt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g is in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{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f| </a:t>
            </a:r>
            <a:r>
              <a:rPr lang="en-US" sz="2400" b="1" dirty="0" smtClean="0"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400" b="1" dirty="0">
                <a:ea typeface="ＭＳ Ｐゴシック" charset="0"/>
                <a:cs typeface="ＭＳ Ｐゴシック" charset="0"/>
                <a:sym typeface="Symbol" charset="0"/>
              </a:rPr>
              <a:t>x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(x+1) =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2*</a:t>
            </a:r>
            <a:r>
              <a:rPr lang="en-US" sz="24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(x) + 1 } and so Halt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</a:t>
            </a:r>
            <a:r>
              <a:rPr lang="en-US" sz="24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m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{ f | </a:t>
            </a:r>
            <a:r>
              <a:rPr lang="en-US" sz="2400" b="1" dirty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x+1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)=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4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x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)+1 } as we were to show.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endParaRPr lang="en-US" sz="2400" b="1" baseline="-25000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endPara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178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460E6291-9C56-4155-986C-231AF2C4BC3A}" type="datetime1">
              <a:rPr lang="en-US"/>
              <a:pPr/>
              <a:t>12/1/14</a:t>
            </a:fld>
            <a:endParaRPr lang="en-US"/>
          </a:p>
        </p:txBody>
      </p:sp>
      <p:sp>
        <p:nvSpPr>
          <p:cNvPr id="2078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207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5698EDE5-9711-4402-B9B3-882D1227A947}" type="slidenum">
              <a:rPr lang="en-US"/>
              <a:pPr/>
              <a:t>5</a:t>
            </a:fld>
            <a:endParaRPr lang="en-US"/>
          </a:p>
        </p:txBody>
      </p:sp>
      <p:sp>
        <p:nvSpPr>
          <p:cNvPr id="207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Assignment # 7.4</a:t>
            </a:r>
          </a:p>
        </p:txBody>
      </p:sp>
      <p:sp>
        <p:nvSpPr>
          <p:cNvPr id="314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pPr marL="609600" indent="-609600">
              <a:buFont typeface="+mj-lt"/>
              <a:buAutoNum type="arabicPeriod" startAt="4"/>
              <a:defRPr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Use Reduction from Total to show that { f | </a:t>
            </a:r>
            <a:r>
              <a:rPr lang="en-US" sz="2200" b="1" dirty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f(x+1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)=2*f(x)+1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} is not even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re</a:t>
            </a: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Let f be an arbitrary natural number. f is in Total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x 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(x)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Define g by 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 =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 -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 + 2^x - 1.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Clearly from analysis in 7.3,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=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2*</a:t>
            </a:r>
            <a:r>
              <a:rPr lang="en-US" sz="20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(x)+1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 and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(x)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). 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Thus,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has property that </a:t>
            </a:r>
            <a:r>
              <a:rPr lang="en-US" sz="2200" b="1" dirty="0" smtClean="0"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200" b="1" dirty="0">
                <a:ea typeface="ＭＳ Ｐゴシック" charset="0"/>
                <a:cs typeface="ＭＳ Ｐゴシック" charset="0"/>
                <a:sym typeface="Symbol" charset="0"/>
              </a:rPr>
              <a:t>x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(x+1)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=2*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 +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1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, when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is in Total,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and is undefined everywhere, otherwise.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Summarizing,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is in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Total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g is in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{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f|</a:t>
            </a:r>
            <a:r>
              <a:rPr lang="en-US" sz="2200" b="1" dirty="0" smtClean="0"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200" b="1" dirty="0">
                <a:ea typeface="ＭＳ Ｐゴシック" charset="0"/>
                <a:cs typeface="ＭＳ Ｐゴシック" charset="0"/>
                <a:sym typeface="Symbol" charset="0"/>
              </a:rPr>
              <a:t>x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(x+1) =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2*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(x) +1} and so 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Total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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m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{ f | </a:t>
            </a:r>
            <a:r>
              <a:rPr lang="en-US" sz="2200" b="1" dirty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(x+1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 = 2*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 + 1 } as we were to show.</a:t>
            </a: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endParaRPr lang="en-US" sz="2200" b="1" baseline="-25000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endParaRPr lang="en-US" sz="22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endParaRPr lang="en-US" sz="22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367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460E6291-9C56-4155-986C-231AF2C4BC3A}" type="datetime1">
              <a:rPr lang="en-US"/>
              <a:pPr/>
              <a:t>12/1/14</a:t>
            </a:fld>
            <a:endParaRPr lang="en-US"/>
          </a:p>
        </p:txBody>
      </p:sp>
      <p:sp>
        <p:nvSpPr>
          <p:cNvPr id="2078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207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fld id="{5698EDE5-9711-4402-B9B3-882D1227A947}" type="slidenum">
              <a:rPr lang="en-US"/>
              <a:pPr/>
              <a:t>6</a:t>
            </a:fld>
            <a:endParaRPr lang="en-US"/>
          </a:p>
        </p:txBody>
      </p:sp>
      <p:sp>
        <p:nvSpPr>
          <p:cNvPr id="207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Assignment # 7.5</a:t>
            </a:r>
          </a:p>
        </p:txBody>
      </p:sp>
      <p:sp>
        <p:nvSpPr>
          <p:cNvPr id="314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buFont typeface="+mj-lt"/>
              <a:buAutoNum type="arabicPeriod" startAt="5"/>
              <a:defRPr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Show { f | </a:t>
            </a:r>
            <a:r>
              <a:rPr lang="en-US" sz="2200" b="1" dirty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f(x+1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)=2*f(x)+1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} reduces to Total. (4 plus 5 show they are equally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hard)</a:t>
            </a: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Let f be an arbitrary natural number. f is in our target set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</a:t>
            </a:r>
            <a:b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</a:br>
            <a:r>
              <a:rPr lang="en-US" sz="2200" b="1" dirty="0" smtClean="0"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200" b="1" dirty="0">
                <a:ea typeface="ＭＳ Ｐゴシック" charset="0"/>
                <a:cs typeface="ＭＳ Ｐゴシック" charset="0"/>
                <a:sym typeface="Symbol" charset="0"/>
              </a:rPr>
              <a:t>x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x+1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)=2*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(x)+1 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Define g by 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(0) =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(0) ;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(x+1) = y [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(x+1) = 2*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(x) + 1] +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(x+1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).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Clearly,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(0) = 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(0)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and 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(x+1)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= 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(x+1)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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yx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[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(y+1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)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= 2*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(y) + 1 ]. 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This means that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cannot be in Total if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diverges anywhere or if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is not increasing by 2 times the previous value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plus 1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. Otherwise 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is another implementation of 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endParaRPr lang="en-US" sz="22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Thus,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is in Total, when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is in Total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and is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monotonically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increasing by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2 times the previous value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plus 1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.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Otherwise,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g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is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undefined starting at the first value where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either diverges or fails to be double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plus 1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for each increment of 1 in its input.</a:t>
            </a:r>
          </a:p>
          <a:p>
            <a:pPr marL="0" indent="0">
              <a:buNone/>
              <a:defRPr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Summarizing,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is in { f| </a:t>
            </a:r>
            <a:r>
              <a:rPr lang="en-US" sz="2200" b="1" dirty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(x+1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 =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 2*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 + 1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} </a:t>
            </a:r>
            <a:r>
              <a:rPr lang="en-US" sz="2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iff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 g is in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Total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and so </a:t>
            </a:r>
          </a:p>
          <a:p>
            <a:pPr marL="0" indent="0">
              <a:buNone/>
              <a:defRPr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{ f | </a:t>
            </a:r>
            <a:r>
              <a:rPr lang="en-US" sz="2200" b="1" dirty="0">
                <a:ea typeface="ＭＳ Ｐゴシック" charset="0"/>
                <a:cs typeface="ＭＳ Ｐゴシック" charset="0"/>
                <a:sym typeface="Symbol" charset="0"/>
              </a:rPr>
              <a:t>x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(x+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1) = 2*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</a:t>
            </a:r>
            <a:r>
              <a:rPr lang="en-US" sz="2200" b="1" baseline="-25000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f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(x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) + 1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}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</a:t>
            </a:r>
            <a:r>
              <a:rPr lang="en-US" sz="22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  <a:sym typeface="Symbol"/>
              </a:rPr>
              <a:t>m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0"/>
                <a:cs typeface="ＭＳ Ｐゴシック" charset="0"/>
              </a:rPr>
              <a:t>Total as we were to show.</a:t>
            </a: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endParaRPr lang="en-US" sz="2200" b="1" baseline="-25000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  <a:p>
            <a:pPr marL="0" indent="0">
              <a:buNone/>
              <a:defRPr/>
            </a:pPr>
            <a:endParaRPr lang="en-US" sz="22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  <a:sym typeface="Symbol"/>
            </a:endParaRPr>
          </a:p>
          <a:p>
            <a:pPr marL="0" indent="0">
              <a:buNone/>
              <a:defRPr/>
            </a:pPr>
            <a:endParaRPr lang="en-US" sz="18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743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708</Words>
  <Application>Microsoft Macintosh PowerPoint</Application>
  <PresentationFormat>On-screen Show (4:3)</PresentationFormat>
  <Paragraphs>79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Assignment # 7</vt:lpstr>
      <vt:lpstr>Assignment # 7.1</vt:lpstr>
      <vt:lpstr>Assignment # 7.2</vt:lpstr>
      <vt:lpstr>Assignment # 7.3</vt:lpstr>
      <vt:lpstr>Assignment # 7.4</vt:lpstr>
      <vt:lpstr>Assignment # 7.5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# 7</dc:title>
  <dc:creator>Charles E. Hughes</dc:creator>
  <cp:lastModifiedBy>Charlie Hughes</cp:lastModifiedBy>
  <cp:revision>28</cp:revision>
  <dcterms:created xsi:type="dcterms:W3CDTF">2012-12-01T17:38:49Z</dcterms:created>
  <dcterms:modified xsi:type="dcterms:W3CDTF">2014-12-03T00:47:47Z</dcterms:modified>
</cp:coreProperties>
</file>