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1231" r:id="rId2"/>
    <p:sldId id="1238" r:id="rId3"/>
    <p:sldId id="1241" r:id="rId4"/>
    <p:sldId id="1242" r:id="rId5"/>
    <p:sldId id="1239" r:id="rId6"/>
    <p:sldId id="1243" r:id="rId7"/>
    <p:sldId id="1236" r:id="rId8"/>
    <p:sldId id="1240" r:id="rId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009900"/>
    <a:srgbClr val="0000FF"/>
    <a:srgbClr val="CC33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11" autoAdjust="0"/>
    <p:restoredTop sz="94660"/>
  </p:normalViewPr>
  <p:slideViewPr>
    <p:cSldViewPr>
      <p:cViewPr varScale="1">
        <p:scale>
          <a:sx n="129" d="100"/>
          <a:sy n="129" d="100"/>
        </p:scale>
        <p:origin x="130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296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ea typeface="ＭＳ Ｐゴシック" pitchFamily="-107" charset="-128"/>
              </a:defRPr>
            </a:lvl1pPr>
          </a:lstStyle>
          <a:p>
            <a:pPr>
              <a:defRPr/>
            </a:pPr>
            <a:fld id="{44B2E829-2EC1-43EB-9482-D586CFC7F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390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ea typeface="ＭＳ Ｐゴシック" pitchFamily="-107" charset="-128"/>
              </a:defRPr>
            </a:lvl1pPr>
          </a:lstStyle>
          <a:p>
            <a:pPr>
              <a:defRPr/>
            </a:pPr>
            <a:fld id="{9367711E-F6E9-4E0E-A74D-6073014A6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598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0169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7400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5009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0038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9480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7491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66176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2662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DE36F-16DD-476F-B831-243A5678B290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993AC-485B-4FB4-B594-1796F7894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3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05870-014D-4E8F-B526-97B85405D568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26155-A5E8-4723-852E-F5926A295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8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4E21A-C5F3-475E-994C-875F86B4B51A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CA172-7540-4F46-80C4-957065D9B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47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F6C56-AE2C-4DD9-A976-4239FD1CA630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9A703-0EE7-4630-8497-798D11891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9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F4328-D8DC-4607-B2FE-95136B92D27B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4E251-7184-4CB2-8310-F060C703D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5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A2C85-D7E9-4C62-AB65-9C4CC95BE49D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DABAE-3030-4EB4-BD39-9AB8B4ED9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4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5E8BB-DFAD-40AF-A115-2B9134C093F5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AD28C-56EE-4901-B0EB-128F18308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5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58CAB-4EFD-45F6-A79C-8F80D14CE46A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6A8A4-6A83-45A4-ABF7-CE41BF415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78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12E21-1C1B-4B5B-B910-28F17B01B5A5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9E7D6-77BD-42AA-85AE-C14801607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8D8D5-6DA7-417A-A09C-DF0B91A33392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60754-DA78-4B0A-9E04-059DD09D6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8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CC989-2A38-4A58-A7C0-7CCBDA875006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C375B-24F1-42A5-9D34-CAB5283DE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7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6F279-987E-4CD5-B38D-C61CC266D86C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96993-C3B4-4168-909A-EC6E2DC88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6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fld id="{F394DFE3-7896-494F-A2D9-963208567FE6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1034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1034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fld id="{87E0BE99-442E-417C-B346-0E793BEFF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Assignment # 5.1</a:t>
            </a: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346075" indent="-346075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Arial" charset="0"/>
                <a:ea typeface="MS PGothic" charset="0"/>
              </a:rPr>
              <a:t>For each of the following, either show it is regular by producing a regular grammar that generates the language or prove it is not regular by using the Pumping Lemma or </a:t>
            </a:r>
            <a:r>
              <a:rPr lang="en-US" sz="2400" dirty="0" err="1">
                <a:latin typeface="Arial" charset="0"/>
                <a:ea typeface="MS PGothic" charset="0"/>
              </a:rPr>
              <a:t>Myhill-Nerode</a:t>
            </a:r>
            <a:r>
              <a:rPr lang="en-US" sz="2400" dirty="0">
                <a:latin typeface="Arial" charset="0"/>
                <a:ea typeface="MS PGothic" charset="0"/>
              </a:rPr>
              <a:t>. You must do at least two of these using the Pumping Lemma and at least two using </a:t>
            </a:r>
            <a:r>
              <a:rPr lang="en-US" sz="2400" dirty="0" err="1">
                <a:latin typeface="Arial" charset="0"/>
                <a:ea typeface="MS PGothic" charset="0"/>
              </a:rPr>
              <a:t>Myhill-Nerode</a:t>
            </a:r>
            <a:r>
              <a:rPr lang="en-US" sz="2400" dirty="0">
                <a:latin typeface="Arial" charset="0"/>
                <a:ea typeface="MS PGothic" charset="0"/>
              </a:rPr>
              <a:t>.</a:t>
            </a:r>
            <a:endParaRPr lang="en-US" sz="2400" dirty="0">
              <a:latin typeface="Arial" charset="0"/>
              <a:ea typeface="MS PGothic" charset="0"/>
              <a:sym typeface="Symbol" charset="0"/>
            </a:endParaRPr>
          </a:p>
          <a:p>
            <a:pPr marL="346075" indent="-346075" eaLnBrk="1" hangingPunct="1">
              <a:lnSpc>
                <a:spcPct val="90000"/>
              </a:lnSpc>
              <a:buFontTx/>
              <a:buAutoNum type="alphaLcPeriod"/>
            </a:pPr>
            <a:r>
              <a:rPr lang="en-US" sz="2400" dirty="0">
                <a:latin typeface="Arial" charset="0"/>
                <a:ea typeface="MS PGothic" charset="0"/>
              </a:rPr>
              <a:t>{ </a:t>
            </a:r>
            <a:r>
              <a:rPr lang="en-US" sz="2400" dirty="0" err="1">
                <a:latin typeface="Arial" charset="0"/>
                <a:ea typeface="MS PGothic" charset="0"/>
              </a:rPr>
              <a:t>a</a:t>
            </a:r>
            <a:r>
              <a:rPr lang="en-US" sz="2400" baseline="30000" dirty="0" err="1">
                <a:latin typeface="Arial" charset="0"/>
                <a:ea typeface="MS PGothic" charset="0"/>
              </a:rPr>
              <a:t>Fib</a:t>
            </a:r>
            <a:r>
              <a:rPr lang="en-US" sz="2400" baseline="30000" dirty="0">
                <a:latin typeface="Arial" charset="0"/>
                <a:ea typeface="MS PGothic" charset="0"/>
              </a:rPr>
              <a:t>(k) </a:t>
            </a:r>
            <a:r>
              <a:rPr lang="en-US" sz="2400" dirty="0">
                <a:latin typeface="Arial" charset="0"/>
                <a:ea typeface="MS PGothic" charset="0"/>
              </a:rPr>
              <a:t>| k&gt;0 } This is </a:t>
            </a:r>
            <a:r>
              <a:rPr lang="en-US" sz="2400" dirty="0" smtClean="0">
                <a:latin typeface="Arial" charset="0"/>
                <a:ea typeface="MS PGothic" charset="0"/>
              </a:rPr>
              <a:t>{</a:t>
            </a:r>
            <a:r>
              <a:rPr lang="en-US" sz="2400" dirty="0">
                <a:latin typeface="Arial" charset="0"/>
                <a:ea typeface="MS PGothic" charset="0"/>
              </a:rPr>
              <a:t>a</a:t>
            </a:r>
            <a:r>
              <a:rPr lang="en-US" sz="2400" baseline="30000" dirty="0">
                <a:latin typeface="Arial" charset="0"/>
                <a:ea typeface="MS PGothic" charset="0"/>
              </a:rPr>
              <a:t>1</a:t>
            </a:r>
            <a:r>
              <a:rPr lang="en-US" sz="2400" dirty="0">
                <a:latin typeface="Arial" charset="0"/>
                <a:ea typeface="MS PGothic" charset="0"/>
              </a:rPr>
              <a:t>, a</a:t>
            </a:r>
            <a:r>
              <a:rPr lang="en-US" sz="2400" baseline="30000" dirty="0">
                <a:latin typeface="Arial" charset="0"/>
                <a:ea typeface="MS PGothic" charset="0"/>
              </a:rPr>
              <a:t>1</a:t>
            </a:r>
            <a:r>
              <a:rPr lang="en-US" sz="2400" dirty="0">
                <a:latin typeface="Arial" charset="0"/>
                <a:ea typeface="MS PGothic" charset="0"/>
              </a:rPr>
              <a:t>, a</a:t>
            </a:r>
            <a:r>
              <a:rPr lang="en-US" sz="2400" baseline="30000" dirty="0">
                <a:latin typeface="Arial" charset="0"/>
                <a:ea typeface="MS PGothic" charset="0"/>
              </a:rPr>
              <a:t>2</a:t>
            </a:r>
            <a:r>
              <a:rPr lang="en-US" sz="2400" dirty="0">
                <a:latin typeface="Arial" charset="0"/>
                <a:ea typeface="MS PGothic" charset="0"/>
              </a:rPr>
              <a:t>, a</a:t>
            </a:r>
            <a:r>
              <a:rPr lang="en-US" sz="2400" baseline="30000" dirty="0">
                <a:latin typeface="Arial" charset="0"/>
                <a:ea typeface="MS PGothic" charset="0"/>
              </a:rPr>
              <a:t>3</a:t>
            </a:r>
            <a:r>
              <a:rPr lang="en-US" sz="2400" dirty="0">
                <a:latin typeface="Arial" charset="0"/>
                <a:ea typeface="MS PGothic" charset="0"/>
              </a:rPr>
              <a:t>, a</a:t>
            </a:r>
            <a:r>
              <a:rPr lang="en-US" sz="2400" baseline="30000" dirty="0">
                <a:latin typeface="Arial" charset="0"/>
                <a:ea typeface="MS PGothic" charset="0"/>
              </a:rPr>
              <a:t>5</a:t>
            </a:r>
            <a:r>
              <a:rPr lang="en-US" sz="2400" dirty="0">
                <a:latin typeface="Arial" charset="0"/>
                <a:ea typeface="MS PGothic" charset="0"/>
              </a:rPr>
              <a:t>, a</a:t>
            </a:r>
            <a:r>
              <a:rPr lang="en-US" sz="2400" baseline="30000" dirty="0">
                <a:latin typeface="Arial" charset="0"/>
                <a:ea typeface="MS PGothic" charset="0"/>
              </a:rPr>
              <a:t>8</a:t>
            </a:r>
            <a:r>
              <a:rPr lang="en-US" sz="2400" dirty="0">
                <a:latin typeface="Arial" charset="0"/>
                <a:ea typeface="MS PGothic" charset="0"/>
              </a:rPr>
              <a:t>, a</a:t>
            </a:r>
            <a:r>
              <a:rPr lang="en-US" sz="2400" baseline="30000" dirty="0">
                <a:latin typeface="Arial" charset="0"/>
                <a:ea typeface="MS PGothic" charset="0"/>
              </a:rPr>
              <a:t>13</a:t>
            </a:r>
            <a:r>
              <a:rPr lang="en-US" sz="2400" dirty="0">
                <a:latin typeface="Arial" charset="0"/>
                <a:ea typeface="MS PGothic" charset="0"/>
              </a:rPr>
              <a:t>, a</a:t>
            </a:r>
            <a:r>
              <a:rPr lang="en-US" sz="2400" baseline="30000" dirty="0">
                <a:latin typeface="Arial" charset="0"/>
                <a:ea typeface="MS PGothic" charset="0"/>
              </a:rPr>
              <a:t>21</a:t>
            </a:r>
            <a:r>
              <a:rPr lang="en-US" sz="2400" dirty="0">
                <a:latin typeface="Arial" charset="0"/>
                <a:ea typeface="MS PGothic" charset="0"/>
              </a:rPr>
              <a:t>, … }</a:t>
            </a:r>
          </a:p>
          <a:p>
            <a:pPr marL="346075" indent="-346075" eaLnBrk="1" hangingPunct="1">
              <a:lnSpc>
                <a:spcPct val="90000"/>
              </a:lnSpc>
              <a:buFontTx/>
              <a:buAutoNum type="alphaLcPeriod"/>
            </a:pPr>
            <a:r>
              <a:rPr lang="en-US" sz="2400" dirty="0">
                <a:latin typeface="Arial" charset="0"/>
                <a:ea typeface="MS PGothic" charset="0"/>
              </a:rPr>
              <a:t>{ </a:t>
            </a:r>
            <a:r>
              <a:rPr lang="en-US" sz="2400" dirty="0" err="1">
                <a:latin typeface="Arial" charset="0"/>
                <a:ea typeface="MS PGothic" charset="0"/>
              </a:rPr>
              <a:t>a</a:t>
            </a:r>
            <a:r>
              <a:rPr lang="en-US" sz="2400" baseline="30000" dirty="0" err="1">
                <a:latin typeface="Arial" charset="0"/>
                <a:ea typeface="MS PGothic" charset="0"/>
              </a:rPr>
              <a:t>i</a:t>
            </a:r>
            <a:r>
              <a:rPr lang="en-US" sz="2400" dirty="0" err="1">
                <a:latin typeface="Arial" charset="0"/>
                <a:ea typeface="MS PGothic" charset="0"/>
              </a:rPr>
              <a:t>b</a:t>
            </a:r>
            <a:r>
              <a:rPr lang="en-US" sz="2400" baseline="30000" dirty="0" err="1">
                <a:latin typeface="Arial" charset="0"/>
                <a:ea typeface="MS PGothic" charset="0"/>
              </a:rPr>
              <a:t>j</a:t>
            </a:r>
            <a:r>
              <a:rPr lang="en-US" sz="2400" dirty="0" err="1">
                <a:latin typeface="Arial" charset="0"/>
                <a:ea typeface="MS PGothic" charset="0"/>
              </a:rPr>
              <a:t>c</a:t>
            </a:r>
            <a:r>
              <a:rPr lang="en-US" sz="2400" baseline="30000" dirty="0" err="1">
                <a:latin typeface="Arial" charset="0"/>
                <a:ea typeface="MS PGothic" charset="0"/>
              </a:rPr>
              <a:t>k</a:t>
            </a:r>
            <a:r>
              <a:rPr lang="en-US" sz="2400" dirty="0">
                <a:latin typeface="Arial" charset="0"/>
                <a:ea typeface="MS PGothic" charset="0"/>
              </a:rPr>
              <a:t> | </a:t>
            </a:r>
            <a:r>
              <a:rPr lang="en-US" sz="2400" dirty="0"/>
              <a:t>i≥0, j≥0, k≥0, </a:t>
            </a:r>
            <a:r>
              <a:rPr lang="en-US" sz="2400" dirty="0">
                <a:latin typeface="Arial" charset="0"/>
                <a:ea typeface="MS PGothic" charset="0"/>
              </a:rPr>
              <a:t>k = min(</a:t>
            </a:r>
            <a:r>
              <a:rPr lang="en-US" sz="2400" dirty="0" err="1">
                <a:latin typeface="Arial" charset="0"/>
                <a:ea typeface="MS PGothic" charset="0"/>
              </a:rPr>
              <a:t>i,j</a:t>
            </a:r>
            <a:r>
              <a:rPr lang="en-US" sz="2400" dirty="0">
                <a:latin typeface="Arial" charset="0"/>
                <a:ea typeface="MS PGothic" charset="0"/>
              </a:rPr>
              <a:t>) }</a:t>
            </a:r>
          </a:p>
          <a:p>
            <a:pPr marL="346075" indent="-346075" eaLnBrk="1" hangingPunct="1">
              <a:lnSpc>
                <a:spcPct val="90000"/>
              </a:lnSpc>
              <a:buFontTx/>
              <a:buAutoNum type="alphaLcPeriod"/>
            </a:pPr>
            <a:r>
              <a:rPr lang="en-US" sz="2400" dirty="0">
                <a:latin typeface="Arial" charset="0"/>
                <a:ea typeface="MS PGothic" charset="0"/>
              </a:rPr>
              <a:t>{ </a:t>
            </a:r>
            <a:r>
              <a:rPr lang="en-US" sz="2400" dirty="0" err="1">
                <a:latin typeface="Arial" charset="0"/>
                <a:ea typeface="MS PGothic" charset="0"/>
              </a:rPr>
              <a:t>a</a:t>
            </a:r>
            <a:r>
              <a:rPr lang="en-US" sz="2400" baseline="30000" dirty="0" err="1">
                <a:latin typeface="Arial" charset="0"/>
                <a:ea typeface="MS PGothic" charset="0"/>
              </a:rPr>
              <a:t>i</a:t>
            </a:r>
            <a:r>
              <a:rPr lang="en-US" sz="2400" dirty="0" err="1">
                <a:latin typeface="Arial" charset="0"/>
                <a:ea typeface="MS PGothic" charset="0"/>
              </a:rPr>
              <a:t>b</a:t>
            </a:r>
            <a:r>
              <a:rPr lang="en-US" sz="2400" baseline="30000" dirty="0" err="1">
                <a:latin typeface="Arial" charset="0"/>
                <a:ea typeface="MS PGothic" charset="0"/>
              </a:rPr>
              <a:t>j</a:t>
            </a:r>
            <a:r>
              <a:rPr lang="en-US" sz="2400" dirty="0" err="1">
                <a:latin typeface="Arial" charset="0"/>
                <a:ea typeface="MS PGothic" charset="0"/>
              </a:rPr>
              <a:t>c</a:t>
            </a:r>
            <a:r>
              <a:rPr lang="en-US" sz="2400" baseline="30000" dirty="0" err="1">
                <a:latin typeface="Arial" charset="0"/>
                <a:ea typeface="MS PGothic" charset="0"/>
              </a:rPr>
              <a:t>k</a:t>
            </a:r>
            <a:r>
              <a:rPr lang="en-US" sz="2400" dirty="0">
                <a:latin typeface="Arial" charset="0"/>
                <a:ea typeface="MS PGothic" charset="0"/>
              </a:rPr>
              <a:t> | </a:t>
            </a:r>
            <a:r>
              <a:rPr lang="en-US" sz="2400" dirty="0"/>
              <a:t>i≥0, j≥0, k≥0, </a:t>
            </a:r>
            <a:r>
              <a:rPr lang="en-US" sz="2400" dirty="0">
                <a:latin typeface="Arial" charset="0"/>
                <a:ea typeface="MS PGothic" charset="0"/>
              </a:rPr>
              <a:t>j = </a:t>
            </a:r>
            <a:r>
              <a:rPr lang="en-US" sz="2400" dirty="0" err="1">
                <a:latin typeface="Arial" charset="0"/>
                <a:ea typeface="MS PGothic" charset="0"/>
              </a:rPr>
              <a:t>i</a:t>
            </a:r>
            <a:r>
              <a:rPr lang="en-US" sz="2400" dirty="0">
                <a:latin typeface="Arial" charset="0"/>
                <a:ea typeface="MS PGothic" charset="0"/>
              </a:rPr>
              <a:t> * k }</a:t>
            </a:r>
          </a:p>
          <a:p>
            <a:pPr marL="346075" indent="-346075" eaLnBrk="1" hangingPunct="1">
              <a:lnSpc>
                <a:spcPct val="90000"/>
              </a:lnSpc>
              <a:buFontTx/>
              <a:buAutoNum type="alphaLcPeriod"/>
            </a:pPr>
            <a:r>
              <a:rPr lang="en-US" sz="2400" dirty="0"/>
              <a:t>{ </a:t>
            </a:r>
            <a:r>
              <a:rPr lang="en-US" sz="2400" dirty="0" err="1">
                <a:latin typeface="Arial" charset="0"/>
                <a:ea typeface="MS PGothic" charset="0"/>
              </a:rPr>
              <a:t>a</a:t>
            </a:r>
            <a:r>
              <a:rPr lang="en-US" sz="2400" baseline="30000" dirty="0" err="1">
                <a:latin typeface="Arial" charset="0"/>
                <a:ea typeface="MS PGothic" charset="0"/>
              </a:rPr>
              <a:t>i</a:t>
            </a:r>
            <a:r>
              <a:rPr lang="en-US" sz="2400" dirty="0" err="1">
                <a:latin typeface="Arial" charset="0"/>
                <a:ea typeface="MS PGothic" charset="0"/>
              </a:rPr>
              <a:t>b</a:t>
            </a:r>
            <a:r>
              <a:rPr lang="en-US" sz="2400" baseline="30000" dirty="0" err="1">
                <a:latin typeface="Arial" charset="0"/>
                <a:ea typeface="MS PGothic" charset="0"/>
              </a:rPr>
              <a:t>j</a:t>
            </a:r>
            <a:r>
              <a:rPr lang="en-US" sz="2400" dirty="0" err="1">
                <a:latin typeface="Arial" charset="0"/>
                <a:ea typeface="MS PGothic" charset="0"/>
              </a:rPr>
              <a:t>c</a:t>
            </a:r>
            <a:r>
              <a:rPr lang="en-US" sz="2400" baseline="30000" dirty="0" err="1">
                <a:latin typeface="Arial" charset="0"/>
                <a:ea typeface="MS PGothic" charset="0"/>
              </a:rPr>
              <a:t>k</a:t>
            </a:r>
            <a:r>
              <a:rPr lang="en-US" sz="2400" baseline="30000" dirty="0">
                <a:latin typeface="Arial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</a:t>
            </a:r>
            <a:r>
              <a:rPr lang="en-US" sz="2400" dirty="0"/>
              <a:t>i≥0, j≥0, k≥0, if </a:t>
            </a:r>
            <a:r>
              <a:rPr lang="en-US" sz="2400" dirty="0" err="1"/>
              <a:t>i</a:t>
            </a:r>
            <a:r>
              <a:rPr lang="en-US" sz="2400" dirty="0"/>
              <a:t>=1 then j&gt;k }</a:t>
            </a:r>
            <a:endParaRPr lang="en-US" sz="2400" dirty="0">
              <a:latin typeface="Arial" charset="0"/>
              <a:ea typeface="MS PGothic" charset="0"/>
            </a:endParaRPr>
          </a:p>
          <a:p>
            <a:pPr marL="346075" indent="-346075" eaLnBrk="1" hangingPunct="1">
              <a:lnSpc>
                <a:spcPct val="90000"/>
              </a:lnSpc>
              <a:buFontTx/>
              <a:buAutoNum type="alphaLcPeriod"/>
            </a:pPr>
            <a:r>
              <a:rPr lang="en-US" sz="2400" dirty="0">
                <a:latin typeface="Arial" charset="0"/>
                <a:ea typeface="MS PGothic" charset="0"/>
              </a:rPr>
              <a:t>{ w | w </a:t>
            </a:r>
            <a:r>
              <a:rPr lang="en-US" sz="2400" dirty="0">
                <a:latin typeface="Arial" charset="0"/>
                <a:ea typeface="MS PGothic" charset="0"/>
                <a:sym typeface="Symbol"/>
              </a:rPr>
              <a:t> {a, b}* and </a:t>
            </a:r>
            <a:r>
              <a:rPr lang="en-US" sz="2400" dirty="0">
                <a:latin typeface="Arial" charset="0"/>
                <a:ea typeface="MS PGothic" charset="0"/>
              </a:rPr>
              <a:t>w = </a:t>
            </a:r>
            <a:r>
              <a:rPr lang="en-US" sz="2400" dirty="0" err="1">
                <a:latin typeface="Arial" charset="0"/>
                <a:ea typeface="MS PGothic" charset="0"/>
              </a:rPr>
              <a:t>w</a:t>
            </a:r>
            <a:r>
              <a:rPr lang="en-US" sz="2400" baseline="30000" dirty="0" err="1">
                <a:latin typeface="Arial" charset="0"/>
                <a:ea typeface="MS PGothic" charset="0"/>
              </a:rPr>
              <a:t>R</a:t>
            </a:r>
            <a:r>
              <a:rPr lang="en-US" sz="2400" dirty="0">
                <a:latin typeface="Arial" charset="0"/>
                <a:ea typeface="MS PGothic" charset="0"/>
              </a:rPr>
              <a:t> } this is the set of palindromes. It contains strings like aa, </a:t>
            </a:r>
            <a:r>
              <a:rPr lang="en-US" sz="2400" dirty="0" err="1">
                <a:latin typeface="Arial" charset="0"/>
                <a:ea typeface="MS PGothic" charset="0"/>
              </a:rPr>
              <a:t>abba</a:t>
            </a:r>
            <a:r>
              <a:rPr lang="en-US" sz="2400" dirty="0">
                <a:latin typeface="Arial" charset="0"/>
                <a:ea typeface="MS PGothic" charset="0"/>
              </a:rPr>
              <a:t>, </a:t>
            </a:r>
            <a:r>
              <a:rPr lang="en-US" sz="2400" dirty="0" err="1">
                <a:latin typeface="Arial" charset="0"/>
                <a:ea typeface="MS PGothic" charset="0"/>
              </a:rPr>
              <a:t>abaaba</a:t>
            </a:r>
            <a:endParaRPr lang="en-US" sz="2400" dirty="0" smtClean="0">
              <a:ea typeface="ＭＳ Ｐゴシック" pitchFamily="-106" charset="-128"/>
              <a:sym typeface="Symbol" pitchFamily="-106" charset="2"/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10/15/2014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1</a:t>
            </a:fld>
            <a:endParaRPr 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61F16284-7406-4AAD-9A1F-6D0113E693E3}" type="datetime1">
              <a:rPr lang="en-US" smtClean="0"/>
              <a:pPr/>
              <a:t>10/15/2014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mtClean="0"/>
              <a:t>COT 4210 © UCF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ED5CA6E5-5C0E-45B8-8320-45516030B35D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Assignment # 5.1 Answer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850" y="1371600"/>
            <a:ext cx="7143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1a, </a:t>
            </a:r>
            <a:r>
              <a:rPr lang="en-US" dirty="0">
                <a:ea typeface="MS PGothic" charset="0"/>
              </a:rPr>
              <a:t>{ </a:t>
            </a:r>
            <a:r>
              <a:rPr lang="en-US" dirty="0" err="1" smtClean="0">
                <a:ea typeface="MS PGothic" charset="0"/>
              </a:rPr>
              <a:t>a</a:t>
            </a:r>
            <a:r>
              <a:rPr lang="en-US" baseline="30000" dirty="0" err="1">
                <a:ea typeface="MS PGothic" charset="0"/>
              </a:rPr>
              <a:t>Fib</a:t>
            </a:r>
            <a:r>
              <a:rPr lang="en-US" baseline="30000" dirty="0">
                <a:ea typeface="MS PGothic" charset="0"/>
              </a:rPr>
              <a:t>(k)</a:t>
            </a:r>
            <a:r>
              <a:rPr lang="en-US" baseline="30000" dirty="0" smtClean="0">
                <a:ea typeface="MS PGothic" charset="0"/>
              </a:rPr>
              <a:t> </a:t>
            </a:r>
            <a:r>
              <a:rPr lang="en-US" dirty="0">
                <a:ea typeface="MS PGothic" charset="0"/>
              </a:rPr>
              <a:t>| k&gt;0 } </a:t>
            </a:r>
            <a:r>
              <a:rPr lang="en-US" dirty="0" smtClean="0"/>
              <a:t>using P.L.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850" y="1732864"/>
            <a:ext cx="851535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Assume that L is regular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Let N be the positive integer given by the Pumping Lemma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Let </a:t>
            </a:r>
            <a:r>
              <a:rPr lang="en-US" sz="1400" i="1" dirty="0"/>
              <a:t>s</a:t>
            </a:r>
            <a:r>
              <a:rPr lang="en-US" sz="1400" dirty="0"/>
              <a:t> be a </a:t>
            </a:r>
            <a:r>
              <a:rPr lang="en-US" sz="1400" dirty="0" smtClean="0"/>
              <a:t>string s </a:t>
            </a:r>
            <a:r>
              <a:rPr lang="en-US" sz="1400" dirty="0"/>
              <a:t>= </a:t>
            </a:r>
            <a:r>
              <a:rPr lang="en-US" sz="1400" dirty="0" err="1" smtClean="0"/>
              <a:t>a</a:t>
            </a:r>
            <a:r>
              <a:rPr lang="en-US" sz="1400" baseline="30000" dirty="0" err="1" smtClean="0">
                <a:ea typeface="MS PGothic" charset="0"/>
              </a:rPr>
              <a:t>Fib</a:t>
            </a:r>
            <a:r>
              <a:rPr lang="en-US" sz="1400" baseline="30000" dirty="0" smtClean="0">
                <a:ea typeface="MS PGothic" charset="0"/>
              </a:rPr>
              <a:t>(N+3)</a:t>
            </a:r>
            <a:r>
              <a:rPr lang="en-US" sz="1400" dirty="0" smtClean="0">
                <a:sym typeface="Symbol"/>
              </a:rPr>
              <a:t></a:t>
            </a:r>
            <a:r>
              <a:rPr lang="en-US" sz="1400" dirty="0" smtClean="0"/>
              <a:t> </a:t>
            </a:r>
            <a:r>
              <a:rPr lang="en-US" sz="1400" dirty="0"/>
              <a:t>L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Since </a:t>
            </a:r>
            <a:r>
              <a:rPr lang="en-US" sz="1400" i="1" dirty="0"/>
              <a:t>s</a:t>
            </a:r>
            <a:r>
              <a:rPr lang="en-US" sz="1400" dirty="0"/>
              <a:t>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 and |s| ≥ </a:t>
            </a:r>
            <a:r>
              <a:rPr lang="en-US" sz="1400" dirty="0" smtClean="0"/>
              <a:t>N (Fib(N+3)&gt;N in all cases; </a:t>
            </a:r>
            <a:r>
              <a:rPr lang="en-US" sz="1400" dirty="0"/>
              <a:t>actually </a:t>
            </a:r>
            <a:r>
              <a:rPr lang="en-US" sz="1400" dirty="0" smtClean="0"/>
              <a:t>Fib(N+2)&gt;N as well), </a:t>
            </a:r>
            <a:r>
              <a:rPr lang="en-US" sz="1400" dirty="0"/>
              <a:t>s is </a:t>
            </a:r>
            <a:r>
              <a:rPr lang="en-US" sz="1400" dirty="0" smtClean="0"/>
              <a:t>split by PL </a:t>
            </a:r>
            <a:r>
              <a:rPr lang="en-US" sz="1400" dirty="0"/>
              <a:t>into xyz, where |</a:t>
            </a:r>
            <a:r>
              <a:rPr lang="en-US" sz="1400" dirty="0" err="1"/>
              <a:t>xy</a:t>
            </a:r>
            <a:r>
              <a:rPr lang="en-US" sz="1400" dirty="0"/>
              <a:t>| ≤ N  and |y| &gt; 0 and for all </a:t>
            </a:r>
            <a:r>
              <a:rPr lang="en-US" sz="1400" dirty="0" err="1"/>
              <a:t>i</a:t>
            </a:r>
            <a:r>
              <a:rPr lang="en-US" sz="1400" dirty="0"/>
              <a:t> ≥ 0, </a:t>
            </a:r>
            <a:r>
              <a:rPr lang="en-US" sz="1400" dirty="0" err="1"/>
              <a:t>xy</a:t>
            </a:r>
            <a:r>
              <a:rPr lang="en-US" sz="1400" baseline="30000" dirty="0" err="1"/>
              <a:t>i</a:t>
            </a:r>
            <a:r>
              <a:rPr lang="en-US" sz="1400" dirty="0" err="1"/>
              <a:t>z</a:t>
            </a:r>
            <a:r>
              <a:rPr lang="en-US" sz="1400" dirty="0"/>
              <a:t>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We choose </a:t>
            </a:r>
            <a:r>
              <a:rPr lang="en-US" sz="1400" dirty="0" err="1"/>
              <a:t>i</a:t>
            </a:r>
            <a:r>
              <a:rPr lang="en-US" sz="1400" dirty="0"/>
              <a:t> = 2; by PL: xy</a:t>
            </a:r>
            <a:r>
              <a:rPr lang="en-US" sz="1400" baseline="30000" dirty="0"/>
              <a:t>2</a:t>
            </a:r>
            <a:r>
              <a:rPr lang="en-US" sz="1400" dirty="0"/>
              <a:t>z = </a:t>
            </a:r>
            <a:r>
              <a:rPr lang="en-US" sz="1400" dirty="0" err="1"/>
              <a:t>xyyz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Thus, </a:t>
            </a:r>
            <a:r>
              <a:rPr lang="en-US" sz="1400" dirty="0" err="1" smtClean="0"/>
              <a:t>a</a:t>
            </a:r>
            <a:r>
              <a:rPr lang="en-US" sz="1400" baseline="30000" dirty="0" err="1" smtClean="0"/>
              <a:t>Fib</a:t>
            </a:r>
            <a:r>
              <a:rPr lang="en-US" sz="1400" baseline="30000" dirty="0" smtClean="0"/>
              <a:t>(N+3)</a:t>
            </a:r>
            <a:r>
              <a:rPr lang="en-US" sz="1400" baseline="30000" dirty="0" smtClean="0"/>
              <a:t>+|y|</a:t>
            </a:r>
            <a:r>
              <a:rPr lang="en-US" sz="1400" dirty="0" smtClean="0"/>
              <a:t> </a:t>
            </a:r>
            <a:r>
              <a:rPr lang="en-US" sz="1400" dirty="0"/>
              <a:t>would be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</a:t>
            </a:r>
            <a:r>
              <a:rPr lang="en-US" sz="1400" dirty="0" smtClean="0"/>
              <a:t>L. This means that there is </a:t>
            </a:r>
            <a:r>
              <a:rPr lang="en-US" sz="1400" dirty="0" smtClean="0"/>
              <a:t>Fibonacci number between Fib(N+3) </a:t>
            </a:r>
            <a:r>
              <a:rPr lang="en-US" sz="1400" dirty="0"/>
              <a:t>a</a:t>
            </a:r>
            <a:r>
              <a:rPr lang="en-US" sz="1400" dirty="0" smtClean="0"/>
              <a:t>nd </a:t>
            </a:r>
            <a:r>
              <a:rPr lang="en-US" sz="1400" dirty="0" smtClean="0"/>
              <a:t>Fib(N+3)+</a:t>
            </a:r>
            <a:r>
              <a:rPr lang="en-US" sz="1400" dirty="0" smtClean="0"/>
              <a:t>N, but the smallest </a:t>
            </a:r>
            <a:r>
              <a:rPr lang="en-US" sz="1400" dirty="0" smtClean="0"/>
              <a:t>Fibonacci greater tha</a:t>
            </a:r>
            <a:r>
              <a:rPr lang="en-US" sz="1400" dirty="0" smtClean="0"/>
              <a:t>n Fib</a:t>
            </a:r>
            <a:r>
              <a:rPr lang="en-US" sz="1400" dirty="0" smtClean="0"/>
              <a:t>(N+3) </a:t>
            </a:r>
            <a:r>
              <a:rPr lang="en-US" sz="1400" dirty="0"/>
              <a:t>i</a:t>
            </a:r>
            <a:r>
              <a:rPr lang="en-US" sz="1400" dirty="0" smtClean="0"/>
              <a:t>s Fib(N+3)+Fib(N+2) and Fib(N+2)&gt;N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This </a:t>
            </a:r>
            <a:r>
              <a:rPr lang="en-US" sz="1400" dirty="0"/>
              <a:t>is a contradiction, therefore L is not regular  </a:t>
            </a:r>
            <a:r>
              <a:rPr lang="en-US" sz="1400" dirty="0" smtClean="0"/>
              <a:t>■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Note: Using </a:t>
            </a:r>
            <a:r>
              <a:rPr lang="en-US" sz="1400" dirty="0" smtClean="0"/>
              <a:t>values less than N+3</a:t>
            </a:r>
            <a:r>
              <a:rPr lang="en-US" sz="1400" dirty="0" smtClean="0"/>
              <a:t> could be dangerous </a:t>
            </a:r>
            <a:r>
              <a:rPr lang="en-US" sz="1400" dirty="0" smtClean="0"/>
              <a:t>because N could be 1 and </a:t>
            </a:r>
            <a:r>
              <a:rPr lang="en-US" sz="1400" dirty="0" smtClean="0"/>
              <a:t>both Fib(2) and Fib(3) are within </a:t>
            </a:r>
            <a:r>
              <a:rPr lang="en-US" sz="1400" dirty="0" smtClean="0"/>
              <a:t>N (1) of </a:t>
            </a:r>
            <a:r>
              <a:rPr lang="en-US" sz="1400" dirty="0" smtClean="0"/>
              <a:t>Fib(1).</a:t>
            </a:r>
            <a:endParaRPr lang="en-US" sz="1200" dirty="0"/>
          </a:p>
        </p:txBody>
      </p:sp>
      <p:sp>
        <p:nvSpPr>
          <p:cNvPr id="109" name="TextBox 108"/>
          <p:cNvSpPr txBox="1"/>
          <p:nvPr/>
        </p:nvSpPr>
        <p:spPr>
          <a:xfrm>
            <a:off x="321991" y="4050268"/>
            <a:ext cx="7981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1b, </a:t>
            </a:r>
            <a:r>
              <a:rPr lang="en-US" dirty="0">
                <a:ea typeface="MS PGothic" charset="0"/>
              </a:rPr>
              <a:t>{ </a:t>
            </a:r>
            <a:r>
              <a:rPr lang="en-US" dirty="0" err="1">
                <a:ea typeface="MS PGothic" charset="0"/>
              </a:rPr>
              <a:t>a</a:t>
            </a:r>
            <a:r>
              <a:rPr lang="en-US" baseline="30000" dirty="0" err="1">
                <a:ea typeface="MS PGothic" charset="0"/>
              </a:rPr>
              <a:t>i</a:t>
            </a:r>
            <a:r>
              <a:rPr lang="en-US" dirty="0" err="1">
                <a:ea typeface="MS PGothic" charset="0"/>
              </a:rPr>
              <a:t>b</a:t>
            </a:r>
            <a:r>
              <a:rPr lang="en-US" baseline="30000" dirty="0" err="1">
                <a:ea typeface="MS PGothic" charset="0"/>
              </a:rPr>
              <a:t>j</a:t>
            </a:r>
            <a:r>
              <a:rPr lang="en-US" dirty="0" err="1">
                <a:ea typeface="MS PGothic" charset="0"/>
              </a:rPr>
              <a:t>c</a:t>
            </a:r>
            <a:r>
              <a:rPr lang="en-US" baseline="30000" dirty="0" err="1">
                <a:ea typeface="MS PGothic" charset="0"/>
              </a:rPr>
              <a:t>k</a:t>
            </a:r>
            <a:r>
              <a:rPr lang="en-US" dirty="0">
                <a:ea typeface="MS PGothic" charset="0"/>
              </a:rPr>
              <a:t> | </a:t>
            </a:r>
            <a:r>
              <a:rPr lang="en-US" dirty="0"/>
              <a:t>i≥0, j≥0, k≥0, </a:t>
            </a:r>
            <a:r>
              <a:rPr lang="en-US" dirty="0">
                <a:ea typeface="MS PGothic" charset="0"/>
              </a:rPr>
              <a:t>k = </a:t>
            </a:r>
            <a:r>
              <a:rPr lang="en-US" dirty="0" smtClean="0">
                <a:ea typeface="MS PGothic" charset="0"/>
              </a:rPr>
              <a:t>min(</a:t>
            </a:r>
            <a:r>
              <a:rPr lang="en-US" dirty="0" err="1" smtClean="0">
                <a:ea typeface="MS PGothic" charset="0"/>
              </a:rPr>
              <a:t>i,j</a:t>
            </a:r>
            <a:r>
              <a:rPr lang="en-US" dirty="0">
                <a:ea typeface="MS PGothic" charset="0"/>
              </a:rPr>
              <a:t>) }</a:t>
            </a:r>
            <a:r>
              <a:rPr lang="en-US" dirty="0" smtClean="0"/>
              <a:t> using P.L.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323850" y="4357806"/>
            <a:ext cx="851535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Assume that L is </a:t>
            </a:r>
            <a:r>
              <a:rPr lang="en-US" sz="1400" dirty="0" smtClean="0"/>
              <a:t>regular</a:t>
            </a:r>
            <a:endParaRPr lang="en-US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Let N be the positive integer given by the Pumping Lemma</a:t>
            </a:r>
            <a:endParaRPr lang="en-US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Let </a:t>
            </a:r>
            <a:r>
              <a:rPr lang="en-US" sz="1400" i="1" dirty="0"/>
              <a:t>s</a:t>
            </a:r>
            <a:r>
              <a:rPr lang="en-US" sz="1400" dirty="0"/>
              <a:t> be </a:t>
            </a:r>
            <a:r>
              <a:rPr lang="en-US" sz="1400" dirty="0" smtClean="0"/>
              <a:t>the string s </a:t>
            </a:r>
            <a:r>
              <a:rPr lang="en-US" sz="1400" dirty="0"/>
              <a:t>= </a:t>
            </a:r>
            <a:r>
              <a:rPr lang="en-US" sz="1400" dirty="0" smtClean="0"/>
              <a:t>a</a:t>
            </a:r>
            <a:r>
              <a:rPr lang="en-US" sz="1400" baseline="30000" dirty="0" smtClean="0"/>
              <a:t>N</a:t>
            </a:r>
            <a:r>
              <a:rPr lang="en-US" sz="1400" dirty="0" smtClean="0"/>
              <a:t>b</a:t>
            </a:r>
            <a:r>
              <a:rPr lang="en-US" sz="1400" baseline="30000" dirty="0" smtClean="0"/>
              <a:t>N+1</a:t>
            </a:r>
            <a:r>
              <a:rPr lang="en-US" sz="1400" dirty="0" smtClean="0"/>
              <a:t>c</a:t>
            </a:r>
            <a:r>
              <a:rPr lang="en-US" sz="1400" baseline="30000" dirty="0" smtClean="0"/>
              <a:t>N</a:t>
            </a:r>
            <a:r>
              <a:rPr lang="en-US" sz="1400" dirty="0" smtClean="0"/>
              <a:t>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Since </a:t>
            </a:r>
            <a:r>
              <a:rPr lang="en-US" sz="1400" i="1" dirty="0"/>
              <a:t>s</a:t>
            </a:r>
            <a:r>
              <a:rPr lang="en-US" sz="1400" dirty="0"/>
              <a:t>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 and |s| ≥ N, s is </a:t>
            </a:r>
            <a:r>
              <a:rPr lang="en-US" sz="1400" dirty="0" smtClean="0"/>
              <a:t>split by PL </a:t>
            </a:r>
            <a:r>
              <a:rPr lang="en-US" sz="1400" dirty="0"/>
              <a:t>into xyz, where |</a:t>
            </a:r>
            <a:r>
              <a:rPr lang="en-US" sz="1400" dirty="0" err="1"/>
              <a:t>xy</a:t>
            </a:r>
            <a:r>
              <a:rPr lang="en-US" sz="1400" dirty="0"/>
              <a:t>| ≤ N  and |y| &gt; 0 and for all </a:t>
            </a:r>
            <a:r>
              <a:rPr lang="en-US" sz="1400" dirty="0" err="1"/>
              <a:t>i</a:t>
            </a:r>
            <a:r>
              <a:rPr lang="en-US" sz="1400" dirty="0"/>
              <a:t> ≥ 0, </a:t>
            </a:r>
            <a:r>
              <a:rPr lang="en-US" sz="1400" dirty="0" err="1"/>
              <a:t>xy</a:t>
            </a:r>
            <a:r>
              <a:rPr lang="en-US" sz="1400" baseline="30000" dirty="0" err="1"/>
              <a:t>i</a:t>
            </a:r>
            <a:r>
              <a:rPr lang="en-US" sz="1400" dirty="0" err="1"/>
              <a:t>z</a:t>
            </a:r>
            <a:r>
              <a:rPr lang="en-US" sz="1400" dirty="0"/>
              <a:t>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We choose </a:t>
            </a:r>
            <a:r>
              <a:rPr lang="en-US" sz="1400" dirty="0" err="1"/>
              <a:t>i</a:t>
            </a:r>
            <a:r>
              <a:rPr lang="en-US" sz="1400" dirty="0"/>
              <a:t> = </a:t>
            </a:r>
            <a:r>
              <a:rPr lang="en-US" sz="1400" dirty="0" smtClean="0"/>
              <a:t>0; </a:t>
            </a:r>
            <a:r>
              <a:rPr lang="en-US" sz="1400" dirty="0"/>
              <a:t>by PL: </a:t>
            </a:r>
            <a:r>
              <a:rPr lang="en-US" sz="1400" dirty="0" err="1" smtClean="0"/>
              <a:t>xz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err="1" smtClean="0"/>
              <a:t>xz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Thus, </a:t>
            </a:r>
            <a:r>
              <a:rPr lang="en-US" sz="1400" dirty="0" err="1" smtClean="0"/>
              <a:t>a</a:t>
            </a:r>
            <a:r>
              <a:rPr lang="en-US" sz="1400" baseline="30000" dirty="0" err="1" smtClean="0"/>
              <a:t>N</a:t>
            </a:r>
            <a:r>
              <a:rPr lang="en-US" sz="1400" baseline="30000" dirty="0"/>
              <a:t>-</a:t>
            </a:r>
            <a:r>
              <a:rPr lang="en-US" sz="1400" baseline="30000" dirty="0" smtClean="0"/>
              <a:t>|</a:t>
            </a:r>
            <a:r>
              <a:rPr lang="en-US" sz="1400" baseline="30000" dirty="0" smtClean="0"/>
              <a:t>y|</a:t>
            </a:r>
            <a:r>
              <a:rPr lang="en-US" sz="1400" dirty="0"/>
              <a:t>b</a:t>
            </a:r>
            <a:r>
              <a:rPr lang="en-US" sz="1400" baseline="30000" dirty="0"/>
              <a:t>N+1</a:t>
            </a:r>
            <a:r>
              <a:rPr lang="en-US" sz="1400" dirty="0" smtClean="0"/>
              <a:t>c</a:t>
            </a:r>
            <a:r>
              <a:rPr lang="en-US" sz="1400" baseline="30000" dirty="0" smtClean="0"/>
              <a:t>N</a:t>
            </a:r>
            <a:r>
              <a:rPr lang="en-US" sz="1400" dirty="0" smtClean="0"/>
              <a:t> </a:t>
            </a:r>
            <a:r>
              <a:rPr lang="en-US" sz="1400" dirty="0"/>
              <a:t>would be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L, but it’s not since </a:t>
            </a:r>
            <a:r>
              <a:rPr lang="en-US" sz="1400" dirty="0" smtClean="0"/>
              <a:t>N-|</a:t>
            </a:r>
            <a:r>
              <a:rPr lang="en-US" sz="1400" dirty="0"/>
              <a:t>y| </a:t>
            </a:r>
            <a:r>
              <a:rPr lang="en-US" sz="1400" dirty="0">
                <a:sym typeface="Symbol"/>
              </a:rPr>
              <a:t>&lt;</a:t>
            </a:r>
            <a:r>
              <a:rPr lang="en-US" sz="1400" dirty="0" smtClean="0"/>
              <a:t> </a:t>
            </a:r>
            <a:r>
              <a:rPr lang="en-US" sz="1400" dirty="0" smtClean="0"/>
              <a:t>N</a:t>
            </a:r>
            <a:r>
              <a:rPr lang="en-US" sz="1400" dirty="0"/>
              <a:t> </a:t>
            </a:r>
            <a:r>
              <a:rPr lang="en-US" sz="1400" dirty="0" smtClean="0"/>
              <a:t>&lt; N+1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This is a contradiction, therefore L is not regular  </a:t>
            </a:r>
            <a:r>
              <a:rPr lang="en-US" sz="1400" dirty="0" smtClean="0"/>
              <a:t>■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9884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61F16284-7406-4AAD-9A1F-6D0113E693E3}" type="datetime1">
              <a:rPr lang="en-US" smtClean="0"/>
              <a:pPr/>
              <a:t>10/15/2014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mtClean="0"/>
              <a:t>COT 4210 © UCF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ED5CA6E5-5C0E-45B8-8320-45516030B35D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Assignment # 5.1 Answer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850" y="1371600"/>
            <a:ext cx="7143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1c, </a:t>
            </a:r>
            <a:r>
              <a:rPr lang="en-US" dirty="0">
                <a:ea typeface="MS PGothic" charset="0"/>
              </a:rPr>
              <a:t>{ </a:t>
            </a:r>
            <a:r>
              <a:rPr lang="en-US" dirty="0" err="1">
                <a:ea typeface="MS PGothic" charset="0"/>
              </a:rPr>
              <a:t>a</a:t>
            </a:r>
            <a:r>
              <a:rPr lang="en-US" baseline="30000" dirty="0" err="1">
                <a:ea typeface="MS PGothic" charset="0"/>
              </a:rPr>
              <a:t>i</a:t>
            </a:r>
            <a:r>
              <a:rPr lang="en-US" dirty="0" err="1">
                <a:ea typeface="MS PGothic" charset="0"/>
              </a:rPr>
              <a:t>b</a:t>
            </a:r>
            <a:r>
              <a:rPr lang="en-US" baseline="30000" dirty="0" err="1">
                <a:ea typeface="MS PGothic" charset="0"/>
              </a:rPr>
              <a:t>j</a:t>
            </a:r>
            <a:r>
              <a:rPr lang="en-US" dirty="0" err="1">
                <a:ea typeface="MS PGothic" charset="0"/>
              </a:rPr>
              <a:t>c</a:t>
            </a:r>
            <a:r>
              <a:rPr lang="en-US" baseline="30000" dirty="0" err="1">
                <a:ea typeface="MS PGothic" charset="0"/>
              </a:rPr>
              <a:t>k</a:t>
            </a:r>
            <a:r>
              <a:rPr lang="en-US" dirty="0">
                <a:ea typeface="MS PGothic" charset="0"/>
              </a:rPr>
              <a:t> | </a:t>
            </a:r>
            <a:r>
              <a:rPr lang="en-US" dirty="0"/>
              <a:t>i≥0, j≥0, k≥0, </a:t>
            </a:r>
            <a:r>
              <a:rPr lang="en-US" dirty="0">
                <a:ea typeface="MS PGothic" charset="0"/>
              </a:rPr>
              <a:t>j = </a:t>
            </a:r>
            <a:r>
              <a:rPr lang="en-US" dirty="0" err="1">
                <a:ea typeface="MS PGothic" charset="0"/>
              </a:rPr>
              <a:t>i</a:t>
            </a:r>
            <a:r>
              <a:rPr lang="en-US" dirty="0">
                <a:ea typeface="MS PGothic" charset="0"/>
              </a:rPr>
              <a:t> </a:t>
            </a:r>
            <a:r>
              <a:rPr lang="en-US" dirty="0" smtClean="0">
                <a:ea typeface="MS PGothic" charset="0"/>
              </a:rPr>
              <a:t>* </a:t>
            </a:r>
            <a:r>
              <a:rPr lang="en-US" dirty="0">
                <a:ea typeface="MS PGothic" charset="0"/>
              </a:rPr>
              <a:t>k </a:t>
            </a:r>
            <a:r>
              <a:rPr lang="en-US" dirty="0" smtClean="0">
                <a:ea typeface="MS PGothic" charset="0"/>
              </a:rPr>
              <a:t>} </a:t>
            </a:r>
            <a:r>
              <a:rPr lang="en-US" dirty="0" smtClean="0"/>
              <a:t>using P.L.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323850" y="3352800"/>
            <a:ext cx="7981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1d</a:t>
            </a:r>
            <a:r>
              <a:rPr lang="en-US" dirty="0"/>
              <a:t>, { </a:t>
            </a:r>
            <a:r>
              <a:rPr lang="en-US" dirty="0" err="1">
                <a:ea typeface="MS PGothic" charset="0"/>
              </a:rPr>
              <a:t>a</a:t>
            </a:r>
            <a:r>
              <a:rPr lang="en-US" baseline="30000" dirty="0" err="1">
                <a:ea typeface="MS PGothic" charset="0"/>
              </a:rPr>
              <a:t>i</a:t>
            </a:r>
            <a:r>
              <a:rPr lang="en-US" dirty="0" err="1">
                <a:ea typeface="MS PGothic" charset="0"/>
              </a:rPr>
              <a:t>b</a:t>
            </a:r>
            <a:r>
              <a:rPr lang="en-US" baseline="30000" dirty="0" err="1">
                <a:ea typeface="MS PGothic" charset="0"/>
              </a:rPr>
              <a:t>j</a:t>
            </a:r>
            <a:r>
              <a:rPr lang="en-US" dirty="0" err="1">
                <a:ea typeface="MS PGothic" charset="0"/>
              </a:rPr>
              <a:t>c</a:t>
            </a:r>
            <a:r>
              <a:rPr lang="en-US" baseline="30000" dirty="0" err="1">
                <a:ea typeface="MS PGothic" charset="0"/>
              </a:rPr>
              <a:t>k</a:t>
            </a:r>
            <a:r>
              <a:rPr lang="en-US" baseline="30000" dirty="0">
                <a:ea typeface="MS PGothic" charset="0"/>
              </a:rPr>
              <a:t> </a:t>
            </a:r>
            <a:r>
              <a:rPr lang="en-US" dirty="0">
                <a:ea typeface="MS PGothic" charset="0"/>
              </a:rPr>
              <a:t>| </a:t>
            </a:r>
            <a:r>
              <a:rPr lang="en-US" dirty="0"/>
              <a:t>i≥0, j≥0, k≥0, if </a:t>
            </a:r>
            <a:r>
              <a:rPr lang="en-US" dirty="0" err="1"/>
              <a:t>i</a:t>
            </a:r>
            <a:r>
              <a:rPr lang="en-US" dirty="0"/>
              <a:t>=1 then </a:t>
            </a:r>
            <a:r>
              <a:rPr lang="en-US" dirty="0" smtClean="0"/>
              <a:t>j&gt;k </a:t>
            </a:r>
            <a:r>
              <a:rPr lang="en-US" dirty="0" smtClean="0"/>
              <a:t>}</a:t>
            </a:r>
            <a:r>
              <a:rPr lang="en-US" dirty="0" smtClean="0">
                <a:ea typeface="MS PGothic" charset="0"/>
              </a:rPr>
              <a:t> </a:t>
            </a:r>
            <a:r>
              <a:rPr lang="en-US" dirty="0" smtClean="0"/>
              <a:t>using P.L.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3850" y="3657600"/>
            <a:ext cx="85153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This is one I would personally never choose to solve using the Pumping Lemma. Assume </a:t>
            </a:r>
            <a:r>
              <a:rPr lang="en-US" sz="1400" dirty="0"/>
              <a:t>that L is </a:t>
            </a:r>
            <a:r>
              <a:rPr lang="en-US" sz="1400" dirty="0" smtClean="0"/>
              <a:t>regular. The problem is that, if I start with a single </a:t>
            </a:r>
            <a:r>
              <a:rPr lang="en-US" sz="1400" b="1" dirty="0" smtClean="0"/>
              <a:t>a</a:t>
            </a:r>
            <a:r>
              <a:rPr lang="en-US" sz="1400" dirty="0" smtClean="0"/>
              <a:t>, the PL might break my string up so y=</a:t>
            </a:r>
            <a:r>
              <a:rPr lang="en-US" sz="1400" b="1" dirty="0" smtClean="0"/>
              <a:t>a</a:t>
            </a:r>
            <a:r>
              <a:rPr lang="en-US" sz="1400" dirty="0" smtClean="0"/>
              <a:t> and now erasing it or increasing the number of </a:t>
            </a:r>
            <a:r>
              <a:rPr lang="en-US" sz="1400" b="1" dirty="0" smtClean="0"/>
              <a:t>a</a:t>
            </a:r>
            <a:r>
              <a:rPr lang="en-US" sz="1400" dirty="0" smtClean="0"/>
              <a:t>’s is meaningless because there is no constraint on </a:t>
            </a:r>
            <a:r>
              <a:rPr lang="en-US" sz="1400" b="1" dirty="0" smtClean="0"/>
              <a:t>b</a:t>
            </a:r>
            <a:r>
              <a:rPr lang="en-US" sz="1400" dirty="0" smtClean="0"/>
              <a:t>’s and </a:t>
            </a:r>
            <a:r>
              <a:rPr lang="en-US" sz="1400" b="1" dirty="0" smtClean="0"/>
              <a:t>c</a:t>
            </a:r>
            <a:r>
              <a:rPr lang="en-US" sz="1400" dirty="0" smtClean="0"/>
              <a:t>’s when there is no </a:t>
            </a:r>
            <a:r>
              <a:rPr lang="en-US" sz="1400" b="1" dirty="0" smtClean="0"/>
              <a:t>a</a:t>
            </a:r>
            <a:r>
              <a:rPr lang="en-US" sz="1400" dirty="0" smtClean="0"/>
              <a:t> or many </a:t>
            </a:r>
            <a:r>
              <a:rPr lang="en-US" sz="1400" b="1" dirty="0" smtClean="0"/>
              <a:t>a</a:t>
            </a:r>
            <a:r>
              <a:rPr lang="en-US" sz="1400" dirty="0" smtClean="0"/>
              <a:t>’s. Alternately, if I start with lots of </a:t>
            </a:r>
            <a:r>
              <a:rPr lang="en-US" sz="1400" b="1" dirty="0" smtClean="0"/>
              <a:t>a</a:t>
            </a:r>
            <a:r>
              <a:rPr lang="en-US" sz="1400" dirty="0" smtClean="0"/>
              <a:t>’s, I have </a:t>
            </a:r>
            <a:r>
              <a:rPr lang="en-US" sz="1400" dirty="0" smtClean="0"/>
              <a:t>to guarantee </a:t>
            </a:r>
            <a:r>
              <a:rPr lang="en-US" sz="1400" dirty="0" smtClean="0"/>
              <a:t>I can reduce these to precisely one </a:t>
            </a:r>
            <a:r>
              <a:rPr lang="en-US" sz="1400" b="1" dirty="0" smtClean="0"/>
              <a:t>a</a:t>
            </a:r>
            <a:r>
              <a:rPr lang="en-US" sz="1400" dirty="0" smtClean="0"/>
              <a:t>. So what’s a person to do, other than apply </a:t>
            </a:r>
            <a:r>
              <a:rPr lang="en-US" sz="1400" dirty="0" err="1" smtClean="0"/>
              <a:t>Myhill-Nerode</a:t>
            </a:r>
            <a:r>
              <a:rPr lang="en-US" sz="1400" dirty="0" smtClean="0"/>
              <a:t>? Well, there is a way because L is regular </a:t>
            </a:r>
            <a:r>
              <a:rPr lang="en-US" sz="1400" dirty="0" err="1" smtClean="0"/>
              <a:t>iff</a:t>
            </a:r>
            <a:r>
              <a:rPr lang="en-US" sz="1400" dirty="0" smtClean="0"/>
              <a:t> L</a:t>
            </a:r>
            <a:r>
              <a:rPr lang="en-US" sz="1400" baseline="30000" dirty="0" smtClean="0"/>
              <a:t>R</a:t>
            </a:r>
            <a:r>
              <a:rPr lang="en-US" sz="1400" dirty="0" smtClean="0"/>
              <a:t> is regular, so we can prove L</a:t>
            </a:r>
            <a:r>
              <a:rPr lang="en-US" sz="1400" baseline="30000" dirty="0" smtClean="0"/>
              <a:t>R</a:t>
            </a:r>
            <a:r>
              <a:rPr lang="en-US" sz="1400" dirty="0" smtClean="0"/>
              <a:t> is non-regular.</a:t>
            </a:r>
            <a:endParaRPr lang="en-US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Let N be the positive integer given by the Pumping Lemma as regards </a:t>
            </a:r>
            <a:r>
              <a:rPr lang="en-US" sz="1200" dirty="0"/>
              <a:t>L</a:t>
            </a:r>
            <a:r>
              <a:rPr lang="en-US" sz="1200" baseline="30000" dirty="0"/>
              <a:t>R</a:t>
            </a:r>
            <a:endParaRPr lang="en-US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Let </a:t>
            </a:r>
            <a:r>
              <a:rPr lang="en-US" sz="1400" i="1" dirty="0"/>
              <a:t>s</a:t>
            </a:r>
            <a:r>
              <a:rPr lang="en-US" sz="1400" dirty="0"/>
              <a:t> be </a:t>
            </a:r>
            <a:r>
              <a:rPr lang="en-US" sz="1400" dirty="0" smtClean="0"/>
              <a:t>the string s </a:t>
            </a:r>
            <a:r>
              <a:rPr lang="en-US" sz="1400" dirty="0"/>
              <a:t>= </a:t>
            </a:r>
            <a:r>
              <a:rPr lang="en-US" sz="1400" dirty="0" smtClean="0"/>
              <a:t>c</a:t>
            </a:r>
            <a:r>
              <a:rPr lang="en-US" sz="1400" baseline="30000" dirty="0" smtClean="0"/>
              <a:t>N</a:t>
            </a:r>
            <a:r>
              <a:rPr lang="en-US" sz="1400" dirty="0" smtClean="0"/>
              <a:t>b</a:t>
            </a:r>
            <a:r>
              <a:rPr lang="en-US" sz="1400" baseline="30000" dirty="0" smtClean="0"/>
              <a:t>N+1</a:t>
            </a:r>
            <a:r>
              <a:rPr lang="en-US" sz="1400" dirty="0" smtClean="0"/>
              <a:t>a </a:t>
            </a:r>
            <a:r>
              <a:rPr lang="en-US" sz="1400" dirty="0" smtClean="0">
                <a:sym typeface="Symbol"/>
              </a:rPr>
              <a:t></a:t>
            </a:r>
            <a:r>
              <a:rPr lang="en-US" sz="1400" dirty="0" smtClean="0"/>
              <a:t> </a:t>
            </a:r>
            <a:r>
              <a:rPr lang="en-US" sz="1400" dirty="0"/>
              <a:t>L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Since </a:t>
            </a:r>
            <a:r>
              <a:rPr lang="en-US" sz="1400" i="1" dirty="0"/>
              <a:t>s</a:t>
            </a:r>
            <a:r>
              <a:rPr lang="en-US" sz="1400" dirty="0"/>
              <a:t>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 and |s| ≥ N, s is </a:t>
            </a:r>
            <a:r>
              <a:rPr lang="en-US" sz="1400" dirty="0" smtClean="0"/>
              <a:t>split by PL </a:t>
            </a:r>
            <a:r>
              <a:rPr lang="en-US" sz="1400" dirty="0"/>
              <a:t>into xyz, where |</a:t>
            </a:r>
            <a:r>
              <a:rPr lang="en-US" sz="1400" dirty="0" err="1"/>
              <a:t>xy</a:t>
            </a:r>
            <a:r>
              <a:rPr lang="en-US" sz="1400" dirty="0"/>
              <a:t>| ≤ N  and |y| &gt; 0 and for all </a:t>
            </a:r>
            <a:r>
              <a:rPr lang="en-US" sz="1400" dirty="0" err="1"/>
              <a:t>i</a:t>
            </a:r>
            <a:r>
              <a:rPr lang="en-US" sz="1400" dirty="0"/>
              <a:t> ≥ 0, </a:t>
            </a:r>
            <a:r>
              <a:rPr lang="en-US" sz="1400" dirty="0" err="1"/>
              <a:t>xy</a:t>
            </a:r>
            <a:r>
              <a:rPr lang="en-US" sz="1400" baseline="30000" dirty="0" err="1"/>
              <a:t>i</a:t>
            </a:r>
            <a:r>
              <a:rPr lang="en-US" sz="1400" dirty="0" err="1"/>
              <a:t>z</a:t>
            </a:r>
            <a:r>
              <a:rPr lang="en-US" sz="1400" dirty="0"/>
              <a:t>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We choose </a:t>
            </a:r>
            <a:r>
              <a:rPr lang="en-US" sz="1400" dirty="0" err="1"/>
              <a:t>i</a:t>
            </a:r>
            <a:r>
              <a:rPr lang="en-US" sz="1400" dirty="0"/>
              <a:t> = </a:t>
            </a:r>
            <a:r>
              <a:rPr lang="en-US" sz="1400" dirty="0" smtClean="0"/>
              <a:t>2; </a:t>
            </a:r>
            <a:r>
              <a:rPr lang="en-US" sz="1400" dirty="0"/>
              <a:t>by PL: </a:t>
            </a:r>
            <a:r>
              <a:rPr lang="en-US" sz="1400" dirty="0" err="1"/>
              <a:t>xz</a:t>
            </a:r>
            <a:r>
              <a:rPr lang="en-US" sz="1400" dirty="0"/>
              <a:t> = </a:t>
            </a:r>
            <a:r>
              <a:rPr lang="en-US" sz="1400" dirty="0" err="1"/>
              <a:t>xz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Thus</a:t>
            </a:r>
            <a:r>
              <a:rPr lang="en-US" sz="1400" dirty="0"/>
              <a:t>, </a:t>
            </a:r>
            <a:r>
              <a:rPr lang="en-US" sz="1400" dirty="0" err="1" smtClean="0"/>
              <a:t>c</a:t>
            </a:r>
            <a:r>
              <a:rPr lang="en-US" sz="1400" baseline="30000" dirty="0" err="1" smtClean="0"/>
              <a:t>N</a:t>
            </a:r>
            <a:r>
              <a:rPr lang="en-US" sz="1400" baseline="30000" dirty="0" smtClean="0"/>
              <a:t>+|</a:t>
            </a:r>
            <a:r>
              <a:rPr lang="en-US" sz="1400" baseline="30000" dirty="0" err="1"/>
              <a:t>y</a:t>
            </a:r>
            <a:r>
              <a:rPr lang="en-US" sz="1400" baseline="30000" dirty="0" err="1" smtClean="0"/>
              <a:t>|</a:t>
            </a:r>
            <a:r>
              <a:rPr lang="en-US" sz="1400" dirty="0" err="1" smtClean="0"/>
              <a:t>b</a:t>
            </a:r>
            <a:r>
              <a:rPr lang="en-US" sz="1400" baseline="30000" dirty="0" err="1" smtClean="0"/>
              <a:t>N</a:t>
            </a:r>
            <a:r>
              <a:rPr lang="en-US" sz="1400" dirty="0" err="1" smtClean="0"/>
              <a:t>a</a:t>
            </a:r>
            <a:r>
              <a:rPr lang="en-US" sz="1400" dirty="0" smtClean="0"/>
              <a:t> would </a:t>
            </a:r>
            <a:r>
              <a:rPr lang="en-US" sz="1400" dirty="0"/>
              <a:t>be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L, but it’s not since </a:t>
            </a:r>
            <a:r>
              <a:rPr lang="en-US" sz="1400" dirty="0" smtClean="0"/>
              <a:t>N+|</a:t>
            </a:r>
            <a:r>
              <a:rPr lang="en-US" sz="1400" dirty="0"/>
              <a:t>y| </a:t>
            </a:r>
            <a:r>
              <a:rPr lang="en-US" sz="1400" dirty="0" smtClean="0">
                <a:sym typeface="Symbol"/>
              </a:rPr>
              <a:t>≥ N+1</a:t>
            </a:r>
            <a:r>
              <a:rPr lang="en-US" sz="1400" dirty="0" smtClean="0"/>
              <a:t>. </a:t>
            </a:r>
            <a:endParaRPr lang="en-US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This </a:t>
            </a:r>
            <a:r>
              <a:rPr lang="en-US" sz="1400" dirty="0"/>
              <a:t>is a contradiction, therefore L is not regular  </a:t>
            </a:r>
            <a:r>
              <a:rPr lang="en-US" sz="1400" dirty="0" smtClean="0"/>
              <a:t>■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335915" y="1676400"/>
            <a:ext cx="936688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Assume that L is </a:t>
            </a:r>
            <a:r>
              <a:rPr lang="en-US" sz="1400" dirty="0" smtClean="0"/>
              <a:t>regular</a:t>
            </a:r>
            <a:endParaRPr lang="en-US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Let N be the positive integer given by the Pumping Lemma</a:t>
            </a:r>
            <a:endParaRPr lang="en-US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Let </a:t>
            </a:r>
            <a:r>
              <a:rPr lang="en-US" sz="1400" i="1" dirty="0"/>
              <a:t>s</a:t>
            </a:r>
            <a:r>
              <a:rPr lang="en-US" sz="1400" dirty="0"/>
              <a:t> be </a:t>
            </a:r>
            <a:r>
              <a:rPr lang="en-US" sz="1400" dirty="0" smtClean="0"/>
              <a:t>the string s </a:t>
            </a:r>
            <a:r>
              <a:rPr lang="en-US" sz="1400" dirty="0"/>
              <a:t>= </a:t>
            </a:r>
            <a:r>
              <a:rPr lang="en-US" sz="1400" dirty="0" err="1" smtClean="0"/>
              <a:t>a</a:t>
            </a:r>
            <a:r>
              <a:rPr lang="en-US" sz="1400" baseline="30000" dirty="0" err="1" smtClean="0"/>
              <a:t>N</a:t>
            </a:r>
            <a:r>
              <a:rPr lang="en-US" sz="1400" dirty="0" err="1" smtClean="0"/>
              <a:t>b</a:t>
            </a:r>
            <a:r>
              <a:rPr lang="en-US" sz="1400" baseline="30000" dirty="0" err="1" smtClean="0"/>
              <a:t>N</a:t>
            </a:r>
            <a:r>
              <a:rPr lang="en-US" sz="1400" dirty="0" err="1" smtClean="0"/>
              <a:t>c</a:t>
            </a:r>
            <a:r>
              <a:rPr lang="en-US" sz="1400" dirty="0" smtClean="0"/>
              <a:t>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Since </a:t>
            </a:r>
            <a:r>
              <a:rPr lang="en-US" sz="1400" i="1" dirty="0"/>
              <a:t>s</a:t>
            </a:r>
            <a:r>
              <a:rPr lang="en-US" sz="1400" dirty="0"/>
              <a:t>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 and |s| ≥ N, s is </a:t>
            </a:r>
            <a:r>
              <a:rPr lang="en-US" sz="1400" dirty="0" smtClean="0"/>
              <a:t>split by PL </a:t>
            </a:r>
            <a:r>
              <a:rPr lang="en-US" sz="1400" dirty="0"/>
              <a:t>into xyz, where |</a:t>
            </a:r>
            <a:r>
              <a:rPr lang="en-US" sz="1400" dirty="0" err="1"/>
              <a:t>xy</a:t>
            </a:r>
            <a:r>
              <a:rPr lang="en-US" sz="1400" dirty="0"/>
              <a:t>| ≤ N  and |y| &gt; 0 and for all </a:t>
            </a:r>
            <a:r>
              <a:rPr lang="en-US" sz="1400" dirty="0" err="1"/>
              <a:t>i</a:t>
            </a:r>
            <a:r>
              <a:rPr lang="en-US" sz="1400" dirty="0"/>
              <a:t> ≥ 0, </a:t>
            </a:r>
            <a:r>
              <a:rPr lang="en-US" sz="1400" dirty="0" err="1"/>
              <a:t>xy</a:t>
            </a:r>
            <a:r>
              <a:rPr lang="en-US" sz="1400" baseline="30000" dirty="0" err="1"/>
              <a:t>i</a:t>
            </a:r>
            <a:r>
              <a:rPr lang="en-US" sz="1400" dirty="0" err="1"/>
              <a:t>z</a:t>
            </a:r>
            <a:r>
              <a:rPr lang="en-US" sz="1400" dirty="0"/>
              <a:t>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We choose </a:t>
            </a:r>
            <a:r>
              <a:rPr lang="en-US" sz="1400" dirty="0" err="1"/>
              <a:t>i</a:t>
            </a:r>
            <a:r>
              <a:rPr lang="en-US" sz="1400" dirty="0"/>
              <a:t> = </a:t>
            </a:r>
            <a:r>
              <a:rPr lang="en-US" sz="1400" dirty="0" smtClean="0"/>
              <a:t>0; </a:t>
            </a:r>
            <a:r>
              <a:rPr lang="en-US" sz="1400" dirty="0"/>
              <a:t>by PL: </a:t>
            </a:r>
            <a:r>
              <a:rPr lang="en-US" sz="1400" dirty="0" err="1" smtClean="0"/>
              <a:t>xz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err="1" smtClean="0"/>
              <a:t>xz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Thus, </a:t>
            </a:r>
            <a:r>
              <a:rPr lang="en-US" sz="1400" dirty="0" err="1" smtClean="0"/>
              <a:t>a</a:t>
            </a:r>
            <a:r>
              <a:rPr lang="en-US" sz="1400" baseline="30000" dirty="0" err="1" smtClean="0"/>
              <a:t>N</a:t>
            </a:r>
            <a:r>
              <a:rPr lang="en-US" sz="1400" baseline="30000" dirty="0"/>
              <a:t>-</a:t>
            </a:r>
            <a:r>
              <a:rPr lang="en-US" sz="1400" baseline="30000" dirty="0" smtClean="0"/>
              <a:t>|</a:t>
            </a:r>
            <a:r>
              <a:rPr lang="en-US" sz="1400" baseline="30000" dirty="0" err="1" smtClean="0"/>
              <a:t>y|</a:t>
            </a:r>
            <a:r>
              <a:rPr lang="en-US" sz="1400" dirty="0" err="1" smtClean="0"/>
              <a:t>b</a:t>
            </a:r>
            <a:r>
              <a:rPr lang="en-US" sz="1400" baseline="30000" dirty="0" err="1"/>
              <a:t>N</a:t>
            </a:r>
            <a:r>
              <a:rPr lang="en-US" sz="1400" dirty="0" err="1" smtClean="0"/>
              <a:t>c</a:t>
            </a:r>
            <a:r>
              <a:rPr lang="en-US" sz="1400" dirty="0" smtClean="0"/>
              <a:t> </a:t>
            </a:r>
            <a:r>
              <a:rPr lang="en-US" sz="1400" dirty="0"/>
              <a:t>would be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L, but it’s not since </a:t>
            </a:r>
            <a:r>
              <a:rPr lang="en-US" sz="1400" dirty="0" smtClean="0"/>
              <a:t>(N-</a:t>
            </a:r>
            <a:r>
              <a:rPr lang="en-US" sz="1400" dirty="0" smtClean="0"/>
              <a:t>|</a:t>
            </a:r>
            <a:r>
              <a:rPr lang="en-US" sz="1400" dirty="0"/>
              <a:t>y</a:t>
            </a:r>
            <a:r>
              <a:rPr lang="en-US" sz="1400" dirty="0" smtClean="0"/>
              <a:t>|) * 1 </a:t>
            </a:r>
            <a:r>
              <a:rPr lang="en-US" sz="1400" dirty="0"/>
              <a:t>= N-|y| </a:t>
            </a:r>
            <a:r>
              <a:rPr lang="en-US" sz="1400" dirty="0">
                <a:sym typeface="Symbol"/>
              </a:rPr>
              <a:t>&lt;</a:t>
            </a:r>
            <a:r>
              <a:rPr lang="en-US" sz="1400" dirty="0" smtClean="0"/>
              <a:t> N. 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This is a contradiction, therefore L is not regular  </a:t>
            </a:r>
            <a:r>
              <a:rPr lang="en-US" sz="1400" dirty="0" smtClean="0"/>
              <a:t>■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1955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61F16284-7406-4AAD-9A1F-6D0113E693E3}" type="datetime1">
              <a:rPr lang="en-US" smtClean="0"/>
              <a:pPr/>
              <a:t>10/15/2014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mtClean="0"/>
              <a:t>COT 4210 © UCF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ED5CA6E5-5C0E-45B8-8320-45516030B35D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Assignment # 5.1 Answer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850" y="1371600"/>
            <a:ext cx="7143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1e, </a:t>
            </a:r>
            <a:r>
              <a:rPr lang="en-US" dirty="0">
                <a:ea typeface="MS PGothic" charset="0"/>
              </a:rPr>
              <a:t>{ w | w </a:t>
            </a:r>
            <a:r>
              <a:rPr lang="en-US" dirty="0">
                <a:ea typeface="MS PGothic" charset="0"/>
                <a:sym typeface="Symbol"/>
              </a:rPr>
              <a:t> {a, b}* and </a:t>
            </a:r>
            <a:r>
              <a:rPr lang="en-US" dirty="0">
                <a:ea typeface="MS PGothic" charset="0"/>
              </a:rPr>
              <a:t>w = </a:t>
            </a:r>
            <a:r>
              <a:rPr lang="en-US" dirty="0" err="1">
                <a:ea typeface="MS PGothic" charset="0"/>
              </a:rPr>
              <a:t>w</a:t>
            </a:r>
            <a:r>
              <a:rPr lang="en-US" baseline="30000" dirty="0" err="1">
                <a:ea typeface="MS PGothic" charset="0"/>
              </a:rPr>
              <a:t>R</a:t>
            </a:r>
            <a:r>
              <a:rPr lang="en-US" dirty="0">
                <a:ea typeface="MS PGothic" charset="0"/>
              </a:rPr>
              <a:t> </a:t>
            </a:r>
            <a:r>
              <a:rPr lang="en-US" dirty="0" smtClean="0">
                <a:ea typeface="MS PGothic" charset="0"/>
              </a:rPr>
              <a:t>} </a:t>
            </a:r>
            <a:r>
              <a:rPr lang="en-US" dirty="0" smtClean="0"/>
              <a:t>using P.L.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5915" y="1676400"/>
            <a:ext cx="936688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Assume that L is </a:t>
            </a:r>
            <a:r>
              <a:rPr lang="en-US" sz="1400" dirty="0" smtClean="0"/>
              <a:t>regular</a:t>
            </a:r>
            <a:endParaRPr lang="en-US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Let N be the positive integer given by the Pumping Lemma</a:t>
            </a:r>
            <a:endParaRPr lang="en-US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Let </a:t>
            </a:r>
            <a:r>
              <a:rPr lang="en-US" sz="1400" i="1" dirty="0"/>
              <a:t>s</a:t>
            </a:r>
            <a:r>
              <a:rPr lang="en-US" sz="1400" dirty="0"/>
              <a:t> be </a:t>
            </a:r>
            <a:r>
              <a:rPr lang="en-US" sz="1400" dirty="0" smtClean="0"/>
              <a:t>the string s </a:t>
            </a:r>
            <a:r>
              <a:rPr lang="en-US" sz="1400" dirty="0"/>
              <a:t>= </a:t>
            </a:r>
            <a:r>
              <a:rPr lang="en-US" sz="1400" dirty="0" err="1" smtClean="0"/>
              <a:t>a</a:t>
            </a:r>
            <a:r>
              <a:rPr lang="en-US" sz="1400" baseline="30000" dirty="0" err="1" smtClean="0"/>
              <a:t>N</a:t>
            </a:r>
            <a:r>
              <a:rPr lang="en-US" sz="1400" dirty="0" err="1" smtClean="0"/>
              <a:t>ba</a:t>
            </a:r>
            <a:r>
              <a:rPr lang="en-US" sz="1400" baseline="30000" dirty="0" err="1" smtClean="0"/>
              <a:t>N</a:t>
            </a:r>
            <a:r>
              <a:rPr lang="en-US" sz="1400" dirty="0" smtClean="0"/>
              <a:t>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Since </a:t>
            </a:r>
            <a:r>
              <a:rPr lang="en-US" sz="1400" i="1" dirty="0"/>
              <a:t>s</a:t>
            </a:r>
            <a:r>
              <a:rPr lang="en-US" sz="1400" dirty="0"/>
              <a:t>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 and |s| ≥ N, s is </a:t>
            </a:r>
            <a:r>
              <a:rPr lang="en-US" sz="1400" dirty="0" smtClean="0"/>
              <a:t>split by PL </a:t>
            </a:r>
            <a:r>
              <a:rPr lang="en-US" sz="1400" dirty="0"/>
              <a:t>into xyz, where |</a:t>
            </a:r>
            <a:r>
              <a:rPr lang="en-US" sz="1400" dirty="0" err="1"/>
              <a:t>xy</a:t>
            </a:r>
            <a:r>
              <a:rPr lang="en-US" sz="1400" dirty="0"/>
              <a:t>| ≤ N  and |y| &gt; 0 and for all </a:t>
            </a:r>
            <a:r>
              <a:rPr lang="en-US" sz="1400" dirty="0" err="1"/>
              <a:t>i</a:t>
            </a:r>
            <a:r>
              <a:rPr lang="en-US" sz="1400" dirty="0"/>
              <a:t> ≥ 0, </a:t>
            </a:r>
            <a:r>
              <a:rPr lang="en-US" sz="1400" dirty="0" err="1"/>
              <a:t>xy</a:t>
            </a:r>
            <a:r>
              <a:rPr lang="en-US" sz="1400" baseline="30000" dirty="0" err="1"/>
              <a:t>i</a:t>
            </a:r>
            <a:r>
              <a:rPr lang="en-US" sz="1400" dirty="0" err="1"/>
              <a:t>z</a:t>
            </a:r>
            <a:r>
              <a:rPr lang="en-US" sz="1400" dirty="0"/>
              <a:t>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We choose </a:t>
            </a:r>
            <a:r>
              <a:rPr lang="en-US" sz="1400" dirty="0" err="1"/>
              <a:t>i</a:t>
            </a:r>
            <a:r>
              <a:rPr lang="en-US" sz="1400" dirty="0"/>
              <a:t> = </a:t>
            </a:r>
            <a:r>
              <a:rPr lang="en-US" sz="1400" dirty="0" smtClean="0"/>
              <a:t>0; </a:t>
            </a:r>
            <a:r>
              <a:rPr lang="en-US" sz="1400" dirty="0"/>
              <a:t>by PL: </a:t>
            </a:r>
            <a:r>
              <a:rPr lang="en-US" sz="1400" dirty="0" err="1" smtClean="0"/>
              <a:t>xz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err="1" smtClean="0"/>
              <a:t>xz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Thus, </a:t>
            </a:r>
            <a:r>
              <a:rPr lang="en-US" sz="1400" dirty="0" err="1" smtClean="0"/>
              <a:t>a</a:t>
            </a:r>
            <a:r>
              <a:rPr lang="en-US" sz="1400" baseline="30000" dirty="0" err="1" smtClean="0"/>
              <a:t>N</a:t>
            </a:r>
            <a:r>
              <a:rPr lang="en-US" sz="1400" baseline="30000" dirty="0"/>
              <a:t>-</a:t>
            </a:r>
            <a:r>
              <a:rPr lang="en-US" sz="1400" baseline="30000" dirty="0" smtClean="0"/>
              <a:t>|</a:t>
            </a:r>
            <a:r>
              <a:rPr lang="en-US" sz="1400" baseline="30000" dirty="0" err="1"/>
              <a:t>y</a:t>
            </a:r>
            <a:r>
              <a:rPr lang="en-US" sz="1400" baseline="30000" dirty="0" err="1" smtClean="0"/>
              <a:t>|</a:t>
            </a:r>
            <a:r>
              <a:rPr lang="en-US" sz="1400" dirty="0" err="1" smtClean="0"/>
              <a:t>ba</a:t>
            </a:r>
            <a:r>
              <a:rPr lang="en-US" sz="1400" baseline="30000" dirty="0" err="1" smtClean="0"/>
              <a:t>N</a:t>
            </a:r>
            <a:r>
              <a:rPr lang="en-US" sz="1400" dirty="0" smtClean="0"/>
              <a:t> </a:t>
            </a:r>
            <a:r>
              <a:rPr lang="en-US" sz="1400" dirty="0"/>
              <a:t>would be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L, but it’s not since </a:t>
            </a:r>
            <a:r>
              <a:rPr lang="en-US" sz="1400" dirty="0" smtClean="0"/>
              <a:t>N-|</a:t>
            </a:r>
            <a:r>
              <a:rPr lang="en-US" sz="1400" dirty="0"/>
              <a:t>y</a:t>
            </a:r>
            <a:r>
              <a:rPr lang="en-US" sz="1400" dirty="0" smtClean="0"/>
              <a:t>| </a:t>
            </a:r>
            <a:r>
              <a:rPr lang="en-US" sz="1400" dirty="0">
                <a:sym typeface="Symbol"/>
              </a:rPr>
              <a:t>≠</a:t>
            </a:r>
            <a:r>
              <a:rPr lang="en-US" sz="1400" dirty="0" smtClean="0"/>
              <a:t> N.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This </a:t>
            </a:r>
            <a:r>
              <a:rPr lang="en-US" sz="1400" dirty="0"/>
              <a:t>is a contradiction, therefore L is not regular  </a:t>
            </a:r>
            <a:r>
              <a:rPr lang="en-US" sz="1400" dirty="0" smtClean="0"/>
              <a:t>■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9641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61F16284-7406-4AAD-9A1F-6D0113E693E3}" type="datetime1">
              <a:rPr lang="en-US" smtClean="0"/>
              <a:pPr/>
              <a:t>10/15/2014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mtClean="0"/>
              <a:t>COT 4210 © UCF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ED5CA6E5-5C0E-45B8-8320-45516030B35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Assignment # 5.1 Answer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850" y="1447800"/>
            <a:ext cx="851535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1a, </a:t>
            </a:r>
            <a:r>
              <a:rPr lang="en-US" dirty="0">
                <a:ea typeface="MS PGothic" charset="0"/>
              </a:rPr>
              <a:t>{ </a:t>
            </a:r>
            <a:r>
              <a:rPr lang="en-US" dirty="0" err="1" smtClean="0">
                <a:ea typeface="MS PGothic" charset="0"/>
              </a:rPr>
              <a:t>a</a:t>
            </a:r>
            <a:r>
              <a:rPr lang="en-US" baseline="30000" dirty="0" err="1" smtClean="0">
                <a:ea typeface="MS PGothic" charset="0"/>
              </a:rPr>
              <a:t>Fib</a:t>
            </a:r>
            <a:r>
              <a:rPr lang="en-US" baseline="30000" dirty="0" smtClean="0">
                <a:ea typeface="MS PGothic" charset="0"/>
              </a:rPr>
              <a:t>(k) </a:t>
            </a:r>
            <a:r>
              <a:rPr lang="en-US" dirty="0">
                <a:ea typeface="MS PGothic" charset="0"/>
              </a:rPr>
              <a:t>| k&gt;0 } </a:t>
            </a:r>
            <a:r>
              <a:rPr lang="en-US" dirty="0"/>
              <a:t>using </a:t>
            </a:r>
            <a:r>
              <a:rPr lang="en-US" dirty="0" smtClean="0"/>
              <a:t>M.N.</a:t>
            </a:r>
          </a:p>
          <a:p>
            <a:r>
              <a:rPr lang="en-US" sz="1600" dirty="0" smtClean="0"/>
              <a:t>We consider the collection of right invariant equivalence classes [</a:t>
            </a:r>
            <a:r>
              <a:rPr lang="en-US" sz="1600" dirty="0" err="1" smtClean="0"/>
              <a:t>a</a:t>
            </a:r>
            <a:r>
              <a:rPr lang="en-US" sz="1600" baseline="30000" dirty="0" err="1" smtClean="0"/>
              <a:t>Fib</a:t>
            </a:r>
            <a:r>
              <a:rPr lang="en-US" sz="1600" baseline="30000" dirty="0" smtClean="0"/>
              <a:t>(j)</a:t>
            </a:r>
            <a:r>
              <a:rPr lang="en-US" sz="1600" dirty="0" smtClean="0"/>
              <a:t>], </a:t>
            </a:r>
            <a:r>
              <a:rPr lang="en-US" sz="1600" dirty="0"/>
              <a:t>j </a:t>
            </a:r>
            <a:r>
              <a:rPr lang="en-US" sz="1600" dirty="0" smtClean="0"/>
              <a:t>&gt; 2.</a:t>
            </a:r>
            <a:endParaRPr lang="en-US" sz="1600" dirty="0" smtClean="0"/>
          </a:p>
          <a:p>
            <a:r>
              <a:rPr lang="en-US" sz="1600" dirty="0" smtClean="0"/>
              <a:t>It’s clear that </a:t>
            </a:r>
            <a:r>
              <a:rPr lang="en-US" sz="1600" dirty="0" err="1" smtClean="0"/>
              <a:t>a</a:t>
            </a:r>
            <a:r>
              <a:rPr lang="en-US" sz="1600" baseline="30000" dirty="0" err="1" smtClean="0"/>
              <a:t>Fib</a:t>
            </a:r>
            <a:r>
              <a:rPr lang="en-US" sz="1600" baseline="30000" dirty="0" smtClean="0"/>
              <a:t>(j)</a:t>
            </a:r>
            <a:r>
              <a:rPr lang="en-US" sz="1600" dirty="0" err="1" smtClean="0"/>
              <a:t>a</a:t>
            </a:r>
            <a:r>
              <a:rPr lang="en-US" sz="1600" baseline="30000" dirty="0" err="1" smtClean="0"/>
              <a:t>Fib</a:t>
            </a:r>
            <a:r>
              <a:rPr lang="en-US" sz="1600" baseline="30000" dirty="0" smtClean="0"/>
              <a:t>(j+1)</a:t>
            </a:r>
            <a:r>
              <a:rPr lang="en-US" sz="1600" dirty="0" smtClean="0"/>
              <a:t> </a:t>
            </a:r>
            <a:r>
              <a:rPr lang="en-US" sz="1600" dirty="0" smtClean="0"/>
              <a:t>is in the language, but </a:t>
            </a:r>
            <a:r>
              <a:rPr lang="en-US" sz="1600" dirty="0" err="1" smtClean="0"/>
              <a:t>a</a:t>
            </a:r>
            <a:r>
              <a:rPr lang="en-US" sz="1600" baseline="30000" dirty="0" err="1" smtClean="0"/>
              <a:t>Fib</a:t>
            </a:r>
            <a:r>
              <a:rPr lang="en-US" sz="1600" baseline="30000" dirty="0" smtClean="0"/>
              <a:t>(k)</a:t>
            </a:r>
            <a:r>
              <a:rPr lang="en-US" sz="1600" dirty="0" err="1" smtClean="0"/>
              <a:t>a</a:t>
            </a:r>
            <a:r>
              <a:rPr lang="en-US" sz="1600" baseline="30000" dirty="0" err="1" smtClean="0"/>
              <a:t>Fib</a:t>
            </a:r>
            <a:r>
              <a:rPr lang="en-US" sz="1600" baseline="30000" dirty="0" smtClean="0"/>
              <a:t>(j+1</a:t>
            </a:r>
            <a:r>
              <a:rPr lang="en-US" sz="1600" baseline="30000" dirty="0"/>
              <a:t>) </a:t>
            </a:r>
            <a:r>
              <a:rPr lang="en-US" sz="1600" dirty="0" smtClean="0"/>
              <a:t>is </a:t>
            </a:r>
            <a:r>
              <a:rPr lang="en-US" sz="1600" dirty="0" smtClean="0"/>
              <a:t>not </a:t>
            </a:r>
            <a:r>
              <a:rPr lang="en-US" sz="1600" dirty="0" smtClean="0"/>
              <a:t>when k&gt;2 and </a:t>
            </a:r>
            <a:r>
              <a:rPr lang="en-US" sz="1600" dirty="0" err="1" smtClean="0"/>
              <a:t>k≠j</a:t>
            </a:r>
            <a:r>
              <a:rPr lang="en-US" sz="1600" dirty="0" smtClean="0"/>
              <a:t> </a:t>
            </a:r>
            <a:r>
              <a:rPr lang="en-US" sz="1600" dirty="0"/>
              <a:t>and </a:t>
            </a:r>
            <a:r>
              <a:rPr lang="en-US" sz="1600" dirty="0" smtClean="0"/>
              <a:t>k≠j+2</a:t>
            </a:r>
            <a:endParaRPr lang="en-US" sz="1600" dirty="0" smtClean="0"/>
          </a:p>
          <a:p>
            <a:r>
              <a:rPr lang="en-US" sz="1600" dirty="0" smtClean="0"/>
              <a:t>This shows that there is a separate equivalence class [</a:t>
            </a:r>
            <a:r>
              <a:rPr lang="en-US" sz="1600" dirty="0" err="1" smtClean="0"/>
              <a:t>a</a:t>
            </a:r>
            <a:r>
              <a:rPr lang="en-US" sz="1600" baseline="30000" dirty="0" err="1" smtClean="0"/>
              <a:t>Fib</a:t>
            </a:r>
            <a:r>
              <a:rPr lang="en-US" sz="1600" baseline="30000" dirty="0" smtClean="0"/>
              <a:t>(j)</a:t>
            </a:r>
            <a:r>
              <a:rPr lang="en-US" sz="1600" dirty="0" smtClean="0"/>
              <a:t>] </a:t>
            </a:r>
            <a:r>
              <a:rPr lang="en-US" sz="1600" dirty="0" smtClean="0"/>
              <a:t>induced by R</a:t>
            </a:r>
            <a:r>
              <a:rPr lang="en-US" sz="1600" baseline="-25000" dirty="0" smtClean="0"/>
              <a:t>L</a:t>
            </a:r>
            <a:r>
              <a:rPr lang="en-US" sz="1600" dirty="0" smtClean="0"/>
              <a:t>, for each j</a:t>
            </a:r>
            <a:r>
              <a:rPr lang="en-US" sz="1600" dirty="0"/>
              <a:t> </a:t>
            </a:r>
            <a:r>
              <a:rPr lang="en-US" sz="1600" dirty="0" smtClean="0"/>
              <a:t>&gt; 2.</a:t>
            </a:r>
            <a:endParaRPr lang="en-US" sz="1600" dirty="0" smtClean="0"/>
          </a:p>
          <a:p>
            <a:r>
              <a:rPr lang="en-US" sz="1600" dirty="0" smtClean="0"/>
              <a:t>Thus, the index of R</a:t>
            </a:r>
            <a:r>
              <a:rPr lang="en-US" sz="1600" baseline="-25000" dirty="0" smtClean="0"/>
              <a:t>L</a:t>
            </a:r>
            <a:r>
              <a:rPr lang="en-US" sz="1600" dirty="0" smtClean="0"/>
              <a:t> is infinite and </a:t>
            </a:r>
            <a:r>
              <a:rPr lang="en-US" sz="1600" dirty="0" err="1" smtClean="0"/>
              <a:t>Myhill-Nerode</a:t>
            </a:r>
            <a:r>
              <a:rPr lang="en-US" sz="1600" dirty="0" smtClean="0"/>
              <a:t> states that L cannot be Regular.  ■</a:t>
            </a:r>
          </a:p>
          <a:p>
            <a:endParaRPr lang="en-US" sz="1400" dirty="0" smtClean="0"/>
          </a:p>
          <a:p>
            <a:r>
              <a:rPr lang="en-US" sz="2000" dirty="0"/>
              <a:t>1b, </a:t>
            </a:r>
            <a:r>
              <a:rPr lang="en-US" sz="2000" dirty="0">
                <a:ea typeface="MS PGothic" charset="0"/>
              </a:rPr>
              <a:t>{ </a:t>
            </a:r>
            <a:r>
              <a:rPr lang="en-US" sz="2000" dirty="0" err="1">
                <a:ea typeface="MS PGothic" charset="0"/>
              </a:rPr>
              <a:t>a</a:t>
            </a:r>
            <a:r>
              <a:rPr lang="en-US" sz="2000" baseline="30000" dirty="0" err="1">
                <a:ea typeface="MS PGothic" charset="0"/>
              </a:rPr>
              <a:t>i</a:t>
            </a:r>
            <a:r>
              <a:rPr lang="en-US" sz="2000" dirty="0" err="1">
                <a:ea typeface="MS PGothic" charset="0"/>
              </a:rPr>
              <a:t>b</a:t>
            </a:r>
            <a:r>
              <a:rPr lang="en-US" sz="2000" baseline="30000" dirty="0" err="1">
                <a:ea typeface="MS PGothic" charset="0"/>
              </a:rPr>
              <a:t>j</a:t>
            </a:r>
            <a:r>
              <a:rPr lang="en-US" sz="2000" dirty="0" err="1">
                <a:ea typeface="MS PGothic" charset="0"/>
              </a:rPr>
              <a:t>c</a:t>
            </a:r>
            <a:r>
              <a:rPr lang="en-US" sz="2000" baseline="30000" dirty="0" err="1">
                <a:ea typeface="MS PGothic" charset="0"/>
              </a:rPr>
              <a:t>k</a:t>
            </a:r>
            <a:r>
              <a:rPr lang="en-US" sz="2000" dirty="0">
                <a:ea typeface="MS PGothic" charset="0"/>
              </a:rPr>
              <a:t> | </a:t>
            </a:r>
            <a:r>
              <a:rPr lang="en-US" sz="2000" dirty="0"/>
              <a:t>i≥0, j≥0, k≥0, </a:t>
            </a:r>
            <a:r>
              <a:rPr lang="en-US" sz="2000" dirty="0">
                <a:ea typeface="MS PGothic" charset="0"/>
              </a:rPr>
              <a:t>k = </a:t>
            </a:r>
            <a:r>
              <a:rPr lang="en-US" sz="2000" dirty="0" smtClean="0">
                <a:ea typeface="MS PGothic" charset="0"/>
              </a:rPr>
              <a:t>min(</a:t>
            </a:r>
            <a:r>
              <a:rPr lang="en-US" sz="2000" dirty="0" err="1" smtClean="0">
                <a:ea typeface="MS PGothic" charset="0"/>
              </a:rPr>
              <a:t>i,j</a:t>
            </a:r>
            <a:r>
              <a:rPr lang="en-US" sz="2000" dirty="0">
                <a:ea typeface="MS PGothic" charset="0"/>
              </a:rPr>
              <a:t>) }</a:t>
            </a:r>
            <a:r>
              <a:rPr lang="en-US" sz="2000" dirty="0"/>
              <a:t> using </a:t>
            </a:r>
            <a:r>
              <a:rPr lang="en-US" sz="2000" dirty="0" smtClean="0"/>
              <a:t>M.N.</a:t>
            </a:r>
            <a:endParaRPr lang="en-US" sz="2000" dirty="0"/>
          </a:p>
          <a:p>
            <a:r>
              <a:rPr lang="en-US" sz="1600" dirty="0" smtClean="0"/>
              <a:t>We consider the collection of right invariant equivalence classes [</a:t>
            </a:r>
            <a:r>
              <a:rPr lang="en-US" sz="1600" dirty="0" err="1" smtClean="0"/>
              <a:t>a</a:t>
            </a:r>
            <a:r>
              <a:rPr lang="en-US" sz="1600" baseline="30000" dirty="0" err="1" smtClean="0"/>
              <a:t>j</a:t>
            </a:r>
            <a:r>
              <a:rPr lang="en-US" sz="1600" dirty="0" smtClean="0"/>
              <a:t>], j ≥ 0.</a:t>
            </a:r>
          </a:p>
          <a:p>
            <a:r>
              <a:rPr lang="en-US" sz="1600" dirty="0" smtClean="0"/>
              <a:t>It’s clear that </a:t>
            </a:r>
            <a:r>
              <a:rPr lang="en-US" sz="1600" dirty="0" err="1" smtClean="0"/>
              <a:t>a</a:t>
            </a:r>
            <a:r>
              <a:rPr lang="en-US" sz="1600" baseline="30000" dirty="0" err="1" smtClean="0"/>
              <a:t>j</a:t>
            </a:r>
            <a:r>
              <a:rPr lang="en-US" sz="1600" dirty="0" err="1"/>
              <a:t>c</a:t>
            </a:r>
            <a:r>
              <a:rPr lang="en-US" sz="1600" baseline="30000" dirty="0" err="1" smtClean="0"/>
              <a:t>j</a:t>
            </a:r>
            <a:r>
              <a:rPr lang="en-US" sz="1600" dirty="0" smtClean="0"/>
              <a:t> is in the language, but </a:t>
            </a:r>
            <a:r>
              <a:rPr lang="en-US" sz="1600" dirty="0" err="1" smtClean="0"/>
              <a:t>a</a:t>
            </a:r>
            <a:r>
              <a:rPr lang="en-US" sz="1600" baseline="30000" dirty="0" err="1" smtClean="0"/>
              <a:t>k</a:t>
            </a:r>
            <a:r>
              <a:rPr lang="en-US" sz="1600" dirty="0" err="1" smtClean="0"/>
              <a:t>c</a:t>
            </a:r>
            <a:r>
              <a:rPr lang="en-US" sz="1600" baseline="30000" dirty="0" err="1" smtClean="0"/>
              <a:t>j</a:t>
            </a:r>
            <a:r>
              <a:rPr lang="en-US" sz="1600" dirty="0" smtClean="0"/>
              <a:t> is not when j ≠ k</a:t>
            </a:r>
          </a:p>
          <a:p>
            <a:r>
              <a:rPr lang="en-US" sz="1600" dirty="0" smtClean="0"/>
              <a:t>This shows that there is a separate equivalence class [</a:t>
            </a:r>
            <a:r>
              <a:rPr lang="en-US" sz="1600" dirty="0" err="1" smtClean="0"/>
              <a:t>a</a:t>
            </a:r>
            <a:r>
              <a:rPr lang="en-US" sz="1600" baseline="30000" dirty="0" err="1" smtClean="0"/>
              <a:t>j</a:t>
            </a:r>
            <a:r>
              <a:rPr lang="en-US" sz="1600" dirty="0" smtClean="0"/>
              <a:t>] induced by R</a:t>
            </a:r>
            <a:r>
              <a:rPr lang="en-US" sz="1600" baseline="-25000" dirty="0" smtClean="0"/>
              <a:t>L</a:t>
            </a:r>
            <a:r>
              <a:rPr lang="en-US" sz="1600" dirty="0" smtClean="0"/>
              <a:t>, for each j ≥ 0.</a:t>
            </a:r>
          </a:p>
          <a:p>
            <a:r>
              <a:rPr lang="en-US" sz="1600" dirty="0" smtClean="0"/>
              <a:t>Thus, the index of R</a:t>
            </a:r>
            <a:r>
              <a:rPr lang="en-US" sz="1600" baseline="-25000" dirty="0" smtClean="0"/>
              <a:t>L</a:t>
            </a:r>
            <a:r>
              <a:rPr lang="en-US" sz="1600" dirty="0" smtClean="0"/>
              <a:t> is infinite and </a:t>
            </a:r>
            <a:r>
              <a:rPr lang="en-US" sz="1600" dirty="0" err="1" smtClean="0"/>
              <a:t>Myhill-Nerode</a:t>
            </a:r>
            <a:r>
              <a:rPr lang="en-US" sz="1600" dirty="0" smtClean="0"/>
              <a:t> states that L cannot be Regular.  ■</a:t>
            </a:r>
          </a:p>
          <a:p>
            <a:endParaRPr lang="en-US" sz="1400" dirty="0"/>
          </a:p>
          <a:p>
            <a:r>
              <a:rPr lang="en-US" sz="2000" dirty="0" smtClean="0"/>
              <a:t>1c, </a:t>
            </a:r>
            <a:r>
              <a:rPr lang="en-US" sz="2000" dirty="0">
                <a:ea typeface="MS PGothic" charset="0"/>
              </a:rPr>
              <a:t>{ </a:t>
            </a:r>
            <a:r>
              <a:rPr lang="en-US" sz="2000" dirty="0" err="1">
                <a:ea typeface="MS PGothic" charset="0"/>
              </a:rPr>
              <a:t>a</a:t>
            </a:r>
            <a:r>
              <a:rPr lang="en-US" sz="2000" baseline="30000" dirty="0" err="1">
                <a:ea typeface="MS PGothic" charset="0"/>
              </a:rPr>
              <a:t>i</a:t>
            </a:r>
            <a:r>
              <a:rPr lang="en-US" sz="2000" dirty="0" err="1">
                <a:ea typeface="MS PGothic" charset="0"/>
              </a:rPr>
              <a:t>b</a:t>
            </a:r>
            <a:r>
              <a:rPr lang="en-US" sz="2000" baseline="30000" dirty="0" err="1">
                <a:ea typeface="MS PGothic" charset="0"/>
              </a:rPr>
              <a:t>j</a:t>
            </a:r>
            <a:r>
              <a:rPr lang="en-US" sz="2000" dirty="0" err="1">
                <a:ea typeface="MS PGothic" charset="0"/>
              </a:rPr>
              <a:t>c</a:t>
            </a:r>
            <a:r>
              <a:rPr lang="en-US" sz="2000" baseline="30000" dirty="0" err="1">
                <a:ea typeface="MS PGothic" charset="0"/>
              </a:rPr>
              <a:t>k</a:t>
            </a:r>
            <a:r>
              <a:rPr lang="en-US" sz="2000" dirty="0">
                <a:ea typeface="MS PGothic" charset="0"/>
              </a:rPr>
              <a:t> | </a:t>
            </a:r>
            <a:r>
              <a:rPr lang="en-US" sz="2000" dirty="0"/>
              <a:t>i≥0, j≥0, k≥0, </a:t>
            </a:r>
            <a:r>
              <a:rPr lang="en-US" sz="2000" dirty="0">
                <a:ea typeface="MS PGothic" charset="0"/>
              </a:rPr>
              <a:t>j = </a:t>
            </a:r>
            <a:r>
              <a:rPr lang="en-US" sz="2000" dirty="0" err="1">
                <a:ea typeface="MS PGothic" charset="0"/>
              </a:rPr>
              <a:t>i</a:t>
            </a:r>
            <a:r>
              <a:rPr lang="en-US" sz="2000" dirty="0">
                <a:ea typeface="MS PGothic" charset="0"/>
              </a:rPr>
              <a:t> </a:t>
            </a:r>
            <a:r>
              <a:rPr lang="en-US" sz="2000" dirty="0" smtClean="0">
                <a:ea typeface="MS PGothic" charset="0"/>
              </a:rPr>
              <a:t>* </a:t>
            </a:r>
            <a:r>
              <a:rPr lang="en-US" sz="2000" dirty="0">
                <a:ea typeface="MS PGothic" charset="0"/>
              </a:rPr>
              <a:t>k </a:t>
            </a:r>
            <a:r>
              <a:rPr lang="en-US" sz="2000" dirty="0" smtClean="0">
                <a:ea typeface="MS PGothic" charset="0"/>
              </a:rPr>
              <a:t>}</a:t>
            </a:r>
            <a:r>
              <a:rPr lang="en-US" sz="2000" dirty="0" smtClean="0"/>
              <a:t> </a:t>
            </a:r>
            <a:r>
              <a:rPr lang="en-US" sz="2000" dirty="0"/>
              <a:t>using M.N.</a:t>
            </a:r>
          </a:p>
          <a:p>
            <a:r>
              <a:rPr lang="en-US" sz="1600" dirty="0"/>
              <a:t>We consider the collection of right invariant equivalence classes [</a:t>
            </a:r>
            <a:r>
              <a:rPr lang="en-US" sz="1600" dirty="0" err="1"/>
              <a:t>a</a:t>
            </a:r>
            <a:r>
              <a:rPr lang="en-US" sz="1600" baseline="30000" dirty="0" err="1"/>
              <a:t>j</a:t>
            </a:r>
            <a:r>
              <a:rPr lang="en-US" sz="1600" dirty="0"/>
              <a:t>], j ≥ 0.</a:t>
            </a:r>
          </a:p>
          <a:p>
            <a:r>
              <a:rPr lang="en-US" sz="1600" dirty="0"/>
              <a:t>It’s clear that </a:t>
            </a:r>
            <a:r>
              <a:rPr lang="en-US" sz="1600" dirty="0" err="1" smtClean="0"/>
              <a:t>a</a:t>
            </a:r>
            <a:r>
              <a:rPr lang="en-US" sz="1600" baseline="30000" dirty="0" err="1" smtClean="0"/>
              <a:t>j</a:t>
            </a:r>
            <a:r>
              <a:rPr lang="en-US" sz="1600" dirty="0" err="1" smtClean="0"/>
              <a:t>b</a:t>
            </a:r>
            <a:r>
              <a:rPr lang="en-US" sz="1600" baseline="30000" dirty="0" err="1" smtClean="0"/>
              <a:t>j</a:t>
            </a:r>
            <a:r>
              <a:rPr lang="en-US" sz="1600" dirty="0" err="1" smtClean="0"/>
              <a:t>c</a:t>
            </a:r>
            <a:r>
              <a:rPr lang="en-US" sz="1600" dirty="0" smtClean="0"/>
              <a:t> is </a:t>
            </a:r>
            <a:r>
              <a:rPr lang="en-US" sz="1600" dirty="0"/>
              <a:t>in the language, but </a:t>
            </a:r>
            <a:r>
              <a:rPr lang="en-US" sz="1600" dirty="0" err="1" smtClean="0"/>
              <a:t>a</a:t>
            </a:r>
            <a:r>
              <a:rPr lang="en-US" sz="1600" baseline="30000" dirty="0" err="1" smtClean="0"/>
              <a:t>k</a:t>
            </a:r>
            <a:r>
              <a:rPr lang="en-US" sz="1600" dirty="0" err="1" smtClean="0"/>
              <a:t>b</a:t>
            </a:r>
            <a:r>
              <a:rPr lang="en-US" sz="1600" baseline="30000" dirty="0" err="1" smtClean="0"/>
              <a:t>j</a:t>
            </a:r>
            <a:r>
              <a:rPr lang="en-US" sz="1600" dirty="0" err="1" smtClean="0"/>
              <a:t>c</a:t>
            </a:r>
            <a:r>
              <a:rPr lang="en-US" sz="1600" dirty="0" smtClean="0"/>
              <a:t> </a:t>
            </a:r>
            <a:r>
              <a:rPr lang="en-US" sz="1600" dirty="0" smtClean="0"/>
              <a:t>is </a:t>
            </a:r>
            <a:r>
              <a:rPr lang="en-US" sz="1600" dirty="0"/>
              <a:t>not when j ≠ k</a:t>
            </a:r>
          </a:p>
          <a:p>
            <a:r>
              <a:rPr lang="en-US" sz="1600" dirty="0"/>
              <a:t>This shows that there is a separate equivalence class [</a:t>
            </a:r>
            <a:r>
              <a:rPr lang="en-US" sz="1600" dirty="0" err="1"/>
              <a:t>a</a:t>
            </a:r>
            <a:r>
              <a:rPr lang="en-US" sz="1600" baseline="30000" dirty="0" err="1"/>
              <a:t>j</a:t>
            </a:r>
            <a:r>
              <a:rPr lang="en-US" sz="1600" dirty="0"/>
              <a:t>] induced by R</a:t>
            </a:r>
            <a:r>
              <a:rPr lang="en-US" sz="1600" baseline="-25000" dirty="0"/>
              <a:t>L</a:t>
            </a:r>
            <a:r>
              <a:rPr lang="en-US" sz="1600" dirty="0"/>
              <a:t>, for each j ≥ 0.</a:t>
            </a:r>
          </a:p>
          <a:p>
            <a:r>
              <a:rPr lang="en-US" sz="1600" dirty="0"/>
              <a:t>Thus, the index of R</a:t>
            </a:r>
            <a:r>
              <a:rPr lang="en-US" sz="1600" baseline="-25000" dirty="0"/>
              <a:t>L</a:t>
            </a:r>
            <a:r>
              <a:rPr lang="en-US" sz="1600" dirty="0"/>
              <a:t> is infinite and </a:t>
            </a:r>
            <a:r>
              <a:rPr lang="en-US" sz="1600" dirty="0" err="1"/>
              <a:t>Myhill-Nerode</a:t>
            </a:r>
            <a:r>
              <a:rPr lang="en-US" sz="1600" dirty="0"/>
              <a:t> states that L cannot be Regular.  </a:t>
            </a:r>
            <a:r>
              <a:rPr lang="en-US" sz="1600" dirty="0" smtClean="0"/>
              <a:t>■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1974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61F16284-7406-4AAD-9A1F-6D0113E693E3}" type="datetime1">
              <a:rPr lang="en-US" smtClean="0"/>
              <a:pPr/>
              <a:t>10/15/2014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mtClean="0"/>
              <a:t>COT 4210 © UCF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ED5CA6E5-5C0E-45B8-8320-45516030B35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Assignment # 5.1 Answer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850" y="1447800"/>
            <a:ext cx="851535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1d, </a:t>
            </a:r>
            <a:r>
              <a:rPr lang="en-US" dirty="0"/>
              <a:t>{ </a:t>
            </a:r>
            <a:r>
              <a:rPr lang="en-US" dirty="0" err="1">
                <a:ea typeface="MS PGothic" charset="0"/>
              </a:rPr>
              <a:t>a</a:t>
            </a:r>
            <a:r>
              <a:rPr lang="en-US" baseline="30000" dirty="0" err="1">
                <a:ea typeface="MS PGothic" charset="0"/>
              </a:rPr>
              <a:t>i</a:t>
            </a:r>
            <a:r>
              <a:rPr lang="en-US" dirty="0" err="1">
                <a:ea typeface="MS PGothic" charset="0"/>
              </a:rPr>
              <a:t>b</a:t>
            </a:r>
            <a:r>
              <a:rPr lang="en-US" baseline="30000" dirty="0" err="1">
                <a:ea typeface="MS PGothic" charset="0"/>
              </a:rPr>
              <a:t>j</a:t>
            </a:r>
            <a:r>
              <a:rPr lang="en-US" dirty="0" err="1">
                <a:ea typeface="MS PGothic" charset="0"/>
              </a:rPr>
              <a:t>c</a:t>
            </a:r>
            <a:r>
              <a:rPr lang="en-US" baseline="30000" dirty="0" err="1">
                <a:ea typeface="MS PGothic" charset="0"/>
              </a:rPr>
              <a:t>k</a:t>
            </a:r>
            <a:r>
              <a:rPr lang="en-US" baseline="30000" dirty="0">
                <a:ea typeface="MS PGothic" charset="0"/>
              </a:rPr>
              <a:t> </a:t>
            </a:r>
            <a:r>
              <a:rPr lang="en-US" dirty="0">
                <a:ea typeface="MS PGothic" charset="0"/>
              </a:rPr>
              <a:t>| </a:t>
            </a:r>
            <a:r>
              <a:rPr lang="en-US" dirty="0"/>
              <a:t>i≥0, j≥0, k≥0, if </a:t>
            </a:r>
            <a:r>
              <a:rPr lang="en-US" dirty="0" err="1"/>
              <a:t>i</a:t>
            </a:r>
            <a:r>
              <a:rPr lang="en-US" dirty="0"/>
              <a:t>=1 then </a:t>
            </a:r>
            <a:r>
              <a:rPr lang="en-US" dirty="0" smtClean="0"/>
              <a:t>j&gt;k </a:t>
            </a:r>
            <a:r>
              <a:rPr lang="en-US" dirty="0"/>
              <a:t>}</a:t>
            </a:r>
            <a:r>
              <a:rPr lang="en-US" dirty="0">
                <a:ea typeface="MS PGothic" charset="0"/>
              </a:rPr>
              <a:t> </a:t>
            </a:r>
            <a:r>
              <a:rPr lang="en-US" dirty="0" smtClean="0"/>
              <a:t>using M.N.</a:t>
            </a:r>
          </a:p>
          <a:p>
            <a:r>
              <a:rPr lang="en-US" sz="1600" dirty="0"/>
              <a:t>We consider the collection of right invariant equivalence classes </a:t>
            </a:r>
            <a:r>
              <a:rPr lang="en-US" sz="1600" dirty="0" smtClean="0"/>
              <a:t>[</a:t>
            </a:r>
            <a:r>
              <a:rPr lang="en-US" sz="1600" dirty="0" err="1" smtClean="0"/>
              <a:t>ab</a:t>
            </a:r>
            <a:r>
              <a:rPr lang="en-US" sz="1600" baseline="30000" dirty="0" err="1" smtClean="0"/>
              <a:t>j</a:t>
            </a:r>
            <a:r>
              <a:rPr lang="en-US" sz="1600" dirty="0" smtClean="0"/>
              <a:t>], </a:t>
            </a:r>
            <a:r>
              <a:rPr lang="en-US" sz="1600" dirty="0"/>
              <a:t>j ≥ </a:t>
            </a:r>
            <a:r>
              <a:rPr lang="en-US" sz="1600" dirty="0" smtClean="0"/>
              <a:t>1.</a:t>
            </a:r>
            <a:endParaRPr lang="en-US" sz="1600" dirty="0"/>
          </a:p>
          <a:p>
            <a:r>
              <a:rPr lang="en-US" sz="1600" dirty="0"/>
              <a:t>It’s clear that </a:t>
            </a:r>
            <a:r>
              <a:rPr lang="en-US" sz="1600" dirty="0" smtClean="0"/>
              <a:t>ab</a:t>
            </a:r>
            <a:r>
              <a:rPr lang="en-US" sz="1600" baseline="30000" dirty="0" smtClean="0"/>
              <a:t>j</a:t>
            </a:r>
            <a:r>
              <a:rPr lang="en-US" sz="1600" dirty="0" smtClean="0"/>
              <a:t>c</a:t>
            </a:r>
            <a:r>
              <a:rPr lang="en-US" sz="1600" baseline="30000" dirty="0" smtClean="0"/>
              <a:t>j-1</a:t>
            </a:r>
            <a:r>
              <a:rPr lang="en-US" sz="1600" dirty="0" smtClean="0"/>
              <a:t> </a:t>
            </a:r>
            <a:r>
              <a:rPr lang="en-US" sz="1600" dirty="0"/>
              <a:t>is in the language, but </a:t>
            </a:r>
            <a:r>
              <a:rPr lang="en-US" sz="1600" dirty="0" smtClean="0"/>
              <a:t>ab</a:t>
            </a:r>
            <a:r>
              <a:rPr lang="en-US" sz="1600" baseline="30000" dirty="0" smtClean="0"/>
              <a:t>m</a:t>
            </a:r>
            <a:r>
              <a:rPr lang="en-US" sz="1600" dirty="0" smtClean="0"/>
              <a:t>c</a:t>
            </a:r>
            <a:r>
              <a:rPr lang="en-US" sz="1600" baseline="30000" dirty="0" smtClean="0"/>
              <a:t>j-1</a:t>
            </a:r>
            <a:r>
              <a:rPr lang="en-US" sz="1600" dirty="0" smtClean="0"/>
              <a:t> </a:t>
            </a:r>
            <a:r>
              <a:rPr lang="en-US" sz="1600" dirty="0"/>
              <a:t>is not when </a:t>
            </a:r>
            <a:r>
              <a:rPr lang="en-US" sz="1600" dirty="0" smtClean="0"/>
              <a:t>m&lt;j</a:t>
            </a:r>
            <a:endParaRPr lang="en-US" sz="1600" dirty="0"/>
          </a:p>
          <a:p>
            <a:r>
              <a:rPr lang="en-US" sz="1600" dirty="0"/>
              <a:t>This shows that there is a separate equivalence class [</a:t>
            </a:r>
            <a:r>
              <a:rPr lang="en-US" sz="1600" dirty="0" err="1"/>
              <a:t>a</a:t>
            </a:r>
            <a:r>
              <a:rPr lang="en-US" sz="1600" baseline="30000" dirty="0" err="1"/>
              <a:t>j</a:t>
            </a:r>
            <a:r>
              <a:rPr lang="en-US" sz="1600" dirty="0"/>
              <a:t>] induced by R</a:t>
            </a:r>
            <a:r>
              <a:rPr lang="en-US" sz="1600" baseline="-25000" dirty="0"/>
              <a:t>L</a:t>
            </a:r>
            <a:r>
              <a:rPr lang="en-US" sz="1600" dirty="0"/>
              <a:t>, for each j ≥ </a:t>
            </a:r>
            <a:r>
              <a:rPr lang="en-US" sz="1600" dirty="0" smtClean="0"/>
              <a:t>1.</a:t>
            </a:r>
            <a:endParaRPr lang="en-US" sz="1600" dirty="0"/>
          </a:p>
          <a:p>
            <a:r>
              <a:rPr lang="en-US" sz="1600" dirty="0"/>
              <a:t>Thus, the index of R</a:t>
            </a:r>
            <a:r>
              <a:rPr lang="en-US" sz="1600" baseline="-25000" dirty="0"/>
              <a:t>L</a:t>
            </a:r>
            <a:r>
              <a:rPr lang="en-US" sz="1600" dirty="0"/>
              <a:t> is infinite and </a:t>
            </a:r>
            <a:r>
              <a:rPr lang="en-US" sz="1600" dirty="0" err="1"/>
              <a:t>Myhill-Nerode</a:t>
            </a:r>
            <a:r>
              <a:rPr lang="en-US" sz="1600" dirty="0"/>
              <a:t> states that L cannot be Regular.  ■</a:t>
            </a:r>
          </a:p>
          <a:p>
            <a:endParaRPr lang="en-US" sz="1400" dirty="0" smtClean="0"/>
          </a:p>
          <a:p>
            <a:r>
              <a:rPr lang="en-US" sz="2000" dirty="0" smtClean="0"/>
              <a:t>1e, </a:t>
            </a:r>
            <a:r>
              <a:rPr lang="en-US" sz="2000" dirty="0">
                <a:ea typeface="MS PGothic" charset="0"/>
              </a:rPr>
              <a:t>{ w | w </a:t>
            </a:r>
            <a:r>
              <a:rPr lang="en-US" sz="2000" dirty="0">
                <a:ea typeface="MS PGothic" charset="0"/>
                <a:sym typeface="Symbol"/>
              </a:rPr>
              <a:t> {a, b}* and </a:t>
            </a:r>
            <a:r>
              <a:rPr lang="en-US" sz="2000" dirty="0">
                <a:ea typeface="MS PGothic" charset="0"/>
              </a:rPr>
              <a:t>w = </a:t>
            </a:r>
            <a:r>
              <a:rPr lang="en-US" sz="2000" dirty="0" err="1">
                <a:ea typeface="MS PGothic" charset="0"/>
              </a:rPr>
              <a:t>w</a:t>
            </a:r>
            <a:r>
              <a:rPr lang="en-US" sz="2000" baseline="30000" dirty="0" err="1">
                <a:ea typeface="MS PGothic" charset="0"/>
              </a:rPr>
              <a:t>R</a:t>
            </a:r>
            <a:r>
              <a:rPr lang="en-US" sz="2000" dirty="0">
                <a:ea typeface="MS PGothic" charset="0"/>
              </a:rPr>
              <a:t> } </a:t>
            </a:r>
            <a:r>
              <a:rPr lang="en-US" sz="2000" dirty="0" smtClean="0"/>
              <a:t>using M.N.</a:t>
            </a:r>
            <a:endParaRPr lang="en-US" sz="2000" dirty="0"/>
          </a:p>
          <a:p>
            <a:r>
              <a:rPr lang="en-US" sz="1600" dirty="0" smtClean="0"/>
              <a:t>We consider the collection of right invariant equivalence classes [</a:t>
            </a:r>
            <a:r>
              <a:rPr lang="en-US" sz="1600" dirty="0" err="1" smtClean="0"/>
              <a:t>a</a:t>
            </a:r>
            <a:r>
              <a:rPr lang="en-US" sz="1600" baseline="30000" dirty="0" err="1" smtClean="0"/>
              <a:t>j</a:t>
            </a:r>
            <a:r>
              <a:rPr lang="en-US" sz="1600" dirty="0" err="1" smtClean="0"/>
              <a:t>b</a:t>
            </a:r>
            <a:r>
              <a:rPr lang="en-US" sz="1600" dirty="0" smtClean="0"/>
              <a:t>], j ≥ 0.</a:t>
            </a:r>
          </a:p>
          <a:p>
            <a:r>
              <a:rPr lang="en-US" sz="1600" dirty="0" smtClean="0"/>
              <a:t>It’s clear that </a:t>
            </a:r>
            <a:r>
              <a:rPr lang="en-US" sz="1600" dirty="0" err="1" smtClean="0"/>
              <a:t>a</a:t>
            </a:r>
            <a:r>
              <a:rPr lang="en-US" sz="1600" baseline="30000" dirty="0" err="1" smtClean="0"/>
              <a:t>j</a:t>
            </a:r>
            <a:r>
              <a:rPr lang="en-US" sz="1600" dirty="0" err="1" smtClean="0"/>
              <a:t>ba</a:t>
            </a:r>
            <a:r>
              <a:rPr lang="en-US" sz="1600" baseline="30000" dirty="0" err="1" smtClean="0"/>
              <a:t>j</a:t>
            </a:r>
            <a:r>
              <a:rPr lang="en-US" sz="1600" dirty="0" smtClean="0"/>
              <a:t> is in the language, but </a:t>
            </a:r>
            <a:r>
              <a:rPr lang="en-US" sz="1600" dirty="0" err="1" smtClean="0"/>
              <a:t>a</a:t>
            </a:r>
            <a:r>
              <a:rPr lang="en-US" sz="1600" baseline="30000" dirty="0" err="1" smtClean="0"/>
              <a:t>k</a:t>
            </a:r>
            <a:r>
              <a:rPr lang="en-US" sz="1600" dirty="0" err="1" smtClean="0"/>
              <a:t>ba</a:t>
            </a:r>
            <a:r>
              <a:rPr lang="en-US" sz="1600" baseline="30000" dirty="0" err="1" smtClean="0"/>
              <a:t>j</a:t>
            </a:r>
            <a:r>
              <a:rPr lang="en-US" sz="1600" dirty="0" smtClean="0"/>
              <a:t> is not when j ≠ k</a:t>
            </a:r>
          </a:p>
          <a:p>
            <a:r>
              <a:rPr lang="en-US" sz="1600" dirty="0" smtClean="0"/>
              <a:t>This shows that there is a separate equivalence class [</a:t>
            </a:r>
            <a:r>
              <a:rPr lang="en-US" sz="1600" dirty="0" err="1" smtClean="0"/>
              <a:t>a</a:t>
            </a:r>
            <a:r>
              <a:rPr lang="en-US" sz="1600" baseline="30000" dirty="0" err="1" smtClean="0"/>
              <a:t>j</a:t>
            </a:r>
            <a:r>
              <a:rPr lang="en-US" sz="1600" dirty="0" smtClean="0"/>
              <a:t>] induced by R</a:t>
            </a:r>
            <a:r>
              <a:rPr lang="en-US" sz="1600" baseline="-25000" dirty="0" smtClean="0"/>
              <a:t>L</a:t>
            </a:r>
            <a:r>
              <a:rPr lang="en-US" sz="1600" dirty="0" smtClean="0"/>
              <a:t>, for each j ≥ 0.</a:t>
            </a:r>
          </a:p>
          <a:p>
            <a:r>
              <a:rPr lang="en-US" sz="1600" dirty="0" smtClean="0"/>
              <a:t>Thus, the index of R</a:t>
            </a:r>
            <a:r>
              <a:rPr lang="en-US" sz="1600" baseline="-25000" dirty="0" smtClean="0"/>
              <a:t>L</a:t>
            </a:r>
            <a:r>
              <a:rPr lang="en-US" sz="1600" dirty="0" smtClean="0"/>
              <a:t> is infinite and </a:t>
            </a:r>
            <a:r>
              <a:rPr lang="en-US" sz="1600" dirty="0" err="1" smtClean="0"/>
              <a:t>Myhill-Nerode</a:t>
            </a:r>
            <a:r>
              <a:rPr lang="en-US" sz="1600" dirty="0" smtClean="0"/>
              <a:t> states that L cannot be Regular.  ■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097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Assignment # 5.2</a:t>
            </a: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82098" y="624840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10/15/2014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7</a:t>
            </a:fld>
            <a:endParaRPr lang="en-US" sz="1400"/>
          </a:p>
        </p:txBody>
      </p:sp>
      <p:sp>
        <p:nvSpPr>
          <p:cNvPr id="2" name="TextBox 1"/>
          <p:cNvSpPr txBox="1"/>
          <p:nvPr/>
        </p:nvSpPr>
        <p:spPr>
          <a:xfrm>
            <a:off x="1462881" y="1520190"/>
            <a:ext cx="6291898" cy="1117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ea typeface="MS PGothic" charset="0"/>
              </a:rPr>
              <a:t>Write a Mealy finite state machine that produces the 2’s complement result of subtracting </a:t>
            </a:r>
            <a:r>
              <a:rPr lang="en-US" dirty="0">
                <a:ea typeface="MS PGothic" charset="0"/>
              </a:rPr>
              <a:t>1101 </a:t>
            </a:r>
            <a:r>
              <a:rPr lang="en-US" dirty="0">
                <a:ea typeface="MS PGothic" charset="0"/>
              </a:rPr>
              <a:t>from a binary input stream (assuming at least 3 bits of input)</a:t>
            </a:r>
          </a:p>
          <a:p>
            <a:endParaRPr lang="en-US" dirty="0"/>
          </a:p>
        </p:txBody>
      </p:sp>
      <p:sp>
        <p:nvSpPr>
          <p:cNvPr id="46" name="Oval 45"/>
          <p:cNvSpPr/>
          <p:nvPr/>
        </p:nvSpPr>
        <p:spPr bwMode="auto">
          <a:xfrm>
            <a:off x="2479176" y="2971799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C</a:t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</a:br>
            <a:r>
              <a:rPr lang="en-US" sz="1400" dirty="0">
                <a:solidFill>
                  <a:schemeClr val="tx1"/>
                </a:solidFill>
                <a:latin typeface="Arial" pitchFamily="-107" charset="0"/>
              </a:rPr>
              <a:t>1..1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Arial" pitchFamily="-107" charset="0"/>
              </a:rPr>
              <a:t>001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4400" y="2971800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tx1"/>
                </a:solidFill>
                <a:latin typeface="Arial" pitchFamily="-107" charset="0"/>
              </a:rPr>
              <a:t>NC</a:t>
            </a:r>
            <a:br>
              <a:rPr lang="en-US" sz="1400" dirty="0" smtClean="0">
                <a:solidFill>
                  <a:schemeClr val="tx1"/>
                </a:solidFill>
                <a:latin typeface="Arial" pitchFamily="-107" charset="0"/>
              </a:rPr>
            </a:br>
            <a:r>
              <a:rPr lang="en-US" sz="1400" dirty="0" smtClean="0">
                <a:solidFill>
                  <a:schemeClr val="tx1"/>
                </a:solidFill>
                <a:latin typeface="Arial" pitchFamily="-107" charset="0"/>
              </a:rPr>
              <a:t>1..1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tx1"/>
                </a:solidFill>
                <a:latin typeface="Arial" pitchFamily="-107" charset="0"/>
              </a:rPr>
              <a:t>0011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49" name="Straight Arrow Connector 48"/>
          <p:cNvCxnSpPr>
            <a:stCxn id="48" idx="6"/>
            <a:endCxn id="46" idx="2"/>
          </p:cNvCxnSpPr>
          <p:nvPr/>
        </p:nvCxnSpPr>
        <p:spPr bwMode="auto">
          <a:xfrm flipV="1">
            <a:off x="1752600" y="3390899"/>
            <a:ext cx="726576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1821509" y="306972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1/0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228600" y="3352800"/>
            <a:ext cx="644795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447800" y="39624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0/1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5638800" y="220980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Answer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1600200" y="3733802"/>
            <a:ext cx="914400" cy="6857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Oval 19"/>
          <p:cNvSpPr/>
          <p:nvPr/>
        </p:nvSpPr>
        <p:spPr bwMode="auto">
          <a:xfrm>
            <a:off x="2514600" y="3962400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NC</a:t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</a:br>
            <a:r>
              <a:rPr lang="en-US" sz="1400" dirty="0">
                <a:solidFill>
                  <a:schemeClr val="tx1"/>
                </a:solidFill>
                <a:latin typeface="Arial" pitchFamily="-107" charset="0"/>
              </a:rPr>
              <a:t>1..1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Arial" pitchFamily="-107" charset="0"/>
              </a:rPr>
              <a:t>001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4155576" y="2971800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C</a:t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</a:br>
            <a:r>
              <a:rPr lang="en-US" sz="1400" dirty="0">
                <a:solidFill>
                  <a:schemeClr val="tx1"/>
                </a:solidFill>
                <a:latin typeface="Arial" pitchFamily="-107" charset="0"/>
              </a:rPr>
              <a:t>1..1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Arial" pitchFamily="-107" charset="0"/>
              </a:rPr>
              <a:t>00</a:t>
            </a:r>
            <a:endParaRPr lang="en-US" sz="1600" dirty="0">
              <a:solidFill>
                <a:schemeClr val="tx1"/>
              </a:solidFill>
              <a:latin typeface="Arial" pitchFamily="-107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4191000" y="3962401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NC</a:t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</a:br>
            <a:r>
              <a:rPr lang="en-US" sz="1400" dirty="0">
                <a:solidFill>
                  <a:schemeClr val="tx1"/>
                </a:solidFill>
                <a:latin typeface="Arial" pitchFamily="-107" charset="0"/>
              </a:rPr>
              <a:t>1..1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Arial" pitchFamily="-107" charset="0"/>
              </a:rPr>
              <a:t>00</a:t>
            </a:r>
            <a:endParaRPr lang="en-US" sz="1400" dirty="0">
              <a:solidFill>
                <a:schemeClr val="tx1"/>
              </a:solidFill>
              <a:latin typeface="Arial" pitchFamily="-107" charset="0"/>
            </a:endParaRPr>
          </a:p>
        </p:txBody>
      </p:sp>
      <p:cxnSp>
        <p:nvCxnSpPr>
          <p:cNvPr id="23" name="Straight Arrow Connector 22"/>
          <p:cNvCxnSpPr>
            <a:endCxn id="21" idx="3"/>
          </p:cNvCxnSpPr>
          <p:nvPr/>
        </p:nvCxnSpPr>
        <p:spPr bwMode="auto">
          <a:xfrm flipV="1">
            <a:off x="3352800" y="3687248"/>
            <a:ext cx="925528" cy="5799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352800" y="37338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1/0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46" idx="6"/>
          </p:cNvCxnSpPr>
          <p:nvPr/>
        </p:nvCxnSpPr>
        <p:spPr bwMode="auto">
          <a:xfrm flipV="1">
            <a:off x="3317376" y="3369172"/>
            <a:ext cx="873624" cy="217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3276600" y="3048000"/>
            <a:ext cx="91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1/1,0/0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0" idx="6"/>
          </p:cNvCxnSpPr>
          <p:nvPr/>
        </p:nvCxnSpPr>
        <p:spPr bwMode="auto">
          <a:xfrm flipV="1">
            <a:off x="3352800" y="4371440"/>
            <a:ext cx="838200" cy="1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3533333" y="405026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0/1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 bwMode="auto">
          <a:xfrm>
            <a:off x="5831976" y="2895600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C</a:t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</a:br>
            <a:r>
              <a:rPr lang="en-US" sz="1400" dirty="0">
                <a:solidFill>
                  <a:schemeClr val="tx1"/>
                </a:solidFill>
                <a:latin typeface="Arial" pitchFamily="-107" charset="0"/>
              </a:rPr>
              <a:t>1..1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Arial" pitchFamily="-107" charset="0"/>
              </a:rPr>
              <a:t>0</a:t>
            </a:r>
            <a:endParaRPr lang="en-US" sz="1600" dirty="0">
              <a:solidFill>
                <a:schemeClr val="tx1"/>
              </a:solidFill>
              <a:latin typeface="Arial" pitchFamily="-107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5867400" y="3886201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NC</a:t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</a:br>
            <a:r>
              <a:rPr lang="en-US" sz="1400" dirty="0">
                <a:solidFill>
                  <a:schemeClr val="tx1"/>
                </a:solidFill>
                <a:latin typeface="Arial" pitchFamily="-107" charset="0"/>
              </a:rPr>
              <a:t>1..1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Arial" pitchFamily="-107" charset="0"/>
              </a:rPr>
              <a:t>0</a:t>
            </a:r>
            <a:endParaRPr lang="en-US" sz="1600" dirty="0">
              <a:solidFill>
                <a:schemeClr val="tx1"/>
              </a:solidFill>
              <a:latin typeface="Arial" pitchFamily="-107" charset="0"/>
            </a:endParaRPr>
          </a:p>
        </p:txBody>
      </p:sp>
      <p:cxnSp>
        <p:nvCxnSpPr>
          <p:cNvPr id="33" name="Straight Arrow Connector 32"/>
          <p:cNvCxnSpPr>
            <a:endCxn id="32" idx="1"/>
          </p:cNvCxnSpPr>
          <p:nvPr/>
        </p:nvCxnSpPr>
        <p:spPr bwMode="auto">
          <a:xfrm>
            <a:off x="4953000" y="3581400"/>
            <a:ext cx="1037152" cy="4275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5362133" y="351686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0/1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 flipV="1">
            <a:off x="4993776" y="3292972"/>
            <a:ext cx="873624" cy="217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5105400" y="2971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1/0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 flipV="1">
            <a:off x="5029200" y="4295240"/>
            <a:ext cx="838200" cy="1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4953000" y="3974068"/>
            <a:ext cx="890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0/0,1/1</a:t>
            </a:r>
            <a:endParaRPr lang="en-US" dirty="0"/>
          </a:p>
        </p:txBody>
      </p:sp>
      <p:cxnSp>
        <p:nvCxnSpPr>
          <p:cNvPr id="56" name="Curved Connector 55"/>
          <p:cNvCxnSpPr/>
          <p:nvPr/>
        </p:nvCxnSpPr>
        <p:spPr bwMode="auto">
          <a:xfrm rot="5400000" flipH="1" flipV="1">
            <a:off x="7986198" y="4267134"/>
            <a:ext cx="12700" cy="592696"/>
          </a:xfrm>
          <a:prstGeom prst="curvedConnector3">
            <a:avLst>
              <a:gd name="adj1" fmla="val -293344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Curved Connector 56"/>
          <p:cNvCxnSpPr/>
          <p:nvPr/>
        </p:nvCxnSpPr>
        <p:spPr bwMode="auto">
          <a:xfrm rot="5400000" flipH="1" flipV="1">
            <a:off x="7909998" y="2666934"/>
            <a:ext cx="12700" cy="592696"/>
          </a:xfrm>
          <a:prstGeom prst="curvedConnector3">
            <a:avLst>
              <a:gd name="adj1" fmla="val 276655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Oval 57"/>
          <p:cNvSpPr/>
          <p:nvPr/>
        </p:nvSpPr>
        <p:spPr bwMode="auto">
          <a:xfrm>
            <a:off x="7508376" y="2880732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C</a:t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</a:br>
            <a:r>
              <a:rPr lang="en-US" sz="1400" dirty="0">
                <a:solidFill>
                  <a:schemeClr val="tx1"/>
                </a:solidFill>
                <a:latin typeface="Arial" pitchFamily="-107" charset="0"/>
              </a:rPr>
              <a:t>1..</a:t>
            </a:r>
            <a:r>
              <a:rPr lang="en-US" sz="1400" dirty="0" smtClean="0">
                <a:solidFill>
                  <a:schemeClr val="tx1"/>
                </a:solidFill>
                <a:latin typeface="Arial" pitchFamily="-107" charset="0"/>
              </a:rPr>
              <a:t>1</a:t>
            </a:r>
            <a:endParaRPr lang="en-US" sz="1400" dirty="0">
              <a:solidFill>
                <a:schemeClr val="tx1"/>
              </a:solidFill>
              <a:latin typeface="Arial" pitchFamily="-107" charset="0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7543800" y="3871333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NC</a:t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</a:br>
            <a:r>
              <a:rPr lang="en-US" sz="1400" dirty="0">
                <a:solidFill>
                  <a:schemeClr val="tx1"/>
                </a:solidFill>
                <a:latin typeface="Arial" pitchFamily="-107" charset="0"/>
              </a:rPr>
              <a:t>1..</a:t>
            </a:r>
            <a:r>
              <a:rPr lang="en-US" sz="1400" dirty="0" smtClean="0">
                <a:solidFill>
                  <a:schemeClr val="tx1"/>
                </a:solidFill>
                <a:latin typeface="Arial" pitchFamily="-107" charset="0"/>
              </a:rPr>
              <a:t>1</a:t>
            </a:r>
            <a:endParaRPr lang="en-US" sz="1400" dirty="0">
              <a:solidFill>
                <a:schemeClr val="tx1"/>
              </a:solidFill>
              <a:latin typeface="Arial" pitchFamily="-107" charset="0"/>
            </a:endParaRPr>
          </a:p>
        </p:txBody>
      </p:sp>
      <p:cxnSp>
        <p:nvCxnSpPr>
          <p:cNvPr id="63" name="Straight Arrow Connector 62"/>
          <p:cNvCxnSpPr>
            <a:endCxn id="61" idx="1"/>
          </p:cNvCxnSpPr>
          <p:nvPr/>
        </p:nvCxnSpPr>
        <p:spPr bwMode="auto">
          <a:xfrm>
            <a:off x="6629400" y="3566532"/>
            <a:ext cx="1037152" cy="4275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7038533" y="35020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0/1</a:t>
            </a:r>
            <a:endParaRPr lang="en-US" dirty="0"/>
          </a:p>
        </p:txBody>
      </p:sp>
      <p:cxnSp>
        <p:nvCxnSpPr>
          <p:cNvPr id="65" name="Straight Arrow Connector 64"/>
          <p:cNvCxnSpPr/>
          <p:nvPr/>
        </p:nvCxnSpPr>
        <p:spPr bwMode="auto">
          <a:xfrm flipV="1">
            <a:off x="6670176" y="3278104"/>
            <a:ext cx="873624" cy="217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6781800" y="295693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1/0</a:t>
            </a:r>
            <a:endParaRPr lang="en-US" dirty="0"/>
          </a:p>
        </p:txBody>
      </p:sp>
      <p:cxnSp>
        <p:nvCxnSpPr>
          <p:cNvPr id="67" name="Straight Arrow Connector 66"/>
          <p:cNvCxnSpPr/>
          <p:nvPr/>
        </p:nvCxnSpPr>
        <p:spPr bwMode="auto">
          <a:xfrm flipV="1">
            <a:off x="6705600" y="4280372"/>
            <a:ext cx="838200" cy="1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6629400" y="3959200"/>
            <a:ext cx="890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0/0,1/1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8077201" y="2499732"/>
            <a:ext cx="91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1/1,0/0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7800533" y="48736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0/1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8562533" y="364273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1/0</a:t>
            </a:r>
            <a:endParaRPr lang="en-US" dirty="0"/>
          </a:p>
        </p:txBody>
      </p:sp>
      <p:cxnSp>
        <p:nvCxnSpPr>
          <p:cNvPr id="4" name="Curved Connector 3"/>
          <p:cNvCxnSpPr>
            <a:stCxn id="61" idx="6"/>
            <a:endCxn id="58" idx="6"/>
          </p:cNvCxnSpPr>
          <p:nvPr/>
        </p:nvCxnSpPr>
        <p:spPr bwMode="auto">
          <a:xfrm flipH="1" flipV="1">
            <a:off x="8346576" y="3299832"/>
            <a:ext cx="35424" cy="990601"/>
          </a:xfrm>
          <a:prstGeom prst="curvedConnector3">
            <a:avLst>
              <a:gd name="adj1" fmla="val -64532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66483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Assignment # 5.3</a:t>
            </a: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82098" y="624840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10/15/2014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8</a:t>
            </a:fld>
            <a:endParaRPr lang="en-US" sz="1400"/>
          </a:p>
        </p:txBody>
      </p:sp>
      <p:sp>
        <p:nvSpPr>
          <p:cNvPr id="2" name="TextBox 1"/>
          <p:cNvSpPr txBox="1"/>
          <p:nvPr/>
        </p:nvSpPr>
        <p:spPr>
          <a:xfrm>
            <a:off x="685800" y="1520190"/>
            <a:ext cx="807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ea typeface="MS PGothic" charset="0"/>
              </a:rPr>
              <a:t>Write a regular (right linear) grammar that generates the set of strings denoted by the regular expression </a:t>
            </a:r>
            <a:r>
              <a:rPr lang="en-US" dirty="0" smtClean="0">
                <a:ea typeface="MS PGothic" charset="0"/>
              </a:rPr>
              <a:t>((</a:t>
            </a:r>
            <a:r>
              <a:rPr lang="en-US" dirty="0">
                <a:ea typeface="MS PGothic" charset="0"/>
              </a:rPr>
              <a:t>10)</a:t>
            </a:r>
            <a:r>
              <a:rPr lang="en-US" baseline="30000" dirty="0">
                <a:ea typeface="MS PGothic" charset="0"/>
              </a:rPr>
              <a:t>+</a:t>
            </a:r>
            <a:r>
              <a:rPr lang="en-US" dirty="0">
                <a:ea typeface="MS PGothic" charset="0"/>
              </a:rPr>
              <a:t> (011 + 1)</a:t>
            </a:r>
            <a:r>
              <a:rPr lang="en-US" baseline="30000" dirty="0">
                <a:ea typeface="MS PGothic" charset="0"/>
              </a:rPr>
              <a:t>+</a:t>
            </a:r>
            <a:r>
              <a:rPr lang="en-US" dirty="0">
                <a:ea typeface="MS PGothic" charset="0"/>
              </a:rPr>
              <a:t>)* (0+101)*</a:t>
            </a:r>
          </a:p>
          <a:p>
            <a:endParaRPr lang="en-US" dirty="0" smtClean="0">
              <a:ea typeface="MS PGothic" charset="0"/>
              <a:sym typeface="Symbol" charset="0"/>
            </a:endParaRPr>
          </a:p>
          <a:p>
            <a:r>
              <a:rPr lang="en-US" dirty="0">
                <a:ea typeface="MS PGothic" charset="0"/>
              </a:rPr>
              <a:t>G = </a:t>
            </a:r>
            <a:r>
              <a:rPr lang="en-US" dirty="0" smtClean="0">
                <a:ea typeface="MS PGothic" charset="0"/>
              </a:rPr>
              <a:t>({</a:t>
            </a:r>
            <a:r>
              <a:rPr lang="en-US" dirty="0" smtClean="0">
                <a:ea typeface="MS PGothic" charset="0"/>
              </a:rPr>
              <a:t>S,T,U}, </a:t>
            </a:r>
            <a:r>
              <a:rPr lang="en-US" dirty="0">
                <a:ea typeface="MS PGothic" charset="0"/>
              </a:rPr>
              <a:t>{0,1}, R, </a:t>
            </a:r>
            <a:r>
              <a:rPr lang="en-US" dirty="0" smtClean="0">
                <a:ea typeface="MS PGothic" charset="0"/>
              </a:rPr>
              <a:t>S)</a:t>
            </a:r>
            <a:endParaRPr lang="en-US" dirty="0">
              <a:ea typeface="MS PGothic" charset="0"/>
            </a:endParaRPr>
          </a:p>
          <a:p>
            <a:pPr>
              <a:tabLst>
                <a:tab pos="342900" algn="l"/>
              </a:tabLst>
            </a:pPr>
            <a:r>
              <a:rPr lang="en-US" dirty="0" smtClean="0">
                <a:ea typeface="MS PGothic" charset="0"/>
              </a:rPr>
              <a:t>R:</a:t>
            </a:r>
          </a:p>
          <a:p>
            <a:pPr lvl="1">
              <a:tabLst>
                <a:tab pos="342900" algn="l"/>
              </a:tabLst>
            </a:pPr>
            <a:r>
              <a:rPr lang="en-US" dirty="0" smtClean="0">
                <a:ea typeface="MS PGothic" charset="0"/>
              </a:rPr>
              <a:t>S </a:t>
            </a:r>
            <a:r>
              <a:rPr lang="en-US" dirty="0">
                <a:ea typeface="MS PGothic" charset="0"/>
              </a:rPr>
              <a:t>	</a:t>
            </a:r>
            <a:r>
              <a:rPr lang="en-US" b="1" dirty="0">
                <a:ea typeface="MS PGothic" charset="0"/>
                <a:sym typeface="Symbol" charset="0"/>
              </a:rPr>
              <a:t> </a:t>
            </a:r>
            <a:r>
              <a:rPr lang="en-US" dirty="0" smtClean="0">
                <a:ea typeface="MS PGothic" charset="0"/>
                <a:sym typeface="Symbol" charset="0"/>
              </a:rPr>
              <a:t>10S </a:t>
            </a:r>
            <a:r>
              <a:rPr lang="en-US" dirty="0" smtClean="0">
                <a:ea typeface="MS PGothic" charset="0"/>
                <a:sym typeface="Symbol" charset="0"/>
              </a:rPr>
              <a:t>| </a:t>
            </a:r>
            <a:r>
              <a:rPr lang="en-US" dirty="0" smtClean="0">
                <a:ea typeface="MS PGothic" charset="0"/>
                <a:sym typeface="Symbol" charset="0"/>
              </a:rPr>
              <a:t>10T | 0U | 101U | </a:t>
            </a:r>
            <a:r>
              <a:rPr lang="en-US" dirty="0" smtClean="0">
                <a:ea typeface="MS PGothic" charset="0"/>
                <a:sym typeface="Symbol" panose="05050102010706020507" pitchFamily="18" charset="2"/>
              </a:rPr>
              <a:t></a:t>
            </a:r>
            <a:endParaRPr lang="en-US" dirty="0">
              <a:ea typeface="MS PGothic" charset="0"/>
              <a:sym typeface="Symbol" charset="0"/>
            </a:endParaRPr>
          </a:p>
          <a:p>
            <a:pPr lvl="1">
              <a:tabLst>
                <a:tab pos="342900" algn="l"/>
              </a:tabLst>
            </a:pPr>
            <a:r>
              <a:rPr lang="en-US" dirty="0">
                <a:ea typeface="MS PGothic" charset="0"/>
                <a:sym typeface="Symbol" charset="0"/>
              </a:rPr>
              <a:t>T</a:t>
            </a:r>
            <a:r>
              <a:rPr lang="en-US" dirty="0" smtClean="0">
                <a:ea typeface="MS PGothic" charset="0"/>
                <a:sym typeface="Symbol" charset="0"/>
              </a:rPr>
              <a:t> </a:t>
            </a:r>
            <a:r>
              <a:rPr lang="en-US" dirty="0">
                <a:ea typeface="MS PGothic" charset="0"/>
                <a:sym typeface="Symbol" charset="0"/>
              </a:rPr>
              <a:t>	</a:t>
            </a:r>
            <a:r>
              <a:rPr lang="en-US" b="1" dirty="0">
                <a:ea typeface="MS PGothic" charset="0"/>
                <a:sym typeface="Symbol" charset="0"/>
              </a:rPr>
              <a:t> </a:t>
            </a:r>
            <a:r>
              <a:rPr lang="en-US" dirty="0" smtClean="0">
                <a:ea typeface="MS PGothic" charset="0"/>
                <a:sym typeface="Symbol" charset="0"/>
              </a:rPr>
              <a:t>011</a:t>
            </a:r>
            <a:r>
              <a:rPr lang="en-US" dirty="0" smtClean="0">
                <a:ea typeface="MS PGothic" charset="0"/>
                <a:sym typeface="Symbol" charset="0"/>
              </a:rPr>
              <a:t>T | 1T | 011S | 1S </a:t>
            </a:r>
            <a:endParaRPr lang="en-US" dirty="0">
              <a:ea typeface="MS PGothic" charset="0"/>
              <a:sym typeface="Symbol" charset="0"/>
            </a:endParaRPr>
          </a:p>
          <a:p>
            <a:pPr lvl="1">
              <a:tabLst>
                <a:tab pos="342900" algn="l"/>
              </a:tabLst>
            </a:pPr>
            <a:r>
              <a:rPr lang="en-US" dirty="0">
                <a:ea typeface="MS PGothic" charset="0"/>
                <a:sym typeface="Symbol" charset="0"/>
              </a:rPr>
              <a:t>U</a:t>
            </a:r>
            <a:r>
              <a:rPr lang="en-US" dirty="0" smtClean="0">
                <a:ea typeface="MS PGothic" charset="0"/>
                <a:sym typeface="Symbol" charset="0"/>
              </a:rPr>
              <a:t> </a:t>
            </a:r>
            <a:r>
              <a:rPr lang="en-US" dirty="0">
                <a:ea typeface="MS PGothic" charset="0"/>
                <a:sym typeface="Symbol" charset="0"/>
              </a:rPr>
              <a:t>	</a:t>
            </a:r>
            <a:r>
              <a:rPr lang="en-US" b="1" dirty="0">
                <a:ea typeface="MS PGothic" charset="0"/>
                <a:sym typeface="Symbol" charset="0"/>
              </a:rPr>
              <a:t> </a:t>
            </a:r>
            <a:r>
              <a:rPr lang="en-US" dirty="0">
                <a:ea typeface="MS PGothic" charset="0"/>
                <a:sym typeface="Symbol" charset="0"/>
              </a:rPr>
              <a:t>0U | 101U | </a:t>
            </a:r>
            <a:r>
              <a:rPr lang="en-US" dirty="0" smtClean="0">
                <a:ea typeface="MS PGothic" charset="0"/>
                <a:sym typeface="Symbol" panose="05050102010706020507" pitchFamily="18" charset="2"/>
              </a:rPr>
              <a:t></a:t>
            </a:r>
            <a:endParaRPr lang="en-US" dirty="0">
              <a:ea typeface="MS PGothic" charset="0"/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92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9560</TotalTime>
  <Words>1207</Words>
  <Application>Microsoft Office PowerPoint</Application>
  <PresentationFormat>On-screen Show (4:3)</PresentationFormat>
  <Paragraphs>145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ＭＳ Ｐゴシック</vt:lpstr>
      <vt:lpstr>Arial</vt:lpstr>
      <vt:lpstr>Symbol</vt:lpstr>
      <vt:lpstr>Custom Design</vt:lpstr>
      <vt:lpstr>Assignment # 5.1</vt:lpstr>
      <vt:lpstr>Assignment # 5.1 Answer</vt:lpstr>
      <vt:lpstr>Assignment # 5.1 Answer</vt:lpstr>
      <vt:lpstr>Assignment # 5.1 Answer</vt:lpstr>
      <vt:lpstr>Assignment # 5.1 Answer</vt:lpstr>
      <vt:lpstr>Assignment # 5.1 Answer</vt:lpstr>
      <vt:lpstr>Assignment # 5.2</vt:lpstr>
      <vt:lpstr>Assignment # 5.3</vt:lpstr>
    </vt:vector>
  </TitlesOfParts>
  <Company>University of Central Florida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Languages and Automata Theory</dc:title>
  <dc:creator>ceh</dc:creator>
  <cp:lastModifiedBy>Charles Hughes</cp:lastModifiedBy>
  <cp:revision>293</cp:revision>
  <dcterms:modified xsi:type="dcterms:W3CDTF">2014-10-15T21:59:39Z</dcterms:modified>
</cp:coreProperties>
</file>