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1231" r:id="rId2"/>
    <p:sldId id="1238" r:id="rId3"/>
    <p:sldId id="1240" r:id="rId4"/>
    <p:sldId id="1236" r:id="rId5"/>
    <p:sldId id="1239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20" y="6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4.1 Key</a:t>
            </a:r>
            <a:endParaRPr lang="en-US" dirty="0" smtClean="0">
              <a:solidFill>
                <a:srgbClr val="CC3300"/>
              </a:solidFill>
              <a:ea typeface="ＭＳ Ｐゴシック" pitchFamily="-106" charset="-128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Convert the following NFA to an equivalent DFA.</a:t>
            </a:r>
            <a:br>
              <a:rPr lang="en-US" sz="2800" dirty="0"/>
            </a:b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en-US" sz="1600" dirty="0" smtClean="0"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en-US" sz="1600" dirty="0"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en-US" sz="1600" dirty="0" smtClean="0"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en-US" sz="1600" dirty="0">
              <a:sym typeface="Symbo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>
              <a:sym typeface="Symbo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 smtClean="0">
              <a:sym typeface="Symbo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>
              <a:sym typeface="Symbol" charset="0"/>
            </a:endParaRPr>
          </a:p>
          <a:p>
            <a:pPr marL="800100" lvl="1" indent="-3429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1600" dirty="0">
              <a:sym typeface="Symbol" charset="0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9/21/2014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286000"/>
            <a:ext cx="5486400" cy="13589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620192"/>
              </p:ext>
            </p:extLst>
          </p:nvPr>
        </p:nvGraphicFramePr>
        <p:xfrm>
          <a:off x="1371600" y="3680301"/>
          <a:ext cx="6400800" cy="48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  <a:gridCol w="10668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State</a:t>
                      </a:r>
                      <a:endParaRPr lang="en-US" sz="1600" b="1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A</a:t>
                      </a:r>
                      <a:endParaRPr lang="en-US" sz="1600" b="1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B</a:t>
                      </a:r>
                      <a:endParaRPr lang="en-US" sz="1600" b="1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C</a:t>
                      </a:r>
                      <a:endParaRPr lang="en-US" sz="1600" b="1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D</a:t>
                      </a:r>
                      <a:endParaRPr lang="en-US" sz="1600" b="1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E</a:t>
                      </a:r>
                      <a:endParaRPr lang="en-US" sz="1600" b="1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Symbol" panose="05050102010706020507" pitchFamily="18" charset="2"/>
                        </a:rPr>
                        <a:t>l</a:t>
                      </a:r>
                      <a:r>
                        <a:rPr lang="en-US" sz="1600" b="1" dirty="0">
                          <a:effectLst/>
                        </a:rPr>
                        <a:t>-closure</a:t>
                      </a:r>
                      <a:endParaRPr lang="en-US" sz="1600" b="1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{  A   }</a:t>
                      </a:r>
                      <a:endParaRPr lang="en-US" sz="1600" b="1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{   B   }</a:t>
                      </a:r>
                      <a:endParaRPr lang="en-US" sz="1600" b="1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{   C  }</a:t>
                      </a:r>
                      <a:endParaRPr lang="en-US" sz="1600" b="1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{  B, D }</a:t>
                      </a:r>
                      <a:endParaRPr lang="en-US" sz="1600" b="1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{  A, E  }</a:t>
                      </a:r>
                      <a:endParaRPr lang="en-US" sz="1600" b="1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100" name="Picture 5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291584"/>
            <a:ext cx="5257800" cy="1956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9/21/2014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4.2 Key</a:t>
            </a:r>
            <a:endParaRPr lang="en-US" dirty="0" smtClean="0">
              <a:solidFill>
                <a:srgbClr val="CC3300"/>
              </a:solidFill>
              <a:ea typeface="ＭＳ Ｐゴシック" pitchFamily="-106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38109" y="1447800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Simplify</a:t>
            </a:r>
            <a:endParaRPr lang="en-US" sz="1400" dirty="0"/>
          </a:p>
        </p:txBody>
      </p:sp>
      <p:sp>
        <p:nvSpPr>
          <p:cNvPr id="86" name="Oval 85"/>
          <p:cNvSpPr/>
          <p:nvPr/>
        </p:nvSpPr>
        <p:spPr bwMode="auto">
          <a:xfrm>
            <a:off x="723067" y="1791212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1600200" y="1791212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B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3505200" y="1791212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>
            <a:off x="1084223" y="1965005"/>
            <a:ext cx="547065" cy="4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flipV="1">
            <a:off x="2895600" y="1971092"/>
            <a:ext cx="628638" cy="101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2" name="Straight Arrow Connector 151"/>
          <p:cNvCxnSpPr>
            <a:endCxn id="86" idx="2"/>
          </p:cNvCxnSpPr>
          <p:nvPr/>
        </p:nvCxnSpPr>
        <p:spPr bwMode="auto">
          <a:xfrm>
            <a:off x="438110" y="1971790"/>
            <a:ext cx="28495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9" name="TextBox 158"/>
          <p:cNvSpPr txBox="1"/>
          <p:nvPr/>
        </p:nvSpPr>
        <p:spPr>
          <a:xfrm>
            <a:off x="1295400" y="1825807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/>
              <a:t>a</a:t>
            </a:r>
            <a:endParaRPr lang="en-US" sz="900" dirty="0"/>
          </a:p>
        </p:txBody>
      </p:sp>
      <p:sp>
        <p:nvSpPr>
          <p:cNvPr id="166" name="TextBox 165"/>
          <p:cNvSpPr txBox="1"/>
          <p:nvPr/>
        </p:nvSpPr>
        <p:spPr>
          <a:xfrm>
            <a:off x="2209800" y="1837751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sp>
        <p:nvSpPr>
          <p:cNvPr id="189" name="TextBox 188"/>
          <p:cNvSpPr txBox="1"/>
          <p:nvPr/>
        </p:nvSpPr>
        <p:spPr>
          <a:xfrm>
            <a:off x="392428" y="2286000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Add S,F</a:t>
            </a:r>
            <a:endParaRPr lang="en-US" sz="1400" dirty="0"/>
          </a:p>
        </p:txBody>
      </p:sp>
      <p:sp>
        <p:nvSpPr>
          <p:cNvPr id="201" name="TextBox 200"/>
          <p:cNvSpPr txBox="1"/>
          <p:nvPr/>
        </p:nvSpPr>
        <p:spPr>
          <a:xfrm>
            <a:off x="2192608" y="307906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224" name="TextBox 223"/>
          <p:cNvSpPr txBox="1"/>
          <p:nvPr/>
        </p:nvSpPr>
        <p:spPr>
          <a:xfrm>
            <a:off x="438109" y="3200400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Remove </a:t>
            </a:r>
            <a:r>
              <a:rPr lang="en-US" sz="1400" dirty="0" smtClean="0"/>
              <a:t>A</a:t>
            </a:r>
            <a:endParaRPr lang="en-US" sz="1400" dirty="0"/>
          </a:p>
        </p:txBody>
      </p:sp>
      <p:sp>
        <p:nvSpPr>
          <p:cNvPr id="250" name="TextBox 249"/>
          <p:cNvSpPr txBox="1"/>
          <p:nvPr/>
        </p:nvSpPr>
        <p:spPr>
          <a:xfrm>
            <a:off x="493689" y="4343400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Remove B</a:t>
            </a:r>
            <a:endParaRPr lang="en-US" sz="1400" dirty="0"/>
          </a:p>
        </p:txBody>
      </p:sp>
      <p:cxnSp>
        <p:nvCxnSpPr>
          <p:cNvPr id="255" name="Curved Connector 254"/>
          <p:cNvCxnSpPr/>
          <p:nvPr/>
        </p:nvCxnSpPr>
        <p:spPr bwMode="auto">
          <a:xfrm rot="16200000" flipV="1">
            <a:off x="1850628" y="4546457"/>
            <a:ext cx="12700" cy="255376"/>
          </a:xfrm>
          <a:prstGeom prst="curvedConnector3">
            <a:avLst>
              <a:gd name="adj1" fmla="val 131645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0" name="TextBox 279"/>
          <p:cNvSpPr txBox="1"/>
          <p:nvPr/>
        </p:nvSpPr>
        <p:spPr>
          <a:xfrm>
            <a:off x="4929628" y="1165622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Remove C</a:t>
            </a:r>
            <a:endParaRPr lang="en-US" sz="1400" dirty="0"/>
          </a:p>
        </p:txBody>
      </p:sp>
      <p:cxnSp>
        <p:nvCxnSpPr>
          <p:cNvPr id="281" name="Straight Arrow Connector 280"/>
          <p:cNvCxnSpPr>
            <a:stCxn id="288" idx="6"/>
            <a:endCxn id="289" idx="2"/>
          </p:cNvCxnSpPr>
          <p:nvPr/>
        </p:nvCxnSpPr>
        <p:spPr bwMode="auto">
          <a:xfrm>
            <a:off x="5581295" y="1705572"/>
            <a:ext cx="22736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4" name="Oval 283"/>
          <p:cNvSpPr/>
          <p:nvPr/>
        </p:nvSpPr>
        <p:spPr bwMode="auto">
          <a:xfrm>
            <a:off x="7892852" y="1568264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85" name="Straight Arrow Connector 284"/>
          <p:cNvCxnSpPr>
            <a:endCxn id="288" idx="2"/>
          </p:cNvCxnSpPr>
          <p:nvPr/>
        </p:nvCxnSpPr>
        <p:spPr bwMode="auto">
          <a:xfrm flipV="1">
            <a:off x="4929629" y="1705572"/>
            <a:ext cx="290510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6282638" y="1568264"/>
            <a:ext cx="605935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/>
              <a:t>a</a:t>
            </a:r>
            <a:r>
              <a:rPr lang="en-US" sz="900" dirty="0" smtClean="0"/>
              <a:t>a (</a:t>
            </a:r>
            <a:r>
              <a:rPr lang="en-US" sz="900" dirty="0" err="1" smtClean="0"/>
              <a:t>aa+ba</a:t>
            </a:r>
            <a:r>
              <a:rPr lang="en-US" sz="900" dirty="0" smtClean="0"/>
              <a:t>)</a:t>
            </a:r>
            <a:r>
              <a:rPr lang="en-US" sz="900" dirty="0" smtClean="0"/>
              <a:t>*</a:t>
            </a:r>
            <a:endParaRPr lang="en-US" sz="900" dirty="0"/>
          </a:p>
        </p:txBody>
      </p:sp>
      <p:sp>
        <p:nvSpPr>
          <p:cNvPr id="288" name="Oval 287"/>
          <p:cNvSpPr/>
          <p:nvPr/>
        </p:nvSpPr>
        <p:spPr bwMode="auto">
          <a:xfrm>
            <a:off x="5220139" y="152499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89" name="Oval 288"/>
          <p:cNvSpPr/>
          <p:nvPr/>
        </p:nvSpPr>
        <p:spPr bwMode="auto">
          <a:xfrm>
            <a:off x="7854951" y="152499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4929628" y="1888040"/>
            <a:ext cx="3286479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2000" b="1" dirty="0" smtClean="0"/>
              <a:t>Final </a:t>
            </a:r>
            <a:r>
              <a:rPr lang="en-US" sz="2000" b="1" dirty="0" err="1" smtClean="0"/>
              <a:t>RegEx</a:t>
            </a:r>
            <a:r>
              <a:rPr lang="en-US" sz="2000" b="1" dirty="0" smtClean="0"/>
              <a:t>: 0</a:t>
            </a:r>
            <a:r>
              <a:rPr lang="en-US" sz="2000" b="1" baseline="30000" dirty="0" smtClean="0"/>
              <a:t>+</a:t>
            </a:r>
            <a:r>
              <a:rPr lang="en-US" sz="2000" b="1" dirty="0" smtClean="0"/>
              <a:t>1(0 + 10</a:t>
            </a:r>
            <a:r>
              <a:rPr lang="en-US" sz="2000" b="1" baseline="30000" dirty="0" smtClean="0"/>
              <a:t>+</a:t>
            </a:r>
            <a:r>
              <a:rPr lang="en-US" sz="2000" b="1" dirty="0" smtClean="0"/>
              <a:t>1)*</a:t>
            </a:r>
            <a:endParaRPr lang="en-US" sz="2000" b="1" dirty="0"/>
          </a:p>
        </p:txBody>
      </p:sp>
      <p:cxnSp>
        <p:nvCxnSpPr>
          <p:cNvPr id="297" name="Straight Connector 296"/>
          <p:cNvCxnSpPr/>
          <p:nvPr/>
        </p:nvCxnSpPr>
        <p:spPr bwMode="auto">
          <a:xfrm>
            <a:off x="426248" y="2286000"/>
            <a:ext cx="3286478" cy="1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8" name="Straight Connector 297"/>
          <p:cNvCxnSpPr/>
          <p:nvPr/>
        </p:nvCxnSpPr>
        <p:spPr bwMode="auto">
          <a:xfrm>
            <a:off x="438110" y="3242070"/>
            <a:ext cx="3286478" cy="1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9" name="Straight Connector 298"/>
          <p:cNvCxnSpPr/>
          <p:nvPr/>
        </p:nvCxnSpPr>
        <p:spPr bwMode="auto">
          <a:xfrm>
            <a:off x="426248" y="4267200"/>
            <a:ext cx="3286478" cy="1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3" name="TextBox 2062"/>
          <p:cNvSpPr txBox="1"/>
          <p:nvPr/>
        </p:nvSpPr>
        <p:spPr>
          <a:xfrm>
            <a:off x="4929628" y="2477012"/>
            <a:ext cx="3604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= </a:t>
            </a:r>
            <a:r>
              <a:rPr lang="el-GR" b="1" dirty="0" smtClean="0"/>
              <a:t>λ</a:t>
            </a:r>
            <a:endParaRPr lang="en-US" b="1" dirty="0" smtClean="0"/>
          </a:p>
          <a:p>
            <a:r>
              <a:rPr lang="en-US" b="1" dirty="0" smtClean="0"/>
              <a:t>B = </a:t>
            </a:r>
            <a:r>
              <a:rPr lang="en-US" b="1" dirty="0" smtClean="0"/>
              <a:t>Aa + Ca </a:t>
            </a:r>
          </a:p>
          <a:p>
            <a:r>
              <a:rPr lang="en-US" b="1" dirty="0" smtClean="0"/>
              <a:t>C </a:t>
            </a:r>
            <a:r>
              <a:rPr lang="en-US" b="1" dirty="0" smtClean="0"/>
              <a:t>= </a:t>
            </a:r>
            <a:r>
              <a:rPr lang="en-US" b="1" dirty="0" smtClean="0"/>
              <a:t>Ba </a:t>
            </a:r>
            <a:r>
              <a:rPr lang="en-US" b="1" dirty="0" smtClean="0"/>
              <a:t>+ </a:t>
            </a:r>
            <a:r>
              <a:rPr lang="en-US" b="1" dirty="0" smtClean="0"/>
              <a:t>Da</a:t>
            </a:r>
            <a:endParaRPr lang="en-US" b="1" dirty="0" smtClean="0"/>
          </a:p>
          <a:p>
            <a:r>
              <a:rPr lang="en-US" b="1" dirty="0" smtClean="0"/>
              <a:t>D </a:t>
            </a:r>
            <a:r>
              <a:rPr lang="en-US" b="1" dirty="0" smtClean="0"/>
              <a:t>= </a:t>
            </a:r>
            <a:r>
              <a:rPr lang="en-US" b="1" dirty="0" err="1" smtClean="0"/>
              <a:t>Cb</a:t>
            </a:r>
            <a:endParaRPr lang="en-US" b="1" dirty="0" smtClean="0"/>
          </a:p>
          <a:p>
            <a:r>
              <a:rPr lang="en-US" b="1" dirty="0" smtClean="0"/>
              <a:t>B = </a:t>
            </a:r>
            <a:r>
              <a:rPr lang="en-US" b="1" dirty="0" smtClean="0"/>
              <a:t>a + Ca</a:t>
            </a:r>
            <a:endParaRPr lang="en-US" b="1" baseline="30000" dirty="0" smtClean="0"/>
          </a:p>
          <a:p>
            <a:r>
              <a:rPr lang="en-US" b="1" dirty="0" smtClean="0"/>
              <a:t>C = (a + Ca)a + </a:t>
            </a:r>
            <a:r>
              <a:rPr lang="en-US" b="1" dirty="0" err="1" smtClean="0"/>
              <a:t>Cba</a:t>
            </a:r>
            <a:endParaRPr lang="en-US" b="1" dirty="0"/>
          </a:p>
          <a:p>
            <a:r>
              <a:rPr lang="en-US" b="1" dirty="0"/>
              <a:t>C = </a:t>
            </a:r>
            <a:r>
              <a:rPr lang="en-US" b="1" dirty="0" smtClean="0"/>
              <a:t>aa + C(aa </a:t>
            </a:r>
            <a:r>
              <a:rPr lang="en-US" b="1" dirty="0"/>
              <a:t>+ </a:t>
            </a:r>
            <a:r>
              <a:rPr lang="en-US" b="1" dirty="0" err="1" smtClean="0"/>
              <a:t>ba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 smtClean="0"/>
              <a:t>C = aa (aa + </a:t>
            </a:r>
            <a:r>
              <a:rPr lang="en-US" b="1" dirty="0" err="1" smtClean="0"/>
              <a:t>ba</a:t>
            </a:r>
            <a:r>
              <a:rPr lang="en-US" b="1" smtClean="0"/>
              <a:t>)*</a:t>
            </a:r>
            <a:endParaRPr lang="en-US" b="1" dirty="0" smtClean="0"/>
          </a:p>
        </p:txBody>
      </p:sp>
      <p:sp>
        <p:nvSpPr>
          <p:cNvPr id="301" name="TextBox 300"/>
          <p:cNvSpPr txBox="1"/>
          <p:nvPr/>
        </p:nvSpPr>
        <p:spPr>
          <a:xfrm>
            <a:off x="466724" y="1122586"/>
            <a:ext cx="1438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State Ripping</a:t>
            </a:r>
            <a:endParaRPr lang="en-US" sz="1400" dirty="0"/>
          </a:p>
        </p:txBody>
      </p:sp>
      <p:sp>
        <p:nvSpPr>
          <p:cNvPr id="111" name="Oval 110"/>
          <p:cNvSpPr/>
          <p:nvPr/>
        </p:nvSpPr>
        <p:spPr bwMode="auto">
          <a:xfrm>
            <a:off x="2534444" y="177244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15" name="Straight Arrow Connector 114"/>
          <p:cNvCxnSpPr/>
          <p:nvPr/>
        </p:nvCxnSpPr>
        <p:spPr bwMode="auto">
          <a:xfrm>
            <a:off x="1981200" y="1976740"/>
            <a:ext cx="547065" cy="4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136280" y="1828800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b</a:t>
            </a:r>
            <a:endParaRPr lang="en-US" sz="900" dirty="0"/>
          </a:p>
        </p:txBody>
      </p:sp>
      <p:sp>
        <p:nvSpPr>
          <p:cNvPr id="119" name="TextBox 118"/>
          <p:cNvSpPr txBox="1"/>
          <p:nvPr/>
        </p:nvSpPr>
        <p:spPr>
          <a:xfrm>
            <a:off x="2209800" y="2066351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cxnSp>
        <p:nvCxnSpPr>
          <p:cNvPr id="120" name="Straight Arrow Connector 119"/>
          <p:cNvCxnSpPr/>
          <p:nvPr/>
        </p:nvCxnSpPr>
        <p:spPr bwMode="auto">
          <a:xfrm flipH="1" flipV="1">
            <a:off x="1935480" y="2057400"/>
            <a:ext cx="617220" cy="3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3154680" y="2066351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cxnSp>
        <p:nvCxnSpPr>
          <p:cNvPr id="124" name="Straight Arrow Connector 123"/>
          <p:cNvCxnSpPr/>
          <p:nvPr/>
        </p:nvCxnSpPr>
        <p:spPr bwMode="auto">
          <a:xfrm flipH="1" flipV="1">
            <a:off x="2880360" y="2057400"/>
            <a:ext cx="617220" cy="3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5" name="Oval 124"/>
          <p:cNvSpPr/>
          <p:nvPr/>
        </p:nvSpPr>
        <p:spPr bwMode="auto">
          <a:xfrm>
            <a:off x="990600" y="2685768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26" name="Oval 125"/>
          <p:cNvSpPr/>
          <p:nvPr/>
        </p:nvSpPr>
        <p:spPr bwMode="auto">
          <a:xfrm>
            <a:off x="1695489" y="2685768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B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3600489" y="2685768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 flipV="1">
            <a:off x="1351756" y="2851056"/>
            <a:ext cx="353549" cy="85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2990889" y="2865648"/>
            <a:ext cx="628638" cy="101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1463729" y="2720363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/>
              <a:t>a</a:t>
            </a:r>
            <a:endParaRPr lang="en-US" sz="9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305089" y="2732307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sp>
        <p:nvSpPr>
          <p:cNvPr id="134" name="Oval 133"/>
          <p:cNvSpPr/>
          <p:nvPr/>
        </p:nvSpPr>
        <p:spPr bwMode="auto">
          <a:xfrm>
            <a:off x="2629733" y="2667000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36" name="Straight Arrow Connector 135"/>
          <p:cNvCxnSpPr/>
          <p:nvPr/>
        </p:nvCxnSpPr>
        <p:spPr bwMode="auto">
          <a:xfrm>
            <a:off x="2076489" y="2871296"/>
            <a:ext cx="547065" cy="4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3231569" y="2723356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b</a:t>
            </a:r>
            <a:endParaRPr lang="en-US" sz="900" dirty="0"/>
          </a:p>
        </p:txBody>
      </p:sp>
      <p:sp>
        <p:nvSpPr>
          <p:cNvPr id="138" name="TextBox 137"/>
          <p:cNvSpPr txBox="1"/>
          <p:nvPr/>
        </p:nvSpPr>
        <p:spPr>
          <a:xfrm>
            <a:off x="2477333" y="2960907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cxnSp>
        <p:nvCxnSpPr>
          <p:cNvPr id="139" name="Straight Arrow Connector 138"/>
          <p:cNvCxnSpPr/>
          <p:nvPr/>
        </p:nvCxnSpPr>
        <p:spPr bwMode="auto">
          <a:xfrm flipH="1" flipV="1">
            <a:off x="2030769" y="2951956"/>
            <a:ext cx="617220" cy="3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0" name="TextBox 139"/>
          <p:cNvSpPr txBox="1"/>
          <p:nvPr/>
        </p:nvSpPr>
        <p:spPr>
          <a:xfrm>
            <a:off x="3422213" y="2960907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cxnSp>
        <p:nvCxnSpPr>
          <p:cNvPr id="143" name="Straight Arrow Connector 142"/>
          <p:cNvCxnSpPr/>
          <p:nvPr/>
        </p:nvCxnSpPr>
        <p:spPr bwMode="auto">
          <a:xfrm flipH="1" flipV="1">
            <a:off x="2975649" y="2951956"/>
            <a:ext cx="617220" cy="3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5" name="Straight Arrow Connector 144"/>
          <p:cNvCxnSpPr>
            <a:endCxn id="146" idx="2"/>
          </p:cNvCxnSpPr>
          <p:nvPr/>
        </p:nvCxnSpPr>
        <p:spPr bwMode="auto">
          <a:xfrm flipV="1">
            <a:off x="129540" y="2847578"/>
            <a:ext cx="284997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414537" y="2667000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48" name="Straight Arrow Connector 147"/>
          <p:cNvCxnSpPr>
            <a:stCxn id="146" idx="6"/>
          </p:cNvCxnSpPr>
          <p:nvPr/>
        </p:nvCxnSpPr>
        <p:spPr bwMode="auto">
          <a:xfrm>
            <a:off x="775693" y="2847578"/>
            <a:ext cx="232409" cy="18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827777" y="2715428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151" name="Oval 150"/>
          <p:cNvSpPr/>
          <p:nvPr/>
        </p:nvSpPr>
        <p:spPr bwMode="auto">
          <a:xfrm>
            <a:off x="3961144" y="3111114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923243" y="306784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54" name="Straight Arrow Connector 153"/>
          <p:cNvCxnSpPr>
            <a:stCxn id="134" idx="5"/>
            <a:endCxn id="153" idx="2"/>
          </p:cNvCxnSpPr>
          <p:nvPr/>
        </p:nvCxnSpPr>
        <p:spPr bwMode="auto">
          <a:xfrm>
            <a:off x="2937999" y="2975266"/>
            <a:ext cx="985244" cy="2731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3799667" y="3075374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161" name="Oval 160"/>
          <p:cNvSpPr/>
          <p:nvPr/>
        </p:nvSpPr>
        <p:spPr bwMode="auto">
          <a:xfrm>
            <a:off x="1524000" y="3600168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B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3429000" y="3600168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63" name="Straight Arrow Connector 162"/>
          <p:cNvCxnSpPr>
            <a:stCxn id="215" idx="6"/>
          </p:cNvCxnSpPr>
          <p:nvPr/>
        </p:nvCxnSpPr>
        <p:spPr bwMode="auto">
          <a:xfrm>
            <a:off x="928093" y="3761978"/>
            <a:ext cx="60043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4" name="Straight Arrow Connector 183"/>
          <p:cNvCxnSpPr/>
          <p:nvPr/>
        </p:nvCxnSpPr>
        <p:spPr bwMode="auto">
          <a:xfrm flipV="1">
            <a:off x="2819400" y="3780048"/>
            <a:ext cx="628638" cy="101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5" name="TextBox 184"/>
          <p:cNvSpPr txBox="1"/>
          <p:nvPr/>
        </p:nvSpPr>
        <p:spPr>
          <a:xfrm>
            <a:off x="1155080" y="3634763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/>
              <a:t>a</a:t>
            </a:r>
            <a:endParaRPr lang="en-US" sz="900" dirty="0"/>
          </a:p>
        </p:txBody>
      </p:sp>
      <p:sp>
        <p:nvSpPr>
          <p:cNvPr id="186" name="TextBox 185"/>
          <p:cNvSpPr txBox="1"/>
          <p:nvPr/>
        </p:nvSpPr>
        <p:spPr>
          <a:xfrm>
            <a:off x="2133600" y="3646707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sp>
        <p:nvSpPr>
          <p:cNvPr id="187" name="Oval 186"/>
          <p:cNvSpPr/>
          <p:nvPr/>
        </p:nvSpPr>
        <p:spPr bwMode="auto">
          <a:xfrm>
            <a:off x="2458244" y="3581400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06" name="Straight Arrow Connector 205"/>
          <p:cNvCxnSpPr/>
          <p:nvPr/>
        </p:nvCxnSpPr>
        <p:spPr bwMode="auto">
          <a:xfrm>
            <a:off x="1905000" y="3785696"/>
            <a:ext cx="547065" cy="4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8" name="TextBox 207"/>
          <p:cNvSpPr txBox="1"/>
          <p:nvPr/>
        </p:nvSpPr>
        <p:spPr>
          <a:xfrm>
            <a:off x="3060080" y="3637756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b</a:t>
            </a:r>
            <a:endParaRPr lang="en-US" sz="900" dirty="0"/>
          </a:p>
        </p:txBody>
      </p:sp>
      <p:sp>
        <p:nvSpPr>
          <p:cNvPr id="209" name="TextBox 208"/>
          <p:cNvSpPr txBox="1"/>
          <p:nvPr/>
        </p:nvSpPr>
        <p:spPr>
          <a:xfrm>
            <a:off x="2305844" y="3875307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cxnSp>
        <p:nvCxnSpPr>
          <p:cNvPr id="211" name="Straight Arrow Connector 210"/>
          <p:cNvCxnSpPr/>
          <p:nvPr/>
        </p:nvCxnSpPr>
        <p:spPr bwMode="auto">
          <a:xfrm flipH="1" flipV="1">
            <a:off x="1859280" y="3866356"/>
            <a:ext cx="617220" cy="3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3250724" y="3875307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cxnSp>
        <p:nvCxnSpPr>
          <p:cNvPr id="213" name="Straight Arrow Connector 212"/>
          <p:cNvCxnSpPr/>
          <p:nvPr/>
        </p:nvCxnSpPr>
        <p:spPr bwMode="auto">
          <a:xfrm flipH="1" flipV="1">
            <a:off x="2804160" y="3866356"/>
            <a:ext cx="617220" cy="3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Straight Arrow Connector 213"/>
          <p:cNvCxnSpPr>
            <a:endCxn id="215" idx="2"/>
          </p:cNvCxnSpPr>
          <p:nvPr/>
        </p:nvCxnSpPr>
        <p:spPr bwMode="auto">
          <a:xfrm flipV="1">
            <a:off x="281940" y="3761978"/>
            <a:ext cx="284997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5" name="Oval 214"/>
          <p:cNvSpPr/>
          <p:nvPr/>
        </p:nvSpPr>
        <p:spPr bwMode="auto">
          <a:xfrm>
            <a:off x="566937" y="3581400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3789655" y="4025514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22" name="Oval 221"/>
          <p:cNvSpPr/>
          <p:nvPr/>
        </p:nvSpPr>
        <p:spPr bwMode="auto">
          <a:xfrm>
            <a:off x="3751754" y="398224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25" name="Straight Arrow Connector 224"/>
          <p:cNvCxnSpPr>
            <a:stCxn id="187" idx="5"/>
            <a:endCxn id="222" idx="2"/>
          </p:cNvCxnSpPr>
          <p:nvPr/>
        </p:nvCxnSpPr>
        <p:spPr bwMode="auto">
          <a:xfrm>
            <a:off x="2766510" y="3889666"/>
            <a:ext cx="985244" cy="2731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1" name="TextBox 240"/>
          <p:cNvSpPr txBox="1"/>
          <p:nvPr/>
        </p:nvSpPr>
        <p:spPr>
          <a:xfrm>
            <a:off x="3628178" y="3989774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248" name="Oval 247"/>
          <p:cNvSpPr/>
          <p:nvPr/>
        </p:nvSpPr>
        <p:spPr bwMode="auto">
          <a:xfrm>
            <a:off x="2647156" y="4666968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49" name="Straight Arrow Connector 248"/>
          <p:cNvCxnSpPr>
            <a:stCxn id="274" idx="6"/>
          </p:cNvCxnSpPr>
          <p:nvPr/>
        </p:nvCxnSpPr>
        <p:spPr bwMode="auto">
          <a:xfrm>
            <a:off x="1080493" y="4828778"/>
            <a:ext cx="60043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1" name="Straight Arrow Connector 250"/>
          <p:cNvCxnSpPr/>
          <p:nvPr/>
        </p:nvCxnSpPr>
        <p:spPr bwMode="auto">
          <a:xfrm flipV="1">
            <a:off x="2037556" y="4846848"/>
            <a:ext cx="628638" cy="101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3" name="TextBox 252"/>
          <p:cNvSpPr txBox="1"/>
          <p:nvPr/>
        </p:nvSpPr>
        <p:spPr>
          <a:xfrm>
            <a:off x="1307480" y="4703060"/>
            <a:ext cx="142224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900" dirty="0" smtClean="0"/>
              <a:t>aa</a:t>
            </a:r>
            <a:endParaRPr lang="en-US" sz="900" dirty="0"/>
          </a:p>
        </p:txBody>
      </p:sp>
      <p:sp>
        <p:nvSpPr>
          <p:cNvPr id="256" name="Oval 255"/>
          <p:cNvSpPr/>
          <p:nvPr/>
        </p:nvSpPr>
        <p:spPr bwMode="auto">
          <a:xfrm>
            <a:off x="1676400" y="4648200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2278236" y="4704556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b</a:t>
            </a:r>
            <a:endParaRPr lang="en-US" sz="900" dirty="0"/>
          </a:p>
        </p:txBody>
      </p:sp>
      <p:sp>
        <p:nvSpPr>
          <p:cNvPr id="271" name="TextBox 270"/>
          <p:cNvSpPr txBox="1"/>
          <p:nvPr/>
        </p:nvSpPr>
        <p:spPr>
          <a:xfrm>
            <a:off x="2468880" y="4942107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a</a:t>
            </a:r>
            <a:endParaRPr lang="en-US" sz="900" dirty="0"/>
          </a:p>
        </p:txBody>
      </p:sp>
      <p:cxnSp>
        <p:nvCxnSpPr>
          <p:cNvPr id="272" name="Straight Arrow Connector 271"/>
          <p:cNvCxnSpPr/>
          <p:nvPr/>
        </p:nvCxnSpPr>
        <p:spPr bwMode="auto">
          <a:xfrm flipH="1" flipV="1">
            <a:off x="2022316" y="4933156"/>
            <a:ext cx="617220" cy="3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3" name="Straight Arrow Connector 272"/>
          <p:cNvCxnSpPr>
            <a:endCxn id="274" idx="2"/>
          </p:cNvCxnSpPr>
          <p:nvPr/>
        </p:nvCxnSpPr>
        <p:spPr bwMode="auto">
          <a:xfrm flipV="1">
            <a:off x="434340" y="4828778"/>
            <a:ext cx="284997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4" name="Oval 273"/>
          <p:cNvSpPr/>
          <p:nvPr/>
        </p:nvSpPr>
        <p:spPr bwMode="auto">
          <a:xfrm>
            <a:off x="719337" y="4648200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75" name="Oval 274"/>
          <p:cNvSpPr/>
          <p:nvPr/>
        </p:nvSpPr>
        <p:spPr bwMode="auto">
          <a:xfrm>
            <a:off x="3007811" y="5092314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76" name="Oval 275"/>
          <p:cNvSpPr/>
          <p:nvPr/>
        </p:nvSpPr>
        <p:spPr bwMode="auto">
          <a:xfrm>
            <a:off x="2969910" y="504904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77" name="Straight Arrow Connector 276"/>
          <p:cNvCxnSpPr>
            <a:stCxn id="256" idx="5"/>
            <a:endCxn id="276" idx="2"/>
          </p:cNvCxnSpPr>
          <p:nvPr/>
        </p:nvCxnSpPr>
        <p:spPr bwMode="auto">
          <a:xfrm>
            <a:off x="1984666" y="4956466"/>
            <a:ext cx="985244" cy="2731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8" name="TextBox 277"/>
          <p:cNvSpPr txBox="1"/>
          <p:nvPr/>
        </p:nvSpPr>
        <p:spPr>
          <a:xfrm>
            <a:off x="2846334" y="5056574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798320" y="4358640"/>
            <a:ext cx="142224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900" dirty="0" smtClean="0"/>
              <a:t>aa</a:t>
            </a:r>
            <a:endParaRPr lang="en-US" sz="900" dirty="0"/>
          </a:p>
        </p:txBody>
      </p:sp>
      <p:sp>
        <p:nvSpPr>
          <p:cNvPr id="283" name="TextBox 282"/>
          <p:cNvSpPr txBox="1"/>
          <p:nvPr/>
        </p:nvSpPr>
        <p:spPr>
          <a:xfrm>
            <a:off x="646089" y="5410200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Remove B</a:t>
            </a:r>
            <a:endParaRPr lang="en-US" sz="1400" dirty="0"/>
          </a:p>
        </p:txBody>
      </p:sp>
      <p:cxnSp>
        <p:nvCxnSpPr>
          <p:cNvPr id="287" name="Curved Connector 286"/>
          <p:cNvCxnSpPr/>
          <p:nvPr/>
        </p:nvCxnSpPr>
        <p:spPr bwMode="auto">
          <a:xfrm rot="16200000" flipV="1">
            <a:off x="2003028" y="5613257"/>
            <a:ext cx="12700" cy="255376"/>
          </a:xfrm>
          <a:prstGeom prst="curvedConnector3">
            <a:avLst>
              <a:gd name="adj1" fmla="val 131645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0" name="Straight Connector 289"/>
          <p:cNvCxnSpPr/>
          <p:nvPr/>
        </p:nvCxnSpPr>
        <p:spPr bwMode="auto">
          <a:xfrm>
            <a:off x="539741" y="5433060"/>
            <a:ext cx="3286478" cy="1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1" name="Oval 290"/>
          <p:cNvSpPr/>
          <p:nvPr/>
        </p:nvSpPr>
        <p:spPr bwMode="auto">
          <a:xfrm>
            <a:off x="2799556" y="5733768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92" name="Straight Arrow Connector 291"/>
          <p:cNvCxnSpPr>
            <a:stCxn id="305" idx="6"/>
          </p:cNvCxnSpPr>
          <p:nvPr/>
        </p:nvCxnSpPr>
        <p:spPr bwMode="auto">
          <a:xfrm>
            <a:off x="1232893" y="5895578"/>
            <a:ext cx="60043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4" name="Straight Arrow Connector 293"/>
          <p:cNvCxnSpPr/>
          <p:nvPr/>
        </p:nvCxnSpPr>
        <p:spPr bwMode="auto">
          <a:xfrm flipV="1">
            <a:off x="2189956" y="5913648"/>
            <a:ext cx="628638" cy="101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5" name="TextBox 294"/>
          <p:cNvSpPr txBox="1"/>
          <p:nvPr/>
        </p:nvSpPr>
        <p:spPr>
          <a:xfrm>
            <a:off x="1459880" y="5769860"/>
            <a:ext cx="142224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900" dirty="0" smtClean="0"/>
              <a:t>aa</a:t>
            </a:r>
            <a:endParaRPr lang="en-US" sz="900" dirty="0"/>
          </a:p>
        </p:txBody>
      </p:sp>
      <p:sp>
        <p:nvSpPr>
          <p:cNvPr id="296" name="Oval 295"/>
          <p:cNvSpPr/>
          <p:nvPr/>
        </p:nvSpPr>
        <p:spPr bwMode="auto">
          <a:xfrm>
            <a:off x="1828800" y="5715000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304" name="Straight Arrow Connector 303"/>
          <p:cNvCxnSpPr>
            <a:endCxn id="305" idx="2"/>
          </p:cNvCxnSpPr>
          <p:nvPr/>
        </p:nvCxnSpPr>
        <p:spPr bwMode="auto">
          <a:xfrm flipV="1">
            <a:off x="586740" y="5895578"/>
            <a:ext cx="284997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5" name="Oval 304"/>
          <p:cNvSpPr/>
          <p:nvPr/>
        </p:nvSpPr>
        <p:spPr bwMode="auto">
          <a:xfrm>
            <a:off x="871737" y="5715000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06" name="Oval 305"/>
          <p:cNvSpPr/>
          <p:nvPr/>
        </p:nvSpPr>
        <p:spPr bwMode="auto">
          <a:xfrm>
            <a:off x="2832972" y="5765682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2394357" y="5789861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310" name="TextBox 309"/>
          <p:cNvSpPr txBox="1"/>
          <p:nvPr/>
        </p:nvSpPr>
        <p:spPr>
          <a:xfrm>
            <a:off x="1866900" y="5425515"/>
            <a:ext cx="419244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900" dirty="0" err="1" smtClean="0"/>
              <a:t>aa+ba</a:t>
            </a:r>
            <a:endParaRPr lang="en-US" sz="900" dirty="0"/>
          </a:p>
        </p:txBody>
      </p:sp>
      <p:sp>
        <p:nvSpPr>
          <p:cNvPr id="328" name="Oval 327"/>
          <p:cNvSpPr/>
          <p:nvPr/>
        </p:nvSpPr>
        <p:spPr bwMode="auto">
          <a:xfrm>
            <a:off x="2572147" y="1813560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84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+mj-lt"/>
              <a:buAutoNum type="arabicPeriod" startAt="2"/>
            </a:pPr>
            <a:r>
              <a:rPr lang="en-US" dirty="0">
                <a:sym typeface="Symbol" charset="0"/>
              </a:rPr>
              <a:t>Convert the DFA you developed in #1 to a regular expression, first by using either the GNFA (or state ripping) or </a:t>
            </a:r>
            <a:r>
              <a:rPr lang="en-US" dirty="0" err="1">
                <a:sym typeface="Symbol" charset="0"/>
              </a:rPr>
              <a:t>Rij</a:t>
            </a:r>
            <a:r>
              <a:rPr lang="en-US" dirty="0">
                <a:sym typeface="Symbol" charset="0"/>
              </a:rPr>
              <a:t>(k) approach, and then by using regular equations. You must show all steps in each part of this assignment.</a:t>
            </a:r>
            <a:endParaRPr lang="en-US" b="1" dirty="0">
              <a:sym typeface="Symbol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F4328-D8DC-4607-B2FE-95136B92D27B}" type="datetime1">
              <a:rPr lang="en-US" smtClean="0"/>
              <a:pPr>
                <a:defRPr/>
              </a:pPr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COT 4210 © UCF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4E251-7184-4CB2-8310-F060C703DF4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8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4.2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04799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/>
              <a:t>Convert the following NFA to an equivalent DFA.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9/21/2014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4</a:t>
            </a:fld>
            <a:endParaRPr lang="en-US" sz="1400"/>
          </a:p>
        </p:txBody>
      </p:sp>
      <p:grpSp>
        <p:nvGrpSpPr>
          <p:cNvPr id="53" name="Group 11"/>
          <p:cNvGrpSpPr>
            <a:grpSpLocks noChangeAspect="1"/>
          </p:cNvGrpSpPr>
          <p:nvPr/>
        </p:nvGrpSpPr>
        <p:grpSpPr bwMode="auto">
          <a:xfrm>
            <a:off x="1219200" y="1905000"/>
            <a:ext cx="6172200" cy="1524000"/>
            <a:chOff x="1620" y="1495"/>
            <a:chExt cx="9720" cy="2400"/>
          </a:xfrm>
        </p:grpSpPr>
        <p:sp>
          <p:nvSpPr>
            <p:cNvPr id="54" name="AutoShape 47"/>
            <p:cNvSpPr>
              <a:spLocks noChangeAspect="1" noChangeArrowheads="1" noTextEdit="1"/>
            </p:cNvSpPr>
            <p:nvPr/>
          </p:nvSpPr>
          <p:spPr bwMode="auto">
            <a:xfrm>
              <a:off x="1620" y="1495"/>
              <a:ext cx="9720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Oval 46"/>
            <p:cNvSpPr>
              <a:spLocks noChangeArrowheads="1"/>
            </p:cNvSpPr>
            <p:nvPr/>
          </p:nvSpPr>
          <p:spPr bwMode="auto">
            <a:xfrm>
              <a:off x="9844" y="2126"/>
              <a:ext cx="479" cy="4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Text Box 45"/>
            <p:cNvSpPr txBox="1">
              <a:spLocks noChangeArrowheads="1"/>
            </p:cNvSpPr>
            <p:nvPr/>
          </p:nvSpPr>
          <p:spPr bwMode="auto">
            <a:xfrm>
              <a:off x="10000" y="1858"/>
              <a:ext cx="24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800"/>
            </a:p>
          </p:txBody>
        </p:sp>
        <p:sp>
          <p:nvSpPr>
            <p:cNvPr id="58" name="Oval 44"/>
            <p:cNvSpPr>
              <a:spLocks noChangeArrowheads="1"/>
            </p:cNvSpPr>
            <p:nvPr/>
          </p:nvSpPr>
          <p:spPr bwMode="auto">
            <a:xfrm>
              <a:off x="6482" y="2081"/>
              <a:ext cx="478" cy="4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43"/>
            <p:cNvSpPr>
              <a:spLocks noChangeShapeType="1"/>
            </p:cNvSpPr>
            <p:nvPr/>
          </p:nvSpPr>
          <p:spPr bwMode="auto">
            <a:xfrm>
              <a:off x="6477" y="2274"/>
              <a:ext cx="12" cy="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Oval 42"/>
            <p:cNvSpPr>
              <a:spLocks noChangeArrowheads="1"/>
            </p:cNvSpPr>
            <p:nvPr/>
          </p:nvSpPr>
          <p:spPr bwMode="auto">
            <a:xfrm>
              <a:off x="6419" y="2324"/>
              <a:ext cx="601" cy="5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Oval 41"/>
            <p:cNvSpPr>
              <a:spLocks noChangeArrowheads="1"/>
            </p:cNvSpPr>
            <p:nvPr/>
          </p:nvSpPr>
          <p:spPr bwMode="auto">
            <a:xfrm>
              <a:off x="8098" y="2324"/>
              <a:ext cx="602" cy="5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6459" y="2373"/>
              <a:ext cx="494" cy="4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Oval 39"/>
            <p:cNvSpPr>
              <a:spLocks noChangeArrowheads="1"/>
            </p:cNvSpPr>
            <p:nvPr/>
          </p:nvSpPr>
          <p:spPr bwMode="auto">
            <a:xfrm>
              <a:off x="4804" y="2081"/>
              <a:ext cx="479" cy="4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Oval 38"/>
            <p:cNvSpPr>
              <a:spLocks noChangeArrowheads="1"/>
            </p:cNvSpPr>
            <p:nvPr/>
          </p:nvSpPr>
          <p:spPr bwMode="auto">
            <a:xfrm>
              <a:off x="9778" y="2324"/>
              <a:ext cx="602" cy="5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Oval 37"/>
            <p:cNvSpPr>
              <a:spLocks noChangeArrowheads="1"/>
            </p:cNvSpPr>
            <p:nvPr/>
          </p:nvSpPr>
          <p:spPr bwMode="auto">
            <a:xfrm>
              <a:off x="9830" y="2376"/>
              <a:ext cx="494" cy="4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Oval 36"/>
            <p:cNvSpPr>
              <a:spLocks noChangeArrowheads="1"/>
            </p:cNvSpPr>
            <p:nvPr/>
          </p:nvSpPr>
          <p:spPr bwMode="auto">
            <a:xfrm>
              <a:off x="3054" y="2324"/>
              <a:ext cx="601" cy="5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Oval 35"/>
            <p:cNvSpPr>
              <a:spLocks noChangeArrowheads="1"/>
            </p:cNvSpPr>
            <p:nvPr/>
          </p:nvSpPr>
          <p:spPr bwMode="auto">
            <a:xfrm>
              <a:off x="4739" y="2324"/>
              <a:ext cx="597" cy="5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34"/>
            <p:cNvSpPr>
              <a:spLocks noChangeShapeType="1"/>
            </p:cNvSpPr>
            <p:nvPr/>
          </p:nvSpPr>
          <p:spPr bwMode="auto">
            <a:xfrm>
              <a:off x="2653" y="2626"/>
              <a:ext cx="406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33"/>
            <p:cNvSpPr>
              <a:spLocks noChangeShapeType="1"/>
            </p:cNvSpPr>
            <p:nvPr/>
          </p:nvSpPr>
          <p:spPr bwMode="auto">
            <a:xfrm>
              <a:off x="3655" y="2626"/>
              <a:ext cx="1084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32"/>
            <p:cNvSpPr>
              <a:spLocks noChangeShapeType="1"/>
            </p:cNvSpPr>
            <p:nvPr/>
          </p:nvSpPr>
          <p:spPr bwMode="auto">
            <a:xfrm>
              <a:off x="5335" y="2542"/>
              <a:ext cx="108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31"/>
            <p:cNvSpPr>
              <a:spLocks noChangeShapeType="1"/>
            </p:cNvSpPr>
            <p:nvPr/>
          </p:nvSpPr>
          <p:spPr bwMode="auto">
            <a:xfrm>
              <a:off x="7015" y="2626"/>
              <a:ext cx="1083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30"/>
            <p:cNvSpPr>
              <a:spLocks noChangeShapeType="1"/>
            </p:cNvSpPr>
            <p:nvPr/>
          </p:nvSpPr>
          <p:spPr bwMode="auto">
            <a:xfrm>
              <a:off x="8695" y="2626"/>
              <a:ext cx="1083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29"/>
            <p:cNvSpPr txBox="1">
              <a:spLocks noChangeArrowheads="1"/>
            </p:cNvSpPr>
            <p:nvPr/>
          </p:nvSpPr>
          <p:spPr bwMode="auto">
            <a:xfrm>
              <a:off x="3115" y="2456"/>
              <a:ext cx="456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 b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800"/>
            </a:p>
          </p:txBody>
        </p:sp>
        <p:sp>
          <p:nvSpPr>
            <p:cNvPr id="78" name="Text Box 28"/>
            <p:cNvSpPr txBox="1">
              <a:spLocks noChangeArrowheads="1"/>
            </p:cNvSpPr>
            <p:nvPr/>
          </p:nvSpPr>
          <p:spPr bwMode="auto">
            <a:xfrm>
              <a:off x="4809" y="2443"/>
              <a:ext cx="455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 b="1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800"/>
            </a:p>
          </p:txBody>
        </p:sp>
        <p:sp>
          <p:nvSpPr>
            <p:cNvPr id="79" name="Text Box 27"/>
            <p:cNvSpPr txBox="1">
              <a:spLocks noChangeArrowheads="1"/>
            </p:cNvSpPr>
            <p:nvPr/>
          </p:nvSpPr>
          <p:spPr bwMode="auto">
            <a:xfrm>
              <a:off x="6497" y="2451"/>
              <a:ext cx="45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 b="1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800"/>
            </a:p>
          </p:txBody>
        </p:sp>
        <p:sp>
          <p:nvSpPr>
            <p:cNvPr id="80" name="Text Box 26"/>
            <p:cNvSpPr txBox="1">
              <a:spLocks noChangeArrowheads="1"/>
            </p:cNvSpPr>
            <p:nvPr/>
          </p:nvSpPr>
          <p:spPr bwMode="auto">
            <a:xfrm>
              <a:off x="8175" y="2444"/>
              <a:ext cx="455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 b="1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800"/>
            </a:p>
          </p:txBody>
        </p:sp>
        <p:sp>
          <p:nvSpPr>
            <p:cNvPr id="81" name="Text Box 25"/>
            <p:cNvSpPr txBox="1">
              <a:spLocks noChangeArrowheads="1"/>
            </p:cNvSpPr>
            <p:nvPr/>
          </p:nvSpPr>
          <p:spPr bwMode="auto">
            <a:xfrm>
              <a:off x="9848" y="2447"/>
              <a:ext cx="457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 b="1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1800"/>
            </a:p>
          </p:txBody>
        </p:sp>
        <p:sp>
          <p:nvSpPr>
            <p:cNvPr id="82" name="Text Box 24"/>
            <p:cNvSpPr txBox="1">
              <a:spLocks noChangeArrowheads="1"/>
            </p:cNvSpPr>
            <p:nvPr/>
          </p:nvSpPr>
          <p:spPr bwMode="auto">
            <a:xfrm>
              <a:off x="4018" y="2324"/>
              <a:ext cx="238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sz="100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1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</a:t>
              </a:r>
            </a:p>
          </p:txBody>
        </p:sp>
        <p:sp>
          <p:nvSpPr>
            <p:cNvPr id="83" name="Text Box 23"/>
            <p:cNvSpPr txBox="1">
              <a:spLocks noChangeArrowheads="1"/>
            </p:cNvSpPr>
            <p:nvPr/>
          </p:nvSpPr>
          <p:spPr bwMode="auto">
            <a:xfrm>
              <a:off x="5714" y="2301"/>
              <a:ext cx="23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</a:t>
              </a:r>
            </a:p>
          </p:txBody>
        </p:sp>
        <p:sp>
          <p:nvSpPr>
            <p:cNvPr id="84" name="Text Box 22"/>
            <p:cNvSpPr txBox="1">
              <a:spLocks noChangeArrowheads="1"/>
            </p:cNvSpPr>
            <p:nvPr/>
          </p:nvSpPr>
          <p:spPr bwMode="auto">
            <a:xfrm>
              <a:off x="6637" y="1813"/>
              <a:ext cx="24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800"/>
            </a:p>
          </p:txBody>
        </p:sp>
        <p:sp>
          <p:nvSpPr>
            <p:cNvPr id="85" name="Text Box 21"/>
            <p:cNvSpPr txBox="1">
              <a:spLocks noChangeArrowheads="1"/>
            </p:cNvSpPr>
            <p:nvPr/>
          </p:nvSpPr>
          <p:spPr bwMode="auto">
            <a:xfrm>
              <a:off x="7377" y="2324"/>
              <a:ext cx="238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 dirty="0" err="1">
                  <a:latin typeface="Times New Roman" pitchFamily="18" charset="0"/>
                  <a:cs typeface="Times New Roman" pitchFamily="18" charset="0"/>
                </a:rPr>
                <a:t>λ</a:t>
              </a:r>
              <a:endParaRPr lang="en-US" sz="600" dirty="0"/>
            </a:p>
            <a:p>
              <a:endParaRPr lang="en-US" sz="1800" dirty="0"/>
            </a:p>
          </p:txBody>
        </p:sp>
        <p:sp>
          <p:nvSpPr>
            <p:cNvPr id="86" name="Text Box 20"/>
            <p:cNvSpPr txBox="1">
              <a:spLocks noChangeArrowheads="1"/>
            </p:cNvSpPr>
            <p:nvPr/>
          </p:nvSpPr>
          <p:spPr bwMode="auto">
            <a:xfrm>
              <a:off x="8994" y="3055"/>
              <a:ext cx="469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>
                  <a:latin typeface="Times New Roman" pitchFamily="18" charset="0"/>
                  <a:cs typeface="Times New Roman" pitchFamily="18" charset="0"/>
                </a:rPr>
                <a:t>0,1</a:t>
              </a:r>
              <a:endParaRPr lang="en-US" sz="1800"/>
            </a:p>
          </p:txBody>
        </p:sp>
        <p:sp>
          <p:nvSpPr>
            <p:cNvPr id="87" name="Text Box 19"/>
            <p:cNvSpPr txBox="1">
              <a:spLocks noChangeArrowheads="1"/>
            </p:cNvSpPr>
            <p:nvPr/>
          </p:nvSpPr>
          <p:spPr bwMode="auto">
            <a:xfrm>
              <a:off x="8948" y="2324"/>
              <a:ext cx="466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800"/>
            </a:p>
          </p:txBody>
        </p:sp>
        <p:sp>
          <p:nvSpPr>
            <p:cNvPr id="88" name="Text Box 18"/>
            <p:cNvSpPr txBox="1">
              <a:spLocks noChangeArrowheads="1"/>
            </p:cNvSpPr>
            <p:nvPr/>
          </p:nvSpPr>
          <p:spPr bwMode="auto">
            <a:xfrm>
              <a:off x="4960" y="1813"/>
              <a:ext cx="24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800"/>
            </a:p>
          </p:txBody>
        </p:sp>
        <p:sp>
          <p:nvSpPr>
            <p:cNvPr id="89" name="Line 17"/>
            <p:cNvSpPr>
              <a:spLocks noChangeShapeType="1"/>
            </p:cNvSpPr>
            <p:nvPr/>
          </p:nvSpPr>
          <p:spPr bwMode="auto">
            <a:xfrm>
              <a:off x="4800" y="2274"/>
              <a:ext cx="11" cy="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6"/>
            <p:cNvSpPr>
              <a:spLocks noChangeShapeType="1"/>
            </p:cNvSpPr>
            <p:nvPr/>
          </p:nvSpPr>
          <p:spPr bwMode="auto">
            <a:xfrm flipH="1">
              <a:off x="5380" y="2696"/>
              <a:ext cx="104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auto">
            <a:xfrm>
              <a:off x="5714" y="2696"/>
              <a:ext cx="2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800"/>
            </a:p>
          </p:txBody>
        </p:sp>
        <p:sp>
          <p:nvSpPr>
            <p:cNvPr id="92" name="Line 14"/>
            <p:cNvSpPr>
              <a:spLocks noChangeShapeType="1"/>
            </p:cNvSpPr>
            <p:nvPr/>
          </p:nvSpPr>
          <p:spPr bwMode="auto">
            <a:xfrm flipH="1">
              <a:off x="7314" y="2855"/>
              <a:ext cx="2575" cy="5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13"/>
            <p:cNvSpPr>
              <a:spLocks noChangeShapeType="1"/>
            </p:cNvSpPr>
            <p:nvPr/>
          </p:nvSpPr>
          <p:spPr bwMode="auto">
            <a:xfrm flipH="1" flipV="1">
              <a:off x="3500" y="2821"/>
              <a:ext cx="3814" cy="5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2"/>
            <p:cNvSpPr txBox="1">
              <a:spLocks noChangeArrowheads="1"/>
            </p:cNvSpPr>
            <p:nvPr/>
          </p:nvSpPr>
          <p:spPr bwMode="auto">
            <a:xfrm>
              <a:off x="2217" y="2373"/>
              <a:ext cx="545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200" b="1">
                  <a:latin typeface="Script MT Bold" pitchFamily="66" charset="0"/>
                  <a:cs typeface="Times New Roman" pitchFamily="18" charset="0"/>
                </a:rPr>
                <a:t>A</a:t>
              </a:r>
              <a:r>
                <a:rPr lang="en-US" sz="1200" b="1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1800"/>
            </a:p>
          </p:txBody>
        </p:sp>
      </p:grpSp>
      <p:sp>
        <p:nvSpPr>
          <p:cNvPr id="44" name="Oval 43"/>
          <p:cNvSpPr/>
          <p:nvPr/>
        </p:nvSpPr>
        <p:spPr bwMode="auto">
          <a:xfrm>
            <a:off x="2514371" y="363622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BCD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80836" y="306894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 bwMode="auto">
          <a:xfrm>
            <a:off x="949595" y="3636221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47" name="Straight Arrow Connector 46"/>
          <p:cNvCxnSpPr>
            <a:stCxn id="46" idx="6"/>
            <a:endCxn id="44" idx="2"/>
          </p:cNvCxnSpPr>
          <p:nvPr/>
        </p:nvCxnSpPr>
        <p:spPr bwMode="auto">
          <a:xfrm flipV="1">
            <a:off x="1787795" y="4055320"/>
            <a:ext cx="72657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994630" y="373414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49" name="Straight Arrow Connector 48"/>
          <p:cNvCxnSpPr>
            <a:endCxn id="46" idx="2"/>
          </p:cNvCxnSpPr>
          <p:nvPr/>
        </p:nvCxnSpPr>
        <p:spPr bwMode="auto">
          <a:xfrm>
            <a:off x="304800" y="4055320"/>
            <a:ext cx="644795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Curved Connector 49"/>
          <p:cNvCxnSpPr>
            <a:stCxn id="44" idx="1"/>
            <a:endCxn id="44" idx="7"/>
          </p:cNvCxnSpPr>
          <p:nvPr/>
        </p:nvCxnSpPr>
        <p:spPr bwMode="auto">
          <a:xfrm rot="5400000" flipH="1" flipV="1">
            <a:off x="2933471" y="3462624"/>
            <a:ext cx="12700" cy="592696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2590569" y="3712420"/>
            <a:ext cx="685800" cy="685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949595" y="4812268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solidFill>
                  <a:schemeClr val="tx1"/>
                </a:solidFill>
                <a:latin typeface="Arial" pitchFamily="-107" charset="0"/>
              </a:rPr>
              <a:t>Φ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1371600" y="4474421"/>
            <a:ext cx="0" cy="3378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368695" y="44586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0" name="Curved Connector 59"/>
          <p:cNvCxnSpPr>
            <a:stCxn id="52" idx="3"/>
            <a:endCxn id="52" idx="5"/>
          </p:cNvCxnSpPr>
          <p:nvPr/>
        </p:nvCxnSpPr>
        <p:spPr bwMode="auto">
          <a:xfrm rot="16200000" flipH="1">
            <a:off x="1368695" y="5231368"/>
            <a:ext cx="12700" cy="592696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122411" y="58790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0,1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 bwMode="auto">
          <a:xfrm>
            <a:off x="4114800" y="3581400"/>
            <a:ext cx="9906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BCDE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581400" y="36793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7" name="Straight Arrow Connector 96"/>
          <p:cNvCxnSpPr/>
          <p:nvPr/>
        </p:nvCxnSpPr>
        <p:spPr bwMode="auto">
          <a:xfrm flipV="1">
            <a:off x="3352800" y="4038600"/>
            <a:ext cx="72657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Oval 97"/>
          <p:cNvSpPr/>
          <p:nvPr/>
        </p:nvSpPr>
        <p:spPr bwMode="auto">
          <a:xfrm>
            <a:off x="4267200" y="3657600"/>
            <a:ext cx="685800" cy="685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5867400" y="3581400"/>
            <a:ext cx="9906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ABCD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34000" y="3429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01" name="Curved Connector 100"/>
          <p:cNvCxnSpPr>
            <a:stCxn id="99" idx="1"/>
            <a:endCxn id="44" idx="7"/>
          </p:cNvCxnSpPr>
          <p:nvPr/>
        </p:nvCxnSpPr>
        <p:spPr bwMode="auto">
          <a:xfrm rot="16200000" flipH="1" flipV="1">
            <a:off x="4593735" y="2340236"/>
            <a:ext cx="54820" cy="2782651"/>
          </a:xfrm>
          <a:prstGeom prst="curvedConnector3">
            <a:avLst>
              <a:gd name="adj1" fmla="val -64091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5029200" y="3788273"/>
            <a:ext cx="838200" cy="217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3" name="Oval 102"/>
          <p:cNvSpPr/>
          <p:nvPr/>
        </p:nvSpPr>
        <p:spPr bwMode="auto">
          <a:xfrm>
            <a:off x="6019800" y="3657600"/>
            <a:ext cx="685800" cy="685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5257800" y="4876800"/>
            <a:ext cx="11430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ABCDE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249694" y="4114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06" name="Curved Connector 105"/>
          <p:cNvCxnSpPr>
            <a:stCxn id="104" idx="1"/>
            <a:endCxn id="104" idx="7"/>
          </p:cNvCxnSpPr>
          <p:nvPr/>
        </p:nvCxnSpPr>
        <p:spPr bwMode="auto">
          <a:xfrm rot="5400000" flipH="1" flipV="1">
            <a:off x="5829300" y="4595440"/>
            <a:ext cx="12700" cy="808224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>
            <a:off x="4648200" y="4419602"/>
            <a:ext cx="685800" cy="6857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Oval 107"/>
          <p:cNvSpPr/>
          <p:nvPr/>
        </p:nvSpPr>
        <p:spPr bwMode="auto">
          <a:xfrm>
            <a:off x="5486400" y="4953000"/>
            <a:ext cx="685800" cy="685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630694" y="3124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6087894" y="4495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11" name="Straight Arrow Connector 110"/>
          <p:cNvCxnSpPr/>
          <p:nvPr/>
        </p:nvCxnSpPr>
        <p:spPr bwMode="auto">
          <a:xfrm flipH="1">
            <a:off x="5029200" y="4191000"/>
            <a:ext cx="838200" cy="217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4487694" y="4419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6392694" y="4572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14" name="Straight Arrow Connector 113"/>
          <p:cNvCxnSpPr/>
          <p:nvPr/>
        </p:nvCxnSpPr>
        <p:spPr bwMode="auto">
          <a:xfrm flipV="1">
            <a:off x="6400800" y="4419600"/>
            <a:ext cx="76200" cy="826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9/21/2014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4.2 Answer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105400" y="2700873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q1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71865" y="21336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0,1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 bwMode="auto">
          <a:xfrm>
            <a:off x="3540624" y="2700874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pitchFamily="-107" charset="0"/>
              </a:rPr>
              <a:t>q0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60" name="Straight Arrow Connector 59"/>
          <p:cNvCxnSpPr>
            <a:stCxn id="57" idx="6"/>
            <a:endCxn id="10" idx="2"/>
          </p:cNvCxnSpPr>
          <p:nvPr/>
        </p:nvCxnSpPr>
        <p:spPr bwMode="auto">
          <a:xfrm flipV="1">
            <a:off x="4378824" y="3119973"/>
            <a:ext cx="72657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4585659" y="279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64" name="Straight Arrow Connector 63"/>
          <p:cNvCxnSpPr>
            <a:endCxn id="57" idx="2"/>
          </p:cNvCxnSpPr>
          <p:nvPr/>
        </p:nvCxnSpPr>
        <p:spPr bwMode="auto">
          <a:xfrm>
            <a:off x="2895829" y="3119973"/>
            <a:ext cx="644795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Curved Connector 24"/>
          <p:cNvCxnSpPr>
            <a:stCxn id="10" idx="1"/>
            <a:endCxn id="10" idx="7"/>
          </p:cNvCxnSpPr>
          <p:nvPr/>
        </p:nvCxnSpPr>
        <p:spPr bwMode="auto">
          <a:xfrm rot="5400000" flipH="1" flipV="1">
            <a:off x="5524500" y="2527277"/>
            <a:ext cx="12700" cy="592696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5181598" y="2777073"/>
            <a:ext cx="685800" cy="685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3540624" y="3876921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solidFill>
                  <a:schemeClr val="tx1"/>
                </a:solidFill>
                <a:latin typeface="Arial" pitchFamily="-107" charset="0"/>
              </a:rPr>
              <a:t>qD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55" name="Straight Arrow Connector 54"/>
          <p:cNvCxnSpPr>
            <a:stCxn id="57" idx="4"/>
            <a:endCxn id="54" idx="0"/>
          </p:cNvCxnSpPr>
          <p:nvPr/>
        </p:nvCxnSpPr>
        <p:spPr bwMode="auto">
          <a:xfrm>
            <a:off x="3959724" y="3539074"/>
            <a:ext cx="0" cy="3378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959724" y="35233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47" name="Curved Connector 46"/>
          <p:cNvCxnSpPr>
            <a:stCxn id="54" idx="3"/>
            <a:endCxn id="54" idx="5"/>
          </p:cNvCxnSpPr>
          <p:nvPr/>
        </p:nvCxnSpPr>
        <p:spPr bwMode="auto">
          <a:xfrm rot="16200000" flipH="1">
            <a:off x="3959724" y="4296021"/>
            <a:ext cx="12700" cy="592696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3713440" y="494372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23182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9328</TotalTime>
  <Words>298</Words>
  <Application>Microsoft Office PowerPoint</Application>
  <PresentationFormat>On-screen Show (4:3)</PresentationFormat>
  <Paragraphs>148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Assignment # 4.1 Key</vt:lpstr>
      <vt:lpstr>Assignment # 4.2 Key</vt:lpstr>
      <vt:lpstr>PowerPoint Presentation</vt:lpstr>
      <vt:lpstr>Assignment # 4.2</vt:lpstr>
      <vt:lpstr>Assignment # 4.2 Answer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Charlie Hughes</cp:lastModifiedBy>
  <cp:revision>267</cp:revision>
  <dcterms:modified xsi:type="dcterms:W3CDTF">2014-09-21T22:35:37Z</dcterms:modified>
</cp:coreProperties>
</file>