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5"/>
  </p:notesMasterIdLst>
  <p:handoutMasterIdLst>
    <p:handoutMasterId r:id="rId6"/>
  </p:handoutMasterIdLst>
  <p:sldIdLst>
    <p:sldId id="1231" r:id="rId2"/>
    <p:sldId id="1236" r:id="rId3"/>
    <p:sldId id="1237" r:id="rId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  <a:srgbClr val="009900"/>
    <a:srgbClr val="0000FF"/>
    <a:srgbClr val="CC33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06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1296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ea typeface="ＭＳ Ｐゴシック" pitchFamily="-107" charset="-128"/>
              </a:defRPr>
            </a:lvl1pPr>
          </a:lstStyle>
          <a:p>
            <a:pPr>
              <a:defRPr/>
            </a:pPr>
            <a:fld id="{44B2E829-2EC1-43EB-9482-D586CFC7FA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390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ea typeface="ＭＳ Ｐゴシック" pitchFamily="-107" charset="-128"/>
              </a:defRPr>
            </a:lvl1pPr>
          </a:lstStyle>
          <a:p>
            <a:pPr>
              <a:defRPr/>
            </a:pPr>
            <a:fld id="{9367711E-F6E9-4E0E-A74D-6073014A6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6598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ea typeface="ＭＳ Ｐゴシック" pitchFamily="-112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DE36F-16DD-476F-B831-243A5678B290}" type="datetime1">
              <a:rPr lang="en-US"/>
              <a:pPr>
                <a:defRPr/>
              </a:pPr>
              <a:t>9/15/14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993AC-485B-4FB4-B594-1796F7894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234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05870-014D-4E8F-B526-97B85405D568}" type="datetime1">
              <a:rPr lang="en-US"/>
              <a:pPr>
                <a:defRPr/>
              </a:pPr>
              <a:t>9/15/14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26155-A5E8-4723-852E-F5926A2950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785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4E21A-C5F3-475E-994C-875F86B4B51A}" type="datetime1">
              <a:rPr lang="en-US"/>
              <a:pPr>
                <a:defRPr/>
              </a:pPr>
              <a:t>9/15/14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CA172-7540-4F46-80C4-957065D9B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472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F6C56-AE2C-4DD9-A976-4239FD1CA630}" type="datetime1">
              <a:rPr lang="en-US"/>
              <a:pPr>
                <a:defRPr/>
              </a:pPr>
              <a:t>9/15/14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9A703-0EE7-4630-8497-798D11891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69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F4328-D8DC-4607-B2FE-95136B92D27B}" type="datetime1">
              <a:rPr lang="en-US"/>
              <a:pPr>
                <a:defRPr/>
              </a:pPr>
              <a:t>9/15/14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4E251-7184-4CB2-8310-F060C703DF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75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A2C85-D7E9-4C62-AB65-9C4CC95BE49D}" type="datetime1">
              <a:rPr lang="en-US"/>
              <a:pPr>
                <a:defRPr/>
              </a:pPr>
              <a:t>9/15/14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DABAE-3030-4EB4-BD39-9AB8B4ED9F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047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5E8BB-DFAD-40AF-A115-2B9134C093F5}" type="datetime1">
              <a:rPr lang="en-US"/>
              <a:pPr>
                <a:defRPr/>
              </a:pPr>
              <a:t>9/15/14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AD28C-56EE-4901-B0EB-128F18308A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53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58CAB-4EFD-45F6-A79C-8F80D14CE46A}" type="datetime1">
              <a:rPr lang="en-US"/>
              <a:pPr>
                <a:defRPr/>
              </a:pPr>
              <a:t>9/15/14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6A8A4-6A83-45A4-ABF7-CE41BF415F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780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12E21-1C1B-4B5B-B910-28F17B01B5A5}" type="datetime1">
              <a:rPr lang="en-US"/>
              <a:pPr>
                <a:defRPr/>
              </a:pPr>
              <a:t>9/15/14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9E7D6-77BD-42AA-85AE-C14801607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2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8D8D5-6DA7-417A-A09C-DF0B91A33392}" type="datetime1">
              <a:rPr lang="en-US"/>
              <a:pPr>
                <a:defRPr/>
              </a:pPr>
              <a:t>9/15/14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60754-DA78-4B0A-9E04-059DD09D63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184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CC989-2A38-4A58-A7C0-7CCBDA875006}" type="datetime1">
              <a:rPr lang="en-US"/>
              <a:pPr>
                <a:defRPr/>
              </a:pPr>
              <a:t>9/15/14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C375B-24F1-42A5-9D34-CAB5283DE4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79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6F279-987E-4CD5-B38D-C61CC266D86C}" type="datetime1">
              <a:rPr lang="en-US"/>
              <a:pPr>
                <a:defRPr/>
              </a:pPr>
              <a:t>9/15/14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96993-C3B4-4168-909A-EC6E2DC88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964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-107" charset="-128"/>
              </a:defRPr>
            </a:lvl1pPr>
          </a:lstStyle>
          <a:p>
            <a:pPr>
              <a:defRPr/>
            </a:pPr>
            <a:fld id="{F394DFE3-7896-494F-A2D9-963208567FE6}" type="datetime1">
              <a:rPr lang="en-US"/>
              <a:pPr>
                <a:defRPr/>
              </a:pPr>
              <a:t>9/15/14</a:t>
            </a:fld>
            <a:endParaRPr lang="en-US"/>
          </a:p>
        </p:txBody>
      </p:sp>
      <p:sp>
        <p:nvSpPr>
          <p:cNvPr id="1034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-107" charset="-128"/>
              </a:defRPr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1034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-107" charset="-128"/>
              </a:defRPr>
            </a:lvl1pPr>
          </a:lstStyle>
          <a:p>
            <a:pPr>
              <a:defRPr/>
            </a:pPr>
            <a:fld id="{87E0BE99-442E-417C-B346-0E793BEFF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7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7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Key Assignment </a:t>
            </a:r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# 3.1</a:t>
            </a:r>
          </a:p>
        </p:txBody>
      </p:sp>
      <p:sp>
        <p:nvSpPr>
          <p:cNvPr id="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>
                <a:latin typeface="Arial" charset="0"/>
                <a:ea typeface="MS PGothic" charset="0"/>
              </a:rPr>
              <a:t>Present a transition diagram for a NFA that recognizes the set of binary strings that starts with a 1 and, when interpreted as entering the </a:t>
            </a:r>
            <a:r>
              <a:rPr lang="en-US" sz="2400" dirty="0" smtClean="0">
                <a:latin typeface="Arial" charset="0"/>
                <a:ea typeface="MS PGothic" charset="0"/>
              </a:rPr>
              <a:t>NFA </a:t>
            </a:r>
            <a:r>
              <a:rPr lang="en-US" sz="2400" dirty="0">
                <a:latin typeface="Arial" charset="0"/>
                <a:ea typeface="MS PGothic" charset="0"/>
              </a:rPr>
              <a:t>most to least significant digit, each represents a binary number that is divisible by either five or six. Thus, 101, 110, 1100, 1111 are in the language, but 111, 1011 and 11010 are not.</a:t>
            </a:r>
            <a:br>
              <a:rPr lang="en-US" sz="2400" dirty="0">
                <a:latin typeface="Arial" charset="0"/>
                <a:ea typeface="MS PGothic" charset="0"/>
              </a:rPr>
            </a:br>
            <a:r>
              <a:rPr lang="en-US" sz="2400" dirty="0">
                <a:latin typeface="Arial" charset="0"/>
                <a:ea typeface="MS PGothic" charset="0"/>
              </a:rPr>
              <a:t>OR</a:t>
            </a:r>
            <a:br>
              <a:rPr lang="en-US" sz="2400" dirty="0">
                <a:latin typeface="Arial" charset="0"/>
                <a:ea typeface="MS PGothic" charset="0"/>
              </a:rPr>
            </a:br>
            <a:r>
              <a:rPr lang="en-US" sz="2400" dirty="0">
                <a:latin typeface="Arial" charset="0"/>
                <a:ea typeface="MS PGothic" charset="0"/>
              </a:rPr>
              <a:t>Present a DFA that recognizes such binary strings that represent a number that is either 5 Mod 6 or 0 Mod 6</a:t>
            </a:r>
            <a:r>
              <a:rPr lang="en-US" sz="2400" dirty="0" smtClean="0">
                <a:latin typeface="Arial" charset="0"/>
                <a:ea typeface="MS PGothic" charset="0"/>
              </a:rPr>
              <a:t>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 smtClean="0">
                <a:ea typeface="ＭＳ Ｐゴシック" pitchFamily="-106" charset="-128"/>
                <a:sym typeface="Symbol" pitchFamily="-106" charset="2"/>
              </a:rPr>
              <a:t>Construction</a:t>
            </a:r>
            <a:r>
              <a:rPr lang="en-US" sz="2400" dirty="0" smtClean="0">
                <a:ea typeface="ＭＳ Ｐゴシック" pitchFamily="-106" charset="-128"/>
                <a:sym typeface="Symbol" pitchFamily="-106" charset="2"/>
              </a:rPr>
              <a:t>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dirty="0" smtClean="0">
                <a:ea typeface="ＭＳ Ｐゴシック" pitchFamily="-106" charset="-128"/>
                <a:sym typeface="Symbol" pitchFamily="-106" charset="2"/>
              </a:rPr>
              <a:t>I can do on board, but </a:t>
            </a:r>
            <a:r>
              <a:rPr lang="en-US" sz="2400" dirty="0" smtClean="0">
                <a:ea typeface="ＭＳ Ｐゴシック" pitchFamily="-106" charset="-128"/>
                <a:sym typeface="Symbol" pitchFamily="-106" charset="2"/>
              </a:rPr>
              <a:t>these are simple variants </a:t>
            </a:r>
            <a:r>
              <a:rPr lang="en-US" sz="2400" dirty="0" smtClean="0">
                <a:ea typeface="ＭＳ Ｐゴシック" pitchFamily="-106" charset="-128"/>
                <a:sym typeface="Symbol" pitchFamily="-106" charset="2"/>
              </a:rPr>
              <a:t>of </a:t>
            </a:r>
            <a:r>
              <a:rPr lang="en-US" sz="2400" dirty="0" smtClean="0">
                <a:ea typeface="ＭＳ Ｐゴシック" pitchFamily="-106" charset="-128"/>
                <a:sym typeface="Symbol" pitchFamily="-106" charset="2"/>
              </a:rPr>
              <a:t>ones </a:t>
            </a:r>
            <a:r>
              <a:rPr lang="en-US" sz="2400" dirty="0" smtClean="0">
                <a:ea typeface="ＭＳ Ｐゴシック" pitchFamily="-106" charset="-128"/>
                <a:sym typeface="Symbol" pitchFamily="-106" charset="2"/>
              </a:rPr>
              <a:t>I already did. </a:t>
            </a: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58353E3-E780-4025-9C79-2EC442E1A067}" type="datetime1">
              <a:rPr lang="en-US" sz="1400"/>
              <a:pPr/>
              <a:t>9/15/14</a:t>
            </a:fld>
            <a:endParaRPr lang="en-US" sz="1400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r>
              <a:rPr lang="en-US" sz="1400"/>
              <a:t>COT 4210 © UCF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FFE9ADF-F6F9-4B5D-AD34-474C83BDC9B1}" type="slidenum">
              <a:rPr lang="en-US" sz="1400"/>
              <a:pPr/>
              <a:t>1</a:t>
            </a:fld>
            <a:endParaRPr lang="en-US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Oval 59"/>
          <p:cNvSpPr/>
          <p:nvPr/>
        </p:nvSpPr>
        <p:spPr bwMode="auto">
          <a:xfrm>
            <a:off x="688669" y="3879836"/>
            <a:ext cx="425474" cy="42547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Key Assignment </a:t>
            </a:r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# 3.2</a:t>
            </a:r>
          </a:p>
        </p:txBody>
      </p:sp>
      <p:sp>
        <p:nvSpPr>
          <p:cNvPr id="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10668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600" dirty="0" smtClean="0">
                <a:latin typeface="Arial" charset="0"/>
                <a:ea typeface="MS PGothic" charset="0"/>
              </a:rPr>
              <a:t>a</a:t>
            </a:r>
            <a:r>
              <a:rPr lang="en-US" sz="1600" dirty="0">
                <a:latin typeface="Arial" charset="0"/>
                <a:ea typeface="MS PGothic" charset="0"/>
              </a:rPr>
              <a:t>.) Present a transition diagram for an NFA for the language associated with the regular expression (1001 + 110 + 11)*. Your NFA must have no more than five states. </a:t>
            </a:r>
            <a:br>
              <a:rPr lang="en-US" sz="1600" dirty="0">
                <a:latin typeface="Arial" charset="0"/>
                <a:ea typeface="MS PGothic" charset="0"/>
              </a:rPr>
            </a:br>
            <a:r>
              <a:rPr lang="en-US" sz="1600" dirty="0">
                <a:latin typeface="Arial" charset="0"/>
                <a:ea typeface="MS PGothic" charset="0"/>
              </a:rPr>
              <a:t>b.) Use the standard conversion technique (subsets of states) to convert the NFA from (a) to an equivalent DFA. Be sure to not include unreachable states. Hint: This DFA should have no more than six states.</a:t>
            </a: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82098" y="624840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58353E3-E780-4025-9C79-2EC442E1A067}" type="datetime1">
              <a:rPr lang="en-US" sz="1400"/>
              <a:pPr/>
              <a:t>9/15/14</a:t>
            </a:fld>
            <a:endParaRPr lang="en-US" sz="1400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r>
              <a:rPr lang="en-US" sz="1400"/>
              <a:t>COT 4210 © UCF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FFE9ADF-F6F9-4B5D-AD34-474C83BDC9B1}" type="slidenum">
              <a:rPr lang="en-US" sz="1400"/>
              <a:pPr/>
              <a:t>2</a:t>
            </a:fld>
            <a:endParaRPr lang="en-US" sz="1400"/>
          </a:p>
        </p:txBody>
      </p:sp>
      <p:sp>
        <p:nvSpPr>
          <p:cNvPr id="8" name="Oval 7"/>
          <p:cNvSpPr/>
          <p:nvPr/>
        </p:nvSpPr>
        <p:spPr bwMode="auto">
          <a:xfrm>
            <a:off x="735775" y="3931620"/>
            <a:ext cx="331262" cy="33126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tx1"/>
                </a:solidFill>
                <a:latin typeface="Arial" pitchFamily="-107" charset="0"/>
              </a:rPr>
              <a:t>a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625566" y="3693777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38" name="Oval 37"/>
          <p:cNvSpPr/>
          <p:nvPr/>
        </p:nvSpPr>
        <p:spPr bwMode="auto">
          <a:xfrm>
            <a:off x="2479585" y="3922264"/>
            <a:ext cx="331262" cy="33126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Arial" pitchFamily="-107" charset="0"/>
              </a:rPr>
              <a:t>b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2411938" y="2895600"/>
            <a:ext cx="331262" cy="33126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Arial" pitchFamily="-107" charset="0"/>
              </a:rPr>
              <a:t>c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62" name="Straight Arrow Connector 61"/>
          <p:cNvCxnSpPr>
            <a:endCxn id="60" idx="2"/>
          </p:cNvCxnSpPr>
          <p:nvPr/>
        </p:nvCxnSpPr>
        <p:spPr bwMode="auto">
          <a:xfrm>
            <a:off x="482098" y="4087895"/>
            <a:ext cx="206571" cy="467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38" idx="0"/>
          </p:cNvCxnSpPr>
          <p:nvPr/>
        </p:nvCxnSpPr>
        <p:spPr bwMode="auto">
          <a:xfrm flipH="1" flipV="1">
            <a:off x="2640272" y="3200400"/>
            <a:ext cx="4944" cy="7218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2362200" y="3429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cxnSp>
        <p:nvCxnSpPr>
          <p:cNvPr id="32" name="Straight Arrow Connector 31"/>
          <p:cNvCxnSpPr>
            <a:stCxn id="39" idx="3"/>
            <a:endCxn id="60" idx="0"/>
          </p:cNvCxnSpPr>
          <p:nvPr/>
        </p:nvCxnSpPr>
        <p:spPr bwMode="auto">
          <a:xfrm flipH="1">
            <a:off x="901406" y="3178350"/>
            <a:ext cx="1559044" cy="70148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1447800" y="3352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</a:t>
            </a:r>
            <a:endParaRPr lang="en-US" sz="1200" dirty="0"/>
          </a:p>
        </p:txBody>
      </p:sp>
      <p:cxnSp>
        <p:nvCxnSpPr>
          <p:cNvPr id="25" name="Curved Connector 24"/>
          <p:cNvCxnSpPr>
            <a:stCxn id="38" idx="1"/>
            <a:endCxn id="60" idx="7"/>
          </p:cNvCxnSpPr>
          <p:nvPr/>
        </p:nvCxnSpPr>
        <p:spPr bwMode="auto">
          <a:xfrm rot="16200000" flipV="1">
            <a:off x="1775651" y="3218329"/>
            <a:ext cx="28631" cy="1476263"/>
          </a:xfrm>
          <a:prstGeom prst="curvedConnector3">
            <a:avLst>
              <a:gd name="adj1" fmla="val 18455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1625566" y="4087895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cxnSp>
        <p:nvCxnSpPr>
          <p:cNvPr id="63" name="Straight Arrow Connector 62"/>
          <p:cNvCxnSpPr>
            <a:stCxn id="60" idx="6"/>
            <a:endCxn id="38" idx="2"/>
          </p:cNvCxnSpPr>
          <p:nvPr/>
        </p:nvCxnSpPr>
        <p:spPr bwMode="auto">
          <a:xfrm flipV="1">
            <a:off x="1114143" y="4087895"/>
            <a:ext cx="1365442" cy="467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9" name="Oval 128"/>
          <p:cNvSpPr/>
          <p:nvPr/>
        </p:nvSpPr>
        <p:spPr bwMode="auto">
          <a:xfrm>
            <a:off x="5634189" y="3908193"/>
            <a:ext cx="425474" cy="425474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130" name="Oval 129"/>
          <p:cNvSpPr/>
          <p:nvPr/>
        </p:nvSpPr>
        <p:spPr bwMode="auto">
          <a:xfrm>
            <a:off x="5681295" y="3959977"/>
            <a:ext cx="331262" cy="33126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tx1"/>
                </a:solidFill>
                <a:latin typeface="Arial" pitchFamily="-107" charset="0"/>
              </a:rPr>
              <a:t>a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7162800" y="3303031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33" name="Oval 132"/>
          <p:cNvSpPr/>
          <p:nvPr/>
        </p:nvSpPr>
        <p:spPr bwMode="auto">
          <a:xfrm>
            <a:off x="7425105" y="3950621"/>
            <a:ext cx="331262" cy="33126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Arial" pitchFamily="-107" charset="0"/>
              </a:rPr>
              <a:t>b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134" name="Oval 133"/>
          <p:cNvSpPr/>
          <p:nvPr/>
        </p:nvSpPr>
        <p:spPr bwMode="auto">
          <a:xfrm>
            <a:off x="6553200" y="3095106"/>
            <a:ext cx="331262" cy="33126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Arial" pitchFamily="-107" charset="0"/>
              </a:rPr>
              <a:t>f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139" name="Straight Arrow Connector 138"/>
          <p:cNvCxnSpPr>
            <a:endCxn id="129" idx="2"/>
          </p:cNvCxnSpPr>
          <p:nvPr/>
        </p:nvCxnSpPr>
        <p:spPr bwMode="auto">
          <a:xfrm>
            <a:off x="5029200" y="4114800"/>
            <a:ext cx="604989" cy="613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0" name="Straight Arrow Connector 139"/>
          <p:cNvCxnSpPr>
            <a:stCxn id="133" idx="1"/>
            <a:endCxn id="147" idx="5"/>
          </p:cNvCxnSpPr>
          <p:nvPr/>
        </p:nvCxnSpPr>
        <p:spPr bwMode="auto">
          <a:xfrm flipH="1" flipV="1">
            <a:off x="6869259" y="3411165"/>
            <a:ext cx="604358" cy="5879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1" name="TextBox 140"/>
          <p:cNvSpPr txBox="1"/>
          <p:nvPr/>
        </p:nvSpPr>
        <p:spPr>
          <a:xfrm>
            <a:off x="6926183" y="358003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cxnSp>
        <p:nvCxnSpPr>
          <p:cNvPr id="142" name="Straight Arrow Connector 141"/>
          <p:cNvCxnSpPr>
            <a:stCxn id="147" idx="3"/>
          </p:cNvCxnSpPr>
          <p:nvPr/>
        </p:nvCxnSpPr>
        <p:spPr bwMode="auto">
          <a:xfrm flipH="1">
            <a:off x="5867400" y="3411165"/>
            <a:ext cx="701003" cy="47366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3" name="TextBox 142"/>
          <p:cNvSpPr txBox="1"/>
          <p:nvPr/>
        </p:nvSpPr>
        <p:spPr>
          <a:xfrm>
            <a:off x="6019800" y="335143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145" name="TextBox 144"/>
          <p:cNvSpPr txBox="1"/>
          <p:nvPr/>
        </p:nvSpPr>
        <p:spPr>
          <a:xfrm>
            <a:off x="6572250" y="388483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cxnSp>
        <p:nvCxnSpPr>
          <p:cNvPr id="146" name="Straight Arrow Connector 145"/>
          <p:cNvCxnSpPr>
            <a:stCxn id="129" idx="6"/>
            <a:endCxn id="133" idx="2"/>
          </p:cNvCxnSpPr>
          <p:nvPr/>
        </p:nvCxnSpPr>
        <p:spPr bwMode="auto">
          <a:xfrm flipV="1">
            <a:off x="6059663" y="4116252"/>
            <a:ext cx="1365442" cy="467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7" name="Oval 146"/>
          <p:cNvSpPr/>
          <p:nvPr/>
        </p:nvSpPr>
        <p:spPr bwMode="auto">
          <a:xfrm>
            <a:off x="6506094" y="3048000"/>
            <a:ext cx="425474" cy="425474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156" name="Oval 155"/>
          <p:cNvSpPr/>
          <p:nvPr/>
        </p:nvSpPr>
        <p:spPr bwMode="auto">
          <a:xfrm>
            <a:off x="5646205" y="2953701"/>
            <a:ext cx="331262" cy="33126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Arial" pitchFamily="-107" charset="0"/>
              </a:rPr>
              <a:t>X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161" name="Straight Arrow Connector 160"/>
          <p:cNvCxnSpPr>
            <a:stCxn id="156" idx="4"/>
            <a:endCxn id="129" idx="0"/>
          </p:cNvCxnSpPr>
          <p:nvPr/>
        </p:nvCxnSpPr>
        <p:spPr bwMode="auto">
          <a:xfrm>
            <a:off x="5811836" y="3284963"/>
            <a:ext cx="35090" cy="62323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165" name="TextBox 164"/>
          <p:cNvSpPr txBox="1"/>
          <p:nvPr/>
        </p:nvSpPr>
        <p:spPr>
          <a:xfrm>
            <a:off x="5599099" y="343379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</a:t>
            </a:r>
            <a:endParaRPr lang="en-US" sz="1200" dirty="0"/>
          </a:p>
        </p:txBody>
      </p:sp>
      <p:cxnSp>
        <p:nvCxnSpPr>
          <p:cNvPr id="167" name="Curved Connector 166"/>
          <p:cNvCxnSpPr>
            <a:stCxn id="156" idx="2"/>
          </p:cNvCxnSpPr>
          <p:nvPr/>
        </p:nvCxnSpPr>
        <p:spPr bwMode="auto">
          <a:xfrm rot="10800000" flipH="1">
            <a:off x="5646204" y="2895600"/>
            <a:ext cx="68795" cy="223732"/>
          </a:xfrm>
          <a:prstGeom prst="curvedConnector4">
            <a:avLst>
              <a:gd name="adj1" fmla="val -332292"/>
              <a:gd name="adj2" fmla="val 8701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8" name="TextBox 167"/>
          <p:cNvSpPr txBox="1"/>
          <p:nvPr/>
        </p:nvSpPr>
        <p:spPr>
          <a:xfrm>
            <a:off x="5088534" y="28194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0,1</a:t>
            </a:r>
            <a:endParaRPr lang="en-US" sz="1200" dirty="0"/>
          </a:p>
        </p:txBody>
      </p:sp>
      <p:sp>
        <p:nvSpPr>
          <p:cNvPr id="170" name="TextBox 169"/>
          <p:cNvSpPr txBox="1"/>
          <p:nvPr/>
        </p:nvSpPr>
        <p:spPr>
          <a:xfrm>
            <a:off x="5791200" y="25908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Dead State (X)</a:t>
            </a:r>
            <a:endParaRPr lang="en-US" dirty="0"/>
          </a:p>
        </p:txBody>
      </p:sp>
      <p:cxnSp>
        <p:nvCxnSpPr>
          <p:cNvPr id="61" name="Straight Arrow Connector 60"/>
          <p:cNvCxnSpPr>
            <a:stCxn id="147" idx="6"/>
            <a:endCxn id="133" idx="0"/>
          </p:cNvCxnSpPr>
          <p:nvPr/>
        </p:nvCxnSpPr>
        <p:spPr bwMode="auto">
          <a:xfrm>
            <a:off x="6931568" y="3260737"/>
            <a:ext cx="659168" cy="6898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Curved Connector 77"/>
          <p:cNvCxnSpPr>
            <a:endCxn id="156" idx="5"/>
          </p:cNvCxnSpPr>
          <p:nvPr/>
        </p:nvCxnSpPr>
        <p:spPr bwMode="auto">
          <a:xfrm rot="16200000" flipV="1">
            <a:off x="5685169" y="3480238"/>
            <a:ext cx="2102419" cy="1614845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1" name="Curved Connector 80"/>
          <p:cNvCxnSpPr>
            <a:stCxn id="94" idx="2"/>
            <a:endCxn id="156" idx="2"/>
          </p:cNvCxnSpPr>
          <p:nvPr/>
        </p:nvCxnSpPr>
        <p:spPr bwMode="auto">
          <a:xfrm rot="10800000">
            <a:off x="5646206" y="3119333"/>
            <a:ext cx="74621" cy="2075499"/>
          </a:xfrm>
          <a:prstGeom prst="curvedConnector3">
            <a:avLst>
              <a:gd name="adj1" fmla="val 40634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6" name="Oval 65"/>
          <p:cNvSpPr/>
          <p:nvPr/>
        </p:nvSpPr>
        <p:spPr bwMode="auto">
          <a:xfrm>
            <a:off x="2507195" y="4989064"/>
            <a:ext cx="331262" cy="33126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tx1"/>
                </a:solidFill>
                <a:latin typeface="Arial" pitchFamily="-107" charset="0"/>
              </a:rPr>
              <a:t>d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70" name="Straight Arrow Connector 69"/>
          <p:cNvCxnSpPr>
            <a:stCxn id="66" idx="0"/>
          </p:cNvCxnSpPr>
          <p:nvPr/>
        </p:nvCxnSpPr>
        <p:spPr bwMode="auto">
          <a:xfrm flipH="1" flipV="1">
            <a:off x="2667882" y="4267200"/>
            <a:ext cx="4944" cy="7218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71" name="TextBox 70"/>
          <p:cNvSpPr txBox="1"/>
          <p:nvPr/>
        </p:nvSpPr>
        <p:spPr>
          <a:xfrm>
            <a:off x="2389810" y="4495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72" name="TextBox 71"/>
          <p:cNvSpPr txBox="1"/>
          <p:nvPr/>
        </p:nvSpPr>
        <p:spPr>
          <a:xfrm>
            <a:off x="1612068" y="4904601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</a:t>
            </a:r>
            <a:endParaRPr lang="en-US" sz="1200" dirty="0"/>
          </a:p>
        </p:txBody>
      </p:sp>
      <p:cxnSp>
        <p:nvCxnSpPr>
          <p:cNvPr id="73" name="Curved Connector 72"/>
          <p:cNvCxnSpPr/>
          <p:nvPr/>
        </p:nvCxnSpPr>
        <p:spPr bwMode="auto">
          <a:xfrm rot="16200000" flipV="1">
            <a:off x="1762153" y="4429153"/>
            <a:ext cx="28631" cy="1476263"/>
          </a:xfrm>
          <a:prstGeom prst="curvedConnector3">
            <a:avLst>
              <a:gd name="adj1" fmla="val 18455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4" name="Straight Arrow Connector 73"/>
          <p:cNvCxnSpPr/>
          <p:nvPr/>
        </p:nvCxnSpPr>
        <p:spPr bwMode="auto">
          <a:xfrm flipH="1" flipV="1">
            <a:off x="914400" y="4267200"/>
            <a:ext cx="4944" cy="7218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5" name="TextBox 74"/>
          <p:cNvSpPr txBox="1"/>
          <p:nvPr/>
        </p:nvSpPr>
        <p:spPr>
          <a:xfrm>
            <a:off x="707584" y="4495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76" name="Oval 75"/>
          <p:cNvSpPr/>
          <p:nvPr/>
        </p:nvSpPr>
        <p:spPr bwMode="auto">
          <a:xfrm>
            <a:off x="762000" y="4953000"/>
            <a:ext cx="331262" cy="33126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Arial" pitchFamily="-107" charset="0"/>
              </a:rPr>
              <a:t>e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77" name="Oval 76"/>
          <p:cNvSpPr/>
          <p:nvPr/>
        </p:nvSpPr>
        <p:spPr bwMode="auto">
          <a:xfrm>
            <a:off x="7446390" y="5001368"/>
            <a:ext cx="331262" cy="33126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tx1"/>
                </a:solidFill>
                <a:latin typeface="Arial" pitchFamily="-107" charset="0"/>
              </a:rPr>
              <a:t>d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79" name="Straight Arrow Connector 78"/>
          <p:cNvCxnSpPr>
            <a:stCxn id="77" idx="0"/>
          </p:cNvCxnSpPr>
          <p:nvPr/>
        </p:nvCxnSpPr>
        <p:spPr bwMode="auto">
          <a:xfrm flipH="1" flipV="1">
            <a:off x="7607077" y="4279504"/>
            <a:ext cx="4944" cy="7218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7578974" y="4508104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</a:t>
            </a:r>
            <a:endParaRPr lang="en-US" sz="1200" dirty="0"/>
          </a:p>
        </p:txBody>
      </p:sp>
      <p:cxnSp>
        <p:nvCxnSpPr>
          <p:cNvPr id="89" name="Straight Arrow Connector 88"/>
          <p:cNvCxnSpPr/>
          <p:nvPr/>
        </p:nvCxnSpPr>
        <p:spPr bwMode="auto">
          <a:xfrm flipH="1" flipV="1">
            <a:off x="5873226" y="4343400"/>
            <a:ext cx="4944" cy="7218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0" name="TextBox 89"/>
          <p:cNvSpPr txBox="1"/>
          <p:nvPr/>
        </p:nvSpPr>
        <p:spPr>
          <a:xfrm>
            <a:off x="5666410" y="4572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94" name="Oval 93"/>
          <p:cNvSpPr/>
          <p:nvPr/>
        </p:nvSpPr>
        <p:spPr bwMode="auto">
          <a:xfrm>
            <a:off x="5720826" y="5029200"/>
            <a:ext cx="331262" cy="33126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Arial" pitchFamily="-107" charset="0"/>
              </a:rPr>
              <a:t>e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6593531" y="4800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</a:t>
            </a:r>
            <a:endParaRPr lang="en-US" sz="1200" dirty="0"/>
          </a:p>
        </p:txBody>
      </p:sp>
      <p:cxnSp>
        <p:nvCxnSpPr>
          <p:cNvPr id="96" name="Curved Connector 95"/>
          <p:cNvCxnSpPr/>
          <p:nvPr/>
        </p:nvCxnSpPr>
        <p:spPr bwMode="auto">
          <a:xfrm rot="16200000" flipV="1">
            <a:off x="6743616" y="4401352"/>
            <a:ext cx="28631" cy="1476263"/>
          </a:xfrm>
          <a:prstGeom prst="curvedConnector3">
            <a:avLst>
              <a:gd name="adj1" fmla="val 18455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6934200" y="4419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05" name="TextBox 104"/>
          <p:cNvSpPr txBox="1"/>
          <p:nvPr/>
        </p:nvSpPr>
        <p:spPr>
          <a:xfrm>
            <a:off x="5257800" y="4724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64838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>
                <a:solidFill>
                  <a:srgbClr val="CC3300"/>
                </a:solidFill>
                <a:ea typeface="ＭＳ Ｐゴシック" pitchFamily="-106" charset="-128"/>
              </a:rPr>
              <a:t>Sample Assignment </a:t>
            </a:r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# 3.3</a:t>
            </a:r>
          </a:p>
        </p:txBody>
      </p:sp>
      <p:sp>
        <p:nvSpPr>
          <p:cNvPr id="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600" dirty="0">
                <a:latin typeface="Arial" charset="0"/>
                <a:ea typeface="MS PGothic" charset="0"/>
              </a:rPr>
              <a:t>Using DFA</a:t>
            </a:r>
            <a:r>
              <a:rPr lang="ja-JP" altLang="en-US" sz="1600" dirty="0">
                <a:latin typeface="Arial" charset="0"/>
                <a:ea typeface="MS PGothic" charset="0"/>
              </a:rPr>
              <a:t>’</a:t>
            </a:r>
            <a:r>
              <a:rPr lang="en-US" altLang="ja-JP" sz="1600" dirty="0">
                <a:latin typeface="Arial" charset="0"/>
                <a:ea typeface="MS PGothic" charset="0"/>
              </a:rPr>
              <a:t>s (not any equivalent notation) show that the Regular Languages are closed under Min, where </a:t>
            </a:r>
            <a:r>
              <a:rPr lang="en-US" altLang="ja-JP" sz="1600" dirty="0" smtClean="0">
                <a:latin typeface="Arial" charset="0"/>
                <a:ea typeface="MS PGothic" charset="0"/>
              </a:rPr>
              <a:t>Min</a:t>
            </a:r>
            <a:r>
              <a:rPr lang="en-US" altLang="ja-JP" sz="1600" dirty="0">
                <a:latin typeface="Arial" charset="0"/>
                <a:ea typeface="MS PGothic" charset="0"/>
              </a:rPr>
              <a:t>(L) = {</a:t>
            </a:r>
            <a:r>
              <a:rPr lang="en-US" altLang="ja-JP" sz="1600" dirty="0">
                <a:ea typeface="ＭＳ Ｐゴシック" pitchFamily="34" charset="-128"/>
              </a:rPr>
              <a:t> w | w </a:t>
            </a:r>
            <a:r>
              <a:rPr lang="en-US" altLang="ja-JP" sz="1600" dirty="0">
                <a:ea typeface="ＭＳ Ｐゴシック" pitchFamily="34" charset="-128"/>
                <a:sym typeface="Symbol" pitchFamily="18" charset="2"/>
              </a:rPr>
              <a:t> L, but no proper prefix of w is in L}</a:t>
            </a:r>
            <a:r>
              <a:rPr lang="en-US" altLang="ja-JP" sz="1600" dirty="0" smtClean="0">
                <a:ea typeface="ＭＳ Ｐゴシック" pitchFamily="34" charset="-128"/>
                <a:sym typeface="Symbol" pitchFamily="18" charset="2"/>
              </a:rPr>
              <a:t>.</a:t>
            </a:r>
            <a:r>
              <a:rPr lang="en-US" altLang="ja-JP" sz="1600" dirty="0" smtClean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altLang="ja-JP" sz="1600" dirty="0">
                <a:latin typeface="Arial" charset="0"/>
                <a:ea typeface="MS PGothic" charset="0"/>
                <a:sym typeface="Symbol" charset="0"/>
              </a:rPr>
              <a:t>This means that w  </a:t>
            </a:r>
            <a:r>
              <a:rPr lang="en-US" altLang="ja-JP" sz="1600" dirty="0">
                <a:latin typeface="Arial" charset="0"/>
                <a:ea typeface="MS PGothic" charset="0"/>
              </a:rPr>
              <a:t>Min(L) </a:t>
            </a:r>
            <a:r>
              <a:rPr lang="en-US" altLang="ja-JP" sz="1600" dirty="0" err="1">
                <a:latin typeface="Arial" charset="0"/>
                <a:ea typeface="MS PGothic" charset="0"/>
              </a:rPr>
              <a:t>iff</a:t>
            </a:r>
            <a:r>
              <a:rPr lang="en-US" altLang="ja-JP" sz="1600" dirty="0">
                <a:latin typeface="Arial" charset="0"/>
                <a:ea typeface="MS PGothic" charset="0"/>
              </a:rPr>
              <a:t> w </a:t>
            </a:r>
            <a:r>
              <a:rPr lang="en-US" altLang="ja-JP" sz="1600" dirty="0">
                <a:latin typeface="Arial" charset="0"/>
                <a:ea typeface="MS PGothic" charset="0"/>
                <a:sym typeface="Symbol" charset="0"/>
              </a:rPr>
              <a:t> L and for no </a:t>
            </a:r>
            <a:r>
              <a:rPr lang="en-US" altLang="ja-JP" sz="1600" dirty="0" err="1">
                <a:latin typeface="Arial" charset="0"/>
                <a:ea typeface="MS PGothic" charset="0"/>
                <a:sym typeface="Symbol" charset="0"/>
              </a:rPr>
              <a:t>y≠λ</a:t>
            </a:r>
            <a:r>
              <a:rPr lang="en-US" altLang="ja-JP" sz="1600" dirty="0">
                <a:latin typeface="Arial" charset="0"/>
                <a:ea typeface="MS PGothic" charset="0"/>
                <a:sym typeface="Symbol" charset="0"/>
              </a:rPr>
              <a:t> is x in L, where w=</a:t>
            </a:r>
            <a:r>
              <a:rPr lang="en-US" altLang="ja-JP" sz="1600" dirty="0" err="1">
                <a:latin typeface="Arial" charset="0"/>
                <a:ea typeface="MS PGothic" charset="0"/>
                <a:sym typeface="Symbol" charset="0"/>
              </a:rPr>
              <a:t>xy</a:t>
            </a:r>
            <a:r>
              <a:rPr lang="en-US" altLang="ja-JP" sz="1600" dirty="0">
                <a:latin typeface="Arial" charset="0"/>
                <a:ea typeface="MS PGothic" charset="0"/>
                <a:sym typeface="Symbol" charset="0"/>
              </a:rPr>
              <a:t>. Said a third way, w is not an extension of any element in L.</a:t>
            </a:r>
            <a:endParaRPr lang="en-US" sz="1400" b="1" dirty="0">
              <a:solidFill>
                <a:srgbClr val="CC3300"/>
              </a:solidFill>
              <a:latin typeface="Arial" charset="0"/>
              <a:ea typeface="MS PGothic" charset="0"/>
            </a:endParaRPr>
          </a:p>
          <a:p>
            <a:pPr marL="0" indent="0" eaLnBrk="1" hangingPunct="1">
              <a:buNone/>
            </a:pP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Let </a:t>
            </a: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A = (</a:t>
            </a: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Q, </a:t>
            </a:r>
            <a:r>
              <a:rPr lang="en-US" sz="1600" dirty="0" smtClean="0">
                <a:latin typeface="Symbol" charset="0"/>
                <a:ea typeface="MS PGothic" charset="0"/>
                <a:sym typeface="Symbol" charset="0"/>
              </a:rPr>
              <a:t>S</a:t>
            </a: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, </a:t>
            </a:r>
            <a:r>
              <a:rPr lang="en-US" sz="1600" dirty="0" smtClean="0">
                <a:latin typeface="Symbol" charset="0"/>
                <a:ea typeface="MS PGothic" charset="0"/>
                <a:sym typeface="Symbol" charset="0"/>
              </a:rPr>
              <a:t>d</a:t>
            </a: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, q</a:t>
            </a:r>
            <a:r>
              <a:rPr lang="en-US" sz="1600" baseline="-25000" dirty="0" smtClean="0">
                <a:latin typeface="Arial" charset="0"/>
                <a:ea typeface="MS PGothic" charset="0"/>
                <a:sym typeface="Symbol" charset="0"/>
              </a:rPr>
              <a:t>0</a:t>
            </a: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, F)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be a DFA such that L = L(A).</a:t>
            </a:r>
          </a:p>
          <a:p>
            <a:pPr marL="0" indent="0" eaLnBrk="1" hangingPunct="1">
              <a:buNone/>
            </a:pPr>
            <a:r>
              <a:rPr lang="en-US" altLang="ja-JP" sz="1600" dirty="0" smtClean="0">
                <a:latin typeface="Arial" charset="0"/>
                <a:ea typeface="MS PGothic" charset="0"/>
                <a:sym typeface="Symbol" charset="0"/>
              </a:rPr>
              <a:t>Define </a:t>
            </a:r>
            <a:r>
              <a:rPr lang="en-US" altLang="ja-JP" sz="1600" dirty="0" smtClean="0">
                <a:latin typeface="Arial" charset="0"/>
                <a:ea typeface="MS PGothic" charset="0"/>
                <a:sym typeface="Symbol" charset="0"/>
              </a:rPr>
              <a:t>A</a:t>
            </a:r>
            <a:r>
              <a:rPr lang="en-US" altLang="ja-JP" sz="1600" baseline="-25000" dirty="0" smtClean="0">
                <a:latin typeface="Arial" charset="0"/>
                <a:ea typeface="MS PGothic" charset="0"/>
                <a:sym typeface="Symbol" charset="0"/>
              </a:rPr>
              <a:t>MIN</a:t>
            </a:r>
            <a:r>
              <a:rPr lang="en-US" altLang="ja-JP" sz="1600" dirty="0" smtClean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altLang="ja-JP" sz="1600" dirty="0" smtClean="0">
                <a:latin typeface="Arial" charset="0"/>
                <a:ea typeface="MS PGothic" charset="0"/>
                <a:sym typeface="Symbol" charset="0"/>
              </a:rPr>
              <a:t>= (</a:t>
            </a:r>
            <a:r>
              <a:rPr lang="en-US" altLang="ja-JP" sz="1600" dirty="0" smtClean="0">
                <a:latin typeface="Arial" charset="0"/>
                <a:ea typeface="MS PGothic" charset="0"/>
                <a:sym typeface="Symbol" charset="0"/>
              </a:rPr>
              <a:t>Q U {D}, </a:t>
            </a:r>
            <a:r>
              <a:rPr lang="en-US" sz="1600" dirty="0">
                <a:latin typeface="Symbol" charset="0"/>
                <a:ea typeface="MS PGothic" charset="0"/>
                <a:sym typeface="Symbol" charset="0"/>
              </a:rPr>
              <a:t>S</a:t>
            </a: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, </a:t>
            </a:r>
            <a:r>
              <a:rPr lang="en-US" sz="1600" dirty="0" smtClean="0">
                <a:latin typeface="Symbol" charset="0"/>
                <a:ea typeface="MS PGothic" charset="0"/>
                <a:sym typeface="Symbol" charset="0"/>
              </a:rPr>
              <a:t>d’</a:t>
            </a: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, </a:t>
            </a: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q</a:t>
            </a:r>
            <a:r>
              <a:rPr lang="en-US" sz="1600" baseline="-25000" dirty="0" smtClean="0">
                <a:latin typeface="Arial" charset="0"/>
                <a:ea typeface="MS PGothic" charset="0"/>
                <a:sym typeface="Symbol" charset="0"/>
              </a:rPr>
              <a:t>0</a:t>
            </a: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, </a:t>
            </a: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F)</a:t>
            </a: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, where </a:t>
            </a: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D is not in Q.</a:t>
            </a:r>
          </a:p>
          <a:p>
            <a:pPr marL="0" indent="0" eaLnBrk="1" hangingPunct="1">
              <a:buNone/>
            </a:pPr>
            <a:r>
              <a:rPr lang="en-US" sz="1600" dirty="0">
                <a:latin typeface="Symbol" charset="0"/>
                <a:ea typeface="MS PGothic" charset="0"/>
                <a:sym typeface="Symbol" charset="0"/>
              </a:rPr>
              <a:t>d</a:t>
            </a:r>
            <a:r>
              <a:rPr lang="en-US" sz="1600" dirty="0" smtClean="0">
                <a:ea typeface="MS PGothic" charset="0"/>
                <a:sym typeface="Symbol" charset="0"/>
              </a:rPr>
              <a:t>’ just changes</a:t>
            </a:r>
            <a:r>
              <a:rPr lang="en-US" sz="1600" dirty="0" smtClean="0">
                <a:latin typeface="Symbol" charset="0"/>
                <a:ea typeface="MS PGothic" charset="0"/>
                <a:sym typeface="Symbol" charset="0"/>
              </a:rPr>
              <a:t> d </a:t>
            </a:r>
            <a:r>
              <a:rPr lang="en-US" sz="1600" dirty="0" smtClean="0">
                <a:ea typeface="MS PGothic" charset="0"/>
                <a:sym typeface="Symbol" charset="0"/>
              </a:rPr>
              <a:t>so that</a:t>
            </a:r>
            <a:r>
              <a:rPr lang="en-US" sz="1600" dirty="0" smtClean="0">
                <a:latin typeface="Symbol" charset="0"/>
                <a:ea typeface="MS PGothic" charset="0"/>
                <a:sym typeface="Symbol" charset="0"/>
              </a:rPr>
              <a:t>, 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f</a:t>
            </a: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or each f in F, all its outgoing edges now point to state D, which loops on itself. All other outgoing edges from final states are removed. This means that all extensions of a word in L fail to be recognized.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This </a:t>
            </a: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is just the definition of </a:t>
            </a: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MIN(</a:t>
            </a: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L) recast in terms of the behavior of its accepting </a:t>
            </a: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DFA.</a:t>
            </a:r>
          </a:p>
          <a:p>
            <a:pPr marL="0" indent="0">
              <a:buNone/>
            </a:pPr>
            <a:endParaRPr lang="en-US" sz="1600" dirty="0">
              <a:latin typeface="Arial" charset="0"/>
              <a:ea typeface="MS PGothic" charset="0"/>
              <a:sym typeface="Symbol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There is a way that breaks out of the DFA and enters the domain of the NFA. One merely removes all edges that start at a final state. One would then need to recast as a DFA, so that’s a bit of a cheat, but we will accept it.</a:t>
            </a:r>
          </a:p>
          <a:p>
            <a:pPr marL="0" indent="0">
              <a:buNone/>
            </a:pP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A way that also somewhat ignores the constraint of a DFA is to note that DFAs are closed under intersection and complement and so under difference. At this point we can </a:t>
            </a:r>
            <a:r>
              <a:rPr lang="en-US" sz="1600" smtClean="0">
                <a:latin typeface="Arial" charset="0"/>
                <a:ea typeface="MS PGothic" charset="0"/>
                <a:sym typeface="Symbol" charset="0"/>
              </a:rPr>
              <a:t>then show that </a:t>
            </a: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Min(L) = L – L </a:t>
            </a:r>
            <a:r>
              <a:rPr lang="en-US" sz="1600" dirty="0" err="1" smtClean="0">
                <a:latin typeface="Arial" charset="0"/>
                <a:ea typeface="MS PGothic" charset="0"/>
                <a:sym typeface="Symbol" charset="0"/>
              </a:rPr>
              <a:t>Σ</a:t>
            </a:r>
            <a:r>
              <a:rPr lang="en-US" sz="1600" baseline="30000" dirty="0" smtClean="0">
                <a:latin typeface="Arial" charset="0"/>
                <a:ea typeface="MS PGothic" charset="0"/>
                <a:sym typeface="Symbol" charset="0"/>
              </a:rPr>
              <a:t>+</a:t>
            </a: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. This is the proof most commonly found on net.</a:t>
            </a:r>
            <a:endParaRPr lang="en-US" sz="1600" dirty="0">
              <a:ea typeface="ＭＳ Ｐゴシック" pitchFamily="-106" charset="-128"/>
            </a:endParaRPr>
          </a:p>
          <a:p>
            <a:pPr marL="0" indent="0">
              <a:buNone/>
            </a:pPr>
            <a:endParaRPr lang="en-US" sz="1600" dirty="0">
              <a:ea typeface="ＭＳ Ｐゴシック" pitchFamily="-106" charset="-128"/>
            </a:endParaRP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58353E3-E780-4025-9C79-2EC442E1A067}" type="datetime1">
              <a:rPr lang="en-US" sz="1400"/>
              <a:pPr/>
              <a:t>9/15/14</a:t>
            </a:fld>
            <a:endParaRPr lang="en-US" sz="1400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r>
              <a:rPr lang="en-US" sz="1400" dirty="0"/>
              <a:t>COT 4210 © UCF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FFE9ADF-F6F9-4B5D-AD34-474C83BDC9B1}" type="slidenum">
              <a:rPr lang="en-US" sz="1400"/>
              <a:pPr/>
              <a:t>3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63632052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8691</TotalTime>
  <Words>497</Words>
  <Application>Microsoft Macintosh PowerPoint</Application>
  <PresentationFormat>On-screen Show (4:3)</PresentationFormat>
  <Paragraphs>53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Custom Design</vt:lpstr>
      <vt:lpstr>Key Assignment # 3.1</vt:lpstr>
      <vt:lpstr>Key Assignment # 3.2</vt:lpstr>
      <vt:lpstr>Sample Assignment # 3.3</vt:lpstr>
    </vt:vector>
  </TitlesOfParts>
  <Company>University of Central Florida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Languages and Automata Theory</dc:title>
  <dc:creator>ceh</dc:creator>
  <cp:lastModifiedBy>Charles Hughes</cp:lastModifiedBy>
  <cp:revision>262</cp:revision>
  <dcterms:modified xsi:type="dcterms:W3CDTF">2014-09-16T02:04:06Z</dcterms:modified>
</cp:coreProperties>
</file>