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1231" r:id="rId2"/>
    <p:sldId id="1236" r:id="rId3"/>
    <p:sldId id="1237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9/15/14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Key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3.1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>
                <a:latin typeface="Arial" charset="0"/>
                <a:ea typeface="MS PGothic" charset="0"/>
              </a:rPr>
              <a:t>Present a transition diagram for a NFA that recognizes the set of binary strings that starts with a 1 and, when interpreted as entering the </a:t>
            </a:r>
            <a:r>
              <a:rPr lang="en-US" sz="2400" dirty="0" smtClean="0">
                <a:latin typeface="Arial" charset="0"/>
                <a:ea typeface="MS PGothic" charset="0"/>
              </a:rPr>
              <a:t>NFA </a:t>
            </a:r>
            <a:r>
              <a:rPr lang="en-US" sz="2400" dirty="0">
                <a:latin typeface="Arial" charset="0"/>
                <a:ea typeface="MS PGothic" charset="0"/>
              </a:rPr>
              <a:t>most to least significant digit, each represents a binary number that is divisible by either five or six. Thus, 101, 110, 1100, 1111 are in the language, but 111, 1011 and 11010 are not.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OR</a:t>
            </a:r>
            <a:br>
              <a:rPr lang="en-US" sz="2400" dirty="0">
                <a:latin typeface="Arial" charset="0"/>
                <a:ea typeface="MS PGothic" charset="0"/>
              </a:rPr>
            </a:br>
            <a:r>
              <a:rPr lang="en-US" sz="2400" dirty="0">
                <a:latin typeface="Arial" charset="0"/>
                <a:ea typeface="MS PGothic" charset="0"/>
              </a:rPr>
              <a:t>Present a DFA that recognizes such binary strings that represent a number that is either 5 Mod 6 or 0 Mod 6</a:t>
            </a:r>
            <a:r>
              <a:rPr lang="en-US" sz="2400" dirty="0" smtClean="0">
                <a:latin typeface="Arial" charset="0"/>
                <a:ea typeface="MS PGothic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Construction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I can do on board, but 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these are simple variants 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of 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ones 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I already did. 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9/15/14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/>
          <p:cNvSpPr/>
          <p:nvPr/>
        </p:nvSpPr>
        <p:spPr bwMode="auto">
          <a:xfrm>
            <a:off x="688669" y="3879836"/>
            <a:ext cx="425474" cy="42547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Key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3.2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 smtClean="0">
                <a:latin typeface="Arial" charset="0"/>
                <a:ea typeface="MS PGothic" charset="0"/>
              </a:rPr>
              <a:t>a</a:t>
            </a:r>
            <a:r>
              <a:rPr lang="en-US" sz="1600" dirty="0">
                <a:latin typeface="Arial" charset="0"/>
                <a:ea typeface="MS PGothic" charset="0"/>
              </a:rPr>
              <a:t>.) Present a transition diagram for an NFA for the language associated with the regular expression (1001 + 110 + 11)*. Your NFA must have no more than five states. </a:t>
            </a:r>
            <a:br>
              <a:rPr lang="en-US" sz="1600" dirty="0">
                <a:latin typeface="Arial" charset="0"/>
                <a:ea typeface="MS PGothic" charset="0"/>
              </a:rPr>
            </a:br>
            <a:r>
              <a:rPr lang="en-US" sz="1600" dirty="0">
                <a:latin typeface="Arial" charset="0"/>
                <a:ea typeface="MS PGothic" charset="0"/>
              </a:rPr>
              <a:t>b.) Use the standard conversion technique (subsets of states) to convert the NFA from (a) to an equivalent DFA. Be sure to not include unreachable states. Hint: This DFA should have no more than six states.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82098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9/15/14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8" name="Oval 7"/>
          <p:cNvSpPr/>
          <p:nvPr/>
        </p:nvSpPr>
        <p:spPr bwMode="auto">
          <a:xfrm>
            <a:off x="735775" y="393162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25566" y="369377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8" name="Oval 37"/>
          <p:cNvSpPr/>
          <p:nvPr/>
        </p:nvSpPr>
        <p:spPr bwMode="auto">
          <a:xfrm>
            <a:off x="2479585" y="3922264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b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2411938" y="289560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2" name="Straight Arrow Connector 61"/>
          <p:cNvCxnSpPr>
            <a:endCxn id="60" idx="2"/>
          </p:cNvCxnSpPr>
          <p:nvPr/>
        </p:nvCxnSpPr>
        <p:spPr bwMode="auto">
          <a:xfrm>
            <a:off x="482098" y="4087895"/>
            <a:ext cx="206571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38" idx="0"/>
          </p:cNvCxnSpPr>
          <p:nvPr/>
        </p:nvCxnSpPr>
        <p:spPr bwMode="auto">
          <a:xfrm flipH="1" flipV="1">
            <a:off x="2640272" y="3200400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3622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39" idx="3"/>
            <a:endCxn id="60" idx="0"/>
          </p:cNvCxnSpPr>
          <p:nvPr/>
        </p:nvCxnSpPr>
        <p:spPr bwMode="auto">
          <a:xfrm flipH="1">
            <a:off x="901406" y="3178350"/>
            <a:ext cx="1559044" cy="7014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447800" y="3352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25" name="Curved Connector 24"/>
          <p:cNvCxnSpPr>
            <a:stCxn id="38" idx="1"/>
            <a:endCxn id="60" idx="7"/>
          </p:cNvCxnSpPr>
          <p:nvPr/>
        </p:nvCxnSpPr>
        <p:spPr bwMode="auto">
          <a:xfrm rot="16200000" flipV="1">
            <a:off x="1775651" y="3218329"/>
            <a:ext cx="28631" cy="1476263"/>
          </a:xfrm>
          <a:prstGeom prst="curvedConnector3">
            <a:avLst>
              <a:gd name="adj1" fmla="val 1845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625566" y="408789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63" name="Straight Arrow Connector 62"/>
          <p:cNvCxnSpPr>
            <a:stCxn id="60" idx="6"/>
            <a:endCxn id="38" idx="2"/>
          </p:cNvCxnSpPr>
          <p:nvPr/>
        </p:nvCxnSpPr>
        <p:spPr bwMode="auto">
          <a:xfrm flipV="1">
            <a:off x="1114143" y="4087895"/>
            <a:ext cx="1365442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Oval 128"/>
          <p:cNvSpPr/>
          <p:nvPr/>
        </p:nvSpPr>
        <p:spPr bwMode="auto">
          <a:xfrm>
            <a:off x="5634189" y="3908193"/>
            <a:ext cx="425474" cy="42547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5681295" y="3959977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162800" y="330303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3" name="Oval 132"/>
          <p:cNvSpPr/>
          <p:nvPr/>
        </p:nvSpPr>
        <p:spPr bwMode="auto">
          <a:xfrm>
            <a:off x="7425105" y="3950621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b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553200" y="3095106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39" name="Straight Arrow Connector 138"/>
          <p:cNvCxnSpPr>
            <a:endCxn id="129" idx="2"/>
          </p:cNvCxnSpPr>
          <p:nvPr/>
        </p:nvCxnSpPr>
        <p:spPr bwMode="auto">
          <a:xfrm>
            <a:off x="5029200" y="4114800"/>
            <a:ext cx="604989" cy="61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133" idx="1"/>
            <a:endCxn id="147" idx="5"/>
          </p:cNvCxnSpPr>
          <p:nvPr/>
        </p:nvCxnSpPr>
        <p:spPr bwMode="auto">
          <a:xfrm flipH="1" flipV="1">
            <a:off x="6869259" y="3411165"/>
            <a:ext cx="604358" cy="5879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6926183" y="358003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42" name="Straight Arrow Connector 141"/>
          <p:cNvCxnSpPr>
            <a:stCxn id="147" idx="3"/>
          </p:cNvCxnSpPr>
          <p:nvPr/>
        </p:nvCxnSpPr>
        <p:spPr bwMode="auto">
          <a:xfrm flipH="1">
            <a:off x="5867400" y="3411165"/>
            <a:ext cx="701003" cy="473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6019800" y="335143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572250" y="388483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46" name="Straight Arrow Connector 145"/>
          <p:cNvCxnSpPr>
            <a:stCxn id="129" idx="6"/>
            <a:endCxn id="133" idx="2"/>
          </p:cNvCxnSpPr>
          <p:nvPr/>
        </p:nvCxnSpPr>
        <p:spPr bwMode="auto">
          <a:xfrm flipV="1">
            <a:off x="6059663" y="4116252"/>
            <a:ext cx="1365442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6506094" y="3048000"/>
            <a:ext cx="425474" cy="42547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5646205" y="2953701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61" name="Straight Arrow Connector 160"/>
          <p:cNvCxnSpPr>
            <a:stCxn id="156" idx="4"/>
            <a:endCxn id="129" idx="0"/>
          </p:cNvCxnSpPr>
          <p:nvPr/>
        </p:nvCxnSpPr>
        <p:spPr bwMode="auto">
          <a:xfrm>
            <a:off x="5811836" y="3284963"/>
            <a:ext cx="35090" cy="6232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5599099" y="343379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167" name="Curved Connector 166"/>
          <p:cNvCxnSpPr>
            <a:stCxn id="156" idx="2"/>
          </p:cNvCxnSpPr>
          <p:nvPr/>
        </p:nvCxnSpPr>
        <p:spPr bwMode="auto">
          <a:xfrm rot="10800000" flipH="1">
            <a:off x="5646204" y="2895600"/>
            <a:ext cx="68795" cy="223732"/>
          </a:xfrm>
          <a:prstGeom prst="curvedConnector4">
            <a:avLst>
              <a:gd name="adj1" fmla="val -332292"/>
              <a:gd name="adj2" fmla="val 8701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5088534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0,1</a:t>
            </a:r>
            <a:endParaRPr lang="en-US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791200" y="2590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Dead State (X)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147" idx="6"/>
            <a:endCxn id="133" idx="0"/>
          </p:cNvCxnSpPr>
          <p:nvPr/>
        </p:nvCxnSpPr>
        <p:spPr bwMode="auto">
          <a:xfrm>
            <a:off x="6931568" y="3260737"/>
            <a:ext cx="659168" cy="6898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endCxn id="156" idx="5"/>
          </p:cNvCxnSpPr>
          <p:nvPr/>
        </p:nvCxnSpPr>
        <p:spPr bwMode="auto">
          <a:xfrm rot="16200000" flipV="1">
            <a:off x="5685169" y="3480238"/>
            <a:ext cx="2102419" cy="161484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Curved Connector 80"/>
          <p:cNvCxnSpPr>
            <a:stCxn id="94" idx="2"/>
            <a:endCxn id="156" idx="2"/>
          </p:cNvCxnSpPr>
          <p:nvPr/>
        </p:nvCxnSpPr>
        <p:spPr bwMode="auto">
          <a:xfrm rot="10800000">
            <a:off x="5646206" y="3119333"/>
            <a:ext cx="74621" cy="2075499"/>
          </a:xfrm>
          <a:prstGeom prst="curvedConnector3">
            <a:avLst>
              <a:gd name="adj1" fmla="val 4063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Oval 65"/>
          <p:cNvSpPr/>
          <p:nvPr/>
        </p:nvSpPr>
        <p:spPr bwMode="auto">
          <a:xfrm>
            <a:off x="2507195" y="4989064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70" name="Straight Arrow Connector 69"/>
          <p:cNvCxnSpPr>
            <a:stCxn id="66" idx="0"/>
          </p:cNvCxnSpPr>
          <p:nvPr/>
        </p:nvCxnSpPr>
        <p:spPr bwMode="auto">
          <a:xfrm flipH="1" flipV="1">
            <a:off x="2667882" y="4267200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238981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1612068" y="49046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73" name="Curved Connector 72"/>
          <p:cNvCxnSpPr/>
          <p:nvPr/>
        </p:nvCxnSpPr>
        <p:spPr bwMode="auto">
          <a:xfrm rot="16200000" flipV="1">
            <a:off x="1762153" y="4429153"/>
            <a:ext cx="28631" cy="1476263"/>
          </a:xfrm>
          <a:prstGeom prst="curvedConnector3">
            <a:avLst>
              <a:gd name="adj1" fmla="val 1845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H="1" flipV="1">
            <a:off x="914400" y="4267200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07584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6" name="Oval 75"/>
          <p:cNvSpPr/>
          <p:nvPr/>
        </p:nvSpPr>
        <p:spPr bwMode="auto">
          <a:xfrm>
            <a:off x="762000" y="495300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7446390" y="5001368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79" name="Straight Arrow Connector 78"/>
          <p:cNvCxnSpPr>
            <a:stCxn id="77" idx="0"/>
          </p:cNvCxnSpPr>
          <p:nvPr/>
        </p:nvCxnSpPr>
        <p:spPr bwMode="auto">
          <a:xfrm flipH="1" flipV="1">
            <a:off x="7607077" y="4279504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78974" y="450810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89" name="Straight Arrow Connector 88"/>
          <p:cNvCxnSpPr/>
          <p:nvPr/>
        </p:nvCxnSpPr>
        <p:spPr bwMode="auto">
          <a:xfrm flipH="1" flipV="1">
            <a:off x="5873226" y="4343400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5666410" y="4572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4" name="Oval 93"/>
          <p:cNvSpPr/>
          <p:nvPr/>
        </p:nvSpPr>
        <p:spPr bwMode="auto">
          <a:xfrm>
            <a:off x="5720826" y="502920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593531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96" name="Curved Connector 95"/>
          <p:cNvCxnSpPr/>
          <p:nvPr/>
        </p:nvCxnSpPr>
        <p:spPr bwMode="auto">
          <a:xfrm rot="16200000" flipV="1">
            <a:off x="6743616" y="4401352"/>
            <a:ext cx="28631" cy="1476263"/>
          </a:xfrm>
          <a:prstGeom prst="curvedConnector3">
            <a:avLst>
              <a:gd name="adj1" fmla="val 1845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934200" y="4419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52578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C3300"/>
                </a:solidFill>
                <a:ea typeface="ＭＳ Ｐゴシック" pitchFamily="-106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3.3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600" dirty="0">
                <a:latin typeface="Arial" charset="0"/>
                <a:ea typeface="MS PGothic" charset="0"/>
              </a:rPr>
              <a:t>Using DFA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s (not any equivalent notation) show that the Regular Languages are closed under Min, where </a:t>
            </a:r>
            <a:r>
              <a:rPr lang="en-US" altLang="ja-JP" sz="1600" dirty="0" smtClean="0">
                <a:latin typeface="Arial" charset="0"/>
                <a:ea typeface="MS PGothic" charset="0"/>
              </a:rPr>
              <a:t>Min</a:t>
            </a:r>
            <a:r>
              <a:rPr lang="en-US" altLang="ja-JP" sz="1600" dirty="0">
                <a:latin typeface="Arial" charset="0"/>
                <a:ea typeface="MS PGothic" charset="0"/>
              </a:rPr>
              <a:t>(L) = {</a:t>
            </a:r>
            <a:r>
              <a:rPr lang="en-US" altLang="ja-JP" sz="1600" dirty="0">
                <a:ea typeface="ＭＳ Ｐゴシック" pitchFamily="34" charset="-128"/>
              </a:rPr>
              <a:t> w | w </a:t>
            </a:r>
            <a:r>
              <a:rPr lang="en-US" altLang="ja-JP" sz="1600" dirty="0">
                <a:ea typeface="ＭＳ Ｐゴシック" pitchFamily="34" charset="-128"/>
                <a:sym typeface="Symbol" pitchFamily="18" charset="2"/>
              </a:rPr>
              <a:t> L, but no proper prefix of w is in L}</a:t>
            </a:r>
            <a:r>
              <a:rPr lang="en-US" altLang="ja-JP" sz="1600" dirty="0" smtClean="0">
                <a:ea typeface="ＭＳ Ｐゴシック" pitchFamily="34" charset="-128"/>
                <a:sym typeface="Symbol" pitchFamily="18" charset="2"/>
              </a:rPr>
              <a:t>.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This means that w  </a:t>
            </a:r>
            <a:r>
              <a:rPr lang="en-US" altLang="ja-JP" sz="1600" dirty="0">
                <a:latin typeface="Arial" charset="0"/>
                <a:ea typeface="MS PGothic" charset="0"/>
              </a:rPr>
              <a:t>Min(L) </a:t>
            </a:r>
            <a:r>
              <a:rPr lang="en-US" altLang="ja-JP" sz="1600" dirty="0" err="1">
                <a:latin typeface="Arial" charset="0"/>
                <a:ea typeface="MS PGothic" charset="0"/>
              </a:rPr>
              <a:t>iff</a:t>
            </a:r>
            <a:r>
              <a:rPr lang="en-US" altLang="ja-JP" sz="1600" dirty="0">
                <a:latin typeface="Arial" charset="0"/>
                <a:ea typeface="MS PGothic" charset="0"/>
              </a:rPr>
              <a:t> w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 L and for no </a:t>
            </a:r>
            <a:r>
              <a:rPr lang="en-US" altLang="ja-JP" sz="1600" dirty="0" err="1">
                <a:latin typeface="Arial" charset="0"/>
                <a:ea typeface="MS PGothic" charset="0"/>
                <a:sym typeface="Symbol" charset="0"/>
              </a:rPr>
              <a:t>y≠λ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 is x in L, where w=</a:t>
            </a:r>
            <a:r>
              <a:rPr lang="en-US" altLang="ja-JP" sz="1600" dirty="0" err="1">
                <a:latin typeface="Arial" charset="0"/>
                <a:ea typeface="MS PGothic" charset="0"/>
                <a:sym typeface="Symbol" charset="0"/>
              </a:rPr>
              <a:t>xy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. Said a third way, w is not an extension of any element in L.</a:t>
            </a:r>
            <a:endParaRPr lang="en-US" sz="14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Let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A = (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Q, 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S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d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q</a:t>
            </a:r>
            <a:r>
              <a:rPr lang="en-US" sz="1600" baseline="-25000" dirty="0" smtClean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F)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be a DFA such that L = L(A).</a:t>
            </a:r>
          </a:p>
          <a:p>
            <a:pPr marL="0" indent="0" eaLnBrk="1" hangingPunct="1">
              <a:buNone/>
            </a:pP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Define 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altLang="ja-JP" sz="1600" baseline="-25000" dirty="0" smtClean="0">
                <a:latin typeface="Arial" charset="0"/>
                <a:ea typeface="MS PGothic" charset="0"/>
                <a:sym typeface="Symbol" charset="0"/>
              </a:rPr>
              <a:t>MIN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= (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Q U {D}, 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S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d’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q</a:t>
            </a:r>
            <a:r>
              <a:rPr lang="en-US" sz="1600" baseline="-25000" dirty="0" smtClean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F)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where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D is not in Q.</a:t>
            </a:r>
          </a:p>
          <a:p>
            <a:pPr marL="0" indent="0" eaLnBrk="1" hangingPunct="1">
              <a:buNone/>
            </a:pP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d</a:t>
            </a:r>
            <a:r>
              <a:rPr lang="en-US" sz="1600" dirty="0" smtClean="0">
                <a:ea typeface="MS PGothic" charset="0"/>
                <a:sym typeface="Symbol" charset="0"/>
              </a:rPr>
              <a:t>’ just changes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 d </a:t>
            </a:r>
            <a:r>
              <a:rPr lang="en-US" sz="1600" dirty="0" smtClean="0">
                <a:ea typeface="MS PGothic" charset="0"/>
                <a:sym typeface="Symbol" charset="0"/>
              </a:rPr>
              <a:t>so that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,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f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or each f in F, all its outgoing edges now point to state D, which loops on itself. All other outgoing edges from final states are removed. This means that all extensions of a word in L fail to be recognized.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This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is just the definition of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MIN(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L) recast in terms of the behavior of its accepting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DFA.</a:t>
            </a:r>
          </a:p>
          <a:p>
            <a:pPr marL="0" indent="0">
              <a:buNone/>
            </a:pP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There is a way that breaks out of the DFA and enters the domain of the NFA. One merely removes all edges that start at a final state. One would then need to recast as a DFA, so that’s a bit of a cheat, but we will accept it.</a:t>
            </a:r>
          </a:p>
          <a:p>
            <a:pPr marL="0" indent="0">
              <a:buNone/>
            </a:pP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A way that also somewhat ignores the constraint of a DFA is to note that DFAs are closed under intersection and complement and so under difference. At this point we can </a:t>
            </a:r>
            <a:r>
              <a:rPr lang="en-US" sz="1600" smtClean="0">
                <a:latin typeface="Arial" charset="0"/>
                <a:ea typeface="MS PGothic" charset="0"/>
                <a:sym typeface="Symbol" charset="0"/>
              </a:rPr>
              <a:t>then show that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Min(L) = L – L </a:t>
            </a:r>
            <a:r>
              <a:rPr lang="en-US" sz="1600" dirty="0" err="1" smtClean="0">
                <a:latin typeface="Arial" charset="0"/>
                <a:ea typeface="MS PGothic" charset="0"/>
                <a:sym typeface="Symbol" charset="0"/>
              </a:rPr>
              <a:t>Σ</a:t>
            </a:r>
            <a:r>
              <a:rPr lang="en-US" sz="1600" baseline="30000" dirty="0" smtClean="0">
                <a:latin typeface="Arial" charset="0"/>
                <a:ea typeface="MS PGothic" charset="0"/>
                <a:sym typeface="Symbol" charset="0"/>
              </a:rPr>
              <a:t>+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. This is the proof most commonly found on net.</a:t>
            </a:r>
            <a:endParaRPr lang="en-US" sz="1600" dirty="0">
              <a:ea typeface="ＭＳ Ｐゴシック" pitchFamily="-106" charset="-128"/>
            </a:endParaRPr>
          </a:p>
          <a:p>
            <a:pPr marL="0" indent="0">
              <a:buNone/>
            </a:pPr>
            <a:endParaRPr lang="en-US" sz="1600" dirty="0">
              <a:ea typeface="ＭＳ Ｐゴシック" pitchFamily="-106" charset="-128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9/15/14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 dirty="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363205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8691</TotalTime>
  <Words>497</Words>
  <Application>Microsoft Macintosh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 Design</vt:lpstr>
      <vt:lpstr>Key Assignment # 3.1</vt:lpstr>
      <vt:lpstr>Key Assignment # 3.2</vt:lpstr>
      <vt:lpstr>Sample Assignment # 3.3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 Hughes</cp:lastModifiedBy>
  <cp:revision>262</cp:revision>
  <dcterms:modified xsi:type="dcterms:W3CDTF">2014-09-16T02:04:06Z</dcterms:modified>
</cp:coreProperties>
</file>