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1231" r:id="rId2"/>
    <p:sldId id="1243" r:id="rId3"/>
    <p:sldId id="1241" r:id="rId4"/>
    <p:sldId id="124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A0275D69-DC3D-4D70-A67A-5A21B8754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02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09C340A-49B2-4A69-BDC5-2C3BB17CF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759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36EF2-67BC-4FAE-BAF7-F34EC5EEB9FC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CA44BD-950B-4A92-9F41-D483BC3CAF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8B2BB-C45D-4A56-80EB-B466B1C4948D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203A5-1DDA-4534-A187-3041DEAD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6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3DADE-4E5F-408F-88BB-F6BB81CEC3C4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B1AF16-B821-42B6-8CA7-F3CD5CCD4A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2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45E92-AD68-4A5D-8475-ED9FB6DDB9B2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5ACB1-89C1-4936-80E6-B202206BB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0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5A9DB-ABDC-4706-8422-75E2271FC894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8AF7B-5947-47F9-9518-4A3FB476B0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3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D96A7-C04C-4A07-BEC8-99C094EA8487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5981D-E733-4BDD-AF55-97F5571F1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9D1F6-B237-4155-90D4-3A86B35E171D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D3D65-107B-4AC0-B366-D2122A74E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0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39618-5F71-4128-82B0-F8FD6049AEA7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E2EA8-DB78-4DEA-BB0A-8E60244B93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5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1A7916-ED7C-4119-B25F-685D7537575F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F9524-2A8F-485A-880F-8EFEAFBBCE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0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C1469-89C5-4F85-9C6F-4A660DDC6FD7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15D67-9DF2-41DF-AC22-64D550C5E1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565FF-F80F-428F-B621-E756F7D0E219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D30B6-3B9B-4777-95EB-5F93A5C15A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6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2F871-1019-47F0-88C7-B9AC0E6CFC77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656F2-E5CF-4F0E-A94F-110F2C9998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1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3E5519CA-DE62-4059-A528-99E45723D310}" type="datetime1">
              <a:rPr lang="en-US"/>
              <a:pPr/>
              <a:t>9/7/14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DF967779-5250-4966-B431-2B8F448B78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E2B9965-E0D1-48E4-B57E-3390FFC39C66}" type="datetime1">
              <a:rPr lang="en-US" sz="1400"/>
              <a:pPr/>
              <a:t>9/7/14</a:t>
            </a:fld>
            <a:endParaRPr lang="en-US" sz="1400"/>
          </a:p>
        </p:txBody>
      </p:sp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4C34DD9-CDE6-4E11-9ADB-394610421C77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Assignment # 1.1 Key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5181600"/>
          </a:xfrm>
        </p:spPr>
        <p:txBody>
          <a:bodyPr/>
          <a:lstStyle/>
          <a:p>
            <a:pPr marL="457200" indent="-457200">
              <a:buNone/>
            </a:pPr>
            <a:r>
              <a:rPr lang="en-US" sz="2000" dirty="0" smtClean="0">
                <a:latin typeface="Arial" charset="0"/>
                <a:ea typeface="MS PGothic" charset="0"/>
                <a:sym typeface="Symbol" charset="0"/>
              </a:rPr>
              <a:t>1.	Prove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or disprove that,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for sets A and B, </a:t>
            </a:r>
            <a:br>
              <a:rPr lang="en-US" altLang="ja-JP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A=B if and only if (A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 ~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B) </a:t>
            </a:r>
            <a:r>
              <a:rPr lang="en-US" sz="2000" dirty="0">
                <a:latin typeface="Arial" charset="0"/>
                <a:ea typeface="MS PGothic" charset="0"/>
                <a:sym typeface="Symbol"/>
              </a:rPr>
              <a:t>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(A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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B) = </a:t>
            </a:r>
            <a:r>
              <a:rPr lang="en-US" sz="2000" dirty="0">
                <a:latin typeface="Arial" charset="0"/>
                <a:ea typeface="MS PGothic" charset="0"/>
              </a:rPr>
              <a:t>A</a:t>
            </a:r>
            <a:endParaRPr lang="en-US" sz="20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ea typeface="ＭＳ Ｐゴシック" pitchFamily="34" charset="-128"/>
                <a:sym typeface="Symbol" pitchFamily="18" charset="2"/>
              </a:rPr>
              <a:t>   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Part 1)  Prove if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B, then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A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 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Assume A=B then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 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</a:rPr>
              <a:t>Now, any set intersected with its complement must be empty by the definition of complement, so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A)=</a:t>
            </a:r>
            <a:r>
              <a:rPr lang="en-US" sz="1800" dirty="0" smtClean="0">
                <a:latin typeface="Arial" charset="0"/>
                <a:ea typeface="MS PGothic" charset="0"/>
              </a:rPr>
              <a:t>Ø and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A)=</a:t>
            </a:r>
            <a:r>
              <a:rPr lang="en-US" sz="1800" dirty="0" smtClean="0">
                <a:latin typeface="Arial" charset="0"/>
                <a:ea typeface="MS PGothic" charset="0"/>
              </a:rPr>
              <a:t>A and thus their union is also A, proving that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 implies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.</a:t>
            </a: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    Part 2) Disprove if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A,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 then </a:t>
            </a:r>
            <a:r>
              <a:rPr lang="en-US" sz="1800" dirty="0" smtClean="0">
                <a:ea typeface="ＭＳ Ｐゴシック" pitchFamily="34" charset="-128"/>
              </a:rPr>
              <a:t>A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 = </a:t>
            </a:r>
            <a:r>
              <a:rPr lang="en-US" sz="1800" dirty="0" smtClean="0">
                <a:ea typeface="ＭＳ Ｐゴシック" pitchFamily="34" charset="-128"/>
              </a:rPr>
              <a:t>B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Assume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 smtClean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A and choose B =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 = {}. Then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 = Everything</a:t>
            </a:r>
            <a:b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Now, 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 = A, </a:t>
            </a:r>
            <a:r>
              <a:rPr lang="en-US" sz="1800" dirty="0">
                <a:latin typeface="Arial" charset="0"/>
                <a:ea typeface="MS PGothic" charset="0"/>
                <a:sym typeface="Symbol"/>
              </a:rPr>
              <a:t>since the intersection of any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set, A, </a:t>
            </a:r>
            <a:r>
              <a:rPr lang="en-US" sz="1800" dirty="0">
                <a:latin typeface="Arial" charset="0"/>
                <a:ea typeface="MS PGothic" charset="0"/>
                <a:sym typeface="Symbol"/>
              </a:rPr>
              <a:t>with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the 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entire universe of discourse is just A.</a:t>
            </a:r>
            <a:b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Also,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 smtClean="0">
                <a:latin typeface="Arial" charset="0"/>
                <a:ea typeface="MS PGothic" charset="0"/>
                <a:sym typeface="Symbol" charset="0"/>
              </a:rPr>
              <a:t>B =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, since the intersection of any set, A, with </a:t>
            </a:r>
            <a:r>
              <a:rPr lang="en-US" sz="1800" dirty="0">
                <a:latin typeface="Arial" charset="0"/>
                <a:ea typeface="MS PGothic" charset="0"/>
                <a:sym typeface="Symbol"/>
              </a:rPr>
              <a:t>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is .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Now choose A to be any non-empty set and 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~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B)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(A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</a:t>
            </a:r>
            <a:r>
              <a:rPr lang="en-US" altLang="ja-JP" sz="1800" dirty="0">
                <a:latin typeface="Arial" charset="0"/>
                <a:ea typeface="MS PGothic" charset="0"/>
                <a:sym typeface="Symbol" charset="0"/>
              </a:rPr>
              <a:t>B)=</a:t>
            </a:r>
            <a:r>
              <a:rPr lang="en-US" sz="1800" dirty="0" smtClean="0">
                <a:latin typeface="Arial" charset="0"/>
                <a:ea typeface="MS PGothic" charset="0"/>
              </a:rPr>
              <a:t>A whenever </a:t>
            </a:r>
            <a:r>
              <a:rPr lang="en-US" sz="1800" dirty="0">
                <a:latin typeface="Arial" charset="0"/>
                <a:ea typeface="MS PGothic" charset="0"/>
              </a:rPr>
              <a:t>B = </a:t>
            </a:r>
            <a:r>
              <a:rPr lang="en-US" sz="1800" dirty="0" smtClean="0">
                <a:latin typeface="Arial" charset="0"/>
                <a:ea typeface="MS PGothic" charset="0"/>
                <a:sym typeface="Symbol"/>
              </a:rPr>
              <a:t>. But then A </a:t>
            </a:r>
            <a:r>
              <a:rPr lang="en-US" sz="1800" dirty="0" smtClean="0">
                <a:latin typeface="Arial" charset="0"/>
                <a:ea typeface="MS PGothic" charset="0"/>
              </a:rPr>
              <a:t> B, and the implication does not hold.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1800" dirty="0" smtClean="0">
              <a:latin typeface="Arial" charset="0"/>
              <a:ea typeface="MS PGothic" charset="0"/>
            </a:endParaRPr>
          </a:p>
          <a:p>
            <a:pPr marL="396875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Bottom line is that this hypothesis is false.</a:t>
            </a: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9FE03D9-C3B0-4252-993B-04232F6F108F}" type="datetime1">
              <a:rPr lang="en-US" sz="1400"/>
              <a:pPr/>
              <a:t>9/7/14</a:t>
            </a:fld>
            <a:endParaRPr lang="en-US" sz="140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3675D57-B4A4-4CA6-A101-5BFB5591D839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Assignment # 1.2 Key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2.	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Prove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that, for Boolean (T/F) variables P and Q,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((P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 Q)  (P  Q) </a:t>
            </a:r>
            <a:br>
              <a:rPr lang="en-US" sz="1600" dirty="0">
                <a:latin typeface="Arial" charset="0"/>
                <a:ea typeface="MS PGothic" charset="0"/>
                <a:sym typeface="Symbol"/>
              </a:rPr>
            </a:br>
            <a:r>
              <a:rPr lang="en-US" sz="1600" dirty="0">
                <a:latin typeface="Arial" charset="0"/>
                <a:ea typeface="MS PGothic" charset="0"/>
                <a:sym typeface="Symbol"/>
              </a:rPr>
              <a:t> is logical or;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is logical implication;  is logical equivalence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Proof: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a) Let P be true then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(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= Q since, if Q is true we have T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 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T = T and if Q is false we have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T 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= F. Thus, when P = true,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((P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 Q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) = Q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 = T. Moreover, if P is true then so is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P 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Q, so we have T  T = T.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b) Let Q 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be true then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(P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=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T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since,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anything can imply true.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Thus, when P = true,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((P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 Q) =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T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 = T.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/>
            </a:r>
            <a:br>
              <a:rPr lang="en-US" sz="1600" dirty="0" smtClean="0">
                <a:latin typeface="Arial" charset="0"/>
                <a:ea typeface="MS PGothic" charset="0"/>
                <a:sym typeface="Symbol"/>
              </a:rPr>
            </a:b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Moreover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, if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is true then so is P 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Q, so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we have T  T =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T.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c) The only remaining case is when P and Q are both false. </a:t>
            </a:r>
            <a:br>
              <a:rPr lang="en-US" sz="1600" dirty="0" smtClean="0">
                <a:latin typeface="Arial" charset="0"/>
                <a:ea typeface="MS PGothic" charset="0"/>
                <a:sym typeface="Symbol"/>
              </a:rPr>
            </a:b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If this is so then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(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 =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(F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F)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= T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= F</a:t>
            </a:r>
            <a:br>
              <a:rPr lang="en-US" sz="1600" dirty="0" smtClean="0">
                <a:latin typeface="Arial" charset="0"/>
                <a:ea typeface="MS PGothic" charset="0"/>
                <a:sym typeface="Symbol"/>
              </a:rPr>
            </a:b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and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P 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Q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= F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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= F,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so we have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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F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= T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This covers all cases and so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((P </a:t>
            </a:r>
            <a:r>
              <a:rPr lang="en-US" sz="1600" dirty="0">
                <a:latin typeface="Arial" charset="0"/>
                <a:ea typeface="MS PGothic" charset="0"/>
                <a:sym typeface="Symbol"/>
              </a:rPr>
              <a:t> Q)  Q)  (P  Q) </a:t>
            </a:r>
            <a:r>
              <a:rPr lang="en-US" sz="1600" dirty="0" smtClean="0">
                <a:latin typeface="Arial" charset="0"/>
                <a:ea typeface="MS PGothic" charset="0"/>
                <a:sym typeface="Symbol"/>
              </a:rPr>
              <a:t>is a tautology.</a:t>
            </a:r>
            <a:endParaRPr lang="en-US" sz="1600" dirty="0">
              <a:latin typeface="Arial" charset="0"/>
              <a:ea typeface="MS PGothic" charset="0"/>
              <a:sym typeface="Symbol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1600" dirty="0">
              <a:latin typeface="Arial" charset="0"/>
              <a:ea typeface="MS PGothic" charset="0"/>
              <a:sym typeface="Symbol"/>
            </a:endParaRPr>
          </a:p>
          <a:p>
            <a:pPr marL="457200" indent="0" eaLnBrk="1" hangingPunct="1">
              <a:lnSpc>
                <a:spcPct val="90000"/>
              </a:lnSpc>
              <a:buNone/>
            </a:pPr>
            <a:endParaRPr lang="en-US" sz="1600" dirty="0" smtClean="0">
              <a:ea typeface="ＭＳ Ｐゴシック" pitchFamily="34" charset="-128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728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9FE03D9-C3B0-4252-993B-04232F6F108F}" type="datetime1">
              <a:rPr lang="en-US" sz="1400"/>
              <a:pPr/>
              <a:t>9/7/14</a:t>
            </a:fld>
            <a:endParaRPr lang="en-US" sz="1400"/>
          </a:p>
        </p:txBody>
      </p:sp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3675D57-B4A4-4CA6-A101-5BFB5591D839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Assignment # 1.3 Key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3.	Prove, </a:t>
            </a:r>
            <a:r>
              <a:rPr lang="en-US" sz="1600" dirty="0" smtClean="0">
                <a:latin typeface="Arial" charset="0"/>
                <a:ea typeface="MS PGothic" charset="0"/>
              </a:rPr>
              <a:t>If S is any finite set with |S| = n, then |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SSS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S S |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≤ </a:t>
            </a:r>
            <a:r>
              <a:rPr lang="en-US" sz="1600" dirty="0" smtClean="0">
                <a:latin typeface="Arial" charset="0"/>
                <a:ea typeface="MS PGothic" charset="0"/>
              </a:rPr>
              <a:t>|</a:t>
            </a:r>
            <a:r>
              <a:rPr lang="en-US" sz="1600" i="1" dirty="0" smtClean="0">
                <a:latin typeface="Arial" charset="0"/>
                <a:ea typeface="MS PGothic" charset="0"/>
              </a:rPr>
              <a:t>P</a:t>
            </a:r>
            <a:r>
              <a:rPr lang="en-US" sz="1600" dirty="0" smtClean="0">
                <a:latin typeface="Arial" charset="0"/>
                <a:ea typeface="MS PGothic" charset="0"/>
              </a:rPr>
              <a:t>(S)|, for all </a:t>
            </a:r>
            <a:r>
              <a:rPr lang="en-US" sz="1600" dirty="0" err="1" smtClean="0">
                <a:latin typeface="Arial" charset="0"/>
                <a:ea typeface="MS PGothic" charset="0"/>
              </a:rPr>
              <a:t>n</a:t>
            </a:r>
            <a:r>
              <a:rPr lang="en-US" sz="1600" dirty="0" err="1" smtClean="0">
                <a:latin typeface="Arial" charset="0"/>
                <a:ea typeface="MS PGothic" charset="0"/>
                <a:sym typeface="Symbol" charset="0"/>
              </a:rPr>
              <a:t>N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Proof: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(This is the same as showing n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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n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, for all </a:t>
            </a:r>
            <a:r>
              <a:rPr lang="en-US" sz="1600" dirty="0" err="1" smtClean="0">
                <a:ea typeface="ＭＳ Ｐゴシック" pitchFamily="34" charset="-128"/>
                <a:sym typeface="Symbol"/>
              </a:rPr>
              <a:t>n</a:t>
            </a:r>
            <a:r>
              <a:rPr lang="en-US" sz="1600" dirty="0" err="1" smtClean="0">
                <a:ea typeface="ＭＳ Ｐゴシック" pitchFamily="34" charset="-128"/>
                <a:sym typeface="Symbol" pitchFamily="18" charset="2"/>
              </a:rPr>
              <a:t>N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 We shall show this is true when N=23.)</a:t>
            </a:r>
            <a:endParaRPr lang="en-US" sz="1600" dirty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Basis: 23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6,436,343  8,388,608 =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23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. This proves the base case. Note: that</a:t>
            </a: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22</a:t>
            </a:r>
            <a:r>
              <a:rPr lang="en-US" sz="1600" baseline="30000" dirty="0">
                <a:ea typeface="ＭＳ Ｐゴシック" pitchFamily="34" charset="-128"/>
                <a:sym typeface="Symbol" pitchFamily="18" charset="2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5,153,632 and 2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22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 = 4,194,304 and so N=22 fails.</a:t>
            </a:r>
            <a:endParaRPr lang="en-US" sz="1600" dirty="0" smtClean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I.H. Assume for some K, K ≥ 23, K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.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I.S.(K+1) : (K+1)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= K</a:t>
            </a:r>
            <a:r>
              <a:rPr lang="en-US" sz="1600" baseline="30000" dirty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+ 5K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+ 10K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3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+ 5K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2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+ 1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>
                <a:ea typeface="ＭＳ Ｐゴシック" pitchFamily="34" charset="-128"/>
                <a:sym typeface="Symbol"/>
              </a:rPr>
              <a:t>5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 + 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5K</a:t>
            </a:r>
            <a:r>
              <a:rPr lang="en-US" sz="1600" baseline="30000" dirty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+ 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10K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+ 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5K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+ 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>
                <a:ea typeface="ＭＳ Ｐゴシック" pitchFamily="34" charset="-128"/>
                <a:sym typeface="Symbol" pitchFamily="18" charset="2"/>
              </a:rPr>
              <a:t>since 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K ≥ 1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=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+ 21K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4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K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since K ≥ 23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i="1" dirty="0" smtClean="0">
                <a:ea typeface="ＭＳ Ｐゴシック" pitchFamily="34" charset="-128"/>
                <a:sym typeface="Symbol" pitchFamily="18" charset="2"/>
              </a:rPr>
              <a:t>	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+ 2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 by IH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	=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K+1</a:t>
            </a:r>
            <a:endParaRPr lang="en-US" sz="1600" dirty="0" smtClean="0">
              <a:ea typeface="ＭＳ Ｐゴシック" pitchFamily="34" charset="-128"/>
              <a:sym typeface="Symbol" pitchFamily="18" charset="2"/>
            </a:endParaRPr>
          </a:p>
          <a:p>
            <a:pPr marL="457200" indent="0"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Thus, (K+1)</a:t>
            </a:r>
            <a:r>
              <a:rPr lang="en-US" sz="1600" baseline="30000" dirty="0" smtClean="0">
                <a:ea typeface="ＭＳ Ｐゴシック" pitchFamily="34" charset="-128"/>
                <a:sym typeface="Symbol"/>
              </a:rPr>
              <a:t>5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</a:t>
            </a:r>
            <a:r>
              <a:rPr lang="en-US" sz="1600" dirty="0" smtClean="0">
                <a:ea typeface="ＭＳ Ｐゴシック" pitchFamily="34" charset="-128"/>
                <a:sym typeface="Symbol"/>
              </a:rPr>
              <a:t>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2</a:t>
            </a:r>
            <a:r>
              <a:rPr lang="en-US" sz="1600" baseline="30000" dirty="0" smtClean="0">
                <a:ea typeface="ＭＳ Ｐゴシック" pitchFamily="34" charset="-128"/>
                <a:sym typeface="Symbol" pitchFamily="18" charset="2"/>
              </a:rPr>
              <a:t>K+1</a:t>
            </a:r>
            <a:r>
              <a:rPr lang="en-US" sz="1600" dirty="0" smtClean="0">
                <a:ea typeface="ＭＳ Ｐゴシック" pitchFamily="34" charset="-128"/>
                <a:sym typeface="Symbol" pitchFamily="18" charset="2"/>
              </a:rPr>
              <a:t> and the I.S. is proven.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dirty="0" smtClean="0">
              <a:ea typeface="ＭＳ Ｐゴシック" pitchFamily="34" charset="-128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61F5B66-92E1-4D02-B792-E5D178320273}" type="datetime1">
              <a:rPr lang="en-US" sz="1400"/>
              <a:pPr/>
              <a:t>9/7/14</a:t>
            </a:fld>
            <a:endParaRPr lang="en-US" sz="1400"/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E01D040-E5E5-4739-99E7-1E404937CF8D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34" charset="-128"/>
              </a:rPr>
              <a:t>Assignment </a:t>
            </a:r>
            <a:r>
              <a:rPr lang="en-US" smtClean="0">
                <a:solidFill>
                  <a:srgbClr val="CC3300"/>
                </a:solidFill>
                <a:ea typeface="ＭＳ Ｐゴシック" pitchFamily="34" charset="-128"/>
              </a:rPr>
              <a:t># 1.4 Key</a:t>
            </a:r>
            <a:endParaRPr lang="en-US" dirty="0" smtClean="0">
              <a:solidFill>
                <a:srgbClr val="CC3300"/>
              </a:solidFill>
              <a:ea typeface="ＭＳ Ｐゴシック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4.</a:t>
            </a:r>
            <a:r>
              <a:rPr lang="en-US" sz="1800" dirty="0">
                <a:latin typeface="Arial" charset="0"/>
                <a:ea typeface="MS PGothic" charset="0"/>
              </a:rPr>
              <a:t>	</a:t>
            </a:r>
            <a:r>
              <a:rPr lang="en-US" sz="1800" dirty="0" smtClean="0">
                <a:latin typeface="Arial" charset="0"/>
                <a:ea typeface="MS PGothic" charset="0"/>
              </a:rPr>
              <a:t>Consider </a:t>
            </a:r>
            <a:r>
              <a:rPr lang="en-US" sz="1800" dirty="0">
                <a:latin typeface="Arial" charset="0"/>
                <a:ea typeface="MS PGothic" charset="0"/>
              </a:rPr>
              <a:t>the function </a:t>
            </a:r>
            <a:r>
              <a:rPr lang="en-US" sz="1800" i="1" dirty="0">
                <a:latin typeface="Arial" charset="0"/>
                <a:ea typeface="MS PGothic" charset="0"/>
              </a:rPr>
              <a:t>pair</a:t>
            </a:r>
            <a:r>
              <a:rPr lang="en-US" sz="1800" dirty="0">
                <a:latin typeface="Arial" charset="0"/>
                <a:ea typeface="MS PGothic" charset="0"/>
              </a:rPr>
              <a:t>: </a:t>
            </a:r>
            <a:r>
              <a:rPr lang="en-US" sz="1800" b="1" i="1" dirty="0">
                <a:latin typeface="Forte" charset="0"/>
                <a:ea typeface="MS PGothic" charset="0"/>
              </a:rPr>
              <a:t>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800" b="1" i="1" dirty="0">
                <a:latin typeface="Forte" charset="0"/>
                <a:ea typeface="MS PGothic" charset="0"/>
              </a:rPr>
              <a:t>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i="1" dirty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800" b="1" i="1" dirty="0">
                <a:latin typeface="Forte" charset="0"/>
                <a:ea typeface="MS PGothic" charset="0"/>
              </a:rPr>
              <a:t>N</a:t>
            </a:r>
            <a:r>
              <a:rPr lang="en-US" sz="1800" dirty="0">
                <a:latin typeface="Arial" charset="0"/>
                <a:ea typeface="MS PGothic" charset="0"/>
              </a:rPr>
              <a:t>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defined by </a:t>
            </a:r>
            <a:r>
              <a:rPr lang="en-US" sz="1800" i="1" dirty="0">
                <a:latin typeface="Arial" charset="0"/>
                <a:ea typeface="MS PGothic" charset="0"/>
              </a:rPr>
              <a:t>pair</a:t>
            </a:r>
            <a:r>
              <a:rPr lang="en-US" sz="1800" dirty="0">
                <a:latin typeface="Arial" charset="0"/>
                <a:ea typeface="MS PGothic" charset="0"/>
              </a:rPr>
              <a:t>(</a:t>
            </a:r>
            <a:r>
              <a:rPr lang="en-US" sz="1800" dirty="0" err="1">
                <a:latin typeface="Arial" charset="0"/>
                <a:ea typeface="MS PGothic" charset="0"/>
              </a:rPr>
              <a:t>x,y</a:t>
            </a:r>
            <a:r>
              <a:rPr lang="en-US" sz="1800" dirty="0">
                <a:latin typeface="Arial" charset="0"/>
                <a:ea typeface="MS PGothic" charset="0"/>
              </a:rPr>
              <a:t>) = 2</a:t>
            </a:r>
            <a:r>
              <a:rPr lang="en-US" sz="1800" baseline="30000" dirty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1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Show that </a:t>
            </a:r>
            <a:r>
              <a:rPr lang="en-US" sz="1800" i="1" dirty="0">
                <a:latin typeface="Arial" charset="0"/>
                <a:ea typeface="MS PGothic" charset="0"/>
              </a:rPr>
              <a:t>pair </a:t>
            </a:r>
            <a:r>
              <a:rPr lang="en-US" sz="1800" dirty="0">
                <a:latin typeface="Arial" charset="0"/>
                <a:ea typeface="MS PGothic" charset="0"/>
              </a:rPr>
              <a:t>is a </a:t>
            </a:r>
            <a:r>
              <a:rPr lang="en-US" sz="1800" dirty="0" err="1">
                <a:latin typeface="Arial" charset="0"/>
                <a:ea typeface="MS PGothic" charset="0"/>
              </a:rPr>
              <a:t>bijection</a:t>
            </a:r>
            <a:r>
              <a:rPr lang="en-US" sz="1800" dirty="0">
                <a:latin typeface="Arial" charset="0"/>
                <a:ea typeface="MS PGothic" charset="0"/>
              </a:rPr>
              <a:t> </a:t>
            </a:r>
            <a:r>
              <a:rPr lang="en-US" sz="1800" dirty="0" smtClean="0">
                <a:latin typeface="Arial" charset="0"/>
                <a:ea typeface="MS PGothic" charset="0"/>
              </a:rPr>
              <a:t>(1-1 onto </a:t>
            </a:r>
            <a:r>
              <a:rPr lang="en-US" sz="1800" b="1" i="1" dirty="0">
                <a:latin typeface="Forte" charset="0"/>
                <a:ea typeface="MS PGothic" charset="0"/>
              </a:rPr>
              <a:t>N</a:t>
            </a:r>
            <a:r>
              <a:rPr lang="en-US" sz="1800" dirty="0">
                <a:latin typeface="Arial" charset="0"/>
                <a:ea typeface="MS PGothic" charset="0"/>
              </a:rPr>
              <a:t>).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 smtClean="0">
                <a:latin typeface="Arial" charset="0"/>
                <a:ea typeface="MS PGothic" charset="0"/>
              </a:rPr>
              <a:t>Note: </a:t>
            </a:r>
            <a:r>
              <a:rPr lang="en-US" sz="1800" dirty="0">
                <a:latin typeface="Arial" charset="0"/>
                <a:ea typeface="MS PGothic" charset="0"/>
              </a:rPr>
              <a:t>I already showed this is a surjection in the Sample, so your assignment is to show it </a:t>
            </a:r>
            <a:r>
              <a:rPr lang="en-US" sz="1800" dirty="0" smtClean="0">
                <a:latin typeface="Arial" charset="0"/>
                <a:ea typeface="MS PGothic" charset="0"/>
              </a:rPr>
              <a:t>is an injection (1-1), </a:t>
            </a:r>
            <a:r>
              <a:rPr lang="en-US" sz="1800" dirty="0">
                <a:latin typeface="Arial" charset="0"/>
                <a:ea typeface="MS PGothic" charset="0"/>
              </a:rPr>
              <a:t>not just onto</a:t>
            </a:r>
            <a:r>
              <a:rPr lang="en-US" sz="1800" dirty="0" smtClean="0">
                <a:latin typeface="Arial" charset="0"/>
                <a:ea typeface="MS PGothic" charset="0"/>
              </a:rPr>
              <a:t>.</a:t>
            </a:r>
          </a:p>
          <a:p>
            <a:pPr marL="341313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Proof: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Let (</a:t>
            </a:r>
            <a:r>
              <a:rPr lang="en-US" sz="1800" dirty="0" err="1" smtClean="0">
                <a:latin typeface="Arial" charset="0"/>
                <a:ea typeface="MS PGothic" charset="0"/>
              </a:rPr>
              <a:t>x,y</a:t>
            </a:r>
            <a:r>
              <a:rPr lang="en-US" sz="1800" dirty="0" smtClean="0">
                <a:latin typeface="Arial" charset="0"/>
                <a:ea typeface="MS PGothic" charset="0"/>
              </a:rPr>
              <a:t>) and (</a:t>
            </a:r>
            <a:r>
              <a:rPr lang="en-US" sz="1800" dirty="0" err="1" smtClean="0">
                <a:latin typeface="Arial" charset="0"/>
                <a:ea typeface="MS PGothic" charset="0"/>
              </a:rPr>
              <a:t>x’,y</a:t>
            </a:r>
            <a:r>
              <a:rPr lang="en-US" sz="1800" dirty="0" smtClean="0">
                <a:latin typeface="Arial" charset="0"/>
                <a:ea typeface="MS PGothic" charset="0"/>
              </a:rPr>
              <a:t>’) be two pairs of natural numbers such that </a:t>
            </a:r>
            <a:br>
              <a:rPr lang="en-US" sz="1800" dirty="0" smtClean="0">
                <a:latin typeface="Arial" charset="0"/>
                <a:ea typeface="MS PGothic" charset="0"/>
              </a:rPr>
            </a:br>
            <a:r>
              <a:rPr lang="en-US" sz="1800" i="1" dirty="0" smtClean="0">
                <a:ea typeface="ＭＳ Ｐゴシック" pitchFamily="34" charset="-128"/>
                <a:sym typeface="Symbol" pitchFamily="18" charset="2"/>
              </a:rPr>
              <a:t>pair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(</a:t>
            </a:r>
            <a:r>
              <a:rPr lang="en-US" sz="1800" dirty="0" err="1" smtClean="0">
                <a:ea typeface="ＭＳ Ｐゴシック" pitchFamily="34" charset="-128"/>
                <a:sym typeface="Symbol" pitchFamily="18" charset="2"/>
              </a:rPr>
              <a:t>x,y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) = </a:t>
            </a:r>
            <a:r>
              <a:rPr lang="en-US" sz="1800" i="1" dirty="0">
                <a:ea typeface="ＭＳ Ｐゴシック" pitchFamily="34" charset="-128"/>
                <a:sym typeface="Symbol" pitchFamily="18" charset="2"/>
              </a:rPr>
              <a:t>pair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(</a:t>
            </a:r>
            <a:r>
              <a:rPr lang="en-US" sz="1800" dirty="0" err="1">
                <a:ea typeface="ＭＳ Ｐゴシック" pitchFamily="34" charset="-128"/>
                <a:sym typeface="Symbol" pitchFamily="18" charset="2"/>
              </a:rPr>
              <a:t>x,y</a:t>
            </a:r>
            <a:r>
              <a:rPr lang="en-US" sz="1800" dirty="0">
                <a:ea typeface="ＭＳ Ｐゴシック" pitchFamily="34" charset="-128"/>
                <a:sym typeface="Symbol" pitchFamily="18" charset="2"/>
              </a:rPr>
              <a:t>’). This means </a:t>
            </a:r>
            <a:r>
              <a:rPr lang="en-US" sz="1800" dirty="0" smtClean="0">
                <a:ea typeface="ＭＳ Ｐゴシック" pitchFamily="34" charset="-128"/>
                <a:sym typeface="Symbol" pitchFamily="18" charset="2"/>
              </a:rPr>
              <a:t>that </a:t>
            </a:r>
            <a:r>
              <a:rPr lang="en-US" sz="1800" dirty="0" smtClean="0">
                <a:latin typeface="Arial" charset="0"/>
                <a:ea typeface="MS PGothic" charset="0"/>
              </a:rPr>
              <a:t>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1 = </a:t>
            </a:r>
            <a:r>
              <a:rPr lang="en-US" sz="1800" dirty="0" smtClean="0">
                <a:latin typeface="Arial" charset="0"/>
                <a:ea typeface="MS PGothic" charset="0"/>
              </a:rPr>
              <a:t>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x’ </a:t>
            </a:r>
            <a:r>
              <a:rPr lang="en-US" sz="1800" dirty="0">
                <a:latin typeface="Arial" charset="0"/>
                <a:ea typeface="MS PGothic" charset="0"/>
              </a:rPr>
              <a:t>( </a:t>
            </a:r>
            <a:r>
              <a:rPr lang="en-US" sz="1800" dirty="0" smtClean="0">
                <a:latin typeface="Arial" charset="0"/>
                <a:ea typeface="MS PGothic" charset="0"/>
              </a:rPr>
              <a:t>2y’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– </a:t>
            </a:r>
            <a:r>
              <a:rPr lang="en-US" sz="1800" dirty="0" smtClean="0">
                <a:latin typeface="Arial" charset="0"/>
                <a:ea typeface="MS PGothic" charset="0"/>
              </a:rPr>
              <a:t>1 or 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>
                <a:latin typeface="Arial" charset="0"/>
                <a:ea typeface="MS PGothic" charset="0"/>
              </a:rPr>
              <a:t>e</a:t>
            </a:r>
            <a:r>
              <a:rPr lang="en-US" sz="1800" dirty="0" smtClean="0">
                <a:latin typeface="Arial" charset="0"/>
                <a:ea typeface="MS PGothic" charset="0"/>
              </a:rPr>
              <a:t>quivalently that 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</a:t>
            </a:r>
            <a:r>
              <a:rPr lang="en-US" sz="1800" dirty="0" smtClean="0">
                <a:latin typeface="Arial" charset="0"/>
                <a:ea typeface="MS PGothic" charset="0"/>
              </a:rPr>
              <a:t>) = </a:t>
            </a:r>
            <a:r>
              <a:rPr lang="en-US" sz="1800" dirty="0">
                <a:latin typeface="Arial" charset="0"/>
                <a:ea typeface="MS PGothic" charset="0"/>
              </a:rPr>
              <a:t>2</a:t>
            </a:r>
            <a:r>
              <a:rPr lang="en-US" sz="1800" baseline="30000" dirty="0">
                <a:latin typeface="Arial" charset="0"/>
                <a:ea typeface="MS PGothic" charset="0"/>
              </a:rPr>
              <a:t>x’ </a:t>
            </a:r>
            <a:r>
              <a:rPr lang="en-US" sz="1800" dirty="0">
                <a:latin typeface="Arial" charset="0"/>
                <a:ea typeface="MS PGothic" charset="0"/>
              </a:rPr>
              <a:t>( 2y’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</a:t>
            </a:r>
            <a:r>
              <a:rPr lang="en-US" sz="1800" dirty="0" smtClean="0">
                <a:latin typeface="Arial" charset="0"/>
                <a:ea typeface="MS PGothic" charset="0"/>
              </a:rPr>
              <a:t>), </a:t>
            </a:r>
            <a:r>
              <a:rPr lang="en-US" sz="1800" dirty="0">
                <a:latin typeface="Arial" charset="0"/>
                <a:ea typeface="MS PGothic" charset="0"/>
              </a:rPr>
              <a:t>but </a:t>
            </a:r>
            <a:r>
              <a:rPr lang="en-US" sz="1800" dirty="0" smtClean="0">
                <a:latin typeface="Arial" charset="0"/>
                <a:ea typeface="MS PGothic" charset="0"/>
              </a:rPr>
              <a:t>unique prime factorization says that all non-zero natural numbers can be uniquely factored as the product of primes. Said differently, each non-zero </a:t>
            </a:r>
            <a:r>
              <a:rPr lang="en-US" sz="1800" dirty="0">
                <a:latin typeface="Arial" charset="0"/>
                <a:ea typeface="MS PGothic" charset="0"/>
              </a:rPr>
              <a:t>natural </a:t>
            </a:r>
            <a:r>
              <a:rPr lang="en-US" sz="1800" dirty="0" smtClean="0">
                <a:latin typeface="Arial" charset="0"/>
                <a:ea typeface="MS PGothic" charset="0"/>
              </a:rPr>
              <a:t>number can be factored into its even components (a unique power of 2) and its odd components (a product of unique </a:t>
            </a:r>
            <a:r>
              <a:rPr lang="en-US" sz="1800" smtClean="0">
                <a:latin typeface="Arial" charset="0"/>
                <a:ea typeface="MS PGothic" charset="0"/>
              </a:rPr>
              <a:t>odd </a:t>
            </a:r>
            <a:r>
              <a:rPr lang="en-US" sz="1800" smtClean="0">
                <a:latin typeface="Arial" charset="0"/>
                <a:ea typeface="MS PGothic" charset="0"/>
              </a:rPr>
              <a:t>primes)</a:t>
            </a:r>
            <a:r>
              <a:rPr lang="en-US" sz="1800" dirty="0" smtClean="0">
                <a:latin typeface="Arial" charset="0"/>
                <a:ea typeface="MS PGothic" charset="0"/>
              </a:rPr>
              <a:t>. </a:t>
            </a:r>
          </a:p>
          <a:p>
            <a:pPr marL="457200" indent="0" eaLnBrk="1" hangingPunct="1">
              <a:lnSpc>
                <a:spcPct val="90000"/>
              </a:lnSpc>
              <a:buNone/>
            </a:pPr>
            <a:r>
              <a:rPr lang="en-US" sz="1800" dirty="0" smtClean="0">
                <a:latin typeface="Arial" charset="0"/>
                <a:ea typeface="MS PGothic" charset="0"/>
              </a:rPr>
              <a:t>Thus, 2</a:t>
            </a:r>
            <a:r>
              <a:rPr lang="en-US" sz="1800" baseline="30000" dirty="0" smtClean="0">
                <a:latin typeface="Arial" charset="0"/>
                <a:ea typeface="MS PGothic" charset="0"/>
              </a:rPr>
              <a:t>x </a:t>
            </a:r>
            <a:r>
              <a:rPr lang="en-US" sz="1800" dirty="0">
                <a:latin typeface="Arial" charset="0"/>
                <a:ea typeface="MS PGothic" charset="0"/>
              </a:rPr>
              <a:t>( 2y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+ 1) = 2</a:t>
            </a:r>
            <a:r>
              <a:rPr lang="en-US" sz="1800" baseline="30000" dirty="0">
                <a:latin typeface="Arial" charset="0"/>
                <a:ea typeface="MS PGothic" charset="0"/>
              </a:rPr>
              <a:t>x’ </a:t>
            </a:r>
            <a:r>
              <a:rPr lang="en-US" sz="1800" dirty="0">
                <a:latin typeface="Arial" charset="0"/>
                <a:ea typeface="MS PGothic" charset="0"/>
              </a:rPr>
              <a:t>( 2y’</a:t>
            </a:r>
            <a:r>
              <a:rPr lang="en-US" sz="1800" baseline="30000" dirty="0">
                <a:latin typeface="Arial" charset="0"/>
                <a:ea typeface="MS PGothic" charset="0"/>
              </a:rPr>
              <a:t> </a:t>
            </a:r>
            <a:r>
              <a:rPr lang="en-US" sz="1800" dirty="0">
                <a:latin typeface="Arial" charset="0"/>
                <a:ea typeface="MS PGothic" charset="0"/>
              </a:rPr>
              <a:t>+ 1</a:t>
            </a:r>
            <a:r>
              <a:rPr lang="en-US" sz="1800" dirty="0" smtClean="0">
                <a:latin typeface="Arial" charset="0"/>
                <a:ea typeface="MS PGothic" charset="0"/>
              </a:rPr>
              <a:t>) implies x = x’ and y = y’. This shows that </a:t>
            </a:r>
            <a:r>
              <a:rPr lang="en-US" sz="1800" i="1" dirty="0" smtClean="0">
                <a:latin typeface="Arial" charset="0"/>
                <a:ea typeface="MS PGothic" charset="0"/>
              </a:rPr>
              <a:t>pair</a:t>
            </a:r>
            <a:r>
              <a:rPr lang="en-US" sz="1800" dirty="0" smtClean="0">
                <a:latin typeface="Arial" charset="0"/>
                <a:ea typeface="MS PGothic" charset="0"/>
              </a:rPr>
              <a:t> is an injection (1-1), as desired.</a:t>
            </a:r>
            <a:endParaRPr lang="en-US" sz="18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2954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9413</TotalTime>
  <Words>48</Words>
  <Application>Microsoft Macintosh PowerPoint</Application>
  <PresentationFormat>On-screen Show (4:3)</PresentationFormat>
  <Paragraphs>50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Custom Design</vt:lpstr>
      <vt:lpstr>Assignment # 1.1 Key</vt:lpstr>
      <vt:lpstr>Assignment # 1.2 Key</vt:lpstr>
      <vt:lpstr>Assignment # 1.3 Key</vt:lpstr>
      <vt:lpstr>Assignment # 1.4 Key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241</cp:revision>
  <dcterms:modified xsi:type="dcterms:W3CDTF">2014-09-08T00:41:21Z</dcterms:modified>
</cp:coreProperties>
</file>