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5" r:id="rId4"/>
    <p:sldId id="268" r:id="rId5"/>
    <p:sldId id="267" r:id="rId6"/>
    <p:sldId id="269" r:id="rId7"/>
    <p:sldId id="263" r:id="rId8"/>
    <p:sldId id="261" r:id="rId9"/>
    <p:sldId id="260" r:id="rId10"/>
    <p:sldId id="270" r:id="rId11"/>
    <p:sldId id="258" r:id="rId12"/>
    <p:sldId id="264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tech.com/transportation/3-Challenges-Face-by-Googles-Autonomous-Vehicle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Autonomous vehicles:</a:t>
            </a:r>
            <a:br>
              <a:rPr lang="en-US" sz="6000" dirty="0" smtClean="0"/>
            </a:br>
            <a:r>
              <a:rPr lang="en-US" sz="4000" dirty="0" smtClean="0">
                <a:latin typeface="+mn-lt"/>
              </a:rPr>
              <a:t>Technical issues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Reichner, Steven Jenzen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97040" cy="1371600"/>
          </a:xfrm>
        </p:spPr>
        <p:txBody>
          <a:bodyPr/>
          <a:lstStyle/>
          <a:p>
            <a:r>
              <a:rPr lang="en-US" dirty="0" smtClean="0"/>
              <a:t>Malfunctions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the event of a malfunction or bug in the software what occurs</a:t>
            </a:r>
            <a:r>
              <a:rPr lang="en-US" dirty="0" smtClean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r>
              <a:rPr lang="en-US" dirty="0" smtClean="0"/>
              <a:t>Alert user and give them control over the </a:t>
            </a:r>
            <a:r>
              <a:rPr lang="en-US" dirty="0" smtClean="0"/>
              <a:t>vehicle</a:t>
            </a:r>
          </a:p>
          <a:p>
            <a:pPr marL="800100" lvl="1" indent="-342900"/>
            <a:endParaRPr lang="en-US" dirty="0" smtClean="0"/>
          </a:p>
          <a:p>
            <a:pPr marL="342900" indent="-342900"/>
            <a:r>
              <a:rPr lang="en-US" dirty="0" smtClean="0"/>
              <a:t>-</a:t>
            </a:r>
            <a:r>
              <a:rPr lang="en-US" dirty="0" smtClean="0"/>
              <a:t>Or-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/>
            <a:r>
              <a:rPr lang="en-US" dirty="0" smtClean="0"/>
              <a:t>If possible, exit from the road and wait until it is safe to resume operation, or seek repairs</a:t>
            </a:r>
          </a:p>
        </p:txBody>
      </p:sp>
    </p:spTree>
    <p:extLst>
      <p:ext uri="{BB962C8B-B14F-4D97-AF65-F5344CB8AC3E}">
        <p14:creationId xmlns:p14="http://schemas.microsoft.com/office/powerpoint/2010/main" val="225138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For the most part, autonomous vehicles have proven to be very successful in recent testing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driverless cars to be </a:t>
            </a:r>
            <a:r>
              <a:rPr lang="en-US" dirty="0" smtClean="0"/>
              <a:t>successful, consumers </a:t>
            </a:r>
            <a:r>
              <a:rPr lang="en-US" dirty="0"/>
              <a:t>will need to feel </a:t>
            </a:r>
            <a:r>
              <a:rPr lang="en-US" dirty="0" smtClean="0"/>
              <a:t>safe when putting their lives in the hands of these autonomous systems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Before being ready for mass production and consumer release, these issues will have to be solved:</a:t>
            </a:r>
          </a:p>
          <a:p>
            <a:pPr marL="800100" lvl="1" indent="-342900"/>
            <a:r>
              <a:rPr lang="en-US" dirty="0" smtClean="0"/>
              <a:t>Secure from hackers and malicious intent</a:t>
            </a:r>
          </a:p>
          <a:p>
            <a:pPr marL="800100" lvl="1" indent="-342900"/>
            <a:r>
              <a:rPr lang="en-US" dirty="0" smtClean="0"/>
              <a:t>Precise driving in bad weather conditions</a:t>
            </a:r>
          </a:p>
          <a:p>
            <a:pPr marL="800100" lvl="1" indent="-342900"/>
            <a:r>
              <a:rPr lang="en-US" dirty="0" smtClean="0"/>
              <a:t>Need to be able to work around road construction easily</a:t>
            </a:r>
          </a:p>
          <a:p>
            <a:pPr marL="800100" lvl="1" indent="-342900"/>
            <a:r>
              <a:rPr lang="en-US" dirty="0" smtClean="0"/>
              <a:t>Need the capability of taking directions from a third party</a:t>
            </a:r>
          </a:p>
        </p:txBody>
      </p:sp>
    </p:spTree>
    <p:extLst>
      <p:ext uri="{BB962C8B-B14F-4D97-AF65-F5344CB8AC3E}">
        <p14:creationId xmlns:p14="http://schemas.microsoft.com/office/powerpoint/2010/main" val="238263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RITA U.S. Department of Transportation. (2011). RITA white paper on the communications security for V2V systems [White paper]. </a:t>
            </a:r>
            <a:r>
              <a:rPr lang="en-US" b="0" dirty="0"/>
              <a:t>Retrieved from http://</a:t>
            </a:r>
            <a:r>
              <a:rPr lang="en-US" b="0" dirty="0" smtClean="0"/>
              <a:t>ntl.bts.gov/lib/43000/43500/43513/FHWA-JPO-11-130_FINAL_Comm_Security_Approach_11_07_11.pdf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0" i="1" dirty="0"/>
              <a:t>3 challenges faced by google's autonomous vehicles</a:t>
            </a:r>
            <a:r>
              <a:rPr lang="en-US" b="0" dirty="0"/>
              <a:t>. (2013, March 4). Retrieved from </a:t>
            </a:r>
            <a:r>
              <a:rPr lang="en-US" b="0" dirty="0">
                <a:hlinkClick r:id="rId2"/>
              </a:rPr>
              <a:t>http://</a:t>
            </a:r>
            <a:r>
              <a:rPr lang="en-US" b="0" dirty="0" smtClean="0">
                <a:hlinkClick r:id="rId2"/>
              </a:rPr>
              <a:t>www.govtech.com/transportation/3-Challenges-Face-by-Googles-Autonomous-Vehicles.html</a:t>
            </a:r>
            <a:endParaRPr lang="en-US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Pau</a:t>
            </a:r>
            <a:r>
              <a:rPr lang="en-US" b="0" dirty="0"/>
              <a:t>, G. (2013). Quickly home please: How connected vehicles are revolutionizing road transportation.</a:t>
            </a:r>
            <a:r>
              <a:rPr lang="en-US" b="0" i="1" dirty="0"/>
              <a:t>IEEE Internet Computing</a:t>
            </a:r>
            <a:r>
              <a:rPr lang="en-US" b="0" dirty="0"/>
              <a:t>, </a:t>
            </a:r>
            <a:r>
              <a:rPr lang="en-US" b="0" i="1" dirty="0"/>
              <a:t>17</a:t>
            </a:r>
            <a:r>
              <a:rPr lang="en-US" b="0" dirty="0"/>
              <a:t>(1), 80-83. doi: </a:t>
            </a:r>
            <a:r>
              <a:rPr lang="en-US" b="0" dirty="0" smtClean="0"/>
              <a:t>10.1109/MIC.2013.13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Frey, T. (2012). Driverless highways: Creating cars that talk to the roads. </a:t>
            </a:r>
            <a:r>
              <a:rPr lang="en-US" b="0" i="1" dirty="0"/>
              <a:t>Journal of Environmental Health</a:t>
            </a:r>
            <a:r>
              <a:rPr lang="en-US" b="0" dirty="0"/>
              <a:t>, </a:t>
            </a:r>
            <a:r>
              <a:rPr lang="en-US" b="0" i="1" dirty="0"/>
              <a:t>75</a:t>
            </a:r>
            <a:r>
              <a:rPr lang="en-US" b="0" dirty="0"/>
              <a:t>(5), 37-40</a:t>
            </a:r>
            <a:r>
              <a:rPr lang="en-US" b="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/>
              <a:t>Cunningham, R., &amp; Cahill, V. (2000). In Marc Shapiro (Chair). </a:t>
            </a:r>
            <a:r>
              <a:rPr lang="en-US" b="0" i="1" dirty="0"/>
              <a:t>System support for smart cars: Requirements and research directions</a:t>
            </a:r>
            <a:r>
              <a:rPr lang="en-US" b="0" dirty="0"/>
              <a:t>. Presented at the Acm sigops european workshop, New York</a:t>
            </a:r>
            <a:r>
              <a:rPr lang="en-US" b="0" dirty="0" smtClean="0"/>
              <a:t>. 159-164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0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Autonomous vehicles:</a:t>
            </a:r>
            <a:br>
              <a:rPr lang="en-US" sz="6000" dirty="0" smtClean="0"/>
            </a:br>
            <a:r>
              <a:rPr lang="en-US" sz="4000" dirty="0" smtClean="0">
                <a:latin typeface="+mn-lt"/>
              </a:rPr>
              <a:t>Technical issues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Reichner, Steven Jenzen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3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Overview of Technical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Vehicle Network 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IEEE standards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Security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Weather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Road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Malfunctions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Conclusion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87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Driverless cars are quickly improving over the years, but there are still a few more areas that need to be revised:</a:t>
            </a:r>
          </a:p>
          <a:p>
            <a:pPr marL="800100" lvl="1" indent="-342900"/>
            <a:r>
              <a:rPr lang="en-US" dirty="0" smtClean="0"/>
              <a:t>Security of communication and vehicles</a:t>
            </a:r>
          </a:p>
          <a:p>
            <a:pPr marL="800100" lvl="1" indent="-342900"/>
            <a:endParaRPr lang="en-US" dirty="0" smtClean="0"/>
          </a:p>
          <a:p>
            <a:pPr marL="1485900" lvl="2" indent="-342900"/>
            <a:r>
              <a:rPr lang="en-US" dirty="0" smtClean="0"/>
              <a:t>Being addressed in the IEEE standards</a:t>
            </a:r>
          </a:p>
          <a:p>
            <a:pPr marL="1485900" lvl="2" indent="-342900"/>
            <a:endParaRPr lang="en-US" dirty="0" smtClean="0"/>
          </a:p>
          <a:p>
            <a:pPr marL="800100" lvl="1" indent="-342900"/>
            <a:r>
              <a:rPr lang="en-US" dirty="0" smtClean="0"/>
              <a:t>Reliability of driving in weather</a:t>
            </a:r>
          </a:p>
          <a:p>
            <a:pPr marL="800100" lvl="1" indent="-342900"/>
            <a:endParaRPr lang="en-US" dirty="0" smtClean="0"/>
          </a:p>
          <a:p>
            <a:pPr marL="800100" lvl="1" indent="-342900"/>
            <a:r>
              <a:rPr lang="en-US" dirty="0" smtClean="0"/>
              <a:t>Improvement in awareness of surroundings</a:t>
            </a:r>
          </a:p>
          <a:p>
            <a:pPr marL="800100" lvl="1" indent="-342900"/>
            <a:endParaRPr lang="en-US" dirty="0" smtClean="0"/>
          </a:p>
          <a:p>
            <a:pPr marL="800100" lvl="1" indent="-342900"/>
            <a:r>
              <a:rPr lang="en-US" dirty="0" smtClean="0"/>
              <a:t>Decrease the probability and potential result of software malfunctions, glitches, or bugs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Attacks on the </a:t>
            </a:r>
            <a:r>
              <a:rPr lang="en-US" dirty="0" smtClean="0"/>
              <a:t>User – Risk to safety and user acceptance</a:t>
            </a:r>
          </a:p>
          <a:p>
            <a:pPr marL="800100" lvl="1" indent="-342900"/>
            <a:r>
              <a:rPr lang="en-US" dirty="0"/>
              <a:t>Disable important features such as breaking </a:t>
            </a:r>
          </a:p>
          <a:p>
            <a:pPr marL="800100" lvl="1" indent="-342900"/>
            <a:r>
              <a:rPr lang="en-US" dirty="0" smtClean="0"/>
              <a:t>Cause bad driving decisions which could result with a collision, or traffic congestion</a:t>
            </a:r>
          </a:p>
          <a:p>
            <a:pPr marL="800100" lvl="1" indent="-342900"/>
            <a:r>
              <a:rPr lang="en-US" dirty="0" smtClean="0"/>
              <a:t>Rerouting car</a:t>
            </a:r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Attacks on the communications system – Risk to privacy</a:t>
            </a:r>
          </a:p>
          <a:p>
            <a:pPr marL="800100" lvl="1" indent="-342900"/>
            <a:r>
              <a:rPr lang="en-US" dirty="0" smtClean="0"/>
              <a:t>Attacker steals the route or location tracking information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hicle2Vehicle (V2V) and Vehicle2Infrastructure (V2I-I2V) Communicati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96" y="3287389"/>
            <a:ext cx="6053328" cy="3692530"/>
          </a:xfrm>
          <a:prstGeom prst="rect">
            <a:avLst/>
          </a:prstGeom>
          <a:noFill/>
          <a:effectLst>
            <a:glow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Network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524318"/>
            <a:ext cx="8705088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Vehicle-to-vehicle (V2V) – wireless communication between vehicles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Vehicle-to-Infrastructure (V2I) -  wireless exchange of operational and safety data between vehicles and road infrastructure</a:t>
            </a:r>
          </a:p>
          <a:p>
            <a:pPr marL="800100" lvl="1" indent="-342900"/>
            <a:r>
              <a:rPr lang="en-US" dirty="0" smtClean="0"/>
              <a:t>Alerts vehicles or users to potential traffic issues in advance</a:t>
            </a:r>
          </a:p>
          <a:p>
            <a:pPr marL="800100" lvl="1" indent="-34290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0423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IEEE 802.11p – Wireless Access in Vehicular Environments (WAVE) </a:t>
            </a:r>
          </a:p>
          <a:p>
            <a:pPr marL="800100" lvl="1" indent="-342900"/>
            <a:r>
              <a:rPr lang="en-US" dirty="0"/>
              <a:t>Provides support for Intelligent Transportation Systems (V2V and V2I)</a:t>
            </a:r>
          </a:p>
          <a:p>
            <a:pPr marL="800100" lvl="1" indent="-342900"/>
            <a:r>
              <a:rPr lang="en-US" dirty="0"/>
              <a:t>Uses the 5.9GHz band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IEEE </a:t>
            </a:r>
            <a:r>
              <a:rPr lang="en-US" dirty="0" smtClean="0"/>
              <a:t>1609</a:t>
            </a:r>
          </a:p>
          <a:p>
            <a:pPr marL="800100" lvl="1" indent="-342900"/>
            <a:r>
              <a:rPr lang="en-US" dirty="0" smtClean="0"/>
              <a:t>1609.0 – Architecture</a:t>
            </a:r>
          </a:p>
          <a:p>
            <a:pPr marL="800100" lvl="1" indent="-342900"/>
            <a:r>
              <a:rPr lang="en-US" dirty="0" smtClean="0"/>
              <a:t>1609.1 – Resource Manager </a:t>
            </a:r>
          </a:p>
          <a:p>
            <a:pPr marL="800100" lvl="1" indent="-342900"/>
            <a:r>
              <a:rPr lang="en-US" dirty="0" smtClean="0"/>
              <a:t>1609.2 – Security Services</a:t>
            </a:r>
          </a:p>
          <a:p>
            <a:pPr marL="800100" lvl="1" indent="-342900"/>
            <a:r>
              <a:rPr lang="en-US" dirty="0" smtClean="0"/>
              <a:t>1609.3 – Networking Services</a:t>
            </a:r>
          </a:p>
          <a:p>
            <a:pPr marL="800100" lvl="1" indent="-342900"/>
            <a:r>
              <a:rPr lang="en-US" dirty="0" smtClean="0"/>
              <a:t>1609.4 – Multi-Channel Operations</a:t>
            </a:r>
          </a:p>
          <a:p>
            <a:pPr marL="800100" lvl="1" indent="-342900"/>
            <a:r>
              <a:rPr lang="en-US" dirty="0" smtClean="0"/>
              <a:t>P1609.11 – Over-the-Air Data </a:t>
            </a:r>
            <a:r>
              <a:rPr lang="en-US" dirty="0"/>
              <a:t>E</a:t>
            </a:r>
            <a:r>
              <a:rPr lang="en-US" dirty="0" smtClean="0"/>
              <a:t>xchange Protocol for ITS</a:t>
            </a:r>
            <a:endParaRPr lang="en-US" dirty="0"/>
          </a:p>
          <a:p>
            <a:pPr marL="800100" lvl="1" indent="-342900"/>
            <a:r>
              <a:rPr lang="en-US" dirty="0" smtClean="0"/>
              <a:t>Up to 27Mb/s</a:t>
            </a:r>
          </a:p>
          <a:p>
            <a:pPr marL="800100" lvl="1" indent="-342900"/>
            <a:r>
              <a:rPr lang="en-US" dirty="0" smtClean="0"/>
              <a:t>Range of up to 1000m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data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order to maximize vehicle efficiency and safety, vehicle data and variables need to be exchanged V2V and V2I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Vehicles must send updates about its acceleration and velocity at least every 20 milliseconds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When traveling in heavy traffic or large packs, it becomes extremely important that all the information is transmitted successfully to the other vehicles</a:t>
            </a:r>
            <a:endParaRPr lang="en-US" dirty="0"/>
          </a:p>
        </p:txBody>
      </p:sp>
      <p:pic>
        <p:nvPicPr>
          <p:cNvPr id="2050" name="Picture 2" descr="http://www.roelofreineman.com/wp-content/uploads/2012/10/Connected-Ca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72" y="4229062"/>
            <a:ext cx="4578096" cy="26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3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Obstructed or Poor visibility</a:t>
            </a:r>
          </a:p>
          <a:p>
            <a:pPr marL="800100" lvl="1" indent="-342900"/>
            <a:r>
              <a:rPr lang="en-US" dirty="0" smtClean="0"/>
              <a:t>Heavy rain</a:t>
            </a:r>
          </a:p>
          <a:p>
            <a:pPr marL="800100" lvl="1" indent="-342900"/>
            <a:r>
              <a:rPr lang="en-US" dirty="0" smtClean="0"/>
              <a:t>Fog or Smoke</a:t>
            </a:r>
            <a:endParaRPr lang="en-US" dirty="0"/>
          </a:p>
          <a:p>
            <a:pPr marL="800100" lvl="1" indent="-342900"/>
            <a:r>
              <a:rPr lang="en-US" dirty="0" smtClean="0"/>
              <a:t>Snow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Radar can still be used to map objects and obstacles, but the system lacks vision of lane indicators that keep it on the road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75" y="4105040"/>
            <a:ext cx="4404735" cy="27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New or unmapped roads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Roads currently undergoing construction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Third party instructions</a:t>
            </a:r>
          </a:p>
          <a:p>
            <a:r>
              <a:rPr lang="en-US" dirty="0"/>
              <a:t> </a:t>
            </a:r>
            <a:r>
              <a:rPr lang="en-US" dirty="0" smtClean="0"/>
              <a:t>    or directions</a:t>
            </a:r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Altered roads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16" y="3520440"/>
            <a:ext cx="46355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3285</TotalTime>
  <Words>576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Essential</vt:lpstr>
      <vt:lpstr>Autonomous vehicles: Technical issues</vt:lpstr>
      <vt:lpstr>Table Of Contents</vt:lpstr>
      <vt:lpstr>Overview of Technical Issues</vt:lpstr>
      <vt:lpstr>Security Risks</vt:lpstr>
      <vt:lpstr>Vehicle Network Communication</vt:lpstr>
      <vt:lpstr>IEEE Standards</vt:lpstr>
      <vt:lpstr>Frequent data transmission</vt:lpstr>
      <vt:lpstr>Weather</vt:lpstr>
      <vt:lpstr>Road issues</vt:lpstr>
      <vt:lpstr>Malfunctions</vt:lpstr>
      <vt:lpstr>Conclusion</vt:lpstr>
      <vt:lpstr>Sources</vt:lpstr>
      <vt:lpstr>Autonomous vehicles: Technical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vehicles: Technical issues</dc:title>
  <dc:creator>Steven Jenzen</dc:creator>
  <cp:lastModifiedBy>Steven</cp:lastModifiedBy>
  <cp:revision>32</cp:revision>
  <dcterms:created xsi:type="dcterms:W3CDTF">2013-03-08T22:06:55Z</dcterms:created>
  <dcterms:modified xsi:type="dcterms:W3CDTF">2013-03-11T05:56:35Z</dcterms:modified>
</cp:coreProperties>
</file>