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9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3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12192000" cy="6858000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D1593AB-43F8-4378-883D-FA6D110AF8C7}">
  <a:tblStyle styleId="{0D1593AB-43F8-4378-883D-FA6D110AF8C7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8393A595-F1E7-412F-BCE1-1146B7785F96}" styleName="Table_1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3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59593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486534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46053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44620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9496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17860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80426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11629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47512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80603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57450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285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697972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3207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98065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77607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72979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92408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71054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6906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5011640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2" name="Shape 26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882837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4047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8291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2184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35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751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09705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589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1905000"/>
            <a:ext cx="12188826" cy="3200399"/>
          </a:xfrm>
          <a:prstGeom prst="rect">
            <a:avLst/>
          </a:prstGeom>
          <a:gradFill>
            <a:gsLst>
              <a:gs pos="0">
                <a:srgbClr val="FFE086">
                  <a:alpha val="49803"/>
                </a:srgbClr>
              </a:gs>
              <a:gs pos="100000">
                <a:srgbClr val="FFCD36">
                  <a:alpha val="49803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19" name="Shape 19"/>
          <p:cNvSpPr/>
          <p:nvPr/>
        </p:nvSpPr>
        <p:spPr>
          <a:xfrm>
            <a:off x="-1" y="1795132"/>
            <a:ext cx="12188826" cy="73151"/>
          </a:xfrm>
          <a:prstGeom prst="rect">
            <a:avLst/>
          </a:prstGeom>
          <a:gradFill>
            <a:gsLst>
              <a:gs pos="0">
                <a:srgbClr val="FFE086">
                  <a:alpha val="80000"/>
                </a:srgbClr>
              </a:gs>
              <a:gs pos="100000">
                <a:srgbClr val="FFCD36">
                  <a:alpha val="8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20" name="Shape 20"/>
          <p:cNvSpPr/>
          <p:nvPr/>
        </p:nvSpPr>
        <p:spPr>
          <a:xfrm>
            <a:off x="-1" y="5142116"/>
            <a:ext cx="12188826" cy="73151"/>
          </a:xfrm>
          <a:prstGeom prst="rect">
            <a:avLst/>
          </a:prstGeom>
          <a:gradFill>
            <a:gsLst>
              <a:gs pos="0">
                <a:srgbClr val="FFE086">
                  <a:alpha val="80000"/>
                </a:srgbClr>
              </a:gs>
              <a:gs pos="100000">
                <a:srgbClr val="FFCD36">
                  <a:alpha val="8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21" name="Shape 21"/>
          <p:cNvSpPr txBox="1">
            <a:spLocks noGrp="1"/>
          </p:cNvSpPr>
          <p:nvPr>
            <p:ph type="ctrTitle"/>
          </p:nvPr>
        </p:nvSpPr>
        <p:spPr>
          <a:xfrm>
            <a:off x="1295400" y="2079811"/>
            <a:ext cx="9601200" cy="17240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ubTitle" idx="1"/>
          </p:nvPr>
        </p:nvSpPr>
        <p:spPr>
          <a:xfrm>
            <a:off x="1295400" y="3959351"/>
            <a:ext cx="96012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Font typeface="Arial"/>
              <a:buNone/>
              <a:defRPr/>
            </a:lvl1pPr>
            <a:lvl2pPr marL="457200" marR="0" indent="0" algn="ctr" rtl="0">
              <a:lnSpc>
                <a:spcPct val="90000"/>
              </a:lnSpc>
              <a:spcBef>
                <a:spcPts val="1000"/>
              </a:spcBef>
              <a:buClr>
                <a:srgbClr val="464646"/>
              </a:buClr>
              <a:buFont typeface="Arial"/>
              <a:buNone/>
              <a:defRPr/>
            </a:lvl2pPr>
            <a:lvl3pPr marL="914400" marR="0" indent="0" algn="ctr" rtl="0">
              <a:lnSpc>
                <a:spcPct val="90000"/>
              </a:lnSpc>
              <a:spcBef>
                <a:spcPts val="800"/>
              </a:spcBef>
              <a:buClr>
                <a:srgbClr val="464646"/>
              </a:buClr>
              <a:buFont typeface="Arial"/>
              <a:buNone/>
              <a:defRPr/>
            </a:lvl3pPr>
            <a:lvl4pPr marL="1371600" marR="0" indent="0" algn="ctr" rtl="0">
              <a:lnSpc>
                <a:spcPct val="90000"/>
              </a:lnSpc>
              <a:spcBef>
                <a:spcPts val="800"/>
              </a:spcBef>
              <a:buClr>
                <a:srgbClr val="464646"/>
              </a:buClr>
              <a:buFont typeface="Arial"/>
              <a:buNone/>
              <a:defRPr/>
            </a:lvl4pPr>
            <a:lvl5pPr marL="1828800" marR="0" indent="0" algn="ctr" rtl="0">
              <a:lnSpc>
                <a:spcPct val="90000"/>
              </a:lnSpc>
              <a:spcBef>
                <a:spcPts val="800"/>
              </a:spcBef>
              <a:buClr>
                <a:srgbClr val="464646"/>
              </a:buClr>
              <a:buFont typeface="Arial"/>
              <a:buNone/>
              <a:defRPr/>
            </a:lvl5pPr>
            <a:lvl6pPr marL="2286000" marR="0" indent="0" algn="ctr" rtl="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None/>
              <a:defRPr/>
            </a:lvl6pPr>
            <a:lvl7pPr marL="2743200" marR="0" indent="0" algn="ctr" rtl="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None/>
              <a:defRPr/>
            </a:lvl7pPr>
            <a:lvl8pPr marL="3200400" marR="0" indent="0" algn="ctr" rtl="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None/>
              <a:defRPr/>
            </a:lvl8pPr>
            <a:lvl9pPr marL="3657600" marR="0" indent="0" algn="ctr" rtl="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341120" y="467360"/>
            <a:ext cx="9509759" cy="12334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 rot="5400000">
            <a:off x="4032186" y="-789114"/>
            <a:ext cx="4127627" cy="9509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dt" idx="10"/>
          </p:nvPr>
        </p:nvSpPr>
        <p:spPr>
          <a:xfrm>
            <a:off x="8875775" y="6601967"/>
            <a:ext cx="960119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ftr" idx="11"/>
          </p:nvPr>
        </p:nvSpPr>
        <p:spPr>
          <a:xfrm>
            <a:off x="134112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1021080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 rot="5400000">
            <a:off x="7090568" y="1908969"/>
            <a:ext cx="5897562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 rot="5400000">
            <a:off x="1756568" y="-643730"/>
            <a:ext cx="5897562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09220" algn="l" rtl="0">
              <a:lnSpc>
                <a:spcPct val="90000"/>
              </a:lnSpc>
              <a:spcBef>
                <a:spcPts val="1800"/>
              </a:spcBef>
              <a:buClr>
                <a:srgbClr val="464646"/>
              </a:buClr>
              <a:buFont typeface="Arial"/>
              <a:buChar char="▪"/>
              <a:defRPr/>
            </a:lvl1pPr>
            <a:lvl2pPr marL="594360" indent="-124459" algn="l" rtl="0">
              <a:lnSpc>
                <a:spcPct val="90000"/>
              </a:lnSpc>
              <a:spcBef>
                <a:spcPts val="1000"/>
              </a:spcBef>
              <a:buClr>
                <a:srgbClr val="464646"/>
              </a:buClr>
              <a:buFont typeface="Arial"/>
              <a:buChar char="▪"/>
              <a:defRPr/>
            </a:lvl2pPr>
            <a:lvl3pPr marL="914400" indent="-127000" algn="l" rtl="0">
              <a:lnSpc>
                <a:spcPct val="90000"/>
              </a:lnSpc>
              <a:spcBef>
                <a:spcPts val="800"/>
              </a:spcBef>
              <a:buClr>
                <a:srgbClr val="464646"/>
              </a:buClr>
              <a:buFont typeface="Arial"/>
              <a:buChar char="▪"/>
              <a:defRPr/>
            </a:lvl3pPr>
            <a:lvl4pPr marL="1234440" indent="-142239" algn="l" rtl="0">
              <a:lnSpc>
                <a:spcPct val="90000"/>
              </a:lnSpc>
              <a:spcBef>
                <a:spcPts val="800"/>
              </a:spcBef>
              <a:buClr>
                <a:srgbClr val="464646"/>
              </a:buClr>
              <a:buFont typeface="Arial"/>
              <a:buChar char="▪"/>
              <a:defRPr/>
            </a:lvl4pPr>
            <a:lvl5pPr marL="1554480" indent="-144780" algn="l" rtl="0">
              <a:lnSpc>
                <a:spcPct val="90000"/>
              </a:lnSpc>
              <a:spcBef>
                <a:spcPts val="800"/>
              </a:spcBef>
              <a:buClr>
                <a:srgbClr val="464646"/>
              </a:buClr>
              <a:buFont typeface="Arial"/>
              <a:buChar char="▪"/>
              <a:defRPr/>
            </a:lvl5pPr>
            <a:lvl6pPr marL="1874520" indent="-147320" algn="l" rtl="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Char char="▪"/>
              <a:defRPr/>
            </a:lvl6pPr>
            <a:lvl7pPr marL="2194560" indent="-149860" algn="l" rtl="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Char char="▪"/>
              <a:defRPr/>
            </a:lvl7pPr>
            <a:lvl8pPr marL="2514600" indent="-139700" algn="l" rtl="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Char char="▪"/>
              <a:defRPr/>
            </a:lvl8pPr>
            <a:lvl9pPr marL="2834640" indent="-142239" algn="l" rtl="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Char char="▪"/>
              <a:defRPr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8875775" y="6601967"/>
            <a:ext cx="960119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134112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1021080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341120" y="467360"/>
            <a:ext cx="9509759" cy="12334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341120" y="1901951"/>
            <a:ext cx="9509759" cy="41276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875775" y="6601967"/>
            <a:ext cx="960119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34112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021080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gradFill>
          <a:gsLst>
            <a:gs pos="0">
              <a:srgbClr val="FFEAAE">
                <a:alpha val="80000"/>
              </a:srgbClr>
            </a:gs>
            <a:gs pos="100000">
              <a:srgbClr val="FFCD36">
                <a:alpha val="80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295400" y="2130551"/>
            <a:ext cx="9601200" cy="23591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Clr>
                <a:srgbClr val="464646"/>
              </a:buClr>
              <a:buFont typeface="Quattrocento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8875775" y="6601967"/>
            <a:ext cx="960119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134112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1021080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1341120" y="467360"/>
            <a:ext cx="9509759" cy="12334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1341120" y="1901951"/>
            <a:ext cx="4572000" cy="41239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6278880" y="1901951"/>
            <a:ext cx="4572000" cy="41239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8875775" y="6601967"/>
            <a:ext cx="960119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134112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1021080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1341120" y="467360"/>
            <a:ext cx="9509759" cy="12334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marL="457200" indent="0" rtl="0">
              <a:spcBef>
                <a:spcPts val="0"/>
              </a:spcBef>
              <a:buFont typeface="Quattrocento"/>
              <a:buNone/>
              <a:defRPr/>
            </a:lvl2pPr>
            <a:lvl3pPr marL="914400" indent="0" rtl="0">
              <a:spcBef>
                <a:spcPts val="0"/>
              </a:spcBef>
              <a:buFont typeface="Quattrocento"/>
              <a:buNone/>
              <a:defRPr/>
            </a:lvl3pPr>
            <a:lvl4pPr marL="1371600" indent="0" rtl="0">
              <a:spcBef>
                <a:spcPts val="0"/>
              </a:spcBef>
              <a:buFont typeface="Quattrocento"/>
              <a:buNone/>
              <a:defRPr/>
            </a:lvl4pPr>
            <a:lvl5pPr marL="1828800" indent="0" rtl="0">
              <a:spcBef>
                <a:spcPts val="0"/>
              </a:spcBef>
              <a:buFont typeface="Quattrocento"/>
              <a:buNone/>
              <a:defRPr/>
            </a:lvl5pPr>
            <a:lvl6pPr marL="2286000" indent="0" rtl="0">
              <a:spcBef>
                <a:spcPts val="0"/>
              </a:spcBef>
              <a:buFont typeface="Quattrocento"/>
              <a:buNone/>
              <a:defRPr/>
            </a:lvl6pPr>
            <a:lvl7pPr marL="2743200" indent="0" rtl="0">
              <a:spcBef>
                <a:spcPts val="0"/>
              </a:spcBef>
              <a:buFont typeface="Quattrocento"/>
              <a:buNone/>
              <a:defRPr/>
            </a:lvl7pPr>
            <a:lvl8pPr marL="3200400" indent="0" rtl="0">
              <a:spcBef>
                <a:spcPts val="0"/>
              </a:spcBef>
              <a:buFont typeface="Quattrocento"/>
              <a:buNone/>
              <a:defRPr/>
            </a:lvl8pPr>
            <a:lvl9pPr marL="3657600" indent="0" rtl="0">
              <a:spcBef>
                <a:spcPts val="0"/>
              </a:spcBef>
              <a:buFont typeface="Quattrocento"/>
              <a:buNone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1341120" y="2740732"/>
            <a:ext cx="4572000" cy="32888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3"/>
          </p:nvPr>
        </p:nvSpPr>
        <p:spPr>
          <a:xfrm>
            <a:off x="6278880" y="1837464"/>
            <a:ext cx="4572000" cy="766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marL="457200" indent="0" rtl="0">
              <a:spcBef>
                <a:spcPts val="0"/>
              </a:spcBef>
              <a:buFont typeface="Quattrocento"/>
              <a:buNone/>
              <a:defRPr/>
            </a:lvl2pPr>
            <a:lvl3pPr marL="914400" indent="0" rtl="0">
              <a:spcBef>
                <a:spcPts val="0"/>
              </a:spcBef>
              <a:buFont typeface="Quattrocento"/>
              <a:buNone/>
              <a:defRPr/>
            </a:lvl3pPr>
            <a:lvl4pPr marL="1371600" indent="0" rtl="0">
              <a:spcBef>
                <a:spcPts val="0"/>
              </a:spcBef>
              <a:buFont typeface="Quattrocento"/>
              <a:buNone/>
              <a:defRPr/>
            </a:lvl4pPr>
            <a:lvl5pPr marL="1828800" indent="0" rtl="0">
              <a:spcBef>
                <a:spcPts val="0"/>
              </a:spcBef>
              <a:buFont typeface="Quattrocento"/>
              <a:buNone/>
              <a:defRPr/>
            </a:lvl5pPr>
            <a:lvl6pPr marL="2286000" indent="0" rtl="0">
              <a:spcBef>
                <a:spcPts val="0"/>
              </a:spcBef>
              <a:buFont typeface="Quattrocento"/>
              <a:buNone/>
              <a:defRPr/>
            </a:lvl6pPr>
            <a:lvl7pPr marL="2743200" indent="0" rtl="0">
              <a:spcBef>
                <a:spcPts val="0"/>
              </a:spcBef>
              <a:buFont typeface="Quattrocento"/>
              <a:buNone/>
              <a:defRPr/>
            </a:lvl7pPr>
            <a:lvl8pPr marL="3200400" indent="0" rtl="0">
              <a:spcBef>
                <a:spcPts val="0"/>
              </a:spcBef>
              <a:buFont typeface="Quattrocento"/>
              <a:buNone/>
              <a:defRPr/>
            </a:lvl8pPr>
            <a:lvl9pPr marL="3657600" indent="0" rtl="0">
              <a:spcBef>
                <a:spcPts val="0"/>
              </a:spcBef>
              <a:buFont typeface="Quattrocento"/>
              <a:buNone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4"/>
          </p:nvPr>
        </p:nvSpPr>
        <p:spPr>
          <a:xfrm>
            <a:off x="6278880" y="2740732"/>
            <a:ext cx="4572000" cy="32888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8875775" y="6601967"/>
            <a:ext cx="960119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134112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1021080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1341120" y="467360"/>
            <a:ext cx="9509759" cy="12334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8875775" y="6601967"/>
            <a:ext cx="960119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134112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1021080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Shape 57"/>
          <p:cNvGrpSpPr/>
          <p:nvPr/>
        </p:nvGrpSpPr>
        <p:grpSpPr>
          <a:xfrm rot="10800000" flipH="1">
            <a:off x="1584" y="0"/>
            <a:ext cx="12188827" cy="377951"/>
            <a:chOff x="0" y="6480048"/>
            <a:chExt cx="12188827" cy="377951"/>
          </a:xfrm>
        </p:grpSpPr>
        <p:sp>
          <p:nvSpPr>
            <p:cNvPr id="58" name="Shape 58"/>
            <p:cNvSpPr/>
            <p:nvPr/>
          </p:nvSpPr>
          <p:spPr>
            <a:xfrm>
              <a:off x="0" y="6583679"/>
              <a:ext cx="12188826" cy="274319"/>
            </a:xfrm>
            <a:prstGeom prst="rect">
              <a:avLst/>
            </a:prstGeom>
            <a:gradFill>
              <a:gsLst>
                <a:gs pos="0">
                  <a:srgbClr val="FFE086">
                    <a:alpha val="49803"/>
                  </a:srgbClr>
                </a:gs>
                <a:gs pos="100000">
                  <a:srgbClr val="FFCD36">
                    <a:alpha val="49803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  <p:sp>
          <p:nvSpPr>
            <p:cNvPr id="59" name="Shape 59"/>
            <p:cNvSpPr/>
            <p:nvPr/>
          </p:nvSpPr>
          <p:spPr>
            <a:xfrm>
              <a:off x="0" y="6480048"/>
              <a:ext cx="12188826" cy="73151"/>
            </a:xfrm>
            <a:prstGeom prst="rect">
              <a:avLst/>
            </a:prstGeom>
            <a:gradFill>
              <a:gsLst>
                <a:gs pos="0">
                  <a:srgbClr val="FFE086">
                    <a:alpha val="80000"/>
                  </a:srgbClr>
                </a:gs>
                <a:gs pos="100000">
                  <a:srgbClr val="FFCD36">
                    <a:alpha val="8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</p:grp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8875775" y="6601967"/>
            <a:ext cx="960119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134112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1021080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Shape 64"/>
          <p:cNvGrpSpPr/>
          <p:nvPr/>
        </p:nvGrpSpPr>
        <p:grpSpPr>
          <a:xfrm rot="10800000" flipH="1">
            <a:off x="1584" y="0"/>
            <a:ext cx="12188827" cy="377951"/>
            <a:chOff x="0" y="6480048"/>
            <a:chExt cx="12188827" cy="377951"/>
          </a:xfrm>
        </p:grpSpPr>
        <p:sp>
          <p:nvSpPr>
            <p:cNvPr id="65" name="Shape 65"/>
            <p:cNvSpPr/>
            <p:nvPr/>
          </p:nvSpPr>
          <p:spPr>
            <a:xfrm>
              <a:off x="0" y="6583679"/>
              <a:ext cx="12188826" cy="274319"/>
            </a:xfrm>
            <a:prstGeom prst="rect">
              <a:avLst/>
            </a:prstGeom>
            <a:gradFill>
              <a:gsLst>
                <a:gs pos="0">
                  <a:srgbClr val="FFE086">
                    <a:alpha val="49803"/>
                  </a:srgbClr>
                </a:gs>
                <a:gs pos="100000">
                  <a:srgbClr val="FFCD36">
                    <a:alpha val="49803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  <p:sp>
          <p:nvSpPr>
            <p:cNvPr id="66" name="Shape 66"/>
            <p:cNvSpPr/>
            <p:nvPr/>
          </p:nvSpPr>
          <p:spPr>
            <a:xfrm>
              <a:off x="0" y="6480048"/>
              <a:ext cx="12188826" cy="73151"/>
            </a:xfrm>
            <a:prstGeom prst="rect">
              <a:avLst/>
            </a:prstGeom>
            <a:gradFill>
              <a:gsLst>
                <a:gs pos="0">
                  <a:srgbClr val="FFE086">
                    <a:alpha val="80000"/>
                  </a:srgbClr>
                </a:gs>
                <a:gs pos="100000">
                  <a:srgbClr val="FFCD36">
                    <a:alpha val="8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</p:grpSp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7470647" y="2350008"/>
            <a:ext cx="4206240" cy="19933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57200" y="758952"/>
            <a:ext cx="6629400" cy="53309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2"/>
          </p:nvPr>
        </p:nvSpPr>
        <p:spPr>
          <a:xfrm>
            <a:off x="7470647" y="4361687"/>
            <a:ext cx="4206240" cy="17282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1200"/>
              </a:spcBef>
              <a:buFont typeface="Quattrocento"/>
              <a:buNone/>
              <a:defRPr/>
            </a:lvl1pPr>
            <a:lvl2pPr marL="457200" indent="0" rtl="0">
              <a:spcBef>
                <a:spcPts val="0"/>
              </a:spcBef>
              <a:buFont typeface="Quattrocento"/>
              <a:buNone/>
              <a:defRPr/>
            </a:lvl2pPr>
            <a:lvl3pPr marL="914400" indent="0" rtl="0">
              <a:spcBef>
                <a:spcPts val="0"/>
              </a:spcBef>
              <a:buFont typeface="Quattrocento"/>
              <a:buNone/>
              <a:defRPr/>
            </a:lvl3pPr>
            <a:lvl4pPr marL="1371600" indent="0" rtl="0">
              <a:spcBef>
                <a:spcPts val="0"/>
              </a:spcBef>
              <a:buFont typeface="Quattrocento"/>
              <a:buNone/>
              <a:defRPr/>
            </a:lvl4pPr>
            <a:lvl5pPr marL="1828800" indent="0" rtl="0">
              <a:spcBef>
                <a:spcPts val="0"/>
              </a:spcBef>
              <a:buFont typeface="Quattrocento"/>
              <a:buNone/>
              <a:defRPr/>
            </a:lvl5pPr>
            <a:lvl6pPr marL="2286000" indent="0" rtl="0">
              <a:spcBef>
                <a:spcPts val="0"/>
              </a:spcBef>
              <a:buFont typeface="Quattrocento"/>
              <a:buNone/>
              <a:defRPr/>
            </a:lvl6pPr>
            <a:lvl7pPr marL="2743200" indent="0" rtl="0">
              <a:spcBef>
                <a:spcPts val="0"/>
              </a:spcBef>
              <a:buFont typeface="Quattrocento"/>
              <a:buNone/>
              <a:defRPr/>
            </a:lvl7pPr>
            <a:lvl8pPr marL="3200400" indent="0" rtl="0">
              <a:spcBef>
                <a:spcPts val="0"/>
              </a:spcBef>
              <a:buFont typeface="Quattrocento"/>
              <a:buNone/>
              <a:defRPr/>
            </a:lvl8pPr>
            <a:lvl9pPr marL="3657600" indent="0" rtl="0">
              <a:spcBef>
                <a:spcPts val="0"/>
              </a:spcBef>
              <a:buFont typeface="Quattrocento"/>
              <a:buNone/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8875775" y="6601967"/>
            <a:ext cx="960119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134112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1021080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Shape 74"/>
          <p:cNvGrpSpPr/>
          <p:nvPr/>
        </p:nvGrpSpPr>
        <p:grpSpPr>
          <a:xfrm rot="10800000" flipH="1">
            <a:off x="1584" y="0"/>
            <a:ext cx="12188827" cy="377951"/>
            <a:chOff x="0" y="6480048"/>
            <a:chExt cx="12188827" cy="377951"/>
          </a:xfrm>
        </p:grpSpPr>
        <p:sp>
          <p:nvSpPr>
            <p:cNvPr id="75" name="Shape 75"/>
            <p:cNvSpPr/>
            <p:nvPr/>
          </p:nvSpPr>
          <p:spPr>
            <a:xfrm>
              <a:off x="0" y="6583679"/>
              <a:ext cx="12188826" cy="274319"/>
            </a:xfrm>
            <a:prstGeom prst="rect">
              <a:avLst/>
            </a:prstGeom>
            <a:gradFill>
              <a:gsLst>
                <a:gs pos="0">
                  <a:srgbClr val="FFE086">
                    <a:alpha val="49803"/>
                  </a:srgbClr>
                </a:gs>
                <a:gs pos="100000">
                  <a:srgbClr val="FFCD36">
                    <a:alpha val="49803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  <p:sp>
          <p:nvSpPr>
            <p:cNvPr id="76" name="Shape 76"/>
            <p:cNvSpPr/>
            <p:nvPr/>
          </p:nvSpPr>
          <p:spPr>
            <a:xfrm>
              <a:off x="0" y="6480048"/>
              <a:ext cx="12188826" cy="73151"/>
            </a:xfrm>
            <a:prstGeom prst="rect">
              <a:avLst/>
            </a:prstGeom>
            <a:gradFill>
              <a:gsLst>
                <a:gs pos="0">
                  <a:srgbClr val="FFE086">
                    <a:alpha val="80000"/>
                  </a:srgbClr>
                </a:gs>
                <a:gs pos="100000">
                  <a:srgbClr val="FFCD36">
                    <a:alpha val="8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</p:grpSp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7470647" y="2350008"/>
            <a:ext cx="4206240" cy="19933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>
            <a:spLocks noGrp="1"/>
          </p:cNvSpPr>
          <p:nvPr>
            <p:ph type="pic" idx="2"/>
          </p:nvPr>
        </p:nvSpPr>
        <p:spPr>
          <a:xfrm>
            <a:off x="150810" y="506104"/>
            <a:ext cx="6858002" cy="5843016"/>
          </a:xfrm>
          <a:prstGeom prst="rect">
            <a:avLst/>
          </a:prstGeom>
          <a:solidFill>
            <a:srgbClr val="FFEAAE"/>
          </a:solidFill>
          <a:ln>
            <a:noFill/>
          </a:ln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7470647" y="4361687"/>
            <a:ext cx="4206240" cy="17282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1200"/>
              </a:spcBef>
              <a:buFont typeface="Quattrocento"/>
              <a:buNone/>
              <a:defRPr/>
            </a:lvl1pPr>
            <a:lvl2pPr marL="457200" indent="0" rtl="0">
              <a:spcBef>
                <a:spcPts val="0"/>
              </a:spcBef>
              <a:buFont typeface="Quattrocento"/>
              <a:buNone/>
              <a:defRPr/>
            </a:lvl2pPr>
            <a:lvl3pPr marL="914400" indent="0" rtl="0">
              <a:spcBef>
                <a:spcPts val="0"/>
              </a:spcBef>
              <a:buFont typeface="Quattrocento"/>
              <a:buNone/>
              <a:defRPr/>
            </a:lvl3pPr>
            <a:lvl4pPr marL="1371600" indent="0" rtl="0">
              <a:spcBef>
                <a:spcPts val="0"/>
              </a:spcBef>
              <a:buFont typeface="Quattrocento"/>
              <a:buNone/>
              <a:defRPr/>
            </a:lvl4pPr>
            <a:lvl5pPr marL="1828800" indent="0" rtl="0">
              <a:spcBef>
                <a:spcPts val="0"/>
              </a:spcBef>
              <a:buFont typeface="Quattrocento"/>
              <a:buNone/>
              <a:defRPr/>
            </a:lvl5pPr>
            <a:lvl6pPr marL="2286000" indent="0" rtl="0">
              <a:spcBef>
                <a:spcPts val="0"/>
              </a:spcBef>
              <a:buFont typeface="Quattrocento"/>
              <a:buNone/>
              <a:defRPr/>
            </a:lvl6pPr>
            <a:lvl7pPr marL="2743200" indent="0" rtl="0">
              <a:spcBef>
                <a:spcPts val="0"/>
              </a:spcBef>
              <a:buFont typeface="Quattrocento"/>
              <a:buNone/>
              <a:defRPr/>
            </a:lvl7pPr>
            <a:lvl8pPr marL="3200400" indent="0" rtl="0">
              <a:spcBef>
                <a:spcPts val="0"/>
              </a:spcBef>
              <a:buFont typeface="Quattrocento"/>
              <a:buNone/>
              <a:defRPr/>
            </a:lvl8pPr>
            <a:lvl9pPr marL="3657600" indent="0" rtl="0">
              <a:spcBef>
                <a:spcPts val="0"/>
              </a:spcBef>
              <a:buFont typeface="Quattrocento"/>
              <a:buNone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8875775" y="6601967"/>
            <a:ext cx="960119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134112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1021080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4D6">
                <a:alpha val="58823"/>
              </a:srgbClr>
            </a:gs>
            <a:gs pos="40000">
              <a:srgbClr val="FFF4D6">
                <a:alpha val="65882"/>
              </a:srgbClr>
            </a:gs>
            <a:gs pos="100000">
              <a:srgbClr val="FFEAAE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hape 9"/>
          <p:cNvGrpSpPr/>
          <p:nvPr/>
        </p:nvGrpSpPr>
        <p:grpSpPr>
          <a:xfrm>
            <a:off x="0" y="6480048"/>
            <a:ext cx="12188827" cy="377951"/>
            <a:chOff x="0" y="6480048"/>
            <a:chExt cx="12188827" cy="377951"/>
          </a:xfrm>
        </p:grpSpPr>
        <p:sp>
          <p:nvSpPr>
            <p:cNvPr id="10" name="Shape 10"/>
            <p:cNvSpPr/>
            <p:nvPr/>
          </p:nvSpPr>
          <p:spPr>
            <a:xfrm>
              <a:off x="0" y="6583679"/>
              <a:ext cx="12188826" cy="274319"/>
            </a:xfrm>
            <a:prstGeom prst="rect">
              <a:avLst/>
            </a:prstGeom>
            <a:gradFill>
              <a:gsLst>
                <a:gs pos="0">
                  <a:srgbClr val="FFE086">
                    <a:alpha val="49803"/>
                  </a:srgbClr>
                </a:gs>
                <a:gs pos="100000">
                  <a:srgbClr val="FFCD36">
                    <a:alpha val="49803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  <p:sp>
          <p:nvSpPr>
            <p:cNvPr id="11" name="Shape 11"/>
            <p:cNvSpPr/>
            <p:nvPr/>
          </p:nvSpPr>
          <p:spPr>
            <a:xfrm>
              <a:off x="0" y="6480048"/>
              <a:ext cx="12188826" cy="73151"/>
            </a:xfrm>
            <a:prstGeom prst="rect">
              <a:avLst/>
            </a:prstGeom>
            <a:gradFill>
              <a:gsLst>
                <a:gs pos="0">
                  <a:srgbClr val="FFE086">
                    <a:alpha val="80000"/>
                  </a:srgbClr>
                </a:gs>
                <a:gs pos="100000">
                  <a:srgbClr val="FFCD36">
                    <a:alpha val="8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</p:grp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1341120" y="467360"/>
            <a:ext cx="9509759" cy="12334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1341120" y="1901951"/>
            <a:ext cx="9509759" cy="41276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marR="0" indent="-109220" algn="l" rtl="0">
              <a:lnSpc>
                <a:spcPct val="90000"/>
              </a:lnSpc>
              <a:spcBef>
                <a:spcPts val="1800"/>
              </a:spcBef>
              <a:buClr>
                <a:srgbClr val="464646"/>
              </a:buClr>
              <a:buFont typeface="Arial"/>
              <a:buChar char="▪"/>
              <a:defRPr/>
            </a:lvl1pPr>
            <a:lvl2pPr marL="594360" marR="0" indent="-124459" algn="l" rtl="0">
              <a:lnSpc>
                <a:spcPct val="90000"/>
              </a:lnSpc>
              <a:spcBef>
                <a:spcPts val="1000"/>
              </a:spcBef>
              <a:buClr>
                <a:srgbClr val="464646"/>
              </a:buClr>
              <a:buFont typeface="Arial"/>
              <a:buChar char="▪"/>
              <a:defRPr/>
            </a:lvl2pPr>
            <a:lvl3pPr marL="914400" marR="0" indent="-127000" algn="l" rtl="0">
              <a:lnSpc>
                <a:spcPct val="90000"/>
              </a:lnSpc>
              <a:spcBef>
                <a:spcPts val="800"/>
              </a:spcBef>
              <a:buClr>
                <a:srgbClr val="464646"/>
              </a:buClr>
              <a:buFont typeface="Arial"/>
              <a:buChar char="▪"/>
              <a:defRPr/>
            </a:lvl3pPr>
            <a:lvl4pPr marL="1234440" marR="0" indent="-142239" algn="l" rtl="0">
              <a:lnSpc>
                <a:spcPct val="90000"/>
              </a:lnSpc>
              <a:spcBef>
                <a:spcPts val="800"/>
              </a:spcBef>
              <a:buClr>
                <a:srgbClr val="464646"/>
              </a:buClr>
              <a:buFont typeface="Arial"/>
              <a:buChar char="▪"/>
              <a:defRPr/>
            </a:lvl4pPr>
            <a:lvl5pPr marL="1554480" marR="0" indent="-144780" algn="l" rtl="0">
              <a:lnSpc>
                <a:spcPct val="90000"/>
              </a:lnSpc>
              <a:spcBef>
                <a:spcPts val="800"/>
              </a:spcBef>
              <a:buClr>
                <a:srgbClr val="464646"/>
              </a:buClr>
              <a:buFont typeface="Arial"/>
              <a:buChar char="▪"/>
              <a:defRPr/>
            </a:lvl5pPr>
            <a:lvl6pPr marL="1874520" marR="0" indent="-147320" algn="l" rtl="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Char char="▪"/>
              <a:defRPr/>
            </a:lvl6pPr>
            <a:lvl7pPr marL="2194560" marR="0" indent="-149860" algn="l" rtl="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Char char="▪"/>
              <a:defRPr/>
            </a:lvl7pPr>
            <a:lvl8pPr marL="2514600" marR="0" indent="-139700" algn="l" rtl="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Char char="▪"/>
              <a:defRPr/>
            </a:lvl8pPr>
            <a:lvl9pPr marL="2834640" marR="0" indent="-142239" algn="l" rtl="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Char char="▪"/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875775" y="6601967"/>
            <a:ext cx="960119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34112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021080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ctrTitle"/>
          </p:nvPr>
        </p:nvSpPr>
        <p:spPr>
          <a:xfrm>
            <a:off x="1295400" y="1814275"/>
            <a:ext cx="9601200" cy="1301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Quattrocento"/>
              <a:buNone/>
            </a:pPr>
            <a:r>
              <a:rPr lang="en-US" sz="72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Knight’s Guard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subTitle" idx="1"/>
          </p:nvPr>
        </p:nvSpPr>
        <p:spPr>
          <a:xfrm>
            <a:off x="1295400" y="3290451"/>
            <a:ext cx="96012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25000"/>
              <a:buFont typeface="Arial"/>
              <a:buNone/>
            </a:pPr>
            <a:r>
              <a:rPr lang="en-US" sz="3600" u="sng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Group #1</a:t>
            </a:r>
            <a:br>
              <a:rPr lang="en-US" sz="3600" u="sng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endParaRPr lang="en-US" sz="3600" u="sng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25000"/>
              <a:buFont typeface="Arial"/>
              <a:buNone/>
            </a:pPr>
            <a:r>
              <a:rPr lang="en-US" sz="240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Megan Postava, Katie Jurek, David Moore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25000"/>
              <a:buFont typeface="Arial"/>
              <a:buNone/>
            </a:pPr>
            <a:r>
              <a:rPr lang="en-US" sz="240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Jon Bennett, Miguel Corona, Will Adkins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-4" y="-364864"/>
            <a:ext cx="9509699" cy="123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Test Plan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-4" y="954359"/>
            <a:ext cx="11606100" cy="412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Overall objective of testing</a:t>
            </a:r>
          </a:p>
          <a:p>
            <a:pPr marL="9144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Verify game’s stability and ability to run on Windows 7</a:t>
            </a:r>
            <a:b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endParaRPr lang="en-US" sz="24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457200" lvl="0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Test Environment</a:t>
            </a:r>
          </a:p>
          <a:p>
            <a:pPr marL="9144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The test environment is </a:t>
            </a:r>
            <a:r>
              <a:rPr lang="en-US" sz="2400" dirty="0" err="1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GameMaker</a:t>
            </a: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: Studio on the developers’ side and Windows 7 on the player’s side, and the testers include the developers as well as volunteers</a:t>
            </a:r>
            <a:b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endParaRPr lang="en-US" sz="24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457200" lvl="0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Stopping Criteria</a:t>
            </a:r>
          </a:p>
          <a:p>
            <a:pPr marL="9144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If we run into a problem, we immediately try to fix it, as opposed to leaving it in and trying to fix it later when we are trying to program other features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-4" y="-364864"/>
            <a:ext cx="9509699" cy="123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Test Plan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0" y="868436"/>
            <a:ext cx="9509699" cy="412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Example Test Cases:</a:t>
            </a:r>
          </a:p>
          <a:p>
            <a:pPr marL="9144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Adding Towers to Map</a:t>
            </a:r>
          </a:p>
          <a:p>
            <a:pPr marL="9144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Starting Next Wave</a:t>
            </a:r>
          </a:p>
          <a:p>
            <a:pPr marL="9144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Spawning Enemies</a:t>
            </a:r>
          </a:p>
          <a:p>
            <a:pPr marL="9144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Enemies Move Toward Player’s Buildings</a:t>
            </a:r>
          </a:p>
          <a:p>
            <a:pPr marL="9144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Spawning Tower Projectiles</a:t>
            </a:r>
          </a:p>
          <a:p>
            <a:pPr marL="1371600" lvl="2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Destroy projectiles if off screen</a:t>
            </a:r>
          </a:p>
          <a:p>
            <a:pPr marL="1371600" lvl="2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Damage enemies upon contact</a:t>
            </a:r>
          </a:p>
          <a:p>
            <a:pPr marL="9144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Winning/Losing</a:t>
            </a:r>
          </a:p>
          <a:p>
            <a:pPr marL="9144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Syncing Leaderboard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-4" y="-364864"/>
            <a:ext cx="9509699" cy="123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Test Case: Starting Next Wave</a:t>
            </a:r>
          </a:p>
        </p:txBody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0" y="704977"/>
            <a:ext cx="11669400" cy="48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41666"/>
              <a:buNone/>
            </a:pPr>
            <a:r>
              <a:rPr lang="en-US" sz="2400" b="1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Test Objective:</a:t>
            </a:r>
          </a:p>
          <a:p>
            <a:pPr marL="914400" lvl="0" indent="-3810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Quattrocento"/>
              <a:buChar char="▪"/>
            </a:pPr>
            <a:r>
              <a:rPr lang="en-US" sz="2400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When the player presses Enter and the amount of enemies currently on the map is 0, then the next wave (or round) of enemies begins. Each round is divided into a number of waves.</a:t>
            </a:r>
          </a:p>
          <a:p>
            <a:pPr marL="457200" lvl="0" indent="-2286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41666"/>
              <a:buNone/>
            </a:pPr>
            <a:r>
              <a:rPr lang="en-US" sz="2400" b="1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Test Description:</a:t>
            </a:r>
          </a:p>
          <a:p>
            <a:pPr marL="914400" lvl="0" indent="-3810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Quattrocento"/>
              <a:buChar char="▪"/>
            </a:pPr>
            <a:r>
              <a:rPr lang="en-US" sz="2400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There will be a variable that counts the number of enemies still on the map.</a:t>
            </a:r>
          </a:p>
          <a:p>
            <a:pPr marL="914400" lvl="0" indent="-3810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Quattrocento"/>
              <a:buChar char="▪"/>
            </a:pPr>
            <a:r>
              <a:rPr lang="en-US" sz="2400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The tester shall verify that this number is accurate, given the number of enemies on the screen.</a:t>
            </a:r>
          </a:p>
          <a:p>
            <a:pPr marL="914400" lvl="0" indent="-3810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Quattrocento"/>
              <a:buChar char="▪"/>
            </a:pPr>
            <a:r>
              <a:rPr lang="en-US" sz="2400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If this number is not 0, then pressing Enter will do nothing.</a:t>
            </a:r>
          </a:p>
          <a:p>
            <a:pPr marL="457200" lvl="0" indent="-2286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41666"/>
              <a:buNone/>
            </a:pPr>
            <a:r>
              <a:rPr lang="en-US" sz="2400" b="1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Test Conditions:</a:t>
            </a:r>
            <a:r>
              <a:rPr lang="en-US" sz="2400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</a:p>
          <a:p>
            <a:pPr marL="914400" lvl="0" indent="-3810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Quattrocento"/>
              <a:buChar char="▪"/>
            </a:pPr>
            <a:r>
              <a:rPr lang="en-US" sz="2400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See Test Environment; Windows 7 and a keyboard.</a:t>
            </a:r>
          </a:p>
          <a:p>
            <a:pPr marL="457200" lvl="0" indent="-2286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41666"/>
              <a:buNone/>
            </a:pPr>
            <a:r>
              <a:rPr lang="en-US" sz="2400" b="1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Expected Results:</a:t>
            </a:r>
          </a:p>
          <a:p>
            <a:pPr marL="914400" lvl="0" indent="-3810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Quattrocento"/>
              <a:buChar char="▪"/>
            </a:pPr>
            <a:r>
              <a:rPr lang="en-US" sz="2400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The game correctly moves to the next round.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0" y="-364875"/>
            <a:ext cx="11946577" cy="123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b="1" dirty="0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Test Case: Spawning Tower Projectiles</a:t>
            </a:r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-1" y="621850"/>
            <a:ext cx="11946577" cy="48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41666"/>
              <a:buNone/>
            </a:pPr>
            <a:r>
              <a:rPr lang="en-US" sz="2400" b="1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Test Objective:</a:t>
            </a:r>
          </a:p>
          <a:p>
            <a:pPr marL="914400" lvl="0" indent="-3810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Quattrocento"/>
              <a:buChar char="▪"/>
            </a:pPr>
            <a:r>
              <a:rPr lang="en-US" sz="2400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The player’s towers shoot projectiles when enemies come within 300 pixels.</a:t>
            </a:r>
          </a:p>
          <a:p>
            <a:pPr marL="457200" lvl="0" indent="-2286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41666"/>
              <a:buNone/>
            </a:pPr>
            <a:r>
              <a:rPr lang="en-US" sz="2400" b="1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Test Description:</a:t>
            </a:r>
          </a:p>
          <a:p>
            <a:pPr marL="914400" lvl="0" indent="-3810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Quattrocento"/>
              <a:buChar char="▪"/>
            </a:pPr>
            <a:r>
              <a:rPr lang="en-US" sz="2400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Each tower the player has placed will shoot projectiles at the enemies. These projectiles will increase in strength based on the type of tower that was built.</a:t>
            </a:r>
          </a:p>
          <a:p>
            <a:pPr marL="914400" lvl="0" indent="-3810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Quattrocento"/>
              <a:buChar char="▪"/>
            </a:pPr>
            <a:r>
              <a:rPr lang="en-US" sz="2400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There will be a set interval between the tower shooting projectiles where it does not shoot another projectile.</a:t>
            </a:r>
          </a:p>
          <a:p>
            <a:pPr marL="914400" lvl="0" indent="-3810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Quattrocento"/>
              <a:buChar char="▪"/>
            </a:pPr>
            <a:r>
              <a:rPr lang="en-US" sz="2400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The tester shall verify that this interval is correct for every tower type, as detailed in the design documents.</a:t>
            </a:r>
          </a:p>
          <a:p>
            <a:pPr marL="457200" lvl="0" indent="-2286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41666"/>
              <a:buNone/>
            </a:pPr>
            <a:r>
              <a:rPr lang="en-US" sz="2400" b="1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Test Conditions:</a:t>
            </a:r>
            <a:r>
              <a:rPr lang="en-US" sz="2400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</a:p>
          <a:p>
            <a:pPr marL="914400" lvl="0" indent="-3810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Quattrocento"/>
              <a:buChar char="▪"/>
            </a:pPr>
            <a:r>
              <a:rPr lang="en-US" sz="2400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See Test Environment; Windows 7 and a keyboard.</a:t>
            </a:r>
          </a:p>
          <a:p>
            <a:pPr marL="457200" lvl="0" indent="-2286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41666"/>
              <a:buNone/>
            </a:pPr>
            <a:r>
              <a:rPr lang="en-US" sz="2400" b="1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Expected Results:</a:t>
            </a:r>
          </a:p>
          <a:p>
            <a:pPr marL="914400" lvl="0" indent="-3810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Quattrocento"/>
              <a:buChar char="▪"/>
            </a:pPr>
            <a:r>
              <a:rPr lang="en-US" sz="2400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Each tower, when an enemy comes within its attack range, will shoot projectiles as defense.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0" y="-364875"/>
            <a:ext cx="10986599" cy="123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Test Case: Winning</a:t>
            </a:r>
          </a:p>
        </p:txBody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0" y="868425"/>
            <a:ext cx="11669400" cy="48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41666"/>
              <a:buNone/>
            </a:pPr>
            <a:r>
              <a:rPr lang="en-US" sz="2400" b="1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Test Objective:</a:t>
            </a:r>
          </a:p>
          <a:p>
            <a:pPr marL="914400" lvl="0" indent="-3810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Quattrocento"/>
              <a:buChar char="▪"/>
            </a:pPr>
            <a:r>
              <a:rPr lang="en-US" sz="2400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The player wins the game.</a:t>
            </a:r>
          </a:p>
          <a:p>
            <a:pPr marL="457200" lvl="0" indent="-2286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41666"/>
              <a:buNone/>
            </a:pPr>
            <a:r>
              <a:rPr lang="en-US" sz="2400" b="1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Test Description:</a:t>
            </a:r>
          </a:p>
          <a:p>
            <a:pPr marL="914400" lvl="0" indent="-3810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Quattrocento"/>
              <a:buChar char="▪"/>
            </a:pPr>
            <a:r>
              <a:rPr lang="en-US" sz="2400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If the round is above 8 (school semesters in </a:t>
            </a:r>
            <a:r>
              <a:rPr lang="en-US" sz="2400" dirty="0" err="1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uni</a:t>
            </a:r>
            <a:r>
              <a:rPr lang="en-US" sz="2400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) and the player has not yet lost, then there are no more rounds or waves left and the player has won; a winning message will be displayed.</a:t>
            </a:r>
          </a:p>
          <a:p>
            <a:pPr marL="914400" lvl="0" indent="-3810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Quattrocento"/>
              <a:buChar char="▪"/>
            </a:pPr>
            <a:r>
              <a:rPr lang="en-US" sz="2400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The tester shall verify that the correct winning message is displayed after they finish the level.</a:t>
            </a:r>
          </a:p>
          <a:p>
            <a:pPr marL="457200" lvl="0" indent="-2286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41666"/>
              <a:buNone/>
            </a:pPr>
            <a:r>
              <a:rPr lang="en-US" sz="2400" b="1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Test Conditions:</a:t>
            </a:r>
            <a:r>
              <a:rPr lang="en-US" sz="2400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</a:p>
          <a:p>
            <a:pPr marL="914400" lvl="0" indent="-3810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Quattrocento"/>
              <a:buChar char="▪"/>
            </a:pPr>
            <a:r>
              <a:rPr lang="en-US" sz="2400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See Test Environment; Windows 7 and a keyboard.</a:t>
            </a:r>
          </a:p>
          <a:p>
            <a:pPr marL="457200" lvl="0" indent="-2286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41666"/>
              <a:buNone/>
            </a:pPr>
            <a:r>
              <a:rPr lang="en-US" sz="2400" b="1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Expected Results:</a:t>
            </a:r>
          </a:p>
          <a:p>
            <a:pPr marL="914400" lvl="0" indent="-381000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Quattrocento"/>
              <a:buChar char="▪"/>
            </a:pPr>
            <a:r>
              <a:rPr lang="en-US" sz="2400" dirty="0">
                <a:solidFill>
                  <a:schemeClr val="dk2"/>
                </a:solidFill>
                <a:latin typeface="Quattrocento"/>
                <a:ea typeface="Quattrocento"/>
                <a:cs typeface="Quattrocento"/>
                <a:sym typeface="Quattrocento"/>
              </a:rPr>
              <a:t>The player wins the game and can exit after syncing leaderboard.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1" y="-364875"/>
            <a:ext cx="12192000" cy="123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Project Management Plan</a:t>
            </a:r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1" y="868425"/>
            <a:ext cx="11843700" cy="412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8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Team Organization:</a:t>
            </a:r>
          </a:p>
          <a:p>
            <a:pPr marL="914400" lvl="1" indent="-4064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8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No set roles, but we utilize our expertise</a:t>
            </a:r>
            <a:br>
              <a:rPr lang="en-US" sz="28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endParaRPr lang="en-US" sz="28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457200" lvl="0" indent="-4064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8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Configuration Management:</a:t>
            </a:r>
          </a:p>
          <a:p>
            <a:pPr marL="914400" lvl="1" indent="-4064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8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Code version control -&gt; </a:t>
            </a:r>
            <a:r>
              <a:rPr lang="en-US" sz="2800" dirty="0" err="1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Github</a:t>
            </a:r>
            <a:endParaRPr lang="en-US" sz="28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914400" lvl="1" indent="-4064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8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Bug &amp; task tracking -&gt; </a:t>
            </a:r>
            <a:r>
              <a:rPr lang="en-US" sz="2800" dirty="0" err="1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Trello</a:t>
            </a:r>
            <a:r>
              <a:rPr lang="en-US" sz="28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/>
            </a:r>
            <a:br>
              <a:rPr lang="en-US" sz="28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endParaRPr lang="en-US" sz="28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457200" lvl="0" indent="-4064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8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Tools &amp; Computing:</a:t>
            </a:r>
          </a:p>
          <a:p>
            <a:pPr marL="914400" lvl="1" indent="-4064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8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The entire team is using Windows PCs</a:t>
            </a:r>
          </a:p>
          <a:p>
            <a:pPr marL="914400" lvl="1" indent="-4064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800" dirty="0" err="1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GameMaker</a:t>
            </a:r>
            <a:r>
              <a:rPr lang="en-US" sz="28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 Studio</a:t>
            </a:r>
          </a:p>
          <a:p>
            <a:pPr marL="1371600" lvl="2" indent="-4064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8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The </a:t>
            </a:r>
            <a:r>
              <a:rPr lang="en-US" sz="2800" dirty="0" err="1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GameMaker</a:t>
            </a:r>
            <a:r>
              <a:rPr lang="en-US" sz="28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 language is like a mix of C and Python</a:t>
            </a:r>
          </a:p>
          <a:p>
            <a:pPr marL="914400" lvl="1" indent="-4064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800" dirty="0" err="1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Github</a:t>
            </a:r>
            <a:r>
              <a:rPr lang="en-US" sz="28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 for Windows</a:t>
            </a:r>
          </a:p>
          <a:p>
            <a:pPr marL="914400" lvl="1" indent="-4064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8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Google Docs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1" y="-364875"/>
            <a:ext cx="12192000" cy="123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Software Life Cycle Process</a:t>
            </a:r>
          </a:p>
        </p:txBody>
      </p:sp>
      <p:pic>
        <p:nvPicPr>
          <p:cNvPr id="189" name="Shape 1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81500" y="868425"/>
            <a:ext cx="7952250" cy="583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" y="-364875"/>
            <a:ext cx="12192000" cy="123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Project Management Plan</a:t>
            </a:r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1" y="868425"/>
            <a:ext cx="11637900" cy="412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937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6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Quality Assurance:</a:t>
            </a:r>
          </a:p>
          <a:p>
            <a:pPr marL="914400" lvl="1" indent="-3937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6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Frequent prototypes, frequent testing</a:t>
            </a:r>
          </a:p>
          <a:p>
            <a:pPr marL="914400" lvl="1" indent="-3937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6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Prioritizing fixing bugs over adding new features</a:t>
            </a:r>
          </a:p>
          <a:p>
            <a:pPr marL="457200" lvl="0" indent="-3937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6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Risk Management:</a:t>
            </a:r>
          </a:p>
          <a:p>
            <a:pPr marL="914400" lvl="1" indent="-3937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6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Communicate about our personal schedules to avoid delays</a:t>
            </a:r>
          </a:p>
          <a:p>
            <a:pPr marL="914400" lvl="1" indent="-3937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6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Play-test our game mechanics to make sure it’s fun</a:t>
            </a:r>
          </a:p>
          <a:p>
            <a:pPr marL="914400" lvl="1" indent="-3937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6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Use Internet services to help prevent data loss (</a:t>
            </a:r>
            <a:r>
              <a:rPr lang="en-US" sz="2600" dirty="0" err="1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Github</a:t>
            </a:r>
            <a:r>
              <a:rPr lang="en-US" sz="26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, Google Docs)</a:t>
            </a:r>
          </a:p>
          <a:p>
            <a:pPr marL="457200" lvl="0" indent="-3937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6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Technical Progress Metrics:</a:t>
            </a:r>
          </a:p>
          <a:p>
            <a:pPr marL="914400" lvl="1" indent="-3937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6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Progress is determined by new prototypes and features</a:t>
            </a:r>
          </a:p>
          <a:p>
            <a:pPr marL="457200" lvl="0" indent="-3937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6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Tracking &amp; Reporting:</a:t>
            </a:r>
          </a:p>
          <a:p>
            <a:pPr marL="914400" lvl="1" indent="-3937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6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Weekly face-to-face meeting</a:t>
            </a:r>
          </a:p>
          <a:p>
            <a:pPr marL="914400" lvl="1" indent="-3937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600" dirty="0" err="1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Trello</a:t>
            </a:r>
            <a:r>
              <a:rPr lang="en-US" sz="26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 for bug &amp; task tracking</a:t>
            </a:r>
          </a:p>
          <a:p>
            <a:pPr marL="914400" lvl="1" indent="-3937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6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Individual activity logs</a:t>
            </a:r>
          </a:p>
          <a:p>
            <a:pPr lvl="0" rtl="0">
              <a:spcBef>
                <a:spcPts val="0"/>
              </a:spcBef>
              <a:buNone/>
            </a:pPr>
            <a:endParaRPr sz="26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" y="-364875"/>
            <a:ext cx="12192000" cy="123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Project Management Plan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400" y="1366615"/>
            <a:ext cx="10785202" cy="428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352076"/>
      </p:ext>
    </p:extLst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1" y="-364875"/>
            <a:ext cx="12192000" cy="123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High Level Design</a:t>
            </a: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0" y="969760"/>
            <a:ext cx="9509699" cy="412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High Level </a:t>
            </a:r>
            <a:r>
              <a:rPr lang="en-US" sz="2400" b="1" dirty="0" smtClean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Architecture</a:t>
            </a:r>
            <a:endParaRPr lang="en-US" sz="2400" b="1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1371600" lvl="2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Major Components</a:t>
            </a:r>
          </a:p>
          <a:p>
            <a:pPr marL="1828800" lvl="3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Desktop/mobile client</a:t>
            </a:r>
          </a:p>
          <a:p>
            <a:pPr marL="1828800" lvl="3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Web server</a:t>
            </a:r>
          </a:p>
          <a:p>
            <a:pPr marL="2286000" lvl="4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Sync scores</a:t>
            </a:r>
          </a:p>
          <a:p>
            <a:pPr marL="1371600" lvl="2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Interfaces</a:t>
            </a:r>
          </a:p>
          <a:p>
            <a:pPr marL="1828800" lvl="3" indent="-381000" rtl="0">
              <a:lnSpc>
                <a:spcPct val="100000"/>
              </a:lnSpc>
              <a:spcBef>
                <a:spcPts val="50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The title screen</a:t>
            </a:r>
          </a:p>
          <a:p>
            <a:pPr marL="1828800" lvl="3" indent="-381000" rtl="0">
              <a:lnSpc>
                <a:spcPct val="10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The game screen (this is the primary interface)</a:t>
            </a:r>
          </a:p>
          <a:p>
            <a:pPr marL="1828800" lvl="3" indent="-3810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The game stats screen (between levels)</a:t>
            </a:r>
          </a:p>
          <a:p>
            <a:pPr marL="1828800" lvl="3" indent="-381000" rtl="0">
              <a:lnSpc>
                <a:spcPct val="115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The scoreboard screen</a:t>
            </a:r>
          </a:p>
          <a:p>
            <a:pPr marL="165100" lvl="0" indent="0" rtl="0">
              <a:spcBef>
                <a:spcPts val="0"/>
              </a:spcBef>
              <a:buNone/>
            </a:pPr>
            <a:endParaRPr sz="18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pic>
        <p:nvPicPr>
          <p:cNvPr id="202" name="Shape 2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72649" y="1063750"/>
            <a:ext cx="6523499" cy="1483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0" y="-472439"/>
            <a:ext cx="9509699" cy="1233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Quattrocento"/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Basic description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655325" y="994925"/>
            <a:ext cx="10919099" cy="100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algn="l" rtl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360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Knight’s Guard is a tower defense game for PC and mobile (Android) platforms. It features: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360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Fast, fun gameplay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360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A UCF theme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360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An online scoreboard</a:t>
            </a:r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title"/>
          </p:nvPr>
        </p:nvSpPr>
        <p:spPr>
          <a:xfrm>
            <a:off x="1" y="-364875"/>
            <a:ext cx="12192000" cy="123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High Level &amp; Detailed Design</a:t>
            </a:r>
          </a:p>
        </p:txBody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0" y="868425"/>
            <a:ext cx="11764499" cy="412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Design Issues</a:t>
            </a:r>
          </a:p>
          <a:p>
            <a:pPr marL="1371600" lvl="2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Reusability</a:t>
            </a:r>
          </a:p>
          <a:p>
            <a:pPr marL="1828800" lvl="3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Towers creation function used to create all tower types</a:t>
            </a:r>
            <a:b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endParaRPr lang="en-US" sz="24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1371600" lvl="2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Maintainability</a:t>
            </a:r>
          </a:p>
          <a:p>
            <a:pPr marL="1828800" lvl="3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Objects allow for changes to be made to specific components quickly</a:t>
            </a:r>
            <a:b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endParaRPr lang="en-US" sz="24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1371600" lvl="2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Testability</a:t>
            </a:r>
          </a:p>
          <a:p>
            <a:pPr marL="1828800" lvl="3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Since the components are separated into objects, each object can be tested thoroughly independent of other objects</a:t>
            </a:r>
          </a:p>
          <a:p>
            <a:pPr marL="1828800" lvl="3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Play-testing is used for interaction between objects and mechanics</a:t>
            </a:r>
          </a:p>
          <a:p>
            <a:pPr marL="165100" lvl="0" indent="0" rtl="0">
              <a:spcBef>
                <a:spcPts val="0"/>
              </a:spcBef>
              <a:buNone/>
            </a:pPr>
            <a:endParaRPr sz="18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1" y="-364875"/>
            <a:ext cx="12192000" cy="123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High Level &amp; Detailed Design</a:t>
            </a:r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0" y="868425"/>
            <a:ext cx="11226000" cy="412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Design Issues (continued)</a:t>
            </a:r>
          </a:p>
          <a:p>
            <a:pPr marL="1371600" marR="0" lvl="2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Performance</a:t>
            </a:r>
          </a:p>
          <a:p>
            <a:pPr marL="1828800" marR="0" lvl="3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Target to get 60 frames per second</a:t>
            </a:r>
          </a:p>
          <a:p>
            <a:pPr marL="1828800" marR="0" lvl="3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Sync scores under 5 seconds</a:t>
            </a:r>
            <a:b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endParaRPr lang="en-US" sz="24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1371600" marR="0" lvl="2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Portability</a:t>
            </a:r>
          </a:p>
          <a:p>
            <a:pPr marL="1828800" marR="0" lvl="3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 err="1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GameMaker</a:t>
            </a: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 is designed to work on multiple operating systems</a:t>
            </a:r>
            <a:b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endParaRPr lang="en-US" sz="24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1371600" marR="0" lvl="2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Technical Risks</a:t>
            </a:r>
          </a:p>
          <a:p>
            <a:pPr marL="1828800" marR="0" lvl="3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General	</a:t>
            </a:r>
          </a:p>
          <a:p>
            <a:pPr marL="2286000" marR="0" lvl="4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Group member availability could change</a:t>
            </a:r>
          </a:p>
          <a:p>
            <a:pPr marL="1828800" marR="0" lvl="3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Specific</a:t>
            </a:r>
          </a:p>
          <a:p>
            <a:pPr marL="2286000" marR="0" lvl="4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Scoreboard API could change or have downtime</a:t>
            </a:r>
          </a:p>
          <a:p>
            <a:pPr marL="1371600" lvl="2" indent="-228600" rtl="0">
              <a:spcBef>
                <a:spcPts val="1000"/>
              </a:spcBef>
              <a:buFont typeface="Quattrocento"/>
              <a:buNone/>
            </a:pPr>
            <a:endParaRPr sz="18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165100" lvl="0" indent="0" rtl="0">
              <a:spcBef>
                <a:spcPts val="0"/>
              </a:spcBef>
              <a:buNone/>
            </a:pPr>
            <a:endParaRPr sz="18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title"/>
          </p:nvPr>
        </p:nvSpPr>
        <p:spPr>
          <a:xfrm>
            <a:off x="1" y="-364875"/>
            <a:ext cx="12192000" cy="123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High Level &amp; Detailed Design</a:t>
            </a:r>
          </a:p>
        </p:txBody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0" y="868425"/>
            <a:ext cx="9509699" cy="412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Design Issues (continued)</a:t>
            </a:r>
          </a:p>
          <a:p>
            <a:pPr marL="1371600" marR="0" lvl="2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Technical Difficulties</a:t>
            </a:r>
          </a:p>
          <a:p>
            <a:pPr marL="1828800" marR="0" lvl="3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Time for artwork</a:t>
            </a:r>
          </a:p>
          <a:p>
            <a:pPr marL="1828800" marR="0" lvl="3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Most of team unfamiliar with </a:t>
            </a:r>
            <a:r>
              <a:rPr lang="en-US" sz="2400" dirty="0" err="1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GameMaker</a:t>
            </a:r>
            <a:endParaRPr lang="en-US" sz="24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1828800" marR="0" lvl="3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Learning how to implement the scoreboard</a:t>
            </a:r>
          </a:p>
          <a:p>
            <a:pPr marL="1828800" marR="0" lvl="3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Consistent level difficulty</a:t>
            </a:r>
          </a:p>
          <a:p>
            <a:pPr marL="1828800" marR="0" lvl="3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Enemy </a:t>
            </a:r>
            <a:r>
              <a:rPr lang="en-US" sz="2400" dirty="0" err="1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pathing</a:t>
            </a: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/>
            </a:r>
            <a:b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endParaRPr lang="en-US" sz="24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1371600" marR="0" lvl="2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Safety</a:t>
            </a:r>
          </a:p>
          <a:p>
            <a:pPr marL="1828800" marR="0" lvl="3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Syncing of scores, preventing fakes</a:t>
            </a:r>
          </a:p>
          <a:p>
            <a:pPr marL="0" marR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4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title"/>
          </p:nvPr>
        </p:nvSpPr>
        <p:spPr>
          <a:xfrm>
            <a:off x="1" y="-364875"/>
            <a:ext cx="12192000" cy="123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Detailed Design</a:t>
            </a:r>
          </a:p>
        </p:txBody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1" y="637250"/>
            <a:ext cx="11622000" cy="412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b="1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Prototypes</a:t>
            </a:r>
          </a:p>
          <a:p>
            <a:pPr marL="1371600" marR="0" lvl="2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b="1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#1</a:t>
            </a:r>
          </a:p>
          <a:p>
            <a:pPr marL="1828800" marR="0" lvl="3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Get the basic mechanics working.</a:t>
            </a:r>
          </a:p>
          <a:p>
            <a:pPr marL="1828800" marR="0" lvl="3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Basic 1-color map</a:t>
            </a:r>
          </a:p>
          <a:p>
            <a:pPr marL="1828800" marR="0" lvl="3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One location where enemies spawn</a:t>
            </a:r>
          </a:p>
          <a:p>
            <a:pPr marL="1828800" marR="0" lvl="3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One enemy type</a:t>
            </a:r>
          </a:p>
          <a:p>
            <a:pPr marL="1828800" marR="0" lvl="3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One base enemies move to (using A* path-finding)</a:t>
            </a:r>
          </a:p>
          <a:p>
            <a:pPr marL="1828800" marR="0" lvl="3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Place towers anywhere on map</a:t>
            </a:r>
          </a:p>
          <a:p>
            <a:pPr marL="1828800" marR="0" lvl="3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Towers automatically shoot at the nearest enemy</a:t>
            </a:r>
          </a:p>
          <a:p>
            <a:pPr marL="1371600" marR="0" lvl="2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b="1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#2</a:t>
            </a:r>
          </a:p>
          <a:p>
            <a:pPr marL="1828800" marR="0" lvl="3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Specific tower points</a:t>
            </a:r>
          </a:p>
          <a:p>
            <a:pPr marL="1828800" marR="0" lvl="3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Multiple enemy types</a:t>
            </a:r>
          </a:p>
          <a:p>
            <a:pPr marL="1828800" marR="0" lvl="3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Multiple enemy spawn locations</a:t>
            </a:r>
          </a:p>
          <a:p>
            <a:pPr marL="1828800" marR="0" lvl="3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UI elements added</a:t>
            </a:r>
          </a:p>
          <a:p>
            <a:pPr marL="0" marR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40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0" y="652651"/>
            <a:ext cx="8755499" cy="1028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 sz="2400" b="1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240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lvl="0" rtl="0">
              <a:spcBef>
                <a:spcPts val="0"/>
              </a:spcBef>
              <a:buNone/>
            </a:pPr>
            <a:endParaRPr sz="360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pic>
        <p:nvPicPr>
          <p:cNvPr id="232" name="Shape 2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86695"/>
            <a:ext cx="12191999" cy="5484609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Shape 233"/>
          <p:cNvSpPr txBox="1"/>
          <p:nvPr/>
        </p:nvSpPr>
        <p:spPr>
          <a:xfrm>
            <a:off x="110850" y="634800"/>
            <a:ext cx="9120300" cy="1064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/>
              <a:t>State Diagram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0" y="652651"/>
            <a:ext cx="8755499" cy="1028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 sz="2400" b="1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240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lvl="0" rtl="0">
              <a:spcBef>
                <a:spcPts val="0"/>
              </a:spcBef>
              <a:buNone/>
            </a:pPr>
            <a:endParaRPr sz="360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pic>
        <p:nvPicPr>
          <p:cNvPr id="239" name="Shape 2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3859" y="0"/>
            <a:ext cx="979138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Shape 240"/>
          <p:cNvSpPr txBox="1"/>
          <p:nvPr/>
        </p:nvSpPr>
        <p:spPr>
          <a:xfrm>
            <a:off x="4781800" y="0"/>
            <a:ext cx="9120300" cy="1064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/>
              <a:t>Class Diagram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title"/>
          </p:nvPr>
        </p:nvSpPr>
        <p:spPr>
          <a:xfrm>
            <a:off x="1" y="-364875"/>
            <a:ext cx="12192000" cy="123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Detailed Design</a:t>
            </a:r>
          </a:p>
        </p:txBody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0" y="652651"/>
            <a:ext cx="9155100" cy="1132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b="1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Trace of Requirements</a:t>
            </a:r>
          </a:p>
          <a:p>
            <a:pPr lvl="0" rtl="0">
              <a:spcBef>
                <a:spcPts val="0"/>
              </a:spcBef>
              <a:buNone/>
            </a:pPr>
            <a:endParaRPr sz="360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graphicFrame>
        <p:nvGraphicFramePr>
          <p:cNvPr id="247" name="Shape 247"/>
          <p:cNvGraphicFramePr/>
          <p:nvPr/>
        </p:nvGraphicFramePr>
        <p:xfrm>
          <a:off x="952500" y="1784775"/>
          <a:ext cx="10287000" cy="4282290"/>
        </p:xfrm>
        <a:graphic>
          <a:graphicData uri="http://schemas.openxmlformats.org/drawingml/2006/table">
            <a:tbl>
              <a:tblPr>
                <a:noFill/>
                <a:tableStyleId>{8393A595-F1E7-412F-BCE1-1146B7785F96}</a:tableStyleId>
              </a:tblPr>
              <a:tblGrid>
                <a:gridCol w="5143500"/>
                <a:gridCol w="5143500"/>
              </a:tblGrid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700" b="1"/>
                        <a:t>Requirement From SRS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700" b="1"/>
                        <a:t>Implementation location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The system shall allow the user to place towers.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If the user has an available tower to place, they may place it by clicking on “mount points”, or points where they are allowed to have towers.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The system shall allow the user the option to quit the current game.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If the user presses the Escape key, they will back out to a menu. If they press it again, the game will be exited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Development of the system shall take place in an environment capable of coordinating with a git repository.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GameMaker: Studio is compatible with using a git repository. The “GitHub for Windows” software is primarily used.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The system shall keep track of the number of units spawned.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There will be a numEnemies variable that keeps track of how many enemies have been spawned and are currently alive on the screen.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title"/>
          </p:nvPr>
        </p:nvSpPr>
        <p:spPr>
          <a:xfrm>
            <a:off x="0" y="-472439"/>
            <a:ext cx="9509699" cy="1233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Quattrocento"/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Demonstration</a:t>
            </a:r>
          </a:p>
        </p:txBody>
      </p:sp>
      <p:sp>
        <p:nvSpPr>
          <p:cNvPr id="253" name="Shape 253"/>
          <p:cNvSpPr txBox="1"/>
          <p:nvPr/>
        </p:nvSpPr>
        <p:spPr>
          <a:xfrm>
            <a:off x="655320" y="994917"/>
            <a:ext cx="9509699" cy="100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360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Demo of prototype #2</a:t>
            </a:r>
          </a:p>
        </p:txBody>
      </p:sp>
    </p:spTree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title"/>
          </p:nvPr>
        </p:nvSpPr>
        <p:spPr>
          <a:xfrm>
            <a:off x="1223158" y="-448688"/>
            <a:ext cx="9509699" cy="1233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Quattrocento"/>
              <a:buNone/>
            </a:pPr>
            <a:r>
              <a:rPr lang="en-US" sz="4800" b="1" dirty="0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Questions &amp; Comments?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3778531" y="1006792"/>
            <a:ext cx="9509699" cy="100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34400" dirty="0" smtClean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Wingdings" panose="05000000000000000000" pitchFamily="2" charset="2"/>
              </a:rPr>
              <a:t></a:t>
            </a:r>
            <a:endParaRPr lang="en-US" sz="344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1" y="-364875"/>
            <a:ext cx="12192000" cy="123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Concept of Operations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0" y="868425"/>
            <a:ext cx="9509699" cy="412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System Needs</a:t>
            </a:r>
          </a:p>
          <a:p>
            <a:pPr marL="9144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UCF Map</a:t>
            </a:r>
          </a:p>
          <a:p>
            <a:pPr marL="9144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Varied Tower Types</a:t>
            </a:r>
          </a:p>
          <a:p>
            <a:pPr marL="9144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Portability</a:t>
            </a:r>
          </a:p>
          <a:p>
            <a:pPr marL="457200" lvl="0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Operational features</a:t>
            </a:r>
          </a:p>
          <a:p>
            <a:pPr marL="9144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Musts</a:t>
            </a:r>
          </a:p>
          <a:p>
            <a:pPr marL="1371600" lvl="2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Run on Windows</a:t>
            </a:r>
          </a:p>
          <a:p>
            <a:pPr marL="1371600" lvl="2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Have towers, a base, and enemies</a:t>
            </a:r>
          </a:p>
          <a:p>
            <a:pPr marL="1371600" lvl="2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Multiple waves of enemies</a:t>
            </a:r>
          </a:p>
          <a:p>
            <a:pPr marL="9144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Wants</a:t>
            </a:r>
          </a:p>
          <a:p>
            <a:pPr marL="1371600" lvl="2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Online scoreboard</a:t>
            </a:r>
          </a:p>
          <a:p>
            <a:pPr marL="1371600" lvl="2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Run on Android platform</a:t>
            </a:r>
          </a:p>
          <a:p>
            <a:pPr marL="457200" lvl="0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Technologies using to develop the game</a:t>
            </a:r>
          </a:p>
          <a:p>
            <a:pPr marL="9144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 err="1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GameMaker</a:t>
            </a: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, Google Docs, </a:t>
            </a:r>
            <a:r>
              <a:rPr lang="en-US" sz="2400" dirty="0" err="1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Github</a:t>
            </a: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, </a:t>
            </a:r>
            <a:r>
              <a:rPr lang="en-US" sz="2400" dirty="0" err="1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Trello</a:t>
            </a: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, and more...</a:t>
            </a:r>
          </a:p>
          <a:p>
            <a:pPr>
              <a:spcBef>
                <a:spcPts val="0"/>
              </a:spcBef>
              <a:buNone/>
            </a:pPr>
            <a:endParaRPr sz="36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1" y="-364875"/>
            <a:ext cx="12192000" cy="123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Software Requirements Specification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1" y="868425"/>
            <a:ext cx="11273699" cy="412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lvl="0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Assumptions</a:t>
            </a:r>
          </a:p>
          <a:p>
            <a:pPr marL="13716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That the game will be able to run on a normally configured Windows PC or Android Device</a:t>
            </a:r>
          </a:p>
          <a:p>
            <a:pPr marL="13716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The users will have a basic understanding of how Tower Defense games are played</a:t>
            </a:r>
            <a:b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endParaRPr lang="en-US" sz="24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914400" lvl="0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Stakeholders</a:t>
            </a:r>
          </a:p>
          <a:p>
            <a:pPr marL="13716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Client - Professor/TA</a:t>
            </a:r>
          </a:p>
          <a:p>
            <a:pPr marL="13716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Software Engineers - Group Members</a:t>
            </a:r>
          </a:p>
          <a:p>
            <a:pPr marL="13716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Users - People playing the game. All the above.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1" y="-364875"/>
            <a:ext cx="12192000" cy="123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Software Requirements Specification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0" y="868425"/>
            <a:ext cx="9509699" cy="412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lvl="0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Event Table</a:t>
            </a:r>
          </a:p>
        </p:txBody>
      </p:sp>
      <p:graphicFrame>
        <p:nvGraphicFramePr>
          <p:cNvPr id="122" name="Shape 122"/>
          <p:cNvGraphicFramePr/>
          <p:nvPr/>
        </p:nvGraphicFramePr>
        <p:xfrm>
          <a:off x="952500" y="1591162"/>
          <a:ext cx="10287000" cy="4639605"/>
        </p:xfrm>
        <a:graphic>
          <a:graphicData uri="http://schemas.openxmlformats.org/drawingml/2006/table">
            <a:tbl>
              <a:tblPr>
                <a:noFill/>
                <a:tableStyleId>{0D1593AB-43F8-4378-883D-FA6D110AF8C7}</a:tableStyleId>
              </a:tblPr>
              <a:tblGrid>
                <a:gridCol w="2571750"/>
                <a:gridCol w="2602550"/>
                <a:gridCol w="2540950"/>
                <a:gridCol w="2571750"/>
              </a:tblGrid>
              <a:tr h="5266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700" b="1"/>
                        <a:t>Event 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700" b="1"/>
                        <a:t>External Stimuli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700" b="1"/>
                        <a:t>External Responses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700" b="1"/>
                        <a:t>Internal data and state</a:t>
                      </a:r>
                    </a:p>
                  </a:txBody>
                  <a:tcPr marL="91425" marR="91425" marT="91425" marB="91425"/>
                </a:tc>
              </a:tr>
              <a:tr h="531725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Start Game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User clicks “Start Game”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Game Starts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Initiate game</a:t>
                      </a:r>
                    </a:p>
                  </a:txBody>
                  <a:tcPr marL="91425" marR="91425" marT="91425" marB="91425"/>
                </a:tc>
              </a:tr>
              <a:tr h="53172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Place Tower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User places tower on the map by clicking.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Place a tower on the user specified location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Create specified tower</a:t>
                      </a:r>
                    </a:p>
                  </a:txBody>
                  <a:tcPr marL="91425" marR="91425" marT="91425" marB="91425"/>
                </a:tc>
              </a:tr>
              <a:tr h="531725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Upgrade tower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User clicks on a tower placed on the map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Display possible upgrades and cost(s)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Wait for user to choose an upgrade, determine if user can upgrade</a:t>
                      </a:r>
                    </a:p>
                  </a:txBody>
                  <a:tcPr marL="91425" marR="91425" marT="91425" marB="91425"/>
                </a:tc>
              </a:tr>
              <a:tr h="531725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Spawn Enemy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Start of new level/more enemies left to spawn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New enemy created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New enemy created and stored with current enemies</a:t>
                      </a:r>
                    </a:p>
                  </a:txBody>
                  <a:tcPr marL="91425" marR="91425" marT="91425" marB="91425"/>
                </a:tc>
              </a:tr>
              <a:tr h="531725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Sync Score(s)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User clicks “Syn score with leaderboard.”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Display score synced successfully/unsuccessfully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-US" sz="1700"/>
                        <a:t>Score either saved to web server or no change.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-237510" y="972711"/>
            <a:ext cx="9509699" cy="412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lvl="0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Use Case Diagram</a:t>
            </a:r>
          </a:p>
        </p:txBody>
      </p:sp>
      <p:pic>
        <p:nvPicPr>
          <p:cNvPr id="128" name="Shape 1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47800" y="868425"/>
            <a:ext cx="7976025" cy="550625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1" y="-364875"/>
            <a:ext cx="12267299" cy="123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Software Requirements Specification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1" y="-364875"/>
            <a:ext cx="12192000" cy="123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Software Requirements Specification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0" y="1020211"/>
            <a:ext cx="10830300" cy="5024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lvl="0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Specific Requirements</a:t>
            </a:r>
          </a:p>
          <a:p>
            <a:pPr marL="13716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Functional</a:t>
            </a:r>
          </a:p>
          <a:p>
            <a:pPr marL="1828800" lvl="2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Must allow the spawning of units</a:t>
            </a:r>
          </a:p>
          <a:p>
            <a:pPr marL="1828800" lvl="2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Must allow the placing of towers</a:t>
            </a:r>
          </a:p>
          <a:p>
            <a:pPr marL="1828800" lvl="2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Must allow the users base to take damage</a:t>
            </a:r>
            <a:b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endParaRPr lang="en-US" sz="24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13716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Interface</a:t>
            </a:r>
          </a:p>
          <a:p>
            <a:pPr marL="1828800" lvl="2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Must allow the user to interact with the user interface</a:t>
            </a:r>
          </a:p>
          <a:p>
            <a:pPr marL="1828800" lvl="2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Must allow the user to start, pause, restart, and quit game</a:t>
            </a:r>
            <a:b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endParaRPr lang="en-US" sz="24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1371600" lvl="1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User and Human Factors</a:t>
            </a:r>
          </a:p>
          <a:p>
            <a:pPr marL="1828800" lvl="2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Must provide the casual player an enjoyable experience</a:t>
            </a:r>
          </a:p>
          <a:p>
            <a:pPr marL="1828800" lvl="2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Must be easy to learn to use/play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1" y="-364875"/>
            <a:ext cx="12192000" cy="123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Software Requirements Specification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0" y="972709"/>
            <a:ext cx="11162700" cy="412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lvl="0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Specific Requirements (continued)</a:t>
            </a:r>
          </a:p>
          <a:p>
            <a:pPr marL="1371600" marR="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Documentation</a:t>
            </a:r>
          </a:p>
          <a:p>
            <a:pPr marL="1828800" marR="0" lvl="2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Must provide a user manual for installation and how-to play instructions</a:t>
            </a:r>
            <a:b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endParaRPr lang="en-US" sz="24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1371600" marR="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Data</a:t>
            </a:r>
          </a:p>
          <a:p>
            <a:pPr marL="1828800" marR="0" lvl="2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Must keep track of the number of enemy units spawned</a:t>
            </a:r>
          </a:p>
          <a:p>
            <a:pPr marL="1828800" marR="0" lvl="2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Must keep track of the number of levels completed successfully</a:t>
            </a:r>
            <a:b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endParaRPr lang="en-US" sz="24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1371600" marR="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Resource</a:t>
            </a:r>
          </a:p>
          <a:p>
            <a:pPr marL="1828800" marR="0" lvl="2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Must have experienced coders</a:t>
            </a:r>
          </a:p>
          <a:p>
            <a:pPr marL="1828800" marR="0" lvl="2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Must have basic knowledge of </a:t>
            </a:r>
            <a:r>
              <a:rPr lang="en-US" sz="2400" dirty="0" err="1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GameMaker</a:t>
            </a: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 at a minimum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1" y="-364875"/>
            <a:ext cx="12192000" cy="123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b="1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Software Requirements Specification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0" y="1043962"/>
            <a:ext cx="10671900" cy="412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lvl="0" indent="-381000" rtl="0"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Specific Requirements (continued)</a:t>
            </a:r>
          </a:p>
          <a:p>
            <a:pPr marL="1371600" marR="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Security</a:t>
            </a:r>
          </a:p>
          <a:p>
            <a:pPr marL="1828800" marR="0" lvl="2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Must prevent unauthorized change of scores</a:t>
            </a:r>
            <a:b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endParaRPr lang="en-US" sz="24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1371600" marR="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lang="en-US" sz="2400" b="1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Quality Assurance</a:t>
            </a:r>
          </a:p>
          <a:p>
            <a:pPr marL="1828800" marR="0" lvl="2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Must be easy to navigate (according to play-testers)</a:t>
            </a:r>
          </a:p>
          <a:p>
            <a:pPr marL="1828800" marR="0" lvl="2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Must play smoothly (avg. 60 frames per second), no hiccups</a:t>
            </a:r>
          </a:p>
          <a:p>
            <a:pPr marL="1828800" marR="0" lvl="2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Quattrocento"/>
              <a:buChar char="■"/>
            </a:pPr>
            <a:r>
              <a:rPr lang="en-US" sz="2400" dirty="0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Must meet the client’s expectations</a:t>
            </a:r>
          </a:p>
          <a:p>
            <a:pPr marL="0" lvl="0" indent="0" rtl="0">
              <a:spcBef>
                <a:spcPts val="0"/>
              </a:spcBef>
              <a:buNone/>
            </a:pPr>
            <a:endParaRPr sz="1800" dirty="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Banded Design Yellow 16x9">
  <a:themeElements>
    <a:clrScheme name="Banded_Design_Yellow">
      <a:dk1>
        <a:srgbClr val="323232"/>
      </a:dk1>
      <a:lt1>
        <a:srgbClr val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1179</Words>
  <Application>Microsoft Office PowerPoint</Application>
  <PresentationFormat>Widescreen</PresentationFormat>
  <Paragraphs>245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Quattrocento</vt:lpstr>
      <vt:lpstr>Wingdings</vt:lpstr>
      <vt:lpstr>Banded Design Yellow 16x9</vt:lpstr>
      <vt:lpstr>Knight’s Guard</vt:lpstr>
      <vt:lpstr>Basic description</vt:lpstr>
      <vt:lpstr>Concept of Operations</vt:lpstr>
      <vt:lpstr>Software Requirements Specification</vt:lpstr>
      <vt:lpstr>Software Requirements Specification</vt:lpstr>
      <vt:lpstr>Software Requirements Specification</vt:lpstr>
      <vt:lpstr>Software Requirements Specification</vt:lpstr>
      <vt:lpstr>Software Requirements Specification</vt:lpstr>
      <vt:lpstr>Software Requirements Specification</vt:lpstr>
      <vt:lpstr>Test Plan</vt:lpstr>
      <vt:lpstr>Test Plan</vt:lpstr>
      <vt:lpstr>Test Case: Starting Next Wave</vt:lpstr>
      <vt:lpstr>Test Case: Spawning Tower Projectiles</vt:lpstr>
      <vt:lpstr>Test Case: Winning</vt:lpstr>
      <vt:lpstr>Project Management Plan</vt:lpstr>
      <vt:lpstr>Software Life Cycle Process</vt:lpstr>
      <vt:lpstr>Project Management Plan</vt:lpstr>
      <vt:lpstr>Project Management Plan</vt:lpstr>
      <vt:lpstr>High Level Design</vt:lpstr>
      <vt:lpstr>High Level &amp; Detailed Design</vt:lpstr>
      <vt:lpstr>High Level &amp; Detailed Design</vt:lpstr>
      <vt:lpstr>High Level &amp; Detailed Design</vt:lpstr>
      <vt:lpstr>Detailed Design</vt:lpstr>
      <vt:lpstr>PowerPoint Presentation</vt:lpstr>
      <vt:lpstr>PowerPoint Presentation</vt:lpstr>
      <vt:lpstr>Detailed Design</vt:lpstr>
      <vt:lpstr>Demonstration</vt:lpstr>
      <vt:lpstr>Questions &amp; Comments?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Knight’s Guard</dc:title>
  <cp:lastModifiedBy>Jon</cp:lastModifiedBy>
  <cp:revision>2</cp:revision>
  <dcterms:modified xsi:type="dcterms:W3CDTF">2014-10-23T11:24:08Z</dcterms:modified>
</cp:coreProperties>
</file>